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92" r:id="rId3"/>
    <p:sldId id="258" r:id="rId4"/>
    <p:sldId id="298" r:id="rId5"/>
    <p:sldId id="299" r:id="rId6"/>
    <p:sldId id="300" r:id="rId7"/>
    <p:sldId id="280" r:id="rId8"/>
    <p:sldId id="264" r:id="rId9"/>
    <p:sldId id="268" r:id="rId10"/>
    <p:sldId id="267" r:id="rId11"/>
    <p:sldId id="270" r:id="rId12"/>
    <p:sldId id="275" r:id="rId13"/>
    <p:sldId id="260" r:id="rId14"/>
    <p:sldId id="889" r:id="rId15"/>
    <p:sldId id="296" r:id="rId16"/>
    <p:sldId id="261" r:id="rId17"/>
    <p:sldId id="263" r:id="rId18"/>
    <p:sldId id="262" r:id="rId19"/>
    <p:sldId id="276" r:id="rId20"/>
    <p:sldId id="881" r:id="rId21"/>
    <p:sldId id="882" r:id="rId22"/>
    <p:sldId id="880" r:id="rId23"/>
    <p:sldId id="278" r:id="rId24"/>
    <p:sldId id="289" r:id="rId25"/>
    <p:sldId id="290" r:id="rId26"/>
    <p:sldId id="291" r:id="rId27"/>
    <p:sldId id="879" r:id="rId28"/>
    <p:sldId id="293" r:id="rId29"/>
    <p:sldId id="888" r:id="rId30"/>
    <p:sldId id="284" r:id="rId31"/>
    <p:sldId id="285" r:id="rId32"/>
    <p:sldId id="886" r:id="rId33"/>
    <p:sldId id="887" r:id="rId34"/>
    <p:sldId id="25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E6C432"/>
    <a:srgbClr val="DB5A03"/>
    <a:srgbClr val="0070C0"/>
    <a:srgbClr val="00B050"/>
    <a:srgbClr val="7030A0"/>
    <a:srgbClr val="F2AE89"/>
    <a:srgbClr val="75B0E6"/>
    <a:srgbClr val="FFAAAA"/>
    <a:srgbClr val="FEB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060" autoAdjust="0"/>
  </p:normalViewPr>
  <p:slideViewPr>
    <p:cSldViewPr snapToGrid="0">
      <p:cViewPr>
        <p:scale>
          <a:sx n="53" d="100"/>
          <a:sy n="53" d="100"/>
        </p:scale>
        <p:origin x="61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3CCFB-161E-45DC-A9CD-D84A1FF7C28E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062B9-2693-4E68-80F9-CAF064D66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dynamics of collisions between hardware experimentalists like myself and highly qualified and engaged end users</a:t>
            </a:r>
          </a:p>
          <a:p>
            <a:r>
              <a:rPr lang="en-US" dirty="0"/>
              <a:t>While utility is the goal…in the short terms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8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21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85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8E8DC-497F-E317-97FE-5F90ED17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3B0C41-B1BC-34DB-7B40-2E4EAF1F7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17E01-10D9-989D-E6C3-67D0FABE8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word salad title</a:t>
            </a:r>
          </a:p>
          <a:p>
            <a:r>
              <a:rPr lang="en-US" dirty="0"/>
              <a:t>real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B64A01-FF4F-45D0-9EC5-358EAB4C7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6DB05-00A7-46F7-A164-1430F9A6F6B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8042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944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that, I hope I’ve both motivated an at least sketched a foundation upon which further collaboration can be built</a:t>
            </a:r>
          </a:p>
          <a:p>
            <a:r>
              <a:rPr lang="en-US" dirty="0"/>
              <a:t>this community has a rich tradition of using cutting edge computing technology and I’m sure you’re up to the challenge of diving into the details of experimental hardware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65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6DB05-00A7-46F7-A164-1430F9A6F6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1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alternate way to describe what I do: full stack</a:t>
            </a:r>
          </a:p>
          <a:p>
            <a:r>
              <a:rPr lang="en-US" dirty="0"/>
              <a:t>abstract concept designed for classical computers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81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B5E26-E20C-EB54-E1F5-D688EA050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679F59-487F-DC19-708D-7645468EE6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75D7CE-FE1F-ADF3-6391-FB07CBA6C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8956E-ED2F-5A32-7823-720B634360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6C96C-DBAC-68D5-C844-8986A950B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EDA3E-E51F-7683-F878-F9FB9ECE21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4323CB-6422-704C-3FDB-BE0572168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13F1E-5960-3EF2-5D65-5B1594FC76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54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F0561-1B58-48D7-CA2E-E73997848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50A9ED-B1BF-34A3-6091-5D602ED32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2045A7-76FB-7458-2C46-BF52C597C0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15D23-094D-9BB6-6BFC-EBC87DFA4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07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2A2C5-D57C-82E4-FD6E-C11BB8C16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E98F6B-5826-095D-CC54-45FD590E9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41C4C9-82C4-8FDB-3460-F0562C36E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C2192-BAE5-AE9B-B7F0-ADA0D5D224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21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7B2A5-21D2-F5D9-354E-2EEA06667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CECD8-CEF4-F6EA-D3AB-1E4B40B72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30358C-472B-18DF-1AF5-63CFCFB6C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992B1-84A3-E5F7-9B1C-FA4096DF1A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58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958CB-4E71-EBC6-6072-28BD17CEF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3C8DE9-4F62-13F0-5A0E-D93D07A05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3E5C32-8DFB-C9F5-D3DE-92E64B1EF0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11611-5318-218D-ACA9-85215252F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062B9-2693-4E68-80F9-CAF064D6626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6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DADC8-3EB5-71B7-F902-13201ED89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A90FE6-0BCC-CF8F-2EEC-1FC7D29BB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5FCC2-490C-A05B-7875-40F3C435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>
            <a:lvl1pPr algn="l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912F8-FF23-5F1E-B63A-2953DD59E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D41596-26C2-4C52-A2A3-3CEBA98F5DC0}" type="slidenum">
              <a:rPr lang="en-US" smtClean="0"/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54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81643-B082-FE3B-5B06-E368BC73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0270B1-8167-28D2-695B-64DFFC0D4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41EDB-98BB-0F81-0BF0-3986A28B9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9FAF4-E368-0D4B-4E12-E91B91A6D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3B7D5-99D8-4AF7-663C-1DB9104B5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44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7C9B4E-EC6B-33C8-04E3-C0C2B94BB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C7406-8054-D6DD-7E53-D05E173BB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8D3EF-72E0-618B-56F8-58AAF6CEF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3E656-0992-D3C6-D5FF-7BCD41F62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08978-B906-5777-CBFA-8FA4096F1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994DD-8387-6E3A-9A86-5AD6F7E67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6899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9F1F65-A53C-B4C9-4D2C-2E2098C3E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3959" y="6431851"/>
            <a:ext cx="1656127" cy="365125"/>
          </a:xfrm>
        </p:spPr>
        <p:txBody>
          <a:bodyPr/>
          <a:lstStyle/>
          <a:p>
            <a:fld id="{3C2BDA33-365D-434E-AA99-719647D6CF8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DBF23E78-CC85-6CA3-45FB-5B2CC0CCEB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00283" y="6497032"/>
            <a:ext cx="4365625" cy="365125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None/>
              <a:defRPr/>
            </a:lvl2pPr>
            <a:lvl5pPr marL="1828800" indent="0" algn="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ref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37450E2-DBD5-12E9-83E2-796CCEF2E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6499878"/>
            <a:ext cx="3765176" cy="35812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ref</a:t>
            </a:r>
          </a:p>
        </p:txBody>
      </p:sp>
    </p:spTree>
    <p:extLst>
      <p:ext uri="{BB962C8B-B14F-4D97-AF65-F5344CB8AC3E}">
        <p14:creationId xmlns:p14="http://schemas.microsoft.com/office/powerpoint/2010/main" val="1397681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D6113-DF8B-16D9-EF5C-993E4D8F5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72836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E34B7-201D-2D13-22EE-D4BC4CFC8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3457"/>
            <a:ext cx="10515600" cy="515350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28F4F-B529-FC37-D5AD-43C8287EA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>
            <a:lvl1pPr algn="l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EB96E-1E53-C9D6-6DBB-6F668713F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D41596-26C2-4C52-A2A3-3CEBA98F5DC0}" type="slidenum">
              <a:rPr lang="en-US" smtClean="0"/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90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0FB5-E282-DBBB-2825-BE5616D0D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AD63E-B894-3929-C84D-3B167A986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08818-A809-B9E4-50CC-4A1E32413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D3367-09DC-6C7A-C16F-B8A97F010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25AA9-D733-6F2D-5CBD-1A8D297AE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2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23EC3-375C-BD02-D2E0-3A64CAEBE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912FB-4D1F-2521-3404-61EDFF4F5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8EB5A-21E6-E8FB-1282-EA9AB88CD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7A8B3-B33A-A755-AAB7-452C29741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16D128-A5FE-26FA-CD76-3776FF209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770C36-2A0F-11F8-4AF7-B0C3639C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1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A7B43-7284-E0E3-C959-32BAD41E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9E19B-0F8B-7F4E-3ECB-EF575BFC1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BD721C-1888-9995-308C-912EF58A8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3CC670-CEFB-8CEA-9F9D-3BD545EC89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7B81BE-5874-DC17-9E2D-5ED4B2B500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9D6D45-23E5-B7A6-D2BD-AC5221794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3CC1A-9334-D7BD-7766-C57CB4928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7E5101-AD0A-95EF-009A-1CA24058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95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308F4-CF66-55EA-8D1F-70762E2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B18BEC-02BB-49C5-B2DF-5D50CD527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239FBE-D176-9327-0A17-7D96833D5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E64FA-B455-176E-372F-10AAC3F7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ADC484-AC85-E893-B5F4-1C212491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ED1208-9847-32B3-5911-19054D5F9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A871C-5FEC-04A9-2C71-FE710B2A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99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DDC9E-ECEE-3F68-ACD8-64D89ACBE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9027C-7F19-929C-BAA9-C71ABE62A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90FEDF-5370-E4B0-CE11-4224FAB4F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0F6EA-84EB-0C74-0CF2-2214E6F6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8537EA-4B52-E620-7DE5-1424D2AB5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627DD1-F74D-1410-B857-38B37093B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DBE08-5ACA-1151-C8CD-A938AFE5B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E8D3CC-04CC-A227-16E1-F5F748502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C9E701-0BB5-339D-213F-17FFBB8BA6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B158D4-FFC3-07FC-2833-27AD87FC0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B2186-2F77-1567-CF72-7D13D8A0D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83AB7E-4063-E935-EF35-E26027F8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7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E7795D-EE04-2816-D319-F125B4A9E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56C065-1566-8E1B-B048-B4397FA6E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0F547-6E36-27AE-A153-22FEFCC30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558E76-B485-47A7-AE61-A42587577152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4B75B-A516-5F7C-DFE9-6A4DF0F08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AC8DA-4AA3-06C6-4CB3-E739D8B6E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D41596-26C2-4C52-A2A3-3CEBA98F5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quantinuum.com/products-solution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.xml"/><Relationship Id="rId7" Type="http://schemas.openxmlformats.org/officeDocument/2006/relationships/image" Target="../media/image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3.png"/><Relationship Id="rId5" Type="http://schemas.openxmlformats.org/officeDocument/2006/relationships/tags" Target="../tags/tag5.xml"/><Relationship Id="rId10" Type="http://schemas.openxmlformats.org/officeDocument/2006/relationships/image" Target="../media/image12.png"/><Relationship Id="rId4" Type="http://schemas.openxmlformats.org/officeDocument/2006/relationships/tags" Target="../tags/tag4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B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CBBF4-E1B2-99D6-76EE-11C10BC45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78193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Lattice Field Theory Meets Quantum Computers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F1E105-4C1F-D1A5-FD08-B7475B8E1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6820" y="5499418"/>
            <a:ext cx="10146030" cy="1655762"/>
          </a:xfrm>
        </p:spPr>
        <p:txBody>
          <a:bodyPr/>
          <a:lstStyle/>
          <a:p>
            <a:r>
              <a:rPr lang="en-US" dirty="0"/>
              <a:t>Alaina Green</a:t>
            </a:r>
          </a:p>
          <a:p>
            <a:r>
              <a:rPr lang="en-US" dirty="0"/>
              <a:t>International Symposium on Lattice Field Theory </a:t>
            </a:r>
          </a:p>
          <a:p>
            <a:r>
              <a:rPr lang="en-US" dirty="0"/>
              <a:t>July 30</a:t>
            </a:r>
            <a:r>
              <a:rPr lang="en-US" baseline="30000" dirty="0"/>
              <a:t>th</a:t>
            </a:r>
            <a:r>
              <a:rPr lang="en-US" dirty="0"/>
              <a:t> 2026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B8F0EEA-F936-27C9-6AB7-A9E4128B5DF3}"/>
              </a:ext>
            </a:extLst>
          </p:cNvPr>
          <p:cNvSpPr/>
          <p:nvPr/>
        </p:nvSpPr>
        <p:spPr>
          <a:xfrm>
            <a:off x="2535205" y="4376232"/>
            <a:ext cx="1348740" cy="94869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421BA9-9DE9-C4C9-6EAC-85BB9F1ACF65}"/>
              </a:ext>
            </a:extLst>
          </p:cNvPr>
          <p:cNvGrpSpPr/>
          <p:nvPr/>
        </p:nvGrpSpPr>
        <p:grpSpPr>
          <a:xfrm>
            <a:off x="815340" y="1164592"/>
            <a:ext cx="3925253" cy="2252889"/>
            <a:chOff x="1021080" y="964537"/>
            <a:chExt cx="3925253" cy="225288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B819B4C-5CCA-4326-1149-924156B079CB}"/>
                </a:ext>
              </a:extLst>
            </p:cNvPr>
            <p:cNvSpPr/>
            <p:nvPr/>
          </p:nvSpPr>
          <p:spPr>
            <a:xfrm>
              <a:off x="2160270" y="1206818"/>
              <a:ext cx="1348740" cy="948690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0240F7B-9C39-A0F6-9C31-60304F29C026}"/>
                </a:ext>
              </a:extLst>
            </p:cNvPr>
            <p:cNvSpPr/>
            <p:nvPr/>
          </p:nvSpPr>
          <p:spPr>
            <a:xfrm>
              <a:off x="1485900" y="1891665"/>
              <a:ext cx="1348740" cy="948690"/>
            </a:xfrm>
            <a:prstGeom prst="ellipse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F276E0B-1957-CB08-C554-DB72D18483BB}"/>
                </a:ext>
              </a:extLst>
            </p:cNvPr>
            <p:cNvSpPr/>
            <p:nvPr/>
          </p:nvSpPr>
          <p:spPr>
            <a:xfrm>
              <a:off x="2600325" y="1975803"/>
              <a:ext cx="1348740" cy="948690"/>
            </a:xfrm>
            <a:prstGeom prst="ellipse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7AA48B-977A-E3AB-C608-656AD70CB393}"/>
                </a:ext>
              </a:extLst>
            </p:cNvPr>
            <p:cNvSpPr txBox="1"/>
            <p:nvPr/>
          </p:nvSpPr>
          <p:spPr>
            <a:xfrm>
              <a:off x="1021080" y="2532925"/>
              <a:ext cx="1139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ions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FD7E00-058E-4499-183F-5D68F3D67FBF}"/>
                </a:ext>
              </a:extLst>
            </p:cNvPr>
            <p:cNvSpPr txBox="1"/>
            <p:nvPr/>
          </p:nvSpPr>
          <p:spPr>
            <a:xfrm>
              <a:off x="3159443" y="964537"/>
              <a:ext cx="1139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atoms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2DB806-D3BF-0A8E-945E-2093184D93DF}"/>
                </a:ext>
              </a:extLst>
            </p:cNvPr>
            <p:cNvSpPr txBox="1"/>
            <p:nvPr/>
          </p:nvSpPr>
          <p:spPr>
            <a:xfrm>
              <a:off x="2536510" y="2817316"/>
              <a:ext cx="24098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SC circuits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72FF8A8-2D07-5152-859A-284EDD72F205}"/>
              </a:ext>
            </a:extLst>
          </p:cNvPr>
          <p:cNvSpPr/>
          <p:nvPr/>
        </p:nvSpPr>
        <p:spPr>
          <a:xfrm>
            <a:off x="3883945" y="2732980"/>
            <a:ext cx="4424110" cy="1122673"/>
          </a:xfrm>
          <a:custGeom>
            <a:avLst/>
            <a:gdLst>
              <a:gd name="csX0" fmla="*/ 0 w 4423410"/>
              <a:gd name="csY0" fmla="*/ 0 h 1314492"/>
              <a:gd name="csX1" fmla="*/ 2148840 w 4423410"/>
              <a:gd name="csY1" fmla="*/ 1314450 h 1314492"/>
              <a:gd name="csX2" fmla="*/ 4423410 w 4423410"/>
              <a:gd name="csY2" fmla="*/ 45720 h 1314492"/>
              <a:gd name="csX0" fmla="*/ 0 w 4423410"/>
              <a:gd name="csY0" fmla="*/ 0 h 1314484"/>
              <a:gd name="csX1" fmla="*/ 2148840 w 4423410"/>
              <a:gd name="csY1" fmla="*/ 1314450 h 1314484"/>
              <a:gd name="csX2" fmla="*/ 4423410 w 4423410"/>
              <a:gd name="csY2" fmla="*/ 45720 h 1314484"/>
              <a:gd name="csX0" fmla="*/ 700 w 4424110"/>
              <a:gd name="csY0" fmla="*/ 245 h 1314729"/>
              <a:gd name="csX1" fmla="*/ 2149540 w 4424110"/>
              <a:gd name="csY1" fmla="*/ 1314695 h 1314729"/>
              <a:gd name="csX2" fmla="*/ 4424110 w 4424110"/>
              <a:gd name="csY2" fmla="*/ 45965 h 13147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424110" h="1314729">
                <a:moveTo>
                  <a:pt x="700" y="245"/>
                </a:moveTo>
                <a:cubicBezTo>
                  <a:pt x="-36448" y="-20710"/>
                  <a:pt x="1412305" y="1307075"/>
                  <a:pt x="2149540" y="1314695"/>
                </a:cubicBezTo>
                <a:cubicBezTo>
                  <a:pt x="2886775" y="1322315"/>
                  <a:pt x="4395535" y="49775"/>
                  <a:pt x="4424110" y="45965"/>
                </a:cubicBezTo>
              </a:path>
            </a:pathLst>
          </a:custGeom>
          <a:noFill/>
          <a:ln w="7620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37E92D9-4FCF-0183-28D7-C17F52CBA3E6}"/>
              </a:ext>
            </a:extLst>
          </p:cNvPr>
          <p:cNvSpPr/>
          <p:nvPr/>
        </p:nvSpPr>
        <p:spPr>
          <a:xfrm flipV="1">
            <a:off x="4001705" y="3909404"/>
            <a:ext cx="4424110" cy="787761"/>
          </a:xfrm>
          <a:custGeom>
            <a:avLst/>
            <a:gdLst>
              <a:gd name="csX0" fmla="*/ 0 w 4423410"/>
              <a:gd name="csY0" fmla="*/ 0 h 1314492"/>
              <a:gd name="csX1" fmla="*/ 2148840 w 4423410"/>
              <a:gd name="csY1" fmla="*/ 1314450 h 1314492"/>
              <a:gd name="csX2" fmla="*/ 4423410 w 4423410"/>
              <a:gd name="csY2" fmla="*/ 45720 h 1314492"/>
              <a:gd name="csX0" fmla="*/ 0 w 4423410"/>
              <a:gd name="csY0" fmla="*/ 0 h 1314484"/>
              <a:gd name="csX1" fmla="*/ 2148840 w 4423410"/>
              <a:gd name="csY1" fmla="*/ 1314450 h 1314484"/>
              <a:gd name="csX2" fmla="*/ 4423410 w 4423410"/>
              <a:gd name="csY2" fmla="*/ 45720 h 1314484"/>
              <a:gd name="csX0" fmla="*/ 700 w 4424110"/>
              <a:gd name="csY0" fmla="*/ 245 h 1314729"/>
              <a:gd name="csX1" fmla="*/ 2149540 w 4424110"/>
              <a:gd name="csY1" fmla="*/ 1314695 h 1314729"/>
              <a:gd name="csX2" fmla="*/ 4424110 w 4424110"/>
              <a:gd name="csY2" fmla="*/ 45965 h 13147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424110" h="1314729">
                <a:moveTo>
                  <a:pt x="700" y="245"/>
                </a:moveTo>
                <a:cubicBezTo>
                  <a:pt x="-36448" y="-20710"/>
                  <a:pt x="1412305" y="1307075"/>
                  <a:pt x="2149540" y="1314695"/>
                </a:cubicBezTo>
                <a:cubicBezTo>
                  <a:pt x="2886775" y="1322315"/>
                  <a:pt x="4395535" y="49775"/>
                  <a:pt x="4424110" y="45965"/>
                </a:cubicBezTo>
              </a:path>
            </a:pathLst>
          </a:custGeom>
          <a:noFill/>
          <a:ln w="7620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264AC6B-6274-D845-85E9-62C567BB07AE}"/>
              </a:ext>
            </a:extLst>
          </p:cNvPr>
          <p:cNvSpPr/>
          <p:nvPr/>
        </p:nvSpPr>
        <p:spPr>
          <a:xfrm>
            <a:off x="7989570" y="1613323"/>
            <a:ext cx="2247900" cy="1263303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40BE25A-4998-269B-875F-F1199926D14B}"/>
              </a:ext>
            </a:extLst>
          </p:cNvPr>
          <p:cNvSpPr/>
          <p:nvPr/>
        </p:nvSpPr>
        <p:spPr>
          <a:xfrm>
            <a:off x="8543575" y="4303284"/>
            <a:ext cx="1757360" cy="1263303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9B79C5-06C2-C73D-4BE6-A6295B3C599D}"/>
              </a:ext>
            </a:extLst>
          </p:cNvPr>
          <p:cNvSpPr txBox="1"/>
          <p:nvPr/>
        </p:nvSpPr>
        <p:spPr>
          <a:xfrm>
            <a:off x="1724878" y="4007587"/>
            <a:ext cx="240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LF Theorists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AD74FC-DB4F-31DD-3496-76F9B37C6DFE}"/>
              </a:ext>
            </a:extLst>
          </p:cNvPr>
          <p:cNvSpPr txBox="1"/>
          <p:nvPr/>
        </p:nvSpPr>
        <p:spPr>
          <a:xfrm>
            <a:off x="7974330" y="1769176"/>
            <a:ext cx="24098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“best use” of quantum computers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8F9934-2FAC-3A30-A406-F919A80245EC}"/>
              </a:ext>
            </a:extLst>
          </p:cNvPr>
          <p:cNvSpPr txBox="1"/>
          <p:nvPr/>
        </p:nvSpPr>
        <p:spPr>
          <a:xfrm>
            <a:off x="8543575" y="4580992"/>
            <a:ext cx="1757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confidence in the future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37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B67FF-D71F-469E-D651-6226AB772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8A697-E457-6FD7-20C1-0B446F9E4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7494494" cy="728365"/>
          </a:xfrm>
        </p:spPr>
        <p:txBody>
          <a:bodyPr/>
          <a:lstStyle/>
          <a:p>
            <a:r>
              <a:rPr lang="en-US" dirty="0"/>
              <a:t>Trapped Neutral Atoms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EBD66A-B1BB-9A6E-0D2B-CCBE5A98FDC0}"/>
              </a:ext>
            </a:extLst>
          </p:cNvPr>
          <p:cNvSpPr txBox="1"/>
          <p:nvPr/>
        </p:nvSpPr>
        <p:spPr>
          <a:xfrm>
            <a:off x="4543080" y="5445347"/>
            <a:ext cx="46647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Muniz et al. PRX Quantum 6 (2025)</a:t>
            </a:r>
          </a:p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Manetsch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 Natures 647 (2025)</a:t>
            </a:r>
          </a:p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Bluvstein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 Nature 694 (2026)</a:t>
            </a:r>
          </a:p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Bluvstein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 Nature 604 (2022)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figure &amp; photo: Munich Quantum Valley</a:t>
            </a:r>
          </a:p>
          <a:p>
            <a:pPr algn="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6D5CC12-E226-38C4-30A3-2F6A7967628F}"/>
              </a:ext>
            </a:extLst>
          </p:cNvPr>
          <p:cNvGrpSpPr/>
          <p:nvPr/>
        </p:nvGrpSpPr>
        <p:grpSpPr>
          <a:xfrm>
            <a:off x="9423132" y="98613"/>
            <a:ext cx="2630433" cy="6561615"/>
            <a:chOff x="9423132" y="98613"/>
            <a:chExt cx="2630433" cy="656161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435EE00-ECD1-7F7E-82B5-33C97CD60737}"/>
                </a:ext>
              </a:extLst>
            </p:cNvPr>
            <p:cNvSpPr/>
            <p:nvPr/>
          </p:nvSpPr>
          <p:spPr>
            <a:xfrm>
              <a:off x="9423132" y="98613"/>
              <a:ext cx="2599907" cy="992704"/>
            </a:xfrm>
            <a:prstGeom prst="roundRect">
              <a:avLst/>
            </a:prstGeom>
            <a:solidFill>
              <a:srgbClr val="FFA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81383AC-FF1B-2643-77F5-7E1538A3FEC4}"/>
                </a:ext>
              </a:extLst>
            </p:cNvPr>
            <p:cNvSpPr/>
            <p:nvPr/>
          </p:nvSpPr>
          <p:spPr>
            <a:xfrm>
              <a:off x="9423132" y="1197055"/>
              <a:ext cx="2630433" cy="1996219"/>
            </a:xfrm>
            <a:prstGeom prst="roundRect">
              <a:avLst>
                <a:gd name="adj" fmla="val 9931"/>
              </a:avLst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860564F-6436-36E6-A3F2-E452BED22DC3}"/>
                </a:ext>
              </a:extLst>
            </p:cNvPr>
            <p:cNvSpPr/>
            <p:nvPr/>
          </p:nvSpPr>
          <p:spPr>
            <a:xfrm>
              <a:off x="9423132" y="3299012"/>
              <a:ext cx="2630433" cy="3361216"/>
            </a:xfrm>
            <a:prstGeom prst="roundRect">
              <a:avLst>
                <a:gd name="adj" fmla="val 9851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7019FC-7CD5-1D29-B8BF-9A7C4B48C756}"/>
                </a:ext>
              </a:extLst>
            </p:cNvPr>
            <p:cNvSpPr txBox="1"/>
            <p:nvPr/>
          </p:nvSpPr>
          <p:spPr>
            <a:xfrm>
              <a:off x="9544227" y="193754"/>
              <a:ext cx="23577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Atom Computing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869DD3-D5F9-3E2C-FC4D-E4308024B624}"/>
                </a:ext>
              </a:extLst>
            </p:cNvPr>
            <p:cNvSpPr txBox="1"/>
            <p:nvPr/>
          </p:nvSpPr>
          <p:spPr>
            <a:xfrm>
              <a:off x="9544227" y="1348034"/>
              <a:ext cx="2460104" cy="1668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3e-3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2.7e-4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2e-4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40FD27-EFE5-20C2-C73F-1A82FDD0B360}"/>
                </a:ext>
              </a:extLst>
            </p:cNvPr>
            <p:cNvSpPr txBox="1"/>
            <p:nvPr/>
          </p:nvSpPr>
          <p:spPr>
            <a:xfrm>
              <a:off x="9544227" y="642535"/>
              <a:ext cx="1523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Qubits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256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6C055E-4F7C-9E9A-B033-150005E16486}"/>
                </a:ext>
              </a:extLst>
            </p:cNvPr>
            <p:cNvSpPr txBox="1"/>
            <p:nvPr/>
          </p:nvSpPr>
          <p:spPr>
            <a:xfrm>
              <a:off x="9593461" y="3299012"/>
              <a:ext cx="2460104" cy="3330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T1	</a:t>
              </a:r>
              <a:r>
                <a:rPr lang="en-US" dirty="0"/>
                <a:t>≈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10 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T2	</a:t>
              </a:r>
              <a:r>
                <a:rPr lang="en-US" dirty="0"/>
                <a:t> ≈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10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ms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/>
                <a:t> ≈ 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300 ns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/>
                <a:t>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~ 1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5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ms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move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~ 100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7CF250B-E54E-7A3B-5F5A-41C917AB6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06" y="827201"/>
            <a:ext cx="8537192" cy="236115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A5A2FDA-439B-E492-7467-93C089495A1C}"/>
              </a:ext>
            </a:extLst>
          </p:cNvPr>
          <p:cNvGrpSpPr/>
          <p:nvPr/>
        </p:nvGrpSpPr>
        <p:grpSpPr>
          <a:xfrm>
            <a:off x="6172507" y="3669646"/>
            <a:ext cx="1321987" cy="1284861"/>
            <a:chOff x="4444394" y="3930943"/>
            <a:chExt cx="1897764" cy="184446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3D1256F-F14E-FABB-3527-7C113B216824}"/>
                </a:ext>
              </a:extLst>
            </p:cNvPr>
            <p:cNvGrpSpPr/>
            <p:nvPr/>
          </p:nvGrpSpPr>
          <p:grpSpPr>
            <a:xfrm>
              <a:off x="5051746" y="4435302"/>
              <a:ext cx="690970" cy="690970"/>
              <a:chOff x="7810263" y="2633920"/>
              <a:chExt cx="2479862" cy="2479862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5A9A428-2DB5-9BE2-9E00-3ADA9CA05AEF}"/>
                  </a:ext>
                </a:extLst>
              </p:cNvPr>
              <p:cNvSpPr/>
              <p:nvPr/>
            </p:nvSpPr>
            <p:spPr>
              <a:xfrm>
                <a:off x="7810263" y="2633920"/>
                <a:ext cx="2479862" cy="2479862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685EA8-7AB9-15AE-ADA4-CA1CA9385BE4}"/>
                  </a:ext>
                </a:extLst>
              </p:cNvPr>
              <p:cNvSpPr/>
              <p:nvPr/>
            </p:nvSpPr>
            <p:spPr>
              <a:xfrm>
                <a:off x="9345794" y="3593087"/>
                <a:ext cx="217170" cy="2171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A9DF7CB-C2BA-C945-61AF-3CBB47720730}"/>
                  </a:ext>
                </a:extLst>
              </p:cNvPr>
              <p:cNvSpPr/>
              <p:nvPr/>
            </p:nvSpPr>
            <p:spPr>
              <a:xfrm>
                <a:off x="8496519" y="3593087"/>
                <a:ext cx="217170" cy="2171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6098B8E-0577-003A-B773-FA771B8C7E43}"/>
                  </a:ext>
                </a:extLst>
              </p:cNvPr>
              <p:cNvSpPr/>
              <p:nvPr/>
            </p:nvSpPr>
            <p:spPr>
              <a:xfrm flipV="1">
                <a:off x="8779539" y="4060556"/>
                <a:ext cx="566255" cy="247001"/>
              </a:xfrm>
              <a:custGeom>
                <a:avLst/>
                <a:gdLst>
                  <a:gd name="connsiteX0" fmla="*/ 0 w 503227"/>
                  <a:gd name="connsiteY0" fmla="*/ 20668 h 20668"/>
                  <a:gd name="connsiteX1" fmla="*/ 503227 w 503227"/>
                  <a:gd name="connsiteY1" fmla="*/ 20668 h 20668"/>
                  <a:gd name="connsiteX0" fmla="*/ 0 w 394773"/>
                  <a:gd name="connsiteY0" fmla="*/ 14519 h 25833"/>
                  <a:gd name="connsiteX1" fmla="*/ 394773 w 394773"/>
                  <a:gd name="connsiteY1" fmla="*/ 25833 h 25833"/>
                  <a:gd name="connsiteX0" fmla="*/ 0 w 368744"/>
                  <a:gd name="connsiteY0" fmla="*/ 21809 h 21809"/>
                  <a:gd name="connsiteX1" fmla="*/ 368744 w 368744"/>
                  <a:gd name="connsiteY1" fmla="*/ 19985 h 21809"/>
                  <a:gd name="connsiteX0" fmla="*/ 0 w 368744"/>
                  <a:gd name="connsiteY0" fmla="*/ 12037 h 12037"/>
                  <a:gd name="connsiteX1" fmla="*/ 368744 w 368744"/>
                  <a:gd name="connsiteY1" fmla="*/ 10213 h 12037"/>
                  <a:gd name="connsiteX0" fmla="*/ 0 w 368744"/>
                  <a:gd name="connsiteY0" fmla="*/ 10923 h 10923"/>
                  <a:gd name="connsiteX1" fmla="*/ 368744 w 368744"/>
                  <a:gd name="connsiteY1" fmla="*/ 9099 h 10923"/>
                  <a:gd name="connsiteX0" fmla="*/ 0 w 368744"/>
                  <a:gd name="connsiteY0" fmla="*/ 12050 h 12050"/>
                  <a:gd name="connsiteX1" fmla="*/ 368744 w 368744"/>
                  <a:gd name="connsiteY1" fmla="*/ 10226 h 12050"/>
                  <a:gd name="connsiteX0" fmla="*/ 0 w 381759"/>
                  <a:gd name="connsiteY0" fmla="*/ 10242 h 12068"/>
                  <a:gd name="connsiteX1" fmla="*/ 381759 w 381759"/>
                  <a:gd name="connsiteY1" fmla="*/ 12068 h 12068"/>
                  <a:gd name="connsiteX0" fmla="*/ 0 w 386097"/>
                  <a:gd name="connsiteY0" fmla="*/ 11104 h 11105"/>
                  <a:gd name="connsiteX1" fmla="*/ 386097 w 386097"/>
                  <a:gd name="connsiteY1" fmla="*/ 11105 h 11105"/>
                  <a:gd name="connsiteX0" fmla="*/ 0 w 386097"/>
                  <a:gd name="connsiteY0" fmla="*/ 13837 h 13838"/>
                  <a:gd name="connsiteX1" fmla="*/ 386097 w 386097"/>
                  <a:gd name="connsiteY1" fmla="*/ 13838 h 13838"/>
                  <a:gd name="connsiteX0" fmla="*/ 0 w 388012"/>
                  <a:gd name="connsiteY0" fmla="*/ 16716 h 16717"/>
                  <a:gd name="connsiteX1" fmla="*/ 386097 w 388012"/>
                  <a:gd name="connsiteY1" fmla="*/ 16717 h 16717"/>
                  <a:gd name="connsiteX0" fmla="*/ 0 w 386097"/>
                  <a:gd name="connsiteY0" fmla="*/ 15366 h 15367"/>
                  <a:gd name="connsiteX1" fmla="*/ 386097 w 386097"/>
                  <a:gd name="connsiteY1" fmla="*/ 15367 h 15367"/>
                  <a:gd name="connsiteX0" fmla="*/ 0 w 386097"/>
                  <a:gd name="connsiteY0" fmla="*/ 14115 h 14116"/>
                  <a:gd name="connsiteX1" fmla="*/ 386097 w 386097"/>
                  <a:gd name="connsiteY1" fmla="*/ 14116 h 14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6097" h="14116">
                    <a:moveTo>
                      <a:pt x="0" y="14115"/>
                    </a:moveTo>
                    <a:cubicBezTo>
                      <a:pt x="25147" y="-4514"/>
                      <a:pt x="384333" y="-4895"/>
                      <a:pt x="386097" y="14116"/>
                    </a:cubicBezTo>
                  </a:path>
                </a:pathLst>
              </a:cu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54339546-8D5A-6041-23F4-EEEBBBC925B5}"/>
                  </a:ext>
                </a:extLst>
              </p:cNvPr>
              <p:cNvSpPr/>
              <p:nvPr/>
            </p:nvSpPr>
            <p:spPr>
              <a:xfrm>
                <a:off x="9593463" y="3948384"/>
                <a:ext cx="219460" cy="91440"/>
              </a:xfrm>
              <a:prstGeom prst="ellipse">
                <a:avLst/>
              </a:prstGeom>
              <a:solidFill>
                <a:srgbClr val="FFAAA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5539CA0-E668-C472-DC83-140D8D11A3D9}"/>
                  </a:ext>
                </a:extLst>
              </p:cNvPr>
              <p:cNvSpPr/>
              <p:nvPr/>
            </p:nvSpPr>
            <p:spPr>
              <a:xfrm>
                <a:off x="8335851" y="3977612"/>
                <a:ext cx="219460" cy="91440"/>
              </a:xfrm>
              <a:prstGeom prst="ellipse">
                <a:avLst/>
              </a:prstGeom>
              <a:solidFill>
                <a:srgbClr val="FFAAA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0052A4A-CCD5-253A-672D-2CA0DD142510}"/>
                </a:ext>
              </a:extLst>
            </p:cNvPr>
            <p:cNvSpPr/>
            <p:nvPr/>
          </p:nvSpPr>
          <p:spPr>
            <a:xfrm rot="2928297">
              <a:off x="5313039" y="3946184"/>
              <a:ext cx="213769" cy="1844469"/>
            </a:xfrm>
            <a:custGeom>
              <a:avLst/>
              <a:gdLst>
                <a:gd name="connsiteX0" fmla="*/ 21795 w 306950"/>
                <a:gd name="connsiteY0" fmla="*/ 779027 h 2463724"/>
                <a:gd name="connsiteX1" fmla="*/ 149614 w 306950"/>
                <a:gd name="connsiteY1" fmla="*/ 12111 h 2463724"/>
                <a:gd name="connsiteX2" fmla="*/ 306931 w 306950"/>
                <a:gd name="connsiteY2" fmla="*/ 1319801 h 2463724"/>
                <a:gd name="connsiteX3" fmla="*/ 159447 w 306950"/>
                <a:gd name="connsiteY3" fmla="*/ 2460343 h 2463724"/>
                <a:gd name="connsiteX4" fmla="*/ 21795 w 306950"/>
                <a:gd name="connsiteY4" fmla="*/ 1673762 h 2463724"/>
                <a:gd name="connsiteX0" fmla="*/ 85 w 285240"/>
                <a:gd name="connsiteY0" fmla="*/ 779027 h 2463314"/>
                <a:gd name="connsiteX1" fmla="*/ 127904 w 285240"/>
                <a:gd name="connsiteY1" fmla="*/ 12111 h 2463314"/>
                <a:gd name="connsiteX2" fmla="*/ 285221 w 285240"/>
                <a:gd name="connsiteY2" fmla="*/ 1319801 h 2463314"/>
                <a:gd name="connsiteX3" fmla="*/ 137737 w 285240"/>
                <a:gd name="connsiteY3" fmla="*/ 2460343 h 2463314"/>
                <a:gd name="connsiteX4" fmla="*/ 85 w 285240"/>
                <a:gd name="connsiteY4" fmla="*/ 1673762 h 2463314"/>
                <a:gd name="connsiteX0" fmla="*/ 85 w 285240"/>
                <a:gd name="connsiteY0" fmla="*/ 773529 h 2457816"/>
                <a:gd name="connsiteX1" fmla="*/ 127904 w 285240"/>
                <a:gd name="connsiteY1" fmla="*/ 6613 h 2457816"/>
                <a:gd name="connsiteX2" fmla="*/ 285221 w 285240"/>
                <a:gd name="connsiteY2" fmla="*/ 1314303 h 2457816"/>
                <a:gd name="connsiteX3" fmla="*/ 137737 w 285240"/>
                <a:gd name="connsiteY3" fmla="*/ 2454845 h 2457816"/>
                <a:gd name="connsiteX4" fmla="*/ 85 w 285240"/>
                <a:gd name="connsiteY4" fmla="*/ 1668264 h 2457816"/>
                <a:gd name="connsiteX0" fmla="*/ 0 w 285155"/>
                <a:gd name="connsiteY0" fmla="*/ 773529 h 2457935"/>
                <a:gd name="connsiteX1" fmla="*/ 127819 w 285155"/>
                <a:gd name="connsiteY1" fmla="*/ 6613 h 2457935"/>
                <a:gd name="connsiteX2" fmla="*/ 285136 w 285155"/>
                <a:gd name="connsiteY2" fmla="*/ 1314303 h 2457935"/>
                <a:gd name="connsiteX3" fmla="*/ 137652 w 285155"/>
                <a:gd name="connsiteY3" fmla="*/ 2454845 h 2457935"/>
                <a:gd name="connsiteX4" fmla="*/ 6774 w 285155"/>
                <a:gd name="connsiteY4" fmla="*/ 1702131 h 2457935"/>
                <a:gd name="connsiteX0" fmla="*/ 0 w 285155"/>
                <a:gd name="connsiteY0" fmla="*/ 701498 h 2460411"/>
                <a:gd name="connsiteX1" fmla="*/ 127819 w 285155"/>
                <a:gd name="connsiteY1" fmla="*/ 9089 h 2460411"/>
                <a:gd name="connsiteX2" fmla="*/ 285136 w 285155"/>
                <a:gd name="connsiteY2" fmla="*/ 1316779 h 2460411"/>
                <a:gd name="connsiteX3" fmla="*/ 137652 w 285155"/>
                <a:gd name="connsiteY3" fmla="*/ 2457321 h 2460411"/>
                <a:gd name="connsiteX4" fmla="*/ 6774 w 285155"/>
                <a:gd name="connsiteY4" fmla="*/ 1704607 h 246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55" h="2460411">
                  <a:moveTo>
                    <a:pt x="0" y="701498"/>
                  </a:moveTo>
                  <a:cubicBezTo>
                    <a:pt x="819" y="705595"/>
                    <a:pt x="80296" y="-93458"/>
                    <a:pt x="127819" y="9089"/>
                  </a:cubicBezTo>
                  <a:cubicBezTo>
                    <a:pt x="175342" y="111636"/>
                    <a:pt x="283497" y="908740"/>
                    <a:pt x="285136" y="1316779"/>
                  </a:cubicBezTo>
                  <a:cubicBezTo>
                    <a:pt x="286775" y="1724818"/>
                    <a:pt x="185175" y="2398328"/>
                    <a:pt x="137652" y="2457321"/>
                  </a:cubicBezTo>
                  <a:cubicBezTo>
                    <a:pt x="90129" y="2516315"/>
                    <a:pt x="3496" y="1711163"/>
                    <a:pt x="6774" y="1704607"/>
                  </a:cubicBezTo>
                </a:path>
              </a:pathLst>
            </a:custGeom>
            <a:noFill/>
            <a:ln w="38100">
              <a:solidFill>
                <a:srgbClr val="1E7F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7907829-3F41-F02B-AA70-9139FA44E41E}"/>
                </a:ext>
              </a:extLst>
            </p:cNvPr>
            <p:cNvSpPr/>
            <p:nvPr/>
          </p:nvSpPr>
          <p:spPr>
            <a:xfrm rot="8154667">
              <a:off x="5197576" y="3930943"/>
              <a:ext cx="213769" cy="1844468"/>
            </a:xfrm>
            <a:custGeom>
              <a:avLst/>
              <a:gdLst>
                <a:gd name="connsiteX0" fmla="*/ 21795 w 306950"/>
                <a:gd name="connsiteY0" fmla="*/ 779027 h 2463724"/>
                <a:gd name="connsiteX1" fmla="*/ 149614 w 306950"/>
                <a:gd name="connsiteY1" fmla="*/ 12111 h 2463724"/>
                <a:gd name="connsiteX2" fmla="*/ 306931 w 306950"/>
                <a:gd name="connsiteY2" fmla="*/ 1319801 h 2463724"/>
                <a:gd name="connsiteX3" fmla="*/ 159447 w 306950"/>
                <a:gd name="connsiteY3" fmla="*/ 2460343 h 2463724"/>
                <a:gd name="connsiteX4" fmla="*/ 21795 w 306950"/>
                <a:gd name="connsiteY4" fmla="*/ 1673762 h 2463724"/>
                <a:gd name="connsiteX0" fmla="*/ 85 w 285240"/>
                <a:gd name="connsiteY0" fmla="*/ 779027 h 2463314"/>
                <a:gd name="connsiteX1" fmla="*/ 127904 w 285240"/>
                <a:gd name="connsiteY1" fmla="*/ 12111 h 2463314"/>
                <a:gd name="connsiteX2" fmla="*/ 285221 w 285240"/>
                <a:gd name="connsiteY2" fmla="*/ 1319801 h 2463314"/>
                <a:gd name="connsiteX3" fmla="*/ 137737 w 285240"/>
                <a:gd name="connsiteY3" fmla="*/ 2460343 h 2463314"/>
                <a:gd name="connsiteX4" fmla="*/ 85 w 285240"/>
                <a:gd name="connsiteY4" fmla="*/ 1673762 h 2463314"/>
                <a:gd name="connsiteX0" fmla="*/ 85 w 285240"/>
                <a:gd name="connsiteY0" fmla="*/ 773529 h 2457816"/>
                <a:gd name="connsiteX1" fmla="*/ 127904 w 285240"/>
                <a:gd name="connsiteY1" fmla="*/ 6613 h 2457816"/>
                <a:gd name="connsiteX2" fmla="*/ 285221 w 285240"/>
                <a:gd name="connsiteY2" fmla="*/ 1314303 h 2457816"/>
                <a:gd name="connsiteX3" fmla="*/ 137737 w 285240"/>
                <a:gd name="connsiteY3" fmla="*/ 2454845 h 2457816"/>
                <a:gd name="connsiteX4" fmla="*/ 85 w 285240"/>
                <a:gd name="connsiteY4" fmla="*/ 1668264 h 2457816"/>
                <a:gd name="connsiteX0" fmla="*/ 0 w 285155"/>
                <a:gd name="connsiteY0" fmla="*/ 773529 h 2457935"/>
                <a:gd name="connsiteX1" fmla="*/ 127819 w 285155"/>
                <a:gd name="connsiteY1" fmla="*/ 6613 h 2457935"/>
                <a:gd name="connsiteX2" fmla="*/ 285136 w 285155"/>
                <a:gd name="connsiteY2" fmla="*/ 1314303 h 2457935"/>
                <a:gd name="connsiteX3" fmla="*/ 137652 w 285155"/>
                <a:gd name="connsiteY3" fmla="*/ 2454845 h 2457935"/>
                <a:gd name="connsiteX4" fmla="*/ 6774 w 285155"/>
                <a:gd name="connsiteY4" fmla="*/ 1702131 h 2457935"/>
                <a:gd name="connsiteX0" fmla="*/ 0 w 285155"/>
                <a:gd name="connsiteY0" fmla="*/ 701498 h 2460411"/>
                <a:gd name="connsiteX1" fmla="*/ 127819 w 285155"/>
                <a:gd name="connsiteY1" fmla="*/ 9089 h 2460411"/>
                <a:gd name="connsiteX2" fmla="*/ 285136 w 285155"/>
                <a:gd name="connsiteY2" fmla="*/ 1316779 h 2460411"/>
                <a:gd name="connsiteX3" fmla="*/ 137652 w 285155"/>
                <a:gd name="connsiteY3" fmla="*/ 2457321 h 2460411"/>
                <a:gd name="connsiteX4" fmla="*/ 6774 w 285155"/>
                <a:gd name="connsiteY4" fmla="*/ 1704607 h 246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55" h="2460411">
                  <a:moveTo>
                    <a:pt x="0" y="701498"/>
                  </a:moveTo>
                  <a:cubicBezTo>
                    <a:pt x="819" y="705595"/>
                    <a:pt x="80296" y="-93458"/>
                    <a:pt x="127819" y="9089"/>
                  </a:cubicBezTo>
                  <a:cubicBezTo>
                    <a:pt x="175342" y="111636"/>
                    <a:pt x="283497" y="908740"/>
                    <a:pt x="285136" y="1316779"/>
                  </a:cubicBezTo>
                  <a:cubicBezTo>
                    <a:pt x="286775" y="1724818"/>
                    <a:pt x="185175" y="2398328"/>
                    <a:pt x="137652" y="2457321"/>
                  </a:cubicBezTo>
                  <a:cubicBezTo>
                    <a:pt x="90129" y="2516315"/>
                    <a:pt x="3496" y="1711163"/>
                    <a:pt x="6774" y="1704607"/>
                  </a:cubicBezTo>
                </a:path>
              </a:pathLst>
            </a:custGeom>
            <a:noFill/>
            <a:ln w="38100">
              <a:solidFill>
                <a:srgbClr val="1E7F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FC7685D-397D-B286-559C-FDC6F6562F87}"/>
                </a:ext>
              </a:extLst>
            </p:cNvPr>
            <p:cNvSpPr/>
            <p:nvPr/>
          </p:nvSpPr>
          <p:spPr>
            <a:xfrm>
              <a:off x="5813530" y="4499373"/>
              <a:ext cx="106631" cy="106631"/>
            </a:xfrm>
            <a:prstGeom prst="ellipse">
              <a:avLst/>
            </a:prstGeom>
            <a:solidFill>
              <a:srgbClr val="7CB7ED"/>
            </a:solidFill>
            <a:ln>
              <a:solidFill>
                <a:srgbClr val="1E7F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32199BC-9AA8-317F-FB95-84B3998FBCDF}"/>
                </a:ext>
              </a:extLst>
            </p:cNvPr>
            <p:cNvSpPr/>
            <p:nvPr/>
          </p:nvSpPr>
          <p:spPr>
            <a:xfrm rot="5400000">
              <a:off x="5259744" y="3965437"/>
              <a:ext cx="213769" cy="1844469"/>
            </a:xfrm>
            <a:custGeom>
              <a:avLst/>
              <a:gdLst>
                <a:gd name="connsiteX0" fmla="*/ 21795 w 306950"/>
                <a:gd name="connsiteY0" fmla="*/ 779027 h 2463724"/>
                <a:gd name="connsiteX1" fmla="*/ 149614 w 306950"/>
                <a:gd name="connsiteY1" fmla="*/ 12111 h 2463724"/>
                <a:gd name="connsiteX2" fmla="*/ 306931 w 306950"/>
                <a:gd name="connsiteY2" fmla="*/ 1319801 h 2463724"/>
                <a:gd name="connsiteX3" fmla="*/ 159447 w 306950"/>
                <a:gd name="connsiteY3" fmla="*/ 2460343 h 2463724"/>
                <a:gd name="connsiteX4" fmla="*/ 21795 w 306950"/>
                <a:gd name="connsiteY4" fmla="*/ 1673762 h 2463724"/>
                <a:gd name="connsiteX0" fmla="*/ 85 w 285240"/>
                <a:gd name="connsiteY0" fmla="*/ 779027 h 2463314"/>
                <a:gd name="connsiteX1" fmla="*/ 127904 w 285240"/>
                <a:gd name="connsiteY1" fmla="*/ 12111 h 2463314"/>
                <a:gd name="connsiteX2" fmla="*/ 285221 w 285240"/>
                <a:gd name="connsiteY2" fmla="*/ 1319801 h 2463314"/>
                <a:gd name="connsiteX3" fmla="*/ 137737 w 285240"/>
                <a:gd name="connsiteY3" fmla="*/ 2460343 h 2463314"/>
                <a:gd name="connsiteX4" fmla="*/ 85 w 285240"/>
                <a:gd name="connsiteY4" fmla="*/ 1673762 h 2463314"/>
                <a:gd name="connsiteX0" fmla="*/ 85 w 285240"/>
                <a:gd name="connsiteY0" fmla="*/ 773529 h 2457816"/>
                <a:gd name="connsiteX1" fmla="*/ 127904 w 285240"/>
                <a:gd name="connsiteY1" fmla="*/ 6613 h 2457816"/>
                <a:gd name="connsiteX2" fmla="*/ 285221 w 285240"/>
                <a:gd name="connsiteY2" fmla="*/ 1314303 h 2457816"/>
                <a:gd name="connsiteX3" fmla="*/ 137737 w 285240"/>
                <a:gd name="connsiteY3" fmla="*/ 2454845 h 2457816"/>
                <a:gd name="connsiteX4" fmla="*/ 85 w 285240"/>
                <a:gd name="connsiteY4" fmla="*/ 1668264 h 2457816"/>
                <a:gd name="connsiteX0" fmla="*/ 0 w 285155"/>
                <a:gd name="connsiteY0" fmla="*/ 773529 h 2457935"/>
                <a:gd name="connsiteX1" fmla="*/ 127819 w 285155"/>
                <a:gd name="connsiteY1" fmla="*/ 6613 h 2457935"/>
                <a:gd name="connsiteX2" fmla="*/ 285136 w 285155"/>
                <a:gd name="connsiteY2" fmla="*/ 1314303 h 2457935"/>
                <a:gd name="connsiteX3" fmla="*/ 137652 w 285155"/>
                <a:gd name="connsiteY3" fmla="*/ 2454845 h 2457935"/>
                <a:gd name="connsiteX4" fmla="*/ 6774 w 285155"/>
                <a:gd name="connsiteY4" fmla="*/ 1702131 h 2457935"/>
                <a:gd name="connsiteX0" fmla="*/ 0 w 285155"/>
                <a:gd name="connsiteY0" fmla="*/ 701498 h 2460411"/>
                <a:gd name="connsiteX1" fmla="*/ 127819 w 285155"/>
                <a:gd name="connsiteY1" fmla="*/ 9089 h 2460411"/>
                <a:gd name="connsiteX2" fmla="*/ 285136 w 285155"/>
                <a:gd name="connsiteY2" fmla="*/ 1316779 h 2460411"/>
                <a:gd name="connsiteX3" fmla="*/ 137652 w 285155"/>
                <a:gd name="connsiteY3" fmla="*/ 2457321 h 2460411"/>
                <a:gd name="connsiteX4" fmla="*/ 6774 w 285155"/>
                <a:gd name="connsiteY4" fmla="*/ 1704607 h 246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55" h="2460411">
                  <a:moveTo>
                    <a:pt x="0" y="701498"/>
                  </a:moveTo>
                  <a:cubicBezTo>
                    <a:pt x="819" y="705595"/>
                    <a:pt x="80296" y="-93458"/>
                    <a:pt x="127819" y="9089"/>
                  </a:cubicBezTo>
                  <a:cubicBezTo>
                    <a:pt x="175342" y="111636"/>
                    <a:pt x="283497" y="908740"/>
                    <a:pt x="285136" y="1316779"/>
                  </a:cubicBezTo>
                  <a:cubicBezTo>
                    <a:pt x="286775" y="1724818"/>
                    <a:pt x="185175" y="2398328"/>
                    <a:pt x="137652" y="2457321"/>
                  </a:cubicBezTo>
                  <a:cubicBezTo>
                    <a:pt x="90129" y="2516315"/>
                    <a:pt x="3496" y="1711163"/>
                    <a:pt x="6774" y="1704607"/>
                  </a:cubicBezTo>
                </a:path>
              </a:pathLst>
            </a:custGeom>
            <a:noFill/>
            <a:ln w="38100">
              <a:solidFill>
                <a:srgbClr val="1E7F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0B8A3C0-E4DE-89E6-AC9A-BD2BAA15D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54" y="2313128"/>
            <a:ext cx="5510501" cy="419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77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5AEDE-1C03-5EB3-A140-0D99AD838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21C2881-057D-0991-5DE8-4A7D086E8CED}"/>
              </a:ext>
            </a:extLst>
          </p:cNvPr>
          <p:cNvSpPr/>
          <p:nvPr/>
        </p:nvSpPr>
        <p:spPr>
          <a:xfrm>
            <a:off x="9423132" y="98613"/>
            <a:ext cx="2599907" cy="992704"/>
          </a:xfrm>
          <a:prstGeom prst="roundRect">
            <a:avLst/>
          </a:prstGeom>
          <a:solidFill>
            <a:srgbClr val="FFA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54CB12-D078-A1CB-B547-16A4B3588181}"/>
              </a:ext>
            </a:extLst>
          </p:cNvPr>
          <p:cNvSpPr/>
          <p:nvPr/>
        </p:nvSpPr>
        <p:spPr>
          <a:xfrm>
            <a:off x="9423132" y="1197055"/>
            <a:ext cx="2630433" cy="1996219"/>
          </a:xfrm>
          <a:prstGeom prst="roundRect">
            <a:avLst>
              <a:gd name="adj" fmla="val 9931"/>
            </a:avLst>
          </a:prstGeom>
          <a:solidFill>
            <a:srgbClr val="75B0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A6B9105-05E3-FCE1-B2F9-5C37DA714540}"/>
              </a:ext>
            </a:extLst>
          </p:cNvPr>
          <p:cNvSpPr/>
          <p:nvPr/>
        </p:nvSpPr>
        <p:spPr>
          <a:xfrm>
            <a:off x="9423132" y="3299012"/>
            <a:ext cx="2630433" cy="3361216"/>
          </a:xfrm>
          <a:prstGeom prst="roundRect">
            <a:avLst>
              <a:gd name="adj" fmla="val 985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D131E8-F87B-7A51-0264-4D7DC1A66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7494494" cy="728365"/>
          </a:xfrm>
        </p:spPr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C8AE00-B688-A5C5-7AAA-3897E1853EE9}"/>
              </a:ext>
            </a:extLst>
          </p:cNvPr>
          <p:cNvSpPr txBox="1"/>
          <p:nvPr/>
        </p:nvSpPr>
        <p:spPr>
          <a:xfrm>
            <a:off x="9544227" y="193754"/>
            <a:ext cx="235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Quantinuum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Helios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0037EB-060A-B6FB-5662-A314619EF5C3}"/>
              </a:ext>
            </a:extLst>
          </p:cNvPr>
          <p:cNvSpPr txBox="1"/>
          <p:nvPr/>
        </p:nvSpPr>
        <p:spPr>
          <a:xfrm>
            <a:off x="9536040" y="1316136"/>
            <a:ext cx="2460104" cy="1668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– 7.9e-4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– 2.5e-5</a:t>
            </a:r>
          </a:p>
          <a:p>
            <a:pPr>
              <a:lnSpc>
                <a:spcPct val="20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meas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– 3.3e-4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3D5FBC-81E1-93E8-BDC4-D53E899858B8}"/>
              </a:ext>
            </a:extLst>
          </p:cNvPr>
          <p:cNvSpPr txBox="1"/>
          <p:nvPr/>
        </p:nvSpPr>
        <p:spPr>
          <a:xfrm>
            <a:off x="9544227" y="642535"/>
            <a:ext cx="152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Qubits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B0F50E-806C-443A-C83E-370BCA195372}"/>
              </a:ext>
            </a:extLst>
          </p:cNvPr>
          <p:cNvSpPr txBox="1"/>
          <p:nvPr/>
        </p:nvSpPr>
        <p:spPr>
          <a:xfrm>
            <a:off x="9593461" y="3299012"/>
            <a:ext cx="2460104" cy="3331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T1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~ s or yrs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T2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~ 100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/>
              <a:t> ≈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>
              <a:lnSpc>
                <a:spcPct val="20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meas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/>
              <a:t> ≈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>
              <a:lnSpc>
                <a:spcPct val="20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move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~ 10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DD391C-22BE-3F1F-6B8E-B526EEB4439D}"/>
              </a:ext>
            </a:extLst>
          </p:cNvPr>
          <p:cNvGrpSpPr/>
          <p:nvPr/>
        </p:nvGrpSpPr>
        <p:grpSpPr>
          <a:xfrm>
            <a:off x="6637392" y="98613"/>
            <a:ext cx="2630433" cy="6561615"/>
            <a:chOff x="9423132" y="98613"/>
            <a:chExt cx="2630433" cy="6561615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B42B8767-F2EA-7A6C-1B48-7B18C454FF1C}"/>
                </a:ext>
              </a:extLst>
            </p:cNvPr>
            <p:cNvSpPr/>
            <p:nvPr/>
          </p:nvSpPr>
          <p:spPr>
            <a:xfrm>
              <a:off x="9423132" y="98613"/>
              <a:ext cx="2599907" cy="992704"/>
            </a:xfrm>
            <a:prstGeom prst="roundRect">
              <a:avLst/>
            </a:prstGeom>
            <a:solidFill>
              <a:srgbClr val="FFA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5834694-8F31-D405-43CA-57735B662A38}"/>
                </a:ext>
              </a:extLst>
            </p:cNvPr>
            <p:cNvSpPr/>
            <p:nvPr/>
          </p:nvSpPr>
          <p:spPr>
            <a:xfrm>
              <a:off x="9423132" y="1197055"/>
              <a:ext cx="2630433" cy="1996219"/>
            </a:xfrm>
            <a:prstGeom prst="roundRect">
              <a:avLst>
                <a:gd name="adj" fmla="val 9931"/>
              </a:avLst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635B884-29CA-BE8E-41F4-C2FA0752DB08}"/>
                </a:ext>
              </a:extLst>
            </p:cNvPr>
            <p:cNvSpPr/>
            <p:nvPr/>
          </p:nvSpPr>
          <p:spPr>
            <a:xfrm>
              <a:off x="9423132" y="3299012"/>
              <a:ext cx="2630433" cy="3361216"/>
            </a:xfrm>
            <a:prstGeom prst="roundRect">
              <a:avLst>
                <a:gd name="adj" fmla="val 9851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937566-9873-31C9-C18C-25E21EF1127F}"/>
                </a:ext>
              </a:extLst>
            </p:cNvPr>
            <p:cNvSpPr txBox="1"/>
            <p:nvPr/>
          </p:nvSpPr>
          <p:spPr>
            <a:xfrm>
              <a:off x="9544227" y="193754"/>
              <a:ext cx="23577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Atom Computing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1CA39-DC50-BE20-9D70-EDC11E0C8059}"/>
                </a:ext>
              </a:extLst>
            </p:cNvPr>
            <p:cNvSpPr txBox="1"/>
            <p:nvPr/>
          </p:nvSpPr>
          <p:spPr>
            <a:xfrm>
              <a:off x="9544227" y="1348034"/>
              <a:ext cx="2460104" cy="1668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3e-3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2.7e-4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2e-4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72E9E2-34EA-F3C7-C552-16894B1AE605}"/>
                </a:ext>
              </a:extLst>
            </p:cNvPr>
            <p:cNvSpPr txBox="1"/>
            <p:nvPr/>
          </p:nvSpPr>
          <p:spPr>
            <a:xfrm>
              <a:off x="9544227" y="642535"/>
              <a:ext cx="1523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Qubits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256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DD5977-D82E-FAE6-59CB-88C8F3572CBE}"/>
                </a:ext>
              </a:extLst>
            </p:cNvPr>
            <p:cNvSpPr txBox="1"/>
            <p:nvPr/>
          </p:nvSpPr>
          <p:spPr>
            <a:xfrm>
              <a:off x="9593461" y="3299012"/>
              <a:ext cx="2460104" cy="3330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T1	</a:t>
              </a:r>
              <a:r>
                <a:rPr lang="en-US" dirty="0"/>
                <a:t>≈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10 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T2	</a:t>
              </a:r>
              <a:r>
                <a:rPr lang="en-US" dirty="0"/>
                <a:t> ≈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10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ms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/>
                <a:t> ≈ 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300 ns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/>
                <a:t>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~ 1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5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ms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move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~ 100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B057EF-1652-DEAB-2D32-56618CF40109}"/>
              </a:ext>
            </a:extLst>
          </p:cNvPr>
          <p:cNvGrpSpPr/>
          <p:nvPr/>
        </p:nvGrpSpPr>
        <p:grpSpPr>
          <a:xfrm>
            <a:off x="3885863" y="100981"/>
            <a:ext cx="2630433" cy="6561615"/>
            <a:chOff x="9423132" y="98613"/>
            <a:chExt cx="2630433" cy="6561615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356C110-F0FC-8C00-F072-84070830A29E}"/>
                </a:ext>
              </a:extLst>
            </p:cNvPr>
            <p:cNvSpPr/>
            <p:nvPr/>
          </p:nvSpPr>
          <p:spPr>
            <a:xfrm>
              <a:off x="9423132" y="98613"/>
              <a:ext cx="2599907" cy="992704"/>
            </a:xfrm>
            <a:prstGeom prst="roundRect">
              <a:avLst/>
            </a:prstGeom>
            <a:solidFill>
              <a:srgbClr val="FFA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1DE6117-6ED3-19A0-345E-160739FD4C29}"/>
                </a:ext>
              </a:extLst>
            </p:cNvPr>
            <p:cNvSpPr/>
            <p:nvPr/>
          </p:nvSpPr>
          <p:spPr>
            <a:xfrm>
              <a:off x="9423132" y="1197055"/>
              <a:ext cx="2630433" cy="1996219"/>
            </a:xfrm>
            <a:prstGeom prst="roundRect">
              <a:avLst>
                <a:gd name="adj" fmla="val 9931"/>
              </a:avLst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5FA5D0A-D9E7-AEF8-265D-55A6B0957BE5}"/>
                </a:ext>
              </a:extLst>
            </p:cNvPr>
            <p:cNvSpPr/>
            <p:nvPr/>
          </p:nvSpPr>
          <p:spPr>
            <a:xfrm>
              <a:off x="9423132" y="3299012"/>
              <a:ext cx="2630433" cy="3361216"/>
            </a:xfrm>
            <a:prstGeom prst="roundRect">
              <a:avLst>
                <a:gd name="adj" fmla="val 9851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751460-BE30-4C6E-DA9E-2EDB0FA871D1}"/>
                </a:ext>
              </a:extLst>
            </p:cNvPr>
            <p:cNvSpPr txBox="1"/>
            <p:nvPr/>
          </p:nvSpPr>
          <p:spPr>
            <a:xfrm>
              <a:off x="9544227" y="193754"/>
              <a:ext cx="23577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IBM Heron Class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EF489A2-2EFC-48A3-4443-EE4F65E55C68}"/>
                </a:ext>
              </a:extLst>
            </p:cNvPr>
            <p:cNvSpPr txBox="1"/>
            <p:nvPr/>
          </p:nvSpPr>
          <p:spPr>
            <a:xfrm>
              <a:off x="9536040" y="1316136"/>
              <a:ext cx="2460104" cy="1668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2e-3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1e-4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7E-3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DD984C-5F85-639D-BC61-46427028D7A8}"/>
                </a:ext>
              </a:extLst>
            </p:cNvPr>
            <p:cNvSpPr txBox="1"/>
            <p:nvPr/>
          </p:nvSpPr>
          <p:spPr>
            <a:xfrm>
              <a:off x="9544227" y="642535"/>
              <a:ext cx="1523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Qubits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156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1993816-7773-AE36-2683-2FA4E433029B}"/>
                </a:ext>
              </a:extLst>
            </p:cNvPr>
            <p:cNvSpPr txBox="1"/>
            <p:nvPr/>
          </p:nvSpPr>
          <p:spPr>
            <a:xfrm>
              <a:off x="9593461" y="3299012"/>
              <a:ext cx="2460104" cy="2777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T1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240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T2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280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70 ns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32 ns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2.2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B9575FB-B470-92B2-1454-84D96947AE09}"/>
              </a:ext>
            </a:extLst>
          </p:cNvPr>
          <p:cNvSpPr/>
          <p:nvPr/>
        </p:nvSpPr>
        <p:spPr>
          <a:xfrm>
            <a:off x="4009406" y="1390566"/>
            <a:ext cx="5106798" cy="109745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103B7AD-E035-EEAB-5C80-46A6185B3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1" y="3867756"/>
            <a:ext cx="2181225" cy="219291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22CCDB6-E0E7-CEB1-F9EF-5D01BDD81153}"/>
              </a:ext>
            </a:extLst>
          </p:cNvPr>
          <p:cNvSpPr txBox="1"/>
          <p:nvPr/>
        </p:nvSpPr>
        <p:spPr>
          <a:xfrm>
            <a:off x="-1" y="6324074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fig:</a:t>
            </a:r>
            <a:r>
              <a:rPr lang="en-US" sz="1600" dirty="0"/>
              <a:t> Zhu et al., PNAS </a:t>
            </a:r>
            <a:r>
              <a:rPr lang="en-US" sz="1600" b="1" dirty="0"/>
              <a:t>117</a:t>
            </a:r>
            <a:r>
              <a:rPr lang="en-US" sz="1600" dirty="0"/>
              <a:t>, 41 (2020)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fig: https://quantum-computing.ibm.com/services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CD997A5-E508-2B60-81BF-3B63453F2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362" y="1493027"/>
            <a:ext cx="2554222" cy="1805985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472B1B9E-4A6B-F9EC-D362-A2D24D3EE215}"/>
              </a:ext>
            </a:extLst>
          </p:cNvPr>
          <p:cNvSpPr/>
          <p:nvPr/>
        </p:nvSpPr>
        <p:spPr>
          <a:xfrm>
            <a:off x="9425792" y="1390565"/>
            <a:ext cx="2460104" cy="109077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87557B1-3C21-9C81-E1FC-1BDBD88B59D5}"/>
              </a:ext>
            </a:extLst>
          </p:cNvPr>
          <p:cNvSpPr/>
          <p:nvPr/>
        </p:nvSpPr>
        <p:spPr>
          <a:xfrm>
            <a:off x="4023445" y="2561221"/>
            <a:ext cx="2341229" cy="46822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9533FC6-BEC1-2C64-E971-149ED486B6B2}"/>
              </a:ext>
            </a:extLst>
          </p:cNvPr>
          <p:cNvSpPr/>
          <p:nvPr/>
        </p:nvSpPr>
        <p:spPr>
          <a:xfrm>
            <a:off x="6766020" y="2523876"/>
            <a:ext cx="5106798" cy="532727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6E1B837-617C-380F-3A3D-FF7EFFDF65BE}"/>
              </a:ext>
            </a:extLst>
          </p:cNvPr>
          <p:cNvSpPr/>
          <p:nvPr/>
        </p:nvSpPr>
        <p:spPr>
          <a:xfrm>
            <a:off x="4023444" y="5668468"/>
            <a:ext cx="5106798" cy="41053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D9132B6-70E7-83E0-2C4D-321BC72E55AE}"/>
              </a:ext>
            </a:extLst>
          </p:cNvPr>
          <p:cNvSpPr/>
          <p:nvPr/>
        </p:nvSpPr>
        <p:spPr>
          <a:xfrm>
            <a:off x="9544228" y="5682739"/>
            <a:ext cx="2118912" cy="396261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FD684CE-83BB-FE37-7B3E-BE017B06A1BD}"/>
              </a:ext>
            </a:extLst>
          </p:cNvPr>
          <p:cNvSpPr/>
          <p:nvPr/>
        </p:nvSpPr>
        <p:spPr>
          <a:xfrm>
            <a:off x="6758487" y="3429000"/>
            <a:ext cx="5007943" cy="101999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5A7D1BA-A324-5CCD-E432-531DD61F5A31}"/>
              </a:ext>
            </a:extLst>
          </p:cNvPr>
          <p:cNvSpPr/>
          <p:nvPr/>
        </p:nvSpPr>
        <p:spPr>
          <a:xfrm>
            <a:off x="4013197" y="3484692"/>
            <a:ext cx="2351477" cy="93041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CA229C8-47F0-F142-539C-DA0F3444D668}"/>
              </a:ext>
            </a:extLst>
          </p:cNvPr>
          <p:cNvSpPr/>
          <p:nvPr/>
        </p:nvSpPr>
        <p:spPr>
          <a:xfrm>
            <a:off x="6766020" y="4568612"/>
            <a:ext cx="5000410" cy="93041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BEDA022-CC02-4936-183F-9D9E71D53F8E}"/>
              </a:ext>
            </a:extLst>
          </p:cNvPr>
          <p:cNvSpPr/>
          <p:nvPr/>
        </p:nvSpPr>
        <p:spPr>
          <a:xfrm>
            <a:off x="4023444" y="4531790"/>
            <a:ext cx="2326813" cy="101999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81980C0-F7FF-18DF-3FE0-CBC8BE6F50A2}"/>
              </a:ext>
            </a:extLst>
          </p:cNvPr>
          <p:cNvSpPr/>
          <p:nvPr/>
        </p:nvSpPr>
        <p:spPr>
          <a:xfrm>
            <a:off x="6758487" y="6233071"/>
            <a:ext cx="4912145" cy="34821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76CDF9A-7D2C-FA04-A725-44187863C219}"/>
              </a:ext>
            </a:extLst>
          </p:cNvPr>
          <p:cNvSpPr/>
          <p:nvPr/>
        </p:nvSpPr>
        <p:spPr>
          <a:xfrm>
            <a:off x="3998771" y="658227"/>
            <a:ext cx="7874046" cy="35994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0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40" grpId="0"/>
      <p:bldP spid="44" grpId="0" animBg="1"/>
      <p:bldP spid="44" grpId="1" animBg="1"/>
      <p:bldP spid="46" grpId="0" animBg="1"/>
      <p:bldP spid="46" grpId="1" animBg="1"/>
      <p:bldP spid="48" grpId="0" animBg="1"/>
      <p:bldP spid="48" grpId="1" animBg="1"/>
      <p:bldP spid="50" grpId="0" animBg="1"/>
      <p:bldP spid="50" grpId="1" animBg="1"/>
      <p:bldP spid="52" grpId="0" animBg="1"/>
      <p:bldP spid="52" grpId="1" animBg="1"/>
      <p:bldP spid="54" grpId="0" animBg="1"/>
      <p:bldP spid="54" grpId="1" animBg="1"/>
      <p:bldP spid="56" grpId="0" animBg="1"/>
      <p:bldP spid="56" grpId="1" animBg="1"/>
      <p:bldP spid="58" grpId="0" animBg="1"/>
      <p:bldP spid="58" grpId="1" animBg="1"/>
      <p:bldP spid="60" grpId="0" animBg="1"/>
      <p:bldP spid="60" grpId="1" animBg="1"/>
      <p:bldP spid="62" grpId="0" animBg="1"/>
      <p:bldP spid="64" grpId="0" animBg="1"/>
      <p:bldP spid="6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BD2A9-76E5-5BF2-6160-C63DB8E46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AB2D0CF9-34BD-1A89-17D9-E34117F33EB4}"/>
              </a:ext>
            </a:extLst>
          </p:cNvPr>
          <p:cNvGrpSpPr/>
          <p:nvPr/>
        </p:nvGrpSpPr>
        <p:grpSpPr>
          <a:xfrm>
            <a:off x="474659" y="211799"/>
            <a:ext cx="11578855" cy="6434402"/>
            <a:chOff x="2179674" y="1020726"/>
            <a:chExt cx="9197163" cy="567778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61DD495-D618-D837-F061-E566255748BA}"/>
                </a:ext>
              </a:extLst>
            </p:cNvPr>
            <p:cNvSpPr/>
            <p:nvPr/>
          </p:nvSpPr>
          <p:spPr>
            <a:xfrm>
              <a:off x="2179674" y="1020726"/>
              <a:ext cx="9197163" cy="2838893"/>
            </a:xfrm>
            <a:prstGeom prst="roundRect">
              <a:avLst/>
            </a:prstGeom>
            <a:solidFill>
              <a:srgbClr val="E6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B5300A7F-D4AA-4D17-BDBA-0C508D5DBD4F}"/>
                </a:ext>
              </a:extLst>
            </p:cNvPr>
            <p:cNvSpPr/>
            <p:nvPr/>
          </p:nvSpPr>
          <p:spPr>
            <a:xfrm>
              <a:off x="2179674" y="3859619"/>
              <a:ext cx="9197163" cy="2838893"/>
            </a:xfrm>
            <a:prstGeom prst="roundRect">
              <a:avLst/>
            </a:prstGeom>
            <a:solidFill>
              <a:srgbClr val="99DF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5B068B2F-F310-64B6-CD70-9200F1DD29D1}"/>
                </a:ext>
              </a:extLst>
            </p:cNvPr>
            <p:cNvSpPr/>
            <p:nvPr/>
          </p:nvSpPr>
          <p:spPr>
            <a:xfrm>
              <a:off x="2179674" y="3859618"/>
              <a:ext cx="9197163" cy="2254103"/>
            </a:xfrm>
            <a:prstGeom prst="roundRect">
              <a:avLst>
                <a:gd name="adj" fmla="val 0"/>
              </a:avLst>
            </a:prstGeom>
            <a:solidFill>
              <a:srgbClr val="99DF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3F4D099E-1BAC-02DA-14CC-E8CA757903F8}"/>
                </a:ext>
              </a:extLst>
            </p:cNvPr>
            <p:cNvSpPr/>
            <p:nvPr/>
          </p:nvSpPr>
          <p:spPr>
            <a:xfrm>
              <a:off x="2179674" y="1426534"/>
              <a:ext cx="9197163" cy="2731170"/>
            </a:xfrm>
            <a:prstGeom prst="roundRect">
              <a:avLst>
                <a:gd name="adj" fmla="val 0"/>
              </a:avLst>
            </a:prstGeom>
            <a:solidFill>
              <a:srgbClr val="E6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itle 1">
            <a:extLst>
              <a:ext uri="{FF2B5EF4-FFF2-40B4-BE49-F238E27FC236}">
                <a16:creationId xmlns:a16="http://schemas.microsoft.com/office/drawing/2014/main" id="{FC0A1A24-9666-1D2A-1440-05C64188FDEE}"/>
              </a:ext>
            </a:extLst>
          </p:cNvPr>
          <p:cNvSpPr txBox="1">
            <a:spLocks/>
          </p:cNvSpPr>
          <p:nvPr/>
        </p:nvSpPr>
        <p:spPr>
          <a:xfrm rot="16200000">
            <a:off x="-49618" y="4671200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PROS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92B63DA3-C636-C676-10FE-78B2A9AA46D5}"/>
              </a:ext>
            </a:extLst>
          </p:cNvPr>
          <p:cNvSpPr txBox="1">
            <a:spLocks/>
          </p:cNvSpPr>
          <p:nvPr/>
        </p:nvSpPr>
        <p:spPr>
          <a:xfrm rot="16200000">
            <a:off x="-49618" y="2029009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CONS</a:t>
            </a:r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3666F513-3313-7CE6-2F43-447688A62D32}"/>
              </a:ext>
            </a:extLst>
          </p:cNvPr>
          <p:cNvSpPr txBox="1">
            <a:spLocks/>
          </p:cNvSpPr>
          <p:nvPr/>
        </p:nvSpPr>
        <p:spPr>
          <a:xfrm>
            <a:off x="9731563" y="264109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1" dirty="0"/>
              <a:t>IONS</a:t>
            </a: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DE425733-6430-1C1F-92B2-4F8AB34083A9}"/>
              </a:ext>
            </a:extLst>
          </p:cNvPr>
          <p:cNvSpPr txBox="1">
            <a:spLocks/>
          </p:cNvSpPr>
          <p:nvPr/>
        </p:nvSpPr>
        <p:spPr>
          <a:xfrm>
            <a:off x="5782778" y="264109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1" dirty="0"/>
              <a:t>ATOMS</a:t>
            </a: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A57B169D-45F8-1212-5619-6504E4C4780C}"/>
              </a:ext>
            </a:extLst>
          </p:cNvPr>
          <p:cNvSpPr txBox="1">
            <a:spLocks/>
          </p:cNvSpPr>
          <p:nvPr/>
        </p:nvSpPr>
        <p:spPr>
          <a:xfrm>
            <a:off x="920800" y="264109"/>
            <a:ext cx="402974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SUPERCONDUCTING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015E55-2404-B15F-3A99-B085F9EDE132}"/>
              </a:ext>
            </a:extLst>
          </p:cNvPr>
          <p:cNvSpPr txBox="1"/>
          <p:nvPr/>
        </p:nvSpPr>
        <p:spPr>
          <a:xfrm>
            <a:off x="5782777" y="3991524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long coherence times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046A438-0255-F43D-EE9A-9DA66345712F}"/>
              </a:ext>
            </a:extLst>
          </p:cNvPr>
          <p:cNvSpPr txBox="1"/>
          <p:nvPr/>
        </p:nvSpPr>
        <p:spPr>
          <a:xfrm>
            <a:off x="9139682" y="3978093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long coherence times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60C3891-1472-3793-4250-7F42FDBE8DE3}"/>
              </a:ext>
            </a:extLst>
          </p:cNvPr>
          <p:cNvSpPr txBox="1"/>
          <p:nvPr/>
        </p:nvSpPr>
        <p:spPr>
          <a:xfrm>
            <a:off x="1929559" y="3602962"/>
            <a:ext cx="226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fast operations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00056E8-A476-1C0B-3D89-B75F86F55F44}"/>
              </a:ext>
            </a:extLst>
          </p:cNvPr>
          <p:cNvSpPr txBox="1"/>
          <p:nvPr/>
        </p:nvSpPr>
        <p:spPr>
          <a:xfrm>
            <a:off x="1801966" y="2704603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short coherence times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F4347C2-64D9-365F-A78A-5BE0CDD5E274}"/>
              </a:ext>
            </a:extLst>
          </p:cNvPr>
          <p:cNvSpPr txBox="1"/>
          <p:nvPr/>
        </p:nvSpPr>
        <p:spPr>
          <a:xfrm>
            <a:off x="9103930" y="4866593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all-to-all connectivity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98007D5-B8DC-42E4-DE4F-92315B08AE80}"/>
              </a:ext>
            </a:extLst>
          </p:cNvPr>
          <p:cNvSpPr txBox="1"/>
          <p:nvPr/>
        </p:nvSpPr>
        <p:spPr>
          <a:xfrm>
            <a:off x="5780880" y="4866593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all-to-all connectivity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79CC379-7847-50C2-5087-CA797EBF0200}"/>
              </a:ext>
            </a:extLst>
          </p:cNvPr>
          <p:cNvSpPr txBox="1"/>
          <p:nvPr/>
        </p:nvSpPr>
        <p:spPr>
          <a:xfrm>
            <a:off x="9139682" y="5631794"/>
            <a:ext cx="226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highest fidelity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FBDE994-1358-D5CE-81F9-9A84DA120AF0}"/>
              </a:ext>
            </a:extLst>
          </p:cNvPr>
          <p:cNvSpPr txBox="1"/>
          <p:nvPr/>
        </p:nvSpPr>
        <p:spPr>
          <a:xfrm>
            <a:off x="5766487" y="5825978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largest qubit numbers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8E97297-47B6-734C-E970-66D1346AE48E}"/>
              </a:ext>
            </a:extLst>
          </p:cNvPr>
          <p:cNvSpPr txBox="1"/>
          <p:nvPr/>
        </p:nvSpPr>
        <p:spPr>
          <a:xfrm>
            <a:off x="1954366" y="5715042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relies on microwave fields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4246968-3AD9-A713-DB9D-8147E0CCD0B1}"/>
              </a:ext>
            </a:extLst>
          </p:cNvPr>
          <p:cNvSpPr txBox="1"/>
          <p:nvPr/>
        </p:nvSpPr>
        <p:spPr>
          <a:xfrm>
            <a:off x="1801966" y="1913291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intense cryogenic demands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1F7F766-B10E-F648-7AFB-AE464549E745}"/>
              </a:ext>
            </a:extLst>
          </p:cNvPr>
          <p:cNvSpPr txBox="1"/>
          <p:nvPr/>
        </p:nvSpPr>
        <p:spPr>
          <a:xfrm>
            <a:off x="5662927" y="3084798"/>
            <a:ext cx="250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 qubit loss rates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47F93FF-9E57-A74E-FB5A-720058DEE9BC}"/>
              </a:ext>
            </a:extLst>
          </p:cNvPr>
          <p:cNvSpPr txBox="1"/>
          <p:nvPr/>
        </p:nvSpPr>
        <p:spPr>
          <a:xfrm>
            <a:off x="9373164" y="3021873"/>
            <a:ext cx="2133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slow operations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8D647A3-4A47-6EA8-F505-7638D51E6245}"/>
              </a:ext>
            </a:extLst>
          </p:cNvPr>
          <p:cNvSpPr txBox="1"/>
          <p:nvPr/>
        </p:nvSpPr>
        <p:spPr>
          <a:xfrm>
            <a:off x="9344467" y="2295483"/>
            <a:ext cx="2133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difficult to trap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7E59153-2A0F-F5E4-5119-DCD9C2D3626F}"/>
              </a:ext>
            </a:extLst>
          </p:cNvPr>
          <p:cNvSpPr txBox="1"/>
          <p:nvPr/>
        </p:nvSpPr>
        <p:spPr>
          <a:xfrm>
            <a:off x="5530580" y="2067497"/>
            <a:ext cx="2503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slow measurement speed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A195E14-E440-2DCA-32DB-76229C2960A5}"/>
              </a:ext>
            </a:extLst>
          </p:cNvPr>
          <p:cNvSpPr txBox="1"/>
          <p:nvPr/>
        </p:nvSpPr>
        <p:spPr>
          <a:xfrm>
            <a:off x="1801966" y="1337635"/>
            <a:ext cx="2517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non-uniform qubits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3E010C1-BB79-0312-4F5F-5BB0EF924067}"/>
              </a:ext>
            </a:extLst>
          </p:cNvPr>
          <p:cNvSpPr txBox="1"/>
          <p:nvPr/>
        </p:nvSpPr>
        <p:spPr>
          <a:xfrm>
            <a:off x="1954366" y="4833838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industrially backed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B4063A2-0070-FD48-59E2-E4A142DD88B9}"/>
              </a:ext>
            </a:extLst>
          </p:cNvPr>
          <p:cNvSpPr txBox="1"/>
          <p:nvPr/>
        </p:nvSpPr>
        <p:spPr>
          <a:xfrm>
            <a:off x="9238921" y="1249789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relies on laser fields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B9936DF-8858-42B9-197A-479BEA205D8F}"/>
              </a:ext>
            </a:extLst>
          </p:cNvPr>
          <p:cNvSpPr txBox="1"/>
          <p:nvPr/>
        </p:nvSpPr>
        <p:spPr>
          <a:xfrm>
            <a:off x="5547091" y="1210636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relies on laser fields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BC7AA2D-141F-69FE-DF75-9B5E3F39E473}"/>
              </a:ext>
            </a:extLst>
          </p:cNvPr>
          <p:cNvSpPr txBox="1"/>
          <p:nvPr/>
        </p:nvSpPr>
        <p:spPr>
          <a:xfrm>
            <a:off x="8964524" y="6180779"/>
            <a:ext cx="2617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highly uniform qubits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B72C90D-4747-F4C2-0BD3-7CB429284619}"/>
              </a:ext>
            </a:extLst>
          </p:cNvPr>
          <p:cNvSpPr/>
          <p:nvPr/>
        </p:nvSpPr>
        <p:spPr>
          <a:xfrm>
            <a:off x="5642010" y="1189772"/>
            <a:ext cx="5835621" cy="77943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EC4CCAD6-7E50-3695-A3D5-D8E293D146F3}"/>
              </a:ext>
            </a:extLst>
          </p:cNvPr>
          <p:cNvSpPr/>
          <p:nvPr/>
        </p:nvSpPr>
        <p:spPr>
          <a:xfrm>
            <a:off x="1918048" y="5705402"/>
            <a:ext cx="2401628" cy="779431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F5D617F-81D6-F87A-CF4F-4F6D46D78249}"/>
              </a:ext>
            </a:extLst>
          </p:cNvPr>
          <p:cNvSpPr/>
          <p:nvPr/>
        </p:nvSpPr>
        <p:spPr>
          <a:xfrm>
            <a:off x="1929559" y="1318862"/>
            <a:ext cx="2290449" cy="43075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D048760D-2306-A640-E2AD-78EE7EE6D405}"/>
              </a:ext>
            </a:extLst>
          </p:cNvPr>
          <p:cNvSpPr/>
          <p:nvPr/>
        </p:nvSpPr>
        <p:spPr>
          <a:xfrm>
            <a:off x="8928812" y="6225556"/>
            <a:ext cx="2617644" cy="39474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3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3" grpId="1" animBg="1"/>
      <p:bldP spid="104" grpId="0" animBg="1"/>
      <p:bldP spid="104" grpId="1" animBg="1"/>
      <p:bldP spid="109" grpId="0" animBg="1"/>
      <p:bldP spid="1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C8C1B-2575-DBC1-DA9B-49EB16448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Qubit Uniformity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2DD27-A8F2-EF87-0F24-9B98B2D21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164" y="875584"/>
            <a:ext cx="6887593" cy="1897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BBE32F-7F9F-710A-25E9-E3DD807CA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15" y="1595643"/>
            <a:ext cx="3522226" cy="33007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D91387-1628-C34F-08E8-16C1D57C891B}"/>
              </a:ext>
            </a:extLst>
          </p:cNvPr>
          <p:cNvSpPr txBox="1"/>
          <p:nvPr/>
        </p:nvSpPr>
        <p:spPr>
          <a:xfrm>
            <a:off x="6096000" y="6519446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IBM Quantum Experience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B71FB3-074E-7EBD-8203-81AD9C99866E}"/>
              </a:ext>
            </a:extLst>
          </p:cNvPr>
          <p:cNvSpPr txBox="1"/>
          <p:nvPr/>
        </p:nvSpPr>
        <p:spPr>
          <a:xfrm>
            <a:off x="1628635" y="875584"/>
            <a:ext cx="2512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IBM_Boston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5B9749AE-BCEE-FA8E-15E4-B99FA39D4E18}"/>
              </a:ext>
            </a:extLst>
          </p:cNvPr>
          <p:cNvGrpSpPr/>
          <p:nvPr/>
        </p:nvGrpSpPr>
        <p:grpSpPr>
          <a:xfrm>
            <a:off x="5726012" y="3874168"/>
            <a:ext cx="5532411" cy="636007"/>
            <a:chOff x="5726012" y="3874168"/>
            <a:chExt cx="5532411" cy="63600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83E2D86-4CBC-C095-C933-2D541FDAED35}"/>
                </a:ext>
              </a:extLst>
            </p:cNvPr>
            <p:cNvGrpSpPr/>
            <p:nvPr/>
          </p:nvGrpSpPr>
          <p:grpSpPr>
            <a:xfrm>
              <a:off x="5726012" y="3874168"/>
              <a:ext cx="632764" cy="614994"/>
              <a:chOff x="4444394" y="3930943"/>
              <a:chExt cx="1897764" cy="1844468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2F2A8052-5B5F-825B-F27A-EAC3D62F81FA}"/>
                  </a:ext>
                </a:extLst>
              </p:cNvPr>
              <p:cNvGrpSpPr/>
              <p:nvPr/>
            </p:nvGrpSpPr>
            <p:grpSpPr>
              <a:xfrm>
                <a:off x="5051746" y="4435302"/>
                <a:ext cx="690970" cy="690970"/>
                <a:chOff x="7810263" y="2633920"/>
                <a:chExt cx="2479862" cy="2479862"/>
              </a:xfrm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73F34E25-BD00-2A86-C9D8-73809F73C67D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BC94CAF5-6E18-CC4C-E4FB-D3863EFBACA0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39A852A0-1B53-EA8E-3234-395FCCEB5A71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F12AE66B-1464-8E47-942A-FDE85FE6E9CE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1A2C2BF9-796D-35F4-D0B9-DD490574B802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97DCE7F0-DD04-4595-50FE-2441A70899FB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E4CA0DE-FB92-FEE9-6B5F-242D214CB5C9}"/>
                  </a:ext>
                </a:extLst>
              </p:cNvPr>
              <p:cNvSpPr/>
              <p:nvPr/>
            </p:nvSpPr>
            <p:spPr>
              <a:xfrm rot="2928297">
                <a:off x="5313039" y="3946184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64797C8-C37E-11EF-1342-EFA68E5A65DB}"/>
                  </a:ext>
                </a:extLst>
              </p:cNvPr>
              <p:cNvSpPr/>
              <p:nvPr/>
            </p:nvSpPr>
            <p:spPr>
              <a:xfrm rot="8154667">
                <a:off x="5197576" y="3930943"/>
                <a:ext cx="213769" cy="1844468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5E5DC0F-3DFC-EB85-1791-CC2228BDC2E5}"/>
                  </a:ext>
                </a:extLst>
              </p:cNvPr>
              <p:cNvSpPr/>
              <p:nvPr/>
            </p:nvSpPr>
            <p:spPr>
              <a:xfrm>
                <a:off x="5813530" y="4499373"/>
                <a:ext cx="106631" cy="106631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EC3DD7B-AA75-7DF2-FFDB-97859982D475}"/>
                  </a:ext>
                </a:extLst>
              </p:cNvPr>
              <p:cNvSpPr/>
              <p:nvPr/>
            </p:nvSpPr>
            <p:spPr>
              <a:xfrm rot="5400000">
                <a:off x="5259744" y="3965437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5C6FB67-84FC-E424-31BC-54541228CE72}"/>
                </a:ext>
              </a:extLst>
            </p:cNvPr>
            <p:cNvGrpSpPr/>
            <p:nvPr/>
          </p:nvGrpSpPr>
          <p:grpSpPr>
            <a:xfrm>
              <a:off x="6402581" y="3874168"/>
              <a:ext cx="632764" cy="614994"/>
              <a:chOff x="4444394" y="3930943"/>
              <a:chExt cx="1897764" cy="1844468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CC520CCA-E3DF-1347-30C9-77EB8BCEF610}"/>
                  </a:ext>
                </a:extLst>
              </p:cNvPr>
              <p:cNvGrpSpPr/>
              <p:nvPr/>
            </p:nvGrpSpPr>
            <p:grpSpPr>
              <a:xfrm>
                <a:off x="5051746" y="4435302"/>
                <a:ext cx="690970" cy="690970"/>
                <a:chOff x="7810263" y="2633920"/>
                <a:chExt cx="2479862" cy="2479862"/>
              </a:xfrm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D7FF1161-F95E-8F8B-4852-663FBBC52EB2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31FC36A8-4D33-C1C9-D717-2CBCEDA212E6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55400AB-426C-BDDB-0116-4BF9CDAC5026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123E6816-30C3-13E0-9FEB-57A489985CF2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648C267A-E823-2B26-5E66-D65C03ACC46E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E6F6F939-F556-9040-1ADB-8119B963DB72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2E83BFE-9CC0-6D0A-ECA2-D05BDA606478}"/>
                  </a:ext>
                </a:extLst>
              </p:cNvPr>
              <p:cNvSpPr/>
              <p:nvPr/>
            </p:nvSpPr>
            <p:spPr>
              <a:xfrm rot="2928297">
                <a:off x="5313039" y="3946184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9842DEE-3443-8D45-0235-DCED29363C75}"/>
                  </a:ext>
                </a:extLst>
              </p:cNvPr>
              <p:cNvSpPr/>
              <p:nvPr/>
            </p:nvSpPr>
            <p:spPr>
              <a:xfrm rot="8154667">
                <a:off x="5197576" y="3930943"/>
                <a:ext cx="213769" cy="1844468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EFA62660-E5F5-89CE-0839-4989FACF3EDD}"/>
                  </a:ext>
                </a:extLst>
              </p:cNvPr>
              <p:cNvSpPr/>
              <p:nvPr/>
            </p:nvSpPr>
            <p:spPr>
              <a:xfrm>
                <a:off x="5813530" y="4499373"/>
                <a:ext cx="106631" cy="106631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A944D8E-2500-7C62-F47F-12CCE5D5B8EF}"/>
                  </a:ext>
                </a:extLst>
              </p:cNvPr>
              <p:cNvSpPr/>
              <p:nvPr/>
            </p:nvSpPr>
            <p:spPr>
              <a:xfrm rot="5400000">
                <a:off x="5259744" y="3965437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4D15971-6BD5-6A59-3C82-0767270B83FE}"/>
                </a:ext>
              </a:extLst>
            </p:cNvPr>
            <p:cNvGrpSpPr/>
            <p:nvPr/>
          </p:nvGrpSpPr>
          <p:grpSpPr>
            <a:xfrm>
              <a:off x="7126373" y="3890940"/>
              <a:ext cx="632764" cy="614994"/>
              <a:chOff x="4444394" y="3930943"/>
              <a:chExt cx="1897764" cy="1844468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0E48F207-229B-64D7-C098-259A3A7C905C}"/>
                  </a:ext>
                </a:extLst>
              </p:cNvPr>
              <p:cNvGrpSpPr/>
              <p:nvPr/>
            </p:nvGrpSpPr>
            <p:grpSpPr>
              <a:xfrm>
                <a:off x="5051746" y="4435302"/>
                <a:ext cx="690970" cy="690970"/>
                <a:chOff x="7810263" y="2633920"/>
                <a:chExt cx="2479862" cy="2479862"/>
              </a:xfrm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CD319286-B2CA-656A-BD9B-4763E4D7FB73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0D3A7EE6-757B-C7B1-FC8C-321931F525A1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CDE52FF4-DA6D-FC7D-4F0B-969E44A59F18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D76117D4-1DAD-37FC-1EC5-1FF46C84B5B1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B9C25E99-EF89-74F6-F502-307C80FC787F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9B62FF2F-D7EF-BE0A-D448-F29D48C7D6A1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EBEA8B2-2C41-F505-4CB7-D7B1C08F2D70}"/>
                  </a:ext>
                </a:extLst>
              </p:cNvPr>
              <p:cNvSpPr/>
              <p:nvPr/>
            </p:nvSpPr>
            <p:spPr>
              <a:xfrm rot="2928297">
                <a:off x="5313039" y="3946184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F2D5147-7AC1-82FD-8033-64D0CF4FE24A}"/>
                  </a:ext>
                </a:extLst>
              </p:cNvPr>
              <p:cNvSpPr/>
              <p:nvPr/>
            </p:nvSpPr>
            <p:spPr>
              <a:xfrm rot="8154667">
                <a:off x="5197576" y="3930943"/>
                <a:ext cx="213769" cy="1844468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95E3ADF9-ACD8-9C07-4896-AD5018C57E4A}"/>
                  </a:ext>
                </a:extLst>
              </p:cNvPr>
              <p:cNvSpPr/>
              <p:nvPr/>
            </p:nvSpPr>
            <p:spPr>
              <a:xfrm>
                <a:off x="5813530" y="4499373"/>
                <a:ext cx="106631" cy="106631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C506152-FD3B-9A0A-77E0-2F441A0E88CB}"/>
                  </a:ext>
                </a:extLst>
              </p:cNvPr>
              <p:cNvSpPr/>
              <p:nvPr/>
            </p:nvSpPr>
            <p:spPr>
              <a:xfrm rot="5400000">
                <a:off x="5259744" y="3965437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67C333E-4B76-5B38-2397-DE9D077A35C1}"/>
                </a:ext>
              </a:extLst>
            </p:cNvPr>
            <p:cNvGrpSpPr/>
            <p:nvPr/>
          </p:nvGrpSpPr>
          <p:grpSpPr>
            <a:xfrm>
              <a:off x="7802942" y="3890940"/>
              <a:ext cx="632764" cy="614994"/>
              <a:chOff x="4444394" y="3930943"/>
              <a:chExt cx="1897764" cy="1844468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0CA12339-B2AB-7EC2-9947-D9BD7C7744FF}"/>
                  </a:ext>
                </a:extLst>
              </p:cNvPr>
              <p:cNvGrpSpPr/>
              <p:nvPr/>
            </p:nvGrpSpPr>
            <p:grpSpPr>
              <a:xfrm>
                <a:off x="5051746" y="4435302"/>
                <a:ext cx="690970" cy="690970"/>
                <a:chOff x="7810263" y="2633920"/>
                <a:chExt cx="2479862" cy="2479862"/>
              </a:xfrm>
            </p:grpSpPr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EC06BA07-326F-32E0-EEFB-0D972A43D6D9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A4BDB3C2-87B0-046C-6B2A-DECDBBB942E6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FC383BDF-4FE8-794B-45F0-094191945A77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DB29594A-FEFA-AB48-A5DC-074E28096CAF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B8EC1B80-3F98-06EC-3095-21CABAE44B85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0BE4139C-83E0-8241-4DA1-E2E930727E8F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8524076-1A45-E5EE-FE7E-2AE6DAEE8B70}"/>
                  </a:ext>
                </a:extLst>
              </p:cNvPr>
              <p:cNvSpPr/>
              <p:nvPr/>
            </p:nvSpPr>
            <p:spPr>
              <a:xfrm rot="2928297">
                <a:off x="5313039" y="3946184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1954804-78A7-8BBD-1B0B-8F8805C9CBB1}"/>
                  </a:ext>
                </a:extLst>
              </p:cNvPr>
              <p:cNvSpPr/>
              <p:nvPr/>
            </p:nvSpPr>
            <p:spPr>
              <a:xfrm rot="8154667">
                <a:off x="5197576" y="3930943"/>
                <a:ext cx="213769" cy="1844468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82BC2B25-649A-F93D-DFDB-358BFB84E500}"/>
                  </a:ext>
                </a:extLst>
              </p:cNvPr>
              <p:cNvSpPr/>
              <p:nvPr/>
            </p:nvSpPr>
            <p:spPr>
              <a:xfrm>
                <a:off x="5813530" y="4499373"/>
                <a:ext cx="106631" cy="106631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86B3ADA-E67E-867D-54FA-9AC7D386837A}"/>
                  </a:ext>
                </a:extLst>
              </p:cNvPr>
              <p:cNvSpPr/>
              <p:nvPr/>
            </p:nvSpPr>
            <p:spPr>
              <a:xfrm rot="5400000">
                <a:off x="5259744" y="3965437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36F4F81-0295-0DD0-9D7D-20D1C10D12C5}"/>
                </a:ext>
              </a:extLst>
            </p:cNvPr>
            <p:cNvGrpSpPr/>
            <p:nvPr/>
          </p:nvGrpSpPr>
          <p:grpSpPr>
            <a:xfrm>
              <a:off x="8548729" y="3878409"/>
              <a:ext cx="632764" cy="614994"/>
              <a:chOff x="4444394" y="3930943"/>
              <a:chExt cx="1897764" cy="1844468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86F54211-5F33-4739-57CE-0D4932150DD2}"/>
                  </a:ext>
                </a:extLst>
              </p:cNvPr>
              <p:cNvGrpSpPr/>
              <p:nvPr/>
            </p:nvGrpSpPr>
            <p:grpSpPr>
              <a:xfrm>
                <a:off x="5051746" y="4435302"/>
                <a:ext cx="690970" cy="690970"/>
                <a:chOff x="7810263" y="2633920"/>
                <a:chExt cx="2479862" cy="2479862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12326020-3EE5-E263-C702-BAB1DB0BD84D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25D532F9-FF25-A149-FA25-C7C66B58AB9A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46C405-120C-16BF-9C5D-530584EEDB33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2B3905C1-2526-65BA-67CF-0946B39566A9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ECF23BB0-D8D6-BC29-7629-E523EA7BE368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68C3CBF5-9157-C900-D53F-1DB29D9C0513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7F1A8415-2EFB-E04A-563C-E3D298785D72}"/>
                  </a:ext>
                </a:extLst>
              </p:cNvPr>
              <p:cNvSpPr/>
              <p:nvPr/>
            </p:nvSpPr>
            <p:spPr>
              <a:xfrm rot="2928297">
                <a:off x="5313039" y="3946184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E5FC072-8611-5693-B04E-29D66621D9AF}"/>
                  </a:ext>
                </a:extLst>
              </p:cNvPr>
              <p:cNvSpPr/>
              <p:nvPr/>
            </p:nvSpPr>
            <p:spPr>
              <a:xfrm rot="8154667">
                <a:off x="5197576" y="3930943"/>
                <a:ext cx="213769" cy="1844468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7114FA68-90AA-99BE-C6AB-311DF7D71448}"/>
                  </a:ext>
                </a:extLst>
              </p:cNvPr>
              <p:cNvSpPr/>
              <p:nvPr/>
            </p:nvSpPr>
            <p:spPr>
              <a:xfrm>
                <a:off x="5813530" y="4499373"/>
                <a:ext cx="106631" cy="106631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A8423BD-3AB3-4C2B-8193-A03F99DCD248}"/>
                  </a:ext>
                </a:extLst>
              </p:cNvPr>
              <p:cNvSpPr/>
              <p:nvPr/>
            </p:nvSpPr>
            <p:spPr>
              <a:xfrm rot="5400000">
                <a:off x="5259744" y="3965437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09E6C9F8-210A-1B02-D9DA-F0242A5F0439}"/>
                </a:ext>
              </a:extLst>
            </p:cNvPr>
            <p:cNvGrpSpPr/>
            <p:nvPr/>
          </p:nvGrpSpPr>
          <p:grpSpPr>
            <a:xfrm>
              <a:off x="9225298" y="3878409"/>
              <a:ext cx="632764" cy="614994"/>
              <a:chOff x="4444394" y="3930943"/>
              <a:chExt cx="1897764" cy="1844468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9052C4B7-0549-9B91-68AF-F987D7DFBC2F}"/>
                  </a:ext>
                </a:extLst>
              </p:cNvPr>
              <p:cNvGrpSpPr/>
              <p:nvPr/>
            </p:nvGrpSpPr>
            <p:grpSpPr>
              <a:xfrm>
                <a:off x="5051746" y="4435302"/>
                <a:ext cx="690970" cy="690970"/>
                <a:chOff x="7810263" y="2633920"/>
                <a:chExt cx="2479862" cy="2479862"/>
              </a:xfrm>
            </p:grpSpPr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869DD601-AA1F-E43B-2E1D-57177AB4C659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B4986BDD-88EC-107B-ED6E-5362045F9CB5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4860DC2E-E91E-C686-15D0-8AF2DA515329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58F25A3F-ECDC-2C76-3C45-CBF3F218EEBB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F5E22DCA-9F1A-5DC4-BF73-30D9F8B2BC39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40490FD7-555F-9198-8C1C-B647F8769695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AB46BDB-2E4D-5F9D-BFFA-8F884F3A4BF7}"/>
                  </a:ext>
                </a:extLst>
              </p:cNvPr>
              <p:cNvSpPr/>
              <p:nvPr/>
            </p:nvSpPr>
            <p:spPr>
              <a:xfrm rot="2928297">
                <a:off x="5313039" y="3946184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A562E494-8064-DDB9-264A-529CC8C9930D}"/>
                  </a:ext>
                </a:extLst>
              </p:cNvPr>
              <p:cNvSpPr/>
              <p:nvPr/>
            </p:nvSpPr>
            <p:spPr>
              <a:xfrm rot="8154667">
                <a:off x="5197576" y="3930943"/>
                <a:ext cx="213769" cy="1844468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3DE67BDF-0B47-8372-A0AC-53509BC1594E}"/>
                  </a:ext>
                </a:extLst>
              </p:cNvPr>
              <p:cNvSpPr/>
              <p:nvPr/>
            </p:nvSpPr>
            <p:spPr>
              <a:xfrm>
                <a:off x="5813530" y="4499373"/>
                <a:ext cx="106631" cy="106631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002F2EB-3CC5-C852-C8F8-B9552C17D8CB}"/>
                  </a:ext>
                </a:extLst>
              </p:cNvPr>
              <p:cNvSpPr/>
              <p:nvPr/>
            </p:nvSpPr>
            <p:spPr>
              <a:xfrm rot="5400000">
                <a:off x="5259744" y="3965437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FC5C358-3CEC-30C0-0DA7-0B4B779C2A0F}"/>
                </a:ext>
              </a:extLst>
            </p:cNvPr>
            <p:cNvGrpSpPr/>
            <p:nvPr/>
          </p:nvGrpSpPr>
          <p:grpSpPr>
            <a:xfrm>
              <a:off x="9949090" y="3895181"/>
              <a:ext cx="632764" cy="614994"/>
              <a:chOff x="4444394" y="3930943"/>
              <a:chExt cx="1897764" cy="1844468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153E8B62-5AC0-CC1C-73C5-92EA64AE784A}"/>
                  </a:ext>
                </a:extLst>
              </p:cNvPr>
              <p:cNvGrpSpPr/>
              <p:nvPr/>
            </p:nvGrpSpPr>
            <p:grpSpPr>
              <a:xfrm>
                <a:off x="5051746" y="4435302"/>
                <a:ext cx="690970" cy="690970"/>
                <a:chOff x="7810263" y="2633920"/>
                <a:chExt cx="2479862" cy="2479862"/>
              </a:xfrm>
            </p:grpSpPr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2CC0FBBB-68E7-99EA-4438-FF1228E02FA6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912056A7-75BF-838C-857C-601AB93DCC74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C885264F-4618-E9ED-9EE1-BCDB82B6C833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4DAF0622-A927-31F1-D7AC-916DD5A718D4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D17CCFFF-8756-BED2-F984-A5D3ED1992DE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3B073642-51A1-0521-4AD7-B04EDC8B542B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7DFEFFC8-887D-D4B4-4C79-2BB766B69A3D}"/>
                  </a:ext>
                </a:extLst>
              </p:cNvPr>
              <p:cNvSpPr/>
              <p:nvPr/>
            </p:nvSpPr>
            <p:spPr>
              <a:xfrm rot="2928297">
                <a:off x="5313039" y="3946184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7BDD4BCB-015E-0EC7-D056-B4E0DDF352FF}"/>
                  </a:ext>
                </a:extLst>
              </p:cNvPr>
              <p:cNvSpPr/>
              <p:nvPr/>
            </p:nvSpPr>
            <p:spPr>
              <a:xfrm rot="8154667">
                <a:off x="5197576" y="3930943"/>
                <a:ext cx="213769" cy="1844468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713510AA-44BC-340E-6015-51336688571A}"/>
                  </a:ext>
                </a:extLst>
              </p:cNvPr>
              <p:cNvSpPr/>
              <p:nvPr/>
            </p:nvSpPr>
            <p:spPr>
              <a:xfrm>
                <a:off x="5813530" y="4499373"/>
                <a:ext cx="106631" cy="106631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77D0E044-4CC4-97F5-FAC6-516B589F2BD1}"/>
                  </a:ext>
                </a:extLst>
              </p:cNvPr>
              <p:cNvSpPr/>
              <p:nvPr/>
            </p:nvSpPr>
            <p:spPr>
              <a:xfrm rot="5400000">
                <a:off x="5259744" y="3965437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A486D080-D112-2B22-CF44-C1D39C8F720A}"/>
                </a:ext>
              </a:extLst>
            </p:cNvPr>
            <p:cNvGrpSpPr/>
            <p:nvPr/>
          </p:nvGrpSpPr>
          <p:grpSpPr>
            <a:xfrm>
              <a:off x="10625659" y="3895181"/>
              <a:ext cx="632764" cy="614994"/>
              <a:chOff x="4444394" y="3930943"/>
              <a:chExt cx="1897764" cy="1844468"/>
            </a:xfrm>
          </p:grpSpPr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2BBAFC02-B4BB-ABE7-2B2C-94FA5BADC156}"/>
                  </a:ext>
                </a:extLst>
              </p:cNvPr>
              <p:cNvGrpSpPr/>
              <p:nvPr/>
            </p:nvGrpSpPr>
            <p:grpSpPr>
              <a:xfrm>
                <a:off x="5051746" y="4435302"/>
                <a:ext cx="690970" cy="690970"/>
                <a:chOff x="7810263" y="2633920"/>
                <a:chExt cx="2479862" cy="2479862"/>
              </a:xfrm>
            </p:grpSpPr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0C720A6C-68B9-9177-5AAC-B23FA90196AC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617075AB-8706-8A7D-8DAE-E42BCEABCC06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C22EEEEF-02A9-31A6-E335-D4AC18A9BD04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AD4C15C8-52BD-519D-0E96-DF3E6341529D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FB80394B-828F-49FC-63D8-1CC336C62210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1C8C7A3C-91E8-99E1-D2C7-4691E7EF9160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5622E2D2-27F0-5EC9-0295-78C2EA11DD0C}"/>
                  </a:ext>
                </a:extLst>
              </p:cNvPr>
              <p:cNvSpPr/>
              <p:nvPr/>
            </p:nvSpPr>
            <p:spPr>
              <a:xfrm rot="2928297">
                <a:off x="5313039" y="3946184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20FFE37-B623-B254-3558-551C0727B29D}"/>
                  </a:ext>
                </a:extLst>
              </p:cNvPr>
              <p:cNvSpPr/>
              <p:nvPr/>
            </p:nvSpPr>
            <p:spPr>
              <a:xfrm rot="8154667">
                <a:off x="5197576" y="3930943"/>
                <a:ext cx="213769" cy="1844468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B503ECB-9BFA-D853-4EDF-0147781C8B31}"/>
                  </a:ext>
                </a:extLst>
              </p:cNvPr>
              <p:cNvSpPr/>
              <p:nvPr/>
            </p:nvSpPr>
            <p:spPr>
              <a:xfrm>
                <a:off x="5813530" y="4499373"/>
                <a:ext cx="106631" cy="106631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F968B4C-699B-B78D-E262-15B459CA8FC8}"/>
                  </a:ext>
                </a:extLst>
              </p:cNvPr>
              <p:cNvSpPr/>
              <p:nvPr/>
            </p:nvSpPr>
            <p:spPr>
              <a:xfrm rot="5400000">
                <a:off x="5259744" y="3965437"/>
                <a:ext cx="213769" cy="1844469"/>
              </a:xfrm>
              <a:custGeom>
                <a:avLst/>
                <a:gdLst>
                  <a:gd name="connsiteX0" fmla="*/ 21795 w 306950"/>
                  <a:gd name="connsiteY0" fmla="*/ 779027 h 2463724"/>
                  <a:gd name="connsiteX1" fmla="*/ 149614 w 306950"/>
                  <a:gd name="connsiteY1" fmla="*/ 12111 h 2463724"/>
                  <a:gd name="connsiteX2" fmla="*/ 306931 w 306950"/>
                  <a:gd name="connsiteY2" fmla="*/ 1319801 h 2463724"/>
                  <a:gd name="connsiteX3" fmla="*/ 159447 w 306950"/>
                  <a:gd name="connsiteY3" fmla="*/ 2460343 h 2463724"/>
                  <a:gd name="connsiteX4" fmla="*/ 21795 w 306950"/>
                  <a:gd name="connsiteY4" fmla="*/ 1673762 h 2463724"/>
                  <a:gd name="connsiteX0" fmla="*/ 85 w 285240"/>
                  <a:gd name="connsiteY0" fmla="*/ 779027 h 2463314"/>
                  <a:gd name="connsiteX1" fmla="*/ 127904 w 285240"/>
                  <a:gd name="connsiteY1" fmla="*/ 12111 h 2463314"/>
                  <a:gd name="connsiteX2" fmla="*/ 285221 w 285240"/>
                  <a:gd name="connsiteY2" fmla="*/ 1319801 h 2463314"/>
                  <a:gd name="connsiteX3" fmla="*/ 137737 w 285240"/>
                  <a:gd name="connsiteY3" fmla="*/ 2460343 h 2463314"/>
                  <a:gd name="connsiteX4" fmla="*/ 85 w 285240"/>
                  <a:gd name="connsiteY4" fmla="*/ 1673762 h 2463314"/>
                  <a:gd name="connsiteX0" fmla="*/ 85 w 285240"/>
                  <a:gd name="connsiteY0" fmla="*/ 773529 h 2457816"/>
                  <a:gd name="connsiteX1" fmla="*/ 127904 w 285240"/>
                  <a:gd name="connsiteY1" fmla="*/ 6613 h 2457816"/>
                  <a:gd name="connsiteX2" fmla="*/ 285221 w 285240"/>
                  <a:gd name="connsiteY2" fmla="*/ 1314303 h 2457816"/>
                  <a:gd name="connsiteX3" fmla="*/ 137737 w 285240"/>
                  <a:gd name="connsiteY3" fmla="*/ 2454845 h 2457816"/>
                  <a:gd name="connsiteX4" fmla="*/ 85 w 285240"/>
                  <a:gd name="connsiteY4" fmla="*/ 1668264 h 2457816"/>
                  <a:gd name="connsiteX0" fmla="*/ 0 w 285155"/>
                  <a:gd name="connsiteY0" fmla="*/ 773529 h 2457935"/>
                  <a:gd name="connsiteX1" fmla="*/ 127819 w 285155"/>
                  <a:gd name="connsiteY1" fmla="*/ 6613 h 2457935"/>
                  <a:gd name="connsiteX2" fmla="*/ 285136 w 285155"/>
                  <a:gd name="connsiteY2" fmla="*/ 1314303 h 2457935"/>
                  <a:gd name="connsiteX3" fmla="*/ 137652 w 285155"/>
                  <a:gd name="connsiteY3" fmla="*/ 2454845 h 2457935"/>
                  <a:gd name="connsiteX4" fmla="*/ 6774 w 285155"/>
                  <a:gd name="connsiteY4" fmla="*/ 1702131 h 2457935"/>
                  <a:gd name="connsiteX0" fmla="*/ 0 w 285155"/>
                  <a:gd name="connsiteY0" fmla="*/ 701498 h 2460411"/>
                  <a:gd name="connsiteX1" fmla="*/ 127819 w 285155"/>
                  <a:gd name="connsiteY1" fmla="*/ 9089 h 2460411"/>
                  <a:gd name="connsiteX2" fmla="*/ 285136 w 285155"/>
                  <a:gd name="connsiteY2" fmla="*/ 1316779 h 2460411"/>
                  <a:gd name="connsiteX3" fmla="*/ 137652 w 285155"/>
                  <a:gd name="connsiteY3" fmla="*/ 2457321 h 2460411"/>
                  <a:gd name="connsiteX4" fmla="*/ 6774 w 285155"/>
                  <a:gd name="connsiteY4" fmla="*/ 1704607 h 2460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55" h="2460411">
                    <a:moveTo>
                      <a:pt x="0" y="701498"/>
                    </a:moveTo>
                    <a:cubicBezTo>
                      <a:pt x="819" y="705595"/>
                      <a:pt x="80296" y="-93458"/>
                      <a:pt x="127819" y="9089"/>
                    </a:cubicBezTo>
                    <a:cubicBezTo>
                      <a:pt x="175342" y="111636"/>
                      <a:pt x="283497" y="908740"/>
                      <a:pt x="285136" y="1316779"/>
                    </a:cubicBezTo>
                    <a:cubicBezTo>
                      <a:pt x="286775" y="1724818"/>
                      <a:pt x="185175" y="2398328"/>
                      <a:pt x="137652" y="2457321"/>
                    </a:cubicBezTo>
                    <a:cubicBezTo>
                      <a:pt x="90129" y="2516315"/>
                      <a:pt x="3496" y="1711163"/>
                      <a:pt x="6774" y="1704607"/>
                    </a:cubicBezTo>
                  </a:path>
                </a:pathLst>
              </a:custGeom>
              <a:noFill/>
              <a:ln w="38100"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594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0B77E-5362-02D1-584F-A85E07941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E9640086-CF99-85FA-0ABD-9A6087597FF7}"/>
              </a:ext>
            </a:extLst>
          </p:cNvPr>
          <p:cNvGrpSpPr/>
          <p:nvPr/>
        </p:nvGrpSpPr>
        <p:grpSpPr>
          <a:xfrm>
            <a:off x="372140" y="264110"/>
            <a:ext cx="11578855" cy="6434402"/>
            <a:chOff x="2179674" y="1020726"/>
            <a:chExt cx="9197163" cy="567778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5B71AEDC-0F9A-2464-B451-75C97D979E41}"/>
                </a:ext>
              </a:extLst>
            </p:cNvPr>
            <p:cNvSpPr/>
            <p:nvPr/>
          </p:nvSpPr>
          <p:spPr>
            <a:xfrm>
              <a:off x="2179674" y="1020726"/>
              <a:ext cx="9197163" cy="2838893"/>
            </a:xfrm>
            <a:prstGeom prst="roundRect">
              <a:avLst/>
            </a:prstGeom>
            <a:solidFill>
              <a:srgbClr val="E6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F0F0D45D-9FB5-EA10-BC68-23B4BCD4E458}"/>
                </a:ext>
              </a:extLst>
            </p:cNvPr>
            <p:cNvSpPr/>
            <p:nvPr/>
          </p:nvSpPr>
          <p:spPr>
            <a:xfrm>
              <a:off x="2179674" y="3859619"/>
              <a:ext cx="9197163" cy="2838893"/>
            </a:xfrm>
            <a:prstGeom prst="roundRect">
              <a:avLst/>
            </a:prstGeom>
            <a:solidFill>
              <a:srgbClr val="99DF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D4E36D43-4BF2-0EAD-76A4-BF188845401B}"/>
                </a:ext>
              </a:extLst>
            </p:cNvPr>
            <p:cNvSpPr/>
            <p:nvPr/>
          </p:nvSpPr>
          <p:spPr>
            <a:xfrm>
              <a:off x="2179674" y="3859618"/>
              <a:ext cx="9197163" cy="2254103"/>
            </a:xfrm>
            <a:prstGeom prst="roundRect">
              <a:avLst>
                <a:gd name="adj" fmla="val 0"/>
              </a:avLst>
            </a:prstGeom>
            <a:solidFill>
              <a:srgbClr val="99DF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135CCB8F-08EE-EB6C-4748-458DD366FD16}"/>
                </a:ext>
              </a:extLst>
            </p:cNvPr>
            <p:cNvSpPr/>
            <p:nvPr/>
          </p:nvSpPr>
          <p:spPr>
            <a:xfrm>
              <a:off x="2179674" y="1426534"/>
              <a:ext cx="9197163" cy="2731170"/>
            </a:xfrm>
            <a:prstGeom prst="roundRect">
              <a:avLst>
                <a:gd name="adj" fmla="val 0"/>
              </a:avLst>
            </a:prstGeom>
            <a:solidFill>
              <a:srgbClr val="E6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itle 1">
            <a:extLst>
              <a:ext uri="{FF2B5EF4-FFF2-40B4-BE49-F238E27FC236}">
                <a16:creationId xmlns:a16="http://schemas.microsoft.com/office/drawing/2014/main" id="{BF09144A-F3B1-263B-06B2-00C94B70F321}"/>
              </a:ext>
            </a:extLst>
          </p:cNvPr>
          <p:cNvSpPr txBox="1">
            <a:spLocks/>
          </p:cNvSpPr>
          <p:nvPr/>
        </p:nvSpPr>
        <p:spPr>
          <a:xfrm rot="16200000">
            <a:off x="-49618" y="4671200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PROS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1111456A-04A8-D2CC-54A5-801841BBC371}"/>
              </a:ext>
            </a:extLst>
          </p:cNvPr>
          <p:cNvSpPr txBox="1">
            <a:spLocks/>
          </p:cNvSpPr>
          <p:nvPr/>
        </p:nvSpPr>
        <p:spPr>
          <a:xfrm rot="16200000">
            <a:off x="-49618" y="2029009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CONS</a:t>
            </a:r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A9326CBE-B9BA-9D61-D556-5B37FF710F83}"/>
              </a:ext>
            </a:extLst>
          </p:cNvPr>
          <p:cNvSpPr txBox="1">
            <a:spLocks/>
          </p:cNvSpPr>
          <p:nvPr/>
        </p:nvSpPr>
        <p:spPr>
          <a:xfrm>
            <a:off x="2271826" y="235861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1" dirty="0"/>
              <a:t>IONS</a:t>
            </a: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9D493A4D-D847-0D4B-D9AF-02AFDF605574}"/>
              </a:ext>
            </a:extLst>
          </p:cNvPr>
          <p:cNvSpPr txBox="1">
            <a:spLocks/>
          </p:cNvSpPr>
          <p:nvPr/>
        </p:nvSpPr>
        <p:spPr>
          <a:xfrm>
            <a:off x="4889205" y="235860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1" dirty="0"/>
              <a:t>ATOMS</a:t>
            </a: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8A612EA8-1B67-C9F4-B6A0-15861A6D5BCA}"/>
              </a:ext>
            </a:extLst>
          </p:cNvPr>
          <p:cNvSpPr txBox="1">
            <a:spLocks/>
          </p:cNvSpPr>
          <p:nvPr/>
        </p:nvSpPr>
        <p:spPr>
          <a:xfrm>
            <a:off x="7506585" y="264110"/>
            <a:ext cx="402974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SUPERCONDUCTING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4BD0E5-5443-CE00-B295-A362837203BD}"/>
              </a:ext>
            </a:extLst>
          </p:cNvPr>
          <p:cNvSpPr txBox="1"/>
          <p:nvPr/>
        </p:nvSpPr>
        <p:spPr>
          <a:xfrm>
            <a:off x="4872914" y="4022501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long coherence times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2189D5-9DD7-BED0-E393-2C46D382EE67}"/>
              </a:ext>
            </a:extLst>
          </p:cNvPr>
          <p:cNvSpPr txBox="1"/>
          <p:nvPr/>
        </p:nvSpPr>
        <p:spPr>
          <a:xfrm>
            <a:off x="1679945" y="3949845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long coherence times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F46C40D-98ED-1DFB-E93D-BB5B3C8832B6}"/>
              </a:ext>
            </a:extLst>
          </p:cNvPr>
          <p:cNvSpPr txBox="1"/>
          <p:nvPr/>
        </p:nvSpPr>
        <p:spPr>
          <a:xfrm>
            <a:off x="8515344" y="3602963"/>
            <a:ext cx="226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fast operations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BAD6F17-F0C2-1A68-AA6A-951CD7E74E02}"/>
              </a:ext>
            </a:extLst>
          </p:cNvPr>
          <p:cNvSpPr txBox="1"/>
          <p:nvPr/>
        </p:nvSpPr>
        <p:spPr>
          <a:xfrm>
            <a:off x="8387751" y="2704604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short coherence times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0B6E10F-07EA-AA00-15ED-4F6CEB3CB401}"/>
              </a:ext>
            </a:extLst>
          </p:cNvPr>
          <p:cNvSpPr txBox="1"/>
          <p:nvPr/>
        </p:nvSpPr>
        <p:spPr>
          <a:xfrm>
            <a:off x="1679945" y="4766099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all-to-all connectivity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1669D70-74F8-E278-5057-1927BB5DE284}"/>
              </a:ext>
            </a:extLst>
          </p:cNvPr>
          <p:cNvSpPr txBox="1"/>
          <p:nvPr/>
        </p:nvSpPr>
        <p:spPr>
          <a:xfrm>
            <a:off x="4872914" y="4885511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all-to-all connectivity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F5F3DBE-5304-D3CF-EC9B-920F2726C76D}"/>
              </a:ext>
            </a:extLst>
          </p:cNvPr>
          <p:cNvSpPr txBox="1"/>
          <p:nvPr/>
        </p:nvSpPr>
        <p:spPr>
          <a:xfrm>
            <a:off x="1679945" y="5603546"/>
            <a:ext cx="226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highest fidelity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7996889-5622-42A1-DFA4-26E9C5A3AD3F}"/>
              </a:ext>
            </a:extLst>
          </p:cNvPr>
          <p:cNvSpPr txBox="1"/>
          <p:nvPr/>
        </p:nvSpPr>
        <p:spPr>
          <a:xfrm>
            <a:off x="4872914" y="5797729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largest qubit numbers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0743303-C9B6-7380-3E24-1E5EED781C0E}"/>
              </a:ext>
            </a:extLst>
          </p:cNvPr>
          <p:cNvSpPr txBox="1"/>
          <p:nvPr/>
        </p:nvSpPr>
        <p:spPr>
          <a:xfrm>
            <a:off x="8540151" y="5715043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relies on microwave fields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673AE45-38DA-3874-CCCD-31FBB1C1DE83}"/>
              </a:ext>
            </a:extLst>
          </p:cNvPr>
          <p:cNvSpPr txBox="1"/>
          <p:nvPr/>
        </p:nvSpPr>
        <p:spPr>
          <a:xfrm>
            <a:off x="8387751" y="1913292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intense cryogenic demands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A7A2958-49D5-1837-6640-569E889F9219}"/>
              </a:ext>
            </a:extLst>
          </p:cNvPr>
          <p:cNvSpPr txBox="1"/>
          <p:nvPr/>
        </p:nvSpPr>
        <p:spPr>
          <a:xfrm>
            <a:off x="4769354" y="3056549"/>
            <a:ext cx="250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 qubit loss rates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11CC3B6-CFBA-CC33-0DE8-1D38FF09F446}"/>
              </a:ext>
            </a:extLst>
          </p:cNvPr>
          <p:cNvSpPr txBox="1"/>
          <p:nvPr/>
        </p:nvSpPr>
        <p:spPr>
          <a:xfrm>
            <a:off x="1913427" y="2993625"/>
            <a:ext cx="2133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slow gates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61379BE-0B7B-B109-3FD8-F317631CCA45}"/>
              </a:ext>
            </a:extLst>
          </p:cNvPr>
          <p:cNvSpPr txBox="1"/>
          <p:nvPr/>
        </p:nvSpPr>
        <p:spPr>
          <a:xfrm>
            <a:off x="1884730" y="2267235"/>
            <a:ext cx="2133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difficult to trap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C853682-21C0-CFDE-5AB3-8AE6372784FB}"/>
              </a:ext>
            </a:extLst>
          </p:cNvPr>
          <p:cNvSpPr txBox="1"/>
          <p:nvPr/>
        </p:nvSpPr>
        <p:spPr>
          <a:xfrm>
            <a:off x="4637007" y="2039248"/>
            <a:ext cx="2503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slow measurement speed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74D781E-1A5E-B474-05E0-E75699D3AC8C}"/>
              </a:ext>
            </a:extLst>
          </p:cNvPr>
          <p:cNvSpPr txBox="1"/>
          <p:nvPr/>
        </p:nvSpPr>
        <p:spPr>
          <a:xfrm>
            <a:off x="8387751" y="1337636"/>
            <a:ext cx="2517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non-uniform qubits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C51DEFA-0725-F047-65F7-0C296B882671}"/>
              </a:ext>
            </a:extLst>
          </p:cNvPr>
          <p:cNvSpPr txBox="1"/>
          <p:nvPr/>
        </p:nvSpPr>
        <p:spPr>
          <a:xfrm>
            <a:off x="8540151" y="4833839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industrially backed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F818173-D11E-80E7-8B3D-1267BC54E74C}"/>
              </a:ext>
            </a:extLst>
          </p:cNvPr>
          <p:cNvSpPr txBox="1"/>
          <p:nvPr/>
        </p:nvSpPr>
        <p:spPr>
          <a:xfrm>
            <a:off x="1779184" y="1221541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relies on laser fields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8CB56F-5E0D-4DBB-3231-0E3EC2739110}"/>
              </a:ext>
            </a:extLst>
          </p:cNvPr>
          <p:cNvSpPr txBox="1"/>
          <p:nvPr/>
        </p:nvSpPr>
        <p:spPr>
          <a:xfrm>
            <a:off x="4653518" y="1182387"/>
            <a:ext cx="226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relies on laser fields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5CD58D3-B8A0-68F5-EA41-923CA67FB0AD}"/>
              </a:ext>
            </a:extLst>
          </p:cNvPr>
          <p:cNvSpPr txBox="1"/>
          <p:nvPr/>
        </p:nvSpPr>
        <p:spPr>
          <a:xfrm>
            <a:off x="1504787" y="6152531"/>
            <a:ext cx="2617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highly uniform qubits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06EB04-6718-D146-728C-FCF5AAE98E22}"/>
              </a:ext>
            </a:extLst>
          </p:cNvPr>
          <p:cNvSpPr/>
          <p:nvPr/>
        </p:nvSpPr>
        <p:spPr>
          <a:xfrm>
            <a:off x="1779184" y="2212970"/>
            <a:ext cx="2426067" cy="48995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A0793D-CBA7-CDF1-458F-19BF71F14B24}"/>
              </a:ext>
            </a:extLst>
          </p:cNvPr>
          <p:cNvSpPr/>
          <p:nvPr/>
        </p:nvSpPr>
        <p:spPr>
          <a:xfrm>
            <a:off x="8445791" y="3456139"/>
            <a:ext cx="2401628" cy="744033"/>
          </a:xfrm>
          <a:prstGeom prst="rect">
            <a:avLst/>
          </a:prstGeom>
          <a:noFill/>
          <a:ln w="76200">
            <a:gradFill>
              <a:gsLst>
                <a:gs pos="0">
                  <a:srgbClr val="C00000"/>
                </a:gs>
                <a:gs pos="100000">
                  <a:srgbClr val="00B05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306B29-BF7F-B47D-FEA9-C32EAF0C397F}"/>
              </a:ext>
            </a:extLst>
          </p:cNvPr>
          <p:cNvSpPr/>
          <p:nvPr/>
        </p:nvSpPr>
        <p:spPr>
          <a:xfrm>
            <a:off x="8297365" y="1893788"/>
            <a:ext cx="2698480" cy="77355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487E93-6567-042D-3E45-17B8FA0B41C6}"/>
              </a:ext>
            </a:extLst>
          </p:cNvPr>
          <p:cNvSpPr/>
          <p:nvPr/>
        </p:nvSpPr>
        <p:spPr>
          <a:xfrm>
            <a:off x="8445791" y="4815765"/>
            <a:ext cx="2401628" cy="74403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4D576F-0851-DBC6-3247-887E615A943D}"/>
              </a:ext>
            </a:extLst>
          </p:cNvPr>
          <p:cNvSpPr/>
          <p:nvPr/>
        </p:nvSpPr>
        <p:spPr>
          <a:xfrm>
            <a:off x="4798488" y="3051702"/>
            <a:ext cx="2426067" cy="48995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7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539B2-6FCA-42F3-711C-1DCF0490C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C53D-641F-AE01-E833-F82575169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Quantum Computing Stack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545AB8-82AA-6F9D-E6EA-8855C85DD5A6}"/>
              </a:ext>
            </a:extLst>
          </p:cNvPr>
          <p:cNvSpPr/>
          <p:nvPr/>
        </p:nvSpPr>
        <p:spPr>
          <a:xfrm>
            <a:off x="3676069" y="2531088"/>
            <a:ext cx="4414981" cy="501770"/>
          </a:xfrm>
          <a:prstGeom prst="rect">
            <a:avLst/>
          </a:prstGeom>
          <a:solidFill>
            <a:srgbClr val="DB5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ALGORITHM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66B752-EB7B-AEDC-91F3-871B2B17CC6A}"/>
              </a:ext>
            </a:extLst>
          </p:cNvPr>
          <p:cNvSpPr/>
          <p:nvPr/>
        </p:nvSpPr>
        <p:spPr>
          <a:xfrm>
            <a:off x="3676069" y="3223272"/>
            <a:ext cx="4414981" cy="501770"/>
          </a:xfrm>
          <a:prstGeom prst="rect">
            <a:avLst/>
          </a:prstGeom>
          <a:solidFill>
            <a:srgbClr val="E6C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QUANTUM CIRCUIT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1A4214-7312-B477-F52B-0506BB9DDA43}"/>
              </a:ext>
            </a:extLst>
          </p:cNvPr>
          <p:cNvSpPr/>
          <p:nvPr/>
        </p:nvSpPr>
        <p:spPr>
          <a:xfrm>
            <a:off x="3676068" y="3915456"/>
            <a:ext cx="4414981" cy="5017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NATIVE GATES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71C435-885B-E0D9-73A9-A9C625FE4565}"/>
              </a:ext>
            </a:extLst>
          </p:cNvPr>
          <p:cNvSpPr/>
          <p:nvPr/>
        </p:nvSpPr>
        <p:spPr>
          <a:xfrm>
            <a:off x="3676068" y="4607640"/>
            <a:ext cx="4414981" cy="5017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SCHEDULING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74D9D6-B191-5C0D-2A49-1D3CE135A086}"/>
              </a:ext>
            </a:extLst>
          </p:cNvPr>
          <p:cNvSpPr/>
          <p:nvPr/>
        </p:nvSpPr>
        <p:spPr>
          <a:xfrm>
            <a:off x="3676067" y="5343410"/>
            <a:ext cx="2087424" cy="501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GATE PULSES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1BCF18-82FE-F726-F7EB-327A099380CB}"/>
              </a:ext>
            </a:extLst>
          </p:cNvPr>
          <p:cNvSpPr/>
          <p:nvPr/>
        </p:nvSpPr>
        <p:spPr>
          <a:xfrm>
            <a:off x="3676067" y="6035594"/>
            <a:ext cx="4414981" cy="50177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QUBITS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0397E6-E426-D9BA-87D2-53BA5FDA4266}"/>
              </a:ext>
            </a:extLst>
          </p:cNvPr>
          <p:cNvSpPr/>
          <p:nvPr/>
        </p:nvSpPr>
        <p:spPr>
          <a:xfrm>
            <a:off x="3676069" y="1870321"/>
            <a:ext cx="4414981" cy="5017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277ACE-5B77-F4EE-F3F1-505BB3AFD248}"/>
              </a:ext>
            </a:extLst>
          </p:cNvPr>
          <p:cNvSpPr/>
          <p:nvPr/>
        </p:nvSpPr>
        <p:spPr>
          <a:xfrm>
            <a:off x="6049819" y="5343410"/>
            <a:ext cx="2022762" cy="501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F96D7A9-446F-DA2C-F2E4-56475199D9C5}"/>
              </a:ext>
            </a:extLst>
          </p:cNvPr>
          <p:cNvSpPr txBox="1">
            <a:spLocks/>
          </p:cNvSpPr>
          <p:nvPr/>
        </p:nvSpPr>
        <p:spPr>
          <a:xfrm>
            <a:off x="1242290" y="665751"/>
            <a:ext cx="10515600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C00000"/>
                </a:solidFill>
                <a:latin typeface="Chalktastic" panose="03000600000000000000" pitchFamily="66" charset="0"/>
              </a:rPr>
              <a:t>Error-Corrected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1ABC2F-03E2-B905-9EE9-04791A0525B1}"/>
              </a:ext>
            </a:extLst>
          </p:cNvPr>
          <p:cNvSpPr txBox="1">
            <a:spLocks/>
          </p:cNvSpPr>
          <p:nvPr/>
        </p:nvSpPr>
        <p:spPr>
          <a:xfrm>
            <a:off x="919018" y="202660"/>
            <a:ext cx="877455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C00000"/>
                </a:solidFill>
                <a:latin typeface="Chalktastic" panose="03000600000000000000" pitchFamily="66" charset="0"/>
              </a:rPr>
              <a:t>v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F947F16-A27E-70D8-FCA8-D49557342EFE}"/>
              </a:ext>
            </a:extLst>
          </p:cNvPr>
          <p:cNvSpPr/>
          <p:nvPr/>
        </p:nvSpPr>
        <p:spPr>
          <a:xfrm rot="10800000">
            <a:off x="3268746" y="5664004"/>
            <a:ext cx="278920" cy="622475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8352" h="858981">
                <a:moveTo>
                  <a:pt x="18472" y="0"/>
                </a:moveTo>
                <a:cubicBezTo>
                  <a:pt x="445654" y="201662"/>
                  <a:pt x="503381" y="680411"/>
                  <a:pt x="0" y="858981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F4CBC0F-B2AA-6A12-1321-AE3619A3BEBB}"/>
              </a:ext>
            </a:extLst>
          </p:cNvPr>
          <p:cNvSpPr/>
          <p:nvPr/>
        </p:nvSpPr>
        <p:spPr>
          <a:xfrm rot="7849080" flipH="1" flipV="1">
            <a:off x="6972516" y="4776809"/>
            <a:ext cx="14377" cy="624848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  <a:gd name="csX0" fmla="*/ 18472 w 228611"/>
              <a:gd name="csY0" fmla="*/ 2757 h 861738"/>
              <a:gd name="csX1" fmla="*/ 0 w 228611"/>
              <a:gd name="csY1" fmla="*/ 861738 h 861738"/>
              <a:gd name="csX0" fmla="*/ 18472 w 18471"/>
              <a:gd name="csY0" fmla="*/ 2158 h 862255"/>
              <a:gd name="csX1" fmla="*/ 0 w 18471"/>
              <a:gd name="csY1" fmla="*/ 861139 h 862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8471" h="862255">
                <a:moveTo>
                  <a:pt x="18472" y="2158"/>
                </a:moveTo>
                <a:cubicBezTo>
                  <a:pt x="18452" y="-51094"/>
                  <a:pt x="4977" y="899245"/>
                  <a:pt x="0" y="861139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53630BD-C528-4760-271A-4723FD1A0B42}"/>
              </a:ext>
            </a:extLst>
          </p:cNvPr>
          <p:cNvSpPr/>
          <p:nvPr/>
        </p:nvSpPr>
        <p:spPr>
          <a:xfrm rot="13750920" flipH="1">
            <a:off x="4696918" y="4788670"/>
            <a:ext cx="45719" cy="624848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  <a:gd name="csX0" fmla="*/ 18472 w 228611"/>
              <a:gd name="csY0" fmla="*/ 2757 h 861738"/>
              <a:gd name="csX1" fmla="*/ 0 w 228611"/>
              <a:gd name="csY1" fmla="*/ 861738 h 861738"/>
              <a:gd name="csX0" fmla="*/ 18472 w 18471"/>
              <a:gd name="csY0" fmla="*/ 2158 h 862255"/>
              <a:gd name="csX1" fmla="*/ 0 w 18471"/>
              <a:gd name="csY1" fmla="*/ 861139 h 862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8471" h="862255">
                <a:moveTo>
                  <a:pt x="18472" y="2158"/>
                </a:moveTo>
                <a:cubicBezTo>
                  <a:pt x="18452" y="-51094"/>
                  <a:pt x="4977" y="899245"/>
                  <a:pt x="0" y="861139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A7B62BC-C570-A232-6D7E-72099022AAE3}"/>
              </a:ext>
            </a:extLst>
          </p:cNvPr>
          <p:cNvGrpSpPr/>
          <p:nvPr/>
        </p:nvGrpSpPr>
        <p:grpSpPr>
          <a:xfrm flipH="1" flipV="1">
            <a:off x="3250279" y="2074866"/>
            <a:ext cx="278921" cy="2797076"/>
            <a:chOff x="8390317" y="2274201"/>
            <a:chExt cx="278921" cy="279707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B40A262-8E79-4EA4-7B87-F36836947CE0}"/>
                </a:ext>
              </a:extLst>
            </p:cNvPr>
            <p:cNvSpPr/>
            <p:nvPr/>
          </p:nvSpPr>
          <p:spPr>
            <a:xfrm rot="10800000" flipH="1" flipV="1">
              <a:off x="8390317" y="4448802"/>
              <a:ext cx="278920" cy="622475"/>
            </a:xfrm>
            <a:custGeom>
              <a:avLst/>
              <a:gdLst>
                <a:gd name="csX0" fmla="*/ 0 w 89821"/>
                <a:gd name="csY0" fmla="*/ 0 h 655782"/>
                <a:gd name="csX1" fmla="*/ 9237 w 89821"/>
                <a:gd name="csY1" fmla="*/ 655782 h 655782"/>
                <a:gd name="csX0" fmla="*/ 332508 w 345980"/>
                <a:gd name="csY0" fmla="*/ 0 h 581891"/>
                <a:gd name="csX1" fmla="*/ 0 w 345980"/>
                <a:gd name="csY1" fmla="*/ 581891 h 581891"/>
                <a:gd name="csX0" fmla="*/ 18472 w 91875"/>
                <a:gd name="csY0" fmla="*/ 0 h 858981"/>
                <a:gd name="csX1" fmla="*/ 0 w 91875"/>
                <a:gd name="csY1" fmla="*/ 858981 h 858981"/>
                <a:gd name="csX0" fmla="*/ 18472 w 254344"/>
                <a:gd name="csY0" fmla="*/ 0 h 858981"/>
                <a:gd name="csX1" fmla="*/ 0 w 254344"/>
                <a:gd name="csY1" fmla="*/ 858981 h 858981"/>
                <a:gd name="csX0" fmla="*/ 18472 w 365149"/>
                <a:gd name="csY0" fmla="*/ 0 h 858981"/>
                <a:gd name="csX1" fmla="*/ 0 w 365149"/>
                <a:gd name="csY1" fmla="*/ 858981 h 858981"/>
                <a:gd name="csX0" fmla="*/ 18472 w 372052"/>
                <a:gd name="csY0" fmla="*/ 0 h 858981"/>
                <a:gd name="csX1" fmla="*/ 0 w 372052"/>
                <a:gd name="csY1" fmla="*/ 858981 h 858981"/>
                <a:gd name="csX0" fmla="*/ 18472 w 358352"/>
                <a:gd name="csY0" fmla="*/ 0 h 858981"/>
                <a:gd name="csX1" fmla="*/ 0 w 358352"/>
                <a:gd name="csY1" fmla="*/ 858981 h 85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58352" h="858981">
                  <a:moveTo>
                    <a:pt x="18472" y="0"/>
                  </a:moveTo>
                  <a:cubicBezTo>
                    <a:pt x="445654" y="201662"/>
                    <a:pt x="503381" y="680411"/>
                    <a:pt x="0" y="858981"/>
                  </a:cubicBezTo>
                </a:path>
              </a:pathLst>
            </a:custGeom>
            <a:noFill/>
            <a:ln w="47625">
              <a:head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E22FE89-4B23-08DE-14A8-4621CF15D741}"/>
                </a:ext>
              </a:extLst>
            </p:cNvPr>
            <p:cNvSpPr/>
            <p:nvPr/>
          </p:nvSpPr>
          <p:spPr>
            <a:xfrm rot="10800000" flipH="1" flipV="1">
              <a:off x="8390317" y="3719674"/>
              <a:ext cx="278920" cy="622475"/>
            </a:xfrm>
            <a:custGeom>
              <a:avLst/>
              <a:gdLst>
                <a:gd name="csX0" fmla="*/ 0 w 89821"/>
                <a:gd name="csY0" fmla="*/ 0 h 655782"/>
                <a:gd name="csX1" fmla="*/ 9237 w 89821"/>
                <a:gd name="csY1" fmla="*/ 655782 h 655782"/>
                <a:gd name="csX0" fmla="*/ 332508 w 345980"/>
                <a:gd name="csY0" fmla="*/ 0 h 581891"/>
                <a:gd name="csX1" fmla="*/ 0 w 345980"/>
                <a:gd name="csY1" fmla="*/ 581891 h 581891"/>
                <a:gd name="csX0" fmla="*/ 18472 w 91875"/>
                <a:gd name="csY0" fmla="*/ 0 h 858981"/>
                <a:gd name="csX1" fmla="*/ 0 w 91875"/>
                <a:gd name="csY1" fmla="*/ 858981 h 858981"/>
                <a:gd name="csX0" fmla="*/ 18472 w 254344"/>
                <a:gd name="csY0" fmla="*/ 0 h 858981"/>
                <a:gd name="csX1" fmla="*/ 0 w 254344"/>
                <a:gd name="csY1" fmla="*/ 858981 h 858981"/>
                <a:gd name="csX0" fmla="*/ 18472 w 365149"/>
                <a:gd name="csY0" fmla="*/ 0 h 858981"/>
                <a:gd name="csX1" fmla="*/ 0 w 365149"/>
                <a:gd name="csY1" fmla="*/ 858981 h 858981"/>
                <a:gd name="csX0" fmla="*/ 18472 w 372052"/>
                <a:gd name="csY0" fmla="*/ 0 h 858981"/>
                <a:gd name="csX1" fmla="*/ 0 w 372052"/>
                <a:gd name="csY1" fmla="*/ 858981 h 858981"/>
                <a:gd name="csX0" fmla="*/ 18472 w 358352"/>
                <a:gd name="csY0" fmla="*/ 0 h 858981"/>
                <a:gd name="csX1" fmla="*/ 0 w 358352"/>
                <a:gd name="csY1" fmla="*/ 858981 h 85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58352" h="858981">
                  <a:moveTo>
                    <a:pt x="18472" y="0"/>
                  </a:moveTo>
                  <a:cubicBezTo>
                    <a:pt x="445654" y="201662"/>
                    <a:pt x="503381" y="680411"/>
                    <a:pt x="0" y="858981"/>
                  </a:cubicBezTo>
                </a:path>
              </a:pathLst>
            </a:custGeom>
            <a:noFill/>
            <a:ln w="47625">
              <a:head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15251F6-96A7-7024-C1AD-B0FEC3029887}"/>
                </a:ext>
              </a:extLst>
            </p:cNvPr>
            <p:cNvSpPr/>
            <p:nvPr/>
          </p:nvSpPr>
          <p:spPr>
            <a:xfrm rot="10800000" flipH="1" flipV="1">
              <a:off x="8390318" y="3003329"/>
              <a:ext cx="278920" cy="622475"/>
            </a:xfrm>
            <a:custGeom>
              <a:avLst/>
              <a:gdLst>
                <a:gd name="csX0" fmla="*/ 0 w 89821"/>
                <a:gd name="csY0" fmla="*/ 0 h 655782"/>
                <a:gd name="csX1" fmla="*/ 9237 w 89821"/>
                <a:gd name="csY1" fmla="*/ 655782 h 655782"/>
                <a:gd name="csX0" fmla="*/ 332508 w 345980"/>
                <a:gd name="csY0" fmla="*/ 0 h 581891"/>
                <a:gd name="csX1" fmla="*/ 0 w 345980"/>
                <a:gd name="csY1" fmla="*/ 581891 h 581891"/>
                <a:gd name="csX0" fmla="*/ 18472 w 91875"/>
                <a:gd name="csY0" fmla="*/ 0 h 858981"/>
                <a:gd name="csX1" fmla="*/ 0 w 91875"/>
                <a:gd name="csY1" fmla="*/ 858981 h 858981"/>
                <a:gd name="csX0" fmla="*/ 18472 w 254344"/>
                <a:gd name="csY0" fmla="*/ 0 h 858981"/>
                <a:gd name="csX1" fmla="*/ 0 w 254344"/>
                <a:gd name="csY1" fmla="*/ 858981 h 858981"/>
                <a:gd name="csX0" fmla="*/ 18472 w 365149"/>
                <a:gd name="csY0" fmla="*/ 0 h 858981"/>
                <a:gd name="csX1" fmla="*/ 0 w 365149"/>
                <a:gd name="csY1" fmla="*/ 858981 h 858981"/>
                <a:gd name="csX0" fmla="*/ 18472 w 372052"/>
                <a:gd name="csY0" fmla="*/ 0 h 858981"/>
                <a:gd name="csX1" fmla="*/ 0 w 372052"/>
                <a:gd name="csY1" fmla="*/ 858981 h 858981"/>
                <a:gd name="csX0" fmla="*/ 18472 w 358352"/>
                <a:gd name="csY0" fmla="*/ 0 h 858981"/>
                <a:gd name="csX1" fmla="*/ 0 w 358352"/>
                <a:gd name="csY1" fmla="*/ 858981 h 85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58352" h="858981">
                  <a:moveTo>
                    <a:pt x="18472" y="0"/>
                  </a:moveTo>
                  <a:cubicBezTo>
                    <a:pt x="445654" y="201662"/>
                    <a:pt x="503381" y="680411"/>
                    <a:pt x="0" y="858981"/>
                  </a:cubicBezTo>
                </a:path>
              </a:pathLst>
            </a:custGeom>
            <a:noFill/>
            <a:ln w="47625">
              <a:head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3DE60F9-438B-AEFD-6B7A-3B3FE1E68888}"/>
                </a:ext>
              </a:extLst>
            </p:cNvPr>
            <p:cNvSpPr/>
            <p:nvPr/>
          </p:nvSpPr>
          <p:spPr>
            <a:xfrm rot="10800000" flipH="1" flipV="1">
              <a:off x="8390318" y="2274201"/>
              <a:ext cx="278920" cy="622475"/>
            </a:xfrm>
            <a:custGeom>
              <a:avLst/>
              <a:gdLst>
                <a:gd name="csX0" fmla="*/ 0 w 89821"/>
                <a:gd name="csY0" fmla="*/ 0 h 655782"/>
                <a:gd name="csX1" fmla="*/ 9237 w 89821"/>
                <a:gd name="csY1" fmla="*/ 655782 h 655782"/>
                <a:gd name="csX0" fmla="*/ 332508 w 345980"/>
                <a:gd name="csY0" fmla="*/ 0 h 581891"/>
                <a:gd name="csX1" fmla="*/ 0 w 345980"/>
                <a:gd name="csY1" fmla="*/ 581891 h 581891"/>
                <a:gd name="csX0" fmla="*/ 18472 w 91875"/>
                <a:gd name="csY0" fmla="*/ 0 h 858981"/>
                <a:gd name="csX1" fmla="*/ 0 w 91875"/>
                <a:gd name="csY1" fmla="*/ 858981 h 858981"/>
                <a:gd name="csX0" fmla="*/ 18472 w 254344"/>
                <a:gd name="csY0" fmla="*/ 0 h 858981"/>
                <a:gd name="csX1" fmla="*/ 0 w 254344"/>
                <a:gd name="csY1" fmla="*/ 858981 h 858981"/>
                <a:gd name="csX0" fmla="*/ 18472 w 365149"/>
                <a:gd name="csY0" fmla="*/ 0 h 858981"/>
                <a:gd name="csX1" fmla="*/ 0 w 365149"/>
                <a:gd name="csY1" fmla="*/ 858981 h 858981"/>
                <a:gd name="csX0" fmla="*/ 18472 w 372052"/>
                <a:gd name="csY0" fmla="*/ 0 h 858981"/>
                <a:gd name="csX1" fmla="*/ 0 w 372052"/>
                <a:gd name="csY1" fmla="*/ 858981 h 858981"/>
                <a:gd name="csX0" fmla="*/ 18472 w 358352"/>
                <a:gd name="csY0" fmla="*/ 0 h 858981"/>
                <a:gd name="csX1" fmla="*/ 0 w 358352"/>
                <a:gd name="csY1" fmla="*/ 858981 h 85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58352" h="858981">
                  <a:moveTo>
                    <a:pt x="18472" y="0"/>
                  </a:moveTo>
                  <a:cubicBezTo>
                    <a:pt x="445654" y="201662"/>
                    <a:pt x="503381" y="680411"/>
                    <a:pt x="0" y="858981"/>
                  </a:cubicBezTo>
                </a:path>
              </a:pathLst>
            </a:custGeom>
            <a:noFill/>
            <a:ln w="47625">
              <a:head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1205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5016-069D-20D5-CB4B-172DA82E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Scaling Trajectories*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FE48C0-88AB-8B2D-BB37-7DBCF68982B9}"/>
              </a:ext>
            </a:extLst>
          </p:cNvPr>
          <p:cNvSpPr txBox="1"/>
          <p:nvPr/>
        </p:nvSpPr>
        <p:spPr>
          <a:xfrm>
            <a:off x="8884023" y="18255"/>
            <a:ext cx="389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commercially available, in US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CF645C-5A5B-2D63-4A31-790791D2A476}"/>
              </a:ext>
            </a:extLst>
          </p:cNvPr>
          <p:cNvSpPr txBox="1"/>
          <p:nvPr/>
        </p:nvSpPr>
        <p:spPr>
          <a:xfrm>
            <a:off x="0" y="5792752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https://www.research.ibm.com/ibm-q/technology/devices/ accessed July 2019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https://quantumai.google/hardware/datasheet/weber.pdf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https://www.ibm.com/quantum/blog/quantum-roadmap-2033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CBB65C46-611A-9A72-E35C-4163B918B9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474" y="1447708"/>
            <a:ext cx="6568550" cy="3770557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ECAB1815-019B-DECD-CE10-2645F24670B9}"/>
              </a:ext>
            </a:extLst>
          </p:cNvPr>
          <p:cNvGrpSpPr/>
          <p:nvPr/>
        </p:nvGrpSpPr>
        <p:grpSpPr>
          <a:xfrm>
            <a:off x="7480988" y="2547361"/>
            <a:ext cx="2308971" cy="756845"/>
            <a:chOff x="7735273" y="3133645"/>
            <a:chExt cx="2308971" cy="756845"/>
          </a:xfrm>
        </p:grpSpPr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BCB62E20-3D7F-4E73-7576-E56A56F11EF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8671" t="14459" r="31764" b="78180"/>
            <a:stretch>
              <a:fillRect/>
            </a:stretch>
          </p:blipFill>
          <p:spPr>
            <a:xfrm>
              <a:off x="7946577" y="3612927"/>
              <a:ext cx="1981746" cy="277563"/>
            </a:xfrm>
            <a:prstGeom prst="rect">
              <a:avLst/>
            </a:prstGeom>
          </p:spPr>
        </p:pic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51BED047-9776-D229-CBCD-7606BAF79B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9961" t="27531" r="31898" b="61896"/>
            <a:stretch>
              <a:fillRect/>
            </a:stretch>
          </p:blipFill>
          <p:spPr>
            <a:xfrm>
              <a:off x="8157882" y="3133645"/>
              <a:ext cx="1886362" cy="398681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BA8D2AE6-CD4F-8B86-5162-D41C02B156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2021" t="30377" r="72878" b="59941"/>
            <a:stretch>
              <a:fillRect/>
            </a:stretch>
          </p:blipFill>
          <p:spPr>
            <a:xfrm>
              <a:off x="7735273" y="3246459"/>
              <a:ext cx="341927" cy="365081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0041735F-A166-1ED6-DF15-E338DE1AE8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2021" t="14459" r="71674" b="78254"/>
            <a:stretch>
              <a:fillRect/>
            </a:stretch>
          </p:blipFill>
          <p:spPr>
            <a:xfrm>
              <a:off x="7735273" y="3614316"/>
              <a:ext cx="422609" cy="274787"/>
            </a:xfrm>
            <a:prstGeom prst="rect">
              <a:avLst/>
            </a:prstGeom>
          </p:spPr>
        </p:pic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5D755093-1D72-B529-0CF2-45AAF2A22B02}"/>
              </a:ext>
            </a:extLst>
          </p:cNvPr>
          <p:cNvSpPr txBox="1"/>
          <p:nvPr/>
        </p:nvSpPr>
        <p:spPr>
          <a:xfrm>
            <a:off x="6096000" y="6285194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Ransford et al. Nature 655 (2026)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https://www.quantinuum.com/products-solutions</a:t>
            </a:r>
          </a:p>
          <a:p>
            <a:pPr algn="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5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E4DA010-C23A-5999-A777-DC4784A77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7E55D-41EE-35F5-BEC1-8EEE1AA2F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Scaling Trajectories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A3236F-1567-3B53-C03B-4316BA2D7D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8297" y="1689848"/>
            <a:ext cx="6568550" cy="377055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F6E4C68-3009-590A-97B0-5B92A34646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021" t="14459" r="31764" b="59941"/>
          <a:stretch>
            <a:fillRect/>
          </a:stretch>
        </p:blipFill>
        <p:spPr>
          <a:xfrm>
            <a:off x="7708378" y="1954650"/>
            <a:ext cx="3097866" cy="9652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36E509-EA8C-C9C9-1C28-338B85B4876C}"/>
              </a:ext>
            </a:extLst>
          </p:cNvPr>
          <p:cNvSpPr txBox="1"/>
          <p:nvPr/>
        </p:nvSpPr>
        <p:spPr>
          <a:xfrm>
            <a:off x="7315200" y="3794621"/>
            <a:ext cx="4752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Infleqtion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in “private beta”, 100+ qubits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Quera: pilot program, 260 qubits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Atom Computing: no cloud access planned?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6F68F4-54D2-3874-31AB-94670C0A3F12}"/>
              </a:ext>
            </a:extLst>
          </p:cNvPr>
          <p:cNvSpPr txBox="1"/>
          <p:nvPr/>
        </p:nvSpPr>
        <p:spPr>
          <a:xfrm>
            <a:off x="7708378" y="3245994"/>
            <a:ext cx="2512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academic systems</a:t>
            </a:r>
          </a:p>
        </p:txBody>
      </p:sp>
    </p:spTree>
    <p:extLst>
      <p:ext uri="{BB962C8B-B14F-4D97-AF65-F5344CB8AC3E}">
        <p14:creationId xmlns:p14="http://schemas.microsoft.com/office/powerpoint/2010/main" val="1577181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7F866D6-627B-61BC-E9A6-4523BECD5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0847F-39B8-ED9A-2895-C1D20C24B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Scaling Trajectories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A558E36-FE1F-A1D9-17D0-CE09BC5CC1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6641" y="1543721"/>
            <a:ext cx="6703212" cy="3770557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E3FCDA4A-A3AC-AF31-A244-BBCFE303F5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021" t="14459" r="31764" b="59941"/>
          <a:stretch>
            <a:fillRect/>
          </a:stretch>
        </p:blipFill>
        <p:spPr>
          <a:xfrm>
            <a:off x="7708378" y="1829144"/>
            <a:ext cx="3097866" cy="96527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3D773B5-E2D8-2039-0463-D35857FC4FB4}"/>
              </a:ext>
            </a:extLst>
          </p:cNvPr>
          <p:cNvSpPr txBox="1"/>
          <p:nvPr/>
        </p:nvSpPr>
        <p:spPr>
          <a:xfrm>
            <a:off x="0" y="5792752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https://www.research.ibm.com/ibm-q/technology/devices/ accessed July 2019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https://quantumai.google/hardware/datasheet/weber.pdf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https://www.ibm.com/quantum/blog/quantum-roadmap-2033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93BDBB-F829-9E99-9F7C-E25D086AA4CB}"/>
              </a:ext>
            </a:extLst>
          </p:cNvPr>
          <p:cNvSpPr txBox="1"/>
          <p:nvPr/>
        </p:nvSpPr>
        <p:spPr>
          <a:xfrm>
            <a:off x="6096000" y="5792752"/>
            <a:ext cx="60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Ransford et al. Nature 655 (2026)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https://www.quantinuum.com/products-solutions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Bluvstein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 Nature 694 (2026)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https://atom-computing.com/ac1000/</a:t>
            </a:r>
          </a:p>
          <a:p>
            <a:pPr algn="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5DFDD9-A574-9975-1635-32D17DEC703B}"/>
              </a:ext>
            </a:extLst>
          </p:cNvPr>
          <p:cNvSpPr txBox="1"/>
          <p:nvPr/>
        </p:nvSpPr>
        <p:spPr>
          <a:xfrm>
            <a:off x="7315200" y="3794621"/>
            <a:ext cx="4752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Infleqtion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in “private beta”, 100+ qubits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Quera: pilot program, 260 qubits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Atom Computing: no cloud access planned?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971ECA-E849-F026-BC06-1267DA670422}"/>
              </a:ext>
            </a:extLst>
          </p:cNvPr>
          <p:cNvSpPr txBox="1"/>
          <p:nvPr/>
        </p:nvSpPr>
        <p:spPr>
          <a:xfrm>
            <a:off x="8000346" y="2061122"/>
            <a:ext cx="357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D04CF7-F6D1-72C8-ADD3-4E639555D17F}"/>
              </a:ext>
            </a:extLst>
          </p:cNvPr>
          <p:cNvSpPr txBox="1"/>
          <p:nvPr/>
        </p:nvSpPr>
        <p:spPr>
          <a:xfrm>
            <a:off x="7708378" y="3245994"/>
            <a:ext cx="2512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academic systems</a:t>
            </a:r>
          </a:p>
        </p:txBody>
      </p:sp>
    </p:spTree>
    <p:extLst>
      <p:ext uri="{BB962C8B-B14F-4D97-AF65-F5344CB8AC3E}">
        <p14:creationId xmlns:p14="http://schemas.microsoft.com/office/powerpoint/2010/main" val="472463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>
            <a:extLst>
              <a:ext uri="{FF2B5EF4-FFF2-40B4-BE49-F238E27FC236}">
                <a16:creationId xmlns:a16="http://schemas.microsoft.com/office/drawing/2014/main" id="{4D8CA0D2-6FF5-30B7-C045-4E2C400DC226}"/>
              </a:ext>
            </a:extLst>
          </p:cNvPr>
          <p:cNvSpPr/>
          <p:nvPr/>
        </p:nvSpPr>
        <p:spPr>
          <a:xfrm>
            <a:off x="-157316" y="5250425"/>
            <a:ext cx="13263716" cy="4712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B549E0-343C-EC96-EFE2-E4FE0198E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Hurdles for Scalability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85933D5-3E44-4B79-B380-CB89A791AE2E}"/>
              </a:ext>
            </a:extLst>
          </p:cNvPr>
          <p:cNvSpPr txBox="1"/>
          <p:nvPr/>
        </p:nvSpPr>
        <p:spPr>
          <a:xfrm>
            <a:off x="3274143" y="1944805"/>
            <a:ext cx="4243890" cy="400110"/>
          </a:xfrm>
          <a:prstGeom prst="rect">
            <a:avLst/>
          </a:prstGeom>
          <a:solidFill>
            <a:schemeClr val="bg1">
              <a:lumMod val="75000"/>
              <a:alpha val="41961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degradation that come with scaling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689937D-1BB8-519B-9182-1CF35872E93E}"/>
              </a:ext>
            </a:extLst>
          </p:cNvPr>
          <p:cNvSpPr/>
          <p:nvPr/>
        </p:nvSpPr>
        <p:spPr>
          <a:xfrm>
            <a:off x="-157316" y="3793634"/>
            <a:ext cx="13263716" cy="1958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6A917DC2-BA97-DD74-BAEF-CE414FC6E43A}"/>
              </a:ext>
            </a:extLst>
          </p:cNvPr>
          <p:cNvSpPr/>
          <p:nvPr/>
        </p:nvSpPr>
        <p:spPr>
          <a:xfrm>
            <a:off x="-157316" y="3991106"/>
            <a:ext cx="13263716" cy="12593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AF179DC2-B000-D88B-DD79-FBD40136DC85}"/>
              </a:ext>
            </a:extLst>
          </p:cNvPr>
          <p:cNvSpPr/>
          <p:nvPr/>
        </p:nvSpPr>
        <p:spPr>
          <a:xfrm>
            <a:off x="-157316" y="5721691"/>
            <a:ext cx="13263716" cy="13968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D315CB44-350A-E849-CAD5-6A9D568A6EE8}"/>
              </a:ext>
            </a:extLst>
          </p:cNvPr>
          <p:cNvSpPr/>
          <p:nvPr/>
        </p:nvSpPr>
        <p:spPr>
          <a:xfrm>
            <a:off x="-157316" y="3045660"/>
            <a:ext cx="13263716" cy="7583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B3EDE988-17ED-2F7C-3C5F-C295E4995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717" y="3245404"/>
            <a:ext cx="3419256" cy="2927704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52F9F1B8-7AB7-CA43-F896-38DEC31A3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3859" y="4056605"/>
            <a:ext cx="2199684" cy="1665085"/>
          </a:xfrm>
          <a:prstGeom prst="rect">
            <a:avLst/>
          </a:prstGeom>
        </p:spPr>
      </p:pic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EB2B523A-F634-CAFA-E743-39FC16DBB889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5396088" y="2344915"/>
            <a:ext cx="1614312" cy="1447102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54C88B4A-D896-A944-213D-1CE0F3BF6153}"/>
              </a:ext>
            </a:extLst>
          </p:cNvPr>
          <p:cNvSpPr txBox="1"/>
          <p:nvPr/>
        </p:nvSpPr>
        <p:spPr>
          <a:xfrm>
            <a:off x="52153" y="5920650"/>
            <a:ext cx="576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Croot </a:t>
            </a:r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arXiv:2512.15001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 </a:t>
            </a:r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Nat. Rev. Mat.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(2021)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 </a:t>
            </a:r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arXiv:2403.08780</a:t>
            </a:r>
          </a:p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Menssen </a:t>
            </a:r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arXiv:2607.21554</a:t>
            </a:r>
          </a:p>
          <a:p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565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E7DA9-7282-C0A4-48BC-E175D50E2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136899"/>
            <a:ext cx="12031567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Green/Linke Lab: Quantum Computing with 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1011FD-C9C5-CA24-DA2D-B463DA0337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1EBE84-3AAB-430B-7197-4E7717122B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0D13BC3-73C1-8013-A48B-7BA6A232FD35}"/>
              </a:ext>
            </a:extLst>
          </p:cNvPr>
          <p:cNvSpPr/>
          <p:nvPr/>
        </p:nvSpPr>
        <p:spPr>
          <a:xfrm>
            <a:off x="3089564" y="1856509"/>
            <a:ext cx="4779818" cy="2757055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B4CD89-CF21-FFB1-0F3C-78E1B018DF3C}"/>
              </a:ext>
            </a:extLst>
          </p:cNvPr>
          <p:cNvGrpSpPr/>
          <p:nvPr/>
        </p:nvGrpSpPr>
        <p:grpSpPr>
          <a:xfrm>
            <a:off x="6815450" y="3137680"/>
            <a:ext cx="5216117" cy="3648921"/>
            <a:chOff x="6815450" y="3137680"/>
            <a:chExt cx="5216117" cy="364892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BB27BEA-14D6-3067-0725-C7C52E24DE0D}"/>
                </a:ext>
              </a:extLst>
            </p:cNvPr>
            <p:cNvSpPr/>
            <p:nvPr/>
          </p:nvSpPr>
          <p:spPr>
            <a:xfrm>
              <a:off x="6815450" y="3137680"/>
              <a:ext cx="5216117" cy="329417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623E2D-AC5C-EEC0-CF58-29842DE04A53}"/>
                </a:ext>
              </a:extLst>
            </p:cNvPr>
            <p:cNvSpPr txBox="1"/>
            <p:nvPr/>
          </p:nvSpPr>
          <p:spPr>
            <a:xfrm>
              <a:off x="7607385" y="3520634"/>
              <a:ext cx="39216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Quantum simulation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536C45-FB98-EDD4-95B8-C3C715F6681B}"/>
                </a:ext>
              </a:extLst>
            </p:cNvPr>
            <p:cNvSpPr txBox="1"/>
            <p:nvPr/>
          </p:nvSpPr>
          <p:spPr>
            <a:xfrm>
              <a:off x="7273636" y="4047390"/>
              <a:ext cx="4255409" cy="273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arXiv:2509.11477 (Nat Phys.)</a:t>
              </a:r>
            </a:p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Nat. Comms.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, 1 (2025)</a:t>
              </a:r>
            </a:p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Sci. Rep.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, 141498 (2025)</a:t>
              </a:r>
            </a:p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PRX Quantum 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, 2 (2022)</a:t>
              </a:r>
            </a:p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PRL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128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,14 (2022)</a:t>
              </a:r>
            </a:p>
            <a:p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0B92C8-3541-CA2A-DC57-0D598E9ECB61}"/>
              </a:ext>
            </a:extLst>
          </p:cNvPr>
          <p:cNvGrpSpPr/>
          <p:nvPr/>
        </p:nvGrpSpPr>
        <p:grpSpPr>
          <a:xfrm>
            <a:off x="6542114" y="975276"/>
            <a:ext cx="3810028" cy="1734602"/>
            <a:chOff x="6542114" y="975276"/>
            <a:chExt cx="3810028" cy="17346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BE0E646-C3DD-E3E7-1709-9660AC9BB0C2}"/>
                </a:ext>
              </a:extLst>
            </p:cNvPr>
            <p:cNvSpPr/>
            <p:nvPr/>
          </p:nvSpPr>
          <p:spPr>
            <a:xfrm>
              <a:off x="6542114" y="1040771"/>
              <a:ext cx="3810028" cy="166910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AA5589-C496-37D2-8840-F560D4502731}"/>
                </a:ext>
              </a:extLst>
            </p:cNvPr>
            <p:cNvSpPr txBox="1"/>
            <p:nvPr/>
          </p:nvSpPr>
          <p:spPr>
            <a:xfrm>
              <a:off x="7175087" y="975276"/>
              <a:ext cx="23774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Quantum algorithms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8D0F8D-CC0F-6EA2-8924-C5874B3E2156}"/>
                </a:ext>
              </a:extLst>
            </p:cNvPr>
            <p:cNvSpPr txBox="1"/>
            <p:nvPr/>
          </p:nvSpPr>
          <p:spPr>
            <a:xfrm>
              <a:off x="6657873" y="1636895"/>
              <a:ext cx="35785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PRR 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,3 (2022)</a:t>
              </a:r>
            </a:p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Q. Sci. and Technol. 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,1 (‘22)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1A8D4B1-DFF7-8675-D507-0B805CBB5452}"/>
              </a:ext>
            </a:extLst>
          </p:cNvPr>
          <p:cNvGrpSpPr/>
          <p:nvPr/>
        </p:nvGrpSpPr>
        <p:grpSpPr>
          <a:xfrm>
            <a:off x="206805" y="1158249"/>
            <a:ext cx="3810028" cy="3041860"/>
            <a:chOff x="206805" y="1158249"/>
            <a:chExt cx="3810028" cy="259498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7921E36-7B80-B34B-DF12-F8002F9B160F}"/>
                </a:ext>
              </a:extLst>
            </p:cNvPr>
            <p:cNvSpPr/>
            <p:nvPr/>
          </p:nvSpPr>
          <p:spPr>
            <a:xfrm>
              <a:off x="290947" y="1188664"/>
              <a:ext cx="3725886" cy="235303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06D046-D782-176E-BF74-0379E60516FA}"/>
                </a:ext>
              </a:extLst>
            </p:cNvPr>
            <p:cNvSpPr txBox="1"/>
            <p:nvPr/>
          </p:nvSpPr>
          <p:spPr>
            <a:xfrm>
              <a:off x="396954" y="1158249"/>
              <a:ext cx="358588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New Gates/</a:t>
              </a:r>
            </a:p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Architectures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98C233-376B-8904-5361-C412EADEE2DE}"/>
                </a:ext>
              </a:extLst>
            </p:cNvPr>
            <p:cNvSpPr txBox="1"/>
            <p:nvPr/>
          </p:nvSpPr>
          <p:spPr>
            <a:xfrm>
              <a:off x="206805" y="2060462"/>
              <a:ext cx="3810028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PRA 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111,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2 (2025)</a:t>
              </a:r>
            </a:p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arXiv:2509.11477 (Nat Phys.)</a:t>
              </a:r>
            </a:p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Adv. Q. Technol. 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,11 (2023)</a:t>
              </a:r>
            </a:p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PRL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126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, 220503 (2021)</a:t>
              </a:r>
            </a:p>
            <a:p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84BC7E-38CB-09A9-9EF2-926015361405}"/>
              </a:ext>
            </a:extLst>
          </p:cNvPr>
          <p:cNvGrpSpPr/>
          <p:nvPr/>
        </p:nvGrpSpPr>
        <p:grpSpPr>
          <a:xfrm>
            <a:off x="1724792" y="4223398"/>
            <a:ext cx="4405271" cy="2279129"/>
            <a:chOff x="1724792" y="4223398"/>
            <a:chExt cx="4405271" cy="2279129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A732F09-4B31-0166-40F7-E39B207C0418}"/>
                </a:ext>
              </a:extLst>
            </p:cNvPr>
            <p:cNvSpPr/>
            <p:nvPr/>
          </p:nvSpPr>
          <p:spPr>
            <a:xfrm>
              <a:off x="1724792" y="4223398"/>
              <a:ext cx="3169093" cy="1842149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44C216-B721-2EA0-1CD0-33ABB3A27FA1}"/>
                </a:ext>
              </a:extLst>
            </p:cNvPr>
            <p:cNvSpPr txBox="1"/>
            <p:nvPr/>
          </p:nvSpPr>
          <p:spPr>
            <a:xfrm>
              <a:off x="1898381" y="4324802"/>
              <a:ext cx="28231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Benchmarking/</a:t>
              </a:r>
            </a:p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tomography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21AD3A-B6D3-4E8C-605F-961D05F24C7B}"/>
                </a:ext>
              </a:extLst>
            </p:cNvPr>
            <p:cNvSpPr txBox="1"/>
            <p:nvPr/>
          </p:nvSpPr>
          <p:spPr>
            <a:xfrm>
              <a:off x="2208403" y="5055977"/>
              <a:ext cx="392166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PRL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137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, 040601(2026)</a:t>
              </a:r>
            </a:p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arXiv:2504.12575</a:t>
              </a:r>
            </a:p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arXiv:2501.05355</a:t>
              </a:r>
            </a:p>
            <a:p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95902B-DF0A-DFE2-B57E-433EAA2E7E07}"/>
              </a:ext>
            </a:extLst>
          </p:cNvPr>
          <p:cNvCxnSpPr>
            <a:cxnSpLocks/>
          </p:cNvCxnSpPr>
          <p:nvPr/>
        </p:nvCxnSpPr>
        <p:spPr>
          <a:xfrm>
            <a:off x="9743768" y="806245"/>
            <a:ext cx="200578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64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9135F-BC05-8CE3-5251-6932BF3C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15802-FD32-A77D-99B6-437F030A5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Hurdles for Scalability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4F7DB7D-DE79-7C4A-5BAF-4CFFA744025E}"/>
              </a:ext>
            </a:extLst>
          </p:cNvPr>
          <p:cNvSpPr txBox="1"/>
          <p:nvPr/>
        </p:nvSpPr>
        <p:spPr>
          <a:xfrm rot="19627526">
            <a:off x="6662382" y="1376668"/>
            <a:ext cx="4002485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fast, high-fidelity, remote entanglement by flying qubits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EF15F8-F367-B3F4-77B4-036BE8109FF4}"/>
              </a:ext>
            </a:extLst>
          </p:cNvPr>
          <p:cNvSpPr txBox="1"/>
          <p:nvPr/>
        </p:nvSpPr>
        <p:spPr>
          <a:xfrm>
            <a:off x="168878" y="5420751"/>
            <a:ext cx="8021393" cy="107721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remote entanglement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SoTA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ions: ~98% fidelity ~100 Hz entanglement rate (Saha et al. Nat Comms. 16 (2025))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atoms: ~99% fidelity ~0.01 Hz (Ritter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Nature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484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(2012))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superconducting: no photonic links out of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cryo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F055226-DC4A-6FE3-41C9-7A452E42D925}"/>
              </a:ext>
            </a:extLst>
          </p:cNvPr>
          <p:cNvGrpSpPr/>
          <p:nvPr/>
        </p:nvGrpSpPr>
        <p:grpSpPr>
          <a:xfrm>
            <a:off x="570271" y="2359743"/>
            <a:ext cx="2894328" cy="693174"/>
            <a:chOff x="1278194" y="2428568"/>
            <a:chExt cx="2894328" cy="693174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E8D9598C-9881-590C-5085-F7C4251C3DCC}"/>
                </a:ext>
              </a:extLst>
            </p:cNvPr>
            <p:cNvSpPr/>
            <p:nvPr/>
          </p:nvSpPr>
          <p:spPr>
            <a:xfrm>
              <a:off x="1278194" y="2428568"/>
              <a:ext cx="2894328" cy="693174"/>
            </a:xfrm>
            <a:prstGeom prst="roundRect">
              <a:avLst/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AE06EF49-E8C0-D3D4-A356-04FE75DE5188}"/>
                </a:ext>
              </a:extLst>
            </p:cNvPr>
            <p:cNvSpPr/>
            <p:nvPr/>
          </p:nvSpPr>
          <p:spPr>
            <a:xfrm>
              <a:off x="1553497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F8691826-CBB5-705A-95D3-AD6C3D1814EF}"/>
                </a:ext>
              </a:extLst>
            </p:cNvPr>
            <p:cNvSpPr/>
            <p:nvPr/>
          </p:nvSpPr>
          <p:spPr>
            <a:xfrm>
              <a:off x="1986116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2F64294B-D060-7316-CE46-C1A2709F5AE0}"/>
                </a:ext>
              </a:extLst>
            </p:cNvPr>
            <p:cNvSpPr/>
            <p:nvPr/>
          </p:nvSpPr>
          <p:spPr>
            <a:xfrm>
              <a:off x="3038804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DA544C2-9A81-9569-B09D-68640EF7E2DC}"/>
                </a:ext>
              </a:extLst>
            </p:cNvPr>
            <p:cNvSpPr txBox="1"/>
            <p:nvPr/>
          </p:nvSpPr>
          <p:spPr>
            <a:xfrm>
              <a:off x="2402249" y="2428568"/>
              <a:ext cx="9511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…</a:t>
              </a: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C963D2A7-5B4E-8E8F-8C91-5E44B490B2F1}"/>
                </a:ext>
              </a:extLst>
            </p:cNvPr>
            <p:cNvSpPr/>
            <p:nvPr/>
          </p:nvSpPr>
          <p:spPr>
            <a:xfrm>
              <a:off x="3599878" y="2617339"/>
              <a:ext cx="314632" cy="314632"/>
            </a:xfrm>
            <a:prstGeom prst="ellipse">
              <a:avLst/>
            </a:prstGeom>
            <a:solidFill>
              <a:srgbClr val="FEBF0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8FBE747-06BC-5E14-E911-1EB347EF3642}"/>
              </a:ext>
            </a:extLst>
          </p:cNvPr>
          <p:cNvGrpSpPr/>
          <p:nvPr/>
        </p:nvGrpSpPr>
        <p:grpSpPr>
          <a:xfrm>
            <a:off x="570271" y="3362133"/>
            <a:ext cx="2894328" cy="693174"/>
            <a:chOff x="1278194" y="2428568"/>
            <a:chExt cx="2894328" cy="693174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DFBAAC2E-B81B-BF7D-19F2-2A2367E8424D}"/>
                </a:ext>
              </a:extLst>
            </p:cNvPr>
            <p:cNvSpPr/>
            <p:nvPr/>
          </p:nvSpPr>
          <p:spPr>
            <a:xfrm>
              <a:off x="1278194" y="2428568"/>
              <a:ext cx="2894328" cy="693174"/>
            </a:xfrm>
            <a:prstGeom prst="roundRect">
              <a:avLst/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47B52E78-CA2E-811A-C7A1-3788451680AA}"/>
                </a:ext>
              </a:extLst>
            </p:cNvPr>
            <p:cNvSpPr/>
            <p:nvPr/>
          </p:nvSpPr>
          <p:spPr>
            <a:xfrm>
              <a:off x="1553497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2712602-B106-19ED-A263-014A6C79D6BE}"/>
                </a:ext>
              </a:extLst>
            </p:cNvPr>
            <p:cNvSpPr/>
            <p:nvPr/>
          </p:nvSpPr>
          <p:spPr>
            <a:xfrm>
              <a:off x="1986116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E504F65-C81E-2D5E-9435-8877E48E3798}"/>
                </a:ext>
              </a:extLst>
            </p:cNvPr>
            <p:cNvSpPr/>
            <p:nvPr/>
          </p:nvSpPr>
          <p:spPr>
            <a:xfrm>
              <a:off x="3038804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49847ED-B20D-4458-F4F5-0D051851CF71}"/>
                </a:ext>
              </a:extLst>
            </p:cNvPr>
            <p:cNvSpPr txBox="1"/>
            <p:nvPr/>
          </p:nvSpPr>
          <p:spPr>
            <a:xfrm>
              <a:off x="2402249" y="2428568"/>
              <a:ext cx="9511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…</a:t>
              </a: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CE74F25-4EC2-91A1-63A5-B9E1C6AF69D7}"/>
                </a:ext>
              </a:extLst>
            </p:cNvPr>
            <p:cNvSpPr/>
            <p:nvPr/>
          </p:nvSpPr>
          <p:spPr>
            <a:xfrm>
              <a:off x="3599878" y="2617339"/>
              <a:ext cx="314632" cy="314632"/>
            </a:xfrm>
            <a:prstGeom prst="ellipse">
              <a:avLst/>
            </a:prstGeom>
            <a:solidFill>
              <a:srgbClr val="FEBF0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72AE46F-6F58-9BC0-233B-DCF943AABBCE}"/>
              </a:ext>
            </a:extLst>
          </p:cNvPr>
          <p:cNvGrpSpPr/>
          <p:nvPr/>
        </p:nvGrpSpPr>
        <p:grpSpPr>
          <a:xfrm>
            <a:off x="570271" y="4326696"/>
            <a:ext cx="2894328" cy="693174"/>
            <a:chOff x="1278194" y="2428568"/>
            <a:chExt cx="2894328" cy="693174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4D743CCF-800B-1473-C40F-59ECD73EECF6}"/>
                </a:ext>
              </a:extLst>
            </p:cNvPr>
            <p:cNvSpPr/>
            <p:nvPr/>
          </p:nvSpPr>
          <p:spPr>
            <a:xfrm>
              <a:off x="1278194" y="2428568"/>
              <a:ext cx="2894328" cy="693174"/>
            </a:xfrm>
            <a:prstGeom prst="roundRect">
              <a:avLst/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9F477717-1299-BE38-105A-725717050BB2}"/>
                </a:ext>
              </a:extLst>
            </p:cNvPr>
            <p:cNvSpPr/>
            <p:nvPr/>
          </p:nvSpPr>
          <p:spPr>
            <a:xfrm>
              <a:off x="1553497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2E7B609D-E5E5-63A8-3416-054E32D20C2F}"/>
                </a:ext>
              </a:extLst>
            </p:cNvPr>
            <p:cNvSpPr/>
            <p:nvPr/>
          </p:nvSpPr>
          <p:spPr>
            <a:xfrm>
              <a:off x="1986116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332926F9-8534-32CC-1C79-1F3406F46F07}"/>
                </a:ext>
              </a:extLst>
            </p:cNvPr>
            <p:cNvSpPr/>
            <p:nvPr/>
          </p:nvSpPr>
          <p:spPr>
            <a:xfrm>
              <a:off x="3038804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E8D25DD-521D-7360-36BB-D074CCB94286}"/>
                </a:ext>
              </a:extLst>
            </p:cNvPr>
            <p:cNvSpPr txBox="1"/>
            <p:nvPr/>
          </p:nvSpPr>
          <p:spPr>
            <a:xfrm>
              <a:off x="2402249" y="2428568"/>
              <a:ext cx="9511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…</a:t>
              </a: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4FD365A-2BCF-AAB7-EECE-0573B0DCF2BE}"/>
                </a:ext>
              </a:extLst>
            </p:cNvPr>
            <p:cNvSpPr/>
            <p:nvPr/>
          </p:nvSpPr>
          <p:spPr>
            <a:xfrm>
              <a:off x="3599878" y="2617339"/>
              <a:ext cx="314632" cy="314632"/>
            </a:xfrm>
            <a:prstGeom prst="ellipse">
              <a:avLst/>
            </a:prstGeom>
            <a:solidFill>
              <a:srgbClr val="FEBF0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21EFE12-C093-4D87-4D8A-4913E42D1DDF}"/>
              </a:ext>
            </a:extLst>
          </p:cNvPr>
          <p:cNvGrpSpPr/>
          <p:nvPr/>
        </p:nvGrpSpPr>
        <p:grpSpPr>
          <a:xfrm>
            <a:off x="2840587" y="2703874"/>
            <a:ext cx="741998" cy="2028857"/>
            <a:chOff x="2840587" y="2703874"/>
            <a:chExt cx="741998" cy="2028857"/>
          </a:xfrm>
        </p:grpSpPr>
        <p:sp>
          <p:nvSpPr>
            <p:cNvPr id="6" name="Arc 5">
              <a:extLst>
                <a:ext uri="{FF2B5EF4-FFF2-40B4-BE49-F238E27FC236}">
                  <a16:creationId xmlns:a16="http://schemas.microsoft.com/office/drawing/2014/main" id="{9B7A4997-AC07-5DD0-5611-2013CED96462}"/>
                </a:ext>
              </a:extLst>
            </p:cNvPr>
            <p:cNvSpPr/>
            <p:nvPr/>
          </p:nvSpPr>
          <p:spPr>
            <a:xfrm rot="5400000">
              <a:off x="2706147" y="2851947"/>
              <a:ext cx="1024511" cy="728365"/>
            </a:xfrm>
            <a:prstGeom prst="arc">
              <a:avLst>
                <a:gd name="adj1" fmla="val 10707363"/>
                <a:gd name="adj2" fmla="val 0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02B1F238-AA4E-CCBF-D972-13786376F8D5}"/>
                </a:ext>
              </a:extLst>
            </p:cNvPr>
            <p:cNvSpPr/>
            <p:nvPr/>
          </p:nvSpPr>
          <p:spPr>
            <a:xfrm rot="5400000">
              <a:off x="2692514" y="3856293"/>
              <a:ext cx="1024511" cy="728365"/>
            </a:xfrm>
            <a:prstGeom prst="arc">
              <a:avLst>
                <a:gd name="adj1" fmla="val 10707363"/>
                <a:gd name="adj2" fmla="val 0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C1E142-ACEE-5425-2C0C-898CA6C1D540}"/>
              </a:ext>
            </a:extLst>
          </p:cNvPr>
          <p:cNvGrpSpPr/>
          <p:nvPr/>
        </p:nvGrpSpPr>
        <p:grpSpPr>
          <a:xfrm flipH="1">
            <a:off x="4172522" y="3391362"/>
            <a:ext cx="2894328" cy="693174"/>
            <a:chOff x="1278194" y="2428568"/>
            <a:chExt cx="2894328" cy="69317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834ABDC-3B18-400D-2267-41BB80BE62C8}"/>
                </a:ext>
              </a:extLst>
            </p:cNvPr>
            <p:cNvSpPr/>
            <p:nvPr/>
          </p:nvSpPr>
          <p:spPr>
            <a:xfrm>
              <a:off x="1278194" y="2428568"/>
              <a:ext cx="2894328" cy="693174"/>
            </a:xfrm>
            <a:prstGeom prst="roundRect">
              <a:avLst/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1DF8787-0A72-97AB-3081-AAEEDE2D3C5E}"/>
                </a:ext>
              </a:extLst>
            </p:cNvPr>
            <p:cNvSpPr/>
            <p:nvPr/>
          </p:nvSpPr>
          <p:spPr>
            <a:xfrm>
              <a:off x="1553497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2A04812-002B-C285-1D35-0CB86FB8B3BE}"/>
                </a:ext>
              </a:extLst>
            </p:cNvPr>
            <p:cNvSpPr/>
            <p:nvPr/>
          </p:nvSpPr>
          <p:spPr>
            <a:xfrm>
              <a:off x="1986116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F79AAAD-519B-E965-588F-E259DCC7E104}"/>
                </a:ext>
              </a:extLst>
            </p:cNvPr>
            <p:cNvSpPr/>
            <p:nvPr/>
          </p:nvSpPr>
          <p:spPr>
            <a:xfrm>
              <a:off x="3038804" y="2617339"/>
              <a:ext cx="314632" cy="314632"/>
            </a:xfrm>
            <a:prstGeom prst="ellipse">
              <a:avLst/>
            </a:prstGeom>
            <a:solidFill>
              <a:srgbClr val="FFAAA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B1F7C7A-00D0-35AD-A537-DD2F3B0304D8}"/>
                </a:ext>
              </a:extLst>
            </p:cNvPr>
            <p:cNvSpPr txBox="1"/>
            <p:nvPr/>
          </p:nvSpPr>
          <p:spPr>
            <a:xfrm>
              <a:off x="1940130" y="2428568"/>
              <a:ext cx="9511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…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0920A99-77FE-58DD-2E1F-63C6D2C56622}"/>
                </a:ext>
              </a:extLst>
            </p:cNvPr>
            <p:cNvSpPr/>
            <p:nvPr/>
          </p:nvSpPr>
          <p:spPr>
            <a:xfrm>
              <a:off x="3599878" y="2617339"/>
              <a:ext cx="314632" cy="314632"/>
            </a:xfrm>
            <a:prstGeom prst="ellipse">
              <a:avLst/>
            </a:prstGeom>
            <a:solidFill>
              <a:srgbClr val="FEBF0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1DD7351-7FE4-B058-89F4-1994EE29FE45}"/>
              </a:ext>
            </a:extLst>
          </p:cNvPr>
          <p:cNvGrpSpPr/>
          <p:nvPr/>
        </p:nvGrpSpPr>
        <p:grpSpPr>
          <a:xfrm>
            <a:off x="3204605" y="2704242"/>
            <a:ext cx="1225929" cy="2006368"/>
            <a:chOff x="3204605" y="2704242"/>
            <a:chExt cx="1225929" cy="200636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9F78F21-ED4C-D6FE-8AEA-D2FC016426E1}"/>
                </a:ext>
              </a:extLst>
            </p:cNvPr>
            <p:cNvCxnSpPr>
              <a:stCxn id="6" idx="0"/>
              <a:endCxn id="15" idx="6"/>
            </p:cNvCxnSpPr>
            <p:nvPr/>
          </p:nvCxnSpPr>
          <p:spPr>
            <a:xfrm>
              <a:off x="3204605" y="2704242"/>
              <a:ext cx="1225929" cy="103320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B655489-5289-1959-4235-2F8AEB76431A}"/>
                </a:ext>
              </a:extLst>
            </p:cNvPr>
            <p:cNvCxnSpPr>
              <a:cxnSpLocks/>
              <a:endCxn id="15" idx="6"/>
            </p:cNvCxnSpPr>
            <p:nvPr/>
          </p:nvCxnSpPr>
          <p:spPr>
            <a:xfrm flipV="1">
              <a:off x="3204605" y="3737449"/>
              <a:ext cx="1225929" cy="97316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317884D-61ED-D0E3-B449-1901FCB7A0C0}"/>
                </a:ext>
              </a:extLst>
            </p:cNvPr>
            <p:cNvCxnSpPr>
              <a:cxnSpLocks/>
            </p:cNvCxnSpPr>
            <p:nvPr/>
          </p:nvCxnSpPr>
          <p:spPr>
            <a:xfrm>
              <a:off x="3298135" y="3735575"/>
              <a:ext cx="1132399" cy="1093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E1C863E-5BD3-51FD-231C-A41DD64A28FC}"/>
              </a:ext>
            </a:extLst>
          </p:cNvPr>
          <p:cNvSpPr txBox="1"/>
          <p:nvPr/>
        </p:nvSpPr>
        <p:spPr>
          <a:xfrm>
            <a:off x="8516622" y="4986402"/>
            <a:ext cx="3419256" cy="83099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first algorithm on distributed quantum computer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ions: Main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638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(2025)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2F628F3-8EDD-E539-C25F-216F0D969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206" y="1589065"/>
            <a:ext cx="3419256" cy="292770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D577C39-7CCD-6ACE-A5B0-1E33A54D7969}"/>
              </a:ext>
            </a:extLst>
          </p:cNvPr>
          <p:cNvSpPr txBox="1"/>
          <p:nvPr/>
        </p:nvSpPr>
        <p:spPr>
          <a:xfrm>
            <a:off x="7796981" y="6262446"/>
            <a:ext cx="4465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Monroe and Kim. Science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339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(2013)</a:t>
            </a:r>
          </a:p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Awschalom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PRX Quantum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404003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DADD3-1007-ACDE-BB89-AD706B203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20E12269-6C34-6E08-2633-5D51145FD2D9}"/>
              </a:ext>
            </a:extLst>
          </p:cNvPr>
          <p:cNvSpPr/>
          <p:nvPr/>
        </p:nvSpPr>
        <p:spPr>
          <a:xfrm>
            <a:off x="-157316" y="2094271"/>
            <a:ext cx="13263716" cy="47637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971C9D4-7B00-0F1B-4F54-D2C9B129E64F}"/>
              </a:ext>
            </a:extLst>
          </p:cNvPr>
          <p:cNvSpPr/>
          <p:nvPr/>
        </p:nvSpPr>
        <p:spPr>
          <a:xfrm>
            <a:off x="-157316" y="6007511"/>
            <a:ext cx="13263716" cy="4712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9861A2-39F4-1C41-B31C-50A91873A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Hurdles for Scalability</a:t>
            </a: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8EECAD78-3CE9-1AD9-BA8D-B1A0F0CF6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543" y="5309066"/>
            <a:ext cx="1339644" cy="1147057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9FDB5EFE-BF4E-FFDF-3055-690AD60D4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3859" y="4813691"/>
            <a:ext cx="2199684" cy="16650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765575-405E-630E-175E-4BAF63CC9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227" y="5331841"/>
            <a:ext cx="1339644" cy="11470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347F3B-1E80-3470-EB27-EB14D159B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585" y="5331841"/>
            <a:ext cx="1339644" cy="11470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97C1401-C9FD-335E-3193-03AAC4E13B16}"/>
              </a:ext>
            </a:extLst>
          </p:cNvPr>
          <p:cNvSpPr/>
          <p:nvPr/>
        </p:nvSpPr>
        <p:spPr>
          <a:xfrm>
            <a:off x="-157316" y="4240830"/>
            <a:ext cx="13263716" cy="4712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E60F5B-2023-26C2-3FE6-CF92F5A2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543" y="3542385"/>
            <a:ext cx="1339644" cy="11470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2CD049-13B4-6DB2-6C45-5F8FAA882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3859" y="3047010"/>
            <a:ext cx="2199684" cy="16650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C42014A-1E5E-EA5A-149A-03FB48889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227" y="3565160"/>
            <a:ext cx="1339644" cy="11470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A87998E-7769-34EE-7872-567460C0D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585" y="3565160"/>
            <a:ext cx="1339644" cy="114705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22B8662-0740-A5C5-DFC2-0672AB0B3BEF}"/>
              </a:ext>
            </a:extLst>
          </p:cNvPr>
          <p:cNvSpPr/>
          <p:nvPr/>
        </p:nvSpPr>
        <p:spPr>
          <a:xfrm>
            <a:off x="-157316" y="2334947"/>
            <a:ext cx="13263716" cy="4712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141033A-92F6-A161-E658-00F178A19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543" y="1636502"/>
            <a:ext cx="1339644" cy="11470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9E205AB-02CE-9CF7-01F6-3B4F3FFE0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3859" y="1141127"/>
            <a:ext cx="2199684" cy="166508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4C54068-5258-E508-A828-79E12F619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227" y="1659277"/>
            <a:ext cx="1339644" cy="114705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9E0273-C045-7A6C-11D5-D3BF7D64D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585" y="1659277"/>
            <a:ext cx="1339644" cy="114705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79B9EDD-43DE-648A-8B3B-9ECA93FBC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141" y="5309111"/>
            <a:ext cx="1339644" cy="1147057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F776A96F-B73C-98DE-0FA3-A7F71E67D01C}"/>
              </a:ext>
            </a:extLst>
          </p:cNvPr>
          <p:cNvSpPr txBox="1">
            <a:spLocks/>
          </p:cNvSpPr>
          <p:nvPr/>
        </p:nvSpPr>
        <p:spPr>
          <a:xfrm>
            <a:off x="99131" y="2181116"/>
            <a:ext cx="2199684" cy="728365"/>
          </a:xfrm>
          <a:prstGeom prst="rect">
            <a:avLst/>
          </a:prstGeom>
          <a:solidFill>
            <a:srgbClr val="FFAAAA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b="1" dirty="0"/>
              <a:t>IONS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9924F8F9-222C-D38D-B721-2E3FD7EBD5F5}"/>
              </a:ext>
            </a:extLst>
          </p:cNvPr>
          <p:cNvSpPr txBox="1">
            <a:spLocks/>
          </p:cNvSpPr>
          <p:nvPr/>
        </p:nvSpPr>
        <p:spPr>
          <a:xfrm>
            <a:off x="65030" y="4085206"/>
            <a:ext cx="2229011" cy="728365"/>
          </a:xfrm>
          <a:prstGeom prst="rect">
            <a:avLst/>
          </a:prstGeom>
          <a:solidFill>
            <a:srgbClr val="FEBF01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b="1" dirty="0"/>
              <a:t>ATOMS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CDA7B22-86A5-B9D3-02B9-0ABE49EC5B0B}"/>
              </a:ext>
            </a:extLst>
          </p:cNvPr>
          <p:cNvSpPr txBox="1">
            <a:spLocks/>
          </p:cNvSpPr>
          <p:nvPr/>
        </p:nvSpPr>
        <p:spPr>
          <a:xfrm>
            <a:off x="65030" y="5851767"/>
            <a:ext cx="2199684" cy="728365"/>
          </a:xfrm>
          <a:prstGeom prst="rect">
            <a:avLst/>
          </a:prstGeom>
          <a:solidFill>
            <a:srgbClr val="75B0E6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b="1" dirty="0"/>
              <a:t>SUPER-CONDUCTING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3AAABD7A-CE38-3921-D165-2FFCF99C9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943" y="3527979"/>
            <a:ext cx="1339644" cy="114705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67B6C60-72FE-0324-77EB-28C5C25FE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943" y="1636502"/>
            <a:ext cx="1339644" cy="114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97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00302-A1C1-6231-686A-B4A4E3AB9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DFAA9-A75C-87C4-D797-0436347FE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Hurdles for Scalability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A0FE71-7B0A-8339-C667-29B2442764B3}"/>
              </a:ext>
            </a:extLst>
          </p:cNvPr>
          <p:cNvSpPr txBox="1">
            <a:spLocks/>
          </p:cNvSpPr>
          <p:nvPr/>
        </p:nvSpPr>
        <p:spPr>
          <a:xfrm>
            <a:off x="634190" y="1272962"/>
            <a:ext cx="1998921" cy="728365"/>
          </a:xfrm>
          <a:prstGeom prst="rect">
            <a:avLst/>
          </a:prstGeom>
          <a:ln w="57150">
            <a:solidFill>
              <a:srgbClr val="FFAAA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dirty="0"/>
              <a:t>IONS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E723FB-1C81-C61C-1D61-888F6FE6C2B0}"/>
              </a:ext>
            </a:extLst>
          </p:cNvPr>
          <p:cNvSpPr txBox="1">
            <a:spLocks/>
          </p:cNvSpPr>
          <p:nvPr/>
        </p:nvSpPr>
        <p:spPr>
          <a:xfrm>
            <a:off x="4687182" y="1272961"/>
            <a:ext cx="1998921" cy="728365"/>
          </a:xfrm>
          <a:prstGeom prst="rect">
            <a:avLst/>
          </a:prstGeom>
          <a:ln w="57150">
            <a:solidFill>
              <a:srgbClr val="75B0E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dirty="0"/>
              <a:t>ATOMS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425D88-1B2B-4144-44A7-668207EB5E93}"/>
              </a:ext>
            </a:extLst>
          </p:cNvPr>
          <p:cNvSpPr txBox="1"/>
          <p:nvPr/>
        </p:nvSpPr>
        <p:spPr>
          <a:xfrm>
            <a:off x="389995" y="2691083"/>
            <a:ext cx="2487310" cy="707886"/>
          </a:xfrm>
          <a:prstGeom prst="rect">
            <a:avLst/>
          </a:prstGeom>
          <a:solidFill>
            <a:srgbClr val="FFAA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designing larger traps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707EA8-8BBB-DBE3-61F4-FFB79B6D6611}"/>
              </a:ext>
            </a:extLst>
          </p:cNvPr>
          <p:cNvSpPr txBox="1"/>
          <p:nvPr/>
        </p:nvSpPr>
        <p:spPr>
          <a:xfrm>
            <a:off x="4694929" y="2721945"/>
            <a:ext cx="2133165" cy="707886"/>
          </a:xfrm>
          <a:prstGeom prst="rect">
            <a:avLst/>
          </a:prstGeom>
          <a:solidFill>
            <a:srgbClr val="75B0E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reducing atom loss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8238A1-698E-5382-5DAE-1268DB2BF34B}"/>
              </a:ext>
            </a:extLst>
          </p:cNvPr>
          <p:cNvSpPr txBox="1"/>
          <p:nvPr/>
        </p:nvSpPr>
        <p:spPr>
          <a:xfrm>
            <a:off x="8367049" y="4887645"/>
            <a:ext cx="2903464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reducing cryogenic requirements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A624F0-60D7-3A10-9D0B-8FB72853BA8E}"/>
              </a:ext>
            </a:extLst>
          </p:cNvPr>
          <p:cNvSpPr txBox="1"/>
          <p:nvPr/>
        </p:nvSpPr>
        <p:spPr>
          <a:xfrm>
            <a:off x="8367049" y="3672488"/>
            <a:ext cx="2903464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more uniform qubits/inter-chip links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E9982C-97CE-D4A0-25A3-BD7DB9C5BD1D}"/>
              </a:ext>
            </a:extLst>
          </p:cNvPr>
          <p:cNvSpPr txBox="1"/>
          <p:nvPr/>
        </p:nvSpPr>
        <p:spPr>
          <a:xfrm>
            <a:off x="389995" y="3948009"/>
            <a:ext cx="2487310" cy="1015663"/>
          </a:xfrm>
          <a:prstGeom prst="rect">
            <a:avLst/>
          </a:prstGeom>
          <a:solidFill>
            <a:srgbClr val="FFAA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scalable laser delivery/ microwave architecture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CD6372-EC32-F4C6-2E95-5FDED7B71920}"/>
              </a:ext>
            </a:extLst>
          </p:cNvPr>
          <p:cNvSpPr txBox="1"/>
          <p:nvPr/>
        </p:nvSpPr>
        <p:spPr>
          <a:xfrm>
            <a:off x="4694929" y="3998143"/>
            <a:ext cx="2133165" cy="707886"/>
          </a:xfrm>
          <a:prstGeom prst="rect">
            <a:avLst/>
          </a:prstGeom>
          <a:solidFill>
            <a:srgbClr val="75B0E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scalable laser delivery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BD973D-A2AE-3BC8-D08B-EC5BC11ACC4C}"/>
              </a:ext>
            </a:extLst>
          </p:cNvPr>
          <p:cNvSpPr txBox="1"/>
          <p:nvPr/>
        </p:nvSpPr>
        <p:spPr>
          <a:xfrm>
            <a:off x="8367049" y="2704802"/>
            <a:ext cx="290346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longer coherence times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8E7817-55AE-9C46-BAEB-1283E90EA69C}"/>
              </a:ext>
            </a:extLst>
          </p:cNvPr>
          <p:cNvSpPr txBox="1"/>
          <p:nvPr/>
        </p:nvSpPr>
        <p:spPr>
          <a:xfrm>
            <a:off x="8367049" y="5897607"/>
            <a:ext cx="290346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flexible connectivity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1D3990-F9AF-A789-D1B9-1358933EF178}"/>
              </a:ext>
            </a:extLst>
          </p:cNvPr>
          <p:cNvSpPr txBox="1"/>
          <p:nvPr/>
        </p:nvSpPr>
        <p:spPr>
          <a:xfrm>
            <a:off x="389995" y="5663930"/>
            <a:ext cx="2487310" cy="400110"/>
          </a:xfrm>
          <a:prstGeom prst="rect">
            <a:avLst/>
          </a:prstGeom>
          <a:solidFill>
            <a:srgbClr val="FFAA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faster gates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C8DA3D0-9337-1C3A-B791-814624BB290D}"/>
              </a:ext>
            </a:extLst>
          </p:cNvPr>
          <p:cNvSpPr txBox="1"/>
          <p:nvPr/>
        </p:nvSpPr>
        <p:spPr>
          <a:xfrm>
            <a:off x="4694929" y="5215578"/>
            <a:ext cx="2133165" cy="707886"/>
          </a:xfrm>
          <a:prstGeom prst="rect">
            <a:avLst/>
          </a:prstGeom>
          <a:solidFill>
            <a:srgbClr val="75B0E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faster measurements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759B8300-54A9-4E2F-98CF-34DF5A9527AC}"/>
              </a:ext>
            </a:extLst>
          </p:cNvPr>
          <p:cNvSpPr txBox="1">
            <a:spLocks/>
          </p:cNvSpPr>
          <p:nvPr/>
        </p:nvSpPr>
        <p:spPr>
          <a:xfrm>
            <a:off x="7945678" y="1260498"/>
            <a:ext cx="4029741" cy="728365"/>
          </a:xfrm>
          <a:prstGeom prst="rect">
            <a:avLst/>
          </a:prstGeom>
          <a:ln w="5715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dirty="0"/>
              <a:t>SUPERCONDUCTING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5B4AE3F-7173-C1C7-9968-67DDEEFA4A03}"/>
              </a:ext>
            </a:extLst>
          </p:cNvPr>
          <p:cNvSpPr txBox="1"/>
          <p:nvPr/>
        </p:nvSpPr>
        <p:spPr>
          <a:xfrm>
            <a:off x="8166709" y="6297717"/>
            <a:ext cx="3598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O’Brien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PRX Quantum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(2026)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121310-0966-792A-64E1-11D4C5F0508D}"/>
              </a:ext>
            </a:extLst>
          </p:cNvPr>
          <p:cNvSpPr txBox="1"/>
          <p:nvPr/>
        </p:nvSpPr>
        <p:spPr>
          <a:xfrm>
            <a:off x="4096466" y="3399768"/>
            <a:ext cx="3598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Jin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PRX Quantum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3 (2026)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5DE156E-1359-4FD3-F1ED-F799C5FE38BF}"/>
              </a:ext>
            </a:extLst>
          </p:cNvPr>
          <p:cNvSpPr txBox="1"/>
          <p:nvPr/>
        </p:nvSpPr>
        <p:spPr>
          <a:xfrm>
            <a:off x="8166709" y="3104912"/>
            <a:ext cx="3598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Ganjam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Nat. Comms.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(2024)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17831C8-2CCE-A5BE-7B94-C939675E26C6}"/>
              </a:ext>
            </a:extLst>
          </p:cNvPr>
          <p:cNvSpPr txBox="1"/>
          <p:nvPr/>
        </p:nvSpPr>
        <p:spPr>
          <a:xfrm>
            <a:off x="-1" y="4941619"/>
            <a:ext cx="4611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Mehta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Nature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586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(2020)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Löschnauer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PRX Quantum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4 (2025)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AE3600C-F4BA-0CA6-8818-93322001D113}"/>
              </a:ext>
            </a:extLst>
          </p:cNvPr>
          <p:cNvSpPr txBox="1"/>
          <p:nvPr/>
        </p:nvSpPr>
        <p:spPr>
          <a:xfrm>
            <a:off x="0" y="6112969"/>
            <a:ext cx="3598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Savill-Brown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PRL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136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(2026)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60ECB18-96EB-B67C-493E-99F7341B910D}"/>
              </a:ext>
            </a:extLst>
          </p:cNvPr>
          <p:cNvSpPr txBox="1"/>
          <p:nvPr/>
        </p:nvSpPr>
        <p:spPr>
          <a:xfrm>
            <a:off x="26223" y="3398969"/>
            <a:ext cx="3598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Sterk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AVS Q. Sci.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2 (2026)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79E3B0-8AD6-B5A4-A6CB-17AB7FAE2BC4}"/>
              </a:ext>
            </a:extLst>
          </p:cNvPr>
          <p:cNvSpPr txBox="1"/>
          <p:nvPr/>
        </p:nvSpPr>
        <p:spPr>
          <a:xfrm>
            <a:off x="8203399" y="4371310"/>
            <a:ext cx="3598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Almanakly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Nat. Phys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(2025)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0A3BC7-E133-440F-607C-9A463999CE18}"/>
              </a:ext>
            </a:extLst>
          </p:cNvPr>
          <p:cNvSpPr txBox="1"/>
          <p:nvPr/>
        </p:nvSpPr>
        <p:spPr>
          <a:xfrm>
            <a:off x="4096466" y="5909326"/>
            <a:ext cx="3598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Deist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PRL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129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20 (2022)</a:t>
            </a:r>
          </a:p>
        </p:txBody>
      </p:sp>
    </p:spTree>
    <p:extLst>
      <p:ext uri="{BB962C8B-B14F-4D97-AF65-F5344CB8AC3E}">
        <p14:creationId xmlns:p14="http://schemas.microsoft.com/office/powerpoint/2010/main" val="303843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8" grpId="0"/>
      <p:bldP spid="50" grpId="0"/>
      <p:bldP spid="52" grpId="0"/>
      <p:bldP spid="54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22910BE-BAAE-457B-813C-DEDDEFE33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7905E-78A3-9EBC-C0B8-96582E7AB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Qubit Performance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3A639D-2902-848B-285A-27748F3E8D71}"/>
              </a:ext>
            </a:extLst>
          </p:cNvPr>
          <p:cNvSpPr txBox="1">
            <a:spLocks/>
          </p:cNvSpPr>
          <p:nvPr/>
        </p:nvSpPr>
        <p:spPr>
          <a:xfrm>
            <a:off x="1017181" y="1437340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IONS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52AA158-326A-32D8-757B-48F0EB6C00BC}"/>
              </a:ext>
            </a:extLst>
          </p:cNvPr>
          <p:cNvSpPr txBox="1">
            <a:spLocks/>
          </p:cNvSpPr>
          <p:nvPr/>
        </p:nvSpPr>
        <p:spPr>
          <a:xfrm>
            <a:off x="4687182" y="1437339"/>
            <a:ext cx="199892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ATOMS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6A8ACF-0E83-D946-F71D-8D7CDDD43C4D}"/>
              </a:ext>
            </a:extLst>
          </p:cNvPr>
          <p:cNvSpPr txBox="1">
            <a:spLocks/>
          </p:cNvSpPr>
          <p:nvPr/>
        </p:nvSpPr>
        <p:spPr>
          <a:xfrm>
            <a:off x="8038215" y="1465589"/>
            <a:ext cx="4029741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SUPERCONDUCTING</a:t>
            </a:r>
          </a:p>
        </p:txBody>
      </p:sp>
    </p:spTree>
    <p:extLst>
      <p:ext uri="{BB962C8B-B14F-4D97-AF65-F5344CB8AC3E}">
        <p14:creationId xmlns:p14="http://schemas.microsoft.com/office/powerpoint/2010/main" val="1792864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E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04555D-CE48-21AD-4B75-9A2675751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7AAFC-980D-99E7-6D7C-50FE75B90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New Frontiers: </a:t>
            </a:r>
            <a:r>
              <a:rPr lang="en-US" dirty="0" err="1">
                <a:solidFill>
                  <a:schemeClr val="bg1"/>
                </a:solidFill>
              </a:rPr>
              <a:t>Qudits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0E15B62-30D3-AE5F-91D3-2B0A4B86444A}"/>
              </a:ext>
            </a:extLst>
          </p:cNvPr>
          <p:cNvSpPr/>
          <p:nvPr/>
        </p:nvSpPr>
        <p:spPr>
          <a:xfrm>
            <a:off x="66676" y="1407041"/>
            <a:ext cx="5730496" cy="4951333"/>
          </a:xfrm>
          <a:prstGeom prst="roundRect">
            <a:avLst/>
          </a:prstGeom>
          <a:noFill/>
          <a:ln w="7620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1C3840-E5A0-D3C9-701F-9F277E565947}"/>
              </a:ext>
            </a:extLst>
          </p:cNvPr>
          <p:cNvCxnSpPr/>
          <p:nvPr/>
        </p:nvCxnSpPr>
        <p:spPr>
          <a:xfrm>
            <a:off x="1307552" y="5450958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836CCC-D397-BDE6-C473-E3F481325309}"/>
              </a:ext>
            </a:extLst>
          </p:cNvPr>
          <p:cNvCxnSpPr/>
          <p:nvPr/>
        </p:nvCxnSpPr>
        <p:spPr>
          <a:xfrm>
            <a:off x="1882588" y="5329276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8F92CF-66D0-C8ED-65F2-1928E3E9FC3B}"/>
              </a:ext>
            </a:extLst>
          </p:cNvPr>
          <p:cNvCxnSpPr>
            <a:cxnSpLocks/>
          </p:cNvCxnSpPr>
          <p:nvPr/>
        </p:nvCxnSpPr>
        <p:spPr>
          <a:xfrm>
            <a:off x="2459412" y="5183159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7017D0-2A5F-6DEC-0C41-8DEED8340C2F}"/>
              </a:ext>
            </a:extLst>
          </p:cNvPr>
          <p:cNvCxnSpPr/>
          <p:nvPr/>
        </p:nvCxnSpPr>
        <p:spPr>
          <a:xfrm>
            <a:off x="1848671" y="5957777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3EC89DA-C53C-1BF2-B330-E012537D53A6}"/>
              </a:ext>
            </a:extLst>
          </p:cNvPr>
          <p:cNvCxnSpPr>
            <a:cxnSpLocks/>
          </p:cNvCxnSpPr>
          <p:nvPr/>
        </p:nvCxnSpPr>
        <p:spPr>
          <a:xfrm>
            <a:off x="2281511" y="2832374"/>
            <a:ext cx="623338" cy="0"/>
          </a:xfrm>
          <a:prstGeom prst="line">
            <a:avLst/>
          </a:prstGeom>
          <a:ln w="1079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5F003B0-7188-D2F5-1E61-FB978EA6E530}"/>
              </a:ext>
            </a:extLst>
          </p:cNvPr>
          <p:cNvCxnSpPr>
            <a:cxnSpLocks/>
          </p:cNvCxnSpPr>
          <p:nvPr/>
        </p:nvCxnSpPr>
        <p:spPr>
          <a:xfrm>
            <a:off x="2281511" y="2637443"/>
            <a:ext cx="623338" cy="0"/>
          </a:xfrm>
          <a:prstGeom prst="line">
            <a:avLst/>
          </a:prstGeom>
          <a:ln w="1079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30E3A4-409D-5CDD-B4DD-CB4DE491475A}"/>
              </a:ext>
            </a:extLst>
          </p:cNvPr>
          <p:cNvCxnSpPr>
            <a:cxnSpLocks/>
          </p:cNvCxnSpPr>
          <p:nvPr/>
        </p:nvCxnSpPr>
        <p:spPr>
          <a:xfrm>
            <a:off x="1311328" y="2075524"/>
            <a:ext cx="623338" cy="0"/>
          </a:xfrm>
          <a:prstGeom prst="line">
            <a:avLst/>
          </a:prstGeom>
          <a:ln w="1079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098F274-522E-DFC2-8D9E-1963BA7A113C}"/>
              </a:ext>
            </a:extLst>
          </p:cNvPr>
          <p:cNvCxnSpPr>
            <a:cxnSpLocks/>
          </p:cNvCxnSpPr>
          <p:nvPr/>
        </p:nvCxnSpPr>
        <p:spPr>
          <a:xfrm>
            <a:off x="1311328" y="1880593"/>
            <a:ext cx="623338" cy="0"/>
          </a:xfrm>
          <a:prstGeom prst="line">
            <a:avLst/>
          </a:prstGeom>
          <a:ln w="1079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FE84FD2-E287-2C73-4AF3-F30F768C8A6C}"/>
              </a:ext>
            </a:extLst>
          </p:cNvPr>
          <p:cNvSpPr txBox="1"/>
          <p:nvPr/>
        </p:nvSpPr>
        <p:spPr>
          <a:xfrm>
            <a:off x="896516" y="6380932"/>
            <a:ext cx="2425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*energies not to scale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E30C6A-9724-D353-3EC7-9051ED4DA7FE}"/>
              </a:ext>
            </a:extLst>
          </p:cNvPr>
          <p:cNvSpPr txBox="1"/>
          <p:nvPr/>
        </p:nvSpPr>
        <p:spPr>
          <a:xfrm>
            <a:off x="66675" y="5581276"/>
            <a:ext cx="926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30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baseline="-25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9EDBA4-D81C-CD8A-8A5A-2EA190F9F538}"/>
              </a:ext>
            </a:extLst>
          </p:cNvPr>
          <p:cNvSpPr txBox="1"/>
          <p:nvPr/>
        </p:nvSpPr>
        <p:spPr>
          <a:xfrm>
            <a:off x="2331660" y="3579497"/>
            <a:ext cx="570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30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b="1" baseline="-25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7/2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4551813-5FA0-7396-EDFC-328BE135C4ED}"/>
              </a:ext>
            </a:extLst>
          </p:cNvPr>
          <p:cNvSpPr txBox="1"/>
          <p:nvPr/>
        </p:nvSpPr>
        <p:spPr>
          <a:xfrm>
            <a:off x="1637570" y="2504394"/>
            <a:ext cx="734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30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b="1" baseline="-25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3/2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7D39F9-D344-BCE9-F8F4-CEBC6D798738}"/>
              </a:ext>
            </a:extLst>
          </p:cNvPr>
          <p:cNvSpPr txBox="1"/>
          <p:nvPr/>
        </p:nvSpPr>
        <p:spPr>
          <a:xfrm>
            <a:off x="706843" y="1747625"/>
            <a:ext cx="734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30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b="1" baseline="-25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5/2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A0E6108-6C2E-FE0C-2F5A-2C855C64DECE}"/>
              </a:ext>
            </a:extLst>
          </p:cNvPr>
          <p:cNvGrpSpPr/>
          <p:nvPr/>
        </p:nvGrpSpPr>
        <p:grpSpPr>
          <a:xfrm>
            <a:off x="1737474" y="4802727"/>
            <a:ext cx="632409" cy="491999"/>
            <a:chOff x="10414758" y="3554527"/>
            <a:chExt cx="632409" cy="491999"/>
          </a:xfrm>
        </p:grpSpPr>
        <p:sp>
          <p:nvSpPr>
            <p:cNvPr id="39" name="Text Box 19">
              <a:extLst>
                <a:ext uri="{FF2B5EF4-FFF2-40B4-BE49-F238E27FC236}">
                  <a16:creationId xmlns:a16="http://schemas.microsoft.com/office/drawing/2014/main" id="{60078E30-2702-3D2D-7FAA-D8D367985F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3734" y="3554527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 dirty="0">
                  <a:solidFill>
                    <a:schemeClr val="bg1"/>
                  </a:solidFill>
                  <a:ea typeface="MS PGothic" pitchFamily="34" charset="-128"/>
                </a:rPr>
                <a:t>1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0E7E597-13F4-6D63-452B-3FBC726354ED}"/>
                </a:ext>
              </a:extLst>
            </p:cNvPr>
            <p:cNvSpPr txBox="1"/>
            <p:nvPr/>
          </p:nvSpPr>
          <p:spPr>
            <a:xfrm>
              <a:off x="10414758" y="3560093"/>
              <a:ext cx="2632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200" b="1" dirty="0">
                  <a:solidFill>
                    <a:schemeClr val="bg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|</a:t>
              </a:r>
            </a:p>
          </p:txBody>
        </p:sp>
        <p:sp>
          <p:nvSpPr>
            <p:cNvPr id="41" name="Text Box 19">
              <a:extLst>
                <a:ext uri="{FF2B5EF4-FFF2-40B4-BE49-F238E27FC236}">
                  <a16:creationId xmlns:a16="http://schemas.microsoft.com/office/drawing/2014/main" id="{26C65384-7794-4923-AC53-78F60632EF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07009" y="3584861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schemeClr val="bg1"/>
                  </a:solidFill>
                  <a:ea typeface="MS PGothic" pitchFamily="34" charset="-128"/>
                </a:rPr>
                <a:t>〉</a:t>
              </a:r>
              <a:endParaRPr lang="en-GB" altLang="en-US" b="1" dirty="0">
                <a:solidFill>
                  <a:schemeClr val="bg1"/>
                </a:solidFill>
                <a:ea typeface="MS PGothic" pitchFamily="34" charset="-128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574D649-9409-0CE1-F0EA-F42BE39C8572}"/>
              </a:ext>
            </a:extLst>
          </p:cNvPr>
          <p:cNvGrpSpPr/>
          <p:nvPr/>
        </p:nvGrpSpPr>
        <p:grpSpPr>
          <a:xfrm>
            <a:off x="1740092" y="5528908"/>
            <a:ext cx="629791" cy="491999"/>
            <a:chOff x="10433006" y="4135483"/>
            <a:chExt cx="629791" cy="491999"/>
          </a:xfrm>
        </p:grpSpPr>
        <p:sp>
          <p:nvSpPr>
            <p:cNvPr id="43" name="Text Box 19">
              <a:extLst>
                <a:ext uri="{FF2B5EF4-FFF2-40B4-BE49-F238E27FC236}">
                  <a16:creationId xmlns:a16="http://schemas.microsoft.com/office/drawing/2014/main" id="{D4B9CF25-B05D-13CD-BF8E-C5229CEE7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39364" y="4135483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 dirty="0">
                  <a:solidFill>
                    <a:schemeClr val="bg1"/>
                  </a:solidFill>
                  <a:ea typeface="MS PGothic" pitchFamily="34" charset="-128"/>
                </a:rPr>
                <a:t>0</a:t>
              </a:r>
            </a:p>
          </p:txBody>
        </p:sp>
        <p:sp>
          <p:nvSpPr>
            <p:cNvPr id="44" name="Text Box 19">
              <a:extLst>
                <a:ext uri="{FF2B5EF4-FFF2-40B4-BE49-F238E27FC236}">
                  <a16:creationId xmlns:a16="http://schemas.microsoft.com/office/drawing/2014/main" id="{DC3CBC66-5298-7146-AEF2-1DB6D4297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22639" y="4165817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schemeClr val="bg1"/>
                  </a:solidFill>
                  <a:ea typeface="MS PGothic" pitchFamily="34" charset="-128"/>
                </a:rPr>
                <a:t>〉</a:t>
              </a:r>
              <a:endParaRPr lang="en-GB" altLang="en-US" b="1" dirty="0">
                <a:solidFill>
                  <a:schemeClr val="bg1"/>
                </a:solidFill>
                <a:ea typeface="MS PGothic" pitchFamily="34" charset="-128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053A755-6926-CF8A-8E49-ABCFADA859E6}"/>
                </a:ext>
              </a:extLst>
            </p:cNvPr>
            <p:cNvSpPr txBox="1"/>
            <p:nvPr/>
          </p:nvSpPr>
          <p:spPr>
            <a:xfrm>
              <a:off x="10433006" y="4135483"/>
              <a:ext cx="2632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200" b="1" dirty="0">
                  <a:solidFill>
                    <a:schemeClr val="bg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|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3C3AE3A-46E1-FCBD-866E-C03A3082B8C4}"/>
              </a:ext>
            </a:extLst>
          </p:cNvPr>
          <p:cNvSpPr txBox="1"/>
          <p:nvPr/>
        </p:nvSpPr>
        <p:spPr>
          <a:xfrm>
            <a:off x="3149787" y="822464"/>
            <a:ext cx="2097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baseline="30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</a:t>
            </a:r>
            <a:r>
              <a:rPr lang="en-US" sz="2800" b="1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Yb</a:t>
            </a:r>
            <a:r>
              <a:rPr lang="en-US" sz="2800" b="1" baseline="30000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>
                <a:solidFill>
                  <a:srgbClr val="FF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ions</a:t>
            </a:r>
            <a:endParaRPr lang="en-US" sz="1600" b="1" dirty="0">
              <a:solidFill>
                <a:srgbClr val="FFA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B210B96-94CF-7AE2-05A9-F85521E91E3D}"/>
              </a:ext>
            </a:extLst>
          </p:cNvPr>
          <p:cNvGrpSpPr/>
          <p:nvPr/>
        </p:nvGrpSpPr>
        <p:grpSpPr>
          <a:xfrm>
            <a:off x="2300929" y="4747181"/>
            <a:ext cx="632409" cy="491999"/>
            <a:chOff x="10414758" y="3554527"/>
            <a:chExt cx="632409" cy="491999"/>
          </a:xfrm>
        </p:grpSpPr>
        <p:sp>
          <p:nvSpPr>
            <p:cNvPr id="50" name="Text Box 19">
              <a:extLst>
                <a:ext uri="{FF2B5EF4-FFF2-40B4-BE49-F238E27FC236}">
                  <a16:creationId xmlns:a16="http://schemas.microsoft.com/office/drawing/2014/main" id="{0D8A5ECA-6C48-E76C-1C57-1E79E96FF9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3734" y="3554527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 dirty="0">
                  <a:solidFill>
                    <a:schemeClr val="bg1"/>
                  </a:solidFill>
                  <a:ea typeface="MS PGothic" pitchFamily="34" charset="-128"/>
                </a:rPr>
                <a:t>2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6592B5D-5EAC-71E5-9DE7-27C0FEF6C1BE}"/>
                </a:ext>
              </a:extLst>
            </p:cNvPr>
            <p:cNvSpPr txBox="1"/>
            <p:nvPr/>
          </p:nvSpPr>
          <p:spPr>
            <a:xfrm>
              <a:off x="10414758" y="3560093"/>
              <a:ext cx="2632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200" b="1" dirty="0">
                  <a:solidFill>
                    <a:schemeClr val="bg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|</a:t>
              </a:r>
            </a:p>
          </p:txBody>
        </p:sp>
        <p:sp>
          <p:nvSpPr>
            <p:cNvPr id="52" name="Text Box 19">
              <a:extLst>
                <a:ext uri="{FF2B5EF4-FFF2-40B4-BE49-F238E27FC236}">
                  <a16:creationId xmlns:a16="http://schemas.microsoft.com/office/drawing/2014/main" id="{2B4C9B55-4747-4579-BBA8-B0E9A0E0E5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07009" y="3584861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schemeClr val="bg1"/>
                  </a:solidFill>
                  <a:ea typeface="MS PGothic" pitchFamily="34" charset="-128"/>
                </a:rPr>
                <a:t>〉</a:t>
              </a:r>
              <a:endParaRPr lang="en-GB" altLang="en-US" b="1" dirty="0">
                <a:solidFill>
                  <a:schemeClr val="bg1"/>
                </a:solidFill>
                <a:ea typeface="MS PGothic" pitchFamily="34" charset="-128"/>
              </a:endParaRPr>
            </a:p>
          </p:txBody>
        </p: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60251E7-A5F5-FBE9-2460-71600C9EE51A}"/>
              </a:ext>
            </a:extLst>
          </p:cNvPr>
          <p:cNvCxnSpPr/>
          <p:nvPr/>
        </p:nvCxnSpPr>
        <p:spPr>
          <a:xfrm>
            <a:off x="3519631" y="3909356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29D2667-F57E-EFCE-7240-5F626838AE75}"/>
              </a:ext>
            </a:extLst>
          </p:cNvPr>
          <p:cNvCxnSpPr/>
          <p:nvPr/>
        </p:nvCxnSpPr>
        <p:spPr>
          <a:xfrm>
            <a:off x="3752029" y="3811015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6E91468-2900-D4BD-004C-AEFB95964AEE}"/>
              </a:ext>
            </a:extLst>
          </p:cNvPr>
          <p:cNvCxnSpPr/>
          <p:nvPr/>
        </p:nvCxnSpPr>
        <p:spPr>
          <a:xfrm>
            <a:off x="3976094" y="3698569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F4ACC5C-E7F0-6015-DE94-5BD511E38167}"/>
              </a:ext>
            </a:extLst>
          </p:cNvPr>
          <p:cNvCxnSpPr/>
          <p:nvPr/>
        </p:nvCxnSpPr>
        <p:spPr>
          <a:xfrm>
            <a:off x="4213507" y="3585385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86DA6D4-8C98-4C7D-E5AA-5F3EB4B26E8D}"/>
              </a:ext>
            </a:extLst>
          </p:cNvPr>
          <p:cNvCxnSpPr/>
          <p:nvPr/>
        </p:nvCxnSpPr>
        <p:spPr>
          <a:xfrm>
            <a:off x="4437572" y="3472939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F2E4185-2CCF-EF4E-9F8E-609DD85F284A}"/>
              </a:ext>
            </a:extLst>
          </p:cNvPr>
          <p:cNvCxnSpPr/>
          <p:nvPr/>
        </p:nvCxnSpPr>
        <p:spPr>
          <a:xfrm>
            <a:off x="4669970" y="3374598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50B103F-869B-AF2D-5C3A-F492049EE9EB}"/>
              </a:ext>
            </a:extLst>
          </p:cNvPr>
          <p:cNvCxnSpPr/>
          <p:nvPr/>
        </p:nvCxnSpPr>
        <p:spPr>
          <a:xfrm>
            <a:off x="4894035" y="3262152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EE9CE25-40C9-826F-4E2B-8FF922AC1D41}"/>
              </a:ext>
            </a:extLst>
          </p:cNvPr>
          <p:cNvCxnSpPr/>
          <p:nvPr/>
        </p:nvCxnSpPr>
        <p:spPr>
          <a:xfrm>
            <a:off x="3071501" y="3579885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FDC9B96-CBB7-5F0D-1455-9E1ADB48A813}"/>
              </a:ext>
            </a:extLst>
          </p:cNvPr>
          <p:cNvCxnSpPr/>
          <p:nvPr/>
        </p:nvCxnSpPr>
        <p:spPr>
          <a:xfrm>
            <a:off x="3295566" y="3467439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16061F-5EEF-998D-1CF1-1E7FACC55A91}"/>
              </a:ext>
            </a:extLst>
          </p:cNvPr>
          <p:cNvCxnSpPr/>
          <p:nvPr/>
        </p:nvCxnSpPr>
        <p:spPr>
          <a:xfrm>
            <a:off x="3527964" y="3369098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1D5B1ED-49DB-0193-5B55-B9330178C04D}"/>
              </a:ext>
            </a:extLst>
          </p:cNvPr>
          <p:cNvCxnSpPr/>
          <p:nvPr/>
        </p:nvCxnSpPr>
        <p:spPr>
          <a:xfrm>
            <a:off x="3752029" y="3256652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3F5DA5E-9B85-A02A-4A66-252250F570E5}"/>
              </a:ext>
            </a:extLst>
          </p:cNvPr>
          <p:cNvCxnSpPr/>
          <p:nvPr/>
        </p:nvCxnSpPr>
        <p:spPr>
          <a:xfrm>
            <a:off x="3989442" y="3143468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8F81C28-6575-3479-D2F5-D301CBC5FE79}"/>
              </a:ext>
            </a:extLst>
          </p:cNvPr>
          <p:cNvCxnSpPr/>
          <p:nvPr/>
        </p:nvCxnSpPr>
        <p:spPr>
          <a:xfrm>
            <a:off x="4213507" y="3031022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CDFADC9-22BC-392C-6E83-3EC6529DF730}"/>
              </a:ext>
            </a:extLst>
          </p:cNvPr>
          <p:cNvCxnSpPr/>
          <p:nvPr/>
        </p:nvCxnSpPr>
        <p:spPr>
          <a:xfrm>
            <a:off x="4445905" y="2932681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1B2E68B-B256-22C8-A573-371057579323}"/>
              </a:ext>
            </a:extLst>
          </p:cNvPr>
          <p:cNvCxnSpPr/>
          <p:nvPr/>
        </p:nvCxnSpPr>
        <p:spPr>
          <a:xfrm>
            <a:off x="4669970" y="2820235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5623D6D-E293-DFC4-3216-F83A2338E704}"/>
              </a:ext>
            </a:extLst>
          </p:cNvPr>
          <p:cNvCxnSpPr/>
          <p:nvPr/>
        </p:nvCxnSpPr>
        <p:spPr>
          <a:xfrm>
            <a:off x="4894034" y="2699906"/>
            <a:ext cx="315445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2090C0D-E400-2327-47F9-A85D2357FAE5}"/>
              </a:ext>
            </a:extLst>
          </p:cNvPr>
          <p:cNvGrpSpPr/>
          <p:nvPr/>
        </p:nvGrpSpPr>
        <p:grpSpPr>
          <a:xfrm>
            <a:off x="2763475" y="3109704"/>
            <a:ext cx="632409" cy="491999"/>
            <a:chOff x="10414758" y="3554527"/>
            <a:chExt cx="632409" cy="491999"/>
          </a:xfrm>
        </p:grpSpPr>
        <p:sp>
          <p:nvSpPr>
            <p:cNvPr id="73" name="Text Box 19">
              <a:extLst>
                <a:ext uri="{FF2B5EF4-FFF2-40B4-BE49-F238E27FC236}">
                  <a16:creationId xmlns:a16="http://schemas.microsoft.com/office/drawing/2014/main" id="{D8FBC5D5-4D42-1AEC-E875-C393489402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3734" y="3554527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 dirty="0">
                  <a:solidFill>
                    <a:schemeClr val="bg1"/>
                  </a:solidFill>
                  <a:ea typeface="MS PGothic" pitchFamily="34" charset="-128"/>
                </a:rPr>
                <a:t>1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4945932-2399-4DF6-B4B6-336B15CAC468}"/>
                </a:ext>
              </a:extLst>
            </p:cNvPr>
            <p:cNvSpPr txBox="1"/>
            <p:nvPr/>
          </p:nvSpPr>
          <p:spPr>
            <a:xfrm>
              <a:off x="10414758" y="3560093"/>
              <a:ext cx="2632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200" b="1" dirty="0">
                  <a:solidFill>
                    <a:schemeClr val="bg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|</a:t>
              </a:r>
            </a:p>
          </p:txBody>
        </p:sp>
        <p:sp>
          <p:nvSpPr>
            <p:cNvPr id="75" name="Text Box 19">
              <a:extLst>
                <a:ext uri="{FF2B5EF4-FFF2-40B4-BE49-F238E27FC236}">
                  <a16:creationId xmlns:a16="http://schemas.microsoft.com/office/drawing/2014/main" id="{64A61863-E7A6-925D-86AD-B83E3B6FE3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07009" y="3584861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schemeClr val="bg1"/>
                  </a:solidFill>
                  <a:ea typeface="MS PGothic" pitchFamily="34" charset="-128"/>
                </a:rPr>
                <a:t>〉</a:t>
              </a:r>
              <a:endParaRPr lang="en-GB" altLang="en-US" b="1" dirty="0">
                <a:solidFill>
                  <a:schemeClr val="bg1"/>
                </a:solidFill>
                <a:ea typeface="MS PGothic" pitchFamily="34" charset="-128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064DF631-BB78-A91D-48E1-D57706D8716D}"/>
              </a:ext>
            </a:extLst>
          </p:cNvPr>
          <p:cNvGrpSpPr/>
          <p:nvPr/>
        </p:nvGrpSpPr>
        <p:grpSpPr>
          <a:xfrm>
            <a:off x="4735551" y="2229896"/>
            <a:ext cx="632409" cy="491999"/>
            <a:chOff x="10414758" y="3554527"/>
            <a:chExt cx="632409" cy="491999"/>
          </a:xfrm>
        </p:grpSpPr>
        <p:sp>
          <p:nvSpPr>
            <p:cNvPr id="81" name="Text Box 19">
              <a:extLst>
                <a:ext uri="{FF2B5EF4-FFF2-40B4-BE49-F238E27FC236}">
                  <a16:creationId xmlns:a16="http://schemas.microsoft.com/office/drawing/2014/main" id="{55D24D21-B1A0-2228-3B70-B616FD1F3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3734" y="3554527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 dirty="0">
                  <a:solidFill>
                    <a:schemeClr val="bg1"/>
                  </a:solidFill>
                  <a:ea typeface="MS PGothic" pitchFamily="34" charset="-128"/>
                </a:rPr>
                <a:t>9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103B4B3-C280-0A50-750D-74A1AEC7D05F}"/>
                </a:ext>
              </a:extLst>
            </p:cNvPr>
            <p:cNvSpPr txBox="1"/>
            <p:nvPr/>
          </p:nvSpPr>
          <p:spPr>
            <a:xfrm>
              <a:off x="10414758" y="3560093"/>
              <a:ext cx="2632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200" b="1" dirty="0">
                  <a:solidFill>
                    <a:schemeClr val="bg1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|</a:t>
              </a:r>
            </a:p>
          </p:txBody>
        </p:sp>
        <p:sp>
          <p:nvSpPr>
            <p:cNvPr id="83" name="Text Box 19">
              <a:extLst>
                <a:ext uri="{FF2B5EF4-FFF2-40B4-BE49-F238E27FC236}">
                  <a16:creationId xmlns:a16="http://schemas.microsoft.com/office/drawing/2014/main" id="{F8438647-1568-F8AE-91BB-C6D309F7BA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07009" y="3584861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schemeClr val="bg1"/>
                  </a:solidFill>
                  <a:ea typeface="MS PGothic" pitchFamily="34" charset="-128"/>
                </a:rPr>
                <a:t>〉</a:t>
              </a:r>
              <a:endParaRPr lang="en-GB" altLang="en-US" b="1" dirty="0">
                <a:solidFill>
                  <a:schemeClr val="bg1"/>
                </a:solidFill>
                <a:ea typeface="MS PGothic" pitchFamily="34" charset="-128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8E2F3A1-D97D-E805-B066-FC6E4D45C4E9}"/>
              </a:ext>
            </a:extLst>
          </p:cNvPr>
          <p:cNvGrpSpPr/>
          <p:nvPr/>
        </p:nvGrpSpPr>
        <p:grpSpPr>
          <a:xfrm>
            <a:off x="6158036" y="883821"/>
            <a:ext cx="5730496" cy="5505926"/>
            <a:chOff x="6158036" y="883821"/>
            <a:chExt cx="5730496" cy="5505926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8399699F-5180-8A74-57C4-80582A91A93A}"/>
                </a:ext>
              </a:extLst>
            </p:cNvPr>
            <p:cNvGrpSpPr/>
            <p:nvPr/>
          </p:nvGrpSpPr>
          <p:grpSpPr>
            <a:xfrm>
              <a:off x="6158036" y="883821"/>
              <a:ext cx="5730496" cy="5505926"/>
              <a:chOff x="6158036" y="883821"/>
              <a:chExt cx="5730496" cy="5505926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91E3E7D7-B8DE-8BD4-C7FA-0163B5AA9759}"/>
                  </a:ext>
                </a:extLst>
              </p:cNvPr>
              <p:cNvSpPr/>
              <p:nvPr/>
            </p:nvSpPr>
            <p:spPr>
              <a:xfrm>
                <a:off x="6158036" y="1438414"/>
                <a:ext cx="5730496" cy="4951333"/>
              </a:xfrm>
              <a:prstGeom prst="roundRect">
                <a:avLst/>
              </a:prstGeom>
              <a:noFill/>
              <a:ln w="76200">
                <a:solidFill>
                  <a:srgbClr val="FFAAA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A8DB2BE-2E80-59B3-E678-55346C52977E}"/>
                  </a:ext>
                </a:extLst>
              </p:cNvPr>
              <p:cNvSpPr txBox="1"/>
              <p:nvPr/>
            </p:nvSpPr>
            <p:spPr>
              <a:xfrm>
                <a:off x="7048073" y="883821"/>
                <a:ext cx="45161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rgbClr val="FFAAA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superconducting qubits</a:t>
                </a:r>
                <a:endParaRPr lang="en-US" sz="1600" b="1" dirty="0">
                  <a:solidFill>
                    <a:srgbClr val="FFAAA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85C10F79-CEA3-8450-DCC0-48AD6FEA8477}"/>
                </a:ext>
              </a:extLst>
            </p:cNvPr>
            <p:cNvGrpSpPr/>
            <p:nvPr/>
          </p:nvGrpSpPr>
          <p:grpSpPr>
            <a:xfrm>
              <a:off x="6707630" y="2524592"/>
              <a:ext cx="3388836" cy="2786917"/>
              <a:chOff x="500295" y="4576562"/>
              <a:chExt cx="1293470" cy="1011254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C3E7A564-1C3C-2978-DD70-BD5AAF6D5441}"/>
                  </a:ext>
                </a:extLst>
              </p:cNvPr>
              <p:cNvGrpSpPr/>
              <p:nvPr/>
            </p:nvGrpSpPr>
            <p:grpSpPr>
              <a:xfrm>
                <a:off x="500295" y="4576562"/>
                <a:ext cx="1293470" cy="1011254"/>
                <a:chOff x="3704426" y="1684225"/>
                <a:chExt cx="1885277" cy="697026"/>
              </a:xfrm>
            </p:grpSpPr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6F99480-2AF1-6481-10F1-7779564BA553}"/>
                    </a:ext>
                  </a:extLst>
                </p:cNvPr>
                <p:cNvSpPr/>
                <p:nvPr/>
              </p:nvSpPr>
              <p:spPr>
                <a:xfrm>
                  <a:off x="3704426" y="1684225"/>
                  <a:ext cx="1885277" cy="697026"/>
                </a:xfrm>
                <a:custGeom>
                  <a:avLst/>
                  <a:gdLst>
                    <a:gd name="connsiteX0" fmla="*/ 0 w 1995487"/>
                    <a:gd name="connsiteY0" fmla="*/ 4763 h 895351"/>
                    <a:gd name="connsiteX1" fmla="*/ 981075 w 1995487"/>
                    <a:gd name="connsiteY1" fmla="*/ 895350 h 895351"/>
                    <a:gd name="connsiteX2" fmla="*/ 1995487 w 1995487"/>
                    <a:gd name="connsiteY2" fmla="*/ 0 h 89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95487" h="895351">
                      <a:moveTo>
                        <a:pt x="0" y="4763"/>
                      </a:moveTo>
                      <a:cubicBezTo>
                        <a:pt x="324247" y="450453"/>
                        <a:pt x="648494" y="896144"/>
                        <a:pt x="981075" y="895350"/>
                      </a:cubicBezTo>
                      <a:cubicBezTo>
                        <a:pt x="1313656" y="894556"/>
                        <a:pt x="1654571" y="447278"/>
                        <a:pt x="1995487" y="0"/>
                      </a:cubicBezTo>
                    </a:path>
                  </a:pathLst>
                </a:custGeom>
                <a:noFill/>
                <a:ln w="76200">
                  <a:gradFill flip="none" rotWithShape="1">
                    <a:gsLst>
                      <a:gs pos="50000">
                        <a:srgbClr val="FFC000"/>
                      </a:gs>
                      <a:gs pos="0">
                        <a:srgbClr val="FFC000">
                          <a:alpha val="10000"/>
                        </a:srgbClr>
                      </a:gs>
                    </a:gsLst>
                    <a:lin ang="540000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D2C3517A-1DC0-B8D9-CB7C-B75EB8BE71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764832" y="1760913"/>
                  <a:ext cx="1743570" cy="1"/>
                </a:xfrm>
                <a:prstGeom prst="line">
                  <a:avLst/>
                </a:prstGeom>
                <a:ln w="76200">
                  <a:solidFill>
                    <a:srgbClr val="FEBF01">
                      <a:alpha val="45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A7DA5C16-D31D-59A2-883E-94004DB883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99327" y="1820372"/>
                  <a:ext cx="1682496" cy="0"/>
                </a:xfrm>
                <a:prstGeom prst="line">
                  <a:avLst/>
                </a:prstGeom>
                <a:ln w="76200">
                  <a:solidFill>
                    <a:srgbClr val="FEBF01">
                      <a:alpha val="71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9C31BA75-8A14-4301-8BC5-6588945D7E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86197" y="1907828"/>
                  <a:ext cx="1508759" cy="0"/>
                </a:xfrm>
                <a:prstGeom prst="line">
                  <a:avLst/>
                </a:prstGeom>
                <a:ln w="76200">
                  <a:solidFill>
                    <a:srgbClr val="FEBF01">
                      <a:alpha val="84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59CD5075-4EE8-8C84-2A81-A31B73259E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21014" y="2051109"/>
                  <a:ext cx="1208380" cy="4683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CFE63043-8490-C7BF-AD72-51150AEDC9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3400" y="2286000"/>
                  <a:ext cx="609600" cy="0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92960880-4776-D954-1758-274C03B199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504" y="4635898"/>
                <a:ext cx="1234867" cy="0"/>
              </a:xfrm>
              <a:prstGeom prst="line">
                <a:avLst/>
              </a:prstGeom>
              <a:ln w="76200">
                <a:solidFill>
                  <a:srgbClr val="FEBF01">
                    <a:alpha val="3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5ED83721-439F-D798-548F-8ABF9946598F}"/>
                </a:ext>
              </a:extLst>
            </p:cNvPr>
            <p:cNvGrpSpPr/>
            <p:nvPr/>
          </p:nvGrpSpPr>
          <p:grpSpPr>
            <a:xfrm>
              <a:off x="9152304" y="4716847"/>
              <a:ext cx="629791" cy="491999"/>
              <a:chOff x="10433006" y="4135483"/>
              <a:chExt cx="629791" cy="491999"/>
            </a:xfrm>
          </p:grpSpPr>
          <p:sp>
            <p:nvSpPr>
              <p:cNvPr id="97" name="Text Box 19">
                <a:extLst>
                  <a:ext uri="{FF2B5EF4-FFF2-40B4-BE49-F238E27FC236}">
                    <a16:creationId xmlns:a16="http://schemas.microsoft.com/office/drawing/2014/main" id="{059A42BD-D48B-6682-9AC2-87F3B97836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39364" y="4135483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b="1" dirty="0">
                    <a:solidFill>
                      <a:schemeClr val="bg1"/>
                    </a:solidFill>
                    <a:ea typeface="MS PGothic" pitchFamily="34" charset="-128"/>
                  </a:rPr>
                  <a:t>0</a:t>
                </a:r>
              </a:p>
            </p:txBody>
          </p:sp>
          <p:sp>
            <p:nvSpPr>
              <p:cNvPr id="98" name="Text Box 19">
                <a:extLst>
                  <a:ext uri="{FF2B5EF4-FFF2-40B4-BE49-F238E27FC236}">
                    <a16:creationId xmlns:a16="http://schemas.microsoft.com/office/drawing/2014/main" id="{8DB6E689-B147-1762-C6E7-0D46B29F98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22639" y="4165817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b="1" dirty="0">
                    <a:solidFill>
                      <a:schemeClr val="bg1"/>
                    </a:solidFill>
                    <a:ea typeface="MS PGothic" pitchFamily="34" charset="-128"/>
                  </a:rPr>
                  <a:t>〉</a:t>
                </a:r>
                <a:endParaRPr lang="en-GB" altLang="en-US" b="1" dirty="0">
                  <a:solidFill>
                    <a:schemeClr val="bg1"/>
                  </a:solidFill>
                  <a:ea typeface="MS PGothic" pitchFamily="34" charset="-128"/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88E05A4-E3FA-D421-EE2B-2CF11DB1415F}"/>
                  </a:ext>
                </a:extLst>
              </p:cNvPr>
              <p:cNvSpPr txBox="1"/>
              <p:nvPr/>
            </p:nvSpPr>
            <p:spPr>
              <a:xfrm>
                <a:off x="10433006" y="4135483"/>
                <a:ext cx="26321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2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|</a:t>
                </a: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DA7150A5-0BA4-FD4D-D99B-46D555D9A3EA}"/>
                </a:ext>
              </a:extLst>
            </p:cNvPr>
            <p:cNvGrpSpPr/>
            <p:nvPr/>
          </p:nvGrpSpPr>
          <p:grpSpPr>
            <a:xfrm>
              <a:off x="9827539" y="3227912"/>
              <a:ext cx="629791" cy="491999"/>
              <a:chOff x="10433006" y="4135483"/>
              <a:chExt cx="629791" cy="491999"/>
            </a:xfrm>
          </p:grpSpPr>
          <p:sp>
            <p:nvSpPr>
              <p:cNvPr id="101" name="Text Box 19">
                <a:extLst>
                  <a:ext uri="{FF2B5EF4-FFF2-40B4-BE49-F238E27FC236}">
                    <a16:creationId xmlns:a16="http://schemas.microsoft.com/office/drawing/2014/main" id="{6BA13CFC-643B-4138-A505-92DE5651FA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39364" y="4135483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b="1" dirty="0">
                    <a:solidFill>
                      <a:schemeClr val="bg1"/>
                    </a:solidFill>
                    <a:ea typeface="MS PGothic" pitchFamily="34" charset="-128"/>
                  </a:rPr>
                  <a:t>2</a:t>
                </a:r>
              </a:p>
            </p:txBody>
          </p:sp>
          <p:sp>
            <p:nvSpPr>
              <p:cNvPr id="102" name="Text Box 19">
                <a:extLst>
                  <a:ext uri="{FF2B5EF4-FFF2-40B4-BE49-F238E27FC236}">
                    <a16:creationId xmlns:a16="http://schemas.microsoft.com/office/drawing/2014/main" id="{122CE2DD-6EEF-DB8F-D25B-BF3A9D1EA6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22639" y="4165817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b="1" dirty="0">
                    <a:solidFill>
                      <a:schemeClr val="bg1"/>
                    </a:solidFill>
                    <a:ea typeface="MS PGothic" pitchFamily="34" charset="-128"/>
                  </a:rPr>
                  <a:t>〉</a:t>
                </a:r>
                <a:endParaRPr lang="en-GB" altLang="en-US" b="1" dirty="0">
                  <a:solidFill>
                    <a:schemeClr val="bg1"/>
                  </a:solidFill>
                  <a:ea typeface="MS PGothic" pitchFamily="34" charset="-128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8093B9B5-0348-CB7A-F2F2-4A7E28BC3DDC}"/>
                  </a:ext>
                </a:extLst>
              </p:cNvPr>
              <p:cNvSpPr txBox="1"/>
              <p:nvPr/>
            </p:nvSpPr>
            <p:spPr>
              <a:xfrm>
                <a:off x="10433006" y="4135483"/>
                <a:ext cx="26321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2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|</a:t>
                </a: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84737F0C-A202-7CD2-603C-5A9CA03EBD20}"/>
                </a:ext>
              </a:extLst>
            </p:cNvPr>
            <p:cNvGrpSpPr/>
            <p:nvPr/>
          </p:nvGrpSpPr>
          <p:grpSpPr>
            <a:xfrm>
              <a:off x="9567918" y="3834159"/>
              <a:ext cx="629791" cy="491999"/>
              <a:chOff x="10433006" y="4135483"/>
              <a:chExt cx="629791" cy="491999"/>
            </a:xfrm>
          </p:grpSpPr>
          <p:sp>
            <p:nvSpPr>
              <p:cNvPr id="105" name="Text Box 19">
                <a:extLst>
                  <a:ext uri="{FF2B5EF4-FFF2-40B4-BE49-F238E27FC236}">
                    <a16:creationId xmlns:a16="http://schemas.microsoft.com/office/drawing/2014/main" id="{2921467D-9361-00CC-59B7-0437B1FD06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39364" y="4135483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b="1" dirty="0">
                    <a:solidFill>
                      <a:schemeClr val="bg1"/>
                    </a:solidFill>
                    <a:ea typeface="MS PGothic" pitchFamily="34" charset="-128"/>
                  </a:rPr>
                  <a:t>1</a:t>
                </a:r>
              </a:p>
            </p:txBody>
          </p:sp>
          <p:sp>
            <p:nvSpPr>
              <p:cNvPr id="106" name="Text Box 19">
                <a:extLst>
                  <a:ext uri="{FF2B5EF4-FFF2-40B4-BE49-F238E27FC236}">
                    <a16:creationId xmlns:a16="http://schemas.microsoft.com/office/drawing/2014/main" id="{A754E659-6586-C010-9A91-72530C3903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22639" y="4165817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b="1" dirty="0">
                    <a:solidFill>
                      <a:schemeClr val="bg1"/>
                    </a:solidFill>
                    <a:ea typeface="MS PGothic" pitchFamily="34" charset="-128"/>
                  </a:rPr>
                  <a:t>〉</a:t>
                </a:r>
                <a:endParaRPr lang="en-GB" altLang="en-US" b="1" dirty="0">
                  <a:solidFill>
                    <a:schemeClr val="bg1"/>
                  </a:solidFill>
                  <a:ea typeface="MS PGothic" pitchFamily="34" charset="-128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D386EB72-27B1-C4F8-2653-16DD7BFDD537}"/>
                  </a:ext>
                </a:extLst>
              </p:cNvPr>
              <p:cNvSpPr txBox="1"/>
              <p:nvPr/>
            </p:nvSpPr>
            <p:spPr>
              <a:xfrm>
                <a:off x="10433006" y="4135483"/>
                <a:ext cx="26321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22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|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210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-0.04661 -0.085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1" y="-425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5CA52-4901-3593-B672-F9FC06C86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952B4-BB2E-9CDE-77DB-BA48F4370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Frontiers: </a:t>
            </a:r>
            <a:r>
              <a:rPr lang="en-US" dirty="0" err="1"/>
              <a:t>Qudits</a:t>
            </a:r>
            <a:endParaRPr lang="en-US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28E90C3-F099-BD38-E129-6B570FE50A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6263"/>
          <a:stretch>
            <a:fillRect/>
          </a:stretch>
        </p:blipFill>
        <p:spPr>
          <a:xfrm>
            <a:off x="466680" y="746620"/>
            <a:ext cx="7254625" cy="76797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B75C34F0-459D-4CDA-F0BC-13E892421A62}"/>
              </a:ext>
            </a:extLst>
          </p:cNvPr>
          <p:cNvSpPr txBox="1"/>
          <p:nvPr/>
        </p:nvSpPr>
        <p:spPr>
          <a:xfrm>
            <a:off x="6096000" y="6008748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Low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npj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Quantum Info.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1 (2025)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Ringbauer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Nat. Phys.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9 (2022)</a:t>
            </a:r>
          </a:p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Krondofer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 arXiv:2605.09715 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5D995F1-7B4A-26B9-85B8-13632A37B4BB}"/>
              </a:ext>
            </a:extLst>
          </p:cNvPr>
          <p:cNvSpPr txBox="1"/>
          <p:nvPr/>
        </p:nvSpPr>
        <p:spPr>
          <a:xfrm>
            <a:off x="7541091" y="4918789"/>
            <a:ext cx="4646806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hardware state-of-the-art: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13 levels (ions)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 levels (atoms)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D623CC7-9CA5-B23C-97CA-933B2B5E5803}"/>
              </a:ext>
            </a:extLst>
          </p:cNvPr>
          <p:cNvSpPr txBox="1"/>
          <p:nvPr/>
        </p:nvSpPr>
        <p:spPr>
          <a:xfrm>
            <a:off x="0" y="6501191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fig: Meth et al. Nat. Phys.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(2025) (reproduced with permission)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7CB75FF0-52C2-3872-1AC4-591F08EE1B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895"/>
          <a:stretch>
            <a:fillRect/>
          </a:stretch>
        </p:blipFill>
        <p:spPr>
          <a:xfrm>
            <a:off x="834609" y="1514593"/>
            <a:ext cx="4557741" cy="498659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E52873E-1CF1-38A8-754A-F73A3F349C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430" t="46761" r="1255" b="1027"/>
          <a:stretch>
            <a:fillRect/>
          </a:stretch>
        </p:blipFill>
        <p:spPr>
          <a:xfrm>
            <a:off x="5848438" y="1642437"/>
            <a:ext cx="4763684" cy="2654468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96409289-3DFB-DB59-8124-47011BCB0B0D}"/>
              </a:ext>
            </a:extLst>
          </p:cNvPr>
          <p:cNvSpPr/>
          <p:nvPr/>
        </p:nvSpPr>
        <p:spPr>
          <a:xfrm>
            <a:off x="834609" y="1514593"/>
            <a:ext cx="311145" cy="457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CC6F03A-32E7-51F4-C989-194ECDD0CC9F}"/>
              </a:ext>
            </a:extLst>
          </p:cNvPr>
          <p:cNvSpPr/>
          <p:nvPr/>
        </p:nvSpPr>
        <p:spPr>
          <a:xfrm>
            <a:off x="2993211" y="1514593"/>
            <a:ext cx="311145" cy="457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D558131-190D-7837-68FC-D13166388056}"/>
              </a:ext>
            </a:extLst>
          </p:cNvPr>
          <p:cNvSpPr/>
          <p:nvPr/>
        </p:nvSpPr>
        <p:spPr>
          <a:xfrm>
            <a:off x="5847040" y="1549610"/>
            <a:ext cx="311145" cy="457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C2D7928-DFBC-5F51-448E-04EC4CFA1EDC}"/>
              </a:ext>
            </a:extLst>
          </p:cNvPr>
          <p:cNvSpPr/>
          <p:nvPr/>
        </p:nvSpPr>
        <p:spPr>
          <a:xfrm>
            <a:off x="987669" y="3686846"/>
            <a:ext cx="12368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08C8F60-0365-7D19-73C0-DE3E8D5B014C}"/>
              </a:ext>
            </a:extLst>
          </p:cNvPr>
          <p:cNvSpPr/>
          <p:nvPr/>
        </p:nvSpPr>
        <p:spPr>
          <a:xfrm>
            <a:off x="987669" y="5004853"/>
            <a:ext cx="12368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0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1F5CB-C250-FD3D-4D44-41530A3C6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AEB8F-63BA-413C-C858-B1972EB04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Frontiers: </a:t>
            </a:r>
            <a:r>
              <a:rPr lang="en-US" dirty="0" err="1"/>
              <a:t>Qudits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7E58D2-60B8-5EF2-06D1-00C98AF5F7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2279"/>
          <a:stretch>
            <a:fillRect/>
          </a:stretch>
        </p:blipFill>
        <p:spPr>
          <a:xfrm>
            <a:off x="28575" y="873298"/>
            <a:ext cx="12163425" cy="13940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4B4606-7DC5-480E-E96F-000B2A0C71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12" t="91691" r="112" b="-4262"/>
          <a:stretch>
            <a:fillRect/>
          </a:stretch>
        </p:blipFill>
        <p:spPr>
          <a:xfrm>
            <a:off x="0" y="2398942"/>
            <a:ext cx="12163425" cy="4645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17DF9F-9B22-CB5D-558A-5D71C1D19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73" y="2918430"/>
            <a:ext cx="2905125" cy="1524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206181-1F3D-36A7-7F23-B39CA3DBE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437" y="2707449"/>
            <a:ext cx="3362325" cy="1981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AD2A61F-82B7-4E55-5F8E-8159BBFB4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619" y="2796145"/>
            <a:ext cx="4646806" cy="209494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61982E0-BC4A-A8FE-8EF1-51B4E5DE6A50}"/>
              </a:ext>
            </a:extLst>
          </p:cNvPr>
          <p:cNvSpPr txBox="1"/>
          <p:nvPr/>
        </p:nvSpPr>
        <p:spPr>
          <a:xfrm>
            <a:off x="0" y="6501191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Asaduzzaman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al. arXiv:2603 (reproduced with permission)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227EBE-7910-8BF8-1589-8AC23E63C03E}"/>
              </a:ext>
            </a:extLst>
          </p:cNvPr>
          <p:cNvSpPr txBox="1"/>
          <p:nvPr/>
        </p:nvSpPr>
        <p:spPr>
          <a:xfrm>
            <a:off x="6067425" y="6519446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Wang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PR Applied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3 (2025)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8BF20C-AA5E-98B2-D049-0C9AA8FCA560}"/>
              </a:ext>
            </a:extLst>
          </p:cNvPr>
          <p:cNvSpPr txBox="1"/>
          <p:nvPr/>
        </p:nvSpPr>
        <p:spPr>
          <a:xfrm>
            <a:off x="6961378" y="5800036"/>
            <a:ext cx="4646806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hardware state-of-the-art: 12 levels</a:t>
            </a:r>
          </a:p>
        </p:txBody>
      </p:sp>
    </p:spTree>
    <p:extLst>
      <p:ext uri="{BB962C8B-B14F-4D97-AF65-F5344CB8AC3E}">
        <p14:creationId xmlns:p14="http://schemas.microsoft.com/office/powerpoint/2010/main" val="260578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E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55C3F-6CDB-3A12-44BF-1E1510B93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E3D133C-AB7D-D36A-4E63-A9C30E64AB72}"/>
              </a:ext>
            </a:extLst>
          </p:cNvPr>
          <p:cNvGrpSpPr/>
          <p:nvPr/>
        </p:nvGrpSpPr>
        <p:grpSpPr>
          <a:xfrm>
            <a:off x="3476471" y="2899141"/>
            <a:ext cx="846526" cy="846526"/>
            <a:chOff x="8685775" y="1411970"/>
            <a:chExt cx="2563386" cy="2563386"/>
          </a:xfrm>
          <a:solidFill>
            <a:srgbClr val="FFFFFF">
              <a:alpha val="47843"/>
            </a:srgb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7CD5021-0409-9B91-5E59-25EC67E7DE91}"/>
                </a:ext>
              </a:extLst>
            </p:cNvPr>
            <p:cNvGrpSpPr/>
            <p:nvPr/>
          </p:nvGrpSpPr>
          <p:grpSpPr>
            <a:xfrm>
              <a:off x="8685775" y="1411970"/>
              <a:ext cx="2563386" cy="2563386"/>
              <a:chOff x="5749871" y="1757180"/>
              <a:chExt cx="1219101" cy="1219101"/>
            </a:xfrm>
            <a:grpFill/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F5B2321-3880-4A5A-9C68-40AF1CBBAEF3}"/>
                  </a:ext>
                </a:extLst>
              </p:cNvPr>
              <p:cNvSpPr/>
              <p:nvPr/>
            </p:nvSpPr>
            <p:spPr>
              <a:xfrm flipV="1">
                <a:off x="5753606" y="2324554"/>
                <a:ext cx="1214381" cy="77028"/>
              </a:xfrm>
              <a:custGeom>
                <a:avLst/>
                <a:gdLst>
                  <a:gd name="connsiteX0" fmla="*/ 0 w 1214381"/>
                  <a:gd name="connsiteY0" fmla="*/ 29236 h 32850"/>
                  <a:gd name="connsiteX1" fmla="*/ 1214381 w 1214381"/>
                  <a:gd name="connsiteY1" fmla="*/ 32850 h 32850"/>
                  <a:gd name="connsiteX0" fmla="*/ 0 w 1214381"/>
                  <a:gd name="connsiteY0" fmla="*/ 2376 h 74706"/>
                  <a:gd name="connsiteX1" fmla="*/ 1214381 w 1214381"/>
                  <a:gd name="connsiteY1" fmla="*/ 5990 h 74706"/>
                  <a:gd name="connsiteX0" fmla="*/ 0 w 1214381"/>
                  <a:gd name="connsiteY0" fmla="*/ 0 h 111824"/>
                  <a:gd name="connsiteX1" fmla="*/ 1214381 w 1214381"/>
                  <a:gd name="connsiteY1" fmla="*/ 3614 h 111824"/>
                  <a:gd name="connsiteX0" fmla="*/ 0 w 1214381"/>
                  <a:gd name="connsiteY0" fmla="*/ 0 h 103132"/>
                  <a:gd name="connsiteX1" fmla="*/ 1214381 w 1214381"/>
                  <a:gd name="connsiteY1" fmla="*/ 3614 h 103132"/>
                  <a:gd name="connsiteX0" fmla="*/ 0 w 1214381"/>
                  <a:gd name="connsiteY0" fmla="*/ 0 h 89233"/>
                  <a:gd name="connsiteX1" fmla="*/ 1214381 w 1214381"/>
                  <a:gd name="connsiteY1" fmla="*/ 3614 h 89233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67703"/>
                  <a:gd name="connsiteX1" fmla="*/ 1214381 w 1214381"/>
                  <a:gd name="connsiteY1" fmla="*/ 3614 h 67703"/>
                  <a:gd name="connsiteX0" fmla="*/ 0 w 1214381"/>
                  <a:gd name="connsiteY0" fmla="*/ 0 h 75681"/>
                  <a:gd name="connsiteX1" fmla="*/ 1214381 w 1214381"/>
                  <a:gd name="connsiteY1" fmla="*/ 3614 h 75681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98873"/>
                  <a:gd name="connsiteX1" fmla="*/ 1214381 w 1214381"/>
                  <a:gd name="connsiteY1" fmla="*/ 3614 h 98873"/>
                  <a:gd name="connsiteX0" fmla="*/ 0 w 1214381"/>
                  <a:gd name="connsiteY0" fmla="*/ 0 h 87895"/>
                  <a:gd name="connsiteX1" fmla="*/ 1214381 w 1214381"/>
                  <a:gd name="connsiteY1" fmla="*/ 3614 h 87895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0126"/>
                  <a:gd name="connsiteX1" fmla="*/ 1214381 w 1214381"/>
                  <a:gd name="connsiteY1" fmla="*/ 3614 h 80126"/>
                  <a:gd name="connsiteX0" fmla="*/ 0 w 1214381"/>
                  <a:gd name="connsiteY0" fmla="*/ 0 h 83953"/>
                  <a:gd name="connsiteX1" fmla="*/ 1214381 w 1214381"/>
                  <a:gd name="connsiteY1" fmla="*/ 3614 h 83953"/>
                  <a:gd name="connsiteX0" fmla="*/ 0 w 1214381"/>
                  <a:gd name="connsiteY0" fmla="*/ 0 h 77028"/>
                  <a:gd name="connsiteX1" fmla="*/ 1214381 w 1214381"/>
                  <a:gd name="connsiteY1" fmla="*/ 3614 h 7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14381" h="77028">
                    <a:moveTo>
                      <a:pt x="0" y="0"/>
                    </a:moveTo>
                    <a:cubicBezTo>
                      <a:pt x="191553" y="104210"/>
                      <a:pt x="1058970" y="99993"/>
                      <a:pt x="1214381" y="3614"/>
                    </a:cubicBezTo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AB6AD5E-D353-963F-12F7-072ACBF4568D}"/>
                  </a:ext>
                </a:extLst>
              </p:cNvPr>
              <p:cNvSpPr/>
              <p:nvPr/>
            </p:nvSpPr>
            <p:spPr>
              <a:xfrm>
                <a:off x="5749871" y="1757180"/>
                <a:ext cx="1219101" cy="121910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0380043-4588-0D84-4595-86F719A1006D}"/>
                  </a:ext>
                </a:extLst>
              </p:cNvPr>
              <p:cNvSpPr/>
              <p:nvPr/>
            </p:nvSpPr>
            <p:spPr>
              <a:xfrm>
                <a:off x="5752919" y="2401582"/>
                <a:ext cx="1214381" cy="77028"/>
              </a:xfrm>
              <a:custGeom>
                <a:avLst/>
                <a:gdLst>
                  <a:gd name="connsiteX0" fmla="*/ 0 w 1214381"/>
                  <a:gd name="connsiteY0" fmla="*/ 29236 h 32850"/>
                  <a:gd name="connsiteX1" fmla="*/ 1214381 w 1214381"/>
                  <a:gd name="connsiteY1" fmla="*/ 32850 h 32850"/>
                  <a:gd name="connsiteX0" fmla="*/ 0 w 1214381"/>
                  <a:gd name="connsiteY0" fmla="*/ 2376 h 74706"/>
                  <a:gd name="connsiteX1" fmla="*/ 1214381 w 1214381"/>
                  <a:gd name="connsiteY1" fmla="*/ 5990 h 74706"/>
                  <a:gd name="connsiteX0" fmla="*/ 0 w 1214381"/>
                  <a:gd name="connsiteY0" fmla="*/ 0 h 111824"/>
                  <a:gd name="connsiteX1" fmla="*/ 1214381 w 1214381"/>
                  <a:gd name="connsiteY1" fmla="*/ 3614 h 111824"/>
                  <a:gd name="connsiteX0" fmla="*/ 0 w 1214381"/>
                  <a:gd name="connsiteY0" fmla="*/ 0 h 103132"/>
                  <a:gd name="connsiteX1" fmla="*/ 1214381 w 1214381"/>
                  <a:gd name="connsiteY1" fmla="*/ 3614 h 103132"/>
                  <a:gd name="connsiteX0" fmla="*/ 0 w 1214381"/>
                  <a:gd name="connsiteY0" fmla="*/ 0 h 89233"/>
                  <a:gd name="connsiteX1" fmla="*/ 1214381 w 1214381"/>
                  <a:gd name="connsiteY1" fmla="*/ 3614 h 89233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67703"/>
                  <a:gd name="connsiteX1" fmla="*/ 1214381 w 1214381"/>
                  <a:gd name="connsiteY1" fmla="*/ 3614 h 67703"/>
                  <a:gd name="connsiteX0" fmla="*/ 0 w 1214381"/>
                  <a:gd name="connsiteY0" fmla="*/ 0 h 75681"/>
                  <a:gd name="connsiteX1" fmla="*/ 1214381 w 1214381"/>
                  <a:gd name="connsiteY1" fmla="*/ 3614 h 75681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98873"/>
                  <a:gd name="connsiteX1" fmla="*/ 1214381 w 1214381"/>
                  <a:gd name="connsiteY1" fmla="*/ 3614 h 98873"/>
                  <a:gd name="connsiteX0" fmla="*/ 0 w 1214381"/>
                  <a:gd name="connsiteY0" fmla="*/ 0 h 87895"/>
                  <a:gd name="connsiteX1" fmla="*/ 1214381 w 1214381"/>
                  <a:gd name="connsiteY1" fmla="*/ 3614 h 87895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0126"/>
                  <a:gd name="connsiteX1" fmla="*/ 1214381 w 1214381"/>
                  <a:gd name="connsiteY1" fmla="*/ 3614 h 80126"/>
                  <a:gd name="connsiteX0" fmla="*/ 0 w 1214381"/>
                  <a:gd name="connsiteY0" fmla="*/ 0 h 83953"/>
                  <a:gd name="connsiteX1" fmla="*/ 1214381 w 1214381"/>
                  <a:gd name="connsiteY1" fmla="*/ 3614 h 83953"/>
                  <a:gd name="connsiteX0" fmla="*/ 0 w 1214381"/>
                  <a:gd name="connsiteY0" fmla="*/ 0 h 77028"/>
                  <a:gd name="connsiteX1" fmla="*/ 1214381 w 1214381"/>
                  <a:gd name="connsiteY1" fmla="*/ 3614 h 7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14381" h="77028">
                    <a:moveTo>
                      <a:pt x="0" y="0"/>
                    </a:moveTo>
                    <a:cubicBezTo>
                      <a:pt x="191553" y="104210"/>
                      <a:pt x="1058970" y="99993"/>
                      <a:pt x="1214381" y="3614"/>
                    </a:cubicBezTo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FD5545E-82B0-992F-78FF-A0518CF6BB06}"/>
                </a:ext>
              </a:extLst>
            </p:cNvPr>
            <p:cNvCxnSpPr>
              <a:cxnSpLocks/>
            </p:cNvCxnSpPr>
            <p:nvPr/>
          </p:nvCxnSpPr>
          <p:spPr>
            <a:xfrm rot="2700000" flipV="1">
              <a:off x="10382733" y="1569017"/>
              <a:ext cx="5" cy="1344921"/>
            </a:xfrm>
            <a:prstGeom prst="straightConnector1">
              <a:avLst/>
            </a:prstGeom>
            <a:grpFill/>
            <a:ln w="571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57B045E-0FCA-1494-7AFF-972F7435FD82}"/>
              </a:ext>
            </a:extLst>
          </p:cNvPr>
          <p:cNvGrpSpPr/>
          <p:nvPr/>
        </p:nvGrpSpPr>
        <p:grpSpPr>
          <a:xfrm>
            <a:off x="5459837" y="2458152"/>
            <a:ext cx="1298510" cy="1377508"/>
            <a:chOff x="6400891" y="2228723"/>
            <a:chExt cx="2144981" cy="223463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B44AAE7-9069-33C3-ED24-4FC141D5636E}"/>
                </a:ext>
              </a:extLst>
            </p:cNvPr>
            <p:cNvGrpSpPr/>
            <p:nvPr/>
          </p:nvGrpSpPr>
          <p:grpSpPr>
            <a:xfrm>
              <a:off x="6400891" y="2831856"/>
              <a:ext cx="1780034" cy="1631506"/>
              <a:chOff x="2908395" y="4334494"/>
              <a:chExt cx="2753237" cy="2523506"/>
            </a:xfrm>
          </p:grpSpPr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8A127DD9-A74C-3227-841E-75D66B1E9A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5013" y="4334494"/>
                <a:ext cx="0" cy="2523506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92581DBE-87CC-ED46-FC63-2F9BDAD8BE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08395" y="5563834"/>
                <a:ext cx="2753237" cy="0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E5B8D3-B017-00E2-3223-E10DBD370E77}"/>
                </a:ext>
              </a:extLst>
            </p:cNvPr>
            <p:cNvSpPr txBox="1"/>
            <p:nvPr/>
          </p:nvSpPr>
          <p:spPr>
            <a:xfrm>
              <a:off x="8173040" y="3275561"/>
              <a:ext cx="372832" cy="60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E35F40-CCE8-D9EF-D609-CFB24A50BAFE}"/>
                </a:ext>
              </a:extLst>
            </p:cNvPr>
            <p:cNvSpPr txBox="1"/>
            <p:nvPr/>
          </p:nvSpPr>
          <p:spPr>
            <a:xfrm>
              <a:off x="7104493" y="2228723"/>
              <a:ext cx="372832" cy="60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6D91F0B-6206-2D78-79CD-A9EE5BF58271}"/>
                </a:ext>
              </a:extLst>
            </p:cNvPr>
            <p:cNvSpPr/>
            <p:nvPr/>
          </p:nvSpPr>
          <p:spPr>
            <a:xfrm>
              <a:off x="6731660" y="3438710"/>
              <a:ext cx="372832" cy="372832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000000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6D0868C-DF38-609E-328A-D1776713335F}"/>
                </a:ext>
              </a:extLst>
            </p:cNvPr>
            <p:cNvSpPr/>
            <p:nvPr/>
          </p:nvSpPr>
          <p:spPr>
            <a:xfrm>
              <a:off x="7545558" y="3425792"/>
              <a:ext cx="372832" cy="372832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000000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7E2C3D3-04C8-C272-7FF0-57F25D38DD27}"/>
              </a:ext>
            </a:extLst>
          </p:cNvPr>
          <p:cNvGrpSpPr/>
          <p:nvPr/>
        </p:nvGrpSpPr>
        <p:grpSpPr>
          <a:xfrm>
            <a:off x="2408413" y="2850640"/>
            <a:ext cx="846526" cy="846526"/>
            <a:chOff x="8685775" y="1411970"/>
            <a:chExt cx="2563386" cy="2563386"/>
          </a:xfrm>
          <a:solidFill>
            <a:srgbClr val="FFFFFF">
              <a:alpha val="47843"/>
            </a:srgbClr>
          </a:solidFill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944F34E-E05D-60B6-04F4-79B887A76D95}"/>
                </a:ext>
              </a:extLst>
            </p:cNvPr>
            <p:cNvGrpSpPr/>
            <p:nvPr/>
          </p:nvGrpSpPr>
          <p:grpSpPr>
            <a:xfrm>
              <a:off x="8685775" y="1411970"/>
              <a:ext cx="2563386" cy="2563386"/>
              <a:chOff x="5749871" y="1757180"/>
              <a:chExt cx="1219101" cy="1219101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04FEE26-824E-3842-7CFB-CBC72B694838}"/>
                  </a:ext>
                </a:extLst>
              </p:cNvPr>
              <p:cNvSpPr/>
              <p:nvPr/>
            </p:nvSpPr>
            <p:spPr>
              <a:xfrm flipV="1">
                <a:off x="5753606" y="2324554"/>
                <a:ext cx="1214381" cy="77028"/>
              </a:xfrm>
              <a:custGeom>
                <a:avLst/>
                <a:gdLst>
                  <a:gd name="connsiteX0" fmla="*/ 0 w 1214381"/>
                  <a:gd name="connsiteY0" fmla="*/ 29236 h 32850"/>
                  <a:gd name="connsiteX1" fmla="*/ 1214381 w 1214381"/>
                  <a:gd name="connsiteY1" fmla="*/ 32850 h 32850"/>
                  <a:gd name="connsiteX0" fmla="*/ 0 w 1214381"/>
                  <a:gd name="connsiteY0" fmla="*/ 2376 h 74706"/>
                  <a:gd name="connsiteX1" fmla="*/ 1214381 w 1214381"/>
                  <a:gd name="connsiteY1" fmla="*/ 5990 h 74706"/>
                  <a:gd name="connsiteX0" fmla="*/ 0 w 1214381"/>
                  <a:gd name="connsiteY0" fmla="*/ 0 h 111824"/>
                  <a:gd name="connsiteX1" fmla="*/ 1214381 w 1214381"/>
                  <a:gd name="connsiteY1" fmla="*/ 3614 h 111824"/>
                  <a:gd name="connsiteX0" fmla="*/ 0 w 1214381"/>
                  <a:gd name="connsiteY0" fmla="*/ 0 h 103132"/>
                  <a:gd name="connsiteX1" fmla="*/ 1214381 w 1214381"/>
                  <a:gd name="connsiteY1" fmla="*/ 3614 h 103132"/>
                  <a:gd name="connsiteX0" fmla="*/ 0 w 1214381"/>
                  <a:gd name="connsiteY0" fmla="*/ 0 h 89233"/>
                  <a:gd name="connsiteX1" fmla="*/ 1214381 w 1214381"/>
                  <a:gd name="connsiteY1" fmla="*/ 3614 h 89233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67703"/>
                  <a:gd name="connsiteX1" fmla="*/ 1214381 w 1214381"/>
                  <a:gd name="connsiteY1" fmla="*/ 3614 h 67703"/>
                  <a:gd name="connsiteX0" fmla="*/ 0 w 1214381"/>
                  <a:gd name="connsiteY0" fmla="*/ 0 h 75681"/>
                  <a:gd name="connsiteX1" fmla="*/ 1214381 w 1214381"/>
                  <a:gd name="connsiteY1" fmla="*/ 3614 h 75681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98873"/>
                  <a:gd name="connsiteX1" fmla="*/ 1214381 w 1214381"/>
                  <a:gd name="connsiteY1" fmla="*/ 3614 h 98873"/>
                  <a:gd name="connsiteX0" fmla="*/ 0 w 1214381"/>
                  <a:gd name="connsiteY0" fmla="*/ 0 h 87895"/>
                  <a:gd name="connsiteX1" fmla="*/ 1214381 w 1214381"/>
                  <a:gd name="connsiteY1" fmla="*/ 3614 h 87895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0126"/>
                  <a:gd name="connsiteX1" fmla="*/ 1214381 w 1214381"/>
                  <a:gd name="connsiteY1" fmla="*/ 3614 h 80126"/>
                  <a:gd name="connsiteX0" fmla="*/ 0 w 1214381"/>
                  <a:gd name="connsiteY0" fmla="*/ 0 h 83953"/>
                  <a:gd name="connsiteX1" fmla="*/ 1214381 w 1214381"/>
                  <a:gd name="connsiteY1" fmla="*/ 3614 h 83953"/>
                  <a:gd name="connsiteX0" fmla="*/ 0 w 1214381"/>
                  <a:gd name="connsiteY0" fmla="*/ 0 h 77028"/>
                  <a:gd name="connsiteX1" fmla="*/ 1214381 w 1214381"/>
                  <a:gd name="connsiteY1" fmla="*/ 3614 h 7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14381" h="77028">
                    <a:moveTo>
                      <a:pt x="0" y="0"/>
                    </a:moveTo>
                    <a:cubicBezTo>
                      <a:pt x="191553" y="104210"/>
                      <a:pt x="1058970" y="99993"/>
                      <a:pt x="1214381" y="3614"/>
                    </a:cubicBezTo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57F7CA05-F732-B9FE-C704-F6CC8FF936C4}"/>
                  </a:ext>
                </a:extLst>
              </p:cNvPr>
              <p:cNvSpPr/>
              <p:nvPr/>
            </p:nvSpPr>
            <p:spPr>
              <a:xfrm>
                <a:off x="5749871" y="1757180"/>
                <a:ext cx="1219101" cy="121910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FBFE7BC-9253-00E5-7BEE-8F06426ED0B9}"/>
                  </a:ext>
                </a:extLst>
              </p:cNvPr>
              <p:cNvSpPr/>
              <p:nvPr/>
            </p:nvSpPr>
            <p:spPr>
              <a:xfrm>
                <a:off x="5752919" y="2401582"/>
                <a:ext cx="1214381" cy="77028"/>
              </a:xfrm>
              <a:custGeom>
                <a:avLst/>
                <a:gdLst>
                  <a:gd name="connsiteX0" fmla="*/ 0 w 1214381"/>
                  <a:gd name="connsiteY0" fmla="*/ 29236 h 32850"/>
                  <a:gd name="connsiteX1" fmla="*/ 1214381 w 1214381"/>
                  <a:gd name="connsiteY1" fmla="*/ 32850 h 32850"/>
                  <a:gd name="connsiteX0" fmla="*/ 0 w 1214381"/>
                  <a:gd name="connsiteY0" fmla="*/ 2376 h 74706"/>
                  <a:gd name="connsiteX1" fmla="*/ 1214381 w 1214381"/>
                  <a:gd name="connsiteY1" fmla="*/ 5990 h 74706"/>
                  <a:gd name="connsiteX0" fmla="*/ 0 w 1214381"/>
                  <a:gd name="connsiteY0" fmla="*/ 0 h 111824"/>
                  <a:gd name="connsiteX1" fmla="*/ 1214381 w 1214381"/>
                  <a:gd name="connsiteY1" fmla="*/ 3614 h 111824"/>
                  <a:gd name="connsiteX0" fmla="*/ 0 w 1214381"/>
                  <a:gd name="connsiteY0" fmla="*/ 0 h 103132"/>
                  <a:gd name="connsiteX1" fmla="*/ 1214381 w 1214381"/>
                  <a:gd name="connsiteY1" fmla="*/ 3614 h 103132"/>
                  <a:gd name="connsiteX0" fmla="*/ 0 w 1214381"/>
                  <a:gd name="connsiteY0" fmla="*/ 0 h 89233"/>
                  <a:gd name="connsiteX1" fmla="*/ 1214381 w 1214381"/>
                  <a:gd name="connsiteY1" fmla="*/ 3614 h 89233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67703"/>
                  <a:gd name="connsiteX1" fmla="*/ 1214381 w 1214381"/>
                  <a:gd name="connsiteY1" fmla="*/ 3614 h 67703"/>
                  <a:gd name="connsiteX0" fmla="*/ 0 w 1214381"/>
                  <a:gd name="connsiteY0" fmla="*/ 0 h 75681"/>
                  <a:gd name="connsiteX1" fmla="*/ 1214381 w 1214381"/>
                  <a:gd name="connsiteY1" fmla="*/ 3614 h 75681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98873"/>
                  <a:gd name="connsiteX1" fmla="*/ 1214381 w 1214381"/>
                  <a:gd name="connsiteY1" fmla="*/ 3614 h 98873"/>
                  <a:gd name="connsiteX0" fmla="*/ 0 w 1214381"/>
                  <a:gd name="connsiteY0" fmla="*/ 0 h 87895"/>
                  <a:gd name="connsiteX1" fmla="*/ 1214381 w 1214381"/>
                  <a:gd name="connsiteY1" fmla="*/ 3614 h 87895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0126"/>
                  <a:gd name="connsiteX1" fmla="*/ 1214381 w 1214381"/>
                  <a:gd name="connsiteY1" fmla="*/ 3614 h 80126"/>
                  <a:gd name="connsiteX0" fmla="*/ 0 w 1214381"/>
                  <a:gd name="connsiteY0" fmla="*/ 0 h 83953"/>
                  <a:gd name="connsiteX1" fmla="*/ 1214381 w 1214381"/>
                  <a:gd name="connsiteY1" fmla="*/ 3614 h 83953"/>
                  <a:gd name="connsiteX0" fmla="*/ 0 w 1214381"/>
                  <a:gd name="connsiteY0" fmla="*/ 0 h 77028"/>
                  <a:gd name="connsiteX1" fmla="*/ 1214381 w 1214381"/>
                  <a:gd name="connsiteY1" fmla="*/ 3614 h 7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14381" h="77028">
                    <a:moveTo>
                      <a:pt x="0" y="0"/>
                    </a:moveTo>
                    <a:cubicBezTo>
                      <a:pt x="191553" y="104210"/>
                      <a:pt x="1058970" y="99993"/>
                      <a:pt x="1214381" y="3614"/>
                    </a:cubicBezTo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C6907861-0980-B2CB-05B3-CE0D48FD79A1}"/>
                </a:ext>
              </a:extLst>
            </p:cNvPr>
            <p:cNvCxnSpPr>
              <a:cxnSpLocks/>
            </p:cNvCxnSpPr>
            <p:nvPr/>
          </p:nvCxnSpPr>
          <p:spPr>
            <a:xfrm rot="2700000" flipV="1">
              <a:off x="10382733" y="1569017"/>
              <a:ext cx="5" cy="1344921"/>
            </a:xfrm>
            <a:prstGeom prst="straightConnector1">
              <a:avLst/>
            </a:prstGeom>
            <a:grpFill/>
            <a:ln w="571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A7BC078-24B7-9C4F-2BE5-A5921E72F089}"/>
              </a:ext>
            </a:extLst>
          </p:cNvPr>
          <p:cNvGrpSpPr/>
          <p:nvPr/>
        </p:nvGrpSpPr>
        <p:grpSpPr>
          <a:xfrm>
            <a:off x="1315817" y="2830035"/>
            <a:ext cx="846526" cy="846526"/>
            <a:chOff x="8685775" y="1411970"/>
            <a:chExt cx="2563386" cy="2563386"/>
          </a:xfrm>
          <a:solidFill>
            <a:srgbClr val="FFFFFF">
              <a:alpha val="47843"/>
            </a:srgbClr>
          </a:solidFill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FD40652D-1762-06CA-81FE-9769FDA42ABE}"/>
                </a:ext>
              </a:extLst>
            </p:cNvPr>
            <p:cNvGrpSpPr/>
            <p:nvPr/>
          </p:nvGrpSpPr>
          <p:grpSpPr>
            <a:xfrm>
              <a:off x="8685775" y="1411970"/>
              <a:ext cx="2563386" cy="2563386"/>
              <a:chOff x="5749871" y="1757180"/>
              <a:chExt cx="1219101" cy="1219101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A9EB59D-8E93-356E-A8AE-E31444303F2B}"/>
                  </a:ext>
                </a:extLst>
              </p:cNvPr>
              <p:cNvSpPr/>
              <p:nvPr/>
            </p:nvSpPr>
            <p:spPr>
              <a:xfrm flipV="1">
                <a:off x="5753606" y="2324554"/>
                <a:ext cx="1214381" cy="77028"/>
              </a:xfrm>
              <a:custGeom>
                <a:avLst/>
                <a:gdLst>
                  <a:gd name="connsiteX0" fmla="*/ 0 w 1214381"/>
                  <a:gd name="connsiteY0" fmla="*/ 29236 h 32850"/>
                  <a:gd name="connsiteX1" fmla="*/ 1214381 w 1214381"/>
                  <a:gd name="connsiteY1" fmla="*/ 32850 h 32850"/>
                  <a:gd name="connsiteX0" fmla="*/ 0 w 1214381"/>
                  <a:gd name="connsiteY0" fmla="*/ 2376 h 74706"/>
                  <a:gd name="connsiteX1" fmla="*/ 1214381 w 1214381"/>
                  <a:gd name="connsiteY1" fmla="*/ 5990 h 74706"/>
                  <a:gd name="connsiteX0" fmla="*/ 0 w 1214381"/>
                  <a:gd name="connsiteY0" fmla="*/ 0 h 111824"/>
                  <a:gd name="connsiteX1" fmla="*/ 1214381 w 1214381"/>
                  <a:gd name="connsiteY1" fmla="*/ 3614 h 111824"/>
                  <a:gd name="connsiteX0" fmla="*/ 0 w 1214381"/>
                  <a:gd name="connsiteY0" fmla="*/ 0 h 103132"/>
                  <a:gd name="connsiteX1" fmla="*/ 1214381 w 1214381"/>
                  <a:gd name="connsiteY1" fmla="*/ 3614 h 103132"/>
                  <a:gd name="connsiteX0" fmla="*/ 0 w 1214381"/>
                  <a:gd name="connsiteY0" fmla="*/ 0 h 89233"/>
                  <a:gd name="connsiteX1" fmla="*/ 1214381 w 1214381"/>
                  <a:gd name="connsiteY1" fmla="*/ 3614 h 89233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67703"/>
                  <a:gd name="connsiteX1" fmla="*/ 1214381 w 1214381"/>
                  <a:gd name="connsiteY1" fmla="*/ 3614 h 67703"/>
                  <a:gd name="connsiteX0" fmla="*/ 0 w 1214381"/>
                  <a:gd name="connsiteY0" fmla="*/ 0 h 75681"/>
                  <a:gd name="connsiteX1" fmla="*/ 1214381 w 1214381"/>
                  <a:gd name="connsiteY1" fmla="*/ 3614 h 75681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98873"/>
                  <a:gd name="connsiteX1" fmla="*/ 1214381 w 1214381"/>
                  <a:gd name="connsiteY1" fmla="*/ 3614 h 98873"/>
                  <a:gd name="connsiteX0" fmla="*/ 0 w 1214381"/>
                  <a:gd name="connsiteY0" fmla="*/ 0 h 87895"/>
                  <a:gd name="connsiteX1" fmla="*/ 1214381 w 1214381"/>
                  <a:gd name="connsiteY1" fmla="*/ 3614 h 87895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0126"/>
                  <a:gd name="connsiteX1" fmla="*/ 1214381 w 1214381"/>
                  <a:gd name="connsiteY1" fmla="*/ 3614 h 80126"/>
                  <a:gd name="connsiteX0" fmla="*/ 0 w 1214381"/>
                  <a:gd name="connsiteY0" fmla="*/ 0 h 83953"/>
                  <a:gd name="connsiteX1" fmla="*/ 1214381 w 1214381"/>
                  <a:gd name="connsiteY1" fmla="*/ 3614 h 83953"/>
                  <a:gd name="connsiteX0" fmla="*/ 0 w 1214381"/>
                  <a:gd name="connsiteY0" fmla="*/ 0 h 77028"/>
                  <a:gd name="connsiteX1" fmla="*/ 1214381 w 1214381"/>
                  <a:gd name="connsiteY1" fmla="*/ 3614 h 7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14381" h="77028">
                    <a:moveTo>
                      <a:pt x="0" y="0"/>
                    </a:moveTo>
                    <a:cubicBezTo>
                      <a:pt x="191553" y="104210"/>
                      <a:pt x="1058970" y="99993"/>
                      <a:pt x="1214381" y="3614"/>
                    </a:cubicBezTo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6A682C1-F219-D850-5CA1-A3CE6FD66AD5}"/>
                  </a:ext>
                </a:extLst>
              </p:cNvPr>
              <p:cNvSpPr/>
              <p:nvPr/>
            </p:nvSpPr>
            <p:spPr>
              <a:xfrm>
                <a:off x="5749871" y="1757180"/>
                <a:ext cx="1219101" cy="121910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7FBDFB61-2472-6DDA-9A56-3C207CD4BA62}"/>
                  </a:ext>
                </a:extLst>
              </p:cNvPr>
              <p:cNvSpPr/>
              <p:nvPr/>
            </p:nvSpPr>
            <p:spPr>
              <a:xfrm>
                <a:off x="5752919" y="2401582"/>
                <a:ext cx="1214381" cy="77028"/>
              </a:xfrm>
              <a:custGeom>
                <a:avLst/>
                <a:gdLst>
                  <a:gd name="connsiteX0" fmla="*/ 0 w 1214381"/>
                  <a:gd name="connsiteY0" fmla="*/ 29236 h 32850"/>
                  <a:gd name="connsiteX1" fmla="*/ 1214381 w 1214381"/>
                  <a:gd name="connsiteY1" fmla="*/ 32850 h 32850"/>
                  <a:gd name="connsiteX0" fmla="*/ 0 w 1214381"/>
                  <a:gd name="connsiteY0" fmla="*/ 2376 h 74706"/>
                  <a:gd name="connsiteX1" fmla="*/ 1214381 w 1214381"/>
                  <a:gd name="connsiteY1" fmla="*/ 5990 h 74706"/>
                  <a:gd name="connsiteX0" fmla="*/ 0 w 1214381"/>
                  <a:gd name="connsiteY0" fmla="*/ 0 h 111824"/>
                  <a:gd name="connsiteX1" fmla="*/ 1214381 w 1214381"/>
                  <a:gd name="connsiteY1" fmla="*/ 3614 h 111824"/>
                  <a:gd name="connsiteX0" fmla="*/ 0 w 1214381"/>
                  <a:gd name="connsiteY0" fmla="*/ 0 h 103132"/>
                  <a:gd name="connsiteX1" fmla="*/ 1214381 w 1214381"/>
                  <a:gd name="connsiteY1" fmla="*/ 3614 h 103132"/>
                  <a:gd name="connsiteX0" fmla="*/ 0 w 1214381"/>
                  <a:gd name="connsiteY0" fmla="*/ 0 h 89233"/>
                  <a:gd name="connsiteX1" fmla="*/ 1214381 w 1214381"/>
                  <a:gd name="connsiteY1" fmla="*/ 3614 h 89233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67703"/>
                  <a:gd name="connsiteX1" fmla="*/ 1214381 w 1214381"/>
                  <a:gd name="connsiteY1" fmla="*/ 3614 h 67703"/>
                  <a:gd name="connsiteX0" fmla="*/ 0 w 1214381"/>
                  <a:gd name="connsiteY0" fmla="*/ 0 h 75681"/>
                  <a:gd name="connsiteX1" fmla="*/ 1214381 w 1214381"/>
                  <a:gd name="connsiteY1" fmla="*/ 3614 h 75681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98873"/>
                  <a:gd name="connsiteX1" fmla="*/ 1214381 w 1214381"/>
                  <a:gd name="connsiteY1" fmla="*/ 3614 h 98873"/>
                  <a:gd name="connsiteX0" fmla="*/ 0 w 1214381"/>
                  <a:gd name="connsiteY0" fmla="*/ 0 h 87895"/>
                  <a:gd name="connsiteX1" fmla="*/ 1214381 w 1214381"/>
                  <a:gd name="connsiteY1" fmla="*/ 3614 h 87895"/>
                  <a:gd name="connsiteX0" fmla="*/ 0 w 1214381"/>
                  <a:gd name="connsiteY0" fmla="*/ 0 h 82664"/>
                  <a:gd name="connsiteX1" fmla="*/ 1214381 w 1214381"/>
                  <a:gd name="connsiteY1" fmla="*/ 3614 h 82664"/>
                  <a:gd name="connsiteX0" fmla="*/ 0 w 1214381"/>
                  <a:gd name="connsiteY0" fmla="*/ 0 h 80126"/>
                  <a:gd name="connsiteX1" fmla="*/ 1214381 w 1214381"/>
                  <a:gd name="connsiteY1" fmla="*/ 3614 h 80126"/>
                  <a:gd name="connsiteX0" fmla="*/ 0 w 1214381"/>
                  <a:gd name="connsiteY0" fmla="*/ 0 h 83953"/>
                  <a:gd name="connsiteX1" fmla="*/ 1214381 w 1214381"/>
                  <a:gd name="connsiteY1" fmla="*/ 3614 h 83953"/>
                  <a:gd name="connsiteX0" fmla="*/ 0 w 1214381"/>
                  <a:gd name="connsiteY0" fmla="*/ 0 h 77028"/>
                  <a:gd name="connsiteX1" fmla="*/ 1214381 w 1214381"/>
                  <a:gd name="connsiteY1" fmla="*/ 3614 h 7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14381" h="77028">
                    <a:moveTo>
                      <a:pt x="0" y="0"/>
                    </a:moveTo>
                    <a:cubicBezTo>
                      <a:pt x="191553" y="104210"/>
                      <a:pt x="1058970" y="99993"/>
                      <a:pt x="1214381" y="3614"/>
                    </a:cubicBezTo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644E502B-D492-AD43-0338-48CE079E5981}"/>
                </a:ext>
              </a:extLst>
            </p:cNvPr>
            <p:cNvCxnSpPr>
              <a:cxnSpLocks/>
            </p:cNvCxnSpPr>
            <p:nvPr/>
          </p:nvCxnSpPr>
          <p:spPr>
            <a:xfrm rot="2700000" flipV="1">
              <a:off x="10382733" y="1569017"/>
              <a:ext cx="5" cy="1344921"/>
            </a:xfrm>
            <a:prstGeom prst="straightConnector1">
              <a:avLst/>
            </a:prstGeom>
            <a:grpFill/>
            <a:ln w="571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83B7156-2CD4-C713-64BF-E736373ADAA0}"/>
              </a:ext>
            </a:extLst>
          </p:cNvPr>
          <p:cNvGrpSpPr/>
          <p:nvPr/>
        </p:nvGrpSpPr>
        <p:grpSpPr>
          <a:xfrm>
            <a:off x="6882190" y="2458152"/>
            <a:ext cx="1298510" cy="1377508"/>
            <a:chOff x="6400891" y="2228723"/>
            <a:chExt cx="2144981" cy="2234639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4C4F5324-595D-5F0F-3AB1-742AA2A82A72}"/>
                </a:ext>
              </a:extLst>
            </p:cNvPr>
            <p:cNvGrpSpPr/>
            <p:nvPr/>
          </p:nvGrpSpPr>
          <p:grpSpPr>
            <a:xfrm>
              <a:off x="6400891" y="2831856"/>
              <a:ext cx="1780034" cy="1631506"/>
              <a:chOff x="2908395" y="4334494"/>
              <a:chExt cx="2753237" cy="2523506"/>
            </a:xfrm>
          </p:grpSpPr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D8F6CA2D-8F5D-5006-1D80-27E2EBAD2E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5013" y="4334494"/>
                <a:ext cx="0" cy="2523506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8AF9E222-DBCE-4077-69F4-994533BCE6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08395" y="5563834"/>
                <a:ext cx="2753237" cy="0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0AE649D-AD0B-1D35-F269-3EA6AC4D7106}"/>
                </a:ext>
              </a:extLst>
            </p:cNvPr>
            <p:cNvSpPr txBox="1"/>
            <p:nvPr/>
          </p:nvSpPr>
          <p:spPr>
            <a:xfrm>
              <a:off x="8173040" y="3275561"/>
              <a:ext cx="372832" cy="60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997DF95-2075-004D-0063-421A654AB76D}"/>
                </a:ext>
              </a:extLst>
            </p:cNvPr>
            <p:cNvSpPr txBox="1"/>
            <p:nvPr/>
          </p:nvSpPr>
          <p:spPr>
            <a:xfrm>
              <a:off x="7104493" y="2228723"/>
              <a:ext cx="372832" cy="60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607AEAA-8459-C73F-A71E-FF6197BA4581}"/>
                </a:ext>
              </a:extLst>
            </p:cNvPr>
            <p:cNvSpPr/>
            <p:nvPr/>
          </p:nvSpPr>
          <p:spPr>
            <a:xfrm>
              <a:off x="6731660" y="3438710"/>
              <a:ext cx="372832" cy="372832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000000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C351753-2062-F553-3607-F8679F608579}"/>
                </a:ext>
              </a:extLst>
            </p:cNvPr>
            <p:cNvSpPr/>
            <p:nvPr/>
          </p:nvSpPr>
          <p:spPr>
            <a:xfrm>
              <a:off x="7545558" y="3425792"/>
              <a:ext cx="372832" cy="372832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000000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34963E9-B105-04DE-5BA0-5CD16F16B60D}"/>
              </a:ext>
            </a:extLst>
          </p:cNvPr>
          <p:cNvGrpSpPr/>
          <p:nvPr/>
        </p:nvGrpSpPr>
        <p:grpSpPr>
          <a:xfrm>
            <a:off x="8425641" y="2482273"/>
            <a:ext cx="1298510" cy="1377508"/>
            <a:chOff x="6400891" y="2228723"/>
            <a:chExt cx="2144981" cy="2234639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BC0031DE-50A9-17A0-1471-A2996084D0E1}"/>
                </a:ext>
              </a:extLst>
            </p:cNvPr>
            <p:cNvGrpSpPr/>
            <p:nvPr/>
          </p:nvGrpSpPr>
          <p:grpSpPr>
            <a:xfrm>
              <a:off x="6400891" y="2831856"/>
              <a:ext cx="1780034" cy="1631506"/>
              <a:chOff x="2908395" y="4334494"/>
              <a:chExt cx="2753237" cy="2523506"/>
            </a:xfrm>
          </p:grpSpPr>
          <p:cxnSp>
            <p:nvCxnSpPr>
              <p:cNvPr id="79" name="Straight Arrow Connector 78">
                <a:extLst>
                  <a:ext uri="{FF2B5EF4-FFF2-40B4-BE49-F238E27FC236}">
                    <a16:creationId xmlns:a16="http://schemas.microsoft.com/office/drawing/2014/main" id="{AC21B862-29C8-3155-3874-04C4D4AF26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5013" y="4334494"/>
                <a:ext cx="0" cy="2523506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4460DEFD-FDBD-FBB4-3DDD-ACDD67DD97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08395" y="5563834"/>
                <a:ext cx="2753237" cy="0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99BD64E-3527-59D0-7FA5-03644A21B052}"/>
                </a:ext>
              </a:extLst>
            </p:cNvPr>
            <p:cNvSpPr txBox="1"/>
            <p:nvPr/>
          </p:nvSpPr>
          <p:spPr>
            <a:xfrm>
              <a:off x="8173040" y="3275561"/>
              <a:ext cx="372832" cy="60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EEDE4F2-0957-F992-06AD-227959D085D3}"/>
                </a:ext>
              </a:extLst>
            </p:cNvPr>
            <p:cNvSpPr txBox="1"/>
            <p:nvPr/>
          </p:nvSpPr>
          <p:spPr>
            <a:xfrm>
              <a:off x="7104493" y="2228723"/>
              <a:ext cx="372832" cy="60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26E6395-A87F-9333-95B4-FD3DD0F32099}"/>
                </a:ext>
              </a:extLst>
            </p:cNvPr>
            <p:cNvSpPr/>
            <p:nvPr/>
          </p:nvSpPr>
          <p:spPr>
            <a:xfrm>
              <a:off x="6731660" y="3438710"/>
              <a:ext cx="372832" cy="372832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000000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BDA0E943-4151-F6A9-0897-24653049F19F}"/>
                </a:ext>
              </a:extLst>
            </p:cNvPr>
            <p:cNvSpPr/>
            <p:nvPr/>
          </p:nvSpPr>
          <p:spPr>
            <a:xfrm>
              <a:off x="7545558" y="3425792"/>
              <a:ext cx="372832" cy="372832"/>
            </a:xfrm>
            <a:prstGeom prst="ellipse">
              <a:avLst/>
            </a:prstGeom>
            <a:gradFill flip="none" rotWithShape="1">
              <a:gsLst>
                <a:gs pos="0">
                  <a:srgbClr val="000000"/>
                </a:gs>
                <a:gs pos="100000">
                  <a:srgbClr val="000000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Plus Sign 80">
            <a:extLst>
              <a:ext uri="{FF2B5EF4-FFF2-40B4-BE49-F238E27FC236}">
                <a16:creationId xmlns:a16="http://schemas.microsoft.com/office/drawing/2014/main" id="{F1C854B9-542B-E05D-C7CE-E20F00CBCD0A}"/>
              </a:ext>
            </a:extLst>
          </p:cNvPr>
          <p:cNvSpPr/>
          <p:nvPr/>
        </p:nvSpPr>
        <p:spPr>
          <a:xfrm>
            <a:off x="4625270" y="2946940"/>
            <a:ext cx="717754" cy="717754"/>
          </a:xfrm>
          <a:prstGeom prst="mathPlus">
            <a:avLst>
              <a:gd name="adj1" fmla="val 15301"/>
            </a:avLst>
          </a:prstGeom>
          <a:solidFill>
            <a:srgbClr val="FFAAA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099DD9-0F3F-3CE7-2746-8E5D392C4379}"/>
              </a:ext>
            </a:extLst>
          </p:cNvPr>
          <p:cNvSpPr txBox="1">
            <a:spLocks/>
          </p:cNvSpPr>
          <p:nvPr/>
        </p:nvSpPr>
        <p:spPr>
          <a:xfrm>
            <a:off x="0" y="18255"/>
            <a:ext cx="12192000" cy="7283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Frontiers: Spin-Boson Quantum Computing</a:t>
            </a:r>
          </a:p>
        </p:txBody>
      </p:sp>
    </p:spTree>
    <p:extLst>
      <p:ext uri="{BB962C8B-B14F-4D97-AF65-F5344CB8AC3E}">
        <p14:creationId xmlns:p14="http://schemas.microsoft.com/office/powerpoint/2010/main" val="19682658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1065E9-D96E-7FAF-0950-032B6C6BA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7122E-AF41-1CBC-47DC-46691096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728365"/>
          </a:xfrm>
        </p:spPr>
        <p:txBody>
          <a:bodyPr>
            <a:normAutofit/>
          </a:bodyPr>
          <a:lstStyle/>
          <a:p>
            <a:r>
              <a:rPr lang="en-US" dirty="0"/>
              <a:t>New Frontiers: Spin-Boson Quantum Computing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7D35B9-C007-7DCF-64F3-EBDF797989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3069"/>
          <a:stretch>
            <a:fillRect/>
          </a:stretch>
        </p:blipFill>
        <p:spPr>
          <a:xfrm>
            <a:off x="188745" y="730605"/>
            <a:ext cx="11868150" cy="12206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6B2EB1-783D-D438-2476-BE36EC2981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359"/>
          <a:stretch>
            <a:fillRect/>
          </a:stretch>
        </p:blipFill>
        <p:spPr>
          <a:xfrm>
            <a:off x="154078" y="2073516"/>
            <a:ext cx="11868150" cy="2525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67E233-9C32-96CB-3EB6-0DA83C0FEE5A}"/>
              </a:ext>
            </a:extLst>
          </p:cNvPr>
          <p:cNvSpPr txBox="1"/>
          <p:nvPr/>
        </p:nvSpPr>
        <p:spPr>
          <a:xfrm>
            <a:off x="-10608" y="6270882"/>
            <a:ext cx="6884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 et al. arXiv:2509.11477 (to appear Nat. Phys.)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Saner et al. arXiv:2507.19588 (to appear Nat. Phys.)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2E0A76-9179-8969-16D9-3B3BE2EDE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224" y="2355186"/>
            <a:ext cx="9035480" cy="2350623"/>
          </a:xfrm>
          <a:prstGeom prst="rect">
            <a:avLst/>
          </a:prstGeom>
        </p:spPr>
      </p:pic>
      <p:grpSp>
        <p:nvGrpSpPr>
          <p:cNvPr id="405" name="Group 404">
            <a:extLst>
              <a:ext uri="{FF2B5EF4-FFF2-40B4-BE49-F238E27FC236}">
                <a16:creationId xmlns:a16="http://schemas.microsoft.com/office/drawing/2014/main" id="{B27AB36D-1EDC-9459-8721-7540DF0EE64D}"/>
              </a:ext>
            </a:extLst>
          </p:cNvPr>
          <p:cNvGrpSpPr/>
          <p:nvPr/>
        </p:nvGrpSpPr>
        <p:grpSpPr>
          <a:xfrm>
            <a:off x="5534260" y="4876920"/>
            <a:ext cx="6466788" cy="2040226"/>
            <a:chOff x="5534260" y="4876920"/>
            <a:chExt cx="6466788" cy="204022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1C26A70-4156-53A8-42FE-41D8AC49863E}"/>
                </a:ext>
              </a:extLst>
            </p:cNvPr>
            <p:cNvGrpSpPr/>
            <p:nvPr/>
          </p:nvGrpSpPr>
          <p:grpSpPr>
            <a:xfrm>
              <a:off x="5565455" y="4876920"/>
              <a:ext cx="2159247" cy="1439228"/>
              <a:chOff x="5904693" y="3690606"/>
              <a:chExt cx="3561907" cy="237415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35AC18A-780C-895A-B8E8-6CDCC50758BA}"/>
                  </a:ext>
                </a:extLst>
              </p:cNvPr>
              <p:cNvGrpSpPr/>
              <p:nvPr/>
            </p:nvGrpSpPr>
            <p:grpSpPr>
              <a:xfrm>
                <a:off x="7965378" y="4717773"/>
                <a:ext cx="266082" cy="266082"/>
                <a:chOff x="7810263" y="2633920"/>
                <a:chExt cx="2479862" cy="2479862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20AF1E0-B90A-D430-D2A3-8A1DFB06E181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C0C5F3CF-F3EC-9F0A-5034-9BC6354952A0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5075114-370B-829E-F58D-66734E029683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CA42ACCF-B56D-23D0-DE03-3A2FFC3597B8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F7C4F70A-58E0-6C75-4A6C-8A2B4B3BCDD4}"/>
                    </a:ext>
                  </a:extLst>
                </p:cNvPr>
                <p:cNvSpPr/>
                <p:nvPr/>
              </p:nvSpPr>
              <p:spPr>
                <a:xfrm>
                  <a:off x="9694154" y="3988952"/>
                  <a:ext cx="219456" cy="91438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C0C30879-216D-B50F-5199-F74E823F972D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4A0CA860-5B90-DC08-4AF8-FADD54CBAB46}"/>
                  </a:ext>
                </a:extLst>
              </p:cNvPr>
              <p:cNvGrpSpPr/>
              <p:nvPr/>
            </p:nvGrpSpPr>
            <p:grpSpPr>
              <a:xfrm>
                <a:off x="7565647" y="4733811"/>
                <a:ext cx="266082" cy="266082"/>
                <a:chOff x="7810263" y="2633920"/>
                <a:chExt cx="2479862" cy="2479862"/>
              </a:xfrm>
            </p:grpSpPr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01593DE8-EE07-8919-D7D6-13B5B6A09857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C6F2B5DE-B2FD-36A1-ED10-7BEA6BA9DF5A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C77D4523-0DBC-ACD7-2ED5-666CD2BC68F2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CAFE8AD6-C94F-F54E-ACB9-C614D29B5217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88182E8D-CABE-8740-8293-0D033A9DB977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26591080-6E15-21DA-870A-5D36525F8A12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5F1CBBB1-906C-8087-FB37-19C0ADEF6F40}"/>
                  </a:ext>
                </a:extLst>
              </p:cNvPr>
              <p:cNvGrpSpPr/>
              <p:nvPr/>
            </p:nvGrpSpPr>
            <p:grpSpPr>
              <a:xfrm>
                <a:off x="7195564" y="4717773"/>
                <a:ext cx="266082" cy="266082"/>
                <a:chOff x="7810263" y="2633920"/>
                <a:chExt cx="2479862" cy="2479862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F7414CB4-F147-0BB5-86F8-B93AB7EC61AE}"/>
                    </a:ext>
                  </a:extLst>
                </p:cNvPr>
                <p:cNvSpPr/>
                <p:nvPr/>
              </p:nvSpPr>
              <p:spPr>
                <a:xfrm>
                  <a:off x="7810263" y="2633920"/>
                  <a:ext cx="2479862" cy="2479862"/>
                </a:xfrm>
                <a:prstGeom prst="ellipse">
                  <a:avLst/>
                </a:prstGeom>
                <a:solidFill>
                  <a:srgbClr val="7CB7ED"/>
                </a:solidFill>
                <a:ln>
                  <a:solidFill>
                    <a:srgbClr val="1E7FD8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989327BB-45BA-3CD2-FECB-88D310D2A1DE}"/>
                    </a:ext>
                  </a:extLst>
                </p:cNvPr>
                <p:cNvSpPr/>
                <p:nvPr/>
              </p:nvSpPr>
              <p:spPr>
                <a:xfrm>
                  <a:off x="9345794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E1215800-0FC4-33A4-5205-EFA8D6662DD3}"/>
                    </a:ext>
                  </a:extLst>
                </p:cNvPr>
                <p:cNvSpPr/>
                <p:nvPr/>
              </p:nvSpPr>
              <p:spPr>
                <a:xfrm>
                  <a:off x="8496519" y="3593087"/>
                  <a:ext cx="217170" cy="2171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E22537A3-7824-C4A0-870B-8D23EE99EC04}"/>
                    </a:ext>
                  </a:extLst>
                </p:cNvPr>
                <p:cNvSpPr/>
                <p:nvPr/>
              </p:nvSpPr>
              <p:spPr>
                <a:xfrm flipV="1">
                  <a:off x="8779539" y="4060556"/>
                  <a:ext cx="566255" cy="247001"/>
                </a:xfrm>
                <a:custGeom>
                  <a:avLst/>
                  <a:gdLst>
                    <a:gd name="connsiteX0" fmla="*/ 0 w 503227"/>
                    <a:gd name="connsiteY0" fmla="*/ 20668 h 20668"/>
                    <a:gd name="connsiteX1" fmla="*/ 503227 w 503227"/>
                    <a:gd name="connsiteY1" fmla="*/ 20668 h 20668"/>
                    <a:gd name="connsiteX0" fmla="*/ 0 w 394773"/>
                    <a:gd name="connsiteY0" fmla="*/ 14519 h 25833"/>
                    <a:gd name="connsiteX1" fmla="*/ 394773 w 394773"/>
                    <a:gd name="connsiteY1" fmla="*/ 25833 h 25833"/>
                    <a:gd name="connsiteX0" fmla="*/ 0 w 368744"/>
                    <a:gd name="connsiteY0" fmla="*/ 21809 h 21809"/>
                    <a:gd name="connsiteX1" fmla="*/ 368744 w 368744"/>
                    <a:gd name="connsiteY1" fmla="*/ 19985 h 21809"/>
                    <a:gd name="connsiteX0" fmla="*/ 0 w 368744"/>
                    <a:gd name="connsiteY0" fmla="*/ 12037 h 12037"/>
                    <a:gd name="connsiteX1" fmla="*/ 368744 w 368744"/>
                    <a:gd name="connsiteY1" fmla="*/ 10213 h 12037"/>
                    <a:gd name="connsiteX0" fmla="*/ 0 w 368744"/>
                    <a:gd name="connsiteY0" fmla="*/ 10923 h 10923"/>
                    <a:gd name="connsiteX1" fmla="*/ 368744 w 368744"/>
                    <a:gd name="connsiteY1" fmla="*/ 9099 h 10923"/>
                    <a:gd name="connsiteX0" fmla="*/ 0 w 368744"/>
                    <a:gd name="connsiteY0" fmla="*/ 12050 h 12050"/>
                    <a:gd name="connsiteX1" fmla="*/ 368744 w 368744"/>
                    <a:gd name="connsiteY1" fmla="*/ 10226 h 12050"/>
                    <a:gd name="connsiteX0" fmla="*/ 0 w 381759"/>
                    <a:gd name="connsiteY0" fmla="*/ 10242 h 12068"/>
                    <a:gd name="connsiteX1" fmla="*/ 381759 w 381759"/>
                    <a:gd name="connsiteY1" fmla="*/ 12068 h 12068"/>
                    <a:gd name="connsiteX0" fmla="*/ 0 w 386097"/>
                    <a:gd name="connsiteY0" fmla="*/ 11104 h 11105"/>
                    <a:gd name="connsiteX1" fmla="*/ 386097 w 386097"/>
                    <a:gd name="connsiteY1" fmla="*/ 11105 h 11105"/>
                    <a:gd name="connsiteX0" fmla="*/ 0 w 386097"/>
                    <a:gd name="connsiteY0" fmla="*/ 13837 h 13838"/>
                    <a:gd name="connsiteX1" fmla="*/ 386097 w 386097"/>
                    <a:gd name="connsiteY1" fmla="*/ 13838 h 13838"/>
                    <a:gd name="connsiteX0" fmla="*/ 0 w 388012"/>
                    <a:gd name="connsiteY0" fmla="*/ 16716 h 16717"/>
                    <a:gd name="connsiteX1" fmla="*/ 386097 w 388012"/>
                    <a:gd name="connsiteY1" fmla="*/ 16717 h 16717"/>
                    <a:gd name="connsiteX0" fmla="*/ 0 w 386097"/>
                    <a:gd name="connsiteY0" fmla="*/ 15366 h 15367"/>
                    <a:gd name="connsiteX1" fmla="*/ 386097 w 386097"/>
                    <a:gd name="connsiteY1" fmla="*/ 15367 h 15367"/>
                    <a:gd name="connsiteX0" fmla="*/ 0 w 386097"/>
                    <a:gd name="connsiteY0" fmla="*/ 14115 h 14116"/>
                    <a:gd name="connsiteX1" fmla="*/ 386097 w 386097"/>
                    <a:gd name="connsiteY1" fmla="*/ 14116 h 14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6097" h="14116">
                      <a:moveTo>
                        <a:pt x="0" y="14115"/>
                      </a:moveTo>
                      <a:cubicBezTo>
                        <a:pt x="25147" y="-4514"/>
                        <a:pt x="384333" y="-4895"/>
                        <a:pt x="386097" y="14116"/>
                      </a:cubicBezTo>
                    </a:path>
                  </a:pathLst>
                </a:custGeom>
                <a:noFill/>
                <a:ln w="254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94097E69-F59C-2E97-8ED9-281A81C98C28}"/>
                    </a:ext>
                  </a:extLst>
                </p:cNvPr>
                <p:cNvSpPr/>
                <p:nvPr/>
              </p:nvSpPr>
              <p:spPr>
                <a:xfrm>
                  <a:off x="9593463" y="3948384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6B809C5A-C9C7-9584-256A-324B370723AD}"/>
                    </a:ext>
                  </a:extLst>
                </p:cNvPr>
                <p:cNvSpPr/>
                <p:nvPr/>
              </p:nvSpPr>
              <p:spPr>
                <a:xfrm>
                  <a:off x="8335851" y="3977612"/>
                  <a:ext cx="219460" cy="91440"/>
                </a:xfrm>
                <a:prstGeom prst="ellipse">
                  <a:avLst/>
                </a:prstGeom>
                <a:solidFill>
                  <a:srgbClr val="FFAAA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" name="Cross 14">
                <a:extLst>
                  <a:ext uri="{FF2B5EF4-FFF2-40B4-BE49-F238E27FC236}">
                    <a16:creationId xmlns:a16="http://schemas.microsoft.com/office/drawing/2014/main" id="{798921CF-35D1-056B-669F-A920BABFEEE2}"/>
                  </a:ext>
                </a:extLst>
              </p:cNvPr>
              <p:cNvSpPr/>
              <p:nvPr/>
            </p:nvSpPr>
            <p:spPr>
              <a:xfrm>
                <a:off x="7310072" y="4664623"/>
                <a:ext cx="141246" cy="141246"/>
              </a:xfrm>
              <a:prstGeom prst="plus">
                <a:avLst>
                  <a:gd name="adj" fmla="val 38774"/>
                </a:avLst>
              </a:prstGeom>
              <a:solidFill>
                <a:srgbClr val="FFAAA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Cross 15">
                <a:extLst>
                  <a:ext uri="{FF2B5EF4-FFF2-40B4-BE49-F238E27FC236}">
                    <a16:creationId xmlns:a16="http://schemas.microsoft.com/office/drawing/2014/main" id="{72DEFD7A-44A8-13A0-084F-7777C3DB91AA}"/>
                  </a:ext>
                </a:extLst>
              </p:cNvPr>
              <p:cNvSpPr/>
              <p:nvPr/>
            </p:nvSpPr>
            <p:spPr>
              <a:xfrm>
                <a:off x="7669648" y="4688071"/>
                <a:ext cx="141246" cy="141246"/>
              </a:xfrm>
              <a:prstGeom prst="plus">
                <a:avLst>
                  <a:gd name="adj" fmla="val 38774"/>
                </a:avLst>
              </a:prstGeom>
              <a:solidFill>
                <a:srgbClr val="FFAAA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Cross 16">
                <a:extLst>
                  <a:ext uri="{FF2B5EF4-FFF2-40B4-BE49-F238E27FC236}">
                    <a16:creationId xmlns:a16="http://schemas.microsoft.com/office/drawing/2014/main" id="{63E2E1CF-8459-8CAA-4E26-9F816B3CA5E0}"/>
                  </a:ext>
                </a:extLst>
              </p:cNvPr>
              <p:cNvSpPr/>
              <p:nvPr/>
            </p:nvSpPr>
            <p:spPr>
              <a:xfrm>
                <a:off x="8096404" y="4667995"/>
                <a:ext cx="141246" cy="141246"/>
              </a:xfrm>
              <a:prstGeom prst="plus">
                <a:avLst>
                  <a:gd name="adj" fmla="val 38774"/>
                </a:avLst>
              </a:prstGeom>
              <a:solidFill>
                <a:srgbClr val="FFAAA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934F9AA-4306-6367-9593-EC09B25DCB3D}"/>
                  </a:ext>
                </a:extLst>
              </p:cNvPr>
              <p:cNvGrpSpPr/>
              <p:nvPr/>
            </p:nvGrpSpPr>
            <p:grpSpPr>
              <a:xfrm>
                <a:off x="6181140" y="3690606"/>
                <a:ext cx="3009014" cy="830183"/>
                <a:chOff x="616688" y="2498651"/>
                <a:chExt cx="3009014" cy="830183"/>
              </a:xfrm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59319A52-E9CD-D3D2-C3B8-62330ADB817D}"/>
                    </a:ext>
                  </a:extLst>
                </p:cNvPr>
                <p:cNvSpPr/>
                <p:nvPr/>
              </p:nvSpPr>
              <p:spPr>
                <a:xfrm>
                  <a:off x="616688" y="2498651"/>
                  <a:ext cx="3009014" cy="830183"/>
                </a:xfrm>
                <a:custGeom>
                  <a:avLst/>
                  <a:gdLst>
                    <a:gd name="connsiteX0" fmla="*/ 0 w 10058400"/>
                    <a:gd name="connsiteY0" fmla="*/ 0 h 2775098"/>
                    <a:gd name="connsiteX1" fmla="*/ 10058400 w 10058400"/>
                    <a:gd name="connsiteY1" fmla="*/ 10633 h 2775098"/>
                    <a:gd name="connsiteX2" fmla="*/ 7304568 w 10058400"/>
                    <a:gd name="connsiteY2" fmla="*/ 2753833 h 2775098"/>
                    <a:gd name="connsiteX3" fmla="*/ 2743200 w 10058400"/>
                    <a:gd name="connsiteY3" fmla="*/ 2775098 h 2775098"/>
                    <a:gd name="connsiteX4" fmla="*/ 0 w 10058400"/>
                    <a:gd name="connsiteY4" fmla="*/ 0 h 277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58400" h="2775098">
                      <a:moveTo>
                        <a:pt x="0" y="0"/>
                      </a:moveTo>
                      <a:lnTo>
                        <a:pt x="10058400" y="10633"/>
                      </a:lnTo>
                      <a:lnTo>
                        <a:pt x="7304568" y="2753833"/>
                      </a:lnTo>
                      <a:lnTo>
                        <a:pt x="2743200" y="27750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DF79"/>
                </a:solidFill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2B40240D-5101-D237-F660-7615B00E5704}"/>
                    </a:ext>
                  </a:extLst>
                </p:cNvPr>
                <p:cNvCxnSpPr/>
                <p:nvPr/>
              </p:nvCxnSpPr>
              <p:spPr>
                <a:xfrm>
                  <a:off x="1665767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091CCE4D-AC87-A441-E109-09FD65601CAC}"/>
                    </a:ext>
                  </a:extLst>
                </p:cNvPr>
                <p:cNvCxnSpPr/>
                <p:nvPr/>
              </p:nvCxnSpPr>
              <p:spPr>
                <a:xfrm>
                  <a:off x="1903226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BAD01F1E-0E59-4A4F-4209-A2177A2B545D}"/>
                    </a:ext>
                  </a:extLst>
                </p:cNvPr>
                <p:cNvCxnSpPr/>
                <p:nvPr/>
              </p:nvCxnSpPr>
              <p:spPr>
                <a:xfrm>
                  <a:off x="2137142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28C80218-92A4-D471-E615-E74D644B7BA0}"/>
                    </a:ext>
                  </a:extLst>
                </p:cNvPr>
                <p:cNvCxnSpPr/>
                <p:nvPr/>
              </p:nvCxnSpPr>
              <p:spPr>
                <a:xfrm>
                  <a:off x="2392324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F15EE1EC-61B8-F066-8B75-97665B9B11EF}"/>
                    </a:ext>
                  </a:extLst>
                </p:cNvPr>
                <p:cNvCxnSpPr/>
                <p:nvPr/>
              </p:nvCxnSpPr>
              <p:spPr>
                <a:xfrm>
                  <a:off x="2626240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51AA977-0998-A424-A614-B86B4D606C11}"/>
                  </a:ext>
                </a:extLst>
              </p:cNvPr>
              <p:cNvGrpSpPr/>
              <p:nvPr/>
            </p:nvGrpSpPr>
            <p:grpSpPr>
              <a:xfrm flipV="1">
                <a:off x="6192914" y="5234582"/>
                <a:ext cx="3009014" cy="830183"/>
                <a:chOff x="616688" y="2498651"/>
                <a:chExt cx="3009014" cy="830183"/>
              </a:xfrm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6B5DB5E4-6733-3C3A-96E0-B3F1F2A34597}"/>
                    </a:ext>
                  </a:extLst>
                </p:cNvPr>
                <p:cNvSpPr/>
                <p:nvPr/>
              </p:nvSpPr>
              <p:spPr>
                <a:xfrm>
                  <a:off x="616688" y="2498651"/>
                  <a:ext cx="3009014" cy="830183"/>
                </a:xfrm>
                <a:custGeom>
                  <a:avLst/>
                  <a:gdLst>
                    <a:gd name="connsiteX0" fmla="*/ 0 w 10058400"/>
                    <a:gd name="connsiteY0" fmla="*/ 0 h 2775098"/>
                    <a:gd name="connsiteX1" fmla="*/ 10058400 w 10058400"/>
                    <a:gd name="connsiteY1" fmla="*/ 10633 h 2775098"/>
                    <a:gd name="connsiteX2" fmla="*/ 7304568 w 10058400"/>
                    <a:gd name="connsiteY2" fmla="*/ 2753833 h 2775098"/>
                    <a:gd name="connsiteX3" fmla="*/ 2743200 w 10058400"/>
                    <a:gd name="connsiteY3" fmla="*/ 2775098 h 2775098"/>
                    <a:gd name="connsiteX4" fmla="*/ 0 w 10058400"/>
                    <a:gd name="connsiteY4" fmla="*/ 0 h 277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58400" h="2775098">
                      <a:moveTo>
                        <a:pt x="0" y="0"/>
                      </a:moveTo>
                      <a:lnTo>
                        <a:pt x="10058400" y="10633"/>
                      </a:lnTo>
                      <a:lnTo>
                        <a:pt x="7304568" y="2753833"/>
                      </a:lnTo>
                      <a:lnTo>
                        <a:pt x="2743200" y="27750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DF79"/>
                </a:solidFill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C6552D90-B6F7-E6BB-A408-5C83E1265FD7}"/>
                    </a:ext>
                  </a:extLst>
                </p:cNvPr>
                <p:cNvCxnSpPr/>
                <p:nvPr/>
              </p:nvCxnSpPr>
              <p:spPr>
                <a:xfrm>
                  <a:off x="1665767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B2DE8FE3-7503-13EF-480B-612381087782}"/>
                    </a:ext>
                  </a:extLst>
                </p:cNvPr>
                <p:cNvCxnSpPr/>
                <p:nvPr/>
              </p:nvCxnSpPr>
              <p:spPr>
                <a:xfrm>
                  <a:off x="1903226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2969031-94F9-809F-287D-983F9D1012DE}"/>
                    </a:ext>
                  </a:extLst>
                </p:cNvPr>
                <p:cNvCxnSpPr/>
                <p:nvPr/>
              </p:nvCxnSpPr>
              <p:spPr>
                <a:xfrm>
                  <a:off x="2137142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45895CD-E6F0-1947-F863-D3D7F69BA301}"/>
                    </a:ext>
                  </a:extLst>
                </p:cNvPr>
                <p:cNvCxnSpPr/>
                <p:nvPr/>
              </p:nvCxnSpPr>
              <p:spPr>
                <a:xfrm>
                  <a:off x="2392324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F1DCA549-9C77-5A47-95A8-81181B9BF99D}"/>
                    </a:ext>
                  </a:extLst>
                </p:cNvPr>
                <p:cNvCxnSpPr/>
                <p:nvPr/>
              </p:nvCxnSpPr>
              <p:spPr>
                <a:xfrm>
                  <a:off x="2626240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D5853E5-A33F-B16D-FDFA-777AB16D0256}"/>
                  </a:ext>
                </a:extLst>
              </p:cNvPr>
              <p:cNvSpPr/>
              <p:nvPr/>
            </p:nvSpPr>
            <p:spPr>
              <a:xfrm>
                <a:off x="8913707" y="4789702"/>
                <a:ext cx="552893" cy="226533"/>
              </a:xfrm>
              <a:custGeom>
                <a:avLst/>
                <a:gdLst>
                  <a:gd name="connsiteX0" fmla="*/ 0 w 4593265"/>
                  <a:gd name="connsiteY0" fmla="*/ 967563 h 1881963"/>
                  <a:gd name="connsiteX1" fmla="*/ 1881963 w 4593265"/>
                  <a:gd name="connsiteY1" fmla="*/ 0 h 1881963"/>
                  <a:gd name="connsiteX2" fmla="*/ 4593265 w 4593265"/>
                  <a:gd name="connsiteY2" fmla="*/ 42530 h 1881963"/>
                  <a:gd name="connsiteX3" fmla="*/ 4582633 w 4593265"/>
                  <a:gd name="connsiteY3" fmla="*/ 1881963 h 1881963"/>
                  <a:gd name="connsiteX4" fmla="*/ 1839433 w 4593265"/>
                  <a:gd name="connsiteY4" fmla="*/ 1839433 h 1881963"/>
                  <a:gd name="connsiteX5" fmla="*/ 0 w 4593265"/>
                  <a:gd name="connsiteY5" fmla="*/ 967563 h 1881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93265" h="1881963">
                    <a:moveTo>
                      <a:pt x="0" y="967563"/>
                    </a:moveTo>
                    <a:lnTo>
                      <a:pt x="1881963" y="0"/>
                    </a:lnTo>
                    <a:lnTo>
                      <a:pt x="4593265" y="42530"/>
                    </a:lnTo>
                    <a:lnTo>
                      <a:pt x="4582633" y="1881963"/>
                    </a:lnTo>
                    <a:lnTo>
                      <a:pt x="1839433" y="1839433"/>
                    </a:lnTo>
                    <a:lnTo>
                      <a:pt x="0" y="967563"/>
                    </a:lnTo>
                    <a:close/>
                  </a:path>
                </a:pathLst>
              </a:custGeom>
              <a:solidFill>
                <a:srgbClr val="FFDF79"/>
              </a:solidFill>
              <a:ln w="762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EC03B22-8994-0A02-43C0-D2CD96F53D69}"/>
                  </a:ext>
                </a:extLst>
              </p:cNvPr>
              <p:cNvSpPr/>
              <p:nvPr/>
            </p:nvSpPr>
            <p:spPr>
              <a:xfrm flipH="1">
                <a:off x="5904693" y="4758648"/>
                <a:ext cx="552893" cy="226533"/>
              </a:xfrm>
              <a:custGeom>
                <a:avLst/>
                <a:gdLst>
                  <a:gd name="connsiteX0" fmla="*/ 0 w 4593265"/>
                  <a:gd name="connsiteY0" fmla="*/ 967563 h 1881963"/>
                  <a:gd name="connsiteX1" fmla="*/ 1881963 w 4593265"/>
                  <a:gd name="connsiteY1" fmla="*/ 0 h 1881963"/>
                  <a:gd name="connsiteX2" fmla="*/ 4593265 w 4593265"/>
                  <a:gd name="connsiteY2" fmla="*/ 42530 h 1881963"/>
                  <a:gd name="connsiteX3" fmla="*/ 4582633 w 4593265"/>
                  <a:gd name="connsiteY3" fmla="*/ 1881963 h 1881963"/>
                  <a:gd name="connsiteX4" fmla="*/ 1839433 w 4593265"/>
                  <a:gd name="connsiteY4" fmla="*/ 1839433 h 1881963"/>
                  <a:gd name="connsiteX5" fmla="*/ 0 w 4593265"/>
                  <a:gd name="connsiteY5" fmla="*/ 967563 h 1881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93265" h="1881963">
                    <a:moveTo>
                      <a:pt x="0" y="967563"/>
                    </a:moveTo>
                    <a:lnTo>
                      <a:pt x="1881963" y="0"/>
                    </a:lnTo>
                    <a:lnTo>
                      <a:pt x="4593265" y="42530"/>
                    </a:lnTo>
                    <a:lnTo>
                      <a:pt x="4582633" y="1881963"/>
                    </a:lnTo>
                    <a:lnTo>
                      <a:pt x="1839433" y="1839433"/>
                    </a:lnTo>
                    <a:lnTo>
                      <a:pt x="0" y="967563"/>
                    </a:lnTo>
                    <a:close/>
                  </a:path>
                </a:pathLst>
              </a:custGeom>
              <a:solidFill>
                <a:srgbClr val="FFDF79"/>
              </a:solidFill>
              <a:ln w="762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88969895-7CFE-25EA-2AA8-3D294BFBEF34}"/>
                </a:ext>
              </a:extLst>
            </p:cNvPr>
            <p:cNvGrpSpPr/>
            <p:nvPr/>
          </p:nvGrpSpPr>
          <p:grpSpPr>
            <a:xfrm>
              <a:off x="8489279" y="4918654"/>
              <a:ext cx="3511769" cy="1439228"/>
              <a:chOff x="8183698" y="4621993"/>
              <a:chExt cx="3994691" cy="1637144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AFF8471A-B0E2-DDC1-D0ED-519D4C3B49FA}"/>
                  </a:ext>
                </a:extLst>
              </p:cNvPr>
              <p:cNvGrpSpPr/>
              <p:nvPr/>
            </p:nvGrpSpPr>
            <p:grpSpPr>
              <a:xfrm>
                <a:off x="9177452" y="4621993"/>
                <a:ext cx="2074920" cy="572468"/>
                <a:chOff x="616688" y="2498651"/>
                <a:chExt cx="3009014" cy="830183"/>
              </a:xfrm>
            </p:grpSpPr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EC44832B-7A74-8DE0-6E11-8CEFE8507AFD}"/>
                    </a:ext>
                  </a:extLst>
                </p:cNvPr>
                <p:cNvSpPr/>
                <p:nvPr/>
              </p:nvSpPr>
              <p:spPr>
                <a:xfrm>
                  <a:off x="616688" y="2498651"/>
                  <a:ext cx="3009014" cy="830183"/>
                </a:xfrm>
                <a:custGeom>
                  <a:avLst/>
                  <a:gdLst>
                    <a:gd name="connsiteX0" fmla="*/ 0 w 10058400"/>
                    <a:gd name="connsiteY0" fmla="*/ 0 h 2775098"/>
                    <a:gd name="connsiteX1" fmla="*/ 10058400 w 10058400"/>
                    <a:gd name="connsiteY1" fmla="*/ 10633 h 2775098"/>
                    <a:gd name="connsiteX2" fmla="*/ 7304568 w 10058400"/>
                    <a:gd name="connsiteY2" fmla="*/ 2753833 h 2775098"/>
                    <a:gd name="connsiteX3" fmla="*/ 2743200 w 10058400"/>
                    <a:gd name="connsiteY3" fmla="*/ 2775098 h 2775098"/>
                    <a:gd name="connsiteX4" fmla="*/ 0 w 10058400"/>
                    <a:gd name="connsiteY4" fmla="*/ 0 h 277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58400" h="2775098">
                      <a:moveTo>
                        <a:pt x="0" y="0"/>
                      </a:moveTo>
                      <a:lnTo>
                        <a:pt x="10058400" y="10633"/>
                      </a:lnTo>
                      <a:lnTo>
                        <a:pt x="7304568" y="2753833"/>
                      </a:lnTo>
                      <a:lnTo>
                        <a:pt x="2743200" y="27750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DF79"/>
                </a:solidFill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00" name="Straight Connector 199">
                  <a:extLst>
                    <a:ext uri="{FF2B5EF4-FFF2-40B4-BE49-F238E27FC236}">
                      <a16:creationId xmlns:a16="http://schemas.microsoft.com/office/drawing/2014/main" id="{4DAC9415-DA04-3449-5CF0-AF4A14C003B7}"/>
                    </a:ext>
                  </a:extLst>
                </p:cNvPr>
                <p:cNvCxnSpPr/>
                <p:nvPr/>
              </p:nvCxnSpPr>
              <p:spPr>
                <a:xfrm>
                  <a:off x="1665767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Straight Connector 200">
                  <a:extLst>
                    <a:ext uri="{FF2B5EF4-FFF2-40B4-BE49-F238E27FC236}">
                      <a16:creationId xmlns:a16="http://schemas.microsoft.com/office/drawing/2014/main" id="{AE839351-5939-0ACF-4CE9-CE0076616C62}"/>
                    </a:ext>
                  </a:extLst>
                </p:cNvPr>
                <p:cNvCxnSpPr/>
                <p:nvPr/>
              </p:nvCxnSpPr>
              <p:spPr>
                <a:xfrm>
                  <a:off x="1903226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201">
                  <a:extLst>
                    <a:ext uri="{FF2B5EF4-FFF2-40B4-BE49-F238E27FC236}">
                      <a16:creationId xmlns:a16="http://schemas.microsoft.com/office/drawing/2014/main" id="{BC063CB9-CEAC-4EE9-1F40-8DDB770B75A9}"/>
                    </a:ext>
                  </a:extLst>
                </p:cNvPr>
                <p:cNvCxnSpPr/>
                <p:nvPr/>
              </p:nvCxnSpPr>
              <p:spPr>
                <a:xfrm>
                  <a:off x="2137142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Straight Connector 202">
                  <a:extLst>
                    <a:ext uri="{FF2B5EF4-FFF2-40B4-BE49-F238E27FC236}">
                      <a16:creationId xmlns:a16="http://schemas.microsoft.com/office/drawing/2014/main" id="{B5EF05D1-15D1-1FC4-236B-49E8A04C624F}"/>
                    </a:ext>
                  </a:extLst>
                </p:cNvPr>
                <p:cNvCxnSpPr/>
                <p:nvPr/>
              </p:nvCxnSpPr>
              <p:spPr>
                <a:xfrm>
                  <a:off x="2392324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203">
                  <a:extLst>
                    <a:ext uri="{FF2B5EF4-FFF2-40B4-BE49-F238E27FC236}">
                      <a16:creationId xmlns:a16="http://schemas.microsoft.com/office/drawing/2014/main" id="{C02DF154-F1EF-FE16-8FE1-0C470F19CA34}"/>
                    </a:ext>
                  </a:extLst>
                </p:cNvPr>
                <p:cNvCxnSpPr/>
                <p:nvPr/>
              </p:nvCxnSpPr>
              <p:spPr>
                <a:xfrm>
                  <a:off x="2626240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8F59CE4C-EE91-5C3A-6798-1CF3B845F65B}"/>
                  </a:ext>
                </a:extLst>
              </p:cNvPr>
              <p:cNvGrpSpPr/>
              <p:nvPr/>
            </p:nvGrpSpPr>
            <p:grpSpPr>
              <a:xfrm flipV="1">
                <a:off x="9185571" y="5686669"/>
                <a:ext cx="2074920" cy="572468"/>
                <a:chOff x="616688" y="2498651"/>
                <a:chExt cx="3009014" cy="830183"/>
              </a:xfrm>
            </p:grpSpPr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11C336E6-DF7D-011B-E245-0B24057BD579}"/>
                    </a:ext>
                  </a:extLst>
                </p:cNvPr>
                <p:cNvSpPr/>
                <p:nvPr/>
              </p:nvSpPr>
              <p:spPr>
                <a:xfrm>
                  <a:off x="616688" y="2498651"/>
                  <a:ext cx="3009014" cy="830183"/>
                </a:xfrm>
                <a:custGeom>
                  <a:avLst/>
                  <a:gdLst>
                    <a:gd name="connsiteX0" fmla="*/ 0 w 10058400"/>
                    <a:gd name="connsiteY0" fmla="*/ 0 h 2775098"/>
                    <a:gd name="connsiteX1" fmla="*/ 10058400 w 10058400"/>
                    <a:gd name="connsiteY1" fmla="*/ 10633 h 2775098"/>
                    <a:gd name="connsiteX2" fmla="*/ 7304568 w 10058400"/>
                    <a:gd name="connsiteY2" fmla="*/ 2753833 h 2775098"/>
                    <a:gd name="connsiteX3" fmla="*/ 2743200 w 10058400"/>
                    <a:gd name="connsiteY3" fmla="*/ 2775098 h 2775098"/>
                    <a:gd name="connsiteX4" fmla="*/ 0 w 10058400"/>
                    <a:gd name="connsiteY4" fmla="*/ 0 h 2775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58400" h="2775098">
                      <a:moveTo>
                        <a:pt x="0" y="0"/>
                      </a:moveTo>
                      <a:lnTo>
                        <a:pt x="10058400" y="10633"/>
                      </a:lnTo>
                      <a:lnTo>
                        <a:pt x="7304568" y="2753833"/>
                      </a:lnTo>
                      <a:lnTo>
                        <a:pt x="2743200" y="277509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DF79"/>
                </a:solidFill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5B2B84EE-37E8-BDE1-E421-FBC9FD15F9C4}"/>
                    </a:ext>
                  </a:extLst>
                </p:cNvPr>
                <p:cNvCxnSpPr/>
                <p:nvPr/>
              </p:nvCxnSpPr>
              <p:spPr>
                <a:xfrm>
                  <a:off x="1665767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B3472859-C5A1-66BE-C622-12EB90928BAC}"/>
                    </a:ext>
                  </a:extLst>
                </p:cNvPr>
                <p:cNvCxnSpPr/>
                <p:nvPr/>
              </p:nvCxnSpPr>
              <p:spPr>
                <a:xfrm>
                  <a:off x="1903226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F55A34CC-FC9B-7AEA-12CF-8B1A29E0939C}"/>
                    </a:ext>
                  </a:extLst>
                </p:cNvPr>
                <p:cNvCxnSpPr/>
                <p:nvPr/>
              </p:nvCxnSpPr>
              <p:spPr>
                <a:xfrm>
                  <a:off x="2137142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D16C8E85-1557-D238-149E-05D628900E67}"/>
                    </a:ext>
                  </a:extLst>
                </p:cNvPr>
                <p:cNvCxnSpPr/>
                <p:nvPr/>
              </p:nvCxnSpPr>
              <p:spPr>
                <a:xfrm>
                  <a:off x="2392324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>
                  <a:extLst>
                    <a:ext uri="{FF2B5EF4-FFF2-40B4-BE49-F238E27FC236}">
                      <a16:creationId xmlns:a16="http://schemas.microsoft.com/office/drawing/2014/main" id="{D4603091-A6B0-A2D1-2DDA-11852B68D05E}"/>
                    </a:ext>
                  </a:extLst>
                </p:cNvPr>
                <p:cNvCxnSpPr/>
                <p:nvPr/>
              </p:nvCxnSpPr>
              <p:spPr>
                <a:xfrm>
                  <a:off x="2626240" y="2690037"/>
                  <a:ext cx="0" cy="638797"/>
                </a:xfrm>
                <a:prstGeom prst="line">
                  <a:avLst/>
                </a:prstGeom>
                <a:ln w="76200">
                  <a:solidFill>
                    <a:srgbClr val="FFC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B7A2D08-5B9A-C40F-73E3-ADAD8012AFED}"/>
                  </a:ext>
                </a:extLst>
              </p:cNvPr>
              <p:cNvSpPr/>
              <p:nvPr/>
            </p:nvSpPr>
            <p:spPr>
              <a:xfrm>
                <a:off x="11797132" y="5379894"/>
                <a:ext cx="381257" cy="156210"/>
              </a:xfrm>
              <a:custGeom>
                <a:avLst/>
                <a:gdLst>
                  <a:gd name="connsiteX0" fmla="*/ 0 w 4593265"/>
                  <a:gd name="connsiteY0" fmla="*/ 967563 h 1881963"/>
                  <a:gd name="connsiteX1" fmla="*/ 1881963 w 4593265"/>
                  <a:gd name="connsiteY1" fmla="*/ 0 h 1881963"/>
                  <a:gd name="connsiteX2" fmla="*/ 4593265 w 4593265"/>
                  <a:gd name="connsiteY2" fmla="*/ 42530 h 1881963"/>
                  <a:gd name="connsiteX3" fmla="*/ 4582633 w 4593265"/>
                  <a:gd name="connsiteY3" fmla="*/ 1881963 h 1881963"/>
                  <a:gd name="connsiteX4" fmla="*/ 1839433 w 4593265"/>
                  <a:gd name="connsiteY4" fmla="*/ 1839433 h 1881963"/>
                  <a:gd name="connsiteX5" fmla="*/ 0 w 4593265"/>
                  <a:gd name="connsiteY5" fmla="*/ 967563 h 1881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93265" h="1881963">
                    <a:moveTo>
                      <a:pt x="0" y="967563"/>
                    </a:moveTo>
                    <a:lnTo>
                      <a:pt x="1881963" y="0"/>
                    </a:lnTo>
                    <a:lnTo>
                      <a:pt x="4593265" y="42530"/>
                    </a:lnTo>
                    <a:lnTo>
                      <a:pt x="4582633" y="1881963"/>
                    </a:lnTo>
                    <a:lnTo>
                      <a:pt x="1839433" y="1839433"/>
                    </a:lnTo>
                    <a:lnTo>
                      <a:pt x="0" y="967563"/>
                    </a:lnTo>
                    <a:close/>
                  </a:path>
                </a:pathLst>
              </a:custGeom>
              <a:solidFill>
                <a:srgbClr val="FFDF79"/>
              </a:solidFill>
              <a:ln w="762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097E072-308A-8E3B-0760-8B6101099D6D}"/>
                  </a:ext>
                </a:extLst>
              </p:cNvPr>
              <p:cNvSpPr/>
              <p:nvPr/>
            </p:nvSpPr>
            <p:spPr>
              <a:xfrm flipH="1">
                <a:off x="8183698" y="5358481"/>
                <a:ext cx="381257" cy="156210"/>
              </a:xfrm>
              <a:custGeom>
                <a:avLst/>
                <a:gdLst>
                  <a:gd name="connsiteX0" fmla="*/ 0 w 4593265"/>
                  <a:gd name="connsiteY0" fmla="*/ 967563 h 1881963"/>
                  <a:gd name="connsiteX1" fmla="*/ 1881963 w 4593265"/>
                  <a:gd name="connsiteY1" fmla="*/ 0 h 1881963"/>
                  <a:gd name="connsiteX2" fmla="*/ 4593265 w 4593265"/>
                  <a:gd name="connsiteY2" fmla="*/ 42530 h 1881963"/>
                  <a:gd name="connsiteX3" fmla="*/ 4582633 w 4593265"/>
                  <a:gd name="connsiteY3" fmla="*/ 1881963 h 1881963"/>
                  <a:gd name="connsiteX4" fmla="*/ 1839433 w 4593265"/>
                  <a:gd name="connsiteY4" fmla="*/ 1839433 h 1881963"/>
                  <a:gd name="connsiteX5" fmla="*/ 0 w 4593265"/>
                  <a:gd name="connsiteY5" fmla="*/ 967563 h 1881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93265" h="1881963">
                    <a:moveTo>
                      <a:pt x="0" y="967563"/>
                    </a:moveTo>
                    <a:lnTo>
                      <a:pt x="1881963" y="0"/>
                    </a:lnTo>
                    <a:lnTo>
                      <a:pt x="4593265" y="42530"/>
                    </a:lnTo>
                    <a:lnTo>
                      <a:pt x="4582633" y="1881963"/>
                    </a:lnTo>
                    <a:lnTo>
                      <a:pt x="1839433" y="1839433"/>
                    </a:lnTo>
                    <a:lnTo>
                      <a:pt x="0" y="967563"/>
                    </a:lnTo>
                    <a:close/>
                  </a:path>
                </a:pathLst>
              </a:custGeom>
              <a:solidFill>
                <a:srgbClr val="FFDF79"/>
              </a:solidFill>
              <a:ln w="762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E2F89ED7-9E85-1F24-1FFF-6A9C1A83A3D7}"/>
                  </a:ext>
                </a:extLst>
              </p:cNvPr>
              <p:cNvGrpSpPr/>
              <p:nvPr/>
            </p:nvGrpSpPr>
            <p:grpSpPr>
              <a:xfrm>
                <a:off x="8698883" y="5283236"/>
                <a:ext cx="2934222" cy="270633"/>
                <a:chOff x="5536471" y="5589270"/>
                <a:chExt cx="2934222" cy="270633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10E71B7F-9735-2034-9C67-9059953FF2E2}"/>
                    </a:ext>
                  </a:extLst>
                </p:cNvPr>
                <p:cNvGrpSpPr/>
                <p:nvPr/>
              </p:nvGrpSpPr>
              <p:grpSpPr>
                <a:xfrm>
                  <a:off x="5536471" y="5589270"/>
                  <a:ext cx="187751" cy="217807"/>
                  <a:chOff x="5536471" y="5589270"/>
                  <a:chExt cx="187751" cy="217807"/>
                </a:xfrm>
              </p:grpSpPr>
              <p:grpSp>
                <p:nvGrpSpPr>
                  <p:cNvPr id="185" name="Group 184">
                    <a:extLst>
                      <a:ext uri="{FF2B5EF4-FFF2-40B4-BE49-F238E27FC236}">
                        <a16:creationId xmlns:a16="http://schemas.microsoft.com/office/drawing/2014/main" id="{76E5AAAF-2123-B911-8B69-C7BC119E25D1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3595"/>
                    <a:ext cx="183482" cy="183482"/>
                    <a:chOff x="7810263" y="2633920"/>
                    <a:chExt cx="2479862" cy="2479862"/>
                  </a:xfrm>
                </p:grpSpPr>
                <p:sp>
                  <p:nvSpPr>
                    <p:cNvPr id="187" name="Oval 186">
                      <a:extLst>
                        <a:ext uri="{FF2B5EF4-FFF2-40B4-BE49-F238E27FC236}">
                          <a16:creationId xmlns:a16="http://schemas.microsoft.com/office/drawing/2014/main" id="{EC9C453C-449F-4A4F-A490-D42320ED22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63392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8" name="Oval 187">
                      <a:extLst>
                        <a:ext uri="{FF2B5EF4-FFF2-40B4-BE49-F238E27FC236}">
                          <a16:creationId xmlns:a16="http://schemas.microsoft.com/office/drawing/2014/main" id="{37F33DA5-828D-DF7E-5C25-1EFB012A97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9" name="Oval 188">
                      <a:extLst>
                        <a:ext uri="{FF2B5EF4-FFF2-40B4-BE49-F238E27FC236}">
                          <a16:creationId xmlns:a16="http://schemas.microsoft.com/office/drawing/2014/main" id="{DCD6ED71-334D-BDC2-0183-9CAF73BCD6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0" name="Freeform: Shape 189">
                      <a:extLst>
                        <a:ext uri="{FF2B5EF4-FFF2-40B4-BE49-F238E27FC236}">
                          <a16:creationId xmlns:a16="http://schemas.microsoft.com/office/drawing/2014/main" id="{CB4A8AE4-C91A-B4B4-F2E5-47CBC20108DC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39" y="4060556"/>
                      <a:ext cx="566255" cy="247001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1" name="Oval 190">
                      <a:extLst>
                        <a:ext uri="{FF2B5EF4-FFF2-40B4-BE49-F238E27FC236}">
                          <a16:creationId xmlns:a16="http://schemas.microsoft.com/office/drawing/2014/main" id="{18D9CEDB-7D54-663D-0C85-0BAD86D15D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2" name="Oval 191">
                      <a:extLst>
                        <a:ext uri="{FF2B5EF4-FFF2-40B4-BE49-F238E27FC236}">
                          <a16:creationId xmlns:a16="http://schemas.microsoft.com/office/drawing/2014/main" id="{3C5119B2-D2CB-4930-6024-06AD5378C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86" name="Cross 185">
                    <a:extLst>
                      <a:ext uri="{FF2B5EF4-FFF2-40B4-BE49-F238E27FC236}">
                        <a16:creationId xmlns:a16="http://schemas.microsoft.com/office/drawing/2014/main" id="{8123E285-DBDB-C99A-6724-6A2F6945A73D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3F0DBBC0-3412-318D-5A65-B3CCCC406E04}"/>
                    </a:ext>
                  </a:extLst>
                </p:cNvPr>
                <p:cNvGrpSpPr/>
                <p:nvPr/>
              </p:nvGrpSpPr>
              <p:grpSpPr>
                <a:xfrm>
                  <a:off x="5734345" y="5594232"/>
                  <a:ext cx="187751" cy="214809"/>
                  <a:chOff x="5536471" y="5589270"/>
                  <a:chExt cx="187751" cy="214809"/>
                </a:xfrm>
              </p:grpSpPr>
              <p:grpSp>
                <p:nvGrpSpPr>
                  <p:cNvPr id="177" name="Group 176">
                    <a:extLst>
                      <a:ext uri="{FF2B5EF4-FFF2-40B4-BE49-F238E27FC236}">
                        <a16:creationId xmlns:a16="http://schemas.microsoft.com/office/drawing/2014/main" id="{29A342CC-E7A8-FB57-2970-21EFDD5521A7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0597"/>
                    <a:ext cx="183482" cy="183482"/>
                    <a:chOff x="7810263" y="2593400"/>
                    <a:chExt cx="2479862" cy="2479862"/>
                  </a:xfrm>
                </p:grpSpPr>
                <p:sp>
                  <p:nvSpPr>
                    <p:cNvPr id="179" name="Oval 178">
                      <a:extLst>
                        <a:ext uri="{FF2B5EF4-FFF2-40B4-BE49-F238E27FC236}">
                          <a16:creationId xmlns:a16="http://schemas.microsoft.com/office/drawing/2014/main" id="{4B5B59CB-EE26-53E2-F0BA-A7C49832D0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59340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0" name="Oval 179">
                      <a:extLst>
                        <a:ext uri="{FF2B5EF4-FFF2-40B4-BE49-F238E27FC236}">
                          <a16:creationId xmlns:a16="http://schemas.microsoft.com/office/drawing/2014/main" id="{124CD293-3FA3-D312-9F6A-879AD1EEBC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476B0817-AC4D-FC0B-9BE0-1B405F7350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2" name="Freeform: Shape 181">
                      <a:extLst>
                        <a:ext uri="{FF2B5EF4-FFF2-40B4-BE49-F238E27FC236}">
                          <a16:creationId xmlns:a16="http://schemas.microsoft.com/office/drawing/2014/main" id="{19045AD8-3B87-608B-826A-4FB554235B35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45" y="4060555"/>
                      <a:ext cx="566261" cy="246997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4BE52A4A-A350-C7E7-F4FC-3D018BBDF8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4" name="Oval 183">
                      <a:extLst>
                        <a:ext uri="{FF2B5EF4-FFF2-40B4-BE49-F238E27FC236}">
                          <a16:creationId xmlns:a16="http://schemas.microsoft.com/office/drawing/2014/main" id="{B9CFB788-258F-192C-0190-4F1263128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78" name="Cross 177">
                    <a:extLst>
                      <a:ext uri="{FF2B5EF4-FFF2-40B4-BE49-F238E27FC236}">
                        <a16:creationId xmlns:a16="http://schemas.microsoft.com/office/drawing/2014/main" id="{C341AE19-85D2-D5EB-25FE-C6A6492F8786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36760DFB-DBEA-8E3D-B474-DC28CEF208EF}"/>
                    </a:ext>
                  </a:extLst>
                </p:cNvPr>
                <p:cNvGrpSpPr/>
                <p:nvPr/>
              </p:nvGrpSpPr>
              <p:grpSpPr>
                <a:xfrm>
                  <a:off x="5929383" y="5601727"/>
                  <a:ext cx="187751" cy="217807"/>
                  <a:chOff x="5536471" y="5589270"/>
                  <a:chExt cx="187751" cy="217807"/>
                </a:xfrm>
              </p:grpSpPr>
              <p:grpSp>
                <p:nvGrpSpPr>
                  <p:cNvPr id="169" name="Group 168">
                    <a:extLst>
                      <a:ext uri="{FF2B5EF4-FFF2-40B4-BE49-F238E27FC236}">
                        <a16:creationId xmlns:a16="http://schemas.microsoft.com/office/drawing/2014/main" id="{EF7BBE90-2759-BAAF-39C4-A4C4C40263D1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3595"/>
                    <a:ext cx="183482" cy="183482"/>
                    <a:chOff x="7810263" y="2633920"/>
                    <a:chExt cx="2479862" cy="2479862"/>
                  </a:xfrm>
                </p:grpSpPr>
                <p:sp>
                  <p:nvSpPr>
                    <p:cNvPr id="171" name="Oval 170">
                      <a:extLst>
                        <a:ext uri="{FF2B5EF4-FFF2-40B4-BE49-F238E27FC236}">
                          <a16:creationId xmlns:a16="http://schemas.microsoft.com/office/drawing/2014/main" id="{9E9E8E6C-5A2D-CB08-555E-3D9BB5BFD3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63392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2" name="Oval 171">
                      <a:extLst>
                        <a:ext uri="{FF2B5EF4-FFF2-40B4-BE49-F238E27FC236}">
                          <a16:creationId xmlns:a16="http://schemas.microsoft.com/office/drawing/2014/main" id="{09C06226-F13A-206C-7428-F72AFC79CB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Oval 172">
                      <a:extLst>
                        <a:ext uri="{FF2B5EF4-FFF2-40B4-BE49-F238E27FC236}">
                          <a16:creationId xmlns:a16="http://schemas.microsoft.com/office/drawing/2014/main" id="{3BED49BA-BB21-3791-918E-0AE4D2E41E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Freeform: Shape 173">
                      <a:extLst>
                        <a:ext uri="{FF2B5EF4-FFF2-40B4-BE49-F238E27FC236}">
                          <a16:creationId xmlns:a16="http://schemas.microsoft.com/office/drawing/2014/main" id="{7D04249D-5AC0-006B-2019-FF540D560D9E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39" y="4060556"/>
                      <a:ext cx="566255" cy="247001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Oval 174">
                      <a:extLst>
                        <a:ext uri="{FF2B5EF4-FFF2-40B4-BE49-F238E27FC236}">
                          <a16:creationId xmlns:a16="http://schemas.microsoft.com/office/drawing/2014/main" id="{59961B13-1BEA-CE61-EE7B-454F76C81A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6" name="Oval 175">
                      <a:extLst>
                        <a:ext uri="{FF2B5EF4-FFF2-40B4-BE49-F238E27FC236}">
                          <a16:creationId xmlns:a16="http://schemas.microsoft.com/office/drawing/2014/main" id="{39F1E20F-6D05-3625-3620-62408FCDD1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70" name="Cross 169">
                    <a:extLst>
                      <a:ext uri="{FF2B5EF4-FFF2-40B4-BE49-F238E27FC236}">
                        <a16:creationId xmlns:a16="http://schemas.microsoft.com/office/drawing/2014/main" id="{E0859CE8-C108-3464-1A38-D06B2E159C45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A104FBBD-436A-A093-560E-4DD5C05BA335}"/>
                    </a:ext>
                  </a:extLst>
                </p:cNvPr>
                <p:cNvGrpSpPr/>
                <p:nvPr/>
              </p:nvGrpSpPr>
              <p:grpSpPr>
                <a:xfrm>
                  <a:off x="6127257" y="5606689"/>
                  <a:ext cx="187751" cy="214809"/>
                  <a:chOff x="5536471" y="5589270"/>
                  <a:chExt cx="187751" cy="214809"/>
                </a:xfrm>
              </p:grpSpPr>
              <p:grpSp>
                <p:nvGrpSpPr>
                  <p:cNvPr id="161" name="Group 160">
                    <a:extLst>
                      <a:ext uri="{FF2B5EF4-FFF2-40B4-BE49-F238E27FC236}">
                        <a16:creationId xmlns:a16="http://schemas.microsoft.com/office/drawing/2014/main" id="{15519127-D2CC-A612-5DA3-6CB4FFB925C7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0597"/>
                    <a:ext cx="183482" cy="183482"/>
                    <a:chOff x="7810263" y="2593400"/>
                    <a:chExt cx="2479862" cy="2479862"/>
                  </a:xfrm>
                </p:grpSpPr>
                <p:sp>
                  <p:nvSpPr>
                    <p:cNvPr id="163" name="Oval 162">
                      <a:extLst>
                        <a:ext uri="{FF2B5EF4-FFF2-40B4-BE49-F238E27FC236}">
                          <a16:creationId xmlns:a16="http://schemas.microsoft.com/office/drawing/2014/main" id="{FD7A0A8E-B3B6-B54B-767D-610737229C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59340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4" name="Oval 163">
                      <a:extLst>
                        <a:ext uri="{FF2B5EF4-FFF2-40B4-BE49-F238E27FC236}">
                          <a16:creationId xmlns:a16="http://schemas.microsoft.com/office/drawing/2014/main" id="{672E9FDB-6BE3-71FB-DC30-BD489FC0A0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5" name="Oval 164">
                      <a:extLst>
                        <a:ext uri="{FF2B5EF4-FFF2-40B4-BE49-F238E27FC236}">
                          <a16:creationId xmlns:a16="http://schemas.microsoft.com/office/drawing/2014/main" id="{D7C369C9-2EEE-8320-2428-DF05F7B0A7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6" name="Freeform: Shape 165">
                      <a:extLst>
                        <a:ext uri="{FF2B5EF4-FFF2-40B4-BE49-F238E27FC236}">
                          <a16:creationId xmlns:a16="http://schemas.microsoft.com/office/drawing/2014/main" id="{858941DA-BCBF-3DBA-E96E-DF8A852D14B5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45" y="4060555"/>
                      <a:ext cx="566261" cy="246997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7" name="Oval 166">
                      <a:extLst>
                        <a:ext uri="{FF2B5EF4-FFF2-40B4-BE49-F238E27FC236}">
                          <a16:creationId xmlns:a16="http://schemas.microsoft.com/office/drawing/2014/main" id="{1EF51631-E34F-8BAA-9BD5-3A3F23E682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8" name="Oval 167">
                      <a:extLst>
                        <a:ext uri="{FF2B5EF4-FFF2-40B4-BE49-F238E27FC236}">
                          <a16:creationId xmlns:a16="http://schemas.microsoft.com/office/drawing/2014/main" id="{A00FCE58-A9ED-5881-A53E-75690F2AE9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2" name="Cross 161">
                    <a:extLst>
                      <a:ext uri="{FF2B5EF4-FFF2-40B4-BE49-F238E27FC236}">
                        <a16:creationId xmlns:a16="http://schemas.microsoft.com/office/drawing/2014/main" id="{153D8395-98C3-C3A1-EAD4-3E95222E722B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807A8C81-0920-53C9-C5D1-6619F4B0D2C0}"/>
                    </a:ext>
                  </a:extLst>
                </p:cNvPr>
                <p:cNvGrpSpPr/>
                <p:nvPr/>
              </p:nvGrpSpPr>
              <p:grpSpPr>
                <a:xfrm>
                  <a:off x="6318771" y="5601727"/>
                  <a:ext cx="187751" cy="217807"/>
                  <a:chOff x="5536471" y="5589270"/>
                  <a:chExt cx="187751" cy="217807"/>
                </a:xfrm>
              </p:grpSpPr>
              <p:grpSp>
                <p:nvGrpSpPr>
                  <p:cNvPr id="153" name="Group 152">
                    <a:extLst>
                      <a:ext uri="{FF2B5EF4-FFF2-40B4-BE49-F238E27FC236}">
                        <a16:creationId xmlns:a16="http://schemas.microsoft.com/office/drawing/2014/main" id="{9CB770BE-F195-0982-1D3E-D985A13DC335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3595"/>
                    <a:ext cx="183482" cy="183482"/>
                    <a:chOff x="7810263" y="2633920"/>
                    <a:chExt cx="2479862" cy="2479862"/>
                  </a:xfrm>
                </p:grpSpPr>
                <p:sp>
                  <p:nvSpPr>
                    <p:cNvPr id="155" name="Oval 154">
                      <a:extLst>
                        <a:ext uri="{FF2B5EF4-FFF2-40B4-BE49-F238E27FC236}">
                          <a16:creationId xmlns:a16="http://schemas.microsoft.com/office/drawing/2014/main" id="{F5FC26C2-4C10-2E9D-C43D-AEC4A5FC69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63392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Oval 155">
                      <a:extLst>
                        <a:ext uri="{FF2B5EF4-FFF2-40B4-BE49-F238E27FC236}">
                          <a16:creationId xmlns:a16="http://schemas.microsoft.com/office/drawing/2014/main" id="{FBAAD4BF-4C9B-D26B-2239-198C2A6014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Oval 156">
                      <a:extLst>
                        <a:ext uri="{FF2B5EF4-FFF2-40B4-BE49-F238E27FC236}">
                          <a16:creationId xmlns:a16="http://schemas.microsoft.com/office/drawing/2014/main" id="{4F66CC32-ECEA-3BDF-15AB-51D7CAD31A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8" name="Freeform: Shape 157">
                      <a:extLst>
                        <a:ext uri="{FF2B5EF4-FFF2-40B4-BE49-F238E27FC236}">
                          <a16:creationId xmlns:a16="http://schemas.microsoft.com/office/drawing/2014/main" id="{A106A7ED-F11E-EDAE-EA09-D6C0C51E3117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39" y="4060556"/>
                      <a:ext cx="566255" cy="247001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46DF22C0-6CF6-C828-8E30-57C14DF141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0" name="Oval 159">
                      <a:extLst>
                        <a:ext uri="{FF2B5EF4-FFF2-40B4-BE49-F238E27FC236}">
                          <a16:creationId xmlns:a16="http://schemas.microsoft.com/office/drawing/2014/main" id="{412228D7-24F9-901E-2B36-DDA04CB9D3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54" name="Cross 153">
                    <a:extLst>
                      <a:ext uri="{FF2B5EF4-FFF2-40B4-BE49-F238E27FC236}">
                        <a16:creationId xmlns:a16="http://schemas.microsoft.com/office/drawing/2014/main" id="{0C61FCE7-9BE6-E304-88C8-4D0B5113F242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CFC34DFB-AFB5-E04E-35AA-45E42FA0B506}"/>
                    </a:ext>
                  </a:extLst>
                </p:cNvPr>
                <p:cNvGrpSpPr/>
                <p:nvPr/>
              </p:nvGrpSpPr>
              <p:grpSpPr>
                <a:xfrm>
                  <a:off x="6516645" y="5606689"/>
                  <a:ext cx="187751" cy="214809"/>
                  <a:chOff x="5536471" y="5589270"/>
                  <a:chExt cx="187751" cy="214809"/>
                </a:xfrm>
              </p:grpSpPr>
              <p:grpSp>
                <p:nvGrpSpPr>
                  <p:cNvPr id="145" name="Group 144">
                    <a:extLst>
                      <a:ext uri="{FF2B5EF4-FFF2-40B4-BE49-F238E27FC236}">
                        <a16:creationId xmlns:a16="http://schemas.microsoft.com/office/drawing/2014/main" id="{61CD5984-8DA7-FF9A-E294-00BC182DD82B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0597"/>
                    <a:ext cx="183482" cy="183482"/>
                    <a:chOff x="7810263" y="2593400"/>
                    <a:chExt cx="2479862" cy="2479862"/>
                  </a:xfrm>
                </p:grpSpPr>
                <p:sp>
                  <p:nvSpPr>
                    <p:cNvPr id="147" name="Oval 146">
                      <a:extLst>
                        <a:ext uri="{FF2B5EF4-FFF2-40B4-BE49-F238E27FC236}">
                          <a16:creationId xmlns:a16="http://schemas.microsoft.com/office/drawing/2014/main" id="{AEC33440-5CCF-ABFC-576A-16F6E39067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59340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8" name="Oval 147">
                      <a:extLst>
                        <a:ext uri="{FF2B5EF4-FFF2-40B4-BE49-F238E27FC236}">
                          <a16:creationId xmlns:a16="http://schemas.microsoft.com/office/drawing/2014/main" id="{7E8CA6B7-D920-23A3-3503-3A7D792295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9" name="Oval 148">
                      <a:extLst>
                        <a:ext uri="{FF2B5EF4-FFF2-40B4-BE49-F238E27FC236}">
                          <a16:creationId xmlns:a16="http://schemas.microsoft.com/office/drawing/2014/main" id="{75B9A635-EFA8-C3FA-CC96-6BA1983981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0" name="Freeform: Shape 149">
                      <a:extLst>
                        <a:ext uri="{FF2B5EF4-FFF2-40B4-BE49-F238E27FC236}">
                          <a16:creationId xmlns:a16="http://schemas.microsoft.com/office/drawing/2014/main" id="{317A8CF3-FE96-DF06-A58E-0B5A7E5F0659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45" y="4060555"/>
                      <a:ext cx="566261" cy="246997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Oval 150">
                      <a:extLst>
                        <a:ext uri="{FF2B5EF4-FFF2-40B4-BE49-F238E27FC236}">
                          <a16:creationId xmlns:a16="http://schemas.microsoft.com/office/drawing/2014/main" id="{560E712E-2E5A-1624-FFBA-34B3C4B586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Oval 151">
                      <a:extLst>
                        <a:ext uri="{FF2B5EF4-FFF2-40B4-BE49-F238E27FC236}">
                          <a16:creationId xmlns:a16="http://schemas.microsoft.com/office/drawing/2014/main" id="{EE767EE2-475C-F154-D13E-A72F5E19FB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6" name="Cross 145">
                    <a:extLst>
                      <a:ext uri="{FF2B5EF4-FFF2-40B4-BE49-F238E27FC236}">
                        <a16:creationId xmlns:a16="http://schemas.microsoft.com/office/drawing/2014/main" id="{057514D0-6C07-1B21-2638-9858BA25F288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F586A36C-C38A-2D52-AB76-A79077D70F7B}"/>
                    </a:ext>
                  </a:extLst>
                </p:cNvPr>
                <p:cNvGrpSpPr/>
                <p:nvPr/>
              </p:nvGrpSpPr>
              <p:grpSpPr>
                <a:xfrm>
                  <a:off x="6711683" y="5614184"/>
                  <a:ext cx="187751" cy="217807"/>
                  <a:chOff x="5536471" y="5589270"/>
                  <a:chExt cx="187751" cy="217807"/>
                </a:xfrm>
              </p:grpSpPr>
              <p:grpSp>
                <p:nvGrpSpPr>
                  <p:cNvPr id="137" name="Group 136">
                    <a:extLst>
                      <a:ext uri="{FF2B5EF4-FFF2-40B4-BE49-F238E27FC236}">
                        <a16:creationId xmlns:a16="http://schemas.microsoft.com/office/drawing/2014/main" id="{C67F69A7-6DD7-2270-E885-F81E4B8843C1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3595"/>
                    <a:ext cx="183482" cy="183482"/>
                    <a:chOff x="7810263" y="2633920"/>
                    <a:chExt cx="2479862" cy="2479862"/>
                  </a:xfrm>
                </p:grpSpPr>
                <p:sp>
                  <p:nvSpPr>
                    <p:cNvPr id="139" name="Oval 138">
                      <a:extLst>
                        <a:ext uri="{FF2B5EF4-FFF2-40B4-BE49-F238E27FC236}">
                          <a16:creationId xmlns:a16="http://schemas.microsoft.com/office/drawing/2014/main" id="{6C368AE3-35FE-87AB-AA2B-C86951B87F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63392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0" name="Oval 139">
                      <a:extLst>
                        <a:ext uri="{FF2B5EF4-FFF2-40B4-BE49-F238E27FC236}">
                          <a16:creationId xmlns:a16="http://schemas.microsoft.com/office/drawing/2014/main" id="{888CF0CF-E4D2-D33F-2019-97C70F0869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1" name="Oval 140">
                      <a:extLst>
                        <a:ext uri="{FF2B5EF4-FFF2-40B4-BE49-F238E27FC236}">
                          <a16:creationId xmlns:a16="http://schemas.microsoft.com/office/drawing/2014/main" id="{A4F529F4-6630-F1ED-FD45-AAA16AD6CA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2" name="Freeform: Shape 141">
                      <a:extLst>
                        <a:ext uri="{FF2B5EF4-FFF2-40B4-BE49-F238E27FC236}">
                          <a16:creationId xmlns:a16="http://schemas.microsoft.com/office/drawing/2014/main" id="{63BDF872-5C18-3CC4-7F79-9E0E1F50643C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39" y="4060556"/>
                      <a:ext cx="566255" cy="247001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3" name="Oval 142">
                      <a:extLst>
                        <a:ext uri="{FF2B5EF4-FFF2-40B4-BE49-F238E27FC236}">
                          <a16:creationId xmlns:a16="http://schemas.microsoft.com/office/drawing/2014/main" id="{42F2F695-4890-8652-B68C-EEF90D476D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4" name="Oval 143">
                      <a:extLst>
                        <a:ext uri="{FF2B5EF4-FFF2-40B4-BE49-F238E27FC236}">
                          <a16:creationId xmlns:a16="http://schemas.microsoft.com/office/drawing/2014/main" id="{F5097826-D677-395F-A008-6520217159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38" name="Cross 137">
                    <a:extLst>
                      <a:ext uri="{FF2B5EF4-FFF2-40B4-BE49-F238E27FC236}">
                        <a16:creationId xmlns:a16="http://schemas.microsoft.com/office/drawing/2014/main" id="{433A0AE4-A855-1533-3FD5-A6FBA92996A6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EC3A5013-3FFD-D19A-FD51-0D50F3224056}"/>
                    </a:ext>
                  </a:extLst>
                </p:cNvPr>
                <p:cNvGrpSpPr/>
                <p:nvPr/>
              </p:nvGrpSpPr>
              <p:grpSpPr>
                <a:xfrm>
                  <a:off x="6909557" y="5619146"/>
                  <a:ext cx="187751" cy="214809"/>
                  <a:chOff x="5536471" y="5589270"/>
                  <a:chExt cx="187751" cy="214809"/>
                </a:xfrm>
              </p:grpSpPr>
              <p:grpSp>
                <p:nvGrpSpPr>
                  <p:cNvPr id="129" name="Group 128">
                    <a:extLst>
                      <a:ext uri="{FF2B5EF4-FFF2-40B4-BE49-F238E27FC236}">
                        <a16:creationId xmlns:a16="http://schemas.microsoft.com/office/drawing/2014/main" id="{8B65E903-B3C9-ECDF-90E3-0E2D8096AB20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0597"/>
                    <a:ext cx="183482" cy="183482"/>
                    <a:chOff x="7810263" y="2593400"/>
                    <a:chExt cx="2479862" cy="2479862"/>
                  </a:xfrm>
                </p:grpSpPr>
                <p:sp>
                  <p:nvSpPr>
                    <p:cNvPr id="131" name="Oval 130">
                      <a:extLst>
                        <a:ext uri="{FF2B5EF4-FFF2-40B4-BE49-F238E27FC236}">
                          <a16:creationId xmlns:a16="http://schemas.microsoft.com/office/drawing/2014/main" id="{5DFC350D-35F4-ECEC-AE4B-2D6D7EA993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59340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2" name="Oval 131">
                      <a:extLst>
                        <a:ext uri="{FF2B5EF4-FFF2-40B4-BE49-F238E27FC236}">
                          <a16:creationId xmlns:a16="http://schemas.microsoft.com/office/drawing/2014/main" id="{DF3E8308-2208-BA16-9A27-0358FD3841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3" name="Oval 132">
                      <a:extLst>
                        <a:ext uri="{FF2B5EF4-FFF2-40B4-BE49-F238E27FC236}">
                          <a16:creationId xmlns:a16="http://schemas.microsoft.com/office/drawing/2014/main" id="{B37CCEF1-61E8-8B49-79EE-21CF4C3BBE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4" name="Freeform: Shape 133">
                      <a:extLst>
                        <a:ext uri="{FF2B5EF4-FFF2-40B4-BE49-F238E27FC236}">
                          <a16:creationId xmlns:a16="http://schemas.microsoft.com/office/drawing/2014/main" id="{C5F4A823-6764-0275-5E4D-E51FABF20D76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45" y="4060555"/>
                      <a:ext cx="566261" cy="246997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5" name="Oval 134">
                      <a:extLst>
                        <a:ext uri="{FF2B5EF4-FFF2-40B4-BE49-F238E27FC236}">
                          <a16:creationId xmlns:a16="http://schemas.microsoft.com/office/drawing/2014/main" id="{1ABF594A-759F-A315-3292-91F8B9E94D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6" name="Oval 135">
                      <a:extLst>
                        <a:ext uri="{FF2B5EF4-FFF2-40B4-BE49-F238E27FC236}">
                          <a16:creationId xmlns:a16="http://schemas.microsoft.com/office/drawing/2014/main" id="{EE133B67-90FE-8682-F0BC-ECFEA5A62F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30" name="Cross 129">
                    <a:extLst>
                      <a:ext uri="{FF2B5EF4-FFF2-40B4-BE49-F238E27FC236}">
                        <a16:creationId xmlns:a16="http://schemas.microsoft.com/office/drawing/2014/main" id="{236E4FFD-AEA7-514E-B7AA-81B58E7FD0CF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223C88D7-49FE-9D86-E3C9-0A64AD9B4D7B}"/>
                    </a:ext>
                  </a:extLst>
                </p:cNvPr>
                <p:cNvGrpSpPr/>
                <p:nvPr/>
              </p:nvGrpSpPr>
              <p:grpSpPr>
                <a:xfrm>
                  <a:off x="7107730" y="5617182"/>
                  <a:ext cx="187751" cy="217807"/>
                  <a:chOff x="5536471" y="5589270"/>
                  <a:chExt cx="187751" cy="217807"/>
                </a:xfrm>
              </p:grpSpPr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AC2B6F20-315B-B5BA-88F6-0FE90537F7B4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3595"/>
                    <a:ext cx="183482" cy="183482"/>
                    <a:chOff x="7810263" y="2633920"/>
                    <a:chExt cx="2479862" cy="2479862"/>
                  </a:xfrm>
                </p:grpSpPr>
                <p:sp>
                  <p:nvSpPr>
                    <p:cNvPr id="123" name="Oval 122">
                      <a:extLst>
                        <a:ext uri="{FF2B5EF4-FFF2-40B4-BE49-F238E27FC236}">
                          <a16:creationId xmlns:a16="http://schemas.microsoft.com/office/drawing/2014/main" id="{4B4811C7-609D-0BAD-524D-2E08B0F26E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63392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4" name="Oval 123">
                      <a:extLst>
                        <a:ext uri="{FF2B5EF4-FFF2-40B4-BE49-F238E27FC236}">
                          <a16:creationId xmlns:a16="http://schemas.microsoft.com/office/drawing/2014/main" id="{D0612332-2D9C-31EA-5AF7-08C7F7BE9B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5" name="Oval 124">
                      <a:extLst>
                        <a:ext uri="{FF2B5EF4-FFF2-40B4-BE49-F238E27FC236}">
                          <a16:creationId xmlns:a16="http://schemas.microsoft.com/office/drawing/2014/main" id="{1E7DA874-7A93-32B2-79A3-FCDD429AB0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6" name="Freeform: Shape 125">
                      <a:extLst>
                        <a:ext uri="{FF2B5EF4-FFF2-40B4-BE49-F238E27FC236}">
                          <a16:creationId xmlns:a16="http://schemas.microsoft.com/office/drawing/2014/main" id="{C2193048-A916-128C-EB90-606A149EC855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39" y="4060556"/>
                      <a:ext cx="566255" cy="247001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7" name="Oval 126">
                      <a:extLst>
                        <a:ext uri="{FF2B5EF4-FFF2-40B4-BE49-F238E27FC236}">
                          <a16:creationId xmlns:a16="http://schemas.microsoft.com/office/drawing/2014/main" id="{63EFDE20-40F8-F128-4905-376FB59156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8" name="Oval 127">
                      <a:extLst>
                        <a:ext uri="{FF2B5EF4-FFF2-40B4-BE49-F238E27FC236}">
                          <a16:creationId xmlns:a16="http://schemas.microsoft.com/office/drawing/2014/main" id="{80710EAD-E2A9-51B7-0BB9-1B42FA5448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22" name="Cross 121">
                    <a:extLst>
                      <a:ext uri="{FF2B5EF4-FFF2-40B4-BE49-F238E27FC236}">
                        <a16:creationId xmlns:a16="http://schemas.microsoft.com/office/drawing/2014/main" id="{F435AA7C-3CD4-6671-9D6B-CE393F95CD72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6F1D1BCB-5CC7-50F7-3EFE-8318A865945F}"/>
                    </a:ext>
                  </a:extLst>
                </p:cNvPr>
                <p:cNvGrpSpPr/>
                <p:nvPr/>
              </p:nvGrpSpPr>
              <p:grpSpPr>
                <a:xfrm>
                  <a:off x="7305604" y="5622144"/>
                  <a:ext cx="187751" cy="214809"/>
                  <a:chOff x="5536471" y="5589270"/>
                  <a:chExt cx="187751" cy="214809"/>
                </a:xfrm>
              </p:grpSpPr>
              <p:grpSp>
                <p:nvGrpSpPr>
                  <p:cNvPr id="113" name="Group 112">
                    <a:extLst>
                      <a:ext uri="{FF2B5EF4-FFF2-40B4-BE49-F238E27FC236}">
                        <a16:creationId xmlns:a16="http://schemas.microsoft.com/office/drawing/2014/main" id="{D8E5F928-815C-155F-4903-83A129E89BE4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0597"/>
                    <a:ext cx="183482" cy="183482"/>
                    <a:chOff x="7810263" y="2593400"/>
                    <a:chExt cx="2479862" cy="2479862"/>
                  </a:xfrm>
                </p:grpSpPr>
                <p:sp>
                  <p:nvSpPr>
                    <p:cNvPr id="115" name="Oval 114">
                      <a:extLst>
                        <a:ext uri="{FF2B5EF4-FFF2-40B4-BE49-F238E27FC236}">
                          <a16:creationId xmlns:a16="http://schemas.microsoft.com/office/drawing/2014/main" id="{5E9DC4C2-38D2-A037-BF58-4975AF6D90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59340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6" name="Oval 115">
                      <a:extLst>
                        <a:ext uri="{FF2B5EF4-FFF2-40B4-BE49-F238E27FC236}">
                          <a16:creationId xmlns:a16="http://schemas.microsoft.com/office/drawing/2014/main" id="{4EFF371B-F7E6-B7FC-ED97-1BD3A6797A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7" name="Oval 116">
                      <a:extLst>
                        <a:ext uri="{FF2B5EF4-FFF2-40B4-BE49-F238E27FC236}">
                          <a16:creationId xmlns:a16="http://schemas.microsoft.com/office/drawing/2014/main" id="{F1839F7E-A07F-32CE-EF92-E6B49C53E3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8" name="Freeform: Shape 117">
                      <a:extLst>
                        <a:ext uri="{FF2B5EF4-FFF2-40B4-BE49-F238E27FC236}">
                          <a16:creationId xmlns:a16="http://schemas.microsoft.com/office/drawing/2014/main" id="{6032A894-00E0-CB08-D5D3-4933C3856000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45" y="4060555"/>
                      <a:ext cx="566261" cy="246997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9" name="Oval 118">
                      <a:extLst>
                        <a:ext uri="{FF2B5EF4-FFF2-40B4-BE49-F238E27FC236}">
                          <a16:creationId xmlns:a16="http://schemas.microsoft.com/office/drawing/2014/main" id="{59D19CEB-E81C-AC58-290B-9DE0B5A3EE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0" name="Oval 119">
                      <a:extLst>
                        <a:ext uri="{FF2B5EF4-FFF2-40B4-BE49-F238E27FC236}">
                          <a16:creationId xmlns:a16="http://schemas.microsoft.com/office/drawing/2014/main" id="{43CB9A72-ABD1-20F6-D181-15AC3EA242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14" name="Cross 113">
                    <a:extLst>
                      <a:ext uri="{FF2B5EF4-FFF2-40B4-BE49-F238E27FC236}">
                        <a16:creationId xmlns:a16="http://schemas.microsoft.com/office/drawing/2014/main" id="{240F1C04-C067-572E-3897-3D714950F9E3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D20A7ABA-76FA-4021-C8F3-E962E01479A9}"/>
                    </a:ext>
                  </a:extLst>
                </p:cNvPr>
                <p:cNvGrpSpPr/>
                <p:nvPr/>
              </p:nvGrpSpPr>
              <p:grpSpPr>
                <a:xfrm>
                  <a:off x="7500642" y="5629639"/>
                  <a:ext cx="187751" cy="217807"/>
                  <a:chOff x="5536471" y="5589270"/>
                  <a:chExt cx="187751" cy="217807"/>
                </a:xfrm>
              </p:grpSpPr>
              <p:grpSp>
                <p:nvGrpSpPr>
                  <p:cNvPr id="105" name="Group 104">
                    <a:extLst>
                      <a:ext uri="{FF2B5EF4-FFF2-40B4-BE49-F238E27FC236}">
                        <a16:creationId xmlns:a16="http://schemas.microsoft.com/office/drawing/2014/main" id="{9A82D522-EC35-5552-5843-AD46C8434F89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3595"/>
                    <a:ext cx="183482" cy="183482"/>
                    <a:chOff x="7810263" y="2633920"/>
                    <a:chExt cx="2479862" cy="2479862"/>
                  </a:xfrm>
                </p:grpSpPr>
                <p:sp>
                  <p:nvSpPr>
                    <p:cNvPr id="107" name="Oval 106">
                      <a:extLst>
                        <a:ext uri="{FF2B5EF4-FFF2-40B4-BE49-F238E27FC236}">
                          <a16:creationId xmlns:a16="http://schemas.microsoft.com/office/drawing/2014/main" id="{86C7B18A-2C95-FCCD-F8F2-E0FB24AF58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63392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" name="Oval 107">
                      <a:extLst>
                        <a:ext uri="{FF2B5EF4-FFF2-40B4-BE49-F238E27FC236}">
                          <a16:creationId xmlns:a16="http://schemas.microsoft.com/office/drawing/2014/main" id="{09187944-80C7-6FA0-88A8-EA160A455A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9" name="Oval 108">
                      <a:extLst>
                        <a:ext uri="{FF2B5EF4-FFF2-40B4-BE49-F238E27FC236}">
                          <a16:creationId xmlns:a16="http://schemas.microsoft.com/office/drawing/2014/main" id="{1D68F464-A267-C9EB-76CF-343F1F137B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" name="Freeform: Shape 109">
                      <a:extLst>
                        <a:ext uri="{FF2B5EF4-FFF2-40B4-BE49-F238E27FC236}">
                          <a16:creationId xmlns:a16="http://schemas.microsoft.com/office/drawing/2014/main" id="{0505D70D-9348-39F9-B51C-AD7220D0F394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39" y="4060556"/>
                      <a:ext cx="566255" cy="247001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1" name="Oval 110">
                      <a:extLst>
                        <a:ext uri="{FF2B5EF4-FFF2-40B4-BE49-F238E27FC236}">
                          <a16:creationId xmlns:a16="http://schemas.microsoft.com/office/drawing/2014/main" id="{09DBD11B-4DD5-3988-0A51-A03A95B4EB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2" name="Oval 111">
                      <a:extLst>
                        <a:ext uri="{FF2B5EF4-FFF2-40B4-BE49-F238E27FC236}">
                          <a16:creationId xmlns:a16="http://schemas.microsoft.com/office/drawing/2014/main" id="{68EC893C-CF3F-059C-4EDA-75879BEBCA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06" name="Cross 105">
                    <a:extLst>
                      <a:ext uri="{FF2B5EF4-FFF2-40B4-BE49-F238E27FC236}">
                        <a16:creationId xmlns:a16="http://schemas.microsoft.com/office/drawing/2014/main" id="{45410032-C748-2E05-5ABC-1E15BEA7E6DB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9" name="Group 68">
                  <a:extLst>
                    <a:ext uri="{FF2B5EF4-FFF2-40B4-BE49-F238E27FC236}">
                      <a16:creationId xmlns:a16="http://schemas.microsoft.com/office/drawing/2014/main" id="{9B5A002C-0775-1C25-3FF4-20C068345879}"/>
                    </a:ext>
                  </a:extLst>
                </p:cNvPr>
                <p:cNvGrpSpPr/>
                <p:nvPr/>
              </p:nvGrpSpPr>
              <p:grpSpPr>
                <a:xfrm>
                  <a:off x="7698516" y="5634601"/>
                  <a:ext cx="187751" cy="214809"/>
                  <a:chOff x="5536471" y="5589270"/>
                  <a:chExt cx="187751" cy="214809"/>
                </a:xfrm>
              </p:grpSpPr>
              <p:grpSp>
                <p:nvGrpSpPr>
                  <p:cNvPr id="97" name="Group 96">
                    <a:extLst>
                      <a:ext uri="{FF2B5EF4-FFF2-40B4-BE49-F238E27FC236}">
                        <a16:creationId xmlns:a16="http://schemas.microsoft.com/office/drawing/2014/main" id="{1313E74F-E5D3-9170-059D-472D7BFFEFB3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0597"/>
                    <a:ext cx="183482" cy="183482"/>
                    <a:chOff x="7810263" y="2593400"/>
                    <a:chExt cx="2479862" cy="2479862"/>
                  </a:xfrm>
                </p:grpSpPr>
                <p:sp>
                  <p:nvSpPr>
                    <p:cNvPr id="99" name="Oval 98">
                      <a:extLst>
                        <a:ext uri="{FF2B5EF4-FFF2-40B4-BE49-F238E27FC236}">
                          <a16:creationId xmlns:a16="http://schemas.microsoft.com/office/drawing/2014/main" id="{78338F21-50AA-A54C-3178-217F77DDF9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59340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0" name="Oval 99">
                      <a:extLst>
                        <a:ext uri="{FF2B5EF4-FFF2-40B4-BE49-F238E27FC236}">
                          <a16:creationId xmlns:a16="http://schemas.microsoft.com/office/drawing/2014/main" id="{1578C690-E5BC-41FF-7381-8F59AE165F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" name="Oval 100">
                      <a:extLst>
                        <a:ext uri="{FF2B5EF4-FFF2-40B4-BE49-F238E27FC236}">
                          <a16:creationId xmlns:a16="http://schemas.microsoft.com/office/drawing/2014/main" id="{8F92DDFF-5987-ACB4-D620-F7C9C65B13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2" name="Freeform: Shape 101">
                      <a:extLst>
                        <a:ext uri="{FF2B5EF4-FFF2-40B4-BE49-F238E27FC236}">
                          <a16:creationId xmlns:a16="http://schemas.microsoft.com/office/drawing/2014/main" id="{681BCF11-8BFE-831B-605B-143DAEAC6C57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45" y="4060555"/>
                      <a:ext cx="566261" cy="246997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3" name="Oval 102">
                      <a:extLst>
                        <a:ext uri="{FF2B5EF4-FFF2-40B4-BE49-F238E27FC236}">
                          <a16:creationId xmlns:a16="http://schemas.microsoft.com/office/drawing/2014/main" id="{2A3664FD-BB90-C856-D344-746BCD67D9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4" name="Oval 103">
                      <a:extLst>
                        <a:ext uri="{FF2B5EF4-FFF2-40B4-BE49-F238E27FC236}">
                          <a16:creationId xmlns:a16="http://schemas.microsoft.com/office/drawing/2014/main" id="{3A39138F-0C61-D7F0-2D4F-7FA1115C79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98" name="Cross 97">
                    <a:extLst>
                      <a:ext uri="{FF2B5EF4-FFF2-40B4-BE49-F238E27FC236}">
                        <a16:creationId xmlns:a16="http://schemas.microsoft.com/office/drawing/2014/main" id="{78327C42-AA4D-9B06-E787-FF637D94099D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31350D7E-DAAD-5BEC-1C54-5423915B8760}"/>
                    </a:ext>
                  </a:extLst>
                </p:cNvPr>
                <p:cNvGrpSpPr/>
                <p:nvPr/>
              </p:nvGrpSpPr>
              <p:grpSpPr>
                <a:xfrm>
                  <a:off x="7890030" y="5629639"/>
                  <a:ext cx="187751" cy="217807"/>
                  <a:chOff x="5536471" y="5589270"/>
                  <a:chExt cx="187751" cy="217807"/>
                </a:xfrm>
              </p:grpSpPr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FA557CAE-CFF8-0524-1D89-C06D19316D04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3595"/>
                    <a:ext cx="183482" cy="183482"/>
                    <a:chOff x="7810263" y="2633920"/>
                    <a:chExt cx="2479862" cy="2479862"/>
                  </a:xfrm>
                </p:grpSpPr>
                <p:sp>
                  <p:nvSpPr>
                    <p:cNvPr id="91" name="Oval 90">
                      <a:extLst>
                        <a:ext uri="{FF2B5EF4-FFF2-40B4-BE49-F238E27FC236}">
                          <a16:creationId xmlns:a16="http://schemas.microsoft.com/office/drawing/2014/main" id="{060B82B9-EE76-17D4-E3CF-AB18CE535C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63392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62B680B8-5FBD-928F-CB05-893831FCF7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3" name="Oval 92">
                      <a:extLst>
                        <a:ext uri="{FF2B5EF4-FFF2-40B4-BE49-F238E27FC236}">
                          <a16:creationId xmlns:a16="http://schemas.microsoft.com/office/drawing/2014/main" id="{EB65F6EB-D625-F48E-7573-5D61EF7BBA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4" name="Freeform: Shape 93">
                      <a:extLst>
                        <a:ext uri="{FF2B5EF4-FFF2-40B4-BE49-F238E27FC236}">
                          <a16:creationId xmlns:a16="http://schemas.microsoft.com/office/drawing/2014/main" id="{2137D475-D2B4-A515-9776-9207B9BC994A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39" y="4060556"/>
                      <a:ext cx="566255" cy="247001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5" name="Oval 94">
                      <a:extLst>
                        <a:ext uri="{FF2B5EF4-FFF2-40B4-BE49-F238E27FC236}">
                          <a16:creationId xmlns:a16="http://schemas.microsoft.com/office/drawing/2014/main" id="{5F64BC34-F5FF-E2D1-3CEA-E475E83DD0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6" name="Oval 95">
                      <a:extLst>
                        <a:ext uri="{FF2B5EF4-FFF2-40B4-BE49-F238E27FC236}">
                          <a16:creationId xmlns:a16="http://schemas.microsoft.com/office/drawing/2014/main" id="{BD8F65AA-3536-CCA5-BB95-9230EFF2A7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90" name="Cross 89">
                    <a:extLst>
                      <a:ext uri="{FF2B5EF4-FFF2-40B4-BE49-F238E27FC236}">
                        <a16:creationId xmlns:a16="http://schemas.microsoft.com/office/drawing/2014/main" id="{B61889CC-DE7D-A748-58FB-5CEB6E64F05C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A7C0611B-AFB6-5EE2-CA02-C7A01FEF4CD4}"/>
                    </a:ext>
                  </a:extLst>
                </p:cNvPr>
                <p:cNvGrpSpPr/>
                <p:nvPr/>
              </p:nvGrpSpPr>
              <p:grpSpPr>
                <a:xfrm>
                  <a:off x="8087904" y="5634601"/>
                  <a:ext cx="187751" cy="214809"/>
                  <a:chOff x="5536471" y="5589270"/>
                  <a:chExt cx="187751" cy="214809"/>
                </a:xfrm>
              </p:grpSpPr>
              <p:grpSp>
                <p:nvGrpSpPr>
                  <p:cNvPr id="81" name="Group 80">
                    <a:extLst>
                      <a:ext uri="{FF2B5EF4-FFF2-40B4-BE49-F238E27FC236}">
                        <a16:creationId xmlns:a16="http://schemas.microsoft.com/office/drawing/2014/main" id="{6AFB852A-760A-D49D-A42E-6F6A8EE87D35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0597"/>
                    <a:ext cx="183482" cy="183482"/>
                    <a:chOff x="7810263" y="2593400"/>
                    <a:chExt cx="2479862" cy="2479862"/>
                  </a:xfrm>
                </p:grpSpPr>
                <p:sp>
                  <p:nvSpPr>
                    <p:cNvPr id="83" name="Oval 82">
                      <a:extLst>
                        <a:ext uri="{FF2B5EF4-FFF2-40B4-BE49-F238E27FC236}">
                          <a16:creationId xmlns:a16="http://schemas.microsoft.com/office/drawing/2014/main" id="{6B27646B-A8CF-3A1C-2F53-88E090BAEC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59340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Oval 83">
                      <a:extLst>
                        <a:ext uri="{FF2B5EF4-FFF2-40B4-BE49-F238E27FC236}">
                          <a16:creationId xmlns:a16="http://schemas.microsoft.com/office/drawing/2014/main" id="{30EF1579-57C8-FADB-B961-0E10DA8CE9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" name="Oval 84">
                      <a:extLst>
                        <a:ext uri="{FF2B5EF4-FFF2-40B4-BE49-F238E27FC236}">
                          <a16:creationId xmlns:a16="http://schemas.microsoft.com/office/drawing/2014/main" id="{954F3FE3-FAF7-DCFB-BEAE-4DF4489409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6" name="Freeform: Shape 85">
                      <a:extLst>
                        <a:ext uri="{FF2B5EF4-FFF2-40B4-BE49-F238E27FC236}">
                          <a16:creationId xmlns:a16="http://schemas.microsoft.com/office/drawing/2014/main" id="{44DE4707-33D1-B433-89EF-79C605822FF3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45" y="4060555"/>
                      <a:ext cx="566261" cy="246997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7" name="Oval 86">
                      <a:extLst>
                        <a:ext uri="{FF2B5EF4-FFF2-40B4-BE49-F238E27FC236}">
                          <a16:creationId xmlns:a16="http://schemas.microsoft.com/office/drawing/2014/main" id="{061384C0-4937-E295-9AC2-37FBA2DFBA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8" name="Oval 87">
                      <a:extLst>
                        <a:ext uri="{FF2B5EF4-FFF2-40B4-BE49-F238E27FC236}">
                          <a16:creationId xmlns:a16="http://schemas.microsoft.com/office/drawing/2014/main" id="{2624B01F-DC26-F97F-ADA0-EC0FF9EAE4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82" name="Cross 81">
                    <a:extLst>
                      <a:ext uri="{FF2B5EF4-FFF2-40B4-BE49-F238E27FC236}">
                        <a16:creationId xmlns:a16="http://schemas.microsoft.com/office/drawing/2014/main" id="{CB845EBD-ED8D-9480-520B-2D9AA390A366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F51F6324-0CBD-808D-FC48-3D240D871A4A}"/>
                    </a:ext>
                  </a:extLst>
                </p:cNvPr>
                <p:cNvGrpSpPr/>
                <p:nvPr/>
              </p:nvGrpSpPr>
              <p:grpSpPr>
                <a:xfrm>
                  <a:off x="8282942" y="5642096"/>
                  <a:ext cx="187751" cy="217807"/>
                  <a:chOff x="5536471" y="5589270"/>
                  <a:chExt cx="187751" cy="217807"/>
                </a:xfrm>
              </p:grpSpPr>
              <p:grpSp>
                <p:nvGrpSpPr>
                  <p:cNvPr id="73" name="Group 72">
                    <a:extLst>
                      <a:ext uri="{FF2B5EF4-FFF2-40B4-BE49-F238E27FC236}">
                        <a16:creationId xmlns:a16="http://schemas.microsoft.com/office/drawing/2014/main" id="{72B0528B-EAED-840F-9D3F-F1B8C6D84AA8}"/>
                      </a:ext>
                    </a:extLst>
                  </p:cNvPr>
                  <p:cNvGrpSpPr/>
                  <p:nvPr/>
                </p:nvGrpSpPr>
                <p:grpSpPr>
                  <a:xfrm>
                    <a:off x="5536471" y="5623595"/>
                    <a:ext cx="183482" cy="183482"/>
                    <a:chOff x="7810263" y="2633920"/>
                    <a:chExt cx="2479862" cy="2479862"/>
                  </a:xfrm>
                </p:grpSpPr>
                <p:sp>
                  <p:nvSpPr>
                    <p:cNvPr id="75" name="Oval 74">
                      <a:extLst>
                        <a:ext uri="{FF2B5EF4-FFF2-40B4-BE49-F238E27FC236}">
                          <a16:creationId xmlns:a16="http://schemas.microsoft.com/office/drawing/2014/main" id="{E531CBC6-3D75-E831-9905-27F34F0525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0263" y="2633920"/>
                      <a:ext cx="2479862" cy="2479862"/>
                    </a:xfrm>
                    <a:prstGeom prst="ellipse">
                      <a:avLst/>
                    </a:prstGeom>
                    <a:solidFill>
                      <a:srgbClr val="7CB7ED"/>
                    </a:solidFill>
                    <a:ln>
                      <a:solidFill>
                        <a:srgbClr val="1E7FD8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" name="Oval 75">
                      <a:extLst>
                        <a:ext uri="{FF2B5EF4-FFF2-40B4-BE49-F238E27FC236}">
                          <a16:creationId xmlns:a16="http://schemas.microsoft.com/office/drawing/2014/main" id="{FC688D89-D1F9-51CA-1E04-59E0B114A3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45794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" name="Oval 76">
                      <a:extLst>
                        <a:ext uri="{FF2B5EF4-FFF2-40B4-BE49-F238E27FC236}">
                          <a16:creationId xmlns:a16="http://schemas.microsoft.com/office/drawing/2014/main" id="{FBB0DB54-3659-8098-AF3C-84DFCBC65A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96519" y="3593087"/>
                      <a:ext cx="217170" cy="21717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" name="Freeform: Shape 77">
                      <a:extLst>
                        <a:ext uri="{FF2B5EF4-FFF2-40B4-BE49-F238E27FC236}">
                          <a16:creationId xmlns:a16="http://schemas.microsoft.com/office/drawing/2014/main" id="{B4790F99-CB2A-1EA4-0166-A0267123B738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8779539" y="4060556"/>
                      <a:ext cx="566255" cy="247001"/>
                    </a:xfrm>
                    <a:custGeom>
                      <a:avLst/>
                      <a:gdLst>
                        <a:gd name="connsiteX0" fmla="*/ 0 w 503227"/>
                        <a:gd name="connsiteY0" fmla="*/ 20668 h 20668"/>
                        <a:gd name="connsiteX1" fmla="*/ 503227 w 503227"/>
                        <a:gd name="connsiteY1" fmla="*/ 20668 h 20668"/>
                        <a:gd name="connsiteX0" fmla="*/ 0 w 394773"/>
                        <a:gd name="connsiteY0" fmla="*/ 14519 h 25833"/>
                        <a:gd name="connsiteX1" fmla="*/ 394773 w 394773"/>
                        <a:gd name="connsiteY1" fmla="*/ 25833 h 25833"/>
                        <a:gd name="connsiteX0" fmla="*/ 0 w 368744"/>
                        <a:gd name="connsiteY0" fmla="*/ 21809 h 21809"/>
                        <a:gd name="connsiteX1" fmla="*/ 368744 w 368744"/>
                        <a:gd name="connsiteY1" fmla="*/ 19985 h 21809"/>
                        <a:gd name="connsiteX0" fmla="*/ 0 w 368744"/>
                        <a:gd name="connsiteY0" fmla="*/ 12037 h 12037"/>
                        <a:gd name="connsiteX1" fmla="*/ 368744 w 368744"/>
                        <a:gd name="connsiteY1" fmla="*/ 10213 h 12037"/>
                        <a:gd name="connsiteX0" fmla="*/ 0 w 368744"/>
                        <a:gd name="connsiteY0" fmla="*/ 10923 h 10923"/>
                        <a:gd name="connsiteX1" fmla="*/ 368744 w 368744"/>
                        <a:gd name="connsiteY1" fmla="*/ 9099 h 10923"/>
                        <a:gd name="connsiteX0" fmla="*/ 0 w 368744"/>
                        <a:gd name="connsiteY0" fmla="*/ 12050 h 12050"/>
                        <a:gd name="connsiteX1" fmla="*/ 368744 w 368744"/>
                        <a:gd name="connsiteY1" fmla="*/ 10226 h 12050"/>
                        <a:gd name="connsiteX0" fmla="*/ 0 w 381759"/>
                        <a:gd name="connsiteY0" fmla="*/ 10242 h 12068"/>
                        <a:gd name="connsiteX1" fmla="*/ 381759 w 381759"/>
                        <a:gd name="connsiteY1" fmla="*/ 12068 h 12068"/>
                        <a:gd name="connsiteX0" fmla="*/ 0 w 386097"/>
                        <a:gd name="connsiteY0" fmla="*/ 11104 h 11105"/>
                        <a:gd name="connsiteX1" fmla="*/ 386097 w 386097"/>
                        <a:gd name="connsiteY1" fmla="*/ 11105 h 11105"/>
                        <a:gd name="connsiteX0" fmla="*/ 0 w 386097"/>
                        <a:gd name="connsiteY0" fmla="*/ 13837 h 13838"/>
                        <a:gd name="connsiteX1" fmla="*/ 386097 w 386097"/>
                        <a:gd name="connsiteY1" fmla="*/ 13838 h 13838"/>
                        <a:gd name="connsiteX0" fmla="*/ 0 w 388012"/>
                        <a:gd name="connsiteY0" fmla="*/ 16716 h 16717"/>
                        <a:gd name="connsiteX1" fmla="*/ 386097 w 388012"/>
                        <a:gd name="connsiteY1" fmla="*/ 16717 h 16717"/>
                        <a:gd name="connsiteX0" fmla="*/ 0 w 386097"/>
                        <a:gd name="connsiteY0" fmla="*/ 15366 h 15367"/>
                        <a:gd name="connsiteX1" fmla="*/ 386097 w 386097"/>
                        <a:gd name="connsiteY1" fmla="*/ 15367 h 15367"/>
                        <a:gd name="connsiteX0" fmla="*/ 0 w 386097"/>
                        <a:gd name="connsiteY0" fmla="*/ 14115 h 14116"/>
                        <a:gd name="connsiteX1" fmla="*/ 386097 w 386097"/>
                        <a:gd name="connsiteY1" fmla="*/ 14116 h 141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86097" h="14116">
                          <a:moveTo>
                            <a:pt x="0" y="14115"/>
                          </a:moveTo>
                          <a:cubicBezTo>
                            <a:pt x="25147" y="-4514"/>
                            <a:pt x="384333" y="-4895"/>
                            <a:pt x="386097" y="14116"/>
                          </a:cubicBezTo>
                        </a:path>
                      </a:pathLst>
                    </a:custGeom>
                    <a:noFill/>
                    <a:ln w="254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" name="Oval 78">
                      <a:extLst>
                        <a:ext uri="{FF2B5EF4-FFF2-40B4-BE49-F238E27FC236}">
                          <a16:creationId xmlns:a16="http://schemas.microsoft.com/office/drawing/2014/main" id="{B7A5CCA6-CFD6-1995-B9D3-03503AE576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4154" y="3988952"/>
                      <a:ext cx="219456" cy="91438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" name="Oval 79">
                      <a:extLst>
                        <a:ext uri="{FF2B5EF4-FFF2-40B4-BE49-F238E27FC236}">
                          <a16:creationId xmlns:a16="http://schemas.microsoft.com/office/drawing/2014/main" id="{C7E5930D-CB9F-BE1C-26E2-A94A0B7656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35851" y="3977612"/>
                      <a:ext cx="219460" cy="91440"/>
                    </a:xfrm>
                    <a:prstGeom prst="ellipse">
                      <a:avLst/>
                    </a:prstGeom>
                    <a:solidFill>
                      <a:srgbClr val="FFAA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74" name="Cross 73">
                    <a:extLst>
                      <a:ext uri="{FF2B5EF4-FFF2-40B4-BE49-F238E27FC236}">
                        <a16:creationId xmlns:a16="http://schemas.microsoft.com/office/drawing/2014/main" id="{F9C657B8-CE7E-45C1-DE26-8161C087D34E}"/>
                      </a:ext>
                    </a:extLst>
                  </p:cNvPr>
                  <p:cNvSpPr/>
                  <p:nvPr/>
                </p:nvSpPr>
                <p:spPr>
                  <a:xfrm>
                    <a:off x="5626823" y="5589270"/>
                    <a:ext cx="97399" cy="97399"/>
                  </a:xfrm>
                  <a:prstGeom prst="plus">
                    <a:avLst>
                      <a:gd name="adj" fmla="val 38774"/>
                    </a:avLst>
                  </a:prstGeom>
                  <a:solidFill>
                    <a:srgbClr val="FFAA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EC14BFD7-BD02-BF51-8EC5-F65C67FBE10C}"/>
                </a:ext>
              </a:extLst>
            </p:cNvPr>
            <p:cNvSpPr txBox="1"/>
            <p:nvPr/>
          </p:nvSpPr>
          <p:spPr>
            <a:xfrm>
              <a:off x="9283121" y="6353555"/>
              <a:ext cx="2336670" cy="530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789FD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spin only</a:t>
              </a: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6AED629A-3D26-AEBB-7B28-03C1ADF80668}"/>
                </a:ext>
              </a:extLst>
            </p:cNvPr>
            <p:cNvSpPr txBox="1"/>
            <p:nvPr/>
          </p:nvSpPr>
          <p:spPr>
            <a:xfrm>
              <a:off x="5534260" y="6387086"/>
              <a:ext cx="2336670" cy="530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789FD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spin-boson</a:t>
              </a:r>
            </a:p>
          </p:txBody>
        </p:sp>
      </p:grpSp>
      <p:sp>
        <p:nvSpPr>
          <p:cNvPr id="403" name="Rectangle 402">
            <a:extLst>
              <a:ext uri="{FF2B5EF4-FFF2-40B4-BE49-F238E27FC236}">
                <a16:creationId xmlns:a16="http://schemas.microsoft.com/office/drawing/2014/main" id="{893621D0-0F7F-3BB4-0885-207991B5BF89}"/>
              </a:ext>
            </a:extLst>
          </p:cNvPr>
          <p:cNvSpPr/>
          <p:nvPr/>
        </p:nvSpPr>
        <p:spPr>
          <a:xfrm>
            <a:off x="469232" y="4992939"/>
            <a:ext cx="3707534" cy="819948"/>
          </a:xfrm>
          <a:prstGeom prst="rect">
            <a:avLst/>
          </a:prstGeom>
          <a:solidFill>
            <a:srgbClr val="F2AE8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PRINCIPLE AVAILABLE IN OTHER PLATFORMS!</a:t>
            </a:r>
          </a:p>
        </p:txBody>
      </p:sp>
      <p:sp>
        <p:nvSpPr>
          <p:cNvPr id="404" name="TextBox 403">
            <a:extLst>
              <a:ext uri="{FF2B5EF4-FFF2-40B4-BE49-F238E27FC236}">
                <a16:creationId xmlns:a16="http://schemas.microsoft.com/office/drawing/2014/main" id="{F85004A1-1A47-AD60-34D5-87B56C6713C0}"/>
              </a:ext>
            </a:extLst>
          </p:cNvPr>
          <p:cNvSpPr txBox="1"/>
          <p:nvPr/>
        </p:nvSpPr>
        <p:spPr>
          <a:xfrm>
            <a:off x="-10608" y="6025027"/>
            <a:ext cx="4465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 Liu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PRX Quantum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1 (2026)</a:t>
            </a:r>
          </a:p>
        </p:txBody>
      </p:sp>
    </p:spTree>
    <p:extLst>
      <p:ext uri="{BB962C8B-B14F-4D97-AF65-F5344CB8AC3E}">
        <p14:creationId xmlns:p14="http://schemas.microsoft.com/office/powerpoint/2010/main" val="118507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B1EB9-FFA2-CFA4-5AC0-424C85E80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67826-69CA-71E0-8860-26D5A1DE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728365"/>
          </a:xfrm>
        </p:spPr>
        <p:txBody>
          <a:bodyPr>
            <a:normAutofit/>
          </a:bodyPr>
          <a:lstStyle/>
          <a:p>
            <a:r>
              <a:rPr lang="en-US" dirty="0"/>
              <a:t>Theory-Experiment Challenges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78A552-D9E1-0F4C-C0F0-3A249F13D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146" y="969696"/>
            <a:ext cx="2395865" cy="9130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8CB8C7-CED4-2F0A-A852-A4434FDC0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0577" y="969696"/>
            <a:ext cx="2213253" cy="913058"/>
          </a:xfrm>
          <a:prstGeom prst="rect">
            <a:avLst/>
          </a:prstGeom>
        </p:spPr>
      </p:pic>
      <p:pic>
        <p:nvPicPr>
          <p:cNvPr id="11" name="Picture 10" descr="A picture containing area, dirty, cluttered&#10;&#10;Description automatically generated">
            <a:extLst>
              <a:ext uri="{FF2B5EF4-FFF2-40B4-BE49-F238E27FC236}">
                <a16:creationId xmlns:a16="http://schemas.microsoft.com/office/drawing/2014/main" id="{8F8E87E7-9510-805D-147B-BBCF0AE2B1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2" r="8680"/>
          <a:stretch/>
        </p:blipFill>
        <p:spPr>
          <a:xfrm>
            <a:off x="993146" y="4054749"/>
            <a:ext cx="2979441" cy="2495396"/>
          </a:xfrm>
          <a:prstGeom prst="rect">
            <a:avLst/>
          </a:prstGeom>
          <a:ln w="76200">
            <a:solidFill>
              <a:srgbClr val="7CB7ED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69A904-3C46-DD26-9E0D-9D1B847FFE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0837" y="4927177"/>
            <a:ext cx="5095875" cy="1714500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9F053D67-2246-DCCA-BFD3-0C234CB172F7}"/>
              </a:ext>
            </a:extLst>
          </p:cNvPr>
          <p:cNvSpPr/>
          <p:nvPr/>
        </p:nvSpPr>
        <p:spPr>
          <a:xfrm>
            <a:off x="3843255" y="1208401"/>
            <a:ext cx="4959736" cy="38037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FFF5C10-47D1-B21C-0D96-834AF0CCD83E}"/>
              </a:ext>
            </a:extLst>
          </p:cNvPr>
          <p:cNvSpPr/>
          <p:nvPr/>
        </p:nvSpPr>
        <p:spPr>
          <a:xfrm rot="5400000">
            <a:off x="8970018" y="3419155"/>
            <a:ext cx="2395865" cy="398505"/>
          </a:xfrm>
          <a:prstGeom prst="rightArrow">
            <a:avLst/>
          </a:prstGeom>
          <a:gradFill>
            <a:gsLst>
              <a:gs pos="49000">
                <a:srgbClr val="DB5A03"/>
              </a:gs>
              <a:gs pos="15000">
                <a:srgbClr val="E6C432"/>
              </a:gs>
              <a:gs pos="91000">
                <a:srgbClr val="C0000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CCC1F89-0EB4-D849-A772-84ADAACB0ED9}"/>
              </a:ext>
            </a:extLst>
          </p:cNvPr>
          <p:cNvSpPr/>
          <p:nvPr/>
        </p:nvSpPr>
        <p:spPr>
          <a:xfrm rot="10800000">
            <a:off x="4293230" y="5585173"/>
            <a:ext cx="2176149" cy="380369"/>
          </a:xfrm>
          <a:prstGeom prst="rightArrow">
            <a:avLst/>
          </a:prstGeom>
          <a:gradFill>
            <a:gsLst>
              <a:gs pos="0">
                <a:srgbClr val="7030A0"/>
              </a:gs>
              <a:gs pos="55000">
                <a:srgbClr val="00B050"/>
              </a:gs>
              <a:gs pos="29000">
                <a:srgbClr val="0070C0"/>
              </a:gs>
              <a:gs pos="91000">
                <a:srgbClr val="E6C43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ACD599A-68B4-F1D6-2EAE-6117730C7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7369" y="1743775"/>
            <a:ext cx="3450306" cy="31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69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7FB90-7325-18B0-2A6D-7DB016EF0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6E5BF-44D3-588D-DA86-C8BE5F8BD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Quantum Computing Stack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32B44D9-7B31-0CF4-889B-D40D9778CD29}"/>
              </a:ext>
            </a:extLst>
          </p:cNvPr>
          <p:cNvSpPr/>
          <p:nvPr/>
        </p:nvSpPr>
        <p:spPr>
          <a:xfrm>
            <a:off x="5126178" y="2276716"/>
            <a:ext cx="4414981" cy="501770"/>
          </a:xfrm>
          <a:prstGeom prst="rect">
            <a:avLst/>
          </a:prstGeom>
          <a:solidFill>
            <a:srgbClr val="DB5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ALGORITHM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1DD2876-83E9-40FC-067D-D3EB49564011}"/>
              </a:ext>
            </a:extLst>
          </p:cNvPr>
          <p:cNvSpPr/>
          <p:nvPr/>
        </p:nvSpPr>
        <p:spPr>
          <a:xfrm>
            <a:off x="5126178" y="2968900"/>
            <a:ext cx="4414981" cy="501770"/>
          </a:xfrm>
          <a:prstGeom prst="rect">
            <a:avLst/>
          </a:prstGeom>
          <a:solidFill>
            <a:srgbClr val="E6C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QUANTUM CIRCUIT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AD70528-B98D-8B39-9A27-49B7611FC119}"/>
              </a:ext>
            </a:extLst>
          </p:cNvPr>
          <p:cNvSpPr/>
          <p:nvPr/>
        </p:nvSpPr>
        <p:spPr>
          <a:xfrm>
            <a:off x="5126177" y="3661084"/>
            <a:ext cx="4414981" cy="5017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NATIVE GATES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4575E4F-6958-6FC9-50C3-5E4B0391C62B}"/>
              </a:ext>
            </a:extLst>
          </p:cNvPr>
          <p:cNvSpPr/>
          <p:nvPr/>
        </p:nvSpPr>
        <p:spPr>
          <a:xfrm>
            <a:off x="5126176" y="4359373"/>
            <a:ext cx="2087424" cy="501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GATE PULSES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520ED95-3258-3642-B1E1-997BF9281A81}"/>
              </a:ext>
            </a:extLst>
          </p:cNvPr>
          <p:cNvSpPr/>
          <p:nvPr/>
        </p:nvSpPr>
        <p:spPr>
          <a:xfrm>
            <a:off x="5126176" y="5051557"/>
            <a:ext cx="4414981" cy="50177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QUBITS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5925FCF-3631-3833-1166-8FFFC5E3FF9F}"/>
              </a:ext>
            </a:extLst>
          </p:cNvPr>
          <p:cNvSpPr/>
          <p:nvPr/>
        </p:nvSpPr>
        <p:spPr>
          <a:xfrm>
            <a:off x="5126178" y="1615949"/>
            <a:ext cx="4414981" cy="5017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9500820-8888-8DD1-9AEB-A5566255DD04}"/>
              </a:ext>
            </a:extLst>
          </p:cNvPr>
          <p:cNvSpPr/>
          <p:nvPr/>
        </p:nvSpPr>
        <p:spPr>
          <a:xfrm>
            <a:off x="7499928" y="4359373"/>
            <a:ext cx="2022762" cy="501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E7AB5E6-F3FA-3C93-F467-E324874F652E}"/>
              </a:ext>
            </a:extLst>
          </p:cNvPr>
          <p:cNvSpPr txBox="1"/>
          <p:nvPr/>
        </p:nvSpPr>
        <p:spPr>
          <a:xfrm>
            <a:off x="1379869" y="1649854"/>
            <a:ext cx="3241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real time dynamic simulation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9E9F0190-2C90-9492-10FC-0C3B5FB1F53A}"/>
              </a:ext>
            </a:extLst>
          </p:cNvPr>
          <p:cNvSpPr/>
          <p:nvPr/>
        </p:nvSpPr>
        <p:spPr>
          <a:xfrm rot="10800000">
            <a:off x="4627419" y="1815924"/>
            <a:ext cx="358352" cy="622475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8352" h="858981">
                <a:moveTo>
                  <a:pt x="18472" y="0"/>
                </a:moveTo>
                <a:cubicBezTo>
                  <a:pt x="445654" y="201662"/>
                  <a:pt x="503381" y="680411"/>
                  <a:pt x="0" y="858981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96E68E9-E48E-C99F-89C8-E9223C8FEBAC}"/>
              </a:ext>
            </a:extLst>
          </p:cNvPr>
          <p:cNvSpPr txBox="1"/>
          <p:nvPr/>
        </p:nvSpPr>
        <p:spPr>
          <a:xfrm>
            <a:off x="1450977" y="2307060"/>
            <a:ext cx="3241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trotterized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time evolution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0B625869-35FE-A86E-503C-16F8DB70001D}"/>
              </a:ext>
            </a:extLst>
          </p:cNvPr>
          <p:cNvGrpSpPr/>
          <p:nvPr/>
        </p:nvGrpSpPr>
        <p:grpSpPr>
          <a:xfrm>
            <a:off x="1389105" y="2588074"/>
            <a:ext cx="3591114" cy="860468"/>
            <a:chOff x="1389105" y="2588074"/>
            <a:chExt cx="3591114" cy="860468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85869A9-0994-55ED-6D02-8FBC6AC68B76}"/>
                </a:ext>
              </a:extLst>
            </p:cNvPr>
            <p:cNvSpPr/>
            <p:nvPr/>
          </p:nvSpPr>
          <p:spPr>
            <a:xfrm rot="10800000">
              <a:off x="4621867" y="2588074"/>
              <a:ext cx="358352" cy="622475"/>
            </a:xfrm>
            <a:custGeom>
              <a:avLst/>
              <a:gdLst>
                <a:gd name="csX0" fmla="*/ 0 w 89821"/>
                <a:gd name="csY0" fmla="*/ 0 h 655782"/>
                <a:gd name="csX1" fmla="*/ 9237 w 89821"/>
                <a:gd name="csY1" fmla="*/ 655782 h 655782"/>
                <a:gd name="csX0" fmla="*/ 332508 w 345980"/>
                <a:gd name="csY0" fmla="*/ 0 h 581891"/>
                <a:gd name="csX1" fmla="*/ 0 w 345980"/>
                <a:gd name="csY1" fmla="*/ 581891 h 581891"/>
                <a:gd name="csX0" fmla="*/ 18472 w 91875"/>
                <a:gd name="csY0" fmla="*/ 0 h 858981"/>
                <a:gd name="csX1" fmla="*/ 0 w 91875"/>
                <a:gd name="csY1" fmla="*/ 858981 h 858981"/>
                <a:gd name="csX0" fmla="*/ 18472 w 254344"/>
                <a:gd name="csY0" fmla="*/ 0 h 858981"/>
                <a:gd name="csX1" fmla="*/ 0 w 254344"/>
                <a:gd name="csY1" fmla="*/ 858981 h 858981"/>
                <a:gd name="csX0" fmla="*/ 18472 w 365149"/>
                <a:gd name="csY0" fmla="*/ 0 h 858981"/>
                <a:gd name="csX1" fmla="*/ 0 w 365149"/>
                <a:gd name="csY1" fmla="*/ 858981 h 858981"/>
                <a:gd name="csX0" fmla="*/ 18472 w 372052"/>
                <a:gd name="csY0" fmla="*/ 0 h 858981"/>
                <a:gd name="csX1" fmla="*/ 0 w 372052"/>
                <a:gd name="csY1" fmla="*/ 858981 h 858981"/>
                <a:gd name="csX0" fmla="*/ 18472 w 358352"/>
                <a:gd name="csY0" fmla="*/ 0 h 858981"/>
                <a:gd name="csX1" fmla="*/ 0 w 358352"/>
                <a:gd name="csY1" fmla="*/ 858981 h 85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58352" h="858981">
                  <a:moveTo>
                    <a:pt x="18472" y="0"/>
                  </a:moveTo>
                  <a:cubicBezTo>
                    <a:pt x="445654" y="201662"/>
                    <a:pt x="503381" y="680411"/>
                    <a:pt x="0" y="858981"/>
                  </a:cubicBezTo>
                </a:path>
              </a:pathLst>
            </a:custGeom>
            <a:noFill/>
            <a:ln w="47625">
              <a:head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F173B3C-331B-C78E-328B-A43173B545B1}"/>
                </a:ext>
              </a:extLst>
            </p:cNvPr>
            <p:cNvSpPr txBox="1"/>
            <p:nvPr/>
          </p:nvSpPr>
          <p:spPr>
            <a:xfrm>
              <a:off x="1389105" y="3079210"/>
              <a:ext cx="324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CNOT, H, T, etc.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4E264ED-07C6-03F1-C299-06806E163FBB}"/>
              </a:ext>
            </a:extLst>
          </p:cNvPr>
          <p:cNvGrpSpPr/>
          <p:nvPr/>
        </p:nvGrpSpPr>
        <p:grpSpPr>
          <a:xfrm>
            <a:off x="1450977" y="3317202"/>
            <a:ext cx="3529242" cy="775281"/>
            <a:chOff x="1450977" y="3317202"/>
            <a:chExt cx="3529242" cy="775281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D87B020-B7B6-0EA7-94CD-3BEAF3098C8A}"/>
                </a:ext>
              </a:extLst>
            </p:cNvPr>
            <p:cNvSpPr/>
            <p:nvPr/>
          </p:nvSpPr>
          <p:spPr>
            <a:xfrm rot="10800000">
              <a:off x="4621867" y="3317202"/>
              <a:ext cx="358352" cy="622475"/>
            </a:xfrm>
            <a:custGeom>
              <a:avLst/>
              <a:gdLst>
                <a:gd name="csX0" fmla="*/ 0 w 89821"/>
                <a:gd name="csY0" fmla="*/ 0 h 655782"/>
                <a:gd name="csX1" fmla="*/ 9237 w 89821"/>
                <a:gd name="csY1" fmla="*/ 655782 h 655782"/>
                <a:gd name="csX0" fmla="*/ 332508 w 345980"/>
                <a:gd name="csY0" fmla="*/ 0 h 581891"/>
                <a:gd name="csX1" fmla="*/ 0 w 345980"/>
                <a:gd name="csY1" fmla="*/ 581891 h 581891"/>
                <a:gd name="csX0" fmla="*/ 18472 w 91875"/>
                <a:gd name="csY0" fmla="*/ 0 h 858981"/>
                <a:gd name="csX1" fmla="*/ 0 w 91875"/>
                <a:gd name="csY1" fmla="*/ 858981 h 858981"/>
                <a:gd name="csX0" fmla="*/ 18472 w 254344"/>
                <a:gd name="csY0" fmla="*/ 0 h 858981"/>
                <a:gd name="csX1" fmla="*/ 0 w 254344"/>
                <a:gd name="csY1" fmla="*/ 858981 h 858981"/>
                <a:gd name="csX0" fmla="*/ 18472 w 365149"/>
                <a:gd name="csY0" fmla="*/ 0 h 858981"/>
                <a:gd name="csX1" fmla="*/ 0 w 365149"/>
                <a:gd name="csY1" fmla="*/ 858981 h 858981"/>
                <a:gd name="csX0" fmla="*/ 18472 w 372052"/>
                <a:gd name="csY0" fmla="*/ 0 h 858981"/>
                <a:gd name="csX1" fmla="*/ 0 w 372052"/>
                <a:gd name="csY1" fmla="*/ 858981 h 858981"/>
                <a:gd name="csX0" fmla="*/ 18472 w 358352"/>
                <a:gd name="csY0" fmla="*/ 0 h 858981"/>
                <a:gd name="csX1" fmla="*/ 0 w 358352"/>
                <a:gd name="csY1" fmla="*/ 858981 h 85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58352" h="858981">
                  <a:moveTo>
                    <a:pt x="18472" y="0"/>
                  </a:moveTo>
                  <a:cubicBezTo>
                    <a:pt x="445654" y="201662"/>
                    <a:pt x="503381" y="680411"/>
                    <a:pt x="0" y="858981"/>
                  </a:cubicBezTo>
                </a:path>
              </a:pathLst>
            </a:custGeom>
            <a:noFill/>
            <a:ln w="47625">
              <a:head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850F09F-4B7D-D8E4-E38D-C3D1EA442C56}"/>
                </a:ext>
              </a:extLst>
            </p:cNvPr>
            <p:cNvSpPr txBox="1"/>
            <p:nvPr/>
          </p:nvSpPr>
          <p:spPr>
            <a:xfrm>
              <a:off x="1450977" y="3723151"/>
              <a:ext cx="324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XX, ZZ, ECR (ZX), etc.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5C6788FF-80CF-B427-BE68-3D8C0B22038D}"/>
              </a:ext>
            </a:extLst>
          </p:cNvPr>
          <p:cNvGrpSpPr/>
          <p:nvPr/>
        </p:nvGrpSpPr>
        <p:grpSpPr>
          <a:xfrm>
            <a:off x="1450977" y="4762675"/>
            <a:ext cx="3529241" cy="874494"/>
            <a:chOff x="1450977" y="4762675"/>
            <a:chExt cx="3529241" cy="874494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D714B43-EEB4-9A5B-26F3-CCB2CBAF5020}"/>
                </a:ext>
              </a:extLst>
            </p:cNvPr>
            <p:cNvSpPr/>
            <p:nvPr/>
          </p:nvSpPr>
          <p:spPr>
            <a:xfrm rot="10800000">
              <a:off x="4621866" y="4762675"/>
              <a:ext cx="358352" cy="622475"/>
            </a:xfrm>
            <a:custGeom>
              <a:avLst/>
              <a:gdLst>
                <a:gd name="csX0" fmla="*/ 0 w 89821"/>
                <a:gd name="csY0" fmla="*/ 0 h 655782"/>
                <a:gd name="csX1" fmla="*/ 9237 w 89821"/>
                <a:gd name="csY1" fmla="*/ 655782 h 655782"/>
                <a:gd name="csX0" fmla="*/ 332508 w 345980"/>
                <a:gd name="csY0" fmla="*/ 0 h 581891"/>
                <a:gd name="csX1" fmla="*/ 0 w 345980"/>
                <a:gd name="csY1" fmla="*/ 581891 h 581891"/>
                <a:gd name="csX0" fmla="*/ 18472 w 91875"/>
                <a:gd name="csY0" fmla="*/ 0 h 858981"/>
                <a:gd name="csX1" fmla="*/ 0 w 91875"/>
                <a:gd name="csY1" fmla="*/ 858981 h 858981"/>
                <a:gd name="csX0" fmla="*/ 18472 w 254344"/>
                <a:gd name="csY0" fmla="*/ 0 h 858981"/>
                <a:gd name="csX1" fmla="*/ 0 w 254344"/>
                <a:gd name="csY1" fmla="*/ 858981 h 858981"/>
                <a:gd name="csX0" fmla="*/ 18472 w 365149"/>
                <a:gd name="csY0" fmla="*/ 0 h 858981"/>
                <a:gd name="csX1" fmla="*/ 0 w 365149"/>
                <a:gd name="csY1" fmla="*/ 858981 h 858981"/>
                <a:gd name="csX0" fmla="*/ 18472 w 372052"/>
                <a:gd name="csY0" fmla="*/ 0 h 858981"/>
                <a:gd name="csX1" fmla="*/ 0 w 372052"/>
                <a:gd name="csY1" fmla="*/ 858981 h 858981"/>
                <a:gd name="csX0" fmla="*/ 18472 w 358352"/>
                <a:gd name="csY0" fmla="*/ 0 h 858981"/>
                <a:gd name="csX1" fmla="*/ 0 w 358352"/>
                <a:gd name="csY1" fmla="*/ 858981 h 85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58352" h="858981">
                  <a:moveTo>
                    <a:pt x="18472" y="0"/>
                  </a:moveTo>
                  <a:cubicBezTo>
                    <a:pt x="445654" y="201662"/>
                    <a:pt x="503381" y="680411"/>
                    <a:pt x="0" y="858981"/>
                  </a:cubicBezTo>
                </a:path>
              </a:pathLst>
            </a:custGeom>
            <a:noFill/>
            <a:ln w="47625">
              <a:head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0873A07-45E9-CA05-0FAB-373E6F9C00B1}"/>
                </a:ext>
              </a:extLst>
            </p:cNvPr>
            <p:cNvSpPr txBox="1"/>
            <p:nvPr/>
          </p:nvSpPr>
          <p:spPr>
            <a:xfrm>
              <a:off x="1450977" y="4990838"/>
              <a:ext cx="3241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trapped ions, neutral atoms, superconducting qubits, etc.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3AA2993-0DCC-8CE6-71F6-46756D43FD02}"/>
              </a:ext>
            </a:extLst>
          </p:cNvPr>
          <p:cNvGrpSpPr/>
          <p:nvPr/>
        </p:nvGrpSpPr>
        <p:grpSpPr>
          <a:xfrm>
            <a:off x="1450977" y="4033547"/>
            <a:ext cx="3529241" cy="763084"/>
            <a:chOff x="1450977" y="4033547"/>
            <a:chExt cx="3529241" cy="763084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6987901-8AD4-BBCB-6598-3E48C6371F10}"/>
                </a:ext>
              </a:extLst>
            </p:cNvPr>
            <p:cNvSpPr/>
            <p:nvPr/>
          </p:nvSpPr>
          <p:spPr>
            <a:xfrm rot="10800000">
              <a:off x="4621866" y="4033547"/>
              <a:ext cx="358352" cy="622475"/>
            </a:xfrm>
            <a:custGeom>
              <a:avLst/>
              <a:gdLst>
                <a:gd name="csX0" fmla="*/ 0 w 89821"/>
                <a:gd name="csY0" fmla="*/ 0 h 655782"/>
                <a:gd name="csX1" fmla="*/ 9237 w 89821"/>
                <a:gd name="csY1" fmla="*/ 655782 h 655782"/>
                <a:gd name="csX0" fmla="*/ 332508 w 345980"/>
                <a:gd name="csY0" fmla="*/ 0 h 581891"/>
                <a:gd name="csX1" fmla="*/ 0 w 345980"/>
                <a:gd name="csY1" fmla="*/ 581891 h 581891"/>
                <a:gd name="csX0" fmla="*/ 18472 w 91875"/>
                <a:gd name="csY0" fmla="*/ 0 h 858981"/>
                <a:gd name="csX1" fmla="*/ 0 w 91875"/>
                <a:gd name="csY1" fmla="*/ 858981 h 858981"/>
                <a:gd name="csX0" fmla="*/ 18472 w 254344"/>
                <a:gd name="csY0" fmla="*/ 0 h 858981"/>
                <a:gd name="csX1" fmla="*/ 0 w 254344"/>
                <a:gd name="csY1" fmla="*/ 858981 h 858981"/>
                <a:gd name="csX0" fmla="*/ 18472 w 365149"/>
                <a:gd name="csY0" fmla="*/ 0 h 858981"/>
                <a:gd name="csX1" fmla="*/ 0 w 365149"/>
                <a:gd name="csY1" fmla="*/ 858981 h 858981"/>
                <a:gd name="csX0" fmla="*/ 18472 w 372052"/>
                <a:gd name="csY0" fmla="*/ 0 h 858981"/>
                <a:gd name="csX1" fmla="*/ 0 w 372052"/>
                <a:gd name="csY1" fmla="*/ 858981 h 858981"/>
                <a:gd name="csX0" fmla="*/ 18472 w 358352"/>
                <a:gd name="csY0" fmla="*/ 0 h 858981"/>
                <a:gd name="csX1" fmla="*/ 0 w 358352"/>
                <a:gd name="csY1" fmla="*/ 858981 h 85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58352" h="858981">
                  <a:moveTo>
                    <a:pt x="18472" y="0"/>
                  </a:moveTo>
                  <a:cubicBezTo>
                    <a:pt x="445654" y="201662"/>
                    <a:pt x="503381" y="680411"/>
                    <a:pt x="0" y="858981"/>
                  </a:cubicBezTo>
                </a:path>
              </a:pathLst>
            </a:custGeom>
            <a:noFill/>
            <a:ln w="47625">
              <a:head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3829483-62C9-97E8-4326-0162A9469950}"/>
                </a:ext>
              </a:extLst>
            </p:cNvPr>
            <p:cNvSpPr txBox="1"/>
            <p:nvPr/>
          </p:nvSpPr>
          <p:spPr>
            <a:xfrm>
              <a:off x="1450977" y="4427299"/>
              <a:ext cx="3241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lasers, microwaves</a:t>
              </a:r>
            </a:p>
          </p:txBody>
        </p:sp>
      </p:grp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A48B7E3A-8575-6A02-4D4D-2E3E3F6ACA8A}"/>
              </a:ext>
            </a:extLst>
          </p:cNvPr>
          <p:cNvSpPr/>
          <p:nvPr/>
        </p:nvSpPr>
        <p:spPr>
          <a:xfrm rot="10800000" flipH="1" flipV="1">
            <a:off x="9681564" y="1815925"/>
            <a:ext cx="713720" cy="3486518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8352" h="858981">
                <a:moveTo>
                  <a:pt x="18472" y="0"/>
                </a:moveTo>
                <a:cubicBezTo>
                  <a:pt x="445654" y="201662"/>
                  <a:pt x="503381" y="680411"/>
                  <a:pt x="0" y="858981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7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5" grpId="0" animBg="1"/>
      <p:bldP spid="76" grpId="0"/>
      <p:bldP spid="9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24B725-3D77-94BD-E124-36792E556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363D6-0938-B49C-7CDC-0A2F7DF4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728365"/>
          </a:xfrm>
        </p:spPr>
        <p:txBody>
          <a:bodyPr>
            <a:normAutofit/>
          </a:bodyPr>
          <a:lstStyle/>
          <a:p>
            <a:r>
              <a:rPr lang="en-US" dirty="0"/>
              <a:t>Theory-Experiment Challenges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5D25EC-F3B9-AB3C-C0E3-E7054CEFC097}"/>
              </a:ext>
            </a:extLst>
          </p:cNvPr>
          <p:cNvSpPr txBox="1">
            <a:spLocks/>
          </p:cNvSpPr>
          <p:nvPr/>
        </p:nvSpPr>
        <p:spPr>
          <a:xfrm>
            <a:off x="2218660" y="3832524"/>
            <a:ext cx="7425070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Circuit Compilation for Novel Platforms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E0B40A3-C842-EEB5-E299-8FF41058BBB0}"/>
              </a:ext>
            </a:extLst>
          </p:cNvPr>
          <p:cNvSpPr txBox="1">
            <a:spLocks/>
          </p:cNvSpPr>
          <p:nvPr/>
        </p:nvSpPr>
        <p:spPr>
          <a:xfrm>
            <a:off x="2238496" y="789739"/>
            <a:ext cx="7038854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Limiting Errors (and understanding them)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4017DE-08AF-7A82-F8AA-2908CF6EA3F5}"/>
              </a:ext>
            </a:extLst>
          </p:cNvPr>
          <p:cNvSpPr/>
          <p:nvPr/>
        </p:nvSpPr>
        <p:spPr>
          <a:xfrm>
            <a:off x="5761703" y="2944037"/>
            <a:ext cx="580103" cy="550606"/>
          </a:xfrm>
          <a:prstGeom prst="triangle">
            <a:avLst/>
          </a:prstGeom>
          <a:solidFill>
            <a:srgbClr val="75B0E6"/>
          </a:solidFill>
          <a:ln>
            <a:solidFill>
              <a:srgbClr val="75B0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2CCBCD-5E3D-2AAF-EE47-3F44208FC682}"/>
              </a:ext>
            </a:extLst>
          </p:cNvPr>
          <p:cNvSpPr/>
          <p:nvPr/>
        </p:nvSpPr>
        <p:spPr>
          <a:xfrm>
            <a:off x="2916750" y="2708064"/>
            <a:ext cx="6035522" cy="155511"/>
          </a:xfrm>
          <a:prstGeom prst="rect">
            <a:avLst/>
          </a:prstGeom>
          <a:solidFill>
            <a:srgbClr val="75B0E6"/>
          </a:solidFill>
          <a:ln>
            <a:solidFill>
              <a:srgbClr val="75B0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1CB00A-D000-851C-B6A6-2EE7EDA1DBD3}"/>
              </a:ext>
            </a:extLst>
          </p:cNvPr>
          <p:cNvSpPr/>
          <p:nvPr/>
        </p:nvSpPr>
        <p:spPr>
          <a:xfrm>
            <a:off x="2936586" y="1855985"/>
            <a:ext cx="2399071" cy="728365"/>
          </a:xfrm>
          <a:prstGeom prst="rect">
            <a:avLst/>
          </a:prstGeom>
          <a:solidFill>
            <a:srgbClr val="FFA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 error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0641AC-A226-6592-9934-160E1A729EFA}"/>
              </a:ext>
            </a:extLst>
          </p:cNvPr>
          <p:cNvSpPr/>
          <p:nvPr/>
        </p:nvSpPr>
        <p:spPr>
          <a:xfrm>
            <a:off x="6872749" y="1861761"/>
            <a:ext cx="2079523" cy="728365"/>
          </a:xfrm>
          <a:prstGeom prst="rect">
            <a:avLst/>
          </a:prstGeom>
          <a:solidFill>
            <a:srgbClr val="FFA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algorithmic error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C6DD2E-50E7-F1EB-3426-741C50086962}"/>
              </a:ext>
            </a:extLst>
          </p:cNvPr>
          <p:cNvSpPr txBox="1"/>
          <p:nvPr/>
        </p:nvSpPr>
        <p:spPr>
          <a:xfrm>
            <a:off x="9468465" y="1855985"/>
            <a:ext cx="23990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gauge variance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finite size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truncation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trotter error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74D310-0C7B-C779-FAFC-0D6D40314683}"/>
              </a:ext>
            </a:extLst>
          </p:cNvPr>
          <p:cNvSpPr txBox="1"/>
          <p:nvPr/>
        </p:nvSpPr>
        <p:spPr>
          <a:xfrm>
            <a:off x="683343" y="1904306"/>
            <a:ext cx="239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circuit depth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28D06D5-D5C4-D57E-8AE6-26D2D199FEA5}"/>
              </a:ext>
            </a:extLst>
          </p:cNvPr>
          <p:cNvSpPr/>
          <p:nvPr/>
        </p:nvSpPr>
        <p:spPr>
          <a:xfrm>
            <a:off x="288209" y="865239"/>
            <a:ext cx="11648152" cy="2967285"/>
          </a:xfrm>
          <a:prstGeom prst="roundRect">
            <a:avLst/>
          </a:prstGeom>
          <a:noFill/>
          <a:ln w="38100"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32B215-BFC6-AA94-98D3-3A3EC03C98A2}"/>
              </a:ext>
            </a:extLst>
          </p:cNvPr>
          <p:cNvSpPr/>
          <p:nvPr/>
        </p:nvSpPr>
        <p:spPr>
          <a:xfrm>
            <a:off x="350583" y="3832524"/>
            <a:ext cx="11648152" cy="2967285"/>
          </a:xfrm>
          <a:prstGeom prst="roundRect">
            <a:avLst/>
          </a:prstGeom>
          <a:noFill/>
          <a:ln w="38100"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6CE72A6-8937-E8BD-D84A-C03A067F0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485" y="4246274"/>
            <a:ext cx="3213932" cy="2452882"/>
          </a:xfrm>
          <a:prstGeom prst="rect">
            <a:avLst/>
          </a:prstGeom>
          <a:gradFill>
            <a:gsLst>
              <a:gs pos="51000">
                <a:srgbClr val="DB5A03"/>
              </a:gs>
              <a:gs pos="78000">
                <a:srgbClr val="E6C432"/>
              </a:gs>
              <a:gs pos="19000">
                <a:srgbClr val="C00000"/>
              </a:gs>
            </a:gsLst>
            <a:lin ang="0" scaled="0"/>
          </a:gradFill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671B840-1DC2-1FC5-AA60-49CF9F71D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315" y="4653470"/>
            <a:ext cx="1464043" cy="5579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A3D28F-DF47-14FF-A164-8424828E2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4127" y="4653470"/>
            <a:ext cx="1352454" cy="557943"/>
          </a:xfrm>
          <a:prstGeom prst="rect">
            <a:avLst/>
          </a:prstGeom>
        </p:spPr>
      </p:pic>
      <p:sp>
        <p:nvSpPr>
          <p:cNvPr id="30" name="Arrow: Right 29">
            <a:extLst>
              <a:ext uri="{FF2B5EF4-FFF2-40B4-BE49-F238E27FC236}">
                <a16:creationId xmlns:a16="http://schemas.microsoft.com/office/drawing/2014/main" id="{6E7BFD01-5528-836C-291B-2B4144207327}"/>
              </a:ext>
            </a:extLst>
          </p:cNvPr>
          <p:cNvSpPr/>
          <p:nvPr/>
        </p:nvSpPr>
        <p:spPr>
          <a:xfrm>
            <a:off x="4029996" y="4780616"/>
            <a:ext cx="799065" cy="303650"/>
          </a:xfrm>
          <a:prstGeom prst="rightArrow">
            <a:avLst/>
          </a:prstGeom>
          <a:solidFill>
            <a:srgbClr val="E6C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3506B7E6-E2E4-D877-C0B5-B2A85FF248EF}"/>
              </a:ext>
            </a:extLst>
          </p:cNvPr>
          <p:cNvSpPr/>
          <p:nvPr/>
        </p:nvSpPr>
        <p:spPr>
          <a:xfrm>
            <a:off x="1310184" y="4735410"/>
            <a:ext cx="799065" cy="303650"/>
          </a:xfrm>
          <a:prstGeom prst="rightArrow">
            <a:avLst/>
          </a:prstGeom>
          <a:gradFill>
            <a:gsLst>
              <a:gs pos="51000">
                <a:srgbClr val="DB5A03"/>
              </a:gs>
              <a:gs pos="78000">
                <a:srgbClr val="E6C432"/>
              </a:gs>
              <a:gs pos="19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CE8D01A8-CD2A-2014-FF39-47D0D6B24860}"/>
              </a:ext>
            </a:extLst>
          </p:cNvPr>
          <p:cNvSpPr/>
          <p:nvPr/>
        </p:nvSpPr>
        <p:spPr>
          <a:xfrm>
            <a:off x="6576474" y="4771272"/>
            <a:ext cx="799065" cy="303650"/>
          </a:xfrm>
          <a:prstGeom prst="rightArrow">
            <a:avLst/>
          </a:prstGeom>
          <a:gradFill>
            <a:gsLst>
              <a:gs pos="64000">
                <a:srgbClr val="0070C0"/>
              </a:gs>
              <a:gs pos="38000">
                <a:srgbClr val="00B050"/>
              </a:gs>
              <a:gs pos="90000">
                <a:srgbClr val="7030A0"/>
              </a:gs>
              <a:gs pos="12000">
                <a:srgbClr val="E6C43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4A6F24-5478-ED0F-D086-827109567E03}"/>
              </a:ext>
            </a:extLst>
          </p:cNvPr>
          <p:cNvSpPr txBox="1"/>
          <p:nvPr/>
        </p:nvSpPr>
        <p:spPr>
          <a:xfrm>
            <a:off x="7790339" y="12877"/>
            <a:ext cx="446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Spagnoli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arXiv:2503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Bell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PRX Quantum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4 (2025)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Ale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arXiv:2511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B2C412C-8B1A-776B-A863-117BE62EBC81}"/>
              </a:ext>
            </a:extLst>
          </p:cNvPr>
          <p:cNvSpPr txBox="1"/>
          <p:nvPr/>
        </p:nvSpPr>
        <p:spPr>
          <a:xfrm>
            <a:off x="683343" y="6234001"/>
            <a:ext cx="4465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Y Liu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PRX Quantum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1 (2026)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X. Liu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prep.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EBB9120C-4B9A-8363-E0AE-523DBFA29100}"/>
              </a:ext>
            </a:extLst>
          </p:cNvPr>
          <p:cNvGrpSpPr/>
          <p:nvPr/>
        </p:nvGrpSpPr>
        <p:grpSpPr>
          <a:xfrm>
            <a:off x="1917293" y="5361123"/>
            <a:ext cx="4775535" cy="681487"/>
            <a:chOff x="1917293" y="5361123"/>
            <a:chExt cx="4775535" cy="68148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BB98BDE-88D8-86B5-1FD3-493FB4BC9528}"/>
                </a:ext>
              </a:extLst>
            </p:cNvPr>
            <p:cNvGrpSpPr/>
            <p:nvPr/>
          </p:nvGrpSpPr>
          <p:grpSpPr>
            <a:xfrm>
              <a:off x="4686351" y="5686862"/>
              <a:ext cx="315714" cy="315714"/>
              <a:chOff x="8685775" y="1411970"/>
              <a:chExt cx="2563386" cy="2563386"/>
            </a:xfrm>
            <a:solidFill>
              <a:srgbClr val="75B0E6">
                <a:alpha val="47843"/>
              </a:srgbClr>
            </a:solidFill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6439D7D0-9371-DD0B-A73C-FC93DC18C459}"/>
                  </a:ext>
                </a:extLst>
              </p:cNvPr>
              <p:cNvGrpSpPr/>
              <p:nvPr/>
            </p:nvGrpSpPr>
            <p:grpSpPr>
              <a:xfrm>
                <a:off x="8685775" y="1411970"/>
                <a:ext cx="2563386" cy="2563386"/>
                <a:chOff x="5749871" y="1757180"/>
                <a:chExt cx="1219101" cy="1219101"/>
              </a:xfrm>
              <a:grpFill/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A12A16F6-2508-0BD3-6186-8A9BCCC94DF0}"/>
                    </a:ext>
                  </a:extLst>
                </p:cNvPr>
                <p:cNvSpPr/>
                <p:nvPr/>
              </p:nvSpPr>
              <p:spPr>
                <a:xfrm flipV="1">
                  <a:off x="5753606" y="2324554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58945E37-F554-A3CC-23C4-3A309FBAC054}"/>
                    </a:ext>
                  </a:extLst>
                </p:cNvPr>
                <p:cNvSpPr/>
                <p:nvPr/>
              </p:nvSpPr>
              <p:spPr>
                <a:xfrm>
                  <a:off x="5749871" y="1757180"/>
                  <a:ext cx="1219101" cy="1219101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40C836E0-3D3D-13B3-020A-F7BB1FE54126}"/>
                    </a:ext>
                  </a:extLst>
                </p:cNvPr>
                <p:cNvSpPr/>
                <p:nvPr/>
              </p:nvSpPr>
              <p:spPr>
                <a:xfrm>
                  <a:off x="5752919" y="2401582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040BB899-D51C-FD49-79FB-45E8BF25CE4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10382733" y="1569017"/>
                <a:ext cx="5" cy="1344921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9355571-B909-C87E-0F1E-1275127578CB}"/>
                </a:ext>
              </a:extLst>
            </p:cNvPr>
            <p:cNvGrpSpPr/>
            <p:nvPr/>
          </p:nvGrpSpPr>
          <p:grpSpPr>
            <a:xfrm>
              <a:off x="5119366" y="5705862"/>
              <a:ext cx="315714" cy="315714"/>
              <a:chOff x="8685775" y="1411970"/>
              <a:chExt cx="2563386" cy="2563386"/>
            </a:xfrm>
            <a:solidFill>
              <a:srgbClr val="75B0E6">
                <a:alpha val="47843"/>
              </a:srgbClr>
            </a:solidFill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77B1CD30-7067-6159-7D07-C5A8D80322AA}"/>
                  </a:ext>
                </a:extLst>
              </p:cNvPr>
              <p:cNvGrpSpPr/>
              <p:nvPr/>
            </p:nvGrpSpPr>
            <p:grpSpPr>
              <a:xfrm>
                <a:off x="8685775" y="1411970"/>
                <a:ext cx="2563386" cy="2563386"/>
                <a:chOff x="5749871" y="1757180"/>
                <a:chExt cx="1219101" cy="1219101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A5A017AD-19FD-069A-B845-03D87C95AC2E}"/>
                    </a:ext>
                  </a:extLst>
                </p:cNvPr>
                <p:cNvSpPr/>
                <p:nvPr/>
              </p:nvSpPr>
              <p:spPr>
                <a:xfrm flipV="1">
                  <a:off x="5753606" y="2324554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91F39BB7-911F-B531-55DA-FC1A6F2BADD9}"/>
                    </a:ext>
                  </a:extLst>
                </p:cNvPr>
                <p:cNvSpPr/>
                <p:nvPr/>
              </p:nvSpPr>
              <p:spPr>
                <a:xfrm>
                  <a:off x="5749871" y="1757180"/>
                  <a:ext cx="1219101" cy="1219101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C1543C75-0B42-046B-7F40-606C8BF3796A}"/>
                    </a:ext>
                  </a:extLst>
                </p:cNvPr>
                <p:cNvSpPr/>
                <p:nvPr/>
              </p:nvSpPr>
              <p:spPr>
                <a:xfrm>
                  <a:off x="5752919" y="2401582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F2FF7DB6-DE9E-564C-CFFB-E3F87C0D72B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10382733" y="1569017"/>
                <a:ext cx="5" cy="1344921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9EF0BD3D-3E07-2A0F-36BD-1DE479E11348}"/>
                </a:ext>
              </a:extLst>
            </p:cNvPr>
            <p:cNvGrpSpPr/>
            <p:nvPr/>
          </p:nvGrpSpPr>
          <p:grpSpPr>
            <a:xfrm>
              <a:off x="5539173" y="5705862"/>
              <a:ext cx="315714" cy="315714"/>
              <a:chOff x="8685775" y="1411970"/>
              <a:chExt cx="2563386" cy="2563386"/>
            </a:xfrm>
            <a:solidFill>
              <a:srgbClr val="75B0E6">
                <a:alpha val="47843"/>
              </a:srgbClr>
            </a:solidFill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D9DF1DB1-4412-31B1-8183-02F66DE86C66}"/>
                  </a:ext>
                </a:extLst>
              </p:cNvPr>
              <p:cNvGrpSpPr/>
              <p:nvPr/>
            </p:nvGrpSpPr>
            <p:grpSpPr>
              <a:xfrm>
                <a:off x="8685775" y="1411970"/>
                <a:ext cx="2563386" cy="2563386"/>
                <a:chOff x="5749871" y="1757180"/>
                <a:chExt cx="1219101" cy="1219101"/>
              </a:xfrm>
              <a:grpFill/>
            </p:grpSpPr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6EDAE349-8097-D0FE-0750-F8957FD219D5}"/>
                    </a:ext>
                  </a:extLst>
                </p:cNvPr>
                <p:cNvSpPr/>
                <p:nvPr/>
              </p:nvSpPr>
              <p:spPr>
                <a:xfrm flipV="1">
                  <a:off x="5753606" y="2324554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4BA0FCF9-D95C-0B40-124D-9A38640B5614}"/>
                    </a:ext>
                  </a:extLst>
                </p:cNvPr>
                <p:cNvSpPr/>
                <p:nvPr/>
              </p:nvSpPr>
              <p:spPr>
                <a:xfrm>
                  <a:off x="5749871" y="1757180"/>
                  <a:ext cx="1219101" cy="1219101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6B71B7B1-2C04-E0C6-610D-DB5C149CEBD8}"/>
                    </a:ext>
                  </a:extLst>
                </p:cNvPr>
                <p:cNvSpPr/>
                <p:nvPr/>
              </p:nvSpPr>
              <p:spPr>
                <a:xfrm>
                  <a:off x="5752919" y="2401582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87" name="Straight Arrow Connector 86">
                <a:extLst>
                  <a:ext uri="{FF2B5EF4-FFF2-40B4-BE49-F238E27FC236}">
                    <a16:creationId xmlns:a16="http://schemas.microsoft.com/office/drawing/2014/main" id="{39FAAF22-DF51-F1A2-4FFB-EABDC035403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10382733" y="1569017"/>
                <a:ext cx="5" cy="1344921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A0496191-7C64-2903-5688-3D4F1DB0A612}"/>
                </a:ext>
              </a:extLst>
            </p:cNvPr>
            <p:cNvGrpSpPr/>
            <p:nvPr/>
          </p:nvGrpSpPr>
          <p:grpSpPr>
            <a:xfrm>
              <a:off x="5956211" y="5705862"/>
              <a:ext cx="315714" cy="315714"/>
              <a:chOff x="8685775" y="1411970"/>
              <a:chExt cx="2563386" cy="2563386"/>
            </a:xfrm>
            <a:solidFill>
              <a:srgbClr val="75B0E6">
                <a:alpha val="47843"/>
              </a:srgbClr>
            </a:solidFill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12B8904C-33C6-3D22-97F8-5DC0065D6F9A}"/>
                  </a:ext>
                </a:extLst>
              </p:cNvPr>
              <p:cNvGrpSpPr/>
              <p:nvPr/>
            </p:nvGrpSpPr>
            <p:grpSpPr>
              <a:xfrm>
                <a:off x="8685775" y="1411970"/>
                <a:ext cx="2563386" cy="2563386"/>
                <a:chOff x="5749871" y="1757180"/>
                <a:chExt cx="1219101" cy="1219101"/>
              </a:xfrm>
              <a:grpFill/>
            </p:grpSpPr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7CCCD065-9BAC-72B9-A7FA-4BADCDC75215}"/>
                    </a:ext>
                  </a:extLst>
                </p:cNvPr>
                <p:cNvSpPr/>
                <p:nvPr/>
              </p:nvSpPr>
              <p:spPr>
                <a:xfrm flipV="1">
                  <a:off x="5753606" y="2324554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9057E9AE-E6C1-D0B1-2584-1E2DE8B93227}"/>
                    </a:ext>
                  </a:extLst>
                </p:cNvPr>
                <p:cNvSpPr/>
                <p:nvPr/>
              </p:nvSpPr>
              <p:spPr>
                <a:xfrm>
                  <a:off x="5749871" y="1757180"/>
                  <a:ext cx="1219101" cy="1219101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F80E3EF0-EF2C-CCD7-E52D-F664828F0F51}"/>
                    </a:ext>
                  </a:extLst>
                </p:cNvPr>
                <p:cNvSpPr/>
                <p:nvPr/>
              </p:nvSpPr>
              <p:spPr>
                <a:xfrm>
                  <a:off x="5752919" y="2401582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93" name="Straight Arrow Connector 92">
                <a:extLst>
                  <a:ext uri="{FF2B5EF4-FFF2-40B4-BE49-F238E27FC236}">
                    <a16:creationId xmlns:a16="http://schemas.microsoft.com/office/drawing/2014/main" id="{40660B31-0C4B-3526-D727-5954AFCF1FA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10382733" y="1569017"/>
                <a:ext cx="5" cy="1344921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B5EC3E14-95B4-0676-BF95-3C79AD08E836}"/>
                </a:ext>
              </a:extLst>
            </p:cNvPr>
            <p:cNvGrpSpPr/>
            <p:nvPr/>
          </p:nvGrpSpPr>
          <p:grpSpPr>
            <a:xfrm>
              <a:off x="6377114" y="5715839"/>
              <a:ext cx="315714" cy="315714"/>
              <a:chOff x="8685775" y="1566644"/>
              <a:chExt cx="2563386" cy="2563386"/>
            </a:xfrm>
            <a:solidFill>
              <a:srgbClr val="FFAAAA">
                <a:alpha val="47843"/>
              </a:srgbClr>
            </a:solidFill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FC26F4A7-13C7-C7CE-DFA8-C2CF780A66EC}"/>
                  </a:ext>
                </a:extLst>
              </p:cNvPr>
              <p:cNvGrpSpPr/>
              <p:nvPr/>
            </p:nvGrpSpPr>
            <p:grpSpPr>
              <a:xfrm>
                <a:off x="8685775" y="1566644"/>
                <a:ext cx="2563386" cy="2563386"/>
                <a:chOff x="5749871" y="1830740"/>
                <a:chExt cx="1219101" cy="1219101"/>
              </a:xfrm>
              <a:grpFill/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626C1DE9-C6A5-DCAC-0FC9-F519499DED75}"/>
                    </a:ext>
                  </a:extLst>
                </p:cNvPr>
                <p:cNvSpPr/>
                <p:nvPr/>
              </p:nvSpPr>
              <p:spPr>
                <a:xfrm flipV="1">
                  <a:off x="5753606" y="2324554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F464704C-066A-6A56-C34E-280D9C874637}"/>
                    </a:ext>
                  </a:extLst>
                </p:cNvPr>
                <p:cNvSpPr/>
                <p:nvPr/>
              </p:nvSpPr>
              <p:spPr>
                <a:xfrm>
                  <a:off x="5749871" y="1830740"/>
                  <a:ext cx="1219101" cy="1219101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0B7E599B-495C-2897-4165-4A75675D96B6}"/>
                    </a:ext>
                  </a:extLst>
                </p:cNvPr>
                <p:cNvSpPr/>
                <p:nvPr/>
              </p:nvSpPr>
              <p:spPr>
                <a:xfrm>
                  <a:off x="5752919" y="2401582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99" name="Straight Arrow Connector 98">
                <a:extLst>
                  <a:ext uri="{FF2B5EF4-FFF2-40B4-BE49-F238E27FC236}">
                    <a16:creationId xmlns:a16="http://schemas.microsoft.com/office/drawing/2014/main" id="{8E3B6192-A9CB-3D55-30B7-8F1CFEE4285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10382733" y="1569017"/>
                <a:ext cx="5" cy="1344921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C2D3CF0D-440B-7122-2F25-E8B1947180E4}"/>
                </a:ext>
              </a:extLst>
            </p:cNvPr>
            <p:cNvGrpSpPr/>
            <p:nvPr/>
          </p:nvGrpSpPr>
          <p:grpSpPr>
            <a:xfrm>
              <a:off x="1917293" y="5361123"/>
              <a:ext cx="1113011" cy="681487"/>
              <a:chOff x="1917293" y="5361123"/>
              <a:chExt cx="1113011" cy="681487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D64A7021-F613-B0E7-56C5-4567897F8105}"/>
                  </a:ext>
                </a:extLst>
              </p:cNvPr>
              <p:cNvGrpSpPr/>
              <p:nvPr/>
            </p:nvGrpSpPr>
            <p:grpSpPr>
              <a:xfrm>
                <a:off x="1917293" y="5361123"/>
                <a:ext cx="642405" cy="681487"/>
                <a:chOff x="6400891" y="2228723"/>
                <a:chExt cx="2144981" cy="2234639"/>
              </a:xfrm>
            </p:grpSpPr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8FE1A609-B705-67AE-8FA2-4664AA75D243}"/>
                    </a:ext>
                  </a:extLst>
                </p:cNvPr>
                <p:cNvGrpSpPr/>
                <p:nvPr/>
              </p:nvGrpSpPr>
              <p:grpSpPr>
                <a:xfrm>
                  <a:off x="6400891" y="2831856"/>
                  <a:ext cx="1780034" cy="1631506"/>
                  <a:chOff x="2908395" y="4334494"/>
                  <a:chExt cx="2753237" cy="2523506"/>
                </a:xfrm>
              </p:grpSpPr>
              <p:cxnSp>
                <p:nvCxnSpPr>
                  <p:cNvPr id="65" name="Straight Arrow Connector 64">
                    <a:extLst>
                      <a:ext uri="{FF2B5EF4-FFF2-40B4-BE49-F238E27FC236}">
                        <a16:creationId xmlns:a16="http://schemas.microsoft.com/office/drawing/2014/main" id="{1CF2E91D-9323-5D96-AAB8-9FB9041E881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285013" y="4334494"/>
                    <a:ext cx="0" cy="2523506"/>
                  </a:xfrm>
                  <a:prstGeom prst="straightConnector1">
                    <a:avLst/>
                  </a:prstGeom>
                  <a:ln w="1905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Arrow Connector 65">
                    <a:extLst>
                      <a:ext uri="{FF2B5EF4-FFF2-40B4-BE49-F238E27FC236}">
                        <a16:creationId xmlns:a16="http://schemas.microsoft.com/office/drawing/2014/main" id="{443ABB14-533A-528B-4F1F-4553168CB6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08395" y="5563834"/>
                    <a:ext cx="2753237" cy="0"/>
                  </a:xfrm>
                  <a:prstGeom prst="straightConnector1">
                    <a:avLst/>
                  </a:prstGeom>
                  <a:ln w="1905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3A76B960-1F8B-78D2-2487-042D69071603}"/>
                    </a:ext>
                  </a:extLst>
                </p:cNvPr>
                <p:cNvSpPr txBox="1"/>
                <p:nvPr/>
              </p:nvSpPr>
              <p:spPr>
                <a:xfrm>
                  <a:off x="8173040" y="3275561"/>
                  <a:ext cx="372832" cy="60313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</a:t>
                  </a: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A497B2A7-A7F1-CDFA-481F-2E648C76CC08}"/>
                    </a:ext>
                  </a:extLst>
                </p:cNvPr>
                <p:cNvSpPr txBox="1"/>
                <p:nvPr/>
              </p:nvSpPr>
              <p:spPr>
                <a:xfrm>
                  <a:off x="7104493" y="2228723"/>
                  <a:ext cx="372832" cy="60313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</a:t>
                  </a:r>
                  <a:endParaRPr lang="en-US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9230FBE9-B034-CC62-E3B8-8126530129D1}"/>
                    </a:ext>
                  </a:extLst>
                </p:cNvPr>
                <p:cNvSpPr/>
                <p:nvPr/>
              </p:nvSpPr>
              <p:spPr>
                <a:xfrm>
                  <a:off x="6731660" y="3438710"/>
                  <a:ext cx="372832" cy="372832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rgbClr val="75B0E6">
                        <a:alpha val="0"/>
                      </a:srgbClr>
                    </a:gs>
                    <a:gs pos="0">
                      <a:srgbClr val="75B0E6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F813634C-7062-C75F-EBF5-F6226ACBAB4D}"/>
                  </a:ext>
                </a:extLst>
              </p:cNvPr>
              <p:cNvGrpSpPr/>
              <p:nvPr/>
            </p:nvGrpSpPr>
            <p:grpSpPr>
              <a:xfrm>
                <a:off x="2714590" y="5653623"/>
                <a:ext cx="315714" cy="315714"/>
                <a:chOff x="8685775" y="1411970"/>
                <a:chExt cx="2563386" cy="2563386"/>
              </a:xfrm>
              <a:solidFill>
                <a:srgbClr val="FFAAAA">
                  <a:alpha val="47843"/>
                </a:srgbClr>
              </a:solidFill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A66FAF12-673F-594F-B675-08E48ACF35CE}"/>
                    </a:ext>
                  </a:extLst>
                </p:cNvPr>
                <p:cNvGrpSpPr/>
                <p:nvPr/>
              </p:nvGrpSpPr>
              <p:grpSpPr>
                <a:xfrm>
                  <a:off x="8685775" y="1411970"/>
                  <a:ext cx="2563386" cy="2563386"/>
                  <a:chOff x="5749871" y="1757180"/>
                  <a:chExt cx="1219101" cy="1219101"/>
                </a:xfrm>
                <a:grpFill/>
              </p:grpSpPr>
              <p:sp>
                <p:nvSpPr>
                  <p:cNvPr id="47" name="Freeform: Shape 46">
                    <a:extLst>
                      <a:ext uri="{FF2B5EF4-FFF2-40B4-BE49-F238E27FC236}">
                        <a16:creationId xmlns:a16="http://schemas.microsoft.com/office/drawing/2014/main" id="{4FF039FF-DB04-992C-77A2-3A520215C0BC}"/>
                      </a:ext>
                    </a:extLst>
                  </p:cNvPr>
                  <p:cNvSpPr/>
                  <p:nvPr/>
                </p:nvSpPr>
                <p:spPr>
                  <a:xfrm flipV="1">
                    <a:off x="5753606" y="2324554"/>
                    <a:ext cx="1214381" cy="77028"/>
                  </a:xfrm>
                  <a:custGeom>
                    <a:avLst/>
                    <a:gdLst>
                      <a:gd name="connsiteX0" fmla="*/ 0 w 1214381"/>
                      <a:gd name="connsiteY0" fmla="*/ 29236 h 32850"/>
                      <a:gd name="connsiteX1" fmla="*/ 1214381 w 1214381"/>
                      <a:gd name="connsiteY1" fmla="*/ 32850 h 32850"/>
                      <a:gd name="connsiteX0" fmla="*/ 0 w 1214381"/>
                      <a:gd name="connsiteY0" fmla="*/ 2376 h 74706"/>
                      <a:gd name="connsiteX1" fmla="*/ 1214381 w 1214381"/>
                      <a:gd name="connsiteY1" fmla="*/ 5990 h 74706"/>
                      <a:gd name="connsiteX0" fmla="*/ 0 w 1214381"/>
                      <a:gd name="connsiteY0" fmla="*/ 0 h 111824"/>
                      <a:gd name="connsiteX1" fmla="*/ 1214381 w 1214381"/>
                      <a:gd name="connsiteY1" fmla="*/ 3614 h 111824"/>
                      <a:gd name="connsiteX0" fmla="*/ 0 w 1214381"/>
                      <a:gd name="connsiteY0" fmla="*/ 0 h 103132"/>
                      <a:gd name="connsiteX1" fmla="*/ 1214381 w 1214381"/>
                      <a:gd name="connsiteY1" fmla="*/ 3614 h 103132"/>
                      <a:gd name="connsiteX0" fmla="*/ 0 w 1214381"/>
                      <a:gd name="connsiteY0" fmla="*/ 0 h 89233"/>
                      <a:gd name="connsiteX1" fmla="*/ 1214381 w 1214381"/>
                      <a:gd name="connsiteY1" fmla="*/ 3614 h 89233"/>
                      <a:gd name="connsiteX0" fmla="*/ 0 w 1214381"/>
                      <a:gd name="connsiteY0" fmla="*/ 0 h 82664"/>
                      <a:gd name="connsiteX1" fmla="*/ 1214381 w 1214381"/>
                      <a:gd name="connsiteY1" fmla="*/ 3614 h 82664"/>
                      <a:gd name="connsiteX0" fmla="*/ 0 w 1214381"/>
                      <a:gd name="connsiteY0" fmla="*/ 0 h 67703"/>
                      <a:gd name="connsiteX1" fmla="*/ 1214381 w 1214381"/>
                      <a:gd name="connsiteY1" fmla="*/ 3614 h 67703"/>
                      <a:gd name="connsiteX0" fmla="*/ 0 w 1214381"/>
                      <a:gd name="connsiteY0" fmla="*/ 0 h 75681"/>
                      <a:gd name="connsiteX1" fmla="*/ 1214381 w 1214381"/>
                      <a:gd name="connsiteY1" fmla="*/ 3614 h 75681"/>
                      <a:gd name="connsiteX0" fmla="*/ 0 w 1214381"/>
                      <a:gd name="connsiteY0" fmla="*/ 0 h 82664"/>
                      <a:gd name="connsiteX1" fmla="*/ 1214381 w 1214381"/>
                      <a:gd name="connsiteY1" fmla="*/ 3614 h 82664"/>
                      <a:gd name="connsiteX0" fmla="*/ 0 w 1214381"/>
                      <a:gd name="connsiteY0" fmla="*/ 0 h 82664"/>
                      <a:gd name="connsiteX1" fmla="*/ 1214381 w 1214381"/>
                      <a:gd name="connsiteY1" fmla="*/ 3614 h 82664"/>
                      <a:gd name="connsiteX0" fmla="*/ 0 w 1214381"/>
                      <a:gd name="connsiteY0" fmla="*/ 0 h 98873"/>
                      <a:gd name="connsiteX1" fmla="*/ 1214381 w 1214381"/>
                      <a:gd name="connsiteY1" fmla="*/ 3614 h 98873"/>
                      <a:gd name="connsiteX0" fmla="*/ 0 w 1214381"/>
                      <a:gd name="connsiteY0" fmla="*/ 0 h 87895"/>
                      <a:gd name="connsiteX1" fmla="*/ 1214381 w 1214381"/>
                      <a:gd name="connsiteY1" fmla="*/ 3614 h 87895"/>
                      <a:gd name="connsiteX0" fmla="*/ 0 w 1214381"/>
                      <a:gd name="connsiteY0" fmla="*/ 0 h 82664"/>
                      <a:gd name="connsiteX1" fmla="*/ 1214381 w 1214381"/>
                      <a:gd name="connsiteY1" fmla="*/ 3614 h 82664"/>
                      <a:gd name="connsiteX0" fmla="*/ 0 w 1214381"/>
                      <a:gd name="connsiteY0" fmla="*/ 0 h 80126"/>
                      <a:gd name="connsiteX1" fmla="*/ 1214381 w 1214381"/>
                      <a:gd name="connsiteY1" fmla="*/ 3614 h 80126"/>
                      <a:gd name="connsiteX0" fmla="*/ 0 w 1214381"/>
                      <a:gd name="connsiteY0" fmla="*/ 0 h 83953"/>
                      <a:gd name="connsiteX1" fmla="*/ 1214381 w 1214381"/>
                      <a:gd name="connsiteY1" fmla="*/ 3614 h 83953"/>
                      <a:gd name="connsiteX0" fmla="*/ 0 w 1214381"/>
                      <a:gd name="connsiteY0" fmla="*/ 0 h 77028"/>
                      <a:gd name="connsiteX1" fmla="*/ 1214381 w 1214381"/>
                      <a:gd name="connsiteY1" fmla="*/ 3614 h 77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14381" h="77028">
                        <a:moveTo>
                          <a:pt x="0" y="0"/>
                        </a:moveTo>
                        <a:cubicBezTo>
                          <a:pt x="191553" y="104210"/>
                          <a:pt x="1058970" y="99993"/>
                          <a:pt x="1214381" y="3614"/>
                        </a:cubicBezTo>
                      </a:path>
                    </a:pathLst>
                  </a:cu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baseline="-2500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80D948D7-09FA-42AC-38DD-42373EA7E8CC}"/>
                      </a:ext>
                    </a:extLst>
                  </p:cNvPr>
                  <p:cNvSpPr/>
                  <p:nvPr/>
                </p:nvSpPr>
                <p:spPr>
                  <a:xfrm>
                    <a:off x="5749871" y="1757180"/>
                    <a:ext cx="1219101" cy="1219101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baseline="-2500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B8B3395A-4CAE-0347-575B-AE1740279492}"/>
                      </a:ext>
                    </a:extLst>
                  </p:cNvPr>
                  <p:cNvSpPr/>
                  <p:nvPr/>
                </p:nvSpPr>
                <p:spPr>
                  <a:xfrm>
                    <a:off x="5752919" y="2401582"/>
                    <a:ext cx="1214381" cy="77028"/>
                  </a:xfrm>
                  <a:custGeom>
                    <a:avLst/>
                    <a:gdLst>
                      <a:gd name="connsiteX0" fmla="*/ 0 w 1214381"/>
                      <a:gd name="connsiteY0" fmla="*/ 29236 h 32850"/>
                      <a:gd name="connsiteX1" fmla="*/ 1214381 w 1214381"/>
                      <a:gd name="connsiteY1" fmla="*/ 32850 h 32850"/>
                      <a:gd name="connsiteX0" fmla="*/ 0 w 1214381"/>
                      <a:gd name="connsiteY0" fmla="*/ 2376 h 74706"/>
                      <a:gd name="connsiteX1" fmla="*/ 1214381 w 1214381"/>
                      <a:gd name="connsiteY1" fmla="*/ 5990 h 74706"/>
                      <a:gd name="connsiteX0" fmla="*/ 0 w 1214381"/>
                      <a:gd name="connsiteY0" fmla="*/ 0 h 111824"/>
                      <a:gd name="connsiteX1" fmla="*/ 1214381 w 1214381"/>
                      <a:gd name="connsiteY1" fmla="*/ 3614 h 111824"/>
                      <a:gd name="connsiteX0" fmla="*/ 0 w 1214381"/>
                      <a:gd name="connsiteY0" fmla="*/ 0 h 103132"/>
                      <a:gd name="connsiteX1" fmla="*/ 1214381 w 1214381"/>
                      <a:gd name="connsiteY1" fmla="*/ 3614 h 103132"/>
                      <a:gd name="connsiteX0" fmla="*/ 0 w 1214381"/>
                      <a:gd name="connsiteY0" fmla="*/ 0 h 89233"/>
                      <a:gd name="connsiteX1" fmla="*/ 1214381 w 1214381"/>
                      <a:gd name="connsiteY1" fmla="*/ 3614 h 89233"/>
                      <a:gd name="connsiteX0" fmla="*/ 0 w 1214381"/>
                      <a:gd name="connsiteY0" fmla="*/ 0 h 82664"/>
                      <a:gd name="connsiteX1" fmla="*/ 1214381 w 1214381"/>
                      <a:gd name="connsiteY1" fmla="*/ 3614 h 82664"/>
                      <a:gd name="connsiteX0" fmla="*/ 0 w 1214381"/>
                      <a:gd name="connsiteY0" fmla="*/ 0 h 67703"/>
                      <a:gd name="connsiteX1" fmla="*/ 1214381 w 1214381"/>
                      <a:gd name="connsiteY1" fmla="*/ 3614 h 67703"/>
                      <a:gd name="connsiteX0" fmla="*/ 0 w 1214381"/>
                      <a:gd name="connsiteY0" fmla="*/ 0 h 75681"/>
                      <a:gd name="connsiteX1" fmla="*/ 1214381 w 1214381"/>
                      <a:gd name="connsiteY1" fmla="*/ 3614 h 75681"/>
                      <a:gd name="connsiteX0" fmla="*/ 0 w 1214381"/>
                      <a:gd name="connsiteY0" fmla="*/ 0 h 82664"/>
                      <a:gd name="connsiteX1" fmla="*/ 1214381 w 1214381"/>
                      <a:gd name="connsiteY1" fmla="*/ 3614 h 82664"/>
                      <a:gd name="connsiteX0" fmla="*/ 0 w 1214381"/>
                      <a:gd name="connsiteY0" fmla="*/ 0 h 82664"/>
                      <a:gd name="connsiteX1" fmla="*/ 1214381 w 1214381"/>
                      <a:gd name="connsiteY1" fmla="*/ 3614 h 82664"/>
                      <a:gd name="connsiteX0" fmla="*/ 0 w 1214381"/>
                      <a:gd name="connsiteY0" fmla="*/ 0 h 98873"/>
                      <a:gd name="connsiteX1" fmla="*/ 1214381 w 1214381"/>
                      <a:gd name="connsiteY1" fmla="*/ 3614 h 98873"/>
                      <a:gd name="connsiteX0" fmla="*/ 0 w 1214381"/>
                      <a:gd name="connsiteY0" fmla="*/ 0 h 87895"/>
                      <a:gd name="connsiteX1" fmla="*/ 1214381 w 1214381"/>
                      <a:gd name="connsiteY1" fmla="*/ 3614 h 87895"/>
                      <a:gd name="connsiteX0" fmla="*/ 0 w 1214381"/>
                      <a:gd name="connsiteY0" fmla="*/ 0 h 82664"/>
                      <a:gd name="connsiteX1" fmla="*/ 1214381 w 1214381"/>
                      <a:gd name="connsiteY1" fmla="*/ 3614 h 82664"/>
                      <a:gd name="connsiteX0" fmla="*/ 0 w 1214381"/>
                      <a:gd name="connsiteY0" fmla="*/ 0 h 80126"/>
                      <a:gd name="connsiteX1" fmla="*/ 1214381 w 1214381"/>
                      <a:gd name="connsiteY1" fmla="*/ 3614 h 80126"/>
                      <a:gd name="connsiteX0" fmla="*/ 0 w 1214381"/>
                      <a:gd name="connsiteY0" fmla="*/ 0 h 83953"/>
                      <a:gd name="connsiteX1" fmla="*/ 1214381 w 1214381"/>
                      <a:gd name="connsiteY1" fmla="*/ 3614 h 83953"/>
                      <a:gd name="connsiteX0" fmla="*/ 0 w 1214381"/>
                      <a:gd name="connsiteY0" fmla="*/ 0 h 77028"/>
                      <a:gd name="connsiteX1" fmla="*/ 1214381 w 1214381"/>
                      <a:gd name="connsiteY1" fmla="*/ 3614 h 770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14381" h="77028">
                        <a:moveTo>
                          <a:pt x="0" y="0"/>
                        </a:moveTo>
                        <a:cubicBezTo>
                          <a:pt x="191553" y="104210"/>
                          <a:pt x="1058970" y="99993"/>
                          <a:pt x="1214381" y="3614"/>
                        </a:cubicBezTo>
                      </a:path>
                    </a:pathLst>
                  </a:cu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baseline="-2500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46" name="Straight Arrow Connector 45">
                  <a:extLst>
                    <a:ext uri="{FF2B5EF4-FFF2-40B4-BE49-F238E27FC236}">
                      <a16:creationId xmlns:a16="http://schemas.microsoft.com/office/drawing/2014/main" id="{E9416051-FA45-DDD7-449C-FFEDDC38C1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700000" flipV="1">
                  <a:off x="10382733" y="1569017"/>
                  <a:ext cx="5" cy="1344921"/>
                </a:xfrm>
                <a:prstGeom prst="straightConnector1">
                  <a:avLst/>
                </a:prstGeom>
                <a:grpFill/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8D1C9765-03A0-84CD-0584-A5BE06FCC995}"/>
                  </a:ext>
                </a:extLst>
              </p:cNvPr>
              <p:cNvSpPr/>
              <p:nvPr/>
            </p:nvSpPr>
            <p:spPr>
              <a:xfrm>
                <a:off x="2232551" y="5733698"/>
                <a:ext cx="111660" cy="113701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75B0E6">
                      <a:alpha val="0"/>
                    </a:srgbClr>
                  </a:gs>
                  <a:gs pos="0">
                    <a:srgbClr val="75B0E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Arrow: Right 105">
              <a:extLst>
                <a:ext uri="{FF2B5EF4-FFF2-40B4-BE49-F238E27FC236}">
                  <a16:creationId xmlns:a16="http://schemas.microsoft.com/office/drawing/2014/main" id="{6B4C393C-2580-D698-DB19-CA7086E0113F}"/>
                </a:ext>
              </a:extLst>
            </p:cNvPr>
            <p:cNvSpPr/>
            <p:nvPr/>
          </p:nvSpPr>
          <p:spPr>
            <a:xfrm>
              <a:off x="3407735" y="5583477"/>
              <a:ext cx="901185" cy="459133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CV/DV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965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9" grpId="0"/>
      <p:bldP spid="22" grpId="0" animBg="1"/>
      <p:bldP spid="30" grpId="0" animBg="1"/>
      <p:bldP spid="32" grpId="0" animBg="1"/>
      <p:bldP spid="34" grpId="0" animBg="1"/>
      <p:bldP spid="36" grpId="0"/>
      <p:bldP spid="3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6CA8D-63E7-D9D4-AC95-B8254507F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8E21-B9D1-AA20-2BDB-15128A7A6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728365"/>
          </a:xfrm>
        </p:spPr>
        <p:txBody>
          <a:bodyPr>
            <a:normAutofit/>
          </a:bodyPr>
          <a:lstStyle/>
          <a:p>
            <a:r>
              <a:rPr lang="en-US" dirty="0"/>
              <a:t>Theory-Experiment Challenges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6F3668-44F8-5154-490B-99D165E42B76}"/>
              </a:ext>
            </a:extLst>
          </p:cNvPr>
          <p:cNvSpPr txBox="1">
            <a:spLocks/>
          </p:cNvSpPr>
          <p:nvPr/>
        </p:nvSpPr>
        <p:spPr>
          <a:xfrm>
            <a:off x="2218660" y="863182"/>
            <a:ext cx="5458047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State Preparation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327231-0961-CC73-D8D0-4E23ECDDFAF9}"/>
              </a:ext>
            </a:extLst>
          </p:cNvPr>
          <p:cNvSpPr/>
          <p:nvPr/>
        </p:nvSpPr>
        <p:spPr>
          <a:xfrm>
            <a:off x="288209" y="865239"/>
            <a:ext cx="11648152" cy="2967285"/>
          </a:xfrm>
          <a:prstGeom prst="roundRect">
            <a:avLst/>
          </a:prstGeom>
          <a:noFill/>
          <a:ln w="38100"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87849E-6098-CF23-DCB0-03E8C2433316}"/>
              </a:ext>
            </a:extLst>
          </p:cNvPr>
          <p:cNvSpPr/>
          <p:nvPr/>
        </p:nvSpPr>
        <p:spPr>
          <a:xfrm>
            <a:off x="350583" y="3832524"/>
            <a:ext cx="11648152" cy="2967285"/>
          </a:xfrm>
          <a:prstGeom prst="roundRect">
            <a:avLst/>
          </a:prstGeom>
          <a:noFill/>
          <a:ln w="38100"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A26C6B-5666-F782-E338-52549927B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521" y="1585276"/>
            <a:ext cx="1393724" cy="2007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C4EABB-B768-4DF9-3E54-A251136F9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868" y="1828174"/>
            <a:ext cx="1122342" cy="154233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B1416B7-A0A7-1735-A297-50CB24F3BC85}"/>
              </a:ext>
            </a:extLst>
          </p:cNvPr>
          <p:cNvGrpSpPr/>
          <p:nvPr/>
        </p:nvGrpSpPr>
        <p:grpSpPr>
          <a:xfrm>
            <a:off x="2161072" y="2108509"/>
            <a:ext cx="3838575" cy="1131153"/>
            <a:chOff x="3943350" y="4971972"/>
            <a:chExt cx="3838575" cy="1131153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E29E26C-FC27-1E5F-618C-497C3F526950}"/>
                </a:ext>
              </a:extLst>
            </p:cNvPr>
            <p:cNvCxnSpPr>
              <a:cxnSpLocks/>
            </p:cNvCxnSpPr>
            <p:nvPr/>
          </p:nvCxnSpPr>
          <p:spPr>
            <a:xfrm>
              <a:off x="3943350" y="5133975"/>
              <a:ext cx="3838575" cy="0"/>
            </a:xfrm>
            <a:prstGeom prst="line">
              <a:avLst/>
            </a:prstGeom>
            <a:ln w="57150">
              <a:solidFill>
                <a:srgbClr val="E368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5B9C313-A6A0-50BF-775D-957AE7ACE3C5}"/>
                </a:ext>
              </a:extLst>
            </p:cNvPr>
            <p:cNvCxnSpPr>
              <a:cxnSpLocks/>
            </p:cNvCxnSpPr>
            <p:nvPr/>
          </p:nvCxnSpPr>
          <p:spPr>
            <a:xfrm>
              <a:off x="3943350" y="5538748"/>
              <a:ext cx="3838575" cy="0"/>
            </a:xfrm>
            <a:prstGeom prst="line">
              <a:avLst/>
            </a:prstGeom>
            <a:ln w="57150">
              <a:solidFill>
                <a:srgbClr val="E368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15EC52F-2FDA-3133-16C6-C309B0072355}"/>
                </a:ext>
              </a:extLst>
            </p:cNvPr>
            <p:cNvCxnSpPr>
              <a:cxnSpLocks/>
            </p:cNvCxnSpPr>
            <p:nvPr/>
          </p:nvCxnSpPr>
          <p:spPr>
            <a:xfrm>
              <a:off x="3943350" y="5943600"/>
              <a:ext cx="3838575" cy="0"/>
            </a:xfrm>
            <a:prstGeom prst="line">
              <a:avLst/>
            </a:prstGeom>
            <a:ln w="57150">
              <a:solidFill>
                <a:srgbClr val="E368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4A0DFE2-A23A-DD98-C5EB-A1428CC0CC1B}"/>
                </a:ext>
              </a:extLst>
            </p:cNvPr>
            <p:cNvSpPr/>
            <p:nvPr/>
          </p:nvSpPr>
          <p:spPr>
            <a:xfrm>
              <a:off x="4238625" y="4971972"/>
              <a:ext cx="323850" cy="323849"/>
            </a:xfrm>
            <a:prstGeom prst="roundRect">
              <a:avLst/>
            </a:prstGeom>
            <a:solidFill>
              <a:srgbClr val="8E99FF"/>
            </a:solidFill>
            <a:ln>
              <a:solidFill>
                <a:srgbClr val="8E99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6D920C5-BEBF-17CE-3899-25859073CBD4}"/>
                </a:ext>
              </a:extLst>
            </p:cNvPr>
            <p:cNvSpPr/>
            <p:nvPr/>
          </p:nvSpPr>
          <p:spPr>
            <a:xfrm>
              <a:off x="5257800" y="4971972"/>
              <a:ext cx="323850" cy="323849"/>
            </a:xfrm>
            <a:prstGeom prst="roundRect">
              <a:avLst/>
            </a:prstGeom>
            <a:solidFill>
              <a:srgbClr val="8E99FF"/>
            </a:solidFill>
            <a:ln>
              <a:solidFill>
                <a:srgbClr val="8E99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E3527C1-4B1E-024E-51E2-86429AD46B49}"/>
                </a:ext>
              </a:extLst>
            </p:cNvPr>
            <p:cNvSpPr/>
            <p:nvPr/>
          </p:nvSpPr>
          <p:spPr>
            <a:xfrm>
              <a:off x="6238910" y="5338722"/>
              <a:ext cx="323850" cy="323849"/>
            </a:xfrm>
            <a:prstGeom prst="roundRect">
              <a:avLst/>
            </a:prstGeom>
            <a:solidFill>
              <a:srgbClr val="8E99FF"/>
            </a:solidFill>
            <a:ln>
              <a:solidFill>
                <a:srgbClr val="8E99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6EBC334-1CFE-71A5-502C-B021ADC91F78}"/>
                </a:ext>
              </a:extLst>
            </p:cNvPr>
            <p:cNvSpPr/>
            <p:nvPr/>
          </p:nvSpPr>
          <p:spPr>
            <a:xfrm>
              <a:off x="5772150" y="4971972"/>
              <a:ext cx="323850" cy="1057350"/>
            </a:xfrm>
            <a:prstGeom prst="roundRect">
              <a:avLst/>
            </a:prstGeom>
            <a:solidFill>
              <a:srgbClr val="8E99FF"/>
            </a:solidFill>
            <a:ln>
              <a:solidFill>
                <a:srgbClr val="8E99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0A5DC4F-1E0F-E975-29CF-E5495706C5D4}"/>
                </a:ext>
              </a:extLst>
            </p:cNvPr>
            <p:cNvSpPr/>
            <p:nvPr/>
          </p:nvSpPr>
          <p:spPr>
            <a:xfrm>
              <a:off x="6258030" y="5779276"/>
              <a:ext cx="323850" cy="323849"/>
            </a:xfrm>
            <a:prstGeom prst="roundRect">
              <a:avLst/>
            </a:prstGeom>
            <a:solidFill>
              <a:srgbClr val="8E99FF"/>
            </a:solidFill>
            <a:ln>
              <a:solidFill>
                <a:srgbClr val="8E99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8485A69D-0595-0776-EB95-9BBF1355D902}"/>
                </a:ext>
              </a:extLst>
            </p:cNvPr>
            <p:cNvSpPr/>
            <p:nvPr/>
          </p:nvSpPr>
          <p:spPr>
            <a:xfrm>
              <a:off x="6819970" y="5009993"/>
              <a:ext cx="323850" cy="652576"/>
            </a:xfrm>
            <a:prstGeom prst="roundRect">
              <a:avLst/>
            </a:prstGeom>
            <a:solidFill>
              <a:srgbClr val="8E99FF"/>
            </a:solidFill>
            <a:ln>
              <a:solidFill>
                <a:srgbClr val="8E99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</a:t>
              </a:r>
            </a:p>
          </p:txBody>
        </p:sp>
      </p:grpSp>
      <p:sp>
        <p:nvSpPr>
          <p:cNvPr id="51" name="Title 1">
            <a:extLst>
              <a:ext uri="{FF2B5EF4-FFF2-40B4-BE49-F238E27FC236}">
                <a16:creationId xmlns:a16="http://schemas.microsoft.com/office/drawing/2014/main" id="{E9BDA59D-4429-8651-F1AE-C4CED9A99665}"/>
              </a:ext>
            </a:extLst>
          </p:cNvPr>
          <p:cNvSpPr txBox="1">
            <a:spLocks/>
          </p:cNvSpPr>
          <p:nvPr/>
        </p:nvSpPr>
        <p:spPr>
          <a:xfrm>
            <a:off x="810510" y="856911"/>
            <a:ext cx="1807762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u="sng" dirty="0"/>
              <a:t>Thermal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A66A313-2C10-F6E4-D45A-06E855BDA771}"/>
              </a:ext>
            </a:extLst>
          </p:cNvPr>
          <p:cNvGrpSpPr/>
          <p:nvPr/>
        </p:nvGrpSpPr>
        <p:grpSpPr>
          <a:xfrm>
            <a:off x="8199356" y="1653930"/>
            <a:ext cx="3331486" cy="2007772"/>
            <a:chOff x="7915504" y="2053948"/>
            <a:chExt cx="3486932" cy="2101454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E700924-1AEF-92EC-D6AC-56C3E86B5F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8856" y="3434023"/>
              <a:ext cx="3404890" cy="19225"/>
            </a:xfrm>
            <a:prstGeom prst="line">
              <a:avLst/>
            </a:prstGeom>
            <a:ln w="57150">
              <a:solidFill>
                <a:srgbClr val="E368FF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13A1146-0DD1-734D-5DF1-FE31BE1B1628}"/>
                </a:ext>
              </a:extLst>
            </p:cNvPr>
            <p:cNvGrpSpPr/>
            <p:nvPr/>
          </p:nvGrpSpPr>
          <p:grpSpPr>
            <a:xfrm>
              <a:off x="7915504" y="2053948"/>
              <a:ext cx="3486932" cy="1473749"/>
              <a:chOff x="7877175" y="1138240"/>
              <a:chExt cx="3486932" cy="1473749"/>
            </a:xfrm>
          </p:grpSpPr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72616BA7-35D1-1A27-549F-2EF7A433AB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1304925"/>
                <a:ext cx="3468243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A33DBC24-58A8-6C67-BDD7-355452639C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1709698"/>
                <a:ext cx="3486932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F5E6324-A511-3A1A-AFA1-63B406A1EC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2114550"/>
                <a:ext cx="3468243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A59A6ECC-C2CC-024C-7FD4-219B5EF5D196}"/>
                  </a:ext>
                </a:extLst>
              </p:cNvPr>
              <p:cNvSpPr/>
              <p:nvPr/>
            </p:nvSpPr>
            <p:spPr>
              <a:xfrm>
                <a:off x="8734355" y="113824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BAD3BCFC-C662-A915-5AC2-B750F4EE36D7}"/>
                  </a:ext>
                </a:extLst>
              </p:cNvPr>
              <p:cNvSpPr/>
              <p:nvPr/>
            </p:nvSpPr>
            <p:spPr>
              <a:xfrm>
                <a:off x="9229655" y="1138240"/>
                <a:ext cx="323850" cy="1057350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D19BFB5C-44F7-F19E-B352-037B359E87CC}"/>
                  </a:ext>
                </a:extLst>
              </p:cNvPr>
              <p:cNvSpPr/>
              <p:nvPr/>
            </p:nvSpPr>
            <p:spPr>
              <a:xfrm>
                <a:off x="9753530" y="113824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641DDCFA-08A8-D887-3DD7-9CB651EE13D1}"/>
                  </a:ext>
                </a:extLst>
              </p:cNvPr>
              <p:cNvSpPr/>
              <p:nvPr/>
            </p:nvSpPr>
            <p:spPr>
              <a:xfrm>
                <a:off x="10734640" y="150499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C1070769-1291-D16C-7B1F-9C130846F2AA}"/>
                  </a:ext>
                </a:extLst>
              </p:cNvPr>
              <p:cNvSpPr/>
              <p:nvPr/>
            </p:nvSpPr>
            <p:spPr>
              <a:xfrm>
                <a:off x="10267880" y="1138240"/>
                <a:ext cx="323850" cy="1057350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D860E071-DA7F-B28A-3880-7481D4B27877}"/>
                  </a:ext>
                </a:extLst>
              </p:cNvPr>
              <p:cNvSpPr/>
              <p:nvPr/>
            </p:nvSpPr>
            <p:spPr>
              <a:xfrm>
                <a:off x="10753760" y="1945544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6D969AE8-91AD-759E-1608-993C983D8D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023007" y="2037205"/>
                <a:ext cx="2878" cy="570319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388ADA33-0F44-F895-5C44-409E32DD6C4F}"/>
                  </a:ext>
                </a:extLst>
              </p:cNvPr>
              <p:cNvSpPr/>
              <p:nvPr/>
            </p:nvSpPr>
            <p:spPr>
              <a:xfrm>
                <a:off x="8946533" y="2026561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D4C15185-5E50-DDCD-1EF5-4DB4AD6FDF09}"/>
                  </a:ext>
                </a:extLst>
              </p:cNvPr>
              <p:cNvSpPr/>
              <p:nvPr/>
            </p:nvSpPr>
            <p:spPr>
              <a:xfrm>
                <a:off x="8913947" y="2390774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A187B0FE-09B8-2148-532F-553306F3D840}"/>
                  </a:ext>
                </a:extLst>
              </p:cNvPr>
              <p:cNvCxnSpPr>
                <a:cxnSpLocks/>
                <a:stCxn id="85" idx="4"/>
                <a:endCxn id="84" idx="4"/>
              </p:cNvCxnSpPr>
              <p:nvPr/>
            </p:nvCxnSpPr>
            <p:spPr>
              <a:xfrm flipH="1" flipV="1">
                <a:off x="8511748" y="1777952"/>
                <a:ext cx="2485" cy="834037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A073D55D-E9AE-6EE5-C008-E80CB2D97672}"/>
                  </a:ext>
                </a:extLst>
              </p:cNvPr>
              <p:cNvSpPr/>
              <p:nvPr/>
            </p:nvSpPr>
            <p:spPr>
              <a:xfrm>
                <a:off x="8439558" y="1633573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6EC7EEB7-1634-E9C4-F16B-8C6C3DF68A9F}"/>
                  </a:ext>
                </a:extLst>
              </p:cNvPr>
              <p:cNvSpPr/>
              <p:nvPr/>
            </p:nvSpPr>
            <p:spPr>
              <a:xfrm>
                <a:off x="8409457" y="2402437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8978175D-EA62-8E19-0A14-2FA72EF3A3C0}"/>
                  </a:ext>
                </a:extLst>
              </p:cNvPr>
              <p:cNvCxnSpPr>
                <a:cxnSpLocks/>
                <a:stCxn id="88" idx="4"/>
              </p:cNvCxnSpPr>
              <p:nvPr/>
            </p:nvCxnSpPr>
            <p:spPr>
              <a:xfrm flipV="1">
                <a:off x="8050778" y="1271087"/>
                <a:ext cx="1166" cy="1336437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29C39AEF-87E9-E49C-68A0-36AB929B0010}"/>
                  </a:ext>
                </a:extLst>
              </p:cNvPr>
              <p:cNvSpPr/>
              <p:nvPr/>
            </p:nvSpPr>
            <p:spPr>
              <a:xfrm>
                <a:off x="7976104" y="1222597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CF93773F-B4D9-0FEA-0594-9CFAD5C58CA7}"/>
                  </a:ext>
                </a:extLst>
              </p:cNvPr>
              <p:cNvSpPr/>
              <p:nvPr/>
            </p:nvSpPr>
            <p:spPr>
              <a:xfrm>
                <a:off x="7946002" y="2397972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55E84928-B672-2A2B-4D04-14C8AD85D1B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58420" y="3578792"/>
              <a:ext cx="299583" cy="0"/>
            </a:xfrm>
            <a:prstGeom prst="straightConnector1">
              <a:avLst/>
            </a:prstGeom>
            <a:ln w="57150">
              <a:solidFill>
                <a:srgbClr val="E368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2AF61D53-7F50-DA1C-EE30-38E301CD173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661249" y="3578792"/>
              <a:ext cx="299583" cy="0"/>
            </a:xfrm>
            <a:prstGeom prst="straightConnector1">
              <a:avLst/>
            </a:prstGeom>
            <a:ln w="57150">
              <a:solidFill>
                <a:srgbClr val="E368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BCD6DB8D-5622-6DD0-1A6F-E071A556750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18192" y="3595845"/>
              <a:ext cx="299583" cy="0"/>
            </a:xfrm>
            <a:prstGeom prst="straightConnector1">
              <a:avLst/>
            </a:prstGeom>
            <a:ln w="57150">
              <a:solidFill>
                <a:srgbClr val="E368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40784EA-F74C-11C1-924D-88222D49098A}"/>
                </a:ext>
              </a:extLst>
            </p:cNvPr>
            <p:cNvGrpSpPr/>
            <p:nvPr/>
          </p:nvGrpSpPr>
          <p:grpSpPr>
            <a:xfrm>
              <a:off x="8028284" y="3648237"/>
              <a:ext cx="632409" cy="491999"/>
              <a:chOff x="10414758" y="3554527"/>
              <a:chExt cx="632409" cy="491999"/>
            </a:xfrm>
          </p:grpSpPr>
          <p:sp>
            <p:nvSpPr>
              <p:cNvPr id="67" name="Text Box 19">
                <a:extLst>
                  <a:ext uri="{FF2B5EF4-FFF2-40B4-BE49-F238E27FC236}">
                    <a16:creationId xmlns:a16="http://schemas.microsoft.com/office/drawing/2014/main" id="{76E1A371-CD29-8544-F0DC-8AB152BCEF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23734" y="3554527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b="1" dirty="0">
                    <a:solidFill>
                      <a:prstClr val="black"/>
                    </a:solidFill>
                    <a:ea typeface="MS PGothic" pitchFamily="34" charset="-128"/>
                  </a:rPr>
                  <a:t>0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C5EC1BB-6890-964B-85E8-AE497670FCB8}"/>
                  </a:ext>
                </a:extLst>
              </p:cNvPr>
              <p:cNvSpPr txBox="1"/>
              <p:nvPr/>
            </p:nvSpPr>
            <p:spPr>
              <a:xfrm>
                <a:off x="10414758" y="3560093"/>
                <a:ext cx="26321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2200" b="1" dirty="0">
                    <a:solidFill>
                      <a:prstClr val="black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|</a:t>
                </a:r>
              </a:p>
            </p:txBody>
          </p:sp>
          <p:sp>
            <p:nvSpPr>
              <p:cNvPr id="69" name="Text Box 19">
                <a:extLst>
                  <a:ext uri="{FF2B5EF4-FFF2-40B4-BE49-F238E27FC236}">
                    <a16:creationId xmlns:a16="http://schemas.microsoft.com/office/drawing/2014/main" id="{7FE54B8D-5C9D-5543-1B81-B470BA8F6B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07009" y="3584861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b="1" dirty="0">
                    <a:solidFill>
                      <a:prstClr val="black"/>
                    </a:solidFill>
                    <a:ea typeface="MS PGothic" pitchFamily="34" charset="-128"/>
                  </a:rPr>
                  <a:t>〉</a:t>
                </a:r>
                <a:endParaRPr lang="en-GB" altLang="en-US" b="1" dirty="0">
                  <a:solidFill>
                    <a:prstClr val="black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6FB5FC3-39CF-7F82-6962-8FE468E98811}"/>
                </a:ext>
              </a:extLst>
            </p:cNvPr>
            <p:cNvGrpSpPr/>
            <p:nvPr/>
          </p:nvGrpSpPr>
          <p:grpSpPr>
            <a:xfrm>
              <a:off x="9006308" y="3663403"/>
              <a:ext cx="632409" cy="491999"/>
              <a:chOff x="10414758" y="3554527"/>
              <a:chExt cx="632409" cy="491999"/>
            </a:xfrm>
          </p:grpSpPr>
          <p:sp>
            <p:nvSpPr>
              <p:cNvPr id="64" name="Text Box 19">
                <a:extLst>
                  <a:ext uri="{FF2B5EF4-FFF2-40B4-BE49-F238E27FC236}">
                    <a16:creationId xmlns:a16="http://schemas.microsoft.com/office/drawing/2014/main" id="{22E6A4AA-2DAA-964E-72E5-4E1E851EDF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23734" y="3554527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b="1" dirty="0">
                    <a:solidFill>
                      <a:prstClr val="black"/>
                    </a:solidFill>
                    <a:ea typeface="MS PGothic" pitchFamily="34" charset="-128"/>
                  </a:rPr>
                  <a:t>0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9EB8366-5E28-E2DD-6858-98421961E008}"/>
                  </a:ext>
                </a:extLst>
              </p:cNvPr>
              <p:cNvSpPr txBox="1"/>
              <p:nvPr/>
            </p:nvSpPr>
            <p:spPr>
              <a:xfrm>
                <a:off x="10414758" y="3560093"/>
                <a:ext cx="26321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2200" b="1" dirty="0">
                    <a:solidFill>
                      <a:prstClr val="black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|</a:t>
                </a:r>
              </a:p>
            </p:txBody>
          </p:sp>
          <p:sp>
            <p:nvSpPr>
              <p:cNvPr id="66" name="Text Box 19">
                <a:extLst>
                  <a:ext uri="{FF2B5EF4-FFF2-40B4-BE49-F238E27FC236}">
                    <a16:creationId xmlns:a16="http://schemas.microsoft.com/office/drawing/2014/main" id="{16BE95A2-123C-977D-667F-57C1CD5610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07009" y="3584861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b="1" dirty="0">
                    <a:solidFill>
                      <a:prstClr val="black"/>
                    </a:solidFill>
                    <a:ea typeface="MS PGothic" pitchFamily="34" charset="-128"/>
                  </a:rPr>
                  <a:t>〉</a:t>
                </a:r>
                <a:endParaRPr lang="en-GB" altLang="en-US" b="1" dirty="0">
                  <a:solidFill>
                    <a:prstClr val="black"/>
                  </a:solidFill>
                  <a:ea typeface="MS PGothic" pitchFamily="34" charset="-128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8352C3B7-5CF1-6CA5-E0F5-9FD79BCCBE91}"/>
                </a:ext>
              </a:extLst>
            </p:cNvPr>
            <p:cNvGrpSpPr/>
            <p:nvPr/>
          </p:nvGrpSpPr>
          <p:grpSpPr>
            <a:xfrm>
              <a:off x="8537982" y="3663335"/>
              <a:ext cx="632409" cy="491999"/>
              <a:chOff x="10414758" y="3554527"/>
              <a:chExt cx="632409" cy="491999"/>
            </a:xfrm>
          </p:grpSpPr>
          <p:sp>
            <p:nvSpPr>
              <p:cNvPr id="61" name="Text Box 19">
                <a:extLst>
                  <a:ext uri="{FF2B5EF4-FFF2-40B4-BE49-F238E27FC236}">
                    <a16:creationId xmlns:a16="http://schemas.microsoft.com/office/drawing/2014/main" id="{F3F1A0BD-441F-965A-7229-6B22E5F32D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23734" y="3554527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altLang="en-US" b="1" dirty="0">
                    <a:solidFill>
                      <a:prstClr val="black"/>
                    </a:solidFill>
                    <a:ea typeface="MS PGothic" pitchFamily="34" charset="-128"/>
                  </a:rPr>
                  <a:t>0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4F6F90E-E70A-74F8-6D2D-538159C2267E}"/>
                  </a:ext>
                </a:extLst>
              </p:cNvPr>
              <p:cNvSpPr txBox="1"/>
              <p:nvPr/>
            </p:nvSpPr>
            <p:spPr>
              <a:xfrm>
                <a:off x="10414758" y="3560093"/>
                <a:ext cx="26321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2200" b="1" dirty="0">
                    <a:solidFill>
                      <a:prstClr val="black"/>
                    </a:solidFill>
                    <a:latin typeface="Arial" panose="020B0604020202020204" pitchFamily="34" charset="0"/>
                    <a:ea typeface="MS PGothic" pitchFamily="34" charset="-128"/>
                    <a:cs typeface="Arial" panose="020B0604020202020204" pitchFamily="34" charset="0"/>
                  </a:rPr>
                  <a:t>|</a:t>
                </a:r>
              </a:p>
            </p:txBody>
          </p:sp>
          <p:sp>
            <p:nvSpPr>
              <p:cNvPr id="63" name="Text Box 19">
                <a:extLst>
                  <a:ext uri="{FF2B5EF4-FFF2-40B4-BE49-F238E27FC236}">
                    <a16:creationId xmlns:a16="http://schemas.microsoft.com/office/drawing/2014/main" id="{3C58A112-68EB-4D48-645C-4BCD19C988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07009" y="3584861"/>
                <a:ext cx="34015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b="1" dirty="0">
                    <a:solidFill>
                      <a:prstClr val="black"/>
                    </a:solidFill>
                    <a:ea typeface="MS PGothic" pitchFamily="34" charset="-128"/>
                  </a:rPr>
                  <a:t>〉</a:t>
                </a:r>
                <a:endParaRPr lang="en-GB" altLang="en-US" b="1" dirty="0">
                  <a:solidFill>
                    <a:prstClr val="black"/>
                  </a:solidFill>
                  <a:ea typeface="MS PGothic" pitchFamily="34" charset="-128"/>
                </a:endParaRPr>
              </a:p>
            </p:txBody>
          </p:sp>
        </p:grp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770CDA88-E9BA-46A5-4A3F-1DC48D946298}"/>
              </a:ext>
            </a:extLst>
          </p:cNvPr>
          <p:cNvGrpSpPr/>
          <p:nvPr/>
        </p:nvGrpSpPr>
        <p:grpSpPr>
          <a:xfrm>
            <a:off x="7986897" y="1857985"/>
            <a:ext cx="3729397" cy="1607097"/>
            <a:chOff x="7193391" y="4493480"/>
            <a:chExt cx="3816257" cy="1644527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6B7070AC-77AC-2F93-BB0F-B022699B492C}"/>
                </a:ext>
              </a:extLst>
            </p:cNvPr>
            <p:cNvCxnSpPr>
              <a:cxnSpLocks/>
            </p:cNvCxnSpPr>
            <p:nvPr/>
          </p:nvCxnSpPr>
          <p:spPr>
            <a:xfrm>
              <a:off x="7696371" y="5800571"/>
              <a:ext cx="3313277" cy="0"/>
            </a:xfrm>
            <a:prstGeom prst="line">
              <a:avLst/>
            </a:prstGeom>
            <a:ln w="57150">
              <a:solidFill>
                <a:srgbClr val="00B0F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0075239-E08F-1818-EB72-6FDFF0E24A1A}"/>
                </a:ext>
              </a:extLst>
            </p:cNvPr>
            <p:cNvGrpSpPr/>
            <p:nvPr/>
          </p:nvGrpSpPr>
          <p:grpSpPr>
            <a:xfrm>
              <a:off x="7711057" y="4523529"/>
              <a:ext cx="3298591" cy="1408050"/>
              <a:chOff x="7877175" y="1138240"/>
              <a:chExt cx="3452502" cy="1473749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CDEC99D2-119A-0337-5795-8B224673C3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1304925"/>
                <a:ext cx="3431440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54762DD4-9F96-59B5-C2D7-C8A7E43FD1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1709698"/>
                <a:ext cx="3452502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70F7BB37-208E-5795-2A70-9AD15F2CA9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2114550"/>
                <a:ext cx="3410379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DC852DCC-AA85-33D3-53D3-C9B49973E0FF}"/>
                  </a:ext>
                </a:extLst>
              </p:cNvPr>
              <p:cNvSpPr/>
              <p:nvPr/>
            </p:nvSpPr>
            <p:spPr>
              <a:xfrm>
                <a:off x="8734355" y="113824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0BC73AFB-DFDB-5B12-D4EB-A1BC8C44B7E4}"/>
                  </a:ext>
                </a:extLst>
              </p:cNvPr>
              <p:cNvSpPr/>
              <p:nvPr/>
            </p:nvSpPr>
            <p:spPr>
              <a:xfrm>
                <a:off x="9229655" y="1138240"/>
                <a:ext cx="323850" cy="1057350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F1759FFF-698F-3E1F-5F3B-A51D346E5FC2}"/>
                  </a:ext>
                </a:extLst>
              </p:cNvPr>
              <p:cNvSpPr/>
              <p:nvPr/>
            </p:nvSpPr>
            <p:spPr>
              <a:xfrm>
                <a:off x="9753530" y="113824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C0E1E930-48A9-9CCE-95AF-6B55765ECBF0}"/>
                  </a:ext>
                </a:extLst>
              </p:cNvPr>
              <p:cNvSpPr/>
              <p:nvPr/>
            </p:nvSpPr>
            <p:spPr>
              <a:xfrm>
                <a:off x="10734640" y="150499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6EBFB0C2-F826-543E-F340-6BC981B4DBE0}"/>
                  </a:ext>
                </a:extLst>
              </p:cNvPr>
              <p:cNvSpPr/>
              <p:nvPr/>
            </p:nvSpPr>
            <p:spPr>
              <a:xfrm>
                <a:off x="10267880" y="1138240"/>
                <a:ext cx="323850" cy="1057350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55051A0E-5386-F0BD-8C08-9C7AC9F770EB}"/>
                  </a:ext>
                </a:extLst>
              </p:cNvPr>
              <p:cNvSpPr/>
              <p:nvPr/>
            </p:nvSpPr>
            <p:spPr>
              <a:xfrm>
                <a:off x="10753760" y="1945544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295F2B1B-3B75-B423-A95D-AFA8300119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023007" y="2037205"/>
                <a:ext cx="2878" cy="570319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4E4FCEED-3EBE-5701-7568-0226C481BC42}"/>
                  </a:ext>
                </a:extLst>
              </p:cNvPr>
              <p:cNvSpPr/>
              <p:nvPr/>
            </p:nvSpPr>
            <p:spPr>
              <a:xfrm>
                <a:off x="8946533" y="2026561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28896252-E44C-2F87-ECF1-3F0D62987016}"/>
                  </a:ext>
                </a:extLst>
              </p:cNvPr>
              <p:cNvSpPr/>
              <p:nvPr/>
            </p:nvSpPr>
            <p:spPr>
              <a:xfrm>
                <a:off x="8913947" y="2390774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C5DB5C15-CCF1-2CD9-DEB6-B0136003EDAF}"/>
                  </a:ext>
                </a:extLst>
              </p:cNvPr>
              <p:cNvCxnSpPr>
                <a:cxnSpLocks/>
                <a:stCxn id="105" idx="4"/>
                <a:endCxn id="104" idx="4"/>
              </p:cNvCxnSpPr>
              <p:nvPr/>
            </p:nvCxnSpPr>
            <p:spPr>
              <a:xfrm flipH="1" flipV="1">
                <a:off x="8511748" y="1777952"/>
                <a:ext cx="2485" cy="834037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EC447D74-B74A-715B-CC17-A3FAD3AD6529}"/>
                  </a:ext>
                </a:extLst>
              </p:cNvPr>
              <p:cNvSpPr/>
              <p:nvPr/>
            </p:nvSpPr>
            <p:spPr>
              <a:xfrm>
                <a:off x="8439558" y="1633573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012763C2-5701-F608-C1C2-69049F005721}"/>
                  </a:ext>
                </a:extLst>
              </p:cNvPr>
              <p:cNvSpPr/>
              <p:nvPr/>
            </p:nvSpPr>
            <p:spPr>
              <a:xfrm>
                <a:off x="8409457" y="2402437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720DC60B-5029-3044-8259-705CB0B0A6D7}"/>
                  </a:ext>
                </a:extLst>
              </p:cNvPr>
              <p:cNvCxnSpPr>
                <a:cxnSpLocks/>
                <a:stCxn id="108" idx="4"/>
              </p:cNvCxnSpPr>
              <p:nvPr/>
            </p:nvCxnSpPr>
            <p:spPr>
              <a:xfrm flipV="1">
                <a:off x="8050778" y="1271087"/>
                <a:ext cx="1166" cy="1336437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930057BA-C7FC-30FF-7D75-8D5A24A4C920}"/>
                  </a:ext>
                </a:extLst>
              </p:cNvPr>
              <p:cNvSpPr/>
              <p:nvPr/>
            </p:nvSpPr>
            <p:spPr>
              <a:xfrm>
                <a:off x="7976104" y="1222597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65906AAF-97AC-6C53-1C92-64C5BA1D4685}"/>
                  </a:ext>
                </a:extLst>
              </p:cNvPr>
              <p:cNvSpPr/>
              <p:nvPr/>
            </p:nvSpPr>
            <p:spPr>
              <a:xfrm>
                <a:off x="7946002" y="2397972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F568033-BA77-EC48-4AA9-7DB391AE1B02}"/>
                </a:ext>
              </a:extLst>
            </p:cNvPr>
            <p:cNvGrpSpPr/>
            <p:nvPr/>
          </p:nvGrpSpPr>
          <p:grpSpPr>
            <a:xfrm>
              <a:off x="7193391" y="5440648"/>
              <a:ext cx="657367" cy="697359"/>
              <a:chOff x="6400891" y="2228723"/>
              <a:chExt cx="2144981" cy="2234639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DE0B4E3E-4896-A0C6-D065-994E5B726262}"/>
                  </a:ext>
                </a:extLst>
              </p:cNvPr>
              <p:cNvGrpSpPr/>
              <p:nvPr/>
            </p:nvGrpSpPr>
            <p:grpSpPr>
              <a:xfrm>
                <a:off x="6400891" y="2831856"/>
                <a:ext cx="1780034" cy="1631506"/>
                <a:chOff x="2908395" y="4334494"/>
                <a:chExt cx="2753237" cy="2523506"/>
              </a:xfrm>
            </p:grpSpPr>
            <p:cxnSp>
              <p:nvCxnSpPr>
                <p:cNvPr id="121" name="Straight Arrow Connector 120">
                  <a:extLst>
                    <a:ext uri="{FF2B5EF4-FFF2-40B4-BE49-F238E27FC236}">
                      <a16:creationId xmlns:a16="http://schemas.microsoft.com/office/drawing/2014/main" id="{742C430B-093B-0993-AC49-32B69D2B27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85013" y="4334494"/>
                  <a:ext cx="0" cy="2523506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Arrow Connector 121">
                  <a:extLst>
                    <a:ext uri="{FF2B5EF4-FFF2-40B4-BE49-F238E27FC236}">
                      <a16:creationId xmlns:a16="http://schemas.microsoft.com/office/drawing/2014/main" id="{BAB5735C-4034-41BD-3EAA-D61C471F8A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08395" y="5563834"/>
                  <a:ext cx="2753237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477A1594-617C-DEB6-9C8A-E685BA9D15A0}"/>
                  </a:ext>
                </a:extLst>
              </p:cNvPr>
              <p:cNvSpPr txBox="1"/>
              <p:nvPr/>
            </p:nvSpPr>
            <p:spPr>
              <a:xfrm>
                <a:off x="8173040" y="3275561"/>
                <a:ext cx="372832" cy="6031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E2FFCD70-BE30-984D-77E2-A642755E6936}"/>
                  </a:ext>
                </a:extLst>
              </p:cNvPr>
              <p:cNvSpPr txBox="1"/>
              <p:nvPr/>
            </p:nvSpPr>
            <p:spPr>
              <a:xfrm>
                <a:off x="7104493" y="2228723"/>
                <a:ext cx="372832" cy="6031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endPara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506E42B0-4866-12C3-5844-AD860E559CC7}"/>
                  </a:ext>
                </a:extLst>
              </p:cNvPr>
              <p:cNvSpPr/>
              <p:nvPr/>
            </p:nvSpPr>
            <p:spPr>
              <a:xfrm>
                <a:off x="6731660" y="3438710"/>
                <a:ext cx="372832" cy="372832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000000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2664AFE1-1EC8-F83C-2FBF-E9C3E63F2964}"/>
                  </a:ext>
                </a:extLst>
              </p:cNvPr>
              <p:cNvSpPr/>
              <p:nvPr/>
            </p:nvSpPr>
            <p:spPr>
              <a:xfrm>
                <a:off x="7545558" y="3425792"/>
                <a:ext cx="372832" cy="372832"/>
              </a:xfrm>
              <a:prstGeom prst="ellipse">
                <a:avLst/>
              </a:prstGeom>
              <a:gradFill flip="none" rotWithShape="1">
                <a:gsLst>
                  <a:gs pos="0">
                    <a:srgbClr val="000000"/>
                  </a:gs>
                  <a:gs pos="100000">
                    <a:srgbClr val="000000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FF5E26DF-AF5B-84D2-F2E1-FF8F2AF976D4}"/>
                </a:ext>
              </a:extLst>
            </p:cNvPr>
            <p:cNvGrpSpPr/>
            <p:nvPr/>
          </p:nvGrpSpPr>
          <p:grpSpPr>
            <a:xfrm>
              <a:off x="7247213" y="4871199"/>
              <a:ext cx="323067" cy="323067"/>
              <a:chOff x="8685775" y="1411970"/>
              <a:chExt cx="2563386" cy="2563386"/>
            </a:xfrm>
            <a:solidFill>
              <a:schemeClr val="bg1">
                <a:lumMod val="85000"/>
                <a:alpha val="47843"/>
              </a:schemeClr>
            </a:solidFill>
          </p:grpSpPr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778EE9D3-0AAE-26FC-AC0B-36AF73FEF7BC}"/>
                  </a:ext>
                </a:extLst>
              </p:cNvPr>
              <p:cNvGrpSpPr/>
              <p:nvPr/>
            </p:nvGrpSpPr>
            <p:grpSpPr>
              <a:xfrm>
                <a:off x="8685775" y="1411970"/>
                <a:ext cx="2563386" cy="2563386"/>
                <a:chOff x="5749871" y="1757180"/>
                <a:chExt cx="1219101" cy="1219101"/>
              </a:xfrm>
              <a:grpFill/>
            </p:grpSpPr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5F8A4186-F01E-8094-2B44-81DB10174357}"/>
                    </a:ext>
                  </a:extLst>
                </p:cNvPr>
                <p:cNvSpPr/>
                <p:nvPr/>
              </p:nvSpPr>
              <p:spPr>
                <a:xfrm flipV="1">
                  <a:off x="5753606" y="2324554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A7EC0CBC-F0EC-1832-0C96-61B9414174EF}"/>
                    </a:ext>
                  </a:extLst>
                </p:cNvPr>
                <p:cNvSpPr/>
                <p:nvPr/>
              </p:nvSpPr>
              <p:spPr>
                <a:xfrm>
                  <a:off x="5749871" y="1757180"/>
                  <a:ext cx="1219101" cy="1219101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7D1148CB-622D-3325-D8D6-F24E0F7090DF}"/>
                    </a:ext>
                  </a:extLst>
                </p:cNvPr>
                <p:cNvSpPr/>
                <p:nvPr/>
              </p:nvSpPr>
              <p:spPr>
                <a:xfrm>
                  <a:off x="5752919" y="2401582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AEB2D54C-645C-E25E-0798-D62D611DDAB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10382733" y="1569017"/>
                <a:ext cx="5" cy="1344921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D7DD406C-8A8D-AD2E-5E8D-B3538FAF1588}"/>
                </a:ext>
              </a:extLst>
            </p:cNvPr>
            <p:cNvGrpSpPr/>
            <p:nvPr/>
          </p:nvGrpSpPr>
          <p:grpSpPr>
            <a:xfrm>
              <a:off x="7244593" y="5288422"/>
              <a:ext cx="323067" cy="323067"/>
              <a:chOff x="8685775" y="1411970"/>
              <a:chExt cx="2563386" cy="2563386"/>
            </a:xfrm>
            <a:solidFill>
              <a:schemeClr val="bg1">
                <a:lumMod val="85000"/>
                <a:alpha val="47843"/>
              </a:schemeClr>
            </a:solidFill>
          </p:grpSpPr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F6FE52DC-C2E1-55B2-3867-5A23515DB1BB}"/>
                  </a:ext>
                </a:extLst>
              </p:cNvPr>
              <p:cNvGrpSpPr/>
              <p:nvPr/>
            </p:nvGrpSpPr>
            <p:grpSpPr>
              <a:xfrm>
                <a:off x="8685775" y="1411970"/>
                <a:ext cx="2563386" cy="2563386"/>
                <a:chOff x="5749871" y="1757180"/>
                <a:chExt cx="1219101" cy="1219101"/>
              </a:xfrm>
              <a:grpFill/>
            </p:grpSpPr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16783395-6B57-0DD9-15FE-42082B7AEA6D}"/>
                    </a:ext>
                  </a:extLst>
                </p:cNvPr>
                <p:cNvSpPr/>
                <p:nvPr/>
              </p:nvSpPr>
              <p:spPr>
                <a:xfrm flipV="1">
                  <a:off x="5753606" y="2324554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61E3CBB2-967C-F3E5-8F33-BDA6B6B626B4}"/>
                    </a:ext>
                  </a:extLst>
                </p:cNvPr>
                <p:cNvSpPr/>
                <p:nvPr/>
              </p:nvSpPr>
              <p:spPr>
                <a:xfrm>
                  <a:off x="5749871" y="1757180"/>
                  <a:ext cx="1219101" cy="1219101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29504615-60A6-8AD2-9463-07BC64292F2E}"/>
                    </a:ext>
                  </a:extLst>
                </p:cNvPr>
                <p:cNvSpPr/>
                <p:nvPr/>
              </p:nvSpPr>
              <p:spPr>
                <a:xfrm>
                  <a:off x="5752919" y="2401582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50" name="Straight Arrow Connector 149">
                <a:extLst>
                  <a:ext uri="{FF2B5EF4-FFF2-40B4-BE49-F238E27FC236}">
                    <a16:creationId xmlns:a16="http://schemas.microsoft.com/office/drawing/2014/main" id="{9083B4D4-FD78-AF2A-F772-B9A35392055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10382733" y="1569017"/>
                <a:ext cx="5" cy="1344921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9ACAD1D9-838F-7747-7BBD-981B20A0A08E}"/>
                </a:ext>
              </a:extLst>
            </p:cNvPr>
            <p:cNvGrpSpPr/>
            <p:nvPr/>
          </p:nvGrpSpPr>
          <p:grpSpPr>
            <a:xfrm>
              <a:off x="7252829" y="4493480"/>
              <a:ext cx="323067" cy="323067"/>
              <a:chOff x="8685775" y="1411970"/>
              <a:chExt cx="2563386" cy="2563386"/>
            </a:xfrm>
            <a:solidFill>
              <a:schemeClr val="bg1">
                <a:lumMod val="85000"/>
                <a:alpha val="47843"/>
              </a:schemeClr>
            </a:solidFill>
          </p:grpSpPr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08F00C0C-0A7C-B9C0-4EA9-F3235E29A8B1}"/>
                  </a:ext>
                </a:extLst>
              </p:cNvPr>
              <p:cNvGrpSpPr/>
              <p:nvPr/>
            </p:nvGrpSpPr>
            <p:grpSpPr>
              <a:xfrm>
                <a:off x="8685775" y="1411970"/>
                <a:ext cx="2563386" cy="2563386"/>
                <a:chOff x="5749871" y="1757180"/>
                <a:chExt cx="1219101" cy="1219101"/>
              </a:xfrm>
              <a:grpFill/>
            </p:grpSpPr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EA9F3380-E927-B682-3174-B2B91841A604}"/>
                    </a:ext>
                  </a:extLst>
                </p:cNvPr>
                <p:cNvSpPr/>
                <p:nvPr/>
              </p:nvSpPr>
              <p:spPr>
                <a:xfrm flipV="1">
                  <a:off x="5753606" y="2324554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327D1E4F-AD0F-272D-AF5A-AF28E55DA1B0}"/>
                    </a:ext>
                  </a:extLst>
                </p:cNvPr>
                <p:cNvSpPr/>
                <p:nvPr/>
              </p:nvSpPr>
              <p:spPr>
                <a:xfrm>
                  <a:off x="5749871" y="1757180"/>
                  <a:ext cx="1219101" cy="1219101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F2A7F9E9-D54A-57D4-38ED-EE8A48EF5256}"/>
                    </a:ext>
                  </a:extLst>
                </p:cNvPr>
                <p:cNvSpPr/>
                <p:nvPr/>
              </p:nvSpPr>
              <p:spPr>
                <a:xfrm>
                  <a:off x="5752919" y="2401582"/>
                  <a:ext cx="1214381" cy="77028"/>
                </a:xfrm>
                <a:custGeom>
                  <a:avLst/>
                  <a:gdLst>
                    <a:gd name="connsiteX0" fmla="*/ 0 w 1214381"/>
                    <a:gd name="connsiteY0" fmla="*/ 29236 h 32850"/>
                    <a:gd name="connsiteX1" fmla="*/ 1214381 w 1214381"/>
                    <a:gd name="connsiteY1" fmla="*/ 32850 h 32850"/>
                    <a:gd name="connsiteX0" fmla="*/ 0 w 1214381"/>
                    <a:gd name="connsiteY0" fmla="*/ 2376 h 74706"/>
                    <a:gd name="connsiteX1" fmla="*/ 1214381 w 1214381"/>
                    <a:gd name="connsiteY1" fmla="*/ 5990 h 74706"/>
                    <a:gd name="connsiteX0" fmla="*/ 0 w 1214381"/>
                    <a:gd name="connsiteY0" fmla="*/ 0 h 111824"/>
                    <a:gd name="connsiteX1" fmla="*/ 1214381 w 1214381"/>
                    <a:gd name="connsiteY1" fmla="*/ 3614 h 111824"/>
                    <a:gd name="connsiteX0" fmla="*/ 0 w 1214381"/>
                    <a:gd name="connsiteY0" fmla="*/ 0 h 103132"/>
                    <a:gd name="connsiteX1" fmla="*/ 1214381 w 1214381"/>
                    <a:gd name="connsiteY1" fmla="*/ 3614 h 103132"/>
                    <a:gd name="connsiteX0" fmla="*/ 0 w 1214381"/>
                    <a:gd name="connsiteY0" fmla="*/ 0 h 89233"/>
                    <a:gd name="connsiteX1" fmla="*/ 1214381 w 1214381"/>
                    <a:gd name="connsiteY1" fmla="*/ 3614 h 89233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67703"/>
                    <a:gd name="connsiteX1" fmla="*/ 1214381 w 1214381"/>
                    <a:gd name="connsiteY1" fmla="*/ 3614 h 67703"/>
                    <a:gd name="connsiteX0" fmla="*/ 0 w 1214381"/>
                    <a:gd name="connsiteY0" fmla="*/ 0 h 75681"/>
                    <a:gd name="connsiteX1" fmla="*/ 1214381 w 1214381"/>
                    <a:gd name="connsiteY1" fmla="*/ 3614 h 75681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98873"/>
                    <a:gd name="connsiteX1" fmla="*/ 1214381 w 1214381"/>
                    <a:gd name="connsiteY1" fmla="*/ 3614 h 98873"/>
                    <a:gd name="connsiteX0" fmla="*/ 0 w 1214381"/>
                    <a:gd name="connsiteY0" fmla="*/ 0 h 87895"/>
                    <a:gd name="connsiteX1" fmla="*/ 1214381 w 1214381"/>
                    <a:gd name="connsiteY1" fmla="*/ 3614 h 87895"/>
                    <a:gd name="connsiteX0" fmla="*/ 0 w 1214381"/>
                    <a:gd name="connsiteY0" fmla="*/ 0 h 82664"/>
                    <a:gd name="connsiteX1" fmla="*/ 1214381 w 1214381"/>
                    <a:gd name="connsiteY1" fmla="*/ 3614 h 82664"/>
                    <a:gd name="connsiteX0" fmla="*/ 0 w 1214381"/>
                    <a:gd name="connsiteY0" fmla="*/ 0 h 80126"/>
                    <a:gd name="connsiteX1" fmla="*/ 1214381 w 1214381"/>
                    <a:gd name="connsiteY1" fmla="*/ 3614 h 80126"/>
                    <a:gd name="connsiteX0" fmla="*/ 0 w 1214381"/>
                    <a:gd name="connsiteY0" fmla="*/ 0 h 83953"/>
                    <a:gd name="connsiteX1" fmla="*/ 1214381 w 1214381"/>
                    <a:gd name="connsiteY1" fmla="*/ 3614 h 83953"/>
                    <a:gd name="connsiteX0" fmla="*/ 0 w 1214381"/>
                    <a:gd name="connsiteY0" fmla="*/ 0 h 77028"/>
                    <a:gd name="connsiteX1" fmla="*/ 1214381 w 1214381"/>
                    <a:gd name="connsiteY1" fmla="*/ 3614 h 7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14381" h="77028">
                      <a:moveTo>
                        <a:pt x="0" y="0"/>
                      </a:moveTo>
                      <a:cubicBezTo>
                        <a:pt x="191553" y="104210"/>
                        <a:pt x="1058970" y="99993"/>
                        <a:pt x="1214381" y="3614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aseline="-250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56" name="Straight Arrow Connector 155">
                <a:extLst>
                  <a:ext uri="{FF2B5EF4-FFF2-40B4-BE49-F238E27FC236}">
                    <a16:creationId xmlns:a16="http://schemas.microsoft.com/office/drawing/2014/main" id="{2CDF298B-2175-1887-71F9-95AB6182582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10382733" y="1569017"/>
                <a:ext cx="5" cy="1344921"/>
              </a:xfrm>
              <a:prstGeom prst="straightConnector1">
                <a:avLst/>
              </a:prstGeom>
              <a:grpFill/>
              <a:ln w="1905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5A680B4-08B5-2A01-2C51-A8DA363A0D01}"/>
              </a:ext>
            </a:extLst>
          </p:cNvPr>
          <p:cNvSpPr txBox="1">
            <a:spLocks/>
          </p:cNvSpPr>
          <p:nvPr/>
        </p:nvSpPr>
        <p:spPr>
          <a:xfrm>
            <a:off x="2218660" y="3832524"/>
            <a:ext cx="5458047" cy="728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Accessing Relevant Observables</a:t>
            </a:r>
          </a:p>
        </p:txBody>
      </p: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C104FA67-4ACC-7800-D64F-9593B49A3355}"/>
              </a:ext>
            </a:extLst>
          </p:cNvPr>
          <p:cNvGrpSpPr/>
          <p:nvPr/>
        </p:nvGrpSpPr>
        <p:grpSpPr>
          <a:xfrm>
            <a:off x="7075795" y="4020692"/>
            <a:ext cx="2690277" cy="2528934"/>
            <a:chOff x="7075795" y="4020692"/>
            <a:chExt cx="2690277" cy="2528934"/>
          </a:xfrm>
        </p:grpSpPr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6264C9C0-6A81-AD31-2B6B-C52B8812CDEB}"/>
                </a:ext>
              </a:extLst>
            </p:cNvPr>
            <p:cNvGrpSpPr/>
            <p:nvPr/>
          </p:nvGrpSpPr>
          <p:grpSpPr>
            <a:xfrm>
              <a:off x="7075795" y="4020692"/>
              <a:ext cx="2690277" cy="2528934"/>
              <a:chOff x="8718241" y="4009279"/>
              <a:chExt cx="2690277" cy="2528934"/>
            </a:xfrm>
          </p:grpSpPr>
          <p:sp>
            <p:nvSpPr>
              <p:cNvPr id="182" name="Thought Bubble: Cloud 181">
                <a:extLst>
                  <a:ext uri="{FF2B5EF4-FFF2-40B4-BE49-F238E27FC236}">
                    <a16:creationId xmlns:a16="http://schemas.microsoft.com/office/drawing/2014/main" id="{DED62FD1-6022-3A28-FC74-654A03D3C93B}"/>
                  </a:ext>
                </a:extLst>
              </p:cNvPr>
              <p:cNvSpPr/>
              <p:nvPr/>
            </p:nvSpPr>
            <p:spPr>
              <a:xfrm>
                <a:off x="10002505" y="4009279"/>
                <a:ext cx="1406013" cy="998094"/>
              </a:xfrm>
              <a:prstGeom prst="cloudCallout">
                <a:avLst/>
              </a:prstGeom>
              <a:solidFill>
                <a:srgbClr val="75B0E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2DE37863-72B8-3D3E-537C-6A4198DBF276}"/>
                  </a:ext>
                </a:extLst>
              </p:cNvPr>
              <p:cNvGrpSpPr/>
              <p:nvPr/>
            </p:nvGrpSpPr>
            <p:grpSpPr>
              <a:xfrm>
                <a:off x="9818617" y="5222529"/>
                <a:ext cx="776379" cy="1315684"/>
                <a:chOff x="5549029" y="4707228"/>
                <a:chExt cx="1094267" cy="1854391"/>
              </a:xfrm>
            </p:grpSpPr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A33B34BD-FC03-572E-6694-AA0D55264DA0}"/>
                    </a:ext>
                  </a:extLst>
                </p:cNvPr>
                <p:cNvSpPr/>
                <p:nvPr/>
              </p:nvSpPr>
              <p:spPr>
                <a:xfrm>
                  <a:off x="5774283" y="4707228"/>
                  <a:ext cx="581060" cy="532588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3C4DF710-7092-D346-C3FA-C9696465E5D8}"/>
                    </a:ext>
                  </a:extLst>
                </p:cNvPr>
                <p:cNvCxnSpPr>
                  <a:cxnSpLocks/>
                  <a:stCxn id="183" idx="4"/>
                </p:cNvCxnSpPr>
                <p:nvPr/>
              </p:nvCxnSpPr>
              <p:spPr>
                <a:xfrm>
                  <a:off x="6064813" y="5239816"/>
                  <a:ext cx="31187" cy="10823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>
                  <a:extLst>
                    <a:ext uri="{FF2B5EF4-FFF2-40B4-BE49-F238E27FC236}">
                      <a16:creationId xmlns:a16="http://schemas.microsoft.com/office/drawing/2014/main" id="{17EB4DA8-C12B-104C-26AE-71D6512DF6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087054" y="5198438"/>
                  <a:ext cx="556242" cy="27776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>
                  <a:extLst>
                    <a:ext uri="{FF2B5EF4-FFF2-40B4-BE49-F238E27FC236}">
                      <a16:creationId xmlns:a16="http://schemas.microsoft.com/office/drawing/2014/main" id="{B5BA7E4A-DEBF-4B6B-F04E-7C190BF2E4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6000" y="6322142"/>
                  <a:ext cx="285135" cy="2394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6C80B3F6-6E63-FC75-19A1-12CCC37766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27150" y="6305337"/>
                  <a:ext cx="285135" cy="2394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>
                  <a:extLst>
                    <a:ext uri="{FF2B5EF4-FFF2-40B4-BE49-F238E27FC236}">
                      <a16:creationId xmlns:a16="http://schemas.microsoft.com/office/drawing/2014/main" id="{9DAE5B56-3651-0A7E-9D25-3FDEC4B34F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49029" y="5243419"/>
                  <a:ext cx="556242" cy="2525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01DC643C-BDE6-6D80-4289-5ADE4E320BF0}"/>
                  </a:ext>
                </a:extLst>
              </p:cNvPr>
              <p:cNvSpPr txBox="1"/>
              <p:nvPr/>
            </p:nvSpPr>
            <p:spPr>
              <a:xfrm>
                <a:off x="8718241" y="4932331"/>
                <a:ext cx="98526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me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07" name="Straight Arrow Connector 206">
                <a:extLst>
                  <a:ext uri="{FF2B5EF4-FFF2-40B4-BE49-F238E27FC236}">
                    <a16:creationId xmlns:a16="http://schemas.microsoft.com/office/drawing/2014/main" id="{C0112B84-0CA3-FB7A-24AD-6EEA9EAFC6A5}"/>
                  </a:ext>
                </a:extLst>
              </p:cNvPr>
              <p:cNvCxnSpPr/>
              <p:nvPr/>
            </p:nvCxnSpPr>
            <p:spPr>
              <a:xfrm>
                <a:off x="9220923" y="5222529"/>
                <a:ext cx="514729" cy="188934"/>
              </a:xfrm>
              <a:prstGeom prst="straightConnector1">
                <a:avLst/>
              </a:prstGeom>
              <a:ln w="38100">
                <a:solidFill>
                  <a:srgbClr val="FFAAAA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06220070-46FE-6C2A-C7BD-FFC3B5AD9439}"/>
                </a:ext>
              </a:extLst>
            </p:cNvPr>
            <p:cNvSpPr txBox="1"/>
            <p:nvPr/>
          </p:nvSpPr>
          <p:spPr>
            <a:xfrm>
              <a:off x="8771466" y="4118707"/>
              <a:ext cx="985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211" name="TextBox 210">
            <a:extLst>
              <a:ext uri="{FF2B5EF4-FFF2-40B4-BE49-F238E27FC236}">
                <a16:creationId xmlns:a16="http://schemas.microsoft.com/office/drawing/2014/main" id="{A35EB3B5-CCC8-2FA2-0D96-C408C58AC51B}"/>
              </a:ext>
            </a:extLst>
          </p:cNvPr>
          <p:cNvSpPr txBox="1"/>
          <p:nvPr/>
        </p:nvSpPr>
        <p:spPr>
          <a:xfrm>
            <a:off x="7698890" y="16227"/>
            <a:ext cx="446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Ding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arXiv:2508.05703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Farrel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arXiv:2605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Zhang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PRL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127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(2021)</a:t>
            </a:r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276FC995-9CA7-90FE-1A73-82497EE3991A}"/>
              </a:ext>
            </a:extLst>
          </p:cNvPr>
          <p:cNvGrpSpPr/>
          <p:nvPr/>
        </p:nvGrpSpPr>
        <p:grpSpPr>
          <a:xfrm>
            <a:off x="613537" y="4519161"/>
            <a:ext cx="5080436" cy="2131926"/>
            <a:chOff x="613537" y="4519161"/>
            <a:chExt cx="5080436" cy="2131926"/>
          </a:xfrm>
        </p:grpSpPr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24164096-F752-536A-C583-87400F28A936}"/>
                </a:ext>
              </a:extLst>
            </p:cNvPr>
            <p:cNvGrpSpPr/>
            <p:nvPr/>
          </p:nvGrpSpPr>
          <p:grpSpPr>
            <a:xfrm>
              <a:off x="613537" y="4519161"/>
              <a:ext cx="4627870" cy="2059186"/>
              <a:chOff x="3110114" y="4556864"/>
              <a:chExt cx="4627870" cy="2059186"/>
            </a:xfrm>
          </p:grpSpPr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01276AF5-9354-A637-163D-9F68FE8D2A30}"/>
                  </a:ext>
                </a:extLst>
              </p:cNvPr>
              <p:cNvGrpSpPr/>
              <p:nvPr/>
            </p:nvGrpSpPr>
            <p:grpSpPr>
              <a:xfrm>
                <a:off x="3110114" y="5289923"/>
                <a:ext cx="2752359" cy="1326127"/>
                <a:chOff x="7262011" y="4932331"/>
                <a:chExt cx="3332985" cy="1605882"/>
              </a:xfrm>
            </p:grpSpPr>
            <p:grpSp>
              <p:nvGrpSpPr>
                <p:cNvPr id="214" name="Group 213">
                  <a:extLst>
                    <a:ext uri="{FF2B5EF4-FFF2-40B4-BE49-F238E27FC236}">
                      <a16:creationId xmlns:a16="http://schemas.microsoft.com/office/drawing/2014/main" id="{4D36DAB1-B5C1-0C1E-2543-21845B4945E8}"/>
                    </a:ext>
                  </a:extLst>
                </p:cNvPr>
                <p:cNvGrpSpPr/>
                <p:nvPr/>
              </p:nvGrpSpPr>
              <p:grpSpPr>
                <a:xfrm>
                  <a:off x="9818617" y="5222529"/>
                  <a:ext cx="776379" cy="1315684"/>
                  <a:chOff x="5549029" y="4707228"/>
                  <a:chExt cx="1094267" cy="1854391"/>
                </a:xfrm>
              </p:grpSpPr>
              <p:sp>
                <p:nvSpPr>
                  <p:cNvPr id="217" name="Oval 216">
                    <a:extLst>
                      <a:ext uri="{FF2B5EF4-FFF2-40B4-BE49-F238E27FC236}">
                        <a16:creationId xmlns:a16="http://schemas.microsoft.com/office/drawing/2014/main" id="{A3D99DDE-DEBD-8995-D9F2-8F49CF3379CE}"/>
                      </a:ext>
                    </a:extLst>
                  </p:cNvPr>
                  <p:cNvSpPr/>
                  <p:nvPr/>
                </p:nvSpPr>
                <p:spPr>
                  <a:xfrm>
                    <a:off x="5774283" y="4707228"/>
                    <a:ext cx="581060" cy="532588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18" name="Straight Connector 217">
                    <a:extLst>
                      <a:ext uri="{FF2B5EF4-FFF2-40B4-BE49-F238E27FC236}">
                        <a16:creationId xmlns:a16="http://schemas.microsoft.com/office/drawing/2014/main" id="{72802A7D-C97F-7B8A-AC16-E0871D27651A}"/>
                      </a:ext>
                    </a:extLst>
                  </p:cNvPr>
                  <p:cNvCxnSpPr>
                    <a:cxnSpLocks/>
                    <a:stCxn id="217" idx="4"/>
                  </p:cNvCxnSpPr>
                  <p:nvPr/>
                </p:nvCxnSpPr>
                <p:spPr>
                  <a:xfrm>
                    <a:off x="6064813" y="5239816"/>
                    <a:ext cx="31187" cy="10823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" name="Straight Connector 218">
                    <a:extLst>
                      <a:ext uri="{FF2B5EF4-FFF2-40B4-BE49-F238E27FC236}">
                        <a16:creationId xmlns:a16="http://schemas.microsoft.com/office/drawing/2014/main" id="{2B666D64-C35F-E833-38B6-F1B7DE7EE6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087054" y="5198438"/>
                    <a:ext cx="556242" cy="27776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" name="Straight Connector 219">
                    <a:extLst>
                      <a:ext uri="{FF2B5EF4-FFF2-40B4-BE49-F238E27FC236}">
                        <a16:creationId xmlns:a16="http://schemas.microsoft.com/office/drawing/2014/main" id="{BE1F2379-BE69-2A1C-B6C7-E19DA7AF8B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96000" y="6322142"/>
                    <a:ext cx="285135" cy="2394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" name="Straight Connector 220">
                    <a:extLst>
                      <a:ext uri="{FF2B5EF4-FFF2-40B4-BE49-F238E27FC236}">
                        <a16:creationId xmlns:a16="http://schemas.microsoft.com/office/drawing/2014/main" id="{5C0BEA18-02EC-A47B-2170-AE461ADEBB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27150" y="6305337"/>
                    <a:ext cx="285135" cy="2394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2" name="Straight Connector 221">
                    <a:extLst>
                      <a:ext uri="{FF2B5EF4-FFF2-40B4-BE49-F238E27FC236}">
                        <a16:creationId xmlns:a16="http://schemas.microsoft.com/office/drawing/2014/main" id="{12AD40DD-158B-7C0B-2007-BF94BE78E76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49029" y="5243419"/>
                    <a:ext cx="556242" cy="2525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15" name="TextBox 214">
                  <a:extLst>
                    <a:ext uri="{FF2B5EF4-FFF2-40B4-BE49-F238E27FC236}">
                      <a16:creationId xmlns:a16="http://schemas.microsoft.com/office/drawing/2014/main" id="{B1E9525A-20A2-7990-D63E-64720A6DB63D}"/>
                    </a:ext>
                  </a:extLst>
                </p:cNvPr>
                <p:cNvSpPr txBox="1"/>
                <p:nvPr/>
              </p:nvSpPr>
              <p:spPr>
                <a:xfrm>
                  <a:off x="7262011" y="4932331"/>
                  <a:ext cx="2441496" cy="4845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theory friend</a:t>
                  </a:r>
                  <a:endParaRPr lang="en-US" sz="2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16" name="Straight Arrow Connector 215">
                  <a:extLst>
                    <a:ext uri="{FF2B5EF4-FFF2-40B4-BE49-F238E27FC236}">
                      <a16:creationId xmlns:a16="http://schemas.microsoft.com/office/drawing/2014/main" id="{5BCBADEF-99B8-8A90-AF98-AFCA12B7F3F9}"/>
                    </a:ext>
                  </a:extLst>
                </p:cNvPr>
                <p:cNvCxnSpPr/>
                <p:nvPr/>
              </p:nvCxnSpPr>
              <p:spPr>
                <a:xfrm>
                  <a:off x="9220923" y="5222529"/>
                  <a:ext cx="514729" cy="188934"/>
                </a:xfrm>
                <a:prstGeom prst="straightConnector1">
                  <a:avLst/>
                </a:prstGeom>
                <a:ln w="38100">
                  <a:solidFill>
                    <a:srgbClr val="FFAAAA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3" name="Speech Bubble: Oval 222">
                <a:extLst>
                  <a:ext uri="{FF2B5EF4-FFF2-40B4-BE49-F238E27FC236}">
                    <a16:creationId xmlns:a16="http://schemas.microsoft.com/office/drawing/2014/main" id="{5B2554FA-6678-775F-7D10-A3EF7C3ECF7B}"/>
                  </a:ext>
                </a:extLst>
              </p:cNvPr>
              <p:cNvSpPr/>
              <p:nvPr/>
            </p:nvSpPr>
            <p:spPr>
              <a:xfrm>
                <a:off x="5289755" y="4556864"/>
                <a:ext cx="2448229" cy="854599"/>
              </a:xfrm>
              <a:prstGeom prst="wedgeEllipseCallout">
                <a:avLst/>
              </a:prstGeom>
              <a:solidFill>
                <a:srgbClr val="75B0E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300CE3BF-B9AE-477F-7446-56B297527827}"/>
                  </a:ext>
                </a:extLst>
              </p:cNvPr>
              <p:cNvSpPr txBox="1"/>
              <p:nvPr/>
            </p:nvSpPr>
            <p:spPr>
              <a:xfrm>
                <a:off x="5620461" y="4666944"/>
                <a:ext cx="189762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just measure in every basis</a:t>
                </a:r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ECB7B779-C622-9DE7-1451-AA5CF500A21A}"/>
                </a:ext>
              </a:extLst>
            </p:cNvPr>
            <p:cNvGrpSpPr/>
            <p:nvPr/>
          </p:nvGrpSpPr>
          <p:grpSpPr>
            <a:xfrm>
              <a:off x="4151797" y="5255813"/>
              <a:ext cx="1542176" cy="1395274"/>
              <a:chOff x="4151797" y="5255813"/>
              <a:chExt cx="1542176" cy="1395274"/>
            </a:xfrm>
          </p:grpSpPr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48B4E579-EC64-A3E2-80CE-E231ABB7AB6F}"/>
                  </a:ext>
                </a:extLst>
              </p:cNvPr>
              <p:cNvGrpSpPr/>
              <p:nvPr/>
            </p:nvGrpSpPr>
            <p:grpSpPr>
              <a:xfrm>
                <a:off x="4151797" y="5255813"/>
                <a:ext cx="1542176" cy="1395274"/>
                <a:chOff x="9818617" y="4767619"/>
                <a:chExt cx="1957012" cy="1770594"/>
              </a:xfrm>
            </p:grpSpPr>
            <p:grpSp>
              <p:nvGrpSpPr>
                <p:cNvPr id="228" name="Group 227">
                  <a:extLst>
                    <a:ext uri="{FF2B5EF4-FFF2-40B4-BE49-F238E27FC236}">
                      <a16:creationId xmlns:a16="http://schemas.microsoft.com/office/drawing/2014/main" id="{B7EE7E45-74C3-266B-48F3-465496466CD4}"/>
                    </a:ext>
                  </a:extLst>
                </p:cNvPr>
                <p:cNvGrpSpPr/>
                <p:nvPr/>
              </p:nvGrpSpPr>
              <p:grpSpPr>
                <a:xfrm>
                  <a:off x="9818617" y="5222529"/>
                  <a:ext cx="776379" cy="1315684"/>
                  <a:chOff x="5549029" y="4707228"/>
                  <a:chExt cx="1094267" cy="1854391"/>
                </a:xfrm>
              </p:grpSpPr>
              <p:sp>
                <p:nvSpPr>
                  <p:cNvPr id="231" name="Oval 230">
                    <a:extLst>
                      <a:ext uri="{FF2B5EF4-FFF2-40B4-BE49-F238E27FC236}">
                        <a16:creationId xmlns:a16="http://schemas.microsoft.com/office/drawing/2014/main" id="{25BA58F2-C7D0-4291-EE05-3F05BDCBD99E}"/>
                      </a:ext>
                    </a:extLst>
                  </p:cNvPr>
                  <p:cNvSpPr/>
                  <p:nvPr/>
                </p:nvSpPr>
                <p:spPr>
                  <a:xfrm>
                    <a:off x="5774283" y="4707228"/>
                    <a:ext cx="581060" cy="532588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32" name="Straight Connector 231">
                    <a:extLst>
                      <a:ext uri="{FF2B5EF4-FFF2-40B4-BE49-F238E27FC236}">
                        <a16:creationId xmlns:a16="http://schemas.microsoft.com/office/drawing/2014/main" id="{AC19125A-4B97-499F-46EF-08D97E430AAB}"/>
                      </a:ext>
                    </a:extLst>
                  </p:cNvPr>
                  <p:cNvCxnSpPr>
                    <a:cxnSpLocks/>
                    <a:stCxn id="231" idx="4"/>
                  </p:cNvCxnSpPr>
                  <p:nvPr/>
                </p:nvCxnSpPr>
                <p:spPr>
                  <a:xfrm>
                    <a:off x="6064813" y="5239816"/>
                    <a:ext cx="31187" cy="10823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3" name="Straight Connector 232">
                    <a:extLst>
                      <a:ext uri="{FF2B5EF4-FFF2-40B4-BE49-F238E27FC236}">
                        <a16:creationId xmlns:a16="http://schemas.microsoft.com/office/drawing/2014/main" id="{872E98B2-308B-32E0-F6EB-97C62CD1BCE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087054" y="5198438"/>
                    <a:ext cx="556242" cy="27776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4" name="Straight Connector 233">
                    <a:extLst>
                      <a:ext uri="{FF2B5EF4-FFF2-40B4-BE49-F238E27FC236}">
                        <a16:creationId xmlns:a16="http://schemas.microsoft.com/office/drawing/2014/main" id="{E6780DBA-2963-E9B3-F442-C892142A98F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96000" y="6322142"/>
                    <a:ext cx="285135" cy="2394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5" name="Straight Connector 234">
                    <a:extLst>
                      <a:ext uri="{FF2B5EF4-FFF2-40B4-BE49-F238E27FC236}">
                        <a16:creationId xmlns:a16="http://schemas.microsoft.com/office/drawing/2014/main" id="{1C92966A-BFCD-4B41-FDF2-7874E6A5D3F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27150" y="6305337"/>
                    <a:ext cx="285135" cy="23947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6" name="Straight Connector 235">
                    <a:extLst>
                      <a:ext uri="{FF2B5EF4-FFF2-40B4-BE49-F238E27FC236}">
                        <a16:creationId xmlns:a16="http://schemas.microsoft.com/office/drawing/2014/main" id="{8D6B51B8-66EA-779D-E711-1127176ABAC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49029" y="5243419"/>
                    <a:ext cx="556242" cy="2525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53AF7423-CA32-FC91-E217-6FD09D7F1B3C}"/>
                    </a:ext>
                  </a:extLst>
                </p:cNvPr>
                <p:cNvSpPr txBox="1"/>
                <p:nvPr/>
              </p:nvSpPr>
              <p:spPr>
                <a:xfrm>
                  <a:off x="10790364" y="4767619"/>
                  <a:ext cx="98526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me</a:t>
                  </a:r>
                  <a:endParaRPr lang="en-US" sz="2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30" name="Straight Arrow Connector 229">
                  <a:extLst>
                    <a:ext uri="{FF2B5EF4-FFF2-40B4-BE49-F238E27FC236}">
                      <a16:creationId xmlns:a16="http://schemas.microsoft.com/office/drawing/2014/main" id="{BE01798F-FC85-8E0B-DEAC-F397A751FB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407514" y="5099317"/>
                  <a:ext cx="382851" cy="285028"/>
                </a:xfrm>
                <a:prstGeom prst="straightConnector1">
                  <a:avLst/>
                </a:prstGeom>
                <a:ln w="38100">
                  <a:solidFill>
                    <a:srgbClr val="FFAAAA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9FB5FD17-AB3F-3642-30B4-EE0428E92C27}"/>
                  </a:ext>
                </a:extLst>
              </p:cNvPr>
              <p:cNvCxnSpPr/>
              <p:nvPr/>
            </p:nvCxnSpPr>
            <p:spPr>
              <a:xfrm>
                <a:off x="4376276" y="5706590"/>
                <a:ext cx="45872" cy="352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>
                <a:extLst>
                  <a:ext uri="{FF2B5EF4-FFF2-40B4-BE49-F238E27FC236}">
                    <a16:creationId xmlns:a16="http://schemas.microsoft.com/office/drawing/2014/main" id="{81ECF12D-F310-2EFB-84D4-01AE4D1782D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70571" y="5709137"/>
                <a:ext cx="45872" cy="352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4FCBB9BD-850E-2682-9DAF-B28A2AB823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50278" y="5835772"/>
                <a:ext cx="143740" cy="1150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7" name="TextBox 246">
            <a:extLst>
              <a:ext uri="{FF2B5EF4-FFF2-40B4-BE49-F238E27FC236}">
                <a16:creationId xmlns:a16="http://schemas.microsoft.com/office/drawing/2014/main" id="{05E16CDF-C60C-C90D-0615-79BF0BF92258}"/>
              </a:ext>
            </a:extLst>
          </p:cNvPr>
          <p:cNvSpPr txBox="1"/>
          <p:nvPr/>
        </p:nvSpPr>
        <p:spPr>
          <a:xfrm>
            <a:off x="7314091" y="6233049"/>
            <a:ext cx="4465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Mueller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Nat. Comms.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1 (2025)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Jeon et al. arXiv:2506.12628 </a:t>
            </a:r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DCBE6EEE-A7A5-DA63-C6B5-6C97C6CF87C9}"/>
              </a:ext>
            </a:extLst>
          </p:cNvPr>
          <p:cNvGrpSpPr/>
          <p:nvPr/>
        </p:nvGrpSpPr>
        <p:grpSpPr>
          <a:xfrm>
            <a:off x="8494304" y="839159"/>
            <a:ext cx="2676343" cy="2558602"/>
            <a:chOff x="8494304" y="839159"/>
            <a:chExt cx="2676343" cy="255860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18A4BFB-4246-5FCB-8C96-0CFA6CC23AA4}"/>
                </a:ext>
              </a:extLst>
            </p:cNvPr>
            <p:cNvGrpSpPr/>
            <p:nvPr/>
          </p:nvGrpSpPr>
          <p:grpSpPr>
            <a:xfrm>
              <a:off x="8494304" y="1780560"/>
              <a:ext cx="2676343" cy="1617201"/>
              <a:chOff x="7877175" y="1138240"/>
              <a:chExt cx="3838575" cy="231948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5ECF785-D894-2D4A-1B0B-D4294CE0AC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1304925"/>
                <a:ext cx="3838575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966B2A6-2C36-AE84-69B8-A5747E9C0F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1709698"/>
                <a:ext cx="3838575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90571AED-42B5-11A7-C358-9CCD5A7C0C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2114550"/>
                <a:ext cx="3838575" cy="0"/>
              </a:xfrm>
              <a:prstGeom prst="line">
                <a:avLst/>
              </a:prstGeom>
              <a:ln w="57150">
                <a:solidFill>
                  <a:srgbClr val="E368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2A4B7FF4-6E5B-DE81-2B12-E4D15A31A5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2495550"/>
                <a:ext cx="3838575" cy="0"/>
              </a:xfrm>
              <a:prstGeom prst="line">
                <a:avLst/>
              </a:prstGeom>
              <a:ln w="57150">
                <a:solidFill>
                  <a:srgbClr val="E368FF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9097AC2-C5D7-7A50-24B9-23F388B5D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2900323"/>
                <a:ext cx="3838575" cy="0"/>
              </a:xfrm>
              <a:prstGeom prst="line">
                <a:avLst/>
              </a:prstGeom>
              <a:ln w="57150">
                <a:solidFill>
                  <a:srgbClr val="E368FF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93EFAC7-92B9-5E2A-3366-BD167381A4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7175" y="3305175"/>
                <a:ext cx="3838575" cy="0"/>
              </a:xfrm>
              <a:prstGeom prst="line">
                <a:avLst/>
              </a:prstGeom>
              <a:ln w="57150">
                <a:solidFill>
                  <a:srgbClr val="E368FF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9A1FD152-5E39-000A-798E-25AB82BA485B}"/>
                  </a:ext>
                </a:extLst>
              </p:cNvPr>
              <p:cNvSpPr/>
              <p:nvPr/>
            </p:nvSpPr>
            <p:spPr>
              <a:xfrm>
                <a:off x="8734355" y="113824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BAA42F48-0C62-417E-34DA-5B66F0A23EA4}"/>
                  </a:ext>
                </a:extLst>
              </p:cNvPr>
              <p:cNvSpPr/>
              <p:nvPr/>
            </p:nvSpPr>
            <p:spPr>
              <a:xfrm>
                <a:off x="9229655" y="1138240"/>
                <a:ext cx="323850" cy="1057350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8F39EE72-D95F-4A88-E0C3-E43DE7B3F7B4}"/>
                  </a:ext>
                </a:extLst>
              </p:cNvPr>
              <p:cNvSpPr/>
              <p:nvPr/>
            </p:nvSpPr>
            <p:spPr>
              <a:xfrm>
                <a:off x="9753530" y="113824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EFE43C14-21CD-2E5D-B570-92ECBF8A0EA9}"/>
                  </a:ext>
                </a:extLst>
              </p:cNvPr>
              <p:cNvSpPr/>
              <p:nvPr/>
            </p:nvSpPr>
            <p:spPr>
              <a:xfrm>
                <a:off x="10734640" y="1504990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04CA97AA-1E1B-5839-51D0-1CEB19AD7CB9}"/>
                  </a:ext>
                </a:extLst>
              </p:cNvPr>
              <p:cNvSpPr/>
              <p:nvPr/>
            </p:nvSpPr>
            <p:spPr>
              <a:xfrm>
                <a:off x="10267880" y="1138240"/>
                <a:ext cx="323850" cy="1057350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1EE12E09-D8C5-64E0-679A-1802B27B3B17}"/>
                  </a:ext>
                </a:extLst>
              </p:cNvPr>
              <p:cNvSpPr/>
              <p:nvPr/>
            </p:nvSpPr>
            <p:spPr>
              <a:xfrm>
                <a:off x="10753760" y="1945544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A7FD483-DA76-386B-AA8A-7BB0549D4294}"/>
                  </a:ext>
                </a:extLst>
              </p:cNvPr>
              <p:cNvSpPr/>
              <p:nvPr/>
            </p:nvSpPr>
            <p:spPr>
              <a:xfrm>
                <a:off x="11315700" y="1176261"/>
                <a:ext cx="323850" cy="652576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C0EE29F1-3C7B-F8C1-B5FA-C654DBC28754}"/>
                  </a:ext>
                </a:extLst>
              </p:cNvPr>
              <p:cNvSpPr/>
              <p:nvPr/>
            </p:nvSpPr>
            <p:spPr>
              <a:xfrm>
                <a:off x="8759965" y="2326575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1D21AC9C-FD87-BE57-943B-21A2F3D87772}"/>
                  </a:ext>
                </a:extLst>
              </p:cNvPr>
              <p:cNvSpPr/>
              <p:nvPr/>
            </p:nvSpPr>
            <p:spPr>
              <a:xfrm>
                <a:off x="9255265" y="2326575"/>
                <a:ext cx="323850" cy="1057350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CE92359B-F349-D7B4-23A8-C496C75833EF}"/>
                  </a:ext>
                </a:extLst>
              </p:cNvPr>
              <p:cNvSpPr/>
              <p:nvPr/>
            </p:nvSpPr>
            <p:spPr>
              <a:xfrm>
                <a:off x="9779140" y="2326575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D813BBBE-3B8F-E3C2-AB06-F94AE365B0DE}"/>
                  </a:ext>
                </a:extLst>
              </p:cNvPr>
              <p:cNvSpPr/>
              <p:nvPr/>
            </p:nvSpPr>
            <p:spPr>
              <a:xfrm>
                <a:off x="10760250" y="2693325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39E7EFBE-4EE7-F6DD-8835-DF60EB42A8C8}"/>
                  </a:ext>
                </a:extLst>
              </p:cNvPr>
              <p:cNvSpPr/>
              <p:nvPr/>
            </p:nvSpPr>
            <p:spPr>
              <a:xfrm>
                <a:off x="10293490" y="2326575"/>
                <a:ext cx="323850" cy="1057350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8A15F407-97C0-477E-9CF1-C56A12CEB273}"/>
                  </a:ext>
                </a:extLst>
              </p:cNvPr>
              <p:cNvSpPr/>
              <p:nvPr/>
            </p:nvSpPr>
            <p:spPr>
              <a:xfrm>
                <a:off x="10779370" y="3133879"/>
                <a:ext cx="323850" cy="323849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62377C69-AF21-D0FD-CFCE-D60001CCFB83}"/>
                  </a:ext>
                </a:extLst>
              </p:cNvPr>
              <p:cNvSpPr/>
              <p:nvPr/>
            </p:nvSpPr>
            <p:spPr>
              <a:xfrm>
                <a:off x="11341310" y="2364596"/>
                <a:ext cx="323850" cy="652576"/>
              </a:xfrm>
              <a:prstGeom prst="roundRect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U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CCB0042-5C50-C102-66D1-E2B0B4E20404}"/>
                  </a:ext>
                </a:extLst>
              </p:cNvPr>
              <p:cNvCxnSpPr>
                <a:cxnSpLocks/>
                <a:stCxn id="43" idx="4"/>
              </p:cNvCxnSpPr>
              <p:nvPr/>
            </p:nvCxnSpPr>
            <p:spPr>
              <a:xfrm flipV="1">
                <a:off x="8537959" y="2081054"/>
                <a:ext cx="1166" cy="1336437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D4C6D180-CFFF-9B82-FFC0-A5BCD8366EE3}"/>
                  </a:ext>
                </a:extLst>
              </p:cNvPr>
              <p:cNvSpPr/>
              <p:nvPr/>
            </p:nvSpPr>
            <p:spPr>
              <a:xfrm>
                <a:off x="8463285" y="2032564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5F680BA-DD44-3721-C49D-ED5A846D3CC8}"/>
                  </a:ext>
                </a:extLst>
              </p:cNvPr>
              <p:cNvSpPr/>
              <p:nvPr/>
            </p:nvSpPr>
            <p:spPr>
              <a:xfrm>
                <a:off x="8433183" y="3207939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E1589C6A-86FE-5937-29E8-486020F23575}"/>
                  </a:ext>
                </a:extLst>
              </p:cNvPr>
              <p:cNvCxnSpPr>
                <a:cxnSpLocks/>
                <a:stCxn id="46" idx="4"/>
              </p:cNvCxnSpPr>
              <p:nvPr/>
            </p:nvCxnSpPr>
            <p:spPr>
              <a:xfrm flipV="1">
                <a:off x="8317119" y="1680735"/>
                <a:ext cx="1166" cy="1336437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328B05F-40E5-3A2B-8AAE-9D9AD5C3D1B3}"/>
                  </a:ext>
                </a:extLst>
              </p:cNvPr>
              <p:cNvSpPr/>
              <p:nvPr/>
            </p:nvSpPr>
            <p:spPr>
              <a:xfrm>
                <a:off x="8242445" y="1632245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5DDCC0D2-1FE7-FC3B-2754-1AAEF95C2629}"/>
                  </a:ext>
                </a:extLst>
              </p:cNvPr>
              <p:cNvSpPr/>
              <p:nvPr/>
            </p:nvSpPr>
            <p:spPr>
              <a:xfrm>
                <a:off x="8212343" y="2807620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4AF60E30-21DC-C453-7E3F-979F06E7E9A0}"/>
                  </a:ext>
                </a:extLst>
              </p:cNvPr>
              <p:cNvCxnSpPr>
                <a:cxnSpLocks/>
                <a:stCxn id="49" idx="4"/>
              </p:cNvCxnSpPr>
              <p:nvPr/>
            </p:nvCxnSpPr>
            <p:spPr>
              <a:xfrm flipV="1">
                <a:off x="8050778" y="1271087"/>
                <a:ext cx="1166" cy="1336437"/>
              </a:xfrm>
              <a:prstGeom prst="line">
                <a:avLst/>
              </a:prstGeom>
              <a:ln w="57150">
                <a:solidFill>
                  <a:srgbClr val="8E99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3081A37-8429-A27C-393F-48B017F5C3E3}"/>
                  </a:ext>
                </a:extLst>
              </p:cNvPr>
              <p:cNvSpPr/>
              <p:nvPr/>
            </p:nvSpPr>
            <p:spPr>
              <a:xfrm>
                <a:off x="7976104" y="1222597"/>
                <a:ext cx="144379" cy="144379"/>
              </a:xfrm>
              <a:prstGeom prst="ellipse">
                <a:avLst/>
              </a:prstGeom>
              <a:solidFill>
                <a:srgbClr val="8E99FF"/>
              </a:solidFill>
              <a:ln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1F8174F4-1F30-75DB-368F-041EAE164DD1}"/>
                  </a:ext>
                </a:extLst>
              </p:cNvPr>
              <p:cNvSpPr/>
              <p:nvPr/>
            </p:nvSpPr>
            <p:spPr>
              <a:xfrm>
                <a:off x="7946002" y="2397972"/>
                <a:ext cx="209552" cy="209552"/>
              </a:xfrm>
              <a:prstGeom prst="ellipse">
                <a:avLst/>
              </a:prstGeom>
              <a:noFill/>
              <a:ln w="57150">
                <a:solidFill>
                  <a:srgbClr val="8E99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49" name="Graphic 248" descr="Computer with solid fill">
              <a:extLst>
                <a:ext uri="{FF2B5EF4-FFF2-40B4-BE49-F238E27FC236}">
                  <a16:creationId xmlns:a16="http://schemas.microsoft.com/office/drawing/2014/main" id="{C70DA409-4CF9-BF3B-98EE-530363FCE77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97984" y="839159"/>
              <a:ext cx="914400" cy="914400"/>
            </a:xfrm>
            <a:prstGeom prst="rect">
              <a:avLst/>
            </a:prstGeom>
          </p:spPr>
        </p:pic>
        <p:sp>
          <p:nvSpPr>
            <p:cNvPr id="250" name="Arc 249">
              <a:extLst>
                <a:ext uri="{FF2B5EF4-FFF2-40B4-BE49-F238E27FC236}">
                  <a16:creationId xmlns:a16="http://schemas.microsoft.com/office/drawing/2014/main" id="{412EB1A1-8360-24C7-6C64-B81D7D929D2D}"/>
                </a:ext>
              </a:extLst>
            </p:cNvPr>
            <p:cNvSpPr/>
            <p:nvPr/>
          </p:nvSpPr>
          <p:spPr>
            <a:xfrm rot="1280554">
              <a:off x="9940113" y="1219929"/>
              <a:ext cx="630925" cy="531115"/>
            </a:xfrm>
            <a:prstGeom prst="arc">
              <a:avLst>
                <a:gd name="adj1" fmla="val 16200000"/>
                <a:gd name="adj2" fmla="val 1164839"/>
              </a:avLst>
            </a:prstGeom>
            <a:ln w="57150">
              <a:solidFill>
                <a:schemeClr val="tx1"/>
              </a:solidFill>
              <a:head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Arc 251">
              <a:extLst>
                <a:ext uri="{FF2B5EF4-FFF2-40B4-BE49-F238E27FC236}">
                  <a16:creationId xmlns:a16="http://schemas.microsoft.com/office/drawing/2014/main" id="{3C03A6A1-B629-E8D7-3ACC-04202A5240A0}"/>
                </a:ext>
              </a:extLst>
            </p:cNvPr>
            <p:cNvSpPr/>
            <p:nvPr/>
          </p:nvSpPr>
          <p:spPr>
            <a:xfrm rot="1280554" flipH="1" flipV="1">
              <a:off x="9058150" y="1127870"/>
              <a:ext cx="630925" cy="531115"/>
            </a:xfrm>
            <a:prstGeom prst="arc">
              <a:avLst>
                <a:gd name="adj1" fmla="val 16200000"/>
                <a:gd name="adj2" fmla="val 1164839"/>
              </a:avLst>
            </a:prstGeom>
            <a:ln w="57150">
              <a:solidFill>
                <a:schemeClr val="tx1"/>
              </a:solidFill>
              <a:head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68232E3A-CC9C-3DB6-F119-18592B70A733}"/>
              </a:ext>
            </a:extLst>
          </p:cNvPr>
          <p:cNvGrpSpPr/>
          <p:nvPr/>
        </p:nvGrpSpPr>
        <p:grpSpPr>
          <a:xfrm>
            <a:off x="6152942" y="4794088"/>
            <a:ext cx="5626398" cy="1099490"/>
            <a:chOff x="6152942" y="4794088"/>
            <a:chExt cx="5626398" cy="1099490"/>
          </a:xfrm>
        </p:grpSpPr>
        <p:cxnSp>
          <p:nvCxnSpPr>
            <p:cNvPr id="255" name="Straight Arrow Connector 254">
              <a:extLst>
                <a:ext uri="{FF2B5EF4-FFF2-40B4-BE49-F238E27FC236}">
                  <a16:creationId xmlns:a16="http://schemas.microsoft.com/office/drawing/2014/main" id="{51CF2842-0B7F-A812-9906-3121AF0DCBB4}"/>
                </a:ext>
              </a:extLst>
            </p:cNvPr>
            <p:cNvCxnSpPr/>
            <p:nvPr/>
          </p:nvCxnSpPr>
          <p:spPr>
            <a:xfrm>
              <a:off x="6583680" y="5422876"/>
              <a:ext cx="4165600" cy="0"/>
            </a:xfrm>
            <a:prstGeom prst="straightConnector1">
              <a:avLst/>
            </a:prstGeom>
            <a:ln w="57150">
              <a:solidFill>
                <a:srgbClr val="75B0E6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96A434DD-3E0F-8ABD-311F-9CA290C9A7A0}"/>
                </a:ext>
              </a:extLst>
            </p:cNvPr>
            <p:cNvSpPr txBox="1"/>
            <p:nvPr/>
          </p:nvSpPr>
          <p:spPr>
            <a:xfrm>
              <a:off x="10255575" y="5524246"/>
              <a:ext cx="1523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circuit depth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C837B239-A4D5-2DB6-A920-8FC26E269D55}"/>
                </a:ext>
              </a:extLst>
            </p:cNvPr>
            <p:cNvSpPr txBox="1"/>
            <p:nvPr/>
          </p:nvSpPr>
          <p:spPr>
            <a:xfrm>
              <a:off x="6152942" y="5522453"/>
              <a:ext cx="1523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meas. bases</a:t>
              </a:r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93F1C767-A049-E8B9-5500-D8228C9A8D0A}"/>
                </a:ext>
              </a:extLst>
            </p:cNvPr>
            <p:cNvSpPr/>
            <p:nvPr/>
          </p:nvSpPr>
          <p:spPr>
            <a:xfrm>
              <a:off x="9343341" y="4814928"/>
              <a:ext cx="1406013" cy="457897"/>
            </a:xfrm>
            <a:prstGeom prst="rect">
              <a:avLst/>
            </a:prstGeom>
            <a:gradFill>
              <a:gsLst>
                <a:gs pos="78000">
                  <a:srgbClr val="FFAAAA"/>
                </a:gs>
                <a:gs pos="0">
                  <a:srgbClr val="FFAAAA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344E8A54-05AD-12DE-D6D2-9534D73180BC}"/>
                </a:ext>
              </a:extLst>
            </p:cNvPr>
            <p:cNvSpPr/>
            <p:nvPr/>
          </p:nvSpPr>
          <p:spPr>
            <a:xfrm flipH="1">
              <a:off x="6754868" y="4794088"/>
              <a:ext cx="1406013" cy="457897"/>
            </a:xfrm>
            <a:prstGeom prst="rect">
              <a:avLst/>
            </a:prstGeom>
            <a:gradFill>
              <a:gsLst>
                <a:gs pos="78000">
                  <a:srgbClr val="FEBF01"/>
                </a:gs>
                <a:gs pos="0">
                  <a:srgbClr val="FEBF01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694333CE-2921-DA1A-C62D-A015D74CEF18}"/>
                </a:ext>
              </a:extLst>
            </p:cNvPr>
            <p:cNvSpPr txBox="1"/>
            <p:nvPr/>
          </p:nvSpPr>
          <p:spPr>
            <a:xfrm>
              <a:off x="10092370" y="4865608"/>
              <a:ext cx="9238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QPE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51268D06-485E-0655-E591-0B85F5708D7E}"/>
                </a:ext>
              </a:extLst>
            </p:cNvPr>
            <p:cNvSpPr txBox="1"/>
            <p:nvPr/>
          </p:nvSpPr>
          <p:spPr>
            <a:xfrm>
              <a:off x="6777930" y="4826504"/>
              <a:ext cx="1516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tomography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7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4" grpId="0"/>
      <p:bldP spid="211" grpId="0"/>
      <p:bldP spid="24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B0E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744250-0952-93F0-0071-A1CC415DB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829BDFFB-A774-1EC8-A057-5D8E4F3A5303}"/>
              </a:ext>
            </a:extLst>
          </p:cNvPr>
          <p:cNvSpPr/>
          <p:nvPr/>
        </p:nvSpPr>
        <p:spPr>
          <a:xfrm>
            <a:off x="2535205" y="4376232"/>
            <a:ext cx="1348740" cy="94869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EB3525-177C-E0D6-A33C-64D4BAE8FF39}"/>
              </a:ext>
            </a:extLst>
          </p:cNvPr>
          <p:cNvGrpSpPr/>
          <p:nvPr/>
        </p:nvGrpSpPr>
        <p:grpSpPr>
          <a:xfrm>
            <a:off x="815340" y="1164592"/>
            <a:ext cx="3925253" cy="2252889"/>
            <a:chOff x="1021080" y="964537"/>
            <a:chExt cx="3925253" cy="225288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F6B78B8-4334-3E30-A8DB-4E548ADBEF31}"/>
                </a:ext>
              </a:extLst>
            </p:cNvPr>
            <p:cNvSpPr/>
            <p:nvPr/>
          </p:nvSpPr>
          <p:spPr>
            <a:xfrm>
              <a:off x="2160270" y="1206818"/>
              <a:ext cx="1348740" cy="948690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FEB4C72-552D-6A65-7D0B-F898CE2F5546}"/>
                </a:ext>
              </a:extLst>
            </p:cNvPr>
            <p:cNvSpPr/>
            <p:nvPr/>
          </p:nvSpPr>
          <p:spPr>
            <a:xfrm>
              <a:off x="1485900" y="1891665"/>
              <a:ext cx="1348740" cy="948690"/>
            </a:xfrm>
            <a:prstGeom prst="ellipse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78190-FF92-3F7D-BD51-1EDCC53E0409}"/>
                </a:ext>
              </a:extLst>
            </p:cNvPr>
            <p:cNvSpPr/>
            <p:nvPr/>
          </p:nvSpPr>
          <p:spPr>
            <a:xfrm>
              <a:off x="2600325" y="1975803"/>
              <a:ext cx="1348740" cy="948690"/>
            </a:xfrm>
            <a:prstGeom prst="ellipse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E88FB5-D031-4886-D915-DD69E85FA8E3}"/>
                </a:ext>
              </a:extLst>
            </p:cNvPr>
            <p:cNvSpPr txBox="1"/>
            <p:nvPr/>
          </p:nvSpPr>
          <p:spPr>
            <a:xfrm>
              <a:off x="1021080" y="2532925"/>
              <a:ext cx="1139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ions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C4DC17-62FC-149A-CFA5-A1A96ED79461}"/>
                </a:ext>
              </a:extLst>
            </p:cNvPr>
            <p:cNvSpPr txBox="1"/>
            <p:nvPr/>
          </p:nvSpPr>
          <p:spPr>
            <a:xfrm>
              <a:off x="3159443" y="964537"/>
              <a:ext cx="1139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atoms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9615F5-C398-91CA-0ED7-B5A63E0BAF8E}"/>
                </a:ext>
              </a:extLst>
            </p:cNvPr>
            <p:cNvSpPr txBox="1"/>
            <p:nvPr/>
          </p:nvSpPr>
          <p:spPr>
            <a:xfrm>
              <a:off x="2536510" y="2817316"/>
              <a:ext cx="24098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SC circuits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86E3A4E-D60D-BEDE-6E06-B43BCBB52ADE}"/>
              </a:ext>
            </a:extLst>
          </p:cNvPr>
          <p:cNvSpPr/>
          <p:nvPr/>
        </p:nvSpPr>
        <p:spPr>
          <a:xfrm>
            <a:off x="3883945" y="2732980"/>
            <a:ext cx="4424110" cy="1122673"/>
          </a:xfrm>
          <a:custGeom>
            <a:avLst/>
            <a:gdLst>
              <a:gd name="csX0" fmla="*/ 0 w 4423410"/>
              <a:gd name="csY0" fmla="*/ 0 h 1314492"/>
              <a:gd name="csX1" fmla="*/ 2148840 w 4423410"/>
              <a:gd name="csY1" fmla="*/ 1314450 h 1314492"/>
              <a:gd name="csX2" fmla="*/ 4423410 w 4423410"/>
              <a:gd name="csY2" fmla="*/ 45720 h 1314492"/>
              <a:gd name="csX0" fmla="*/ 0 w 4423410"/>
              <a:gd name="csY0" fmla="*/ 0 h 1314484"/>
              <a:gd name="csX1" fmla="*/ 2148840 w 4423410"/>
              <a:gd name="csY1" fmla="*/ 1314450 h 1314484"/>
              <a:gd name="csX2" fmla="*/ 4423410 w 4423410"/>
              <a:gd name="csY2" fmla="*/ 45720 h 1314484"/>
              <a:gd name="csX0" fmla="*/ 700 w 4424110"/>
              <a:gd name="csY0" fmla="*/ 245 h 1314729"/>
              <a:gd name="csX1" fmla="*/ 2149540 w 4424110"/>
              <a:gd name="csY1" fmla="*/ 1314695 h 1314729"/>
              <a:gd name="csX2" fmla="*/ 4424110 w 4424110"/>
              <a:gd name="csY2" fmla="*/ 45965 h 13147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424110" h="1314729">
                <a:moveTo>
                  <a:pt x="700" y="245"/>
                </a:moveTo>
                <a:cubicBezTo>
                  <a:pt x="-36448" y="-20710"/>
                  <a:pt x="1412305" y="1307075"/>
                  <a:pt x="2149540" y="1314695"/>
                </a:cubicBezTo>
                <a:cubicBezTo>
                  <a:pt x="2886775" y="1322315"/>
                  <a:pt x="4395535" y="49775"/>
                  <a:pt x="4424110" y="45965"/>
                </a:cubicBezTo>
              </a:path>
            </a:pathLst>
          </a:custGeom>
          <a:noFill/>
          <a:ln w="7620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D592AE7-64B9-908F-FC6E-075447CC3AC3}"/>
              </a:ext>
            </a:extLst>
          </p:cNvPr>
          <p:cNvSpPr/>
          <p:nvPr/>
        </p:nvSpPr>
        <p:spPr>
          <a:xfrm flipV="1">
            <a:off x="4001705" y="3909404"/>
            <a:ext cx="4424110" cy="787761"/>
          </a:xfrm>
          <a:custGeom>
            <a:avLst/>
            <a:gdLst>
              <a:gd name="csX0" fmla="*/ 0 w 4423410"/>
              <a:gd name="csY0" fmla="*/ 0 h 1314492"/>
              <a:gd name="csX1" fmla="*/ 2148840 w 4423410"/>
              <a:gd name="csY1" fmla="*/ 1314450 h 1314492"/>
              <a:gd name="csX2" fmla="*/ 4423410 w 4423410"/>
              <a:gd name="csY2" fmla="*/ 45720 h 1314492"/>
              <a:gd name="csX0" fmla="*/ 0 w 4423410"/>
              <a:gd name="csY0" fmla="*/ 0 h 1314484"/>
              <a:gd name="csX1" fmla="*/ 2148840 w 4423410"/>
              <a:gd name="csY1" fmla="*/ 1314450 h 1314484"/>
              <a:gd name="csX2" fmla="*/ 4423410 w 4423410"/>
              <a:gd name="csY2" fmla="*/ 45720 h 1314484"/>
              <a:gd name="csX0" fmla="*/ 700 w 4424110"/>
              <a:gd name="csY0" fmla="*/ 245 h 1314729"/>
              <a:gd name="csX1" fmla="*/ 2149540 w 4424110"/>
              <a:gd name="csY1" fmla="*/ 1314695 h 1314729"/>
              <a:gd name="csX2" fmla="*/ 4424110 w 4424110"/>
              <a:gd name="csY2" fmla="*/ 45965 h 13147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424110" h="1314729">
                <a:moveTo>
                  <a:pt x="700" y="245"/>
                </a:moveTo>
                <a:cubicBezTo>
                  <a:pt x="-36448" y="-20710"/>
                  <a:pt x="1412305" y="1307075"/>
                  <a:pt x="2149540" y="1314695"/>
                </a:cubicBezTo>
                <a:cubicBezTo>
                  <a:pt x="2886775" y="1322315"/>
                  <a:pt x="4395535" y="49775"/>
                  <a:pt x="4424110" y="45965"/>
                </a:cubicBezTo>
              </a:path>
            </a:pathLst>
          </a:custGeom>
          <a:noFill/>
          <a:ln w="7620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4DB99B4-0C03-F141-DE95-98D969B76949}"/>
              </a:ext>
            </a:extLst>
          </p:cNvPr>
          <p:cNvSpPr/>
          <p:nvPr/>
        </p:nvSpPr>
        <p:spPr>
          <a:xfrm>
            <a:off x="7989570" y="1613323"/>
            <a:ext cx="2247900" cy="1263303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A65A08D-ABE2-6F4B-1A2A-2A88C300D1BD}"/>
              </a:ext>
            </a:extLst>
          </p:cNvPr>
          <p:cNvSpPr/>
          <p:nvPr/>
        </p:nvSpPr>
        <p:spPr>
          <a:xfrm>
            <a:off x="8543575" y="4303284"/>
            <a:ext cx="1757360" cy="1263303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01521C7-638E-98A4-CE5D-A6FB7E6DD87E}"/>
              </a:ext>
            </a:extLst>
          </p:cNvPr>
          <p:cNvSpPr txBox="1"/>
          <p:nvPr/>
        </p:nvSpPr>
        <p:spPr>
          <a:xfrm>
            <a:off x="1724878" y="4007587"/>
            <a:ext cx="240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LF Theorists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3E3ADF-15EA-C89D-AD6D-AE41895CF2B1}"/>
              </a:ext>
            </a:extLst>
          </p:cNvPr>
          <p:cNvSpPr txBox="1"/>
          <p:nvPr/>
        </p:nvSpPr>
        <p:spPr>
          <a:xfrm>
            <a:off x="7974330" y="1769176"/>
            <a:ext cx="24098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“best use” of quantum computers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69BAE89-09BC-9112-0065-FDF88B91026F}"/>
              </a:ext>
            </a:extLst>
          </p:cNvPr>
          <p:cNvSpPr txBox="1"/>
          <p:nvPr/>
        </p:nvSpPr>
        <p:spPr>
          <a:xfrm>
            <a:off x="8543575" y="4580992"/>
            <a:ext cx="1757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confidence in the future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6C36FD1-34FE-8491-FF7E-60634AE9C5C9}"/>
              </a:ext>
            </a:extLst>
          </p:cNvPr>
          <p:cNvSpPr/>
          <p:nvPr/>
        </p:nvSpPr>
        <p:spPr>
          <a:xfrm>
            <a:off x="4663792" y="2784839"/>
            <a:ext cx="2681987" cy="1964185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5715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34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B0E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2CB94-8FCB-9B1A-ADF0-6725F72EF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C9F9F4FB-2E9D-C9D9-E098-BEF3B25A3D5A}"/>
              </a:ext>
            </a:extLst>
          </p:cNvPr>
          <p:cNvSpPr/>
          <p:nvPr/>
        </p:nvSpPr>
        <p:spPr>
          <a:xfrm>
            <a:off x="2535205" y="4376232"/>
            <a:ext cx="1348740" cy="94869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33620B-054B-85EC-18DB-B6B7CD336C89}"/>
              </a:ext>
            </a:extLst>
          </p:cNvPr>
          <p:cNvGrpSpPr/>
          <p:nvPr/>
        </p:nvGrpSpPr>
        <p:grpSpPr>
          <a:xfrm>
            <a:off x="815340" y="1164592"/>
            <a:ext cx="3925253" cy="2252889"/>
            <a:chOff x="1021080" y="964537"/>
            <a:chExt cx="3925253" cy="225288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BDECD57-04C5-B283-0B2D-1834CC375064}"/>
                </a:ext>
              </a:extLst>
            </p:cNvPr>
            <p:cNvSpPr/>
            <p:nvPr/>
          </p:nvSpPr>
          <p:spPr>
            <a:xfrm>
              <a:off x="2160270" y="1206818"/>
              <a:ext cx="1348740" cy="948690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539F0C7-5752-1073-6A21-4F740ABE1C59}"/>
                </a:ext>
              </a:extLst>
            </p:cNvPr>
            <p:cNvSpPr/>
            <p:nvPr/>
          </p:nvSpPr>
          <p:spPr>
            <a:xfrm>
              <a:off x="1485900" y="1891665"/>
              <a:ext cx="1348740" cy="948690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6AB8253-523F-9D2A-F4B4-91EAACF5FDB0}"/>
                </a:ext>
              </a:extLst>
            </p:cNvPr>
            <p:cNvSpPr/>
            <p:nvPr/>
          </p:nvSpPr>
          <p:spPr>
            <a:xfrm>
              <a:off x="2600325" y="1975803"/>
              <a:ext cx="1348740" cy="948690"/>
            </a:xfrm>
            <a:prstGeom prst="ellipse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081731C-B6A7-FFFF-FE66-B4A7A41FADB3}"/>
                </a:ext>
              </a:extLst>
            </p:cNvPr>
            <p:cNvSpPr txBox="1"/>
            <p:nvPr/>
          </p:nvSpPr>
          <p:spPr>
            <a:xfrm>
              <a:off x="1021080" y="2532925"/>
              <a:ext cx="1139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ions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E95370-C82B-8122-90FB-0CA06EEB195E}"/>
                </a:ext>
              </a:extLst>
            </p:cNvPr>
            <p:cNvSpPr txBox="1"/>
            <p:nvPr/>
          </p:nvSpPr>
          <p:spPr>
            <a:xfrm>
              <a:off x="3159443" y="964537"/>
              <a:ext cx="1139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atoms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069AC8-BBC7-1320-4A29-B45B94A2D98C}"/>
                </a:ext>
              </a:extLst>
            </p:cNvPr>
            <p:cNvSpPr txBox="1"/>
            <p:nvPr/>
          </p:nvSpPr>
          <p:spPr>
            <a:xfrm>
              <a:off x="2536510" y="2817316"/>
              <a:ext cx="24098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SC circuits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9E48C8E-F2B8-DB4D-3448-F4ACD6CC9E27}"/>
              </a:ext>
            </a:extLst>
          </p:cNvPr>
          <p:cNvSpPr/>
          <p:nvPr/>
        </p:nvSpPr>
        <p:spPr>
          <a:xfrm>
            <a:off x="3883945" y="2732980"/>
            <a:ext cx="4424110" cy="1122673"/>
          </a:xfrm>
          <a:custGeom>
            <a:avLst/>
            <a:gdLst>
              <a:gd name="csX0" fmla="*/ 0 w 4423410"/>
              <a:gd name="csY0" fmla="*/ 0 h 1314492"/>
              <a:gd name="csX1" fmla="*/ 2148840 w 4423410"/>
              <a:gd name="csY1" fmla="*/ 1314450 h 1314492"/>
              <a:gd name="csX2" fmla="*/ 4423410 w 4423410"/>
              <a:gd name="csY2" fmla="*/ 45720 h 1314492"/>
              <a:gd name="csX0" fmla="*/ 0 w 4423410"/>
              <a:gd name="csY0" fmla="*/ 0 h 1314484"/>
              <a:gd name="csX1" fmla="*/ 2148840 w 4423410"/>
              <a:gd name="csY1" fmla="*/ 1314450 h 1314484"/>
              <a:gd name="csX2" fmla="*/ 4423410 w 4423410"/>
              <a:gd name="csY2" fmla="*/ 45720 h 1314484"/>
              <a:gd name="csX0" fmla="*/ 700 w 4424110"/>
              <a:gd name="csY0" fmla="*/ 245 h 1314729"/>
              <a:gd name="csX1" fmla="*/ 2149540 w 4424110"/>
              <a:gd name="csY1" fmla="*/ 1314695 h 1314729"/>
              <a:gd name="csX2" fmla="*/ 4424110 w 4424110"/>
              <a:gd name="csY2" fmla="*/ 45965 h 13147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424110" h="1314729">
                <a:moveTo>
                  <a:pt x="700" y="245"/>
                </a:moveTo>
                <a:cubicBezTo>
                  <a:pt x="-36448" y="-20710"/>
                  <a:pt x="1412305" y="1307075"/>
                  <a:pt x="2149540" y="1314695"/>
                </a:cubicBezTo>
                <a:cubicBezTo>
                  <a:pt x="2886775" y="1322315"/>
                  <a:pt x="4395535" y="49775"/>
                  <a:pt x="4424110" y="45965"/>
                </a:cubicBezTo>
              </a:path>
            </a:pathLst>
          </a:custGeom>
          <a:noFill/>
          <a:ln w="7620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31304-AF53-D0BC-3CF0-1DF1388D7D4F}"/>
              </a:ext>
            </a:extLst>
          </p:cNvPr>
          <p:cNvSpPr/>
          <p:nvPr/>
        </p:nvSpPr>
        <p:spPr>
          <a:xfrm flipV="1">
            <a:off x="4001705" y="3909404"/>
            <a:ext cx="4424110" cy="787761"/>
          </a:xfrm>
          <a:custGeom>
            <a:avLst/>
            <a:gdLst>
              <a:gd name="csX0" fmla="*/ 0 w 4423410"/>
              <a:gd name="csY0" fmla="*/ 0 h 1314492"/>
              <a:gd name="csX1" fmla="*/ 2148840 w 4423410"/>
              <a:gd name="csY1" fmla="*/ 1314450 h 1314492"/>
              <a:gd name="csX2" fmla="*/ 4423410 w 4423410"/>
              <a:gd name="csY2" fmla="*/ 45720 h 1314492"/>
              <a:gd name="csX0" fmla="*/ 0 w 4423410"/>
              <a:gd name="csY0" fmla="*/ 0 h 1314484"/>
              <a:gd name="csX1" fmla="*/ 2148840 w 4423410"/>
              <a:gd name="csY1" fmla="*/ 1314450 h 1314484"/>
              <a:gd name="csX2" fmla="*/ 4423410 w 4423410"/>
              <a:gd name="csY2" fmla="*/ 45720 h 1314484"/>
              <a:gd name="csX0" fmla="*/ 700 w 4424110"/>
              <a:gd name="csY0" fmla="*/ 245 h 1314729"/>
              <a:gd name="csX1" fmla="*/ 2149540 w 4424110"/>
              <a:gd name="csY1" fmla="*/ 1314695 h 1314729"/>
              <a:gd name="csX2" fmla="*/ 4424110 w 4424110"/>
              <a:gd name="csY2" fmla="*/ 45965 h 13147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424110" h="1314729">
                <a:moveTo>
                  <a:pt x="700" y="245"/>
                </a:moveTo>
                <a:cubicBezTo>
                  <a:pt x="-36448" y="-20710"/>
                  <a:pt x="1412305" y="1307075"/>
                  <a:pt x="2149540" y="1314695"/>
                </a:cubicBezTo>
                <a:cubicBezTo>
                  <a:pt x="2886775" y="1322315"/>
                  <a:pt x="4395535" y="49775"/>
                  <a:pt x="4424110" y="45965"/>
                </a:cubicBezTo>
              </a:path>
            </a:pathLst>
          </a:custGeom>
          <a:noFill/>
          <a:ln w="7620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1CF0A0B-DDD2-4573-74BC-96BD4730DEB7}"/>
              </a:ext>
            </a:extLst>
          </p:cNvPr>
          <p:cNvSpPr/>
          <p:nvPr/>
        </p:nvSpPr>
        <p:spPr>
          <a:xfrm>
            <a:off x="7989570" y="1613323"/>
            <a:ext cx="2247900" cy="1263303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4C650C0-5D05-817E-E1E0-24D07CDE03BF}"/>
              </a:ext>
            </a:extLst>
          </p:cNvPr>
          <p:cNvSpPr/>
          <p:nvPr/>
        </p:nvSpPr>
        <p:spPr>
          <a:xfrm>
            <a:off x="8543575" y="4303284"/>
            <a:ext cx="1757360" cy="1263303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3E4C49-ED52-230D-EE4A-99DC42BF4C49}"/>
              </a:ext>
            </a:extLst>
          </p:cNvPr>
          <p:cNvSpPr txBox="1"/>
          <p:nvPr/>
        </p:nvSpPr>
        <p:spPr>
          <a:xfrm>
            <a:off x="1724878" y="4007587"/>
            <a:ext cx="2409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LF Theorists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587428-7FD2-4D5D-15D6-0B82CD13CA57}"/>
              </a:ext>
            </a:extLst>
          </p:cNvPr>
          <p:cNvSpPr txBox="1"/>
          <p:nvPr/>
        </p:nvSpPr>
        <p:spPr>
          <a:xfrm>
            <a:off x="7974330" y="1769176"/>
            <a:ext cx="24098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“best use” of quantum computers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2A014E-3941-063C-645F-0C447D2BC234}"/>
              </a:ext>
            </a:extLst>
          </p:cNvPr>
          <p:cNvSpPr txBox="1"/>
          <p:nvPr/>
        </p:nvSpPr>
        <p:spPr>
          <a:xfrm>
            <a:off x="8543575" y="4580992"/>
            <a:ext cx="1757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confidence in the future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7513466-0A59-F90F-EBE5-52A9014856A0}"/>
              </a:ext>
            </a:extLst>
          </p:cNvPr>
          <p:cNvSpPr/>
          <p:nvPr/>
        </p:nvSpPr>
        <p:spPr>
          <a:xfrm>
            <a:off x="4678806" y="2570433"/>
            <a:ext cx="2681987" cy="228014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57150">
            <a:solidFill>
              <a:srgbClr val="FFAA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68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06908-90D3-0261-6CA3-01ECD475E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BF1675-078A-7BAF-1BB9-BB64FC3D7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0805" y="1023938"/>
            <a:ext cx="941039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1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65B4855-9255-121E-1A37-D269ECD29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DE8A5-F9E1-A995-27D7-2A27E6FD0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Quantum Computing Co-design</a:t>
            </a:r>
            <a:endParaRPr lang="en-US" strike="sngStrik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969908-01DD-170E-E955-72213251276A}"/>
              </a:ext>
            </a:extLst>
          </p:cNvPr>
          <p:cNvSpPr/>
          <p:nvPr/>
        </p:nvSpPr>
        <p:spPr>
          <a:xfrm>
            <a:off x="7195124" y="2452207"/>
            <a:ext cx="4414981" cy="501770"/>
          </a:xfrm>
          <a:prstGeom prst="rect">
            <a:avLst/>
          </a:prstGeom>
          <a:solidFill>
            <a:srgbClr val="DB5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ALGORITHM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9DC50A-AB4A-E2E2-CFAE-C7CDACBDF2AF}"/>
              </a:ext>
            </a:extLst>
          </p:cNvPr>
          <p:cNvSpPr/>
          <p:nvPr/>
        </p:nvSpPr>
        <p:spPr>
          <a:xfrm>
            <a:off x="7195124" y="3144391"/>
            <a:ext cx="4414981" cy="501770"/>
          </a:xfrm>
          <a:prstGeom prst="rect">
            <a:avLst/>
          </a:prstGeom>
          <a:solidFill>
            <a:srgbClr val="E6C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QUANTUM CIRCUIT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9E9158-F64E-0053-EA59-A1AFAD665EFF}"/>
              </a:ext>
            </a:extLst>
          </p:cNvPr>
          <p:cNvSpPr/>
          <p:nvPr/>
        </p:nvSpPr>
        <p:spPr>
          <a:xfrm>
            <a:off x="7195123" y="3836575"/>
            <a:ext cx="4414981" cy="5017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NATIVE GATES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C00CC-1A34-12DE-1166-E21D0B6EE879}"/>
              </a:ext>
            </a:extLst>
          </p:cNvPr>
          <p:cNvSpPr/>
          <p:nvPr/>
        </p:nvSpPr>
        <p:spPr>
          <a:xfrm>
            <a:off x="7195122" y="4534864"/>
            <a:ext cx="2087424" cy="501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GATE PULSES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1C56D6-589B-96FD-6B93-2766F05B0FEF}"/>
              </a:ext>
            </a:extLst>
          </p:cNvPr>
          <p:cNvSpPr/>
          <p:nvPr/>
        </p:nvSpPr>
        <p:spPr>
          <a:xfrm>
            <a:off x="7195122" y="5227048"/>
            <a:ext cx="4414981" cy="50177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QUBITS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001AC9-6897-D216-12F6-F326895A659B}"/>
              </a:ext>
            </a:extLst>
          </p:cNvPr>
          <p:cNvSpPr/>
          <p:nvPr/>
        </p:nvSpPr>
        <p:spPr>
          <a:xfrm>
            <a:off x="7195124" y="1791440"/>
            <a:ext cx="4414981" cy="5017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F378763-D183-BD89-40FF-56DF28AC8CE7}"/>
              </a:ext>
            </a:extLst>
          </p:cNvPr>
          <p:cNvSpPr/>
          <p:nvPr/>
        </p:nvSpPr>
        <p:spPr>
          <a:xfrm>
            <a:off x="9568874" y="4534864"/>
            <a:ext cx="2022762" cy="501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DD77765-83F5-1247-67C8-EC0B872AFC01}"/>
              </a:ext>
            </a:extLst>
          </p:cNvPr>
          <p:cNvSpPr/>
          <p:nvPr/>
        </p:nvSpPr>
        <p:spPr>
          <a:xfrm rot="10800000">
            <a:off x="6696365" y="1991415"/>
            <a:ext cx="358352" cy="622475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8352" h="858981">
                <a:moveTo>
                  <a:pt x="18472" y="0"/>
                </a:moveTo>
                <a:cubicBezTo>
                  <a:pt x="445654" y="201662"/>
                  <a:pt x="503381" y="680411"/>
                  <a:pt x="0" y="858981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4AA9B92-12D8-3CC7-98D6-8B063E2E0644}"/>
              </a:ext>
            </a:extLst>
          </p:cNvPr>
          <p:cNvSpPr/>
          <p:nvPr/>
        </p:nvSpPr>
        <p:spPr>
          <a:xfrm rot="10800000">
            <a:off x="6690813" y="3492693"/>
            <a:ext cx="358352" cy="622475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8352" h="858981">
                <a:moveTo>
                  <a:pt x="18472" y="0"/>
                </a:moveTo>
                <a:cubicBezTo>
                  <a:pt x="445654" y="201662"/>
                  <a:pt x="503381" y="680411"/>
                  <a:pt x="0" y="858981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1B97ADF-C9F7-55C0-00CE-A30494C4CD3B}"/>
              </a:ext>
            </a:extLst>
          </p:cNvPr>
          <p:cNvSpPr/>
          <p:nvPr/>
        </p:nvSpPr>
        <p:spPr>
          <a:xfrm rot="10800000">
            <a:off x="6690813" y="2763565"/>
            <a:ext cx="358352" cy="622475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8352" h="858981">
                <a:moveTo>
                  <a:pt x="18472" y="0"/>
                </a:moveTo>
                <a:cubicBezTo>
                  <a:pt x="445654" y="201662"/>
                  <a:pt x="503381" y="680411"/>
                  <a:pt x="0" y="858981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791336-6E6B-DBB2-0075-21E55BC8865D}"/>
              </a:ext>
            </a:extLst>
          </p:cNvPr>
          <p:cNvSpPr/>
          <p:nvPr/>
        </p:nvSpPr>
        <p:spPr>
          <a:xfrm rot="10800000">
            <a:off x="6690812" y="4209038"/>
            <a:ext cx="358352" cy="622475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8352" h="858981">
                <a:moveTo>
                  <a:pt x="18472" y="0"/>
                </a:moveTo>
                <a:cubicBezTo>
                  <a:pt x="445654" y="201662"/>
                  <a:pt x="503381" y="680411"/>
                  <a:pt x="0" y="858981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4BA68A2-F9CE-22C5-3978-0D6DB527B216}"/>
              </a:ext>
            </a:extLst>
          </p:cNvPr>
          <p:cNvSpPr/>
          <p:nvPr/>
        </p:nvSpPr>
        <p:spPr>
          <a:xfrm rot="10800000">
            <a:off x="6690812" y="4938166"/>
            <a:ext cx="358352" cy="622475"/>
          </a:xfrm>
          <a:custGeom>
            <a:avLst/>
            <a:gdLst>
              <a:gd name="csX0" fmla="*/ 0 w 89821"/>
              <a:gd name="csY0" fmla="*/ 0 h 655782"/>
              <a:gd name="csX1" fmla="*/ 9237 w 89821"/>
              <a:gd name="csY1" fmla="*/ 655782 h 655782"/>
              <a:gd name="csX0" fmla="*/ 332508 w 345980"/>
              <a:gd name="csY0" fmla="*/ 0 h 581891"/>
              <a:gd name="csX1" fmla="*/ 0 w 345980"/>
              <a:gd name="csY1" fmla="*/ 581891 h 581891"/>
              <a:gd name="csX0" fmla="*/ 18472 w 91875"/>
              <a:gd name="csY0" fmla="*/ 0 h 858981"/>
              <a:gd name="csX1" fmla="*/ 0 w 91875"/>
              <a:gd name="csY1" fmla="*/ 858981 h 858981"/>
              <a:gd name="csX0" fmla="*/ 18472 w 254344"/>
              <a:gd name="csY0" fmla="*/ 0 h 858981"/>
              <a:gd name="csX1" fmla="*/ 0 w 254344"/>
              <a:gd name="csY1" fmla="*/ 858981 h 858981"/>
              <a:gd name="csX0" fmla="*/ 18472 w 365149"/>
              <a:gd name="csY0" fmla="*/ 0 h 858981"/>
              <a:gd name="csX1" fmla="*/ 0 w 365149"/>
              <a:gd name="csY1" fmla="*/ 858981 h 858981"/>
              <a:gd name="csX0" fmla="*/ 18472 w 372052"/>
              <a:gd name="csY0" fmla="*/ 0 h 858981"/>
              <a:gd name="csX1" fmla="*/ 0 w 372052"/>
              <a:gd name="csY1" fmla="*/ 858981 h 858981"/>
              <a:gd name="csX0" fmla="*/ 18472 w 358352"/>
              <a:gd name="csY0" fmla="*/ 0 h 858981"/>
              <a:gd name="csX1" fmla="*/ 0 w 358352"/>
              <a:gd name="csY1" fmla="*/ 858981 h 85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358352" h="858981">
                <a:moveTo>
                  <a:pt x="18472" y="0"/>
                </a:moveTo>
                <a:cubicBezTo>
                  <a:pt x="445654" y="201662"/>
                  <a:pt x="503381" y="680411"/>
                  <a:pt x="0" y="858981"/>
                </a:cubicBezTo>
              </a:path>
            </a:pathLst>
          </a:custGeom>
          <a:noFill/>
          <a:ln w="47625"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E175CCB5-A083-020C-9113-EF8856217BC4}"/>
              </a:ext>
            </a:extLst>
          </p:cNvPr>
          <p:cNvSpPr/>
          <p:nvPr/>
        </p:nvSpPr>
        <p:spPr>
          <a:xfrm flipV="1">
            <a:off x="11067912" y="3199690"/>
            <a:ext cx="523724" cy="1028801"/>
          </a:xfrm>
          <a:prstGeom prst="downArrow">
            <a:avLst/>
          </a:prstGeom>
          <a:gradFill>
            <a:gsLst>
              <a:gs pos="100000">
                <a:srgbClr val="E6C432"/>
              </a:gs>
              <a:gs pos="47000">
                <a:srgbClr val="00B050"/>
              </a:gs>
            </a:gsLst>
            <a:lin ang="540000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4CB48DD-5B18-7D61-A1AF-F7506B1C7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726" y="917913"/>
            <a:ext cx="3592905" cy="18456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169725E-437D-E9FA-9103-0A072D045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726" y="2961388"/>
            <a:ext cx="3664789" cy="187902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425551D-A287-389C-7571-E92737563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726" y="4933268"/>
            <a:ext cx="3496683" cy="19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3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2A18A-B563-3277-DEC7-458521DC1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7C93D-5CEC-861E-6E25-60A2DC237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Quantum Computing Co-design</a:t>
            </a:r>
            <a:endParaRPr lang="en-US" strike="sngStrik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57EC78-E3AC-420D-9325-40256E00002D}"/>
              </a:ext>
            </a:extLst>
          </p:cNvPr>
          <p:cNvSpPr txBox="1"/>
          <p:nvPr/>
        </p:nvSpPr>
        <p:spPr>
          <a:xfrm>
            <a:off x="6121560" y="6293702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Nguyen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PRX Quantum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2 (2022) 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Muschik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NJP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10 (2017)</a:t>
            </a:r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B844797C-6287-1965-0D8F-121D45FA2692}"/>
              </a:ext>
            </a:extLst>
          </p:cNvPr>
          <p:cNvSpPr/>
          <p:nvPr/>
        </p:nvSpPr>
        <p:spPr>
          <a:xfrm rot="8083778">
            <a:off x="1491494" y="872848"/>
            <a:ext cx="559635" cy="589961"/>
          </a:xfrm>
          <a:prstGeom prst="arc">
            <a:avLst/>
          </a:prstGeom>
          <a:ln w="381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>
            <a:extLst>
              <a:ext uri="{FF2B5EF4-FFF2-40B4-BE49-F238E27FC236}">
                <a16:creationId xmlns:a16="http://schemas.microsoft.com/office/drawing/2014/main" id="{6C13D299-1252-69EE-5283-50FE33B4A1E0}"/>
              </a:ext>
            </a:extLst>
          </p:cNvPr>
          <p:cNvSpPr/>
          <p:nvPr/>
        </p:nvSpPr>
        <p:spPr>
          <a:xfrm rot="8083778">
            <a:off x="1934364" y="857904"/>
            <a:ext cx="569231" cy="613812"/>
          </a:xfrm>
          <a:prstGeom prst="arc">
            <a:avLst/>
          </a:prstGeom>
          <a:ln w="381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Picture 4" descr="C:\Users\Monroe Office\Downloads\CodeCogsEqn(23).png">
            <a:extLst>
              <a:ext uri="{FF2B5EF4-FFF2-40B4-BE49-F238E27FC236}">
                <a16:creationId xmlns:a16="http://schemas.microsoft.com/office/drawing/2014/main" id="{91A9F0E5-C9D2-88FB-A4B6-5E0B7A801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r="91645" b="15480"/>
          <a:stretch/>
        </p:blipFill>
        <p:spPr bwMode="auto">
          <a:xfrm>
            <a:off x="3386123" y="2479308"/>
            <a:ext cx="305587" cy="371238"/>
          </a:xfrm>
          <a:prstGeom prst="rect">
            <a:avLst/>
          </a:prstGeom>
          <a:noFill/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47439C2A-E2AC-E9C5-B334-0306AEE90B21}"/>
              </a:ext>
            </a:extLst>
          </p:cNvPr>
          <p:cNvGrpSpPr/>
          <p:nvPr/>
        </p:nvGrpSpPr>
        <p:grpSpPr>
          <a:xfrm>
            <a:off x="120073" y="2488907"/>
            <a:ext cx="5975927" cy="1885608"/>
            <a:chOff x="120073" y="2488907"/>
            <a:chExt cx="5975927" cy="188560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C3401F4-5987-5736-E3EA-2E5478460F51}"/>
                </a:ext>
              </a:extLst>
            </p:cNvPr>
            <p:cNvGrpSpPr/>
            <p:nvPr/>
          </p:nvGrpSpPr>
          <p:grpSpPr>
            <a:xfrm>
              <a:off x="1283353" y="2989997"/>
              <a:ext cx="2827292" cy="256820"/>
              <a:chOff x="3554675" y="4036418"/>
              <a:chExt cx="2827292" cy="256820"/>
            </a:xfrm>
          </p:grpSpPr>
          <p:sp>
            <p:nvSpPr>
              <p:cNvPr id="38" name="Arrow: Up 37">
                <a:extLst>
                  <a:ext uri="{FF2B5EF4-FFF2-40B4-BE49-F238E27FC236}">
                    <a16:creationId xmlns:a16="http://schemas.microsoft.com/office/drawing/2014/main" id="{F1C5DAA8-66B8-F078-699E-D51B99AC0C44}"/>
                  </a:ext>
                </a:extLst>
              </p:cNvPr>
              <p:cNvSpPr/>
              <p:nvPr/>
            </p:nvSpPr>
            <p:spPr>
              <a:xfrm>
                <a:off x="3554675" y="4048710"/>
                <a:ext cx="166046" cy="244528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Arrow: Up 39">
                <a:extLst>
                  <a:ext uri="{FF2B5EF4-FFF2-40B4-BE49-F238E27FC236}">
                    <a16:creationId xmlns:a16="http://schemas.microsoft.com/office/drawing/2014/main" id="{7A3DE278-2FA2-9624-431F-BE207555654B}"/>
                  </a:ext>
                </a:extLst>
              </p:cNvPr>
              <p:cNvSpPr/>
              <p:nvPr/>
            </p:nvSpPr>
            <p:spPr>
              <a:xfrm flipV="1">
                <a:off x="4085725" y="4038600"/>
                <a:ext cx="166046" cy="244528"/>
              </a:xfrm>
              <a:prstGeom prst="upArrow">
                <a:avLst/>
              </a:prstGeom>
              <a:solidFill>
                <a:schemeClr val="accent2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715CEC96-5326-6960-AB0C-69485FC89885}"/>
                  </a:ext>
                </a:extLst>
              </p:cNvPr>
              <p:cNvSpPr/>
              <p:nvPr/>
            </p:nvSpPr>
            <p:spPr>
              <a:xfrm flipV="1">
                <a:off x="4619773" y="4048464"/>
                <a:ext cx="166046" cy="244528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7556A835-17C0-52EE-2971-FF3AD3E9F823}"/>
                  </a:ext>
                </a:extLst>
              </p:cNvPr>
              <p:cNvSpPr/>
              <p:nvPr/>
            </p:nvSpPr>
            <p:spPr>
              <a:xfrm>
                <a:off x="5150823" y="4038354"/>
                <a:ext cx="166046" cy="244528"/>
              </a:xfrm>
              <a:prstGeom prst="upArrow">
                <a:avLst/>
              </a:prstGeom>
              <a:solidFill>
                <a:schemeClr val="accent2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46" name="Arrow: Up 45">
                <a:extLst>
                  <a:ext uri="{FF2B5EF4-FFF2-40B4-BE49-F238E27FC236}">
                    <a16:creationId xmlns:a16="http://schemas.microsoft.com/office/drawing/2014/main" id="{1415C679-F045-4E41-AD90-01A7A9555C6D}"/>
                  </a:ext>
                </a:extLst>
              </p:cNvPr>
              <p:cNvSpPr/>
              <p:nvPr/>
            </p:nvSpPr>
            <p:spPr>
              <a:xfrm>
                <a:off x="5684871" y="4046528"/>
                <a:ext cx="166046" cy="244528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Arrow: Up 47">
                <a:extLst>
                  <a:ext uri="{FF2B5EF4-FFF2-40B4-BE49-F238E27FC236}">
                    <a16:creationId xmlns:a16="http://schemas.microsoft.com/office/drawing/2014/main" id="{6D5C30AD-C33B-E45B-4A27-151739B03956}"/>
                  </a:ext>
                </a:extLst>
              </p:cNvPr>
              <p:cNvSpPr/>
              <p:nvPr/>
            </p:nvSpPr>
            <p:spPr>
              <a:xfrm>
                <a:off x="6215921" y="4036418"/>
                <a:ext cx="166046" cy="244528"/>
              </a:xfrm>
              <a:prstGeom prst="upArrow">
                <a:avLst/>
              </a:prstGeom>
              <a:solidFill>
                <a:schemeClr val="accent2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p:grpSp>
        <p:sp>
          <p:nvSpPr>
            <p:cNvPr id="50" name="Arc 49">
              <a:extLst>
                <a:ext uri="{FF2B5EF4-FFF2-40B4-BE49-F238E27FC236}">
                  <a16:creationId xmlns:a16="http://schemas.microsoft.com/office/drawing/2014/main" id="{16066E85-97B8-6B15-D818-4032DFA2614F}"/>
                </a:ext>
              </a:extLst>
            </p:cNvPr>
            <p:cNvSpPr/>
            <p:nvPr/>
          </p:nvSpPr>
          <p:spPr>
            <a:xfrm rot="8083778">
              <a:off x="1315309" y="2753392"/>
              <a:ext cx="623027" cy="655757"/>
            </a:xfrm>
            <a:prstGeom prst="arc">
              <a:avLst/>
            </a:prstGeom>
            <a:ln w="38100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037DB07-004D-6D92-1DDB-451245230066}"/>
                </a:ext>
              </a:extLst>
            </p:cNvPr>
            <p:cNvGrpSpPr/>
            <p:nvPr/>
          </p:nvGrpSpPr>
          <p:grpSpPr>
            <a:xfrm>
              <a:off x="265386" y="3609613"/>
              <a:ext cx="5656596" cy="755348"/>
              <a:chOff x="2057400" y="4791347"/>
              <a:chExt cx="6373368" cy="851062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4C109E5-016A-331F-8A6B-60E5934E2BFD}"/>
                  </a:ext>
                </a:extLst>
              </p:cNvPr>
              <p:cNvSpPr/>
              <p:nvPr/>
            </p:nvSpPr>
            <p:spPr>
              <a:xfrm>
                <a:off x="2127864" y="4844627"/>
                <a:ext cx="6254136" cy="75262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1F8A4131-4925-40EF-DD4C-48515D528595}"/>
                  </a:ext>
                </a:extLst>
              </p:cNvPr>
              <p:cNvGrpSpPr/>
              <p:nvPr/>
            </p:nvGrpSpPr>
            <p:grpSpPr>
              <a:xfrm>
                <a:off x="2189572" y="4876800"/>
                <a:ext cx="6109202" cy="654855"/>
                <a:chOff x="2189572" y="4876800"/>
                <a:chExt cx="6109202" cy="654855"/>
              </a:xfrm>
            </p:grpSpPr>
            <p:pic>
              <p:nvPicPr>
                <p:cNvPr id="58" name="Picture 57" descr="\documentclass{article}&#10;\usepackage{amsmath,braket}&#10;\pagestyle{empty}&#10;\begin{document}&#10;\begin{align*}&#10;\hat{H}_{\rm JW}=\frac{m}2\sum_{n=1}^N(-1)^n\hat{\sigma}^z_n+\frac{1}{2a}\sum_{n=1}^{N-1}(\hat{\sigma}^+_n\hat{\sigma}^-_{n+1}-\text{H.c.})+\frac{g^2a}{2}\sum_{n=1}^{N-1}\hat{E}^2_n&#10;\end{align*}&#10;&#10;&#10;&#10;\end{document}" title="IguanaTex Bitmap Display">
                  <a:extLst>
                    <a:ext uri="{FF2B5EF4-FFF2-40B4-BE49-F238E27FC236}">
                      <a16:creationId xmlns:a16="http://schemas.microsoft.com/office/drawing/2014/main" id="{6D03B351-233C-578E-440B-CA8F83D26CF2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919" r="60392"/>
                <a:stretch/>
              </p:blipFill>
              <p:spPr>
                <a:xfrm>
                  <a:off x="5417731" y="4894634"/>
                  <a:ext cx="1666090" cy="631308"/>
                </a:xfrm>
                <a:prstGeom prst="rect">
                  <a:avLst/>
                </a:prstGeom>
                <a:ln w="19050">
                  <a:noFill/>
                </a:ln>
              </p:spPr>
            </p:pic>
            <p:pic>
              <p:nvPicPr>
                <p:cNvPr id="59" name="Picture 58" descr="\documentclass{article}&#10;\usepackage{amsmath,braket}&#10;\pagestyle{empty}&#10;\begin{document}&#10;\begin{align*}&#10;\hat{H}_{\rm JW}=\frac{m}2\sum_{n=1}^N(-1)^n\hat{\sigma}^z_n+\frac{1}{2a}\sum_{n=1}^{N-1}(\hat{\sigma}^+_n\hat{\sigma}^-_{n+1}-\text{H.c.})+\frac{g^2a}{2}\sum_{n=1}^{N-1}\hat{E}^2_n&#10;\end{align*}&#10;&#10;&#10;&#10;\end{document}" title="IguanaTex Bitmap Display">
                  <a:extLst>
                    <a:ext uri="{FF2B5EF4-FFF2-40B4-BE49-F238E27FC236}">
                      <a16:creationId xmlns:a16="http://schemas.microsoft.com/office/drawing/2014/main" id="{D2B01F64-9F88-3F97-06CE-BE92DD239F43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627" r="18757"/>
                <a:stretch/>
              </p:blipFill>
              <p:spPr>
                <a:xfrm>
                  <a:off x="2895600" y="4894634"/>
                  <a:ext cx="2504122" cy="631308"/>
                </a:xfrm>
                <a:prstGeom prst="rect">
                  <a:avLst/>
                </a:prstGeom>
                <a:ln w="19050">
                  <a:noFill/>
                </a:ln>
              </p:spPr>
            </p:pic>
            <p:pic>
              <p:nvPicPr>
                <p:cNvPr id="60" name="Picture 59" descr="\documentclass{article}&#10;\usepackage{amsmath,braket}&#10;\pagestyle{empty}&#10;\begin{document}&#10;\begin{align*}&#10;\hat{H}_{\rm JW}=\frac{m}2\sum_{n=1}^N(-1)^n\hat{\sigma}^z_n+\frac{1}{2a}\sum_{n=1}^{N-1}(\hat{\sigma}^+_n\hat{\sigma}^-_{n+1}-\text{H.c.})+\frac{g^2a}{2}\sum_{n=1}^{N-1}\hat{E}^2_n&#10;\end{align*}&#10;&#10;&#10;&#10;\end{document}" title="IguanaTex Bitmap Display">
                  <a:extLst>
                    <a:ext uri="{FF2B5EF4-FFF2-40B4-BE49-F238E27FC236}">
                      <a16:creationId xmlns:a16="http://schemas.microsoft.com/office/drawing/2014/main" id="{6555B6C3-E123-8F15-DB33-B6BEFAC5E6FB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8082"/>
                <a:stretch/>
              </p:blipFill>
              <p:spPr>
                <a:xfrm>
                  <a:off x="2189572" y="4900347"/>
                  <a:ext cx="717104" cy="631308"/>
                </a:xfrm>
                <a:prstGeom prst="rect">
                  <a:avLst/>
                </a:prstGeom>
                <a:ln w="19050">
                  <a:noFill/>
                </a:ln>
              </p:spPr>
            </p:pic>
            <p:pic>
              <p:nvPicPr>
                <p:cNvPr id="61" name="Picture 60" descr="\documentclass{article}&#10;\usepackage{amsmath,braket}&#10;\pagestyle{empty}&#10;\begin{document}&#10;\begin{align*}&#10;\hat{H}_{\rm JW}=\frac{m}2\sum_{n=1}^N(-1)^n\hat{\sigma}^z_n+\frac{1}{2a}\sum_{n=1}^{N-1}(\hat{\sigma}^+_n\hat{\sigma}^-_{n+1}-\text{H.c.})+\frac{g^2a}{2}\sum_{n=1}^{N-1}\hat{E}^2_n&#10;\end{align*}&#10;&#10;&#10;&#10;\end{document}" title="IguanaTex Bitmap Display">
                  <a:extLst>
                    <a:ext uri="{FF2B5EF4-FFF2-40B4-BE49-F238E27FC236}">
                      <a16:creationId xmlns:a16="http://schemas.microsoft.com/office/drawing/2014/main" id="{3736AE67-C5F3-F3CB-95EC-D0E78521FBE3}"/>
                    </a:ext>
                  </a:extLst>
                </p:cNvPr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1669"/>
                <a:stretch/>
              </p:blipFill>
              <p:spPr>
                <a:xfrm>
                  <a:off x="7195782" y="4876800"/>
                  <a:ext cx="1102992" cy="631308"/>
                </a:xfrm>
                <a:prstGeom prst="rect">
                  <a:avLst/>
                </a:prstGeom>
                <a:ln w="19050">
                  <a:noFill/>
                </a:ln>
              </p:spPr>
            </p:pic>
          </p:grp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26AABA9F-8307-A397-1A20-0C7194C23EF3}"/>
                  </a:ext>
                </a:extLst>
              </p:cNvPr>
              <p:cNvSpPr/>
              <p:nvPr/>
            </p:nvSpPr>
            <p:spPr>
              <a:xfrm>
                <a:off x="2057400" y="4791347"/>
                <a:ext cx="6373368" cy="8510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4" name="Arc 63">
              <a:extLst>
                <a:ext uri="{FF2B5EF4-FFF2-40B4-BE49-F238E27FC236}">
                  <a16:creationId xmlns:a16="http://schemas.microsoft.com/office/drawing/2014/main" id="{28710DBA-533E-01A2-6AB8-A26ED6A72CBC}"/>
                </a:ext>
              </a:extLst>
            </p:cNvPr>
            <p:cNvSpPr/>
            <p:nvPr/>
          </p:nvSpPr>
          <p:spPr>
            <a:xfrm rot="8083778">
              <a:off x="1876177" y="2767098"/>
              <a:ext cx="623027" cy="655757"/>
            </a:xfrm>
            <a:prstGeom prst="arc">
              <a:avLst/>
            </a:prstGeom>
            <a:ln w="38100">
              <a:solidFill>
                <a:srgbClr val="7030A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4" descr="C:\Users\Monroe Office\Downloads\CodeCogsEqn(23).png">
              <a:extLst>
                <a:ext uri="{FF2B5EF4-FFF2-40B4-BE49-F238E27FC236}">
                  <a16:creationId xmlns:a16="http://schemas.microsoft.com/office/drawing/2014/main" id="{1FAEB603-FC1E-8037-F458-2F9267C2F6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r="91645" b="15480"/>
            <a:stretch/>
          </p:blipFill>
          <p:spPr bwMode="auto">
            <a:xfrm>
              <a:off x="1234626" y="2496285"/>
              <a:ext cx="305587" cy="371238"/>
            </a:xfrm>
            <a:prstGeom prst="rect">
              <a:avLst/>
            </a:prstGeom>
            <a:noFill/>
          </p:spPr>
        </p:pic>
        <p:pic>
          <p:nvPicPr>
            <p:cNvPr id="66" name="Picture 5" descr="C:\Users\Monroe Office\Downloads\CodeCogsEqn(24).png">
              <a:extLst>
                <a:ext uri="{FF2B5EF4-FFF2-40B4-BE49-F238E27FC236}">
                  <a16:creationId xmlns:a16="http://schemas.microsoft.com/office/drawing/2014/main" id="{2320BDD1-11B7-4A4E-391E-44E77752CB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/>
            <a:srcRect r="91223" b="4555"/>
            <a:stretch/>
          </p:blipFill>
          <p:spPr bwMode="auto">
            <a:xfrm>
              <a:off x="1760248" y="2505808"/>
              <a:ext cx="321016" cy="419225"/>
            </a:xfrm>
            <a:prstGeom prst="rect">
              <a:avLst/>
            </a:prstGeom>
            <a:noFill/>
          </p:spPr>
        </p:pic>
        <p:pic>
          <p:nvPicPr>
            <p:cNvPr id="67" name="Picture 4" descr="C:\Users\Monroe Office\Downloads\CodeCogsEqn(23).png">
              <a:extLst>
                <a:ext uri="{FF2B5EF4-FFF2-40B4-BE49-F238E27FC236}">
                  <a16:creationId xmlns:a16="http://schemas.microsoft.com/office/drawing/2014/main" id="{0A9C651A-E1EB-10AA-18AA-78B94F5F05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r="91645" b="15480"/>
            <a:stretch/>
          </p:blipFill>
          <p:spPr bwMode="auto">
            <a:xfrm>
              <a:off x="3909407" y="2488907"/>
              <a:ext cx="305587" cy="371238"/>
            </a:xfrm>
            <a:prstGeom prst="rect">
              <a:avLst/>
            </a:prstGeom>
            <a:noFill/>
          </p:spPr>
        </p:pic>
        <p:pic>
          <p:nvPicPr>
            <p:cNvPr id="68" name="Picture 4" descr="C:\Users\Monroe Office\Downloads\CodeCogsEqn(23).png">
              <a:extLst>
                <a:ext uri="{FF2B5EF4-FFF2-40B4-BE49-F238E27FC236}">
                  <a16:creationId xmlns:a16="http://schemas.microsoft.com/office/drawing/2014/main" id="{90E0F622-1A21-71DF-91B7-CDCCA6FD17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r="91645" b="15480"/>
            <a:stretch/>
          </p:blipFill>
          <p:spPr bwMode="auto">
            <a:xfrm>
              <a:off x="2847892" y="2496285"/>
              <a:ext cx="305587" cy="371238"/>
            </a:xfrm>
            <a:prstGeom prst="rect">
              <a:avLst/>
            </a:prstGeom>
            <a:noFill/>
          </p:spPr>
        </p:pic>
        <p:pic>
          <p:nvPicPr>
            <p:cNvPr id="70" name="Picture 5" descr="C:\Users\Monroe Office\Downloads\CodeCogsEqn(24).png">
              <a:extLst>
                <a:ext uri="{FF2B5EF4-FFF2-40B4-BE49-F238E27FC236}">
                  <a16:creationId xmlns:a16="http://schemas.microsoft.com/office/drawing/2014/main" id="{9AFAD31F-A169-D2EC-F9EA-8DFCA5289B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/>
            <a:srcRect r="91223" b="4555"/>
            <a:stretch/>
          </p:blipFill>
          <p:spPr bwMode="auto">
            <a:xfrm>
              <a:off x="2299026" y="2496285"/>
              <a:ext cx="321016" cy="419225"/>
            </a:xfrm>
            <a:prstGeom prst="rect">
              <a:avLst/>
            </a:prstGeom>
            <a:noFill/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8EC8430-8088-789C-5B9D-3682E9D914EF}"/>
                </a:ext>
              </a:extLst>
            </p:cNvPr>
            <p:cNvSpPr/>
            <p:nvPr/>
          </p:nvSpPr>
          <p:spPr>
            <a:xfrm>
              <a:off x="120073" y="3547036"/>
              <a:ext cx="5975927" cy="827479"/>
            </a:xfrm>
            <a:prstGeom prst="rect">
              <a:avLst/>
            </a:prstGeom>
            <a:noFill/>
            <a:ln w="38100">
              <a:solidFill>
                <a:srgbClr val="DB5A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9AFD4F9-7A9C-E964-2292-B84DEE9AE706}"/>
              </a:ext>
            </a:extLst>
          </p:cNvPr>
          <p:cNvGrpSpPr/>
          <p:nvPr/>
        </p:nvGrpSpPr>
        <p:grpSpPr>
          <a:xfrm>
            <a:off x="105720" y="967773"/>
            <a:ext cx="6471367" cy="1370901"/>
            <a:chOff x="105720" y="967773"/>
            <a:chExt cx="6471367" cy="137090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6D19032-2C9F-49E1-DA75-33416DC5AACB}"/>
                </a:ext>
              </a:extLst>
            </p:cNvPr>
            <p:cNvGrpSpPr/>
            <p:nvPr/>
          </p:nvGrpSpPr>
          <p:grpSpPr>
            <a:xfrm>
              <a:off x="1466162" y="967773"/>
              <a:ext cx="3395701" cy="400110"/>
              <a:chOff x="3510321" y="2477606"/>
              <a:chExt cx="4248432" cy="500585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BE6FA2B-7E4F-4548-A68D-BD4B5D433523}"/>
                  </a:ext>
                </a:extLst>
              </p:cNvPr>
              <p:cNvSpPr/>
              <p:nvPr/>
            </p:nvSpPr>
            <p:spPr>
              <a:xfrm>
                <a:off x="3519418" y="2741373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01B6FB2-FBE2-B6B9-FC9B-EFCF0A361316}"/>
                  </a:ext>
                </a:extLst>
              </p:cNvPr>
              <p:cNvSpPr/>
              <p:nvPr/>
            </p:nvSpPr>
            <p:spPr>
              <a:xfrm>
                <a:off x="4052818" y="2741373"/>
                <a:ext cx="228600" cy="2286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5344B19-E34D-759D-EFE6-5EBBDAAD5BAC}"/>
                  </a:ext>
                </a:extLst>
              </p:cNvPr>
              <p:cNvSpPr/>
              <p:nvPr/>
            </p:nvSpPr>
            <p:spPr>
              <a:xfrm>
                <a:off x="4593044" y="2741373"/>
                <a:ext cx="228600" cy="22860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241F679-EF9A-B364-72F9-A62F14937232}"/>
                  </a:ext>
                </a:extLst>
              </p:cNvPr>
              <p:cNvSpPr/>
              <p:nvPr/>
            </p:nvSpPr>
            <p:spPr>
              <a:xfrm>
                <a:off x="5126444" y="2741373"/>
                <a:ext cx="228600" cy="2286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97D8D0E0-DCFC-3D3B-7294-5CE625CFFEE2}"/>
                  </a:ext>
                </a:extLst>
              </p:cNvPr>
              <p:cNvSpPr/>
              <p:nvPr/>
            </p:nvSpPr>
            <p:spPr>
              <a:xfrm>
                <a:off x="5659844" y="2741373"/>
                <a:ext cx="228600" cy="228600"/>
              </a:xfrm>
              <a:prstGeom prst="ellipse">
                <a:avLst/>
              </a:prstGeom>
              <a:solidFill>
                <a:srgbClr val="4F81B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5CEE691C-3464-3DEA-7F58-37FD42082DB8}"/>
                  </a:ext>
                </a:extLst>
              </p:cNvPr>
              <p:cNvSpPr/>
              <p:nvPr/>
            </p:nvSpPr>
            <p:spPr>
              <a:xfrm>
                <a:off x="6193244" y="2741373"/>
                <a:ext cx="228600" cy="2286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Left Brace 27">
                <a:extLst>
                  <a:ext uri="{FF2B5EF4-FFF2-40B4-BE49-F238E27FC236}">
                    <a16:creationId xmlns:a16="http://schemas.microsoft.com/office/drawing/2014/main" id="{989E91DC-5B2D-77F6-E4D6-2A2F8DBEF021}"/>
                  </a:ext>
                </a:extLst>
              </p:cNvPr>
              <p:cNvSpPr/>
              <p:nvPr/>
            </p:nvSpPr>
            <p:spPr>
              <a:xfrm rot="5400000">
                <a:off x="3832223" y="2159213"/>
                <a:ext cx="159708" cy="803511"/>
              </a:xfrm>
              <a:prstGeom prst="leftBrace">
                <a:avLst>
                  <a:gd name="adj1" fmla="val 76696"/>
                  <a:gd name="adj2" fmla="val 50000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Left Brace 29">
                <a:extLst>
                  <a:ext uri="{FF2B5EF4-FFF2-40B4-BE49-F238E27FC236}">
                    <a16:creationId xmlns:a16="http://schemas.microsoft.com/office/drawing/2014/main" id="{1A0936CE-649B-5069-DDFF-FCAC78D4A560}"/>
                  </a:ext>
                </a:extLst>
              </p:cNvPr>
              <p:cNvSpPr/>
              <p:nvPr/>
            </p:nvSpPr>
            <p:spPr>
              <a:xfrm rot="5400000">
                <a:off x="4949633" y="2162626"/>
                <a:ext cx="159708" cy="803511"/>
              </a:xfrm>
              <a:prstGeom prst="leftBrace">
                <a:avLst>
                  <a:gd name="adj1" fmla="val 76696"/>
                  <a:gd name="adj2" fmla="val 50000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Left Brace 31">
                <a:extLst>
                  <a:ext uri="{FF2B5EF4-FFF2-40B4-BE49-F238E27FC236}">
                    <a16:creationId xmlns:a16="http://schemas.microsoft.com/office/drawing/2014/main" id="{77CE58CC-F482-A052-9156-3C887FFB5344}"/>
                  </a:ext>
                </a:extLst>
              </p:cNvPr>
              <p:cNvSpPr/>
              <p:nvPr/>
            </p:nvSpPr>
            <p:spPr>
              <a:xfrm rot="5400000">
                <a:off x="5981745" y="2166634"/>
                <a:ext cx="159708" cy="803511"/>
              </a:xfrm>
              <a:prstGeom prst="leftBrace">
                <a:avLst>
                  <a:gd name="adj1" fmla="val 76696"/>
                  <a:gd name="adj2" fmla="val 50000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ABD227-B64E-969C-FF5F-A66E48B25223}"/>
                  </a:ext>
                </a:extLst>
              </p:cNvPr>
              <p:cNvSpPr txBox="1"/>
              <p:nvPr/>
            </p:nvSpPr>
            <p:spPr>
              <a:xfrm>
                <a:off x="6463355" y="2477606"/>
                <a:ext cx="1295398" cy="500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/>
                  <a:t>.  .  .  </a:t>
                </a:r>
              </a:p>
            </p:txBody>
          </p:sp>
        </p:grpSp>
        <p:pic>
          <p:nvPicPr>
            <p:cNvPr id="52" name="Picture 51" descr="\documentclass{article}&#10;\usepackage{amsmath,braket}&#10;\pagestyle{empty}&#10;\begin{document}&#10;\begin{align*}&#10;\hat{H}_{\rm KS}=\frac{i}{2a}\sum_{n=1}^{N-1}(\hat{\psi}^\dagger_n\hat{U}^\dag_n\hat{\psi}_{n+1}-\text{H.c.})+\frac{m}2\sum_{n=1}^N(-1)^n\hat{\psi}^\dagger_n\hat{\psi}_n+\frac{g^2a}{2}\sum_{n=1}^{N-1}\hat{E}^2_n&#10;\end{align*}&#10;&#10;&#10;&#10;\end{document}" title="IguanaTex Bitmap Display">
              <a:extLst>
                <a:ext uri="{FF2B5EF4-FFF2-40B4-BE49-F238E27FC236}">
                  <a16:creationId xmlns:a16="http://schemas.microsoft.com/office/drawing/2014/main" id="{B9DD7C17-E6A6-F663-32A6-460006668F7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352" y="1671367"/>
              <a:ext cx="6138596" cy="594019"/>
            </a:xfrm>
            <a:prstGeom prst="rect">
              <a:avLst/>
            </a:prstGeom>
            <a:ln w="28575">
              <a:noFill/>
            </a:ln>
          </p:spPr>
        </p:pic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B4269AE-FD5B-4421-AC0D-BC3790FFFBDD}"/>
                </a:ext>
              </a:extLst>
            </p:cNvPr>
            <p:cNvSpPr/>
            <p:nvPr/>
          </p:nvSpPr>
          <p:spPr>
            <a:xfrm>
              <a:off x="105720" y="1511195"/>
              <a:ext cx="6471367" cy="827479"/>
            </a:xfrm>
            <a:prstGeom prst="rect">
              <a:avLst/>
            </a:prstGeom>
            <a:noFill/>
            <a:ln w="38100">
              <a:solidFill>
                <a:srgbClr val="DB5A0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3" name="Picture 92">
            <a:extLst>
              <a:ext uri="{FF2B5EF4-FFF2-40B4-BE49-F238E27FC236}">
                <a16:creationId xmlns:a16="http://schemas.microsoft.com/office/drawing/2014/main" id="{08EF9F60-B059-D278-1880-92A4E37CDC0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8572" r="9123"/>
          <a:stretch>
            <a:fillRect/>
          </a:stretch>
        </p:blipFill>
        <p:spPr>
          <a:xfrm>
            <a:off x="8024251" y="1078822"/>
            <a:ext cx="2819694" cy="2519703"/>
          </a:xfrm>
          <a:prstGeom prst="rect">
            <a:avLst/>
          </a:prstGeom>
        </p:spPr>
      </p:pic>
      <p:sp>
        <p:nvSpPr>
          <p:cNvPr id="18" name="Arrow: Down 17">
            <a:extLst>
              <a:ext uri="{FF2B5EF4-FFF2-40B4-BE49-F238E27FC236}">
                <a16:creationId xmlns:a16="http://schemas.microsoft.com/office/drawing/2014/main" id="{9F78169F-69D1-D978-E92F-C49A852A4B18}"/>
              </a:ext>
            </a:extLst>
          </p:cNvPr>
          <p:cNvSpPr/>
          <p:nvPr/>
        </p:nvSpPr>
        <p:spPr>
          <a:xfrm flipV="1">
            <a:off x="10256880" y="1582999"/>
            <a:ext cx="523724" cy="1085065"/>
          </a:xfrm>
          <a:prstGeom prst="downArrow">
            <a:avLst/>
          </a:prstGeom>
          <a:gradFill>
            <a:gsLst>
              <a:gs pos="100000">
                <a:srgbClr val="DB5A03"/>
              </a:gs>
              <a:gs pos="47000">
                <a:srgbClr val="00B050"/>
              </a:gs>
            </a:gsLst>
            <a:lin ang="540000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48B3689-ECD8-30AD-E615-7E6B8E12FC0C}"/>
              </a:ext>
            </a:extLst>
          </p:cNvPr>
          <p:cNvGrpSpPr/>
          <p:nvPr/>
        </p:nvGrpSpPr>
        <p:grpSpPr>
          <a:xfrm>
            <a:off x="700921" y="4515846"/>
            <a:ext cx="4537829" cy="1559047"/>
            <a:chOff x="700921" y="4515846"/>
            <a:chExt cx="4537829" cy="1559047"/>
          </a:xfrm>
        </p:grpSpPr>
        <p:sp>
          <p:nvSpPr>
            <p:cNvPr id="91" name="Arrow: Down 90">
              <a:extLst>
                <a:ext uri="{FF2B5EF4-FFF2-40B4-BE49-F238E27FC236}">
                  <a16:creationId xmlns:a16="http://schemas.microsoft.com/office/drawing/2014/main" id="{9AAFBEDF-30C7-AA91-AE75-FD96F6A8B0D2}"/>
                </a:ext>
              </a:extLst>
            </p:cNvPr>
            <p:cNvSpPr/>
            <p:nvPr/>
          </p:nvSpPr>
          <p:spPr>
            <a:xfrm>
              <a:off x="2016146" y="4515846"/>
              <a:ext cx="523724" cy="1161240"/>
            </a:xfrm>
            <a:prstGeom prst="downArrow">
              <a:avLst/>
            </a:prstGeom>
            <a:gradFill>
              <a:gsLst>
                <a:gs pos="0">
                  <a:srgbClr val="DB5A03"/>
                </a:gs>
                <a:gs pos="100000">
                  <a:srgbClr val="00B050"/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C9540CE-D9CB-9CCB-6327-5617A6A62743}"/>
                </a:ext>
              </a:extLst>
            </p:cNvPr>
            <p:cNvSpPr txBox="1"/>
            <p:nvPr/>
          </p:nvSpPr>
          <p:spPr>
            <a:xfrm>
              <a:off x="700921" y="5705561"/>
              <a:ext cx="45378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OPTION A: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map gauge fields to qubits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872F341-70D1-D673-CA52-DE65B92EB8BA}"/>
              </a:ext>
            </a:extLst>
          </p:cNvPr>
          <p:cNvGrpSpPr/>
          <p:nvPr/>
        </p:nvGrpSpPr>
        <p:grpSpPr>
          <a:xfrm>
            <a:off x="6212476" y="4485469"/>
            <a:ext cx="4537829" cy="1323001"/>
            <a:chOff x="6212476" y="4485469"/>
            <a:chExt cx="4537829" cy="1323001"/>
          </a:xfrm>
        </p:grpSpPr>
        <p:sp>
          <p:nvSpPr>
            <p:cNvPr id="97" name="Arrow: Down 96">
              <a:extLst>
                <a:ext uri="{FF2B5EF4-FFF2-40B4-BE49-F238E27FC236}">
                  <a16:creationId xmlns:a16="http://schemas.microsoft.com/office/drawing/2014/main" id="{35CB0B2C-9773-E1EA-4700-D3DF6628B03B}"/>
                </a:ext>
              </a:extLst>
            </p:cNvPr>
            <p:cNvSpPr/>
            <p:nvPr/>
          </p:nvSpPr>
          <p:spPr>
            <a:xfrm rot="17860423">
              <a:off x="6557859" y="4166711"/>
              <a:ext cx="523724" cy="1161240"/>
            </a:xfrm>
            <a:prstGeom prst="downArrow">
              <a:avLst/>
            </a:prstGeom>
            <a:gradFill>
              <a:gsLst>
                <a:gs pos="0">
                  <a:srgbClr val="DB5A03"/>
                </a:gs>
                <a:gs pos="100000">
                  <a:srgbClr val="00B050"/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96C974F-9F03-D82A-9218-9069BBFA5F47}"/>
                </a:ext>
              </a:extLst>
            </p:cNvPr>
            <p:cNvSpPr txBox="1"/>
            <p:nvPr/>
          </p:nvSpPr>
          <p:spPr>
            <a:xfrm>
              <a:off x="6212476" y="5162139"/>
              <a:ext cx="4537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OPTION B: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Integrate gauge fields out, pick up long-range entanglement</a:t>
              </a: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240D7BDF-196B-5CBB-5D76-6FFD9E867F2D}"/>
              </a:ext>
            </a:extLst>
          </p:cNvPr>
          <p:cNvSpPr txBox="1"/>
          <p:nvPr/>
        </p:nvSpPr>
        <p:spPr>
          <a:xfrm>
            <a:off x="460857" y="6096560"/>
            <a:ext cx="5054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more qubits, less long-range entanglement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2A725008-01B6-D2D7-6623-BFA496ABA307}"/>
              </a:ext>
            </a:extLst>
          </p:cNvPr>
          <p:cNvSpPr txBox="1"/>
          <p:nvPr/>
        </p:nvSpPr>
        <p:spPr>
          <a:xfrm>
            <a:off x="5804832" y="5771731"/>
            <a:ext cx="5054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fewer qubits, more long-range entanglement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03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4AC57-5657-04EC-A591-198281208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20988-2B54-361C-E989-158E4617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Quantum Computing Co-design</a:t>
            </a:r>
            <a:endParaRPr lang="en-US" strike="sngStrik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648303-3A68-7721-94F9-0350B5F69C26}"/>
              </a:ext>
            </a:extLst>
          </p:cNvPr>
          <p:cNvSpPr/>
          <p:nvPr/>
        </p:nvSpPr>
        <p:spPr>
          <a:xfrm>
            <a:off x="7158178" y="2227425"/>
            <a:ext cx="4414981" cy="501770"/>
          </a:xfrm>
          <a:prstGeom prst="rect">
            <a:avLst/>
          </a:prstGeom>
          <a:solidFill>
            <a:srgbClr val="DB5A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ALGORITHM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46C9C4-F129-BDEE-CE1F-744D0C900710}"/>
              </a:ext>
            </a:extLst>
          </p:cNvPr>
          <p:cNvSpPr/>
          <p:nvPr/>
        </p:nvSpPr>
        <p:spPr>
          <a:xfrm>
            <a:off x="7158178" y="2919609"/>
            <a:ext cx="4414981" cy="501770"/>
          </a:xfrm>
          <a:prstGeom prst="rect">
            <a:avLst/>
          </a:prstGeom>
          <a:solidFill>
            <a:srgbClr val="E6C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QUANTUM CIRCUIT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74A40A-07CA-4FA8-8CBA-80019B4DC6AB}"/>
              </a:ext>
            </a:extLst>
          </p:cNvPr>
          <p:cNvSpPr/>
          <p:nvPr/>
        </p:nvSpPr>
        <p:spPr>
          <a:xfrm>
            <a:off x="7158177" y="3611793"/>
            <a:ext cx="4414981" cy="5017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NATIVE GATES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519442-5675-A1D2-A03D-ACB846256CF7}"/>
              </a:ext>
            </a:extLst>
          </p:cNvPr>
          <p:cNvSpPr/>
          <p:nvPr/>
        </p:nvSpPr>
        <p:spPr>
          <a:xfrm>
            <a:off x="7158176" y="4310082"/>
            <a:ext cx="2087424" cy="501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GATE PULSES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8B401A-C921-17AC-2A1E-F982FB7D8D1A}"/>
              </a:ext>
            </a:extLst>
          </p:cNvPr>
          <p:cNvSpPr/>
          <p:nvPr/>
        </p:nvSpPr>
        <p:spPr>
          <a:xfrm>
            <a:off x="7158176" y="5002266"/>
            <a:ext cx="4414981" cy="50177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QUBITS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B98097-22B1-F2FB-D58E-B3D6AC068F27}"/>
              </a:ext>
            </a:extLst>
          </p:cNvPr>
          <p:cNvSpPr/>
          <p:nvPr/>
        </p:nvSpPr>
        <p:spPr>
          <a:xfrm>
            <a:off x="7158178" y="1566658"/>
            <a:ext cx="4414981" cy="5017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CD16CF-945F-0BBE-2F4C-1D5066C4D646}"/>
              </a:ext>
            </a:extLst>
          </p:cNvPr>
          <p:cNvSpPr/>
          <p:nvPr/>
        </p:nvSpPr>
        <p:spPr>
          <a:xfrm>
            <a:off x="9531928" y="4310082"/>
            <a:ext cx="2022762" cy="501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0E3A94F-8042-FBF4-A59B-A0C27B549CC7}"/>
              </a:ext>
            </a:extLst>
          </p:cNvPr>
          <p:cNvSpPr/>
          <p:nvPr/>
        </p:nvSpPr>
        <p:spPr>
          <a:xfrm flipV="1">
            <a:off x="7298546" y="2306400"/>
            <a:ext cx="523724" cy="3029460"/>
          </a:xfrm>
          <a:prstGeom prst="downArrow">
            <a:avLst/>
          </a:prstGeom>
          <a:gradFill>
            <a:gsLst>
              <a:gs pos="100000">
                <a:srgbClr val="DB5A03"/>
              </a:gs>
              <a:gs pos="47000">
                <a:srgbClr val="7030A0"/>
              </a:gs>
            </a:gsLst>
            <a:lin ang="540000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A5FBCC-1344-F099-4E00-3773DEFA760D}"/>
              </a:ext>
            </a:extLst>
          </p:cNvPr>
          <p:cNvSpPr txBox="1"/>
          <p:nvPr/>
        </p:nvSpPr>
        <p:spPr>
          <a:xfrm>
            <a:off x="6142181" y="648269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Than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Nat. Comms.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1 (2025)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FE13B7-6A39-C470-DB04-8CE5B93A8C86}"/>
              </a:ext>
            </a:extLst>
          </p:cNvPr>
          <p:cNvSpPr txBox="1"/>
          <p:nvPr/>
        </p:nvSpPr>
        <p:spPr>
          <a:xfrm>
            <a:off x="9854260" y="5074273"/>
            <a:ext cx="199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AFA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+QUMODES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047869-F053-6E95-591B-D5B66530C9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28574"/>
          <a:stretch>
            <a:fillRect/>
          </a:stretch>
        </p:blipFill>
        <p:spPr>
          <a:xfrm>
            <a:off x="726776" y="3494848"/>
            <a:ext cx="5415405" cy="29432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3F9166F-3801-D5C4-9286-95535998C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938" y="1091696"/>
            <a:ext cx="6195522" cy="227145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E8B5C10-DA96-02DF-3C05-1F3BFA86F6EE}"/>
              </a:ext>
            </a:extLst>
          </p:cNvPr>
          <p:cNvSpPr/>
          <p:nvPr/>
        </p:nvSpPr>
        <p:spPr>
          <a:xfrm>
            <a:off x="303938" y="1091696"/>
            <a:ext cx="422838" cy="302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8D0FFFB-274D-6C41-5104-6D36A0CBD399}"/>
              </a:ext>
            </a:extLst>
          </p:cNvPr>
          <p:cNvSpPr/>
          <p:nvPr/>
        </p:nvSpPr>
        <p:spPr>
          <a:xfrm>
            <a:off x="3064161" y="1091695"/>
            <a:ext cx="422838" cy="302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0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B2EFDE4-E366-F8C8-D0F2-2DAFAB355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5438-FDFC-003E-298B-E66C7543E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1621386" cy="728365"/>
          </a:xfrm>
        </p:spPr>
        <p:txBody>
          <a:bodyPr>
            <a:normAutofit/>
          </a:bodyPr>
          <a:lstStyle/>
          <a:p>
            <a:r>
              <a:rPr lang="en-US" dirty="0"/>
              <a:t>Benchmarking Quantum Computers is Hard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39A912AB-DA3D-E90A-3569-1EEBB3961B9D}"/>
              </a:ext>
            </a:extLst>
          </p:cNvPr>
          <p:cNvSpPr/>
          <p:nvPr/>
        </p:nvSpPr>
        <p:spPr>
          <a:xfrm>
            <a:off x="1040130" y="950455"/>
            <a:ext cx="10908030" cy="1223010"/>
          </a:xfrm>
          <a:prstGeom prst="rightArrow">
            <a:avLst/>
          </a:prstGeom>
          <a:solidFill>
            <a:srgbClr val="FFAA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ECEF68D-FA5B-982C-4530-D40D402384B4}"/>
              </a:ext>
            </a:extLst>
          </p:cNvPr>
          <p:cNvSpPr/>
          <p:nvPr/>
        </p:nvSpPr>
        <p:spPr>
          <a:xfrm flipH="1">
            <a:off x="419100" y="4989195"/>
            <a:ext cx="11125200" cy="1530510"/>
          </a:xfrm>
          <a:prstGeom prst="rightArrow">
            <a:avLst/>
          </a:prstGeom>
          <a:solidFill>
            <a:srgbClr val="75B0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A2DEA6-F683-053B-3A4A-C93D5BA4660F}"/>
              </a:ext>
            </a:extLst>
          </p:cNvPr>
          <p:cNvSpPr txBox="1"/>
          <p:nvPr/>
        </p:nvSpPr>
        <p:spPr>
          <a:xfrm>
            <a:off x="8964930" y="1318442"/>
            <a:ext cx="2983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more information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1750B7-EAA2-E015-C0E0-877DF3FB3A55}"/>
              </a:ext>
            </a:extLst>
          </p:cNvPr>
          <p:cNvSpPr txBox="1"/>
          <p:nvPr/>
        </p:nvSpPr>
        <p:spPr>
          <a:xfrm>
            <a:off x="1215390" y="1331127"/>
            <a:ext cx="3333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less information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5A6EAC-362C-D1E9-87AD-A9B5CF304E0F}"/>
              </a:ext>
            </a:extLst>
          </p:cNvPr>
          <p:cNvSpPr txBox="1"/>
          <p:nvPr/>
        </p:nvSpPr>
        <p:spPr>
          <a:xfrm>
            <a:off x="9700260" y="5523617"/>
            <a:ext cx="2491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expensive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1874AA-F05F-8D40-C698-C47893A63F42}"/>
              </a:ext>
            </a:extLst>
          </p:cNvPr>
          <p:cNvSpPr txBox="1"/>
          <p:nvPr/>
        </p:nvSpPr>
        <p:spPr>
          <a:xfrm>
            <a:off x="1215390" y="5523616"/>
            <a:ext cx="2491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cheap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588889-E7AA-1571-732A-DBA0EF205B54}"/>
              </a:ext>
            </a:extLst>
          </p:cNvPr>
          <p:cNvSpPr/>
          <p:nvPr/>
        </p:nvSpPr>
        <p:spPr>
          <a:xfrm>
            <a:off x="8629650" y="2370702"/>
            <a:ext cx="3074670" cy="1314450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C915ED-21DE-95E8-51C5-34C862469D9F}"/>
              </a:ext>
            </a:extLst>
          </p:cNvPr>
          <p:cNvSpPr/>
          <p:nvPr/>
        </p:nvSpPr>
        <p:spPr>
          <a:xfrm>
            <a:off x="1474470" y="2353554"/>
            <a:ext cx="3074670" cy="1314450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A1AA682-987A-0DA7-744B-DD1FB64919D7}"/>
              </a:ext>
            </a:extLst>
          </p:cNvPr>
          <p:cNvSpPr/>
          <p:nvPr/>
        </p:nvSpPr>
        <p:spPr>
          <a:xfrm>
            <a:off x="419100" y="3814696"/>
            <a:ext cx="3074670" cy="1314450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52E711-3733-50AB-6AF9-89662C21E998}"/>
              </a:ext>
            </a:extLst>
          </p:cNvPr>
          <p:cNvSpPr txBox="1"/>
          <p:nvPr/>
        </p:nvSpPr>
        <p:spPr>
          <a:xfrm>
            <a:off x="8542019" y="2561998"/>
            <a:ext cx="3249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state / process tomography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6AD4D2-0ED6-0723-771B-111927EFC65E}"/>
              </a:ext>
            </a:extLst>
          </p:cNvPr>
          <p:cNvSpPr txBox="1"/>
          <p:nvPr/>
        </p:nvSpPr>
        <p:spPr>
          <a:xfrm>
            <a:off x="331469" y="4283510"/>
            <a:ext cx="3249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application suites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E5C2A4-DB80-A2AF-8728-811D7A74F6D2}"/>
              </a:ext>
            </a:extLst>
          </p:cNvPr>
          <p:cNvSpPr txBox="1"/>
          <p:nvPr/>
        </p:nvSpPr>
        <p:spPr>
          <a:xfrm>
            <a:off x="1474470" y="2595280"/>
            <a:ext cx="3249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randomized benchmarking +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4D6D3F-D1C5-6DD8-280E-76BF0FB874FC}"/>
              </a:ext>
            </a:extLst>
          </p:cNvPr>
          <p:cNvSpPr/>
          <p:nvPr/>
        </p:nvSpPr>
        <p:spPr>
          <a:xfrm>
            <a:off x="3493770" y="3450609"/>
            <a:ext cx="3074670" cy="1314450"/>
          </a:xfrm>
          <a:prstGeom prst="ellipse">
            <a:avLst/>
          </a:prstGeom>
          <a:solidFill>
            <a:srgbClr val="FEBF01"/>
          </a:solidFill>
          <a:ln>
            <a:solidFill>
              <a:srgbClr val="FEBF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203E28-379C-8741-9C27-698B9D9B5F12}"/>
              </a:ext>
            </a:extLst>
          </p:cNvPr>
          <p:cNvSpPr txBox="1"/>
          <p:nvPr/>
        </p:nvSpPr>
        <p:spPr>
          <a:xfrm>
            <a:off x="3449955" y="3554801"/>
            <a:ext cx="3249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volumetric benchmarks (QV, CLOPS)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C8490C3-4613-AF7E-B670-BFF2E71670F4}"/>
              </a:ext>
            </a:extLst>
          </p:cNvPr>
          <p:cNvGrpSpPr/>
          <p:nvPr/>
        </p:nvGrpSpPr>
        <p:grpSpPr>
          <a:xfrm>
            <a:off x="3977640" y="2173465"/>
            <a:ext cx="3665222" cy="3038615"/>
            <a:chOff x="3977640" y="2173465"/>
            <a:chExt cx="3665222" cy="3038615"/>
          </a:xfrm>
        </p:grpSpPr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C4837165-C334-D63F-895C-54DD563E61D2}"/>
                </a:ext>
              </a:extLst>
            </p:cNvPr>
            <p:cNvSpPr/>
            <p:nvPr/>
          </p:nvSpPr>
          <p:spPr>
            <a:xfrm>
              <a:off x="3977640" y="2173465"/>
              <a:ext cx="3665222" cy="3038615"/>
            </a:xfrm>
            <a:prstGeom prst="hexag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5AF0C2-B02B-72A1-01DC-5CC8E932031E}"/>
                </a:ext>
              </a:extLst>
            </p:cNvPr>
            <p:cNvSpPr txBox="1"/>
            <p:nvPr/>
          </p:nvSpPr>
          <p:spPr>
            <a:xfrm>
              <a:off x="4467229" y="2617965"/>
              <a:ext cx="2760343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everyone choose the metric that makes them look good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76F0CAF-3BB8-DB58-19E3-E9331C991CE8}"/>
              </a:ext>
            </a:extLst>
          </p:cNvPr>
          <p:cNvSpPr txBox="1"/>
          <p:nvPr/>
        </p:nvSpPr>
        <p:spPr>
          <a:xfrm>
            <a:off x="6142181" y="648269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Hashim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PRX Quantum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3 (2025)</a:t>
            </a:r>
          </a:p>
        </p:txBody>
      </p:sp>
    </p:spTree>
    <p:extLst>
      <p:ext uri="{BB962C8B-B14F-4D97-AF65-F5344CB8AC3E}">
        <p14:creationId xmlns:p14="http://schemas.microsoft.com/office/powerpoint/2010/main" val="360157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3B671-E2FB-BBD5-72D0-3C6612B57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E8A-FB78-6195-BF80-FF31C64F1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7494494" cy="728365"/>
          </a:xfrm>
        </p:spPr>
        <p:txBody>
          <a:bodyPr/>
          <a:lstStyle/>
          <a:p>
            <a:r>
              <a:rPr lang="en-US" dirty="0"/>
              <a:t>Superconducting Circuits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462639-8833-B2C4-31C6-FB836934B5E7}"/>
              </a:ext>
            </a:extLst>
          </p:cNvPr>
          <p:cNvSpPr txBox="1"/>
          <p:nvPr/>
        </p:nvSpPr>
        <p:spPr>
          <a:xfrm>
            <a:off x="-1" y="6324074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figure: Koch et al. PRA 76, 4 (2007)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photo: https://www.ibm.com/quantum/blog/300mm-fab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EFDFFB8-B784-3A52-13CB-7E18170EA455}"/>
              </a:ext>
            </a:extLst>
          </p:cNvPr>
          <p:cNvGrpSpPr/>
          <p:nvPr/>
        </p:nvGrpSpPr>
        <p:grpSpPr>
          <a:xfrm>
            <a:off x="9423132" y="98613"/>
            <a:ext cx="2630433" cy="5978020"/>
            <a:chOff x="9423132" y="98613"/>
            <a:chExt cx="2630433" cy="597802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FE1857E-AA23-A383-03AD-D4E35C0A44B6}"/>
                </a:ext>
              </a:extLst>
            </p:cNvPr>
            <p:cNvSpPr/>
            <p:nvPr/>
          </p:nvSpPr>
          <p:spPr>
            <a:xfrm>
              <a:off x="9423132" y="98613"/>
              <a:ext cx="2599907" cy="992704"/>
            </a:xfrm>
            <a:prstGeom prst="roundRect">
              <a:avLst/>
            </a:prstGeom>
            <a:solidFill>
              <a:srgbClr val="FFA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471E18C-DB3E-C52D-F234-B257F69759E4}"/>
                </a:ext>
              </a:extLst>
            </p:cNvPr>
            <p:cNvSpPr/>
            <p:nvPr/>
          </p:nvSpPr>
          <p:spPr>
            <a:xfrm>
              <a:off x="9423132" y="1197055"/>
              <a:ext cx="2630433" cy="1996219"/>
            </a:xfrm>
            <a:prstGeom prst="roundRect">
              <a:avLst>
                <a:gd name="adj" fmla="val 9931"/>
              </a:avLst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EADB2B4-DEBF-602F-CD4C-64242A5D6889}"/>
                </a:ext>
              </a:extLst>
            </p:cNvPr>
            <p:cNvSpPr/>
            <p:nvPr/>
          </p:nvSpPr>
          <p:spPr>
            <a:xfrm>
              <a:off x="9423132" y="3299013"/>
              <a:ext cx="2630433" cy="2777620"/>
            </a:xfrm>
            <a:prstGeom prst="roundRect">
              <a:avLst>
                <a:gd name="adj" fmla="val 9851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E9EF36-5F48-7305-87FA-52BC841B8660}"/>
                </a:ext>
              </a:extLst>
            </p:cNvPr>
            <p:cNvSpPr txBox="1"/>
            <p:nvPr/>
          </p:nvSpPr>
          <p:spPr>
            <a:xfrm>
              <a:off x="9544227" y="193754"/>
              <a:ext cx="23577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IBM Heron Class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496B45D-E73B-B616-3FF0-4589146FAC19}"/>
                </a:ext>
              </a:extLst>
            </p:cNvPr>
            <p:cNvSpPr txBox="1"/>
            <p:nvPr/>
          </p:nvSpPr>
          <p:spPr>
            <a:xfrm>
              <a:off x="9536040" y="1316136"/>
              <a:ext cx="2460104" cy="1668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2e-3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1e-4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7E-3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DF9951-EDAE-131D-8714-678AD5DC2DC0}"/>
                </a:ext>
              </a:extLst>
            </p:cNvPr>
            <p:cNvSpPr txBox="1"/>
            <p:nvPr/>
          </p:nvSpPr>
          <p:spPr>
            <a:xfrm>
              <a:off x="9544227" y="642535"/>
              <a:ext cx="1523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Qubits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156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261676-4C43-505A-A870-E86A13485769}"/>
                </a:ext>
              </a:extLst>
            </p:cNvPr>
            <p:cNvSpPr txBox="1"/>
            <p:nvPr/>
          </p:nvSpPr>
          <p:spPr>
            <a:xfrm>
              <a:off x="9593461" y="3299012"/>
              <a:ext cx="2460104" cy="2777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T1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240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T2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280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70 ns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32 ns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2.2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719288F-7C4E-2E8D-E689-A9629274D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75" y="1025419"/>
            <a:ext cx="5353849" cy="2342707"/>
          </a:xfrm>
          <a:prstGeom prst="rect">
            <a:avLst/>
          </a:prstGeom>
        </p:spPr>
      </p:pic>
      <p:pic>
        <p:nvPicPr>
          <p:cNvPr id="19" name="Picture 18" descr="IBM-Quantum_NH_300mm_2.jpg">
            <a:extLst>
              <a:ext uri="{FF2B5EF4-FFF2-40B4-BE49-F238E27FC236}">
                <a16:creationId xmlns:a16="http://schemas.microsoft.com/office/drawing/2014/main" id="{8AAB974A-1A0C-FBB8-AB29-F601B12B6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658" y="3552534"/>
            <a:ext cx="3200401" cy="24003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490D197-6076-70B7-83AE-24063C0230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253" y="1748392"/>
            <a:ext cx="3210975" cy="336121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0CFDD24-B730-6C12-22A7-B4A324B5C3F6}"/>
              </a:ext>
            </a:extLst>
          </p:cNvPr>
          <p:cNvSpPr txBox="1"/>
          <p:nvPr/>
        </p:nvSpPr>
        <p:spPr>
          <a:xfrm>
            <a:off x="6096000" y="6109082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photo: https://www.nytimes.com/2023/06/14/science/ibm-quantum-computing.html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specs: IBM Quantum Experience, accessed July 2026</a:t>
            </a:r>
          </a:p>
          <a:p>
            <a:pPr algn="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30E26A7-8C3E-C605-3EB6-9245A94D42A5}"/>
              </a:ext>
            </a:extLst>
          </p:cNvPr>
          <p:cNvGrpSpPr/>
          <p:nvPr/>
        </p:nvGrpSpPr>
        <p:grpSpPr>
          <a:xfrm>
            <a:off x="289879" y="3925622"/>
            <a:ext cx="1664546" cy="1417727"/>
            <a:chOff x="500295" y="4576562"/>
            <a:chExt cx="1293470" cy="101125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A6EE95F-17B6-EEDA-6F4B-56F16B96F88E}"/>
                </a:ext>
              </a:extLst>
            </p:cNvPr>
            <p:cNvGrpSpPr/>
            <p:nvPr/>
          </p:nvGrpSpPr>
          <p:grpSpPr>
            <a:xfrm>
              <a:off x="500295" y="4576562"/>
              <a:ext cx="1293470" cy="1011254"/>
              <a:chOff x="3704426" y="1684225"/>
              <a:chExt cx="1885277" cy="697026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26DA122-5CFB-0234-0336-7861E6868098}"/>
                  </a:ext>
                </a:extLst>
              </p:cNvPr>
              <p:cNvSpPr/>
              <p:nvPr/>
            </p:nvSpPr>
            <p:spPr>
              <a:xfrm>
                <a:off x="3704426" y="1684225"/>
                <a:ext cx="1885277" cy="697026"/>
              </a:xfrm>
              <a:custGeom>
                <a:avLst/>
                <a:gdLst>
                  <a:gd name="connsiteX0" fmla="*/ 0 w 1995487"/>
                  <a:gd name="connsiteY0" fmla="*/ 4763 h 895351"/>
                  <a:gd name="connsiteX1" fmla="*/ 981075 w 1995487"/>
                  <a:gd name="connsiteY1" fmla="*/ 895350 h 895351"/>
                  <a:gd name="connsiteX2" fmla="*/ 1995487 w 1995487"/>
                  <a:gd name="connsiteY2" fmla="*/ 0 h 895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5487" h="895351">
                    <a:moveTo>
                      <a:pt x="0" y="4763"/>
                    </a:moveTo>
                    <a:cubicBezTo>
                      <a:pt x="324247" y="450453"/>
                      <a:pt x="648494" y="896144"/>
                      <a:pt x="981075" y="895350"/>
                    </a:cubicBezTo>
                    <a:cubicBezTo>
                      <a:pt x="1313656" y="894556"/>
                      <a:pt x="1654571" y="447278"/>
                      <a:pt x="1995487" y="0"/>
                    </a:cubicBezTo>
                  </a:path>
                </a:pathLst>
              </a:custGeom>
              <a:noFill/>
              <a:ln w="38100">
                <a:gradFill flip="none" rotWithShape="1">
                  <a:gsLst>
                    <a:gs pos="50000">
                      <a:srgbClr val="FFC000"/>
                    </a:gs>
                    <a:gs pos="0">
                      <a:srgbClr val="FFC000">
                        <a:alpha val="10000"/>
                      </a:srgb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A78DF3A-8DBB-415F-82C2-49BF794F2E9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4832" y="1760913"/>
                <a:ext cx="1743570" cy="1"/>
              </a:xfrm>
              <a:prstGeom prst="line">
                <a:avLst/>
              </a:prstGeom>
              <a:ln w="38100">
                <a:solidFill>
                  <a:srgbClr val="FFEDB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F7B9A8D-A19A-8267-9DC1-C1C1484447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99327" y="1820372"/>
                <a:ext cx="1682496" cy="0"/>
              </a:xfrm>
              <a:prstGeom prst="line">
                <a:avLst/>
              </a:prstGeom>
              <a:ln w="38100">
                <a:solidFill>
                  <a:srgbClr val="FFDF7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BC351B2-B0E6-B460-0EFA-9B3ADEBC6B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6197" y="1907828"/>
                <a:ext cx="1508759" cy="0"/>
              </a:xfrm>
              <a:prstGeom prst="line">
                <a:avLst/>
              </a:prstGeom>
              <a:ln w="38100">
                <a:solidFill>
                  <a:srgbClr val="FFCF3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DC3C0BE9-5696-92B6-7124-9602A5067B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21014" y="2051636"/>
                <a:ext cx="1239164" cy="4156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04D62AA-609E-754C-FCF5-5100270E75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3400" y="2286000"/>
                <a:ext cx="609600" cy="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881C59C-467B-BACA-411C-3D83B4631228}"/>
                </a:ext>
              </a:extLst>
            </p:cNvPr>
            <p:cNvCxnSpPr>
              <a:cxnSpLocks/>
            </p:cNvCxnSpPr>
            <p:nvPr/>
          </p:nvCxnSpPr>
          <p:spPr>
            <a:xfrm>
              <a:off x="523504" y="4635898"/>
              <a:ext cx="1234867" cy="0"/>
            </a:xfrm>
            <a:prstGeom prst="line">
              <a:avLst/>
            </a:prstGeom>
            <a:ln w="38100">
              <a:solidFill>
                <a:srgbClr val="FFF5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227EF7B-8B76-D4AB-4AB2-34CA6C7FE5F2}"/>
              </a:ext>
            </a:extLst>
          </p:cNvPr>
          <p:cNvGrpSpPr/>
          <p:nvPr/>
        </p:nvGrpSpPr>
        <p:grpSpPr>
          <a:xfrm>
            <a:off x="1608353" y="4505663"/>
            <a:ext cx="632409" cy="491999"/>
            <a:chOff x="10414758" y="3554527"/>
            <a:chExt cx="632409" cy="491999"/>
          </a:xfrm>
        </p:grpSpPr>
        <p:sp>
          <p:nvSpPr>
            <p:cNvPr id="57" name="Text Box 19">
              <a:extLst>
                <a:ext uri="{FF2B5EF4-FFF2-40B4-BE49-F238E27FC236}">
                  <a16:creationId xmlns:a16="http://schemas.microsoft.com/office/drawing/2014/main" id="{18692DBE-928E-5438-98FF-58BE6AC88D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3734" y="3554527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 dirty="0">
                  <a:solidFill>
                    <a:prstClr val="black"/>
                  </a:solidFill>
                  <a:ea typeface="MS PGothic" pitchFamily="34" charset="-128"/>
                </a:rPr>
                <a:t>1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7725279-F7C4-4923-1F3C-5287C3D25E31}"/>
                </a:ext>
              </a:extLst>
            </p:cNvPr>
            <p:cNvSpPr txBox="1"/>
            <p:nvPr/>
          </p:nvSpPr>
          <p:spPr>
            <a:xfrm>
              <a:off x="10414758" y="3560093"/>
              <a:ext cx="2632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200" b="1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|</a:t>
              </a:r>
            </a:p>
          </p:txBody>
        </p:sp>
        <p:sp>
          <p:nvSpPr>
            <p:cNvPr id="59" name="Text Box 19">
              <a:extLst>
                <a:ext uri="{FF2B5EF4-FFF2-40B4-BE49-F238E27FC236}">
                  <a16:creationId xmlns:a16="http://schemas.microsoft.com/office/drawing/2014/main" id="{EA8ACE44-95B0-5AB5-9164-5BCDF30D6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07009" y="3584861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prstClr val="black"/>
                  </a:solidFill>
                  <a:ea typeface="MS PGothic" pitchFamily="34" charset="-128"/>
                </a:rPr>
                <a:t>〉</a:t>
              </a:r>
              <a:endParaRPr lang="en-GB" altLang="en-US" b="1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7D9E200-42B0-6F4F-9527-ECAD067626DE}"/>
              </a:ext>
            </a:extLst>
          </p:cNvPr>
          <p:cNvGrpSpPr/>
          <p:nvPr/>
        </p:nvGrpSpPr>
        <p:grpSpPr>
          <a:xfrm>
            <a:off x="1366448" y="4961077"/>
            <a:ext cx="632409" cy="491999"/>
            <a:chOff x="10414758" y="3554527"/>
            <a:chExt cx="632409" cy="491999"/>
          </a:xfrm>
        </p:grpSpPr>
        <p:sp>
          <p:nvSpPr>
            <p:cNvPr id="61" name="Text Box 19">
              <a:extLst>
                <a:ext uri="{FF2B5EF4-FFF2-40B4-BE49-F238E27FC236}">
                  <a16:creationId xmlns:a16="http://schemas.microsoft.com/office/drawing/2014/main" id="{D79DD81C-FA8E-3D77-A434-8082037CF0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3734" y="3554527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 dirty="0">
                  <a:solidFill>
                    <a:prstClr val="black"/>
                  </a:solidFill>
                  <a:ea typeface="MS PGothic" pitchFamily="34" charset="-128"/>
                </a:rPr>
                <a:t>0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8DC26F2-A8D0-DD89-F796-7B4DDB0CA700}"/>
                </a:ext>
              </a:extLst>
            </p:cNvPr>
            <p:cNvSpPr txBox="1"/>
            <p:nvPr/>
          </p:nvSpPr>
          <p:spPr>
            <a:xfrm>
              <a:off x="10414758" y="3560093"/>
              <a:ext cx="2632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2200" b="1" dirty="0">
                  <a:solidFill>
                    <a:prstClr val="black"/>
                  </a:solidFill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|</a:t>
              </a:r>
            </a:p>
          </p:txBody>
        </p:sp>
        <p:sp>
          <p:nvSpPr>
            <p:cNvPr id="63" name="Text Box 19">
              <a:extLst>
                <a:ext uri="{FF2B5EF4-FFF2-40B4-BE49-F238E27FC236}">
                  <a16:creationId xmlns:a16="http://schemas.microsoft.com/office/drawing/2014/main" id="{6B62C50C-A1DD-85EF-EE74-3092272502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07009" y="3584861"/>
              <a:ext cx="340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prstClr val="black"/>
                  </a:solidFill>
                  <a:ea typeface="MS PGothic" pitchFamily="34" charset="-128"/>
                </a:rPr>
                <a:t>〉</a:t>
              </a:r>
              <a:endParaRPr lang="en-GB" altLang="en-US" b="1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320F4E22-12DF-AEF3-D862-1B29AD12E6E4}"/>
              </a:ext>
            </a:extLst>
          </p:cNvPr>
          <p:cNvSpPr txBox="1"/>
          <p:nvPr/>
        </p:nvSpPr>
        <p:spPr>
          <a:xfrm>
            <a:off x="6501579" y="1746094"/>
            <a:ext cx="1985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Helium-3</a:t>
            </a:r>
          </a:p>
        </p:txBody>
      </p:sp>
    </p:spTree>
    <p:extLst>
      <p:ext uri="{BB962C8B-B14F-4D97-AF65-F5344CB8AC3E}">
        <p14:creationId xmlns:p14="http://schemas.microsoft.com/office/powerpoint/2010/main" val="9209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E19E3-48A0-07B5-6326-47D36339C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EC40B-B0F8-5296-8369-DD15B58A7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7494494" cy="728365"/>
          </a:xfrm>
        </p:spPr>
        <p:txBody>
          <a:bodyPr/>
          <a:lstStyle/>
          <a:p>
            <a:r>
              <a:rPr lang="en-US" dirty="0"/>
              <a:t>Trapped 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630739-8848-7944-C687-4274EC0E34EF}"/>
              </a:ext>
            </a:extLst>
          </p:cNvPr>
          <p:cNvSpPr txBox="1"/>
          <p:nvPr/>
        </p:nvSpPr>
        <p:spPr>
          <a:xfrm>
            <a:off x="0" y="6027003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Ransford et al. Nature (2026)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Delaney et al. Physical Review X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,4 (2024)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Debnath et al. Nature 536 (2016)</a:t>
            </a:r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51C9DA40-A331-416D-89B1-7AB2C48BD6F5}"/>
              </a:ext>
            </a:extLst>
          </p:cNvPr>
          <p:cNvGrpSpPr/>
          <p:nvPr/>
        </p:nvGrpSpPr>
        <p:grpSpPr>
          <a:xfrm>
            <a:off x="9423132" y="98613"/>
            <a:ext cx="2630433" cy="6561615"/>
            <a:chOff x="9423132" y="98613"/>
            <a:chExt cx="2630433" cy="656161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A420869-C348-73FC-8A06-F8A9FB48FB7A}"/>
                </a:ext>
              </a:extLst>
            </p:cNvPr>
            <p:cNvSpPr/>
            <p:nvPr/>
          </p:nvSpPr>
          <p:spPr>
            <a:xfrm>
              <a:off x="9423132" y="98613"/>
              <a:ext cx="2599907" cy="992704"/>
            </a:xfrm>
            <a:prstGeom prst="roundRect">
              <a:avLst/>
            </a:prstGeom>
            <a:solidFill>
              <a:srgbClr val="FFA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AE43C6F-EED3-844F-78AF-44D5BCA66927}"/>
                </a:ext>
              </a:extLst>
            </p:cNvPr>
            <p:cNvSpPr/>
            <p:nvPr/>
          </p:nvSpPr>
          <p:spPr>
            <a:xfrm>
              <a:off x="9423132" y="1197055"/>
              <a:ext cx="2630433" cy="1996219"/>
            </a:xfrm>
            <a:prstGeom prst="roundRect">
              <a:avLst>
                <a:gd name="adj" fmla="val 9931"/>
              </a:avLst>
            </a:prstGeom>
            <a:solidFill>
              <a:srgbClr val="75B0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25255A3-2A6A-DB0D-DE4C-7EBC939209E4}"/>
                </a:ext>
              </a:extLst>
            </p:cNvPr>
            <p:cNvSpPr/>
            <p:nvPr/>
          </p:nvSpPr>
          <p:spPr>
            <a:xfrm>
              <a:off x="9423132" y="3299012"/>
              <a:ext cx="2630433" cy="3361216"/>
            </a:xfrm>
            <a:prstGeom prst="roundRect">
              <a:avLst>
                <a:gd name="adj" fmla="val 9851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42DF00-AB7F-4B78-DFCC-C2A08C914E65}"/>
                </a:ext>
              </a:extLst>
            </p:cNvPr>
            <p:cNvSpPr txBox="1"/>
            <p:nvPr/>
          </p:nvSpPr>
          <p:spPr>
            <a:xfrm>
              <a:off x="9544227" y="193754"/>
              <a:ext cx="23577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Quantinuum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 Helios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82873C1-158E-5C3F-1222-6853C3022CDF}"/>
                </a:ext>
              </a:extLst>
            </p:cNvPr>
            <p:cNvSpPr txBox="1"/>
            <p:nvPr/>
          </p:nvSpPr>
          <p:spPr>
            <a:xfrm>
              <a:off x="9536040" y="1316136"/>
              <a:ext cx="2460104" cy="1668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3.5e-3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3.3e-3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 – 3.3e-4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6B4390-5C40-438B-C26A-B6DA52215907}"/>
                </a:ext>
              </a:extLst>
            </p:cNvPr>
            <p:cNvSpPr txBox="1"/>
            <p:nvPr/>
          </p:nvSpPr>
          <p:spPr>
            <a:xfrm>
              <a:off x="9544227" y="642535"/>
              <a:ext cx="1523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Qubits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98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002B36-5E5B-B033-6616-02219638EEBA}"/>
                </a:ext>
              </a:extLst>
            </p:cNvPr>
            <p:cNvSpPr txBox="1"/>
            <p:nvPr/>
          </p:nvSpPr>
          <p:spPr>
            <a:xfrm>
              <a:off x="9593461" y="3299012"/>
              <a:ext cx="2460104" cy="3331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T1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~ s or yrs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T2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~ 100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ms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70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  <a:p>
              <a:pPr>
                <a:lnSpc>
                  <a:spcPct val="200000"/>
                </a:lnSpc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1Q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/>
                <a:t> ≈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5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meas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/>
                <a:t> ≈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200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  <a:p>
              <a:pPr>
                <a:lnSpc>
                  <a:spcPct val="200000"/>
                </a:lnSpc>
              </a:pP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move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~ 10 </a:t>
              </a:r>
              <a:r>
                <a:rPr lang="el-G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8EB0545-A4A8-B748-F0E0-DF958562F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00" y="1123696"/>
            <a:ext cx="4357573" cy="37815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860978-6A6A-29DD-AE7E-B7EE797F79DD}"/>
              </a:ext>
            </a:extLst>
          </p:cNvPr>
          <p:cNvSpPr txBox="1"/>
          <p:nvPr/>
        </p:nvSpPr>
        <p:spPr>
          <a:xfrm>
            <a:off x="3241968" y="6254970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photo: Oxford quantum networking group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figure: Momenzadeh et al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npj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Nanophotonics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3 (2026)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2C9218A-F354-ACC5-2055-661CD78D6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721" y="3074710"/>
            <a:ext cx="5058634" cy="283830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324F2FF-453D-EE53-8E50-C0F90CD719DE}"/>
              </a:ext>
            </a:extLst>
          </p:cNvPr>
          <p:cNvGrpSpPr/>
          <p:nvPr/>
        </p:nvGrpSpPr>
        <p:grpSpPr>
          <a:xfrm>
            <a:off x="5246446" y="1069614"/>
            <a:ext cx="1321987" cy="1284861"/>
            <a:chOff x="4444394" y="3930943"/>
            <a:chExt cx="1897764" cy="184446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BF4BDCE-EC22-4B4A-B682-4376795C625D}"/>
                </a:ext>
              </a:extLst>
            </p:cNvPr>
            <p:cNvGrpSpPr/>
            <p:nvPr/>
          </p:nvGrpSpPr>
          <p:grpSpPr>
            <a:xfrm>
              <a:off x="5051746" y="4435302"/>
              <a:ext cx="690970" cy="690970"/>
              <a:chOff x="7810263" y="2633920"/>
              <a:chExt cx="2479862" cy="247986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5BFA212E-D9E9-D6BB-1781-B38EFEB3BBA9}"/>
                  </a:ext>
                </a:extLst>
              </p:cNvPr>
              <p:cNvSpPr/>
              <p:nvPr/>
            </p:nvSpPr>
            <p:spPr>
              <a:xfrm>
                <a:off x="7810263" y="2633920"/>
                <a:ext cx="2479862" cy="2479862"/>
              </a:xfrm>
              <a:prstGeom prst="ellipse">
                <a:avLst/>
              </a:prstGeom>
              <a:solidFill>
                <a:srgbClr val="7CB7ED"/>
              </a:solidFill>
              <a:ln>
                <a:solidFill>
                  <a:srgbClr val="1E7FD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6673CFA-AE7C-57A4-34F9-ED31E4E39A56}"/>
                  </a:ext>
                </a:extLst>
              </p:cNvPr>
              <p:cNvSpPr/>
              <p:nvPr/>
            </p:nvSpPr>
            <p:spPr>
              <a:xfrm>
                <a:off x="9345794" y="3593087"/>
                <a:ext cx="217170" cy="2171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D153455-3079-F959-8202-8C3BFD5FBD0C}"/>
                  </a:ext>
                </a:extLst>
              </p:cNvPr>
              <p:cNvSpPr/>
              <p:nvPr/>
            </p:nvSpPr>
            <p:spPr>
              <a:xfrm>
                <a:off x="8496519" y="3593087"/>
                <a:ext cx="217170" cy="2171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43D4110-48E8-9082-AD0C-6654E0E2D14A}"/>
                  </a:ext>
                </a:extLst>
              </p:cNvPr>
              <p:cNvSpPr/>
              <p:nvPr/>
            </p:nvSpPr>
            <p:spPr>
              <a:xfrm flipV="1">
                <a:off x="8779539" y="4060556"/>
                <a:ext cx="566255" cy="247001"/>
              </a:xfrm>
              <a:custGeom>
                <a:avLst/>
                <a:gdLst>
                  <a:gd name="connsiteX0" fmla="*/ 0 w 503227"/>
                  <a:gd name="connsiteY0" fmla="*/ 20668 h 20668"/>
                  <a:gd name="connsiteX1" fmla="*/ 503227 w 503227"/>
                  <a:gd name="connsiteY1" fmla="*/ 20668 h 20668"/>
                  <a:gd name="connsiteX0" fmla="*/ 0 w 394773"/>
                  <a:gd name="connsiteY0" fmla="*/ 14519 h 25833"/>
                  <a:gd name="connsiteX1" fmla="*/ 394773 w 394773"/>
                  <a:gd name="connsiteY1" fmla="*/ 25833 h 25833"/>
                  <a:gd name="connsiteX0" fmla="*/ 0 w 368744"/>
                  <a:gd name="connsiteY0" fmla="*/ 21809 h 21809"/>
                  <a:gd name="connsiteX1" fmla="*/ 368744 w 368744"/>
                  <a:gd name="connsiteY1" fmla="*/ 19985 h 21809"/>
                  <a:gd name="connsiteX0" fmla="*/ 0 w 368744"/>
                  <a:gd name="connsiteY0" fmla="*/ 12037 h 12037"/>
                  <a:gd name="connsiteX1" fmla="*/ 368744 w 368744"/>
                  <a:gd name="connsiteY1" fmla="*/ 10213 h 12037"/>
                  <a:gd name="connsiteX0" fmla="*/ 0 w 368744"/>
                  <a:gd name="connsiteY0" fmla="*/ 10923 h 10923"/>
                  <a:gd name="connsiteX1" fmla="*/ 368744 w 368744"/>
                  <a:gd name="connsiteY1" fmla="*/ 9099 h 10923"/>
                  <a:gd name="connsiteX0" fmla="*/ 0 w 368744"/>
                  <a:gd name="connsiteY0" fmla="*/ 12050 h 12050"/>
                  <a:gd name="connsiteX1" fmla="*/ 368744 w 368744"/>
                  <a:gd name="connsiteY1" fmla="*/ 10226 h 12050"/>
                  <a:gd name="connsiteX0" fmla="*/ 0 w 381759"/>
                  <a:gd name="connsiteY0" fmla="*/ 10242 h 12068"/>
                  <a:gd name="connsiteX1" fmla="*/ 381759 w 381759"/>
                  <a:gd name="connsiteY1" fmla="*/ 12068 h 12068"/>
                  <a:gd name="connsiteX0" fmla="*/ 0 w 386097"/>
                  <a:gd name="connsiteY0" fmla="*/ 11104 h 11105"/>
                  <a:gd name="connsiteX1" fmla="*/ 386097 w 386097"/>
                  <a:gd name="connsiteY1" fmla="*/ 11105 h 11105"/>
                  <a:gd name="connsiteX0" fmla="*/ 0 w 386097"/>
                  <a:gd name="connsiteY0" fmla="*/ 13837 h 13838"/>
                  <a:gd name="connsiteX1" fmla="*/ 386097 w 386097"/>
                  <a:gd name="connsiteY1" fmla="*/ 13838 h 13838"/>
                  <a:gd name="connsiteX0" fmla="*/ 0 w 388012"/>
                  <a:gd name="connsiteY0" fmla="*/ 16716 h 16717"/>
                  <a:gd name="connsiteX1" fmla="*/ 386097 w 388012"/>
                  <a:gd name="connsiteY1" fmla="*/ 16717 h 16717"/>
                  <a:gd name="connsiteX0" fmla="*/ 0 w 386097"/>
                  <a:gd name="connsiteY0" fmla="*/ 15366 h 15367"/>
                  <a:gd name="connsiteX1" fmla="*/ 386097 w 386097"/>
                  <a:gd name="connsiteY1" fmla="*/ 15367 h 15367"/>
                  <a:gd name="connsiteX0" fmla="*/ 0 w 386097"/>
                  <a:gd name="connsiteY0" fmla="*/ 14115 h 14116"/>
                  <a:gd name="connsiteX1" fmla="*/ 386097 w 386097"/>
                  <a:gd name="connsiteY1" fmla="*/ 14116 h 14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6097" h="14116">
                    <a:moveTo>
                      <a:pt x="0" y="14115"/>
                    </a:moveTo>
                    <a:cubicBezTo>
                      <a:pt x="25147" y="-4514"/>
                      <a:pt x="384333" y="-4895"/>
                      <a:pt x="386097" y="14116"/>
                    </a:cubicBezTo>
                  </a:path>
                </a:pathLst>
              </a:custGeom>
              <a:noFill/>
              <a:ln w="254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8B12D01A-439A-FD7B-06ED-A405B1A9C563}"/>
                  </a:ext>
                </a:extLst>
              </p:cNvPr>
              <p:cNvSpPr/>
              <p:nvPr/>
            </p:nvSpPr>
            <p:spPr>
              <a:xfrm>
                <a:off x="9593463" y="3948384"/>
                <a:ext cx="219460" cy="91440"/>
              </a:xfrm>
              <a:prstGeom prst="ellipse">
                <a:avLst/>
              </a:prstGeom>
              <a:solidFill>
                <a:srgbClr val="FFAAA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E7A319E-5FAB-6C74-9B74-1B3D29873734}"/>
                  </a:ext>
                </a:extLst>
              </p:cNvPr>
              <p:cNvSpPr/>
              <p:nvPr/>
            </p:nvSpPr>
            <p:spPr>
              <a:xfrm>
                <a:off x="8335851" y="3977612"/>
                <a:ext cx="219460" cy="91440"/>
              </a:xfrm>
              <a:prstGeom prst="ellipse">
                <a:avLst/>
              </a:prstGeom>
              <a:solidFill>
                <a:srgbClr val="FFAAA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Cross 17">
              <a:extLst>
                <a:ext uri="{FF2B5EF4-FFF2-40B4-BE49-F238E27FC236}">
                  <a16:creationId xmlns:a16="http://schemas.microsoft.com/office/drawing/2014/main" id="{911A8A0B-BA6D-856C-DE2A-CDBCF73DBEA2}"/>
                </a:ext>
              </a:extLst>
            </p:cNvPr>
            <p:cNvSpPr/>
            <p:nvPr/>
          </p:nvSpPr>
          <p:spPr>
            <a:xfrm>
              <a:off x="5315108" y="4275187"/>
              <a:ext cx="366162" cy="366162"/>
            </a:xfrm>
            <a:prstGeom prst="plus">
              <a:avLst>
                <a:gd name="adj" fmla="val 38774"/>
              </a:avLst>
            </a:prstGeom>
            <a:solidFill>
              <a:srgbClr val="FFA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4B42223-4A50-C2A0-F2E9-B4181E29C9A0}"/>
                </a:ext>
              </a:extLst>
            </p:cNvPr>
            <p:cNvSpPr/>
            <p:nvPr/>
          </p:nvSpPr>
          <p:spPr>
            <a:xfrm rot="2928297">
              <a:off x="5313039" y="3946184"/>
              <a:ext cx="213769" cy="1844469"/>
            </a:xfrm>
            <a:custGeom>
              <a:avLst/>
              <a:gdLst>
                <a:gd name="connsiteX0" fmla="*/ 21795 w 306950"/>
                <a:gd name="connsiteY0" fmla="*/ 779027 h 2463724"/>
                <a:gd name="connsiteX1" fmla="*/ 149614 w 306950"/>
                <a:gd name="connsiteY1" fmla="*/ 12111 h 2463724"/>
                <a:gd name="connsiteX2" fmla="*/ 306931 w 306950"/>
                <a:gd name="connsiteY2" fmla="*/ 1319801 h 2463724"/>
                <a:gd name="connsiteX3" fmla="*/ 159447 w 306950"/>
                <a:gd name="connsiteY3" fmla="*/ 2460343 h 2463724"/>
                <a:gd name="connsiteX4" fmla="*/ 21795 w 306950"/>
                <a:gd name="connsiteY4" fmla="*/ 1673762 h 2463724"/>
                <a:gd name="connsiteX0" fmla="*/ 85 w 285240"/>
                <a:gd name="connsiteY0" fmla="*/ 779027 h 2463314"/>
                <a:gd name="connsiteX1" fmla="*/ 127904 w 285240"/>
                <a:gd name="connsiteY1" fmla="*/ 12111 h 2463314"/>
                <a:gd name="connsiteX2" fmla="*/ 285221 w 285240"/>
                <a:gd name="connsiteY2" fmla="*/ 1319801 h 2463314"/>
                <a:gd name="connsiteX3" fmla="*/ 137737 w 285240"/>
                <a:gd name="connsiteY3" fmla="*/ 2460343 h 2463314"/>
                <a:gd name="connsiteX4" fmla="*/ 85 w 285240"/>
                <a:gd name="connsiteY4" fmla="*/ 1673762 h 2463314"/>
                <a:gd name="connsiteX0" fmla="*/ 85 w 285240"/>
                <a:gd name="connsiteY0" fmla="*/ 773529 h 2457816"/>
                <a:gd name="connsiteX1" fmla="*/ 127904 w 285240"/>
                <a:gd name="connsiteY1" fmla="*/ 6613 h 2457816"/>
                <a:gd name="connsiteX2" fmla="*/ 285221 w 285240"/>
                <a:gd name="connsiteY2" fmla="*/ 1314303 h 2457816"/>
                <a:gd name="connsiteX3" fmla="*/ 137737 w 285240"/>
                <a:gd name="connsiteY3" fmla="*/ 2454845 h 2457816"/>
                <a:gd name="connsiteX4" fmla="*/ 85 w 285240"/>
                <a:gd name="connsiteY4" fmla="*/ 1668264 h 2457816"/>
                <a:gd name="connsiteX0" fmla="*/ 0 w 285155"/>
                <a:gd name="connsiteY0" fmla="*/ 773529 h 2457935"/>
                <a:gd name="connsiteX1" fmla="*/ 127819 w 285155"/>
                <a:gd name="connsiteY1" fmla="*/ 6613 h 2457935"/>
                <a:gd name="connsiteX2" fmla="*/ 285136 w 285155"/>
                <a:gd name="connsiteY2" fmla="*/ 1314303 h 2457935"/>
                <a:gd name="connsiteX3" fmla="*/ 137652 w 285155"/>
                <a:gd name="connsiteY3" fmla="*/ 2454845 h 2457935"/>
                <a:gd name="connsiteX4" fmla="*/ 6774 w 285155"/>
                <a:gd name="connsiteY4" fmla="*/ 1702131 h 2457935"/>
                <a:gd name="connsiteX0" fmla="*/ 0 w 285155"/>
                <a:gd name="connsiteY0" fmla="*/ 701498 h 2460411"/>
                <a:gd name="connsiteX1" fmla="*/ 127819 w 285155"/>
                <a:gd name="connsiteY1" fmla="*/ 9089 h 2460411"/>
                <a:gd name="connsiteX2" fmla="*/ 285136 w 285155"/>
                <a:gd name="connsiteY2" fmla="*/ 1316779 h 2460411"/>
                <a:gd name="connsiteX3" fmla="*/ 137652 w 285155"/>
                <a:gd name="connsiteY3" fmla="*/ 2457321 h 2460411"/>
                <a:gd name="connsiteX4" fmla="*/ 6774 w 285155"/>
                <a:gd name="connsiteY4" fmla="*/ 1704607 h 246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55" h="2460411">
                  <a:moveTo>
                    <a:pt x="0" y="701498"/>
                  </a:moveTo>
                  <a:cubicBezTo>
                    <a:pt x="819" y="705595"/>
                    <a:pt x="80296" y="-93458"/>
                    <a:pt x="127819" y="9089"/>
                  </a:cubicBezTo>
                  <a:cubicBezTo>
                    <a:pt x="175342" y="111636"/>
                    <a:pt x="283497" y="908740"/>
                    <a:pt x="285136" y="1316779"/>
                  </a:cubicBezTo>
                  <a:cubicBezTo>
                    <a:pt x="286775" y="1724818"/>
                    <a:pt x="185175" y="2398328"/>
                    <a:pt x="137652" y="2457321"/>
                  </a:cubicBezTo>
                  <a:cubicBezTo>
                    <a:pt x="90129" y="2516315"/>
                    <a:pt x="3496" y="1711163"/>
                    <a:pt x="6774" y="1704607"/>
                  </a:cubicBezTo>
                </a:path>
              </a:pathLst>
            </a:custGeom>
            <a:noFill/>
            <a:ln w="38100">
              <a:solidFill>
                <a:srgbClr val="1E7F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037AAA5-662B-1C8D-7914-E5A73C190ED3}"/>
                </a:ext>
              </a:extLst>
            </p:cNvPr>
            <p:cNvSpPr/>
            <p:nvPr/>
          </p:nvSpPr>
          <p:spPr>
            <a:xfrm rot="8154667">
              <a:off x="5197576" y="3930943"/>
              <a:ext cx="213769" cy="1844468"/>
            </a:xfrm>
            <a:custGeom>
              <a:avLst/>
              <a:gdLst>
                <a:gd name="connsiteX0" fmla="*/ 21795 w 306950"/>
                <a:gd name="connsiteY0" fmla="*/ 779027 h 2463724"/>
                <a:gd name="connsiteX1" fmla="*/ 149614 w 306950"/>
                <a:gd name="connsiteY1" fmla="*/ 12111 h 2463724"/>
                <a:gd name="connsiteX2" fmla="*/ 306931 w 306950"/>
                <a:gd name="connsiteY2" fmla="*/ 1319801 h 2463724"/>
                <a:gd name="connsiteX3" fmla="*/ 159447 w 306950"/>
                <a:gd name="connsiteY3" fmla="*/ 2460343 h 2463724"/>
                <a:gd name="connsiteX4" fmla="*/ 21795 w 306950"/>
                <a:gd name="connsiteY4" fmla="*/ 1673762 h 2463724"/>
                <a:gd name="connsiteX0" fmla="*/ 85 w 285240"/>
                <a:gd name="connsiteY0" fmla="*/ 779027 h 2463314"/>
                <a:gd name="connsiteX1" fmla="*/ 127904 w 285240"/>
                <a:gd name="connsiteY1" fmla="*/ 12111 h 2463314"/>
                <a:gd name="connsiteX2" fmla="*/ 285221 w 285240"/>
                <a:gd name="connsiteY2" fmla="*/ 1319801 h 2463314"/>
                <a:gd name="connsiteX3" fmla="*/ 137737 w 285240"/>
                <a:gd name="connsiteY3" fmla="*/ 2460343 h 2463314"/>
                <a:gd name="connsiteX4" fmla="*/ 85 w 285240"/>
                <a:gd name="connsiteY4" fmla="*/ 1673762 h 2463314"/>
                <a:gd name="connsiteX0" fmla="*/ 85 w 285240"/>
                <a:gd name="connsiteY0" fmla="*/ 773529 h 2457816"/>
                <a:gd name="connsiteX1" fmla="*/ 127904 w 285240"/>
                <a:gd name="connsiteY1" fmla="*/ 6613 h 2457816"/>
                <a:gd name="connsiteX2" fmla="*/ 285221 w 285240"/>
                <a:gd name="connsiteY2" fmla="*/ 1314303 h 2457816"/>
                <a:gd name="connsiteX3" fmla="*/ 137737 w 285240"/>
                <a:gd name="connsiteY3" fmla="*/ 2454845 h 2457816"/>
                <a:gd name="connsiteX4" fmla="*/ 85 w 285240"/>
                <a:gd name="connsiteY4" fmla="*/ 1668264 h 2457816"/>
                <a:gd name="connsiteX0" fmla="*/ 0 w 285155"/>
                <a:gd name="connsiteY0" fmla="*/ 773529 h 2457935"/>
                <a:gd name="connsiteX1" fmla="*/ 127819 w 285155"/>
                <a:gd name="connsiteY1" fmla="*/ 6613 h 2457935"/>
                <a:gd name="connsiteX2" fmla="*/ 285136 w 285155"/>
                <a:gd name="connsiteY2" fmla="*/ 1314303 h 2457935"/>
                <a:gd name="connsiteX3" fmla="*/ 137652 w 285155"/>
                <a:gd name="connsiteY3" fmla="*/ 2454845 h 2457935"/>
                <a:gd name="connsiteX4" fmla="*/ 6774 w 285155"/>
                <a:gd name="connsiteY4" fmla="*/ 1702131 h 2457935"/>
                <a:gd name="connsiteX0" fmla="*/ 0 w 285155"/>
                <a:gd name="connsiteY0" fmla="*/ 701498 h 2460411"/>
                <a:gd name="connsiteX1" fmla="*/ 127819 w 285155"/>
                <a:gd name="connsiteY1" fmla="*/ 9089 h 2460411"/>
                <a:gd name="connsiteX2" fmla="*/ 285136 w 285155"/>
                <a:gd name="connsiteY2" fmla="*/ 1316779 h 2460411"/>
                <a:gd name="connsiteX3" fmla="*/ 137652 w 285155"/>
                <a:gd name="connsiteY3" fmla="*/ 2457321 h 2460411"/>
                <a:gd name="connsiteX4" fmla="*/ 6774 w 285155"/>
                <a:gd name="connsiteY4" fmla="*/ 1704607 h 246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55" h="2460411">
                  <a:moveTo>
                    <a:pt x="0" y="701498"/>
                  </a:moveTo>
                  <a:cubicBezTo>
                    <a:pt x="819" y="705595"/>
                    <a:pt x="80296" y="-93458"/>
                    <a:pt x="127819" y="9089"/>
                  </a:cubicBezTo>
                  <a:cubicBezTo>
                    <a:pt x="175342" y="111636"/>
                    <a:pt x="283497" y="908740"/>
                    <a:pt x="285136" y="1316779"/>
                  </a:cubicBezTo>
                  <a:cubicBezTo>
                    <a:pt x="286775" y="1724818"/>
                    <a:pt x="185175" y="2398328"/>
                    <a:pt x="137652" y="2457321"/>
                  </a:cubicBezTo>
                  <a:cubicBezTo>
                    <a:pt x="90129" y="2516315"/>
                    <a:pt x="3496" y="1711163"/>
                    <a:pt x="6774" y="1704607"/>
                  </a:cubicBezTo>
                </a:path>
              </a:pathLst>
            </a:custGeom>
            <a:noFill/>
            <a:ln w="38100">
              <a:solidFill>
                <a:srgbClr val="1E7F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71FEEB7-B09C-ACF9-912B-6C08255AB716}"/>
                </a:ext>
              </a:extLst>
            </p:cNvPr>
            <p:cNvSpPr/>
            <p:nvPr/>
          </p:nvSpPr>
          <p:spPr>
            <a:xfrm>
              <a:off x="5813530" y="4499373"/>
              <a:ext cx="106631" cy="106631"/>
            </a:xfrm>
            <a:prstGeom prst="ellipse">
              <a:avLst/>
            </a:prstGeom>
            <a:solidFill>
              <a:srgbClr val="7CB7ED"/>
            </a:solidFill>
            <a:ln>
              <a:solidFill>
                <a:srgbClr val="1E7F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C1ED642-3219-36F2-1EBA-EF3AE529A5FD}"/>
                </a:ext>
              </a:extLst>
            </p:cNvPr>
            <p:cNvSpPr/>
            <p:nvPr/>
          </p:nvSpPr>
          <p:spPr>
            <a:xfrm rot="5400000">
              <a:off x="5259744" y="3965437"/>
              <a:ext cx="213769" cy="1844469"/>
            </a:xfrm>
            <a:custGeom>
              <a:avLst/>
              <a:gdLst>
                <a:gd name="connsiteX0" fmla="*/ 21795 w 306950"/>
                <a:gd name="connsiteY0" fmla="*/ 779027 h 2463724"/>
                <a:gd name="connsiteX1" fmla="*/ 149614 w 306950"/>
                <a:gd name="connsiteY1" fmla="*/ 12111 h 2463724"/>
                <a:gd name="connsiteX2" fmla="*/ 306931 w 306950"/>
                <a:gd name="connsiteY2" fmla="*/ 1319801 h 2463724"/>
                <a:gd name="connsiteX3" fmla="*/ 159447 w 306950"/>
                <a:gd name="connsiteY3" fmla="*/ 2460343 h 2463724"/>
                <a:gd name="connsiteX4" fmla="*/ 21795 w 306950"/>
                <a:gd name="connsiteY4" fmla="*/ 1673762 h 2463724"/>
                <a:gd name="connsiteX0" fmla="*/ 85 w 285240"/>
                <a:gd name="connsiteY0" fmla="*/ 779027 h 2463314"/>
                <a:gd name="connsiteX1" fmla="*/ 127904 w 285240"/>
                <a:gd name="connsiteY1" fmla="*/ 12111 h 2463314"/>
                <a:gd name="connsiteX2" fmla="*/ 285221 w 285240"/>
                <a:gd name="connsiteY2" fmla="*/ 1319801 h 2463314"/>
                <a:gd name="connsiteX3" fmla="*/ 137737 w 285240"/>
                <a:gd name="connsiteY3" fmla="*/ 2460343 h 2463314"/>
                <a:gd name="connsiteX4" fmla="*/ 85 w 285240"/>
                <a:gd name="connsiteY4" fmla="*/ 1673762 h 2463314"/>
                <a:gd name="connsiteX0" fmla="*/ 85 w 285240"/>
                <a:gd name="connsiteY0" fmla="*/ 773529 h 2457816"/>
                <a:gd name="connsiteX1" fmla="*/ 127904 w 285240"/>
                <a:gd name="connsiteY1" fmla="*/ 6613 h 2457816"/>
                <a:gd name="connsiteX2" fmla="*/ 285221 w 285240"/>
                <a:gd name="connsiteY2" fmla="*/ 1314303 h 2457816"/>
                <a:gd name="connsiteX3" fmla="*/ 137737 w 285240"/>
                <a:gd name="connsiteY3" fmla="*/ 2454845 h 2457816"/>
                <a:gd name="connsiteX4" fmla="*/ 85 w 285240"/>
                <a:gd name="connsiteY4" fmla="*/ 1668264 h 2457816"/>
                <a:gd name="connsiteX0" fmla="*/ 0 w 285155"/>
                <a:gd name="connsiteY0" fmla="*/ 773529 h 2457935"/>
                <a:gd name="connsiteX1" fmla="*/ 127819 w 285155"/>
                <a:gd name="connsiteY1" fmla="*/ 6613 h 2457935"/>
                <a:gd name="connsiteX2" fmla="*/ 285136 w 285155"/>
                <a:gd name="connsiteY2" fmla="*/ 1314303 h 2457935"/>
                <a:gd name="connsiteX3" fmla="*/ 137652 w 285155"/>
                <a:gd name="connsiteY3" fmla="*/ 2454845 h 2457935"/>
                <a:gd name="connsiteX4" fmla="*/ 6774 w 285155"/>
                <a:gd name="connsiteY4" fmla="*/ 1702131 h 2457935"/>
                <a:gd name="connsiteX0" fmla="*/ 0 w 285155"/>
                <a:gd name="connsiteY0" fmla="*/ 701498 h 2460411"/>
                <a:gd name="connsiteX1" fmla="*/ 127819 w 285155"/>
                <a:gd name="connsiteY1" fmla="*/ 9089 h 2460411"/>
                <a:gd name="connsiteX2" fmla="*/ 285136 w 285155"/>
                <a:gd name="connsiteY2" fmla="*/ 1316779 h 2460411"/>
                <a:gd name="connsiteX3" fmla="*/ 137652 w 285155"/>
                <a:gd name="connsiteY3" fmla="*/ 2457321 h 2460411"/>
                <a:gd name="connsiteX4" fmla="*/ 6774 w 285155"/>
                <a:gd name="connsiteY4" fmla="*/ 1704607 h 246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55" h="2460411">
                  <a:moveTo>
                    <a:pt x="0" y="701498"/>
                  </a:moveTo>
                  <a:cubicBezTo>
                    <a:pt x="819" y="705595"/>
                    <a:pt x="80296" y="-93458"/>
                    <a:pt x="127819" y="9089"/>
                  </a:cubicBezTo>
                  <a:cubicBezTo>
                    <a:pt x="175342" y="111636"/>
                    <a:pt x="283497" y="908740"/>
                    <a:pt x="285136" y="1316779"/>
                  </a:cubicBezTo>
                  <a:cubicBezTo>
                    <a:pt x="286775" y="1724818"/>
                    <a:pt x="185175" y="2398328"/>
                    <a:pt x="137652" y="2457321"/>
                  </a:cubicBezTo>
                  <a:cubicBezTo>
                    <a:pt x="90129" y="2516315"/>
                    <a:pt x="3496" y="1711163"/>
                    <a:pt x="6774" y="1704607"/>
                  </a:cubicBezTo>
                </a:path>
              </a:pathLst>
            </a:custGeom>
            <a:noFill/>
            <a:ln w="38100">
              <a:solidFill>
                <a:srgbClr val="1E7F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C13A0F15-4C4F-AAE4-0F8E-8B000E91AC4C}"/>
              </a:ext>
            </a:extLst>
          </p:cNvPr>
          <p:cNvSpPr txBox="1"/>
          <p:nvPr/>
        </p:nvSpPr>
        <p:spPr>
          <a:xfrm>
            <a:off x="1246203" y="4232254"/>
            <a:ext cx="188200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He-4/N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2924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1.4548"/>
  <p:tag name="ORIGINALWIDTH" val="3735.283"/>
  <p:tag name="LATEXADDIN" val="\documentclass{article}&#10;\usepackage{amsmath,braket}&#10;\pagestyle{empty}&#10;\begin{document}&#10;\begin{align*}&#10;\hat{H}_{\rm KS}=\frac{i}{2a}\sum_{n=1}^{N-1}(\hat{\psi}^\dagger_n\hat{U}^\dag_n\hat{\psi}_{n+1}-\text{H.c.})+\frac{m}2\sum_{n=1}^N(-1)^n\hat{\psi}^\dagger_n\hat{\psi}_n+\frac{g^2a}{2}\sum_{n=1}^{N-1}\hat{E}^2_n&#10;\end{align*}&#10;&#10;&#10;&#10;\end{document}"/>
  <p:tag name="IGUANATEXSIZE" val="20"/>
  <p:tag name="IGUANATEXCURSOR" val="180"/>
  <p:tag name="TRANSPARENCY" val="True"/>
  <p:tag name="LATEXENGINEID" val="0"/>
  <p:tag name="TEMPFOLDER" val="C:\Users\nhung\Documents\LaTeXPowerpoint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1.4548"/>
  <p:tag name="ORIGINALWIDTH" val="3445.069"/>
  <p:tag name="LATEXADDIN" val="\documentclass{article}&#10;\usepackage{amsmath,braket}&#10;\pagestyle{empty}&#10;\begin{document}&#10;\begin{align*}&#10;\hat{H}_{\rm JW}=\frac{m}2\sum_{n=1}^N(-1)^n\hat{\sigma}^z_n+\frac{1}{2a}\sum_{n=1}^{N-1}(\hat{\sigma}^+_n\hat{\sigma}^-_{n+1}-\text{H.c.})+\frac{g^2a}{2}\sum_{n=1}^{N-1}\hat{E}^2_n&#10;\end{align*}&#10;&#10;&#10;&#10;\end{document}"/>
  <p:tag name="IGUANATEXSIZE" val="20"/>
  <p:tag name="IGUANATEXCURSOR" val="170"/>
  <p:tag name="TRANSPARENCY" val="True"/>
  <p:tag name="LATEXENGINEID" val="0"/>
  <p:tag name="TEMPFOLDER" val="C:\Users\nhung\Documents\LaTeXPowerpoint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1.4548"/>
  <p:tag name="ORIGINALWIDTH" val="3445.069"/>
  <p:tag name="LATEXADDIN" val="\documentclass{article}&#10;\usepackage{amsmath,braket}&#10;\pagestyle{empty}&#10;\begin{document}&#10;\begin{align*}&#10;\hat{H}_{\rm JW}=\frac{m}2\sum_{n=1}^N(-1)^n\hat{\sigma}^z_n+\frac{1}{2a}\sum_{n=1}^{N-1}(\hat{\sigma}^+_n\hat{\sigma}^-_{n+1}-\text{H.c.})+\frac{g^2a}{2}\sum_{n=1}^{N-1}\hat{E}^2_n&#10;\end{align*}&#10;&#10;&#10;&#10;\end{document}"/>
  <p:tag name="IGUANATEXSIZE" val="20"/>
  <p:tag name="IGUANATEXCURSOR" val="170"/>
  <p:tag name="TRANSPARENCY" val="True"/>
  <p:tag name="LATEXENGINEID" val="0"/>
  <p:tag name="TEMPFOLDER" val="C:\Users\nhung\Documents\LaTeXPowerpoint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1.4548"/>
  <p:tag name="ORIGINALWIDTH" val="3445.069"/>
  <p:tag name="LATEXADDIN" val="\documentclass{article}&#10;\usepackage{amsmath,braket}&#10;\pagestyle{empty}&#10;\begin{document}&#10;\begin{align*}&#10;\hat{H}_{\rm JW}=\frac{m}2\sum_{n=1}^N(-1)^n\hat{\sigma}^z_n+\frac{1}{2a}\sum_{n=1}^{N-1}(\hat{\sigma}^+_n\hat{\sigma}^-_{n+1}-\text{H.c.})+\frac{g^2a}{2}\sum_{n=1}^{N-1}\hat{E}^2_n&#10;\end{align*}&#10;&#10;&#10;&#10;\end{document}"/>
  <p:tag name="IGUANATEXSIZE" val="20"/>
  <p:tag name="IGUANATEXCURSOR" val="170"/>
  <p:tag name="TRANSPARENCY" val="True"/>
  <p:tag name="LATEXENGINEID" val="0"/>
  <p:tag name="TEMPFOLDER" val="C:\Users\nhung\Documents\LaTeXPowerpoint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1.4548"/>
  <p:tag name="ORIGINALWIDTH" val="3445.069"/>
  <p:tag name="LATEXADDIN" val="\documentclass{article}&#10;\usepackage{amsmath,braket}&#10;\pagestyle{empty}&#10;\begin{document}&#10;\begin{align*}&#10;\hat{H}_{\rm JW}=\frac{m}2\sum_{n=1}^N(-1)^n\hat{\sigma}^z_n+\frac{1}{2a}\sum_{n=1}^{N-1}(\hat{\sigma}^+_n\hat{\sigma}^-_{n+1}-\text{H.c.})+\frac{g^2a}{2}\sum_{n=1}^{N-1}\hat{E}^2_n&#10;\end{align*}&#10;&#10;&#10;&#10;\end{document}"/>
  <p:tag name="IGUANATEXSIZE" val="20"/>
  <p:tag name="IGUANATEXCURSOR" val="170"/>
  <p:tag name="TRANSPARENCY" val="True"/>
  <p:tag name="LATEXENGINEID" val="0"/>
  <p:tag name="TEMPFOLDER" val="C:\Users\nhung\Documents\LaTeXPowerpoint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33014</TotalTime>
  <Words>2063</Words>
  <Application>Microsoft Office PowerPoint</Application>
  <PresentationFormat>Widescreen</PresentationFormat>
  <Paragraphs>486</Paragraphs>
  <Slides>34</Slides>
  <Notes>15</Notes>
  <HiddenSlides>6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MS PGothic</vt:lpstr>
      <vt:lpstr>Aptos</vt:lpstr>
      <vt:lpstr>Aptos Display</vt:lpstr>
      <vt:lpstr>Arial</vt:lpstr>
      <vt:lpstr>Chalktastic</vt:lpstr>
      <vt:lpstr>Times New Roman</vt:lpstr>
      <vt:lpstr>Office Theme</vt:lpstr>
      <vt:lpstr>Lattice Field Theory Meets Quantum Computers</vt:lpstr>
      <vt:lpstr>Green/Linke Lab: Quantum Computing with Ions</vt:lpstr>
      <vt:lpstr>The Quantum Computing Stack</vt:lpstr>
      <vt:lpstr>Quantum Computing Co-design</vt:lpstr>
      <vt:lpstr>Quantum Computing Co-design</vt:lpstr>
      <vt:lpstr>Quantum Computing Co-design</vt:lpstr>
      <vt:lpstr>Benchmarking Quantum Computers is Hard</vt:lpstr>
      <vt:lpstr>Superconducting Circuits</vt:lpstr>
      <vt:lpstr>Trapped Ions</vt:lpstr>
      <vt:lpstr>Trapped Neutral Atoms</vt:lpstr>
      <vt:lpstr>Comparison</vt:lpstr>
      <vt:lpstr>PowerPoint Presentation</vt:lpstr>
      <vt:lpstr>Qubit Uniformity</vt:lpstr>
      <vt:lpstr>PowerPoint Presentation</vt:lpstr>
      <vt:lpstr>The Quantum Computing Stack</vt:lpstr>
      <vt:lpstr>Scaling Trajectories*</vt:lpstr>
      <vt:lpstr>Scaling Trajectories</vt:lpstr>
      <vt:lpstr>Scaling Trajectories</vt:lpstr>
      <vt:lpstr>Hurdles for Scalability</vt:lpstr>
      <vt:lpstr>Hurdles for Scalability</vt:lpstr>
      <vt:lpstr>Hurdles for Scalability</vt:lpstr>
      <vt:lpstr>Hurdles for Scalability</vt:lpstr>
      <vt:lpstr>Logical Qubit Performance</vt:lpstr>
      <vt:lpstr>New Frontiers: Qudits</vt:lpstr>
      <vt:lpstr>New Frontiers: Qudits</vt:lpstr>
      <vt:lpstr>New Frontiers: Qudits</vt:lpstr>
      <vt:lpstr>PowerPoint Presentation</vt:lpstr>
      <vt:lpstr>New Frontiers: Spin-Boson Quantum Computing</vt:lpstr>
      <vt:lpstr>Theory-Experiment Challenges</vt:lpstr>
      <vt:lpstr>Theory-Experiment Challenges</vt:lpstr>
      <vt:lpstr>Theory-Experiment Challenges</vt:lpstr>
      <vt:lpstr>PowerPoint Presentation</vt:lpstr>
      <vt:lpstr>PowerPoint Presentation</vt:lpstr>
      <vt:lpstr>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Alaina Marie Green</dc:creator>
  <cp:lastModifiedBy>Alaina Marie Green</cp:lastModifiedBy>
  <cp:revision>44</cp:revision>
  <dcterms:created xsi:type="dcterms:W3CDTF">2026-07-06T14:58:07Z</dcterms:created>
  <dcterms:modified xsi:type="dcterms:W3CDTF">2026-07-30T12:34:34Z</dcterms:modified>
</cp:coreProperties>
</file>