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62"/>
  </p:notesMasterIdLst>
  <p:handoutMasterIdLst>
    <p:handoutMasterId r:id="rId63"/>
  </p:handoutMasterIdLst>
  <p:sldIdLst>
    <p:sldId id="347" r:id="rId6"/>
    <p:sldId id="598" r:id="rId7"/>
    <p:sldId id="314" r:id="rId8"/>
    <p:sldId id="607" r:id="rId9"/>
    <p:sldId id="608" r:id="rId10"/>
    <p:sldId id="528" r:id="rId11"/>
    <p:sldId id="488" r:id="rId12"/>
    <p:sldId id="610" r:id="rId13"/>
    <p:sldId id="614" r:id="rId14"/>
    <p:sldId id="612" r:id="rId15"/>
    <p:sldId id="613" r:id="rId16"/>
    <p:sldId id="615" r:id="rId17"/>
    <p:sldId id="599" r:id="rId18"/>
    <p:sldId id="616" r:id="rId19"/>
    <p:sldId id="619" r:id="rId20"/>
    <p:sldId id="620" r:id="rId21"/>
    <p:sldId id="621" r:id="rId22"/>
    <p:sldId id="633" r:id="rId23"/>
    <p:sldId id="600" r:id="rId24"/>
    <p:sldId id="624" r:id="rId25"/>
    <p:sldId id="625" r:id="rId26"/>
    <p:sldId id="626" r:id="rId27"/>
    <p:sldId id="628" r:id="rId28"/>
    <p:sldId id="629" r:id="rId29"/>
    <p:sldId id="630" r:id="rId30"/>
    <p:sldId id="631" r:id="rId31"/>
    <p:sldId id="627" r:id="rId32"/>
    <p:sldId id="617" r:id="rId33"/>
    <p:sldId id="303" r:id="rId34"/>
    <p:sldId id="634" r:id="rId35"/>
    <p:sldId id="322" r:id="rId36"/>
    <p:sldId id="323" r:id="rId37"/>
    <p:sldId id="635" r:id="rId38"/>
    <p:sldId id="636" r:id="rId39"/>
    <p:sldId id="324" r:id="rId40"/>
    <p:sldId id="365" r:id="rId41"/>
    <p:sldId id="637" r:id="rId42"/>
    <p:sldId id="623" r:id="rId43"/>
    <p:sldId id="305" r:id="rId44"/>
    <p:sldId id="306" r:id="rId45"/>
    <p:sldId id="313" r:id="rId46"/>
    <p:sldId id="318" r:id="rId47"/>
    <p:sldId id="319" r:id="rId48"/>
    <p:sldId id="293" r:id="rId49"/>
    <p:sldId id="320" r:id="rId50"/>
    <p:sldId id="276" r:id="rId51"/>
    <p:sldId id="270" r:id="rId52"/>
    <p:sldId id="277" r:id="rId53"/>
    <p:sldId id="283" r:id="rId54"/>
    <p:sldId id="370" r:id="rId55"/>
    <p:sldId id="386" r:id="rId56"/>
    <p:sldId id="357" r:id="rId57"/>
    <p:sldId id="385" r:id="rId58"/>
    <p:sldId id="379" r:id="rId59"/>
    <p:sldId id="380" r:id="rId60"/>
    <p:sldId id="381" r:id="rId6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5A5"/>
    <a:srgbClr val="F8ACAC"/>
    <a:srgbClr val="E4D1C0"/>
    <a:srgbClr val="61D7A2"/>
    <a:srgbClr val="CFB469"/>
    <a:srgbClr val="9C9C9C"/>
    <a:srgbClr val="9E9EB0"/>
    <a:srgbClr val="1F5FC7"/>
    <a:srgbClr val="9BA49C"/>
    <a:srgbClr val="FFFFC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02" autoAdjust="0"/>
    <p:restoredTop sz="95033" autoAdjust="0"/>
  </p:normalViewPr>
  <p:slideViewPr>
    <p:cSldViewPr snapToGrid="0">
      <p:cViewPr varScale="1">
        <p:scale>
          <a:sx n="75" d="100"/>
          <a:sy n="75" d="100"/>
        </p:scale>
        <p:origin x="946" y="58"/>
      </p:cViewPr>
      <p:guideLst>
        <p:guide orient="horz" pos="2160"/>
        <p:guide pos="3840"/>
      </p:guideLst>
    </p:cSldViewPr>
  </p:slideViewPr>
  <p:outlineViewPr>
    <p:cViewPr>
      <p:scale>
        <a:sx n="33" d="100"/>
        <a:sy n="33" d="100"/>
      </p:scale>
      <p:origin x="0" y="-7948"/>
    </p:cViewPr>
  </p:outlineViewPr>
  <p:notesTextViewPr>
    <p:cViewPr>
      <p:scale>
        <a:sx n="125" d="100"/>
        <a:sy n="125" d="100"/>
      </p:scale>
      <p:origin x="0" y="0"/>
    </p:cViewPr>
  </p:notesTextViewPr>
  <p:sorterViewPr>
    <p:cViewPr>
      <p:scale>
        <a:sx n="100" d="100"/>
        <a:sy n="100" d="100"/>
      </p:scale>
      <p:origin x="0" y="-10332"/>
    </p:cViewPr>
  </p:sorterViewPr>
  <p:notesViewPr>
    <p:cSldViewPr snapToGrid="0" showGuides="1">
      <p:cViewPr varScale="1">
        <p:scale>
          <a:sx n="58" d="100"/>
          <a:sy n="58" d="100"/>
        </p:scale>
        <p:origin x="2286" y="6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handoutMaster" Target="handoutMasters/handoutMaster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heme" Target="theme/theme1.xml"/><Relationship Id="rId5" Type="http://schemas.openxmlformats.org/officeDocument/2006/relationships/slideMaster" Target="slideMasters/slideMaster1.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D:\LocalUsers\mandjavi\project\P2\Vmm\ProtectionTes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en-US" sz="1400" b="0" i="0" baseline="0" noProof="0" dirty="0">
                <a:effectLst/>
              </a:rPr>
              <a:t>Averaged residual voltage @ hybrid input</a:t>
            </a:r>
            <a:endParaRPr lang="en-US" sz="1400" noProof="0" dirty="0">
              <a:effectLst/>
            </a:endParaRPr>
          </a:p>
        </c:rich>
      </c:tx>
      <c:overlay val="0"/>
      <c:spPr>
        <a:noFill/>
        <a:ln>
          <a:noFill/>
        </a:ln>
        <a:effectLst/>
      </c:spPr>
    </c:title>
    <c:autoTitleDeleted val="0"/>
    <c:plotArea>
      <c:layout/>
      <c:scatterChart>
        <c:scatterStyle val="lineMarker"/>
        <c:varyColors val="0"/>
        <c:ser>
          <c:idx val="2"/>
          <c:order val="0"/>
          <c:tx>
            <c:strRef>
              <c:f>Compare!$C$31</c:f>
              <c:strCache>
                <c:ptCount val="1"/>
                <c:pt idx="0">
                  <c:v>1-stage</c:v>
                </c:pt>
              </c:strCache>
            </c:strRef>
          </c:tx>
          <c:spPr>
            <a:ln w="19050" cap="rnd">
              <a:solidFill>
                <a:srgbClr val="FF0000"/>
              </a:solidFill>
              <a:round/>
            </a:ln>
            <a:effectLst/>
          </c:spPr>
          <c:marker>
            <c:spPr>
              <a:solidFill>
                <a:srgbClr val="FF0000"/>
              </a:solidFill>
              <a:ln>
                <a:solidFill>
                  <a:srgbClr val="FF0000"/>
                </a:solidFill>
              </a:ln>
            </c:spPr>
          </c:marker>
          <c:xVal>
            <c:numRef>
              <c:f>Compare!$A$32:$A$38</c:f>
              <c:numCache>
                <c:formatCode>General</c:formatCode>
                <c:ptCount val="7"/>
                <c:pt idx="0">
                  <c:v>-10</c:v>
                </c:pt>
                <c:pt idx="1">
                  <c:v>-100</c:v>
                </c:pt>
                <c:pt idx="2">
                  <c:v>-200</c:v>
                </c:pt>
                <c:pt idx="3">
                  <c:v>-300</c:v>
                </c:pt>
                <c:pt idx="4">
                  <c:v>-400</c:v>
                </c:pt>
                <c:pt idx="5">
                  <c:v>-500</c:v>
                </c:pt>
                <c:pt idx="6">
                  <c:v>-600</c:v>
                </c:pt>
              </c:numCache>
            </c:numRef>
          </c:xVal>
          <c:yVal>
            <c:numRef>
              <c:f>Compare!$C$32:$C$38</c:f>
              <c:numCache>
                <c:formatCode>0.00</c:formatCode>
                <c:ptCount val="7"/>
                <c:pt idx="0">
                  <c:v>-2.9824999999999999</c:v>
                </c:pt>
                <c:pt idx="1">
                  <c:v>-7.51</c:v>
                </c:pt>
                <c:pt idx="2">
                  <c:v>-11.160000000000002</c:v>
                </c:pt>
                <c:pt idx="3">
                  <c:v>-14.44</c:v>
                </c:pt>
                <c:pt idx="4">
                  <c:v>-17.002500000000001</c:v>
                </c:pt>
                <c:pt idx="5">
                  <c:v>-20.065000000000001</c:v>
                </c:pt>
                <c:pt idx="6">
                  <c:v>-22.787500000000001</c:v>
                </c:pt>
              </c:numCache>
            </c:numRef>
          </c:yVal>
          <c:smooth val="0"/>
          <c:extLst>
            <c:ext xmlns:c16="http://schemas.microsoft.com/office/drawing/2014/chart" uri="{C3380CC4-5D6E-409C-BE32-E72D297353CC}">
              <c16:uniqueId val="{00000000-A4A1-46B9-A676-1DE679DA9888}"/>
            </c:ext>
          </c:extLst>
        </c:ser>
        <c:ser>
          <c:idx val="3"/>
          <c:order val="1"/>
          <c:tx>
            <c:strRef>
              <c:f>Compare!$F$31</c:f>
              <c:strCache>
                <c:ptCount val="1"/>
                <c:pt idx="0">
                  <c:v>1-stage</c:v>
                </c:pt>
              </c:strCache>
            </c:strRef>
          </c:tx>
          <c:spPr>
            <a:ln w="19050" cap="rnd">
              <a:solidFill>
                <a:srgbClr val="FF0000"/>
              </a:solidFill>
              <a:round/>
            </a:ln>
            <a:effectLst/>
          </c:spPr>
          <c:marker>
            <c:symbol val="triangle"/>
            <c:size val="5"/>
            <c:spPr>
              <a:solidFill>
                <a:srgbClr val="FF0000"/>
              </a:solidFill>
              <a:ln>
                <a:solidFill>
                  <a:srgbClr val="FF0000"/>
                </a:solidFill>
              </a:ln>
            </c:spPr>
          </c:marker>
          <c:xVal>
            <c:numRef>
              <c:f>Compare!$A$32:$A$38</c:f>
              <c:numCache>
                <c:formatCode>General</c:formatCode>
                <c:ptCount val="7"/>
                <c:pt idx="0">
                  <c:v>-10</c:v>
                </c:pt>
                <c:pt idx="1">
                  <c:v>-100</c:v>
                </c:pt>
                <c:pt idx="2">
                  <c:v>-200</c:v>
                </c:pt>
                <c:pt idx="3">
                  <c:v>-300</c:v>
                </c:pt>
                <c:pt idx="4">
                  <c:v>-400</c:v>
                </c:pt>
                <c:pt idx="5">
                  <c:v>-500</c:v>
                </c:pt>
                <c:pt idx="6">
                  <c:v>-600</c:v>
                </c:pt>
              </c:numCache>
            </c:numRef>
          </c:xVal>
          <c:yVal>
            <c:numRef>
              <c:f>Compare!$F$32:$F$38</c:f>
              <c:numCache>
                <c:formatCode>0.00</c:formatCode>
                <c:ptCount val="7"/>
                <c:pt idx="0">
                  <c:v>1.9200000000000002</c:v>
                </c:pt>
                <c:pt idx="1">
                  <c:v>3.8925000000000001</c:v>
                </c:pt>
                <c:pt idx="2">
                  <c:v>6.0299999999999994</c:v>
                </c:pt>
                <c:pt idx="3">
                  <c:v>7.4250000000000007</c:v>
                </c:pt>
                <c:pt idx="4">
                  <c:v>9.2125000000000004</c:v>
                </c:pt>
                <c:pt idx="5">
                  <c:v>10.342499999999999</c:v>
                </c:pt>
                <c:pt idx="6">
                  <c:v>10.47</c:v>
                </c:pt>
              </c:numCache>
            </c:numRef>
          </c:yVal>
          <c:smooth val="0"/>
          <c:extLst>
            <c:ext xmlns:c16="http://schemas.microsoft.com/office/drawing/2014/chart" uri="{C3380CC4-5D6E-409C-BE32-E72D297353CC}">
              <c16:uniqueId val="{00000001-A4A1-46B9-A676-1DE679DA9888}"/>
            </c:ext>
          </c:extLst>
        </c:ser>
        <c:ser>
          <c:idx val="4"/>
          <c:order val="2"/>
          <c:tx>
            <c:strRef>
              <c:f>Compare!$C$16</c:f>
              <c:strCache>
                <c:ptCount val="1"/>
                <c:pt idx="0">
                  <c:v>1-stage+10Ω</c:v>
                </c:pt>
              </c:strCache>
            </c:strRef>
          </c:tx>
          <c:spPr>
            <a:ln w="19050" cap="rnd">
              <a:solidFill>
                <a:schemeClr val="accent2"/>
              </a:solidFill>
              <a:round/>
            </a:ln>
            <a:effectLst/>
          </c:spPr>
          <c:marker>
            <c:symbol val="circle"/>
            <c:size val="5"/>
            <c:spPr>
              <a:solidFill>
                <a:schemeClr val="accent2"/>
              </a:solidFill>
              <a:ln>
                <a:solidFill>
                  <a:schemeClr val="accent2"/>
                </a:solidFill>
              </a:ln>
            </c:spPr>
          </c:marker>
          <c:xVal>
            <c:numRef>
              <c:f>Compare!$A$17:$A$23</c:f>
              <c:numCache>
                <c:formatCode>General</c:formatCode>
                <c:ptCount val="7"/>
                <c:pt idx="0">
                  <c:v>-10</c:v>
                </c:pt>
                <c:pt idx="1">
                  <c:v>-100</c:v>
                </c:pt>
                <c:pt idx="2">
                  <c:v>-200</c:v>
                </c:pt>
                <c:pt idx="3">
                  <c:v>-300</c:v>
                </c:pt>
                <c:pt idx="4">
                  <c:v>-400</c:v>
                </c:pt>
                <c:pt idx="5">
                  <c:v>-500</c:v>
                </c:pt>
                <c:pt idx="6">
                  <c:v>-600</c:v>
                </c:pt>
              </c:numCache>
            </c:numRef>
          </c:xVal>
          <c:yVal>
            <c:numRef>
              <c:f>Compare!$C$17:$C$23</c:f>
              <c:numCache>
                <c:formatCode>0.00</c:formatCode>
                <c:ptCount val="7"/>
                <c:pt idx="0">
                  <c:v>-2.294285714285714</c:v>
                </c:pt>
                <c:pt idx="1">
                  <c:v>-5.5057142857142853</c:v>
                </c:pt>
                <c:pt idx="2">
                  <c:v>-7.9799999999999995</c:v>
                </c:pt>
                <c:pt idx="3">
                  <c:v>-10.178571428571429</c:v>
                </c:pt>
                <c:pt idx="4">
                  <c:v>-11.941428571428572</c:v>
                </c:pt>
                <c:pt idx="5">
                  <c:v>-13.875714285714285</c:v>
                </c:pt>
                <c:pt idx="6">
                  <c:v>-15.642857142857142</c:v>
                </c:pt>
              </c:numCache>
            </c:numRef>
          </c:yVal>
          <c:smooth val="0"/>
          <c:extLst>
            <c:ext xmlns:c16="http://schemas.microsoft.com/office/drawing/2014/chart" uri="{C3380CC4-5D6E-409C-BE32-E72D297353CC}">
              <c16:uniqueId val="{00000002-A4A1-46B9-A676-1DE679DA9888}"/>
            </c:ext>
          </c:extLst>
        </c:ser>
        <c:ser>
          <c:idx val="5"/>
          <c:order val="3"/>
          <c:tx>
            <c:strRef>
              <c:f>Compare!$F$16</c:f>
              <c:strCache>
                <c:ptCount val="1"/>
                <c:pt idx="0">
                  <c:v>1-stage+10Ω</c:v>
                </c:pt>
              </c:strCache>
            </c:strRef>
          </c:tx>
          <c:spPr>
            <a:ln w="19050" cap="rnd">
              <a:solidFill>
                <a:schemeClr val="accent2"/>
              </a:solidFill>
              <a:round/>
            </a:ln>
            <a:effectLst/>
          </c:spPr>
          <c:marker>
            <c:spPr>
              <a:solidFill>
                <a:schemeClr val="accent2"/>
              </a:solidFill>
              <a:ln>
                <a:solidFill>
                  <a:schemeClr val="accent2"/>
                </a:solidFill>
              </a:ln>
            </c:spPr>
          </c:marker>
          <c:xVal>
            <c:numRef>
              <c:f>Compare!$A$17:$A$23</c:f>
              <c:numCache>
                <c:formatCode>General</c:formatCode>
                <c:ptCount val="7"/>
                <c:pt idx="0">
                  <c:v>-10</c:v>
                </c:pt>
                <c:pt idx="1">
                  <c:v>-100</c:v>
                </c:pt>
                <c:pt idx="2">
                  <c:v>-200</c:v>
                </c:pt>
                <c:pt idx="3">
                  <c:v>-300</c:v>
                </c:pt>
                <c:pt idx="4">
                  <c:v>-400</c:v>
                </c:pt>
                <c:pt idx="5">
                  <c:v>-500</c:v>
                </c:pt>
                <c:pt idx="6">
                  <c:v>-600</c:v>
                </c:pt>
              </c:numCache>
            </c:numRef>
          </c:xVal>
          <c:yVal>
            <c:numRef>
              <c:f>Compare!$F$17:$F$23</c:f>
              <c:numCache>
                <c:formatCode>0.00</c:formatCode>
                <c:ptCount val="7"/>
                <c:pt idx="0">
                  <c:v>1.2271428571428571</c:v>
                </c:pt>
                <c:pt idx="1">
                  <c:v>2.7514285714285718</c:v>
                </c:pt>
                <c:pt idx="2">
                  <c:v>4.055714285714286</c:v>
                </c:pt>
                <c:pt idx="3">
                  <c:v>5.3900000000000006</c:v>
                </c:pt>
                <c:pt idx="4">
                  <c:v>6.5857142857142863</c:v>
                </c:pt>
                <c:pt idx="5">
                  <c:v>7.3728571428571428</c:v>
                </c:pt>
                <c:pt idx="6">
                  <c:v>7.6114285714285712</c:v>
                </c:pt>
              </c:numCache>
            </c:numRef>
          </c:yVal>
          <c:smooth val="0"/>
          <c:extLst>
            <c:ext xmlns:c16="http://schemas.microsoft.com/office/drawing/2014/chart" uri="{C3380CC4-5D6E-409C-BE32-E72D297353CC}">
              <c16:uniqueId val="{00000003-A4A1-46B9-A676-1DE679DA9888}"/>
            </c:ext>
          </c:extLst>
        </c:ser>
        <c:ser>
          <c:idx val="0"/>
          <c:order val="4"/>
          <c:tx>
            <c:strRef>
              <c:f>Compare!$C$1</c:f>
              <c:strCache>
                <c:ptCount val="1"/>
                <c:pt idx="0">
                  <c:v>2-stage</c:v>
                </c:pt>
              </c:strCache>
            </c:strRef>
          </c:tx>
          <c:spPr>
            <a:ln w="19050" cap="rnd">
              <a:solidFill>
                <a:schemeClr val="accent1"/>
              </a:solidFill>
              <a:round/>
            </a:ln>
            <a:effectLst/>
          </c:spPr>
          <c:marker>
            <c:symbol val="square"/>
            <c:size val="5"/>
            <c:spPr>
              <a:solidFill>
                <a:schemeClr val="accent1"/>
              </a:solidFill>
              <a:ln w="9525">
                <a:solidFill>
                  <a:schemeClr val="accent1"/>
                </a:solidFill>
              </a:ln>
              <a:effectLst/>
            </c:spPr>
          </c:marker>
          <c:xVal>
            <c:numRef>
              <c:f>Compare!$A$2:$A$8</c:f>
              <c:numCache>
                <c:formatCode>General</c:formatCode>
                <c:ptCount val="7"/>
                <c:pt idx="0">
                  <c:v>-10</c:v>
                </c:pt>
                <c:pt idx="1">
                  <c:v>-100</c:v>
                </c:pt>
                <c:pt idx="2">
                  <c:v>-200</c:v>
                </c:pt>
                <c:pt idx="3">
                  <c:v>-300</c:v>
                </c:pt>
                <c:pt idx="4">
                  <c:v>-400</c:v>
                </c:pt>
                <c:pt idx="5">
                  <c:v>-500</c:v>
                </c:pt>
                <c:pt idx="6">
                  <c:v>-600</c:v>
                </c:pt>
              </c:numCache>
            </c:numRef>
          </c:xVal>
          <c:yVal>
            <c:numRef>
              <c:f>Compare!$C$2:$C$8</c:f>
              <c:numCache>
                <c:formatCode>0.00</c:formatCode>
                <c:ptCount val="7"/>
                <c:pt idx="0">
                  <c:v>-2.0366666666666666</c:v>
                </c:pt>
                <c:pt idx="1">
                  <c:v>-2.79</c:v>
                </c:pt>
                <c:pt idx="2">
                  <c:v>-3.15</c:v>
                </c:pt>
                <c:pt idx="3">
                  <c:v>-3.5085714285714285</c:v>
                </c:pt>
                <c:pt idx="4">
                  <c:v>-3.8280000000000003</c:v>
                </c:pt>
                <c:pt idx="5">
                  <c:v>-4.2</c:v>
                </c:pt>
                <c:pt idx="6">
                  <c:v>-4.3914285714285706</c:v>
                </c:pt>
              </c:numCache>
            </c:numRef>
          </c:yVal>
          <c:smooth val="0"/>
          <c:extLst>
            <c:ext xmlns:c16="http://schemas.microsoft.com/office/drawing/2014/chart" uri="{C3380CC4-5D6E-409C-BE32-E72D297353CC}">
              <c16:uniqueId val="{00000004-A4A1-46B9-A676-1DE679DA9888}"/>
            </c:ext>
          </c:extLst>
        </c:ser>
        <c:ser>
          <c:idx val="1"/>
          <c:order val="5"/>
          <c:tx>
            <c:strRef>
              <c:f>Compare!$F$1</c:f>
              <c:strCache>
                <c:ptCount val="1"/>
                <c:pt idx="0">
                  <c:v>2-stage</c:v>
                </c:pt>
              </c:strCache>
            </c:strRef>
          </c:tx>
          <c:spPr>
            <a:ln w="19050" cap="rnd">
              <a:solidFill>
                <a:schemeClr val="accent1"/>
              </a:solidFill>
              <a:round/>
            </a:ln>
            <a:effectLst/>
          </c:spPr>
          <c:marker>
            <c:symbol val="square"/>
            <c:size val="5"/>
            <c:spPr>
              <a:solidFill>
                <a:schemeClr val="accent1"/>
              </a:solidFill>
              <a:ln w="9525">
                <a:solidFill>
                  <a:schemeClr val="accent1"/>
                </a:solidFill>
              </a:ln>
              <a:effectLst/>
            </c:spPr>
          </c:marker>
          <c:xVal>
            <c:numRef>
              <c:f>Compare!$A$2:$A$8</c:f>
              <c:numCache>
                <c:formatCode>General</c:formatCode>
                <c:ptCount val="7"/>
                <c:pt idx="0">
                  <c:v>-10</c:v>
                </c:pt>
                <c:pt idx="1">
                  <c:v>-100</c:v>
                </c:pt>
                <c:pt idx="2">
                  <c:v>-200</c:v>
                </c:pt>
                <c:pt idx="3">
                  <c:v>-300</c:v>
                </c:pt>
                <c:pt idx="4">
                  <c:v>-400</c:v>
                </c:pt>
                <c:pt idx="5">
                  <c:v>-500</c:v>
                </c:pt>
                <c:pt idx="6">
                  <c:v>-600</c:v>
                </c:pt>
              </c:numCache>
            </c:numRef>
          </c:xVal>
          <c:yVal>
            <c:numRef>
              <c:f>Compare!$F$2:$F$8</c:f>
              <c:numCache>
                <c:formatCode>0.00</c:formatCode>
                <c:ptCount val="7"/>
                <c:pt idx="0">
                  <c:v>1.6983333333333333</c:v>
                </c:pt>
                <c:pt idx="1">
                  <c:v>2.2314285714285718</c:v>
                </c:pt>
                <c:pt idx="2">
                  <c:v>2.6799999999999997</c:v>
                </c:pt>
                <c:pt idx="3">
                  <c:v>3.2914285714285714</c:v>
                </c:pt>
                <c:pt idx="4">
                  <c:v>3.7599999999999993</c:v>
                </c:pt>
                <c:pt idx="5">
                  <c:v>4.0460000000000003</c:v>
                </c:pt>
                <c:pt idx="6">
                  <c:v>4.0900000000000007</c:v>
                </c:pt>
              </c:numCache>
            </c:numRef>
          </c:yVal>
          <c:smooth val="0"/>
          <c:extLst>
            <c:ext xmlns:c16="http://schemas.microsoft.com/office/drawing/2014/chart" uri="{C3380CC4-5D6E-409C-BE32-E72D297353CC}">
              <c16:uniqueId val="{00000005-A4A1-46B9-A676-1DE679DA9888}"/>
            </c:ext>
          </c:extLst>
        </c:ser>
        <c:dLbls>
          <c:showLegendKey val="0"/>
          <c:showVal val="0"/>
          <c:showCatName val="0"/>
          <c:showSerName val="0"/>
          <c:showPercent val="0"/>
          <c:showBubbleSize val="0"/>
        </c:dLbls>
        <c:axId val="413161984"/>
        <c:axId val="413157720"/>
      </c:scatterChart>
      <c:valAx>
        <c:axId val="413161984"/>
        <c:scaling>
          <c:orientation val="minMax"/>
          <c:max val="0"/>
          <c:min val="-7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fr-FR" sz="1200">
                    <a:solidFill>
                      <a:sysClr val="windowText" lastClr="000000"/>
                    </a:solidFill>
                  </a:rPr>
                  <a:t>Discharge voltage (V)</a:t>
                </a:r>
              </a:p>
            </c:rich>
          </c:tx>
          <c:overlay val="0"/>
          <c:spPr>
            <a:noFill/>
            <a:ln>
              <a:noFill/>
            </a:ln>
            <a:effectLst/>
          </c:spPr>
        </c:title>
        <c:numFmt formatCode="General" sourceLinked="1"/>
        <c:majorTickMark val="out"/>
        <c:minorTickMark val="in"/>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fr-FR"/>
          </a:p>
        </c:txPr>
        <c:crossAx val="413157720"/>
        <c:crossesAt val="-25"/>
        <c:crossBetween val="midCat"/>
      </c:valAx>
      <c:valAx>
        <c:axId val="413157720"/>
        <c:scaling>
          <c:orientation val="minMax"/>
          <c:max val="15"/>
          <c:min val="-2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fr-FR" sz="1200">
                    <a:solidFill>
                      <a:sysClr val="windowText" lastClr="000000"/>
                    </a:solidFill>
                  </a:rPr>
                  <a:t>Voltage</a:t>
                </a:r>
                <a:r>
                  <a:rPr lang="fr-FR" sz="1200" baseline="0">
                    <a:solidFill>
                      <a:sysClr val="windowText" lastClr="000000"/>
                    </a:solidFill>
                  </a:rPr>
                  <a:t> (V)</a:t>
                </a:r>
                <a:endParaRPr lang="fr-FR" sz="1200">
                  <a:solidFill>
                    <a:sysClr val="windowText" lastClr="000000"/>
                  </a:solidFill>
                </a:endParaRPr>
              </a:p>
            </c:rich>
          </c:tx>
          <c:overlay val="0"/>
          <c:spPr>
            <a:noFill/>
            <a:ln>
              <a:noFill/>
            </a:ln>
            <a:effectLst/>
          </c:spPr>
        </c:title>
        <c:numFmt formatCode="General" sourceLinked="0"/>
        <c:majorTickMark val="out"/>
        <c:minorTickMark val="in"/>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fr-FR"/>
          </a:p>
        </c:txPr>
        <c:crossAx val="413161984"/>
        <c:crossesAt val="-700"/>
        <c:crossBetween val="midCat"/>
        <c:majorUnit val="5"/>
        <c:minorUnit val="1"/>
      </c:valAx>
      <c:spPr>
        <a:noFill/>
        <a:ln>
          <a:solidFill>
            <a:schemeClr val="tx1"/>
          </a:solid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ysClr val="windowText" lastClr="000000"/>
              </a:solidFill>
              <a:latin typeface="+mn-lt"/>
              <a:ea typeface="+mn-ea"/>
              <a:cs typeface="+mn-cs"/>
            </a:defRPr>
          </a:pPr>
          <a:endParaRPr lang="fr-FR"/>
        </a:p>
      </c:txPr>
    </c:legend>
    <c:plotVisOnly val="1"/>
    <c:dispBlanksAs val="gap"/>
    <c:showDLblsOverMax val="0"/>
  </c:chart>
  <c:txPr>
    <a:bodyPr/>
    <a:lstStyle/>
    <a:p>
      <a:pPr>
        <a:defRPr/>
      </a:pPr>
      <a:endParaRPr lang="fr-F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31230463-975F-1FC5-F130-344B42C6A79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79A2308-FA37-6278-0449-3B38B9528E0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7398CF4-0D8F-4DD3-B28A-923FF3FEE419}" type="datetimeFigureOut">
              <a:rPr lang="fr-FR" smtClean="0"/>
              <a:t>07/01/2026</a:t>
            </a:fld>
            <a:endParaRPr lang="fr-FR"/>
          </a:p>
        </p:txBody>
      </p:sp>
      <p:sp>
        <p:nvSpPr>
          <p:cNvPr id="4" name="Espace réservé du pied de page 3">
            <a:extLst>
              <a:ext uri="{FF2B5EF4-FFF2-40B4-BE49-F238E27FC236}">
                <a16:creationId xmlns:a16="http://schemas.microsoft.com/office/drawing/2014/main" id="{6A7B76CB-13A6-4357-471D-C13C8A6F579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fr-FR"/>
              <a:t>alexandra.kallitsopoulou@cea.fr</a:t>
            </a:r>
          </a:p>
        </p:txBody>
      </p:sp>
      <p:sp>
        <p:nvSpPr>
          <p:cNvPr id="5" name="Espace réservé du numéro de diapositive 4">
            <a:extLst>
              <a:ext uri="{FF2B5EF4-FFF2-40B4-BE49-F238E27FC236}">
                <a16:creationId xmlns:a16="http://schemas.microsoft.com/office/drawing/2014/main" id="{B515A29A-0630-2B6D-5C6E-AD2B8E0564F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857BD6-0A34-47E4-9D7D-D4D6BB65499E}" type="slidenum">
              <a:rPr lang="fr-FR" smtClean="0"/>
              <a:t>‹#›</a:t>
            </a:fld>
            <a:endParaRPr lang="fr-FR"/>
          </a:p>
        </p:txBody>
      </p:sp>
    </p:spTree>
    <p:extLst>
      <p:ext uri="{BB962C8B-B14F-4D97-AF65-F5344CB8AC3E}">
        <p14:creationId xmlns:p14="http://schemas.microsoft.com/office/powerpoint/2010/main" val="6156703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C2B5AC-F81D-469C-ADE7-402A20B32007}" type="datetimeFigureOut">
              <a:rPr lang="fr-FR" smtClean="0"/>
              <a:t>07/01/2026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fr-FR"/>
              <a:t>alexandra.kallitsopoulou@cea.fr</a:t>
            </a: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7C14E6-2559-451E-807A-4A34163A34D7}" type="slidenum">
              <a:rPr lang="fr-FR" smtClean="0"/>
              <a:t>‹#›</a:t>
            </a:fld>
            <a:endParaRPr lang="fr-FR"/>
          </a:p>
        </p:txBody>
      </p:sp>
    </p:spTree>
    <p:extLst>
      <p:ext uri="{BB962C8B-B14F-4D97-AF65-F5344CB8AC3E}">
        <p14:creationId xmlns:p14="http://schemas.microsoft.com/office/powerpoint/2010/main" val="421414004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l-GR" dirty="0"/>
          </a:p>
        </p:txBody>
      </p:sp>
      <p:sp>
        <p:nvSpPr>
          <p:cNvPr id="4" name="Footer Placeholder 3"/>
          <p:cNvSpPr>
            <a:spLocks noGrp="1"/>
          </p:cNvSpPr>
          <p:nvPr>
            <p:ph type="ftr" sz="quarter" idx="4"/>
          </p:nvPr>
        </p:nvSpPr>
        <p:spPr/>
        <p:txBody>
          <a:bodyPr/>
          <a:lstStyle/>
          <a:p>
            <a:r>
              <a:rPr lang="fr-FR"/>
              <a:t>alexandra.kallitsopoulou@cea.fr</a:t>
            </a:r>
          </a:p>
        </p:txBody>
      </p:sp>
      <p:sp>
        <p:nvSpPr>
          <p:cNvPr id="5" name="Slide Number Placeholder 4"/>
          <p:cNvSpPr>
            <a:spLocks noGrp="1"/>
          </p:cNvSpPr>
          <p:nvPr>
            <p:ph type="sldNum" sz="quarter" idx="5"/>
          </p:nvPr>
        </p:nvSpPr>
        <p:spPr/>
        <p:txBody>
          <a:bodyPr/>
          <a:lstStyle/>
          <a:p>
            <a:fld id="{087C14E6-2559-451E-807A-4A34163A34D7}" type="slidenum">
              <a:rPr lang="fr-FR" smtClean="0"/>
              <a:t>1</a:t>
            </a:fld>
            <a:endParaRPr lang="fr-FR"/>
          </a:p>
        </p:txBody>
      </p:sp>
    </p:spTree>
    <p:extLst>
      <p:ext uri="{BB962C8B-B14F-4D97-AF65-F5344CB8AC3E}">
        <p14:creationId xmlns:p14="http://schemas.microsoft.com/office/powerpoint/2010/main" val="39389525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D34334-AA1A-516E-6945-B42E87D08A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EEAF73-8608-C029-D8AA-8A52196E7849}"/>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E7C62109-B3D8-F193-5441-9E40E507848D}"/>
              </a:ext>
            </a:extLst>
          </p:cNvPr>
          <p:cNvSpPr>
            <a:spLocks noGrp="1"/>
          </p:cNvSpPr>
          <p:nvPr>
            <p:ph type="body" idx="1"/>
          </p:nvPr>
        </p:nvSpPr>
        <p:spPr/>
        <p:txBody>
          <a:bodyPr/>
          <a:lstStyle/>
          <a:p>
            <a:r>
              <a:rPr lang="en-US" dirty="0"/>
              <a:t>Is the plan to move the target for the forward and backward measurements? Will they be taken place separately? </a:t>
            </a:r>
          </a:p>
        </p:txBody>
      </p:sp>
      <p:sp>
        <p:nvSpPr>
          <p:cNvPr id="4" name="Footer Placeholder 3">
            <a:extLst>
              <a:ext uri="{FF2B5EF4-FFF2-40B4-BE49-F238E27FC236}">
                <a16:creationId xmlns:a16="http://schemas.microsoft.com/office/drawing/2014/main" id="{F2A3DD1F-E509-CF3F-69EA-0F2AE41680A1}"/>
              </a:ext>
            </a:extLst>
          </p:cNvPr>
          <p:cNvSpPr>
            <a:spLocks noGrp="1"/>
          </p:cNvSpPr>
          <p:nvPr>
            <p:ph type="ftr" sz="quarter" idx="4"/>
          </p:nvPr>
        </p:nvSpPr>
        <p:spPr/>
        <p:txBody>
          <a:bodyPr/>
          <a:lstStyle/>
          <a:p>
            <a:r>
              <a:rPr lang="fr-FR"/>
              <a:t>alexandra.kallitsopoulou@cea.fr</a:t>
            </a:r>
          </a:p>
        </p:txBody>
      </p:sp>
      <p:sp>
        <p:nvSpPr>
          <p:cNvPr id="5" name="Slide Number Placeholder 4">
            <a:extLst>
              <a:ext uri="{FF2B5EF4-FFF2-40B4-BE49-F238E27FC236}">
                <a16:creationId xmlns:a16="http://schemas.microsoft.com/office/drawing/2014/main" id="{F088702F-74A0-5005-C7F3-D32DF6971A54}"/>
              </a:ext>
            </a:extLst>
          </p:cNvPr>
          <p:cNvSpPr>
            <a:spLocks noGrp="1"/>
          </p:cNvSpPr>
          <p:nvPr>
            <p:ph type="sldNum" sz="quarter" idx="5"/>
          </p:nvPr>
        </p:nvSpPr>
        <p:spPr/>
        <p:txBody>
          <a:bodyPr/>
          <a:lstStyle/>
          <a:p>
            <a:fld id="{087C14E6-2559-451E-807A-4A34163A34D7}" type="slidenum">
              <a:rPr lang="fr-FR" smtClean="0"/>
              <a:t>11</a:t>
            </a:fld>
            <a:endParaRPr lang="fr-FR"/>
          </a:p>
        </p:txBody>
      </p:sp>
    </p:spTree>
    <p:extLst>
      <p:ext uri="{BB962C8B-B14F-4D97-AF65-F5344CB8AC3E}">
        <p14:creationId xmlns:p14="http://schemas.microsoft.com/office/powerpoint/2010/main" val="34375507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What Is NTG</a:t>
            </a:r>
          </a:p>
        </p:txBody>
      </p:sp>
      <p:sp>
        <p:nvSpPr>
          <p:cNvPr id="4" name="Footer Placeholder 3"/>
          <p:cNvSpPr>
            <a:spLocks noGrp="1"/>
          </p:cNvSpPr>
          <p:nvPr>
            <p:ph type="ftr" sz="quarter" idx="4"/>
          </p:nvPr>
        </p:nvSpPr>
        <p:spPr/>
        <p:txBody>
          <a:bodyPr/>
          <a:lstStyle/>
          <a:p>
            <a:r>
              <a:rPr lang="fr-FR"/>
              <a:t>alexandra.kallitsopoulou@cea.fr</a:t>
            </a:r>
          </a:p>
        </p:txBody>
      </p:sp>
      <p:sp>
        <p:nvSpPr>
          <p:cNvPr id="5" name="Slide Number Placeholder 4"/>
          <p:cNvSpPr>
            <a:spLocks noGrp="1"/>
          </p:cNvSpPr>
          <p:nvPr>
            <p:ph type="sldNum" sz="quarter" idx="5"/>
          </p:nvPr>
        </p:nvSpPr>
        <p:spPr/>
        <p:txBody>
          <a:bodyPr/>
          <a:lstStyle/>
          <a:p>
            <a:fld id="{087C14E6-2559-451E-807A-4A34163A34D7}" type="slidenum">
              <a:rPr lang="fr-FR" smtClean="0"/>
              <a:t>12</a:t>
            </a:fld>
            <a:endParaRPr lang="fr-FR"/>
          </a:p>
        </p:txBody>
      </p:sp>
    </p:spTree>
    <p:extLst>
      <p:ext uri="{BB962C8B-B14F-4D97-AF65-F5344CB8AC3E}">
        <p14:creationId xmlns:p14="http://schemas.microsoft.com/office/powerpoint/2010/main" val="577682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218FD2-89B2-0EBE-122C-D1066C37A6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F2161B-CF95-1EB9-7D41-BDF08D62D9BD}"/>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A4EA72BC-EB23-8154-66DE-FE0F16FCDFBE}"/>
              </a:ext>
            </a:extLst>
          </p:cNvPr>
          <p:cNvSpPr>
            <a:spLocks noGrp="1"/>
          </p:cNvSpPr>
          <p:nvPr>
            <p:ph type="body" idx="1"/>
          </p:nvPr>
        </p:nvSpPr>
        <p:spPr/>
        <p:txBody>
          <a:bodyPr/>
          <a:lstStyle/>
          <a:p>
            <a:pPr rtl="0"/>
            <a:r>
              <a:rPr lang="en-US" dirty="0"/>
              <a:t>Why the chapeau is outside? Is it really? Is only the membrane in vacuum and the rest is supported outside? </a:t>
            </a:r>
            <a:r>
              <a:rPr lang="en-US" sz="1200" b="0" i="0" u="none" strike="noStrike" kern="1200" dirty="0">
                <a:solidFill>
                  <a:schemeClr val="tx1"/>
                </a:solidFill>
                <a:effectLst/>
                <a:latin typeface="+mn-lt"/>
                <a:ea typeface="+mn-ea"/>
                <a:cs typeface="+mn-cs"/>
              </a:rPr>
              <a:t>Target (slide 2 on the google slides, it seems to me that its all inside a </a:t>
            </a:r>
            <a:r>
              <a:rPr lang="en-US" sz="1200" b="0" i="0" u="none" strike="noStrike" kern="1200" dirty="0" err="1">
                <a:solidFill>
                  <a:schemeClr val="tx1"/>
                </a:solidFill>
                <a:effectLst/>
                <a:latin typeface="+mn-lt"/>
                <a:ea typeface="+mn-ea"/>
                <a:cs typeface="+mn-cs"/>
              </a:rPr>
              <a:t>vaccume</a:t>
            </a:r>
            <a:r>
              <a:rPr lang="en-US" sz="1200" b="0" i="0" u="none" strike="noStrike" kern="1200" dirty="0">
                <a:solidFill>
                  <a:schemeClr val="tx1"/>
                </a:solidFill>
                <a:effectLst/>
                <a:latin typeface="+mn-lt"/>
                <a:ea typeface="+mn-ea"/>
                <a:cs typeface="+mn-cs"/>
              </a:rPr>
              <a:t> chamber) </a:t>
            </a:r>
            <a:endParaRPr lang="en-US" b="0" dirty="0">
              <a:effectLst/>
            </a:endParaRPr>
          </a:p>
          <a:p>
            <a:r>
              <a:rPr lang="en-US" dirty="0"/>
              <a:t>In the simulation is it one detector per plain? Do we include the detector per pad response? And how does the optimization goes </a:t>
            </a:r>
          </a:p>
          <a:p>
            <a:endParaRPr lang="en-US" dirty="0"/>
          </a:p>
          <a:p>
            <a:endParaRPr lang="en-US" dirty="0"/>
          </a:p>
          <a:p>
            <a:r>
              <a:rPr lang="en-US" dirty="0"/>
              <a:t>Instead of absolute rate(number of 3-hit events per second), we maximize:</a:t>
            </a:r>
          </a:p>
          <a:p>
            <a:r>
              <a:rPr lang="en-US" b="1" dirty="0"/>
              <a:t>(3-hit elastic e⁻ rate) / (total e⁻ rate)</a:t>
            </a:r>
            <a:endParaRPr lang="en-US" dirty="0"/>
          </a:p>
          <a:p>
            <a:r>
              <a:rPr lang="en-US" dirty="0"/>
              <a:t>This:</a:t>
            </a:r>
          </a:p>
          <a:p>
            <a:r>
              <a:rPr lang="en-US" dirty="0"/>
              <a:t>suppresses background sensitivity</a:t>
            </a:r>
          </a:p>
          <a:p>
            <a:r>
              <a:rPr lang="en-US" dirty="0"/>
              <a:t>isolates geometrical and magnetic effects</a:t>
            </a:r>
          </a:p>
          <a:p>
            <a:r>
              <a:rPr lang="en-US" dirty="0"/>
              <a:t>is robust against luminosity assumptions</a:t>
            </a:r>
          </a:p>
          <a:p>
            <a:br>
              <a:rPr lang="en-US" dirty="0"/>
            </a:br>
            <a:endParaRPr lang="en-US" dirty="0"/>
          </a:p>
        </p:txBody>
      </p:sp>
      <p:sp>
        <p:nvSpPr>
          <p:cNvPr id="4" name="Footer Placeholder 3">
            <a:extLst>
              <a:ext uri="{FF2B5EF4-FFF2-40B4-BE49-F238E27FC236}">
                <a16:creationId xmlns:a16="http://schemas.microsoft.com/office/drawing/2014/main" id="{A89A4EFB-4D3B-073C-336B-B132F5066F32}"/>
              </a:ext>
            </a:extLst>
          </p:cNvPr>
          <p:cNvSpPr>
            <a:spLocks noGrp="1"/>
          </p:cNvSpPr>
          <p:nvPr>
            <p:ph type="ftr" sz="quarter" idx="4"/>
          </p:nvPr>
        </p:nvSpPr>
        <p:spPr/>
        <p:txBody>
          <a:bodyPr/>
          <a:lstStyle/>
          <a:p>
            <a:r>
              <a:rPr lang="fr-FR"/>
              <a:t>alexandra.kallitsopoulou@cea.fr</a:t>
            </a:r>
          </a:p>
        </p:txBody>
      </p:sp>
      <p:sp>
        <p:nvSpPr>
          <p:cNvPr id="5" name="Slide Number Placeholder 4">
            <a:extLst>
              <a:ext uri="{FF2B5EF4-FFF2-40B4-BE49-F238E27FC236}">
                <a16:creationId xmlns:a16="http://schemas.microsoft.com/office/drawing/2014/main" id="{CEFB112F-1631-84CB-7F2D-81D23DC62839}"/>
              </a:ext>
            </a:extLst>
          </p:cNvPr>
          <p:cNvSpPr>
            <a:spLocks noGrp="1"/>
          </p:cNvSpPr>
          <p:nvPr>
            <p:ph type="sldNum" sz="quarter" idx="5"/>
          </p:nvPr>
        </p:nvSpPr>
        <p:spPr/>
        <p:txBody>
          <a:bodyPr/>
          <a:lstStyle/>
          <a:p>
            <a:fld id="{087C14E6-2559-451E-807A-4A34163A34D7}" type="slidenum">
              <a:rPr lang="fr-FR" smtClean="0"/>
              <a:t>14</a:t>
            </a:fld>
            <a:endParaRPr lang="fr-FR"/>
          </a:p>
        </p:txBody>
      </p:sp>
    </p:spTree>
    <p:extLst>
      <p:ext uri="{BB962C8B-B14F-4D97-AF65-F5344CB8AC3E}">
        <p14:creationId xmlns:p14="http://schemas.microsoft.com/office/powerpoint/2010/main" val="15281264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979DF-191D-55C3-70FD-6F86A102FB1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0FB0CE-79A1-55EB-E5CC-B9A2CA2BD952}"/>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6A94C517-296C-906F-425A-F32A826F0882}"/>
              </a:ext>
            </a:extLst>
          </p:cNvPr>
          <p:cNvSpPr>
            <a:spLocks noGrp="1"/>
          </p:cNvSpPr>
          <p:nvPr>
            <p:ph type="body" idx="1"/>
          </p:nvPr>
        </p:nvSpPr>
        <p:spPr/>
        <p:txBody>
          <a:bodyPr/>
          <a:lstStyle/>
          <a:p>
            <a:br>
              <a:rPr lang="en-US" dirty="0"/>
            </a:br>
            <a:endParaRPr lang="en-US" dirty="0"/>
          </a:p>
        </p:txBody>
      </p:sp>
      <p:sp>
        <p:nvSpPr>
          <p:cNvPr id="4" name="Footer Placeholder 3">
            <a:extLst>
              <a:ext uri="{FF2B5EF4-FFF2-40B4-BE49-F238E27FC236}">
                <a16:creationId xmlns:a16="http://schemas.microsoft.com/office/drawing/2014/main" id="{18CACD57-BA72-2E9A-07DE-5BEB242E3B10}"/>
              </a:ext>
            </a:extLst>
          </p:cNvPr>
          <p:cNvSpPr>
            <a:spLocks noGrp="1"/>
          </p:cNvSpPr>
          <p:nvPr>
            <p:ph type="ftr" sz="quarter" idx="4"/>
          </p:nvPr>
        </p:nvSpPr>
        <p:spPr/>
        <p:txBody>
          <a:bodyPr/>
          <a:lstStyle/>
          <a:p>
            <a:r>
              <a:rPr lang="fr-FR"/>
              <a:t>alexandra.kallitsopoulou@cea.fr</a:t>
            </a:r>
          </a:p>
        </p:txBody>
      </p:sp>
      <p:sp>
        <p:nvSpPr>
          <p:cNvPr id="5" name="Slide Number Placeholder 4">
            <a:extLst>
              <a:ext uri="{FF2B5EF4-FFF2-40B4-BE49-F238E27FC236}">
                <a16:creationId xmlns:a16="http://schemas.microsoft.com/office/drawing/2014/main" id="{4FD76146-5942-8F95-5CA9-DD03BC9652BD}"/>
              </a:ext>
            </a:extLst>
          </p:cNvPr>
          <p:cNvSpPr>
            <a:spLocks noGrp="1"/>
          </p:cNvSpPr>
          <p:nvPr>
            <p:ph type="sldNum" sz="quarter" idx="5"/>
          </p:nvPr>
        </p:nvSpPr>
        <p:spPr/>
        <p:txBody>
          <a:bodyPr/>
          <a:lstStyle/>
          <a:p>
            <a:fld id="{087C14E6-2559-451E-807A-4A34163A34D7}" type="slidenum">
              <a:rPr lang="fr-FR" smtClean="0"/>
              <a:t>15</a:t>
            </a:fld>
            <a:endParaRPr lang="fr-FR"/>
          </a:p>
        </p:txBody>
      </p:sp>
    </p:spTree>
    <p:extLst>
      <p:ext uri="{BB962C8B-B14F-4D97-AF65-F5344CB8AC3E}">
        <p14:creationId xmlns:p14="http://schemas.microsoft.com/office/powerpoint/2010/main" val="11175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983BC-51AD-2B63-DB5F-94FDDB8CC8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2CF950-3A33-50F9-13C7-949251C4FB49}"/>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64291635-F29E-AAB9-3068-CAC0611EAE2F}"/>
              </a:ext>
            </a:extLst>
          </p:cNvPr>
          <p:cNvSpPr>
            <a:spLocks noGrp="1"/>
          </p:cNvSpPr>
          <p:nvPr>
            <p:ph type="body" idx="1"/>
          </p:nvPr>
        </p:nvSpPr>
        <p:spPr/>
        <p:txBody>
          <a:bodyPr/>
          <a:lstStyle/>
          <a:p>
            <a:r>
              <a:rPr lang="en-US" dirty="0"/>
              <a:t>Instead of absolute rate, we maximize:</a:t>
            </a:r>
          </a:p>
          <a:p>
            <a:r>
              <a:rPr lang="en-US" b="1" dirty="0"/>
              <a:t>(3-hit elastic e⁻ rate) / (total e⁻ rate)</a:t>
            </a:r>
            <a:endParaRPr lang="en-US" dirty="0"/>
          </a:p>
          <a:p>
            <a:r>
              <a:rPr lang="en-US" dirty="0"/>
              <a:t>This:</a:t>
            </a:r>
          </a:p>
          <a:p>
            <a:r>
              <a:rPr lang="en-US" dirty="0"/>
              <a:t>suppresses background sensitivity</a:t>
            </a:r>
          </a:p>
          <a:p>
            <a:r>
              <a:rPr lang="en-US" dirty="0"/>
              <a:t>isolates geometrical and magnetic effects</a:t>
            </a:r>
          </a:p>
          <a:p>
            <a:r>
              <a:rPr lang="en-US" dirty="0"/>
              <a:t>is robust against luminosity assumptions</a:t>
            </a:r>
          </a:p>
          <a:p>
            <a:br>
              <a:rPr lang="en-US" dirty="0"/>
            </a:br>
            <a:endParaRPr lang="en-US" dirty="0"/>
          </a:p>
        </p:txBody>
      </p:sp>
      <p:sp>
        <p:nvSpPr>
          <p:cNvPr id="4" name="Footer Placeholder 3">
            <a:extLst>
              <a:ext uri="{FF2B5EF4-FFF2-40B4-BE49-F238E27FC236}">
                <a16:creationId xmlns:a16="http://schemas.microsoft.com/office/drawing/2014/main" id="{7632C7F7-D345-C836-E6D1-CCD169713601}"/>
              </a:ext>
            </a:extLst>
          </p:cNvPr>
          <p:cNvSpPr>
            <a:spLocks noGrp="1"/>
          </p:cNvSpPr>
          <p:nvPr>
            <p:ph type="ftr" sz="quarter" idx="4"/>
          </p:nvPr>
        </p:nvSpPr>
        <p:spPr/>
        <p:txBody>
          <a:bodyPr/>
          <a:lstStyle/>
          <a:p>
            <a:r>
              <a:rPr lang="fr-FR"/>
              <a:t>alexandra.kallitsopoulou@cea.fr</a:t>
            </a:r>
          </a:p>
        </p:txBody>
      </p:sp>
      <p:sp>
        <p:nvSpPr>
          <p:cNvPr id="5" name="Slide Number Placeholder 4">
            <a:extLst>
              <a:ext uri="{FF2B5EF4-FFF2-40B4-BE49-F238E27FC236}">
                <a16:creationId xmlns:a16="http://schemas.microsoft.com/office/drawing/2014/main" id="{5E2BEDAC-888A-2C30-CA65-9843A53554D3}"/>
              </a:ext>
            </a:extLst>
          </p:cNvPr>
          <p:cNvSpPr>
            <a:spLocks noGrp="1"/>
          </p:cNvSpPr>
          <p:nvPr>
            <p:ph type="sldNum" sz="quarter" idx="5"/>
          </p:nvPr>
        </p:nvSpPr>
        <p:spPr/>
        <p:txBody>
          <a:bodyPr/>
          <a:lstStyle/>
          <a:p>
            <a:fld id="{087C14E6-2559-451E-807A-4A34163A34D7}" type="slidenum">
              <a:rPr lang="fr-FR" smtClean="0"/>
              <a:t>16</a:t>
            </a:fld>
            <a:endParaRPr lang="fr-FR"/>
          </a:p>
        </p:txBody>
      </p:sp>
    </p:spTree>
    <p:extLst>
      <p:ext uri="{BB962C8B-B14F-4D97-AF65-F5344CB8AC3E}">
        <p14:creationId xmlns:p14="http://schemas.microsoft.com/office/powerpoint/2010/main" val="39274173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D50457-8102-6071-EA78-AD1B43FEC0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84B630-3D73-5A61-7B27-B242349CF4B5}"/>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19ECB3B7-8028-A3C1-DA0D-FF3A9C36785D}"/>
              </a:ext>
            </a:extLst>
          </p:cNvPr>
          <p:cNvSpPr>
            <a:spLocks noGrp="1"/>
          </p:cNvSpPr>
          <p:nvPr>
            <p:ph type="body" idx="1"/>
          </p:nvPr>
        </p:nvSpPr>
        <p:spPr/>
        <p:txBody>
          <a:bodyPr/>
          <a:lstStyle/>
          <a:p>
            <a:pPr marL="0" lvl="0" indent="0" algn="l" rtl="0">
              <a:spcBef>
                <a:spcPts val="0"/>
              </a:spcBef>
              <a:spcAft>
                <a:spcPts val="0"/>
              </a:spcAft>
              <a:buNone/>
            </a:pPr>
            <a:r>
              <a:rPr lang="en-US" sz="1200" dirty="0">
                <a:solidFill>
                  <a:schemeClr val="dk1"/>
                </a:solidFill>
              </a:rPr>
              <a:t>→ </a:t>
            </a:r>
            <a:r>
              <a:rPr lang="en-US" sz="1200" b="1" dirty="0">
                <a:solidFill>
                  <a:schemeClr val="dk1"/>
                </a:solidFill>
              </a:rPr>
              <a:t>zDet0 = -2700m, B 70%</a:t>
            </a:r>
            <a:r>
              <a:rPr lang="en-US" sz="1200" dirty="0">
                <a:solidFill>
                  <a:schemeClr val="dk1"/>
                </a:solidFill>
              </a:rPr>
              <a:t> (further backward) best relative 3hits rate</a:t>
            </a:r>
          </a:p>
          <a:p>
            <a:pPr marL="0" lvl="0" indent="0" algn="l" rtl="0">
              <a:spcBef>
                <a:spcPts val="0"/>
              </a:spcBef>
              <a:spcAft>
                <a:spcPts val="0"/>
              </a:spcAft>
              <a:buNone/>
            </a:pPr>
            <a:r>
              <a:rPr lang="en-US" sz="1200" dirty="0">
                <a:solidFill>
                  <a:schemeClr val="dk1"/>
                </a:solidFill>
              </a:rPr>
              <a:t>→intermediate config. can still be interesting (more stats, different scattering angle </a:t>
            </a:r>
            <a:r>
              <a:rPr lang="en-US" sz="1200" dirty="0" err="1">
                <a:solidFill>
                  <a:schemeClr val="dk1"/>
                </a:solidFill>
              </a:rPr>
              <a:t>distrib</a:t>
            </a:r>
            <a:r>
              <a:rPr lang="en-US" sz="1200" dirty="0">
                <a:solidFill>
                  <a:schemeClr val="dk1"/>
                </a:solidFill>
              </a:rPr>
              <a:t>.)</a:t>
            </a:r>
          </a:p>
          <a:p>
            <a:endParaRPr lang="en-US" dirty="0"/>
          </a:p>
        </p:txBody>
      </p:sp>
      <p:sp>
        <p:nvSpPr>
          <p:cNvPr id="4" name="Footer Placeholder 3">
            <a:extLst>
              <a:ext uri="{FF2B5EF4-FFF2-40B4-BE49-F238E27FC236}">
                <a16:creationId xmlns:a16="http://schemas.microsoft.com/office/drawing/2014/main" id="{84B7D01B-55DD-9488-B0D2-0DEC7BB60C3B}"/>
              </a:ext>
            </a:extLst>
          </p:cNvPr>
          <p:cNvSpPr>
            <a:spLocks noGrp="1"/>
          </p:cNvSpPr>
          <p:nvPr>
            <p:ph type="ftr" sz="quarter" idx="4"/>
          </p:nvPr>
        </p:nvSpPr>
        <p:spPr/>
        <p:txBody>
          <a:bodyPr/>
          <a:lstStyle/>
          <a:p>
            <a:r>
              <a:rPr lang="fr-FR"/>
              <a:t>alexandra.kallitsopoulou@cea.fr</a:t>
            </a:r>
          </a:p>
        </p:txBody>
      </p:sp>
      <p:sp>
        <p:nvSpPr>
          <p:cNvPr id="5" name="Slide Number Placeholder 4">
            <a:extLst>
              <a:ext uri="{FF2B5EF4-FFF2-40B4-BE49-F238E27FC236}">
                <a16:creationId xmlns:a16="http://schemas.microsoft.com/office/drawing/2014/main" id="{AA5B387A-3BAE-0041-3C53-ECD59EB6BC7E}"/>
              </a:ext>
            </a:extLst>
          </p:cNvPr>
          <p:cNvSpPr>
            <a:spLocks noGrp="1"/>
          </p:cNvSpPr>
          <p:nvPr>
            <p:ph type="sldNum" sz="quarter" idx="5"/>
          </p:nvPr>
        </p:nvSpPr>
        <p:spPr/>
        <p:txBody>
          <a:bodyPr/>
          <a:lstStyle/>
          <a:p>
            <a:fld id="{087C14E6-2559-451E-807A-4A34163A34D7}" type="slidenum">
              <a:rPr lang="fr-FR" smtClean="0"/>
              <a:t>17</a:t>
            </a:fld>
            <a:endParaRPr lang="fr-FR"/>
          </a:p>
        </p:txBody>
      </p:sp>
    </p:spTree>
    <p:extLst>
      <p:ext uri="{BB962C8B-B14F-4D97-AF65-F5344CB8AC3E}">
        <p14:creationId xmlns:p14="http://schemas.microsoft.com/office/powerpoint/2010/main" val="28337284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05C6DC-D154-8C9F-C205-DE0D4BF771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034DCB-1039-0F8F-C21B-231D76569571}"/>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0EEA64A3-7C66-6EC7-D18B-0331F4E051D4}"/>
              </a:ext>
            </a:extLst>
          </p:cNvPr>
          <p:cNvSpPr>
            <a:spLocks noGrp="1"/>
          </p:cNvSpPr>
          <p:nvPr>
            <p:ph type="body" idx="1"/>
          </p:nvPr>
        </p:nvSpPr>
        <p:spPr/>
        <p:txBody>
          <a:bodyPr/>
          <a:lstStyle/>
          <a:p>
            <a:pPr marL="0" lvl="0" indent="0" algn="l" rtl="0">
              <a:spcBef>
                <a:spcPts val="0"/>
              </a:spcBef>
              <a:spcAft>
                <a:spcPts val="0"/>
              </a:spcAft>
              <a:buNone/>
            </a:pPr>
            <a:r>
              <a:rPr lang="en-US" sz="1200" dirty="0">
                <a:solidFill>
                  <a:schemeClr val="dk1"/>
                </a:solidFill>
              </a:rPr>
              <a:t>→ </a:t>
            </a:r>
            <a:r>
              <a:rPr lang="en-US" sz="1200" b="1" dirty="0">
                <a:solidFill>
                  <a:schemeClr val="dk1"/>
                </a:solidFill>
              </a:rPr>
              <a:t>zDet0 = -2700m, B 70%</a:t>
            </a:r>
            <a:r>
              <a:rPr lang="en-US" sz="1200" dirty="0">
                <a:solidFill>
                  <a:schemeClr val="dk1"/>
                </a:solidFill>
              </a:rPr>
              <a:t> (further backward) best relative 3hits rate</a:t>
            </a:r>
          </a:p>
          <a:p>
            <a:pPr marL="0" lvl="0" indent="0" algn="l" rtl="0">
              <a:spcBef>
                <a:spcPts val="0"/>
              </a:spcBef>
              <a:spcAft>
                <a:spcPts val="0"/>
              </a:spcAft>
              <a:buNone/>
            </a:pPr>
            <a:r>
              <a:rPr lang="en-US" sz="1200" dirty="0">
                <a:solidFill>
                  <a:schemeClr val="dk1"/>
                </a:solidFill>
              </a:rPr>
              <a:t>→intermediate config. can still be interesting (more stats, different scattering angle </a:t>
            </a:r>
            <a:r>
              <a:rPr lang="en-US" sz="1200" dirty="0" err="1">
                <a:solidFill>
                  <a:schemeClr val="dk1"/>
                </a:solidFill>
              </a:rPr>
              <a:t>distrib</a:t>
            </a:r>
            <a:r>
              <a:rPr lang="en-US" sz="1200" dirty="0">
                <a:solidFill>
                  <a:schemeClr val="dk1"/>
                </a:solidFill>
              </a:rPr>
              <a:t>.)</a:t>
            </a:r>
          </a:p>
          <a:p>
            <a:pPr marL="0" lvl="0" indent="0" algn="l" rtl="0">
              <a:spcBef>
                <a:spcPts val="0"/>
              </a:spcBef>
              <a:spcAft>
                <a:spcPts val="0"/>
              </a:spcAft>
              <a:buNone/>
            </a:pPr>
            <a:endParaRPr lang="en-US" sz="1200" dirty="0">
              <a:solidFill>
                <a:schemeClr val="dk1"/>
              </a:solidFill>
            </a:endParaRPr>
          </a:p>
          <a:p>
            <a:pPr marL="0" lvl="0" indent="0" algn="l" rtl="0">
              <a:spcBef>
                <a:spcPts val="0"/>
              </a:spcBef>
              <a:spcAft>
                <a:spcPts val="0"/>
              </a:spcAft>
              <a:buNone/>
            </a:pPr>
            <a:r>
              <a:rPr lang="en-US" dirty="0"/>
              <a:t>Here we focus on the 3-hit fraction as a purity-driven metric; optimizing the absolute rate favors different configurations and provides complementary acceptance, which will be addressed in follow-up studies</a:t>
            </a:r>
          </a:p>
          <a:p>
            <a:pPr marL="0" lvl="0" indent="0" algn="l" rtl="0">
              <a:spcBef>
                <a:spcPts val="0"/>
              </a:spcBef>
              <a:spcAft>
                <a:spcPts val="0"/>
              </a:spcAft>
              <a:buNone/>
            </a:pPr>
            <a:endParaRPr lang="en-US" sz="1200" dirty="0">
              <a:solidFill>
                <a:schemeClr val="dk1"/>
              </a:solidFill>
            </a:endParaRPr>
          </a:p>
          <a:p>
            <a:pPr marL="0" lvl="0" indent="0" algn="l" rtl="0">
              <a:spcBef>
                <a:spcPts val="0"/>
              </a:spcBef>
              <a:spcAft>
                <a:spcPts val="0"/>
              </a:spcAft>
              <a:buNone/>
            </a:pPr>
            <a:r>
              <a:rPr lang="en-US" dirty="0"/>
              <a:t>Optimizing for clean track fraction and optimizing for total statistics lead to different preferred detector configurations. By shifting the detector position and magnetic field within the allowed range, we can access complementary acceptances, which is interesting from a physics point of view.</a:t>
            </a:r>
            <a:endParaRPr lang="en-US" sz="1200" dirty="0">
              <a:solidFill>
                <a:schemeClr val="dk1"/>
              </a:solidFill>
            </a:endParaRPr>
          </a:p>
          <a:p>
            <a:endParaRPr lang="en-US" dirty="0"/>
          </a:p>
        </p:txBody>
      </p:sp>
      <p:sp>
        <p:nvSpPr>
          <p:cNvPr id="4" name="Footer Placeholder 3">
            <a:extLst>
              <a:ext uri="{FF2B5EF4-FFF2-40B4-BE49-F238E27FC236}">
                <a16:creationId xmlns:a16="http://schemas.microsoft.com/office/drawing/2014/main" id="{27481923-7EDF-D13A-922B-10E0F3D96DC3}"/>
              </a:ext>
            </a:extLst>
          </p:cNvPr>
          <p:cNvSpPr>
            <a:spLocks noGrp="1"/>
          </p:cNvSpPr>
          <p:nvPr>
            <p:ph type="ftr" sz="quarter" idx="4"/>
          </p:nvPr>
        </p:nvSpPr>
        <p:spPr/>
        <p:txBody>
          <a:bodyPr/>
          <a:lstStyle/>
          <a:p>
            <a:r>
              <a:rPr lang="fr-FR"/>
              <a:t>alexandra.kallitsopoulou@cea.fr</a:t>
            </a:r>
          </a:p>
        </p:txBody>
      </p:sp>
      <p:sp>
        <p:nvSpPr>
          <p:cNvPr id="5" name="Slide Number Placeholder 4">
            <a:extLst>
              <a:ext uri="{FF2B5EF4-FFF2-40B4-BE49-F238E27FC236}">
                <a16:creationId xmlns:a16="http://schemas.microsoft.com/office/drawing/2014/main" id="{A4D1147B-8D41-765C-DF93-861E2FD66C25}"/>
              </a:ext>
            </a:extLst>
          </p:cNvPr>
          <p:cNvSpPr>
            <a:spLocks noGrp="1"/>
          </p:cNvSpPr>
          <p:nvPr>
            <p:ph type="sldNum" sz="quarter" idx="5"/>
          </p:nvPr>
        </p:nvSpPr>
        <p:spPr/>
        <p:txBody>
          <a:bodyPr/>
          <a:lstStyle/>
          <a:p>
            <a:fld id="{087C14E6-2559-451E-807A-4A34163A34D7}" type="slidenum">
              <a:rPr lang="fr-FR" smtClean="0"/>
              <a:t>18</a:t>
            </a:fld>
            <a:endParaRPr lang="fr-FR"/>
          </a:p>
        </p:txBody>
      </p:sp>
    </p:spTree>
    <p:extLst>
      <p:ext uri="{BB962C8B-B14F-4D97-AF65-F5344CB8AC3E}">
        <p14:creationId xmlns:p14="http://schemas.microsoft.com/office/powerpoint/2010/main" val="42406072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FE2BEC-B8D9-EE69-4A76-3A2AA8CE75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90AC09-E5EE-65CF-D46D-B180D24E5845}"/>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6B8F7AFF-25FF-08C0-FA09-CE018199BFCE}"/>
              </a:ext>
            </a:extLst>
          </p:cNvPr>
          <p:cNvSpPr>
            <a:spLocks noGrp="1"/>
          </p:cNvSpPr>
          <p:nvPr>
            <p:ph type="body" idx="1"/>
          </p:nvPr>
        </p:nvSpPr>
        <p:spPr/>
        <p:txBody>
          <a:bodyPr/>
          <a:lstStyle/>
          <a:p>
            <a:pPr marL="0" lvl="0" indent="0" algn="l" rtl="0">
              <a:spcBef>
                <a:spcPts val="0"/>
              </a:spcBef>
              <a:spcAft>
                <a:spcPts val="0"/>
              </a:spcAft>
              <a:buNone/>
            </a:pPr>
            <a:r>
              <a:rPr lang="en-US" sz="1200" dirty="0">
                <a:solidFill>
                  <a:schemeClr val="dk1"/>
                </a:solidFill>
              </a:rPr>
              <a:t>→ </a:t>
            </a:r>
            <a:r>
              <a:rPr lang="en-US" sz="1200" b="1" dirty="0">
                <a:solidFill>
                  <a:schemeClr val="dk1"/>
                </a:solidFill>
              </a:rPr>
              <a:t>zDet0 = -2700m, B 70%</a:t>
            </a:r>
            <a:r>
              <a:rPr lang="en-US" sz="1200" dirty="0">
                <a:solidFill>
                  <a:schemeClr val="dk1"/>
                </a:solidFill>
              </a:rPr>
              <a:t> (further backward) best relative 3hits rate</a:t>
            </a:r>
          </a:p>
          <a:p>
            <a:pPr marL="0" lvl="0" indent="0" algn="l" rtl="0">
              <a:spcBef>
                <a:spcPts val="0"/>
              </a:spcBef>
              <a:spcAft>
                <a:spcPts val="0"/>
              </a:spcAft>
              <a:buNone/>
            </a:pPr>
            <a:r>
              <a:rPr lang="en-US" sz="1200" dirty="0">
                <a:solidFill>
                  <a:schemeClr val="dk1"/>
                </a:solidFill>
              </a:rPr>
              <a:t>→intermediate config. can still be interesting (more stats, different scattering angle </a:t>
            </a:r>
            <a:r>
              <a:rPr lang="en-US" sz="1200" dirty="0" err="1">
                <a:solidFill>
                  <a:schemeClr val="dk1"/>
                </a:solidFill>
              </a:rPr>
              <a:t>distrib</a:t>
            </a:r>
            <a:r>
              <a:rPr lang="en-US" sz="1200" dirty="0">
                <a:solidFill>
                  <a:schemeClr val="dk1"/>
                </a:solidFill>
              </a:rPr>
              <a:t>.)</a:t>
            </a:r>
          </a:p>
          <a:p>
            <a:endParaRPr lang="en-US" dirty="0"/>
          </a:p>
        </p:txBody>
      </p:sp>
      <p:sp>
        <p:nvSpPr>
          <p:cNvPr id="4" name="Footer Placeholder 3">
            <a:extLst>
              <a:ext uri="{FF2B5EF4-FFF2-40B4-BE49-F238E27FC236}">
                <a16:creationId xmlns:a16="http://schemas.microsoft.com/office/drawing/2014/main" id="{C25A73AF-2D55-C327-A0BD-8471646DEC38}"/>
              </a:ext>
            </a:extLst>
          </p:cNvPr>
          <p:cNvSpPr>
            <a:spLocks noGrp="1"/>
          </p:cNvSpPr>
          <p:nvPr>
            <p:ph type="ftr" sz="quarter" idx="4"/>
          </p:nvPr>
        </p:nvSpPr>
        <p:spPr/>
        <p:txBody>
          <a:bodyPr/>
          <a:lstStyle/>
          <a:p>
            <a:r>
              <a:rPr lang="fr-FR"/>
              <a:t>alexandra.kallitsopoulou@cea.fr</a:t>
            </a:r>
          </a:p>
        </p:txBody>
      </p:sp>
      <p:sp>
        <p:nvSpPr>
          <p:cNvPr id="5" name="Slide Number Placeholder 4">
            <a:extLst>
              <a:ext uri="{FF2B5EF4-FFF2-40B4-BE49-F238E27FC236}">
                <a16:creationId xmlns:a16="http://schemas.microsoft.com/office/drawing/2014/main" id="{577EFD89-ECF5-7DC1-CF3F-B1AA54CEE93D}"/>
              </a:ext>
            </a:extLst>
          </p:cNvPr>
          <p:cNvSpPr>
            <a:spLocks noGrp="1"/>
          </p:cNvSpPr>
          <p:nvPr>
            <p:ph type="sldNum" sz="quarter" idx="5"/>
          </p:nvPr>
        </p:nvSpPr>
        <p:spPr/>
        <p:txBody>
          <a:bodyPr/>
          <a:lstStyle/>
          <a:p>
            <a:fld id="{087C14E6-2559-451E-807A-4A34163A34D7}" type="slidenum">
              <a:rPr lang="fr-FR" smtClean="0"/>
              <a:t>20</a:t>
            </a:fld>
            <a:endParaRPr lang="fr-FR"/>
          </a:p>
        </p:txBody>
      </p:sp>
    </p:spTree>
    <p:extLst>
      <p:ext uri="{BB962C8B-B14F-4D97-AF65-F5344CB8AC3E}">
        <p14:creationId xmlns:p14="http://schemas.microsoft.com/office/powerpoint/2010/main" val="41484712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235F21-FE86-992F-FA8D-7BA668373C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DB9139-5BB9-5C9B-F1DF-2D1FAB57F694}"/>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198394C9-6BDF-331E-BA3F-987C05647FAD}"/>
              </a:ext>
            </a:extLst>
          </p:cNvPr>
          <p:cNvSpPr>
            <a:spLocks noGrp="1"/>
          </p:cNvSpPr>
          <p:nvPr>
            <p:ph type="body" idx="1"/>
          </p:nvPr>
        </p:nvSpPr>
        <p:spPr/>
        <p:txBody>
          <a:bodyPr/>
          <a:lstStyle/>
          <a:p>
            <a:pPr marL="0" lvl="0" indent="0" algn="l" rtl="0">
              <a:spcBef>
                <a:spcPts val="0"/>
              </a:spcBef>
              <a:spcAft>
                <a:spcPts val="0"/>
              </a:spcAft>
              <a:buNone/>
            </a:pPr>
            <a:r>
              <a:rPr lang="en-US" sz="1200" dirty="0">
                <a:solidFill>
                  <a:schemeClr val="dk1"/>
                </a:solidFill>
              </a:rPr>
              <a:t>→ </a:t>
            </a:r>
            <a:r>
              <a:rPr lang="en-US" sz="1200" b="1" dirty="0">
                <a:solidFill>
                  <a:schemeClr val="dk1"/>
                </a:solidFill>
              </a:rPr>
              <a:t>zDet0 = -2700m, B 70%</a:t>
            </a:r>
            <a:r>
              <a:rPr lang="en-US" sz="1200" dirty="0">
                <a:solidFill>
                  <a:schemeClr val="dk1"/>
                </a:solidFill>
              </a:rPr>
              <a:t> (further backward) best relative 3hits rate</a:t>
            </a:r>
          </a:p>
          <a:p>
            <a:pPr marL="0" lvl="0" indent="0" algn="l" rtl="0">
              <a:spcBef>
                <a:spcPts val="0"/>
              </a:spcBef>
              <a:spcAft>
                <a:spcPts val="0"/>
              </a:spcAft>
              <a:buNone/>
            </a:pPr>
            <a:r>
              <a:rPr lang="en-US" sz="1200" dirty="0">
                <a:solidFill>
                  <a:schemeClr val="dk1"/>
                </a:solidFill>
              </a:rPr>
              <a:t>→intermediate config. can still be interesting (more stats, different scattering angle </a:t>
            </a:r>
            <a:r>
              <a:rPr lang="en-US" sz="1200" dirty="0" err="1">
                <a:solidFill>
                  <a:schemeClr val="dk1"/>
                </a:solidFill>
              </a:rPr>
              <a:t>distrib</a:t>
            </a:r>
            <a:r>
              <a:rPr lang="en-US" sz="1200" dirty="0">
                <a:solidFill>
                  <a:schemeClr val="dk1"/>
                </a:solidFill>
              </a:rPr>
              <a:t>.)</a:t>
            </a:r>
          </a:p>
          <a:p>
            <a:endParaRPr lang="en-US" dirty="0"/>
          </a:p>
        </p:txBody>
      </p:sp>
      <p:sp>
        <p:nvSpPr>
          <p:cNvPr id="4" name="Footer Placeholder 3">
            <a:extLst>
              <a:ext uri="{FF2B5EF4-FFF2-40B4-BE49-F238E27FC236}">
                <a16:creationId xmlns:a16="http://schemas.microsoft.com/office/drawing/2014/main" id="{C89C224B-C3A5-B43B-4847-736371C132E0}"/>
              </a:ext>
            </a:extLst>
          </p:cNvPr>
          <p:cNvSpPr>
            <a:spLocks noGrp="1"/>
          </p:cNvSpPr>
          <p:nvPr>
            <p:ph type="ftr" sz="quarter" idx="4"/>
          </p:nvPr>
        </p:nvSpPr>
        <p:spPr/>
        <p:txBody>
          <a:bodyPr/>
          <a:lstStyle/>
          <a:p>
            <a:r>
              <a:rPr lang="fr-FR"/>
              <a:t>alexandra.kallitsopoulou@cea.fr</a:t>
            </a:r>
          </a:p>
        </p:txBody>
      </p:sp>
      <p:sp>
        <p:nvSpPr>
          <p:cNvPr id="5" name="Slide Number Placeholder 4">
            <a:extLst>
              <a:ext uri="{FF2B5EF4-FFF2-40B4-BE49-F238E27FC236}">
                <a16:creationId xmlns:a16="http://schemas.microsoft.com/office/drawing/2014/main" id="{4B431F5D-5F89-2046-D8BA-BD3FD5C0ADCF}"/>
              </a:ext>
            </a:extLst>
          </p:cNvPr>
          <p:cNvSpPr>
            <a:spLocks noGrp="1"/>
          </p:cNvSpPr>
          <p:nvPr>
            <p:ph type="sldNum" sz="quarter" idx="5"/>
          </p:nvPr>
        </p:nvSpPr>
        <p:spPr/>
        <p:txBody>
          <a:bodyPr/>
          <a:lstStyle/>
          <a:p>
            <a:fld id="{087C14E6-2559-451E-807A-4A34163A34D7}" type="slidenum">
              <a:rPr lang="fr-FR" smtClean="0"/>
              <a:t>21</a:t>
            </a:fld>
            <a:endParaRPr lang="fr-FR"/>
          </a:p>
        </p:txBody>
      </p:sp>
    </p:spTree>
    <p:extLst>
      <p:ext uri="{BB962C8B-B14F-4D97-AF65-F5344CB8AC3E}">
        <p14:creationId xmlns:p14="http://schemas.microsoft.com/office/powerpoint/2010/main" val="11315791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r>
              <a:rPr lang="fr-FR"/>
              <a:t>alexandra.kallitsopoulou@cea.fr</a:t>
            </a:r>
          </a:p>
        </p:txBody>
      </p:sp>
      <p:sp>
        <p:nvSpPr>
          <p:cNvPr id="5" name="Slide Number Placeholder 4"/>
          <p:cNvSpPr>
            <a:spLocks noGrp="1"/>
          </p:cNvSpPr>
          <p:nvPr>
            <p:ph type="sldNum" sz="quarter" idx="5"/>
          </p:nvPr>
        </p:nvSpPr>
        <p:spPr/>
        <p:txBody>
          <a:bodyPr/>
          <a:lstStyle/>
          <a:p>
            <a:fld id="{087C14E6-2559-451E-807A-4A34163A34D7}" type="slidenum">
              <a:rPr lang="fr-FR" smtClean="0"/>
              <a:t>23</a:t>
            </a:fld>
            <a:endParaRPr lang="fr-FR"/>
          </a:p>
        </p:txBody>
      </p:sp>
    </p:spTree>
    <p:extLst>
      <p:ext uri="{BB962C8B-B14F-4D97-AF65-F5344CB8AC3E}">
        <p14:creationId xmlns:p14="http://schemas.microsoft.com/office/powerpoint/2010/main" val="587062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l-GR" dirty="0"/>
          </a:p>
        </p:txBody>
      </p:sp>
      <p:sp>
        <p:nvSpPr>
          <p:cNvPr id="4" name="Footer Placeholder 3"/>
          <p:cNvSpPr>
            <a:spLocks noGrp="1"/>
          </p:cNvSpPr>
          <p:nvPr>
            <p:ph type="ftr" sz="quarter" idx="4"/>
          </p:nvPr>
        </p:nvSpPr>
        <p:spPr/>
        <p:txBody>
          <a:bodyPr/>
          <a:lstStyle/>
          <a:p>
            <a:r>
              <a:rPr lang="fr-FR"/>
              <a:t>alexandra.kallitsopoulou@cea.fr</a:t>
            </a:r>
          </a:p>
        </p:txBody>
      </p:sp>
      <p:sp>
        <p:nvSpPr>
          <p:cNvPr id="5" name="Slide Number Placeholder 4"/>
          <p:cNvSpPr>
            <a:spLocks noGrp="1"/>
          </p:cNvSpPr>
          <p:nvPr>
            <p:ph type="sldNum" sz="quarter" idx="5"/>
          </p:nvPr>
        </p:nvSpPr>
        <p:spPr/>
        <p:txBody>
          <a:bodyPr/>
          <a:lstStyle/>
          <a:p>
            <a:fld id="{087C14E6-2559-451E-807A-4A34163A34D7}" type="slidenum">
              <a:rPr lang="fr-FR" smtClean="0"/>
              <a:t>2</a:t>
            </a:fld>
            <a:endParaRPr lang="fr-FR"/>
          </a:p>
        </p:txBody>
      </p:sp>
    </p:spTree>
    <p:extLst>
      <p:ext uri="{BB962C8B-B14F-4D97-AF65-F5344CB8AC3E}">
        <p14:creationId xmlns:p14="http://schemas.microsoft.com/office/powerpoint/2010/main" val="40746869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CA28A3-BADB-EBA4-F161-F46FC1245B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15F16B-0578-4ACD-2210-29C7BEBD6682}"/>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D9FF3A0D-7CD4-927F-1FAA-58EC99D523F3}"/>
              </a:ext>
            </a:extLst>
          </p:cNvPr>
          <p:cNvSpPr>
            <a:spLocks noGrp="1"/>
          </p:cNvSpPr>
          <p:nvPr>
            <p:ph type="body" idx="1"/>
          </p:nvPr>
        </p:nvSpPr>
        <p:spPr/>
        <p:txBody>
          <a:bodyPr/>
          <a:lstStyle/>
          <a:p>
            <a:r>
              <a:rPr lang="en-US" dirty="0"/>
              <a:t>I don’t really understand the two last objectives of the simulation part </a:t>
            </a:r>
          </a:p>
        </p:txBody>
      </p:sp>
      <p:sp>
        <p:nvSpPr>
          <p:cNvPr id="4" name="Footer Placeholder 3">
            <a:extLst>
              <a:ext uri="{FF2B5EF4-FFF2-40B4-BE49-F238E27FC236}">
                <a16:creationId xmlns:a16="http://schemas.microsoft.com/office/drawing/2014/main" id="{A6525941-090F-CB46-6934-BC8BAC66FBB1}"/>
              </a:ext>
            </a:extLst>
          </p:cNvPr>
          <p:cNvSpPr>
            <a:spLocks noGrp="1"/>
          </p:cNvSpPr>
          <p:nvPr>
            <p:ph type="ftr" sz="quarter" idx="4"/>
          </p:nvPr>
        </p:nvSpPr>
        <p:spPr/>
        <p:txBody>
          <a:bodyPr/>
          <a:lstStyle/>
          <a:p>
            <a:r>
              <a:rPr lang="fr-FR"/>
              <a:t>alexandra.kallitsopoulou@cea.fr</a:t>
            </a:r>
          </a:p>
        </p:txBody>
      </p:sp>
      <p:sp>
        <p:nvSpPr>
          <p:cNvPr id="5" name="Slide Number Placeholder 4">
            <a:extLst>
              <a:ext uri="{FF2B5EF4-FFF2-40B4-BE49-F238E27FC236}">
                <a16:creationId xmlns:a16="http://schemas.microsoft.com/office/drawing/2014/main" id="{1EAE3468-FBE2-4A9E-84F9-194478B7A5AF}"/>
              </a:ext>
            </a:extLst>
          </p:cNvPr>
          <p:cNvSpPr>
            <a:spLocks noGrp="1"/>
          </p:cNvSpPr>
          <p:nvPr>
            <p:ph type="sldNum" sz="quarter" idx="5"/>
          </p:nvPr>
        </p:nvSpPr>
        <p:spPr/>
        <p:txBody>
          <a:bodyPr/>
          <a:lstStyle/>
          <a:p>
            <a:fld id="{087C14E6-2559-451E-807A-4A34163A34D7}" type="slidenum">
              <a:rPr lang="fr-FR" smtClean="0"/>
              <a:t>27</a:t>
            </a:fld>
            <a:endParaRPr lang="fr-FR"/>
          </a:p>
        </p:txBody>
      </p:sp>
    </p:spTree>
    <p:extLst>
      <p:ext uri="{BB962C8B-B14F-4D97-AF65-F5344CB8AC3E}">
        <p14:creationId xmlns:p14="http://schemas.microsoft.com/office/powerpoint/2010/main" val="13082138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5D3944-5D7D-A34A-C2F6-F2E1BB42DF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926301-7B78-9E91-2D65-813F2EDBC0CA}"/>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02175C9F-8873-E2EB-1848-17A67BA43442}"/>
              </a:ext>
            </a:extLst>
          </p:cNvPr>
          <p:cNvSpPr>
            <a:spLocks noGrp="1"/>
          </p:cNvSpPr>
          <p:nvPr>
            <p:ph type="body" idx="1"/>
          </p:nvPr>
        </p:nvSpPr>
        <p:spPr/>
        <p:txBody>
          <a:bodyPr/>
          <a:lstStyle/>
          <a:p>
            <a:pPr marL="0" lvl="0" indent="0" algn="l" rtl="0">
              <a:spcBef>
                <a:spcPts val="0"/>
              </a:spcBef>
              <a:spcAft>
                <a:spcPts val="0"/>
              </a:spcAft>
              <a:buNone/>
            </a:pPr>
            <a:r>
              <a:rPr lang="en-US" sz="1200" dirty="0">
                <a:solidFill>
                  <a:schemeClr val="dk1"/>
                </a:solidFill>
              </a:rPr>
              <a:t>→ </a:t>
            </a:r>
            <a:r>
              <a:rPr lang="en-US" sz="1200" b="1" dirty="0">
                <a:solidFill>
                  <a:schemeClr val="dk1"/>
                </a:solidFill>
              </a:rPr>
              <a:t>zDet0 = -2700m, B 70%</a:t>
            </a:r>
            <a:r>
              <a:rPr lang="en-US" sz="1200" dirty="0">
                <a:solidFill>
                  <a:schemeClr val="dk1"/>
                </a:solidFill>
              </a:rPr>
              <a:t> (further backward) best relative 3hits rate</a:t>
            </a:r>
          </a:p>
          <a:p>
            <a:pPr marL="0" lvl="0" indent="0" algn="l" rtl="0">
              <a:spcBef>
                <a:spcPts val="0"/>
              </a:spcBef>
              <a:spcAft>
                <a:spcPts val="0"/>
              </a:spcAft>
              <a:buNone/>
            </a:pPr>
            <a:r>
              <a:rPr lang="en-US" sz="1200" dirty="0">
                <a:solidFill>
                  <a:schemeClr val="dk1"/>
                </a:solidFill>
              </a:rPr>
              <a:t>→intermediate config. can still be interesting (more stats, different scattering angle </a:t>
            </a:r>
            <a:r>
              <a:rPr lang="en-US" sz="1200" dirty="0" err="1">
                <a:solidFill>
                  <a:schemeClr val="dk1"/>
                </a:solidFill>
              </a:rPr>
              <a:t>distrib</a:t>
            </a:r>
            <a:r>
              <a:rPr lang="en-US" sz="1200" dirty="0">
                <a:solidFill>
                  <a:schemeClr val="dk1"/>
                </a:solidFill>
              </a:rPr>
              <a:t>.)</a:t>
            </a:r>
          </a:p>
          <a:p>
            <a:endParaRPr lang="en-US" dirty="0"/>
          </a:p>
        </p:txBody>
      </p:sp>
      <p:sp>
        <p:nvSpPr>
          <p:cNvPr id="4" name="Footer Placeholder 3">
            <a:extLst>
              <a:ext uri="{FF2B5EF4-FFF2-40B4-BE49-F238E27FC236}">
                <a16:creationId xmlns:a16="http://schemas.microsoft.com/office/drawing/2014/main" id="{0598C2CD-9625-7651-0B8C-030D7715581F}"/>
              </a:ext>
            </a:extLst>
          </p:cNvPr>
          <p:cNvSpPr>
            <a:spLocks noGrp="1"/>
          </p:cNvSpPr>
          <p:nvPr>
            <p:ph type="ftr" sz="quarter" idx="4"/>
          </p:nvPr>
        </p:nvSpPr>
        <p:spPr/>
        <p:txBody>
          <a:bodyPr/>
          <a:lstStyle/>
          <a:p>
            <a:r>
              <a:rPr lang="fr-FR"/>
              <a:t>alexandra.kallitsopoulou@cea.fr</a:t>
            </a:r>
          </a:p>
        </p:txBody>
      </p:sp>
      <p:sp>
        <p:nvSpPr>
          <p:cNvPr id="5" name="Slide Number Placeholder 4">
            <a:extLst>
              <a:ext uri="{FF2B5EF4-FFF2-40B4-BE49-F238E27FC236}">
                <a16:creationId xmlns:a16="http://schemas.microsoft.com/office/drawing/2014/main" id="{12EF3FE0-AF90-F77B-BC14-2C231E558C4E}"/>
              </a:ext>
            </a:extLst>
          </p:cNvPr>
          <p:cNvSpPr>
            <a:spLocks noGrp="1"/>
          </p:cNvSpPr>
          <p:nvPr>
            <p:ph type="sldNum" sz="quarter" idx="5"/>
          </p:nvPr>
        </p:nvSpPr>
        <p:spPr/>
        <p:txBody>
          <a:bodyPr/>
          <a:lstStyle/>
          <a:p>
            <a:fld id="{087C14E6-2559-451E-807A-4A34163A34D7}" type="slidenum">
              <a:rPr lang="fr-FR" smtClean="0"/>
              <a:t>38</a:t>
            </a:fld>
            <a:endParaRPr lang="fr-FR"/>
          </a:p>
        </p:txBody>
      </p:sp>
    </p:spTree>
    <p:extLst>
      <p:ext uri="{BB962C8B-B14F-4D97-AF65-F5344CB8AC3E}">
        <p14:creationId xmlns:p14="http://schemas.microsoft.com/office/powerpoint/2010/main" val="20232844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6F2050F-C8CF-4592-AFFB-E34ACB8E754C}" type="slidenum">
              <a:rPr lang="fr-FR" smtClean="0"/>
              <a:t>39</a:t>
            </a:fld>
            <a:endParaRPr lang="fr-FR"/>
          </a:p>
        </p:txBody>
      </p:sp>
    </p:spTree>
    <p:extLst>
      <p:ext uri="{BB962C8B-B14F-4D97-AF65-F5344CB8AC3E}">
        <p14:creationId xmlns:p14="http://schemas.microsoft.com/office/powerpoint/2010/main" val="15453120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6F2050F-C8CF-4592-AFFB-E34ACB8E754C}" type="slidenum">
              <a:rPr lang="fr-FR" smtClean="0"/>
              <a:t>40</a:t>
            </a:fld>
            <a:endParaRPr lang="fr-FR"/>
          </a:p>
        </p:txBody>
      </p:sp>
    </p:spTree>
    <p:extLst>
      <p:ext uri="{BB962C8B-B14F-4D97-AF65-F5344CB8AC3E}">
        <p14:creationId xmlns:p14="http://schemas.microsoft.com/office/powerpoint/2010/main" val="25196033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6F2050F-C8CF-4592-AFFB-E34ACB8E754C}" type="slidenum">
              <a:rPr lang="fr-FR" smtClean="0"/>
              <a:t>42</a:t>
            </a:fld>
            <a:endParaRPr lang="fr-FR"/>
          </a:p>
        </p:txBody>
      </p:sp>
    </p:spTree>
    <p:extLst>
      <p:ext uri="{BB962C8B-B14F-4D97-AF65-F5344CB8AC3E}">
        <p14:creationId xmlns:p14="http://schemas.microsoft.com/office/powerpoint/2010/main" val="5564281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6F2050F-C8CF-4592-AFFB-E34ACB8E754C}" type="slidenum">
              <a:rPr lang="fr-FR" smtClean="0"/>
              <a:t>43</a:t>
            </a:fld>
            <a:endParaRPr lang="fr-FR"/>
          </a:p>
        </p:txBody>
      </p:sp>
    </p:spTree>
    <p:extLst>
      <p:ext uri="{BB962C8B-B14F-4D97-AF65-F5344CB8AC3E}">
        <p14:creationId xmlns:p14="http://schemas.microsoft.com/office/powerpoint/2010/main" val="17347533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6F2050F-C8CF-4592-AFFB-E34ACB8E754C}" type="slidenum">
              <a:rPr lang="fr-FR" smtClean="0"/>
              <a:t>44</a:t>
            </a:fld>
            <a:endParaRPr lang="fr-FR"/>
          </a:p>
        </p:txBody>
      </p:sp>
    </p:spTree>
    <p:extLst>
      <p:ext uri="{BB962C8B-B14F-4D97-AF65-F5344CB8AC3E}">
        <p14:creationId xmlns:p14="http://schemas.microsoft.com/office/powerpoint/2010/main" val="16910597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6F2050F-C8CF-4592-AFFB-E34ACB8E754C}" type="slidenum">
              <a:rPr lang="fr-FR" smtClean="0"/>
              <a:t>46</a:t>
            </a:fld>
            <a:endParaRPr lang="fr-FR"/>
          </a:p>
        </p:txBody>
      </p:sp>
    </p:spTree>
    <p:extLst>
      <p:ext uri="{BB962C8B-B14F-4D97-AF65-F5344CB8AC3E}">
        <p14:creationId xmlns:p14="http://schemas.microsoft.com/office/powerpoint/2010/main" val="26155375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6F2050F-C8CF-4592-AFFB-E34ACB8E754C}" type="slidenum">
              <a:rPr lang="fr-FR" smtClean="0"/>
              <a:t>47</a:t>
            </a:fld>
            <a:endParaRPr lang="fr-FR"/>
          </a:p>
        </p:txBody>
      </p:sp>
    </p:spTree>
    <p:extLst>
      <p:ext uri="{BB962C8B-B14F-4D97-AF65-F5344CB8AC3E}">
        <p14:creationId xmlns:p14="http://schemas.microsoft.com/office/powerpoint/2010/main" val="40838953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6F2050F-C8CF-4592-AFFB-E34ACB8E754C}" type="slidenum">
              <a:rPr lang="fr-FR" smtClean="0"/>
              <a:t>48</a:t>
            </a:fld>
            <a:endParaRPr lang="fr-FR"/>
          </a:p>
        </p:txBody>
      </p:sp>
    </p:spTree>
    <p:extLst>
      <p:ext uri="{BB962C8B-B14F-4D97-AF65-F5344CB8AC3E}">
        <p14:creationId xmlns:p14="http://schemas.microsoft.com/office/powerpoint/2010/main" val="1715435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parity-violating scattering cross section asymmetry, APV, dominated by the weak charge of the proton, 𝑄𝑊𝑝=1−4sin2 θ𝑊. </a:t>
            </a:r>
          </a:p>
          <a:p>
            <a:r>
              <a:rPr lang="en-US" sz="1200" b="0" i="0" u="none" strike="noStrike" kern="1200" baseline="0" dirty="0">
                <a:solidFill>
                  <a:schemeClr val="tx1"/>
                </a:solidFill>
                <a:latin typeface="+mn-lt"/>
                <a:ea typeface="+mn-ea"/>
                <a:cs typeface="+mn-cs"/>
              </a:rPr>
              <a:t>Given the scattering rates mentioned above, a measurement of 𝑄𝑊𝑝with ~1% relative statistical precision can be achieved in 10000 hours</a:t>
            </a:r>
            <a:endParaRPr lang="en-US" dirty="0"/>
          </a:p>
        </p:txBody>
      </p:sp>
      <p:sp>
        <p:nvSpPr>
          <p:cNvPr id="4" name="Footer Placeholder 3"/>
          <p:cNvSpPr>
            <a:spLocks noGrp="1"/>
          </p:cNvSpPr>
          <p:nvPr>
            <p:ph type="ftr" sz="quarter" idx="4"/>
          </p:nvPr>
        </p:nvSpPr>
        <p:spPr/>
        <p:txBody>
          <a:bodyPr/>
          <a:lstStyle/>
          <a:p>
            <a:r>
              <a:rPr lang="fr-FR"/>
              <a:t>alexandra.kallitsopoulou@cea.fr</a:t>
            </a:r>
          </a:p>
        </p:txBody>
      </p:sp>
      <p:sp>
        <p:nvSpPr>
          <p:cNvPr id="5" name="Slide Number Placeholder 4"/>
          <p:cNvSpPr>
            <a:spLocks noGrp="1"/>
          </p:cNvSpPr>
          <p:nvPr>
            <p:ph type="sldNum" sz="quarter" idx="5"/>
          </p:nvPr>
        </p:nvSpPr>
        <p:spPr/>
        <p:txBody>
          <a:bodyPr/>
          <a:lstStyle/>
          <a:p>
            <a:fld id="{087C14E6-2559-451E-807A-4A34163A34D7}" type="slidenum">
              <a:rPr lang="fr-FR" smtClean="0"/>
              <a:t>3</a:t>
            </a:fld>
            <a:endParaRPr lang="fr-FR"/>
          </a:p>
        </p:txBody>
      </p:sp>
    </p:spTree>
    <p:extLst>
      <p:ext uri="{BB962C8B-B14F-4D97-AF65-F5344CB8AC3E}">
        <p14:creationId xmlns:p14="http://schemas.microsoft.com/office/powerpoint/2010/main" val="4075171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D5640C-595E-FD40-5D19-91712A61F0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5433C8-BE09-02C0-70B0-52B1831575FC}"/>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ED9CF0A9-97B2-CB78-D3A6-58127B3AF825}"/>
              </a:ext>
            </a:extLst>
          </p:cNvPr>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parity-violating scattering cross section asymmetry, APV, is about 5x10-8 in this configuration, and dominated by the weak charge of the proton, 𝑄𝑊𝑝=1−4sin2 θ𝑊. </a:t>
            </a:r>
          </a:p>
          <a:p>
            <a:r>
              <a:rPr lang="en-US" sz="1200" b="0" i="0" u="none" strike="noStrike" kern="1200" baseline="0" dirty="0">
                <a:solidFill>
                  <a:schemeClr val="tx1"/>
                </a:solidFill>
                <a:latin typeface="+mn-lt"/>
                <a:ea typeface="+mn-ea"/>
                <a:cs typeface="+mn-cs"/>
              </a:rPr>
              <a:t>Given the scattering rates mentioned above, a measurement of 𝑄𝑊𝑝with ~1% relative statistical precision can be achieved in 10000 hours, and yields a precision in the weak mixing angle of δsin2θW ~ 0.0003, which competes with that of the best </a:t>
            </a:r>
            <a:r>
              <a:rPr lang="en-US" sz="1200" b="0" i="0" u="none" strike="noStrike" kern="1200" baseline="0" dirty="0" err="1">
                <a:solidFill>
                  <a:schemeClr val="tx1"/>
                </a:solidFill>
                <a:latin typeface="+mn-lt"/>
                <a:ea typeface="+mn-ea"/>
                <a:cs typeface="+mn-cs"/>
              </a:rPr>
              <a:t>e+e</a:t>
            </a:r>
            <a:r>
              <a:rPr lang="en-US" sz="1200" b="0" i="0" u="none" strike="noStrike" kern="1200" baseline="0" dirty="0">
                <a:solidFill>
                  <a:schemeClr val="tx1"/>
                </a:solidFill>
                <a:latin typeface="+mn-lt"/>
                <a:ea typeface="+mn-ea"/>
                <a:cs typeface="+mn-cs"/>
              </a:rPr>
              <a:t>- measurement results from LEP and SLC. </a:t>
            </a:r>
            <a:endParaRPr lang="en-US" dirty="0"/>
          </a:p>
        </p:txBody>
      </p:sp>
      <p:sp>
        <p:nvSpPr>
          <p:cNvPr id="4" name="Footer Placeholder 3">
            <a:extLst>
              <a:ext uri="{FF2B5EF4-FFF2-40B4-BE49-F238E27FC236}">
                <a16:creationId xmlns:a16="http://schemas.microsoft.com/office/drawing/2014/main" id="{FFCB9271-5316-4D86-CBB0-1B4CCB711CBD}"/>
              </a:ext>
            </a:extLst>
          </p:cNvPr>
          <p:cNvSpPr>
            <a:spLocks noGrp="1"/>
          </p:cNvSpPr>
          <p:nvPr>
            <p:ph type="ftr" sz="quarter" idx="4"/>
          </p:nvPr>
        </p:nvSpPr>
        <p:spPr/>
        <p:txBody>
          <a:bodyPr/>
          <a:lstStyle/>
          <a:p>
            <a:r>
              <a:rPr lang="fr-FR"/>
              <a:t>alexandra.kallitsopoulou@cea.fr</a:t>
            </a:r>
          </a:p>
        </p:txBody>
      </p:sp>
      <p:sp>
        <p:nvSpPr>
          <p:cNvPr id="5" name="Slide Number Placeholder 4">
            <a:extLst>
              <a:ext uri="{FF2B5EF4-FFF2-40B4-BE49-F238E27FC236}">
                <a16:creationId xmlns:a16="http://schemas.microsoft.com/office/drawing/2014/main" id="{03389910-E941-4F50-87FE-DFE13A0E8A36}"/>
              </a:ext>
            </a:extLst>
          </p:cNvPr>
          <p:cNvSpPr>
            <a:spLocks noGrp="1"/>
          </p:cNvSpPr>
          <p:nvPr>
            <p:ph type="sldNum" sz="quarter" idx="5"/>
          </p:nvPr>
        </p:nvSpPr>
        <p:spPr/>
        <p:txBody>
          <a:bodyPr/>
          <a:lstStyle/>
          <a:p>
            <a:fld id="{087C14E6-2559-451E-807A-4A34163A34D7}" type="slidenum">
              <a:rPr lang="fr-FR" smtClean="0"/>
              <a:t>4</a:t>
            </a:fld>
            <a:endParaRPr lang="fr-FR"/>
          </a:p>
        </p:txBody>
      </p:sp>
    </p:spTree>
    <p:extLst>
      <p:ext uri="{BB962C8B-B14F-4D97-AF65-F5344CB8AC3E}">
        <p14:creationId xmlns:p14="http://schemas.microsoft.com/office/powerpoint/2010/main" val="3664425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6CCCB2-B0C5-429F-0303-96D0204AB0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D8E174-4C87-02F2-1EED-7D84D68E6AED}"/>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5833C43C-60B9-163D-5365-1C41D8A88A47}"/>
              </a:ext>
            </a:extLst>
          </p:cNvPr>
          <p:cNvSpPr>
            <a:spLocks noGrp="1"/>
          </p:cNvSpPr>
          <p:nvPr>
            <p:ph type="body" idx="1"/>
          </p:nvPr>
        </p:nvSpPr>
        <p:spPr/>
        <p:txBody>
          <a:bodyPr/>
          <a:lstStyle/>
          <a:p>
            <a:r>
              <a:rPr lang="en-US" b="1" dirty="0"/>
              <a:t>Impact on systematics</a:t>
            </a:r>
          </a:p>
          <a:p>
            <a:r>
              <a:rPr lang="en-US" dirty="0"/>
              <a:t>Reduces uncertainty from axial/strange form factors by </a:t>
            </a:r>
            <a:r>
              <a:rPr lang="en-US" b="1" dirty="0"/>
              <a:t>factor 5–10</a:t>
            </a:r>
            <a:endParaRPr lang="en-US" dirty="0"/>
          </a:p>
          <a:p>
            <a:r>
              <a:rPr lang="en-US" dirty="0"/>
              <a:t>Lowers their contribution to Qᵂᵖ uncertainty to </a:t>
            </a:r>
            <a:r>
              <a:rPr lang="en-US" b="1" dirty="0"/>
              <a:t>~0.2%</a:t>
            </a:r>
            <a:endParaRPr lang="en-US" dirty="0"/>
          </a:p>
          <a:p>
            <a:r>
              <a:rPr lang="en-US" dirty="0"/>
              <a:t>Ensures P2 reaches its </a:t>
            </a:r>
            <a:r>
              <a:rPr lang="en-US" b="1" dirty="0"/>
              <a:t>precision goal on sin²θ₍W₎</a:t>
            </a:r>
            <a:endParaRPr lang="en-US" dirty="0"/>
          </a:p>
        </p:txBody>
      </p:sp>
      <p:sp>
        <p:nvSpPr>
          <p:cNvPr id="4" name="Footer Placeholder 3">
            <a:extLst>
              <a:ext uri="{FF2B5EF4-FFF2-40B4-BE49-F238E27FC236}">
                <a16:creationId xmlns:a16="http://schemas.microsoft.com/office/drawing/2014/main" id="{9FB32AAD-01F7-A685-F0D0-BFC84245C46E}"/>
              </a:ext>
            </a:extLst>
          </p:cNvPr>
          <p:cNvSpPr>
            <a:spLocks noGrp="1"/>
          </p:cNvSpPr>
          <p:nvPr>
            <p:ph type="ftr" sz="quarter" idx="4"/>
          </p:nvPr>
        </p:nvSpPr>
        <p:spPr/>
        <p:txBody>
          <a:bodyPr/>
          <a:lstStyle/>
          <a:p>
            <a:r>
              <a:rPr lang="fr-FR"/>
              <a:t>alexandra.kallitsopoulou@cea.fr</a:t>
            </a:r>
          </a:p>
        </p:txBody>
      </p:sp>
      <p:sp>
        <p:nvSpPr>
          <p:cNvPr id="5" name="Slide Number Placeholder 4">
            <a:extLst>
              <a:ext uri="{FF2B5EF4-FFF2-40B4-BE49-F238E27FC236}">
                <a16:creationId xmlns:a16="http://schemas.microsoft.com/office/drawing/2014/main" id="{8EFC0951-0A63-4E45-D18E-533E1FDCB6A4}"/>
              </a:ext>
            </a:extLst>
          </p:cNvPr>
          <p:cNvSpPr>
            <a:spLocks noGrp="1"/>
          </p:cNvSpPr>
          <p:nvPr>
            <p:ph type="sldNum" sz="quarter" idx="5"/>
          </p:nvPr>
        </p:nvSpPr>
        <p:spPr/>
        <p:txBody>
          <a:bodyPr/>
          <a:lstStyle/>
          <a:p>
            <a:fld id="{087C14E6-2559-451E-807A-4A34163A34D7}" type="slidenum">
              <a:rPr lang="fr-FR" smtClean="0"/>
              <a:t>5</a:t>
            </a:fld>
            <a:endParaRPr lang="fr-FR"/>
          </a:p>
        </p:txBody>
      </p:sp>
    </p:spTree>
    <p:extLst>
      <p:ext uri="{BB962C8B-B14F-4D97-AF65-F5344CB8AC3E}">
        <p14:creationId xmlns:p14="http://schemas.microsoft.com/office/powerpoint/2010/main" val="1820619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SzPct val="25000"/>
              <a:buNone/>
            </a:pPr>
            <a:fld id="{00000000-1234-1234-1234-123412341234}" type="slidenum">
              <a:rPr lang="fr-FR" sz="1200" b="0" i="0" u="none" strike="noStrike" cap="none" smtClean="0">
                <a:solidFill>
                  <a:schemeClr val="dk1"/>
                </a:solidFill>
                <a:latin typeface="Times"/>
                <a:ea typeface="Times"/>
                <a:cs typeface="Times"/>
                <a:sym typeface="Times"/>
              </a:rPr>
              <a:t>6</a:t>
            </a:fld>
            <a:endParaRPr lang="fr-FR" sz="1200" b="0" i="0" u="none" strike="noStrike" cap="none">
              <a:solidFill>
                <a:schemeClr val="dk1"/>
              </a:solidFill>
              <a:latin typeface="Times"/>
              <a:ea typeface="Times"/>
              <a:cs typeface="Times"/>
              <a:sym typeface="Times"/>
            </a:endParaRPr>
          </a:p>
        </p:txBody>
      </p:sp>
    </p:spTree>
    <p:extLst>
      <p:ext uri="{BB962C8B-B14F-4D97-AF65-F5344CB8AC3E}">
        <p14:creationId xmlns:p14="http://schemas.microsoft.com/office/powerpoint/2010/main" val="2886000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94F5A6-0431-7F53-8BE1-95E963B1E1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33A2FA-1779-BCF2-8BAF-CEB2C6AE87BB}"/>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7DE3B8D3-74D8-E771-64EE-6FDE327A0989}"/>
              </a:ext>
            </a:extLst>
          </p:cNvPr>
          <p:cNvSpPr>
            <a:spLocks noGrp="1"/>
          </p:cNvSpPr>
          <p:nvPr>
            <p:ph type="body" idx="1"/>
          </p:nvPr>
        </p:nvSpPr>
        <p:spPr/>
        <p:txBody>
          <a:bodyPr/>
          <a:lstStyle/>
          <a:p>
            <a:endParaRPr lang="en-US" dirty="0"/>
          </a:p>
        </p:txBody>
      </p:sp>
      <p:sp>
        <p:nvSpPr>
          <p:cNvPr id="4" name="Footer Placeholder 3">
            <a:extLst>
              <a:ext uri="{FF2B5EF4-FFF2-40B4-BE49-F238E27FC236}">
                <a16:creationId xmlns:a16="http://schemas.microsoft.com/office/drawing/2014/main" id="{394F5441-889B-B51A-665E-8A2035496A6E}"/>
              </a:ext>
            </a:extLst>
          </p:cNvPr>
          <p:cNvSpPr>
            <a:spLocks noGrp="1"/>
          </p:cNvSpPr>
          <p:nvPr>
            <p:ph type="ftr" sz="quarter" idx="4"/>
          </p:nvPr>
        </p:nvSpPr>
        <p:spPr/>
        <p:txBody>
          <a:bodyPr/>
          <a:lstStyle/>
          <a:p>
            <a:r>
              <a:rPr lang="fr-FR"/>
              <a:t>alexandra.kallitsopoulou@cea.fr</a:t>
            </a:r>
          </a:p>
        </p:txBody>
      </p:sp>
      <p:sp>
        <p:nvSpPr>
          <p:cNvPr id="5" name="Slide Number Placeholder 4">
            <a:extLst>
              <a:ext uri="{FF2B5EF4-FFF2-40B4-BE49-F238E27FC236}">
                <a16:creationId xmlns:a16="http://schemas.microsoft.com/office/drawing/2014/main" id="{1C8D5823-BEC0-669E-E2B8-183B23A6249B}"/>
              </a:ext>
            </a:extLst>
          </p:cNvPr>
          <p:cNvSpPr>
            <a:spLocks noGrp="1"/>
          </p:cNvSpPr>
          <p:nvPr>
            <p:ph type="sldNum" sz="quarter" idx="5"/>
          </p:nvPr>
        </p:nvSpPr>
        <p:spPr/>
        <p:txBody>
          <a:bodyPr/>
          <a:lstStyle/>
          <a:p>
            <a:fld id="{087C14E6-2559-451E-807A-4A34163A34D7}" type="slidenum">
              <a:rPr lang="fr-FR" smtClean="0"/>
              <a:t>8</a:t>
            </a:fld>
            <a:endParaRPr lang="fr-FR"/>
          </a:p>
        </p:txBody>
      </p:sp>
    </p:spTree>
    <p:extLst>
      <p:ext uri="{BB962C8B-B14F-4D97-AF65-F5344CB8AC3E}">
        <p14:creationId xmlns:p14="http://schemas.microsoft.com/office/powerpoint/2010/main" val="2610232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3D872F-F958-0C02-96BD-2D78A94DB6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44DD4A-EE44-4A74-0F4F-AC4143004808}"/>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5F49BF6D-A2C0-C23C-6EC3-0371C5353B70}"/>
              </a:ext>
            </a:extLst>
          </p:cNvPr>
          <p:cNvSpPr>
            <a:spLocks noGrp="1"/>
          </p:cNvSpPr>
          <p:nvPr>
            <p:ph type="body" idx="1"/>
          </p:nvPr>
        </p:nvSpPr>
        <p:spPr/>
        <p:txBody>
          <a:bodyPr/>
          <a:lstStyle/>
          <a:p>
            <a:endParaRPr lang="en-US" dirty="0"/>
          </a:p>
        </p:txBody>
      </p:sp>
      <p:sp>
        <p:nvSpPr>
          <p:cNvPr id="4" name="Footer Placeholder 3">
            <a:extLst>
              <a:ext uri="{FF2B5EF4-FFF2-40B4-BE49-F238E27FC236}">
                <a16:creationId xmlns:a16="http://schemas.microsoft.com/office/drawing/2014/main" id="{95C9DE39-C40D-F1CA-5509-F670A38FB60F}"/>
              </a:ext>
            </a:extLst>
          </p:cNvPr>
          <p:cNvSpPr>
            <a:spLocks noGrp="1"/>
          </p:cNvSpPr>
          <p:nvPr>
            <p:ph type="ftr" sz="quarter" idx="4"/>
          </p:nvPr>
        </p:nvSpPr>
        <p:spPr/>
        <p:txBody>
          <a:bodyPr/>
          <a:lstStyle/>
          <a:p>
            <a:r>
              <a:rPr lang="fr-FR"/>
              <a:t>alexandra.kallitsopoulou@cea.fr</a:t>
            </a:r>
          </a:p>
        </p:txBody>
      </p:sp>
      <p:sp>
        <p:nvSpPr>
          <p:cNvPr id="5" name="Slide Number Placeholder 4">
            <a:extLst>
              <a:ext uri="{FF2B5EF4-FFF2-40B4-BE49-F238E27FC236}">
                <a16:creationId xmlns:a16="http://schemas.microsoft.com/office/drawing/2014/main" id="{9DBD28F6-E885-7F52-6739-F154DF8E8248}"/>
              </a:ext>
            </a:extLst>
          </p:cNvPr>
          <p:cNvSpPr>
            <a:spLocks noGrp="1"/>
          </p:cNvSpPr>
          <p:nvPr>
            <p:ph type="sldNum" sz="quarter" idx="5"/>
          </p:nvPr>
        </p:nvSpPr>
        <p:spPr/>
        <p:txBody>
          <a:bodyPr/>
          <a:lstStyle/>
          <a:p>
            <a:fld id="{087C14E6-2559-451E-807A-4A34163A34D7}" type="slidenum">
              <a:rPr lang="fr-FR" smtClean="0"/>
              <a:t>9</a:t>
            </a:fld>
            <a:endParaRPr lang="fr-FR"/>
          </a:p>
        </p:txBody>
      </p:sp>
    </p:spTree>
    <p:extLst>
      <p:ext uri="{BB962C8B-B14F-4D97-AF65-F5344CB8AC3E}">
        <p14:creationId xmlns:p14="http://schemas.microsoft.com/office/powerpoint/2010/main" val="27061530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F18070-00CD-73C7-8E4D-AD0671062C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A9E9A1-D522-AB7C-FEF8-AAEB74161AB6}"/>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83F98DD1-05FA-9EB7-5705-AE60BEFC152D}"/>
              </a:ext>
            </a:extLst>
          </p:cNvPr>
          <p:cNvSpPr>
            <a:spLocks noGrp="1"/>
          </p:cNvSpPr>
          <p:nvPr>
            <p:ph type="body" idx="1"/>
          </p:nvPr>
        </p:nvSpPr>
        <p:spPr/>
        <p:txBody>
          <a:bodyPr/>
          <a:lstStyle/>
          <a:p>
            <a:r>
              <a:rPr lang="en-US" dirty="0"/>
              <a:t>Why do we need the water-jet cutting approach? </a:t>
            </a:r>
          </a:p>
        </p:txBody>
      </p:sp>
      <p:sp>
        <p:nvSpPr>
          <p:cNvPr id="4" name="Footer Placeholder 3">
            <a:extLst>
              <a:ext uri="{FF2B5EF4-FFF2-40B4-BE49-F238E27FC236}">
                <a16:creationId xmlns:a16="http://schemas.microsoft.com/office/drawing/2014/main" id="{D0A129DE-3016-2959-FE50-7BF2E3627300}"/>
              </a:ext>
            </a:extLst>
          </p:cNvPr>
          <p:cNvSpPr>
            <a:spLocks noGrp="1"/>
          </p:cNvSpPr>
          <p:nvPr>
            <p:ph type="ftr" sz="quarter" idx="4"/>
          </p:nvPr>
        </p:nvSpPr>
        <p:spPr/>
        <p:txBody>
          <a:bodyPr/>
          <a:lstStyle/>
          <a:p>
            <a:r>
              <a:rPr lang="fr-FR"/>
              <a:t>alexandra.kallitsopoulou@cea.fr</a:t>
            </a:r>
          </a:p>
        </p:txBody>
      </p:sp>
      <p:sp>
        <p:nvSpPr>
          <p:cNvPr id="5" name="Slide Number Placeholder 4">
            <a:extLst>
              <a:ext uri="{FF2B5EF4-FFF2-40B4-BE49-F238E27FC236}">
                <a16:creationId xmlns:a16="http://schemas.microsoft.com/office/drawing/2014/main" id="{28D40FF1-DF0A-F15E-3004-3251708964AA}"/>
              </a:ext>
            </a:extLst>
          </p:cNvPr>
          <p:cNvSpPr>
            <a:spLocks noGrp="1"/>
          </p:cNvSpPr>
          <p:nvPr>
            <p:ph type="sldNum" sz="quarter" idx="5"/>
          </p:nvPr>
        </p:nvSpPr>
        <p:spPr/>
        <p:txBody>
          <a:bodyPr/>
          <a:lstStyle/>
          <a:p>
            <a:fld id="{087C14E6-2559-451E-807A-4A34163A34D7}" type="slidenum">
              <a:rPr lang="fr-FR" smtClean="0"/>
              <a:t>10</a:t>
            </a:fld>
            <a:endParaRPr lang="fr-FR"/>
          </a:p>
        </p:txBody>
      </p:sp>
    </p:spTree>
    <p:extLst>
      <p:ext uri="{BB962C8B-B14F-4D97-AF65-F5344CB8AC3E}">
        <p14:creationId xmlns:p14="http://schemas.microsoft.com/office/powerpoint/2010/main" val="42301918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7526982-0BD3-80B2-D0C1-E141B8AD1D26}"/>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sp>
        <p:nvSpPr>
          <p:cNvPr id="10" name="ZoneTexte 9">
            <a:extLst>
              <a:ext uri="{FF2B5EF4-FFF2-40B4-BE49-F238E27FC236}">
                <a16:creationId xmlns:a16="http://schemas.microsoft.com/office/drawing/2014/main" id="{931EACC6-5472-4DD6-3DB8-DB3936803B32}"/>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a:t>
            </a:r>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05" r="39861" b="-1"/>
          <a:stretch/>
        </p:blipFill>
        <p:spPr>
          <a:xfrm>
            <a:off x="10053280" y="0"/>
            <a:ext cx="2138719" cy="1879169"/>
          </a:xfrm>
          <a:prstGeom prst="rect">
            <a:avLst/>
          </a:prstGeom>
        </p:spPr>
      </p:pic>
      <p:sp>
        <p:nvSpPr>
          <p:cNvPr id="5" name="Espace réservé du texte 4">
            <a:extLst>
              <a:ext uri="{FF2B5EF4-FFF2-40B4-BE49-F238E27FC236}">
                <a16:creationId xmlns:a16="http://schemas.microsoft.com/office/drawing/2014/main" id="{0A828EFF-0769-991A-745D-86154BF58E56}"/>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tx1"/>
                </a:solidFill>
              </a:defRPr>
            </a:lvl1pPr>
          </a:lstStyle>
          <a:p>
            <a:pPr lvl="0"/>
            <a:r>
              <a:rPr lang="fr-FR" dirty="0"/>
              <a:t>Emplacement logotypes financeurs/partenaires</a:t>
            </a:r>
          </a:p>
        </p:txBody>
      </p:sp>
      <p:pic>
        <p:nvPicPr>
          <p:cNvPr id="4" name="Image 3"/>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8417" y="62237"/>
            <a:ext cx="1704516" cy="812928"/>
          </a:xfrm>
          <a:prstGeom prst="rect">
            <a:avLst/>
          </a:prstGeom>
        </p:spPr>
      </p:pic>
      <p:pic>
        <p:nvPicPr>
          <p:cNvPr id="15" name="Picture 14" descr="Logo, company name&#10;&#10;Description automatically generated">
            <a:extLst>
              <a:ext uri="{FF2B5EF4-FFF2-40B4-BE49-F238E27FC236}">
                <a16:creationId xmlns:a16="http://schemas.microsoft.com/office/drawing/2014/main" id="{AFB88349-B85E-BFA4-4FBA-F5B09CEB47D3}"/>
              </a:ext>
            </a:extLst>
          </p:cNvPr>
          <p:cNvPicPr>
            <a:picLocks noChangeAspect="1"/>
          </p:cNvPicPr>
          <p:nvPr userDrawn="1"/>
        </p:nvPicPr>
        <p:blipFill rotWithShape="1">
          <a:blip r:embed="rId4"/>
          <a:srcRect t="26226" b="23773"/>
          <a:stretch/>
        </p:blipFill>
        <p:spPr>
          <a:xfrm>
            <a:off x="1952913" y="108488"/>
            <a:ext cx="1226814" cy="613407"/>
          </a:xfrm>
          <a:prstGeom prst="rect">
            <a:avLst/>
          </a:prstGeom>
        </p:spPr>
      </p:pic>
    </p:spTree>
    <p:extLst>
      <p:ext uri="{BB962C8B-B14F-4D97-AF65-F5344CB8AC3E}">
        <p14:creationId xmlns:p14="http://schemas.microsoft.com/office/powerpoint/2010/main" val="1286138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re de section Bleu">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P2 Collaboration Meeting 7 Jan 2026</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a:t>
            </a:fld>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Bleu</a:t>
            </a:r>
          </a:p>
        </p:txBody>
      </p:sp>
      <p:pic>
        <p:nvPicPr>
          <p:cNvPr id="13"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4"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sp>
        <p:nvSpPr>
          <p:cNvPr id="8" name="Titre 1">
            <a:extLst>
              <a:ext uri="{FF2B5EF4-FFF2-40B4-BE49-F238E27FC236}">
                <a16:creationId xmlns:a16="http://schemas.microsoft.com/office/drawing/2014/main" id="{1EE20C3D-7EDC-C467-57AB-6011AB94E6CE}"/>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9" name="Espace réservé du texte 2">
            <a:extLst>
              <a:ext uri="{FF2B5EF4-FFF2-40B4-BE49-F238E27FC236}">
                <a16:creationId xmlns:a16="http://schemas.microsoft.com/office/drawing/2014/main" id="{7F06A08C-C6D3-6EB1-26CF-BBE33E5D79AE}"/>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10" name="Espace réservé du texte 2">
            <a:extLst>
              <a:ext uri="{FF2B5EF4-FFF2-40B4-BE49-F238E27FC236}">
                <a16:creationId xmlns:a16="http://schemas.microsoft.com/office/drawing/2014/main" id="{6FC69820-7AD8-8DE6-6DD2-0BCC3DF92B81}"/>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635319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a:t>P2 Collaboration Meeting 7 Jan 2026</a:t>
            </a:r>
            <a:endParaRPr lang="fr-FR" dirty="0"/>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sp>
        <p:nvSpPr>
          <p:cNvPr id="2" name="Titre 1">
            <a:extLst>
              <a:ext uri="{FF2B5EF4-FFF2-40B4-BE49-F238E27FC236}">
                <a16:creationId xmlns:a16="http://schemas.microsoft.com/office/drawing/2014/main" id="{C1303A6F-3D61-F6AC-9302-9FE476FEAE83}"/>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2983906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et contenu 2 colonne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numCol="2" spcCol="360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a:t>P2 Collaboration Meeting 7 Jan 2026</a:t>
            </a:r>
            <a:endParaRPr lang="fr-FR" dirty="0"/>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 2 colonnes</a:t>
            </a:r>
          </a:p>
        </p:txBody>
      </p:sp>
      <p:sp>
        <p:nvSpPr>
          <p:cNvPr id="2" name="Titre 1">
            <a:extLst>
              <a:ext uri="{FF2B5EF4-FFF2-40B4-BE49-F238E27FC236}">
                <a16:creationId xmlns:a16="http://schemas.microsoft.com/office/drawing/2014/main" id="{190406E3-1995-7E53-4201-E3BFE87AEDED}"/>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26934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a:t>
            </a:r>
          </a:p>
        </p:txBody>
      </p:sp>
      <p:sp>
        <p:nvSpPr>
          <p:cNvPr id="9" name="Espace réservé du contenu 2">
            <a:extLst>
              <a:ext uri="{FF2B5EF4-FFF2-40B4-BE49-F238E27FC236}">
                <a16:creationId xmlns:a16="http://schemas.microsoft.com/office/drawing/2014/main" id="{F34F4926-6F56-0A25-B372-10732490EDF4}"/>
              </a:ext>
            </a:extLst>
          </p:cNvPr>
          <p:cNvSpPr>
            <a:spLocks noGrp="1"/>
          </p:cNvSpPr>
          <p:nvPr>
            <p:ph idx="1"/>
          </p:nvPr>
        </p:nvSpPr>
        <p:spPr>
          <a:xfrm>
            <a:off x="731838" y="1381125"/>
            <a:ext cx="5220000" cy="4532313"/>
          </a:xfrm>
        </p:spPr>
        <p:txBody>
          <a:bodyPr numCol="1" spcCol="360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0" name="Espace réservé du contenu 2">
            <a:extLst>
              <a:ext uri="{FF2B5EF4-FFF2-40B4-BE49-F238E27FC236}">
                <a16:creationId xmlns:a16="http://schemas.microsoft.com/office/drawing/2014/main" id="{F802D6D2-F118-2B59-9C45-1CC10FBBC483}"/>
              </a:ext>
            </a:extLst>
          </p:cNvPr>
          <p:cNvSpPr>
            <a:spLocks noGrp="1"/>
          </p:cNvSpPr>
          <p:nvPr>
            <p:ph idx="13"/>
          </p:nvPr>
        </p:nvSpPr>
        <p:spPr>
          <a:xfrm>
            <a:off x="6240163" y="1381125"/>
            <a:ext cx="5220000" cy="4532313"/>
          </a:xfrm>
        </p:spPr>
        <p:txBody>
          <a:bodyPr numCol="1" spcCol="360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p>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p>
            <a:r>
              <a:rPr lang="en-US"/>
              <a:t>P2 Collaboration Meeting 7 Jan 2026</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p>
            <a:fld id="{0CBC77A0-1F4E-42FF-9FFC-F45C3A64AF90}" type="slidenum">
              <a:rPr lang="fr-FR" smtClean="0"/>
              <a:pPr/>
              <a:t>‹#›</a:t>
            </a:fld>
            <a:endParaRPr lang="fr-FR" dirty="0"/>
          </a:p>
        </p:txBody>
      </p:sp>
      <p:sp>
        <p:nvSpPr>
          <p:cNvPr id="2" name="Titre 1">
            <a:extLst>
              <a:ext uri="{FF2B5EF4-FFF2-40B4-BE49-F238E27FC236}">
                <a16:creationId xmlns:a16="http://schemas.microsoft.com/office/drawing/2014/main" id="{093B771A-F9FE-5447-E51C-40360A182604}"/>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920753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D271B01-F4E4-B2FD-ADE2-0F5A74232FF0}"/>
              </a:ext>
            </a:extLst>
          </p:cNvPr>
          <p:cNvSpPr>
            <a:spLocks noGrp="1"/>
          </p:cNvSpPr>
          <p:nvPr>
            <p:ph type="body" idx="1"/>
          </p:nvPr>
        </p:nvSpPr>
        <p:spPr>
          <a:xfrm>
            <a:off x="731838" y="1350963"/>
            <a:ext cx="5220000" cy="82391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FD7597D-BC71-3CA1-38C9-B6FBD6A7FA8F}"/>
              </a:ext>
            </a:extLst>
          </p:cNvPr>
          <p:cNvSpPr>
            <a:spLocks noGrp="1"/>
          </p:cNvSpPr>
          <p:nvPr>
            <p:ph sz="half" idx="2"/>
          </p:nvPr>
        </p:nvSpPr>
        <p:spPr>
          <a:xfrm>
            <a:off x="731838" y="2298700"/>
            <a:ext cx="5220000" cy="389096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Espace réservé du texte 4">
            <a:extLst>
              <a:ext uri="{FF2B5EF4-FFF2-40B4-BE49-F238E27FC236}">
                <a16:creationId xmlns:a16="http://schemas.microsoft.com/office/drawing/2014/main" id="{D5B97958-7FD8-2766-D566-D383863BB3BD}"/>
              </a:ext>
            </a:extLst>
          </p:cNvPr>
          <p:cNvSpPr>
            <a:spLocks noGrp="1"/>
          </p:cNvSpPr>
          <p:nvPr>
            <p:ph type="body" sz="quarter" idx="3"/>
          </p:nvPr>
        </p:nvSpPr>
        <p:spPr>
          <a:xfrm>
            <a:off x="6240163" y="1350963"/>
            <a:ext cx="5220000" cy="82391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C642EBB1-652D-E679-13E7-0B6ECA9011C8}"/>
              </a:ext>
            </a:extLst>
          </p:cNvPr>
          <p:cNvSpPr>
            <a:spLocks noGrp="1"/>
          </p:cNvSpPr>
          <p:nvPr>
            <p:ph sz="quarter" idx="4"/>
          </p:nvPr>
        </p:nvSpPr>
        <p:spPr>
          <a:xfrm>
            <a:off x="6240163" y="2298700"/>
            <a:ext cx="5220000" cy="389096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52ADA965-F8EA-5D12-7ED9-A3674AF667D3}"/>
              </a:ext>
            </a:extLst>
          </p:cNvPr>
          <p:cNvSpPr>
            <a:spLocks noGrp="1"/>
          </p:cNvSpPr>
          <p:nvPr>
            <p:ph type="dt" sz="half" idx="10"/>
          </p:nvPr>
        </p:nvSpPr>
        <p:spPr/>
        <p:txBody>
          <a:bodyPr/>
          <a:lstStyle/>
          <a:p>
            <a:endParaRPr lang="fr-FR"/>
          </a:p>
        </p:txBody>
      </p:sp>
      <p:sp>
        <p:nvSpPr>
          <p:cNvPr id="8" name="Espace réservé du pied de page 7">
            <a:extLst>
              <a:ext uri="{FF2B5EF4-FFF2-40B4-BE49-F238E27FC236}">
                <a16:creationId xmlns:a16="http://schemas.microsoft.com/office/drawing/2014/main" id="{6B16C217-F7F2-6EE2-D15A-89EA21D27629}"/>
              </a:ext>
            </a:extLst>
          </p:cNvPr>
          <p:cNvSpPr>
            <a:spLocks noGrp="1"/>
          </p:cNvSpPr>
          <p:nvPr>
            <p:ph type="ftr" sz="quarter" idx="11"/>
          </p:nvPr>
        </p:nvSpPr>
        <p:spPr/>
        <p:txBody>
          <a:bodyPr/>
          <a:lstStyle/>
          <a:p>
            <a:r>
              <a:rPr lang="en-US"/>
              <a:t>P2 Collaboration Meeting 7 Jan 2026</a:t>
            </a:r>
            <a:endParaRPr lang="fr-FR" dirty="0"/>
          </a:p>
        </p:txBody>
      </p:sp>
      <p:sp>
        <p:nvSpPr>
          <p:cNvPr id="9" name="Espace réservé du numéro de diapositive 8">
            <a:extLst>
              <a:ext uri="{FF2B5EF4-FFF2-40B4-BE49-F238E27FC236}">
                <a16:creationId xmlns:a16="http://schemas.microsoft.com/office/drawing/2014/main" id="{2F7D0E24-8938-8209-D803-6F81B0B445EB}"/>
              </a:ext>
            </a:extLst>
          </p:cNvPr>
          <p:cNvSpPr>
            <a:spLocks noGrp="1"/>
          </p:cNvSpPr>
          <p:nvPr>
            <p:ph type="sldNum" sz="quarter" idx="12"/>
          </p:nvPr>
        </p:nvSpPr>
        <p:spPr/>
        <p:txBody>
          <a:bodyPr/>
          <a:lstStyle/>
          <a:p>
            <a:fld id="{0CBC77A0-1F4E-42FF-9FFC-F45C3A64AF90}" type="slidenum">
              <a:rPr lang="fr-FR" smtClean="0"/>
              <a:t>‹#›</a:t>
            </a:fld>
            <a:endParaRPr lang="fr-FR"/>
          </a:p>
        </p:txBody>
      </p:sp>
      <p:sp>
        <p:nvSpPr>
          <p:cNvPr id="10" name="ZoneTexte 9">
            <a:extLst>
              <a:ext uri="{FF2B5EF4-FFF2-40B4-BE49-F238E27FC236}">
                <a16:creationId xmlns:a16="http://schemas.microsoft.com/office/drawing/2014/main" id="{173701A9-B73D-CA83-ABED-FAE572A2B991}"/>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Comparaison</a:t>
            </a:r>
          </a:p>
        </p:txBody>
      </p:sp>
      <p:sp>
        <p:nvSpPr>
          <p:cNvPr id="2" name="Titre 1">
            <a:extLst>
              <a:ext uri="{FF2B5EF4-FFF2-40B4-BE49-F238E27FC236}">
                <a16:creationId xmlns:a16="http://schemas.microsoft.com/office/drawing/2014/main" id="{348A9086-96BC-9730-CABD-6DAB6AC20C34}"/>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897373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ux contenus Fond gri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E21B82-70BD-E39B-E420-F5C8A87EF98F}"/>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 Fond gris</a:t>
            </a:r>
          </a:p>
        </p:txBody>
      </p:sp>
      <p:sp>
        <p:nvSpPr>
          <p:cNvPr id="9" name="Espace réservé du contenu 2">
            <a:extLst>
              <a:ext uri="{FF2B5EF4-FFF2-40B4-BE49-F238E27FC236}">
                <a16:creationId xmlns:a16="http://schemas.microsoft.com/office/drawing/2014/main" id="{F34F4926-6F56-0A25-B372-10732490EDF4}"/>
              </a:ext>
            </a:extLst>
          </p:cNvPr>
          <p:cNvSpPr>
            <a:spLocks noGrp="1"/>
          </p:cNvSpPr>
          <p:nvPr>
            <p:ph idx="1"/>
          </p:nvPr>
        </p:nvSpPr>
        <p:spPr>
          <a:xfrm>
            <a:off x="731838"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0" name="Espace réservé du contenu 2">
            <a:extLst>
              <a:ext uri="{FF2B5EF4-FFF2-40B4-BE49-F238E27FC236}">
                <a16:creationId xmlns:a16="http://schemas.microsoft.com/office/drawing/2014/main" id="{F802D6D2-F118-2B59-9C45-1CC10FBBC483}"/>
              </a:ext>
            </a:extLst>
          </p:cNvPr>
          <p:cNvSpPr>
            <a:spLocks noGrp="1"/>
          </p:cNvSpPr>
          <p:nvPr>
            <p:ph idx="13"/>
          </p:nvPr>
        </p:nvSpPr>
        <p:spPr>
          <a:xfrm>
            <a:off x="6240163"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lvl1pPr>
              <a:defRPr>
                <a:solidFill>
                  <a:schemeClr val="bg1"/>
                </a:solidFill>
              </a:defRPr>
            </a:lvl1pPr>
          </a:lstStyle>
          <a:p>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lvl1pPr>
              <a:defRPr>
                <a:solidFill>
                  <a:schemeClr val="bg1"/>
                </a:solidFill>
              </a:defRPr>
            </a:lvl1pPr>
          </a:lstStyle>
          <a:p>
            <a:r>
              <a:rPr lang="en-US"/>
              <a:t>P2 Collaboration Meeting 7 Jan 2026</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lvl1pPr>
              <a:defRPr>
                <a:solidFill>
                  <a:schemeClr val="bg1"/>
                </a:solidFill>
              </a:defRPr>
            </a:lvl1pPr>
          </a:lstStyle>
          <a:p>
            <a:fld id="{0CBC77A0-1F4E-42FF-9FFC-F45C3A64AF90}" type="slidenum">
              <a:rPr lang="fr-FR" smtClean="0"/>
              <a:pPr/>
              <a:t>‹#›</a:t>
            </a:fld>
            <a:endParaRPr lang="fr-FR" dirty="0"/>
          </a:p>
        </p:txBody>
      </p:sp>
      <p:pic>
        <p:nvPicPr>
          <p:cNvPr id="13"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2" name="Titre 1">
            <a:extLst>
              <a:ext uri="{FF2B5EF4-FFF2-40B4-BE49-F238E27FC236}">
                <a16:creationId xmlns:a16="http://schemas.microsoft.com/office/drawing/2014/main" id="{A6F77F40-08E8-9301-36C7-9AA7D4B91AF5}"/>
              </a:ext>
            </a:extLst>
          </p:cNvPr>
          <p:cNvSpPr>
            <a:spLocks noGrp="1"/>
          </p:cNvSpPr>
          <p:nvPr>
            <p:ph type="title"/>
          </p:nvPr>
        </p:nvSpPr>
        <p:spPr/>
        <p:txBody>
          <a:bodyPr/>
          <a:lstStyle>
            <a:lvl1pPr>
              <a:defRPr>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3876667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ux contenus rou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E21B82-70BD-E39B-E420-F5C8A87EF98F}"/>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 Fond rouge</a:t>
            </a:r>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lvl1pPr>
              <a:defRPr>
                <a:solidFill>
                  <a:schemeClr val="bg1"/>
                </a:solidFill>
              </a:defRPr>
            </a:lvl1pPr>
          </a:lstStyle>
          <a:p>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lvl1pPr>
              <a:defRPr>
                <a:solidFill>
                  <a:schemeClr val="bg1"/>
                </a:solidFill>
              </a:defRPr>
            </a:lvl1pPr>
          </a:lstStyle>
          <a:p>
            <a:r>
              <a:rPr lang="en-US"/>
              <a:t>P2 Collaboration Meeting 7 Jan 2026</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lvl1pPr>
              <a:defRPr>
                <a:solidFill>
                  <a:schemeClr val="bg1"/>
                </a:solidFill>
              </a:defRPr>
            </a:lvl1pPr>
          </a:lstStyle>
          <a:p>
            <a:fld id="{0CBC77A0-1F4E-42FF-9FFC-F45C3A64AF90}" type="slidenum">
              <a:rPr lang="fr-FR" smtClean="0"/>
              <a:pPr/>
              <a:t>‹#›</a:t>
            </a:fld>
            <a:endParaRPr lang="fr-FR" dirty="0"/>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 name="Espace réservé du contenu 2">
            <a:extLst>
              <a:ext uri="{FF2B5EF4-FFF2-40B4-BE49-F238E27FC236}">
                <a16:creationId xmlns:a16="http://schemas.microsoft.com/office/drawing/2014/main" id="{2D5ECB44-F5B7-CEEC-4B2D-A554A8F1E21F}"/>
              </a:ext>
            </a:extLst>
          </p:cNvPr>
          <p:cNvSpPr>
            <a:spLocks noGrp="1"/>
          </p:cNvSpPr>
          <p:nvPr>
            <p:ph idx="1"/>
          </p:nvPr>
        </p:nvSpPr>
        <p:spPr>
          <a:xfrm>
            <a:off x="731838"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6" name="Espace réservé du contenu 2">
            <a:extLst>
              <a:ext uri="{FF2B5EF4-FFF2-40B4-BE49-F238E27FC236}">
                <a16:creationId xmlns:a16="http://schemas.microsoft.com/office/drawing/2014/main" id="{E4B43398-30BC-703C-A14C-DC9A429930A3}"/>
              </a:ext>
            </a:extLst>
          </p:cNvPr>
          <p:cNvSpPr>
            <a:spLocks noGrp="1"/>
          </p:cNvSpPr>
          <p:nvPr>
            <p:ph idx="13"/>
          </p:nvPr>
        </p:nvSpPr>
        <p:spPr>
          <a:xfrm>
            <a:off x="6240163"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Titre 1">
            <a:extLst>
              <a:ext uri="{FF2B5EF4-FFF2-40B4-BE49-F238E27FC236}">
                <a16:creationId xmlns:a16="http://schemas.microsoft.com/office/drawing/2014/main" id="{44B12903-F071-BF45-FDEC-76B53C495452}"/>
              </a:ext>
            </a:extLst>
          </p:cNvPr>
          <p:cNvSpPr>
            <a:spLocks noGrp="1"/>
          </p:cNvSpPr>
          <p:nvPr>
            <p:ph type="title"/>
          </p:nvPr>
        </p:nvSpPr>
        <p:spPr>
          <a:xfrm>
            <a:off x="731838" y="314036"/>
            <a:ext cx="10728325" cy="871827"/>
          </a:xfrm>
        </p:spPr>
        <p:txBody>
          <a:bodyPr/>
          <a:lstStyle>
            <a:lvl1pPr>
              <a:defRPr>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33367314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u + visuel">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a:t>P2 Collaboration Meeting 7 Jan 2026</a:t>
            </a:r>
            <a:endParaRPr lang="fr-FR" dirty="0"/>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Contenu + visuel</a:t>
            </a:r>
          </a:p>
          <a:p>
            <a:endParaRPr lang="fr-FR" sz="1200" dirty="0">
              <a:solidFill>
                <a:schemeClr val="bg1">
                  <a:lumMod val="50000"/>
                </a:schemeClr>
              </a:solidFill>
            </a:endParaRPr>
          </a:p>
        </p:txBody>
      </p:sp>
      <p:sp>
        <p:nvSpPr>
          <p:cNvPr id="29" name="Espace réservé pour une image  28">
            <a:extLst>
              <a:ext uri="{FF2B5EF4-FFF2-40B4-BE49-F238E27FC236}">
                <a16:creationId xmlns:a16="http://schemas.microsoft.com/office/drawing/2014/main" id="{DCB96DEF-5249-666B-576F-70AC92D06638}"/>
              </a:ext>
            </a:extLst>
          </p:cNvPr>
          <p:cNvSpPr>
            <a:spLocks noGrp="1"/>
          </p:cNvSpPr>
          <p:nvPr>
            <p:ph type="pic" sz="quarter" idx="13" hasCustomPrompt="1"/>
          </p:nvPr>
        </p:nvSpPr>
        <p:spPr>
          <a:xfrm>
            <a:off x="7015483" y="0"/>
            <a:ext cx="5957423" cy="6858000"/>
          </a:xfrm>
          <a:custGeom>
            <a:avLst/>
            <a:gdLst>
              <a:gd name="connsiteX0" fmla="*/ 738225 w 5957423"/>
              <a:gd name="connsiteY0" fmla="*/ 6793932 h 6858000"/>
              <a:gd name="connsiteX1" fmla="*/ 814828 w 5957423"/>
              <a:gd name="connsiteY1" fmla="*/ 6852286 h 6858000"/>
              <a:gd name="connsiteX2" fmla="*/ 822329 w 5957423"/>
              <a:gd name="connsiteY2" fmla="*/ 6858000 h 6858000"/>
              <a:gd name="connsiteX3" fmla="*/ 655724 w 5957423"/>
              <a:gd name="connsiteY3" fmla="*/ 6858000 h 6858000"/>
              <a:gd name="connsiteX4" fmla="*/ 656989 w 5957423"/>
              <a:gd name="connsiteY4" fmla="*/ 6857017 h 6858000"/>
              <a:gd name="connsiteX5" fmla="*/ 738225 w 5957423"/>
              <a:gd name="connsiteY5" fmla="*/ 6793932 h 6858000"/>
              <a:gd name="connsiteX6" fmla="*/ 733493 w 5957423"/>
              <a:gd name="connsiteY6" fmla="*/ 6434348 h 6858000"/>
              <a:gd name="connsiteX7" fmla="*/ 733493 w 5957423"/>
              <a:gd name="connsiteY7" fmla="*/ 6780527 h 6858000"/>
              <a:gd name="connsiteX8" fmla="*/ 639637 w 5957423"/>
              <a:gd name="connsiteY8" fmla="*/ 6853075 h 6858000"/>
              <a:gd name="connsiteX9" fmla="*/ 656989 w 5957423"/>
              <a:gd name="connsiteY9" fmla="*/ 6857017 h 6858000"/>
              <a:gd name="connsiteX10" fmla="*/ 638848 w 5957423"/>
              <a:gd name="connsiteY10" fmla="*/ 6853863 h 6858000"/>
              <a:gd name="connsiteX11" fmla="*/ 633515 w 5957423"/>
              <a:gd name="connsiteY11" fmla="*/ 6858000 h 6858000"/>
              <a:gd name="connsiteX12" fmla="*/ 371479 w 5957423"/>
              <a:gd name="connsiteY12" fmla="*/ 6858000 h 6858000"/>
              <a:gd name="connsiteX13" fmla="*/ 371479 w 5957423"/>
              <a:gd name="connsiteY13" fmla="*/ 6799592 h 6858000"/>
              <a:gd name="connsiteX14" fmla="*/ 371479 w 5957423"/>
              <a:gd name="connsiteY14" fmla="*/ 6715076 h 6858000"/>
              <a:gd name="connsiteX15" fmla="*/ 733493 w 5957423"/>
              <a:gd name="connsiteY15" fmla="*/ 6434348 h 6858000"/>
              <a:gd name="connsiteX16" fmla="*/ 1106548 w 5957423"/>
              <a:gd name="connsiteY16" fmla="*/ 5786939 h 6858000"/>
              <a:gd name="connsiteX17" fmla="*/ 1106548 w 5957423"/>
              <a:gd name="connsiteY17" fmla="*/ 6133906 h 6858000"/>
              <a:gd name="connsiteX18" fmla="*/ 1012693 w 5957423"/>
              <a:gd name="connsiteY18" fmla="*/ 6206454 h 6858000"/>
              <a:gd name="connsiteX19" fmla="*/ 744534 w 5957423"/>
              <a:gd name="connsiteY19" fmla="*/ 6413845 h 6858000"/>
              <a:gd name="connsiteX20" fmla="*/ 744534 w 5957423"/>
              <a:gd name="connsiteY20" fmla="*/ 6067667 h 6858000"/>
              <a:gd name="connsiteX21" fmla="*/ 873093 w 5957423"/>
              <a:gd name="connsiteY21" fmla="*/ 5968308 h 6858000"/>
              <a:gd name="connsiteX22" fmla="*/ 1106548 w 5957423"/>
              <a:gd name="connsiteY22" fmla="*/ 5786939 h 6858000"/>
              <a:gd name="connsiteX23" fmla="*/ 1739875 w 5957423"/>
              <a:gd name="connsiteY23" fmla="*/ 5671020 h 6858000"/>
              <a:gd name="connsiteX24" fmla="*/ 1726467 w 5957423"/>
              <a:gd name="connsiteY24" fmla="*/ 5677328 h 6858000"/>
              <a:gd name="connsiteX25" fmla="*/ 1739875 w 5957423"/>
              <a:gd name="connsiteY25" fmla="*/ 5671020 h 6858000"/>
              <a:gd name="connsiteX26" fmla="*/ 1488280 w 5957423"/>
              <a:gd name="connsiteY26" fmla="*/ 5495959 h 6858000"/>
              <a:gd name="connsiteX27" fmla="*/ 1726467 w 5957423"/>
              <a:gd name="connsiteY27" fmla="*/ 5677328 h 6858000"/>
              <a:gd name="connsiteX28" fmla="*/ 1853448 w 5957423"/>
              <a:gd name="connsiteY28" fmla="*/ 5773533 h 6858000"/>
              <a:gd name="connsiteX29" fmla="*/ 1489068 w 5957423"/>
              <a:gd name="connsiteY29" fmla="*/ 6056627 h 6858000"/>
              <a:gd name="connsiteX30" fmla="*/ 1123900 w 5957423"/>
              <a:gd name="connsiteY30" fmla="*/ 5779053 h 6858000"/>
              <a:gd name="connsiteX31" fmla="*/ 1488280 w 5957423"/>
              <a:gd name="connsiteY31" fmla="*/ 5495959 h 6858000"/>
              <a:gd name="connsiteX32" fmla="*/ 359648 w 5957423"/>
              <a:gd name="connsiteY32" fmla="*/ 4847761 h 6858000"/>
              <a:gd name="connsiteX33" fmla="*/ 724817 w 5957423"/>
              <a:gd name="connsiteY33" fmla="*/ 5125335 h 6858000"/>
              <a:gd name="connsiteX34" fmla="*/ 487418 w 5957423"/>
              <a:gd name="connsiteY34" fmla="*/ 5309070 h 6858000"/>
              <a:gd name="connsiteX35" fmla="*/ 493727 w 5957423"/>
              <a:gd name="connsiteY35" fmla="*/ 5320110 h 6858000"/>
              <a:gd name="connsiteX36" fmla="*/ 733493 w 5957423"/>
              <a:gd name="connsiteY36" fmla="*/ 5134798 h 6858000"/>
              <a:gd name="connsiteX37" fmla="*/ 733493 w 5957423"/>
              <a:gd name="connsiteY37" fmla="*/ 5480976 h 6858000"/>
              <a:gd name="connsiteX38" fmla="*/ 633328 w 5957423"/>
              <a:gd name="connsiteY38" fmla="*/ 5558256 h 6858000"/>
              <a:gd name="connsiteX39" fmla="*/ 641215 w 5957423"/>
              <a:gd name="connsiteY39" fmla="*/ 5570873 h 6858000"/>
              <a:gd name="connsiteX40" fmla="*/ 737436 w 5957423"/>
              <a:gd name="connsiteY40" fmla="*/ 5495959 h 6858000"/>
              <a:gd name="connsiteX41" fmla="*/ 1102605 w 5957423"/>
              <a:gd name="connsiteY41" fmla="*/ 5773533 h 6858000"/>
              <a:gd name="connsiteX42" fmla="*/ 866783 w 5957423"/>
              <a:gd name="connsiteY42" fmla="*/ 5956479 h 6858000"/>
              <a:gd name="connsiteX43" fmla="*/ 873093 w 5957423"/>
              <a:gd name="connsiteY43" fmla="*/ 5968308 h 6858000"/>
              <a:gd name="connsiteX44" fmla="*/ 865994 w 5957423"/>
              <a:gd name="connsiteY44" fmla="*/ 5957268 h 6858000"/>
              <a:gd name="connsiteX45" fmla="*/ 738225 w 5957423"/>
              <a:gd name="connsiteY45" fmla="*/ 6056627 h 6858000"/>
              <a:gd name="connsiteX46" fmla="*/ 373056 w 5957423"/>
              <a:gd name="connsiteY46" fmla="*/ 5779053 h 6858000"/>
              <a:gd name="connsiteX47" fmla="*/ 640426 w 5957423"/>
              <a:gd name="connsiteY47" fmla="*/ 5571661 h 6858000"/>
              <a:gd name="connsiteX48" fmla="*/ 633328 w 5957423"/>
              <a:gd name="connsiteY48" fmla="*/ 5559044 h 6858000"/>
              <a:gd name="connsiteX49" fmla="*/ 371479 w 5957423"/>
              <a:gd name="connsiteY49" fmla="*/ 5761705 h 6858000"/>
              <a:gd name="connsiteX50" fmla="*/ 371479 w 5957423"/>
              <a:gd name="connsiteY50" fmla="*/ 5415526 h 6858000"/>
              <a:gd name="connsiteX51" fmla="*/ 493727 w 5957423"/>
              <a:gd name="connsiteY51" fmla="*/ 5320898 h 6858000"/>
              <a:gd name="connsiteX52" fmla="*/ 486629 w 5957423"/>
              <a:gd name="connsiteY52" fmla="*/ 5309070 h 6858000"/>
              <a:gd name="connsiteX53" fmla="*/ 365169 w 5957423"/>
              <a:gd name="connsiteY53" fmla="*/ 5403697 h 6858000"/>
              <a:gd name="connsiteX54" fmla="*/ 0 w 5957423"/>
              <a:gd name="connsiteY54" fmla="*/ 5126124 h 6858000"/>
              <a:gd name="connsiteX55" fmla="*/ 359648 w 5957423"/>
              <a:gd name="connsiteY55" fmla="*/ 4847761 h 6858000"/>
              <a:gd name="connsiteX56" fmla="*/ 1106548 w 5957423"/>
              <a:gd name="connsiteY56" fmla="*/ 4487388 h 6858000"/>
              <a:gd name="connsiteX57" fmla="*/ 1106548 w 5957423"/>
              <a:gd name="connsiteY57" fmla="*/ 4833567 h 6858000"/>
              <a:gd name="connsiteX58" fmla="*/ 1018214 w 5957423"/>
              <a:gd name="connsiteY58" fmla="*/ 4902172 h 6858000"/>
              <a:gd name="connsiteX59" fmla="*/ 1025312 w 5957423"/>
              <a:gd name="connsiteY59" fmla="*/ 4913212 h 6858000"/>
              <a:gd name="connsiteX60" fmla="*/ 1017425 w 5957423"/>
              <a:gd name="connsiteY60" fmla="*/ 4902960 h 6858000"/>
              <a:gd name="connsiteX61" fmla="*/ 744534 w 5957423"/>
              <a:gd name="connsiteY61" fmla="*/ 5114295 h 6858000"/>
              <a:gd name="connsiteX62" fmla="*/ 744534 w 5957423"/>
              <a:gd name="connsiteY62" fmla="*/ 4768116 h 6858000"/>
              <a:gd name="connsiteX63" fmla="*/ 856530 w 5957423"/>
              <a:gd name="connsiteY63" fmla="*/ 4680586 h 6858000"/>
              <a:gd name="connsiteX64" fmla="*/ 849432 w 5957423"/>
              <a:gd name="connsiteY64" fmla="*/ 4670335 h 6858000"/>
              <a:gd name="connsiteX65" fmla="*/ 857319 w 5957423"/>
              <a:gd name="connsiteY65" fmla="*/ 4680586 h 6858000"/>
              <a:gd name="connsiteX66" fmla="*/ 1106548 w 5957423"/>
              <a:gd name="connsiteY66" fmla="*/ 4487388 h 6858000"/>
              <a:gd name="connsiteX67" fmla="*/ 737436 w 5957423"/>
              <a:gd name="connsiteY67" fmla="*/ 4196409 h 6858000"/>
              <a:gd name="connsiteX68" fmla="*/ 1102605 w 5957423"/>
              <a:gd name="connsiteY68" fmla="*/ 4473983 h 6858000"/>
              <a:gd name="connsiteX69" fmla="*/ 849432 w 5957423"/>
              <a:gd name="connsiteY69" fmla="*/ 4670335 h 6858000"/>
              <a:gd name="connsiteX70" fmla="*/ 738225 w 5957423"/>
              <a:gd name="connsiteY70" fmla="*/ 4756288 h 6858000"/>
              <a:gd name="connsiteX71" fmla="*/ 373056 w 5957423"/>
              <a:gd name="connsiteY71" fmla="*/ 4478714 h 6858000"/>
              <a:gd name="connsiteX72" fmla="*/ 737436 w 5957423"/>
              <a:gd name="connsiteY72" fmla="*/ 4196409 h 6858000"/>
              <a:gd name="connsiteX73" fmla="*/ 1115224 w 5957423"/>
              <a:gd name="connsiteY73" fmla="*/ 3544268 h 6858000"/>
              <a:gd name="connsiteX74" fmla="*/ 1125477 w 5957423"/>
              <a:gd name="connsiteY74" fmla="*/ 3552154 h 6858000"/>
              <a:gd name="connsiteX75" fmla="*/ 1480393 w 5957423"/>
              <a:gd name="connsiteY75" fmla="*/ 3821842 h 6858000"/>
              <a:gd name="connsiteX76" fmla="*/ 1116013 w 5957423"/>
              <a:gd name="connsiteY76" fmla="*/ 4104935 h 6858000"/>
              <a:gd name="connsiteX77" fmla="*/ 750844 w 5957423"/>
              <a:gd name="connsiteY77" fmla="*/ 3826573 h 6858000"/>
              <a:gd name="connsiteX78" fmla="*/ 1115224 w 5957423"/>
              <a:gd name="connsiteY78" fmla="*/ 3544268 h 6858000"/>
              <a:gd name="connsiteX79" fmla="*/ 1480393 w 5957423"/>
              <a:gd name="connsiteY79" fmla="*/ 2538851 h 6858000"/>
              <a:gd name="connsiteX80" fmla="*/ 1480393 w 5957423"/>
              <a:gd name="connsiteY80" fmla="*/ 2885030 h 6858000"/>
              <a:gd name="connsiteX81" fmla="*/ 1386537 w 5957423"/>
              <a:gd name="connsiteY81" fmla="*/ 2957578 h 6858000"/>
              <a:gd name="connsiteX82" fmla="*/ 1392847 w 5957423"/>
              <a:gd name="connsiteY82" fmla="*/ 2969406 h 6858000"/>
              <a:gd name="connsiteX83" fmla="*/ 1385748 w 5957423"/>
              <a:gd name="connsiteY83" fmla="*/ 2958366 h 6858000"/>
              <a:gd name="connsiteX84" fmla="*/ 1118379 w 5957423"/>
              <a:gd name="connsiteY84" fmla="*/ 3165758 h 6858000"/>
              <a:gd name="connsiteX85" fmla="*/ 1118379 w 5957423"/>
              <a:gd name="connsiteY85" fmla="*/ 2819579 h 6858000"/>
              <a:gd name="connsiteX86" fmla="*/ 1246148 w 5957423"/>
              <a:gd name="connsiteY86" fmla="*/ 2720221 h 6858000"/>
              <a:gd name="connsiteX87" fmla="*/ 1239839 w 5957423"/>
              <a:gd name="connsiteY87" fmla="*/ 2708392 h 6858000"/>
              <a:gd name="connsiteX88" fmla="*/ 1246937 w 5957423"/>
              <a:gd name="connsiteY88" fmla="*/ 2719432 h 6858000"/>
              <a:gd name="connsiteX89" fmla="*/ 1480393 w 5957423"/>
              <a:gd name="connsiteY89" fmla="*/ 2538851 h 6858000"/>
              <a:gd name="connsiteX90" fmla="*/ 732704 w 5957423"/>
              <a:gd name="connsiteY90" fmla="*/ 1598885 h 6858000"/>
              <a:gd name="connsiteX91" fmla="*/ 1097873 w 5957423"/>
              <a:gd name="connsiteY91" fmla="*/ 1876459 h 6858000"/>
              <a:gd name="connsiteX92" fmla="*/ 860473 w 5957423"/>
              <a:gd name="connsiteY92" fmla="*/ 2060194 h 6858000"/>
              <a:gd name="connsiteX93" fmla="*/ 867572 w 5957423"/>
              <a:gd name="connsiteY93" fmla="*/ 2072022 h 6858000"/>
              <a:gd name="connsiteX94" fmla="*/ 1106548 w 5957423"/>
              <a:gd name="connsiteY94" fmla="*/ 1885922 h 6858000"/>
              <a:gd name="connsiteX95" fmla="*/ 1106548 w 5957423"/>
              <a:gd name="connsiteY95" fmla="*/ 2232889 h 6858000"/>
              <a:gd name="connsiteX96" fmla="*/ 1007172 w 5957423"/>
              <a:gd name="connsiteY96" fmla="*/ 2310168 h 6858000"/>
              <a:gd name="connsiteX97" fmla="*/ 1014270 w 5957423"/>
              <a:gd name="connsiteY97" fmla="*/ 2322785 h 6858000"/>
              <a:gd name="connsiteX98" fmla="*/ 1110492 w 5957423"/>
              <a:gd name="connsiteY98" fmla="*/ 2247872 h 6858000"/>
              <a:gd name="connsiteX99" fmla="*/ 1475660 w 5957423"/>
              <a:gd name="connsiteY99" fmla="*/ 2525446 h 6858000"/>
              <a:gd name="connsiteX100" fmla="*/ 1239839 w 5957423"/>
              <a:gd name="connsiteY100" fmla="*/ 2708392 h 6858000"/>
              <a:gd name="connsiteX101" fmla="*/ 1112069 w 5957423"/>
              <a:gd name="connsiteY101" fmla="*/ 2807751 h 6858000"/>
              <a:gd name="connsiteX102" fmla="*/ 746900 w 5957423"/>
              <a:gd name="connsiteY102" fmla="*/ 2530177 h 6858000"/>
              <a:gd name="connsiteX103" fmla="*/ 1013481 w 5957423"/>
              <a:gd name="connsiteY103" fmla="*/ 2322785 h 6858000"/>
              <a:gd name="connsiteX104" fmla="*/ 1006383 w 5957423"/>
              <a:gd name="connsiteY104" fmla="*/ 2310168 h 6858000"/>
              <a:gd name="connsiteX105" fmla="*/ 744534 w 5957423"/>
              <a:gd name="connsiteY105" fmla="*/ 2513617 h 6858000"/>
              <a:gd name="connsiteX106" fmla="*/ 744534 w 5957423"/>
              <a:gd name="connsiteY106" fmla="*/ 2166650 h 6858000"/>
              <a:gd name="connsiteX107" fmla="*/ 866783 w 5957423"/>
              <a:gd name="connsiteY107" fmla="*/ 2072022 h 6858000"/>
              <a:gd name="connsiteX108" fmla="*/ 860473 w 5957423"/>
              <a:gd name="connsiteY108" fmla="*/ 2060983 h 6858000"/>
              <a:gd name="connsiteX109" fmla="*/ 738225 w 5957423"/>
              <a:gd name="connsiteY109" fmla="*/ 2155610 h 6858000"/>
              <a:gd name="connsiteX110" fmla="*/ 373056 w 5957423"/>
              <a:gd name="connsiteY110" fmla="*/ 1878036 h 6858000"/>
              <a:gd name="connsiteX111" fmla="*/ 732704 w 5957423"/>
              <a:gd name="connsiteY111" fmla="*/ 1598885 h 6858000"/>
              <a:gd name="connsiteX112" fmla="*/ 1480393 w 5957423"/>
              <a:gd name="connsiteY112" fmla="*/ 1238512 h 6858000"/>
              <a:gd name="connsiteX113" fmla="*/ 1480393 w 5957423"/>
              <a:gd name="connsiteY113" fmla="*/ 1585480 h 6858000"/>
              <a:gd name="connsiteX114" fmla="*/ 1391269 w 5957423"/>
              <a:gd name="connsiteY114" fmla="*/ 1654085 h 6858000"/>
              <a:gd name="connsiteX115" fmla="*/ 1399156 w 5957423"/>
              <a:gd name="connsiteY115" fmla="*/ 1664336 h 6858000"/>
              <a:gd name="connsiteX116" fmla="*/ 1483547 w 5957423"/>
              <a:gd name="connsiteY116" fmla="*/ 1598885 h 6858000"/>
              <a:gd name="connsiteX117" fmla="*/ 1848716 w 5957423"/>
              <a:gd name="connsiteY117" fmla="*/ 1876459 h 6858000"/>
              <a:gd name="connsiteX118" fmla="*/ 1658639 w 5957423"/>
              <a:gd name="connsiteY118" fmla="*/ 2023920 h 6858000"/>
              <a:gd name="connsiteX119" fmla="*/ 1489068 w 5957423"/>
              <a:gd name="connsiteY119" fmla="*/ 2155610 h 6858000"/>
              <a:gd name="connsiteX120" fmla="*/ 1123900 w 5957423"/>
              <a:gd name="connsiteY120" fmla="*/ 1878036 h 6858000"/>
              <a:gd name="connsiteX121" fmla="*/ 1398368 w 5957423"/>
              <a:gd name="connsiteY121" fmla="*/ 1665124 h 6858000"/>
              <a:gd name="connsiteX122" fmla="*/ 1390481 w 5957423"/>
              <a:gd name="connsiteY122" fmla="*/ 1654085 h 6858000"/>
              <a:gd name="connsiteX123" fmla="*/ 1118379 w 5957423"/>
              <a:gd name="connsiteY123" fmla="*/ 1865419 h 6858000"/>
              <a:gd name="connsiteX124" fmla="*/ 1118379 w 5957423"/>
              <a:gd name="connsiteY124" fmla="*/ 1519240 h 6858000"/>
              <a:gd name="connsiteX125" fmla="*/ 1230374 w 5957423"/>
              <a:gd name="connsiteY125" fmla="*/ 1432499 h 6858000"/>
              <a:gd name="connsiteX126" fmla="*/ 1480393 w 5957423"/>
              <a:gd name="connsiteY126" fmla="*/ 1238512 h 6858000"/>
              <a:gd name="connsiteX127" fmla="*/ 1110492 w 5957423"/>
              <a:gd name="connsiteY127" fmla="*/ 947533 h 6858000"/>
              <a:gd name="connsiteX128" fmla="*/ 1475660 w 5957423"/>
              <a:gd name="connsiteY128" fmla="*/ 1225107 h 6858000"/>
              <a:gd name="connsiteX129" fmla="*/ 1223276 w 5957423"/>
              <a:gd name="connsiteY129" fmla="*/ 1421459 h 6858000"/>
              <a:gd name="connsiteX130" fmla="*/ 1230374 w 5957423"/>
              <a:gd name="connsiteY130" fmla="*/ 1432499 h 6858000"/>
              <a:gd name="connsiteX131" fmla="*/ 1222487 w 5957423"/>
              <a:gd name="connsiteY131" fmla="*/ 1422247 h 6858000"/>
              <a:gd name="connsiteX132" fmla="*/ 1112069 w 5957423"/>
              <a:gd name="connsiteY132" fmla="*/ 1508201 h 6858000"/>
              <a:gd name="connsiteX133" fmla="*/ 746900 w 5957423"/>
              <a:gd name="connsiteY133" fmla="*/ 1230627 h 6858000"/>
              <a:gd name="connsiteX134" fmla="*/ 1110492 w 5957423"/>
              <a:gd name="connsiteY134" fmla="*/ 947533 h 6858000"/>
              <a:gd name="connsiteX135" fmla="*/ 1488280 w 5957423"/>
              <a:gd name="connsiteY135" fmla="*/ 296181 h 6858000"/>
              <a:gd name="connsiteX136" fmla="*/ 1498533 w 5957423"/>
              <a:gd name="connsiteY136" fmla="*/ 304066 h 6858000"/>
              <a:gd name="connsiteX137" fmla="*/ 1853448 w 5957423"/>
              <a:gd name="connsiteY137" fmla="*/ 573754 h 6858000"/>
              <a:gd name="connsiteX138" fmla="*/ 1489068 w 5957423"/>
              <a:gd name="connsiteY138" fmla="*/ 856060 h 6858000"/>
              <a:gd name="connsiteX139" fmla="*/ 1123900 w 5957423"/>
              <a:gd name="connsiteY139" fmla="*/ 578486 h 6858000"/>
              <a:gd name="connsiteX140" fmla="*/ 1488280 w 5957423"/>
              <a:gd name="connsiteY140" fmla="*/ 296181 h 6858000"/>
              <a:gd name="connsiteX141" fmla="*/ 1493012 w 5957423"/>
              <a:gd name="connsiteY141" fmla="*/ 0 h 6858000"/>
              <a:gd name="connsiteX142" fmla="*/ 5957423 w 5957423"/>
              <a:gd name="connsiteY142" fmla="*/ 0 h 6858000"/>
              <a:gd name="connsiteX143" fmla="*/ 5957423 w 5957423"/>
              <a:gd name="connsiteY143" fmla="*/ 6858000 h 6858000"/>
              <a:gd name="connsiteX144" fmla="*/ 843615 w 5957423"/>
              <a:gd name="connsiteY144" fmla="*/ 6858000 h 6858000"/>
              <a:gd name="connsiteX145" fmla="*/ 810785 w 5957423"/>
              <a:gd name="connsiteY145" fmla="*/ 6833040 h 6858000"/>
              <a:gd name="connsiteX146" fmla="*/ 746900 w 5957423"/>
              <a:gd name="connsiteY146" fmla="*/ 6784470 h 6858000"/>
              <a:gd name="connsiteX147" fmla="*/ 746900 w 5957423"/>
              <a:gd name="connsiteY147" fmla="*/ 6429617 h 6858000"/>
              <a:gd name="connsiteX148" fmla="*/ 1019002 w 5957423"/>
              <a:gd name="connsiteY148" fmla="*/ 6218282 h 6858000"/>
              <a:gd name="connsiteX149" fmla="*/ 1012693 w 5957423"/>
              <a:gd name="connsiteY149" fmla="*/ 6206454 h 6858000"/>
              <a:gd name="connsiteX150" fmla="*/ 1019791 w 5957423"/>
              <a:gd name="connsiteY150" fmla="*/ 6217493 h 6858000"/>
              <a:gd name="connsiteX151" fmla="*/ 1110492 w 5957423"/>
              <a:gd name="connsiteY151" fmla="*/ 6147311 h 6858000"/>
              <a:gd name="connsiteX152" fmla="*/ 1489068 w 5957423"/>
              <a:gd name="connsiteY152" fmla="*/ 6435925 h 6858000"/>
              <a:gd name="connsiteX153" fmla="*/ 1870800 w 5957423"/>
              <a:gd name="connsiteY153" fmla="*/ 6140214 h 6858000"/>
              <a:gd name="connsiteX154" fmla="*/ 1870800 w 5957423"/>
              <a:gd name="connsiteY154" fmla="*/ 6021930 h 6858000"/>
              <a:gd name="connsiteX155" fmla="*/ 1857392 w 5957423"/>
              <a:gd name="connsiteY155" fmla="*/ 6027450 h 6858000"/>
              <a:gd name="connsiteX156" fmla="*/ 1857392 w 5957423"/>
              <a:gd name="connsiteY156" fmla="*/ 6133906 h 6858000"/>
              <a:gd name="connsiteX157" fmla="*/ 1495378 w 5957423"/>
              <a:gd name="connsiteY157" fmla="*/ 6413845 h 6858000"/>
              <a:gd name="connsiteX158" fmla="*/ 1495378 w 5957423"/>
              <a:gd name="connsiteY158" fmla="*/ 6067667 h 6858000"/>
              <a:gd name="connsiteX159" fmla="*/ 1857392 w 5957423"/>
              <a:gd name="connsiteY159" fmla="*/ 5786939 h 6858000"/>
              <a:gd name="connsiteX160" fmla="*/ 1857392 w 5957423"/>
              <a:gd name="connsiteY160" fmla="*/ 6026661 h 6858000"/>
              <a:gd name="connsiteX161" fmla="*/ 1870800 w 5957423"/>
              <a:gd name="connsiteY161" fmla="*/ 6021141 h 6858000"/>
              <a:gd name="connsiteX162" fmla="*/ 1870800 w 5957423"/>
              <a:gd name="connsiteY162" fmla="*/ 5770379 h 6858000"/>
              <a:gd name="connsiteX163" fmla="*/ 1739875 w 5957423"/>
              <a:gd name="connsiteY163" fmla="*/ 5671020 h 6858000"/>
              <a:gd name="connsiteX164" fmla="*/ 1497744 w 5957423"/>
              <a:gd name="connsiteY164" fmla="*/ 5487285 h 6858000"/>
              <a:gd name="connsiteX165" fmla="*/ 1497744 w 5957423"/>
              <a:gd name="connsiteY165" fmla="*/ 5307493 h 6858000"/>
              <a:gd name="connsiteX166" fmla="*/ 1484336 w 5957423"/>
              <a:gd name="connsiteY166" fmla="*/ 5309858 h 6858000"/>
              <a:gd name="connsiteX167" fmla="*/ 1484336 w 5957423"/>
              <a:gd name="connsiteY167" fmla="*/ 5480976 h 6858000"/>
              <a:gd name="connsiteX168" fmla="*/ 1122322 w 5957423"/>
              <a:gd name="connsiteY168" fmla="*/ 5761705 h 6858000"/>
              <a:gd name="connsiteX169" fmla="*/ 1122322 w 5957423"/>
              <a:gd name="connsiteY169" fmla="*/ 5415526 h 6858000"/>
              <a:gd name="connsiteX170" fmla="*/ 1292682 w 5957423"/>
              <a:gd name="connsiteY170" fmla="*/ 5283047 h 6858000"/>
              <a:gd name="connsiteX171" fmla="*/ 1285583 w 5957423"/>
              <a:gd name="connsiteY171" fmla="*/ 5272796 h 6858000"/>
              <a:gd name="connsiteX172" fmla="*/ 1116013 w 5957423"/>
              <a:gd name="connsiteY172" fmla="*/ 5403697 h 6858000"/>
              <a:gd name="connsiteX173" fmla="*/ 750844 w 5957423"/>
              <a:gd name="connsiteY173" fmla="*/ 5126124 h 6858000"/>
              <a:gd name="connsiteX174" fmla="*/ 1025312 w 5957423"/>
              <a:gd name="connsiteY174" fmla="*/ 4913212 h 6858000"/>
              <a:gd name="connsiteX175" fmla="*/ 1110492 w 5957423"/>
              <a:gd name="connsiteY175" fmla="*/ 4847761 h 6858000"/>
              <a:gd name="connsiteX176" fmla="*/ 1475660 w 5957423"/>
              <a:gd name="connsiteY176" fmla="*/ 5125335 h 6858000"/>
              <a:gd name="connsiteX177" fmla="*/ 1285583 w 5957423"/>
              <a:gd name="connsiteY177" fmla="*/ 5272008 h 6858000"/>
              <a:gd name="connsiteX178" fmla="*/ 1293470 w 5957423"/>
              <a:gd name="connsiteY178" fmla="*/ 5283047 h 6858000"/>
              <a:gd name="connsiteX179" fmla="*/ 1484336 w 5957423"/>
              <a:gd name="connsiteY179" fmla="*/ 5134798 h 6858000"/>
              <a:gd name="connsiteX180" fmla="*/ 1484336 w 5957423"/>
              <a:gd name="connsiteY180" fmla="*/ 5309070 h 6858000"/>
              <a:gd name="connsiteX181" fmla="*/ 1497744 w 5957423"/>
              <a:gd name="connsiteY181" fmla="*/ 5306704 h 6858000"/>
              <a:gd name="connsiteX182" fmla="*/ 1497744 w 5957423"/>
              <a:gd name="connsiteY182" fmla="*/ 5129278 h 6858000"/>
              <a:gd name="connsiteX183" fmla="*/ 1513518 w 5957423"/>
              <a:gd name="connsiteY183" fmla="*/ 5116661 h 6858000"/>
              <a:gd name="connsiteX184" fmla="*/ 1513518 w 5957423"/>
              <a:gd name="connsiteY184" fmla="*/ 5100101 h 6858000"/>
              <a:gd name="connsiteX185" fmla="*/ 1495378 w 5957423"/>
              <a:gd name="connsiteY185" fmla="*/ 5114295 h 6858000"/>
              <a:gd name="connsiteX186" fmla="*/ 1495378 w 5957423"/>
              <a:gd name="connsiteY186" fmla="*/ 4768116 h 6858000"/>
              <a:gd name="connsiteX187" fmla="*/ 1513518 w 5957423"/>
              <a:gd name="connsiteY187" fmla="*/ 4753922 h 6858000"/>
              <a:gd name="connsiteX188" fmla="*/ 1513518 w 5957423"/>
              <a:gd name="connsiteY188" fmla="*/ 4737362 h 6858000"/>
              <a:gd name="connsiteX189" fmla="*/ 1489068 w 5957423"/>
              <a:gd name="connsiteY189" fmla="*/ 4756288 h 6858000"/>
              <a:gd name="connsiteX190" fmla="*/ 1123900 w 5957423"/>
              <a:gd name="connsiteY190" fmla="*/ 4478714 h 6858000"/>
              <a:gd name="connsiteX191" fmla="*/ 1488280 w 5957423"/>
              <a:gd name="connsiteY191" fmla="*/ 4196409 h 6858000"/>
              <a:gd name="connsiteX192" fmla="*/ 1853448 w 5957423"/>
              <a:gd name="connsiteY192" fmla="*/ 4473983 h 6858000"/>
              <a:gd name="connsiteX193" fmla="*/ 1514307 w 5957423"/>
              <a:gd name="connsiteY193" fmla="*/ 4737362 h 6858000"/>
              <a:gd name="connsiteX194" fmla="*/ 1514307 w 5957423"/>
              <a:gd name="connsiteY194" fmla="*/ 4753134 h 6858000"/>
              <a:gd name="connsiteX195" fmla="*/ 1857392 w 5957423"/>
              <a:gd name="connsiteY195" fmla="*/ 4487388 h 6858000"/>
              <a:gd name="connsiteX196" fmla="*/ 1857392 w 5957423"/>
              <a:gd name="connsiteY196" fmla="*/ 4833567 h 6858000"/>
              <a:gd name="connsiteX197" fmla="*/ 1514307 w 5957423"/>
              <a:gd name="connsiteY197" fmla="*/ 5100101 h 6858000"/>
              <a:gd name="connsiteX198" fmla="*/ 1514307 w 5957423"/>
              <a:gd name="connsiteY198" fmla="*/ 5116661 h 6858000"/>
              <a:gd name="connsiteX199" fmla="*/ 1870800 w 5957423"/>
              <a:gd name="connsiteY199" fmla="*/ 4839875 h 6858000"/>
              <a:gd name="connsiteX200" fmla="*/ 1870800 w 5957423"/>
              <a:gd name="connsiteY200" fmla="*/ 4470828 h 6858000"/>
              <a:gd name="connsiteX201" fmla="*/ 1497744 w 5957423"/>
              <a:gd name="connsiteY201" fmla="*/ 4186946 h 6858000"/>
              <a:gd name="connsiteX202" fmla="*/ 1497744 w 5957423"/>
              <a:gd name="connsiteY202" fmla="*/ 3839190 h 6858000"/>
              <a:gd name="connsiteX203" fmla="*/ 1484336 w 5957423"/>
              <a:gd name="connsiteY203" fmla="*/ 3849441 h 6858000"/>
              <a:gd name="connsiteX204" fmla="*/ 1484336 w 5957423"/>
              <a:gd name="connsiteY204" fmla="*/ 4182215 h 6858000"/>
              <a:gd name="connsiteX205" fmla="*/ 1122322 w 5957423"/>
              <a:gd name="connsiteY205" fmla="*/ 4462154 h 6858000"/>
              <a:gd name="connsiteX206" fmla="*/ 1122322 w 5957423"/>
              <a:gd name="connsiteY206" fmla="*/ 4115975 h 6858000"/>
              <a:gd name="connsiteX207" fmla="*/ 1484336 w 5957423"/>
              <a:gd name="connsiteY207" fmla="*/ 3835248 h 6858000"/>
              <a:gd name="connsiteX208" fmla="*/ 1484336 w 5957423"/>
              <a:gd name="connsiteY208" fmla="*/ 3848653 h 6858000"/>
              <a:gd name="connsiteX209" fmla="*/ 1497744 w 5957423"/>
              <a:gd name="connsiteY209" fmla="*/ 3838402 h 6858000"/>
              <a:gd name="connsiteX210" fmla="*/ 1497744 w 5957423"/>
              <a:gd name="connsiteY210" fmla="*/ 3818688 h 6858000"/>
              <a:gd name="connsiteX211" fmla="*/ 1136519 w 5957423"/>
              <a:gd name="connsiteY211" fmla="*/ 3544268 h 6858000"/>
              <a:gd name="connsiteX212" fmla="*/ 1125477 w 5957423"/>
              <a:gd name="connsiteY212" fmla="*/ 3552154 h 6858000"/>
              <a:gd name="connsiteX213" fmla="*/ 1135730 w 5957423"/>
              <a:gd name="connsiteY213" fmla="*/ 3543479 h 6858000"/>
              <a:gd name="connsiteX214" fmla="*/ 1119956 w 5957423"/>
              <a:gd name="connsiteY214" fmla="*/ 3531651 h 6858000"/>
              <a:gd name="connsiteX215" fmla="*/ 1119956 w 5957423"/>
              <a:gd name="connsiteY215" fmla="*/ 3519822 h 6858000"/>
              <a:gd name="connsiteX216" fmla="*/ 1106548 w 5957423"/>
              <a:gd name="connsiteY216" fmla="*/ 3519822 h 6858000"/>
              <a:gd name="connsiteX217" fmla="*/ 1106548 w 5957423"/>
              <a:gd name="connsiteY217" fmla="*/ 3532439 h 6858000"/>
              <a:gd name="connsiteX218" fmla="*/ 744534 w 5957423"/>
              <a:gd name="connsiteY218" fmla="*/ 3812379 h 6858000"/>
              <a:gd name="connsiteX219" fmla="*/ 744534 w 5957423"/>
              <a:gd name="connsiteY219" fmla="*/ 3495377 h 6858000"/>
              <a:gd name="connsiteX220" fmla="*/ 744534 w 5957423"/>
              <a:gd name="connsiteY220" fmla="*/ 3466989 h 6858000"/>
              <a:gd name="connsiteX221" fmla="*/ 1106548 w 5957423"/>
              <a:gd name="connsiteY221" fmla="*/ 3186261 h 6858000"/>
              <a:gd name="connsiteX222" fmla="*/ 1106548 w 5957423"/>
              <a:gd name="connsiteY222" fmla="*/ 3500109 h 6858000"/>
              <a:gd name="connsiteX223" fmla="*/ 1106548 w 5957423"/>
              <a:gd name="connsiteY223" fmla="*/ 3519034 h 6858000"/>
              <a:gd name="connsiteX224" fmla="*/ 1119956 w 5957423"/>
              <a:gd name="connsiteY224" fmla="*/ 3519034 h 6858000"/>
              <a:gd name="connsiteX225" fmla="*/ 1119956 w 5957423"/>
              <a:gd name="connsiteY225" fmla="*/ 3180741 h 6858000"/>
              <a:gd name="connsiteX226" fmla="*/ 1392847 w 5957423"/>
              <a:gd name="connsiteY226" fmla="*/ 2969406 h 6858000"/>
              <a:gd name="connsiteX227" fmla="*/ 1483547 w 5957423"/>
              <a:gd name="connsiteY227" fmla="*/ 2899224 h 6858000"/>
              <a:gd name="connsiteX228" fmla="*/ 1862913 w 5957423"/>
              <a:gd name="connsiteY228" fmla="*/ 3187049 h 6858000"/>
              <a:gd name="connsiteX229" fmla="*/ 2243855 w 5957423"/>
              <a:gd name="connsiteY229" fmla="*/ 2891339 h 6858000"/>
              <a:gd name="connsiteX230" fmla="*/ 2243855 w 5957423"/>
              <a:gd name="connsiteY230" fmla="*/ 2773843 h 6858000"/>
              <a:gd name="connsiteX231" fmla="*/ 2231236 w 5957423"/>
              <a:gd name="connsiteY231" fmla="*/ 2779363 h 6858000"/>
              <a:gd name="connsiteX232" fmla="*/ 2231236 w 5957423"/>
              <a:gd name="connsiteY232" fmla="*/ 2885030 h 6858000"/>
              <a:gd name="connsiteX233" fmla="*/ 1869222 w 5957423"/>
              <a:gd name="connsiteY233" fmla="*/ 3165758 h 6858000"/>
              <a:gd name="connsiteX234" fmla="*/ 1869222 w 5957423"/>
              <a:gd name="connsiteY234" fmla="*/ 2819579 h 6858000"/>
              <a:gd name="connsiteX235" fmla="*/ 2231236 w 5957423"/>
              <a:gd name="connsiteY235" fmla="*/ 2538851 h 6858000"/>
              <a:gd name="connsiteX236" fmla="*/ 2231236 w 5957423"/>
              <a:gd name="connsiteY236" fmla="*/ 2778574 h 6858000"/>
              <a:gd name="connsiteX237" fmla="*/ 2243855 w 5957423"/>
              <a:gd name="connsiteY237" fmla="*/ 2773054 h 6858000"/>
              <a:gd name="connsiteX238" fmla="*/ 2243855 w 5957423"/>
              <a:gd name="connsiteY238" fmla="*/ 2522291 h 6858000"/>
              <a:gd name="connsiteX239" fmla="*/ 2113720 w 5957423"/>
              <a:gd name="connsiteY239" fmla="*/ 2422933 h 6858000"/>
              <a:gd name="connsiteX240" fmla="*/ 2100312 w 5957423"/>
              <a:gd name="connsiteY240" fmla="*/ 2429241 h 6858000"/>
              <a:gd name="connsiteX241" fmla="*/ 2226503 w 5957423"/>
              <a:gd name="connsiteY241" fmla="*/ 2525446 h 6858000"/>
              <a:gd name="connsiteX242" fmla="*/ 1862124 w 5957423"/>
              <a:gd name="connsiteY242" fmla="*/ 2807751 h 6858000"/>
              <a:gd name="connsiteX243" fmla="*/ 1496955 w 5957423"/>
              <a:gd name="connsiteY243" fmla="*/ 2530177 h 6858000"/>
              <a:gd name="connsiteX244" fmla="*/ 1861335 w 5957423"/>
              <a:gd name="connsiteY244" fmla="*/ 2247872 h 6858000"/>
              <a:gd name="connsiteX245" fmla="*/ 2099523 w 5957423"/>
              <a:gd name="connsiteY245" fmla="*/ 2428452 h 6858000"/>
              <a:gd name="connsiteX246" fmla="*/ 2112931 w 5957423"/>
              <a:gd name="connsiteY246" fmla="*/ 2422144 h 6858000"/>
              <a:gd name="connsiteX247" fmla="*/ 1870800 w 5957423"/>
              <a:gd name="connsiteY247" fmla="*/ 2238409 h 6858000"/>
              <a:gd name="connsiteX248" fmla="*/ 1870800 w 5957423"/>
              <a:gd name="connsiteY248" fmla="*/ 2059405 h 6858000"/>
              <a:gd name="connsiteX249" fmla="*/ 1857392 w 5957423"/>
              <a:gd name="connsiteY249" fmla="*/ 2060983 h 6858000"/>
              <a:gd name="connsiteX250" fmla="*/ 1857392 w 5957423"/>
              <a:gd name="connsiteY250" fmla="*/ 2232889 h 6858000"/>
              <a:gd name="connsiteX251" fmla="*/ 1496167 w 5957423"/>
              <a:gd name="connsiteY251" fmla="*/ 2513617 h 6858000"/>
              <a:gd name="connsiteX252" fmla="*/ 1496167 w 5957423"/>
              <a:gd name="connsiteY252" fmla="*/ 2166650 h 6858000"/>
              <a:gd name="connsiteX253" fmla="*/ 1666526 w 5957423"/>
              <a:gd name="connsiteY253" fmla="*/ 2034960 h 6858000"/>
              <a:gd name="connsiteX254" fmla="*/ 1658639 w 5957423"/>
              <a:gd name="connsiteY254" fmla="*/ 2023920 h 6858000"/>
              <a:gd name="connsiteX255" fmla="*/ 1666526 w 5957423"/>
              <a:gd name="connsiteY255" fmla="*/ 2034172 h 6858000"/>
              <a:gd name="connsiteX256" fmla="*/ 1857392 w 5957423"/>
              <a:gd name="connsiteY256" fmla="*/ 1885922 h 6858000"/>
              <a:gd name="connsiteX257" fmla="*/ 1857392 w 5957423"/>
              <a:gd name="connsiteY257" fmla="*/ 2060194 h 6858000"/>
              <a:gd name="connsiteX258" fmla="*/ 1870800 w 5957423"/>
              <a:gd name="connsiteY258" fmla="*/ 2058617 h 6858000"/>
              <a:gd name="connsiteX259" fmla="*/ 1870800 w 5957423"/>
              <a:gd name="connsiteY259" fmla="*/ 1881190 h 6858000"/>
              <a:gd name="connsiteX260" fmla="*/ 1886574 w 5957423"/>
              <a:gd name="connsiteY260" fmla="*/ 1868573 h 6858000"/>
              <a:gd name="connsiteX261" fmla="*/ 1886574 w 5957423"/>
              <a:gd name="connsiteY261" fmla="*/ 1852014 h 6858000"/>
              <a:gd name="connsiteX262" fmla="*/ 1869222 w 5957423"/>
              <a:gd name="connsiteY262" fmla="*/ 1865419 h 6858000"/>
              <a:gd name="connsiteX263" fmla="*/ 1869222 w 5957423"/>
              <a:gd name="connsiteY263" fmla="*/ 1519240 h 6858000"/>
              <a:gd name="connsiteX264" fmla="*/ 1886574 w 5957423"/>
              <a:gd name="connsiteY264" fmla="*/ 1505835 h 6858000"/>
              <a:gd name="connsiteX265" fmla="*/ 1886574 w 5957423"/>
              <a:gd name="connsiteY265" fmla="*/ 1489275 h 6858000"/>
              <a:gd name="connsiteX266" fmla="*/ 1862124 w 5957423"/>
              <a:gd name="connsiteY266" fmla="*/ 1508201 h 6858000"/>
              <a:gd name="connsiteX267" fmla="*/ 1496955 w 5957423"/>
              <a:gd name="connsiteY267" fmla="*/ 1230627 h 6858000"/>
              <a:gd name="connsiteX268" fmla="*/ 1861335 w 5957423"/>
              <a:gd name="connsiteY268" fmla="*/ 947533 h 6858000"/>
              <a:gd name="connsiteX269" fmla="*/ 2226503 w 5957423"/>
              <a:gd name="connsiteY269" fmla="*/ 1225107 h 6858000"/>
              <a:gd name="connsiteX270" fmla="*/ 1887362 w 5957423"/>
              <a:gd name="connsiteY270" fmla="*/ 1488487 h 6858000"/>
              <a:gd name="connsiteX271" fmla="*/ 1887362 w 5957423"/>
              <a:gd name="connsiteY271" fmla="*/ 1505046 h 6858000"/>
              <a:gd name="connsiteX272" fmla="*/ 2231236 w 5957423"/>
              <a:gd name="connsiteY272" fmla="*/ 1238512 h 6858000"/>
              <a:gd name="connsiteX273" fmla="*/ 2231236 w 5957423"/>
              <a:gd name="connsiteY273" fmla="*/ 1585480 h 6858000"/>
              <a:gd name="connsiteX274" fmla="*/ 1887362 w 5957423"/>
              <a:gd name="connsiteY274" fmla="*/ 1851225 h 6858000"/>
              <a:gd name="connsiteX275" fmla="*/ 1887362 w 5957423"/>
              <a:gd name="connsiteY275" fmla="*/ 1867785 h 6858000"/>
              <a:gd name="connsiteX276" fmla="*/ 2243855 w 5957423"/>
              <a:gd name="connsiteY276" fmla="*/ 1591788 h 6858000"/>
              <a:gd name="connsiteX277" fmla="*/ 2243855 w 5957423"/>
              <a:gd name="connsiteY277" fmla="*/ 1221952 h 6858000"/>
              <a:gd name="connsiteX278" fmla="*/ 1870800 w 5957423"/>
              <a:gd name="connsiteY278" fmla="*/ 938859 h 6858000"/>
              <a:gd name="connsiteX279" fmla="*/ 1870800 w 5957423"/>
              <a:gd name="connsiteY279" fmla="*/ 590314 h 6858000"/>
              <a:gd name="connsiteX280" fmla="*/ 1857392 w 5957423"/>
              <a:gd name="connsiteY280" fmla="*/ 600566 h 6858000"/>
              <a:gd name="connsiteX281" fmla="*/ 1857392 w 5957423"/>
              <a:gd name="connsiteY281" fmla="*/ 933339 h 6858000"/>
              <a:gd name="connsiteX282" fmla="*/ 1496167 w 5957423"/>
              <a:gd name="connsiteY282" fmla="*/ 1214067 h 6858000"/>
              <a:gd name="connsiteX283" fmla="*/ 1496167 w 5957423"/>
              <a:gd name="connsiteY283" fmla="*/ 867888 h 6858000"/>
              <a:gd name="connsiteX284" fmla="*/ 1857392 w 5957423"/>
              <a:gd name="connsiteY284" fmla="*/ 587160 h 6858000"/>
              <a:gd name="connsiteX285" fmla="*/ 1857392 w 5957423"/>
              <a:gd name="connsiteY285" fmla="*/ 599777 h 6858000"/>
              <a:gd name="connsiteX286" fmla="*/ 1870800 w 5957423"/>
              <a:gd name="connsiteY286" fmla="*/ 589526 h 6858000"/>
              <a:gd name="connsiteX287" fmla="*/ 1870800 w 5957423"/>
              <a:gd name="connsiteY287" fmla="*/ 570600 h 6858000"/>
              <a:gd name="connsiteX288" fmla="*/ 1509574 w 5957423"/>
              <a:gd name="connsiteY288" fmla="*/ 295392 h 6858000"/>
              <a:gd name="connsiteX289" fmla="*/ 1498533 w 5957423"/>
              <a:gd name="connsiteY289" fmla="*/ 304066 h 6858000"/>
              <a:gd name="connsiteX290" fmla="*/ 1508786 w 5957423"/>
              <a:gd name="connsiteY290" fmla="*/ 295392 h 6858000"/>
              <a:gd name="connsiteX291" fmla="*/ 1493012 w 5957423"/>
              <a:gd name="connsiteY291" fmla="*/ 283564 h 6858000"/>
              <a:gd name="connsiteX292" fmla="*/ 1493012 w 5957423"/>
              <a:gd name="connsiteY292" fmla="*/ 1953 h 6858000"/>
              <a:gd name="connsiteX293" fmla="*/ 1398859 w 5957423"/>
              <a:gd name="connsiteY293" fmla="*/ 0 h 6858000"/>
              <a:gd name="connsiteX294" fmla="*/ 1480393 w 5957423"/>
              <a:gd name="connsiteY294" fmla="*/ 0 h 6858000"/>
              <a:gd name="connsiteX295" fmla="*/ 1480393 w 5957423"/>
              <a:gd name="connsiteY295" fmla="*/ 84404 h 6858000"/>
              <a:gd name="connsiteX296" fmla="*/ 1480393 w 5957423"/>
              <a:gd name="connsiteY296" fmla="*/ 283564 h 6858000"/>
              <a:gd name="connsiteX297" fmla="*/ 1118379 w 5957423"/>
              <a:gd name="connsiteY297" fmla="*/ 564292 h 6858000"/>
              <a:gd name="connsiteX298" fmla="*/ 1118379 w 5957423"/>
              <a:gd name="connsiteY298" fmla="*/ 218113 h 6858000"/>
              <a:gd name="connsiteX299" fmla="*/ 1379242 w 5957423"/>
              <a:gd name="connsiteY299" fmla="*/ 15255 h 6858000"/>
              <a:gd name="connsiteX300" fmla="*/ 840168 w 5957423"/>
              <a:gd name="connsiteY300" fmla="*/ 0 h 6858000"/>
              <a:gd name="connsiteX301" fmla="*/ 1377550 w 5957423"/>
              <a:gd name="connsiteY301" fmla="*/ 0 h 6858000"/>
              <a:gd name="connsiteX302" fmla="*/ 1301753 w 5957423"/>
              <a:gd name="connsiteY302" fmla="*/ 58896 h 6858000"/>
              <a:gd name="connsiteX303" fmla="*/ 1112069 w 5957423"/>
              <a:gd name="connsiteY303" fmla="*/ 206284 h 6858000"/>
              <a:gd name="connsiteX304" fmla="*/ 857417 w 5957423"/>
              <a:gd name="connsiteY304" fmla="*/ 130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Lst>
            <a:rect l="l" t="t" r="r" b="b"/>
            <a:pathLst>
              <a:path w="5957423" h="6858000">
                <a:moveTo>
                  <a:pt x="738225" y="6793932"/>
                </a:moveTo>
                <a:cubicBezTo>
                  <a:pt x="771350" y="6819166"/>
                  <a:pt x="796195" y="6838092"/>
                  <a:pt x="814828" y="6852286"/>
                </a:cubicBezTo>
                <a:lnTo>
                  <a:pt x="822329" y="6858000"/>
                </a:lnTo>
                <a:lnTo>
                  <a:pt x="655724" y="6858000"/>
                </a:lnTo>
                <a:lnTo>
                  <a:pt x="656989" y="6857017"/>
                </a:lnTo>
                <a:cubicBezTo>
                  <a:pt x="738225" y="6793932"/>
                  <a:pt x="738225" y="6793932"/>
                  <a:pt x="738225" y="6793932"/>
                </a:cubicBezTo>
                <a:close/>
                <a:moveTo>
                  <a:pt x="733493" y="6434348"/>
                </a:moveTo>
                <a:cubicBezTo>
                  <a:pt x="733493" y="6780527"/>
                  <a:pt x="733493" y="6780527"/>
                  <a:pt x="733493" y="6780527"/>
                </a:cubicBezTo>
                <a:cubicBezTo>
                  <a:pt x="639637" y="6853075"/>
                  <a:pt x="639637" y="6853075"/>
                  <a:pt x="639637" y="6853075"/>
                </a:cubicBezTo>
                <a:cubicBezTo>
                  <a:pt x="645158" y="6854652"/>
                  <a:pt x="650679" y="6855440"/>
                  <a:pt x="656989" y="6857017"/>
                </a:cubicBezTo>
                <a:cubicBezTo>
                  <a:pt x="650679" y="6856229"/>
                  <a:pt x="644369" y="6854652"/>
                  <a:pt x="638848" y="6853863"/>
                </a:cubicBezTo>
                <a:lnTo>
                  <a:pt x="633515" y="6858000"/>
                </a:lnTo>
                <a:lnTo>
                  <a:pt x="371479" y="6858000"/>
                </a:lnTo>
                <a:lnTo>
                  <a:pt x="371479" y="6799592"/>
                </a:lnTo>
                <a:cubicBezTo>
                  <a:pt x="371479" y="6715076"/>
                  <a:pt x="371479" y="6715076"/>
                  <a:pt x="371479" y="6715076"/>
                </a:cubicBezTo>
                <a:cubicBezTo>
                  <a:pt x="733493" y="6434348"/>
                  <a:pt x="733493" y="6434348"/>
                  <a:pt x="733493" y="6434348"/>
                </a:cubicBezTo>
                <a:close/>
                <a:moveTo>
                  <a:pt x="1106548" y="5786939"/>
                </a:moveTo>
                <a:cubicBezTo>
                  <a:pt x="1106548" y="6133906"/>
                  <a:pt x="1106548" y="6133906"/>
                  <a:pt x="1106548" y="6133906"/>
                </a:cubicBezTo>
                <a:cubicBezTo>
                  <a:pt x="1012693" y="6206454"/>
                  <a:pt x="1012693" y="6206454"/>
                  <a:pt x="1012693" y="6206454"/>
                </a:cubicBezTo>
                <a:cubicBezTo>
                  <a:pt x="744534" y="6413845"/>
                  <a:pt x="744534" y="6413845"/>
                  <a:pt x="744534" y="6413845"/>
                </a:cubicBezTo>
                <a:cubicBezTo>
                  <a:pt x="744534" y="6067667"/>
                  <a:pt x="744534" y="6067667"/>
                  <a:pt x="744534" y="6067667"/>
                </a:cubicBezTo>
                <a:cubicBezTo>
                  <a:pt x="873093" y="5968308"/>
                  <a:pt x="873093" y="5968308"/>
                  <a:pt x="873093" y="5968308"/>
                </a:cubicBezTo>
                <a:cubicBezTo>
                  <a:pt x="1106548" y="5786939"/>
                  <a:pt x="1106548" y="5786939"/>
                  <a:pt x="1106548" y="5786939"/>
                </a:cubicBezTo>
                <a:close/>
                <a:moveTo>
                  <a:pt x="1739875" y="5671020"/>
                </a:moveTo>
                <a:cubicBezTo>
                  <a:pt x="1726467" y="5677328"/>
                  <a:pt x="1726467" y="5677328"/>
                  <a:pt x="1726467" y="5677328"/>
                </a:cubicBezTo>
                <a:cubicBezTo>
                  <a:pt x="1739875" y="5671020"/>
                  <a:pt x="1739875" y="5671020"/>
                  <a:pt x="1739875" y="5671020"/>
                </a:cubicBezTo>
                <a:close/>
                <a:moveTo>
                  <a:pt x="1488280" y="5495959"/>
                </a:moveTo>
                <a:cubicBezTo>
                  <a:pt x="1726467" y="5677328"/>
                  <a:pt x="1726467" y="5677328"/>
                  <a:pt x="1726467" y="5677328"/>
                </a:cubicBezTo>
                <a:cubicBezTo>
                  <a:pt x="1853448" y="5773533"/>
                  <a:pt x="1853448" y="5773533"/>
                  <a:pt x="1853448" y="5773533"/>
                </a:cubicBezTo>
                <a:cubicBezTo>
                  <a:pt x="1489068" y="6056627"/>
                  <a:pt x="1489068" y="6056627"/>
                  <a:pt x="1489068" y="6056627"/>
                </a:cubicBezTo>
                <a:cubicBezTo>
                  <a:pt x="1123900" y="5779053"/>
                  <a:pt x="1123900" y="5779053"/>
                  <a:pt x="1123900" y="5779053"/>
                </a:cubicBezTo>
                <a:cubicBezTo>
                  <a:pt x="1488280" y="5495959"/>
                  <a:pt x="1488280" y="5495959"/>
                  <a:pt x="1488280" y="5495959"/>
                </a:cubicBezTo>
                <a:close/>
                <a:moveTo>
                  <a:pt x="359648" y="4847761"/>
                </a:moveTo>
                <a:cubicBezTo>
                  <a:pt x="724817" y="5125335"/>
                  <a:pt x="724817" y="5125335"/>
                  <a:pt x="724817" y="5125335"/>
                </a:cubicBezTo>
                <a:cubicBezTo>
                  <a:pt x="487418" y="5309070"/>
                  <a:pt x="487418" y="5309070"/>
                  <a:pt x="487418" y="5309070"/>
                </a:cubicBezTo>
                <a:cubicBezTo>
                  <a:pt x="493727" y="5320110"/>
                  <a:pt x="493727" y="5320110"/>
                  <a:pt x="493727" y="5320110"/>
                </a:cubicBezTo>
                <a:cubicBezTo>
                  <a:pt x="733493" y="5134798"/>
                  <a:pt x="733493" y="5134798"/>
                  <a:pt x="733493" y="5134798"/>
                </a:cubicBezTo>
                <a:cubicBezTo>
                  <a:pt x="733493" y="5480976"/>
                  <a:pt x="733493" y="5480976"/>
                  <a:pt x="733493" y="5480976"/>
                </a:cubicBezTo>
                <a:cubicBezTo>
                  <a:pt x="633328" y="5558256"/>
                  <a:pt x="633328" y="5558256"/>
                  <a:pt x="633328" y="5558256"/>
                </a:cubicBezTo>
                <a:cubicBezTo>
                  <a:pt x="641215" y="5570873"/>
                  <a:pt x="641215" y="5570873"/>
                  <a:pt x="641215" y="5570873"/>
                </a:cubicBezTo>
                <a:cubicBezTo>
                  <a:pt x="737436" y="5495959"/>
                  <a:pt x="737436" y="5495959"/>
                  <a:pt x="737436" y="5495959"/>
                </a:cubicBezTo>
                <a:cubicBezTo>
                  <a:pt x="1102605" y="5773533"/>
                  <a:pt x="1102605" y="5773533"/>
                  <a:pt x="1102605" y="5773533"/>
                </a:cubicBezTo>
                <a:cubicBezTo>
                  <a:pt x="866783" y="5956479"/>
                  <a:pt x="866783" y="5956479"/>
                  <a:pt x="866783" y="5956479"/>
                </a:cubicBezTo>
                <a:cubicBezTo>
                  <a:pt x="873093" y="5968308"/>
                  <a:pt x="873093" y="5968308"/>
                  <a:pt x="873093" y="5968308"/>
                </a:cubicBezTo>
                <a:cubicBezTo>
                  <a:pt x="865994" y="5957268"/>
                  <a:pt x="865994" y="5957268"/>
                  <a:pt x="865994" y="5957268"/>
                </a:cubicBezTo>
                <a:cubicBezTo>
                  <a:pt x="738225" y="6056627"/>
                  <a:pt x="738225" y="6056627"/>
                  <a:pt x="738225" y="6056627"/>
                </a:cubicBezTo>
                <a:cubicBezTo>
                  <a:pt x="373056" y="5779053"/>
                  <a:pt x="373056" y="5779053"/>
                  <a:pt x="373056" y="5779053"/>
                </a:cubicBezTo>
                <a:cubicBezTo>
                  <a:pt x="640426" y="5571661"/>
                  <a:pt x="640426" y="5571661"/>
                  <a:pt x="640426" y="5571661"/>
                </a:cubicBezTo>
                <a:cubicBezTo>
                  <a:pt x="633328" y="5559044"/>
                  <a:pt x="633328" y="5559044"/>
                  <a:pt x="633328" y="5559044"/>
                </a:cubicBezTo>
                <a:cubicBezTo>
                  <a:pt x="371479" y="5761705"/>
                  <a:pt x="371479" y="5761705"/>
                  <a:pt x="371479" y="5761705"/>
                </a:cubicBezTo>
                <a:cubicBezTo>
                  <a:pt x="371479" y="5415526"/>
                  <a:pt x="371479" y="5415526"/>
                  <a:pt x="371479" y="5415526"/>
                </a:cubicBezTo>
                <a:cubicBezTo>
                  <a:pt x="493727" y="5320898"/>
                  <a:pt x="493727" y="5320898"/>
                  <a:pt x="493727" y="5320898"/>
                </a:cubicBezTo>
                <a:cubicBezTo>
                  <a:pt x="486629" y="5309070"/>
                  <a:pt x="486629" y="5309070"/>
                  <a:pt x="486629" y="5309070"/>
                </a:cubicBezTo>
                <a:cubicBezTo>
                  <a:pt x="365169" y="5403697"/>
                  <a:pt x="365169" y="5403697"/>
                  <a:pt x="365169" y="5403697"/>
                </a:cubicBezTo>
                <a:cubicBezTo>
                  <a:pt x="0" y="5126124"/>
                  <a:pt x="0" y="5126124"/>
                  <a:pt x="0" y="5126124"/>
                </a:cubicBezTo>
                <a:cubicBezTo>
                  <a:pt x="359648" y="4847761"/>
                  <a:pt x="359648" y="4847761"/>
                  <a:pt x="359648" y="4847761"/>
                </a:cubicBezTo>
                <a:close/>
                <a:moveTo>
                  <a:pt x="1106548" y="4487388"/>
                </a:moveTo>
                <a:cubicBezTo>
                  <a:pt x="1106548" y="4833567"/>
                  <a:pt x="1106548" y="4833567"/>
                  <a:pt x="1106548" y="4833567"/>
                </a:cubicBezTo>
                <a:cubicBezTo>
                  <a:pt x="1018214" y="4902172"/>
                  <a:pt x="1018214" y="4902172"/>
                  <a:pt x="1018214" y="4902172"/>
                </a:cubicBezTo>
                <a:cubicBezTo>
                  <a:pt x="1025312" y="4913212"/>
                  <a:pt x="1025312" y="4913212"/>
                  <a:pt x="1025312" y="4913212"/>
                </a:cubicBezTo>
                <a:cubicBezTo>
                  <a:pt x="1017425" y="4902960"/>
                  <a:pt x="1017425" y="4902960"/>
                  <a:pt x="1017425" y="4902960"/>
                </a:cubicBezTo>
                <a:cubicBezTo>
                  <a:pt x="744534" y="5114295"/>
                  <a:pt x="744534" y="5114295"/>
                  <a:pt x="744534" y="5114295"/>
                </a:cubicBezTo>
                <a:cubicBezTo>
                  <a:pt x="744534" y="4768116"/>
                  <a:pt x="744534" y="4768116"/>
                  <a:pt x="744534" y="4768116"/>
                </a:cubicBezTo>
                <a:cubicBezTo>
                  <a:pt x="856530" y="4680586"/>
                  <a:pt x="856530" y="4680586"/>
                  <a:pt x="856530" y="4680586"/>
                </a:cubicBezTo>
                <a:cubicBezTo>
                  <a:pt x="849432" y="4670335"/>
                  <a:pt x="849432" y="4670335"/>
                  <a:pt x="849432" y="4670335"/>
                </a:cubicBezTo>
                <a:cubicBezTo>
                  <a:pt x="857319" y="4680586"/>
                  <a:pt x="857319" y="4680586"/>
                  <a:pt x="857319" y="4680586"/>
                </a:cubicBezTo>
                <a:cubicBezTo>
                  <a:pt x="1106548" y="4487388"/>
                  <a:pt x="1106548" y="4487388"/>
                  <a:pt x="1106548" y="4487388"/>
                </a:cubicBezTo>
                <a:close/>
                <a:moveTo>
                  <a:pt x="737436" y="4196409"/>
                </a:moveTo>
                <a:cubicBezTo>
                  <a:pt x="1102605" y="4473983"/>
                  <a:pt x="1102605" y="4473983"/>
                  <a:pt x="1102605" y="4473983"/>
                </a:cubicBezTo>
                <a:cubicBezTo>
                  <a:pt x="849432" y="4670335"/>
                  <a:pt x="849432" y="4670335"/>
                  <a:pt x="849432" y="4670335"/>
                </a:cubicBezTo>
                <a:cubicBezTo>
                  <a:pt x="738225" y="4756288"/>
                  <a:pt x="738225" y="4756288"/>
                  <a:pt x="738225" y="4756288"/>
                </a:cubicBezTo>
                <a:cubicBezTo>
                  <a:pt x="373056" y="4478714"/>
                  <a:pt x="373056" y="4478714"/>
                  <a:pt x="373056" y="4478714"/>
                </a:cubicBezTo>
                <a:cubicBezTo>
                  <a:pt x="737436" y="4196409"/>
                  <a:pt x="737436" y="4196409"/>
                  <a:pt x="737436" y="4196409"/>
                </a:cubicBezTo>
                <a:close/>
                <a:moveTo>
                  <a:pt x="1115224" y="3544268"/>
                </a:moveTo>
                <a:cubicBezTo>
                  <a:pt x="1125477" y="3552154"/>
                  <a:pt x="1125477" y="3552154"/>
                  <a:pt x="1125477" y="3552154"/>
                </a:cubicBezTo>
                <a:cubicBezTo>
                  <a:pt x="1480393" y="3821842"/>
                  <a:pt x="1480393" y="3821842"/>
                  <a:pt x="1480393" y="3821842"/>
                </a:cubicBezTo>
                <a:cubicBezTo>
                  <a:pt x="1116013" y="4104935"/>
                  <a:pt x="1116013" y="4104935"/>
                  <a:pt x="1116013" y="4104935"/>
                </a:cubicBezTo>
                <a:cubicBezTo>
                  <a:pt x="750844" y="3826573"/>
                  <a:pt x="750844" y="3826573"/>
                  <a:pt x="750844" y="3826573"/>
                </a:cubicBezTo>
                <a:cubicBezTo>
                  <a:pt x="1115224" y="3544268"/>
                  <a:pt x="1115224" y="3544268"/>
                  <a:pt x="1115224" y="3544268"/>
                </a:cubicBezTo>
                <a:close/>
                <a:moveTo>
                  <a:pt x="1480393" y="2538851"/>
                </a:moveTo>
                <a:cubicBezTo>
                  <a:pt x="1480393" y="2885030"/>
                  <a:pt x="1480393" y="2885030"/>
                  <a:pt x="1480393" y="2885030"/>
                </a:cubicBezTo>
                <a:cubicBezTo>
                  <a:pt x="1386537" y="2957578"/>
                  <a:pt x="1386537" y="2957578"/>
                  <a:pt x="1386537" y="2957578"/>
                </a:cubicBezTo>
                <a:cubicBezTo>
                  <a:pt x="1392847" y="2969406"/>
                  <a:pt x="1392847" y="2969406"/>
                  <a:pt x="1392847" y="2969406"/>
                </a:cubicBezTo>
                <a:cubicBezTo>
                  <a:pt x="1385748" y="2958366"/>
                  <a:pt x="1385748" y="2958366"/>
                  <a:pt x="1385748" y="2958366"/>
                </a:cubicBezTo>
                <a:cubicBezTo>
                  <a:pt x="1118379" y="3165758"/>
                  <a:pt x="1118379" y="3165758"/>
                  <a:pt x="1118379" y="3165758"/>
                </a:cubicBezTo>
                <a:cubicBezTo>
                  <a:pt x="1118379" y="2819579"/>
                  <a:pt x="1118379" y="2819579"/>
                  <a:pt x="1118379" y="2819579"/>
                </a:cubicBezTo>
                <a:cubicBezTo>
                  <a:pt x="1246148" y="2720221"/>
                  <a:pt x="1246148" y="2720221"/>
                  <a:pt x="1246148" y="2720221"/>
                </a:cubicBezTo>
                <a:cubicBezTo>
                  <a:pt x="1239839" y="2708392"/>
                  <a:pt x="1239839" y="2708392"/>
                  <a:pt x="1239839" y="2708392"/>
                </a:cubicBezTo>
                <a:cubicBezTo>
                  <a:pt x="1246937" y="2719432"/>
                  <a:pt x="1246937" y="2719432"/>
                  <a:pt x="1246937" y="2719432"/>
                </a:cubicBezTo>
                <a:cubicBezTo>
                  <a:pt x="1480393" y="2538851"/>
                  <a:pt x="1480393" y="2538851"/>
                  <a:pt x="1480393" y="2538851"/>
                </a:cubicBezTo>
                <a:close/>
                <a:moveTo>
                  <a:pt x="732704" y="1598885"/>
                </a:moveTo>
                <a:cubicBezTo>
                  <a:pt x="1097873" y="1876459"/>
                  <a:pt x="1097873" y="1876459"/>
                  <a:pt x="1097873" y="1876459"/>
                </a:cubicBezTo>
                <a:cubicBezTo>
                  <a:pt x="860473" y="2060194"/>
                  <a:pt x="860473" y="2060194"/>
                  <a:pt x="860473" y="2060194"/>
                </a:cubicBezTo>
                <a:cubicBezTo>
                  <a:pt x="867572" y="2072022"/>
                  <a:pt x="867572" y="2072022"/>
                  <a:pt x="867572" y="2072022"/>
                </a:cubicBezTo>
                <a:cubicBezTo>
                  <a:pt x="1106548" y="1885922"/>
                  <a:pt x="1106548" y="1885922"/>
                  <a:pt x="1106548" y="1885922"/>
                </a:cubicBezTo>
                <a:cubicBezTo>
                  <a:pt x="1106548" y="2232889"/>
                  <a:pt x="1106548" y="2232889"/>
                  <a:pt x="1106548" y="2232889"/>
                </a:cubicBezTo>
                <a:cubicBezTo>
                  <a:pt x="1007172" y="2310168"/>
                  <a:pt x="1007172" y="2310168"/>
                  <a:pt x="1007172" y="2310168"/>
                </a:cubicBezTo>
                <a:cubicBezTo>
                  <a:pt x="1014270" y="2322785"/>
                  <a:pt x="1014270" y="2322785"/>
                  <a:pt x="1014270" y="2322785"/>
                </a:cubicBezTo>
                <a:cubicBezTo>
                  <a:pt x="1110492" y="2247872"/>
                  <a:pt x="1110492" y="2247872"/>
                  <a:pt x="1110492" y="2247872"/>
                </a:cubicBezTo>
                <a:cubicBezTo>
                  <a:pt x="1475660" y="2525446"/>
                  <a:pt x="1475660" y="2525446"/>
                  <a:pt x="1475660" y="2525446"/>
                </a:cubicBezTo>
                <a:cubicBezTo>
                  <a:pt x="1239839" y="2708392"/>
                  <a:pt x="1239839" y="2708392"/>
                  <a:pt x="1239839" y="2708392"/>
                </a:cubicBezTo>
                <a:cubicBezTo>
                  <a:pt x="1112069" y="2807751"/>
                  <a:pt x="1112069" y="2807751"/>
                  <a:pt x="1112069" y="2807751"/>
                </a:cubicBezTo>
                <a:cubicBezTo>
                  <a:pt x="746900" y="2530177"/>
                  <a:pt x="746900" y="2530177"/>
                  <a:pt x="746900" y="2530177"/>
                </a:cubicBezTo>
                <a:cubicBezTo>
                  <a:pt x="1013481" y="2322785"/>
                  <a:pt x="1013481" y="2322785"/>
                  <a:pt x="1013481" y="2322785"/>
                </a:cubicBezTo>
                <a:cubicBezTo>
                  <a:pt x="1006383" y="2310168"/>
                  <a:pt x="1006383" y="2310168"/>
                  <a:pt x="1006383" y="2310168"/>
                </a:cubicBezTo>
                <a:cubicBezTo>
                  <a:pt x="744534" y="2513617"/>
                  <a:pt x="744534" y="2513617"/>
                  <a:pt x="744534" y="2513617"/>
                </a:cubicBezTo>
                <a:cubicBezTo>
                  <a:pt x="744534" y="2166650"/>
                  <a:pt x="744534" y="2166650"/>
                  <a:pt x="744534" y="2166650"/>
                </a:cubicBezTo>
                <a:cubicBezTo>
                  <a:pt x="866783" y="2072022"/>
                  <a:pt x="866783" y="2072022"/>
                  <a:pt x="866783" y="2072022"/>
                </a:cubicBezTo>
                <a:cubicBezTo>
                  <a:pt x="860473" y="2060983"/>
                  <a:pt x="860473" y="2060983"/>
                  <a:pt x="860473" y="2060983"/>
                </a:cubicBezTo>
                <a:cubicBezTo>
                  <a:pt x="738225" y="2155610"/>
                  <a:pt x="738225" y="2155610"/>
                  <a:pt x="738225" y="2155610"/>
                </a:cubicBezTo>
                <a:cubicBezTo>
                  <a:pt x="373056" y="1878036"/>
                  <a:pt x="373056" y="1878036"/>
                  <a:pt x="373056" y="1878036"/>
                </a:cubicBezTo>
                <a:cubicBezTo>
                  <a:pt x="732704" y="1598885"/>
                  <a:pt x="732704" y="1598885"/>
                  <a:pt x="732704" y="1598885"/>
                </a:cubicBezTo>
                <a:close/>
                <a:moveTo>
                  <a:pt x="1480393" y="1238512"/>
                </a:moveTo>
                <a:cubicBezTo>
                  <a:pt x="1480393" y="1585480"/>
                  <a:pt x="1480393" y="1585480"/>
                  <a:pt x="1480393" y="1585480"/>
                </a:cubicBezTo>
                <a:cubicBezTo>
                  <a:pt x="1391269" y="1654085"/>
                  <a:pt x="1391269" y="1654085"/>
                  <a:pt x="1391269" y="1654085"/>
                </a:cubicBezTo>
                <a:cubicBezTo>
                  <a:pt x="1399156" y="1664336"/>
                  <a:pt x="1399156" y="1664336"/>
                  <a:pt x="1399156" y="1664336"/>
                </a:cubicBezTo>
                <a:cubicBezTo>
                  <a:pt x="1483547" y="1598885"/>
                  <a:pt x="1483547" y="1598885"/>
                  <a:pt x="1483547" y="1598885"/>
                </a:cubicBezTo>
                <a:cubicBezTo>
                  <a:pt x="1848716" y="1876459"/>
                  <a:pt x="1848716" y="1876459"/>
                  <a:pt x="1848716" y="1876459"/>
                </a:cubicBezTo>
                <a:cubicBezTo>
                  <a:pt x="1658639" y="2023920"/>
                  <a:pt x="1658639" y="2023920"/>
                  <a:pt x="1658639" y="2023920"/>
                </a:cubicBezTo>
                <a:cubicBezTo>
                  <a:pt x="1489068" y="2155610"/>
                  <a:pt x="1489068" y="2155610"/>
                  <a:pt x="1489068" y="2155610"/>
                </a:cubicBezTo>
                <a:cubicBezTo>
                  <a:pt x="1123900" y="1878036"/>
                  <a:pt x="1123900" y="1878036"/>
                  <a:pt x="1123900" y="1878036"/>
                </a:cubicBezTo>
                <a:cubicBezTo>
                  <a:pt x="1398368" y="1665124"/>
                  <a:pt x="1398368" y="1665124"/>
                  <a:pt x="1398368" y="1665124"/>
                </a:cubicBezTo>
                <a:cubicBezTo>
                  <a:pt x="1390481" y="1654085"/>
                  <a:pt x="1390481" y="1654085"/>
                  <a:pt x="1390481" y="1654085"/>
                </a:cubicBezTo>
                <a:cubicBezTo>
                  <a:pt x="1118379" y="1865419"/>
                  <a:pt x="1118379" y="1865419"/>
                  <a:pt x="1118379" y="1865419"/>
                </a:cubicBezTo>
                <a:cubicBezTo>
                  <a:pt x="1118379" y="1519240"/>
                  <a:pt x="1118379" y="1519240"/>
                  <a:pt x="1118379" y="1519240"/>
                </a:cubicBezTo>
                <a:cubicBezTo>
                  <a:pt x="1230374" y="1432499"/>
                  <a:pt x="1230374" y="1432499"/>
                  <a:pt x="1230374" y="1432499"/>
                </a:cubicBezTo>
                <a:cubicBezTo>
                  <a:pt x="1480393" y="1238512"/>
                  <a:pt x="1480393" y="1238512"/>
                  <a:pt x="1480393" y="1238512"/>
                </a:cubicBezTo>
                <a:close/>
                <a:moveTo>
                  <a:pt x="1110492" y="947533"/>
                </a:moveTo>
                <a:cubicBezTo>
                  <a:pt x="1475660" y="1225107"/>
                  <a:pt x="1475660" y="1225107"/>
                  <a:pt x="1475660" y="1225107"/>
                </a:cubicBezTo>
                <a:cubicBezTo>
                  <a:pt x="1223276" y="1421459"/>
                  <a:pt x="1223276" y="1421459"/>
                  <a:pt x="1223276" y="1421459"/>
                </a:cubicBezTo>
                <a:cubicBezTo>
                  <a:pt x="1230374" y="1432499"/>
                  <a:pt x="1230374" y="1432499"/>
                  <a:pt x="1230374" y="1432499"/>
                </a:cubicBezTo>
                <a:cubicBezTo>
                  <a:pt x="1222487" y="1422247"/>
                  <a:pt x="1222487" y="1422247"/>
                  <a:pt x="1222487" y="1422247"/>
                </a:cubicBezTo>
                <a:cubicBezTo>
                  <a:pt x="1112069" y="1508201"/>
                  <a:pt x="1112069" y="1508201"/>
                  <a:pt x="1112069" y="1508201"/>
                </a:cubicBezTo>
                <a:cubicBezTo>
                  <a:pt x="746900" y="1230627"/>
                  <a:pt x="746900" y="1230627"/>
                  <a:pt x="746900" y="1230627"/>
                </a:cubicBezTo>
                <a:cubicBezTo>
                  <a:pt x="1110492" y="947533"/>
                  <a:pt x="1110492" y="947533"/>
                  <a:pt x="1110492" y="947533"/>
                </a:cubicBezTo>
                <a:close/>
                <a:moveTo>
                  <a:pt x="1488280" y="296181"/>
                </a:moveTo>
                <a:cubicBezTo>
                  <a:pt x="1498533" y="304066"/>
                  <a:pt x="1498533" y="304066"/>
                  <a:pt x="1498533" y="304066"/>
                </a:cubicBezTo>
                <a:cubicBezTo>
                  <a:pt x="1853448" y="573754"/>
                  <a:pt x="1853448" y="573754"/>
                  <a:pt x="1853448" y="573754"/>
                </a:cubicBezTo>
                <a:cubicBezTo>
                  <a:pt x="1489068" y="856060"/>
                  <a:pt x="1489068" y="856060"/>
                  <a:pt x="1489068" y="856060"/>
                </a:cubicBezTo>
                <a:cubicBezTo>
                  <a:pt x="1123900" y="578486"/>
                  <a:pt x="1123900" y="578486"/>
                  <a:pt x="1123900" y="578486"/>
                </a:cubicBezTo>
                <a:cubicBezTo>
                  <a:pt x="1488280" y="296181"/>
                  <a:pt x="1488280" y="296181"/>
                  <a:pt x="1488280" y="296181"/>
                </a:cubicBezTo>
                <a:close/>
                <a:moveTo>
                  <a:pt x="1493012" y="0"/>
                </a:moveTo>
                <a:lnTo>
                  <a:pt x="5957423" y="0"/>
                </a:lnTo>
                <a:lnTo>
                  <a:pt x="5957423" y="6858000"/>
                </a:lnTo>
                <a:lnTo>
                  <a:pt x="843615" y="6858000"/>
                </a:lnTo>
                <a:lnTo>
                  <a:pt x="810785" y="6833040"/>
                </a:lnTo>
                <a:cubicBezTo>
                  <a:pt x="746900" y="6784470"/>
                  <a:pt x="746900" y="6784470"/>
                  <a:pt x="746900" y="6784470"/>
                </a:cubicBezTo>
                <a:cubicBezTo>
                  <a:pt x="746900" y="6429617"/>
                  <a:pt x="746900" y="6429617"/>
                  <a:pt x="746900" y="6429617"/>
                </a:cubicBezTo>
                <a:cubicBezTo>
                  <a:pt x="1019002" y="6218282"/>
                  <a:pt x="1019002" y="6218282"/>
                  <a:pt x="1019002" y="6218282"/>
                </a:cubicBezTo>
                <a:cubicBezTo>
                  <a:pt x="1012693" y="6206454"/>
                  <a:pt x="1012693" y="6206454"/>
                  <a:pt x="1012693" y="6206454"/>
                </a:cubicBezTo>
                <a:cubicBezTo>
                  <a:pt x="1019791" y="6217493"/>
                  <a:pt x="1019791" y="6217493"/>
                  <a:pt x="1019791" y="6217493"/>
                </a:cubicBezTo>
                <a:cubicBezTo>
                  <a:pt x="1110492" y="6147311"/>
                  <a:pt x="1110492" y="6147311"/>
                  <a:pt x="1110492" y="6147311"/>
                </a:cubicBezTo>
                <a:cubicBezTo>
                  <a:pt x="1489068" y="6435925"/>
                  <a:pt x="1489068" y="6435925"/>
                  <a:pt x="1489068" y="6435925"/>
                </a:cubicBezTo>
                <a:cubicBezTo>
                  <a:pt x="1870800" y="6140214"/>
                  <a:pt x="1870800" y="6140214"/>
                  <a:pt x="1870800" y="6140214"/>
                </a:cubicBezTo>
                <a:cubicBezTo>
                  <a:pt x="1870800" y="6021930"/>
                  <a:pt x="1870800" y="6021930"/>
                  <a:pt x="1870800" y="6021930"/>
                </a:cubicBezTo>
                <a:cubicBezTo>
                  <a:pt x="1857392" y="6027450"/>
                  <a:pt x="1857392" y="6027450"/>
                  <a:pt x="1857392" y="6027450"/>
                </a:cubicBezTo>
                <a:cubicBezTo>
                  <a:pt x="1857392" y="6133906"/>
                  <a:pt x="1857392" y="6133906"/>
                  <a:pt x="1857392" y="6133906"/>
                </a:cubicBezTo>
                <a:cubicBezTo>
                  <a:pt x="1495378" y="6413845"/>
                  <a:pt x="1495378" y="6413845"/>
                  <a:pt x="1495378" y="6413845"/>
                </a:cubicBezTo>
                <a:cubicBezTo>
                  <a:pt x="1495378" y="6067667"/>
                  <a:pt x="1495378" y="6067667"/>
                  <a:pt x="1495378" y="6067667"/>
                </a:cubicBezTo>
                <a:cubicBezTo>
                  <a:pt x="1857392" y="5786939"/>
                  <a:pt x="1857392" y="5786939"/>
                  <a:pt x="1857392" y="5786939"/>
                </a:cubicBezTo>
                <a:cubicBezTo>
                  <a:pt x="1857392" y="6026661"/>
                  <a:pt x="1857392" y="6026661"/>
                  <a:pt x="1857392" y="6026661"/>
                </a:cubicBezTo>
                <a:cubicBezTo>
                  <a:pt x="1870800" y="6021141"/>
                  <a:pt x="1870800" y="6021141"/>
                  <a:pt x="1870800" y="6021141"/>
                </a:cubicBezTo>
                <a:cubicBezTo>
                  <a:pt x="1870800" y="5770379"/>
                  <a:pt x="1870800" y="5770379"/>
                  <a:pt x="1870800" y="5770379"/>
                </a:cubicBezTo>
                <a:cubicBezTo>
                  <a:pt x="1739875" y="5671020"/>
                  <a:pt x="1739875" y="5671020"/>
                  <a:pt x="1739875" y="5671020"/>
                </a:cubicBezTo>
                <a:cubicBezTo>
                  <a:pt x="1497744" y="5487285"/>
                  <a:pt x="1497744" y="5487285"/>
                  <a:pt x="1497744" y="5487285"/>
                </a:cubicBezTo>
                <a:cubicBezTo>
                  <a:pt x="1497744" y="5307493"/>
                  <a:pt x="1497744" y="5307493"/>
                  <a:pt x="1497744" y="5307493"/>
                </a:cubicBezTo>
                <a:cubicBezTo>
                  <a:pt x="1484336" y="5309858"/>
                  <a:pt x="1484336" y="5309858"/>
                  <a:pt x="1484336" y="5309858"/>
                </a:cubicBezTo>
                <a:cubicBezTo>
                  <a:pt x="1484336" y="5480976"/>
                  <a:pt x="1484336" y="5480976"/>
                  <a:pt x="1484336" y="5480976"/>
                </a:cubicBezTo>
                <a:cubicBezTo>
                  <a:pt x="1122322" y="5761705"/>
                  <a:pt x="1122322" y="5761705"/>
                  <a:pt x="1122322" y="5761705"/>
                </a:cubicBezTo>
                <a:cubicBezTo>
                  <a:pt x="1122322" y="5415526"/>
                  <a:pt x="1122322" y="5415526"/>
                  <a:pt x="1122322" y="5415526"/>
                </a:cubicBezTo>
                <a:cubicBezTo>
                  <a:pt x="1292682" y="5283047"/>
                  <a:pt x="1292682" y="5283047"/>
                  <a:pt x="1292682" y="5283047"/>
                </a:cubicBezTo>
                <a:cubicBezTo>
                  <a:pt x="1285583" y="5272796"/>
                  <a:pt x="1285583" y="5272796"/>
                  <a:pt x="1285583" y="5272796"/>
                </a:cubicBezTo>
                <a:cubicBezTo>
                  <a:pt x="1116013" y="5403697"/>
                  <a:pt x="1116013" y="5403697"/>
                  <a:pt x="1116013" y="5403697"/>
                </a:cubicBezTo>
                <a:cubicBezTo>
                  <a:pt x="750844" y="5126124"/>
                  <a:pt x="750844" y="5126124"/>
                  <a:pt x="750844" y="5126124"/>
                </a:cubicBezTo>
                <a:cubicBezTo>
                  <a:pt x="1025312" y="4913212"/>
                  <a:pt x="1025312" y="4913212"/>
                  <a:pt x="1025312" y="4913212"/>
                </a:cubicBezTo>
                <a:cubicBezTo>
                  <a:pt x="1110492" y="4847761"/>
                  <a:pt x="1110492" y="4847761"/>
                  <a:pt x="1110492" y="4847761"/>
                </a:cubicBezTo>
                <a:cubicBezTo>
                  <a:pt x="1475660" y="5125335"/>
                  <a:pt x="1475660" y="5125335"/>
                  <a:pt x="1475660" y="5125335"/>
                </a:cubicBezTo>
                <a:cubicBezTo>
                  <a:pt x="1285583" y="5272008"/>
                  <a:pt x="1285583" y="5272008"/>
                  <a:pt x="1285583" y="5272008"/>
                </a:cubicBezTo>
                <a:cubicBezTo>
                  <a:pt x="1293470" y="5283047"/>
                  <a:pt x="1293470" y="5283047"/>
                  <a:pt x="1293470" y="5283047"/>
                </a:cubicBezTo>
                <a:cubicBezTo>
                  <a:pt x="1484336" y="5134798"/>
                  <a:pt x="1484336" y="5134798"/>
                  <a:pt x="1484336" y="5134798"/>
                </a:cubicBezTo>
                <a:cubicBezTo>
                  <a:pt x="1484336" y="5309070"/>
                  <a:pt x="1484336" y="5309070"/>
                  <a:pt x="1484336" y="5309070"/>
                </a:cubicBezTo>
                <a:cubicBezTo>
                  <a:pt x="1497744" y="5306704"/>
                  <a:pt x="1497744" y="5306704"/>
                  <a:pt x="1497744" y="5306704"/>
                </a:cubicBezTo>
                <a:cubicBezTo>
                  <a:pt x="1497744" y="5129278"/>
                  <a:pt x="1497744" y="5129278"/>
                  <a:pt x="1497744" y="5129278"/>
                </a:cubicBezTo>
                <a:cubicBezTo>
                  <a:pt x="1513518" y="5116661"/>
                  <a:pt x="1513518" y="5116661"/>
                  <a:pt x="1513518" y="5116661"/>
                </a:cubicBezTo>
                <a:cubicBezTo>
                  <a:pt x="1513518" y="5100101"/>
                  <a:pt x="1513518" y="5100101"/>
                  <a:pt x="1513518" y="5100101"/>
                </a:cubicBezTo>
                <a:cubicBezTo>
                  <a:pt x="1495378" y="5114295"/>
                  <a:pt x="1495378" y="5114295"/>
                  <a:pt x="1495378" y="5114295"/>
                </a:cubicBezTo>
                <a:cubicBezTo>
                  <a:pt x="1495378" y="4768116"/>
                  <a:pt x="1495378" y="4768116"/>
                  <a:pt x="1495378" y="4768116"/>
                </a:cubicBezTo>
                <a:cubicBezTo>
                  <a:pt x="1513518" y="4753922"/>
                  <a:pt x="1513518" y="4753922"/>
                  <a:pt x="1513518" y="4753922"/>
                </a:cubicBezTo>
                <a:cubicBezTo>
                  <a:pt x="1513518" y="4737362"/>
                  <a:pt x="1513518" y="4737362"/>
                  <a:pt x="1513518" y="4737362"/>
                </a:cubicBezTo>
                <a:cubicBezTo>
                  <a:pt x="1489068" y="4756288"/>
                  <a:pt x="1489068" y="4756288"/>
                  <a:pt x="1489068" y="4756288"/>
                </a:cubicBezTo>
                <a:cubicBezTo>
                  <a:pt x="1123900" y="4478714"/>
                  <a:pt x="1123900" y="4478714"/>
                  <a:pt x="1123900" y="4478714"/>
                </a:cubicBezTo>
                <a:cubicBezTo>
                  <a:pt x="1488280" y="4196409"/>
                  <a:pt x="1488280" y="4196409"/>
                  <a:pt x="1488280" y="4196409"/>
                </a:cubicBezTo>
                <a:cubicBezTo>
                  <a:pt x="1853448" y="4473983"/>
                  <a:pt x="1853448" y="4473983"/>
                  <a:pt x="1853448" y="4473983"/>
                </a:cubicBezTo>
                <a:cubicBezTo>
                  <a:pt x="1514307" y="4737362"/>
                  <a:pt x="1514307" y="4737362"/>
                  <a:pt x="1514307" y="4737362"/>
                </a:cubicBezTo>
                <a:cubicBezTo>
                  <a:pt x="1514307" y="4753134"/>
                  <a:pt x="1514307" y="4753134"/>
                  <a:pt x="1514307" y="4753134"/>
                </a:cubicBezTo>
                <a:cubicBezTo>
                  <a:pt x="1857392" y="4487388"/>
                  <a:pt x="1857392" y="4487388"/>
                  <a:pt x="1857392" y="4487388"/>
                </a:cubicBezTo>
                <a:cubicBezTo>
                  <a:pt x="1857392" y="4833567"/>
                  <a:pt x="1857392" y="4833567"/>
                  <a:pt x="1857392" y="4833567"/>
                </a:cubicBezTo>
                <a:cubicBezTo>
                  <a:pt x="1514307" y="5100101"/>
                  <a:pt x="1514307" y="5100101"/>
                  <a:pt x="1514307" y="5100101"/>
                </a:cubicBezTo>
                <a:cubicBezTo>
                  <a:pt x="1514307" y="5116661"/>
                  <a:pt x="1514307" y="5116661"/>
                  <a:pt x="1514307" y="5116661"/>
                </a:cubicBezTo>
                <a:cubicBezTo>
                  <a:pt x="1870800" y="4839875"/>
                  <a:pt x="1870800" y="4839875"/>
                  <a:pt x="1870800" y="4839875"/>
                </a:cubicBezTo>
                <a:cubicBezTo>
                  <a:pt x="1870800" y="4470828"/>
                  <a:pt x="1870800" y="4470828"/>
                  <a:pt x="1870800" y="4470828"/>
                </a:cubicBezTo>
                <a:cubicBezTo>
                  <a:pt x="1497744" y="4186946"/>
                  <a:pt x="1497744" y="4186946"/>
                  <a:pt x="1497744" y="4186946"/>
                </a:cubicBezTo>
                <a:cubicBezTo>
                  <a:pt x="1497744" y="3839190"/>
                  <a:pt x="1497744" y="3839190"/>
                  <a:pt x="1497744" y="3839190"/>
                </a:cubicBezTo>
                <a:cubicBezTo>
                  <a:pt x="1484336" y="3849441"/>
                  <a:pt x="1484336" y="3849441"/>
                  <a:pt x="1484336" y="3849441"/>
                </a:cubicBezTo>
                <a:cubicBezTo>
                  <a:pt x="1484336" y="4182215"/>
                  <a:pt x="1484336" y="4182215"/>
                  <a:pt x="1484336" y="4182215"/>
                </a:cubicBezTo>
                <a:cubicBezTo>
                  <a:pt x="1122322" y="4462154"/>
                  <a:pt x="1122322" y="4462154"/>
                  <a:pt x="1122322" y="4462154"/>
                </a:cubicBezTo>
                <a:cubicBezTo>
                  <a:pt x="1122322" y="4115975"/>
                  <a:pt x="1122322" y="4115975"/>
                  <a:pt x="1122322" y="4115975"/>
                </a:cubicBezTo>
                <a:cubicBezTo>
                  <a:pt x="1484336" y="3835248"/>
                  <a:pt x="1484336" y="3835248"/>
                  <a:pt x="1484336" y="3835248"/>
                </a:cubicBezTo>
                <a:cubicBezTo>
                  <a:pt x="1484336" y="3848653"/>
                  <a:pt x="1484336" y="3848653"/>
                  <a:pt x="1484336" y="3848653"/>
                </a:cubicBezTo>
                <a:cubicBezTo>
                  <a:pt x="1497744" y="3838402"/>
                  <a:pt x="1497744" y="3838402"/>
                  <a:pt x="1497744" y="3838402"/>
                </a:cubicBezTo>
                <a:cubicBezTo>
                  <a:pt x="1497744" y="3818688"/>
                  <a:pt x="1497744" y="3818688"/>
                  <a:pt x="1497744" y="3818688"/>
                </a:cubicBezTo>
                <a:cubicBezTo>
                  <a:pt x="1136519" y="3544268"/>
                  <a:pt x="1136519" y="3544268"/>
                  <a:pt x="1136519" y="3544268"/>
                </a:cubicBezTo>
                <a:cubicBezTo>
                  <a:pt x="1125477" y="3552154"/>
                  <a:pt x="1125477" y="3552154"/>
                  <a:pt x="1125477" y="3552154"/>
                </a:cubicBezTo>
                <a:cubicBezTo>
                  <a:pt x="1135730" y="3543479"/>
                  <a:pt x="1135730" y="3543479"/>
                  <a:pt x="1135730" y="3543479"/>
                </a:cubicBezTo>
                <a:cubicBezTo>
                  <a:pt x="1119956" y="3531651"/>
                  <a:pt x="1119956" y="3531651"/>
                  <a:pt x="1119956" y="3531651"/>
                </a:cubicBezTo>
                <a:cubicBezTo>
                  <a:pt x="1119956" y="3519822"/>
                  <a:pt x="1119956" y="3519822"/>
                  <a:pt x="1119956" y="3519822"/>
                </a:cubicBezTo>
                <a:cubicBezTo>
                  <a:pt x="1106548" y="3519822"/>
                  <a:pt x="1106548" y="3519822"/>
                  <a:pt x="1106548" y="3519822"/>
                </a:cubicBezTo>
                <a:cubicBezTo>
                  <a:pt x="1106548" y="3532439"/>
                  <a:pt x="1106548" y="3532439"/>
                  <a:pt x="1106548" y="3532439"/>
                </a:cubicBezTo>
                <a:cubicBezTo>
                  <a:pt x="744534" y="3812379"/>
                  <a:pt x="744534" y="3812379"/>
                  <a:pt x="744534" y="3812379"/>
                </a:cubicBezTo>
                <a:cubicBezTo>
                  <a:pt x="744534" y="3495377"/>
                  <a:pt x="744534" y="3495377"/>
                  <a:pt x="744534" y="3495377"/>
                </a:cubicBezTo>
                <a:cubicBezTo>
                  <a:pt x="744534" y="3466989"/>
                  <a:pt x="744534" y="3466989"/>
                  <a:pt x="744534" y="3466989"/>
                </a:cubicBezTo>
                <a:cubicBezTo>
                  <a:pt x="1106548" y="3186261"/>
                  <a:pt x="1106548" y="3186261"/>
                  <a:pt x="1106548" y="3186261"/>
                </a:cubicBezTo>
                <a:cubicBezTo>
                  <a:pt x="1106548" y="3500109"/>
                  <a:pt x="1106548" y="3500109"/>
                  <a:pt x="1106548" y="3500109"/>
                </a:cubicBezTo>
                <a:cubicBezTo>
                  <a:pt x="1106548" y="3519034"/>
                  <a:pt x="1106548" y="3519034"/>
                  <a:pt x="1106548" y="3519034"/>
                </a:cubicBezTo>
                <a:cubicBezTo>
                  <a:pt x="1119956" y="3519034"/>
                  <a:pt x="1119956" y="3519034"/>
                  <a:pt x="1119956" y="3519034"/>
                </a:cubicBezTo>
                <a:cubicBezTo>
                  <a:pt x="1119956" y="3180741"/>
                  <a:pt x="1119956" y="3180741"/>
                  <a:pt x="1119956" y="3180741"/>
                </a:cubicBezTo>
                <a:cubicBezTo>
                  <a:pt x="1392847" y="2969406"/>
                  <a:pt x="1392847" y="2969406"/>
                  <a:pt x="1392847" y="2969406"/>
                </a:cubicBezTo>
                <a:cubicBezTo>
                  <a:pt x="1483547" y="2899224"/>
                  <a:pt x="1483547" y="2899224"/>
                  <a:pt x="1483547" y="2899224"/>
                </a:cubicBezTo>
                <a:cubicBezTo>
                  <a:pt x="1862913" y="3187049"/>
                  <a:pt x="1862913" y="3187049"/>
                  <a:pt x="1862913" y="3187049"/>
                </a:cubicBezTo>
                <a:cubicBezTo>
                  <a:pt x="2243855" y="2891339"/>
                  <a:pt x="2243855" y="2891339"/>
                  <a:pt x="2243855" y="2891339"/>
                </a:cubicBezTo>
                <a:cubicBezTo>
                  <a:pt x="2243855" y="2773843"/>
                  <a:pt x="2243855" y="2773843"/>
                  <a:pt x="2243855" y="2773843"/>
                </a:cubicBezTo>
                <a:cubicBezTo>
                  <a:pt x="2231236" y="2779363"/>
                  <a:pt x="2231236" y="2779363"/>
                  <a:pt x="2231236" y="2779363"/>
                </a:cubicBezTo>
                <a:cubicBezTo>
                  <a:pt x="2231236" y="2885030"/>
                  <a:pt x="2231236" y="2885030"/>
                  <a:pt x="2231236" y="2885030"/>
                </a:cubicBezTo>
                <a:cubicBezTo>
                  <a:pt x="1869222" y="3165758"/>
                  <a:pt x="1869222" y="3165758"/>
                  <a:pt x="1869222" y="3165758"/>
                </a:cubicBezTo>
                <a:cubicBezTo>
                  <a:pt x="1869222" y="2819579"/>
                  <a:pt x="1869222" y="2819579"/>
                  <a:pt x="1869222" y="2819579"/>
                </a:cubicBezTo>
                <a:cubicBezTo>
                  <a:pt x="2231236" y="2538851"/>
                  <a:pt x="2231236" y="2538851"/>
                  <a:pt x="2231236" y="2538851"/>
                </a:cubicBezTo>
                <a:cubicBezTo>
                  <a:pt x="2231236" y="2778574"/>
                  <a:pt x="2231236" y="2778574"/>
                  <a:pt x="2231236" y="2778574"/>
                </a:cubicBezTo>
                <a:cubicBezTo>
                  <a:pt x="2243855" y="2773054"/>
                  <a:pt x="2243855" y="2773054"/>
                  <a:pt x="2243855" y="2773054"/>
                </a:cubicBezTo>
                <a:cubicBezTo>
                  <a:pt x="2243855" y="2522291"/>
                  <a:pt x="2243855" y="2522291"/>
                  <a:pt x="2243855" y="2522291"/>
                </a:cubicBezTo>
                <a:cubicBezTo>
                  <a:pt x="2113720" y="2422933"/>
                  <a:pt x="2113720" y="2422933"/>
                  <a:pt x="2113720" y="2422933"/>
                </a:cubicBezTo>
                <a:cubicBezTo>
                  <a:pt x="2100312" y="2429241"/>
                  <a:pt x="2100312" y="2429241"/>
                  <a:pt x="2100312" y="2429241"/>
                </a:cubicBezTo>
                <a:cubicBezTo>
                  <a:pt x="2226503" y="2525446"/>
                  <a:pt x="2226503" y="2525446"/>
                  <a:pt x="2226503" y="2525446"/>
                </a:cubicBezTo>
                <a:cubicBezTo>
                  <a:pt x="1862124" y="2807751"/>
                  <a:pt x="1862124" y="2807751"/>
                  <a:pt x="1862124" y="2807751"/>
                </a:cubicBezTo>
                <a:cubicBezTo>
                  <a:pt x="1496955" y="2530177"/>
                  <a:pt x="1496955" y="2530177"/>
                  <a:pt x="1496955" y="2530177"/>
                </a:cubicBezTo>
                <a:cubicBezTo>
                  <a:pt x="1861335" y="2247872"/>
                  <a:pt x="1861335" y="2247872"/>
                  <a:pt x="1861335" y="2247872"/>
                </a:cubicBezTo>
                <a:cubicBezTo>
                  <a:pt x="2099523" y="2428452"/>
                  <a:pt x="2099523" y="2428452"/>
                  <a:pt x="2099523" y="2428452"/>
                </a:cubicBezTo>
                <a:cubicBezTo>
                  <a:pt x="2112931" y="2422144"/>
                  <a:pt x="2112931" y="2422144"/>
                  <a:pt x="2112931" y="2422144"/>
                </a:cubicBezTo>
                <a:cubicBezTo>
                  <a:pt x="1870800" y="2238409"/>
                  <a:pt x="1870800" y="2238409"/>
                  <a:pt x="1870800" y="2238409"/>
                </a:cubicBezTo>
                <a:cubicBezTo>
                  <a:pt x="1870800" y="2059405"/>
                  <a:pt x="1870800" y="2059405"/>
                  <a:pt x="1870800" y="2059405"/>
                </a:cubicBezTo>
                <a:cubicBezTo>
                  <a:pt x="1857392" y="2060983"/>
                  <a:pt x="1857392" y="2060983"/>
                  <a:pt x="1857392" y="2060983"/>
                </a:cubicBezTo>
                <a:cubicBezTo>
                  <a:pt x="1857392" y="2232889"/>
                  <a:pt x="1857392" y="2232889"/>
                  <a:pt x="1857392" y="2232889"/>
                </a:cubicBezTo>
                <a:cubicBezTo>
                  <a:pt x="1496167" y="2513617"/>
                  <a:pt x="1496167" y="2513617"/>
                  <a:pt x="1496167" y="2513617"/>
                </a:cubicBezTo>
                <a:cubicBezTo>
                  <a:pt x="1496167" y="2166650"/>
                  <a:pt x="1496167" y="2166650"/>
                  <a:pt x="1496167" y="2166650"/>
                </a:cubicBezTo>
                <a:cubicBezTo>
                  <a:pt x="1666526" y="2034960"/>
                  <a:pt x="1666526" y="2034960"/>
                  <a:pt x="1666526" y="2034960"/>
                </a:cubicBezTo>
                <a:cubicBezTo>
                  <a:pt x="1658639" y="2023920"/>
                  <a:pt x="1658639" y="2023920"/>
                  <a:pt x="1658639" y="2023920"/>
                </a:cubicBezTo>
                <a:cubicBezTo>
                  <a:pt x="1666526" y="2034172"/>
                  <a:pt x="1666526" y="2034172"/>
                  <a:pt x="1666526" y="2034172"/>
                </a:cubicBezTo>
                <a:cubicBezTo>
                  <a:pt x="1857392" y="1885922"/>
                  <a:pt x="1857392" y="1885922"/>
                  <a:pt x="1857392" y="1885922"/>
                </a:cubicBezTo>
                <a:cubicBezTo>
                  <a:pt x="1857392" y="2060194"/>
                  <a:pt x="1857392" y="2060194"/>
                  <a:pt x="1857392" y="2060194"/>
                </a:cubicBezTo>
                <a:cubicBezTo>
                  <a:pt x="1870800" y="2058617"/>
                  <a:pt x="1870800" y="2058617"/>
                  <a:pt x="1870800" y="2058617"/>
                </a:cubicBezTo>
                <a:cubicBezTo>
                  <a:pt x="1870800" y="1881190"/>
                  <a:pt x="1870800" y="1881190"/>
                  <a:pt x="1870800" y="1881190"/>
                </a:cubicBezTo>
                <a:cubicBezTo>
                  <a:pt x="1886574" y="1868573"/>
                  <a:pt x="1886574" y="1868573"/>
                  <a:pt x="1886574" y="1868573"/>
                </a:cubicBezTo>
                <a:cubicBezTo>
                  <a:pt x="1886574" y="1852014"/>
                  <a:pt x="1886574" y="1852014"/>
                  <a:pt x="1886574" y="1852014"/>
                </a:cubicBezTo>
                <a:cubicBezTo>
                  <a:pt x="1869222" y="1865419"/>
                  <a:pt x="1869222" y="1865419"/>
                  <a:pt x="1869222" y="1865419"/>
                </a:cubicBezTo>
                <a:cubicBezTo>
                  <a:pt x="1869222" y="1519240"/>
                  <a:pt x="1869222" y="1519240"/>
                  <a:pt x="1869222" y="1519240"/>
                </a:cubicBezTo>
                <a:cubicBezTo>
                  <a:pt x="1886574" y="1505835"/>
                  <a:pt x="1886574" y="1505835"/>
                  <a:pt x="1886574" y="1505835"/>
                </a:cubicBezTo>
                <a:cubicBezTo>
                  <a:pt x="1886574" y="1489275"/>
                  <a:pt x="1886574" y="1489275"/>
                  <a:pt x="1886574" y="1489275"/>
                </a:cubicBezTo>
                <a:cubicBezTo>
                  <a:pt x="1862124" y="1508201"/>
                  <a:pt x="1862124" y="1508201"/>
                  <a:pt x="1862124" y="1508201"/>
                </a:cubicBezTo>
                <a:cubicBezTo>
                  <a:pt x="1496955" y="1230627"/>
                  <a:pt x="1496955" y="1230627"/>
                  <a:pt x="1496955" y="1230627"/>
                </a:cubicBezTo>
                <a:cubicBezTo>
                  <a:pt x="1861335" y="947533"/>
                  <a:pt x="1861335" y="947533"/>
                  <a:pt x="1861335" y="947533"/>
                </a:cubicBezTo>
                <a:cubicBezTo>
                  <a:pt x="2226503" y="1225107"/>
                  <a:pt x="2226503" y="1225107"/>
                  <a:pt x="2226503" y="1225107"/>
                </a:cubicBezTo>
                <a:cubicBezTo>
                  <a:pt x="1887362" y="1488487"/>
                  <a:pt x="1887362" y="1488487"/>
                  <a:pt x="1887362" y="1488487"/>
                </a:cubicBezTo>
                <a:cubicBezTo>
                  <a:pt x="1887362" y="1505046"/>
                  <a:pt x="1887362" y="1505046"/>
                  <a:pt x="1887362" y="1505046"/>
                </a:cubicBezTo>
                <a:cubicBezTo>
                  <a:pt x="2231236" y="1238512"/>
                  <a:pt x="2231236" y="1238512"/>
                  <a:pt x="2231236" y="1238512"/>
                </a:cubicBezTo>
                <a:cubicBezTo>
                  <a:pt x="2231236" y="1585480"/>
                  <a:pt x="2231236" y="1585480"/>
                  <a:pt x="2231236" y="1585480"/>
                </a:cubicBezTo>
                <a:lnTo>
                  <a:pt x="1887362" y="1851225"/>
                </a:lnTo>
                <a:cubicBezTo>
                  <a:pt x="1887362" y="1867785"/>
                  <a:pt x="1887362" y="1867785"/>
                  <a:pt x="1887362" y="1867785"/>
                </a:cubicBezTo>
                <a:cubicBezTo>
                  <a:pt x="2243855" y="1591788"/>
                  <a:pt x="2243855" y="1591788"/>
                  <a:pt x="2243855" y="1591788"/>
                </a:cubicBezTo>
                <a:cubicBezTo>
                  <a:pt x="2243855" y="1221952"/>
                  <a:pt x="2243855" y="1221952"/>
                  <a:pt x="2243855" y="1221952"/>
                </a:cubicBezTo>
                <a:cubicBezTo>
                  <a:pt x="1870800" y="938859"/>
                  <a:pt x="1870800" y="938859"/>
                  <a:pt x="1870800" y="938859"/>
                </a:cubicBezTo>
                <a:cubicBezTo>
                  <a:pt x="1870800" y="590314"/>
                  <a:pt x="1870800" y="590314"/>
                  <a:pt x="1870800" y="590314"/>
                </a:cubicBezTo>
                <a:cubicBezTo>
                  <a:pt x="1857392" y="600566"/>
                  <a:pt x="1857392" y="600566"/>
                  <a:pt x="1857392" y="600566"/>
                </a:cubicBezTo>
                <a:cubicBezTo>
                  <a:pt x="1857392" y="933339"/>
                  <a:pt x="1857392" y="933339"/>
                  <a:pt x="1857392" y="933339"/>
                </a:cubicBezTo>
                <a:cubicBezTo>
                  <a:pt x="1496167" y="1214067"/>
                  <a:pt x="1496167" y="1214067"/>
                  <a:pt x="1496167" y="1214067"/>
                </a:cubicBezTo>
                <a:cubicBezTo>
                  <a:pt x="1496167" y="867888"/>
                  <a:pt x="1496167" y="867888"/>
                  <a:pt x="1496167" y="867888"/>
                </a:cubicBezTo>
                <a:cubicBezTo>
                  <a:pt x="1857392" y="587160"/>
                  <a:pt x="1857392" y="587160"/>
                  <a:pt x="1857392" y="587160"/>
                </a:cubicBezTo>
                <a:cubicBezTo>
                  <a:pt x="1857392" y="599777"/>
                  <a:pt x="1857392" y="599777"/>
                  <a:pt x="1857392" y="599777"/>
                </a:cubicBezTo>
                <a:cubicBezTo>
                  <a:pt x="1870800" y="589526"/>
                  <a:pt x="1870800" y="589526"/>
                  <a:pt x="1870800" y="589526"/>
                </a:cubicBezTo>
                <a:cubicBezTo>
                  <a:pt x="1870800" y="570600"/>
                  <a:pt x="1870800" y="570600"/>
                  <a:pt x="1870800" y="570600"/>
                </a:cubicBezTo>
                <a:cubicBezTo>
                  <a:pt x="1509574" y="295392"/>
                  <a:pt x="1509574" y="295392"/>
                  <a:pt x="1509574" y="295392"/>
                </a:cubicBezTo>
                <a:cubicBezTo>
                  <a:pt x="1498533" y="304066"/>
                  <a:pt x="1498533" y="304066"/>
                  <a:pt x="1498533" y="304066"/>
                </a:cubicBezTo>
                <a:cubicBezTo>
                  <a:pt x="1508786" y="295392"/>
                  <a:pt x="1508786" y="295392"/>
                  <a:pt x="1508786" y="295392"/>
                </a:cubicBezTo>
                <a:cubicBezTo>
                  <a:pt x="1493012" y="283564"/>
                  <a:pt x="1493012" y="283564"/>
                  <a:pt x="1493012" y="283564"/>
                </a:cubicBezTo>
                <a:cubicBezTo>
                  <a:pt x="1493012" y="97759"/>
                  <a:pt x="1493012" y="28082"/>
                  <a:pt x="1493012" y="1953"/>
                </a:cubicBezTo>
                <a:close/>
                <a:moveTo>
                  <a:pt x="1398859" y="0"/>
                </a:moveTo>
                <a:lnTo>
                  <a:pt x="1480393" y="0"/>
                </a:lnTo>
                <a:lnTo>
                  <a:pt x="1480393" y="84404"/>
                </a:lnTo>
                <a:cubicBezTo>
                  <a:pt x="1480393" y="283564"/>
                  <a:pt x="1480393" y="283564"/>
                  <a:pt x="1480393" y="283564"/>
                </a:cubicBezTo>
                <a:cubicBezTo>
                  <a:pt x="1118379" y="564292"/>
                  <a:pt x="1118379" y="564292"/>
                  <a:pt x="1118379" y="564292"/>
                </a:cubicBezTo>
                <a:cubicBezTo>
                  <a:pt x="1118379" y="218113"/>
                  <a:pt x="1118379" y="218113"/>
                  <a:pt x="1118379" y="218113"/>
                </a:cubicBezTo>
                <a:cubicBezTo>
                  <a:pt x="1267443" y="102194"/>
                  <a:pt x="1341976" y="44235"/>
                  <a:pt x="1379242" y="15255"/>
                </a:cubicBezTo>
                <a:close/>
                <a:moveTo>
                  <a:pt x="840168" y="0"/>
                </a:moveTo>
                <a:lnTo>
                  <a:pt x="1377550" y="0"/>
                </a:lnTo>
                <a:lnTo>
                  <a:pt x="1301753" y="58896"/>
                </a:lnTo>
                <a:cubicBezTo>
                  <a:pt x="1112069" y="206284"/>
                  <a:pt x="1112069" y="206284"/>
                  <a:pt x="1112069" y="206284"/>
                </a:cubicBezTo>
                <a:cubicBezTo>
                  <a:pt x="966554" y="95886"/>
                  <a:pt x="893796" y="40686"/>
                  <a:pt x="857417" y="13087"/>
                </a:cubicBez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a:xfrm>
            <a:off x="731838" y="1381125"/>
            <a:ext cx="6118657" cy="453231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9" name="Titre 10">
            <a:extLst>
              <a:ext uri="{FF2B5EF4-FFF2-40B4-BE49-F238E27FC236}">
                <a16:creationId xmlns:a16="http://schemas.microsoft.com/office/drawing/2014/main" id="{E8A77A76-28CB-5629-14F2-37B56A986D79}"/>
              </a:ext>
            </a:extLst>
          </p:cNvPr>
          <p:cNvSpPr>
            <a:spLocks noGrp="1"/>
          </p:cNvSpPr>
          <p:nvPr>
            <p:ph type="title"/>
          </p:nvPr>
        </p:nvSpPr>
        <p:spPr>
          <a:xfrm>
            <a:off x="731840" y="314036"/>
            <a:ext cx="6118656" cy="871827"/>
          </a:xfrm>
        </p:spPr>
        <p:txBody>
          <a:bodyPr/>
          <a:lstStyle>
            <a:lvl1pPr>
              <a:defRPr>
                <a:solidFill>
                  <a:schemeClr val="tx2"/>
                </a:solidFill>
              </a:defRPr>
            </a:lvl1pPr>
          </a:lstStyle>
          <a:p>
            <a:r>
              <a:rPr lang="fr-FR"/>
              <a:t>Modifiez le style du titre</a:t>
            </a:r>
            <a:endParaRPr lang="fr-FR" dirty="0"/>
          </a:p>
        </p:txBody>
      </p:sp>
    </p:spTree>
    <p:extLst>
      <p:ext uri="{BB962C8B-B14F-4D97-AF65-F5344CB8AC3E}">
        <p14:creationId xmlns:p14="http://schemas.microsoft.com/office/powerpoint/2010/main" val="845994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isuel + contenu">
    <p:spTree>
      <p:nvGrpSpPr>
        <p:cNvPr id="1" name=""/>
        <p:cNvGrpSpPr/>
        <p:nvPr/>
      </p:nvGrpSpPr>
      <p:grpSpPr>
        <a:xfrm>
          <a:off x="0" y="0"/>
          <a:ext cx="0" cy="0"/>
          <a:chOff x="0" y="0"/>
          <a:chExt cx="0" cy="0"/>
        </a:xfrm>
      </p:grpSpPr>
      <p:grpSp>
        <p:nvGrpSpPr>
          <p:cNvPr id="20" name="Groupe 19">
            <a:extLst>
              <a:ext uri="{FF2B5EF4-FFF2-40B4-BE49-F238E27FC236}">
                <a16:creationId xmlns:a16="http://schemas.microsoft.com/office/drawing/2014/main" id="{8ADFDDB7-8C7E-D45A-96B3-1A9EBD1B6760}"/>
              </a:ext>
            </a:extLst>
          </p:cNvPr>
          <p:cNvGrpSpPr/>
          <p:nvPr userDrawn="1"/>
        </p:nvGrpSpPr>
        <p:grpSpPr>
          <a:xfrm>
            <a:off x="206373" y="6296024"/>
            <a:ext cx="468000" cy="468000"/>
            <a:chOff x="206373" y="6296024"/>
            <a:chExt cx="468000" cy="468000"/>
          </a:xfrm>
        </p:grpSpPr>
        <p:sp>
          <p:nvSpPr>
            <p:cNvPr id="21" name="Rectangle 20">
              <a:extLst>
                <a:ext uri="{FF2B5EF4-FFF2-40B4-BE49-F238E27FC236}">
                  <a16:creationId xmlns:a16="http://schemas.microsoft.com/office/drawing/2014/main" id="{9EBA0BEC-B644-623E-6D5F-4028774EC28B}"/>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2" name="Logo CEA">
              <a:extLst>
                <a:ext uri="{FF2B5EF4-FFF2-40B4-BE49-F238E27FC236}">
                  <a16:creationId xmlns:a16="http://schemas.microsoft.com/office/drawing/2014/main" id="{41781B71-FA7E-3A77-138A-F8EC2086144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13" name="Espace réservé pour une image  12">
            <a:extLst>
              <a:ext uri="{FF2B5EF4-FFF2-40B4-BE49-F238E27FC236}">
                <a16:creationId xmlns:a16="http://schemas.microsoft.com/office/drawing/2014/main" id="{BE852666-874F-A297-BDD1-598A6DD9D140}"/>
              </a:ext>
            </a:extLst>
          </p:cNvPr>
          <p:cNvSpPr>
            <a:spLocks noGrp="1"/>
          </p:cNvSpPr>
          <p:nvPr>
            <p:ph type="pic" sz="quarter" idx="13" hasCustomPrompt="1"/>
          </p:nvPr>
        </p:nvSpPr>
        <p:spPr>
          <a:xfrm flipH="1">
            <a:off x="0" y="0"/>
            <a:ext cx="5305156" cy="6858000"/>
          </a:xfrm>
          <a:custGeom>
            <a:avLst/>
            <a:gdLst>
              <a:gd name="connsiteX0" fmla="*/ 657398 w 5305156"/>
              <a:gd name="connsiteY0" fmla="*/ 6793932 h 6858000"/>
              <a:gd name="connsiteX1" fmla="*/ 585057 w 5305156"/>
              <a:gd name="connsiteY1" fmla="*/ 6857017 h 6858000"/>
              <a:gd name="connsiteX2" fmla="*/ 583930 w 5305156"/>
              <a:gd name="connsiteY2" fmla="*/ 6858000 h 6858000"/>
              <a:gd name="connsiteX3" fmla="*/ 732294 w 5305156"/>
              <a:gd name="connsiteY3" fmla="*/ 6858000 h 6858000"/>
              <a:gd name="connsiteX4" fmla="*/ 725614 w 5305156"/>
              <a:gd name="connsiteY4" fmla="*/ 6852286 h 6858000"/>
              <a:gd name="connsiteX5" fmla="*/ 657398 w 5305156"/>
              <a:gd name="connsiteY5" fmla="*/ 6793932 h 6858000"/>
              <a:gd name="connsiteX6" fmla="*/ 653184 w 5305156"/>
              <a:gd name="connsiteY6" fmla="*/ 6434348 h 6858000"/>
              <a:gd name="connsiteX7" fmla="*/ 330807 w 5305156"/>
              <a:gd name="connsiteY7" fmla="*/ 6715076 h 6858000"/>
              <a:gd name="connsiteX8" fmla="*/ 330807 w 5305156"/>
              <a:gd name="connsiteY8" fmla="*/ 6799592 h 6858000"/>
              <a:gd name="connsiteX9" fmla="*/ 330807 w 5305156"/>
              <a:gd name="connsiteY9" fmla="*/ 6858000 h 6858000"/>
              <a:gd name="connsiteX10" fmla="*/ 564153 w 5305156"/>
              <a:gd name="connsiteY10" fmla="*/ 6858000 h 6858000"/>
              <a:gd name="connsiteX11" fmla="*/ 568902 w 5305156"/>
              <a:gd name="connsiteY11" fmla="*/ 6853863 h 6858000"/>
              <a:gd name="connsiteX12" fmla="*/ 585057 w 5305156"/>
              <a:gd name="connsiteY12" fmla="*/ 6857017 h 6858000"/>
              <a:gd name="connsiteX13" fmla="*/ 569605 w 5305156"/>
              <a:gd name="connsiteY13" fmla="*/ 6853075 h 6858000"/>
              <a:gd name="connsiteX14" fmla="*/ 653184 w 5305156"/>
              <a:gd name="connsiteY14" fmla="*/ 6780527 h 6858000"/>
              <a:gd name="connsiteX15" fmla="*/ 653184 w 5305156"/>
              <a:gd name="connsiteY15" fmla="*/ 6434348 h 6858000"/>
              <a:gd name="connsiteX16" fmla="*/ 5047259 w 5305156"/>
              <a:gd name="connsiteY16" fmla="*/ 6343650 h 6858000"/>
              <a:gd name="connsiteX17" fmla="*/ 5047259 w 5305156"/>
              <a:gd name="connsiteY17" fmla="*/ 6707250 h 6858000"/>
              <a:gd name="connsiteX18" fmla="*/ 4683659 w 5305156"/>
              <a:gd name="connsiteY18" fmla="*/ 6707250 h 6858000"/>
              <a:gd name="connsiteX19" fmla="*/ 4683659 w 5305156"/>
              <a:gd name="connsiteY19" fmla="*/ 6343650 h 6858000"/>
              <a:gd name="connsiteX20" fmla="*/ 985394 w 5305156"/>
              <a:gd name="connsiteY20" fmla="*/ 5786939 h 6858000"/>
              <a:gd name="connsiteX21" fmla="*/ 777500 w 5305156"/>
              <a:gd name="connsiteY21" fmla="*/ 5968308 h 6858000"/>
              <a:gd name="connsiteX22" fmla="*/ 663017 w 5305156"/>
              <a:gd name="connsiteY22" fmla="*/ 6067667 h 6858000"/>
              <a:gd name="connsiteX23" fmla="*/ 663017 w 5305156"/>
              <a:gd name="connsiteY23" fmla="*/ 6413845 h 6858000"/>
              <a:gd name="connsiteX24" fmla="*/ 901815 w 5305156"/>
              <a:gd name="connsiteY24" fmla="*/ 6206454 h 6858000"/>
              <a:gd name="connsiteX25" fmla="*/ 985394 w 5305156"/>
              <a:gd name="connsiteY25" fmla="*/ 6133906 h 6858000"/>
              <a:gd name="connsiteX26" fmla="*/ 985394 w 5305156"/>
              <a:gd name="connsiteY26" fmla="*/ 5786939 h 6858000"/>
              <a:gd name="connsiteX27" fmla="*/ 1549380 w 5305156"/>
              <a:gd name="connsiteY27" fmla="*/ 5671020 h 6858000"/>
              <a:gd name="connsiteX28" fmla="*/ 1537440 w 5305156"/>
              <a:gd name="connsiteY28" fmla="*/ 5677328 h 6858000"/>
              <a:gd name="connsiteX29" fmla="*/ 1549380 w 5305156"/>
              <a:gd name="connsiteY29" fmla="*/ 5671020 h 6858000"/>
              <a:gd name="connsiteX30" fmla="*/ 1325331 w 5305156"/>
              <a:gd name="connsiteY30" fmla="*/ 5495959 h 6858000"/>
              <a:gd name="connsiteX31" fmla="*/ 1000847 w 5305156"/>
              <a:gd name="connsiteY31" fmla="*/ 5779053 h 6858000"/>
              <a:gd name="connsiteX32" fmla="*/ 1326033 w 5305156"/>
              <a:gd name="connsiteY32" fmla="*/ 6056627 h 6858000"/>
              <a:gd name="connsiteX33" fmla="*/ 1650518 w 5305156"/>
              <a:gd name="connsiteY33" fmla="*/ 5773533 h 6858000"/>
              <a:gd name="connsiteX34" fmla="*/ 1537440 w 5305156"/>
              <a:gd name="connsiteY34" fmla="*/ 5677328 h 6858000"/>
              <a:gd name="connsiteX35" fmla="*/ 1325331 w 5305156"/>
              <a:gd name="connsiteY35" fmla="*/ 5495959 h 6858000"/>
              <a:gd name="connsiteX36" fmla="*/ 320271 w 5305156"/>
              <a:gd name="connsiteY36" fmla="*/ 4847761 h 6858000"/>
              <a:gd name="connsiteX37" fmla="*/ 0 w 5305156"/>
              <a:gd name="connsiteY37" fmla="*/ 5126124 h 6858000"/>
              <a:gd name="connsiteX38" fmla="*/ 325188 w 5305156"/>
              <a:gd name="connsiteY38" fmla="*/ 5403697 h 6858000"/>
              <a:gd name="connsiteX39" fmla="*/ 433349 w 5305156"/>
              <a:gd name="connsiteY39" fmla="*/ 5309070 h 6858000"/>
              <a:gd name="connsiteX40" fmla="*/ 439670 w 5305156"/>
              <a:gd name="connsiteY40" fmla="*/ 5320898 h 6858000"/>
              <a:gd name="connsiteX41" fmla="*/ 330807 w 5305156"/>
              <a:gd name="connsiteY41" fmla="*/ 5415526 h 6858000"/>
              <a:gd name="connsiteX42" fmla="*/ 330807 w 5305156"/>
              <a:gd name="connsiteY42" fmla="*/ 5761705 h 6858000"/>
              <a:gd name="connsiteX43" fmla="*/ 563986 w 5305156"/>
              <a:gd name="connsiteY43" fmla="*/ 5559044 h 6858000"/>
              <a:gd name="connsiteX44" fmla="*/ 570307 w 5305156"/>
              <a:gd name="connsiteY44" fmla="*/ 5571661 h 6858000"/>
              <a:gd name="connsiteX45" fmla="*/ 332211 w 5305156"/>
              <a:gd name="connsiteY45" fmla="*/ 5779053 h 6858000"/>
              <a:gd name="connsiteX46" fmla="*/ 657398 w 5305156"/>
              <a:gd name="connsiteY46" fmla="*/ 6056627 h 6858000"/>
              <a:gd name="connsiteX47" fmla="*/ 771178 w 5305156"/>
              <a:gd name="connsiteY47" fmla="*/ 5957268 h 6858000"/>
              <a:gd name="connsiteX48" fmla="*/ 777500 w 5305156"/>
              <a:gd name="connsiteY48" fmla="*/ 5968308 h 6858000"/>
              <a:gd name="connsiteX49" fmla="*/ 771881 w 5305156"/>
              <a:gd name="connsiteY49" fmla="*/ 5956479 h 6858000"/>
              <a:gd name="connsiteX50" fmla="*/ 981883 w 5305156"/>
              <a:gd name="connsiteY50" fmla="*/ 5773533 h 6858000"/>
              <a:gd name="connsiteX51" fmla="*/ 656696 w 5305156"/>
              <a:gd name="connsiteY51" fmla="*/ 5495959 h 6858000"/>
              <a:gd name="connsiteX52" fmla="*/ 571010 w 5305156"/>
              <a:gd name="connsiteY52" fmla="*/ 5570873 h 6858000"/>
              <a:gd name="connsiteX53" fmla="*/ 563986 w 5305156"/>
              <a:gd name="connsiteY53" fmla="*/ 5558256 h 6858000"/>
              <a:gd name="connsiteX54" fmla="*/ 653184 w 5305156"/>
              <a:gd name="connsiteY54" fmla="*/ 5480976 h 6858000"/>
              <a:gd name="connsiteX55" fmla="*/ 653184 w 5305156"/>
              <a:gd name="connsiteY55" fmla="*/ 5134798 h 6858000"/>
              <a:gd name="connsiteX56" fmla="*/ 439670 w 5305156"/>
              <a:gd name="connsiteY56" fmla="*/ 5320110 h 6858000"/>
              <a:gd name="connsiteX57" fmla="*/ 434052 w 5305156"/>
              <a:gd name="connsiteY57" fmla="*/ 5309070 h 6858000"/>
              <a:gd name="connsiteX58" fmla="*/ 645458 w 5305156"/>
              <a:gd name="connsiteY58" fmla="*/ 5125335 h 6858000"/>
              <a:gd name="connsiteX59" fmla="*/ 320271 w 5305156"/>
              <a:gd name="connsiteY59" fmla="*/ 4847761 h 6858000"/>
              <a:gd name="connsiteX60" fmla="*/ 985394 w 5305156"/>
              <a:gd name="connsiteY60" fmla="*/ 4487388 h 6858000"/>
              <a:gd name="connsiteX61" fmla="*/ 763453 w 5305156"/>
              <a:gd name="connsiteY61" fmla="*/ 4680586 h 6858000"/>
              <a:gd name="connsiteX62" fmla="*/ 756430 w 5305156"/>
              <a:gd name="connsiteY62" fmla="*/ 4670335 h 6858000"/>
              <a:gd name="connsiteX63" fmla="*/ 762750 w 5305156"/>
              <a:gd name="connsiteY63" fmla="*/ 4680586 h 6858000"/>
              <a:gd name="connsiteX64" fmla="*/ 663017 w 5305156"/>
              <a:gd name="connsiteY64" fmla="*/ 4768116 h 6858000"/>
              <a:gd name="connsiteX65" fmla="*/ 663017 w 5305156"/>
              <a:gd name="connsiteY65" fmla="*/ 5114295 h 6858000"/>
              <a:gd name="connsiteX66" fmla="*/ 906029 w 5305156"/>
              <a:gd name="connsiteY66" fmla="*/ 4902960 h 6858000"/>
              <a:gd name="connsiteX67" fmla="*/ 913053 w 5305156"/>
              <a:gd name="connsiteY67" fmla="*/ 4913212 h 6858000"/>
              <a:gd name="connsiteX68" fmla="*/ 906732 w 5305156"/>
              <a:gd name="connsiteY68" fmla="*/ 4902172 h 6858000"/>
              <a:gd name="connsiteX69" fmla="*/ 985394 w 5305156"/>
              <a:gd name="connsiteY69" fmla="*/ 4833567 h 6858000"/>
              <a:gd name="connsiteX70" fmla="*/ 985394 w 5305156"/>
              <a:gd name="connsiteY70" fmla="*/ 4487388 h 6858000"/>
              <a:gd name="connsiteX71" fmla="*/ 656696 w 5305156"/>
              <a:gd name="connsiteY71" fmla="*/ 4196409 h 6858000"/>
              <a:gd name="connsiteX72" fmla="*/ 332211 w 5305156"/>
              <a:gd name="connsiteY72" fmla="*/ 4478714 h 6858000"/>
              <a:gd name="connsiteX73" fmla="*/ 657398 w 5305156"/>
              <a:gd name="connsiteY73" fmla="*/ 4756288 h 6858000"/>
              <a:gd name="connsiteX74" fmla="*/ 756430 w 5305156"/>
              <a:gd name="connsiteY74" fmla="*/ 4670335 h 6858000"/>
              <a:gd name="connsiteX75" fmla="*/ 981883 w 5305156"/>
              <a:gd name="connsiteY75" fmla="*/ 4473983 h 6858000"/>
              <a:gd name="connsiteX76" fmla="*/ 656696 w 5305156"/>
              <a:gd name="connsiteY76" fmla="*/ 4196409 h 6858000"/>
              <a:gd name="connsiteX77" fmla="*/ 993120 w 5305156"/>
              <a:gd name="connsiteY77" fmla="*/ 3544268 h 6858000"/>
              <a:gd name="connsiteX78" fmla="*/ 668636 w 5305156"/>
              <a:gd name="connsiteY78" fmla="*/ 3826573 h 6858000"/>
              <a:gd name="connsiteX79" fmla="*/ 993823 w 5305156"/>
              <a:gd name="connsiteY79" fmla="*/ 4104935 h 6858000"/>
              <a:gd name="connsiteX80" fmla="*/ 1318308 w 5305156"/>
              <a:gd name="connsiteY80" fmla="*/ 3821842 h 6858000"/>
              <a:gd name="connsiteX81" fmla="*/ 1002251 w 5305156"/>
              <a:gd name="connsiteY81" fmla="*/ 3552154 h 6858000"/>
              <a:gd name="connsiteX82" fmla="*/ 993120 w 5305156"/>
              <a:gd name="connsiteY82" fmla="*/ 3544268 h 6858000"/>
              <a:gd name="connsiteX83" fmla="*/ 1318308 w 5305156"/>
              <a:gd name="connsiteY83" fmla="*/ 2538851 h 6858000"/>
              <a:gd name="connsiteX84" fmla="*/ 1110412 w 5305156"/>
              <a:gd name="connsiteY84" fmla="*/ 2719432 h 6858000"/>
              <a:gd name="connsiteX85" fmla="*/ 1104092 w 5305156"/>
              <a:gd name="connsiteY85" fmla="*/ 2708392 h 6858000"/>
              <a:gd name="connsiteX86" fmla="*/ 1109710 w 5305156"/>
              <a:gd name="connsiteY86" fmla="*/ 2720221 h 6858000"/>
              <a:gd name="connsiteX87" fmla="*/ 995930 w 5305156"/>
              <a:gd name="connsiteY87" fmla="*/ 2819579 h 6858000"/>
              <a:gd name="connsiteX88" fmla="*/ 995930 w 5305156"/>
              <a:gd name="connsiteY88" fmla="*/ 3165758 h 6858000"/>
              <a:gd name="connsiteX89" fmla="*/ 1234025 w 5305156"/>
              <a:gd name="connsiteY89" fmla="*/ 2958366 h 6858000"/>
              <a:gd name="connsiteX90" fmla="*/ 1240347 w 5305156"/>
              <a:gd name="connsiteY90" fmla="*/ 2969406 h 6858000"/>
              <a:gd name="connsiteX91" fmla="*/ 1234728 w 5305156"/>
              <a:gd name="connsiteY91" fmla="*/ 2957578 h 6858000"/>
              <a:gd name="connsiteX92" fmla="*/ 1318308 w 5305156"/>
              <a:gd name="connsiteY92" fmla="*/ 2885030 h 6858000"/>
              <a:gd name="connsiteX93" fmla="*/ 1318308 w 5305156"/>
              <a:gd name="connsiteY93" fmla="*/ 2538851 h 6858000"/>
              <a:gd name="connsiteX94" fmla="*/ 652482 w 5305156"/>
              <a:gd name="connsiteY94" fmla="*/ 1598885 h 6858000"/>
              <a:gd name="connsiteX95" fmla="*/ 332211 w 5305156"/>
              <a:gd name="connsiteY95" fmla="*/ 1878036 h 6858000"/>
              <a:gd name="connsiteX96" fmla="*/ 657398 w 5305156"/>
              <a:gd name="connsiteY96" fmla="*/ 2155610 h 6858000"/>
              <a:gd name="connsiteX97" fmla="*/ 766262 w 5305156"/>
              <a:gd name="connsiteY97" fmla="*/ 2060983 h 6858000"/>
              <a:gd name="connsiteX98" fmla="*/ 771881 w 5305156"/>
              <a:gd name="connsiteY98" fmla="*/ 2072022 h 6858000"/>
              <a:gd name="connsiteX99" fmla="*/ 663017 w 5305156"/>
              <a:gd name="connsiteY99" fmla="*/ 2166650 h 6858000"/>
              <a:gd name="connsiteX100" fmla="*/ 663017 w 5305156"/>
              <a:gd name="connsiteY100" fmla="*/ 2513617 h 6858000"/>
              <a:gd name="connsiteX101" fmla="*/ 896196 w 5305156"/>
              <a:gd name="connsiteY101" fmla="*/ 2310168 h 6858000"/>
              <a:gd name="connsiteX102" fmla="*/ 902517 w 5305156"/>
              <a:gd name="connsiteY102" fmla="*/ 2322785 h 6858000"/>
              <a:gd name="connsiteX103" fmla="*/ 665124 w 5305156"/>
              <a:gd name="connsiteY103" fmla="*/ 2530177 h 6858000"/>
              <a:gd name="connsiteX104" fmla="*/ 990311 w 5305156"/>
              <a:gd name="connsiteY104" fmla="*/ 2807751 h 6858000"/>
              <a:gd name="connsiteX105" fmla="*/ 1104092 w 5305156"/>
              <a:gd name="connsiteY105" fmla="*/ 2708392 h 6858000"/>
              <a:gd name="connsiteX106" fmla="*/ 1314093 w 5305156"/>
              <a:gd name="connsiteY106" fmla="*/ 2525446 h 6858000"/>
              <a:gd name="connsiteX107" fmla="*/ 988907 w 5305156"/>
              <a:gd name="connsiteY107" fmla="*/ 2247872 h 6858000"/>
              <a:gd name="connsiteX108" fmla="*/ 903220 w 5305156"/>
              <a:gd name="connsiteY108" fmla="*/ 2322785 h 6858000"/>
              <a:gd name="connsiteX109" fmla="*/ 896899 w 5305156"/>
              <a:gd name="connsiteY109" fmla="*/ 2310168 h 6858000"/>
              <a:gd name="connsiteX110" fmla="*/ 985394 w 5305156"/>
              <a:gd name="connsiteY110" fmla="*/ 2232889 h 6858000"/>
              <a:gd name="connsiteX111" fmla="*/ 985394 w 5305156"/>
              <a:gd name="connsiteY111" fmla="*/ 1885922 h 6858000"/>
              <a:gd name="connsiteX112" fmla="*/ 772583 w 5305156"/>
              <a:gd name="connsiteY112" fmla="*/ 2072022 h 6858000"/>
              <a:gd name="connsiteX113" fmla="*/ 766262 w 5305156"/>
              <a:gd name="connsiteY113" fmla="*/ 2060194 h 6858000"/>
              <a:gd name="connsiteX114" fmla="*/ 977669 w 5305156"/>
              <a:gd name="connsiteY114" fmla="*/ 1876459 h 6858000"/>
              <a:gd name="connsiteX115" fmla="*/ 652482 w 5305156"/>
              <a:gd name="connsiteY115" fmla="*/ 1598885 h 6858000"/>
              <a:gd name="connsiteX116" fmla="*/ 1318308 w 5305156"/>
              <a:gd name="connsiteY116" fmla="*/ 1238512 h 6858000"/>
              <a:gd name="connsiteX117" fmla="*/ 1095663 w 5305156"/>
              <a:gd name="connsiteY117" fmla="*/ 1432499 h 6858000"/>
              <a:gd name="connsiteX118" fmla="*/ 995930 w 5305156"/>
              <a:gd name="connsiteY118" fmla="*/ 1519240 h 6858000"/>
              <a:gd name="connsiteX119" fmla="*/ 995930 w 5305156"/>
              <a:gd name="connsiteY119" fmla="*/ 1865419 h 6858000"/>
              <a:gd name="connsiteX120" fmla="*/ 1238240 w 5305156"/>
              <a:gd name="connsiteY120" fmla="*/ 1654085 h 6858000"/>
              <a:gd name="connsiteX121" fmla="*/ 1245264 w 5305156"/>
              <a:gd name="connsiteY121" fmla="*/ 1665124 h 6858000"/>
              <a:gd name="connsiteX122" fmla="*/ 1000847 w 5305156"/>
              <a:gd name="connsiteY122" fmla="*/ 1878036 h 6858000"/>
              <a:gd name="connsiteX123" fmla="*/ 1326033 w 5305156"/>
              <a:gd name="connsiteY123" fmla="*/ 2155610 h 6858000"/>
              <a:gd name="connsiteX124" fmla="*/ 1477038 w 5305156"/>
              <a:gd name="connsiteY124" fmla="*/ 2023920 h 6858000"/>
              <a:gd name="connsiteX125" fmla="*/ 1646304 w 5305156"/>
              <a:gd name="connsiteY125" fmla="*/ 1876459 h 6858000"/>
              <a:gd name="connsiteX126" fmla="*/ 1321116 w 5305156"/>
              <a:gd name="connsiteY126" fmla="*/ 1598885 h 6858000"/>
              <a:gd name="connsiteX127" fmla="*/ 1245965 w 5305156"/>
              <a:gd name="connsiteY127" fmla="*/ 1664336 h 6858000"/>
              <a:gd name="connsiteX128" fmla="*/ 1238942 w 5305156"/>
              <a:gd name="connsiteY128" fmla="*/ 1654085 h 6858000"/>
              <a:gd name="connsiteX129" fmla="*/ 1318308 w 5305156"/>
              <a:gd name="connsiteY129" fmla="*/ 1585480 h 6858000"/>
              <a:gd name="connsiteX130" fmla="*/ 1318308 w 5305156"/>
              <a:gd name="connsiteY130" fmla="*/ 1238512 h 6858000"/>
              <a:gd name="connsiteX131" fmla="*/ 988907 w 5305156"/>
              <a:gd name="connsiteY131" fmla="*/ 947533 h 6858000"/>
              <a:gd name="connsiteX132" fmla="*/ 665124 w 5305156"/>
              <a:gd name="connsiteY132" fmla="*/ 1230627 h 6858000"/>
              <a:gd name="connsiteX133" fmla="*/ 990311 w 5305156"/>
              <a:gd name="connsiteY133" fmla="*/ 1508201 h 6858000"/>
              <a:gd name="connsiteX134" fmla="*/ 1088639 w 5305156"/>
              <a:gd name="connsiteY134" fmla="*/ 1422247 h 6858000"/>
              <a:gd name="connsiteX135" fmla="*/ 1095663 w 5305156"/>
              <a:gd name="connsiteY135" fmla="*/ 1432499 h 6858000"/>
              <a:gd name="connsiteX136" fmla="*/ 1089342 w 5305156"/>
              <a:gd name="connsiteY136" fmla="*/ 1421459 h 6858000"/>
              <a:gd name="connsiteX137" fmla="*/ 1314093 w 5305156"/>
              <a:gd name="connsiteY137" fmla="*/ 1225107 h 6858000"/>
              <a:gd name="connsiteX138" fmla="*/ 988907 w 5305156"/>
              <a:gd name="connsiteY138" fmla="*/ 947533 h 6858000"/>
              <a:gd name="connsiteX139" fmla="*/ 1325331 w 5305156"/>
              <a:gd name="connsiteY139" fmla="*/ 296181 h 6858000"/>
              <a:gd name="connsiteX140" fmla="*/ 1000847 w 5305156"/>
              <a:gd name="connsiteY140" fmla="*/ 578486 h 6858000"/>
              <a:gd name="connsiteX141" fmla="*/ 1326033 w 5305156"/>
              <a:gd name="connsiteY141" fmla="*/ 856060 h 6858000"/>
              <a:gd name="connsiteX142" fmla="*/ 1650518 w 5305156"/>
              <a:gd name="connsiteY142" fmla="*/ 573754 h 6858000"/>
              <a:gd name="connsiteX143" fmla="*/ 1334462 w 5305156"/>
              <a:gd name="connsiteY143" fmla="*/ 304066 h 6858000"/>
              <a:gd name="connsiteX144" fmla="*/ 1325331 w 5305156"/>
              <a:gd name="connsiteY144" fmla="*/ 296181 h 6858000"/>
              <a:gd name="connsiteX145" fmla="*/ 1226725 w 5305156"/>
              <a:gd name="connsiteY145" fmla="*/ 0 h 6858000"/>
              <a:gd name="connsiteX146" fmla="*/ 748180 w 5305156"/>
              <a:gd name="connsiteY146" fmla="*/ 0 h 6858000"/>
              <a:gd name="connsiteX147" fmla="*/ 763540 w 5305156"/>
              <a:gd name="connsiteY147" fmla="*/ 13087 h 6858000"/>
              <a:gd name="connsiteX148" fmla="*/ 990311 w 5305156"/>
              <a:gd name="connsiteY148" fmla="*/ 206284 h 6858000"/>
              <a:gd name="connsiteX149" fmla="*/ 1159227 w 5305156"/>
              <a:gd name="connsiteY149" fmla="*/ 58896 h 6858000"/>
              <a:gd name="connsiteX150" fmla="*/ 1318308 w 5305156"/>
              <a:gd name="connsiteY150" fmla="*/ 0 h 6858000"/>
              <a:gd name="connsiteX151" fmla="*/ 1245701 w 5305156"/>
              <a:gd name="connsiteY151" fmla="*/ 0 h 6858000"/>
              <a:gd name="connsiteX152" fmla="*/ 1228232 w 5305156"/>
              <a:gd name="connsiteY152" fmla="*/ 15255 h 6858000"/>
              <a:gd name="connsiteX153" fmla="*/ 995930 w 5305156"/>
              <a:gd name="connsiteY153" fmla="*/ 218113 h 6858000"/>
              <a:gd name="connsiteX154" fmla="*/ 995930 w 5305156"/>
              <a:gd name="connsiteY154" fmla="*/ 564292 h 6858000"/>
              <a:gd name="connsiteX155" fmla="*/ 1318308 w 5305156"/>
              <a:gd name="connsiteY155" fmla="*/ 283564 h 6858000"/>
              <a:gd name="connsiteX156" fmla="*/ 1318308 w 5305156"/>
              <a:gd name="connsiteY156" fmla="*/ 84404 h 6858000"/>
              <a:gd name="connsiteX157" fmla="*/ 5305156 w 5305156"/>
              <a:gd name="connsiteY157" fmla="*/ 0 h 6858000"/>
              <a:gd name="connsiteX158" fmla="*/ 1329545 w 5305156"/>
              <a:gd name="connsiteY158" fmla="*/ 0 h 6858000"/>
              <a:gd name="connsiteX159" fmla="*/ 1329545 w 5305156"/>
              <a:gd name="connsiteY159" fmla="*/ 1953 h 6858000"/>
              <a:gd name="connsiteX160" fmla="*/ 1329545 w 5305156"/>
              <a:gd name="connsiteY160" fmla="*/ 283564 h 6858000"/>
              <a:gd name="connsiteX161" fmla="*/ 1343592 w 5305156"/>
              <a:gd name="connsiteY161" fmla="*/ 295392 h 6858000"/>
              <a:gd name="connsiteX162" fmla="*/ 1334462 w 5305156"/>
              <a:gd name="connsiteY162" fmla="*/ 304066 h 6858000"/>
              <a:gd name="connsiteX163" fmla="*/ 1344294 w 5305156"/>
              <a:gd name="connsiteY163" fmla="*/ 295392 h 6858000"/>
              <a:gd name="connsiteX164" fmla="*/ 1665970 w 5305156"/>
              <a:gd name="connsiteY164" fmla="*/ 570600 h 6858000"/>
              <a:gd name="connsiteX165" fmla="*/ 1665970 w 5305156"/>
              <a:gd name="connsiteY165" fmla="*/ 589526 h 6858000"/>
              <a:gd name="connsiteX166" fmla="*/ 1654030 w 5305156"/>
              <a:gd name="connsiteY166" fmla="*/ 599777 h 6858000"/>
              <a:gd name="connsiteX167" fmla="*/ 1654030 w 5305156"/>
              <a:gd name="connsiteY167" fmla="*/ 587160 h 6858000"/>
              <a:gd name="connsiteX168" fmla="*/ 1332355 w 5305156"/>
              <a:gd name="connsiteY168" fmla="*/ 867888 h 6858000"/>
              <a:gd name="connsiteX169" fmla="*/ 1332355 w 5305156"/>
              <a:gd name="connsiteY169" fmla="*/ 1214067 h 6858000"/>
              <a:gd name="connsiteX170" fmla="*/ 1654030 w 5305156"/>
              <a:gd name="connsiteY170" fmla="*/ 933339 h 6858000"/>
              <a:gd name="connsiteX171" fmla="*/ 1654030 w 5305156"/>
              <a:gd name="connsiteY171" fmla="*/ 600566 h 6858000"/>
              <a:gd name="connsiteX172" fmla="*/ 1665970 w 5305156"/>
              <a:gd name="connsiteY172" fmla="*/ 590314 h 6858000"/>
              <a:gd name="connsiteX173" fmla="*/ 1665970 w 5305156"/>
              <a:gd name="connsiteY173" fmla="*/ 938859 h 6858000"/>
              <a:gd name="connsiteX174" fmla="*/ 1998180 w 5305156"/>
              <a:gd name="connsiteY174" fmla="*/ 1221952 h 6858000"/>
              <a:gd name="connsiteX175" fmla="*/ 1998180 w 5305156"/>
              <a:gd name="connsiteY175" fmla="*/ 1591788 h 6858000"/>
              <a:gd name="connsiteX176" fmla="*/ 1680718 w 5305156"/>
              <a:gd name="connsiteY176" fmla="*/ 1867785 h 6858000"/>
              <a:gd name="connsiteX177" fmla="*/ 1680718 w 5305156"/>
              <a:gd name="connsiteY177" fmla="*/ 1851225 h 6858000"/>
              <a:gd name="connsiteX178" fmla="*/ 1986942 w 5305156"/>
              <a:gd name="connsiteY178" fmla="*/ 1585480 h 6858000"/>
              <a:gd name="connsiteX179" fmla="*/ 1986942 w 5305156"/>
              <a:gd name="connsiteY179" fmla="*/ 1238512 h 6858000"/>
              <a:gd name="connsiteX180" fmla="*/ 1680718 w 5305156"/>
              <a:gd name="connsiteY180" fmla="*/ 1505046 h 6858000"/>
              <a:gd name="connsiteX181" fmla="*/ 1680718 w 5305156"/>
              <a:gd name="connsiteY181" fmla="*/ 1488487 h 6858000"/>
              <a:gd name="connsiteX182" fmla="*/ 1982728 w 5305156"/>
              <a:gd name="connsiteY182" fmla="*/ 1225107 h 6858000"/>
              <a:gd name="connsiteX183" fmla="*/ 1657541 w 5305156"/>
              <a:gd name="connsiteY183" fmla="*/ 947533 h 6858000"/>
              <a:gd name="connsiteX184" fmla="*/ 1333056 w 5305156"/>
              <a:gd name="connsiteY184" fmla="*/ 1230627 h 6858000"/>
              <a:gd name="connsiteX185" fmla="*/ 1658244 w 5305156"/>
              <a:gd name="connsiteY185" fmla="*/ 1508201 h 6858000"/>
              <a:gd name="connsiteX186" fmla="*/ 1680017 w 5305156"/>
              <a:gd name="connsiteY186" fmla="*/ 1489275 h 6858000"/>
              <a:gd name="connsiteX187" fmla="*/ 1680017 w 5305156"/>
              <a:gd name="connsiteY187" fmla="*/ 1505835 h 6858000"/>
              <a:gd name="connsiteX188" fmla="*/ 1664565 w 5305156"/>
              <a:gd name="connsiteY188" fmla="*/ 1519240 h 6858000"/>
              <a:gd name="connsiteX189" fmla="*/ 1664565 w 5305156"/>
              <a:gd name="connsiteY189" fmla="*/ 1865419 h 6858000"/>
              <a:gd name="connsiteX190" fmla="*/ 1680017 w 5305156"/>
              <a:gd name="connsiteY190" fmla="*/ 1852014 h 6858000"/>
              <a:gd name="connsiteX191" fmla="*/ 1680017 w 5305156"/>
              <a:gd name="connsiteY191" fmla="*/ 1868573 h 6858000"/>
              <a:gd name="connsiteX192" fmla="*/ 1665970 w 5305156"/>
              <a:gd name="connsiteY192" fmla="*/ 1881190 h 6858000"/>
              <a:gd name="connsiteX193" fmla="*/ 1665970 w 5305156"/>
              <a:gd name="connsiteY193" fmla="*/ 2058617 h 6858000"/>
              <a:gd name="connsiteX194" fmla="*/ 1654030 w 5305156"/>
              <a:gd name="connsiteY194" fmla="*/ 2060194 h 6858000"/>
              <a:gd name="connsiteX195" fmla="*/ 1654030 w 5305156"/>
              <a:gd name="connsiteY195" fmla="*/ 1885922 h 6858000"/>
              <a:gd name="connsiteX196" fmla="*/ 1484061 w 5305156"/>
              <a:gd name="connsiteY196" fmla="*/ 2034172 h 6858000"/>
              <a:gd name="connsiteX197" fmla="*/ 1477038 w 5305156"/>
              <a:gd name="connsiteY197" fmla="*/ 2023920 h 6858000"/>
              <a:gd name="connsiteX198" fmla="*/ 1484061 w 5305156"/>
              <a:gd name="connsiteY198" fmla="*/ 2034960 h 6858000"/>
              <a:gd name="connsiteX199" fmla="*/ 1332355 w 5305156"/>
              <a:gd name="connsiteY199" fmla="*/ 2166650 h 6858000"/>
              <a:gd name="connsiteX200" fmla="*/ 1332355 w 5305156"/>
              <a:gd name="connsiteY200" fmla="*/ 2513617 h 6858000"/>
              <a:gd name="connsiteX201" fmla="*/ 1654030 w 5305156"/>
              <a:gd name="connsiteY201" fmla="*/ 2232889 h 6858000"/>
              <a:gd name="connsiteX202" fmla="*/ 1654030 w 5305156"/>
              <a:gd name="connsiteY202" fmla="*/ 2060983 h 6858000"/>
              <a:gd name="connsiteX203" fmla="*/ 1665970 w 5305156"/>
              <a:gd name="connsiteY203" fmla="*/ 2059405 h 6858000"/>
              <a:gd name="connsiteX204" fmla="*/ 1665970 w 5305156"/>
              <a:gd name="connsiteY204" fmla="*/ 2238409 h 6858000"/>
              <a:gd name="connsiteX205" fmla="*/ 1881590 w 5305156"/>
              <a:gd name="connsiteY205" fmla="*/ 2422144 h 6858000"/>
              <a:gd name="connsiteX206" fmla="*/ 1869650 w 5305156"/>
              <a:gd name="connsiteY206" fmla="*/ 2428452 h 6858000"/>
              <a:gd name="connsiteX207" fmla="*/ 1657541 w 5305156"/>
              <a:gd name="connsiteY207" fmla="*/ 2247872 h 6858000"/>
              <a:gd name="connsiteX208" fmla="*/ 1333056 w 5305156"/>
              <a:gd name="connsiteY208" fmla="*/ 2530177 h 6858000"/>
              <a:gd name="connsiteX209" fmla="*/ 1658244 w 5305156"/>
              <a:gd name="connsiteY209" fmla="*/ 2807751 h 6858000"/>
              <a:gd name="connsiteX210" fmla="*/ 1982728 w 5305156"/>
              <a:gd name="connsiteY210" fmla="*/ 2525446 h 6858000"/>
              <a:gd name="connsiteX211" fmla="*/ 1870353 w 5305156"/>
              <a:gd name="connsiteY211" fmla="*/ 2429241 h 6858000"/>
              <a:gd name="connsiteX212" fmla="*/ 1882293 w 5305156"/>
              <a:gd name="connsiteY212" fmla="*/ 2422933 h 6858000"/>
              <a:gd name="connsiteX213" fmla="*/ 1998180 w 5305156"/>
              <a:gd name="connsiteY213" fmla="*/ 2522291 h 6858000"/>
              <a:gd name="connsiteX214" fmla="*/ 1998180 w 5305156"/>
              <a:gd name="connsiteY214" fmla="*/ 2773054 h 6858000"/>
              <a:gd name="connsiteX215" fmla="*/ 1986942 w 5305156"/>
              <a:gd name="connsiteY215" fmla="*/ 2778574 h 6858000"/>
              <a:gd name="connsiteX216" fmla="*/ 1986942 w 5305156"/>
              <a:gd name="connsiteY216" fmla="*/ 2538851 h 6858000"/>
              <a:gd name="connsiteX217" fmla="*/ 1664565 w 5305156"/>
              <a:gd name="connsiteY217" fmla="*/ 2819579 h 6858000"/>
              <a:gd name="connsiteX218" fmla="*/ 1664565 w 5305156"/>
              <a:gd name="connsiteY218" fmla="*/ 3165758 h 6858000"/>
              <a:gd name="connsiteX219" fmla="*/ 1986942 w 5305156"/>
              <a:gd name="connsiteY219" fmla="*/ 2885030 h 6858000"/>
              <a:gd name="connsiteX220" fmla="*/ 1986942 w 5305156"/>
              <a:gd name="connsiteY220" fmla="*/ 2779363 h 6858000"/>
              <a:gd name="connsiteX221" fmla="*/ 1998180 w 5305156"/>
              <a:gd name="connsiteY221" fmla="*/ 2773843 h 6858000"/>
              <a:gd name="connsiteX222" fmla="*/ 1998180 w 5305156"/>
              <a:gd name="connsiteY222" fmla="*/ 2891339 h 6858000"/>
              <a:gd name="connsiteX223" fmla="*/ 1658946 w 5305156"/>
              <a:gd name="connsiteY223" fmla="*/ 3187049 h 6858000"/>
              <a:gd name="connsiteX224" fmla="*/ 1321116 w 5305156"/>
              <a:gd name="connsiteY224" fmla="*/ 2899224 h 6858000"/>
              <a:gd name="connsiteX225" fmla="*/ 1240347 w 5305156"/>
              <a:gd name="connsiteY225" fmla="*/ 2969406 h 6858000"/>
              <a:gd name="connsiteX226" fmla="*/ 997334 w 5305156"/>
              <a:gd name="connsiteY226" fmla="*/ 3180741 h 6858000"/>
              <a:gd name="connsiteX227" fmla="*/ 997334 w 5305156"/>
              <a:gd name="connsiteY227" fmla="*/ 3519034 h 6858000"/>
              <a:gd name="connsiteX228" fmla="*/ 985394 w 5305156"/>
              <a:gd name="connsiteY228" fmla="*/ 3519034 h 6858000"/>
              <a:gd name="connsiteX229" fmla="*/ 985394 w 5305156"/>
              <a:gd name="connsiteY229" fmla="*/ 3500109 h 6858000"/>
              <a:gd name="connsiteX230" fmla="*/ 985394 w 5305156"/>
              <a:gd name="connsiteY230" fmla="*/ 3186261 h 6858000"/>
              <a:gd name="connsiteX231" fmla="*/ 663017 w 5305156"/>
              <a:gd name="connsiteY231" fmla="*/ 3466989 h 6858000"/>
              <a:gd name="connsiteX232" fmla="*/ 663017 w 5305156"/>
              <a:gd name="connsiteY232" fmla="*/ 3495377 h 6858000"/>
              <a:gd name="connsiteX233" fmla="*/ 663017 w 5305156"/>
              <a:gd name="connsiteY233" fmla="*/ 3812379 h 6858000"/>
              <a:gd name="connsiteX234" fmla="*/ 985394 w 5305156"/>
              <a:gd name="connsiteY234" fmla="*/ 3532439 h 6858000"/>
              <a:gd name="connsiteX235" fmla="*/ 985394 w 5305156"/>
              <a:gd name="connsiteY235" fmla="*/ 3519822 h 6858000"/>
              <a:gd name="connsiteX236" fmla="*/ 997334 w 5305156"/>
              <a:gd name="connsiteY236" fmla="*/ 3519822 h 6858000"/>
              <a:gd name="connsiteX237" fmla="*/ 997334 w 5305156"/>
              <a:gd name="connsiteY237" fmla="*/ 3531651 h 6858000"/>
              <a:gd name="connsiteX238" fmla="*/ 1011381 w 5305156"/>
              <a:gd name="connsiteY238" fmla="*/ 3543479 h 6858000"/>
              <a:gd name="connsiteX239" fmla="*/ 1002251 w 5305156"/>
              <a:gd name="connsiteY239" fmla="*/ 3552154 h 6858000"/>
              <a:gd name="connsiteX240" fmla="*/ 1012084 w 5305156"/>
              <a:gd name="connsiteY240" fmla="*/ 3544268 h 6858000"/>
              <a:gd name="connsiteX241" fmla="*/ 1333759 w 5305156"/>
              <a:gd name="connsiteY241" fmla="*/ 3818688 h 6858000"/>
              <a:gd name="connsiteX242" fmla="*/ 1333759 w 5305156"/>
              <a:gd name="connsiteY242" fmla="*/ 3838402 h 6858000"/>
              <a:gd name="connsiteX243" fmla="*/ 1321819 w 5305156"/>
              <a:gd name="connsiteY243" fmla="*/ 3848653 h 6858000"/>
              <a:gd name="connsiteX244" fmla="*/ 1321819 w 5305156"/>
              <a:gd name="connsiteY244" fmla="*/ 3835248 h 6858000"/>
              <a:gd name="connsiteX245" fmla="*/ 999441 w 5305156"/>
              <a:gd name="connsiteY245" fmla="*/ 4115975 h 6858000"/>
              <a:gd name="connsiteX246" fmla="*/ 999441 w 5305156"/>
              <a:gd name="connsiteY246" fmla="*/ 4462154 h 6858000"/>
              <a:gd name="connsiteX247" fmla="*/ 1321819 w 5305156"/>
              <a:gd name="connsiteY247" fmla="*/ 4182215 h 6858000"/>
              <a:gd name="connsiteX248" fmla="*/ 1321819 w 5305156"/>
              <a:gd name="connsiteY248" fmla="*/ 3849441 h 6858000"/>
              <a:gd name="connsiteX249" fmla="*/ 1333759 w 5305156"/>
              <a:gd name="connsiteY249" fmla="*/ 3839190 h 6858000"/>
              <a:gd name="connsiteX250" fmla="*/ 1333759 w 5305156"/>
              <a:gd name="connsiteY250" fmla="*/ 4186946 h 6858000"/>
              <a:gd name="connsiteX251" fmla="*/ 1665970 w 5305156"/>
              <a:gd name="connsiteY251" fmla="*/ 4470828 h 6858000"/>
              <a:gd name="connsiteX252" fmla="*/ 1665970 w 5305156"/>
              <a:gd name="connsiteY252" fmla="*/ 4839875 h 6858000"/>
              <a:gd name="connsiteX253" fmla="*/ 1348509 w 5305156"/>
              <a:gd name="connsiteY253" fmla="*/ 5116661 h 6858000"/>
              <a:gd name="connsiteX254" fmla="*/ 1348509 w 5305156"/>
              <a:gd name="connsiteY254" fmla="*/ 5100101 h 6858000"/>
              <a:gd name="connsiteX255" fmla="*/ 1654030 w 5305156"/>
              <a:gd name="connsiteY255" fmla="*/ 4833567 h 6858000"/>
              <a:gd name="connsiteX256" fmla="*/ 1654030 w 5305156"/>
              <a:gd name="connsiteY256" fmla="*/ 4487388 h 6858000"/>
              <a:gd name="connsiteX257" fmla="*/ 1348509 w 5305156"/>
              <a:gd name="connsiteY257" fmla="*/ 4753134 h 6858000"/>
              <a:gd name="connsiteX258" fmla="*/ 1348509 w 5305156"/>
              <a:gd name="connsiteY258" fmla="*/ 4737362 h 6858000"/>
              <a:gd name="connsiteX259" fmla="*/ 1650518 w 5305156"/>
              <a:gd name="connsiteY259" fmla="*/ 4473983 h 6858000"/>
              <a:gd name="connsiteX260" fmla="*/ 1325331 w 5305156"/>
              <a:gd name="connsiteY260" fmla="*/ 4196409 h 6858000"/>
              <a:gd name="connsiteX261" fmla="*/ 1000847 w 5305156"/>
              <a:gd name="connsiteY261" fmla="*/ 4478714 h 6858000"/>
              <a:gd name="connsiteX262" fmla="*/ 1326033 w 5305156"/>
              <a:gd name="connsiteY262" fmla="*/ 4756288 h 6858000"/>
              <a:gd name="connsiteX263" fmla="*/ 1347806 w 5305156"/>
              <a:gd name="connsiteY263" fmla="*/ 4737362 h 6858000"/>
              <a:gd name="connsiteX264" fmla="*/ 1347806 w 5305156"/>
              <a:gd name="connsiteY264" fmla="*/ 4753922 h 6858000"/>
              <a:gd name="connsiteX265" fmla="*/ 1331652 w 5305156"/>
              <a:gd name="connsiteY265" fmla="*/ 4768116 h 6858000"/>
              <a:gd name="connsiteX266" fmla="*/ 1331652 w 5305156"/>
              <a:gd name="connsiteY266" fmla="*/ 5114295 h 6858000"/>
              <a:gd name="connsiteX267" fmla="*/ 1347806 w 5305156"/>
              <a:gd name="connsiteY267" fmla="*/ 5100101 h 6858000"/>
              <a:gd name="connsiteX268" fmla="*/ 1347806 w 5305156"/>
              <a:gd name="connsiteY268" fmla="*/ 5116661 h 6858000"/>
              <a:gd name="connsiteX269" fmla="*/ 1333759 w 5305156"/>
              <a:gd name="connsiteY269" fmla="*/ 5129278 h 6858000"/>
              <a:gd name="connsiteX270" fmla="*/ 1333759 w 5305156"/>
              <a:gd name="connsiteY270" fmla="*/ 5306704 h 6858000"/>
              <a:gd name="connsiteX271" fmla="*/ 1321819 w 5305156"/>
              <a:gd name="connsiteY271" fmla="*/ 5309070 h 6858000"/>
              <a:gd name="connsiteX272" fmla="*/ 1321819 w 5305156"/>
              <a:gd name="connsiteY272" fmla="*/ 5134798 h 6858000"/>
              <a:gd name="connsiteX273" fmla="*/ 1151851 w 5305156"/>
              <a:gd name="connsiteY273" fmla="*/ 5283047 h 6858000"/>
              <a:gd name="connsiteX274" fmla="*/ 1144827 w 5305156"/>
              <a:gd name="connsiteY274" fmla="*/ 5272008 h 6858000"/>
              <a:gd name="connsiteX275" fmla="*/ 1314093 w 5305156"/>
              <a:gd name="connsiteY275" fmla="*/ 5125335 h 6858000"/>
              <a:gd name="connsiteX276" fmla="*/ 988907 w 5305156"/>
              <a:gd name="connsiteY276" fmla="*/ 4847761 h 6858000"/>
              <a:gd name="connsiteX277" fmla="*/ 913053 w 5305156"/>
              <a:gd name="connsiteY277" fmla="*/ 4913212 h 6858000"/>
              <a:gd name="connsiteX278" fmla="*/ 668636 w 5305156"/>
              <a:gd name="connsiteY278" fmla="*/ 5126124 h 6858000"/>
              <a:gd name="connsiteX279" fmla="*/ 993823 w 5305156"/>
              <a:gd name="connsiteY279" fmla="*/ 5403697 h 6858000"/>
              <a:gd name="connsiteX280" fmla="*/ 1144827 w 5305156"/>
              <a:gd name="connsiteY280" fmla="*/ 5272796 h 6858000"/>
              <a:gd name="connsiteX281" fmla="*/ 1151149 w 5305156"/>
              <a:gd name="connsiteY281" fmla="*/ 5283047 h 6858000"/>
              <a:gd name="connsiteX282" fmla="*/ 999441 w 5305156"/>
              <a:gd name="connsiteY282" fmla="*/ 5415526 h 6858000"/>
              <a:gd name="connsiteX283" fmla="*/ 999441 w 5305156"/>
              <a:gd name="connsiteY283" fmla="*/ 5761705 h 6858000"/>
              <a:gd name="connsiteX284" fmla="*/ 1321819 w 5305156"/>
              <a:gd name="connsiteY284" fmla="*/ 5480976 h 6858000"/>
              <a:gd name="connsiteX285" fmla="*/ 1321819 w 5305156"/>
              <a:gd name="connsiteY285" fmla="*/ 5309858 h 6858000"/>
              <a:gd name="connsiteX286" fmla="*/ 1333759 w 5305156"/>
              <a:gd name="connsiteY286" fmla="*/ 5307493 h 6858000"/>
              <a:gd name="connsiteX287" fmla="*/ 1333759 w 5305156"/>
              <a:gd name="connsiteY287" fmla="*/ 5487285 h 6858000"/>
              <a:gd name="connsiteX288" fmla="*/ 1549380 w 5305156"/>
              <a:gd name="connsiteY288" fmla="*/ 5671020 h 6858000"/>
              <a:gd name="connsiteX289" fmla="*/ 1665970 w 5305156"/>
              <a:gd name="connsiteY289" fmla="*/ 5770379 h 6858000"/>
              <a:gd name="connsiteX290" fmla="*/ 1665970 w 5305156"/>
              <a:gd name="connsiteY290" fmla="*/ 6021141 h 6858000"/>
              <a:gd name="connsiteX291" fmla="*/ 1654030 w 5305156"/>
              <a:gd name="connsiteY291" fmla="*/ 6026661 h 6858000"/>
              <a:gd name="connsiteX292" fmla="*/ 1654030 w 5305156"/>
              <a:gd name="connsiteY292" fmla="*/ 5786939 h 6858000"/>
              <a:gd name="connsiteX293" fmla="*/ 1331652 w 5305156"/>
              <a:gd name="connsiteY293" fmla="*/ 6067667 h 6858000"/>
              <a:gd name="connsiteX294" fmla="*/ 1331652 w 5305156"/>
              <a:gd name="connsiteY294" fmla="*/ 6413845 h 6858000"/>
              <a:gd name="connsiteX295" fmla="*/ 1654030 w 5305156"/>
              <a:gd name="connsiteY295" fmla="*/ 6133906 h 6858000"/>
              <a:gd name="connsiteX296" fmla="*/ 1654030 w 5305156"/>
              <a:gd name="connsiteY296" fmla="*/ 6027450 h 6858000"/>
              <a:gd name="connsiteX297" fmla="*/ 1665970 w 5305156"/>
              <a:gd name="connsiteY297" fmla="*/ 6021930 h 6858000"/>
              <a:gd name="connsiteX298" fmla="*/ 1665970 w 5305156"/>
              <a:gd name="connsiteY298" fmla="*/ 6140214 h 6858000"/>
              <a:gd name="connsiteX299" fmla="*/ 1326033 w 5305156"/>
              <a:gd name="connsiteY299" fmla="*/ 6435925 h 6858000"/>
              <a:gd name="connsiteX300" fmla="*/ 988907 w 5305156"/>
              <a:gd name="connsiteY300" fmla="*/ 6147311 h 6858000"/>
              <a:gd name="connsiteX301" fmla="*/ 908136 w 5305156"/>
              <a:gd name="connsiteY301" fmla="*/ 6217493 h 6858000"/>
              <a:gd name="connsiteX302" fmla="*/ 901815 w 5305156"/>
              <a:gd name="connsiteY302" fmla="*/ 6206454 h 6858000"/>
              <a:gd name="connsiteX303" fmla="*/ 907434 w 5305156"/>
              <a:gd name="connsiteY303" fmla="*/ 6218282 h 6858000"/>
              <a:gd name="connsiteX304" fmla="*/ 665124 w 5305156"/>
              <a:gd name="connsiteY304" fmla="*/ 6429617 h 6858000"/>
              <a:gd name="connsiteX305" fmla="*/ 665124 w 5305156"/>
              <a:gd name="connsiteY305" fmla="*/ 6784470 h 6858000"/>
              <a:gd name="connsiteX306" fmla="*/ 722014 w 5305156"/>
              <a:gd name="connsiteY306" fmla="*/ 6833040 h 6858000"/>
              <a:gd name="connsiteX307" fmla="*/ 751249 w 5305156"/>
              <a:gd name="connsiteY307" fmla="*/ 6858000 h 6858000"/>
              <a:gd name="connsiteX308" fmla="*/ 5305156 w 5305156"/>
              <a:gd name="connsiteY30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5305156" h="6858000">
                <a:moveTo>
                  <a:pt x="657398" y="6793932"/>
                </a:moveTo>
                <a:cubicBezTo>
                  <a:pt x="657398" y="6793932"/>
                  <a:pt x="657398" y="6793932"/>
                  <a:pt x="585057" y="6857017"/>
                </a:cubicBezTo>
                <a:lnTo>
                  <a:pt x="583930" y="6858000"/>
                </a:lnTo>
                <a:lnTo>
                  <a:pt x="732294" y="6858000"/>
                </a:lnTo>
                <a:lnTo>
                  <a:pt x="725614" y="6852286"/>
                </a:lnTo>
                <a:cubicBezTo>
                  <a:pt x="709021" y="6838092"/>
                  <a:pt x="686897" y="6819166"/>
                  <a:pt x="657398" y="6793932"/>
                </a:cubicBezTo>
                <a:close/>
                <a:moveTo>
                  <a:pt x="653184" y="6434348"/>
                </a:moveTo>
                <a:cubicBezTo>
                  <a:pt x="653184" y="6434348"/>
                  <a:pt x="653184" y="6434348"/>
                  <a:pt x="330807" y="6715076"/>
                </a:cubicBezTo>
                <a:cubicBezTo>
                  <a:pt x="330807" y="6715076"/>
                  <a:pt x="330807" y="6715076"/>
                  <a:pt x="330807" y="6799592"/>
                </a:cubicBezTo>
                <a:lnTo>
                  <a:pt x="330807" y="6858000"/>
                </a:lnTo>
                <a:lnTo>
                  <a:pt x="564153" y="6858000"/>
                </a:lnTo>
                <a:lnTo>
                  <a:pt x="568902" y="6853863"/>
                </a:lnTo>
                <a:cubicBezTo>
                  <a:pt x="573818" y="6854652"/>
                  <a:pt x="579438" y="6856229"/>
                  <a:pt x="585057" y="6857017"/>
                </a:cubicBezTo>
                <a:cubicBezTo>
                  <a:pt x="579438" y="6855440"/>
                  <a:pt x="574521" y="6854652"/>
                  <a:pt x="569605" y="6853075"/>
                </a:cubicBezTo>
                <a:cubicBezTo>
                  <a:pt x="569605" y="6853075"/>
                  <a:pt x="569605" y="6853075"/>
                  <a:pt x="653184" y="6780527"/>
                </a:cubicBezTo>
                <a:cubicBezTo>
                  <a:pt x="653184" y="6780527"/>
                  <a:pt x="653184" y="6780527"/>
                  <a:pt x="653184" y="6434348"/>
                </a:cubicBezTo>
                <a:close/>
                <a:moveTo>
                  <a:pt x="5047259" y="6343650"/>
                </a:moveTo>
                <a:lnTo>
                  <a:pt x="5047259" y="6707250"/>
                </a:lnTo>
                <a:lnTo>
                  <a:pt x="4683659" y="6707250"/>
                </a:lnTo>
                <a:lnTo>
                  <a:pt x="4683659" y="6343650"/>
                </a:lnTo>
                <a:close/>
                <a:moveTo>
                  <a:pt x="985394" y="5786939"/>
                </a:moveTo>
                <a:cubicBezTo>
                  <a:pt x="985394" y="5786939"/>
                  <a:pt x="985394" y="5786939"/>
                  <a:pt x="777500" y="5968308"/>
                </a:cubicBezTo>
                <a:cubicBezTo>
                  <a:pt x="777500" y="5968308"/>
                  <a:pt x="777500" y="5968308"/>
                  <a:pt x="663017" y="6067667"/>
                </a:cubicBezTo>
                <a:cubicBezTo>
                  <a:pt x="663017" y="6067667"/>
                  <a:pt x="663017" y="6067667"/>
                  <a:pt x="663017" y="6413845"/>
                </a:cubicBezTo>
                <a:cubicBezTo>
                  <a:pt x="663017" y="6413845"/>
                  <a:pt x="663017" y="6413845"/>
                  <a:pt x="901815" y="6206454"/>
                </a:cubicBezTo>
                <a:cubicBezTo>
                  <a:pt x="901815" y="6206454"/>
                  <a:pt x="901815" y="6206454"/>
                  <a:pt x="985394" y="6133906"/>
                </a:cubicBezTo>
                <a:cubicBezTo>
                  <a:pt x="985394" y="6133906"/>
                  <a:pt x="985394" y="6133906"/>
                  <a:pt x="985394" y="5786939"/>
                </a:cubicBezTo>
                <a:close/>
                <a:moveTo>
                  <a:pt x="1549380" y="5671020"/>
                </a:moveTo>
                <a:cubicBezTo>
                  <a:pt x="1537440" y="5677328"/>
                  <a:pt x="1537440" y="5677328"/>
                  <a:pt x="1537440" y="5677328"/>
                </a:cubicBezTo>
                <a:cubicBezTo>
                  <a:pt x="1549380" y="5671020"/>
                  <a:pt x="1549380" y="5671020"/>
                  <a:pt x="1549380" y="5671020"/>
                </a:cubicBezTo>
                <a:close/>
                <a:moveTo>
                  <a:pt x="1325331" y="5495959"/>
                </a:moveTo>
                <a:cubicBezTo>
                  <a:pt x="1325331" y="5495959"/>
                  <a:pt x="1325331" y="5495959"/>
                  <a:pt x="1000847" y="5779053"/>
                </a:cubicBezTo>
                <a:cubicBezTo>
                  <a:pt x="1000847" y="5779053"/>
                  <a:pt x="1000847" y="5779053"/>
                  <a:pt x="1326033" y="6056627"/>
                </a:cubicBezTo>
                <a:cubicBezTo>
                  <a:pt x="1326033" y="6056627"/>
                  <a:pt x="1326033" y="6056627"/>
                  <a:pt x="1650518" y="5773533"/>
                </a:cubicBezTo>
                <a:cubicBezTo>
                  <a:pt x="1650518" y="5773533"/>
                  <a:pt x="1650518" y="5773533"/>
                  <a:pt x="1537440" y="5677328"/>
                </a:cubicBezTo>
                <a:cubicBezTo>
                  <a:pt x="1537440" y="5677328"/>
                  <a:pt x="1537440" y="5677328"/>
                  <a:pt x="1325331" y="5495959"/>
                </a:cubicBezTo>
                <a:close/>
                <a:moveTo>
                  <a:pt x="320271" y="4847761"/>
                </a:moveTo>
                <a:cubicBezTo>
                  <a:pt x="320271" y="4847761"/>
                  <a:pt x="320271" y="4847761"/>
                  <a:pt x="0" y="5126124"/>
                </a:cubicBezTo>
                <a:cubicBezTo>
                  <a:pt x="0" y="5126124"/>
                  <a:pt x="0" y="5126124"/>
                  <a:pt x="325188" y="5403697"/>
                </a:cubicBezTo>
                <a:cubicBezTo>
                  <a:pt x="325188" y="5403697"/>
                  <a:pt x="325188" y="5403697"/>
                  <a:pt x="433349" y="5309070"/>
                </a:cubicBezTo>
                <a:cubicBezTo>
                  <a:pt x="433349" y="5309070"/>
                  <a:pt x="433349" y="5309070"/>
                  <a:pt x="439670" y="5320898"/>
                </a:cubicBezTo>
                <a:cubicBezTo>
                  <a:pt x="439670" y="5320898"/>
                  <a:pt x="439670" y="5320898"/>
                  <a:pt x="330807" y="5415526"/>
                </a:cubicBezTo>
                <a:cubicBezTo>
                  <a:pt x="330807" y="5415526"/>
                  <a:pt x="330807" y="5415526"/>
                  <a:pt x="330807" y="5761705"/>
                </a:cubicBezTo>
                <a:cubicBezTo>
                  <a:pt x="330807" y="5761705"/>
                  <a:pt x="330807" y="5761705"/>
                  <a:pt x="563986" y="5559044"/>
                </a:cubicBezTo>
                <a:cubicBezTo>
                  <a:pt x="563986" y="5559044"/>
                  <a:pt x="563986" y="5559044"/>
                  <a:pt x="570307" y="5571661"/>
                </a:cubicBezTo>
                <a:cubicBezTo>
                  <a:pt x="570307" y="5571661"/>
                  <a:pt x="570307" y="5571661"/>
                  <a:pt x="332211" y="5779053"/>
                </a:cubicBezTo>
                <a:cubicBezTo>
                  <a:pt x="332211" y="5779053"/>
                  <a:pt x="332211" y="5779053"/>
                  <a:pt x="657398" y="6056627"/>
                </a:cubicBezTo>
                <a:cubicBezTo>
                  <a:pt x="657398" y="6056627"/>
                  <a:pt x="657398" y="6056627"/>
                  <a:pt x="771178" y="5957268"/>
                </a:cubicBezTo>
                <a:cubicBezTo>
                  <a:pt x="771178" y="5957268"/>
                  <a:pt x="771178" y="5957268"/>
                  <a:pt x="777500" y="5968308"/>
                </a:cubicBezTo>
                <a:cubicBezTo>
                  <a:pt x="777500" y="5968308"/>
                  <a:pt x="777500" y="5968308"/>
                  <a:pt x="771881" y="5956479"/>
                </a:cubicBezTo>
                <a:cubicBezTo>
                  <a:pt x="771881" y="5956479"/>
                  <a:pt x="771881" y="5956479"/>
                  <a:pt x="981883" y="5773533"/>
                </a:cubicBezTo>
                <a:cubicBezTo>
                  <a:pt x="981883" y="5773533"/>
                  <a:pt x="981883" y="5773533"/>
                  <a:pt x="656696" y="5495959"/>
                </a:cubicBezTo>
                <a:cubicBezTo>
                  <a:pt x="656696" y="5495959"/>
                  <a:pt x="656696" y="5495959"/>
                  <a:pt x="571010" y="5570873"/>
                </a:cubicBezTo>
                <a:cubicBezTo>
                  <a:pt x="571010" y="5570873"/>
                  <a:pt x="571010" y="5570873"/>
                  <a:pt x="563986" y="5558256"/>
                </a:cubicBezTo>
                <a:cubicBezTo>
                  <a:pt x="563986" y="5558256"/>
                  <a:pt x="563986" y="5558256"/>
                  <a:pt x="653184" y="5480976"/>
                </a:cubicBezTo>
                <a:cubicBezTo>
                  <a:pt x="653184" y="5480976"/>
                  <a:pt x="653184" y="5480976"/>
                  <a:pt x="653184" y="5134798"/>
                </a:cubicBezTo>
                <a:cubicBezTo>
                  <a:pt x="653184" y="5134798"/>
                  <a:pt x="653184" y="5134798"/>
                  <a:pt x="439670" y="5320110"/>
                </a:cubicBezTo>
                <a:cubicBezTo>
                  <a:pt x="439670" y="5320110"/>
                  <a:pt x="439670" y="5320110"/>
                  <a:pt x="434052" y="5309070"/>
                </a:cubicBezTo>
                <a:cubicBezTo>
                  <a:pt x="434052" y="5309070"/>
                  <a:pt x="434052" y="5309070"/>
                  <a:pt x="645458" y="5125335"/>
                </a:cubicBezTo>
                <a:cubicBezTo>
                  <a:pt x="645458" y="5125335"/>
                  <a:pt x="645458" y="5125335"/>
                  <a:pt x="320271" y="4847761"/>
                </a:cubicBezTo>
                <a:close/>
                <a:moveTo>
                  <a:pt x="985394" y="4487388"/>
                </a:moveTo>
                <a:cubicBezTo>
                  <a:pt x="985394" y="4487388"/>
                  <a:pt x="985394" y="4487388"/>
                  <a:pt x="763453" y="4680586"/>
                </a:cubicBezTo>
                <a:cubicBezTo>
                  <a:pt x="763453" y="4680586"/>
                  <a:pt x="763453" y="4680586"/>
                  <a:pt x="756430" y="4670335"/>
                </a:cubicBezTo>
                <a:cubicBezTo>
                  <a:pt x="756430" y="4670335"/>
                  <a:pt x="756430" y="4670335"/>
                  <a:pt x="762750" y="4680586"/>
                </a:cubicBezTo>
                <a:cubicBezTo>
                  <a:pt x="762750" y="4680586"/>
                  <a:pt x="762750" y="4680586"/>
                  <a:pt x="663017" y="4768116"/>
                </a:cubicBezTo>
                <a:cubicBezTo>
                  <a:pt x="663017" y="4768116"/>
                  <a:pt x="663017" y="4768116"/>
                  <a:pt x="663017" y="5114295"/>
                </a:cubicBezTo>
                <a:cubicBezTo>
                  <a:pt x="663017" y="5114295"/>
                  <a:pt x="663017" y="5114295"/>
                  <a:pt x="906029" y="4902960"/>
                </a:cubicBezTo>
                <a:cubicBezTo>
                  <a:pt x="906029" y="4902960"/>
                  <a:pt x="906029" y="4902960"/>
                  <a:pt x="913053" y="4913212"/>
                </a:cubicBezTo>
                <a:cubicBezTo>
                  <a:pt x="913053" y="4913212"/>
                  <a:pt x="913053" y="4913212"/>
                  <a:pt x="906732" y="4902172"/>
                </a:cubicBezTo>
                <a:cubicBezTo>
                  <a:pt x="906732" y="4902172"/>
                  <a:pt x="906732" y="4902172"/>
                  <a:pt x="985394" y="4833567"/>
                </a:cubicBezTo>
                <a:cubicBezTo>
                  <a:pt x="985394" y="4833567"/>
                  <a:pt x="985394" y="4833567"/>
                  <a:pt x="985394" y="4487388"/>
                </a:cubicBezTo>
                <a:close/>
                <a:moveTo>
                  <a:pt x="656696" y="4196409"/>
                </a:moveTo>
                <a:cubicBezTo>
                  <a:pt x="656696" y="4196409"/>
                  <a:pt x="656696" y="4196409"/>
                  <a:pt x="332211" y="4478714"/>
                </a:cubicBezTo>
                <a:cubicBezTo>
                  <a:pt x="332211" y="4478714"/>
                  <a:pt x="332211" y="4478714"/>
                  <a:pt x="657398" y="4756288"/>
                </a:cubicBezTo>
                <a:cubicBezTo>
                  <a:pt x="657398" y="4756288"/>
                  <a:pt x="657398" y="4756288"/>
                  <a:pt x="756430" y="4670335"/>
                </a:cubicBezTo>
                <a:cubicBezTo>
                  <a:pt x="756430" y="4670335"/>
                  <a:pt x="756430" y="4670335"/>
                  <a:pt x="981883" y="4473983"/>
                </a:cubicBezTo>
                <a:cubicBezTo>
                  <a:pt x="981883" y="4473983"/>
                  <a:pt x="981883" y="4473983"/>
                  <a:pt x="656696" y="4196409"/>
                </a:cubicBezTo>
                <a:close/>
                <a:moveTo>
                  <a:pt x="993120" y="3544268"/>
                </a:moveTo>
                <a:cubicBezTo>
                  <a:pt x="993120" y="3544268"/>
                  <a:pt x="993120" y="3544268"/>
                  <a:pt x="668636" y="3826573"/>
                </a:cubicBezTo>
                <a:cubicBezTo>
                  <a:pt x="668636" y="3826573"/>
                  <a:pt x="668636" y="3826573"/>
                  <a:pt x="993823" y="4104935"/>
                </a:cubicBezTo>
                <a:cubicBezTo>
                  <a:pt x="993823" y="4104935"/>
                  <a:pt x="993823" y="4104935"/>
                  <a:pt x="1318308" y="3821842"/>
                </a:cubicBezTo>
                <a:cubicBezTo>
                  <a:pt x="1318308" y="3821842"/>
                  <a:pt x="1318308" y="3821842"/>
                  <a:pt x="1002251" y="3552154"/>
                </a:cubicBezTo>
                <a:cubicBezTo>
                  <a:pt x="1002251" y="3552154"/>
                  <a:pt x="1002251" y="3552154"/>
                  <a:pt x="993120" y="3544268"/>
                </a:cubicBezTo>
                <a:close/>
                <a:moveTo>
                  <a:pt x="1318308" y="2538851"/>
                </a:moveTo>
                <a:cubicBezTo>
                  <a:pt x="1318308" y="2538851"/>
                  <a:pt x="1318308" y="2538851"/>
                  <a:pt x="1110412" y="2719432"/>
                </a:cubicBezTo>
                <a:cubicBezTo>
                  <a:pt x="1110412" y="2719432"/>
                  <a:pt x="1110412" y="2719432"/>
                  <a:pt x="1104092" y="2708392"/>
                </a:cubicBezTo>
                <a:cubicBezTo>
                  <a:pt x="1104092" y="2708392"/>
                  <a:pt x="1104092" y="2708392"/>
                  <a:pt x="1109710" y="2720221"/>
                </a:cubicBezTo>
                <a:cubicBezTo>
                  <a:pt x="1109710" y="2720221"/>
                  <a:pt x="1109710" y="2720221"/>
                  <a:pt x="995930" y="2819579"/>
                </a:cubicBezTo>
                <a:cubicBezTo>
                  <a:pt x="995930" y="2819579"/>
                  <a:pt x="995930" y="2819579"/>
                  <a:pt x="995930" y="3165758"/>
                </a:cubicBezTo>
                <a:cubicBezTo>
                  <a:pt x="995930" y="3165758"/>
                  <a:pt x="995930" y="3165758"/>
                  <a:pt x="1234025" y="2958366"/>
                </a:cubicBezTo>
                <a:cubicBezTo>
                  <a:pt x="1234025" y="2958366"/>
                  <a:pt x="1234025" y="2958366"/>
                  <a:pt x="1240347" y="2969406"/>
                </a:cubicBezTo>
                <a:cubicBezTo>
                  <a:pt x="1240347" y="2969406"/>
                  <a:pt x="1240347" y="2969406"/>
                  <a:pt x="1234728" y="2957578"/>
                </a:cubicBezTo>
                <a:cubicBezTo>
                  <a:pt x="1234728" y="2957578"/>
                  <a:pt x="1234728" y="2957578"/>
                  <a:pt x="1318308" y="2885030"/>
                </a:cubicBezTo>
                <a:cubicBezTo>
                  <a:pt x="1318308" y="2885030"/>
                  <a:pt x="1318308" y="2885030"/>
                  <a:pt x="1318308" y="2538851"/>
                </a:cubicBezTo>
                <a:close/>
                <a:moveTo>
                  <a:pt x="652482" y="1598885"/>
                </a:moveTo>
                <a:cubicBezTo>
                  <a:pt x="652482" y="1598885"/>
                  <a:pt x="652482" y="1598885"/>
                  <a:pt x="332211" y="1878036"/>
                </a:cubicBezTo>
                <a:cubicBezTo>
                  <a:pt x="332211" y="1878036"/>
                  <a:pt x="332211" y="1878036"/>
                  <a:pt x="657398" y="2155610"/>
                </a:cubicBezTo>
                <a:cubicBezTo>
                  <a:pt x="657398" y="2155610"/>
                  <a:pt x="657398" y="2155610"/>
                  <a:pt x="766262" y="2060983"/>
                </a:cubicBezTo>
                <a:cubicBezTo>
                  <a:pt x="766262" y="2060983"/>
                  <a:pt x="766262" y="2060983"/>
                  <a:pt x="771881" y="2072022"/>
                </a:cubicBezTo>
                <a:cubicBezTo>
                  <a:pt x="771881" y="2072022"/>
                  <a:pt x="771881" y="2072022"/>
                  <a:pt x="663017" y="2166650"/>
                </a:cubicBezTo>
                <a:cubicBezTo>
                  <a:pt x="663017" y="2166650"/>
                  <a:pt x="663017" y="2166650"/>
                  <a:pt x="663017" y="2513617"/>
                </a:cubicBezTo>
                <a:cubicBezTo>
                  <a:pt x="663017" y="2513617"/>
                  <a:pt x="663017" y="2513617"/>
                  <a:pt x="896196" y="2310168"/>
                </a:cubicBezTo>
                <a:cubicBezTo>
                  <a:pt x="896196" y="2310168"/>
                  <a:pt x="896196" y="2310168"/>
                  <a:pt x="902517" y="2322785"/>
                </a:cubicBezTo>
                <a:cubicBezTo>
                  <a:pt x="902517" y="2322785"/>
                  <a:pt x="902517" y="2322785"/>
                  <a:pt x="665124" y="2530177"/>
                </a:cubicBezTo>
                <a:cubicBezTo>
                  <a:pt x="665124" y="2530177"/>
                  <a:pt x="665124" y="2530177"/>
                  <a:pt x="990311" y="2807751"/>
                </a:cubicBezTo>
                <a:cubicBezTo>
                  <a:pt x="990311" y="2807751"/>
                  <a:pt x="990311" y="2807751"/>
                  <a:pt x="1104092" y="2708392"/>
                </a:cubicBezTo>
                <a:cubicBezTo>
                  <a:pt x="1104092" y="2708392"/>
                  <a:pt x="1104092" y="2708392"/>
                  <a:pt x="1314093" y="2525446"/>
                </a:cubicBezTo>
                <a:cubicBezTo>
                  <a:pt x="1314093" y="2525446"/>
                  <a:pt x="1314093" y="2525446"/>
                  <a:pt x="988907" y="2247872"/>
                </a:cubicBezTo>
                <a:cubicBezTo>
                  <a:pt x="988907" y="2247872"/>
                  <a:pt x="988907" y="2247872"/>
                  <a:pt x="903220" y="2322785"/>
                </a:cubicBezTo>
                <a:cubicBezTo>
                  <a:pt x="903220" y="2322785"/>
                  <a:pt x="903220" y="2322785"/>
                  <a:pt x="896899" y="2310168"/>
                </a:cubicBezTo>
                <a:cubicBezTo>
                  <a:pt x="896899" y="2310168"/>
                  <a:pt x="896899" y="2310168"/>
                  <a:pt x="985394" y="2232889"/>
                </a:cubicBezTo>
                <a:cubicBezTo>
                  <a:pt x="985394" y="2232889"/>
                  <a:pt x="985394" y="2232889"/>
                  <a:pt x="985394" y="1885922"/>
                </a:cubicBezTo>
                <a:cubicBezTo>
                  <a:pt x="985394" y="1885922"/>
                  <a:pt x="985394" y="1885922"/>
                  <a:pt x="772583" y="2072022"/>
                </a:cubicBezTo>
                <a:cubicBezTo>
                  <a:pt x="772583" y="2072022"/>
                  <a:pt x="772583" y="2072022"/>
                  <a:pt x="766262" y="2060194"/>
                </a:cubicBezTo>
                <a:cubicBezTo>
                  <a:pt x="766262" y="2060194"/>
                  <a:pt x="766262" y="2060194"/>
                  <a:pt x="977669" y="1876459"/>
                </a:cubicBezTo>
                <a:cubicBezTo>
                  <a:pt x="977669" y="1876459"/>
                  <a:pt x="977669" y="1876459"/>
                  <a:pt x="652482" y="1598885"/>
                </a:cubicBezTo>
                <a:close/>
                <a:moveTo>
                  <a:pt x="1318308" y="1238512"/>
                </a:moveTo>
                <a:cubicBezTo>
                  <a:pt x="1318308" y="1238512"/>
                  <a:pt x="1318308" y="1238512"/>
                  <a:pt x="1095663" y="1432499"/>
                </a:cubicBezTo>
                <a:cubicBezTo>
                  <a:pt x="1095663" y="1432499"/>
                  <a:pt x="1095663" y="1432499"/>
                  <a:pt x="995930" y="1519240"/>
                </a:cubicBezTo>
                <a:cubicBezTo>
                  <a:pt x="995930" y="1519240"/>
                  <a:pt x="995930" y="1519240"/>
                  <a:pt x="995930" y="1865419"/>
                </a:cubicBezTo>
                <a:cubicBezTo>
                  <a:pt x="995930" y="1865419"/>
                  <a:pt x="995930" y="1865419"/>
                  <a:pt x="1238240" y="1654085"/>
                </a:cubicBezTo>
                <a:cubicBezTo>
                  <a:pt x="1238240" y="1654085"/>
                  <a:pt x="1238240" y="1654085"/>
                  <a:pt x="1245264" y="1665124"/>
                </a:cubicBezTo>
                <a:cubicBezTo>
                  <a:pt x="1245264" y="1665124"/>
                  <a:pt x="1245264" y="1665124"/>
                  <a:pt x="1000847" y="1878036"/>
                </a:cubicBezTo>
                <a:cubicBezTo>
                  <a:pt x="1000847" y="1878036"/>
                  <a:pt x="1000847" y="1878036"/>
                  <a:pt x="1326033" y="2155610"/>
                </a:cubicBezTo>
                <a:cubicBezTo>
                  <a:pt x="1326033" y="2155610"/>
                  <a:pt x="1326033" y="2155610"/>
                  <a:pt x="1477038" y="2023920"/>
                </a:cubicBezTo>
                <a:cubicBezTo>
                  <a:pt x="1477038" y="2023920"/>
                  <a:pt x="1477038" y="2023920"/>
                  <a:pt x="1646304" y="1876459"/>
                </a:cubicBezTo>
                <a:cubicBezTo>
                  <a:pt x="1646304" y="1876459"/>
                  <a:pt x="1646304" y="1876459"/>
                  <a:pt x="1321116" y="1598885"/>
                </a:cubicBezTo>
                <a:cubicBezTo>
                  <a:pt x="1321116" y="1598885"/>
                  <a:pt x="1321116" y="1598885"/>
                  <a:pt x="1245965" y="1664336"/>
                </a:cubicBezTo>
                <a:cubicBezTo>
                  <a:pt x="1245965" y="1664336"/>
                  <a:pt x="1245965" y="1664336"/>
                  <a:pt x="1238942" y="1654085"/>
                </a:cubicBezTo>
                <a:cubicBezTo>
                  <a:pt x="1238942" y="1654085"/>
                  <a:pt x="1238942" y="1654085"/>
                  <a:pt x="1318308" y="1585480"/>
                </a:cubicBezTo>
                <a:cubicBezTo>
                  <a:pt x="1318308" y="1585480"/>
                  <a:pt x="1318308" y="1585480"/>
                  <a:pt x="1318308" y="1238512"/>
                </a:cubicBezTo>
                <a:close/>
                <a:moveTo>
                  <a:pt x="988907" y="947533"/>
                </a:moveTo>
                <a:cubicBezTo>
                  <a:pt x="988907" y="947533"/>
                  <a:pt x="988907" y="947533"/>
                  <a:pt x="665124" y="1230627"/>
                </a:cubicBezTo>
                <a:cubicBezTo>
                  <a:pt x="665124" y="1230627"/>
                  <a:pt x="665124" y="1230627"/>
                  <a:pt x="990311" y="1508201"/>
                </a:cubicBezTo>
                <a:cubicBezTo>
                  <a:pt x="990311" y="1508201"/>
                  <a:pt x="990311" y="1508201"/>
                  <a:pt x="1088639" y="1422247"/>
                </a:cubicBezTo>
                <a:cubicBezTo>
                  <a:pt x="1088639" y="1422247"/>
                  <a:pt x="1088639" y="1422247"/>
                  <a:pt x="1095663" y="1432499"/>
                </a:cubicBezTo>
                <a:cubicBezTo>
                  <a:pt x="1095663" y="1432499"/>
                  <a:pt x="1095663" y="1432499"/>
                  <a:pt x="1089342" y="1421459"/>
                </a:cubicBezTo>
                <a:cubicBezTo>
                  <a:pt x="1089342" y="1421459"/>
                  <a:pt x="1089342" y="1421459"/>
                  <a:pt x="1314093" y="1225107"/>
                </a:cubicBezTo>
                <a:cubicBezTo>
                  <a:pt x="1314093" y="1225107"/>
                  <a:pt x="1314093" y="1225107"/>
                  <a:pt x="988907" y="947533"/>
                </a:cubicBezTo>
                <a:close/>
                <a:moveTo>
                  <a:pt x="1325331" y="296181"/>
                </a:moveTo>
                <a:cubicBezTo>
                  <a:pt x="1325331" y="296181"/>
                  <a:pt x="1325331" y="296181"/>
                  <a:pt x="1000847" y="578486"/>
                </a:cubicBezTo>
                <a:cubicBezTo>
                  <a:pt x="1000847" y="578486"/>
                  <a:pt x="1000847" y="578486"/>
                  <a:pt x="1326033" y="856060"/>
                </a:cubicBezTo>
                <a:cubicBezTo>
                  <a:pt x="1326033" y="856060"/>
                  <a:pt x="1326033" y="856060"/>
                  <a:pt x="1650518" y="573754"/>
                </a:cubicBezTo>
                <a:cubicBezTo>
                  <a:pt x="1650518" y="573754"/>
                  <a:pt x="1650518" y="573754"/>
                  <a:pt x="1334462" y="304066"/>
                </a:cubicBezTo>
                <a:cubicBezTo>
                  <a:pt x="1334462" y="304066"/>
                  <a:pt x="1334462" y="304066"/>
                  <a:pt x="1325331" y="296181"/>
                </a:cubicBezTo>
                <a:close/>
                <a:moveTo>
                  <a:pt x="1226725" y="0"/>
                </a:moveTo>
                <a:lnTo>
                  <a:pt x="748180" y="0"/>
                </a:lnTo>
                <a:lnTo>
                  <a:pt x="763540" y="13087"/>
                </a:lnTo>
                <a:cubicBezTo>
                  <a:pt x="795936" y="40686"/>
                  <a:pt x="860728" y="95886"/>
                  <a:pt x="990311" y="206284"/>
                </a:cubicBezTo>
                <a:cubicBezTo>
                  <a:pt x="990311" y="206284"/>
                  <a:pt x="990311" y="206284"/>
                  <a:pt x="1159227" y="58896"/>
                </a:cubicBezTo>
                <a:close/>
                <a:moveTo>
                  <a:pt x="1318308" y="0"/>
                </a:moveTo>
                <a:lnTo>
                  <a:pt x="1245701" y="0"/>
                </a:lnTo>
                <a:lnTo>
                  <a:pt x="1228232" y="15255"/>
                </a:lnTo>
                <a:cubicBezTo>
                  <a:pt x="1195046" y="44235"/>
                  <a:pt x="1128673" y="102194"/>
                  <a:pt x="995930" y="218113"/>
                </a:cubicBezTo>
                <a:cubicBezTo>
                  <a:pt x="995930" y="218113"/>
                  <a:pt x="995930" y="218113"/>
                  <a:pt x="995930" y="564292"/>
                </a:cubicBezTo>
                <a:cubicBezTo>
                  <a:pt x="995930" y="564292"/>
                  <a:pt x="995930" y="564292"/>
                  <a:pt x="1318308" y="283564"/>
                </a:cubicBezTo>
                <a:cubicBezTo>
                  <a:pt x="1318308" y="283564"/>
                  <a:pt x="1318308" y="283564"/>
                  <a:pt x="1318308" y="84404"/>
                </a:cubicBezTo>
                <a:close/>
                <a:moveTo>
                  <a:pt x="5305156" y="0"/>
                </a:moveTo>
                <a:lnTo>
                  <a:pt x="1329545" y="0"/>
                </a:lnTo>
                <a:lnTo>
                  <a:pt x="1329545" y="1953"/>
                </a:lnTo>
                <a:cubicBezTo>
                  <a:pt x="1329545" y="28082"/>
                  <a:pt x="1329545" y="97759"/>
                  <a:pt x="1329545" y="283564"/>
                </a:cubicBezTo>
                <a:cubicBezTo>
                  <a:pt x="1329545" y="283564"/>
                  <a:pt x="1329545" y="283564"/>
                  <a:pt x="1343592" y="295392"/>
                </a:cubicBezTo>
                <a:cubicBezTo>
                  <a:pt x="1343592" y="295392"/>
                  <a:pt x="1343592" y="295392"/>
                  <a:pt x="1334462" y="304066"/>
                </a:cubicBezTo>
                <a:cubicBezTo>
                  <a:pt x="1334462" y="304066"/>
                  <a:pt x="1334462" y="304066"/>
                  <a:pt x="1344294" y="295392"/>
                </a:cubicBezTo>
                <a:cubicBezTo>
                  <a:pt x="1344294" y="295392"/>
                  <a:pt x="1344294" y="295392"/>
                  <a:pt x="1665970" y="570600"/>
                </a:cubicBezTo>
                <a:cubicBezTo>
                  <a:pt x="1665970" y="570600"/>
                  <a:pt x="1665970" y="570600"/>
                  <a:pt x="1665970" y="589526"/>
                </a:cubicBezTo>
                <a:cubicBezTo>
                  <a:pt x="1665970" y="589526"/>
                  <a:pt x="1665970" y="589526"/>
                  <a:pt x="1654030" y="599777"/>
                </a:cubicBezTo>
                <a:cubicBezTo>
                  <a:pt x="1654030" y="599777"/>
                  <a:pt x="1654030" y="599777"/>
                  <a:pt x="1654030" y="587160"/>
                </a:cubicBezTo>
                <a:cubicBezTo>
                  <a:pt x="1654030" y="587160"/>
                  <a:pt x="1654030" y="587160"/>
                  <a:pt x="1332355" y="867888"/>
                </a:cubicBezTo>
                <a:cubicBezTo>
                  <a:pt x="1332355" y="867888"/>
                  <a:pt x="1332355" y="867888"/>
                  <a:pt x="1332355" y="1214067"/>
                </a:cubicBezTo>
                <a:cubicBezTo>
                  <a:pt x="1332355" y="1214067"/>
                  <a:pt x="1332355" y="1214067"/>
                  <a:pt x="1654030" y="933339"/>
                </a:cubicBezTo>
                <a:cubicBezTo>
                  <a:pt x="1654030" y="933339"/>
                  <a:pt x="1654030" y="933339"/>
                  <a:pt x="1654030" y="600566"/>
                </a:cubicBezTo>
                <a:cubicBezTo>
                  <a:pt x="1654030" y="600566"/>
                  <a:pt x="1654030" y="600566"/>
                  <a:pt x="1665970" y="590314"/>
                </a:cubicBezTo>
                <a:cubicBezTo>
                  <a:pt x="1665970" y="590314"/>
                  <a:pt x="1665970" y="590314"/>
                  <a:pt x="1665970" y="938859"/>
                </a:cubicBezTo>
                <a:cubicBezTo>
                  <a:pt x="1665970" y="938859"/>
                  <a:pt x="1665970" y="938859"/>
                  <a:pt x="1998180" y="1221952"/>
                </a:cubicBezTo>
                <a:cubicBezTo>
                  <a:pt x="1998180" y="1221952"/>
                  <a:pt x="1998180" y="1221952"/>
                  <a:pt x="1998180" y="1591788"/>
                </a:cubicBezTo>
                <a:cubicBezTo>
                  <a:pt x="1998180" y="1591788"/>
                  <a:pt x="1998180" y="1591788"/>
                  <a:pt x="1680718" y="1867785"/>
                </a:cubicBezTo>
                <a:cubicBezTo>
                  <a:pt x="1680718" y="1867785"/>
                  <a:pt x="1680718" y="1867785"/>
                  <a:pt x="1680718" y="1851225"/>
                </a:cubicBezTo>
                <a:lnTo>
                  <a:pt x="1986942" y="1585480"/>
                </a:lnTo>
                <a:cubicBezTo>
                  <a:pt x="1986942" y="1585480"/>
                  <a:pt x="1986942" y="1585480"/>
                  <a:pt x="1986942" y="1238512"/>
                </a:cubicBezTo>
                <a:cubicBezTo>
                  <a:pt x="1986942" y="1238512"/>
                  <a:pt x="1986942" y="1238512"/>
                  <a:pt x="1680718" y="1505046"/>
                </a:cubicBezTo>
                <a:cubicBezTo>
                  <a:pt x="1680718" y="1505046"/>
                  <a:pt x="1680718" y="1505046"/>
                  <a:pt x="1680718" y="1488487"/>
                </a:cubicBezTo>
                <a:cubicBezTo>
                  <a:pt x="1680718" y="1488487"/>
                  <a:pt x="1680718" y="1488487"/>
                  <a:pt x="1982728" y="1225107"/>
                </a:cubicBezTo>
                <a:cubicBezTo>
                  <a:pt x="1982728" y="1225107"/>
                  <a:pt x="1982728" y="1225107"/>
                  <a:pt x="1657541" y="947533"/>
                </a:cubicBezTo>
                <a:cubicBezTo>
                  <a:pt x="1657541" y="947533"/>
                  <a:pt x="1657541" y="947533"/>
                  <a:pt x="1333056" y="1230627"/>
                </a:cubicBezTo>
                <a:cubicBezTo>
                  <a:pt x="1333056" y="1230627"/>
                  <a:pt x="1333056" y="1230627"/>
                  <a:pt x="1658244" y="1508201"/>
                </a:cubicBezTo>
                <a:cubicBezTo>
                  <a:pt x="1658244" y="1508201"/>
                  <a:pt x="1658244" y="1508201"/>
                  <a:pt x="1680017" y="1489275"/>
                </a:cubicBezTo>
                <a:cubicBezTo>
                  <a:pt x="1680017" y="1489275"/>
                  <a:pt x="1680017" y="1489275"/>
                  <a:pt x="1680017" y="1505835"/>
                </a:cubicBezTo>
                <a:cubicBezTo>
                  <a:pt x="1680017" y="1505835"/>
                  <a:pt x="1680017" y="1505835"/>
                  <a:pt x="1664565" y="1519240"/>
                </a:cubicBezTo>
                <a:cubicBezTo>
                  <a:pt x="1664565" y="1519240"/>
                  <a:pt x="1664565" y="1519240"/>
                  <a:pt x="1664565" y="1865419"/>
                </a:cubicBezTo>
                <a:cubicBezTo>
                  <a:pt x="1664565" y="1865419"/>
                  <a:pt x="1664565" y="1865419"/>
                  <a:pt x="1680017" y="1852014"/>
                </a:cubicBezTo>
                <a:cubicBezTo>
                  <a:pt x="1680017" y="1852014"/>
                  <a:pt x="1680017" y="1852014"/>
                  <a:pt x="1680017" y="1868573"/>
                </a:cubicBezTo>
                <a:cubicBezTo>
                  <a:pt x="1680017" y="1868573"/>
                  <a:pt x="1680017" y="1868573"/>
                  <a:pt x="1665970" y="1881190"/>
                </a:cubicBezTo>
                <a:cubicBezTo>
                  <a:pt x="1665970" y="1881190"/>
                  <a:pt x="1665970" y="1881190"/>
                  <a:pt x="1665970" y="2058617"/>
                </a:cubicBezTo>
                <a:cubicBezTo>
                  <a:pt x="1665970" y="2058617"/>
                  <a:pt x="1665970" y="2058617"/>
                  <a:pt x="1654030" y="2060194"/>
                </a:cubicBezTo>
                <a:cubicBezTo>
                  <a:pt x="1654030" y="2060194"/>
                  <a:pt x="1654030" y="2060194"/>
                  <a:pt x="1654030" y="1885922"/>
                </a:cubicBezTo>
                <a:cubicBezTo>
                  <a:pt x="1654030" y="1885922"/>
                  <a:pt x="1654030" y="1885922"/>
                  <a:pt x="1484061" y="2034172"/>
                </a:cubicBezTo>
                <a:cubicBezTo>
                  <a:pt x="1484061" y="2034172"/>
                  <a:pt x="1484061" y="2034172"/>
                  <a:pt x="1477038" y="2023920"/>
                </a:cubicBezTo>
                <a:cubicBezTo>
                  <a:pt x="1477038" y="2023920"/>
                  <a:pt x="1477038" y="2023920"/>
                  <a:pt x="1484061" y="2034960"/>
                </a:cubicBezTo>
                <a:cubicBezTo>
                  <a:pt x="1484061" y="2034960"/>
                  <a:pt x="1484061" y="2034960"/>
                  <a:pt x="1332355" y="2166650"/>
                </a:cubicBezTo>
                <a:cubicBezTo>
                  <a:pt x="1332355" y="2166650"/>
                  <a:pt x="1332355" y="2166650"/>
                  <a:pt x="1332355" y="2513617"/>
                </a:cubicBezTo>
                <a:cubicBezTo>
                  <a:pt x="1332355" y="2513617"/>
                  <a:pt x="1332355" y="2513617"/>
                  <a:pt x="1654030" y="2232889"/>
                </a:cubicBezTo>
                <a:cubicBezTo>
                  <a:pt x="1654030" y="2232889"/>
                  <a:pt x="1654030" y="2232889"/>
                  <a:pt x="1654030" y="2060983"/>
                </a:cubicBezTo>
                <a:cubicBezTo>
                  <a:pt x="1654030" y="2060983"/>
                  <a:pt x="1654030" y="2060983"/>
                  <a:pt x="1665970" y="2059405"/>
                </a:cubicBezTo>
                <a:cubicBezTo>
                  <a:pt x="1665970" y="2059405"/>
                  <a:pt x="1665970" y="2059405"/>
                  <a:pt x="1665970" y="2238409"/>
                </a:cubicBezTo>
                <a:cubicBezTo>
                  <a:pt x="1665970" y="2238409"/>
                  <a:pt x="1665970" y="2238409"/>
                  <a:pt x="1881590" y="2422144"/>
                </a:cubicBezTo>
                <a:cubicBezTo>
                  <a:pt x="1881590" y="2422144"/>
                  <a:pt x="1881590" y="2422144"/>
                  <a:pt x="1869650" y="2428452"/>
                </a:cubicBezTo>
                <a:cubicBezTo>
                  <a:pt x="1869650" y="2428452"/>
                  <a:pt x="1869650" y="2428452"/>
                  <a:pt x="1657541" y="2247872"/>
                </a:cubicBezTo>
                <a:cubicBezTo>
                  <a:pt x="1657541" y="2247872"/>
                  <a:pt x="1657541" y="2247872"/>
                  <a:pt x="1333056" y="2530177"/>
                </a:cubicBezTo>
                <a:cubicBezTo>
                  <a:pt x="1333056" y="2530177"/>
                  <a:pt x="1333056" y="2530177"/>
                  <a:pt x="1658244" y="2807751"/>
                </a:cubicBezTo>
                <a:cubicBezTo>
                  <a:pt x="1658244" y="2807751"/>
                  <a:pt x="1658244" y="2807751"/>
                  <a:pt x="1982728" y="2525446"/>
                </a:cubicBezTo>
                <a:cubicBezTo>
                  <a:pt x="1982728" y="2525446"/>
                  <a:pt x="1982728" y="2525446"/>
                  <a:pt x="1870353" y="2429241"/>
                </a:cubicBezTo>
                <a:cubicBezTo>
                  <a:pt x="1870353" y="2429241"/>
                  <a:pt x="1870353" y="2429241"/>
                  <a:pt x="1882293" y="2422933"/>
                </a:cubicBezTo>
                <a:cubicBezTo>
                  <a:pt x="1882293" y="2422933"/>
                  <a:pt x="1882293" y="2422933"/>
                  <a:pt x="1998180" y="2522291"/>
                </a:cubicBezTo>
                <a:cubicBezTo>
                  <a:pt x="1998180" y="2522291"/>
                  <a:pt x="1998180" y="2522291"/>
                  <a:pt x="1998180" y="2773054"/>
                </a:cubicBezTo>
                <a:cubicBezTo>
                  <a:pt x="1998180" y="2773054"/>
                  <a:pt x="1998180" y="2773054"/>
                  <a:pt x="1986942" y="2778574"/>
                </a:cubicBezTo>
                <a:cubicBezTo>
                  <a:pt x="1986942" y="2778574"/>
                  <a:pt x="1986942" y="2778574"/>
                  <a:pt x="1986942" y="2538851"/>
                </a:cubicBezTo>
                <a:cubicBezTo>
                  <a:pt x="1986942" y="2538851"/>
                  <a:pt x="1986942" y="2538851"/>
                  <a:pt x="1664565" y="2819579"/>
                </a:cubicBezTo>
                <a:cubicBezTo>
                  <a:pt x="1664565" y="2819579"/>
                  <a:pt x="1664565" y="2819579"/>
                  <a:pt x="1664565" y="3165758"/>
                </a:cubicBezTo>
                <a:cubicBezTo>
                  <a:pt x="1664565" y="3165758"/>
                  <a:pt x="1664565" y="3165758"/>
                  <a:pt x="1986942" y="2885030"/>
                </a:cubicBezTo>
                <a:cubicBezTo>
                  <a:pt x="1986942" y="2885030"/>
                  <a:pt x="1986942" y="2885030"/>
                  <a:pt x="1986942" y="2779363"/>
                </a:cubicBezTo>
                <a:cubicBezTo>
                  <a:pt x="1986942" y="2779363"/>
                  <a:pt x="1986942" y="2779363"/>
                  <a:pt x="1998180" y="2773843"/>
                </a:cubicBezTo>
                <a:cubicBezTo>
                  <a:pt x="1998180" y="2773843"/>
                  <a:pt x="1998180" y="2773843"/>
                  <a:pt x="1998180" y="2891339"/>
                </a:cubicBezTo>
                <a:cubicBezTo>
                  <a:pt x="1998180" y="2891339"/>
                  <a:pt x="1998180" y="2891339"/>
                  <a:pt x="1658946" y="3187049"/>
                </a:cubicBezTo>
                <a:cubicBezTo>
                  <a:pt x="1658946" y="3187049"/>
                  <a:pt x="1658946" y="3187049"/>
                  <a:pt x="1321116" y="2899224"/>
                </a:cubicBezTo>
                <a:cubicBezTo>
                  <a:pt x="1321116" y="2899224"/>
                  <a:pt x="1321116" y="2899224"/>
                  <a:pt x="1240347" y="2969406"/>
                </a:cubicBezTo>
                <a:cubicBezTo>
                  <a:pt x="1240347" y="2969406"/>
                  <a:pt x="1240347" y="2969406"/>
                  <a:pt x="997334" y="3180741"/>
                </a:cubicBezTo>
                <a:cubicBezTo>
                  <a:pt x="997334" y="3180741"/>
                  <a:pt x="997334" y="3180741"/>
                  <a:pt x="997334" y="3519034"/>
                </a:cubicBezTo>
                <a:cubicBezTo>
                  <a:pt x="997334" y="3519034"/>
                  <a:pt x="997334" y="3519034"/>
                  <a:pt x="985394" y="3519034"/>
                </a:cubicBezTo>
                <a:cubicBezTo>
                  <a:pt x="985394" y="3519034"/>
                  <a:pt x="985394" y="3519034"/>
                  <a:pt x="985394" y="3500109"/>
                </a:cubicBezTo>
                <a:cubicBezTo>
                  <a:pt x="985394" y="3500109"/>
                  <a:pt x="985394" y="3500109"/>
                  <a:pt x="985394" y="3186261"/>
                </a:cubicBezTo>
                <a:cubicBezTo>
                  <a:pt x="985394" y="3186261"/>
                  <a:pt x="985394" y="3186261"/>
                  <a:pt x="663017" y="3466989"/>
                </a:cubicBezTo>
                <a:cubicBezTo>
                  <a:pt x="663017" y="3466989"/>
                  <a:pt x="663017" y="3466989"/>
                  <a:pt x="663017" y="3495377"/>
                </a:cubicBezTo>
                <a:cubicBezTo>
                  <a:pt x="663017" y="3495377"/>
                  <a:pt x="663017" y="3495377"/>
                  <a:pt x="663017" y="3812379"/>
                </a:cubicBezTo>
                <a:cubicBezTo>
                  <a:pt x="663017" y="3812379"/>
                  <a:pt x="663017" y="3812379"/>
                  <a:pt x="985394" y="3532439"/>
                </a:cubicBezTo>
                <a:cubicBezTo>
                  <a:pt x="985394" y="3532439"/>
                  <a:pt x="985394" y="3532439"/>
                  <a:pt x="985394" y="3519822"/>
                </a:cubicBezTo>
                <a:cubicBezTo>
                  <a:pt x="985394" y="3519822"/>
                  <a:pt x="985394" y="3519822"/>
                  <a:pt x="997334" y="3519822"/>
                </a:cubicBezTo>
                <a:cubicBezTo>
                  <a:pt x="997334" y="3519822"/>
                  <a:pt x="997334" y="3519822"/>
                  <a:pt x="997334" y="3531651"/>
                </a:cubicBezTo>
                <a:cubicBezTo>
                  <a:pt x="997334" y="3531651"/>
                  <a:pt x="997334" y="3531651"/>
                  <a:pt x="1011381" y="3543479"/>
                </a:cubicBezTo>
                <a:cubicBezTo>
                  <a:pt x="1011381" y="3543479"/>
                  <a:pt x="1011381" y="3543479"/>
                  <a:pt x="1002251" y="3552154"/>
                </a:cubicBezTo>
                <a:cubicBezTo>
                  <a:pt x="1002251" y="3552154"/>
                  <a:pt x="1002251" y="3552154"/>
                  <a:pt x="1012084" y="3544268"/>
                </a:cubicBezTo>
                <a:cubicBezTo>
                  <a:pt x="1012084" y="3544268"/>
                  <a:pt x="1012084" y="3544268"/>
                  <a:pt x="1333759" y="3818688"/>
                </a:cubicBezTo>
                <a:cubicBezTo>
                  <a:pt x="1333759" y="3818688"/>
                  <a:pt x="1333759" y="3818688"/>
                  <a:pt x="1333759" y="3838402"/>
                </a:cubicBezTo>
                <a:cubicBezTo>
                  <a:pt x="1333759" y="3838402"/>
                  <a:pt x="1333759" y="3838402"/>
                  <a:pt x="1321819" y="3848653"/>
                </a:cubicBezTo>
                <a:cubicBezTo>
                  <a:pt x="1321819" y="3848653"/>
                  <a:pt x="1321819" y="3848653"/>
                  <a:pt x="1321819" y="3835248"/>
                </a:cubicBezTo>
                <a:cubicBezTo>
                  <a:pt x="1321819" y="3835248"/>
                  <a:pt x="1321819" y="3835248"/>
                  <a:pt x="999441" y="4115975"/>
                </a:cubicBezTo>
                <a:cubicBezTo>
                  <a:pt x="999441" y="4115975"/>
                  <a:pt x="999441" y="4115975"/>
                  <a:pt x="999441" y="4462154"/>
                </a:cubicBezTo>
                <a:cubicBezTo>
                  <a:pt x="999441" y="4462154"/>
                  <a:pt x="999441" y="4462154"/>
                  <a:pt x="1321819" y="4182215"/>
                </a:cubicBezTo>
                <a:cubicBezTo>
                  <a:pt x="1321819" y="4182215"/>
                  <a:pt x="1321819" y="4182215"/>
                  <a:pt x="1321819" y="3849441"/>
                </a:cubicBezTo>
                <a:cubicBezTo>
                  <a:pt x="1321819" y="3849441"/>
                  <a:pt x="1321819" y="3849441"/>
                  <a:pt x="1333759" y="3839190"/>
                </a:cubicBezTo>
                <a:cubicBezTo>
                  <a:pt x="1333759" y="3839190"/>
                  <a:pt x="1333759" y="3839190"/>
                  <a:pt x="1333759" y="4186946"/>
                </a:cubicBezTo>
                <a:cubicBezTo>
                  <a:pt x="1333759" y="4186946"/>
                  <a:pt x="1333759" y="4186946"/>
                  <a:pt x="1665970" y="4470828"/>
                </a:cubicBezTo>
                <a:cubicBezTo>
                  <a:pt x="1665970" y="4470828"/>
                  <a:pt x="1665970" y="4470828"/>
                  <a:pt x="1665970" y="4839875"/>
                </a:cubicBezTo>
                <a:cubicBezTo>
                  <a:pt x="1665970" y="4839875"/>
                  <a:pt x="1665970" y="4839875"/>
                  <a:pt x="1348509" y="5116661"/>
                </a:cubicBezTo>
                <a:cubicBezTo>
                  <a:pt x="1348509" y="5116661"/>
                  <a:pt x="1348509" y="5116661"/>
                  <a:pt x="1348509" y="5100101"/>
                </a:cubicBezTo>
                <a:cubicBezTo>
                  <a:pt x="1348509" y="5100101"/>
                  <a:pt x="1348509" y="5100101"/>
                  <a:pt x="1654030" y="4833567"/>
                </a:cubicBezTo>
                <a:cubicBezTo>
                  <a:pt x="1654030" y="4833567"/>
                  <a:pt x="1654030" y="4833567"/>
                  <a:pt x="1654030" y="4487388"/>
                </a:cubicBezTo>
                <a:cubicBezTo>
                  <a:pt x="1654030" y="4487388"/>
                  <a:pt x="1654030" y="4487388"/>
                  <a:pt x="1348509" y="4753134"/>
                </a:cubicBezTo>
                <a:cubicBezTo>
                  <a:pt x="1348509" y="4753134"/>
                  <a:pt x="1348509" y="4753134"/>
                  <a:pt x="1348509" y="4737362"/>
                </a:cubicBezTo>
                <a:cubicBezTo>
                  <a:pt x="1348509" y="4737362"/>
                  <a:pt x="1348509" y="4737362"/>
                  <a:pt x="1650518" y="4473983"/>
                </a:cubicBezTo>
                <a:cubicBezTo>
                  <a:pt x="1650518" y="4473983"/>
                  <a:pt x="1650518" y="4473983"/>
                  <a:pt x="1325331" y="4196409"/>
                </a:cubicBezTo>
                <a:cubicBezTo>
                  <a:pt x="1325331" y="4196409"/>
                  <a:pt x="1325331" y="4196409"/>
                  <a:pt x="1000847" y="4478714"/>
                </a:cubicBezTo>
                <a:cubicBezTo>
                  <a:pt x="1000847" y="4478714"/>
                  <a:pt x="1000847" y="4478714"/>
                  <a:pt x="1326033" y="4756288"/>
                </a:cubicBezTo>
                <a:cubicBezTo>
                  <a:pt x="1326033" y="4756288"/>
                  <a:pt x="1326033" y="4756288"/>
                  <a:pt x="1347806" y="4737362"/>
                </a:cubicBezTo>
                <a:cubicBezTo>
                  <a:pt x="1347806" y="4737362"/>
                  <a:pt x="1347806" y="4737362"/>
                  <a:pt x="1347806" y="4753922"/>
                </a:cubicBezTo>
                <a:cubicBezTo>
                  <a:pt x="1347806" y="4753922"/>
                  <a:pt x="1347806" y="4753922"/>
                  <a:pt x="1331652" y="4768116"/>
                </a:cubicBezTo>
                <a:cubicBezTo>
                  <a:pt x="1331652" y="4768116"/>
                  <a:pt x="1331652" y="4768116"/>
                  <a:pt x="1331652" y="5114295"/>
                </a:cubicBezTo>
                <a:cubicBezTo>
                  <a:pt x="1331652" y="5114295"/>
                  <a:pt x="1331652" y="5114295"/>
                  <a:pt x="1347806" y="5100101"/>
                </a:cubicBezTo>
                <a:cubicBezTo>
                  <a:pt x="1347806" y="5100101"/>
                  <a:pt x="1347806" y="5100101"/>
                  <a:pt x="1347806" y="5116661"/>
                </a:cubicBezTo>
                <a:cubicBezTo>
                  <a:pt x="1347806" y="5116661"/>
                  <a:pt x="1347806" y="5116661"/>
                  <a:pt x="1333759" y="5129278"/>
                </a:cubicBezTo>
                <a:cubicBezTo>
                  <a:pt x="1333759" y="5129278"/>
                  <a:pt x="1333759" y="5129278"/>
                  <a:pt x="1333759" y="5306704"/>
                </a:cubicBezTo>
                <a:cubicBezTo>
                  <a:pt x="1333759" y="5306704"/>
                  <a:pt x="1333759" y="5306704"/>
                  <a:pt x="1321819" y="5309070"/>
                </a:cubicBezTo>
                <a:cubicBezTo>
                  <a:pt x="1321819" y="5309070"/>
                  <a:pt x="1321819" y="5309070"/>
                  <a:pt x="1321819" y="5134798"/>
                </a:cubicBezTo>
                <a:cubicBezTo>
                  <a:pt x="1321819" y="5134798"/>
                  <a:pt x="1321819" y="5134798"/>
                  <a:pt x="1151851" y="5283047"/>
                </a:cubicBezTo>
                <a:cubicBezTo>
                  <a:pt x="1151851" y="5283047"/>
                  <a:pt x="1151851" y="5283047"/>
                  <a:pt x="1144827" y="5272008"/>
                </a:cubicBezTo>
                <a:cubicBezTo>
                  <a:pt x="1144827" y="5272008"/>
                  <a:pt x="1144827" y="5272008"/>
                  <a:pt x="1314093" y="5125335"/>
                </a:cubicBezTo>
                <a:cubicBezTo>
                  <a:pt x="1314093" y="5125335"/>
                  <a:pt x="1314093" y="5125335"/>
                  <a:pt x="988907" y="4847761"/>
                </a:cubicBezTo>
                <a:cubicBezTo>
                  <a:pt x="988907" y="4847761"/>
                  <a:pt x="988907" y="4847761"/>
                  <a:pt x="913053" y="4913212"/>
                </a:cubicBezTo>
                <a:cubicBezTo>
                  <a:pt x="913053" y="4913212"/>
                  <a:pt x="913053" y="4913212"/>
                  <a:pt x="668636" y="5126124"/>
                </a:cubicBezTo>
                <a:cubicBezTo>
                  <a:pt x="668636" y="5126124"/>
                  <a:pt x="668636" y="5126124"/>
                  <a:pt x="993823" y="5403697"/>
                </a:cubicBezTo>
                <a:cubicBezTo>
                  <a:pt x="993823" y="5403697"/>
                  <a:pt x="993823" y="5403697"/>
                  <a:pt x="1144827" y="5272796"/>
                </a:cubicBezTo>
                <a:cubicBezTo>
                  <a:pt x="1144827" y="5272796"/>
                  <a:pt x="1144827" y="5272796"/>
                  <a:pt x="1151149" y="5283047"/>
                </a:cubicBezTo>
                <a:cubicBezTo>
                  <a:pt x="1151149" y="5283047"/>
                  <a:pt x="1151149" y="5283047"/>
                  <a:pt x="999441" y="5415526"/>
                </a:cubicBezTo>
                <a:cubicBezTo>
                  <a:pt x="999441" y="5415526"/>
                  <a:pt x="999441" y="5415526"/>
                  <a:pt x="999441" y="5761705"/>
                </a:cubicBezTo>
                <a:cubicBezTo>
                  <a:pt x="999441" y="5761705"/>
                  <a:pt x="999441" y="5761705"/>
                  <a:pt x="1321819" y="5480976"/>
                </a:cubicBezTo>
                <a:cubicBezTo>
                  <a:pt x="1321819" y="5480976"/>
                  <a:pt x="1321819" y="5480976"/>
                  <a:pt x="1321819" y="5309858"/>
                </a:cubicBezTo>
                <a:cubicBezTo>
                  <a:pt x="1321819" y="5309858"/>
                  <a:pt x="1321819" y="5309858"/>
                  <a:pt x="1333759" y="5307493"/>
                </a:cubicBezTo>
                <a:cubicBezTo>
                  <a:pt x="1333759" y="5307493"/>
                  <a:pt x="1333759" y="5307493"/>
                  <a:pt x="1333759" y="5487285"/>
                </a:cubicBezTo>
                <a:cubicBezTo>
                  <a:pt x="1333759" y="5487285"/>
                  <a:pt x="1333759" y="5487285"/>
                  <a:pt x="1549380" y="5671020"/>
                </a:cubicBezTo>
                <a:cubicBezTo>
                  <a:pt x="1549380" y="5671020"/>
                  <a:pt x="1549380" y="5671020"/>
                  <a:pt x="1665970" y="5770379"/>
                </a:cubicBezTo>
                <a:cubicBezTo>
                  <a:pt x="1665970" y="5770379"/>
                  <a:pt x="1665970" y="5770379"/>
                  <a:pt x="1665970" y="6021141"/>
                </a:cubicBezTo>
                <a:cubicBezTo>
                  <a:pt x="1665970" y="6021141"/>
                  <a:pt x="1665970" y="6021141"/>
                  <a:pt x="1654030" y="6026661"/>
                </a:cubicBezTo>
                <a:cubicBezTo>
                  <a:pt x="1654030" y="6026661"/>
                  <a:pt x="1654030" y="6026661"/>
                  <a:pt x="1654030" y="5786939"/>
                </a:cubicBezTo>
                <a:cubicBezTo>
                  <a:pt x="1654030" y="5786939"/>
                  <a:pt x="1654030" y="5786939"/>
                  <a:pt x="1331652" y="6067667"/>
                </a:cubicBezTo>
                <a:cubicBezTo>
                  <a:pt x="1331652" y="6067667"/>
                  <a:pt x="1331652" y="6067667"/>
                  <a:pt x="1331652" y="6413845"/>
                </a:cubicBezTo>
                <a:cubicBezTo>
                  <a:pt x="1331652" y="6413845"/>
                  <a:pt x="1331652" y="6413845"/>
                  <a:pt x="1654030" y="6133906"/>
                </a:cubicBezTo>
                <a:cubicBezTo>
                  <a:pt x="1654030" y="6133906"/>
                  <a:pt x="1654030" y="6133906"/>
                  <a:pt x="1654030" y="6027450"/>
                </a:cubicBezTo>
                <a:cubicBezTo>
                  <a:pt x="1654030" y="6027450"/>
                  <a:pt x="1654030" y="6027450"/>
                  <a:pt x="1665970" y="6021930"/>
                </a:cubicBezTo>
                <a:cubicBezTo>
                  <a:pt x="1665970" y="6021930"/>
                  <a:pt x="1665970" y="6021930"/>
                  <a:pt x="1665970" y="6140214"/>
                </a:cubicBezTo>
                <a:cubicBezTo>
                  <a:pt x="1665970" y="6140214"/>
                  <a:pt x="1665970" y="6140214"/>
                  <a:pt x="1326033" y="6435925"/>
                </a:cubicBezTo>
                <a:cubicBezTo>
                  <a:pt x="1326033" y="6435925"/>
                  <a:pt x="1326033" y="6435925"/>
                  <a:pt x="988907" y="6147311"/>
                </a:cubicBezTo>
                <a:cubicBezTo>
                  <a:pt x="988907" y="6147311"/>
                  <a:pt x="988907" y="6147311"/>
                  <a:pt x="908136" y="6217493"/>
                </a:cubicBezTo>
                <a:cubicBezTo>
                  <a:pt x="908136" y="6217493"/>
                  <a:pt x="908136" y="6217493"/>
                  <a:pt x="901815" y="6206454"/>
                </a:cubicBezTo>
                <a:cubicBezTo>
                  <a:pt x="901815" y="6206454"/>
                  <a:pt x="901815" y="6206454"/>
                  <a:pt x="907434" y="6218282"/>
                </a:cubicBezTo>
                <a:cubicBezTo>
                  <a:pt x="907434" y="6218282"/>
                  <a:pt x="907434" y="6218282"/>
                  <a:pt x="665124" y="6429617"/>
                </a:cubicBezTo>
                <a:cubicBezTo>
                  <a:pt x="665124" y="6429617"/>
                  <a:pt x="665124" y="6429617"/>
                  <a:pt x="665124" y="6784470"/>
                </a:cubicBezTo>
                <a:cubicBezTo>
                  <a:pt x="665124" y="6784470"/>
                  <a:pt x="665124" y="6784470"/>
                  <a:pt x="722014" y="6833040"/>
                </a:cubicBezTo>
                <a:lnTo>
                  <a:pt x="751249" y="6858000"/>
                </a:lnTo>
                <a:lnTo>
                  <a:pt x="5305156" y="6858000"/>
                </a:ln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8" name="Rectangle 7">
            <a:extLst>
              <a:ext uri="{FF2B5EF4-FFF2-40B4-BE49-F238E27FC236}">
                <a16:creationId xmlns:a16="http://schemas.microsoft.com/office/drawing/2014/main" id="{0F05E3D2-1467-BBD4-EE19-55F1FF901071}"/>
              </a:ext>
            </a:extLst>
          </p:cNvPr>
          <p:cNvSpPr/>
          <p:nvPr userDrawn="1"/>
        </p:nvSpPr>
        <p:spPr>
          <a:xfrm>
            <a:off x="7170057" y="0"/>
            <a:ext cx="50219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 contenu</a:t>
            </a:r>
          </a:p>
          <a:p>
            <a:endParaRPr lang="fr-FR" sz="1200" dirty="0">
              <a:solidFill>
                <a:schemeClr val="bg1">
                  <a:lumMod val="50000"/>
                </a:schemeClr>
              </a:solidFill>
            </a:endParaRP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a:xfrm>
            <a:off x="5480916" y="1381125"/>
            <a:ext cx="5979247" cy="453231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0" name="Titre 10">
            <a:extLst>
              <a:ext uri="{FF2B5EF4-FFF2-40B4-BE49-F238E27FC236}">
                <a16:creationId xmlns:a16="http://schemas.microsoft.com/office/drawing/2014/main" id="{E8A77A76-28CB-5629-14F2-37B56A986D79}"/>
              </a:ext>
            </a:extLst>
          </p:cNvPr>
          <p:cNvSpPr>
            <a:spLocks noGrp="1"/>
          </p:cNvSpPr>
          <p:nvPr>
            <p:ph type="title"/>
          </p:nvPr>
        </p:nvSpPr>
        <p:spPr>
          <a:xfrm>
            <a:off x="5483721" y="314036"/>
            <a:ext cx="5976441" cy="871827"/>
          </a:xfrm>
        </p:spPr>
        <p:txBody>
          <a:bodyPr/>
          <a:lstStyle>
            <a:lvl1pPr>
              <a:defRPr>
                <a:solidFill>
                  <a:schemeClr val="tx2"/>
                </a:solidFill>
              </a:defRPr>
            </a:lvl1pPr>
          </a:lstStyle>
          <a:p>
            <a:r>
              <a:rPr lang="fr-FR"/>
              <a:t>Modifiez le style du titre</a:t>
            </a:r>
            <a:endParaRPr lang="fr-FR" dirty="0"/>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a:t>P2 Collaboration Meeting 7 Jan 2026</a:t>
            </a:r>
            <a:endParaRPr lang="fr-FR" dirty="0"/>
          </a:p>
        </p:txBody>
      </p:sp>
    </p:spTree>
    <p:extLst>
      <p:ext uri="{BB962C8B-B14F-4D97-AF65-F5344CB8AC3E}">
        <p14:creationId xmlns:p14="http://schemas.microsoft.com/office/powerpoint/2010/main" val="13290519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isuel haut + contenu">
    <p:spTree>
      <p:nvGrpSpPr>
        <p:cNvPr id="1" name=""/>
        <p:cNvGrpSpPr/>
        <p:nvPr/>
      </p:nvGrpSpPr>
      <p:grpSpPr>
        <a:xfrm>
          <a:off x="0" y="0"/>
          <a:ext cx="0" cy="0"/>
          <a:chOff x="0" y="0"/>
          <a:chExt cx="0" cy="0"/>
        </a:xfrm>
      </p:grpSpPr>
      <p:sp>
        <p:nvSpPr>
          <p:cNvPr id="14" name="Espace réservé pour une image  28">
            <a:extLst>
              <a:ext uri="{FF2B5EF4-FFF2-40B4-BE49-F238E27FC236}">
                <a16:creationId xmlns:a16="http://schemas.microsoft.com/office/drawing/2014/main" id="{DCB96DEF-5249-666B-576F-70AC92D06638}"/>
              </a:ext>
            </a:extLst>
          </p:cNvPr>
          <p:cNvSpPr>
            <a:spLocks noGrp="1"/>
          </p:cNvSpPr>
          <p:nvPr>
            <p:ph type="pic" sz="quarter" idx="13" hasCustomPrompt="1"/>
          </p:nvPr>
        </p:nvSpPr>
        <p:spPr>
          <a:xfrm flipH="1">
            <a:off x="-35541" y="-27742"/>
            <a:ext cx="12125939" cy="2408374"/>
          </a:xfrm>
          <a:custGeom>
            <a:avLst/>
            <a:gdLst>
              <a:gd name="connsiteX0" fmla="*/ 738225 w 5957423"/>
              <a:gd name="connsiteY0" fmla="*/ 6793932 h 6858000"/>
              <a:gd name="connsiteX1" fmla="*/ 814828 w 5957423"/>
              <a:gd name="connsiteY1" fmla="*/ 6852286 h 6858000"/>
              <a:gd name="connsiteX2" fmla="*/ 822329 w 5957423"/>
              <a:gd name="connsiteY2" fmla="*/ 6858000 h 6858000"/>
              <a:gd name="connsiteX3" fmla="*/ 655724 w 5957423"/>
              <a:gd name="connsiteY3" fmla="*/ 6858000 h 6858000"/>
              <a:gd name="connsiteX4" fmla="*/ 656989 w 5957423"/>
              <a:gd name="connsiteY4" fmla="*/ 6857017 h 6858000"/>
              <a:gd name="connsiteX5" fmla="*/ 738225 w 5957423"/>
              <a:gd name="connsiteY5" fmla="*/ 6793932 h 6858000"/>
              <a:gd name="connsiteX6" fmla="*/ 733493 w 5957423"/>
              <a:gd name="connsiteY6" fmla="*/ 6434348 h 6858000"/>
              <a:gd name="connsiteX7" fmla="*/ 733493 w 5957423"/>
              <a:gd name="connsiteY7" fmla="*/ 6780527 h 6858000"/>
              <a:gd name="connsiteX8" fmla="*/ 639637 w 5957423"/>
              <a:gd name="connsiteY8" fmla="*/ 6853075 h 6858000"/>
              <a:gd name="connsiteX9" fmla="*/ 656989 w 5957423"/>
              <a:gd name="connsiteY9" fmla="*/ 6857017 h 6858000"/>
              <a:gd name="connsiteX10" fmla="*/ 638848 w 5957423"/>
              <a:gd name="connsiteY10" fmla="*/ 6853863 h 6858000"/>
              <a:gd name="connsiteX11" fmla="*/ 633515 w 5957423"/>
              <a:gd name="connsiteY11" fmla="*/ 6858000 h 6858000"/>
              <a:gd name="connsiteX12" fmla="*/ 371479 w 5957423"/>
              <a:gd name="connsiteY12" fmla="*/ 6858000 h 6858000"/>
              <a:gd name="connsiteX13" fmla="*/ 371479 w 5957423"/>
              <a:gd name="connsiteY13" fmla="*/ 6799592 h 6858000"/>
              <a:gd name="connsiteX14" fmla="*/ 371479 w 5957423"/>
              <a:gd name="connsiteY14" fmla="*/ 6715076 h 6858000"/>
              <a:gd name="connsiteX15" fmla="*/ 733493 w 5957423"/>
              <a:gd name="connsiteY15" fmla="*/ 6434348 h 6858000"/>
              <a:gd name="connsiteX16" fmla="*/ 1106548 w 5957423"/>
              <a:gd name="connsiteY16" fmla="*/ 5786939 h 6858000"/>
              <a:gd name="connsiteX17" fmla="*/ 1106548 w 5957423"/>
              <a:gd name="connsiteY17" fmla="*/ 6133906 h 6858000"/>
              <a:gd name="connsiteX18" fmla="*/ 1012693 w 5957423"/>
              <a:gd name="connsiteY18" fmla="*/ 6206454 h 6858000"/>
              <a:gd name="connsiteX19" fmla="*/ 744534 w 5957423"/>
              <a:gd name="connsiteY19" fmla="*/ 6413845 h 6858000"/>
              <a:gd name="connsiteX20" fmla="*/ 744534 w 5957423"/>
              <a:gd name="connsiteY20" fmla="*/ 6067667 h 6858000"/>
              <a:gd name="connsiteX21" fmla="*/ 873093 w 5957423"/>
              <a:gd name="connsiteY21" fmla="*/ 5968308 h 6858000"/>
              <a:gd name="connsiteX22" fmla="*/ 1106548 w 5957423"/>
              <a:gd name="connsiteY22" fmla="*/ 5786939 h 6858000"/>
              <a:gd name="connsiteX23" fmla="*/ 1739875 w 5957423"/>
              <a:gd name="connsiteY23" fmla="*/ 5671020 h 6858000"/>
              <a:gd name="connsiteX24" fmla="*/ 1726467 w 5957423"/>
              <a:gd name="connsiteY24" fmla="*/ 5677328 h 6858000"/>
              <a:gd name="connsiteX25" fmla="*/ 1739875 w 5957423"/>
              <a:gd name="connsiteY25" fmla="*/ 5671020 h 6858000"/>
              <a:gd name="connsiteX26" fmla="*/ 1488280 w 5957423"/>
              <a:gd name="connsiteY26" fmla="*/ 5495959 h 6858000"/>
              <a:gd name="connsiteX27" fmla="*/ 1726467 w 5957423"/>
              <a:gd name="connsiteY27" fmla="*/ 5677328 h 6858000"/>
              <a:gd name="connsiteX28" fmla="*/ 1853448 w 5957423"/>
              <a:gd name="connsiteY28" fmla="*/ 5773533 h 6858000"/>
              <a:gd name="connsiteX29" fmla="*/ 1489068 w 5957423"/>
              <a:gd name="connsiteY29" fmla="*/ 6056627 h 6858000"/>
              <a:gd name="connsiteX30" fmla="*/ 1123900 w 5957423"/>
              <a:gd name="connsiteY30" fmla="*/ 5779053 h 6858000"/>
              <a:gd name="connsiteX31" fmla="*/ 1488280 w 5957423"/>
              <a:gd name="connsiteY31" fmla="*/ 5495959 h 6858000"/>
              <a:gd name="connsiteX32" fmla="*/ 359648 w 5957423"/>
              <a:gd name="connsiteY32" fmla="*/ 4847761 h 6858000"/>
              <a:gd name="connsiteX33" fmla="*/ 724817 w 5957423"/>
              <a:gd name="connsiteY33" fmla="*/ 5125335 h 6858000"/>
              <a:gd name="connsiteX34" fmla="*/ 487418 w 5957423"/>
              <a:gd name="connsiteY34" fmla="*/ 5309070 h 6858000"/>
              <a:gd name="connsiteX35" fmla="*/ 493727 w 5957423"/>
              <a:gd name="connsiteY35" fmla="*/ 5320110 h 6858000"/>
              <a:gd name="connsiteX36" fmla="*/ 733493 w 5957423"/>
              <a:gd name="connsiteY36" fmla="*/ 5134798 h 6858000"/>
              <a:gd name="connsiteX37" fmla="*/ 733493 w 5957423"/>
              <a:gd name="connsiteY37" fmla="*/ 5480976 h 6858000"/>
              <a:gd name="connsiteX38" fmla="*/ 633328 w 5957423"/>
              <a:gd name="connsiteY38" fmla="*/ 5558256 h 6858000"/>
              <a:gd name="connsiteX39" fmla="*/ 641215 w 5957423"/>
              <a:gd name="connsiteY39" fmla="*/ 5570873 h 6858000"/>
              <a:gd name="connsiteX40" fmla="*/ 737436 w 5957423"/>
              <a:gd name="connsiteY40" fmla="*/ 5495959 h 6858000"/>
              <a:gd name="connsiteX41" fmla="*/ 1102605 w 5957423"/>
              <a:gd name="connsiteY41" fmla="*/ 5773533 h 6858000"/>
              <a:gd name="connsiteX42" fmla="*/ 866783 w 5957423"/>
              <a:gd name="connsiteY42" fmla="*/ 5956479 h 6858000"/>
              <a:gd name="connsiteX43" fmla="*/ 873093 w 5957423"/>
              <a:gd name="connsiteY43" fmla="*/ 5968308 h 6858000"/>
              <a:gd name="connsiteX44" fmla="*/ 865994 w 5957423"/>
              <a:gd name="connsiteY44" fmla="*/ 5957268 h 6858000"/>
              <a:gd name="connsiteX45" fmla="*/ 738225 w 5957423"/>
              <a:gd name="connsiteY45" fmla="*/ 6056627 h 6858000"/>
              <a:gd name="connsiteX46" fmla="*/ 373056 w 5957423"/>
              <a:gd name="connsiteY46" fmla="*/ 5779053 h 6858000"/>
              <a:gd name="connsiteX47" fmla="*/ 640426 w 5957423"/>
              <a:gd name="connsiteY47" fmla="*/ 5571661 h 6858000"/>
              <a:gd name="connsiteX48" fmla="*/ 633328 w 5957423"/>
              <a:gd name="connsiteY48" fmla="*/ 5559044 h 6858000"/>
              <a:gd name="connsiteX49" fmla="*/ 371479 w 5957423"/>
              <a:gd name="connsiteY49" fmla="*/ 5761705 h 6858000"/>
              <a:gd name="connsiteX50" fmla="*/ 371479 w 5957423"/>
              <a:gd name="connsiteY50" fmla="*/ 5415526 h 6858000"/>
              <a:gd name="connsiteX51" fmla="*/ 493727 w 5957423"/>
              <a:gd name="connsiteY51" fmla="*/ 5320898 h 6858000"/>
              <a:gd name="connsiteX52" fmla="*/ 486629 w 5957423"/>
              <a:gd name="connsiteY52" fmla="*/ 5309070 h 6858000"/>
              <a:gd name="connsiteX53" fmla="*/ 365169 w 5957423"/>
              <a:gd name="connsiteY53" fmla="*/ 5403697 h 6858000"/>
              <a:gd name="connsiteX54" fmla="*/ 0 w 5957423"/>
              <a:gd name="connsiteY54" fmla="*/ 5126124 h 6858000"/>
              <a:gd name="connsiteX55" fmla="*/ 359648 w 5957423"/>
              <a:gd name="connsiteY55" fmla="*/ 4847761 h 6858000"/>
              <a:gd name="connsiteX56" fmla="*/ 1106548 w 5957423"/>
              <a:gd name="connsiteY56" fmla="*/ 4487388 h 6858000"/>
              <a:gd name="connsiteX57" fmla="*/ 1106548 w 5957423"/>
              <a:gd name="connsiteY57" fmla="*/ 4833567 h 6858000"/>
              <a:gd name="connsiteX58" fmla="*/ 1018214 w 5957423"/>
              <a:gd name="connsiteY58" fmla="*/ 4902172 h 6858000"/>
              <a:gd name="connsiteX59" fmla="*/ 1025312 w 5957423"/>
              <a:gd name="connsiteY59" fmla="*/ 4913212 h 6858000"/>
              <a:gd name="connsiteX60" fmla="*/ 1017425 w 5957423"/>
              <a:gd name="connsiteY60" fmla="*/ 4902960 h 6858000"/>
              <a:gd name="connsiteX61" fmla="*/ 744534 w 5957423"/>
              <a:gd name="connsiteY61" fmla="*/ 5114295 h 6858000"/>
              <a:gd name="connsiteX62" fmla="*/ 744534 w 5957423"/>
              <a:gd name="connsiteY62" fmla="*/ 4768116 h 6858000"/>
              <a:gd name="connsiteX63" fmla="*/ 856530 w 5957423"/>
              <a:gd name="connsiteY63" fmla="*/ 4680586 h 6858000"/>
              <a:gd name="connsiteX64" fmla="*/ 849432 w 5957423"/>
              <a:gd name="connsiteY64" fmla="*/ 4670335 h 6858000"/>
              <a:gd name="connsiteX65" fmla="*/ 857319 w 5957423"/>
              <a:gd name="connsiteY65" fmla="*/ 4680586 h 6858000"/>
              <a:gd name="connsiteX66" fmla="*/ 1106548 w 5957423"/>
              <a:gd name="connsiteY66" fmla="*/ 4487388 h 6858000"/>
              <a:gd name="connsiteX67" fmla="*/ 737436 w 5957423"/>
              <a:gd name="connsiteY67" fmla="*/ 4196409 h 6858000"/>
              <a:gd name="connsiteX68" fmla="*/ 1102605 w 5957423"/>
              <a:gd name="connsiteY68" fmla="*/ 4473983 h 6858000"/>
              <a:gd name="connsiteX69" fmla="*/ 849432 w 5957423"/>
              <a:gd name="connsiteY69" fmla="*/ 4670335 h 6858000"/>
              <a:gd name="connsiteX70" fmla="*/ 738225 w 5957423"/>
              <a:gd name="connsiteY70" fmla="*/ 4756288 h 6858000"/>
              <a:gd name="connsiteX71" fmla="*/ 373056 w 5957423"/>
              <a:gd name="connsiteY71" fmla="*/ 4478714 h 6858000"/>
              <a:gd name="connsiteX72" fmla="*/ 737436 w 5957423"/>
              <a:gd name="connsiteY72" fmla="*/ 4196409 h 6858000"/>
              <a:gd name="connsiteX73" fmla="*/ 1115224 w 5957423"/>
              <a:gd name="connsiteY73" fmla="*/ 3544268 h 6858000"/>
              <a:gd name="connsiteX74" fmla="*/ 1125477 w 5957423"/>
              <a:gd name="connsiteY74" fmla="*/ 3552154 h 6858000"/>
              <a:gd name="connsiteX75" fmla="*/ 1480393 w 5957423"/>
              <a:gd name="connsiteY75" fmla="*/ 3821842 h 6858000"/>
              <a:gd name="connsiteX76" fmla="*/ 1116013 w 5957423"/>
              <a:gd name="connsiteY76" fmla="*/ 4104935 h 6858000"/>
              <a:gd name="connsiteX77" fmla="*/ 750844 w 5957423"/>
              <a:gd name="connsiteY77" fmla="*/ 3826573 h 6858000"/>
              <a:gd name="connsiteX78" fmla="*/ 1115224 w 5957423"/>
              <a:gd name="connsiteY78" fmla="*/ 3544268 h 6858000"/>
              <a:gd name="connsiteX79" fmla="*/ 1480393 w 5957423"/>
              <a:gd name="connsiteY79" fmla="*/ 2538851 h 6858000"/>
              <a:gd name="connsiteX80" fmla="*/ 1480393 w 5957423"/>
              <a:gd name="connsiteY80" fmla="*/ 2885030 h 6858000"/>
              <a:gd name="connsiteX81" fmla="*/ 1386537 w 5957423"/>
              <a:gd name="connsiteY81" fmla="*/ 2957578 h 6858000"/>
              <a:gd name="connsiteX82" fmla="*/ 1392847 w 5957423"/>
              <a:gd name="connsiteY82" fmla="*/ 2969406 h 6858000"/>
              <a:gd name="connsiteX83" fmla="*/ 1385748 w 5957423"/>
              <a:gd name="connsiteY83" fmla="*/ 2958366 h 6858000"/>
              <a:gd name="connsiteX84" fmla="*/ 1118379 w 5957423"/>
              <a:gd name="connsiteY84" fmla="*/ 3165758 h 6858000"/>
              <a:gd name="connsiteX85" fmla="*/ 1118379 w 5957423"/>
              <a:gd name="connsiteY85" fmla="*/ 2819579 h 6858000"/>
              <a:gd name="connsiteX86" fmla="*/ 1246148 w 5957423"/>
              <a:gd name="connsiteY86" fmla="*/ 2720221 h 6858000"/>
              <a:gd name="connsiteX87" fmla="*/ 1239839 w 5957423"/>
              <a:gd name="connsiteY87" fmla="*/ 2708392 h 6858000"/>
              <a:gd name="connsiteX88" fmla="*/ 1246937 w 5957423"/>
              <a:gd name="connsiteY88" fmla="*/ 2719432 h 6858000"/>
              <a:gd name="connsiteX89" fmla="*/ 1480393 w 5957423"/>
              <a:gd name="connsiteY89" fmla="*/ 2538851 h 6858000"/>
              <a:gd name="connsiteX90" fmla="*/ 732704 w 5957423"/>
              <a:gd name="connsiteY90" fmla="*/ 1598885 h 6858000"/>
              <a:gd name="connsiteX91" fmla="*/ 1097873 w 5957423"/>
              <a:gd name="connsiteY91" fmla="*/ 1876459 h 6858000"/>
              <a:gd name="connsiteX92" fmla="*/ 860473 w 5957423"/>
              <a:gd name="connsiteY92" fmla="*/ 2060194 h 6858000"/>
              <a:gd name="connsiteX93" fmla="*/ 867572 w 5957423"/>
              <a:gd name="connsiteY93" fmla="*/ 2072022 h 6858000"/>
              <a:gd name="connsiteX94" fmla="*/ 1106548 w 5957423"/>
              <a:gd name="connsiteY94" fmla="*/ 1885922 h 6858000"/>
              <a:gd name="connsiteX95" fmla="*/ 1106548 w 5957423"/>
              <a:gd name="connsiteY95" fmla="*/ 2232889 h 6858000"/>
              <a:gd name="connsiteX96" fmla="*/ 1007172 w 5957423"/>
              <a:gd name="connsiteY96" fmla="*/ 2310168 h 6858000"/>
              <a:gd name="connsiteX97" fmla="*/ 1014270 w 5957423"/>
              <a:gd name="connsiteY97" fmla="*/ 2322785 h 6858000"/>
              <a:gd name="connsiteX98" fmla="*/ 1110492 w 5957423"/>
              <a:gd name="connsiteY98" fmla="*/ 2247872 h 6858000"/>
              <a:gd name="connsiteX99" fmla="*/ 1475660 w 5957423"/>
              <a:gd name="connsiteY99" fmla="*/ 2525446 h 6858000"/>
              <a:gd name="connsiteX100" fmla="*/ 1239839 w 5957423"/>
              <a:gd name="connsiteY100" fmla="*/ 2708392 h 6858000"/>
              <a:gd name="connsiteX101" fmla="*/ 1112069 w 5957423"/>
              <a:gd name="connsiteY101" fmla="*/ 2807751 h 6858000"/>
              <a:gd name="connsiteX102" fmla="*/ 746900 w 5957423"/>
              <a:gd name="connsiteY102" fmla="*/ 2530177 h 6858000"/>
              <a:gd name="connsiteX103" fmla="*/ 1013481 w 5957423"/>
              <a:gd name="connsiteY103" fmla="*/ 2322785 h 6858000"/>
              <a:gd name="connsiteX104" fmla="*/ 1006383 w 5957423"/>
              <a:gd name="connsiteY104" fmla="*/ 2310168 h 6858000"/>
              <a:gd name="connsiteX105" fmla="*/ 744534 w 5957423"/>
              <a:gd name="connsiteY105" fmla="*/ 2513617 h 6858000"/>
              <a:gd name="connsiteX106" fmla="*/ 744534 w 5957423"/>
              <a:gd name="connsiteY106" fmla="*/ 2166650 h 6858000"/>
              <a:gd name="connsiteX107" fmla="*/ 866783 w 5957423"/>
              <a:gd name="connsiteY107" fmla="*/ 2072022 h 6858000"/>
              <a:gd name="connsiteX108" fmla="*/ 860473 w 5957423"/>
              <a:gd name="connsiteY108" fmla="*/ 2060983 h 6858000"/>
              <a:gd name="connsiteX109" fmla="*/ 738225 w 5957423"/>
              <a:gd name="connsiteY109" fmla="*/ 2155610 h 6858000"/>
              <a:gd name="connsiteX110" fmla="*/ 373056 w 5957423"/>
              <a:gd name="connsiteY110" fmla="*/ 1878036 h 6858000"/>
              <a:gd name="connsiteX111" fmla="*/ 732704 w 5957423"/>
              <a:gd name="connsiteY111" fmla="*/ 1598885 h 6858000"/>
              <a:gd name="connsiteX112" fmla="*/ 1480393 w 5957423"/>
              <a:gd name="connsiteY112" fmla="*/ 1238512 h 6858000"/>
              <a:gd name="connsiteX113" fmla="*/ 1480393 w 5957423"/>
              <a:gd name="connsiteY113" fmla="*/ 1585480 h 6858000"/>
              <a:gd name="connsiteX114" fmla="*/ 1391269 w 5957423"/>
              <a:gd name="connsiteY114" fmla="*/ 1654085 h 6858000"/>
              <a:gd name="connsiteX115" fmla="*/ 1399156 w 5957423"/>
              <a:gd name="connsiteY115" fmla="*/ 1664336 h 6858000"/>
              <a:gd name="connsiteX116" fmla="*/ 1483547 w 5957423"/>
              <a:gd name="connsiteY116" fmla="*/ 1598885 h 6858000"/>
              <a:gd name="connsiteX117" fmla="*/ 1848716 w 5957423"/>
              <a:gd name="connsiteY117" fmla="*/ 1876459 h 6858000"/>
              <a:gd name="connsiteX118" fmla="*/ 1658639 w 5957423"/>
              <a:gd name="connsiteY118" fmla="*/ 2023920 h 6858000"/>
              <a:gd name="connsiteX119" fmla="*/ 1489068 w 5957423"/>
              <a:gd name="connsiteY119" fmla="*/ 2155610 h 6858000"/>
              <a:gd name="connsiteX120" fmla="*/ 1123900 w 5957423"/>
              <a:gd name="connsiteY120" fmla="*/ 1878036 h 6858000"/>
              <a:gd name="connsiteX121" fmla="*/ 1398368 w 5957423"/>
              <a:gd name="connsiteY121" fmla="*/ 1665124 h 6858000"/>
              <a:gd name="connsiteX122" fmla="*/ 1390481 w 5957423"/>
              <a:gd name="connsiteY122" fmla="*/ 1654085 h 6858000"/>
              <a:gd name="connsiteX123" fmla="*/ 1118379 w 5957423"/>
              <a:gd name="connsiteY123" fmla="*/ 1865419 h 6858000"/>
              <a:gd name="connsiteX124" fmla="*/ 1118379 w 5957423"/>
              <a:gd name="connsiteY124" fmla="*/ 1519240 h 6858000"/>
              <a:gd name="connsiteX125" fmla="*/ 1230374 w 5957423"/>
              <a:gd name="connsiteY125" fmla="*/ 1432499 h 6858000"/>
              <a:gd name="connsiteX126" fmla="*/ 1480393 w 5957423"/>
              <a:gd name="connsiteY126" fmla="*/ 1238512 h 6858000"/>
              <a:gd name="connsiteX127" fmla="*/ 1110492 w 5957423"/>
              <a:gd name="connsiteY127" fmla="*/ 947533 h 6858000"/>
              <a:gd name="connsiteX128" fmla="*/ 1475660 w 5957423"/>
              <a:gd name="connsiteY128" fmla="*/ 1225107 h 6858000"/>
              <a:gd name="connsiteX129" fmla="*/ 1223276 w 5957423"/>
              <a:gd name="connsiteY129" fmla="*/ 1421459 h 6858000"/>
              <a:gd name="connsiteX130" fmla="*/ 1230374 w 5957423"/>
              <a:gd name="connsiteY130" fmla="*/ 1432499 h 6858000"/>
              <a:gd name="connsiteX131" fmla="*/ 1222487 w 5957423"/>
              <a:gd name="connsiteY131" fmla="*/ 1422247 h 6858000"/>
              <a:gd name="connsiteX132" fmla="*/ 1112069 w 5957423"/>
              <a:gd name="connsiteY132" fmla="*/ 1508201 h 6858000"/>
              <a:gd name="connsiteX133" fmla="*/ 746900 w 5957423"/>
              <a:gd name="connsiteY133" fmla="*/ 1230627 h 6858000"/>
              <a:gd name="connsiteX134" fmla="*/ 1110492 w 5957423"/>
              <a:gd name="connsiteY134" fmla="*/ 947533 h 6858000"/>
              <a:gd name="connsiteX135" fmla="*/ 1488280 w 5957423"/>
              <a:gd name="connsiteY135" fmla="*/ 296181 h 6858000"/>
              <a:gd name="connsiteX136" fmla="*/ 1498533 w 5957423"/>
              <a:gd name="connsiteY136" fmla="*/ 304066 h 6858000"/>
              <a:gd name="connsiteX137" fmla="*/ 1853448 w 5957423"/>
              <a:gd name="connsiteY137" fmla="*/ 573754 h 6858000"/>
              <a:gd name="connsiteX138" fmla="*/ 1489068 w 5957423"/>
              <a:gd name="connsiteY138" fmla="*/ 856060 h 6858000"/>
              <a:gd name="connsiteX139" fmla="*/ 1123900 w 5957423"/>
              <a:gd name="connsiteY139" fmla="*/ 578486 h 6858000"/>
              <a:gd name="connsiteX140" fmla="*/ 1488280 w 5957423"/>
              <a:gd name="connsiteY140" fmla="*/ 296181 h 6858000"/>
              <a:gd name="connsiteX141" fmla="*/ 1493012 w 5957423"/>
              <a:gd name="connsiteY141" fmla="*/ 0 h 6858000"/>
              <a:gd name="connsiteX142" fmla="*/ 5957423 w 5957423"/>
              <a:gd name="connsiteY142" fmla="*/ 0 h 6858000"/>
              <a:gd name="connsiteX143" fmla="*/ 5957423 w 5957423"/>
              <a:gd name="connsiteY143" fmla="*/ 6858000 h 6858000"/>
              <a:gd name="connsiteX144" fmla="*/ 843615 w 5957423"/>
              <a:gd name="connsiteY144" fmla="*/ 6858000 h 6858000"/>
              <a:gd name="connsiteX145" fmla="*/ 810785 w 5957423"/>
              <a:gd name="connsiteY145" fmla="*/ 6833040 h 6858000"/>
              <a:gd name="connsiteX146" fmla="*/ 746900 w 5957423"/>
              <a:gd name="connsiteY146" fmla="*/ 6784470 h 6858000"/>
              <a:gd name="connsiteX147" fmla="*/ 746900 w 5957423"/>
              <a:gd name="connsiteY147" fmla="*/ 6429617 h 6858000"/>
              <a:gd name="connsiteX148" fmla="*/ 1019002 w 5957423"/>
              <a:gd name="connsiteY148" fmla="*/ 6218282 h 6858000"/>
              <a:gd name="connsiteX149" fmla="*/ 1012693 w 5957423"/>
              <a:gd name="connsiteY149" fmla="*/ 6206454 h 6858000"/>
              <a:gd name="connsiteX150" fmla="*/ 1019791 w 5957423"/>
              <a:gd name="connsiteY150" fmla="*/ 6217493 h 6858000"/>
              <a:gd name="connsiteX151" fmla="*/ 1110492 w 5957423"/>
              <a:gd name="connsiteY151" fmla="*/ 6147311 h 6858000"/>
              <a:gd name="connsiteX152" fmla="*/ 1489068 w 5957423"/>
              <a:gd name="connsiteY152" fmla="*/ 6435925 h 6858000"/>
              <a:gd name="connsiteX153" fmla="*/ 1870800 w 5957423"/>
              <a:gd name="connsiteY153" fmla="*/ 6140214 h 6858000"/>
              <a:gd name="connsiteX154" fmla="*/ 1870800 w 5957423"/>
              <a:gd name="connsiteY154" fmla="*/ 6021930 h 6858000"/>
              <a:gd name="connsiteX155" fmla="*/ 1857392 w 5957423"/>
              <a:gd name="connsiteY155" fmla="*/ 6027450 h 6858000"/>
              <a:gd name="connsiteX156" fmla="*/ 1857392 w 5957423"/>
              <a:gd name="connsiteY156" fmla="*/ 6133906 h 6858000"/>
              <a:gd name="connsiteX157" fmla="*/ 1495378 w 5957423"/>
              <a:gd name="connsiteY157" fmla="*/ 6413845 h 6858000"/>
              <a:gd name="connsiteX158" fmla="*/ 1495378 w 5957423"/>
              <a:gd name="connsiteY158" fmla="*/ 6067667 h 6858000"/>
              <a:gd name="connsiteX159" fmla="*/ 1857392 w 5957423"/>
              <a:gd name="connsiteY159" fmla="*/ 5786939 h 6858000"/>
              <a:gd name="connsiteX160" fmla="*/ 1857392 w 5957423"/>
              <a:gd name="connsiteY160" fmla="*/ 6026661 h 6858000"/>
              <a:gd name="connsiteX161" fmla="*/ 1870800 w 5957423"/>
              <a:gd name="connsiteY161" fmla="*/ 6021141 h 6858000"/>
              <a:gd name="connsiteX162" fmla="*/ 1870800 w 5957423"/>
              <a:gd name="connsiteY162" fmla="*/ 5770379 h 6858000"/>
              <a:gd name="connsiteX163" fmla="*/ 1739875 w 5957423"/>
              <a:gd name="connsiteY163" fmla="*/ 5671020 h 6858000"/>
              <a:gd name="connsiteX164" fmla="*/ 1497744 w 5957423"/>
              <a:gd name="connsiteY164" fmla="*/ 5487285 h 6858000"/>
              <a:gd name="connsiteX165" fmla="*/ 1497744 w 5957423"/>
              <a:gd name="connsiteY165" fmla="*/ 5307493 h 6858000"/>
              <a:gd name="connsiteX166" fmla="*/ 1484336 w 5957423"/>
              <a:gd name="connsiteY166" fmla="*/ 5309858 h 6858000"/>
              <a:gd name="connsiteX167" fmla="*/ 1484336 w 5957423"/>
              <a:gd name="connsiteY167" fmla="*/ 5480976 h 6858000"/>
              <a:gd name="connsiteX168" fmla="*/ 1122322 w 5957423"/>
              <a:gd name="connsiteY168" fmla="*/ 5761705 h 6858000"/>
              <a:gd name="connsiteX169" fmla="*/ 1122322 w 5957423"/>
              <a:gd name="connsiteY169" fmla="*/ 5415526 h 6858000"/>
              <a:gd name="connsiteX170" fmla="*/ 1292682 w 5957423"/>
              <a:gd name="connsiteY170" fmla="*/ 5283047 h 6858000"/>
              <a:gd name="connsiteX171" fmla="*/ 1285583 w 5957423"/>
              <a:gd name="connsiteY171" fmla="*/ 5272796 h 6858000"/>
              <a:gd name="connsiteX172" fmla="*/ 1116013 w 5957423"/>
              <a:gd name="connsiteY172" fmla="*/ 5403697 h 6858000"/>
              <a:gd name="connsiteX173" fmla="*/ 750844 w 5957423"/>
              <a:gd name="connsiteY173" fmla="*/ 5126124 h 6858000"/>
              <a:gd name="connsiteX174" fmla="*/ 1025312 w 5957423"/>
              <a:gd name="connsiteY174" fmla="*/ 4913212 h 6858000"/>
              <a:gd name="connsiteX175" fmla="*/ 1110492 w 5957423"/>
              <a:gd name="connsiteY175" fmla="*/ 4847761 h 6858000"/>
              <a:gd name="connsiteX176" fmla="*/ 1475660 w 5957423"/>
              <a:gd name="connsiteY176" fmla="*/ 5125335 h 6858000"/>
              <a:gd name="connsiteX177" fmla="*/ 1285583 w 5957423"/>
              <a:gd name="connsiteY177" fmla="*/ 5272008 h 6858000"/>
              <a:gd name="connsiteX178" fmla="*/ 1293470 w 5957423"/>
              <a:gd name="connsiteY178" fmla="*/ 5283047 h 6858000"/>
              <a:gd name="connsiteX179" fmla="*/ 1484336 w 5957423"/>
              <a:gd name="connsiteY179" fmla="*/ 5134798 h 6858000"/>
              <a:gd name="connsiteX180" fmla="*/ 1484336 w 5957423"/>
              <a:gd name="connsiteY180" fmla="*/ 5309070 h 6858000"/>
              <a:gd name="connsiteX181" fmla="*/ 1497744 w 5957423"/>
              <a:gd name="connsiteY181" fmla="*/ 5306704 h 6858000"/>
              <a:gd name="connsiteX182" fmla="*/ 1497744 w 5957423"/>
              <a:gd name="connsiteY182" fmla="*/ 5129278 h 6858000"/>
              <a:gd name="connsiteX183" fmla="*/ 1513518 w 5957423"/>
              <a:gd name="connsiteY183" fmla="*/ 5116661 h 6858000"/>
              <a:gd name="connsiteX184" fmla="*/ 1513518 w 5957423"/>
              <a:gd name="connsiteY184" fmla="*/ 5100101 h 6858000"/>
              <a:gd name="connsiteX185" fmla="*/ 1495378 w 5957423"/>
              <a:gd name="connsiteY185" fmla="*/ 5114295 h 6858000"/>
              <a:gd name="connsiteX186" fmla="*/ 1495378 w 5957423"/>
              <a:gd name="connsiteY186" fmla="*/ 4768116 h 6858000"/>
              <a:gd name="connsiteX187" fmla="*/ 1513518 w 5957423"/>
              <a:gd name="connsiteY187" fmla="*/ 4753922 h 6858000"/>
              <a:gd name="connsiteX188" fmla="*/ 1513518 w 5957423"/>
              <a:gd name="connsiteY188" fmla="*/ 4737362 h 6858000"/>
              <a:gd name="connsiteX189" fmla="*/ 1489068 w 5957423"/>
              <a:gd name="connsiteY189" fmla="*/ 4756288 h 6858000"/>
              <a:gd name="connsiteX190" fmla="*/ 1123900 w 5957423"/>
              <a:gd name="connsiteY190" fmla="*/ 4478714 h 6858000"/>
              <a:gd name="connsiteX191" fmla="*/ 1488280 w 5957423"/>
              <a:gd name="connsiteY191" fmla="*/ 4196409 h 6858000"/>
              <a:gd name="connsiteX192" fmla="*/ 1853448 w 5957423"/>
              <a:gd name="connsiteY192" fmla="*/ 4473983 h 6858000"/>
              <a:gd name="connsiteX193" fmla="*/ 1514307 w 5957423"/>
              <a:gd name="connsiteY193" fmla="*/ 4737362 h 6858000"/>
              <a:gd name="connsiteX194" fmla="*/ 1514307 w 5957423"/>
              <a:gd name="connsiteY194" fmla="*/ 4753134 h 6858000"/>
              <a:gd name="connsiteX195" fmla="*/ 1857392 w 5957423"/>
              <a:gd name="connsiteY195" fmla="*/ 4487388 h 6858000"/>
              <a:gd name="connsiteX196" fmla="*/ 1857392 w 5957423"/>
              <a:gd name="connsiteY196" fmla="*/ 4833567 h 6858000"/>
              <a:gd name="connsiteX197" fmla="*/ 1514307 w 5957423"/>
              <a:gd name="connsiteY197" fmla="*/ 5100101 h 6858000"/>
              <a:gd name="connsiteX198" fmla="*/ 1514307 w 5957423"/>
              <a:gd name="connsiteY198" fmla="*/ 5116661 h 6858000"/>
              <a:gd name="connsiteX199" fmla="*/ 1870800 w 5957423"/>
              <a:gd name="connsiteY199" fmla="*/ 4839875 h 6858000"/>
              <a:gd name="connsiteX200" fmla="*/ 1870800 w 5957423"/>
              <a:gd name="connsiteY200" fmla="*/ 4470828 h 6858000"/>
              <a:gd name="connsiteX201" fmla="*/ 1497744 w 5957423"/>
              <a:gd name="connsiteY201" fmla="*/ 4186946 h 6858000"/>
              <a:gd name="connsiteX202" fmla="*/ 1497744 w 5957423"/>
              <a:gd name="connsiteY202" fmla="*/ 3839190 h 6858000"/>
              <a:gd name="connsiteX203" fmla="*/ 1484336 w 5957423"/>
              <a:gd name="connsiteY203" fmla="*/ 3849441 h 6858000"/>
              <a:gd name="connsiteX204" fmla="*/ 1484336 w 5957423"/>
              <a:gd name="connsiteY204" fmla="*/ 4182215 h 6858000"/>
              <a:gd name="connsiteX205" fmla="*/ 1122322 w 5957423"/>
              <a:gd name="connsiteY205" fmla="*/ 4462154 h 6858000"/>
              <a:gd name="connsiteX206" fmla="*/ 1122322 w 5957423"/>
              <a:gd name="connsiteY206" fmla="*/ 4115975 h 6858000"/>
              <a:gd name="connsiteX207" fmla="*/ 1484336 w 5957423"/>
              <a:gd name="connsiteY207" fmla="*/ 3835248 h 6858000"/>
              <a:gd name="connsiteX208" fmla="*/ 1484336 w 5957423"/>
              <a:gd name="connsiteY208" fmla="*/ 3848653 h 6858000"/>
              <a:gd name="connsiteX209" fmla="*/ 1497744 w 5957423"/>
              <a:gd name="connsiteY209" fmla="*/ 3838402 h 6858000"/>
              <a:gd name="connsiteX210" fmla="*/ 1497744 w 5957423"/>
              <a:gd name="connsiteY210" fmla="*/ 3818688 h 6858000"/>
              <a:gd name="connsiteX211" fmla="*/ 1136519 w 5957423"/>
              <a:gd name="connsiteY211" fmla="*/ 3544268 h 6858000"/>
              <a:gd name="connsiteX212" fmla="*/ 1125477 w 5957423"/>
              <a:gd name="connsiteY212" fmla="*/ 3552154 h 6858000"/>
              <a:gd name="connsiteX213" fmla="*/ 1135730 w 5957423"/>
              <a:gd name="connsiteY213" fmla="*/ 3543479 h 6858000"/>
              <a:gd name="connsiteX214" fmla="*/ 1119956 w 5957423"/>
              <a:gd name="connsiteY214" fmla="*/ 3531651 h 6858000"/>
              <a:gd name="connsiteX215" fmla="*/ 1119956 w 5957423"/>
              <a:gd name="connsiteY215" fmla="*/ 3519822 h 6858000"/>
              <a:gd name="connsiteX216" fmla="*/ 1106548 w 5957423"/>
              <a:gd name="connsiteY216" fmla="*/ 3519822 h 6858000"/>
              <a:gd name="connsiteX217" fmla="*/ 1106548 w 5957423"/>
              <a:gd name="connsiteY217" fmla="*/ 3532439 h 6858000"/>
              <a:gd name="connsiteX218" fmla="*/ 744534 w 5957423"/>
              <a:gd name="connsiteY218" fmla="*/ 3812379 h 6858000"/>
              <a:gd name="connsiteX219" fmla="*/ 744534 w 5957423"/>
              <a:gd name="connsiteY219" fmla="*/ 3495377 h 6858000"/>
              <a:gd name="connsiteX220" fmla="*/ 744534 w 5957423"/>
              <a:gd name="connsiteY220" fmla="*/ 3466989 h 6858000"/>
              <a:gd name="connsiteX221" fmla="*/ 1106548 w 5957423"/>
              <a:gd name="connsiteY221" fmla="*/ 3186261 h 6858000"/>
              <a:gd name="connsiteX222" fmla="*/ 1106548 w 5957423"/>
              <a:gd name="connsiteY222" fmla="*/ 3500109 h 6858000"/>
              <a:gd name="connsiteX223" fmla="*/ 1106548 w 5957423"/>
              <a:gd name="connsiteY223" fmla="*/ 3519034 h 6858000"/>
              <a:gd name="connsiteX224" fmla="*/ 1119956 w 5957423"/>
              <a:gd name="connsiteY224" fmla="*/ 3519034 h 6858000"/>
              <a:gd name="connsiteX225" fmla="*/ 1119956 w 5957423"/>
              <a:gd name="connsiteY225" fmla="*/ 3180741 h 6858000"/>
              <a:gd name="connsiteX226" fmla="*/ 1392847 w 5957423"/>
              <a:gd name="connsiteY226" fmla="*/ 2969406 h 6858000"/>
              <a:gd name="connsiteX227" fmla="*/ 1483547 w 5957423"/>
              <a:gd name="connsiteY227" fmla="*/ 2899224 h 6858000"/>
              <a:gd name="connsiteX228" fmla="*/ 1862913 w 5957423"/>
              <a:gd name="connsiteY228" fmla="*/ 3187049 h 6858000"/>
              <a:gd name="connsiteX229" fmla="*/ 2243855 w 5957423"/>
              <a:gd name="connsiteY229" fmla="*/ 2891339 h 6858000"/>
              <a:gd name="connsiteX230" fmla="*/ 2243855 w 5957423"/>
              <a:gd name="connsiteY230" fmla="*/ 2773843 h 6858000"/>
              <a:gd name="connsiteX231" fmla="*/ 2231236 w 5957423"/>
              <a:gd name="connsiteY231" fmla="*/ 2779363 h 6858000"/>
              <a:gd name="connsiteX232" fmla="*/ 2231236 w 5957423"/>
              <a:gd name="connsiteY232" fmla="*/ 2885030 h 6858000"/>
              <a:gd name="connsiteX233" fmla="*/ 1869222 w 5957423"/>
              <a:gd name="connsiteY233" fmla="*/ 3165758 h 6858000"/>
              <a:gd name="connsiteX234" fmla="*/ 1869222 w 5957423"/>
              <a:gd name="connsiteY234" fmla="*/ 2819579 h 6858000"/>
              <a:gd name="connsiteX235" fmla="*/ 2231236 w 5957423"/>
              <a:gd name="connsiteY235" fmla="*/ 2538851 h 6858000"/>
              <a:gd name="connsiteX236" fmla="*/ 2231236 w 5957423"/>
              <a:gd name="connsiteY236" fmla="*/ 2778574 h 6858000"/>
              <a:gd name="connsiteX237" fmla="*/ 2243855 w 5957423"/>
              <a:gd name="connsiteY237" fmla="*/ 2773054 h 6858000"/>
              <a:gd name="connsiteX238" fmla="*/ 2243855 w 5957423"/>
              <a:gd name="connsiteY238" fmla="*/ 2522291 h 6858000"/>
              <a:gd name="connsiteX239" fmla="*/ 2113720 w 5957423"/>
              <a:gd name="connsiteY239" fmla="*/ 2422933 h 6858000"/>
              <a:gd name="connsiteX240" fmla="*/ 2100312 w 5957423"/>
              <a:gd name="connsiteY240" fmla="*/ 2429241 h 6858000"/>
              <a:gd name="connsiteX241" fmla="*/ 2226503 w 5957423"/>
              <a:gd name="connsiteY241" fmla="*/ 2525446 h 6858000"/>
              <a:gd name="connsiteX242" fmla="*/ 1862124 w 5957423"/>
              <a:gd name="connsiteY242" fmla="*/ 2807751 h 6858000"/>
              <a:gd name="connsiteX243" fmla="*/ 1496955 w 5957423"/>
              <a:gd name="connsiteY243" fmla="*/ 2530177 h 6858000"/>
              <a:gd name="connsiteX244" fmla="*/ 1861335 w 5957423"/>
              <a:gd name="connsiteY244" fmla="*/ 2247872 h 6858000"/>
              <a:gd name="connsiteX245" fmla="*/ 2099523 w 5957423"/>
              <a:gd name="connsiteY245" fmla="*/ 2428452 h 6858000"/>
              <a:gd name="connsiteX246" fmla="*/ 2112931 w 5957423"/>
              <a:gd name="connsiteY246" fmla="*/ 2422144 h 6858000"/>
              <a:gd name="connsiteX247" fmla="*/ 1870800 w 5957423"/>
              <a:gd name="connsiteY247" fmla="*/ 2238409 h 6858000"/>
              <a:gd name="connsiteX248" fmla="*/ 1870800 w 5957423"/>
              <a:gd name="connsiteY248" fmla="*/ 2059405 h 6858000"/>
              <a:gd name="connsiteX249" fmla="*/ 1857392 w 5957423"/>
              <a:gd name="connsiteY249" fmla="*/ 2060983 h 6858000"/>
              <a:gd name="connsiteX250" fmla="*/ 1857392 w 5957423"/>
              <a:gd name="connsiteY250" fmla="*/ 2232889 h 6858000"/>
              <a:gd name="connsiteX251" fmla="*/ 1496167 w 5957423"/>
              <a:gd name="connsiteY251" fmla="*/ 2513617 h 6858000"/>
              <a:gd name="connsiteX252" fmla="*/ 1496167 w 5957423"/>
              <a:gd name="connsiteY252" fmla="*/ 2166650 h 6858000"/>
              <a:gd name="connsiteX253" fmla="*/ 1666526 w 5957423"/>
              <a:gd name="connsiteY253" fmla="*/ 2034960 h 6858000"/>
              <a:gd name="connsiteX254" fmla="*/ 1658639 w 5957423"/>
              <a:gd name="connsiteY254" fmla="*/ 2023920 h 6858000"/>
              <a:gd name="connsiteX255" fmla="*/ 1666526 w 5957423"/>
              <a:gd name="connsiteY255" fmla="*/ 2034172 h 6858000"/>
              <a:gd name="connsiteX256" fmla="*/ 1857392 w 5957423"/>
              <a:gd name="connsiteY256" fmla="*/ 1885922 h 6858000"/>
              <a:gd name="connsiteX257" fmla="*/ 1857392 w 5957423"/>
              <a:gd name="connsiteY257" fmla="*/ 2060194 h 6858000"/>
              <a:gd name="connsiteX258" fmla="*/ 1870800 w 5957423"/>
              <a:gd name="connsiteY258" fmla="*/ 2058617 h 6858000"/>
              <a:gd name="connsiteX259" fmla="*/ 1870800 w 5957423"/>
              <a:gd name="connsiteY259" fmla="*/ 1881190 h 6858000"/>
              <a:gd name="connsiteX260" fmla="*/ 1886574 w 5957423"/>
              <a:gd name="connsiteY260" fmla="*/ 1868573 h 6858000"/>
              <a:gd name="connsiteX261" fmla="*/ 1886574 w 5957423"/>
              <a:gd name="connsiteY261" fmla="*/ 1852014 h 6858000"/>
              <a:gd name="connsiteX262" fmla="*/ 1869222 w 5957423"/>
              <a:gd name="connsiteY262" fmla="*/ 1865419 h 6858000"/>
              <a:gd name="connsiteX263" fmla="*/ 1869222 w 5957423"/>
              <a:gd name="connsiteY263" fmla="*/ 1519240 h 6858000"/>
              <a:gd name="connsiteX264" fmla="*/ 1886574 w 5957423"/>
              <a:gd name="connsiteY264" fmla="*/ 1505835 h 6858000"/>
              <a:gd name="connsiteX265" fmla="*/ 1886574 w 5957423"/>
              <a:gd name="connsiteY265" fmla="*/ 1489275 h 6858000"/>
              <a:gd name="connsiteX266" fmla="*/ 1862124 w 5957423"/>
              <a:gd name="connsiteY266" fmla="*/ 1508201 h 6858000"/>
              <a:gd name="connsiteX267" fmla="*/ 1496955 w 5957423"/>
              <a:gd name="connsiteY267" fmla="*/ 1230627 h 6858000"/>
              <a:gd name="connsiteX268" fmla="*/ 1861335 w 5957423"/>
              <a:gd name="connsiteY268" fmla="*/ 947533 h 6858000"/>
              <a:gd name="connsiteX269" fmla="*/ 2226503 w 5957423"/>
              <a:gd name="connsiteY269" fmla="*/ 1225107 h 6858000"/>
              <a:gd name="connsiteX270" fmla="*/ 1887362 w 5957423"/>
              <a:gd name="connsiteY270" fmla="*/ 1488487 h 6858000"/>
              <a:gd name="connsiteX271" fmla="*/ 1887362 w 5957423"/>
              <a:gd name="connsiteY271" fmla="*/ 1505046 h 6858000"/>
              <a:gd name="connsiteX272" fmla="*/ 2231236 w 5957423"/>
              <a:gd name="connsiteY272" fmla="*/ 1238512 h 6858000"/>
              <a:gd name="connsiteX273" fmla="*/ 2231236 w 5957423"/>
              <a:gd name="connsiteY273" fmla="*/ 1585480 h 6858000"/>
              <a:gd name="connsiteX274" fmla="*/ 1887362 w 5957423"/>
              <a:gd name="connsiteY274" fmla="*/ 1851225 h 6858000"/>
              <a:gd name="connsiteX275" fmla="*/ 1887362 w 5957423"/>
              <a:gd name="connsiteY275" fmla="*/ 1867785 h 6858000"/>
              <a:gd name="connsiteX276" fmla="*/ 2243855 w 5957423"/>
              <a:gd name="connsiteY276" fmla="*/ 1591788 h 6858000"/>
              <a:gd name="connsiteX277" fmla="*/ 2243855 w 5957423"/>
              <a:gd name="connsiteY277" fmla="*/ 1221952 h 6858000"/>
              <a:gd name="connsiteX278" fmla="*/ 1870800 w 5957423"/>
              <a:gd name="connsiteY278" fmla="*/ 938859 h 6858000"/>
              <a:gd name="connsiteX279" fmla="*/ 1870800 w 5957423"/>
              <a:gd name="connsiteY279" fmla="*/ 590314 h 6858000"/>
              <a:gd name="connsiteX280" fmla="*/ 1857392 w 5957423"/>
              <a:gd name="connsiteY280" fmla="*/ 600566 h 6858000"/>
              <a:gd name="connsiteX281" fmla="*/ 1857392 w 5957423"/>
              <a:gd name="connsiteY281" fmla="*/ 933339 h 6858000"/>
              <a:gd name="connsiteX282" fmla="*/ 1496167 w 5957423"/>
              <a:gd name="connsiteY282" fmla="*/ 1214067 h 6858000"/>
              <a:gd name="connsiteX283" fmla="*/ 1496167 w 5957423"/>
              <a:gd name="connsiteY283" fmla="*/ 867888 h 6858000"/>
              <a:gd name="connsiteX284" fmla="*/ 1857392 w 5957423"/>
              <a:gd name="connsiteY284" fmla="*/ 587160 h 6858000"/>
              <a:gd name="connsiteX285" fmla="*/ 1857392 w 5957423"/>
              <a:gd name="connsiteY285" fmla="*/ 599777 h 6858000"/>
              <a:gd name="connsiteX286" fmla="*/ 1870800 w 5957423"/>
              <a:gd name="connsiteY286" fmla="*/ 589526 h 6858000"/>
              <a:gd name="connsiteX287" fmla="*/ 1870800 w 5957423"/>
              <a:gd name="connsiteY287" fmla="*/ 570600 h 6858000"/>
              <a:gd name="connsiteX288" fmla="*/ 1509574 w 5957423"/>
              <a:gd name="connsiteY288" fmla="*/ 295392 h 6858000"/>
              <a:gd name="connsiteX289" fmla="*/ 1498533 w 5957423"/>
              <a:gd name="connsiteY289" fmla="*/ 304066 h 6858000"/>
              <a:gd name="connsiteX290" fmla="*/ 1508786 w 5957423"/>
              <a:gd name="connsiteY290" fmla="*/ 295392 h 6858000"/>
              <a:gd name="connsiteX291" fmla="*/ 1493012 w 5957423"/>
              <a:gd name="connsiteY291" fmla="*/ 283564 h 6858000"/>
              <a:gd name="connsiteX292" fmla="*/ 1493012 w 5957423"/>
              <a:gd name="connsiteY292" fmla="*/ 1953 h 6858000"/>
              <a:gd name="connsiteX293" fmla="*/ 1398859 w 5957423"/>
              <a:gd name="connsiteY293" fmla="*/ 0 h 6858000"/>
              <a:gd name="connsiteX294" fmla="*/ 1480393 w 5957423"/>
              <a:gd name="connsiteY294" fmla="*/ 0 h 6858000"/>
              <a:gd name="connsiteX295" fmla="*/ 1480393 w 5957423"/>
              <a:gd name="connsiteY295" fmla="*/ 84404 h 6858000"/>
              <a:gd name="connsiteX296" fmla="*/ 1480393 w 5957423"/>
              <a:gd name="connsiteY296" fmla="*/ 283564 h 6858000"/>
              <a:gd name="connsiteX297" fmla="*/ 1118379 w 5957423"/>
              <a:gd name="connsiteY297" fmla="*/ 564292 h 6858000"/>
              <a:gd name="connsiteX298" fmla="*/ 1118379 w 5957423"/>
              <a:gd name="connsiteY298" fmla="*/ 218113 h 6858000"/>
              <a:gd name="connsiteX299" fmla="*/ 1379242 w 5957423"/>
              <a:gd name="connsiteY299" fmla="*/ 15255 h 6858000"/>
              <a:gd name="connsiteX300" fmla="*/ 840168 w 5957423"/>
              <a:gd name="connsiteY300" fmla="*/ 0 h 6858000"/>
              <a:gd name="connsiteX301" fmla="*/ 1377550 w 5957423"/>
              <a:gd name="connsiteY301" fmla="*/ 0 h 6858000"/>
              <a:gd name="connsiteX302" fmla="*/ 1301753 w 5957423"/>
              <a:gd name="connsiteY302" fmla="*/ 58896 h 6858000"/>
              <a:gd name="connsiteX303" fmla="*/ 1112069 w 5957423"/>
              <a:gd name="connsiteY303" fmla="*/ 206284 h 6858000"/>
              <a:gd name="connsiteX304" fmla="*/ 857417 w 5957423"/>
              <a:gd name="connsiteY304" fmla="*/ 13087 h 6858000"/>
              <a:gd name="connsiteX0" fmla="*/ 738225 w 42118086"/>
              <a:gd name="connsiteY0" fmla="*/ 6911396 h 6975464"/>
              <a:gd name="connsiteX1" fmla="*/ 814828 w 42118086"/>
              <a:gd name="connsiteY1" fmla="*/ 6969750 h 6975464"/>
              <a:gd name="connsiteX2" fmla="*/ 822329 w 42118086"/>
              <a:gd name="connsiteY2" fmla="*/ 6975464 h 6975464"/>
              <a:gd name="connsiteX3" fmla="*/ 655724 w 42118086"/>
              <a:gd name="connsiteY3" fmla="*/ 6975464 h 6975464"/>
              <a:gd name="connsiteX4" fmla="*/ 656989 w 42118086"/>
              <a:gd name="connsiteY4" fmla="*/ 6974481 h 6975464"/>
              <a:gd name="connsiteX5" fmla="*/ 738225 w 42118086"/>
              <a:gd name="connsiteY5" fmla="*/ 6911396 h 6975464"/>
              <a:gd name="connsiteX6" fmla="*/ 733493 w 42118086"/>
              <a:gd name="connsiteY6" fmla="*/ 6551812 h 6975464"/>
              <a:gd name="connsiteX7" fmla="*/ 733493 w 42118086"/>
              <a:gd name="connsiteY7" fmla="*/ 6897991 h 6975464"/>
              <a:gd name="connsiteX8" fmla="*/ 639637 w 42118086"/>
              <a:gd name="connsiteY8" fmla="*/ 6970539 h 6975464"/>
              <a:gd name="connsiteX9" fmla="*/ 656989 w 42118086"/>
              <a:gd name="connsiteY9" fmla="*/ 6974481 h 6975464"/>
              <a:gd name="connsiteX10" fmla="*/ 638848 w 42118086"/>
              <a:gd name="connsiteY10" fmla="*/ 6971327 h 6975464"/>
              <a:gd name="connsiteX11" fmla="*/ 633515 w 42118086"/>
              <a:gd name="connsiteY11" fmla="*/ 6975464 h 6975464"/>
              <a:gd name="connsiteX12" fmla="*/ 371479 w 42118086"/>
              <a:gd name="connsiteY12" fmla="*/ 6975464 h 6975464"/>
              <a:gd name="connsiteX13" fmla="*/ 371479 w 42118086"/>
              <a:gd name="connsiteY13" fmla="*/ 6917056 h 6975464"/>
              <a:gd name="connsiteX14" fmla="*/ 371479 w 42118086"/>
              <a:gd name="connsiteY14" fmla="*/ 6832540 h 6975464"/>
              <a:gd name="connsiteX15" fmla="*/ 733493 w 42118086"/>
              <a:gd name="connsiteY15" fmla="*/ 6551812 h 6975464"/>
              <a:gd name="connsiteX16" fmla="*/ 1106548 w 42118086"/>
              <a:gd name="connsiteY16" fmla="*/ 5904403 h 6975464"/>
              <a:gd name="connsiteX17" fmla="*/ 1106548 w 42118086"/>
              <a:gd name="connsiteY17" fmla="*/ 6251370 h 6975464"/>
              <a:gd name="connsiteX18" fmla="*/ 1012693 w 42118086"/>
              <a:gd name="connsiteY18" fmla="*/ 6323918 h 6975464"/>
              <a:gd name="connsiteX19" fmla="*/ 744534 w 42118086"/>
              <a:gd name="connsiteY19" fmla="*/ 6531309 h 6975464"/>
              <a:gd name="connsiteX20" fmla="*/ 744534 w 42118086"/>
              <a:gd name="connsiteY20" fmla="*/ 6185131 h 6975464"/>
              <a:gd name="connsiteX21" fmla="*/ 873093 w 42118086"/>
              <a:gd name="connsiteY21" fmla="*/ 6085772 h 6975464"/>
              <a:gd name="connsiteX22" fmla="*/ 1106548 w 42118086"/>
              <a:gd name="connsiteY22" fmla="*/ 5904403 h 6975464"/>
              <a:gd name="connsiteX23" fmla="*/ 1739875 w 42118086"/>
              <a:gd name="connsiteY23" fmla="*/ 5788484 h 6975464"/>
              <a:gd name="connsiteX24" fmla="*/ 1726467 w 42118086"/>
              <a:gd name="connsiteY24" fmla="*/ 5794792 h 6975464"/>
              <a:gd name="connsiteX25" fmla="*/ 1739875 w 42118086"/>
              <a:gd name="connsiteY25" fmla="*/ 5788484 h 6975464"/>
              <a:gd name="connsiteX26" fmla="*/ 1488280 w 42118086"/>
              <a:gd name="connsiteY26" fmla="*/ 5613423 h 6975464"/>
              <a:gd name="connsiteX27" fmla="*/ 1726467 w 42118086"/>
              <a:gd name="connsiteY27" fmla="*/ 5794792 h 6975464"/>
              <a:gd name="connsiteX28" fmla="*/ 1853448 w 42118086"/>
              <a:gd name="connsiteY28" fmla="*/ 5890997 h 6975464"/>
              <a:gd name="connsiteX29" fmla="*/ 1489068 w 42118086"/>
              <a:gd name="connsiteY29" fmla="*/ 6174091 h 6975464"/>
              <a:gd name="connsiteX30" fmla="*/ 1123900 w 42118086"/>
              <a:gd name="connsiteY30" fmla="*/ 5896517 h 6975464"/>
              <a:gd name="connsiteX31" fmla="*/ 1488280 w 42118086"/>
              <a:gd name="connsiteY31" fmla="*/ 5613423 h 6975464"/>
              <a:gd name="connsiteX32" fmla="*/ 359648 w 42118086"/>
              <a:gd name="connsiteY32" fmla="*/ 4965225 h 6975464"/>
              <a:gd name="connsiteX33" fmla="*/ 724817 w 42118086"/>
              <a:gd name="connsiteY33" fmla="*/ 5242799 h 6975464"/>
              <a:gd name="connsiteX34" fmla="*/ 487418 w 42118086"/>
              <a:gd name="connsiteY34" fmla="*/ 5426534 h 6975464"/>
              <a:gd name="connsiteX35" fmla="*/ 493727 w 42118086"/>
              <a:gd name="connsiteY35" fmla="*/ 5437574 h 6975464"/>
              <a:gd name="connsiteX36" fmla="*/ 733493 w 42118086"/>
              <a:gd name="connsiteY36" fmla="*/ 5252262 h 6975464"/>
              <a:gd name="connsiteX37" fmla="*/ 733493 w 42118086"/>
              <a:gd name="connsiteY37" fmla="*/ 5598440 h 6975464"/>
              <a:gd name="connsiteX38" fmla="*/ 633328 w 42118086"/>
              <a:gd name="connsiteY38" fmla="*/ 5675720 h 6975464"/>
              <a:gd name="connsiteX39" fmla="*/ 641215 w 42118086"/>
              <a:gd name="connsiteY39" fmla="*/ 5688337 h 6975464"/>
              <a:gd name="connsiteX40" fmla="*/ 737436 w 42118086"/>
              <a:gd name="connsiteY40" fmla="*/ 5613423 h 6975464"/>
              <a:gd name="connsiteX41" fmla="*/ 1102605 w 42118086"/>
              <a:gd name="connsiteY41" fmla="*/ 5890997 h 6975464"/>
              <a:gd name="connsiteX42" fmla="*/ 866783 w 42118086"/>
              <a:gd name="connsiteY42" fmla="*/ 6073943 h 6975464"/>
              <a:gd name="connsiteX43" fmla="*/ 873093 w 42118086"/>
              <a:gd name="connsiteY43" fmla="*/ 6085772 h 6975464"/>
              <a:gd name="connsiteX44" fmla="*/ 865994 w 42118086"/>
              <a:gd name="connsiteY44" fmla="*/ 6074732 h 6975464"/>
              <a:gd name="connsiteX45" fmla="*/ 738225 w 42118086"/>
              <a:gd name="connsiteY45" fmla="*/ 6174091 h 6975464"/>
              <a:gd name="connsiteX46" fmla="*/ 373056 w 42118086"/>
              <a:gd name="connsiteY46" fmla="*/ 5896517 h 6975464"/>
              <a:gd name="connsiteX47" fmla="*/ 640426 w 42118086"/>
              <a:gd name="connsiteY47" fmla="*/ 5689125 h 6975464"/>
              <a:gd name="connsiteX48" fmla="*/ 633328 w 42118086"/>
              <a:gd name="connsiteY48" fmla="*/ 5676508 h 6975464"/>
              <a:gd name="connsiteX49" fmla="*/ 371479 w 42118086"/>
              <a:gd name="connsiteY49" fmla="*/ 5879169 h 6975464"/>
              <a:gd name="connsiteX50" fmla="*/ 371479 w 42118086"/>
              <a:gd name="connsiteY50" fmla="*/ 5532990 h 6975464"/>
              <a:gd name="connsiteX51" fmla="*/ 493727 w 42118086"/>
              <a:gd name="connsiteY51" fmla="*/ 5438362 h 6975464"/>
              <a:gd name="connsiteX52" fmla="*/ 486629 w 42118086"/>
              <a:gd name="connsiteY52" fmla="*/ 5426534 h 6975464"/>
              <a:gd name="connsiteX53" fmla="*/ 365169 w 42118086"/>
              <a:gd name="connsiteY53" fmla="*/ 5521161 h 6975464"/>
              <a:gd name="connsiteX54" fmla="*/ 0 w 42118086"/>
              <a:gd name="connsiteY54" fmla="*/ 5243588 h 6975464"/>
              <a:gd name="connsiteX55" fmla="*/ 359648 w 42118086"/>
              <a:gd name="connsiteY55" fmla="*/ 4965225 h 6975464"/>
              <a:gd name="connsiteX56" fmla="*/ 1106548 w 42118086"/>
              <a:gd name="connsiteY56" fmla="*/ 4604852 h 6975464"/>
              <a:gd name="connsiteX57" fmla="*/ 1106548 w 42118086"/>
              <a:gd name="connsiteY57" fmla="*/ 4951031 h 6975464"/>
              <a:gd name="connsiteX58" fmla="*/ 1018214 w 42118086"/>
              <a:gd name="connsiteY58" fmla="*/ 5019636 h 6975464"/>
              <a:gd name="connsiteX59" fmla="*/ 1025312 w 42118086"/>
              <a:gd name="connsiteY59" fmla="*/ 5030676 h 6975464"/>
              <a:gd name="connsiteX60" fmla="*/ 1017425 w 42118086"/>
              <a:gd name="connsiteY60" fmla="*/ 5020424 h 6975464"/>
              <a:gd name="connsiteX61" fmla="*/ 744534 w 42118086"/>
              <a:gd name="connsiteY61" fmla="*/ 5231759 h 6975464"/>
              <a:gd name="connsiteX62" fmla="*/ 744534 w 42118086"/>
              <a:gd name="connsiteY62" fmla="*/ 4885580 h 6975464"/>
              <a:gd name="connsiteX63" fmla="*/ 856530 w 42118086"/>
              <a:gd name="connsiteY63" fmla="*/ 4798050 h 6975464"/>
              <a:gd name="connsiteX64" fmla="*/ 849432 w 42118086"/>
              <a:gd name="connsiteY64" fmla="*/ 4787799 h 6975464"/>
              <a:gd name="connsiteX65" fmla="*/ 857319 w 42118086"/>
              <a:gd name="connsiteY65" fmla="*/ 4798050 h 6975464"/>
              <a:gd name="connsiteX66" fmla="*/ 1106548 w 42118086"/>
              <a:gd name="connsiteY66" fmla="*/ 4604852 h 6975464"/>
              <a:gd name="connsiteX67" fmla="*/ 737436 w 42118086"/>
              <a:gd name="connsiteY67" fmla="*/ 4313873 h 6975464"/>
              <a:gd name="connsiteX68" fmla="*/ 1102605 w 42118086"/>
              <a:gd name="connsiteY68" fmla="*/ 4591447 h 6975464"/>
              <a:gd name="connsiteX69" fmla="*/ 849432 w 42118086"/>
              <a:gd name="connsiteY69" fmla="*/ 4787799 h 6975464"/>
              <a:gd name="connsiteX70" fmla="*/ 738225 w 42118086"/>
              <a:gd name="connsiteY70" fmla="*/ 4873752 h 6975464"/>
              <a:gd name="connsiteX71" fmla="*/ 373056 w 42118086"/>
              <a:gd name="connsiteY71" fmla="*/ 4596178 h 6975464"/>
              <a:gd name="connsiteX72" fmla="*/ 737436 w 42118086"/>
              <a:gd name="connsiteY72" fmla="*/ 4313873 h 6975464"/>
              <a:gd name="connsiteX73" fmla="*/ 1115224 w 42118086"/>
              <a:gd name="connsiteY73" fmla="*/ 3661732 h 6975464"/>
              <a:gd name="connsiteX74" fmla="*/ 1125477 w 42118086"/>
              <a:gd name="connsiteY74" fmla="*/ 3669618 h 6975464"/>
              <a:gd name="connsiteX75" fmla="*/ 1480393 w 42118086"/>
              <a:gd name="connsiteY75" fmla="*/ 3939306 h 6975464"/>
              <a:gd name="connsiteX76" fmla="*/ 1116013 w 42118086"/>
              <a:gd name="connsiteY76" fmla="*/ 4222399 h 6975464"/>
              <a:gd name="connsiteX77" fmla="*/ 750844 w 42118086"/>
              <a:gd name="connsiteY77" fmla="*/ 3944037 h 6975464"/>
              <a:gd name="connsiteX78" fmla="*/ 1115224 w 42118086"/>
              <a:gd name="connsiteY78" fmla="*/ 3661732 h 6975464"/>
              <a:gd name="connsiteX79" fmla="*/ 1480393 w 42118086"/>
              <a:gd name="connsiteY79" fmla="*/ 2656315 h 6975464"/>
              <a:gd name="connsiteX80" fmla="*/ 1480393 w 42118086"/>
              <a:gd name="connsiteY80" fmla="*/ 3002494 h 6975464"/>
              <a:gd name="connsiteX81" fmla="*/ 1386537 w 42118086"/>
              <a:gd name="connsiteY81" fmla="*/ 3075042 h 6975464"/>
              <a:gd name="connsiteX82" fmla="*/ 1392847 w 42118086"/>
              <a:gd name="connsiteY82" fmla="*/ 3086870 h 6975464"/>
              <a:gd name="connsiteX83" fmla="*/ 1385748 w 42118086"/>
              <a:gd name="connsiteY83" fmla="*/ 3075830 h 6975464"/>
              <a:gd name="connsiteX84" fmla="*/ 1118379 w 42118086"/>
              <a:gd name="connsiteY84" fmla="*/ 3283222 h 6975464"/>
              <a:gd name="connsiteX85" fmla="*/ 1118379 w 42118086"/>
              <a:gd name="connsiteY85" fmla="*/ 2937043 h 6975464"/>
              <a:gd name="connsiteX86" fmla="*/ 1246148 w 42118086"/>
              <a:gd name="connsiteY86" fmla="*/ 2837685 h 6975464"/>
              <a:gd name="connsiteX87" fmla="*/ 1239839 w 42118086"/>
              <a:gd name="connsiteY87" fmla="*/ 2825856 h 6975464"/>
              <a:gd name="connsiteX88" fmla="*/ 1246937 w 42118086"/>
              <a:gd name="connsiteY88" fmla="*/ 2836896 h 6975464"/>
              <a:gd name="connsiteX89" fmla="*/ 1480393 w 42118086"/>
              <a:gd name="connsiteY89" fmla="*/ 2656315 h 6975464"/>
              <a:gd name="connsiteX90" fmla="*/ 732704 w 42118086"/>
              <a:gd name="connsiteY90" fmla="*/ 1716349 h 6975464"/>
              <a:gd name="connsiteX91" fmla="*/ 1097873 w 42118086"/>
              <a:gd name="connsiteY91" fmla="*/ 1993923 h 6975464"/>
              <a:gd name="connsiteX92" fmla="*/ 860473 w 42118086"/>
              <a:gd name="connsiteY92" fmla="*/ 2177658 h 6975464"/>
              <a:gd name="connsiteX93" fmla="*/ 867572 w 42118086"/>
              <a:gd name="connsiteY93" fmla="*/ 2189486 h 6975464"/>
              <a:gd name="connsiteX94" fmla="*/ 1106548 w 42118086"/>
              <a:gd name="connsiteY94" fmla="*/ 2003386 h 6975464"/>
              <a:gd name="connsiteX95" fmla="*/ 1106548 w 42118086"/>
              <a:gd name="connsiteY95" fmla="*/ 2350353 h 6975464"/>
              <a:gd name="connsiteX96" fmla="*/ 1007172 w 42118086"/>
              <a:gd name="connsiteY96" fmla="*/ 2427632 h 6975464"/>
              <a:gd name="connsiteX97" fmla="*/ 1014270 w 42118086"/>
              <a:gd name="connsiteY97" fmla="*/ 2440249 h 6975464"/>
              <a:gd name="connsiteX98" fmla="*/ 1110492 w 42118086"/>
              <a:gd name="connsiteY98" fmla="*/ 2365336 h 6975464"/>
              <a:gd name="connsiteX99" fmla="*/ 1475660 w 42118086"/>
              <a:gd name="connsiteY99" fmla="*/ 2642910 h 6975464"/>
              <a:gd name="connsiteX100" fmla="*/ 1239839 w 42118086"/>
              <a:gd name="connsiteY100" fmla="*/ 2825856 h 6975464"/>
              <a:gd name="connsiteX101" fmla="*/ 1112069 w 42118086"/>
              <a:gd name="connsiteY101" fmla="*/ 2925215 h 6975464"/>
              <a:gd name="connsiteX102" fmla="*/ 746900 w 42118086"/>
              <a:gd name="connsiteY102" fmla="*/ 2647641 h 6975464"/>
              <a:gd name="connsiteX103" fmla="*/ 1013481 w 42118086"/>
              <a:gd name="connsiteY103" fmla="*/ 2440249 h 6975464"/>
              <a:gd name="connsiteX104" fmla="*/ 1006383 w 42118086"/>
              <a:gd name="connsiteY104" fmla="*/ 2427632 h 6975464"/>
              <a:gd name="connsiteX105" fmla="*/ 744534 w 42118086"/>
              <a:gd name="connsiteY105" fmla="*/ 2631081 h 6975464"/>
              <a:gd name="connsiteX106" fmla="*/ 744534 w 42118086"/>
              <a:gd name="connsiteY106" fmla="*/ 2284114 h 6975464"/>
              <a:gd name="connsiteX107" fmla="*/ 866783 w 42118086"/>
              <a:gd name="connsiteY107" fmla="*/ 2189486 h 6975464"/>
              <a:gd name="connsiteX108" fmla="*/ 860473 w 42118086"/>
              <a:gd name="connsiteY108" fmla="*/ 2178447 h 6975464"/>
              <a:gd name="connsiteX109" fmla="*/ 738225 w 42118086"/>
              <a:gd name="connsiteY109" fmla="*/ 2273074 h 6975464"/>
              <a:gd name="connsiteX110" fmla="*/ 373056 w 42118086"/>
              <a:gd name="connsiteY110" fmla="*/ 1995500 h 6975464"/>
              <a:gd name="connsiteX111" fmla="*/ 732704 w 42118086"/>
              <a:gd name="connsiteY111" fmla="*/ 1716349 h 6975464"/>
              <a:gd name="connsiteX112" fmla="*/ 1480393 w 42118086"/>
              <a:gd name="connsiteY112" fmla="*/ 1355976 h 6975464"/>
              <a:gd name="connsiteX113" fmla="*/ 1480393 w 42118086"/>
              <a:gd name="connsiteY113" fmla="*/ 1702944 h 6975464"/>
              <a:gd name="connsiteX114" fmla="*/ 1391269 w 42118086"/>
              <a:gd name="connsiteY114" fmla="*/ 1771549 h 6975464"/>
              <a:gd name="connsiteX115" fmla="*/ 1399156 w 42118086"/>
              <a:gd name="connsiteY115" fmla="*/ 1781800 h 6975464"/>
              <a:gd name="connsiteX116" fmla="*/ 1483547 w 42118086"/>
              <a:gd name="connsiteY116" fmla="*/ 1716349 h 6975464"/>
              <a:gd name="connsiteX117" fmla="*/ 1848716 w 42118086"/>
              <a:gd name="connsiteY117" fmla="*/ 1993923 h 6975464"/>
              <a:gd name="connsiteX118" fmla="*/ 1658639 w 42118086"/>
              <a:gd name="connsiteY118" fmla="*/ 2141384 h 6975464"/>
              <a:gd name="connsiteX119" fmla="*/ 1489068 w 42118086"/>
              <a:gd name="connsiteY119" fmla="*/ 2273074 h 6975464"/>
              <a:gd name="connsiteX120" fmla="*/ 1123900 w 42118086"/>
              <a:gd name="connsiteY120" fmla="*/ 1995500 h 6975464"/>
              <a:gd name="connsiteX121" fmla="*/ 1398368 w 42118086"/>
              <a:gd name="connsiteY121" fmla="*/ 1782588 h 6975464"/>
              <a:gd name="connsiteX122" fmla="*/ 1390481 w 42118086"/>
              <a:gd name="connsiteY122" fmla="*/ 1771549 h 6975464"/>
              <a:gd name="connsiteX123" fmla="*/ 1118379 w 42118086"/>
              <a:gd name="connsiteY123" fmla="*/ 1982883 h 6975464"/>
              <a:gd name="connsiteX124" fmla="*/ 1118379 w 42118086"/>
              <a:gd name="connsiteY124" fmla="*/ 1636704 h 6975464"/>
              <a:gd name="connsiteX125" fmla="*/ 1230374 w 42118086"/>
              <a:gd name="connsiteY125" fmla="*/ 1549963 h 6975464"/>
              <a:gd name="connsiteX126" fmla="*/ 1480393 w 42118086"/>
              <a:gd name="connsiteY126" fmla="*/ 1355976 h 6975464"/>
              <a:gd name="connsiteX127" fmla="*/ 1110492 w 42118086"/>
              <a:gd name="connsiteY127" fmla="*/ 1064997 h 6975464"/>
              <a:gd name="connsiteX128" fmla="*/ 1475660 w 42118086"/>
              <a:gd name="connsiteY128" fmla="*/ 1342571 h 6975464"/>
              <a:gd name="connsiteX129" fmla="*/ 1223276 w 42118086"/>
              <a:gd name="connsiteY129" fmla="*/ 1538923 h 6975464"/>
              <a:gd name="connsiteX130" fmla="*/ 1230374 w 42118086"/>
              <a:gd name="connsiteY130" fmla="*/ 1549963 h 6975464"/>
              <a:gd name="connsiteX131" fmla="*/ 1222487 w 42118086"/>
              <a:gd name="connsiteY131" fmla="*/ 1539711 h 6975464"/>
              <a:gd name="connsiteX132" fmla="*/ 1112069 w 42118086"/>
              <a:gd name="connsiteY132" fmla="*/ 1625665 h 6975464"/>
              <a:gd name="connsiteX133" fmla="*/ 746900 w 42118086"/>
              <a:gd name="connsiteY133" fmla="*/ 1348091 h 6975464"/>
              <a:gd name="connsiteX134" fmla="*/ 1110492 w 42118086"/>
              <a:gd name="connsiteY134" fmla="*/ 1064997 h 6975464"/>
              <a:gd name="connsiteX135" fmla="*/ 1488280 w 42118086"/>
              <a:gd name="connsiteY135" fmla="*/ 413645 h 6975464"/>
              <a:gd name="connsiteX136" fmla="*/ 1498533 w 42118086"/>
              <a:gd name="connsiteY136" fmla="*/ 421530 h 6975464"/>
              <a:gd name="connsiteX137" fmla="*/ 1853448 w 42118086"/>
              <a:gd name="connsiteY137" fmla="*/ 691218 h 6975464"/>
              <a:gd name="connsiteX138" fmla="*/ 1489068 w 42118086"/>
              <a:gd name="connsiteY138" fmla="*/ 973524 h 6975464"/>
              <a:gd name="connsiteX139" fmla="*/ 1123900 w 42118086"/>
              <a:gd name="connsiteY139" fmla="*/ 695950 h 6975464"/>
              <a:gd name="connsiteX140" fmla="*/ 1488280 w 42118086"/>
              <a:gd name="connsiteY140" fmla="*/ 413645 h 6975464"/>
              <a:gd name="connsiteX141" fmla="*/ 1493012 w 42118086"/>
              <a:gd name="connsiteY141" fmla="*/ 117464 h 6975464"/>
              <a:gd name="connsiteX142" fmla="*/ 42118086 w 42118086"/>
              <a:gd name="connsiteY142" fmla="*/ 0 h 6975464"/>
              <a:gd name="connsiteX143" fmla="*/ 5957423 w 42118086"/>
              <a:gd name="connsiteY143" fmla="*/ 6975464 h 6975464"/>
              <a:gd name="connsiteX144" fmla="*/ 843615 w 42118086"/>
              <a:gd name="connsiteY144" fmla="*/ 6975464 h 6975464"/>
              <a:gd name="connsiteX145" fmla="*/ 810785 w 42118086"/>
              <a:gd name="connsiteY145" fmla="*/ 6950504 h 6975464"/>
              <a:gd name="connsiteX146" fmla="*/ 746900 w 42118086"/>
              <a:gd name="connsiteY146" fmla="*/ 6901934 h 6975464"/>
              <a:gd name="connsiteX147" fmla="*/ 746900 w 42118086"/>
              <a:gd name="connsiteY147" fmla="*/ 6547081 h 6975464"/>
              <a:gd name="connsiteX148" fmla="*/ 1019002 w 42118086"/>
              <a:gd name="connsiteY148" fmla="*/ 6335746 h 6975464"/>
              <a:gd name="connsiteX149" fmla="*/ 1012693 w 42118086"/>
              <a:gd name="connsiteY149" fmla="*/ 6323918 h 6975464"/>
              <a:gd name="connsiteX150" fmla="*/ 1019791 w 42118086"/>
              <a:gd name="connsiteY150" fmla="*/ 6334957 h 6975464"/>
              <a:gd name="connsiteX151" fmla="*/ 1110492 w 42118086"/>
              <a:gd name="connsiteY151" fmla="*/ 6264775 h 6975464"/>
              <a:gd name="connsiteX152" fmla="*/ 1489068 w 42118086"/>
              <a:gd name="connsiteY152" fmla="*/ 6553389 h 6975464"/>
              <a:gd name="connsiteX153" fmla="*/ 1870800 w 42118086"/>
              <a:gd name="connsiteY153" fmla="*/ 6257678 h 6975464"/>
              <a:gd name="connsiteX154" fmla="*/ 1870800 w 42118086"/>
              <a:gd name="connsiteY154" fmla="*/ 6139394 h 6975464"/>
              <a:gd name="connsiteX155" fmla="*/ 1857392 w 42118086"/>
              <a:gd name="connsiteY155" fmla="*/ 6144914 h 6975464"/>
              <a:gd name="connsiteX156" fmla="*/ 1857392 w 42118086"/>
              <a:gd name="connsiteY156" fmla="*/ 6251370 h 6975464"/>
              <a:gd name="connsiteX157" fmla="*/ 1495378 w 42118086"/>
              <a:gd name="connsiteY157" fmla="*/ 6531309 h 6975464"/>
              <a:gd name="connsiteX158" fmla="*/ 1495378 w 42118086"/>
              <a:gd name="connsiteY158" fmla="*/ 6185131 h 6975464"/>
              <a:gd name="connsiteX159" fmla="*/ 1857392 w 42118086"/>
              <a:gd name="connsiteY159" fmla="*/ 5904403 h 6975464"/>
              <a:gd name="connsiteX160" fmla="*/ 1857392 w 42118086"/>
              <a:gd name="connsiteY160" fmla="*/ 6144125 h 6975464"/>
              <a:gd name="connsiteX161" fmla="*/ 1870800 w 42118086"/>
              <a:gd name="connsiteY161" fmla="*/ 6138605 h 6975464"/>
              <a:gd name="connsiteX162" fmla="*/ 1870800 w 42118086"/>
              <a:gd name="connsiteY162" fmla="*/ 5887843 h 6975464"/>
              <a:gd name="connsiteX163" fmla="*/ 1739875 w 42118086"/>
              <a:gd name="connsiteY163" fmla="*/ 5788484 h 6975464"/>
              <a:gd name="connsiteX164" fmla="*/ 1497744 w 42118086"/>
              <a:gd name="connsiteY164" fmla="*/ 5604749 h 6975464"/>
              <a:gd name="connsiteX165" fmla="*/ 1497744 w 42118086"/>
              <a:gd name="connsiteY165" fmla="*/ 5424957 h 6975464"/>
              <a:gd name="connsiteX166" fmla="*/ 1484336 w 42118086"/>
              <a:gd name="connsiteY166" fmla="*/ 5427322 h 6975464"/>
              <a:gd name="connsiteX167" fmla="*/ 1484336 w 42118086"/>
              <a:gd name="connsiteY167" fmla="*/ 5598440 h 6975464"/>
              <a:gd name="connsiteX168" fmla="*/ 1122322 w 42118086"/>
              <a:gd name="connsiteY168" fmla="*/ 5879169 h 6975464"/>
              <a:gd name="connsiteX169" fmla="*/ 1122322 w 42118086"/>
              <a:gd name="connsiteY169" fmla="*/ 5532990 h 6975464"/>
              <a:gd name="connsiteX170" fmla="*/ 1292682 w 42118086"/>
              <a:gd name="connsiteY170" fmla="*/ 5400511 h 6975464"/>
              <a:gd name="connsiteX171" fmla="*/ 1285583 w 42118086"/>
              <a:gd name="connsiteY171" fmla="*/ 5390260 h 6975464"/>
              <a:gd name="connsiteX172" fmla="*/ 1116013 w 42118086"/>
              <a:gd name="connsiteY172" fmla="*/ 5521161 h 6975464"/>
              <a:gd name="connsiteX173" fmla="*/ 750844 w 42118086"/>
              <a:gd name="connsiteY173" fmla="*/ 5243588 h 6975464"/>
              <a:gd name="connsiteX174" fmla="*/ 1025312 w 42118086"/>
              <a:gd name="connsiteY174" fmla="*/ 5030676 h 6975464"/>
              <a:gd name="connsiteX175" fmla="*/ 1110492 w 42118086"/>
              <a:gd name="connsiteY175" fmla="*/ 4965225 h 6975464"/>
              <a:gd name="connsiteX176" fmla="*/ 1475660 w 42118086"/>
              <a:gd name="connsiteY176" fmla="*/ 5242799 h 6975464"/>
              <a:gd name="connsiteX177" fmla="*/ 1285583 w 42118086"/>
              <a:gd name="connsiteY177" fmla="*/ 5389472 h 6975464"/>
              <a:gd name="connsiteX178" fmla="*/ 1293470 w 42118086"/>
              <a:gd name="connsiteY178" fmla="*/ 5400511 h 6975464"/>
              <a:gd name="connsiteX179" fmla="*/ 1484336 w 42118086"/>
              <a:gd name="connsiteY179" fmla="*/ 5252262 h 6975464"/>
              <a:gd name="connsiteX180" fmla="*/ 1484336 w 42118086"/>
              <a:gd name="connsiteY180" fmla="*/ 5426534 h 6975464"/>
              <a:gd name="connsiteX181" fmla="*/ 1497744 w 42118086"/>
              <a:gd name="connsiteY181" fmla="*/ 5424168 h 6975464"/>
              <a:gd name="connsiteX182" fmla="*/ 1497744 w 42118086"/>
              <a:gd name="connsiteY182" fmla="*/ 5246742 h 6975464"/>
              <a:gd name="connsiteX183" fmla="*/ 1513518 w 42118086"/>
              <a:gd name="connsiteY183" fmla="*/ 5234125 h 6975464"/>
              <a:gd name="connsiteX184" fmla="*/ 1513518 w 42118086"/>
              <a:gd name="connsiteY184" fmla="*/ 5217565 h 6975464"/>
              <a:gd name="connsiteX185" fmla="*/ 1495378 w 42118086"/>
              <a:gd name="connsiteY185" fmla="*/ 5231759 h 6975464"/>
              <a:gd name="connsiteX186" fmla="*/ 1495378 w 42118086"/>
              <a:gd name="connsiteY186" fmla="*/ 4885580 h 6975464"/>
              <a:gd name="connsiteX187" fmla="*/ 1513518 w 42118086"/>
              <a:gd name="connsiteY187" fmla="*/ 4871386 h 6975464"/>
              <a:gd name="connsiteX188" fmla="*/ 1513518 w 42118086"/>
              <a:gd name="connsiteY188" fmla="*/ 4854826 h 6975464"/>
              <a:gd name="connsiteX189" fmla="*/ 1489068 w 42118086"/>
              <a:gd name="connsiteY189" fmla="*/ 4873752 h 6975464"/>
              <a:gd name="connsiteX190" fmla="*/ 1123900 w 42118086"/>
              <a:gd name="connsiteY190" fmla="*/ 4596178 h 6975464"/>
              <a:gd name="connsiteX191" fmla="*/ 1488280 w 42118086"/>
              <a:gd name="connsiteY191" fmla="*/ 4313873 h 6975464"/>
              <a:gd name="connsiteX192" fmla="*/ 1853448 w 42118086"/>
              <a:gd name="connsiteY192" fmla="*/ 4591447 h 6975464"/>
              <a:gd name="connsiteX193" fmla="*/ 1514307 w 42118086"/>
              <a:gd name="connsiteY193" fmla="*/ 4854826 h 6975464"/>
              <a:gd name="connsiteX194" fmla="*/ 1514307 w 42118086"/>
              <a:gd name="connsiteY194" fmla="*/ 4870598 h 6975464"/>
              <a:gd name="connsiteX195" fmla="*/ 1857392 w 42118086"/>
              <a:gd name="connsiteY195" fmla="*/ 4604852 h 6975464"/>
              <a:gd name="connsiteX196" fmla="*/ 1857392 w 42118086"/>
              <a:gd name="connsiteY196" fmla="*/ 4951031 h 6975464"/>
              <a:gd name="connsiteX197" fmla="*/ 1514307 w 42118086"/>
              <a:gd name="connsiteY197" fmla="*/ 5217565 h 6975464"/>
              <a:gd name="connsiteX198" fmla="*/ 1514307 w 42118086"/>
              <a:gd name="connsiteY198" fmla="*/ 5234125 h 6975464"/>
              <a:gd name="connsiteX199" fmla="*/ 1870800 w 42118086"/>
              <a:gd name="connsiteY199" fmla="*/ 4957339 h 6975464"/>
              <a:gd name="connsiteX200" fmla="*/ 1870800 w 42118086"/>
              <a:gd name="connsiteY200" fmla="*/ 4588292 h 6975464"/>
              <a:gd name="connsiteX201" fmla="*/ 1497744 w 42118086"/>
              <a:gd name="connsiteY201" fmla="*/ 4304410 h 6975464"/>
              <a:gd name="connsiteX202" fmla="*/ 1497744 w 42118086"/>
              <a:gd name="connsiteY202" fmla="*/ 3956654 h 6975464"/>
              <a:gd name="connsiteX203" fmla="*/ 1484336 w 42118086"/>
              <a:gd name="connsiteY203" fmla="*/ 3966905 h 6975464"/>
              <a:gd name="connsiteX204" fmla="*/ 1484336 w 42118086"/>
              <a:gd name="connsiteY204" fmla="*/ 4299679 h 6975464"/>
              <a:gd name="connsiteX205" fmla="*/ 1122322 w 42118086"/>
              <a:gd name="connsiteY205" fmla="*/ 4579618 h 6975464"/>
              <a:gd name="connsiteX206" fmla="*/ 1122322 w 42118086"/>
              <a:gd name="connsiteY206" fmla="*/ 4233439 h 6975464"/>
              <a:gd name="connsiteX207" fmla="*/ 1484336 w 42118086"/>
              <a:gd name="connsiteY207" fmla="*/ 3952712 h 6975464"/>
              <a:gd name="connsiteX208" fmla="*/ 1484336 w 42118086"/>
              <a:gd name="connsiteY208" fmla="*/ 3966117 h 6975464"/>
              <a:gd name="connsiteX209" fmla="*/ 1497744 w 42118086"/>
              <a:gd name="connsiteY209" fmla="*/ 3955866 h 6975464"/>
              <a:gd name="connsiteX210" fmla="*/ 1497744 w 42118086"/>
              <a:gd name="connsiteY210" fmla="*/ 3936152 h 6975464"/>
              <a:gd name="connsiteX211" fmla="*/ 1136519 w 42118086"/>
              <a:gd name="connsiteY211" fmla="*/ 3661732 h 6975464"/>
              <a:gd name="connsiteX212" fmla="*/ 1125477 w 42118086"/>
              <a:gd name="connsiteY212" fmla="*/ 3669618 h 6975464"/>
              <a:gd name="connsiteX213" fmla="*/ 1135730 w 42118086"/>
              <a:gd name="connsiteY213" fmla="*/ 3660943 h 6975464"/>
              <a:gd name="connsiteX214" fmla="*/ 1119956 w 42118086"/>
              <a:gd name="connsiteY214" fmla="*/ 3649115 h 6975464"/>
              <a:gd name="connsiteX215" fmla="*/ 1119956 w 42118086"/>
              <a:gd name="connsiteY215" fmla="*/ 3637286 h 6975464"/>
              <a:gd name="connsiteX216" fmla="*/ 1106548 w 42118086"/>
              <a:gd name="connsiteY216" fmla="*/ 3637286 h 6975464"/>
              <a:gd name="connsiteX217" fmla="*/ 1106548 w 42118086"/>
              <a:gd name="connsiteY217" fmla="*/ 3649903 h 6975464"/>
              <a:gd name="connsiteX218" fmla="*/ 744534 w 42118086"/>
              <a:gd name="connsiteY218" fmla="*/ 3929843 h 6975464"/>
              <a:gd name="connsiteX219" fmla="*/ 744534 w 42118086"/>
              <a:gd name="connsiteY219" fmla="*/ 3612841 h 6975464"/>
              <a:gd name="connsiteX220" fmla="*/ 744534 w 42118086"/>
              <a:gd name="connsiteY220" fmla="*/ 3584453 h 6975464"/>
              <a:gd name="connsiteX221" fmla="*/ 1106548 w 42118086"/>
              <a:gd name="connsiteY221" fmla="*/ 3303725 h 6975464"/>
              <a:gd name="connsiteX222" fmla="*/ 1106548 w 42118086"/>
              <a:gd name="connsiteY222" fmla="*/ 3617573 h 6975464"/>
              <a:gd name="connsiteX223" fmla="*/ 1106548 w 42118086"/>
              <a:gd name="connsiteY223" fmla="*/ 3636498 h 6975464"/>
              <a:gd name="connsiteX224" fmla="*/ 1119956 w 42118086"/>
              <a:gd name="connsiteY224" fmla="*/ 3636498 h 6975464"/>
              <a:gd name="connsiteX225" fmla="*/ 1119956 w 42118086"/>
              <a:gd name="connsiteY225" fmla="*/ 3298205 h 6975464"/>
              <a:gd name="connsiteX226" fmla="*/ 1392847 w 42118086"/>
              <a:gd name="connsiteY226" fmla="*/ 3086870 h 6975464"/>
              <a:gd name="connsiteX227" fmla="*/ 1483547 w 42118086"/>
              <a:gd name="connsiteY227" fmla="*/ 3016688 h 6975464"/>
              <a:gd name="connsiteX228" fmla="*/ 1862913 w 42118086"/>
              <a:gd name="connsiteY228" fmla="*/ 3304513 h 6975464"/>
              <a:gd name="connsiteX229" fmla="*/ 2243855 w 42118086"/>
              <a:gd name="connsiteY229" fmla="*/ 3008803 h 6975464"/>
              <a:gd name="connsiteX230" fmla="*/ 2243855 w 42118086"/>
              <a:gd name="connsiteY230" fmla="*/ 2891307 h 6975464"/>
              <a:gd name="connsiteX231" fmla="*/ 2231236 w 42118086"/>
              <a:gd name="connsiteY231" fmla="*/ 2896827 h 6975464"/>
              <a:gd name="connsiteX232" fmla="*/ 2231236 w 42118086"/>
              <a:gd name="connsiteY232" fmla="*/ 3002494 h 6975464"/>
              <a:gd name="connsiteX233" fmla="*/ 1869222 w 42118086"/>
              <a:gd name="connsiteY233" fmla="*/ 3283222 h 6975464"/>
              <a:gd name="connsiteX234" fmla="*/ 1869222 w 42118086"/>
              <a:gd name="connsiteY234" fmla="*/ 2937043 h 6975464"/>
              <a:gd name="connsiteX235" fmla="*/ 2231236 w 42118086"/>
              <a:gd name="connsiteY235" fmla="*/ 2656315 h 6975464"/>
              <a:gd name="connsiteX236" fmla="*/ 2231236 w 42118086"/>
              <a:gd name="connsiteY236" fmla="*/ 2896038 h 6975464"/>
              <a:gd name="connsiteX237" fmla="*/ 2243855 w 42118086"/>
              <a:gd name="connsiteY237" fmla="*/ 2890518 h 6975464"/>
              <a:gd name="connsiteX238" fmla="*/ 2243855 w 42118086"/>
              <a:gd name="connsiteY238" fmla="*/ 2639755 h 6975464"/>
              <a:gd name="connsiteX239" fmla="*/ 2113720 w 42118086"/>
              <a:gd name="connsiteY239" fmla="*/ 2540397 h 6975464"/>
              <a:gd name="connsiteX240" fmla="*/ 2100312 w 42118086"/>
              <a:gd name="connsiteY240" fmla="*/ 2546705 h 6975464"/>
              <a:gd name="connsiteX241" fmla="*/ 2226503 w 42118086"/>
              <a:gd name="connsiteY241" fmla="*/ 2642910 h 6975464"/>
              <a:gd name="connsiteX242" fmla="*/ 1862124 w 42118086"/>
              <a:gd name="connsiteY242" fmla="*/ 2925215 h 6975464"/>
              <a:gd name="connsiteX243" fmla="*/ 1496955 w 42118086"/>
              <a:gd name="connsiteY243" fmla="*/ 2647641 h 6975464"/>
              <a:gd name="connsiteX244" fmla="*/ 1861335 w 42118086"/>
              <a:gd name="connsiteY244" fmla="*/ 2365336 h 6975464"/>
              <a:gd name="connsiteX245" fmla="*/ 2099523 w 42118086"/>
              <a:gd name="connsiteY245" fmla="*/ 2545916 h 6975464"/>
              <a:gd name="connsiteX246" fmla="*/ 2112931 w 42118086"/>
              <a:gd name="connsiteY246" fmla="*/ 2539608 h 6975464"/>
              <a:gd name="connsiteX247" fmla="*/ 1870800 w 42118086"/>
              <a:gd name="connsiteY247" fmla="*/ 2355873 h 6975464"/>
              <a:gd name="connsiteX248" fmla="*/ 1870800 w 42118086"/>
              <a:gd name="connsiteY248" fmla="*/ 2176869 h 6975464"/>
              <a:gd name="connsiteX249" fmla="*/ 1857392 w 42118086"/>
              <a:gd name="connsiteY249" fmla="*/ 2178447 h 6975464"/>
              <a:gd name="connsiteX250" fmla="*/ 1857392 w 42118086"/>
              <a:gd name="connsiteY250" fmla="*/ 2350353 h 6975464"/>
              <a:gd name="connsiteX251" fmla="*/ 1496167 w 42118086"/>
              <a:gd name="connsiteY251" fmla="*/ 2631081 h 6975464"/>
              <a:gd name="connsiteX252" fmla="*/ 1496167 w 42118086"/>
              <a:gd name="connsiteY252" fmla="*/ 2284114 h 6975464"/>
              <a:gd name="connsiteX253" fmla="*/ 1666526 w 42118086"/>
              <a:gd name="connsiteY253" fmla="*/ 2152424 h 6975464"/>
              <a:gd name="connsiteX254" fmla="*/ 1658639 w 42118086"/>
              <a:gd name="connsiteY254" fmla="*/ 2141384 h 6975464"/>
              <a:gd name="connsiteX255" fmla="*/ 1666526 w 42118086"/>
              <a:gd name="connsiteY255" fmla="*/ 2151636 h 6975464"/>
              <a:gd name="connsiteX256" fmla="*/ 1857392 w 42118086"/>
              <a:gd name="connsiteY256" fmla="*/ 2003386 h 6975464"/>
              <a:gd name="connsiteX257" fmla="*/ 1857392 w 42118086"/>
              <a:gd name="connsiteY257" fmla="*/ 2177658 h 6975464"/>
              <a:gd name="connsiteX258" fmla="*/ 1870800 w 42118086"/>
              <a:gd name="connsiteY258" fmla="*/ 2176081 h 6975464"/>
              <a:gd name="connsiteX259" fmla="*/ 1870800 w 42118086"/>
              <a:gd name="connsiteY259" fmla="*/ 1998654 h 6975464"/>
              <a:gd name="connsiteX260" fmla="*/ 1886574 w 42118086"/>
              <a:gd name="connsiteY260" fmla="*/ 1986037 h 6975464"/>
              <a:gd name="connsiteX261" fmla="*/ 1886574 w 42118086"/>
              <a:gd name="connsiteY261" fmla="*/ 1969478 h 6975464"/>
              <a:gd name="connsiteX262" fmla="*/ 1869222 w 42118086"/>
              <a:gd name="connsiteY262" fmla="*/ 1982883 h 6975464"/>
              <a:gd name="connsiteX263" fmla="*/ 1869222 w 42118086"/>
              <a:gd name="connsiteY263" fmla="*/ 1636704 h 6975464"/>
              <a:gd name="connsiteX264" fmla="*/ 1886574 w 42118086"/>
              <a:gd name="connsiteY264" fmla="*/ 1623299 h 6975464"/>
              <a:gd name="connsiteX265" fmla="*/ 1886574 w 42118086"/>
              <a:gd name="connsiteY265" fmla="*/ 1606739 h 6975464"/>
              <a:gd name="connsiteX266" fmla="*/ 1862124 w 42118086"/>
              <a:gd name="connsiteY266" fmla="*/ 1625665 h 6975464"/>
              <a:gd name="connsiteX267" fmla="*/ 1496955 w 42118086"/>
              <a:gd name="connsiteY267" fmla="*/ 1348091 h 6975464"/>
              <a:gd name="connsiteX268" fmla="*/ 1861335 w 42118086"/>
              <a:gd name="connsiteY268" fmla="*/ 1064997 h 6975464"/>
              <a:gd name="connsiteX269" fmla="*/ 2226503 w 42118086"/>
              <a:gd name="connsiteY269" fmla="*/ 1342571 h 6975464"/>
              <a:gd name="connsiteX270" fmla="*/ 1887362 w 42118086"/>
              <a:gd name="connsiteY270" fmla="*/ 1605951 h 6975464"/>
              <a:gd name="connsiteX271" fmla="*/ 1887362 w 42118086"/>
              <a:gd name="connsiteY271" fmla="*/ 1622510 h 6975464"/>
              <a:gd name="connsiteX272" fmla="*/ 2231236 w 42118086"/>
              <a:gd name="connsiteY272" fmla="*/ 1355976 h 6975464"/>
              <a:gd name="connsiteX273" fmla="*/ 2231236 w 42118086"/>
              <a:gd name="connsiteY273" fmla="*/ 1702944 h 6975464"/>
              <a:gd name="connsiteX274" fmla="*/ 1887362 w 42118086"/>
              <a:gd name="connsiteY274" fmla="*/ 1968689 h 6975464"/>
              <a:gd name="connsiteX275" fmla="*/ 1887362 w 42118086"/>
              <a:gd name="connsiteY275" fmla="*/ 1985249 h 6975464"/>
              <a:gd name="connsiteX276" fmla="*/ 2243855 w 42118086"/>
              <a:gd name="connsiteY276" fmla="*/ 1709252 h 6975464"/>
              <a:gd name="connsiteX277" fmla="*/ 2243855 w 42118086"/>
              <a:gd name="connsiteY277" fmla="*/ 1339416 h 6975464"/>
              <a:gd name="connsiteX278" fmla="*/ 1870800 w 42118086"/>
              <a:gd name="connsiteY278" fmla="*/ 1056323 h 6975464"/>
              <a:gd name="connsiteX279" fmla="*/ 1870800 w 42118086"/>
              <a:gd name="connsiteY279" fmla="*/ 707778 h 6975464"/>
              <a:gd name="connsiteX280" fmla="*/ 1857392 w 42118086"/>
              <a:gd name="connsiteY280" fmla="*/ 718030 h 6975464"/>
              <a:gd name="connsiteX281" fmla="*/ 1857392 w 42118086"/>
              <a:gd name="connsiteY281" fmla="*/ 1050803 h 6975464"/>
              <a:gd name="connsiteX282" fmla="*/ 1496167 w 42118086"/>
              <a:gd name="connsiteY282" fmla="*/ 1331531 h 6975464"/>
              <a:gd name="connsiteX283" fmla="*/ 1496167 w 42118086"/>
              <a:gd name="connsiteY283" fmla="*/ 985352 h 6975464"/>
              <a:gd name="connsiteX284" fmla="*/ 1857392 w 42118086"/>
              <a:gd name="connsiteY284" fmla="*/ 704624 h 6975464"/>
              <a:gd name="connsiteX285" fmla="*/ 1857392 w 42118086"/>
              <a:gd name="connsiteY285" fmla="*/ 717241 h 6975464"/>
              <a:gd name="connsiteX286" fmla="*/ 1870800 w 42118086"/>
              <a:gd name="connsiteY286" fmla="*/ 706990 h 6975464"/>
              <a:gd name="connsiteX287" fmla="*/ 1870800 w 42118086"/>
              <a:gd name="connsiteY287" fmla="*/ 688064 h 6975464"/>
              <a:gd name="connsiteX288" fmla="*/ 1509574 w 42118086"/>
              <a:gd name="connsiteY288" fmla="*/ 412856 h 6975464"/>
              <a:gd name="connsiteX289" fmla="*/ 1498533 w 42118086"/>
              <a:gd name="connsiteY289" fmla="*/ 421530 h 6975464"/>
              <a:gd name="connsiteX290" fmla="*/ 1508786 w 42118086"/>
              <a:gd name="connsiteY290" fmla="*/ 412856 h 6975464"/>
              <a:gd name="connsiteX291" fmla="*/ 1493012 w 42118086"/>
              <a:gd name="connsiteY291" fmla="*/ 401028 h 6975464"/>
              <a:gd name="connsiteX292" fmla="*/ 1493012 w 42118086"/>
              <a:gd name="connsiteY292" fmla="*/ 119417 h 6975464"/>
              <a:gd name="connsiteX293" fmla="*/ 1493012 w 42118086"/>
              <a:gd name="connsiteY293" fmla="*/ 117464 h 6975464"/>
              <a:gd name="connsiteX294" fmla="*/ 1398859 w 42118086"/>
              <a:gd name="connsiteY294" fmla="*/ 117464 h 6975464"/>
              <a:gd name="connsiteX295" fmla="*/ 1480393 w 42118086"/>
              <a:gd name="connsiteY295" fmla="*/ 117464 h 6975464"/>
              <a:gd name="connsiteX296" fmla="*/ 1480393 w 42118086"/>
              <a:gd name="connsiteY296" fmla="*/ 201868 h 6975464"/>
              <a:gd name="connsiteX297" fmla="*/ 1480393 w 42118086"/>
              <a:gd name="connsiteY297" fmla="*/ 401028 h 6975464"/>
              <a:gd name="connsiteX298" fmla="*/ 1118379 w 42118086"/>
              <a:gd name="connsiteY298" fmla="*/ 681756 h 6975464"/>
              <a:gd name="connsiteX299" fmla="*/ 1118379 w 42118086"/>
              <a:gd name="connsiteY299" fmla="*/ 335577 h 6975464"/>
              <a:gd name="connsiteX300" fmla="*/ 1379242 w 42118086"/>
              <a:gd name="connsiteY300" fmla="*/ 132719 h 6975464"/>
              <a:gd name="connsiteX301" fmla="*/ 1398859 w 42118086"/>
              <a:gd name="connsiteY301" fmla="*/ 117464 h 6975464"/>
              <a:gd name="connsiteX302" fmla="*/ 840168 w 42118086"/>
              <a:gd name="connsiteY302" fmla="*/ 117464 h 6975464"/>
              <a:gd name="connsiteX303" fmla="*/ 1377550 w 42118086"/>
              <a:gd name="connsiteY303" fmla="*/ 117464 h 6975464"/>
              <a:gd name="connsiteX304" fmla="*/ 1301753 w 42118086"/>
              <a:gd name="connsiteY304" fmla="*/ 176360 h 6975464"/>
              <a:gd name="connsiteX305" fmla="*/ 1112069 w 42118086"/>
              <a:gd name="connsiteY305" fmla="*/ 323748 h 6975464"/>
              <a:gd name="connsiteX306" fmla="*/ 857417 w 42118086"/>
              <a:gd name="connsiteY306" fmla="*/ 130551 h 6975464"/>
              <a:gd name="connsiteX307" fmla="*/ 840168 w 42118086"/>
              <a:gd name="connsiteY307" fmla="*/ 117464 h 6975464"/>
              <a:gd name="connsiteX0" fmla="*/ 738225 w 42198532"/>
              <a:gd name="connsiteY0" fmla="*/ 6911396 h 6975464"/>
              <a:gd name="connsiteX1" fmla="*/ 814828 w 42198532"/>
              <a:gd name="connsiteY1" fmla="*/ 6969750 h 6975464"/>
              <a:gd name="connsiteX2" fmla="*/ 822329 w 42198532"/>
              <a:gd name="connsiteY2" fmla="*/ 6975464 h 6975464"/>
              <a:gd name="connsiteX3" fmla="*/ 655724 w 42198532"/>
              <a:gd name="connsiteY3" fmla="*/ 6975464 h 6975464"/>
              <a:gd name="connsiteX4" fmla="*/ 656989 w 42198532"/>
              <a:gd name="connsiteY4" fmla="*/ 6974481 h 6975464"/>
              <a:gd name="connsiteX5" fmla="*/ 738225 w 42198532"/>
              <a:gd name="connsiteY5" fmla="*/ 6911396 h 6975464"/>
              <a:gd name="connsiteX6" fmla="*/ 733493 w 42198532"/>
              <a:gd name="connsiteY6" fmla="*/ 6551812 h 6975464"/>
              <a:gd name="connsiteX7" fmla="*/ 733493 w 42198532"/>
              <a:gd name="connsiteY7" fmla="*/ 6897991 h 6975464"/>
              <a:gd name="connsiteX8" fmla="*/ 639637 w 42198532"/>
              <a:gd name="connsiteY8" fmla="*/ 6970539 h 6975464"/>
              <a:gd name="connsiteX9" fmla="*/ 656989 w 42198532"/>
              <a:gd name="connsiteY9" fmla="*/ 6974481 h 6975464"/>
              <a:gd name="connsiteX10" fmla="*/ 638848 w 42198532"/>
              <a:gd name="connsiteY10" fmla="*/ 6971327 h 6975464"/>
              <a:gd name="connsiteX11" fmla="*/ 633515 w 42198532"/>
              <a:gd name="connsiteY11" fmla="*/ 6975464 h 6975464"/>
              <a:gd name="connsiteX12" fmla="*/ 371479 w 42198532"/>
              <a:gd name="connsiteY12" fmla="*/ 6975464 h 6975464"/>
              <a:gd name="connsiteX13" fmla="*/ 371479 w 42198532"/>
              <a:gd name="connsiteY13" fmla="*/ 6917056 h 6975464"/>
              <a:gd name="connsiteX14" fmla="*/ 371479 w 42198532"/>
              <a:gd name="connsiteY14" fmla="*/ 6832540 h 6975464"/>
              <a:gd name="connsiteX15" fmla="*/ 733493 w 42198532"/>
              <a:gd name="connsiteY15" fmla="*/ 6551812 h 6975464"/>
              <a:gd name="connsiteX16" fmla="*/ 1106548 w 42198532"/>
              <a:gd name="connsiteY16" fmla="*/ 5904403 h 6975464"/>
              <a:gd name="connsiteX17" fmla="*/ 1106548 w 42198532"/>
              <a:gd name="connsiteY17" fmla="*/ 6251370 h 6975464"/>
              <a:gd name="connsiteX18" fmla="*/ 1012693 w 42198532"/>
              <a:gd name="connsiteY18" fmla="*/ 6323918 h 6975464"/>
              <a:gd name="connsiteX19" fmla="*/ 744534 w 42198532"/>
              <a:gd name="connsiteY19" fmla="*/ 6531309 h 6975464"/>
              <a:gd name="connsiteX20" fmla="*/ 744534 w 42198532"/>
              <a:gd name="connsiteY20" fmla="*/ 6185131 h 6975464"/>
              <a:gd name="connsiteX21" fmla="*/ 873093 w 42198532"/>
              <a:gd name="connsiteY21" fmla="*/ 6085772 h 6975464"/>
              <a:gd name="connsiteX22" fmla="*/ 1106548 w 42198532"/>
              <a:gd name="connsiteY22" fmla="*/ 5904403 h 6975464"/>
              <a:gd name="connsiteX23" fmla="*/ 1739875 w 42198532"/>
              <a:gd name="connsiteY23" fmla="*/ 5788484 h 6975464"/>
              <a:gd name="connsiteX24" fmla="*/ 1726467 w 42198532"/>
              <a:gd name="connsiteY24" fmla="*/ 5794792 h 6975464"/>
              <a:gd name="connsiteX25" fmla="*/ 1739875 w 42198532"/>
              <a:gd name="connsiteY25" fmla="*/ 5788484 h 6975464"/>
              <a:gd name="connsiteX26" fmla="*/ 1488280 w 42198532"/>
              <a:gd name="connsiteY26" fmla="*/ 5613423 h 6975464"/>
              <a:gd name="connsiteX27" fmla="*/ 1726467 w 42198532"/>
              <a:gd name="connsiteY27" fmla="*/ 5794792 h 6975464"/>
              <a:gd name="connsiteX28" fmla="*/ 1853448 w 42198532"/>
              <a:gd name="connsiteY28" fmla="*/ 5890997 h 6975464"/>
              <a:gd name="connsiteX29" fmla="*/ 1489068 w 42198532"/>
              <a:gd name="connsiteY29" fmla="*/ 6174091 h 6975464"/>
              <a:gd name="connsiteX30" fmla="*/ 1123900 w 42198532"/>
              <a:gd name="connsiteY30" fmla="*/ 5896517 h 6975464"/>
              <a:gd name="connsiteX31" fmla="*/ 1488280 w 42198532"/>
              <a:gd name="connsiteY31" fmla="*/ 5613423 h 6975464"/>
              <a:gd name="connsiteX32" fmla="*/ 359648 w 42198532"/>
              <a:gd name="connsiteY32" fmla="*/ 4965225 h 6975464"/>
              <a:gd name="connsiteX33" fmla="*/ 724817 w 42198532"/>
              <a:gd name="connsiteY33" fmla="*/ 5242799 h 6975464"/>
              <a:gd name="connsiteX34" fmla="*/ 487418 w 42198532"/>
              <a:gd name="connsiteY34" fmla="*/ 5426534 h 6975464"/>
              <a:gd name="connsiteX35" fmla="*/ 493727 w 42198532"/>
              <a:gd name="connsiteY35" fmla="*/ 5437574 h 6975464"/>
              <a:gd name="connsiteX36" fmla="*/ 733493 w 42198532"/>
              <a:gd name="connsiteY36" fmla="*/ 5252262 h 6975464"/>
              <a:gd name="connsiteX37" fmla="*/ 733493 w 42198532"/>
              <a:gd name="connsiteY37" fmla="*/ 5598440 h 6975464"/>
              <a:gd name="connsiteX38" fmla="*/ 633328 w 42198532"/>
              <a:gd name="connsiteY38" fmla="*/ 5675720 h 6975464"/>
              <a:gd name="connsiteX39" fmla="*/ 641215 w 42198532"/>
              <a:gd name="connsiteY39" fmla="*/ 5688337 h 6975464"/>
              <a:gd name="connsiteX40" fmla="*/ 737436 w 42198532"/>
              <a:gd name="connsiteY40" fmla="*/ 5613423 h 6975464"/>
              <a:gd name="connsiteX41" fmla="*/ 1102605 w 42198532"/>
              <a:gd name="connsiteY41" fmla="*/ 5890997 h 6975464"/>
              <a:gd name="connsiteX42" fmla="*/ 866783 w 42198532"/>
              <a:gd name="connsiteY42" fmla="*/ 6073943 h 6975464"/>
              <a:gd name="connsiteX43" fmla="*/ 873093 w 42198532"/>
              <a:gd name="connsiteY43" fmla="*/ 6085772 h 6975464"/>
              <a:gd name="connsiteX44" fmla="*/ 865994 w 42198532"/>
              <a:gd name="connsiteY44" fmla="*/ 6074732 h 6975464"/>
              <a:gd name="connsiteX45" fmla="*/ 738225 w 42198532"/>
              <a:gd name="connsiteY45" fmla="*/ 6174091 h 6975464"/>
              <a:gd name="connsiteX46" fmla="*/ 373056 w 42198532"/>
              <a:gd name="connsiteY46" fmla="*/ 5896517 h 6975464"/>
              <a:gd name="connsiteX47" fmla="*/ 640426 w 42198532"/>
              <a:gd name="connsiteY47" fmla="*/ 5689125 h 6975464"/>
              <a:gd name="connsiteX48" fmla="*/ 633328 w 42198532"/>
              <a:gd name="connsiteY48" fmla="*/ 5676508 h 6975464"/>
              <a:gd name="connsiteX49" fmla="*/ 371479 w 42198532"/>
              <a:gd name="connsiteY49" fmla="*/ 5879169 h 6975464"/>
              <a:gd name="connsiteX50" fmla="*/ 371479 w 42198532"/>
              <a:gd name="connsiteY50" fmla="*/ 5532990 h 6975464"/>
              <a:gd name="connsiteX51" fmla="*/ 493727 w 42198532"/>
              <a:gd name="connsiteY51" fmla="*/ 5438362 h 6975464"/>
              <a:gd name="connsiteX52" fmla="*/ 486629 w 42198532"/>
              <a:gd name="connsiteY52" fmla="*/ 5426534 h 6975464"/>
              <a:gd name="connsiteX53" fmla="*/ 365169 w 42198532"/>
              <a:gd name="connsiteY53" fmla="*/ 5521161 h 6975464"/>
              <a:gd name="connsiteX54" fmla="*/ 0 w 42198532"/>
              <a:gd name="connsiteY54" fmla="*/ 5243588 h 6975464"/>
              <a:gd name="connsiteX55" fmla="*/ 359648 w 42198532"/>
              <a:gd name="connsiteY55" fmla="*/ 4965225 h 6975464"/>
              <a:gd name="connsiteX56" fmla="*/ 1106548 w 42198532"/>
              <a:gd name="connsiteY56" fmla="*/ 4604852 h 6975464"/>
              <a:gd name="connsiteX57" fmla="*/ 1106548 w 42198532"/>
              <a:gd name="connsiteY57" fmla="*/ 4951031 h 6975464"/>
              <a:gd name="connsiteX58" fmla="*/ 1018214 w 42198532"/>
              <a:gd name="connsiteY58" fmla="*/ 5019636 h 6975464"/>
              <a:gd name="connsiteX59" fmla="*/ 1025312 w 42198532"/>
              <a:gd name="connsiteY59" fmla="*/ 5030676 h 6975464"/>
              <a:gd name="connsiteX60" fmla="*/ 1017425 w 42198532"/>
              <a:gd name="connsiteY60" fmla="*/ 5020424 h 6975464"/>
              <a:gd name="connsiteX61" fmla="*/ 744534 w 42198532"/>
              <a:gd name="connsiteY61" fmla="*/ 5231759 h 6975464"/>
              <a:gd name="connsiteX62" fmla="*/ 744534 w 42198532"/>
              <a:gd name="connsiteY62" fmla="*/ 4885580 h 6975464"/>
              <a:gd name="connsiteX63" fmla="*/ 856530 w 42198532"/>
              <a:gd name="connsiteY63" fmla="*/ 4798050 h 6975464"/>
              <a:gd name="connsiteX64" fmla="*/ 849432 w 42198532"/>
              <a:gd name="connsiteY64" fmla="*/ 4787799 h 6975464"/>
              <a:gd name="connsiteX65" fmla="*/ 857319 w 42198532"/>
              <a:gd name="connsiteY65" fmla="*/ 4798050 h 6975464"/>
              <a:gd name="connsiteX66" fmla="*/ 1106548 w 42198532"/>
              <a:gd name="connsiteY66" fmla="*/ 4604852 h 6975464"/>
              <a:gd name="connsiteX67" fmla="*/ 737436 w 42198532"/>
              <a:gd name="connsiteY67" fmla="*/ 4313873 h 6975464"/>
              <a:gd name="connsiteX68" fmla="*/ 1102605 w 42198532"/>
              <a:gd name="connsiteY68" fmla="*/ 4591447 h 6975464"/>
              <a:gd name="connsiteX69" fmla="*/ 849432 w 42198532"/>
              <a:gd name="connsiteY69" fmla="*/ 4787799 h 6975464"/>
              <a:gd name="connsiteX70" fmla="*/ 738225 w 42198532"/>
              <a:gd name="connsiteY70" fmla="*/ 4873752 h 6975464"/>
              <a:gd name="connsiteX71" fmla="*/ 373056 w 42198532"/>
              <a:gd name="connsiteY71" fmla="*/ 4596178 h 6975464"/>
              <a:gd name="connsiteX72" fmla="*/ 737436 w 42198532"/>
              <a:gd name="connsiteY72" fmla="*/ 4313873 h 6975464"/>
              <a:gd name="connsiteX73" fmla="*/ 1115224 w 42198532"/>
              <a:gd name="connsiteY73" fmla="*/ 3661732 h 6975464"/>
              <a:gd name="connsiteX74" fmla="*/ 1125477 w 42198532"/>
              <a:gd name="connsiteY74" fmla="*/ 3669618 h 6975464"/>
              <a:gd name="connsiteX75" fmla="*/ 1480393 w 42198532"/>
              <a:gd name="connsiteY75" fmla="*/ 3939306 h 6975464"/>
              <a:gd name="connsiteX76" fmla="*/ 1116013 w 42198532"/>
              <a:gd name="connsiteY76" fmla="*/ 4222399 h 6975464"/>
              <a:gd name="connsiteX77" fmla="*/ 750844 w 42198532"/>
              <a:gd name="connsiteY77" fmla="*/ 3944037 h 6975464"/>
              <a:gd name="connsiteX78" fmla="*/ 1115224 w 42198532"/>
              <a:gd name="connsiteY78" fmla="*/ 3661732 h 6975464"/>
              <a:gd name="connsiteX79" fmla="*/ 1480393 w 42198532"/>
              <a:gd name="connsiteY79" fmla="*/ 2656315 h 6975464"/>
              <a:gd name="connsiteX80" fmla="*/ 1480393 w 42198532"/>
              <a:gd name="connsiteY80" fmla="*/ 3002494 h 6975464"/>
              <a:gd name="connsiteX81" fmla="*/ 1386537 w 42198532"/>
              <a:gd name="connsiteY81" fmla="*/ 3075042 h 6975464"/>
              <a:gd name="connsiteX82" fmla="*/ 1392847 w 42198532"/>
              <a:gd name="connsiteY82" fmla="*/ 3086870 h 6975464"/>
              <a:gd name="connsiteX83" fmla="*/ 1385748 w 42198532"/>
              <a:gd name="connsiteY83" fmla="*/ 3075830 h 6975464"/>
              <a:gd name="connsiteX84" fmla="*/ 1118379 w 42198532"/>
              <a:gd name="connsiteY84" fmla="*/ 3283222 h 6975464"/>
              <a:gd name="connsiteX85" fmla="*/ 1118379 w 42198532"/>
              <a:gd name="connsiteY85" fmla="*/ 2937043 h 6975464"/>
              <a:gd name="connsiteX86" fmla="*/ 1246148 w 42198532"/>
              <a:gd name="connsiteY86" fmla="*/ 2837685 h 6975464"/>
              <a:gd name="connsiteX87" fmla="*/ 1239839 w 42198532"/>
              <a:gd name="connsiteY87" fmla="*/ 2825856 h 6975464"/>
              <a:gd name="connsiteX88" fmla="*/ 1246937 w 42198532"/>
              <a:gd name="connsiteY88" fmla="*/ 2836896 h 6975464"/>
              <a:gd name="connsiteX89" fmla="*/ 1480393 w 42198532"/>
              <a:gd name="connsiteY89" fmla="*/ 2656315 h 6975464"/>
              <a:gd name="connsiteX90" fmla="*/ 732704 w 42198532"/>
              <a:gd name="connsiteY90" fmla="*/ 1716349 h 6975464"/>
              <a:gd name="connsiteX91" fmla="*/ 1097873 w 42198532"/>
              <a:gd name="connsiteY91" fmla="*/ 1993923 h 6975464"/>
              <a:gd name="connsiteX92" fmla="*/ 860473 w 42198532"/>
              <a:gd name="connsiteY92" fmla="*/ 2177658 h 6975464"/>
              <a:gd name="connsiteX93" fmla="*/ 867572 w 42198532"/>
              <a:gd name="connsiteY93" fmla="*/ 2189486 h 6975464"/>
              <a:gd name="connsiteX94" fmla="*/ 1106548 w 42198532"/>
              <a:gd name="connsiteY94" fmla="*/ 2003386 h 6975464"/>
              <a:gd name="connsiteX95" fmla="*/ 1106548 w 42198532"/>
              <a:gd name="connsiteY95" fmla="*/ 2350353 h 6975464"/>
              <a:gd name="connsiteX96" fmla="*/ 1007172 w 42198532"/>
              <a:gd name="connsiteY96" fmla="*/ 2427632 h 6975464"/>
              <a:gd name="connsiteX97" fmla="*/ 1014270 w 42198532"/>
              <a:gd name="connsiteY97" fmla="*/ 2440249 h 6975464"/>
              <a:gd name="connsiteX98" fmla="*/ 1110492 w 42198532"/>
              <a:gd name="connsiteY98" fmla="*/ 2365336 h 6975464"/>
              <a:gd name="connsiteX99" fmla="*/ 1475660 w 42198532"/>
              <a:gd name="connsiteY99" fmla="*/ 2642910 h 6975464"/>
              <a:gd name="connsiteX100" fmla="*/ 1239839 w 42198532"/>
              <a:gd name="connsiteY100" fmla="*/ 2825856 h 6975464"/>
              <a:gd name="connsiteX101" fmla="*/ 1112069 w 42198532"/>
              <a:gd name="connsiteY101" fmla="*/ 2925215 h 6975464"/>
              <a:gd name="connsiteX102" fmla="*/ 746900 w 42198532"/>
              <a:gd name="connsiteY102" fmla="*/ 2647641 h 6975464"/>
              <a:gd name="connsiteX103" fmla="*/ 1013481 w 42198532"/>
              <a:gd name="connsiteY103" fmla="*/ 2440249 h 6975464"/>
              <a:gd name="connsiteX104" fmla="*/ 1006383 w 42198532"/>
              <a:gd name="connsiteY104" fmla="*/ 2427632 h 6975464"/>
              <a:gd name="connsiteX105" fmla="*/ 744534 w 42198532"/>
              <a:gd name="connsiteY105" fmla="*/ 2631081 h 6975464"/>
              <a:gd name="connsiteX106" fmla="*/ 744534 w 42198532"/>
              <a:gd name="connsiteY106" fmla="*/ 2284114 h 6975464"/>
              <a:gd name="connsiteX107" fmla="*/ 866783 w 42198532"/>
              <a:gd name="connsiteY107" fmla="*/ 2189486 h 6975464"/>
              <a:gd name="connsiteX108" fmla="*/ 860473 w 42198532"/>
              <a:gd name="connsiteY108" fmla="*/ 2178447 h 6975464"/>
              <a:gd name="connsiteX109" fmla="*/ 738225 w 42198532"/>
              <a:gd name="connsiteY109" fmla="*/ 2273074 h 6975464"/>
              <a:gd name="connsiteX110" fmla="*/ 373056 w 42198532"/>
              <a:gd name="connsiteY110" fmla="*/ 1995500 h 6975464"/>
              <a:gd name="connsiteX111" fmla="*/ 732704 w 42198532"/>
              <a:gd name="connsiteY111" fmla="*/ 1716349 h 6975464"/>
              <a:gd name="connsiteX112" fmla="*/ 1480393 w 42198532"/>
              <a:gd name="connsiteY112" fmla="*/ 1355976 h 6975464"/>
              <a:gd name="connsiteX113" fmla="*/ 1480393 w 42198532"/>
              <a:gd name="connsiteY113" fmla="*/ 1702944 h 6975464"/>
              <a:gd name="connsiteX114" fmla="*/ 1391269 w 42198532"/>
              <a:gd name="connsiteY114" fmla="*/ 1771549 h 6975464"/>
              <a:gd name="connsiteX115" fmla="*/ 1399156 w 42198532"/>
              <a:gd name="connsiteY115" fmla="*/ 1781800 h 6975464"/>
              <a:gd name="connsiteX116" fmla="*/ 1483547 w 42198532"/>
              <a:gd name="connsiteY116" fmla="*/ 1716349 h 6975464"/>
              <a:gd name="connsiteX117" fmla="*/ 1848716 w 42198532"/>
              <a:gd name="connsiteY117" fmla="*/ 1993923 h 6975464"/>
              <a:gd name="connsiteX118" fmla="*/ 1658639 w 42198532"/>
              <a:gd name="connsiteY118" fmla="*/ 2141384 h 6975464"/>
              <a:gd name="connsiteX119" fmla="*/ 1489068 w 42198532"/>
              <a:gd name="connsiteY119" fmla="*/ 2273074 h 6975464"/>
              <a:gd name="connsiteX120" fmla="*/ 1123900 w 42198532"/>
              <a:gd name="connsiteY120" fmla="*/ 1995500 h 6975464"/>
              <a:gd name="connsiteX121" fmla="*/ 1398368 w 42198532"/>
              <a:gd name="connsiteY121" fmla="*/ 1782588 h 6975464"/>
              <a:gd name="connsiteX122" fmla="*/ 1390481 w 42198532"/>
              <a:gd name="connsiteY122" fmla="*/ 1771549 h 6975464"/>
              <a:gd name="connsiteX123" fmla="*/ 1118379 w 42198532"/>
              <a:gd name="connsiteY123" fmla="*/ 1982883 h 6975464"/>
              <a:gd name="connsiteX124" fmla="*/ 1118379 w 42198532"/>
              <a:gd name="connsiteY124" fmla="*/ 1636704 h 6975464"/>
              <a:gd name="connsiteX125" fmla="*/ 1230374 w 42198532"/>
              <a:gd name="connsiteY125" fmla="*/ 1549963 h 6975464"/>
              <a:gd name="connsiteX126" fmla="*/ 1480393 w 42198532"/>
              <a:gd name="connsiteY126" fmla="*/ 1355976 h 6975464"/>
              <a:gd name="connsiteX127" fmla="*/ 1110492 w 42198532"/>
              <a:gd name="connsiteY127" fmla="*/ 1064997 h 6975464"/>
              <a:gd name="connsiteX128" fmla="*/ 1475660 w 42198532"/>
              <a:gd name="connsiteY128" fmla="*/ 1342571 h 6975464"/>
              <a:gd name="connsiteX129" fmla="*/ 1223276 w 42198532"/>
              <a:gd name="connsiteY129" fmla="*/ 1538923 h 6975464"/>
              <a:gd name="connsiteX130" fmla="*/ 1230374 w 42198532"/>
              <a:gd name="connsiteY130" fmla="*/ 1549963 h 6975464"/>
              <a:gd name="connsiteX131" fmla="*/ 1222487 w 42198532"/>
              <a:gd name="connsiteY131" fmla="*/ 1539711 h 6975464"/>
              <a:gd name="connsiteX132" fmla="*/ 1112069 w 42198532"/>
              <a:gd name="connsiteY132" fmla="*/ 1625665 h 6975464"/>
              <a:gd name="connsiteX133" fmla="*/ 746900 w 42198532"/>
              <a:gd name="connsiteY133" fmla="*/ 1348091 h 6975464"/>
              <a:gd name="connsiteX134" fmla="*/ 1110492 w 42198532"/>
              <a:gd name="connsiteY134" fmla="*/ 1064997 h 6975464"/>
              <a:gd name="connsiteX135" fmla="*/ 1488280 w 42198532"/>
              <a:gd name="connsiteY135" fmla="*/ 413645 h 6975464"/>
              <a:gd name="connsiteX136" fmla="*/ 1498533 w 42198532"/>
              <a:gd name="connsiteY136" fmla="*/ 421530 h 6975464"/>
              <a:gd name="connsiteX137" fmla="*/ 1853448 w 42198532"/>
              <a:gd name="connsiteY137" fmla="*/ 691218 h 6975464"/>
              <a:gd name="connsiteX138" fmla="*/ 1489068 w 42198532"/>
              <a:gd name="connsiteY138" fmla="*/ 973524 h 6975464"/>
              <a:gd name="connsiteX139" fmla="*/ 1123900 w 42198532"/>
              <a:gd name="connsiteY139" fmla="*/ 695950 h 6975464"/>
              <a:gd name="connsiteX140" fmla="*/ 1488280 w 42198532"/>
              <a:gd name="connsiteY140" fmla="*/ 413645 h 6975464"/>
              <a:gd name="connsiteX141" fmla="*/ 1493012 w 42198532"/>
              <a:gd name="connsiteY141" fmla="*/ 117464 h 6975464"/>
              <a:gd name="connsiteX142" fmla="*/ 42118086 w 42198532"/>
              <a:gd name="connsiteY142" fmla="*/ 0 h 6975464"/>
              <a:gd name="connsiteX143" fmla="*/ 42198532 w 42198532"/>
              <a:gd name="connsiteY143" fmla="*/ 6799268 h 6975464"/>
              <a:gd name="connsiteX144" fmla="*/ 843615 w 42198532"/>
              <a:gd name="connsiteY144" fmla="*/ 6975464 h 6975464"/>
              <a:gd name="connsiteX145" fmla="*/ 810785 w 42198532"/>
              <a:gd name="connsiteY145" fmla="*/ 6950504 h 6975464"/>
              <a:gd name="connsiteX146" fmla="*/ 746900 w 42198532"/>
              <a:gd name="connsiteY146" fmla="*/ 6901934 h 6975464"/>
              <a:gd name="connsiteX147" fmla="*/ 746900 w 42198532"/>
              <a:gd name="connsiteY147" fmla="*/ 6547081 h 6975464"/>
              <a:gd name="connsiteX148" fmla="*/ 1019002 w 42198532"/>
              <a:gd name="connsiteY148" fmla="*/ 6335746 h 6975464"/>
              <a:gd name="connsiteX149" fmla="*/ 1012693 w 42198532"/>
              <a:gd name="connsiteY149" fmla="*/ 6323918 h 6975464"/>
              <a:gd name="connsiteX150" fmla="*/ 1019791 w 42198532"/>
              <a:gd name="connsiteY150" fmla="*/ 6334957 h 6975464"/>
              <a:gd name="connsiteX151" fmla="*/ 1110492 w 42198532"/>
              <a:gd name="connsiteY151" fmla="*/ 6264775 h 6975464"/>
              <a:gd name="connsiteX152" fmla="*/ 1489068 w 42198532"/>
              <a:gd name="connsiteY152" fmla="*/ 6553389 h 6975464"/>
              <a:gd name="connsiteX153" fmla="*/ 1870800 w 42198532"/>
              <a:gd name="connsiteY153" fmla="*/ 6257678 h 6975464"/>
              <a:gd name="connsiteX154" fmla="*/ 1870800 w 42198532"/>
              <a:gd name="connsiteY154" fmla="*/ 6139394 h 6975464"/>
              <a:gd name="connsiteX155" fmla="*/ 1857392 w 42198532"/>
              <a:gd name="connsiteY155" fmla="*/ 6144914 h 6975464"/>
              <a:gd name="connsiteX156" fmla="*/ 1857392 w 42198532"/>
              <a:gd name="connsiteY156" fmla="*/ 6251370 h 6975464"/>
              <a:gd name="connsiteX157" fmla="*/ 1495378 w 42198532"/>
              <a:gd name="connsiteY157" fmla="*/ 6531309 h 6975464"/>
              <a:gd name="connsiteX158" fmla="*/ 1495378 w 42198532"/>
              <a:gd name="connsiteY158" fmla="*/ 6185131 h 6975464"/>
              <a:gd name="connsiteX159" fmla="*/ 1857392 w 42198532"/>
              <a:gd name="connsiteY159" fmla="*/ 5904403 h 6975464"/>
              <a:gd name="connsiteX160" fmla="*/ 1857392 w 42198532"/>
              <a:gd name="connsiteY160" fmla="*/ 6144125 h 6975464"/>
              <a:gd name="connsiteX161" fmla="*/ 1870800 w 42198532"/>
              <a:gd name="connsiteY161" fmla="*/ 6138605 h 6975464"/>
              <a:gd name="connsiteX162" fmla="*/ 1870800 w 42198532"/>
              <a:gd name="connsiteY162" fmla="*/ 5887843 h 6975464"/>
              <a:gd name="connsiteX163" fmla="*/ 1739875 w 42198532"/>
              <a:gd name="connsiteY163" fmla="*/ 5788484 h 6975464"/>
              <a:gd name="connsiteX164" fmla="*/ 1497744 w 42198532"/>
              <a:gd name="connsiteY164" fmla="*/ 5604749 h 6975464"/>
              <a:gd name="connsiteX165" fmla="*/ 1497744 w 42198532"/>
              <a:gd name="connsiteY165" fmla="*/ 5424957 h 6975464"/>
              <a:gd name="connsiteX166" fmla="*/ 1484336 w 42198532"/>
              <a:gd name="connsiteY166" fmla="*/ 5427322 h 6975464"/>
              <a:gd name="connsiteX167" fmla="*/ 1484336 w 42198532"/>
              <a:gd name="connsiteY167" fmla="*/ 5598440 h 6975464"/>
              <a:gd name="connsiteX168" fmla="*/ 1122322 w 42198532"/>
              <a:gd name="connsiteY168" fmla="*/ 5879169 h 6975464"/>
              <a:gd name="connsiteX169" fmla="*/ 1122322 w 42198532"/>
              <a:gd name="connsiteY169" fmla="*/ 5532990 h 6975464"/>
              <a:gd name="connsiteX170" fmla="*/ 1292682 w 42198532"/>
              <a:gd name="connsiteY170" fmla="*/ 5400511 h 6975464"/>
              <a:gd name="connsiteX171" fmla="*/ 1285583 w 42198532"/>
              <a:gd name="connsiteY171" fmla="*/ 5390260 h 6975464"/>
              <a:gd name="connsiteX172" fmla="*/ 1116013 w 42198532"/>
              <a:gd name="connsiteY172" fmla="*/ 5521161 h 6975464"/>
              <a:gd name="connsiteX173" fmla="*/ 750844 w 42198532"/>
              <a:gd name="connsiteY173" fmla="*/ 5243588 h 6975464"/>
              <a:gd name="connsiteX174" fmla="*/ 1025312 w 42198532"/>
              <a:gd name="connsiteY174" fmla="*/ 5030676 h 6975464"/>
              <a:gd name="connsiteX175" fmla="*/ 1110492 w 42198532"/>
              <a:gd name="connsiteY175" fmla="*/ 4965225 h 6975464"/>
              <a:gd name="connsiteX176" fmla="*/ 1475660 w 42198532"/>
              <a:gd name="connsiteY176" fmla="*/ 5242799 h 6975464"/>
              <a:gd name="connsiteX177" fmla="*/ 1285583 w 42198532"/>
              <a:gd name="connsiteY177" fmla="*/ 5389472 h 6975464"/>
              <a:gd name="connsiteX178" fmla="*/ 1293470 w 42198532"/>
              <a:gd name="connsiteY178" fmla="*/ 5400511 h 6975464"/>
              <a:gd name="connsiteX179" fmla="*/ 1484336 w 42198532"/>
              <a:gd name="connsiteY179" fmla="*/ 5252262 h 6975464"/>
              <a:gd name="connsiteX180" fmla="*/ 1484336 w 42198532"/>
              <a:gd name="connsiteY180" fmla="*/ 5426534 h 6975464"/>
              <a:gd name="connsiteX181" fmla="*/ 1497744 w 42198532"/>
              <a:gd name="connsiteY181" fmla="*/ 5424168 h 6975464"/>
              <a:gd name="connsiteX182" fmla="*/ 1497744 w 42198532"/>
              <a:gd name="connsiteY182" fmla="*/ 5246742 h 6975464"/>
              <a:gd name="connsiteX183" fmla="*/ 1513518 w 42198532"/>
              <a:gd name="connsiteY183" fmla="*/ 5234125 h 6975464"/>
              <a:gd name="connsiteX184" fmla="*/ 1513518 w 42198532"/>
              <a:gd name="connsiteY184" fmla="*/ 5217565 h 6975464"/>
              <a:gd name="connsiteX185" fmla="*/ 1495378 w 42198532"/>
              <a:gd name="connsiteY185" fmla="*/ 5231759 h 6975464"/>
              <a:gd name="connsiteX186" fmla="*/ 1495378 w 42198532"/>
              <a:gd name="connsiteY186" fmla="*/ 4885580 h 6975464"/>
              <a:gd name="connsiteX187" fmla="*/ 1513518 w 42198532"/>
              <a:gd name="connsiteY187" fmla="*/ 4871386 h 6975464"/>
              <a:gd name="connsiteX188" fmla="*/ 1513518 w 42198532"/>
              <a:gd name="connsiteY188" fmla="*/ 4854826 h 6975464"/>
              <a:gd name="connsiteX189" fmla="*/ 1489068 w 42198532"/>
              <a:gd name="connsiteY189" fmla="*/ 4873752 h 6975464"/>
              <a:gd name="connsiteX190" fmla="*/ 1123900 w 42198532"/>
              <a:gd name="connsiteY190" fmla="*/ 4596178 h 6975464"/>
              <a:gd name="connsiteX191" fmla="*/ 1488280 w 42198532"/>
              <a:gd name="connsiteY191" fmla="*/ 4313873 h 6975464"/>
              <a:gd name="connsiteX192" fmla="*/ 1853448 w 42198532"/>
              <a:gd name="connsiteY192" fmla="*/ 4591447 h 6975464"/>
              <a:gd name="connsiteX193" fmla="*/ 1514307 w 42198532"/>
              <a:gd name="connsiteY193" fmla="*/ 4854826 h 6975464"/>
              <a:gd name="connsiteX194" fmla="*/ 1514307 w 42198532"/>
              <a:gd name="connsiteY194" fmla="*/ 4870598 h 6975464"/>
              <a:gd name="connsiteX195" fmla="*/ 1857392 w 42198532"/>
              <a:gd name="connsiteY195" fmla="*/ 4604852 h 6975464"/>
              <a:gd name="connsiteX196" fmla="*/ 1857392 w 42198532"/>
              <a:gd name="connsiteY196" fmla="*/ 4951031 h 6975464"/>
              <a:gd name="connsiteX197" fmla="*/ 1514307 w 42198532"/>
              <a:gd name="connsiteY197" fmla="*/ 5217565 h 6975464"/>
              <a:gd name="connsiteX198" fmla="*/ 1514307 w 42198532"/>
              <a:gd name="connsiteY198" fmla="*/ 5234125 h 6975464"/>
              <a:gd name="connsiteX199" fmla="*/ 1870800 w 42198532"/>
              <a:gd name="connsiteY199" fmla="*/ 4957339 h 6975464"/>
              <a:gd name="connsiteX200" fmla="*/ 1870800 w 42198532"/>
              <a:gd name="connsiteY200" fmla="*/ 4588292 h 6975464"/>
              <a:gd name="connsiteX201" fmla="*/ 1497744 w 42198532"/>
              <a:gd name="connsiteY201" fmla="*/ 4304410 h 6975464"/>
              <a:gd name="connsiteX202" fmla="*/ 1497744 w 42198532"/>
              <a:gd name="connsiteY202" fmla="*/ 3956654 h 6975464"/>
              <a:gd name="connsiteX203" fmla="*/ 1484336 w 42198532"/>
              <a:gd name="connsiteY203" fmla="*/ 3966905 h 6975464"/>
              <a:gd name="connsiteX204" fmla="*/ 1484336 w 42198532"/>
              <a:gd name="connsiteY204" fmla="*/ 4299679 h 6975464"/>
              <a:gd name="connsiteX205" fmla="*/ 1122322 w 42198532"/>
              <a:gd name="connsiteY205" fmla="*/ 4579618 h 6975464"/>
              <a:gd name="connsiteX206" fmla="*/ 1122322 w 42198532"/>
              <a:gd name="connsiteY206" fmla="*/ 4233439 h 6975464"/>
              <a:gd name="connsiteX207" fmla="*/ 1484336 w 42198532"/>
              <a:gd name="connsiteY207" fmla="*/ 3952712 h 6975464"/>
              <a:gd name="connsiteX208" fmla="*/ 1484336 w 42198532"/>
              <a:gd name="connsiteY208" fmla="*/ 3966117 h 6975464"/>
              <a:gd name="connsiteX209" fmla="*/ 1497744 w 42198532"/>
              <a:gd name="connsiteY209" fmla="*/ 3955866 h 6975464"/>
              <a:gd name="connsiteX210" fmla="*/ 1497744 w 42198532"/>
              <a:gd name="connsiteY210" fmla="*/ 3936152 h 6975464"/>
              <a:gd name="connsiteX211" fmla="*/ 1136519 w 42198532"/>
              <a:gd name="connsiteY211" fmla="*/ 3661732 h 6975464"/>
              <a:gd name="connsiteX212" fmla="*/ 1125477 w 42198532"/>
              <a:gd name="connsiteY212" fmla="*/ 3669618 h 6975464"/>
              <a:gd name="connsiteX213" fmla="*/ 1135730 w 42198532"/>
              <a:gd name="connsiteY213" fmla="*/ 3660943 h 6975464"/>
              <a:gd name="connsiteX214" fmla="*/ 1119956 w 42198532"/>
              <a:gd name="connsiteY214" fmla="*/ 3649115 h 6975464"/>
              <a:gd name="connsiteX215" fmla="*/ 1119956 w 42198532"/>
              <a:gd name="connsiteY215" fmla="*/ 3637286 h 6975464"/>
              <a:gd name="connsiteX216" fmla="*/ 1106548 w 42198532"/>
              <a:gd name="connsiteY216" fmla="*/ 3637286 h 6975464"/>
              <a:gd name="connsiteX217" fmla="*/ 1106548 w 42198532"/>
              <a:gd name="connsiteY217" fmla="*/ 3649903 h 6975464"/>
              <a:gd name="connsiteX218" fmla="*/ 744534 w 42198532"/>
              <a:gd name="connsiteY218" fmla="*/ 3929843 h 6975464"/>
              <a:gd name="connsiteX219" fmla="*/ 744534 w 42198532"/>
              <a:gd name="connsiteY219" fmla="*/ 3612841 h 6975464"/>
              <a:gd name="connsiteX220" fmla="*/ 744534 w 42198532"/>
              <a:gd name="connsiteY220" fmla="*/ 3584453 h 6975464"/>
              <a:gd name="connsiteX221" fmla="*/ 1106548 w 42198532"/>
              <a:gd name="connsiteY221" fmla="*/ 3303725 h 6975464"/>
              <a:gd name="connsiteX222" fmla="*/ 1106548 w 42198532"/>
              <a:gd name="connsiteY222" fmla="*/ 3617573 h 6975464"/>
              <a:gd name="connsiteX223" fmla="*/ 1106548 w 42198532"/>
              <a:gd name="connsiteY223" fmla="*/ 3636498 h 6975464"/>
              <a:gd name="connsiteX224" fmla="*/ 1119956 w 42198532"/>
              <a:gd name="connsiteY224" fmla="*/ 3636498 h 6975464"/>
              <a:gd name="connsiteX225" fmla="*/ 1119956 w 42198532"/>
              <a:gd name="connsiteY225" fmla="*/ 3298205 h 6975464"/>
              <a:gd name="connsiteX226" fmla="*/ 1392847 w 42198532"/>
              <a:gd name="connsiteY226" fmla="*/ 3086870 h 6975464"/>
              <a:gd name="connsiteX227" fmla="*/ 1483547 w 42198532"/>
              <a:gd name="connsiteY227" fmla="*/ 3016688 h 6975464"/>
              <a:gd name="connsiteX228" fmla="*/ 1862913 w 42198532"/>
              <a:gd name="connsiteY228" fmla="*/ 3304513 h 6975464"/>
              <a:gd name="connsiteX229" fmla="*/ 2243855 w 42198532"/>
              <a:gd name="connsiteY229" fmla="*/ 3008803 h 6975464"/>
              <a:gd name="connsiteX230" fmla="*/ 2243855 w 42198532"/>
              <a:gd name="connsiteY230" fmla="*/ 2891307 h 6975464"/>
              <a:gd name="connsiteX231" fmla="*/ 2231236 w 42198532"/>
              <a:gd name="connsiteY231" fmla="*/ 2896827 h 6975464"/>
              <a:gd name="connsiteX232" fmla="*/ 2231236 w 42198532"/>
              <a:gd name="connsiteY232" fmla="*/ 3002494 h 6975464"/>
              <a:gd name="connsiteX233" fmla="*/ 1869222 w 42198532"/>
              <a:gd name="connsiteY233" fmla="*/ 3283222 h 6975464"/>
              <a:gd name="connsiteX234" fmla="*/ 1869222 w 42198532"/>
              <a:gd name="connsiteY234" fmla="*/ 2937043 h 6975464"/>
              <a:gd name="connsiteX235" fmla="*/ 2231236 w 42198532"/>
              <a:gd name="connsiteY235" fmla="*/ 2656315 h 6975464"/>
              <a:gd name="connsiteX236" fmla="*/ 2231236 w 42198532"/>
              <a:gd name="connsiteY236" fmla="*/ 2896038 h 6975464"/>
              <a:gd name="connsiteX237" fmla="*/ 2243855 w 42198532"/>
              <a:gd name="connsiteY237" fmla="*/ 2890518 h 6975464"/>
              <a:gd name="connsiteX238" fmla="*/ 2243855 w 42198532"/>
              <a:gd name="connsiteY238" fmla="*/ 2639755 h 6975464"/>
              <a:gd name="connsiteX239" fmla="*/ 2113720 w 42198532"/>
              <a:gd name="connsiteY239" fmla="*/ 2540397 h 6975464"/>
              <a:gd name="connsiteX240" fmla="*/ 2100312 w 42198532"/>
              <a:gd name="connsiteY240" fmla="*/ 2546705 h 6975464"/>
              <a:gd name="connsiteX241" fmla="*/ 2226503 w 42198532"/>
              <a:gd name="connsiteY241" fmla="*/ 2642910 h 6975464"/>
              <a:gd name="connsiteX242" fmla="*/ 1862124 w 42198532"/>
              <a:gd name="connsiteY242" fmla="*/ 2925215 h 6975464"/>
              <a:gd name="connsiteX243" fmla="*/ 1496955 w 42198532"/>
              <a:gd name="connsiteY243" fmla="*/ 2647641 h 6975464"/>
              <a:gd name="connsiteX244" fmla="*/ 1861335 w 42198532"/>
              <a:gd name="connsiteY244" fmla="*/ 2365336 h 6975464"/>
              <a:gd name="connsiteX245" fmla="*/ 2099523 w 42198532"/>
              <a:gd name="connsiteY245" fmla="*/ 2545916 h 6975464"/>
              <a:gd name="connsiteX246" fmla="*/ 2112931 w 42198532"/>
              <a:gd name="connsiteY246" fmla="*/ 2539608 h 6975464"/>
              <a:gd name="connsiteX247" fmla="*/ 1870800 w 42198532"/>
              <a:gd name="connsiteY247" fmla="*/ 2355873 h 6975464"/>
              <a:gd name="connsiteX248" fmla="*/ 1870800 w 42198532"/>
              <a:gd name="connsiteY248" fmla="*/ 2176869 h 6975464"/>
              <a:gd name="connsiteX249" fmla="*/ 1857392 w 42198532"/>
              <a:gd name="connsiteY249" fmla="*/ 2178447 h 6975464"/>
              <a:gd name="connsiteX250" fmla="*/ 1857392 w 42198532"/>
              <a:gd name="connsiteY250" fmla="*/ 2350353 h 6975464"/>
              <a:gd name="connsiteX251" fmla="*/ 1496167 w 42198532"/>
              <a:gd name="connsiteY251" fmla="*/ 2631081 h 6975464"/>
              <a:gd name="connsiteX252" fmla="*/ 1496167 w 42198532"/>
              <a:gd name="connsiteY252" fmla="*/ 2284114 h 6975464"/>
              <a:gd name="connsiteX253" fmla="*/ 1666526 w 42198532"/>
              <a:gd name="connsiteY253" fmla="*/ 2152424 h 6975464"/>
              <a:gd name="connsiteX254" fmla="*/ 1658639 w 42198532"/>
              <a:gd name="connsiteY254" fmla="*/ 2141384 h 6975464"/>
              <a:gd name="connsiteX255" fmla="*/ 1666526 w 42198532"/>
              <a:gd name="connsiteY255" fmla="*/ 2151636 h 6975464"/>
              <a:gd name="connsiteX256" fmla="*/ 1857392 w 42198532"/>
              <a:gd name="connsiteY256" fmla="*/ 2003386 h 6975464"/>
              <a:gd name="connsiteX257" fmla="*/ 1857392 w 42198532"/>
              <a:gd name="connsiteY257" fmla="*/ 2177658 h 6975464"/>
              <a:gd name="connsiteX258" fmla="*/ 1870800 w 42198532"/>
              <a:gd name="connsiteY258" fmla="*/ 2176081 h 6975464"/>
              <a:gd name="connsiteX259" fmla="*/ 1870800 w 42198532"/>
              <a:gd name="connsiteY259" fmla="*/ 1998654 h 6975464"/>
              <a:gd name="connsiteX260" fmla="*/ 1886574 w 42198532"/>
              <a:gd name="connsiteY260" fmla="*/ 1986037 h 6975464"/>
              <a:gd name="connsiteX261" fmla="*/ 1886574 w 42198532"/>
              <a:gd name="connsiteY261" fmla="*/ 1969478 h 6975464"/>
              <a:gd name="connsiteX262" fmla="*/ 1869222 w 42198532"/>
              <a:gd name="connsiteY262" fmla="*/ 1982883 h 6975464"/>
              <a:gd name="connsiteX263" fmla="*/ 1869222 w 42198532"/>
              <a:gd name="connsiteY263" fmla="*/ 1636704 h 6975464"/>
              <a:gd name="connsiteX264" fmla="*/ 1886574 w 42198532"/>
              <a:gd name="connsiteY264" fmla="*/ 1623299 h 6975464"/>
              <a:gd name="connsiteX265" fmla="*/ 1886574 w 42198532"/>
              <a:gd name="connsiteY265" fmla="*/ 1606739 h 6975464"/>
              <a:gd name="connsiteX266" fmla="*/ 1862124 w 42198532"/>
              <a:gd name="connsiteY266" fmla="*/ 1625665 h 6975464"/>
              <a:gd name="connsiteX267" fmla="*/ 1496955 w 42198532"/>
              <a:gd name="connsiteY267" fmla="*/ 1348091 h 6975464"/>
              <a:gd name="connsiteX268" fmla="*/ 1861335 w 42198532"/>
              <a:gd name="connsiteY268" fmla="*/ 1064997 h 6975464"/>
              <a:gd name="connsiteX269" fmla="*/ 2226503 w 42198532"/>
              <a:gd name="connsiteY269" fmla="*/ 1342571 h 6975464"/>
              <a:gd name="connsiteX270" fmla="*/ 1887362 w 42198532"/>
              <a:gd name="connsiteY270" fmla="*/ 1605951 h 6975464"/>
              <a:gd name="connsiteX271" fmla="*/ 1887362 w 42198532"/>
              <a:gd name="connsiteY271" fmla="*/ 1622510 h 6975464"/>
              <a:gd name="connsiteX272" fmla="*/ 2231236 w 42198532"/>
              <a:gd name="connsiteY272" fmla="*/ 1355976 h 6975464"/>
              <a:gd name="connsiteX273" fmla="*/ 2231236 w 42198532"/>
              <a:gd name="connsiteY273" fmla="*/ 1702944 h 6975464"/>
              <a:gd name="connsiteX274" fmla="*/ 1887362 w 42198532"/>
              <a:gd name="connsiteY274" fmla="*/ 1968689 h 6975464"/>
              <a:gd name="connsiteX275" fmla="*/ 1887362 w 42198532"/>
              <a:gd name="connsiteY275" fmla="*/ 1985249 h 6975464"/>
              <a:gd name="connsiteX276" fmla="*/ 2243855 w 42198532"/>
              <a:gd name="connsiteY276" fmla="*/ 1709252 h 6975464"/>
              <a:gd name="connsiteX277" fmla="*/ 2243855 w 42198532"/>
              <a:gd name="connsiteY277" fmla="*/ 1339416 h 6975464"/>
              <a:gd name="connsiteX278" fmla="*/ 1870800 w 42198532"/>
              <a:gd name="connsiteY278" fmla="*/ 1056323 h 6975464"/>
              <a:gd name="connsiteX279" fmla="*/ 1870800 w 42198532"/>
              <a:gd name="connsiteY279" fmla="*/ 707778 h 6975464"/>
              <a:gd name="connsiteX280" fmla="*/ 1857392 w 42198532"/>
              <a:gd name="connsiteY280" fmla="*/ 718030 h 6975464"/>
              <a:gd name="connsiteX281" fmla="*/ 1857392 w 42198532"/>
              <a:gd name="connsiteY281" fmla="*/ 1050803 h 6975464"/>
              <a:gd name="connsiteX282" fmla="*/ 1496167 w 42198532"/>
              <a:gd name="connsiteY282" fmla="*/ 1331531 h 6975464"/>
              <a:gd name="connsiteX283" fmla="*/ 1496167 w 42198532"/>
              <a:gd name="connsiteY283" fmla="*/ 985352 h 6975464"/>
              <a:gd name="connsiteX284" fmla="*/ 1857392 w 42198532"/>
              <a:gd name="connsiteY284" fmla="*/ 704624 h 6975464"/>
              <a:gd name="connsiteX285" fmla="*/ 1857392 w 42198532"/>
              <a:gd name="connsiteY285" fmla="*/ 717241 h 6975464"/>
              <a:gd name="connsiteX286" fmla="*/ 1870800 w 42198532"/>
              <a:gd name="connsiteY286" fmla="*/ 706990 h 6975464"/>
              <a:gd name="connsiteX287" fmla="*/ 1870800 w 42198532"/>
              <a:gd name="connsiteY287" fmla="*/ 688064 h 6975464"/>
              <a:gd name="connsiteX288" fmla="*/ 1509574 w 42198532"/>
              <a:gd name="connsiteY288" fmla="*/ 412856 h 6975464"/>
              <a:gd name="connsiteX289" fmla="*/ 1498533 w 42198532"/>
              <a:gd name="connsiteY289" fmla="*/ 421530 h 6975464"/>
              <a:gd name="connsiteX290" fmla="*/ 1508786 w 42198532"/>
              <a:gd name="connsiteY290" fmla="*/ 412856 h 6975464"/>
              <a:gd name="connsiteX291" fmla="*/ 1493012 w 42198532"/>
              <a:gd name="connsiteY291" fmla="*/ 401028 h 6975464"/>
              <a:gd name="connsiteX292" fmla="*/ 1493012 w 42198532"/>
              <a:gd name="connsiteY292" fmla="*/ 119417 h 6975464"/>
              <a:gd name="connsiteX293" fmla="*/ 1493012 w 42198532"/>
              <a:gd name="connsiteY293" fmla="*/ 117464 h 6975464"/>
              <a:gd name="connsiteX294" fmla="*/ 1398859 w 42198532"/>
              <a:gd name="connsiteY294" fmla="*/ 117464 h 6975464"/>
              <a:gd name="connsiteX295" fmla="*/ 1480393 w 42198532"/>
              <a:gd name="connsiteY295" fmla="*/ 117464 h 6975464"/>
              <a:gd name="connsiteX296" fmla="*/ 1480393 w 42198532"/>
              <a:gd name="connsiteY296" fmla="*/ 201868 h 6975464"/>
              <a:gd name="connsiteX297" fmla="*/ 1480393 w 42198532"/>
              <a:gd name="connsiteY297" fmla="*/ 401028 h 6975464"/>
              <a:gd name="connsiteX298" fmla="*/ 1118379 w 42198532"/>
              <a:gd name="connsiteY298" fmla="*/ 681756 h 6975464"/>
              <a:gd name="connsiteX299" fmla="*/ 1118379 w 42198532"/>
              <a:gd name="connsiteY299" fmla="*/ 335577 h 6975464"/>
              <a:gd name="connsiteX300" fmla="*/ 1379242 w 42198532"/>
              <a:gd name="connsiteY300" fmla="*/ 132719 h 6975464"/>
              <a:gd name="connsiteX301" fmla="*/ 1398859 w 42198532"/>
              <a:gd name="connsiteY301" fmla="*/ 117464 h 6975464"/>
              <a:gd name="connsiteX302" fmla="*/ 840168 w 42198532"/>
              <a:gd name="connsiteY302" fmla="*/ 117464 h 6975464"/>
              <a:gd name="connsiteX303" fmla="*/ 1377550 w 42198532"/>
              <a:gd name="connsiteY303" fmla="*/ 117464 h 6975464"/>
              <a:gd name="connsiteX304" fmla="*/ 1301753 w 42198532"/>
              <a:gd name="connsiteY304" fmla="*/ 176360 h 6975464"/>
              <a:gd name="connsiteX305" fmla="*/ 1112069 w 42198532"/>
              <a:gd name="connsiteY305" fmla="*/ 323748 h 6975464"/>
              <a:gd name="connsiteX306" fmla="*/ 857417 w 42198532"/>
              <a:gd name="connsiteY306" fmla="*/ 130551 h 6975464"/>
              <a:gd name="connsiteX307" fmla="*/ 840168 w 42198532"/>
              <a:gd name="connsiteY307" fmla="*/ 117464 h 6975464"/>
              <a:gd name="connsiteX0" fmla="*/ 738225 w 42198532"/>
              <a:gd name="connsiteY0" fmla="*/ 6911396 h 7004830"/>
              <a:gd name="connsiteX1" fmla="*/ 814828 w 42198532"/>
              <a:gd name="connsiteY1" fmla="*/ 6969750 h 7004830"/>
              <a:gd name="connsiteX2" fmla="*/ 822329 w 42198532"/>
              <a:gd name="connsiteY2" fmla="*/ 6975464 h 7004830"/>
              <a:gd name="connsiteX3" fmla="*/ 655724 w 42198532"/>
              <a:gd name="connsiteY3" fmla="*/ 6975464 h 7004830"/>
              <a:gd name="connsiteX4" fmla="*/ 656989 w 42198532"/>
              <a:gd name="connsiteY4" fmla="*/ 6974481 h 7004830"/>
              <a:gd name="connsiteX5" fmla="*/ 738225 w 42198532"/>
              <a:gd name="connsiteY5" fmla="*/ 6911396 h 7004830"/>
              <a:gd name="connsiteX6" fmla="*/ 733493 w 42198532"/>
              <a:gd name="connsiteY6" fmla="*/ 6551812 h 7004830"/>
              <a:gd name="connsiteX7" fmla="*/ 733493 w 42198532"/>
              <a:gd name="connsiteY7" fmla="*/ 6897991 h 7004830"/>
              <a:gd name="connsiteX8" fmla="*/ 639637 w 42198532"/>
              <a:gd name="connsiteY8" fmla="*/ 6970539 h 7004830"/>
              <a:gd name="connsiteX9" fmla="*/ 656989 w 42198532"/>
              <a:gd name="connsiteY9" fmla="*/ 6974481 h 7004830"/>
              <a:gd name="connsiteX10" fmla="*/ 638848 w 42198532"/>
              <a:gd name="connsiteY10" fmla="*/ 6971327 h 7004830"/>
              <a:gd name="connsiteX11" fmla="*/ 633515 w 42198532"/>
              <a:gd name="connsiteY11" fmla="*/ 6975464 h 7004830"/>
              <a:gd name="connsiteX12" fmla="*/ 371479 w 42198532"/>
              <a:gd name="connsiteY12" fmla="*/ 6975464 h 7004830"/>
              <a:gd name="connsiteX13" fmla="*/ 371479 w 42198532"/>
              <a:gd name="connsiteY13" fmla="*/ 6917056 h 7004830"/>
              <a:gd name="connsiteX14" fmla="*/ 371479 w 42198532"/>
              <a:gd name="connsiteY14" fmla="*/ 6832540 h 7004830"/>
              <a:gd name="connsiteX15" fmla="*/ 733493 w 42198532"/>
              <a:gd name="connsiteY15" fmla="*/ 6551812 h 7004830"/>
              <a:gd name="connsiteX16" fmla="*/ 1106548 w 42198532"/>
              <a:gd name="connsiteY16" fmla="*/ 5904403 h 7004830"/>
              <a:gd name="connsiteX17" fmla="*/ 1106548 w 42198532"/>
              <a:gd name="connsiteY17" fmla="*/ 6251370 h 7004830"/>
              <a:gd name="connsiteX18" fmla="*/ 1012693 w 42198532"/>
              <a:gd name="connsiteY18" fmla="*/ 6323918 h 7004830"/>
              <a:gd name="connsiteX19" fmla="*/ 744534 w 42198532"/>
              <a:gd name="connsiteY19" fmla="*/ 6531309 h 7004830"/>
              <a:gd name="connsiteX20" fmla="*/ 744534 w 42198532"/>
              <a:gd name="connsiteY20" fmla="*/ 6185131 h 7004830"/>
              <a:gd name="connsiteX21" fmla="*/ 873093 w 42198532"/>
              <a:gd name="connsiteY21" fmla="*/ 6085772 h 7004830"/>
              <a:gd name="connsiteX22" fmla="*/ 1106548 w 42198532"/>
              <a:gd name="connsiteY22" fmla="*/ 5904403 h 7004830"/>
              <a:gd name="connsiteX23" fmla="*/ 1739875 w 42198532"/>
              <a:gd name="connsiteY23" fmla="*/ 5788484 h 7004830"/>
              <a:gd name="connsiteX24" fmla="*/ 1726467 w 42198532"/>
              <a:gd name="connsiteY24" fmla="*/ 5794792 h 7004830"/>
              <a:gd name="connsiteX25" fmla="*/ 1739875 w 42198532"/>
              <a:gd name="connsiteY25" fmla="*/ 5788484 h 7004830"/>
              <a:gd name="connsiteX26" fmla="*/ 1488280 w 42198532"/>
              <a:gd name="connsiteY26" fmla="*/ 5613423 h 7004830"/>
              <a:gd name="connsiteX27" fmla="*/ 1726467 w 42198532"/>
              <a:gd name="connsiteY27" fmla="*/ 5794792 h 7004830"/>
              <a:gd name="connsiteX28" fmla="*/ 1853448 w 42198532"/>
              <a:gd name="connsiteY28" fmla="*/ 5890997 h 7004830"/>
              <a:gd name="connsiteX29" fmla="*/ 1489068 w 42198532"/>
              <a:gd name="connsiteY29" fmla="*/ 6174091 h 7004830"/>
              <a:gd name="connsiteX30" fmla="*/ 1123900 w 42198532"/>
              <a:gd name="connsiteY30" fmla="*/ 5896517 h 7004830"/>
              <a:gd name="connsiteX31" fmla="*/ 1488280 w 42198532"/>
              <a:gd name="connsiteY31" fmla="*/ 5613423 h 7004830"/>
              <a:gd name="connsiteX32" fmla="*/ 359648 w 42198532"/>
              <a:gd name="connsiteY32" fmla="*/ 4965225 h 7004830"/>
              <a:gd name="connsiteX33" fmla="*/ 724817 w 42198532"/>
              <a:gd name="connsiteY33" fmla="*/ 5242799 h 7004830"/>
              <a:gd name="connsiteX34" fmla="*/ 487418 w 42198532"/>
              <a:gd name="connsiteY34" fmla="*/ 5426534 h 7004830"/>
              <a:gd name="connsiteX35" fmla="*/ 493727 w 42198532"/>
              <a:gd name="connsiteY35" fmla="*/ 5437574 h 7004830"/>
              <a:gd name="connsiteX36" fmla="*/ 733493 w 42198532"/>
              <a:gd name="connsiteY36" fmla="*/ 5252262 h 7004830"/>
              <a:gd name="connsiteX37" fmla="*/ 733493 w 42198532"/>
              <a:gd name="connsiteY37" fmla="*/ 5598440 h 7004830"/>
              <a:gd name="connsiteX38" fmla="*/ 633328 w 42198532"/>
              <a:gd name="connsiteY38" fmla="*/ 5675720 h 7004830"/>
              <a:gd name="connsiteX39" fmla="*/ 641215 w 42198532"/>
              <a:gd name="connsiteY39" fmla="*/ 5688337 h 7004830"/>
              <a:gd name="connsiteX40" fmla="*/ 737436 w 42198532"/>
              <a:gd name="connsiteY40" fmla="*/ 5613423 h 7004830"/>
              <a:gd name="connsiteX41" fmla="*/ 1102605 w 42198532"/>
              <a:gd name="connsiteY41" fmla="*/ 5890997 h 7004830"/>
              <a:gd name="connsiteX42" fmla="*/ 866783 w 42198532"/>
              <a:gd name="connsiteY42" fmla="*/ 6073943 h 7004830"/>
              <a:gd name="connsiteX43" fmla="*/ 873093 w 42198532"/>
              <a:gd name="connsiteY43" fmla="*/ 6085772 h 7004830"/>
              <a:gd name="connsiteX44" fmla="*/ 865994 w 42198532"/>
              <a:gd name="connsiteY44" fmla="*/ 6074732 h 7004830"/>
              <a:gd name="connsiteX45" fmla="*/ 738225 w 42198532"/>
              <a:gd name="connsiteY45" fmla="*/ 6174091 h 7004830"/>
              <a:gd name="connsiteX46" fmla="*/ 373056 w 42198532"/>
              <a:gd name="connsiteY46" fmla="*/ 5896517 h 7004830"/>
              <a:gd name="connsiteX47" fmla="*/ 640426 w 42198532"/>
              <a:gd name="connsiteY47" fmla="*/ 5689125 h 7004830"/>
              <a:gd name="connsiteX48" fmla="*/ 633328 w 42198532"/>
              <a:gd name="connsiteY48" fmla="*/ 5676508 h 7004830"/>
              <a:gd name="connsiteX49" fmla="*/ 371479 w 42198532"/>
              <a:gd name="connsiteY49" fmla="*/ 5879169 h 7004830"/>
              <a:gd name="connsiteX50" fmla="*/ 371479 w 42198532"/>
              <a:gd name="connsiteY50" fmla="*/ 5532990 h 7004830"/>
              <a:gd name="connsiteX51" fmla="*/ 493727 w 42198532"/>
              <a:gd name="connsiteY51" fmla="*/ 5438362 h 7004830"/>
              <a:gd name="connsiteX52" fmla="*/ 486629 w 42198532"/>
              <a:gd name="connsiteY52" fmla="*/ 5426534 h 7004830"/>
              <a:gd name="connsiteX53" fmla="*/ 365169 w 42198532"/>
              <a:gd name="connsiteY53" fmla="*/ 5521161 h 7004830"/>
              <a:gd name="connsiteX54" fmla="*/ 0 w 42198532"/>
              <a:gd name="connsiteY54" fmla="*/ 5243588 h 7004830"/>
              <a:gd name="connsiteX55" fmla="*/ 359648 w 42198532"/>
              <a:gd name="connsiteY55" fmla="*/ 4965225 h 7004830"/>
              <a:gd name="connsiteX56" fmla="*/ 1106548 w 42198532"/>
              <a:gd name="connsiteY56" fmla="*/ 4604852 h 7004830"/>
              <a:gd name="connsiteX57" fmla="*/ 1106548 w 42198532"/>
              <a:gd name="connsiteY57" fmla="*/ 4951031 h 7004830"/>
              <a:gd name="connsiteX58" fmla="*/ 1018214 w 42198532"/>
              <a:gd name="connsiteY58" fmla="*/ 5019636 h 7004830"/>
              <a:gd name="connsiteX59" fmla="*/ 1025312 w 42198532"/>
              <a:gd name="connsiteY59" fmla="*/ 5030676 h 7004830"/>
              <a:gd name="connsiteX60" fmla="*/ 1017425 w 42198532"/>
              <a:gd name="connsiteY60" fmla="*/ 5020424 h 7004830"/>
              <a:gd name="connsiteX61" fmla="*/ 744534 w 42198532"/>
              <a:gd name="connsiteY61" fmla="*/ 5231759 h 7004830"/>
              <a:gd name="connsiteX62" fmla="*/ 744534 w 42198532"/>
              <a:gd name="connsiteY62" fmla="*/ 4885580 h 7004830"/>
              <a:gd name="connsiteX63" fmla="*/ 856530 w 42198532"/>
              <a:gd name="connsiteY63" fmla="*/ 4798050 h 7004830"/>
              <a:gd name="connsiteX64" fmla="*/ 849432 w 42198532"/>
              <a:gd name="connsiteY64" fmla="*/ 4787799 h 7004830"/>
              <a:gd name="connsiteX65" fmla="*/ 857319 w 42198532"/>
              <a:gd name="connsiteY65" fmla="*/ 4798050 h 7004830"/>
              <a:gd name="connsiteX66" fmla="*/ 1106548 w 42198532"/>
              <a:gd name="connsiteY66" fmla="*/ 4604852 h 7004830"/>
              <a:gd name="connsiteX67" fmla="*/ 737436 w 42198532"/>
              <a:gd name="connsiteY67" fmla="*/ 4313873 h 7004830"/>
              <a:gd name="connsiteX68" fmla="*/ 1102605 w 42198532"/>
              <a:gd name="connsiteY68" fmla="*/ 4591447 h 7004830"/>
              <a:gd name="connsiteX69" fmla="*/ 849432 w 42198532"/>
              <a:gd name="connsiteY69" fmla="*/ 4787799 h 7004830"/>
              <a:gd name="connsiteX70" fmla="*/ 738225 w 42198532"/>
              <a:gd name="connsiteY70" fmla="*/ 4873752 h 7004830"/>
              <a:gd name="connsiteX71" fmla="*/ 373056 w 42198532"/>
              <a:gd name="connsiteY71" fmla="*/ 4596178 h 7004830"/>
              <a:gd name="connsiteX72" fmla="*/ 737436 w 42198532"/>
              <a:gd name="connsiteY72" fmla="*/ 4313873 h 7004830"/>
              <a:gd name="connsiteX73" fmla="*/ 1115224 w 42198532"/>
              <a:gd name="connsiteY73" fmla="*/ 3661732 h 7004830"/>
              <a:gd name="connsiteX74" fmla="*/ 1125477 w 42198532"/>
              <a:gd name="connsiteY74" fmla="*/ 3669618 h 7004830"/>
              <a:gd name="connsiteX75" fmla="*/ 1480393 w 42198532"/>
              <a:gd name="connsiteY75" fmla="*/ 3939306 h 7004830"/>
              <a:gd name="connsiteX76" fmla="*/ 1116013 w 42198532"/>
              <a:gd name="connsiteY76" fmla="*/ 4222399 h 7004830"/>
              <a:gd name="connsiteX77" fmla="*/ 750844 w 42198532"/>
              <a:gd name="connsiteY77" fmla="*/ 3944037 h 7004830"/>
              <a:gd name="connsiteX78" fmla="*/ 1115224 w 42198532"/>
              <a:gd name="connsiteY78" fmla="*/ 3661732 h 7004830"/>
              <a:gd name="connsiteX79" fmla="*/ 1480393 w 42198532"/>
              <a:gd name="connsiteY79" fmla="*/ 2656315 h 7004830"/>
              <a:gd name="connsiteX80" fmla="*/ 1480393 w 42198532"/>
              <a:gd name="connsiteY80" fmla="*/ 3002494 h 7004830"/>
              <a:gd name="connsiteX81" fmla="*/ 1386537 w 42198532"/>
              <a:gd name="connsiteY81" fmla="*/ 3075042 h 7004830"/>
              <a:gd name="connsiteX82" fmla="*/ 1392847 w 42198532"/>
              <a:gd name="connsiteY82" fmla="*/ 3086870 h 7004830"/>
              <a:gd name="connsiteX83" fmla="*/ 1385748 w 42198532"/>
              <a:gd name="connsiteY83" fmla="*/ 3075830 h 7004830"/>
              <a:gd name="connsiteX84" fmla="*/ 1118379 w 42198532"/>
              <a:gd name="connsiteY84" fmla="*/ 3283222 h 7004830"/>
              <a:gd name="connsiteX85" fmla="*/ 1118379 w 42198532"/>
              <a:gd name="connsiteY85" fmla="*/ 2937043 h 7004830"/>
              <a:gd name="connsiteX86" fmla="*/ 1246148 w 42198532"/>
              <a:gd name="connsiteY86" fmla="*/ 2837685 h 7004830"/>
              <a:gd name="connsiteX87" fmla="*/ 1239839 w 42198532"/>
              <a:gd name="connsiteY87" fmla="*/ 2825856 h 7004830"/>
              <a:gd name="connsiteX88" fmla="*/ 1246937 w 42198532"/>
              <a:gd name="connsiteY88" fmla="*/ 2836896 h 7004830"/>
              <a:gd name="connsiteX89" fmla="*/ 1480393 w 42198532"/>
              <a:gd name="connsiteY89" fmla="*/ 2656315 h 7004830"/>
              <a:gd name="connsiteX90" fmla="*/ 732704 w 42198532"/>
              <a:gd name="connsiteY90" fmla="*/ 1716349 h 7004830"/>
              <a:gd name="connsiteX91" fmla="*/ 1097873 w 42198532"/>
              <a:gd name="connsiteY91" fmla="*/ 1993923 h 7004830"/>
              <a:gd name="connsiteX92" fmla="*/ 860473 w 42198532"/>
              <a:gd name="connsiteY92" fmla="*/ 2177658 h 7004830"/>
              <a:gd name="connsiteX93" fmla="*/ 867572 w 42198532"/>
              <a:gd name="connsiteY93" fmla="*/ 2189486 h 7004830"/>
              <a:gd name="connsiteX94" fmla="*/ 1106548 w 42198532"/>
              <a:gd name="connsiteY94" fmla="*/ 2003386 h 7004830"/>
              <a:gd name="connsiteX95" fmla="*/ 1106548 w 42198532"/>
              <a:gd name="connsiteY95" fmla="*/ 2350353 h 7004830"/>
              <a:gd name="connsiteX96" fmla="*/ 1007172 w 42198532"/>
              <a:gd name="connsiteY96" fmla="*/ 2427632 h 7004830"/>
              <a:gd name="connsiteX97" fmla="*/ 1014270 w 42198532"/>
              <a:gd name="connsiteY97" fmla="*/ 2440249 h 7004830"/>
              <a:gd name="connsiteX98" fmla="*/ 1110492 w 42198532"/>
              <a:gd name="connsiteY98" fmla="*/ 2365336 h 7004830"/>
              <a:gd name="connsiteX99" fmla="*/ 1475660 w 42198532"/>
              <a:gd name="connsiteY99" fmla="*/ 2642910 h 7004830"/>
              <a:gd name="connsiteX100" fmla="*/ 1239839 w 42198532"/>
              <a:gd name="connsiteY100" fmla="*/ 2825856 h 7004830"/>
              <a:gd name="connsiteX101" fmla="*/ 1112069 w 42198532"/>
              <a:gd name="connsiteY101" fmla="*/ 2925215 h 7004830"/>
              <a:gd name="connsiteX102" fmla="*/ 746900 w 42198532"/>
              <a:gd name="connsiteY102" fmla="*/ 2647641 h 7004830"/>
              <a:gd name="connsiteX103" fmla="*/ 1013481 w 42198532"/>
              <a:gd name="connsiteY103" fmla="*/ 2440249 h 7004830"/>
              <a:gd name="connsiteX104" fmla="*/ 1006383 w 42198532"/>
              <a:gd name="connsiteY104" fmla="*/ 2427632 h 7004830"/>
              <a:gd name="connsiteX105" fmla="*/ 744534 w 42198532"/>
              <a:gd name="connsiteY105" fmla="*/ 2631081 h 7004830"/>
              <a:gd name="connsiteX106" fmla="*/ 744534 w 42198532"/>
              <a:gd name="connsiteY106" fmla="*/ 2284114 h 7004830"/>
              <a:gd name="connsiteX107" fmla="*/ 866783 w 42198532"/>
              <a:gd name="connsiteY107" fmla="*/ 2189486 h 7004830"/>
              <a:gd name="connsiteX108" fmla="*/ 860473 w 42198532"/>
              <a:gd name="connsiteY108" fmla="*/ 2178447 h 7004830"/>
              <a:gd name="connsiteX109" fmla="*/ 738225 w 42198532"/>
              <a:gd name="connsiteY109" fmla="*/ 2273074 h 7004830"/>
              <a:gd name="connsiteX110" fmla="*/ 373056 w 42198532"/>
              <a:gd name="connsiteY110" fmla="*/ 1995500 h 7004830"/>
              <a:gd name="connsiteX111" fmla="*/ 732704 w 42198532"/>
              <a:gd name="connsiteY111" fmla="*/ 1716349 h 7004830"/>
              <a:gd name="connsiteX112" fmla="*/ 1480393 w 42198532"/>
              <a:gd name="connsiteY112" fmla="*/ 1355976 h 7004830"/>
              <a:gd name="connsiteX113" fmla="*/ 1480393 w 42198532"/>
              <a:gd name="connsiteY113" fmla="*/ 1702944 h 7004830"/>
              <a:gd name="connsiteX114" fmla="*/ 1391269 w 42198532"/>
              <a:gd name="connsiteY114" fmla="*/ 1771549 h 7004830"/>
              <a:gd name="connsiteX115" fmla="*/ 1399156 w 42198532"/>
              <a:gd name="connsiteY115" fmla="*/ 1781800 h 7004830"/>
              <a:gd name="connsiteX116" fmla="*/ 1483547 w 42198532"/>
              <a:gd name="connsiteY116" fmla="*/ 1716349 h 7004830"/>
              <a:gd name="connsiteX117" fmla="*/ 1848716 w 42198532"/>
              <a:gd name="connsiteY117" fmla="*/ 1993923 h 7004830"/>
              <a:gd name="connsiteX118" fmla="*/ 1658639 w 42198532"/>
              <a:gd name="connsiteY118" fmla="*/ 2141384 h 7004830"/>
              <a:gd name="connsiteX119" fmla="*/ 1489068 w 42198532"/>
              <a:gd name="connsiteY119" fmla="*/ 2273074 h 7004830"/>
              <a:gd name="connsiteX120" fmla="*/ 1123900 w 42198532"/>
              <a:gd name="connsiteY120" fmla="*/ 1995500 h 7004830"/>
              <a:gd name="connsiteX121" fmla="*/ 1398368 w 42198532"/>
              <a:gd name="connsiteY121" fmla="*/ 1782588 h 7004830"/>
              <a:gd name="connsiteX122" fmla="*/ 1390481 w 42198532"/>
              <a:gd name="connsiteY122" fmla="*/ 1771549 h 7004830"/>
              <a:gd name="connsiteX123" fmla="*/ 1118379 w 42198532"/>
              <a:gd name="connsiteY123" fmla="*/ 1982883 h 7004830"/>
              <a:gd name="connsiteX124" fmla="*/ 1118379 w 42198532"/>
              <a:gd name="connsiteY124" fmla="*/ 1636704 h 7004830"/>
              <a:gd name="connsiteX125" fmla="*/ 1230374 w 42198532"/>
              <a:gd name="connsiteY125" fmla="*/ 1549963 h 7004830"/>
              <a:gd name="connsiteX126" fmla="*/ 1480393 w 42198532"/>
              <a:gd name="connsiteY126" fmla="*/ 1355976 h 7004830"/>
              <a:gd name="connsiteX127" fmla="*/ 1110492 w 42198532"/>
              <a:gd name="connsiteY127" fmla="*/ 1064997 h 7004830"/>
              <a:gd name="connsiteX128" fmla="*/ 1475660 w 42198532"/>
              <a:gd name="connsiteY128" fmla="*/ 1342571 h 7004830"/>
              <a:gd name="connsiteX129" fmla="*/ 1223276 w 42198532"/>
              <a:gd name="connsiteY129" fmla="*/ 1538923 h 7004830"/>
              <a:gd name="connsiteX130" fmla="*/ 1230374 w 42198532"/>
              <a:gd name="connsiteY130" fmla="*/ 1549963 h 7004830"/>
              <a:gd name="connsiteX131" fmla="*/ 1222487 w 42198532"/>
              <a:gd name="connsiteY131" fmla="*/ 1539711 h 7004830"/>
              <a:gd name="connsiteX132" fmla="*/ 1112069 w 42198532"/>
              <a:gd name="connsiteY132" fmla="*/ 1625665 h 7004830"/>
              <a:gd name="connsiteX133" fmla="*/ 746900 w 42198532"/>
              <a:gd name="connsiteY133" fmla="*/ 1348091 h 7004830"/>
              <a:gd name="connsiteX134" fmla="*/ 1110492 w 42198532"/>
              <a:gd name="connsiteY134" fmla="*/ 1064997 h 7004830"/>
              <a:gd name="connsiteX135" fmla="*/ 1488280 w 42198532"/>
              <a:gd name="connsiteY135" fmla="*/ 413645 h 7004830"/>
              <a:gd name="connsiteX136" fmla="*/ 1498533 w 42198532"/>
              <a:gd name="connsiteY136" fmla="*/ 421530 h 7004830"/>
              <a:gd name="connsiteX137" fmla="*/ 1853448 w 42198532"/>
              <a:gd name="connsiteY137" fmla="*/ 691218 h 7004830"/>
              <a:gd name="connsiteX138" fmla="*/ 1489068 w 42198532"/>
              <a:gd name="connsiteY138" fmla="*/ 973524 h 7004830"/>
              <a:gd name="connsiteX139" fmla="*/ 1123900 w 42198532"/>
              <a:gd name="connsiteY139" fmla="*/ 695950 h 7004830"/>
              <a:gd name="connsiteX140" fmla="*/ 1488280 w 42198532"/>
              <a:gd name="connsiteY140" fmla="*/ 413645 h 7004830"/>
              <a:gd name="connsiteX141" fmla="*/ 1493012 w 42198532"/>
              <a:gd name="connsiteY141" fmla="*/ 117464 h 7004830"/>
              <a:gd name="connsiteX142" fmla="*/ 42118086 w 42198532"/>
              <a:gd name="connsiteY142" fmla="*/ 0 h 7004830"/>
              <a:gd name="connsiteX143" fmla="*/ 42198532 w 42198532"/>
              <a:gd name="connsiteY143" fmla="*/ 7004830 h 7004830"/>
              <a:gd name="connsiteX144" fmla="*/ 843615 w 42198532"/>
              <a:gd name="connsiteY144" fmla="*/ 6975464 h 7004830"/>
              <a:gd name="connsiteX145" fmla="*/ 810785 w 42198532"/>
              <a:gd name="connsiteY145" fmla="*/ 6950504 h 7004830"/>
              <a:gd name="connsiteX146" fmla="*/ 746900 w 42198532"/>
              <a:gd name="connsiteY146" fmla="*/ 6901934 h 7004830"/>
              <a:gd name="connsiteX147" fmla="*/ 746900 w 42198532"/>
              <a:gd name="connsiteY147" fmla="*/ 6547081 h 7004830"/>
              <a:gd name="connsiteX148" fmla="*/ 1019002 w 42198532"/>
              <a:gd name="connsiteY148" fmla="*/ 6335746 h 7004830"/>
              <a:gd name="connsiteX149" fmla="*/ 1012693 w 42198532"/>
              <a:gd name="connsiteY149" fmla="*/ 6323918 h 7004830"/>
              <a:gd name="connsiteX150" fmla="*/ 1019791 w 42198532"/>
              <a:gd name="connsiteY150" fmla="*/ 6334957 h 7004830"/>
              <a:gd name="connsiteX151" fmla="*/ 1110492 w 42198532"/>
              <a:gd name="connsiteY151" fmla="*/ 6264775 h 7004830"/>
              <a:gd name="connsiteX152" fmla="*/ 1489068 w 42198532"/>
              <a:gd name="connsiteY152" fmla="*/ 6553389 h 7004830"/>
              <a:gd name="connsiteX153" fmla="*/ 1870800 w 42198532"/>
              <a:gd name="connsiteY153" fmla="*/ 6257678 h 7004830"/>
              <a:gd name="connsiteX154" fmla="*/ 1870800 w 42198532"/>
              <a:gd name="connsiteY154" fmla="*/ 6139394 h 7004830"/>
              <a:gd name="connsiteX155" fmla="*/ 1857392 w 42198532"/>
              <a:gd name="connsiteY155" fmla="*/ 6144914 h 7004830"/>
              <a:gd name="connsiteX156" fmla="*/ 1857392 w 42198532"/>
              <a:gd name="connsiteY156" fmla="*/ 6251370 h 7004830"/>
              <a:gd name="connsiteX157" fmla="*/ 1495378 w 42198532"/>
              <a:gd name="connsiteY157" fmla="*/ 6531309 h 7004830"/>
              <a:gd name="connsiteX158" fmla="*/ 1495378 w 42198532"/>
              <a:gd name="connsiteY158" fmla="*/ 6185131 h 7004830"/>
              <a:gd name="connsiteX159" fmla="*/ 1857392 w 42198532"/>
              <a:gd name="connsiteY159" fmla="*/ 5904403 h 7004830"/>
              <a:gd name="connsiteX160" fmla="*/ 1857392 w 42198532"/>
              <a:gd name="connsiteY160" fmla="*/ 6144125 h 7004830"/>
              <a:gd name="connsiteX161" fmla="*/ 1870800 w 42198532"/>
              <a:gd name="connsiteY161" fmla="*/ 6138605 h 7004830"/>
              <a:gd name="connsiteX162" fmla="*/ 1870800 w 42198532"/>
              <a:gd name="connsiteY162" fmla="*/ 5887843 h 7004830"/>
              <a:gd name="connsiteX163" fmla="*/ 1739875 w 42198532"/>
              <a:gd name="connsiteY163" fmla="*/ 5788484 h 7004830"/>
              <a:gd name="connsiteX164" fmla="*/ 1497744 w 42198532"/>
              <a:gd name="connsiteY164" fmla="*/ 5604749 h 7004830"/>
              <a:gd name="connsiteX165" fmla="*/ 1497744 w 42198532"/>
              <a:gd name="connsiteY165" fmla="*/ 5424957 h 7004830"/>
              <a:gd name="connsiteX166" fmla="*/ 1484336 w 42198532"/>
              <a:gd name="connsiteY166" fmla="*/ 5427322 h 7004830"/>
              <a:gd name="connsiteX167" fmla="*/ 1484336 w 42198532"/>
              <a:gd name="connsiteY167" fmla="*/ 5598440 h 7004830"/>
              <a:gd name="connsiteX168" fmla="*/ 1122322 w 42198532"/>
              <a:gd name="connsiteY168" fmla="*/ 5879169 h 7004830"/>
              <a:gd name="connsiteX169" fmla="*/ 1122322 w 42198532"/>
              <a:gd name="connsiteY169" fmla="*/ 5532990 h 7004830"/>
              <a:gd name="connsiteX170" fmla="*/ 1292682 w 42198532"/>
              <a:gd name="connsiteY170" fmla="*/ 5400511 h 7004830"/>
              <a:gd name="connsiteX171" fmla="*/ 1285583 w 42198532"/>
              <a:gd name="connsiteY171" fmla="*/ 5390260 h 7004830"/>
              <a:gd name="connsiteX172" fmla="*/ 1116013 w 42198532"/>
              <a:gd name="connsiteY172" fmla="*/ 5521161 h 7004830"/>
              <a:gd name="connsiteX173" fmla="*/ 750844 w 42198532"/>
              <a:gd name="connsiteY173" fmla="*/ 5243588 h 7004830"/>
              <a:gd name="connsiteX174" fmla="*/ 1025312 w 42198532"/>
              <a:gd name="connsiteY174" fmla="*/ 5030676 h 7004830"/>
              <a:gd name="connsiteX175" fmla="*/ 1110492 w 42198532"/>
              <a:gd name="connsiteY175" fmla="*/ 4965225 h 7004830"/>
              <a:gd name="connsiteX176" fmla="*/ 1475660 w 42198532"/>
              <a:gd name="connsiteY176" fmla="*/ 5242799 h 7004830"/>
              <a:gd name="connsiteX177" fmla="*/ 1285583 w 42198532"/>
              <a:gd name="connsiteY177" fmla="*/ 5389472 h 7004830"/>
              <a:gd name="connsiteX178" fmla="*/ 1293470 w 42198532"/>
              <a:gd name="connsiteY178" fmla="*/ 5400511 h 7004830"/>
              <a:gd name="connsiteX179" fmla="*/ 1484336 w 42198532"/>
              <a:gd name="connsiteY179" fmla="*/ 5252262 h 7004830"/>
              <a:gd name="connsiteX180" fmla="*/ 1484336 w 42198532"/>
              <a:gd name="connsiteY180" fmla="*/ 5426534 h 7004830"/>
              <a:gd name="connsiteX181" fmla="*/ 1497744 w 42198532"/>
              <a:gd name="connsiteY181" fmla="*/ 5424168 h 7004830"/>
              <a:gd name="connsiteX182" fmla="*/ 1497744 w 42198532"/>
              <a:gd name="connsiteY182" fmla="*/ 5246742 h 7004830"/>
              <a:gd name="connsiteX183" fmla="*/ 1513518 w 42198532"/>
              <a:gd name="connsiteY183" fmla="*/ 5234125 h 7004830"/>
              <a:gd name="connsiteX184" fmla="*/ 1513518 w 42198532"/>
              <a:gd name="connsiteY184" fmla="*/ 5217565 h 7004830"/>
              <a:gd name="connsiteX185" fmla="*/ 1495378 w 42198532"/>
              <a:gd name="connsiteY185" fmla="*/ 5231759 h 7004830"/>
              <a:gd name="connsiteX186" fmla="*/ 1495378 w 42198532"/>
              <a:gd name="connsiteY186" fmla="*/ 4885580 h 7004830"/>
              <a:gd name="connsiteX187" fmla="*/ 1513518 w 42198532"/>
              <a:gd name="connsiteY187" fmla="*/ 4871386 h 7004830"/>
              <a:gd name="connsiteX188" fmla="*/ 1513518 w 42198532"/>
              <a:gd name="connsiteY188" fmla="*/ 4854826 h 7004830"/>
              <a:gd name="connsiteX189" fmla="*/ 1489068 w 42198532"/>
              <a:gd name="connsiteY189" fmla="*/ 4873752 h 7004830"/>
              <a:gd name="connsiteX190" fmla="*/ 1123900 w 42198532"/>
              <a:gd name="connsiteY190" fmla="*/ 4596178 h 7004830"/>
              <a:gd name="connsiteX191" fmla="*/ 1488280 w 42198532"/>
              <a:gd name="connsiteY191" fmla="*/ 4313873 h 7004830"/>
              <a:gd name="connsiteX192" fmla="*/ 1853448 w 42198532"/>
              <a:gd name="connsiteY192" fmla="*/ 4591447 h 7004830"/>
              <a:gd name="connsiteX193" fmla="*/ 1514307 w 42198532"/>
              <a:gd name="connsiteY193" fmla="*/ 4854826 h 7004830"/>
              <a:gd name="connsiteX194" fmla="*/ 1514307 w 42198532"/>
              <a:gd name="connsiteY194" fmla="*/ 4870598 h 7004830"/>
              <a:gd name="connsiteX195" fmla="*/ 1857392 w 42198532"/>
              <a:gd name="connsiteY195" fmla="*/ 4604852 h 7004830"/>
              <a:gd name="connsiteX196" fmla="*/ 1857392 w 42198532"/>
              <a:gd name="connsiteY196" fmla="*/ 4951031 h 7004830"/>
              <a:gd name="connsiteX197" fmla="*/ 1514307 w 42198532"/>
              <a:gd name="connsiteY197" fmla="*/ 5217565 h 7004830"/>
              <a:gd name="connsiteX198" fmla="*/ 1514307 w 42198532"/>
              <a:gd name="connsiteY198" fmla="*/ 5234125 h 7004830"/>
              <a:gd name="connsiteX199" fmla="*/ 1870800 w 42198532"/>
              <a:gd name="connsiteY199" fmla="*/ 4957339 h 7004830"/>
              <a:gd name="connsiteX200" fmla="*/ 1870800 w 42198532"/>
              <a:gd name="connsiteY200" fmla="*/ 4588292 h 7004830"/>
              <a:gd name="connsiteX201" fmla="*/ 1497744 w 42198532"/>
              <a:gd name="connsiteY201" fmla="*/ 4304410 h 7004830"/>
              <a:gd name="connsiteX202" fmla="*/ 1497744 w 42198532"/>
              <a:gd name="connsiteY202" fmla="*/ 3956654 h 7004830"/>
              <a:gd name="connsiteX203" fmla="*/ 1484336 w 42198532"/>
              <a:gd name="connsiteY203" fmla="*/ 3966905 h 7004830"/>
              <a:gd name="connsiteX204" fmla="*/ 1484336 w 42198532"/>
              <a:gd name="connsiteY204" fmla="*/ 4299679 h 7004830"/>
              <a:gd name="connsiteX205" fmla="*/ 1122322 w 42198532"/>
              <a:gd name="connsiteY205" fmla="*/ 4579618 h 7004830"/>
              <a:gd name="connsiteX206" fmla="*/ 1122322 w 42198532"/>
              <a:gd name="connsiteY206" fmla="*/ 4233439 h 7004830"/>
              <a:gd name="connsiteX207" fmla="*/ 1484336 w 42198532"/>
              <a:gd name="connsiteY207" fmla="*/ 3952712 h 7004830"/>
              <a:gd name="connsiteX208" fmla="*/ 1484336 w 42198532"/>
              <a:gd name="connsiteY208" fmla="*/ 3966117 h 7004830"/>
              <a:gd name="connsiteX209" fmla="*/ 1497744 w 42198532"/>
              <a:gd name="connsiteY209" fmla="*/ 3955866 h 7004830"/>
              <a:gd name="connsiteX210" fmla="*/ 1497744 w 42198532"/>
              <a:gd name="connsiteY210" fmla="*/ 3936152 h 7004830"/>
              <a:gd name="connsiteX211" fmla="*/ 1136519 w 42198532"/>
              <a:gd name="connsiteY211" fmla="*/ 3661732 h 7004830"/>
              <a:gd name="connsiteX212" fmla="*/ 1125477 w 42198532"/>
              <a:gd name="connsiteY212" fmla="*/ 3669618 h 7004830"/>
              <a:gd name="connsiteX213" fmla="*/ 1135730 w 42198532"/>
              <a:gd name="connsiteY213" fmla="*/ 3660943 h 7004830"/>
              <a:gd name="connsiteX214" fmla="*/ 1119956 w 42198532"/>
              <a:gd name="connsiteY214" fmla="*/ 3649115 h 7004830"/>
              <a:gd name="connsiteX215" fmla="*/ 1119956 w 42198532"/>
              <a:gd name="connsiteY215" fmla="*/ 3637286 h 7004830"/>
              <a:gd name="connsiteX216" fmla="*/ 1106548 w 42198532"/>
              <a:gd name="connsiteY216" fmla="*/ 3637286 h 7004830"/>
              <a:gd name="connsiteX217" fmla="*/ 1106548 w 42198532"/>
              <a:gd name="connsiteY217" fmla="*/ 3649903 h 7004830"/>
              <a:gd name="connsiteX218" fmla="*/ 744534 w 42198532"/>
              <a:gd name="connsiteY218" fmla="*/ 3929843 h 7004830"/>
              <a:gd name="connsiteX219" fmla="*/ 744534 w 42198532"/>
              <a:gd name="connsiteY219" fmla="*/ 3612841 h 7004830"/>
              <a:gd name="connsiteX220" fmla="*/ 744534 w 42198532"/>
              <a:gd name="connsiteY220" fmla="*/ 3584453 h 7004830"/>
              <a:gd name="connsiteX221" fmla="*/ 1106548 w 42198532"/>
              <a:gd name="connsiteY221" fmla="*/ 3303725 h 7004830"/>
              <a:gd name="connsiteX222" fmla="*/ 1106548 w 42198532"/>
              <a:gd name="connsiteY222" fmla="*/ 3617573 h 7004830"/>
              <a:gd name="connsiteX223" fmla="*/ 1106548 w 42198532"/>
              <a:gd name="connsiteY223" fmla="*/ 3636498 h 7004830"/>
              <a:gd name="connsiteX224" fmla="*/ 1119956 w 42198532"/>
              <a:gd name="connsiteY224" fmla="*/ 3636498 h 7004830"/>
              <a:gd name="connsiteX225" fmla="*/ 1119956 w 42198532"/>
              <a:gd name="connsiteY225" fmla="*/ 3298205 h 7004830"/>
              <a:gd name="connsiteX226" fmla="*/ 1392847 w 42198532"/>
              <a:gd name="connsiteY226" fmla="*/ 3086870 h 7004830"/>
              <a:gd name="connsiteX227" fmla="*/ 1483547 w 42198532"/>
              <a:gd name="connsiteY227" fmla="*/ 3016688 h 7004830"/>
              <a:gd name="connsiteX228" fmla="*/ 1862913 w 42198532"/>
              <a:gd name="connsiteY228" fmla="*/ 3304513 h 7004830"/>
              <a:gd name="connsiteX229" fmla="*/ 2243855 w 42198532"/>
              <a:gd name="connsiteY229" fmla="*/ 3008803 h 7004830"/>
              <a:gd name="connsiteX230" fmla="*/ 2243855 w 42198532"/>
              <a:gd name="connsiteY230" fmla="*/ 2891307 h 7004830"/>
              <a:gd name="connsiteX231" fmla="*/ 2231236 w 42198532"/>
              <a:gd name="connsiteY231" fmla="*/ 2896827 h 7004830"/>
              <a:gd name="connsiteX232" fmla="*/ 2231236 w 42198532"/>
              <a:gd name="connsiteY232" fmla="*/ 3002494 h 7004830"/>
              <a:gd name="connsiteX233" fmla="*/ 1869222 w 42198532"/>
              <a:gd name="connsiteY233" fmla="*/ 3283222 h 7004830"/>
              <a:gd name="connsiteX234" fmla="*/ 1869222 w 42198532"/>
              <a:gd name="connsiteY234" fmla="*/ 2937043 h 7004830"/>
              <a:gd name="connsiteX235" fmla="*/ 2231236 w 42198532"/>
              <a:gd name="connsiteY235" fmla="*/ 2656315 h 7004830"/>
              <a:gd name="connsiteX236" fmla="*/ 2231236 w 42198532"/>
              <a:gd name="connsiteY236" fmla="*/ 2896038 h 7004830"/>
              <a:gd name="connsiteX237" fmla="*/ 2243855 w 42198532"/>
              <a:gd name="connsiteY237" fmla="*/ 2890518 h 7004830"/>
              <a:gd name="connsiteX238" fmla="*/ 2243855 w 42198532"/>
              <a:gd name="connsiteY238" fmla="*/ 2639755 h 7004830"/>
              <a:gd name="connsiteX239" fmla="*/ 2113720 w 42198532"/>
              <a:gd name="connsiteY239" fmla="*/ 2540397 h 7004830"/>
              <a:gd name="connsiteX240" fmla="*/ 2100312 w 42198532"/>
              <a:gd name="connsiteY240" fmla="*/ 2546705 h 7004830"/>
              <a:gd name="connsiteX241" fmla="*/ 2226503 w 42198532"/>
              <a:gd name="connsiteY241" fmla="*/ 2642910 h 7004830"/>
              <a:gd name="connsiteX242" fmla="*/ 1862124 w 42198532"/>
              <a:gd name="connsiteY242" fmla="*/ 2925215 h 7004830"/>
              <a:gd name="connsiteX243" fmla="*/ 1496955 w 42198532"/>
              <a:gd name="connsiteY243" fmla="*/ 2647641 h 7004830"/>
              <a:gd name="connsiteX244" fmla="*/ 1861335 w 42198532"/>
              <a:gd name="connsiteY244" fmla="*/ 2365336 h 7004830"/>
              <a:gd name="connsiteX245" fmla="*/ 2099523 w 42198532"/>
              <a:gd name="connsiteY245" fmla="*/ 2545916 h 7004830"/>
              <a:gd name="connsiteX246" fmla="*/ 2112931 w 42198532"/>
              <a:gd name="connsiteY246" fmla="*/ 2539608 h 7004830"/>
              <a:gd name="connsiteX247" fmla="*/ 1870800 w 42198532"/>
              <a:gd name="connsiteY247" fmla="*/ 2355873 h 7004830"/>
              <a:gd name="connsiteX248" fmla="*/ 1870800 w 42198532"/>
              <a:gd name="connsiteY248" fmla="*/ 2176869 h 7004830"/>
              <a:gd name="connsiteX249" fmla="*/ 1857392 w 42198532"/>
              <a:gd name="connsiteY249" fmla="*/ 2178447 h 7004830"/>
              <a:gd name="connsiteX250" fmla="*/ 1857392 w 42198532"/>
              <a:gd name="connsiteY250" fmla="*/ 2350353 h 7004830"/>
              <a:gd name="connsiteX251" fmla="*/ 1496167 w 42198532"/>
              <a:gd name="connsiteY251" fmla="*/ 2631081 h 7004830"/>
              <a:gd name="connsiteX252" fmla="*/ 1496167 w 42198532"/>
              <a:gd name="connsiteY252" fmla="*/ 2284114 h 7004830"/>
              <a:gd name="connsiteX253" fmla="*/ 1666526 w 42198532"/>
              <a:gd name="connsiteY253" fmla="*/ 2152424 h 7004830"/>
              <a:gd name="connsiteX254" fmla="*/ 1658639 w 42198532"/>
              <a:gd name="connsiteY254" fmla="*/ 2141384 h 7004830"/>
              <a:gd name="connsiteX255" fmla="*/ 1666526 w 42198532"/>
              <a:gd name="connsiteY255" fmla="*/ 2151636 h 7004830"/>
              <a:gd name="connsiteX256" fmla="*/ 1857392 w 42198532"/>
              <a:gd name="connsiteY256" fmla="*/ 2003386 h 7004830"/>
              <a:gd name="connsiteX257" fmla="*/ 1857392 w 42198532"/>
              <a:gd name="connsiteY257" fmla="*/ 2177658 h 7004830"/>
              <a:gd name="connsiteX258" fmla="*/ 1870800 w 42198532"/>
              <a:gd name="connsiteY258" fmla="*/ 2176081 h 7004830"/>
              <a:gd name="connsiteX259" fmla="*/ 1870800 w 42198532"/>
              <a:gd name="connsiteY259" fmla="*/ 1998654 h 7004830"/>
              <a:gd name="connsiteX260" fmla="*/ 1886574 w 42198532"/>
              <a:gd name="connsiteY260" fmla="*/ 1986037 h 7004830"/>
              <a:gd name="connsiteX261" fmla="*/ 1886574 w 42198532"/>
              <a:gd name="connsiteY261" fmla="*/ 1969478 h 7004830"/>
              <a:gd name="connsiteX262" fmla="*/ 1869222 w 42198532"/>
              <a:gd name="connsiteY262" fmla="*/ 1982883 h 7004830"/>
              <a:gd name="connsiteX263" fmla="*/ 1869222 w 42198532"/>
              <a:gd name="connsiteY263" fmla="*/ 1636704 h 7004830"/>
              <a:gd name="connsiteX264" fmla="*/ 1886574 w 42198532"/>
              <a:gd name="connsiteY264" fmla="*/ 1623299 h 7004830"/>
              <a:gd name="connsiteX265" fmla="*/ 1886574 w 42198532"/>
              <a:gd name="connsiteY265" fmla="*/ 1606739 h 7004830"/>
              <a:gd name="connsiteX266" fmla="*/ 1862124 w 42198532"/>
              <a:gd name="connsiteY266" fmla="*/ 1625665 h 7004830"/>
              <a:gd name="connsiteX267" fmla="*/ 1496955 w 42198532"/>
              <a:gd name="connsiteY267" fmla="*/ 1348091 h 7004830"/>
              <a:gd name="connsiteX268" fmla="*/ 1861335 w 42198532"/>
              <a:gd name="connsiteY268" fmla="*/ 1064997 h 7004830"/>
              <a:gd name="connsiteX269" fmla="*/ 2226503 w 42198532"/>
              <a:gd name="connsiteY269" fmla="*/ 1342571 h 7004830"/>
              <a:gd name="connsiteX270" fmla="*/ 1887362 w 42198532"/>
              <a:gd name="connsiteY270" fmla="*/ 1605951 h 7004830"/>
              <a:gd name="connsiteX271" fmla="*/ 1887362 w 42198532"/>
              <a:gd name="connsiteY271" fmla="*/ 1622510 h 7004830"/>
              <a:gd name="connsiteX272" fmla="*/ 2231236 w 42198532"/>
              <a:gd name="connsiteY272" fmla="*/ 1355976 h 7004830"/>
              <a:gd name="connsiteX273" fmla="*/ 2231236 w 42198532"/>
              <a:gd name="connsiteY273" fmla="*/ 1702944 h 7004830"/>
              <a:gd name="connsiteX274" fmla="*/ 1887362 w 42198532"/>
              <a:gd name="connsiteY274" fmla="*/ 1968689 h 7004830"/>
              <a:gd name="connsiteX275" fmla="*/ 1887362 w 42198532"/>
              <a:gd name="connsiteY275" fmla="*/ 1985249 h 7004830"/>
              <a:gd name="connsiteX276" fmla="*/ 2243855 w 42198532"/>
              <a:gd name="connsiteY276" fmla="*/ 1709252 h 7004830"/>
              <a:gd name="connsiteX277" fmla="*/ 2243855 w 42198532"/>
              <a:gd name="connsiteY277" fmla="*/ 1339416 h 7004830"/>
              <a:gd name="connsiteX278" fmla="*/ 1870800 w 42198532"/>
              <a:gd name="connsiteY278" fmla="*/ 1056323 h 7004830"/>
              <a:gd name="connsiteX279" fmla="*/ 1870800 w 42198532"/>
              <a:gd name="connsiteY279" fmla="*/ 707778 h 7004830"/>
              <a:gd name="connsiteX280" fmla="*/ 1857392 w 42198532"/>
              <a:gd name="connsiteY280" fmla="*/ 718030 h 7004830"/>
              <a:gd name="connsiteX281" fmla="*/ 1857392 w 42198532"/>
              <a:gd name="connsiteY281" fmla="*/ 1050803 h 7004830"/>
              <a:gd name="connsiteX282" fmla="*/ 1496167 w 42198532"/>
              <a:gd name="connsiteY282" fmla="*/ 1331531 h 7004830"/>
              <a:gd name="connsiteX283" fmla="*/ 1496167 w 42198532"/>
              <a:gd name="connsiteY283" fmla="*/ 985352 h 7004830"/>
              <a:gd name="connsiteX284" fmla="*/ 1857392 w 42198532"/>
              <a:gd name="connsiteY284" fmla="*/ 704624 h 7004830"/>
              <a:gd name="connsiteX285" fmla="*/ 1857392 w 42198532"/>
              <a:gd name="connsiteY285" fmla="*/ 717241 h 7004830"/>
              <a:gd name="connsiteX286" fmla="*/ 1870800 w 42198532"/>
              <a:gd name="connsiteY286" fmla="*/ 706990 h 7004830"/>
              <a:gd name="connsiteX287" fmla="*/ 1870800 w 42198532"/>
              <a:gd name="connsiteY287" fmla="*/ 688064 h 7004830"/>
              <a:gd name="connsiteX288" fmla="*/ 1509574 w 42198532"/>
              <a:gd name="connsiteY288" fmla="*/ 412856 h 7004830"/>
              <a:gd name="connsiteX289" fmla="*/ 1498533 w 42198532"/>
              <a:gd name="connsiteY289" fmla="*/ 421530 h 7004830"/>
              <a:gd name="connsiteX290" fmla="*/ 1508786 w 42198532"/>
              <a:gd name="connsiteY290" fmla="*/ 412856 h 7004830"/>
              <a:gd name="connsiteX291" fmla="*/ 1493012 w 42198532"/>
              <a:gd name="connsiteY291" fmla="*/ 401028 h 7004830"/>
              <a:gd name="connsiteX292" fmla="*/ 1493012 w 42198532"/>
              <a:gd name="connsiteY292" fmla="*/ 119417 h 7004830"/>
              <a:gd name="connsiteX293" fmla="*/ 1493012 w 42198532"/>
              <a:gd name="connsiteY293" fmla="*/ 117464 h 7004830"/>
              <a:gd name="connsiteX294" fmla="*/ 1398859 w 42198532"/>
              <a:gd name="connsiteY294" fmla="*/ 117464 h 7004830"/>
              <a:gd name="connsiteX295" fmla="*/ 1480393 w 42198532"/>
              <a:gd name="connsiteY295" fmla="*/ 117464 h 7004830"/>
              <a:gd name="connsiteX296" fmla="*/ 1480393 w 42198532"/>
              <a:gd name="connsiteY296" fmla="*/ 201868 h 7004830"/>
              <a:gd name="connsiteX297" fmla="*/ 1480393 w 42198532"/>
              <a:gd name="connsiteY297" fmla="*/ 401028 h 7004830"/>
              <a:gd name="connsiteX298" fmla="*/ 1118379 w 42198532"/>
              <a:gd name="connsiteY298" fmla="*/ 681756 h 7004830"/>
              <a:gd name="connsiteX299" fmla="*/ 1118379 w 42198532"/>
              <a:gd name="connsiteY299" fmla="*/ 335577 h 7004830"/>
              <a:gd name="connsiteX300" fmla="*/ 1379242 w 42198532"/>
              <a:gd name="connsiteY300" fmla="*/ 132719 h 7004830"/>
              <a:gd name="connsiteX301" fmla="*/ 1398859 w 42198532"/>
              <a:gd name="connsiteY301" fmla="*/ 117464 h 7004830"/>
              <a:gd name="connsiteX302" fmla="*/ 840168 w 42198532"/>
              <a:gd name="connsiteY302" fmla="*/ 117464 h 7004830"/>
              <a:gd name="connsiteX303" fmla="*/ 1377550 w 42198532"/>
              <a:gd name="connsiteY303" fmla="*/ 117464 h 7004830"/>
              <a:gd name="connsiteX304" fmla="*/ 1301753 w 42198532"/>
              <a:gd name="connsiteY304" fmla="*/ 176360 h 7004830"/>
              <a:gd name="connsiteX305" fmla="*/ 1112069 w 42198532"/>
              <a:gd name="connsiteY305" fmla="*/ 323748 h 7004830"/>
              <a:gd name="connsiteX306" fmla="*/ 857417 w 42198532"/>
              <a:gd name="connsiteY306" fmla="*/ 130551 h 7004830"/>
              <a:gd name="connsiteX307" fmla="*/ 840168 w 42198532"/>
              <a:gd name="connsiteY307" fmla="*/ 117464 h 7004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Lst>
            <a:rect l="l" t="t" r="r" b="b"/>
            <a:pathLst>
              <a:path w="42198532" h="7004830">
                <a:moveTo>
                  <a:pt x="738225" y="6911396"/>
                </a:moveTo>
                <a:lnTo>
                  <a:pt x="814828" y="6969750"/>
                </a:lnTo>
                <a:lnTo>
                  <a:pt x="822329" y="6975464"/>
                </a:lnTo>
                <a:lnTo>
                  <a:pt x="655724" y="6975464"/>
                </a:lnTo>
                <a:lnTo>
                  <a:pt x="656989" y="6974481"/>
                </a:lnTo>
                <a:lnTo>
                  <a:pt x="738225" y="6911396"/>
                </a:lnTo>
                <a:close/>
                <a:moveTo>
                  <a:pt x="733493" y="6551812"/>
                </a:moveTo>
                <a:lnTo>
                  <a:pt x="733493" y="6897991"/>
                </a:lnTo>
                <a:lnTo>
                  <a:pt x="639637" y="6970539"/>
                </a:lnTo>
                <a:cubicBezTo>
                  <a:pt x="645158" y="6972116"/>
                  <a:pt x="650679" y="6972904"/>
                  <a:pt x="656989" y="6974481"/>
                </a:cubicBezTo>
                <a:cubicBezTo>
                  <a:pt x="650679" y="6973693"/>
                  <a:pt x="644369" y="6972116"/>
                  <a:pt x="638848" y="6971327"/>
                </a:cubicBezTo>
                <a:lnTo>
                  <a:pt x="633515" y="6975464"/>
                </a:lnTo>
                <a:lnTo>
                  <a:pt x="371479" y="6975464"/>
                </a:lnTo>
                <a:lnTo>
                  <a:pt x="371479" y="6917056"/>
                </a:lnTo>
                <a:lnTo>
                  <a:pt x="371479" y="6832540"/>
                </a:lnTo>
                <a:lnTo>
                  <a:pt x="733493" y="6551812"/>
                </a:lnTo>
                <a:close/>
                <a:moveTo>
                  <a:pt x="1106548" y="5904403"/>
                </a:moveTo>
                <a:lnTo>
                  <a:pt x="1106548" y="6251370"/>
                </a:lnTo>
                <a:lnTo>
                  <a:pt x="1012693" y="6323918"/>
                </a:lnTo>
                <a:lnTo>
                  <a:pt x="744534" y="6531309"/>
                </a:lnTo>
                <a:lnTo>
                  <a:pt x="744534" y="6185131"/>
                </a:lnTo>
                <a:lnTo>
                  <a:pt x="873093" y="6085772"/>
                </a:lnTo>
                <a:lnTo>
                  <a:pt x="1106548" y="5904403"/>
                </a:lnTo>
                <a:close/>
                <a:moveTo>
                  <a:pt x="1739875" y="5788484"/>
                </a:moveTo>
                <a:lnTo>
                  <a:pt x="1726467" y="5794792"/>
                </a:lnTo>
                <a:lnTo>
                  <a:pt x="1739875" y="5788484"/>
                </a:lnTo>
                <a:close/>
                <a:moveTo>
                  <a:pt x="1488280" y="5613423"/>
                </a:moveTo>
                <a:lnTo>
                  <a:pt x="1726467" y="5794792"/>
                </a:lnTo>
                <a:lnTo>
                  <a:pt x="1853448" y="5890997"/>
                </a:lnTo>
                <a:lnTo>
                  <a:pt x="1489068" y="6174091"/>
                </a:lnTo>
                <a:lnTo>
                  <a:pt x="1123900" y="5896517"/>
                </a:lnTo>
                <a:lnTo>
                  <a:pt x="1488280" y="5613423"/>
                </a:lnTo>
                <a:close/>
                <a:moveTo>
                  <a:pt x="359648" y="4965225"/>
                </a:moveTo>
                <a:lnTo>
                  <a:pt x="724817" y="5242799"/>
                </a:lnTo>
                <a:lnTo>
                  <a:pt x="487418" y="5426534"/>
                </a:lnTo>
                <a:lnTo>
                  <a:pt x="493727" y="5437574"/>
                </a:lnTo>
                <a:lnTo>
                  <a:pt x="733493" y="5252262"/>
                </a:lnTo>
                <a:lnTo>
                  <a:pt x="733493" y="5598440"/>
                </a:lnTo>
                <a:lnTo>
                  <a:pt x="633328" y="5675720"/>
                </a:lnTo>
                <a:lnTo>
                  <a:pt x="641215" y="5688337"/>
                </a:lnTo>
                <a:lnTo>
                  <a:pt x="737436" y="5613423"/>
                </a:lnTo>
                <a:lnTo>
                  <a:pt x="1102605" y="5890997"/>
                </a:lnTo>
                <a:lnTo>
                  <a:pt x="866783" y="6073943"/>
                </a:lnTo>
                <a:lnTo>
                  <a:pt x="873093" y="6085772"/>
                </a:lnTo>
                <a:lnTo>
                  <a:pt x="865994" y="6074732"/>
                </a:lnTo>
                <a:lnTo>
                  <a:pt x="738225" y="6174091"/>
                </a:lnTo>
                <a:lnTo>
                  <a:pt x="373056" y="5896517"/>
                </a:lnTo>
                <a:lnTo>
                  <a:pt x="640426" y="5689125"/>
                </a:lnTo>
                <a:lnTo>
                  <a:pt x="633328" y="5676508"/>
                </a:lnTo>
                <a:lnTo>
                  <a:pt x="371479" y="5879169"/>
                </a:lnTo>
                <a:lnTo>
                  <a:pt x="371479" y="5532990"/>
                </a:lnTo>
                <a:lnTo>
                  <a:pt x="493727" y="5438362"/>
                </a:lnTo>
                <a:lnTo>
                  <a:pt x="486629" y="5426534"/>
                </a:lnTo>
                <a:lnTo>
                  <a:pt x="365169" y="5521161"/>
                </a:lnTo>
                <a:lnTo>
                  <a:pt x="0" y="5243588"/>
                </a:lnTo>
                <a:lnTo>
                  <a:pt x="359648" y="4965225"/>
                </a:lnTo>
                <a:close/>
                <a:moveTo>
                  <a:pt x="1106548" y="4604852"/>
                </a:moveTo>
                <a:lnTo>
                  <a:pt x="1106548" y="4951031"/>
                </a:lnTo>
                <a:lnTo>
                  <a:pt x="1018214" y="5019636"/>
                </a:lnTo>
                <a:lnTo>
                  <a:pt x="1025312" y="5030676"/>
                </a:lnTo>
                <a:lnTo>
                  <a:pt x="1017425" y="5020424"/>
                </a:lnTo>
                <a:lnTo>
                  <a:pt x="744534" y="5231759"/>
                </a:lnTo>
                <a:lnTo>
                  <a:pt x="744534" y="4885580"/>
                </a:lnTo>
                <a:lnTo>
                  <a:pt x="856530" y="4798050"/>
                </a:lnTo>
                <a:lnTo>
                  <a:pt x="849432" y="4787799"/>
                </a:lnTo>
                <a:lnTo>
                  <a:pt x="857319" y="4798050"/>
                </a:lnTo>
                <a:lnTo>
                  <a:pt x="1106548" y="4604852"/>
                </a:lnTo>
                <a:close/>
                <a:moveTo>
                  <a:pt x="737436" y="4313873"/>
                </a:moveTo>
                <a:lnTo>
                  <a:pt x="1102605" y="4591447"/>
                </a:lnTo>
                <a:lnTo>
                  <a:pt x="849432" y="4787799"/>
                </a:lnTo>
                <a:lnTo>
                  <a:pt x="738225" y="4873752"/>
                </a:lnTo>
                <a:lnTo>
                  <a:pt x="373056" y="4596178"/>
                </a:lnTo>
                <a:lnTo>
                  <a:pt x="737436" y="4313873"/>
                </a:lnTo>
                <a:close/>
                <a:moveTo>
                  <a:pt x="1115224" y="3661732"/>
                </a:moveTo>
                <a:lnTo>
                  <a:pt x="1125477" y="3669618"/>
                </a:lnTo>
                <a:lnTo>
                  <a:pt x="1480393" y="3939306"/>
                </a:lnTo>
                <a:lnTo>
                  <a:pt x="1116013" y="4222399"/>
                </a:lnTo>
                <a:lnTo>
                  <a:pt x="750844" y="3944037"/>
                </a:lnTo>
                <a:lnTo>
                  <a:pt x="1115224" y="3661732"/>
                </a:lnTo>
                <a:close/>
                <a:moveTo>
                  <a:pt x="1480393" y="2656315"/>
                </a:moveTo>
                <a:lnTo>
                  <a:pt x="1480393" y="3002494"/>
                </a:lnTo>
                <a:lnTo>
                  <a:pt x="1386537" y="3075042"/>
                </a:lnTo>
                <a:lnTo>
                  <a:pt x="1392847" y="3086870"/>
                </a:lnTo>
                <a:lnTo>
                  <a:pt x="1385748" y="3075830"/>
                </a:lnTo>
                <a:lnTo>
                  <a:pt x="1118379" y="3283222"/>
                </a:lnTo>
                <a:lnTo>
                  <a:pt x="1118379" y="2937043"/>
                </a:lnTo>
                <a:lnTo>
                  <a:pt x="1246148" y="2837685"/>
                </a:lnTo>
                <a:lnTo>
                  <a:pt x="1239839" y="2825856"/>
                </a:lnTo>
                <a:lnTo>
                  <a:pt x="1246937" y="2836896"/>
                </a:lnTo>
                <a:lnTo>
                  <a:pt x="1480393" y="2656315"/>
                </a:lnTo>
                <a:close/>
                <a:moveTo>
                  <a:pt x="732704" y="1716349"/>
                </a:moveTo>
                <a:lnTo>
                  <a:pt x="1097873" y="1993923"/>
                </a:lnTo>
                <a:lnTo>
                  <a:pt x="860473" y="2177658"/>
                </a:lnTo>
                <a:lnTo>
                  <a:pt x="867572" y="2189486"/>
                </a:lnTo>
                <a:lnTo>
                  <a:pt x="1106548" y="2003386"/>
                </a:lnTo>
                <a:lnTo>
                  <a:pt x="1106548" y="2350353"/>
                </a:lnTo>
                <a:lnTo>
                  <a:pt x="1007172" y="2427632"/>
                </a:lnTo>
                <a:lnTo>
                  <a:pt x="1014270" y="2440249"/>
                </a:lnTo>
                <a:lnTo>
                  <a:pt x="1110492" y="2365336"/>
                </a:lnTo>
                <a:lnTo>
                  <a:pt x="1475660" y="2642910"/>
                </a:lnTo>
                <a:lnTo>
                  <a:pt x="1239839" y="2825856"/>
                </a:lnTo>
                <a:lnTo>
                  <a:pt x="1112069" y="2925215"/>
                </a:lnTo>
                <a:lnTo>
                  <a:pt x="746900" y="2647641"/>
                </a:lnTo>
                <a:lnTo>
                  <a:pt x="1013481" y="2440249"/>
                </a:lnTo>
                <a:lnTo>
                  <a:pt x="1006383" y="2427632"/>
                </a:lnTo>
                <a:lnTo>
                  <a:pt x="744534" y="2631081"/>
                </a:lnTo>
                <a:lnTo>
                  <a:pt x="744534" y="2284114"/>
                </a:lnTo>
                <a:lnTo>
                  <a:pt x="866783" y="2189486"/>
                </a:lnTo>
                <a:lnTo>
                  <a:pt x="860473" y="2178447"/>
                </a:lnTo>
                <a:lnTo>
                  <a:pt x="738225" y="2273074"/>
                </a:lnTo>
                <a:lnTo>
                  <a:pt x="373056" y="1995500"/>
                </a:lnTo>
                <a:lnTo>
                  <a:pt x="732704" y="1716349"/>
                </a:lnTo>
                <a:close/>
                <a:moveTo>
                  <a:pt x="1480393" y="1355976"/>
                </a:moveTo>
                <a:lnTo>
                  <a:pt x="1480393" y="1702944"/>
                </a:lnTo>
                <a:lnTo>
                  <a:pt x="1391269" y="1771549"/>
                </a:lnTo>
                <a:lnTo>
                  <a:pt x="1399156" y="1781800"/>
                </a:lnTo>
                <a:lnTo>
                  <a:pt x="1483547" y="1716349"/>
                </a:lnTo>
                <a:lnTo>
                  <a:pt x="1848716" y="1993923"/>
                </a:lnTo>
                <a:lnTo>
                  <a:pt x="1658639" y="2141384"/>
                </a:lnTo>
                <a:lnTo>
                  <a:pt x="1489068" y="2273074"/>
                </a:lnTo>
                <a:lnTo>
                  <a:pt x="1123900" y="1995500"/>
                </a:lnTo>
                <a:lnTo>
                  <a:pt x="1398368" y="1782588"/>
                </a:lnTo>
                <a:lnTo>
                  <a:pt x="1390481" y="1771549"/>
                </a:lnTo>
                <a:lnTo>
                  <a:pt x="1118379" y="1982883"/>
                </a:lnTo>
                <a:lnTo>
                  <a:pt x="1118379" y="1636704"/>
                </a:lnTo>
                <a:lnTo>
                  <a:pt x="1230374" y="1549963"/>
                </a:lnTo>
                <a:lnTo>
                  <a:pt x="1480393" y="1355976"/>
                </a:lnTo>
                <a:close/>
                <a:moveTo>
                  <a:pt x="1110492" y="1064997"/>
                </a:moveTo>
                <a:lnTo>
                  <a:pt x="1475660" y="1342571"/>
                </a:lnTo>
                <a:lnTo>
                  <a:pt x="1223276" y="1538923"/>
                </a:lnTo>
                <a:lnTo>
                  <a:pt x="1230374" y="1549963"/>
                </a:lnTo>
                <a:lnTo>
                  <a:pt x="1222487" y="1539711"/>
                </a:lnTo>
                <a:lnTo>
                  <a:pt x="1112069" y="1625665"/>
                </a:lnTo>
                <a:lnTo>
                  <a:pt x="746900" y="1348091"/>
                </a:lnTo>
                <a:lnTo>
                  <a:pt x="1110492" y="1064997"/>
                </a:lnTo>
                <a:close/>
                <a:moveTo>
                  <a:pt x="1488280" y="413645"/>
                </a:moveTo>
                <a:lnTo>
                  <a:pt x="1498533" y="421530"/>
                </a:lnTo>
                <a:lnTo>
                  <a:pt x="1853448" y="691218"/>
                </a:lnTo>
                <a:lnTo>
                  <a:pt x="1489068" y="973524"/>
                </a:lnTo>
                <a:lnTo>
                  <a:pt x="1123900" y="695950"/>
                </a:lnTo>
                <a:lnTo>
                  <a:pt x="1488280" y="413645"/>
                </a:lnTo>
                <a:close/>
                <a:moveTo>
                  <a:pt x="1493012" y="117464"/>
                </a:moveTo>
                <a:lnTo>
                  <a:pt x="42118086" y="0"/>
                </a:lnTo>
                <a:lnTo>
                  <a:pt x="42198532" y="7004830"/>
                </a:lnTo>
                <a:lnTo>
                  <a:pt x="843615" y="6975464"/>
                </a:lnTo>
                <a:lnTo>
                  <a:pt x="810785" y="6950504"/>
                </a:lnTo>
                <a:lnTo>
                  <a:pt x="746900" y="6901934"/>
                </a:lnTo>
                <a:lnTo>
                  <a:pt x="746900" y="6547081"/>
                </a:lnTo>
                <a:lnTo>
                  <a:pt x="1019002" y="6335746"/>
                </a:lnTo>
                <a:lnTo>
                  <a:pt x="1012693" y="6323918"/>
                </a:lnTo>
                <a:lnTo>
                  <a:pt x="1019791" y="6334957"/>
                </a:lnTo>
                <a:lnTo>
                  <a:pt x="1110492" y="6264775"/>
                </a:lnTo>
                <a:lnTo>
                  <a:pt x="1489068" y="6553389"/>
                </a:lnTo>
                <a:lnTo>
                  <a:pt x="1870800" y="6257678"/>
                </a:lnTo>
                <a:lnTo>
                  <a:pt x="1870800" y="6139394"/>
                </a:lnTo>
                <a:lnTo>
                  <a:pt x="1857392" y="6144914"/>
                </a:lnTo>
                <a:lnTo>
                  <a:pt x="1857392" y="6251370"/>
                </a:lnTo>
                <a:lnTo>
                  <a:pt x="1495378" y="6531309"/>
                </a:lnTo>
                <a:lnTo>
                  <a:pt x="1495378" y="6185131"/>
                </a:lnTo>
                <a:lnTo>
                  <a:pt x="1857392" y="5904403"/>
                </a:lnTo>
                <a:lnTo>
                  <a:pt x="1857392" y="6144125"/>
                </a:lnTo>
                <a:lnTo>
                  <a:pt x="1870800" y="6138605"/>
                </a:lnTo>
                <a:lnTo>
                  <a:pt x="1870800" y="5887843"/>
                </a:lnTo>
                <a:lnTo>
                  <a:pt x="1739875" y="5788484"/>
                </a:lnTo>
                <a:lnTo>
                  <a:pt x="1497744" y="5604749"/>
                </a:lnTo>
                <a:lnTo>
                  <a:pt x="1497744" y="5424957"/>
                </a:lnTo>
                <a:lnTo>
                  <a:pt x="1484336" y="5427322"/>
                </a:lnTo>
                <a:lnTo>
                  <a:pt x="1484336" y="5598440"/>
                </a:lnTo>
                <a:lnTo>
                  <a:pt x="1122322" y="5879169"/>
                </a:lnTo>
                <a:lnTo>
                  <a:pt x="1122322" y="5532990"/>
                </a:lnTo>
                <a:lnTo>
                  <a:pt x="1292682" y="5400511"/>
                </a:lnTo>
                <a:lnTo>
                  <a:pt x="1285583" y="5390260"/>
                </a:lnTo>
                <a:lnTo>
                  <a:pt x="1116013" y="5521161"/>
                </a:lnTo>
                <a:lnTo>
                  <a:pt x="750844" y="5243588"/>
                </a:lnTo>
                <a:lnTo>
                  <a:pt x="1025312" y="5030676"/>
                </a:lnTo>
                <a:lnTo>
                  <a:pt x="1110492" y="4965225"/>
                </a:lnTo>
                <a:lnTo>
                  <a:pt x="1475660" y="5242799"/>
                </a:lnTo>
                <a:lnTo>
                  <a:pt x="1285583" y="5389472"/>
                </a:lnTo>
                <a:lnTo>
                  <a:pt x="1293470" y="5400511"/>
                </a:lnTo>
                <a:lnTo>
                  <a:pt x="1484336" y="5252262"/>
                </a:lnTo>
                <a:lnTo>
                  <a:pt x="1484336" y="5426534"/>
                </a:lnTo>
                <a:lnTo>
                  <a:pt x="1497744" y="5424168"/>
                </a:lnTo>
                <a:lnTo>
                  <a:pt x="1497744" y="5246742"/>
                </a:lnTo>
                <a:lnTo>
                  <a:pt x="1513518" y="5234125"/>
                </a:lnTo>
                <a:lnTo>
                  <a:pt x="1513518" y="5217565"/>
                </a:lnTo>
                <a:lnTo>
                  <a:pt x="1495378" y="5231759"/>
                </a:lnTo>
                <a:lnTo>
                  <a:pt x="1495378" y="4885580"/>
                </a:lnTo>
                <a:lnTo>
                  <a:pt x="1513518" y="4871386"/>
                </a:lnTo>
                <a:lnTo>
                  <a:pt x="1513518" y="4854826"/>
                </a:lnTo>
                <a:lnTo>
                  <a:pt x="1489068" y="4873752"/>
                </a:lnTo>
                <a:lnTo>
                  <a:pt x="1123900" y="4596178"/>
                </a:lnTo>
                <a:lnTo>
                  <a:pt x="1488280" y="4313873"/>
                </a:lnTo>
                <a:lnTo>
                  <a:pt x="1853448" y="4591447"/>
                </a:lnTo>
                <a:lnTo>
                  <a:pt x="1514307" y="4854826"/>
                </a:lnTo>
                <a:lnTo>
                  <a:pt x="1514307" y="4870598"/>
                </a:lnTo>
                <a:lnTo>
                  <a:pt x="1857392" y="4604852"/>
                </a:lnTo>
                <a:lnTo>
                  <a:pt x="1857392" y="4951031"/>
                </a:lnTo>
                <a:lnTo>
                  <a:pt x="1514307" y="5217565"/>
                </a:lnTo>
                <a:lnTo>
                  <a:pt x="1514307" y="5234125"/>
                </a:lnTo>
                <a:lnTo>
                  <a:pt x="1870800" y="4957339"/>
                </a:lnTo>
                <a:lnTo>
                  <a:pt x="1870800" y="4588292"/>
                </a:lnTo>
                <a:lnTo>
                  <a:pt x="1497744" y="4304410"/>
                </a:lnTo>
                <a:lnTo>
                  <a:pt x="1497744" y="3956654"/>
                </a:lnTo>
                <a:lnTo>
                  <a:pt x="1484336" y="3966905"/>
                </a:lnTo>
                <a:lnTo>
                  <a:pt x="1484336" y="4299679"/>
                </a:lnTo>
                <a:lnTo>
                  <a:pt x="1122322" y="4579618"/>
                </a:lnTo>
                <a:lnTo>
                  <a:pt x="1122322" y="4233439"/>
                </a:lnTo>
                <a:lnTo>
                  <a:pt x="1484336" y="3952712"/>
                </a:lnTo>
                <a:lnTo>
                  <a:pt x="1484336" y="3966117"/>
                </a:lnTo>
                <a:lnTo>
                  <a:pt x="1497744" y="3955866"/>
                </a:lnTo>
                <a:lnTo>
                  <a:pt x="1497744" y="3936152"/>
                </a:lnTo>
                <a:lnTo>
                  <a:pt x="1136519" y="3661732"/>
                </a:lnTo>
                <a:lnTo>
                  <a:pt x="1125477" y="3669618"/>
                </a:lnTo>
                <a:lnTo>
                  <a:pt x="1135730" y="3660943"/>
                </a:lnTo>
                <a:lnTo>
                  <a:pt x="1119956" y="3649115"/>
                </a:lnTo>
                <a:lnTo>
                  <a:pt x="1119956" y="3637286"/>
                </a:lnTo>
                <a:lnTo>
                  <a:pt x="1106548" y="3637286"/>
                </a:lnTo>
                <a:lnTo>
                  <a:pt x="1106548" y="3649903"/>
                </a:lnTo>
                <a:lnTo>
                  <a:pt x="744534" y="3929843"/>
                </a:lnTo>
                <a:lnTo>
                  <a:pt x="744534" y="3612841"/>
                </a:lnTo>
                <a:lnTo>
                  <a:pt x="744534" y="3584453"/>
                </a:lnTo>
                <a:lnTo>
                  <a:pt x="1106548" y="3303725"/>
                </a:lnTo>
                <a:lnTo>
                  <a:pt x="1106548" y="3617573"/>
                </a:lnTo>
                <a:lnTo>
                  <a:pt x="1106548" y="3636498"/>
                </a:lnTo>
                <a:lnTo>
                  <a:pt x="1119956" y="3636498"/>
                </a:lnTo>
                <a:lnTo>
                  <a:pt x="1119956" y="3298205"/>
                </a:lnTo>
                <a:lnTo>
                  <a:pt x="1392847" y="3086870"/>
                </a:lnTo>
                <a:lnTo>
                  <a:pt x="1483547" y="3016688"/>
                </a:lnTo>
                <a:lnTo>
                  <a:pt x="1862913" y="3304513"/>
                </a:lnTo>
                <a:lnTo>
                  <a:pt x="2243855" y="3008803"/>
                </a:lnTo>
                <a:lnTo>
                  <a:pt x="2243855" y="2891307"/>
                </a:lnTo>
                <a:lnTo>
                  <a:pt x="2231236" y="2896827"/>
                </a:lnTo>
                <a:lnTo>
                  <a:pt x="2231236" y="3002494"/>
                </a:lnTo>
                <a:lnTo>
                  <a:pt x="1869222" y="3283222"/>
                </a:lnTo>
                <a:lnTo>
                  <a:pt x="1869222" y="2937043"/>
                </a:lnTo>
                <a:lnTo>
                  <a:pt x="2231236" y="2656315"/>
                </a:lnTo>
                <a:lnTo>
                  <a:pt x="2231236" y="2896038"/>
                </a:lnTo>
                <a:lnTo>
                  <a:pt x="2243855" y="2890518"/>
                </a:lnTo>
                <a:lnTo>
                  <a:pt x="2243855" y="2639755"/>
                </a:lnTo>
                <a:lnTo>
                  <a:pt x="2113720" y="2540397"/>
                </a:lnTo>
                <a:lnTo>
                  <a:pt x="2100312" y="2546705"/>
                </a:lnTo>
                <a:lnTo>
                  <a:pt x="2226503" y="2642910"/>
                </a:lnTo>
                <a:lnTo>
                  <a:pt x="1862124" y="2925215"/>
                </a:lnTo>
                <a:lnTo>
                  <a:pt x="1496955" y="2647641"/>
                </a:lnTo>
                <a:lnTo>
                  <a:pt x="1861335" y="2365336"/>
                </a:lnTo>
                <a:lnTo>
                  <a:pt x="2099523" y="2545916"/>
                </a:lnTo>
                <a:lnTo>
                  <a:pt x="2112931" y="2539608"/>
                </a:lnTo>
                <a:lnTo>
                  <a:pt x="1870800" y="2355873"/>
                </a:lnTo>
                <a:lnTo>
                  <a:pt x="1870800" y="2176869"/>
                </a:lnTo>
                <a:lnTo>
                  <a:pt x="1857392" y="2178447"/>
                </a:lnTo>
                <a:lnTo>
                  <a:pt x="1857392" y="2350353"/>
                </a:lnTo>
                <a:lnTo>
                  <a:pt x="1496167" y="2631081"/>
                </a:lnTo>
                <a:lnTo>
                  <a:pt x="1496167" y="2284114"/>
                </a:lnTo>
                <a:lnTo>
                  <a:pt x="1666526" y="2152424"/>
                </a:lnTo>
                <a:lnTo>
                  <a:pt x="1658639" y="2141384"/>
                </a:lnTo>
                <a:lnTo>
                  <a:pt x="1666526" y="2151636"/>
                </a:lnTo>
                <a:lnTo>
                  <a:pt x="1857392" y="2003386"/>
                </a:lnTo>
                <a:lnTo>
                  <a:pt x="1857392" y="2177658"/>
                </a:lnTo>
                <a:lnTo>
                  <a:pt x="1870800" y="2176081"/>
                </a:lnTo>
                <a:lnTo>
                  <a:pt x="1870800" y="1998654"/>
                </a:lnTo>
                <a:lnTo>
                  <a:pt x="1886574" y="1986037"/>
                </a:lnTo>
                <a:lnTo>
                  <a:pt x="1886574" y="1969478"/>
                </a:lnTo>
                <a:lnTo>
                  <a:pt x="1869222" y="1982883"/>
                </a:lnTo>
                <a:lnTo>
                  <a:pt x="1869222" y="1636704"/>
                </a:lnTo>
                <a:lnTo>
                  <a:pt x="1886574" y="1623299"/>
                </a:lnTo>
                <a:lnTo>
                  <a:pt x="1886574" y="1606739"/>
                </a:lnTo>
                <a:lnTo>
                  <a:pt x="1862124" y="1625665"/>
                </a:lnTo>
                <a:lnTo>
                  <a:pt x="1496955" y="1348091"/>
                </a:lnTo>
                <a:lnTo>
                  <a:pt x="1861335" y="1064997"/>
                </a:lnTo>
                <a:lnTo>
                  <a:pt x="2226503" y="1342571"/>
                </a:lnTo>
                <a:lnTo>
                  <a:pt x="1887362" y="1605951"/>
                </a:lnTo>
                <a:lnTo>
                  <a:pt x="1887362" y="1622510"/>
                </a:lnTo>
                <a:lnTo>
                  <a:pt x="2231236" y="1355976"/>
                </a:lnTo>
                <a:lnTo>
                  <a:pt x="2231236" y="1702944"/>
                </a:lnTo>
                <a:lnTo>
                  <a:pt x="1887362" y="1968689"/>
                </a:lnTo>
                <a:lnTo>
                  <a:pt x="1887362" y="1985249"/>
                </a:lnTo>
                <a:lnTo>
                  <a:pt x="2243855" y="1709252"/>
                </a:lnTo>
                <a:lnTo>
                  <a:pt x="2243855" y="1339416"/>
                </a:lnTo>
                <a:lnTo>
                  <a:pt x="1870800" y="1056323"/>
                </a:lnTo>
                <a:lnTo>
                  <a:pt x="1870800" y="707778"/>
                </a:lnTo>
                <a:lnTo>
                  <a:pt x="1857392" y="718030"/>
                </a:lnTo>
                <a:lnTo>
                  <a:pt x="1857392" y="1050803"/>
                </a:lnTo>
                <a:lnTo>
                  <a:pt x="1496167" y="1331531"/>
                </a:lnTo>
                <a:lnTo>
                  <a:pt x="1496167" y="985352"/>
                </a:lnTo>
                <a:lnTo>
                  <a:pt x="1857392" y="704624"/>
                </a:lnTo>
                <a:lnTo>
                  <a:pt x="1857392" y="717241"/>
                </a:lnTo>
                <a:lnTo>
                  <a:pt x="1870800" y="706990"/>
                </a:lnTo>
                <a:lnTo>
                  <a:pt x="1870800" y="688064"/>
                </a:lnTo>
                <a:lnTo>
                  <a:pt x="1509574" y="412856"/>
                </a:lnTo>
                <a:lnTo>
                  <a:pt x="1498533" y="421530"/>
                </a:lnTo>
                <a:lnTo>
                  <a:pt x="1508786" y="412856"/>
                </a:lnTo>
                <a:lnTo>
                  <a:pt x="1493012" y="401028"/>
                </a:lnTo>
                <a:lnTo>
                  <a:pt x="1493012" y="119417"/>
                </a:lnTo>
                <a:lnTo>
                  <a:pt x="1493012" y="117464"/>
                </a:lnTo>
                <a:close/>
                <a:moveTo>
                  <a:pt x="1398859" y="117464"/>
                </a:moveTo>
                <a:lnTo>
                  <a:pt x="1480393" y="117464"/>
                </a:lnTo>
                <a:lnTo>
                  <a:pt x="1480393" y="201868"/>
                </a:lnTo>
                <a:lnTo>
                  <a:pt x="1480393" y="401028"/>
                </a:lnTo>
                <a:lnTo>
                  <a:pt x="1118379" y="681756"/>
                </a:lnTo>
                <a:lnTo>
                  <a:pt x="1118379" y="335577"/>
                </a:lnTo>
                <a:lnTo>
                  <a:pt x="1379242" y="132719"/>
                </a:lnTo>
                <a:lnTo>
                  <a:pt x="1398859" y="117464"/>
                </a:lnTo>
                <a:close/>
                <a:moveTo>
                  <a:pt x="840168" y="117464"/>
                </a:moveTo>
                <a:lnTo>
                  <a:pt x="1377550" y="117464"/>
                </a:lnTo>
                <a:lnTo>
                  <a:pt x="1301753" y="176360"/>
                </a:lnTo>
                <a:lnTo>
                  <a:pt x="1112069" y="323748"/>
                </a:lnTo>
                <a:lnTo>
                  <a:pt x="857417" y="130551"/>
                </a:lnTo>
                <a:lnTo>
                  <a:pt x="840168" y="117464"/>
                </a:ln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a:t>P2 Collaboration Meeting 7 Jan 2026</a:t>
            </a:r>
            <a:endParaRPr lang="fr-FR" dirty="0"/>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haut + contenu</a:t>
            </a:r>
          </a:p>
          <a:p>
            <a:endParaRPr lang="fr-FR" sz="1200" dirty="0">
              <a:solidFill>
                <a:schemeClr val="bg1">
                  <a:lumMod val="50000"/>
                </a:schemeClr>
              </a:solidFill>
            </a:endParaRPr>
          </a:p>
        </p:txBody>
      </p:sp>
      <p:sp>
        <p:nvSpPr>
          <p:cNvPr id="11" name="Espace réservé du contenu 2">
            <a:extLst>
              <a:ext uri="{FF2B5EF4-FFF2-40B4-BE49-F238E27FC236}">
                <a16:creationId xmlns:a16="http://schemas.microsoft.com/office/drawing/2014/main" id="{9BDF78EF-B925-4A77-F088-A8970BDC4FE9}"/>
              </a:ext>
            </a:extLst>
          </p:cNvPr>
          <p:cNvSpPr>
            <a:spLocks noGrp="1"/>
          </p:cNvSpPr>
          <p:nvPr>
            <p:ph idx="1"/>
          </p:nvPr>
        </p:nvSpPr>
        <p:spPr>
          <a:xfrm>
            <a:off x="731838" y="3381829"/>
            <a:ext cx="10836275" cy="253160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21" name="ZoneTexte 20">
            <a:extLst>
              <a:ext uri="{FF2B5EF4-FFF2-40B4-BE49-F238E27FC236}">
                <a16:creationId xmlns:a16="http://schemas.microsoft.com/office/drawing/2014/main" id="{46C622DF-824A-7030-FF06-98A537DB20A5}"/>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:Après avoir insérez votre image, adaptez si besoin la couleur du texte en fonction de celle-ci</a:t>
            </a:r>
          </a:p>
          <a:p>
            <a:endParaRPr lang="fr-FR" sz="1200" dirty="0">
              <a:solidFill>
                <a:schemeClr val="bg1">
                  <a:lumMod val="50000"/>
                </a:schemeClr>
              </a:solidFill>
            </a:endParaRPr>
          </a:p>
        </p:txBody>
      </p:sp>
      <p:sp>
        <p:nvSpPr>
          <p:cNvPr id="10" name="Titre 1">
            <a:extLst>
              <a:ext uri="{FF2B5EF4-FFF2-40B4-BE49-F238E27FC236}">
                <a16:creationId xmlns:a16="http://schemas.microsoft.com/office/drawing/2014/main" id="{285252E3-9176-AD7B-44E7-02A49D473FFA}"/>
              </a:ext>
            </a:extLst>
          </p:cNvPr>
          <p:cNvSpPr>
            <a:spLocks noGrp="1"/>
          </p:cNvSpPr>
          <p:nvPr>
            <p:ph type="title"/>
          </p:nvPr>
        </p:nvSpPr>
        <p:spPr>
          <a:xfrm>
            <a:off x="731838" y="319314"/>
            <a:ext cx="10728325" cy="1084263"/>
          </a:xfrm>
        </p:spPr>
        <p:txBody>
          <a:bodyPr/>
          <a:lstStyle>
            <a:lvl1pPr>
              <a:defRPr>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4293575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imag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lIns="0"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hasCustomPrompt="1"/>
          </p:nvPr>
        </p:nvSpPr>
        <p:spPr>
          <a:xfrm>
            <a:off x="731838" y="4262438"/>
            <a:ext cx="5294312" cy="1655762"/>
          </a:xfrm>
        </p:spPr>
        <p:txBody>
          <a:bodyPr rIns="0">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 style des sous-titres du masque</a:t>
            </a:r>
          </a:p>
        </p:txBody>
      </p:sp>
      <p:sp>
        <p:nvSpPr>
          <p:cNvPr id="10" name="ZoneTexte 9">
            <a:extLst>
              <a:ext uri="{FF2B5EF4-FFF2-40B4-BE49-F238E27FC236}">
                <a16:creationId xmlns:a16="http://schemas.microsoft.com/office/drawing/2014/main" id="{931EACC6-5472-4DD6-3DB8-DB3936803B32}"/>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image</a:t>
            </a:r>
          </a:p>
        </p:txBody>
      </p:sp>
      <p:sp>
        <p:nvSpPr>
          <p:cNvPr id="38" name="Rectangle 21">
            <a:extLst>
              <a:ext uri="{FF2B5EF4-FFF2-40B4-BE49-F238E27FC236}">
                <a16:creationId xmlns:a16="http://schemas.microsoft.com/office/drawing/2014/main" id="{A735B0D2-65F8-67B3-4CB3-F526012A0592}"/>
              </a:ext>
            </a:extLst>
          </p:cNvPr>
          <p:cNvSpPr>
            <a:spLocks noChangeArrowheads="1"/>
          </p:cNvSpPr>
          <p:nvPr userDrawn="1"/>
        </p:nvSpPr>
        <p:spPr bwMode="auto">
          <a:xfrm>
            <a:off x="7110585" y="-1588"/>
            <a:ext cx="20638" cy="311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1" name="Espace réservé pour une image  60">
            <a:extLst>
              <a:ext uri="{FF2B5EF4-FFF2-40B4-BE49-F238E27FC236}">
                <a16:creationId xmlns:a16="http://schemas.microsoft.com/office/drawing/2014/main" id="{570E7ABE-1C46-BCBC-E4AA-CED1991C314D}"/>
              </a:ext>
            </a:extLst>
          </p:cNvPr>
          <p:cNvSpPr>
            <a:spLocks noGrp="1"/>
          </p:cNvSpPr>
          <p:nvPr>
            <p:ph type="pic" sz="quarter" idx="10" hasCustomPrompt="1"/>
          </p:nvPr>
        </p:nvSpPr>
        <p:spPr>
          <a:xfrm>
            <a:off x="5435600" y="0"/>
            <a:ext cx="6756400" cy="6858000"/>
          </a:xfrm>
          <a:custGeom>
            <a:avLst/>
            <a:gdLst>
              <a:gd name="connsiteX0" fmla="*/ 558577 w 6756400"/>
              <a:gd name="connsiteY0" fmla="*/ 2472501 h 6858000"/>
              <a:gd name="connsiteX1" fmla="*/ 1118234 w 6756400"/>
              <a:gd name="connsiteY1" fmla="*/ 2898413 h 6858000"/>
              <a:gd name="connsiteX2" fmla="*/ 754773 w 6756400"/>
              <a:gd name="connsiteY2" fmla="*/ 3179642 h 6858000"/>
              <a:gd name="connsiteX3" fmla="*/ 765623 w 6756400"/>
              <a:gd name="connsiteY3" fmla="*/ 3197727 h 6858000"/>
              <a:gd name="connsiteX4" fmla="*/ 1132700 w 6756400"/>
              <a:gd name="connsiteY4" fmla="*/ 2912881 h 6858000"/>
              <a:gd name="connsiteX5" fmla="*/ 1132700 w 6756400"/>
              <a:gd name="connsiteY5" fmla="*/ 3443689 h 6858000"/>
              <a:gd name="connsiteX6" fmla="*/ 978998 w 6756400"/>
              <a:gd name="connsiteY6" fmla="*/ 3562149 h 6858000"/>
              <a:gd name="connsiteX7" fmla="*/ 990752 w 6756400"/>
              <a:gd name="connsiteY7" fmla="*/ 3582043 h 6858000"/>
              <a:gd name="connsiteX8" fmla="*/ 1138125 w 6756400"/>
              <a:gd name="connsiteY8" fmla="*/ 3467200 h 6858000"/>
              <a:gd name="connsiteX9" fmla="*/ 1697783 w 6756400"/>
              <a:gd name="connsiteY9" fmla="*/ 3892208 h 6858000"/>
              <a:gd name="connsiteX10" fmla="*/ 1337034 w 6756400"/>
              <a:gd name="connsiteY10" fmla="*/ 4172532 h 6858000"/>
              <a:gd name="connsiteX11" fmla="*/ 1346980 w 6756400"/>
              <a:gd name="connsiteY11" fmla="*/ 4190618 h 6858000"/>
              <a:gd name="connsiteX12" fmla="*/ 1704112 w 6756400"/>
              <a:gd name="connsiteY12" fmla="*/ 3913006 h 6858000"/>
              <a:gd name="connsiteX13" fmla="*/ 1704112 w 6756400"/>
              <a:gd name="connsiteY13" fmla="*/ 4443814 h 6858000"/>
              <a:gd name="connsiteX14" fmla="*/ 1560355 w 6756400"/>
              <a:gd name="connsiteY14" fmla="*/ 4555944 h 6858000"/>
              <a:gd name="connsiteX15" fmla="*/ 1149879 w 6756400"/>
              <a:gd name="connsiteY15" fmla="*/ 4874248 h 6858000"/>
              <a:gd name="connsiteX16" fmla="*/ 1149879 w 6756400"/>
              <a:gd name="connsiteY16" fmla="*/ 4343440 h 6858000"/>
              <a:gd name="connsiteX17" fmla="*/ 1346076 w 6756400"/>
              <a:gd name="connsiteY17" fmla="*/ 4190618 h 6858000"/>
              <a:gd name="connsiteX18" fmla="*/ 1336130 w 6756400"/>
              <a:gd name="connsiteY18" fmla="*/ 4173437 h 6858000"/>
              <a:gd name="connsiteX19" fmla="*/ 1139934 w 6756400"/>
              <a:gd name="connsiteY19" fmla="*/ 4325354 h 6858000"/>
              <a:gd name="connsiteX20" fmla="*/ 580276 w 6756400"/>
              <a:gd name="connsiteY20" fmla="*/ 3900346 h 6858000"/>
              <a:gd name="connsiteX21" fmla="*/ 989848 w 6756400"/>
              <a:gd name="connsiteY21" fmla="*/ 3582043 h 6858000"/>
              <a:gd name="connsiteX22" fmla="*/ 978094 w 6756400"/>
              <a:gd name="connsiteY22" fmla="*/ 3563053 h 6858000"/>
              <a:gd name="connsiteX23" fmla="*/ 577563 w 6756400"/>
              <a:gd name="connsiteY23" fmla="*/ 3874123 h 6858000"/>
              <a:gd name="connsiteX24" fmla="*/ 577563 w 6756400"/>
              <a:gd name="connsiteY24" fmla="*/ 3342411 h 6858000"/>
              <a:gd name="connsiteX25" fmla="*/ 764719 w 6756400"/>
              <a:gd name="connsiteY25" fmla="*/ 3197727 h 6858000"/>
              <a:gd name="connsiteX26" fmla="*/ 754773 w 6756400"/>
              <a:gd name="connsiteY26" fmla="*/ 3180546 h 6858000"/>
              <a:gd name="connsiteX27" fmla="*/ 567618 w 6756400"/>
              <a:gd name="connsiteY27" fmla="*/ 3325229 h 6858000"/>
              <a:gd name="connsiteX28" fmla="*/ 7960 w 6756400"/>
              <a:gd name="connsiteY28" fmla="*/ 2899317 h 6858000"/>
              <a:gd name="connsiteX29" fmla="*/ 558577 w 6756400"/>
              <a:gd name="connsiteY29" fmla="*/ 2472501 h 6858000"/>
              <a:gd name="connsiteX30" fmla="*/ 1724907 w 6756400"/>
              <a:gd name="connsiteY30" fmla="*/ 0 h 6858000"/>
              <a:gd name="connsiteX31" fmla="*/ 6756400 w 6756400"/>
              <a:gd name="connsiteY31" fmla="*/ 0 h 6858000"/>
              <a:gd name="connsiteX32" fmla="*/ 6756400 w 6756400"/>
              <a:gd name="connsiteY32" fmla="*/ 6858000 h 6858000"/>
              <a:gd name="connsiteX33" fmla="*/ 0 w 6756400"/>
              <a:gd name="connsiteY33" fmla="*/ 6858000 h 6858000"/>
              <a:gd name="connsiteX34" fmla="*/ 0 w 6756400"/>
              <a:gd name="connsiteY34" fmla="*/ 6856412 h 6858000"/>
              <a:gd name="connsiteX35" fmla="*/ 162738 w 6756400"/>
              <a:gd name="connsiteY35" fmla="*/ 6856412 h 6858000"/>
              <a:gd name="connsiteX36" fmla="*/ 1149879 w 6756400"/>
              <a:gd name="connsiteY36" fmla="*/ 6856412 h 6858000"/>
              <a:gd name="connsiteX37" fmla="*/ 1149879 w 6756400"/>
              <a:gd name="connsiteY37" fmla="*/ 6332839 h 6858000"/>
              <a:gd name="connsiteX38" fmla="*/ 1704112 w 6756400"/>
              <a:gd name="connsiteY38" fmla="*/ 5902405 h 6858000"/>
              <a:gd name="connsiteX39" fmla="*/ 1704112 w 6756400"/>
              <a:gd name="connsiteY39" fmla="*/ 6433213 h 6858000"/>
              <a:gd name="connsiteX40" fmla="*/ 1159824 w 6756400"/>
              <a:gd name="connsiteY40" fmla="*/ 6855508 h 6858000"/>
              <a:gd name="connsiteX41" fmla="*/ 1193277 w 6756400"/>
              <a:gd name="connsiteY41" fmla="*/ 6855508 h 6858000"/>
              <a:gd name="connsiteX42" fmla="*/ 1724907 w 6756400"/>
              <a:gd name="connsiteY42" fmla="*/ 6443160 h 6858000"/>
              <a:gd name="connsiteX43" fmla="*/ 1724907 w 6756400"/>
              <a:gd name="connsiteY43" fmla="*/ 5877086 h 6858000"/>
              <a:gd name="connsiteX44" fmla="*/ 1386762 w 6756400"/>
              <a:gd name="connsiteY44" fmla="*/ 5620272 h 6858000"/>
              <a:gd name="connsiteX45" fmla="*/ 1343363 w 6756400"/>
              <a:gd name="connsiteY45" fmla="*/ 5612134 h 6858000"/>
              <a:gd name="connsiteX46" fmla="*/ 1697783 w 6756400"/>
              <a:gd name="connsiteY46" fmla="*/ 5881607 h 6858000"/>
              <a:gd name="connsiteX47" fmla="*/ 1139934 w 6756400"/>
              <a:gd name="connsiteY47" fmla="*/ 6314753 h 6858000"/>
              <a:gd name="connsiteX48" fmla="*/ 581180 w 6756400"/>
              <a:gd name="connsiteY48" fmla="*/ 5889745 h 6858000"/>
              <a:gd name="connsiteX49" fmla="*/ 1014259 w 6756400"/>
              <a:gd name="connsiteY49" fmla="*/ 5553356 h 6858000"/>
              <a:gd name="connsiteX50" fmla="*/ 987135 w 6756400"/>
              <a:gd name="connsiteY50" fmla="*/ 5548835 h 6858000"/>
              <a:gd name="connsiteX51" fmla="*/ 577563 w 6756400"/>
              <a:gd name="connsiteY51" fmla="*/ 5866234 h 6858000"/>
              <a:gd name="connsiteX52" fmla="*/ 577563 w 6756400"/>
              <a:gd name="connsiteY52" fmla="*/ 5335426 h 6858000"/>
              <a:gd name="connsiteX53" fmla="*/ 1132700 w 6756400"/>
              <a:gd name="connsiteY53" fmla="*/ 4905897 h 6858000"/>
              <a:gd name="connsiteX54" fmla="*/ 1132700 w 6756400"/>
              <a:gd name="connsiteY54" fmla="*/ 5435801 h 6858000"/>
              <a:gd name="connsiteX55" fmla="*/ 988039 w 6756400"/>
              <a:gd name="connsiteY55" fmla="*/ 5547930 h 6858000"/>
              <a:gd name="connsiteX56" fmla="*/ 1015163 w 6756400"/>
              <a:gd name="connsiteY56" fmla="*/ 5552452 h 6858000"/>
              <a:gd name="connsiteX57" fmla="*/ 1139029 w 6756400"/>
              <a:gd name="connsiteY57" fmla="*/ 5456599 h 6858000"/>
              <a:gd name="connsiteX58" fmla="*/ 1342459 w 6756400"/>
              <a:gd name="connsiteY58" fmla="*/ 5611229 h 6858000"/>
              <a:gd name="connsiteX59" fmla="*/ 1384953 w 6756400"/>
              <a:gd name="connsiteY59" fmla="*/ 5619368 h 6858000"/>
              <a:gd name="connsiteX60" fmla="*/ 1152591 w 6756400"/>
              <a:gd name="connsiteY60" fmla="*/ 5442131 h 6858000"/>
              <a:gd name="connsiteX61" fmla="*/ 1152591 w 6756400"/>
              <a:gd name="connsiteY61" fmla="*/ 4897759 h 6858000"/>
              <a:gd name="connsiteX62" fmla="*/ 1570300 w 6756400"/>
              <a:gd name="connsiteY62" fmla="*/ 4573125 h 6858000"/>
              <a:gd name="connsiteX63" fmla="*/ 1560355 w 6756400"/>
              <a:gd name="connsiteY63" fmla="*/ 4555944 h 6858000"/>
              <a:gd name="connsiteX64" fmla="*/ 1571205 w 6756400"/>
              <a:gd name="connsiteY64" fmla="*/ 4573125 h 6858000"/>
              <a:gd name="connsiteX65" fmla="*/ 1709537 w 6756400"/>
              <a:gd name="connsiteY65" fmla="*/ 4465517 h 6858000"/>
              <a:gd name="connsiteX66" fmla="*/ 2290894 w 6756400"/>
              <a:gd name="connsiteY66" fmla="*/ 4907706 h 6858000"/>
              <a:gd name="connsiteX67" fmla="*/ 2874963 w 6756400"/>
              <a:gd name="connsiteY67" fmla="*/ 4453761 h 6858000"/>
              <a:gd name="connsiteX68" fmla="*/ 2874963 w 6756400"/>
              <a:gd name="connsiteY68" fmla="*/ 4272907 h 6858000"/>
              <a:gd name="connsiteX69" fmla="*/ 2855072 w 6756400"/>
              <a:gd name="connsiteY69" fmla="*/ 4281949 h 6858000"/>
              <a:gd name="connsiteX70" fmla="*/ 2855072 w 6756400"/>
              <a:gd name="connsiteY70" fmla="*/ 4443814 h 6858000"/>
              <a:gd name="connsiteX71" fmla="*/ 2300839 w 6756400"/>
              <a:gd name="connsiteY71" fmla="*/ 4874248 h 6858000"/>
              <a:gd name="connsiteX72" fmla="*/ 2300839 w 6756400"/>
              <a:gd name="connsiteY72" fmla="*/ 4343440 h 6858000"/>
              <a:gd name="connsiteX73" fmla="*/ 2855072 w 6756400"/>
              <a:gd name="connsiteY73" fmla="*/ 3913006 h 6858000"/>
              <a:gd name="connsiteX74" fmla="*/ 2855072 w 6756400"/>
              <a:gd name="connsiteY74" fmla="*/ 4281045 h 6858000"/>
              <a:gd name="connsiteX75" fmla="*/ 2874963 w 6756400"/>
              <a:gd name="connsiteY75" fmla="*/ 4272002 h 6858000"/>
              <a:gd name="connsiteX76" fmla="*/ 2874963 w 6756400"/>
              <a:gd name="connsiteY76" fmla="*/ 3887687 h 6858000"/>
              <a:gd name="connsiteX77" fmla="*/ 2675150 w 6756400"/>
              <a:gd name="connsiteY77" fmla="*/ 3735769 h 6858000"/>
              <a:gd name="connsiteX78" fmla="*/ 2654355 w 6756400"/>
              <a:gd name="connsiteY78" fmla="*/ 3744812 h 6858000"/>
              <a:gd name="connsiteX79" fmla="*/ 2848743 w 6756400"/>
              <a:gd name="connsiteY79" fmla="*/ 3892208 h 6858000"/>
              <a:gd name="connsiteX80" fmla="*/ 2290894 w 6756400"/>
              <a:gd name="connsiteY80" fmla="*/ 4325354 h 6858000"/>
              <a:gd name="connsiteX81" fmla="*/ 1731236 w 6756400"/>
              <a:gd name="connsiteY81" fmla="*/ 3900346 h 6858000"/>
              <a:gd name="connsiteX82" fmla="*/ 2289086 w 6756400"/>
              <a:gd name="connsiteY82" fmla="*/ 3467200 h 6858000"/>
              <a:gd name="connsiteX83" fmla="*/ 2653451 w 6756400"/>
              <a:gd name="connsiteY83" fmla="*/ 3743907 h 6858000"/>
              <a:gd name="connsiteX84" fmla="*/ 2674246 w 6756400"/>
              <a:gd name="connsiteY84" fmla="*/ 3734865 h 6858000"/>
              <a:gd name="connsiteX85" fmla="*/ 2303552 w 6756400"/>
              <a:gd name="connsiteY85" fmla="*/ 3452732 h 6858000"/>
              <a:gd name="connsiteX86" fmla="*/ 2303552 w 6756400"/>
              <a:gd name="connsiteY86" fmla="*/ 3177833 h 6858000"/>
              <a:gd name="connsiteX87" fmla="*/ 2282757 w 6756400"/>
              <a:gd name="connsiteY87" fmla="*/ 3180546 h 6858000"/>
              <a:gd name="connsiteX88" fmla="*/ 2282757 w 6756400"/>
              <a:gd name="connsiteY88" fmla="*/ 3443689 h 6858000"/>
              <a:gd name="connsiteX89" fmla="*/ 1728524 w 6756400"/>
              <a:gd name="connsiteY89" fmla="*/ 3874123 h 6858000"/>
              <a:gd name="connsiteX90" fmla="*/ 1728524 w 6756400"/>
              <a:gd name="connsiteY90" fmla="*/ 3342411 h 6858000"/>
              <a:gd name="connsiteX91" fmla="*/ 1989818 w 6756400"/>
              <a:gd name="connsiteY91" fmla="*/ 3140758 h 6858000"/>
              <a:gd name="connsiteX92" fmla="*/ 1978064 w 6756400"/>
              <a:gd name="connsiteY92" fmla="*/ 3124481 h 6858000"/>
              <a:gd name="connsiteX93" fmla="*/ 1718578 w 6756400"/>
              <a:gd name="connsiteY93" fmla="*/ 3325229 h 6858000"/>
              <a:gd name="connsiteX94" fmla="*/ 1158920 w 6756400"/>
              <a:gd name="connsiteY94" fmla="*/ 2899317 h 6858000"/>
              <a:gd name="connsiteX95" fmla="*/ 1579342 w 6756400"/>
              <a:gd name="connsiteY95" fmla="*/ 2573779 h 6858000"/>
              <a:gd name="connsiteX96" fmla="*/ 1567588 w 6756400"/>
              <a:gd name="connsiteY96" fmla="*/ 2557502 h 6858000"/>
              <a:gd name="connsiteX97" fmla="*/ 1149879 w 6756400"/>
              <a:gd name="connsiteY97" fmla="*/ 2881232 h 6858000"/>
              <a:gd name="connsiteX98" fmla="*/ 1149879 w 6756400"/>
              <a:gd name="connsiteY98" fmla="*/ 2350424 h 6858000"/>
              <a:gd name="connsiteX99" fmla="*/ 1321664 w 6756400"/>
              <a:gd name="connsiteY99" fmla="*/ 2216592 h 6858000"/>
              <a:gd name="connsiteX100" fmla="*/ 1309910 w 6756400"/>
              <a:gd name="connsiteY100" fmla="*/ 2201219 h 6858000"/>
              <a:gd name="connsiteX101" fmla="*/ 1139934 w 6756400"/>
              <a:gd name="connsiteY101" fmla="*/ 2332339 h 6858000"/>
              <a:gd name="connsiteX102" fmla="*/ 580276 w 6756400"/>
              <a:gd name="connsiteY102" fmla="*/ 1907331 h 6858000"/>
              <a:gd name="connsiteX103" fmla="*/ 1138125 w 6756400"/>
              <a:gd name="connsiteY103" fmla="*/ 1474184 h 6858000"/>
              <a:gd name="connsiteX104" fmla="*/ 1697783 w 6756400"/>
              <a:gd name="connsiteY104" fmla="*/ 1899192 h 6858000"/>
              <a:gd name="connsiteX105" fmla="*/ 1310815 w 6756400"/>
              <a:gd name="connsiteY105" fmla="*/ 2200315 h 6858000"/>
              <a:gd name="connsiteX106" fmla="*/ 1322568 w 6756400"/>
              <a:gd name="connsiteY106" fmla="*/ 2216592 h 6858000"/>
              <a:gd name="connsiteX107" fmla="*/ 1704112 w 6756400"/>
              <a:gd name="connsiteY107" fmla="*/ 1919991 h 6858000"/>
              <a:gd name="connsiteX108" fmla="*/ 1704112 w 6756400"/>
              <a:gd name="connsiteY108" fmla="*/ 2450798 h 6858000"/>
              <a:gd name="connsiteX109" fmla="*/ 1568492 w 6756400"/>
              <a:gd name="connsiteY109" fmla="*/ 2556598 h 6858000"/>
              <a:gd name="connsiteX110" fmla="*/ 1580246 w 6756400"/>
              <a:gd name="connsiteY110" fmla="*/ 2572875 h 6858000"/>
              <a:gd name="connsiteX111" fmla="*/ 1709537 w 6756400"/>
              <a:gd name="connsiteY111" fmla="*/ 2472501 h 6858000"/>
              <a:gd name="connsiteX112" fmla="*/ 2269195 w 6756400"/>
              <a:gd name="connsiteY112" fmla="*/ 2898413 h 6858000"/>
              <a:gd name="connsiteX113" fmla="*/ 1978968 w 6756400"/>
              <a:gd name="connsiteY113" fmla="*/ 3123577 h 6858000"/>
              <a:gd name="connsiteX114" fmla="*/ 1990722 w 6756400"/>
              <a:gd name="connsiteY114" fmla="*/ 3139854 h 6858000"/>
              <a:gd name="connsiteX115" fmla="*/ 2282757 w 6756400"/>
              <a:gd name="connsiteY115" fmla="*/ 2912881 h 6858000"/>
              <a:gd name="connsiteX116" fmla="*/ 2282757 w 6756400"/>
              <a:gd name="connsiteY116" fmla="*/ 3179642 h 6858000"/>
              <a:gd name="connsiteX117" fmla="*/ 2303552 w 6756400"/>
              <a:gd name="connsiteY117" fmla="*/ 3176929 h 6858000"/>
              <a:gd name="connsiteX118" fmla="*/ 2303552 w 6756400"/>
              <a:gd name="connsiteY118" fmla="*/ 2904743 h 6858000"/>
              <a:gd name="connsiteX119" fmla="*/ 2327963 w 6756400"/>
              <a:gd name="connsiteY119" fmla="*/ 2885753 h 6858000"/>
              <a:gd name="connsiteX120" fmla="*/ 2327963 w 6756400"/>
              <a:gd name="connsiteY120" fmla="*/ 2860433 h 6858000"/>
              <a:gd name="connsiteX121" fmla="*/ 2300839 w 6756400"/>
              <a:gd name="connsiteY121" fmla="*/ 2881232 h 6858000"/>
              <a:gd name="connsiteX122" fmla="*/ 2300839 w 6756400"/>
              <a:gd name="connsiteY122" fmla="*/ 2350424 h 6858000"/>
              <a:gd name="connsiteX123" fmla="*/ 2327963 w 6756400"/>
              <a:gd name="connsiteY123" fmla="*/ 2328721 h 6858000"/>
              <a:gd name="connsiteX124" fmla="*/ 2327963 w 6756400"/>
              <a:gd name="connsiteY124" fmla="*/ 2303402 h 6858000"/>
              <a:gd name="connsiteX125" fmla="*/ 2290894 w 6756400"/>
              <a:gd name="connsiteY125" fmla="*/ 2332339 h 6858000"/>
              <a:gd name="connsiteX126" fmla="*/ 1731236 w 6756400"/>
              <a:gd name="connsiteY126" fmla="*/ 1907331 h 6858000"/>
              <a:gd name="connsiteX127" fmla="*/ 2289086 w 6756400"/>
              <a:gd name="connsiteY127" fmla="*/ 1474184 h 6858000"/>
              <a:gd name="connsiteX128" fmla="*/ 2848743 w 6756400"/>
              <a:gd name="connsiteY128" fmla="*/ 1899192 h 6858000"/>
              <a:gd name="connsiteX129" fmla="*/ 2328867 w 6756400"/>
              <a:gd name="connsiteY129" fmla="*/ 2302498 h 6858000"/>
              <a:gd name="connsiteX130" fmla="*/ 2328867 w 6756400"/>
              <a:gd name="connsiteY130" fmla="*/ 2327817 h 6858000"/>
              <a:gd name="connsiteX131" fmla="*/ 2855072 w 6756400"/>
              <a:gd name="connsiteY131" fmla="*/ 1919991 h 6858000"/>
              <a:gd name="connsiteX132" fmla="*/ 2855072 w 6756400"/>
              <a:gd name="connsiteY132" fmla="*/ 2450798 h 6858000"/>
              <a:gd name="connsiteX133" fmla="*/ 2328867 w 6756400"/>
              <a:gd name="connsiteY133" fmla="*/ 2859529 h 6858000"/>
              <a:gd name="connsiteX134" fmla="*/ 2328867 w 6756400"/>
              <a:gd name="connsiteY134" fmla="*/ 2884849 h 6858000"/>
              <a:gd name="connsiteX135" fmla="*/ 2874963 w 6756400"/>
              <a:gd name="connsiteY135" fmla="*/ 2460745 h 6858000"/>
              <a:gd name="connsiteX136" fmla="*/ 2874963 w 6756400"/>
              <a:gd name="connsiteY136" fmla="*/ 1894671 h 6858000"/>
              <a:gd name="connsiteX137" fmla="*/ 2303552 w 6756400"/>
              <a:gd name="connsiteY137" fmla="*/ 1459716 h 6858000"/>
              <a:gd name="connsiteX138" fmla="*/ 2303552 w 6756400"/>
              <a:gd name="connsiteY138" fmla="*/ 926195 h 6858000"/>
              <a:gd name="connsiteX139" fmla="*/ 2282757 w 6756400"/>
              <a:gd name="connsiteY139" fmla="*/ 941568 h 6858000"/>
              <a:gd name="connsiteX140" fmla="*/ 2282757 w 6756400"/>
              <a:gd name="connsiteY140" fmla="*/ 1451578 h 6858000"/>
              <a:gd name="connsiteX141" fmla="*/ 1728524 w 6756400"/>
              <a:gd name="connsiteY141" fmla="*/ 1882011 h 6858000"/>
              <a:gd name="connsiteX142" fmla="*/ 1728524 w 6756400"/>
              <a:gd name="connsiteY142" fmla="*/ 1351203 h 6858000"/>
              <a:gd name="connsiteX143" fmla="*/ 2282757 w 6756400"/>
              <a:gd name="connsiteY143" fmla="*/ 920770 h 6858000"/>
              <a:gd name="connsiteX144" fmla="*/ 2282757 w 6756400"/>
              <a:gd name="connsiteY144" fmla="*/ 940664 h 6858000"/>
              <a:gd name="connsiteX145" fmla="*/ 2303552 w 6756400"/>
              <a:gd name="connsiteY145" fmla="*/ 924387 h 6858000"/>
              <a:gd name="connsiteX146" fmla="*/ 2303552 w 6756400"/>
              <a:gd name="connsiteY146" fmla="*/ 895450 h 6858000"/>
              <a:gd name="connsiteX147" fmla="*/ 1749319 w 6756400"/>
              <a:gd name="connsiteY147" fmla="*/ 474059 h 6858000"/>
              <a:gd name="connsiteX148" fmla="*/ 1733044 w 6756400"/>
              <a:gd name="connsiteY148" fmla="*/ 486719 h 6858000"/>
              <a:gd name="connsiteX149" fmla="*/ 2276428 w 6756400"/>
              <a:gd name="connsiteY149" fmla="*/ 899971 h 6858000"/>
              <a:gd name="connsiteX150" fmla="*/ 1718578 w 6756400"/>
              <a:gd name="connsiteY150" fmla="*/ 1333118 h 6858000"/>
              <a:gd name="connsiteX151" fmla="*/ 1158920 w 6756400"/>
              <a:gd name="connsiteY151" fmla="*/ 908110 h 6858000"/>
              <a:gd name="connsiteX152" fmla="*/ 1716770 w 6756400"/>
              <a:gd name="connsiteY152" fmla="*/ 474964 h 6858000"/>
              <a:gd name="connsiteX153" fmla="*/ 1732140 w 6756400"/>
              <a:gd name="connsiteY153" fmla="*/ 486719 h 6858000"/>
              <a:gd name="connsiteX154" fmla="*/ 1748415 w 6756400"/>
              <a:gd name="connsiteY154" fmla="*/ 474059 h 6858000"/>
              <a:gd name="connsiteX155" fmla="*/ 1724907 w 6756400"/>
              <a:gd name="connsiteY155" fmla="*/ 455070 h 6858000"/>
              <a:gd name="connsiteX156" fmla="*/ 1724907 w 6756400"/>
              <a:gd name="connsiteY156" fmla="*/ 206 h 6858000"/>
              <a:gd name="connsiteX157" fmla="*/ 1606490 w 6756400"/>
              <a:gd name="connsiteY157" fmla="*/ 0 h 6858000"/>
              <a:gd name="connsiteX158" fmla="*/ 1704112 w 6756400"/>
              <a:gd name="connsiteY158" fmla="*/ 0 h 6858000"/>
              <a:gd name="connsiteX159" fmla="*/ 1704112 w 6756400"/>
              <a:gd name="connsiteY159" fmla="*/ 79700 h 6858000"/>
              <a:gd name="connsiteX160" fmla="*/ 1704112 w 6756400"/>
              <a:gd name="connsiteY160" fmla="*/ 455974 h 6858000"/>
              <a:gd name="connsiteX161" fmla="*/ 1149879 w 6756400"/>
              <a:gd name="connsiteY161" fmla="*/ 885503 h 6858000"/>
              <a:gd name="connsiteX162" fmla="*/ 1149879 w 6756400"/>
              <a:gd name="connsiteY162" fmla="*/ 354695 h 6858000"/>
              <a:gd name="connsiteX163" fmla="*/ 1606476 w 6756400"/>
              <a:gd name="connsiteY163" fmla="*/ 11 h 6858000"/>
              <a:gd name="connsiteX164" fmla="*/ 696284 w 6756400"/>
              <a:gd name="connsiteY164" fmla="*/ 0 h 6858000"/>
              <a:gd name="connsiteX165" fmla="*/ 1573942 w 6756400"/>
              <a:gd name="connsiteY165" fmla="*/ 0 h 6858000"/>
              <a:gd name="connsiteX166" fmla="*/ 1498270 w 6756400"/>
              <a:gd name="connsiteY166" fmla="*/ 58848 h 6858000"/>
              <a:gd name="connsiteX167" fmla="*/ 1139934 w 6756400"/>
              <a:gd name="connsiteY167" fmla="*/ 337514 h 6858000"/>
              <a:gd name="connsiteX168" fmla="*/ 701161 w 6756400"/>
              <a:gd name="connsiteY168" fmla="*/ 371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6756400" h="6858000">
                <a:moveTo>
                  <a:pt x="558577" y="2472501"/>
                </a:moveTo>
                <a:cubicBezTo>
                  <a:pt x="1118234" y="2898413"/>
                  <a:pt x="1118234" y="2898413"/>
                  <a:pt x="1118234" y="2898413"/>
                </a:cubicBezTo>
                <a:cubicBezTo>
                  <a:pt x="754773" y="3179642"/>
                  <a:pt x="754773" y="3179642"/>
                  <a:pt x="754773" y="3179642"/>
                </a:cubicBezTo>
                <a:cubicBezTo>
                  <a:pt x="765623" y="3197727"/>
                  <a:pt x="765623" y="3197727"/>
                  <a:pt x="765623" y="3197727"/>
                </a:cubicBezTo>
                <a:cubicBezTo>
                  <a:pt x="1132700" y="2912881"/>
                  <a:pt x="1132700" y="2912881"/>
                  <a:pt x="1132700" y="2912881"/>
                </a:cubicBezTo>
                <a:cubicBezTo>
                  <a:pt x="1132700" y="3443689"/>
                  <a:pt x="1132700" y="3443689"/>
                  <a:pt x="1132700" y="3443689"/>
                </a:cubicBezTo>
                <a:cubicBezTo>
                  <a:pt x="978998" y="3562149"/>
                  <a:pt x="978998" y="3562149"/>
                  <a:pt x="978998" y="3562149"/>
                </a:cubicBezTo>
                <a:cubicBezTo>
                  <a:pt x="990752" y="3582043"/>
                  <a:pt x="990752" y="3582043"/>
                  <a:pt x="990752" y="3582043"/>
                </a:cubicBezTo>
                <a:cubicBezTo>
                  <a:pt x="1138125" y="3467200"/>
                  <a:pt x="1138125" y="3467200"/>
                  <a:pt x="1138125" y="3467200"/>
                </a:cubicBezTo>
                <a:cubicBezTo>
                  <a:pt x="1697783" y="3892208"/>
                  <a:pt x="1697783" y="3892208"/>
                  <a:pt x="1697783" y="3892208"/>
                </a:cubicBezTo>
                <a:cubicBezTo>
                  <a:pt x="1337034" y="4172532"/>
                  <a:pt x="1337034" y="4172532"/>
                  <a:pt x="1337034" y="4172532"/>
                </a:cubicBezTo>
                <a:cubicBezTo>
                  <a:pt x="1346980" y="4190618"/>
                  <a:pt x="1346980" y="4190618"/>
                  <a:pt x="1346980" y="4190618"/>
                </a:cubicBezTo>
                <a:cubicBezTo>
                  <a:pt x="1704112" y="3913006"/>
                  <a:pt x="1704112" y="3913006"/>
                  <a:pt x="1704112" y="3913006"/>
                </a:cubicBezTo>
                <a:cubicBezTo>
                  <a:pt x="1704112" y="4443814"/>
                  <a:pt x="1704112" y="4443814"/>
                  <a:pt x="1704112" y="4443814"/>
                </a:cubicBezTo>
                <a:cubicBezTo>
                  <a:pt x="1560355" y="4555944"/>
                  <a:pt x="1560355" y="4555944"/>
                  <a:pt x="1560355" y="4555944"/>
                </a:cubicBezTo>
                <a:cubicBezTo>
                  <a:pt x="1149879" y="4874248"/>
                  <a:pt x="1149879" y="4874248"/>
                  <a:pt x="1149879" y="4874248"/>
                </a:cubicBezTo>
                <a:cubicBezTo>
                  <a:pt x="1149879" y="4343440"/>
                  <a:pt x="1149879" y="4343440"/>
                  <a:pt x="1149879" y="4343440"/>
                </a:cubicBezTo>
                <a:cubicBezTo>
                  <a:pt x="1346076" y="4190618"/>
                  <a:pt x="1346076" y="4190618"/>
                  <a:pt x="1346076" y="4190618"/>
                </a:cubicBezTo>
                <a:cubicBezTo>
                  <a:pt x="1336130" y="4173437"/>
                  <a:pt x="1336130" y="4173437"/>
                  <a:pt x="1336130" y="4173437"/>
                </a:cubicBezTo>
                <a:cubicBezTo>
                  <a:pt x="1139934" y="4325354"/>
                  <a:pt x="1139934" y="4325354"/>
                  <a:pt x="1139934" y="4325354"/>
                </a:cubicBezTo>
                <a:cubicBezTo>
                  <a:pt x="580276" y="3900346"/>
                  <a:pt x="580276" y="3900346"/>
                  <a:pt x="580276" y="3900346"/>
                </a:cubicBezTo>
                <a:cubicBezTo>
                  <a:pt x="989848" y="3582043"/>
                  <a:pt x="989848" y="3582043"/>
                  <a:pt x="989848" y="3582043"/>
                </a:cubicBezTo>
                <a:cubicBezTo>
                  <a:pt x="978094" y="3563053"/>
                  <a:pt x="978094" y="3563053"/>
                  <a:pt x="978094" y="3563053"/>
                </a:cubicBezTo>
                <a:cubicBezTo>
                  <a:pt x="577563" y="3874123"/>
                  <a:pt x="577563" y="3874123"/>
                  <a:pt x="577563" y="3874123"/>
                </a:cubicBezTo>
                <a:cubicBezTo>
                  <a:pt x="577563" y="3342411"/>
                  <a:pt x="577563" y="3342411"/>
                  <a:pt x="577563" y="3342411"/>
                </a:cubicBezTo>
                <a:cubicBezTo>
                  <a:pt x="764719" y="3197727"/>
                  <a:pt x="764719" y="3197727"/>
                  <a:pt x="764719" y="3197727"/>
                </a:cubicBezTo>
                <a:cubicBezTo>
                  <a:pt x="754773" y="3180546"/>
                  <a:pt x="754773" y="3180546"/>
                  <a:pt x="754773" y="3180546"/>
                </a:cubicBezTo>
                <a:cubicBezTo>
                  <a:pt x="567618" y="3325229"/>
                  <a:pt x="567618" y="3325229"/>
                  <a:pt x="567618" y="3325229"/>
                </a:cubicBezTo>
                <a:cubicBezTo>
                  <a:pt x="7960" y="2899317"/>
                  <a:pt x="7960" y="2899317"/>
                  <a:pt x="7960" y="2899317"/>
                </a:cubicBezTo>
                <a:cubicBezTo>
                  <a:pt x="558577" y="2472501"/>
                  <a:pt x="558577" y="2472501"/>
                  <a:pt x="558577" y="2472501"/>
                </a:cubicBezTo>
                <a:close/>
                <a:moveTo>
                  <a:pt x="1724907" y="0"/>
                </a:moveTo>
                <a:lnTo>
                  <a:pt x="6756400" y="0"/>
                </a:lnTo>
                <a:lnTo>
                  <a:pt x="6756400" y="6858000"/>
                </a:lnTo>
                <a:lnTo>
                  <a:pt x="0" y="6858000"/>
                </a:lnTo>
                <a:lnTo>
                  <a:pt x="0" y="6856412"/>
                </a:lnTo>
                <a:lnTo>
                  <a:pt x="162738" y="6856412"/>
                </a:lnTo>
                <a:cubicBezTo>
                  <a:pt x="1149879" y="6856412"/>
                  <a:pt x="1149879" y="6856412"/>
                  <a:pt x="1149879" y="6856412"/>
                </a:cubicBezTo>
                <a:cubicBezTo>
                  <a:pt x="1149879" y="6332839"/>
                  <a:pt x="1149879" y="6332839"/>
                  <a:pt x="1149879" y="6332839"/>
                </a:cubicBezTo>
                <a:cubicBezTo>
                  <a:pt x="1704112" y="5902405"/>
                  <a:pt x="1704112" y="5902405"/>
                  <a:pt x="1704112" y="5902405"/>
                </a:cubicBezTo>
                <a:cubicBezTo>
                  <a:pt x="1704112" y="6433213"/>
                  <a:pt x="1704112" y="6433213"/>
                  <a:pt x="1704112" y="6433213"/>
                </a:cubicBezTo>
                <a:cubicBezTo>
                  <a:pt x="1159824" y="6855508"/>
                  <a:pt x="1159824" y="6855508"/>
                  <a:pt x="1159824" y="6855508"/>
                </a:cubicBezTo>
                <a:cubicBezTo>
                  <a:pt x="1193277" y="6855508"/>
                  <a:pt x="1193277" y="6855508"/>
                  <a:pt x="1193277" y="6855508"/>
                </a:cubicBezTo>
                <a:cubicBezTo>
                  <a:pt x="1724907" y="6443160"/>
                  <a:pt x="1724907" y="6443160"/>
                  <a:pt x="1724907" y="6443160"/>
                </a:cubicBezTo>
                <a:cubicBezTo>
                  <a:pt x="1724907" y="5877086"/>
                  <a:pt x="1724907" y="5877086"/>
                  <a:pt x="1724907" y="5877086"/>
                </a:cubicBezTo>
                <a:cubicBezTo>
                  <a:pt x="1386762" y="5620272"/>
                  <a:pt x="1386762" y="5620272"/>
                  <a:pt x="1386762" y="5620272"/>
                </a:cubicBezTo>
                <a:cubicBezTo>
                  <a:pt x="1372296" y="5617559"/>
                  <a:pt x="1357829" y="5614847"/>
                  <a:pt x="1343363" y="5612134"/>
                </a:cubicBezTo>
                <a:cubicBezTo>
                  <a:pt x="1697783" y="5881607"/>
                  <a:pt x="1697783" y="5881607"/>
                  <a:pt x="1697783" y="5881607"/>
                </a:cubicBezTo>
                <a:cubicBezTo>
                  <a:pt x="1139934" y="6314753"/>
                  <a:pt x="1139934" y="6314753"/>
                  <a:pt x="1139934" y="6314753"/>
                </a:cubicBezTo>
                <a:cubicBezTo>
                  <a:pt x="581180" y="5889745"/>
                  <a:pt x="581180" y="5889745"/>
                  <a:pt x="581180" y="5889745"/>
                </a:cubicBezTo>
                <a:cubicBezTo>
                  <a:pt x="1014259" y="5553356"/>
                  <a:pt x="1014259" y="5553356"/>
                  <a:pt x="1014259" y="5553356"/>
                </a:cubicBezTo>
                <a:cubicBezTo>
                  <a:pt x="1005218" y="5551548"/>
                  <a:pt x="995272" y="5549739"/>
                  <a:pt x="987135" y="5548835"/>
                </a:cubicBezTo>
                <a:cubicBezTo>
                  <a:pt x="577563" y="5866234"/>
                  <a:pt x="577563" y="5866234"/>
                  <a:pt x="577563" y="5866234"/>
                </a:cubicBezTo>
                <a:cubicBezTo>
                  <a:pt x="577563" y="5335426"/>
                  <a:pt x="577563" y="5335426"/>
                  <a:pt x="577563" y="5335426"/>
                </a:cubicBezTo>
                <a:cubicBezTo>
                  <a:pt x="1132700" y="4905897"/>
                  <a:pt x="1132700" y="4905897"/>
                  <a:pt x="1132700" y="4905897"/>
                </a:cubicBezTo>
                <a:cubicBezTo>
                  <a:pt x="1132700" y="5435801"/>
                  <a:pt x="1132700" y="5435801"/>
                  <a:pt x="1132700" y="5435801"/>
                </a:cubicBezTo>
                <a:cubicBezTo>
                  <a:pt x="988039" y="5547930"/>
                  <a:pt x="988039" y="5547930"/>
                  <a:pt x="988039" y="5547930"/>
                </a:cubicBezTo>
                <a:cubicBezTo>
                  <a:pt x="997081" y="5549739"/>
                  <a:pt x="1006122" y="5550643"/>
                  <a:pt x="1015163" y="5552452"/>
                </a:cubicBezTo>
                <a:cubicBezTo>
                  <a:pt x="1139029" y="5456599"/>
                  <a:pt x="1139029" y="5456599"/>
                  <a:pt x="1139029" y="5456599"/>
                </a:cubicBezTo>
                <a:cubicBezTo>
                  <a:pt x="1342459" y="5611229"/>
                  <a:pt x="1342459" y="5611229"/>
                  <a:pt x="1342459" y="5611229"/>
                </a:cubicBezTo>
                <a:cubicBezTo>
                  <a:pt x="1356925" y="5613942"/>
                  <a:pt x="1371391" y="5616655"/>
                  <a:pt x="1384953" y="5619368"/>
                </a:cubicBezTo>
                <a:cubicBezTo>
                  <a:pt x="1152591" y="5442131"/>
                  <a:pt x="1152591" y="5442131"/>
                  <a:pt x="1152591" y="5442131"/>
                </a:cubicBezTo>
                <a:cubicBezTo>
                  <a:pt x="1152591" y="4897759"/>
                  <a:pt x="1152591" y="4897759"/>
                  <a:pt x="1152591" y="4897759"/>
                </a:cubicBezTo>
                <a:cubicBezTo>
                  <a:pt x="1570300" y="4573125"/>
                  <a:pt x="1570300" y="4573125"/>
                  <a:pt x="1570300" y="4573125"/>
                </a:cubicBezTo>
                <a:cubicBezTo>
                  <a:pt x="1560355" y="4555944"/>
                  <a:pt x="1560355" y="4555944"/>
                  <a:pt x="1560355" y="4555944"/>
                </a:cubicBezTo>
                <a:cubicBezTo>
                  <a:pt x="1571205" y="4573125"/>
                  <a:pt x="1571205" y="4573125"/>
                  <a:pt x="1571205" y="4573125"/>
                </a:cubicBezTo>
                <a:cubicBezTo>
                  <a:pt x="1709537" y="4465517"/>
                  <a:pt x="1709537" y="4465517"/>
                  <a:pt x="1709537" y="4465517"/>
                </a:cubicBezTo>
                <a:cubicBezTo>
                  <a:pt x="2290894" y="4907706"/>
                  <a:pt x="2290894" y="4907706"/>
                  <a:pt x="2290894" y="4907706"/>
                </a:cubicBezTo>
                <a:cubicBezTo>
                  <a:pt x="2874963" y="4453761"/>
                  <a:pt x="2874963" y="4453761"/>
                  <a:pt x="2874963" y="4453761"/>
                </a:cubicBezTo>
                <a:cubicBezTo>
                  <a:pt x="2874963" y="4272907"/>
                  <a:pt x="2874963" y="4272907"/>
                  <a:pt x="2874963" y="4272907"/>
                </a:cubicBezTo>
                <a:cubicBezTo>
                  <a:pt x="2855072" y="4281949"/>
                  <a:pt x="2855072" y="4281949"/>
                  <a:pt x="2855072" y="4281949"/>
                </a:cubicBezTo>
                <a:cubicBezTo>
                  <a:pt x="2855072" y="4443814"/>
                  <a:pt x="2855072" y="4443814"/>
                  <a:pt x="2855072" y="4443814"/>
                </a:cubicBezTo>
                <a:cubicBezTo>
                  <a:pt x="2300839" y="4874248"/>
                  <a:pt x="2300839" y="4874248"/>
                  <a:pt x="2300839" y="4874248"/>
                </a:cubicBezTo>
                <a:cubicBezTo>
                  <a:pt x="2300839" y="4343440"/>
                  <a:pt x="2300839" y="4343440"/>
                  <a:pt x="2300839" y="4343440"/>
                </a:cubicBezTo>
                <a:cubicBezTo>
                  <a:pt x="2855072" y="3913006"/>
                  <a:pt x="2855072" y="3913006"/>
                  <a:pt x="2855072" y="3913006"/>
                </a:cubicBezTo>
                <a:cubicBezTo>
                  <a:pt x="2855072" y="4281045"/>
                  <a:pt x="2855072" y="4281045"/>
                  <a:pt x="2855072" y="4281045"/>
                </a:cubicBezTo>
                <a:cubicBezTo>
                  <a:pt x="2874963" y="4272002"/>
                  <a:pt x="2874963" y="4272002"/>
                  <a:pt x="2874963" y="4272002"/>
                </a:cubicBezTo>
                <a:cubicBezTo>
                  <a:pt x="2874963" y="3887687"/>
                  <a:pt x="2874963" y="3887687"/>
                  <a:pt x="2874963" y="3887687"/>
                </a:cubicBezTo>
                <a:cubicBezTo>
                  <a:pt x="2675150" y="3735769"/>
                  <a:pt x="2675150" y="3735769"/>
                  <a:pt x="2675150" y="3735769"/>
                </a:cubicBezTo>
                <a:cubicBezTo>
                  <a:pt x="2654355" y="3744812"/>
                  <a:pt x="2654355" y="3744812"/>
                  <a:pt x="2654355" y="3744812"/>
                </a:cubicBezTo>
                <a:cubicBezTo>
                  <a:pt x="2848743" y="3892208"/>
                  <a:pt x="2848743" y="3892208"/>
                  <a:pt x="2848743" y="3892208"/>
                </a:cubicBezTo>
                <a:cubicBezTo>
                  <a:pt x="2290894" y="4325354"/>
                  <a:pt x="2290894" y="4325354"/>
                  <a:pt x="2290894" y="4325354"/>
                </a:cubicBezTo>
                <a:cubicBezTo>
                  <a:pt x="1731236" y="3900346"/>
                  <a:pt x="1731236" y="3900346"/>
                  <a:pt x="1731236" y="3900346"/>
                </a:cubicBezTo>
                <a:cubicBezTo>
                  <a:pt x="2289086" y="3467200"/>
                  <a:pt x="2289086" y="3467200"/>
                  <a:pt x="2289086" y="3467200"/>
                </a:cubicBezTo>
                <a:cubicBezTo>
                  <a:pt x="2653451" y="3743907"/>
                  <a:pt x="2653451" y="3743907"/>
                  <a:pt x="2653451" y="3743907"/>
                </a:cubicBezTo>
                <a:cubicBezTo>
                  <a:pt x="2674246" y="3734865"/>
                  <a:pt x="2674246" y="3734865"/>
                  <a:pt x="2674246" y="3734865"/>
                </a:cubicBezTo>
                <a:cubicBezTo>
                  <a:pt x="2303552" y="3452732"/>
                  <a:pt x="2303552" y="3452732"/>
                  <a:pt x="2303552" y="3452732"/>
                </a:cubicBezTo>
                <a:cubicBezTo>
                  <a:pt x="2303552" y="3177833"/>
                  <a:pt x="2303552" y="3177833"/>
                  <a:pt x="2303552" y="3177833"/>
                </a:cubicBezTo>
                <a:cubicBezTo>
                  <a:pt x="2282757" y="3180546"/>
                  <a:pt x="2282757" y="3180546"/>
                  <a:pt x="2282757" y="3180546"/>
                </a:cubicBezTo>
                <a:cubicBezTo>
                  <a:pt x="2282757" y="3443689"/>
                  <a:pt x="2282757" y="3443689"/>
                  <a:pt x="2282757" y="3443689"/>
                </a:cubicBezTo>
                <a:cubicBezTo>
                  <a:pt x="1728524" y="3874123"/>
                  <a:pt x="1728524" y="3874123"/>
                  <a:pt x="1728524" y="3874123"/>
                </a:cubicBezTo>
                <a:cubicBezTo>
                  <a:pt x="1728524" y="3342411"/>
                  <a:pt x="1728524" y="3342411"/>
                  <a:pt x="1728524" y="3342411"/>
                </a:cubicBezTo>
                <a:cubicBezTo>
                  <a:pt x="1989818" y="3140758"/>
                  <a:pt x="1989818" y="3140758"/>
                  <a:pt x="1989818" y="3140758"/>
                </a:cubicBezTo>
                <a:cubicBezTo>
                  <a:pt x="1978064" y="3124481"/>
                  <a:pt x="1978064" y="3124481"/>
                  <a:pt x="1978064" y="3124481"/>
                </a:cubicBezTo>
                <a:cubicBezTo>
                  <a:pt x="1718578" y="3325229"/>
                  <a:pt x="1718578" y="3325229"/>
                  <a:pt x="1718578" y="3325229"/>
                </a:cubicBezTo>
                <a:cubicBezTo>
                  <a:pt x="1158920" y="2899317"/>
                  <a:pt x="1158920" y="2899317"/>
                  <a:pt x="1158920" y="2899317"/>
                </a:cubicBezTo>
                <a:cubicBezTo>
                  <a:pt x="1579342" y="2573779"/>
                  <a:pt x="1579342" y="2573779"/>
                  <a:pt x="1579342" y="2573779"/>
                </a:cubicBezTo>
                <a:cubicBezTo>
                  <a:pt x="1567588" y="2557502"/>
                  <a:pt x="1567588" y="2557502"/>
                  <a:pt x="1567588" y="2557502"/>
                </a:cubicBezTo>
                <a:cubicBezTo>
                  <a:pt x="1149879" y="2881232"/>
                  <a:pt x="1149879" y="2881232"/>
                  <a:pt x="1149879" y="2881232"/>
                </a:cubicBezTo>
                <a:cubicBezTo>
                  <a:pt x="1149879" y="2350424"/>
                  <a:pt x="1149879" y="2350424"/>
                  <a:pt x="1149879" y="2350424"/>
                </a:cubicBezTo>
                <a:cubicBezTo>
                  <a:pt x="1321664" y="2216592"/>
                  <a:pt x="1321664" y="2216592"/>
                  <a:pt x="1321664" y="2216592"/>
                </a:cubicBezTo>
                <a:cubicBezTo>
                  <a:pt x="1309910" y="2201219"/>
                  <a:pt x="1309910" y="2201219"/>
                  <a:pt x="1309910" y="2201219"/>
                </a:cubicBezTo>
                <a:cubicBezTo>
                  <a:pt x="1139934" y="2332339"/>
                  <a:pt x="1139934" y="2332339"/>
                  <a:pt x="1139934" y="2332339"/>
                </a:cubicBezTo>
                <a:cubicBezTo>
                  <a:pt x="580276" y="1907331"/>
                  <a:pt x="580276" y="1907331"/>
                  <a:pt x="580276" y="1907331"/>
                </a:cubicBezTo>
                <a:cubicBezTo>
                  <a:pt x="1138125" y="1474184"/>
                  <a:pt x="1138125" y="1474184"/>
                  <a:pt x="1138125" y="1474184"/>
                </a:cubicBezTo>
                <a:cubicBezTo>
                  <a:pt x="1697783" y="1899192"/>
                  <a:pt x="1697783" y="1899192"/>
                  <a:pt x="1697783" y="1899192"/>
                </a:cubicBezTo>
                <a:cubicBezTo>
                  <a:pt x="1310815" y="2200315"/>
                  <a:pt x="1310815" y="2200315"/>
                  <a:pt x="1310815" y="2200315"/>
                </a:cubicBezTo>
                <a:cubicBezTo>
                  <a:pt x="1322568" y="2216592"/>
                  <a:pt x="1322568" y="2216592"/>
                  <a:pt x="1322568" y="2216592"/>
                </a:cubicBezTo>
                <a:cubicBezTo>
                  <a:pt x="1704112" y="1919991"/>
                  <a:pt x="1704112" y="1919991"/>
                  <a:pt x="1704112" y="1919991"/>
                </a:cubicBezTo>
                <a:cubicBezTo>
                  <a:pt x="1704112" y="2450798"/>
                  <a:pt x="1704112" y="2450798"/>
                  <a:pt x="1704112" y="2450798"/>
                </a:cubicBezTo>
                <a:cubicBezTo>
                  <a:pt x="1568492" y="2556598"/>
                  <a:pt x="1568492" y="2556598"/>
                  <a:pt x="1568492" y="2556598"/>
                </a:cubicBezTo>
                <a:cubicBezTo>
                  <a:pt x="1580246" y="2572875"/>
                  <a:pt x="1580246" y="2572875"/>
                  <a:pt x="1580246" y="2572875"/>
                </a:cubicBezTo>
                <a:cubicBezTo>
                  <a:pt x="1709537" y="2472501"/>
                  <a:pt x="1709537" y="2472501"/>
                  <a:pt x="1709537" y="2472501"/>
                </a:cubicBezTo>
                <a:cubicBezTo>
                  <a:pt x="2269195" y="2898413"/>
                  <a:pt x="2269195" y="2898413"/>
                  <a:pt x="2269195" y="2898413"/>
                </a:cubicBezTo>
                <a:cubicBezTo>
                  <a:pt x="1978968" y="3123577"/>
                  <a:pt x="1978968" y="3123577"/>
                  <a:pt x="1978968" y="3123577"/>
                </a:cubicBezTo>
                <a:cubicBezTo>
                  <a:pt x="1990722" y="3139854"/>
                  <a:pt x="1990722" y="3139854"/>
                  <a:pt x="1990722" y="3139854"/>
                </a:cubicBezTo>
                <a:cubicBezTo>
                  <a:pt x="2282757" y="2912881"/>
                  <a:pt x="2282757" y="2912881"/>
                  <a:pt x="2282757" y="2912881"/>
                </a:cubicBezTo>
                <a:cubicBezTo>
                  <a:pt x="2282757" y="3179642"/>
                  <a:pt x="2282757" y="3179642"/>
                  <a:pt x="2282757" y="3179642"/>
                </a:cubicBezTo>
                <a:cubicBezTo>
                  <a:pt x="2303552" y="3176929"/>
                  <a:pt x="2303552" y="3176929"/>
                  <a:pt x="2303552" y="3176929"/>
                </a:cubicBezTo>
                <a:cubicBezTo>
                  <a:pt x="2303552" y="2904743"/>
                  <a:pt x="2303552" y="2904743"/>
                  <a:pt x="2303552" y="2904743"/>
                </a:cubicBezTo>
                <a:cubicBezTo>
                  <a:pt x="2327963" y="2885753"/>
                  <a:pt x="2327963" y="2885753"/>
                  <a:pt x="2327963" y="2885753"/>
                </a:cubicBezTo>
                <a:cubicBezTo>
                  <a:pt x="2327963" y="2860433"/>
                  <a:pt x="2327963" y="2860433"/>
                  <a:pt x="2327963" y="2860433"/>
                </a:cubicBezTo>
                <a:cubicBezTo>
                  <a:pt x="2300839" y="2881232"/>
                  <a:pt x="2300839" y="2881232"/>
                  <a:pt x="2300839" y="2881232"/>
                </a:cubicBezTo>
                <a:cubicBezTo>
                  <a:pt x="2300839" y="2350424"/>
                  <a:pt x="2300839" y="2350424"/>
                  <a:pt x="2300839" y="2350424"/>
                </a:cubicBezTo>
                <a:cubicBezTo>
                  <a:pt x="2327963" y="2328721"/>
                  <a:pt x="2327963" y="2328721"/>
                  <a:pt x="2327963" y="2328721"/>
                </a:cubicBezTo>
                <a:cubicBezTo>
                  <a:pt x="2327963" y="2303402"/>
                  <a:pt x="2327963" y="2303402"/>
                  <a:pt x="2327963" y="2303402"/>
                </a:cubicBezTo>
                <a:cubicBezTo>
                  <a:pt x="2290894" y="2332339"/>
                  <a:pt x="2290894" y="2332339"/>
                  <a:pt x="2290894" y="2332339"/>
                </a:cubicBezTo>
                <a:cubicBezTo>
                  <a:pt x="1731236" y="1907331"/>
                  <a:pt x="1731236" y="1907331"/>
                  <a:pt x="1731236" y="1907331"/>
                </a:cubicBezTo>
                <a:cubicBezTo>
                  <a:pt x="2289086" y="1474184"/>
                  <a:pt x="2289086" y="1474184"/>
                  <a:pt x="2289086" y="1474184"/>
                </a:cubicBezTo>
                <a:cubicBezTo>
                  <a:pt x="2848743" y="1899192"/>
                  <a:pt x="2848743" y="1899192"/>
                  <a:pt x="2848743" y="1899192"/>
                </a:cubicBezTo>
                <a:cubicBezTo>
                  <a:pt x="2328867" y="2302498"/>
                  <a:pt x="2328867" y="2302498"/>
                  <a:pt x="2328867" y="2302498"/>
                </a:cubicBezTo>
                <a:cubicBezTo>
                  <a:pt x="2328867" y="2327817"/>
                  <a:pt x="2328867" y="2327817"/>
                  <a:pt x="2328867" y="2327817"/>
                </a:cubicBezTo>
                <a:cubicBezTo>
                  <a:pt x="2855072" y="1919991"/>
                  <a:pt x="2855072" y="1919991"/>
                  <a:pt x="2855072" y="1919991"/>
                </a:cubicBezTo>
                <a:cubicBezTo>
                  <a:pt x="2855072" y="2450798"/>
                  <a:pt x="2855072" y="2450798"/>
                  <a:pt x="2855072" y="2450798"/>
                </a:cubicBezTo>
                <a:lnTo>
                  <a:pt x="2328867" y="2859529"/>
                </a:lnTo>
                <a:cubicBezTo>
                  <a:pt x="2328867" y="2884849"/>
                  <a:pt x="2328867" y="2884849"/>
                  <a:pt x="2328867" y="2884849"/>
                </a:cubicBezTo>
                <a:cubicBezTo>
                  <a:pt x="2874963" y="2460745"/>
                  <a:pt x="2874963" y="2460745"/>
                  <a:pt x="2874963" y="2460745"/>
                </a:cubicBezTo>
                <a:cubicBezTo>
                  <a:pt x="2874963" y="1894671"/>
                  <a:pt x="2874963" y="1894671"/>
                  <a:pt x="2874963" y="1894671"/>
                </a:cubicBezTo>
                <a:cubicBezTo>
                  <a:pt x="2303552" y="1459716"/>
                  <a:pt x="2303552" y="1459716"/>
                  <a:pt x="2303552" y="1459716"/>
                </a:cubicBezTo>
                <a:cubicBezTo>
                  <a:pt x="2303552" y="926195"/>
                  <a:pt x="2303552" y="926195"/>
                  <a:pt x="2303552" y="926195"/>
                </a:cubicBezTo>
                <a:cubicBezTo>
                  <a:pt x="2282757" y="941568"/>
                  <a:pt x="2282757" y="941568"/>
                  <a:pt x="2282757" y="941568"/>
                </a:cubicBezTo>
                <a:cubicBezTo>
                  <a:pt x="2282757" y="1451578"/>
                  <a:pt x="2282757" y="1451578"/>
                  <a:pt x="2282757" y="1451578"/>
                </a:cubicBezTo>
                <a:cubicBezTo>
                  <a:pt x="1728524" y="1882011"/>
                  <a:pt x="1728524" y="1882011"/>
                  <a:pt x="1728524" y="1882011"/>
                </a:cubicBezTo>
                <a:cubicBezTo>
                  <a:pt x="1728524" y="1351203"/>
                  <a:pt x="1728524" y="1351203"/>
                  <a:pt x="1728524" y="1351203"/>
                </a:cubicBezTo>
                <a:cubicBezTo>
                  <a:pt x="2282757" y="920770"/>
                  <a:pt x="2282757" y="920770"/>
                  <a:pt x="2282757" y="920770"/>
                </a:cubicBezTo>
                <a:cubicBezTo>
                  <a:pt x="2282757" y="940664"/>
                  <a:pt x="2282757" y="940664"/>
                  <a:pt x="2282757" y="940664"/>
                </a:cubicBezTo>
                <a:cubicBezTo>
                  <a:pt x="2303552" y="924387"/>
                  <a:pt x="2303552" y="924387"/>
                  <a:pt x="2303552" y="924387"/>
                </a:cubicBezTo>
                <a:cubicBezTo>
                  <a:pt x="2303552" y="895450"/>
                  <a:pt x="2303552" y="895450"/>
                  <a:pt x="2303552" y="895450"/>
                </a:cubicBezTo>
                <a:cubicBezTo>
                  <a:pt x="1749319" y="474059"/>
                  <a:pt x="1749319" y="474059"/>
                  <a:pt x="1749319" y="474059"/>
                </a:cubicBezTo>
                <a:cubicBezTo>
                  <a:pt x="1733044" y="486719"/>
                  <a:pt x="1733044" y="486719"/>
                  <a:pt x="1733044" y="486719"/>
                </a:cubicBezTo>
                <a:cubicBezTo>
                  <a:pt x="2276428" y="899971"/>
                  <a:pt x="2276428" y="899971"/>
                  <a:pt x="2276428" y="899971"/>
                </a:cubicBezTo>
                <a:cubicBezTo>
                  <a:pt x="1718578" y="1333118"/>
                  <a:pt x="1718578" y="1333118"/>
                  <a:pt x="1718578" y="1333118"/>
                </a:cubicBezTo>
                <a:cubicBezTo>
                  <a:pt x="1158920" y="908110"/>
                  <a:pt x="1158920" y="908110"/>
                  <a:pt x="1158920" y="908110"/>
                </a:cubicBezTo>
                <a:cubicBezTo>
                  <a:pt x="1716770" y="474964"/>
                  <a:pt x="1716770" y="474964"/>
                  <a:pt x="1716770" y="474964"/>
                </a:cubicBezTo>
                <a:cubicBezTo>
                  <a:pt x="1732140" y="486719"/>
                  <a:pt x="1732140" y="486719"/>
                  <a:pt x="1732140" y="486719"/>
                </a:cubicBezTo>
                <a:cubicBezTo>
                  <a:pt x="1748415" y="474059"/>
                  <a:pt x="1748415" y="474059"/>
                  <a:pt x="1748415" y="474059"/>
                </a:cubicBezTo>
                <a:cubicBezTo>
                  <a:pt x="1724907" y="455070"/>
                  <a:pt x="1724907" y="455070"/>
                  <a:pt x="1724907" y="455070"/>
                </a:cubicBezTo>
                <a:cubicBezTo>
                  <a:pt x="1724907" y="56286"/>
                  <a:pt x="1724907" y="6438"/>
                  <a:pt x="1724907" y="206"/>
                </a:cubicBezTo>
                <a:close/>
                <a:moveTo>
                  <a:pt x="1606490" y="0"/>
                </a:moveTo>
                <a:lnTo>
                  <a:pt x="1704112" y="0"/>
                </a:lnTo>
                <a:lnTo>
                  <a:pt x="1704112" y="79700"/>
                </a:lnTo>
                <a:cubicBezTo>
                  <a:pt x="1704112" y="455974"/>
                  <a:pt x="1704112" y="455974"/>
                  <a:pt x="1704112" y="455974"/>
                </a:cubicBezTo>
                <a:cubicBezTo>
                  <a:pt x="1149879" y="885503"/>
                  <a:pt x="1149879" y="885503"/>
                  <a:pt x="1149879" y="885503"/>
                </a:cubicBezTo>
                <a:cubicBezTo>
                  <a:pt x="1149879" y="354695"/>
                  <a:pt x="1149879" y="354695"/>
                  <a:pt x="1149879" y="354695"/>
                </a:cubicBezTo>
                <a:cubicBezTo>
                  <a:pt x="1550183" y="43739"/>
                  <a:pt x="1600221" y="4869"/>
                  <a:pt x="1606476" y="11"/>
                </a:cubicBezTo>
                <a:close/>
                <a:moveTo>
                  <a:pt x="696284" y="0"/>
                </a:moveTo>
                <a:lnTo>
                  <a:pt x="1573942" y="0"/>
                </a:lnTo>
                <a:lnTo>
                  <a:pt x="1498270" y="58848"/>
                </a:lnTo>
                <a:cubicBezTo>
                  <a:pt x="1139934" y="337514"/>
                  <a:pt x="1139934" y="337514"/>
                  <a:pt x="1139934" y="337514"/>
                </a:cubicBezTo>
                <a:cubicBezTo>
                  <a:pt x="805631" y="83188"/>
                  <a:pt x="722055" y="19606"/>
                  <a:pt x="701161" y="3711"/>
                </a:cubicBezTo>
                <a:close/>
              </a:path>
            </a:pathLst>
          </a:custGeom>
          <a:solidFill>
            <a:schemeClr val="bg1">
              <a:lumMod val="65000"/>
            </a:schemeClr>
          </a:solidFill>
        </p:spPr>
        <p:txBody>
          <a:bodyPr wrap="square" tIns="684000" rIns="756000">
            <a:noAutofit/>
          </a:bodyPr>
          <a:lstStyle>
            <a:lvl1pPr algn="r">
              <a:defRPr i="1">
                <a:solidFill>
                  <a:schemeClr val="accent2">
                    <a:lumMod val="40000"/>
                    <a:lumOff val="60000"/>
                  </a:schemeClr>
                </a:solidFill>
              </a:defRPr>
            </a:lvl1pPr>
          </a:lstStyle>
          <a:p>
            <a:r>
              <a:rPr lang="fr-FR" dirty="0"/>
              <a:t>Insérez ou glissez votre image ici</a:t>
            </a:r>
          </a:p>
        </p:txBody>
      </p:sp>
      <p:sp>
        <p:nvSpPr>
          <p:cNvPr id="4" name="Espace réservé du texte 4">
            <a:extLst>
              <a:ext uri="{FF2B5EF4-FFF2-40B4-BE49-F238E27FC236}">
                <a16:creationId xmlns:a16="http://schemas.microsoft.com/office/drawing/2014/main" id="{1CD6972B-DFC0-49E0-CEDD-F3560A107C30}"/>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tx1"/>
                </a:solidFill>
              </a:defRPr>
            </a:lvl1pPr>
          </a:lstStyle>
          <a:p>
            <a:pPr lvl="0"/>
            <a:r>
              <a:rPr lang="fr-FR" dirty="0"/>
              <a:t>Emplacement logotypes financeurs/partenaires</a:t>
            </a:r>
          </a:p>
        </p:txBody>
      </p:sp>
      <p:pic>
        <p:nvPicPr>
          <p:cNvPr id="9" name="Image 8"/>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724850" y="726022"/>
            <a:ext cx="3778331" cy="1801985"/>
          </a:xfrm>
          <a:prstGeom prst="rect">
            <a:avLst/>
          </a:prstGeom>
        </p:spPr>
      </p:pic>
    </p:spTree>
    <p:extLst>
      <p:ext uri="{BB962C8B-B14F-4D97-AF65-F5344CB8AC3E}">
        <p14:creationId xmlns:p14="http://schemas.microsoft.com/office/powerpoint/2010/main" val="21415786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isuel  Bas+ contenu">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a:t>P2 Collaboration Meeting 7 Jan 2026</a:t>
            </a:r>
            <a:endParaRPr lang="fr-FR" dirty="0"/>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Bas+ contenu</a:t>
            </a:r>
          </a:p>
          <a:p>
            <a:endParaRPr lang="fr-FR" sz="1200" dirty="0">
              <a:solidFill>
                <a:schemeClr val="bg1">
                  <a:lumMod val="50000"/>
                </a:schemeClr>
              </a:solidFill>
            </a:endParaRPr>
          </a:p>
        </p:txBody>
      </p:sp>
      <p:sp>
        <p:nvSpPr>
          <p:cNvPr id="10" name="Espace réservé du contenu 2">
            <a:extLst>
              <a:ext uri="{FF2B5EF4-FFF2-40B4-BE49-F238E27FC236}">
                <a16:creationId xmlns:a16="http://schemas.microsoft.com/office/drawing/2014/main" id="{96CEC976-242A-291F-5C18-817BBE12E980}"/>
              </a:ext>
            </a:extLst>
          </p:cNvPr>
          <p:cNvSpPr>
            <a:spLocks noGrp="1"/>
          </p:cNvSpPr>
          <p:nvPr>
            <p:ph idx="1"/>
          </p:nvPr>
        </p:nvSpPr>
        <p:spPr>
          <a:xfrm>
            <a:off x="715646" y="1381125"/>
            <a:ext cx="10744517" cy="207327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29" name="ZoneTexte 28">
            <a:extLst>
              <a:ext uri="{FF2B5EF4-FFF2-40B4-BE49-F238E27FC236}">
                <a16:creationId xmlns:a16="http://schemas.microsoft.com/office/drawing/2014/main" id="{E462F4B3-C673-4762-4C2C-2CE0330E60F9}"/>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p:txBody>
      </p:sp>
      <p:sp>
        <p:nvSpPr>
          <p:cNvPr id="9" name="Espace réservé pour une image  28">
            <a:extLst>
              <a:ext uri="{FF2B5EF4-FFF2-40B4-BE49-F238E27FC236}">
                <a16:creationId xmlns:a16="http://schemas.microsoft.com/office/drawing/2014/main" id="{DCB96DEF-5249-666B-576F-70AC92D06638}"/>
              </a:ext>
            </a:extLst>
          </p:cNvPr>
          <p:cNvSpPr>
            <a:spLocks noGrp="1"/>
          </p:cNvSpPr>
          <p:nvPr>
            <p:ph type="pic" sz="quarter" idx="13" hasCustomPrompt="1"/>
          </p:nvPr>
        </p:nvSpPr>
        <p:spPr>
          <a:xfrm>
            <a:off x="500197" y="3823855"/>
            <a:ext cx="11765693" cy="2356998"/>
          </a:xfrm>
          <a:custGeom>
            <a:avLst/>
            <a:gdLst>
              <a:gd name="connsiteX0" fmla="*/ 738225 w 5957423"/>
              <a:gd name="connsiteY0" fmla="*/ 6793932 h 6858000"/>
              <a:gd name="connsiteX1" fmla="*/ 814828 w 5957423"/>
              <a:gd name="connsiteY1" fmla="*/ 6852286 h 6858000"/>
              <a:gd name="connsiteX2" fmla="*/ 822329 w 5957423"/>
              <a:gd name="connsiteY2" fmla="*/ 6858000 h 6858000"/>
              <a:gd name="connsiteX3" fmla="*/ 655724 w 5957423"/>
              <a:gd name="connsiteY3" fmla="*/ 6858000 h 6858000"/>
              <a:gd name="connsiteX4" fmla="*/ 656989 w 5957423"/>
              <a:gd name="connsiteY4" fmla="*/ 6857017 h 6858000"/>
              <a:gd name="connsiteX5" fmla="*/ 738225 w 5957423"/>
              <a:gd name="connsiteY5" fmla="*/ 6793932 h 6858000"/>
              <a:gd name="connsiteX6" fmla="*/ 733493 w 5957423"/>
              <a:gd name="connsiteY6" fmla="*/ 6434348 h 6858000"/>
              <a:gd name="connsiteX7" fmla="*/ 733493 w 5957423"/>
              <a:gd name="connsiteY7" fmla="*/ 6780527 h 6858000"/>
              <a:gd name="connsiteX8" fmla="*/ 639637 w 5957423"/>
              <a:gd name="connsiteY8" fmla="*/ 6853075 h 6858000"/>
              <a:gd name="connsiteX9" fmla="*/ 656989 w 5957423"/>
              <a:gd name="connsiteY9" fmla="*/ 6857017 h 6858000"/>
              <a:gd name="connsiteX10" fmla="*/ 638848 w 5957423"/>
              <a:gd name="connsiteY10" fmla="*/ 6853863 h 6858000"/>
              <a:gd name="connsiteX11" fmla="*/ 633515 w 5957423"/>
              <a:gd name="connsiteY11" fmla="*/ 6858000 h 6858000"/>
              <a:gd name="connsiteX12" fmla="*/ 371479 w 5957423"/>
              <a:gd name="connsiteY12" fmla="*/ 6858000 h 6858000"/>
              <a:gd name="connsiteX13" fmla="*/ 371479 w 5957423"/>
              <a:gd name="connsiteY13" fmla="*/ 6799592 h 6858000"/>
              <a:gd name="connsiteX14" fmla="*/ 371479 w 5957423"/>
              <a:gd name="connsiteY14" fmla="*/ 6715076 h 6858000"/>
              <a:gd name="connsiteX15" fmla="*/ 733493 w 5957423"/>
              <a:gd name="connsiteY15" fmla="*/ 6434348 h 6858000"/>
              <a:gd name="connsiteX16" fmla="*/ 1106548 w 5957423"/>
              <a:gd name="connsiteY16" fmla="*/ 5786939 h 6858000"/>
              <a:gd name="connsiteX17" fmla="*/ 1106548 w 5957423"/>
              <a:gd name="connsiteY17" fmla="*/ 6133906 h 6858000"/>
              <a:gd name="connsiteX18" fmla="*/ 1012693 w 5957423"/>
              <a:gd name="connsiteY18" fmla="*/ 6206454 h 6858000"/>
              <a:gd name="connsiteX19" fmla="*/ 744534 w 5957423"/>
              <a:gd name="connsiteY19" fmla="*/ 6413845 h 6858000"/>
              <a:gd name="connsiteX20" fmla="*/ 744534 w 5957423"/>
              <a:gd name="connsiteY20" fmla="*/ 6067667 h 6858000"/>
              <a:gd name="connsiteX21" fmla="*/ 873093 w 5957423"/>
              <a:gd name="connsiteY21" fmla="*/ 5968308 h 6858000"/>
              <a:gd name="connsiteX22" fmla="*/ 1106548 w 5957423"/>
              <a:gd name="connsiteY22" fmla="*/ 5786939 h 6858000"/>
              <a:gd name="connsiteX23" fmla="*/ 1739875 w 5957423"/>
              <a:gd name="connsiteY23" fmla="*/ 5671020 h 6858000"/>
              <a:gd name="connsiteX24" fmla="*/ 1726467 w 5957423"/>
              <a:gd name="connsiteY24" fmla="*/ 5677328 h 6858000"/>
              <a:gd name="connsiteX25" fmla="*/ 1739875 w 5957423"/>
              <a:gd name="connsiteY25" fmla="*/ 5671020 h 6858000"/>
              <a:gd name="connsiteX26" fmla="*/ 1488280 w 5957423"/>
              <a:gd name="connsiteY26" fmla="*/ 5495959 h 6858000"/>
              <a:gd name="connsiteX27" fmla="*/ 1726467 w 5957423"/>
              <a:gd name="connsiteY27" fmla="*/ 5677328 h 6858000"/>
              <a:gd name="connsiteX28" fmla="*/ 1853448 w 5957423"/>
              <a:gd name="connsiteY28" fmla="*/ 5773533 h 6858000"/>
              <a:gd name="connsiteX29" fmla="*/ 1489068 w 5957423"/>
              <a:gd name="connsiteY29" fmla="*/ 6056627 h 6858000"/>
              <a:gd name="connsiteX30" fmla="*/ 1123900 w 5957423"/>
              <a:gd name="connsiteY30" fmla="*/ 5779053 h 6858000"/>
              <a:gd name="connsiteX31" fmla="*/ 1488280 w 5957423"/>
              <a:gd name="connsiteY31" fmla="*/ 5495959 h 6858000"/>
              <a:gd name="connsiteX32" fmla="*/ 359648 w 5957423"/>
              <a:gd name="connsiteY32" fmla="*/ 4847761 h 6858000"/>
              <a:gd name="connsiteX33" fmla="*/ 724817 w 5957423"/>
              <a:gd name="connsiteY33" fmla="*/ 5125335 h 6858000"/>
              <a:gd name="connsiteX34" fmla="*/ 487418 w 5957423"/>
              <a:gd name="connsiteY34" fmla="*/ 5309070 h 6858000"/>
              <a:gd name="connsiteX35" fmla="*/ 493727 w 5957423"/>
              <a:gd name="connsiteY35" fmla="*/ 5320110 h 6858000"/>
              <a:gd name="connsiteX36" fmla="*/ 733493 w 5957423"/>
              <a:gd name="connsiteY36" fmla="*/ 5134798 h 6858000"/>
              <a:gd name="connsiteX37" fmla="*/ 733493 w 5957423"/>
              <a:gd name="connsiteY37" fmla="*/ 5480976 h 6858000"/>
              <a:gd name="connsiteX38" fmla="*/ 633328 w 5957423"/>
              <a:gd name="connsiteY38" fmla="*/ 5558256 h 6858000"/>
              <a:gd name="connsiteX39" fmla="*/ 641215 w 5957423"/>
              <a:gd name="connsiteY39" fmla="*/ 5570873 h 6858000"/>
              <a:gd name="connsiteX40" fmla="*/ 737436 w 5957423"/>
              <a:gd name="connsiteY40" fmla="*/ 5495959 h 6858000"/>
              <a:gd name="connsiteX41" fmla="*/ 1102605 w 5957423"/>
              <a:gd name="connsiteY41" fmla="*/ 5773533 h 6858000"/>
              <a:gd name="connsiteX42" fmla="*/ 866783 w 5957423"/>
              <a:gd name="connsiteY42" fmla="*/ 5956479 h 6858000"/>
              <a:gd name="connsiteX43" fmla="*/ 873093 w 5957423"/>
              <a:gd name="connsiteY43" fmla="*/ 5968308 h 6858000"/>
              <a:gd name="connsiteX44" fmla="*/ 865994 w 5957423"/>
              <a:gd name="connsiteY44" fmla="*/ 5957268 h 6858000"/>
              <a:gd name="connsiteX45" fmla="*/ 738225 w 5957423"/>
              <a:gd name="connsiteY45" fmla="*/ 6056627 h 6858000"/>
              <a:gd name="connsiteX46" fmla="*/ 373056 w 5957423"/>
              <a:gd name="connsiteY46" fmla="*/ 5779053 h 6858000"/>
              <a:gd name="connsiteX47" fmla="*/ 640426 w 5957423"/>
              <a:gd name="connsiteY47" fmla="*/ 5571661 h 6858000"/>
              <a:gd name="connsiteX48" fmla="*/ 633328 w 5957423"/>
              <a:gd name="connsiteY48" fmla="*/ 5559044 h 6858000"/>
              <a:gd name="connsiteX49" fmla="*/ 371479 w 5957423"/>
              <a:gd name="connsiteY49" fmla="*/ 5761705 h 6858000"/>
              <a:gd name="connsiteX50" fmla="*/ 371479 w 5957423"/>
              <a:gd name="connsiteY50" fmla="*/ 5415526 h 6858000"/>
              <a:gd name="connsiteX51" fmla="*/ 493727 w 5957423"/>
              <a:gd name="connsiteY51" fmla="*/ 5320898 h 6858000"/>
              <a:gd name="connsiteX52" fmla="*/ 486629 w 5957423"/>
              <a:gd name="connsiteY52" fmla="*/ 5309070 h 6858000"/>
              <a:gd name="connsiteX53" fmla="*/ 365169 w 5957423"/>
              <a:gd name="connsiteY53" fmla="*/ 5403697 h 6858000"/>
              <a:gd name="connsiteX54" fmla="*/ 0 w 5957423"/>
              <a:gd name="connsiteY54" fmla="*/ 5126124 h 6858000"/>
              <a:gd name="connsiteX55" fmla="*/ 359648 w 5957423"/>
              <a:gd name="connsiteY55" fmla="*/ 4847761 h 6858000"/>
              <a:gd name="connsiteX56" fmla="*/ 1106548 w 5957423"/>
              <a:gd name="connsiteY56" fmla="*/ 4487388 h 6858000"/>
              <a:gd name="connsiteX57" fmla="*/ 1106548 w 5957423"/>
              <a:gd name="connsiteY57" fmla="*/ 4833567 h 6858000"/>
              <a:gd name="connsiteX58" fmla="*/ 1018214 w 5957423"/>
              <a:gd name="connsiteY58" fmla="*/ 4902172 h 6858000"/>
              <a:gd name="connsiteX59" fmla="*/ 1025312 w 5957423"/>
              <a:gd name="connsiteY59" fmla="*/ 4913212 h 6858000"/>
              <a:gd name="connsiteX60" fmla="*/ 1017425 w 5957423"/>
              <a:gd name="connsiteY60" fmla="*/ 4902960 h 6858000"/>
              <a:gd name="connsiteX61" fmla="*/ 744534 w 5957423"/>
              <a:gd name="connsiteY61" fmla="*/ 5114295 h 6858000"/>
              <a:gd name="connsiteX62" fmla="*/ 744534 w 5957423"/>
              <a:gd name="connsiteY62" fmla="*/ 4768116 h 6858000"/>
              <a:gd name="connsiteX63" fmla="*/ 856530 w 5957423"/>
              <a:gd name="connsiteY63" fmla="*/ 4680586 h 6858000"/>
              <a:gd name="connsiteX64" fmla="*/ 849432 w 5957423"/>
              <a:gd name="connsiteY64" fmla="*/ 4670335 h 6858000"/>
              <a:gd name="connsiteX65" fmla="*/ 857319 w 5957423"/>
              <a:gd name="connsiteY65" fmla="*/ 4680586 h 6858000"/>
              <a:gd name="connsiteX66" fmla="*/ 1106548 w 5957423"/>
              <a:gd name="connsiteY66" fmla="*/ 4487388 h 6858000"/>
              <a:gd name="connsiteX67" fmla="*/ 737436 w 5957423"/>
              <a:gd name="connsiteY67" fmla="*/ 4196409 h 6858000"/>
              <a:gd name="connsiteX68" fmla="*/ 1102605 w 5957423"/>
              <a:gd name="connsiteY68" fmla="*/ 4473983 h 6858000"/>
              <a:gd name="connsiteX69" fmla="*/ 849432 w 5957423"/>
              <a:gd name="connsiteY69" fmla="*/ 4670335 h 6858000"/>
              <a:gd name="connsiteX70" fmla="*/ 738225 w 5957423"/>
              <a:gd name="connsiteY70" fmla="*/ 4756288 h 6858000"/>
              <a:gd name="connsiteX71" fmla="*/ 373056 w 5957423"/>
              <a:gd name="connsiteY71" fmla="*/ 4478714 h 6858000"/>
              <a:gd name="connsiteX72" fmla="*/ 737436 w 5957423"/>
              <a:gd name="connsiteY72" fmla="*/ 4196409 h 6858000"/>
              <a:gd name="connsiteX73" fmla="*/ 1115224 w 5957423"/>
              <a:gd name="connsiteY73" fmla="*/ 3544268 h 6858000"/>
              <a:gd name="connsiteX74" fmla="*/ 1125477 w 5957423"/>
              <a:gd name="connsiteY74" fmla="*/ 3552154 h 6858000"/>
              <a:gd name="connsiteX75" fmla="*/ 1480393 w 5957423"/>
              <a:gd name="connsiteY75" fmla="*/ 3821842 h 6858000"/>
              <a:gd name="connsiteX76" fmla="*/ 1116013 w 5957423"/>
              <a:gd name="connsiteY76" fmla="*/ 4104935 h 6858000"/>
              <a:gd name="connsiteX77" fmla="*/ 750844 w 5957423"/>
              <a:gd name="connsiteY77" fmla="*/ 3826573 h 6858000"/>
              <a:gd name="connsiteX78" fmla="*/ 1115224 w 5957423"/>
              <a:gd name="connsiteY78" fmla="*/ 3544268 h 6858000"/>
              <a:gd name="connsiteX79" fmla="*/ 1480393 w 5957423"/>
              <a:gd name="connsiteY79" fmla="*/ 2538851 h 6858000"/>
              <a:gd name="connsiteX80" fmla="*/ 1480393 w 5957423"/>
              <a:gd name="connsiteY80" fmla="*/ 2885030 h 6858000"/>
              <a:gd name="connsiteX81" fmla="*/ 1386537 w 5957423"/>
              <a:gd name="connsiteY81" fmla="*/ 2957578 h 6858000"/>
              <a:gd name="connsiteX82" fmla="*/ 1392847 w 5957423"/>
              <a:gd name="connsiteY82" fmla="*/ 2969406 h 6858000"/>
              <a:gd name="connsiteX83" fmla="*/ 1385748 w 5957423"/>
              <a:gd name="connsiteY83" fmla="*/ 2958366 h 6858000"/>
              <a:gd name="connsiteX84" fmla="*/ 1118379 w 5957423"/>
              <a:gd name="connsiteY84" fmla="*/ 3165758 h 6858000"/>
              <a:gd name="connsiteX85" fmla="*/ 1118379 w 5957423"/>
              <a:gd name="connsiteY85" fmla="*/ 2819579 h 6858000"/>
              <a:gd name="connsiteX86" fmla="*/ 1246148 w 5957423"/>
              <a:gd name="connsiteY86" fmla="*/ 2720221 h 6858000"/>
              <a:gd name="connsiteX87" fmla="*/ 1239839 w 5957423"/>
              <a:gd name="connsiteY87" fmla="*/ 2708392 h 6858000"/>
              <a:gd name="connsiteX88" fmla="*/ 1246937 w 5957423"/>
              <a:gd name="connsiteY88" fmla="*/ 2719432 h 6858000"/>
              <a:gd name="connsiteX89" fmla="*/ 1480393 w 5957423"/>
              <a:gd name="connsiteY89" fmla="*/ 2538851 h 6858000"/>
              <a:gd name="connsiteX90" fmla="*/ 732704 w 5957423"/>
              <a:gd name="connsiteY90" fmla="*/ 1598885 h 6858000"/>
              <a:gd name="connsiteX91" fmla="*/ 1097873 w 5957423"/>
              <a:gd name="connsiteY91" fmla="*/ 1876459 h 6858000"/>
              <a:gd name="connsiteX92" fmla="*/ 860473 w 5957423"/>
              <a:gd name="connsiteY92" fmla="*/ 2060194 h 6858000"/>
              <a:gd name="connsiteX93" fmla="*/ 867572 w 5957423"/>
              <a:gd name="connsiteY93" fmla="*/ 2072022 h 6858000"/>
              <a:gd name="connsiteX94" fmla="*/ 1106548 w 5957423"/>
              <a:gd name="connsiteY94" fmla="*/ 1885922 h 6858000"/>
              <a:gd name="connsiteX95" fmla="*/ 1106548 w 5957423"/>
              <a:gd name="connsiteY95" fmla="*/ 2232889 h 6858000"/>
              <a:gd name="connsiteX96" fmla="*/ 1007172 w 5957423"/>
              <a:gd name="connsiteY96" fmla="*/ 2310168 h 6858000"/>
              <a:gd name="connsiteX97" fmla="*/ 1014270 w 5957423"/>
              <a:gd name="connsiteY97" fmla="*/ 2322785 h 6858000"/>
              <a:gd name="connsiteX98" fmla="*/ 1110492 w 5957423"/>
              <a:gd name="connsiteY98" fmla="*/ 2247872 h 6858000"/>
              <a:gd name="connsiteX99" fmla="*/ 1475660 w 5957423"/>
              <a:gd name="connsiteY99" fmla="*/ 2525446 h 6858000"/>
              <a:gd name="connsiteX100" fmla="*/ 1239839 w 5957423"/>
              <a:gd name="connsiteY100" fmla="*/ 2708392 h 6858000"/>
              <a:gd name="connsiteX101" fmla="*/ 1112069 w 5957423"/>
              <a:gd name="connsiteY101" fmla="*/ 2807751 h 6858000"/>
              <a:gd name="connsiteX102" fmla="*/ 746900 w 5957423"/>
              <a:gd name="connsiteY102" fmla="*/ 2530177 h 6858000"/>
              <a:gd name="connsiteX103" fmla="*/ 1013481 w 5957423"/>
              <a:gd name="connsiteY103" fmla="*/ 2322785 h 6858000"/>
              <a:gd name="connsiteX104" fmla="*/ 1006383 w 5957423"/>
              <a:gd name="connsiteY104" fmla="*/ 2310168 h 6858000"/>
              <a:gd name="connsiteX105" fmla="*/ 744534 w 5957423"/>
              <a:gd name="connsiteY105" fmla="*/ 2513617 h 6858000"/>
              <a:gd name="connsiteX106" fmla="*/ 744534 w 5957423"/>
              <a:gd name="connsiteY106" fmla="*/ 2166650 h 6858000"/>
              <a:gd name="connsiteX107" fmla="*/ 866783 w 5957423"/>
              <a:gd name="connsiteY107" fmla="*/ 2072022 h 6858000"/>
              <a:gd name="connsiteX108" fmla="*/ 860473 w 5957423"/>
              <a:gd name="connsiteY108" fmla="*/ 2060983 h 6858000"/>
              <a:gd name="connsiteX109" fmla="*/ 738225 w 5957423"/>
              <a:gd name="connsiteY109" fmla="*/ 2155610 h 6858000"/>
              <a:gd name="connsiteX110" fmla="*/ 373056 w 5957423"/>
              <a:gd name="connsiteY110" fmla="*/ 1878036 h 6858000"/>
              <a:gd name="connsiteX111" fmla="*/ 732704 w 5957423"/>
              <a:gd name="connsiteY111" fmla="*/ 1598885 h 6858000"/>
              <a:gd name="connsiteX112" fmla="*/ 1480393 w 5957423"/>
              <a:gd name="connsiteY112" fmla="*/ 1238512 h 6858000"/>
              <a:gd name="connsiteX113" fmla="*/ 1480393 w 5957423"/>
              <a:gd name="connsiteY113" fmla="*/ 1585480 h 6858000"/>
              <a:gd name="connsiteX114" fmla="*/ 1391269 w 5957423"/>
              <a:gd name="connsiteY114" fmla="*/ 1654085 h 6858000"/>
              <a:gd name="connsiteX115" fmla="*/ 1399156 w 5957423"/>
              <a:gd name="connsiteY115" fmla="*/ 1664336 h 6858000"/>
              <a:gd name="connsiteX116" fmla="*/ 1483547 w 5957423"/>
              <a:gd name="connsiteY116" fmla="*/ 1598885 h 6858000"/>
              <a:gd name="connsiteX117" fmla="*/ 1848716 w 5957423"/>
              <a:gd name="connsiteY117" fmla="*/ 1876459 h 6858000"/>
              <a:gd name="connsiteX118" fmla="*/ 1658639 w 5957423"/>
              <a:gd name="connsiteY118" fmla="*/ 2023920 h 6858000"/>
              <a:gd name="connsiteX119" fmla="*/ 1489068 w 5957423"/>
              <a:gd name="connsiteY119" fmla="*/ 2155610 h 6858000"/>
              <a:gd name="connsiteX120" fmla="*/ 1123900 w 5957423"/>
              <a:gd name="connsiteY120" fmla="*/ 1878036 h 6858000"/>
              <a:gd name="connsiteX121" fmla="*/ 1398368 w 5957423"/>
              <a:gd name="connsiteY121" fmla="*/ 1665124 h 6858000"/>
              <a:gd name="connsiteX122" fmla="*/ 1390481 w 5957423"/>
              <a:gd name="connsiteY122" fmla="*/ 1654085 h 6858000"/>
              <a:gd name="connsiteX123" fmla="*/ 1118379 w 5957423"/>
              <a:gd name="connsiteY123" fmla="*/ 1865419 h 6858000"/>
              <a:gd name="connsiteX124" fmla="*/ 1118379 w 5957423"/>
              <a:gd name="connsiteY124" fmla="*/ 1519240 h 6858000"/>
              <a:gd name="connsiteX125" fmla="*/ 1230374 w 5957423"/>
              <a:gd name="connsiteY125" fmla="*/ 1432499 h 6858000"/>
              <a:gd name="connsiteX126" fmla="*/ 1480393 w 5957423"/>
              <a:gd name="connsiteY126" fmla="*/ 1238512 h 6858000"/>
              <a:gd name="connsiteX127" fmla="*/ 1110492 w 5957423"/>
              <a:gd name="connsiteY127" fmla="*/ 947533 h 6858000"/>
              <a:gd name="connsiteX128" fmla="*/ 1475660 w 5957423"/>
              <a:gd name="connsiteY128" fmla="*/ 1225107 h 6858000"/>
              <a:gd name="connsiteX129" fmla="*/ 1223276 w 5957423"/>
              <a:gd name="connsiteY129" fmla="*/ 1421459 h 6858000"/>
              <a:gd name="connsiteX130" fmla="*/ 1230374 w 5957423"/>
              <a:gd name="connsiteY130" fmla="*/ 1432499 h 6858000"/>
              <a:gd name="connsiteX131" fmla="*/ 1222487 w 5957423"/>
              <a:gd name="connsiteY131" fmla="*/ 1422247 h 6858000"/>
              <a:gd name="connsiteX132" fmla="*/ 1112069 w 5957423"/>
              <a:gd name="connsiteY132" fmla="*/ 1508201 h 6858000"/>
              <a:gd name="connsiteX133" fmla="*/ 746900 w 5957423"/>
              <a:gd name="connsiteY133" fmla="*/ 1230627 h 6858000"/>
              <a:gd name="connsiteX134" fmla="*/ 1110492 w 5957423"/>
              <a:gd name="connsiteY134" fmla="*/ 947533 h 6858000"/>
              <a:gd name="connsiteX135" fmla="*/ 1488280 w 5957423"/>
              <a:gd name="connsiteY135" fmla="*/ 296181 h 6858000"/>
              <a:gd name="connsiteX136" fmla="*/ 1498533 w 5957423"/>
              <a:gd name="connsiteY136" fmla="*/ 304066 h 6858000"/>
              <a:gd name="connsiteX137" fmla="*/ 1853448 w 5957423"/>
              <a:gd name="connsiteY137" fmla="*/ 573754 h 6858000"/>
              <a:gd name="connsiteX138" fmla="*/ 1489068 w 5957423"/>
              <a:gd name="connsiteY138" fmla="*/ 856060 h 6858000"/>
              <a:gd name="connsiteX139" fmla="*/ 1123900 w 5957423"/>
              <a:gd name="connsiteY139" fmla="*/ 578486 h 6858000"/>
              <a:gd name="connsiteX140" fmla="*/ 1488280 w 5957423"/>
              <a:gd name="connsiteY140" fmla="*/ 296181 h 6858000"/>
              <a:gd name="connsiteX141" fmla="*/ 1493012 w 5957423"/>
              <a:gd name="connsiteY141" fmla="*/ 0 h 6858000"/>
              <a:gd name="connsiteX142" fmla="*/ 5957423 w 5957423"/>
              <a:gd name="connsiteY142" fmla="*/ 0 h 6858000"/>
              <a:gd name="connsiteX143" fmla="*/ 5957423 w 5957423"/>
              <a:gd name="connsiteY143" fmla="*/ 6858000 h 6858000"/>
              <a:gd name="connsiteX144" fmla="*/ 843615 w 5957423"/>
              <a:gd name="connsiteY144" fmla="*/ 6858000 h 6858000"/>
              <a:gd name="connsiteX145" fmla="*/ 810785 w 5957423"/>
              <a:gd name="connsiteY145" fmla="*/ 6833040 h 6858000"/>
              <a:gd name="connsiteX146" fmla="*/ 746900 w 5957423"/>
              <a:gd name="connsiteY146" fmla="*/ 6784470 h 6858000"/>
              <a:gd name="connsiteX147" fmla="*/ 746900 w 5957423"/>
              <a:gd name="connsiteY147" fmla="*/ 6429617 h 6858000"/>
              <a:gd name="connsiteX148" fmla="*/ 1019002 w 5957423"/>
              <a:gd name="connsiteY148" fmla="*/ 6218282 h 6858000"/>
              <a:gd name="connsiteX149" fmla="*/ 1012693 w 5957423"/>
              <a:gd name="connsiteY149" fmla="*/ 6206454 h 6858000"/>
              <a:gd name="connsiteX150" fmla="*/ 1019791 w 5957423"/>
              <a:gd name="connsiteY150" fmla="*/ 6217493 h 6858000"/>
              <a:gd name="connsiteX151" fmla="*/ 1110492 w 5957423"/>
              <a:gd name="connsiteY151" fmla="*/ 6147311 h 6858000"/>
              <a:gd name="connsiteX152" fmla="*/ 1489068 w 5957423"/>
              <a:gd name="connsiteY152" fmla="*/ 6435925 h 6858000"/>
              <a:gd name="connsiteX153" fmla="*/ 1870800 w 5957423"/>
              <a:gd name="connsiteY153" fmla="*/ 6140214 h 6858000"/>
              <a:gd name="connsiteX154" fmla="*/ 1870800 w 5957423"/>
              <a:gd name="connsiteY154" fmla="*/ 6021930 h 6858000"/>
              <a:gd name="connsiteX155" fmla="*/ 1857392 w 5957423"/>
              <a:gd name="connsiteY155" fmla="*/ 6027450 h 6858000"/>
              <a:gd name="connsiteX156" fmla="*/ 1857392 w 5957423"/>
              <a:gd name="connsiteY156" fmla="*/ 6133906 h 6858000"/>
              <a:gd name="connsiteX157" fmla="*/ 1495378 w 5957423"/>
              <a:gd name="connsiteY157" fmla="*/ 6413845 h 6858000"/>
              <a:gd name="connsiteX158" fmla="*/ 1495378 w 5957423"/>
              <a:gd name="connsiteY158" fmla="*/ 6067667 h 6858000"/>
              <a:gd name="connsiteX159" fmla="*/ 1857392 w 5957423"/>
              <a:gd name="connsiteY159" fmla="*/ 5786939 h 6858000"/>
              <a:gd name="connsiteX160" fmla="*/ 1857392 w 5957423"/>
              <a:gd name="connsiteY160" fmla="*/ 6026661 h 6858000"/>
              <a:gd name="connsiteX161" fmla="*/ 1870800 w 5957423"/>
              <a:gd name="connsiteY161" fmla="*/ 6021141 h 6858000"/>
              <a:gd name="connsiteX162" fmla="*/ 1870800 w 5957423"/>
              <a:gd name="connsiteY162" fmla="*/ 5770379 h 6858000"/>
              <a:gd name="connsiteX163" fmla="*/ 1739875 w 5957423"/>
              <a:gd name="connsiteY163" fmla="*/ 5671020 h 6858000"/>
              <a:gd name="connsiteX164" fmla="*/ 1497744 w 5957423"/>
              <a:gd name="connsiteY164" fmla="*/ 5487285 h 6858000"/>
              <a:gd name="connsiteX165" fmla="*/ 1497744 w 5957423"/>
              <a:gd name="connsiteY165" fmla="*/ 5307493 h 6858000"/>
              <a:gd name="connsiteX166" fmla="*/ 1484336 w 5957423"/>
              <a:gd name="connsiteY166" fmla="*/ 5309858 h 6858000"/>
              <a:gd name="connsiteX167" fmla="*/ 1484336 w 5957423"/>
              <a:gd name="connsiteY167" fmla="*/ 5480976 h 6858000"/>
              <a:gd name="connsiteX168" fmla="*/ 1122322 w 5957423"/>
              <a:gd name="connsiteY168" fmla="*/ 5761705 h 6858000"/>
              <a:gd name="connsiteX169" fmla="*/ 1122322 w 5957423"/>
              <a:gd name="connsiteY169" fmla="*/ 5415526 h 6858000"/>
              <a:gd name="connsiteX170" fmla="*/ 1292682 w 5957423"/>
              <a:gd name="connsiteY170" fmla="*/ 5283047 h 6858000"/>
              <a:gd name="connsiteX171" fmla="*/ 1285583 w 5957423"/>
              <a:gd name="connsiteY171" fmla="*/ 5272796 h 6858000"/>
              <a:gd name="connsiteX172" fmla="*/ 1116013 w 5957423"/>
              <a:gd name="connsiteY172" fmla="*/ 5403697 h 6858000"/>
              <a:gd name="connsiteX173" fmla="*/ 750844 w 5957423"/>
              <a:gd name="connsiteY173" fmla="*/ 5126124 h 6858000"/>
              <a:gd name="connsiteX174" fmla="*/ 1025312 w 5957423"/>
              <a:gd name="connsiteY174" fmla="*/ 4913212 h 6858000"/>
              <a:gd name="connsiteX175" fmla="*/ 1110492 w 5957423"/>
              <a:gd name="connsiteY175" fmla="*/ 4847761 h 6858000"/>
              <a:gd name="connsiteX176" fmla="*/ 1475660 w 5957423"/>
              <a:gd name="connsiteY176" fmla="*/ 5125335 h 6858000"/>
              <a:gd name="connsiteX177" fmla="*/ 1285583 w 5957423"/>
              <a:gd name="connsiteY177" fmla="*/ 5272008 h 6858000"/>
              <a:gd name="connsiteX178" fmla="*/ 1293470 w 5957423"/>
              <a:gd name="connsiteY178" fmla="*/ 5283047 h 6858000"/>
              <a:gd name="connsiteX179" fmla="*/ 1484336 w 5957423"/>
              <a:gd name="connsiteY179" fmla="*/ 5134798 h 6858000"/>
              <a:gd name="connsiteX180" fmla="*/ 1484336 w 5957423"/>
              <a:gd name="connsiteY180" fmla="*/ 5309070 h 6858000"/>
              <a:gd name="connsiteX181" fmla="*/ 1497744 w 5957423"/>
              <a:gd name="connsiteY181" fmla="*/ 5306704 h 6858000"/>
              <a:gd name="connsiteX182" fmla="*/ 1497744 w 5957423"/>
              <a:gd name="connsiteY182" fmla="*/ 5129278 h 6858000"/>
              <a:gd name="connsiteX183" fmla="*/ 1513518 w 5957423"/>
              <a:gd name="connsiteY183" fmla="*/ 5116661 h 6858000"/>
              <a:gd name="connsiteX184" fmla="*/ 1513518 w 5957423"/>
              <a:gd name="connsiteY184" fmla="*/ 5100101 h 6858000"/>
              <a:gd name="connsiteX185" fmla="*/ 1495378 w 5957423"/>
              <a:gd name="connsiteY185" fmla="*/ 5114295 h 6858000"/>
              <a:gd name="connsiteX186" fmla="*/ 1495378 w 5957423"/>
              <a:gd name="connsiteY186" fmla="*/ 4768116 h 6858000"/>
              <a:gd name="connsiteX187" fmla="*/ 1513518 w 5957423"/>
              <a:gd name="connsiteY187" fmla="*/ 4753922 h 6858000"/>
              <a:gd name="connsiteX188" fmla="*/ 1513518 w 5957423"/>
              <a:gd name="connsiteY188" fmla="*/ 4737362 h 6858000"/>
              <a:gd name="connsiteX189" fmla="*/ 1489068 w 5957423"/>
              <a:gd name="connsiteY189" fmla="*/ 4756288 h 6858000"/>
              <a:gd name="connsiteX190" fmla="*/ 1123900 w 5957423"/>
              <a:gd name="connsiteY190" fmla="*/ 4478714 h 6858000"/>
              <a:gd name="connsiteX191" fmla="*/ 1488280 w 5957423"/>
              <a:gd name="connsiteY191" fmla="*/ 4196409 h 6858000"/>
              <a:gd name="connsiteX192" fmla="*/ 1853448 w 5957423"/>
              <a:gd name="connsiteY192" fmla="*/ 4473983 h 6858000"/>
              <a:gd name="connsiteX193" fmla="*/ 1514307 w 5957423"/>
              <a:gd name="connsiteY193" fmla="*/ 4737362 h 6858000"/>
              <a:gd name="connsiteX194" fmla="*/ 1514307 w 5957423"/>
              <a:gd name="connsiteY194" fmla="*/ 4753134 h 6858000"/>
              <a:gd name="connsiteX195" fmla="*/ 1857392 w 5957423"/>
              <a:gd name="connsiteY195" fmla="*/ 4487388 h 6858000"/>
              <a:gd name="connsiteX196" fmla="*/ 1857392 w 5957423"/>
              <a:gd name="connsiteY196" fmla="*/ 4833567 h 6858000"/>
              <a:gd name="connsiteX197" fmla="*/ 1514307 w 5957423"/>
              <a:gd name="connsiteY197" fmla="*/ 5100101 h 6858000"/>
              <a:gd name="connsiteX198" fmla="*/ 1514307 w 5957423"/>
              <a:gd name="connsiteY198" fmla="*/ 5116661 h 6858000"/>
              <a:gd name="connsiteX199" fmla="*/ 1870800 w 5957423"/>
              <a:gd name="connsiteY199" fmla="*/ 4839875 h 6858000"/>
              <a:gd name="connsiteX200" fmla="*/ 1870800 w 5957423"/>
              <a:gd name="connsiteY200" fmla="*/ 4470828 h 6858000"/>
              <a:gd name="connsiteX201" fmla="*/ 1497744 w 5957423"/>
              <a:gd name="connsiteY201" fmla="*/ 4186946 h 6858000"/>
              <a:gd name="connsiteX202" fmla="*/ 1497744 w 5957423"/>
              <a:gd name="connsiteY202" fmla="*/ 3839190 h 6858000"/>
              <a:gd name="connsiteX203" fmla="*/ 1484336 w 5957423"/>
              <a:gd name="connsiteY203" fmla="*/ 3849441 h 6858000"/>
              <a:gd name="connsiteX204" fmla="*/ 1484336 w 5957423"/>
              <a:gd name="connsiteY204" fmla="*/ 4182215 h 6858000"/>
              <a:gd name="connsiteX205" fmla="*/ 1122322 w 5957423"/>
              <a:gd name="connsiteY205" fmla="*/ 4462154 h 6858000"/>
              <a:gd name="connsiteX206" fmla="*/ 1122322 w 5957423"/>
              <a:gd name="connsiteY206" fmla="*/ 4115975 h 6858000"/>
              <a:gd name="connsiteX207" fmla="*/ 1484336 w 5957423"/>
              <a:gd name="connsiteY207" fmla="*/ 3835248 h 6858000"/>
              <a:gd name="connsiteX208" fmla="*/ 1484336 w 5957423"/>
              <a:gd name="connsiteY208" fmla="*/ 3848653 h 6858000"/>
              <a:gd name="connsiteX209" fmla="*/ 1497744 w 5957423"/>
              <a:gd name="connsiteY209" fmla="*/ 3838402 h 6858000"/>
              <a:gd name="connsiteX210" fmla="*/ 1497744 w 5957423"/>
              <a:gd name="connsiteY210" fmla="*/ 3818688 h 6858000"/>
              <a:gd name="connsiteX211" fmla="*/ 1136519 w 5957423"/>
              <a:gd name="connsiteY211" fmla="*/ 3544268 h 6858000"/>
              <a:gd name="connsiteX212" fmla="*/ 1125477 w 5957423"/>
              <a:gd name="connsiteY212" fmla="*/ 3552154 h 6858000"/>
              <a:gd name="connsiteX213" fmla="*/ 1135730 w 5957423"/>
              <a:gd name="connsiteY213" fmla="*/ 3543479 h 6858000"/>
              <a:gd name="connsiteX214" fmla="*/ 1119956 w 5957423"/>
              <a:gd name="connsiteY214" fmla="*/ 3531651 h 6858000"/>
              <a:gd name="connsiteX215" fmla="*/ 1119956 w 5957423"/>
              <a:gd name="connsiteY215" fmla="*/ 3519822 h 6858000"/>
              <a:gd name="connsiteX216" fmla="*/ 1106548 w 5957423"/>
              <a:gd name="connsiteY216" fmla="*/ 3519822 h 6858000"/>
              <a:gd name="connsiteX217" fmla="*/ 1106548 w 5957423"/>
              <a:gd name="connsiteY217" fmla="*/ 3532439 h 6858000"/>
              <a:gd name="connsiteX218" fmla="*/ 744534 w 5957423"/>
              <a:gd name="connsiteY218" fmla="*/ 3812379 h 6858000"/>
              <a:gd name="connsiteX219" fmla="*/ 744534 w 5957423"/>
              <a:gd name="connsiteY219" fmla="*/ 3495377 h 6858000"/>
              <a:gd name="connsiteX220" fmla="*/ 744534 w 5957423"/>
              <a:gd name="connsiteY220" fmla="*/ 3466989 h 6858000"/>
              <a:gd name="connsiteX221" fmla="*/ 1106548 w 5957423"/>
              <a:gd name="connsiteY221" fmla="*/ 3186261 h 6858000"/>
              <a:gd name="connsiteX222" fmla="*/ 1106548 w 5957423"/>
              <a:gd name="connsiteY222" fmla="*/ 3500109 h 6858000"/>
              <a:gd name="connsiteX223" fmla="*/ 1106548 w 5957423"/>
              <a:gd name="connsiteY223" fmla="*/ 3519034 h 6858000"/>
              <a:gd name="connsiteX224" fmla="*/ 1119956 w 5957423"/>
              <a:gd name="connsiteY224" fmla="*/ 3519034 h 6858000"/>
              <a:gd name="connsiteX225" fmla="*/ 1119956 w 5957423"/>
              <a:gd name="connsiteY225" fmla="*/ 3180741 h 6858000"/>
              <a:gd name="connsiteX226" fmla="*/ 1392847 w 5957423"/>
              <a:gd name="connsiteY226" fmla="*/ 2969406 h 6858000"/>
              <a:gd name="connsiteX227" fmla="*/ 1483547 w 5957423"/>
              <a:gd name="connsiteY227" fmla="*/ 2899224 h 6858000"/>
              <a:gd name="connsiteX228" fmla="*/ 1862913 w 5957423"/>
              <a:gd name="connsiteY228" fmla="*/ 3187049 h 6858000"/>
              <a:gd name="connsiteX229" fmla="*/ 2243855 w 5957423"/>
              <a:gd name="connsiteY229" fmla="*/ 2891339 h 6858000"/>
              <a:gd name="connsiteX230" fmla="*/ 2243855 w 5957423"/>
              <a:gd name="connsiteY230" fmla="*/ 2773843 h 6858000"/>
              <a:gd name="connsiteX231" fmla="*/ 2231236 w 5957423"/>
              <a:gd name="connsiteY231" fmla="*/ 2779363 h 6858000"/>
              <a:gd name="connsiteX232" fmla="*/ 2231236 w 5957423"/>
              <a:gd name="connsiteY232" fmla="*/ 2885030 h 6858000"/>
              <a:gd name="connsiteX233" fmla="*/ 1869222 w 5957423"/>
              <a:gd name="connsiteY233" fmla="*/ 3165758 h 6858000"/>
              <a:gd name="connsiteX234" fmla="*/ 1869222 w 5957423"/>
              <a:gd name="connsiteY234" fmla="*/ 2819579 h 6858000"/>
              <a:gd name="connsiteX235" fmla="*/ 2231236 w 5957423"/>
              <a:gd name="connsiteY235" fmla="*/ 2538851 h 6858000"/>
              <a:gd name="connsiteX236" fmla="*/ 2231236 w 5957423"/>
              <a:gd name="connsiteY236" fmla="*/ 2778574 h 6858000"/>
              <a:gd name="connsiteX237" fmla="*/ 2243855 w 5957423"/>
              <a:gd name="connsiteY237" fmla="*/ 2773054 h 6858000"/>
              <a:gd name="connsiteX238" fmla="*/ 2243855 w 5957423"/>
              <a:gd name="connsiteY238" fmla="*/ 2522291 h 6858000"/>
              <a:gd name="connsiteX239" fmla="*/ 2113720 w 5957423"/>
              <a:gd name="connsiteY239" fmla="*/ 2422933 h 6858000"/>
              <a:gd name="connsiteX240" fmla="*/ 2100312 w 5957423"/>
              <a:gd name="connsiteY240" fmla="*/ 2429241 h 6858000"/>
              <a:gd name="connsiteX241" fmla="*/ 2226503 w 5957423"/>
              <a:gd name="connsiteY241" fmla="*/ 2525446 h 6858000"/>
              <a:gd name="connsiteX242" fmla="*/ 1862124 w 5957423"/>
              <a:gd name="connsiteY242" fmla="*/ 2807751 h 6858000"/>
              <a:gd name="connsiteX243" fmla="*/ 1496955 w 5957423"/>
              <a:gd name="connsiteY243" fmla="*/ 2530177 h 6858000"/>
              <a:gd name="connsiteX244" fmla="*/ 1861335 w 5957423"/>
              <a:gd name="connsiteY244" fmla="*/ 2247872 h 6858000"/>
              <a:gd name="connsiteX245" fmla="*/ 2099523 w 5957423"/>
              <a:gd name="connsiteY245" fmla="*/ 2428452 h 6858000"/>
              <a:gd name="connsiteX246" fmla="*/ 2112931 w 5957423"/>
              <a:gd name="connsiteY246" fmla="*/ 2422144 h 6858000"/>
              <a:gd name="connsiteX247" fmla="*/ 1870800 w 5957423"/>
              <a:gd name="connsiteY247" fmla="*/ 2238409 h 6858000"/>
              <a:gd name="connsiteX248" fmla="*/ 1870800 w 5957423"/>
              <a:gd name="connsiteY248" fmla="*/ 2059405 h 6858000"/>
              <a:gd name="connsiteX249" fmla="*/ 1857392 w 5957423"/>
              <a:gd name="connsiteY249" fmla="*/ 2060983 h 6858000"/>
              <a:gd name="connsiteX250" fmla="*/ 1857392 w 5957423"/>
              <a:gd name="connsiteY250" fmla="*/ 2232889 h 6858000"/>
              <a:gd name="connsiteX251" fmla="*/ 1496167 w 5957423"/>
              <a:gd name="connsiteY251" fmla="*/ 2513617 h 6858000"/>
              <a:gd name="connsiteX252" fmla="*/ 1496167 w 5957423"/>
              <a:gd name="connsiteY252" fmla="*/ 2166650 h 6858000"/>
              <a:gd name="connsiteX253" fmla="*/ 1666526 w 5957423"/>
              <a:gd name="connsiteY253" fmla="*/ 2034960 h 6858000"/>
              <a:gd name="connsiteX254" fmla="*/ 1658639 w 5957423"/>
              <a:gd name="connsiteY254" fmla="*/ 2023920 h 6858000"/>
              <a:gd name="connsiteX255" fmla="*/ 1666526 w 5957423"/>
              <a:gd name="connsiteY255" fmla="*/ 2034172 h 6858000"/>
              <a:gd name="connsiteX256" fmla="*/ 1857392 w 5957423"/>
              <a:gd name="connsiteY256" fmla="*/ 1885922 h 6858000"/>
              <a:gd name="connsiteX257" fmla="*/ 1857392 w 5957423"/>
              <a:gd name="connsiteY257" fmla="*/ 2060194 h 6858000"/>
              <a:gd name="connsiteX258" fmla="*/ 1870800 w 5957423"/>
              <a:gd name="connsiteY258" fmla="*/ 2058617 h 6858000"/>
              <a:gd name="connsiteX259" fmla="*/ 1870800 w 5957423"/>
              <a:gd name="connsiteY259" fmla="*/ 1881190 h 6858000"/>
              <a:gd name="connsiteX260" fmla="*/ 1886574 w 5957423"/>
              <a:gd name="connsiteY260" fmla="*/ 1868573 h 6858000"/>
              <a:gd name="connsiteX261" fmla="*/ 1886574 w 5957423"/>
              <a:gd name="connsiteY261" fmla="*/ 1852014 h 6858000"/>
              <a:gd name="connsiteX262" fmla="*/ 1869222 w 5957423"/>
              <a:gd name="connsiteY262" fmla="*/ 1865419 h 6858000"/>
              <a:gd name="connsiteX263" fmla="*/ 1869222 w 5957423"/>
              <a:gd name="connsiteY263" fmla="*/ 1519240 h 6858000"/>
              <a:gd name="connsiteX264" fmla="*/ 1886574 w 5957423"/>
              <a:gd name="connsiteY264" fmla="*/ 1505835 h 6858000"/>
              <a:gd name="connsiteX265" fmla="*/ 1886574 w 5957423"/>
              <a:gd name="connsiteY265" fmla="*/ 1489275 h 6858000"/>
              <a:gd name="connsiteX266" fmla="*/ 1862124 w 5957423"/>
              <a:gd name="connsiteY266" fmla="*/ 1508201 h 6858000"/>
              <a:gd name="connsiteX267" fmla="*/ 1496955 w 5957423"/>
              <a:gd name="connsiteY267" fmla="*/ 1230627 h 6858000"/>
              <a:gd name="connsiteX268" fmla="*/ 1861335 w 5957423"/>
              <a:gd name="connsiteY268" fmla="*/ 947533 h 6858000"/>
              <a:gd name="connsiteX269" fmla="*/ 2226503 w 5957423"/>
              <a:gd name="connsiteY269" fmla="*/ 1225107 h 6858000"/>
              <a:gd name="connsiteX270" fmla="*/ 1887362 w 5957423"/>
              <a:gd name="connsiteY270" fmla="*/ 1488487 h 6858000"/>
              <a:gd name="connsiteX271" fmla="*/ 1887362 w 5957423"/>
              <a:gd name="connsiteY271" fmla="*/ 1505046 h 6858000"/>
              <a:gd name="connsiteX272" fmla="*/ 2231236 w 5957423"/>
              <a:gd name="connsiteY272" fmla="*/ 1238512 h 6858000"/>
              <a:gd name="connsiteX273" fmla="*/ 2231236 w 5957423"/>
              <a:gd name="connsiteY273" fmla="*/ 1585480 h 6858000"/>
              <a:gd name="connsiteX274" fmla="*/ 1887362 w 5957423"/>
              <a:gd name="connsiteY274" fmla="*/ 1851225 h 6858000"/>
              <a:gd name="connsiteX275" fmla="*/ 1887362 w 5957423"/>
              <a:gd name="connsiteY275" fmla="*/ 1867785 h 6858000"/>
              <a:gd name="connsiteX276" fmla="*/ 2243855 w 5957423"/>
              <a:gd name="connsiteY276" fmla="*/ 1591788 h 6858000"/>
              <a:gd name="connsiteX277" fmla="*/ 2243855 w 5957423"/>
              <a:gd name="connsiteY277" fmla="*/ 1221952 h 6858000"/>
              <a:gd name="connsiteX278" fmla="*/ 1870800 w 5957423"/>
              <a:gd name="connsiteY278" fmla="*/ 938859 h 6858000"/>
              <a:gd name="connsiteX279" fmla="*/ 1870800 w 5957423"/>
              <a:gd name="connsiteY279" fmla="*/ 590314 h 6858000"/>
              <a:gd name="connsiteX280" fmla="*/ 1857392 w 5957423"/>
              <a:gd name="connsiteY280" fmla="*/ 600566 h 6858000"/>
              <a:gd name="connsiteX281" fmla="*/ 1857392 w 5957423"/>
              <a:gd name="connsiteY281" fmla="*/ 933339 h 6858000"/>
              <a:gd name="connsiteX282" fmla="*/ 1496167 w 5957423"/>
              <a:gd name="connsiteY282" fmla="*/ 1214067 h 6858000"/>
              <a:gd name="connsiteX283" fmla="*/ 1496167 w 5957423"/>
              <a:gd name="connsiteY283" fmla="*/ 867888 h 6858000"/>
              <a:gd name="connsiteX284" fmla="*/ 1857392 w 5957423"/>
              <a:gd name="connsiteY284" fmla="*/ 587160 h 6858000"/>
              <a:gd name="connsiteX285" fmla="*/ 1857392 w 5957423"/>
              <a:gd name="connsiteY285" fmla="*/ 599777 h 6858000"/>
              <a:gd name="connsiteX286" fmla="*/ 1870800 w 5957423"/>
              <a:gd name="connsiteY286" fmla="*/ 589526 h 6858000"/>
              <a:gd name="connsiteX287" fmla="*/ 1870800 w 5957423"/>
              <a:gd name="connsiteY287" fmla="*/ 570600 h 6858000"/>
              <a:gd name="connsiteX288" fmla="*/ 1509574 w 5957423"/>
              <a:gd name="connsiteY288" fmla="*/ 295392 h 6858000"/>
              <a:gd name="connsiteX289" fmla="*/ 1498533 w 5957423"/>
              <a:gd name="connsiteY289" fmla="*/ 304066 h 6858000"/>
              <a:gd name="connsiteX290" fmla="*/ 1508786 w 5957423"/>
              <a:gd name="connsiteY290" fmla="*/ 295392 h 6858000"/>
              <a:gd name="connsiteX291" fmla="*/ 1493012 w 5957423"/>
              <a:gd name="connsiteY291" fmla="*/ 283564 h 6858000"/>
              <a:gd name="connsiteX292" fmla="*/ 1493012 w 5957423"/>
              <a:gd name="connsiteY292" fmla="*/ 1953 h 6858000"/>
              <a:gd name="connsiteX293" fmla="*/ 1398859 w 5957423"/>
              <a:gd name="connsiteY293" fmla="*/ 0 h 6858000"/>
              <a:gd name="connsiteX294" fmla="*/ 1480393 w 5957423"/>
              <a:gd name="connsiteY294" fmla="*/ 0 h 6858000"/>
              <a:gd name="connsiteX295" fmla="*/ 1480393 w 5957423"/>
              <a:gd name="connsiteY295" fmla="*/ 84404 h 6858000"/>
              <a:gd name="connsiteX296" fmla="*/ 1480393 w 5957423"/>
              <a:gd name="connsiteY296" fmla="*/ 283564 h 6858000"/>
              <a:gd name="connsiteX297" fmla="*/ 1118379 w 5957423"/>
              <a:gd name="connsiteY297" fmla="*/ 564292 h 6858000"/>
              <a:gd name="connsiteX298" fmla="*/ 1118379 w 5957423"/>
              <a:gd name="connsiteY298" fmla="*/ 218113 h 6858000"/>
              <a:gd name="connsiteX299" fmla="*/ 1379242 w 5957423"/>
              <a:gd name="connsiteY299" fmla="*/ 15255 h 6858000"/>
              <a:gd name="connsiteX300" fmla="*/ 840168 w 5957423"/>
              <a:gd name="connsiteY300" fmla="*/ 0 h 6858000"/>
              <a:gd name="connsiteX301" fmla="*/ 1377550 w 5957423"/>
              <a:gd name="connsiteY301" fmla="*/ 0 h 6858000"/>
              <a:gd name="connsiteX302" fmla="*/ 1301753 w 5957423"/>
              <a:gd name="connsiteY302" fmla="*/ 58896 h 6858000"/>
              <a:gd name="connsiteX303" fmla="*/ 1112069 w 5957423"/>
              <a:gd name="connsiteY303" fmla="*/ 206284 h 6858000"/>
              <a:gd name="connsiteX304" fmla="*/ 857417 w 5957423"/>
              <a:gd name="connsiteY304" fmla="*/ 13087 h 6858000"/>
              <a:gd name="connsiteX0" fmla="*/ 738225 w 42118086"/>
              <a:gd name="connsiteY0" fmla="*/ 6911396 h 6975464"/>
              <a:gd name="connsiteX1" fmla="*/ 814828 w 42118086"/>
              <a:gd name="connsiteY1" fmla="*/ 6969750 h 6975464"/>
              <a:gd name="connsiteX2" fmla="*/ 822329 w 42118086"/>
              <a:gd name="connsiteY2" fmla="*/ 6975464 h 6975464"/>
              <a:gd name="connsiteX3" fmla="*/ 655724 w 42118086"/>
              <a:gd name="connsiteY3" fmla="*/ 6975464 h 6975464"/>
              <a:gd name="connsiteX4" fmla="*/ 656989 w 42118086"/>
              <a:gd name="connsiteY4" fmla="*/ 6974481 h 6975464"/>
              <a:gd name="connsiteX5" fmla="*/ 738225 w 42118086"/>
              <a:gd name="connsiteY5" fmla="*/ 6911396 h 6975464"/>
              <a:gd name="connsiteX6" fmla="*/ 733493 w 42118086"/>
              <a:gd name="connsiteY6" fmla="*/ 6551812 h 6975464"/>
              <a:gd name="connsiteX7" fmla="*/ 733493 w 42118086"/>
              <a:gd name="connsiteY7" fmla="*/ 6897991 h 6975464"/>
              <a:gd name="connsiteX8" fmla="*/ 639637 w 42118086"/>
              <a:gd name="connsiteY8" fmla="*/ 6970539 h 6975464"/>
              <a:gd name="connsiteX9" fmla="*/ 656989 w 42118086"/>
              <a:gd name="connsiteY9" fmla="*/ 6974481 h 6975464"/>
              <a:gd name="connsiteX10" fmla="*/ 638848 w 42118086"/>
              <a:gd name="connsiteY10" fmla="*/ 6971327 h 6975464"/>
              <a:gd name="connsiteX11" fmla="*/ 633515 w 42118086"/>
              <a:gd name="connsiteY11" fmla="*/ 6975464 h 6975464"/>
              <a:gd name="connsiteX12" fmla="*/ 371479 w 42118086"/>
              <a:gd name="connsiteY12" fmla="*/ 6975464 h 6975464"/>
              <a:gd name="connsiteX13" fmla="*/ 371479 w 42118086"/>
              <a:gd name="connsiteY13" fmla="*/ 6917056 h 6975464"/>
              <a:gd name="connsiteX14" fmla="*/ 371479 w 42118086"/>
              <a:gd name="connsiteY14" fmla="*/ 6832540 h 6975464"/>
              <a:gd name="connsiteX15" fmla="*/ 733493 w 42118086"/>
              <a:gd name="connsiteY15" fmla="*/ 6551812 h 6975464"/>
              <a:gd name="connsiteX16" fmla="*/ 1106548 w 42118086"/>
              <a:gd name="connsiteY16" fmla="*/ 5904403 h 6975464"/>
              <a:gd name="connsiteX17" fmla="*/ 1106548 w 42118086"/>
              <a:gd name="connsiteY17" fmla="*/ 6251370 h 6975464"/>
              <a:gd name="connsiteX18" fmla="*/ 1012693 w 42118086"/>
              <a:gd name="connsiteY18" fmla="*/ 6323918 h 6975464"/>
              <a:gd name="connsiteX19" fmla="*/ 744534 w 42118086"/>
              <a:gd name="connsiteY19" fmla="*/ 6531309 h 6975464"/>
              <a:gd name="connsiteX20" fmla="*/ 744534 w 42118086"/>
              <a:gd name="connsiteY20" fmla="*/ 6185131 h 6975464"/>
              <a:gd name="connsiteX21" fmla="*/ 873093 w 42118086"/>
              <a:gd name="connsiteY21" fmla="*/ 6085772 h 6975464"/>
              <a:gd name="connsiteX22" fmla="*/ 1106548 w 42118086"/>
              <a:gd name="connsiteY22" fmla="*/ 5904403 h 6975464"/>
              <a:gd name="connsiteX23" fmla="*/ 1739875 w 42118086"/>
              <a:gd name="connsiteY23" fmla="*/ 5788484 h 6975464"/>
              <a:gd name="connsiteX24" fmla="*/ 1726467 w 42118086"/>
              <a:gd name="connsiteY24" fmla="*/ 5794792 h 6975464"/>
              <a:gd name="connsiteX25" fmla="*/ 1739875 w 42118086"/>
              <a:gd name="connsiteY25" fmla="*/ 5788484 h 6975464"/>
              <a:gd name="connsiteX26" fmla="*/ 1488280 w 42118086"/>
              <a:gd name="connsiteY26" fmla="*/ 5613423 h 6975464"/>
              <a:gd name="connsiteX27" fmla="*/ 1726467 w 42118086"/>
              <a:gd name="connsiteY27" fmla="*/ 5794792 h 6975464"/>
              <a:gd name="connsiteX28" fmla="*/ 1853448 w 42118086"/>
              <a:gd name="connsiteY28" fmla="*/ 5890997 h 6975464"/>
              <a:gd name="connsiteX29" fmla="*/ 1489068 w 42118086"/>
              <a:gd name="connsiteY29" fmla="*/ 6174091 h 6975464"/>
              <a:gd name="connsiteX30" fmla="*/ 1123900 w 42118086"/>
              <a:gd name="connsiteY30" fmla="*/ 5896517 h 6975464"/>
              <a:gd name="connsiteX31" fmla="*/ 1488280 w 42118086"/>
              <a:gd name="connsiteY31" fmla="*/ 5613423 h 6975464"/>
              <a:gd name="connsiteX32" fmla="*/ 359648 w 42118086"/>
              <a:gd name="connsiteY32" fmla="*/ 4965225 h 6975464"/>
              <a:gd name="connsiteX33" fmla="*/ 724817 w 42118086"/>
              <a:gd name="connsiteY33" fmla="*/ 5242799 h 6975464"/>
              <a:gd name="connsiteX34" fmla="*/ 487418 w 42118086"/>
              <a:gd name="connsiteY34" fmla="*/ 5426534 h 6975464"/>
              <a:gd name="connsiteX35" fmla="*/ 493727 w 42118086"/>
              <a:gd name="connsiteY35" fmla="*/ 5437574 h 6975464"/>
              <a:gd name="connsiteX36" fmla="*/ 733493 w 42118086"/>
              <a:gd name="connsiteY36" fmla="*/ 5252262 h 6975464"/>
              <a:gd name="connsiteX37" fmla="*/ 733493 w 42118086"/>
              <a:gd name="connsiteY37" fmla="*/ 5598440 h 6975464"/>
              <a:gd name="connsiteX38" fmla="*/ 633328 w 42118086"/>
              <a:gd name="connsiteY38" fmla="*/ 5675720 h 6975464"/>
              <a:gd name="connsiteX39" fmla="*/ 641215 w 42118086"/>
              <a:gd name="connsiteY39" fmla="*/ 5688337 h 6975464"/>
              <a:gd name="connsiteX40" fmla="*/ 737436 w 42118086"/>
              <a:gd name="connsiteY40" fmla="*/ 5613423 h 6975464"/>
              <a:gd name="connsiteX41" fmla="*/ 1102605 w 42118086"/>
              <a:gd name="connsiteY41" fmla="*/ 5890997 h 6975464"/>
              <a:gd name="connsiteX42" fmla="*/ 866783 w 42118086"/>
              <a:gd name="connsiteY42" fmla="*/ 6073943 h 6975464"/>
              <a:gd name="connsiteX43" fmla="*/ 873093 w 42118086"/>
              <a:gd name="connsiteY43" fmla="*/ 6085772 h 6975464"/>
              <a:gd name="connsiteX44" fmla="*/ 865994 w 42118086"/>
              <a:gd name="connsiteY44" fmla="*/ 6074732 h 6975464"/>
              <a:gd name="connsiteX45" fmla="*/ 738225 w 42118086"/>
              <a:gd name="connsiteY45" fmla="*/ 6174091 h 6975464"/>
              <a:gd name="connsiteX46" fmla="*/ 373056 w 42118086"/>
              <a:gd name="connsiteY46" fmla="*/ 5896517 h 6975464"/>
              <a:gd name="connsiteX47" fmla="*/ 640426 w 42118086"/>
              <a:gd name="connsiteY47" fmla="*/ 5689125 h 6975464"/>
              <a:gd name="connsiteX48" fmla="*/ 633328 w 42118086"/>
              <a:gd name="connsiteY48" fmla="*/ 5676508 h 6975464"/>
              <a:gd name="connsiteX49" fmla="*/ 371479 w 42118086"/>
              <a:gd name="connsiteY49" fmla="*/ 5879169 h 6975464"/>
              <a:gd name="connsiteX50" fmla="*/ 371479 w 42118086"/>
              <a:gd name="connsiteY50" fmla="*/ 5532990 h 6975464"/>
              <a:gd name="connsiteX51" fmla="*/ 493727 w 42118086"/>
              <a:gd name="connsiteY51" fmla="*/ 5438362 h 6975464"/>
              <a:gd name="connsiteX52" fmla="*/ 486629 w 42118086"/>
              <a:gd name="connsiteY52" fmla="*/ 5426534 h 6975464"/>
              <a:gd name="connsiteX53" fmla="*/ 365169 w 42118086"/>
              <a:gd name="connsiteY53" fmla="*/ 5521161 h 6975464"/>
              <a:gd name="connsiteX54" fmla="*/ 0 w 42118086"/>
              <a:gd name="connsiteY54" fmla="*/ 5243588 h 6975464"/>
              <a:gd name="connsiteX55" fmla="*/ 359648 w 42118086"/>
              <a:gd name="connsiteY55" fmla="*/ 4965225 h 6975464"/>
              <a:gd name="connsiteX56" fmla="*/ 1106548 w 42118086"/>
              <a:gd name="connsiteY56" fmla="*/ 4604852 h 6975464"/>
              <a:gd name="connsiteX57" fmla="*/ 1106548 w 42118086"/>
              <a:gd name="connsiteY57" fmla="*/ 4951031 h 6975464"/>
              <a:gd name="connsiteX58" fmla="*/ 1018214 w 42118086"/>
              <a:gd name="connsiteY58" fmla="*/ 5019636 h 6975464"/>
              <a:gd name="connsiteX59" fmla="*/ 1025312 w 42118086"/>
              <a:gd name="connsiteY59" fmla="*/ 5030676 h 6975464"/>
              <a:gd name="connsiteX60" fmla="*/ 1017425 w 42118086"/>
              <a:gd name="connsiteY60" fmla="*/ 5020424 h 6975464"/>
              <a:gd name="connsiteX61" fmla="*/ 744534 w 42118086"/>
              <a:gd name="connsiteY61" fmla="*/ 5231759 h 6975464"/>
              <a:gd name="connsiteX62" fmla="*/ 744534 w 42118086"/>
              <a:gd name="connsiteY62" fmla="*/ 4885580 h 6975464"/>
              <a:gd name="connsiteX63" fmla="*/ 856530 w 42118086"/>
              <a:gd name="connsiteY63" fmla="*/ 4798050 h 6975464"/>
              <a:gd name="connsiteX64" fmla="*/ 849432 w 42118086"/>
              <a:gd name="connsiteY64" fmla="*/ 4787799 h 6975464"/>
              <a:gd name="connsiteX65" fmla="*/ 857319 w 42118086"/>
              <a:gd name="connsiteY65" fmla="*/ 4798050 h 6975464"/>
              <a:gd name="connsiteX66" fmla="*/ 1106548 w 42118086"/>
              <a:gd name="connsiteY66" fmla="*/ 4604852 h 6975464"/>
              <a:gd name="connsiteX67" fmla="*/ 737436 w 42118086"/>
              <a:gd name="connsiteY67" fmla="*/ 4313873 h 6975464"/>
              <a:gd name="connsiteX68" fmla="*/ 1102605 w 42118086"/>
              <a:gd name="connsiteY68" fmla="*/ 4591447 h 6975464"/>
              <a:gd name="connsiteX69" fmla="*/ 849432 w 42118086"/>
              <a:gd name="connsiteY69" fmla="*/ 4787799 h 6975464"/>
              <a:gd name="connsiteX70" fmla="*/ 738225 w 42118086"/>
              <a:gd name="connsiteY70" fmla="*/ 4873752 h 6975464"/>
              <a:gd name="connsiteX71" fmla="*/ 373056 w 42118086"/>
              <a:gd name="connsiteY71" fmla="*/ 4596178 h 6975464"/>
              <a:gd name="connsiteX72" fmla="*/ 737436 w 42118086"/>
              <a:gd name="connsiteY72" fmla="*/ 4313873 h 6975464"/>
              <a:gd name="connsiteX73" fmla="*/ 1115224 w 42118086"/>
              <a:gd name="connsiteY73" fmla="*/ 3661732 h 6975464"/>
              <a:gd name="connsiteX74" fmla="*/ 1125477 w 42118086"/>
              <a:gd name="connsiteY74" fmla="*/ 3669618 h 6975464"/>
              <a:gd name="connsiteX75" fmla="*/ 1480393 w 42118086"/>
              <a:gd name="connsiteY75" fmla="*/ 3939306 h 6975464"/>
              <a:gd name="connsiteX76" fmla="*/ 1116013 w 42118086"/>
              <a:gd name="connsiteY76" fmla="*/ 4222399 h 6975464"/>
              <a:gd name="connsiteX77" fmla="*/ 750844 w 42118086"/>
              <a:gd name="connsiteY77" fmla="*/ 3944037 h 6975464"/>
              <a:gd name="connsiteX78" fmla="*/ 1115224 w 42118086"/>
              <a:gd name="connsiteY78" fmla="*/ 3661732 h 6975464"/>
              <a:gd name="connsiteX79" fmla="*/ 1480393 w 42118086"/>
              <a:gd name="connsiteY79" fmla="*/ 2656315 h 6975464"/>
              <a:gd name="connsiteX80" fmla="*/ 1480393 w 42118086"/>
              <a:gd name="connsiteY80" fmla="*/ 3002494 h 6975464"/>
              <a:gd name="connsiteX81" fmla="*/ 1386537 w 42118086"/>
              <a:gd name="connsiteY81" fmla="*/ 3075042 h 6975464"/>
              <a:gd name="connsiteX82" fmla="*/ 1392847 w 42118086"/>
              <a:gd name="connsiteY82" fmla="*/ 3086870 h 6975464"/>
              <a:gd name="connsiteX83" fmla="*/ 1385748 w 42118086"/>
              <a:gd name="connsiteY83" fmla="*/ 3075830 h 6975464"/>
              <a:gd name="connsiteX84" fmla="*/ 1118379 w 42118086"/>
              <a:gd name="connsiteY84" fmla="*/ 3283222 h 6975464"/>
              <a:gd name="connsiteX85" fmla="*/ 1118379 w 42118086"/>
              <a:gd name="connsiteY85" fmla="*/ 2937043 h 6975464"/>
              <a:gd name="connsiteX86" fmla="*/ 1246148 w 42118086"/>
              <a:gd name="connsiteY86" fmla="*/ 2837685 h 6975464"/>
              <a:gd name="connsiteX87" fmla="*/ 1239839 w 42118086"/>
              <a:gd name="connsiteY87" fmla="*/ 2825856 h 6975464"/>
              <a:gd name="connsiteX88" fmla="*/ 1246937 w 42118086"/>
              <a:gd name="connsiteY88" fmla="*/ 2836896 h 6975464"/>
              <a:gd name="connsiteX89" fmla="*/ 1480393 w 42118086"/>
              <a:gd name="connsiteY89" fmla="*/ 2656315 h 6975464"/>
              <a:gd name="connsiteX90" fmla="*/ 732704 w 42118086"/>
              <a:gd name="connsiteY90" fmla="*/ 1716349 h 6975464"/>
              <a:gd name="connsiteX91" fmla="*/ 1097873 w 42118086"/>
              <a:gd name="connsiteY91" fmla="*/ 1993923 h 6975464"/>
              <a:gd name="connsiteX92" fmla="*/ 860473 w 42118086"/>
              <a:gd name="connsiteY92" fmla="*/ 2177658 h 6975464"/>
              <a:gd name="connsiteX93" fmla="*/ 867572 w 42118086"/>
              <a:gd name="connsiteY93" fmla="*/ 2189486 h 6975464"/>
              <a:gd name="connsiteX94" fmla="*/ 1106548 w 42118086"/>
              <a:gd name="connsiteY94" fmla="*/ 2003386 h 6975464"/>
              <a:gd name="connsiteX95" fmla="*/ 1106548 w 42118086"/>
              <a:gd name="connsiteY95" fmla="*/ 2350353 h 6975464"/>
              <a:gd name="connsiteX96" fmla="*/ 1007172 w 42118086"/>
              <a:gd name="connsiteY96" fmla="*/ 2427632 h 6975464"/>
              <a:gd name="connsiteX97" fmla="*/ 1014270 w 42118086"/>
              <a:gd name="connsiteY97" fmla="*/ 2440249 h 6975464"/>
              <a:gd name="connsiteX98" fmla="*/ 1110492 w 42118086"/>
              <a:gd name="connsiteY98" fmla="*/ 2365336 h 6975464"/>
              <a:gd name="connsiteX99" fmla="*/ 1475660 w 42118086"/>
              <a:gd name="connsiteY99" fmla="*/ 2642910 h 6975464"/>
              <a:gd name="connsiteX100" fmla="*/ 1239839 w 42118086"/>
              <a:gd name="connsiteY100" fmla="*/ 2825856 h 6975464"/>
              <a:gd name="connsiteX101" fmla="*/ 1112069 w 42118086"/>
              <a:gd name="connsiteY101" fmla="*/ 2925215 h 6975464"/>
              <a:gd name="connsiteX102" fmla="*/ 746900 w 42118086"/>
              <a:gd name="connsiteY102" fmla="*/ 2647641 h 6975464"/>
              <a:gd name="connsiteX103" fmla="*/ 1013481 w 42118086"/>
              <a:gd name="connsiteY103" fmla="*/ 2440249 h 6975464"/>
              <a:gd name="connsiteX104" fmla="*/ 1006383 w 42118086"/>
              <a:gd name="connsiteY104" fmla="*/ 2427632 h 6975464"/>
              <a:gd name="connsiteX105" fmla="*/ 744534 w 42118086"/>
              <a:gd name="connsiteY105" fmla="*/ 2631081 h 6975464"/>
              <a:gd name="connsiteX106" fmla="*/ 744534 w 42118086"/>
              <a:gd name="connsiteY106" fmla="*/ 2284114 h 6975464"/>
              <a:gd name="connsiteX107" fmla="*/ 866783 w 42118086"/>
              <a:gd name="connsiteY107" fmla="*/ 2189486 h 6975464"/>
              <a:gd name="connsiteX108" fmla="*/ 860473 w 42118086"/>
              <a:gd name="connsiteY108" fmla="*/ 2178447 h 6975464"/>
              <a:gd name="connsiteX109" fmla="*/ 738225 w 42118086"/>
              <a:gd name="connsiteY109" fmla="*/ 2273074 h 6975464"/>
              <a:gd name="connsiteX110" fmla="*/ 373056 w 42118086"/>
              <a:gd name="connsiteY110" fmla="*/ 1995500 h 6975464"/>
              <a:gd name="connsiteX111" fmla="*/ 732704 w 42118086"/>
              <a:gd name="connsiteY111" fmla="*/ 1716349 h 6975464"/>
              <a:gd name="connsiteX112" fmla="*/ 1480393 w 42118086"/>
              <a:gd name="connsiteY112" fmla="*/ 1355976 h 6975464"/>
              <a:gd name="connsiteX113" fmla="*/ 1480393 w 42118086"/>
              <a:gd name="connsiteY113" fmla="*/ 1702944 h 6975464"/>
              <a:gd name="connsiteX114" fmla="*/ 1391269 w 42118086"/>
              <a:gd name="connsiteY114" fmla="*/ 1771549 h 6975464"/>
              <a:gd name="connsiteX115" fmla="*/ 1399156 w 42118086"/>
              <a:gd name="connsiteY115" fmla="*/ 1781800 h 6975464"/>
              <a:gd name="connsiteX116" fmla="*/ 1483547 w 42118086"/>
              <a:gd name="connsiteY116" fmla="*/ 1716349 h 6975464"/>
              <a:gd name="connsiteX117" fmla="*/ 1848716 w 42118086"/>
              <a:gd name="connsiteY117" fmla="*/ 1993923 h 6975464"/>
              <a:gd name="connsiteX118" fmla="*/ 1658639 w 42118086"/>
              <a:gd name="connsiteY118" fmla="*/ 2141384 h 6975464"/>
              <a:gd name="connsiteX119" fmla="*/ 1489068 w 42118086"/>
              <a:gd name="connsiteY119" fmla="*/ 2273074 h 6975464"/>
              <a:gd name="connsiteX120" fmla="*/ 1123900 w 42118086"/>
              <a:gd name="connsiteY120" fmla="*/ 1995500 h 6975464"/>
              <a:gd name="connsiteX121" fmla="*/ 1398368 w 42118086"/>
              <a:gd name="connsiteY121" fmla="*/ 1782588 h 6975464"/>
              <a:gd name="connsiteX122" fmla="*/ 1390481 w 42118086"/>
              <a:gd name="connsiteY122" fmla="*/ 1771549 h 6975464"/>
              <a:gd name="connsiteX123" fmla="*/ 1118379 w 42118086"/>
              <a:gd name="connsiteY123" fmla="*/ 1982883 h 6975464"/>
              <a:gd name="connsiteX124" fmla="*/ 1118379 w 42118086"/>
              <a:gd name="connsiteY124" fmla="*/ 1636704 h 6975464"/>
              <a:gd name="connsiteX125" fmla="*/ 1230374 w 42118086"/>
              <a:gd name="connsiteY125" fmla="*/ 1549963 h 6975464"/>
              <a:gd name="connsiteX126" fmla="*/ 1480393 w 42118086"/>
              <a:gd name="connsiteY126" fmla="*/ 1355976 h 6975464"/>
              <a:gd name="connsiteX127" fmla="*/ 1110492 w 42118086"/>
              <a:gd name="connsiteY127" fmla="*/ 1064997 h 6975464"/>
              <a:gd name="connsiteX128" fmla="*/ 1475660 w 42118086"/>
              <a:gd name="connsiteY128" fmla="*/ 1342571 h 6975464"/>
              <a:gd name="connsiteX129" fmla="*/ 1223276 w 42118086"/>
              <a:gd name="connsiteY129" fmla="*/ 1538923 h 6975464"/>
              <a:gd name="connsiteX130" fmla="*/ 1230374 w 42118086"/>
              <a:gd name="connsiteY130" fmla="*/ 1549963 h 6975464"/>
              <a:gd name="connsiteX131" fmla="*/ 1222487 w 42118086"/>
              <a:gd name="connsiteY131" fmla="*/ 1539711 h 6975464"/>
              <a:gd name="connsiteX132" fmla="*/ 1112069 w 42118086"/>
              <a:gd name="connsiteY132" fmla="*/ 1625665 h 6975464"/>
              <a:gd name="connsiteX133" fmla="*/ 746900 w 42118086"/>
              <a:gd name="connsiteY133" fmla="*/ 1348091 h 6975464"/>
              <a:gd name="connsiteX134" fmla="*/ 1110492 w 42118086"/>
              <a:gd name="connsiteY134" fmla="*/ 1064997 h 6975464"/>
              <a:gd name="connsiteX135" fmla="*/ 1488280 w 42118086"/>
              <a:gd name="connsiteY135" fmla="*/ 413645 h 6975464"/>
              <a:gd name="connsiteX136" fmla="*/ 1498533 w 42118086"/>
              <a:gd name="connsiteY136" fmla="*/ 421530 h 6975464"/>
              <a:gd name="connsiteX137" fmla="*/ 1853448 w 42118086"/>
              <a:gd name="connsiteY137" fmla="*/ 691218 h 6975464"/>
              <a:gd name="connsiteX138" fmla="*/ 1489068 w 42118086"/>
              <a:gd name="connsiteY138" fmla="*/ 973524 h 6975464"/>
              <a:gd name="connsiteX139" fmla="*/ 1123900 w 42118086"/>
              <a:gd name="connsiteY139" fmla="*/ 695950 h 6975464"/>
              <a:gd name="connsiteX140" fmla="*/ 1488280 w 42118086"/>
              <a:gd name="connsiteY140" fmla="*/ 413645 h 6975464"/>
              <a:gd name="connsiteX141" fmla="*/ 1493012 w 42118086"/>
              <a:gd name="connsiteY141" fmla="*/ 117464 h 6975464"/>
              <a:gd name="connsiteX142" fmla="*/ 42118086 w 42118086"/>
              <a:gd name="connsiteY142" fmla="*/ 0 h 6975464"/>
              <a:gd name="connsiteX143" fmla="*/ 5957423 w 42118086"/>
              <a:gd name="connsiteY143" fmla="*/ 6975464 h 6975464"/>
              <a:gd name="connsiteX144" fmla="*/ 843615 w 42118086"/>
              <a:gd name="connsiteY144" fmla="*/ 6975464 h 6975464"/>
              <a:gd name="connsiteX145" fmla="*/ 810785 w 42118086"/>
              <a:gd name="connsiteY145" fmla="*/ 6950504 h 6975464"/>
              <a:gd name="connsiteX146" fmla="*/ 746900 w 42118086"/>
              <a:gd name="connsiteY146" fmla="*/ 6901934 h 6975464"/>
              <a:gd name="connsiteX147" fmla="*/ 746900 w 42118086"/>
              <a:gd name="connsiteY147" fmla="*/ 6547081 h 6975464"/>
              <a:gd name="connsiteX148" fmla="*/ 1019002 w 42118086"/>
              <a:gd name="connsiteY148" fmla="*/ 6335746 h 6975464"/>
              <a:gd name="connsiteX149" fmla="*/ 1012693 w 42118086"/>
              <a:gd name="connsiteY149" fmla="*/ 6323918 h 6975464"/>
              <a:gd name="connsiteX150" fmla="*/ 1019791 w 42118086"/>
              <a:gd name="connsiteY150" fmla="*/ 6334957 h 6975464"/>
              <a:gd name="connsiteX151" fmla="*/ 1110492 w 42118086"/>
              <a:gd name="connsiteY151" fmla="*/ 6264775 h 6975464"/>
              <a:gd name="connsiteX152" fmla="*/ 1489068 w 42118086"/>
              <a:gd name="connsiteY152" fmla="*/ 6553389 h 6975464"/>
              <a:gd name="connsiteX153" fmla="*/ 1870800 w 42118086"/>
              <a:gd name="connsiteY153" fmla="*/ 6257678 h 6975464"/>
              <a:gd name="connsiteX154" fmla="*/ 1870800 w 42118086"/>
              <a:gd name="connsiteY154" fmla="*/ 6139394 h 6975464"/>
              <a:gd name="connsiteX155" fmla="*/ 1857392 w 42118086"/>
              <a:gd name="connsiteY155" fmla="*/ 6144914 h 6975464"/>
              <a:gd name="connsiteX156" fmla="*/ 1857392 w 42118086"/>
              <a:gd name="connsiteY156" fmla="*/ 6251370 h 6975464"/>
              <a:gd name="connsiteX157" fmla="*/ 1495378 w 42118086"/>
              <a:gd name="connsiteY157" fmla="*/ 6531309 h 6975464"/>
              <a:gd name="connsiteX158" fmla="*/ 1495378 w 42118086"/>
              <a:gd name="connsiteY158" fmla="*/ 6185131 h 6975464"/>
              <a:gd name="connsiteX159" fmla="*/ 1857392 w 42118086"/>
              <a:gd name="connsiteY159" fmla="*/ 5904403 h 6975464"/>
              <a:gd name="connsiteX160" fmla="*/ 1857392 w 42118086"/>
              <a:gd name="connsiteY160" fmla="*/ 6144125 h 6975464"/>
              <a:gd name="connsiteX161" fmla="*/ 1870800 w 42118086"/>
              <a:gd name="connsiteY161" fmla="*/ 6138605 h 6975464"/>
              <a:gd name="connsiteX162" fmla="*/ 1870800 w 42118086"/>
              <a:gd name="connsiteY162" fmla="*/ 5887843 h 6975464"/>
              <a:gd name="connsiteX163" fmla="*/ 1739875 w 42118086"/>
              <a:gd name="connsiteY163" fmla="*/ 5788484 h 6975464"/>
              <a:gd name="connsiteX164" fmla="*/ 1497744 w 42118086"/>
              <a:gd name="connsiteY164" fmla="*/ 5604749 h 6975464"/>
              <a:gd name="connsiteX165" fmla="*/ 1497744 w 42118086"/>
              <a:gd name="connsiteY165" fmla="*/ 5424957 h 6975464"/>
              <a:gd name="connsiteX166" fmla="*/ 1484336 w 42118086"/>
              <a:gd name="connsiteY166" fmla="*/ 5427322 h 6975464"/>
              <a:gd name="connsiteX167" fmla="*/ 1484336 w 42118086"/>
              <a:gd name="connsiteY167" fmla="*/ 5598440 h 6975464"/>
              <a:gd name="connsiteX168" fmla="*/ 1122322 w 42118086"/>
              <a:gd name="connsiteY168" fmla="*/ 5879169 h 6975464"/>
              <a:gd name="connsiteX169" fmla="*/ 1122322 w 42118086"/>
              <a:gd name="connsiteY169" fmla="*/ 5532990 h 6975464"/>
              <a:gd name="connsiteX170" fmla="*/ 1292682 w 42118086"/>
              <a:gd name="connsiteY170" fmla="*/ 5400511 h 6975464"/>
              <a:gd name="connsiteX171" fmla="*/ 1285583 w 42118086"/>
              <a:gd name="connsiteY171" fmla="*/ 5390260 h 6975464"/>
              <a:gd name="connsiteX172" fmla="*/ 1116013 w 42118086"/>
              <a:gd name="connsiteY172" fmla="*/ 5521161 h 6975464"/>
              <a:gd name="connsiteX173" fmla="*/ 750844 w 42118086"/>
              <a:gd name="connsiteY173" fmla="*/ 5243588 h 6975464"/>
              <a:gd name="connsiteX174" fmla="*/ 1025312 w 42118086"/>
              <a:gd name="connsiteY174" fmla="*/ 5030676 h 6975464"/>
              <a:gd name="connsiteX175" fmla="*/ 1110492 w 42118086"/>
              <a:gd name="connsiteY175" fmla="*/ 4965225 h 6975464"/>
              <a:gd name="connsiteX176" fmla="*/ 1475660 w 42118086"/>
              <a:gd name="connsiteY176" fmla="*/ 5242799 h 6975464"/>
              <a:gd name="connsiteX177" fmla="*/ 1285583 w 42118086"/>
              <a:gd name="connsiteY177" fmla="*/ 5389472 h 6975464"/>
              <a:gd name="connsiteX178" fmla="*/ 1293470 w 42118086"/>
              <a:gd name="connsiteY178" fmla="*/ 5400511 h 6975464"/>
              <a:gd name="connsiteX179" fmla="*/ 1484336 w 42118086"/>
              <a:gd name="connsiteY179" fmla="*/ 5252262 h 6975464"/>
              <a:gd name="connsiteX180" fmla="*/ 1484336 w 42118086"/>
              <a:gd name="connsiteY180" fmla="*/ 5426534 h 6975464"/>
              <a:gd name="connsiteX181" fmla="*/ 1497744 w 42118086"/>
              <a:gd name="connsiteY181" fmla="*/ 5424168 h 6975464"/>
              <a:gd name="connsiteX182" fmla="*/ 1497744 w 42118086"/>
              <a:gd name="connsiteY182" fmla="*/ 5246742 h 6975464"/>
              <a:gd name="connsiteX183" fmla="*/ 1513518 w 42118086"/>
              <a:gd name="connsiteY183" fmla="*/ 5234125 h 6975464"/>
              <a:gd name="connsiteX184" fmla="*/ 1513518 w 42118086"/>
              <a:gd name="connsiteY184" fmla="*/ 5217565 h 6975464"/>
              <a:gd name="connsiteX185" fmla="*/ 1495378 w 42118086"/>
              <a:gd name="connsiteY185" fmla="*/ 5231759 h 6975464"/>
              <a:gd name="connsiteX186" fmla="*/ 1495378 w 42118086"/>
              <a:gd name="connsiteY186" fmla="*/ 4885580 h 6975464"/>
              <a:gd name="connsiteX187" fmla="*/ 1513518 w 42118086"/>
              <a:gd name="connsiteY187" fmla="*/ 4871386 h 6975464"/>
              <a:gd name="connsiteX188" fmla="*/ 1513518 w 42118086"/>
              <a:gd name="connsiteY188" fmla="*/ 4854826 h 6975464"/>
              <a:gd name="connsiteX189" fmla="*/ 1489068 w 42118086"/>
              <a:gd name="connsiteY189" fmla="*/ 4873752 h 6975464"/>
              <a:gd name="connsiteX190" fmla="*/ 1123900 w 42118086"/>
              <a:gd name="connsiteY190" fmla="*/ 4596178 h 6975464"/>
              <a:gd name="connsiteX191" fmla="*/ 1488280 w 42118086"/>
              <a:gd name="connsiteY191" fmla="*/ 4313873 h 6975464"/>
              <a:gd name="connsiteX192" fmla="*/ 1853448 w 42118086"/>
              <a:gd name="connsiteY192" fmla="*/ 4591447 h 6975464"/>
              <a:gd name="connsiteX193" fmla="*/ 1514307 w 42118086"/>
              <a:gd name="connsiteY193" fmla="*/ 4854826 h 6975464"/>
              <a:gd name="connsiteX194" fmla="*/ 1514307 w 42118086"/>
              <a:gd name="connsiteY194" fmla="*/ 4870598 h 6975464"/>
              <a:gd name="connsiteX195" fmla="*/ 1857392 w 42118086"/>
              <a:gd name="connsiteY195" fmla="*/ 4604852 h 6975464"/>
              <a:gd name="connsiteX196" fmla="*/ 1857392 w 42118086"/>
              <a:gd name="connsiteY196" fmla="*/ 4951031 h 6975464"/>
              <a:gd name="connsiteX197" fmla="*/ 1514307 w 42118086"/>
              <a:gd name="connsiteY197" fmla="*/ 5217565 h 6975464"/>
              <a:gd name="connsiteX198" fmla="*/ 1514307 w 42118086"/>
              <a:gd name="connsiteY198" fmla="*/ 5234125 h 6975464"/>
              <a:gd name="connsiteX199" fmla="*/ 1870800 w 42118086"/>
              <a:gd name="connsiteY199" fmla="*/ 4957339 h 6975464"/>
              <a:gd name="connsiteX200" fmla="*/ 1870800 w 42118086"/>
              <a:gd name="connsiteY200" fmla="*/ 4588292 h 6975464"/>
              <a:gd name="connsiteX201" fmla="*/ 1497744 w 42118086"/>
              <a:gd name="connsiteY201" fmla="*/ 4304410 h 6975464"/>
              <a:gd name="connsiteX202" fmla="*/ 1497744 w 42118086"/>
              <a:gd name="connsiteY202" fmla="*/ 3956654 h 6975464"/>
              <a:gd name="connsiteX203" fmla="*/ 1484336 w 42118086"/>
              <a:gd name="connsiteY203" fmla="*/ 3966905 h 6975464"/>
              <a:gd name="connsiteX204" fmla="*/ 1484336 w 42118086"/>
              <a:gd name="connsiteY204" fmla="*/ 4299679 h 6975464"/>
              <a:gd name="connsiteX205" fmla="*/ 1122322 w 42118086"/>
              <a:gd name="connsiteY205" fmla="*/ 4579618 h 6975464"/>
              <a:gd name="connsiteX206" fmla="*/ 1122322 w 42118086"/>
              <a:gd name="connsiteY206" fmla="*/ 4233439 h 6975464"/>
              <a:gd name="connsiteX207" fmla="*/ 1484336 w 42118086"/>
              <a:gd name="connsiteY207" fmla="*/ 3952712 h 6975464"/>
              <a:gd name="connsiteX208" fmla="*/ 1484336 w 42118086"/>
              <a:gd name="connsiteY208" fmla="*/ 3966117 h 6975464"/>
              <a:gd name="connsiteX209" fmla="*/ 1497744 w 42118086"/>
              <a:gd name="connsiteY209" fmla="*/ 3955866 h 6975464"/>
              <a:gd name="connsiteX210" fmla="*/ 1497744 w 42118086"/>
              <a:gd name="connsiteY210" fmla="*/ 3936152 h 6975464"/>
              <a:gd name="connsiteX211" fmla="*/ 1136519 w 42118086"/>
              <a:gd name="connsiteY211" fmla="*/ 3661732 h 6975464"/>
              <a:gd name="connsiteX212" fmla="*/ 1125477 w 42118086"/>
              <a:gd name="connsiteY212" fmla="*/ 3669618 h 6975464"/>
              <a:gd name="connsiteX213" fmla="*/ 1135730 w 42118086"/>
              <a:gd name="connsiteY213" fmla="*/ 3660943 h 6975464"/>
              <a:gd name="connsiteX214" fmla="*/ 1119956 w 42118086"/>
              <a:gd name="connsiteY214" fmla="*/ 3649115 h 6975464"/>
              <a:gd name="connsiteX215" fmla="*/ 1119956 w 42118086"/>
              <a:gd name="connsiteY215" fmla="*/ 3637286 h 6975464"/>
              <a:gd name="connsiteX216" fmla="*/ 1106548 w 42118086"/>
              <a:gd name="connsiteY216" fmla="*/ 3637286 h 6975464"/>
              <a:gd name="connsiteX217" fmla="*/ 1106548 w 42118086"/>
              <a:gd name="connsiteY217" fmla="*/ 3649903 h 6975464"/>
              <a:gd name="connsiteX218" fmla="*/ 744534 w 42118086"/>
              <a:gd name="connsiteY218" fmla="*/ 3929843 h 6975464"/>
              <a:gd name="connsiteX219" fmla="*/ 744534 w 42118086"/>
              <a:gd name="connsiteY219" fmla="*/ 3612841 h 6975464"/>
              <a:gd name="connsiteX220" fmla="*/ 744534 w 42118086"/>
              <a:gd name="connsiteY220" fmla="*/ 3584453 h 6975464"/>
              <a:gd name="connsiteX221" fmla="*/ 1106548 w 42118086"/>
              <a:gd name="connsiteY221" fmla="*/ 3303725 h 6975464"/>
              <a:gd name="connsiteX222" fmla="*/ 1106548 w 42118086"/>
              <a:gd name="connsiteY222" fmla="*/ 3617573 h 6975464"/>
              <a:gd name="connsiteX223" fmla="*/ 1106548 w 42118086"/>
              <a:gd name="connsiteY223" fmla="*/ 3636498 h 6975464"/>
              <a:gd name="connsiteX224" fmla="*/ 1119956 w 42118086"/>
              <a:gd name="connsiteY224" fmla="*/ 3636498 h 6975464"/>
              <a:gd name="connsiteX225" fmla="*/ 1119956 w 42118086"/>
              <a:gd name="connsiteY225" fmla="*/ 3298205 h 6975464"/>
              <a:gd name="connsiteX226" fmla="*/ 1392847 w 42118086"/>
              <a:gd name="connsiteY226" fmla="*/ 3086870 h 6975464"/>
              <a:gd name="connsiteX227" fmla="*/ 1483547 w 42118086"/>
              <a:gd name="connsiteY227" fmla="*/ 3016688 h 6975464"/>
              <a:gd name="connsiteX228" fmla="*/ 1862913 w 42118086"/>
              <a:gd name="connsiteY228" fmla="*/ 3304513 h 6975464"/>
              <a:gd name="connsiteX229" fmla="*/ 2243855 w 42118086"/>
              <a:gd name="connsiteY229" fmla="*/ 3008803 h 6975464"/>
              <a:gd name="connsiteX230" fmla="*/ 2243855 w 42118086"/>
              <a:gd name="connsiteY230" fmla="*/ 2891307 h 6975464"/>
              <a:gd name="connsiteX231" fmla="*/ 2231236 w 42118086"/>
              <a:gd name="connsiteY231" fmla="*/ 2896827 h 6975464"/>
              <a:gd name="connsiteX232" fmla="*/ 2231236 w 42118086"/>
              <a:gd name="connsiteY232" fmla="*/ 3002494 h 6975464"/>
              <a:gd name="connsiteX233" fmla="*/ 1869222 w 42118086"/>
              <a:gd name="connsiteY233" fmla="*/ 3283222 h 6975464"/>
              <a:gd name="connsiteX234" fmla="*/ 1869222 w 42118086"/>
              <a:gd name="connsiteY234" fmla="*/ 2937043 h 6975464"/>
              <a:gd name="connsiteX235" fmla="*/ 2231236 w 42118086"/>
              <a:gd name="connsiteY235" fmla="*/ 2656315 h 6975464"/>
              <a:gd name="connsiteX236" fmla="*/ 2231236 w 42118086"/>
              <a:gd name="connsiteY236" fmla="*/ 2896038 h 6975464"/>
              <a:gd name="connsiteX237" fmla="*/ 2243855 w 42118086"/>
              <a:gd name="connsiteY237" fmla="*/ 2890518 h 6975464"/>
              <a:gd name="connsiteX238" fmla="*/ 2243855 w 42118086"/>
              <a:gd name="connsiteY238" fmla="*/ 2639755 h 6975464"/>
              <a:gd name="connsiteX239" fmla="*/ 2113720 w 42118086"/>
              <a:gd name="connsiteY239" fmla="*/ 2540397 h 6975464"/>
              <a:gd name="connsiteX240" fmla="*/ 2100312 w 42118086"/>
              <a:gd name="connsiteY240" fmla="*/ 2546705 h 6975464"/>
              <a:gd name="connsiteX241" fmla="*/ 2226503 w 42118086"/>
              <a:gd name="connsiteY241" fmla="*/ 2642910 h 6975464"/>
              <a:gd name="connsiteX242" fmla="*/ 1862124 w 42118086"/>
              <a:gd name="connsiteY242" fmla="*/ 2925215 h 6975464"/>
              <a:gd name="connsiteX243" fmla="*/ 1496955 w 42118086"/>
              <a:gd name="connsiteY243" fmla="*/ 2647641 h 6975464"/>
              <a:gd name="connsiteX244" fmla="*/ 1861335 w 42118086"/>
              <a:gd name="connsiteY244" fmla="*/ 2365336 h 6975464"/>
              <a:gd name="connsiteX245" fmla="*/ 2099523 w 42118086"/>
              <a:gd name="connsiteY245" fmla="*/ 2545916 h 6975464"/>
              <a:gd name="connsiteX246" fmla="*/ 2112931 w 42118086"/>
              <a:gd name="connsiteY246" fmla="*/ 2539608 h 6975464"/>
              <a:gd name="connsiteX247" fmla="*/ 1870800 w 42118086"/>
              <a:gd name="connsiteY247" fmla="*/ 2355873 h 6975464"/>
              <a:gd name="connsiteX248" fmla="*/ 1870800 w 42118086"/>
              <a:gd name="connsiteY248" fmla="*/ 2176869 h 6975464"/>
              <a:gd name="connsiteX249" fmla="*/ 1857392 w 42118086"/>
              <a:gd name="connsiteY249" fmla="*/ 2178447 h 6975464"/>
              <a:gd name="connsiteX250" fmla="*/ 1857392 w 42118086"/>
              <a:gd name="connsiteY250" fmla="*/ 2350353 h 6975464"/>
              <a:gd name="connsiteX251" fmla="*/ 1496167 w 42118086"/>
              <a:gd name="connsiteY251" fmla="*/ 2631081 h 6975464"/>
              <a:gd name="connsiteX252" fmla="*/ 1496167 w 42118086"/>
              <a:gd name="connsiteY252" fmla="*/ 2284114 h 6975464"/>
              <a:gd name="connsiteX253" fmla="*/ 1666526 w 42118086"/>
              <a:gd name="connsiteY253" fmla="*/ 2152424 h 6975464"/>
              <a:gd name="connsiteX254" fmla="*/ 1658639 w 42118086"/>
              <a:gd name="connsiteY254" fmla="*/ 2141384 h 6975464"/>
              <a:gd name="connsiteX255" fmla="*/ 1666526 w 42118086"/>
              <a:gd name="connsiteY255" fmla="*/ 2151636 h 6975464"/>
              <a:gd name="connsiteX256" fmla="*/ 1857392 w 42118086"/>
              <a:gd name="connsiteY256" fmla="*/ 2003386 h 6975464"/>
              <a:gd name="connsiteX257" fmla="*/ 1857392 w 42118086"/>
              <a:gd name="connsiteY257" fmla="*/ 2177658 h 6975464"/>
              <a:gd name="connsiteX258" fmla="*/ 1870800 w 42118086"/>
              <a:gd name="connsiteY258" fmla="*/ 2176081 h 6975464"/>
              <a:gd name="connsiteX259" fmla="*/ 1870800 w 42118086"/>
              <a:gd name="connsiteY259" fmla="*/ 1998654 h 6975464"/>
              <a:gd name="connsiteX260" fmla="*/ 1886574 w 42118086"/>
              <a:gd name="connsiteY260" fmla="*/ 1986037 h 6975464"/>
              <a:gd name="connsiteX261" fmla="*/ 1886574 w 42118086"/>
              <a:gd name="connsiteY261" fmla="*/ 1969478 h 6975464"/>
              <a:gd name="connsiteX262" fmla="*/ 1869222 w 42118086"/>
              <a:gd name="connsiteY262" fmla="*/ 1982883 h 6975464"/>
              <a:gd name="connsiteX263" fmla="*/ 1869222 w 42118086"/>
              <a:gd name="connsiteY263" fmla="*/ 1636704 h 6975464"/>
              <a:gd name="connsiteX264" fmla="*/ 1886574 w 42118086"/>
              <a:gd name="connsiteY264" fmla="*/ 1623299 h 6975464"/>
              <a:gd name="connsiteX265" fmla="*/ 1886574 w 42118086"/>
              <a:gd name="connsiteY265" fmla="*/ 1606739 h 6975464"/>
              <a:gd name="connsiteX266" fmla="*/ 1862124 w 42118086"/>
              <a:gd name="connsiteY266" fmla="*/ 1625665 h 6975464"/>
              <a:gd name="connsiteX267" fmla="*/ 1496955 w 42118086"/>
              <a:gd name="connsiteY267" fmla="*/ 1348091 h 6975464"/>
              <a:gd name="connsiteX268" fmla="*/ 1861335 w 42118086"/>
              <a:gd name="connsiteY268" fmla="*/ 1064997 h 6975464"/>
              <a:gd name="connsiteX269" fmla="*/ 2226503 w 42118086"/>
              <a:gd name="connsiteY269" fmla="*/ 1342571 h 6975464"/>
              <a:gd name="connsiteX270" fmla="*/ 1887362 w 42118086"/>
              <a:gd name="connsiteY270" fmla="*/ 1605951 h 6975464"/>
              <a:gd name="connsiteX271" fmla="*/ 1887362 w 42118086"/>
              <a:gd name="connsiteY271" fmla="*/ 1622510 h 6975464"/>
              <a:gd name="connsiteX272" fmla="*/ 2231236 w 42118086"/>
              <a:gd name="connsiteY272" fmla="*/ 1355976 h 6975464"/>
              <a:gd name="connsiteX273" fmla="*/ 2231236 w 42118086"/>
              <a:gd name="connsiteY273" fmla="*/ 1702944 h 6975464"/>
              <a:gd name="connsiteX274" fmla="*/ 1887362 w 42118086"/>
              <a:gd name="connsiteY274" fmla="*/ 1968689 h 6975464"/>
              <a:gd name="connsiteX275" fmla="*/ 1887362 w 42118086"/>
              <a:gd name="connsiteY275" fmla="*/ 1985249 h 6975464"/>
              <a:gd name="connsiteX276" fmla="*/ 2243855 w 42118086"/>
              <a:gd name="connsiteY276" fmla="*/ 1709252 h 6975464"/>
              <a:gd name="connsiteX277" fmla="*/ 2243855 w 42118086"/>
              <a:gd name="connsiteY277" fmla="*/ 1339416 h 6975464"/>
              <a:gd name="connsiteX278" fmla="*/ 1870800 w 42118086"/>
              <a:gd name="connsiteY278" fmla="*/ 1056323 h 6975464"/>
              <a:gd name="connsiteX279" fmla="*/ 1870800 w 42118086"/>
              <a:gd name="connsiteY279" fmla="*/ 707778 h 6975464"/>
              <a:gd name="connsiteX280" fmla="*/ 1857392 w 42118086"/>
              <a:gd name="connsiteY280" fmla="*/ 718030 h 6975464"/>
              <a:gd name="connsiteX281" fmla="*/ 1857392 w 42118086"/>
              <a:gd name="connsiteY281" fmla="*/ 1050803 h 6975464"/>
              <a:gd name="connsiteX282" fmla="*/ 1496167 w 42118086"/>
              <a:gd name="connsiteY282" fmla="*/ 1331531 h 6975464"/>
              <a:gd name="connsiteX283" fmla="*/ 1496167 w 42118086"/>
              <a:gd name="connsiteY283" fmla="*/ 985352 h 6975464"/>
              <a:gd name="connsiteX284" fmla="*/ 1857392 w 42118086"/>
              <a:gd name="connsiteY284" fmla="*/ 704624 h 6975464"/>
              <a:gd name="connsiteX285" fmla="*/ 1857392 w 42118086"/>
              <a:gd name="connsiteY285" fmla="*/ 717241 h 6975464"/>
              <a:gd name="connsiteX286" fmla="*/ 1870800 w 42118086"/>
              <a:gd name="connsiteY286" fmla="*/ 706990 h 6975464"/>
              <a:gd name="connsiteX287" fmla="*/ 1870800 w 42118086"/>
              <a:gd name="connsiteY287" fmla="*/ 688064 h 6975464"/>
              <a:gd name="connsiteX288" fmla="*/ 1509574 w 42118086"/>
              <a:gd name="connsiteY288" fmla="*/ 412856 h 6975464"/>
              <a:gd name="connsiteX289" fmla="*/ 1498533 w 42118086"/>
              <a:gd name="connsiteY289" fmla="*/ 421530 h 6975464"/>
              <a:gd name="connsiteX290" fmla="*/ 1508786 w 42118086"/>
              <a:gd name="connsiteY290" fmla="*/ 412856 h 6975464"/>
              <a:gd name="connsiteX291" fmla="*/ 1493012 w 42118086"/>
              <a:gd name="connsiteY291" fmla="*/ 401028 h 6975464"/>
              <a:gd name="connsiteX292" fmla="*/ 1493012 w 42118086"/>
              <a:gd name="connsiteY292" fmla="*/ 119417 h 6975464"/>
              <a:gd name="connsiteX293" fmla="*/ 1493012 w 42118086"/>
              <a:gd name="connsiteY293" fmla="*/ 117464 h 6975464"/>
              <a:gd name="connsiteX294" fmla="*/ 1398859 w 42118086"/>
              <a:gd name="connsiteY294" fmla="*/ 117464 h 6975464"/>
              <a:gd name="connsiteX295" fmla="*/ 1480393 w 42118086"/>
              <a:gd name="connsiteY295" fmla="*/ 117464 h 6975464"/>
              <a:gd name="connsiteX296" fmla="*/ 1480393 w 42118086"/>
              <a:gd name="connsiteY296" fmla="*/ 201868 h 6975464"/>
              <a:gd name="connsiteX297" fmla="*/ 1480393 w 42118086"/>
              <a:gd name="connsiteY297" fmla="*/ 401028 h 6975464"/>
              <a:gd name="connsiteX298" fmla="*/ 1118379 w 42118086"/>
              <a:gd name="connsiteY298" fmla="*/ 681756 h 6975464"/>
              <a:gd name="connsiteX299" fmla="*/ 1118379 w 42118086"/>
              <a:gd name="connsiteY299" fmla="*/ 335577 h 6975464"/>
              <a:gd name="connsiteX300" fmla="*/ 1379242 w 42118086"/>
              <a:gd name="connsiteY300" fmla="*/ 132719 h 6975464"/>
              <a:gd name="connsiteX301" fmla="*/ 1398859 w 42118086"/>
              <a:gd name="connsiteY301" fmla="*/ 117464 h 6975464"/>
              <a:gd name="connsiteX302" fmla="*/ 840168 w 42118086"/>
              <a:gd name="connsiteY302" fmla="*/ 117464 h 6975464"/>
              <a:gd name="connsiteX303" fmla="*/ 1377550 w 42118086"/>
              <a:gd name="connsiteY303" fmla="*/ 117464 h 6975464"/>
              <a:gd name="connsiteX304" fmla="*/ 1301753 w 42118086"/>
              <a:gd name="connsiteY304" fmla="*/ 176360 h 6975464"/>
              <a:gd name="connsiteX305" fmla="*/ 1112069 w 42118086"/>
              <a:gd name="connsiteY305" fmla="*/ 323748 h 6975464"/>
              <a:gd name="connsiteX306" fmla="*/ 857417 w 42118086"/>
              <a:gd name="connsiteY306" fmla="*/ 130551 h 6975464"/>
              <a:gd name="connsiteX307" fmla="*/ 840168 w 42118086"/>
              <a:gd name="connsiteY307" fmla="*/ 117464 h 6975464"/>
              <a:gd name="connsiteX0" fmla="*/ 738225 w 42198532"/>
              <a:gd name="connsiteY0" fmla="*/ 6911396 h 6975464"/>
              <a:gd name="connsiteX1" fmla="*/ 814828 w 42198532"/>
              <a:gd name="connsiteY1" fmla="*/ 6969750 h 6975464"/>
              <a:gd name="connsiteX2" fmla="*/ 822329 w 42198532"/>
              <a:gd name="connsiteY2" fmla="*/ 6975464 h 6975464"/>
              <a:gd name="connsiteX3" fmla="*/ 655724 w 42198532"/>
              <a:gd name="connsiteY3" fmla="*/ 6975464 h 6975464"/>
              <a:gd name="connsiteX4" fmla="*/ 656989 w 42198532"/>
              <a:gd name="connsiteY4" fmla="*/ 6974481 h 6975464"/>
              <a:gd name="connsiteX5" fmla="*/ 738225 w 42198532"/>
              <a:gd name="connsiteY5" fmla="*/ 6911396 h 6975464"/>
              <a:gd name="connsiteX6" fmla="*/ 733493 w 42198532"/>
              <a:gd name="connsiteY6" fmla="*/ 6551812 h 6975464"/>
              <a:gd name="connsiteX7" fmla="*/ 733493 w 42198532"/>
              <a:gd name="connsiteY7" fmla="*/ 6897991 h 6975464"/>
              <a:gd name="connsiteX8" fmla="*/ 639637 w 42198532"/>
              <a:gd name="connsiteY8" fmla="*/ 6970539 h 6975464"/>
              <a:gd name="connsiteX9" fmla="*/ 656989 w 42198532"/>
              <a:gd name="connsiteY9" fmla="*/ 6974481 h 6975464"/>
              <a:gd name="connsiteX10" fmla="*/ 638848 w 42198532"/>
              <a:gd name="connsiteY10" fmla="*/ 6971327 h 6975464"/>
              <a:gd name="connsiteX11" fmla="*/ 633515 w 42198532"/>
              <a:gd name="connsiteY11" fmla="*/ 6975464 h 6975464"/>
              <a:gd name="connsiteX12" fmla="*/ 371479 w 42198532"/>
              <a:gd name="connsiteY12" fmla="*/ 6975464 h 6975464"/>
              <a:gd name="connsiteX13" fmla="*/ 371479 w 42198532"/>
              <a:gd name="connsiteY13" fmla="*/ 6917056 h 6975464"/>
              <a:gd name="connsiteX14" fmla="*/ 371479 w 42198532"/>
              <a:gd name="connsiteY14" fmla="*/ 6832540 h 6975464"/>
              <a:gd name="connsiteX15" fmla="*/ 733493 w 42198532"/>
              <a:gd name="connsiteY15" fmla="*/ 6551812 h 6975464"/>
              <a:gd name="connsiteX16" fmla="*/ 1106548 w 42198532"/>
              <a:gd name="connsiteY16" fmla="*/ 5904403 h 6975464"/>
              <a:gd name="connsiteX17" fmla="*/ 1106548 w 42198532"/>
              <a:gd name="connsiteY17" fmla="*/ 6251370 h 6975464"/>
              <a:gd name="connsiteX18" fmla="*/ 1012693 w 42198532"/>
              <a:gd name="connsiteY18" fmla="*/ 6323918 h 6975464"/>
              <a:gd name="connsiteX19" fmla="*/ 744534 w 42198532"/>
              <a:gd name="connsiteY19" fmla="*/ 6531309 h 6975464"/>
              <a:gd name="connsiteX20" fmla="*/ 744534 w 42198532"/>
              <a:gd name="connsiteY20" fmla="*/ 6185131 h 6975464"/>
              <a:gd name="connsiteX21" fmla="*/ 873093 w 42198532"/>
              <a:gd name="connsiteY21" fmla="*/ 6085772 h 6975464"/>
              <a:gd name="connsiteX22" fmla="*/ 1106548 w 42198532"/>
              <a:gd name="connsiteY22" fmla="*/ 5904403 h 6975464"/>
              <a:gd name="connsiteX23" fmla="*/ 1739875 w 42198532"/>
              <a:gd name="connsiteY23" fmla="*/ 5788484 h 6975464"/>
              <a:gd name="connsiteX24" fmla="*/ 1726467 w 42198532"/>
              <a:gd name="connsiteY24" fmla="*/ 5794792 h 6975464"/>
              <a:gd name="connsiteX25" fmla="*/ 1739875 w 42198532"/>
              <a:gd name="connsiteY25" fmla="*/ 5788484 h 6975464"/>
              <a:gd name="connsiteX26" fmla="*/ 1488280 w 42198532"/>
              <a:gd name="connsiteY26" fmla="*/ 5613423 h 6975464"/>
              <a:gd name="connsiteX27" fmla="*/ 1726467 w 42198532"/>
              <a:gd name="connsiteY27" fmla="*/ 5794792 h 6975464"/>
              <a:gd name="connsiteX28" fmla="*/ 1853448 w 42198532"/>
              <a:gd name="connsiteY28" fmla="*/ 5890997 h 6975464"/>
              <a:gd name="connsiteX29" fmla="*/ 1489068 w 42198532"/>
              <a:gd name="connsiteY29" fmla="*/ 6174091 h 6975464"/>
              <a:gd name="connsiteX30" fmla="*/ 1123900 w 42198532"/>
              <a:gd name="connsiteY30" fmla="*/ 5896517 h 6975464"/>
              <a:gd name="connsiteX31" fmla="*/ 1488280 w 42198532"/>
              <a:gd name="connsiteY31" fmla="*/ 5613423 h 6975464"/>
              <a:gd name="connsiteX32" fmla="*/ 359648 w 42198532"/>
              <a:gd name="connsiteY32" fmla="*/ 4965225 h 6975464"/>
              <a:gd name="connsiteX33" fmla="*/ 724817 w 42198532"/>
              <a:gd name="connsiteY33" fmla="*/ 5242799 h 6975464"/>
              <a:gd name="connsiteX34" fmla="*/ 487418 w 42198532"/>
              <a:gd name="connsiteY34" fmla="*/ 5426534 h 6975464"/>
              <a:gd name="connsiteX35" fmla="*/ 493727 w 42198532"/>
              <a:gd name="connsiteY35" fmla="*/ 5437574 h 6975464"/>
              <a:gd name="connsiteX36" fmla="*/ 733493 w 42198532"/>
              <a:gd name="connsiteY36" fmla="*/ 5252262 h 6975464"/>
              <a:gd name="connsiteX37" fmla="*/ 733493 w 42198532"/>
              <a:gd name="connsiteY37" fmla="*/ 5598440 h 6975464"/>
              <a:gd name="connsiteX38" fmla="*/ 633328 w 42198532"/>
              <a:gd name="connsiteY38" fmla="*/ 5675720 h 6975464"/>
              <a:gd name="connsiteX39" fmla="*/ 641215 w 42198532"/>
              <a:gd name="connsiteY39" fmla="*/ 5688337 h 6975464"/>
              <a:gd name="connsiteX40" fmla="*/ 737436 w 42198532"/>
              <a:gd name="connsiteY40" fmla="*/ 5613423 h 6975464"/>
              <a:gd name="connsiteX41" fmla="*/ 1102605 w 42198532"/>
              <a:gd name="connsiteY41" fmla="*/ 5890997 h 6975464"/>
              <a:gd name="connsiteX42" fmla="*/ 866783 w 42198532"/>
              <a:gd name="connsiteY42" fmla="*/ 6073943 h 6975464"/>
              <a:gd name="connsiteX43" fmla="*/ 873093 w 42198532"/>
              <a:gd name="connsiteY43" fmla="*/ 6085772 h 6975464"/>
              <a:gd name="connsiteX44" fmla="*/ 865994 w 42198532"/>
              <a:gd name="connsiteY44" fmla="*/ 6074732 h 6975464"/>
              <a:gd name="connsiteX45" fmla="*/ 738225 w 42198532"/>
              <a:gd name="connsiteY45" fmla="*/ 6174091 h 6975464"/>
              <a:gd name="connsiteX46" fmla="*/ 373056 w 42198532"/>
              <a:gd name="connsiteY46" fmla="*/ 5896517 h 6975464"/>
              <a:gd name="connsiteX47" fmla="*/ 640426 w 42198532"/>
              <a:gd name="connsiteY47" fmla="*/ 5689125 h 6975464"/>
              <a:gd name="connsiteX48" fmla="*/ 633328 w 42198532"/>
              <a:gd name="connsiteY48" fmla="*/ 5676508 h 6975464"/>
              <a:gd name="connsiteX49" fmla="*/ 371479 w 42198532"/>
              <a:gd name="connsiteY49" fmla="*/ 5879169 h 6975464"/>
              <a:gd name="connsiteX50" fmla="*/ 371479 w 42198532"/>
              <a:gd name="connsiteY50" fmla="*/ 5532990 h 6975464"/>
              <a:gd name="connsiteX51" fmla="*/ 493727 w 42198532"/>
              <a:gd name="connsiteY51" fmla="*/ 5438362 h 6975464"/>
              <a:gd name="connsiteX52" fmla="*/ 486629 w 42198532"/>
              <a:gd name="connsiteY52" fmla="*/ 5426534 h 6975464"/>
              <a:gd name="connsiteX53" fmla="*/ 365169 w 42198532"/>
              <a:gd name="connsiteY53" fmla="*/ 5521161 h 6975464"/>
              <a:gd name="connsiteX54" fmla="*/ 0 w 42198532"/>
              <a:gd name="connsiteY54" fmla="*/ 5243588 h 6975464"/>
              <a:gd name="connsiteX55" fmla="*/ 359648 w 42198532"/>
              <a:gd name="connsiteY55" fmla="*/ 4965225 h 6975464"/>
              <a:gd name="connsiteX56" fmla="*/ 1106548 w 42198532"/>
              <a:gd name="connsiteY56" fmla="*/ 4604852 h 6975464"/>
              <a:gd name="connsiteX57" fmla="*/ 1106548 w 42198532"/>
              <a:gd name="connsiteY57" fmla="*/ 4951031 h 6975464"/>
              <a:gd name="connsiteX58" fmla="*/ 1018214 w 42198532"/>
              <a:gd name="connsiteY58" fmla="*/ 5019636 h 6975464"/>
              <a:gd name="connsiteX59" fmla="*/ 1025312 w 42198532"/>
              <a:gd name="connsiteY59" fmla="*/ 5030676 h 6975464"/>
              <a:gd name="connsiteX60" fmla="*/ 1017425 w 42198532"/>
              <a:gd name="connsiteY60" fmla="*/ 5020424 h 6975464"/>
              <a:gd name="connsiteX61" fmla="*/ 744534 w 42198532"/>
              <a:gd name="connsiteY61" fmla="*/ 5231759 h 6975464"/>
              <a:gd name="connsiteX62" fmla="*/ 744534 w 42198532"/>
              <a:gd name="connsiteY62" fmla="*/ 4885580 h 6975464"/>
              <a:gd name="connsiteX63" fmla="*/ 856530 w 42198532"/>
              <a:gd name="connsiteY63" fmla="*/ 4798050 h 6975464"/>
              <a:gd name="connsiteX64" fmla="*/ 849432 w 42198532"/>
              <a:gd name="connsiteY64" fmla="*/ 4787799 h 6975464"/>
              <a:gd name="connsiteX65" fmla="*/ 857319 w 42198532"/>
              <a:gd name="connsiteY65" fmla="*/ 4798050 h 6975464"/>
              <a:gd name="connsiteX66" fmla="*/ 1106548 w 42198532"/>
              <a:gd name="connsiteY66" fmla="*/ 4604852 h 6975464"/>
              <a:gd name="connsiteX67" fmla="*/ 737436 w 42198532"/>
              <a:gd name="connsiteY67" fmla="*/ 4313873 h 6975464"/>
              <a:gd name="connsiteX68" fmla="*/ 1102605 w 42198532"/>
              <a:gd name="connsiteY68" fmla="*/ 4591447 h 6975464"/>
              <a:gd name="connsiteX69" fmla="*/ 849432 w 42198532"/>
              <a:gd name="connsiteY69" fmla="*/ 4787799 h 6975464"/>
              <a:gd name="connsiteX70" fmla="*/ 738225 w 42198532"/>
              <a:gd name="connsiteY70" fmla="*/ 4873752 h 6975464"/>
              <a:gd name="connsiteX71" fmla="*/ 373056 w 42198532"/>
              <a:gd name="connsiteY71" fmla="*/ 4596178 h 6975464"/>
              <a:gd name="connsiteX72" fmla="*/ 737436 w 42198532"/>
              <a:gd name="connsiteY72" fmla="*/ 4313873 h 6975464"/>
              <a:gd name="connsiteX73" fmla="*/ 1115224 w 42198532"/>
              <a:gd name="connsiteY73" fmla="*/ 3661732 h 6975464"/>
              <a:gd name="connsiteX74" fmla="*/ 1125477 w 42198532"/>
              <a:gd name="connsiteY74" fmla="*/ 3669618 h 6975464"/>
              <a:gd name="connsiteX75" fmla="*/ 1480393 w 42198532"/>
              <a:gd name="connsiteY75" fmla="*/ 3939306 h 6975464"/>
              <a:gd name="connsiteX76" fmla="*/ 1116013 w 42198532"/>
              <a:gd name="connsiteY76" fmla="*/ 4222399 h 6975464"/>
              <a:gd name="connsiteX77" fmla="*/ 750844 w 42198532"/>
              <a:gd name="connsiteY77" fmla="*/ 3944037 h 6975464"/>
              <a:gd name="connsiteX78" fmla="*/ 1115224 w 42198532"/>
              <a:gd name="connsiteY78" fmla="*/ 3661732 h 6975464"/>
              <a:gd name="connsiteX79" fmla="*/ 1480393 w 42198532"/>
              <a:gd name="connsiteY79" fmla="*/ 2656315 h 6975464"/>
              <a:gd name="connsiteX80" fmla="*/ 1480393 w 42198532"/>
              <a:gd name="connsiteY80" fmla="*/ 3002494 h 6975464"/>
              <a:gd name="connsiteX81" fmla="*/ 1386537 w 42198532"/>
              <a:gd name="connsiteY81" fmla="*/ 3075042 h 6975464"/>
              <a:gd name="connsiteX82" fmla="*/ 1392847 w 42198532"/>
              <a:gd name="connsiteY82" fmla="*/ 3086870 h 6975464"/>
              <a:gd name="connsiteX83" fmla="*/ 1385748 w 42198532"/>
              <a:gd name="connsiteY83" fmla="*/ 3075830 h 6975464"/>
              <a:gd name="connsiteX84" fmla="*/ 1118379 w 42198532"/>
              <a:gd name="connsiteY84" fmla="*/ 3283222 h 6975464"/>
              <a:gd name="connsiteX85" fmla="*/ 1118379 w 42198532"/>
              <a:gd name="connsiteY85" fmla="*/ 2937043 h 6975464"/>
              <a:gd name="connsiteX86" fmla="*/ 1246148 w 42198532"/>
              <a:gd name="connsiteY86" fmla="*/ 2837685 h 6975464"/>
              <a:gd name="connsiteX87" fmla="*/ 1239839 w 42198532"/>
              <a:gd name="connsiteY87" fmla="*/ 2825856 h 6975464"/>
              <a:gd name="connsiteX88" fmla="*/ 1246937 w 42198532"/>
              <a:gd name="connsiteY88" fmla="*/ 2836896 h 6975464"/>
              <a:gd name="connsiteX89" fmla="*/ 1480393 w 42198532"/>
              <a:gd name="connsiteY89" fmla="*/ 2656315 h 6975464"/>
              <a:gd name="connsiteX90" fmla="*/ 732704 w 42198532"/>
              <a:gd name="connsiteY90" fmla="*/ 1716349 h 6975464"/>
              <a:gd name="connsiteX91" fmla="*/ 1097873 w 42198532"/>
              <a:gd name="connsiteY91" fmla="*/ 1993923 h 6975464"/>
              <a:gd name="connsiteX92" fmla="*/ 860473 w 42198532"/>
              <a:gd name="connsiteY92" fmla="*/ 2177658 h 6975464"/>
              <a:gd name="connsiteX93" fmla="*/ 867572 w 42198532"/>
              <a:gd name="connsiteY93" fmla="*/ 2189486 h 6975464"/>
              <a:gd name="connsiteX94" fmla="*/ 1106548 w 42198532"/>
              <a:gd name="connsiteY94" fmla="*/ 2003386 h 6975464"/>
              <a:gd name="connsiteX95" fmla="*/ 1106548 w 42198532"/>
              <a:gd name="connsiteY95" fmla="*/ 2350353 h 6975464"/>
              <a:gd name="connsiteX96" fmla="*/ 1007172 w 42198532"/>
              <a:gd name="connsiteY96" fmla="*/ 2427632 h 6975464"/>
              <a:gd name="connsiteX97" fmla="*/ 1014270 w 42198532"/>
              <a:gd name="connsiteY97" fmla="*/ 2440249 h 6975464"/>
              <a:gd name="connsiteX98" fmla="*/ 1110492 w 42198532"/>
              <a:gd name="connsiteY98" fmla="*/ 2365336 h 6975464"/>
              <a:gd name="connsiteX99" fmla="*/ 1475660 w 42198532"/>
              <a:gd name="connsiteY99" fmla="*/ 2642910 h 6975464"/>
              <a:gd name="connsiteX100" fmla="*/ 1239839 w 42198532"/>
              <a:gd name="connsiteY100" fmla="*/ 2825856 h 6975464"/>
              <a:gd name="connsiteX101" fmla="*/ 1112069 w 42198532"/>
              <a:gd name="connsiteY101" fmla="*/ 2925215 h 6975464"/>
              <a:gd name="connsiteX102" fmla="*/ 746900 w 42198532"/>
              <a:gd name="connsiteY102" fmla="*/ 2647641 h 6975464"/>
              <a:gd name="connsiteX103" fmla="*/ 1013481 w 42198532"/>
              <a:gd name="connsiteY103" fmla="*/ 2440249 h 6975464"/>
              <a:gd name="connsiteX104" fmla="*/ 1006383 w 42198532"/>
              <a:gd name="connsiteY104" fmla="*/ 2427632 h 6975464"/>
              <a:gd name="connsiteX105" fmla="*/ 744534 w 42198532"/>
              <a:gd name="connsiteY105" fmla="*/ 2631081 h 6975464"/>
              <a:gd name="connsiteX106" fmla="*/ 744534 w 42198532"/>
              <a:gd name="connsiteY106" fmla="*/ 2284114 h 6975464"/>
              <a:gd name="connsiteX107" fmla="*/ 866783 w 42198532"/>
              <a:gd name="connsiteY107" fmla="*/ 2189486 h 6975464"/>
              <a:gd name="connsiteX108" fmla="*/ 860473 w 42198532"/>
              <a:gd name="connsiteY108" fmla="*/ 2178447 h 6975464"/>
              <a:gd name="connsiteX109" fmla="*/ 738225 w 42198532"/>
              <a:gd name="connsiteY109" fmla="*/ 2273074 h 6975464"/>
              <a:gd name="connsiteX110" fmla="*/ 373056 w 42198532"/>
              <a:gd name="connsiteY110" fmla="*/ 1995500 h 6975464"/>
              <a:gd name="connsiteX111" fmla="*/ 732704 w 42198532"/>
              <a:gd name="connsiteY111" fmla="*/ 1716349 h 6975464"/>
              <a:gd name="connsiteX112" fmla="*/ 1480393 w 42198532"/>
              <a:gd name="connsiteY112" fmla="*/ 1355976 h 6975464"/>
              <a:gd name="connsiteX113" fmla="*/ 1480393 w 42198532"/>
              <a:gd name="connsiteY113" fmla="*/ 1702944 h 6975464"/>
              <a:gd name="connsiteX114" fmla="*/ 1391269 w 42198532"/>
              <a:gd name="connsiteY114" fmla="*/ 1771549 h 6975464"/>
              <a:gd name="connsiteX115" fmla="*/ 1399156 w 42198532"/>
              <a:gd name="connsiteY115" fmla="*/ 1781800 h 6975464"/>
              <a:gd name="connsiteX116" fmla="*/ 1483547 w 42198532"/>
              <a:gd name="connsiteY116" fmla="*/ 1716349 h 6975464"/>
              <a:gd name="connsiteX117" fmla="*/ 1848716 w 42198532"/>
              <a:gd name="connsiteY117" fmla="*/ 1993923 h 6975464"/>
              <a:gd name="connsiteX118" fmla="*/ 1658639 w 42198532"/>
              <a:gd name="connsiteY118" fmla="*/ 2141384 h 6975464"/>
              <a:gd name="connsiteX119" fmla="*/ 1489068 w 42198532"/>
              <a:gd name="connsiteY119" fmla="*/ 2273074 h 6975464"/>
              <a:gd name="connsiteX120" fmla="*/ 1123900 w 42198532"/>
              <a:gd name="connsiteY120" fmla="*/ 1995500 h 6975464"/>
              <a:gd name="connsiteX121" fmla="*/ 1398368 w 42198532"/>
              <a:gd name="connsiteY121" fmla="*/ 1782588 h 6975464"/>
              <a:gd name="connsiteX122" fmla="*/ 1390481 w 42198532"/>
              <a:gd name="connsiteY122" fmla="*/ 1771549 h 6975464"/>
              <a:gd name="connsiteX123" fmla="*/ 1118379 w 42198532"/>
              <a:gd name="connsiteY123" fmla="*/ 1982883 h 6975464"/>
              <a:gd name="connsiteX124" fmla="*/ 1118379 w 42198532"/>
              <a:gd name="connsiteY124" fmla="*/ 1636704 h 6975464"/>
              <a:gd name="connsiteX125" fmla="*/ 1230374 w 42198532"/>
              <a:gd name="connsiteY125" fmla="*/ 1549963 h 6975464"/>
              <a:gd name="connsiteX126" fmla="*/ 1480393 w 42198532"/>
              <a:gd name="connsiteY126" fmla="*/ 1355976 h 6975464"/>
              <a:gd name="connsiteX127" fmla="*/ 1110492 w 42198532"/>
              <a:gd name="connsiteY127" fmla="*/ 1064997 h 6975464"/>
              <a:gd name="connsiteX128" fmla="*/ 1475660 w 42198532"/>
              <a:gd name="connsiteY128" fmla="*/ 1342571 h 6975464"/>
              <a:gd name="connsiteX129" fmla="*/ 1223276 w 42198532"/>
              <a:gd name="connsiteY129" fmla="*/ 1538923 h 6975464"/>
              <a:gd name="connsiteX130" fmla="*/ 1230374 w 42198532"/>
              <a:gd name="connsiteY130" fmla="*/ 1549963 h 6975464"/>
              <a:gd name="connsiteX131" fmla="*/ 1222487 w 42198532"/>
              <a:gd name="connsiteY131" fmla="*/ 1539711 h 6975464"/>
              <a:gd name="connsiteX132" fmla="*/ 1112069 w 42198532"/>
              <a:gd name="connsiteY132" fmla="*/ 1625665 h 6975464"/>
              <a:gd name="connsiteX133" fmla="*/ 746900 w 42198532"/>
              <a:gd name="connsiteY133" fmla="*/ 1348091 h 6975464"/>
              <a:gd name="connsiteX134" fmla="*/ 1110492 w 42198532"/>
              <a:gd name="connsiteY134" fmla="*/ 1064997 h 6975464"/>
              <a:gd name="connsiteX135" fmla="*/ 1488280 w 42198532"/>
              <a:gd name="connsiteY135" fmla="*/ 413645 h 6975464"/>
              <a:gd name="connsiteX136" fmla="*/ 1498533 w 42198532"/>
              <a:gd name="connsiteY136" fmla="*/ 421530 h 6975464"/>
              <a:gd name="connsiteX137" fmla="*/ 1853448 w 42198532"/>
              <a:gd name="connsiteY137" fmla="*/ 691218 h 6975464"/>
              <a:gd name="connsiteX138" fmla="*/ 1489068 w 42198532"/>
              <a:gd name="connsiteY138" fmla="*/ 973524 h 6975464"/>
              <a:gd name="connsiteX139" fmla="*/ 1123900 w 42198532"/>
              <a:gd name="connsiteY139" fmla="*/ 695950 h 6975464"/>
              <a:gd name="connsiteX140" fmla="*/ 1488280 w 42198532"/>
              <a:gd name="connsiteY140" fmla="*/ 413645 h 6975464"/>
              <a:gd name="connsiteX141" fmla="*/ 1493012 w 42198532"/>
              <a:gd name="connsiteY141" fmla="*/ 117464 h 6975464"/>
              <a:gd name="connsiteX142" fmla="*/ 42118086 w 42198532"/>
              <a:gd name="connsiteY142" fmla="*/ 0 h 6975464"/>
              <a:gd name="connsiteX143" fmla="*/ 42198532 w 42198532"/>
              <a:gd name="connsiteY143" fmla="*/ 6799268 h 6975464"/>
              <a:gd name="connsiteX144" fmla="*/ 843615 w 42198532"/>
              <a:gd name="connsiteY144" fmla="*/ 6975464 h 6975464"/>
              <a:gd name="connsiteX145" fmla="*/ 810785 w 42198532"/>
              <a:gd name="connsiteY145" fmla="*/ 6950504 h 6975464"/>
              <a:gd name="connsiteX146" fmla="*/ 746900 w 42198532"/>
              <a:gd name="connsiteY146" fmla="*/ 6901934 h 6975464"/>
              <a:gd name="connsiteX147" fmla="*/ 746900 w 42198532"/>
              <a:gd name="connsiteY147" fmla="*/ 6547081 h 6975464"/>
              <a:gd name="connsiteX148" fmla="*/ 1019002 w 42198532"/>
              <a:gd name="connsiteY148" fmla="*/ 6335746 h 6975464"/>
              <a:gd name="connsiteX149" fmla="*/ 1012693 w 42198532"/>
              <a:gd name="connsiteY149" fmla="*/ 6323918 h 6975464"/>
              <a:gd name="connsiteX150" fmla="*/ 1019791 w 42198532"/>
              <a:gd name="connsiteY150" fmla="*/ 6334957 h 6975464"/>
              <a:gd name="connsiteX151" fmla="*/ 1110492 w 42198532"/>
              <a:gd name="connsiteY151" fmla="*/ 6264775 h 6975464"/>
              <a:gd name="connsiteX152" fmla="*/ 1489068 w 42198532"/>
              <a:gd name="connsiteY152" fmla="*/ 6553389 h 6975464"/>
              <a:gd name="connsiteX153" fmla="*/ 1870800 w 42198532"/>
              <a:gd name="connsiteY153" fmla="*/ 6257678 h 6975464"/>
              <a:gd name="connsiteX154" fmla="*/ 1870800 w 42198532"/>
              <a:gd name="connsiteY154" fmla="*/ 6139394 h 6975464"/>
              <a:gd name="connsiteX155" fmla="*/ 1857392 w 42198532"/>
              <a:gd name="connsiteY155" fmla="*/ 6144914 h 6975464"/>
              <a:gd name="connsiteX156" fmla="*/ 1857392 w 42198532"/>
              <a:gd name="connsiteY156" fmla="*/ 6251370 h 6975464"/>
              <a:gd name="connsiteX157" fmla="*/ 1495378 w 42198532"/>
              <a:gd name="connsiteY157" fmla="*/ 6531309 h 6975464"/>
              <a:gd name="connsiteX158" fmla="*/ 1495378 w 42198532"/>
              <a:gd name="connsiteY158" fmla="*/ 6185131 h 6975464"/>
              <a:gd name="connsiteX159" fmla="*/ 1857392 w 42198532"/>
              <a:gd name="connsiteY159" fmla="*/ 5904403 h 6975464"/>
              <a:gd name="connsiteX160" fmla="*/ 1857392 w 42198532"/>
              <a:gd name="connsiteY160" fmla="*/ 6144125 h 6975464"/>
              <a:gd name="connsiteX161" fmla="*/ 1870800 w 42198532"/>
              <a:gd name="connsiteY161" fmla="*/ 6138605 h 6975464"/>
              <a:gd name="connsiteX162" fmla="*/ 1870800 w 42198532"/>
              <a:gd name="connsiteY162" fmla="*/ 5887843 h 6975464"/>
              <a:gd name="connsiteX163" fmla="*/ 1739875 w 42198532"/>
              <a:gd name="connsiteY163" fmla="*/ 5788484 h 6975464"/>
              <a:gd name="connsiteX164" fmla="*/ 1497744 w 42198532"/>
              <a:gd name="connsiteY164" fmla="*/ 5604749 h 6975464"/>
              <a:gd name="connsiteX165" fmla="*/ 1497744 w 42198532"/>
              <a:gd name="connsiteY165" fmla="*/ 5424957 h 6975464"/>
              <a:gd name="connsiteX166" fmla="*/ 1484336 w 42198532"/>
              <a:gd name="connsiteY166" fmla="*/ 5427322 h 6975464"/>
              <a:gd name="connsiteX167" fmla="*/ 1484336 w 42198532"/>
              <a:gd name="connsiteY167" fmla="*/ 5598440 h 6975464"/>
              <a:gd name="connsiteX168" fmla="*/ 1122322 w 42198532"/>
              <a:gd name="connsiteY168" fmla="*/ 5879169 h 6975464"/>
              <a:gd name="connsiteX169" fmla="*/ 1122322 w 42198532"/>
              <a:gd name="connsiteY169" fmla="*/ 5532990 h 6975464"/>
              <a:gd name="connsiteX170" fmla="*/ 1292682 w 42198532"/>
              <a:gd name="connsiteY170" fmla="*/ 5400511 h 6975464"/>
              <a:gd name="connsiteX171" fmla="*/ 1285583 w 42198532"/>
              <a:gd name="connsiteY171" fmla="*/ 5390260 h 6975464"/>
              <a:gd name="connsiteX172" fmla="*/ 1116013 w 42198532"/>
              <a:gd name="connsiteY172" fmla="*/ 5521161 h 6975464"/>
              <a:gd name="connsiteX173" fmla="*/ 750844 w 42198532"/>
              <a:gd name="connsiteY173" fmla="*/ 5243588 h 6975464"/>
              <a:gd name="connsiteX174" fmla="*/ 1025312 w 42198532"/>
              <a:gd name="connsiteY174" fmla="*/ 5030676 h 6975464"/>
              <a:gd name="connsiteX175" fmla="*/ 1110492 w 42198532"/>
              <a:gd name="connsiteY175" fmla="*/ 4965225 h 6975464"/>
              <a:gd name="connsiteX176" fmla="*/ 1475660 w 42198532"/>
              <a:gd name="connsiteY176" fmla="*/ 5242799 h 6975464"/>
              <a:gd name="connsiteX177" fmla="*/ 1285583 w 42198532"/>
              <a:gd name="connsiteY177" fmla="*/ 5389472 h 6975464"/>
              <a:gd name="connsiteX178" fmla="*/ 1293470 w 42198532"/>
              <a:gd name="connsiteY178" fmla="*/ 5400511 h 6975464"/>
              <a:gd name="connsiteX179" fmla="*/ 1484336 w 42198532"/>
              <a:gd name="connsiteY179" fmla="*/ 5252262 h 6975464"/>
              <a:gd name="connsiteX180" fmla="*/ 1484336 w 42198532"/>
              <a:gd name="connsiteY180" fmla="*/ 5426534 h 6975464"/>
              <a:gd name="connsiteX181" fmla="*/ 1497744 w 42198532"/>
              <a:gd name="connsiteY181" fmla="*/ 5424168 h 6975464"/>
              <a:gd name="connsiteX182" fmla="*/ 1497744 w 42198532"/>
              <a:gd name="connsiteY182" fmla="*/ 5246742 h 6975464"/>
              <a:gd name="connsiteX183" fmla="*/ 1513518 w 42198532"/>
              <a:gd name="connsiteY183" fmla="*/ 5234125 h 6975464"/>
              <a:gd name="connsiteX184" fmla="*/ 1513518 w 42198532"/>
              <a:gd name="connsiteY184" fmla="*/ 5217565 h 6975464"/>
              <a:gd name="connsiteX185" fmla="*/ 1495378 w 42198532"/>
              <a:gd name="connsiteY185" fmla="*/ 5231759 h 6975464"/>
              <a:gd name="connsiteX186" fmla="*/ 1495378 w 42198532"/>
              <a:gd name="connsiteY186" fmla="*/ 4885580 h 6975464"/>
              <a:gd name="connsiteX187" fmla="*/ 1513518 w 42198532"/>
              <a:gd name="connsiteY187" fmla="*/ 4871386 h 6975464"/>
              <a:gd name="connsiteX188" fmla="*/ 1513518 w 42198532"/>
              <a:gd name="connsiteY188" fmla="*/ 4854826 h 6975464"/>
              <a:gd name="connsiteX189" fmla="*/ 1489068 w 42198532"/>
              <a:gd name="connsiteY189" fmla="*/ 4873752 h 6975464"/>
              <a:gd name="connsiteX190" fmla="*/ 1123900 w 42198532"/>
              <a:gd name="connsiteY190" fmla="*/ 4596178 h 6975464"/>
              <a:gd name="connsiteX191" fmla="*/ 1488280 w 42198532"/>
              <a:gd name="connsiteY191" fmla="*/ 4313873 h 6975464"/>
              <a:gd name="connsiteX192" fmla="*/ 1853448 w 42198532"/>
              <a:gd name="connsiteY192" fmla="*/ 4591447 h 6975464"/>
              <a:gd name="connsiteX193" fmla="*/ 1514307 w 42198532"/>
              <a:gd name="connsiteY193" fmla="*/ 4854826 h 6975464"/>
              <a:gd name="connsiteX194" fmla="*/ 1514307 w 42198532"/>
              <a:gd name="connsiteY194" fmla="*/ 4870598 h 6975464"/>
              <a:gd name="connsiteX195" fmla="*/ 1857392 w 42198532"/>
              <a:gd name="connsiteY195" fmla="*/ 4604852 h 6975464"/>
              <a:gd name="connsiteX196" fmla="*/ 1857392 w 42198532"/>
              <a:gd name="connsiteY196" fmla="*/ 4951031 h 6975464"/>
              <a:gd name="connsiteX197" fmla="*/ 1514307 w 42198532"/>
              <a:gd name="connsiteY197" fmla="*/ 5217565 h 6975464"/>
              <a:gd name="connsiteX198" fmla="*/ 1514307 w 42198532"/>
              <a:gd name="connsiteY198" fmla="*/ 5234125 h 6975464"/>
              <a:gd name="connsiteX199" fmla="*/ 1870800 w 42198532"/>
              <a:gd name="connsiteY199" fmla="*/ 4957339 h 6975464"/>
              <a:gd name="connsiteX200" fmla="*/ 1870800 w 42198532"/>
              <a:gd name="connsiteY200" fmla="*/ 4588292 h 6975464"/>
              <a:gd name="connsiteX201" fmla="*/ 1497744 w 42198532"/>
              <a:gd name="connsiteY201" fmla="*/ 4304410 h 6975464"/>
              <a:gd name="connsiteX202" fmla="*/ 1497744 w 42198532"/>
              <a:gd name="connsiteY202" fmla="*/ 3956654 h 6975464"/>
              <a:gd name="connsiteX203" fmla="*/ 1484336 w 42198532"/>
              <a:gd name="connsiteY203" fmla="*/ 3966905 h 6975464"/>
              <a:gd name="connsiteX204" fmla="*/ 1484336 w 42198532"/>
              <a:gd name="connsiteY204" fmla="*/ 4299679 h 6975464"/>
              <a:gd name="connsiteX205" fmla="*/ 1122322 w 42198532"/>
              <a:gd name="connsiteY205" fmla="*/ 4579618 h 6975464"/>
              <a:gd name="connsiteX206" fmla="*/ 1122322 w 42198532"/>
              <a:gd name="connsiteY206" fmla="*/ 4233439 h 6975464"/>
              <a:gd name="connsiteX207" fmla="*/ 1484336 w 42198532"/>
              <a:gd name="connsiteY207" fmla="*/ 3952712 h 6975464"/>
              <a:gd name="connsiteX208" fmla="*/ 1484336 w 42198532"/>
              <a:gd name="connsiteY208" fmla="*/ 3966117 h 6975464"/>
              <a:gd name="connsiteX209" fmla="*/ 1497744 w 42198532"/>
              <a:gd name="connsiteY209" fmla="*/ 3955866 h 6975464"/>
              <a:gd name="connsiteX210" fmla="*/ 1497744 w 42198532"/>
              <a:gd name="connsiteY210" fmla="*/ 3936152 h 6975464"/>
              <a:gd name="connsiteX211" fmla="*/ 1136519 w 42198532"/>
              <a:gd name="connsiteY211" fmla="*/ 3661732 h 6975464"/>
              <a:gd name="connsiteX212" fmla="*/ 1125477 w 42198532"/>
              <a:gd name="connsiteY212" fmla="*/ 3669618 h 6975464"/>
              <a:gd name="connsiteX213" fmla="*/ 1135730 w 42198532"/>
              <a:gd name="connsiteY213" fmla="*/ 3660943 h 6975464"/>
              <a:gd name="connsiteX214" fmla="*/ 1119956 w 42198532"/>
              <a:gd name="connsiteY214" fmla="*/ 3649115 h 6975464"/>
              <a:gd name="connsiteX215" fmla="*/ 1119956 w 42198532"/>
              <a:gd name="connsiteY215" fmla="*/ 3637286 h 6975464"/>
              <a:gd name="connsiteX216" fmla="*/ 1106548 w 42198532"/>
              <a:gd name="connsiteY216" fmla="*/ 3637286 h 6975464"/>
              <a:gd name="connsiteX217" fmla="*/ 1106548 w 42198532"/>
              <a:gd name="connsiteY217" fmla="*/ 3649903 h 6975464"/>
              <a:gd name="connsiteX218" fmla="*/ 744534 w 42198532"/>
              <a:gd name="connsiteY218" fmla="*/ 3929843 h 6975464"/>
              <a:gd name="connsiteX219" fmla="*/ 744534 w 42198532"/>
              <a:gd name="connsiteY219" fmla="*/ 3612841 h 6975464"/>
              <a:gd name="connsiteX220" fmla="*/ 744534 w 42198532"/>
              <a:gd name="connsiteY220" fmla="*/ 3584453 h 6975464"/>
              <a:gd name="connsiteX221" fmla="*/ 1106548 w 42198532"/>
              <a:gd name="connsiteY221" fmla="*/ 3303725 h 6975464"/>
              <a:gd name="connsiteX222" fmla="*/ 1106548 w 42198532"/>
              <a:gd name="connsiteY222" fmla="*/ 3617573 h 6975464"/>
              <a:gd name="connsiteX223" fmla="*/ 1106548 w 42198532"/>
              <a:gd name="connsiteY223" fmla="*/ 3636498 h 6975464"/>
              <a:gd name="connsiteX224" fmla="*/ 1119956 w 42198532"/>
              <a:gd name="connsiteY224" fmla="*/ 3636498 h 6975464"/>
              <a:gd name="connsiteX225" fmla="*/ 1119956 w 42198532"/>
              <a:gd name="connsiteY225" fmla="*/ 3298205 h 6975464"/>
              <a:gd name="connsiteX226" fmla="*/ 1392847 w 42198532"/>
              <a:gd name="connsiteY226" fmla="*/ 3086870 h 6975464"/>
              <a:gd name="connsiteX227" fmla="*/ 1483547 w 42198532"/>
              <a:gd name="connsiteY227" fmla="*/ 3016688 h 6975464"/>
              <a:gd name="connsiteX228" fmla="*/ 1862913 w 42198532"/>
              <a:gd name="connsiteY228" fmla="*/ 3304513 h 6975464"/>
              <a:gd name="connsiteX229" fmla="*/ 2243855 w 42198532"/>
              <a:gd name="connsiteY229" fmla="*/ 3008803 h 6975464"/>
              <a:gd name="connsiteX230" fmla="*/ 2243855 w 42198532"/>
              <a:gd name="connsiteY230" fmla="*/ 2891307 h 6975464"/>
              <a:gd name="connsiteX231" fmla="*/ 2231236 w 42198532"/>
              <a:gd name="connsiteY231" fmla="*/ 2896827 h 6975464"/>
              <a:gd name="connsiteX232" fmla="*/ 2231236 w 42198532"/>
              <a:gd name="connsiteY232" fmla="*/ 3002494 h 6975464"/>
              <a:gd name="connsiteX233" fmla="*/ 1869222 w 42198532"/>
              <a:gd name="connsiteY233" fmla="*/ 3283222 h 6975464"/>
              <a:gd name="connsiteX234" fmla="*/ 1869222 w 42198532"/>
              <a:gd name="connsiteY234" fmla="*/ 2937043 h 6975464"/>
              <a:gd name="connsiteX235" fmla="*/ 2231236 w 42198532"/>
              <a:gd name="connsiteY235" fmla="*/ 2656315 h 6975464"/>
              <a:gd name="connsiteX236" fmla="*/ 2231236 w 42198532"/>
              <a:gd name="connsiteY236" fmla="*/ 2896038 h 6975464"/>
              <a:gd name="connsiteX237" fmla="*/ 2243855 w 42198532"/>
              <a:gd name="connsiteY237" fmla="*/ 2890518 h 6975464"/>
              <a:gd name="connsiteX238" fmla="*/ 2243855 w 42198532"/>
              <a:gd name="connsiteY238" fmla="*/ 2639755 h 6975464"/>
              <a:gd name="connsiteX239" fmla="*/ 2113720 w 42198532"/>
              <a:gd name="connsiteY239" fmla="*/ 2540397 h 6975464"/>
              <a:gd name="connsiteX240" fmla="*/ 2100312 w 42198532"/>
              <a:gd name="connsiteY240" fmla="*/ 2546705 h 6975464"/>
              <a:gd name="connsiteX241" fmla="*/ 2226503 w 42198532"/>
              <a:gd name="connsiteY241" fmla="*/ 2642910 h 6975464"/>
              <a:gd name="connsiteX242" fmla="*/ 1862124 w 42198532"/>
              <a:gd name="connsiteY242" fmla="*/ 2925215 h 6975464"/>
              <a:gd name="connsiteX243" fmla="*/ 1496955 w 42198532"/>
              <a:gd name="connsiteY243" fmla="*/ 2647641 h 6975464"/>
              <a:gd name="connsiteX244" fmla="*/ 1861335 w 42198532"/>
              <a:gd name="connsiteY244" fmla="*/ 2365336 h 6975464"/>
              <a:gd name="connsiteX245" fmla="*/ 2099523 w 42198532"/>
              <a:gd name="connsiteY245" fmla="*/ 2545916 h 6975464"/>
              <a:gd name="connsiteX246" fmla="*/ 2112931 w 42198532"/>
              <a:gd name="connsiteY246" fmla="*/ 2539608 h 6975464"/>
              <a:gd name="connsiteX247" fmla="*/ 1870800 w 42198532"/>
              <a:gd name="connsiteY247" fmla="*/ 2355873 h 6975464"/>
              <a:gd name="connsiteX248" fmla="*/ 1870800 w 42198532"/>
              <a:gd name="connsiteY248" fmla="*/ 2176869 h 6975464"/>
              <a:gd name="connsiteX249" fmla="*/ 1857392 w 42198532"/>
              <a:gd name="connsiteY249" fmla="*/ 2178447 h 6975464"/>
              <a:gd name="connsiteX250" fmla="*/ 1857392 w 42198532"/>
              <a:gd name="connsiteY250" fmla="*/ 2350353 h 6975464"/>
              <a:gd name="connsiteX251" fmla="*/ 1496167 w 42198532"/>
              <a:gd name="connsiteY251" fmla="*/ 2631081 h 6975464"/>
              <a:gd name="connsiteX252" fmla="*/ 1496167 w 42198532"/>
              <a:gd name="connsiteY252" fmla="*/ 2284114 h 6975464"/>
              <a:gd name="connsiteX253" fmla="*/ 1666526 w 42198532"/>
              <a:gd name="connsiteY253" fmla="*/ 2152424 h 6975464"/>
              <a:gd name="connsiteX254" fmla="*/ 1658639 w 42198532"/>
              <a:gd name="connsiteY254" fmla="*/ 2141384 h 6975464"/>
              <a:gd name="connsiteX255" fmla="*/ 1666526 w 42198532"/>
              <a:gd name="connsiteY255" fmla="*/ 2151636 h 6975464"/>
              <a:gd name="connsiteX256" fmla="*/ 1857392 w 42198532"/>
              <a:gd name="connsiteY256" fmla="*/ 2003386 h 6975464"/>
              <a:gd name="connsiteX257" fmla="*/ 1857392 w 42198532"/>
              <a:gd name="connsiteY257" fmla="*/ 2177658 h 6975464"/>
              <a:gd name="connsiteX258" fmla="*/ 1870800 w 42198532"/>
              <a:gd name="connsiteY258" fmla="*/ 2176081 h 6975464"/>
              <a:gd name="connsiteX259" fmla="*/ 1870800 w 42198532"/>
              <a:gd name="connsiteY259" fmla="*/ 1998654 h 6975464"/>
              <a:gd name="connsiteX260" fmla="*/ 1886574 w 42198532"/>
              <a:gd name="connsiteY260" fmla="*/ 1986037 h 6975464"/>
              <a:gd name="connsiteX261" fmla="*/ 1886574 w 42198532"/>
              <a:gd name="connsiteY261" fmla="*/ 1969478 h 6975464"/>
              <a:gd name="connsiteX262" fmla="*/ 1869222 w 42198532"/>
              <a:gd name="connsiteY262" fmla="*/ 1982883 h 6975464"/>
              <a:gd name="connsiteX263" fmla="*/ 1869222 w 42198532"/>
              <a:gd name="connsiteY263" fmla="*/ 1636704 h 6975464"/>
              <a:gd name="connsiteX264" fmla="*/ 1886574 w 42198532"/>
              <a:gd name="connsiteY264" fmla="*/ 1623299 h 6975464"/>
              <a:gd name="connsiteX265" fmla="*/ 1886574 w 42198532"/>
              <a:gd name="connsiteY265" fmla="*/ 1606739 h 6975464"/>
              <a:gd name="connsiteX266" fmla="*/ 1862124 w 42198532"/>
              <a:gd name="connsiteY266" fmla="*/ 1625665 h 6975464"/>
              <a:gd name="connsiteX267" fmla="*/ 1496955 w 42198532"/>
              <a:gd name="connsiteY267" fmla="*/ 1348091 h 6975464"/>
              <a:gd name="connsiteX268" fmla="*/ 1861335 w 42198532"/>
              <a:gd name="connsiteY268" fmla="*/ 1064997 h 6975464"/>
              <a:gd name="connsiteX269" fmla="*/ 2226503 w 42198532"/>
              <a:gd name="connsiteY269" fmla="*/ 1342571 h 6975464"/>
              <a:gd name="connsiteX270" fmla="*/ 1887362 w 42198532"/>
              <a:gd name="connsiteY270" fmla="*/ 1605951 h 6975464"/>
              <a:gd name="connsiteX271" fmla="*/ 1887362 w 42198532"/>
              <a:gd name="connsiteY271" fmla="*/ 1622510 h 6975464"/>
              <a:gd name="connsiteX272" fmla="*/ 2231236 w 42198532"/>
              <a:gd name="connsiteY272" fmla="*/ 1355976 h 6975464"/>
              <a:gd name="connsiteX273" fmla="*/ 2231236 w 42198532"/>
              <a:gd name="connsiteY273" fmla="*/ 1702944 h 6975464"/>
              <a:gd name="connsiteX274" fmla="*/ 1887362 w 42198532"/>
              <a:gd name="connsiteY274" fmla="*/ 1968689 h 6975464"/>
              <a:gd name="connsiteX275" fmla="*/ 1887362 w 42198532"/>
              <a:gd name="connsiteY275" fmla="*/ 1985249 h 6975464"/>
              <a:gd name="connsiteX276" fmla="*/ 2243855 w 42198532"/>
              <a:gd name="connsiteY276" fmla="*/ 1709252 h 6975464"/>
              <a:gd name="connsiteX277" fmla="*/ 2243855 w 42198532"/>
              <a:gd name="connsiteY277" fmla="*/ 1339416 h 6975464"/>
              <a:gd name="connsiteX278" fmla="*/ 1870800 w 42198532"/>
              <a:gd name="connsiteY278" fmla="*/ 1056323 h 6975464"/>
              <a:gd name="connsiteX279" fmla="*/ 1870800 w 42198532"/>
              <a:gd name="connsiteY279" fmla="*/ 707778 h 6975464"/>
              <a:gd name="connsiteX280" fmla="*/ 1857392 w 42198532"/>
              <a:gd name="connsiteY280" fmla="*/ 718030 h 6975464"/>
              <a:gd name="connsiteX281" fmla="*/ 1857392 w 42198532"/>
              <a:gd name="connsiteY281" fmla="*/ 1050803 h 6975464"/>
              <a:gd name="connsiteX282" fmla="*/ 1496167 w 42198532"/>
              <a:gd name="connsiteY282" fmla="*/ 1331531 h 6975464"/>
              <a:gd name="connsiteX283" fmla="*/ 1496167 w 42198532"/>
              <a:gd name="connsiteY283" fmla="*/ 985352 h 6975464"/>
              <a:gd name="connsiteX284" fmla="*/ 1857392 w 42198532"/>
              <a:gd name="connsiteY284" fmla="*/ 704624 h 6975464"/>
              <a:gd name="connsiteX285" fmla="*/ 1857392 w 42198532"/>
              <a:gd name="connsiteY285" fmla="*/ 717241 h 6975464"/>
              <a:gd name="connsiteX286" fmla="*/ 1870800 w 42198532"/>
              <a:gd name="connsiteY286" fmla="*/ 706990 h 6975464"/>
              <a:gd name="connsiteX287" fmla="*/ 1870800 w 42198532"/>
              <a:gd name="connsiteY287" fmla="*/ 688064 h 6975464"/>
              <a:gd name="connsiteX288" fmla="*/ 1509574 w 42198532"/>
              <a:gd name="connsiteY288" fmla="*/ 412856 h 6975464"/>
              <a:gd name="connsiteX289" fmla="*/ 1498533 w 42198532"/>
              <a:gd name="connsiteY289" fmla="*/ 421530 h 6975464"/>
              <a:gd name="connsiteX290" fmla="*/ 1508786 w 42198532"/>
              <a:gd name="connsiteY290" fmla="*/ 412856 h 6975464"/>
              <a:gd name="connsiteX291" fmla="*/ 1493012 w 42198532"/>
              <a:gd name="connsiteY291" fmla="*/ 401028 h 6975464"/>
              <a:gd name="connsiteX292" fmla="*/ 1493012 w 42198532"/>
              <a:gd name="connsiteY292" fmla="*/ 119417 h 6975464"/>
              <a:gd name="connsiteX293" fmla="*/ 1493012 w 42198532"/>
              <a:gd name="connsiteY293" fmla="*/ 117464 h 6975464"/>
              <a:gd name="connsiteX294" fmla="*/ 1398859 w 42198532"/>
              <a:gd name="connsiteY294" fmla="*/ 117464 h 6975464"/>
              <a:gd name="connsiteX295" fmla="*/ 1480393 w 42198532"/>
              <a:gd name="connsiteY295" fmla="*/ 117464 h 6975464"/>
              <a:gd name="connsiteX296" fmla="*/ 1480393 w 42198532"/>
              <a:gd name="connsiteY296" fmla="*/ 201868 h 6975464"/>
              <a:gd name="connsiteX297" fmla="*/ 1480393 w 42198532"/>
              <a:gd name="connsiteY297" fmla="*/ 401028 h 6975464"/>
              <a:gd name="connsiteX298" fmla="*/ 1118379 w 42198532"/>
              <a:gd name="connsiteY298" fmla="*/ 681756 h 6975464"/>
              <a:gd name="connsiteX299" fmla="*/ 1118379 w 42198532"/>
              <a:gd name="connsiteY299" fmla="*/ 335577 h 6975464"/>
              <a:gd name="connsiteX300" fmla="*/ 1379242 w 42198532"/>
              <a:gd name="connsiteY300" fmla="*/ 132719 h 6975464"/>
              <a:gd name="connsiteX301" fmla="*/ 1398859 w 42198532"/>
              <a:gd name="connsiteY301" fmla="*/ 117464 h 6975464"/>
              <a:gd name="connsiteX302" fmla="*/ 840168 w 42198532"/>
              <a:gd name="connsiteY302" fmla="*/ 117464 h 6975464"/>
              <a:gd name="connsiteX303" fmla="*/ 1377550 w 42198532"/>
              <a:gd name="connsiteY303" fmla="*/ 117464 h 6975464"/>
              <a:gd name="connsiteX304" fmla="*/ 1301753 w 42198532"/>
              <a:gd name="connsiteY304" fmla="*/ 176360 h 6975464"/>
              <a:gd name="connsiteX305" fmla="*/ 1112069 w 42198532"/>
              <a:gd name="connsiteY305" fmla="*/ 323748 h 6975464"/>
              <a:gd name="connsiteX306" fmla="*/ 857417 w 42198532"/>
              <a:gd name="connsiteY306" fmla="*/ 130551 h 6975464"/>
              <a:gd name="connsiteX307" fmla="*/ 840168 w 42198532"/>
              <a:gd name="connsiteY307" fmla="*/ 117464 h 6975464"/>
              <a:gd name="connsiteX0" fmla="*/ 738225 w 42198532"/>
              <a:gd name="connsiteY0" fmla="*/ 6911396 h 7004830"/>
              <a:gd name="connsiteX1" fmla="*/ 814828 w 42198532"/>
              <a:gd name="connsiteY1" fmla="*/ 6969750 h 7004830"/>
              <a:gd name="connsiteX2" fmla="*/ 822329 w 42198532"/>
              <a:gd name="connsiteY2" fmla="*/ 6975464 h 7004830"/>
              <a:gd name="connsiteX3" fmla="*/ 655724 w 42198532"/>
              <a:gd name="connsiteY3" fmla="*/ 6975464 h 7004830"/>
              <a:gd name="connsiteX4" fmla="*/ 656989 w 42198532"/>
              <a:gd name="connsiteY4" fmla="*/ 6974481 h 7004830"/>
              <a:gd name="connsiteX5" fmla="*/ 738225 w 42198532"/>
              <a:gd name="connsiteY5" fmla="*/ 6911396 h 7004830"/>
              <a:gd name="connsiteX6" fmla="*/ 733493 w 42198532"/>
              <a:gd name="connsiteY6" fmla="*/ 6551812 h 7004830"/>
              <a:gd name="connsiteX7" fmla="*/ 733493 w 42198532"/>
              <a:gd name="connsiteY7" fmla="*/ 6897991 h 7004830"/>
              <a:gd name="connsiteX8" fmla="*/ 639637 w 42198532"/>
              <a:gd name="connsiteY8" fmla="*/ 6970539 h 7004830"/>
              <a:gd name="connsiteX9" fmla="*/ 656989 w 42198532"/>
              <a:gd name="connsiteY9" fmla="*/ 6974481 h 7004830"/>
              <a:gd name="connsiteX10" fmla="*/ 638848 w 42198532"/>
              <a:gd name="connsiteY10" fmla="*/ 6971327 h 7004830"/>
              <a:gd name="connsiteX11" fmla="*/ 633515 w 42198532"/>
              <a:gd name="connsiteY11" fmla="*/ 6975464 h 7004830"/>
              <a:gd name="connsiteX12" fmla="*/ 371479 w 42198532"/>
              <a:gd name="connsiteY12" fmla="*/ 6975464 h 7004830"/>
              <a:gd name="connsiteX13" fmla="*/ 371479 w 42198532"/>
              <a:gd name="connsiteY13" fmla="*/ 6917056 h 7004830"/>
              <a:gd name="connsiteX14" fmla="*/ 371479 w 42198532"/>
              <a:gd name="connsiteY14" fmla="*/ 6832540 h 7004830"/>
              <a:gd name="connsiteX15" fmla="*/ 733493 w 42198532"/>
              <a:gd name="connsiteY15" fmla="*/ 6551812 h 7004830"/>
              <a:gd name="connsiteX16" fmla="*/ 1106548 w 42198532"/>
              <a:gd name="connsiteY16" fmla="*/ 5904403 h 7004830"/>
              <a:gd name="connsiteX17" fmla="*/ 1106548 w 42198532"/>
              <a:gd name="connsiteY17" fmla="*/ 6251370 h 7004830"/>
              <a:gd name="connsiteX18" fmla="*/ 1012693 w 42198532"/>
              <a:gd name="connsiteY18" fmla="*/ 6323918 h 7004830"/>
              <a:gd name="connsiteX19" fmla="*/ 744534 w 42198532"/>
              <a:gd name="connsiteY19" fmla="*/ 6531309 h 7004830"/>
              <a:gd name="connsiteX20" fmla="*/ 744534 w 42198532"/>
              <a:gd name="connsiteY20" fmla="*/ 6185131 h 7004830"/>
              <a:gd name="connsiteX21" fmla="*/ 873093 w 42198532"/>
              <a:gd name="connsiteY21" fmla="*/ 6085772 h 7004830"/>
              <a:gd name="connsiteX22" fmla="*/ 1106548 w 42198532"/>
              <a:gd name="connsiteY22" fmla="*/ 5904403 h 7004830"/>
              <a:gd name="connsiteX23" fmla="*/ 1739875 w 42198532"/>
              <a:gd name="connsiteY23" fmla="*/ 5788484 h 7004830"/>
              <a:gd name="connsiteX24" fmla="*/ 1726467 w 42198532"/>
              <a:gd name="connsiteY24" fmla="*/ 5794792 h 7004830"/>
              <a:gd name="connsiteX25" fmla="*/ 1739875 w 42198532"/>
              <a:gd name="connsiteY25" fmla="*/ 5788484 h 7004830"/>
              <a:gd name="connsiteX26" fmla="*/ 1488280 w 42198532"/>
              <a:gd name="connsiteY26" fmla="*/ 5613423 h 7004830"/>
              <a:gd name="connsiteX27" fmla="*/ 1726467 w 42198532"/>
              <a:gd name="connsiteY27" fmla="*/ 5794792 h 7004830"/>
              <a:gd name="connsiteX28" fmla="*/ 1853448 w 42198532"/>
              <a:gd name="connsiteY28" fmla="*/ 5890997 h 7004830"/>
              <a:gd name="connsiteX29" fmla="*/ 1489068 w 42198532"/>
              <a:gd name="connsiteY29" fmla="*/ 6174091 h 7004830"/>
              <a:gd name="connsiteX30" fmla="*/ 1123900 w 42198532"/>
              <a:gd name="connsiteY30" fmla="*/ 5896517 h 7004830"/>
              <a:gd name="connsiteX31" fmla="*/ 1488280 w 42198532"/>
              <a:gd name="connsiteY31" fmla="*/ 5613423 h 7004830"/>
              <a:gd name="connsiteX32" fmla="*/ 359648 w 42198532"/>
              <a:gd name="connsiteY32" fmla="*/ 4965225 h 7004830"/>
              <a:gd name="connsiteX33" fmla="*/ 724817 w 42198532"/>
              <a:gd name="connsiteY33" fmla="*/ 5242799 h 7004830"/>
              <a:gd name="connsiteX34" fmla="*/ 487418 w 42198532"/>
              <a:gd name="connsiteY34" fmla="*/ 5426534 h 7004830"/>
              <a:gd name="connsiteX35" fmla="*/ 493727 w 42198532"/>
              <a:gd name="connsiteY35" fmla="*/ 5437574 h 7004830"/>
              <a:gd name="connsiteX36" fmla="*/ 733493 w 42198532"/>
              <a:gd name="connsiteY36" fmla="*/ 5252262 h 7004830"/>
              <a:gd name="connsiteX37" fmla="*/ 733493 w 42198532"/>
              <a:gd name="connsiteY37" fmla="*/ 5598440 h 7004830"/>
              <a:gd name="connsiteX38" fmla="*/ 633328 w 42198532"/>
              <a:gd name="connsiteY38" fmla="*/ 5675720 h 7004830"/>
              <a:gd name="connsiteX39" fmla="*/ 641215 w 42198532"/>
              <a:gd name="connsiteY39" fmla="*/ 5688337 h 7004830"/>
              <a:gd name="connsiteX40" fmla="*/ 737436 w 42198532"/>
              <a:gd name="connsiteY40" fmla="*/ 5613423 h 7004830"/>
              <a:gd name="connsiteX41" fmla="*/ 1102605 w 42198532"/>
              <a:gd name="connsiteY41" fmla="*/ 5890997 h 7004830"/>
              <a:gd name="connsiteX42" fmla="*/ 866783 w 42198532"/>
              <a:gd name="connsiteY42" fmla="*/ 6073943 h 7004830"/>
              <a:gd name="connsiteX43" fmla="*/ 873093 w 42198532"/>
              <a:gd name="connsiteY43" fmla="*/ 6085772 h 7004830"/>
              <a:gd name="connsiteX44" fmla="*/ 865994 w 42198532"/>
              <a:gd name="connsiteY44" fmla="*/ 6074732 h 7004830"/>
              <a:gd name="connsiteX45" fmla="*/ 738225 w 42198532"/>
              <a:gd name="connsiteY45" fmla="*/ 6174091 h 7004830"/>
              <a:gd name="connsiteX46" fmla="*/ 373056 w 42198532"/>
              <a:gd name="connsiteY46" fmla="*/ 5896517 h 7004830"/>
              <a:gd name="connsiteX47" fmla="*/ 640426 w 42198532"/>
              <a:gd name="connsiteY47" fmla="*/ 5689125 h 7004830"/>
              <a:gd name="connsiteX48" fmla="*/ 633328 w 42198532"/>
              <a:gd name="connsiteY48" fmla="*/ 5676508 h 7004830"/>
              <a:gd name="connsiteX49" fmla="*/ 371479 w 42198532"/>
              <a:gd name="connsiteY49" fmla="*/ 5879169 h 7004830"/>
              <a:gd name="connsiteX50" fmla="*/ 371479 w 42198532"/>
              <a:gd name="connsiteY50" fmla="*/ 5532990 h 7004830"/>
              <a:gd name="connsiteX51" fmla="*/ 493727 w 42198532"/>
              <a:gd name="connsiteY51" fmla="*/ 5438362 h 7004830"/>
              <a:gd name="connsiteX52" fmla="*/ 486629 w 42198532"/>
              <a:gd name="connsiteY52" fmla="*/ 5426534 h 7004830"/>
              <a:gd name="connsiteX53" fmla="*/ 365169 w 42198532"/>
              <a:gd name="connsiteY53" fmla="*/ 5521161 h 7004830"/>
              <a:gd name="connsiteX54" fmla="*/ 0 w 42198532"/>
              <a:gd name="connsiteY54" fmla="*/ 5243588 h 7004830"/>
              <a:gd name="connsiteX55" fmla="*/ 359648 w 42198532"/>
              <a:gd name="connsiteY55" fmla="*/ 4965225 h 7004830"/>
              <a:gd name="connsiteX56" fmla="*/ 1106548 w 42198532"/>
              <a:gd name="connsiteY56" fmla="*/ 4604852 h 7004830"/>
              <a:gd name="connsiteX57" fmla="*/ 1106548 w 42198532"/>
              <a:gd name="connsiteY57" fmla="*/ 4951031 h 7004830"/>
              <a:gd name="connsiteX58" fmla="*/ 1018214 w 42198532"/>
              <a:gd name="connsiteY58" fmla="*/ 5019636 h 7004830"/>
              <a:gd name="connsiteX59" fmla="*/ 1025312 w 42198532"/>
              <a:gd name="connsiteY59" fmla="*/ 5030676 h 7004830"/>
              <a:gd name="connsiteX60" fmla="*/ 1017425 w 42198532"/>
              <a:gd name="connsiteY60" fmla="*/ 5020424 h 7004830"/>
              <a:gd name="connsiteX61" fmla="*/ 744534 w 42198532"/>
              <a:gd name="connsiteY61" fmla="*/ 5231759 h 7004830"/>
              <a:gd name="connsiteX62" fmla="*/ 744534 w 42198532"/>
              <a:gd name="connsiteY62" fmla="*/ 4885580 h 7004830"/>
              <a:gd name="connsiteX63" fmla="*/ 856530 w 42198532"/>
              <a:gd name="connsiteY63" fmla="*/ 4798050 h 7004830"/>
              <a:gd name="connsiteX64" fmla="*/ 849432 w 42198532"/>
              <a:gd name="connsiteY64" fmla="*/ 4787799 h 7004830"/>
              <a:gd name="connsiteX65" fmla="*/ 857319 w 42198532"/>
              <a:gd name="connsiteY65" fmla="*/ 4798050 h 7004830"/>
              <a:gd name="connsiteX66" fmla="*/ 1106548 w 42198532"/>
              <a:gd name="connsiteY66" fmla="*/ 4604852 h 7004830"/>
              <a:gd name="connsiteX67" fmla="*/ 737436 w 42198532"/>
              <a:gd name="connsiteY67" fmla="*/ 4313873 h 7004830"/>
              <a:gd name="connsiteX68" fmla="*/ 1102605 w 42198532"/>
              <a:gd name="connsiteY68" fmla="*/ 4591447 h 7004830"/>
              <a:gd name="connsiteX69" fmla="*/ 849432 w 42198532"/>
              <a:gd name="connsiteY69" fmla="*/ 4787799 h 7004830"/>
              <a:gd name="connsiteX70" fmla="*/ 738225 w 42198532"/>
              <a:gd name="connsiteY70" fmla="*/ 4873752 h 7004830"/>
              <a:gd name="connsiteX71" fmla="*/ 373056 w 42198532"/>
              <a:gd name="connsiteY71" fmla="*/ 4596178 h 7004830"/>
              <a:gd name="connsiteX72" fmla="*/ 737436 w 42198532"/>
              <a:gd name="connsiteY72" fmla="*/ 4313873 h 7004830"/>
              <a:gd name="connsiteX73" fmla="*/ 1115224 w 42198532"/>
              <a:gd name="connsiteY73" fmla="*/ 3661732 h 7004830"/>
              <a:gd name="connsiteX74" fmla="*/ 1125477 w 42198532"/>
              <a:gd name="connsiteY74" fmla="*/ 3669618 h 7004830"/>
              <a:gd name="connsiteX75" fmla="*/ 1480393 w 42198532"/>
              <a:gd name="connsiteY75" fmla="*/ 3939306 h 7004830"/>
              <a:gd name="connsiteX76" fmla="*/ 1116013 w 42198532"/>
              <a:gd name="connsiteY76" fmla="*/ 4222399 h 7004830"/>
              <a:gd name="connsiteX77" fmla="*/ 750844 w 42198532"/>
              <a:gd name="connsiteY77" fmla="*/ 3944037 h 7004830"/>
              <a:gd name="connsiteX78" fmla="*/ 1115224 w 42198532"/>
              <a:gd name="connsiteY78" fmla="*/ 3661732 h 7004830"/>
              <a:gd name="connsiteX79" fmla="*/ 1480393 w 42198532"/>
              <a:gd name="connsiteY79" fmla="*/ 2656315 h 7004830"/>
              <a:gd name="connsiteX80" fmla="*/ 1480393 w 42198532"/>
              <a:gd name="connsiteY80" fmla="*/ 3002494 h 7004830"/>
              <a:gd name="connsiteX81" fmla="*/ 1386537 w 42198532"/>
              <a:gd name="connsiteY81" fmla="*/ 3075042 h 7004830"/>
              <a:gd name="connsiteX82" fmla="*/ 1392847 w 42198532"/>
              <a:gd name="connsiteY82" fmla="*/ 3086870 h 7004830"/>
              <a:gd name="connsiteX83" fmla="*/ 1385748 w 42198532"/>
              <a:gd name="connsiteY83" fmla="*/ 3075830 h 7004830"/>
              <a:gd name="connsiteX84" fmla="*/ 1118379 w 42198532"/>
              <a:gd name="connsiteY84" fmla="*/ 3283222 h 7004830"/>
              <a:gd name="connsiteX85" fmla="*/ 1118379 w 42198532"/>
              <a:gd name="connsiteY85" fmla="*/ 2937043 h 7004830"/>
              <a:gd name="connsiteX86" fmla="*/ 1246148 w 42198532"/>
              <a:gd name="connsiteY86" fmla="*/ 2837685 h 7004830"/>
              <a:gd name="connsiteX87" fmla="*/ 1239839 w 42198532"/>
              <a:gd name="connsiteY87" fmla="*/ 2825856 h 7004830"/>
              <a:gd name="connsiteX88" fmla="*/ 1246937 w 42198532"/>
              <a:gd name="connsiteY88" fmla="*/ 2836896 h 7004830"/>
              <a:gd name="connsiteX89" fmla="*/ 1480393 w 42198532"/>
              <a:gd name="connsiteY89" fmla="*/ 2656315 h 7004830"/>
              <a:gd name="connsiteX90" fmla="*/ 732704 w 42198532"/>
              <a:gd name="connsiteY90" fmla="*/ 1716349 h 7004830"/>
              <a:gd name="connsiteX91" fmla="*/ 1097873 w 42198532"/>
              <a:gd name="connsiteY91" fmla="*/ 1993923 h 7004830"/>
              <a:gd name="connsiteX92" fmla="*/ 860473 w 42198532"/>
              <a:gd name="connsiteY92" fmla="*/ 2177658 h 7004830"/>
              <a:gd name="connsiteX93" fmla="*/ 867572 w 42198532"/>
              <a:gd name="connsiteY93" fmla="*/ 2189486 h 7004830"/>
              <a:gd name="connsiteX94" fmla="*/ 1106548 w 42198532"/>
              <a:gd name="connsiteY94" fmla="*/ 2003386 h 7004830"/>
              <a:gd name="connsiteX95" fmla="*/ 1106548 w 42198532"/>
              <a:gd name="connsiteY95" fmla="*/ 2350353 h 7004830"/>
              <a:gd name="connsiteX96" fmla="*/ 1007172 w 42198532"/>
              <a:gd name="connsiteY96" fmla="*/ 2427632 h 7004830"/>
              <a:gd name="connsiteX97" fmla="*/ 1014270 w 42198532"/>
              <a:gd name="connsiteY97" fmla="*/ 2440249 h 7004830"/>
              <a:gd name="connsiteX98" fmla="*/ 1110492 w 42198532"/>
              <a:gd name="connsiteY98" fmla="*/ 2365336 h 7004830"/>
              <a:gd name="connsiteX99" fmla="*/ 1475660 w 42198532"/>
              <a:gd name="connsiteY99" fmla="*/ 2642910 h 7004830"/>
              <a:gd name="connsiteX100" fmla="*/ 1239839 w 42198532"/>
              <a:gd name="connsiteY100" fmla="*/ 2825856 h 7004830"/>
              <a:gd name="connsiteX101" fmla="*/ 1112069 w 42198532"/>
              <a:gd name="connsiteY101" fmla="*/ 2925215 h 7004830"/>
              <a:gd name="connsiteX102" fmla="*/ 746900 w 42198532"/>
              <a:gd name="connsiteY102" fmla="*/ 2647641 h 7004830"/>
              <a:gd name="connsiteX103" fmla="*/ 1013481 w 42198532"/>
              <a:gd name="connsiteY103" fmla="*/ 2440249 h 7004830"/>
              <a:gd name="connsiteX104" fmla="*/ 1006383 w 42198532"/>
              <a:gd name="connsiteY104" fmla="*/ 2427632 h 7004830"/>
              <a:gd name="connsiteX105" fmla="*/ 744534 w 42198532"/>
              <a:gd name="connsiteY105" fmla="*/ 2631081 h 7004830"/>
              <a:gd name="connsiteX106" fmla="*/ 744534 w 42198532"/>
              <a:gd name="connsiteY106" fmla="*/ 2284114 h 7004830"/>
              <a:gd name="connsiteX107" fmla="*/ 866783 w 42198532"/>
              <a:gd name="connsiteY107" fmla="*/ 2189486 h 7004830"/>
              <a:gd name="connsiteX108" fmla="*/ 860473 w 42198532"/>
              <a:gd name="connsiteY108" fmla="*/ 2178447 h 7004830"/>
              <a:gd name="connsiteX109" fmla="*/ 738225 w 42198532"/>
              <a:gd name="connsiteY109" fmla="*/ 2273074 h 7004830"/>
              <a:gd name="connsiteX110" fmla="*/ 373056 w 42198532"/>
              <a:gd name="connsiteY110" fmla="*/ 1995500 h 7004830"/>
              <a:gd name="connsiteX111" fmla="*/ 732704 w 42198532"/>
              <a:gd name="connsiteY111" fmla="*/ 1716349 h 7004830"/>
              <a:gd name="connsiteX112" fmla="*/ 1480393 w 42198532"/>
              <a:gd name="connsiteY112" fmla="*/ 1355976 h 7004830"/>
              <a:gd name="connsiteX113" fmla="*/ 1480393 w 42198532"/>
              <a:gd name="connsiteY113" fmla="*/ 1702944 h 7004830"/>
              <a:gd name="connsiteX114" fmla="*/ 1391269 w 42198532"/>
              <a:gd name="connsiteY114" fmla="*/ 1771549 h 7004830"/>
              <a:gd name="connsiteX115" fmla="*/ 1399156 w 42198532"/>
              <a:gd name="connsiteY115" fmla="*/ 1781800 h 7004830"/>
              <a:gd name="connsiteX116" fmla="*/ 1483547 w 42198532"/>
              <a:gd name="connsiteY116" fmla="*/ 1716349 h 7004830"/>
              <a:gd name="connsiteX117" fmla="*/ 1848716 w 42198532"/>
              <a:gd name="connsiteY117" fmla="*/ 1993923 h 7004830"/>
              <a:gd name="connsiteX118" fmla="*/ 1658639 w 42198532"/>
              <a:gd name="connsiteY118" fmla="*/ 2141384 h 7004830"/>
              <a:gd name="connsiteX119" fmla="*/ 1489068 w 42198532"/>
              <a:gd name="connsiteY119" fmla="*/ 2273074 h 7004830"/>
              <a:gd name="connsiteX120" fmla="*/ 1123900 w 42198532"/>
              <a:gd name="connsiteY120" fmla="*/ 1995500 h 7004830"/>
              <a:gd name="connsiteX121" fmla="*/ 1398368 w 42198532"/>
              <a:gd name="connsiteY121" fmla="*/ 1782588 h 7004830"/>
              <a:gd name="connsiteX122" fmla="*/ 1390481 w 42198532"/>
              <a:gd name="connsiteY122" fmla="*/ 1771549 h 7004830"/>
              <a:gd name="connsiteX123" fmla="*/ 1118379 w 42198532"/>
              <a:gd name="connsiteY123" fmla="*/ 1982883 h 7004830"/>
              <a:gd name="connsiteX124" fmla="*/ 1118379 w 42198532"/>
              <a:gd name="connsiteY124" fmla="*/ 1636704 h 7004830"/>
              <a:gd name="connsiteX125" fmla="*/ 1230374 w 42198532"/>
              <a:gd name="connsiteY125" fmla="*/ 1549963 h 7004830"/>
              <a:gd name="connsiteX126" fmla="*/ 1480393 w 42198532"/>
              <a:gd name="connsiteY126" fmla="*/ 1355976 h 7004830"/>
              <a:gd name="connsiteX127" fmla="*/ 1110492 w 42198532"/>
              <a:gd name="connsiteY127" fmla="*/ 1064997 h 7004830"/>
              <a:gd name="connsiteX128" fmla="*/ 1475660 w 42198532"/>
              <a:gd name="connsiteY128" fmla="*/ 1342571 h 7004830"/>
              <a:gd name="connsiteX129" fmla="*/ 1223276 w 42198532"/>
              <a:gd name="connsiteY129" fmla="*/ 1538923 h 7004830"/>
              <a:gd name="connsiteX130" fmla="*/ 1230374 w 42198532"/>
              <a:gd name="connsiteY130" fmla="*/ 1549963 h 7004830"/>
              <a:gd name="connsiteX131" fmla="*/ 1222487 w 42198532"/>
              <a:gd name="connsiteY131" fmla="*/ 1539711 h 7004830"/>
              <a:gd name="connsiteX132" fmla="*/ 1112069 w 42198532"/>
              <a:gd name="connsiteY132" fmla="*/ 1625665 h 7004830"/>
              <a:gd name="connsiteX133" fmla="*/ 746900 w 42198532"/>
              <a:gd name="connsiteY133" fmla="*/ 1348091 h 7004830"/>
              <a:gd name="connsiteX134" fmla="*/ 1110492 w 42198532"/>
              <a:gd name="connsiteY134" fmla="*/ 1064997 h 7004830"/>
              <a:gd name="connsiteX135" fmla="*/ 1488280 w 42198532"/>
              <a:gd name="connsiteY135" fmla="*/ 413645 h 7004830"/>
              <a:gd name="connsiteX136" fmla="*/ 1498533 w 42198532"/>
              <a:gd name="connsiteY136" fmla="*/ 421530 h 7004830"/>
              <a:gd name="connsiteX137" fmla="*/ 1853448 w 42198532"/>
              <a:gd name="connsiteY137" fmla="*/ 691218 h 7004830"/>
              <a:gd name="connsiteX138" fmla="*/ 1489068 w 42198532"/>
              <a:gd name="connsiteY138" fmla="*/ 973524 h 7004830"/>
              <a:gd name="connsiteX139" fmla="*/ 1123900 w 42198532"/>
              <a:gd name="connsiteY139" fmla="*/ 695950 h 7004830"/>
              <a:gd name="connsiteX140" fmla="*/ 1488280 w 42198532"/>
              <a:gd name="connsiteY140" fmla="*/ 413645 h 7004830"/>
              <a:gd name="connsiteX141" fmla="*/ 1493012 w 42198532"/>
              <a:gd name="connsiteY141" fmla="*/ 117464 h 7004830"/>
              <a:gd name="connsiteX142" fmla="*/ 42118086 w 42198532"/>
              <a:gd name="connsiteY142" fmla="*/ 0 h 7004830"/>
              <a:gd name="connsiteX143" fmla="*/ 42198532 w 42198532"/>
              <a:gd name="connsiteY143" fmla="*/ 7004830 h 7004830"/>
              <a:gd name="connsiteX144" fmla="*/ 843615 w 42198532"/>
              <a:gd name="connsiteY144" fmla="*/ 6975464 h 7004830"/>
              <a:gd name="connsiteX145" fmla="*/ 810785 w 42198532"/>
              <a:gd name="connsiteY145" fmla="*/ 6950504 h 7004830"/>
              <a:gd name="connsiteX146" fmla="*/ 746900 w 42198532"/>
              <a:gd name="connsiteY146" fmla="*/ 6901934 h 7004830"/>
              <a:gd name="connsiteX147" fmla="*/ 746900 w 42198532"/>
              <a:gd name="connsiteY147" fmla="*/ 6547081 h 7004830"/>
              <a:gd name="connsiteX148" fmla="*/ 1019002 w 42198532"/>
              <a:gd name="connsiteY148" fmla="*/ 6335746 h 7004830"/>
              <a:gd name="connsiteX149" fmla="*/ 1012693 w 42198532"/>
              <a:gd name="connsiteY149" fmla="*/ 6323918 h 7004830"/>
              <a:gd name="connsiteX150" fmla="*/ 1019791 w 42198532"/>
              <a:gd name="connsiteY150" fmla="*/ 6334957 h 7004830"/>
              <a:gd name="connsiteX151" fmla="*/ 1110492 w 42198532"/>
              <a:gd name="connsiteY151" fmla="*/ 6264775 h 7004830"/>
              <a:gd name="connsiteX152" fmla="*/ 1489068 w 42198532"/>
              <a:gd name="connsiteY152" fmla="*/ 6553389 h 7004830"/>
              <a:gd name="connsiteX153" fmla="*/ 1870800 w 42198532"/>
              <a:gd name="connsiteY153" fmla="*/ 6257678 h 7004830"/>
              <a:gd name="connsiteX154" fmla="*/ 1870800 w 42198532"/>
              <a:gd name="connsiteY154" fmla="*/ 6139394 h 7004830"/>
              <a:gd name="connsiteX155" fmla="*/ 1857392 w 42198532"/>
              <a:gd name="connsiteY155" fmla="*/ 6144914 h 7004830"/>
              <a:gd name="connsiteX156" fmla="*/ 1857392 w 42198532"/>
              <a:gd name="connsiteY156" fmla="*/ 6251370 h 7004830"/>
              <a:gd name="connsiteX157" fmla="*/ 1495378 w 42198532"/>
              <a:gd name="connsiteY157" fmla="*/ 6531309 h 7004830"/>
              <a:gd name="connsiteX158" fmla="*/ 1495378 w 42198532"/>
              <a:gd name="connsiteY158" fmla="*/ 6185131 h 7004830"/>
              <a:gd name="connsiteX159" fmla="*/ 1857392 w 42198532"/>
              <a:gd name="connsiteY159" fmla="*/ 5904403 h 7004830"/>
              <a:gd name="connsiteX160" fmla="*/ 1857392 w 42198532"/>
              <a:gd name="connsiteY160" fmla="*/ 6144125 h 7004830"/>
              <a:gd name="connsiteX161" fmla="*/ 1870800 w 42198532"/>
              <a:gd name="connsiteY161" fmla="*/ 6138605 h 7004830"/>
              <a:gd name="connsiteX162" fmla="*/ 1870800 w 42198532"/>
              <a:gd name="connsiteY162" fmla="*/ 5887843 h 7004830"/>
              <a:gd name="connsiteX163" fmla="*/ 1739875 w 42198532"/>
              <a:gd name="connsiteY163" fmla="*/ 5788484 h 7004830"/>
              <a:gd name="connsiteX164" fmla="*/ 1497744 w 42198532"/>
              <a:gd name="connsiteY164" fmla="*/ 5604749 h 7004830"/>
              <a:gd name="connsiteX165" fmla="*/ 1497744 w 42198532"/>
              <a:gd name="connsiteY165" fmla="*/ 5424957 h 7004830"/>
              <a:gd name="connsiteX166" fmla="*/ 1484336 w 42198532"/>
              <a:gd name="connsiteY166" fmla="*/ 5427322 h 7004830"/>
              <a:gd name="connsiteX167" fmla="*/ 1484336 w 42198532"/>
              <a:gd name="connsiteY167" fmla="*/ 5598440 h 7004830"/>
              <a:gd name="connsiteX168" fmla="*/ 1122322 w 42198532"/>
              <a:gd name="connsiteY168" fmla="*/ 5879169 h 7004830"/>
              <a:gd name="connsiteX169" fmla="*/ 1122322 w 42198532"/>
              <a:gd name="connsiteY169" fmla="*/ 5532990 h 7004830"/>
              <a:gd name="connsiteX170" fmla="*/ 1292682 w 42198532"/>
              <a:gd name="connsiteY170" fmla="*/ 5400511 h 7004830"/>
              <a:gd name="connsiteX171" fmla="*/ 1285583 w 42198532"/>
              <a:gd name="connsiteY171" fmla="*/ 5390260 h 7004830"/>
              <a:gd name="connsiteX172" fmla="*/ 1116013 w 42198532"/>
              <a:gd name="connsiteY172" fmla="*/ 5521161 h 7004830"/>
              <a:gd name="connsiteX173" fmla="*/ 750844 w 42198532"/>
              <a:gd name="connsiteY173" fmla="*/ 5243588 h 7004830"/>
              <a:gd name="connsiteX174" fmla="*/ 1025312 w 42198532"/>
              <a:gd name="connsiteY174" fmla="*/ 5030676 h 7004830"/>
              <a:gd name="connsiteX175" fmla="*/ 1110492 w 42198532"/>
              <a:gd name="connsiteY175" fmla="*/ 4965225 h 7004830"/>
              <a:gd name="connsiteX176" fmla="*/ 1475660 w 42198532"/>
              <a:gd name="connsiteY176" fmla="*/ 5242799 h 7004830"/>
              <a:gd name="connsiteX177" fmla="*/ 1285583 w 42198532"/>
              <a:gd name="connsiteY177" fmla="*/ 5389472 h 7004830"/>
              <a:gd name="connsiteX178" fmla="*/ 1293470 w 42198532"/>
              <a:gd name="connsiteY178" fmla="*/ 5400511 h 7004830"/>
              <a:gd name="connsiteX179" fmla="*/ 1484336 w 42198532"/>
              <a:gd name="connsiteY179" fmla="*/ 5252262 h 7004830"/>
              <a:gd name="connsiteX180" fmla="*/ 1484336 w 42198532"/>
              <a:gd name="connsiteY180" fmla="*/ 5426534 h 7004830"/>
              <a:gd name="connsiteX181" fmla="*/ 1497744 w 42198532"/>
              <a:gd name="connsiteY181" fmla="*/ 5424168 h 7004830"/>
              <a:gd name="connsiteX182" fmla="*/ 1497744 w 42198532"/>
              <a:gd name="connsiteY182" fmla="*/ 5246742 h 7004830"/>
              <a:gd name="connsiteX183" fmla="*/ 1513518 w 42198532"/>
              <a:gd name="connsiteY183" fmla="*/ 5234125 h 7004830"/>
              <a:gd name="connsiteX184" fmla="*/ 1513518 w 42198532"/>
              <a:gd name="connsiteY184" fmla="*/ 5217565 h 7004830"/>
              <a:gd name="connsiteX185" fmla="*/ 1495378 w 42198532"/>
              <a:gd name="connsiteY185" fmla="*/ 5231759 h 7004830"/>
              <a:gd name="connsiteX186" fmla="*/ 1495378 w 42198532"/>
              <a:gd name="connsiteY186" fmla="*/ 4885580 h 7004830"/>
              <a:gd name="connsiteX187" fmla="*/ 1513518 w 42198532"/>
              <a:gd name="connsiteY187" fmla="*/ 4871386 h 7004830"/>
              <a:gd name="connsiteX188" fmla="*/ 1513518 w 42198532"/>
              <a:gd name="connsiteY188" fmla="*/ 4854826 h 7004830"/>
              <a:gd name="connsiteX189" fmla="*/ 1489068 w 42198532"/>
              <a:gd name="connsiteY189" fmla="*/ 4873752 h 7004830"/>
              <a:gd name="connsiteX190" fmla="*/ 1123900 w 42198532"/>
              <a:gd name="connsiteY190" fmla="*/ 4596178 h 7004830"/>
              <a:gd name="connsiteX191" fmla="*/ 1488280 w 42198532"/>
              <a:gd name="connsiteY191" fmla="*/ 4313873 h 7004830"/>
              <a:gd name="connsiteX192" fmla="*/ 1853448 w 42198532"/>
              <a:gd name="connsiteY192" fmla="*/ 4591447 h 7004830"/>
              <a:gd name="connsiteX193" fmla="*/ 1514307 w 42198532"/>
              <a:gd name="connsiteY193" fmla="*/ 4854826 h 7004830"/>
              <a:gd name="connsiteX194" fmla="*/ 1514307 w 42198532"/>
              <a:gd name="connsiteY194" fmla="*/ 4870598 h 7004830"/>
              <a:gd name="connsiteX195" fmla="*/ 1857392 w 42198532"/>
              <a:gd name="connsiteY195" fmla="*/ 4604852 h 7004830"/>
              <a:gd name="connsiteX196" fmla="*/ 1857392 w 42198532"/>
              <a:gd name="connsiteY196" fmla="*/ 4951031 h 7004830"/>
              <a:gd name="connsiteX197" fmla="*/ 1514307 w 42198532"/>
              <a:gd name="connsiteY197" fmla="*/ 5217565 h 7004830"/>
              <a:gd name="connsiteX198" fmla="*/ 1514307 w 42198532"/>
              <a:gd name="connsiteY198" fmla="*/ 5234125 h 7004830"/>
              <a:gd name="connsiteX199" fmla="*/ 1870800 w 42198532"/>
              <a:gd name="connsiteY199" fmla="*/ 4957339 h 7004830"/>
              <a:gd name="connsiteX200" fmla="*/ 1870800 w 42198532"/>
              <a:gd name="connsiteY200" fmla="*/ 4588292 h 7004830"/>
              <a:gd name="connsiteX201" fmla="*/ 1497744 w 42198532"/>
              <a:gd name="connsiteY201" fmla="*/ 4304410 h 7004830"/>
              <a:gd name="connsiteX202" fmla="*/ 1497744 w 42198532"/>
              <a:gd name="connsiteY202" fmla="*/ 3956654 h 7004830"/>
              <a:gd name="connsiteX203" fmla="*/ 1484336 w 42198532"/>
              <a:gd name="connsiteY203" fmla="*/ 3966905 h 7004830"/>
              <a:gd name="connsiteX204" fmla="*/ 1484336 w 42198532"/>
              <a:gd name="connsiteY204" fmla="*/ 4299679 h 7004830"/>
              <a:gd name="connsiteX205" fmla="*/ 1122322 w 42198532"/>
              <a:gd name="connsiteY205" fmla="*/ 4579618 h 7004830"/>
              <a:gd name="connsiteX206" fmla="*/ 1122322 w 42198532"/>
              <a:gd name="connsiteY206" fmla="*/ 4233439 h 7004830"/>
              <a:gd name="connsiteX207" fmla="*/ 1484336 w 42198532"/>
              <a:gd name="connsiteY207" fmla="*/ 3952712 h 7004830"/>
              <a:gd name="connsiteX208" fmla="*/ 1484336 w 42198532"/>
              <a:gd name="connsiteY208" fmla="*/ 3966117 h 7004830"/>
              <a:gd name="connsiteX209" fmla="*/ 1497744 w 42198532"/>
              <a:gd name="connsiteY209" fmla="*/ 3955866 h 7004830"/>
              <a:gd name="connsiteX210" fmla="*/ 1497744 w 42198532"/>
              <a:gd name="connsiteY210" fmla="*/ 3936152 h 7004830"/>
              <a:gd name="connsiteX211" fmla="*/ 1136519 w 42198532"/>
              <a:gd name="connsiteY211" fmla="*/ 3661732 h 7004830"/>
              <a:gd name="connsiteX212" fmla="*/ 1125477 w 42198532"/>
              <a:gd name="connsiteY212" fmla="*/ 3669618 h 7004830"/>
              <a:gd name="connsiteX213" fmla="*/ 1135730 w 42198532"/>
              <a:gd name="connsiteY213" fmla="*/ 3660943 h 7004830"/>
              <a:gd name="connsiteX214" fmla="*/ 1119956 w 42198532"/>
              <a:gd name="connsiteY214" fmla="*/ 3649115 h 7004830"/>
              <a:gd name="connsiteX215" fmla="*/ 1119956 w 42198532"/>
              <a:gd name="connsiteY215" fmla="*/ 3637286 h 7004830"/>
              <a:gd name="connsiteX216" fmla="*/ 1106548 w 42198532"/>
              <a:gd name="connsiteY216" fmla="*/ 3637286 h 7004830"/>
              <a:gd name="connsiteX217" fmla="*/ 1106548 w 42198532"/>
              <a:gd name="connsiteY217" fmla="*/ 3649903 h 7004830"/>
              <a:gd name="connsiteX218" fmla="*/ 744534 w 42198532"/>
              <a:gd name="connsiteY218" fmla="*/ 3929843 h 7004830"/>
              <a:gd name="connsiteX219" fmla="*/ 744534 w 42198532"/>
              <a:gd name="connsiteY219" fmla="*/ 3612841 h 7004830"/>
              <a:gd name="connsiteX220" fmla="*/ 744534 w 42198532"/>
              <a:gd name="connsiteY220" fmla="*/ 3584453 h 7004830"/>
              <a:gd name="connsiteX221" fmla="*/ 1106548 w 42198532"/>
              <a:gd name="connsiteY221" fmla="*/ 3303725 h 7004830"/>
              <a:gd name="connsiteX222" fmla="*/ 1106548 w 42198532"/>
              <a:gd name="connsiteY222" fmla="*/ 3617573 h 7004830"/>
              <a:gd name="connsiteX223" fmla="*/ 1106548 w 42198532"/>
              <a:gd name="connsiteY223" fmla="*/ 3636498 h 7004830"/>
              <a:gd name="connsiteX224" fmla="*/ 1119956 w 42198532"/>
              <a:gd name="connsiteY224" fmla="*/ 3636498 h 7004830"/>
              <a:gd name="connsiteX225" fmla="*/ 1119956 w 42198532"/>
              <a:gd name="connsiteY225" fmla="*/ 3298205 h 7004830"/>
              <a:gd name="connsiteX226" fmla="*/ 1392847 w 42198532"/>
              <a:gd name="connsiteY226" fmla="*/ 3086870 h 7004830"/>
              <a:gd name="connsiteX227" fmla="*/ 1483547 w 42198532"/>
              <a:gd name="connsiteY227" fmla="*/ 3016688 h 7004830"/>
              <a:gd name="connsiteX228" fmla="*/ 1862913 w 42198532"/>
              <a:gd name="connsiteY228" fmla="*/ 3304513 h 7004830"/>
              <a:gd name="connsiteX229" fmla="*/ 2243855 w 42198532"/>
              <a:gd name="connsiteY229" fmla="*/ 3008803 h 7004830"/>
              <a:gd name="connsiteX230" fmla="*/ 2243855 w 42198532"/>
              <a:gd name="connsiteY230" fmla="*/ 2891307 h 7004830"/>
              <a:gd name="connsiteX231" fmla="*/ 2231236 w 42198532"/>
              <a:gd name="connsiteY231" fmla="*/ 2896827 h 7004830"/>
              <a:gd name="connsiteX232" fmla="*/ 2231236 w 42198532"/>
              <a:gd name="connsiteY232" fmla="*/ 3002494 h 7004830"/>
              <a:gd name="connsiteX233" fmla="*/ 1869222 w 42198532"/>
              <a:gd name="connsiteY233" fmla="*/ 3283222 h 7004830"/>
              <a:gd name="connsiteX234" fmla="*/ 1869222 w 42198532"/>
              <a:gd name="connsiteY234" fmla="*/ 2937043 h 7004830"/>
              <a:gd name="connsiteX235" fmla="*/ 2231236 w 42198532"/>
              <a:gd name="connsiteY235" fmla="*/ 2656315 h 7004830"/>
              <a:gd name="connsiteX236" fmla="*/ 2231236 w 42198532"/>
              <a:gd name="connsiteY236" fmla="*/ 2896038 h 7004830"/>
              <a:gd name="connsiteX237" fmla="*/ 2243855 w 42198532"/>
              <a:gd name="connsiteY237" fmla="*/ 2890518 h 7004830"/>
              <a:gd name="connsiteX238" fmla="*/ 2243855 w 42198532"/>
              <a:gd name="connsiteY238" fmla="*/ 2639755 h 7004830"/>
              <a:gd name="connsiteX239" fmla="*/ 2113720 w 42198532"/>
              <a:gd name="connsiteY239" fmla="*/ 2540397 h 7004830"/>
              <a:gd name="connsiteX240" fmla="*/ 2100312 w 42198532"/>
              <a:gd name="connsiteY240" fmla="*/ 2546705 h 7004830"/>
              <a:gd name="connsiteX241" fmla="*/ 2226503 w 42198532"/>
              <a:gd name="connsiteY241" fmla="*/ 2642910 h 7004830"/>
              <a:gd name="connsiteX242" fmla="*/ 1862124 w 42198532"/>
              <a:gd name="connsiteY242" fmla="*/ 2925215 h 7004830"/>
              <a:gd name="connsiteX243" fmla="*/ 1496955 w 42198532"/>
              <a:gd name="connsiteY243" fmla="*/ 2647641 h 7004830"/>
              <a:gd name="connsiteX244" fmla="*/ 1861335 w 42198532"/>
              <a:gd name="connsiteY244" fmla="*/ 2365336 h 7004830"/>
              <a:gd name="connsiteX245" fmla="*/ 2099523 w 42198532"/>
              <a:gd name="connsiteY245" fmla="*/ 2545916 h 7004830"/>
              <a:gd name="connsiteX246" fmla="*/ 2112931 w 42198532"/>
              <a:gd name="connsiteY246" fmla="*/ 2539608 h 7004830"/>
              <a:gd name="connsiteX247" fmla="*/ 1870800 w 42198532"/>
              <a:gd name="connsiteY247" fmla="*/ 2355873 h 7004830"/>
              <a:gd name="connsiteX248" fmla="*/ 1870800 w 42198532"/>
              <a:gd name="connsiteY248" fmla="*/ 2176869 h 7004830"/>
              <a:gd name="connsiteX249" fmla="*/ 1857392 w 42198532"/>
              <a:gd name="connsiteY249" fmla="*/ 2178447 h 7004830"/>
              <a:gd name="connsiteX250" fmla="*/ 1857392 w 42198532"/>
              <a:gd name="connsiteY250" fmla="*/ 2350353 h 7004830"/>
              <a:gd name="connsiteX251" fmla="*/ 1496167 w 42198532"/>
              <a:gd name="connsiteY251" fmla="*/ 2631081 h 7004830"/>
              <a:gd name="connsiteX252" fmla="*/ 1496167 w 42198532"/>
              <a:gd name="connsiteY252" fmla="*/ 2284114 h 7004830"/>
              <a:gd name="connsiteX253" fmla="*/ 1666526 w 42198532"/>
              <a:gd name="connsiteY253" fmla="*/ 2152424 h 7004830"/>
              <a:gd name="connsiteX254" fmla="*/ 1658639 w 42198532"/>
              <a:gd name="connsiteY254" fmla="*/ 2141384 h 7004830"/>
              <a:gd name="connsiteX255" fmla="*/ 1666526 w 42198532"/>
              <a:gd name="connsiteY255" fmla="*/ 2151636 h 7004830"/>
              <a:gd name="connsiteX256" fmla="*/ 1857392 w 42198532"/>
              <a:gd name="connsiteY256" fmla="*/ 2003386 h 7004830"/>
              <a:gd name="connsiteX257" fmla="*/ 1857392 w 42198532"/>
              <a:gd name="connsiteY257" fmla="*/ 2177658 h 7004830"/>
              <a:gd name="connsiteX258" fmla="*/ 1870800 w 42198532"/>
              <a:gd name="connsiteY258" fmla="*/ 2176081 h 7004830"/>
              <a:gd name="connsiteX259" fmla="*/ 1870800 w 42198532"/>
              <a:gd name="connsiteY259" fmla="*/ 1998654 h 7004830"/>
              <a:gd name="connsiteX260" fmla="*/ 1886574 w 42198532"/>
              <a:gd name="connsiteY260" fmla="*/ 1986037 h 7004830"/>
              <a:gd name="connsiteX261" fmla="*/ 1886574 w 42198532"/>
              <a:gd name="connsiteY261" fmla="*/ 1969478 h 7004830"/>
              <a:gd name="connsiteX262" fmla="*/ 1869222 w 42198532"/>
              <a:gd name="connsiteY262" fmla="*/ 1982883 h 7004830"/>
              <a:gd name="connsiteX263" fmla="*/ 1869222 w 42198532"/>
              <a:gd name="connsiteY263" fmla="*/ 1636704 h 7004830"/>
              <a:gd name="connsiteX264" fmla="*/ 1886574 w 42198532"/>
              <a:gd name="connsiteY264" fmla="*/ 1623299 h 7004830"/>
              <a:gd name="connsiteX265" fmla="*/ 1886574 w 42198532"/>
              <a:gd name="connsiteY265" fmla="*/ 1606739 h 7004830"/>
              <a:gd name="connsiteX266" fmla="*/ 1862124 w 42198532"/>
              <a:gd name="connsiteY266" fmla="*/ 1625665 h 7004830"/>
              <a:gd name="connsiteX267" fmla="*/ 1496955 w 42198532"/>
              <a:gd name="connsiteY267" fmla="*/ 1348091 h 7004830"/>
              <a:gd name="connsiteX268" fmla="*/ 1861335 w 42198532"/>
              <a:gd name="connsiteY268" fmla="*/ 1064997 h 7004830"/>
              <a:gd name="connsiteX269" fmla="*/ 2226503 w 42198532"/>
              <a:gd name="connsiteY269" fmla="*/ 1342571 h 7004830"/>
              <a:gd name="connsiteX270" fmla="*/ 1887362 w 42198532"/>
              <a:gd name="connsiteY270" fmla="*/ 1605951 h 7004830"/>
              <a:gd name="connsiteX271" fmla="*/ 1887362 w 42198532"/>
              <a:gd name="connsiteY271" fmla="*/ 1622510 h 7004830"/>
              <a:gd name="connsiteX272" fmla="*/ 2231236 w 42198532"/>
              <a:gd name="connsiteY272" fmla="*/ 1355976 h 7004830"/>
              <a:gd name="connsiteX273" fmla="*/ 2231236 w 42198532"/>
              <a:gd name="connsiteY273" fmla="*/ 1702944 h 7004830"/>
              <a:gd name="connsiteX274" fmla="*/ 1887362 w 42198532"/>
              <a:gd name="connsiteY274" fmla="*/ 1968689 h 7004830"/>
              <a:gd name="connsiteX275" fmla="*/ 1887362 w 42198532"/>
              <a:gd name="connsiteY275" fmla="*/ 1985249 h 7004830"/>
              <a:gd name="connsiteX276" fmla="*/ 2243855 w 42198532"/>
              <a:gd name="connsiteY276" fmla="*/ 1709252 h 7004830"/>
              <a:gd name="connsiteX277" fmla="*/ 2243855 w 42198532"/>
              <a:gd name="connsiteY277" fmla="*/ 1339416 h 7004830"/>
              <a:gd name="connsiteX278" fmla="*/ 1870800 w 42198532"/>
              <a:gd name="connsiteY278" fmla="*/ 1056323 h 7004830"/>
              <a:gd name="connsiteX279" fmla="*/ 1870800 w 42198532"/>
              <a:gd name="connsiteY279" fmla="*/ 707778 h 7004830"/>
              <a:gd name="connsiteX280" fmla="*/ 1857392 w 42198532"/>
              <a:gd name="connsiteY280" fmla="*/ 718030 h 7004830"/>
              <a:gd name="connsiteX281" fmla="*/ 1857392 w 42198532"/>
              <a:gd name="connsiteY281" fmla="*/ 1050803 h 7004830"/>
              <a:gd name="connsiteX282" fmla="*/ 1496167 w 42198532"/>
              <a:gd name="connsiteY282" fmla="*/ 1331531 h 7004830"/>
              <a:gd name="connsiteX283" fmla="*/ 1496167 w 42198532"/>
              <a:gd name="connsiteY283" fmla="*/ 985352 h 7004830"/>
              <a:gd name="connsiteX284" fmla="*/ 1857392 w 42198532"/>
              <a:gd name="connsiteY284" fmla="*/ 704624 h 7004830"/>
              <a:gd name="connsiteX285" fmla="*/ 1857392 w 42198532"/>
              <a:gd name="connsiteY285" fmla="*/ 717241 h 7004830"/>
              <a:gd name="connsiteX286" fmla="*/ 1870800 w 42198532"/>
              <a:gd name="connsiteY286" fmla="*/ 706990 h 7004830"/>
              <a:gd name="connsiteX287" fmla="*/ 1870800 w 42198532"/>
              <a:gd name="connsiteY287" fmla="*/ 688064 h 7004830"/>
              <a:gd name="connsiteX288" fmla="*/ 1509574 w 42198532"/>
              <a:gd name="connsiteY288" fmla="*/ 412856 h 7004830"/>
              <a:gd name="connsiteX289" fmla="*/ 1498533 w 42198532"/>
              <a:gd name="connsiteY289" fmla="*/ 421530 h 7004830"/>
              <a:gd name="connsiteX290" fmla="*/ 1508786 w 42198532"/>
              <a:gd name="connsiteY290" fmla="*/ 412856 h 7004830"/>
              <a:gd name="connsiteX291" fmla="*/ 1493012 w 42198532"/>
              <a:gd name="connsiteY291" fmla="*/ 401028 h 7004830"/>
              <a:gd name="connsiteX292" fmla="*/ 1493012 w 42198532"/>
              <a:gd name="connsiteY292" fmla="*/ 119417 h 7004830"/>
              <a:gd name="connsiteX293" fmla="*/ 1493012 w 42198532"/>
              <a:gd name="connsiteY293" fmla="*/ 117464 h 7004830"/>
              <a:gd name="connsiteX294" fmla="*/ 1398859 w 42198532"/>
              <a:gd name="connsiteY294" fmla="*/ 117464 h 7004830"/>
              <a:gd name="connsiteX295" fmla="*/ 1480393 w 42198532"/>
              <a:gd name="connsiteY295" fmla="*/ 117464 h 7004830"/>
              <a:gd name="connsiteX296" fmla="*/ 1480393 w 42198532"/>
              <a:gd name="connsiteY296" fmla="*/ 201868 h 7004830"/>
              <a:gd name="connsiteX297" fmla="*/ 1480393 w 42198532"/>
              <a:gd name="connsiteY297" fmla="*/ 401028 h 7004830"/>
              <a:gd name="connsiteX298" fmla="*/ 1118379 w 42198532"/>
              <a:gd name="connsiteY298" fmla="*/ 681756 h 7004830"/>
              <a:gd name="connsiteX299" fmla="*/ 1118379 w 42198532"/>
              <a:gd name="connsiteY299" fmla="*/ 335577 h 7004830"/>
              <a:gd name="connsiteX300" fmla="*/ 1379242 w 42198532"/>
              <a:gd name="connsiteY300" fmla="*/ 132719 h 7004830"/>
              <a:gd name="connsiteX301" fmla="*/ 1398859 w 42198532"/>
              <a:gd name="connsiteY301" fmla="*/ 117464 h 7004830"/>
              <a:gd name="connsiteX302" fmla="*/ 840168 w 42198532"/>
              <a:gd name="connsiteY302" fmla="*/ 117464 h 7004830"/>
              <a:gd name="connsiteX303" fmla="*/ 1377550 w 42198532"/>
              <a:gd name="connsiteY303" fmla="*/ 117464 h 7004830"/>
              <a:gd name="connsiteX304" fmla="*/ 1301753 w 42198532"/>
              <a:gd name="connsiteY304" fmla="*/ 176360 h 7004830"/>
              <a:gd name="connsiteX305" fmla="*/ 1112069 w 42198532"/>
              <a:gd name="connsiteY305" fmla="*/ 323748 h 7004830"/>
              <a:gd name="connsiteX306" fmla="*/ 857417 w 42198532"/>
              <a:gd name="connsiteY306" fmla="*/ 130551 h 7004830"/>
              <a:gd name="connsiteX307" fmla="*/ 840168 w 42198532"/>
              <a:gd name="connsiteY307" fmla="*/ 117464 h 7004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Lst>
            <a:rect l="l" t="t" r="r" b="b"/>
            <a:pathLst>
              <a:path w="42198532" h="7004830">
                <a:moveTo>
                  <a:pt x="738225" y="6911396"/>
                </a:moveTo>
                <a:lnTo>
                  <a:pt x="814828" y="6969750"/>
                </a:lnTo>
                <a:lnTo>
                  <a:pt x="822329" y="6975464"/>
                </a:lnTo>
                <a:lnTo>
                  <a:pt x="655724" y="6975464"/>
                </a:lnTo>
                <a:lnTo>
                  <a:pt x="656989" y="6974481"/>
                </a:lnTo>
                <a:lnTo>
                  <a:pt x="738225" y="6911396"/>
                </a:lnTo>
                <a:close/>
                <a:moveTo>
                  <a:pt x="733493" y="6551812"/>
                </a:moveTo>
                <a:lnTo>
                  <a:pt x="733493" y="6897991"/>
                </a:lnTo>
                <a:lnTo>
                  <a:pt x="639637" y="6970539"/>
                </a:lnTo>
                <a:cubicBezTo>
                  <a:pt x="645158" y="6972116"/>
                  <a:pt x="650679" y="6972904"/>
                  <a:pt x="656989" y="6974481"/>
                </a:cubicBezTo>
                <a:cubicBezTo>
                  <a:pt x="650679" y="6973693"/>
                  <a:pt x="644369" y="6972116"/>
                  <a:pt x="638848" y="6971327"/>
                </a:cubicBezTo>
                <a:lnTo>
                  <a:pt x="633515" y="6975464"/>
                </a:lnTo>
                <a:lnTo>
                  <a:pt x="371479" y="6975464"/>
                </a:lnTo>
                <a:lnTo>
                  <a:pt x="371479" y="6917056"/>
                </a:lnTo>
                <a:lnTo>
                  <a:pt x="371479" y="6832540"/>
                </a:lnTo>
                <a:lnTo>
                  <a:pt x="733493" y="6551812"/>
                </a:lnTo>
                <a:close/>
                <a:moveTo>
                  <a:pt x="1106548" y="5904403"/>
                </a:moveTo>
                <a:lnTo>
                  <a:pt x="1106548" y="6251370"/>
                </a:lnTo>
                <a:lnTo>
                  <a:pt x="1012693" y="6323918"/>
                </a:lnTo>
                <a:lnTo>
                  <a:pt x="744534" y="6531309"/>
                </a:lnTo>
                <a:lnTo>
                  <a:pt x="744534" y="6185131"/>
                </a:lnTo>
                <a:lnTo>
                  <a:pt x="873093" y="6085772"/>
                </a:lnTo>
                <a:lnTo>
                  <a:pt x="1106548" y="5904403"/>
                </a:lnTo>
                <a:close/>
                <a:moveTo>
                  <a:pt x="1739875" y="5788484"/>
                </a:moveTo>
                <a:lnTo>
                  <a:pt x="1726467" y="5794792"/>
                </a:lnTo>
                <a:lnTo>
                  <a:pt x="1739875" y="5788484"/>
                </a:lnTo>
                <a:close/>
                <a:moveTo>
                  <a:pt x="1488280" y="5613423"/>
                </a:moveTo>
                <a:lnTo>
                  <a:pt x="1726467" y="5794792"/>
                </a:lnTo>
                <a:lnTo>
                  <a:pt x="1853448" y="5890997"/>
                </a:lnTo>
                <a:lnTo>
                  <a:pt x="1489068" y="6174091"/>
                </a:lnTo>
                <a:lnTo>
                  <a:pt x="1123900" y="5896517"/>
                </a:lnTo>
                <a:lnTo>
                  <a:pt x="1488280" y="5613423"/>
                </a:lnTo>
                <a:close/>
                <a:moveTo>
                  <a:pt x="359648" y="4965225"/>
                </a:moveTo>
                <a:lnTo>
                  <a:pt x="724817" y="5242799"/>
                </a:lnTo>
                <a:lnTo>
                  <a:pt x="487418" y="5426534"/>
                </a:lnTo>
                <a:lnTo>
                  <a:pt x="493727" y="5437574"/>
                </a:lnTo>
                <a:lnTo>
                  <a:pt x="733493" y="5252262"/>
                </a:lnTo>
                <a:lnTo>
                  <a:pt x="733493" y="5598440"/>
                </a:lnTo>
                <a:lnTo>
                  <a:pt x="633328" y="5675720"/>
                </a:lnTo>
                <a:lnTo>
                  <a:pt x="641215" y="5688337"/>
                </a:lnTo>
                <a:lnTo>
                  <a:pt x="737436" y="5613423"/>
                </a:lnTo>
                <a:lnTo>
                  <a:pt x="1102605" y="5890997"/>
                </a:lnTo>
                <a:lnTo>
                  <a:pt x="866783" y="6073943"/>
                </a:lnTo>
                <a:lnTo>
                  <a:pt x="873093" y="6085772"/>
                </a:lnTo>
                <a:lnTo>
                  <a:pt x="865994" y="6074732"/>
                </a:lnTo>
                <a:lnTo>
                  <a:pt x="738225" y="6174091"/>
                </a:lnTo>
                <a:lnTo>
                  <a:pt x="373056" y="5896517"/>
                </a:lnTo>
                <a:lnTo>
                  <a:pt x="640426" y="5689125"/>
                </a:lnTo>
                <a:lnTo>
                  <a:pt x="633328" y="5676508"/>
                </a:lnTo>
                <a:lnTo>
                  <a:pt x="371479" y="5879169"/>
                </a:lnTo>
                <a:lnTo>
                  <a:pt x="371479" y="5532990"/>
                </a:lnTo>
                <a:lnTo>
                  <a:pt x="493727" y="5438362"/>
                </a:lnTo>
                <a:lnTo>
                  <a:pt x="486629" y="5426534"/>
                </a:lnTo>
                <a:lnTo>
                  <a:pt x="365169" y="5521161"/>
                </a:lnTo>
                <a:lnTo>
                  <a:pt x="0" y="5243588"/>
                </a:lnTo>
                <a:lnTo>
                  <a:pt x="359648" y="4965225"/>
                </a:lnTo>
                <a:close/>
                <a:moveTo>
                  <a:pt x="1106548" y="4604852"/>
                </a:moveTo>
                <a:lnTo>
                  <a:pt x="1106548" y="4951031"/>
                </a:lnTo>
                <a:lnTo>
                  <a:pt x="1018214" y="5019636"/>
                </a:lnTo>
                <a:lnTo>
                  <a:pt x="1025312" y="5030676"/>
                </a:lnTo>
                <a:lnTo>
                  <a:pt x="1017425" y="5020424"/>
                </a:lnTo>
                <a:lnTo>
                  <a:pt x="744534" y="5231759"/>
                </a:lnTo>
                <a:lnTo>
                  <a:pt x="744534" y="4885580"/>
                </a:lnTo>
                <a:lnTo>
                  <a:pt x="856530" y="4798050"/>
                </a:lnTo>
                <a:lnTo>
                  <a:pt x="849432" y="4787799"/>
                </a:lnTo>
                <a:lnTo>
                  <a:pt x="857319" y="4798050"/>
                </a:lnTo>
                <a:lnTo>
                  <a:pt x="1106548" y="4604852"/>
                </a:lnTo>
                <a:close/>
                <a:moveTo>
                  <a:pt x="737436" y="4313873"/>
                </a:moveTo>
                <a:lnTo>
                  <a:pt x="1102605" y="4591447"/>
                </a:lnTo>
                <a:lnTo>
                  <a:pt x="849432" y="4787799"/>
                </a:lnTo>
                <a:lnTo>
                  <a:pt x="738225" y="4873752"/>
                </a:lnTo>
                <a:lnTo>
                  <a:pt x="373056" y="4596178"/>
                </a:lnTo>
                <a:lnTo>
                  <a:pt x="737436" y="4313873"/>
                </a:lnTo>
                <a:close/>
                <a:moveTo>
                  <a:pt x="1115224" y="3661732"/>
                </a:moveTo>
                <a:lnTo>
                  <a:pt x="1125477" y="3669618"/>
                </a:lnTo>
                <a:lnTo>
                  <a:pt x="1480393" y="3939306"/>
                </a:lnTo>
                <a:lnTo>
                  <a:pt x="1116013" y="4222399"/>
                </a:lnTo>
                <a:lnTo>
                  <a:pt x="750844" y="3944037"/>
                </a:lnTo>
                <a:lnTo>
                  <a:pt x="1115224" y="3661732"/>
                </a:lnTo>
                <a:close/>
                <a:moveTo>
                  <a:pt x="1480393" y="2656315"/>
                </a:moveTo>
                <a:lnTo>
                  <a:pt x="1480393" y="3002494"/>
                </a:lnTo>
                <a:lnTo>
                  <a:pt x="1386537" y="3075042"/>
                </a:lnTo>
                <a:lnTo>
                  <a:pt x="1392847" y="3086870"/>
                </a:lnTo>
                <a:lnTo>
                  <a:pt x="1385748" y="3075830"/>
                </a:lnTo>
                <a:lnTo>
                  <a:pt x="1118379" y="3283222"/>
                </a:lnTo>
                <a:lnTo>
                  <a:pt x="1118379" y="2937043"/>
                </a:lnTo>
                <a:lnTo>
                  <a:pt x="1246148" y="2837685"/>
                </a:lnTo>
                <a:lnTo>
                  <a:pt x="1239839" y="2825856"/>
                </a:lnTo>
                <a:lnTo>
                  <a:pt x="1246937" y="2836896"/>
                </a:lnTo>
                <a:lnTo>
                  <a:pt x="1480393" y="2656315"/>
                </a:lnTo>
                <a:close/>
                <a:moveTo>
                  <a:pt x="732704" y="1716349"/>
                </a:moveTo>
                <a:lnTo>
                  <a:pt x="1097873" y="1993923"/>
                </a:lnTo>
                <a:lnTo>
                  <a:pt x="860473" y="2177658"/>
                </a:lnTo>
                <a:lnTo>
                  <a:pt x="867572" y="2189486"/>
                </a:lnTo>
                <a:lnTo>
                  <a:pt x="1106548" y="2003386"/>
                </a:lnTo>
                <a:lnTo>
                  <a:pt x="1106548" y="2350353"/>
                </a:lnTo>
                <a:lnTo>
                  <a:pt x="1007172" y="2427632"/>
                </a:lnTo>
                <a:lnTo>
                  <a:pt x="1014270" y="2440249"/>
                </a:lnTo>
                <a:lnTo>
                  <a:pt x="1110492" y="2365336"/>
                </a:lnTo>
                <a:lnTo>
                  <a:pt x="1475660" y="2642910"/>
                </a:lnTo>
                <a:lnTo>
                  <a:pt x="1239839" y="2825856"/>
                </a:lnTo>
                <a:lnTo>
                  <a:pt x="1112069" y="2925215"/>
                </a:lnTo>
                <a:lnTo>
                  <a:pt x="746900" y="2647641"/>
                </a:lnTo>
                <a:lnTo>
                  <a:pt x="1013481" y="2440249"/>
                </a:lnTo>
                <a:lnTo>
                  <a:pt x="1006383" y="2427632"/>
                </a:lnTo>
                <a:lnTo>
                  <a:pt x="744534" y="2631081"/>
                </a:lnTo>
                <a:lnTo>
                  <a:pt x="744534" y="2284114"/>
                </a:lnTo>
                <a:lnTo>
                  <a:pt x="866783" y="2189486"/>
                </a:lnTo>
                <a:lnTo>
                  <a:pt x="860473" y="2178447"/>
                </a:lnTo>
                <a:lnTo>
                  <a:pt x="738225" y="2273074"/>
                </a:lnTo>
                <a:lnTo>
                  <a:pt x="373056" y="1995500"/>
                </a:lnTo>
                <a:lnTo>
                  <a:pt x="732704" y="1716349"/>
                </a:lnTo>
                <a:close/>
                <a:moveTo>
                  <a:pt x="1480393" y="1355976"/>
                </a:moveTo>
                <a:lnTo>
                  <a:pt x="1480393" y="1702944"/>
                </a:lnTo>
                <a:lnTo>
                  <a:pt x="1391269" y="1771549"/>
                </a:lnTo>
                <a:lnTo>
                  <a:pt x="1399156" y="1781800"/>
                </a:lnTo>
                <a:lnTo>
                  <a:pt x="1483547" y="1716349"/>
                </a:lnTo>
                <a:lnTo>
                  <a:pt x="1848716" y="1993923"/>
                </a:lnTo>
                <a:lnTo>
                  <a:pt x="1658639" y="2141384"/>
                </a:lnTo>
                <a:lnTo>
                  <a:pt x="1489068" y="2273074"/>
                </a:lnTo>
                <a:lnTo>
                  <a:pt x="1123900" y="1995500"/>
                </a:lnTo>
                <a:lnTo>
                  <a:pt x="1398368" y="1782588"/>
                </a:lnTo>
                <a:lnTo>
                  <a:pt x="1390481" y="1771549"/>
                </a:lnTo>
                <a:lnTo>
                  <a:pt x="1118379" y="1982883"/>
                </a:lnTo>
                <a:lnTo>
                  <a:pt x="1118379" y="1636704"/>
                </a:lnTo>
                <a:lnTo>
                  <a:pt x="1230374" y="1549963"/>
                </a:lnTo>
                <a:lnTo>
                  <a:pt x="1480393" y="1355976"/>
                </a:lnTo>
                <a:close/>
                <a:moveTo>
                  <a:pt x="1110492" y="1064997"/>
                </a:moveTo>
                <a:lnTo>
                  <a:pt x="1475660" y="1342571"/>
                </a:lnTo>
                <a:lnTo>
                  <a:pt x="1223276" y="1538923"/>
                </a:lnTo>
                <a:lnTo>
                  <a:pt x="1230374" y="1549963"/>
                </a:lnTo>
                <a:lnTo>
                  <a:pt x="1222487" y="1539711"/>
                </a:lnTo>
                <a:lnTo>
                  <a:pt x="1112069" y="1625665"/>
                </a:lnTo>
                <a:lnTo>
                  <a:pt x="746900" y="1348091"/>
                </a:lnTo>
                <a:lnTo>
                  <a:pt x="1110492" y="1064997"/>
                </a:lnTo>
                <a:close/>
                <a:moveTo>
                  <a:pt x="1488280" y="413645"/>
                </a:moveTo>
                <a:lnTo>
                  <a:pt x="1498533" y="421530"/>
                </a:lnTo>
                <a:lnTo>
                  <a:pt x="1853448" y="691218"/>
                </a:lnTo>
                <a:lnTo>
                  <a:pt x="1489068" y="973524"/>
                </a:lnTo>
                <a:lnTo>
                  <a:pt x="1123900" y="695950"/>
                </a:lnTo>
                <a:lnTo>
                  <a:pt x="1488280" y="413645"/>
                </a:lnTo>
                <a:close/>
                <a:moveTo>
                  <a:pt x="1493012" y="117464"/>
                </a:moveTo>
                <a:lnTo>
                  <a:pt x="42118086" y="0"/>
                </a:lnTo>
                <a:lnTo>
                  <a:pt x="42198532" y="7004830"/>
                </a:lnTo>
                <a:lnTo>
                  <a:pt x="843615" y="6975464"/>
                </a:lnTo>
                <a:lnTo>
                  <a:pt x="810785" y="6950504"/>
                </a:lnTo>
                <a:lnTo>
                  <a:pt x="746900" y="6901934"/>
                </a:lnTo>
                <a:lnTo>
                  <a:pt x="746900" y="6547081"/>
                </a:lnTo>
                <a:lnTo>
                  <a:pt x="1019002" y="6335746"/>
                </a:lnTo>
                <a:lnTo>
                  <a:pt x="1012693" y="6323918"/>
                </a:lnTo>
                <a:lnTo>
                  <a:pt x="1019791" y="6334957"/>
                </a:lnTo>
                <a:lnTo>
                  <a:pt x="1110492" y="6264775"/>
                </a:lnTo>
                <a:lnTo>
                  <a:pt x="1489068" y="6553389"/>
                </a:lnTo>
                <a:lnTo>
                  <a:pt x="1870800" y="6257678"/>
                </a:lnTo>
                <a:lnTo>
                  <a:pt x="1870800" y="6139394"/>
                </a:lnTo>
                <a:lnTo>
                  <a:pt x="1857392" y="6144914"/>
                </a:lnTo>
                <a:lnTo>
                  <a:pt x="1857392" y="6251370"/>
                </a:lnTo>
                <a:lnTo>
                  <a:pt x="1495378" y="6531309"/>
                </a:lnTo>
                <a:lnTo>
                  <a:pt x="1495378" y="6185131"/>
                </a:lnTo>
                <a:lnTo>
                  <a:pt x="1857392" y="5904403"/>
                </a:lnTo>
                <a:lnTo>
                  <a:pt x="1857392" y="6144125"/>
                </a:lnTo>
                <a:lnTo>
                  <a:pt x="1870800" y="6138605"/>
                </a:lnTo>
                <a:lnTo>
                  <a:pt x="1870800" y="5887843"/>
                </a:lnTo>
                <a:lnTo>
                  <a:pt x="1739875" y="5788484"/>
                </a:lnTo>
                <a:lnTo>
                  <a:pt x="1497744" y="5604749"/>
                </a:lnTo>
                <a:lnTo>
                  <a:pt x="1497744" y="5424957"/>
                </a:lnTo>
                <a:lnTo>
                  <a:pt x="1484336" y="5427322"/>
                </a:lnTo>
                <a:lnTo>
                  <a:pt x="1484336" y="5598440"/>
                </a:lnTo>
                <a:lnTo>
                  <a:pt x="1122322" y="5879169"/>
                </a:lnTo>
                <a:lnTo>
                  <a:pt x="1122322" y="5532990"/>
                </a:lnTo>
                <a:lnTo>
                  <a:pt x="1292682" y="5400511"/>
                </a:lnTo>
                <a:lnTo>
                  <a:pt x="1285583" y="5390260"/>
                </a:lnTo>
                <a:lnTo>
                  <a:pt x="1116013" y="5521161"/>
                </a:lnTo>
                <a:lnTo>
                  <a:pt x="750844" y="5243588"/>
                </a:lnTo>
                <a:lnTo>
                  <a:pt x="1025312" y="5030676"/>
                </a:lnTo>
                <a:lnTo>
                  <a:pt x="1110492" y="4965225"/>
                </a:lnTo>
                <a:lnTo>
                  <a:pt x="1475660" y="5242799"/>
                </a:lnTo>
                <a:lnTo>
                  <a:pt x="1285583" y="5389472"/>
                </a:lnTo>
                <a:lnTo>
                  <a:pt x="1293470" y="5400511"/>
                </a:lnTo>
                <a:lnTo>
                  <a:pt x="1484336" y="5252262"/>
                </a:lnTo>
                <a:lnTo>
                  <a:pt x="1484336" y="5426534"/>
                </a:lnTo>
                <a:lnTo>
                  <a:pt x="1497744" y="5424168"/>
                </a:lnTo>
                <a:lnTo>
                  <a:pt x="1497744" y="5246742"/>
                </a:lnTo>
                <a:lnTo>
                  <a:pt x="1513518" y="5234125"/>
                </a:lnTo>
                <a:lnTo>
                  <a:pt x="1513518" y="5217565"/>
                </a:lnTo>
                <a:lnTo>
                  <a:pt x="1495378" y="5231759"/>
                </a:lnTo>
                <a:lnTo>
                  <a:pt x="1495378" y="4885580"/>
                </a:lnTo>
                <a:lnTo>
                  <a:pt x="1513518" y="4871386"/>
                </a:lnTo>
                <a:lnTo>
                  <a:pt x="1513518" y="4854826"/>
                </a:lnTo>
                <a:lnTo>
                  <a:pt x="1489068" y="4873752"/>
                </a:lnTo>
                <a:lnTo>
                  <a:pt x="1123900" y="4596178"/>
                </a:lnTo>
                <a:lnTo>
                  <a:pt x="1488280" y="4313873"/>
                </a:lnTo>
                <a:lnTo>
                  <a:pt x="1853448" y="4591447"/>
                </a:lnTo>
                <a:lnTo>
                  <a:pt x="1514307" y="4854826"/>
                </a:lnTo>
                <a:lnTo>
                  <a:pt x="1514307" y="4870598"/>
                </a:lnTo>
                <a:lnTo>
                  <a:pt x="1857392" y="4604852"/>
                </a:lnTo>
                <a:lnTo>
                  <a:pt x="1857392" y="4951031"/>
                </a:lnTo>
                <a:lnTo>
                  <a:pt x="1514307" y="5217565"/>
                </a:lnTo>
                <a:lnTo>
                  <a:pt x="1514307" y="5234125"/>
                </a:lnTo>
                <a:lnTo>
                  <a:pt x="1870800" y="4957339"/>
                </a:lnTo>
                <a:lnTo>
                  <a:pt x="1870800" y="4588292"/>
                </a:lnTo>
                <a:lnTo>
                  <a:pt x="1497744" y="4304410"/>
                </a:lnTo>
                <a:lnTo>
                  <a:pt x="1497744" y="3956654"/>
                </a:lnTo>
                <a:lnTo>
                  <a:pt x="1484336" y="3966905"/>
                </a:lnTo>
                <a:lnTo>
                  <a:pt x="1484336" y="4299679"/>
                </a:lnTo>
                <a:lnTo>
                  <a:pt x="1122322" y="4579618"/>
                </a:lnTo>
                <a:lnTo>
                  <a:pt x="1122322" y="4233439"/>
                </a:lnTo>
                <a:lnTo>
                  <a:pt x="1484336" y="3952712"/>
                </a:lnTo>
                <a:lnTo>
                  <a:pt x="1484336" y="3966117"/>
                </a:lnTo>
                <a:lnTo>
                  <a:pt x="1497744" y="3955866"/>
                </a:lnTo>
                <a:lnTo>
                  <a:pt x="1497744" y="3936152"/>
                </a:lnTo>
                <a:lnTo>
                  <a:pt x="1136519" y="3661732"/>
                </a:lnTo>
                <a:lnTo>
                  <a:pt x="1125477" y="3669618"/>
                </a:lnTo>
                <a:lnTo>
                  <a:pt x="1135730" y="3660943"/>
                </a:lnTo>
                <a:lnTo>
                  <a:pt x="1119956" y="3649115"/>
                </a:lnTo>
                <a:lnTo>
                  <a:pt x="1119956" y="3637286"/>
                </a:lnTo>
                <a:lnTo>
                  <a:pt x="1106548" y="3637286"/>
                </a:lnTo>
                <a:lnTo>
                  <a:pt x="1106548" y="3649903"/>
                </a:lnTo>
                <a:lnTo>
                  <a:pt x="744534" y="3929843"/>
                </a:lnTo>
                <a:lnTo>
                  <a:pt x="744534" y="3612841"/>
                </a:lnTo>
                <a:lnTo>
                  <a:pt x="744534" y="3584453"/>
                </a:lnTo>
                <a:lnTo>
                  <a:pt x="1106548" y="3303725"/>
                </a:lnTo>
                <a:lnTo>
                  <a:pt x="1106548" y="3617573"/>
                </a:lnTo>
                <a:lnTo>
                  <a:pt x="1106548" y="3636498"/>
                </a:lnTo>
                <a:lnTo>
                  <a:pt x="1119956" y="3636498"/>
                </a:lnTo>
                <a:lnTo>
                  <a:pt x="1119956" y="3298205"/>
                </a:lnTo>
                <a:lnTo>
                  <a:pt x="1392847" y="3086870"/>
                </a:lnTo>
                <a:lnTo>
                  <a:pt x="1483547" y="3016688"/>
                </a:lnTo>
                <a:lnTo>
                  <a:pt x="1862913" y="3304513"/>
                </a:lnTo>
                <a:lnTo>
                  <a:pt x="2243855" y="3008803"/>
                </a:lnTo>
                <a:lnTo>
                  <a:pt x="2243855" y="2891307"/>
                </a:lnTo>
                <a:lnTo>
                  <a:pt x="2231236" y="2896827"/>
                </a:lnTo>
                <a:lnTo>
                  <a:pt x="2231236" y="3002494"/>
                </a:lnTo>
                <a:lnTo>
                  <a:pt x="1869222" y="3283222"/>
                </a:lnTo>
                <a:lnTo>
                  <a:pt x="1869222" y="2937043"/>
                </a:lnTo>
                <a:lnTo>
                  <a:pt x="2231236" y="2656315"/>
                </a:lnTo>
                <a:lnTo>
                  <a:pt x="2231236" y="2896038"/>
                </a:lnTo>
                <a:lnTo>
                  <a:pt x="2243855" y="2890518"/>
                </a:lnTo>
                <a:lnTo>
                  <a:pt x="2243855" y="2639755"/>
                </a:lnTo>
                <a:lnTo>
                  <a:pt x="2113720" y="2540397"/>
                </a:lnTo>
                <a:lnTo>
                  <a:pt x="2100312" y="2546705"/>
                </a:lnTo>
                <a:lnTo>
                  <a:pt x="2226503" y="2642910"/>
                </a:lnTo>
                <a:lnTo>
                  <a:pt x="1862124" y="2925215"/>
                </a:lnTo>
                <a:lnTo>
                  <a:pt x="1496955" y="2647641"/>
                </a:lnTo>
                <a:lnTo>
                  <a:pt x="1861335" y="2365336"/>
                </a:lnTo>
                <a:lnTo>
                  <a:pt x="2099523" y="2545916"/>
                </a:lnTo>
                <a:lnTo>
                  <a:pt x="2112931" y="2539608"/>
                </a:lnTo>
                <a:lnTo>
                  <a:pt x="1870800" y="2355873"/>
                </a:lnTo>
                <a:lnTo>
                  <a:pt x="1870800" y="2176869"/>
                </a:lnTo>
                <a:lnTo>
                  <a:pt x="1857392" y="2178447"/>
                </a:lnTo>
                <a:lnTo>
                  <a:pt x="1857392" y="2350353"/>
                </a:lnTo>
                <a:lnTo>
                  <a:pt x="1496167" y="2631081"/>
                </a:lnTo>
                <a:lnTo>
                  <a:pt x="1496167" y="2284114"/>
                </a:lnTo>
                <a:lnTo>
                  <a:pt x="1666526" y="2152424"/>
                </a:lnTo>
                <a:lnTo>
                  <a:pt x="1658639" y="2141384"/>
                </a:lnTo>
                <a:lnTo>
                  <a:pt x="1666526" y="2151636"/>
                </a:lnTo>
                <a:lnTo>
                  <a:pt x="1857392" y="2003386"/>
                </a:lnTo>
                <a:lnTo>
                  <a:pt x="1857392" y="2177658"/>
                </a:lnTo>
                <a:lnTo>
                  <a:pt x="1870800" y="2176081"/>
                </a:lnTo>
                <a:lnTo>
                  <a:pt x="1870800" y="1998654"/>
                </a:lnTo>
                <a:lnTo>
                  <a:pt x="1886574" y="1986037"/>
                </a:lnTo>
                <a:lnTo>
                  <a:pt x="1886574" y="1969478"/>
                </a:lnTo>
                <a:lnTo>
                  <a:pt x="1869222" y="1982883"/>
                </a:lnTo>
                <a:lnTo>
                  <a:pt x="1869222" y="1636704"/>
                </a:lnTo>
                <a:lnTo>
                  <a:pt x="1886574" y="1623299"/>
                </a:lnTo>
                <a:lnTo>
                  <a:pt x="1886574" y="1606739"/>
                </a:lnTo>
                <a:lnTo>
                  <a:pt x="1862124" y="1625665"/>
                </a:lnTo>
                <a:lnTo>
                  <a:pt x="1496955" y="1348091"/>
                </a:lnTo>
                <a:lnTo>
                  <a:pt x="1861335" y="1064997"/>
                </a:lnTo>
                <a:lnTo>
                  <a:pt x="2226503" y="1342571"/>
                </a:lnTo>
                <a:lnTo>
                  <a:pt x="1887362" y="1605951"/>
                </a:lnTo>
                <a:lnTo>
                  <a:pt x="1887362" y="1622510"/>
                </a:lnTo>
                <a:lnTo>
                  <a:pt x="2231236" y="1355976"/>
                </a:lnTo>
                <a:lnTo>
                  <a:pt x="2231236" y="1702944"/>
                </a:lnTo>
                <a:lnTo>
                  <a:pt x="1887362" y="1968689"/>
                </a:lnTo>
                <a:lnTo>
                  <a:pt x="1887362" y="1985249"/>
                </a:lnTo>
                <a:lnTo>
                  <a:pt x="2243855" y="1709252"/>
                </a:lnTo>
                <a:lnTo>
                  <a:pt x="2243855" y="1339416"/>
                </a:lnTo>
                <a:lnTo>
                  <a:pt x="1870800" y="1056323"/>
                </a:lnTo>
                <a:lnTo>
                  <a:pt x="1870800" y="707778"/>
                </a:lnTo>
                <a:lnTo>
                  <a:pt x="1857392" y="718030"/>
                </a:lnTo>
                <a:lnTo>
                  <a:pt x="1857392" y="1050803"/>
                </a:lnTo>
                <a:lnTo>
                  <a:pt x="1496167" y="1331531"/>
                </a:lnTo>
                <a:lnTo>
                  <a:pt x="1496167" y="985352"/>
                </a:lnTo>
                <a:lnTo>
                  <a:pt x="1857392" y="704624"/>
                </a:lnTo>
                <a:lnTo>
                  <a:pt x="1857392" y="717241"/>
                </a:lnTo>
                <a:lnTo>
                  <a:pt x="1870800" y="706990"/>
                </a:lnTo>
                <a:lnTo>
                  <a:pt x="1870800" y="688064"/>
                </a:lnTo>
                <a:lnTo>
                  <a:pt x="1509574" y="412856"/>
                </a:lnTo>
                <a:lnTo>
                  <a:pt x="1498533" y="421530"/>
                </a:lnTo>
                <a:lnTo>
                  <a:pt x="1508786" y="412856"/>
                </a:lnTo>
                <a:lnTo>
                  <a:pt x="1493012" y="401028"/>
                </a:lnTo>
                <a:lnTo>
                  <a:pt x="1493012" y="119417"/>
                </a:lnTo>
                <a:lnTo>
                  <a:pt x="1493012" y="117464"/>
                </a:lnTo>
                <a:close/>
                <a:moveTo>
                  <a:pt x="1398859" y="117464"/>
                </a:moveTo>
                <a:lnTo>
                  <a:pt x="1480393" y="117464"/>
                </a:lnTo>
                <a:lnTo>
                  <a:pt x="1480393" y="201868"/>
                </a:lnTo>
                <a:lnTo>
                  <a:pt x="1480393" y="401028"/>
                </a:lnTo>
                <a:lnTo>
                  <a:pt x="1118379" y="681756"/>
                </a:lnTo>
                <a:lnTo>
                  <a:pt x="1118379" y="335577"/>
                </a:lnTo>
                <a:lnTo>
                  <a:pt x="1379242" y="132719"/>
                </a:lnTo>
                <a:lnTo>
                  <a:pt x="1398859" y="117464"/>
                </a:lnTo>
                <a:close/>
                <a:moveTo>
                  <a:pt x="840168" y="117464"/>
                </a:moveTo>
                <a:lnTo>
                  <a:pt x="1377550" y="117464"/>
                </a:lnTo>
                <a:lnTo>
                  <a:pt x="1301753" y="176360"/>
                </a:lnTo>
                <a:lnTo>
                  <a:pt x="1112069" y="323748"/>
                </a:lnTo>
                <a:lnTo>
                  <a:pt x="857417" y="130551"/>
                </a:lnTo>
                <a:lnTo>
                  <a:pt x="840168" y="117464"/>
                </a:ln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2" name="Titre 1">
            <a:extLst>
              <a:ext uri="{FF2B5EF4-FFF2-40B4-BE49-F238E27FC236}">
                <a16:creationId xmlns:a16="http://schemas.microsoft.com/office/drawing/2014/main" id="{D5AF0AE2-7DAE-3EB0-5E60-D2EFCEC2EA43}"/>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36782371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a:t>P2 Collaboration Meeting 7 Jan 2026</a:t>
            </a:r>
            <a:endParaRPr lang="fr-FR" dirty="0"/>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sp>
        <p:nvSpPr>
          <p:cNvPr id="2" name="Titre 1">
            <a:extLst>
              <a:ext uri="{FF2B5EF4-FFF2-40B4-BE49-F238E27FC236}">
                <a16:creationId xmlns:a16="http://schemas.microsoft.com/office/drawing/2014/main" id="{32F98917-083E-F98C-816F-48F1437B41BD}"/>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4561843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endParaRPr lang="fr-F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en-US"/>
              <a:t>P2 Collaboration Meeting 7 Jan 2026</a:t>
            </a:r>
            <a:endParaRPr lang="fr-FR" dirty="0"/>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seul</a:t>
            </a:r>
          </a:p>
        </p:txBody>
      </p:sp>
      <p:pic>
        <p:nvPicPr>
          <p:cNvPr id="8"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8C593314-5853-721D-C381-C5C6DA55FA41}"/>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26691722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9C14385-C06C-03C8-FC0B-6EDE0E294E52}"/>
              </a:ext>
            </a:extLst>
          </p:cNvPr>
          <p:cNvSpPr>
            <a:spLocks noGrp="1"/>
          </p:cNvSpPr>
          <p:nvPr>
            <p:ph type="dt" sz="half" idx="10"/>
          </p:nvPr>
        </p:nvSpPr>
        <p:spPr/>
        <p:txBody>
          <a:bodyPr/>
          <a:lstStyle/>
          <a:p>
            <a:endParaRPr lang="fr-FR"/>
          </a:p>
        </p:txBody>
      </p:sp>
      <p:sp>
        <p:nvSpPr>
          <p:cNvPr id="3" name="Espace réservé du pied de page 2">
            <a:extLst>
              <a:ext uri="{FF2B5EF4-FFF2-40B4-BE49-F238E27FC236}">
                <a16:creationId xmlns:a16="http://schemas.microsoft.com/office/drawing/2014/main" id="{C5925030-DB19-61B7-32BA-FFFFADD4FAB2}"/>
              </a:ext>
            </a:extLst>
          </p:cNvPr>
          <p:cNvSpPr>
            <a:spLocks noGrp="1"/>
          </p:cNvSpPr>
          <p:nvPr>
            <p:ph type="ftr" sz="quarter" idx="11"/>
          </p:nvPr>
        </p:nvSpPr>
        <p:spPr/>
        <p:txBody>
          <a:bodyPr/>
          <a:lstStyle/>
          <a:p>
            <a:r>
              <a:rPr lang="en-US"/>
              <a:t>P2 Collaboration Meeting 7 Jan 2026</a:t>
            </a:r>
            <a:endParaRPr lang="fr-FR" dirty="0"/>
          </a:p>
        </p:txBody>
      </p:sp>
      <p:sp>
        <p:nvSpPr>
          <p:cNvPr id="4" name="Espace réservé du numéro de diapositive 3">
            <a:extLst>
              <a:ext uri="{FF2B5EF4-FFF2-40B4-BE49-F238E27FC236}">
                <a16:creationId xmlns:a16="http://schemas.microsoft.com/office/drawing/2014/main" id="{6A84369A-A294-0F2F-E84F-D0990A22CF47}"/>
              </a:ext>
            </a:extLst>
          </p:cNvPr>
          <p:cNvSpPr>
            <a:spLocks noGrp="1"/>
          </p:cNvSpPr>
          <p:nvPr>
            <p:ph type="sldNum" sz="quarter" idx="12"/>
          </p:nvPr>
        </p:nvSpPr>
        <p:spPr/>
        <p:txBody>
          <a:bodyPr/>
          <a:lstStyle/>
          <a:p>
            <a:fld id="{0CBC77A0-1F4E-42FF-9FFC-F45C3A64AF90}" type="slidenum">
              <a:rPr lang="fr-FR" smtClean="0"/>
              <a:t>‹#›</a:t>
            </a:fld>
            <a:endParaRPr lang="fr-FR"/>
          </a:p>
        </p:txBody>
      </p:sp>
      <p:sp>
        <p:nvSpPr>
          <p:cNvPr id="5" name="ZoneTexte 4">
            <a:extLst>
              <a:ext uri="{FF2B5EF4-FFF2-40B4-BE49-F238E27FC236}">
                <a16:creationId xmlns:a16="http://schemas.microsoft.com/office/drawing/2014/main" id="{F661E88D-94E7-20B9-0926-4E18EFBC1BA0}"/>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Vide</a:t>
            </a:r>
          </a:p>
        </p:txBody>
      </p:sp>
    </p:spTree>
    <p:extLst>
      <p:ext uri="{BB962C8B-B14F-4D97-AF65-F5344CB8AC3E}">
        <p14:creationId xmlns:p14="http://schemas.microsoft.com/office/powerpoint/2010/main" val="11835605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ntervenants">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651A86F0-4870-165D-E01B-6415309E1300}"/>
              </a:ext>
            </a:extLst>
          </p:cNvPr>
          <p:cNvSpPr/>
          <p:nvPr userDrawn="1"/>
        </p:nvSpPr>
        <p:spPr>
          <a:xfrm>
            <a:off x="11460163" y="0"/>
            <a:ext cx="73183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Intervenants</a:t>
            </a:r>
          </a:p>
        </p:txBody>
      </p:sp>
      <p:sp>
        <p:nvSpPr>
          <p:cNvPr id="7" name="Espace réservé de la date 6">
            <a:extLst>
              <a:ext uri="{FF2B5EF4-FFF2-40B4-BE49-F238E27FC236}">
                <a16:creationId xmlns:a16="http://schemas.microsoft.com/office/drawing/2014/main" id="{AEB06F5F-32C6-8107-64D0-A34C291438F3}"/>
              </a:ext>
            </a:extLst>
          </p:cNvPr>
          <p:cNvSpPr>
            <a:spLocks noGrp="1"/>
          </p:cNvSpPr>
          <p:nvPr>
            <p:ph type="dt" sz="half" idx="10"/>
          </p:nvPr>
        </p:nvSpPr>
        <p:spPr>
          <a:xfrm>
            <a:off x="9875538" y="6343650"/>
            <a:ext cx="1016000" cy="365125"/>
          </a:xfrm>
        </p:spPr>
        <p:txBody>
          <a:bodyPr/>
          <a:lstStyle/>
          <a:p>
            <a:endParaRPr lang="fr-FR" dirty="0"/>
          </a:p>
        </p:txBody>
      </p:sp>
      <p:sp>
        <p:nvSpPr>
          <p:cNvPr id="8" name="Espace réservé du pied de page 7">
            <a:extLst>
              <a:ext uri="{FF2B5EF4-FFF2-40B4-BE49-F238E27FC236}">
                <a16:creationId xmlns:a16="http://schemas.microsoft.com/office/drawing/2014/main" id="{B725FD7F-C465-8D65-075F-32AAF06B3F81}"/>
              </a:ext>
            </a:extLst>
          </p:cNvPr>
          <p:cNvSpPr>
            <a:spLocks noGrp="1"/>
          </p:cNvSpPr>
          <p:nvPr>
            <p:ph type="ftr" sz="quarter" idx="11"/>
          </p:nvPr>
        </p:nvSpPr>
        <p:spPr/>
        <p:txBody>
          <a:bodyPr/>
          <a:lstStyle/>
          <a:p>
            <a:r>
              <a:rPr lang="en-US"/>
              <a:t>P2 Collaboration Meeting 7 Jan 2026</a:t>
            </a:r>
            <a:endParaRPr lang="fr-FR" dirty="0"/>
          </a:p>
        </p:txBody>
      </p:sp>
      <p:sp>
        <p:nvSpPr>
          <p:cNvPr id="9" name="Espace réservé du numéro de diapositive 8">
            <a:extLst>
              <a:ext uri="{FF2B5EF4-FFF2-40B4-BE49-F238E27FC236}">
                <a16:creationId xmlns:a16="http://schemas.microsoft.com/office/drawing/2014/main" id="{8D38D448-932F-258E-2E58-CA802334900A}"/>
              </a:ext>
            </a:extLst>
          </p:cNvPr>
          <p:cNvSpPr>
            <a:spLocks noGrp="1"/>
          </p:cNvSpPr>
          <p:nvPr>
            <p:ph type="sldNum" sz="quarter" idx="12"/>
          </p:nvPr>
        </p:nvSpPr>
        <p:spPr/>
        <p:txBody>
          <a:bodyPr/>
          <a:lstStyle/>
          <a:p>
            <a:fld id="{0CBC77A0-1F4E-42FF-9FFC-F45C3A64AF90}" type="slidenum">
              <a:rPr lang="fr-FR" smtClean="0"/>
              <a:pPr/>
              <a:t>‹#›</a:t>
            </a:fld>
            <a:endParaRPr lang="fr-FR" dirty="0"/>
          </a:p>
        </p:txBody>
      </p:sp>
      <p:sp>
        <p:nvSpPr>
          <p:cNvPr id="25" name="Espace réservé du texte 8">
            <a:extLst>
              <a:ext uri="{FF2B5EF4-FFF2-40B4-BE49-F238E27FC236}">
                <a16:creationId xmlns:a16="http://schemas.microsoft.com/office/drawing/2014/main" id="{EE9D7CE3-0338-EF86-9151-9AA39188D19A}"/>
              </a:ext>
            </a:extLst>
          </p:cNvPr>
          <p:cNvSpPr>
            <a:spLocks noGrp="1"/>
          </p:cNvSpPr>
          <p:nvPr>
            <p:ph type="body" sz="quarter" idx="13" hasCustomPrompt="1"/>
          </p:nvPr>
        </p:nvSpPr>
        <p:spPr>
          <a:xfrm>
            <a:off x="407368"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7" name="Espace réservé du texte 8">
            <a:extLst>
              <a:ext uri="{FF2B5EF4-FFF2-40B4-BE49-F238E27FC236}">
                <a16:creationId xmlns:a16="http://schemas.microsoft.com/office/drawing/2014/main" id="{7E242CEA-B629-6061-3336-B00B5B03631E}"/>
              </a:ext>
            </a:extLst>
          </p:cNvPr>
          <p:cNvSpPr>
            <a:spLocks noGrp="1"/>
          </p:cNvSpPr>
          <p:nvPr>
            <p:ph type="body" sz="quarter" idx="16" hasCustomPrompt="1"/>
          </p:nvPr>
        </p:nvSpPr>
        <p:spPr>
          <a:xfrm>
            <a:off x="3327251"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9" name="Espace réservé du texte 8">
            <a:extLst>
              <a:ext uri="{FF2B5EF4-FFF2-40B4-BE49-F238E27FC236}">
                <a16:creationId xmlns:a16="http://schemas.microsoft.com/office/drawing/2014/main" id="{13577D77-6A07-A133-9442-B0E04B740BCB}"/>
              </a:ext>
            </a:extLst>
          </p:cNvPr>
          <p:cNvSpPr>
            <a:spLocks noGrp="1"/>
          </p:cNvSpPr>
          <p:nvPr>
            <p:ph type="body" sz="quarter" idx="18" hasCustomPrompt="1"/>
          </p:nvPr>
        </p:nvSpPr>
        <p:spPr>
          <a:xfrm>
            <a:off x="9167017"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31" name="Espace réservé du texte 8">
            <a:extLst>
              <a:ext uri="{FF2B5EF4-FFF2-40B4-BE49-F238E27FC236}">
                <a16:creationId xmlns:a16="http://schemas.microsoft.com/office/drawing/2014/main" id="{7647BCFB-4928-920C-2E15-C8AE4C72EBA8}"/>
              </a:ext>
            </a:extLst>
          </p:cNvPr>
          <p:cNvSpPr>
            <a:spLocks noGrp="1"/>
          </p:cNvSpPr>
          <p:nvPr>
            <p:ph type="body" sz="quarter" idx="20" hasCustomPrompt="1"/>
          </p:nvPr>
        </p:nvSpPr>
        <p:spPr>
          <a:xfrm>
            <a:off x="6247134"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6" name="図プレースホルダー 9">
            <a:extLst>
              <a:ext uri="{FF2B5EF4-FFF2-40B4-BE49-F238E27FC236}">
                <a16:creationId xmlns:a16="http://schemas.microsoft.com/office/drawing/2014/main" id="{17DDD33A-87AA-3D6F-D996-3C0AE9416F93}"/>
              </a:ext>
            </a:extLst>
          </p:cNvPr>
          <p:cNvSpPr>
            <a:spLocks noGrp="1"/>
          </p:cNvSpPr>
          <p:nvPr>
            <p:ph type="pic" sz="quarter" idx="15" hasCustomPrompt="1"/>
          </p:nvPr>
        </p:nvSpPr>
        <p:spPr>
          <a:xfrm>
            <a:off x="407368"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28" name="図プレースホルダー 9">
            <a:extLst>
              <a:ext uri="{FF2B5EF4-FFF2-40B4-BE49-F238E27FC236}">
                <a16:creationId xmlns:a16="http://schemas.microsoft.com/office/drawing/2014/main" id="{6BF72028-41E2-619A-D233-341EEFEC504D}"/>
              </a:ext>
            </a:extLst>
          </p:cNvPr>
          <p:cNvSpPr>
            <a:spLocks noGrp="1"/>
          </p:cNvSpPr>
          <p:nvPr>
            <p:ph type="pic" sz="quarter" idx="17" hasCustomPrompt="1"/>
          </p:nvPr>
        </p:nvSpPr>
        <p:spPr>
          <a:xfrm>
            <a:off x="3327251"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0" name="図プレースホルダー 9">
            <a:extLst>
              <a:ext uri="{FF2B5EF4-FFF2-40B4-BE49-F238E27FC236}">
                <a16:creationId xmlns:a16="http://schemas.microsoft.com/office/drawing/2014/main" id="{74AA3498-C08C-43F4-B6BB-AE8E3CC9E9CC}"/>
              </a:ext>
            </a:extLst>
          </p:cNvPr>
          <p:cNvSpPr>
            <a:spLocks noGrp="1"/>
          </p:cNvSpPr>
          <p:nvPr>
            <p:ph type="pic" sz="quarter" idx="19" hasCustomPrompt="1"/>
          </p:nvPr>
        </p:nvSpPr>
        <p:spPr>
          <a:xfrm>
            <a:off x="9167017"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2" name="図プレースホルダー 9">
            <a:extLst>
              <a:ext uri="{FF2B5EF4-FFF2-40B4-BE49-F238E27FC236}">
                <a16:creationId xmlns:a16="http://schemas.microsoft.com/office/drawing/2014/main" id="{1DC76755-C8C6-A984-C78A-E29A74AAF2E9}"/>
              </a:ext>
            </a:extLst>
          </p:cNvPr>
          <p:cNvSpPr>
            <a:spLocks noGrp="1"/>
          </p:cNvSpPr>
          <p:nvPr>
            <p:ph type="pic" sz="quarter" idx="21" hasCustomPrompt="1"/>
          </p:nvPr>
        </p:nvSpPr>
        <p:spPr>
          <a:xfrm>
            <a:off x="6247134"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6" name="ZoneTexte 35">
            <a:extLst>
              <a:ext uri="{FF2B5EF4-FFF2-40B4-BE49-F238E27FC236}">
                <a16:creationId xmlns:a16="http://schemas.microsoft.com/office/drawing/2014/main" id="{C24E81A9-10CF-5234-1441-4D3B94BB47FE}"/>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 Vous pouvez supprimer autant de blocs d’intervenant que vous le souhaitez</a:t>
            </a:r>
          </a:p>
        </p:txBody>
      </p:sp>
      <p:sp>
        <p:nvSpPr>
          <p:cNvPr id="2" name="Titre 1">
            <a:extLst>
              <a:ext uri="{FF2B5EF4-FFF2-40B4-BE49-F238E27FC236}">
                <a16:creationId xmlns:a16="http://schemas.microsoft.com/office/drawing/2014/main" id="{B16D91DA-45B8-FD04-3A3A-E545BB21D2E8}"/>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20615921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ntervenant / CV">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53AF1D4-4843-AF3F-A326-45F38F216CA0}"/>
              </a:ext>
            </a:extLst>
          </p:cNvPr>
          <p:cNvSpPr/>
          <p:nvPr userDrawn="1"/>
        </p:nvSpPr>
        <p:spPr>
          <a:xfrm>
            <a:off x="7199086" y="0"/>
            <a:ext cx="499291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Intervenant / CV</a:t>
            </a:r>
          </a:p>
        </p:txBody>
      </p:sp>
      <p:sp>
        <p:nvSpPr>
          <p:cNvPr id="7" name="Espace réservé de la date 6">
            <a:extLst>
              <a:ext uri="{FF2B5EF4-FFF2-40B4-BE49-F238E27FC236}">
                <a16:creationId xmlns:a16="http://schemas.microsoft.com/office/drawing/2014/main" id="{AEB06F5F-32C6-8107-64D0-A34C291438F3}"/>
              </a:ext>
            </a:extLst>
          </p:cNvPr>
          <p:cNvSpPr>
            <a:spLocks noGrp="1"/>
          </p:cNvSpPr>
          <p:nvPr>
            <p:ph type="dt" sz="half" idx="10"/>
          </p:nvPr>
        </p:nvSpPr>
        <p:spPr>
          <a:xfrm>
            <a:off x="9875538" y="6343650"/>
            <a:ext cx="1016000" cy="365125"/>
          </a:xfrm>
        </p:spPr>
        <p:txBody>
          <a:bodyPr/>
          <a:lstStyle/>
          <a:p>
            <a:endParaRPr lang="fr-FR" dirty="0"/>
          </a:p>
        </p:txBody>
      </p:sp>
      <p:sp>
        <p:nvSpPr>
          <p:cNvPr id="8" name="Espace réservé du pied de page 7">
            <a:extLst>
              <a:ext uri="{FF2B5EF4-FFF2-40B4-BE49-F238E27FC236}">
                <a16:creationId xmlns:a16="http://schemas.microsoft.com/office/drawing/2014/main" id="{B725FD7F-C465-8D65-075F-32AAF06B3F81}"/>
              </a:ext>
            </a:extLst>
          </p:cNvPr>
          <p:cNvSpPr>
            <a:spLocks noGrp="1"/>
          </p:cNvSpPr>
          <p:nvPr>
            <p:ph type="ftr" sz="quarter" idx="11"/>
          </p:nvPr>
        </p:nvSpPr>
        <p:spPr/>
        <p:txBody>
          <a:bodyPr/>
          <a:lstStyle/>
          <a:p>
            <a:r>
              <a:rPr lang="en-US"/>
              <a:t>P2 Collaboration Meeting 7 Jan 2026</a:t>
            </a:r>
            <a:endParaRPr lang="fr-FR" dirty="0"/>
          </a:p>
        </p:txBody>
      </p:sp>
      <p:sp>
        <p:nvSpPr>
          <p:cNvPr id="9" name="Espace réservé du numéro de diapositive 8">
            <a:extLst>
              <a:ext uri="{FF2B5EF4-FFF2-40B4-BE49-F238E27FC236}">
                <a16:creationId xmlns:a16="http://schemas.microsoft.com/office/drawing/2014/main" id="{8D38D448-932F-258E-2E58-CA802334900A}"/>
              </a:ext>
            </a:extLst>
          </p:cNvPr>
          <p:cNvSpPr>
            <a:spLocks noGrp="1"/>
          </p:cNvSpPr>
          <p:nvPr>
            <p:ph type="sldNum" sz="quarter" idx="12"/>
          </p:nvPr>
        </p:nvSpPr>
        <p:spPr/>
        <p:txBody>
          <a:bodyPr/>
          <a:lstStyle/>
          <a:p>
            <a:fld id="{0CBC77A0-1F4E-42FF-9FFC-F45C3A64AF90}" type="slidenum">
              <a:rPr lang="fr-FR" smtClean="0"/>
              <a:pPr/>
              <a:t>‹#›</a:t>
            </a:fld>
            <a:endParaRPr lang="fr-FR" dirty="0"/>
          </a:p>
        </p:txBody>
      </p:sp>
      <p:sp>
        <p:nvSpPr>
          <p:cNvPr id="36" name="ZoneTexte 35">
            <a:extLst>
              <a:ext uri="{FF2B5EF4-FFF2-40B4-BE49-F238E27FC236}">
                <a16:creationId xmlns:a16="http://schemas.microsoft.com/office/drawing/2014/main" id="{C24E81A9-10CF-5234-1441-4D3B94BB47FE}"/>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 Vous pouvez supprimer autant de blocs d’intervenant que vous le souhaitez</a:t>
            </a:r>
          </a:p>
        </p:txBody>
      </p:sp>
      <p:sp>
        <p:nvSpPr>
          <p:cNvPr id="14" name="Espace réservé du texte 2">
            <a:extLst>
              <a:ext uri="{FF2B5EF4-FFF2-40B4-BE49-F238E27FC236}">
                <a16:creationId xmlns:a16="http://schemas.microsoft.com/office/drawing/2014/main" id="{3AE77C0A-ACF9-C7EB-2F0B-D7114392665D}"/>
              </a:ext>
            </a:extLst>
          </p:cNvPr>
          <p:cNvSpPr>
            <a:spLocks noGrp="1"/>
          </p:cNvSpPr>
          <p:nvPr>
            <p:ph type="body" idx="1" hasCustomPrompt="1"/>
          </p:nvPr>
        </p:nvSpPr>
        <p:spPr>
          <a:xfrm>
            <a:off x="3467100" y="1541463"/>
            <a:ext cx="7993063" cy="823912"/>
          </a:xfrm>
        </p:spPr>
        <p:txBody>
          <a:bodyPr anchor="b">
            <a:normAutofit/>
          </a:bodyPr>
          <a:lstStyle>
            <a:lvl1pPr marL="0" indent="0">
              <a:spcBef>
                <a:spcPts val="0"/>
              </a:spcBef>
              <a:buNone/>
              <a:defRPr sz="2000" b="1">
                <a:solidFill>
                  <a:schemeClr val="tx2"/>
                </a:solidFill>
                <a:latin typeface="+mj-lt"/>
              </a:defRPr>
            </a:lvl1pPr>
            <a:lvl2pPr marL="0" indent="0">
              <a:spcBef>
                <a:spcPts val="0"/>
              </a:spcBef>
              <a:buNone/>
              <a:defRPr sz="1600" b="0" i="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Prénom NOM</a:t>
            </a:r>
          </a:p>
          <a:p>
            <a:pPr lvl="1"/>
            <a:r>
              <a:rPr lang="fr-FR" dirty="0"/>
              <a:t>Fonction/titre</a:t>
            </a:r>
          </a:p>
        </p:txBody>
      </p:sp>
      <p:sp>
        <p:nvSpPr>
          <p:cNvPr id="15" name="Espace réservé du texte 20">
            <a:extLst>
              <a:ext uri="{FF2B5EF4-FFF2-40B4-BE49-F238E27FC236}">
                <a16:creationId xmlns:a16="http://schemas.microsoft.com/office/drawing/2014/main" id="{BC7575DE-FB39-1529-3362-6DDB6F59CA2B}"/>
              </a:ext>
            </a:extLst>
          </p:cNvPr>
          <p:cNvSpPr>
            <a:spLocks noGrp="1"/>
          </p:cNvSpPr>
          <p:nvPr>
            <p:ph type="body" sz="quarter" idx="14"/>
          </p:nvPr>
        </p:nvSpPr>
        <p:spPr>
          <a:xfrm>
            <a:off x="3467100" y="2413000"/>
            <a:ext cx="7993063" cy="35004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26" name="図プレースホルダー 9">
            <a:extLst>
              <a:ext uri="{FF2B5EF4-FFF2-40B4-BE49-F238E27FC236}">
                <a16:creationId xmlns:a16="http://schemas.microsoft.com/office/drawing/2014/main" id="{17DDD33A-87AA-3D6F-D996-3C0AE9416F93}"/>
              </a:ext>
            </a:extLst>
          </p:cNvPr>
          <p:cNvSpPr>
            <a:spLocks noGrp="1"/>
          </p:cNvSpPr>
          <p:nvPr>
            <p:ph type="pic" sz="quarter" idx="15" hasCustomPrompt="1"/>
          </p:nvPr>
        </p:nvSpPr>
        <p:spPr>
          <a:xfrm>
            <a:off x="572468" y="1457845"/>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09A53DC-AB4B-EC82-92B3-B8B715CDC6A1}"/>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8968020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it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P2 Collaboration Meeting 7 Jan 2026</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a:t>
            </a:fld>
            <a:endParaRPr lang="fr-F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24" name="Image 2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Tree>
    <p:extLst>
      <p:ext uri="{BB962C8B-B14F-4D97-AF65-F5344CB8AC3E}">
        <p14:creationId xmlns:p14="http://schemas.microsoft.com/office/powerpoint/2010/main" val="10029345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itation Bleu foncé">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P2 Collaboration Meeting 7 Jan 2026</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a:t>
            </a:fld>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 Bleu foncé</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Image 1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CD1C80FF-3EC2-C65E-39A3-3D5B556D3A76}"/>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DD99EE02-4A21-0C84-48D4-82F813D3CEA1}"/>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Tree>
    <p:extLst>
      <p:ext uri="{BB962C8B-B14F-4D97-AF65-F5344CB8AC3E}">
        <p14:creationId xmlns:p14="http://schemas.microsoft.com/office/powerpoint/2010/main" val="42398024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itation clai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P2 Collaboration Meeting 7 Jan 2026</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a:t>
            </a:fld>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Citation claire</a:t>
            </a: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tx2"/>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930F834B-23C4-8EC1-2C21-5E1E110A7BF9}"/>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A31F7F2B-1941-1250-D680-FD079465EC46}"/>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tx1"/>
                </a:solidFill>
              </a:defRPr>
            </a:lvl1pPr>
          </a:lstStyle>
          <a:p>
            <a:r>
              <a:rPr lang="fr-FR" dirty="0"/>
              <a:t>Ici votre citation qui peut être sur plusieurs lignes ’’ </a:t>
            </a:r>
          </a:p>
        </p:txBody>
      </p:sp>
    </p:spTree>
    <p:extLst>
      <p:ext uri="{BB962C8B-B14F-4D97-AF65-F5344CB8AC3E}">
        <p14:creationId xmlns:p14="http://schemas.microsoft.com/office/powerpoint/2010/main" val="42113619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ita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P2 Collaboration Meeting 7 Jan 2026</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 Gris</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Image 1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5E9AB1AA-33F6-3FFD-8F1A-9BB4B728DF31}"/>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1EB622B9-FCAB-DF76-D3A8-8B7A3392A585}"/>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Tree>
    <p:extLst>
      <p:ext uri="{BB962C8B-B14F-4D97-AF65-F5344CB8AC3E}">
        <p14:creationId xmlns:p14="http://schemas.microsoft.com/office/powerpoint/2010/main" val="2592697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re CEA lite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sp>
        <p:nvSpPr>
          <p:cNvPr id="4" name="ZoneTexte 3">
            <a:extLst>
              <a:ext uri="{FF2B5EF4-FFF2-40B4-BE49-F238E27FC236}">
                <a16:creationId xmlns:a16="http://schemas.microsoft.com/office/drawing/2014/main" id="{772B667D-CC06-7D82-8E0F-CFDA021D6AD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CEA </a:t>
            </a:r>
            <a:r>
              <a:rPr lang="fr-FR" sz="1200" dirty="0" err="1">
                <a:solidFill>
                  <a:schemeClr val="bg1">
                    <a:lumMod val="50000"/>
                  </a:schemeClr>
                </a:solidFill>
              </a:rPr>
              <a:t>liten</a:t>
            </a:r>
            <a:endParaRPr lang="fr-FR" sz="1200" dirty="0">
              <a:solidFill>
                <a:schemeClr val="bg1">
                  <a:lumMod val="50000"/>
                </a:schemeClr>
              </a:solidFill>
            </a:endParaRPr>
          </a:p>
        </p:txBody>
      </p:sp>
      <p:sp>
        <p:nvSpPr>
          <p:cNvPr id="6" name="Rectangle 5">
            <a:extLst>
              <a:ext uri="{FF2B5EF4-FFF2-40B4-BE49-F238E27FC236}">
                <a16:creationId xmlns:a16="http://schemas.microsoft.com/office/drawing/2014/main" id="{31F5FF40-204E-79EE-35CB-85711491D064}"/>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pic>
        <p:nvPicPr>
          <p:cNvPr id="8" name="Image 7"/>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31838" y="716473"/>
            <a:ext cx="3778331" cy="1801985"/>
          </a:xfrm>
          <a:prstGeom prst="rect">
            <a:avLst/>
          </a:prstGeom>
        </p:spPr>
      </p:pic>
    </p:spTree>
    <p:extLst>
      <p:ext uri="{BB962C8B-B14F-4D97-AF65-F5344CB8AC3E}">
        <p14:creationId xmlns:p14="http://schemas.microsoft.com/office/powerpoint/2010/main" val="22917706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isuel citation">
    <p:spTree>
      <p:nvGrpSpPr>
        <p:cNvPr id="1" name=""/>
        <p:cNvGrpSpPr/>
        <p:nvPr/>
      </p:nvGrpSpPr>
      <p:grpSpPr>
        <a:xfrm>
          <a:off x="0" y="0"/>
          <a:ext cx="0" cy="0"/>
          <a:chOff x="0" y="0"/>
          <a:chExt cx="0" cy="0"/>
        </a:xfrm>
      </p:grpSpPr>
      <p:grpSp>
        <p:nvGrpSpPr>
          <p:cNvPr id="19" name="Groupe 18">
            <a:extLst>
              <a:ext uri="{FF2B5EF4-FFF2-40B4-BE49-F238E27FC236}">
                <a16:creationId xmlns:a16="http://schemas.microsoft.com/office/drawing/2014/main" id="{75131BF9-1179-4373-984B-3BA3810DA921}"/>
              </a:ext>
            </a:extLst>
          </p:cNvPr>
          <p:cNvGrpSpPr/>
          <p:nvPr userDrawn="1"/>
        </p:nvGrpSpPr>
        <p:grpSpPr>
          <a:xfrm>
            <a:off x="206373" y="6296024"/>
            <a:ext cx="468000" cy="468000"/>
            <a:chOff x="206373" y="6296024"/>
            <a:chExt cx="468000" cy="468000"/>
          </a:xfrm>
        </p:grpSpPr>
        <p:sp>
          <p:nvSpPr>
            <p:cNvPr id="20" name="Rectangle 19">
              <a:extLst>
                <a:ext uri="{FF2B5EF4-FFF2-40B4-BE49-F238E27FC236}">
                  <a16:creationId xmlns:a16="http://schemas.microsoft.com/office/drawing/2014/main" id="{26D7E0A0-6204-A96D-17C4-F1F3019C9994}"/>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1" name="Logo CEA">
              <a:extLst>
                <a:ext uri="{FF2B5EF4-FFF2-40B4-BE49-F238E27FC236}">
                  <a16:creationId xmlns:a16="http://schemas.microsoft.com/office/drawing/2014/main" id="{925ECDAD-C79A-E959-8415-90319293CF8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9" name="Espace réservé pour une image  8">
            <a:extLst>
              <a:ext uri="{FF2B5EF4-FFF2-40B4-BE49-F238E27FC236}">
                <a16:creationId xmlns:a16="http://schemas.microsoft.com/office/drawing/2014/main" id="{4C4230D1-9E7A-4F15-722D-49C58B4ED767}"/>
              </a:ext>
            </a:extLst>
          </p:cNvPr>
          <p:cNvSpPr>
            <a:spLocks noGrp="1"/>
          </p:cNvSpPr>
          <p:nvPr>
            <p:ph type="pic" sz="quarter" idx="13" hasCustomPrompt="1"/>
          </p:nvPr>
        </p:nvSpPr>
        <p:spPr>
          <a:xfrm>
            <a:off x="1" y="0"/>
            <a:ext cx="12192000" cy="6858000"/>
          </a:xfrm>
          <a:custGeom>
            <a:avLst/>
            <a:gdLst>
              <a:gd name="connsiteX0" fmla="*/ 257896 w 12192000"/>
              <a:gd name="connsiteY0" fmla="*/ 6343650 h 6858000"/>
              <a:gd name="connsiteX1" fmla="*/ 257896 w 12192000"/>
              <a:gd name="connsiteY1" fmla="*/ 6707250 h 6858000"/>
              <a:gd name="connsiteX2" fmla="*/ 621496 w 12192000"/>
              <a:gd name="connsiteY2" fmla="*/ 6707250 h 6858000"/>
              <a:gd name="connsiteX3" fmla="*/ 621496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6" y="6343650"/>
                </a:moveTo>
                <a:lnTo>
                  <a:pt x="257896" y="6707250"/>
                </a:lnTo>
                <a:lnTo>
                  <a:pt x="621496" y="6707250"/>
                </a:lnTo>
                <a:lnTo>
                  <a:pt x="621496" y="6343650"/>
                </a:lnTo>
                <a:close/>
                <a:moveTo>
                  <a:pt x="0" y="0"/>
                </a:moveTo>
                <a:lnTo>
                  <a:pt x="12192000" y="0"/>
                </a:lnTo>
                <a:lnTo>
                  <a:pt x="12192000" y="6858000"/>
                </a:lnTo>
                <a:lnTo>
                  <a:pt x="0" y="6858000"/>
                </a:lnTo>
                <a:close/>
              </a:path>
            </a:pathLst>
          </a:custGeom>
          <a:solidFill>
            <a:schemeClr val="bg1">
              <a:lumMod val="65000"/>
            </a:schemeClr>
          </a:solidFill>
        </p:spPr>
        <p:txBody>
          <a:bodyPr wrap="square" tIns="1872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hasCustomPrompt="1"/>
          </p:nvPr>
        </p:nvSpPr>
        <p:spPr>
          <a:xfrm>
            <a:off x="1683658" y="4702629"/>
            <a:ext cx="8323941"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P2 Collaboration Meeting 7 Jan 2026</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citation</a:t>
            </a:r>
          </a:p>
          <a:p>
            <a:endParaRPr lang="fr-FR" sz="1200" dirty="0">
              <a:solidFill>
                <a:schemeClr val="bg1">
                  <a:lumMod val="50000"/>
                </a:schemeClr>
              </a:solidFill>
            </a:endParaRP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1683658" y="1714500"/>
            <a:ext cx="8323941" cy="2857500"/>
          </a:xfrm>
        </p:spPr>
        <p:txBody>
          <a:bodyPr tIns="468000" anchor="b">
            <a:normAutofit/>
          </a:bodyPr>
          <a:lstStyle>
            <a:lvl1pPr marL="571500" indent="-571500">
              <a:buSzPct val="200000"/>
              <a:buFont typeface="Arial Black" panose="020B0A04020102020204" pitchFamily="34" charset="0"/>
              <a:buChar char="“"/>
              <a:defRPr sz="4000">
                <a:solidFill>
                  <a:schemeClr val="bg1"/>
                </a:solidFill>
              </a:defRPr>
            </a:lvl1pPr>
          </a:lstStyle>
          <a:p>
            <a:r>
              <a:rPr lang="fr-FR" dirty="0"/>
              <a:t>Ici votre citation qui peut être sur plusieurs lignes ’’ </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r>
              <a:rPr lang="fr-FR" sz="1200" dirty="0">
                <a:solidFill>
                  <a:schemeClr val="bg1">
                    <a:lumMod val="50000"/>
                  </a:schemeClr>
                </a:solidFill>
              </a:rPr>
              <a:t>Astuce :Après avoir insérez votre image, placez celle-ci en arrière plan : Clic droit + « Arrière plan »</a:t>
            </a:r>
          </a:p>
          <a:p>
            <a:r>
              <a:rPr lang="fr-FR" sz="1200" dirty="0">
                <a:solidFill>
                  <a:schemeClr val="bg1">
                    <a:lumMod val="50000"/>
                  </a:schemeClr>
                </a:solidFill>
              </a:rPr>
              <a:t>Astuce :Après avoir insérez votre image, adaptez si besoin la couleur du texte en fonction de celle-ci</a:t>
            </a:r>
          </a:p>
        </p:txBody>
      </p:sp>
    </p:spTree>
    <p:extLst>
      <p:ext uri="{BB962C8B-B14F-4D97-AF65-F5344CB8AC3E}">
        <p14:creationId xmlns:p14="http://schemas.microsoft.com/office/powerpoint/2010/main" val="27875902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suel pleine page">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74F437C1-0C37-DF8E-EF64-2BA107BEFB2F}"/>
              </a:ext>
            </a:extLst>
          </p:cNvPr>
          <p:cNvGrpSpPr/>
          <p:nvPr userDrawn="1"/>
        </p:nvGrpSpPr>
        <p:grpSpPr>
          <a:xfrm>
            <a:off x="206373" y="6296024"/>
            <a:ext cx="468000" cy="468000"/>
            <a:chOff x="206373" y="6296024"/>
            <a:chExt cx="468000" cy="468000"/>
          </a:xfrm>
        </p:grpSpPr>
        <p:sp>
          <p:nvSpPr>
            <p:cNvPr id="12" name="Rectangle 11">
              <a:extLst>
                <a:ext uri="{FF2B5EF4-FFF2-40B4-BE49-F238E27FC236}">
                  <a16:creationId xmlns:a16="http://schemas.microsoft.com/office/drawing/2014/main" id="{19AF48E4-0EE8-3CC7-27AA-1591F5F46EA9}"/>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3" name="Logo CEA">
              <a:extLst>
                <a:ext uri="{FF2B5EF4-FFF2-40B4-BE49-F238E27FC236}">
                  <a16:creationId xmlns:a16="http://schemas.microsoft.com/office/drawing/2014/main" id="{DFA7C964-126E-3D36-7408-04B6C0889C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7" name="Espace réservé pour une image  6">
            <a:extLst>
              <a:ext uri="{FF2B5EF4-FFF2-40B4-BE49-F238E27FC236}">
                <a16:creationId xmlns:a16="http://schemas.microsoft.com/office/drawing/2014/main" id="{C5DB15CE-1737-19C7-773E-184AB58648CC}"/>
              </a:ext>
            </a:extLst>
          </p:cNvPr>
          <p:cNvSpPr>
            <a:spLocks noGrp="1"/>
          </p:cNvSpPr>
          <p:nvPr>
            <p:ph type="pic" sz="quarter" idx="13" hasCustomPrompt="1"/>
          </p:nvPr>
        </p:nvSpPr>
        <p:spPr>
          <a:xfrm>
            <a:off x="0" y="0"/>
            <a:ext cx="12192000" cy="6858000"/>
          </a:xfrm>
          <a:custGeom>
            <a:avLst/>
            <a:gdLst>
              <a:gd name="connsiteX0" fmla="*/ 257897 w 12192000"/>
              <a:gd name="connsiteY0" fmla="*/ 6343650 h 6858000"/>
              <a:gd name="connsiteX1" fmla="*/ 257897 w 12192000"/>
              <a:gd name="connsiteY1" fmla="*/ 6707250 h 6858000"/>
              <a:gd name="connsiteX2" fmla="*/ 621497 w 12192000"/>
              <a:gd name="connsiteY2" fmla="*/ 6707250 h 6858000"/>
              <a:gd name="connsiteX3" fmla="*/ 621497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7" y="6343650"/>
                </a:moveTo>
                <a:lnTo>
                  <a:pt x="257897" y="6707250"/>
                </a:lnTo>
                <a:lnTo>
                  <a:pt x="621497" y="6707250"/>
                </a:lnTo>
                <a:lnTo>
                  <a:pt x="621497" y="6343650"/>
                </a:lnTo>
                <a:close/>
                <a:moveTo>
                  <a:pt x="0" y="0"/>
                </a:moveTo>
                <a:lnTo>
                  <a:pt x="12192000" y="0"/>
                </a:lnTo>
                <a:lnTo>
                  <a:pt x="12192000" y="6858000"/>
                </a:lnTo>
                <a:lnTo>
                  <a:pt x="0" y="6858000"/>
                </a:lnTo>
                <a:close/>
              </a:path>
            </a:pathLst>
          </a:custGeom>
          <a:solidFill>
            <a:schemeClr val="bg1">
              <a:lumMod val="65000"/>
            </a:schemeClr>
          </a:solidFill>
        </p:spPr>
        <p:txBody>
          <a:bodyPr wrap="square" tIns="1872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P2 Collaboration Meeting 7 Jan 2026</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pleine page</a:t>
            </a:r>
          </a:p>
          <a:p>
            <a:endParaRPr lang="fr-FR" sz="1200" dirty="0">
              <a:solidFill>
                <a:schemeClr val="bg1">
                  <a:lumMod val="50000"/>
                </a:schemeClr>
              </a:solidFill>
            </a:endParaRP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endParaRPr lang="fr-FR" sz="1200" dirty="0">
              <a:solidFill>
                <a:schemeClr val="bg1">
                  <a:lumMod val="50000"/>
                </a:schemeClr>
              </a:solidFill>
            </a:endParaRPr>
          </a:p>
        </p:txBody>
      </p:sp>
    </p:spTree>
    <p:extLst>
      <p:ext uri="{BB962C8B-B14F-4D97-AF65-F5344CB8AC3E}">
        <p14:creationId xmlns:p14="http://schemas.microsoft.com/office/powerpoint/2010/main" val="33464277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suel pleine page + texte">
    <p:spTree>
      <p:nvGrpSpPr>
        <p:cNvPr id="1" name=""/>
        <p:cNvGrpSpPr/>
        <p:nvPr/>
      </p:nvGrpSpPr>
      <p:grpSpPr>
        <a:xfrm>
          <a:off x="0" y="0"/>
          <a:ext cx="0" cy="0"/>
          <a:chOff x="0" y="0"/>
          <a:chExt cx="0" cy="0"/>
        </a:xfrm>
      </p:grpSpPr>
      <p:grpSp>
        <p:nvGrpSpPr>
          <p:cNvPr id="10" name="Groupe 9">
            <a:extLst>
              <a:ext uri="{FF2B5EF4-FFF2-40B4-BE49-F238E27FC236}">
                <a16:creationId xmlns:a16="http://schemas.microsoft.com/office/drawing/2014/main" id="{E2FB537C-FD4D-0AEC-C133-0DAF4636E2B9}"/>
              </a:ext>
            </a:extLst>
          </p:cNvPr>
          <p:cNvGrpSpPr/>
          <p:nvPr userDrawn="1"/>
        </p:nvGrpSpPr>
        <p:grpSpPr>
          <a:xfrm>
            <a:off x="206373" y="6296024"/>
            <a:ext cx="468000" cy="468000"/>
            <a:chOff x="206373" y="6296024"/>
            <a:chExt cx="468000" cy="468000"/>
          </a:xfrm>
        </p:grpSpPr>
        <p:sp>
          <p:nvSpPr>
            <p:cNvPr id="12" name="Rectangle 11">
              <a:extLst>
                <a:ext uri="{FF2B5EF4-FFF2-40B4-BE49-F238E27FC236}">
                  <a16:creationId xmlns:a16="http://schemas.microsoft.com/office/drawing/2014/main" id="{D16ABDD6-A390-2C6E-2047-D4A9A9710027}"/>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7" name="Logo CEA">
              <a:extLst>
                <a:ext uri="{FF2B5EF4-FFF2-40B4-BE49-F238E27FC236}">
                  <a16:creationId xmlns:a16="http://schemas.microsoft.com/office/drawing/2014/main" id="{B331915A-1A76-4EF6-2A1C-75D200A8FEE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8" name="Espace réservé pour une image  7">
            <a:extLst>
              <a:ext uri="{FF2B5EF4-FFF2-40B4-BE49-F238E27FC236}">
                <a16:creationId xmlns:a16="http://schemas.microsoft.com/office/drawing/2014/main" id="{BB2888C6-4081-3327-01C0-D9EA23523CDB}"/>
              </a:ext>
            </a:extLst>
          </p:cNvPr>
          <p:cNvSpPr>
            <a:spLocks noGrp="1"/>
          </p:cNvSpPr>
          <p:nvPr>
            <p:ph type="pic" sz="quarter" idx="13" hasCustomPrompt="1"/>
          </p:nvPr>
        </p:nvSpPr>
        <p:spPr>
          <a:xfrm>
            <a:off x="0" y="0"/>
            <a:ext cx="12192000" cy="6858000"/>
          </a:xfrm>
          <a:custGeom>
            <a:avLst/>
            <a:gdLst>
              <a:gd name="connsiteX0" fmla="*/ 257897 w 12192000"/>
              <a:gd name="connsiteY0" fmla="*/ 6343650 h 6858000"/>
              <a:gd name="connsiteX1" fmla="*/ 257897 w 12192000"/>
              <a:gd name="connsiteY1" fmla="*/ 6707250 h 6858000"/>
              <a:gd name="connsiteX2" fmla="*/ 621497 w 12192000"/>
              <a:gd name="connsiteY2" fmla="*/ 6707250 h 6858000"/>
              <a:gd name="connsiteX3" fmla="*/ 621497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7" y="6343650"/>
                </a:moveTo>
                <a:lnTo>
                  <a:pt x="257897" y="6707250"/>
                </a:lnTo>
                <a:lnTo>
                  <a:pt x="621497" y="6707250"/>
                </a:lnTo>
                <a:lnTo>
                  <a:pt x="621497" y="6343650"/>
                </a:lnTo>
                <a:close/>
                <a:moveTo>
                  <a:pt x="0" y="0"/>
                </a:moveTo>
                <a:lnTo>
                  <a:pt x="12192000" y="0"/>
                </a:lnTo>
                <a:lnTo>
                  <a:pt x="12192000" y="6858000"/>
                </a:lnTo>
                <a:lnTo>
                  <a:pt x="0" y="6858000"/>
                </a:lnTo>
                <a:close/>
              </a:path>
            </a:pathLst>
          </a:custGeom>
          <a:solidFill>
            <a:schemeClr val="bg1">
              <a:lumMod val="65000"/>
            </a:schemeClr>
          </a:solidFill>
        </p:spPr>
        <p:txBody>
          <a:bodyPr wrap="square" tIns="1260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P2 Collaboration Meeting 7 Jan 2026</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pleine page + texte</a:t>
            </a:r>
          </a:p>
          <a:p>
            <a:endParaRPr lang="fr-FR" sz="1200" dirty="0">
              <a:solidFill>
                <a:schemeClr val="bg1">
                  <a:lumMod val="50000"/>
                </a:schemeClr>
              </a:solidFill>
            </a:endParaRP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endParaRPr lang="fr-FR" sz="1200" dirty="0">
              <a:solidFill>
                <a:schemeClr val="bg1">
                  <a:lumMod val="50000"/>
                </a:schemeClr>
              </a:solidFill>
            </a:endParaRPr>
          </a:p>
        </p:txBody>
      </p:sp>
      <p:sp>
        <p:nvSpPr>
          <p:cNvPr id="13" name="Espace réservé du texte 12">
            <a:extLst>
              <a:ext uri="{FF2B5EF4-FFF2-40B4-BE49-F238E27FC236}">
                <a16:creationId xmlns:a16="http://schemas.microsoft.com/office/drawing/2014/main" id="{4DB704B1-C9AF-2DEE-2915-BA6F9894D57C}"/>
              </a:ext>
            </a:extLst>
          </p:cNvPr>
          <p:cNvSpPr>
            <a:spLocks noGrp="1"/>
          </p:cNvSpPr>
          <p:nvPr>
            <p:ph type="body" sz="quarter" idx="15" hasCustomPrompt="1"/>
          </p:nvPr>
        </p:nvSpPr>
        <p:spPr>
          <a:xfrm>
            <a:off x="618477" y="1640114"/>
            <a:ext cx="11573522" cy="3439886"/>
          </a:xfrm>
          <a:custGeom>
            <a:avLst/>
            <a:gdLst>
              <a:gd name="connsiteX0" fmla="*/ 388580 w 11573522"/>
              <a:gd name="connsiteY0" fmla="*/ 2811978 h 3439886"/>
              <a:gd name="connsiteX1" fmla="*/ 266084 w 11573522"/>
              <a:gd name="connsiteY1" fmla="*/ 2905253 h 3439886"/>
              <a:gd name="connsiteX2" fmla="*/ 200780 w 11573522"/>
              <a:gd name="connsiteY2" fmla="*/ 2954731 h 3439886"/>
              <a:gd name="connsiteX3" fmla="*/ 388175 w 11573522"/>
              <a:gd name="connsiteY3" fmla="*/ 3100322 h 3439886"/>
              <a:gd name="connsiteX4" fmla="*/ 575977 w 11573522"/>
              <a:gd name="connsiteY4" fmla="*/ 2957569 h 3439886"/>
              <a:gd name="connsiteX5" fmla="*/ 388580 w 11573522"/>
              <a:gd name="connsiteY5" fmla="*/ 2811978 h 3439886"/>
              <a:gd name="connsiteX6" fmla="*/ 386147 w 11573522"/>
              <a:gd name="connsiteY6" fmla="*/ 0 h 3439886"/>
              <a:gd name="connsiteX7" fmla="*/ 392637 w 11573522"/>
              <a:gd name="connsiteY7" fmla="*/ 0 h 3439886"/>
              <a:gd name="connsiteX8" fmla="*/ 392637 w 11573522"/>
              <a:gd name="connsiteY8" fmla="*/ 28893 h 3439886"/>
              <a:gd name="connsiteX9" fmla="*/ 392637 w 11573522"/>
              <a:gd name="connsiteY9" fmla="*/ 131318 h 3439886"/>
              <a:gd name="connsiteX10" fmla="*/ 578816 w 11573522"/>
              <a:gd name="connsiteY10" fmla="*/ 275693 h 3439886"/>
              <a:gd name="connsiteX11" fmla="*/ 578816 w 11573522"/>
              <a:gd name="connsiteY11" fmla="*/ 97658 h 3439886"/>
              <a:gd name="connsiteX12" fmla="*/ 462924 w 11573522"/>
              <a:gd name="connsiteY12" fmla="*/ 7536 h 3439886"/>
              <a:gd name="connsiteX13" fmla="*/ 453234 w 11573522"/>
              <a:gd name="connsiteY13" fmla="*/ 0 h 3439886"/>
              <a:gd name="connsiteX14" fmla="*/ 464209 w 11573522"/>
              <a:gd name="connsiteY14" fmla="*/ 0 h 3439886"/>
              <a:gd name="connsiteX15" fmla="*/ 484510 w 11573522"/>
              <a:gd name="connsiteY15" fmla="*/ 15775 h 3439886"/>
              <a:gd name="connsiteX16" fmla="*/ 582061 w 11573522"/>
              <a:gd name="connsiteY16" fmla="*/ 91574 h 3439886"/>
              <a:gd name="connsiteX17" fmla="*/ 695192 w 11573522"/>
              <a:gd name="connsiteY17" fmla="*/ 5744 h 3439886"/>
              <a:gd name="connsiteX18" fmla="*/ 702764 w 11573522"/>
              <a:gd name="connsiteY18" fmla="*/ 0 h 3439886"/>
              <a:gd name="connsiteX19" fmla="*/ 2758098 w 11573522"/>
              <a:gd name="connsiteY19" fmla="*/ 0 h 3439886"/>
              <a:gd name="connsiteX20" fmla="*/ 2764588 w 11573522"/>
              <a:gd name="connsiteY20" fmla="*/ 0 h 3439886"/>
              <a:gd name="connsiteX21" fmla="*/ 2825185 w 11573522"/>
              <a:gd name="connsiteY21" fmla="*/ 0 h 3439886"/>
              <a:gd name="connsiteX22" fmla="*/ 2836160 w 11573522"/>
              <a:gd name="connsiteY22" fmla="*/ 0 h 3439886"/>
              <a:gd name="connsiteX23" fmla="*/ 3074715 w 11573522"/>
              <a:gd name="connsiteY23" fmla="*/ 0 h 3439886"/>
              <a:gd name="connsiteX24" fmla="*/ 9201571 w 11573522"/>
              <a:gd name="connsiteY24" fmla="*/ 0 h 3439886"/>
              <a:gd name="connsiteX25" fmla="*/ 11573522 w 11573522"/>
              <a:gd name="connsiteY25" fmla="*/ 0 h 3439886"/>
              <a:gd name="connsiteX26" fmla="*/ 11573522 w 11573522"/>
              <a:gd name="connsiteY26" fmla="*/ 3439886 h 3439886"/>
              <a:gd name="connsiteX27" fmla="*/ 962936 w 11573522"/>
              <a:gd name="connsiteY27" fmla="*/ 3439886 h 3439886"/>
              <a:gd name="connsiteX28" fmla="*/ 962936 w 11573522"/>
              <a:gd name="connsiteY28" fmla="*/ 3439632 h 3439886"/>
              <a:gd name="connsiteX29" fmla="*/ 962936 w 11573522"/>
              <a:gd name="connsiteY29" fmla="*/ 3438953 h 3439886"/>
              <a:gd name="connsiteX30" fmla="*/ 776757 w 11573522"/>
              <a:gd name="connsiteY30" fmla="*/ 3294579 h 3439886"/>
              <a:gd name="connsiteX31" fmla="*/ 776757 w 11573522"/>
              <a:gd name="connsiteY31" fmla="*/ 3429148 h 3439886"/>
              <a:gd name="connsiteX32" fmla="*/ 776757 w 11573522"/>
              <a:gd name="connsiteY32" fmla="*/ 3439886 h 3439886"/>
              <a:gd name="connsiteX33" fmla="*/ 769862 w 11573522"/>
              <a:gd name="connsiteY33" fmla="*/ 3439886 h 3439886"/>
              <a:gd name="connsiteX34" fmla="*/ 769862 w 11573522"/>
              <a:gd name="connsiteY34" fmla="*/ 3414403 h 3439886"/>
              <a:gd name="connsiteX35" fmla="*/ 769862 w 11573522"/>
              <a:gd name="connsiteY35" fmla="*/ 3292145 h 3439886"/>
              <a:gd name="connsiteX36" fmla="*/ 629924 w 11573522"/>
              <a:gd name="connsiteY36" fmla="*/ 3183458 h 3439886"/>
              <a:gd name="connsiteX37" fmla="*/ 633168 w 11573522"/>
              <a:gd name="connsiteY37" fmla="*/ 3177375 h 3439886"/>
              <a:gd name="connsiteX38" fmla="*/ 771079 w 11573522"/>
              <a:gd name="connsiteY38" fmla="*/ 3284034 h 3439886"/>
              <a:gd name="connsiteX39" fmla="*/ 771079 w 11573522"/>
              <a:gd name="connsiteY39" fmla="*/ 3105999 h 3439886"/>
              <a:gd name="connsiteX40" fmla="*/ 704963 w 11573522"/>
              <a:gd name="connsiteY40" fmla="*/ 3054900 h 3439886"/>
              <a:gd name="connsiteX41" fmla="*/ 708614 w 11573522"/>
              <a:gd name="connsiteY41" fmla="*/ 3049222 h 3439886"/>
              <a:gd name="connsiteX42" fmla="*/ 774323 w 11573522"/>
              <a:gd name="connsiteY42" fmla="*/ 3100322 h 3439886"/>
              <a:gd name="connsiteX43" fmla="*/ 962125 w 11573522"/>
              <a:gd name="connsiteY43" fmla="*/ 2957569 h 3439886"/>
              <a:gd name="connsiteX44" fmla="*/ 824621 w 11573522"/>
              <a:gd name="connsiteY44" fmla="*/ 2850911 h 3439886"/>
              <a:gd name="connsiteX45" fmla="*/ 828271 w 11573522"/>
              <a:gd name="connsiteY45" fmla="*/ 2844422 h 3439886"/>
              <a:gd name="connsiteX46" fmla="*/ 962936 w 11573522"/>
              <a:gd name="connsiteY46" fmla="*/ 2948647 h 3439886"/>
              <a:gd name="connsiteX47" fmla="*/ 962936 w 11573522"/>
              <a:gd name="connsiteY47" fmla="*/ 2770612 h 3439886"/>
              <a:gd name="connsiteX48" fmla="*/ 900065 w 11573522"/>
              <a:gd name="connsiteY48" fmla="*/ 2721947 h 3439886"/>
              <a:gd name="connsiteX49" fmla="*/ 903716 w 11573522"/>
              <a:gd name="connsiteY49" fmla="*/ 2715864 h 3439886"/>
              <a:gd name="connsiteX50" fmla="*/ 966181 w 11573522"/>
              <a:gd name="connsiteY50" fmla="*/ 2764529 h 3439886"/>
              <a:gd name="connsiteX51" fmla="*/ 1153982 w 11573522"/>
              <a:gd name="connsiteY51" fmla="*/ 2621777 h 3439886"/>
              <a:gd name="connsiteX52" fmla="*/ 969021 w 11573522"/>
              <a:gd name="connsiteY52" fmla="*/ 2478619 h 3439886"/>
              <a:gd name="connsiteX53" fmla="*/ 781219 w 11573522"/>
              <a:gd name="connsiteY53" fmla="*/ 2621371 h 3439886"/>
              <a:gd name="connsiteX54" fmla="*/ 903310 w 11573522"/>
              <a:gd name="connsiteY54" fmla="*/ 2715864 h 3439886"/>
              <a:gd name="connsiteX55" fmla="*/ 900065 w 11573522"/>
              <a:gd name="connsiteY55" fmla="*/ 2721542 h 3439886"/>
              <a:gd name="connsiteX56" fmla="*/ 776757 w 11573522"/>
              <a:gd name="connsiteY56" fmla="*/ 2626238 h 3439886"/>
              <a:gd name="connsiteX57" fmla="*/ 776757 w 11573522"/>
              <a:gd name="connsiteY57" fmla="*/ 2804273 h 3439886"/>
              <a:gd name="connsiteX58" fmla="*/ 828271 w 11573522"/>
              <a:gd name="connsiteY58" fmla="*/ 2844017 h 3439886"/>
              <a:gd name="connsiteX59" fmla="*/ 824215 w 11573522"/>
              <a:gd name="connsiteY59" fmla="*/ 2850506 h 3439886"/>
              <a:gd name="connsiteX60" fmla="*/ 774729 w 11573522"/>
              <a:gd name="connsiteY60" fmla="*/ 2811978 h 3439886"/>
              <a:gd name="connsiteX61" fmla="*/ 586928 w 11573522"/>
              <a:gd name="connsiteY61" fmla="*/ 2954731 h 3439886"/>
              <a:gd name="connsiteX62" fmla="*/ 708208 w 11573522"/>
              <a:gd name="connsiteY62" fmla="*/ 3048817 h 3439886"/>
              <a:gd name="connsiteX63" fmla="*/ 704963 w 11573522"/>
              <a:gd name="connsiteY63" fmla="*/ 3054900 h 3439886"/>
              <a:gd name="connsiteX64" fmla="*/ 584900 w 11573522"/>
              <a:gd name="connsiteY64" fmla="*/ 2961625 h 3439886"/>
              <a:gd name="connsiteX65" fmla="*/ 584900 w 11573522"/>
              <a:gd name="connsiteY65" fmla="*/ 3140065 h 3439886"/>
              <a:gd name="connsiteX66" fmla="*/ 633168 w 11573522"/>
              <a:gd name="connsiteY66" fmla="*/ 3177375 h 3439886"/>
              <a:gd name="connsiteX67" fmla="*/ 629518 w 11573522"/>
              <a:gd name="connsiteY67" fmla="*/ 3183052 h 3439886"/>
              <a:gd name="connsiteX68" fmla="*/ 582872 w 11573522"/>
              <a:gd name="connsiteY68" fmla="*/ 3146960 h 3439886"/>
              <a:gd name="connsiteX69" fmla="*/ 388175 w 11573522"/>
              <a:gd name="connsiteY69" fmla="*/ 3295390 h 3439886"/>
              <a:gd name="connsiteX70" fmla="*/ 191856 w 11573522"/>
              <a:gd name="connsiteY70" fmla="*/ 3143310 h 3439886"/>
              <a:gd name="connsiteX71" fmla="*/ 191856 w 11573522"/>
              <a:gd name="connsiteY71" fmla="*/ 3082477 h 3439886"/>
              <a:gd name="connsiteX72" fmla="*/ 198752 w 11573522"/>
              <a:gd name="connsiteY72" fmla="*/ 3085316 h 3439886"/>
              <a:gd name="connsiteX73" fmla="*/ 198752 w 11573522"/>
              <a:gd name="connsiteY73" fmla="*/ 3140065 h 3439886"/>
              <a:gd name="connsiteX74" fmla="*/ 384930 w 11573522"/>
              <a:gd name="connsiteY74" fmla="*/ 3284034 h 3439886"/>
              <a:gd name="connsiteX75" fmla="*/ 384930 w 11573522"/>
              <a:gd name="connsiteY75" fmla="*/ 3105999 h 3439886"/>
              <a:gd name="connsiteX76" fmla="*/ 198752 w 11573522"/>
              <a:gd name="connsiteY76" fmla="*/ 2961625 h 3439886"/>
              <a:gd name="connsiteX77" fmla="*/ 198752 w 11573522"/>
              <a:gd name="connsiteY77" fmla="*/ 3084911 h 3439886"/>
              <a:gd name="connsiteX78" fmla="*/ 191856 w 11573522"/>
              <a:gd name="connsiteY78" fmla="*/ 3082072 h 3439886"/>
              <a:gd name="connsiteX79" fmla="*/ 191856 w 11573522"/>
              <a:gd name="connsiteY79" fmla="*/ 2953108 h 3439886"/>
              <a:gd name="connsiteX80" fmla="*/ 259189 w 11573522"/>
              <a:gd name="connsiteY80" fmla="*/ 2902009 h 3439886"/>
              <a:gd name="connsiteX81" fmla="*/ 383713 w 11573522"/>
              <a:gd name="connsiteY81" fmla="*/ 2807517 h 3439886"/>
              <a:gd name="connsiteX82" fmla="*/ 383713 w 11573522"/>
              <a:gd name="connsiteY82" fmla="*/ 2715053 h 3439886"/>
              <a:gd name="connsiteX83" fmla="*/ 390609 w 11573522"/>
              <a:gd name="connsiteY83" fmla="*/ 2716269 h 3439886"/>
              <a:gd name="connsiteX84" fmla="*/ 390609 w 11573522"/>
              <a:gd name="connsiteY84" fmla="*/ 2804273 h 3439886"/>
              <a:gd name="connsiteX85" fmla="*/ 576788 w 11573522"/>
              <a:gd name="connsiteY85" fmla="*/ 2948647 h 3439886"/>
              <a:gd name="connsiteX86" fmla="*/ 576788 w 11573522"/>
              <a:gd name="connsiteY86" fmla="*/ 2770612 h 3439886"/>
              <a:gd name="connsiteX87" fmla="*/ 489174 w 11573522"/>
              <a:gd name="connsiteY87" fmla="*/ 2702481 h 3439886"/>
              <a:gd name="connsiteX88" fmla="*/ 492825 w 11573522"/>
              <a:gd name="connsiteY88" fmla="*/ 2697209 h 3439886"/>
              <a:gd name="connsiteX89" fmla="*/ 580033 w 11573522"/>
              <a:gd name="connsiteY89" fmla="*/ 2764529 h 3439886"/>
              <a:gd name="connsiteX90" fmla="*/ 767834 w 11573522"/>
              <a:gd name="connsiteY90" fmla="*/ 2621777 h 3439886"/>
              <a:gd name="connsiteX91" fmla="*/ 626679 w 11573522"/>
              <a:gd name="connsiteY91" fmla="*/ 2512280 h 3439886"/>
              <a:gd name="connsiteX92" fmla="*/ 630735 w 11573522"/>
              <a:gd name="connsiteY92" fmla="*/ 2507007 h 3439886"/>
              <a:gd name="connsiteX93" fmla="*/ 771079 w 11573522"/>
              <a:gd name="connsiteY93" fmla="*/ 2615693 h 3439886"/>
              <a:gd name="connsiteX94" fmla="*/ 771079 w 11573522"/>
              <a:gd name="connsiteY94" fmla="*/ 2437659 h 3439886"/>
              <a:gd name="connsiteX95" fmla="*/ 713481 w 11573522"/>
              <a:gd name="connsiteY95" fmla="*/ 2392644 h 3439886"/>
              <a:gd name="connsiteX96" fmla="*/ 717131 w 11573522"/>
              <a:gd name="connsiteY96" fmla="*/ 2387372 h 3439886"/>
              <a:gd name="connsiteX97" fmla="*/ 774323 w 11573522"/>
              <a:gd name="connsiteY97" fmla="*/ 2431576 h 3439886"/>
              <a:gd name="connsiteX98" fmla="*/ 962125 w 11573522"/>
              <a:gd name="connsiteY98" fmla="*/ 2288824 h 3439886"/>
              <a:gd name="connsiteX99" fmla="*/ 774729 w 11573522"/>
              <a:gd name="connsiteY99" fmla="*/ 2143638 h 3439886"/>
              <a:gd name="connsiteX100" fmla="*/ 586928 w 11573522"/>
              <a:gd name="connsiteY100" fmla="*/ 2286391 h 3439886"/>
              <a:gd name="connsiteX101" fmla="*/ 717131 w 11573522"/>
              <a:gd name="connsiteY101" fmla="*/ 2387372 h 3439886"/>
              <a:gd name="connsiteX102" fmla="*/ 713075 w 11573522"/>
              <a:gd name="connsiteY102" fmla="*/ 2392644 h 3439886"/>
              <a:gd name="connsiteX103" fmla="*/ 584900 w 11573522"/>
              <a:gd name="connsiteY103" fmla="*/ 2293285 h 3439886"/>
              <a:gd name="connsiteX104" fmla="*/ 584900 w 11573522"/>
              <a:gd name="connsiteY104" fmla="*/ 2471319 h 3439886"/>
              <a:gd name="connsiteX105" fmla="*/ 630329 w 11573522"/>
              <a:gd name="connsiteY105" fmla="*/ 2506602 h 3439886"/>
              <a:gd name="connsiteX106" fmla="*/ 626679 w 11573522"/>
              <a:gd name="connsiteY106" fmla="*/ 2512280 h 3439886"/>
              <a:gd name="connsiteX107" fmla="*/ 582872 w 11573522"/>
              <a:gd name="connsiteY107" fmla="*/ 2478619 h 3439886"/>
              <a:gd name="connsiteX108" fmla="*/ 395071 w 11573522"/>
              <a:gd name="connsiteY108" fmla="*/ 2621371 h 3439886"/>
              <a:gd name="connsiteX109" fmla="*/ 492825 w 11573522"/>
              <a:gd name="connsiteY109" fmla="*/ 2696804 h 3439886"/>
              <a:gd name="connsiteX110" fmla="*/ 488769 w 11573522"/>
              <a:gd name="connsiteY110" fmla="*/ 2702481 h 3439886"/>
              <a:gd name="connsiteX111" fmla="*/ 390609 w 11573522"/>
              <a:gd name="connsiteY111" fmla="*/ 2626238 h 3439886"/>
              <a:gd name="connsiteX112" fmla="*/ 390609 w 11573522"/>
              <a:gd name="connsiteY112" fmla="*/ 2715864 h 3439886"/>
              <a:gd name="connsiteX113" fmla="*/ 383713 w 11573522"/>
              <a:gd name="connsiteY113" fmla="*/ 2714647 h 3439886"/>
              <a:gd name="connsiteX114" fmla="*/ 383713 w 11573522"/>
              <a:gd name="connsiteY114" fmla="*/ 2623399 h 3439886"/>
              <a:gd name="connsiteX115" fmla="*/ 375601 w 11573522"/>
              <a:gd name="connsiteY115" fmla="*/ 2616910 h 3439886"/>
              <a:gd name="connsiteX116" fmla="*/ 375601 w 11573522"/>
              <a:gd name="connsiteY116" fmla="*/ 2608394 h 3439886"/>
              <a:gd name="connsiteX117" fmla="*/ 384930 w 11573522"/>
              <a:gd name="connsiteY117" fmla="*/ 2615693 h 3439886"/>
              <a:gd name="connsiteX118" fmla="*/ 384930 w 11573522"/>
              <a:gd name="connsiteY118" fmla="*/ 2437659 h 3439886"/>
              <a:gd name="connsiteX119" fmla="*/ 375601 w 11573522"/>
              <a:gd name="connsiteY119" fmla="*/ 2430360 h 3439886"/>
              <a:gd name="connsiteX120" fmla="*/ 375601 w 11573522"/>
              <a:gd name="connsiteY120" fmla="*/ 2421843 h 3439886"/>
              <a:gd name="connsiteX121" fmla="*/ 388175 w 11573522"/>
              <a:gd name="connsiteY121" fmla="*/ 2431576 h 3439886"/>
              <a:gd name="connsiteX122" fmla="*/ 575977 w 11573522"/>
              <a:gd name="connsiteY122" fmla="*/ 2288824 h 3439886"/>
              <a:gd name="connsiteX123" fmla="*/ 388580 w 11573522"/>
              <a:gd name="connsiteY123" fmla="*/ 2143638 h 3439886"/>
              <a:gd name="connsiteX124" fmla="*/ 200780 w 11573522"/>
              <a:gd name="connsiteY124" fmla="*/ 2286391 h 3439886"/>
              <a:gd name="connsiteX125" fmla="*/ 375195 w 11573522"/>
              <a:gd name="connsiteY125" fmla="*/ 2421843 h 3439886"/>
              <a:gd name="connsiteX126" fmla="*/ 375195 w 11573522"/>
              <a:gd name="connsiteY126" fmla="*/ 2429954 h 3439886"/>
              <a:gd name="connsiteX127" fmla="*/ 198752 w 11573522"/>
              <a:gd name="connsiteY127" fmla="*/ 2293285 h 3439886"/>
              <a:gd name="connsiteX128" fmla="*/ 198752 w 11573522"/>
              <a:gd name="connsiteY128" fmla="*/ 2471319 h 3439886"/>
              <a:gd name="connsiteX129" fmla="*/ 375195 w 11573522"/>
              <a:gd name="connsiteY129" fmla="*/ 2608394 h 3439886"/>
              <a:gd name="connsiteX130" fmla="*/ 375195 w 11573522"/>
              <a:gd name="connsiteY130" fmla="*/ 2616910 h 3439886"/>
              <a:gd name="connsiteX131" fmla="*/ 191856 w 11573522"/>
              <a:gd name="connsiteY131" fmla="*/ 2474563 h 3439886"/>
              <a:gd name="connsiteX132" fmla="*/ 191856 w 11573522"/>
              <a:gd name="connsiteY132" fmla="*/ 2284768 h 3439886"/>
              <a:gd name="connsiteX133" fmla="*/ 383713 w 11573522"/>
              <a:gd name="connsiteY133" fmla="*/ 2138772 h 3439886"/>
              <a:gd name="connsiteX134" fmla="*/ 383713 w 11573522"/>
              <a:gd name="connsiteY134" fmla="*/ 1959926 h 3439886"/>
              <a:gd name="connsiteX135" fmla="*/ 390609 w 11573522"/>
              <a:gd name="connsiteY135" fmla="*/ 1965198 h 3439886"/>
              <a:gd name="connsiteX136" fmla="*/ 390609 w 11573522"/>
              <a:gd name="connsiteY136" fmla="*/ 2136339 h 3439886"/>
              <a:gd name="connsiteX137" fmla="*/ 576788 w 11573522"/>
              <a:gd name="connsiteY137" fmla="*/ 2280307 h 3439886"/>
              <a:gd name="connsiteX138" fmla="*/ 576788 w 11573522"/>
              <a:gd name="connsiteY138" fmla="*/ 2102272 h 3439886"/>
              <a:gd name="connsiteX139" fmla="*/ 390609 w 11573522"/>
              <a:gd name="connsiteY139" fmla="*/ 1957898 h 3439886"/>
              <a:gd name="connsiteX140" fmla="*/ 390609 w 11573522"/>
              <a:gd name="connsiteY140" fmla="*/ 1964792 h 3439886"/>
              <a:gd name="connsiteX141" fmla="*/ 383713 w 11573522"/>
              <a:gd name="connsiteY141" fmla="*/ 1959520 h 3439886"/>
              <a:gd name="connsiteX142" fmla="*/ 383713 w 11573522"/>
              <a:gd name="connsiteY142" fmla="*/ 1949382 h 3439886"/>
              <a:gd name="connsiteX143" fmla="*/ 569487 w 11573522"/>
              <a:gd name="connsiteY143" fmla="*/ 1808251 h 3439886"/>
              <a:gd name="connsiteX144" fmla="*/ 575166 w 11573522"/>
              <a:gd name="connsiteY144" fmla="*/ 1812307 h 3439886"/>
              <a:gd name="connsiteX145" fmla="*/ 392637 w 11573522"/>
              <a:gd name="connsiteY145" fmla="*/ 1951004 h 3439886"/>
              <a:gd name="connsiteX146" fmla="*/ 580033 w 11573522"/>
              <a:gd name="connsiteY146" fmla="*/ 2096594 h 3439886"/>
              <a:gd name="connsiteX147" fmla="*/ 767834 w 11573522"/>
              <a:gd name="connsiteY147" fmla="*/ 1953437 h 3439886"/>
              <a:gd name="connsiteX148" fmla="*/ 580438 w 11573522"/>
              <a:gd name="connsiteY148" fmla="*/ 1808251 h 3439886"/>
              <a:gd name="connsiteX149" fmla="*/ 575166 w 11573522"/>
              <a:gd name="connsiteY149" fmla="*/ 1812307 h 3439886"/>
              <a:gd name="connsiteX150" fmla="*/ 569893 w 11573522"/>
              <a:gd name="connsiteY150" fmla="*/ 1807846 h 3439886"/>
              <a:gd name="connsiteX151" fmla="*/ 578005 w 11573522"/>
              <a:gd name="connsiteY151" fmla="*/ 1801763 h 3439886"/>
              <a:gd name="connsiteX152" fmla="*/ 578005 w 11573522"/>
              <a:gd name="connsiteY152" fmla="*/ 1795679 h 3439886"/>
              <a:gd name="connsiteX153" fmla="*/ 584900 w 11573522"/>
              <a:gd name="connsiteY153" fmla="*/ 1795679 h 3439886"/>
              <a:gd name="connsiteX154" fmla="*/ 584900 w 11573522"/>
              <a:gd name="connsiteY154" fmla="*/ 1802168 h 3439886"/>
              <a:gd name="connsiteX155" fmla="*/ 771079 w 11573522"/>
              <a:gd name="connsiteY155" fmla="*/ 1946137 h 3439886"/>
              <a:gd name="connsiteX156" fmla="*/ 771079 w 11573522"/>
              <a:gd name="connsiteY156" fmla="*/ 1783107 h 3439886"/>
              <a:gd name="connsiteX157" fmla="*/ 771079 w 11573522"/>
              <a:gd name="connsiteY157" fmla="*/ 1768508 h 3439886"/>
              <a:gd name="connsiteX158" fmla="*/ 584900 w 11573522"/>
              <a:gd name="connsiteY158" fmla="*/ 1624133 h 3439886"/>
              <a:gd name="connsiteX159" fmla="*/ 584900 w 11573522"/>
              <a:gd name="connsiteY159" fmla="*/ 1785541 h 3439886"/>
              <a:gd name="connsiteX160" fmla="*/ 584900 w 11573522"/>
              <a:gd name="connsiteY160" fmla="*/ 1795274 h 3439886"/>
              <a:gd name="connsiteX161" fmla="*/ 578005 w 11573522"/>
              <a:gd name="connsiteY161" fmla="*/ 1795274 h 3439886"/>
              <a:gd name="connsiteX162" fmla="*/ 578005 w 11573522"/>
              <a:gd name="connsiteY162" fmla="*/ 1621294 h 3439886"/>
              <a:gd name="connsiteX163" fmla="*/ 437661 w 11573522"/>
              <a:gd name="connsiteY163" fmla="*/ 1512608 h 3439886"/>
              <a:gd name="connsiteX164" fmla="*/ 441312 w 11573522"/>
              <a:gd name="connsiteY164" fmla="*/ 1506930 h 3439886"/>
              <a:gd name="connsiteX165" fmla="*/ 578816 w 11573522"/>
              <a:gd name="connsiteY165" fmla="*/ 1613589 h 3439886"/>
              <a:gd name="connsiteX166" fmla="*/ 578816 w 11573522"/>
              <a:gd name="connsiteY166" fmla="*/ 1435555 h 3439886"/>
              <a:gd name="connsiteX167" fmla="*/ 513106 w 11573522"/>
              <a:gd name="connsiteY167" fmla="*/ 1384456 h 3439886"/>
              <a:gd name="connsiteX168" fmla="*/ 516350 w 11573522"/>
              <a:gd name="connsiteY168" fmla="*/ 1378372 h 3439886"/>
              <a:gd name="connsiteX169" fmla="*/ 582061 w 11573522"/>
              <a:gd name="connsiteY169" fmla="*/ 1429472 h 3439886"/>
              <a:gd name="connsiteX170" fmla="*/ 769862 w 11573522"/>
              <a:gd name="connsiteY170" fmla="*/ 1286719 h 3439886"/>
              <a:gd name="connsiteX171" fmla="*/ 632763 w 11573522"/>
              <a:gd name="connsiteY171" fmla="*/ 1180060 h 3439886"/>
              <a:gd name="connsiteX172" fmla="*/ 636413 w 11573522"/>
              <a:gd name="connsiteY172" fmla="*/ 1173571 h 3439886"/>
              <a:gd name="connsiteX173" fmla="*/ 771079 w 11573522"/>
              <a:gd name="connsiteY173" fmla="*/ 1278203 h 3439886"/>
              <a:gd name="connsiteX174" fmla="*/ 771079 w 11573522"/>
              <a:gd name="connsiteY174" fmla="*/ 1099762 h 3439886"/>
              <a:gd name="connsiteX175" fmla="*/ 708208 w 11573522"/>
              <a:gd name="connsiteY175" fmla="*/ 1051096 h 3439886"/>
              <a:gd name="connsiteX176" fmla="*/ 711453 w 11573522"/>
              <a:gd name="connsiteY176" fmla="*/ 1045419 h 3439886"/>
              <a:gd name="connsiteX177" fmla="*/ 774323 w 11573522"/>
              <a:gd name="connsiteY177" fmla="*/ 1094085 h 3439886"/>
              <a:gd name="connsiteX178" fmla="*/ 962125 w 11573522"/>
              <a:gd name="connsiteY178" fmla="*/ 951332 h 3439886"/>
              <a:gd name="connsiteX179" fmla="*/ 777163 w 11573522"/>
              <a:gd name="connsiteY179" fmla="*/ 807769 h 3439886"/>
              <a:gd name="connsiteX180" fmla="*/ 589362 w 11573522"/>
              <a:gd name="connsiteY180" fmla="*/ 950521 h 3439886"/>
              <a:gd name="connsiteX181" fmla="*/ 711453 w 11573522"/>
              <a:gd name="connsiteY181" fmla="*/ 1045013 h 3439886"/>
              <a:gd name="connsiteX182" fmla="*/ 707802 w 11573522"/>
              <a:gd name="connsiteY182" fmla="*/ 1051096 h 3439886"/>
              <a:gd name="connsiteX183" fmla="*/ 584900 w 11573522"/>
              <a:gd name="connsiteY183" fmla="*/ 955388 h 3439886"/>
              <a:gd name="connsiteX184" fmla="*/ 584900 w 11573522"/>
              <a:gd name="connsiteY184" fmla="*/ 1133828 h 3439886"/>
              <a:gd name="connsiteX185" fmla="*/ 636008 w 11573522"/>
              <a:gd name="connsiteY185" fmla="*/ 1173571 h 3439886"/>
              <a:gd name="connsiteX186" fmla="*/ 632357 w 11573522"/>
              <a:gd name="connsiteY186" fmla="*/ 1180060 h 3439886"/>
              <a:gd name="connsiteX187" fmla="*/ 582872 w 11573522"/>
              <a:gd name="connsiteY187" fmla="*/ 1141534 h 3439886"/>
              <a:gd name="connsiteX188" fmla="*/ 395071 w 11573522"/>
              <a:gd name="connsiteY188" fmla="*/ 1284286 h 3439886"/>
              <a:gd name="connsiteX189" fmla="*/ 516350 w 11573522"/>
              <a:gd name="connsiteY189" fmla="*/ 1378372 h 3439886"/>
              <a:gd name="connsiteX190" fmla="*/ 512700 w 11573522"/>
              <a:gd name="connsiteY190" fmla="*/ 1384050 h 3439886"/>
              <a:gd name="connsiteX191" fmla="*/ 392637 w 11573522"/>
              <a:gd name="connsiteY191" fmla="*/ 1291180 h 3439886"/>
              <a:gd name="connsiteX192" fmla="*/ 392637 w 11573522"/>
              <a:gd name="connsiteY192" fmla="*/ 1469214 h 3439886"/>
              <a:gd name="connsiteX193" fmla="*/ 440906 w 11573522"/>
              <a:gd name="connsiteY193" fmla="*/ 1506525 h 3439886"/>
              <a:gd name="connsiteX194" fmla="*/ 437661 w 11573522"/>
              <a:gd name="connsiteY194" fmla="*/ 1512608 h 3439886"/>
              <a:gd name="connsiteX195" fmla="*/ 391015 w 11573522"/>
              <a:gd name="connsiteY195" fmla="*/ 1476514 h 3439886"/>
              <a:gd name="connsiteX196" fmla="*/ 195912 w 11573522"/>
              <a:gd name="connsiteY196" fmla="*/ 1624539 h 3439886"/>
              <a:gd name="connsiteX197" fmla="*/ 0 w 11573522"/>
              <a:gd name="connsiteY197" fmla="*/ 1472459 h 3439886"/>
              <a:gd name="connsiteX198" fmla="*/ 0 w 11573522"/>
              <a:gd name="connsiteY198" fmla="*/ 1412033 h 3439886"/>
              <a:gd name="connsiteX199" fmla="*/ 6490 w 11573522"/>
              <a:gd name="connsiteY199" fmla="*/ 1414872 h 3439886"/>
              <a:gd name="connsiteX200" fmla="*/ 6490 w 11573522"/>
              <a:gd name="connsiteY200" fmla="*/ 1469214 h 3439886"/>
              <a:gd name="connsiteX201" fmla="*/ 192668 w 11573522"/>
              <a:gd name="connsiteY201" fmla="*/ 1613589 h 3439886"/>
              <a:gd name="connsiteX202" fmla="*/ 192668 w 11573522"/>
              <a:gd name="connsiteY202" fmla="*/ 1435555 h 3439886"/>
              <a:gd name="connsiteX203" fmla="*/ 6490 w 11573522"/>
              <a:gd name="connsiteY203" fmla="*/ 1291180 h 3439886"/>
              <a:gd name="connsiteX204" fmla="*/ 6490 w 11573522"/>
              <a:gd name="connsiteY204" fmla="*/ 1414466 h 3439886"/>
              <a:gd name="connsiteX205" fmla="*/ 0 w 11573522"/>
              <a:gd name="connsiteY205" fmla="*/ 1411627 h 3439886"/>
              <a:gd name="connsiteX206" fmla="*/ 0 w 11573522"/>
              <a:gd name="connsiteY206" fmla="*/ 1282664 h 3439886"/>
              <a:gd name="connsiteX207" fmla="*/ 66926 w 11573522"/>
              <a:gd name="connsiteY207" fmla="*/ 1231565 h 3439886"/>
              <a:gd name="connsiteX208" fmla="*/ 73821 w 11573522"/>
              <a:gd name="connsiteY208" fmla="*/ 1234809 h 3439886"/>
              <a:gd name="connsiteX209" fmla="*/ 8924 w 11573522"/>
              <a:gd name="connsiteY209" fmla="*/ 1284286 h 3439886"/>
              <a:gd name="connsiteX210" fmla="*/ 196318 w 11573522"/>
              <a:gd name="connsiteY210" fmla="*/ 1429472 h 3439886"/>
              <a:gd name="connsiteX211" fmla="*/ 384119 w 11573522"/>
              <a:gd name="connsiteY211" fmla="*/ 1286719 h 3439886"/>
              <a:gd name="connsiteX212" fmla="*/ 196724 w 11573522"/>
              <a:gd name="connsiteY212" fmla="*/ 1141534 h 3439886"/>
              <a:gd name="connsiteX213" fmla="*/ 74227 w 11573522"/>
              <a:gd name="connsiteY213" fmla="*/ 1234403 h 3439886"/>
              <a:gd name="connsiteX214" fmla="*/ 67332 w 11573522"/>
              <a:gd name="connsiteY214" fmla="*/ 1231159 h 3439886"/>
              <a:gd name="connsiteX215" fmla="*/ 191856 w 11573522"/>
              <a:gd name="connsiteY215" fmla="*/ 1136667 h 3439886"/>
              <a:gd name="connsiteX216" fmla="*/ 191856 w 11573522"/>
              <a:gd name="connsiteY216" fmla="*/ 1044607 h 3439886"/>
              <a:gd name="connsiteX217" fmla="*/ 198752 w 11573522"/>
              <a:gd name="connsiteY217" fmla="*/ 1045419 h 3439886"/>
              <a:gd name="connsiteX218" fmla="*/ 198752 w 11573522"/>
              <a:gd name="connsiteY218" fmla="*/ 1133828 h 3439886"/>
              <a:gd name="connsiteX219" fmla="*/ 384524 w 11573522"/>
              <a:gd name="connsiteY219" fmla="*/ 1278203 h 3439886"/>
              <a:gd name="connsiteX220" fmla="*/ 384524 w 11573522"/>
              <a:gd name="connsiteY220" fmla="*/ 1099762 h 3439886"/>
              <a:gd name="connsiteX221" fmla="*/ 296912 w 11573522"/>
              <a:gd name="connsiteY221" fmla="*/ 1032037 h 3439886"/>
              <a:gd name="connsiteX222" fmla="*/ 300968 w 11573522"/>
              <a:gd name="connsiteY222" fmla="*/ 1026359 h 3439886"/>
              <a:gd name="connsiteX223" fmla="*/ 388175 w 11573522"/>
              <a:gd name="connsiteY223" fmla="*/ 1094085 h 3439886"/>
              <a:gd name="connsiteX224" fmla="*/ 575977 w 11573522"/>
              <a:gd name="connsiteY224" fmla="*/ 951332 h 3439886"/>
              <a:gd name="connsiteX225" fmla="*/ 434822 w 11573522"/>
              <a:gd name="connsiteY225" fmla="*/ 841835 h 3439886"/>
              <a:gd name="connsiteX226" fmla="*/ 438878 w 11573522"/>
              <a:gd name="connsiteY226" fmla="*/ 836158 h 3439886"/>
              <a:gd name="connsiteX227" fmla="*/ 578816 w 11573522"/>
              <a:gd name="connsiteY227" fmla="*/ 944843 h 3439886"/>
              <a:gd name="connsiteX228" fmla="*/ 578816 w 11573522"/>
              <a:gd name="connsiteY228" fmla="*/ 766808 h 3439886"/>
              <a:gd name="connsiteX229" fmla="*/ 521218 w 11573522"/>
              <a:gd name="connsiteY229" fmla="*/ 722199 h 3439886"/>
              <a:gd name="connsiteX230" fmla="*/ 525274 w 11573522"/>
              <a:gd name="connsiteY230" fmla="*/ 716927 h 3439886"/>
              <a:gd name="connsiteX231" fmla="*/ 582061 w 11573522"/>
              <a:gd name="connsiteY231" fmla="*/ 761131 h 3439886"/>
              <a:gd name="connsiteX232" fmla="*/ 769862 w 11573522"/>
              <a:gd name="connsiteY232" fmla="*/ 618379 h 3439886"/>
              <a:gd name="connsiteX233" fmla="*/ 582872 w 11573522"/>
              <a:gd name="connsiteY233" fmla="*/ 472787 h 3439886"/>
              <a:gd name="connsiteX234" fmla="*/ 395071 w 11573522"/>
              <a:gd name="connsiteY234" fmla="*/ 615540 h 3439886"/>
              <a:gd name="connsiteX235" fmla="*/ 524868 w 11573522"/>
              <a:gd name="connsiteY235" fmla="*/ 716521 h 3439886"/>
              <a:gd name="connsiteX236" fmla="*/ 521218 w 11573522"/>
              <a:gd name="connsiteY236" fmla="*/ 722199 h 3439886"/>
              <a:gd name="connsiteX237" fmla="*/ 392637 w 11573522"/>
              <a:gd name="connsiteY237" fmla="*/ 622434 h 3439886"/>
              <a:gd name="connsiteX238" fmla="*/ 392637 w 11573522"/>
              <a:gd name="connsiteY238" fmla="*/ 800875 h 3439886"/>
              <a:gd name="connsiteX239" fmla="*/ 438472 w 11573522"/>
              <a:gd name="connsiteY239" fmla="*/ 836158 h 3439886"/>
              <a:gd name="connsiteX240" fmla="*/ 434416 w 11573522"/>
              <a:gd name="connsiteY240" fmla="*/ 841430 h 3439886"/>
              <a:gd name="connsiteX241" fmla="*/ 391015 w 11573522"/>
              <a:gd name="connsiteY241" fmla="*/ 807769 h 3439886"/>
              <a:gd name="connsiteX242" fmla="*/ 203214 w 11573522"/>
              <a:gd name="connsiteY242" fmla="*/ 950521 h 3439886"/>
              <a:gd name="connsiteX243" fmla="*/ 300968 w 11573522"/>
              <a:gd name="connsiteY243" fmla="*/ 1026359 h 3439886"/>
              <a:gd name="connsiteX244" fmla="*/ 296912 w 11573522"/>
              <a:gd name="connsiteY244" fmla="*/ 1031630 h 3439886"/>
              <a:gd name="connsiteX245" fmla="*/ 198752 w 11573522"/>
              <a:gd name="connsiteY245" fmla="*/ 955388 h 3439886"/>
              <a:gd name="connsiteX246" fmla="*/ 198752 w 11573522"/>
              <a:gd name="connsiteY246" fmla="*/ 1045013 h 3439886"/>
              <a:gd name="connsiteX247" fmla="*/ 191856 w 11573522"/>
              <a:gd name="connsiteY247" fmla="*/ 1044202 h 3439886"/>
              <a:gd name="connsiteX248" fmla="*/ 191856 w 11573522"/>
              <a:gd name="connsiteY248" fmla="*/ 952954 h 3439886"/>
              <a:gd name="connsiteX249" fmla="*/ 183744 w 11573522"/>
              <a:gd name="connsiteY249" fmla="*/ 946465 h 3439886"/>
              <a:gd name="connsiteX250" fmla="*/ 183744 w 11573522"/>
              <a:gd name="connsiteY250" fmla="*/ 937949 h 3439886"/>
              <a:gd name="connsiteX251" fmla="*/ 192668 w 11573522"/>
              <a:gd name="connsiteY251" fmla="*/ 944843 h 3439886"/>
              <a:gd name="connsiteX252" fmla="*/ 192668 w 11573522"/>
              <a:gd name="connsiteY252" fmla="*/ 766808 h 3439886"/>
              <a:gd name="connsiteX253" fmla="*/ 183744 w 11573522"/>
              <a:gd name="connsiteY253" fmla="*/ 759914 h 3439886"/>
              <a:gd name="connsiteX254" fmla="*/ 183744 w 11573522"/>
              <a:gd name="connsiteY254" fmla="*/ 751398 h 3439886"/>
              <a:gd name="connsiteX255" fmla="*/ 196318 w 11573522"/>
              <a:gd name="connsiteY255" fmla="*/ 761131 h 3439886"/>
              <a:gd name="connsiteX256" fmla="*/ 384119 w 11573522"/>
              <a:gd name="connsiteY256" fmla="*/ 618379 h 3439886"/>
              <a:gd name="connsiteX257" fmla="*/ 196724 w 11573522"/>
              <a:gd name="connsiteY257" fmla="*/ 472787 h 3439886"/>
              <a:gd name="connsiteX258" fmla="*/ 8924 w 11573522"/>
              <a:gd name="connsiteY258" fmla="*/ 615540 h 3439886"/>
              <a:gd name="connsiteX259" fmla="*/ 183339 w 11573522"/>
              <a:gd name="connsiteY259" fmla="*/ 750992 h 3439886"/>
              <a:gd name="connsiteX260" fmla="*/ 183339 w 11573522"/>
              <a:gd name="connsiteY260" fmla="*/ 759508 h 3439886"/>
              <a:gd name="connsiteX261" fmla="*/ 6490 w 11573522"/>
              <a:gd name="connsiteY261" fmla="*/ 622434 h 3439886"/>
              <a:gd name="connsiteX262" fmla="*/ 6490 w 11573522"/>
              <a:gd name="connsiteY262" fmla="*/ 800875 h 3439886"/>
              <a:gd name="connsiteX263" fmla="*/ 183339 w 11573522"/>
              <a:gd name="connsiteY263" fmla="*/ 937544 h 3439886"/>
              <a:gd name="connsiteX264" fmla="*/ 183339 w 11573522"/>
              <a:gd name="connsiteY264" fmla="*/ 946060 h 3439886"/>
              <a:gd name="connsiteX265" fmla="*/ 0 w 11573522"/>
              <a:gd name="connsiteY265" fmla="*/ 804119 h 3439886"/>
              <a:gd name="connsiteX266" fmla="*/ 0 w 11573522"/>
              <a:gd name="connsiteY266" fmla="*/ 613917 h 3439886"/>
              <a:gd name="connsiteX267" fmla="*/ 191856 w 11573522"/>
              <a:gd name="connsiteY267" fmla="*/ 468327 h 3439886"/>
              <a:gd name="connsiteX268" fmla="*/ 191856 w 11573522"/>
              <a:gd name="connsiteY268" fmla="*/ 289076 h 3439886"/>
              <a:gd name="connsiteX269" fmla="*/ 198752 w 11573522"/>
              <a:gd name="connsiteY269" fmla="*/ 294348 h 3439886"/>
              <a:gd name="connsiteX270" fmla="*/ 198752 w 11573522"/>
              <a:gd name="connsiteY270" fmla="*/ 465488 h 3439886"/>
              <a:gd name="connsiteX271" fmla="*/ 384524 w 11573522"/>
              <a:gd name="connsiteY271" fmla="*/ 609862 h 3439886"/>
              <a:gd name="connsiteX272" fmla="*/ 384524 w 11573522"/>
              <a:gd name="connsiteY272" fmla="*/ 431828 h 3439886"/>
              <a:gd name="connsiteX273" fmla="*/ 198752 w 11573522"/>
              <a:gd name="connsiteY273" fmla="*/ 287453 h 3439886"/>
              <a:gd name="connsiteX274" fmla="*/ 198752 w 11573522"/>
              <a:gd name="connsiteY274" fmla="*/ 293942 h 3439886"/>
              <a:gd name="connsiteX275" fmla="*/ 191856 w 11573522"/>
              <a:gd name="connsiteY275" fmla="*/ 288670 h 3439886"/>
              <a:gd name="connsiteX276" fmla="*/ 191856 w 11573522"/>
              <a:gd name="connsiteY276" fmla="*/ 278937 h 3439886"/>
              <a:gd name="connsiteX277" fmla="*/ 377629 w 11573522"/>
              <a:gd name="connsiteY277" fmla="*/ 137401 h 3439886"/>
              <a:gd name="connsiteX278" fmla="*/ 383308 w 11573522"/>
              <a:gd name="connsiteY278" fmla="*/ 141862 h 3439886"/>
              <a:gd name="connsiteX279" fmla="*/ 200780 w 11573522"/>
              <a:gd name="connsiteY279" fmla="*/ 280559 h 3439886"/>
              <a:gd name="connsiteX280" fmla="*/ 388175 w 11573522"/>
              <a:gd name="connsiteY280" fmla="*/ 425745 h 3439886"/>
              <a:gd name="connsiteX281" fmla="*/ 575977 w 11573522"/>
              <a:gd name="connsiteY281" fmla="*/ 282993 h 3439886"/>
              <a:gd name="connsiteX282" fmla="*/ 388580 w 11573522"/>
              <a:gd name="connsiteY282" fmla="*/ 137807 h 3439886"/>
              <a:gd name="connsiteX283" fmla="*/ 383308 w 11573522"/>
              <a:gd name="connsiteY283" fmla="*/ 141862 h 3439886"/>
              <a:gd name="connsiteX284" fmla="*/ 378035 w 11573522"/>
              <a:gd name="connsiteY284" fmla="*/ 137401 h 3439886"/>
              <a:gd name="connsiteX285" fmla="*/ 386147 w 11573522"/>
              <a:gd name="connsiteY285" fmla="*/ 131318 h 3439886"/>
              <a:gd name="connsiteX286" fmla="*/ 386147 w 11573522"/>
              <a:gd name="connsiteY286" fmla="*/ 1350 h 343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Lst>
            <a:rect l="l" t="t" r="r" b="b"/>
            <a:pathLst>
              <a:path w="11573522" h="3439886">
                <a:moveTo>
                  <a:pt x="388580" y="2811978"/>
                </a:moveTo>
                <a:cubicBezTo>
                  <a:pt x="266084" y="2905253"/>
                  <a:pt x="266084" y="2905253"/>
                  <a:pt x="266084" y="2905253"/>
                </a:cubicBezTo>
                <a:cubicBezTo>
                  <a:pt x="200780" y="2954731"/>
                  <a:pt x="200780" y="2954731"/>
                  <a:pt x="200780" y="2954731"/>
                </a:cubicBezTo>
                <a:cubicBezTo>
                  <a:pt x="388175" y="3100322"/>
                  <a:pt x="388175" y="3100322"/>
                  <a:pt x="388175" y="3100322"/>
                </a:cubicBezTo>
                <a:cubicBezTo>
                  <a:pt x="575977" y="2957569"/>
                  <a:pt x="575977" y="2957569"/>
                  <a:pt x="575977" y="2957569"/>
                </a:cubicBezTo>
                <a:cubicBezTo>
                  <a:pt x="388580" y="2811978"/>
                  <a:pt x="388580" y="2811978"/>
                  <a:pt x="388580" y="2811978"/>
                </a:cubicBezTo>
                <a:close/>
                <a:moveTo>
                  <a:pt x="386147" y="0"/>
                </a:moveTo>
                <a:lnTo>
                  <a:pt x="392637" y="0"/>
                </a:lnTo>
                <a:lnTo>
                  <a:pt x="392637" y="28893"/>
                </a:lnTo>
                <a:cubicBezTo>
                  <a:pt x="392637" y="131318"/>
                  <a:pt x="392637" y="131318"/>
                  <a:pt x="392637" y="131318"/>
                </a:cubicBezTo>
                <a:cubicBezTo>
                  <a:pt x="578816" y="275693"/>
                  <a:pt x="578816" y="275693"/>
                  <a:pt x="578816" y="275693"/>
                </a:cubicBezTo>
                <a:cubicBezTo>
                  <a:pt x="578816" y="97658"/>
                  <a:pt x="578816" y="97658"/>
                  <a:pt x="578816" y="97658"/>
                </a:cubicBezTo>
                <a:cubicBezTo>
                  <a:pt x="521320" y="52946"/>
                  <a:pt x="485384" y="25001"/>
                  <a:pt x="462924" y="7536"/>
                </a:cubicBezTo>
                <a:lnTo>
                  <a:pt x="453234" y="0"/>
                </a:lnTo>
                <a:lnTo>
                  <a:pt x="464209" y="0"/>
                </a:lnTo>
                <a:lnTo>
                  <a:pt x="484510" y="15775"/>
                </a:lnTo>
                <a:cubicBezTo>
                  <a:pt x="582061" y="91574"/>
                  <a:pt x="582061" y="91574"/>
                  <a:pt x="582061" y="91574"/>
                </a:cubicBezTo>
                <a:cubicBezTo>
                  <a:pt x="638188" y="48992"/>
                  <a:pt x="673267" y="22378"/>
                  <a:pt x="695192" y="5744"/>
                </a:cubicBezTo>
                <a:lnTo>
                  <a:pt x="702764" y="0"/>
                </a:lnTo>
                <a:lnTo>
                  <a:pt x="2758098" y="0"/>
                </a:lnTo>
                <a:lnTo>
                  <a:pt x="2764588" y="0"/>
                </a:lnTo>
                <a:lnTo>
                  <a:pt x="2825185" y="0"/>
                </a:lnTo>
                <a:lnTo>
                  <a:pt x="2836160" y="0"/>
                </a:lnTo>
                <a:lnTo>
                  <a:pt x="3074715" y="0"/>
                </a:lnTo>
                <a:lnTo>
                  <a:pt x="9201571" y="0"/>
                </a:lnTo>
                <a:lnTo>
                  <a:pt x="11573522" y="0"/>
                </a:lnTo>
                <a:lnTo>
                  <a:pt x="11573522" y="3439886"/>
                </a:lnTo>
                <a:lnTo>
                  <a:pt x="962936" y="3439886"/>
                </a:lnTo>
                <a:lnTo>
                  <a:pt x="962936" y="3439632"/>
                </a:lnTo>
                <a:cubicBezTo>
                  <a:pt x="962936" y="3438953"/>
                  <a:pt x="962936" y="3438953"/>
                  <a:pt x="962936" y="3438953"/>
                </a:cubicBezTo>
                <a:cubicBezTo>
                  <a:pt x="776757" y="3294579"/>
                  <a:pt x="776757" y="3294579"/>
                  <a:pt x="776757" y="3294579"/>
                </a:cubicBezTo>
                <a:cubicBezTo>
                  <a:pt x="776757" y="3361342"/>
                  <a:pt x="776757" y="3403069"/>
                  <a:pt x="776757" y="3429148"/>
                </a:cubicBezTo>
                <a:lnTo>
                  <a:pt x="776757" y="3439886"/>
                </a:lnTo>
                <a:lnTo>
                  <a:pt x="769862" y="3439886"/>
                </a:lnTo>
                <a:lnTo>
                  <a:pt x="769862" y="3414403"/>
                </a:lnTo>
                <a:cubicBezTo>
                  <a:pt x="769862" y="3292145"/>
                  <a:pt x="769862" y="3292145"/>
                  <a:pt x="769862" y="3292145"/>
                </a:cubicBezTo>
                <a:cubicBezTo>
                  <a:pt x="629924" y="3183458"/>
                  <a:pt x="629924" y="3183458"/>
                  <a:pt x="629924" y="3183458"/>
                </a:cubicBezTo>
                <a:cubicBezTo>
                  <a:pt x="633168" y="3177375"/>
                  <a:pt x="633168" y="3177375"/>
                  <a:pt x="633168" y="3177375"/>
                </a:cubicBezTo>
                <a:cubicBezTo>
                  <a:pt x="771079" y="3284034"/>
                  <a:pt x="771079" y="3284034"/>
                  <a:pt x="771079" y="3284034"/>
                </a:cubicBezTo>
                <a:cubicBezTo>
                  <a:pt x="771079" y="3105999"/>
                  <a:pt x="771079" y="3105999"/>
                  <a:pt x="771079" y="3105999"/>
                </a:cubicBezTo>
                <a:cubicBezTo>
                  <a:pt x="704963" y="3054900"/>
                  <a:pt x="704963" y="3054900"/>
                  <a:pt x="704963" y="3054900"/>
                </a:cubicBezTo>
                <a:cubicBezTo>
                  <a:pt x="708614" y="3049222"/>
                  <a:pt x="708614" y="3049222"/>
                  <a:pt x="708614" y="3049222"/>
                </a:cubicBezTo>
                <a:cubicBezTo>
                  <a:pt x="774323" y="3100322"/>
                  <a:pt x="774323" y="3100322"/>
                  <a:pt x="774323" y="3100322"/>
                </a:cubicBezTo>
                <a:cubicBezTo>
                  <a:pt x="962125" y="2957569"/>
                  <a:pt x="962125" y="2957569"/>
                  <a:pt x="962125" y="2957569"/>
                </a:cubicBezTo>
                <a:cubicBezTo>
                  <a:pt x="824621" y="2850911"/>
                  <a:pt x="824621" y="2850911"/>
                  <a:pt x="824621" y="2850911"/>
                </a:cubicBezTo>
                <a:cubicBezTo>
                  <a:pt x="828271" y="2844422"/>
                  <a:pt x="828271" y="2844422"/>
                  <a:pt x="828271" y="2844422"/>
                </a:cubicBezTo>
                <a:cubicBezTo>
                  <a:pt x="962936" y="2948647"/>
                  <a:pt x="962936" y="2948647"/>
                  <a:pt x="962936" y="2948647"/>
                </a:cubicBezTo>
                <a:cubicBezTo>
                  <a:pt x="962936" y="2770612"/>
                  <a:pt x="962936" y="2770612"/>
                  <a:pt x="962936" y="2770612"/>
                </a:cubicBezTo>
                <a:cubicBezTo>
                  <a:pt x="900065" y="2721947"/>
                  <a:pt x="900065" y="2721947"/>
                  <a:pt x="900065" y="2721947"/>
                </a:cubicBezTo>
                <a:cubicBezTo>
                  <a:pt x="903716" y="2715864"/>
                  <a:pt x="903716" y="2715864"/>
                  <a:pt x="903716" y="2715864"/>
                </a:cubicBezTo>
                <a:cubicBezTo>
                  <a:pt x="966181" y="2764529"/>
                  <a:pt x="966181" y="2764529"/>
                  <a:pt x="966181" y="2764529"/>
                </a:cubicBezTo>
                <a:cubicBezTo>
                  <a:pt x="1153982" y="2621777"/>
                  <a:pt x="1153982" y="2621777"/>
                  <a:pt x="1153982" y="2621777"/>
                </a:cubicBezTo>
                <a:cubicBezTo>
                  <a:pt x="969021" y="2478619"/>
                  <a:pt x="969021" y="2478619"/>
                  <a:pt x="969021" y="2478619"/>
                </a:cubicBezTo>
                <a:cubicBezTo>
                  <a:pt x="781219" y="2621371"/>
                  <a:pt x="781219" y="2621371"/>
                  <a:pt x="781219" y="2621371"/>
                </a:cubicBezTo>
                <a:cubicBezTo>
                  <a:pt x="903310" y="2715864"/>
                  <a:pt x="903310" y="2715864"/>
                  <a:pt x="903310" y="2715864"/>
                </a:cubicBezTo>
                <a:cubicBezTo>
                  <a:pt x="900065" y="2721542"/>
                  <a:pt x="900065" y="2721542"/>
                  <a:pt x="900065" y="2721542"/>
                </a:cubicBezTo>
                <a:cubicBezTo>
                  <a:pt x="776757" y="2626238"/>
                  <a:pt x="776757" y="2626238"/>
                  <a:pt x="776757" y="2626238"/>
                </a:cubicBezTo>
                <a:cubicBezTo>
                  <a:pt x="776757" y="2804273"/>
                  <a:pt x="776757" y="2804273"/>
                  <a:pt x="776757" y="2804273"/>
                </a:cubicBezTo>
                <a:cubicBezTo>
                  <a:pt x="828271" y="2844017"/>
                  <a:pt x="828271" y="2844017"/>
                  <a:pt x="828271" y="2844017"/>
                </a:cubicBezTo>
                <a:cubicBezTo>
                  <a:pt x="824215" y="2850506"/>
                  <a:pt x="824215" y="2850506"/>
                  <a:pt x="824215" y="2850506"/>
                </a:cubicBezTo>
                <a:cubicBezTo>
                  <a:pt x="774729" y="2811978"/>
                  <a:pt x="774729" y="2811978"/>
                  <a:pt x="774729" y="2811978"/>
                </a:cubicBezTo>
                <a:cubicBezTo>
                  <a:pt x="586928" y="2954731"/>
                  <a:pt x="586928" y="2954731"/>
                  <a:pt x="586928" y="2954731"/>
                </a:cubicBezTo>
                <a:cubicBezTo>
                  <a:pt x="708208" y="3048817"/>
                  <a:pt x="708208" y="3048817"/>
                  <a:pt x="708208" y="3048817"/>
                </a:cubicBezTo>
                <a:cubicBezTo>
                  <a:pt x="704963" y="3054900"/>
                  <a:pt x="704963" y="3054900"/>
                  <a:pt x="704963" y="3054900"/>
                </a:cubicBezTo>
                <a:cubicBezTo>
                  <a:pt x="584900" y="2961625"/>
                  <a:pt x="584900" y="2961625"/>
                  <a:pt x="584900" y="2961625"/>
                </a:cubicBezTo>
                <a:cubicBezTo>
                  <a:pt x="584900" y="3140065"/>
                  <a:pt x="584900" y="3140065"/>
                  <a:pt x="584900" y="3140065"/>
                </a:cubicBezTo>
                <a:cubicBezTo>
                  <a:pt x="633168" y="3177375"/>
                  <a:pt x="633168" y="3177375"/>
                  <a:pt x="633168" y="3177375"/>
                </a:cubicBezTo>
                <a:cubicBezTo>
                  <a:pt x="629518" y="3183052"/>
                  <a:pt x="629518" y="3183052"/>
                  <a:pt x="629518" y="3183052"/>
                </a:cubicBezTo>
                <a:cubicBezTo>
                  <a:pt x="582872" y="3146960"/>
                  <a:pt x="582872" y="3146960"/>
                  <a:pt x="582872" y="3146960"/>
                </a:cubicBezTo>
                <a:cubicBezTo>
                  <a:pt x="388175" y="3295390"/>
                  <a:pt x="388175" y="3295390"/>
                  <a:pt x="388175" y="3295390"/>
                </a:cubicBezTo>
                <a:cubicBezTo>
                  <a:pt x="191856" y="3143310"/>
                  <a:pt x="191856" y="3143310"/>
                  <a:pt x="191856" y="3143310"/>
                </a:cubicBezTo>
                <a:cubicBezTo>
                  <a:pt x="191856" y="3082477"/>
                  <a:pt x="191856" y="3082477"/>
                  <a:pt x="191856" y="3082477"/>
                </a:cubicBezTo>
                <a:cubicBezTo>
                  <a:pt x="198752" y="3085316"/>
                  <a:pt x="198752" y="3085316"/>
                  <a:pt x="198752" y="3085316"/>
                </a:cubicBezTo>
                <a:cubicBezTo>
                  <a:pt x="198752" y="3140065"/>
                  <a:pt x="198752" y="3140065"/>
                  <a:pt x="198752" y="3140065"/>
                </a:cubicBezTo>
                <a:cubicBezTo>
                  <a:pt x="384930" y="3284034"/>
                  <a:pt x="384930" y="3284034"/>
                  <a:pt x="384930" y="3284034"/>
                </a:cubicBezTo>
                <a:cubicBezTo>
                  <a:pt x="384930" y="3105999"/>
                  <a:pt x="384930" y="3105999"/>
                  <a:pt x="384930" y="3105999"/>
                </a:cubicBezTo>
                <a:cubicBezTo>
                  <a:pt x="198752" y="2961625"/>
                  <a:pt x="198752" y="2961625"/>
                  <a:pt x="198752" y="2961625"/>
                </a:cubicBezTo>
                <a:cubicBezTo>
                  <a:pt x="198752" y="3084911"/>
                  <a:pt x="198752" y="3084911"/>
                  <a:pt x="198752" y="3084911"/>
                </a:cubicBezTo>
                <a:cubicBezTo>
                  <a:pt x="191856" y="3082072"/>
                  <a:pt x="191856" y="3082072"/>
                  <a:pt x="191856" y="3082072"/>
                </a:cubicBezTo>
                <a:cubicBezTo>
                  <a:pt x="191856" y="2953108"/>
                  <a:pt x="191856" y="2953108"/>
                  <a:pt x="191856" y="2953108"/>
                </a:cubicBezTo>
                <a:cubicBezTo>
                  <a:pt x="259189" y="2902009"/>
                  <a:pt x="259189" y="2902009"/>
                  <a:pt x="259189" y="2902009"/>
                </a:cubicBezTo>
                <a:cubicBezTo>
                  <a:pt x="383713" y="2807517"/>
                  <a:pt x="383713" y="2807517"/>
                  <a:pt x="383713" y="2807517"/>
                </a:cubicBezTo>
                <a:cubicBezTo>
                  <a:pt x="383713" y="2715053"/>
                  <a:pt x="383713" y="2715053"/>
                  <a:pt x="383713" y="2715053"/>
                </a:cubicBezTo>
                <a:cubicBezTo>
                  <a:pt x="390609" y="2716269"/>
                  <a:pt x="390609" y="2716269"/>
                  <a:pt x="390609" y="2716269"/>
                </a:cubicBezTo>
                <a:cubicBezTo>
                  <a:pt x="390609" y="2804273"/>
                  <a:pt x="390609" y="2804273"/>
                  <a:pt x="390609" y="2804273"/>
                </a:cubicBezTo>
                <a:cubicBezTo>
                  <a:pt x="576788" y="2948647"/>
                  <a:pt x="576788" y="2948647"/>
                  <a:pt x="576788" y="2948647"/>
                </a:cubicBezTo>
                <a:cubicBezTo>
                  <a:pt x="576788" y="2770612"/>
                  <a:pt x="576788" y="2770612"/>
                  <a:pt x="576788" y="2770612"/>
                </a:cubicBezTo>
                <a:cubicBezTo>
                  <a:pt x="489174" y="2702481"/>
                  <a:pt x="489174" y="2702481"/>
                  <a:pt x="489174" y="2702481"/>
                </a:cubicBezTo>
                <a:cubicBezTo>
                  <a:pt x="492825" y="2697209"/>
                  <a:pt x="492825" y="2697209"/>
                  <a:pt x="492825" y="2697209"/>
                </a:cubicBezTo>
                <a:cubicBezTo>
                  <a:pt x="580033" y="2764529"/>
                  <a:pt x="580033" y="2764529"/>
                  <a:pt x="580033" y="2764529"/>
                </a:cubicBezTo>
                <a:cubicBezTo>
                  <a:pt x="767834" y="2621777"/>
                  <a:pt x="767834" y="2621777"/>
                  <a:pt x="767834" y="2621777"/>
                </a:cubicBezTo>
                <a:cubicBezTo>
                  <a:pt x="626679" y="2512280"/>
                  <a:pt x="626679" y="2512280"/>
                  <a:pt x="626679" y="2512280"/>
                </a:cubicBezTo>
                <a:cubicBezTo>
                  <a:pt x="630735" y="2507007"/>
                  <a:pt x="630735" y="2507007"/>
                  <a:pt x="630735" y="2507007"/>
                </a:cubicBezTo>
                <a:cubicBezTo>
                  <a:pt x="771079" y="2615693"/>
                  <a:pt x="771079" y="2615693"/>
                  <a:pt x="771079" y="2615693"/>
                </a:cubicBezTo>
                <a:cubicBezTo>
                  <a:pt x="771079" y="2437659"/>
                  <a:pt x="771079" y="2437659"/>
                  <a:pt x="771079" y="2437659"/>
                </a:cubicBezTo>
                <a:cubicBezTo>
                  <a:pt x="713481" y="2392644"/>
                  <a:pt x="713481" y="2392644"/>
                  <a:pt x="713481" y="2392644"/>
                </a:cubicBezTo>
                <a:cubicBezTo>
                  <a:pt x="717131" y="2387372"/>
                  <a:pt x="717131" y="2387372"/>
                  <a:pt x="717131" y="2387372"/>
                </a:cubicBezTo>
                <a:cubicBezTo>
                  <a:pt x="774323" y="2431576"/>
                  <a:pt x="774323" y="2431576"/>
                  <a:pt x="774323" y="2431576"/>
                </a:cubicBezTo>
                <a:cubicBezTo>
                  <a:pt x="962125" y="2288824"/>
                  <a:pt x="962125" y="2288824"/>
                  <a:pt x="962125" y="2288824"/>
                </a:cubicBezTo>
                <a:cubicBezTo>
                  <a:pt x="774729" y="2143638"/>
                  <a:pt x="774729" y="2143638"/>
                  <a:pt x="774729" y="2143638"/>
                </a:cubicBezTo>
                <a:cubicBezTo>
                  <a:pt x="586928" y="2286391"/>
                  <a:pt x="586928" y="2286391"/>
                  <a:pt x="586928" y="2286391"/>
                </a:cubicBezTo>
                <a:cubicBezTo>
                  <a:pt x="717131" y="2387372"/>
                  <a:pt x="717131" y="2387372"/>
                  <a:pt x="717131" y="2387372"/>
                </a:cubicBezTo>
                <a:cubicBezTo>
                  <a:pt x="713075" y="2392644"/>
                  <a:pt x="713075" y="2392644"/>
                  <a:pt x="713075" y="2392644"/>
                </a:cubicBezTo>
                <a:cubicBezTo>
                  <a:pt x="584900" y="2293285"/>
                  <a:pt x="584900" y="2293285"/>
                  <a:pt x="584900" y="2293285"/>
                </a:cubicBezTo>
                <a:cubicBezTo>
                  <a:pt x="584900" y="2471319"/>
                  <a:pt x="584900" y="2471319"/>
                  <a:pt x="584900" y="2471319"/>
                </a:cubicBezTo>
                <a:cubicBezTo>
                  <a:pt x="630329" y="2506602"/>
                  <a:pt x="630329" y="2506602"/>
                  <a:pt x="630329" y="2506602"/>
                </a:cubicBezTo>
                <a:cubicBezTo>
                  <a:pt x="626679" y="2512280"/>
                  <a:pt x="626679" y="2512280"/>
                  <a:pt x="626679" y="2512280"/>
                </a:cubicBezTo>
                <a:cubicBezTo>
                  <a:pt x="582872" y="2478619"/>
                  <a:pt x="582872" y="2478619"/>
                  <a:pt x="582872" y="2478619"/>
                </a:cubicBezTo>
                <a:cubicBezTo>
                  <a:pt x="395071" y="2621371"/>
                  <a:pt x="395071" y="2621371"/>
                  <a:pt x="395071" y="2621371"/>
                </a:cubicBezTo>
                <a:cubicBezTo>
                  <a:pt x="492825" y="2696804"/>
                  <a:pt x="492825" y="2696804"/>
                  <a:pt x="492825" y="2696804"/>
                </a:cubicBezTo>
                <a:cubicBezTo>
                  <a:pt x="488769" y="2702481"/>
                  <a:pt x="488769" y="2702481"/>
                  <a:pt x="488769" y="2702481"/>
                </a:cubicBezTo>
                <a:cubicBezTo>
                  <a:pt x="390609" y="2626238"/>
                  <a:pt x="390609" y="2626238"/>
                  <a:pt x="390609" y="2626238"/>
                </a:cubicBezTo>
                <a:cubicBezTo>
                  <a:pt x="390609" y="2715864"/>
                  <a:pt x="390609" y="2715864"/>
                  <a:pt x="390609" y="2715864"/>
                </a:cubicBezTo>
                <a:cubicBezTo>
                  <a:pt x="383713" y="2714647"/>
                  <a:pt x="383713" y="2714647"/>
                  <a:pt x="383713" y="2714647"/>
                </a:cubicBezTo>
                <a:cubicBezTo>
                  <a:pt x="383713" y="2623399"/>
                  <a:pt x="383713" y="2623399"/>
                  <a:pt x="383713" y="2623399"/>
                </a:cubicBezTo>
                <a:cubicBezTo>
                  <a:pt x="375601" y="2616910"/>
                  <a:pt x="375601" y="2616910"/>
                  <a:pt x="375601" y="2616910"/>
                </a:cubicBezTo>
                <a:cubicBezTo>
                  <a:pt x="375601" y="2608394"/>
                  <a:pt x="375601" y="2608394"/>
                  <a:pt x="375601" y="2608394"/>
                </a:cubicBezTo>
                <a:cubicBezTo>
                  <a:pt x="384930" y="2615693"/>
                  <a:pt x="384930" y="2615693"/>
                  <a:pt x="384930" y="2615693"/>
                </a:cubicBezTo>
                <a:cubicBezTo>
                  <a:pt x="384930" y="2437659"/>
                  <a:pt x="384930" y="2437659"/>
                  <a:pt x="384930" y="2437659"/>
                </a:cubicBezTo>
                <a:cubicBezTo>
                  <a:pt x="375601" y="2430360"/>
                  <a:pt x="375601" y="2430360"/>
                  <a:pt x="375601" y="2430360"/>
                </a:cubicBezTo>
                <a:cubicBezTo>
                  <a:pt x="375601" y="2421843"/>
                  <a:pt x="375601" y="2421843"/>
                  <a:pt x="375601" y="2421843"/>
                </a:cubicBezTo>
                <a:cubicBezTo>
                  <a:pt x="388175" y="2431576"/>
                  <a:pt x="388175" y="2431576"/>
                  <a:pt x="388175" y="2431576"/>
                </a:cubicBezTo>
                <a:cubicBezTo>
                  <a:pt x="575977" y="2288824"/>
                  <a:pt x="575977" y="2288824"/>
                  <a:pt x="575977" y="2288824"/>
                </a:cubicBezTo>
                <a:cubicBezTo>
                  <a:pt x="388580" y="2143638"/>
                  <a:pt x="388580" y="2143638"/>
                  <a:pt x="388580" y="2143638"/>
                </a:cubicBezTo>
                <a:cubicBezTo>
                  <a:pt x="200780" y="2286391"/>
                  <a:pt x="200780" y="2286391"/>
                  <a:pt x="200780" y="2286391"/>
                </a:cubicBezTo>
                <a:cubicBezTo>
                  <a:pt x="375195" y="2421843"/>
                  <a:pt x="375195" y="2421843"/>
                  <a:pt x="375195" y="2421843"/>
                </a:cubicBezTo>
                <a:cubicBezTo>
                  <a:pt x="375195" y="2429954"/>
                  <a:pt x="375195" y="2429954"/>
                  <a:pt x="375195" y="2429954"/>
                </a:cubicBezTo>
                <a:cubicBezTo>
                  <a:pt x="198752" y="2293285"/>
                  <a:pt x="198752" y="2293285"/>
                  <a:pt x="198752" y="2293285"/>
                </a:cubicBezTo>
                <a:cubicBezTo>
                  <a:pt x="198752" y="2471319"/>
                  <a:pt x="198752" y="2471319"/>
                  <a:pt x="198752" y="2471319"/>
                </a:cubicBezTo>
                <a:cubicBezTo>
                  <a:pt x="375195" y="2608394"/>
                  <a:pt x="375195" y="2608394"/>
                  <a:pt x="375195" y="2608394"/>
                </a:cubicBezTo>
                <a:cubicBezTo>
                  <a:pt x="375195" y="2616910"/>
                  <a:pt x="375195" y="2616910"/>
                  <a:pt x="375195" y="2616910"/>
                </a:cubicBezTo>
                <a:cubicBezTo>
                  <a:pt x="191856" y="2474563"/>
                  <a:pt x="191856" y="2474563"/>
                  <a:pt x="191856" y="2474563"/>
                </a:cubicBezTo>
                <a:cubicBezTo>
                  <a:pt x="191856" y="2284768"/>
                  <a:pt x="191856" y="2284768"/>
                  <a:pt x="191856" y="2284768"/>
                </a:cubicBezTo>
                <a:cubicBezTo>
                  <a:pt x="383713" y="2138772"/>
                  <a:pt x="383713" y="2138772"/>
                  <a:pt x="383713" y="2138772"/>
                </a:cubicBezTo>
                <a:cubicBezTo>
                  <a:pt x="383713" y="1959926"/>
                  <a:pt x="383713" y="1959926"/>
                  <a:pt x="383713" y="1959926"/>
                </a:cubicBezTo>
                <a:cubicBezTo>
                  <a:pt x="390609" y="1965198"/>
                  <a:pt x="390609" y="1965198"/>
                  <a:pt x="390609" y="1965198"/>
                </a:cubicBezTo>
                <a:cubicBezTo>
                  <a:pt x="390609" y="2136339"/>
                  <a:pt x="390609" y="2136339"/>
                  <a:pt x="390609" y="2136339"/>
                </a:cubicBezTo>
                <a:cubicBezTo>
                  <a:pt x="576788" y="2280307"/>
                  <a:pt x="576788" y="2280307"/>
                  <a:pt x="576788" y="2280307"/>
                </a:cubicBezTo>
                <a:cubicBezTo>
                  <a:pt x="576788" y="2102272"/>
                  <a:pt x="576788" y="2102272"/>
                  <a:pt x="576788" y="2102272"/>
                </a:cubicBezTo>
                <a:cubicBezTo>
                  <a:pt x="390609" y="1957898"/>
                  <a:pt x="390609" y="1957898"/>
                  <a:pt x="390609" y="1957898"/>
                </a:cubicBezTo>
                <a:cubicBezTo>
                  <a:pt x="390609" y="1964792"/>
                  <a:pt x="390609" y="1964792"/>
                  <a:pt x="390609" y="1964792"/>
                </a:cubicBezTo>
                <a:cubicBezTo>
                  <a:pt x="383713" y="1959520"/>
                  <a:pt x="383713" y="1959520"/>
                  <a:pt x="383713" y="1959520"/>
                </a:cubicBezTo>
                <a:cubicBezTo>
                  <a:pt x="383713" y="1949382"/>
                  <a:pt x="383713" y="1949382"/>
                  <a:pt x="383713" y="1949382"/>
                </a:cubicBezTo>
                <a:cubicBezTo>
                  <a:pt x="569487" y="1808251"/>
                  <a:pt x="569487" y="1808251"/>
                  <a:pt x="569487" y="1808251"/>
                </a:cubicBezTo>
                <a:cubicBezTo>
                  <a:pt x="575166" y="1812307"/>
                  <a:pt x="575166" y="1812307"/>
                  <a:pt x="575166" y="1812307"/>
                </a:cubicBezTo>
                <a:cubicBezTo>
                  <a:pt x="392637" y="1951004"/>
                  <a:pt x="392637" y="1951004"/>
                  <a:pt x="392637" y="1951004"/>
                </a:cubicBezTo>
                <a:cubicBezTo>
                  <a:pt x="580033" y="2096594"/>
                  <a:pt x="580033" y="2096594"/>
                  <a:pt x="580033" y="2096594"/>
                </a:cubicBezTo>
                <a:cubicBezTo>
                  <a:pt x="767834" y="1953437"/>
                  <a:pt x="767834" y="1953437"/>
                  <a:pt x="767834" y="1953437"/>
                </a:cubicBezTo>
                <a:cubicBezTo>
                  <a:pt x="580438" y="1808251"/>
                  <a:pt x="580438" y="1808251"/>
                  <a:pt x="580438" y="1808251"/>
                </a:cubicBezTo>
                <a:cubicBezTo>
                  <a:pt x="575166" y="1812307"/>
                  <a:pt x="575166" y="1812307"/>
                  <a:pt x="575166" y="1812307"/>
                </a:cubicBezTo>
                <a:cubicBezTo>
                  <a:pt x="569893" y="1807846"/>
                  <a:pt x="569893" y="1807846"/>
                  <a:pt x="569893" y="1807846"/>
                </a:cubicBezTo>
                <a:cubicBezTo>
                  <a:pt x="578005" y="1801763"/>
                  <a:pt x="578005" y="1801763"/>
                  <a:pt x="578005" y="1801763"/>
                </a:cubicBezTo>
                <a:cubicBezTo>
                  <a:pt x="578005" y="1795679"/>
                  <a:pt x="578005" y="1795679"/>
                  <a:pt x="578005" y="1795679"/>
                </a:cubicBezTo>
                <a:cubicBezTo>
                  <a:pt x="584900" y="1795679"/>
                  <a:pt x="584900" y="1795679"/>
                  <a:pt x="584900" y="1795679"/>
                </a:cubicBezTo>
                <a:cubicBezTo>
                  <a:pt x="584900" y="1802168"/>
                  <a:pt x="584900" y="1802168"/>
                  <a:pt x="584900" y="1802168"/>
                </a:cubicBezTo>
                <a:cubicBezTo>
                  <a:pt x="771079" y="1946137"/>
                  <a:pt x="771079" y="1946137"/>
                  <a:pt x="771079" y="1946137"/>
                </a:cubicBezTo>
                <a:cubicBezTo>
                  <a:pt x="771079" y="1783107"/>
                  <a:pt x="771079" y="1783107"/>
                  <a:pt x="771079" y="1783107"/>
                </a:cubicBezTo>
                <a:cubicBezTo>
                  <a:pt x="771079" y="1768508"/>
                  <a:pt x="771079" y="1768508"/>
                  <a:pt x="771079" y="1768508"/>
                </a:cubicBezTo>
                <a:cubicBezTo>
                  <a:pt x="584900" y="1624133"/>
                  <a:pt x="584900" y="1624133"/>
                  <a:pt x="584900" y="1624133"/>
                </a:cubicBezTo>
                <a:cubicBezTo>
                  <a:pt x="584900" y="1785541"/>
                  <a:pt x="584900" y="1785541"/>
                  <a:pt x="584900" y="1785541"/>
                </a:cubicBezTo>
                <a:cubicBezTo>
                  <a:pt x="584900" y="1795274"/>
                  <a:pt x="584900" y="1795274"/>
                  <a:pt x="584900" y="1795274"/>
                </a:cubicBezTo>
                <a:cubicBezTo>
                  <a:pt x="578005" y="1795274"/>
                  <a:pt x="578005" y="1795274"/>
                  <a:pt x="578005" y="1795274"/>
                </a:cubicBezTo>
                <a:cubicBezTo>
                  <a:pt x="578005" y="1621294"/>
                  <a:pt x="578005" y="1621294"/>
                  <a:pt x="578005" y="1621294"/>
                </a:cubicBezTo>
                <a:cubicBezTo>
                  <a:pt x="437661" y="1512608"/>
                  <a:pt x="437661" y="1512608"/>
                  <a:pt x="437661" y="1512608"/>
                </a:cubicBezTo>
                <a:cubicBezTo>
                  <a:pt x="441312" y="1506930"/>
                  <a:pt x="441312" y="1506930"/>
                  <a:pt x="441312" y="1506930"/>
                </a:cubicBezTo>
                <a:cubicBezTo>
                  <a:pt x="578816" y="1613589"/>
                  <a:pt x="578816" y="1613589"/>
                  <a:pt x="578816" y="1613589"/>
                </a:cubicBezTo>
                <a:cubicBezTo>
                  <a:pt x="578816" y="1435555"/>
                  <a:pt x="578816" y="1435555"/>
                  <a:pt x="578816" y="1435555"/>
                </a:cubicBezTo>
                <a:cubicBezTo>
                  <a:pt x="513106" y="1384456"/>
                  <a:pt x="513106" y="1384456"/>
                  <a:pt x="513106" y="1384456"/>
                </a:cubicBezTo>
                <a:cubicBezTo>
                  <a:pt x="516350" y="1378372"/>
                  <a:pt x="516350" y="1378372"/>
                  <a:pt x="516350" y="1378372"/>
                </a:cubicBezTo>
                <a:cubicBezTo>
                  <a:pt x="582061" y="1429472"/>
                  <a:pt x="582061" y="1429472"/>
                  <a:pt x="582061" y="1429472"/>
                </a:cubicBezTo>
                <a:cubicBezTo>
                  <a:pt x="769862" y="1286719"/>
                  <a:pt x="769862" y="1286719"/>
                  <a:pt x="769862" y="1286719"/>
                </a:cubicBezTo>
                <a:cubicBezTo>
                  <a:pt x="632763" y="1180060"/>
                  <a:pt x="632763" y="1180060"/>
                  <a:pt x="632763" y="1180060"/>
                </a:cubicBezTo>
                <a:cubicBezTo>
                  <a:pt x="636413" y="1173571"/>
                  <a:pt x="636413" y="1173571"/>
                  <a:pt x="636413" y="1173571"/>
                </a:cubicBezTo>
                <a:cubicBezTo>
                  <a:pt x="771079" y="1278203"/>
                  <a:pt x="771079" y="1278203"/>
                  <a:pt x="771079" y="1278203"/>
                </a:cubicBezTo>
                <a:cubicBezTo>
                  <a:pt x="771079" y="1099762"/>
                  <a:pt x="771079" y="1099762"/>
                  <a:pt x="771079" y="1099762"/>
                </a:cubicBezTo>
                <a:cubicBezTo>
                  <a:pt x="708208" y="1051096"/>
                  <a:pt x="708208" y="1051096"/>
                  <a:pt x="708208" y="1051096"/>
                </a:cubicBezTo>
                <a:cubicBezTo>
                  <a:pt x="711453" y="1045419"/>
                  <a:pt x="711453" y="1045419"/>
                  <a:pt x="711453" y="1045419"/>
                </a:cubicBezTo>
                <a:cubicBezTo>
                  <a:pt x="774323" y="1094085"/>
                  <a:pt x="774323" y="1094085"/>
                  <a:pt x="774323" y="1094085"/>
                </a:cubicBezTo>
                <a:cubicBezTo>
                  <a:pt x="962125" y="951332"/>
                  <a:pt x="962125" y="951332"/>
                  <a:pt x="962125" y="951332"/>
                </a:cubicBezTo>
                <a:cubicBezTo>
                  <a:pt x="777163" y="807769"/>
                  <a:pt x="777163" y="807769"/>
                  <a:pt x="777163" y="807769"/>
                </a:cubicBezTo>
                <a:cubicBezTo>
                  <a:pt x="589362" y="950521"/>
                  <a:pt x="589362" y="950521"/>
                  <a:pt x="589362" y="950521"/>
                </a:cubicBezTo>
                <a:cubicBezTo>
                  <a:pt x="711453" y="1045013"/>
                  <a:pt x="711453" y="1045013"/>
                  <a:pt x="711453" y="1045013"/>
                </a:cubicBezTo>
                <a:cubicBezTo>
                  <a:pt x="707802" y="1051096"/>
                  <a:pt x="707802" y="1051096"/>
                  <a:pt x="707802" y="1051096"/>
                </a:cubicBezTo>
                <a:cubicBezTo>
                  <a:pt x="584900" y="955388"/>
                  <a:pt x="584900" y="955388"/>
                  <a:pt x="584900" y="955388"/>
                </a:cubicBezTo>
                <a:cubicBezTo>
                  <a:pt x="584900" y="1133828"/>
                  <a:pt x="584900" y="1133828"/>
                  <a:pt x="584900" y="1133828"/>
                </a:cubicBezTo>
                <a:cubicBezTo>
                  <a:pt x="636008" y="1173571"/>
                  <a:pt x="636008" y="1173571"/>
                  <a:pt x="636008" y="1173571"/>
                </a:cubicBezTo>
                <a:cubicBezTo>
                  <a:pt x="632357" y="1180060"/>
                  <a:pt x="632357" y="1180060"/>
                  <a:pt x="632357" y="1180060"/>
                </a:cubicBezTo>
                <a:cubicBezTo>
                  <a:pt x="582872" y="1141534"/>
                  <a:pt x="582872" y="1141534"/>
                  <a:pt x="582872" y="1141534"/>
                </a:cubicBezTo>
                <a:cubicBezTo>
                  <a:pt x="395071" y="1284286"/>
                  <a:pt x="395071" y="1284286"/>
                  <a:pt x="395071" y="1284286"/>
                </a:cubicBezTo>
                <a:cubicBezTo>
                  <a:pt x="516350" y="1378372"/>
                  <a:pt x="516350" y="1378372"/>
                  <a:pt x="516350" y="1378372"/>
                </a:cubicBezTo>
                <a:cubicBezTo>
                  <a:pt x="512700" y="1384050"/>
                  <a:pt x="512700" y="1384050"/>
                  <a:pt x="512700" y="1384050"/>
                </a:cubicBezTo>
                <a:cubicBezTo>
                  <a:pt x="392637" y="1291180"/>
                  <a:pt x="392637" y="1291180"/>
                  <a:pt x="392637" y="1291180"/>
                </a:cubicBezTo>
                <a:cubicBezTo>
                  <a:pt x="392637" y="1469214"/>
                  <a:pt x="392637" y="1469214"/>
                  <a:pt x="392637" y="1469214"/>
                </a:cubicBezTo>
                <a:cubicBezTo>
                  <a:pt x="440906" y="1506525"/>
                  <a:pt x="440906" y="1506525"/>
                  <a:pt x="440906" y="1506525"/>
                </a:cubicBezTo>
                <a:cubicBezTo>
                  <a:pt x="437661" y="1512608"/>
                  <a:pt x="437661" y="1512608"/>
                  <a:pt x="437661" y="1512608"/>
                </a:cubicBezTo>
                <a:cubicBezTo>
                  <a:pt x="391015" y="1476514"/>
                  <a:pt x="391015" y="1476514"/>
                  <a:pt x="391015" y="1476514"/>
                </a:cubicBezTo>
                <a:cubicBezTo>
                  <a:pt x="195912" y="1624539"/>
                  <a:pt x="195912" y="1624539"/>
                  <a:pt x="195912" y="1624539"/>
                </a:cubicBezTo>
                <a:cubicBezTo>
                  <a:pt x="0" y="1472459"/>
                  <a:pt x="0" y="1472459"/>
                  <a:pt x="0" y="1472459"/>
                </a:cubicBezTo>
                <a:cubicBezTo>
                  <a:pt x="0" y="1412033"/>
                  <a:pt x="0" y="1412033"/>
                  <a:pt x="0" y="1412033"/>
                </a:cubicBezTo>
                <a:cubicBezTo>
                  <a:pt x="6490" y="1414872"/>
                  <a:pt x="6490" y="1414872"/>
                  <a:pt x="6490" y="1414872"/>
                </a:cubicBezTo>
                <a:cubicBezTo>
                  <a:pt x="6490" y="1469214"/>
                  <a:pt x="6490" y="1469214"/>
                  <a:pt x="6490" y="1469214"/>
                </a:cubicBezTo>
                <a:cubicBezTo>
                  <a:pt x="192668" y="1613589"/>
                  <a:pt x="192668" y="1613589"/>
                  <a:pt x="192668" y="1613589"/>
                </a:cubicBezTo>
                <a:cubicBezTo>
                  <a:pt x="192668" y="1435555"/>
                  <a:pt x="192668" y="1435555"/>
                  <a:pt x="192668" y="1435555"/>
                </a:cubicBezTo>
                <a:cubicBezTo>
                  <a:pt x="6490" y="1291180"/>
                  <a:pt x="6490" y="1291180"/>
                  <a:pt x="6490" y="1291180"/>
                </a:cubicBezTo>
                <a:cubicBezTo>
                  <a:pt x="6490" y="1414466"/>
                  <a:pt x="6490" y="1414466"/>
                  <a:pt x="6490" y="1414466"/>
                </a:cubicBezTo>
                <a:cubicBezTo>
                  <a:pt x="0" y="1411627"/>
                  <a:pt x="0" y="1411627"/>
                  <a:pt x="0" y="1411627"/>
                </a:cubicBezTo>
                <a:cubicBezTo>
                  <a:pt x="0" y="1282664"/>
                  <a:pt x="0" y="1282664"/>
                  <a:pt x="0" y="1282664"/>
                </a:cubicBezTo>
                <a:cubicBezTo>
                  <a:pt x="66926" y="1231565"/>
                  <a:pt x="66926" y="1231565"/>
                  <a:pt x="66926" y="1231565"/>
                </a:cubicBezTo>
                <a:cubicBezTo>
                  <a:pt x="73821" y="1234809"/>
                  <a:pt x="73821" y="1234809"/>
                  <a:pt x="73821" y="1234809"/>
                </a:cubicBezTo>
                <a:cubicBezTo>
                  <a:pt x="8924" y="1284286"/>
                  <a:pt x="8924" y="1284286"/>
                  <a:pt x="8924" y="1284286"/>
                </a:cubicBezTo>
                <a:cubicBezTo>
                  <a:pt x="196318" y="1429472"/>
                  <a:pt x="196318" y="1429472"/>
                  <a:pt x="196318" y="1429472"/>
                </a:cubicBezTo>
                <a:cubicBezTo>
                  <a:pt x="384119" y="1286719"/>
                  <a:pt x="384119" y="1286719"/>
                  <a:pt x="384119" y="1286719"/>
                </a:cubicBezTo>
                <a:cubicBezTo>
                  <a:pt x="196724" y="1141534"/>
                  <a:pt x="196724" y="1141534"/>
                  <a:pt x="196724" y="1141534"/>
                </a:cubicBezTo>
                <a:cubicBezTo>
                  <a:pt x="74227" y="1234403"/>
                  <a:pt x="74227" y="1234403"/>
                  <a:pt x="74227" y="1234403"/>
                </a:cubicBezTo>
                <a:cubicBezTo>
                  <a:pt x="67332" y="1231159"/>
                  <a:pt x="67332" y="1231159"/>
                  <a:pt x="67332" y="1231159"/>
                </a:cubicBezTo>
                <a:cubicBezTo>
                  <a:pt x="191856" y="1136667"/>
                  <a:pt x="191856" y="1136667"/>
                  <a:pt x="191856" y="1136667"/>
                </a:cubicBezTo>
                <a:cubicBezTo>
                  <a:pt x="191856" y="1044607"/>
                  <a:pt x="191856" y="1044607"/>
                  <a:pt x="191856" y="1044607"/>
                </a:cubicBezTo>
                <a:cubicBezTo>
                  <a:pt x="198752" y="1045419"/>
                  <a:pt x="198752" y="1045419"/>
                  <a:pt x="198752" y="1045419"/>
                </a:cubicBezTo>
                <a:cubicBezTo>
                  <a:pt x="198752" y="1133828"/>
                  <a:pt x="198752" y="1133828"/>
                  <a:pt x="198752" y="1133828"/>
                </a:cubicBezTo>
                <a:cubicBezTo>
                  <a:pt x="384524" y="1278203"/>
                  <a:pt x="384524" y="1278203"/>
                  <a:pt x="384524" y="1278203"/>
                </a:cubicBezTo>
                <a:cubicBezTo>
                  <a:pt x="384524" y="1099762"/>
                  <a:pt x="384524" y="1099762"/>
                  <a:pt x="384524" y="1099762"/>
                </a:cubicBezTo>
                <a:cubicBezTo>
                  <a:pt x="296912" y="1032037"/>
                  <a:pt x="296912" y="1032037"/>
                  <a:pt x="296912" y="1032037"/>
                </a:cubicBezTo>
                <a:cubicBezTo>
                  <a:pt x="300968" y="1026359"/>
                  <a:pt x="300968" y="1026359"/>
                  <a:pt x="300968" y="1026359"/>
                </a:cubicBezTo>
                <a:cubicBezTo>
                  <a:pt x="388175" y="1094085"/>
                  <a:pt x="388175" y="1094085"/>
                  <a:pt x="388175" y="1094085"/>
                </a:cubicBezTo>
                <a:cubicBezTo>
                  <a:pt x="575977" y="951332"/>
                  <a:pt x="575977" y="951332"/>
                  <a:pt x="575977" y="951332"/>
                </a:cubicBezTo>
                <a:cubicBezTo>
                  <a:pt x="434822" y="841835"/>
                  <a:pt x="434822" y="841835"/>
                  <a:pt x="434822" y="841835"/>
                </a:cubicBezTo>
                <a:cubicBezTo>
                  <a:pt x="438878" y="836158"/>
                  <a:pt x="438878" y="836158"/>
                  <a:pt x="438878" y="836158"/>
                </a:cubicBezTo>
                <a:cubicBezTo>
                  <a:pt x="578816" y="944843"/>
                  <a:pt x="578816" y="944843"/>
                  <a:pt x="578816" y="944843"/>
                </a:cubicBezTo>
                <a:cubicBezTo>
                  <a:pt x="578816" y="766808"/>
                  <a:pt x="578816" y="766808"/>
                  <a:pt x="578816" y="766808"/>
                </a:cubicBezTo>
                <a:cubicBezTo>
                  <a:pt x="521218" y="722199"/>
                  <a:pt x="521218" y="722199"/>
                  <a:pt x="521218" y="722199"/>
                </a:cubicBezTo>
                <a:cubicBezTo>
                  <a:pt x="525274" y="716927"/>
                  <a:pt x="525274" y="716927"/>
                  <a:pt x="525274" y="716927"/>
                </a:cubicBezTo>
                <a:cubicBezTo>
                  <a:pt x="582061" y="761131"/>
                  <a:pt x="582061" y="761131"/>
                  <a:pt x="582061" y="761131"/>
                </a:cubicBezTo>
                <a:cubicBezTo>
                  <a:pt x="769862" y="618379"/>
                  <a:pt x="769862" y="618379"/>
                  <a:pt x="769862" y="618379"/>
                </a:cubicBezTo>
                <a:cubicBezTo>
                  <a:pt x="582872" y="472787"/>
                  <a:pt x="582872" y="472787"/>
                  <a:pt x="582872" y="472787"/>
                </a:cubicBezTo>
                <a:cubicBezTo>
                  <a:pt x="395071" y="615540"/>
                  <a:pt x="395071" y="615540"/>
                  <a:pt x="395071" y="615540"/>
                </a:cubicBezTo>
                <a:cubicBezTo>
                  <a:pt x="524868" y="716521"/>
                  <a:pt x="524868" y="716521"/>
                  <a:pt x="524868" y="716521"/>
                </a:cubicBezTo>
                <a:cubicBezTo>
                  <a:pt x="521218" y="722199"/>
                  <a:pt x="521218" y="722199"/>
                  <a:pt x="521218" y="722199"/>
                </a:cubicBezTo>
                <a:cubicBezTo>
                  <a:pt x="392637" y="622434"/>
                  <a:pt x="392637" y="622434"/>
                  <a:pt x="392637" y="622434"/>
                </a:cubicBezTo>
                <a:cubicBezTo>
                  <a:pt x="392637" y="800875"/>
                  <a:pt x="392637" y="800875"/>
                  <a:pt x="392637" y="800875"/>
                </a:cubicBezTo>
                <a:cubicBezTo>
                  <a:pt x="438472" y="836158"/>
                  <a:pt x="438472" y="836158"/>
                  <a:pt x="438472" y="836158"/>
                </a:cubicBezTo>
                <a:cubicBezTo>
                  <a:pt x="434416" y="841430"/>
                  <a:pt x="434416" y="841430"/>
                  <a:pt x="434416" y="841430"/>
                </a:cubicBezTo>
                <a:cubicBezTo>
                  <a:pt x="391015" y="807769"/>
                  <a:pt x="391015" y="807769"/>
                  <a:pt x="391015" y="807769"/>
                </a:cubicBezTo>
                <a:cubicBezTo>
                  <a:pt x="203214" y="950521"/>
                  <a:pt x="203214" y="950521"/>
                  <a:pt x="203214" y="950521"/>
                </a:cubicBezTo>
                <a:cubicBezTo>
                  <a:pt x="300968" y="1026359"/>
                  <a:pt x="300968" y="1026359"/>
                  <a:pt x="300968" y="1026359"/>
                </a:cubicBezTo>
                <a:cubicBezTo>
                  <a:pt x="296912" y="1031630"/>
                  <a:pt x="296912" y="1031630"/>
                  <a:pt x="296912" y="1031630"/>
                </a:cubicBezTo>
                <a:cubicBezTo>
                  <a:pt x="198752" y="955388"/>
                  <a:pt x="198752" y="955388"/>
                  <a:pt x="198752" y="955388"/>
                </a:cubicBezTo>
                <a:cubicBezTo>
                  <a:pt x="198752" y="1045013"/>
                  <a:pt x="198752" y="1045013"/>
                  <a:pt x="198752" y="1045013"/>
                </a:cubicBezTo>
                <a:cubicBezTo>
                  <a:pt x="191856" y="1044202"/>
                  <a:pt x="191856" y="1044202"/>
                  <a:pt x="191856" y="1044202"/>
                </a:cubicBezTo>
                <a:cubicBezTo>
                  <a:pt x="191856" y="952954"/>
                  <a:pt x="191856" y="952954"/>
                  <a:pt x="191856" y="952954"/>
                </a:cubicBezTo>
                <a:cubicBezTo>
                  <a:pt x="183744" y="946465"/>
                  <a:pt x="183744" y="946465"/>
                  <a:pt x="183744" y="946465"/>
                </a:cubicBezTo>
                <a:cubicBezTo>
                  <a:pt x="183744" y="937949"/>
                  <a:pt x="183744" y="937949"/>
                  <a:pt x="183744" y="937949"/>
                </a:cubicBezTo>
                <a:cubicBezTo>
                  <a:pt x="192668" y="944843"/>
                  <a:pt x="192668" y="944843"/>
                  <a:pt x="192668" y="944843"/>
                </a:cubicBezTo>
                <a:cubicBezTo>
                  <a:pt x="192668" y="766808"/>
                  <a:pt x="192668" y="766808"/>
                  <a:pt x="192668" y="766808"/>
                </a:cubicBezTo>
                <a:cubicBezTo>
                  <a:pt x="183744" y="759914"/>
                  <a:pt x="183744" y="759914"/>
                  <a:pt x="183744" y="759914"/>
                </a:cubicBezTo>
                <a:cubicBezTo>
                  <a:pt x="183744" y="751398"/>
                  <a:pt x="183744" y="751398"/>
                  <a:pt x="183744" y="751398"/>
                </a:cubicBezTo>
                <a:cubicBezTo>
                  <a:pt x="196318" y="761131"/>
                  <a:pt x="196318" y="761131"/>
                  <a:pt x="196318" y="761131"/>
                </a:cubicBezTo>
                <a:cubicBezTo>
                  <a:pt x="384119" y="618379"/>
                  <a:pt x="384119" y="618379"/>
                  <a:pt x="384119" y="618379"/>
                </a:cubicBezTo>
                <a:cubicBezTo>
                  <a:pt x="196724" y="472787"/>
                  <a:pt x="196724" y="472787"/>
                  <a:pt x="196724" y="472787"/>
                </a:cubicBezTo>
                <a:cubicBezTo>
                  <a:pt x="8924" y="615540"/>
                  <a:pt x="8924" y="615540"/>
                  <a:pt x="8924" y="615540"/>
                </a:cubicBezTo>
                <a:cubicBezTo>
                  <a:pt x="183339" y="750992"/>
                  <a:pt x="183339" y="750992"/>
                  <a:pt x="183339" y="750992"/>
                </a:cubicBezTo>
                <a:cubicBezTo>
                  <a:pt x="183339" y="759508"/>
                  <a:pt x="183339" y="759508"/>
                  <a:pt x="183339" y="759508"/>
                </a:cubicBezTo>
                <a:cubicBezTo>
                  <a:pt x="6490" y="622434"/>
                  <a:pt x="6490" y="622434"/>
                  <a:pt x="6490" y="622434"/>
                </a:cubicBezTo>
                <a:cubicBezTo>
                  <a:pt x="6490" y="800875"/>
                  <a:pt x="6490" y="800875"/>
                  <a:pt x="6490" y="800875"/>
                </a:cubicBezTo>
                <a:lnTo>
                  <a:pt x="183339" y="937544"/>
                </a:lnTo>
                <a:cubicBezTo>
                  <a:pt x="183339" y="946060"/>
                  <a:pt x="183339" y="946060"/>
                  <a:pt x="183339" y="946060"/>
                </a:cubicBezTo>
                <a:cubicBezTo>
                  <a:pt x="0" y="804119"/>
                  <a:pt x="0" y="804119"/>
                  <a:pt x="0" y="804119"/>
                </a:cubicBezTo>
                <a:cubicBezTo>
                  <a:pt x="0" y="613917"/>
                  <a:pt x="0" y="613917"/>
                  <a:pt x="0" y="613917"/>
                </a:cubicBezTo>
                <a:cubicBezTo>
                  <a:pt x="191856" y="468327"/>
                  <a:pt x="191856" y="468327"/>
                  <a:pt x="191856" y="468327"/>
                </a:cubicBezTo>
                <a:cubicBezTo>
                  <a:pt x="191856" y="289076"/>
                  <a:pt x="191856" y="289076"/>
                  <a:pt x="191856" y="289076"/>
                </a:cubicBezTo>
                <a:cubicBezTo>
                  <a:pt x="198752" y="294348"/>
                  <a:pt x="198752" y="294348"/>
                  <a:pt x="198752" y="294348"/>
                </a:cubicBezTo>
                <a:cubicBezTo>
                  <a:pt x="198752" y="465488"/>
                  <a:pt x="198752" y="465488"/>
                  <a:pt x="198752" y="465488"/>
                </a:cubicBezTo>
                <a:cubicBezTo>
                  <a:pt x="384524" y="609862"/>
                  <a:pt x="384524" y="609862"/>
                  <a:pt x="384524" y="609862"/>
                </a:cubicBezTo>
                <a:cubicBezTo>
                  <a:pt x="384524" y="431828"/>
                  <a:pt x="384524" y="431828"/>
                  <a:pt x="384524" y="431828"/>
                </a:cubicBezTo>
                <a:cubicBezTo>
                  <a:pt x="198752" y="287453"/>
                  <a:pt x="198752" y="287453"/>
                  <a:pt x="198752" y="287453"/>
                </a:cubicBezTo>
                <a:cubicBezTo>
                  <a:pt x="198752" y="293942"/>
                  <a:pt x="198752" y="293942"/>
                  <a:pt x="198752" y="293942"/>
                </a:cubicBezTo>
                <a:cubicBezTo>
                  <a:pt x="191856" y="288670"/>
                  <a:pt x="191856" y="288670"/>
                  <a:pt x="191856" y="288670"/>
                </a:cubicBezTo>
                <a:cubicBezTo>
                  <a:pt x="191856" y="278937"/>
                  <a:pt x="191856" y="278937"/>
                  <a:pt x="191856" y="278937"/>
                </a:cubicBezTo>
                <a:cubicBezTo>
                  <a:pt x="377629" y="137401"/>
                  <a:pt x="377629" y="137401"/>
                  <a:pt x="377629" y="137401"/>
                </a:cubicBezTo>
                <a:cubicBezTo>
                  <a:pt x="383308" y="141862"/>
                  <a:pt x="383308" y="141862"/>
                  <a:pt x="383308" y="141862"/>
                </a:cubicBezTo>
                <a:cubicBezTo>
                  <a:pt x="200780" y="280559"/>
                  <a:pt x="200780" y="280559"/>
                  <a:pt x="200780" y="280559"/>
                </a:cubicBezTo>
                <a:cubicBezTo>
                  <a:pt x="388175" y="425745"/>
                  <a:pt x="388175" y="425745"/>
                  <a:pt x="388175" y="425745"/>
                </a:cubicBezTo>
                <a:cubicBezTo>
                  <a:pt x="575977" y="282993"/>
                  <a:pt x="575977" y="282993"/>
                  <a:pt x="575977" y="282993"/>
                </a:cubicBezTo>
                <a:cubicBezTo>
                  <a:pt x="388580" y="137807"/>
                  <a:pt x="388580" y="137807"/>
                  <a:pt x="388580" y="137807"/>
                </a:cubicBezTo>
                <a:cubicBezTo>
                  <a:pt x="383308" y="141862"/>
                  <a:pt x="383308" y="141862"/>
                  <a:pt x="383308" y="141862"/>
                </a:cubicBezTo>
                <a:cubicBezTo>
                  <a:pt x="378035" y="137401"/>
                  <a:pt x="378035" y="137401"/>
                  <a:pt x="378035" y="137401"/>
                </a:cubicBezTo>
                <a:cubicBezTo>
                  <a:pt x="386147" y="131318"/>
                  <a:pt x="386147" y="131318"/>
                  <a:pt x="386147" y="131318"/>
                </a:cubicBezTo>
                <a:cubicBezTo>
                  <a:pt x="386147" y="59650"/>
                  <a:pt x="386147" y="21577"/>
                  <a:pt x="386147" y="1350"/>
                </a:cubicBezTo>
                <a:close/>
              </a:path>
            </a:pathLst>
          </a:custGeom>
          <a:gradFill flip="none" rotWithShape="1">
            <a:gsLst>
              <a:gs pos="7000">
                <a:schemeClr val="bg1"/>
              </a:gs>
              <a:gs pos="26000">
                <a:schemeClr val="bg1">
                  <a:alpha val="80000"/>
                </a:schemeClr>
              </a:gs>
            </a:gsLst>
            <a:lin ang="0" scaled="1"/>
            <a:tileRect/>
          </a:gradFill>
        </p:spPr>
        <p:txBody>
          <a:bodyPr wrap="square" lIns="2160000" rIns="756000" anchor="ctr">
            <a:noAutofit/>
          </a:bodyPr>
          <a:lstStyle>
            <a:lvl1pPr>
              <a:defRPr/>
            </a:lvl1pPr>
          </a:lstStyle>
          <a:p>
            <a:pPr lvl="0"/>
            <a:r>
              <a:rPr lang="fr-FR" dirty="0"/>
              <a:t>Cliquez pour modifier les styles du texte du masque  </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Titre 13">
            <a:extLst>
              <a:ext uri="{FF2B5EF4-FFF2-40B4-BE49-F238E27FC236}">
                <a16:creationId xmlns:a16="http://schemas.microsoft.com/office/drawing/2014/main" id="{B62CD770-3131-7686-5D22-0AC580D9B1B1}"/>
              </a:ext>
            </a:extLst>
          </p:cNvPr>
          <p:cNvSpPr>
            <a:spLocks noGrp="1"/>
          </p:cNvSpPr>
          <p:nvPr>
            <p:ph type="title"/>
          </p:nvPr>
        </p:nvSpPr>
        <p:spPr/>
        <p:txBody>
          <a:bodyPr/>
          <a:lstStyle>
            <a:lvl1pPr>
              <a:defRPr>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4127250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rocess">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endParaRPr lang="fr-F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en-US"/>
              <a:t>P2 Collaboration Meeting 7 Jan 2026</a:t>
            </a:r>
            <a:endParaRPr lang="fr-F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Process</a:t>
            </a:r>
          </a:p>
        </p:txBody>
      </p:sp>
      <p:sp>
        <p:nvSpPr>
          <p:cNvPr id="12" name="Espace réservé du texte 11">
            <a:extLst>
              <a:ext uri="{FF2B5EF4-FFF2-40B4-BE49-F238E27FC236}">
                <a16:creationId xmlns:a16="http://schemas.microsoft.com/office/drawing/2014/main" id="{D8A6D559-B5F2-C10A-5216-55551821C047}"/>
              </a:ext>
            </a:extLst>
          </p:cNvPr>
          <p:cNvSpPr>
            <a:spLocks noGrp="1" noChangeAspect="1"/>
          </p:cNvSpPr>
          <p:nvPr>
            <p:ph type="body" sz="quarter" idx="13" hasCustomPrompt="1"/>
          </p:nvPr>
        </p:nvSpPr>
        <p:spPr>
          <a:xfrm>
            <a:off x="909039" y="1866901"/>
            <a:ext cx="1409699" cy="1409700"/>
          </a:xfrm>
          <a:solidFill>
            <a:srgbClr val="000000"/>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15" name="Espace réservé du texte 14">
            <a:extLst>
              <a:ext uri="{FF2B5EF4-FFF2-40B4-BE49-F238E27FC236}">
                <a16:creationId xmlns:a16="http://schemas.microsoft.com/office/drawing/2014/main" id="{7A89DC66-E329-2BA7-093B-F605D23EBEA2}"/>
              </a:ext>
            </a:extLst>
          </p:cNvPr>
          <p:cNvSpPr>
            <a:spLocks noGrp="1"/>
          </p:cNvSpPr>
          <p:nvPr>
            <p:ph type="body" sz="quarter" idx="14" hasCustomPrompt="1"/>
          </p:nvPr>
        </p:nvSpPr>
        <p:spPr>
          <a:xfrm>
            <a:off x="623888"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dirty="0"/>
              <a:t>Modifier les styles du texte du masque</a:t>
            </a:r>
          </a:p>
        </p:txBody>
      </p:sp>
      <p:sp>
        <p:nvSpPr>
          <p:cNvPr id="22" name="Espace réservé du texte 11">
            <a:extLst>
              <a:ext uri="{FF2B5EF4-FFF2-40B4-BE49-F238E27FC236}">
                <a16:creationId xmlns:a16="http://schemas.microsoft.com/office/drawing/2014/main" id="{6EBAB840-A288-E4AE-DD2B-ABD52849168F}"/>
              </a:ext>
            </a:extLst>
          </p:cNvPr>
          <p:cNvSpPr>
            <a:spLocks noGrp="1" noChangeAspect="1"/>
          </p:cNvSpPr>
          <p:nvPr>
            <p:ph type="body" sz="quarter" idx="15" hasCustomPrompt="1"/>
          </p:nvPr>
        </p:nvSpPr>
        <p:spPr>
          <a:xfrm>
            <a:off x="3123108"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3" name="Espace réservé du texte 14">
            <a:extLst>
              <a:ext uri="{FF2B5EF4-FFF2-40B4-BE49-F238E27FC236}">
                <a16:creationId xmlns:a16="http://schemas.microsoft.com/office/drawing/2014/main" id="{3E9C6ABE-0C15-ECEA-4B26-53769D8EAC57}"/>
              </a:ext>
            </a:extLst>
          </p:cNvPr>
          <p:cNvSpPr>
            <a:spLocks noGrp="1"/>
          </p:cNvSpPr>
          <p:nvPr>
            <p:ph type="body" sz="quarter" idx="16" hasCustomPrompt="1"/>
          </p:nvPr>
        </p:nvSpPr>
        <p:spPr>
          <a:xfrm>
            <a:off x="2837957"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dirty="0"/>
              <a:t>Modifier les styles du texte du masque</a:t>
            </a:r>
          </a:p>
        </p:txBody>
      </p:sp>
      <p:sp>
        <p:nvSpPr>
          <p:cNvPr id="24" name="Espace réservé du texte 11">
            <a:extLst>
              <a:ext uri="{FF2B5EF4-FFF2-40B4-BE49-F238E27FC236}">
                <a16:creationId xmlns:a16="http://schemas.microsoft.com/office/drawing/2014/main" id="{24B29917-CE4F-A965-FAA6-E3B453333B7E}"/>
              </a:ext>
            </a:extLst>
          </p:cNvPr>
          <p:cNvSpPr>
            <a:spLocks noGrp="1" noChangeAspect="1"/>
          </p:cNvSpPr>
          <p:nvPr>
            <p:ph type="body" sz="quarter" idx="17" hasCustomPrompt="1"/>
          </p:nvPr>
        </p:nvSpPr>
        <p:spPr>
          <a:xfrm>
            <a:off x="5337177"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5" name="Espace réservé du texte 14">
            <a:extLst>
              <a:ext uri="{FF2B5EF4-FFF2-40B4-BE49-F238E27FC236}">
                <a16:creationId xmlns:a16="http://schemas.microsoft.com/office/drawing/2014/main" id="{6F1352A1-512B-F388-3483-16D51BDD2D42}"/>
              </a:ext>
            </a:extLst>
          </p:cNvPr>
          <p:cNvSpPr>
            <a:spLocks noGrp="1"/>
          </p:cNvSpPr>
          <p:nvPr>
            <p:ph type="body" sz="quarter" idx="18" hasCustomPrompt="1"/>
          </p:nvPr>
        </p:nvSpPr>
        <p:spPr>
          <a:xfrm>
            <a:off x="5052026"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26" name="Espace réservé du texte 11">
            <a:extLst>
              <a:ext uri="{FF2B5EF4-FFF2-40B4-BE49-F238E27FC236}">
                <a16:creationId xmlns:a16="http://schemas.microsoft.com/office/drawing/2014/main" id="{C4BAD260-C56B-B79F-C093-46D3C16BCC87}"/>
              </a:ext>
            </a:extLst>
          </p:cNvPr>
          <p:cNvSpPr>
            <a:spLocks noGrp="1" noChangeAspect="1"/>
          </p:cNvSpPr>
          <p:nvPr>
            <p:ph type="body" sz="quarter" idx="19" hasCustomPrompt="1"/>
          </p:nvPr>
        </p:nvSpPr>
        <p:spPr>
          <a:xfrm>
            <a:off x="7551246"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7" name="Espace réservé du texte 14">
            <a:extLst>
              <a:ext uri="{FF2B5EF4-FFF2-40B4-BE49-F238E27FC236}">
                <a16:creationId xmlns:a16="http://schemas.microsoft.com/office/drawing/2014/main" id="{E3294DD8-C0C7-7FF7-2AF0-2A6B1C786177}"/>
              </a:ext>
            </a:extLst>
          </p:cNvPr>
          <p:cNvSpPr>
            <a:spLocks noGrp="1"/>
          </p:cNvSpPr>
          <p:nvPr>
            <p:ph type="body" sz="quarter" idx="20" hasCustomPrompt="1"/>
          </p:nvPr>
        </p:nvSpPr>
        <p:spPr>
          <a:xfrm>
            <a:off x="7266095"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28" name="Espace réservé du texte 11">
            <a:extLst>
              <a:ext uri="{FF2B5EF4-FFF2-40B4-BE49-F238E27FC236}">
                <a16:creationId xmlns:a16="http://schemas.microsoft.com/office/drawing/2014/main" id="{043259EC-B8D8-255D-A2B2-B6984873CA66}"/>
              </a:ext>
            </a:extLst>
          </p:cNvPr>
          <p:cNvSpPr>
            <a:spLocks noGrp="1" noChangeAspect="1"/>
          </p:cNvSpPr>
          <p:nvPr>
            <p:ph type="body" sz="quarter" idx="21" hasCustomPrompt="1"/>
          </p:nvPr>
        </p:nvSpPr>
        <p:spPr>
          <a:xfrm>
            <a:off x="9765314"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9" name="Espace réservé du texte 14">
            <a:extLst>
              <a:ext uri="{FF2B5EF4-FFF2-40B4-BE49-F238E27FC236}">
                <a16:creationId xmlns:a16="http://schemas.microsoft.com/office/drawing/2014/main" id="{24D806FB-89F5-15B1-42D4-FB45DB6CC61B}"/>
              </a:ext>
            </a:extLst>
          </p:cNvPr>
          <p:cNvSpPr>
            <a:spLocks noGrp="1"/>
          </p:cNvSpPr>
          <p:nvPr>
            <p:ph type="body" sz="quarter" idx="22" hasCustomPrompt="1"/>
          </p:nvPr>
        </p:nvSpPr>
        <p:spPr>
          <a:xfrm>
            <a:off x="9480163"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30" name="ZoneTexte 29">
            <a:extLst>
              <a:ext uri="{FF2B5EF4-FFF2-40B4-BE49-F238E27FC236}">
                <a16:creationId xmlns:a16="http://schemas.microsoft.com/office/drawing/2014/main" id="{58DC98BA-7572-A388-C6B4-862306EE47DA}"/>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 2 niveaux de textes sont utilisés dans le carré de couleur, le 2</a:t>
            </a:r>
            <a:r>
              <a:rPr lang="fr-FR" sz="1200" baseline="30000" dirty="0">
                <a:solidFill>
                  <a:schemeClr val="bg1">
                    <a:lumMod val="50000"/>
                  </a:schemeClr>
                </a:solidFill>
              </a:rPr>
              <a:t>ème</a:t>
            </a:r>
            <a:r>
              <a:rPr lang="fr-FR" sz="1200" dirty="0">
                <a:solidFill>
                  <a:schemeClr val="bg1">
                    <a:lumMod val="50000"/>
                  </a:schemeClr>
                </a:solidFill>
              </a:rPr>
              <a:t> niveau est réservé au chiffre</a:t>
            </a:r>
          </a:p>
          <a:p>
            <a:r>
              <a:rPr lang="fr-FR" sz="1200" dirty="0">
                <a:solidFill>
                  <a:schemeClr val="bg1">
                    <a:lumMod val="50000"/>
                  </a:schemeClr>
                </a:solidFill>
              </a:rPr>
              <a:t>Astuce : A tout moment vous pouvez changer la couleur de 1 ou plusieurs carré(s) : « Format de la forme » / « Remplissage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 A tout moment vous pouvez supprimer ou dupliquer une des étapes</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501BFA8-B9A9-BC60-9090-AC04B424FC41}"/>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4001606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rocess 2">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endParaRPr lang="fr-F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en-US"/>
              <a:t>P2 Collaboration Meeting 7 Jan 2026</a:t>
            </a:r>
            <a:endParaRPr lang="fr-F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Process 2</a:t>
            </a:r>
          </a:p>
          <a:p>
            <a:endParaRPr lang="fr-FR" sz="1200" dirty="0">
              <a:solidFill>
                <a:schemeClr val="bg1">
                  <a:lumMod val="50000"/>
                </a:schemeClr>
              </a:solidFill>
            </a:endParaRPr>
          </a:p>
        </p:txBody>
      </p:sp>
      <p:sp>
        <p:nvSpPr>
          <p:cNvPr id="9" name="Espace réservé du texte 8">
            <a:extLst>
              <a:ext uri="{FF2B5EF4-FFF2-40B4-BE49-F238E27FC236}">
                <a16:creationId xmlns:a16="http://schemas.microsoft.com/office/drawing/2014/main" id="{80E4F447-1473-CEC3-0C4B-859E1566BDE9}"/>
              </a:ext>
            </a:extLst>
          </p:cNvPr>
          <p:cNvSpPr>
            <a:spLocks noGrp="1" noChangeAspect="1"/>
          </p:cNvSpPr>
          <p:nvPr>
            <p:ph type="body" sz="quarter" idx="13" hasCustomPrompt="1"/>
          </p:nvPr>
        </p:nvSpPr>
        <p:spPr>
          <a:xfrm>
            <a:off x="731838"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1"/>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0" name="ZoneTexte 29">
            <a:extLst>
              <a:ext uri="{FF2B5EF4-FFF2-40B4-BE49-F238E27FC236}">
                <a16:creationId xmlns:a16="http://schemas.microsoft.com/office/drawing/2014/main" id="{58DC98BA-7572-A388-C6B4-862306EE47DA}"/>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 2 niveaux de textes sont utilisés dans le carré de couleur, le 2</a:t>
            </a:r>
            <a:r>
              <a:rPr lang="fr-FR" sz="1200" baseline="30000" dirty="0">
                <a:solidFill>
                  <a:schemeClr val="bg1">
                    <a:lumMod val="50000"/>
                  </a:schemeClr>
                </a:solidFill>
              </a:rPr>
              <a:t>ème</a:t>
            </a:r>
            <a:r>
              <a:rPr lang="fr-FR" sz="1200" dirty="0">
                <a:solidFill>
                  <a:schemeClr val="bg1">
                    <a:lumMod val="50000"/>
                  </a:schemeClr>
                </a:solidFill>
              </a:rPr>
              <a:t> niveau est réservé au chiffre</a:t>
            </a:r>
          </a:p>
          <a:p>
            <a:r>
              <a:rPr lang="fr-FR" sz="1200" dirty="0">
                <a:solidFill>
                  <a:schemeClr val="bg1">
                    <a:lumMod val="50000"/>
                  </a:schemeClr>
                </a:solidFill>
              </a:rPr>
              <a:t>Astuce : A tout moment vous pouvez changer la couleur de 1 ou plusieurs carré(s) : « Format de la forme » / « Remplissage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 A tout moment vous pouvez supprimer ou dupliquer une des étapes</a:t>
            </a:r>
          </a:p>
        </p:txBody>
      </p:sp>
      <p:sp>
        <p:nvSpPr>
          <p:cNvPr id="20" name="Espace réservé du texte 14">
            <a:extLst>
              <a:ext uri="{FF2B5EF4-FFF2-40B4-BE49-F238E27FC236}">
                <a16:creationId xmlns:a16="http://schemas.microsoft.com/office/drawing/2014/main" id="{7F676C8B-EE69-3CAC-C9F6-BFDEFD05279B}"/>
              </a:ext>
            </a:extLst>
          </p:cNvPr>
          <p:cNvSpPr>
            <a:spLocks noGrp="1"/>
          </p:cNvSpPr>
          <p:nvPr>
            <p:ph type="body" sz="quarter" idx="14"/>
          </p:nvPr>
        </p:nvSpPr>
        <p:spPr>
          <a:xfrm>
            <a:off x="673555"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21" name="Espace réservé du texte 14">
            <a:extLst>
              <a:ext uri="{FF2B5EF4-FFF2-40B4-BE49-F238E27FC236}">
                <a16:creationId xmlns:a16="http://schemas.microsoft.com/office/drawing/2014/main" id="{89215B80-BD0F-D77B-4046-84DBB6530C88}"/>
              </a:ext>
            </a:extLst>
          </p:cNvPr>
          <p:cNvSpPr>
            <a:spLocks noGrp="1"/>
          </p:cNvSpPr>
          <p:nvPr>
            <p:ph type="body" sz="quarter" idx="16"/>
          </p:nvPr>
        </p:nvSpPr>
        <p:spPr>
          <a:xfrm>
            <a:off x="2850698"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1" name="Espace réservé du texte 14">
            <a:extLst>
              <a:ext uri="{FF2B5EF4-FFF2-40B4-BE49-F238E27FC236}">
                <a16:creationId xmlns:a16="http://schemas.microsoft.com/office/drawing/2014/main" id="{50E15DEA-ADB9-4EAD-9B8B-400BF2AF4FDA}"/>
              </a:ext>
            </a:extLst>
          </p:cNvPr>
          <p:cNvSpPr>
            <a:spLocks noGrp="1"/>
          </p:cNvSpPr>
          <p:nvPr>
            <p:ph type="body" sz="quarter" idx="18"/>
          </p:nvPr>
        </p:nvSpPr>
        <p:spPr>
          <a:xfrm>
            <a:off x="5042355"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2" name="Espace réservé du texte 14">
            <a:extLst>
              <a:ext uri="{FF2B5EF4-FFF2-40B4-BE49-F238E27FC236}">
                <a16:creationId xmlns:a16="http://schemas.microsoft.com/office/drawing/2014/main" id="{31D594DF-B2F9-BDEA-68CF-C1C92B869ADF}"/>
              </a:ext>
            </a:extLst>
          </p:cNvPr>
          <p:cNvSpPr>
            <a:spLocks noGrp="1"/>
          </p:cNvSpPr>
          <p:nvPr>
            <p:ph type="body" sz="quarter" idx="20"/>
          </p:nvPr>
        </p:nvSpPr>
        <p:spPr>
          <a:xfrm>
            <a:off x="7161440"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3" name="Espace réservé du texte 14">
            <a:extLst>
              <a:ext uri="{FF2B5EF4-FFF2-40B4-BE49-F238E27FC236}">
                <a16:creationId xmlns:a16="http://schemas.microsoft.com/office/drawing/2014/main" id="{4EB8106A-BAE6-87F6-A881-562ED8FA4143}"/>
              </a:ext>
            </a:extLst>
          </p:cNvPr>
          <p:cNvSpPr>
            <a:spLocks noGrp="1"/>
          </p:cNvSpPr>
          <p:nvPr>
            <p:ph type="body" sz="quarter" idx="22"/>
          </p:nvPr>
        </p:nvSpPr>
        <p:spPr>
          <a:xfrm>
            <a:off x="9386855"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4" name="Espace réservé du texte 33">
            <a:extLst>
              <a:ext uri="{FF2B5EF4-FFF2-40B4-BE49-F238E27FC236}">
                <a16:creationId xmlns:a16="http://schemas.microsoft.com/office/drawing/2014/main" id="{6FA8E9A1-911D-DD9D-7A76-ADDB4C2E4317}"/>
              </a:ext>
            </a:extLst>
          </p:cNvPr>
          <p:cNvSpPr>
            <a:spLocks noGrp="1" noChangeAspect="1"/>
          </p:cNvSpPr>
          <p:nvPr>
            <p:ph type="body" sz="quarter" idx="23" hasCustomPrompt="1"/>
          </p:nvPr>
        </p:nvSpPr>
        <p:spPr>
          <a:xfrm>
            <a:off x="2908981"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5" name="Espace réservé du texte 34">
            <a:extLst>
              <a:ext uri="{FF2B5EF4-FFF2-40B4-BE49-F238E27FC236}">
                <a16:creationId xmlns:a16="http://schemas.microsoft.com/office/drawing/2014/main" id="{89C62950-23F5-0C27-DBF0-B851B616C800}"/>
              </a:ext>
            </a:extLst>
          </p:cNvPr>
          <p:cNvSpPr>
            <a:spLocks noGrp="1" noChangeAspect="1"/>
          </p:cNvSpPr>
          <p:nvPr>
            <p:ph type="body" sz="quarter" idx="24" hasCustomPrompt="1"/>
          </p:nvPr>
        </p:nvSpPr>
        <p:spPr>
          <a:xfrm>
            <a:off x="5100638"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6" name="Espace réservé du texte 35">
            <a:extLst>
              <a:ext uri="{FF2B5EF4-FFF2-40B4-BE49-F238E27FC236}">
                <a16:creationId xmlns:a16="http://schemas.microsoft.com/office/drawing/2014/main" id="{ABF9A6B1-3BC9-0F8E-8148-B1CF03BB61CA}"/>
              </a:ext>
            </a:extLst>
          </p:cNvPr>
          <p:cNvSpPr>
            <a:spLocks noGrp="1" noChangeAspect="1"/>
          </p:cNvSpPr>
          <p:nvPr>
            <p:ph type="body" sz="quarter" idx="25" hasCustomPrompt="1"/>
          </p:nvPr>
        </p:nvSpPr>
        <p:spPr>
          <a:xfrm>
            <a:off x="7219723"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8" name="Espace réservé du texte 11">
            <a:extLst>
              <a:ext uri="{FF2B5EF4-FFF2-40B4-BE49-F238E27FC236}">
                <a16:creationId xmlns:a16="http://schemas.microsoft.com/office/drawing/2014/main" id="{97EC53BB-3B6C-3AF7-68E1-48C8465AC201}"/>
              </a:ext>
            </a:extLst>
          </p:cNvPr>
          <p:cNvSpPr>
            <a:spLocks noGrp="1" noChangeAspect="1"/>
          </p:cNvSpPr>
          <p:nvPr>
            <p:ph type="body" sz="quarter" idx="21" hasCustomPrompt="1"/>
          </p:nvPr>
        </p:nvSpPr>
        <p:spPr>
          <a:xfrm>
            <a:off x="9386855" y="1583490"/>
            <a:ext cx="1652399" cy="16524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7D2C0AC3-31B7-69C8-1880-96C477E56349}"/>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14083245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FIN">
    <p:spTree>
      <p:nvGrpSpPr>
        <p:cNvPr id="1" name=""/>
        <p:cNvGrpSpPr/>
        <p:nvPr/>
      </p:nvGrpSpPr>
      <p:grpSpPr>
        <a:xfrm>
          <a:off x="0" y="0"/>
          <a:ext cx="0" cy="0"/>
          <a:chOff x="0" y="0"/>
          <a:chExt cx="0" cy="0"/>
        </a:xfrm>
      </p:grpSpPr>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tx1"/>
                </a:solidFill>
              </a:defRPr>
            </a:lvl1pPr>
          </a:lstStyle>
          <a:p>
            <a:r>
              <a:rPr lang="fr-FR" dirty="0"/>
              <a:t>Merci</a:t>
            </a:r>
          </a:p>
        </p:txBody>
      </p:sp>
      <p:sp>
        <p:nvSpPr>
          <p:cNvPr id="8" name="Espace réservé du texte 4"/>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pic>
        <p:nvPicPr>
          <p:cNvPr id="9"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3E8B46-58E5-AAA0-387D-4D0B3F7256B2}"/>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lvl1pPr>
          </a:lstStyle>
          <a:p>
            <a:pPr lvl="0"/>
            <a:r>
              <a:rPr lang="fr-FR" dirty="0"/>
              <a:t>Contact + coordonnées</a:t>
            </a:r>
          </a:p>
        </p:txBody>
      </p:sp>
      <p:sp>
        <p:nvSpPr>
          <p:cNvPr id="6" name="Espace réservé du texte 4">
            <a:extLst>
              <a:ext uri="{FF2B5EF4-FFF2-40B4-BE49-F238E27FC236}">
                <a16:creationId xmlns:a16="http://schemas.microsoft.com/office/drawing/2014/main" id="{64A62886-21D9-96B1-E41B-BFA9B096844D}"/>
              </a:ext>
            </a:extLst>
          </p:cNvPr>
          <p:cNvSpPr>
            <a:spLocks noGrp="1"/>
          </p:cNvSpPr>
          <p:nvPr>
            <p:ph type="body" sz="quarter" idx="17" hasCustomPrompt="1"/>
          </p:nvPr>
        </p:nvSpPr>
        <p:spPr>
          <a:xfrm>
            <a:off x="742949" y="5892800"/>
            <a:ext cx="6578600" cy="558800"/>
          </a:xfrm>
        </p:spPr>
        <p:txBody>
          <a:bodyPr>
            <a:normAutofit/>
          </a:bodyPr>
          <a:lstStyle>
            <a:lvl1pPr>
              <a:defRPr sz="1200" i="1"/>
            </a:lvl1pPr>
          </a:lstStyle>
          <a:p>
            <a:pPr lvl="0"/>
            <a:r>
              <a:rPr lang="fr-FR" dirty="0"/>
              <a:t>Emplacement logotypes financeurs/partenaires</a:t>
            </a:r>
          </a:p>
        </p:txBody>
      </p:sp>
      <p:pic>
        <p:nvPicPr>
          <p:cNvPr id="10" name="Image 9"/>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56034" y="616120"/>
            <a:ext cx="2388908" cy="1139333"/>
          </a:xfrm>
          <a:prstGeom prst="rect">
            <a:avLst/>
          </a:prstGeom>
        </p:spPr>
      </p:pic>
      <p:pic>
        <p:nvPicPr>
          <p:cNvPr id="14" name="Picture 13" descr="Logo, company name&#10;&#10;Description automatically generated">
            <a:extLst>
              <a:ext uri="{FF2B5EF4-FFF2-40B4-BE49-F238E27FC236}">
                <a16:creationId xmlns:a16="http://schemas.microsoft.com/office/drawing/2014/main" id="{AFB88349-B85E-BFA4-4FBA-F5B09CEB47D3}"/>
              </a:ext>
            </a:extLst>
          </p:cNvPr>
          <p:cNvPicPr>
            <a:picLocks noChangeAspect="1"/>
          </p:cNvPicPr>
          <p:nvPr userDrawn="1"/>
        </p:nvPicPr>
        <p:blipFill rotWithShape="1">
          <a:blip r:embed="rId4"/>
          <a:srcRect t="26226" b="23773"/>
          <a:stretch/>
        </p:blipFill>
        <p:spPr>
          <a:xfrm>
            <a:off x="756034" y="2019114"/>
            <a:ext cx="1226814" cy="613407"/>
          </a:xfrm>
          <a:prstGeom prst="rect">
            <a:avLst/>
          </a:prstGeom>
        </p:spPr>
      </p:pic>
    </p:spTree>
    <p:extLst>
      <p:ext uri="{BB962C8B-B14F-4D97-AF65-F5344CB8AC3E}">
        <p14:creationId xmlns:p14="http://schemas.microsoft.com/office/powerpoint/2010/main" val="39232968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FIN CEA LITEN">
    <p:spTree>
      <p:nvGrpSpPr>
        <p:cNvPr id="1" name=""/>
        <p:cNvGrpSpPr/>
        <p:nvPr/>
      </p:nvGrpSpPr>
      <p:grpSpPr>
        <a:xfrm>
          <a:off x="0" y="0"/>
          <a:ext cx="0" cy="0"/>
          <a:chOff x="0" y="0"/>
          <a:chExt cx="0" cy="0"/>
        </a:xfrm>
      </p:grpSpPr>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tx1"/>
                </a:solidFill>
              </a:defRPr>
            </a:lvl1pPr>
          </a:lstStyle>
          <a:p>
            <a:r>
              <a:rPr lang="fr-FR" dirty="0"/>
              <a:t>Merci</a:t>
            </a:r>
          </a:p>
        </p:txBody>
      </p:sp>
      <p:sp>
        <p:nvSpPr>
          <p:cNvPr id="8" name="Espace réservé du texte 4"/>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pic>
        <p:nvPicPr>
          <p:cNvPr id="9"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3E8B46-58E5-AAA0-387D-4D0B3F7256B2}"/>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lvl1pPr>
          </a:lstStyle>
          <a:p>
            <a:pPr lvl="0"/>
            <a:r>
              <a:rPr lang="fr-FR" dirty="0"/>
              <a:t>Contact + coordonnées</a:t>
            </a:r>
          </a:p>
        </p:txBody>
      </p:sp>
      <p:sp>
        <p:nvSpPr>
          <p:cNvPr id="6" name="Espace réservé du texte 4">
            <a:extLst>
              <a:ext uri="{FF2B5EF4-FFF2-40B4-BE49-F238E27FC236}">
                <a16:creationId xmlns:a16="http://schemas.microsoft.com/office/drawing/2014/main" id="{64A62886-21D9-96B1-E41B-BFA9B096844D}"/>
              </a:ext>
            </a:extLst>
          </p:cNvPr>
          <p:cNvSpPr>
            <a:spLocks noGrp="1"/>
          </p:cNvSpPr>
          <p:nvPr>
            <p:ph type="body" sz="quarter" idx="17" hasCustomPrompt="1"/>
          </p:nvPr>
        </p:nvSpPr>
        <p:spPr>
          <a:xfrm>
            <a:off x="742949" y="5892800"/>
            <a:ext cx="6578600" cy="558800"/>
          </a:xfrm>
        </p:spPr>
        <p:txBody>
          <a:bodyPr>
            <a:normAutofit/>
          </a:bodyPr>
          <a:lstStyle>
            <a:lvl1pPr>
              <a:defRPr sz="1200" i="1"/>
            </a:lvl1pPr>
          </a:lstStyle>
          <a:p>
            <a:pPr lvl="0"/>
            <a:r>
              <a:rPr lang="fr-FR" dirty="0"/>
              <a:t>Emplacement logotypes financeurs/partenaires</a:t>
            </a:r>
          </a:p>
        </p:txBody>
      </p:sp>
      <p:pic>
        <p:nvPicPr>
          <p:cNvPr id="10" name="Image 9"/>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24843" y="728663"/>
            <a:ext cx="3778331" cy="1801985"/>
          </a:xfrm>
          <a:prstGeom prst="rect">
            <a:avLst/>
          </a:prstGeom>
        </p:spPr>
      </p:pic>
    </p:spTree>
    <p:extLst>
      <p:ext uri="{BB962C8B-B14F-4D97-AF65-F5344CB8AC3E}">
        <p14:creationId xmlns:p14="http://schemas.microsoft.com/office/powerpoint/2010/main" val="12412897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FI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 Gris</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bg1"/>
                </a:solidFill>
              </a:defRPr>
            </a:lvl1pPr>
          </a:lstStyle>
          <a:p>
            <a:r>
              <a:rPr lang="fr-FR" dirty="0"/>
              <a:t>Merci</a:t>
            </a:r>
          </a:p>
        </p:txBody>
      </p:sp>
      <p:pic>
        <p:nvPicPr>
          <p:cNvPr id="9" name="Image 8">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
        <p:nvSpPr>
          <p:cNvPr id="3" name="Espace réservé du texte 4">
            <a:extLst>
              <a:ext uri="{FF2B5EF4-FFF2-40B4-BE49-F238E27FC236}">
                <a16:creationId xmlns:a16="http://schemas.microsoft.com/office/drawing/2014/main" id="{0D902288-F09E-3DF3-4FA0-8680492FC7E7}"/>
              </a:ext>
            </a:extLst>
          </p:cNvPr>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solidFill>
                  <a:schemeClr val="bg1"/>
                </a:solidFill>
              </a:defRPr>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sp>
        <p:nvSpPr>
          <p:cNvPr id="8" name="Espace réservé du texte 4">
            <a:extLst>
              <a:ext uri="{FF2B5EF4-FFF2-40B4-BE49-F238E27FC236}">
                <a16:creationId xmlns:a16="http://schemas.microsoft.com/office/drawing/2014/main" id="{81B85C49-3012-97FD-C776-3C7299B5E487}"/>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solidFill>
                  <a:schemeClr val="bg1"/>
                </a:solidFill>
              </a:defRPr>
            </a:lvl1pPr>
          </a:lstStyle>
          <a:p>
            <a:pPr lvl="0"/>
            <a:r>
              <a:rPr lang="fr-FR" dirty="0"/>
              <a:t>Contact + coordonnées</a:t>
            </a:r>
          </a:p>
        </p:txBody>
      </p:sp>
      <p:sp>
        <p:nvSpPr>
          <p:cNvPr id="10" name="Espace réservé du texte 4">
            <a:extLst>
              <a:ext uri="{FF2B5EF4-FFF2-40B4-BE49-F238E27FC236}">
                <a16:creationId xmlns:a16="http://schemas.microsoft.com/office/drawing/2014/main" id="{DFC68CDA-E659-1835-4722-CB92A2FFFEFE}"/>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bg1"/>
                </a:solidFill>
              </a:defRPr>
            </a:lvl1pPr>
          </a:lstStyle>
          <a:p>
            <a:pPr lvl="0"/>
            <a:r>
              <a:rPr lang="fr-FR" dirty="0"/>
              <a:t>Emplacement logotypes financeurs/partenaires</a:t>
            </a:r>
          </a:p>
        </p:txBody>
      </p:sp>
      <p:pic>
        <p:nvPicPr>
          <p:cNvPr id="11" name="Image 10"/>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34675" y="728663"/>
            <a:ext cx="3778331" cy="1801985"/>
          </a:xfrm>
          <a:prstGeom prst="rect">
            <a:avLst/>
          </a:prstGeom>
        </p:spPr>
      </p:pic>
    </p:spTree>
    <p:extLst>
      <p:ext uri="{BB962C8B-B14F-4D97-AF65-F5344CB8AC3E}">
        <p14:creationId xmlns:p14="http://schemas.microsoft.com/office/powerpoint/2010/main" val="40514183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Contac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Contact</a:t>
            </a:r>
          </a:p>
        </p:txBody>
      </p:sp>
      <p:sp>
        <p:nvSpPr>
          <p:cNvPr id="9" name="Espace réservé du texte 8">
            <a:extLst>
              <a:ext uri="{FF2B5EF4-FFF2-40B4-BE49-F238E27FC236}">
                <a16:creationId xmlns:a16="http://schemas.microsoft.com/office/drawing/2014/main" id="{373F48AE-496F-F02F-5148-8492F7C6166A}"/>
              </a:ext>
            </a:extLst>
          </p:cNvPr>
          <p:cNvSpPr>
            <a:spLocks noGrp="1"/>
          </p:cNvSpPr>
          <p:nvPr>
            <p:ph type="body" sz="quarter" idx="10" hasCustomPrompt="1"/>
          </p:nvPr>
        </p:nvSpPr>
        <p:spPr>
          <a:xfrm>
            <a:off x="731838" y="5105625"/>
            <a:ext cx="4651374" cy="1510845"/>
          </a:xfrm>
        </p:spPr>
        <p:txBody>
          <a:bodyPr anchor="t">
            <a:noAutofit/>
          </a:bodyPr>
          <a:lstStyle>
            <a:lvl1pPr marL="0" indent="0">
              <a:lnSpc>
                <a:spcPct val="120000"/>
              </a:lnSpc>
              <a:spcBef>
                <a:spcPts val="0"/>
              </a:spcBef>
              <a:spcAft>
                <a:spcPts val="600"/>
              </a:spcAft>
              <a:buNone/>
              <a:defRPr sz="1600" b="1">
                <a:solidFill>
                  <a:schemeClr val="bg1"/>
                </a:solidFill>
              </a:defRPr>
            </a:lvl1pPr>
            <a:lvl2pPr marL="0" indent="0">
              <a:lnSpc>
                <a:spcPct val="100000"/>
              </a:lnSpc>
              <a:spcBef>
                <a:spcPts val="0"/>
              </a:spcBef>
              <a:spcAft>
                <a:spcPts val="600"/>
              </a:spcAft>
              <a:buNone/>
              <a:defRPr sz="1600">
                <a:solidFill>
                  <a:schemeClr val="bg1"/>
                </a:solidFill>
              </a:defRPr>
            </a:lvl2pPr>
            <a:lvl3pPr marL="180975" indent="-180975">
              <a:lnSpc>
                <a:spcPct val="100000"/>
              </a:lnSpc>
              <a:spcBef>
                <a:spcPts val="0"/>
              </a:spcBef>
              <a:spcAft>
                <a:spcPts val="600"/>
              </a:spcAft>
              <a:defRPr sz="1600">
                <a:solidFill>
                  <a:schemeClr val="bg1"/>
                </a:solidFill>
              </a:defRPr>
            </a:lvl3pPr>
            <a:lvl4pPr marL="357188" indent="-176213">
              <a:lnSpc>
                <a:spcPct val="100000"/>
              </a:lnSpc>
              <a:spcBef>
                <a:spcPts val="0"/>
              </a:spcBef>
              <a:spcAft>
                <a:spcPts val="0"/>
              </a:spcAft>
              <a:defRPr sz="1600">
                <a:solidFill>
                  <a:schemeClr val="bg1"/>
                </a:solidFill>
              </a:defRPr>
            </a:lvl4pPr>
            <a:lvl5pPr marL="538163" indent="-180975">
              <a:lnSpc>
                <a:spcPct val="120000"/>
              </a:lnSpc>
              <a:spcBef>
                <a:spcPts val="0"/>
              </a:spcBef>
              <a:spcAft>
                <a:spcPts val="600"/>
              </a:spcAft>
              <a:defRPr sz="1600">
                <a:solidFill>
                  <a:schemeClr val="bg1"/>
                </a:solidFill>
              </a:defRPr>
            </a:lvl5pPr>
          </a:lstStyle>
          <a:p>
            <a:pPr lvl="0"/>
            <a:r>
              <a:rPr lang="fr-FR" dirty="0"/>
              <a:t>Prénom NOM</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ZoneTexte 13">
            <a:extLst>
              <a:ext uri="{FF2B5EF4-FFF2-40B4-BE49-F238E27FC236}">
                <a16:creationId xmlns:a16="http://schemas.microsoft.com/office/drawing/2014/main" id="{4E103F96-5E5B-60F7-F077-8E6E1ABD9DF4}"/>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 Prénom NOM = 1</a:t>
            </a:r>
            <a:r>
              <a:rPr lang="fr-FR" sz="1200" baseline="30000" dirty="0">
                <a:solidFill>
                  <a:schemeClr val="bg1">
                    <a:lumMod val="50000"/>
                  </a:schemeClr>
                </a:solidFill>
              </a:rPr>
              <a:t>er</a:t>
            </a:r>
            <a:r>
              <a:rPr lang="fr-FR" sz="1200" dirty="0">
                <a:solidFill>
                  <a:schemeClr val="bg1">
                    <a:lumMod val="50000"/>
                  </a:schemeClr>
                </a:solidFill>
              </a:rPr>
              <a:t> niveau  -  Email / Tél, = 2</a:t>
            </a:r>
            <a:r>
              <a:rPr lang="fr-FR" sz="1200" baseline="30000" dirty="0">
                <a:solidFill>
                  <a:schemeClr val="bg1">
                    <a:lumMod val="50000"/>
                  </a:schemeClr>
                </a:solidFill>
              </a:rPr>
              <a:t>ème</a:t>
            </a:r>
            <a:r>
              <a:rPr lang="fr-FR" sz="1200" dirty="0">
                <a:solidFill>
                  <a:schemeClr val="bg1">
                    <a:lumMod val="50000"/>
                  </a:schemeClr>
                </a:solidFill>
              </a:rPr>
              <a:t> niveau</a:t>
            </a:r>
          </a:p>
          <a:p>
            <a:endParaRPr lang="fr-FR" sz="1200" dirty="0">
              <a:solidFill>
                <a:schemeClr val="bg1">
                  <a:lumMod val="50000"/>
                </a:schemeClr>
              </a:solidFill>
            </a:endParaRPr>
          </a:p>
        </p:txBody>
      </p:sp>
      <p:pic>
        <p:nvPicPr>
          <p:cNvPr id="16" name="Image 15">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
        <p:nvSpPr>
          <p:cNvPr id="2" name="Espace réservé du texte 4">
            <a:extLst>
              <a:ext uri="{FF2B5EF4-FFF2-40B4-BE49-F238E27FC236}">
                <a16:creationId xmlns:a16="http://schemas.microsoft.com/office/drawing/2014/main" id="{22219D0D-87E0-357C-56D2-13A29A891F48}"/>
              </a:ext>
            </a:extLst>
          </p:cNvPr>
          <p:cNvSpPr>
            <a:spLocks noGrp="1"/>
          </p:cNvSpPr>
          <p:nvPr>
            <p:ph type="body" sz="quarter" idx="17" hasCustomPrompt="1"/>
          </p:nvPr>
        </p:nvSpPr>
        <p:spPr>
          <a:xfrm>
            <a:off x="8102600" y="5892800"/>
            <a:ext cx="3357563" cy="558800"/>
          </a:xfrm>
        </p:spPr>
        <p:txBody>
          <a:bodyPr rIns="0">
            <a:normAutofit/>
          </a:bodyPr>
          <a:lstStyle>
            <a:lvl1pPr algn="r">
              <a:defRPr sz="1200" i="1">
                <a:solidFill>
                  <a:schemeClr val="bg1"/>
                </a:solidFill>
              </a:defRPr>
            </a:lvl1pPr>
          </a:lstStyle>
          <a:p>
            <a:pPr lvl="0"/>
            <a:r>
              <a:rPr lang="fr-FR" dirty="0"/>
              <a:t>Emplacement logotypes financeurs/partenaires</a:t>
            </a:r>
          </a:p>
        </p:txBody>
      </p:sp>
      <p:pic>
        <p:nvPicPr>
          <p:cNvPr id="5" name="Image 4"/>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77314" y="726066"/>
            <a:ext cx="3757027" cy="1791824"/>
          </a:xfrm>
          <a:prstGeom prst="rect">
            <a:avLst/>
          </a:prstGeom>
        </p:spPr>
      </p:pic>
    </p:spTree>
    <p:extLst>
      <p:ext uri="{BB962C8B-B14F-4D97-AF65-F5344CB8AC3E}">
        <p14:creationId xmlns:p14="http://schemas.microsoft.com/office/powerpoint/2010/main" val="42670384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4" name="Slide Number Placeholder 3"/>
          <p:cNvSpPr>
            <a:spLocks noGrp="1"/>
          </p:cNvSpPr>
          <p:nvPr>
            <p:ph type="sldNum" idx="11"/>
          </p:nvPr>
        </p:nvSpPr>
        <p:spPr/>
        <p:txBody>
          <a:bodyPr/>
          <a:lstStyle/>
          <a:p>
            <a:pPr>
              <a:buSzPct val="25000"/>
            </a:pPr>
            <a:r>
              <a:rPr lang="fr-FR" sz="1000">
                <a:solidFill>
                  <a:srgbClr val="666666"/>
                </a:solidFill>
              </a:rPr>
              <a:t> </a:t>
            </a:r>
            <a:fld id="{5C1B4358-0E95-4FFC-AC4F-FF56709F75FE}" type="slidenum">
              <a:rPr lang="fr-FR" sz="1000" smtClean="0">
                <a:solidFill>
                  <a:srgbClr val="666666"/>
                </a:solidFill>
                <a:cs typeface="Times" panose="02020603050405020304" pitchFamily="18" charset="0"/>
              </a:rPr>
              <a:pPr>
                <a:buSzPct val="25000"/>
              </a:pPr>
              <a:t>‹#›</a:t>
            </a:fld>
            <a:endParaRPr lang="fr-FR" sz="1000" dirty="0">
              <a:solidFill>
                <a:srgbClr val="666666"/>
              </a:solidFill>
              <a:cs typeface="Times" panose="02020603050405020304" pitchFamily="18" charset="0"/>
            </a:endParaRPr>
          </a:p>
        </p:txBody>
      </p:sp>
      <p:sp>
        <p:nvSpPr>
          <p:cNvPr id="5" name="Content Placeholder 2"/>
          <p:cNvSpPr>
            <a:spLocks noGrp="1"/>
          </p:cNvSpPr>
          <p:nvPr>
            <p:ph idx="1"/>
          </p:nvPr>
        </p:nvSpPr>
        <p:spPr>
          <a:xfrm>
            <a:off x="768350" y="1268413"/>
            <a:ext cx="10896599" cy="4968875"/>
          </a:xfrm>
        </p:spPr>
        <p:txBody>
          <a:bodyPr/>
          <a:lstStyle>
            <a:lvl1pPr marL="0" indent="290513">
              <a:defRPr>
                <a:solidFill>
                  <a:srgbClr val="A50021"/>
                </a:solidFill>
              </a:defRPr>
            </a:lvl1pPr>
            <a:lvl2pPr marL="623888" indent="-268288">
              <a:buFont typeface="Wingdings" panose="05000000000000000000" pitchFamily="2" charset="2"/>
              <a:buChar char="Ø"/>
              <a:defRPr>
                <a:solidFill>
                  <a:schemeClr val="tx1"/>
                </a:solidFill>
              </a:defRPr>
            </a:lvl2pPr>
            <a:lvl3pPr marL="914400" indent="-222250">
              <a:buFont typeface="Arial" panose="020B0604020202020204" pitchFamily="34" charset="0"/>
              <a:buChar char="•"/>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r-FR" dirty="0"/>
          </a:p>
        </p:txBody>
      </p:sp>
      <p:sp>
        <p:nvSpPr>
          <p:cNvPr id="6" name="Shape 13"/>
          <p:cNvSpPr txBox="1">
            <a:spLocks noGrp="1"/>
          </p:cNvSpPr>
          <p:nvPr>
            <p:ph type="ftr" idx="12"/>
          </p:nvPr>
        </p:nvSpPr>
        <p:spPr>
          <a:xfrm>
            <a:off x="3599723" y="6491673"/>
            <a:ext cx="4992439" cy="365125"/>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1000" b="0" i="0" u="none" strike="noStrike" cap="none">
                <a:solidFill>
                  <a:srgbClr val="666666"/>
                </a:solidFill>
                <a:latin typeface="Arial"/>
                <a:ea typeface="Arial"/>
                <a:cs typeface="Arial"/>
                <a:sym typeface="Arial"/>
              </a:defRPr>
            </a:lvl1pPr>
            <a:lvl2pPr marL="457200" marR="0" lvl="1" indent="0" algn="l" rtl="0">
              <a:spcBef>
                <a:spcPts val="0"/>
              </a:spcBef>
              <a:spcAft>
                <a:spcPts val="0"/>
              </a:spcAft>
              <a:buNone/>
              <a:defRPr sz="2400" b="0" i="0" u="none" strike="noStrike" cap="none">
                <a:solidFill>
                  <a:schemeClr val="dk1"/>
                </a:solidFill>
                <a:latin typeface="Times"/>
                <a:ea typeface="Times"/>
                <a:cs typeface="Times"/>
                <a:sym typeface="Times"/>
              </a:defRPr>
            </a:lvl2pPr>
            <a:lvl3pPr marL="914400" marR="0" lvl="2" indent="0" algn="l" rtl="0">
              <a:spcBef>
                <a:spcPts val="0"/>
              </a:spcBef>
              <a:spcAft>
                <a:spcPts val="0"/>
              </a:spcAft>
              <a:buNone/>
              <a:defRPr sz="2400" b="0" i="0" u="none" strike="noStrike" cap="none">
                <a:solidFill>
                  <a:schemeClr val="dk1"/>
                </a:solidFill>
                <a:latin typeface="Times"/>
                <a:ea typeface="Times"/>
                <a:cs typeface="Times"/>
                <a:sym typeface="Times"/>
              </a:defRPr>
            </a:lvl3pPr>
            <a:lvl4pPr marL="1371600" marR="0" lvl="3" indent="0" algn="l" rtl="0">
              <a:spcBef>
                <a:spcPts val="0"/>
              </a:spcBef>
              <a:spcAft>
                <a:spcPts val="0"/>
              </a:spcAft>
              <a:buNone/>
              <a:defRPr sz="2400" b="0" i="0" u="none" strike="noStrike" cap="none">
                <a:solidFill>
                  <a:schemeClr val="dk1"/>
                </a:solidFill>
                <a:latin typeface="Times"/>
                <a:ea typeface="Times"/>
                <a:cs typeface="Times"/>
                <a:sym typeface="Times"/>
              </a:defRPr>
            </a:lvl4pPr>
            <a:lvl5pPr marL="1828800" marR="0" lvl="4" indent="0" algn="l" rtl="0">
              <a:spcBef>
                <a:spcPts val="0"/>
              </a:spcBef>
              <a:spcAft>
                <a:spcPts val="0"/>
              </a:spcAft>
              <a:buNone/>
              <a:defRPr sz="2400" b="0" i="0" u="none" strike="noStrike" cap="none">
                <a:solidFill>
                  <a:schemeClr val="dk1"/>
                </a:solidFill>
                <a:latin typeface="Times"/>
                <a:ea typeface="Times"/>
                <a:cs typeface="Times"/>
                <a:sym typeface="Times"/>
              </a:defRPr>
            </a:lvl5pPr>
            <a:lvl6pPr marL="2286000" marR="0" lvl="5" indent="0" algn="l" rtl="0">
              <a:spcBef>
                <a:spcPts val="0"/>
              </a:spcBef>
              <a:buNone/>
              <a:defRPr sz="2400" b="0" i="0" u="none" strike="noStrike" cap="none">
                <a:solidFill>
                  <a:schemeClr val="dk1"/>
                </a:solidFill>
                <a:latin typeface="Times"/>
                <a:ea typeface="Times"/>
                <a:cs typeface="Times"/>
                <a:sym typeface="Times"/>
              </a:defRPr>
            </a:lvl6pPr>
            <a:lvl7pPr marL="2743200" marR="0" lvl="6" indent="0" algn="l" rtl="0">
              <a:spcBef>
                <a:spcPts val="0"/>
              </a:spcBef>
              <a:buNone/>
              <a:defRPr sz="2400" b="0" i="0" u="none" strike="noStrike" cap="none">
                <a:solidFill>
                  <a:schemeClr val="dk1"/>
                </a:solidFill>
                <a:latin typeface="Times"/>
                <a:ea typeface="Times"/>
                <a:cs typeface="Times"/>
                <a:sym typeface="Times"/>
              </a:defRPr>
            </a:lvl7pPr>
            <a:lvl8pPr marL="3200400" marR="0" lvl="7" indent="0" algn="l" rtl="0">
              <a:spcBef>
                <a:spcPts val="0"/>
              </a:spcBef>
              <a:buNone/>
              <a:defRPr sz="2400" b="0" i="0" u="none" strike="noStrike" cap="none">
                <a:solidFill>
                  <a:schemeClr val="dk1"/>
                </a:solidFill>
                <a:latin typeface="Times"/>
                <a:ea typeface="Times"/>
                <a:cs typeface="Times"/>
                <a:sym typeface="Times"/>
              </a:defRPr>
            </a:lvl8pPr>
            <a:lvl9pPr marL="3657600" marR="0" lvl="8" indent="0" algn="l" rtl="0">
              <a:spcBef>
                <a:spcPts val="0"/>
              </a:spcBef>
              <a:buNone/>
              <a:defRPr sz="2400" b="0" i="0" u="none" strike="noStrike" cap="none">
                <a:solidFill>
                  <a:schemeClr val="dk1"/>
                </a:solidFill>
                <a:latin typeface="Times"/>
                <a:ea typeface="Times"/>
                <a:cs typeface="Times"/>
                <a:sym typeface="Times"/>
              </a:defRPr>
            </a:lvl9pPr>
          </a:lstStyle>
          <a:p>
            <a:r>
              <a:rPr lang="en-US"/>
              <a:t>P2 Collaboration Meeting 7 Jan 2026</a:t>
            </a:r>
            <a:endParaRPr lang="fr-FR" dirty="0"/>
          </a:p>
        </p:txBody>
      </p:sp>
    </p:spTree>
    <p:extLst>
      <p:ext uri="{BB962C8B-B14F-4D97-AF65-F5344CB8AC3E}">
        <p14:creationId xmlns:p14="http://schemas.microsoft.com/office/powerpoint/2010/main" val="3536091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re CEA isa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sp>
        <p:nvSpPr>
          <p:cNvPr id="6" name="ZoneTexte 5">
            <a:extLst>
              <a:ext uri="{FF2B5EF4-FFF2-40B4-BE49-F238E27FC236}">
                <a16:creationId xmlns:a16="http://schemas.microsoft.com/office/drawing/2014/main" id="{810AE585-3E8A-32F0-6876-68FBB4218CF7}"/>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CEA </a:t>
            </a:r>
            <a:r>
              <a:rPr lang="fr-FR" sz="1200" dirty="0" err="1">
                <a:solidFill>
                  <a:schemeClr val="bg1">
                    <a:lumMod val="50000"/>
                  </a:schemeClr>
                </a:solidFill>
              </a:rPr>
              <a:t>isas</a:t>
            </a:r>
            <a:endParaRPr lang="fr-FR" sz="1200" dirty="0">
              <a:solidFill>
                <a:schemeClr val="bg1">
                  <a:lumMod val="50000"/>
                </a:schemeClr>
              </a:solidFill>
            </a:endParaRPr>
          </a:p>
        </p:txBody>
      </p:sp>
      <p:sp>
        <p:nvSpPr>
          <p:cNvPr id="4" name="Rectangle 3">
            <a:extLst>
              <a:ext uri="{FF2B5EF4-FFF2-40B4-BE49-F238E27FC236}">
                <a16:creationId xmlns:a16="http://schemas.microsoft.com/office/drawing/2014/main" id="{D710377C-96DE-1F86-CAD9-8510009CBC0B}"/>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pic>
        <p:nvPicPr>
          <p:cNvPr id="8" name="Image 7"/>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24843" y="728663"/>
            <a:ext cx="3778331" cy="1801985"/>
          </a:xfrm>
          <a:prstGeom prst="rect">
            <a:avLst/>
          </a:prstGeom>
        </p:spPr>
      </p:pic>
    </p:spTree>
    <p:extLst>
      <p:ext uri="{BB962C8B-B14F-4D97-AF65-F5344CB8AC3E}">
        <p14:creationId xmlns:p14="http://schemas.microsoft.com/office/powerpoint/2010/main" val="61705414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a:xfrm>
            <a:off x="838201" y="1988841"/>
            <a:ext cx="10515600" cy="1440160"/>
          </a:xfrm>
        </p:spPr>
        <p:txBody>
          <a:bodyPr/>
          <a:lstStyle/>
          <a:p>
            <a:r>
              <a:rPr lang="fr-FR"/>
              <a:t>Modifiez le style du titre</a:t>
            </a:r>
          </a:p>
        </p:txBody>
      </p:sp>
      <p:sp>
        <p:nvSpPr>
          <p:cNvPr id="3" name="Espace réservé de la date 2"/>
          <p:cNvSpPr>
            <a:spLocks noGrp="1"/>
          </p:cNvSpPr>
          <p:nvPr>
            <p:ph type="dt" sz="half" idx="10"/>
          </p:nvPr>
        </p:nvSpPr>
        <p:spPr/>
        <p:txBody>
          <a:bodyPr/>
          <a:lstStyle/>
          <a:p>
            <a:pPr algn="ctr"/>
            <a:endParaRPr lang="fr-FR" dirty="0"/>
          </a:p>
        </p:txBody>
      </p:sp>
      <p:sp>
        <p:nvSpPr>
          <p:cNvPr id="4" name="Espace réservé du pied de page 3"/>
          <p:cNvSpPr>
            <a:spLocks noGrp="1"/>
          </p:cNvSpPr>
          <p:nvPr>
            <p:ph type="ftr" sz="quarter" idx="11"/>
          </p:nvPr>
        </p:nvSpPr>
        <p:spPr/>
        <p:txBody>
          <a:bodyPr/>
          <a:lstStyle/>
          <a:p>
            <a:pPr algn="l"/>
            <a:r>
              <a:rPr lang="en-US"/>
              <a:t>P2 Collaboration Meeting 7 Jan 2026</a:t>
            </a:r>
            <a:endParaRPr lang="fr-FR" dirty="0"/>
          </a:p>
        </p:txBody>
      </p:sp>
      <p:sp>
        <p:nvSpPr>
          <p:cNvPr id="5" name="Espace réservé du numéro de diapositive 4"/>
          <p:cNvSpPr>
            <a:spLocks noGrp="1"/>
          </p:cNvSpPr>
          <p:nvPr>
            <p:ph type="sldNum" sz="quarter" idx="12"/>
          </p:nvPr>
        </p:nvSpPr>
        <p:spPr/>
        <p:txBody>
          <a:bodyPr/>
          <a:lstStyle/>
          <a:p>
            <a:fld id="{AC7BA007-6205-4C6B-BC33-417A4DE9964F}" type="slidenum">
              <a:rPr lang="fr-FR" smtClean="0"/>
              <a:t>‹#›</a:t>
            </a:fld>
            <a:endParaRPr lang="fr-FR"/>
          </a:p>
        </p:txBody>
      </p:sp>
    </p:spTree>
    <p:extLst>
      <p:ext uri="{BB962C8B-B14F-4D97-AF65-F5344CB8AC3E}">
        <p14:creationId xmlns:p14="http://schemas.microsoft.com/office/powerpoint/2010/main" val="3692181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2FBAC49-4802-3440-8107-C65AE7ADA05A}"/>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fr-FR" dirty="0"/>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731838" y="1381125"/>
            <a:ext cx="8329612" cy="4795838"/>
          </a:xfrm>
        </p:spPr>
        <p:txBody>
          <a:bodyPr lIns="0"/>
          <a:lstStyle>
            <a:lvl1pPr marL="358775" indent="-358775">
              <a:spcBef>
                <a:spcPts val="1800"/>
              </a:spcBef>
              <a:buClr>
                <a:schemeClr val="bg1"/>
              </a:buClr>
              <a:buSzPct val="100000"/>
              <a:buFont typeface="+mj-lt"/>
              <a:buAutoNum type="arabicPeriod"/>
              <a:defRPr>
                <a:solidFill>
                  <a:schemeClr val="bg1"/>
                </a:solidFill>
                <a:latin typeface="+mj-lt"/>
              </a:defRPr>
            </a:lvl1pPr>
            <a:lvl2pPr marL="358775" indent="0">
              <a:buFontTx/>
              <a:buNone/>
              <a:defRPr sz="14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p:txBody>
      </p:sp>
      <p:sp>
        <p:nvSpPr>
          <p:cNvPr id="7" name="ZoneTexte 6">
            <a:extLst>
              <a:ext uri="{FF2B5EF4-FFF2-40B4-BE49-F238E27FC236}">
                <a16:creationId xmlns:a16="http://schemas.microsoft.com/office/drawing/2014/main" id="{4585063C-DA94-C737-8964-5690FC880710}"/>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Sommaire</a:t>
            </a: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4"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31838" y="314036"/>
            <a:ext cx="10728325" cy="871827"/>
          </a:xfrm>
          <a:prstGeom prst="rect">
            <a:avLst/>
          </a:prstGeom>
        </p:spPr>
        <p:txBody>
          <a:bodyPr vert="horz" lIns="0" tIns="45720" rIns="91440" bIns="45720" rtlCol="0" anchor="t">
            <a:normAutofit/>
          </a:bodyPr>
          <a:lstStyle>
            <a:lvl1pPr>
              <a:defRPr>
                <a:solidFill>
                  <a:schemeClr val="bg1"/>
                </a:solidFill>
              </a:defRPr>
            </a:lvl1pPr>
          </a:lstStyle>
          <a:p>
            <a:r>
              <a:rPr lang="fr-FR"/>
              <a:t>Modifiez le style du titre</a:t>
            </a:r>
            <a:endParaRPr lang="fr-FR" dirty="0"/>
          </a:p>
        </p:txBody>
      </p:sp>
      <p:pic>
        <p:nvPicPr>
          <p:cNvPr id="12" name="Image 11">
            <a:extLst>
              <a:ext uri="{FF2B5EF4-FFF2-40B4-BE49-F238E27FC236}">
                <a16:creationId xmlns:a16="http://schemas.microsoft.com/office/drawing/2014/main" id="{B717F4D1-D2E3-F44D-BEED-8456047420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3666" r="82853" b="2802"/>
          <a:stretch/>
        </p:blipFill>
        <p:spPr>
          <a:xfrm>
            <a:off x="11647944" y="-1"/>
            <a:ext cx="544056" cy="6858001"/>
          </a:xfrm>
          <a:prstGeom prst="rect">
            <a:avLst/>
          </a:prstGeom>
        </p:spPr>
      </p:pic>
      <p:sp>
        <p:nvSpPr>
          <p:cNvPr id="14" name="Espace réservé de la date 13">
            <a:extLst>
              <a:ext uri="{FF2B5EF4-FFF2-40B4-BE49-F238E27FC236}">
                <a16:creationId xmlns:a16="http://schemas.microsoft.com/office/drawing/2014/main" id="{914C3EDF-84FF-56C5-6EEE-62348DC5ADF3}"/>
              </a:ext>
            </a:extLst>
          </p:cNvPr>
          <p:cNvSpPr>
            <a:spLocks noGrp="1"/>
          </p:cNvSpPr>
          <p:nvPr>
            <p:ph type="dt" sz="half" idx="10"/>
          </p:nvPr>
        </p:nvSpPr>
        <p:spPr/>
        <p:txBody>
          <a:bodyPr/>
          <a:lstStyle>
            <a:lvl1pPr>
              <a:defRPr>
                <a:solidFill>
                  <a:schemeClr val="bg1"/>
                </a:solidFill>
              </a:defRPr>
            </a:lvl1pPr>
          </a:lstStyle>
          <a:p>
            <a:endParaRPr lang="fr-FR" dirty="0"/>
          </a:p>
        </p:txBody>
      </p:sp>
      <p:sp>
        <p:nvSpPr>
          <p:cNvPr id="25" name="Espace réservé du numéro de diapositive 24">
            <a:extLst>
              <a:ext uri="{FF2B5EF4-FFF2-40B4-BE49-F238E27FC236}">
                <a16:creationId xmlns:a16="http://schemas.microsoft.com/office/drawing/2014/main" id="{E0039A2A-B2A3-3003-AC28-98B9483723BF}"/>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a:t>
            </a:fld>
            <a:endParaRPr lang="fr-FR" dirty="0"/>
          </a:p>
        </p:txBody>
      </p:sp>
      <p:sp>
        <p:nvSpPr>
          <p:cNvPr id="6" name="Espace réservé du pied de page 4">
            <a:extLst>
              <a:ext uri="{FF2B5EF4-FFF2-40B4-BE49-F238E27FC236}">
                <a16:creationId xmlns:a16="http://schemas.microsoft.com/office/drawing/2014/main" id="{1A86BFF6-C355-9EB1-3E3C-D93D28A9F21D}"/>
              </a:ext>
            </a:extLst>
          </p:cNvPr>
          <p:cNvSpPr txBox="1">
            <a:spLocks/>
          </p:cNvSpPr>
          <p:nvPr userDrawn="1"/>
        </p:nvSpPr>
        <p:spPr>
          <a:xfrm>
            <a:off x="4946367" y="6372225"/>
            <a:ext cx="3299352" cy="365125"/>
          </a:xfrm>
          <a:prstGeom prst="rect">
            <a:avLst/>
          </a:prstGeom>
        </p:spPr>
        <p:txBody>
          <a:bodyPr vert="horz" lIns="91440" tIns="45720" rIns="91440" bIns="45720" rtlCol="0" anchor="ctr"/>
          <a:lstStyle>
            <a:defPPr>
              <a:defRPr lang="fr-FR"/>
            </a:defPPr>
            <a:lvl1pPr marL="0" algn="l" defTabSz="914400" rtl="0" eaLnBrk="1" latinLnBrk="0" hangingPunct="1">
              <a:defRPr sz="1100" i="1"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dirty="0"/>
              <a:t>17th Vienna </a:t>
            </a:r>
            <a:r>
              <a:rPr lang="fr-FR" dirty="0" err="1"/>
              <a:t>Conference</a:t>
            </a:r>
            <a:r>
              <a:rPr lang="fr-FR" dirty="0"/>
              <a:t> on Instrumentation </a:t>
            </a:r>
          </a:p>
        </p:txBody>
      </p:sp>
    </p:spTree>
    <p:extLst>
      <p:ext uri="{BB962C8B-B14F-4D97-AF65-F5344CB8AC3E}">
        <p14:creationId xmlns:p14="http://schemas.microsoft.com/office/powerpoint/2010/main" val="11215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mmaire light">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735928" y="1652937"/>
            <a:ext cx="10516944" cy="4148139"/>
          </a:xfrm>
        </p:spPr>
        <p:txBody>
          <a:bodyPr lIns="0" numCol="2" spcCol="360000"/>
          <a:lstStyle>
            <a:lvl1pPr marL="358775" indent="-358775">
              <a:spcBef>
                <a:spcPts val="1800"/>
              </a:spcBef>
              <a:buClrTx/>
              <a:buSzPct val="100000"/>
              <a:buFont typeface="Arial" panose="020B0604020202020204" pitchFamily="34" charset="0"/>
              <a:buChar char="•"/>
              <a:defRPr>
                <a:solidFill>
                  <a:schemeClr val="tx1"/>
                </a:solidFill>
                <a:latin typeface="+mn-lt"/>
              </a:defRPr>
            </a:lvl1pPr>
            <a:lvl2pPr marL="701675" indent="-342900">
              <a:buClrTx/>
              <a:buFont typeface="Arial" panose="020B0604020202020204" pitchFamily="34" charset="0"/>
              <a:buChar char="•"/>
              <a:defRPr sz="1400">
                <a:solidFill>
                  <a:schemeClr val="tx1"/>
                </a:solidFill>
                <a:latin typeface="+mn-lt"/>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a:t>Modifier les styles du texte du masque</a:t>
            </a:r>
          </a:p>
          <a:p>
            <a:pPr lvl="1"/>
            <a:r>
              <a:rPr lang="fr-FR" dirty="0"/>
              <a:t>Deuxième niveau</a:t>
            </a:r>
          </a:p>
        </p:txBody>
      </p:sp>
      <p:sp>
        <p:nvSpPr>
          <p:cNvPr id="7" name="ZoneTexte 6">
            <a:extLst>
              <a:ext uri="{FF2B5EF4-FFF2-40B4-BE49-F238E27FC236}">
                <a16:creationId xmlns:a16="http://schemas.microsoft.com/office/drawing/2014/main" id="{4585063C-DA94-C737-8964-5690FC880710}"/>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Sommaire light</a:t>
            </a:r>
          </a:p>
          <a:p>
            <a:endParaRPr lang="fr-FR" sz="1200" dirty="0">
              <a:solidFill>
                <a:schemeClr val="bg1">
                  <a:lumMod val="50000"/>
                </a:schemeClr>
              </a:solidFill>
            </a:endParaRPr>
          </a:p>
        </p:txBody>
      </p:sp>
      <p:sp>
        <p:nvSpPr>
          <p:cNvPr id="2" name="ZoneTexte 1">
            <a:extLst>
              <a:ext uri="{FF2B5EF4-FFF2-40B4-BE49-F238E27FC236}">
                <a16:creationId xmlns:a16="http://schemas.microsoft.com/office/drawing/2014/main" id="{A21E7187-2172-D725-E095-C0FCE93238AE}"/>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:Ce sommaire est sur deux colonnes, pour passer sur une colonne : Clic droit sur la zone de texte + « Format de la forme » / « Options de texte » / « Colonnes » = 1 </a:t>
            </a:r>
          </a:p>
          <a:p>
            <a:endParaRPr lang="fr-FR" sz="1200" dirty="0">
              <a:solidFill>
                <a:schemeClr val="bg1">
                  <a:lumMod val="50000"/>
                </a:schemeClr>
              </a:solidFill>
            </a:endParaRPr>
          </a:p>
        </p:txBody>
      </p:sp>
      <p:sp>
        <p:nvSpPr>
          <p:cNvPr id="14"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27076" y="314036"/>
            <a:ext cx="10733087" cy="871827"/>
          </a:xfrm>
          <a:prstGeom prst="rect">
            <a:avLst/>
          </a:prstGeom>
        </p:spPr>
        <p:txBody>
          <a:bodyPr vert="horz" lIns="0" tIns="45720" rIns="91440" bIns="45720" rtlCol="0" anchor="t">
            <a:normAutofit/>
          </a:bodyPr>
          <a:lstStyle/>
          <a:p>
            <a:r>
              <a:rPr lang="fr-FR" dirty="0"/>
              <a:t>Modifiez le style du titre</a:t>
            </a:r>
          </a:p>
        </p:txBody>
      </p:sp>
      <p:pic>
        <p:nvPicPr>
          <p:cNvPr id="11" name="Image 10">
            <a:extLst>
              <a:ext uri="{FF2B5EF4-FFF2-40B4-BE49-F238E27FC236}">
                <a16:creationId xmlns:a16="http://schemas.microsoft.com/office/drawing/2014/main" id="{8B329AAF-3546-DCEA-619B-466FB9B5443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3666" r="82842" b="2802"/>
          <a:stretch/>
        </p:blipFill>
        <p:spPr>
          <a:xfrm>
            <a:off x="11647944" y="503694"/>
            <a:ext cx="544056" cy="6354305"/>
          </a:xfrm>
          <a:prstGeom prst="rect">
            <a:avLst/>
          </a:prstGeom>
        </p:spPr>
      </p:pic>
      <p:sp>
        <p:nvSpPr>
          <p:cNvPr id="12" name="Espace réservé de la date 11">
            <a:extLst>
              <a:ext uri="{FF2B5EF4-FFF2-40B4-BE49-F238E27FC236}">
                <a16:creationId xmlns:a16="http://schemas.microsoft.com/office/drawing/2014/main" id="{AB8B2ECB-EC50-E1E8-3A70-D0DF5B546EB4}"/>
              </a:ext>
            </a:extLst>
          </p:cNvPr>
          <p:cNvSpPr>
            <a:spLocks noGrp="1"/>
          </p:cNvSpPr>
          <p:nvPr>
            <p:ph type="dt" sz="half" idx="10"/>
          </p:nvPr>
        </p:nvSpPr>
        <p:spPr/>
        <p:txBody>
          <a:bodyPr/>
          <a:lstStyle/>
          <a:p>
            <a:endParaRPr lang="fr-FR" dirty="0"/>
          </a:p>
        </p:txBody>
      </p:sp>
      <p:sp>
        <p:nvSpPr>
          <p:cNvPr id="15" name="Espace réservé du pied de page 14">
            <a:extLst>
              <a:ext uri="{FF2B5EF4-FFF2-40B4-BE49-F238E27FC236}">
                <a16:creationId xmlns:a16="http://schemas.microsoft.com/office/drawing/2014/main" id="{38548604-3796-63A0-C437-28EAB17AD603}"/>
              </a:ext>
            </a:extLst>
          </p:cNvPr>
          <p:cNvSpPr>
            <a:spLocks noGrp="1"/>
          </p:cNvSpPr>
          <p:nvPr>
            <p:ph type="ftr" sz="quarter" idx="11"/>
          </p:nvPr>
        </p:nvSpPr>
        <p:spPr>
          <a:xfrm>
            <a:off x="3542385" y="6342082"/>
            <a:ext cx="5311036" cy="365125"/>
          </a:xfrm>
        </p:spPr>
        <p:txBody>
          <a:bodyPr/>
          <a:lstStyle/>
          <a:p>
            <a:r>
              <a:rPr lang="en-US"/>
              <a:t>P2 Collaboration Meeting 7 Jan 2026</a:t>
            </a:r>
            <a:endParaRPr lang="fr-FR" dirty="0"/>
          </a:p>
        </p:txBody>
      </p:sp>
      <p:sp>
        <p:nvSpPr>
          <p:cNvPr id="16" name="Espace réservé du numéro de diapositive 15">
            <a:extLst>
              <a:ext uri="{FF2B5EF4-FFF2-40B4-BE49-F238E27FC236}">
                <a16:creationId xmlns:a16="http://schemas.microsoft.com/office/drawing/2014/main" id="{43A448DB-A450-22D2-9A30-CE94EAFD7623}"/>
              </a:ext>
            </a:extLst>
          </p:cNvPr>
          <p:cNvSpPr>
            <a:spLocks noGrp="1"/>
          </p:cNvSpPr>
          <p:nvPr>
            <p:ph type="sldNum" sz="quarter" idx="12"/>
          </p:nvPr>
        </p:nvSpPr>
        <p:spPr/>
        <p:txBody>
          <a:bodyPr/>
          <a:lstStyle/>
          <a:p>
            <a:fld id="{0CBC77A0-1F4E-42FF-9FFC-F45C3A64AF90}" type="slidenum">
              <a:rPr lang="fr-FR" smtClean="0"/>
              <a:pPr/>
              <a:t>‹#›</a:t>
            </a:fld>
            <a:endParaRPr lang="fr-FR" dirty="0"/>
          </a:p>
        </p:txBody>
      </p:sp>
    </p:spTree>
    <p:extLst>
      <p:ext uri="{BB962C8B-B14F-4D97-AF65-F5344CB8AC3E}">
        <p14:creationId xmlns:p14="http://schemas.microsoft.com/office/powerpoint/2010/main" val="654312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P2 Collaboration Meeting 7 Jan 2026</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a:t>
            </a:fld>
            <a:endParaRPr lang="fr-FR"/>
          </a:p>
        </p:txBody>
      </p:sp>
      <p:sp>
        <p:nvSpPr>
          <p:cNvPr id="24" name="Espace réservé du texte 2">
            <a:extLst>
              <a:ext uri="{FF2B5EF4-FFF2-40B4-BE49-F238E27FC236}">
                <a16:creationId xmlns:a16="http://schemas.microsoft.com/office/drawing/2014/main" id="{CE5019BD-FEE2-4904-8DD7-C35C97AA3BF4}"/>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a:t>
            </a:r>
          </a:p>
        </p:txBody>
      </p:sp>
      <p:pic>
        <p:nvPicPr>
          <p:cNvPr id="26"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grpSp>
        <p:nvGrpSpPr>
          <p:cNvPr id="2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2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3"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4"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5"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Tree>
    <p:extLst>
      <p:ext uri="{BB962C8B-B14F-4D97-AF65-F5344CB8AC3E}">
        <p14:creationId xmlns:p14="http://schemas.microsoft.com/office/powerpoint/2010/main" val="2605430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re de section light">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2E988CD6-F875-5F20-CB25-53D3006C5582}"/>
              </a:ext>
            </a:extLst>
          </p:cNvPr>
          <p:cNvSpPr/>
          <p:nvPr userDrawn="1"/>
        </p:nvSpPr>
        <p:spPr>
          <a:xfrm>
            <a:off x="1651728" y="3096648"/>
            <a:ext cx="349250" cy="3492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light</a:t>
            </a:r>
          </a:p>
        </p:txBody>
      </p:sp>
      <p:sp>
        <p:nvSpPr>
          <p:cNvPr id="9" name="Espace réservé de la date 8">
            <a:extLst>
              <a:ext uri="{FF2B5EF4-FFF2-40B4-BE49-F238E27FC236}">
                <a16:creationId xmlns:a16="http://schemas.microsoft.com/office/drawing/2014/main" id="{4B8F1117-0C05-E4A8-4E70-E7172B08AAB0}"/>
              </a:ext>
            </a:extLst>
          </p:cNvPr>
          <p:cNvSpPr>
            <a:spLocks noGrp="1"/>
          </p:cNvSpPr>
          <p:nvPr>
            <p:ph type="dt" sz="half" idx="14"/>
          </p:nvPr>
        </p:nvSpPr>
        <p:spPr/>
        <p:txBody>
          <a:bodyPr/>
          <a:lstStyle/>
          <a:p>
            <a:endParaRPr lang="fr-FR" dirty="0"/>
          </a:p>
        </p:txBody>
      </p:sp>
      <p:sp>
        <p:nvSpPr>
          <p:cNvPr id="10" name="Espace réservé du pied de page 9">
            <a:extLst>
              <a:ext uri="{FF2B5EF4-FFF2-40B4-BE49-F238E27FC236}">
                <a16:creationId xmlns:a16="http://schemas.microsoft.com/office/drawing/2014/main" id="{ABB4C71F-0E19-B583-5B43-59128B9CB247}"/>
              </a:ext>
            </a:extLst>
          </p:cNvPr>
          <p:cNvSpPr>
            <a:spLocks noGrp="1"/>
          </p:cNvSpPr>
          <p:nvPr>
            <p:ph type="ftr" sz="quarter" idx="15"/>
          </p:nvPr>
        </p:nvSpPr>
        <p:spPr/>
        <p:txBody>
          <a:bodyPr/>
          <a:lstStyle/>
          <a:p>
            <a:r>
              <a:rPr lang="en-US"/>
              <a:t>P2 Collaboration Meeting 7 Jan 2026</a:t>
            </a:r>
            <a:endParaRPr lang="fr-FR" dirty="0"/>
          </a:p>
        </p:txBody>
      </p:sp>
      <p:sp>
        <p:nvSpPr>
          <p:cNvPr id="11" name="Espace réservé du numéro de diapositive 10">
            <a:extLst>
              <a:ext uri="{FF2B5EF4-FFF2-40B4-BE49-F238E27FC236}">
                <a16:creationId xmlns:a16="http://schemas.microsoft.com/office/drawing/2014/main" id="{3035A95C-D228-2D25-8FE9-AE69EC817782}"/>
              </a:ext>
            </a:extLst>
          </p:cNvPr>
          <p:cNvSpPr>
            <a:spLocks noGrp="1"/>
          </p:cNvSpPr>
          <p:nvPr>
            <p:ph type="sldNum" sz="quarter" idx="16"/>
          </p:nvPr>
        </p:nvSpPr>
        <p:spPr/>
        <p:txBody>
          <a:bodyPr/>
          <a:lstStyle/>
          <a:p>
            <a:fld id="{0CBC77A0-1F4E-42FF-9FFC-F45C3A64AF90}" type="slidenum">
              <a:rPr lang="fr-FR" smtClean="0"/>
              <a:pPr/>
              <a:t>‹#›</a:t>
            </a:fld>
            <a:endParaRPr lang="fr-FR" dirty="0"/>
          </a:p>
        </p:txBody>
      </p:sp>
      <p:sp>
        <p:nvSpPr>
          <p:cNvPr id="12" name="Line 4">
            <a:extLst>
              <a:ext uri="{FF2B5EF4-FFF2-40B4-BE49-F238E27FC236}">
                <a16:creationId xmlns:a16="http://schemas.microsoft.com/office/drawing/2014/main" id="{ADCF729C-71F9-B068-CCB1-9A657EA3168B}"/>
              </a:ext>
            </a:extLst>
          </p:cNvPr>
          <p:cNvSpPr/>
          <p:nvPr userDrawn="1"/>
        </p:nvSpPr>
        <p:spPr>
          <a:xfrm flipV="1">
            <a:off x="2279761" y="3669340"/>
            <a:ext cx="8300639" cy="22902"/>
          </a:xfrm>
          <a:prstGeom prst="line">
            <a:avLst/>
          </a:prstGeom>
          <a:ln/>
        </p:spPr>
        <p:style>
          <a:lnRef idx="2">
            <a:schemeClr val="dk1"/>
          </a:lnRef>
          <a:fillRef idx="0">
            <a:schemeClr val="dk1"/>
          </a:fillRef>
          <a:effectRef idx="1">
            <a:schemeClr val="dk1"/>
          </a:effectRef>
          <a:fontRef idx="minor">
            <a:schemeClr val="tx1"/>
          </a:fontRef>
        </p:style>
        <p:txBody>
          <a:bodyPr/>
          <a:lstStyle/>
          <a:p>
            <a:endParaRPr lang="en-US"/>
          </a:p>
        </p:txBody>
      </p:sp>
    </p:spTree>
    <p:extLst>
      <p:ext uri="{BB962C8B-B14F-4D97-AF65-F5344CB8AC3E}">
        <p14:creationId xmlns:p14="http://schemas.microsoft.com/office/powerpoint/2010/main" val="2195646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de sec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P2 Collaboration Meeting 7 Jan 2026</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a:t>
            </a:fld>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Gris</a:t>
            </a:r>
          </a:p>
        </p:txBody>
      </p:sp>
      <p:pic>
        <p:nvPicPr>
          <p:cNvPr id="14"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5"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sp>
        <p:nvSpPr>
          <p:cNvPr id="8" name="Titre 1">
            <a:extLst>
              <a:ext uri="{FF2B5EF4-FFF2-40B4-BE49-F238E27FC236}">
                <a16:creationId xmlns:a16="http://schemas.microsoft.com/office/drawing/2014/main" id="{4805F626-181E-BCC6-1382-C547F81E4E7B}"/>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9" name="Espace réservé du texte 2">
            <a:extLst>
              <a:ext uri="{FF2B5EF4-FFF2-40B4-BE49-F238E27FC236}">
                <a16:creationId xmlns:a16="http://schemas.microsoft.com/office/drawing/2014/main" id="{CF5C4E32-AAC2-242C-F6B9-3F8CFBDB1B6A}"/>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10" name="Espace réservé du texte 2">
            <a:extLst>
              <a:ext uri="{FF2B5EF4-FFF2-40B4-BE49-F238E27FC236}">
                <a16:creationId xmlns:a16="http://schemas.microsoft.com/office/drawing/2014/main" id="{28AA9B25-BFB9-155C-3383-B48A6E03F6A7}"/>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tx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48602506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image" Target="../media/image4.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image" Target="../media/image3.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emf"/><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41"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5" name="Picture 14" descr="Logo, company name&#10;&#10;Description automatically generated">
            <a:extLst>
              <a:ext uri="{FF2B5EF4-FFF2-40B4-BE49-F238E27FC236}">
                <a16:creationId xmlns:a16="http://schemas.microsoft.com/office/drawing/2014/main" id="{AFB88349-B85E-BFA4-4FBA-F5B09CEB47D3}"/>
              </a:ext>
            </a:extLst>
          </p:cNvPr>
          <p:cNvPicPr>
            <a:picLocks noChangeAspect="1"/>
          </p:cNvPicPr>
          <p:nvPr userDrawn="1"/>
        </p:nvPicPr>
        <p:blipFill rotWithShape="1">
          <a:blip r:embed="rId42"/>
          <a:srcRect t="26226" b="23773"/>
          <a:stretch/>
        </p:blipFill>
        <p:spPr>
          <a:xfrm>
            <a:off x="11497319" y="0"/>
            <a:ext cx="687422" cy="343711"/>
          </a:xfrm>
          <a:prstGeom prst="rect">
            <a:avLst/>
          </a:prstGeom>
        </p:spPr>
      </p:pic>
      <p:sp>
        <p:nvSpPr>
          <p:cNvPr id="2"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31838" y="314036"/>
            <a:ext cx="10728325" cy="871827"/>
          </a:xfrm>
          <a:prstGeom prst="rect">
            <a:avLst/>
          </a:prstGeom>
        </p:spPr>
        <p:txBody>
          <a:bodyPr vert="horz" lIns="0" tIns="45720" rIns="0" bIns="45720" rtlCol="0" anchor="t">
            <a:normAutofit/>
          </a:bodyPr>
          <a:lstStyle/>
          <a:p>
            <a:r>
              <a:rPr lang="fr-FR" dirty="0"/>
              <a:t>Modifiez le style du titre</a:t>
            </a:r>
          </a:p>
        </p:txBody>
      </p:sp>
      <p:sp>
        <p:nvSpPr>
          <p:cNvPr id="3" name="Espace réservé du texte 2">
            <a:extLst>
              <a:ext uri="{FF2B5EF4-FFF2-40B4-BE49-F238E27FC236}">
                <a16:creationId xmlns:a16="http://schemas.microsoft.com/office/drawing/2014/main" id="{8E62F5FE-77B2-23B0-C532-AEB2E287C5B6}"/>
              </a:ext>
            </a:extLst>
          </p:cNvPr>
          <p:cNvSpPr>
            <a:spLocks noGrp="1"/>
          </p:cNvSpPr>
          <p:nvPr>
            <p:ph type="body" idx="1"/>
          </p:nvPr>
        </p:nvSpPr>
        <p:spPr>
          <a:xfrm>
            <a:off x="731838" y="1381125"/>
            <a:ext cx="10728325" cy="4532313"/>
          </a:xfrm>
          <a:prstGeom prst="rect">
            <a:avLst/>
          </a:prstGeom>
        </p:spPr>
        <p:txBody>
          <a:bodyPr vert="horz" lIns="0" tIns="45720" rIns="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39023659-435A-02ED-1399-865530A10F2A}"/>
              </a:ext>
            </a:extLst>
          </p:cNvPr>
          <p:cNvSpPr>
            <a:spLocks noGrp="1"/>
          </p:cNvSpPr>
          <p:nvPr>
            <p:ph type="dt" sz="half" idx="2"/>
          </p:nvPr>
        </p:nvSpPr>
        <p:spPr>
          <a:xfrm>
            <a:off x="9626600" y="6343650"/>
            <a:ext cx="10160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fr-FR" dirty="0"/>
          </a:p>
        </p:txBody>
      </p:sp>
      <p:sp>
        <p:nvSpPr>
          <p:cNvPr id="5" name="Espace réservé du pied de page 4">
            <a:extLst>
              <a:ext uri="{FF2B5EF4-FFF2-40B4-BE49-F238E27FC236}">
                <a16:creationId xmlns:a16="http://schemas.microsoft.com/office/drawing/2014/main" id="{75C35D0C-47E7-5C23-F3E1-F607F10E2CE5}"/>
              </a:ext>
            </a:extLst>
          </p:cNvPr>
          <p:cNvSpPr>
            <a:spLocks noGrp="1"/>
          </p:cNvSpPr>
          <p:nvPr>
            <p:ph type="ftr" sz="quarter" idx="3"/>
          </p:nvPr>
        </p:nvSpPr>
        <p:spPr>
          <a:xfrm>
            <a:off x="3711487" y="6336602"/>
            <a:ext cx="5311036" cy="365125"/>
          </a:xfrm>
          <a:prstGeom prst="rect">
            <a:avLst/>
          </a:prstGeom>
        </p:spPr>
        <p:txBody>
          <a:bodyPr vert="horz" lIns="91440" tIns="45720" rIns="91440" bIns="45720" rtlCol="0" anchor="ctr"/>
          <a:lstStyle>
            <a:lvl1pPr algn="l">
              <a:defRPr sz="1100" i="1">
                <a:solidFill>
                  <a:schemeClr val="tx1">
                    <a:tint val="75000"/>
                  </a:schemeClr>
                </a:solidFill>
              </a:defRPr>
            </a:lvl1pPr>
          </a:lstStyle>
          <a:p>
            <a:r>
              <a:rPr lang="en-US"/>
              <a:t>P2 Collaboration Meeting 7 Jan 2026</a:t>
            </a:r>
            <a:endParaRPr lang="fr-FR" dirty="0"/>
          </a:p>
        </p:txBody>
      </p:sp>
      <p:sp>
        <p:nvSpPr>
          <p:cNvPr id="6" name="Espace réservé du numéro de diapositive 5">
            <a:extLst>
              <a:ext uri="{FF2B5EF4-FFF2-40B4-BE49-F238E27FC236}">
                <a16:creationId xmlns:a16="http://schemas.microsoft.com/office/drawing/2014/main" id="{4D08E43D-0343-547B-3EBE-C6B616E5AC34}"/>
              </a:ext>
            </a:extLst>
          </p:cNvPr>
          <p:cNvSpPr>
            <a:spLocks noGrp="1"/>
          </p:cNvSpPr>
          <p:nvPr>
            <p:ph type="sldNum" sz="quarter" idx="4"/>
          </p:nvPr>
        </p:nvSpPr>
        <p:spPr>
          <a:xfrm>
            <a:off x="10999334" y="6343650"/>
            <a:ext cx="693738" cy="365125"/>
          </a:xfrm>
          <a:prstGeom prst="rect">
            <a:avLst/>
          </a:prstGeom>
        </p:spPr>
        <p:txBody>
          <a:bodyPr vert="horz" lIns="91440" tIns="45720" rIns="91440" bIns="45720" rtlCol="0" anchor="ctr"/>
          <a:lstStyle>
            <a:lvl1pPr algn="r">
              <a:defRPr sz="1200" b="1">
                <a:solidFill>
                  <a:schemeClr val="tx2"/>
                </a:solidFill>
                <a:latin typeface="+mn-lt"/>
              </a:defRPr>
            </a:lvl1pPr>
          </a:lstStyle>
          <a:p>
            <a:fld id="{0CBC77A0-1F4E-42FF-9FFC-F45C3A64AF90}" type="slidenum">
              <a:rPr lang="fr-FR" smtClean="0"/>
              <a:pPr/>
              <a:t>‹#›</a:t>
            </a:fld>
            <a:endParaRPr lang="fr-FR" dirty="0"/>
          </a:p>
        </p:txBody>
      </p:sp>
      <p:pic>
        <p:nvPicPr>
          <p:cNvPr id="7"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4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0" name="PATTERN CARRE DECAL" hidden="1">
            <a:extLst>
              <a:ext uri="{FF2B5EF4-FFF2-40B4-BE49-F238E27FC236}">
                <a16:creationId xmlns:a16="http://schemas.microsoft.com/office/drawing/2014/main" id="{57B8022F-6BAC-B272-714C-3051A2DF826F}"/>
              </a:ext>
            </a:extLst>
          </p:cNvPr>
          <p:cNvPicPr>
            <a:picLocks noChangeAspect="1"/>
          </p:cNvPicPr>
          <p:nvPr userDrawn="1"/>
        </p:nvPicPr>
        <p:blipFill rotWithShape="1">
          <a:blip r:embed="rId44" cstate="screen">
            <a:duotone>
              <a:prstClr val="black"/>
              <a:srgbClr val="D9C3A5">
                <a:tint val="50000"/>
                <a:satMod val="180000"/>
              </a:srgbClr>
            </a:duotone>
            <a:extLst>
              <a:ext uri="{28A0092B-C50C-407E-A947-70E740481C1C}">
                <a14:useLocalDpi xmlns:a14="http://schemas.microsoft.com/office/drawing/2010/main"/>
              </a:ext>
            </a:extLst>
          </a:blip>
          <a:srcRect t="19705" r="39861" b="-1"/>
          <a:stretch/>
        </p:blipFill>
        <p:spPr>
          <a:xfrm>
            <a:off x="7446433" y="-1"/>
            <a:ext cx="4745567" cy="4169655"/>
          </a:xfrm>
          <a:prstGeom prst="rect">
            <a:avLst/>
          </a:prstGeom>
        </p:spPr>
      </p:pic>
      <p:sp>
        <p:nvSpPr>
          <p:cNvPr id="9" name="Espace réservé du pied de page 4">
            <a:extLst>
              <a:ext uri="{FF2B5EF4-FFF2-40B4-BE49-F238E27FC236}">
                <a16:creationId xmlns:a16="http://schemas.microsoft.com/office/drawing/2014/main" id="{75C35D0C-47E7-5C23-F3E1-F607F10E2CE5}"/>
              </a:ext>
            </a:extLst>
          </p:cNvPr>
          <p:cNvSpPr txBox="1">
            <a:spLocks/>
          </p:cNvSpPr>
          <p:nvPr userDrawn="1"/>
        </p:nvSpPr>
        <p:spPr>
          <a:xfrm>
            <a:off x="623888" y="6343649"/>
            <a:ext cx="2483522"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dirty="0"/>
              <a:t>alexandra.kallitsopoulou@cea.fr</a:t>
            </a:r>
          </a:p>
        </p:txBody>
      </p:sp>
      <p:pic>
        <p:nvPicPr>
          <p:cNvPr id="11" name="Image 3"/>
          <p:cNvPicPr>
            <a:picLocks noChangeAspect="1"/>
          </p:cNvPicPr>
          <p:nvPr userDrawn="1"/>
        </p:nvPicPr>
        <p:blipFill>
          <a:blip r:embed="rId45" cstate="hqprint">
            <a:extLst>
              <a:ext uri="{28A0092B-C50C-407E-A947-70E740481C1C}">
                <a14:useLocalDpi xmlns:a14="http://schemas.microsoft.com/office/drawing/2010/main" val="0"/>
              </a:ext>
            </a:extLst>
          </a:blip>
          <a:stretch>
            <a:fillRect/>
          </a:stretch>
        </p:blipFill>
        <p:spPr>
          <a:xfrm>
            <a:off x="7259" y="4314"/>
            <a:ext cx="649413" cy="309722"/>
          </a:xfrm>
          <a:prstGeom prst="rect">
            <a:avLst/>
          </a:prstGeom>
        </p:spPr>
      </p:pic>
    </p:spTree>
    <p:extLst>
      <p:ext uri="{BB962C8B-B14F-4D97-AF65-F5344CB8AC3E}">
        <p14:creationId xmlns:p14="http://schemas.microsoft.com/office/powerpoint/2010/main" val="256438653"/>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60" r:id="rId3"/>
    <p:sldLayoutId id="2147483661" r:id="rId4"/>
    <p:sldLayoutId id="2147483664" r:id="rId5"/>
    <p:sldLayoutId id="2147483665" r:id="rId6"/>
    <p:sldLayoutId id="2147483651" r:id="rId7"/>
    <p:sldLayoutId id="2147483683" r:id="rId8"/>
    <p:sldLayoutId id="2147483678" r:id="rId9"/>
    <p:sldLayoutId id="2147483676" r:id="rId10"/>
    <p:sldLayoutId id="2147483650" r:id="rId11"/>
    <p:sldLayoutId id="2147483666" r:id="rId12"/>
    <p:sldLayoutId id="2147483669" r:id="rId13"/>
    <p:sldLayoutId id="2147483653" r:id="rId14"/>
    <p:sldLayoutId id="2147483685" r:id="rId15"/>
    <p:sldLayoutId id="2147483684" r:id="rId16"/>
    <p:sldLayoutId id="2147483671" r:id="rId17"/>
    <p:sldLayoutId id="2147483690" r:id="rId18"/>
    <p:sldLayoutId id="2147483672" r:id="rId19"/>
    <p:sldLayoutId id="2147483687" r:id="rId20"/>
    <p:sldLayoutId id="2147483686" r:id="rId21"/>
    <p:sldLayoutId id="2147483654" r:id="rId22"/>
    <p:sldLayoutId id="2147483655" r:id="rId23"/>
    <p:sldLayoutId id="2147483691" r:id="rId24"/>
    <p:sldLayoutId id="2147483692" r:id="rId25"/>
    <p:sldLayoutId id="2147483667" r:id="rId26"/>
    <p:sldLayoutId id="2147483673" r:id="rId27"/>
    <p:sldLayoutId id="2147483674" r:id="rId28"/>
    <p:sldLayoutId id="2147483675" r:id="rId29"/>
    <p:sldLayoutId id="2147483681" r:id="rId30"/>
    <p:sldLayoutId id="2147483682" r:id="rId31"/>
    <p:sldLayoutId id="2147483693" r:id="rId32"/>
    <p:sldLayoutId id="2147483688" r:id="rId33"/>
    <p:sldLayoutId id="2147483689" r:id="rId34"/>
    <p:sldLayoutId id="2147483662" r:id="rId35"/>
    <p:sldLayoutId id="2147483695" r:id="rId36"/>
    <p:sldLayoutId id="2147483694" r:id="rId37"/>
    <p:sldLayoutId id="2147483668" r:id="rId38"/>
    <p:sldLayoutId id="2147483696" r:id="rId39"/>
    <p:sldLayoutId id="2147483697" r:id="rId40"/>
  </p:sldLayoutIdLst>
  <p:hf hdr="0" dt="0"/>
  <p:txStyles>
    <p:titleStyle>
      <a:lvl1pPr algn="l" defTabSz="914400" rtl="0" eaLnBrk="1" latinLnBrk="0" hangingPunct="1">
        <a:lnSpc>
          <a:spcPct val="90000"/>
        </a:lnSpc>
        <a:spcBef>
          <a:spcPct val="0"/>
        </a:spcBef>
        <a:buNone/>
        <a:defRPr sz="3200" b="1" kern="1200">
          <a:solidFill>
            <a:schemeClr val="tx2"/>
          </a:solidFill>
          <a:latin typeface="+mn-lt"/>
          <a:ea typeface="+mj-ea"/>
          <a:cs typeface="+mj-cs"/>
        </a:defRPr>
      </a:lvl1pPr>
    </p:titleStyle>
    <p:body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59" userDrawn="1">
          <p15:clr>
            <a:srgbClr val="F26B43"/>
          </p15:clr>
        </p15:guide>
        <p15:guide id="2" orient="horz" pos="3861" userDrawn="1">
          <p15:clr>
            <a:srgbClr val="F26B43"/>
          </p15:clr>
        </p15:guide>
        <p15:guide id="3" pos="461" userDrawn="1">
          <p15:clr>
            <a:srgbClr val="F26B43"/>
          </p15:clr>
        </p15:guide>
        <p15:guide id="4" pos="7219" userDrawn="1">
          <p15:clr>
            <a:srgbClr val="F26B43"/>
          </p15:clr>
        </p15:guide>
        <p15:guide id="7" orient="horz" pos="372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hyperlink" Target="https://seafile.rlp.net/library/16a6740c-1a99-4435-acd7-2c98f5eea8bf/P2/"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 Id="rId5" Type="http://schemas.openxmlformats.org/officeDocument/2006/relationships/image" Target="../media/image25.png"/><Relationship Id="rId4" Type="http://schemas.openxmlformats.org/officeDocument/2006/relationships/image" Target="NULL"/></Relationships>
</file>

<file path=ppt/slides/_rels/slide2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9.xml"/><Relationship Id="rId1" Type="http://schemas.openxmlformats.org/officeDocument/2006/relationships/slideLayout" Target="../slideLayouts/slideLayout11.xml"/><Relationship Id="rId6" Type="http://schemas.openxmlformats.org/officeDocument/2006/relationships/image" Target="../media/image35.jpeg"/><Relationship Id="rId5" Type="http://schemas.openxmlformats.org/officeDocument/2006/relationships/image" Target="../media/image34.png"/><Relationship Id="rId4" Type="http://schemas.openxmlformats.org/officeDocument/2006/relationships/image" Target="../media/image33.jpeg"/></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1.xml"/><Relationship Id="rId4" Type="http://schemas.openxmlformats.org/officeDocument/2006/relationships/image" Target="../media/image38.jpeg"/></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1.xml"/><Relationship Id="rId4"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png"/><Relationship Id="rId1" Type="http://schemas.openxmlformats.org/officeDocument/2006/relationships/slideLayout" Target="../slideLayouts/slideLayout11.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1.xml"/><Relationship Id="rId5" Type="http://schemas.openxmlformats.org/officeDocument/2006/relationships/image" Target="../media/image16.png"/><Relationship Id="rId4" Type="http://schemas.openxmlformats.org/officeDocument/2006/relationships/image" Target="../media/image15.png"/></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51.pn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1.xml"/><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hyperlink" Target="mailto:alexandra.kallitsopoulou@cea.fr" TargetMode="External"/><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21.xml"/><Relationship Id="rId1" Type="http://schemas.openxmlformats.org/officeDocument/2006/relationships/slideLayout" Target="../slideLayouts/slideLayout11.xml"/><Relationship Id="rId4" Type="http://schemas.openxmlformats.org/officeDocument/2006/relationships/image" Target="../media/image56.emf"/></Relationships>
</file>

<file path=ppt/slides/_rels/slide3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18.png"/></Relationships>
</file>

<file path=ppt/slides/_rels/slide4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4.xml"/><Relationship Id="rId1" Type="http://schemas.openxmlformats.org/officeDocument/2006/relationships/slideLayout" Target="../slideLayouts/slideLayout11.xml"/><Relationship Id="rId5" Type="http://schemas.openxmlformats.org/officeDocument/2006/relationships/image" Target="../media/image60.png"/><Relationship Id="rId4" Type="http://schemas.openxmlformats.org/officeDocument/2006/relationships/image" Target="../media/image59.png"/></Relationships>
</file>

<file path=ppt/slides/_rels/slide4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5.xml"/><Relationship Id="rId1" Type="http://schemas.openxmlformats.org/officeDocument/2006/relationships/slideLayout" Target="../slideLayouts/slideLayout11.xml"/><Relationship Id="rId4" Type="http://schemas.openxmlformats.org/officeDocument/2006/relationships/image" Target="../media/image62.png"/></Relationships>
</file>

<file path=ppt/slides/_rels/slide4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6.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66.png"/><Relationship Id="rId7" Type="http://schemas.openxmlformats.org/officeDocument/2006/relationships/image" Target="../media/image45.jpg"/><Relationship Id="rId12" Type="http://schemas.openxmlformats.org/officeDocument/2006/relationships/image" Target="../media/image72.png"/><Relationship Id="rId2" Type="http://schemas.openxmlformats.org/officeDocument/2006/relationships/notesSlide" Target="../notesSlides/notesSlide27.xml"/><Relationship Id="rId1" Type="http://schemas.openxmlformats.org/officeDocument/2006/relationships/slideLayout" Target="../slideLayouts/slideLayout11.xml"/><Relationship Id="rId6" Type="http://schemas.openxmlformats.org/officeDocument/2006/relationships/image" Target="../media/image47.png"/><Relationship Id="rId11" Type="http://schemas.openxmlformats.org/officeDocument/2006/relationships/image" Target="../media/image71.png"/><Relationship Id="rId5" Type="http://schemas.openxmlformats.org/officeDocument/2006/relationships/image" Target="../media/image68.png"/><Relationship Id="rId10" Type="http://schemas.openxmlformats.org/officeDocument/2006/relationships/image" Target="../media/image70.png"/><Relationship Id="rId4" Type="http://schemas.openxmlformats.org/officeDocument/2006/relationships/image" Target="../media/image67.png"/><Relationship Id="rId9" Type="http://schemas.openxmlformats.org/officeDocument/2006/relationships/image" Target="../media/image69.png"/></Relationships>
</file>

<file path=ppt/slides/_rels/slide47.xml.rels><?xml version="1.0" encoding="UTF-8" standalone="yes"?>
<Relationships xmlns="http://schemas.openxmlformats.org/package/2006/relationships"><Relationship Id="rId8" Type="http://schemas.openxmlformats.org/officeDocument/2006/relationships/image" Target="../media/image45.jpg"/><Relationship Id="rId3" Type="http://schemas.openxmlformats.org/officeDocument/2006/relationships/image" Target="../media/image71.png"/><Relationship Id="rId7" Type="http://schemas.openxmlformats.org/officeDocument/2006/relationships/image" Target="../media/image47.png"/><Relationship Id="rId12" Type="http://schemas.openxmlformats.org/officeDocument/2006/relationships/image" Target="../media/image74.png"/><Relationship Id="rId2" Type="http://schemas.openxmlformats.org/officeDocument/2006/relationships/notesSlide" Target="../notesSlides/notesSlide28.xml"/><Relationship Id="rId1" Type="http://schemas.openxmlformats.org/officeDocument/2006/relationships/slideLayout" Target="../slideLayouts/slideLayout11.xml"/><Relationship Id="rId6" Type="http://schemas.openxmlformats.org/officeDocument/2006/relationships/image" Target="../media/image68.png"/><Relationship Id="rId11" Type="http://schemas.openxmlformats.org/officeDocument/2006/relationships/image" Target="../media/image73.emf"/><Relationship Id="rId5" Type="http://schemas.openxmlformats.org/officeDocument/2006/relationships/image" Target="../media/image67.png"/><Relationship Id="rId10" Type="http://schemas.openxmlformats.org/officeDocument/2006/relationships/image" Target="../media/image69.png"/><Relationship Id="rId4" Type="http://schemas.openxmlformats.org/officeDocument/2006/relationships/image" Target="../media/image66.png"/><Relationship Id="rId9" Type="http://schemas.openxmlformats.org/officeDocument/2006/relationships/image" Target="../media/image48.png"/></Relationships>
</file>

<file path=ppt/slides/_rels/slide4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9.xml"/><Relationship Id="rId1" Type="http://schemas.openxmlformats.org/officeDocument/2006/relationships/slideLayout" Target="../slideLayouts/slideLayout11.xml"/><Relationship Id="rId4" Type="http://schemas.openxmlformats.org/officeDocument/2006/relationships/image" Target="../media/image53.png"/></Relationships>
</file>

<file path=ppt/slides/_rels/slide4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11.xml"/><Relationship Id="rId4" Type="http://schemas.openxmlformats.org/officeDocument/2006/relationships/image" Target="../media/image79.png"/></Relationships>
</file>

<file path=ppt/slides/_rels/slide52.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bwMode="gray">
          <a:xfrm>
            <a:off x="974847" y="2444518"/>
            <a:ext cx="10464161" cy="1274491"/>
          </a:xfrm>
          <a:prstGeom prst="rect">
            <a:avLst/>
          </a:prstGeom>
        </p:spPr>
        <p:txBody>
          <a:bodyPr vert="horz" lIns="0" tIns="0" rIns="0" bIns="0" rtlCol="0" anchor="t" anchorCtr="0">
            <a:noAutofit/>
          </a:bodyPr>
          <a:lstStyle>
            <a:lvl1pPr algn="l" defTabSz="914400" rtl="0" eaLnBrk="1" fontAlgn="base" latinLnBrk="0" hangingPunct="1">
              <a:lnSpc>
                <a:spcPts val="3800"/>
              </a:lnSpc>
              <a:spcBef>
                <a:spcPct val="0"/>
              </a:spcBef>
              <a:spcAft>
                <a:spcPct val="0"/>
              </a:spcAft>
              <a:buNone/>
              <a:defRPr lang="fr-FR" sz="2800" b="0" i="0" kern="1200" cap="all" baseline="0">
                <a:solidFill>
                  <a:srgbClr val="666666"/>
                </a:solidFill>
                <a:effectLst/>
                <a:latin typeface="+mj-lt"/>
                <a:ea typeface="+mj-ea"/>
                <a:cs typeface="+mj-cs"/>
              </a:defRPr>
            </a:lvl1pPr>
            <a:lvl2pPr algn="ctr" rtl="0" eaLnBrk="0" fontAlgn="base" hangingPunct="0">
              <a:spcBef>
                <a:spcPct val="0"/>
              </a:spcBef>
              <a:spcAft>
                <a:spcPct val="0"/>
              </a:spcAft>
              <a:defRPr sz="3600">
                <a:solidFill>
                  <a:schemeClr val="tx2"/>
                </a:solidFill>
                <a:latin typeface="Calibri" pitchFamily="34" charset="0"/>
              </a:defRPr>
            </a:lvl2pPr>
            <a:lvl3pPr algn="ctr" rtl="0" eaLnBrk="0" fontAlgn="base" hangingPunct="0">
              <a:spcBef>
                <a:spcPct val="0"/>
              </a:spcBef>
              <a:spcAft>
                <a:spcPct val="0"/>
              </a:spcAft>
              <a:defRPr sz="3600">
                <a:solidFill>
                  <a:schemeClr val="tx2"/>
                </a:solidFill>
                <a:latin typeface="Calibri" pitchFamily="34" charset="0"/>
              </a:defRPr>
            </a:lvl3pPr>
            <a:lvl4pPr algn="ctr" rtl="0" eaLnBrk="0" fontAlgn="base" hangingPunct="0">
              <a:spcBef>
                <a:spcPct val="0"/>
              </a:spcBef>
              <a:spcAft>
                <a:spcPct val="0"/>
              </a:spcAft>
              <a:defRPr sz="3600">
                <a:solidFill>
                  <a:schemeClr val="tx2"/>
                </a:solidFill>
                <a:latin typeface="Calibri" pitchFamily="34" charset="0"/>
              </a:defRPr>
            </a:lvl4pPr>
            <a:lvl5pPr algn="ctr" rtl="0" eaLnBrk="0" fontAlgn="base" hangingPunct="0">
              <a:spcBef>
                <a:spcPct val="0"/>
              </a:spcBef>
              <a:spcAft>
                <a:spcPct val="0"/>
              </a:spcAft>
              <a:defRPr sz="3600">
                <a:solidFill>
                  <a:schemeClr val="tx2"/>
                </a:solidFill>
                <a:latin typeface="Calibri" pitchFamily="34" charset="0"/>
              </a:defRPr>
            </a:lvl5pPr>
            <a:lvl6pPr marL="457200" algn="ctr" rtl="0" fontAlgn="base">
              <a:spcBef>
                <a:spcPct val="0"/>
              </a:spcBef>
              <a:spcAft>
                <a:spcPct val="0"/>
              </a:spcAft>
              <a:defRPr sz="3600">
                <a:solidFill>
                  <a:schemeClr val="tx2"/>
                </a:solidFill>
                <a:latin typeface="Comic Sans MS" pitchFamily="66" charset="0"/>
              </a:defRPr>
            </a:lvl6pPr>
            <a:lvl7pPr marL="914400" algn="ctr" rtl="0" fontAlgn="base">
              <a:spcBef>
                <a:spcPct val="0"/>
              </a:spcBef>
              <a:spcAft>
                <a:spcPct val="0"/>
              </a:spcAft>
              <a:defRPr sz="3600">
                <a:solidFill>
                  <a:schemeClr val="tx2"/>
                </a:solidFill>
                <a:latin typeface="Comic Sans MS" pitchFamily="66" charset="0"/>
              </a:defRPr>
            </a:lvl7pPr>
            <a:lvl8pPr marL="1371600" algn="ctr" rtl="0" fontAlgn="base">
              <a:spcBef>
                <a:spcPct val="0"/>
              </a:spcBef>
              <a:spcAft>
                <a:spcPct val="0"/>
              </a:spcAft>
              <a:defRPr sz="3600">
                <a:solidFill>
                  <a:schemeClr val="tx2"/>
                </a:solidFill>
                <a:latin typeface="Comic Sans MS" pitchFamily="66" charset="0"/>
              </a:defRPr>
            </a:lvl8pPr>
            <a:lvl9pPr marL="1828800" algn="ctr" rtl="0" fontAlgn="base">
              <a:spcBef>
                <a:spcPct val="0"/>
              </a:spcBef>
              <a:spcAft>
                <a:spcPct val="0"/>
              </a:spcAft>
              <a:defRPr sz="3600">
                <a:solidFill>
                  <a:schemeClr val="tx2"/>
                </a:solidFill>
                <a:latin typeface="Comic Sans MS" pitchFamily="66" charset="0"/>
              </a:defRPr>
            </a:lvl9pPr>
          </a:lstStyle>
          <a:p>
            <a:pPr algn="ctr">
              <a:lnSpc>
                <a:spcPct val="100000"/>
              </a:lnSpc>
            </a:pPr>
            <a:endParaRPr lang="en-US" sz="1800" cap="none" dirty="0">
              <a:solidFill>
                <a:srgbClr val="002060"/>
              </a:solidFill>
              <a:latin typeface="+mn-lt"/>
            </a:endParaRPr>
          </a:p>
          <a:p>
            <a:pPr algn="ctr"/>
            <a:r>
              <a:rPr lang="en-US" sz="2600" b="1" i="1" cap="none" dirty="0">
                <a:solidFill>
                  <a:srgbClr val="C00000"/>
                </a:solidFill>
                <a:effectLst>
                  <a:outerShdw blurRad="38100" dist="38100" dir="2700000" algn="tl">
                    <a:srgbClr val="000000">
                      <a:alpha val="43137"/>
                    </a:srgbClr>
                  </a:outerShdw>
                </a:effectLst>
                <a:latin typeface="+mn-lt"/>
              </a:rPr>
              <a:t>Progress on the P2 Basket</a:t>
            </a:r>
          </a:p>
        </p:txBody>
      </p:sp>
      <mc:AlternateContent xmlns:mc="http://schemas.openxmlformats.org/markup-compatibility/2006" xmlns:a14="http://schemas.microsoft.com/office/drawing/2010/main">
        <mc:Choice Requires="a14">
          <p:sp>
            <p:nvSpPr>
              <p:cNvPr id="8" name="Rectangle 7"/>
              <p:cNvSpPr/>
              <p:nvPr/>
            </p:nvSpPr>
            <p:spPr>
              <a:xfrm>
                <a:off x="954920" y="5629203"/>
                <a:ext cx="10194599" cy="672556"/>
              </a:xfrm>
              <a:prstGeom prst="rect">
                <a:avLst/>
              </a:prstGeom>
            </p:spPr>
            <p:txBody>
              <a:bodyPr wrap="square">
                <a:spAutoFit/>
              </a:bodyPr>
              <a:lstStyle/>
              <a:p>
                <a:pPr algn="ctr"/>
                <a14:m>
                  <m:oMath xmlns:m="http://schemas.openxmlformats.org/officeDocument/2006/math">
                    <m:sSup>
                      <m:sSupPr>
                        <m:ctrlPr>
                          <a:rPr lang="fr-FR" sz="1600" b="1" i="1" u="sng" smtClean="0">
                            <a:latin typeface="Cambria Math" panose="02040503050406030204" pitchFamily="18" charset="0"/>
                          </a:rPr>
                        </m:ctrlPr>
                      </m:sSupPr>
                      <m:e>
                        <m:r>
                          <m:rPr>
                            <m:nor/>
                          </m:rPr>
                          <a:rPr lang="fr-FR" sz="1600" b="1" u="sng" dirty="0"/>
                          <m:t>Alexandra</m:t>
                        </m:r>
                        <m:r>
                          <m:rPr>
                            <m:nor/>
                          </m:rPr>
                          <a:rPr lang="fr-FR" sz="1600" b="1" u="sng" dirty="0"/>
                          <m:t> </m:t>
                        </m:r>
                        <m:r>
                          <m:rPr>
                            <m:nor/>
                          </m:rPr>
                          <a:rPr lang="fr-FR" sz="1600" b="1" u="sng" dirty="0"/>
                          <m:t>Kallitsopoulou</m:t>
                        </m:r>
                      </m:e>
                      <m:sup>
                        <m:r>
                          <a:rPr lang="en-US" sz="1600" b="1" i="1" u="sng">
                            <a:latin typeface="Cambria Math" panose="02040503050406030204" pitchFamily="18" charset="0"/>
                          </a:rPr>
                          <m:t>(</m:t>
                        </m:r>
                        <m:r>
                          <a:rPr lang="en-US" sz="1600" b="1" i="1" u="sng">
                            <a:latin typeface="Cambria Math" panose="02040503050406030204" pitchFamily="18" charset="0"/>
                          </a:rPr>
                          <m:t>𝟏</m:t>
                        </m:r>
                        <m:r>
                          <a:rPr lang="en-US" sz="1600" b="1" i="1" u="sng">
                            <a:latin typeface="Cambria Math" panose="02040503050406030204" pitchFamily="18" charset="0"/>
                          </a:rPr>
                          <m:t>)</m:t>
                        </m:r>
                      </m:sup>
                    </m:sSup>
                  </m:oMath>
                </a14:m>
                <a:r>
                  <a:rPr lang="en-US" sz="1600" dirty="0"/>
                  <a:t>, on behalf of the CEA/IRFU/P2 Basket Group</a:t>
                </a:r>
                <a:endParaRPr lang="fr-FR" sz="1700" b="1" dirty="0"/>
              </a:p>
              <a:p>
                <a:pPr algn="ctr">
                  <a:lnSpc>
                    <a:spcPct val="100000"/>
                  </a:lnSpc>
                  <a:spcBef>
                    <a:spcPts val="600"/>
                  </a:spcBef>
                  <a:spcAft>
                    <a:spcPts val="1200"/>
                  </a:spcAft>
                </a:pPr>
                <a:r>
                  <a:rPr lang="fr-FR" sz="1500" i="1" dirty="0"/>
                  <a:t>(1)CEA/IR</a:t>
                </a:r>
                <a:r>
                  <a:rPr lang="en-US" sz="1500" i="1" dirty="0"/>
                  <a:t>F</a:t>
                </a:r>
                <a:r>
                  <a:rPr lang="fr-FR" sz="1500" i="1" dirty="0"/>
                  <a:t>U/Université Paris – Saclay</a:t>
                </a:r>
              </a:p>
            </p:txBody>
          </p:sp>
        </mc:Choice>
        <mc:Fallback xmlns="">
          <p:sp>
            <p:nvSpPr>
              <p:cNvPr id="8" name="Rectangle 7"/>
              <p:cNvSpPr>
                <a:spLocks noRot="1" noChangeAspect="1" noMove="1" noResize="1" noEditPoints="1" noAdjustHandles="1" noChangeArrowheads="1" noChangeShapeType="1" noTextEdit="1"/>
              </p:cNvSpPr>
              <p:nvPr/>
            </p:nvSpPr>
            <p:spPr>
              <a:xfrm>
                <a:off x="954920" y="5629203"/>
                <a:ext cx="10194599" cy="672556"/>
              </a:xfrm>
              <a:prstGeom prst="rect">
                <a:avLst/>
              </a:prstGeom>
              <a:blipFill>
                <a:blip r:embed="rId3"/>
                <a:stretch>
                  <a:fillRect t="-901" b="-7207"/>
                </a:stretch>
              </a:blipFill>
            </p:spPr>
            <p:txBody>
              <a:bodyPr/>
              <a:lstStyle/>
              <a:p>
                <a:r>
                  <a:rPr lang="en-US">
                    <a:noFill/>
                  </a:rPr>
                  <a:t> </a:t>
                </a:r>
              </a:p>
            </p:txBody>
          </p:sp>
        </mc:Fallback>
      </mc:AlternateContent>
      <p:sp>
        <p:nvSpPr>
          <p:cNvPr id="9" name="Rectangle 8"/>
          <p:cNvSpPr/>
          <p:nvPr/>
        </p:nvSpPr>
        <p:spPr>
          <a:xfrm>
            <a:off x="4528648" y="3765971"/>
            <a:ext cx="3356560" cy="369332"/>
          </a:xfrm>
          <a:prstGeom prst="rect">
            <a:avLst/>
          </a:prstGeom>
        </p:spPr>
        <p:txBody>
          <a:bodyPr wrap="none">
            <a:spAutoFit/>
          </a:bodyPr>
          <a:lstStyle/>
          <a:p>
            <a:r>
              <a:rPr lang="en-US" b="1" dirty="0"/>
              <a:t>Wednesday, 07 January 2026</a:t>
            </a:r>
            <a:endParaRPr lang="fr-FR" dirty="0"/>
          </a:p>
        </p:txBody>
      </p:sp>
      <p:sp>
        <p:nvSpPr>
          <p:cNvPr id="2" name="Rectangle 1">
            <a:extLst>
              <a:ext uri="{FF2B5EF4-FFF2-40B4-BE49-F238E27FC236}">
                <a16:creationId xmlns:a16="http://schemas.microsoft.com/office/drawing/2014/main" id="{18365F14-68D2-D73E-5C58-D3A5AFF95CB3}"/>
              </a:ext>
            </a:extLst>
          </p:cNvPr>
          <p:cNvSpPr/>
          <p:nvPr/>
        </p:nvSpPr>
        <p:spPr>
          <a:xfrm>
            <a:off x="4776568" y="4192352"/>
            <a:ext cx="2638864" cy="353943"/>
          </a:xfrm>
          <a:prstGeom prst="rect">
            <a:avLst/>
          </a:prstGeom>
        </p:spPr>
        <p:txBody>
          <a:bodyPr wrap="none">
            <a:spAutoFit/>
          </a:bodyPr>
          <a:lstStyle/>
          <a:p>
            <a:pPr algn="ctr"/>
            <a:r>
              <a:rPr lang="en-US" sz="1700" dirty="0"/>
              <a:t>P2 Collaboration Meeting</a:t>
            </a:r>
            <a:endParaRPr lang="fr-FR" sz="1700" dirty="0"/>
          </a:p>
        </p:txBody>
      </p:sp>
    </p:spTree>
    <p:extLst>
      <p:ext uri="{BB962C8B-B14F-4D97-AF65-F5344CB8AC3E}">
        <p14:creationId xmlns:p14="http://schemas.microsoft.com/office/powerpoint/2010/main" val="20642973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0311A1-AE00-7D7B-BE02-069D1812C17F}"/>
            </a:ext>
          </a:extLst>
        </p:cNvPr>
        <p:cNvGrpSpPr/>
        <p:nvPr/>
      </p:nvGrpSpPr>
      <p:grpSpPr>
        <a:xfrm>
          <a:off x="0" y="0"/>
          <a:ext cx="0" cy="0"/>
          <a:chOff x="0" y="0"/>
          <a:chExt cx="0" cy="0"/>
        </a:xfrm>
      </p:grpSpPr>
      <p:pic>
        <p:nvPicPr>
          <p:cNvPr id="1026" name="Picture 2">
            <a:extLst>
              <a:ext uri="{FF2B5EF4-FFF2-40B4-BE49-F238E27FC236}">
                <a16:creationId xmlns:a16="http://schemas.microsoft.com/office/drawing/2014/main" id="{FCEB42FA-05F7-8101-06A2-6B26DC24E6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524" y="714345"/>
            <a:ext cx="6257925" cy="438150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5C4229F9-47BC-692C-D1EC-963768D7D8D3}"/>
              </a:ext>
            </a:extLst>
          </p:cNvPr>
          <p:cNvGrpSpPr/>
          <p:nvPr/>
        </p:nvGrpSpPr>
        <p:grpSpPr>
          <a:xfrm>
            <a:off x="7899942" y="4025529"/>
            <a:ext cx="3679005" cy="2683246"/>
            <a:chOff x="995772" y="3199889"/>
            <a:chExt cx="3877641" cy="3078114"/>
          </a:xfrm>
        </p:grpSpPr>
        <p:pic>
          <p:nvPicPr>
            <p:cNvPr id="4100" name="Picture 4">
              <a:extLst>
                <a:ext uri="{FF2B5EF4-FFF2-40B4-BE49-F238E27FC236}">
                  <a16:creationId xmlns:a16="http://schemas.microsoft.com/office/drawing/2014/main" id="{DFD5D2F2-D869-FFBF-0A07-D75A529E51B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62" t="23627" r="46875" b="346"/>
            <a:stretch>
              <a:fillRect/>
            </a:stretch>
          </p:blipFill>
          <p:spPr bwMode="auto">
            <a:xfrm>
              <a:off x="995772" y="3199889"/>
              <a:ext cx="3877641" cy="307811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1A8E6EBA-72E0-1259-240F-E7E1224053FC}"/>
                </a:ext>
              </a:extLst>
            </p:cNvPr>
            <p:cNvSpPr/>
            <p:nvPr/>
          </p:nvSpPr>
          <p:spPr>
            <a:xfrm>
              <a:off x="995772" y="5978525"/>
              <a:ext cx="956853" cy="2994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US" dirty="0"/>
            </a:p>
          </p:txBody>
        </p:sp>
      </p:grpSp>
      <p:sp>
        <p:nvSpPr>
          <p:cNvPr id="21" name="Footer Placeholder 20">
            <a:extLst>
              <a:ext uri="{FF2B5EF4-FFF2-40B4-BE49-F238E27FC236}">
                <a16:creationId xmlns:a16="http://schemas.microsoft.com/office/drawing/2014/main" id="{A67F24BA-6DF9-5150-EFBC-B33CC867612E}"/>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5" name="Slide Number Placeholder 4">
            <a:extLst>
              <a:ext uri="{FF2B5EF4-FFF2-40B4-BE49-F238E27FC236}">
                <a16:creationId xmlns:a16="http://schemas.microsoft.com/office/drawing/2014/main" id="{0239DF1B-E716-41B2-885B-3EBC1E3E134B}"/>
              </a:ext>
            </a:extLst>
          </p:cNvPr>
          <p:cNvSpPr>
            <a:spLocks noGrp="1"/>
          </p:cNvSpPr>
          <p:nvPr>
            <p:ph type="sldNum" sz="quarter" idx="12"/>
          </p:nvPr>
        </p:nvSpPr>
        <p:spPr/>
        <p:txBody>
          <a:bodyPr/>
          <a:lstStyle/>
          <a:p>
            <a:fld id="{0CBC77A0-1F4E-42FF-9FFC-F45C3A64AF90}" type="slidenum">
              <a:rPr lang="fr-FR" smtClean="0"/>
              <a:t>10</a:t>
            </a:fld>
            <a:endParaRPr lang="fr-FR"/>
          </a:p>
        </p:txBody>
      </p:sp>
      <p:sp>
        <p:nvSpPr>
          <p:cNvPr id="6" name="Title 5">
            <a:extLst>
              <a:ext uri="{FF2B5EF4-FFF2-40B4-BE49-F238E27FC236}">
                <a16:creationId xmlns:a16="http://schemas.microsoft.com/office/drawing/2014/main" id="{789A968E-225A-D31C-0A9C-34470BCDCEAD}"/>
              </a:ext>
            </a:extLst>
          </p:cNvPr>
          <p:cNvSpPr>
            <a:spLocks noGrp="1"/>
          </p:cNvSpPr>
          <p:nvPr>
            <p:ph type="title"/>
          </p:nvPr>
        </p:nvSpPr>
        <p:spPr>
          <a:xfrm>
            <a:off x="860930" y="113613"/>
            <a:ext cx="11026269" cy="553711"/>
          </a:xfrm>
        </p:spPr>
        <p:txBody>
          <a:bodyPr/>
          <a:lstStyle/>
          <a:p>
            <a:r>
              <a:rPr lang="en-US" dirty="0"/>
              <a:t>Mechanics – 2025 Design </a:t>
            </a:r>
          </a:p>
        </p:txBody>
      </p:sp>
      <p:sp>
        <p:nvSpPr>
          <p:cNvPr id="4" name="Rectangle 3">
            <a:extLst>
              <a:ext uri="{FF2B5EF4-FFF2-40B4-BE49-F238E27FC236}">
                <a16:creationId xmlns:a16="http://schemas.microsoft.com/office/drawing/2014/main" id="{95014776-73EC-4969-FFF7-6294229FAA03}"/>
              </a:ext>
            </a:extLst>
          </p:cNvPr>
          <p:cNvSpPr/>
          <p:nvPr/>
        </p:nvSpPr>
        <p:spPr>
          <a:xfrm>
            <a:off x="8537397" y="3056005"/>
            <a:ext cx="2896207" cy="461665"/>
          </a:xfrm>
          <a:prstGeom prst="rect">
            <a:avLst/>
          </a:prstGeom>
          <a:solidFill>
            <a:srgbClr val="FFFFC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p>
        </p:txBody>
      </p:sp>
      <p:sp>
        <p:nvSpPr>
          <p:cNvPr id="3" name="TextBox 2">
            <a:extLst>
              <a:ext uri="{FF2B5EF4-FFF2-40B4-BE49-F238E27FC236}">
                <a16:creationId xmlns:a16="http://schemas.microsoft.com/office/drawing/2014/main" id="{A7B20A32-DFBE-4FE4-847F-58828C606F61}"/>
              </a:ext>
            </a:extLst>
          </p:cNvPr>
          <p:cNvSpPr txBox="1"/>
          <p:nvPr/>
        </p:nvSpPr>
        <p:spPr>
          <a:xfrm>
            <a:off x="8537396" y="3089118"/>
            <a:ext cx="2896207" cy="923330"/>
          </a:xfrm>
          <a:prstGeom prst="rect">
            <a:avLst/>
          </a:prstGeom>
          <a:noFill/>
        </p:spPr>
        <p:txBody>
          <a:bodyPr wrap="square">
            <a:spAutoFit/>
          </a:bodyPr>
          <a:lstStyle/>
          <a:p>
            <a:pPr rtl="0">
              <a:buNone/>
            </a:pPr>
            <a:r>
              <a:rPr lang="en-US" sz="1800" b="0" i="0" u="none" strike="noStrike" dirty="0">
                <a:solidFill>
                  <a:srgbClr val="CCDA3D"/>
                </a:solidFill>
                <a:effectLst/>
                <a:latin typeface="Arial" panose="020B0604020202020204" pitchFamily="34" charset="0"/>
              </a:rPr>
              <a:t>fwd. </a:t>
            </a:r>
            <a:r>
              <a:rPr lang="en-US" sz="1800" b="0" i="0" u="none" strike="noStrike" dirty="0" err="1">
                <a:solidFill>
                  <a:srgbClr val="CCDA3D"/>
                </a:solidFill>
                <a:effectLst/>
                <a:latin typeface="Arial" panose="020B0604020202020204" pitchFamily="34" charset="0"/>
              </a:rPr>
              <a:t>meas</a:t>
            </a:r>
            <a:r>
              <a:rPr lang="en-US" sz="1800" b="0" i="0" u="none" strike="noStrike" baseline="30000" dirty="0" err="1">
                <a:solidFill>
                  <a:srgbClr val="CCDA3D"/>
                </a:solidFill>
                <a:effectLst/>
                <a:latin typeface="Arial" panose="020B0604020202020204" pitchFamily="34" charset="0"/>
              </a:rPr>
              <a:t>t</a:t>
            </a:r>
            <a:r>
              <a:rPr lang="en-US" sz="1800" b="0" i="0" u="none" strike="noStrike" baseline="30000" dirty="0">
                <a:solidFill>
                  <a:srgbClr val="CCDA3D"/>
                </a:solidFill>
                <a:effectLst/>
                <a:latin typeface="Arial" panose="020B0604020202020204" pitchFamily="34" charset="0"/>
              </a:rPr>
              <a:t>        </a:t>
            </a:r>
            <a:r>
              <a:rPr lang="en-US" sz="1800" b="0" i="0" u="none" strike="noStrike" dirty="0" err="1">
                <a:solidFill>
                  <a:srgbClr val="674EA7"/>
                </a:solidFill>
                <a:effectLst/>
                <a:latin typeface="Arial" panose="020B0604020202020204" pitchFamily="34" charset="0"/>
              </a:rPr>
              <a:t>bkwd</a:t>
            </a:r>
            <a:r>
              <a:rPr lang="en-US" sz="1800" b="0" i="0" u="none" strike="noStrike" dirty="0">
                <a:solidFill>
                  <a:srgbClr val="674EA7"/>
                </a:solidFill>
                <a:effectLst/>
                <a:latin typeface="Arial" panose="020B0604020202020204" pitchFamily="34" charset="0"/>
              </a:rPr>
              <a:t>. </a:t>
            </a:r>
            <a:r>
              <a:rPr lang="en-US" sz="1800" b="0" i="0" u="none" strike="noStrike" dirty="0" err="1">
                <a:solidFill>
                  <a:srgbClr val="674EA7"/>
                </a:solidFill>
                <a:effectLst/>
                <a:latin typeface="Arial" panose="020B0604020202020204" pitchFamily="34" charset="0"/>
              </a:rPr>
              <a:t>meas</a:t>
            </a:r>
            <a:r>
              <a:rPr lang="en-US" sz="1800" b="0" i="0" u="none" strike="noStrike" baseline="30000" dirty="0" err="1">
                <a:solidFill>
                  <a:srgbClr val="674EA7"/>
                </a:solidFill>
                <a:effectLst/>
                <a:latin typeface="Arial" panose="020B0604020202020204" pitchFamily="34" charset="0"/>
              </a:rPr>
              <a:t>t</a:t>
            </a:r>
            <a:endParaRPr lang="en-US" b="0" dirty="0">
              <a:effectLst/>
            </a:endParaRPr>
          </a:p>
          <a:p>
            <a:pPr>
              <a:buNone/>
            </a:pPr>
            <a:br>
              <a:rPr lang="en-US" dirty="0"/>
            </a:br>
            <a:endParaRPr lang="en-US" dirty="0"/>
          </a:p>
        </p:txBody>
      </p:sp>
      <p:sp>
        <p:nvSpPr>
          <p:cNvPr id="26" name="TextBox 25">
            <a:extLst>
              <a:ext uri="{FF2B5EF4-FFF2-40B4-BE49-F238E27FC236}">
                <a16:creationId xmlns:a16="http://schemas.microsoft.com/office/drawing/2014/main" id="{7F1E5476-659D-443B-E7FF-8D0BE9F78D5F}"/>
              </a:ext>
            </a:extLst>
          </p:cNvPr>
          <p:cNvSpPr txBox="1"/>
          <p:nvPr/>
        </p:nvSpPr>
        <p:spPr>
          <a:xfrm>
            <a:off x="10323508" y="252318"/>
            <a:ext cx="1351652" cy="369332"/>
          </a:xfrm>
          <a:prstGeom prst="rect">
            <a:avLst/>
          </a:prstGeom>
          <a:noFill/>
        </p:spPr>
        <p:txBody>
          <a:bodyPr wrap="none" rtlCol="0">
            <a:spAutoFit/>
          </a:bodyPr>
          <a:lstStyle/>
          <a:p>
            <a:r>
              <a:rPr lang="en-US" b="1" dirty="0" err="1"/>
              <a:t>Shieldings</a:t>
            </a:r>
            <a:endParaRPr lang="en-US" b="1" dirty="0"/>
          </a:p>
        </p:txBody>
      </p:sp>
      <p:sp>
        <p:nvSpPr>
          <p:cNvPr id="33" name="Rectangle 32">
            <a:extLst>
              <a:ext uri="{FF2B5EF4-FFF2-40B4-BE49-F238E27FC236}">
                <a16:creationId xmlns:a16="http://schemas.microsoft.com/office/drawing/2014/main" id="{E289DCC7-EA8A-5A51-C8C3-88B027F3C6D3}"/>
              </a:ext>
            </a:extLst>
          </p:cNvPr>
          <p:cNvSpPr/>
          <p:nvPr/>
        </p:nvSpPr>
        <p:spPr>
          <a:xfrm>
            <a:off x="7899943" y="1346052"/>
            <a:ext cx="3679005" cy="2619375"/>
          </a:xfrm>
          <a:prstGeom prst="rect">
            <a:avLst/>
          </a:prstGeom>
          <a:solidFill>
            <a:schemeClr val="accent3">
              <a:lumMod val="20000"/>
              <a:lumOff val="80000"/>
              <a:alpha val="41000"/>
            </a:schemeClr>
          </a:solidFill>
          <a:ln w="28575">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p>
        </p:txBody>
      </p:sp>
      <p:sp>
        <p:nvSpPr>
          <p:cNvPr id="25" name="Freeform: Shape 24">
            <a:extLst>
              <a:ext uri="{FF2B5EF4-FFF2-40B4-BE49-F238E27FC236}">
                <a16:creationId xmlns:a16="http://schemas.microsoft.com/office/drawing/2014/main" id="{14704E64-EF95-3175-9E04-BF1E7804E560}"/>
              </a:ext>
            </a:extLst>
          </p:cNvPr>
          <p:cNvSpPr/>
          <p:nvPr/>
        </p:nvSpPr>
        <p:spPr>
          <a:xfrm rot="20875052">
            <a:off x="9124942" y="554231"/>
            <a:ext cx="1280478" cy="1114106"/>
          </a:xfrm>
          <a:custGeom>
            <a:avLst/>
            <a:gdLst>
              <a:gd name="csX0" fmla="*/ 0 w 1744825"/>
              <a:gd name="csY0" fmla="*/ 1324946 h 1324946"/>
              <a:gd name="csX1" fmla="*/ 27992 w 1744825"/>
              <a:gd name="csY1" fmla="*/ 1278293 h 1324946"/>
              <a:gd name="csX2" fmla="*/ 130629 w 1744825"/>
              <a:gd name="csY2" fmla="*/ 1082351 h 1324946"/>
              <a:gd name="csX3" fmla="*/ 419878 w 1744825"/>
              <a:gd name="csY3" fmla="*/ 718457 h 1324946"/>
              <a:gd name="csX4" fmla="*/ 737119 w 1744825"/>
              <a:gd name="csY4" fmla="*/ 457200 h 1324946"/>
              <a:gd name="csX5" fmla="*/ 1101013 w 1744825"/>
              <a:gd name="csY5" fmla="*/ 270587 h 1324946"/>
              <a:gd name="csX6" fmla="*/ 1464907 w 1744825"/>
              <a:gd name="csY6" fmla="*/ 93306 h 1324946"/>
              <a:gd name="csX7" fmla="*/ 1623527 w 1744825"/>
              <a:gd name="csY7" fmla="*/ 37322 h 1324946"/>
              <a:gd name="csX8" fmla="*/ 1744825 w 1744825"/>
              <a:gd name="csY8" fmla="*/ 0 h 132494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Lst>
            <a:rect l="l" t="t" r="r" b="b"/>
            <a:pathLst>
              <a:path w="1744825" h="1324946">
                <a:moveTo>
                  <a:pt x="0" y="1324946"/>
                </a:moveTo>
                <a:cubicBezTo>
                  <a:pt x="9331" y="1309395"/>
                  <a:pt x="19394" y="1294261"/>
                  <a:pt x="27992" y="1278293"/>
                </a:cubicBezTo>
                <a:cubicBezTo>
                  <a:pt x="62949" y="1213374"/>
                  <a:pt x="88346" y="1142755"/>
                  <a:pt x="130629" y="1082351"/>
                </a:cubicBezTo>
                <a:cubicBezTo>
                  <a:pt x="219487" y="955412"/>
                  <a:pt x="303267" y="820492"/>
                  <a:pt x="419878" y="718457"/>
                </a:cubicBezTo>
                <a:cubicBezTo>
                  <a:pt x="513082" y="636903"/>
                  <a:pt x="634379" y="525693"/>
                  <a:pt x="737119" y="457200"/>
                </a:cubicBezTo>
                <a:cubicBezTo>
                  <a:pt x="846284" y="384424"/>
                  <a:pt x="985083" y="328552"/>
                  <a:pt x="1101013" y="270587"/>
                </a:cubicBezTo>
                <a:cubicBezTo>
                  <a:pt x="1290549" y="175819"/>
                  <a:pt x="1266537" y="173726"/>
                  <a:pt x="1464907" y="93306"/>
                </a:cubicBezTo>
                <a:cubicBezTo>
                  <a:pt x="1516869" y="72240"/>
                  <a:pt x="1570147" y="54480"/>
                  <a:pt x="1623527" y="37322"/>
                </a:cubicBezTo>
                <a:cubicBezTo>
                  <a:pt x="1762701" y="-7413"/>
                  <a:pt x="1688596" y="28113"/>
                  <a:pt x="1744825" y="0"/>
                </a:cubicBezTo>
              </a:path>
            </a:pathLst>
          </a:custGeom>
          <a:ln w="19050">
            <a:solidFill>
              <a:schemeClr val="bg2">
                <a:lumMod val="50000"/>
              </a:schemeClr>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 name="TextBox 1">
            <a:extLst>
              <a:ext uri="{FF2B5EF4-FFF2-40B4-BE49-F238E27FC236}">
                <a16:creationId xmlns:a16="http://schemas.microsoft.com/office/drawing/2014/main" id="{488086C6-B73F-8DF5-958A-5BD45E1EC1C2}"/>
              </a:ext>
            </a:extLst>
          </p:cNvPr>
          <p:cNvSpPr txBox="1"/>
          <p:nvPr/>
        </p:nvSpPr>
        <p:spPr>
          <a:xfrm>
            <a:off x="250678" y="1086235"/>
            <a:ext cx="5328502" cy="1969770"/>
          </a:xfrm>
          <a:prstGeom prst="rect">
            <a:avLst/>
          </a:prstGeom>
          <a:noFill/>
        </p:spPr>
        <p:txBody>
          <a:bodyPr wrap="square" rtlCol="0">
            <a:spAutoFit/>
          </a:bodyPr>
          <a:lstStyle/>
          <a:p>
            <a:r>
              <a:rPr lang="en-US" sz="2200" b="1" dirty="0">
                <a:solidFill>
                  <a:srgbClr val="FF0000"/>
                </a:solidFill>
                <a:cs typeface="Arial" panose="020B0604020202020204" pitchFamily="34" charset="0"/>
              </a:rPr>
              <a:t>Vacuum shielding </a:t>
            </a:r>
            <a:r>
              <a:rPr lang="en-US" sz="2200" b="1" dirty="0">
                <a:solidFill>
                  <a:srgbClr val="00B050"/>
                </a:solidFill>
                <a:cs typeface="Arial" panose="020B0604020202020204" pitchFamily="34" charset="0"/>
              </a:rPr>
              <a:t>(Finalized)</a:t>
            </a:r>
          </a:p>
          <a:p>
            <a:pPr marL="692150" lvl="2" indent="-179388">
              <a:buFont typeface="Arial" panose="020B0604020202020204" pitchFamily="34" charset="0"/>
              <a:buChar char="•"/>
            </a:pPr>
            <a:r>
              <a:rPr lang="en-US" sz="2000" dirty="0">
                <a:cs typeface="Arial" panose="020B0604020202020204" pitchFamily="34" charset="0"/>
              </a:rPr>
              <a:t>Two designs to connect to the rails </a:t>
            </a:r>
          </a:p>
          <a:p>
            <a:pPr marL="692150" lvl="2" indent="-179388">
              <a:buFont typeface="Arial" panose="020B0604020202020204" pitchFamily="34" charset="0"/>
              <a:buChar char="•"/>
            </a:pPr>
            <a:r>
              <a:rPr lang="en-US" sz="2000" dirty="0">
                <a:cs typeface="Arial" panose="020B0604020202020204" pitchFamily="34" charset="0"/>
              </a:rPr>
              <a:t>24 aluminum frames; 10 lead sheets/frame</a:t>
            </a:r>
          </a:p>
          <a:p>
            <a:pPr marL="1149350" lvl="3" indent="-179388">
              <a:buFont typeface="Arial" panose="020B0604020202020204" pitchFamily="34" charset="0"/>
              <a:buChar char="•"/>
            </a:pPr>
            <a:r>
              <a:rPr lang="en-US" sz="2000" dirty="0">
                <a:cs typeface="Arial" panose="020B0604020202020204" pitchFamily="34" charset="0"/>
              </a:rPr>
              <a:t>Total weight ~ 700kg including screws</a:t>
            </a:r>
          </a:p>
        </p:txBody>
      </p:sp>
      <p:sp>
        <p:nvSpPr>
          <p:cNvPr id="9" name="TextBox 8">
            <a:extLst>
              <a:ext uri="{FF2B5EF4-FFF2-40B4-BE49-F238E27FC236}">
                <a16:creationId xmlns:a16="http://schemas.microsoft.com/office/drawing/2014/main" id="{D6DA823D-4627-D1CF-F843-C107B296BD40}"/>
              </a:ext>
            </a:extLst>
          </p:cNvPr>
          <p:cNvSpPr txBox="1"/>
          <p:nvPr/>
        </p:nvSpPr>
        <p:spPr>
          <a:xfrm>
            <a:off x="281897" y="3311877"/>
            <a:ext cx="5328502" cy="1661993"/>
          </a:xfrm>
          <a:prstGeom prst="rect">
            <a:avLst/>
          </a:prstGeom>
          <a:noFill/>
        </p:spPr>
        <p:txBody>
          <a:bodyPr wrap="square" rtlCol="0">
            <a:spAutoFit/>
          </a:bodyPr>
          <a:lstStyle/>
          <a:p>
            <a:r>
              <a:rPr lang="en-US" sz="2200" b="1" dirty="0">
                <a:solidFill>
                  <a:srgbClr val="FF0000"/>
                </a:solidFill>
                <a:cs typeface="Arial" panose="020B0604020202020204" pitchFamily="34" charset="0"/>
              </a:rPr>
              <a:t>Integration strategy </a:t>
            </a:r>
            <a:endParaRPr lang="en-US" sz="2200" b="1" dirty="0">
              <a:solidFill>
                <a:srgbClr val="00B050"/>
              </a:solidFill>
              <a:cs typeface="Arial" panose="020B0604020202020204" pitchFamily="34" charset="0"/>
            </a:endParaRPr>
          </a:p>
          <a:p>
            <a:pPr marL="692150" lvl="2" indent="-179388">
              <a:buFont typeface="Arial" panose="020B0604020202020204" pitchFamily="34" charset="0"/>
              <a:buChar char="•"/>
            </a:pPr>
            <a:r>
              <a:rPr lang="en-US" sz="2000" dirty="0">
                <a:cs typeface="Arial" panose="020B0604020202020204" pitchFamily="34" charset="0"/>
              </a:rPr>
              <a:t>Purchase material + water-jet cutting of basic elements </a:t>
            </a:r>
          </a:p>
          <a:p>
            <a:pPr marL="692150" lvl="2" indent="-179388">
              <a:buFont typeface="Arial" panose="020B0604020202020204" pitchFamily="34" charset="0"/>
              <a:buChar char="•"/>
            </a:pPr>
            <a:r>
              <a:rPr lang="en-US" sz="2000" dirty="0">
                <a:cs typeface="Arial" panose="020B0604020202020204" pitchFamily="34" charset="0"/>
              </a:rPr>
              <a:t>Assembly on site (Saclay and/or Mainz)</a:t>
            </a:r>
          </a:p>
        </p:txBody>
      </p:sp>
    </p:spTree>
    <p:extLst>
      <p:ext uri="{BB962C8B-B14F-4D97-AF65-F5344CB8AC3E}">
        <p14:creationId xmlns:p14="http://schemas.microsoft.com/office/powerpoint/2010/main" val="22686336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427F26-5F2B-EBFE-9A0B-3E2A20FF1C1D}"/>
            </a:ext>
          </a:extLst>
        </p:cNvPr>
        <p:cNvGrpSpPr/>
        <p:nvPr/>
      </p:nvGrpSpPr>
      <p:grpSpPr>
        <a:xfrm>
          <a:off x="0" y="0"/>
          <a:ext cx="0" cy="0"/>
          <a:chOff x="0" y="0"/>
          <a:chExt cx="0" cy="0"/>
        </a:xfrm>
      </p:grpSpPr>
      <p:sp>
        <p:nvSpPr>
          <p:cNvPr id="21" name="Footer Placeholder 20">
            <a:extLst>
              <a:ext uri="{FF2B5EF4-FFF2-40B4-BE49-F238E27FC236}">
                <a16:creationId xmlns:a16="http://schemas.microsoft.com/office/drawing/2014/main" id="{792FBF73-AAED-D1D3-D854-61B6DF5B894F}"/>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5" name="Slide Number Placeholder 4">
            <a:extLst>
              <a:ext uri="{FF2B5EF4-FFF2-40B4-BE49-F238E27FC236}">
                <a16:creationId xmlns:a16="http://schemas.microsoft.com/office/drawing/2014/main" id="{7E9CB38C-FE52-9B79-E468-14DC5DFC1368}"/>
              </a:ext>
            </a:extLst>
          </p:cNvPr>
          <p:cNvSpPr>
            <a:spLocks noGrp="1"/>
          </p:cNvSpPr>
          <p:nvPr>
            <p:ph type="sldNum" sz="quarter" idx="12"/>
          </p:nvPr>
        </p:nvSpPr>
        <p:spPr/>
        <p:txBody>
          <a:bodyPr/>
          <a:lstStyle/>
          <a:p>
            <a:fld id="{0CBC77A0-1F4E-42FF-9FFC-F45C3A64AF90}" type="slidenum">
              <a:rPr lang="fr-FR" smtClean="0"/>
              <a:t>11</a:t>
            </a:fld>
            <a:endParaRPr lang="fr-FR"/>
          </a:p>
        </p:txBody>
      </p:sp>
      <p:sp>
        <p:nvSpPr>
          <p:cNvPr id="6" name="Title 5">
            <a:extLst>
              <a:ext uri="{FF2B5EF4-FFF2-40B4-BE49-F238E27FC236}">
                <a16:creationId xmlns:a16="http://schemas.microsoft.com/office/drawing/2014/main" id="{C3F6613F-CC3B-977B-3E9D-6E0638CE5649}"/>
              </a:ext>
            </a:extLst>
          </p:cNvPr>
          <p:cNvSpPr>
            <a:spLocks noGrp="1"/>
          </p:cNvSpPr>
          <p:nvPr>
            <p:ph type="title"/>
          </p:nvPr>
        </p:nvSpPr>
        <p:spPr>
          <a:xfrm>
            <a:off x="860930" y="113613"/>
            <a:ext cx="11026269" cy="553711"/>
          </a:xfrm>
        </p:spPr>
        <p:txBody>
          <a:bodyPr/>
          <a:lstStyle/>
          <a:p>
            <a:r>
              <a:rPr lang="en-US" dirty="0"/>
              <a:t>Mechanics – 2025 Design </a:t>
            </a:r>
          </a:p>
        </p:txBody>
      </p:sp>
      <p:pic>
        <p:nvPicPr>
          <p:cNvPr id="1026" name="Picture 2">
            <a:extLst>
              <a:ext uri="{FF2B5EF4-FFF2-40B4-BE49-F238E27FC236}">
                <a16:creationId xmlns:a16="http://schemas.microsoft.com/office/drawing/2014/main" id="{0BBA728E-E2C5-8AFA-AA5F-4207BDB747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9274" y="1307689"/>
            <a:ext cx="6257925" cy="43815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AC02E725-6D18-930B-7359-9F3D4829512A}"/>
              </a:ext>
            </a:extLst>
          </p:cNvPr>
          <p:cNvSpPr/>
          <p:nvPr/>
        </p:nvSpPr>
        <p:spPr>
          <a:xfrm>
            <a:off x="8575497" y="3929946"/>
            <a:ext cx="2896207" cy="461665"/>
          </a:xfrm>
          <a:prstGeom prst="rect">
            <a:avLst/>
          </a:prstGeom>
          <a:solidFill>
            <a:srgbClr val="FFFFC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p>
        </p:txBody>
      </p:sp>
      <p:sp>
        <p:nvSpPr>
          <p:cNvPr id="3" name="TextBox 2">
            <a:extLst>
              <a:ext uri="{FF2B5EF4-FFF2-40B4-BE49-F238E27FC236}">
                <a16:creationId xmlns:a16="http://schemas.microsoft.com/office/drawing/2014/main" id="{13977998-CBA2-129C-29E3-EE2EEAA194F9}"/>
              </a:ext>
            </a:extLst>
          </p:cNvPr>
          <p:cNvSpPr txBox="1"/>
          <p:nvPr/>
        </p:nvSpPr>
        <p:spPr>
          <a:xfrm>
            <a:off x="8575498" y="3929946"/>
            <a:ext cx="2896207" cy="923330"/>
          </a:xfrm>
          <a:prstGeom prst="rect">
            <a:avLst/>
          </a:prstGeom>
          <a:noFill/>
        </p:spPr>
        <p:txBody>
          <a:bodyPr wrap="square">
            <a:spAutoFit/>
          </a:bodyPr>
          <a:lstStyle/>
          <a:p>
            <a:pPr rtl="0">
              <a:buNone/>
            </a:pPr>
            <a:r>
              <a:rPr lang="en-US" sz="1800" b="0" i="0" u="none" strike="noStrike" dirty="0">
                <a:solidFill>
                  <a:srgbClr val="CCDA3D"/>
                </a:solidFill>
                <a:effectLst/>
                <a:latin typeface="Arial" panose="020B0604020202020204" pitchFamily="34" charset="0"/>
              </a:rPr>
              <a:t>fwd. </a:t>
            </a:r>
            <a:r>
              <a:rPr lang="en-US" sz="1800" b="0" i="0" u="none" strike="noStrike" dirty="0" err="1">
                <a:solidFill>
                  <a:srgbClr val="CCDA3D"/>
                </a:solidFill>
                <a:effectLst/>
                <a:latin typeface="Arial" panose="020B0604020202020204" pitchFamily="34" charset="0"/>
              </a:rPr>
              <a:t>meas</a:t>
            </a:r>
            <a:r>
              <a:rPr lang="en-US" sz="1800" b="0" i="0" u="none" strike="noStrike" baseline="30000" dirty="0" err="1">
                <a:solidFill>
                  <a:srgbClr val="CCDA3D"/>
                </a:solidFill>
                <a:effectLst/>
                <a:latin typeface="Arial" panose="020B0604020202020204" pitchFamily="34" charset="0"/>
              </a:rPr>
              <a:t>t</a:t>
            </a:r>
            <a:r>
              <a:rPr lang="en-US" sz="1800" b="0" i="0" u="none" strike="noStrike" baseline="30000" dirty="0">
                <a:solidFill>
                  <a:srgbClr val="CCDA3D"/>
                </a:solidFill>
                <a:effectLst/>
                <a:latin typeface="Arial" panose="020B0604020202020204" pitchFamily="34" charset="0"/>
              </a:rPr>
              <a:t>        </a:t>
            </a:r>
            <a:r>
              <a:rPr lang="en-US" sz="1800" b="0" i="0" u="none" strike="noStrike" dirty="0" err="1">
                <a:solidFill>
                  <a:srgbClr val="674EA7"/>
                </a:solidFill>
                <a:effectLst/>
                <a:latin typeface="Arial" panose="020B0604020202020204" pitchFamily="34" charset="0"/>
              </a:rPr>
              <a:t>bkwd</a:t>
            </a:r>
            <a:r>
              <a:rPr lang="en-US" sz="1800" b="0" i="0" u="none" strike="noStrike" dirty="0">
                <a:solidFill>
                  <a:srgbClr val="674EA7"/>
                </a:solidFill>
                <a:effectLst/>
                <a:latin typeface="Arial" panose="020B0604020202020204" pitchFamily="34" charset="0"/>
              </a:rPr>
              <a:t>. </a:t>
            </a:r>
            <a:r>
              <a:rPr lang="en-US" sz="1800" b="0" i="0" u="none" strike="noStrike" dirty="0" err="1">
                <a:solidFill>
                  <a:srgbClr val="674EA7"/>
                </a:solidFill>
                <a:effectLst/>
                <a:latin typeface="Arial" panose="020B0604020202020204" pitchFamily="34" charset="0"/>
              </a:rPr>
              <a:t>meas</a:t>
            </a:r>
            <a:r>
              <a:rPr lang="en-US" sz="1800" b="0" i="0" u="none" strike="noStrike" baseline="30000" dirty="0" err="1">
                <a:solidFill>
                  <a:srgbClr val="674EA7"/>
                </a:solidFill>
                <a:effectLst/>
                <a:latin typeface="Arial" panose="020B0604020202020204" pitchFamily="34" charset="0"/>
              </a:rPr>
              <a:t>t</a:t>
            </a:r>
            <a:endParaRPr lang="en-US" b="0" dirty="0">
              <a:effectLst/>
            </a:endParaRPr>
          </a:p>
          <a:p>
            <a:pPr>
              <a:buNone/>
            </a:pPr>
            <a:br>
              <a:rPr lang="en-US" dirty="0"/>
            </a:br>
            <a:endParaRPr lang="en-US" dirty="0"/>
          </a:p>
        </p:txBody>
      </p:sp>
      <p:sp>
        <p:nvSpPr>
          <p:cNvPr id="26" name="TextBox 25">
            <a:extLst>
              <a:ext uri="{FF2B5EF4-FFF2-40B4-BE49-F238E27FC236}">
                <a16:creationId xmlns:a16="http://schemas.microsoft.com/office/drawing/2014/main" id="{A40542F2-BCED-8205-E5A4-33BB4CE377D8}"/>
              </a:ext>
            </a:extLst>
          </p:cNvPr>
          <p:cNvSpPr txBox="1"/>
          <p:nvPr/>
        </p:nvSpPr>
        <p:spPr>
          <a:xfrm>
            <a:off x="9681954" y="531282"/>
            <a:ext cx="2510046" cy="369332"/>
          </a:xfrm>
          <a:prstGeom prst="rect">
            <a:avLst/>
          </a:prstGeom>
          <a:noFill/>
        </p:spPr>
        <p:txBody>
          <a:bodyPr wrap="none" rtlCol="0">
            <a:spAutoFit/>
          </a:bodyPr>
          <a:lstStyle/>
          <a:p>
            <a:r>
              <a:rPr lang="en-US" b="1" dirty="0"/>
              <a:t>Target &amp; Target mask</a:t>
            </a:r>
          </a:p>
        </p:txBody>
      </p:sp>
      <p:sp>
        <p:nvSpPr>
          <p:cNvPr id="33" name="Rectangle 32">
            <a:extLst>
              <a:ext uri="{FF2B5EF4-FFF2-40B4-BE49-F238E27FC236}">
                <a16:creationId xmlns:a16="http://schemas.microsoft.com/office/drawing/2014/main" id="{649A23AE-6D01-96F7-C18E-556F8DB81C56}"/>
              </a:ext>
            </a:extLst>
          </p:cNvPr>
          <p:cNvSpPr/>
          <p:nvPr/>
        </p:nvSpPr>
        <p:spPr>
          <a:xfrm>
            <a:off x="9022523" y="2572490"/>
            <a:ext cx="2321752" cy="1357456"/>
          </a:xfrm>
          <a:prstGeom prst="rect">
            <a:avLst/>
          </a:prstGeom>
          <a:solidFill>
            <a:schemeClr val="accent3">
              <a:lumMod val="20000"/>
              <a:lumOff val="80000"/>
              <a:alpha val="41000"/>
            </a:schemeClr>
          </a:solidFill>
          <a:ln w="28575">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p>
        </p:txBody>
      </p:sp>
      <p:sp>
        <p:nvSpPr>
          <p:cNvPr id="25" name="Freeform: Shape 24">
            <a:extLst>
              <a:ext uri="{FF2B5EF4-FFF2-40B4-BE49-F238E27FC236}">
                <a16:creationId xmlns:a16="http://schemas.microsoft.com/office/drawing/2014/main" id="{B9A368A2-7CEB-D00C-5D58-0E5A17ADAB41}"/>
              </a:ext>
            </a:extLst>
          </p:cNvPr>
          <p:cNvSpPr/>
          <p:nvPr/>
        </p:nvSpPr>
        <p:spPr>
          <a:xfrm rot="20875052">
            <a:off x="10001270" y="1031126"/>
            <a:ext cx="961251" cy="1984282"/>
          </a:xfrm>
          <a:custGeom>
            <a:avLst/>
            <a:gdLst>
              <a:gd name="csX0" fmla="*/ 0 w 1744825"/>
              <a:gd name="csY0" fmla="*/ 1324946 h 1324946"/>
              <a:gd name="csX1" fmla="*/ 27992 w 1744825"/>
              <a:gd name="csY1" fmla="*/ 1278293 h 1324946"/>
              <a:gd name="csX2" fmla="*/ 130629 w 1744825"/>
              <a:gd name="csY2" fmla="*/ 1082351 h 1324946"/>
              <a:gd name="csX3" fmla="*/ 419878 w 1744825"/>
              <a:gd name="csY3" fmla="*/ 718457 h 1324946"/>
              <a:gd name="csX4" fmla="*/ 737119 w 1744825"/>
              <a:gd name="csY4" fmla="*/ 457200 h 1324946"/>
              <a:gd name="csX5" fmla="*/ 1101013 w 1744825"/>
              <a:gd name="csY5" fmla="*/ 270587 h 1324946"/>
              <a:gd name="csX6" fmla="*/ 1464907 w 1744825"/>
              <a:gd name="csY6" fmla="*/ 93306 h 1324946"/>
              <a:gd name="csX7" fmla="*/ 1623527 w 1744825"/>
              <a:gd name="csY7" fmla="*/ 37322 h 1324946"/>
              <a:gd name="csX8" fmla="*/ 1744825 w 1744825"/>
              <a:gd name="csY8" fmla="*/ 0 h 132494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Lst>
            <a:rect l="l" t="t" r="r" b="b"/>
            <a:pathLst>
              <a:path w="1744825" h="1324946">
                <a:moveTo>
                  <a:pt x="0" y="1324946"/>
                </a:moveTo>
                <a:cubicBezTo>
                  <a:pt x="9331" y="1309395"/>
                  <a:pt x="19394" y="1294261"/>
                  <a:pt x="27992" y="1278293"/>
                </a:cubicBezTo>
                <a:cubicBezTo>
                  <a:pt x="62949" y="1213374"/>
                  <a:pt x="88346" y="1142755"/>
                  <a:pt x="130629" y="1082351"/>
                </a:cubicBezTo>
                <a:cubicBezTo>
                  <a:pt x="219487" y="955412"/>
                  <a:pt x="303267" y="820492"/>
                  <a:pt x="419878" y="718457"/>
                </a:cubicBezTo>
                <a:cubicBezTo>
                  <a:pt x="513082" y="636903"/>
                  <a:pt x="634379" y="525693"/>
                  <a:pt x="737119" y="457200"/>
                </a:cubicBezTo>
                <a:cubicBezTo>
                  <a:pt x="846284" y="384424"/>
                  <a:pt x="985083" y="328552"/>
                  <a:pt x="1101013" y="270587"/>
                </a:cubicBezTo>
                <a:cubicBezTo>
                  <a:pt x="1290549" y="175819"/>
                  <a:pt x="1266537" y="173726"/>
                  <a:pt x="1464907" y="93306"/>
                </a:cubicBezTo>
                <a:cubicBezTo>
                  <a:pt x="1516869" y="72240"/>
                  <a:pt x="1570147" y="54480"/>
                  <a:pt x="1623527" y="37322"/>
                </a:cubicBezTo>
                <a:cubicBezTo>
                  <a:pt x="1762701" y="-7413"/>
                  <a:pt x="1688596" y="28113"/>
                  <a:pt x="1744825" y="0"/>
                </a:cubicBezTo>
              </a:path>
            </a:pathLst>
          </a:custGeom>
          <a:ln w="19050">
            <a:solidFill>
              <a:schemeClr val="bg2">
                <a:lumMod val="50000"/>
              </a:schemeClr>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4" name="TextBox 13">
            <a:extLst>
              <a:ext uri="{FF2B5EF4-FFF2-40B4-BE49-F238E27FC236}">
                <a16:creationId xmlns:a16="http://schemas.microsoft.com/office/drawing/2014/main" id="{0003E683-6423-4B88-0F94-CFA3A37B901E}"/>
              </a:ext>
            </a:extLst>
          </p:cNvPr>
          <p:cNvSpPr txBox="1"/>
          <p:nvPr/>
        </p:nvSpPr>
        <p:spPr>
          <a:xfrm>
            <a:off x="191885" y="1804668"/>
            <a:ext cx="5328502" cy="2893100"/>
          </a:xfrm>
          <a:prstGeom prst="rect">
            <a:avLst/>
          </a:prstGeom>
          <a:noFill/>
        </p:spPr>
        <p:txBody>
          <a:bodyPr wrap="square" rtlCol="0">
            <a:spAutoFit/>
          </a:bodyPr>
          <a:lstStyle/>
          <a:p>
            <a:r>
              <a:rPr lang="en-US" sz="2200" b="1" dirty="0">
                <a:solidFill>
                  <a:srgbClr val="FF0000"/>
                </a:solidFill>
                <a:cs typeface="Arial" panose="020B0604020202020204" pitchFamily="34" charset="0"/>
              </a:rPr>
              <a:t>Target Mask &amp; Target </a:t>
            </a:r>
            <a:r>
              <a:rPr lang="en-US" sz="2200" b="1" dirty="0">
                <a:solidFill>
                  <a:srgbClr val="FFC000"/>
                </a:solidFill>
                <a:cs typeface="Arial" panose="020B0604020202020204" pitchFamily="34" charset="0"/>
              </a:rPr>
              <a:t>(Not Started)</a:t>
            </a:r>
          </a:p>
          <a:p>
            <a:pPr marL="692150" lvl="2" indent="-179388">
              <a:buFont typeface="Arial" panose="020B0604020202020204" pitchFamily="34" charset="0"/>
              <a:buChar char="•"/>
            </a:pPr>
            <a:r>
              <a:rPr lang="en-US" sz="2000" dirty="0">
                <a:cs typeface="Arial" panose="020B0604020202020204" pitchFamily="34" charset="0"/>
              </a:rPr>
              <a:t>Complex interface with target support</a:t>
            </a:r>
          </a:p>
          <a:p>
            <a:pPr marL="692150" lvl="2" indent="-179388">
              <a:buFont typeface="Arial" panose="020B0604020202020204" pitchFamily="34" charset="0"/>
              <a:buChar char="•"/>
            </a:pPr>
            <a:r>
              <a:rPr lang="en-US" sz="2000" dirty="0">
                <a:cs typeface="Arial" panose="020B0604020202020204" pitchFamily="34" charset="0"/>
              </a:rPr>
              <a:t>Depended on the chapeau design (due to limited available space) </a:t>
            </a:r>
          </a:p>
          <a:p>
            <a:pPr marL="692150" lvl="2" indent="-179388">
              <a:buFont typeface="Arial" panose="020B0604020202020204" pitchFamily="34" charset="0"/>
              <a:buChar char="•"/>
            </a:pPr>
            <a:r>
              <a:rPr lang="en-US" sz="2000" b="1" dirty="0">
                <a:cs typeface="Arial" panose="020B0604020202020204" pitchFamily="34" charset="0"/>
              </a:rPr>
              <a:t>With the updated design </a:t>
            </a:r>
            <a:r>
              <a:rPr lang="en-US" sz="2000" dirty="0">
                <a:cs typeface="Arial" panose="020B0604020202020204" pitchFamily="34" charset="0"/>
              </a:rPr>
              <a:t>of the Chapeau </a:t>
            </a:r>
            <a:r>
              <a:rPr lang="en-US" sz="2000" b="1" dirty="0">
                <a:cs typeface="Arial" panose="020B0604020202020204" pitchFamily="34" charset="0"/>
              </a:rPr>
              <a:t>the objects</a:t>
            </a:r>
            <a:r>
              <a:rPr lang="en-US" sz="2000" dirty="0">
                <a:cs typeface="Arial" panose="020B0604020202020204" pitchFamily="34" charset="0"/>
              </a:rPr>
              <a:t> can now move as a </a:t>
            </a:r>
            <a:r>
              <a:rPr lang="en-US" sz="2000" b="1" dirty="0">
                <a:cs typeface="Arial" panose="020B0604020202020204" pitchFamily="34" charset="0"/>
              </a:rPr>
              <a:t>single system</a:t>
            </a:r>
            <a:r>
              <a:rPr lang="en-US" sz="2000" dirty="0">
                <a:cs typeface="Arial" panose="020B0604020202020204" pitchFamily="34" charset="0"/>
              </a:rPr>
              <a:t>!</a:t>
            </a:r>
          </a:p>
          <a:p>
            <a:pPr marL="692150" lvl="2" indent="-179388">
              <a:buFont typeface="Arial" panose="020B0604020202020204" pitchFamily="34" charset="0"/>
              <a:buChar char="•"/>
            </a:pPr>
            <a:r>
              <a:rPr lang="en-US" sz="2000" dirty="0">
                <a:cs typeface="Arial" panose="020B0604020202020204" pitchFamily="34" charset="0"/>
              </a:rPr>
              <a:t>Challenge: Interface and hooks still need to be defined</a:t>
            </a:r>
          </a:p>
        </p:txBody>
      </p:sp>
      <p:sp>
        <p:nvSpPr>
          <p:cNvPr id="7" name="TextBox 6">
            <a:extLst>
              <a:ext uri="{FF2B5EF4-FFF2-40B4-BE49-F238E27FC236}">
                <a16:creationId xmlns:a16="http://schemas.microsoft.com/office/drawing/2014/main" id="{934A715A-6A38-6B71-31DA-A54AA834C83D}"/>
              </a:ext>
            </a:extLst>
          </p:cNvPr>
          <p:cNvSpPr txBox="1"/>
          <p:nvPr/>
        </p:nvSpPr>
        <p:spPr>
          <a:xfrm>
            <a:off x="1796382" y="5639403"/>
            <a:ext cx="8257540" cy="646331"/>
          </a:xfrm>
          <a:prstGeom prst="rect">
            <a:avLst/>
          </a:prstGeom>
          <a:noFill/>
        </p:spPr>
        <p:txBody>
          <a:bodyPr wrap="square">
            <a:spAutoFit/>
          </a:bodyPr>
          <a:lstStyle/>
          <a:p>
            <a:r>
              <a:rPr lang="en-US" b="1" i="0" dirty="0">
                <a:effectLst/>
                <a:latin typeface="Aptos" panose="020B0004020202020204" pitchFamily="34" charset="0"/>
                <a:hlinkClick r:id="rId4">
                  <a:extLst>
                    <a:ext uri="{A12FA001-AC4F-418D-AE19-62706E023703}">
                      <ahyp:hlinkClr xmlns:ahyp="http://schemas.microsoft.com/office/drawing/2018/hyperlinkcolor" val="tx"/>
                    </a:ext>
                  </a:extLst>
                </a:hlinkClick>
              </a:rPr>
              <a:t>Latest design step files can be found here : </a:t>
            </a:r>
            <a:r>
              <a:rPr lang="en-US" b="0" i="0" dirty="0">
                <a:solidFill>
                  <a:srgbClr val="E50019"/>
                </a:solidFill>
                <a:effectLst/>
                <a:latin typeface="Aptos" panose="020B0004020202020204" pitchFamily="34" charset="0"/>
                <a:hlinkClick r:id="rId4">
                  <a:extLst>
                    <a:ext uri="{A12FA001-AC4F-418D-AE19-62706E023703}">
                      <ahyp:hlinkClr xmlns:ahyp="http://schemas.microsoft.com/office/drawing/2018/hyperlinkcolor" val="tx"/>
                    </a:ext>
                  </a:extLst>
                </a:hlinkClick>
              </a:rPr>
              <a:t>https://seafile.rlp.net/library/16a6740c-1a99-4435-acd7-2c98f5eea8bf/P2/</a:t>
            </a:r>
            <a:endParaRPr lang="en-US" dirty="0"/>
          </a:p>
        </p:txBody>
      </p:sp>
    </p:spTree>
    <p:extLst>
      <p:ext uri="{BB962C8B-B14F-4D97-AF65-F5344CB8AC3E}">
        <p14:creationId xmlns:p14="http://schemas.microsoft.com/office/powerpoint/2010/main" val="7435128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8E7903FF-1556-D010-BC13-E2CAFEA01171}"/>
              </a:ext>
            </a:extLst>
          </p:cNvPr>
          <p:cNvSpPr>
            <a:spLocks noGrp="1"/>
          </p:cNvSpPr>
          <p:nvPr>
            <p:ph type="ftr" sz="quarter" idx="11"/>
          </p:nvPr>
        </p:nvSpPr>
        <p:spPr/>
        <p:txBody>
          <a:bodyPr/>
          <a:lstStyle/>
          <a:p>
            <a:r>
              <a:rPr lang="en-US"/>
              <a:t>P2 Collaboration Meeting 7 Jan 2026</a:t>
            </a:r>
            <a:endParaRPr lang="fr-FR" dirty="0"/>
          </a:p>
        </p:txBody>
      </p:sp>
      <p:sp>
        <p:nvSpPr>
          <p:cNvPr id="4" name="Slide Number Placeholder 3">
            <a:extLst>
              <a:ext uri="{FF2B5EF4-FFF2-40B4-BE49-F238E27FC236}">
                <a16:creationId xmlns:a16="http://schemas.microsoft.com/office/drawing/2014/main" id="{A3C78939-6C35-7EE9-F13B-4DD8155E09D1}"/>
              </a:ext>
            </a:extLst>
          </p:cNvPr>
          <p:cNvSpPr>
            <a:spLocks noGrp="1"/>
          </p:cNvSpPr>
          <p:nvPr>
            <p:ph type="sldNum" sz="quarter" idx="12"/>
          </p:nvPr>
        </p:nvSpPr>
        <p:spPr/>
        <p:txBody>
          <a:bodyPr/>
          <a:lstStyle/>
          <a:p>
            <a:fld id="{0CBC77A0-1F4E-42FF-9FFC-F45C3A64AF90}" type="slidenum">
              <a:rPr lang="fr-FR" smtClean="0"/>
              <a:t>12</a:t>
            </a:fld>
            <a:endParaRPr lang="fr-FR"/>
          </a:p>
        </p:txBody>
      </p:sp>
      <p:sp>
        <p:nvSpPr>
          <p:cNvPr id="5" name="Title 4">
            <a:extLst>
              <a:ext uri="{FF2B5EF4-FFF2-40B4-BE49-F238E27FC236}">
                <a16:creationId xmlns:a16="http://schemas.microsoft.com/office/drawing/2014/main" id="{A255FA8A-1304-FF37-ECF4-718C9C286BF4}"/>
              </a:ext>
            </a:extLst>
          </p:cNvPr>
          <p:cNvSpPr>
            <a:spLocks noGrp="1"/>
          </p:cNvSpPr>
          <p:nvPr>
            <p:ph type="title"/>
          </p:nvPr>
        </p:nvSpPr>
        <p:spPr>
          <a:xfrm>
            <a:off x="964747" y="149225"/>
            <a:ext cx="10728325" cy="871827"/>
          </a:xfrm>
        </p:spPr>
        <p:txBody>
          <a:bodyPr/>
          <a:lstStyle/>
          <a:p>
            <a:r>
              <a:rPr lang="en-US" dirty="0"/>
              <a:t>Planning 2026</a:t>
            </a:r>
          </a:p>
        </p:txBody>
      </p:sp>
      <p:sp>
        <p:nvSpPr>
          <p:cNvPr id="7" name="TextBox 6">
            <a:extLst>
              <a:ext uri="{FF2B5EF4-FFF2-40B4-BE49-F238E27FC236}">
                <a16:creationId xmlns:a16="http://schemas.microsoft.com/office/drawing/2014/main" id="{0E7E2F3B-4D1D-6AFA-E7D6-4391C8490401}"/>
              </a:ext>
            </a:extLst>
          </p:cNvPr>
          <p:cNvSpPr txBox="1"/>
          <p:nvPr/>
        </p:nvSpPr>
        <p:spPr>
          <a:xfrm>
            <a:off x="236311" y="642736"/>
            <a:ext cx="11719378" cy="5755422"/>
          </a:xfrm>
          <a:prstGeom prst="rect">
            <a:avLst/>
          </a:prstGeom>
          <a:noFill/>
        </p:spPr>
        <p:txBody>
          <a:bodyPr wrap="square">
            <a:spAutoFit/>
          </a:bodyPr>
          <a:lstStyle/>
          <a:p>
            <a:pPr rtl="0">
              <a:spcAft>
                <a:spcPts val="1200"/>
              </a:spcAft>
              <a:buNone/>
            </a:pPr>
            <a:r>
              <a:rPr lang="en-US" sz="2000" b="1" i="0" u="none" strike="noStrike" dirty="0">
                <a:solidFill>
                  <a:schemeClr val="tx2"/>
                </a:solidFill>
                <a:effectLst/>
              </a:rPr>
              <a:t>Strategy</a:t>
            </a:r>
            <a:r>
              <a:rPr lang="en-US" sz="2000" b="0" i="0" u="none" strike="noStrike" dirty="0">
                <a:effectLst/>
              </a:rPr>
              <a:t>: separate contracts for the different elements </a:t>
            </a:r>
            <a:endParaRPr lang="en-US" sz="2000" b="0" dirty="0">
              <a:effectLst/>
            </a:endParaRPr>
          </a:p>
          <a:p>
            <a:pPr marL="342900" indent="-342900" rtl="0">
              <a:spcAft>
                <a:spcPts val="1200"/>
              </a:spcAft>
              <a:buFont typeface="Arial" panose="020B0604020202020204" pitchFamily="34" charset="0"/>
              <a:buChar char="•"/>
            </a:pPr>
            <a:r>
              <a:rPr lang="en-US" sz="2200" b="1" i="0" u="none" strike="noStrike" dirty="0">
                <a:effectLst/>
              </a:rPr>
              <a:t>Chapeau : T4 2026 - T2 2027</a:t>
            </a:r>
            <a:endParaRPr lang="en-US" sz="2200" b="1" dirty="0"/>
          </a:p>
          <a:p>
            <a:pPr marL="800100" lvl="1" indent="-342900">
              <a:spcAft>
                <a:spcPts val="1200"/>
              </a:spcAft>
              <a:buFont typeface="Arial" panose="020B0604020202020204" pitchFamily="34" charset="0"/>
              <a:buChar char="•"/>
            </a:pPr>
            <a:r>
              <a:rPr lang="en-US" sz="2000" b="1" i="0" u="none" strike="noStrike" dirty="0">
                <a:effectLst/>
              </a:rPr>
              <a:t>Timeline: </a:t>
            </a:r>
            <a:r>
              <a:rPr lang="en-US" sz="2000" i="0" u="none" strike="noStrike" dirty="0">
                <a:effectLst/>
              </a:rPr>
              <a:t>Call for tender </a:t>
            </a:r>
            <a:r>
              <a:rPr lang="en-US" sz="2000" b="1" i="0" u="none" strike="noStrike" dirty="0">
                <a:effectLst/>
              </a:rPr>
              <a:t>end Feb </a:t>
            </a:r>
            <a:r>
              <a:rPr lang="en-US" sz="2000" b="1" i="0" u="none" strike="noStrike" dirty="0">
                <a:effectLst/>
                <a:sym typeface="Wingdings" panose="05000000000000000000" pitchFamily="2" charset="2"/>
              </a:rPr>
              <a:t> </a:t>
            </a:r>
            <a:r>
              <a:rPr lang="en-US" sz="2000" i="0" u="none" strike="noStrike" dirty="0">
                <a:effectLst/>
                <a:sym typeface="Wingdings" panose="05000000000000000000" pitchFamily="2" charset="2"/>
              </a:rPr>
              <a:t>contract </a:t>
            </a:r>
            <a:r>
              <a:rPr lang="en-US" sz="2000" b="1" i="0" u="none" strike="noStrike" dirty="0">
                <a:effectLst/>
                <a:sym typeface="Wingdings" panose="05000000000000000000" pitchFamily="2" charset="2"/>
              </a:rPr>
              <a:t>early summer 2026  </a:t>
            </a:r>
            <a:r>
              <a:rPr lang="en-US" sz="2000" i="0" u="none" strike="noStrike" dirty="0">
                <a:effectLst/>
                <a:sym typeface="Wingdings" panose="05000000000000000000" pitchFamily="2" charset="2"/>
              </a:rPr>
              <a:t>construction </a:t>
            </a:r>
            <a:r>
              <a:rPr lang="en-US" sz="2000" b="1" i="0" u="none" strike="noStrike" dirty="0">
                <a:effectLst/>
                <a:sym typeface="Wingdings" panose="05000000000000000000" pitchFamily="2" charset="2"/>
              </a:rPr>
              <a:t>few months (TBC)  </a:t>
            </a:r>
            <a:r>
              <a:rPr lang="en-US" sz="2000" i="0" u="none" strike="noStrike" dirty="0">
                <a:effectLst/>
                <a:sym typeface="Wingdings" panose="05000000000000000000" pitchFamily="2" charset="2"/>
              </a:rPr>
              <a:t>updated design review with </a:t>
            </a:r>
            <a:r>
              <a:rPr lang="en-US" sz="2000" b="1" i="0" u="none" strike="noStrike" dirty="0">
                <a:effectLst/>
                <a:sym typeface="Wingdings" panose="05000000000000000000" pitchFamily="2" charset="2"/>
              </a:rPr>
              <a:t>NTG </a:t>
            </a:r>
            <a:r>
              <a:rPr lang="en-US" sz="2000" i="0" u="none" strike="noStrike" dirty="0">
                <a:effectLst/>
                <a:sym typeface="Wingdings" panose="05000000000000000000" pitchFamily="2" charset="2"/>
              </a:rPr>
              <a:t>needed</a:t>
            </a:r>
            <a:endParaRPr lang="en-US" sz="2000" b="1" i="0" u="none" strike="noStrike" dirty="0">
              <a:effectLst/>
            </a:endParaRPr>
          </a:p>
          <a:p>
            <a:pPr marL="342900" indent="-342900" rtl="0">
              <a:spcAft>
                <a:spcPts val="1200"/>
              </a:spcAft>
              <a:buFont typeface="Arial" panose="020B0604020202020204" pitchFamily="34" charset="0"/>
              <a:buChar char="•"/>
            </a:pPr>
            <a:r>
              <a:rPr lang="en-US" sz="2200" b="1" i="0" u="none" strike="noStrike" dirty="0">
                <a:effectLst/>
              </a:rPr>
              <a:t>Membrane : T3 2026</a:t>
            </a:r>
            <a:endParaRPr lang="en-US" sz="2200" b="1" dirty="0"/>
          </a:p>
          <a:p>
            <a:pPr marL="800100" lvl="1" indent="-342900">
              <a:spcAft>
                <a:spcPts val="1200"/>
              </a:spcAft>
              <a:buFont typeface="Arial" panose="020B0604020202020204" pitchFamily="34" charset="0"/>
              <a:buChar char="•"/>
            </a:pPr>
            <a:r>
              <a:rPr lang="en-US" sz="2000" dirty="0"/>
              <a:t>D</a:t>
            </a:r>
            <a:r>
              <a:rPr lang="en-US" sz="2000" b="0" i="0" u="none" strike="noStrike" dirty="0">
                <a:effectLst/>
              </a:rPr>
              <a:t>esign finalized, company identified, quote available</a:t>
            </a:r>
          </a:p>
          <a:p>
            <a:pPr marL="342900" indent="-342900" rtl="0">
              <a:spcAft>
                <a:spcPts val="1200"/>
              </a:spcAft>
              <a:buFont typeface="Arial" panose="020B0604020202020204" pitchFamily="34" charset="0"/>
              <a:buChar char="•"/>
            </a:pPr>
            <a:r>
              <a:rPr lang="en-US" sz="2200" b="1" i="0" u="none" strike="noStrike" dirty="0">
                <a:effectLst/>
              </a:rPr>
              <a:t>Vacuum chamber shielding : T3 2026</a:t>
            </a:r>
            <a:r>
              <a:rPr lang="en-US" sz="2000" b="1" i="0" u="none" strike="noStrike" dirty="0">
                <a:effectLst/>
              </a:rPr>
              <a:t> </a:t>
            </a:r>
            <a:r>
              <a:rPr lang="en-US" sz="2000" b="0" i="0" u="none" strike="noStrike" dirty="0">
                <a:effectLst/>
              </a:rPr>
              <a:t>(installed first)</a:t>
            </a:r>
          </a:p>
          <a:p>
            <a:pPr marL="800100" lvl="1" indent="-342900">
              <a:spcAft>
                <a:spcPts val="1200"/>
              </a:spcAft>
              <a:buFont typeface="Arial" panose="020B0604020202020204" pitchFamily="34" charset="0"/>
              <a:buChar char="•"/>
            </a:pPr>
            <a:r>
              <a:rPr lang="en-US" sz="2000" b="0" i="0" u="none" strike="noStrike" dirty="0">
                <a:effectLst/>
              </a:rPr>
              <a:t>Design finalized, contacts established, quote available</a:t>
            </a:r>
            <a:endParaRPr lang="en-US" sz="2000" dirty="0"/>
          </a:p>
          <a:p>
            <a:pPr marL="342900" indent="-342900">
              <a:spcAft>
                <a:spcPts val="1200"/>
              </a:spcAft>
              <a:buFont typeface="Arial" panose="020B0604020202020204" pitchFamily="34" charset="0"/>
              <a:buChar char="•"/>
            </a:pPr>
            <a:r>
              <a:rPr lang="en-US" sz="2200" b="1" i="0" u="none" strike="noStrike" dirty="0">
                <a:effectLst/>
              </a:rPr>
              <a:t>Target mask : T4 2026</a:t>
            </a:r>
            <a:r>
              <a:rPr lang="en-US" sz="2000" b="0" i="0" u="none" strike="noStrike" dirty="0">
                <a:effectLst/>
              </a:rPr>
              <a:t> (</a:t>
            </a:r>
            <a:r>
              <a:rPr lang="en-US" sz="2000" dirty="0"/>
              <a:t>installed second</a:t>
            </a:r>
            <a:r>
              <a:rPr lang="en-US" sz="2000" b="0" i="0" u="none" strike="noStrike" dirty="0">
                <a:effectLst/>
              </a:rPr>
              <a:t>)</a:t>
            </a:r>
          </a:p>
          <a:p>
            <a:pPr marL="800100" lvl="1" indent="-342900">
              <a:spcAft>
                <a:spcPts val="1200"/>
              </a:spcAft>
              <a:buFont typeface="Arial" panose="020B0604020202020204" pitchFamily="34" charset="0"/>
              <a:buChar char="•"/>
            </a:pPr>
            <a:r>
              <a:rPr lang="en-US" sz="2000" dirty="0"/>
              <a:t>Simple design, interface with target support to be defined (maybe dedicated meeting soon?)</a:t>
            </a:r>
            <a:endParaRPr lang="en-US" sz="2000" b="0" i="0" u="none" strike="noStrike" dirty="0">
              <a:effectLst/>
            </a:endParaRPr>
          </a:p>
          <a:p>
            <a:pPr marL="342900" indent="-342900" rtl="0">
              <a:spcAft>
                <a:spcPts val="1200"/>
              </a:spcAft>
              <a:buFont typeface="Arial" panose="020B0604020202020204" pitchFamily="34" charset="0"/>
              <a:buChar char="•"/>
            </a:pPr>
            <a:r>
              <a:rPr lang="en-US" sz="2200" b="1" i="0" u="none" strike="noStrike" dirty="0">
                <a:effectLst/>
              </a:rPr>
              <a:t>Beam tube extension : T3 2026</a:t>
            </a:r>
          </a:p>
          <a:p>
            <a:pPr marL="800100" lvl="1" indent="-342900">
              <a:spcAft>
                <a:spcPts val="1200"/>
              </a:spcAft>
              <a:buFont typeface="Arial" panose="020B0604020202020204" pitchFamily="34" charset="0"/>
              <a:buChar char="•"/>
            </a:pPr>
            <a:r>
              <a:rPr lang="en-US" sz="2000" dirty="0"/>
              <a:t>S</a:t>
            </a:r>
            <a:r>
              <a:rPr lang="en-US" sz="2000" b="0" i="0" u="none" strike="noStrike" dirty="0">
                <a:effectLst/>
              </a:rPr>
              <a:t>tandard beam tube &amp; flanges + bellows to absorb the small movements </a:t>
            </a:r>
            <a:r>
              <a:rPr lang="en-US" sz="2000" dirty="0"/>
              <a:t>(Coordination with MESA foreseen)</a:t>
            </a:r>
            <a:endParaRPr lang="en-US" sz="2000" b="0" i="0" u="none" strike="noStrike" dirty="0">
              <a:effectLst/>
            </a:endParaRPr>
          </a:p>
        </p:txBody>
      </p:sp>
    </p:spTree>
    <p:extLst>
      <p:ext uri="{BB962C8B-B14F-4D97-AF65-F5344CB8AC3E}">
        <p14:creationId xmlns:p14="http://schemas.microsoft.com/office/powerpoint/2010/main" val="8503211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E691D1-F38C-53A9-C2E0-FDF8B4122BB1}"/>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509E0DDC-9036-83C8-FEBD-445D7D979B35}"/>
              </a:ext>
            </a:extLst>
          </p:cNvPr>
          <p:cNvSpPr txBox="1">
            <a:spLocks/>
          </p:cNvSpPr>
          <p:nvPr/>
        </p:nvSpPr>
        <p:spPr>
          <a:xfrm>
            <a:off x="2107225" y="2996224"/>
            <a:ext cx="8813956" cy="637930"/>
          </a:xfrm>
          <a:prstGeom prst="rect">
            <a:avLst/>
          </a:prstGeom>
        </p:spPr>
        <p:txBody>
          <a:bodyPr vert="horz" lIns="0" tIns="45720" rIns="0" bIns="45720" rtlCol="0" anchor="t">
            <a:normAutofit/>
          </a:bodyPr>
          <a:lstStyle>
            <a:lvl1pPr algn="l" defTabSz="914400" rtl="0" eaLnBrk="1" latinLnBrk="0" hangingPunct="1">
              <a:lnSpc>
                <a:spcPct val="90000"/>
              </a:lnSpc>
              <a:spcBef>
                <a:spcPct val="0"/>
              </a:spcBef>
              <a:buNone/>
              <a:defRPr sz="3200" b="1" kern="1200">
                <a:solidFill>
                  <a:schemeClr val="tx2"/>
                </a:solidFill>
                <a:latin typeface="+mn-lt"/>
                <a:ea typeface="+mj-ea"/>
                <a:cs typeface="+mj-cs"/>
              </a:defRPr>
            </a:lvl1pPr>
          </a:lstStyle>
          <a:p>
            <a:r>
              <a:rPr lang="da-DK" dirty="0">
                <a:solidFill>
                  <a:schemeClr val="tx1"/>
                </a:solidFill>
              </a:rPr>
              <a:t>Physics</a:t>
            </a:r>
          </a:p>
        </p:txBody>
      </p:sp>
      <p:sp>
        <p:nvSpPr>
          <p:cNvPr id="3" name="Footer Placeholder 2">
            <a:extLst>
              <a:ext uri="{FF2B5EF4-FFF2-40B4-BE49-F238E27FC236}">
                <a16:creationId xmlns:a16="http://schemas.microsoft.com/office/drawing/2014/main" id="{C5C3B20E-2307-E3E9-A29E-9A6486EE0C0F}"/>
              </a:ext>
            </a:extLst>
          </p:cNvPr>
          <p:cNvSpPr>
            <a:spLocks noGrp="1"/>
          </p:cNvSpPr>
          <p:nvPr>
            <p:ph type="ftr" sz="quarter" idx="15"/>
          </p:nvPr>
        </p:nvSpPr>
        <p:spPr/>
        <p:txBody>
          <a:bodyPr/>
          <a:lstStyle/>
          <a:p>
            <a:pPr algn="ctr"/>
            <a:r>
              <a:rPr lang="en-US"/>
              <a:t>P2 Collaboration Meeting 7 Jan 2026</a:t>
            </a:r>
            <a:endParaRPr lang="fr-FR" dirty="0"/>
          </a:p>
        </p:txBody>
      </p:sp>
      <p:sp>
        <p:nvSpPr>
          <p:cNvPr id="2" name="Slide Number Placeholder 1">
            <a:extLst>
              <a:ext uri="{FF2B5EF4-FFF2-40B4-BE49-F238E27FC236}">
                <a16:creationId xmlns:a16="http://schemas.microsoft.com/office/drawing/2014/main" id="{39BC5C7D-426F-46C3-5A22-2530AB80A165}"/>
              </a:ext>
            </a:extLst>
          </p:cNvPr>
          <p:cNvSpPr>
            <a:spLocks noGrp="1"/>
          </p:cNvSpPr>
          <p:nvPr>
            <p:ph type="sldNum" sz="quarter" idx="16"/>
          </p:nvPr>
        </p:nvSpPr>
        <p:spPr/>
        <p:txBody>
          <a:bodyPr/>
          <a:lstStyle/>
          <a:p>
            <a:fld id="{0CBC77A0-1F4E-42FF-9FFC-F45C3A64AF90}" type="slidenum">
              <a:rPr lang="fr-FR" smtClean="0"/>
              <a:pPr/>
              <a:t>13</a:t>
            </a:fld>
            <a:endParaRPr lang="fr-FR" dirty="0"/>
          </a:p>
        </p:txBody>
      </p:sp>
    </p:spTree>
    <p:extLst>
      <p:ext uri="{BB962C8B-B14F-4D97-AF65-F5344CB8AC3E}">
        <p14:creationId xmlns:p14="http://schemas.microsoft.com/office/powerpoint/2010/main" val="3396360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D6A059-44BD-10B6-D52C-2AC414D1670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E6EA9E5F-9ADE-C795-BDEA-3D70CE4FAA11}"/>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4" name="Slide Number Placeholder 3">
            <a:extLst>
              <a:ext uri="{FF2B5EF4-FFF2-40B4-BE49-F238E27FC236}">
                <a16:creationId xmlns:a16="http://schemas.microsoft.com/office/drawing/2014/main" id="{385316FF-B8E6-554D-B671-C54AFB53677B}"/>
              </a:ext>
            </a:extLst>
          </p:cNvPr>
          <p:cNvSpPr>
            <a:spLocks noGrp="1"/>
          </p:cNvSpPr>
          <p:nvPr>
            <p:ph type="sldNum" sz="quarter" idx="12"/>
          </p:nvPr>
        </p:nvSpPr>
        <p:spPr/>
        <p:txBody>
          <a:bodyPr/>
          <a:lstStyle/>
          <a:p>
            <a:fld id="{0CBC77A0-1F4E-42FF-9FFC-F45C3A64AF90}" type="slidenum">
              <a:rPr lang="fr-FR" smtClean="0"/>
              <a:t>14</a:t>
            </a:fld>
            <a:endParaRPr lang="fr-FR"/>
          </a:p>
        </p:txBody>
      </p:sp>
      <p:sp>
        <p:nvSpPr>
          <p:cNvPr id="5" name="Title 4">
            <a:extLst>
              <a:ext uri="{FF2B5EF4-FFF2-40B4-BE49-F238E27FC236}">
                <a16:creationId xmlns:a16="http://schemas.microsoft.com/office/drawing/2014/main" id="{6C0CE3F3-9EB4-8505-BE2C-CC395727D04F}"/>
              </a:ext>
            </a:extLst>
          </p:cNvPr>
          <p:cNvSpPr>
            <a:spLocks noGrp="1"/>
          </p:cNvSpPr>
          <p:nvPr>
            <p:ph type="title"/>
          </p:nvPr>
        </p:nvSpPr>
        <p:spPr>
          <a:xfrm>
            <a:off x="964747" y="110174"/>
            <a:ext cx="10728325" cy="871827"/>
          </a:xfrm>
        </p:spPr>
        <p:txBody>
          <a:bodyPr>
            <a:normAutofit/>
          </a:bodyPr>
          <a:lstStyle/>
          <a:p>
            <a:r>
              <a:rPr lang="en-US" dirty="0"/>
              <a:t>Optimization of the signal acceptance </a:t>
            </a:r>
          </a:p>
        </p:txBody>
      </p:sp>
      <p:grpSp>
        <p:nvGrpSpPr>
          <p:cNvPr id="34" name="Group 33">
            <a:extLst>
              <a:ext uri="{FF2B5EF4-FFF2-40B4-BE49-F238E27FC236}">
                <a16:creationId xmlns:a16="http://schemas.microsoft.com/office/drawing/2014/main" id="{3F10538F-0E77-F53E-87E1-7C9ED875BB80}"/>
              </a:ext>
            </a:extLst>
          </p:cNvPr>
          <p:cNvGrpSpPr/>
          <p:nvPr/>
        </p:nvGrpSpPr>
        <p:grpSpPr>
          <a:xfrm>
            <a:off x="5592822" y="633241"/>
            <a:ext cx="6450910" cy="3568145"/>
            <a:chOff x="5592822" y="633241"/>
            <a:chExt cx="6450910" cy="3568145"/>
          </a:xfrm>
        </p:grpSpPr>
        <p:pic>
          <p:nvPicPr>
            <p:cNvPr id="5122" name="Picture 2">
              <a:extLst>
                <a:ext uri="{FF2B5EF4-FFF2-40B4-BE49-F238E27FC236}">
                  <a16:creationId xmlns:a16="http://schemas.microsoft.com/office/drawing/2014/main" id="{9899A1A8-9CBF-9B95-D48C-6BE923482D1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6" r="13229" b="7768"/>
            <a:stretch>
              <a:fillRect/>
            </a:stretch>
          </p:blipFill>
          <p:spPr bwMode="auto">
            <a:xfrm>
              <a:off x="5592822" y="633241"/>
              <a:ext cx="6450910" cy="3568145"/>
            </a:xfrm>
            <a:prstGeom prst="rect">
              <a:avLst/>
            </a:prstGeom>
            <a:noFill/>
            <a:extLst>
              <a:ext uri="{909E8E84-426E-40DD-AFC4-6F175D3DCCD1}">
                <a14:hiddenFill xmlns:a14="http://schemas.microsoft.com/office/drawing/2010/main">
                  <a:solidFill>
                    <a:srgbClr val="FFFFFF"/>
                  </a:solidFill>
                </a14:hiddenFill>
              </a:ext>
            </a:extLst>
          </p:spPr>
        </p:pic>
        <p:sp>
          <p:nvSpPr>
            <p:cNvPr id="2" name="Freeform: Shape 1">
              <a:extLst>
                <a:ext uri="{FF2B5EF4-FFF2-40B4-BE49-F238E27FC236}">
                  <a16:creationId xmlns:a16="http://schemas.microsoft.com/office/drawing/2014/main" id="{48BC5909-8F1B-4E77-D285-230BBCBB06E3}"/>
                </a:ext>
              </a:extLst>
            </p:cNvPr>
            <p:cNvSpPr/>
            <p:nvPr/>
          </p:nvSpPr>
          <p:spPr>
            <a:xfrm>
              <a:off x="7191375" y="2021285"/>
              <a:ext cx="2505075" cy="686205"/>
            </a:xfrm>
            <a:custGeom>
              <a:avLst/>
              <a:gdLst>
                <a:gd name="csX0" fmla="*/ 2505075 w 2505075"/>
                <a:gd name="csY0" fmla="*/ 607994 h 686205"/>
                <a:gd name="csX1" fmla="*/ 2219325 w 2505075"/>
                <a:gd name="csY1" fmla="*/ 674669 h 686205"/>
                <a:gd name="csX2" fmla="*/ 1762125 w 2505075"/>
                <a:gd name="csY2" fmla="*/ 398444 h 686205"/>
                <a:gd name="csX3" fmla="*/ 1533525 w 2505075"/>
                <a:gd name="csY3" fmla="*/ 141269 h 686205"/>
                <a:gd name="csX4" fmla="*/ 1333500 w 2505075"/>
                <a:gd name="csY4" fmla="*/ 17444 h 686205"/>
                <a:gd name="csX5" fmla="*/ 1104900 w 2505075"/>
                <a:gd name="csY5" fmla="*/ 7919 h 686205"/>
                <a:gd name="csX6" fmla="*/ 876300 w 2505075"/>
                <a:gd name="csY6" fmla="*/ 84119 h 686205"/>
                <a:gd name="csX7" fmla="*/ 514350 w 2505075"/>
                <a:gd name="csY7" fmla="*/ 284144 h 686205"/>
                <a:gd name="csX8" fmla="*/ 0 w 2505075"/>
                <a:gd name="csY8" fmla="*/ 569894 h 686205"/>
                <a:gd name="csX9" fmla="*/ 0 w 2505075"/>
                <a:gd name="csY9" fmla="*/ 569894 h 686205"/>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Lst>
              <a:rect l="l" t="t" r="r" b="b"/>
              <a:pathLst>
                <a:path w="2505075" h="686205">
                  <a:moveTo>
                    <a:pt x="2505075" y="607994"/>
                  </a:moveTo>
                  <a:cubicBezTo>
                    <a:pt x="2424112" y="658794"/>
                    <a:pt x="2343150" y="709594"/>
                    <a:pt x="2219325" y="674669"/>
                  </a:cubicBezTo>
                  <a:cubicBezTo>
                    <a:pt x="2095500" y="639744"/>
                    <a:pt x="1876425" y="487344"/>
                    <a:pt x="1762125" y="398444"/>
                  </a:cubicBezTo>
                  <a:cubicBezTo>
                    <a:pt x="1647825" y="309544"/>
                    <a:pt x="1604962" y="204769"/>
                    <a:pt x="1533525" y="141269"/>
                  </a:cubicBezTo>
                  <a:cubicBezTo>
                    <a:pt x="1462088" y="77769"/>
                    <a:pt x="1404937" y="39669"/>
                    <a:pt x="1333500" y="17444"/>
                  </a:cubicBezTo>
                  <a:cubicBezTo>
                    <a:pt x="1262062" y="-4781"/>
                    <a:pt x="1181100" y="-3193"/>
                    <a:pt x="1104900" y="7919"/>
                  </a:cubicBezTo>
                  <a:cubicBezTo>
                    <a:pt x="1028700" y="19031"/>
                    <a:pt x="974725" y="38082"/>
                    <a:pt x="876300" y="84119"/>
                  </a:cubicBezTo>
                  <a:cubicBezTo>
                    <a:pt x="777875" y="130156"/>
                    <a:pt x="514350" y="284144"/>
                    <a:pt x="514350" y="284144"/>
                  </a:cubicBezTo>
                  <a:lnTo>
                    <a:pt x="0" y="569894"/>
                  </a:lnTo>
                  <a:lnTo>
                    <a:pt x="0" y="569894"/>
                  </a:lnTo>
                </a:path>
              </a:pathLst>
            </a:custGeom>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6" name="Freeform: Shape 5">
              <a:extLst>
                <a:ext uri="{FF2B5EF4-FFF2-40B4-BE49-F238E27FC236}">
                  <a16:creationId xmlns:a16="http://schemas.microsoft.com/office/drawing/2014/main" id="{4085DE20-DE21-E645-970D-6CA51C4C3DBD}"/>
                </a:ext>
              </a:extLst>
            </p:cNvPr>
            <p:cNvSpPr/>
            <p:nvPr/>
          </p:nvSpPr>
          <p:spPr>
            <a:xfrm>
              <a:off x="8858250" y="2631354"/>
              <a:ext cx="838200" cy="590550"/>
            </a:xfrm>
            <a:custGeom>
              <a:avLst/>
              <a:gdLst>
                <a:gd name="csX0" fmla="*/ 838200 w 838200"/>
                <a:gd name="csY0" fmla="*/ 0 h 590550"/>
                <a:gd name="csX1" fmla="*/ 0 w 838200"/>
                <a:gd name="csY1" fmla="*/ 590550 h 590550"/>
              </a:gdLst>
              <a:ahLst/>
              <a:cxnLst>
                <a:cxn ang="0">
                  <a:pos x="csX0" y="csY0"/>
                </a:cxn>
                <a:cxn ang="0">
                  <a:pos x="csX1" y="csY1"/>
                </a:cxn>
              </a:cxnLst>
              <a:rect l="l" t="t" r="r" b="b"/>
              <a:pathLst>
                <a:path w="838200" h="590550">
                  <a:moveTo>
                    <a:pt x="838200" y="0"/>
                  </a:moveTo>
                  <a:cubicBezTo>
                    <a:pt x="477043" y="250031"/>
                    <a:pt x="115887" y="500063"/>
                    <a:pt x="0" y="590550"/>
                  </a:cubicBezTo>
                </a:path>
              </a:pathLst>
            </a:custGeom>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cxnSp>
        <p:nvCxnSpPr>
          <p:cNvPr id="9" name="Straight Connector 8">
            <a:extLst>
              <a:ext uri="{FF2B5EF4-FFF2-40B4-BE49-F238E27FC236}">
                <a16:creationId xmlns:a16="http://schemas.microsoft.com/office/drawing/2014/main" id="{C5806407-C1CC-78B9-53EE-D3A2DFC6DCF6}"/>
              </a:ext>
            </a:extLst>
          </p:cNvPr>
          <p:cNvCxnSpPr>
            <a:cxnSpLocks/>
          </p:cNvCxnSpPr>
          <p:nvPr/>
        </p:nvCxnSpPr>
        <p:spPr>
          <a:xfrm>
            <a:off x="8443912" y="2164599"/>
            <a:ext cx="0" cy="933510"/>
          </a:xfrm>
          <a:prstGeom prst="line">
            <a:avLst/>
          </a:prstGeom>
        </p:spPr>
        <p:style>
          <a:lnRef idx="1">
            <a:schemeClr val="accent1"/>
          </a:lnRef>
          <a:fillRef idx="0">
            <a:schemeClr val="accent1"/>
          </a:fillRef>
          <a:effectRef idx="0">
            <a:schemeClr val="accent1"/>
          </a:effectRef>
          <a:fontRef idx="minor">
            <a:schemeClr val="tx1"/>
          </a:fontRef>
        </p:style>
      </p:cxnSp>
      <p:grpSp>
        <p:nvGrpSpPr>
          <p:cNvPr id="32" name="Group 31">
            <a:extLst>
              <a:ext uri="{FF2B5EF4-FFF2-40B4-BE49-F238E27FC236}">
                <a16:creationId xmlns:a16="http://schemas.microsoft.com/office/drawing/2014/main" id="{1D37DEDB-008A-078F-7C75-351A6ACF7DB0}"/>
              </a:ext>
            </a:extLst>
          </p:cNvPr>
          <p:cNvGrpSpPr/>
          <p:nvPr/>
        </p:nvGrpSpPr>
        <p:grpSpPr>
          <a:xfrm>
            <a:off x="5825620" y="4206987"/>
            <a:ext cx="5985314" cy="1996938"/>
            <a:chOff x="3097908" y="2926702"/>
            <a:chExt cx="5828726" cy="1933873"/>
          </a:xfrm>
        </p:grpSpPr>
        <p:sp>
          <p:nvSpPr>
            <p:cNvPr id="22" name="Google Shape;62;p14">
              <a:extLst>
                <a:ext uri="{FF2B5EF4-FFF2-40B4-BE49-F238E27FC236}">
                  <a16:creationId xmlns:a16="http://schemas.microsoft.com/office/drawing/2014/main" id="{8BF04945-E0C4-57DF-F98F-AFCCEB658677}"/>
                </a:ext>
              </a:extLst>
            </p:cNvPr>
            <p:cNvSpPr/>
            <p:nvPr/>
          </p:nvSpPr>
          <p:spPr>
            <a:xfrm>
              <a:off x="3097908" y="3020400"/>
              <a:ext cx="5817925" cy="1840175"/>
            </a:xfrm>
            <a:prstGeom prst="rect">
              <a:avLst/>
            </a:prstGeom>
            <a:solidFill>
              <a:srgbClr val="EEEEEE"/>
            </a:solidFill>
            <a:ln w="8275" cap="flat" cmpd="sng">
              <a:solidFill>
                <a:srgbClr val="595959"/>
              </a:solidFill>
              <a:prstDash val="solid"/>
              <a:round/>
              <a:headEnd type="none" w="sm" len="sm"/>
              <a:tailEnd type="none" w="sm" len="sm"/>
            </a:ln>
          </p:spPr>
          <p:txBody>
            <a:bodyPr spcFirstLastPara="1" wrap="square" lIns="79450" tIns="79450" rIns="79450" bIns="79450" anchor="ctr" anchorCtr="0">
              <a:noAutofit/>
            </a:bodyPr>
            <a:lstStyle/>
            <a:p>
              <a:pPr marL="0" lvl="0" indent="0" algn="l" rtl="0">
                <a:spcBef>
                  <a:spcPts val="0"/>
                </a:spcBef>
                <a:spcAft>
                  <a:spcPts val="0"/>
                </a:spcAft>
                <a:buClr>
                  <a:srgbClr val="000000"/>
                </a:buClr>
                <a:buSzPts val="956"/>
                <a:buFont typeface="Arial"/>
                <a:buNone/>
              </a:pPr>
              <a:endParaRPr sz="1216"/>
            </a:p>
          </p:txBody>
        </p:sp>
        <p:sp>
          <p:nvSpPr>
            <p:cNvPr id="23" name="Google Shape;63;p14">
              <a:extLst>
                <a:ext uri="{FF2B5EF4-FFF2-40B4-BE49-F238E27FC236}">
                  <a16:creationId xmlns:a16="http://schemas.microsoft.com/office/drawing/2014/main" id="{B49CB179-D0EE-E7AD-F412-FFE766576A65}"/>
                </a:ext>
              </a:extLst>
            </p:cNvPr>
            <p:cNvSpPr/>
            <p:nvPr/>
          </p:nvSpPr>
          <p:spPr>
            <a:xfrm>
              <a:off x="7884887" y="3656521"/>
              <a:ext cx="987600" cy="414300"/>
            </a:xfrm>
            <a:prstGeom prst="rect">
              <a:avLst/>
            </a:prstGeom>
            <a:solidFill>
              <a:srgbClr val="666666"/>
            </a:solidFill>
            <a:ln w="8275" cap="flat" cmpd="sng">
              <a:solidFill>
                <a:srgbClr val="595959"/>
              </a:solidFill>
              <a:prstDash val="solid"/>
              <a:round/>
              <a:headEnd type="none" w="sm" len="sm"/>
              <a:tailEnd type="none" w="sm" len="sm"/>
            </a:ln>
          </p:spPr>
          <p:txBody>
            <a:bodyPr spcFirstLastPara="1" wrap="square" lIns="79450" tIns="79450" rIns="79450" bIns="79450" anchor="ctr" anchorCtr="0">
              <a:noAutofit/>
            </a:bodyPr>
            <a:lstStyle/>
            <a:p>
              <a:pPr marL="0" lvl="0" indent="0" algn="ctr" rtl="0">
                <a:spcBef>
                  <a:spcPts val="0"/>
                </a:spcBef>
                <a:spcAft>
                  <a:spcPts val="0"/>
                </a:spcAft>
                <a:buNone/>
              </a:pPr>
              <a:r>
                <a:rPr lang="fr" sz="1216"/>
                <a:t>Target</a:t>
              </a:r>
              <a:endParaRPr sz="1216"/>
            </a:p>
          </p:txBody>
        </p:sp>
        <p:sp>
          <p:nvSpPr>
            <p:cNvPr id="24" name="Google Shape;64;p14">
              <a:extLst>
                <a:ext uri="{FF2B5EF4-FFF2-40B4-BE49-F238E27FC236}">
                  <a16:creationId xmlns:a16="http://schemas.microsoft.com/office/drawing/2014/main" id="{5FFDC693-FEAA-866F-A424-85CB8C79841B}"/>
                </a:ext>
              </a:extLst>
            </p:cNvPr>
            <p:cNvSpPr/>
            <p:nvPr/>
          </p:nvSpPr>
          <p:spPr>
            <a:xfrm>
              <a:off x="4927151" y="3318434"/>
              <a:ext cx="21600" cy="1090500"/>
            </a:xfrm>
            <a:prstGeom prst="rect">
              <a:avLst/>
            </a:prstGeom>
            <a:solidFill>
              <a:srgbClr val="EEEEEE"/>
            </a:solidFill>
            <a:ln w="8275" cap="flat" cmpd="sng">
              <a:solidFill>
                <a:srgbClr val="595959"/>
              </a:solidFill>
              <a:prstDash val="solid"/>
              <a:round/>
              <a:headEnd type="none" w="sm" len="sm"/>
              <a:tailEnd type="none" w="sm" len="sm"/>
            </a:ln>
          </p:spPr>
          <p:txBody>
            <a:bodyPr spcFirstLastPara="1" wrap="square" lIns="79450" tIns="79450" rIns="79450" bIns="79450" anchor="ctr" anchorCtr="0">
              <a:noAutofit/>
            </a:bodyPr>
            <a:lstStyle/>
            <a:p>
              <a:pPr marL="0" lvl="0" indent="0" algn="ctr" rtl="0">
                <a:spcBef>
                  <a:spcPts val="0"/>
                </a:spcBef>
                <a:spcAft>
                  <a:spcPts val="0"/>
                </a:spcAft>
                <a:buNone/>
              </a:pPr>
              <a:endParaRPr sz="1216"/>
            </a:p>
          </p:txBody>
        </p:sp>
        <p:sp>
          <p:nvSpPr>
            <p:cNvPr id="25" name="Google Shape;65;p14">
              <a:extLst>
                <a:ext uri="{FF2B5EF4-FFF2-40B4-BE49-F238E27FC236}">
                  <a16:creationId xmlns:a16="http://schemas.microsoft.com/office/drawing/2014/main" id="{C774431F-0829-1875-0021-4E018C70DDCF}"/>
                </a:ext>
              </a:extLst>
            </p:cNvPr>
            <p:cNvSpPr/>
            <p:nvPr/>
          </p:nvSpPr>
          <p:spPr>
            <a:xfrm>
              <a:off x="4201296" y="3318434"/>
              <a:ext cx="21600" cy="1090500"/>
            </a:xfrm>
            <a:prstGeom prst="rect">
              <a:avLst/>
            </a:prstGeom>
            <a:solidFill>
              <a:srgbClr val="EEEEEE"/>
            </a:solidFill>
            <a:ln w="8275" cap="flat" cmpd="sng">
              <a:solidFill>
                <a:srgbClr val="595959"/>
              </a:solidFill>
              <a:prstDash val="solid"/>
              <a:round/>
              <a:headEnd type="none" w="sm" len="sm"/>
              <a:tailEnd type="none" w="sm" len="sm"/>
            </a:ln>
          </p:spPr>
          <p:txBody>
            <a:bodyPr spcFirstLastPara="1" wrap="square" lIns="79450" tIns="79450" rIns="79450" bIns="79450" anchor="ctr" anchorCtr="0">
              <a:noAutofit/>
            </a:bodyPr>
            <a:lstStyle/>
            <a:p>
              <a:pPr marL="0" lvl="0" indent="0" algn="ctr" rtl="0">
                <a:spcBef>
                  <a:spcPts val="0"/>
                </a:spcBef>
                <a:spcAft>
                  <a:spcPts val="0"/>
                </a:spcAft>
                <a:buNone/>
              </a:pPr>
              <a:endParaRPr sz="1216"/>
            </a:p>
          </p:txBody>
        </p:sp>
        <p:sp>
          <p:nvSpPr>
            <p:cNvPr id="26" name="Google Shape;66;p14">
              <a:extLst>
                <a:ext uri="{FF2B5EF4-FFF2-40B4-BE49-F238E27FC236}">
                  <a16:creationId xmlns:a16="http://schemas.microsoft.com/office/drawing/2014/main" id="{B321450C-283E-306C-197C-BA239FA6044A}"/>
                </a:ext>
              </a:extLst>
            </p:cNvPr>
            <p:cNvSpPr/>
            <p:nvPr/>
          </p:nvSpPr>
          <p:spPr>
            <a:xfrm>
              <a:off x="3475465" y="3346527"/>
              <a:ext cx="21600" cy="1090500"/>
            </a:xfrm>
            <a:prstGeom prst="rect">
              <a:avLst/>
            </a:prstGeom>
            <a:solidFill>
              <a:srgbClr val="EEEEEE"/>
            </a:solidFill>
            <a:ln w="11175" cap="flat" cmpd="sng">
              <a:solidFill>
                <a:srgbClr val="595959"/>
              </a:solidFill>
              <a:prstDash val="solid"/>
              <a:round/>
              <a:headEnd type="none" w="sm" len="sm"/>
              <a:tailEnd type="none" w="sm" len="sm"/>
            </a:ln>
          </p:spPr>
          <p:txBody>
            <a:bodyPr spcFirstLastPara="1" wrap="square" lIns="107300" tIns="107300" rIns="107300" bIns="107300" anchor="ctr" anchorCtr="0">
              <a:noAutofit/>
            </a:bodyPr>
            <a:lstStyle/>
            <a:p>
              <a:pPr marL="0" lvl="0" indent="0" algn="ctr" rtl="0">
                <a:spcBef>
                  <a:spcPts val="0"/>
                </a:spcBef>
                <a:spcAft>
                  <a:spcPts val="0"/>
                </a:spcAft>
                <a:buNone/>
              </a:pPr>
              <a:endParaRPr sz="1643"/>
            </a:p>
          </p:txBody>
        </p:sp>
        <p:sp>
          <p:nvSpPr>
            <p:cNvPr id="27" name="Google Shape;67;p14">
              <a:extLst>
                <a:ext uri="{FF2B5EF4-FFF2-40B4-BE49-F238E27FC236}">
                  <a16:creationId xmlns:a16="http://schemas.microsoft.com/office/drawing/2014/main" id="{ED60B0D3-8DA8-F771-A364-D0ABF2C8DBA7}"/>
                </a:ext>
              </a:extLst>
            </p:cNvPr>
            <p:cNvSpPr txBox="1"/>
            <p:nvPr/>
          </p:nvSpPr>
          <p:spPr>
            <a:xfrm>
              <a:off x="3181349" y="2926702"/>
              <a:ext cx="2945700" cy="408000"/>
            </a:xfrm>
            <a:prstGeom prst="rect">
              <a:avLst/>
            </a:prstGeom>
            <a:noFill/>
            <a:ln>
              <a:noFill/>
            </a:ln>
          </p:spPr>
          <p:txBody>
            <a:bodyPr spcFirstLastPara="1" wrap="square" lIns="107300" tIns="107300" rIns="107300" bIns="107300" anchor="t" anchorCtr="0">
              <a:noAutofit/>
            </a:bodyPr>
            <a:lstStyle/>
            <a:p>
              <a:pPr marL="0" lvl="0" indent="0" algn="l" rtl="0">
                <a:spcBef>
                  <a:spcPts val="0"/>
                </a:spcBef>
                <a:spcAft>
                  <a:spcPts val="0"/>
                </a:spcAft>
                <a:buNone/>
              </a:pPr>
              <a:r>
                <a:rPr lang="fr" sz="1643" dirty="0">
                  <a:solidFill>
                    <a:srgbClr val="000000"/>
                  </a:solidFill>
                </a:rPr>
                <a:t>det2    det1     det0</a:t>
              </a:r>
              <a:endParaRPr sz="1643" dirty="0">
                <a:solidFill>
                  <a:srgbClr val="000000"/>
                </a:solidFill>
              </a:endParaRPr>
            </a:p>
          </p:txBody>
        </p:sp>
        <p:cxnSp>
          <p:nvCxnSpPr>
            <p:cNvPr id="28" name="Google Shape;68;p14">
              <a:extLst>
                <a:ext uri="{FF2B5EF4-FFF2-40B4-BE49-F238E27FC236}">
                  <a16:creationId xmlns:a16="http://schemas.microsoft.com/office/drawing/2014/main" id="{25680AA6-B652-4053-DEE9-77963EE1AA40}"/>
                </a:ext>
              </a:extLst>
            </p:cNvPr>
            <p:cNvCxnSpPr/>
            <p:nvPr/>
          </p:nvCxnSpPr>
          <p:spPr>
            <a:xfrm rot="10800000" flipH="1">
              <a:off x="3475441" y="4498639"/>
              <a:ext cx="712200" cy="8400"/>
            </a:xfrm>
            <a:prstGeom prst="straightConnector1">
              <a:avLst/>
            </a:prstGeom>
            <a:noFill/>
            <a:ln w="8275" cap="flat" cmpd="sng">
              <a:solidFill>
                <a:srgbClr val="595959"/>
              </a:solidFill>
              <a:prstDash val="solid"/>
              <a:round/>
              <a:headEnd type="stealth" w="med" len="med"/>
              <a:tailEnd type="stealth" w="med" len="med"/>
            </a:ln>
          </p:spPr>
        </p:cxnSp>
        <p:sp>
          <p:nvSpPr>
            <p:cNvPr id="29" name="Google Shape;69;p14">
              <a:extLst>
                <a:ext uri="{FF2B5EF4-FFF2-40B4-BE49-F238E27FC236}">
                  <a16:creationId xmlns:a16="http://schemas.microsoft.com/office/drawing/2014/main" id="{4CD15955-1438-C27C-1F55-361E62D9D338}"/>
                </a:ext>
              </a:extLst>
            </p:cNvPr>
            <p:cNvSpPr txBox="1"/>
            <p:nvPr/>
          </p:nvSpPr>
          <p:spPr>
            <a:xfrm>
              <a:off x="3475441" y="4466067"/>
              <a:ext cx="825900" cy="361200"/>
            </a:xfrm>
            <a:prstGeom prst="rect">
              <a:avLst/>
            </a:prstGeom>
            <a:noFill/>
            <a:ln>
              <a:noFill/>
            </a:ln>
          </p:spPr>
          <p:txBody>
            <a:bodyPr spcFirstLastPara="1" wrap="square" lIns="79450" tIns="79450" rIns="79450" bIns="79450" anchor="t" anchorCtr="0">
              <a:spAutoFit/>
            </a:bodyPr>
            <a:lstStyle/>
            <a:p>
              <a:pPr marL="0" lvl="0" indent="0" algn="l" rtl="0">
                <a:spcBef>
                  <a:spcPts val="0"/>
                </a:spcBef>
                <a:spcAft>
                  <a:spcPts val="0"/>
                </a:spcAft>
                <a:buNone/>
              </a:pPr>
              <a:r>
                <a:rPr lang="fr" sz="1303" u="sng">
                  <a:solidFill>
                    <a:srgbClr val="000000"/>
                  </a:solidFill>
                </a:rPr>
                <a:t>300mm</a:t>
              </a:r>
              <a:endParaRPr sz="1303" u="sng">
                <a:solidFill>
                  <a:srgbClr val="000000"/>
                </a:solidFill>
              </a:endParaRPr>
            </a:p>
          </p:txBody>
        </p:sp>
        <p:sp>
          <p:nvSpPr>
            <p:cNvPr id="30" name="Google Shape;70;p14">
              <a:extLst>
                <a:ext uri="{FF2B5EF4-FFF2-40B4-BE49-F238E27FC236}">
                  <a16:creationId xmlns:a16="http://schemas.microsoft.com/office/drawing/2014/main" id="{8FEA5C3B-DF6D-21E6-5701-3515E5BEF4B7}"/>
                </a:ext>
              </a:extLst>
            </p:cNvPr>
            <p:cNvSpPr txBox="1"/>
            <p:nvPr/>
          </p:nvSpPr>
          <p:spPr>
            <a:xfrm>
              <a:off x="7852334" y="4025640"/>
              <a:ext cx="1074300" cy="512700"/>
            </a:xfrm>
            <a:prstGeom prst="rect">
              <a:avLst/>
            </a:prstGeom>
            <a:noFill/>
            <a:ln>
              <a:noFill/>
            </a:ln>
          </p:spPr>
          <p:txBody>
            <a:bodyPr spcFirstLastPara="1" wrap="square" lIns="79450" tIns="79450" rIns="79450" bIns="79450" anchor="t" anchorCtr="0">
              <a:noAutofit/>
            </a:bodyPr>
            <a:lstStyle/>
            <a:p>
              <a:pPr marL="0" lvl="0" indent="0" algn="l" rtl="0">
                <a:spcBef>
                  <a:spcPts val="0"/>
                </a:spcBef>
                <a:spcAft>
                  <a:spcPts val="0"/>
                </a:spcAft>
                <a:buNone/>
              </a:pPr>
              <a:r>
                <a:rPr lang="fr" sz="1390" i="1"/>
                <a:t>z=500mm</a:t>
              </a:r>
              <a:endParaRPr sz="1390" i="1"/>
            </a:p>
          </p:txBody>
        </p:sp>
        <p:sp>
          <p:nvSpPr>
            <p:cNvPr id="31" name="Google Shape;71;p14">
              <a:extLst>
                <a:ext uri="{FF2B5EF4-FFF2-40B4-BE49-F238E27FC236}">
                  <a16:creationId xmlns:a16="http://schemas.microsoft.com/office/drawing/2014/main" id="{2EA5DE0A-D20B-AFB4-D899-1728F8321242}"/>
                </a:ext>
              </a:extLst>
            </p:cNvPr>
            <p:cNvSpPr txBox="1"/>
            <p:nvPr/>
          </p:nvSpPr>
          <p:spPr>
            <a:xfrm>
              <a:off x="4584351" y="4454075"/>
              <a:ext cx="1749300" cy="374400"/>
            </a:xfrm>
            <a:prstGeom prst="rect">
              <a:avLst/>
            </a:prstGeom>
            <a:noFill/>
            <a:ln>
              <a:noFill/>
            </a:ln>
          </p:spPr>
          <p:txBody>
            <a:bodyPr spcFirstLastPara="1" wrap="square" lIns="79450" tIns="79450" rIns="79450" bIns="79450" anchor="t" anchorCtr="0">
              <a:spAutoFit/>
            </a:bodyPr>
            <a:lstStyle/>
            <a:p>
              <a:pPr marL="0" lvl="0" indent="0" algn="l" rtl="0">
                <a:spcBef>
                  <a:spcPts val="0"/>
                </a:spcBef>
                <a:spcAft>
                  <a:spcPts val="0"/>
                </a:spcAft>
                <a:buNone/>
              </a:pPr>
              <a:r>
                <a:rPr lang="fr" sz="1390" i="1">
                  <a:solidFill>
                    <a:srgbClr val="000000"/>
                  </a:solidFill>
                </a:rPr>
                <a:t>zDet0=-2500mm</a:t>
              </a:r>
              <a:endParaRPr sz="1216"/>
            </a:p>
          </p:txBody>
        </p:sp>
      </p:grpSp>
      <p:sp>
        <p:nvSpPr>
          <p:cNvPr id="33" name="TextBox 32">
            <a:extLst>
              <a:ext uri="{FF2B5EF4-FFF2-40B4-BE49-F238E27FC236}">
                <a16:creationId xmlns:a16="http://schemas.microsoft.com/office/drawing/2014/main" id="{AE38C3A9-D940-C088-70F4-5C85420D4FA7}"/>
              </a:ext>
            </a:extLst>
          </p:cNvPr>
          <p:cNvSpPr txBox="1"/>
          <p:nvPr/>
        </p:nvSpPr>
        <p:spPr>
          <a:xfrm>
            <a:off x="133352" y="1179714"/>
            <a:ext cx="5328502" cy="1969770"/>
          </a:xfrm>
          <a:prstGeom prst="rect">
            <a:avLst/>
          </a:prstGeom>
          <a:noFill/>
        </p:spPr>
        <p:txBody>
          <a:bodyPr wrap="square" rtlCol="0">
            <a:spAutoFit/>
          </a:bodyPr>
          <a:lstStyle/>
          <a:p>
            <a:r>
              <a:rPr lang="en-US" sz="2200" b="1" dirty="0">
                <a:solidFill>
                  <a:srgbClr val="FF0000"/>
                </a:solidFill>
                <a:cs typeface="Arial" panose="020B0604020202020204" pitchFamily="34" charset="0"/>
              </a:rPr>
              <a:t>3 parameters to optimize</a:t>
            </a:r>
          </a:p>
          <a:p>
            <a:pPr marL="692150" lvl="2" indent="-179388">
              <a:buFont typeface="Arial" panose="020B0604020202020204" pitchFamily="34" charset="0"/>
              <a:buChar char="•"/>
            </a:pPr>
            <a:r>
              <a:rPr lang="en-US" sz="2000" dirty="0">
                <a:cs typeface="Arial" panose="020B0604020202020204" pitchFamily="34" charset="0"/>
              </a:rPr>
              <a:t>Distance between detectors</a:t>
            </a:r>
          </a:p>
          <a:p>
            <a:pPr marL="692150" lvl="2" indent="-179388">
              <a:buFont typeface="Arial" panose="020B0604020202020204" pitchFamily="34" charset="0"/>
              <a:buChar char="•"/>
            </a:pPr>
            <a:r>
              <a:rPr lang="en-US" sz="2000" dirty="0">
                <a:cs typeface="Arial" panose="020B0604020202020204" pitchFamily="34" charset="0"/>
              </a:rPr>
              <a:t>Position of closest to target detector</a:t>
            </a:r>
          </a:p>
          <a:p>
            <a:pPr marL="692150" lvl="2" indent="-179388">
              <a:buFont typeface="Arial" panose="020B0604020202020204" pitchFamily="34" charset="0"/>
              <a:buChar char="•"/>
            </a:pPr>
            <a:r>
              <a:rPr lang="en-US" sz="2000" dirty="0">
                <a:cs typeface="Arial" panose="020B0604020202020204" pitchFamily="34" charset="0"/>
              </a:rPr>
              <a:t>Magnetic field scaling ( 0.7 T is the max value)</a:t>
            </a:r>
          </a:p>
          <a:p>
            <a:pPr marL="692150" lvl="2" indent="-179388">
              <a:buFont typeface="Arial" panose="020B0604020202020204" pitchFamily="34" charset="0"/>
              <a:buChar char="•"/>
            </a:pPr>
            <a:endParaRPr lang="en-US" sz="2000" dirty="0">
              <a:cs typeface="Arial" panose="020B0604020202020204" pitchFamily="34" charset="0"/>
            </a:endParaRPr>
          </a:p>
        </p:txBody>
      </p:sp>
      <p:cxnSp>
        <p:nvCxnSpPr>
          <p:cNvPr id="35" name="Straight Connector 34">
            <a:extLst>
              <a:ext uri="{FF2B5EF4-FFF2-40B4-BE49-F238E27FC236}">
                <a16:creationId xmlns:a16="http://schemas.microsoft.com/office/drawing/2014/main" id="{7CEC8CC6-01B7-7208-E183-25EF9D992053}"/>
              </a:ext>
            </a:extLst>
          </p:cNvPr>
          <p:cNvCxnSpPr>
            <a:cxnSpLocks/>
          </p:cNvCxnSpPr>
          <p:nvPr/>
        </p:nvCxnSpPr>
        <p:spPr>
          <a:xfrm>
            <a:off x="8596312" y="2316999"/>
            <a:ext cx="0" cy="93351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CA52A0B-9C76-DC44-EC6A-F2383357F946}"/>
              </a:ext>
            </a:extLst>
          </p:cNvPr>
          <p:cNvSpPr txBox="1"/>
          <p:nvPr/>
        </p:nvSpPr>
        <p:spPr>
          <a:xfrm>
            <a:off x="8443912" y="6300679"/>
            <a:ext cx="2898607" cy="369332"/>
          </a:xfrm>
          <a:prstGeom prst="rect">
            <a:avLst/>
          </a:prstGeom>
          <a:noFill/>
        </p:spPr>
        <p:txBody>
          <a:bodyPr wrap="square">
            <a:spAutoFit/>
          </a:bodyPr>
          <a:lstStyle/>
          <a:p>
            <a:r>
              <a:rPr lang="en-US" i="1" dirty="0">
                <a:solidFill>
                  <a:schemeClr val="bg1">
                    <a:lumMod val="75000"/>
                  </a:schemeClr>
                </a:solidFill>
              </a:rPr>
              <a:t>Work done by M. </a:t>
            </a:r>
            <a:r>
              <a:rPr lang="en-US" i="1" dirty="0" err="1">
                <a:solidFill>
                  <a:schemeClr val="bg1">
                    <a:lumMod val="75000"/>
                  </a:schemeClr>
                </a:solidFill>
              </a:rPr>
              <a:t>Gaulliard</a:t>
            </a:r>
            <a:endParaRPr lang="en-US" dirty="0"/>
          </a:p>
        </p:txBody>
      </p:sp>
      <p:sp>
        <p:nvSpPr>
          <p:cNvPr id="11" name="TextBox 10">
            <a:extLst>
              <a:ext uri="{FF2B5EF4-FFF2-40B4-BE49-F238E27FC236}">
                <a16:creationId xmlns:a16="http://schemas.microsoft.com/office/drawing/2014/main" id="{702D6E2C-7D75-0892-9F84-0276B149DAF7}"/>
              </a:ext>
            </a:extLst>
          </p:cNvPr>
          <p:cNvSpPr txBox="1"/>
          <p:nvPr/>
        </p:nvSpPr>
        <p:spPr>
          <a:xfrm>
            <a:off x="146353" y="2899709"/>
            <a:ext cx="5341504" cy="2277547"/>
          </a:xfrm>
          <a:prstGeom prst="rect">
            <a:avLst/>
          </a:prstGeom>
          <a:noFill/>
        </p:spPr>
        <p:txBody>
          <a:bodyPr wrap="square" rtlCol="0">
            <a:spAutoFit/>
          </a:bodyPr>
          <a:lstStyle/>
          <a:p>
            <a:r>
              <a:rPr lang="en-US" sz="2200" b="1" dirty="0">
                <a:solidFill>
                  <a:srgbClr val="FF0000"/>
                </a:solidFill>
                <a:cs typeface="Arial" panose="020B0604020202020204" pitchFamily="34" charset="0"/>
              </a:rPr>
              <a:t>Observables</a:t>
            </a:r>
          </a:p>
          <a:p>
            <a:pPr marL="692150" lvl="2" indent="-179388">
              <a:buFont typeface="Arial" panose="020B0604020202020204" pitchFamily="34" charset="0"/>
              <a:buChar char="•"/>
            </a:pPr>
            <a:r>
              <a:rPr lang="en-US" sz="2000" dirty="0">
                <a:cs typeface="Arial" panose="020B0604020202020204" pitchFamily="34" charset="0"/>
              </a:rPr>
              <a:t>Fraction of elastic electrons that produce a 3-plane track (3Hits coincidence)</a:t>
            </a:r>
          </a:p>
          <a:p>
            <a:pPr marL="1149350" lvl="3" indent="-179388">
              <a:buFont typeface="Arial" panose="020B0604020202020204" pitchFamily="34" charset="0"/>
              <a:buChar char="•"/>
            </a:pPr>
            <a:r>
              <a:rPr lang="en-US" sz="2000" dirty="0">
                <a:cs typeface="Arial" panose="020B0604020202020204" pitchFamily="34" charset="0"/>
              </a:rPr>
              <a:t>Combinatorial background events included in the total number of events on this analysis</a:t>
            </a:r>
          </a:p>
        </p:txBody>
      </p:sp>
    </p:spTree>
    <p:extLst>
      <p:ext uri="{BB962C8B-B14F-4D97-AF65-F5344CB8AC3E}">
        <p14:creationId xmlns:p14="http://schemas.microsoft.com/office/powerpoint/2010/main" val="3487030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FD7999-57D6-5173-A4F3-362643DFDA50}"/>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B17C7127-040E-EC79-0C65-BB519D54FB8E}"/>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4" name="Slide Number Placeholder 3">
            <a:extLst>
              <a:ext uri="{FF2B5EF4-FFF2-40B4-BE49-F238E27FC236}">
                <a16:creationId xmlns:a16="http://schemas.microsoft.com/office/drawing/2014/main" id="{E69F99EB-5131-95DB-82D8-53B74D5CAFA9}"/>
              </a:ext>
            </a:extLst>
          </p:cNvPr>
          <p:cNvSpPr>
            <a:spLocks noGrp="1"/>
          </p:cNvSpPr>
          <p:nvPr>
            <p:ph type="sldNum" sz="quarter" idx="12"/>
          </p:nvPr>
        </p:nvSpPr>
        <p:spPr/>
        <p:txBody>
          <a:bodyPr/>
          <a:lstStyle/>
          <a:p>
            <a:fld id="{0CBC77A0-1F4E-42FF-9FFC-F45C3A64AF90}" type="slidenum">
              <a:rPr lang="fr-FR" smtClean="0"/>
              <a:t>15</a:t>
            </a:fld>
            <a:endParaRPr lang="fr-FR"/>
          </a:p>
        </p:txBody>
      </p:sp>
      <p:sp>
        <p:nvSpPr>
          <p:cNvPr id="5" name="Title 4">
            <a:extLst>
              <a:ext uri="{FF2B5EF4-FFF2-40B4-BE49-F238E27FC236}">
                <a16:creationId xmlns:a16="http://schemas.microsoft.com/office/drawing/2014/main" id="{26111E67-FE9E-F824-C765-3659D6D2727B}"/>
              </a:ext>
            </a:extLst>
          </p:cNvPr>
          <p:cNvSpPr>
            <a:spLocks noGrp="1"/>
          </p:cNvSpPr>
          <p:nvPr>
            <p:ph type="title"/>
          </p:nvPr>
        </p:nvSpPr>
        <p:spPr>
          <a:xfrm>
            <a:off x="964747" y="110174"/>
            <a:ext cx="10728325" cy="871827"/>
          </a:xfrm>
        </p:spPr>
        <p:txBody>
          <a:bodyPr>
            <a:normAutofit/>
          </a:bodyPr>
          <a:lstStyle/>
          <a:p>
            <a:r>
              <a:rPr lang="en-US" dirty="0"/>
              <a:t>Optimization of the signal acceptance </a:t>
            </a:r>
          </a:p>
        </p:txBody>
      </p:sp>
      <p:sp>
        <p:nvSpPr>
          <p:cNvPr id="33" name="TextBox 32">
            <a:extLst>
              <a:ext uri="{FF2B5EF4-FFF2-40B4-BE49-F238E27FC236}">
                <a16:creationId xmlns:a16="http://schemas.microsoft.com/office/drawing/2014/main" id="{9B863D34-85D8-8B3A-081A-5D090BCD86C1}"/>
              </a:ext>
            </a:extLst>
          </p:cNvPr>
          <p:cNvSpPr txBox="1"/>
          <p:nvPr/>
        </p:nvSpPr>
        <p:spPr>
          <a:xfrm>
            <a:off x="133352" y="1179714"/>
            <a:ext cx="5328502" cy="2277547"/>
          </a:xfrm>
          <a:prstGeom prst="rect">
            <a:avLst/>
          </a:prstGeom>
          <a:noFill/>
        </p:spPr>
        <p:txBody>
          <a:bodyPr wrap="square" rtlCol="0">
            <a:spAutoFit/>
          </a:bodyPr>
          <a:lstStyle/>
          <a:p>
            <a:r>
              <a:rPr lang="en-US" sz="2200" b="1" dirty="0">
                <a:solidFill>
                  <a:srgbClr val="FF0000"/>
                </a:solidFill>
                <a:cs typeface="Arial" panose="020B0604020202020204" pitchFamily="34" charset="0"/>
              </a:rPr>
              <a:t>3 parameters to optimize</a:t>
            </a:r>
          </a:p>
          <a:p>
            <a:pPr marL="692150" lvl="2" indent="-179388">
              <a:buFont typeface="Arial" panose="020B0604020202020204" pitchFamily="34" charset="0"/>
              <a:buChar char="•"/>
            </a:pPr>
            <a:r>
              <a:rPr lang="en-US" sz="2000" dirty="0">
                <a:cs typeface="Arial" panose="020B0604020202020204" pitchFamily="34" charset="0"/>
              </a:rPr>
              <a:t>Distance between detectors</a:t>
            </a:r>
          </a:p>
          <a:p>
            <a:pPr marL="692150" lvl="2" indent="-179388">
              <a:buFont typeface="Arial" panose="020B0604020202020204" pitchFamily="34" charset="0"/>
              <a:buChar char="•"/>
            </a:pPr>
            <a:r>
              <a:rPr lang="en-US" sz="2000" dirty="0">
                <a:cs typeface="Arial" panose="020B0604020202020204" pitchFamily="34" charset="0"/>
              </a:rPr>
              <a:t>Position of closest to target detector</a:t>
            </a:r>
          </a:p>
          <a:p>
            <a:pPr marL="692150" lvl="2" indent="-179388">
              <a:buFont typeface="Arial" panose="020B0604020202020204" pitchFamily="34" charset="0"/>
              <a:buChar char="•"/>
            </a:pPr>
            <a:r>
              <a:rPr lang="en-US" sz="2000" dirty="0">
                <a:cs typeface="Arial" panose="020B0604020202020204" pitchFamily="34" charset="0"/>
              </a:rPr>
              <a:t>Magnetic field scaling ( 0.7 T is the max value </a:t>
            </a:r>
            <a:r>
              <a:rPr lang="en-US" sz="2000" dirty="0">
                <a:cs typeface="Arial" panose="020B0604020202020204" pitchFamily="34" charset="0"/>
                <a:sym typeface="Wingdings" panose="05000000000000000000" pitchFamily="2" charset="2"/>
              </a:rPr>
              <a:t> 100%</a:t>
            </a:r>
            <a:r>
              <a:rPr lang="en-US" sz="2000" dirty="0">
                <a:cs typeface="Arial" panose="020B0604020202020204" pitchFamily="34" charset="0"/>
              </a:rPr>
              <a:t>)</a:t>
            </a:r>
          </a:p>
          <a:p>
            <a:pPr marL="512762" lvl="2"/>
            <a:endParaRPr lang="en-US" sz="2000" dirty="0">
              <a:cs typeface="Arial" panose="020B0604020202020204" pitchFamily="34" charset="0"/>
            </a:endParaRPr>
          </a:p>
          <a:p>
            <a:pPr marL="692150" lvl="2" indent="-179388">
              <a:buFont typeface="Arial" panose="020B0604020202020204" pitchFamily="34" charset="0"/>
              <a:buChar char="•"/>
            </a:pPr>
            <a:endParaRPr lang="en-US" sz="2000" dirty="0">
              <a:cs typeface="Arial" panose="020B0604020202020204" pitchFamily="34" charset="0"/>
            </a:endParaRPr>
          </a:p>
        </p:txBody>
      </p:sp>
      <p:pic>
        <p:nvPicPr>
          <p:cNvPr id="8" name="Google Shape;80;p15">
            <a:extLst>
              <a:ext uri="{FF2B5EF4-FFF2-40B4-BE49-F238E27FC236}">
                <a16:creationId xmlns:a16="http://schemas.microsoft.com/office/drawing/2014/main" id="{7D0AB354-BD42-C2D0-B8C8-26B2CD114302}"/>
              </a:ext>
            </a:extLst>
          </p:cNvPr>
          <p:cNvPicPr preferRelativeResize="0"/>
          <p:nvPr/>
        </p:nvPicPr>
        <p:blipFill>
          <a:blip r:embed="rId3">
            <a:alphaModFix/>
          </a:blip>
          <a:stretch>
            <a:fillRect/>
          </a:stretch>
        </p:blipFill>
        <p:spPr>
          <a:xfrm>
            <a:off x="6080943" y="1273735"/>
            <a:ext cx="5558295" cy="3858758"/>
          </a:xfrm>
          <a:prstGeom prst="rect">
            <a:avLst/>
          </a:prstGeom>
          <a:noFill/>
          <a:ln>
            <a:noFill/>
          </a:ln>
        </p:spPr>
      </p:pic>
      <p:sp>
        <p:nvSpPr>
          <p:cNvPr id="6" name="TextBox 5">
            <a:extLst>
              <a:ext uri="{FF2B5EF4-FFF2-40B4-BE49-F238E27FC236}">
                <a16:creationId xmlns:a16="http://schemas.microsoft.com/office/drawing/2014/main" id="{A4CB1586-951F-6D0F-F848-374375E33DDB}"/>
              </a:ext>
            </a:extLst>
          </p:cNvPr>
          <p:cNvSpPr txBox="1"/>
          <p:nvPr/>
        </p:nvSpPr>
        <p:spPr>
          <a:xfrm>
            <a:off x="8447596" y="6332395"/>
            <a:ext cx="2898607" cy="369332"/>
          </a:xfrm>
          <a:prstGeom prst="rect">
            <a:avLst/>
          </a:prstGeom>
          <a:noFill/>
        </p:spPr>
        <p:txBody>
          <a:bodyPr wrap="square">
            <a:spAutoFit/>
          </a:bodyPr>
          <a:lstStyle/>
          <a:p>
            <a:r>
              <a:rPr lang="en-US" i="1" dirty="0">
                <a:solidFill>
                  <a:schemeClr val="bg1">
                    <a:lumMod val="75000"/>
                  </a:schemeClr>
                </a:solidFill>
              </a:rPr>
              <a:t>Work done by M. </a:t>
            </a:r>
            <a:r>
              <a:rPr lang="en-US" i="1" dirty="0" err="1">
                <a:solidFill>
                  <a:schemeClr val="bg1">
                    <a:lumMod val="75000"/>
                  </a:schemeClr>
                </a:solidFill>
              </a:rPr>
              <a:t>Gaulliard</a:t>
            </a:r>
            <a:endParaRPr lang="en-US" dirty="0"/>
          </a:p>
        </p:txBody>
      </p:sp>
      <p:sp>
        <p:nvSpPr>
          <p:cNvPr id="7" name="TextBox 6">
            <a:extLst>
              <a:ext uri="{FF2B5EF4-FFF2-40B4-BE49-F238E27FC236}">
                <a16:creationId xmlns:a16="http://schemas.microsoft.com/office/drawing/2014/main" id="{6C2A8D7A-EF22-72FC-F54D-FAAEC2739FC3}"/>
              </a:ext>
            </a:extLst>
          </p:cNvPr>
          <p:cNvSpPr txBox="1"/>
          <p:nvPr/>
        </p:nvSpPr>
        <p:spPr>
          <a:xfrm>
            <a:off x="146353" y="2899709"/>
            <a:ext cx="5341504" cy="2277547"/>
          </a:xfrm>
          <a:prstGeom prst="rect">
            <a:avLst/>
          </a:prstGeom>
          <a:noFill/>
        </p:spPr>
        <p:txBody>
          <a:bodyPr wrap="square" rtlCol="0">
            <a:spAutoFit/>
          </a:bodyPr>
          <a:lstStyle/>
          <a:p>
            <a:r>
              <a:rPr lang="en-US" sz="2200" b="1" dirty="0">
                <a:solidFill>
                  <a:srgbClr val="FF0000"/>
                </a:solidFill>
                <a:cs typeface="Arial" panose="020B0604020202020204" pitchFamily="34" charset="0"/>
              </a:rPr>
              <a:t>Observables</a:t>
            </a:r>
          </a:p>
          <a:p>
            <a:pPr marL="692150" lvl="2" indent="-179388">
              <a:buFont typeface="Arial" panose="020B0604020202020204" pitchFamily="34" charset="0"/>
              <a:buChar char="•"/>
            </a:pPr>
            <a:r>
              <a:rPr lang="en-US" sz="2000" dirty="0">
                <a:cs typeface="Arial" panose="020B0604020202020204" pitchFamily="34" charset="0"/>
              </a:rPr>
              <a:t>Fraction of elastic electrons that produce a 3-plane track (3Hits coincidence)</a:t>
            </a:r>
          </a:p>
          <a:p>
            <a:pPr marL="1149350" lvl="3" indent="-179388">
              <a:buFont typeface="Arial" panose="020B0604020202020204" pitchFamily="34" charset="0"/>
              <a:buChar char="•"/>
            </a:pPr>
            <a:r>
              <a:rPr lang="en-US" sz="2000" dirty="0">
                <a:cs typeface="Arial" panose="020B0604020202020204" pitchFamily="34" charset="0"/>
              </a:rPr>
              <a:t>Combinatorial background events included in the total number of events on this analysis</a:t>
            </a:r>
          </a:p>
        </p:txBody>
      </p:sp>
    </p:spTree>
    <p:extLst>
      <p:ext uri="{BB962C8B-B14F-4D97-AF65-F5344CB8AC3E}">
        <p14:creationId xmlns:p14="http://schemas.microsoft.com/office/powerpoint/2010/main" val="16023154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36F8F6-343D-EB5C-AB21-FE7DABB085D2}"/>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604B820-AD9A-733A-0CFA-5998861F8E34}"/>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4" name="Slide Number Placeholder 3">
            <a:extLst>
              <a:ext uri="{FF2B5EF4-FFF2-40B4-BE49-F238E27FC236}">
                <a16:creationId xmlns:a16="http://schemas.microsoft.com/office/drawing/2014/main" id="{E7D7D239-FE30-6BAF-4D8E-783BFDBCE3B3}"/>
              </a:ext>
            </a:extLst>
          </p:cNvPr>
          <p:cNvSpPr>
            <a:spLocks noGrp="1"/>
          </p:cNvSpPr>
          <p:nvPr>
            <p:ph type="sldNum" sz="quarter" idx="12"/>
          </p:nvPr>
        </p:nvSpPr>
        <p:spPr/>
        <p:txBody>
          <a:bodyPr/>
          <a:lstStyle/>
          <a:p>
            <a:fld id="{0CBC77A0-1F4E-42FF-9FFC-F45C3A64AF90}" type="slidenum">
              <a:rPr lang="fr-FR" smtClean="0"/>
              <a:t>16</a:t>
            </a:fld>
            <a:endParaRPr lang="fr-FR"/>
          </a:p>
        </p:txBody>
      </p:sp>
      <p:sp>
        <p:nvSpPr>
          <p:cNvPr id="5" name="Title 4">
            <a:extLst>
              <a:ext uri="{FF2B5EF4-FFF2-40B4-BE49-F238E27FC236}">
                <a16:creationId xmlns:a16="http://schemas.microsoft.com/office/drawing/2014/main" id="{D919864A-2A24-FA3C-99C3-AAF283C6EBF9}"/>
              </a:ext>
            </a:extLst>
          </p:cNvPr>
          <p:cNvSpPr>
            <a:spLocks noGrp="1"/>
          </p:cNvSpPr>
          <p:nvPr>
            <p:ph type="title"/>
          </p:nvPr>
        </p:nvSpPr>
        <p:spPr>
          <a:xfrm>
            <a:off x="964747" y="110174"/>
            <a:ext cx="10728325" cy="871827"/>
          </a:xfrm>
        </p:spPr>
        <p:txBody>
          <a:bodyPr>
            <a:normAutofit/>
          </a:bodyPr>
          <a:lstStyle/>
          <a:p>
            <a:r>
              <a:rPr lang="en-US" dirty="0"/>
              <a:t>Optimization of the signal acceptance </a:t>
            </a:r>
          </a:p>
        </p:txBody>
      </p:sp>
      <p:sp>
        <p:nvSpPr>
          <p:cNvPr id="33" name="TextBox 32">
            <a:extLst>
              <a:ext uri="{FF2B5EF4-FFF2-40B4-BE49-F238E27FC236}">
                <a16:creationId xmlns:a16="http://schemas.microsoft.com/office/drawing/2014/main" id="{24A4ECA2-2DB9-112A-42D7-72C992902E13}"/>
              </a:ext>
            </a:extLst>
          </p:cNvPr>
          <p:cNvSpPr txBox="1"/>
          <p:nvPr/>
        </p:nvSpPr>
        <p:spPr>
          <a:xfrm>
            <a:off x="133352" y="1179714"/>
            <a:ext cx="5328502" cy="2277547"/>
          </a:xfrm>
          <a:prstGeom prst="rect">
            <a:avLst/>
          </a:prstGeom>
          <a:noFill/>
        </p:spPr>
        <p:txBody>
          <a:bodyPr wrap="square" rtlCol="0">
            <a:spAutoFit/>
          </a:bodyPr>
          <a:lstStyle/>
          <a:p>
            <a:r>
              <a:rPr lang="en-US" sz="2200" b="1" dirty="0">
                <a:solidFill>
                  <a:srgbClr val="FF0000"/>
                </a:solidFill>
                <a:cs typeface="Arial" panose="020B0604020202020204" pitchFamily="34" charset="0"/>
              </a:rPr>
              <a:t>3 parameters to optimize</a:t>
            </a:r>
          </a:p>
          <a:p>
            <a:pPr marL="692150" lvl="2" indent="-179388">
              <a:buFont typeface="Arial" panose="020B0604020202020204" pitchFamily="34" charset="0"/>
              <a:buChar char="•"/>
            </a:pPr>
            <a:r>
              <a:rPr lang="en-US" sz="2000" dirty="0">
                <a:cs typeface="Arial" panose="020B0604020202020204" pitchFamily="34" charset="0"/>
              </a:rPr>
              <a:t>Distance between detectors</a:t>
            </a:r>
          </a:p>
          <a:p>
            <a:pPr marL="692150" lvl="2" indent="-179388">
              <a:buFont typeface="Arial" panose="020B0604020202020204" pitchFamily="34" charset="0"/>
              <a:buChar char="•"/>
            </a:pPr>
            <a:r>
              <a:rPr lang="en-US" sz="2000" dirty="0">
                <a:cs typeface="Arial" panose="020B0604020202020204" pitchFamily="34" charset="0"/>
              </a:rPr>
              <a:t>Position of closest to target detector</a:t>
            </a:r>
          </a:p>
          <a:p>
            <a:pPr marL="692150" lvl="2" indent="-179388">
              <a:buFont typeface="Arial" panose="020B0604020202020204" pitchFamily="34" charset="0"/>
              <a:buChar char="•"/>
            </a:pPr>
            <a:r>
              <a:rPr lang="en-US" sz="2000" dirty="0">
                <a:cs typeface="Arial" panose="020B0604020202020204" pitchFamily="34" charset="0"/>
              </a:rPr>
              <a:t>Magnetic field scaling ( 0.7 T is the max value </a:t>
            </a:r>
            <a:r>
              <a:rPr lang="en-US" sz="2000" dirty="0">
                <a:cs typeface="Arial" panose="020B0604020202020204" pitchFamily="34" charset="0"/>
                <a:sym typeface="Wingdings" panose="05000000000000000000" pitchFamily="2" charset="2"/>
              </a:rPr>
              <a:t> 100%</a:t>
            </a:r>
            <a:r>
              <a:rPr lang="en-US" sz="2000" dirty="0">
                <a:cs typeface="Arial" panose="020B0604020202020204" pitchFamily="34" charset="0"/>
              </a:rPr>
              <a:t>)</a:t>
            </a:r>
          </a:p>
          <a:p>
            <a:pPr marL="512762" lvl="2"/>
            <a:endParaRPr lang="en-US" sz="2000" dirty="0">
              <a:cs typeface="Arial" panose="020B0604020202020204" pitchFamily="34" charset="0"/>
            </a:endParaRPr>
          </a:p>
          <a:p>
            <a:pPr marL="692150" lvl="2" indent="-179388">
              <a:buFont typeface="Arial" panose="020B0604020202020204" pitchFamily="34" charset="0"/>
              <a:buChar char="•"/>
            </a:pPr>
            <a:endParaRPr lang="en-US" sz="2000" dirty="0">
              <a:cs typeface="Arial" panose="020B0604020202020204" pitchFamily="34" charset="0"/>
            </a:endParaRPr>
          </a:p>
        </p:txBody>
      </p:sp>
      <p:pic>
        <p:nvPicPr>
          <p:cNvPr id="8" name="Google Shape;80;p15">
            <a:extLst>
              <a:ext uri="{FF2B5EF4-FFF2-40B4-BE49-F238E27FC236}">
                <a16:creationId xmlns:a16="http://schemas.microsoft.com/office/drawing/2014/main" id="{DDA892CE-9663-619C-088D-8CAB7E7C52A0}"/>
              </a:ext>
            </a:extLst>
          </p:cNvPr>
          <p:cNvPicPr preferRelativeResize="0"/>
          <p:nvPr/>
        </p:nvPicPr>
        <p:blipFill>
          <a:blip r:embed="rId3">
            <a:alphaModFix/>
          </a:blip>
          <a:stretch>
            <a:fillRect/>
          </a:stretch>
        </p:blipFill>
        <p:spPr>
          <a:xfrm>
            <a:off x="6080943" y="1273735"/>
            <a:ext cx="5558295" cy="3858758"/>
          </a:xfrm>
          <a:prstGeom prst="rect">
            <a:avLst/>
          </a:prstGeom>
          <a:noFill/>
          <a:ln>
            <a:noFill/>
          </a:ln>
        </p:spPr>
      </p:pic>
      <p:sp>
        <p:nvSpPr>
          <p:cNvPr id="10" name="TextBox 9">
            <a:extLst>
              <a:ext uri="{FF2B5EF4-FFF2-40B4-BE49-F238E27FC236}">
                <a16:creationId xmlns:a16="http://schemas.microsoft.com/office/drawing/2014/main" id="{78AD8E04-343D-1015-826E-D585A66F69AD}"/>
              </a:ext>
            </a:extLst>
          </p:cNvPr>
          <p:cNvSpPr txBox="1"/>
          <p:nvPr/>
        </p:nvSpPr>
        <p:spPr>
          <a:xfrm>
            <a:off x="5487857" y="5331178"/>
            <a:ext cx="6557790" cy="769441"/>
          </a:xfrm>
          <a:prstGeom prst="rect">
            <a:avLst/>
          </a:prstGeom>
          <a:noFill/>
        </p:spPr>
        <p:txBody>
          <a:bodyPr wrap="square">
            <a:spAutoFit/>
          </a:bodyPr>
          <a:lstStyle/>
          <a:p>
            <a:r>
              <a:rPr lang="en-US" sz="2200" b="1" dirty="0">
                <a:solidFill>
                  <a:srgbClr val="FF0000"/>
                </a:solidFill>
              </a:rPr>
              <a:t>The smallest possible distance between the det planes gives the best efficiency for any B field</a:t>
            </a:r>
            <a:endParaRPr lang="en-US" sz="2200" dirty="0">
              <a:solidFill>
                <a:schemeClr val="tx1"/>
              </a:solidFill>
            </a:endParaRPr>
          </a:p>
        </p:txBody>
      </p:sp>
      <p:grpSp>
        <p:nvGrpSpPr>
          <p:cNvPr id="17" name="Group 16">
            <a:extLst>
              <a:ext uri="{FF2B5EF4-FFF2-40B4-BE49-F238E27FC236}">
                <a16:creationId xmlns:a16="http://schemas.microsoft.com/office/drawing/2014/main" id="{94CD0600-BDF3-BE10-3A5F-ECF585540435}"/>
              </a:ext>
            </a:extLst>
          </p:cNvPr>
          <p:cNvGrpSpPr/>
          <p:nvPr/>
        </p:nvGrpSpPr>
        <p:grpSpPr>
          <a:xfrm>
            <a:off x="6662740" y="1501014"/>
            <a:ext cx="3052760" cy="3923213"/>
            <a:chOff x="6662740" y="1501014"/>
            <a:chExt cx="3052760" cy="3923213"/>
          </a:xfrm>
        </p:grpSpPr>
        <p:cxnSp>
          <p:nvCxnSpPr>
            <p:cNvPr id="12" name="Straight Connector 11">
              <a:extLst>
                <a:ext uri="{FF2B5EF4-FFF2-40B4-BE49-F238E27FC236}">
                  <a16:creationId xmlns:a16="http://schemas.microsoft.com/office/drawing/2014/main" id="{61D931CB-346F-0323-2828-612F43B2BA50}"/>
                </a:ext>
              </a:extLst>
            </p:cNvPr>
            <p:cNvCxnSpPr/>
            <p:nvPr/>
          </p:nvCxnSpPr>
          <p:spPr>
            <a:xfrm>
              <a:off x="6877050" y="2009775"/>
              <a:ext cx="0" cy="2000250"/>
            </a:xfrm>
            <a:prstGeom prst="line">
              <a:avLst/>
            </a:prstGeom>
            <a:ln w="3810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FBDCC80-33EE-19CD-7B9E-297FA5B36E38}"/>
                </a:ext>
              </a:extLst>
            </p:cNvPr>
            <p:cNvCxnSpPr>
              <a:cxnSpLocks/>
            </p:cNvCxnSpPr>
            <p:nvPr/>
          </p:nvCxnSpPr>
          <p:spPr>
            <a:xfrm>
              <a:off x="6877050" y="4116147"/>
              <a:ext cx="923925" cy="130808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0509C2D5-6E9B-E746-75D6-F8036BFE50BA}"/>
                </a:ext>
              </a:extLst>
            </p:cNvPr>
            <p:cNvSpPr/>
            <p:nvPr/>
          </p:nvSpPr>
          <p:spPr>
            <a:xfrm>
              <a:off x="6662740" y="1501014"/>
              <a:ext cx="3052760" cy="531460"/>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en-US" dirty="0">
                  <a:solidFill>
                    <a:schemeClr val="tx1"/>
                  </a:solidFill>
                </a:rPr>
                <a:t>300mm </a:t>
              </a:r>
              <a:r>
                <a:rPr lang="en-US" dirty="0">
                  <a:solidFill>
                    <a:schemeClr val="tx1"/>
                  </a:solidFill>
                  <a:sym typeface="Wingdings" panose="05000000000000000000" pitchFamily="2" charset="2"/>
                </a:rPr>
                <a:t> Hardware limit</a:t>
              </a:r>
              <a:endParaRPr lang="en-US" dirty="0">
                <a:solidFill>
                  <a:schemeClr val="tx1"/>
                </a:solidFill>
              </a:endParaRPr>
            </a:p>
          </p:txBody>
        </p:sp>
      </p:grpSp>
      <p:sp>
        <p:nvSpPr>
          <p:cNvPr id="2" name="TextBox 1">
            <a:extLst>
              <a:ext uri="{FF2B5EF4-FFF2-40B4-BE49-F238E27FC236}">
                <a16:creationId xmlns:a16="http://schemas.microsoft.com/office/drawing/2014/main" id="{F2CD697B-FA44-460D-C555-17283AAB35B7}"/>
              </a:ext>
            </a:extLst>
          </p:cNvPr>
          <p:cNvSpPr txBox="1"/>
          <p:nvPr/>
        </p:nvSpPr>
        <p:spPr>
          <a:xfrm>
            <a:off x="8443912" y="6300679"/>
            <a:ext cx="2898607" cy="369332"/>
          </a:xfrm>
          <a:prstGeom prst="rect">
            <a:avLst/>
          </a:prstGeom>
          <a:noFill/>
        </p:spPr>
        <p:txBody>
          <a:bodyPr wrap="square">
            <a:spAutoFit/>
          </a:bodyPr>
          <a:lstStyle/>
          <a:p>
            <a:r>
              <a:rPr lang="en-US" i="1" dirty="0">
                <a:solidFill>
                  <a:schemeClr val="bg1">
                    <a:lumMod val="75000"/>
                  </a:schemeClr>
                </a:solidFill>
              </a:rPr>
              <a:t>Work done by M. </a:t>
            </a:r>
            <a:r>
              <a:rPr lang="en-US" i="1" dirty="0" err="1">
                <a:solidFill>
                  <a:schemeClr val="bg1">
                    <a:lumMod val="75000"/>
                  </a:schemeClr>
                </a:solidFill>
              </a:rPr>
              <a:t>Gaulliard</a:t>
            </a:r>
            <a:endParaRPr lang="en-US" dirty="0"/>
          </a:p>
        </p:txBody>
      </p:sp>
      <p:sp>
        <p:nvSpPr>
          <p:cNvPr id="6" name="TextBox 5">
            <a:extLst>
              <a:ext uri="{FF2B5EF4-FFF2-40B4-BE49-F238E27FC236}">
                <a16:creationId xmlns:a16="http://schemas.microsoft.com/office/drawing/2014/main" id="{1D0CE2FB-74DF-8BC0-E387-445AAA0091FF}"/>
              </a:ext>
            </a:extLst>
          </p:cNvPr>
          <p:cNvSpPr txBox="1"/>
          <p:nvPr/>
        </p:nvSpPr>
        <p:spPr>
          <a:xfrm>
            <a:off x="146353" y="2899709"/>
            <a:ext cx="5341504" cy="2277547"/>
          </a:xfrm>
          <a:prstGeom prst="rect">
            <a:avLst/>
          </a:prstGeom>
          <a:noFill/>
        </p:spPr>
        <p:txBody>
          <a:bodyPr wrap="square" rtlCol="0">
            <a:spAutoFit/>
          </a:bodyPr>
          <a:lstStyle/>
          <a:p>
            <a:r>
              <a:rPr lang="en-US" sz="2200" b="1" dirty="0">
                <a:solidFill>
                  <a:srgbClr val="FF0000"/>
                </a:solidFill>
                <a:cs typeface="Arial" panose="020B0604020202020204" pitchFamily="34" charset="0"/>
              </a:rPr>
              <a:t>Observables</a:t>
            </a:r>
          </a:p>
          <a:p>
            <a:pPr marL="692150" lvl="2" indent="-179388">
              <a:buFont typeface="Arial" panose="020B0604020202020204" pitchFamily="34" charset="0"/>
              <a:buChar char="•"/>
            </a:pPr>
            <a:r>
              <a:rPr lang="en-US" sz="2000" dirty="0">
                <a:cs typeface="Arial" panose="020B0604020202020204" pitchFamily="34" charset="0"/>
              </a:rPr>
              <a:t>Fraction of elastic electrons that produce a 3-plane track (3Hits coincidence)</a:t>
            </a:r>
          </a:p>
          <a:p>
            <a:pPr marL="1149350" lvl="3" indent="-179388">
              <a:buFont typeface="Arial" panose="020B0604020202020204" pitchFamily="34" charset="0"/>
              <a:buChar char="•"/>
            </a:pPr>
            <a:r>
              <a:rPr lang="en-US" sz="2000" dirty="0">
                <a:cs typeface="Arial" panose="020B0604020202020204" pitchFamily="34" charset="0"/>
              </a:rPr>
              <a:t>Combinatorial background events included in the total number of events on this analysis</a:t>
            </a:r>
          </a:p>
        </p:txBody>
      </p:sp>
    </p:spTree>
    <p:extLst>
      <p:ext uri="{BB962C8B-B14F-4D97-AF65-F5344CB8AC3E}">
        <p14:creationId xmlns:p14="http://schemas.microsoft.com/office/powerpoint/2010/main" val="2513199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619727-F6C3-9708-91E6-9E4505C889F7}"/>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3CDB2E06-C9B6-A726-E380-65AB4D49E4EA}"/>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4" name="Slide Number Placeholder 3">
            <a:extLst>
              <a:ext uri="{FF2B5EF4-FFF2-40B4-BE49-F238E27FC236}">
                <a16:creationId xmlns:a16="http://schemas.microsoft.com/office/drawing/2014/main" id="{80F4F28D-69A3-8434-9C92-735DAD3FA160}"/>
              </a:ext>
            </a:extLst>
          </p:cNvPr>
          <p:cNvSpPr>
            <a:spLocks noGrp="1"/>
          </p:cNvSpPr>
          <p:nvPr>
            <p:ph type="sldNum" sz="quarter" idx="12"/>
          </p:nvPr>
        </p:nvSpPr>
        <p:spPr/>
        <p:txBody>
          <a:bodyPr/>
          <a:lstStyle/>
          <a:p>
            <a:fld id="{0CBC77A0-1F4E-42FF-9FFC-F45C3A64AF90}" type="slidenum">
              <a:rPr lang="fr-FR" smtClean="0"/>
              <a:t>17</a:t>
            </a:fld>
            <a:endParaRPr lang="fr-FR"/>
          </a:p>
        </p:txBody>
      </p:sp>
      <p:sp>
        <p:nvSpPr>
          <p:cNvPr id="5" name="Title 4">
            <a:extLst>
              <a:ext uri="{FF2B5EF4-FFF2-40B4-BE49-F238E27FC236}">
                <a16:creationId xmlns:a16="http://schemas.microsoft.com/office/drawing/2014/main" id="{141B6054-3E92-B57A-32C2-2728E585CA52}"/>
              </a:ext>
            </a:extLst>
          </p:cNvPr>
          <p:cNvSpPr>
            <a:spLocks noGrp="1"/>
          </p:cNvSpPr>
          <p:nvPr>
            <p:ph type="title"/>
          </p:nvPr>
        </p:nvSpPr>
        <p:spPr>
          <a:xfrm>
            <a:off x="964747" y="110174"/>
            <a:ext cx="10728325" cy="871827"/>
          </a:xfrm>
        </p:spPr>
        <p:txBody>
          <a:bodyPr>
            <a:normAutofit/>
          </a:bodyPr>
          <a:lstStyle/>
          <a:p>
            <a:r>
              <a:rPr lang="en-US" dirty="0"/>
              <a:t>Optimization of the signal acceptance </a:t>
            </a:r>
          </a:p>
        </p:txBody>
      </p:sp>
      <p:sp>
        <p:nvSpPr>
          <p:cNvPr id="33" name="TextBox 32">
            <a:extLst>
              <a:ext uri="{FF2B5EF4-FFF2-40B4-BE49-F238E27FC236}">
                <a16:creationId xmlns:a16="http://schemas.microsoft.com/office/drawing/2014/main" id="{26E36A74-6509-CE11-1EF6-FABF2A2FFE8F}"/>
              </a:ext>
            </a:extLst>
          </p:cNvPr>
          <p:cNvSpPr txBox="1"/>
          <p:nvPr/>
        </p:nvSpPr>
        <p:spPr>
          <a:xfrm>
            <a:off x="133352" y="1179714"/>
            <a:ext cx="5714998" cy="2277547"/>
          </a:xfrm>
          <a:prstGeom prst="rect">
            <a:avLst/>
          </a:prstGeom>
          <a:noFill/>
        </p:spPr>
        <p:txBody>
          <a:bodyPr wrap="square" rtlCol="0">
            <a:spAutoFit/>
          </a:bodyPr>
          <a:lstStyle/>
          <a:p>
            <a:r>
              <a:rPr lang="en-US" sz="2200" b="1" dirty="0">
                <a:solidFill>
                  <a:srgbClr val="FF0000"/>
                </a:solidFill>
                <a:cs typeface="Arial" panose="020B0604020202020204" pitchFamily="34" charset="0"/>
              </a:rPr>
              <a:t>3 parameters to optimize</a:t>
            </a:r>
          </a:p>
          <a:p>
            <a:pPr marL="692150" lvl="2" indent="-179388">
              <a:buFont typeface="Arial" panose="020B0604020202020204" pitchFamily="34" charset="0"/>
              <a:buChar char="•"/>
            </a:pPr>
            <a:r>
              <a:rPr lang="en-US" sz="2000" dirty="0">
                <a:cs typeface="Arial" panose="020B0604020202020204" pitchFamily="34" charset="0"/>
              </a:rPr>
              <a:t>Distance between detectors</a:t>
            </a:r>
          </a:p>
          <a:p>
            <a:pPr marL="692150" lvl="2" indent="-179388">
              <a:buFont typeface="Arial" panose="020B0604020202020204" pitchFamily="34" charset="0"/>
              <a:buChar char="•"/>
            </a:pPr>
            <a:r>
              <a:rPr lang="en-US" sz="2000" dirty="0">
                <a:cs typeface="Arial" panose="020B0604020202020204" pitchFamily="34" charset="0"/>
              </a:rPr>
              <a:t>Position of closest to target detector</a:t>
            </a:r>
          </a:p>
          <a:p>
            <a:pPr marL="692150" lvl="2" indent="-179388">
              <a:buFont typeface="Arial" panose="020B0604020202020204" pitchFamily="34" charset="0"/>
              <a:buChar char="•"/>
            </a:pPr>
            <a:r>
              <a:rPr lang="en-US" sz="2000" dirty="0">
                <a:cs typeface="Arial" panose="020B0604020202020204" pitchFamily="34" charset="0"/>
              </a:rPr>
              <a:t>Magnetic field scaling ( 0.7 T is the max value </a:t>
            </a:r>
            <a:r>
              <a:rPr lang="en-US" sz="2000" dirty="0">
                <a:cs typeface="Arial" panose="020B0604020202020204" pitchFamily="34" charset="0"/>
                <a:sym typeface="Wingdings" panose="05000000000000000000" pitchFamily="2" charset="2"/>
              </a:rPr>
              <a:t> 100%</a:t>
            </a:r>
            <a:r>
              <a:rPr lang="en-US" sz="2000" dirty="0">
                <a:cs typeface="Arial" panose="020B0604020202020204" pitchFamily="34" charset="0"/>
              </a:rPr>
              <a:t>)</a:t>
            </a:r>
          </a:p>
          <a:p>
            <a:pPr marL="512762" lvl="2"/>
            <a:endParaRPr lang="en-US" sz="2000" dirty="0">
              <a:cs typeface="Arial" panose="020B0604020202020204" pitchFamily="34" charset="0"/>
            </a:endParaRPr>
          </a:p>
          <a:p>
            <a:pPr marL="692150" lvl="2" indent="-179388">
              <a:buFont typeface="Arial" panose="020B0604020202020204" pitchFamily="34" charset="0"/>
              <a:buChar char="•"/>
            </a:pPr>
            <a:endParaRPr lang="en-US" sz="2000" dirty="0">
              <a:cs typeface="Arial" panose="020B0604020202020204" pitchFamily="34" charset="0"/>
            </a:endParaRPr>
          </a:p>
        </p:txBody>
      </p:sp>
      <p:sp>
        <p:nvSpPr>
          <p:cNvPr id="37" name="TextBox 36">
            <a:extLst>
              <a:ext uri="{FF2B5EF4-FFF2-40B4-BE49-F238E27FC236}">
                <a16:creationId xmlns:a16="http://schemas.microsoft.com/office/drawing/2014/main" id="{B5A98A6C-D0D5-5548-D3FA-17FD22CC9F55}"/>
              </a:ext>
            </a:extLst>
          </p:cNvPr>
          <p:cNvSpPr txBox="1"/>
          <p:nvPr/>
        </p:nvSpPr>
        <p:spPr>
          <a:xfrm>
            <a:off x="146353" y="2899709"/>
            <a:ext cx="5341504" cy="2277547"/>
          </a:xfrm>
          <a:prstGeom prst="rect">
            <a:avLst/>
          </a:prstGeom>
          <a:noFill/>
        </p:spPr>
        <p:txBody>
          <a:bodyPr wrap="square" rtlCol="0">
            <a:spAutoFit/>
          </a:bodyPr>
          <a:lstStyle/>
          <a:p>
            <a:r>
              <a:rPr lang="en-US" sz="2200" b="1" dirty="0">
                <a:solidFill>
                  <a:srgbClr val="FF0000"/>
                </a:solidFill>
                <a:cs typeface="Arial" panose="020B0604020202020204" pitchFamily="34" charset="0"/>
              </a:rPr>
              <a:t>Observables</a:t>
            </a:r>
          </a:p>
          <a:p>
            <a:pPr marL="692150" lvl="2" indent="-179388">
              <a:buFont typeface="Arial" panose="020B0604020202020204" pitchFamily="34" charset="0"/>
              <a:buChar char="•"/>
            </a:pPr>
            <a:r>
              <a:rPr lang="en-US" sz="2000" dirty="0">
                <a:cs typeface="Arial" panose="020B0604020202020204" pitchFamily="34" charset="0"/>
              </a:rPr>
              <a:t>Fraction of elastic electrons that produce a 3-plane track (3Hits coincidence)</a:t>
            </a:r>
          </a:p>
          <a:p>
            <a:pPr marL="1149350" lvl="3" indent="-179388">
              <a:buFont typeface="Arial" panose="020B0604020202020204" pitchFamily="34" charset="0"/>
              <a:buChar char="•"/>
            </a:pPr>
            <a:r>
              <a:rPr lang="en-US" sz="2000" dirty="0">
                <a:cs typeface="Arial" panose="020B0604020202020204" pitchFamily="34" charset="0"/>
              </a:rPr>
              <a:t>Combinatorial background events included in the total number of events on this analysis</a:t>
            </a:r>
          </a:p>
        </p:txBody>
      </p:sp>
      <p:sp>
        <p:nvSpPr>
          <p:cNvPr id="10" name="TextBox 9">
            <a:extLst>
              <a:ext uri="{FF2B5EF4-FFF2-40B4-BE49-F238E27FC236}">
                <a16:creationId xmlns:a16="http://schemas.microsoft.com/office/drawing/2014/main" id="{71B77A49-2ED6-D5AA-29F8-80F12A1C22A0}"/>
              </a:ext>
            </a:extLst>
          </p:cNvPr>
          <p:cNvSpPr txBox="1"/>
          <p:nvPr/>
        </p:nvSpPr>
        <p:spPr>
          <a:xfrm>
            <a:off x="6487982" y="5363714"/>
            <a:ext cx="5317885" cy="769441"/>
          </a:xfrm>
          <a:prstGeom prst="rect">
            <a:avLst/>
          </a:prstGeom>
          <a:noFill/>
        </p:spPr>
        <p:txBody>
          <a:bodyPr wrap="square">
            <a:spAutoFit/>
          </a:bodyPr>
          <a:lstStyle/>
          <a:p>
            <a:r>
              <a:rPr lang="en-US" sz="2200" b="1" dirty="0">
                <a:solidFill>
                  <a:srgbClr val="FF0000"/>
                </a:solidFill>
              </a:rPr>
              <a:t>Further backward from the target @ 70% of B the best det. efficiency </a:t>
            </a:r>
            <a:endParaRPr lang="en-US" sz="2200" dirty="0">
              <a:solidFill>
                <a:schemeClr val="tx1"/>
              </a:solidFill>
            </a:endParaRPr>
          </a:p>
        </p:txBody>
      </p:sp>
      <p:pic>
        <p:nvPicPr>
          <p:cNvPr id="2" name="Google Shape;83;p15">
            <a:extLst>
              <a:ext uri="{FF2B5EF4-FFF2-40B4-BE49-F238E27FC236}">
                <a16:creationId xmlns:a16="http://schemas.microsoft.com/office/drawing/2014/main" id="{A017569F-616B-CA3C-C5A5-CF1514EA80CD}"/>
              </a:ext>
            </a:extLst>
          </p:cNvPr>
          <p:cNvPicPr preferRelativeResize="0"/>
          <p:nvPr/>
        </p:nvPicPr>
        <p:blipFill>
          <a:blip r:embed="rId3">
            <a:alphaModFix/>
          </a:blip>
          <a:stretch>
            <a:fillRect/>
          </a:stretch>
        </p:blipFill>
        <p:spPr>
          <a:xfrm>
            <a:off x="6090869" y="1036409"/>
            <a:ext cx="5714998" cy="4294769"/>
          </a:xfrm>
          <a:prstGeom prst="rect">
            <a:avLst/>
          </a:prstGeom>
          <a:noFill/>
          <a:ln>
            <a:noFill/>
          </a:ln>
        </p:spPr>
      </p:pic>
      <p:sp>
        <p:nvSpPr>
          <p:cNvPr id="6" name="TextBox 5">
            <a:extLst>
              <a:ext uri="{FF2B5EF4-FFF2-40B4-BE49-F238E27FC236}">
                <a16:creationId xmlns:a16="http://schemas.microsoft.com/office/drawing/2014/main" id="{3B12C94A-A9BF-2C2E-7405-5079C2674F09}"/>
              </a:ext>
            </a:extLst>
          </p:cNvPr>
          <p:cNvSpPr txBox="1"/>
          <p:nvPr/>
        </p:nvSpPr>
        <p:spPr>
          <a:xfrm>
            <a:off x="226029" y="5181175"/>
            <a:ext cx="5341504" cy="1661993"/>
          </a:xfrm>
          <a:prstGeom prst="rect">
            <a:avLst/>
          </a:prstGeom>
          <a:noFill/>
        </p:spPr>
        <p:txBody>
          <a:bodyPr wrap="square" rtlCol="0">
            <a:spAutoFit/>
          </a:bodyPr>
          <a:lstStyle/>
          <a:p>
            <a:r>
              <a:rPr lang="en-US" sz="2200" b="1" dirty="0">
                <a:solidFill>
                  <a:srgbClr val="FF0000"/>
                </a:solidFill>
                <a:cs typeface="Arial" panose="020B0604020202020204" pitchFamily="34" charset="0"/>
              </a:rPr>
              <a:t>Output of Simulation</a:t>
            </a:r>
          </a:p>
          <a:p>
            <a:pPr marL="692150" lvl="2" indent="-179388">
              <a:buFont typeface="Arial" panose="020B0604020202020204" pitchFamily="34" charset="0"/>
              <a:buChar char="•"/>
            </a:pPr>
            <a:r>
              <a:rPr lang="en-US" sz="2000" dirty="0">
                <a:cs typeface="Arial" panose="020B0604020202020204" pitchFamily="34" charset="0"/>
              </a:rPr>
              <a:t>Distance between detectors </a:t>
            </a:r>
            <a:r>
              <a:rPr lang="en-US" sz="2000" dirty="0">
                <a:cs typeface="Arial" panose="020B0604020202020204" pitchFamily="34" charset="0"/>
                <a:sym typeface="Wingdings" panose="05000000000000000000" pitchFamily="2" charset="2"/>
              </a:rPr>
              <a:t> 300 mm</a:t>
            </a:r>
          </a:p>
          <a:p>
            <a:pPr marL="692150" lvl="2" indent="-179388">
              <a:buFont typeface="Arial" panose="020B0604020202020204" pitchFamily="34" charset="0"/>
              <a:buChar char="•"/>
            </a:pPr>
            <a:r>
              <a:rPr lang="en-US" sz="2000" dirty="0">
                <a:cs typeface="Arial" panose="020B0604020202020204" pitchFamily="34" charset="0"/>
                <a:sym typeface="Wingdings" panose="05000000000000000000" pitchFamily="2" charset="2"/>
              </a:rPr>
              <a:t>Distance closer to target  -2700 mm</a:t>
            </a:r>
          </a:p>
          <a:p>
            <a:pPr marL="692150" lvl="2" indent="-179388">
              <a:buFont typeface="Arial" panose="020B0604020202020204" pitchFamily="34" charset="0"/>
              <a:buChar char="•"/>
            </a:pPr>
            <a:endParaRPr lang="en-US" sz="2000" dirty="0">
              <a:cs typeface="Arial" panose="020B0604020202020204" pitchFamily="34" charset="0"/>
            </a:endParaRPr>
          </a:p>
          <a:p>
            <a:pPr marL="1149350" lvl="3" indent="-179388">
              <a:buFont typeface="Arial" panose="020B0604020202020204" pitchFamily="34" charset="0"/>
              <a:buChar char="•"/>
            </a:pPr>
            <a:endParaRPr lang="en-US" sz="2000" dirty="0">
              <a:cs typeface="Arial" panose="020B0604020202020204" pitchFamily="34" charset="0"/>
            </a:endParaRPr>
          </a:p>
        </p:txBody>
      </p:sp>
      <p:cxnSp>
        <p:nvCxnSpPr>
          <p:cNvPr id="7" name="Straight Connector 6">
            <a:extLst>
              <a:ext uri="{FF2B5EF4-FFF2-40B4-BE49-F238E27FC236}">
                <a16:creationId xmlns:a16="http://schemas.microsoft.com/office/drawing/2014/main" id="{65027A55-F6E1-993E-9B8C-1BE132EE791C}"/>
              </a:ext>
            </a:extLst>
          </p:cNvPr>
          <p:cNvCxnSpPr>
            <a:cxnSpLocks/>
          </p:cNvCxnSpPr>
          <p:nvPr/>
        </p:nvCxnSpPr>
        <p:spPr>
          <a:xfrm>
            <a:off x="7077075" y="2195198"/>
            <a:ext cx="0" cy="2524125"/>
          </a:xfrm>
          <a:prstGeom prst="line">
            <a:avLst/>
          </a:prstGeom>
          <a:ln w="3810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4F6E303-C0C7-3D36-8499-18ABFFC7D689}"/>
              </a:ext>
            </a:extLst>
          </p:cNvPr>
          <p:cNvSpPr txBox="1"/>
          <p:nvPr/>
        </p:nvSpPr>
        <p:spPr>
          <a:xfrm>
            <a:off x="8443912" y="6300679"/>
            <a:ext cx="2898607" cy="369332"/>
          </a:xfrm>
          <a:prstGeom prst="rect">
            <a:avLst/>
          </a:prstGeom>
          <a:noFill/>
        </p:spPr>
        <p:txBody>
          <a:bodyPr wrap="square">
            <a:spAutoFit/>
          </a:bodyPr>
          <a:lstStyle/>
          <a:p>
            <a:r>
              <a:rPr lang="en-US" i="1" dirty="0">
                <a:solidFill>
                  <a:schemeClr val="bg1">
                    <a:lumMod val="75000"/>
                  </a:schemeClr>
                </a:solidFill>
              </a:rPr>
              <a:t>Work done by M. </a:t>
            </a:r>
            <a:r>
              <a:rPr lang="en-US" i="1" dirty="0" err="1">
                <a:solidFill>
                  <a:schemeClr val="bg1">
                    <a:lumMod val="75000"/>
                  </a:schemeClr>
                </a:solidFill>
              </a:rPr>
              <a:t>Gaulliard</a:t>
            </a:r>
            <a:endParaRPr lang="en-US" dirty="0"/>
          </a:p>
        </p:txBody>
      </p:sp>
    </p:spTree>
    <p:extLst>
      <p:ext uri="{BB962C8B-B14F-4D97-AF65-F5344CB8AC3E}">
        <p14:creationId xmlns:p14="http://schemas.microsoft.com/office/powerpoint/2010/main" val="2744914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C0C2B5-55E6-998D-6F65-9352A8B9544D}"/>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F173310-C926-9738-4D88-C5641DD0F42A}"/>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4" name="Slide Number Placeholder 3">
            <a:extLst>
              <a:ext uri="{FF2B5EF4-FFF2-40B4-BE49-F238E27FC236}">
                <a16:creationId xmlns:a16="http://schemas.microsoft.com/office/drawing/2014/main" id="{EA0C319D-639C-AB2A-F24B-5EE8A2CDA366}"/>
              </a:ext>
            </a:extLst>
          </p:cNvPr>
          <p:cNvSpPr>
            <a:spLocks noGrp="1"/>
          </p:cNvSpPr>
          <p:nvPr>
            <p:ph type="sldNum" sz="quarter" idx="12"/>
          </p:nvPr>
        </p:nvSpPr>
        <p:spPr/>
        <p:txBody>
          <a:bodyPr/>
          <a:lstStyle/>
          <a:p>
            <a:fld id="{0CBC77A0-1F4E-42FF-9FFC-F45C3A64AF90}" type="slidenum">
              <a:rPr lang="fr-FR" smtClean="0"/>
              <a:t>18</a:t>
            </a:fld>
            <a:endParaRPr lang="fr-FR"/>
          </a:p>
        </p:txBody>
      </p:sp>
      <p:sp>
        <p:nvSpPr>
          <p:cNvPr id="5" name="Title 4">
            <a:extLst>
              <a:ext uri="{FF2B5EF4-FFF2-40B4-BE49-F238E27FC236}">
                <a16:creationId xmlns:a16="http://schemas.microsoft.com/office/drawing/2014/main" id="{6C4E5D44-DE1B-C0BB-CD7F-A317A4ECF297}"/>
              </a:ext>
            </a:extLst>
          </p:cNvPr>
          <p:cNvSpPr>
            <a:spLocks noGrp="1"/>
          </p:cNvSpPr>
          <p:nvPr>
            <p:ph type="title"/>
          </p:nvPr>
        </p:nvSpPr>
        <p:spPr>
          <a:xfrm>
            <a:off x="964747" y="110174"/>
            <a:ext cx="10728325" cy="871827"/>
          </a:xfrm>
        </p:spPr>
        <p:txBody>
          <a:bodyPr>
            <a:normAutofit/>
          </a:bodyPr>
          <a:lstStyle/>
          <a:p>
            <a:r>
              <a:rPr lang="en-US" dirty="0"/>
              <a:t>Optimization of the signal acceptance </a:t>
            </a:r>
          </a:p>
        </p:txBody>
      </p:sp>
      <p:sp>
        <p:nvSpPr>
          <p:cNvPr id="33" name="TextBox 32">
            <a:extLst>
              <a:ext uri="{FF2B5EF4-FFF2-40B4-BE49-F238E27FC236}">
                <a16:creationId xmlns:a16="http://schemas.microsoft.com/office/drawing/2014/main" id="{1DE195AB-F796-6D5A-1C3F-31835EED6BC7}"/>
              </a:ext>
            </a:extLst>
          </p:cNvPr>
          <p:cNvSpPr txBox="1"/>
          <p:nvPr/>
        </p:nvSpPr>
        <p:spPr>
          <a:xfrm>
            <a:off x="133352" y="1179714"/>
            <a:ext cx="5714998" cy="2277547"/>
          </a:xfrm>
          <a:prstGeom prst="rect">
            <a:avLst/>
          </a:prstGeom>
          <a:noFill/>
        </p:spPr>
        <p:txBody>
          <a:bodyPr wrap="square" rtlCol="0">
            <a:spAutoFit/>
          </a:bodyPr>
          <a:lstStyle/>
          <a:p>
            <a:r>
              <a:rPr lang="en-US" sz="2200" b="1" dirty="0">
                <a:solidFill>
                  <a:srgbClr val="FF0000"/>
                </a:solidFill>
                <a:cs typeface="Arial" panose="020B0604020202020204" pitchFamily="34" charset="0"/>
              </a:rPr>
              <a:t>3 parameters to optimize</a:t>
            </a:r>
          </a:p>
          <a:p>
            <a:pPr marL="692150" lvl="2" indent="-179388">
              <a:buFont typeface="Arial" panose="020B0604020202020204" pitchFamily="34" charset="0"/>
              <a:buChar char="•"/>
            </a:pPr>
            <a:r>
              <a:rPr lang="en-US" sz="2000" dirty="0">
                <a:cs typeface="Arial" panose="020B0604020202020204" pitchFamily="34" charset="0"/>
              </a:rPr>
              <a:t>Distance between detectors</a:t>
            </a:r>
          </a:p>
          <a:p>
            <a:pPr marL="692150" lvl="2" indent="-179388">
              <a:buFont typeface="Arial" panose="020B0604020202020204" pitchFamily="34" charset="0"/>
              <a:buChar char="•"/>
            </a:pPr>
            <a:r>
              <a:rPr lang="en-US" sz="2000" dirty="0">
                <a:cs typeface="Arial" panose="020B0604020202020204" pitchFamily="34" charset="0"/>
              </a:rPr>
              <a:t>Position of closest to target detector</a:t>
            </a:r>
          </a:p>
          <a:p>
            <a:pPr marL="692150" lvl="2" indent="-179388">
              <a:buFont typeface="Arial" panose="020B0604020202020204" pitchFamily="34" charset="0"/>
              <a:buChar char="•"/>
            </a:pPr>
            <a:r>
              <a:rPr lang="en-US" sz="2000" dirty="0">
                <a:cs typeface="Arial" panose="020B0604020202020204" pitchFamily="34" charset="0"/>
              </a:rPr>
              <a:t>Magnetic field scaling ( 0.7 T is the max value </a:t>
            </a:r>
            <a:r>
              <a:rPr lang="en-US" sz="2000" dirty="0">
                <a:cs typeface="Arial" panose="020B0604020202020204" pitchFamily="34" charset="0"/>
                <a:sym typeface="Wingdings" panose="05000000000000000000" pitchFamily="2" charset="2"/>
              </a:rPr>
              <a:t> 100%</a:t>
            </a:r>
            <a:r>
              <a:rPr lang="en-US" sz="2000" dirty="0">
                <a:cs typeface="Arial" panose="020B0604020202020204" pitchFamily="34" charset="0"/>
              </a:rPr>
              <a:t>)</a:t>
            </a:r>
          </a:p>
          <a:p>
            <a:pPr marL="512762" lvl="2"/>
            <a:endParaRPr lang="en-US" sz="2000" dirty="0">
              <a:cs typeface="Arial" panose="020B0604020202020204" pitchFamily="34" charset="0"/>
            </a:endParaRPr>
          </a:p>
          <a:p>
            <a:pPr marL="692150" lvl="2" indent="-179388">
              <a:buFont typeface="Arial" panose="020B0604020202020204" pitchFamily="34" charset="0"/>
              <a:buChar char="•"/>
            </a:pPr>
            <a:endParaRPr lang="en-US" sz="2000" dirty="0">
              <a:cs typeface="Arial" panose="020B0604020202020204" pitchFamily="34" charset="0"/>
            </a:endParaRPr>
          </a:p>
        </p:txBody>
      </p:sp>
      <p:sp>
        <p:nvSpPr>
          <p:cNvPr id="37" name="TextBox 36">
            <a:extLst>
              <a:ext uri="{FF2B5EF4-FFF2-40B4-BE49-F238E27FC236}">
                <a16:creationId xmlns:a16="http://schemas.microsoft.com/office/drawing/2014/main" id="{653DF027-FD9E-66FF-ABAE-565AF66E753E}"/>
              </a:ext>
            </a:extLst>
          </p:cNvPr>
          <p:cNvSpPr txBox="1"/>
          <p:nvPr/>
        </p:nvSpPr>
        <p:spPr>
          <a:xfrm>
            <a:off x="146353" y="2899709"/>
            <a:ext cx="5341504" cy="2277547"/>
          </a:xfrm>
          <a:prstGeom prst="rect">
            <a:avLst/>
          </a:prstGeom>
          <a:noFill/>
        </p:spPr>
        <p:txBody>
          <a:bodyPr wrap="square" rtlCol="0">
            <a:spAutoFit/>
          </a:bodyPr>
          <a:lstStyle/>
          <a:p>
            <a:r>
              <a:rPr lang="en-US" sz="2200" b="1" dirty="0">
                <a:solidFill>
                  <a:srgbClr val="FF0000"/>
                </a:solidFill>
                <a:cs typeface="Arial" panose="020B0604020202020204" pitchFamily="34" charset="0"/>
              </a:rPr>
              <a:t>Observables</a:t>
            </a:r>
          </a:p>
          <a:p>
            <a:pPr marL="692150" lvl="2" indent="-179388">
              <a:buFont typeface="Arial" panose="020B0604020202020204" pitchFamily="34" charset="0"/>
              <a:buChar char="•"/>
            </a:pPr>
            <a:r>
              <a:rPr lang="en-US" sz="2000" dirty="0">
                <a:cs typeface="Arial" panose="020B0604020202020204" pitchFamily="34" charset="0"/>
              </a:rPr>
              <a:t>Fraction of elastic electrons that produce a 3-plane track (3Hits coincidence)</a:t>
            </a:r>
          </a:p>
          <a:p>
            <a:pPr marL="1149350" lvl="3" indent="-179388">
              <a:buFont typeface="Arial" panose="020B0604020202020204" pitchFamily="34" charset="0"/>
              <a:buChar char="•"/>
            </a:pPr>
            <a:r>
              <a:rPr lang="en-US" sz="2000" dirty="0">
                <a:cs typeface="Arial" panose="020B0604020202020204" pitchFamily="34" charset="0"/>
              </a:rPr>
              <a:t>Combinatorial background events included in the total number of events on this analysis</a:t>
            </a:r>
          </a:p>
        </p:txBody>
      </p:sp>
      <p:sp>
        <p:nvSpPr>
          <p:cNvPr id="10" name="TextBox 9">
            <a:extLst>
              <a:ext uri="{FF2B5EF4-FFF2-40B4-BE49-F238E27FC236}">
                <a16:creationId xmlns:a16="http://schemas.microsoft.com/office/drawing/2014/main" id="{4EA2D7A9-8F11-A06F-90FA-038CCC65B990}"/>
              </a:ext>
            </a:extLst>
          </p:cNvPr>
          <p:cNvSpPr txBox="1"/>
          <p:nvPr/>
        </p:nvSpPr>
        <p:spPr>
          <a:xfrm>
            <a:off x="6487982" y="5363714"/>
            <a:ext cx="5317885" cy="769441"/>
          </a:xfrm>
          <a:prstGeom prst="rect">
            <a:avLst/>
          </a:prstGeom>
          <a:noFill/>
        </p:spPr>
        <p:txBody>
          <a:bodyPr wrap="square">
            <a:spAutoFit/>
          </a:bodyPr>
          <a:lstStyle/>
          <a:p>
            <a:r>
              <a:rPr lang="en-US" sz="2200" b="1" dirty="0">
                <a:solidFill>
                  <a:srgbClr val="FF0000"/>
                </a:solidFill>
              </a:rPr>
              <a:t>Further backward from the target @ 70% of B the best det. efficiency </a:t>
            </a:r>
            <a:endParaRPr lang="en-US" sz="2200" dirty="0">
              <a:solidFill>
                <a:schemeClr val="tx1"/>
              </a:solidFill>
            </a:endParaRPr>
          </a:p>
        </p:txBody>
      </p:sp>
      <p:pic>
        <p:nvPicPr>
          <p:cNvPr id="2" name="Google Shape;83;p15">
            <a:extLst>
              <a:ext uri="{FF2B5EF4-FFF2-40B4-BE49-F238E27FC236}">
                <a16:creationId xmlns:a16="http://schemas.microsoft.com/office/drawing/2014/main" id="{0BE99690-9E72-8A0D-C983-CD66635B8DDA}"/>
              </a:ext>
            </a:extLst>
          </p:cNvPr>
          <p:cNvPicPr preferRelativeResize="0"/>
          <p:nvPr/>
        </p:nvPicPr>
        <p:blipFill>
          <a:blip r:embed="rId3">
            <a:alphaModFix/>
          </a:blip>
          <a:stretch>
            <a:fillRect/>
          </a:stretch>
        </p:blipFill>
        <p:spPr>
          <a:xfrm>
            <a:off x="6090869" y="1036409"/>
            <a:ext cx="5714998" cy="4294769"/>
          </a:xfrm>
          <a:prstGeom prst="rect">
            <a:avLst/>
          </a:prstGeom>
          <a:noFill/>
          <a:ln>
            <a:noFill/>
          </a:ln>
        </p:spPr>
      </p:pic>
      <p:sp>
        <p:nvSpPr>
          <p:cNvPr id="6" name="TextBox 5">
            <a:extLst>
              <a:ext uri="{FF2B5EF4-FFF2-40B4-BE49-F238E27FC236}">
                <a16:creationId xmlns:a16="http://schemas.microsoft.com/office/drawing/2014/main" id="{1D08EEFB-D5AD-5281-A6CE-49E42718DC2C}"/>
              </a:ext>
            </a:extLst>
          </p:cNvPr>
          <p:cNvSpPr txBox="1"/>
          <p:nvPr/>
        </p:nvSpPr>
        <p:spPr>
          <a:xfrm>
            <a:off x="226029" y="5181175"/>
            <a:ext cx="5341504" cy="1661993"/>
          </a:xfrm>
          <a:prstGeom prst="rect">
            <a:avLst/>
          </a:prstGeom>
          <a:noFill/>
        </p:spPr>
        <p:txBody>
          <a:bodyPr wrap="square" rtlCol="0">
            <a:spAutoFit/>
          </a:bodyPr>
          <a:lstStyle/>
          <a:p>
            <a:r>
              <a:rPr lang="en-US" sz="2200" b="1" dirty="0">
                <a:solidFill>
                  <a:srgbClr val="FF0000"/>
                </a:solidFill>
                <a:cs typeface="Arial" panose="020B0604020202020204" pitchFamily="34" charset="0"/>
              </a:rPr>
              <a:t>Output of Simulation</a:t>
            </a:r>
          </a:p>
          <a:p>
            <a:pPr marL="692150" lvl="2" indent="-179388">
              <a:buFont typeface="Arial" panose="020B0604020202020204" pitchFamily="34" charset="0"/>
              <a:buChar char="•"/>
            </a:pPr>
            <a:r>
              <a:rPr lang="en-US" sz="2000" dirty="0">
                <a:cs typeface="Arial" panose="020B0604020202020204" pitchFamily="34" charset="0"/>
              </a:rPr>
              <a:t>Distance between detectors </a:t>
            </a:r>
            <a:r>
              <a:rPr lang="en-US" sz="2000" dirty="0">
                <a:cs typeface="Arial" panose="020B0604020202020204" pitchFamily="34" charset="0"/>
                <a:sym typeface="Wingdings" panose="05000000000000000000" pitchFamily="2" charset="2"/>
              </a:rPr>
              <a:t> 300 mm</a:t>
            </a:r>
          </a:p>
          <a:p>
            <a:pPr marL="692150" lvl="2" indent="-179388">
              <a:buFont typeface="Arial" panose="020B0604020202020204" pitchFamily="34" charset="0"/>
              <a:buChar char="•"/>
            </a:pPr>
            <a:r>
              <a:rPr lang="en-US" sz="2000" dirty="0">
                <a:cs typeface="Arial" panose="020B0604020202020204" pitchFamily="34" charset="0"/>
                <a:sym typeface="Wingdings" panose="05000000000000000000" pitchFamily="2" charset="2"/>
              </a:rPr>
              <a:t>Distance closer to target  -2700 mm</a:t>
            </a:r>
          </a:p>
          <a:p>
            <a:pPr marL="692150" lvl="2" indent="-179388">
              <a:buFont typeface="Arial" panose="020B0604020202020204" pitchFamily="34" charset="0"/>
              <a:buChar char="•"/>
            </a:pPr>
            <a:endParaRPr lang="en-US" sz="2000" dirty="0">
              <a:cs typeface="Arial" panose="020B0604020202020204" pitchFamily="34" charset="0"/>
            </a:endParaRPr>
          </a:p>
          <a:p>
            <a:pPr marL="1149350" lvl="3" indent="-179388">
              <a:buFont typeface="Arial" panose="020B0604020202020204" pitchFamily="34" charset="0"/>
              <a:buChar char="•"/>
            </a:pPr>
            <a:endParaRPr lang="en-US" sz="2000" dirty="0">
              <a:cs typeface="Arial" panose="020B0604020202020204" pitchFamily="34" charset="0"/>
            </a:endParaRPr>
          </a:p>
        </p:txBody>
      </p:sp>
      <p:cxnSp>
        <p:nvCxnSpPr>
          <p:cNvPr id="7" name="Straight Connector 6">
            <a:extLst>
              <a:ext uri="{FF2B5EF4-FFF2-40B4-BE49-F238E27FC236}">
                <a16:creationId xmlns:a16="http://schemas.microsoft.com/office/drawing/2014/main" id="{ADB45536-D738-CF12-7E77-253FD82B2CDD}"/>
              </a:ext>
            </a:extLst>
          </p:cNvPr>
          <p:cNvCxnSpPr>
            <a:cxnSpLocks/>
          </p:cNvCxnSpPr>
          <p:nvPr/>
        </p:nvCxnSpPr>
        <p:spPr>
          <a:xfrm>
            <a:off x="7077075" y="2195198"/>
            <a:ext cx="0" cy="2524125"/>
          </a:xfrm>
          <a:prstGeom prst="line">
            <a:avLst/>
          </a:prstGeom>
          <a:ln w="3810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6155DB0-A6BE-3CFA-561E-A982E13F9FAC}"/>
              </a:ext>
            </a:extLst>
          </p:cNvPr>
          <p:cNvSpPr txBox="1"/>
          <p:nvPr/>
        </p:nvSpPr>
        <p:spPr>
          <a:xfrm>
            <a:off x="8443912" y="6300679"/>
            <a:ext cx="2898607" cy="369332"/>
          </a:xfrm>
          <a:prstGeom prst="rect">
            <a:avLst/>
          </a:prstGeom>
          <a:noFill/>
        </p:spPr>
        <p:txBody>
          <a:bodyPr wrap="square">
            <a:spAutoFit/>
          </a:bodyPr>
          <a:lstStyle/>
          <a:p>
            <a:r>
              <a:rPr lang="en-US" i="1" dirty="0">
                <a:solidFill>
                  <a:schemeClr val="bg1">
                    <a:lumMod val="75000"/>
                  </a:schemeClr>
                </a:solidFill>
              </a:rPr>
              <a:t>Work done by M. </a:t>
            </a:r>
            <a:r>
              <a:rPr lang="en-US" i="1" dirty="0" err="1">
                <a:solidFill>
                  <a:schemeClr val="bg1">
                    <a:lumMod val="75000"/>
                  </a:schemeClr>
                </a:solidFill>
              </a:rPr>
              <a:t>Gaulliard</a:t>
            </a:r>
            <a:endParaRPr lang="en-US" dirty="0"/>
          </a:p>
        </p:txBody>
      </p:sp>
      <p:sp>
        <p:nvSpPr>
          <p:cNvPr id="12" name="CustomShape 12">
            <a:extLst>
              <a:ext uri="{FF2B5EF4-FFF2-40B4-BE49-F238E27FC236}">
                <a16:creationId xmlns:a16="http://schemas.microsoft.com/office/drawing/2014/main" id="{E32965F0-31CD-7F3F-0AE7-1A0CEA064E89}"/>
              </a:ext>
            </a:extLst>
          </p:cNvPr>
          <p:cNvSpPr/>
          <p:nvPr/>
        </p:nvSpPr>
        <p:spPr>
          <a:xfrm>
            <a:off x="6718809" y="2534855"/>
            <a:ext cx="4623710" cy="1476957"/>
          </a:xfrm>
          <a:custGeom>
            <a:avLst/>
            <a:gdLst>
              <a:gd name="csX0" fmla="*/ 0 w 4623710"/>
              <a:gd name="csY0" fmla="*/ 0 h 1476957"/>
              <a:gd name="csX1" fmla="*/ 439252 w 4623710"/>
              <a:gd name="csY1" fmla="*/ 0 h 1476957"/>
              <a:gd name="csX2" fmla="*/ 924742 w 4623710"/>
              <a:gd name="csY2" fmla="*/ 0 h 1476957"/>
              <a:gd name="csX3" fmla="*/ 1410232 w 4623710"/>
              <a:gd name="csY3" fmla="*/ 0 h 1476957"/>
              <a:gd name="csX4" fmla="*/ 2080669 w 4623710"/>
              <a:gd name="csY4" fmla="*/ 0 h 1476957"/>
              <a:gd name="csX5" fmla="*/ 2612396 w 4623710"/>
              <a:gd name="csY5" fmla="*/ 0 h 1476957"/>
              <a:gd name="csX6" fmla="*/ 3144123 w 4623710"/>
              <a:gd name="csY6" fmla="*/ 0 h 1476957"/>
              <a:gd name="csX7" fmla="*/ 3629612 w 4623710"/>
              <a:gd name="csY7" fmla="*/ 0 h 1476957"/>
              <a:gd name="csX8" fmla="*/ 4623710 w 4623710"/>
              <a:gd name="csY8" fmla="*/ 0 h 1476957"/>
              <a:gd name="csX9" fmla="*/ 4623710 w 4623710"/>
              <a:gd name="csY9" fmla="*/ 521858 h 1476957"/>
              <a:gd name="csX10" fmla="*/ 4623710 w 4623710"/>
              <a:gd name="csY10" fmla="*/ 1028947 h 1476957"/>
              <a:gd name="csX11" fmla="*/ 4623710 w 4623710"/>
              <a:gd name="csY11" fmla="*/ 1476957 h 1476957"/>
              <a:gd name="csX12" fmla="*/ 3953272 w 4623710"/>
              <a:gd name="csY12" fmla="*/ 1476957 h 1476957"/>
              <a:gd name="csX13" fmla="*/ 3467783 w 4623710"/>
              <a:gd name="csY13" fmla="*/ 1476957 h 1476957"/>
              <a:gd name="csX14" fmla="*/ 2936056 w 4623710"/>
              <a:gd name="csY14" fmla="*/ 1476957 h 1476957"/>
              <a:gd name="csX15" fmla="*/ 2450566 w 4623710"/>
              <a:gd name="csY15" fmla="*/ 1476957 h 1476957"/>
              <a:gd name="csX16" fmla="*/ 1965077 w 4623710"/>
              <a:gd name="csY16" fmla="*/ 1476957 h 1476957"/>
              <a:gd name="csX17" fmla="*/ 1525824 w 4623710"/>
              <a:gd name="csY17" fmla="*/ 1476957 h 1476957"/>
              <a:gd name="csX18" fmla="*/ 901623 w 4623710"/>
              <a:gd name="csY18" fmla="*/ 1476957 h 1476957"/>
              <a:gd name="csX19" fmla="*/ 0 w 4623710"/>
              <a:gd name="csY19" fmla="*/ 1476957 h 1476957"/>
              <a:gd name="csX20" fmla="*/ 0 w 4623710"/>
              <a:gd name="csY20" fmla="*/ 969868 h 1476957"/>
              <a:gd name="csX21" fmla="*/ 0 w 4623710"/>
              <a:gd name="csY21" fmla="*/ 492319 h 1476957"/>
              <a:gd name="csX22" fmla="*/ 0 w 4623710"/>
              <a:gd name="csY22" fmla="*/ 0 h 1476957"/>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4623710" h="1476957" fill="none" extrusionOk="0">
                <a:moveTo>
                  <a:pt x="0" y="0"/>
                </a:moveTo>
                <a:cubicBezTo>
                  <a:pt x="174854" y="-2671"/>
                  <a:pt x="308000" y="9806"/>
                  <a:pt x="439252" y="0"/>
                </a:cubicBezTo>
                <a:cubicBezTo>
                  <a:pt x="570504" y="-9806"/>
                  <a:pt x="693401" y="27662"/>
                  <a:pt x="924742" y="0"/>
                </a:cubicBezTo>
                <a:cubicBezTo>
                  <a:pt x="1156083" y="-27662"/>
                  <a:pt x="1247473" y="40515"/>
                  <a:pt x="1410232" y="0"/>
                </a:cubicBezTo>
                <a:cubicBezTo>
                  <a:pt x="1572991" y="-40515"/>
                  <a:pt x="1908981" y="9632"/>
                  <a:pt x="2080669" y="0"/>
                </a:cubicBezTo>
                <a:cubicBezTo>
                  <a:pt x="2252357" y="-9632"/>
                  <a:pt x="2393250" y="30456"/>
                  <a:pt x="2612396" y="0"/>
                </a:cubicBezTo>
                <a:cubicBezTo>
                  <a:pt x="2831542" y="-30456"/>
                  <a:pt x="2972796" y="56784"/>
                  <a:pt x="3144123" y="0"/>
                </a:cubicBezTo>
                <a:cubicBezTo>
                  <a:pt x="3315450" y="-56784"/>
                  <a:pt x="3453372" y="8256"/>
                  <a:pt x="3629612" y="0"/>
                </a:cubicBezTo>
                <a:cubicBezTo>
                  <a:pt x="3805852" y="-8256"/>
                  <a:pt x="4423294" y="20367"/>
                  <a:pt x="4623710" y="0"/>
                </a:cubicBezTo>
                <a:cubicBezTo>
                  <a:pt x="4682362" y="247118"/>
                  <a:pt x="4585718" y="274360"/>
                  <a:pt x="4623710" y="521858"/>
                </a:cubicBezTo>
                <a:cubicBezTo>
                  <a:pt x="4661702" y="769356"/>
                  <a:pt x="4568309" y="850307"/>
                  <a:pt x="4623710" y="1028947"/>
                </a:cubicBezTo>
                <a:cubicBezTo>
                  <a:pt x="4679111" y="1207587"/>
                  <a:pt x="4602445" y="1345523"/>
                  <a:pt x="4623710" y="1476957"/>
                </a:cubicBezTo>
                <a:cubicBezTo>
                  <a:pt x="4396926" y="1487164"/>
                  <a:pt x="4202373" y="1398870"/>
                  <a:pt x="3953272" y="1476957"/>
                </a:cubicBezTo>
                <a:cubicBezTo>
                  <a:pt x="3704171" y="1555044"/>
                  <a:pt x="3633373" y="1475022"/>
                  <a:pt x="3467783" y="1476957"/>
                </a:cubicBezTo>
                <a:cubicBezTo>
                  <a:pt x="3302193" y="1478892"/>
                  <a:pt x="3113477" y="1421444"/>
                  <a:pt x="2936056" y="1476957"/>
                </a:cubicBezTo>
                <a:cubicBezTo>
                  <a:pt x="2758635" y="1532470"/>
                  <a:pt x="2644333" y="1445690"/>
                  <a:pt x="2450566" y="1476957"/>
                </a:cubicBezTo>
                <a:cubicBezTo>
                  <a:pt x="2256799" y="1508224"/>
                  <a:pt x="2204867" y="1438219"/>
                  <a:pt x="1965077" y="1476957"/>
                </a:cubicBezTo>
                <a:cubicBezTo>
                  <a:pt x="1725287" y="1515695"/>
                  <a:pt x="1674041" y="1431135"/>
                  <a:pt x="1525824" y="1476957"/>
                </a:cubicBezTo>
                <a:cubicBezTo>
                  <a:pt x="1377607" y="1522779"/>
                  <a:pt x="1179121" y="1463816"/>
                  <a:pt x="901623" y="1476957"/>
                </a:cubicBezTo>
                <a:cubicBezTo>
                  <a:pt x="624125" y="1490098"/>
                  <a:pt x="228524" y="1391411"/>
                  <a:pt x="0" y="1476957"/>
                </a:cubicBezTo>
                <a:cubicBezTo>
                  <a:pt x="-22072" y="1256452"/>
                  <a:pt x="42123" y="1157419"/>
                  <a:pt x="0" y="969868"/>
                </a:cubicBezTo>
                <a:cubicBezTo>
                  <a:pt x="-42123" y="782317"/>
                  <a:pt x="17906" y="645022"/>
                  <a:pt x="0" y="492319"/>
                </a:cubicBezTo>
                <a:cubicBezTo>
                  <a:pt x="-17906" y="339616"/>
                  <a:pt x="56427" y="169336"/>
                  <a:pt x="0" y="0"/>
                </a:cubicBezTo>
                <a:close/>
              </a:path>
              <a:path w="4623710" h="1476957" stroke="0" extrusionOk="0">
                <a:moveTo>
                  <a:pt x="0" y="0"/>
                </a:moveTo>
                <a:cubicBezTo>
                  <a:pt x="152567" y="-44284"/>
                  <a:pt x="369929" y="42438"/>
                  <a:pt x="670438" y="0"/>
                </a:cubicBezTo>
                <a:cubicBezTo>
                  <a:pt x="970947" y="-42438"/>
                  <a:pt x="1138018" y="4058"/>
                  <a:pt x="1294639" y="0"/>
                </a:cubicBezTo>
                <a:cubicBezTo>
                  <a:pt x="1451260" y="-4058"/>
                  <a:pt x="1623540" y="69032"/>
                  <a:pt x="1872603" y="0"/>
                </a:cubicBezTo>
                <a:cubicBezTo>
                  <a:pt x="2121666" y="-69032"/>
                  <a:pt x="2276011" y="67895"/>
                  <a:pt x="2543041" y="0"/>
                </a:cubicBezTo>
                <a:cubicBezTo>
                  <a:pt x="2810071" y="-67895"/>
                  <a:pt x="2861537" y="19600"/>
                  <a:pt x="3028530" y="0"/>
                </a:cubicBezTo>
                <a:cubicBezTo>
                  <a:pt x="3195523" y="-19600"/>
                  <a:pt x="3372213" y="74522"/>
                  <a:pt x="3652731" y="0"/>
                </a:cubicBezTo>
                <a:cubicBezTo>
                  <a:pt x="3933249" y="-74522"/>
                  <a:pt x="4214271" y="101181"/>
                  <a:pt x="4623710" y="0"/>
                </a:cubicBezTo>
                <a:cubicBezTo>
                  <a:pt x="4657207" y="171118"/>
                  <a:pt x="4585179" y="269287"/>
                  <a:pt x="4623710" y="448010"/>
                </a:cubicBezTo>
                <a:cubicBezTo>
                  <a:pt x="4662241" y="626733"/>
                  <a:pt x="4615670" y="752353"/>
                  <a:pt x="4623710" y="896021"/>
                </a:cubicBezTo>
                <a:cubicBezTo>
                  <a:pt x="4631750" y="1039689"/>
                  <a:pt x="4605760" y="1352268"/>
                  <a:pt x="4623710" y="1476957"/>
                </a:cubicBezTo>
                <a:cubicBezTo>
                  <a:pt x="4335809" y="1543360"/>
                  <a:pt x="4272769" y="1475219"/>
                  <a:pt x="3953272" y="1476957"/>
                </a:cubicBezTo>
                <a:cubicBezTo>
                  <a:pt x="3633775" y="1478695"/>
                  <a:pt x="3573704" y="1471457"/>
                  <a:pt x="3282834" y="1476957"/>
                </a:cubicBezTo>
                <a:cubicBezTo>
                  <a:pt x="2991964" y="1482457"/>
                  <a:pt x="3040206" y="1431907"/>
                  <a:pt x="2843582" y="1476957"/>
                </a:cubicBezTo>
                <a:cubicBezTo>
                  <a:pt x="2646958" y="1522007"/>
                  <a:pt x="2575653" y="1463622"/>
                  <a:pt x="2404329" y="1476957"/>
                </a:cubicBezTo>
                <a:cubicBezTo>
                  <a:pt x="2233005" y="1490292"/>
                  <a:pt x="2011252" y="1420833"/>
                  <a:pt x="1826365" y="1476957"/>
                </a:cubicBezTo>
                <a:cubicBezTo>
                  <a:pt x="1641478" y="1533081"/>
                  <a:pt x="1506393" y="1472812"/>
                  <a:pt x="1294639" y="1476957"/>
                </a:cubicBezTo>
                <a:cubicBezTo>
                  <a:pt x="1082885" y="1481102"/>
                  <a:pt x="951699" y="1408426"/>
                  <a:pt x="716675" y="1476957"/>
                </a:cubicBezTo>
                <a:cubicBezTo>
                  <a:pt x="481651" y="1545488"/>
                  <a:pt x="293539" y="1465045"/>
                  <a:pt x="0" y="1476957"/>
                </a:cubicBezTo>
                <a:cubicBezTo>
                  <a:pt x="-56505" y="1320326"/>
                  <a:pt x="24186" y="1077665"/>
                  <a:pt x="0" y="955099"/>
                </a:cubicBezTo>
                <a:cubicBezTo>
                  <a:pt x="-24186" y="832533"/>
                  <a:pt x="29808" y="675027"/>
                  <a:pt x="0" y="477549"/>
                </a:cubicBezTo>
                <a:cubicBezTo>
                  <a:pt x="-29808" y="280071"/>
                  <a:pt x="31101" y="225219"/>
                  <a:pt x="0" y="0"/>
                </a:cubicBezTo>
                <a:close/>
              </a:path>
            </a:pathLst>
          </a:custGeom>
          <a:solidFill>
            <a:srgbClr val="FFD7D7"/>
          </a:solidFill>
          <a:ln w="28575">
            <a:solidFill>
              <a:srgbClr val="FF0000"/>
            </a:solidFill>
            <a:extLst>
              <a:ext uri="{C807C97D-BFC1-408E-A445-0C87EB9F89A2}">
                <ask:lineSketchStyleProps xmlns:ask="http://schemas.microsoft.com/office/drawing/2018/sketchyshapes" sd="1996522166">
                  <a:prstGeom prst="rect">
                    <a:avLst/>
                  </a:prstGeom>
                  <ask:type>
                    <ask:lineSketchScribble/>
                  </ask:type>
                </ask:lineSketchStyleProps>
              </a:ext>
            </a:extLst>
          </a:ln>
        </p:spPr>
        <p:style>
          <a:lnRef idx="0">
            <a:scrgbClr r="0" g="0" b="0"/>
          </a:lnRef>
          <a:fillRef idx="0">
            <a:scrgbClr r="0" g="0" b="0"/>
          </a:fillRef>
          <a:effectRef idx="0">
            <a:scrgbClr r="0" g="0" b="0"/>
          </a:effectRef>
          <a:fontRef idx="minor"/>
        </p:style>
        <p:txBody>
          <a:bodyPr wrap="none" lIns="60000" tIns="30000" rIns="60000" bIns="30000" anchor="ct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spcBef>
                <a:spcPts val="189"/>
              </a:spcBef>
              <a:spcAft>
                <a:spcPts val="189"/>
              </a:spcAft>
            </a:pPr>
            <a:r>
              <a:rPr lang="en-US" sz="2200" b="1" strike="noStrike" spc="-1" dirty="0">
                <a:solidFill>
                  <a:srgbClr val="FF0000"/>
                </a:solidFill>
                <a:latin typeface="Arial"/>
                <a:ea typeface="Noto Sans CJK SC"/>
              </a:rPr>
              <a:t>Resolution estimation</a:t>
            </a:r>
          </a:p>
          <a:p>
            <a:pPr algn="ctr">
              <a:spcBef>
                <a:spcPts val="189"/>
              </a:spcBef>
              <a:spcAft>
                <a:spcPts val="189"/>
              </a:spcAft>
            </a:pPr>
            <a:r>
              <a:rPr lang="en-US" sz="2200" b="1" spc="-1" dirty="0">
                <a:latin typeface="Arial"/>
                <a:ea typeface="Noto Sans CJK SC"/>
              </a:rPr>
              <a:t>Scattering angle </a:t>
            </a:r>
            <a:r>
              <a:rPr lang="en-US" sz="2200" b="1" spc="-1" dirty="0">
                <a:latin typeface="Arial"/>
                <a:ea typeface="Noto Sans CJK SC"/>
                <a:sym typeface="Wingdings" panose="05000000000000000000" pitchFamily="2" charset="2"/>
              </a:rPr>
              <a:t> </a:t>
            </a:r>
            <a:r>
              <a:rPr lang="el-GR" sz="2200" b="1" spc="-1" dirty="0" err="1">
                <a:ea typeface="Noto Sans CJK SC"/>
                <a:sym typeface="Wingdings" panose="05000000000000000000" pitchFamily="2" charset="2"/>
              </a:rPr>
              <a:t>σ</a:t>
            </a:r>
            <a:r>
              <a:rPr lang="el-GR" sz="2200" b="1" spc="-1" baseline="-25000" dirty="0" err="1">
                <a:ea typeface="Noto Sans CJK SC"/>
                <a:sym typeface="Wingdings" panose="05000000000000000000" pitchFamily="2" charset="2"/>
              </a:rPr>
              <a:t>θ</a:t>
            </a:r>
            <a:r>
              <a:rPr lang="el-GR" sz="2200" b="1" spc="-1" dirty="0">
                <a:ea typeface="Noto Sans CJK SC"/>
                <a:sym typeface="Wingdings" panose="05000000000000000000" pitchFamily="2" charset="2"/>
              </a:rPr>
              <a:t> = 4 </a:t>
            </a:r>
            <a:r>
              <a:rPr lang="en-US" sz="2200" b="1" spc="-1" dirty="0">
                <a:ea typeface="Noto Sans CJK SC"/>
                <a:sym typeface="Wingdings" panose="05000000000000000000" pitchFamily="2" charset="2"/>
              </a:rPr>
              <a:t>degrees</a:t>
            </a:r>
          </a:p>
          <a:p>
            <a:pPr algn="ctr">
              <a:spcBef>
                <a:spcPts val="189"/>
              </a:spcBef>
              <a:spcAft>
                <a:spcPts val="189"/>
              </a:spcAft>
            </a:pPr>
            <a:r>
              <a:rPr lang="en-US" sz="2200" b="1" spc="-1" dirty="0">
                <a:latin typeface="Arial"/>
                <a:ea typeface="Noto Sans CJK SC"/>
                <a:sym typeface="Wingdings" panose="05000000000000000000" pitchFamily="2" charset="2"/>
              </a:rPr>
              <a:t>Z vertex   </a:t>
            </a:r>
            <a:r>
              <a:rPr lang="el-GR" sz="2200" b="1" spc="-1" dirty="0">
                <a:ea typeface="Noto Sans CJK SC"/>
                <a:sym typeface="Wingdings" panose="05000000000000000000" pitchFamily="2" charset="2"/>
              </a:rPr>
              <a:t>σ</a:t>
            </a:r>
            <a:r>
              <a:rPr lang="en-US" sz="2200" b="1" spc="-1" baseline="-25000" dirty="0">
                <a:ea typeface="Noto Sans CJK SC"/>
                <a:sym typeface="Wingdings" panose="05000000000000000000" pitchFamily="2" charset="2"/>
              </a:rPr>
              <a:t>z</a:t>
            </a:r>
            <a:r>
              <a:rPr lang="en-US" sz="2200" b="1" spc="-1" dirty="0">
                <a:ea typeface="Noto Sans CJK SC"/>
                <a:sym typeface="Wingdings" panose="05000000000000000000" pitchFamily="2" charset="2"/>
              </a:rPr>
              <a:t> = 133 mm </a:t>
            </a:r>
            <a:endParaRPr lang="en-US" sz="2200" b="1" strike="noStrike" spc="-1" dirty="0">
              <a:latin typeface="Arial"/>
              <a:ea typeface="Noto Sans CJK SC"/>
            </a:endParaRPr>
          </a:p>
        </p:txBody>
      </p:sp>
    </p:spTree>
    <p:extLst>
      <p:ext uri="{BB962C8B-B14F-4D97-AF65-F5344CB8AC3E}">
        <p14:creationId xmlns:p14="http://schemas.microsoft.com/office/powerpoint/2010/main" val="3629351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15727B-9F1B-51E3-1602-0967E6E8C9D5}"/>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ECE16177-3D89-3E30-D217-AB40E5FBC92A}"/>
              </a:ext>
            </a:extLst>
          </p:cNvPr>
          <p:cNvSpPr txBox="1">
            <a:spLocks/>
          </p:cNvSpPr>
          <p:nvPr/>
        </p:nvSpPr>
        <p:spPr>
          <a:xfrm>
            <a:off x="2107225" y="2996224"/>
            <a:ext cx="8813956" cy="637930"/>
          </a:xfrm>
          <a:prstGeom prst="rect">
            <a:avLst/>
          </a:prstGeom>
        </p:spPr>
        <p:txBody>
          <a:bodyPr vert="horz" lIns="0" tIns="45720" rIns="0" bIns="45720" rtlCol="0" anchor="t">
            <a:normAutofit/>
          </a:bodyPr>
          <a:lstStyle>
            <a:lvl1pPr algn="l" defTabSz="914400" rtl="0" eaLnBrk="1" latinLnBrk="0" hangingPunct="1">
              <a:lnSpc>
                <a:spcPct val="90000"/>
              </a:lnSpc>
              <a:spcBef>
                <a:spcPct val="0"/>
              </a:spcBef>
              <a:buNone/>
              <a:defRPr sz="3200" b="1" kern="1200">
                <a:solidFill>
                  <a:schemeClr val="tx2"/>
                </a:solidFill>
                <a:latin typeface="+mn-lt"/>
                <a:ea typeface="+mj-ea"/>
                <a:cs typeface="+mj-cs"/>
              </a:defRPr>
            </a:lvl1pPr>
          </a:lstStyle>
          <a:p>
            <a:r>
              <a:rPr lang="da-DK" dirty="0">
                <a:solidFill>
                  <a:schemeClr val="tx1"/>
                </a:solidFill>
              </a:rPr>
              <a:t>Detectors</a:t>
            </a:r>
          </a:p>
        </p:txBody>
      </p:sp>
      <p:sp>
        <p:nvSpPr>
          <p:cNvPr id="3" name="Footer Placeholder 2">
            <a:extLst>
              <a:ext uri="{FF2B5EF4-FFF2-40B4-BE49-F238E27FC236}">
                <a16:creationId xmlns:a16="http://schemas.microsoft.com/office/drawing/2014/main" id="{84C46DCB-7566-F36D-E5B6-B22EBABB151C}"/>
              </a:ext>
            </a:extLst>
          </p:cNvPr>
          <p:cNvSpPr>
            <a:spLocks noGrp="1"/>
          </p:cNvSpPr>
          <p:nvPr>
            <p:ph type="ftr" sz="quarter" idx="15"/>
          </p:nvPr>
        </p:nvSpPr>
        <p:spPr/>
        <p:txBody>
          <a:bodyPr/>
          <a:lstStyle/>
          <a:p>
            <a:pPr algn="ctr"/>
            <a:r>
              <a:rPr lang="en-US"/>
              <a:t>P2 Collaboration Meeting 7 Jan 2026</a:t>
            </a:r>
            <a:endParaRPr lang="fr-FR" dirty="0"/>
          </a:p>
        </p:txBody>
      </p:sp>
      <p:sp>
        <p:nvSpPr>
          <p:cNvPr id="2" name="Slide Number Placeholder 1">
            <a:extLst>
              <a:ext uri="{FF2B5EF4-FFF2-40B4-BE49-F238E27FC236}">
                <a16:creationId xmlns:a16="http://schemas.microsoft.com/office/drawing/2014/main" id="{1CC51C03-360B-3EE8-A9DD-AA95C6E2BAD5}"/>
              </a:ext>
            </a:extLst>
          </p:cNvPr>
          <p:cNvSpPr>
            <a:spLocks noGrp="1"/>
          </p:cNvSpPr>
          <p:nvPr>
            <p:ph type="sldNum" sz="quarter" idx="16"/>
          </p:nvPr>
        </p:nvSpPr>
        <p:spPr/>
        <p:txBody>
          <a:bodyPr/>
          <a:lstStyle/>
          <a:p>
            <a:fld id="{0CBC77A0-1F4E-42FF-9FFC-F45C3A64AF90}" type="slidenum">
              <a:rPr lang="fr-FR" smtClean="0"/>
              <a:pPr/>
              <a:t>19</a:t>
            </a:fld>
            <a:endParaRPr lang="fr-FR" dirty="0"/>
          </a:p>
        </p:txBody>
      </p:sp>
    </p:spTree>
    <p:extLst>
      <p:ext uri="{BB962C8B-B14F-4D97-AF65-F5344CB8AC3E}">
        <p14:creationId xmlns:p14="http://schemas.microsoft.com/office/powerpoint/2010/main" val="3398820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5">
            <a:extLst>
              <a:ext uri="{FF2B5EF4-FFF2-40B4-BE49-F238E27FC236}">
                <a16:creationId xmlns:a16="http://schemas.microsoft.com/office/drawing/2014/main" id="{7CEA5002-444B-40B1-9554-D27752E42ED1}"/>
              </a:ext>
            </a:extLst>
          </p:cNvPr>
          <p:cNvSpPr>
            <a:spLocks noGrp="1"/>
          </p:cNvSpPr>
          <p:nvPr>
            <p:ph idx="1"/>
          </p:nvPr>
        </p:nvSpPr>
        <p:spPr>
          <a:xfrm>
            <a:off x="424510" y="1290413"/>
            <a:ext cx="11342979" cy="5549113"/>
          </a:xfrm>
        </p:spPr>
        <p:txBody>
          <a:bodyPr>
            <a:normAutofit/>
          </a:bodyPr>
          <a:lstStyle/>
          <a:p>
            <a:r>
              <a:rPr lang="fr-FR" b="1" dirty="0"/>
              <a:t>DEDIP (Département d'Électronique des Détecteurs et d'Informatique pour la Physique):</a:t>
            </a:r>
          </a:p>
          <a:p>
            <a:r>
              <a:rPr lang="en-US" dirty="0"/>
              <a:t>S. Anvar, E. </a:t>
            </a:r>
            <a:r>
              <a:rPr lang="en-US" dirty="0" err="1"/>
              <a:t>Casalotti</a:t>
            </a:r>
            <a:r>
              <a:rPr lang="en-US" dirty="0"/>
              <a:t>, A. </a:t>
            </a:r>
            <a:r>
              <a:rPr lang="en-US" dirty="0" err="1"/>
              <a:t>Demonti</a:t>
            </a:r>
            <a:r>
              <a:rPr lang="en-US" dirty="0"/>
              <a:t>, M.-M. Diop, A. </a:t>
            </a:r>
            <a:r>
              <a:rPr lang="en-US" dirty="0" err="1"/>
              <a:t>Gairot</a:t>
            </a:r>
            <a:r>
              <a:rPr lang="en-US" dirty="0"/>
              <a:t> (Internship student), C. Goblin, M. </a:t>
            </a:r>
            <a:r>
              <a:rPr lang="en-US" dirty="0" err="1"/>
              <a:t>Kebbiri</a:t>
            </a:r>
            <a:r>
              <a:rPr lang="en-US" dirty="0"/>
              <a:t>, I. </a:t>
            </a:r>
            <a:r>
              <a:rPr lang="en-US" dirty="0" err="1"/>
              <a:t>Mandjavidze</a:t>
            </a:r>
            <a:r>
              <a:rPr lang="en-US" dirty="0"/>
              <a:t>, P. Mas, B. Moreno, F. Prunes, B. Rapp, N. Salse, M. Vandenbroucke, H. Le Provost</a:t>
            </a:r>
            <a:endParaRPr lang="fr-FR" sz="1800" b="1" dirty="0"/>
          </a:p>
          <a:p>
            <a:endParaRPr lang="fr-FR" sz="1800" b="1" dirty="0"/>
          </a:p>
          <a:p>
            <a:r>
              <a:rPr lang="fr-FR" sz="1800" b="1" dirty="0" err="1"/>
              <a:t>DPhP</a:t>
            </a:r>
            <a:r>
              <a:rPr lang="fr-FR" sz="1800" b="1" dirty="0"/>
              <a:t> (Département de Physique des Particules) : </a:t>
            </a:r>
          </a:p>
          <a:p>
            <a:r>
              <a:rPr lang="en-US" dirty="0"/>
              <a:t>M. </a:t>
            </a:r>
            <a:r>
              <a:rPr lang="en-US" dirty="0" err="1"/>
              <a:t>Boonekamp</a:t>
            </a:r>
            <a:r>
              <a:rPr lang="en-US" dirty="0"/>
              <a:t>, L. Chevalier, M. Gailliard (PhD Student), P.-F. Giraud, A. Kallitsopoulou (Post-Doc)</a:t>
            </a:r>
            <a:endParaRPr lang="fr-FR" sz="1800" b="1" dirty="0"/>
          </a:p>
          <a:p>
            <a:endParaRPr lang="fr-FR" b="1" dirty="0"/>
          </a:p>
          <a:p>
            <a:r>
              <a:rPr lang="fr-FR" b="1" dirty="0">
                <a:solidFill>
                  <a:schemeClr val="tx1"/>
                </a:solidFill>
              </a:rPr>
              <a:t>DIS (Département d’Ingénierie Systèmes</a:t>
            </a:r>
            <a:r>
              <a:rPr lang="en-US" b="1" dirty="0">
                <a:solidFill>
                  <a:schemeClr val="tx1"/>
                </a:solidFill>
              </a:rPr>
              <a:t>) : </a:t>
            </a:r>
            <a:r>
              <a:rPr lang="fr-FR" dirty="0"/>
              <a:t>S. Cazaux, P. Charon, T. Lebrun</a:t>
            </a:r>
            <a:endParaRPr lang="en-US" b="1" dirty="0"/>
          </a:p>
        </p:txBody>
      </p:sp>
      <p:sp>
        <p:nvSpPr>
          <p:cNvPr id="3" name="Footer Placeholder 2">
            <a:extLst>
              <a:ext uri="{FF2B5EF4-FFF2-40B4-BE49-F238E27FC236}">
                <a16:creationId xmlns:a16="http://schemas.microsoft.com/office/drawing/2014/main" id="{9DBDB2D2-FCF4-CC97-A176-D226595251E9}"/>
              </a:ext>
            </a:extLst>
          </p:cNvPr>
          <p:cNvSpPr>
            <a:spLocks noGrp="1"/>
          </p:cNvSpPr>
          <p:nvPr>
            <p:ph type="ftr" sz="quarter" idx="11"/>
          </p:nvPr>
        </p:nvSpPr>
        <p:spPr/>
        <p:txBody>
          <a:bodyPr/>
          <a:lstStyle/>
          <a:p>
            <a:pPr algn="ctr"/>
            <a:r>
              <a:rPr lang="en-US"/>
              <a:t>P2 Collaboration Meeting 7 Jan 2026</a:t>
            </a:r>
            <a:endParaRPr lang="fr-FR" dirty="0"/>
          </a:p>
        </p:txBody>
      </p:sp>
      <p:sp>
        <p:nvSpPr>
          <p:cNvPr id="2" name="Slide Number Placeholder 1">
            <a:extLst>
              <a:ext uri="{FF2B5EF4-FFF2-40B4-BE49-F238E27FC236}">
                <a16:creationId xmlns:a16="http://schemas.microsoft.com/office/drawing/2014/main" id="{AD339A80-6DE5-58A2-E387-EFBD4B24E76B}"/>
              </a:ext>
            </a:extLst>
          </p:cNvPr>
          <p:cNvSpPr>
            <a:spLocks noGrp="1"/>
          </p:cNvSpPr>
          <p:nvPr>
            <p:ph type="sldNum" sz="quarter" idx="12"/>
          </p:nvPr>
        </p:nvSpPr>
        <p:spPr/>
        <p:txBody>
          <a:bodyPr/>
          <a:lstStyle/>
          <a:p>
            <a:fld id="{0CBC77A0-1F4E-42FF-9FFC-F45C3A64AF90}" type="slidenum">
              <a:rPr lang="fr-FR" smtClean="0"/>
              <a:t>2</a:t>
            </a:fld>
            <a:endParaRPr lang="fr-FR"/>
          </a:p>
        </p:txBody>
      </p:sp>
      <p:sp>
        <p:nvSpPr>
          <p:cNvPr id="5" name="Title 4">
            <a:extLst>
              <a:ext uri="{FF2B5EF4-FFF2-40B4-BE49-F238E27FC236}">
                <a16:creationId xmlns:a16="http://schemas.microsoft.com/office/drawing/2014/main" id="{2D379B62-F5E4-F987-384F-4462E92100CA}"/>
              </a:ext>
            </a:extLst>
          </p:cNvPr>
          <p:cNvSpPr>
            <a:spLocks noGrp="1"/>
          </p:cNvSpPr>
          <p:nvPr>
            <p:ph type="title"/>
          </p:nvPr>
        </p:nvSpPr>
        <p:spPr/>
        <p:txBody>
          <a:bodyPr>
            <a:normAutofit/>
          </a:bodyPr>
          <a:lstStyle/>
          <a:p>
            <a:r>
              <a:rPr lang="en-US" sz="3200" spc="-1" dirty="0">
                <a:solidFill>
                  <a:srgbClr val="E50019"/>
                </a:solidFill>
                <a:latin typeface="Arial"/>
              </a:rPr>
              <a:t>The P2 Basket Group</a:t>
            </a:r>
            <a:endParaRPr lang="el-GR" dirty="0"/>
          </a:p>
        </p:txBody>
      </p:sp>
      <p:sp>
        <p:nvSpPr>
          <p:cNvPr id="4" name="CustomShape 3">
            <a:extLst>
              <a:ext uri="{FF2B5EF4-FFF2-40B4-BE49-F238E27FC236}">
                <a16:creationId xmlns:a16="http://schemas.microsoft.com/office/drawing/2014/main" id="{DC6DAF77-BE26-54CE-8D49-D9FF6606AC9B}"/>
              </a:ext>
            </a:extLst>
          </p:cNvPr>
          <p:cNvSpPr/>
          <p:nvPr/>
        </p:nvSpPr>
        <p:spPr>
          <a:xfrm>
            <a:off x="719254" y="18474"/>
            <a:ext cx="7777742" cy="862936"/>
          </a:xfrm>
          <a:prstGeom prst="rect">
            <a:avLst/>
          </a:prstGeom>
          <a:noFill/>
          <a:ln>
            <a:noFill/>
          </a:ln>
        </p:spPr>
        <p:style>
          <a:lnRef idx="0">
            <a:scrgbClr r="0" g="0" b="0"/>
          </a:lnRef>
          <a:fillRef idx="0">
            <a:scrgbClr r="0" g="0" b="0"/>
          </a:fillRef>
          <a:effectRef idx="0">
            <a:scrgbClr r="0" g="0" b="0"/>
          </a:effectRef>
          <a:fontRef idx="minor"/>
        </p:style>
        <p:txBody>
          <a:bodyPr lIns="108847" tIns="54423" rIns="108847" bIns="54423">
            <a:noAutofit/>
          </a:bodyPr>
          <a:lstStyle/>
          <a:p>
            <a:pPr>
              <a:lnSpc>
                <a:spcPct val="100000"/>
              </a:lnSpc>
            </a:pPr>
            <a:endParaRPr lang="en-US" sz="2661" spc="-1" dirty="0">
              <a:solidFill>
                <a:srgbClr val="E50019"/>
              </a:solidFill>
              <a:latin typeface="Arial"/>
            </a:endParaRPr>
          </a:p>
        </p:txBody>
      </p:sp>
      <p:sp>
        <p:nvSpPr>
          <p:cNvPr id="9" name="AutoShape 2">
            <a:extLst>
              <a:ext uri="{FF2B5EF4-FFF2-40B4-BE49-F238E27FC236}">
                <a16:creationId xmlns:a16="http://schemas.microsoft.com/office/drawing/2014/main" id="{6040EDE4-AB68-528D-9E0F-4C7B0520D9E5}"/>
              </a:ext>
            </a:extLst>
          </p:cNvPr>
          <p:cNvSpPr>
            <a:spLocks noChangeAspect="1" noChangeArrowheads="1"/>
          </p:cNvSpPr>
          <p:nvPr/>
        </p:nvSpPr>
        <p:spPr bwMode="auto">
          <a:xfrm>
            <a:off x="5943600" y="3276600"/>
            <a:ext cx="304800" cy="28687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spTree>
    <p:extLst>
      <p:ext uri="{BB962C8B-B14F-4D97-AF65-F5344CB8AC3E}">
        <p14:creationId xmlns:p14="http://schemas.microsoft.com/office/powerpoint/2010/main" val="41484566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E2BAB3-6993-366C-52B8-72DA7D93B94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B84D00BA-A4F1-6FA0-9701-9B81A4C0CB2C}"/>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4" name="Slide Number Placeholder 3">
            <a:extLst>
              <a:ext uri="{FF2B5EF4-FFF2-40B4-BE49-F238E27FC236}">
                <a16:creationId xmlns:a16="http://schemas.microsoft.com/office/drawing/2014/main" id="{B1DD5BBF-9F2F-45BA-DAD2-2A00A56142B8}"/>
              </a:ext>
            </a:extLst>
          </p:cNvPr>
          <p:cNvSpPr>
            <a:spLocks noGrp="1"/>
          </p:cNvSpPr>
          <p:nvPr>
            <p:ph type="sldNum" sz="quarter" idx="12"/>
          </p:nvPr>
        </p:nvSpPr>
        <p:spPr/>
        <p:txBody>
          <a:bodyPr/>
          <a:lstStyle/>
          <a:p>
            <a:fld id="{0CBC77A0-1F4E-42FF-9FFC-F45C3A64AF90}" type="slidenum">
              <a:rPr lang="fr-FR" smtClean="0"/>
              <a:t>20</a:t>
            </a:fld>
            <a:endParaRPr lang="fr-FR"/>
          </a:p>
        </p:txBody>
      </p:sp>
      <p:sp>
        <p:nvSpPr>
          <p:cNvPr id="5" name="Title 4">
            <a:extLst>
              <a:ext uri="{FF2B5EF4-FFF2-40B4-BE49-F238E27FC236}">
                <a16:creationId xmlns:a16="http://schemas.microsoft.com/office/drawing/2014/main" id="{2A2D53EA-DD4D-197E-7E4D-8DDB1C112C79}"/>
              </a:ext>
            </a:extLst>
          </p:cNvPr>
          <p:cNvSpPr>
            <a:spLocks noGrp="1"/>
          </p:cNvSpPr>
          <p:nvPr>
            <p:ph type="title"/>
          </p:nvPr>
        </p:nvSpPr>
        <p:spPr>
          <a:xfrm>
            <a:off x="964747" y="110174"/>
            <a:ext cx="10728325" cy="871827"/>
          </a:xfrm>
        </p:spPr>
        <p:txBody>
          <a:bodyPr>
            <a:normAutofit/>
          </a:bodyPr>
          <a:lstStyle/>
          <a:p>
            <a:r>
              <a:rPr lang="en-US" dirty="0"/>
              <a:t>Minimization of X-ray background</a:t>
            </a:r>
          </a:p>
        </p:txBody>
      </p:sp>
      <p:sp>
        <p:nvSpPr>
          <p:cNvPr id="37" name="TextBox 36">
            <a:extLst>
              <a:ext uri="{FF2B5EF4-FFF2-40B4-BE49-F238E27FC236}">
                <a16:creationId xmlns:a16="http://schemas.microsoft.com/office/drawing/2014/main" id="{067A2ED9-57D5-4312-B754-683158A98FDC}"/>
              </a:ext>
            </a:extLst>
          </p:cNvPr>
          <p:cNvSpPr txBox="1"/>
          <p:nvPr/>
        </p:nvSpPr>
        <p:spPr>
          <a:xfrm>
            <a:off x="226029" y="843677"/>
            <a:ext cx="5436238" cy="2585323"/>
          </a:xfrm>
          <a:prstGeom prst="rect">
            <a:avLst/>
          </a:prstGeom>
          <a:noFill/>
        </p:spPr>
        <p:txBody>
          <a:bodyPr wrap="square" rtlCol="0">
            <a:spAutoFit/>
          </a:bodyPr>
          <a:lstStyle/>
          <a:p>
            <a:r>
              <a:rPr lang="en-US" sz="2200" b="1" dirty="0">
                <a:solidFill>
                  <a:srgbClr val="FF0000"/>
                </a:solidFill>
                <a:cs typeface="Arial" panose="020B0604020202020204" pitchFamily="34" charset="0"/>
              </a:rPr>
              <a:t>Detector technology </a:t>
            </a:r>
          </a:p>
          <a:p>
            <a:pPr marL="692150" lvl="2" indent="-179388">
              <a:buFont typeface="Arial" panose="020B0604020202020204" pitchFamily="34" charset="0"/>
              <a:buChar char="•"/>
            </a:pPr>
            <a:r>
              <a:rPr lang="en-US" sz="2000" dirty="0">
                <a:cs typeface="Arial" panose="020B0604020202020204" pitchFamily="34" charset="0"/>
              </a:rPr>
              <a:t>Micromegas detectors </a:t>
            </a:r>
          </a:p>
          <a:p>
            <a:pPr marL="692150" lvl="2" indent="-179388">
              <a:buFont typeface="Arial" panose="020B0604020202020204" pitchFamily="34" charset="0"/>
              <a:buChar char="•"/>
            </a:pPr>
            <a:r>
              <a:rPr lang="en-US" sz="2000" dirty="0">
                <a:cs typeface="Arial" panose="020B0604020202020204" pitchFamily="34" charset="0"/>
              </a:rPr>
              <a:t>Suitable for low material budget applications </a:t>
            </a:r>
          </a:p>
          <a:p>
            <a:pPr marL="692150" lvl="2" indent="-179388">
              <a:buFont typeface="Arial" panose="020B0604020202020204" pitchFamily="34" charset="0"/>
              <a:buChar char="•"/>
            </a:pPr>
            <a:r>
              <a:rPr lang="en-US" sz="2000" dirty="0">
                <a:cs typeface="Arial" panose="020B0604020202020204" pitchFamily="34" charset="0"/>
              </a:rPr>
              <a:t>Large area coverage </a:t>
            </a:r>
          </a:p>
          <a:p>
            <a:pPr marL="692150" lvl="2" indent="-179388">
              <a:buFont typeface="Arial" panose="020B0604020202020204" pitchFamily="34" charset="0"/>
              <a:buChar char="•"/>
            </a:pPr>
            <a:r>
              <a:rPr lang="en-US" sz="2000" dirty="0">
                <a:cs typeface="Arial" panose="020B0604020202020204" pitchFamily="34" charset="0"/>
              </a:rPr>
              <a:t>Radiation hard </a:t>
            </a:r>
          </a:p>
          <a:p>
            <a:pPr marL="692150" lvl="2" indent="-179388">
              <a:buFont typeface="Arial" panose="020B0604020202020204" pitchFamily="34" charset="0"/>
              <a:buChar char="•"/>
            </a:pPr>
            <a:r>
              <a:rPr lang="en-US" sz="2000" dirty="0">
                <a:cs typeface="Arial" panose="020B0604020202020204" pitchFamily="34" charset="0"/>
              </a:rPr>
              <a:t>Good spatial/energy resolution ~ 150 </a:t>
            </a:r>
            <a:r>
              <a:rPr lang="el-GR" sz="2000" dirty="0">
                <a:cs typeface="Arial" panose="020B0604020202020204" pitchFamily="34" charset="0"/>
              </a:rPr>
              <a:t>μ</a:t>
            </a:r>
            <a:r>
              <a:rPr lang="en-US" sz="2000" dirty="0">
                <a:cs typeface="Arial" panose="020B0604020202020204" pitchFamily="34" charset="0"/>
              </a:rPr>
              <a:t>m / 15%</a:t>
            </a:r>
          </a:p>
        </p:txBody>
      </p:sp>
      <p:grpSp>
        <p:nvGrpSpPr>
          <p:cNvPr id="36" name="Group 35">
            <a:extLst>
              <a:ext uri="{FF2B5EF4-FFF2-40B4-BE49-F238E27FC236}">
                <a16:creationId xmlns:a16="http://schemas.microsoft.com/office/drawing/2014/main" id="{30D3194C-9A63-8ADA-80E4-4B8B633AD1D2}"/>
              </a:ext>
            </a:extLst>
          </p:cNvPr>
          <p:cNvGrpSpPr/>
          <p:nvPr/>
        </p:nvGrpSpPr>
        <p:grpSpPr>
          <a:xfrm>
            <a:off x="4784401" y="1097967"/>
            <a:ext cx="7441135" cy="4835246"/>
            <a:chOff x="4784401" y="1097967"/>
            <a:chExt cx="7441135" cy="4835246"/>
          </a:xfrm>
        </p:grpSpPr>
        <p:pic>
          <p:nvPicPr>
            <p:cNvPr id="28" name="Image 9" descr="mmprinciple.pdf">
              <a:extLst>
                <a:ext uri="{FF2B5EF4-FFF2-40B4-BE49-F238E27FC236}">
                  <a16:creationId xmlns:a16="http://schemas.microsoft.com/office/drawing/2014/main" id="{8AF6DDCC-A7DB-CF50-30D4-ABA431EB045D}"/>
                </a:ext>
              </a:extLst>
            </p:cNvPr>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4"/>
                <a:srcRect t="6944"/>
                <a:stretch>
                  <a:fillRect/>
                </a:stretch>
              </p:blipFill>
            </mc:Choice>
            <mc:Fallback>
              <p:blipFill>
                <a:blip r:embed="rId5"/>
                <a:srcRect t="6944"/>
                <a:stretch>
                  <a:fillRect/>
                </a:stretch>
              </p:blipFill>
            </mc:Fallback>
          </mc:AlternateContent>
          <p:spPr>
            <a:xfrm>
              <a:off x="4784401" y="1873768"/>
              <a:ext cx="7037128" cy="4059445"/>
            </a:xfrm>
            <a:prstGeom prst="rect">
              <a:avLst/>
            </a:prstGeom>
          </p:spPr>
        </p:pic>
        <p:grpSp>
          <p:nvGrpSpPr>
            <p:cNvPr id="2" name="Group 9">
              <a:extLst>
                <a:ext uri="{FF2B5EF4-FFF2-40B4-BE49-F238E27FC236}">
                  <a16:creationId xmlns:a16="http://schemas.microsoft.com/office/drawing/2014/main" id="{FBE5FC34-B065-E302-771F-0B26CCB71B39}"/>
                </a:ext>
              </a:extLst>
            </p:cNvPr>
            <p:cNvGrpSpPr>
              <a:grpSpLocks/>
            </p:cNvGrpSpPr>
            <p:nvPr/>
          </p:nvGrpSpPr>
          <p:grpSpPr bwMode="auto">
            <a:xfrm>
              <a:off x="10884120" y="1613862"/>
              <a:ext cx="501442" cy="2262904"/>
              <a:chOff x="10007030" y="621466"/>
              <a:chExt cx="482321" cy="1999623"/>
            </a:xfrm>
          </p:grpSpPr>
          <p:grpSp>
            <p:nvGrpSpPr>
              <p:cNvPr id="7" name="Group 10">
                <a:extLst>
                  <a:ext uri="{FF2B5EF4-FFF2-40B4-BE49-F238E27FC236}">
                    <a16:creationId xmlns:a16="http://schemas.microsoft.com/office/drawing/2014/main" id="{8ABF470A-E7CB-9241-7A7A-3269CEB2F2B4}"/>
                  </a:ext>
                </a:extLst>
              </p:cNvPr>
              <p:cNvGrpSpPr>
                <a:grpSpLocks/>
              </p:cNvGrpSpPr>
              <p:nvPr/>
            </p:nvGrpSpPr>
            <p:grpSpPr bwMode="auto">
              <a:xfrm>
                <a:off x="10007030" y="621466"/>
                <a:ext cx="482321" cy="1999623"/>
                <a:chOff x="10007030" y="621466"/>
                <a:chExt cx="482321" cy="1999623"/>
              </a:xfrm>
            </p:grpSpPr>
            <p:sp>
              <p:nvSpPr>
                <p:cNvPr id="10" name="Oval 9">
                  <a:extLst>
                    <a:ext uri="{FF2B5EF4-FFF2-40B4-BE49-F238E27FC236}">
                      <a16:creationId xmlns:a16="http://schemas.microsoft.com/office/drawing/2014/main" id="{4EC97F7E-E9DB-51E1-D656-B3F9CC95524F}"/>
                    </a:ext>
                  </a:extLst>
                </p:cNvPr>
                <p:cNvSpPr/>
                <p:nvPr/>
              </p:nvSpPr>
              <p:spPr>
                <a:xfrm>
                  <a:off x="10007030" y="621466"/>
                  <a:ext cx="482321" cy="1999623"/>
                </a:xfrm>
                <a:prstGeom prst="ellipse">
                  <a:avLst/>
                </a:prstGeom>
                <a:solidFill>
                  <a:schemeClr val="bg1">
                    <a:lumMod val="6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 name="Rectangle 10">
                  <a:extLst>
                    <a:ext uri="{FF2B5EF4-FFF2-40B4-BE49-F238E27FC236}">
                      <a16:creationId xmlns:a16="http://schemas.microsoft.com/office/drawing/2014/main" id="{7CC937B3-C9F6-C5D5-39B1-900D6D63BD3A}"/>
                    </a:ext>
                  </a:extLst>
                </p:cNvPr>
                <p:cNvSpPr/>
                <p:nvPr/>
              </p:nvSpPr>
              <p:spPr>
                <a:xfrm>
                  <a:off x="10208129" y="621466"/>
                  <a:ext cx="190100" cy="199962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3" name="Rectangle 12">
                  <a:extLst>
                    <a:ext uri="{FF2B5EF4-FFF2-40B4-BE49-F238E27FC236}">
                      <a16:creationId xmlns:a16="http://schemas.microsoft.com/office/drawing/2014/main" id="{5C513C30-4D48-E1B7-B566-ACADAC0301D9}"/>
                    </a:ext>
                  </a:extLst>
                </p:cNvPr>
                <p:cNvSpPr/>
                <p:nvPr/>
              </p:nvSpPr>
              <p:spPr>
                <a:xfrm>
                  <a:off x="10117006" y="621466"/>
                  <a:ext cx="91123" cy="1999623"/>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 name="Rectangle 13">
                  <a:extLst>
                    <a:ext uri="{FF2B5EF4-FFF2-40B4-BE49-F238E27FC236}">
                      <a16:creationId xmlns:a16="http://schemas.microsoft.com/office/drawing/2014/main" id="{E648F324-032A-7BD1-4506-A758C7455CE4}"/>
                    </a:ext>
                  </a:extLst>
                </p:cNvPr>
                <p:cNvSpPr/>
                <p:nvPr/>
              </p:nvSpPr>
              <p:spPr>
                <a:xfrm>
                  <a:off x="10126433" y="2441728"/>
                  <a:ext cx="268654" cy="173212"/>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8" name="Rectangle 7">
                <a:extLst>
                  <a:ext uri="{FF2B5EF4-FFF2-40B4-BE49-F238E27FC236}">
                    <a16:creationId xmlns:a16="http://schemas.microsoft.com/office/drawing/2014/main" id="{D07AA9ED-2EFD-B1BA-790D-C3985F892011}"/>
                  </a:ext>
                </a:extLst>
              </p:cNvPr>
              <p:cNvSpPr/>
              <p:nvPr/>
            </p:nvSpPr>
            <p:spPr>
              <a:xfrm>
                <a:off x="10128004" y="629666"/>
                <a:ext cx="268655" cy="173212"/>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16" name="TextBox 16">
              <a:extLst>
                <a:ext uri="{FF2B5EF4-FFF2-40B4-BE49-F238E27FC236}">
                  <a16:creationId xmlns:a16="http://schemas.microsoft.com/office/drawing/2014/main" id="{A1673402-6D72-4954-D40A-8B048887F44D}"/>
                </a:ext>
              </a:extLst>
            </p:cNvPr>
            <p:cNvSpPr txBox="1">
              <a:spLocks noChangeArrowheads="1"/>
            </p:cNvSpPr>
            <p:nvPr/>
          </p:nvSpPr>
          <p:spPr bwMode="auto">
            <a:xfrm rot="10800000">
              <a:off x="10268679" y="4018984"/>
              <a:ext cx="1846659" cy="1354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vert"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r" eaLnBrk="1" hangingPunct="1"/>
              <a:r>
                <a:rPr lang="en-US" altLang="en-FR" dirty="0"/>
                <a:t>Mylar</a:t>
              </a:r>
            </a:p>
            <a:p>
              <a:pPr algn="r" eaLnBrk="1" hangingPunct="1"/>
              <a:r>
                <a:rPr lang="en-US" altLang="en-FR" dirty="0"/>
                <a:t>Readout Kapton</a:t>
              </a:r>
            </a:p>
            <a:p>
              <a:pPr algn="r" eaLnBrk="1" hangingPunct="1"/>
              <a:r>
                <a:rPr lang="en-US" altLang="en-FR" dirty="0"/>
                <a:t>Mesh</a:t>
              </a:r>
            </a:p>
            <a:p>
              <a:pPr algn="r"/>
              <a:r>
                <a:rPr lang="en-US" altLang="en-FR" dirty="0"/>
                <a:t>Mylar</a:t>
              </a:r>
            </a:p>
            <a:p>
              <a:pPr algn="r" eaLnBrk="1" hangingPunct="1"/>
              <a:r>
                <a:rPr lang="en-US" altLang="en-FR" dirty="0"/>
                <a:t>Drift</a:t>
              </a:r>
            </a:p>
          </p:txBody>
        </p:sp>
        <p:cxnSp>
          <p:nvCxnSpPr>
            <p:cNvPr id="17" name="Straight Arrow Connector 16">
              <a:extLst>
                <a:ext uri="{FF2B5EF4-FFF2-40B4-BE49-F238E27FC236}">
                  <a16:creationId xmlns:a16="http://schemas.microsoft.com/office/drawing/2014/main" id="{15598C1A-9F1C-24F4-BF8A-8805B919B11D}"/>
                </a:ext>
              </a:extLst>
            </p:cNvPr>
            <p:cNvCxnSpPr>
              <a:cxnSpLocks/>
            </p:cNvCxnSpPr>
            <p:nvPr/>
          </p:nvCxnSpPr>
          <p:spPr>
            <a:xfrm flipH="1">
              <a:off x="8331200" y="2553780"/>
              <a:ext cx="2821111" cy="87522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 name="Straight Arrow Connector 17">
              <a:extLst>
                <a:ext uri="{FF2B5EF4-FFF2-40B4-BE49-F238E27FC236}">
                  <a16:creationId xmlns:a16="http://schemas.microsoft.com/office/drawing/2014/main" id="{0D562610-34A7-D9AC-2F03-FE5462C229B3}"/>
                </a:ext>
              </a:extLst>
            </p:cNvPr>
            <p:cNvCxnSpPr>
              <a:cxnSpLocks/>
            </p:cNvCxnSpPr>
            <p:nvPr/>
          </p:nvCxnSpPr>
          <p:spPr>
            <a:xfrm flipH="1">
              <a:off x="8515773" y="2167405"/>
              <a:ext cx="2816039" cy="213289"/>
            </a:xfrm>
            <a:prstGeom prst="straightConnector1">
              <a:avLst/>
            </a:prstGeom>
            <a:ln w="19050">
              <a:solidFill>
                <a:srgbClr val="FF0000"/>
              </a:solidFill>
              <a:tailEnd type="triangle"/>
            </a:ln>
          </p:spPr>
          <p:style>
            <a:lnRef idx="1">
              <a:schemeClr val="accent6"/>
            </a:lnRef>
            <a:fillRef idx="0">
              <a:schemeClr val="accent6"/>
            </a:fillRef>
            <a:effectRef idx="0">
              <a:schemeClr val="accent6"/>
            </a:effectRef>
            <a:fontRef idx="minor">
              <a:schemeClr val="tx1"/>
            </a:fontRef>
          </p:style>
        </p:cxnSp>
        <p:cxnSp>
          <p:nvCxnSpPr>
            <p:cNvPr id="32" name="Straight Arrow Connector 31">
              <a:extLst>
                <a:ext uri="{FF2B5EF4-FFF2-40B4-BE49-F238E27FC236}">
                  <a16:creationId xmlns:a16="http://schemas.microsoft.com/office/drawing/2014/main" id="{A453885B-E21B-ADF8-C8B3-8BC130D8B838}"/>
                </a:ext>
              </a:extLst>
            </p:cNvPr>
            <p:cNvCxnSpPr>
              <a:cxnSpLocks/>
            </p:cNvCxnSpPr>
            <p:nvPr/>
          </p:nvCxnSpPr>
          <p:spPr>
            <a:xfrm flipH="1">
              <a:off x="9448800" y="2734197"/>
              <a:ext cx="1603406" cy="1858123"/>
            </a:xfrm>
            <a:prstGeom prst="straightConnector1">
              <a:avLst/>
            </a:prstGeom>
            <a:ln>
              <a:solidFill>
                <a:srgbClr val="FFFF00"/>
              </a:solidFill>
              <a:tailEnd type="triangle"/>
            </a:ln>
          </p:spPr>
          <p:style>
            <a:lnRef idx="1">
              <a:schemeClr val="accent4"/>
            </a:lnRef>
            <a:fillRef idx="0">
              <a:schemeClr val="accent4"/>
            </a:fillRef>
            <a:effectRef idx="0">
              <a:schemeClr val="accent4"/>
            </a:effectRef>
            <a:fontRef idx="minor">
              <a:schemeClr val="tx1"/>
            </a:fontRef>
          </p:style>
        </p:cxnSp>
        <p:cxnSp>
          <p:nvCxnSpPr>
            <p:cNvPr id="26" name="Straight Arrow Connector 25">
              <a:extLst>
                <a:ext uri="{FF2B5EF4-FFF2-40B4-BE49-F238E27FC236}">
                  <a16:creationId xmlns:a16="http://schemas.microsoft.com/office/drawing/2014/main" id="{266EF7B9-71A5-B321-2421-5397F0C88F2B}"/>
                </a:ext>
              </a:extLst>
            </p:cNvPr>
            <p:cNvCxnSpPr>
              <a:cxnSpLocks/>
            </p:cNvCxnSpPr>
            <p:nvPr/>
          </p:nvCxnSpPr>
          <p:spPr>
            <a:xfrm flipH="1">
              <a:off x="9570720" y="3080355"/>
              <a:ext cx="1383955" cy="1999645"/>
            </a:xfrm>
            <a:prstGeom prst="straightConnector1">
              <a:avLst/>
            </a:prstGeom>
            <a:ln>
              <a:solidFill>
                <a:srgbClr val="FFFF00"/>
              </a:solidFill>
              <a:tailEnd type="triangle"/>
            </a:ln>
          </p:spPr>
          <p:style>
            <a:lnRef idx="1">
              <a:schemeClr val="accent4"/>
            </a:lnRef>
            <a:fillRef idx="0">
              <a:schemeClr val="accent4"/>
            </a:fillRef>
            <a:effectRef idx="0">
              <a:schemeClr val="accent4"/>
            </a:effectRef>
            <a:fontRef idx="minor">
              <a:schemeClr val="tx1"/>
            </a:fontRef>
          </p:style>
        </p:cxnSp>
        <p:sp>
          <p:nvSpPr>
            <p:cNvPr id="33" name="TextBox 32">
              <a:extLst>
                <a:ext uri="{FF2B5EF4-FFF2-40B4-BE49-F238E27FC236}">
                  <a16:creationId xmlns:a16="http://schemas.microsoft.com/office/drawing/2014/main" id="{2BCCA044-226C-8190-BF8B-8F0C7F6F85E8}"/>
                </a:ext>
              </a:extLst>
            </p:cNvPr>
            <p:cNvSpPr txBox="1"/>
            <p:nvPr/>
          </p:nvSpPr>
          <p:spPr>
            <a:xfrm>
              <a:off x="9318836" y="1097967"/>
              <a:ext cx="2906700" cy="261610"/>
            </a:xfrm>
            <a:prstGeom prst="rect">
              <a:avLst/>
            </a:prstGeom>
            <a:noFill/>
          </p:spPr>
          <p:txBody>
            <a:bodyPr wrap="square">
              <a:spAutoFit/>
            </a:bodyPr>
            <a:lstStyle/>
            <a:p>
              <a:r>
                <a:rPr lang="en-US" sz="1100" b="1" dirty="0"/>
                <a:t>[</a:t>
              </a:r>
              <a:r>
                <a:rPr lang="en-US" sz="1100" b="1" dirty="0" err="1"/>
                <a:t>Giomataris</a:t>
              </a:r>
              <a:r>
                <a:rPr lang="en-US" sz="1100" b="1" dirty="0"/>
                <a:t> </a:t>
              </a:r>
              <a:r>
                <a:rPr lang="en-US" sz="1100" b="1" i="1" dirty="0"/>
                <a:t>et al.</a:t>
              </a:r>
              <a:r>
                <a:rPr lang="en-US" sz="1100" b="1" dirty="0"/>
                <a:t>, NIM A 376 (1996) 29</a:t>
              </a:r>
              <a:r>
                <a:rPr lang="en-US" sz="1100" b="1" dirty="0">
                  <a:cs typeface="Vijaya" panose="020B0502040204020203" pitchFamily="18" charset="0"/>
                </a:rPr>
                <a:t>]</a:t>
              </a:r>
              <a:endParaRPr lang="en-US" sz="1100" dirty="0"/>
            </a:p>
          </p:txBody>
        </p:sp>
      </p:grpSp>
      <p:sp>
        <p:nvSpPr>
          <p:cNvPr id="38" name="TextBox 37">
            <a:extLst>
              <a:ext uri="{FF2B5EF4-FFF2-40B4-BE49-F238E27FC236}">
                <a16:creationId xmlns:a16="http://schemas.microsoft.com/office/drawing/2014/main" id="{D47760CF-5AC9-B41A-529A-1820BAA5E656}"/>
              </a:ext>
            </a:extLst>
          </p:cNvPr>
          <p:cNvSpPr txBox="1"/>
          <p:nvPr/>
        </p:nvSpPr>
        <p:spPr>
          <a:xfrm>
            <a:off x="179784" y="3429000"/>
            <a:ext cx="5389895" cy="2585323"/>
          </a:xfrm>
          <a:prstGeom prst="rect">
            <a:avLst/>
          </a:prstGeom>
          <a:noFill/>
        </p:spPr>
        <p:txBody>
          <a:bodyPr wrap="square" rtlCol="0">
            <a:spAutoFit/>
          </a:bodyPr>
          <a:lstStyle/>
          <a:p>
            <a:r>
              <a:rPr lang="en-US" sz="2200" b="1" dirty="0">
                <a:solidFill>
                  <a:srgbClr val="FF0000"/>
                </a:solidFill>
                <a:cs typeface="Arial" panose="020B0604020202020204" pitchFamily="34" charset="0"/>
              </a:rPr>
              <a:t>Geant4 simulation </a:t>
            </a:r>
          </a:p>
          <a:p>
            <a:pPr marL="692150" lvl="2" indent="-179388">
              <a:buFont typeface="Arial" panose="020B0604020202020204" pitchFamily="34" charset="0"/>
              <a:buChar char="•"/>
            </a:pPr>
            <a:r>
              <a:rPr lang="en-US" sz="2000" dirty="0">
                <a:cs typeface="Arial" panose="020B0604020202020204" pitchFamily="34" charset="0"/>
              </a:rPr>
              <a:t>X-ray beam generated in an </a:t>
            </a:r>
            <a:r>
              <a:rPr lang="en-US" sz="2000" dirty="0" err="1">
                <a:cs typeface="Arial" panose="020B0604020202020204" pitchFamily="34" charset="0"/>
              </a:rPr>
              <a:t>Ar</a:t>
            </a:r>
            <a:r>
              <a:rPr lang="en-US" sz="2000" dirty="0">
                <a:cs typeface="Arial" panose="020B0604020202020204" pitchFamily="34" charset="0"/>
              </a:rPr>
              <a:t>/C4H10 gas envelope with a MM detector included</a:t>
            </a:r>
          </a:p>
          <a:p>
            <a:pPr marL="692150" lvl="2" indent="-179388">
              <a:buFont typeface="Arial" panose="020B0604020202020204" pitchFamily="34" charset="0"/>
              <a:buChar char="•"/>
            </a:pPr>
            <a:r>
              <a:rPr lang="en-US" sz="2000" dirty="0">
                <a:cs typeface="Arial" panose="020B0604020202020204" pitchFamily="34" charset="0"/>
              </a:rPr>
              <a:t>Drift electrode </a:t>
            </a:r>
            <a:r>
              <a:rPr lang="en-US" sz="2000" dirty="0">
                <a:cs typeface="Arial" panose="020B0604020202020204" pitchFamily="34" charset="0"/>
                <a:sym typeface="Wingdings" panose="05000000000000000000" pitchFamily="2" charset="2"/>
              </a:rPr>
              <a:t> Drift Gap (3.25 mm) </a:t>
            </a:r>
            <a:r>
              <a:rPr lang="en-US" sz="2000" dirty="0" err="1">
                <a:cs typeface="Arial" panose="020B0604020202020204" pitchFamily="34" charset="0"/>
              </a:rPr>
              <a:t>Ar</a:t>
            </a:r>
            <a:r>
              <a:rPr lang="en-US" sz="2000" dirty="0">
                <a:cs typeface="Arial" panose="020B0604020202020204" pitchFamily="34" charset="0"/>
              </a:rPr>
              <a:t>/C4H10(90:10) </a:t>
            </a:r>
            <a:r>
              <a:rPr lang="en-US" sz="2000" dirty="0">
                <a:cs typeface="Arial" panose="020B0604020202020204" pitchFamily="34" charset="0"/>
                <a:sym typeface="Wingdings" panose="05000000000000000000" pitchFamily="2" charset="2"/>
              </a:rPr>
              <a:t> Mesh  </a:t>
            </a:r>
            <a:r>
              <a:rPr lang="en-US" sz="2000" dirty="0" err="1">
                <a:cs typeface="Arial" panose="020B0604020202020204" pitchFamily="34" charset="0"/>
                <a:sym typeface="Wingdings" panose="05000000000000000000" pitchFamily="2" charset="2"/>
              </a:rPr>
              <a:t>Ampl</a:t>
            </a:r>
            <a:r>
              <a:rPr lang="en-US" sz="2000" dirty="0">
                <a:cs typeface="Arial" panose="020B0604020202020204" pitchFamily="34" charset="0"/>
                <a:sym typeface="Wingdings" panose="05000000000000000000" pitchFamily="2" charset="2"/>
              </a:rPr>
              <a:t>. Gap(128um)</a:t>
            </a:r>
            <a:r>
              <a:rPr lang="en-US" sz="2000" dirty="0">
                <a:cs typeface="Arial" panose="020B0604020202020204" pitchFamily="34" charset="0"/>
              </a:rPr>
              <a:t> </a:t>
            </a:r>
            <a:r>
              <a:rPr lang="en-US" sz="2000" dirty="0" err="1">
                <a:cs typeface="Arial" panose="020B0604020202020204" pitchFamily="34" charset="0"/>
              </a:rPr>
              <a:t>Ar</a:t>
            </a:r>
            <a:r>
              <a:rPr lang="en-US" sz="2000" dirty="0">
                <a:cs typeface="Arial" panose="020B0604020202020204" pitchFamily="34" charset="0"/>
              </a:rPr>
              <a:t>/C4H10(90:10) </a:t>
            </a:r>
            <a:r>
              <a:rPr lang="en-US" sz="2000" dirty="0">
                <a:cs typeface="Arial" panose="020B0604020202020204" pitchFamily="34" charset="0"/>
                <a:sym typeface="Wingdings" panose="05000000000000000000" pitchFamily="2" charset="2"/>
              </a:rPr>
              <a:t> Cu (50um)  FR4(150um)  Cu 50um</a:t>
            </a:r>
            <a:endParaRPr lang="en-US" sz="2000" dirty="0">
              <a:cs typeface="Arial" panose="020B0604020202020204" pitchFamily="34" charset="0"/>
            </a:endParaRPr>
          </a:p>
        </p:txBody>
      </p:sp>
    </p:spTree>
    <p:extLst>
      <p:ext uri="{BB962C8B-B14F-4D97-AF65-F5344CB8AC3E}">
        <p14:creationId xmlns:p14="http://schemas.microsoft.com/office/powerpoint/2010/main" val="10887287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5E12E2-0285-C062-14D3-161066DEA7BA}"/>
            </a:ext>
          </a:extLst>
        </p:cNvPr>
        <p:cNvGrpSpPr/>
        <p:nvPr/>
      </p:nvGrpSpPr>
      <p:grpSpPr>
        <a:xfrm>
          <a:off x="0" y="0"/>
          <a:ext cx="0" cy="0"/>
          <a:chOff x="0" y="0"/>
          <a:chExt cx="0" cy="0"/>
        </a:xfrm>
      </p:grpSpPr>
      <p:grpSp>
        <p:nvGrpSpPr>
          <p:cNvPr id="10" name="Group 9">
            <a:extLst>
              <a:ext uri="{FF2B5EF4-FFF2-40B4-BE49-F238E27FC236}">
                <a16:creationId xmlns:a16="http://schemas.microsoft.com/office/drawing/2014/main" id="{3E0A190B-678F-FDD0-A6E5-6A9CA83826B0}"/>
              </a:ext>
            </a:extLst>
          </p:cNvPr>
          <p:cNvGrpSpPr/>
          <p:nvPr/>
        </p:nvGrpSpPr>
        <p:grpSpPr>
          <a:xfrm>
            <a:off x="4737201" y="1115201"/>
            <a:ext cx="2212180" cy="2372949"/>
            <a:chOff x="3630206" y="842742"/>
            <a:chExt cx="3295332" cy="3394660"/>
          </a:xfrm>
        </p:grpSpPr>
        <p:pic>
          <p:nvPicPr>
            <p:cNvPr id="7" name="Picture 6">
              <a:extLst>
                <a:ext uri="{FF2B5EF4-FFF2-40B4-BE49-F238E27FC236}">
                  <a16:creationId xmlns:a16="http://schemas.microsoft.com/office/drawing/2014/main" id="{E1773A47-FEA6-6418-FEF3-5AFC777B3A89}"/>
                </a:ext>
              </a:extLst>
            </p:cNvPr>
            <p:cNvPicPr>
              <a:picLocks noChangeAspect="1"/>
            </p:cNvPicPr>
            <p:nvPr/>
          </p:nvPicPr>
          <p:blipFill>
            <a:blip r:embed="rId3"/>
            <a:srcRect l="10362" t="29712" r="53903" b="-1"/>
            <a:stretch>
              <a:fillRect/>
            </a:stretch>
          </p:blipFill>
          <p:spPr>
            <a:xfrm>
              <a:off x="3648721" y="842742"/>
              <a:ext cx="3276817" cy="3394660"/>
            </a:xfrm>
            <a:prstGeom prst="rect">
              <a:avLst/>
            </a:prstGeom>
          </p:spPr>
        </p:pic>
        <p:sp>
          <p:nvSpPr>
            <p:cNvPr id="8" name="Rectangle 7">
              <a:extLst>
                <a:ext uri="{FF2B5EF4-FFF2-40B4-BE49-F238E27FC236}">
                  <a16:creationId xmlns:a16="http://schemas.microsoft.com/office/drawing/2014/main" id="{7D03C251-D755-9ED1-904E-572C196685F5}"/>
                </a:ext>
              </a:extLst>
            </p:cNvPr>
            <p:cNvSpPr/>
            <p:nvPr/>
          </p:nvSpPr>
          <p:spPr>
            <a:xfrm>
              <a:off x="3630206" y="856996"/>
              <a:ext cx="890994" cy="7533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p>
          </p:txBody>
        </p:sp>
      </p:grpSp>
      <p:pic>
        <p:nvPicPr>
          <p:cNvPr id="9" name="Google Shape;115;p18">
            <a:extLst>
              <a:ext uri="{FF2B5EF4-FFF2-40B4-BE49-F238E27FC236}">
                <a16:creationId xmlns:a16="http://schemas.microsoft.com/office/drawing/2014/main" id="{99B398D2-DF6B-C2F2-3F2B-7E1ADBC2C294}"/>
              </a:ext>
            </a:extLst>
          </p:cNvPr>
          <p:cNvPicPr preferRelativeResize="0"/>
          <p:nvPr/>
        </p:nvPicPr>
        <p:blipFill>
          <a:blip r:embed="rId4">
            <a:alphaModFix/>
          </a:blip>
          <a:stretch>
            <a:fillRect/>
          </a:stretch>
        </p:blipFill>
        <p:spPr>
          <a:xfrm>
            <a:off x="7102227" y="3429000"/>
            <a:ext cx="4476444" cy="3292550"/>
          </a:xfrm>
          <a:prstGeom prst="rect">
            <a:avLst/>
          </a:prstGeom>
          <a:noFill/>
          <a:ln>
            <a:noFill/>
          </a:ln>
        </p:spPr>
      </p:pic>
      <p:pic>
        <p:nvPicPr>
          <p:cNvPr id="6" name="Google Shape;111;p18">
            <a:extLst>
              <a:ext uri="{FF2B5EF4-FFF2-40B4-BE49-F238E27FC236}">
                <a16:creationId xmlns:a16="http://schemas.microsoft.com/office/drawing/2014/main" id="{FBEAEF43-0818-A0ED-B316-F59B99E35C57}"/>
              </a:ext>
            </a:extLst>
          </p:cNvPr>
          <p:cNvPicPr preferRelativeResize="0"/>
          <p:nvPr/>
        </p:nvPicPr>
        <p:blipFill>
          <a:blip r:embed="rId5">
            <a:alphaModFix/>
          </a:blip>
          <a:stretch>
            <a:fillRect/>
          </a:stretch>
        </p:blipFill>
        <p:spPr>
          <a:xfrm>
            <a:off x="7102227" y="357337"/>
            <a:ext cx="4434476" cy="3250225"/>
          </a:xfrm>
          <a:prstGeom prst="rect">
            <a:avLst/>
          </a:prstGeom>
          <a:noFill/>
          <a:ln>
            <a:noFill/>
          </a:ln>
        </p:spPr>
      </p:pic>
      <p:sp>
        <p:nvSpPr>
          <p:cNvPr id="3" name="Footer Placeholder 2">
            <a:extLst>
              <a:ext uri="{FF2B5EF4-FFF2-40B4-BE49-F238E27FC236}">
                <a16:creationId xmlns:a16="http://schemas.microsoft.com/office/drawing/2014/main" id="{A8BE281A-F6E5-AC17-3AF5-700D311E34E3}"/>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4" name="Slide Number Placeholder 3">
            <a:extLst>
              <a:ext uri="{FF2B5EF4-FFF2-40B4-BE49-F238E27FC236}">
                <a16:creationId xmlns:a16="http://schemas.microsoft.com/office/drawing/2014/main" id="{8FF4E7C2-3CC2-D7AA-2A94-B63311F7CA42}"/>
              </a:ext>
            </a:extLst>
          </p:cNvPr>
          <p:cNvSpPr>
            <a:spLocks noGrp="1"/>
          </p:cNvSpPr>
          <p:nvPr>
            <p:ph type="sldNum" sz="quarter" idx="12"/>
          </p:nvPr>
        </p:nvSpPr>
        <p:spPr/>
        <p:txBody>
          <a:bodyPr/>
          <a:lstStyle/>
          <a:p>
            <a:fld id="{0CBC77A0-1F4E-42FF-9FFC-F45C3A64AF90}" type="slidenum">
              <a:rPr lang="fr-FR" smtClean="0"/>
              <a:t>21</a:t>
            </a:fld>
            <a:endParaRPr lang="fr-FR"/>
          </a:p>
        </p:txBody>
      </p:sp>
      <p:sp>
        <p:nvSpPr>
          <p:cNvPr id="5" name="Title 4">
            <a:extLst>
              <a:ext uri="{FF2B5EF4-FFF2-40B4-BE49-F238E27FC236}">
                <a16:creationId xmlns:a16="http://schemas.microsoft.com/office/drawing/2014/main" id="{62168492-D277-6F93-129E-8E87AC170E92}"/>
              </a:ext>
            </a:extLst>
          </p:cNvPr>
          <p:cNvSpPr>
            <a:spLocks noGrp="1"/>
          </p:cNvSpPr>
          <p:nvPr>
            <p:ph type="title"/>
          </p:nvPr>
        </p:nvSpPr>
        <p:spPr>
          <a:xfrm>
            <a:off x="964747" y="110174"/>
            <a:ext cx="10728325" cy="871827"/>
          </a:xfrm>
        </p:spPr>
        <p:txBody>
          <a:bodyPr>
            <a:normAutofit/>
          </a:bodyPr>
          <a:lstStyle/>
          <a:p>
            <a:r>
              <a:rPr lang="en-US" dirty="0"/>
              <a:t>Minimization of X-ray background</a:t>
            </a:r>
          </a:p>
        </p:txBody>
      </p:sp>
      <p:sp>
        <p:nvSpPr>
          <p:cNvPr id="37" name="TextBox 36">
            <a:extLst>
              <a:ext uri="{FF2B5EF4-FFF2-40B4-BE49-F238E27FC236}">
                <a16:creationId xmlns:a16="http://schemas.microsoft.com/office/drawing/2014/main" id="{40D7A7FC-77EF-CEF1-2ED6-84709A3B1FDB}"/>
              </a:ext>
            </a:extLst>
          </p:cNvPr>
          <p:cNvSpPr txBox="1"/>
          <p:nvPr/>
        </p:nvSpPr>
        <p:spPr>
          <a:xfrm>
            <a:off x="226029" y="843677"/>
            <a:ext cx="5341504" cy="1969770"/>
          </a:xfrm>
          <a:prstGeom prst="rect">
            <a:avLst/>
          </a:prstGeom>
          <a:noFill/>
        </p:spPr>
        <p:txBody>
          <a:bodyPr wrap="square" rtlCol="0">
            <a:spAutoFit/>
          </a:bodyPr>
          <a:lstStyle/>
          <a:p>
            <a:r>
              <a:rPr lang="en-US" sz="2200" b="1" dirty="0">
                <a:solidFill>
                  <a:srgbClr val="FF0000"/>
                </a:solidFill>
                <a:cs typeface="Arial" panose="020B0604020202020204" pitchFamily="34" charset="0"/>
              </a:rPr>
              <a:t>Detector in P2 and in the simulation</a:t>
            </a:r>
          </a:p>
          <a:p>
            <a:pPr marL="692150" lvl="2" indent="-179388">
              <a:buFont typeface="Arial" panose="020B0604020202020204" pitchFamily="34" charset="0"/>
              <a:buChar char="•"/>
            </a:pPr>
            <a:r>
              <a:rPr lang="en-US" sz="2000" dirty="0">
                <a:cs typeface="Arial" panose="020B0604020202020204" pitchFamily="34" charset="0"/>
              </a:rPr>
              <a:t>Metallic Micromegas with readout pad structure </a:t>
            </a:r>
          </a:p>
          <a:p>
            <a:pPr marL="692150" lvl="2" indent="-179388">
              <a:buFont typeface="Arial" panose="020B0604020202020204" pitchFamily="34" charset="0"/>
              <a:buChar char="•"/>
            </a:pPr>
            <a:r>
              <a:rPr lang="en-US" sz="2000" dirty="0">
                <a:cs typeface="Arial" panose="020B0604020202020204" pitchFamily="34" charset="0"/>
              </a:rPr>
              <a:t>Readout structure of 1 cm □ pads</a:t>
            </a:r>
          </a:p>
          <a:p>
            <a:pPr marL="512762" lvl="2"/>
            <a:r>
              <a:rPr lang="en-US" sz="2000" dirty="0">
                <a:cs typeface="Arial" panose="020B0604020202020204" pitchFamily="34" charset="0"/>
              </a:rPr>
              <a:t>(corresponding to 1280 per module)</a:t>
            </a:r>
          </a:p>
          <a:p>
            <a:pPr marL="692150" lvl="2" indent="-179388">
              <a:buFont typeface="Arial" panose="020B0604020202020204" pitchFamily="34" charset="0"/>
              <a:buChar char="•"/>
            </a:pPr>
            <a:endParaRPr lang="en-US" sz="2000" dirty="0">
              <a:cs typeface="Arial" panose="020B0604020202020204" pitchFamily="34" charset="0"/>
            </a:endParaRPr>
          </a:p>
        </p:txBody>
      </p:sp>
      <p:sp>
        <p:nvSpPr>
          <p:cNvPr id="34" name="TextBox 33">
            <a:extLst>
              <a:ext uri="{FF2B5EF4-FFF2-40B4-BE49-F238E27FC236}">
                <a16:creationId xmlns:a16="http://schemas.microsoft.com/office/drawing/2014/main" id="{F4D36102-9491-1728-16E8-FD20AA238244}"/>
              </a:ext>
            </a:extLst>
          </p:cNvPr>
          <p:cNvSpPr txBox="1"/>
          <p:nvPr/>
        </p:nvSpPr>
        <p:spPr>
          <a:xfrm>
            <a:off x="226029" y="3343917"/>
            <a:ext cx="5341504" cy="1384995"/>
          </a:xfrm>
          <a:prstGeom prst="rect">
            <a:avLst/>
          </a:prstGeom>
          <a:noFill/>
        </p:spPr>
        <p:txBody>
          <a:bodyPr wrap="square" rtlCol="0">
            <a:spAutoFit/>
          </a:bodyPr>
          <a:lstStyle/>
          <a:p>
            <a:r>
              <a:rPr lang="en-US" sz="2200" b="1" dirty="0">
                <a:solidFill>
                  <a:srgbClr val="FF0000"/>
                </a:solidFill>
                <a:cs typeface="Arial" panose="020B0604020202020204" pitchFamily="34" charset="0"/>
              </a:rPr>
              <a:t>Construction material can affect the background</a:t>
            </a:r>
          </a:p>
          <a:p>
            <a:pPr marL="692150" lvl="2" indent="-179388">
              <a:buFont typeface="Arial" panose="020B0604020202020204" pitchFamily="34" charset="0"/>
              <a:buChar char="•"/>
            </a:pPr>
            <a:r>
              <a:rPr lang="en-US" sz="2000" dirty="0">
                <a:cs typeface="Arial" panose="020B0604020202020204" pitchFamily="34" charset="0"/>
              </a:rPr>
              <a:t>Drift electrode material effect </a:t>
            </a:r>
          </a:p>
          <a:p>
            <a:pPr marL="692150" lvl="2" indent="-179388">
              <a:buFont typeface="Arial" panose="020B0604020202020204" pitchFamily="34" charset="0"/>
              <a:buChar char="•"/>
            </a:pPr>
            <a:r>
              <a:rPr lang="en-US" sz="2000" dirty="0">
                <a:cs typeface="Arial" panose="020B0604020202020204" pitchFamily="34" charset="0"/>
              </a:rPr>
              <a:t>Mesh Geometry effect</a:t>
            </a:r>
          </a:p>
        </p:txBody>
      </p:sp>
      <p:sp>
        <p:nvSpPr>
          <p:cNvPr id="15" name="TextBox 14">
            <a:extLst>
              <a:ext uri="{FF2B5EF4-FFF2-40B4-BE49-F238E27FC236}">
                <a16:creationId xmlns:a16="http://schemas.microsoft.com/office/drawing/2014/main" id="{2B2B6F2E-6883-D20B-1530-390D3D785604}"/>
              </a:ext>
            </a:extLst>
          </p:cNvPr>
          <p:cNvSpPr txBox="1"/>
          <p:nvPr/>
        </p:nvSpPr>
        <p:spPr>
          <a:xfrm>
            <a:off x="8636794" y="1497614"/>
            <a:ext cx="2212181" cy="646331"/>
          </a:xfrm>
          <a:prstGeom prst="rect">
            <a:avLst/>
          </a:prstGeom>
          <a:noFill/>
        </p:spPr>
        <p:txBody>
          <a:bodyPr wrap="square">
            <a:spAutoFit/>
          </a:bodyPr>
          <a:lstStyle/>
          <a:p>
            <a:r>
              <a:rPr lang="fr" sz="1800" b="1" dirty="0">
                <a:solidFill>
                  <a:srgbClr val="9900FF"/>
                </a:solidFill>
              </a:rPr>
              <a:t>120 µm Mylar</a:t>
            </a:r>
            <a:r>
              <a:rPr lang="fr" b="1" dirty="0">
                <a:solidFill>
                  <a:srgbClr val="9900FF"/>
                </a:solidFill>
              </a:rPr>
              <a:t> </a:t>
            </a:r>
            <a:r>
              <a:rPr lang="fr" dirty="0"/>
              <a:t>drift electrode</a:t>
            </a:r>
            <a:endParaRPr lang="fr" sz="1800" b="1" dirty="0"/>
          </a:p>
        </p:txBody>
      </p:sp>
      <p:sp>
        <p:nvSpPr>
          <p:cNvPr id="20" name="TextBox 19">
            <a:extLst>
              <a:ext uri="{FF2B5EF4-FFF2-40B4-BE49-F238E27FC236}">
                <a16:creationId xmlns:a16="http://schemas.microsoft.com/office/drawing/2014/main" id="{EEA42154-4D67-600A-E03B-81F90F1B9BD7}"/>
              </a:ext>
            </a:extLst>
          </p:cNvPr>
          <p:cNvSpPr txBox="1"/>
          <p:nvPr/>
        </p:nvSpPr>
        <p:spPr>
          <a:xfrm>
            <a:off x="8456340" y="4309660"/>
            <a:ext cx="2668338" cy="665945"/>
          </a:xfrm>
          <a:prstGeom prst="rect">
            <a:avLst/>
          </a:prstGeom>
          <a:noFill/>
        </p:spPr>
        <p:txBody>
          <a:bodyPr wrap="square">
            <a:spAutoFit/>
          </a:bodyPr>
          <a:lstStyle/>
          <a:p>
            <a:pPr marL="0" lvl="0" indent="0" algn="ctr" rtl="0">
              <a:spcBef>
                <a:spcPts val="0"/>
              </a:spcBef>
              <a:spcAft>
                <a:spcPts val="0"/>
              </a:spcAft>
              <a:buNone/>
            </a:pPr>
            <a:r>
              <a:rPr lang="en-US" sz="1800" dirty="0">
                <a:solidFill>
                  <a:srgbClr val="0000FF"/>
                </a:solidFill>
              </a:rPr>
              <a:t>60 µm mesh interwire </a:t>
            </a:r>
          </a:p>
          <a:p>
            <a:pPr marL="0" lvl="0" indent="0" algn="ctr" rtl="0">
              <a:spcBef>
                <a:spcPts val="0"/>
              </a:spcBef>
              <a:spcAft>
                <a:spcPts val="0"/>
              </a:spcAft>
              <a:buNone/>
            </a:pPr>
            <a:r>
              <a:rPr lang="en-US" sz="1800" dirty="0"/>
              <a:t>offers 11% reduction</a:t>
            </a:r>
          </a:p>
        </p:txBody>
      </p:sp>
      <p:pic>
        <p:nvPicPr>
          <p:cNvPr id="7170" name="Picture 2" descr="Effects of Stainless Steel Woven Wire ...">
            <a:extLst>
              <a:ext uri="{FF2B5EF4-FFF2-40B4-BE49-F238E27FC236}">
                <a16:creationId xmlns:a16="http://schemas.microsoft.com/office/drawing/2014/main" id="{68B7E309-E8A1-06C3-2E96-69FD6A61013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50703" t="50046" b="3966"/>
          <a:stretch>
            <a:fillRect/>
          </a:stretch>
        </p:blipFill>
        <p:spPr bwMode="auto">
          <a:xfrm>
            <a:off x="9185709" y="4937505"/>
            <a:ext cx="1304850" cy="974783"/>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Straight Arrow Connector 21">
            <a:extLst>
              <a:ext uri="{FF2B5EF4-FFF2-40B4-BE49-F238E27FC236}">
                <a16:creationId xmlns:a16="http://schemas.microsoft.com/office/drawing/2014/main" id="{D6DECDAC-C098-B4D6-E588-5DFE8D546428}"/>
              </a:ext>
            </a:extLst>
          </p:cNvPr>
          <p:cNvCxnSpPr>
            <a:cxnSpLocks/>
          </p:cNvCxnSpPr>
          <p:nvPr/>
        </p:nvCxnSpPr>
        <p:spPr>
          <a:xfrm>
            <a:off x="9742884" y="5634990"/>
            <a:ext cx="153114" cy="0"/>
          </a:xfrm>
          <a:prstGeom prst="straightConnector1">
            <a:avLst/>
          </a:prstGeom>
          <a:ln w="19050">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06964463-9433-4E21-9B87-83FA9FB9A695}"/>
              </a:ext>
            </a:extLst>
          </p:cNvPr>
          <p:cNvCxnSpPr/>
          <p:nvPr/>
        </p:nvCxnSpPr>
        <p:spPr>
          <a:xfrm flipH="1">
            <a:off x="9815631" y="4611079"/>
            <a:ext cx="486966" cy="97536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845E8990-2CE3-D8DE-17DF-461E8BB3570B}"/>
              </a:ext>
            </a:extLst>
          </p:cNvPr>
          <p:cNvSpPr txBox="1"/>
          <p:nvPr/>
        </p:nvSpPr>
        <p:spPr>
          <a:xfrm>
            <a:off x="354419" y="5095840"/>
            <a:ext cx="4476444" cy="646331"/>
          </a:xfrm>
          <a:prstGeom prst="rect">
            <a:avLst/>
          </a:prstGeom>
          <a:noFill/>
        </p:spPr>
        <p:txBody>
          <a:bodyPr wrap="square">
            <a:spAutoFit/>
          </a:bodyPr>
          <a:lstStyle/>
          <a:p>
            <a:r>
              <a:rPr lang="fr" dirty="0">
                <a:solidFill>
                  <a:schemeClr val="dk1"/>
                </a:solidFill>
              </a:rPr>
              <a:t>Condition: </a:t>
            </a:r>
            <a:r>
              <a:rPr lang="fr" sz="1800" dirty="0">
                <a:solidFill>
                  <a:schemeClr val="dk1"/>
                </a:solidFill>
              </a:rPr>
              <a:t>at least 1 e- is produced &amp; reach an active gas region </a:t>
            </a:r>
            <a:endParaRPr lang="en-US" dirty="0"/>
          </a:p>
        </p:txBody>
      </p:sp>
      <p:sp>
        <p:nvSpPr>
          <p:cNvPr id="11" name="TextBox 10">
            <a:extLst>
              <a:ext uri="{FF2B5EF4-FFF2-40B4-BE49-F238E27FC236}">
                <a16:creationId xmlns:a16="http://schemas.microsoft.com/office/drawing/2014/main" id="{F31DDABF-8107-98D9-D2EF-A7601DE42480}"/>
              </a:ext>
            </a:extLst>
          </p:cNvPr>
          <p:cNvSpPr txBox="1"/>
          <p:nvPr/>
        </p:nvSpPr>
        <p:spPr>
          <a:xfrm>
            <a:off x="8456340" y="61623"/>
            <a:ext cx="2898607" cy="369332"/>
          </a:xfrm>
          <a:prstGeom prst="rect">
            <a:avLst/>
          </a:prstGeom>
          <a:noFill/>
        </p:spPr>
        <p:txBody>
          <a:bodyPr wrap="square">
            <a:spAutoFit/>
          </a:bodyPr>
          <a:lstStyle/>
          <a:p>
            <a:r>
              <a:rPr lang="en-US" i="1" dirty="0">
                <a:solidFill>
                  <a:schemeClr val="bg1">
                    <a:lumMod val="75000"/>
                  </a:schemeClr>
                </a:solidFill>
              </a:rPr>
              <a:t>Work done by M. </a:t>
            </a:r>
            <a:r>
              <a:rPr lang="en-US" i="1" dirty="0" err="1">
                <a:solidFill>
                  <a:schemeClr val="bg1">
                    <a:lumMod val="75000"/>
                  </a:schemeClr>
                </a:solidFill>
              </a:rPr>
              <a:t>Gaulliard</a:t>
            </a:r>
            <a:endParaRPr lang="en-US" dirty="0"/>
          </a:p>
        </p:txBody>
      </p:sp>
    </p:spTree>
    <p:extLst>
      <p:ext uri="{BB962C8B-B14F-4D97-AF65-F5344CB8AC3E}">
        <p14:creationId xmlns:p14="http://schemas.microsoft.com/office/powerpoint/2010/main" val="40430355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ED00BD6F-37C7-C2B7-0C80-235931026BE1}"/>
              </a:ext>
            </a:extLst>
          </p:cNvPr>
          <p:cNvGrpSpPr/>
          <p:nvPr/>
        </p:nvGrpSpPr>
        <p:grpSpPr>
          <a:xfrm>
            <a:off x="7122272" y="1123004"/>
            <a:ext cx="4757975" cy="4019085"/>
            <a:chOff x="232712" y="2611068"/>
            <a:chExt cx="4504125" cy="3675800"/>
          </a:xfrm>
        </p:grpSpPr>
        <p:pic>
          <p:nvPicPr>
            <p:cNvPr id="9" name="Google Shape;123;p19">
              <a:extLst>
                <a:ext uri="{FF2B5EF4-FFF2-40B4-BE49-F238E27FC236}">
                  <a16:creationId xmlns:a16="http://schemas.microsoft.com/office/drawing/2014/main" id="{4B21BCE8-396D-7DD4-56D8-D4140339E71C}"/>
                </a:ext>
              </a:extLst>
            </p:cNvPr>
            <p:cNvPicPr preferRelativeResize="0"/>
            <p:nvPr/>
          </p:nvPicPr>
          <p:blipFill>
            <a:blip r:embed="rId2">
              <a:alphaModFix/>
            </a:blip>
            <a:stretch>
              <a:fillRect/>
            </a:stretch>
          </p:blipFill>
          <p:spPr>
            <a:xfrm>
              <a:off x="232712" y="2611068"/>
              <a:ext cx="4504125" cy="3675800"/>
            </a:xfrm>
            <a:prstGeom prst="rect">
              <a:avLst/>
            </a:prstGeom>
            <a:noFill/>
            <a:ln>
              <a:noFill/>
            </a:ln>
          </p:spPr>
        </p:pic>
        <p:cxnSp>
          <p:nvCxnSpPr>
            <p:cNvPr id="10" name="Google Shape;125;p19">
              <a:extLst>
                <a:ext uri="{FF2B5EF4-FFF2-40B4-BE49-F238E27FC236}">
                  <a16:creationId xmlns:a16="http://schemas.microsoft.com/office/drawing/2014/main" id="{294B3A09-C8BE-C464-67A2-9C61C549C03D}"/>
                </a:ext>
              </a:extLst>
            </p:cNvPr>
            <p:cNvCxnSpPr/>
            <p:nvPr/>
          </p:nvCxnSpPr>
          <p:spPr>
            <a:xfrm>
              <a:off x="2484775" y="4532177"/>
              <a:ext cx="453600" cy="372600"/>
            </a:xfrm>
            <a:prstGeom prst="straightConnector1">
              <a:avLst/>
            </a:prstGeom>
            <a:noFill/>
            <a:ln w="9525" cap="flat" cmpd="sng">
              <a:solidFill>
                <a:schemeClr val="dk1"/>
              </a:solidFill>
              <a:prstDash val="solid"/>
              <a:round/>
              <a:headEnd type="none" w="med" len="med"/>
              <a:tailEnd type="triangle" w="med" len="med"/>
            </a:ln>
          </p:spPr>
        </p:cxnSp>
        <p:sp>
          <p:nvSpPr>
            <p:cNvPr id="11" name="Google Shape;126;p19">
              <a:extLst>
                <a:ext uri="{FF2B5EF4-FFF2-40B4-BE49-F238E27FC236}">
                  <a16:creationId xmlns:a16="http://schemas.microsoft.com/office/drawing/2014/main" id="{5808C210-70D2-79C3-9760-67B5513755DC}"/>
                </a:ext>
              </a:extLst>
            </p:cNvPr>
            <p:cNvSpPr txBox="1"/>
            <p:nvPr/>
          </p:nvSpPr>
          <p:spPr>
            <a:xfrm>
              <a:off x="1192700" y="3702677"/>
              <a:ext cx="1472100" cy="829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fr" sz="1100" i="1" dirty="0"/>
                <a:t>spectrum of xray in full P2 simulation, received by closest-to-target Micromegas</a:t>
              </a:r>
              <a:endParaRPr sz="1100" i="1" dirty="0"/>
            </a:p>
          </p:txBody>
        </p:sp>
      </p:grpSp>
      <p:sp>
        <p:nvSpPr>
          <p:cNvPr id="3" name="Footer Placeholder 2">
            <a:extLst>
              <a:ext uri="{FF2B5EF4-FFF2-40B4-BE49-F238E27FC236}">
                <a16:creationId xmlns:a16="http://schemas.microsoft.com/office/drawing/2014/main" id="{5AC517BF-7D07-38E9-D643-7A60C3EEE6B8}"/>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4" name="Slide Number Placeholder 3">
            <a:extLst>
              <a:ext uri="{FF2B5EF4-FFF2-40B4-BE49-F238E27FC236}">
                <a16:creationId xmlns:a16="http://schemas.microsoft.com/office/drawing/2014/main" id="{D2BA2FD5-3399-CDA5-BF3C-BD2306D45735}"/>
              </a:ext>
            </a:extLst>
          </p:cNvPr>
          <p:cNvSpPr>
            <a:spLocks noGrp="1"/>
          </p:cNvSpPr>
          <p:nvPr>
            <p:ph type="sldNum" sz="quarter" idx="12"/>
          </p:nvPr>
        </p:nvSpPr>
        <p:spPr/>
        <p:txBody>
          <a:bodyPr/>
          <a:lstStyle/>
          <a:p>
            <a:fld id="{0CBC77A0-1F4E-42FF-9FFC-F45C3A64AF90}" type="slidenum">
              <a:rPr lang="fr-FR" smtClean="0"/>
              <a:t>22</a:t>
            </a:fld>
            <a:endParaRPr lang="fr-FR"/>
          </a:p>
        </p:txBody>
      </p:sp>
      <p:sp>
        <p:nvSpPr>
          <p:cNvPr id="5" name="Title 4">
            <a:extLst>
              <a:ext uri="{FF2B5EF4-FFF2-40B4-BE49-F238E27FC236}">
                <a16:creationId xmlns:a16="http://schemas.microsoft.com/office/drawing/2014/main" id="{EF58347F-C87F-3297-E61C-DB9DF7875654}"/>
              </a:ext>
            </a:extLst>
          </p:cNvPr>
          <p:cNvSpPr>
            <a:spLocks noGrp="1"/>
          </p:cNvSpPr>
          <p:nvPr>
            <p:ph type="title"/>
          </p:nvPr>
        </p:nvSpPr>
        <p:spPr/>
        <p:txBody>
          <a:bodyPr/>
          <a:lstStyle/>
          <a:p>
            <a:r>
              <a:rPr lang="en-US" dirty="0"/>
              <a:t>Comparison with Experimental data</a:t>
            </a:r>
          </a:p>
        </p:txBody>
      </p:sp>
      <p:pic>
        <p:nvPicPr>
          <p:cNvPr id="7" name="Picture 6">
            <a:extLst>
              <a:ext uri="{FF2B5EF4-FFF2-40B4-BE49-F238E27FC236}">
                <a16:creationId xmlns:a16="http://schemas.microsoft.com/office/drawing/2014/main" id="{FBB21E00-8C96-AFC2-8091-69FE4C55FC93}"/>
              </a:ext>
            </a:extLst>
          </p:cNvPr>
          <p:cNvPicPr>
            <a:picLocks noChangeAspect="1"/>
          </p:cNvPicPr>
          <p:nvPr/>
        </p:nvPicPr>
        <p:blipFill>
          <a:blip r:embed="rId3"/>
          <a:stretch>
            <a:fillRect/>
          </a:stretch>
        </p:blipFill>
        <p:spPr>
          <a:xfrm>
            <a:off x="177701" y="3257590"/>
            <a:ext cx="7337524" cy="2828925"/>
          </a:xfrm>
          <a:prstGeom prst="rect">
            <a:avLst/>
          </a:prstGeom>
        </p:spPr>
      </p:pic>
      <p:sp>
        <p:nvSpPr>
          <p:cNvPr id="8" name="TextBox 7">
            <a:extLst>
              <a:ext uri="{FF2B5EF4-FFF2-40B4-BE49-F238E27FC236}">
                <a16:creationId xmlns:a16="http://schemas.microsoft.com/office/drawing/2014/main" id="{52A1A593-3E26-BD1D-A41B-3E5301345F98}"/>
              </a:ext>
            </a:extLst>
          </p:cNvPr>
          <p:cNvSpPr txBox="1"/>
          <p:nvPr/>
        </p:nvSpPr>
        <p:spPr>
          <a:xfrm>
            <a:off x="245078" y="913367"/>
            <a:ext cx="6279547" cy="2893100"/>
          </a:xfrm>
          <a:prstGeom prst="rect">
            <a:avLst/>
          </a:prstGeom>
          <a:noFill/>
        </p:spPr>
        <p:txBody>
          <a:bodyPr wrap="square" rtlCol="0">
            <a:spAutoFit/>
          </a:bodyPr>
          <a:lstStyle/>
          <a:p>
            <a:r>
              <a:rPr lang="en-US" sz="2200" b="1" dirty="0">
                <a:solidFill>
                  <a:srgbClr val="FF0000"/>
                </a:solidFill>
                <a:cs typeface="Arial" panose="020B0604020202020204" pitchFamily="34" charset="0"/>
              </a:rPr>
              <a:t>X-ray Beam Measurements </a:t>
            </a:r>
          </a:p>
          <a:p>
            <a:pPr marL="692150" lvl="2" indent="-179388">
              <a:buFont typeface="Arial" panose="020B0604020202020204" pitchFamily="34" charset="0"/>
              <a:buChar char="•"/>
            </a:pPr>
            <a:r>
              <a:rPr lang="en-US" sz="2000" dirty="0">
                <a:cs typeface="Arial" panose="020B0604020202020204" pitchFamily="34" charset="0"/>
              </a:rPr>
              <a:t>Soft x-ray beam of 15-100 keV energy range </a:t>
            </a:r>
          </a:p>
          <a:p>
            <a:pPr marL="692150" lvl="2" indent="-179388">
              <a:buFont typeface="Arial" panose="020B0604020202020204" pitchFamily="34" charset="0"/>
              <a:buChar char="•"/>
            </a:pPr>
            <a:r>
              <a:rPr lang="en-US" sz="2000" dirty="0">
                <a:cs typeface="Arial" panose="020B0604020202020204" pitchFamily="34" charset="0"/>
              </a:rPr>
              <a:t>SOLEIL synchrotron @ Ormes de </a:t>
            </a:r>
            <a:r>
              <a:rPr lang="en-US" sz="2000" dirty="0" err="1">
                <a:cs typeface="Arial" panose="020B0604020202020204" pitchFamily="34" charset="0"/>
              </a:rPr>
              <a:t>Merisiers</a:t>
            </a:r>
            <a:r>
              <a:rPr lang="en-US" sz="2000" dirty="0">
                <a:cs typeface="Arial" panose="020B0604020202020204" pitchFamily="34" charset="0"/>
              </a:rPr>
              <a:t> (France)</a:t>
            </a:r>
          </a:p>
          <a:p>
            <a:pPr marL="692150" lvl="2" indent="-179388">
              <a:buFont typeface="Arial" panose="020B0604020202020204" pitchFamily="34" charset="0"/>
              <a:buChar char="•"/>
            </a:pPr>
            <a:r>
              <a:rPr lang="en-US" sz="2000" dirty="0">
                <a:cs typeface="Arial" panose="020B0604020202020204" pitchFamily="34" charset="0"/>
              </a:rPr>
              <a:t>Two 10x10 cm</a:t>
            </a:r>
            <a:r>
              <a:rPr lang="en-US" sz="2000" baseline="30000" dirty="0">
                <a:cs typeface="Arial" panose="020B0604020202020204" pitchFamily="34" charset="0"/>
              </a:rPr>
              <a:t>2</a:t>
            </a:r>
            <a:r>
              <a:rPr lang="en-US" sz="2000" dirty="0">
                <a:cs typeface="Arial" panose="020B0604020202020204" pitchFamily="34" charset="0"/>
              </a:rPr>
              <a:t> detector prototypes </a:t>
            </a:r>
          </a:p>
          <a:p>
            <a:pPr marL="692150" lvl="2" indent="-179388">
              <a:buFont typeface="Arial" panose="020B0604020202020204" pitchFamily="34" charset="0"/>
              <a:buChar char="•"/>
            </a:pPr>
            <a:r>
              <a:rPr lang="en-US" sz="2000" dirty="0">
                <a:cs typeface="Arial" panose="020B0604020202020204" pitchFamily="34" charset="0"/>
              </a:rPr>
              <a:t>Germanium / Silicon Drift </a:t>
            </a:r>
            <a:r>
              <a:rPr lang="en-US" sz="2000" dirty="0">
                <a:cs typeface="Arial" panose="020B0604020202020204" pitchFamily="34" charset="0"/>
                <a:sym typeface="Wingdings" panose="05000000000000000000" pitchFamily="2" charset="2"/>
              </a:rPr>
              <a:t> </a:t>
            </a:r>
            <a:r>
              <a:rPr lang="en-US" sz="2000" dirty="0">
                <a:cs typeface="Arial" panose="020B0604020202020204" pitchFamily="34" charset="0"/>
              </a:rPr>
              <a:t>Detector reference measurement for energy calibration</a:t>
            </a:r>
          </a:p>
          <a:p>
            <a:pPr marL="692150" lvl="2" indent="-179388">
              <a:buFont typeface="Arial" panose="020B0604020202020204" pitchFamily="34" charset="0"/>
              <a:buChar char="•"/>
            </a:pPr>
            <a:endParaRPr lang="en-US" sz="2000" dirty="0">
              <a:cs typeface="Arial" panose="020B0604020202020204" pitchFamily="34" charset="0"/>
            </a:endParaRPr>
          </a:p>
          <a:p>
            <a:pPr marL="692150" lvl="2" indent="-179388">
              <a:buFont typeface="Arial" panose="020B0604020202020204" pitchFamily="34" charset="0"/>
              <a:buChar char="•"/>
            </a:pPr>
            <a:endParaRPr lang="en-US" sz="2000" dirty="0">
              <a:cs typeface="Arial" panose="020B0604020202020204" pitchFamily="34" charset="0"/>
            </a:endParaRPr>
          </a:p>
        </p:txBody>
      </p:sp>
      <p:sp>
        <p:nvSpPr>
          <p:cNvPr id="14" name="TextBox 13">
            <a:extLst>
              <a:ext uri="{FF2B5EF4-FFF2-40B4-BE49-F238E27FC236}">
                <a16:creationId xmlns:a16="http://schemas.microsoft.com/office/drawing/2014/main" id="{FC8F9009-4C16-FEE7-E8D0-DBCC388CA66F}"/>
              </a:ext>
            </a:extLst>
          </p:cNvPr>
          <p:cNvSpPr txBox="1"/>
          <p:nvPr/>
        </p:nvSpPr>
        <p:spPr>
          <a:xfrm>
            <a:off x="7515225" y="5261189"/>
            <a:ext cx="4067175" cy="923330"/>
          </a:xfrm>
          <a:prstGeom prst="rect">
            <a:avLst/>
          </a:prstGeom>
          <a:noFill/>
        </p:spPr>
        <p:txBody>
          <a:bodyPr wrap="square">
            <a:spAutoFit/>
          </a:bodyPr>
          <a:lstStyle/>
          <a:p>
            <a:pPr marL="0" lvl="0" indent="0" algn="l" rtl="0">
              <a:spcBef>
                <a:spcPts val="0"/>
              </a:spcBef>
              <a:spcAft>
                <a:spcPts val="0"/>
              </a:spcAft>
              <a:buNone/>
            </a:pPr>
            <a:r>
              <a:rPr lang="en-US" sz="1800" b="1" dirty="0">
                <a:solidFill>
                  <a:srgbClr val="FF0000"/>
                </a:solidFill>
              </a:rPr>
              <a:t>Good agreement @ 30, 40, 100 keV (already satisfactory for the P2 energy  range)</a:t>
            </a:r>
          </a:p>
        </p:txBody>
      </p:sp>
      <p:sp>
        <p:nvSpPr>
          <p:cNvPr id="2" name="TextBox 1">
            <a:extLst>
              <a:ext uri="{FF2B5EF4-FFF2-40B4-BE49-F238E27FC236}">
                <a16:creationId xmlns:a16="http://schemas.microsoft.com/office/drawing/2014/main" id="{809164E3-6CEC-C1BD-1B87-5F5B80FCB2E3}"/>
              </a:ext>
            </a:extLst>
          </p:cNvPr>
          <p:cNvSpPr txBox="1"/>
          <p:nvPr/>
        </p:nvSpPr>
        <p:spPr>
          <a:xfrm>
            <a:off x="8443912" y="6300679"/>
            <a:ext cx="2898607" cy="369332"/>
          </a:xfrm>
          <a:prstGeom prst="rect">
            <a:avLst/>
          </a:prstGeom>
          <a:noFill/>
        </p:spPr>
        <p:txBody>
          <a:bodyPr wrap="square">
            <a:spAutoFit/>
          </a:bodyPr>
          <a:lstStyle/>
          <a:p>
            <a:r>
              <a:rPr lang="en-US" i="1" dirty="0">
                <a:solidFill>
                  <a:schemeClr val="bg1">
                    <a:lumMod val="75000"/>
                  </a:schemeClr>
                </a:solidFill>
              </a:rPr>
              <a:t>Work done by M. </a:t>
            </a:r>
            <a:r>
              <a:rPr lang="en-US" i="1" dirty="0" err="1">
                <a:solidFill>
                  <a:schemeClr val="bg1">
                    <a:lumMod val="75000"/>
                  </a:schemeClr>
                </a:solidFill>
              </a:rPr>
              <a:t>Gaulliard</a:t>
            </a:r>
            <a:endParaRPr lang="en-US" dirty="0"/>
          </a:p>
        </p:txBody>
      </p:sp>
    </p:spTree>
    <p:extLst>
      <p:ext uri="{BB962C8B-B14F-4D97-AF65-F5344CB8AC3E}">
        <p14:creationId xmlns:p14="http://schemas.microsoft.com/office/powerpoint/2010/main" val="41142309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FEA6445-E616-2E81-90C2-6092724DDDD1}"/>
              </a:ext>
            </a:extLst>
          </p:cNvPr>
          <p:cNvPicPr>
            <a:picLocks noChangeAspect="1"/>
          </p:cNvPicPr>
          <p:nvPr/>
        </p:nvPicPr>
        <p:blipFill>
          <a:blip r:embed="rId3"/>
          <a:srcRect r="-1515" b="25926"/>
          <a:stretch>
            <a:fillRect/>
          </a:stretch>
        </p:blipFill>
        <p:spPr>
          <a:xfrm>
            <a:off x="9316720" y="314036"/>
            <a:ext cx="2753360" cy="2581680"/>
          </a:xfrm>
          <a:prstGeom prst="rect">
            <a:avLst/>
          </a:prstGeom>
        </p:spPr>
      </p:pic>
      <p:pic>
        <p:nvPicPr>
          <p:cNvPr id="12" name="Picture 11">
            <a:extLst>
              <a:ext uri="{FF2B5EF4-FFF2-40B4-BE49-F238E27FC236}">
                <a16:creationId xmlns:a16="http://schemas.microsoft.com/office/drawing/2014/main" id="{7099928F-86B8-B419-036F-4F1A2811BACD}"/>
              </a:ext>
            </a:extLst>
          </p:cNvPr>
          <p:cNvPicPr>
            <a:picLocks noChangeAspect="1"/>
          </p:cNvPicPr>
          <p:nvPr/>
        </p:nvPicPr>
        <p:blipFill>
          <a:blip r:embed="rId4"/>
          <a:srcRect l="26468" t="-1535"/>
          <a:stretch>
            <a:fillRect/>
          </a:stretch>
        </p:blipFill>
        <p:spPr>
          <a:xfrm rot="5400000">
            <a:off x="4484688" y="3526552"/>
            <a:ext cx="2584448" cy="2676525"/>
          </a:xfrm>
          <a:prstGeom prst="rect">
            <a:avLst/>
          </a:prstGeom>
        </p:spPr>
      </p:pic>
      <p:sp>
        <p:nvSpPr>
          <p:cNvPr id="3" name="Footer Placeholder 2">
            <a:extLst>
              <a:ext uri="{FF2B5EF4-FFF2-40B4-BE49-F238E27FC236}">
                <a16:creationId xmlns:a16="http://schemas.microsoft.com/office/drawing/2014/main" id="{59253251-81C4-0E50-5AD6-20BF1E5055FA}"/>
              </a:ext>
            </a:extLst>
          </p:cNvPr>
          <p:cNvSpPr>
            <a:spLocks noGrp="1"/>
          </p:cNvSpPr>
          <p:nvPr>
            <p:ph type="ftr" sz="quarter" idx="11"/>
          </p:nvPr>
        </p:nvSpPr>
        <p:spPr/>
        <p:txBody>
          <a:bodyPr/>
          <a:lstStyle/>
          <a:p>
            <a:pPr algn="ctr"/>
            <a:r>
              <a:rPr lang="en-US"/>
              <a:t>P2 Collaboration Meeting 7 Jan 2026</a:t>
            </a:r>
            <a:endParaRPr lang="fr-FR" dirty="0"/>
          </a:p>
        </p:txBody>
      </p:sp>
      <p:sp>
        <p:nvSpPr>
          <p:cNvPr id="4" name="Slide Number Placeholder 3">
            <a:extLst>
              <a:ext uri="{FF2B5EF4-FFF2-40B4-BE49-F238E27FC236}">
                <a16:creationId xmlns:a16="http://schemas.microsoft.com/office/drawing/2014/main" id="{4F07831A-9193-7991-F8DD-0A950663207B}"/>
              </a:ext>
            </a:extLst>
          </p:cNvPr>
          <p:cNvSpPr>
            <a:spLocks noGrp="1"/>
          </p:cNvSpPr>
          <p:nvPr>
            <p:ph type="sldNum" sz="quarter" idx="12"/>
          </p:nvPr>
        </p:nvSpPr>
        <p:spPr/>
        <p:txBody>
          <a:bodyPr/>
          <a:lstStyle/>
          <a:p>
            <a:fld id="{0CBC77A0-1F4E-42FF-9FFC-F45C3A64AF90}" type="slidenum">
              <a:rPr lang="fr-FR" smtClean="0"/>
              <a:t>23</a:t>
            </a:fld>
            <a:endParaRPr lang="fr-FR"/>
          </a:p>
        </p:txBody>
      </p:sp>
      <p:sp>
        <p:nvSpPr>
          <p:cNvPr id="5" name="Title 4">
            <a:extLst>
              <a:ext uri="{FF2B5EF4-FFF2-40B4-BE49-F238E27FC236}">
                <a16:creationId xmlns:a16="http://schemas.microsoft.com/office/drawing/2014/main" id="{A130BD95-AD86-995B-63BB-44C56EC23A96}"/>
              </a:ext>
            </a:extLst>
          </p:cNvPr>
          <p:cNvSpPr>
            <a:spLocks noGrp="1"/>
          </p:cNvSpPr>
          <p:nvPr>
            <p:ph type="title"/>
          </p:nvPr>
        </p:nvSpPr>
        <p:spPr/>
        <p:txBody>
          <a:bodyPr/>
          <a:lstStyle/>
          <a:p>
            <a:r>
              <a:rPr lang="en-US"/>
              <a:t>Detector Production (Size 1 Prototypes)</a:t>
            </a:r>
            <a:endParaRPr lang="en-US" dirty="0"/>
          </a:p>
        </p:txBody>
      </p:sp>
      <p:sp>
        <p:nvSpPr>
          <p:cNvPr id="6" name="TextBox 5">
            <a:extLst>
              <a:ext uri="{FF2B5EF4-FFF2-40B4-BE49-F238E27FC236}">
                <a16:creationId xmlns:a16="http://schemas.microsoft.com/office/drawing/2014/main" id="{B83E07FF-FEDB-F0B6-1667-BB322DC9C06B}"/>
              </a:ext>
            </a:extLst>
          </p:cNvPr>
          <p:cNvSpPr txBox="1"/>
          <p:nvPr/>
        </p:nvSpPr>
        <p:spPr>
          <a:xfrm>
            <a:off x="226028" y="843677"/>
            <a:ext cx="8222647" cy="2893100"/>
          </a:xfrm>
          <a:prstGeom prst="rect">
            <a:avLst/>
          </a:prstGeom>
          <a:noFill/>
        </p:spPr>
        <p:txBody>
          <a:bodyPr wrap="square" rtlCol="0">
            <a:spAutoFit/>
          </a:bodyPr>
          <a:lstStyle/>
          <a:p>
            <a:r>
              <a:rPr lang="en-US" sz="2200" b="1" dirty="0">
                <a:solidFill>
                  <a:srgbClr val="FF0000"/>
                </a:solidFill>
                <a:cs typeface="Arial" panose="020B0604020202020204" pitchFamily="34" charset="0"/>
              </a:rPr>
              <a:t>Production on site </a:t>
            </a:r>
          </a:p>
          <a:p>
            <a:pPr marL="692150" lvl="2" indent="-179388">
              <a:buFont typeface="Arial" panose="020B0604020202020204" pitchFamily="34" charset="0"/>
              <a:buChar char="•"/>
            </a:pPr>
            <a:r>
              <a:rPr lang="en-US" sz="2000" dirty="0">
                <a:cs typeface="Arial" panose="020B0604020202020204" pitchFamily="34" charset="0"/>
              </a:rPr>
              <a:t>Challenges in the bulking process:</a:t>
            </a:r>
          </a:p>
          <a:p>
            <a:pPr marL="1149350" lvl="3" indent="-179388">
              <a:buFont typeface="Arial" panose="020B0604020202020204" pitchFamily="34" charset="0"/>
              <a:buChar char="•"/>
            </a:pPr>
            <a:r>
              <a:rPr lang="en-US" sz="2000" dirty="0">
                <a:cs typeface="Arial" panose="020B0604020202020204" pitchFamily="34" charset="0"/>
              </a:rPr>
              <a:t>Max size with respect to the machine size</a:t>
            </a:r>
          </a:p>
          <a:p>
            <a:pPr marL="1149350" lvl="3" indent="-179388">
              <a:buFont typeface="Arial" panose="020B0604020202020204" pitchFamily="34" charset="0"/>
              <a:buChar char="•"/>
            </a:pPr>
            <a:r>
              <a:rPr lang="en-US" sz="2000" dirty="0">
                <a:cs typeface="Arial" panose="020B0604020202020204" pitchFamily="34" charset="0"/>
              </a:rPr>
              <a:t>Change in the photoresist material available (needed for the bulking process) </a:t>
            </a:r>
          </a:p>
          <a:p>
            <a:pPr marL="1149350" lvl="3" indent="-179388">
              <a:buFont typeface="Arial" panose="020B0604020202020204" pitchFamily="34" charset="0"/>
              <a:buChar char="•"/>
            </a:pPr>
            <a:r>
              <a:rPr lang="en-US" sz="2000" dirty="0">
                <a:cs typeface="Arial" panose="020B0604020202020204" pitchFamily="34" charset="0"/>
              </a:rPr>
              <a:t>Bulking process and degradation of the raw PCB material</a:t>
            </a:r>
          </a:p>
          <a:p>
            <a:pPr marL="692150" lvl="2" indent="-179388">
              <a:buFont typeface="Arial" panose="020B0604020202020204" pitchFamily="34" charset="0"/>
              <a:buChar char="•"/>
            </a:pPr>
            <a:r>
              <a:rPr lang="en-US" sz="2000" dirty="0"/>
              <a:t>Key challenges identified; mitigation strategies in progress</a:t>
            </a:r>
            <a:r>
              <a:rPr lang="en-US" sz="2000" dirty="0">
                <a:cs typeface="Arial" panose="020B0604020202020204" pitchFamily="34" charset="0"/>
              </a:rPr>
              <a:t>	</a:t>
            </a:r>
          </a:p>
          <a:p>
            <a:pPr marL="1149350" lvl="3" indent="-179388">
              <a:buFont typeface="Arial" panose="020B0604020202020204" pitchFamily="34" charset="0"/>
              <a:buChar char="•"/>
            </a:pPr>
            <a:endParaRPr lang="en-US" sz="2000" dirty="0">
              <a:cs typeface="Arial" panose="020B0604020202020204" pitchFamily="34" charset="0"/>
            </a:endParaRPr>
          </a:p>
          <a:p>
            <a:pPr marL="1149350" lvl="3" indent="-179388">
              <a:buFont typeface="Arial" panose="020B0604020202020204" pitchFamily="34" charset="0"/>
              <a:buChar char="•"/>
            </a:pPr>
            <a:endParaRPr lang="en-US" sz="2000" dirty="0">
              <a:cs typeface="Arial" panose="020B0604020202020204" pitchFamily="34" charset="0"/>
            </a:endParaRPr>
          </a:p>
        </p:txBody>
      </p:sp>
      <p:pic>
        <p:nvPicPr>
          <p:cNvPr id="9" name="Picture 8">
            <a:extLst>
              <a:ext uri="{FF2B5EF4-FFF2-40B4-BE49-F238E27FC236}">
                <a16:creationId xmlns:a16="http://schemas.microsoft.com/office/drawing/2014/main" id="{D684E52E-5EE2-38C8-7187-85598DEF0E66}"/>
              </a:ext>
            </a:extLst>
          </p:cNvPr>
          <p:cNvPicPr>
            <a:picLocks noChangeAspect="1"/>
          </p:cNvPicPr>
          <p:nvPr/>
        </p:nvPicPr>
        <p:blipFill>
          <a:blip r:embed="rId5"/>
          <a:stretch>
            <a:fillRect/>
          </a:stretch>
        </p:blipFill>
        <p:spPr>
          <a:xfrm>
            <a:off x="226029" y="3552706"/>
            <a:ext cx="3707796" cy="2783896"/>
          </a:xfrm>
          <a:prstGeom prst="rect">
            <a:avLst/>
          </a:prstGeom>
        </p:spPr>
      </p:pic>
      <p:sp>
        <p:nvSpPr>
          <p:cNvPr id="11" name="TextBox 10">
            <a:extLst>
              <a:ext uri="{FF2B5EF4-FFF2-40B4-BE49-F238E27FC236}">
                <a16:creationId xmlns:a16="http://schemas.microsoft.com/office/drawing/2014/main" id="{7892FD7B-7D7B-EEFC-D8AA-997E2BF46D61}"/>
              </a:ext>
            </a:extLst>
          </p:cNvPr>
          <p:cNvSpPr txBox="1"/>
          <p:nvPr/>
        </p:nvSpPr>
        <p:spPr>
          <a:xfrm>
            <a:off x="622688" y="3207234"/>
            <a:ext cx="2558662" cy="369332"/>
          </a:xfrm>
          <a:prstGeom prst="rect">
            <a:avLst/>
          </a:prstGeom>
          <a:noFill/>
        </p:spPr>
        <p:txBody>
          <a:bodyPr wrap="square">
            <a:spAutoFit/>
          </a:bodyPr>
          <a:lstStyle/>
          <a:p>
            <a:pPr marL="512762" lvl="2"/>
            <a:r>
              <a:rPr lang="en-US" dirty="0">
                <a:cs typeface="Arial" panose="020B0604020202020204" pitchFamily="34" charset="0"/>
              </a:rPr>
              <a:t>Bulking process</a:t>
            </a:r>
            <a:endParaRPr lang="en-US" sz="1800" dirty="0">
              <a:cs typeface="Arial" panose="020B0604020202020204" pitchFamily="34" charset="0"/>
            </a:endParaRPr>
          </a:p>
        </p:txBody>
      </p:sp>
      <p:sp>
        <p:nvSpPr>
          <p:cNvPr id="13" name="TextBox 12">
            <a:extLst>
              <a:ext uri="{FF2B5EF4-FFF2-40B4-BE49-F238E27FC236}">
                <a16:creationId xmlns:a16="http://schemas.microsoft.com/office/drawing/2014/main" id="{33D686DA-449F-4F87-9ADB-ACFF6E8B9F19}"/>
              </a:ext>
            </a:extLst>
          </p:cNvPr>
          <p:cNvSpPr txBox="1"/>
          <p:nvPr/>
        </p:nvSpPr>
        <p:spPr>
          <a:xfrm>
            <a:off x="3933825" y="3203258"/>
            <a:ext cx="3330187" cy="369332"/>
          </a:xfrm>
          <a:prstGeom prst="rect">
            <a:avLst/>
          </a:prstGeom>
          <a:noFill/>
        </p:spPr>
        <p:txBody>
          <a:bodyPr wrap="square">
            <a:spAutoFit/>
          </a:bodyPr>
          <a:lstStyle/>
          <a:p>
            <a:pPr marL="512762" lvl="2"/>
            <a:r>
              <a:rPr lang="en-US" dirty="0">
                <a:cs typeface="Arial" panose="020B0604020202020204" pitchFamily="34" charset="0"/>
              </a:rPr>
              <a:t>Drift electrode assembly</a:t>
            </a:r>
            <a:endParaRPr lang="en-US" sz="1800" dirty="0">
              <a:cs typeface="Arial" panose="020B0604020202020204" pitchFamily="34" charset="0"/>
            </a:endParaRPr>
          </a:p>
        </p:txBody>
      </p:sp>
      <p:pic>
        <p:nvPicPr>
          <p:cNvPr id="14" name="Picture 13">
            <a:extLst>
              <a:ext uri="{FF2B5EF4-FFF2-40B4-BE49-F238E27FC236}">
                <a16:creationId xmlns:a16="http://schemas.microsoft.com/office/drawing/2014/main" id="{6E805157-CDEA-4EE6-A5A7-91C7BFDAC1F8}"/>
              </a:ext>
            </a:extLst>
          </p:cNvPr>
          <p:cNvPicPr>
            <a:picLocks noChangeAspect="1"/>
          </p:cNvPicPr>
          <p:nvPr/>
        </p:nvPicPr>
        <p:blipFill>
          <a:blip r:embed="rId6"/>
          <a:stretch>
            <a:fillRect/>
          </a:stretch>
        </p:blipFill>
        <p:spPr>
          <a:xfrm rot="5400000">
            <a:off x="7307635" y="3526552"/>
            <a:ext cx="3568700" cy="2676525"/>
          </a:xfrm>
          <a:prstGeom prst="rect">
            <a:avLst/>
          </a:prstGeom>
        </p:spPr>
      </p:pic>
      <p:sp>
        <p:nvSpPr>
          <p:cNvPr id="15" name="TextBox 14">
            <a:extLst>
              <a:ext uri="{FF2B5EF4-FFF2-40B4-BE49-F238E27FC236}">
                <a16:creationId xmlns:a16="http://schemas.microsoft.com/office/drawing/2014/main" id="{3D62CC71-4E2D-3D6F-6484-AAFAFA18ABEE}"/>
              </a:ext>
            </a:extLst>
          </p:cNvPr>
          <p:cNvSpPr txBox="1"/>
          <p:nvPr/>
        </p:nvSpPr>
        <p:spPr>
          <a:xfrm>
            <a:off x="7502137" y="2621351"/>
            <a:ext cx="3330187" cy="369332"/>
          </a:xfrm>
          <a:prstGeom prst="rect">
            <a:avLst/>
          </a:prstGeom>
          <a:noFill/>
        </p:spPr>
        <p:txBody>
          <a:bodyPr wrap="square">
            <a:spAutoFit/>
          </a:bodyPr>
          <a:lstStyle/>
          <a:p>
            <a:pPr marL="512762" lvl="2"/>
            <a:r>
              <a:rPr lang="en-US" dirty="0">
                <a:cs typeface="Arial" panose="020B0604020202020204" pitchFamily="34" charset="0"/>
              </a:rPr>
              <a:t>Connector soldering</a:t>
            </a:r>
            <a:endParaRPr lang="en-US" sz="1800" dirty="0">
              <a:cs typeface="Arial" panose="020B0604020202020204" pitchFamily="34" charset="0"/>
            </a:endParaRPr>
          </a:p>
        </p:txBody>
      </p:sp>
    </p:spTree>
    <p:extLst>
      <p:ext uri="{BB962C8B-B14F-4D97-AF65-F5344CB8AC3E}">
        <p14:creationId xmlns:p14="http://schemas.microsoft.com/office/powerpoint/2010/main" val="39530706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2CAEB9B-2E16-ADBD-7441-8ED273092E2F}"/>
              </a:ext>
            </a:extLst>
          </p:cNvPr>
          <p:cNvPicPr>
            <a:picLocks noChangeAspect="1"/>
          </p:cNvPicPr>
          <p:nvPr/>
        </p:nvPicPr>
        <p:blipFill>
          <a:blip r:embed="rId2"/>
          <a:stretch>
            <a:fillRect/>
          </a:stretch>
        </p:blipFill>
        <p:spPr>
          <a:xfrm>
            <a:off x="7227962" y="2892293"/>
            <a:ext cx="4319435" cy="3391771"/>
          </a:xfrm>
          <a:prstGeom prst="rect">
            <a:avLst/>
          </a:prstGeom>
        </p:spPr>
      </p:pic>
      <p:pic>
        <p:nvPicPr>
          <p:cNvPr id="9" name="Picture 8">
            <a:extLst>
              <a:ext uri="{FF2B5EF4-FFF2-40B4-BE49-F238E27FC236}">
                <a16:creationId xmlns:a16="http://schemas.microsoft.com/office/drawing/2014/main" id="{C761D7F4-3875-95BD-5C1A-BC280A0B47A4}"/>
              </a:ext>
            </a:extLst>
          </p:cNvPr>
          <p:cNvPicPr>
            <a:picLocks noChangeAspect="1"/>
          </p:cNvPicPr>
          <p:nvPr/>
        </p:nvPicPr>
        <p:blipFill>
          <a:blip r:embed="rId3"/>
          <a:srcRect l="12459" t="19724" r="19341" b="7500"/>
          <a:stretch>
            <a:fillRect/>
          </a:stretch>
        </p:blipFill>
        <p:spPr>
          <a:xfrm>
            <a:off x="966900" y="2963024"/>
            <a:ext cx="4144962" cy="3321040"/>
          </a:xfrm>
          <a:prstGeom prst="rect">
            <a:avLst/>
          </a:prstGeom>
        </p:spPr>
      </p:pic>
      <p:pic>
        <p:nvPicPr>
          <p:cNvPr id="6" name="Content Placeholder 5">
            <a:extLst>
              <a:ext uri="{FF2B5EF4-FFF2-40B4-BE49-F238E27FC236}">
                <a16:creationId xmlns:a16="http://schemas.microsoft.com/office/drawing/2014/main" id="{E075158F-D42B-A5AD-FE4C-9AB62DE5DFF0}"/>
              </a:ext>
            </a:extLst>
          </p:cNvPr>
          <p:cNvPicPr>
            <a:picLocks noGrp="1" noChangeAspect="1"/>
          </p:cNvPicPr>
          <p:nvPr>
            <p:ph idx="1"/>
          </p:nvPr>
        </p:nvPicPr>
        <p:blipFill>
          <a:blip r:embed="rId4"/>
          <a:stretch>
            <a:fillRect/>
          </a:stretch>
        </p:blipFill>
        <p:spPr>
          <a:xfrm>
            <a:off x="7315200" y="43280"/>
            <a:ext cx="4144961" cy="3108721"/>
          </a:xfrm>
          <a:prstGeom prst="rect">
            <a:avLst/>
          </a:prstGeom>
        </p:spPr>
      </p:pic>
      <p:sp>
        <p:nvSpPr>
          <p:cNvPr id="3" name="Footer Placeholder 2">
            <a:extLst>
              <a:ext uri="{FF2B5EF4-FFF2-40B4-BE49-F238E27FC236}">
                <a16:creationId xmlns:a16="http://schemas.microsoft.com/office/drawing/2014/main" id="{2FE8E353-E8FB-3E77-E37B-130C20C0664F}"/>
              </a:ext>
            </a:extLst>
          </p:cNvPr>
          <p:cNvSpPr>
            <a:spLocks noGrp="1"/>
          </p:cNvSpPr>
          <p:nvPr>
            <p:ph type="ftr" sz="quarter" idx="11"/>
          </p:nvPr>
        </p:nvSpPr>
        <p:spPr/>
        <p:txBody>
          <a:bodyPr/>
          <a:lstStyle/>
          <a:p>
            <a:pPr algn="ctr"/>
            <a:r>
              <a:rPr lang="en-US"/>
              <a:t>P2 Collaboration Meeting 7 Jan 2026</a:t>
            </a:r>
            <a:endParaRPr lang="fr-FR" dirty="0"/>
          </a:p>
        </p:txBody>
      </p:sp>
      <p:sp>
        <p:nvSpPr>
          <p:cNvPr id="4" name="Slide Number Placeholder 3">
            <a:extLst>
              <a:ext uri="{FF2B5EF4-FFF2-40B4-BE49-F238E27FC236}">
                <a16:creationId xmlns:a16="http://schemas.microsoft.com/office/drawing/2014/main" id="{0198EAEE-E85E-C4E1-8E22-3640FB8091F1}"/>
              </a:ext>
            </a:extLst>
          </p:cNvPr>
          <p:cNvSpPr>
            <a:spLocks noGrp="1"/>
          </p:cNvSpPr>
          <p:nvPr>
            <p:ph type="sldNum" sz="quarter" idx="12"/>
          </p:nvPr>
        </p:nvSpPr>
        <p:spPr/>
        <p:txBody>
          <a:bodyPr/>
          <a:lstStyle/>
          <a:p>
            <a:fld id="{0CBC77A0-1F4E-42FF-9FFC-F45C3A64AF90}" type="slidenum">
              <a:rPr lang="fr-FR" smtClean="0"/>
              <a:t>24</a:t>
            </a:fld>
            <a:endParaRPr lang="fr-FR"/>
          </a:p>
        </p:txBody>
      </p:sp>
      <p:sp>
        <p:nvSpPr>
          <p:cNvPr id="5" name="Title 4">
            <a:extLst>
              <a:ext uri="{FF2B5EF4-FFF2-40B4-BE49-F238E27FC236}">
                <a16:creationId xmlns:a16="http://schemas.microsoft.com/office/drawing/2014/main" id="{DC17A727-08A4-ED10-126F-2CEBD6F2AC5B}"/>
              </a:ext>
            </a:extLst>
          </p:cNvPr>
          <p:cNvSpPr>
            <a:spLocks noGrp="1"/>
          </p:cNvSpPr>
          <p:nvPr>
            <p:ph type="title"/>
          </p:nvPr>
        </p:nvSpPr>
        <p:spPr/>
        <p:txBody>
          <a:bodyPr/>
          <a:lstStyle/>
          <a:p>
            <a:r>
              <a:rPr lang="en-US" dirty="0"/>
              <a:t>Detector Testing</a:t>
            </a:r>
          </a:p>
        </p:txBody>
      </p:sp>
      <p:sp>
        <p:nvSpPr>
          <p:cNvPr id="7" name="TextBox 6">
            <a:extLst>
              <a:ext uri="{FF2B5EF4-FFF2-40B4-BE49-F238E27FC236}">
                <a16:creationId xmlns:a16="http://schemas.microsoft.com/office/drawing/2014/main" id="{1D924C71-1670-FD7A-92CF-C3E3E64E7C59}"/>
              </a:ext>
            </a:extLst>
          </p:cNvPr>
          <p:cNvSpPr txBox="1"/>
          <p:nvPr/>
        </p:nvSpPr>
        <p:spPr>
          <a:xfrm>
            <a:off x="226028" y="843677"/>
            <a:ext cx="6914698" cy="2000548"/>
          </a:xfrm>
          <a:prstGeom prst="rect">
            <a:avLst/>
          </a:prstGeom>
          <a:noFill/>
        </p:spPr>
        <p:txBody>
          <a:bodyPr wrap="square" rtlCol="0">
            <a:spAutoFit/>
          </a:bodyPr>
          <a:lstStyle/>
          <a:p>
            <a:r>
              <a:rPr lang="en-US" sz="2400" dirty="0"/>
              <a:t>Cosmic Bench in Saclay</a:t>
            </a:r>
            <a:endParaRPr lang="en-US" sz="2200" b="1" dirty="0">
              <a:solidFill>
                <a:srgbClr val="FF0000"/>
              </a:solidFill>
              <a:cs typeface="Arial" panose="020B0604020202020204" pitchFamily="34" charset="0"/>
            </a:endParaRPr>
          </a:p>
          <a:p>
            <a:pPr marL="692150" lvl="2" indent="-179388">
              <a:buFont typeface="Arial" panose="020B0604020202020204" pitchFamily="34" charset="0"/>
              <a:buChar char="•"/>
            </a:pPr>
            <a:r>
              <a:rPr lang="en-US" sz="2000" dirty="0">
                <a:cs typeface="Arial" panose="020B0604020202020204" pitchFamily="34" charset="0"/>
              </a:rPr>
              <a:t>Two outer 60x60 cm</a:t>
            </a:r>
            <a:r>
              <a:rPr lang="en-US" sz="2000" baseline="30000" dirty="0">
                <a:cs typeface="Arial" panose="020B0604020202020204" pitchFamily="34" charset="0"/>
              </a:rPr>
              <a:t>2</a:t>
            </a:r>
            <a:r>
              <a:rPr lang="en-US" sz="2000" dirty="0">
                <a:cs typeface="Arial" panose="020B0604020202020204" pitchFamily="34" charset="0"/>
              </a:rPr>
              <a:t> scintillator with four 50x50 cm</a:t>
            </a:r>
            <a:r>
              <a:rPr lang="en-US" sz="2000" baseline="30000" dirty="0">
                <a:cs typeface="Arial" panose="020B0604020202020204" pitchFamily="34" charset="0"/>
              </a:rPr>
              <a:t>2</a:t>
            </a:r>
            <a:r>
              <a:rPr lang="en-US" sz="2000" dirty="0">
                <a:cs typeface="Arial" panose="020B0604020202020204" pitchFamily="34" charset="0"/>
              </a:rPr>
              <a:t> Micromegas trackers</a:t>
            </a:r>
          </a:p>
          <a:p>
            <a:pPr marL="692150" lvl="2" indent="-179388">
              <a:buFont typeface="Arial" panose="020B0604020202020204" pitchFamily="34" charset="0"/>
              <a:buChar char="•"/>
            </a:pPr>
            <a:r>
              <a:rPr lang="en-US" sz="2000" dirty="0">
                <a:cs typeface="Arial" panose="020B0604020202020204" pitchFamily="34" charset="0"/>
              </a:rPr>
              <a:t>Characterization of prototypes in low muon rate environments </a:t>
            </a:r>
          </a:p>
          <a:p>
            <a:pPr marL="692150" lvl="2" indent="-179388">
              <a:buFont typeface="Arial" panose="020B0604020202020204" pitchFamily="34" charset="0"/>
              <a:buChar char="•"/>
            </a:pPr>
            <a:r>
              <a:rPr lang="en-US" sz="2000" dirty="0">
                <a:cs typeface="Arial" panose="020B0604020202020204" pitchFamily="34" charset="0"/>
              </a:rPr>
              <a:t>Efficiency measurements / Homogeneity of response </a:t>
            </a:r>
          </a:p>
        </p:txBody>
      </p:sp>
      <p:sp>
        <p:nvSpPr>
          <p:cNvPr id="2" name="TextBox 1">
            <a:extLst>
              <a:ext uri="{FF2B5EF4-FFF2-40B4-BE49-F238E27FC236}">
                <a16:creationId xmlns:a16="http://schemas.microsoft.com/office/drawing/2014/main" id="{8BF039CC-F8ED-0F87-A5BA-62FA846FB7E8}"/>
              </a:ext>
            </a:extLst>
          </p:cNvPr>
          <p:cNvSpPr txBox="1"/>
          <p:nvPr/>
        </p:nvSpPr>
        <p:spPr>
          <a:xfrm>
            <a:off x="7513264" y="6129191"/>
            <a:ext cx="4488907" cy="369332"/>
          </a:xfrm>
          <a:prstGeom prst="rect">
            <a:avLst/>
          </a:prstGeom>
          <a:noFill/>
        </p:spPr>
        <p:txBody>
          <a:bodyPr wrap="square">
            <a:spAutoFit/>
          </a:bodyPr>
          <a:lstStyle/>
          <a:p>
            <a:r>
              <a:rPr lang="en-US" i="1" dirty="0">
                <a:solidFill>
                  <a:schemeClr val="bg1">
                    <a:lumMod val="75000"/>
                  </a:schemeClr>
                </a:solidFill>
              </a:rPr>
              <a:t>Work done by G. G. </a:t>
            </a:r>
            <a:r>
              <a:rPr lang="en-US" i="1" dirty="0" err="1">
                <a:solidFill>
                  <a:schemeClr val="bg1">
                    <a:lumMod val="75000"/>
                  </a:schemeClr>
                </a:solidFill>
              </a:rPr>
              <a:t>Veyrac</a:t>
            </a:r>
            <a:r>
              <a:rPr lang="en-US" i="1" dirty="0">
                <a:solidFill>
                  <a:schemeClr val="bg1">
                    <a:lumMod val="75000"/>
                  </a:schemeClr>
                </a:solidFill>
              </a:rPr>
              <a:t> &amp; A. </a:t>
            </a:r>
            <a:r>
              <a:rPr lang="en-US" i="1" dirty="0" err="1">
                <a:solidFill>
                  <a:schemeClr val="bg1">
                    <a:lumMod val="75000"/>
                  </a:schemeClr>
                </a:solidFill>
              </a:rPr>
              <a:t>Gairot</a:t>
            </a:r>
            <a:endParaRPr lang="en-US" dirty="0"/>
          </a:p>
        </p:txBody>
      </p:sp>
    </p:spTree>
    <p:extLst>
      <p:ext uri="{BB962C8B-B14F-4D97-AF65-F5344CB8AC3E}">
        <p14:creationId xmlns:p14="http://schemas.microsoft.com/office/powerpoint/2010/main" val="8903773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3C9E3A-F397-3FDC-9FCA-7109F344DB2B}"/>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AFC5C00E-6D82-8F3D-E621-97FADB986B4E}"/>
              </a:ext>
            </a:extLst>
          </p:cNvPr>
          <p:cNvPicPr>
            <a:picLocks noChangeAspect="1"/>
          </p:cNvPicPr>
          <p:nvPr/>
        </p:nvPicPr>
        <p:blipFill>
          <a:blip r:embed="rId2"/>
          <a:stretch>
            <a:fillRect/>
          </a:stretch>
        </p:blipFill>
        <p:spPr>
          <a:xfrm>
            <a:off x="7576303" y="1160014"/>
            <a:ext cx="3883859" cy="5176588"/>
          </a:xfrm>
          <a:prstGeom prst="rect">
            <a:avLst/>
          </a:prstGeom>
        </p:spPr>
      </p:pic>
      <p:sp>
        <p:nvSpPr>
          <p:cNvPr id="3" name="Footer Placeholder 2">
            <a:extLst>
              <a:ext uri="{FF2B5EF4-FFF2-40B4-BE49-F238E27FC236}">
                <a16:creationId xmlns:a16="http://schemas.microsoft.com/office/drawing/2014/main" id="{D407FAC1-8D61-739C-DCED-DA3B89B63A29}"/>
              </a:ext>
            </a:extLst>
          </p:cNvPr>
          <p:cNvSpPr>
            <a:spLocks noGrp="1"/>
          </p:cNvSpPr>
          <p:nvPr>
            <p:ph type="ftr" sz="quarter" idx="11"/>
          </p:nvPr>
        </p:nvSpPr>
        <p:spPr/>
        <p:txBody>
          <a:bodyPr/>
          <a:lstStyle/>
          <a:p>
            <a:pPr algn="ctr"/>
            <a:r>
              <a:rPr lang="en-US"/>
              <a:t>P2 Collaboration Meeting 7 Jan 2026</a:t>
            </a:r>
            <a:endParaRPr lang="fr-FR" dirty="0"/>
          </a:p>
        </p:txBody>
      </p:sp>
      <p:sp>
        <p:nvSpPr>
          <p:cNvPr id="4" name="Slide Number Placeholder 3">
            <a:extLst>
              <a:ext uri="{FF2B5EF4-FFF2-40B4-BE49-F238E27FC236}">
                <a16:creationId xmlns:a16="http://schemas.microsoft.com/office/drawing/2014/main" id="{20031BE9-D123-6E75-886F-BC6CA383A879}"/>
              </a:ext>
            </a:extLst>
          </p:cNvPr>
          <p:cNvSpPr>
            <a:spLocks noGrp="1"/>
          </p:cNvSpPr>
          <p:nvPr>
            <p:ph type="sldNum" sz="quarter" idx="12"/>
          </p:nvPr>
        </p:nvSpPr>
        <p:spPr/>
        <p:txBody>
          <a:bodyPr/>
          <a:lstStyle/>
          <a:p>
            <a:fld id="{0CBC77A0-1F4E-42FF-9FFC-F45C3A64AF90}" type="slidenum">
              <a:rPr lang="fr-FR" smtClean="0"/>
              <a:t>25</a:t>
            </a:fld>
            <a:endParaRPr lang="fr-FR"/>
          </a:p>
        </p:txBody>
      </p:sp>
      <p:sp>
        <p:nvSpPr>
          <p:cNvPr id="5" name="Title 4">
            <a:extLst>
              <a:ext uri="{FF2B5EF4-FFF2-40B4-BE49-F238E27FC236}">
                <a16:creationId xmlns:a16="http://schemas.microsoft.com/office/drawing/2014/main" id="{C467D701-9755-5133-5227-250BB994D0E0}"/>
              </a:ext>
            </a:extLst>
          </p:cNvPr>
          <p:cNvSpPr>
            <a:spLocks noGrp="1"/>
          </p:cNvSpPr>
          <p:nvPr>
            <p:ph type="title"/>
          </p:nvPr>
        </p:nvSpPr>
        <p:spPr/>
        <p:txBody>
          <a:bodyPr/>
          <a:lstStyle/>
          <a:p>
            <a:r>
              <a:rPr lang="en-US" dirty="0"/>
              <a:t>Detector Testing </a:t>
            </a:r>
          </a:p>
        </p:txBody>
      </p:sp>
      <p:sp>
        <p:nvSpPr>
          <p:cNvPr id="9" name="TextBox 8">
            <a:extLst>
              <a:ext uri="{FF2B5EF4-FFF2-40B4-BE49-F238E27FC236}">
                <a16:creationId xmlns:a16="http://schemas.microsoft.com/office/drawing/2014/main" id="{CBE49243-2CDD-C3DA-86D4-91F97023F584}"/>
              </a:ext>
            </a:extLst>
          </p:cNvPr>
          <p:cNvSpPr txBox="1"/>
          <p:nvPr/>
        </p:nvSpPr>
        <p:spPr>
          <a:xfrm>
            <a:off x="218619" y="996651"/>
            <a:ext cx="6148386" cy="3917804"/>
          </a:xfrm>
          <a:prstGeom prst="rect">
            <a:avLst/>
          </a:prstGeom>
          <a:noFill/>
        </p:spPr>
        <p:txBody>
          <a:bodyPr wrap="square">
            <a:spAutoFit/>
          </a:bodyPr>
          <a:lstStyle/>
          <a:p>
            <a:pPr marL="3047">
              <a:lnSpc>
                <a:spcPts val="2513"/>
              </a:lnSpc>
              <a:buClr>
                <a:srgbClr val="C00000"/>
              </a:buClr>
            </a:pPr>
            <a:r>
              <a:rPr lang="en-US" sz="2200" spc="-1" dirty="0">
                <a:solidFill>
                  <a:srgbClr val="FF0000"/>
                </a:solidFill>
                <a:latin typeface="Arial"/>
                <a:ea typeface="DejaVu Sans"/>
              </a:rPr>
              <a:t>Particle Beams @ CERN SPS H4 Beamline  </a:t>
            </a:r>
            <a:endParaRPr lang="en-US" sz="2200" spc="-1" dirty="0">
              <a:solidFill>
                <a:srgbClr val="FF0000"/>
              </a:solidFill>
              <a:latin typeface="Arial"/>
            </a:endParaRPr>
          </a:p>
          <a:p>
            <a:pPr marL="714717" lvl="1" indent="-342900">
              <a:lnSpc>
                <a:spcPts val="2513"/>
              </a:lnSpc>
              <a:buClr>
                <a:srgbClr val="000000"/>
              </a:buClr>
              <a:buFont typeface="Arial" panose="020B0604020202020204" pitchFamily="34" charset="0"/>
              <a:buChar char="•"/>
            </a:pPr>
            <a:r>
              <a:rPr lang="en-US" sz="2000" spc="-1" dirty="0">
                <a:solidFill>
                  <a:srgbClr val="000000"/>
                </a:solidFill>
                <a:latin typeface="Arial"/>
              </a:rPr>
              <a:t>Highly energetic </a:t>
            </a:r>
            <a:r>
              <a:rPr lang="en-US" sz="2000" b="1" spc="-1" dirty="0">
                <a:solidFill>
                  <a:srgbClr val="FF0000"/>
                </a:solidFill>
                <a:latin typeface="Arial"/>
              </a:rPr>
              <a:t>muons</a:t>
            </a:r>
            <a:r>
              <a:rPr lang="en-US" sz="2000" spc="-1" dirty="0">
                <a:solidFill>
                  <a:srgbClr val="000000"/>
                </a:solidFill>
                <a:latin typeface="Arial"/>
              </a:rPr>
              <a:t> (80-150GeV) and </a:t>
            </a:r>
            <a:r>
              <a:rPr lang="en-US" sz="2000" b="1" spc="-1" dirty="0" err="1">
                <a:solidFill>
                  <a:srgbClr val="FF0000"/>
                </a:solidFill>
                <a:latin typeface="Arial"/>
              </a:rPr>
              <a:t>pions</a:t>
            </a:r>
            <a:r>
              <a:rPr lang="en-US" sz="2000" spc="-1" dirty="0">
                <a:solidFill>
                  <a:srgbClr val="000000"/>
                </a:solidFill>
                <a:latin typeface="Arial"/>
              </a:rPr>
              <a:t> of 80 GeV</a:t>
            </a:r>
          </a:p>
          <a:p>
            <a:pPr marL="714717" lvl="1" indent="-342900">
              <a:lnSpc>
                <a:spcPts val="2513"/>
              </a:lnSpc>
              <a:buClr>
                <a:srgbClr val="000000"/>
              </a:buClr>
              <a:buFont typeface="Arial" panose="020B0604020202020204" pitchFamily="34" charset="0"/>
              <a:buChar char="•"/>
            </a:pPr>
            <a:r>
              <a:rPr lang="en-US" sz="2000" spc="-1" dirty="0">
                <a:solidFill>
                  <a:srgbClr val="000000"/>
                </a:solidFill>
                <a:latin typeface="Arial"/>
              </a:rPr>
              <a:t>Shared TB campaign with EIC group of CEA</a:t>
            </a:r>
          </a:p>
          <a:p>
            <a:pPr marL="714717" lvl="1" indent="-342900">
              <a:lnSpc>
                <a:spcPts val="2513"/>
              </a:lnSpc>
              <a:buClr>
                <a:srgbClr val="000000"/>
              </a:buClr>
              <a:buFont typeface="Arial" panose="020B0604020202020204" pitchFamily="34" charset="0"/>
              <a:buChar char="•"/>
            </a:pPr>
            <a:r>
              <a:rPr lang="en-US" sz="2000" b="1" spc="-1" dirty="0">
                <a:solidFill>
                  <a:srgbClr val="FF0000"/>
                </a:solidFill>
                <a:latin typeface="Arial"/>
              </a:rPr>
              <a:t>Three 10x10 cm</a:t>
            </a:r>
            <a:r>
              <a:rPr lang="en-US" sz="2000" b="1" spc="-1" baseline="30000" dirty="0">
                <a:solidFill>
                  <a:srgbClr val="FF0000"/>
                </a:solidFill>
                <a:latin typeface="Arial"/>
              </a:rPr>
              <a:t>2</a:t>
            </a:r>
            <a:r>
              <a:rPr lang="en-US" sz="2000" b="1" spc="-1" dirty="0">
                <a:solidFill>
                  <a:srgbClr val="FF0000"/>
                </a:solidFill>
                <a:latin typeface="Arial"/>
              </a:rPr>
              <a:t> </a:t>
            </a:r>
            <a:r>
              <a:rPr lang="en-US" sz="2000" spc="-1" dirty="0">
                <a:solidFill>
                  <a:srgbClr val="000000"/>
                </a:solidFill>
                <a:latin typeface="Arial"/>
              </a:rPr>
              <a:t>small scale prototypes </a:t>
            </a:r>
          </a:p>
          <a:p>
            <a:pPr marL="714717" lvl="1" indent="-342900">
              <a:lnSpc>
                <a:spcPts val="2513"/>
              </a:lnSpc>
              <a:buClr>
                <a:srgbClr val="000000"/>
              </a:buClr>
              <a:buFont typeface="Arial" panose="020B0604020202020204" pitchFamily="34" charset="0"/>
              <a:buChar char="•"/>
            </a:pPr>
            <a:r>
              <a:rPr lang="en-US" sz="2000" b="1" spc="-1" dirty="0">
                <a:solidFill>
                  <a:srgbClr val="FF0000"/>
                </a:solidFill>
                <a:latin typeface="Arial"/>
              </a:rPr>
              <a:t>One Size one </a:t>
            </a:r>
            <a:r>
              <a:rPr lang="en-US" sz="2000" spc="-1" dirty="0">
                <a:solidFill>
                  <a:srgbClr val="000000"/>
                </a:solidFill>
                <a:latin typeface="Arial"/>
              </a:rPr>
              <a:t>prototype</a:t>
            </a:r>
          </a:p>
          <a:p>
            <a:pPr marL="714717" lvl="1" indent="-342900">
              <a:lnSpc>
                <a:spcPts val="2513"/>
              </a:lnSpc>
              <a:buClr>
                <a:srgbClr val="000000"/>
              </a:buClr>
              <a:buFont typeface="Arial" panose="020B0604020202020204" pitchFamily="34" charset="0"/>
              <a:buChar char="•"/>
            </a:pPr>
            <a:r>
              <a:rPr lang="en-US" sz="2000" b="1" spc="-1" dirty="0">
                <a:solidFill>
                  <a:srgbClr val="FF0000"/>
                </a:solidFill>
                <a:latin typeface="Arial"/>
              </a:rPr>
              <a:t>Gas Mixture </a:t>
            </a:r>
            <a:r>
              <a:rPr lang="en-US" sz="2000" spc="-1" dirty="0">
                <a:solidFill>
                  <a:srgbClr val="000000"/>
                </a:solidFill>
                <a:latin typeface="Arial"/>
              </a:rPr>
              <a:t>: </a:t>
            </a:r>
            <a:r>
              <a:rPr lang="en-US" sz="2000" spc="-1" dirty="0" err="1">
                <a:solidFill>
                  <a:srgbClr val="000000"/>
                </a:solidFill>
                <a:latin typeface="Arial"/>
              </a:rPr>
              <a:t>Ar</a:t>
            </a:r>
            <a:r>
              <a:rPr lang="en-US" sz="2000" spc="-1" dirty="0">
                <a:solidFill>
                  <a:srgbClr val="000000"/>
                </a:solidFill>
                <a:latin typeface="Arial"/>
              </a:rPr>
              <a:t>/CO2/Iso (95:3:2) (non-flammable)</a:t>
            </a:r>
          </a:p>
          <a:p>
            <a:pPr marL="714717" lvl="1" indent="-342900">
              <a:lnSpc>
                <a:spcPts val="2513"/>
              </a:lnSpc>
              <a:buClr>
                <a:srgbClr val="000000"/>
              </a:buClr>
              <a:buFont typeface="Arial" panose="020B0604020202020204" pitchFamily="34" charset="0"/>
              <a:buChar char="•"/>
            </a:pPr>
            <a:r>
              <a:rPr lang="en-US" sz="2000" spc="-1" dirty="0">
                <a:solidFill>
                  <a:srgbClr val="000000"/>
                </a:solidFill>
                <a:latin typeface="Arial"/>
              </a:rPr>
              <a:t>Detector characterization measurements using different particle types</a:t>
            </a:r>
          </a:p>
          <a:p>
            <a:pPr marL="714717" lvl="1" indent="-342900">
              <a:lnSpc>
                <a:spcPts val="2513"/>
              </a:lnSpc>
              <a:buClr>
                <a:srgbClr val="000000"/>
              </a:buClr>
              <a:buFont typeface="Arial" panose="020B0604020202020204" pitchFamily="34" charset="0"/>
              <a:buChar char="•"/>
            </a:pPr>
            <a:r>
              <a:rPr lang="en-US" sz="2000" spc="-1" dirty="0">
                <a:solidFill>
                  <a:srgbClr val="000000"/>
                </a:solidFill>
                <a:latin typeface="Arial"/>
              </a:rPr>
              <a:t>Rate performances evaluated, </a:t>
            </a:r>
            <a:r>
              <a:rPr lang="en-US" sz="2000" b="1" spc="-1" dirty="0">
                <a:solidFill>
                  <a:srgbClr val="000000"/>
                </a:solidFill>
                <a:latin typeface="Arial"/>
              </a:rPr>
              <a:t>mainly for the electronics</a:t>
            </a:r>
          </a:p>
        </p:txBody>
      </p:sp>
      <p:sp>
        <p:nvSpPr>
          <p:cNvPr id="35" name="Google Shape;111;p19">
            <a:extLst>
              <a:ext uri="{FF2B5EF4-FFF2-40B4-BE49-F238E27FC236}">
                <a16:creationId xmlns:a16="http://schemas.microsoft.com/office/drawing/2014/main" id="{536279A9-9A92-B283-DD97-B106DD0976DF}"/>
              </a:ext>
            </a:extLst>
          </p:cNvPr>
          <p:cNvSpPr/>
          <p:nvPr/>
        </p:nvSpPr>
        <p:spPr>
          <a:xfrm>
            <a:off x="579438" y="5253188"/>
            <a:ext cx="5714575" cy="871827"/>
          </a:xfrm>
          <a:prstGeom prst="rect">
            <a:avLst/>
          </a:prstGeom>
          <a:solidFill>
            <a:srgbClr val="EEEEEE"/>
          </a:solidFill>
          <a:ln w="8025" cap="flat" cmpd="sng">
            <a:solidFill>
              <a:srgbClr val="595959"/>
            </a:solidFill>
            <a:prstDash val="solid"/>
            <a:round/>
            <a:headEnd type="none" w="sm" len="sm"/>
            <a:tailEnd type="none" w="sm" len="sm"/>
          </a:ln>
        </p:spPr>
        <p:txBody>
          <a:bodyPr spcFirstLastPara="1" wrap="square" lIns="77100" tIns="77100" rIns="77100" bIns="77100" anchor="ctr" anchorCtr="0">
            <a:noAutofit/>
          </a:bodyPr>
          <a:lstStyle/>
          <a:p>
            <a:pPr marL="0" lvl="0" indent="0" algn="ctr" rtl="0">
              <a:spcBef>
                <a:spcPts val="0"/>
              </a:spcBef>
              <a:spcAft>
                <a:spcPts val="0"/>
              </a:spcAft>
              <a:buNone/>
            </a:pPr>
            <a:endParaRPr sz="1180"/>
          </a:p>
        </p:txBody>
      </p:sp>
      <p:cxnSp>
        <p:nvCxnSpPr>
          <p:cNvPr id="36" name="Google Shape;112;p19">
            <a:extLst>
              <a:ext uri="{FF2B5EF4-FFF2-40B4-BE49-F238E27FC236}">
                <a16:creationId xmlns:a16="http://schemas.microsoft.com/office/drawing/2014/main" id="{E871F0A4-8365-65F9-F442-6162E764290A}"/>
              </a:ext>
            </a:extLst>
          </p:cNvPr>
          <p:cNvCxnSpPr>
            <a:cxnSpLocks/>
          </p:cNvCxnSpPr>
          <p:nvPr/>
        </p:nvCxnSpPr>
        <p:spPr>
          <a:xfrm flipH="1" flipV="1">
            <a:off x="2445947" y="4913156"/>
            <a:ext cx="3779851" cy="15258"/>
          </a:xfrm>
          <a:prstGeom prst="straightConnector1">
            <a:avLst/>
          </a:prstGeom>
          <a:noFill/>
          <a:ln w="32125" cap="flat" cmpd="sng">
            <a:solidFill>
              <a:srgbClr val="595959"/>
            </a:solidFill>
            <a:prstDash val="solid"/>
            <a:round/>
            <a:headEnd type="none" w="med" len="med"/>
            <a:tailEnd type="triangle" w="med" len="med"/>
          </a:ln>
        </p:spPr>
      </p:cxnSp>
      <p:sp>
        <p:nvSpPr>
          <p:cNvPr id="37" name="Google Shape;114;p19">
            <a:extLst>
              <a:ext uri="{FF2B5EF4-FFF2-40B4-BE49-F238E27FC236}">
                <a16:creationId xmlns:a16="http://schemas.microsoft.com/office/drawing/2014/main" id="{2974DEAB-DB83-E399-8149-F02FF39837CE}"/>
              </a:ext>
            </a:extLst>
          </p:cNvPr>
          <p:cNvSpPr/>
          <p:nvPr/>
        </p:nvSpPr>
        <p:spPr>
          <a:xfrm>
            <a:off x="5938180" y="5268671"/>
            <a:ext cx="97161" cy="754516"/>
          </a:xfrm>
          <a:prstGeom prst="rect">
            <a:avLst/>
          </a:prstGeom>
          <a:solidFill>
            <a:srgbClr val="000000"/>
          </a:solidFill>
          <a:ln w="8750" cap="flat" cmpd="sng">
            <a:solidFill>
              <a:srgbClr val="595959"/>
            </a:solidFill>
            <a:prstDash val="solid"/>
            <a:round/>
            <a:headEnd type="none" w="sm" len="sm"/>
            <a:tailEnd type="none" w="sm" len="sm"/>
          </a:ln>
        </p:spPr>
        <p:txBody>
          <a:bodyPr spcFirstLastPara="1" wrap="square" lIns="84050" tIns="84050" rIns="84050" bIns="84050" anchor="ctr" anchorCtr="0">
            <a:noAutofit/>
          </a:bodyPr>
          <a:lstStyle/>
          <a:p>
            <a:pPr marL="0" lvl="0" indent="0" algn="ctr" rtl="0">
              <a:spcBef>
                <a:spcPts val="0"/>
              </a:spcBef>
              <a:spcAft>
                <a:spcPts val="0"/>
              </a:spcAft>
              <a:buNone/>
            </a:pPr>
            <a:endParaRPr sz="1286"/>
          </a:p>
        </p:txBody>
      </p:sp>
      <p:sp>
        <p:nvSpPr>
          <p:cNvPr id="38" name="Google Shape;115;p19">
            <a:extLst>
              <a:ext uri="{FF2B5EF4-FFF2-40B4-BE49-F238E27FC236}">
                <a16:creationId xmlns:a16="http://schemas.microsoft.com/office/drawing/2014/main" id="{53D75B81-8E78-862E-921B-893FFA4E95F3}"/>
              </a:ext>
            </a:extLst>
          </p:cNvPr>
          <p:cNvSpPr/>
          <p:nvPr/>
        </p:nvSpPr>
        <p:spPr>
          <a:xfrm>
            <a:off x="5535195" y="5268671"/>
            <a:ext cx="97161" cy="754516"/>
          </a:xfrm>
          <a:prstGeom prst="rect">
            <a:avLst/>
          </a:prstGeom>
          <a:solidFill>
            <a:srgbClr val="000000"/>
          </a:solidFill>
          <a:ln w="8750" cap="flat" cmpd="sng">
            <a:solidFill>
              <a:srgbClr val="595959"/>
            </a:solidFill>
            <a:prstDash val="solid"/>
            <a:round/>
            <a:headEnd type="none" w="sm" len="sm"/>
            <a:tailEnd type="none" w="sm" len="sm"/>
          </a:ln>
        </p:spPr>
        <p:txBody>
          <a:bodyPr spcFirstLastPara="1" wrap="square" lIns="84050" tIns="84050" rIns="84050" bIns="84050" anchor="ctr" anchorCtr="0">
            <a:noAutofit/>
          </a:bodyPr>
          <a:lstStyle/>
          <a:p>
            <a:pPr marL="0" lvl="0" indent="0" algn="ctr" rtl="0">
              <a:spcBef>
                <a:spcPts val="0"/>
              </a:spcBef>
              <a:spcAft>
                <a:spcPts val="0"/>
              </a:spcAft>
              <a:buNone/>
            </a:pPr>
            <a:endParaRPr sz="1286"/>
          </a:p>
        </p:txBody>
      </p:sp>
      <p:sp>
        <p:nvSpPr>
          <p:cNvPr id="39" name="Google Shape;116;p19">
            <a:extLst>
              <a:ext uri="{FF2B5EF4-FFF2-40B4-BE49-F238E27FC236}">
                <a16:creationId xmlns:a16="http://schemas.microsoft.com/office/drawing/2014/main" id="{B763DFB4-F9AB-AFC2-CA69-CD51365DFEF7}"/>
              </a:ext>
            </a:extLst>
          </p:cNvPr>
          <p:cNvSpPr/>
          <p:nvPr/>
        </p:nvSpPr>
        <p:spPr>
          <a:xfrm>
            <a:off x="5132211" y="5268671"/>
            <a:ext cx="97161" cy="754516"/>
          </a:xfrm>
          <a:prstGeom prst="rect">
            <a:avLst/>
          </a:prstGeom>
          <a:solidFill>
            <a:srgbClr val="000000"/>
          </a:solidFill>
          <a:ln w="8750" cap="flat" cmpd="sng">
            <a:solidFill>
              <a:srgbClr val="595959"/>
            </a:solidFill>
            <a:prstDash val="solid"/>
            <a:round/>
            <a:headEnd type="none" w="sm" len="sm"/>
            <a:tailEnd type="none" w="sm" len="sm"/>
          </a:ln>
        </p:spPr>
        <p:txBody>
          <a:bodyPr spcFirstLastPara="1" wrap="square" lIns="84050" tIns="84050" rIns="84050" bIns="84050" anchor="ctr" anchorCtr="0">
            <a:noAutofit/>
          </a:bodyPr>
          <a:lstStyle/>
          <a:p>
            <a:pPr marL="0" lvl="0" indent="0" algn="ctr" rtl="0">
              <a:spcBef>
                <a:spcPts val="0"/>
              </a:spcBef>
              <a:spcAft>
                <a:spcPts val="0"/>
              </a:spcAft>
              <a:buNone/>
            </a:pPr>
            <a:endParaRPr sz="1286"/>
          </a:p>
        </p:txBody>
      </p:sp>
      <p:sp>
        <p:nvSpPr>
          <p:cNvPr id="40" name="Google Shape;117;p19">
            <a:extLst>
              <a:ext uri="{FF2B5EF4-FFF2-40B4-BE49-F238E27FC236}">
                <a16:creationId xmlns:a16="http://schemas.microsoft.com/office/drawing/2014/main" id="{53681C69-9C26-212E-BDBF-5B2D1A2D5EC7}"/>
              </a:ext>
            </a:extLst>
          </p:cNvPr>
          <p:cNvSpPr/>
          <p:nvPr/>
        </p:nvSpPr>
        <p:spPr>
          <a:xfrm>
            <a:off x="4729227" y="5274025"/>
            <a:ext cx="97161" cy="754516"/>
          </a:xfrm>
          <a:prstGeom prst="rect">
            <a:avLst/>
          </a:prstGeom>
          <a:solidFill>
            <a:srgbClr val="000000"/>
          </a:solidFill>
          <a:ln w="8750" cap="flat" cmpd="sng">
            <a:solidFill>
              <a:srgbClr val="595959"/>
            </a:solidFill>
            <a:prstDash val="solid"/>
            <a:round/>
            <a:headEnd type="none" w="sm" len="sm"/>
            <a:tailEnd type="none" w="sm" len="sm"/>
          </a:ln>
        </p:spPr>
        <p:txBody>
          <a:bodyPr spcFirstLastPara="1" wrap="square" lIns="84050" tIns="84050" rIns="84050" bIns="84050" anchor="ctr" anchorCtr="0">
            <a:noAutofit/>
          </a:bodyPr>
          <a:lstStyle/>
          <a:p>
            <a:pPr marL="0" lvl="0" indent="0" algn="ctr" rtl="0">
              <a:spcBef>
                <a:spcPts val="0"/>
              </a:spcBef>
              <a:spcAft>
                <a:spcPts val="0"/>
              </a:spcAft>
              <a:buNone/>
            </a:pPr>
            <a:endParaRPr sz="1286"/>
          </a:p>
        </p:txBody>
      </p:sp>
      <p:sp>
        <p:nvSpPr>
          <p:cNvPr id="41" name="Google Shape;118;p19">
            <a:extLst>
              <a:ext uri="{FF2B5EF4-FFF2-40B4-BE49-F238E27FC236}">
                <a16:creationId xmlns:a16="http://schemas.microsoft.com/office/drawing/2014/main" id="{151E2A70-E834-60F0-DEFE-F7EE07C1CFA1}"/>
              </a:ext>
            </a:extLst>
          </p:cNvPr>
          <p:cNvSpPr/>
          <p:nvPr/>
        </p:nvSpPr>
        <p:spPr>
          <a:xfrm>
            <a:off x="3796107" y="5265993"/>
            <a:ext cx="97161" cy="754516"/>
          </a:xfrm>
          <a:prstGeom prst="rect">
            <a:avLst/>
          </a:prstGeom>
          <a:solidFill>
            <a:srgbClr val="000000"/>
          </a:solidFill>
          <a:ln w="8750" cap="flat" cmpd="sng">
            <a:solidFill>
              <a:srgbClr val="595959"/>
            </a:solidFill>
            <a:prstDash val="solid"/>
            <a:round/>
            <a:headEnd type="none" w="sm" len="sm"/>
            <a:tailEnd type="none" w="sm" len="sm"/>
          </a:ln>
        </p:spPr>
        <p:txBody>
          <a:bodyPr spcFirstLastPara="1" wrap="square" lIns="84050" tIns="84050" rIns="84050" bIns="84050" anchor="ctr" anchorCtr="0">
            <a:noAutofit/>
          </a:bodyPr>
          <a:lstStyle/>
          <a:p>
            <a:pPr marL="0" lvl="0" indent="0" algn="ctr" rtl="0">
              <a:spcBef>
                <a:spcPts val="0"/>
              </a:spcBef>
              <a:spcAft>
                <a:spcPts val="0"/>
              </a:spcAft>
              <a:buNone/>
            </a:pPr>
            <a:endParaRPr sz="1286"/>
          </a:p>
        </p:txBody>
      </p:sp>
      <p:sp>
        <p:nvSpPr>
          <p:cNvPr id="42" name="Google Shape;119;p19">
            <a:extLst>
              <a:ext uri="{FF2B5EF4-FFF2-40B4-BE49-F238E27FC236}">
                <a16:creationId xmlns:a16="http://schemas.microsoft.com/office/drawing/2014/main" id="{6972FDCF-154E-65B2-62F2-BBCBFC5C7FD8}"/>
              </a:ext>
            </a:extLst>
          </p:cNvPr>
          <p:cNvSpPr/>
          <p:nvPr/>
        </p:nvSpPr>
        <p:spPr>
          <a:xfrm>
            <a:off x="3393123" y="5265993"/>
            <a:ext cx="97161" cy="754516"/>
          </a:xfrm>
          <a:prstGeom prst="rect">
            <a:avLst/>
          </a:prstGeom>
          <a:solidFill>
            <a:srgbClr val="000000"/>
          </a:solidFill>
          <a:ln w="8750" cap="flat" cmpd="sng">
            <a:solidFill>
              <a:srgbClr val="595959"/>
            </a:solidFill>
            <a:prstDash val="solid"/>
            <a:round/>
            <a:headEnd type="none" w="sm" len="sm"/>
            <a:tailEnd type="none" w="sm" len="sm"/>
          </a:ln>
        </p:spPr>
        <p:txBody>
          <a:bodyPr spcFirstLastPara="1" wrap="square" lIns="84050" tIns="84050" rIns="84050" bIns="84050" anchor="ctr" anchorCtr="0">
            <a:noAutofit/>
          </a:bodyPr>
          <a:lstStyle/>
          <a:p>
            <a:pPr marL="0" lvl="0" indent="0" algn="ctr" rtl="0">
              <a:spcBef>
                <a:spcPts val="0"/>
              </a:spcBef>
              <a:spcAft>
                <a:spcPts val="0"/>
              </a:spcAft>
              <a:buNone/>
            </a:pPr>
            <a:endParaRPr sz="1286"/>
          </a:p>
        </p:txBody>
      </p:sp>
      <p:sp>
        <p:nvSpPr>
          <p:cNvPr id="43" name="Google Shape;120;p19">
            <a:extLst>
              <a:ext uri="{FF2B5EF4-FFF2-40B4-BE49-F238E27FC236}">
                <a16:creationId xmlns:a16="http://schemas.microsoft.com/office/drawing/2014/main" id="{878B5520-D7CD-E598-B4F3-9DB9AEC0E018}"/>
              </a:ext>
            </a:extLst>
          </p:cNvPr>
          <p:cNvSpPr/>
          <p:nvPr/>
        </p:nvSpPr>
        <p:spPr>
          <a:xfrm>
            <a:off x="2990139" y="5265993"/>
            <a:ext cx="97161" cy="754516"/>
          </a:xfrm>
          <a:prstGeom prst="rect">
            <a:avLst/>
          </a:prstGeom>
          <a:solidFill>
            <a:srgbClr val="000000"/>
          </a:solidFill>
          <a:ln w="8750" cap="flat" cmpd="sng">
            <a:solidFill>
              <a:srgbClr val="595959"/>
            </a:solidFill>
            <a:prstDash val="solid"/>
            <a:round/>
            <a:headEnd type="none" w="sm" len="sm"/>
            <a:tailEnd type="none" w="sm" len="sm"/>
          </a:ln>
        </p:spPr>
        <p:txBody>
          <a:bodyPr spcFirstLastPara="1" wrap="square" lIns="84050" tIns="84050" rIns="84050" bIns="84050" anchor="ctr" anchorCtr="0">
            <a:noAutofit/>
          </a:bodyPr>
          <a:lstStyle/>
          <a:p>
            <a:pPr marL="0" lvl="0" indent="0" algn="ctr" rtl="0">
              <a:spcBef>
                <a:spcPts val="0"/>
              </a:spcBef>
              <a:spcAft>
                <a:spcPts val="0"/>
              </a:spcAft>
              <a:buNone/>
            </a:pPr>
            <a:endParaRPr sz="1286"/>
          </a:p>
        </p:txBody>
      </p:sp>
      <p:sp>
        <p:nvSpPr>
          <p:cNvPr id="44" name="Google Shape;121;p19">
            <a:extLst>
              <a:ext uri="{FF2B5EF4-FFF2-40B4-BE49-F238E27FC236}">
                <a16:creationId xmlns:a16="http://schemas.microsoft.com/office/drawing/2014/main" id="{0C3808E6-D208-A8C0-4245-B1DCACFD2D47}"/>
              </a:ext>
            </a:extLst>
          </p:cNvPr>
          <p:cNvSpPr/>
          <p:nvPr/>
        </p:nvSpPr>
        <p:spPr>
          <a:xfrm>
            <a:off x="2587154" y="5271348"/>
            <a:ext cx="97161" cy="754516"/>
          </a:xfrm>
          <a:prstGeom prst="rect">
            <a:avLst/>
          </a:prstGeom>
          <a:solidFill>
            <a:srgbClr val="000000"/>
          </a:solidFill>
          <a:ln w="8750" cap="flat" cmpd="sng">
            <a:solidFill>
              <a:srgbClr val="595959"/>
            </a:solidFill>
            <a:prstDash val="solid"/>
            <a:round/>
            <a:headEnd type="none" w="sm" len="sm"/>
            <a:tailEnd type="none" w="sm" len="sm"/>
          </a:ln>
        </p:spPr>
        <p:txBody>
          <a:bodyPr spcFirstLastPara="1" wrap="square" lIns="84050" tIns="84050" rIns="84050" bIns="84050" anchor="ctr" anchorCtr="0">
            <a:noAutofit/>
          </a:bodyPr>
          <a:lstStyle/>
          <a:p>
            <a:pPr marL="0" lvl="0" indent="0" algn="ctr" rtl="0">
              <a:spcBef>
                <a:spcPts val="0"/>
              </a:spcBef>
              <a:spcAft>
                <a:spcPts val="0"/>
              </a:spcAft>
              <a:buNone/>
            </a:pPr>
            <a:endParaRPr sz="1286"/>
          </a:p>
        </p:txBody>
      </p:sp>
      <p:sp>
        <p:nvSpPr>
          <p:cNvPr id="45" name="Google Shape;122;p19">
            <a:extLst>
              <a:ext uri="{FF2B5EF4-FFF2-40B4-BE49-F238E27FC236}">
                <a16:creationId xmlns:a16="http://schemas.microsoft.com/office/drawing/2014/main" id="{8EA829F5-B16D-FB97-7F06-21D8751ED6BC}"/>
              </a:ext>
            </a:extLst>
          </p:cNvPr>
          <p:cNvSpPr/>
          <p:nvPr/>
        </p:nvSpPr>
        <p:spPr>
          <a:xfrm>
            <a:off x="4262667" y="5385836"/>
            <a:ext cx="97161" cy="754516"/>
          </a:xfrm>
          <a:prstGeom prst="rect">
            <a:avLst/>
          </a:prstGeom>
          <a:solidFill>
            <a:srgbClr val="00FFFF"/>
          </a:solidFill>
          <a:ln w="8750" cap="flat" cmpd="sng">
            <a:solidFill>
              <a:srgbClr val="595959"/>
            </a:solidFill>
            <a:prstDash val="solid"/>
            <a:round/>
            <a:headEnd type="none" w="sm" len="sm"/>
            <a:tailEnd type="none" w="sm" len="sm"/>
          </a:ln>
        </p:spPr>
        <p:txBody>
          <a:bodyPr spcFirstLastPara="1" wrap="square" lIns="84050" tIns="84050" rIns="84050" bIns="84050" anchor="ctr" anchorCtr="0">
            <a:noAutofit/>
          </a:bodyPr>
          <a:lstStyle/>
          <a:p>
            <a:pPr marL="0" lvl="0" indent="0" algn="ctr" rtl="0">
              <a:spcBef>
                <a:spcPts val="0"/>
              </a:spcBef>
              <a:spcAft>
                <a:spcPts val="0"/>
              </a:spcAft>
              <a:buNone/>
            </a:pPr>
            <a:endParaRPr sz="1286"/>
          </a:p>
        </p:txBody>
      </p:sp>
      <p:sp>
        <p:nvSpPr>
          <p:cNvPr id="46" name="Google Shape;123;p19">
            <a:extLst>
              <a:ext uri="{FF2B5EF4-FFF2-40B4-BE49-F238E27FC236}">
                <a16:creationId xmlns:a16="http://schemas.microsoft.com/office/drawing/2014/main" id="{54EFB2A4-823D-6081-1745-E9AF224EDC83}"/>
              </a:ext>
            </a:extLst>
          </p:cNvPr>
          <p:cNvSpPr/>
          <p:nvPr/>
        </p:nvSpPr>
        <p:spPr>
          <a:xfrm>
            <a:off x="2191422" y="5130936"/>
            <a:ext cx="97161" cy="1048187"/>
          </a:xfrm>
          <a:prstGeom prst="rect">
            <a:avLst/>
          </a:prstGeom>
          <a:solidFill>
            <a:srgbClr val="0000FF"/>
          </a:solidFill>
          <a:ln w="8750" cap="flat" cmpd="sng">
            <a:solidFill>
              <a:srgbClr val="595959"/>
            </a:solidFill>
            <a:prstDash val="solid"/>
            <a:round/>
            <a:headEnd type="none" w="sm" len="sm"/>
            <a:tailEnd type="none" w="sm" len="sm"/>
          </a:ln>
        </p:spPr>
        <p:txBody>
          <a:bodyPr spcFirstLastPara="1" wrap="square" lIns="84050" tIns="84050" rIns="84050" bIns="84050" anchor="ctr" anchorCtr="0">
            <a:noAutofit/>
          </a:bodyPr>
          <a:lstStyle/>
          <a:p>
            <a:pPr marL="0" lvl="0" indent="0" algn="ctr" rtl="0">
              <a:spcBef>
                <a:spcPts val="0"/>
              </a:spcBef>
              <a:spcAft>
                <a:spcPts val="0"/>
              </a:spcAft>
              <a:buNone/>
            </a:pPr>
            <a:endParaRPr sz="1286"/>
          </a:p>
        </p:txBody>
      </p:sp>
      <p:sp>
        <p:nvSpPr>
          <p:cNvPr id="47" name="Google Shape;124;p19">
            <a:extLst>
              <a:ext uri="{FF2B5EF4-FFF2-40B4-BE49-F238E27FC236}">
                <a16:creationId xmlns:a16="http://schemas.microsoft.com/office/drawing/2014/main" id="{B88E872B-3226-0F60-E5C2-945526165EAC}"/>
              </a:ext>
            </a:extLst>
          </p:cNvPr>
          <p:cNvSpPr/>
          <p:nvPr/>
        </p:nvSpPr>
        <p:spPr>
          <a:xfrm>
            <a:off x="1265890" y="5265973"/>
            <a:ext cx="97161" cy="754516"/>
          </a:xfrm>
          <a:prstGeom prst="rect">
            <a:avLst/>
          </a:prstGeom>
          <a:solidFill>
            <a:srgbClr val="000000"/>
          </a:solidFill>
          <a:ln w="8750" cap="flat" cmpd="sng">
            <a:solidFill>
              <a:srgbClr val="595959"/>
            </a:solidFill>
            <a:prstDash val="solid"/>
            <a:round/>
            <a:headEnd type="none" w="sm" len="sm"/>
            <a:tailEnd type="none" w="sm" len="sm"/>
          </a:ln>
        </p:spPr>
        <p:txBody>
          <a:bodyPr spcFirstLastPara="1" wrap="square" lIns="84050" tIns="84050" rIns="84050" bIns="84050" anchor="ctr" anchorCtr="0">
            <a:noAutofit/>
          </a:bodyPr>
          <a:lstStyle/>
          <a:p>
            <a:pPr marL="0" lvl="0" indent="0" algn="ctr" rtl="0">
              <a:spcBef>
                <a:spcPts val="0"/>
              </a:spcBef>
              <a:spcAft>
                <a:spcPts val="0"/>
              </a:spcAft>
              <a:buNone/>
            </a:pPr>
            <a:endParaRPr sz="1286"/>
          </a:p>
        </p:txBody>
      </p:sp>
      <p:sp>
        <p:nvSpPr>
          <p:cNvPr id="48" name="Google Shape;125;p19">
            <a:extLst>
              <a:ext uri="{FF2B5EF4-FFF2-40B4-BE49-F238E27FC236}">
                <a16:creationId xmlns:a16="http://schemas.microsoft.com/office/drawing/2014/main" id="{49B60107-47EF-DD9D-C462-CB556A93BBE1}"/>
              </a:ext>
            </a:extLst>
          </p:cNvPr>
          <p:cNvSpPr/>
          <p:nvPr/>
        </p:nvSpPr>
        <p:spPr>
          <a:xfrm>
            <a:off x="814196" y="5265977"/>
            <a:ext cx="97161" cy="754516"/>
          </a:xfrm>
          <a:prstGeom prst="rect">
            <a:avLst/>
          </a:prstGeom>
          <a:solidFill>
            <a:srgbClr val="000000"/>
          </a:solidFill>
          <a:ln w="8750" cap="flat" cmpd="sng">
            <a:solidFill>
              <a:srgbClr val="595959"/>
            </a:solidFill>
            <a:prstDash val="solid"/>
            <a:round/>
            <a:headEnd type="none" w="sm" len="sm"/>
            <a:tailEnd type="none" w="sm" len="sm"/>
          </a:ln>
        </p:spPr>
        <p:txBody>
          <a:bodyPr spcFirstLastPara="1" wrap="square" lIns="84050" tIns="84050" rIns="84050" bIns="84050" anchor="ctr" anchorCtr="0">
            <a:noAutofit/>
          </a:bodyPr>
          <a:lstStyle/>
          <a:p>
            <a:pPr marL="0" lvl="0" indent="0" algn="ctr" rtl="0">
              <a:spcBef>
                <a:spcPts val="0"/>
              </a:spcBef>
              <a:spcAft>
                <a:spcPts val="0"/>
              </a:spcAft>
              <a:buNone/>
            </a:pPr>
            <a:endParaRPr sz="1286"/>
          </a:p>
        </p:txBody>
      </p:sp>
      <p:sp>
        <p:nvSpPr>
          <p:cNvPr id="49" name="Google Shape;127;p19">
            <a:extLst>
              <a:ext uri="{FF2B5EF4-FFF2-40B4-BE49-F238E27FC236}">
                <a16:creationId xmlns:a16="http://schemas.microsoft.com/office/drawing/2014/main" id="{F3ADA7F7-5078-6997-852F-D976C89E65E8}"/>
              </a:ext>
            </a:extLst>
          </p:cNvPr>
          <p:cNvSpPr/>
          <p:nvPr/>
        </p:nvSpPr>
        <p:spPr>
          <a:xfrm>
            <a:off x="1717602" y="5265973"/>
            <a:ext cx="97161" cy="754516"/>
          </a:xfrm>
          <a:prstGeom prst="rect">
            <a:avLst/>
          </a:prstGeom>
          <a:solidFill>
            <a:srgbClr val="000000"/>
          </a:solidFill>
          <a:ln w="8750" cap="flat" cmpd="sng">
            <a:solidFill>
              <a:srgbClr val="595959"/>
            </a:solidFill>
            <a:prstDash val="solid"/>
            <a:round/>
            <a:headEnd type="none" w="sm" len="sm"/>
            <a:tailEnd type="none" w="sm" len="sm"/>
          </a:ln>
        </p:spPr>
        <p:txBody>
          <a:bodyPr spcFirstLastPara="1" wrap="square" lIns="84050" tIns="84050" rIns="84050" bIns="84050" anchor="ctr" anchorCtr="0">
            <a:noAutofit/>
          </a:bodyPr>
          <a:lstStyle/>
          <a:p>
            <a:pPr marL="0" lvl="0" indent="0" algn="ctr" rtl="0">
              <a:spcBef>
                <a:spcPts val="0"/>
              </a:spcBef>
              <a:spcAft>
                <a:spcPts val="0"/>
              </a:spcAft>
              <a:buNone/>
            </a:pPr>
            <a:endParaRPr sz="1286"/>
          </a:p>
        </p:txBody>
      </p:sp>
      <p:sp>
        <p:nvSpPr>
          <p:cNvPr id="50" name="Google Shape;128;p19">
            <a:extLst>
              <a:ext uri="{FF2B5EF4-FFF2-40B4-BE49-F238E27FC236}">
                <a16:creationId xmlns:a16="http://schemas.microsoft.com/office/drawing/2014/main" id="{7AF6B8C5-E774-327D-37B1-DD30588BDA68}"/>
              </a:ext>
            </a:extLst>
          </p:cNvPr>
          <p:cNvSpPr txBox="1"/>
          <p:nvPr/>
        </p:nvSpPr>
        <p:spPr>
          <a:xfrm>
            <a:off x="1973279" y="4834896"/>
            <a:ext cx="660694" cy="29629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l" sz="1200">
                <a:solidFill>
                  <a:schemeClr val="dk2"/>
                </a:solidFill>
              </a:rPr>
              <a:t>P2_G</a:t>
            </a:r>
            <a:endParaRPr sz="1200">
              <a:solidFill>
                <a:schemeClr val="dk2"/>
              </a:solidFill>
            </a:endParaRPr>
          </a:p>
        </p:txBody>
      </p:sp>
      <p:sp>
        <p:nvSpPr>
          <p:cNvPr id="51" name="Google Shape;129;p19">
            <a:extLst>
              <a:ext uri="{FF2B5EF4-FFF2-40B4-BE49-F238E27FC236}">
                <a16:creationId xmlns:a16="http://schemas.microsoft.com/office/drawing/2014/main" id="{39A57BE5-DD3F-8A91-2C71-DB8F7BCC366E}"/>
              </a:ext>
            </a:extLst>
          </p:cNvPr>
          <p:cNvSpPr txBox="1"/>
          <p:nvPr/>
        </p:nvSpPr>
        <p:spPr>
          <a:xfrm>
            <a:off x="1530074" y="4939535"/>
            <a:ext cx="589948" cy="29629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l" sz="1200">
                <a:solidFill>
                  <a:schemeClr val="dk2"/>
                </a:solidFill>
              </a:rPr>
              <a:t>P2_1</a:t>
            </a:r>
            <a:endParaRPr sz="1200">
              <a:solidFill>
                <a:schemeClr val="dk2"/>
              </a:solidFill>
            </a:endParaRPr>
          </a:p>
        </p:txBody>
      </p:sp>
      <p:sp>
        <p:nvSpPr>
          <p:cNvPr id="52" name="Google Shape;130;p19">
            <a:extLst>
              <a:ext uri="{FF2B5EF4-FFF2-40B4-BE49-F238E27FC236}">
                <a16:creationId xmlns:a16="http://schemas.microsoft.com/office/drawing/2014/main" id="{860611DD-CBC5-0A06-913D-2CF8FBC5F17A}"/>
              </a:ext>
            </a:extLst>
          </p:cNvPr>
          <p:cNvSpPr txBox="1"/>
          <p:nvPr/>
        </p:nvSpPr>
        <p:spPr>
          <a:xfrm>
            <a:off x="1029352" y="4907960"/>
            <a:ext cx="589948" cy="29629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l" sz="1200" dirty="0">
                <a:solidFill>
                  <a:schemeClr val="dk2"/>
                </a:solidFill>
              </a:rPr>
              <a:t>P2_3</a:t>
            </a:r>
            <a:endParaRPr sz="1200" dirty="0">
              <a:solidFill>
                <a:schemeClr val="dk2"/>
              </a:solidFill>
            </a:endParaRPr>
          </a:p>
        </p:txBody>
      </p:sp>
      <p:sp>
        <p:nvSpPr>
          <p:cNvPr id="53" name="Google Shape;132;p19">
            <a:extLst>
              <a:ext uri="{FF2B5EF4-FFF2-40B4-BE49-F238E27FC236}">
                <a16:creationId xmlns:a16="http://schemas.microsoft.com/office/drawing/2014/main" id="{EBFAC145-EC88-D1AB-A454-A82CE9BFED61}"/>
              </a:ext>
            </a:extLst>
          </p:cNvPr>
          <p:cNvSpPr txBox="1"/>
          <p:nvPr/>
        </p:nvSpPr>
        <p:spPr>
          <a:xfrm>
            <a:off x="3551413" y="6058740"/>
            <a:ext cx="1994100" cy="670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l" sz="1800" dirty="0">
                <a:solidFill>
                  <a:schemeClr val="dk2"/>
                </a:solidFill>
              </a:rPr>
              <a:t>banco ref tracker</a:t>
            </a:r>
            <a:endParaRPr sz="1800" dirty="0">
              <a:solidFill>
                <a:schemeClr val="dk2"/>
              </a:solidFill>
            </a:endParaRPr>
          </a:p>
        </p:txBody>
      </p:sp>
      <p:sp>
        <p:nvSpPr>
          <p:cNvPr id="59" name="TextBox 58">
            <a:extLst>
              <a:ext uri="{FF2B5EF4-FFF2-40B4-BE49-F238E27FC236}">
                <a16:creationId xmlns:a16="http://schemas.microsoft.com/office/drawing/2014/main" id="{8AD0FB20-5A60-7D3A-257A-FB898E422566}"/>
              </a:ext>
            </a:extLst>
          </p:cNvPr>
          <p:cNvSpPr txBox="1"/>
          <p:nvPr/>
        </p:nvSpPr>
        <p:spPr>
          <a:xfrm>
            <a:off x="4290988" y="4891703"/>
            <a:ext cx="1744354" cy="923330"/>
          </a:xfrm>
          <a:prstGeom prst="rect">
            <a:avLst/>
          </a:prstGeom>
          <a:noFill/>
        </p:spPr>
        <p:txBody>
          <a:bodyPr wrap="square">
            <a:spAutoFit/>
          </a:bodyPr>
          <a:lstStyle/>
          <a:p>
            <a:pPr rtl="0">
              <a:buNone/>
            </a:pPr>
            <a:r>
              <a:rPr lang="en-US" sz="1800" b="0" i="0" u="none" strike="noStrike" dirty="0">
                <a:solidFill>
                  <a:srgbClr val="595959"/>
                </a:solidFill>
                <a:effectLst/>
                <a:latin typeface="Arial" panose="020B0604020202020204" pitchFamily="34" charset="0"/>
              </a:rPr>
              <a:t>beam direction</a:t>
            </a:r>
            <a:endParaRPr lang="en-US" b="0" dirty="0">
              <a:effectLst/>
            </a:endParaRPr>
          </a:p>
          <a:p>
            <a:pPr>
              <a:buNone/>
            </a:pPr>
            <a:br>
              <a:rPr lang="en-US" dirty="0"/>
            </a:br>
            <a:endParaRPr lang="en-US" dirty="0"/>
          </a:p>
        </p:txBody>
      </p:sp>
      <p:sp>
        <p:nvSpPr>
          <p:cNvPr id="61" name="Google Shape;130;p19">
            <a:extLst>
              <a:ext uri="{FF2B5EF4-FFF2-40B4-BE49-F238E27FC236}">
                <a16:creationId xmlns:a16="http://schemas.microsoft.com/office/drawing/2014/main" id="{EBB8F662-5C33-670A-B9D9-150E904A4718}"/>
              </a:ext>
            </a:extLst>
          </p:cNvPr>
          <p:cNvSpPr txBox="1"/>
          <p:nvPr/>
        </p:nvSpPr>
        <p:spPr>
          <a:xfrm>
            <a:off x="592041" y="4871038"/>
            <a:ext cx="589948" cy="29629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l" sz="1200" dirty="0">
                <a:solidFill>
                  <a:schemeClr val="dk2"/>
                </a:solidFill>
              </a:rPr>
              <a:t>P2_3</a:t>
            </a:r>
            <a:endParaRPr sz="1200" dirty="0">
              <a:solidFill>
                <a:schemeClr val="dk2"/>
              </a:solidFill>
            </a:endParaRPr>
          </a:p>
        </p:txBody>
      </p:sp>
    </p:spTree>
    <p:extLst>
      <p:ext uri="{BB962C8B-B14F-4D97-AF65-F5344CB8AC3E}">
        <p14:creationId xmlns:p14="http://schemas.microsoft.com/office/powerpoint/2010/main" val="40685296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8" name="Picture 10">
            <a:extLst>
              <a:ext uri="{FF2B5EF4-FFF2-40B4-BE49-F238E27FC236}">
                <a16:creationId xmlns:a16="http://schemas.microsoft.com/office/drawing/2014/main" id="{D19C5E28-EA4F-72C1-6B1D-748D88C80F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380" y="3317572"/>
            <a:ext cx="3421107" cy="3063447"/>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a:extLst>
              <a:ext uri="{FF2B5EF4-FFF2-40B4-BE49-F238E27FC236}">
                <a16:creationId xmlns:a16="http://schemas.microsoft.com/office/drawing/2014/main" id="{4D25D8AC-92DA-21DD-94D7-09BA105FA26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223" t="8455" r="1793" b="6562"/>
          <a:stretch>
            <a:fillRect/>
          </a:stretch>
        </p:blipFill>
        <p:spPr bwMode="auto">
          <a:xfrm>
            <a:off x="7219873" y="681039"/>
            <a:ext cx="4829708" cy="4286250"/>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a:extLst>
              <a:ext uri="{FF2B5EF4-FFF2-40B4-BE49-F238E27FC236}">
                <a16:creationId xmlns:a16="http://schemas.microsoft.com/office/drawing/2014/main" id="{6EF832E1-C595-CF0D-4B55-C0A88B3C61D2}"/>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4" name="Slide Number Placeholder 3">
            <a:extLst>
              <a:ext uri="{FF2B5EF4-FFF2-40B4-BE49-F238E27FC236}">
                <a16:creationId xmlns:a16="http://schemas.microsoft.com/office/drawing/2014/main" id="{2F1C672D-E8DA-3986-74F4-7D9B29F7F9E2}"/>
              </a:ext>
            </a:extLst>
          </p:cNvPr>
          <p:cNvSpPr>
            <a:spLocks noGrp="1"/>
          </p:cNvSpPr>
          <p:nvPr>
            <p:ph type="sldNum" sz="quarter" idx="12"/>
          </p:nvPr>
        </p:nvSpPr>
        <p:spPr/>
        <p:txBody>
          <a:bodyPr/>
          <a:lstStyle/>
          <a:p>
            <a:fld id="{0CBC77A0-1F4E-42FF-9FFC-F45C3A64AF90}" type="slidenum">
              <a:rPr lang="fr-FR" smtClean="0"/>
              <a:t>26</a:t>
            </a:fld>
            <a:endParaRPr lang="fr-FR"/>
          </a:p>
        </p:txBody>
      </p:sp>
      <p:sp>
        <p:nvSpPr>
          <p:cNvPr id="5" name="Title 4">
            <a:extLst>
              <a:ext uri="{FF2B5EF4-FFF2-40B4-BE49-F238E27FC236}">
                <a16:creationId xmlns:a16="http://schemas.microsoft.com/office/drawing/2014/main" id="{F3671C22-5B06-033C-5968-082D625820F7}"/>
              </a:ext>
            </a:extLst>
          </p:cNvPr>
          <p:cNvSpPr>
            <a:spLocks noGrp="1"/>
          </p:cNvSpPr>
          <p:nvPr>
            <p:ph type="title"/>
          </p:nvPr>
        </p:nvSpPr>
        <p:spPr/>
        <p:txBody>
          <a:bodyPr/>
          <a:lstStyle/>
          <a:p>
            <a:r>
              <a:rPr lang="en-US" dirty="0"/>
              <a:t>Highlighted Results (Analysis ongoing)</a:t>
            </a:r>
          </a:p>
        </p:txBody>
      </p:sp>
      <p:sp>
        <p:nvSpPr>
          <p:cNvPr id="6" name="TextBox 5">
            <a:extLst>
              <a:ext uri="{FF2B5EF4-FFF2-40B4-BE49-F238E27FC236}">
                <a16:creationId xmlns:a16="http://schemas.microsoft.com/office/drawing/2014/main" id="{A3413660-68B1-C89E-BEB7-751B260AAD2F}"/>
              </a:ext>
            </a:extLst>
          </p:cNvPr>
          <p:cNvSpPr txBox="1"/>
          <p:nvPr/>
        </p:nvSpPr>
        <p:spPr>
          <a:xfrm>
            <a:off x="218619" y="1185863"/>
            <a:ext cx="6148386" cy="1994200"/>
          </a:xfrm>
          <a:prstGeom prst="rect">
            <a:avLst/>
          </a:prstGeom>
          <a:noFill/>
        </p:spPr>
        <p:txBody>
          <a:bodyPr wrap="square">
            <a:spAutoFit/>
          </a:bodyPr>
          <a:lstStyle/>
          <a:p>
            <a:pPr marL="714717" lvl="1" indent="-342900">
              <a:lnSpc>
                <a:spcPts val="2513"/>
              </a:lnSpc>
              <a:buClr>
                <a:srgbClr val="000000"/>
              </a:buClr>
              <a:buFont typeface="Arial" panose="020B0604020202020204" pitchFamily="34" charset="0"/>
              <a:buChar char="•"/>
            </a:pPr>
            <a:r>
              <a:rPr lang="en-US" sz="2000" spc="-1" dirty="0">
                <a:solidFill>
                  <a:srgbClr val="000000"/>
                </a:solidFill>
                <a:latin typeface="Arial"/>
              </a:rPr>
              <a:t>Stable detector performance in a range of rates from few kHz up to 2MHz with muons and </a:t>
            </a:r>
            <a:r>
              <a:rPr lang="en-US" sz="2000" spc="-1" dirty="0" err="1">
                <a:solidFill>
                  <a:srgbClr val="000000"/>
                </a:solidFill>
                <a:latin typeface="Arial"/>
              </a:rPr>
              <a:t>pions</a:t>
            </a:r>
            <a:endParaRPr lang="en-US" sz="2000" spc="-1" dirty="0">
              <a:solidFill>
                <a:srgbClr val="000000"/>
              </a:solidFill>
              <a:latin typeface="Arial"/>
            </a:endParaRPr>
          </a:p>
          <a:p>
            <a:pPr marL="714717" lvl="1" indent="-342900">
              <a:lnSpc>
                <a:spcPts val="2513"/>
              </a:lnSpc>
              <a:buClr>
                <a:srgbClr val="000000"/>
              </a:buClr>
              <a:buFont typeface="Arial" panose="020B0604020202020204" pitchFamily="34" charset="0"/>
              <a:buChar char="•"/>
            </a:pPr>
            <a:r>
              <a:rPr lang="en-US" sz="2000" spc="-1" dirty="0">
                <a:solidFill>
                  <a:srgbClr val="000000"/>
                </a:solidFill>
                <a:latin typeface="Arial"/>
              </a:rPr>
              <a:t>Stable operation also of the dedicated frond end /back end electronics tested with different protection boards</a:t>
            </a:r>
          </a:p>
        </p:txBody>
      </p:sp>
      <p:pic>
        <p:nvPicPr>
          <p:cNvPr id="12294" name="Picture 6">
            <a:extLst>
              <a:ext uri="{FF2B5EF4-FFF2-40B4-BE49-F238E27FC236}">
                <a16:creationId xmlns:a16="http://schemas.microsoft.com/office/drawing/2014/main" id="{B42863CC-6B74-F787-C850-8FCFE32B4C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0475" y="3405325"/>
            <a:ext cx="3686184" cy="2887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66291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5A563D-39F5-F8CE-626F-02C8DAC02AD4}"/>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E13377BA-7273-F7B1-2E99-647F15BA91CC}"/>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4" name="Slide Number Placeholder 3">
            <a:extLst>
              <a:ext uri="{FF2B5EF4-FFF2-40B4-BE49-F238E27FC236}">
                <a16:creationId xmlns:a16="http://schemas.microsoft.com/office/drawing/2014/main" id="{4506AFDF-CBF5-371D-3678-0A78AA14FE4D}"/>
              </a:ext>
            </a:extLst>
          </p:cNvPr>
          <p:cNvSpPr>
            <a:spLocks noGrp="1"/>
          </p:cNvSpPr>
          <p:nvPr>
            <p:ph type="sldNum" sz="quarter" idx="12"/>
          </p:nvPr>
        </p:nvSpPr>
        <p:spPr/>
        <p:txBody>
          <a:bodyPr/>
          <a:lstStyle/>
          <a:p>
            <a:fld id="{0CBC77A0-1F4E-42FF-9FFC-F45C3A64AF90}" type="slidenum">
              <a:rPr lang="fr-FR" smtClean="0"/>
              <a:t>27</a:t>
            </a:fld>
            <a:endParaRPr lang="fr-FR"/>
          </a:p>
        </p:txBody>
      </p:sp>
      <p:sp>
        <p:nvSpPr>
          <p:cNvPr id="5" name="Title 4">
            <a:extLst>
              <a:ext uri="{FF2B5EF4-FFF2-40B4-BE49-F238E27FC236}">
                <a16:creationId xmlns:a16="http://schemas.microsoft.com/office/drawing/2014/main" id="{E6063D11-D6E8-4045-0C76-A9B53BB53927}"/>
              </a:ext>
            </a:extLst>
          </p:cNvPr>
          <p:cNvSpPr>
            <a:spLocks noGrp="1"/>
          </p:cNvSpPr>
          <p:nvPr>
            <p:ph type="title"/>
          </p:nvPr>
        </p:nvSpPr>
        <p:spPr>
          <a:xfrm>
            <a:off x="964747" y="149225"/>
            <a:ext cx="10728325" cy="871827"/>
          </a:xfrm>
        </p:spPr>
        <p:txBody>
          <a:bodyPr/>
          <a:lstStyle/>
          <a:p>
            <a:r>
              <a:rPr lang="en-US" dirty="0"/>
              <a:t>Planning 2026</a:t>
            </a: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00F20A64-B120-A080-2EAC-A0C7D6F618FF}"/>
                  </a:ext>
                </a:extLst>
              </p:cNvPr>
              <p:cNvSpPr txBox="1"/>
              <p:nvPr/>
            </p:nvSpPr>
            <p:spPr>
              <a:xfrm>
                <a:off x="236311" y="871336"/>
                <a:ext cx="11719378" cy="5816977"/>
              </a:xfrm>
              <a:prstGeom prst="rect">
                <a:avLst/>
              </a:prstGeom>
              <a:noFill/>
            </p:spPr>
            <p:txBody>
              <a:bodyPr wrap="square">
                <a:spAutoFit/>
              </a:bodyPr>
              <a:lstStyle/>
              <a:p>
                <a:pPr marL="342900" indent="-342900" rtl="0">
                  <a:spcAft>
                    <a:spcPts val="1200"/>
                  </a:spcAft>
                  <a:buFont typeface="Arial" panose="020B0604020202020204" pitchFamily="34" charset="0"/>
                  <a:buChar char="•"/>
                </a:pPr>
                <a:r>
                  <a:rPr lang="en-US" sz="2200" b="1" dirty="0"/>
                  <a:t>Simulations</a:t>
                </a:r>
              </a:p>
              <a:p>
                <a:pPr marL="800100" lvl="1" indent="-342900">
                  <a:spcAft>
                    <a:spcPts val="1200"/>
                  </a:spcAft>
                  <a:buFont typeface="Arial" panose="020B0604020202020204" pitchFamily="34" charset="0"/>
                  <a:buChar char="•"/>
                </a:pPr>
                <a:r>
                  <a:rPr lang="en-US" sz="2000" dirty="0"/>
                  <a:t>Understand and Finalize SOLEIL Analysis (low energy problem)</a:t>
                </a:r>
              </a:p>
              <a:p>
                <a:pPr marL="800100" lvl="1" indent="-342900">
                  <a:spcAft>
                    <a:spcPts val="1200"/>
                  </a:spcAft>
                  <a:buFont typeface="Arial" panose="020B0604020202020204" pitchFamily="34" charset="0"/>
                  <a:buChar char="•"/>
                </a:pPr>
                <a:r>
                  <a:rPr lang="en-US" sz="2000" dirty="0"/>
                  <a:t>Physics Fit of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𝐴</m:t>
                        </m:r>
                      </m:e>
                      <m:sub>
                        <m:r>
                          <a:rPr lang="en-US" sz="2000" i="1">
                            <a:latin typeface="Cambria Math" panose="02040503050406030204" pitchFamily="18" charset="0"/>
                          </a:rPr>
                          <m:t>𝑃𝑉</m:t>
                        </m:r>
                      </m:sub>
                    </m:sSub>
                  </m:oMath>
                </a14:m>
                <a:r>
                  <a:rPr lang="en-US" sz="2000" dirty="0"/>
                  <a:t> for backward measurement with pseudo-data </a:t>
                </a:r>
              </a:p>
              <a:p>
                <a:pPr marL="800100" lvl="1" indent="-342900">
                  <a:spcAft>
                    <a:spcPts val="1200"/>
                  </a:spcAft>
                  <a:buFont typeface="Arial" panose="020B0604020202020204" pitchFamily="34" charset="0"/>
                  <a:buChar char="•"/>
                </a:pPr>
                <a:r>
                  <a:rPr lang="en-US" sz="2000" dirty="0"/>
                  <a:t>Online Tracking</a:t>
                </a:r>
              </a:p>
              <a:p>
                <a:pPr marL="800100" lvl="1" indent="-342900">
                  <a:spcAft>
                    <a:spcPts val="1200"/>
                  </a:spcAft>
                  <a:buFont typeface="Arial" panose="020B0604020202020204" pitchFamily="34" charset="0"/>
                  <a:buChar char="•"/>
                </a:pPr>
                <a:r>
                  <a:rPr lang="en-US" sz="2000" dirty="0"/>
                  <a:t>Pattern recognition and Lookup Table (3 channels →truth values)  &amp; its hits matching logic need to be implemented in FPGA</a:t>
                </a:r>
              </a:p>
              <a:p>
                <a:pPr lvl="1">
                  <a:spcAft>
                    <a:spcPts val="1200"/>
                  </a:spcAft>
                </a:pPr>
                <a:endParaRPr lang="en-US" sz="2000" dirty="0"/>
              </a:p>
              <a:p>
                <a:pPr marL="342900" indent="-342900">
                  <a:spcAft>
                    <a:spcPts val="1200"/>
                  </a:spcAft>
                  <a:buFont typeface="Arial" panose="020B0604020202020204" pitchFamily="34" charset="0"/>
                  <a:buChar char="•"/>
                </a:pPr>
                <a:r>
                  <a:rPr lang="en-US" sz="2000" b="1" dirty="0"/>
                  <a:t>Detector Performances </a:t>
                </a:r>
              </a:p>
              <a:p>
                <a:pPr marL="800100" lvl="1" indent="-342900">
                  <a:spcAft>
                    <a:spcPts val="1200"/>
                  </a:spcAft>
                  <a:buFont typeface="Arial" panose="020B0604020202020204" pitchFamily="34" charset="0"/>
                  <a:buChar char="•"/>
                </a:pPr>
                <a:r>
                  <a:rPr lang="en-US" sz="2000" dirty="0"/>
                  <a:t>Prioritize the detector development process</a:t>
                </a:r>
              </a:p>
              <a:p>
                <a:pPr marL="800100" lvl="1" indent="-342900">
                  <a:spcAft>
                    <a:spcPts val="1200"/>
                  </a:spcAft>
                  <a:buFont typeface="Arial" panose="020B0604020202020204" pitchFamily="34" charset="0"/>
                  <a:buChar char="•"/>
                </a:pPr>
                <a:r>
                  <a:rPr lang="en-US" sz="2000" dirty="0"/>
                  <a:t>Set the plan for detector integration/validation/commissioning</a:t>
                </a:r>
              </a:p>
              <a:p>
                <a:pPr marL="800100" lvl="1" indent="-342900">
                  <a:spcAft>
                    <a:spcPts val="1200"/>
                  </a:spcAft>
                  <a:buFont typeface="Arial" panose="020B0604020202020204" pitchFamily="34" charset="0"/>
                  <a:buChar char="•"/>
                </a:pPr>
                <a:r>
                  <a:rPr lang="en-US" sz="2000" dirty="0"/>
                  <a:t>Detector testing in magnetic field </a:t>
                </a:r>
              </a:p>
              <a:p>
                <a:pPr marL="800100" lvl="1" indent="-342900">
                  <a:spcAft>
                    <a:spcPts val="1200"/>
                  </a:spcAft>
                  <a:buFont typeface="Arial" panose="020B0604020202020204" pitchFamily="34" charset="0"/>
                  <a:buChar char="•"/>
                </a:pPr>
                <a:r>
                  <a:rPr lang="en-US" sz="2000" dirty="0"/>
                  <a:t>Finalize the analysis framework for the test beam data </a:t>
                </a:r>
              </a:p>
              <a:p>
                <a:pPr marL="800100" lvl="1" indent="-342900">
                  <a:spcAft>
                    <a:spcPts val="1200"/>
                  </a:spcAft>
                  <a:buFont typeface="Arial" panose="020B0604020202020204" pitchFamily="34" charset="0"/>
                  <a:buChar char="•"/>
                </a:pPr>
                <a:endParaRPr lang="en-US" sz="2000" i="0" u="none" strike="noStrike" dirty="0">
                  <a:effectLst/>
                </a:endParaRPr>
              </a:p>
            </p:txBody>
          </p:sp>
        </mc:Choice>
        <mc:Fallback>
          <p:sp>
            <p:nvSpPr>
              <p:cNvPr id="7" name="TextBox 6">
                <a:extLst>
                  <a:ext uri="{FF2B5EF4-FFF2-40B4-BE49-F238E27FC236}">
                    <a16:creationId xmlns:a16="http://schemas.microsoft.com/office/drawing/2014/main" id="{00F20A64-B120-A080-2EAC-A0C7D6F618FF}"/>
                  </a:ext>
                </a:extLst>
              </p:cNvPr>
              <p:cNvSpPr txBox="1">
                <a:spLocks noRot="1" noChangeAspect="1" noMove="1" noResize="1" noEditPoints="1" noAdjustHandles="1" noChangeArrowheads="1" noChangeShapeType="1" noTextEdit="1"/>
              </p:cNvSpPr>
              <p:nvPr/>
            </p:nvSpPr>
            <p:spPr>
              <a:xfrm>
                <a:off x="236311" y="871336"/>
                <a:ext cx="11719378" cy="5816977"/>
              </a:xfrm>
              <a:prstGeom prst="rect">
                <a:avLst/>
              </a:prstGeom>
              <a:blipFill>
                <a:blip r:embed="rId3"/>
                <a:stretch>
                  <a:fillRect l="-624" t="-629" r="-1093"/>
                </a:stretch>
              </a:blipFill>
            </p:spPr>
            <p:txBody>
              <a:bodyPr/>
              <a:lstStyle/>
              <a:p>
                <a:r>
                  <a:rPr lang="en-US">
                    <a:noFill/>
                  </a:rPr>
                  <a:t> </a:t>
                </a:r>
              </a:p>
            </p:txBody>
          </p:sp>
        </mc:Fallback>
      </mc:AlternateContent>
    </p:spTree>
    <p:extLst>
      <p:ext uri="{BB962C8B-B14F-4D97-AF65-F5344CB8AC3E}">
        <p14:creationId xmlns:p14="http://schemas.microsoft.com/office/powerpoint/2010/main" val="29206468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6E6EAA-8C16-ADC4-001A-5CEB48761A75}"/>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7D643F55-0918-DBC7-6F4B-F09FAED58AA5}"/>
              </a:ext>
            </a:extLst>
          </p:cNvPr>
          <p:cNvSpPr txBox="1">
            <a:spLocks/>
          </p:cNvSpPr>
          <p:nvPr/>
        </p:nvSpPr>
        <p:spPr>
          <a:xfrm>
            <a:off x="2107225" y="2996224"/>
            <a:ext cx="8813956" cy="637930"/>
          </a:xfrm>
          <a:prstGeom prst="rect">
            <a:avLst/>
          </a:prstGeom>
        </p:spPr>
        <p:txBody>
          <a:bodyPr vert="horz" lIns="0" tIns="45720" rIns="0" bIns="45720" rtlCol="0" anchor="t">
            <a:normAutofit/>
          </a:bodyPr>
          <a:lstStyle>
            <a:lvl1pPr algn="l" defTabSz="914400" rtl="0" eaLnBrk="1" latinLnBrk="0" hangingPunct="1">
              <a:lnSpc>
                <a:spcPct val="90000"/>
              </a:lnSpc>
              <a:spcBef>
                <a:spcPct val="0"/>
              </a:spcBef>
              <a:buNone/>
              <a:defRPr sz="3200" b="1" kern="1200">
                <a:solidFill>
                  <a:schemeClr val="tx2"/>
                </a:solidFill>
                <a:latin typeface="+mn-lt"/>
                <a:ea typeface="+mj-ea"/>
                <a:cs typeface="+mj-cs"/>
              </a:defRPr>
            </a:lvl1pPr>
          </a:lstStyle>
          <a:p>
            <a:r>
              <a:rPr lang="da-DK" dirty="0">
                <a:solidFill>
                  <a:schemeClr val="tx1"/>
                </a:solidFill>
              </a:rPr>
              <a:t>Electronics</a:t>
            </a:r>
          </a:p>
        </p:txBody>
      </p:sp>
      <p:sp>
        <p:nvSpPr>
          <p:cNvPr id="3" name="Footer Placeholder 2">
            <a:extLst>
              <a:ext uri="{FF2B5EF4-FFF2-40B4-BE49-F238E27FC236}">
                <a16:creationId xmlns:a16="http://schemas.microsoft.com/office/drawing/2014/main" id="{E9869422-BA44-4326-BEEA-1788B86C0B35}"/>
              </a:ext>
            </a:extLst>
          </p:cNvPr>
          <p:cNvSpPr>
            <a:spLocks noGrp="1"/>
          </p:cNvSpPr>
          <p:nvPr>
            <p:ph type="ftr" sz="quarter" idx="15"/>
          </p:nvPr>
        </p:nvSpPr>
        <p:spPr/>
        <p:txBody>
          <a:bodyPr/>
          <a:lstStyle/>
          <a:p>
            <a:pPr algn="ctr"/>
            <a:r>
              <a:rPr lang="en-US"/>
              <a:t>P2 Collaboration Meeting 7 Jan 2026</a:t>
            </a:r>
            <a:endParaRPr lang="fr-FR" dirty="0"/>
          </a:p>
        </p:txBody>
      </p:sp>
      <p:sp>
        <p:nvSpPr>
          <p:cNvPr id="2" name="Slide Number Placeholder 1">
            <a:extLst>
              <a:ext uri="{FF2B5EF4-FFF2-40B4-BE49-F238E27FC236}">
                <a16:creationId xmlns:a16="http://schemas.microsoft.com/office/drawing/2014/main" id="{1EB90E22-3250-23E6-BB35-D863C6E01970}"/>
              </a:ext>
            </a:extLst>
          </p:cNvPr>
          <p:cNvSpPr>
            <a:spLocks noGrp="1"/>
          </p:cNvSpPr>
          <p:nvPr>
            <p:ph type="sldNum" sz="quarter" idx="16"/>
          </p:nvPr>
        </p:nvSpPr>
        <p:spPr/>
        <p:txBody>
          <a:bodyPr/>
          <a:lstStyle/>
          <a:p>
            <a:fld id="{0CBC77A0-1F4E-42FF-9FFC-F45C3A64AF90}" type="slidenum">
              <a:rPr lang="fr-FR" smtClean="0"/>
              <a:pPr/>
              <a:t>28</a:t>
            </a:fld>
            <a:endParaRPr lang="fr-FR" dirty="0"/>
          </a:p>
        </p:txBody>
      </p:sp>
    </p:spTree>
    <p:extLst>
      <p:ext uri="{BB962C8B-B14F-4D97-AF65-F5344CB8AC3E}">
        <p14:creationId xmlns:p14="http://schemas.microsoft.com/office/powerpoint/2010/main" val="3785700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 name="Image 186"/>
          <p:cNvPicPr>
            <a:picLocks noChangeAspect="1"/>
          </p:cNvPicPr>
          <p:nvPr/>
        </p:nvPicPr>
        <p:blipFill rotWithShape="1">
          <a:blip r:embed="rId2"/>
          <a:srcRect l="5111" t="6334" r="9000" b="29111"/>
          <a:stretch/>
        </p:blipFill>
        <p:spPr>
          <a:xfrm>
            <a:off x="5175286" y="5193196"/>
            <a:ext cx="1915869" cy="1440000"/>
          </a:xfrm>
          <a:prstGeom prst="rect">
            <a:avLst/>
          </a:prstGeom>
        </p:spPr>
      </p:pic>
      <p:pic>
        <p:nvPicPr>
          <p:cNvPr id="152" name="Image 151"/>
          <p:cNvPicPr>
            <a:picLocks noChangeAspect="1"/>
          </p:cNvPicPr>
          <p:nvPr/>
        </p:nvPicPr>
        <p:blipFill rotWithShape="1">
          <a:blip r:embed="rId3">
            <a:extLst>
              <a:ext uri="{28A0092B-C50C-407E-A947-70E740481C1C}">
                <a14:useLocalDpi xmlns:a14="http://schemas.microsoft.com/office/drawing/2010/main" val="0"/>
              </a:ext>
            </a:extLst>
          </a:blip>
          <a:srcRect l="2446" t="41836" r="2788" b="42049"/>
          <a:stretch/>
        </p:blipFill>
        <p:spPr>
          <a:xfrm>
            <a:off x="8667674" y="4996023"/>
            <a:ext cx="3276600" cy="557213"/>
          </a:xfrm>
          <a:prstGeom prst="rect">
            <a:avLst/>
          </a:prstGeom>
        </p:spPr>
      </p:pic>
      <p:sp>
        <p:nvSpPr>
          <p:cNvPr id="144" name="Forme libre 143"/>
          <p:cNvSpPr/>
          <p:nvPr/>
        </p:nvSpPr>
        <p:spPr bwMode="auto">
          <a:xfrm>
            <a:off x="7339522" y="2571180"/>
            <a:ext cx="2831965" cy="557784"/>
          </a:xfrm>
          <a:custGeom>
            <a:avLst/>
            <a:gdLst>
              <a:gd name="connsiteX0" fmla="*/ 0 w 2831965"/>
              <a:gd name="connsiteY0" fmla="*/ 0 h 557784"/>
              <a:gd name="connsiteX1" fmla="*/ 173736 w 2831965"/>
              <a:gd name="connsiteY1" fmla="*/ 64008 h 557784"/>
              <a:gd name="connsiteX2" fmla="*/ 374904 w 2831965"/>
              <a:gd name="connsiteY2" fmla="*/ 100584 h 557784"/>
              <a:gd name="connsiteX3" fmla="*/ 603504 w 2831965"/>
              <a:gd name="connsiteY3" fmla="*/ 109728 h 557784"/>
              <a:gd name="connsiteX4" fmla="*/ 1591056 w 2831965"/>
              <a:gd name="connsiteY4" fmla="*/ 210312 h 557784"/>
              <a:gd name="connsiteX5" fmla="*/ 2066544 w 2831965"/>
              <a:gd name="connsiteY5" fmla="*/ 228600 h 557784"/>
              <a:gd name="connsiteX6" fmla="*/ 2798064 w 2831965"/>
              <a:gd name="connsiteY6" fmla="*/ 292608 h 557784"/>
              <a:gd name="connsiteX7" fmla="*/ 2642616 w 2831965"/>
              <a:gd name="connsiteY7" fmla="*/ 557784 h 557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31965" h="557784">
                <a:moveTo>
                  <a:pt x="0" y="0"/>
                </a:moveTo>
                <a:cubicBezTo>
                  <a:pt x="55626" y="23622"/>
                  <a:pt x="111252" y="47244"/>
                  <a:pt x="173736" y="64008"/>
                </a:cubicBezTo>
                <a:cubicBezTo>
                  <a:pt x="236220" y="80772"/>
                  <a:pt x="303276" y="92964"/>
                  <a:pt x="374904" y="100584"/>
                </a:cubicBezTo>
                <a:cubicBezTo>
                  <a:pt x="446532" y="108204"/>
                  <a:pt x="400812" y="91440"/>
                  <a:pt x="603504" y="109728"/>
                </a:cubicBezTo>
                <a:cubicBezTo>
                  <a:pt x="806196" y="128016"/>
                  <a:pt x="1347216" y="190500"/>
                  <a:pt x="1591056" y="210312"/>
                </a:cubicBezTo>
                <a:cubicBezTo>
                  <a:pt x="1834896" y="230124"/>
                  <a:pt x="1865376" y="214884"/>
                  <a:pt x="2066544" y="228600"/>
                </a:cubicBezTo>
                <a:cubicBezTo>
                  <a:pt x="2267712" y="242316"/>
                  <a:pt x="2702052" y="237744"/>
                  <a:pt x="2798064" y="292608"/>
                </a:cubicBezTo>
                <a:cubicBezTo>
                  <a:pt x="2894076" y="347472"/>
                  <a:pt x="2768346" y="452628"/>
                  <a:pt x="2642616" y="557784"/>
                </a:cubicBezTo>
              </a:path>
            </a:pathLst>
          </a:custGeom>
          <a:noFill/>
          <a:ln w="9525" cap="flat" cmpd="sng" algn="ctr">
            <a:solidFill>
              <a:srgbClr val="00B0F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47" name="Forme libre 146"/>
          <p:cNvSpPr/>
          <p:nvPr/>
        </p:nvSpPr>
        <p:spPr bwMode="auto">
          <a:xfrm>
            <a:off x="5629594" y="2580324"/>
            <a:ext cx="3483864" cy="961136"/>
          </a:xfrm>
          <a:custGeom>
            <a:avLst/>
            <a:gdLst>
              <a:gd name="connsiteX0" fmla="*/ 0 w 3483864"/>
              <a:gd name="connsiteY0" fmla="*/ 0 h 961136"/>
              <a:gd name="connsiteX1" fmla="*/ 128016 w 3483864"/>
              <a:gd name="connsiteY1" fmla="*/ 118872 h 961136"/>
              <a:gd name="connsiteX2" fmla="*/ 566928 w 3483864"/>
              <a:gd name="connsiteY2" fmla="*/ 192024 h 961136"/>
              <a:gd name="connsiteX3" fmla="*/ 896112 w 3483864"/>
              <a:gd name="connsiteY3" fmla="*/ 219456 h 961136"/>
              <a:gd name="connsiteX4" fmla="*/ 1399032 w 3483864"/>
              <a:gd name="connsiteY4" fmla="*/ 265176 h 961136"/>
              <a:gd name="connsiteX5" fmla="*/ 1965960 w 3483864"/>
              <a:gd name="connsiteY5" fmla="*/ 374904 h 961136"/>
              <a:gd name="connsiteX6" fmla="*/ 2688336 w 3483864"/>
              <a:gd name="connsiteY6" fmla="*/ 484632 h 961136"/>
              <a:gd name="connsiteX7" fmla="*/ 3172968 w 3483864"/>
              <a:gd name="connsiteY7" fmla="*/ 713232 h 961136"/>
              <a:gd name="connsiteX8" fmla="*/ 3246120 w 3483864"/>
              <a:gd name="connsiteY8" fmla="*/ 758952 h 961136"/>
              <a:gd name="connsiteX9" fmla="*/ 3355848 w 3483864"/>
              <a:gd name="connsiteY9" fmla="*/ 886968 h 961136"/>
              <a:gd name="connsiteX10" fmla="*/ 3383280 w 3483864"/>
              <a:gd name="connsiteY10" fmla="*/ 950976 h 961136"/>
              <a:gd name="connsiteX11" fmla="*/ 3483864 w 3483864"/>
              <a:gd name="connsiteY11" fmla="*/ 960120 h 961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83864" h="961136">
                <a:moveTo>
                  <a:pt x="0" y="0"/>
                </a:moveTo>
                <a:cubicBezTo>
                  <a:pt x="16764" y="43434"/>
                  <a:pt x="33528" y="86868"/>
                  <a:pt x="128016" y="118872"/>
                </a:cubicBezTo>
                <a:cubicBezTo>
                  <a:pt x="222504" y="150876"/>
                  <a:pt x="438912" y="175260"/>
                  <a:pt x="566928" y="192024"/>
                </a:cubicBezTo>
                <a:cubicBezTo>
                  <a:pt x="694944" y="208788"/>
                  <a:pt x="896112" y="219456"/>
                  <a:pt x="896112" y="219456"/>
                </a:cubicBezTo>
                <a:cubicBezTo>
                  <a:pt x="1034796" y="231648"/>
                  <a:pt x="1220724" y="239268"/>
                  <a:pt x="1399032" y="265176"/>
                </a:cubicBezTo>
                <a:cubicBezTo>
                  <a:pt x="1577340" y="291084"/>
                  <a:pt x="1751076" y="338328"/>
                  <a:pt x="1965960" y="374904"/>
                </a:cubicBezTo>
                <a:cubicBezTo>
                  <a:pt x="2180844" y="411480"/>
                  <a:pt x="2487168" y="428244"/>
                  <a:pt x="2688336" y="484632"/>
                </a:cubicBezTo>
                <a:cubicBezTo>
                  <a:pt x="2889504" y="541020"/>
                  <a:pt x="3080004" y="667512"/>
                  <a:pt x="3172968" y="713232"/>
                </a:cubicBezTo>
                <a:cubicBezTo>
                  <a:pt x="3265932" y="758952"/>
                  <a:pt x="3215640" y="729996"/>
                  <a:pt x="3246120" y="758952"/>
                </a:cubicBezTo>
                <a:cubicBezTo>
                  <a:pt x="3276600" y="787908"/>
                  <a:pt x="3332988" y="854964"/>
                  <a:pt x="3355848" y="886968"/>
                </a:cubicBezTo>
                <a:cubicBezTo>
                  <a:pt x="3378708" y="918972"/>
                  <a:pt x="3361944" y="938784"/>
                  <a:pt x="3383280" y="950976"/>
                </a:cubicBezTo>
                <a:cubicBezTo>
                  <a:pt x="3404616" y="963168"/>
                  <a:pt x="3444240" y="961644"/>
                  <a:pt x="3483864" y="960120"/>
                </a:cubicBezTo>
              </a:path>
            </a:pathLst>
          </a:custGeom>
          <a:noFill/>
          <a:ln w="9525" cap="flat" cmpd="sng" algn="ctr">
            <a:solidFill>
              <a:srgbClr val="00B0F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39" name="Forme libre 138"/>
          <p:cNvSpPr/>
          <p:nvPr/>
        </p:nvSpPr>
        <p:spPr bwMode="auto">
          <a:xfrm>
            <a:off x="4660330" y="2360868"/>
            <a:ext cx="1865376" cy="1186615"/>
          </a:xfrm>
          <a:custGeom>
            <a:avLst/>
            <a:gdLst>
              <a:gd name="connsiteX0" fmla="*/ 1865376 w 1865376"/>
              <a:gd name="connsiteY0" fmla="*/ 0 h 1186615"/>
              <a:gd name="connsiteX1" fmla="*/ 1810512 w 1865376"/>
              <a:gd name="connsiteY1" fmla="*/ 301752 h 1186615"/>
              <a:gd name="connsiteX2" fmla="*/ 1572768 w 1865376"/>
              <a:gd name="connsiteY2" fmla="*/ 594360 h 1186615"/>
              <a:gd name="connsiteX3" fmla="*/ 1033272 w 1865376"/>
              <a:gd name="connsiteY3" fmla="*/ 950976 h 1186615"/>
              <a:gd name="connsiteX4" fmla="*/ 649224 w 1865376"/>
              <a:gd name="connsiteY4" fmla="*/ 1106424 h 1186615"/>
              <a:gd name="connsiteX5" fmla="*/ 283464 w 1865376"/>
              <a:gd name="connsiteY5" fmla="*/ 1179576 h 1186615"/>
              <a:gd name="connsiteX6" fmla="*/ 0 w 1865376"/>
              <a:gd name="connsiteY6" fmla="*/ 1179576 h 118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5376" h="1186615">
                <a:moveTo>
                  <a:pt x="1865376" y="0"/>
                </a:moveTo>
                <a:cubicBezTo>
                  <a:pt x="1862328" y="101346"/>
                  <a:pt x="1859280" y="202692"/>
                  <a:pt x="1810512" y="301752"/>
                </a:cubicBezTo>
                <a:cubicBezTo>
                  <a:pt x="1761744" y="400812"/>
                  <a:pt x="1702308" y="486156"/>
                  <a:pt x="1572768" y="594360"/>
                </a:cubicBezTo>
                <a:cubicBezTo>
                  <a:pt x="1443228" y="702564"/>
                  <a:pt x="1187196" y="865632"/>
                  <a:pt x="1033272" y="950976"/>
                </a:cubicBezTo>
                <a:cubicBezTo>
                  <a:pt x="879348" y="1036320"/>
                  <a:pt x="774192" y="1068324"/>
                  <a:pt x="649224" y="1106424"/>
                </a:cubicBezTo>
                <a:cubicBezTo>
                  <a:pt x="524256" y="1144524"/>
                  <a:pt x="391668" y="1167384"/>
                  <a:pt x="283464" y="1179576"/>
                </a:cubicBezTo>
                <a:cubicBezTo>
                  <a:pt x="175260" y="1191768"/>
                  <a:pt x="87630" y="1185672"/>
                  <a:pt x="0" y="1179576"/>
                </a:cubicBezTo>
              </a:path>
            </a:pathLst>
          </a:custGeom>
          <a:noFill/>
          <a:ln w="9525" cap="flat" cmpd="sng" algn="ctr">
            <a:solidFill>
              <a:srgbClr val="C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38" name="Forme libre 137"/>
          <p:cNvSpPr/>
          <p:nvPr/>
        </p:nvSpPr>
        <p:spPr bwMode="auto">
          <a:xfrm>
            <a:off x="4678618" y="2370012"/>
            <a:ext cx="3529584" cy="1743064"/>
          </a:xfrm>
          <a:custGeom>
            <a:avLst/>
            <a:gdLst>
              <a:gd name="connsiteX0" fmla="*/ 3529584 w 3529584"/>
              <a:gd name="connsiteY0" fmla="*/ 0 h 1618488"/>
              <a:gd name="connsiteX1" fmla="*/ 3474720 w 3529584"/>
              <a:gd name="connsiteY1" fmla="*/ 310896 h 1618488"/>
              <a:gd name="connsiteX2" fmla="*/ 3328416 w 3529584"/>
              <a:gd name="connsiteY2" fmla="*/ 594360 h 1618488"/>
              <a:gd name="connsiteX3" fmla="*/ 3246120 w 3529584"/>
              <a:gd name="connsiteY3" fmla="*/ 694944 h 1618488"/>
              <a:gd name="connsiteX4" fmla="*/ 3209544 w 3529584"/>
              <a:gd name="connsiteY4" fmla="*/ 758952 h 1618488"/>
              <a:gd name="connsiteX5" fmla="*/ 3008376 w 3529584"/>
              <a:gd name="connsiteY5" fmla="*/ 905256 h 1618488"/>
              <a:gd name="connsiteX6" fmla="*/ 2670048 w 3529584"/>
              <a:gd name="connsiteY6" fmla="*/ 1078992 h 1618488"/>
              <a:gd name="connsiteX7" fmla="*/ 2194560 w 3529584"/>
              <a:gd name="connsiteY7" fmla="*/ 1188720 h 1618488"/>
              <a:gd name="connsiteX8" fmla="*/ 1527048 w 3529584"/>
              <a:gd name="connsiteY8" fmla="*/ 1408176 h 1618488"/>
              <a:gd name="connsiteX9" fmla="*/ 704088 w 3529584"/>
              <a:gd name="connsiteY9" fmla="*/ 1581912 h 1618488"/>
              <a:gd name="connsiteX10" fmla="*/ 0 w 3529584"/>
              <a:gd name="connsiteY10" fmla="*/ 1618488 h 1618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29584" h="1618488">
                <a:moveTo>
                  <a:pt x="3529584" y="0"/>
                </a:moveTo>
                <a:cubicBezTo>
                  <a:pt x="3518916" y="105918"/>
                  <a:pt x="3508248" y="211836"/>
                  <a:pt x="3474720" y="310896"/>
                </a:cubicBezTo>
                <a:cubicBezTo>
                  <a:pt x="3441192" y="409956"/>
                  <a:pt x="3366516" y="530352"/>
                  <a:pt x="3328416" y="594360"/>
                </a:cubicBezTo>
                <a:cubicBezTo>
                  <a:pt x="3290316" y="658368"/>
                  <a:pt x="3265932" y="667512"/>
                  <a:pt x="3246120" y="694944"/>
                </a:cubicBezTo>
                <a:cubicBezTo>
                  <a:pt x="3226308" y="722376"/>
                  <a:pt x="3249168" y="723900"/>
                  <a:pt x="3209544" y="758952"/>
                </a:cubicBezTo>
                <a:cubicBezTo>
                  <a:pt x="3169920" y="794004"/>
                  <a:pt x="3098292" y="851916"/>
                  <a:pt x="3008376" y="905256"/>
                </a:cubicBezTo>
                <a:cubicBezTo>
                  <a:pt x="2918460" y="958596"/>
                  <a:pt x="2805684" y="1031748"/>
                  <a:pt x="2670048" y="1078992"/>
                </a:cubicBezTo>
                <a:cubicBezTo>
                  <a:pt x="2534412" y="1126236"/>
                  <a:pt x="2385060" y="1133856"/>
                  <a:pt x="2194560" y="1188720"/>
                </a:cubicBezTo>
                <a:cubicBezTo>
                  <a:pt x="2004060" y="1243584"/>
                  <a:pt x="1775460" y="1342644"/>
                  <a:pt x="1527048" y="1408176"/>
                </a:cubicBezTo>
                <a:cubicBezTo>
                  <a:pt x="1278636" y="1473708"/>
                  <a:pt x="958596" y="1546860"/>
                  <a:pt x="704088" y="1581912"/>
                </a:cubicBezTo>
                <a:cubicBezTo>
                  <a:pt x="449580" y="1616964"/>
                  <a:pt x="224790" y="1617726"/>
                  <a:pt x="0" y="1618488"/>
                </a:cubicBezTo>
              </a:path>
            </a:pathLst>
          </a:custGeom>
          <a:noFill/>
          <a:ln w="9525" cap="flat" cmpd="sng" algn="ctr">
            <a:solidFill>
              <a:srgbClr val="C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grpSp>
        <p:nvGrpSpPr>
          <p:cNvPr id="56" name="Groupe 55"/>
          <p:cNvGrpSpPr/>
          <p:nvPr/>
        </p:nvGrpSpPr>
        <p:grpSpPr>
          <a:xfrm>
            <a:off x="4383458" y="80628"/>
            <a:ext cx="2340000" cy="2531542"/>
            <a:chOff x="287524" y="188640"/>
            <a:chExt cx="2340000" cy="2531542"/>
          </a:xfrm>
        </p:grpSpPr>
        <p:sp>
          <p:nvSpPr>
            <p:cNvPr id="8" name="Ellipse 7"/>
            <p:cNvSpPr/>
            <p:nvPr/>
          </p:nvSpPr>
          <p:spPr bwMode="auto">
            <a:xfrm rot="10800000">
              <a:off x="287524" y="188640"/>
              <a:ext cx="2340000" cy="2340000"/>
            </a:xfrm>
            <a:prstGeom prst="ellipse">
              <a:avLst/>
            </a:prstGeom>
            <a:solidFill>
              <a:srgbClr val="F8F8F8"/>
            </a:solidFill>
            <a:ln w="25400"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en-US" sz="1600" dirty="0">
                <a:solidFill>
                  <a:srgbClr val="000000"/>
                </a:solidFill>
                <a:latin typeface="Times New Roman" pitchFamily="18" charset="0"/>
                <a:cs typeface="Arial" charset="0"/>
              </a:endParaRPr>
            </a:p>
          </p:txBody>
        </p:sp>
        <p:sp>
          <p:nvSpPr>
            <p:cNvPr id="9" name="Ellipse 8"/>
            <p:cNvSpPr/>
            <p:nvPr/>
          </p:nvSpPr>
          <p:spPr bwMode="auto">
            <a:xfrm rot="10800000">
              <a:off x="377524" y="278640"/>
              <a:ext cx="2160000" cy="2160000"/>
            </a:xfrm>
            <a:prstGeom prst="ellipse">
              <a:avLst/>
            </a:prstGeom>
            <a:solidFill>
              <a:srgbClr val="F8F8F8"/>
            </a:solidFill>
            <a:ln w="25400"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en-US" sz="1600" dirty="0">
                <a:solidFill>
                  <a:srgbClr val="000000"/>
                </a:solidFill>
                <a:latin typeface="Times New Roman" pitchFamily="18" charset="0"/>
                <a:cs typeface="Arial" charset="0"/>
              </a:endParaRPr>
            </a:p>
          </p:txBody>
        </p:sp>
        <p:cxnSp>
          <p:nvCxnSpPr>
            <p:cNvPr id="10" name="Connecteur droit 9"/>
            <p:cNvCxnSpPr/>
            <p:nvPr/>
          </p:nvCxnSpPr>
          <p:spPr bwMode="auto">
            <a:xfrm rot="5400000" flipH="1">
              <a:off x="926590" y="1907706"/>
              <a:ext cx="1061868" cy="0"/>
            </a:xfrm>
            <a:prstGeom prst="line">
              <a:avLst/>
            </a:prstGeom>
            <a:solidFill>
              <a:srgbClr val="F8F8F8"/>
            </a:solidFill>
            <a:ln w="15875" cap="flat" cmpd="sng" algn="ctr">
              <a:solidFill>
                <a:srgbClr val="0000FF"/>
              </a:solidFill>
              <a:prstDash val="lgDash"/>
              <a:round/>
              <a:headEnd type="none" w="med" len="med"/>
              <a:tailEnd type="none" w="med" len="med"/>
            </a:ln>
            <a:effectLst/>
          </p:spPr>
        </p:cxnSp>
        <p:cxnSp>
          <p:nvCxnSpPr>
            <p:cNvPr id="11" name="Connecteur droit 10"/>
            <p:cNvCxnSpPr/>
            <p:nvPr/>
          </p:nvCxnSpPr>
          <p:spPr bwMode="auto">
            <a:xfrm rot="14400000">
              <a:off x="1457524" y="278640"/>
              <a:ext cx="0" cy="2160000"/>
            </a:xfrm>
            <a:prstGeom prst="line">
              <a:avLst/>
            </a:prstGeom>
            <a:solidFill>
              <a:srgbClr val="F8F8F8"/>
            </a:solidFill>
            <a:ln w="15875" cap="flat" cmpd="sng" algn="ctr">
              <a:solidFill>
                <a:schemeClr val="tx1">
                  <a:lumMod val="50000"/>
                  <a:lumOff val="50000"/>
                </a:schemeClr>
              </a:solidFill>
              <a:prstDash val="dash"/>
              <a:round/>
              <a:headEnd type="none" w="med" len="med"/>
              <a:tailEnd type="none" w="med" len="med"/>
            </a:ln>
            <a:effectLst/>
          </p:spPr>
        </p:cxnSp>
        <p:cxnSp>
          <p:nvCxnSpPr>
            <p:cNvPr id="12" name="Connecteur droit 11"/>
            <p:cNvCxnSpPr/>
            <p:nvPr/>
          </p:nvCxnSpPr>
          <p:spPr bwMode="auto">
            <a:xfrm rot="18000000">
              <a:off x="1457524" y="278640"/>
              <a:ext cx="0" cy="2160000"/>
            </a:xfrm>
            <a:prstGeom prst="line">
              <a:avLst/>
            </a:prstGeom>
            <a:solidFill>
              <a:srgbClr val="F8F8F8"/>
            </a:solidFill>
            <a:ln w="15875" cap="flat" cmpd="sng" algn="ctr">
              <a:solidFill>
                <a:schemeClr val="tx1">
                  <a:lumMod val="50000"/>
                  <a:lumOff val="50000"/>
                </a:schemeClr>
              </a:solidFill>
              <a:prstDash val="lgDash"/>
              <a:round/>
              <a:headEnd type="none" w="med" len="med"/>
              <a:tailEnd type="none" w="med" len="med"/>
            </a:ln>
            <a:effectLst/>
          </p:spPr>
        </p:cxnSp>
        <p:cxnSp>
          <p:nvCxnSpPr>
            <p:cNvPr id="13" name="Connecteur droit 12"/>
            <p:cNvCxnSpPr/>
            <p:nvPr/>
          </p:nvCxnSpPr>
          <p:spPr bwMode="auto">
            <a:xfrm rot="5400000" flipH="1" flipV="1">
              <a:off x="718697" y="1551914"/>
              <a:ext cx="940860" cy="543206"/>
            </a:xfrm>
            <a:prstGeom prst="line">
              <a:avLst/>
            </a:prstGeom>
            <a:solidFill>
              <a:srgbClr val="F8F8F8"/>
            </a:solidFill>
            <a:ln w="19050" cap="flat" cmpd="sng" algn="ctr">
              <a:solidFill>
                <a:srgbClr val="0000FF"/>
              </a:solidFill>
              <a:prstDash val="solid"/>
              <a:round/>
              <a:headEnd type="none" w="med" len="med"/>
              <a:tailEnd type="none" w="med" len="med"/>
            </a:ln>
            <a:effectLst/>
          </p:spPr>
        </p:cxnSp>
        <p:cxnSp>
          <p:nvCxnSpPr>
            <p:cNvPr id="14" name="Connecteur droit 13"/>
            <p:cNvCxnSpPr/>
            <p:nvPr/>
          </p:nvCxnSpPr>
          <p:spPr bwMode="auto">
            <a:xfrm rot="16200000">
              <a:off x="1457524" y="278640"/>
              <a:ext cx="0" cy="2160000"/>
            </a:xfrm>
            <a:prstGeom prst="line">
              <a:avLst/>
            </a:prstGeom>
            <a:solidFill>
              <a:srgbClr val="F8F8F8"/>
            </a:solidFill>
            <a:ln w="19050" cap="flat" cmpd="sng" algn="ctr">
              <a:solidFill>
                <a:schemeClr val="tx1">
                  <a:lumMod val="50000"/>
                  <a:lumOff val="50000"/>
                </a:schemeClr>
              </a:solidFill>
              <a:prstDash val="solid"/>
              <a:round/>
              <a:headEnd type="none" w="med" len="med"/>
              <a:tailEnd type="none" w="med" len="med"/>
            </a:ln>
            <a:effectLst/>
          </p:spPr>
        </p:cxnSp>
        <p:cxnSp>
          <p:nvCxnSpPr>
            <p:cNvPr id="15" name="Connecteur droit 14"/>
            <p:cNvCxnSpPr/>
            <p:nvPr/>
          </p:nvCxnSpPr>
          <p:spPr bwMode="auto">
            <a:xfrm rot="5400000" flipV="1">
              <a:off x="1243107" y="1539530"/>
              <a:ext cx="956563" cy="552272"/>
            </a:xfrm>
            <a:prstGeom prst="line">
              <a:avLst/>
            </a:prstGeom>
            <a:solidFill>
              <a:srgbClr val="F8F8F8"/>
            </a:solidFill>
            <a:ln w="19050" cap="flat" cmpd="sng" algn="ctr">
              <a:solidFill>
                <a:srgbClr val="0033CC"/>
              </a:solidFill>
              <a:prstDash val="solid"/>
              <a:round/>
              <a:headEnd type="none" w="med" len="med"/>
              <a:tailEnd type="none" w="med" len="med"/>
            </a:ln>
            <a:effectLst/>
          </p:spPr>
        </p:cxnSp>
        <p:cxnSp>
          <p:nvCxnSpPr>
            <p:cNvPr id="16" name="Connecteur droit 15"/>
            <p:cNvCxnSpPr/>
            <p:nvPr/>
          </p:nvCxnSpPr>
          <p:spPr bwMode="auto">
            <a:xfrm rot="10800000" flipH="1">
              <a:off x="1344633" y="1364662"/>
              <a:ext cx="112258" cy="1068063"/>
            </a:xfrm>
            <a:prstGeom prst="line">
              <a:avLst/>
            </a:prstGeom>
            <a:solidFill>
              <a:srgbClr val="F8F8F8"/>
            </a:solidFill>
            <a:ln w="9525" cap="flat" cmpd="sng" algn="ctr">
              <a:solidFill>
                <a:srgbClr val="FF00FF"/>
              </a:solidFill>
              <a:prstDash val="solid"/>
              <a:round/>
              <a:headEnd type="none" w="med" len="med"/>
              <a:tailEnd type="none" w="med" len="med"/>
            </a:ln>
            <a:effectLst/>
          </p:spPr>
        </p:cxnSp>
        <p:cxnSp>
          <p:nvCxnSpPr>
            <p:cNvPr id="17" name="Connecteur droit 16"/>
            <p:cNvCxnSpPr/>
            <p:nvPr/>
          </p:nvCxnSpPr>
          <p:spPr bwMode="auto">
            <a:xfrm rot="10800000" flipH="1">
              <a:off x="1232979" y="1364464"/>
              <a:ext cx="223307" cy="1050575"/>
            </a:xfrm>
            <a:prstGeom prst="line">
              <a:avLst/>
            </a:prstGeom>
            <a:solidFill>
              <a:srgbClr val="F8F8F8"/>
            </a:solidFill>
            <a:ln w="9525" cap="flat" cmpd="sng" algn="ctr">
              <a:solidFill>
                <a:srgbClr val="FF00FF"/>
              </a:solidFill>
              <a:prstDash val="solid"/>
              <a:round/>
              <a:headEnd type="none" w="med" len="med"/>
              <a:tailEnd type="none" w="med" len="med"/>
            </a:ln>
            <a:effectLst/>
          </p:spPr>
        </p:cxnSp>
        <p:cxnSp>
          <p:nvCxnSpPr>
            <p:cNvPr id="18" name="Connecteur droit 17"/>
            <p:cNvCxnSpPr/>
            <p:nvPr/>
          </p:nvCxnSpPr>
          <p:spPr bwMode="auto">
            <a:xfrm rot="10800000" flipH="1">
              <a:off x="1123786" y="1364146"/>
              <a:ext cx="331949" cy="1021635"/>
            </a:xfrm>
            <a:prstGeom prst="line">
              <a:avLst/>
            </a:prstGeom>
            <a:solidFill>
              <a:srgbClr val="F8F8F8"/>
            </a:solidFill>
            <a:ln w="9525" cap="flat" cmpd="sng" algn="ctr">
              <a:solidFill>
                <a:srgbClr val="FF00FF"/>
              </a:solidFill>
              <a:prstDash val="solid"/>
              <a:round/>
              <a:headEnd type="none" w="med" len="med"/>
              <a:tailEnd type="none" w="med" len="med"/>
            </a:ln>
            <a:effectLst/>
          </p:spPr>
        </p:cxnSp>
        <p:cxnSp>
          <p:nvCxnSpPr>
            <p:cNvPr id="19" name="Connecteur droit 18"/>
            <p:cNvCxnSpPr/>
            <p:nvPr/>
          </p:nvCxnSpPr>
          <p:spPr bwMode="auto">
            <a:xfrm rot="10800000" flipH="1">
              <a:off x="1018248" y="1364727"/>
              <a:ext cx="436566" cy="980542"/>
            </a:xfrm>
            <a:prstGeom prst="line">
              <a:avLst/>
            </a:prstGeom>
            <a:solidFill>
              <a:srgbClr val="F8F8F8"/>
            </a:solidFill>
            <a:ln w="9525" cap="flat" cmpd="sng" algn="ctr">
              <a:solidFill>
                <a:srgbClr val="FF00FF"/>
              </a:solidFill>
              <a:prstDash val="solid"/>
              <a:round/>
              <a:headEnd type="none" w="med" len="med"/>
              <a:tailEnd type="none" w="med" len="med"/>
            </a:ln>
            <a:effectLst/>
          </p:spPr>
        </p:cxnSp>
        <p:cxnSp>
          <p:nvCxnSpPr>
            <p:cNvPr id="20" name="Connecteur droit 19"/>
            <p:cNvCxnSpPr/>
            <p:nvPr/>
          </p:nvCxnSpPr>
          <p:spPr bwMode="auto">
            <a:xfrm rot="5400000" flipH="1" flipV="1">
              <a:off x="1259759" y="621017"/>
              <a:ext cx="935449" cy="540082"/>
            </a:xfrm>
            <a:prstGeom prst="line">
              <a:avLst/>
            </a:prstGeom>
            <a:solidFill>
              <a:srgbClr val="F8F8F8"/>
            </a:solidFill>
            <a:ln w="19050" cap="flat" cmpd="sng" algn="ctr">
              <a:solidFill>
                <a:schemeClr val="tx1">
                  <a:lumMod val="50000"/>
                  <a:lumOff val="50000"/>
                </a:schemeClr>
              </a:solidFill>
              <a:prstDash val="solid"/>
              <a:round/>
              <a:headEnd type="none" w="med" len="med"/>
              <a:tailEnd type="none" w="med" len="med"/>
            </a:ln>
            <a:effectLst/>
          </p:spPr>
        </p:cxnSp>
        <p:cxnSp>
          <p:nvCxnSpPr>
            <p:cNvPr id="21" name="Connecteur droit 20"/>
            <p:cNvCxnSpPr/>
            <p:nvPr/>
          </p:nvCxnSpPr>
          <p:spPr bwMode="auto">
            <a:xfrm rot="5400000" flipH="1">
              <a:off x="917464" y="818700"/>
              <a:ext cx="1080120" cy="0"/>
            </a:xfrm>
            <a:prstGeom prst="line">
              <a:avLst/>
            </a:prstGeom>
            <a:solidFill>
              <a:srgbClr val="F8F8F8"/>
            </a:solidFill>
            <a:ln w="15875" cap="flat" cmpd="sng" algn="ctr">
              <a:solidFill>
                <a:schemeClr val="tx1">
                  <a:lumMod val="50000"/>
                  <a:lumOff val="50000"/>
                </a:schemeClr>
              </a:solidFill>
              <a:prstDash val="lgDash"/>
              <a:round/>
              <a:headEnd type="none" w="med" len="med"/>
              <a:tailEnd type="none" w="med" len="med"/>
            </a:ln>
            <a:effectLst/>
          </p:spPr>
        </p:cxnSp>
        <p:pic>
          <p:nvPicPr>
            <p:cNvPr id="22" name="Image 21"/>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6380000">
              <a:off x="1293980" y="2561025"/>
              <a:ext cx="205551" cy="108000"/>
            </a:xfrm>
            <a:prstGeom prst="rect">
              <a:avLst/>
            </a:prstGeom>
            <a:ln>
              <a:noFill/>
            </a:ln>
            <a:extLst>
              <a:ext uri="{53640926-AAD7-44D8-BBD7-CCE9431645EC}">
                <a14:shadowObscured xmlns:a14="http://schemas.microsoft.com/office/drawing/2010/main"/>
              </a:ext>
            </a:extLst>
          </p:spPr>
        </p:pic>
        <p:pic>
          <p:nvPicPr>
            <p:cNvPr id="23" name="Image 22"/>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6740000">
              <a:off x="1164158" y="2546754"/>
              <a:ext cx="205551" cy="108000"/>
            </a:xfrm>
            <a:prstGeom prst="rect">
              <a:avLst/>
            </a:prstGeom>
            <a:ln>
              <a:noFill/>
            </a:ln>
            <a:extLst>
              <a:ext uri="{53640926-AAD7-44D8-BBD7-CCE9431645EC}">
                <a14:shadowObscured xmlns:a14="http://schemas.microsoft.com/office/drawing/2010/main"/>
              </a:ext>
            </a:extLst>
          </p:spPr>
        </p:pic>
        <p:pic>
          <p:nvPicPr>
            <p:cNvPr id="24" name="Image 23"/>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7100000">
              <a:off x="1036880" y="2519412"/>
              <a:ext cx="205551" cy="108000"/>
            </a:xfrm>
            <a:prstGeom prst="rect">
              <a:avLst/>
            </a:prstGeom>
            <a:ln>
              <a:noFill/>
            </a:ln>
            <a:extLst>
              <a:ext uri="{53640926-AAD7-44D8-BBD7-CCE9431645EC}">
                <a14:shadowObscured xmlns:a14="http://schemas.microsoft.com/office/drawing/2010/main"/>
              </a:ext>
            </a:extLst>
          </p:spPr>
        </p:pic>
        <p:pic>
          <p:nvPicPr>
            <p:cNvPr id="25" name="Image 24"/>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7460000">
              <a:off x="910416" y="2478940"/>
              <a:ext cx="205551" cy="108000"/>
            </a:xfrm>
            <a:prstGeom prst="rect">
              <a:avLst/>
            </a:prstGeom>
            <a:ln>
              <a:noFill/>
            </a:ln>
            <a:extLst>
              <a:ext uri="{53640926-AAD7-44D8-BBD7-CCE9431645EC}">
                <a14:shadowObscured xmlns:a14="http://schemas.microsoft.com/office/drawing/2010/main"/>
              </a:ext>
            </a:extLst>
          </p:spPr>
        </p:pic>
        <p:pic>
          <p:nvPicPr>
            <p:cNvPr id="26" name="Image 25"/>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7820000">
              <a:off x="782193" y="2426057"/>
              <a:ext cx="205551" cy="108000"/>
            </a:xfrm>
            <a:prstGeom prst="rect">
              <a:avLst/>
            </a:prstGeom>
            <a:ln>
              <a:noFill/>
            </a:ln>
            <a:extLst>
              <a:ext uri="{53640926-AAD7-44D8-BBD7-CCE9431645EC}">
                <a14:shadowObscured xmlns:a14="http://schemas.microsoft.com/office/drawing/2010/main"/>
              </a:ext>
            </a:extLst>
          </p:spPr>
        </p:pic>
        <p:cxnSp>
          <p:nvCxnSpPr>
            <p:cNvPr id="27" name="Connecteur droit 26"/>
            <p:cNvCxnSpPr/>
            <p:nvPr/>
          </p:nvCxnSpPr>
          <p:spPr bwMode="auto">
            <a:xfrm rot="5400000" flipV="1">
              <a:off x="724363" y="616495"/>
              <a:ext cx="914051" cy="527728"/>
            </a:xfrm>
            <a:prstGeom prst="line">
              <a:avLst/>
            </a:prstGeom>
            <a:solidFill>
              <a:srgbClr val="F8F8F8"/>
            </a:solidFill>
            <a:ln w="19050" cap="flat" cmpd="sng" algn="ctr">
              <a:solidFill>
                <a:schemeClr val="tx1">
                  <a:lumMod val="50000"/>
                  <a:lumOff val="50000"/>
                </a:schemeClr>
              </a:solidFill>
              <a:prstDash val="solid"/>
              <a:round/>
              <a:headEnd type="none" w="med" len="med"/>
              <a:tailEnd type="none" w="med" len="med"/>
            </a:ln>
            <a:effectLst/>
          </p:spPr>
        </p:cxnSp>
        <p:cxnSp>
          <p:nvCxnSpPr>
            <p:cNvPr id="52" name="Connecteur droit 51"/>
            <p:cNvCxnSpPr/>
            <p:nvPr/>
          </p:nvCxnSpPr>
          <p:spPr bwMode="auto">
            <a:xfrm rot="5040000" flipH="1">
              <a:off x="982088" y="1904798"/>
              <a:ext cx="1061868" cy="0"/>
            </a:xfrm>
            <a:prstGeom prst="line">
              <a:avLst/>
            </a:prstGeom>
            <a:solidFill>
              <a:srgbClr val="F8F8F8"/>
            </a:solidFill>
            <a:ln w="9525" cap="flat" cmpd="sng" algn="ctr">
              <a:solidFill>
                <a:srgbClr val="00B0F0"/>
              </a:solidFill>
              <a:prstDash val="solid"/>
              <a:round/>
              <a:headEnd type="none" w="med" len="med"/>
              <a:tailEnd type="none" w="med" len="med"/>
            </a:ln>
            <a:effectLst/>
          </p:spPr>
        </p:cxnSp>
        <p:cxnSp>
          <p:nvCxnSpPr>
            <p:cNvPr id="53" name="Connecteur droit 52"/>
            <p:cNvCxnSpPr/>
            <p:nvPr/>
          </p:nvCxnSpPr>
          <p:spPr bwMode="auto">
            <a:xfrm rot="7560000" flipH="1">
              <a:off x="617720" y="1806307"/>
              <a:ext cx="1061868" cy="0"/>
            </a:xfrm>
            <a:prstGeom prst="line">
              <a:avLst/>
            </a:prstGeom>
            <a:solidFill>
              <a:srgbClr val="F8F8F8"/>
            </a:solidFill>
            <a:ln w="9525" cap="flat" cmpd="sng" algn="ctr">
              <a:solidFill>
                <a:srgbClr val="C00000"/>
              </a:solidFill>
              <a:prstDash val="solid"/>
              <a:round/>
              <a:headEnd type="none" w="med" len="med"/>
              <a:tailEnd type="none" w="med" len="med"/>
            </a:ln>
            <a:effectLst/>
          </p:spPr>
        </p:cxnSp>
        <p:sp>
          <p:nvSpPr>
            <p:cNvPr id="28" name="Ellipse 27"/>
            <p:cNvSpPr>
              <a:spLocks noChangeAspect="1"/>
            </p:cNvSpPr>
            <p:nvPr/>
          </p:nvSpPr>
          <p:spPr bwMode="auto">
            <a:xfrm rot="10800000">
              <a:off x="1277524" y="1178640"/>
              <a:ext cx="360000" cy="360000"/>
            </a:xfrm>
            <a:prstGeom prst="ellipse">
              <a:avLst/>
            </a:prstGeom>
            <a:solidFill>
              <a:schemeClr val="bg1"/>
            </a:solidFill>
            <a:ln w="25400"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en-US" sz="1600" dirty="0">
                <a:solidFill>
                  <a:srgbClr val="000000"/>
                </a:solidFill>
                <a:latin typeface="Times New Roman" pitchFamily="18" charset="0"/>
                <a:cs typeface="Arial" charset="0"/>
              </a:endParaRPr>
            </a:p>
          </p:txBody>
        </p:sp>
        <p:pic>
          <p:nvPicPr>
            <p:cNvPr id="54" name="Image 53"/>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6020000">
              <a:off x="1429010" y="2563407"/>
              <a:ext cx="205551" cy="108000"/>
            </a:xfrm>
            <a:prstGeom prst="rect">
              <a:avLst/>
            </a:prstGeom>
            <a:ln>
              <a:noFill/>
            </a:ln>
            <a:extLst>
              <a:ext uri="{53640926-AAD7-44D8-BBD7-CCE9431645EC}">
                <a14:shadowObscured xmlns:a14="http://schemas.microsoft.com/office/drawing/2010/main"/>
              </a:ext>
            </a:extLst>
          </p:spPr>
        </p:pic>
        <p:pic>
          <p:nvPicPr>
            <p:cNvPr id="55" name="Image 54"/>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8180000">
              <a:off x="669357" y="2357528"/>
              <a:ext cx="205551" cy="108000"/>
            </a:xfrm>
            <a:prstGeom prst="rect">
              <a:avLst/>
            </a:prstGeom>
            <a:ln>
              <a:noFill/>
            </a:ln>
            <a:extLst>
              <a:ext uri="{53640926-AAD7-44D8-BBD7-CCE9431645EC}">
                <a14:shadowObscured xmlns:a14="http://schemas.microsoft.com/office/drawing/2010/main"/>
              </a:ext>
            </a:extLst>
          </p:spPr>
        </p:pic>
      </p:grpSp>
      <p:grpSp>
        <p:nvGrpSpPr>
          <p:cNvPr id="57" name="Groupe 56"/>
          <p:cNvGrpSpPr/>
          <p:nvPr/>
        </p:nvGrpSpPr>
        <p:grpSpPr>
          <a:xfrm>
            <a:off x="6075646" y="80628"/>
            <a:ext cx="2340000" cy="2531542"/>
            <a:chOff x="287524" y="188640"/>
            <a:chExt cx="2340000" cy="2531542"/>
          </a:xfrm>
        </p:grpSpPr>
        <p:sp>
          <p:nvSpPr>
            <p:cNvPr id="58" name="Ellipse 57"/>
            <p:cNvSpPr/>
            <p:nvPr/>
          </p:nvSpPr>
          <p:spPr bwMode="auto">
            <a:xfrm rot="10800000">
              <a:off x="287524" y="188640"/>
              <a:ext cx="2340000" cy="2340000"/>
            </a:xfrm>
            <a:prstGeom prst="ellipse">
              <a:avLst/>
            </a:prstGeom>
            <a:solidFill>
              <a:srgbClr val="F8F8F8"/>
            </a:solidFill>
            <a:ln w="25400"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en-US" sz="1600" dirty="0">
                <a:solidFill>
                  <a:srgbClr val="000000"/>
                </a:solidFill>
                <a:latin typeface="Times New Roman" pitchFamily="18" charset="0"/>
                <a:cs typeface="Arial" charset="0"/>
              </a:endParaRPr>
            </a:p>
          </p:txBody>
        </p:sp>
        <p:sp>
          <p:nvSpPr>
            <p:cNvPr id="59" name="Ellipse 58"/>
            <p:cNvSpPr/>
            <p:nvPr/>
          </p:nvSpPr>
          <p:spPr bwMode="auto">
            <a:xfrm rot="10800000">
              <a:off x="377524" y="278640"/>
              <a:ext cx="2160000" cy="2160000"/>
            </a:xfrm>
            <a:prstGeom prst="ellipse">
              <a:avLst/>
            </a:prstGeom>
            <a:solidFill>
              <a:srgbClr val="F8F8F8"/>
            </a:solidFill>
            <a:ln w="25400"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en-US" sz="1600" dirty="0">
                <a:solidFill>
                  <a:srgbClr val="000000"/>
                </a:solidFill>
                <a:latin typeface="Times New Roman" pitchFamily="18" charset="0"/>
                <a:cs typeface="Arial" charset="0"/>
              </a:endParaRPr>
            </a:p>
          </p:txBody>
        </p:sp>
        <p:cxnSp>
          <p:nvCxnSpPr>
            <p:cNvPr id="60" name="Connecteur droit 59"/>
            <p:cNvCxnSpPr/>
            <p:nvPr/>
          </p:nvCxnSpPr>
          <p:spPr bwMode="auto">
            <a:xfrm rot="5400000" flipH="1">
              <a:off x="926590" y="1907706"/>
              <a:ext cx="1061868" cy="0"/>
            </a:xfrm>
            <a:prstGeom prst="line">
              <a:avLst/>
            </a:prstGeom>
            <a:solidFill>
              <a:srgbClr val="F8F8F8"/>
            </a:solidFill>
            <a:ln w="15875" cap="flat" cmpd="sng" algn="ctr">
              <a:solidFill>
                <a:srgbClr val="0000FF"/>
              </a:solidFill>
              <a:prstDash val="lgDash"/>
              <a:round/>
              <a:headEnd type="none" w="med" len="med"/>
              <a:tailEnd type="none" w="med" len="med"/>
            </a:ln>
            <a:effectLst/>
          </p:spPr>
        </p:cxnSp>
        <p:cxnSp>
          <p:nvCxnSpPr>
            <p:cNvPr id="61" name="Connecteur droit 60"/>
            <p:cNvCxnSpPr/>
            <p:nvPr/>
          </p:nvCxnSpPr>
          <p:spPr bwMode="auto">
            <a:xfrm rot="14400000">
              <a:off x="1457524" y="278640"/>
              <a:ext cx="0" cy="2160000"/>
            </a:xfrm>
            <a:prstGeom prst="line">
              <a:avLst/>
            </a:prstGeom>
            <a:solidFill>
              <a:srgbClr val="F8F8F8"/>
            </a:solidFill>
            <a:ln w="15875" cap="flat" cmpd="sng" algn="ctr">
              <a:solidFill>
                <a:schemeClr val="tx1">
                  <a:lumMod val="50000"/>
                  <a:lumOff val="50000"/>
                </a:schemeClr>
              </a:solidFill>
              <a:prstDash val="dash"/>
              <a:round/>
              <a:headEnd type="none" w="med" len="med"/>
              <a:tailEnd type="none" w="med" len="med"/>
            </a:ln>
            <a:effectLst/>
          </p:spPr>
        </p:cxnSp>
        <p:cxnSp>
          <p:nvCxnSpPr>
            <p:cNvPr id="62" name="Connecteur droit 61"/>
            <p:cNvCxnSpPr/>
            <p:nvPr/>
          </p:nvCxnSpPr>
          <p:spPr bwMode="auto">
            <a:xfrm rot="18000000">
              <a:off x="1457524" y="278640"/>
              <a:ext cx="0" cy="2160000"/>
            </a:xfrm>
            <a:prstGeom prst="line">
              <a:avLst/>
            </a:prstGeom>
            <a:solidFill>
              <a:srgbClr val="F8F8F8"/>
            </a:solidFill>
            <a:ln w="15875" cap="flat" cmpd="sng" algn="ctr">
              <a:solidFill>
                <a:schemeClr val="tx1">
                  <a:lumMod val="50000"/>
                  <a:lumOff val="50000"/>
                </a:schemeClr>
              </a:solidFill>
              <a:prstDash val="lgDash"/>
              <a:round/>
              <a:headEnd type="none" w="med" len="med"/>
              <a:tailEnd type="none" w="med" len="med"/>
            </a:ln>
            <a:effectLst/>
          </p:spPr>
        </p:cxnSp>
        <p:cxnSp>
          <p:nvCxnSpPr>
            <p:cNvPr id="63" name="Connecteur droit 62"/>
            <p:cNvCxnSpPr/>
            <p:nvPr/>
          </p:nvCxnSpPr>
          <p:spPr bwMode="auto">
            <a:xfrm rot="5400000" flipH="1" flipV="1">
              <a:off x="718697" y="1551914"/>
              <a:ext cx="940860" cy="543206"/>
            </a:xfrm>
            <a:prstGeom prst="line">
              <a:avLst/>
            </a:prstGeom>
            <a:solidFill>
              <a:srgbClr val="F8F8F8"/>
            </a:solidFill>
            <a:ln w="19050" cap="flat" cmpd="sng" algn="ctr">
              <a:solidFill>
                <a:srgbClr val="0000FF"/>
              </a:solidFill>
              <a:prstDash val="solid"/>
              <a:round/>
              <a:headEnd type="none" w="med" len="med"/>
              <a:tailEnd type="none" w="med" len="med"/>
            </a:ln>
            <a:effectLst/>
          </p:spPr>
        </p:cxnSp>
        <p:cxnSp>
          <p:nvCxnSpPr>
            <p:cNvPr id="64" name="Connecteur droit 63"/>
            <p:cNvCxnSpPr/>
            <p:nvPr/>
          </p:nvCxnSpPr>
          <p:spPr bwMode="auto">
            <a:xfrm rot="16200000">
              <a:off x="1457524" y="278640"/>
              <a:ext cx="0" cy="2160000"/>
            </a:xfrm>
            <a:prstGeom prst="line">
              <a:avLst/>
            </a:prstGeom>
            <a:solidFill>
              <a:srgbClr val="F8F8F8"/>
            </a:solidFill>
            <a:ln w="19050" cap="flat" cmpd="sng" algn="ctr">
              <a:solidFill>
                <a:schemeClr val="tx1">
                  <a:lumMod val="50000"/>
                  <a:lumOff val="50000"/>
                </a:schemeClr>
              </a:solidFill>
              <a:prstDash val="solid"/>
              <a:round/>
              <a:headEnd type="none" w="med" len="med"/>
              <a:tailEnd type="none" w="med" len="med"/>
            </a:ln>
            <a:effectLst/>
          </p:spPr>
        </p:cxnSp>
        <p:cxnSp>
          <p:nvCxnSpPr>
            <p:cNvPr id="65" name="Connecteur droit 64"/>
            <p:cNvCxnSpPr/>
            <p:nvPr/>
          </p:nvCxnSpPr>
          <p:spPr bwMode="auto">
            <a:xfrm rot="5400000" flipV="1">
              <a:off x="1243107" y="1539530"/>
              <a:ext cx="956563" cy="552272"/>
            </a:xfrm>
            <a:prstGeom prst="line">
              <a:avLst/>
            </a:prstGeom>
            <a:solidFill>
              <a:srgbClr val="F8F8F8"/>
            </a:solidFill>
            <a:ln w="19050" cap="flat" cmpd="sng" algn="ctr">
              <a:solidFill>
                <a:srgbClr val="0033CC"/>
              </a:solidFill>
              <a:prstDash val="solid"/>
              <a:round/>
              <a:headEnd type="none" w="med" len="med"/>
              <a:tailEnd type="none" w="med" len="med"/>
            </a:ln>
            <a:effectLst/>
          </p:spPr>
        </p:cxnSp>
        <p:cxnSp>
          <p:nvCxnSpPr>
            <p:cNvPr id="66" name="Connecteur droit 65"/>
            <p:cNvCxnSpPr/>
            <p:nvPr/>
          </p:nvCxnSpPr>
          <p:spPr bwMode="auto">
            <a:xfrm rot="10800000" flipH="1">
              <a:off x="1344633" y="1364662"/>
              <a:ext cx="112258" cy="1068063"/>
            </a:xfrm>
            <a:prstGeom prst="line">
              <a:avLst/>
            </a:prstGeom>
            <a:solidFill>
              <a:srgbClr val="F8F8F8"/>
            </a:solidFill>
            <a:ln w="9525" cap="flat" cmpd="sng" algn="ctr">
              <a:solidFill>
                <a:srgbClr val="FF00FF"/>
              </a:solidFill>
              <a:prstDash val="solid"/>
              <a:round/>
              <a:headEnd type="none" w="med" len="med"/>
              <a:tailEnd type="none" w="med" len="med"/>
            </a:ln>
            <a:effectLst/>
          </p:spPr>
        </p:cxnSp>
        <p:cxnSp>
          <p:nvCxnSpPr>
            <p:cNvPr id="67" name="Connecteur droit 66"/>
            <p:cNvCxnSpPr/>
            <p:nvPr/>
          </p:nvCxnSpPr>
          <p:spPr bwMode="auto">
            <a:xfrm rot="10800000" flipH="1">
              <a:off x="1232979" y="1364464"/>
              <a:ext cx="223307" cy="1050575"/>
            </a:xfrm>
            <a:prstGeom prst="line">
              <a:avLst/>
            </a:prstGeom>
            <a:solidFill>
              <a:srgbClr val="F8F8F8"/>
            </a:solidFill>
            <a:ln w="9525" cap="flat" cmpd="sng" algn="ctr">
              <a:solidFill>
                <a:srgbClr val="FF00FF"/>
              </a:solidFill>
              <a:prstDash val="solid"/>
              <a:round/>
              <a:headEnd type="none" w="med" len="med"/>
              <a:tailEnd type="none" w="med" len="med"/>
            </a:ln>
            <a:effectLst/>
          </p:spPr>
        </p:cxnSp>
        <p:cxnSp>
          <p:nvCxnSpPr>
            <p:cNvPr id="68" name="Connecteur droit 67"/>
            <p:cNvCxnSpPr/>
            <p:nvPr/>
          </p:nvCxnSpPr>
          <p:spPr bwMode="auto">
            <a:xfrm rot="10800000" flipH="1">
              <a:off x="1123786" y="1364146"/>
              <a:ext cx="331949" cy="1021635"/>
            </a:xfrm>
            <a:prstGeom prst="line">
              <a:avLst/>
            </a:prstGeom>
            <a:solidFill>
              <a:srgbClr val="F8F8F8"/>
            </a:solidFill>
            <a:ln w="9525" cap="flat" cmpd="sng" algn="ctr">
              <a:solidFill>
                <a:srgbClr val="FF00FF"/>
              </a:solidFill>
              <a:prstDash val="solid"/>
              <a:round/>
              <a:headEnd type="none" w="med" len="med"/>
              <a:tailEnd type="none" w="med" len="med"/>
            </a:ln>
            <a:effectLst/>
          </p:spPr>
        </p:cxnSp>
        <p:cxnSp>
          <p:nvCxnSpPr>
            <p:cNvPr id="69" name="Connecteur droit 68"/>
            <p:cNvCxnSpPr/>
            <p:nvPr/>
          </p:nvCxnSpPr>
          <p:spPr bwMode="auto">
            <a:xfrm rot="10800000" flipH="1">
              <a:off x="1018248" y="1364727"/>
              <a:ext cx="436566" cy="980542"/>
            </a:xfrm>
            <a:prstGeom prst="line">
              <a:avLst/>
            </a:prstGeom>
            <a:solidFill>
              <a:srgbClr val="F8F8F8"/>
            </a:solidFill>
            <a:ln w="9525" cap="flat" cmpd="sng" algn="ctr">
              <a:solidFill>
                <a:srgbClr val="FF00FF"/>
              </a:solidFill>
              <a:prstDash val="solid"/>
              <a:round/>
              <a:headEnd type="none" w="med" len="med"/>
              <a:tailEnd type="none" w="med" len="med"/>
            </a:ln>
            <a:effectLst/>
          </p:spPr>
        </p:cxnSp>
        <p:cxnSp>
          <p:nvCxnSpPr>
            <p:cNvPr id="70" name="Connecteur droit 69"/>
            <p:cNvCxnSpPr/>
            <p:nvPr/>
          </p:nvCxnSpPr>
          <p:spPr bwMode="auto">
            <a:xfrm rot="5400000" flipH="1" flipV="1">
              <a:off x="1259759" y="621017"/>
              <a:ext cx="935449" cy="540082"/>
            </a:xfrm>
            <a:prstGeom prst="line">
              <a:avLst/>
            </a:prstGeom>
            <a:solidFill>
              <a:srgbClr val="F8F8F8"/>
            </a:solidFill>
            <a:ln w="19050" cap="flat" cmpd="sng" algn="ctr">
              <a:solidFill>
                <a:schemeClr val="tx1">
                  <a:lumMod val="50000"/>
                  <a:lumOff val="50000"/>
                </a:schemeClr>
              </a:solidFill>
              <a:prstDash val="solid"/>
              <a:round/>
              <a:headEnd type="none" w="med" len="med"/>
              <a:tailEnd type="none" w="med" len="med"/>
            </a:ln>
            <a:effectLst/>
          </p:spPr>
        </p:cxnSp>
        <p:cxnSp>
          <p:nvCxnSpPr>
            <p:cNvPr id="71" name="Connecteur droit 70"/>
            <p:cNvCxnSpPr/>
            <p:nvPr/>
          </p:nvCxnSpPr>
          <p:spPr bwMode="auto">
            <a:xfrm rot="5400000" flipH="1">
              <a:off x="917464" y="818700"/>
              <a:ext cx="1080120" cy="0"/>
            </a:xfrm>
            <a:prstGeom prst="line">
              <a:avLst/>
            </a:prstGeom>
            <a:solidFill>
              <a:srgbClr val="F8F8F8"/>
            </a:solidFill>
            <a:ln w="15875" cap="flat" cmpd="sng" algn="ctr">
              <a:solidFill>
                <a:schemeClr val="tx1">
                  <a:lumMod val="50000"/>
                  <a:lumOff val="50000"/>
                </a:schemeClr>
              </a:solidFill>
              <a:prstDash val="lgDash"/>
              <a:round/>
              <a:headEnd type="none" w="med" len="med"/>
              <a:tailEnd type="none" w="med" len="med"/>
            </a:ln>
            <a:effectLst/>
          </p:spPr>
        </p:cxnSp>
        <p:pic>
          <p:nvPicPr>
            <p:cNvPr id="72" name="Image 71"/>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6380000">
              <a:off x="1293980" y="2561025"/>
              <a:ext cx="205551" cy="108000"/>
            </a:xfrm>
            <a:prstGeom prst="rect">
              <a:avLst/>
            </a:prstGeom>
            <a:ln>
              <a:noFill/>
            </a:ln>
            <a:extLst>
              <a:ext uri="{53640926-AAD7-44D8-BBD7-CCE9431645EC}">
                <a14:shadowObscured xmlns:a14="http://schemas.microsoft.com/office/drawing/2010/main"/>
              </a:ext>
            </a:extLst>
          </p:spPr>
        </p:pic>
        <p:pic>
          <p:nvPicPr>
            <p:cNvPr id="73" name="Image 72"/>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6740000">
              <a:off x="1164158" y="2546754"/>
              <a:ext cx="205551" cy="108000"/>
            </a:xfrm>
            <a:prstGeom prst="rect">
              <a:avLst/>
            </a:prstGeom>
            <a:ln>
              <a:noFill/>
            </a:ln>
            <a:extLst>
              <a:ext uri="{53640926-AAD7-44D8-BBD7-CCE9431645EC}">
                <a14:shadowObscured xmlns:a14="http://schemas.microsoft.com/office/drawing/2010/main"/>
              </a:ext>
            </a:extLst>
          </p:spPr>
        </p:pic>
        <p:pic>
          <p:nvPicPr>
            <p:cNvPr id="74" name="Image 73"/>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7100000">
              <a:off x="1036880" y="2519412"/>
              <a:ext cx="205551" cy="108000"/>
            </a:xfrm>
            <a:prstGeom prst="rect">
              <a:avLst/>
            </a:prstGeom>
            <a:ln>
              <a:noFill/>
            </a:ln>
            <a:extLst>
              <a:ext uri="{53640926-AAD7-44D8-BBD7-CCE9431645EC}">
                <a14:shadowObscured xmlns:a14="http://schemas.microsoft.com/office/drawing/2010/main"/>
              </a:ext>
            </a:extLst>
          </p:spPr>
        </p:pic>
        <p:pic>
          <p:nvPicPr>
            <p:cNvPr id="75" name="Image 74"/>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7460000">
              <a:off x="910416" y="2478940"/>
              <a:ext cx="205551" cy="108000"/>
            </a:xfrm>
            <a:prstGeom prst="rect">
              <a:avLst/>
            </a:prstGeom>
            <a:ln>
              <a:noFill/>
            </a:ln>
            <a:extLst>
              <a:ext uri="{53640926-AAD7-44D8-BBD7-CCE9431645EC}">
                <a14:shadowObscured xmlns:a14="http://schemas.microsoft.com/office/drawing/2010/main"/>
              </a:ext>
            </a:extLst>
          </p:spPr>
        </p:pic>
        <p:pic>
          <p:nvPicPr>
            <p:cNvPr id="76" name="Image 75"/>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7820000">
              <a:off x="782193" y="2426057"/>
              <a:ext cx="205551" cy="108000"/>
            </a:xfrm>
            <a:prstGeom prst="rect">
              <a:avLst/>
            </a:prstGeom>
            <a:ln>
              <a:noFill/>
            </a:ln>
            <a:extLst>
              <a:ext uri="{53640926-AAD7-44D8-BBD7-CCE9431645EC}">
                <a14:shadowObscured xmlns:a14="http://schemas.microsoft.com/office/drawing/2010/main"/>
              </a:ext>
            </a:extLst>
          </p:spPr>
        </p:pic>
        <p:cxnSp>
          <p:nvCxnSpPr>
            <p:cNvPr id="77" name="Connecteur droit 76"/>
            <p:cNvCxnSpPr/>
            <p:nvPr/>
          </p:nvCxnSpPr>
          <p:spPr bwMode="auto">
            <a:xfrm rot="5400000" flipV="1">
              <a:off x="724363" y="616495"/>
              <a:ext cx="914051" cy="527728"/>
            </a:xfrm>
            <a:prstGeom prst="line">
              <a:avLst/>
            </a:prstGeom>
            <a:solidFill>
              <a:srgbClr val="F8F8F8"/>
            </a:solidFill>
            <a:ln w="19050" cap="flat" cmpd="sng" algn="ctr">
              <a:solidFill>
                <a:schemeClr val="tx1">
                  <a:lumMod val="50000"/>
                  <a:lumOff val="50000"/>
                </a:schemeClr>
              </a:solidFill>
              <a:prstDash val="solid"/>
              <a:round/>
              <a:headEnd type="none" w="med" len="med"/>
              <a:tailEnd type="none" w="med" len="med"/>
            </a:ln>
            <a:effectLst/>
          </p:spPr>
        </p:cxnSp>
        <p:cxnSp>
          <p:nvCxnSpPr>
            <p:cNvPr id="78" name="Connecteur droit 77"/>
            <p:cNvCxnSpPr/>
            <p:nvPr/>
          </p:nvCxnSpPr>
          <p:spPr bwMode="auto">
            <a:xfrm rot="5040000" flipH="1">
              <a:off x="982088" y="1904798"/>
              <a:ext cx="1061868" cy="0"/>
            </a:xfrm>
            <a:prstGeom prst="line">
              <a:avLst/>
            </a:prstGeom>
            <a:solidFill>
              <a:srgbClr val="F8F8F8"/>
            </a:solidFill>
            <a:ln w="9525" cap="flat" cmpd="sng" algn="ctr">
              <a:solidFill>
                <a:srgbClr val="00B0F0"/>
              </a:solidFill>
              <a:prstDash val="solid"/>
              <a:round/>
              <a:headEnd type="none" w="med" len="med"/>
              <a:tailEnd type="none" w="med" len="med"/>
            </a:ln>
            <a:effectLst/>
          </p:spPr>
        </p:cxnSp>
        <p:cxnSp>
          <p:nvCxnSpPr>
            <p:cNvPr id="79" name="Connecteur droit 78"/>
            <p:cNvCxnSpPr/>
            <p:nvPr/>
          </p:nvCxnSpPr>
          <p:spPr bwMode="auto">
            <a:xfrm rot="7560000" flipH="1">
              <a:off x="617720" y="1806307"/>
              <a:ext cx="1061868" cy="0"/>
            </a:xfrm>
            <a:prstGeom prst="line">
              <a:avLst/>
            </a:prstGeom>
            <a:solidFill>
              <a:srgbClr val="F8F8F8"/>
            </a:solidFill>
            <a:ln w="9525" cap="flat" cmpd="sng" algn="ctr">
              <a:solidFill>
                <a:srgbClr val="C00000"/>
              </a:solidFill>
              <a:prstDash val="solid"/>
              <a:round/>
              <a:headEnd type="none" w="med" len="med"/>
              <a:tailEnd type="none" w="med" len="med"/>
            </a:ln>
            <a:effectLst/>
          </p:spPr>
        </p:cxnSp>
        <p:sp>
          <p:nvSpPr>
            <p:cNvPr id="80" name="Ellipse 79"/>
            <p:cNvSpPr>
              <a:spLocks noChangeAspect="1"/>
            </p:cNvSpPr>
            <p:nvPr/>
          </p:nvSpPr>
          <p:spPr bwMode="auto">
            <a:xfrm rot="10800000">
              <a:off x="1277524" y="1178640"/>
              <a:ext cx="360000" cy="360000"/>
            </a:xfrm>
            <a:prstGeom prst="ellipse">
              <a:avLst/>
            </a:prstGeom>
            <a:solidFill>
              <a:schemeClr val="bg1"/>
            </a:solidFill>
            <a:ln w="25400"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en-US" sz="1600" dirty="0">
                <a:solidFill>
                  <a:srgbClr val="000000"/>
                </a:solidFill>
                <a:latin typeface="Times New Roman" pitchFamily="18" charset="0"/>
                <a:cs typeface="Arial" charset="0"/>
              </a:endParaRPr>
            </a:p>
          </p:txBody>
        </p:sp>
        <p:pic>
          <p:nvPicPr>
            <p:cNvPr id="81" name="Image 80"/>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6020000">
              <a:off x="1429010" y="2563407"/>
              <a:ext cx="205551" cy="108000"/>
            </a:xfrm>
            <a:prstGeom prst="rect">
              <a:avLst/>
            </a:prstGeom>
            <a:ln>
              <a:noFill/>
            </a:ln>
            <a:extLst>
              <a:ext uri="{53640926-AAD7-44D8-BBD7-CCE9431645EC}">
                <a14:shadowObscured xmlns:a14="http://schemas.microsoft.com/office/drawing/2010/main"/>
              </a:ext>
            </a:extLst>
          </p:spPr>
        </p:pic>
        <p:pic>
          <p:nvPicPr>
            <p:cNvPr id="82" name="Image 81"/>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8180000">
              <a:off x="669357" y="2357528"/>
              <a:ext cx="205551" cy="108000"/>
            </a:xfrm>
            <a:prstGeom prst="rect">
              <a:avLst/>
            </a:prstGeom>
            <a:ln>
              <a:noFill/>
            </a:ln>
            <a:extLst>
              <a:ext uri="{53640926-AAD7-44D8-BBD7-CCE9431645EC}">
                <a14:shadowObscured xmlns:a14="http://schemas.microsoft.com/office/drawing/2010/main"/>
              </a:ext>
            </a:extLst>
          </p:spPr>
        </p:pic>
      </p:grpSp>
      <p:grpSp>
        <p:nvGrpSpPr>
          <p:cNvPr id="83" name="Groupe 82"/>
          <p:cNvGrpSpPr/>
          <p:nvPr/>
        </p:nvGrpSpPr>
        <p:grpSpPr>
          <a:xfrm>
            <a:off x="7767834" y="80628"/>
            <a:ext cx="2340000" cy="2531542"/>
            <a:chOff x="287524" y="188640"/>
            <a:chExt cx="2340000" cy="2531542"/>
          </a:xfrm>
        </p:grpSpPr>
        <p:sp>
          <p:nvSpPr>
            <p:cNvPr id="84" name="Ellipse 83"/>
            <p:cNvSpPr/>
            <p:nvPr/>
          </p:nvSpPr>
          <p:spPr bwMode="auto">
            <a:xfrm rot="10800000">
              <a:off x="287524" y="188640"/>
              <a:ext cx="2340000" cy="2340000"/>
            </a:xfrm>
            <a:prstGeom prst="ellipse">
              <a:avLst/>
            </a:prstGeom>
            <a:solidFill>
              <a:srgbClr val="F8F8F8"/>
            </a:solidFill>
            <a:ln w="25400"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en-US" sz="1600" dirty="0">
                <a:solidFill>
                  <a:srgbClr val="000000"/>
                </a:solidFill>
                <a:latin typeface="Times New Roman" pitchFamily="18" charset="0"/>
                <a:cs typeface="Arial" charset="0"/>
              </a:endParaRPr>
            </a:p>
          </p:txBody>
        </p:sp>
        <p:sp>
          <p:nvSpPr>
            <p:cNvPr id="85" name="Ellipse 84"/>
            <p:cNvSpPr/>
            <p:nvPr/>
          </p:nvSpPr>
          <p:spPr bwMode="auto">
            <a:xfrm rot="10800000">
              <a:off x="377524" y="278640"/>
              <a:ext cx="2160000" cy="2160000"/>
            </a:xfrm>
            <a:prstGeom prst="ellipse">
              <a:avLst/>
            </a:prstGeom>
            <a:solidFill>
              <a:srgbClr val="F8F8F8"/>
            </a:solidFill>
            <a:ln w="25400"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en-US" sz="1600" dirty="0">
                <a:solidFill>
                  <a:srgbClr val="000000"/>
                </a:solidFill>
                <a:latin typeface="Times New Roman" pitchFamily="18" charset="0"/>
                <a:cs typeface="Arial" charset="0"/>
              </a:endParaRPr>
            </a:p>
          </p:txBody>
        </p:sp>
        <p:cxnSp>
          <p:nvCxnSpPr>
            <p:cNvPr id="86" name="Connecteur droit 85"/>
            <p:cNvCxnSpPr/>
            <p:nvPr/>
          </p:nvCxnSpPr>
          <p:spPr bwMode="auto">
            <a:xfrm rot="5400000" flipH="1">
              <a:off x="926590" y="1907706"/>
              <a:ext cx="1061868" cy="0"/>
            </a:xfrm>
            <a:prstGeom prst="line">
              <a:avLst/>
            </a:prstGeom>
            <a:solidFill>
              <a:srgbClr val="F8F8F8"/>
            </a:solidFill>
            <a:ln w="15875" cap="flat" cmpd="sng" algn="ctr">
              <a:solidFill>
                <a:srgbClr val="0000FF"/>
              </a:solidFill>
              <a:prstDash val="lgDash"/>
              <a:round/>
              <a:headEnd type="none" w="med" len="med"/>
              <a:tailEnd type="none" w="med" len="med"/>
            </a:ln>
            <a:effectLst/>
          </p:spPr>
        </p:cxnSp>
        <p:cxnSp>
          <p:nvCxnSpPr>
            <p:cNvPr id="87" name="Connecteur droit 86"/>
            <p:cNvCxnSpPr/>
            <p:nvPr/>
          </p:nvCxnSpPr>
          <p:spPr bwMode="auto">
            <a:xfrm rot="14400000">
              <a:off x="1457524" y="278640"/>
              <a:ext cx="0" cy="2160000"/>
            </a:xfrm>
            <a:prstGeom prst="line">
              <a:avLst/>
            </a:prstGeom>
            <a:solidFill>
              <a:srgbClr val="F8F8F8"/>
            </a:solidFill>
            <a:ln w="15875" cap="flat" cmpd="sng" algn="ctr">
              <a:solidFill>
                <a:schemeClr val="tx1">
                  <a:lumMod val="50000"/>
                  <a:lumOff val="50000"/>
                </a:schemeClr>
              </a:solidFill>
              <a:prstDash val="dash"/>
              <a:round/>
              <a:headEnd type="none" w="med" len="med"/>
              <a:tailEnd type="none" w="med" len="med"/>
            </a:ln>
            <a:effectLst/>
          </p:spPr>
        </p:cxnSp>
        <p:cxnSp>
          <p:nvCxnSpPr>
            <p:cNvPr id="88" name="Connecteur droit 87"/>
            <p:cNvCxnSpPr/>
            <p:nvPr/>
          </p:nvCxnSpPr>
          <p:spPr bwMode="auto">
            <a:xfrm rot="18000000">
              <a:off x="1457524" y="278640"/>
              <a:ext cx="0" cy="2160000"/>
            </a:xfrm>
            <a:prstGeom prst="line">
              <a:avLst/>
            </a:prstGeom>
            <a:solidFill>
              <a:srgbClr val="F8F8F8"/>
            </a:solidFill>
            <a:ln w="15875" cap="flat" cmpd="sng" algn="ctr">
              <a:solidFill>
                <a:schemeClr val="tx1">
                  <a:lumMod val="50000"/>
                  <a:lumOff val="50000"/>
                </a:schemeClr>
              </a:solidFill>
              <a:prstDash val="lgDash"/>
              <a:round/>
              <a:headEnd type="none" w="med" len="med"/>
              <a:tailEnd type="none" w="med" len="med"/>
            </a:ln>
            <a:effectLst/>
          </p:spPr>
        </p:cxnSp>
        <p:cxnSp>
          <p:nvCxnSpPr>
            <p:cNvPr id="89" name="Connecteur droit 88"/>
            <p:cNvCxnSpPr/>
            <p:nvPr/>
          </p:nvCxnSpPr>
          <p:spPr bwMode="auto">
            <a:xfrm rot="5400000" flipH="1" flipV="1">
              <a:off x="718697" y="1551914"/>
              <a:ext cx="940860" cy="543206"/>
            </a:xfrm>
            <a:prstGeom prst="line">
              <a:avLst/>
            </a:prstGeom>
            <a:solidFill>
              <a:srgbClr val="F8F8F8"/>
            </a:solidFill>
            <a:ln w="19050" cap="flat" cmpd="sng" algn="ctr">
              <a:solidFill>
                <a:srgbClr val="0000FF"/>
              </a:solidFill>
              <a:prstDash val="solid"/>
              <a:round/>
              <a:headEnd type="none" w="med" len="med"/>
              <a:tailEnd type="none" w="med" len="med"/>
            </a:ln>
            <a:effectLst/>
          </p:spPr>
        </p:cxnSp>
        <p:cxnSp>
          <p:nvCxnSpPr>
            <p:cNvPr id="90" name="Connecteur droit 89"/>
            <p:cNvCxnSpPr/>
            <p:nvPr/>
          </p:nvCxnSpPr>
          <p:spPr bwMode="auto">
            <a:xfrm rot="16200000">
              <a:off x="1457524" y="278640"/>
              <a:ext cx="0" cy="2160000"/>
            </a:xfrm>
            <a:prstGeom prst="line">
              <a:avLst/>
            </a:prstGeom>
            <a:solidFill>
              <a:srgbClr val="F8F8F8"/>
            </a:solidFill>
            <a:ln w="19050" cap="flat" cmpd="sng" algn="ctr">
              <a:solidFill>
                <a:schemeClr val="tx1">
                  <a:lumMod val="50000"/>
                  <a:lumOff val="50000"/>
                </a:schemeClr>
              </a:solidFill>
              <a:prstDash val="solid"/>
              <a:round/>
              <a:headEnd type="none" w="med" len="med"/>
              <a:tailEnd type="none" w="med" len="med"/>
            </a:ln>
            <a:effectLst/>
          </p:spPr>
        </p:cxnSp>
        <p:cxnSp>
          <p:nvCxnSpPr>
            <p:cNvPr id="91" name="Connecteur droit 90"/>
            <p:cNvCxnSpPr/>
            <p:nvPr/>
          </p:nvCxnSpPr>
          <p:spPr bwMode="auto">
            <a:xfrm rot="5400000" flipV="1">
              <a:off x="1243107" y="1539530"/>
              <a:ext cx="956563" cy="552272"/>
            </a:xfrm>
            <a:prstGeom prst="line">
              <a:avLst/>
            </a:prstGeom>
            <a:solidFill>
              <a:srgbClr val="F8F8F8"/>
            </a:solidFill>
            <a:ln w="19050" cap="flat" cmpd="sng" algn="ctr">
              <a:solidFill>
                <a:srgbClr val="0033CC"/>
              </a:solidFill>
              <a:prstDash val="solid"/>
              <a:round/>
              <a:headEnd type="none" w="med" len="med"/>
              <a:tailEnd type="none" w="med" len="med"/>
            </a:ln>
            <a:effectLst/>
          </p:spPr>
        </p:cxnSp>
        <p:cxnSp>
          <p:nvCxnSpPr>
            <p:cNvPr id="92" name="Connecteur droit 91"/>
            <p:cNvCxnSpPr/>
            <p:nvPr/>
          </p:nvCxnSpPr>
          <p:spPr bwMode="auto">
            <a:xfrm rot="10800000" flipH="1">
              <a:off x="1344633" y="1364662"/>
              <a:ext cx="112258" cy="1068063"/>
            </a:xfrm>
            <a:prstGeom prst="line">
              <a:avLst/>
            </a:prstGeom>
            <a:solidFill>
              <a:srgbClr val="F8F8F8"/>
            </a:solidFill>
            <a:ln w="9525" cap="flat" cmpd="sng" algn="ctr">
              <a:solidFill>
                <a:srgbClr val="FF00FF"/>
              </a:solidFill>
              <a:prstDash val="solid"/>
              <a:round/>
              <a:headEnd type="none" w="med" len="med"/>
              <a:tailEnd type="none" w="med" len="med"/>
            </a:ln>
            <a:effectLst/>
          </p:spPr>
        </p:cxnSp>
        <p:cxnSp>
          <p:nvCxnSpPr>
            <p:cNvPr id="93" name="Connecteur droit 92"/>
            <p:cNvCxnSpPr/>
            <p:nvPr/>
          </p:nvCxnSpPr>
          <p:spPr bwMode="auto">
            <a:xfrm rot="10800000" flipH="1">
              <a:off x="1232979" y="1364464"/>
              <a:ext cx="223307" cy="1050575"/>
            </a:xfrm>
            <a:prstGeom prst="line">
              <a:avLst/>
            </a:prstGeom>
            <a:solidFill>
              <a:srgbClr val="F8F8F8"/>
            </a:solidFill>
            <a:ln w="9525" cap="flat" cmpd="sng" algn="ctr">
              <a:solidFill>
                <a:srgbClr val="FF00FF"/>
              </a:solidFill>
              <a:prstDash val="solid"/>
              <a:round/>
              <a:headEnd type="none" w="med" len="med"/>
              <a:tailEnd type="none" w="med" len="med"/>
            </a:ln>
            <a:effectLst/>
          </p:spPr>
        </p:cxnSp>
        <p:cxnSp>
          <p:nvCxnSpPr>
            <p:cNvPr id="94" name="Connecteur droit 93"/>
            <p:cNvCxnSpPr/>
            <p:nvPr/>
          </p:nvCxnSpPr>
          <p:spPr bwMode="auto">
            <a:xfrm rot="10800000" flipH="1">
              <a:off x="1123786" y="1364146"/>
              <a:ext cx="331949" cy="1021635"/>
            </a:xfrm>
            <a:prstGeom prst="line">
              <a:avLst/>
            </a:prstGeom>
            <a:solidFill>
              <a:srgbClr val="F8F8F8"/>
            </a:solidFill>
            <a:ln w="9525" cap="flat" cmpd="sng" algn="ctr">
              <a:solidFill>
                <a:srgbClr val="FF00FF"/>
              </a:solidFill>
              <a:prstDash val="solid"/>
              <a:round/>
              <a:headEnd type="none" w="med" len="med"/>
              <a:tailEnd type="none" w="med" len="med"/>
            </a:ln>
            <a:effectLst/>
          </p:spPr>
        </p:cxnSp>
        <p:cxnSp>
          <p:nvCxnSpPr>
            <p:cNvPr id="95" name="Connecteur droit 94"/>
            <p:cNvCxnSpPr/>
            <p:nvPr/>
          </p:nvCxnSpPr>
          <p:spPr bwMode="auto">
            <a:xfrm rot="10800000" flipH="1">
              <a:off x="1018248" y="1364727"/>
              <a:ext cx="436566" cy="980542"/>
            </a:xfrm>
            <a:prstGeom prst="line">
              <a:avLst/>
            </a:prstGeom>
            <a:solidFill>
              <a:srgbClr val="F8F8F8"/>
            </a:solidFill>
            <a:ln w="9525" cap="flat" cmpd="sng" algn="ctr">
              <a:solidFill>
                <a:srgbClr val="FF00FF"/>
              </a:solidFill>
              <a:prstDash val="solid"/>
              <a:round/>
              <a:headEnd type="none" w="med" len="med"/>
              <a:tailEnd type="none" w="med" len="med"/>
            </a:ln>
            <a:effectLst/>
          </p:spPr>
        </p:cxnSp>
        <p:cxnSp>
          <p:nvCxnSpPr>
            <p:cNvPr id="96" name="Connecteur droit 95"/>
            <p:cNvCxnSpPr/>
            <p:nvPr/>
          </p:nvCxnSpPr>
          <p:spPr bwMode="auto">
            <a:xfrm rot="5400000" flipH="1" flipV="1">
              <a:off x="1259759" y="621017"/>
              <a:ext cx="935449" cy="540082"/>
            </a:xfrm>
            <a:prstGeom prst="line">
              <a:avLst/>
            </a:prstGeom>
            <a:solidFill>
              <a:srgbClr val="F8F8F8"/>
            </a:solidFill>
            <a:ln w="19050" cap="flat" cmpd="sng" algn="ctr">
              <a:solidFill>
                <a:schemeClr val="tx1">
                  <a:lumMod val="50000"/>
                  <a:lumOff val="50000"/>
                </a:schemeClr>
              </a:solidFill>
              <a:prstDash val="solid"/>
              <a:round/>
              <a:headEnd type="none" w="med" len="med"/>
              <a:tailEnd type="none" w="med" len="med"/>
            </a:ln>
            <a:effectLst/>
          </p:spPr>
        </p:cxnSp>
        <p:cxnSp>
          <p:nvCxnSpPr>
            <p:cNvPr id="97" name="Connecteur droit 96"/>
            <p:cNvCxnSpPr/>
            <p:nvPr/>
          </p:nvCxnSpPr>
          <p:spPr bwMode="auto">
            <a:xfrm rot="5400000" flipH="1">
              <a:off x="917464" y="818700"/>
              <a:ext cx="1080120" cy="0"/>
            </a:xfrm>
            <a:prstGeom prst="line">
              <a:avLst/>
            </a:prstGeom>
            <a:solidFill>
              <a:srgbClr val="F8F8F8"/>
            </a:solidFill>
            <a:ln w="15875" cap="flat" cmpd="sng" algn="ctr">
              <a:solidFill>
                <a:schemeClr val="tx1">
                  <a:lumMod val="50000"/>
                  <a:lumOff val="50000"/>
                </a:schemeClr>
              </a:solidFill>
              <a:prstDash val="lgDash"/>
              <a:round/>
              <a:headEnd type="none" w="med" len="med"/>
              <a:tailEnd type="none" w="med" len="med"/>
            </a:ln>
            <a:effectLst/>
          </p:spPr>
        </p:cxnSp>
        <p:pic>
          <p:nvPicPr>
            <p:cNvPr id="98" name="Image 97"/>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6380000">
              <a:off x="1293980" y="2561025"/>
              <a:ext cx="205551" cy="108000"/>
            </a:xfrm>
            <a:prstGeom prst="rect">
              <a:avLst/>
            </a:prstGeom>
            <a:ln>
              <a:noFill/>
            </a:ln>
            <a:extLst>
              <a:ext uri="{53640926-AAD7-44D8-BBD7-CCE9431645EC}">
                <a14:shadowObscured xmlns:a14="http://schemas.microsoft.com/office/drawing/2010/main"/>
              </a:ext>
            </a:extLst>
          </p:spPr>
        </p:pic>
        <p:pic>
          <p:nvPicPr>
            <p:cNvPr id="99" name="Image 98"/>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6740000">
              <a:off x="1164158" y="2546754"/>
              <a:ext cx="205551" cy="108000"/>
            </a:xfrm>
            <a:prstGeom prst="rect">
              <a:avLst/>
            </a:prstGeom>
            <a:ln>
              <a:noFill/>
            </a:ln>
            <a:extLst>
              <a:ext uri="{53640926-AAD7-44D8-BBD7-CCE9431645EC}">
                <a14:shadowObscured xmlns:a14="http://schemas.microsoft.com/office/drawing/2010/main"/>
              </a:ext>
            </a:extLst>
          </p:spPr>
        </p:pic>
        <p:pic>
          <p:nvPicPr>
            <p:cNvPr id="100" name="Image 99"/>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7100000">
              <a:off x="1036880" y="2519412"/>
              <a:ext cx="205551" cy="108000"/>
            </a:xfrm>
            <a:prstGeom prst="rect">
              <a:avLst/>
            </a:prstGeom>
            <a:ln>
              <a:noFill/>
            </a:ln>
            <a:extLst>
              <a:ext uri="{53640926-AAD7-44D8-BBD7-CCE9431645EC}">
                <a14:shadowObscured xmlns:a14="http://schemas.microsoft.com/office/drawing/2010/main"/>
              </a:ext>
            </a:extLst>
          </p:spPr>
        </p:pic>
        <p:pic>
          <p:nvPicPr>
            <p:cNvPr id="101" name="Image 100"/>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7460000">
              <a:off x="910416" y="2478940"/>
              <a:ext cx="205551" cy="108000"/>
            </a:xfrm>
            <a:prstGeom prst="rect">
              <a:avLst/>
            </a:prstGeom>
            <a:ln>
              <a:noFill/>
            </a:ln>
            <a:extLst>
              <a:ext uri="{53640926-AAD7-44D8-BBD7-CCE9431645EC}">
                <a14:shadowObscured xmlns:a14="http://schemas.microsoft.com/office/drawing/2010/main"/>
              </a:ext>
            </a:extLst>
          </p:spPr>
        </p:pic>
        <p:pic>
          <p:nvPicPr>
            <p:cNvPr id="102" name="Image 101"/>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7820000">
              <a:off x="782193" y="2426057"/>
              <a:ext cx="205551" cy="108000"/>
            </a:xfrm>
            <a:prstGeom prst="rect">
              <a:avLst/>
            </a:prstGeom>
            <a:ln>
              <a:noFill/>
            </a:ln>
            <a:extLst>
              <a:ext uri="{53640926-AAD7-44D8-BBD7-CCE9431645EC}">
                <a14:shadowObscured xmlns:a14="http://schemas.microsoft.com/office/drawing/2010/main"/>
              </a:ext>
            </a:extLst>
          </p:spPr>
        </p:pic>
        <p:cxnSp>
          <p:nvCxnSpPr>
            <p:cNvPr id="103" name="Connecteur droit 102"/>
            <p:cNvCxnSpPr/>
            <p:nvPr/>
          </p:nvCxnSpPr>
          <p:spPr bwMode="auto">
            <a:xfrm rot="5400000" flipV="1">
              <a:off x="724363" y="616495"/>
              <a:ext cx="914051" cy="527728"/>
            </a:xfrm>
            <a:prstGeom prst="line">
              <a:avLst/>
            </a:prstGeom>
            <a:solidFill>
              <a:srgbClr val="F8F8F8"/>
            </a:solidFill>
            <a:ln w="19050" cap="flat" cmpd="sng" algn="ctr">
              <a:solidFill>
                <a:schemeClr val="tx1">
                  <a:lumMod val="50000"/>
                  <a:lumOff val="50000"/>
                </a:schemeClr>
              </a:solidFill>
              <a:prstDash val="solid"/>
              <a:round/>
              <a:headEnd type="none" w="med" len="med"/>
              <a:tailEnd type="none" w="med" len="med"/>
            </a:ln>
            <a:effectLst/>
          </p:spPr>
        </p:cxnSp>
        <p:cxnSp>
          <p:nvCxnSpPr>
            <p:cNvPr id="104" name="Connecteur droit 103"/>
            <p:cNvCxnSpPr/>
            <p:nvPr/>
          </p:nvCxnSpPr>
          <p:spPr bwMode="auto">
            <a:xfrm rot="5040000" flipH="1">
              <a:off x="982088" y="1904798"/>
              <a:ext cx="1061868" cy="0"/>
            </a:xfrm>
            <a:prstGeom prst="line">
              <a:avLst/>
            </a:prstGeom>
            <a:solidFill>
              <a:srgbClr val="F8F8F8"/>
            </a:solidFill>
            <a:ln w="9525" cap="flat" cmpd="sng" algn="ctr">
              <a:solidFill>
                <a:srgbClr val="00B0F0"/>
              </a:solidFill>
              <a:prstDash val="solid"/>
              <a:round/>
              <a:headEnd type="none" w="med" len="med"/>
              <a:tailEnd type="none" w="med" len="med"/>
            </a:ln>
            <a:effectLst/>
          </p:spPr>
        </p:cxnSp>
        <p:cxnSp>
          <p:nvCxnSpPr>
            <p:cNvPr id="105" name="Connecteur droit 104"/>
            <p:cNvCxnSpPr/>
            <p:nvPr/>
          </p:nvCxnSpPr>
          <p:spPr bwMode="auto">
            <a:xfrm rot="7560000" flipH="1">
              <a:off x="617720" y="1806307"/>
              <a:ext cx="1061868" cy="0"/>
            </a:xfrm>
            <a:prstGeom prst="line">
              <a:avLst/>
            </a:prstGeom>
            <a:solidFill>
              <a:srgbClr val="F8F8F8"/>
            </a:solidFill>
            <a:ln w="9525" cap="flat" cmpd="sng" algn="ctr">
              <a:solidFill>
                <a:srgbClr val="C00000"/>
              </a:solidFill>
              <a:prstDash val="solid"/>
              <a:round/>
              <a:headEnd type="none" w="med" len="med"/>
              <a:tailEnd type="none" w="med" len="med"/>
            </a:ln>
            <a:effectLst/>
          </p:spPr>
        </p:cxnSp>
        <p:sp>
          <p:nvSpPr>
            <p:cNvPr id="106" name="Ellipse 105"/>
            <p:cNvSpPr>
              <a:spLocks noChangeAspect="1"/>
            </p:cNvSpPr>
            <p:nvPr/>
          </p:nvSpPr>
          <p:spPr bwMode="auto">
            <a:xfrm rot="10800000">
              <a:off x="1277524" y="1178640"/>
              <a:ext cx="360000" cy="360000"/>
            </a:xfrm>
            <a:prstGeom prst="ellipse">
              <a:avLst/>
            </a:prstGeom>
            <a:solidFill>
              <a:schemeClr val="bg1"/>
            </a:solidFill>
            <a:ln w="25400"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en-US" sz="1600" dirty="0">
                <a:solidFill>
                  <a:srgbClr val="000000"/>
                </a:solidFill>
                <a:latin typeface="Times New Roman" pitchFamily="18" charset="0"/>
                <a:cs typeface="Arial" charset="0"/>
              </a:endParaRPr>
            </a:p>
          </p:txBody>
        </p:sp>
        <p:pic>
          <p:nvPicPr>
            <p:cNvPr id="107" name="Image 106"/>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6020000">
              <a:off x="1429010" y="2563407"/>
              <a:ext cx="205551" cy="108000"/>
            </a:xfrm>
            <a:prstGeom prst="rect">
              <a:avLst/>
            </a:prstGeom>
            <a:ln>
              <a:noFill/>
            </a:ln>
            <a:extLst>
              <a:ext uri="{53640926-AAD7-44D8-BBD7-CCE9431645EC}">
                <a14:shadowObscured xmlns:a14="http://schemas.microsoft.com/office/drawing/2010/main"/>
              </a:ext>
            </a:extLst>
          </p:spPr>
        </p:pic>
        <p:pic>
          <p:nvPicPr>
            <p:cNvPr id="108" name="Image 107"/>
            <p:cNvPicPr>
              <a:picLocks noChangeAspect="1"/>
            </p:cNvPicPr>
            <p:nvPr/>
          </p:nvPicPr>
          <p:blipFill rotWithShape="1">
            <a:blip r:embed="rId4" cstate="print">
              <a:extLst>
                <a:ext uri="{28A0092B-C50C-407E-A947-70E740481C1C}">
                  <a14:useLocalDpi xmlns:a14="http://schemas.microsoft.com/office/drawing/2010/main" val="0"/>
                </a:ext>
              </a:extLst>
            </a:blip>
            <a:srcRect t="5941" b="7286"/>
            <a:stretch/>
          </p:blipFill>
          <p:spPr bwMode="auto">
            <a:xfrm rot="18180000">
              <a:off x="669357" y="2357528"/>
              <a:ext cx="205551" cy="108000"/>
            </a:xfrm>
            <a:prstGeom prst="rect">
              <a:avLst/>
            </a:prstGeom>
            <a:ln>
              <a:noFill/>
            </a:ln>
            <a:extLst>
              <a:ext uri="{53640926-AAD7-44D8-BBD7-CCE9431645EC}">
                <a14:shadowObscured xmlns:a14="http://schemas.microsoft.com/office/drawing/2010/main"/>
              </a:ext>
            </a:extLst>
          </p:spPr>
        </p:pic>
      </p:grpSp>
      <p:pic>
        <p:nvPicPr>
          <p:cNvPr id="116" name="Image 115"/>
          <p:cNvPicPr>
            <a:picLocks noChangeAspect="1"/>
          </p:cNvPicPr>
          <p:nvPr/>
        </p:nvPicPr>
        <p:blipFill>
          <a:blip r:embed="rId5"/>
          <a:stretch>
            <a:fillRect/>
          </a:stretch>
        </p:blipFill>
        <p:spPr>
          <a:xfrm rot="5400000">
            <a:off x="6252278" y="3180100"/>
            <a:ext cx="1338304" cy="900000"/>
          </a:xfrm>
          <a:prstGeom prst="rect">
            <a:avLst/>
          </a:prstGeom>
        </p:spPr>
      </p:pic>
      <p:pic>
        <p:nvPicPr>
          <p:cNvPr id="117" name="Image 116"/>
          <p:cNvPicPr>
            <a:picLocks noChangeAspect="1"/>
          </p:cNvPicPr>
          <p:nvPr/>
        </p:nvPicPr>
        <p:blipFill>
          <a:blip r:embed="rId5"/>
          <a:stretch>
            <a:fillRect/>
          </a:stretch>
        </p:blipFill>
        <p:spPr>
          <a:xfrm rot="5400000">
            <a:off x="8880570" y="3180100"/>
            <a:ext cx="1338304" cy="900000"/>
          </a:xfrm>
          <a:prstGeom prst="rect">
            <a:avLst/>
          </a:prstGeom>
        </p:spPr>
      </p:pic>
      <p:pic>
        <p:nvPicPr>
          <p:cNvPr id="118" name="Image 117"/>
          <p:cNvPicPr>
            <a:picLocks noChangeAspect="1"/>
          </p:cNvPicPr>
          <p:nvPr/>
        </p:nvPicPr>
        <p:blipFill>
          <a:blip r:embed="rId5"/>
          <a:stretch>
            <a:fillRect/>
          </a:stretch>
        </p:blipFill>
        <p:spPr>
          <a:xfrm rot="5400000">
            <a:off x="3587982" y="3180100"/>
            <a:ext cx="1338304" cy="900000"/>
          </a:xfrm>
          <a:prstGeom prst="rect">
            <a:avLst/>
          </a:prstGeom>
        </p:spPr>
      </p:pic>
      <p:sp>
        <p:nvSpPr>
          <p:cNvPr id="121" name="Forme libre 120"/>
          <p:cNvSpPr/>
          <p:nvPr/>
        </p:nvSpPr>
        <p:spPr bwMode="auto">
          <a:xfrm>
            <a:off x="5499322" y="2562036"/>
            <a:ext cx="989808" cy="603504"/>
          </a:xfrm>
          <a:custGeom>
            <a:avLst/>
            <a:gdLst>
              <a:gd name="connsiteX0" fmla="*/ 0 w 850392"/>
              <a:gd name="connsiteY0" fmla="*/ 0 h 603504"/>
              <a:gd name="connsiteX1" fmla="*/ 109728 w 850392"/>
              <a:gd name="connsiteY1" fmla="*/ 237744 h 603504"/>
              <a:gd name="connsiteX2" fmla="*/ 539496 w 850392"/>
              <a:gd name="connsiteY2" fmla="*/ 521208 h 603504"/>
              <a:gd name="connsiteX3" fmla="*/ 850392 w 850392"/>
              <a:gd name="connsiteY3" fmla="*/ 603504 h 603504"/>
            </a:gdLst>
            <a:ahLst/>
            <a:cxnLst>
              <a:cxn ang="0">
                <a:pos x="connsiteX0" y="connsiteY0"/>
              </a:cxn>
              <a:cxn ang="0">
                <a:pos x="connsiteX1" y="connsiteY1"/>
              </a:cxn>
              <a:cxn ang="0">
                <a:pos x="connsiteX2" y="connsiteY2"/>
              </a:cxn>
              <a:cxn ang="0">
                <a:pos x="connsiteX3" y="connsiteY3"/>
              </a:cxn>
            </a:cxnLst>
            <a:rect l="l" t="t" r="r" b="b"/>
            <a:pathLst>
              <a:path w="850392" h="603504">
                <a:moveTo>
                  <a:pt x="0" y="0"/>
                </a:moveTo>
                <a:cubicBezTo>
                  <a:pt x="9906" y="75438"/>
                  <a:pt x="19812" y="150876"/>
                  <a:pt x="109728" y="237744"/>
                </a:cubicBezTo>
                <a:cubicBezTo>
                  <a:pt x="199644" y="324612"/>
                  <a:pt x="416052" y="460248"/>
                  <a:pt x="539496" y="521208"/>
                </a:cubicBezTo>
                <a:cubicBezTo>
                  <a:pt x="662940" y="582168"/>
                  <a:pt x="756666" y="592836"/>
                  <a:pt x="850392" y="603504"/>
                </a:cubicBezTo>
              </a:path>
            </a:pathLst>
          </a:custGeom>
          <a:noFill/>
          <a:ln w="9525" cap="flat" cmpd="sng" algn="ctr">
            <a:solidFill>
              <a:srgbClr val="FF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22" name="Forme libre 121"/>
          <p:cNvSpPr/>
          <p:nvPr/>
        </p:nvSpPr>
        <p:spPr bwMode="auto">
          <a:xfrm>
            <a:off x="5355306" y="2564904"/>
            <a:ext cx="1116124" cy="684076"/>
          </a:xfrm>
          <a:custGeom>
            <a:avLst/>
            <a:gdLst>
              <a:gd name="connsiteX0" fmla="*/ 0 w 850392"/>
              <a:gd name="connsiteY0" fmla="*/ 0 h 603504"/>
              <a:gd name="connsiteX1" fmla="*/ 109728 w 850392"/>
              <a:gd name="connsiteY1" fmla="*/ 237744 h 603504"/>
              <a:gd name="connsiteX2" fmla="*/ 539496 w 850392"/>
              <a:gd name="connsiteY2" fmla="*/ 521208 h 603504"/>
              <a:gd name="connsiteX3" fmla="*/ 850392 w 850392"/>
              <a:gd name="connsiteY3" fmla="*/ 603504 h 603504"/>
            </a:gdLst>
            <a:ahLst/>
            <a:cxnLst>
              <a:cxn ang="0">
                <a:pos x="connsiteX0" y="connsiteY0"/>
              </a:cxn>
              <a:cxn ang="0">
                <a:pos x="connsiteX1" y="connsiteY1"/>
              </a:cxn>
              <a:cxn ang="0">
                <a:pos x="connsiteX2" y="connsiteY2"/>
              </a:cxn>
              <a:cxn ang="0">
                <a:pos x="connsiteX3" y="connsiteY3"/>
              </a:cxn>
            </a:cxnLst>
            <a:rect l="l" t="t" r="r" b="b"/>
            <a:pathLst>
              <a:path w="850392" h="603504">
                <a:moveTo>
                  <a:pt x="0" y="0"/>
                </a:moveTo>
                <a:cubicBezTo>
                  <a:pt x="9906" y="75438"/>
                  <a:pt x="19812" y="150876"/>
                  <a:pt x="109728" y="237744"/>
                </a:cubicBezTo>
                <a:cubicBezTo>
                  <a:pt x="199644" y="324612"/>
                  <a:pt x="416052" y="460248"/>
                  <a:pt x="539496" y="521208"/>
                </a:cubicBezTo>
                <a:cubicBezTo>
                  <a:pt x="662940" y="582168"/>
                  <a:pt x="756666" y="592836"/>
                  <a:pt x="850392" y="603504"/>
                </a:cubicBezTo>
              </a:path>
            </a:pathLst>
          </a:custGeom>
          <a:noFill/>
          <a:ln w="9525" cap="flat" cmpd="sng" algn="ctr">
            <a:solidFill>
              <a:srgbClr val="FF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23" name="Forme libre 122"/>
          <p:cNvSpPr/>
          <p:nvPr/>
        </p:nvSpPr>
        <p:spPr bwMode="auto">
          <a:xfrm>
            <a:off x="5211290" y="2528900"/>
            <a:ext cx="1260140" cy="792088"/>
          </a:xfrm>
          <a:custGeom>
            <a:avLst/>
            <a:gdLst>
              <a:gd name="connsiteX0" fmla="*/ 0 w 850392"/>
              <a:gd name="connsiteY0" fmla="*/ 0 h 603504"/>
              <a:gd name="connsiteX1" fmla="*/ 109728 w 850392"/>
              <a:gd name="connsiteY1" fmla="*/ 237744 h 603504"/>
              <a:gd name="connsiteX2" fmla="*/ 539496 w 850392"/>
              <a:gd name="connsiteY2" fmla="*/ 521208 h 603504"/>
              <a:gd name="connsiteX3" fmla="*/ 850392 w 850392"/>
              <a:gd name="connsiteY3" fmla="*/ 603504 h 603504"/>
            </a:gdLst>
            <a:ahLst/>
            <a:cxnLst>
              <a:cxn ang="0">
                <a:pos x="connsiteX0" y="connsiteY0"/>
              </a:cxn>
              <a:cxn ang="0">
                <a:pos x="connsiteX1" y="connsiteY1"/>
              </a:cxn>
              <a:cxn ang="0">
                <a:pos x="connsiteX2" y="connsiteY2"/>
              </a:cxn>
              <a:cxn ang="0">
                <a:pos x="connsiteX3" y="connsiteY3"/>
              </a:cxn>
            </a:cxnLst>
            <a:rect l="l" t="t" r="r" b="b"/>
            <a:pathLst>
              <a:path w="850392" h="603504">
                <a:moveTo>
                  <a:pt x="0" y="0"/>
                </a:moveTo>
                <a:cubicBezTo>
                  <a:pt x="9906" y="75438"/>
                  <a:pt x="19812" y="150876"/>
                  <a:pt x="109728" y="237744"/>
                </a:cubicBezTo>
                <a:cubicBezTo>
                  <a:pt x="199644" y="324612"/>
                  <a:pt x="416052" y="460248"/>
                  <a:pt x="539496" y="521208"/>
                </a:cubicBezTo>
                <a:cubicBezTo>
                  <a:pt x="662940" y="582168"/>
                  <a:pt x="756666" y="592836"/>
                  <a:pt x="850392" y="603504"/>
                </a:cubicBezTo>
              </a:path>
            </a:pathLst>
          </a:custGeom>
          <a:noFill/>
          <a:ln w="9525" cap="flat" cmpd="sng" algn="ctr">
            <a:solidFill>
              <a:srgbClr val="FF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24" name="Forme libre 123"/>
          <p:cNvSpPr/>
          <p:nvPr/>
        </p:nvSpPr>
        <p:spPr bwMode="auto">
          <a:xfrm>
            <a:off x="5067274" y="2492896"/>
            <a:ext cx="1404156" cy="900100"/>
          </a:xfrm>
          <a:custGeom>
            <a:avLst/>
            <a:gdLst>
              <a:gd name="connsiteX0" fmla="*/ 0 w 850392"/>
              <a:gd name="connsiteY0" fmla="*/ 0 h 603504"/>
              <a:gd name="connsiteX1" fmla="*/ 109728 w 850392"/>
              <a:gd name="connsiteY1" fmla="*/ 237744 h 603504"/>
              <a:gd name="connsiteX2" fmla="*/ 539496 w 850392"/>
              <a:gd name="connsiteY2" fmla="*/ 521208 h 603504"/>
              <a:gd name="connsiteX3" fmla="*/ 850392 w 850392"/>
              <a:gd name="connsiteY3" fmla="*/ 603504 h 603504"/>
            </a:gdLst>
            <a:ahLst/>
            <a:cxnLst>
              <a:cxn ang="0">
                <a:pos x="connsiteX0" y="connsiteY0"/>
              </a:cxn>
              <a:cxn ang="0">
                <a:pos x="connsiteX1" y="connsiteY1"/>
              </a:cxn>
              <a:cxn ang="0">
                <a:pos x="connsiteX2" y="connsiteY2"/>
              </a:cxn>
              <a:cxn ang="0">
                <a:pos x="connsiteX3" y="connsiteY3"/>
              </a:cxn>
            </a:cxnLst>
            <a:rect l="l" t="t" r="r" b="b"/>
            <a:pathLst>
              <a:path w="850392" h="603504">
                <a:moveTo>
                  <a:pt x="0" y="0"/>
                </a:moveTo>
                <a:cubicBezTo>
                  <a:pt x="9906" y="75438"/>
                  <a:pt x="19812" y="150876"/>
                  <a:pt x="109728" y="237744"/>
                </a:cubicBezTo>
                <a:cubicBezTo>
                  <a:pt x="199644" y="324612"/>
                  <a:pt x="416052" y="460248"/>
                  <a:pt x="539496" y="521208"/>
                </a:cubicBezTo>
                <a:cubicBezTo>
                  <a:pt x="662940" y="582168"/>
                  <a:pt x="756666" y="592836"/>
                  <a:pt x="850392" y="603504"/>
                </a:cubicBezTo>
              </a:path>
            </a:pathLst>
          </a:custGeom>
          <a:noFill/>
          <a:ln w="9525" cap="flat" cmpd="sng" algn="ctr">
            <a:solidFill>
              <a:srgbClr val="FF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25" name="Forme libre 124"/>
          <p:cNvSpPr/>
          <p:nvPr/>
        </p:nvSpPr>
        <p:spPr bwMode="auto">
          <a:xfrm>
            <a:off x="4923258" y="2420888"/>
            <a:ext cx="1548172" cy="1044116"/>
          </a:xfrm>
          <a:custGeom>
            <a:avLst/>
            <a:gdLst>
              <a:gd name="connsiteX0" fmla="*/ 0 w 850392"/>
              <a:gd name="connsiteY0" fmla="*/ 0 h 603504"/>
              <a:gd name="connsiteX1" fmla="*/ 109728 w 850392"/>
              <a:gd name="connsiteY1" fmla="*/ 237744 h 603504"/>
              <a:gd name="connsiteX2" fmla="*/ 539496 w 850392"/>
              <a:gd name="connsiteY2" fmla="*/ 521208 h 603504"/>
              <a:gd name="connsiteX3" fmla="*/ 850392 w 850392"/>
              <a:gd name="connsiteY3" fmla="*/ 603504 h 603504"/>
            </a:gdLst>
            <a:ahLst/>
            <a:cxnLst>
              <a:cxn ang="0">
                <a:pos x="connsiteX0" y="connsiteY0"/>
              </a:cxn>
              <a:cxn ang="0">
                <a:pos x="connsiteX1" y="connsiteY1"/>
              </a:cxn>
              <a:cxn ang="0">
                <a:pos x="connsiteX2" y="connsiteY2"/>
              </a:cxn>
              <a:cxn ang="0">
                <a:pos x="connsiteX3" y="connsiteY3"/>
              </a:cxn>
            </a:cxnLst>
            <a:rect l="l" t="t" r="r" b="b"/>
            <a:pathLst>
              <a:path w="850392" h="603504">
                <a:moveTo>
                  <a:pt x="0" y="0"/>
                </a:moveTo>
                <a:cubicBezTo>
                  <a:pt x="9906" y="75438"/>
                  <a:pt x="19812" y="150876"/>
                  <a:pt x="109728" y="237744"/>
                </a:cubicBezTo>
                <a:cubicBezTo>
                  <a:pt x="199644" y="324612"/>
                  <a:pt x="416052" y="460248"/>
                  <a:pt x="539496" y="521208"/>
                </a:cubicBezTo>
                <a:cubicBezTo>
                  <a:pt x="662940" y="582168"/>
                  <a:pt x="756666" y="592836"/>
                  <a:pt x="850392" y="603504"/>
                </a:cubicBezTo>
              </a:path>
            </a:pathLst>
          </a:custGeom>
          <a:noFill/>
          <a:ln w="9525" cap="flat" cmpd="sng" algn="ctr">
            <a:solidFill>
              <a:srgbClr val="FF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26" name="Forme libre 125"/>
          <p:cNvSpPr/>
          <p:nvPr/>
        </p:nvSpPr>
        <p:spPr bwMode="auto">
          <a:xfrm rot="16200000">
            <a:off x="7335526" y="2564904"/>
            <a:ext cx="1548172" cy="1548172"/>
          </a:xfrm>
          <a:custGeom>
            <a:avLst/>
            <a:gdLst>
              <a:gd name="connsiteX0" fmla="*/ 0 w 850392"/>
              <a:gd name="connsiteY0" fmla="*/ 0 h 603504"/>
              <a:gd name="connsiteX1" fmla="*/ 109728 w 850392"/>
              <a:gd name="connsiteY1" fmla="*/ 237744 h 603504"/>
              <a:gd name="connsiteX2" fmla="*/ 539496 w 850392"/>
              <a:gd name="connsiteY2" fmla="*/ 521208 h 603504"/>
              <a:gd name="connsiteX3" fmla="*/ 850392 w 850392"/>
              <a:gd name="connsiteY3" fmla="*/ 603504 h 603504"/>
            </a:gdLst>
            <a:ahLst/>
            <a:cxnLst>
              <a:cxn ang="0">
                <a:pos x="connsiteX0" y="connsiteY0"/>
              </a:cxn>
              <a:cxn ang="0">
                <a:pos x="connsiteX1" y="connsiteY1"/>
              </a:cxn>
              <a:cxn ang="0">
                <a:pos x="connsiteX2" y="connsiteY2"/>
              </a:cxn>
              <a:cxn ang="0">
                <a:pos x="connsiteX3" y="connsiteY3"/>
              </a:cxn>
            </a:cxnLst>
            <a:rect l="l" t="t" r="r" b="b"/>
            <a:pathLst>
              <a:path w="850392" h="603504">
                <a:moveTo>
                  <a:pt x="0" y="0"/>
                </a:moveTo>
                <a:cubicBezTo>
                  <a:pt x="9906" y="75438"/>
                  <a:pt x="19812" y="150876"/>
                  <a:pt x="109728" y="237744"/>
                </a:cubicBezTo>
                <a:cubicBezTo>
                  <a:pt x="199644" y="324612"/>
                  <a:pt x="416052" y="460248"/>
                  <a:pt x="539496" y="521208"/>
                </a:cubicBezTo>
                <a:cubicBezTo>
                  <a:pt x="662940" y="582168"/>
                  <a:pt x="756666" y="592836"/>
                  <a:pt x="850392" y="603504"/>
                </a:cubicBezTo>
              </a:path>
            </a:pathLst>
          </a:custGeom>
          <a:noFill/>
          <a:ln w="9525" cap="flat" cmpd="sng" algn="ctr">
            <a:solidFill>
              <a:srgbClr val="FF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27" name="Forme libre 126"/>
          <p:cNvSpPr/>
          <p:nvPr/>
        </p:nvSpPr>
        <p:spPr bwMode="auto">
          <a:xfrm rot="16200000">
            <a:off x="7317524" y="2582906"/>
            <a:ext cx="1440160" cy="1404156"/>
          </a:xfrm>
          <a:custGeom>
            <a:avLst/>
            <a:gdLst>
              <a:gd name="connsiteX0" fmla="*/ 0 w 850392"/>
              <a:gd name="connsiteY0" fmla="*/ 0 h 603504"/>
              <a:gd name="connsiteX1" fmla="*/ 109728 w 850392"/>
              <a:gd name="connsiteY1" fmla="*/ 237744 h 603504"/>
              <a:gd name="connsiteX2" fmla="*/ 539496 w 850392"/>
              <a:gd name="connsiteY2" fmla="*/ 521208 h 603504"/>
              <a:gd name="connsiteX3" fmla="*/ 850392 w 850392"/>
              <a:gd name="connsiteY3" fmla="*/ 603504 h 603504"/>
            </a:gdLst>
            <a:ahLst/>
            <a:cxnLst>
              <a:cxn ang="0">
                <a:pos x="connsiteX0" y="connsiteY0"/>
              </a:cxn>
              <a:cxn ang="0">
                <a:pos x="connsiteX1" y="connsiteY1"/>
              </a:cxn>
              <a:cxn ang="0">
                <a:pos x="connsiteX2" y="connsiteY2"/>
              </a:cxn>
              <a:cxn ang="0">
                <a:pos x="connsiteX3" y="connsiteY3"/>
              </a:cxn>
            </a:cxnLst>
            <a:rect l="l" t="t" r="r" b="b"/>
            <a:pathLst>
              <a:path w="850392" h="603504">
                <a:moveTo>
                  <a:pt x="0" y="0"/>
                </a:moveTo>
                <a:cubicBezTo>
                  <a:pt x="9906" y="75438"/>
                  <a:pt x="19812" y="150876"/>
                  <a:pt x="109728" y="237744"/>
                </a:cubicBezTo>
                <a:cubicBezTo>
                  <a:pt x="199644" y="324612"/>
                  <a:pt x="416052" y="460248"/>
                  <a:pt x="539496" y="521208"/>
                </a:cubicBezTo>
                <a:cubicBezTo>
                  <a:pt x="662940" y="582168"/>
                  <a:pt x="756666" y="592836"/>
                  <a:pt x="850392" y="603504"/>
                </a:cubicBezTo>
              </a:path>
            </a:pathLst>
          </a:custGeom>
          <a:noFill/>
          <a:ln w="9525" cap="flat" cmpd="sng" algn="ctr">
            <a:solidFill>
              <a:srgbClr val="FF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28" name="Forme libre 127"/>
          <p:cNvSpPr/>
          <p:nvPr/>
        </p:nvSpPr>
        <p:spPr bwMode="auto">
          <a:xfrm rot="16200000">
            <a:off x="7263518" y="2600908"/>
            <a:ext cx="1404156" cy="1260140"/>
          </a:xfrm>
          <a:custGeom>
            <a:avLst/>
            <a:gdLst>
              <a:gd name="connsiteX0" fmla="*/ 0 w 850392"/>
              <a:gd name="connsiteY0" fmla="*/ 0 h 603504"/>
              <a:gd name="connsiteX1" fmla="*/ 109728 w 850392"/>
              <a:gd name="connsiteY1" fmla="*/ 237744 h 603504"/>
              <a:gd name="connsiteX2" fmla="*/ 539496 w 850392"/>
              <a:gd name="connsiteY2" fmla="*/ 521208 h 603504"/>
              <a:gd name="connsiteX3" fmla="*/ 850392 w 850392"/>
              <a:gd name="connsiteY3" fmla="*/ 603504 h 603504"/>
            </a:gdLst>
            <a:ahLst/>
            <a:cxnLst>
              <a:cxn ang="0">
                <a:pos x="connsiteX0" y="connsiteY0"/>
              </a:cxn>
              <a:cxn ang="0">
                <a:pos x="connsiteX1" y="connsiteY1"/>
              </a:cxn>
              <a:cxn ang="0">
                <a:pos x="connsiteX2" y="connsiteY2"/>
              </a:cxn>
              <a:cxn ang="0">
                <a:pos x="connsiteX3" y="connsiteY3"/>
              </a:cxn>
            </a:cxnLst>
            <a:rect l="l" t="t" r="r" b="b"/>
            <a:pathLst>
              <a:path w="850392" h="603504">
                <a:moveTo>
                  <a:pt x="0" y="0"/>
                </a:moveTo>
                <a:cubicBezTo>
                  <a:pt x="9906" y="75438"/>
                  <a:pt x="19812" y="150876"/>
                  <a:pt x="109728" y="237744"/>
                </a:cubicBezTo>
                <a:cubicBezTo>
                  <a:pt x="199644" y="324612"/>
                  <a:pt x="416052" y="460248"/>
                  <a:pt x="539496" y="521208"/>
                </a:cubicBezTo>
                <a:cubicBezTo>
                  <a:pt x="662940" y="582168"/>
                  <a:pt x="756666" y="592836"/>
                  <a:pt x="850392" y="603504"/>
                </a:cubicBezTo>
              </a:path>
            </a:pathLst>
          </a:custGeom>
          <a:noFill/>
          <a:ln w="9525" cap="flat" cmpd="sng" algn="ctr">
            <a:solidFill>
              <a:srgbClr val="FF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29" name="Forme libre 128"/>
          <p:cNvSpPr/>
          <p:nvPr/>
        </p:nvSpPr>
        <p:spPr bwMode="auto">
          <a:xfrm rot="16200000">
            <a:off x="7245516" y="2582906"/>
            <a:ext cx="1332148" cy="1152128"/>
          </a:xfrm>
          <a:custGeom>
            <a:avLst/>
            <a:gdLst>
              <a:gd name="connsiteX0" fmla="*/ 0 w 850392"/>
              <a:gd name="connsiteY0" fmla="*/ 0 h 603504"/>
              <a:gd name="connsiteX1" fmla="*/ 109728 w 850392"/>
              <a:gd name="connsiteY1" fmla="*/ 237744 h 603504"/>
              <a:gd name="connsiteX2" fmla="*/ 539496 w 850392"/>
              <a:gd name="connsiteY2" fmla="*/ 521208 h 603504"/>
              <a:gd name="connsiteX3" fmla="*/ 850392 w 850392"/>
              <a:gd name="connsiteY3" fmla="*/ 603504 h 603504"/>
            </a:gdLst>
            <a:ahLst/>
            <a:cxnLst>
              <a:cxn ang="0">
                <a:pos x="connsiteX0" y="connsiteY0"/>
              </a:cxn>
              <a:cxn ang="0">
                <a:pos x="connsiteX1" y="connsiteY1"/>
              </a:cxn>
              <a:cxn ang="0">
                <a:pos x="connsiteX2" y="connsiteY2"/>
              </a:cxn>
              <a:cxn ang="0">
                <a:pos x="connsiteX3" y="connsiteY3"/>
              </a:cxn>
            </a:cxnLst>
            <a:rect l="l" t="t" r="r" b="b"/>
            <a:pathLst>
              <a:path w="850392" h="603504">
                <a:moveTo>
                  <a:pt x="0" y="0"/>
                </a:moveTo>
                <a:cubicBezTo>
                  <a:pt x="9906" y="75438"/>
                  <a:pt x="19812" y="150876"/>
                  <a:pt x="109728" y="237744"/>
                </a:cubicBezTo>
                <a:cubicBezTo>
                  <a:pt x="199644" y="324612"/>
                  <a:pt x="416052" y="460248"/>
                  <a:pt x="539496" y="521208"/>
                </a:cubicBezTo>
                <a:cubicBezTo>
                  <a:pt x="662940" y="582168"/>
                  <a:pt x="756666" y="592836"/>
                  <a:pt x="850392" y="603504"/>
                </a:cubicBezTo>
              </a:path>
            </a:pathLst>
          </a:custGeom>
          <a:noFill/>
          <a:ln w="9525" cap="flat" cmpd="sng" algn="ctr">
            <a:solidFill>
              <a:srgbClr val="FF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30" name="Forme libre 129"/>
          <p:cNvSpPr/>
          <p:nvPr/>
        </p:nvSpPr>
        <p:spPr bwMode="auto">
          <a:xfrm rot="16200000">
            <a:off x="7173508" y="2582906"/>
            <a:ext cx="1332148" cy="1008112"/>
          </a:xfrm>
          <a:custGeom>
            <a:avLst/>
            <a:gdLst>
              <a:gd name="connsiteX0" fmla="*/ 0 w 850392"/>
              <a:gd name="connsiteY0" fmla="*/ 0 h 603504"/>
              <a:gd name="connsiteX1" fmla="*/ 109728 w 850392"/>
              <a:gd name="connsiteY1" fmla="*/ 237744 h 603504"/>
              <a:gd name="connsiteX2" fmla="*/ 539496 w 850392"/>
              <a:gd name="connsiteY2" fmla="*/ 521208 h 603504"/>
              <a:gd name="connsiteX3" fmla="*/ 850392 w 850392"/>
              <a:gd name="connsiteY3" fmla="*/ 603504 h 603504"/>
            </a:gdLst>
            <a:ahLst/>
            <a:cxnLst>
              <a:cxn ang="0">
                <a:pos x="connsiteX0" y="connsiteY0"/>
              </a:cxn>
              <a:cxn ang="0">
                <a:pos x="connsiteX1" y="connsiteY1"/>
              </a:cxn>
              <a:cxn ang="0">
                <a:pos x="connsiteX2" y="connsiteY2"/>
              </a:cxn>
              <a:cxn ang="0">
                <a:pos x="connsiteX3" y="connsiteY3"/>
              </a:cxn>
            </a:cxnLst>
            <a:rect l="l" t="t" r="r" b="b"/>
            <a:pathLst>
              <a:path w="850392" h="603504">
                <a:moveTo>
                  <a:pt x="0" y="0"/>
                </a:moveTo>
                <a:cubicBezTo>
                  <a:pt x="9906" y="75438"/>
                  <a:pt x="19812" y="150876"/>
                  <a:pt x="109728" y="237744"/>
                </a:cubicBezTo>
                <a:cubicBezTo>
                  <a:pt x="199644" y="324612"/>
                  <a:pt x="416052" y="460248"/>
                  <a:pt x="539496" y="521208"/>
                </a:cubicBezTo>
                <a:cubicBezTo>
                  <a:pt x="662940" y="582168"/>
                  <a:pt x="756666" y="592836"/>
                  <a:pt x="850392" y="603504"/>
                </a:cubicBezTo>
              </a:path>
            </a:pathLst>
          </a:custGeom>
          <a:noFill/>
          <a:ln w="9525" cap="flat" cmpd="sng" algn="ctr">
            <a:solidFill>
              <a:srgbClr val="FF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31" name="Forme libre 130"/>
          <p:cNvSpPr/>
          <p:nvPr/>
        </p:nvSpPr>
        <p:spPr bwMode="auto">
          <a:xfrm>
            <a:off x="7184074" y="2562036"/>
            <a:ext cx="676335" cy="987557"/>
          </a:xfrm>
          <a:custGeom>
            <a:avLst/>
            <a:gdLst>
              <a:gd name="connsiteX0" fmla="*/ 0 w 676335"/>
              <a:gd name="connsiteY0" fmla="*/ 0 h 987557"/>
              <a:gd name="connsiteX1" fmla="*/ 118872 w 676335"/>
              <a:gd name="connsiteY1" fmla="*/ 164592 h 987557"/>
              <a:gd name="connsiteX2" fmla="*/ 640080 w 676335"/>
              <a:gd name="connsiteY2" fmla="*/ 283464 h 987557"/>
              <a:gd name="connsiteX3" fmla="*/ 603504 w 676335"/>
              <a:gd name="connsiteY3" fmla="*/ 704088 h 987557"/>
              <a:gd name="connsiteX4" fmla="*/ 374904 w 676335"/>
              <a:gd name="connsiteY4" fmla="*/ 941832 h 987557"/>
              <a:gd name="connsiteX5" fmla="*/ 155448 w 676335"/>
              <a:gd name="connsiteY5" fmla="*/ 987552 h 987557"/>
              <a:gd name="connsiteX6" fmla="*/ 155448 w 676335"/>
              <a:gd name="connsiteY6" fmla="*/ 987552 h 987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6335" h="987557">
                <a:moveTo>
                  <a:pt x="0" y="0"/>
                </a:moveTo>
                <a:cubicBezTo>
                  <a:pt x="6096" y="58674"/>
                  <a:pt x="12192" y="117348"/>
                  <a:pt x="118872" y="164592"/>
                </a:cubicBezTo>
                <a:cubicBezTo>
                  <a:pt x="225552" y="211836"/>
                  <a:pt x="559308" y="193548"/>
                  <a:pt x="640080" y="283464"/>
                </a:cubicBezTo>
                <a:cubicBezTo>
                  <a:pt x="720852" y="373380"/>
                  <a:pt x="647700" y="594360"/>
                  <a:pt x="603504" y="704088"/>
                </a:cubicBezTo>
                <a:cubicBezTo>
                  <a:pt x="559308" y="813816"/>
                  <a:pt x="449580" y="894588"/>
                  <a:pt x="374904" y="941832"/>
                </a:cubicBezTo>
                <a:cubicBezTo>
                  <a:pt x="300228" y="989076"/>
                  <a:pt x="155448" y="987552"/>
                  <a:pt x="155448" y="987552"/>
                </a:cubicBezTo>
                <a:lnTo>
                  <a:pt x="155448" y="987552"/>
                </a:lnTo>
              </a:path>
            </a:pathLst>
          </a:custGeom>
          <a:noFill/>
          <a:ln w="9525" cap="flat" cmpd="sng" algn="ctr">
            <a:solidFill>
              <a:srgbClr val="FF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32" name="Forme libre 131"/>
          <p:cNvSpPr/>
          <p:nvPr/>
        </p:nvSpPr>
        <p:spPr bwMode="auto">
          <a:xfrm>
            <a:off x="7028626" y="2562036"/>
            <a:ext cx="715615" cy="923544"/>
          </a:xfrm>
          <a:custGeom>
            <a:avLst/>
            <a:gdLst>
              <a:gd name="connsiteX0" fmla="*/ 0 w 715615"/>
              <a:gd name="connsiteY0" fmla="*/ 0 h 923544"/>
              <a:gd name="connsiteX1" fmla="*/ 36576 w 715615"/>
              <a:gd name="connsiteY1" fmla="*/ 82296 h 923544"/>
              <a:gd name="connsiteX2" fmla="*/ 146304 w 715615"/>
              <a:gd name="connsiteY2" fmla="*/ 173736 h 923544"/>
              <a:gd name="connsiteX3" fmla="*/ 429768 w 715615"/>
              <a:gd name="connsiteY3" fmla="*/ 274320 h 923544"/>
              <a:gd name="connsiteX4" fmla="*/ 676656 w 715615"/>
              <a:gd name="connsiteY4" fmla="*/ 320040 h 923544"/>
              <a:gd name="connsiteX5" fmla="*/ 713232 w 715615"/>
              <a:gd name="connsiteY5" fmla="*/ 557784 h 923544"/>
              <a:gd name="connsiteX6" fmla="*/ 658368 w 715615"/>
              <a:gd name="connsiteY6" fmla="*/ 731520 h 923544"/>
              <a:gd name="connsiteX7" fmla="*/ 493776 w 715615"/>
              <a:gd name="connsiteY7" fmla="*/ 868680 h 923544"/>
              <a:gd name="connsiteX8" fmla="*/ 310896 w 715615"/>
              <a:gd name="connsiteY8" fmla="*/ 923544 h 923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5615" h="923544">
                <a:moveTo>
                  <a:pt x="0" y="0"/>
                </a:moveTo>
                <a:cubicBezTo>
                  <a:pt x="6096" y="26670"/>
                  <a:pt x="12192" y="53340"/>
                  <a:pt x="36576" y="82296"/>
                </a:cubicBezTo>
                <a:cubicBezTo>
                  <a:pt x="60960" y="111252"/>
                  <a:pt x="80772" y="141732"/>
                  <a:pt x="146304" y="173736"/>
                </a:cubicBezTo>
                <a:cubicBezTo>
                  <a:pt x="211836" y="205740"/>
                  <a:pt x="341376" y="249936"/>
                  <a:pt x="429768" y="274320"/>
                </a:cubicBezTo>
                <a:cubicBezTo>
                  <a:pt x="518160" y="298704"/>
                  <a:pt x="629412" y="272796"/>
                  <a:pt x="676656" y="320040"/>
                </a:cubicBezTo>
                <a:cubicBezTo>
                  <a:pt x="723900" y="367284"/>
                  <a:pt x="716280" y="489204"/>
                  <a:pt x="713232" y="557784"/>
                </a:cubicBezTo>
                <a:cubicBezTo>
                  <a:pt x="710184" y="626364"/>
                  <a:pt x="694944" y="679704"/>
                  <a:pt x="658368" y="731520"/>
                </a:cubicBezTo>
                <a:cubicBezTo>
                  <a:pt x="621792" y="783336"/>
                  <a:pt x="551688" y="836676"/>
                  <a:pt x="493776" y="868680"/>
                </a:cubicBezTo>
                <a:cubicBezTo>
                  <a:pt x="435864" y="900684"/>
                  <a:pt x="373380" y="912114"/>
                  <a:pt x="310896" y="923544"/>
                </a:cubicBezTo>
              </a:path>
            </a:pathLst>
          </a:custGeom>
          <a:noFill/>
          <a:ln w="9525" cap="flat" cmpd="sng" algn="ctr">
            <a:solidFill>
              <a:srgbClr val="FF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34" name="Forme libre 133"/>
          <p:cNvSpPr/>
          <p:nvPr/>
        </p:nvSpPr>
        <p:spPr bwMode="auto">
          <a:xfrm>
            <a:off x="6909754" y="2534604"/>
            <a:ext cx="741069" cy="886968"/>
          </a:xfrm>
          <a:custGeom>
            <a:avLst/>
            <a:gdLst>
              <a:gd name="connsiteX0" fmla="*/ 0 w 741069"/>
              <a:gd name="connsiteY0" fmla="*/ 0 h 886968"/>
              <a:gd name="connsiteX1" fmla="*/ 54864 w 741069"/>
              <a:gd name="connsiteY1" fmla="*/ 146304 h 886968"/>
              <a:gd name="connsiteX2" fmla="*/ 173736 w 741069"/>
              <a:gd name="connsiteY2" fmla="*/ 246888 h 886968"/>
              <a:gd name="connsiteX3" fmla="*/ 402336 w 741069"/>
              <a:gd name="connsiteY3" fmla="*/ 329184 h 886968"/>
              <a:gd name="connsiteX4" fmla="*/ 594360 w 741069"/>
              <a:gd name="connsiteY4" fmla="*/ 384048 h 886968"/>
              <a:gd name="connsiteX5" fmla="*/ 685800 w 741069"/>
              <a:gd name="connsiteY5" fmla="*/ 420624 h 886968"/>
              <a:gd name="connsiteX6" fmla="*/ 740664 w 741069"/>
              <a:gd name="connsiteY6" fmla="*/ 603504 h 886968"/>
              <a:gd name="connsiteX7" fmla="*/ 658368 w 741069"/>
              <a:gd name="connsiteY7" fmla="*/ 777240 h 886968"/>
              <a:gd name="connsiteX8" fmla="*/ 420624 w 741069"/>
              <a:gd name="connsiteY8" fmla="*/ 886968 h 88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1069" h="886968">
                <a:moveTo>
                  <a:pt x="0" y="0"/>
                </a:moveTo>
                <a:cubicBezTo>
                  <a:pt x="12954" y="52578"/>
                  <a:pt x="25908" y="105156"/>
                  <a:pt x="54864" y="146304"/>
                </a:cubicBezTo>
                <a:cubicBezTo>
                  <a:pt x="83820" y="187452"/>
                  <a:pt x="115824" y="216408"/>
                  <a:pt x="173736" y="246888"/>
                </a:cubicBezTo>
                <a:cubicBezTo>
                  <a:pt x="231648" y="277368"/>
                  <a:pt x="332232" y="306324"/>
                  <a:pt x="402336" y="329184"/>
                </a:cubicBezTo>
                <a:cubicBezTo>
                  <a:pt x="472440" y="352044"/>
                  <a:pt x="547116" y="368808"/>
                  <a:pt x="594360" y="384048"/>
                </a:cubicBezTo>
                <a:cubicBezTo>
                  <a:pt x="641604" y="399288"/>
                  <a:pt x="661416" y="384048"/>
                  <a:pt x="685800" y="420624"/>
                </a:cubicBezTo>
                <a:cubicBezTo>
                  <a:pt x="710184" y="457200"/>
                  <a:pt x="745236" y="544068"/>
                  <a:pt x="740664" y="603504"/>
                </a:cubicBezTo>
                <a:cubicBezTo>
                  <a:pt x="736092" y="662940"/>
                  <a:pt x="711708" y="729996"/>
                  <a:pt x="658368" y="777240"/>
                </a:cubicBezTo>
                <a:cubicBezTo>
                  <a:pt x="605028" y="824484"/>
                  <a:pt x="512826" y="855726"/>
                  <a:pt x="420624" y="886968"/>
                </a:cubicBezTo>
              </a:path>
            </a:pathLst>
          </a:custGeom>
          <a:noFill/>
          <a:ln w="9525" cap="flat" cmpd="sng" algn="ctr">
            <a:solidFill>
              <a:srgbClr val="FF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35" name="Forme libre 134"/>
          <p:cNvSpPr/>
          <p:nvPr/>
        </p:nvSpPr>
        <p:spPr bwMode="auto">
          <a:xfrm>
            <a:off x="6754306" y="2479740"/>
            <a:ext cx="828160" cy="870058"/>
          </a:xfrm>
          <a:custGeom>
            <a:avLst/>
            <a:gdLst>
              <a:gd name="connsiteX0" fmla="*/ 0 w 828160"/>
              <a:gd name="connsiteY0" fmla="*/ 0 h 870058"/>
              <a:gd name="connsiteX1" fmla="*/ 36576 w 828160"/>
              <a:gd name="connsiteY1" fmla="*/ 137160 h 870058"/>
              <a:gd name="connsiteX2" fmla="*/ 155448 w 828160"/>
              <a:gd name="connsiteY2" fmla="*/ 256032 h 870058"/>
              <a:gd name="connsiteX3" fmla="*/ 347472 w 828160"/>
              <a:gd name="connsiteY3" fmla="*/ 393192 h 870058"/>
              <a:gd name="connsiteX4" fmla="*/ 658368 w 828160"/>
              <a:gd name="connsiteY4" fmla="*/ 466344 h 870058"/>
              <a:gd name="connsiteX5" fmla="*/ 813816 w 828160"/>
              <a:gd name="connsiteY5" fmla="*/ 576072 h 870058"/>
              <a:gd name="connsiteX6" fmla="*/ 804672 w 828160"/>
              <a:gd name="connsiteY6" fmla="*/ 731520 h 870058"/>
              <a:gd name="connsiteX7" fmla="*/ 667512 w 828160"/>
              <a:gd name="connsiteY7" fmla="*/ 850392 h 870058"/>
              <a:gd name="connsiteX8" fmla="*/ 585216 w 828160"/>
              <a:gd name="connsiteY8" fmla="*/ 868680 h 870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8160" h="870058">
                <a:moveTo>
                  <a:pt x="0" y="0"/>
                </a:moveTo>
                <a:cubicBezTo>
                  <a:pt x="5334" y="47244"/>
                  <a:pt x="10668" y="94488"/>
                  <a:pt x="36576" y="137160"/>
                </a:cubicBezTo>
                <a:cubicBezTo>
                  <a:pt x="62484" y="179832"/>
                  <a:pt x="103632" y="213360"/>
                  <a:pt x="155448" y="256032"/>
                </a:cubicBezTo>
                <a:cubicBezTo>
                  <a:pt x="207264" y="298704"/>
                  <a:pt x="263652" y="358140"/>
                  <a:pt x="347472" y="393192"/>
                </a:cubicBezTo>
                <a:cubicBezTo>
                  <a:pt x="431292" y="428244"/>
                  <a:pt x="580644" y="435864"/>
                  <a:pt x="658368" y="466344"/>
                </a:cubicBezTo>
                <a:cubicBezTo>
                  <a:pt x="736092" y="496824"/>
                  <a:pt x="789432" y="531876"/>
                  <a:pt x="813816" y="576072"/>
                </a:cubicBezTo>
                <a:cubicBezTo>
                  <a:pt x="838200" y="620268"/>
                  <a:pt x="829056" y="685800"/>
                  <a:pt x="804672" y="731520"/>
                </a:cubicBezTo>
                <a:cubicBezTo>
                  <a:pt x="780288" y="777240"/>
                  <a:pt x="704088" y="827532"/>
                  <a:pt x="667512" y="850392"/>
                </a:cubicBezTo>
                <a:cubicBezTo>
                  <a:pt x="630936" y="873252"/>
                  <a:pt x="608076" y="870966"/>
                  <a:pt x="585216" y="868680"/>
                </a:cubicBezTo>
              </a:path>
            </a:pathLst>
          </a:custGeom>
          <a:noFill/>
          <a:ln w="9525" cap="flat" cmpd="sng" algn="ctr">
            <a:solidFill>
              <a:srgbClr val="FF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36" name="Forme libre 135"/>
          <p:cNvSpPr/>
          <p:nvPr/>
        </p:nvSpPr>
        <p:spPr bwMode="auto">
          <a:xfrm>
            <a:off x="6626290" y="2415732"/>
            <a:ext cx="868750" cy="822960"/>
          </a:xfrm>
          <a:custGeom>
            <a:avLst/>
            <a:gdLst>
              <a:gd name="connsiteX0" fmla="*/ 0 w 868750"/>
              <a:gd name="connsiteY0" fmla="*/ 0 h 822960"/>
              <a:gd name="connsiteX1" fmla="*/ 27432 w 868750"/>
              <a:gd name="connsiteY1" fmla="*/ 192024 h 822960"/>
              <a:gd name="connsiteX2" fmla="*/ 155448 w 868750"/>
              <a:gd name="connsiteY2" fmla="*/ 329184 h 822960"/>
              <a:gd name="connsiteX3" fmla="*/ 356616 w 868750"/>
              <a:gd name="connsiteY3" fmla="*/ 457200 h 822960"/>
              <a:gd name="connsiteX4" fmla="*/ 512064 w 868750"/>
              <a:gd name="connsiteY4" fmla="*/ 521208 h 822960"/>
              <a:gd name="connsiteX5" fmla="*/ 685800 w 868750"/>
              <a:gd name="connsiteY5" fmla="*/ 557784 h 822960"/>
              <a:gd name="connsiteX6" fmla="*/ 850392 w 868750"/>
              <a:gd name="connsiteY6" fmla="*/ 658368 h 822960"/>
              <a:gd name="connsiteX7" fmla="*/ 850392 w 868750"/>
              <a:gd name="connsiteY7" fmla="*/ 768096 h 822960"/>
              <a:gd name="connsiteX8" fmla="*/ 722376 w 868750"/>
              <a:gd name="connsiteY8" fmla="*/ 822960 h 822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68750" h="822960">
                <a:moveTo>
                  <a:pt x="0" y="0"/>
                </a:moveTo>
                <a:cubicBezTo>
                  <a:pt x="762" y="68580"/>
                  <a:pt x="1524" y="137160"/>
                  <a:pt x="27432" y="192024"/>
                </a:cubicBezTo>
                <a:cubicBezTo>
                  <a:pt x="53340" y="246888"/>
                  <a:pt x="100584" y="284988"/>
                  <a:pt x="155448" y="329184"/>
                </a:cubicBezTo>
                <a:cubicBezTo>
                  <a:pt x="210312" y="373380"/>
                  <a:pt x="297180" y="425196"/>
                  <a:pt x="356616" y="457200"/>
                </a:cubicBezTo>
                <a:cubicBezTo>
                  <a:pt x="416052" y="489204"/>
                  <a:pt x="457200" y="504444"/>
                  <a:pt x="512064" y="521208"/>
                </a:cubicBezTo>
                <a:cubicBezTo>
                  <a:pt x="566928" y="537972"/>
                  <a:pt x="629412" y="534924"/>
                  <a:pt x="685800" y="557784"/>
                </a:cubicBezTo>
                <a:cubicBezTo>
                  <a:pt x="742188" y="580644"/>
                  <a:pt x="822960" y="623316"/>
                  <a:pt x="850392" y="658368"/>
                </a:cubicBezTo>
                <a:cubicBezTo>
                  <a:pt x="877824" y="693420"/>
                  <a:pt x="871728" y="740664"/>
                  <a:pt x="850392" y="768096"/>
                </a:cubicBezTo>
                <a:cubicBezTo>
                  <a:pt x="829056" y="795528"/>
                  <a:pt x="775716" y="809244"/>
                  <a:pt x="722376" y="822960"/>
                </a:cubicBezTo>
              </a:path>
            </a:pathLst>
          </a:custGeom>
          <a:noFill/>
          <a:ln w="9525" cap="flat" cmpd="sng" algn="ctr">
            <a:solidFill>
              <a:srgbClr val="FF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40" name="Forme libre 139"/>
          <p:cNvSpPr/>
          <p:nvPr/>
        </p:nvSpPr>
        <p:spPr bwMode="auto">
          <a:xfrm>
            <a:off x="3636130" y="2360868"/>
            <a:ext cx="1179648" cy="896112"/>
          </a:xfrm>
          <a:custGeom>
            <a:avLst/>
            <a:gdLst>
              <a:gd name="connsiteX0" fmla="*/ 1179648 w 1179648"/>
              <a:gd name="connsiteY0" fmla="*/ 0 h 896112"/>
              <a:gd name="connsiteX1" fmla="*/ 1097352 w 1179648"/>
              <a:gd name="connsiteY1" fmla="*/ 109728 h 896112"/>
              <a:gd name="connsiteX2" fmla="*/ 832176 w 1179648"/>
              <a:gd name="connsiteY2" fmla="*/ 155448 h 896112"/>
              <a:gd name="connsiteX3" fmla="*/ 649296 w 1179648"/>
              <a:gd name="connsiteY3" fmla="*/ 182880 h 896112"/>
              <a:gd name="connsiteX4" fmla="*/ 365832 w 1179648"/>
              <a:gd name="connsiteY4" fmla="*/ 246888 h 896112"/>
              <a:gd name="connsiteX5" fmla="*/ 118944 w 1179648"/>
              <a:gd name="connsiteY5" fmla="*/ 365760 h 896112"/>
              <a:gd name="connsiteX6" fmla="*/ 36648 w 1179648"/>
              <a:gd name="connsiteY6" fmla="*/ 566928 h 896112"/>
              <a:gd name="connsiteX7" fmla="*/ 9216 w 1179648"/>
              <a:gd name="connsiteY7" fmla="*/ 813816 h 896112"/>
              <a:gd name="connsiteX8" fmla="*/ 192096 w 1179648"/>
              <a:gd name="connsiteY8" fmla="*/ 896112 h 896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648" h="896112">
                <a:moveTo>
                  <a:pt x="1179648" y="0"/>
                </a:moveTo>
                <a:cubicBezTo>
                  <a:pt x="1167456" y="41910"/>
                  <a:pt x="1155264" y="83820"/>
                  <a:pt x="1097352" y="109728"/>
                </a:cubicBezTo>
                <a:cubicBezTo>
                  <a:pt x="1039440" y="135636"/>
                  <a:pt x="906852" y="143256"/>
                  <a:pt x="832176" y="155448"/>
                </a:cubicBezTo>
                <a:cubicBezTo>
                  <a:pt x="757500" y="167640"/>
                  <a:pt x="727020" y="167640"/>
                  <a:pt x="649296" y="182880"/>
                </a:cubicBezTo>
                <a:cubicBezTo>
                  <a:pt x="571572" y="198120"/>
                  <a:pt x="454224" y="216408"/>
                  <a:pt x="365832" y="246888"/>
                </a:cubicBezTo>
                <a:cubicBezTo>
                  <a:pt x="277440" y="277368"/>
                  <a:pt x="173808" y="312420"/>
                  <a:pt x="118944" y="365760"/>
                </a:cubicBezTo>
                <a:cubicBezTo>
                  <a:pt x="64080" y="419100"/>
                  <a:pt x="54936" y="492252"/>
                  <a:pt x="36648" y="566928"/>
                </a:cubicBezTo>
                <a:cubicBezTo>
                  <a:pt x="18360" y="641604"/>
                  <a:pt x="-16692" y="758952"/>
                  <a:pt x="9216" y="813816"/>
                </a:cubicBezTo>
                <a:cubicBezTo>
                  <a:pt x="35124" y="868680"/>
                  <a:pt x="113610" y="882396"/>
                  <a:pt x="192096" y="896112"/>
                </a:cubicBezTo>
              </a:path>
            </a:pathLst>
          </a:custGeom>
          <a:noFill/>
          <a:ln w="9525" cap="flat" cmpd="sng" algn="ctr">
            <a:solidFill>
              <a:srgbClr val="C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46" name="Forme libre 145"/>
          <p:cNvSpPr/>
          <p:nvPr/>
        </p:nvSpPr>
        <p:spPr bwMode="auto">
          <a:xfrm>
            <a:off x="9022018" y="2580324"/>
            <a:ext cx="1372778" cy="1157423"/>
          </a:xfrm>
          <a:custGeom>
            <a:avLst/>
            <a:gdLst>
              <a:gd name="connsiteX0" fmla="*/ 0 w 1372778"/>
              <a:gd name="connsiteY0" fmla="*/ 0 h 1157423"/>
              <a:gd name="connsiteX1" fmla="*/ 64008 w 1372778"/>
              <a:gd name="connsiteY1" fmla="*/ 64008 h 1157423"/>
              <a:gd name="connsiteX2" fmla="*/ 274320 w 1372778"/>
              <a:gd name="connsiteY2" fmla="*/ 82296 h 1157423"/>
              <a:gd name="connsiteX3" fmla="*/ 694944 w 1372778"/>
              <a:gd name="connsiteY3" fmla="*/ 91440 h 1157423"/>
              <a:gd name="connsiteX4" fmla="*/ 1243584 w 1372778"/>
              <a:gd name="connsiteY4" fmla="*/ 182880 h 1157423"/>
              <a:gd name="connsiteX5" fmla="*/ 1362456 w 1372778"/>
              <a:gd name="connsiteY5" fmla="*/ 365760 h 1157423"/>
              <a:gd name="connsiteX6" fmla="*/ 1362456 w 1372778"/>
              <a:gd name="connsiteY6" fmla="*/ 914400 h 1157423"/>
              <a:gd name="connsiteX7" fmla="*/ 1325880 w 1372778"/>
              <a:gd name="connsiteY7" fmla="*/ 1042416 h 1157423"/>
              <a:gd name="connsiteX8" fmla="*/ 1271016 w 1372778"/>
              <a:gd name="connsiteY8" fmla="*/ 1097280 h 1157423"/>
              <a:gd name="connsiteX9" fmla="*/ 1088136 w 1372778"/>
              <a:gd name="connsiteY9" fmla="*/ 1152144 h 1157423"/>
              <a:gd name="connsiteX10" fmla="*/ 960120 w 1372778"/>
              <a:gd name="connsiteY10" fmla="*/ 1152144 h 115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2778" h="1157423">
                <a:moveTo>
                  <a:pt x="0" y="0"/>
                </a:moveTo>
                <a:cubicBezTo>
                  <a:pt x="9144" y="25146"/>
                  <a:pt x="18288" y="50292"/>
                  <a:pt x="64008" y="64008"/>
                </a:cubicBezTo>
                <a:cubicBezTo>
                  <a:pt x="109728" y="77724"/>
                  <a:pt x="169164" y="77724"/>
                  <a:pt x="274320" y="82296"/>
                </a:cubicBezTo>
                <a:cubicBezTo>
                  <a:pt x="379476" y="86868"/>
                  <a:pt x="533400" y="74676"/>
                  <a:pt x="694944" y="91440"/>
                </a:cubicBezTo>
                <a:cubicBezTo>
                  <a:pt x="856488" y="108204"/>
                  <a:pt x="1132332" y="137160"/>
                  <a:pt x="1243584" y="182880"/>
                </a:cubicBezTo>
                <a:cubicBezTo>
                  <a:pt x="1354836" y="228600"/>
                  <a:pt x="1342644" y="243840"/>
                  <a:pt x="1362456" y="365760"/>
                </a:cubicBezTo>
                <a:cubicBezTo>
                  <a:pt x="1382268" y="487680"/>
                  <a:pt x="1368552" y="801624"/>
                  <a:pt x="1362456" y="914400"/>
                </a:cubicBezTo>
                <a:cubicBezTo>
                  <a:pt x="1356360" y="1027176"/>
                  <a:pt x="1341120" y="1011936"/>
                  <a:pt x="1325880" y="1042416"/>
                </a:cubicBezTo>
                <a:cubicBezTo>
                  <a:pt x="1310640" y="1072896"/>
                  <a:pt x="1310640" y="1078992"/>
                  <a:pt x="1271016" y="1097280"/>
                </a:cubicBezTo>
                <a:cubicBezTo>
                  <a:pt x="1231392" y="1115568"/>
                  <a:pt x="1139952" y="1143000"/>
                  <a:pt x="1088136" y="1152144"/>
                </a:cubicBezTo>
                <a:cubicBezTo>
                  <a:pt x="1036320" y="1161288"/>
                  <a:pt x="998220" y="1156716"/>
                  <a:pt x="960120" y="1152144"/>
                </a:cubicBezTo>
              </a:path>
            </a:pathLst>
          </a:custGeom>
          <a:noFill/>
          <a:ln w="9525" cap="flat" cmpd="sng" algn="ctr">
            <a:solidFill>
              <a:srgbClr val="00B0F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pic>
        <p:nvPicPr>
          <p:cNvPr id="154" name="Image 153"/>
          <p:cNvPicPr>
            <a:picLocks noChangeAspect="1"/>
          </p:cNvPicPr>
          <p:nvPr/>
        </p:nvPicPr>
        <p:blipFill rotWithShape="1">
          <a:blip r:embed="rId6"/>
          <a:srcRect l="7806" t="2277" r="11959" b="1480"/>
          <a:stretch/>
        </p:blipFill>
        <p:spPr>
          <a:xfrm>
            <a:off x="9495766" y="5589240"/>
            <a:ext cx="720000" cy="1144918"/>
          </a:xfrm>
          <a:prstGeom prst="rect">
            <a:avLst/>
          </a:prstGeom>
        </p:spPr>
      </p:pic>
      <p:pic>
        <p:nvPicPr>
          <p:cNvPr id="156" name="Image 155"/>
          <p:cNvPicPr>
            <a:picLocks noChangeAspect="1"/>
          </p:cNvPicPr>
          <p:nvPr/>
        </p:nvPicPr>
        <p:blipFill rotWithShape="1">
          <a:blip r:embed="rId6"/>
          <a:srcRect l="7806" t="2277" r="11959" b="1480"/>
          <a:stretch/>
        </p:blipFill>
        <p:spPr>
          <a:xfrm>
            <a:off x="10251850" y="5589240"/>
            <a:ext cx="720000" cy="1144918"/>
          </a:xfrm>
          <a:prstGeom prst="rect">
            <a:avLst/>
          </a:prstGeom>
        </p:spPr>
      </p:pic>
      <p:sp>
        <p:nvSpPr>
          <p:cNvPr id="160" name="Rectangle 159"/>
          <p:cNvSpPr/>
          <p:nvPr/>
        </p:nvSpPr>
        <p:spPr bwMode="auto">
          <a:xfrm>
            <a:off x="3303078" y="6093296"/>
            <a:ext cx="1764196" cy="576064"/>
          </a:xfrm>
          <a:prstGeom prst="rect">
            <a:avLst/>
          </a:prstGeom>
          <a:solidFill>
            <a:srgbClr val="F8F8F8"/>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algn="ctr" fontAlgn="base">
              <a:spcBef>
                <a:spcPct val="50000"/>
              </a:spcBef>
              <a:spcAft>
                <a:spcPct val="0"/>
              </a:spcAft>
            </a:pPr>
            <a:r>
              <a:rPr lang="en-US" sz="1600" dirty="0">
                <a:solidFill>
                  <a:srgbClr val="000000"/>
                </a:solidFill>
                <a:latin typeface="Times New Roman" pitchFamily="18" charset="0"/>
                <a:cs typeface="Arial" charset="0"/>
              </a:rPr>
              <a:t>Machine interface</a:t>
            </a:r>
            <a:br>
              <a:rPr lang="en-US" sz="1600" dirty="0">
                <a:solidFill>
                  <a:srgbClr val="000000"/>
                </a:solidFill>
                <a:latin typeface="Times New Roman" pitchFamily="18" charset="0"/>
                <a:cs typeface="Arial" charset="0"/>
              </a:rPr>
            </a:br>
            <a:r>
              <a:rPr lang="en-US" sz="1600" dirty="0">
                <a:solidFill>
                  <a:srgbClr val="000000"/>
                </a:solidFill>
                <a:latin typeface="Times New Roman" pitchFamily="18" charset="0"/>
                <a:cs typeface="Arial" charset="0"/>
              </a:rPr>
              <a:t>Clock, synchro</a:t>
            </a:r>
          </a:p>
        </p:txBody>
      </p:sp>
      <p:sp>
        <p:nvSpPr>
          <p:cNvPr id="164" name="Forme libre 163"/>
          <p:cNvSpPr/>
          <p:nvPr/>
        </p:nvSpPr>
        <p:spPr bwMode="auto">
          <a:xfrm>
            <a:off x="5720787" y="4330700"/>
            <a:ext cx="1131949" cy="934504"/>
          </a:xfrm>
          <a:custGeom>
            <a:avLst/>
            <a:gdLst>
              <a:gd name="connsiteX0" fmla="*/ 1100575 w 1131949"/>
              <a:gd name="connsiteY0" fmla="*/ 0 h 990600"/>
              <a:gd name="connsiteX1" fmla="*/ 1075175 w 1131949"/>
              <a:gd name="connsiteY1" fmla="*/ 241300 h 990600"/>
              <a:gd name="connsiteX2" fmla="*/ 579875 w 1131949"/>
              <a:gd name="connsiteY2" fmla="*/ 381000 h 990600"/>
              <a:gd name="connsiteX3" fmla="*/ 59175 w 1131949"/>
              <a:gd name="connsiteY3" fmla="*/ 723900 h 990600"/>
              <a:gd name="connsiteX4" fmla="*/ 33775 w 1131949"/>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1949" h="990600">
                <a:moveTo>
                  <a:pt x="1100575" y="0"/>
                </a:moveTo>
                <a:cubicBezTo>
                  <a:pt x="1131266" y="88900"/>
                  <a:pt x="1161958" y="177800"/>
                  <a:pt x="1075175" y="241300"/>
                </a:cubicBezTo>
                <a:cubicBezTo>
                  <a:pt x="988392" y="304800"/>
                  <a:pt x="749208" y="300567"/>
                  <a:pt x="579875" y="381000"/>
                </a:cubicBezTo>
                <a:cubicBezTo>
                  <a:pt x="410542" y="461433"/>
                  <a:pt x="150192" y="622300"/>
                  <a:pt x="59175" y="723900"/>
                </a:cubicBezTo>
                <a:cubicBezTo>
                  <a:pt x="-31842" y="825500"/>
                  <a:pt x="966" y="908050"/>
                  <a:pt x="33775" y="990600"/>
                </a:cubicBezTo>
              </a:path>
            </a:pathLst>
          </a:custGeom>
          <a:noFill/>
          <a:ln w="9525" cap="flat" cmpd="sng" algn="ctr">
            <a:solidFill>
              <a:srgbClr val="000000"/>
            </a:solidFill>
            <a:prstDash val="solid"/>
            <a:round/>
            <a:headEnd type="triangle" w="sm" len="med"/>
            <a:tailEnd type="triangl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65" name="Forme libre 164"/>
          <p:cNvSpPr/>
          <p:nvPr/>
        </p:nvSpPr>
        <p:spPr bwMode="auto">
          <a:xfrm>
            <a:off x="6872162" y="4343400"/>
            <a:ext cx="2184400" cy="1360125"/>
          </a:xfrm>
          <a:custGeom>
            <a:avLst/>
            <a:gdLst>
              <a:gd name="connsiteX0" fmla="*/ 0 w 2184400"/>
              <a:gd name="connsiteY0" fmla="*/ 0 h 1360125"/>
              <a:gd name="connsiteX1" fmla="*/ 139700 w 2184400"/>
              <a:gd name="connsiteY1" fmla="*/ 317500 h 1360125"/>
              <a:gd name="connsiteX2" fmla="*/ 762000 w 2184400"/>
              <a:gd name="connsiteY2" fmla="*/ 876300 h 1360125"/>
              <a:gd name="connsiteX3" fmla="*/ 1536700 w 2184400"/>
              <a:gd name="connsiteY3" fmla="*/ 1320800 h 1360125"/>
              <a:gd name="connsiteX4" fmla="*/ 2057400 w 2184400"/>
              <a:gd name="connsiteY4" fmla="*/ 1320800 h 1360125"/>
              <a:gd name="connsiteX5" fmla="*/ 2184400 w 2184400"/>
              <a:gd name="connsiteY5" fmla="*/ 1168400 h 136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84400" h="1360125">
                <a:moveTo>
                  <a:pt x="0" y="0"/>
                </a:moveTo>
                <a:cubicBezTo>
                  <a:pt x="6350" y="85725"/>
                  <a:pt x="12700" y="171450"/>
                  <a:pt x="139700" y="317500"/>
                </a:cubicBezTo>
                <a:cubicBezTo>
                  <a:pt x="266700" y="463550"/>
                  <a:pt x="529167" y="709083"/>
                  <a:pt x="762000" y="876300"/>
                </a:cubicBezTo>
                <a:cubicBezTo>
                  <a:pt x="994833" y="1043517"/>
                  <a:pt x="1320800" y="1246717"/>
                  <a:pt x="1536700" y="1320800"/>
                </a:cubicBezTo>
                <a:cubicBezTo>
                  <a:pt x="1752600" y="1394883"/>
                  <a:pt x="1949450" y="1346200"/>
                  <a:pt x="2057400" y="1320800"/>
                </a:cubicBezTo>
                <a:cubicBezTo>
                  <a:pt x="2165350" y="1295400"/>
                  <a:pt x="2174875" y="1231900"/>
                  <a:pt x="2184400" y="1168400"/>
                </a:cubicBezTo>
              </a:path>
            </a:pathLst>
          </a:custGeom>
          <a:noFill/>
          <a:ln w="9525" cap="flat" cmpd="sng" algn="ctr">
            <a:solidFill>
              <a:srgbClr val="0000FF"/>
            </a:solidFill>
            <a:prstDash val="solid"/>
            <a:round/>
            <a:headEnd type="triangle" w="med" len="med"/>
            <a:tailEnd type="triangl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66" name="Ellipse 165"/>
          <p:cNvSpPr/>
          <p:nvPr/>
        </p:nvSpPr>
        <p:spPr bwMode="auto">
          <a:xfrm>
            <a:off x="7731570" y="5157192"/>
            <a:ext cx="180020" cy="180020"/>
          </a:xfrm>
          <a:prstGeom prst="ellipse">
            <a:avLst/>
          </a:prstGeom>
          <a:solidFill>
            <a:srgbClr val="F8F8F8"/>
          </a:solidFill>
          <a:ln w="9525" cap="flat" cmpd="sng" algn="ctr">
            <a:solidFill>
              <a:srgbClr val="00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67" name="Ellipse 166"/>
          <p:cNvSpPr/>
          <p:nvPr/>
        </p:nvSpPr>
        <p:spPr bwMode="auto">
          <a:xfrm>
            <a:off x="5745563" y="4753265"/>
            <a:ext cx="180020" cy="180020"/>
          </a:xfrm>
          <a:prstGeom prst="ellipse">
            <a:avLst/>
          </a:prstGeom>
          <a:solidFill>
            <a:srgbClr val="F8F8F8"/>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cxnSp>
        <p:nvCxnSpPr>
          <p:cNvPr id="169" name="Connecteur droit 168"/>
          <p:cNvCxnSpPr/>
          <p:nvPr/>
        </p:nvCxnSpPr>
        <p:spPr bwMode="auto">
          <a:xfrm>
            <a:off x="3951150" y="2708920"/>
            <a:ext cx="7812868" cy="0"/>
          </a:xfrm>
          <a:prstGeom prst="line">
            <a:avLst/>
          </a:prstGeom>
          <a:solidFill>
            <a:srgbClr val="F8F8F8"/>
          </a:solidFill>
          <a:ln w="25400" cap="flat" cmpd="sng" algn="ctr">
            <a:solidFill>
              <a:srgbClr val="000000"/>
            </a:solidFill>
            <a:prstDash val="solid"/>
            <a:round/>
            <a:headEnd type="none" w="med" len="med"/>
            <a:tailEnd type="none" w="med" len="med"/>
          </a:ln>
          <a:effectLst/>
        </p:spPr>
      </p:cxnSp>
      <p:sp>
        <p:nvSpPr>
          <p:cNvPr id="171" name="ZoneTexte 170"/>
          <p:cNvSpPr txBox="1"/>
          <p:nvPr/>
        </p:nvSpPr>
        <p:spPr>
          <a:xfrm>
            <a:off x="261280" y="767744"/>
            <a:ext cx="3676007" cy="892552"/>
          </a:xfrm>
          <a:prstGeom prst="rect">
            <a:avLst/>
          </a:prstGeom>
          <a:noFill/>
        </p:spPr>
        <p:txBody>
          <a:bodyPr wrap="none" rtlCol="0">
            <a:spAutoFit/>
          </a:bodyPr>
          <a:lstStyle/>
          <a:p>
            <a:pPr algn="ctr"/>
            <a:r>
              <a:rPr lang="en-US" b="1" dirty="0"/>
              <a:t>Frontend </a:t>
            </a:r>
            <a:r>
              <a:rPr lang="en-US" dirty="0"/>
              <a:t>on detector</a:t>
            </a:r>
            <a:r>
              <a:rPr lang="en-US" b="1" dirty="0"/>
              <a:t> </a:t>
            </a:r>
            <a:endParaRPr lang="en-US" dirty="0"/>
          </a:p>
          <a:p>
            <a:pPr algn="ctr"/>
            <a:endParaRPr lang="en-US" sz="800" dirty="0"/>
          </a:p>
          <a:p>
            <a:pPr algn="ctr"/>
            <a:r>
              <a:rPr lang="en-US" dirty="0">
                <a:solidFill>
                  <a:schemeClr val="tx2"/>
                </a:solidFill>
              </a:rPr>
              <a:t>180 VMM Hybrids </a:t>
            </a:r>
            <a:r>
              <a:rPr lang="en-US" dirty="0">
                <a:solidFill>
                  <a:schemeClr val="tx2"/>
                </a:solidFill>
                <a:sym typeface="Wingdings" panose="05000000000000000000" pitchFamily="2" charset="2"/>
              </a:rPr>
              <a:t> 60 per plane</a:t>
            </a:r>
            <a:endParaRPr lang="en-US" dirty="0">
              <a:solidFill>
                <a:schemeClr val="tx2"/>
              </a:solidFill>
            </a:endParaRPr>
          </a:p>
          <a:p>
            <a:pPr algn="ctr"/>
            <a:endParaRPr lang="en-US" sz="800" dirty="0"/>
          </a:p>
        </p:txBody>
      </p:sp>
      <p:cxnSp>
        <p:nvCxnSpPr>
          <p:cNvPr id="172" name="Connecteur droit 171"/>
          <p:cNvCxnSpPr/>
          <p:nvPr/>
        </p:nvCxnSpPr>
        <p:spPr bwMode="auto">
          <a:xfrm>
            <a:off x="3987154" y="4725144"/>
            <a:ext cx="7740860" cy="0"/>
          </a:xfrm>
          <a:prstGeom prst="line">
            <a:avLst/>
          </a:prstGeom>
          <a:solidFill>
            <a:srgbClr val="F8F8F8"/>
          </a:solidFill>
          <a:ln w="25400" cap="flat" cmpd="sng" algn="ctr">
            <a:solidFill>
              <a:srgbClr val="000000"/>
            </a:solidFill>
            <a:prstDash val="solid"/>
            <a:round/>
            <a:headEnd type="none" w="med" len="med"/>
            <a:tailEnd type="none" w="med" len="med"/>
          </a:ln>
          <a:effectLst/>
        </p:spPr>
      </p:cxnSp>
      <p:sp>
        <p:nvSpPr>
          <p:cNvPr id="173" name="ZoneTexte 172"/>
          <p:cNvSpPr txBox="1"/>
          <p:nvPr/>
        </p:nvSpPr>
        <p:spPr>
          <a:xfrm>
            <a:off x="310989" y="3158970"/>
            <a:ext cx="2582758" cy="1046440"/>
          </a:xfrm>
          <a:prstGeom prst="rect">
            <a:avLst/>
          </a:prstGeom>
          <a:noFill/>
        </p:spPr>
        <p:txBody>
          <a:bodyPr wrap="none" rtlCol="0">
            <a:spAutoFit/>
          </a:bodyPr>
          <a:lstStyle/>
          <a:p>
            <a:pPr algn="ctr"/>
            <a:r>
              <a:rPr lang="en-US" b="1" dirty="0"/>
              <a:t>Backend</a:t>
            </a:r>
            <a:r>
              <a:rPr lang="en-US" dirty="0"/>
              <a:t> in cavern</a:t>
            </a:r>
          </a:p>
          <a:p>
            <a:pPr algn="ctr"/>
            <a:endParaRPr lang="en-US" sz="800" dirty="0"/>
          </a:p>
          <a:p>
            <a:pPr algn="ctr"/>
            <a:r>
              <a:rPr lang="en-US" dirty="0"/>
              <a:t>12 AXKU040 boards</a:t>
            </a:r>
          </a:p>
          <a:p>
            <a:pPr algn="ctr"/>
            <a:r>
              <a:rPr lang="en-US" dirty="0">
                <a:solidFill>
                  <a:schemeClr val="tx2"/>
                </a:solidFill>
              </a:rPr>
              <a:t>15 hybrids per backend</a:t>
            </a:r>
          </a:p>
        </p:txBody>
      </p:sp>
      <p:cxnSp>
        <p:nvCxnSpPr>
          <p:cNvPr id="178" name="Connecteur droit avec flèche 177"/>
          <p:cNvCxnSpPr/>
          <p:nvPr/>
        </p:nvCxnSpPr>
        <p:spPr bwMode="auto">
          <a:xfrm>
            <a:off x="3555106" y="2384884"/>
            <a:ext cx="0" cy="540060"/>
          </a:xfrm>
          <a:prstGeom prst="straightConnector1">
            <a:avLst/>
          </a:prstGeom>
          <a:solidFill>
            <a:srgbClr val="F8F8F8"/>
          </a:solidFill>
          <a:ln w="9525" cap="flat" cmpd="sng" algn="ctr">
            <a:solidFill>
              <a:srgbClr val="000000"/>
            </a:solidFill>
            <a:prstDash val="solid"/>
            <a:round/>
            <a:headEnd type="triangle" w="med" len="med"/>
            <a:tailEnd type="triangle"/>
          </a:ln>
          <a:effectLst/>
        </p:spPr>
      </p:cxnSp>
      <p:sp>
        <p:nvSpPr>
          <p:cNvPr id="179" name="ZoneTexte 178"/>
          <p:cNvSpPr txBox="1"/>
          <p:nvPr/>
        </p:nvSpPr>
        <p:spPr>
          <a:xfrm rot="5400000">
            <a:off x="3157331" y="2489046"/>
            <a:ext cx="486031" cy="369332"/>
          </a:xfrm>
          <a:prstGeom prst="rect">
            <a:avLst/>
          </a:prstGeom>
          <a:noFill/>
        </p:spPr>
        <p:txBody>
          <a:bodyPr wrap="none" rtlCol="0">
            <a:spAutoFit/>
          </a:bodyPr>
          <a:lstStyle/>
          <a:p>
            <a:pPr algn="ctr"/>
            <a:r>
              <a:rPr lang="fr-FR" dirty="0"/>
              <a:t>5m</a:t>
            </a:r>
          </a:p>
        </p:txBody>
      </p:sp>
      <p:cxnSp>
        <p:nvCxnSpPr>
          <p:cNvPr id="182" name="Connecteur droit avec flèche 181"/>
          <p:cNvCxnSpPr/>
          <p:nvPr/>
        </p:nvCxnSpPr>
        <p:spPr bwMode="auto">
          <a:xfrm>
            <a:off x="3627114" y="4437112"/>
            <a:ext cx="0" cy="540060"/>
          </a:xfrm>
          <a:prstGeom prst="straightConnector1">
            <a:avLst/>
          </a:prstGeom>
          <a:solidFill>
            <a:srgbClr val="F8F8F8"/>
          </a:solidFill>
          <a:ln w="9525" cap="flat" cmpd="sng" algn="ctr">
            <a:solidFill>
              <a:srgbClr val="000000"/>
            </a:solidFill>
            <a:prstDash val="solid"/>
            <a:round/>
            <a:headEnd type="triangle" w="med" len="med"/>
            <a:tailEnd type="triangle"/>
          </a:ln>
          <a:effectLst/>
        </p:spPr>
      </p:cxnSp>
      <p:sp>
        <p:nvSpPr>
          <p:cNvPr id="183" name="ZoneTexte 182"/>
          <p:cNvSpPr txBox="1"/>
          <p:nvPr/>
        </p:nvSpPr>
        <p:spPr>
          <a:xfrm rot="5400000">
            <a:off x="3076317" y="4541274"/>
            <a:ext cx="720070" cy="369332"/>
          </a:xfrm>
          <a:prstGeom prst="rect">
            <a:avLst/>
          </a:prstGeom>
          <a:noFill/>
        </p:spPr>
        <p:txBody>
          <a:bodyPr wrap="none" rtlCol="0">
            <a:spAutoFit/>
          </a:bodyPr>
          <a:lstStyle/>
          <a:p>
            <a:pPr algn="ctr"/>
            <a:r>
              <a:rPr lang="fr-FR" dirty="0"/>
              <a:t>100m</a:t>
            </a:r>
          </a:p>
        </p:txBody>
      </p:sp>
      <p:sp>
        <p:nvSpPr>
          <p:cNvPr id="184" name="ZoneTexte 183"/>
          <p:cNvSpPr txBox="1"/>
          <p:nvPr/>
        </p:nvSpPr>
        <p:spPr>
          <a:xfrm>
            <a:off x="168168" y="5357557"/>
            <a:ext cx="2704779" cy="769441"/>
          </a:xfrm>
          <a:prstGeom prst="rect">
            <a:avLst/>
          </a:prstGeom>
          <a:noFill/>
        </p:spPr>
        <p:txBody>
          <a:bodyPr wrap="none" rtlCol="0">
            <a:spAutoFit/>
          </a:bodyPr>
          <a:lstStyle/>
          <a:p>
            <a:pPr algn="ctr"/>
            <a:r>
              <a:rPr lang="en-US" b="1" dirty="0"/>
              <a:t>Supervisor </a:t>
            </a:r>
            <a:r>
              <a:rPr lang="en-US" dirty="0"/>
              <a:t>in control room</a:t>
            </a:r>
          </a:p>
          <a:p>
            <a:pPr algn="ctr"/>
            <a:endParaRPr lang="en-US" sz="800" dirty="0"/>
          </a:p>
          <a:p>
            <a:pPr algn="ctr"/>
            <a:r>
              <a:rPr lang="en-US" dirty="0"/>
              <a:t>e.g. EK-VCK190 board</a:t>
            </a:r>
          </a:p>
        </p:txBody>
      </p:sp>
      <p:sp>
        <p:nvSpPr>
          <p:cNvPr id="188" name="Forme libre 187"/>
          <p:cNvSpPr/>
          <p:nvPr/>
        </p:nvSpPr>
        <p:spPr bwMode="auto">
          <a:xfrm>
            <a:off x="6795962" y="5013176"/>
            <a:ext cx="2572198" cy="1008111"/>
          </a:xfrm>
          <a:custGeom>
            <a:avLst/>
            <a:gdLst>
              <a:gd name="connsiteX0" fmla="*/ 0 w 2572198"/>
              <a:gd name="connsiteY0" fmla="*/ 168518 h 833931"/>
              <a:gd name="connsiteX1" fmla="*/ 38100 w 2572198"/>
              <a:gd name="connsiteY1" fmla="*/ 41518 h 833931"/>
              <a:gd name="connsiteX2" fmla="*/ 215900 w 2572198"/>
              <a:gd name="connsiteY2" fmla="*/ 16118 h 833931"/>
              <a:gd name="connsiteX3" fmla="*/ 444500 w 2572198"/>
              <a:gd name="connsiteY3" fmla="*/ 270118 h 833931"/>
              <a:gd name="connsiteX4" fmla="*/ 952500 w 2572198"/>
              <a:gd name="connsiteY4" fmla="*/ 562218 h 833931"/>
              <a:gd name="connsiteX5" fmla="*/ 1816100 w 2572198"/>
              <a:gd name="connsiteY5" fmla="*/ 828918 h 833931"/>
              <a:gd name="connsiteX6" fmla="*/ 2463800 w 2572198"/>
              <a:gd name="connsiteY6" fmla="*/ 714618 h 833931"/>
              <a:gd name="connsiteX7" fmla="*/ 2565400 w 2572198"/>
              <a:gd name="connsiteY7" fmla="*/ 447918 h 83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72198" h="833931">
                <a:moveTo>
                  <a:pt x="0" y="168518"/>
                </a:moveTo>
                <a:cubicBezTo>
                  <a:pt x="1058" y="117718"/>
                  <a:pt x="2117" y="66918"/>
                  <a:pt x="38100" y="41518"/>
                </a:cubicBezTo>
                <a:cubicBezTo>
                  <a:pt x="74083" y="16118"/>
                  <a:pt x="148167" y="-21982"/>
                  <a:pt x="215900" y="16118"/>
                </a:cubicBezTo>
                <a:cubicBezTo>
                  <a:pt x="283633" y="54218"/>
                  <a:pt x="321733" y="179101"/>
                  <a:pt x="444500" y="270118"/>
                </a:cubicBezTo>
                <a:cubicBezTo>
                  <a:pt x="567267" y="361135"/>
                  <a:pt x="723900" y="469085"/>
                  <a:pt x="952500" y="562218"/>
                </a:cubicBezTo>
                <a:cubicBezTo>
                  <a:pt x="1181100" y="655351"/>
                  <a:pt x="1564217" y="803518"/>
                  <a:pt x="1816100" y="828918"/>
                </a:cubicBezTo>
                <a:cubicBezTo>
                  <a:pt x="2067983" y="854318"/>
                  <a:pt x="2338917" y="778118"/>
                  <a:pt x="2463800" y="714618"/>
                </a:cubicBezTo>
                <a:cubicBezTo>
                  <a:pt x="2588683" y="651118"/>
                  <a:pt x="2577041" y="549518"/>
                  <a:pt x="2565400" y="447918"/>
                </a:cubicBezTo>
              </a:path>
            </a:pathLst>
          </a:custGeom>
          <a:noFill/>
          <a:ln w="9525" cap="flat" cmpd="sng" algn="ctr">
            <a:solidFill>
              <a:srgbClr val="0000FF"/>
            </a:solidFill>
            <a:prstDash val="solid"/>
            <a:round/>
            <a:headEnd type="triangle" w="med" len="med"/>
            <a:tailEnd type="triangl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89" name="Ellipse 188"/>
          <p:cNvSpPr/>
          <p:nvPr/>
        </p:nvSpPr>
        <p:spPr bwMode="auto">
          <a:xfrm>
            <a:off x="7659562" y="5504877"/>
            <a:ext cx="180020" cy="180020"/>
          </a:xfrm>
          <a:prstGeom prst="ellipse">
            <a:avLst/>
          </a:prstGeom>
          <a:solidFill>
            <a:srgbClr val="F8F8F8"/>
          </a:solidFill>
          <a:ln w="9525" cap="flat" cmpd="sng" algn="ctr">
            <a:solidFill>
              <a:srgbClr val="0000FF"/>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grpSp>
        <p:nvGrpSpPr>
          <p:cNvPr id="197" name="Groupe 196"/>
          <p:cNvGrpSpPr/>
          <p:nvPr/>
        </p:nvGrpSpPr>
        <p:grpSpPr>
          <a:xfrm>
            <a:off x="4313906" y="4279106"/>
            <a:ext cx="2371989" cy="226406"/>
            <a:chOff x="1226344" y="4279106"/>
            <a:chExt cx="2371989" cy="226406"/>
          </a:xfrm>
        </p:grpSpPr>
        <p:sp>
          <p:nvSpPr>
            <p:cNvPr id="192" name="Forme libre 191"/>
            <p:cNvSpPr/>
            <p:nvPr/>
          </p:nvSpPr>
          <p:spPr bwMode="auto">
            <a:xfrm>
              <a:off x="1228725" y="4279106"/>
              <a:ext cx="2366963" cy="226255"/>
            </a:xfrm>
            <a:custGeom>
              <a:avLst/>
              <a:gdLst>
                <a:gd name="connsiteX0" fmla="*/ 2366963 w 2366963"/>
                <a:gd name="connsiteY0" fmla="*/ 54769 h 226255"/>
                <a:gd name="connsiteX1" fmla="*/ 2336006 w 2366963"/>
                <a:gd name="connsiteY1" fmla="*/ 152400 h 226255"/>
                <a:gd name="connsiteX2" fmla="*/ 2252663 w 2366963"/>
                <a:gd name="connsiteY2" fmla="*/ 185738 h 226255"/>
                <a:gd name="connsiteX3" fmla="*/ 2035969 w 2366963"/>
                <a:gd name="connsiteY3" fmla="*/ 202407 h 226255"/>
                <a:gd name="connsiteX4" fmla="*/ 1278731 w 2366963"/>
                <a:gd name="connsiteY4" fmla="*/ 226219 h 226255"/>
                <a:gd name="connsiteX5" fmla="*/ 804863 w 2366963"/>
                <a:gd name="connsiteY5" fmla="*/ 207169 h 226255"/>
                <a:gd name="connsiteX6" fmla="*/ 423863 w 2366963"/>
                <a:gd name="connsiteY6" fmla="*/ 180975 h 226255"/>
                <a:gd name="connsiteX7" fmla="*/ 83344 w 2366963"/>
                <a:gd name="connsiteY7" fmla="*/ 126207 h 226255"/>
                <a:gd name="connsiteX8" fmla="*/ 21431 w 2366963"/>
                <a:gd name="connsiteY8" fmla="*/ 92869 h 226255"/>
                <a:gd name="connsiteX9" fmla="*/ 0 w 2366963"/>
                <a:gd name="connsiteY9" fmla="*/ 57150 h 226255"/>
                <a:gd name="connsiteX10" fmla="*/ 21431 w 2366963"/>
                <a:gd name="connsiteY10" fmla="*/ 0 h 226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66963" h="226255">
                  <a:moveTo>
                    <a:pt x="2366963" y="54769"/>
                  </a:moveTo>
                  <a:cubicBezTo>
                    <a:pt x="2361009" y="92670"/>
                    <a:pt x="2355056" y="130572"/>
                    <a:pt x="2336006" y="152400"/>
                  </a:cubicBezTo>
                  <a:cubicBezTo>
                    <a:pt x="2316956" y="174228"/>
                    <a:pt x="2302669" y="177404"/>
                    <a:pt x="2252663" y="185738"/>
                  </a:cubicBezTo>
                  <a:cubicBezTo>
                    <a:pt x="2202657" y="194072"/>
                    <a:pt x="2198291" y="195660"/>
                    <a:pt x="2035969" y="202407"/>
                  </a:cubicBezTo>
                  <a:cubicBezTo>
                    <a:pt x="1873647" y="209154"/>
                    <a:pt x="1483915" y="225425"/>
                    <a:pt x="1278731" y="226219"/>
                  </a:cubicBezTo>
                  <a:cubicBezTo>
                    <a:pt x="1073547" y="227013"/>
                    <a:pt x="947341" y="214710"/>
                    <a:pt x="804863" y="207169"/>
                  </a:cubicBezTo>
                  <a:cubicBezTo>
                    <a:pt x="662385" y="199628"/>
                    <a:pt x="544116" y="194469"/>
                    <a:pt x="423863" y="180975"/>
                  </a:cubicBezTo>
                  <a:cubicBezTo>
                    <a:pt x="303610" y="167481"/>
                    <a:pt x="150416" y="140891"/>
                    <a:pt x="83344" y="126207"/>
                  </a:cubicBezTo>
                  <a:cubicBezTo>
                    <a:pt x="16272" y="111523"/>
                    <a:pt x="35322" y="104378"/>
                    <a:pt x="21431" y="92869"/>
                  </a:cubicBezTo>
                  <a:cubicBezTo>
                    <a:pt x="7540" y="81360"/>
                    <a:pt x="0" y="72628"/>
                    <a:pt x="0" y="57150"/>
                  </a:cubicBezTo>
                  <a:cubicBezTo>
                    <a:pt x="0" y="41672"/>
                    <a:pt x="10715" y="20836"/>
                    <a:pt x="21431" y="0"/>
                  </a:cubicBezTo>
                </a:path>
              </a:pathLst>
            </a:custGeom>
            <a:noFill/>
            <a:ln w="9525" cap="flat" cmpd="sng" algn="ctr">
              <a:solidFill>
                <a:srgbClr val="FF00FF"/>
              </a:solidFill>
              <a:prstDash val="dash"/>
              <a:round/>
              <a:headEnd type="none" w="med" len="med"/>
              <a:tailEnd type="triangl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94" name="Forme libre 193"/>
            <p:cNvSpPr/>
            <p:nvPr/>
          </p:nvSpPr>
          <p:spPr bwMode="auto">
            <a:xfrm>
              <a:off x="1226344" y="4286250"/>
              <a:ext cx="2371989" cy="219262"/>
            </a:xfrm>
            <a:custGeom>
              <a:avLst/>
              <a:gdLst>
                <a:gd name="connsiteX0" fmla="*/ 0 w 2371989"/>
                <a:gd name="connsiteY0" fmla="*/ 66675 h 219262"/>
                <a:gd name="connsiteX1" fmla="*/ 42862 w 2371989"/>
                <a:gd name="connsiteY1" fmla="*/ 102394 h 219262"/>
                <a:gd name="connsiteX2" fmla="*/ 121444 w 2371989"/>
                <a:gd name="connsiteY2" fmla="*/ 126206 h 219262"/>
                <a:gd name="connsiteX3" fmla="*/ 323850 w 2371989"/>
                <a:gd name="connsiteY3" fmla="*/ 157163 h 219262"/>
                <a:gd name="connsiteX4" fmla="*/ 557212 w 2371989"/>
                <a:gd name="connsiteY4" fmla="*/ 185738 h 219262"/>
                <a:gd name="connsiteX5" fmla="*/ 838200 w 2371989"/>
                <a:gd name="connsiteY5" fmla="*/ 202406 h 219262"/>
                <a:gd name="connsiteX6" fmla="*/ 1047750 w 2371989"/>
                <a:gd name="connsiteY6" fmla="*/ 216694 h 219262"/>
                <a:gd name="connsiteX7" fmla="*/ 1300162 w 2371989"/>
                <a:gd name="connsiteY7" fmla="*/ 219075 h 219262"/>
                <a:gd name="connsiteX8" fmla="*/ 1540669 w 2371989"/>
                <a:gd name="connsiteY8" fmla="*/ 214313 h 219262"/>
                <a:gd name="connsiteX9" fmla="*/ 1783556 w 2371989"/>
                <a:gd name="connsiteY9" fmla="*/ 207169 h 219262"/>
                <a:gd name="connsiteX10" fmla="*/ 2045494 w 2371989"/>
                <a:gd name="connsiteY10" fmla="*/ 197644 h 219262"/>
                <a:gd name="connsiteX11" fmla="*/ 2269331 w 2371989"/>
                <a:gd name="connsiteY11" fmla="*/ 178594 h 219262"/>
                <a:gd name="connsiteX12" fmla="*/ 2319337 w 2371989"/>
                <a:gd name="connsiteY12" fmla="*/ 161925 h 219262"/>
                <a:gd name="connsiteX13" fmla="*/ 2352675 w 2371989"/>
                <a:gd name="connsiteY13" fmla="*/ 130969 h 219262"/>
                <a:gd name="connsiteX14" fmla="*/ 2369344 w 2371989"/>
                <a:gd name="connsiteY14" fmla="*/ 57150 h 219262"/>
                <a:gd name="connsiteX15" fmla="*/ 2371725 w 2371989"/>
                <a:gd name="connsiteY15" fmla="*/ 0 h 21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989" h="219262">
                  <a:moveTo>
                    <a:pt x="0" y="66675"/>
                  </a:moveTo>
                  <a:cubicBezTo>
                    <a:pt x="11310" y="79573"/>
                    <a:pt x="22621" y="92472"/>
                    <a:pt x="42862" y="102394"/>
                  </a:cubicBezTo>
                  <a:cubicBezTo>
                    <a:pt x="63103" y="112316"/>
                    <a:pt x="74613" y="117078"/>
                    <a:pt x="121444" y="126206"/>
                  </a:cubicBezTo>
                  <a:cubicBezTo>
                    <a:pt x="168275" y="135334"/>
                    <a:pt x="251222" y="147241"/>
                    <a:pt x="323850" y="157163"/>
                  </a:cubicBezTo>
                  <a:cubicBezTo>
                    <a:pt x="396478" y="167085"/>
                    <a:pt x="471487" y="178197"/>
                    <a:pt x="557212" y="185738"/>
                  </a:cubicBezTo>
                  <a:cubicBezTo>
                    <a:pt x="642937" y="193279"/>
                    <a:pt x="838200" y="202406"/>
                    <a:pt x="838200" y="202406"/>
                  </a:cubicBezTo>
                  <a:cubicBezTo>
                    <a:pt x="919956" y="207565"/>
                    <a:pt x="970756" y="213916"/>
                    <a:pt x="1047750" y="216694"/>
                  </a:cubicBezTo>
                  <a:cubicBezTo>
                    <a:pt x="1124744" y="219472"/>
                    <a:pt x="1218009" y="219472"/>
                    <a:pt x="1300162" y="219075"/>
                  </a:cubicBezTo>
                  <a:cubicBezTo>
                    <a:pt x="1382315" y="218678"/>
                    <a:pt x="1540669" y="214313"/>
                    <a:pt x="1540669" y="214313"/>
                  </a:cubicBezTo>
                  <a:lnTo>
                    <a:pt x="1783556" y="207169"/>
                  </a:lnTo>
                  <a:cubicBezTo>
                    <a:pt x="1867693" y="204391"/>
                    <a:pt x="1964532" y="202406"/>
                    <a:pt x="2045494" y="197644"/>
                  </a:cubicBezTo>
                  <a:cubicBezTo>
                    <a:pt x="2126456" y="192882"/>
                    <a:pt x="2223691" y="184547"/>
                    <a:pt x="2269331" y="178594"/>
                  </a:cubicBezTo>
                  <a:cubicBezTo>
                    <a:pt x="2314972" y="172641"/>
                    <a:pt x="2305446" y="169862"/>
                    <a:pt x="2319337" y="161925"/>
                  </a:cubicBezTo>
                  <a:cubicBezTo>
                    <a:pt x="2333228" y="153988"/>
                    <a:pt x="2344341" y="148431"/>
                    <a:pt x="2352675" y="130969"/>
                  </a:cubicBezTo>
                  <a:cubicBezTo>
                    <a:pt x="2361009" y="113507"/>
                    <a:pt x="2366169" y="78978"/>
                    <a:pt x="2369344" y="57150"/>
                  </a:cubicBezTo>
                  <a:cubicBezTo>
                    <a:pt x="2372519" y="35322"/>
                    <a:pt x="2372122" y="17661"/>
                    <a:pt x="2371725" y="0"/>
                  </a:cubicBezTo>
                </a:path>
              </a:pathLst>
            </a:custGeom>
            <a:noFill/>
            <a:ln w="9525" cap="flat" cmpd="sng" algn="ctr">
              <a:solidFill>
                <a:srgbClr val="C00000"/>
              </a:solidFill>
              <a:prstDash val="dash"/>
              <a:round/>
              <a:headEnd type="none" w="med" len="med"/>
              <a:tailEnd type="triangl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grpSp>
          <p:nvGrpSpPr>
            <p:cNvPr id="196" name="Groupe 195"/>
            <p:cNvGrpSpPr/>
            <p:nvPr/>
          </p:nvGrpSpPr>
          <p:grpSpPr>
            <a:xfrm>
              <a:off x="2409379" y="4324338"/>
              <a:ext cx="180020" cy="180020"/>
              <a:chOff x="2483768" y="4293096"/>
              <a:chExt cx="180020" cy="180020"/>
            </a:xfrm>
          </p:grpSpPr>
          <p:sp>
            <p:nvSpPr>
              <p:cNvPr id="190" name="Ellipse 189"/>
              <p:cNvSpPr/>
              <p:nvPr/>
            </p:nvSpPr>
            <p:spPr bwMode="auto">
              <a:xfrm>
                <a:off x="2483768" y="4293096"/>
                <a:ext cx="180020" cy="180020"/>
              </a:xfrm>
              <a:prstGeom prst="ellipse">
                <a:avLst/>
              </a:prstGeom>
              <a:solidFill>
                <a:srgbClr val="F8F8F8"/>
              </a:solidFill>
              <a:ln w="9525" cap="flat" cmpd="sng" algn="ctr">
                <a:solidFill>
                  <a:srgbClr val="FF00FF"/>
                </a:solidFill>
                <a:prstDash val="dash"/>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95" name="Ellipse 194"/>
              <p:cNvSpPr/>
              <p:nvPr/>
            </p:nvSpPr>
            <p:spPr bwMode="auto">
              <a:xfrm rot="1020000">
                <a:off x="2483768" y="4293096"/>
                <a:ext cx="180020" cy="180020"/>
              </a:xfrm>
              <a:prstGeom prst="ellipse">
                <a:avLst/>
              </a:prstGeom>
              <a:solidFill>
                <a:srgbClr val="F8F8F8"/>
              </a:solidFill>
              <a:ln w="9525" cap="flat" cmpd="sng" algn="ctr">
                <a:solidFill>
                  <a:srgbClr val="C00000"/>
                </a:solidFill>
                <a:prstDash val="dash"/>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grpSp>
      </p:grpSp>
      <p:grpSp>
        <p:nvGrpSpPr>
          <p:cNvPr id="198" name="Groupe 197"/>
          <p:cNvGrpSpPr/>
          <p:nvPr/>
        </p:nvGrpSpPr>
        <p:grpSpPr>
          <a:xfrm flipH="1">
            <a:off x="6975486" y="4279106"/>
            <a:ext cx="2371989" cy="226406"/>
            <a:chOff x="1226344" y="4279106"/>
            <a:chExt cx="2371989" cy="226406"/>
          </a:xfrm>
        </p:grpSpPr>
        <p:sp>
          <p:nvSpPr>
            <p:cNvPr id="200" name="Forme libre 199"/>
            <p:cNvSpPr/>
            <p:nvPr/>
          </p:nvSpPr>
          <p:spPr bwMode="auto">
            <a:xfrm>
              <a:off x="1226344" y="4286250"/>
              <a:ext cx="2371989" cy="219262"/>
            </a:xfrm>
            <a:custGeom>
              <a:avLst/>
              <a:gdLst>
                <a:gd name="connsiteX0" fmla="*/ 0 w 2371989"/>
                <a:gd name="connsiteY0" fmla="*/ 66675 h 219262"/>
                <a:gd name="connsiteX1" fmla="*/ 42862 w 2371989"/>
                <a:gd name="connsiteY1" fmla="*/ 102394 h 219262"/>
                <a:gd name="connsiteX2" fmla="*/ 121444 w 2371989"/>
                <a:gd name="connsiteY2" fmla="*/ 126206 h 219262"/>
                <a:gd name="connsiteX3" fmla="*/ 323850 w 2371989"/>
                <a:gd name="connsiteY3" fmla="*/ 157163 h 219262"/>
                <a:gd name="connsiteX4" fmla="*/ 557212 w 2371989"/>
                <a:gd name="connsiteY4" fmla="*/ 185738 h 219262"/>
                <a:gd name="connsiteX5" fmla="*/ 838200 w 2371989"/>
                <a:gd name="connsiteY5" fmla="*/ 202406 h 219262"/>
                <a:gd name="connsiteX6" fmla="*/ 1047750 w 2371989"/>
                <a:gd name="connsiteY6" fmla="*/ 216694 h 219262"/>
                <a:gd name="connsiteX7" fmla="*/ 1300162 w 2371989"/>
                <a:gd name="connsiteY7" fmla="*/ 219075 h 219262"/>
                <a:gd name="connsiteX8" fmla="*/ 1540669 w 2371989"/>
                <a:gd name="connsiteY8" fmla="*/ 214313 h 219262"/>
                <a:gd name="connsiteX9" fmla="*/ 1783556 w 2371989"/>
                <a:gd name="connsiteY9" fmla="*/ 207169 h 219262"/>
                <a:gd name="connsiteX10" fmla="*/ 2045494 w 2371989"/>
                <a:gd name="connsiteY10" fmla="*/ 197644 h 219262"/>
                <a:gd name="connsiteX11" fmla="*/ 2269331 w 2371989"/>
                <a:gd name="connsiteY11" fmla="*/ 178594 h 219262"/>
                <a:gd name="connsiteX12" fmla="*/ 2319337 w 2371989"/>
                <a:gd name="connsiteY12" fmla="*/ 161925 h 219262"/>
                <a:gd name="connsiteX13" fmla="*/ 2352675 w 2371989"/>
                <a:gd name="connsiteY13" fmla="*/ 130969 h 219262"/>
                <a:gd name="connsiteX14" fmla="*/ 2369344 w 2371989"/>
                <a:gd name="connsiteY14" fmla="*/ 57150 h 219262"/>
                <a:gd name="connsiteX15" fmla="*/ 2371725 w 2371989"/>
                <a:gd name="connsiteY15" fmla="*/ 0 h 21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989" h="219262">
                  <a:moveTo>
                    <a:pt x="0" y="66675"/>
                  </a:moveTo>
                  <a:cubicBezTo>
                    <a:pt x="11310" y="79573"/>
                    <a:pt x="22621" y="92472"/>
                    <a:pt x="42862" y="102394"/>
                  </a:cubicBezTo>
                  <a:cubicBezTo>
                    <a:pt x="63103" y="112316"/>
                    <a:pt x="74613" y="117078"/>
                    <a:pt x="121444" y="126206"/>
                  </a:cubicBezTo>
                  <a:cubicBezTo>
                    <a:pt x="168275" y="135334"/>
                    <a:pt x="251222" y="147241"/>
                    <a:pt x="323850" y="157163"/>
                  </a:cubicBezTo>
                  <a:cubicBezTo>
                    <a:pt x="396478" y="167085"/>
                    <a:pt x="471487" y="178197"/>
                    <a:pt x="557212" y="185738"/>
                  </a:cubicBezTo>
                  <a:cubicBezTo>
                    <a:pt x="642937" y="193279"/>
                    <a:pt x="838200" y="202406"/>
                    <a:pt x="838200" y="202406"/>
                  </a:cubicBezTo>
                  <a:cubicBezTo>
                    <a:pt x="919956" y="207565"/>
                    <a:pt x="970756" y="213916"/>
                    <a:pt x="1047750" y="216694"/>
                  </a:cubicBezTo>
                  <a:cubicBezTo>
                    <a:pt x="1124744" y="219472"/>
                    <a:pt x="1218009" y="219472"/>
                    <a:pt x="1300162" y="219075"/>
                  </a:cubicBezTo>
                  <a:cubicBezTo>
                    <a:pt x="1382315" y="218678"/>
                    <a:pt x="1540669" y="214313"/>
                    <a:pt x="1540669" y="214313"/>
                  </a:cubicBezTo>
                  <a:lnTo>
                    <a:pt x="1783556" y="207169"/>
                  </a:lnTo>
                  <a:cubicBezTo>
                    <a:pt x="1867693" y="204391"/>
                    <a:pt x="1964532" y="202406"/>
                    <a:pt x="2045494" y="197644"/>
                  </a:cubicBezTo>
                  <a:cubicBezTo>
                    <a:pt x="2126456" y="192882"/>
                    <a:pt x="2223691" y="184547"/>
                    <a:pt x="2269331" y="178594"/>
                  </a:cubicBezTo>
                  <a:cubicBezTo>
                    <a:pt x="2314972" y="172641"/>
                    <a:pt x="2305446" y="169862"/>
                    <a:pt x="2319337" y="161925"/>
                  </a:cubicBezTo>
                  <a:cubicBezTo>
                    <a:pt x="2333228" y="153988"/>
                    <a:pt x="2344341" y="148431"/>
                    <a:pt x="2352675" y="130969"/>
                  </a:cubicBezTo>
                  <a:cubicBezTo>
                    <a:pt x="2361009" y="113507"/>
                    <a:pt x="2366169" y="78978"/>
                    <a:pt x="2369344" y="57150"/>
                  </a:cubicBezTo>
                  <a:cubicBezTo>
                    <a:pt x="2372519" y="35322"/>
                    <a:pt x="2372122" y="17661"/>
                    <a:pt x="2371725" y="0"/>
                  </a:cubicBezTo>
                </a:path>
              </a:pathLst>
            </a:custGeom>
            <a:noFill/>
            <a:ln w="9525" cap="flat" cmpd="sng" algn="ctr">
              <a:solidFill>
                <a:srgbClr val="00B0F0"/>
              </a:solidFill>
              <a:prstDash val="dash"/>
              <a:round/>
              <a:headEnd type="none" w="med" len="med"/>
              <a:tailEnd type="triangl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199" name="Forme libre 198"/>
            <p:cNvSpPr/>
            <p:nvPr/>
          </p:nvSpPr>
          <p:spPr bwMode="auto">
            <a:xfrm>
              <a:off x="1228725" y="4279106"/>
              <a:ext cx="2366963" cy="226255"/>
            </a:xfrm>
            <a:custGeom>
              <a:avLst/>
              <a:gdLst>
                <a:gd name="connsiteX0" fmla="*/ 2366963 w 2366963"/>
                <a:gd name="connsiteY0" fmla="*/ 54769 h 226255"/>
                <a:gd name="connsiteX1" fmla="*/ 2336006 w 2366963"/>
                <a:gd name="connsiteY1" fmla="*/ 152400 h 226255"/>
                <a:gd name="connsiteX2" fmla="*/ 2252663 w 2366963"/>
                <a:gd name="connsiteY2" fmla="*/ 185738 h 226255"/>
                <a:gd name="connsiteX3" fmla="*/ 2035969 w 2366963"/>
                <a:gd name="connsiteY3" fmla="*/ 202407 h 226255"/>
                <a:gd name="connsiteX4" fmla="*/ 1278731 w 2366963"/>
                <a:gd name="connsiteY4" fmla="*/ 226219 h 226255"/>
                <a:gd name="connsiteX5" fmla="*/ 804863 w 2366963"/>
                <a:gd name="connsiteY5" fmla="*/ 207169 h 226255"/>
                <a:gd name="connsiteX6" fmla="*/ 423863 w 2366963"/>
                <a:gd name="connsiteY6" fmla="*/ 180975 h 226255"/>
                <a:gd name="connsiteX7" fmla="*/ 83344 w 2366963"/>
                <a:gd name="connsiteY7" fmla="*/ 126207 h 226255"/>
                <a:gd name="connsiteX8" fmla="*/ 21431 w 2366963"/>
                <a:gd name="connsiteY8" fmla="*/ 92869 h 226255"/>
                <a:gd name="connsiteX9" fmla="*/ 0 w 2366963"/>
                <a:gd name="connsiteY9" fmla="*/ 57150 h 226255"/>
                <a:gd name="connsiteX10" fmla="*/ 21431 w 2366963"/>
                <a:gd name="connsiteY10" fmla="*/ 0 h 226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66963" h="226255">
                  <a:moveTo>
                    <a:pt x="2366963" y="54769"/>
                  </a:moveTo>
                  <a:cubicBezTo>
                    <a:pt x="2361009" y="92670"/>
                    <a:pt x="2355056" y="130572"/>
                    <a:pt x="2336006" y="152400"/>
                  </a:cubicBezTo>
                  <a:cubicBezTo>
                    <a:pt x="2316956" y="174228"/>
                    <a:pt x="2302669" y="177404"/>
                    <a:pt x="2252663" y="185738"/>
                  </a:cubicBezTo>
                  <a:cubicBezTo>
                    <a:pt x="2202657" y="194072"/>
                    <a:pt x="2198291" y="195660"/>
                    <a:pt x="2035969" y="202407"/>
                  </a:cubicBezTo>
                  <a:cubicBezTo>
                    <a:pt x="1873647" y="209154"/>
                    <a:pt x="1483915" y="225425"/>
                    <a:pt x="1278731" y="226219"/>
                  </a:cubicBezTo>
                  <a:cubicBezTo>
                    <a:pt x="1073547" y="227013"/>
                    <a:pt x="947341" y="214710"/>
                    <a:pt x="804863" y="207169"/>
                  </a:cubicBezTo>
                  <a:cubicBezTo>
                    <a:pt x="662385" y="199628"/>
                    <a:pt x="544116" y="194469"/>
                    <a:pt x="423863" y="180975"/>
                  </a:cubicBezTo>
                  <a:cubicBezTo>
                    <a:pt x="303610" y="167481"/>
                    <a:pt x="150416" y="140891"/>
                    <a:pt x="83344" y="126207"/>
                  </a:cubicBezTo>
                  <a:cubicBezTo>
                    <a:pt x="16272" y="111523"/>
                    <a:pt x="35322" y="104378"/>
                    <a:pt x="21431" y="92869"/>
                  </a:cubicBezTo>
                  <a:cubicBezTo>
                    <a:pt x="7540" y="81360"/>
                    <a:pt x="0" y="72628"/>
                    <a:pt x="0" y="57150"/>
                  </a:cubicBezTo>
                  <a:cubicBezTo>
                    <a:pt x="0" y="41672"/>
                    <a:pt x="10715" y="20836"/>
                    <a:pt x="21431" y="0"/>
                  </a:cubicBezTo>
                </a:path>
              </a:pathLst>
            </a:custGeom>
            <a:noFill/>
            <a:ln w="9525" cap="flat" cmpd="sng" algn="ctr">
              <a:solidFill>
                <a:srgbClr val="FF00FF"/>
              </a:solidFill>
              <a:prstDash val="dash"/>
              <a:round/>
              <a:headEnd type="none" w="med" len="med"/>
              <a:tailEnd type="triangl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grpSp>
          <p:nvGrpSpPr>
            <p:cNvPr id="201" name="Groupe 200"/>
            <p:cNvGrpSpPr/>
            <p:nvPr/>
          </p:nvGrpSpPr>
          <p:grpSpPr>
            <a:xfrm>
              <a:off x="2409379" y="4324338"/>
              <a:ext cx="180020" cy="180020"/>
              <a:chOff x="2483768" y="4293096"/>
              <a:chExt cx="180020" cy="180020"/>
            </a:xfrm>
          </p:grpSpPr>
          <p:sp>
            <p:nvSpPr>
              <p:cNvPr id="202" name="Ellipse 201"/>
              <p:cNvSpPr/>
              <p:nvPr/>
            </p:nvSpPr>
            <p:spPr bwMode="auto">
              <a:xfrm>
                <a:off x="2483768" y="4293096"/>
                <a:ext cx="180020" cy="180020"/>
              </a:xfrm>
              <a:prstGeom prst="ellipse">
                <a:avLst/>
              </a:prstGeom>
              <a:solidFill>
                <a:srgbClr val="F8F8F8"/>
              </a:solidFill>
              <a:ln w="9525" cap="flat" cmpd="sng" algn="ctr">
                <a:solidFill>
                  <a:srgbClr val="FF00FF"/>
                </a:solidFill>
                <a:prstDash val="dash"/>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sp>
            <p:nvSpPr>
              <p:cNvPr id="203" name="Ellipse 202"/>
              <p:cNvSpPr/>
              <p:nvPr/>
            </p:nvSpPr>
            <p:spPr bwMode="auto">
              <a:xfrm rot="1020000">
                <a:off x="2483768" y="4293096"/>
                <a:ext cx="180020" cy="180020"/>
              </a:xfrm>
              <a:prstGeom prst="ellipse">
                <a:avLst/>
              </a:prstGeom>
              <a:solidFill>
                <a:srgbClr val="F8F8F8"/>
              </a:solidFill>
              <a:ln w="9525" cap="flat" cmpd="sng" algn="ctr">
                <a:solidFill>
                  <a:srgbClr val="00B0F0"/>
                </a:solidFill>
                <a:prstDash val="dash"/>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600">
                  <a:solidFill>
                    <a:srgbClr val="000000"/>
                  </a:solidFill>
                  <a:latin typeface="Times New Roman" pitchFamily="18" charset="0"/>
                  <a:cs typeface="Arial" charset="0"/>
                </a:endParaRPr>
              </a:p>
            </p:txBody>
          </p:sp>
        </p:grpSp>
      </p:grpSp>
      <p:sp>
        <p:nvSpPr>
          <p:cNvPr id="204" name="ZoneTexte 203"/>
          <p:cNvSpPr txBox="1"/>
          <p:nvPr/>
        </p:nvSpPr>
        <p:spPr>
          <a:xfrm>
            <a:off x="7319369" y="4797152"/>
            <a:ext cx="1414426" cy="369332"/>
          </a:xfrm>
          <a:prstGeom prst="rect">
            <a:avLst/>
          </a:prstGeom>
          <a:noFill/>
        </p:spPr>
        <p:txBody>
          <a:bodyPr wrap="none" rtlCol="0">
            <a:spAutoFit/>
          </a:bodyPr>
          <a:lstStyle/>
          <a:p>
            <a:pPr algn="ctr"/>
            <a:r>
              <a:rPr lang="en-US" dirty="0">
                <a:solidFill>
                  <a:srgbClr val="0000FF"/>
                </a:solidFill>
              </a:rPr>
              <a:t>10 GE optical</a:t>
            </a:r>
          </a:p>
        </p:txBody>
      </p:sp>
      <p:sp>
        <p:nvSpPr>
          <p:cNvPr id="205" name="ZoneTexte 204"/>
          <p:cNvSpPr txBox="1"/>
          <p:nvPr/>
        </p:nvSpPr>
        <p:spPr>
          <a:xfrm>
            <a:off x="3949612" y="4437112"/>
            <a:ext cx="1932196" cy="646331"/>
          </a:xfrm>
          <a:prstGeom prst="rect">
            <a:avLst/>
          </a:prstGeom>
          <a:noFill/>
        </p:spPr>
        <p:txBody>
          <a:bodyPr wrap="none" rtlCol="0">
            <a:spAutoFit/>
          </a:bodyPr>
          <a:lstStyle/>
          <a:p>
            <a:pPr algn="ctr"/>
            <a:r>
              <a:rPr lang="en-US" dirty="0"/>
              <a:t>High-speed optical</a:t>
            </a:r>
            <a:br>
              <a:rPr lang="en-US" dirty="0"/>
            </a:br>
            <a:r>
              <a:rPr lang="en-US" dirty="0"/>
              <a:t>Data &amp; control</a:t>
            </a:r>
          </a:p>
        </p:txBody>
      </p:sp>
      <p:sp>
        <p:nvSpPr>
          <p:cNvPr id="206" name="ZoneTexte 205"/>
          <p:cNvSpPr txBox="1"/>
          <p:nvPr/>
        </p:nvSpPr>
        <p:spPr>
          <a:xfrm>
            <a:off x="9412579" y="4725144"/>
            <a:ext cx="1836529" cy="369332"/>
          </a:xfrm>
          <a:prstGeom prst="rect">
            <a:avLst/>
          </a:prstGeom>
          <a:noFill/>
        </p:spPr>
        <p:txBody>
          <a:bodyPr wrap="none" rtlCol="0">
            <a:spAutoFit/>
          </a:bodyPr>
          <a:lstStyle/>
          <a:p>
            <a:pPr algn="ctr"/>
            <a:r>
              <a:rPr lang="fr-FR" dirty="0"/>
              <a:t>Ethernet network</a:t>
            </a:r>
          </a:p>
        </p:txBody>
      </p:sp>
      <p:sp>
        <p:nvSpPr>
          <p:cNvPr id="207" name="ZoneTexte 206"/>
          <p:cNvSpPr txBox="1"/>
          <p:nvPr/>
        </p:nvSpPr>
        <p:spPr>
          <a:xfrm>
            <a:off x="10970393" y="5625244"/>
            <a:ext cx="1109343" cy="369332"/>
          </a:xfrm>
          <a:prstGeom prst="rect">
            <a:avLst/>
          </a:prstGeom>
          <a:noFill/>
        </p:spPr>
        <p:txBody>
          <a:bodyPr wrap="none" rtlCol="0">
            <a:spAutoFit/>
          </a:bodyPr>
          <a:lstStyle/>
          <a:p>
            <a:pPr algn="ctr"/>
            <a:r>
              <a:rPr lang="fr-FR" dirty="0"/>
              <a:t>PC cluster</a:t>
            </a:r>
          </a:p>
        </p:txBody>
      </p:sp>
      <p:cxnSp>
        <p:nvCxnSpPr>
          <p:cNvPr id="242" name="Connecteur droit avec flèche 241"/>
          <p:cNvCxnSpPr/>
          <p:nvPr/>
        </p:nvCxnSpPr>
        <p:spPr bwMode="auto">
          <a:xfrm>
            <a:off x="4023158" y="2168860"/>
            <a:ext cx="0" cy="0"/>
          </a:xfrm>
          <a:prstGeom prst="straightConnector1">
            <a:avLst/>
          </a:prstGeom>
          <a:solidFill>
            <a:srgbClr val="F8F8F8"/>
          </a:solidFill>
          <a:ln w="9525" cap="flat" cmpd="sng" algn="ctr">
            <a:solidFill>
              <a:srgbClr val="000000"/>
            </a:solidFill>
            <a:prstDash val="solid"/>
            <a:round/>
            <a:headEnd type="none" w="med" len="med"/>
            <a:tailEnd type="none"/>
          </a:ln>
          <a:effectLst/>
        </p:spPr>
      </p:cxnSp>
      <p:sp>
        <p:nvSpPr>
          <p:cNvPr id="272" name="ZoneTexte 271"/>
          <p:cNvSpPr txBox="1"/>
          <p:nvPr/>
        </p:nvSpPr>
        <p:spPr>
          <a:xfrm>
            <a:off x="7521286" y="5949280"/>
            <a:ext cx="1601850" cy="369332"/>
          </a:xfrm>
          <a:prstGeom prst="rect">
            <a:avLst/>
          </a:prstGeom>
          <a:noFill/>
        </p:spPr>
        <p:txBody>
          <a:bodyPr wrap="none" rtlCol="0">
            <a:spAutoFit/>
          </a:bodyPr>
          <a:lstStyle/>
          <a:p>
            <a:pPr algn="ctr"/>
            <a:r>
              <a:rPr lang="fr-FR" dirty="0">
                <a:solidFill>
                  <a:srgbClr val="0000FF"/>
                </a:solidFill>
              </a:rPr>
              <a:t>Data &amp; control </a:t>
            </a:r>
          </a:p>
        </p:txBody>
      </p:sp>
      <p:sp>
        <p:nvSpPr>
          <p:cNvPr id="273" name="ZoneTexte 272"/>
          <p:cNvSpPr txBox="1"/>
          <p:nvPr/>
        </p:nvSpPr>
        <p:spPr>
          <a:xfrm>
            <a:off x="9392562" y="2384884"/>
            <a:ext cx="2544094" cy="369332"/>
          </a:xfrm>
          <a:prstGeom prst="rect">
            <a:avLst/>
          </a:prstGeom>
          <a:noFill/>
        </p:spPr>
        <p:txBody>
          <a:bodyPr wrap="none" rtlCol="0">
            <a:spAutoFit/>
          </a:bodyPr>
          <a:lstStyle/>
          <a:p>
            <a:pPr algn="ctr"/>
            <a:r>
              <a:rPr lang="en-US" dirty="0">
                <a:solidFill>
                  <a:srgbClr val="FF00FF"/>
                </a:solidFill>
              </a:rPr>
              <a:t>Electrical : data &amp; control</a:t>
            </a:r>
          </a:p>
        </p:txBody>
      </p:sp>
      <p:sp>
        <p:nvSpPr>
          <p:cNvPr id="3" name="Titre 2"/>
          <p:cNvSpPr>
            <a:spLocks noGrp="1"/>
          </p:cNvSpPr>
          <p:nvPr>
            <p:ph type="title"/>
          </p:nvPr>
        </p:nvSpPr>
        <p:spPr>
          <a:xfrm>
            <a:off x="-188877" y="273914"/>
            <a:ext cx="10728325" cy="871827"/>
          </a:xfrm>
        </p:spPr>
        <p:txBody>
          <a:bodyPr/>
          <a:lstStyle/>
          <a:p>
            <a:pPr algn="l"/>
            <a:r>
              <a:rPr lang="en-US" dirty="0"/>
              <a:t>    Readout architecture</a:t>
            </a:r>
          </a:p>
        </p:txBody>
      </p:sp>
      <p:sp>
        <p:nvSpPr>
          <p:cNvPr id="163" name="Espace réservé du numéro de diapositive 4"/>
          <p:cNvSpPr>
            <a:spLocks noGrp="1"/>
          </p:cNvSpPr>
          <p:nvPr>
            <p:ph type="sldNum" sz="quarter" idx="12"/>
          </p:nvPr>
        </p:nvSpPr>
        <p:spPr>
          <a:xfrm>
            <a:off x="9312000" y="6570000"/>
            <a:ext cx="2880000" cy="288000"/>
          </a:xfrm>
        </p:spPr>
        <p:txBody>
          <a:bodyPr/>
          <a:lstStyle/>
          <a:p>
            <a:pPr>
              <a:defRPr/>
            </a:pPr>
            <a:fld id="{D40393D2-43AC-4E43-839C-E263A5A2614E}" type="slidenum">
              <a:rPr lang="en-US" altLang="fr-FR" smtClean="0"/>
              <a:pPr>
                <a:defRPr/>
              </a:pPr>
              <a:t>29</a:t>
            </a:fld>
            <a:endParaRPr lang="en-US" altLang="fr-FR"/>
          </a:p>
        </p:txBody>
      </p:sp>
    </p:spTree>
    <p:extLst>
      <p:ext uri="{BB962C8B-B14F-4D97-AF65-F5344CB8AC3E}">
        <p14:creationId xmlns:p14="http://schemas.microsoft.com/office/powerpoint/2010/main" val="1806911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ooter Placeholder 20">
            <a:extLst>
              <a:ext uri="{FF2B5EF4-FFF2-40B4-BE49-F238E27FC236}">
                <a16:creationId xmlns:a16="http://schemas.microsoft.com/office/drawing/2014/main" id="{F878CFE0-D42A-E0C8-7898-49C439DBB2BE}"/>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5" name="Slide Number Placeholder 4">
            <a:extLst>
              <a:ext uri="{FF2B5EF4-FFF2-40B4-BE49-F238E27FC236}">
                <a16:creationId xmlns:a16="http://schemas.microsoft.com/office/drawing/2014/main" id="{F7B222A2-30F2-0649-649D-B5165519277E}"/>
              </a:ext>
            </a:extLst>
          </p:cNvPr>
          <p:cNvSpPr>
            <a:spLocks noGrp="1"/>
          </p:cNvSpPr>
          <p:nvPr>
            <p:ph type="sldNum" sz="quarter" idx="12"/>
          </p:nvPr>
        </p:nvSpPr>
        <p:spPr/>
        <p:txBody>
          <a:bodyPr/>
          <a:lstStyle/>
          <a:p>
            <a:fld id="{0CBC77A0-1F4E-42FF-9FFC-F45C3A64AF90}" type="slidenum">
              <a:rPr lang="fr-FR" smtClean="0"/>
              <a:t>3</a:t>
            </a:fld>
            <a:endParaRPr lang="fr-FR"/>
          </a:p>
        </p:txBody>
      </p:sp>
      <p:sp>
        <p:nvSpPr>
          <p:cNvPr id="6" name="Title 5">
            <a:extLst>
              <a:ext uri="{FF2B5EF4-FFF2-40B4-BE49-F238E27FC236}">
                <a16:creationId xmlns:a16="http://schemas.microsoft.com/office/drawing/2014/main" id="{19E5BA09-46D4-365B-FFF6-BDD4A496D442}"/>
              </a:ext>
            </a:extLst>
          </p:cNvPr>
          <p:cNvSpPr>
            <a:spLocks noGrp="1"/>
          </p:cNvSpPr>
          <p:nvPr>
            <p:ph type="title"/>
          </p:nvPr>
        </p:nvSpPr>
        <p:spPr>
          <a:xfrm>
            <a:off x="731838" y="314036"/>
            <a:ext cx="10720463" cy="573877"/>
          </a:xfrm>
        </p:spPr>
        <p:txBody>
          <a:bodyPr>
            <a:normAutofit/>
          </a:bodyPr>
          <a:lstStyle/>
          <a:p>
            <a:r>
              <a:rPr lang="en-US" dirty="0"/>
              <a:t>P2 @ Mainz - Recap</a:t>
            </a:r>
          </a:p>
        </p:txBody>
      </p:sp>
      <p:grpSp>
        <p:nvGrpSpPr>
          <p:cNvPr id="22" name="Group 21">
            <a:extLst>
              <a:ext uri="{FF2B5EF4-FFF2-40B4-BE49-F238E27FC236}">
                <a16:creationId xmlns:a16="http://schemas.microsoft.com/office/drawing/2014/main" id="{F525DC3C-A7BD-9808-704C-CAF129ED1E0B}"/>
              </a:ext>
            </a:extLst>
          </p:cNvPr>
          <p:cNvGrpSpPr/>
          <p:nvPr/>
        </p:nvGrpSpPr>
        <p:grpSpPr>
          <a:xfrm>
            <a:off x="52261" y="1286957"/>
            <a:ext cx="6378706" cy="4016721"/>
            <a:chOff x="280278" y="1176208"/>
            <a:chExt cx="5466303" cy="2781017"/>
          </a:xfrm>
        </p:grpSpPr>
        <p:grpSp>
          <p:nvGrpSpPr>
            <p:cNvPr id="18" name="Group 17">
              <a:extLst>
                <a:ext uri="{FF2B5EF4-FFF2-40B4-BE49-F238E27FC236}">
                  <a16:creationId xmlns:a16="http://schemas.microsoft.com/office/drawing/2014/main" id="{6BB66804-6BBC-FFF4-0983-D27CC6F551D6}"/>
                </a:ext>
              </a:extLst>
            </p:cNvPr>
            <p:cNvGrpSpPr/>
            <p:nvPr/>
          </p:nvGrpSpPr>
          <p:grpSpPr>
            <a:xfrm>
              <a:off x="280278" y="1212139"/>
              <a:ext cx="5466303" cy="2745086"/>
              <a:chOff x="335903" y="1655241"/>
              <a:chExt cx="5466303" cy="2745086"/>
            </a:xfrm>
          </p:grpSpPr>
          <p:pic>
            <p:nvPicPr>
              <p:cNvPr id="2" name="Picture 1">
                <a:extLst>
                  <a:ext uri="{FF2B5EF4-FFF2-40B4-BE49-F238E27FC236}">
                    <a16:creationId xmlns:a16="http://schemas.microsoft.com/office/drawing/2014/main" id="{8D16881E-646F-66E1-5344-8E5977996E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903" y="1655241"/>
                <a:ext cx="5466303" cy="2745086"/>
              </a:xfrm>
              <a:prstGeom prst="rect">
                <a:avLst/>
              </a:prstGeom>
            </p:spPr>
          </p:pic>
          <p:sp>
            <p:nvSpPr>
              <p:cNvPr id="3" name="Rectangle 2">
                <a:extLst>
                  <a:ext uri="{FF2B5EF4-FFF2-40B4-BE49-F238E27FC236}">
                    <a16:creationId xmlns:a16="http://schemas.microsoft.com/office/drawing/2014/main" id="{151E1EEA-4B8B-FFA5-1D1F-5ABA5A19284D}"/>
                  </a:ext>
                </a:extLst>
              </p:cNvPr>
              <p:cNvSpPr/>
              <p:nvPr/>
            </p:nvSpPr>
            <p:spPr>
              <a:xfrm>
                <a:off x="2743201" y="1655241"/>
                <a:ext cx="813578" cy="2985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US" dirty="0"/>
              </a:p>
            </p:txBody>
          </p:sp>
          <p:sp>
            <p:nvSpPr>
              <p:cNvPr id="4" name="Rectangle 3">
                <a:extLst>
                  <a:ext uri="{FF2B5EF4-FFF2-40B4-BE49-F238E27FC236}">
                    <a16:creationId xmlns:a16="http://schemas.microsoft.com/office/drawing/2014/main" id="{697C51FA-4085-3A8E-59CB-CFEE8C2CDA8D}"/>
                  </a:ext>
                </a:extLst>
              </p:cNvPr>
              <p:cNvSpPr/>
              <p:nvPr/>
            </p:nvSpPr>
            <p:spPr>
              <a:xfrm>
                <a:off x="347467" y="2080727"/>
                <a:ext cx="1462671" cy="3003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p>
            </p:txBody>
          </p:sp>
        </p:grpSp>
        <p:sp>
          <p:nvSpPr>
            <p:cNvPr id="12" name="TextBox 11">
              <a:extLst>
                <a:ext uri="{FF2B5EF4-FFF2-40B4-BE49-F238E27FC236}">
                  <a16:creationId xmlns:a16="http://schemas.microsoft.com/office/drawing/2014/main" id="{693A877C-0255-B102-F71B-7D743955FE81}"/>
                </a:ext>
              </a:extLst>
            </p:cNvPr>
            <p:cNvSpPr txBox="1"/>
            <p:nvPr/>
          </p:nvSpPr>
          <p:spPr>
            <a:xfrm>
              <a:off x="1081167" y="1176208"/>
              <a:ext cx="3864524" cy="298329"/>
            </a:xfrm>
            <a:prstGeom prst="rect">
              <a:avLst/>
            </a:prstGeom>
            <a:noFill/>
          </p:spPr>
          <p:txBody>
            <a:bodyPr wrap="none" rtlCol="0">
              <a:spAutoFit/>
            </a:bodyPr>
            <a:lstStyle/>
            <a:p>
              <a:pPr marL="285750" indent="-285750">
                <a:buFont typeface="Arial" panose="020B0604020202020204" pitchFamily="34" charset="0"/>
                <a:buChar char="•"/>
              </a:pPr>
              <a:r>
                <a:rPr lang="en-US" sz="2200" dirty="0"/>
                <a:t>P2 Forward angle measurement</a:t>
              </a:r>
            </a:p>
          </p:txBody>
        </p:sp>
      </p:gr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3B608D29-4BC7-6329-6119-F5E1455E126D}"/>
                  </a:ext>
                </a:extLst>
              </p:cNvPr>
              <p:cNvSpPr txBox="1"/>
              <p:nvPr/>
            </p:nvSpPr>
            <p:spPr>
              <a:xfrm>
                <a:off x="6419266" y="2170267"/>
                <a:ext cx="5728043" cy="2281394"/>
              </a:xfrm>
              <a:prstGeom prst="rect">
                <a:avLst/>
              </a:prstGeom>
              <a:noFill/>
            </p:spPr>
            <p:txBody>
              <a:bodyPr wrap="none" rtlCol="0">
                <a:spAutoFit/>
              </a:bodyPr>
              <a:lstStyle/>
              <a:p>
                <a:pPr marL="285750" indent="-285750">
                  <a:buFont typeface="Arial" panose="020B0604020202020204" pitchFamily="34" charset="0"/>
                  <a:buChar char="•"/>
                </a:pPr>
                <a:r>
                  <a:rPr lang="en-US" sz="2000" dirty="0"/>
                  <a:t>Electrons scattered within </a:t>
                </a:r>
                <a:r>
                  <a:rPr lang="en-US" sz="2000" b="1" dirty="0">
                    <a:highlight>
                      <a:srgbClr val="FFFF00"/>
                    </a:highlight>
                  </a:rPr>
                  <a:t>25</a:t>
                </a:r>
                <a:r>
                  <a:rPr lang="en-US" sz="2000" b="1" dirty="0">
                    <a:highlight>
                      <a:srgbClr val="FFFF00"/>
                    </a:highlight>
                    <a:cs typeface="Arial" panose="020B0604020202020204" pitchFamily="34" charset="0"/>
                  </a:rPr>
                  <a:t>º</a:t>
                </a:r>
                <a:r>
                  <a:rPr lang="en-US" sz="2000" b="1" dirty="0">
                    <a:highlight>
                      <a:srgbClr val="FFFF00"/>
                    </a:highlight>
                  </a:rPr>
                  <a:t>&lt;</a:t>
                </a:r>
                <a:r>
                  <a:rPr lang="el-GR" sz="2000" b="1" dirty="0">
                    <a:highlight>
                      <a:srgbClr val="FFFF00"/>
                    </a:highlight>
                  </a:rPr>
                  <a:t>θ</a:t>
                </a:r>
                <a:r>
                  <a:rPr lang="en-US" sz="2000" b="1" dirty="0">
                    <a:highlight>
                      <a:srgbClr val="FFFF00"/>
                    </a:highlight>
                  </a:rPr>
                  <a:t>&lt;45</a:t>
                </a:r>
                <a:r>
                  <a:rPr lang="en-US" sz="2000" b="1" dirty="0">
                    <a:highlight>
                      <a:srgbClr val="FFFF00"/>
                    </a:highlight>
                    <a:cs typeface="Arial" panose="020B0604020202020204" pitchFamily="34" charset="0"/>
                  </a:rPr>
                  <a:t>º</a:t>
                </a:r>
              </a:p>
              <a:p>
                <a:pPr marL="285750" indent="-285750">
                  <a:buFont typeface="Arial" panose="020B0604020202020204" pitchFamily="34" charset="0"/>
                  <a:buChar char="•"/>
                </a:pPr>
                <a:r>
                  <a:rPr lang="en-US" sz="2000" dirty="0">
                    <a:cs typeface="Arial" panose="020B0604020202020204" pitchFamily="34" charset="0"/>
                  </a:rPr>
                  <a:t>Focused with a solenoidal magnetic field 0.7 T</a:t>
                </a:r>
              </a:p>
              <a:p>
                <a:pPr marL="285750" indent="-285750">
                  <a:buFont typeface="Arial" panose="020B0604020202020204" pitchFamily="34" charset="0"/>
                  <a:buChar char="•"/>
                </a:pPr>
                <a:r>
                  <a:rPr lang="en-US" sz="2000" dirty="0">
                    <a:cs typeface="Arial" panose="020B0604020202020204" pitchFamily="34" charset="0"/>
                  </a:rPr>
                  <a:t>Measured with Cherenkov counters</a:t>
                </a:r>
              </a:p>
              <a:p>
                <a:pPr marL="285750" indent="-285750">
                  <a:buFont typeface="Arial" panose="020B0604020202020204" pitchFamily="34" charset="0"/>
                  <a:buChar char="•"/>
                </a:pPr>
                <a:r>
                  <a:rPr lang="en-US" sz="2000" dirty="0">
                    <a:cs typeface="Arial" panose="020B0604020202020204" pitchFamily="34" charset="0"/>
                  </a:rPr>
                  <a:t>Scattering rate of ~ </a:t>
                </a:r>
                <a:r>
                  <a:rPr lang="en-US" sz="2000" b="1" dirty="0">
                    <a:highlight>
                      <a:srgbClr val="FFFF00"/>
                    </a:highlight>
                    <a:cs typeface="Arial" panose="020B0604020202020204" pitchFamily="34" charset="0"/>
                  </a:rPr>
                  <a:t>100 GHz</a:t>
                </a:r>
              </a:p>
              <a:p>
                <a:pPr marL="285750" indent="-285750">
                  <a:buFont typeface="Arial" panose="020B0604020202020204" pitchFamily="34" charset="0"/>
                  <a:buChar char="•"/>
                </a:pPr>
                <a:r>
                  <a:rPr lang="en-US" sz="2000" dirty="0"/>
                  <a:t>Signal (</a:t>
                </a:r>
                <a14:m>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𝐴</m:t>
                        </m:r>
                      </m:e>
                      <m:sub>
                        <m:r>
                          <a:rPr lang="en-US" sz="2000" b="0" i="1" smtClean="0">
                            <a:latin typeface="Cambria Math" panose="02040503050406030204" pitchFamily="18" charset="0"/>
                          </a:rPr>
                          <m:t>𝑃𝑉</m:t>
                        </m:r>
                      </m:sub>
                    </m:sSub>
                  </m:oMath>
                </a14:m>
                <a:r>
                  <a:rPr lang="en-US" sz="2000" dirty="0"/>
                  <a:t>) dominated by </a:t>
                </a:r>
                <a14:m>
                  <m:oMath xmlns:m="http://schemas.openxmlformats.org/officeDocument/2006/math">
                    <m:sSubSup>
                      <m:sSubSupPr>
                        <m:ctrlPr>
                          <a:rPr lang="en-US" sz="2000" i="1" smtClean="0">
                            <a:latin typeface="Cambria Math" panose="02040503050406030204" pitchFamily="18" charset="0"/>
                          </a:rPr>
                        </m:ctrlPr>
                      </m:sSubSupPr>
                      <m:e>
                        <m:r>
                          <a:rPr lang="en-US" sz="2000" b="0" i="1" smtClean="0">
                            <a:latin typeface="Cambria Math" panose="02040503050406030204" pitchFamily="18" charset="0"/>
                          </a:rPr>
                          <m:t>𝑄</m:t>
                        </m:r>
                      </m:e>
                      <m:sub>
                        <m:r>
                          <a:rPr lang="en-US" sz="2000" b="0" i="1" smtClean="0">
                            <a:latin typeface="Cambria Math" panose="02040503050406030204" pitchFamily="18" charset="0"/>
                          </a:rPr>
                          <m:t>𝑤</m:t>
                        </m:r>
                      </m:sub>
                      <m:sup>
                        <m:r>
                          <a:rPr lang="en-US" sz="2000" b="0" i="1" smtClean="0">
                            <a:latin typeface="Cambria Math" panose="02040503050406030204" pitchFamily="18" charset="0"/>
                          </a:rPr>
                          <m:t>𝑝</m:t>
                        </m:r>
                      </m:sup>
                    </m:sSubSup>
                  </m:oMath>
                </a14:m>
                <a:endParaRPr lang="en-US" sz="2000" dirty="0"/>
              </a:p>
              <a:p>
                <a:pPr marL="742950" lvl="1" indent="-285750">
                  <a:buFont typeface="Arial" panose="020B0604020202020204" pitchFamily="34" charset="0"/>
                  <a:buChar char="•"/>
                </a:pPr>
                <a:r>
                  <a:rPr lang="en-US" sz="2000" dirty="0"/>
                  <a:t>For </a:t>
                </a:r>
                <a14:m>
                  <m:oMath xmlns:m="http://schemas.openxmlformats.org/officeDocument/2006/math">
                    <m:sSubSup>
                      <m:sSubSupPr>
                        <m:ctrlPr>
                          <a:rPr lang="en-US" sz="2000" b="1" i="1">
                            <a:highlight>
                              <a:srgbClr val="FFFF00"/>
                            </a:highlight>
                            <a:latin typeface="Cambria Math" panose="02040503050406030204" pitchFamily="18" charset="0"/>
                          </a:rPr>
                        </m:ctrlPr>
                      </m:sSubSupPr>
                      <m:e>
                        <m:r>
                          <a:rPr lang="en-US" sz="2000" b="1" i="1">
                            <a:highlight>
                              <a:srgbClr val="FFFF00"/>
                            </a:highlight>
                            <a:latin typeface="Cambria Math" panose="02040503050406030204" pitchFamily="18" charset="0"/>
                          </a:rPr>
                          <m:t>𝑸</m:t>
                        </m:r>
                      </m:e>
                      <m:sub>
                        <m:r>
                          <a:rPr lang="en-US" sz="2000" b="1" i="1">
                            <a:highlight>
                              <a:srgbClr val="FFFF00"/>
                            </a:highlight>
                            <a:latin typeface="Cambria Math" panose="02040503050406030204" pitchFamily="18" charset="0"/>
                          </a:rPr>
                          <m:t>𝒘</m:t>
                        </m:r>
                      </m:sub>
                      <m:sup>
                        <m:r>
                          <a:rPr lang="en-US" sz="2000" b="1" i="1">
                            <a:highlight>
                              <a:srgbClr val="FFFF00"/>
                            </a:highlight>
                            <a:latin typeface="Cambria Math" panose="02040503050406030204" pitchFamily="18" charset="0"/>
                          </a:rPr>
                          <m:t>𝒑</m:t>
                        </m:r>
                      </m:sup>
                    </m:sSubSup>
                  </m:oMath>
                </a14:m>
                <a:r>
                  <a:rPr lang="en-US" sz="2000" dirty="0"/>
                  <a:t> ~ </a:t>
                </a:r>
                <a:r>
                  <a:rPr lang="en-US" sz="2000" b="1" dirty="0">
                    <a:highlight>
                      <a:srgbClr val="FFFF00"/>
                    </a:highlight>
                  </a:rPr>
                  <a:t>1% stat precision</a:t>
                </a:r>
                <a:r>
                  <a:rPr lang="en-US" sz="2000" dirty="0">
                    <a:highlight>
                      <a:srgbClr val="FFFF00"/>
                    </a:highlight>
                  </a:rPr>
                  <a:t> </a:t>
                </a:r>
              </a:p>
              <a:p>
                <a:pPr marL="742950" lvl="1" indent="-285750">
                  <a:buFont typeface="Arial" panose="020B0604020202020204" pitchFamily="34" charset="0"/>
                  <a:buChar char="•"/>
                </a:pPr>
                <a:r>
                  <a:rPr lang="en-US" sz="2000" dirty="0"/>
                  <a:t>10000h </a:t>
                </a:r>
                <a:r>
                  <a:rPr lang="en-US" sz="2000" dirty="0">
                    <a:sym typeface="Wingdings" panose="05000000000000000000" pitchFamily="2" charset="2"/>
                  </a:rPr>
                  <a:t> </a:t>
                </a:r>
                <a:r>
                  <a:rPr lang="en-US" sz="2000" dirty="0"/>
                  <a:t>4x10</a:t>
                </a:r>
                <a:r>
                  <a:rPr lang="en-US" sz="2000" baseline="30000" dirty="0"/>
                  <a:t>18</a:t>
                </a:r>
                <a:r>
                  <a:rPr lang="en-US" sz="2000" dirty="0"/>
                  <a:t> electrons</a:t>
                </a:r>
              </a:p>
            </p:txBody>
          </p:sp>
        </mc:Choice>
        <mc:Fallback xmlns="">
          <p:sp>
            <p:nvSpPr>
              <p:cNvPr id="14" name="TextBox 13">
                <a:extLst>
                  <a:ext uri="{FF2B5EF4-FFF2-40B4-BE49-F238E27FC236}">
                    <a16:creationId xmlns:a16="http://schemas.microsoft.com/office/drawing/2014/main" id="{3B608D29-4BC7-6329-6119-F5E1455E126D}"/>
                  </a:ext>
                </a:extLst>
              </p:cNvPr>
              <p:cNvSpPr txBox="1">
                <a:spLocks noRot="1" noChangeAspect="1" noMove="1" noResize="1" noEditPoints="1" noAdjustHandles="1" noChangeArrowheads="1" noChangeShapeType="1" noTextEdit="1"/>
              </p:cNvSpPr>
              <p:nvPr/>
            </p:nvSpPr>
            <p:spPr>
              <a:xfrm>
                <a:off x="6419266" y="2170267"/>
                <a:ext cx="5728043" cy="2281394"/>
              </a:xfrm>
              <a:prstGeom prst="rect">
                <a:avLst/>
              </a:prstGeom>
              <a:blipFill>
                <a:blip r:embed="rId4"/>
                <a:stretch>
                  <a:fillRect l="-957" t="-1070" r="-213" b="-4278"/>
                </a:stretch>
              </a:blipFill>
            </p:spPr>
            <p:txBody>
              <a:bodyPr/>
              <a:lstStyle/>
              <a:p>
                <a:r>
                  <a:rPr lang="en-US">
                    <a:noFill/>
                  </a:rPr>
                  <a:t> </a:t>
                </a:r>
              </a:p>
            </p:txBody>
          </p:sp>
        </mc:Fallback>
      </mc:AlternateContent>
      <p:sp>
        <p:nvSpPr>
          <p:cNvPr id="25" name="TextBox 24">
            <a:extLst>
              <a:ext uri="{FF2B5EF4-FFF2-40B4-BE49-F238E27FC236}">
                <a16:creationId xmlns:a16="http://schemas.microsoft.com/office/drawing/2014/main" id="{F9EE4423-108E-0D8D-396C-22E9F12A165F}"/>
              </a:ext>
            </a:extLst>
          </p:cNvPr>
          <p:cNvSpPr txBox="1"/>
          <p:nvPr/>
        </p:nvSpPr>
        <p:spPr>
          <a:xfrm>
            <a:off x="6419266" y="1554322"/>
            <a:ext cx="6147994" cy="430887"/>
          </a:xfrm>
          <a:prstGeom prst="rect">
            <a:avLst/>
          </a:prstGeom>
          <a:noFill/>
        </p:spPr>
        <p:txBody>
          <a:bodyPr wrap="square">
            <a:spAutoFit/>
          </a:bodyPr>
          <a:lstStyle/>
          <a:p>
            <a:pPr marL="285750" indent="-285750">
              <a:buFont typeface="Arial" panose="020B0604020202020204" pitchFamily="34" charset="0"/>
              <a:buChar char="•"/>
            </a:pPr>
            <a:r>
              <a:rPr lang="en-US" sz="2200" dirty="0">
                <a:solidFill>
                  <a:schemeClr val="tx2"/>
                </a:solidFill>
              </a:rPr>
              <a:t>Beam energy 50 -150 MeV</a:t>
            </a: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1C3F4B1B-FFFA-EA78-36BF-0C032590575A}"/>
                  </a:ext>
                </a:extLst>
              </p:cNvPr>
              <p:cNvSpPr txBox="1"/>
              <p:nvPr/>
            </p:nvSpPr>
            <p:spPr>
              <a:xfrm>
                <a:off x="6492398" y="4836610"/>
                <a:ext cx="5543238" cy="1107996"/>
              </a:xfrm>
              <a:prstGeom prst="rect">
                <a:avLst/>
              </a:prstGeom>
              <a:noFill/>
            </p:spPr>
            <p:txBody>
              <a:bodyPr wrap="square">
                <a:spAutoFit/>
              </a:bodyPr>
              <a:lstStyle/>
              <a:p>
                <a:r>
                  <a:rPr lang="en-US" sz="2200" b="1" dirty="0">
                    <a:solidFill>
                      <a:srgbClr val="FF0000"/>
                    </a:solidFill>
                  </a:rPr>
                  <a:t>But</a:t>
                </a:r>
                <a:r>
                  <a:rPr lang="en-US" sz="2200" dirty="0">
                    <a:solidFill>
                      <a:schemeClr val="tx1"/>
                    </a:solidFill>
                  </a:rPr>
                  <a:t> the </a:t>
                </a:r>
                <a:r>
                  <a:rPr lang="en-US" sz="2200" b="1" dirty="0">
                    <a:solidFill>
                      <a:srgbClr val="FF0000"/>
                    </a:solidFill>
                  </a:rPr>
                  <a:t>internal structure </a:t>
                </a:r>
                <a:r>
                  <a:rPr lang="en-US" sz="2200" dirty="0">
                    <a:solidFill>
                      <a:schemeClr val="tx1"/>
                    </a:solidFill>
                  </a:rPr>
                  <a:t>of the </a:t>
                </a:r>
                <a:r>
                  <a:rPr lang="en-US" sz="2200" b="1" dirty="0">
                    <a:solidFill>
                      <a:srgbClr val="FF0000"/>
                    </a:solidFill>
                  </a:rPr>
                  <a:t>proton</a:t>
                </a:r>
                <a:r>
                  <a:rPr lang="en-US" sz="2200" dirty="0">
                    <a:solidFill>
                      <a:schemeClr val="tx1"/>
                    </a:solidFill>
                  </a:rPr>
                  <a:t> contributes to </a:t>
                </a:r>
                <a14:m>
                  <m:oMath xmlns:m="http://schemas.openxmlformats.org/officeDocument/2006/math">
                    <m:sSub>
                      <m:sSubPr>
                        <m:ctrlPr>
                          <a:rPr lang="en-US" sz="2200" b="1" i="1" smtClean="0">
                            <a:solidFill>
                              <a:srgbClr val="FF0000"/>
                            </a:solidFill>
                            <a:latin typeface="Cambria Math" panose="02040503050406030204" pitchFamily="18" charset="0"/>
                          </a:rPr>
                        </m:ctrlPr>
                      </m:sSubPr>
                      <m:e>
                        <m:r>
                          <a:rPr lang="en-US" sz="2200" b="1" i="1">
                            <a:solidFill>
                              <a:srgbClr val="FF0000"/>
                            </a:solidFill>
                            <a:latin typeface="Cambria Math" panose="02040503050406030204" pitchFamily="18" charset="0"/>
                          </a:rPr>
                          <m:t>𝑨</m:t>
                        </m:r>
                      </m:e>
                      <m:sub>
                        <m:r>
                          <a:rPr lang="en-US" sz="2200" b="1" i="1">
                            <a:solidFill>
                              <a:srgbClr val="FF0000"/>
                            </a:solidFill>
                            <a:latin typeface="Cambria Math" panose="02040503050406030204" pitchFamily="18" charset="0"/>
                          </a:rPr>
                          <m:t>𝑷𝑽</m:t>
                        </m:r>
                      </m:sub>
                    </m:sSub>
                  </m:oMath>
                </a14:m>
                <a:r>
                  <a:rPr lang="en-US" sz="2200" b="1" dirty="0">
                    <a:solidFill>
                      <a:srgbClr val="FF0000"/>
                    </a:solidFill>
                  </a:rPr>
                  <a:t> </a:t>
                </a:r>
                <a:r>
                  <a:rPr lang="en-US" sz="2200" dirty="0">
                    <a:solidFill>
                      <a:schemeClr val="tx1"/>
                    </a:solidFill>
                  </a:rPr>
                  <a:t>bringing </a:t>
                </a:r>
                <a:r>
                  <a:rPr lang="en-US" sz="2200" b="1" dirty="0">
                    <a:solidFill>
                      <a:srgbClr val="FF0000"/>
                    </a:solidFill>
                  </a:rPr>
                  <a:t>systematic uncertainties </a:t>
                </a:r>
                <a:r>
                  <a:rPr lang="en-US" sz="2200" dirty="0">
                    <a:solidFill>
                      <a:schemeClr val="tx1"/>
                    </a:solidFill>
                  </a:rPr>
                  <a:t>to P2 measurement</a:t>
                </a:r>
              </a:p>
            </p:txBody>
          </p:sp>
        </mc:Choice>
        <mc:Fallback xmlns="">
          <p:sp>
            <p:nvSpPr>
              <p:cNvPr id="26" name="TextBox 25">
                <a:extLst>
                  <a:ext uri="{FF2B5EF4-FFF2-40B4-BE49-F238E27FC236}">
                    <a16:creationId xmlns:a16="http://schemas.microsoft.com/office/drawing/2014/main" id="{1C3F4B1B-FFFA-EA78-36BF-0C032590575A}"/>
                  </a:ext>
                </a:extLst>
              </p:cNvPr>
              <p:cNvSpPr txBox="1">
                <a:spLocks noRot="1" noChangeAspect="1" noMove="1" noResize="1" noEditPoints="1" noAdjustHandles="1" noChangeArrowheads="1" noChangeShapeType="1" noTextEdit="1"/>
              </p:cNvSpPr>
              <p:nvPr/>
            </p:nvSpPr>
            <p:spPr>
              <a:xfrm>
                <a:off x="6492398" y="4836610"/>
                <a:ext cx="5543238" cy="1107996"/>
              </a:xfrm>
              <a:prstGeom prst="rect">
                <a:avLst/>
              </a:prstGeom>
              <a:blipFill>
                <a:blip r:embed="rId5"/>
                <a:stretch>
                  <a:fillRect l="-1430" t="-2747" b="-10989"/>
                </a:stretch>
              </a:blipFill>
            </p:spPr>
            <p:txBody>
              <a:bodyPr/>
              <a:lstStyle/>
              <a:p>
                <a:r>
                  <a:rPr lang="en-US">
                    <a:noFill/>
                  </a:rPr>
                  <a:t> </a:t>
                </a:r>
              </a:p>
            </p:txBody>
          </p:sp>
        </mc:Fallback>
      </mc:AlternateContent>
    </p:spTree>
    <p:extLst>
      <p:ext uri="{BB962C8B-B14F-4D97-AF65-F5344CB8AC3E}">
        <p14:creationId xmlns:p14="http://schemas.microsoft.com/office/powerpoint/2010/main" val="22100582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7AF43-C224-1519-F6A9-707392B752E2}"/>
            </a:ext>
          </a:extLst>
        </p:cNvPr>
        <p:cNvGrpSpPr/>
        <p:nvPr/>
      </p:nvGrpSpPr>
      <p:grpSpPr>
        <a:xfrm>
          <a:off x="0" y="0"/>
          <a:ext cx="0" cy="0"/>
          <a:chOff x="0" y="0"/>
          <a:chExt cx="0" cy="0"/>
        </a:xfrm>
      </p:grpSpPr>
      <p:sp>
        <p:nvSpPr>
          <p:cNvPr id="7173" name="Rectangle 2">
            <a:extLst>
              <a:ext uri="{FF2B5EF4-FFF2-40B4-BE49-F238E27FC236}">
                <a16:creationId xmlns:a16="http://schemas.microsoft.com/office/drawing/2014/main" id="{EA044A1C-998F-40DD-8BD3-A95C16F34BC4}"/>
              </a:ext>
            </a:extLst>
          </p:cNvPr>
          <p:cNvSpPr>
            <a:spLocks noGrp="1" noChangeArrowheads="1"/>
          </p:cNvSpPr>
          <p:nvPr>
            <p:ph type="title"/>
          </p:nvPr>
        </p:nvSpPr>
        <p:spPr>
          <a:xfrm>
            <a:off x="731837" y="36705"/>
            <a:ext cx="10728325" cy="871827"/>
          </a:xfrm>
        </p:spPr>
        <p:txBody>
          <a:bodyPr/>
          <a:lstStyle/>
          <a:p>
            <a:pPr eaLnBrk="1" hangingPunct="1"/>
            <a:r>
              <a:rPr lang="en-US" altLang="fr-FR" dirty="0"/>
              <a:t>Frontend Status</a:t>
            </a:r>
          </a:p>
        </p:txBody>
      </p:sp>
      <p:sp>
        <p:nvSpPr>
          <p:cNvPr id="7174" name="Rectangle 3">
            <a:extLst>
              <a:ext uri="{FF2B5EF4-FFF2-40B4-BE49-F238E27FC236}">
                <a16:creationId xmlns:a16="http://schemas.microsoft.com/office/drawing/2014/main" id="{340383B9-AA62-AF24-ACAC-0F653053E068}"/>
              </a:ext>
            </a:extLst>
          </p:cNvPr>
          <p:cNvSpPr>
            <a:spLocks noGrp="1" noChangeArrowheads="1"/>
          </p:cNvSpPr>
          <p:nvPr>
            <p:ph idx="1"/>
          </p:nvPr>
        </p:nvSpPr>
        <p:spPr>
          <a:xfrm>
            <a:off x="335360" y="656692"/>
            <a:ext cx="11521280" cy="6048672"/>
          </a:xfrm>
        </p:spPr>
        <p:txBody>
          <a:bodyPr>
            <a:normAutofit/>
          </a:bodyPr>
          <a:lstStyle/>
          <a:p>
            <a:pPr eaLnBrk="1" hangingPunct="1">
              <a:lnSpc>
                <a:spcPct val="90000"/>
              </a:lnSpc>
            </a:pPr>
            <a:r>
              <a:rPr lang="en-US" altLang="fr-FR" sz="2200" b="1" dirty="0">
                <a:solidFill>
                  <a:schemeClr val="tx2"/>
                </a:solidFill>
              </a:rPr>
              <a:t>Frontend production</a:t>
            </a:r>
          </a:p>
          <a:p>
            <a:pPr lvl="1" eaLnBrk="1" hangingPunct="1">
              <a:lnSpc>
                <a:spcPct val="90000"/>
              </a:lnSpc>
              <a:buFont typeface="Arial" panose="020B0604020202020204" pitchFamily="34" charset="0"/>
              <a:buChar char="•"/>
            </a:pPr>
            <a:r>
              <a:rPr lang="en-US" altLang="fr-FR" sz="2000" b="1" dirty="0"/>
              <a:t>200 VMM </a:t>
            </a:r>
            <a:r>
              <a:rPr lang="en-US" altLang="fr-FR" sz="2000" dirty="0"/>
              <a:t>Hybrids </a:t>
            </a:r>
            <a:r>
              <a:rPr lang="en-US" altLang="fr-FR" sz="2000" b="1" dirty="0">
                <a:solidFill>
                  <a:schemeClr val="tx2"/>
                </a:solidFill>
              </a:rPr>
              <a:t>delivered</a:t>
            </a:r>
            <a:r>
              <a:rPr lang="en-US" altLang="fr-FR" sz="2000" dirty="0"/>
              <a:t> and </a:t>
            </a:r>
            <a:r>
              <a:rPr lang="en-US" altLang="fr-FR" sz="2000" b="1" dirty="0">
                <a:solidFill>
                  <a:schemeClr val="tx2"/>
                </a:solidFill>
              </a:rPr>
              <a:t>validated</a:t>
            </a:r>
            <a:r>
              <a:rPr lang="en-US" altLang="fr-FR" sz="2000" dirty="0"/>
              <a:t> in-house on </a:t>
            </a:r>
            <a:r>
              <a:rPr lang="en-US" altLang="fr-FR" sz="2000" dirty="0" err="1"/>
              <a:t>Irfu</a:t>
            </a:r>
            <a:r>
              <a:rPr lang="en-US" altLang="fr-FR" sz="2000" dirty="0"/>
              <a:t> test-bench</a:t>
            </a:r>
          </a:p>
          <a:p>
            <a:pPr lvl="2" defTabSz="893763">
              <a:buFont typeface="Arial" panose="020B0604020202020204" pitchFamily="34" charset="0"/>
              <a:buChar char="•"/>
            </a:pPr>
            <a:r>
              <a:rPr lang="en-US" altLang="fr-FR" sz="2000" b="1" dirty="0">
                <a:solidFill>
                  <a:schemeClr val="tx2"/>
                </a:solidFill>
              </a:rPr>
              <a:t>196 accepted </a:t>
            </a:r>
            <a:r>
              <a:rPr lang="en-US" altLang="fr-FR" sz="2000" dirty="0"/>
              <a:t>with not more than 2 bad channels per 128-channel hybrid</a:t>
            </a:r>
          </a:p>
          <a:p>
            <a:pPr lvl="2">
              <a:buFont typeface="Arial" panose="020B0604020202020204" pitchFamily="34" charset="0"/>
              <a:buChar char="•"/>
            </a:pPr>
            <a:r>
              <a:rPr lang="en-US" altLang="fr-FR" sz="2000" b="1" dirty="0"/>
              <a:t>4 hybrids replaced </a:t>
            </a:r>
            <a:r>
              <a:rPr lang="en-US" altLang="fr-FR" sz="2000" dirty="0"/>
              <a:t>by SRS Technology</a:t>
            </a:r>
          </a:p>
          <a:p>
            <a:pPr lvl="1">
              <a:buFont typeface="Arial" panose="020B0604020202020204" pitchFamily="34" charset="0"/>
              <a:buChar char="•"/>
            </a:pPr>
            <a:r>
              <a:rPr lang="en-US" altLang="fr-FR" sz="2000" dirty="0"/>
              <a:t>Hybrid classification </a:t>
            </a:r>
            <a:r>
              <a:rPr lang="en-US" altLang="fr-FR" sz="2000" b="1" dirty="0">
                <a:solidFill>
                  <a:schemeClr val="tx2"/>
                </a:solidFill>
              </a:rPr>
              <a:t>data base under construction</a:t>
            </a:r>
          </a:p>
          <a:p>
            <a:pPr lvl="2">
              <a:buFont typeface="Arial" panose="020B0604020202020204" pitchFamily="34" charset="0"/>
              <a:buChar char="•"/>
            </a:pPr>
            <a:r>
              <a:rPr lang="en-US" altLang="fr-FR" sz="2000" dirty="0"/>
              <a:t>ID, malfunctioning channels, best performance configuration parameters …</a:t>
            </a:r>
          </a:p>
          <a:p>
            <a:pPr marL="266700" lvl="2" indent="0">
              <a:buNone/>
            </a:pPr>
            <a:endParaRPr lang="en-US" altLang="fr-FR" dirty="0"/>
          </a:p>
          <a:p>
            <a:pPr eaLnBrk="1" hangingPunct="1">
              <a:lnSpc>
                <a:spcPct val="90000"/>
              </a:lnSpc>
            </a:pPr>
            <a:r>
              <a:rPr lang="en-US" altLang="fr-FR" sz="2200" b="1" dirty="0">
                <a:solidFill>
                  <a:schemeClr val="tx2"/>
                </a:solidFill>
              </a:rPr>
              <a:t>Frontend protection circuit studies</a:t>
            </a:r>
          </a:p>
          <a:p>
            <a:pPr lvl="1">
              <a:buFont typeface="Arial" panose="020B0604020202020204" pitchFamily="34" charset="0"/>
              <a:buChar char="•"/>
            </a:pPr>
            <a:r>
              <a:rPr lang="en-US" altLang="fr-FR" sz="2000" b="1" dirty="0"/>
              <a:t>Goal: </a:t>
            </a:r>
            <a:r>
              <a:rPr lang="en-US" altLang="fr-FR" sz="2000" dirty="0"/>
              <a:t>Improve deadtime after detector discharges and achieve robust channel protection</a:t>
            </a:r>
          </a:p>
          <a:p>
            <a:pPr lvl="1">
              <a:buFont typeface="Arial" panose="020B0604020202020204" pitchFamily="34" charset="0"/>
              <a:buChar char="•"/>
            </a:pPr>
            <a:r>
              <a:rPr lang="en-US" altLang="fr-FR" sz="2000" dirty="0"/>
              <a:t>2 add-on schemes devised standing 600 V sparks</a:t>
            </a:r>
          </a:p>
          <a:p>
            <a:pPr lvl="2">
              <a:buFont typeface="Arial" panose="020B0604020202020204" pitchFamily="34" charset="0"/>
              <a:buChar char="•"/>
            </a:pPr>
            <a:r>
              <a:rPr lang="en-US" altLang="fr-FR" sz="2000" dirty="0"/>
              <a:t>bulky (higher safety margin)</a:t>
            </a:r>
          </a:p>
          <a:p>
            <a:pPr lvl="2">
              <a:buFont typeface="Arial" panose="020B0604020202020204" pitchFamily="34" charset="0"/>
              <a:buChar char="•"/>
            </a:pPr>
            <a:r>
              <a:rPr lang="en-US" altLang="fr-FR" sz="2000" dirty="0"/>
              <a:t>compact (lower safety margin)</a:t>
            </a:r>
          </a:p>
          <a:p>
            <a:pPr lvl="1">
              <a:buFont typeface="Arial" panose="020B0604020202020204" pitchFamily="34" charset="0"/>
              <a:buChar char="•"/>
            </a:pPr>
            <a:r>
              <a:rPr lang="en-US" altLang="fr-FR" sz="2000" dirty="0"/>
              <a:t>Both degrade S/N by ~15%</a:t>
            </a:r>
          </a:p>
          <a:p>
            <a:pPr lvl="1">
              <a:buFont typeface="Arial" panose="020B0604020202020204" pitchFamily="34" charset="0"/>
              <a:buChar char="•"/>
            </a:pPr>
            <a:r>
              <a:rPr lang="en-US" altLang="fr-FR" sz="2000" dirty="0"/>
              <a:t>Both improve deadtime ~4 times</a:t>
            </a:r>
          </a:p>
          <a:p>
            <a:pPr lvl="1">
              <a:buFont typeface="Arial" panose="020B0604020202020204" pitchFamily="34" charset="0"/>
              <a:buChar char="•"/>
            </a:pPr>
            <a:r>
              <a:rPr lang="en-US" altLang="fr-FR" sz="2000" b="1" dirty="0">
                <a:solidFill>
                  <a:schemeClr val="tx2"/>
                </a:solidFill>
              </a:rPr>
              <a:t>Enough knowledge to design frontend adaptation board</a:t>
            </a:r>
          </a:p>
        </p:txBody>
      </p:sp>
      <p:sp>
        <p:nvSpPr>
          <p:cNvPr id="6" name="Espace réservé du numéro de diapositive 5">
            <a:extLst>
              <a:ext uri="{FF2B5EF4-FFF2-40B4-BE49-F238E27FC236}">
                <a16:creationId xmlns:a16="http://schemas.microsoft.com/office/drawing/2014/main" id="{E2D19914-5D37-604E-E16B-B95D39783758}"/>
              </a:ext>
            </a:extLst>
          </p:cNvPr>
          <p:cNvSpPr>
            <a:spLocks noGrp="1"/>
          </p:cNvSpPr>
          <p:nvPr>
            <p:ph type="sldNum" sz="quarter" idx="12"/>
          </p:nvPr>
        </p:nvSpPr>
        <p:spPr/>
        <p:txBody>
          <a:bodyPr/>
          <a:lstStyle/>
          <a:p>
            <a:pPr>
              <a:defRPr/>
            </a:pPr>
            <a:fld id="{D40393D2-43AC-4E43-839C-E263A5A2614E}" type="slidenum">
              <a:rPr lang="en-US" altLang="fr-FR" smtClean="0"/>
              <a:pPr>
                <a:defRPr/>
              </a:pPr>
              <a:t>30</a:t>
            </a:fld>
            <a:endParaRPr lang="en-US" altLang="fr-FR"/>
          </a:p>
        </p:txBody>
      </p:sp>
      <p:pic>
        <p:nvPicPr>
          <p:cNvPr id="31" name="Image 30">
            <a:extLst>
              <a:ext uri="{FF2B5EF4-FFF2-40B4-BE49-F238E27FC236}">
                <a16:creationId xmlns:a16="http://schemas.microsoft.com/office/drawing/2014/main" id="{EB0395D8-FAB9-FDB3-A585-70A0C1FCE0C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08368" y="764704"/>
            <a:ext cx="2398222" cy="1799706"/>
          </a:xfrm>
          <a:prstGeom prst="rect">
            <a:avLst/>
          </a:prstGeom>
        </p:spPr>
      </p:pic>
      <p:grpSp>
        <p:nvGrpSpPr>
          <p:cNvPr id="5" name="Groupe 4">
            <a:extLst>
              <a:ext uri="{FF2B5EF4-FFF2-40B4-BE49-F238E27FC236}">
                <a16:creationId xmlns:a16="http://schemas.microsoft.com/office/drawing/2014/main" id="{11A28808-7710-592E-4113-9536940FB5C3}"/>
              </a:ext>
            </a:extLst>
          </p:cNvPr>
          <p:cNvGrpSpPr/>
          <p:nvPr/>
        </p:nvGrpSpPr>
        <p:grpSpPr>
          <a:xfrm>
            <a:off x="6604461" y="4293591"/>
            <a:ext cx="5420263" cy="1414455"/>
            <a:chOff x="6472381" y="5130000"/>
            <a:chExt cx="5420263" cy="1414455"/>
          </a:xfrm>
        </p:grpSpPr>
        <p:sp>
          <p:nvSpPr>
            <p:cNvPr id="14" name="Rectangle 13">
              <a:extLst>
                <a:ext uri="{FF2B5EF4-FFF2-40B4-BE49-F238E27FC236}">
                  <a16:creationId xmlns:a16="http://schemas.microsoft.com/office/drawing/2014/main" id="{40A6B0DD-0E48-D83E-5193-B354CABD05DC}"/>
                </a:ext>
              </a:extLst>
            </p:cNvPr>
            <p:cNvSpPr/>
            <p:nvPr/>
          </p:nvSpPr>
          <p:spPr>
            <a:xfrm>
              <a:off x="9247092" y="5130000"/>
              <a:ext cx="2645552" cy="1410187"/>
            </a:xfrm>
            <a:prstGeom prst="rect">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solidFill>
                </a:rPr>
                <a:t>VMM Hybrid</a:t>
              </a:r>
            </a:p>
          </p:txBody>
        </p:sp>
        <p:cxnSp>
          <p:nvCxnSpPr>
            <p:cNvPr id="15" name="Connecteur droit 14">
              <a:extLst>
                <a:ext uri="{FF2B5EF4-FFF2-40B4-BE49-F238E27FC236}">
                  <a16:creationId xmlns:a16="http://schemas.microsoft.com/office/drawing/2014/main" id="{FD930D09-5D66-F940-844B-C46747F99AC5}"/>
                </a:ext>
              </a:extLst>
            </p:cNvPr>
            <p:cNvCxnSpPr/>
            <p:nvPr/>
          </p:nvCxnSpPr>
          <p:spPr>
            <a:xfrm>
              <a:off x="10014047" y="5601485"/>
              <a:ext cx="0" cy="20954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6" name="Groupe 15">
              <a:extLst>
                <a:ext uri="{FF2B5EF4-FFF2-40B4-BE49-F238E27FC236}">
                  <a16:creationId xmlns:a16="http://schemas.microsoft.com/office/drawing/2014/main" id="{860402F7-D76A-4432-1C96-134C581E6E7A}"/>
                </a:ext>
              </a:extLst>
            </p:cNvPr>
            <p:cNvGrpSpPr/>
            <p:nvPr/>
          </p:nvGrpSpPr>
          <p:grpSpPr>
            <a:xfrm>
              <a:off x="9555036" y="5706259"/>
              <a:ext cx="928699" cy="550066"/>
              <a:chOff x="6555284" y="4293096"/>
              <a:chExt cx="1276528" cy="756084"/>
            </a:xfrm>
          </p:grpSpPr>
          <p:pic>
            <p:nvPicPr>
              <p:cNvPr id="131" name="Image 130">
                <a:extLst>
                  <a:ext uri="{FF2B5EF4-FFF2-40B4-BE49-F238E27FC236}">
                    <a16:creationId xmlns:a16="http://schemas.microsoft.com/office/drawing/2014/main" id="{55E90749-F161-AC38-738B-F6D8320CE421}"/>
                  </a:ext>
                </a:extLst>
              </p:cNvPr>
              <p:cNvPicPr>
                <a:picLocks noChangeAspect="1"/>
              </p:cNvPicPr>
              <p:nvPr/>
            </p:nvPicPr>
            <p:blipFill>
              <a:blip r:embed="rId3"/>
              <a:stretch>
                <a:fillRect/>
              </a:stretch>
            </p:blipFill>
            <p:spPr>
              <a:xfrm rot="5400000" flipV="1">
                <a:off x="6907758" y="3940622"/>
                <a:ext cx="571580" cy="1276528"/>
              </a:xfrm>
              <a:prstGeom prst="rect">
                <a:avLst/>
              </a:prstGeom>
            </p:spPr>
          </p:pic>
          <p:cxnSp>
            <p:nvCxnSpPr>
              <p:cNvPr id="132" name="Connecteur droit 131">
                <a:extLst>
                  <a:ext uri="{FF2B5EF4-FFF2-40B4-BE49-F238E27FC236}">
                    <a16:creationId xmlns:a16="http://schemas.microsoft.com/office/drawing/2014/main" id="{6EA86E3C-1767-E807-C215-285129D9D2DA}"/>
                  </a:ext>
                </a:extLst>
              </p:cNvPr>
              <p:cNvCxnSpPr/>
              <p:nvPr/>
            </p:nvCxnSpPr>
            <p:spPr>
              <a:xfrm>
                <a:off x="7726271" y="4761148"/>
                <a:ext cx="0" cy="28803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17" name="Connecteur droit 16">
              <a:extLst>
                <a:ext uri="{FF2B5EF4-FFF2-40B4-BE49-F238E27FC236}">
                  <a16:creationId xmlns:a16="http://schemas.microsoft.com/office/drawing/2014/main" id="{D04C9AA5-E65C-5C2A-CBEE-26A9F92C03DF}"/>
                </a:ext>
              </a:extLst>
            </p:cNvPr>
            <p:cNvCxnSpPr/>
            <p:nvPr/>
          </p:nvCxnSpPr>
          <p:spPr>
            <a:xfrm>
              <a:off x="9456640" y="6256325"/>
              <a:ext cx="95031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ZoneTexte 17">
              <a:extLst>
                <a:ext uri="{FF2B5EF4-FFF2-40B4-BE49-F238E27FC236}">
                  <a16:creationId xmlns:a16="http://schemas.microsoft.com/office/drawing/2014/main" id="{1A7FE83F-27BC-0BB2-BB5B-EFD1DD278083}"/>
                </a:ext>
              </a:extLst>
            </p:cNvPr>
            <p:cNvSpPr txBox="1"/>
            <p:nvPr/>
          </p:nvSpPr>
          <p:spPr>
            <a:xfrm>
              <a:off x="9613802" y="6046776"/>
              <a:ext cx="565848" cy="201522"/>
            </a:xfrm>
            <a:prstGeom prst="rect">
              <a:avLst/>
            </a:prstGeom>
            <a:noFill/>
          </p:spPr>
          <p:txBody>
            <a:bodyPr wrap="none" rtlCol="0">
              <a:spAutoFit/>
            </a:bodyPr>
            <a:lstStyle/>
            <a:p>
              <a:r>
                <a:rPr lang="fr-FR" sz="1200" dirty="0"/>
                <a:t>NUP4114</a:t>
              </a:r>
            </a:p>
          </p:txBody>
        </p:sp>
        <p:sp>
          <p:nvSpPr>
            <p:cNvPr id="19" name="Rectangle 18">
              <a:extLst>
                <a:ext uri="{FF2B5EF4-FFF2-40B4-BE49-F238E27FC236}">
                  <a16:creationId xmlns:a16="http://schemas.microsoft.com/office/drawing/2014/main" id="{D14B3CAE-7035-402D-26A1-53D70C713BB8}"/>
                </a:ext>
              </a:extLst>
            </p:cNvPr>
            <p:cNvSpPr/>
            <p:nvPr/>
          </p:nvSpPr>
          <p:spPr>
            <a:xfrm>
              <a:off x="9378060" y="5706259"/>
              <a:ext cx="157144" cy="44529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dirty="0">
                  <a:solidFill>
                    <a:schemeClr val="tx1"/>
                  </a:solidFill>
                </a:rPr>
                <a:t>1M</a:t>
              </a:r>
            </a:p>
          </p:txBody>
        </p:sp>
        <p:cxnSp>
          <p:nvCxnSpPr>
            <p:cNvPr id="20" name="Connecteur droit 19">
              <a:extLst>
                <a:ext uri="{FF2B5EF4-FFF2-40B4-BE49-F238E27FC236}">
                  <a16:creationId xmlns:a16="http://schemas.microsoft.com/office/drawing/2014/main" id="{69DD8AF3-1B08-C3C3-59EE-E13F2314C920}"/>
                </a:ext>
              </a:extLst>
            </p:cNvPr>
            <p:cNvCxnSpPr>
              <a:cxnSpLocks/>
            </p:cNvCxnSpPr>
            <p:nvPr/>
          </p:nvCxnSpPr>
          <p:spPr>
            <a:xfrm>
              <a:off x="9247092" y="5601485"/>
              <a:ext cx="0" cy="10477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Connecteur droit 20">
              <a:extLst>
                <a:ext uri="{FF2B5EF4-FFF2-40B4-BE49-F238E27FC236}">
                  <a16:creationId xmlns:a16="http://schemas.microsoft.com/office/drawing/2014/main" id="{76EF6C3C-5A4C-6CF7-910E-4338C0EA7979}"/>
                </a:ext>
              </a:extLst>
            </p:cNvPr>
            <p:cNvCxnSpPr>
              <a:cxnSpLocks/>
            </p:cNvCxnSpPr>
            <p:nvPr/>
          </p:nvCxnSpPr>
          <p:spPr>
            <a:xfrm>
              <a:off x="9456640" y="6151551"/>
              <a:ext cx="0" cy="18335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2" name="Groupe 21">
              <a:extLst>
                <a:ext uri="{FF2B5EF4-FFF2-40B4-BE49-F238E27FC236}">
                  <a16:creationId xmlns:a16="http://schemas.microsoft.com/office/drawing/2014/main" id="{B2514220-B1E8-F76B-8189-2181D5177A90}"/>
                </a:ext>
              </a:extLst>
            </p:cNvPr>
            <p:cNvGrpSpPr/>
            <p:nvPr/>
          </p:nvGrpSpPr>
          <p:grpSpPr>
            <a:xfrm>
              <a:off x="9299479" y="6334906"/>
              <a:ext cx="314323" cy="157162"/>
              <a:chOff x="4547828" y="4869160"/>
              <a:chExt cx="432048" cy="216024"/>
            </a:xfrm>
          </p:grpSpPr>
          <p:cxnSp>
            <p:nvCxnSpPr>
              <p:cNvPr id="128" name="Connecteur droit 127">
                <a:extLst>
                  <a:ext uri="{FF2B5EF4-FFF2-40B4-BE49-F238E27FC236}">
                    <a16:creationId xmlns:a16="http://schemas.microsoft.com/office/drawing/2014/main" id="{47B74796-BAA6-6E6A-EAE5-E4DBF5FE21A7}"/>
                  </a:ext>
                </a:extLst>
              </p:cNvPr>
              <p:cNvCxnSpPr/>
              <p:nvPr/>
            </p:nvCxnSpPr>
            <p:spPr>
              <a:xfrm rot="5400000">
                <a:off x="4763852" y="4653136"/>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Connecteur droit 128">
                <a:extLst>
                  <a:ext uri="{FF2B5EF4-FFF2-40B4-BE49-F238E27FC236}">
                    <a16:creationId xmlns:a16="http://schemas.microsoft.com/office/drawing/2014/main" id="{3281A3F5-F408-CCD5-059F-744F60E4F3AE}"/>
                  </a:ext>
                </a:extLst>
              </p:cNvPr>
              <p:cNvCxnSpPr/>
              <p:nvPr/>
            </p:nvCxnSpPr>
            <p:spPr>
              <a:xfrm rot="5400000">
                <a:off x="4763852" y="4833172"/>
                <a:ext cx="0" cy="28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Connecteur droit 129">
                <a:extLst>
                  <a:ext uri="{FF2B5EF4-FFF2-40B4-BE49-F238E27FC236}">
                    <a16:creationId xmlns:a16="http://schemas.microsoft.com/office/drawing/2014/main" id="{0E7D2A1D-27F5-6205-8948-EC45A9D89A61}"/>
                  </a:ext>
                </a:extLst>
              </p:cNvPr>
              <p:cNvCxnSpPr/>
              <p:nvPr/>
            </p:nvCxnSpPr>
            <p:spPr>
              <a:xfrm rot="5400000">
                <a:off x="4763852" y="5013184"/>
                <a:ext cx="0" cy="144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3" name="Connecteur droit 22">
              <a:extLst>
                <a:ext uri="{FF2B5EF4-FFF2-40B4-BE49-F238E27FC236}">
                  <a16:creationId xmlns:a16="http://schemas.microsoft.com/office/drawing/2014/main" id="{4BEC65B1-9582-C9D5-0998-7A2ADDA2DBBD}"/>
                </a:ext>
              </a:extLst>
            </p:cNvPr>
            <p:cNvCxnSpPr>
              <a:cxnSpLocks/>
              <a:stCxn id="29" idx="2"/>
            </p:cNvCxnSpPr>
            <p:nvPr/>
          </p:nvCxnSpPr>
          <p:spPr>
            <a:xfrm flipV="1">
              <a:off x="8526685" y="5601476"/>
              <a:ext cx="1899119" cy="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4" name="Groupe 23">
              <a:extLst>
                <a:ext uri="{FF2B5EF4-FFF2-40B4-BE49-F238E27FC236}">
                  <a16:creationId xmlns:a16="http://schemas.microsoft.com/office/drawing/2014/main" id="{2658ADC3-E2C0-C4F9-9923-5D856B9AE1D8}"/>
                </a:ext>
              </a:extLst>
            </p:cNvPr>
            <p:cNvGrpSpPr/>
            <p:nvPr/>
          </p:nvGrpSpPr>
          <p:grpSpPr>
            <a:xfrm>
              <a:off x="10425804" y="5444323"/>
              <a:ext cx="104774" cy="314323"/>
              <a:chOff x="7860436" y="3933056"/>
              <a:chExt cx="144016" cy="432048"/>
            </a:xfrm>
          </p:grpSpPr>
          <p:cxnSp>
            <p:nvCxnSpPr>
              <p:cNvPr id="126" name="Connecteur droit 125">
                <a:extLst>
                  <a:ext uri="{FF2B5EF4-FFF2-40B4-BE49-F238E27FC236}">
                    <a16:creationId xmlns:a16="http://schemas.microsoft.com/office/drawing/2014/main" id="{8C9B61DC-D45B-A7D4-C67B-320A37023274}"/>
                  </a:ext>
                </a:extLst>
              </p:cNvPr>
              <p:cNvCxnSpPr/>
              <p:nvPr/>
            </p:nvCxnSpPr>
            <p:spPr>
              <a:xfrm>
                <a:off x="7860436" y="3933056"/>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Connecteur droit 126">
                <a:extLst>
                  <a:ext uri="{FF2B5EF4-FFF2-40B4-BE49-F238E27FC236}">
                    <a16:creationId xmlns:a16="http://schemas.microsoft.com/office/drawing/2014/main" id="{F8730BBB-9EF0-C283-D515-369E6CF3026B}"/>
                  </a:ext>
                </a:extLst>
              </p:cNvPr>
              <p:cNvCxnSpPr/>
              <p:nvPr/>
            </p:nvCxnSpPr>
            <p:spPr>
              <a:xfrm>
                <a:off x="8004452" y="3933056"/>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5" name="Connecteur droit 24">
              <a:extLst>
                <a:ext uri="{FF2B5EF4-FFF2-40B4-BE49-F238E27FC236}">
                  <a16:creationId xmlns:a16="http://schemas.microsoft.com/office/drawing/2014/main" id="{BE56A42A-3600-D3F6-079F-4495221201DC}"/>
                </a:ext>
              </a:extLst>
            </p:cNvPr>
            <p:cNvCxnSpPr/>
            <p:nvPr/>
          </p:nvCxnSpPr>
          <p:spPr>
            <a:xfrm>
              <a:off x="10530578" y="5601485"/>
              <a:ext cx="23591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CA49B0F0-2FE3-6605-D1FE-4F1B10CC5103}"/>
                </a:ext>
              </a:extLst>
            </p:cNvPr>
            <p:cNvSpPr txBox="1"/>
            <p:nvPr/>
          </p:nvSpPr>
          <p:spPr>
            <a:xfrm>
              <a:off x="10190061" y="5234774"/>
              <a:ext cx="364093" cy="201522"/>
            </a:xfrm>
            <a:prstGeom prst="rect">
              <a:avLst/>
            </a:prstGeom>
            <a:noFill/>
          </p:spPr>
          <p:txBody>
            <a:bodyPr wrap="none" rtlCol="0">
              <a:spAutoFit/>
            </a:bodyPr>
            <a:lstStyle/>
            <a:p>
              <a:r>
                <a:rPr lang="fr-FR" sz="1200" dirty="0"/>
                <a:t>470p</a:t>
              </a:r>
            </a:p>
          </p:txBody>
        </p:sp>
        <p:sp>
          <p:nvSpPr>
            <p:cNvPr id="27" name="Rectangle 26">
              <a:extLst>
                <a:ext uri="{FF2B5EF4-FFF2-40B4-BE49-F238E27FC236}">
                  <a16:creationId xmlns:a16="http://schemas.microsoft.com/office/drawing/2014/main" id="{74B6B116-DE87-0750-69BF-E5343490A8A0}"/>
                </a:ext>
              </a:extLst>
            </p:cNvPr>
            <p:cNvSpPr/>
            <p:nvPr/>
          </p:nvSpPr>
          <p:spPr>
            <a:xfrm>
              <a:off x="10766495" y="5365742"/>
              <a:ext cx="1047568" cy="47143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en-US" sz="1200" dirty="0">
                  <a:solidFill>
                    <a:schemeClr val="tx1"/>
                  </a:solidFill>
                </a:rPr>
                <a:t>VMM 0</a:t>
              </a:r>
            </a:p>
          </p:txBody>
        </p:sp>
        <p:sp>
          <p:nvSpPr>
            <p:cNvPr id="28" name="ZoneTexte 27">
              <a:extLst>
                <a:ext uri="{FF2B5EF4-FFF2-40B4-BE49-F238E27FC236}">
                  <a16:creationId xmlns:a16="http://schemas.microsoft.com/office/drawing/2014/main" id="{466E3303-2059-5964-2F40-B1F0BD288473}"/>
                </a:ext>
              </a:extLst>
            </p:cNvPr>
            <p:cNvSpPr txBox="1"/>
            <p:nvPr/>
          </p:nvSpPr>
          <p:spPr>
            <a:xfrm>
              <a:off x="10740127" y="5470517"/>
              <a:ext cx="448060" cy="201522"/>
            </a:xfrm>
            <a:prstGeom prst="rect">
              <a:avLst/>
            </a:prstGeom>
            <a:noFill/>
          </p:spPr>
          <p:txBody>
            <a:bodyPr wrap="none" rtlCol="0">
              <a:spAutoFit/>
            </a:bodyPr>
            <a:lstStyle/>
            <a:p>
              <a:r>
                <a:rPr lang="fr-FR" sz="1200" dirty="0"/>
                <a:t>Chan X</a:t>
              </a:r>
            </a:p>
          </p:txBody>
        </p:sp>
        <p:sp>
          <p:nvSpPr>
            <p:cNvPr id="29" name="Rectangle 28">
              <a:extLst>
                <a:ext uri="{FF2B5EF4-FFF2-40B4-BE49-F238E27FC236}">
                  <a16:creationId xmlns:a16="http://schemas.microsoft.com/office/drawing/2014/main" id="{984A8E50-EB9B-E207-3DCF-7E4CA06C998B}"/>
                </a:ext>
              </a:extLst>
            </p:cNvPr>
            <p:cNvSpPr/>
            <p:nvPr/>
          </p:nvSpPr>
          <p:spPr>
            <a:xfrm rot="16200000">
              <a:off x="8225467" y="5378831"/>
              <a:ext cx="157144" cy="44529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 lIns="0" rIns="0" rtlCol="0" anchor="ctr"/>
            <a:lstStyle/>
            <a:p>
              <a:pPr algn="ctr"/>
              <a:r>
                <a:rPr lang="fr-FR" sz="1200" dirty="0">
                  <a:solidFill>
                    <a:schemeClr val="tx1"/>
                  </a:solidFill>
                </a:rPr>
                <a:t>10</a:t>
              </a:r>
            </a:p>
          </p:txBody>
        </p:sp>
        <p:cxnSp>
          <p:nvCxnSpPr>
            <p:cNvPr id="30" name="Connecteur droit 29">
              <a:extLst>
                <a:ext uri="{FF2B5EF4-FFF2-40B4-BE49-F238E27FC236}">
                  <a16:creationId xmlns:a16="http://schemas.microsoft.com/office/drawing/2014/main" id="{8548B93C-F5BE-B774-DD76-8E732B8B6BF5}"/>
                </a:ext>
              </a:extLst>
            </p:cNvPr>
            <p:cNvCxnSpPr/>
            <p:nvPr/>
          </p:nvCxnSpPr>
          <p:spPr>
            <a:xfrm>
              <a:off x="7374167" y="5601485"/>
              <a:ext cx="70722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DDD52EE9-4758-E485-A65B-3B3117DFDFB7}"/>
                </a:ext>
              </a:extLst>
            </p:cNvPr>
            <p:cNvSpPr/>
            <p:nvPr/>
          </p:nvSpPr>
          <p:spPr>
            <a:xfrm>
              <a:off x="7924232" y="5130000"/>
              <a:ext cx="1231099" cy="1414455"/>
            </a:xfrm>
            <a:prstGeom prst="rect">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solidFill>
                </a:rPr>
                <a:t>ProtStage DC</a:t>
              </a:r>
            </a:p>
          </p:txBody>
        </p:sp>
        <p:grpSp>
          <p:nvGrpSpPr>
            <p:cNvPr id="39" name="Groupe 38">
              <a:extLst>
                <a:ext uri="{FF2B5EF4-FFF2-40B4-BE49-F238E27FC236}">
                  <a16:creationId xmlns:a16="http://schemas.microsoft.com/office/drawing/2014/main" id="{1595BEFA-26A8-B7A6-E1D4-A732C70D6A0A}"/>
                </a:ext>
              </a:extLst>
            </p:cNvPr>
            <p:cNvGrpSpPr/>
            <p:nvPr/>
          </p:nvGrpSpPr>
          <p:grpSpPr>
            <a:xfrm>
              <a:off x="6562165" y="5444323"/>
              <a:ext cx="1204870" cy="1047744"/>
              <a:chOff x="2891644" y="3068960"/>
              <a:chExt cx="1656135" cy="1440160"/>
            </a:xfrm>
          </p:grpSpPr>
          <p:grpSp>
            <p:nvGrpSpPr>
              <p:cNvPr id="97" name="Groupe 96">
                <a:extLst>
                  <a:ext uri="{FF2B5EF4-FFF2-40B4-BE49-F238E27FC236}">
                    <a16:creationId xmlns:a16="http://schemas.microsoft.com/office/drawing/2014/main" id="{2B7F329C-33C9-F671-A42A-A14A1071DF16}"/>
                  </a:ext>
                </a:extLst>
              </p:cNvPr>
              <p:cNvGrpSpPr/>
              <p:nvPr/>
            </p:nvGrpSpPr>
            <p:grpSpPr>
              <a:xfrm>
                <a:off x="4115780" y="3681011"/>
                <a:ext cx="192000" cy="143999"/>
                <a:chOff x="71500" y="2816932"/>
                <a:chExt cx="144016" cy="108012"/>
              </a:xfrm>
            </p:grpSpPr>
            <p:sp>
              <p:nvSpPr>
                <p:cNvPr id="124" name="Triangle isocèle 123">
                  <a:extLst>
                    <a:ext uri="{FF2B5EF4-FFF2-40B4-BE49-F238E27FC236}">
                      <a16:creationId xmlns:a16="http://schemas.microsoft.com/office/drawing/2014/main" id="{4DD72D5D-5BD8-DD36-B809-B834C9EAD38E}"/>
                    </a:ext>
                  </a:extLst>
                </p:cNvPr>
                <p:cNvSpPr/>
                <p:nvPr/>
              </p:nvSpPr>
              <p:spPr bwMode="auto">
                <a:xfrm>
                  <a:off x="71500" y="2816932"/>
                  <a:ext cx="144016" cy="108012"/>
                </a:xfrm>
                <a:prstGeom prst="triangle">
                  <a:avLst/>
                </a:prstGeom>
                <a:solidFill>
                  <a:schemeClr val="tx1"/>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200">
                    <a:solidFill>
                      <a:srgbClr val="000000"/>
                    </a:solidFill>
                    <a:cs typeface="Arial" charset="0"/>
                  </a:endParaRPr>
                </a:p>
              </p:txBody>
            </p:sp>
            <p:cxnSp>
              <p:nvCxnSpPr>
                <p:cNvPr id="125" name="Connecteur droit 124">
                  <a:extLst>
                    <a:ext uri="{FF2B5EF4-FFF2-40B4-BE49-F238E27FC236}">
                      <a16:creationId xmlns:a16="http://schemas.microsoft.com/office/drawing/2014/main" id="{154CA7A4-4D22-D045-73FC-DA18B2425BA6}"/>
                    </a:ext>
                  </a:extLst>
                </p:cNvPr>
                <p:cNvCxnSpPr/>
                <p:nvPr/>
              </p:nvCxnSpPr>
              <p:spPr bwMode="auto">
                <a:xfrm>
                  <a:off x="71500" y="2816932"/>
                  <a:ext cx="144016" cy="0"/>
                </a:xfrm>
                <a:prstGeom prst="line">
                  <a:avLst/>
                </a:prstGeom>
                <a:solidFill>
                  <a:srgbClr val="F8F8F8"/>
                </a:solidFill>
                <a:ln w="9525" cap="flat" cmpd="sng" algn="ctr">
                  <a:solidFill>
                    <a:srgbClr val="000000"/>
                  </a:solidFill>
                  <a:prstDash val="solid"/>
                  <a:round/>
                  <a:headEnd type="none" w="med" len="med"/>
                  <a:tailEnd type="none" w="med" len="med"/>
                </a:ln>
                <a:effectLst/>
              </p:spPr>
            </p:cxnSp>
          </p:grpSp>
          <p:grpSp>
            <p:nvGrpSpPr>
              <p:cNvPr id="98" name="Groupe 97">
                <a:extLst>
                  <a:ext uri="{FF2B5EF4-FFF2-40B4-BE49-F238E27FC236}">
                    <a16:creationId xmlns:a16="http://schemas.microsoft.com/office/drawing/2014/main" id="{8B8B91E5-8BEC-051A-F630-0F4BF6926E65}"/>
                  </a:ext>
                </a:extLst>
              </p:cNvPr>
              <p:cNvGrpSpPr/>
              <p:nvPr/>
            </p:nvGrpSpPr>
            <p:grpSpPr>
              <a:xfrm flipV="1">
                <a:off x="4355779" y="3681011"/>
                <a:ext cx="192000" cy="143999"/>
                <a:chOff x="71500" y="2816932"/>
                <a:chExt cx="144016" cy="108012"/>
              </a:xfrm>
            </p:grpSpPr>
            <p:sp>
              <p:nvSpPr>
                <p:cNvPr id="122" name="Triangle isocèle 121">
                  <a:extLst>
                    <a:ext uri="{FF2B5EF4-FFF2-40B4-BE49-F238E27FC236}">
                      <a16:creationId xmlns:a16="http://schemas.microsoft.com/office/drawing/2014/main" id="{716F3995-6EBA-41FF-6491-7EA3118A9174}"/>
                    </a:ext>
                  </a:extLst>
                </p:cNvPr>
                <p:cNvSpPr/>
                <p:nvPr/>
              </p:nvSpPr>
              <p:spPr bwMode="auto">
                <a:xfrm>
                  <a:off x="71500" y="2816932"/>
                  <a:ext cx="144016" cy="108012"/>
                </a:xfrm>
                <a:prstGeom prst="triangle">
                  <a:avLst/>
                </a:prstGeom>
                <a:solidFill>
                  <a:schemeClr val="tx1"/>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200">
                    <a:solidFill>
                      <a:srgbClr val="000000"/>
                    </a:solidFill>
                    <a:cs typeface="Arial" charset="0"/>
                  </a:endParaRPr>
                </a:p>
              </p:txBody>
            </p:sp>
            <p:cxnSp>
              <p:nvCxnSpPr>
                <p:cNvPr id="123" name="Connecteur droit 122">
                  <a:extLst>
                    <a:ext uri="{FF2B5EF4-FFF2-40B4-BE49-F238E27FC236}">
                      <a16:creationId xmlns:a16="http://schemas.microsoft.com/office/drawing/2014/main" id="{3EF6FEA7-52B7-B232-1D90-D89DD16858B1}"/>
                    </a:ext>
                  </a:extLst>
                </p:cNvPr>
                <p:cNvCxnSpPr/>
                <p:nvPr/>
              </p:nvCxnSpPr>
              <p:spPr bwMode="auto">
                <a:xfrm>
                  <a:off x="71500" y="2816932"/>
                  <a:ext cx="144016" cy="0"/>
                </a:xfrm>
                <a:prstGeom prst="line">
                  <a:avLst/>
                </a:prstGeom>
                <a:solidFill>
                  <a:srgbClr val="F8F8F8"/>
                </a:solidFill>
                <a:ln w="9525" cap="flat" cmpd="sng" algn="ctr">
                  <a:solidFill>
                    <a:srgbClr val="000000"/>
                  </a:solidFill>
                  <a:prstDash val="solid"/>
                  <a:round/>
                  <a:headEnd type="none" w="med" len="med"/>
                  <a:tailEnd type="none" w="med" len="med"/>
                </a:ln>
                <a:effectLst/>
              </p:spPr>
            </p:cxnSp>
          </p:grpSp>
          <p:grpSp>
            <p:nvGrpSpPr>
              <p:cNvPr id="99" name="Groupe 98">
                <a:extLst>
                  <a:ext uri="{FF2B5EF4-FFF2-40B4-BE49-F238E27FC236}">
                    <a16:creationId xmlns:a16="http://schemas.microsoft.com/office/drawing/2014/main" id="{8344918C-4EA0-F49F-7545-E8E3AFDED935}"/>
                  </a:ext>
                </a:extLst>
              </p:cNvPr>
              <p:cNvGrpSpPr/>
              <p:nvPr/>
            </p:nvGrpSpPr>
            <p:grpSpPr>
              <a:xfrm>
                <a:off x="4211780" y="3537012"/>
                <a:ext cx="239999" cy="143999"/>
                <a:chOff x="143508" y="2708920"/>
                <a:chExt cx="180020" cy="108012"/>
              </a:xfrm>
            </p:grpSpPr>
            <p:cxnSp>
              <p:nvCxnSpPr>
                <p:cNvPr id="118" name="Connecteur droit 117">
                  <a:extLst>
                    <a:ext uri="{FF2B5EF4-FFF2-40B4-BE49-F238E27FC236}">
                      <a16:creationId xmlns:a16="http://schemas.microsoft.com/office/drawing/2014/main" id="{B467CDC3-20DD-E550-751A-4D29C530F90E}"/>
                    </a:ext>
                  </a:extLst>
                </p:cNvPr>
                <p:cNvCxnSpPr>
                  <a:stCxn id="124" idx="0"/>
                  <a:endCxn id="124" idx="0"/>
                </p:cNvCxnSpPr>
                <p:nvPr/>
              </p:nvCxnSpPr>
              <p:spPr bwMode="auto">
                <a:xfrm>
                  <a:off x="143508" y="2816932"/>
                  <a:ext cx="0" cy="0"/>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119" name="Connecteur droit 118">
                  <a:extLst>
                    <a:ext uri="{FF2B5EF4-FFF2-40B4-BE49-F238E27FC236}">
                      <a16:creationId xmlns:a16="http://schemas.microsoft.com/office/drawing/2014/main" id="{0CC6337F-DE88-4EB2-E0AC-88E390D2391C}"/>
                    </a:ext>
                  </a:extLst>
                </p:cNvPr>
                <p:cNvCxnSpPr>
                  <a:stCxn id="124" idx="0"/>
                </p:cNvCxnSpPr>
                <p:nvPr/>
              </p:nvCxnSpPr>
              <p:spPr bwMode="auto">
                <a:xfrm flipV="1">
                  <a:off x="143508" y="2708920"/>
                  <a:ext cx="0" cy="108012"/>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120" name="Connecteur droit 119">
                  <a:extLst>
                    <a:ext uri="{FF2B5EF4-FFF2-40B4-BE49-F238E27FC236}">
                      <a16:creationId xmlns:a16="http://schemas.microsoft.com/office/drawing/2014/main" id="{B35A9736-8399-D909-8072-60F2D874250E}"/>
                    </a:ext>
                  </a:extLst>
                </p:cNvPr>
                <p:cNvCxnSpPr>
                  <a:stCxn id="122" idx="3"/>
                </p:cNvCxnSpPr>
                <p:nvPr/>
              </p:nvCxnSpPr>
              <p:spPr bwMode="auto">
                <a:xfrm flipV="1">
                  <a:off x="323528" y="2708920"/>
                  <a:ext cx="0" cy="108012"/>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121" name="Connecteur droit 120">
                  <a:extLst>
                    <a:ext uri="{FF2B5EF4-FFF2-40B4-BE49-F238E27FC236}">
                      <a16:creationId xmlns:a16="http://schemas.microsoft.com/office/drawing/2014/main" id="{6DE699E6-F128-7568-EF42-3E4F023E124D}"/>
                    </a:ext>
                  </a:extLst>
                </p:cNvPr>
                <p:cNvCxnSpPr/>
                <p:nvPr/>
              </p:nvCxnSpPr>
              <p:spPr bwMode="auto">
                <a:xfrm>
                  <a:off x="143508" y="2708920"/>
                  <a:ext cx="180020" cy="0"/>
                </a:xfrm>
                <a:prstGeom prst="line">
                  <a:avLst/>
                </a:prstGeom>
                <a:solidFill>
                  <a:srgbClr val="F8F8F8"/>
                </a:solidFill>
                <a:ln w="15875" cap="flat" cmpd="sng" algn="ctr">
                  <a:solidFill>
                    <a:srgbClr val="000000"/>
                  </a:solidFill>
                  <a:prstDash val="solid"/>
                  <a:round/>
                  <a:headEnd type="none" w="med" len="med"/>
                  <a:tailEnd type="none" w="med" len="med"/>
                </a:ln>
                <a:effectLst/>
              </p:spPr>
            </p:cxnSp>
          </p:grpSp>
          <p:grpSp>
            <p:nvGrpSpPr>
              <p:cNvPr id="100" name="Groupe 99">
                <a:extLst>
                  <a:ext uri="{FF2B5EF4-FFF2-40B4-BE49-F238E27FC236}">
                    <a16:creationId xmlns:a16="http://schemas.microsoft.com/office/drawing/2014/main" id="{222D3CEE-55A9-1C78-8365-6503C2AD5A9B}"/>
                  </a:ext>
                </a:extLst>
              </p:cNvPr>
              <p:cNvGrpSpPr/>
              <p:nvPr/>
            </p:nvGrpSpPr>
            <p:grpSpPr>
              <a:xfrm flipV="1">
                <a:off x="4211781" y="3825012"/>
                <a:ext cx="239999" cy="144000"/>
                <a:chOff x="295908" y="2861320"/>
                <a:chExt cx="180020" cy="108012"/>
              </a:xfrm>
            </p:grpSpPr>
            <p:cxnSp>
              <p:nvCxnSpPr>
                <p:cNvPr id="115" name="Connecteur droit 114">
                  <a:extLst>
                    <a:ext uri="{FF2B5EF4-FFF2-40B4-BE49-F238E27FC236}">
                      <a16:creationId xmlns:a16="http://schemas.microsoft.com/office/drawing/2014/main" id="{E04335D9-05BC-A8FA-DF84-8925C6215BE2}"/>
                    </a:ext>
                  </a:extLst>
                </p:cNvPr>
                <p:cNvCxnSpPr/>
                <p:nvPr/>
              </p:nvCxnSpPr>
              <p:spPr bwMode="auto">
                <a:xfrm flipV="1">
                  <a:off x="295908" y="2861320"/>
                  <a:ext cx="0" cy="108012"/>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116" name="Connecteur droit 115">
                  <a:extLst>
                    <a:ext uri="{FF2B5EF4-FFF2-40B4-BE49-F238E27FC236}">
                      <a16:creationId xmlns:a16="http://schemas.microsoft.com/office/drawing/2014/main" id="{DCECEB85-4885-C5B4-29A8-79955EA2D655}"/>
                    </a:ext>
                  </a:extLst>
                </p:cNvPr>
                <p:cNvCxnSpPr/>
                <p:nvPr/>
              </p:nvCxnSpPr>
              <p:spPr bwMode="auto">
                <a:xfrm flipV="1">
                  <a:off x="475928" y="2861320"/>
                  <a:ext cx="0" cy="108012"/>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117" name="Connecteur droit 116">
                  <a:extLst>
                    <a:ext uri="{FF2B5EF4-FFF2-40B4-BE49-F238E27FC236}">
                      <a16:creationId xmlns:a16="http://schemas.microsoft.com/office/drawing/2014/main" id="{BD816EAF-0ECE-48E0-776E-7DECC211ECA7}"/>
                    </a:ext>
                  </a:extLst>
                </p:cNvPr>
                <p:cNvCxnSpPr/>
                <p:nvPr/>
              </p:nvCxnSpPr>
              <p:spPr bwMode="auto">
                <a:xfrm>
                  <a:off x="295908" y="2861320"/>
                  <a:ext cx="180020" cy="0"/>
                </a:xfrm>
                <a:prstGeom prst="line">
                  <a:avLst/>
                </a:prstGeom>
                <a:solidFill>
                  <a:srgbClr val="F8F8F8"/>
                </a:solidFill>
                <a:ln w="15875" cap="flat" cmpd="sng" algn="ctr">
                  <a:solidFill>
                    <a:srgbClr val="000000"/>
                  </a:solidFill>
                  <a:prstDash val="solid"/>
                  <a:round/>
                  <a:headEnd type="none" w="med" len="med"/>
                  <a:tailEnd type="none" w="med" len="med"/>
                </a:ln>
                <a:effectLst/>
              </p:spPr>
            </p:cxnSp>
          </p:grpSp>
          <p:cxnSp>
            <p:nvCxnSpPr>
              <p:cNvPr id="101" name="Connecteur droit 100">
                <a:extLst>
                  <a:ext uri="{FF2B5EF4-FFF2-40B4-BE49-F238E27FC236}">
                    <a16:creationId xmlns:a16="http://schemas.microsoft.com/office/drawing/2014/main" id="{774DFD6F-36D9-5171-9524-AB965022394C}"/>
                  </a:ext>
                </a:extLst>
              </p:cNvPr>
              <p:cNvCxnSpPr/>
              <p:nvPr/>
            </p:nvCxnSpPr>
            <p:spPr>
              <a:xfrm>
                <a:off x="4331804" y="3284984"/>
                <a:ext cx="0" cy="25202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2" name="Connecteur droit 101">
                <a:extLst>
                  <a:ext uri="{FF2B5EF4-FFF2-40B4-BE49-F238E27FC236}">
                    <a16:creationId xmlns:a16="http://schemas.microsoft.com/office/drawing/2014/main" id="{3E407727-5A04-8FCC-0C89-D12B2340A3FD}"/>
                  </a:ext>
                </a:extLst>
              </p:cNvPr>
              <p:cNvCxnSpPr/>
              <p:nvPr/>
            </p:nvCxnSpPr>
            <p:spPr>
              <a:xfrm>
                <a:off x="4331804" y="3969060"/>
                <a:ext cx="0" cy="21602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03" name="Groupe 102">
                <a:extLst>
                  <a:ext uri="{FF2B5EF4-FFF2-40B4-BE49-F238E27FC236}">
                    <a16:creationId xmlns:a16="http://schemas.microsoft.com/office/drawing/2014/main" id="{092B3054-0BC5-03E0-6E9A-5644DF71EB11}"/>
                  </a:ext>
                </a:extLst>
              </p:cNvPr>
              <p:cNvGrpSpPr/>
              <p:nvPr/>
            </p:nvGrpSpPr>
            <p:grpSpPr>
              <a:xfrm>
                <a:off x="3863752" y="3068960"/>
                <a:ext cx="144016" cy="432048"/>
                <a:chOff x="7860436" y="3933056"/>
                <a:chExt cx="144016" cy="432048"/>
              </a:xfrm>
            </p:grpSpPr>
            <p:cxnSp>
              <p:nvCxnSpPr>
                <p:cNvPr id="113" name="Connecteur droit 112">
                  <a:extLst>
                    <a:ext uri="{FF2B5EF4-FFF2-40B4-BE49-F238E27FC236}">
                      <a16:creationId xmlns:a16="http://schemas.microsoft.com/office/drawing/2014/main" id="{A5AF05E3-F4F0-A5E4-B34D-ADE37EB8CBA2}"/>
                    </a:ext>
                  </a:extLst>
                </p:cNvPr>
                <p:cNvCxnSpPr/>
                <p:nvPr/>
              </p:nvCxnSpPr>
              <p:spPr>
                <a:xfrm>
                  <a:off x="7860436" y="3933056"/>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Connecteur droit 113">
                  <a:extLst>
                    <a:ext uri="{FF2B5EF4-FFF2-40B4-BE49-F238E27FC236}">
                      <a16:creationId xmlns:a16="http://schemas.microsoft.com/office/drawing/2014/main" id="{ED277C48-3A41-2719-EE2F-F2EA1A26DA86}"/>
                    </a:ext>
                  </a:extLst>
                </p:cNvPr>
                <p:cNvCxnSpPr/>
                <p:nvPr/>
              </p:nvCxnSpPr>
              <p:spPr>
                <a:xfrm>
                  <a:off x="8004452" y="3933056"/>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4" name="Rectangle 103">
                <a:extLst>
                  <a:ext uri="{FF2B5EF4-FFF2-40B4-BE49-F238E27FC236}">
                    <a16:creationId xmlns:a16="http://schemas.microsoft.com/office/drawing/2014/main" id="{23826FC8-5068-64BF-3392-0C7C17A0799E}"/>
                  </a:ext>
                </a:extLst>
              </p:cNvPr>
              <p:cNvSpPr/>
              <p:nvPr/>
            </p:nvSpPr>
            <p:spPr>
              <a:xfrm>
                <a:off x="3287688" y="3429000"/>
                <a:ext cx="216000" cy="61206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dirty="0">
                    <a:solidFill>
                      <a:schemeClr val="tx1"/>
                    </a:solidFill>
                  </a:rPr>
                  <a:t>1M</a:t>
                </a:r>
              </a:p>
            </p:txBody>
          </p:sp>
          <p:cxnSp>
            <p:nvCxnSpPr>
              <p:cNvPr id="105" name="Connecteur droit 104">
                <a:extLst>
                  <a:ext uri="{FF2B5EF4-FFF2-40B4-BE49-F238E27FC236}">
                    <a16:creationId xmlns:a16="http://schemas.microsoft.com/office/drawing/2014/main" id="{7AA9E733-3361-6398-1E54-DA94FD81C01C}"/>
                  </a:ext>
                </a:extLst>
              </p:cNvPr>
              <p:cNvCxnSpPr>
                <a:endCxn id="104" idx="0"/>
              </p:cNvCxnSpPr>
              <p:nvPr/>
            </p:nvCxnSpPr>
            <p:spPr>
              <a:xfrm>
                <a:off x="3395688" y="3284984"/>
                <a:ext cx="0" cy="144016"/>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6" name="Connecteur droit 105">
                <a:extLst>
                  <a:ext uri="{FF2B5EF4-FFF2-40B4-BE49-F238E27FC236}">
                    <a16:creationId xmlns:a16="http://schemas.microsoft.com/office/drawing/2014/main" id="{7A254231-59BD-F8DE-E71E-B3EDD9073D99}"/>
                  </a:ext>
                </a:extLst>
              </p:cNvPr>
              <p:cNvCxnSpPr>
                <a:stCxn id="104" idx="2"/>
              </p:cNvCxnSpPr>
              <p:nvPr/>
            </p:nvCxnSpPr>
            <p:spPr>
              <a:xfrm>
                <a:off x="3395688" y="4041068"/>
                <a:ext cx="0" cy="25202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07" name="Groupe 106">
                <a:extLst>
                  <a:ext uri="{FF2B5EF4-FFF2-40B4-BE49-F238E27FC236}">
                    <a16:creationId xmlns:a16="http://schemas.microsoft.com/office/drawing/2014/main" id="{8D02DA74-5B25-0B8F-93C7-39C26C646988}"/>
                  </a:ext>
                </a:extLst>
              </p:cNvPr>
              <p:cNvGrpSpPr/>
              <p:nvPr/>
            </p:nvGrpSpPr>
            <p:grpSpPr>
              <a:xfrm>
                <a:off x="3179676" y="4293096"/>
                <a:ext cx="432048" cy="216024"/>
                <a:chOff x="3179676" y="4293096"/>
                <a:chExt cx="432048" cy="216024"/>
              </a:xfrm>
            </p:grpSpPr>
            <p:cxnSp>
              <p:nvCxnSpPr>
                <p:cNvPr id="110" name="Connecteur droit 109">
                  <a:extLst>
                    <a:ext uri="{FF2B5EF4-FFF2-40B4-BE49-F238E27FC236}">
                      <a16:creationId xmlns:a16="http://schemas.microsoft.com/office/drawing/2014/main" id="{C0237A12-27D8-3EC6-7EC5-D1B6F3C9A25C}"/>
                    </a:ext>
                  </a:extLst>
                </p:cNvPr>
                <p:cNvCxnSpPr/>
                <p:nvPr/>
              </p:nvCxnSpPr>
              <p:spPr>
                <a:xfrm rot="5400000">
                  <a:off x="3395700" y="4077072"/>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Connecteur droit 110">
                  <a:extLst>
                    <a:ext uri="{FF2B5EF4-FFF2-40B4-BE49-F238E27FC236}">
                      <a16:creationId xmlns:a16="http://schemas.microsoft.com/office/drawing/2014/main" id="{3E3701F8-9985-126D-C45E-7613250BFA54}"/>
                    </a:ext>
                  </a:extLst>
                </p:cNvPr>
                <p:cNvCxnSpPr/>
                <p:nvPr/>
              </p:nvCxnSpPr>
              <p:spPr>
                <a:xfrm rot="5400000">
                  <a:off x="3395700" y="4257108"/>
                  <a:ext cx="0" cy="28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Connecteur droit 111">
                  <a:extLst>
                    <a:ext uri="{FF2B5EF4-FFF2-40B4-BE49-F238E27FC236}">
                      <a16:creationId xmlns:a16="http://schemas.microsoft.com/office/drawing/2014/main" id="{72C92122-F01B-71BC-4B17-04ED41D8385B}"/>
                    </a:ext>
                  </a:extLst>
                </p:cNvPr>
                <p:cNvCxnSpPr/>
                <p:nvPr/>
              </p:nvCxnSpPr>
              <p:spPr>
                <a:xfrm rot="5400000">
                  <a:off x="3395700" y="4437120"/>
                  <a:ext cx="0" cy="144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8" name="Connecteur droit 107">
                <a:extLst>
                  <a:ext uri="{FF2B5EF4-FFF2-40B4-BE49-F238E27FC236}">
                    <a16:creationId xmlns:a16="http://schemas.microsoft.com/office/drawing/2014/main" id="{0E8D22A4-FA11-A0A9-C90F-9CDEFF202B67}"/>
                  </a:ext>
                </a:extLst>
              </p:cNvPr>
              <p:cNvCxnSpPr/>
              <p:nvPr/>
            </p:nvCxnSpPr>
            <p:spPr>
              <a:xfrm>
                <a:off x="2891644" y="3284984"/>
                <a:ext cx="972108"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9" name="Connecteur droit 108">
                <a:extLst>
                  <a:ext uri="{FF2B5EF4-FFF2-40B4-BE49-F238E27FC236}">
                    <a16:creationId xmlns:a16="http://schemas.microsoft.com/office/drawing/2014/main" id="{5528354E-5793-8C82-9D7D-E4EF595825A3}"/>
                  </a:ext>
                </a:extLst>
              </p:cNvPr>
              <p:cNvCxnSpPr/>
              <p:nvPr/>
            </p:nvCxnSpPr>
            <p:spPr>
              <a:xfrm>
                <a:off x="3395700" y="4185084"/>
                <a:ext cx="93610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40" name="Rectangle 39">
              <a:extLst>
                <a:ext uri="{FF2B5EF4-FFF2-40B4-BE49-F238E27FC236}">
                  <a16:creationId xmlns:a16="http://schemas.microsoft.com/office/drawing/2014/main" id="{DD59F3E7-5B19-556C-AAFF-8638C412527D}"/>
                </a:ext>
              </a:extLst>
            </p:cNvPr>
            <p:cNvSpPr/>
            <p:nvPr/>
          </p:nvSpPr>
          <p:spPr>
            <a:xfrm>
              <a:off x="6614552" y="5130000"/>
              <a:ext cx="1231099" cy="1414455"/>
            </a:xfrm>
            <a:prstGeom prst="rect">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solidFill>
                </a:rPr>
                <a:t>ProtStage AC</a:t>
              </a:r>
            </a:p>
          </p:txBody>
        </p:sp>
        <p:sp>
          <p:nvSpPr>
            <p:cNvPr id="41" name="ZoneTexte 40">
              <a:extLst>
                <a:ext uri="{FF2B5EF4-FFF2-40B4-BE49-F238E27FC236}">
                  <a16:creationId xmlns:a16="http://schemas.microsoft.com/office/drawing/2014/main" id="{E88F709D-4439-1306-4CE3-91CB9D6194CD}"/>
                </a:ext>
              </a:extLst>
            </p:cNvPr>
            <p:cNvSpPr txBox="1"/>
            <p:nvPr/>
          </p:nvSpPr>
          <p:spPr>
            <a:xfrm>
              <a:off x="6797907" y="5328987"/>
              <a:ext cx="364093" cy="201522"/>
            </a:xfrm>
            <a:prstGeom prst="rect">
              <a:avLst/>
            </a:prstGeom>
            <a:noFill/>
          </p:spPr>
          <p:txBody>
            <a:bodyPr wrap="none" rtlCol="0">
              <a:spAutoFit/>
            </a:bodyPr>
            <a:lstStyle/>
            <a:p>
              <a:r>
                <a:rPr lang="fr-FR" sz="1200" dirty="0"/>
                <a:t>470p</a:t>
              </a:r>
            </a:p>
          </p:txBody>
        </p:sp>
        <p:grpSp>
          <p:nvGrpSpPr>
            <p:cNvPr id="42" name="Groupe 41">
              <a:extLst>
                <a:ext uri="{FF2B5EF4-FFF2-40B4-BE49-F238E27FC236}">
                  <a16:creationId xmlns:a16="http://schemas.microsoft.com/office/drawing/2014/main" id="{655B7E9E-8831-7C86-2429-08108C72FAB1}"/>
                </a:ext>
              </a:extLst>
            </p:cNvPr>
            <p:cNvGrpSpPr/>
            <p:nvPr/>
          </p:nvGrpSpPr>
          <p:grpSpPr>
            <a:xfrm>
              <a:off x="8575270" y="5601485"/>
              <a:ext cx="511044" cy="890583"/>
              <a:chOff x="6774849" y="2816932"/>
              <a:chExt cx="702447" cy="1224136"/>
            </a:xfrm>
          </p:grpSpPr>
          <p:grpSp>
            <p:nvGrpSpPr>
              <p:cNvPr id="74" name="Groupe 73">
                <a:extLst>
                  <a:ext uri="{FF2B5EF4-FFF2-40B4-BE49-F238E27FC236}">
                    <a16:creationId xmlns:a16="http://schemas.microsoft.com/office/drawing/2014/main" id="{487F324E-2BC7-DE7D-88ED-0B1692C5DB19}"/>
                  </a:ext>
                </a:extLst>
              </p:cNvPr>
              <p:cNvGrpSpPr/>
              <p:nvPr/>
            </p:nvGrpSpPr>
            <p:grpSpPr>
              <a:xfrm>
                <a:off x="7032104" y="3068960"/>
                <a:ext cx="431999" cy="432000"/>
                <a:chOff x="6564052" y="2564904"/>
                <a:chExt cx="431999" cy="432000"/>
              </a:xfrm>
            </p:grpSpPr>
            <p:grpSp>
              <p:nvGrpSpPr>
                <p:cNvPr id="82" name="Groupe 81">
                  <a:extLst>
                    <a:ext uri="{FF2B5EF4-FFF2-40B4-BE49-F238E27FC236}">
                      <a16:creationId xmlns:a16="http://schemas.microsoft.com/office/drawing/2014/main" id="{E4B26ADC-6D6F-E850-CDD5-F5A8E9CB2E4B}"/>
                    </a:ext>
                  </a:extLst>
                </p:cNvPr>
                <p:cNvGrpSpPr/>
                <p:nvPr/>
              </p:nvGrpSpPr>
              <p:grpSpPr>
                <a:xfrm>
                  <a:off x="6564052" y="2708903"/>
                  <a:ext cx="192000" cy="143999"/>
                  <a:chOff x="71500" y="2816932"/>
                  <a:chExt cx="144016" cy="108012"/>
                </a:xfrm>
              </p:grpSpPr>
              <p:sp>
                <p:nvSpPr>
                  <p:cNvPr id="95" name="Triangle isocèle 94">
                    <a:extLst>
                      <a:ext uri="{FF2B5EF4-FFF2-40B4-BE49-F238E27FC236}">
                        <a16:creationId xmlns:a16="http://schemas.microsoft.com/office/drawing/2014/main" id="{8FA1930F-B923-E9A1-998A-B230C8F37E7A}"/>
                      </a:ext>
                    </a:extLst>
                  </p:cNvPr>
                  <p:cNvSpPr/>
                  <p:nvPr/>
                </p:nvSpPr>
                <p:spPr bwMode="auto">
                  <a:xfrm>
                    <a:off x="71500" y="2816932"/>
                    <a:ext cx="144016" cy="108012"/>
                  </a:xfrm>
                  <a:prstGeom prst="triangle">
                    <a:avLst/>
                  </a:prstGeom>
                  <a:solidFill>
                    <a:schemeClr val="tx1"/>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200">
                      <a:solidFill>
                        <a:srgbClr val="000000"/>
                      </a:solidFill>
                      <a:cs typeface="Arial" charset="0"/>
                    </a:endParaRPr>
                  </a:p>
                </p:txBody>
              </p:sp>
              <p:cxnSp>
                <p:nvCxnSpPr>
                  <p:cNvPr id="96" name="Connecteur droit 95">
                    <a:extLst>
                      <a:ext uri="{FF2B5EF4-FFF2-40B4-BE49-F238E27FC236}">
                        <a16:creationId xmlns:a16="http://schemas.microsoft.com/office/drawing/2014/main" id="{27C14DE1-F815-7A01-2678-5E2777C945A3}"/>
                      </a:ext>
                    </a:extLst>
                  </p:cNvPr>
                  <p:cNvCxnSpPr/>
                  <p:nvPr/>
                </p:nvCxnSpPr>
                <p:spPr bwMode="auto">
                  <a:xfrm>
                    <a:off x="71500" y="2816932"/>
                    <a:ext cx="144016" cy="0"/>
                  </a:xfrm>
                  <a:prstGeom prst="line">
                    <a:avLst/>
                  </a:prstGeom>
                  <a:solidFill>
                    <a:srgbClr val="F8F8F8"/>
                  </a:solidFill>
                  <a:ln w="9525" cap="flat" cmpd="sng" algn="ctr">
                    <a:solidFill>
                      <a:srgbClr val="000000"/>
                    </a:solidFill>
                    <a:prstDash val="solid"/>
                    <a:round/>
                    <a:headEnd type="none" w="med" len="med"/>
                    <a:tailEnd type="none" w="med" len="med"/>
                  </a:ln>
                  <a:effectLst/>
                </p:spPr>
              </p:cxnSp>
            </p:grpSp>
            <p:grpSp>
              <p:nvGrpSpPr>
                <p:cNvPr id="83" name="Groupe 82">
                  <a:extLst>
                    <a:ext uri="{FF2B5EF4-FFF2-40B4-BE49-F238E27FC236}">
                      <a16:creationId xmlns:a16="http://schemas.microsoft.com/office/drawing/2014/main" id="{4495D4A5-049E-72F4-A447-153B64D7D4DB}"/>
                    </a:ext>
                  </a:extLst>
                </p:cNvPr>
                <p:cNvGrpSpPr/>
                <p:nvPr/>
              </p:nvGrpSpPr>
              <p:grpSpPr>
                <a:xfrm flipV="1">
                  <a:off x="6804051" y="2708903"/>
                  <a:ext cx="192000" cy="143999"/>
                  <a:chOff x="71500" y="2816932"/>
                  <a:chExt cx="144016" cy="108012"/>
                </a:xfrm>
              </p:grpSpPr>
              <p:sp>
                <p:nvSpPr>
                  <p:cNvPr id="93" name="Triangle isocèle 92">
                    <a:extLst>
                      <a:ext uri="{FF2B5EF4-FFF2-40B4-BE49-F238E27FC236}">
                        <a16:creationId xmlns:a16="http://schemas.microsoft.com/office/drawing/2014/main" id="{1BAD07B8-3E16-1604-42EB-99A2A414680B}"/>
                      </a:ext>
                    </a:extLst>
                  </p:cNvPr>
                  <p:cNvSpPr/>
                  <p:nvPr/>
                </p:nvSpPr>
                <p:spPr bwMode="auto">
                  <a:xfrm>
                    <a:off x="71500" y="2816932"/>
                    <a:ext cx="144016" cy="108012"/>
                  </a:xfrm>
                  <a:prstGeom prst="triangle">
                    <a:avLst/>
                  </a:prstGeom>
                  <a:solidFill>
                    <a:schemeClr val="tx1"/>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200">
                      <a:solidFill>
                        <a:srgbClr val="000000"/>
                      </a:solidFill>
                      <a:cs typeface="Arial" charset="0"/>
                    </a:endParaRPr>
                  </a:p>
                </p:txBody>
              </p:sp>
              <p:cxnSp>
                <p:nvCxnSpPr>
                  <p:cNvPr id="94" name="Connecteur droit 93">
                    <a:extLst>
                      <a:ext uri="{FF2B5EF4-FFF2-40B4-BE49-F238E27FC236}">
                        <a16:creationId xmlns:a16="http://schemas.microsoft.com/office/drawing/2014/main" id="{0E0A20DB-0F97-14ED-4C0F-4ECA5B3A3727}"/>
                      </a:ext>
                    </a:extLst>
                  </p:cNvPr>
                  <p:cNvCxnSpPr/>
                  <p:nvPr/>
                </p:nvCxnSpPr>
                <p:spPr bwMode="auto">
                  <a:xfrm>
                    <a:off x="71500" y="2816932"/>
                    <a:ext cx="144016" cy="0"/>
                  </a:xfrm>
                  <a:prstGeom prst="line">
                    <a:avLst/>
                  </a:prstGeom>
                  <a:solidFill>
                    <a:srgbClr val="F8F8F8"/>
                  </a:solidFill>
                  <a:ln w="9525" cap="flat" cmpd="sng" algn="ctr">
                    <a:solidFill>
                      <a:srgbClr val="000000"/>
                    </a:solidFill>
                    <a:prstDash val="solid"/>
                    <a:round/>
                    <a:headEnd type="none" w="med" len="med"/>
                    <a:tailEnd type="none" w="med" len="med"/>
                  </a:ln>
                  <a:effectLst/>
                </p:spPr>
              </p:cxnSp>
            </p:grpSp>
            <p:grpSp>
              <p:nvGrpSpPr>
                <p:cNvPr id="84" name="Groupe 83">
                  <a:extLst>
                    <a:ext uri="{FF2B5EF4-FFF2-40B4-BE49-F238E27FC236}">
                      <a16:creationId xmlns:a16="http://schemas.microsoft.com/office/drawing/2014/main" id="{31B2A091-7EF8-3655-2DCA-CFC26EE1A445}"/>
                    </a:ext>
                  </a:extLst>
                </p:cNvPr>
                <p:cNvGrpSpPr/>
                <p:nvPr/>
              </p:nvGrpSpPr>
              <p:grpSpPr>
                <a:xfrm>
                  <a:off x="6660052" y="2564904"/>
                  <a:ext cx="239999" cy="143999"/>
                  <a:chOff x="143508" y="2708920"/>
                  <a:chExt cx="180020" cy="108012"/>
                </a:xfrm>
              </p:grpSpPr>
              <p:cxnSp>
                <p:nvCxnSpPr>
                  <p:cNvPr id="89" name="Connecteur droit 88">
                    <a:extLst>
                      <a:ext uri="{FF2B5EF4-FFF2-40B4-BE49-F238E27FC236}">
                        <a16:creationId xmlns:a16="http://schemas.microsoft.com/office/drawing/2014/main" id="{8BB4B83B-A86A-D01C-DBF2-EC01593A5F75}"/>
                      </a:ext>
                    </a:extLst>
                  </p:cNvPr>
                  <p:cNvCxnSpPr>
                    <a:stCxn id="95" idx="0"/>
                    <a:endCxn id="95" idx="0"/>
                  </p:cNvCxnSpPr>
                  <p:nvPr/>
                </p:nvCxnSpPr>
                <p:spPr bwMode="auto">
                  <a:xfrm>
                    <a:off x="143508" y="2816932"/>
                    <a:ext cx="0" cy="0"/>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90" name="Connecteur droit 89">
                    <a:extLst>
                      <a:ext uri="{FF2B5EF4-FFF2-40B4-BE49-F238E27FC236}">
                        <a16:creationId xmlns:a16="http://schemas.microsoft.com/office/drawing/2014/main" id="{961748B2-02C0-684C-EADA-D5840354144B}"/>
                      </a:ext>
                    </a:extLst>
                  </p:cNvPr>
                  <p:cNvCxnSpPr>
                    <a:stCxn id="95" idx="0"/>
                  </p:cNvCxnSpPr>
                  <p:nvPr/>
                </p:nvCxnSpPr>
                <p:spPr bwMode="auto">
                  <a:xfrm flipV="1">
                    <a:off x="143508" y="2708920"/>
                    <a:ext cx="0" cy="108012"/>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91" name="Connecteur droit 90">
                    <a:extLst>
                      <a:ext uri="{FF2B5EF4-FFF2-40B4-BE49-F238E27FC236}">
                        <a16:creationId xmlns:a16="http://schemas.microsoft.com/office/drawing/2014/main" id="{7D06182D-16C7-D216-4D00-9C5B6F103BAF}"/>
                      </a:ext>
                    </a:extLst>
                  </p:cNvPr>
                  <p:cNvCxnSpPr>
                    <a:stCxn id="93" idx="3"/>
                  </p:cNvCxnSpPr>
                  <p:nvPr/>
                </p:nvCxnSpPr>
                <p:spPr bwMode="auto">
                  <a:xfrm flipV="1">
                    <a:off x="323528" y="2708920"/>
                    <a:ext cx="0" cy="108012"/>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92" name="Connecteur droit 91">
                    <a:extLst>
                      <a:ext uri="{FF2B5EF4-FFF2-40B4-BE49-F238E27FC236}">
                        <a16:creationId xmlns:a16="http://schemas.microsoft.com/office/drawing/2014/main" id="{4A348E31-9B77-335E-FEE8-ED107FAA2A62}"/>
                      </a:ext>
                    </a:extLst>
                  </p:cNvPr>
                  <p:cNvCxnSpPr/>
                  <p:nvPr/>
                </p:nvCxnSpPr>
                <p:spPr bwMode="auto">
                  <a:xfrm>
                    <a:off x="143508" y="2708920"/>
                    <a:ext cx="180020" cy="0"/>
                  </a:xfrm>
                  <a:prstGeom prst="line">
                    <a:avLst/>
                  </a:prstGeom>
                  <a:solidFill>
                    <a:srgbClr val="F8F8F8"/>
                  </a:solidFill>
                  <a:ln w="15875" cap="flat" cmpd="sng" algn="ctr">
                    <a:solidFill>
                      <a:srgbClr val="000000"/>
                    </a:solidFill>
                    <a:prstDash val="solid"/>
                    <a:round/>
                    <a:headEnd type="none" w="med" len="med"/>
                    <a:tailEnd type="none" w="med" len="med"/>
                  </a:ln>
                  <a:effectLst/>
                </p:spPr>
              </p:cxnSp>
            </p:grpSp>
            <p:grpSp>
              <p:nvGrpSpPr>
                <p:cNvPr id="85" name="Groupe 84">
                  <a:extLst>
                    <a:ext uri="{FF2B5EF4-FFF2-40B4-BE49-F238E27FC236}">
                      <a16:creationId xmlns:a16="http://schemas.microsoft.com/office/drawing/2014/main" id="{CD774227-6C51-9035-8A39-AF4756DA14E8}"/>
                    </a:ext>
                  </a:extLst>
                </p:cNvPr>
                <p:cNvGrpSpPr/>
                <p:nvPr/>
              </p:nvGrpSpPr>
              <p:grpSpPr>
                <a:xfrm flipV="1">
                  <a:off x="6660053" y="2852904"/>
                  <a:ext cx="239999" cy="144000"/>
                  <a:chOff x="295908" y="2861320"/>
                  <a:chExt cx="180020" cy="108012"/>
                </a:xfrm>
              </p:grpSpPr>
              <p:cxnSp>
                <p:nvCxnSpPr>
                  <p:cNvPr id="86" name="Connecteur droit 85">
                    <a:extLst>
                      <a:ext uri="{FF2B5EF4-FFF2-40B4-BE49-F238E27FC236}">
                        <a16:creationId xmlns:a16="http://schemas.microsoft.com/office/drawing/2014/main" id="{3558E66D-2D3D-AB52-F927-38FE386EDADE}"/>
                      </a:ext>
                    </a:extLst>
                  </p:cNvPr>
                  <p:cNvCxnSpPr/>
                  <p:nvPr/>
                </p:nvCxnSpPr>
                <p:spPr bwMode="auto">
                  <a:xfrm flipV="1">
                    <a:off x="295908" y="2861320"/>
                    <a:ext cx="0" cy="108012"/>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87" name="Connecteur droit 86">
                    <a:extLst>
                      <a:ext uri="{FF2B5EF4-FFF2-40B4-BE49-F238E27FC236}">
                        <a16:creationId xmlns:a16="http://schemas.microsoft.com/office/drawing/2014/main" id="{42F4539E-0E78-6303-AE1B-C400CFF0BD4A}"/>
                      </a:ext>
                    </a:extLst>
                  </p:cNvPr>
                  <p:cNvCxnSpPr/>
                  <p:nvPr/>
                </p:nvCxnSpPr>
                <p:spPr bwMode="auto">
                  <a:xfrm flipV="1">
                    <a:off x="475928" y="2861320"/>
                    <a:ext cx="0" cy="108012"/>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88" name="Connecteur droit 87">
                    <a:extLst>
                      <a:ext uri="{FF2B5EF4-FFF2-40B4-BE49-F238E27FC236}">
                        <a16:creationId xmlns:a16="http://schemas.microsoft.com/office/drawing/2014/main" id="{43E86C16-A87E-502F-3C51-0536E13F9E7B}"/>
                      </a:ext>
                    </a:extLst>
                  </p:cNvPr>
                  <p:cNvCxnSpPr/>
                  <p:nvPr/>
                </p:nvCxnSpPr>
                <p:spPr bwMode="auto">
                  <a:xfrm>
                    <a:off x="295908" y="2861320"/>
                    <a:ext cx="180020" cy="0"/>
                  </a:xfrm>
                  <a:prstGeom prst="line">
                    <a:avLst/>
                  </a:prstGeom>
                  <a:solidFill>
                    <a:srgbClr val="F8F8F8"/>
                  </a:solidFill>
                  <a:ln w="15875" cap="flat" cmpd="sng" algn="ctr">
                    <a:solidFill>
                      <a:srgbClr val="000000"/>
                    </a:solidFill>
                    <a:prstDash val="solid"/>
                    <a:round/>
                    <a:headEnd type="none" w="med" len="med"/>
                    <a:tailEnd type="none" w="med" len="med"/>
                  </a:ln>
                  <a:effectLst/>
                </p:spPr>
              </p:cxnSp>
            </p:grpSp>
          </p:grpSp>
          <p:cxnSp>
            <p:nvCxnSpPr>
              <p:cNvPr id="75" name="Connecteur droit 74">
                <a:extLst>
                  <a:ext uri="{FF2B5EF4-FFF2-40B4-BE49-F238E27FC236}">
                    <a16:creationId xmlns:a16="http://schemas.microsoft.com/office/drawing/2014/main" id="{3AC2C889-E258-2173-4939-782AE2E84DCA}"/>
                  </a:ext>
                </a:extLst>
              </p:cNvPr>
              <p:cNvCxnSpPr/>
              <p:nvPr/>
            </p:nvCxnSpPr>
            <p:spPr>
              <a:xfrm>
                <a:off x="7248128" y="2816932"/>
                <a:ext cx="0" cy="25202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6" name="Connecteur droit 75">
                <a:extLst>
                  <a:ext uri="{FF2B5EF4-FFF2-40B4-BE49-F238E27FC236}">
                    <a16:creationId xmlns:a16="http://schemas.microsoft.com/office/drawing/2014/main" id="{4B7E1313-2C13-62BD-D54C-9736AB030E15}"/>
                  </a:ext>
                </a:extLst>
              </p:cNvPr>
              <p:cNvCxnSpPr/>
              <p:nvPr/>
            </p:nvCxnSpPr>
            <p:spPr>
              <a:xfrm>
                <a:off x="7248128" y="3501008"/>
                <a:ext cx="0" cy="324036"/>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77" name="Groupe 76">
                <a:extLst>
                  <a:ext uri="{FF2B5EF4-FFF2-40B4-BE49-F238E27FC236}">
                    <a16:creationId xmlns:a16="http://schemas.microsoft.com/office/drawing/2014/main" id="{51DEAE5B-59C4-EFAD-AB52-4E2BF188448F}"/>
                  </a:ext>
                </a:extLst>
              </p:cNvPr>
              <p:cNvGrpSpPr/>
              <p:nvPr/>
            </p:nvGrpSpPr>
            <p:grpSpPr>
              <a:xfrm>
                <a:off x="7045248" y="3825044"/>
                <a:ext cx="432048" cy="216024"/>
                <a:chOff x="4547828" y="4869160"/>
                <a:chExt cx="432048" cy="216024"/>
              </a:xfrm>
            </p:grpSpPr>
            <p:cxnSp>
              <p:nvCxnSpPr>
                <p:cNvPr id="79" name="Connecteur droit 78">
                  <a:extLst>
                    <a:ext uri="{FF2B5EF4-FFF2-40B4-BE49-F238E27FC236}">
                      <a16:creationId xmlns:a16="http://schemas.microsoft.com/office/drawing/2014/main" id="{EC32CFDE-AABB-452D-5F32-6F2D825FA59F}"/>
                    </a:ext>
                  </a:extLst>
                </p:cNvPr>
                <p:cNvCxnSpPr/>
                <p:nvPr/>
              </p:nvCxnSpPr>
              <p:spPr>
                <a:xfrm rot="5400000">
                  <a:off x="4763852" y="4653136"/>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Connecteur droit 79">
                  <a:extLst>
                    <a:ext uri="{FF2B5EF4-FFF2-40B4-BE49-F238E27FC236}">
                      <a16:creationId xmlns:a16="http://schemas.microsoft.com/office/drawing/2014/main" id="{B47680F3-9FA4-50A4-EAC2-ABBFEABF25A7}"/>
                    </a:ext>
                  </a:extLst>
                </p:cNvPr>
                <p:cNvCxnSpPr/>
                <p:nvPr/>
              </p:nvCxnSpPr>
              <p:spPr>
                <a:xfrm rot="5400000">
                  <a:off x="4763852" y="4833172"/>
                  <a:ext cx="0" cy="28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Connecteur droit 80">
                  <a:extLst>
                    <a:ext uri="{FF2B5EF4-FFF2-40B4-BE49-F238E27FC236}">
                      <a16:creationId xmlns:a16="http://schemas.microsoft.com/office/drawing/2014/main" id="{4799320B-E410-2A19-5873-5B14516B3A41}"/>
                    </a:ext>
                  </a:extLst>
                </p:cNvPr>
                <p:cNvCxnSpPr/>
                <p:nvPr/>
              </p:nvCxnSpPr>
              <p:spPr>
                <a:xfrm rot="5400000">
                  <a:off x="4763852" y="5013184"/>
                  <a:ext cx="0" cy="144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8" name="ZoneTexte 77">
                <a:extLst>
                  <a:ext uri="{FF2B5EF4-FFF2-40B4-BE49-F238E27FC236}">
                    <a16:creationId xmlns:a16="http://schemas.microsoft.com/office/drawing/2014/main" id="{A3471D79-4159-1627-ACAD-194A3B5A0A86}"/>
                  </a:ext>
                </a:extLst>
              </p:cNvPr>
              <p:cNvSpPr txBox="1"/>
              <p:nvPr/>
            </p:nvSpPr>
            <p:spPr>
              <a:xfrm rot="16200000">
                <a:off x="6616697" y="3223456"/>
                <a:ext cx="593304" cy="276999"/>
              </a:xfrm>
              <a:prstGeom prst="rect">
                <a:avLst/>
              </a:prstGeom>
              <a:noFill/>
            </p:spPr>
            <p:txBody>
              <a:bodyPr wrap="none" rtlCol="0">
                <a:spAutoFit/>
              </a:bodyPr>
              <a:lstStyle/>
              <a:p>
                <a:r>
                  <a:rPr lang="fr-FR" sz="1200" dirty="0"/>
                  <a:t>BAV99</a:t>
                </a:r>
              </a:p>
            </p:txBody>
          </p:sp>
        </p:grpSp>
        <p:sp>
          <p:nvSpPr>
            <p:cNvPr id="43" name="ZoneTexte 42">
              <a:extLst>
                <a:ext uri="{FF2B5EF4-FFF2-40B4-BE49-F238E27FC236}">
                  <a16:creationId xmlns:a16="http://schemas.microsoft.com/office/drawing/2014/main" id="{8E01099D-A066-2C20-9C7D-C4D9753DB676}"/>
                </a:ext>
              </a:extLst>
            </p:cNvPr>
            <p:cNvSpPr txBox="1"/>
            <p:nvPr/>
          </p:nvSpPr>
          <p:spPr>
            <a:xfrm rot="16200000">
              <a:off x="7176724" y="5897239"/>
              <a:ext cx="431640" cy="201522"/>
            </a:xfrm>
            <a:prstGeom prst="rect">
              <a:avLst/>
            </a:prstGeom>
            <a:noFill/>
          </p:spPr>
          <p:txBody>
            <a:bodyPr wrap="none" rtlCol="0">
              <a:spAutoFit/>
            </a:bodyPr>
            <a:lstStyle/>
            <a:p>
              <a:r>
                <a:rPr lang="fr-FR" sz="1200" dirty="0"/>
                <a:t>BAV99</a:t>
              </a:r>
            </a:p>
          </p:txBody>
        </p:sp>
        <p:cxnSp>
          <p:nvCxnSpPr>
            <p:cNvPr id="44" name="Connecteur droit 43">
              <a:extLst>
                <a:ext uri="{FF2B5EF4-FFF2-40B4-BE49-F238E27FC236}">
                  <a16:creationId xmlns:a16="http://schemas.microsoft.com/office/drawing/2014/main" id="{86CA84A5-CD1D-1D17-023B-F5BB18A88830}"/>
                </a:ext>
              </a:extLst>
            </p:cNvPr>
            <p:cNvCxnSpPr>
              <a:cxnSpLocks/>
            </p:cNvCxnSpPr>
            <p:nvPr/>
          </p:nvCxnSpPr>
          <p:spPr>
            <a:xfrm>
              <a:off x="6472381" y="5601485"/>
              <a:ext cx="32551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60" name="Groupe 59">
              <a:extLst>
                <a:ext uri="{FF2B5EF4-FFF2-40B4-BE49-F238E27FC236}">
                  <a16:creationId xmlns:a16="http://schemas.microsoft.com/office/drawing/2014/main" id="{3364DA09-CABA-C80B-2A59-B0B7E1D24A2A}"/>
                </a:ext>
              </a:extLst>
            </p:cNvPr>
            <p:cNvGrpSpPr/>
            <p:nvPr/>
          </p:nvGrpSpPr>
          <p:grpSpPr>
            <a:xfrm rot="5400000">
              <a:off x="8851055" y="5512857"/>
              <a:ext cx="137068" cy="52387"/>
              <a:chOff x="1811524" y="2780928"/>
              <a:chExt cx="188404" cy="72008"/>
            </a:xfrm>
          </p:grpSpPr>
          <p:sp>
            <p:nvSpPr>
              <p:cNvPr id="62" name="Ellipse 61">
                <a:extLst>
                  <a:ext uri="{FF2B5EF4-FFF2-40B4-BE49-F238E27FC236}">
                    <a16:creationId xmlns:a16="http://schemas.microsoft.com/office/drawing/2014/main" id="{C3BECB39-1238-6A4F-5E48-DF62A9B28BB0}"/>
                  </a:ext>
                </a:extLst>
              </p:cNvPr>
              <p:cNvSpPr/>
              <p:nvPr/>
            </p:nvSpPr>
            <p:spPr>
              <a:xfrm>
                <a:off x="1811524" y="2780928"/>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cxnSp>
            <p:nvCxnSpPr>
              <p:cNvPr id="63" name="Connecteur droit 62">
                <a:extLst>
                  <a:ext uri="{FF2B5EF4-FFF2-40B4-BE49-F238E27FC236}">
                    <a16:creationId xmlns:a16="http://schemas.microsoft.com/office/drawing/2014/main" id="{1E2A38FF-12D4-A793-C583-1DA544CB257D}"/>
                  </a:ext>
                </a:extLst>
              </p:cNvPr>
              <p:cNvCxnSpPr/>
              <p:nvPr/>
            </p:nvCxnSpPr>
            <p:spPr>
              <a:xfrm>
                <a:off x="1883532" y="2816932"/>
                <a:ext cx="11639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ZoneTexte 60">
              <a:extLst>
                <a:ext uri="{FF2B5EF4-FFF2-40B4-BE49-F238E27FC236}">
                  <a16:creationId xmlns:a16="http://schemas.microsoft.com/office/drawing/2014/main" id="{A637B0CA-7746-C5C7-AF98-77BA6B2D8D23}"/>
                </a:ext>
              </a:extLst>
            </p:cNvPr>
            <p:cNvSpPr txBox="1"/>
            <p:nvPr/>
          </p:nvSpPr>
          <p:spPr>
            <a:xfrm>
              <a:off x="8762428" y="5260968"/>
              <a:ext cx="247471" cy="201522"/>
            </a:xfrm>
            <a:prstGeom prst="rect">
              <a:avLst/>
            </a:prstGeom>
            <a:noFill/>
          </p:spPr>
          <p:txBody>
            <a:bodyPr wrap="none" rtlCol="0">
              <a:spAutoFit/>
            </a:bodyPr>
            <a:lstStyle/>
            <a:p>
              <a:r>
                <a:rPr lang="en-US" sz="1200" dirty="0"/>
                <a:t>TP</a:t>
              </a:r>
            </a:p>
          </p:txBody>
        </p:sp>
      </p:grpSp>
      <p:sp>
        <p:nvSpPr>
          <p:cNvPr id="4" name="Footer Placeholder 3">
            <a:extLst>
              <a:ext uri="{FF2B5EF4-FFF2-40B4-BE49-F238E27FC236}">
                <a16:creationId xmlns:a16="http://schemas.microsoft.com/office/drawing/2014/main" id="{17DC1144-B52A-AF02-FFCF-301C744A997D}"/>
              </a:ext>
            </a:extLst>
          </p:cNvPr>
          <p:cNvSpPr>
            <a:spLocks noGrp="1"/>
          </p:cNvSpPr>
          <p:nvPr>
            <p:ph type="ftr" sz="quarter" idx="11"/>
          </p:nvPr>
        </p:nvSpPr>
        <p:spPr/>
        <p:txBody>
          <a:bodyPr/>
          <a:lstStyle/>
          <a:p>
            <a:pPr algn="ctr"/>
            <a:r>
              <a:rPr lang="en-US"/>
              <a:t>P2 Collaboration Meeting 7 Jan 2026</a:t>
            </a:r>
            <a:endParaRPr lang="fr-FR" dirty="0"/>
          </a:p>
        </p:txBody>
      </p:sp>
    </p:spTree>
    <p:extLst>
      <p:ext uri="{BB962C8B-B14F-4D97-AF65-F5344CB8AC3E}">
        <p14:creationId xmlns:p14="http://schemas.microsoft.com/office/powerpoint/2010/main" val="15430147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a:xfrm>
            <a:off x="731837" y="36705"/>
            <a:ext cx="10728325" cy="871827"/>
          </a:xfrm>
        </p:spPr>
        <p:txBody>
          <a:bodyPr/>
          <a:lstStyle/>
          <a:p>
            <a:pPr eaLnBrk="1" hangingPunct="1"/>
            <a:r>
              <a:rPr lang="en-US" altLang="fr-FR" dirty="0"/>
              <a:t>Backend Status</a:t>
            </a:r>
          </a:p>
        </p:txBody>
      </p:sp>
      <p:sp>
        <p:nvSpPr>
          <p:cNvPr id="7174" name="Rectangle 3"/>
          <p:cNvSpPr>
            <a:spLocks noGrp="1" noChangeArrowheads="1"/>
          </p:cNvSpPr>
          <p:nvPr>
            <p:ph idx="1"/>
          </p:nvPr>
        </p:nvSpPr>
        <p:spPr>
          <a:xfrm>
            <a:off x="396317" y="796678"/>
            <a:ext cx="7965123" cy="5390762"/>
          </a:xfrm>
        </p:spPr>
        <p:txBody>
          <a:bodyPr>
            <a:normAutofit/>
          </a:bodyPr>
          <a:lstStyle/>
          <a:p>
            <a:pPr eaLnBrk="1" hangingPunct="1">
              <a:lnSpc>
                <a:spcPct val="90000"/>
              </a:lnSpc>
            </a:pPr>
            <a:r>
              <a:rPr lang="en-US" altLang="fr-FR" sz="2200" b="1" dirty="0">
                <a:solidFill>
                  <a:schemeClr val="tx2"/>
                </a:solidFill>
              </a:rPr>
              <a:t>Backend</a:t>
            </a:r>
          </a:p>
          <a:p>
            <a:pPr lvl="1">
              <a:buClrTx/>
              <a:buFont typeface="Arial" panose="020B0604020202020204" pitchFamily="34" charset="0"/>
              <a:buChar char="•"/>
            </a:pPr>
            <a:r>
              <a:rPr lang="en-US" altLang="fr-FR" sz="2000" dirty="0"/>
              <a:t>FW and SW of the commercial AXKU040 board extended to support</a:t>
            </a:r>
          </a:p>
          <a:p>
            <a:pPr lvl="2" eaLnBrk="1" hangingPunct="1">
              <a:lnSpc>
                <a:spcPct val="90000"/>
              </a:lnSpc>
              <a:buFont typeface="Arial" panose="020B0604020202020204" pitchFamily="34" charset="0"/>
              <a:buChar char="•"/>
            </a:pPr>
            <a:r>
              <a:rPr lang="en-US" altLang="fr-FR" sz="2000" b="1" dirty="0"/>
              <a:t>16 frontends</a:t>
            </a:r>
          </a:p>
          <a:p>
            <a:pPr lvl="2" eaLnBrk="1" hangingPunct="1">
              <a:lnSpc>
                <a:spcPct val="90000"/>
              </a:lnSpc>
              <a:buFont typeface="Arial" panose="020B0604020202020204" pitchFamily="34" charset="0"/>
              <a:buChar char="•"/>
            </a:pPr>
            <a:r>
              <a:rPr lang="en-US" altLang="fr-FR" sz="2000" dirty="0"/>
              <a:t>Separate data and control Ethernet networks</a:t>
            </a:r>
          </a:p>
          <a:p>
            <a:pPr lvl="2" eaLnBrk="1" hangingPunct="1">
              <a:lnSpc>
                <a:spcPct val="90000"/>
              </a:lnSpc>
              <a:buFont typeface="Arial" panose="020B0604020202020204" pitchFamily="34" charset="0"/>
              <a:buChar char="•"/>
            </a:pPr>
            <a:r>
              <a:rPr lang="en-US" altLang="fr-FR" sz="2000" dirty="0"/>
              <a:t>10G Ethernet for data links</a:t>
            </a:r>
          </a:p>
          <a:p>
            <a:pPr lvl="1">
              <a:buClrTx/>
              <a:buFont typeface="Arial" panose="020B0604020202020204" pitchFamily="34" charset="0"/>
              <a:buChar char="•"/>
            </a:pPr>
            <a:r>
              <a:rPr lang="en-US" altLang="fr-FR" sz="2000" b="1" dirty="0">
                <a:solidFill>
                  <a:srgbClr val="FF0000"/>
                </a:solidFill>
              </a:rPr>
              <a:t>Prototype backend-frontend interface board developed</a:t>
            </a:r>
          </a:p>
          <a:p>
            <a:pPr lvl="1">
              <a:buClrTx/>
              <a:buFont typeface="Arial" panose="020B0604020202020204" pitchFamily="34" charset="0"/>
              <a:buChar char="•"/>
            </a:pPr>
            <a:endParaRPr lang="en-US" altLang="fr-FR" sz="2000" b="1" dirty="0">
              <a:solidFill>
                <a:srgbClr val="FF0000"/>
              </a:solidFill>
            </a:endParaRPr>
          </a:p>
          <a:p>
            <a:pPr marL="0" lvl="1" indent="0">
              <a:buClrTx/>
              <a:buNone/>
            </a:pPr>
            <a:r>
              <a:rPr lang="en-US" altLang="fr-FR" sz="2200" b="1" dirty="0">
                <a:solidFill>
                  <a:schemeClr val="tx2"/>
                </a:solidFill>
              </a:rPr>
              <a:t>Slow-control software</a:t>
            </a:r>
          </a:p>
          <a:p>
            <a:pPr lvl="2">
              <a:buFont typeface="Arial" panose="020B0604020202020204" pitchFamily="34" charset="0"/>
              <a:buChar char="•"/>
            </a:pPr>
            <a:r>
              <a:rPr lang="en-US" altLang="fr-FR" sz="2000" dirty="0"/>
              <a:t>Main functions for scripting hardware configuration and running data acquisition ready</a:t>
            </a:r>
          </a:p>
          <a:p>
            <a:pPr lvl="2">
              <a:buFont typeface="Arial" panose="020B0604020202020204" pitchFamily="34" charset="0"/>
              <a:buChar char="•"/>
            </a:pPr>
            <a:r>
              <a:rPr lang="en-US" altLang="fr-FR" sz="2000" dirty="0"/>
              <a:t>Data model extended to support 8 sub-networks of 16 </a:t>
            </a:r>
            <a:r>
              <a:rPr lang="en-US" altLang="fr-FR" sz="2000" dirty="0" err="1"/>
              <a:t>Fec</a:t>
            </a:r>
            <a:r>
              <a:rPr lang="en-US" altLang="fr-FR" sz="2000" dirty="0"/>
              <a:t> boards each containing 16 hybrids (full system: 262K channels)</a:t>
            </a:r>
          </a:p>
        </p:txBody>
      </p:sp>
      <p:sp>
        <p:nvSpPr>
          <p:cNvPr id="6" name="Espace réservé du numéro de diapositive 5"/>
          <p:cNvSpPr>
            <a:spLocks noGrp="1"/>
          </p:cNvSpPr>
          <p:nvPr>
            <p:ph type="sldNum" sz="quarter" idx="12"/>
          </p:nvPr>
        </p:nvSpPr>
        <p:spPr/>
        <p:txBody>
          <a:bodyPr/>
          <a:lstStyle/>
          <a:p>
            <a:pPr>
              <a:defRPr/>
            </a:pPr>
            <a:fld id="{D40393D2-43AC-4E43-839C-E263A5A2614E}" type="slidenum">
              <a:rPr lang="en-US" altLang="fr-FR" smtClean="0"/>
              <a:pPr>
                <a:defRPr/>
              </a:pPr>
              <a:t>31</a:t>
            </a:fld>
            <a:endParaRPr lang="en-US" altLang="fr-FR"/>
          </a:p>
        </p:txBody>
      </p:sp>
      <p:pic>
        <p:nvPicPr>
          <p:cNvPr id="3" name="Picture 2">
            <a:extLst>
              <a:ext uri="{FF2B5EF4-FFF2-40B4-BE49-F238E27FC236}">
                <a16:creationId xmlns:a16="http://schemas.microsoft.com/office/drawing/2014/main" id="{434E8F0E-A4A8-86F1-1506-428AC33F2618}"/>
              </a:ext>
            </a:extLst>
          </p:cNvPr>
          <p:cNvPicPr>
            <a:picLocks noChangeAspect="1"/>
          </p:cNvPicPr>
          <p:nvPr/>
        </p:nvPicPr>
        <p:blipFill>
          <a:blip r:embed="rId2"/>
          <a:stretch>
            <a:fillRect/>
          </a:stretch>
        </p:blipFill>
        <p:spPr>
          <a:xfrm>
            <a:off x="8696960" y="619464"/>
            <a:ext cx="3098721" cy="3456266"/>
          </a:xfrm>
          <a:prstGeom prst="rect">
            <a:avLst/>
          </a:prstGeom>
        </p:spPr>
      </p:pic>
      <p:pic>
        <p:nvPicPr>
          <p:cNvPr id="4" name="Image 151">
            <a:extLst>
              <a:ext uri="{FF2B5EF4-FFF2-40B4-BE49-F238E27FC236}">
                <a16:creationId xmlns:a16="http://schemas.microsoft.com/office/drawing/2014/main" id="{8280A5F7-EEB1-5306-90CC-08B7D55CE4F9}"/>
              </a:ext>
            </a:extLst>
          </p:cNvPr>
          <p:cNvPicPr>
            <a:picLocks noChangeAspect="1"/>
          </p:cNvPicPr>
          <p:nvPr/>
        </p:nvPicPr>
        <p:blipFill rotWithShape="1">
          <a:blip r:embed="rId3">
            <a:extLst>
              <a:ext uri="{28A0092B-C50C-407E-A947-70E740481C1C}">
                <a14:useLocalDpi xmlns:a14="http://schemas.microsoft.com/office/drawing/2010/main" val="0"/>
              </a:ext>
            </a:extLst>
          </a:blip>
          <a:srcRect l="2446" t="41836" r="2788" b="42049"/>
          <a:stretch/>
        </p:blipFill>
        <p:spPr>
          <a:xfrm>
            <a:off x="8696960" y="4486433"/>
            <a:ext cx="3276600" cy="557213"/>
          </a:xfrm>
          <a:prstGeom prst="rect">
            <a:avLst/>
          </a:prstGeom>
        </p:spPr>
      </p:pic>
      <p:sp>
        <p:nvSpPr>
          <p:cNvPr id="8" name="Footer Placeholder 7">
            <a:extLst>
              <a:ext uri="{FF2B5EF4-FFF2-40B4-BE49-F238E27FC236}">
                <a16:creationId xmlns:a16="http://schemas.microsoft.com/office/drawing/2014/main" id="{BEA2C502-6DC4-29B9-7A50-CC4923653F4E}"/>
              </a:ext>
            </a:extLst>
          </p:cNvPr>
          <p:cNvSpPr>
            <a:spLocks noGrp="1"/>
          </p:cNvSpPr>
          <p:nvPr>
            <p:ph type="ftr" sz="quarter" idx="11"/>
          </p:nvPr>
        </p:nvSpPr>
        <p:spPr/>
        <p:txBody>
          <a:bodyPr/>
          <a:lstStyle/>
          <a:p>
            <a:pPr algn="ctr"/>
            <a:r>
              <a:rPr lang="en-US"/>
              <a:t>P2 Collaboration Meeting 7 Jan 2026</a:t>
            </a:r>
            <a:endParaRPr lang="fr-FR" dirty="0"/>
          </a:p>
        </p:txBody>
      </p:sp>
    </p:spTree>
    <p:extLst>
      <p:ext uri="{BB962C8B-B14F-4D97-AF65-F5344CB8AC3E}">
        <p14:creationId xmlns:p14="http://schemas.microsoft.com/office/powerpoint/2010/main" val="39765459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a:xfrm>
            <a:off x="731837" y="99039"/>
            <a:ext cx="10728325" cy="871827"/>
          </a:xfrm>
        </p:spPr>
        <p:txBody>
          <a:bodyPr/>
          <a:lstStyle/>
          <a:p>
            <a:pPr eaLnBrk="1" hangingPunct="1"/>
            <a:r>
              <a:rPr lang="en-US" altLang="fr-FR" dirty="0"/>
              <a:t>Low voltage powering </a:t>
            </a:r>
          </a:p>
        </p:txBody>
      </p:sp>
      <p:sp>
        <p:nvSpPr>
          <p:cNvPr id="7174" name="Rectangle 3"/>
          <p:cNvSpPr>
            <a:spLocks noGrp="1" noChangeArrowheads="1"/>
          </p:cNvSpPr>
          <p:nvPr>
            <p:ph idx="1"/>
          </p:nvPr>
        </p:nvSpPr>
        <p:spPr>
          <a:xfrm>
            <a:off x="299756" y="867923"/>
            <a:ext cx="11465524" cy="1992503"/>
          </a:xfrm>
        </p:spPr>
        <p:txBody>
          <a:bodyPr>
            <a:normAutofit/>
          </a:bodyPr>
          <a:lstStyle/>
          <a:p>
            <a:r>
              <a:rPr lang="en-US" altLang="fr-FR" sz="2200" b="1" dirty="0">
                <a:solidFill>
                  <a:srgbClr val="FF0000"/>
                </a:solidFill>
              </a:rPr>
              <a:t>Low voltage power distribution</a:t>
            </a:r>
          </a:p>
          <a:p>
            <a:pPr lvl="1" eaLnBrk="1" hangingPunct="1">
              <a:buClr>
                <a:schemeClr val="tx1"/>
              </a:buClr>
              <a:buFont typeface="Arial" panose="020B0604020202020204" pitchFamily="34" charset="0"/>
              <a:buChar char="•"/>
            </a:pPr>
            <a:r>
              <a:rPr lang="en-US" altLang="fr-FR" sz="2000" dirty="0"/>
              <a:t>TDK Lambda LV power modules for frontend and backend electronics</a:t>
            </a:r>
          </a:p>
          <a:p>
            <a:pPr lvl="1" eaLnBrk="1" hangingPunct="1">
              <a:buClr>
                <a:schemeClr val="tx1"/>
              </a:buClr>
              <a:buFont typeface="Arial" panose="020B0604020202020204" pitchFamily="34" charset="0"/>
              <a:buChar char="•"/>
            </a:pPr>
            <a:r>
              <a:rPr lang="en-US" altLang="fr-FR" sz="2000" dirty="0"/>
              <a:t>6 m cable harness devised based on commercial shielded cables</a:t>
            </a:r>
          </a:p>
          <a:p>
            <a:pPr lvl="1">
              <a:buClr>
                <a:schemeClr val="tx1"/>
              </a:buClr>
              <a:buFont typeface="Arial" panose="020B0604020202020204" pitchFamily="34" charset="0"/>
              <a:buChar char="•"/>
            </a:pPr>
            <a:r>
              <a:rPr lang="en-US" altLang="fr-FR" sz="2000" dirty="0"/>
              <a:t>Performance validated with the nominal load of 10 frontends</a:t>
            </a:r>
          </a:p>
          <a:p>
            <a:pPr lvl="2">
              <a:buClr>
                <a:schemeClr val="tx1"/>
              </a:buClr>
              <a:buFont typeface="Arial" panose="020B0604020202020204" pitchFamily="34" charset="0"/>
              <a:buChar char="•"/>
            </a:pPr>
            <a:r>
              <a:rPr lang="en-US" altLang="fr-FR" sz="2000" dirty="0"/>
              <a:t>Power-up sequence tested – final-scale scheme under elaboration</a:t>
            </a:r>
          </a:p>
          <a:p>
            <a:pPr marL="0" lvl="1" indent="0">
              <a:buNone/>
            </a:pPr>
            <a:endParaRPr lang="en-US" altLang="fr-FR" dirty="0"/>
          </a:p>
        </p:txBody>
      </p:sp>
      <p:sp>
        <p:nvSpPr>
          <p:cNvPr id="6" name="Espace réservé du numéro de diapositive 5"/>
          <p:cNvSpPr>
            <a:spLocks noGrp="1"/>
          </p:cNvSpPr>
          <p:nvPr>
            <p:ph type="sldNum" sz="quarter" idx="12"/>
          </p:nvPr>
        </p:nvSpPr>
        <p:spPr/>
        <p:txBody>
          <a:bodyPr/>
          <a:lstStyle/>
          <a:p>
            <a:pPr>
              <a:defRPr/>
            </a:pPr>
            <a:fld id="{D40393D2-43AC-4E43-839C-E263A5A2614E}" type="slidenum">
              <a:rPr lang="en-US" altLang="fr-FR" smtClean="0"/>
              <a:pPr>
                <a:defRPr/>
              </a:pPr>
              <a:t>32</a:t>
            </a:fld>
            <a:endParaRPr lang="en-US" altLang="fr-FR"/>
          </a:p>
        </p:txBody>
      </p:sp>
      <p:pic>
        <p:nvPicPr>
          <p:cNvPr id="2" name="Image 1"/>
          <p:cNvPicPr>
            <a:picLocks noChangeAspect="1"/>
          </p:cNvPicPr>
          <p:nvPr/>
        </p:nvPicPr>
        <p:blipFill>
          <a:blip r:embed="rId2"/>
          <a:stretch>
            <a:fillRect/>
          </a:stretch>
        </p:blipFill>
        <p:spPr>
          <a:xfrm>
            <a:off x="8292244" y="2815900"/>
            <a:ext cx="3600000" cy="754980"/>
          </a:xfrm>
          <a:prstGeom prst="rect">
            <a:avLst/>
          </a:prstGeom>
        </p:spPr>
      </p:pic>
      <p:sp>
        <p:nvSpPr>
          <p:cNvPr id="35" name="ZoneTexte 34"/>
          <p:cNvSpPr txBox="1"/>
          <p:nvPr/>
        </p:nvSpPr>
        <p:spPr>
          <a:xfrm>
            <a:off x="8292243" y="5518857"/>
            <a:ext cx="3619325" cy="923330"/>
          </a:xfrm>
          <a:prstGeom prst="rect">
            <a:avLst/>
          </a:prstGeom>
          <a:noFill/>
        </p:spPr>
        <p:txBody>
          <a:bodyPr wrap="none" rtlCol="0">
            <a:spAutoFit/>
          </a:bodyPr>
          <a:lstStyle/>
          <a:p>
            <a:pPr algn="ctr"/>
            <a:r>
              <a:rPr lang="en-US" dirty="0"/>
              <a:t>Portable test bench with</a:t>
            </a:r>
            <a:br>
              <a:rPr lang="en-US" dirty="0"/>
            </a:br>
            <a:r>
              <a:rPr lang="en-US" dirty="0"/>
              <a:t>backend, PS, switch and frontend for</a:t>
            </a:r>
            <a:br>
              <a:rPr lang="en-US" dirty="0"/>
            </a:br>
            <a:r>
              <a:rPr lang="en-US" dirty="0"/>
              <a:t>radiation tolerance assessment</a:t>
            </a:r>
          </a:p>
        </p:txBody>
      </p:sp>
      <p:sp>
        <p:nvSpPr>
          <p:cNvPr id="37" name="Espace réservé du pied de page 4"/>
          <p:cNvSpPr>
            <a:spLocks noGrp="1"/>
          </p:cNvSpPr>
          <p:nvPr>
            <p:ph type="ftr" sz="quarter" idx="4294967295"/>
          </p:nvPr>
        </p:nvSpPr>
        <p:spPr>
          <a:xfrm>
            <a:off x="4297761" y="6427847"/>
            <a:ext cx="4321175" cy="287337"/>
          </a:xfrm>
        </p:spPr>
        <p:txBody>
          <a:bodyPr/>
          <a:lstStyle/>
          <a:p>
            <a:pPr algn="ctr">
              <a:defRPr/>
            </a:pPr>
            <a:r>
              <a:rPr lang="en-US" dirty="0"/>
              <a:t>P2 Collaboration Meeting 7 Jan 2026</a:t>
            </a:r>
            <a:endParaRPr lang="fr-FR" dirty="0"/>
          </a:p>
        </p:txBody>
      </p:sp>
      <p:pic>
        <p:nvPicPr>
          <p:cNvPr id="15" name="Image 14">
            <a:extLst>
              <a:ext uri="{FF2B5EF4-FFF2-40B4-BE49-F238E27FC236}">
                <a16:creationId xmlns:a16="http://schemas.microsoft.com/office/drawing/2014/main" id="{9DDD52F8-47A1-48F7-8FC0-31EB76DF9366}"/>
              </a:ext>
            </a:extLst>
          </p:cNvPr>
          <p:cNvPicPr>
            <a:picLocks noChangeAspect="1"/>
          </p:cNvPicPr>
          <p:nvPr/>
        </p:nvPicPr>
        <p:blipFill>
          <a:blip r:embed="rId3"/>
          <a:stretch>
            <a:fillRect/>
          </a:stretch>
        </p:blipFill>
        <p:spPr>
          <a:xfrm rot="5400000">
            <a:off x="9133053" y="2763207"/>
            <a:ext cx="1918381" cy="3600000"/>
          </a:xfrm>
          <a:prstGeom prst="rect">
            <a:avLst/>
          </a:prstGeom>
        </p:spPr>
      </p:pic>
      <p:grpSp>
        <p:nvGrpSpPr>
          <p:cNvPr id="9" name="Group 8">
            <a:extLst>
              <a:ext uri="{FF2B5EF4-FFF2-40B4-BE49-F238E27FC236}">
                <a16:creationId xmlns:a16="http://schemas.microsoft.com/office/drawing/2014/main" id="{7B88A921-D463-29AB-9F46-BBF713F8E2B0}"/>
              </a:ext>
            </a:extLst>
          </p:cNvPr>
          <p:cNvGrpSpPr/>
          <p:nvPr/>
        </p:nvGrpSpPr>
        <p:grpSpPr>
          <a:xfrm>
            <a:off x="283809" y="3218790"/>
            <a:ext cx="7789002" cy="2830453"/>
            <a:chOff x="299756" y="3034754"/>
            <a:chExt cx="7789002" cy="2830453"/>
          </a:xfrm>
        </p:grpSpPr>
        <p:pic>
          <p:nvPicPr>
            <p:cNvPr id="3" name="Image 7">
              <a:extLst>
                <a:ext uri="{FF2B5EF4-FFF2-40B4-BE49-F238E27FC236}">
                  <a16:creationId xmlns:a16="http://schemas.microsoft.com/office/drawing/2014/main" id="{B0E9806D-BBC0-EA45-A49E-2E99CE1A6D79}"/>
                </a:ext>
              </a:extLst>
            </p:cNvPr>
            <p:cNvPicPr>
              <a:picLocks noChangeAspect="1"/>
            </p:cNvPicPr>
            <p:nvPr/>
          </p:nvPicPr>
          <p:blipFill>
            <a:blip r:embed="rId4"/>
            <a:stretch>
              <a:fillRect/>
            </a:stretch>
          </p:blipFill>
          <p:spPr>
            <a:xfrm>
              <a:off x="299756" y="3034754"/>
              <a:ext cx="7789002" cy="2830453"/>
            </a:xfrm>
            <a:prstGeom prst="rect">
              <a:avLst/>
            </a:prstGeom>
          </p:spPr>
        </p:pic>
        <p:sp>
          <p:nvSpPr>
            <p:cNvPr id="4" name="ZoneTexte 8">
              <a:extLst>
                <a:ext uri="{FF2B5EF4-FFF2-40B4-BE49-F238E27FC236}">
                  <a16:creationId xmlns:a16="http://schemas.microsoft.com/office/drawing/2014/main" id="{BEC3BD25-05C0-0F25-5010-E390083ED21E}"/>
                </a:ext>
              </a:extLst>
            </p:cNvPr>
            <p:cNvSpPr txBox="1"/>
            <p:nvPr/>
          </p:nvSpPr>
          <p:spPr>
            <a:xfrm rot="18213853">
              <a:off x="341319" y="4563207"/>
              <a:ext cx="2014206" cy="369332"/>
            </a:xfrm>
            <a:prstGeom prst="rect">
              <a:avLst/>
            </a:prstGeom>
            <a:noFill/>
          </p:spPr>
          <p:txBody>
            <a:bodyPr wrap="none" rtlCol="0">
              <a:spAutoFit/>
            </a:bodyPr>
            <a:lstStyle/>
            <a:p>
              <a:pPr algn="ctr"/>
              <a:r>
                <a:rPr lang="en-US" b="1" dirty="0">
                  <a:solidFill>
                    <a:srgbClr val="FFFF00"/>
                  </a:solidFill>
                </a:rPr>
                <a:t>LV power supply</a:t>
              </a:r>
            </a:p>
          </p:txBody>
        </p:sp>
        <p:sp>
          <p:nvSpPr>
            <p:cNvPr id="5" name="ZoneTexte 8">
              <a:extLst>
                <a:ext uri="{FF2B5EF4-FFF2-40B4-BE49-F238E27FC236}">
                  <a16:creationId xmlns:a16="http://schemas.microsoft.com/office/drawing/2014/main" id="{F1F8C0A8-1E8A-1107-C2E0-CB2F355DB2D8}"/>
                </a:ext>
              </a:extLst>
            </p:cNvPr>
            <p:cNvSpPr txBox="1"/>
            <p:nvPr/>
          </p:nvSpPr>
          <p:spPr>
            <a:xfrm rot="3148914">
              <a:off x="6227001" y="4427288"/>
              <a:ext cx="2014206" cy="369332"/>
            </a:xfrm>
            <a:prstGeom prst="rect">
              <a:avLst/>
            </a:prstGeom>
            <a:noFill/>
          </p:spPr>
          <p:txBody>
            <a:bodyPr wrap="none" rtlCol="0">
              <a:spAutoFit/>
            </a:bodyPr>
            <a:lstStyle/>
            <a:p>
              <a:pPr algn="ctr"/>
              <a:r>
                <a:rPr lang="en-US" b="1" dirty="0">
                  <a:solidFill>
                    <a:srgbClr val="FFFF00"/>
                  </a:solidFill>
                </a:rPr>
                <a:t>LV power supply</a:t>
              </a:r>
            </a:p>
          </p:txBody>
        </p:sp>
        <p:sp>
          <p:nvSpPr>
            <p:cNvPr id="7" name="ZoneTexte 11">
              <a:extLst>
                <a:ext uri="{FF2B5EF4-FFF2-40B4-BE49-F238E27FC236}">
                  <a16:creationId xmlns:a16="http://schemas.microsoft.com/office/drawing/2014/main" id="{CCA3E95C-DC25-3FB0-1237-C0424D2FBB0C}"/>
                </a:ext>
              </a:extLst>
            </p:cNvPr>
            <p:cNvSpPr txBox="1"/>
            <p:nvPr/>
          </p:nvSpPr>
          <p:spPr>
            <a:xfrm>
              <a:off x="2769920" y="4080648"/>
              <a:ext cx="1043876" cy="369332"/>
            </a:xfrm>
            <a:prstGeom prst="rect">
              <a:avLst/>
            </a:prstGeom>
            <a:noFill/>
          </p:spPr>
          <p:txBody>
            <a:bodyPr wrap="none" rtlCol="0">
              <a:spAutoFit/>
            </a:bodyPr>
            <a:lstStyle/>
            <a:p>
              <a:pPr algn="ctr"/>
              <a:r>
                <a:rPr lang="en-US" b="1" dirty="0">
                  <a:solidFill>
                    <a:srgbClr val="FFFF00"/>
                  </a:solidFill>
                </a:rPr>
                <a:t>Hybrids</a:t>
              </a:r>
            </a:p>
          </p:txBody>
        </p:sp>
        <p:sp>
          <p:nvSpPr>
            <p:cNvPr id="8" name="ZoneTexte 7">
              <a:extLst>
                <a:ext uri="{FF2B5EF4-FFF2-40B4-BE49-F238E27FC236}">
                  <a16:creationId xmlns:a16="http://schemas.microsoft.com/office/drawing/2014/main" id="{84E4B034-C562-6097-B3F6-58808EC15F86}"/>
                </a:ext>
              </a:extLst>
            </p:cNvPr>
            <p:cNvSpPr txBox="1"/>
            <p:nvPr/>
          </p:nvSpPr>
          <p:spPr>
            <a:xfrm>
              <a:off x="5536965" y="4102335"/>
              <a:ext cx="991105" cy="369332"/>
            </a:xfrm>
            <a:prstGeom prst="rect">
              <a:avLst/>
            </a:prstGeom>
            <a:noFill/>
          </p:spPr>
          <p:txBody>
            <a:bodyPr wrap="none" rtlCol="0">
              <a:spAutoFit/>
            </a:bodyPr>
            <a:lstStyle/>
            <a:p>
              <a:r>
                <a:rPr lang="en-US" b="1" dirty="0">
                  <a:solidFill>
                    <a:srgbClr val="FFFF00"/>
                  </a:solidFill>
                </a:rPr>
                <a:t>Backend</a:t>
              </a:r>
            </a:p>
          </p:txBody>
        </p:sp>
      </p:grpSp>
    </p:spTree>
    <p:extLst>
      <p:ext uri="{BB962C8B-B14F-4D97-AF65-F5344CB8AC3E}">
        <p14:creationId xmlns:p14="http://schemas.microsoft.com/office/powerpoint/2010/main" val="7182230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36FA48-2414-332F-9B53-D12F9AD9C790}"/>
            </a:ext>
          </a:extLst>
        </p:cNvPr>
        <p:cNvGrpSpPr/>
        <p:nvPr/>
      </p:nvGrpSpPr>
      <p:grpSpPr>
        <a:xfrm>
          <a:off x="0" y="0"/>
          <a:ext cx="0" cy="0"/>
          <a:chOff x="0" y="0"/>
          <a:chExt cx="0" cy="0"/>
        </a:xfrm>
      </p:grpSpPr>
      <p:sp>
        <p:nvSpPr>
          <p:cNvPr id="7173" name="Rectangle 2">
            <a:extLst>
              <a:ext uri="{FF2B5EF4-FFF2-40B4-BE49-F238E27FC236}">
                <a16:creationId xmlns:a16="http://schemas.microsoft.com/office/drawing/2014/main" id="{307C2059-616B-E86B-253A-3EB9D4483689}"/>
              </a:ext>
            </a:extLst>
          </p:cNvPr>
          <p:cNvSpPr>
            <a:spLocks noGrp="1" noChangeArrowheads="1"/>
          </p:cNvSpPr>
          <p:nvPr>
            <p:ph type="title"/>
          </p:nvPr>
        </p:nvSpPr>
        <p:spPr>
          <a:xfrm>
            <a:off x="873363" y="-42117"/>
            <a:ext cx="10728325" cy="871827"/>
          </a:xfrm>
        </p:spPr>
        <p:txBody>
          <a:bodyPr/>
          <a:lstStyle/>
          <a:p>
            <a:pPr eaLnBrk="1" hangingPunct="1"/>
            <a:r>
              <a:rPr lang="en-US" altLang="fr-FR" dirty="0"/>
              <a:t>Irradiation Tests</a:t>
            </a:r>
          </a:p>
        </p:txBody>
      </p:sp>
      <p:sp>
        <p:nvSpPr>
          <p:cNvPr id="7174" name="Rectangle 3">
            <a:extLst>
              <a:ext uri="{FF2B5EF4-FFF2-40B4-BE49-F238E27FC236}">
                <a16:creationId xmlns:a16="http://schemas.microsoft.com/office/drawing/2014/main" id="{92640D05-6EE9-87A8-4AE4-E278592658DF}"/>
              </a:ext>
            </a:extLst>
          </p:cNvPr>
          <p:cNvSpPr>
            <a:spLocks noGrp="1" noChangeArrowheads="1"/>
          </p:cNvSpPr>
          <p:nvPr>
            <p:ph idx="1"/>
          </p:nvPr>
        </p:nvSpPr>
        <p:spPr>
          <a:xfrm>
            <a:off x="335360" y="558800"/>
            <a:ext cx="11663600" cy="6180471"/>
          </a:xfrm>
        </p:spPr>
        <p:txBody>
          <a:bodyPr>
            <a:normAutofit/>
          </a:bodyPr>
          <a:lstStyle/>
          <a:p>
            <a:r>
              <a:rPr lang="en-US" altLang="fr-FR" sz="2200" b="1" dirty="0">
                <a:solidFill>
                  <a:srgbClr val="FF0000"/>
                </a:solidFill>
              </a:rPr>
              <a:t>Radiation tolerance studies</a:t>
            </a:r>
          </a:p>
          <a:p>
            <a:pPr lvl="1">
              <a:buClr>
                <a:schemeClr val="tx1"/>
              </a:buClr>
              <a:buFont typeface="Arial" panose="020B0604020202020204" pitchFamily="34" charset="0"/>
              <a:buChar char="•"/>
            </a:pPr>
            <a:r>
              <a:rPr lang="en-US" altLang="fr-FR" sz="2000" dirty="0"/>
              <a:t>Expected radiation doses after 3 months of operation</a:t>
            </a:r>
          </a:p>
          <a:p>
            <a:pPr lvl="2">
              <a:buClr>
                <a:schemeClr val="tx1"/>
              </a:buClr>
              <a:buFont typeface="Arial" panose="020B0604020202020204" pitchFamily="34" charset="0"/>
              <a:buChar char="•"/>
            </a:pPr>
            <a:r>
              <a:rPr lang="en-US" altLang="fr-FR" sz="2000" b="1" dirty="0"/>
              <a:t>Frontend</a:t>
            </a:r>
            <a:r>
              <a:rPr lang="en-US" altLang="fr-FR" sz="2000" dirty="0"/>
              <a:t> : </a:t>
            </a:r>
            <a:r>
              <a:rPr lang="en-US" altLang="fr-FR" sz="2000" b="1" dirty="0">
                <a:highlight>
                  <a:srgbClr val="FFFF00"/>
                </a:highlight>
              </a:rPr>
              <a:t>~40 </a:t>
            </a:r>
            <a:r>
              <a:rPr lang="en-US" altLang="fr-FR" sz="2000" b="1" dirty="0" err="1">
                <a:highlight>
                  <a:srgbClr val="FFFF00"/>
                </a:highlight>
              </a:rPr>
              <a:t>krad</a:t>
            </a:r>
            <a:r>
              <a:rPr lang="en-US" altLang="fr-FR" sz="2000" dirty="0">
                <a:highlight>
                  <a:srgbClr val="FFFF00"/>
                </a:highlight>
              </a:rPr>
              <a:t> </a:t>
            </a:r>
            <a:r>
              <a:rPr lang="en-US" altLang="fr-FR" sz="2000" b="1" dirty="0">
                <a:highlight>
                  <a:srgbClr val="FFFF00"/>
                </a:highlight>
              </a:rPr>
              <a:t>and 6x10</a:t>
            </a:r>
            <a:r>
              <a:rPr lang="en-US" altLang="fr-FR" sz="2000" b="1" baseline="30000" dirty="0">
                <a:highlight>
                  <a:srgbClr val="FFFF00"/>
                </a:highlight>
              </a:rPr>
              <a:t>11</a:t>
            </a:r>
            <a:r>
              <a:rPr lang="en-US" altLang="fr-FR" sz="2000" b="1" dirty="0">
                <a:highlight>
                  <a:srgbClr val="FFFF00"/>
                </a:highlight>
              </a:rPr>
              <a:t> 1 MeV </a:t>
            </a:r>
            <a:r>
              <a:rPr lang="en-US" altLang="fr-FR" sz="2000" b="1" dirty="0" err="1">
                <a:highlight>
                  <a:srgbClr val="FFFF00"/>
                </a:highlight>
              </a:rPr>
              <a:t>neq</a:t>
            </a:r>
            <a:r>
              <a:rPr lang="en-US" altLang="fr-FR" sz="2000" b="1" dirty="0">
                <a:highlight>
                  <a:srgbClr val="FFFF00"/>
                </a:highlight>
              </a:rPr>
              <a:t> / cm</a:t>
            </a:r>
            <a:r>
              <a:rPr lang="en-US" altLang="fr-FR" sz="2000" b="1" baseline="30000" dirty="0">
                <a:highlight>
                  <a:srgbClr val="FFFF00"/>
                </a:highlight>
              </a:rPr>
              <a:t>2</a:t>
            </a:r>
            <a:r>
              <a:rPr lang="en-US" altLang="fr-FR" sz="2000" b="1" dirty="0">
                <a:highlight>
                  <a:srgbClr val="FFFF00"/>
                </a:highlight>
              </a:rPr>
              <a:t> </a:t>
            </a:r>
            <a:r>
              <a:rPr lang="en-US" altLang="fr-FR" sz="2000" dirty="0"/>
              <a:t>– space-grade</a:t>
            </a:r>
          </a:p>
          <a:p>
            <a:pPr lvl="2">
              <a:buClr>
                <a:schemeClr val="tx1"/>
              </a:buClr>
              <a:buFont typeface="Arial" panose="020B0604020202020204" pitchFamily="34" charset="0"/>
              <a:buChar char="•"/>
            </a:pPr>
            <a:r>
              <a:rPr lang="en-US" altLang="fr-FR" sz="2000" b="1" dirty="0"/>
              <a:t>Backend</a:t>
            </a:r>
            <a:r>
              <a:rPr lang="en-US" altLang="fr-FR" sz="2000" dirty="0"/>
              <a:t> :   </a:t>
            </a:r>
            <a:r>
              <a:rPr lang="en-US" altLang="fr-FR" sz="2000" b="1" dirty="0">
                <a:highlight>
                  <a:srgbClr val="FFFF00"/>
                </a:highlight>
              </a:rPr>
              <a:t>~4 </a:t>
            </a:r>
            <a:r>
              <a:rPr lang="en-US" altLang="fr-FR" sz="2000" b="1" dirty="0" err="1">
                <a:highlight>
                  <a:srgbClr val="FFFF00"/>
                </a:highlight>
              </a:rPr>
              <a:t>krad</a:t>
            </a:r>
            <a:r>
              <a:rPr lang="en-US" altLang="fr-FR" sz="2000" dirty="0"/>
              <a:t> and </a:t>
            </a:r>
            <a:r>
              <a:rPr lang="en-US" altLang="fr-FR" sz="2000" b="1" dirty="0">
                <a:highlight>
                  <a:srgbClr val="FFFF00"/>
                </a:highlight>
              </a:rPr>
              <a:t>3x10</a:t>
            </a:r>
            <a:r>
              <a:rPr lang="en-US" altLang="fr-FR" sz="2000" b="1" baseline="30000" dirty="0">
                <a:highlight>
                  <a:srgbClr val="FFFF00"/>
                </a:highlight>
              </a:rPr>
              <a:t>11</a:t>
            </a:r>
            <a:r>
              <a:rPr lang="en-US" altLang="fr-FR" sz="2000" b="1" dirty="0">
                <a:highlight>
                  <a:srgbClr val="FFFF00"/>
                </a:highlight>
              </a:rPr>
              <a:t> 1 MeV </a:t>
            </a:r>
            <a:r>
              <a:rPr lang="en-US" altLang="fr-FR" sz="2000" b="1" dirty="0" err="1">
                <a:highlight>
                  <a:srgbClr val="FFFF00"/>
                </a:highlight>
              </a:rPr>
              <a:t>neq</a:t>
            </a:r>
            <a:r>
              <a:rPr lang="en-US" altLang="fr-FR" sz="2000" b="1" dirty="0">
                <a:highlight>
                  <a:srgbClr val="FFFF00"/>
                </a:highlight>
              </a:rPr>
              <a:t> / cm</a:t>
            </a:r>
            <a:r>
              <a:rPr lang="en-US" altLang="fr-FR" sz="2000" b="1" baseline="30000" dirty="0">
                <a:highlight>
                  <a:srgbClr val="FFFF00"/>
                </a:highlight>
              </a:rPr>
              <a:t>2</a:t>
            </a:r>
            <a:r>
              <a:rPr lang="en-US" altLang="fr-FR" sz="2000" b="1" dirty="0">
                <a:highlight>
                  <a:srgbClr val="FFFF00"/>
                </a:highlight>
              </a:rPr>
              <a:t> </a:t>
            </a:r>
            <a:r>
              <a:rPr lang="en-US" altLang="fr-FR" sz="2000" dirty="0"/>
              <a:t>– high neutron flux</a:t>
            </a:r>
          </a:p>
          <a:p>
            <a:pPr lvl="1">
              <a:buClr>
                <a:schemeClr val="tx1"/>
              </a:buClr>
              <a:buFont typeface="Arial" panose="020B0604020202020204" pitchFamily="34" charset="0"/>
              <a:buChar char="•"/>
            </a:pPr>
            <a:r>
              <a:rPr lang="en-US" altLang="fr-FR" sz="2000" b="1" dirty="0"/>
              <a:t>Irradiation tests in A1 hall @ MAMI</a:t>
            </a:r>
          </a:p>
          <a:p>
            <a:pPr lvl="2">
              <a:buClr>
                <a:schemeClr val="tx1"/>
              </a:buClr>
              <a:buFont typeface="Arial" panose="020B0604020202020204" pitchFamily="34" charset="0"/>
              <a:buChar char="•"/>
            </a:pPr>
            <a:r>
              <a:rPr lang="en-US" altLang="fr-FR" sz="2000" dirty="0"/>
              <a:t>Overwhelmingly intensive : beam current </a:t>
            </a:r>
            <a:r>
              <a:rPr lang="en-US" altLang="fr-FR" sz="2000" dirty="0">
                <a:solidFill>
                  <a:srgbClr val="FF0000"/>
                </a:solidFill>
              </a:rPr>
              <a:t>(20 mA?)</a:t>
            </a:r>
            <a:endParaRPr lang="en-US" altLang="fr-FR" sz="2000" dirty="0"/>
          </a:p>
          <a:p>
            <a:pPr lvl="2">
              <a:buClr>
                <a:schemeClr val="tx1"/>
              </a:buClr>
              <a:buFont typeface="Arial" panose="020B0604020202020204" pitchFamily="34" charset="0"/>
              <a:buChar char="•"/>
            </a:pPr>
            <a:r>
              <a:rPr lang="en-US" altLang="fr-FR" sz="2000" dirty="0"/>
              <a:t>Frontend and backend installed on beam pipe close to beam dump</a:t>
            </a:r>
          </a:p>
          <a:p>
            <a:pPr lvl="3">
              <a:buClr>
                <a:schemeClr val="tx1"/>
              </a:buClr>
              <a:buFont typeface="Arial" panose="020B0604020202020204" pitchFamily="34" charset="0"/>
              <a:buChar char="•"/>
            </a:pPr>
            <a:r>
              <a:rPr lang="en-US" altLang="fr-FR" sz="2000" dirty="0"/>
              <a:t>Including neutron flux monitoring </a:t>
            </a:r>
            <a:r>
              <a:rPr lang="en-US" altLang="fr-FR" sz="2000" dirty="0" err="1"/>
              <a:t>nBLM</a:t>
            </a:r>
            <a:r>
              <a:rPr lang="en-US" altLang="fr-FR" sz="2000" dirty="0"/>
              <a:t> detectors </a:t>
            </a:r>
          </a:p>
          <a:p>
            <a:pPr lvl="2">
              <a:buClr>
                <a:schemeClr val="tx1"/>
              </a:buClr>
              <a:buFont typeface="Arial" panose="020B0604020202020204" pitchFamily="34" charset="0"/>
              <a:buChar char="•"/>
            </a:pPr>
            <a:r>
              <a:rPr lang="en-US" altLang="fr-FR" sz="2000" dirty="0"/>
              <a:t>Controlling electronics installed in “safe” area behind shielding blocks</a:t>
            </a:r>
          </a:p>
          <a:p>
            <a:pPr lvl="1">
              <a:buClr>
                <a:schemeClr val="tx1"/>
              </a:buClr>
              <a:buFont typeface="Arial" panose="020B0604020202020204" pitchFamily="34" charset="0"/>
              <a:buChar char="•"/>
            </a:pPr>
            <a:r>
              <a:rPr lang="en-US" altLang="fr-FR" sz="2000" dirty="0"/>
              <a:t>Estimated received dose : ~1 </a:t>
            </a:r>
            <a:r>
              <a:rPr lang="en-US" altLang="fr-FR" sz="2000" dirty="0" err="1"/>
              <a:t>Mrad</a:t>
            </a:r>
            <a:endParaRPr lang="en-US" altLang="fr-FR" sz="2000" dirty="0"/>
          </a:p>
          <a:p>
            <a:pPr lvl="1">
              <a:buClr>
                <a:schemeClr val="tx1"/>
              </a:buClr>
              <a:buFont typeface="Arial" panose="020B0604020202020204" pitchFamily="34" charset="0"/>
              <a:buChar char="•"/>
            </a:pPr>
            <a:r>
              <a:rPr lang="en-US" altLang="fr-FR" sz="2000" dirty="0">
                <a:solidFill>
                  <a:srgbClr val="FF0000"/>
                </a:solidFill>
              </a:rPr>
              <a:t>Parts of acquisition started to become inaccessible</a:t>
            </a:r>
          </a:p>
          <a:p>
            <a:pPr lvl="2">
              <a:buClr>
                <a:schemeClr val="tx1"/>
              </a:buClr>
              <a:buFont typeface="Arial" panose="020B0604020202020204" pitchFamily="34" charset="0"/>
              <a:buChar char="•"/>
            </a:pPr>
            <a:r>
              <a:rPr lang="en-US" altLang="fr-FR" sz="2000" dirty="0"/>
              <a:t>Even in the “safe” zone</a:t>
            </a:r>
          </a:p>
          <a:p>
            <a:pPr lvl="1">
              <a:buClr>
                <a:schemeClr val="tx1"/>
              </a:buClr>
              <a:buFont typeface="Arial" panose="020B0604020202020204" pitchFamily="34" charset="0"/>
              <a:buChar char="•"/>
            </a:pPr>
            <a:r>
              <a:rPr lang="en-US" altLang="fr-FR" sz="2000" dirty="0">
                <a:solidFill>
                  <a:srgbClr val="FF0000"/>
                </a:solidFill>
              </a:rPr>
              <a:t>Neutron fluence to be understood from simulations</a:t>
            </a:r>
          </a:p>
          <a:p>
            <a:pPr lvl="2">
              <a:buClr>
                <a:schemeClr val="tx1"/>
              </a:buClr>
              <a:buFont typeface="Arial" panose="020B0604020202020204" pitchFamily="34" charset="0"/>
              <a:buChar char="•"/>
            </a:pPr>
            <a:r>
              <a:rPr lang="en-US" altLang="fr-FR" sz="2000" dirty="0"/>
              <a:t>Unfortunately </a:t>
            </a:r>
            <a:r>
              <a:rPr lang="en-US" altLang="fr-FR" sz="2000" dirty="0" err="1"/>
              <a:t>nBLM</a:t>
            </a:r>
            <a:r>
              <a:rPr lang="en-US" altLang="fr-FR" sz="2000" dirty="0"/>
              <a:t> acquisition failed</a:t>
            </a:r>
          </a:p>
          <a:p>
            <a:pPr lvl="1">
              <a:buClr>
                <a:schemeClr val="tx1"/>
              </a:buClr>
              <a:buFont typeface="Arial" panose="020B0604020202020204" pitchFamily="34" charset="0"/>
              <a:buChar char="•"/>
            </a:pPr>
            <a:r>
              <a:rPr lang="en-US" altLang="fr-FR" sz="2000" b="1" dirty="0">
                <a:solidFill>
                  <a:srgbClr val="FF0000"/>
                </a:solidFill>
              </a:rPr>
              <a:t>Damage level to be evaluated when access to hardware be possible</a:t>
            </a:r>
          </a:p>
        </p:txBody>
      </p:sp>
      <p:sp>
        <p:nvSpPr>
          <p:cNvPr id="6" name="Espace réservé du numéro de diapositive 5">
            <a:extLst>
              <a:ext uri="{FF2B5EF4-FFF2-40B4-BE49-F238E27FC236}">
                <a16:creationId xmlns:a16="http://schemas.microsoft.com/office/drawing/2014/main" id="{6C0695FD-0C28-3E70-4256-0F026E04BEF4}"/>
              </a:ext>
            </a:extLst>
          </p:cNvPr>
          <p:cNvSpPr>
            <a:spLocks noGrp="1"/>
          </p:cNvSpPr>
          <p:nvPr>
            <p:ph type="sldNum" sz="quarter" idx="12"/>
          </p:nvPr>
        </p:nvSpPr>
        <p:spPr/>
        <p:txBody>
          <a:bodyPr/>
          <a:lstStyle/>
          <a:p>
            <a:pPr>
              <a:defRPr/>
            </a:pPr>
            <a:fld id="{D40393D2-43AC-4E43-839C-E263A5A2614E}" type="slidenum">
              <a:rPr lang="en-US" altLang="fr-FR" smtClean="0"/>
              <a:pPr>
                <a:defRPr/>
              </a:pPr>
              <a:t>33</a:t>
            </a:fld>
            <a:endParaRPr lang="en-US" altLang="fr-FR"/>
          </a:p>
        </p:txBody>
      </p:sp>
      <p:sp>
        <p:nvSpPr>
          <p:cNvPr id="37" name="Espace réservé du pied de page 4">
            <a:extLst>
              <a:ext uri="{FF2B5EF4-FFF2-40B4-BE49-F238E27FC236}">
                <a16:creationId xmlns:a16="http://schemas.microsoft.com/office/drawing/2014/main" id="{C386ACEB-3CB5-611B-A24B-D03FCCCD624A}"/>
              </a:ext>
            </a:extLst>
          </p:cNvPr>
          <p:cNvSpPr>
            <a:spLocks noGrp="1"/>
          </p:cNvSpPr>
          <p:nvPr>
            <p:ph type="ftr" sz="quarter" idx="4294967295"/>
          </p:nvPr>
        </p:nvSpPr>
        <p:spPr>
          <a:xfrm>
            <a:off x="4656773" y="6421438"/>
            <a:ext cx="4321175" cy="287337"/>
          </a:xfrm>
        </p:spPr>
        <p:txBody>
          <a:bodyPr/>
          <a:lstStyle/>
          <a:p>
            <a:pPr algn="ctr">
              <a:defRPr/>
            </a:pPr>
            <a:r>
              <a:rPr lang="en-US"/>
              <a:t>P2 Collaboration Meeting 7 Jan 2026</a:t>
            </a:r>
            <a:endParaRPr lang="fr-FR" dirty="0"/>
          </a:p>
        </p:txBody>
      </p:sp>
    </p:spTree>
    <p:extLst>
      <p:ext uri="{BB962C8B-B14F-4D97-AF65-F5344CB8AC3E}">
        <p14:creationId xmlns:p14="http://schemas.microsoft.com/office/powerpoint/2010/main" val="29067600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E240A8-8ED2-CFF8-3F10-1FA7F07828CD}"/>
            </a:ext>
          </a:extLst>
        </p:cNvPr>
        <p:cNvGrpSpPr/>
        <p:nvPr/>
      </p:nvGrpSpPr>
      <p:grpSpPr>
        <a:xfrm>
          <a:off x="0" y="0"/>
          <a:ext cx="0" cy="0"/>
          <a:chOff x="0" y="0"/>
          <a:chExt cx="0" cy="0"/>
        </a:xfrm>
      </p:grpSpPr>
      <p:sp>
        <p:nvSpPr>
          <p:cNvPr id="7173" name="Rectangle 2">
            <a:extLst>
              <a:ext uri="{FF2B5EF4-FFF2-40B4-BE49-F238E27FC236}">
                <a16:creationId xmlns:a16="http://schemas.microsoft.com/office/drawing/2014/main" id="{02B3C6AD-2D99-D073-4919-56B34C89BC2E}"/>
              </a:ext>
            </a:extLst>
          </p:cNvPr>
          <p:cNvSpPr>
            <a:spLocks noGrp="1" noChangeArrowheads="1"/>
          </p:cNvSpPr>
          <p:nvPr>
            <p:ph type="title"/>
          </p:nvPr>
        </p:nvSpPr>
        <p:spPr>
          <a:xfrm>
            <a:off x="865188" y="118729"/>
            <a:ext cx="10728325" cy="871827"/>
          </a:xfrm>
        </p:spPr>
        <p:txBody>
          <a:bodyPr/>
          <a:lstStyle/>
          <a:p>
            <a:pPr eaLnBrk="1" hangingPunct="1"/>
            <a:r>
              <a:rPr lang="en-US" altLang="fr-FR" dirty="0"/>
              <a:t>Planning 2026</a:t>
            </a:r>
          </a:p>
        </p:txBody>
      </p:sp>
      <p:sp>
        <p:nvSpPr>
          <p:cNvPr id="7174" name="Rectangle 3">
            <a:extLst>
              <a:ext uri="{FF2B5EF4-FFF2-40B4-BE49-F238E27FC236}">
                <a16:creationId xmlns:a16="http://schemas.microsoft.com/office/drawing/2014/main" id="{E069C544-F63B-3E91-FE03-9F780A1FBB17}"/>
              </a:ext>
            </a:extLst>
          </p:cNvPr>
          <p:cNvSpPr>
            <a:spLocks noGrp="1" noChangeArrowheads="1"/>
          </p:cNvSpPr>
          <p:nvPr>
            <p:ph idx="1"/>
          </p:nvPr>
        </p:nvSpPr>
        <p:spPr>
          <a:xfrm>
            <a:off x="299760" y="1079529"/>
            <a:ext cx="11592480" cy="5175147"/>
          </a:xfrm>
        </p:spPr>
        <p:txBody>
          <a:bodyPr>
            <a:normAutofit/>
          </a:bodyPr>
          <a:lstStyle/>
          <a:p>
            <a:pPr eaLnBrk="1" hangingPunct="1">
              <a:lnSpc>
                <a:spcPct val="90000"/>
              </a:lnSpc>
            </a:pPr>
            <a:r>
              <a:rPr lang="en-US" altLang="fr-FR" sz="2200" b="1" dirty="0">
                <a:solidFill>
                  <a:srgbClr val="FF0000"/>
                </a:solidFill>
              </a:rPr>
              <a:t>Validate system readout on 1/6 of the tracker</a:t>
            </a:r>
          </a:p>
          <a:p>
            <a:pPr lvl="2">
              <a:buClr>
                <a:schemeClr val="tx1"/>
              </a:buClr>
              <a:buFont typeface="Arial" panose="020B0604020202020204" pitchFamily="34" charset="0"/>
              <a:buChar char="•"/>
            </a:pPr>
            <a:r>
              <a:rPr lang="en-US" altLang="fr-FR" sz="2000" dirty="0"/>
              <a:t>2027 : production, construction, validation, commissioning</a:t>
            </a:r>
          </a:p>
          <a:p>
            <a:pPr marL="342900" indent="-342900">
              <a:buClr>
                <a:schemeClr val="tx1"/>
              </a:buClr>
              <a:buFont typeface="Arial" panose="020B0604020202020204" pitchFamily="34" charset="0"/>
              <a:buChar char="•"/>
            </a:pPr>
            <a:r>
              <a:rPr lang="en-US" altLang="fr-FR" sz="2000" b="1" dirty="0">
                <a:solidFill>
                  <a:srgbClr val="FF0000"/>
                </a:solidFill>
              </a:rPr>
              <a:t>Frontend</a:t>
            </a:r>
          </a:p>
          <a:p>
            <a:pPr lvl="2">
              <a:buClr>
                <a:schemeClr val="tx1"/>
              </a:buClr>
              <a:buFont typeface="Arial" panose="020B0604020202020204" pitchFamily="34" charset="0"/>
              <a:buChar char="•"/>
            </a:pPr>
            <a:r>
              <a:rPr lang="en-US" altLang="fr-FR" sz="2000" dirty="0"/>
              <a:t>Develop, validate and produce 50 detector interface boards with protection circuits</a:t>
            </a:r>
          </a:p>
          <a:p>
            <a:pPr marL="342900" indent="-342900">
              <a:buClr>
                <a:schemeClr val="tx1"/>
              </a:buClr>
              <a:buFont typeface="Arial" panose="020B0604020202020204" pitchFamily="34" charset="0"/>
              <a:buChar char="•"/>
            </a:pPr>
            <a:r>
              <a:rPr lang="en-US" altLang="fr-FR" sz="2000" b="1" dirty="0">
                <a:solidFill>
                  <a:srgbClr val="FF0000"/>
                </a:solidFill>
              </a:rPr>
              <a:t>Backend</a:t>
            </a:r>
          </a:p>
          <a:p>
            <a:pPr lvl="2">
              <a:buClr>
                <a:schemeClr val="tx1"/>
              </a:buClr>
              <a:buFont typeface="Arial" panose="020B0604020202020204" pitchFamily="34" charset="0"/>
              <a:buChar char="•"/>
            </a:pPr>
            <a:r>
              <a:rPr lang="en-US" altLang="fr-FR" sz="2000" dirty="0"/>
              <a:t>Enrich firmware with cross-backend and supervisor isochronous communication links</a:t>
            </a:r>
          </a:p>
          <a:p>
            <a:pPr lvl="2">
              <a:buClr>
                <a:schemeClr val="tx1"/>
              </a:buClr>
              <a:buFont typeface="Arial" panose="020B0604020202020204" pitchFamily="34" charset="0"/>
              <a:buChar char="•"/>
            </a:pPr>
            <a:r>
              <a:rPr lang="en-US" altLang="fr-FR" sz="2000" dirty="0"/>
              <a:t>Produce backend-frontend interface boards</a:t>
            </a:r>
          </a:p>
          <a:p>
            <a:pPr marL="342900" indent="-342900">
              <a:buClr>
                <a:schemeClr val="tx1"/>
              </a:buClr>
              <a:buFont typeface="Arial" panose="020B0604020202020204" pitchFamily="34" charset="0"/>
              <a:buChar char="•"/>
            </a:pPr>
            <a:r>
              <a:rPr lang="en-US" altLang="fr-FR" sz="2000" b="1" dirty="0">
                <a:solidFill>
                  <a:srgbClr val="FF0000"/>
                </a:solidFill>
              </a:rPr>
              <a:t>Supervisor</a:t>
            </a:r>
          </a:p>
          <a:p>
            <a:pPr lvl="2">
              <a:buClr>
                <a:schemeClr val="tx1"/>
              </a:buClr>
              <a:buFont typeface="Arial" panose="020B0604020202020204" pitchFamily="34" charset="0"/>
              <a:buChar char="•"/>
            </a:pPr>
            <a:r>
              <a:rPr lang="en-US" altLang="fr-FR" sz="2000" dirty="0"/>
              <a:t>Make supervisor board choice</a:t>
            </a:r>
          </a:p>
          <a:p>
            <a:pPr lvl="2">
              <a:buClr>
                <a:schemeClr val="tx1"/>
              </a:buClr>
              <a:buFont typeface="Arial" panose="020B0604020202020204" pitchFamily="34" charset="0"/>
              <a:buChar char="•"/>
            </a:pPr>
            <a:r>
              <a:rPr lang="en-US" altLang="fr-FR" sz="2000" dirty="0"/>
              <a:t>Develop supervisor-machine interface board</a:t>
            </a:r>
          </a:p>
          <a:p>
            <a:pPr lvl="2">
              <a:buClr>
                <a:schemeClr val="tx1"/>
              </a:buClr>
              <a:buFont typeface="Arial" panose="020B0604020202020204" pitchFamily="34" charset="0"/>
              <a:buChar char="•"/>
            </a:pPr>
            <a:r>
              <a:rPr lang="en-US" altLang="fr-FR" sz="2000" dirty="0"/>
              <a:t>Develop run-control part of the supervisor firmware </a:t>
            </a:r>
          </a:p>
          <a:p>
            <a:endParaRPr lang="en-US" altLang="fr-FR" dirty="0"/>
          </a:p>
        </p:txBody>
      </p:sp>
      <p:sp>
        <p:nvSpPr>
          <p:cNvPr id="6" name="Espace réservé du numéro de diapositive 5">
            <a:extLst>
              <a:ext uri="{FF2B5EF4-FFF2-40B4-BE49-F238E27FC236}">
                <a16:creationId xmlns:a16="http://schemas.microsoft.com/office/drawing/2014/main" id="{2B54CA84-5B2D-4701-FC73-0A111000C9B4}"/>
              </a:ext>
            </a:extLst>
          </p:cNvPr>
          <p:cNvSpPr>
            <a:spLocks noGrp="1"/>
          </p:cNvSpPr>
          <p:nvPr>
            <p:ph type="sldNum" sz="quarter" idx="12"/>
          </p:nvPr>
        </p:nvSpPr>
        <p:spPr/>
        <p:txBody>
          <a:bodyPr/>
          <a:lstStyle/>
          <a:p>
            <a:pPr>
              <a:defRPr/>
            </a:pPr>
            <a:fld id="{D40393D2-43AC-4E43-839C-E263A5A2614E}" type="slidenum">
              <a:rPr lang="en-US" altLang="fr-FR" smtClean="0"/>
              <a:pPr>
                <a:defRPr/>
              </a:pPr>
              <a:t>34</a:t>
            </a:fld>
            <a:endParaRPr lang="en-US" altLang="fr-FR"/>
          </a:p>
        </p:txBody>
      </p:sp>
      <p:sp>
        <p:nvSpPr>
          <p:cNvPr id="37" name="Espace réservé du pied de page 4">
            <a:extLst>
              <a:ext uri="{FF2B5EF4-FFF2-40B4-BE49-F238E27FC236}">
                <a16:creationId xmlns:a16="http://schemas.microsoft.com/office/drawing/2014/main" id="{3A6215BD-8BC6-824F-1378-E49087F53B34}"/>
              </a:ext>
            </a:extLst>
          </p:cNvPr>
          <p:cNvSpPr>
            <a:spLocks noGrp="1"/>
          </p:cNvSpPr>
          <p:nvPr>
            <p:ph type="ftr" sz="quarter" idx="4294967295"/>
          </p:nvPr>
        </p:nvSpPr>
        <p:spPr>
          <a:xfrm>
            <a:off x="4484053" y="6382543"/>
            <a:ext cx="4321175" cy="287337"/>
          </a:xfrm>
        </p:spPr>
        <p:txBody>
          <a:bodyPr/>
          <a:lstStyle/>
          <a:p>
            <a:pPr algn="ctr">
              <a:defRPr/>
            </a:pPr>
            <a:r>
              <a:rPr lang="en-US" dirty="0"/>
              <a:t>P2 Collaboration Meeting 7 Jan 2026</a:t>
            </a:r>
            <a:endParaRPr lang="fr-FR" dirty="0"/>
          </a:p>
        </p:txBody>
      </p:sp>
    </p:spTree>
    <p:extLst>
      <p:ext uri="{BB962C8B-B14F-4D97-AF65-F5344CB8AC3E}">
        <p14:creationId xmlns:p14="http://schemas.microsoft.com/office/powerpoint/2010/main" val="36105608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a:xfrm>
            <a:off x="865188" y="118729"/>
            <a:ext cx="10728325" cy="871827"/>
          </a:xfrm>
        </p:spPr>
        <p:txBody>
          <a:bodyPr/>
          <a:lstStyle/>
          <a:p>
            <a:pPr eaLnBrk="1" hangingPunct="1"/>
            <a:r>
              <a:rPr lang="en-US" altLang="fr-FR" dirty="0"/>
              <a:t>Planning 2026</a:t>
            </a:r>
          </a:p>
        </p:txBody>
      </p:sp>
      <p:sp>
        <p:nvSpPr>
          <p:cNvPr id="7174" name="Rectangle 3"/>
          <p:cNvSpPr>
            <a:spLocks noGrp="1" noChangeArrowheads="1"/>
          </p:cNvSpPr>
          <p:nvPr>
            <p:ph idx="1"/>
          </p:nvPr>
        </p:nvSpPr>
        <p:spPr>
          <a:xfrm>
            <a:off x="335360" y="910693"/>
            <a:ext cx="11357712" cy="5256427"/>
          </a:xfrm>
        </p:spPr>
        <p:txBody>
          <a:bodyPr>
            <a:normAutofit/>
          </a:bodyPr>
          <a:lstStyle/>
          <a:p>
            <a:r>
              <a:rPr lang="en-US" altLang="fr-FR" sz="2200" b="1" dirty="0">
                <a:solidFill>
                  <a:srgbClr val="FF0000"/>
                </a:solidFill>
              </a:rPr>
              <a:t>System</a:t>
            </a:r>
          </a:p>
          <a:p>
            <a:pPr lvl="2">
              <a:buFont typeface="Arial" panose="020B0604020202020204" pitchFamily="34" charset="0"/>
              <a:buChar char="•"/>
            </a:pPr>
            <a:r>
              <a:rPr lang="en-US" altLang="fr-FR" sz="2200" dirty="0"/>
              <a:t>Understand radiation and magnetic field related issues</a:t>
            </a:r>
          </a:p>
          <a:p>
            <a:pPr lvl="3">
              <a:buFont typeface="Arial" panose="020B0604020202020204" pitchFamily="34" charset="0"/>
              <a:buChar char="•"/>
            </a:pPr>
            <a:r>
              <a:rPr lang="en-US" altLang="fr-FR" sz="2200" dirty="0"/>
              <a:t>May have important consequences for backend electronics whereabouts</a:t>
            </a:r>
          </a:p>
          <a:p>
            <a:pPr lvl="2">
              <a:buFont typeface="Arial" panose="020B0604020202020204" pitchFamily="34" charset="0"/>
              <a:buChar char="•"/>
            </a:pPr>
            <a:r>
              <a:rPr lang="en-US" altLang="fr-FR" sz="2200" dirty="0"/>
              <a:t>Finalize LV distribution system</a:t>
            </a:r>
          </a:p>
          <a:p>
            <a:pPr lvl="2">
              <a:buFont typeface="Arial" panose="020B0604020202020204" pitchFamily="34" charset="0"/>
              <a:buChar char="•"/>
            </a:pPr>
            <a:r>
              <a:rPr lang="en-US" altLang="fr-FR" sz="2200" dirty="0"/>
              <a:t>Devise and validate frontend cooling</a:t>
            </a:r>
          </a:p>
          <a:p>
            <a:pPr lvl="2">
              <a:buFont typeface="Arial" panose="020B0604020202020204" pitchFamily="34" charset="0"/>
              <a:buChar char="•"/>
            </a:pPr>
            <a:r>
              <a:rPr lang="en-US" altLang="fr-FR" sz="2200" dirty="0"/>
              <a:t>Developpe software and firmware versions of on-line track-finding algorithms </a:t>
            </a:r>
          </a:p>
          <a:p>
            <a:pPr>
              <a:buClrTx/>
            </a:pPr>
            <a:r>
              <a:rPr lang="en-US" altLang="fr-FR" sz="2200" b="1" dirty="0">
                <a:solidFill>
                  <a:srgbClr val="FF0000"/>
                </a:solidFill>
              </a:rPr>
              <a:t>Software</a:t>
            </a:r>
          </a:p>
          <a:p>
            <a:pPr lvl="2">
              <a:buFont typeface="Arial" panose="020B0604020202020204" pitchFamily="34" charset="0"/>
              <a:buChar char="•"/>
            </a:pPr>
            <a:r>
              <a:rPr lang="en-US" altLang="fr-FR" sz="2200" dirty="0"/>
              <a:t>Pursue run-control framework development</a:t>
            </a:r>
          </a:p>
          <a:p>
            <a:pPr lvl="2">
              <a:buFont typeface="Arial" panose="020B0604020202020204" pitchFamily="34" charset="0"/>
              <a:buChar char="•"/>
            </a:pPr>
            <a:r>
              <a:rPr lang="en-US" altLang="fr-FR" sz="2200" dirty="0"/>
              <a:t>Simplified GUI for operating the system</a:t>
            </a:r>
          </a:p>
          <a:p>
            <a:pPr lvl="2">
              <a:buFont typeface="Arial" panose="020B0604020202020204" pitchFamily="34" charset="0"/>
              <a:buChar char="•"/>
            </a:pPr>
            <a:r>
              <a:rPr lang="en-US" altLang="fr-FR" sz="2200" dirty="0"/>
              <a:t>Monitoring visualizations</a:t>
            </a:r>
          </a:p>
          <a:p>
            <a:pPr lvl="2">
              <a:buFont typeface="Arial" panose="020B0604020202020204" pitchFamily="34" charset="0"/>
              <a:buChar char="•"/>
            </a:pPr>
            <a:r>
              <a:rPr lang="en-US" altLang="fr-FR" sz="2200" dirty="0"/>
              <a:t>Run management including run conditions</a:t>
            </a:r>
            <a:endParaRPr lang="en-US" altLang="fr-FR" dirty="0"/>
          </a:p>
        </p:txBody>
      </p:sp>
      <p:sp>
        <p:nvSpPr>
          <p:cNvPr id="6" name="Espace réservé du numéro de diapositive 5"/>
          <p:cNvSpPr>
            <a:spLocks noGrp="1"/>
          </p:cNvSpPr>
          <p:nvPr>
            <p:ph type="sldNum" sz="quarter" idx="12"/>
          </p:nvPr>
        </p:nvSpPr>
        <p:spPr/>
        <p:txBody>
          <a:bodyPr/>
          <a:lstStyle/>
          <a:p>
            <a:pPr>
              <a:defRPr/>
            </a:pPr>
            <a:fld id="{D40393D2-43AC-4E43-839C-E263A5A2614E}" type="slidenum">
              <a:rPr lang="en-US" altLang="fr-FR" smtClean="0"/>
              <a:pPr>
                <a:defRPr/>
              </a:pPr>
              <a:t>35</a:t>
            </a:fld>
            <a:endParaRPr lang="en-US" altLang="fr-FR"/>
          </a:p>
        </p:txBody>
      </p:sp>
      <p:sp>
        <p:nvSpPr>
          <p:cNvPr id="2" name="Footer Placeholder 1">
            <a:extLst>
              <a:ext uri="{FF2B5EF4-FFF2-40B4-BE49-F238E27FC236}">
                <a16:creationId xmlns:a16="http://schemas.microsoft.com/office/drawing/2014/main" id="{4AF77498-C82F-B196-13A6-B64064AA90F3}"/>
              </a:ext>
            </a:extLst>
          </p:cNvPr>
          <p:cNvSpPr>
            <a:spLocks noGrp="1"/>
          </p:cNvSpPr>
          <p:nvPr>
            <p:ph type="ftr" sz="quarter" idx="11"/>
          </p:nvPr>
        </p:nvSpPr>
        <p:spPr>
          <a:xfrm>
            <a:off x="4483647" y="6343649"/>
            <a:ext cx="5311036" cy="365125"/>
          </a:xfrm>
        </p:spPr>
        <p:txBody>
          <a:bodyPr/>
          <a:lstStyle/>
          <a:p>
            <a:pPr algn="ctr"/>
            <a:r>
              <a:rPr lang="en-US"/>
              <a:t>P2 Collaboration Meeting 7 Jan 2026</a:t>
            </a:r>
            <a:endParaRPr lang="fr-FR" dirty="0"/>
          </a:p>
        </p:txBody>
      </p:sp>
    </p:spTree>
    <p:extLst>
      <p:ext uri="{BB962C8B-B14F-4D97-AF65-F5344CB8AC3E}">
        <p14:creationId xmlns:p14="http://schemas.microsoft.com/office/powerpoint/2010/main" val="35173059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695" y="3768418"/>
            <a:ext cx="3377159" cy="2040958"/>
          </a:xfrm>
        </p:spPr>
        <p:txBody>
          <a:bodyPr>
            <a:normAutofit/>
          </a:bodyPr>
          <a:lstStyle/>
          <a:p>
            <a:br>
              <a:rPr lang="en-US" dirty="0"/>
            </a:br>
            <a:r>
              <a:rPr lang="en-US" dirty="0"/>
              <a:t>Thank you</a:t>
            </a:r>
            <a:br>
              <a:rPr lang="el-GR" dirty="0"/>
            </a:br>
            <a:endParaRPr lang="fr-FR" dirty="0"/>
          </a:p>
        </p:txBody>
      </p:sp>
      <p:sp>
        <p:nvSpPr>
          <p:cNvPr id="6" name="Espace réservé du texte 13"/>
          <p:cNvSpPr>
            <a:spLocks noGrp="1"/>
          </p:cNvSpPr>
          <p:nvPr>
            <p:ph type="body" sz="quarter" idx="14"/>
          </p:nvPr>
        </p:nvSpPr>
        <p:spPr>
          <a:xfrm>
            <a:off x="8458200" y="4508500"/>
            <a:ext cx="3001963" cy="1266401"/>
          </a:xfrm>
        </p:spPr>
        <p:txBody>
          <a:bodyPr>
            <a:normAutofit fontScale="92500" lnSpcReduction="10000"/>
          </a:bodyPr>
          <a:lstStyle/>
          <a:p>
            <a:r>
              <a:rPr lang="fr-FR" b="1" dirty="0"/>
              <a:t>CEA SACLAY</a:t>
            </a:r>
          </a:p>
          <a:p>
            <a:r>
              <a:rPr lang="fr-FR" dirty="0"/>
              <a:t>91191 Gif-sur-Yvette Cedex</a:t>
            </a:r>
          </a:p>
          <a:p>
            <a:r>
              <a:rPr lang="fr-FR" dirty="0"/>
              <a:t>France</a:t>
            </a:r>
          </a:p>
          <a:p>
            <a:r>
              <a:rPr lang="fr-FR" dirty="0">
                <a:solidFill>
                  <a:srgbClr val="0070C0"/>
                </a:solidFill>
                <a:hlinkClick r:id="rId2">
                  <a:extLst>
                    <a:ext uri="{A12FA001-AC4F-418D-AE19-62706E023703}">
                      <ahyp:hlinkClr xmlns:ahyp="http://schemas.microsoft.com/office/drawing/2018/hyperlinkcolor" val="tx"/>
                    </a:ext>
                  </a:extLst>
                </a:hlinkClick>
              </a:rPr>
              <a:t>alexandra.kallitsopoulou@cea.fr</a:t>
            </a:r>
            <a:r>
              <a:rPr lang="fr-FR" dirty="0">
                <a:solidFill>
                  <a:srgbClr val="0070C0"/>
                </a:solidFill>
              </a:rPr>
              <a:t> </a:t>
            </a:r>
          </a:p>
          <a:p>
            <a:endParaRPr lang="fr-FR" dirty="0"/>
          </a:p>
          <a:p>
            <a:endParaRPr lang="fr-FR" dirty="0"/>
          </a:p>
          <a:p>
            <a:endParaRPr lang="fr-FR" dirty="0"/>
          </a:p>
          <a:p>
            <a:endParaRPr lang="fr-FR" dirty="0"/>
          </a:p>
          <a:p>
            <a:endParaRPr lang="fr-FR" dirty="0"/>
          </a:p>
          <a:p>
            <a:endParaRPr lang="fr-FR" dirty="0"/>
          </a:p>
        </p:txBody>
      </p:sp>
    </p:spTree>
    <p:extLst>
      <p:ext uri="{BB962C8B-B14F-4D97-AF65-F5344CB8AC3E}">
        <p14:creationId xmlns:p14="http://schemas.microsoft.com/office/powerpoint/2010/main" val="38452704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33675DE-B3C7-D148-FCF0-D115B5204537}"/>
              </a:ext>
            </a:extLst>
          </p:cNvPr>
          <p:cNvSpPr>
            <a:spLocks noGrp="1"/>
          </p:cNvSpPr>
          <p:nvPr>
            <p:ph type="ftr" sz="quarter" idx="11"/>
          </p:nvPr>
        </p:nvSpPr>
        <p:spPr/>
        <p:txBody>
          <a:bodyPr/>
          <a:lstStyle/>
          <a:p>
            <a:r>
              <a:rPr lang="en-US"/>
              <a:t>P2 Collaboration Meeting 7 Jan 2026</a:t>
            </a:r>
            <a:endParaRPr lang="fr-FR" dirty="0"/>
          </a:p>
        </p:txBody>
      </p:sp>
      <p:sp>
        <p:nvSpPr>
          <p:cNvPr id="3" name="Slide Number Placeholder 2">
            <a:extLst>
              <a:ext uri="{FF2B5EF4-FFF2-40B4-BE49-F238E27FC236}">
                <a16:creationId xmlns:a16="http://schemas.microsoft.com/office/drawing/2014/main" id="{A13DA092-F501-85D6-57F8-453658B53CDE}"/>
              </a:ext>
            </a:extLst>
          </p:cNvPr>
          <p:cNvSpPr>
            <a:spLocks noGrp="1"/>
          </p:cNvSpPr>
          <p:nvPr>
            <p:ph type="sldNum" sz="quarter" idx="12"/>
          </p:nvPr>
        </p:nvSpPr>
        <p:spPr/>
        <p:txBody>
          <a:bodyPr/>
          <a:lstStyle/>
          <a:p>
            <a:fld id="{0CBC77A0-1F4E-42FF-9FFC-F45C3A64AF90}" type="slidenum">
              <a:rPr lang="fr-FR" smtClean="0"/>
              <a:t>37</a:t>
            </a:fld>
            <a:endParaRPr lang="fr-FR"/>
          </a:p>
        </p:txBody>
      </p:sp>
      <p:sp>
        <p:nvSpPr>
          <p:cNvPr id="4" name="TextBox 3">
            <a:extLst>
              <a:ext uri="{FF2B5EF4-FFF2-40B4-BE49-F238E27FC236}">
                <a16:creationId xmlns:a16="http://schemas.microsoft.com/office/drawing/2014/main" id="{1BA22952-EEE4-0C8F-7001-9BBFD6BA4396}"/>
              </a:ext>
            </a:extLst>
          </p:cNvPr>
          <p:cNvSpPr txBox="1"/>
          <p:nvPr/>
        </p:nvSpPr>
        <p:spPr>
          <a:xfrm>
            <a:off x="3434080" y="2976880"/>
            <a:ext cx="4978400" cy="646331"/>
          </a:xfrm>
          <a:prstGeom prst="rect">
            <a:avLst/>
          </a:prstGeom>
          <a:noFill/>
        </p:spPr>
        <p:txBody>
          <a:bodyPr wrap="square" rtlCol="0">
            <a:spAutoFit/>
          </a:bodyPr>
          <a:lstStyle/>
          <a:p>
            <a:pPr algn="ctr"/>
            <a:r>
              <a:rPr lang="en-US" sz="3600" dirty="0"/>
              <a:t>Back up</a:t>
            </a:r>
          </a:p>
        </p:txBody>
      </p:sp>
    </p:spTree>
    <p:extLst>
      <p:ext uri="{BB962C8B-B14F-4D97-AF65-F5344CB8AC3E}">
        <p14:creationId xmlns:p14="http://schemas.microsoft.com/office/powerpoint/2010/main" val="15046670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DE5A62-AEB4-A41D-0D4F-5F8D5C7C80B0}"/>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FBA8291B-E747-7186-6C4E-406739DC6348}"/>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4" name="Slide Number Placeholder 3">
            <a:extLst>
              <a:ext uri="{FF2B5EF4-FFF2-40B4-BE49-F238E27FC236}">
                <a16:creationId xmlns:a16="http://schemas.microsoft.com/office/drawing/2014/main" id="{F534E7CE-00C8-BAD7-3E23-F9F34FF96E53}"/>
              </a:ext>
            </a:extLst>
          </p:cNvPr>
          <p:cNvSpPr>
            <a:spLocks noGrp="1"/>
          </p:cNvSpPr>
          <p:nvPr>
            <p:ph type="sldNum" sz="quarter" idx="12"/>
          </p:nvPr>
        </p:nvSpPr>
        <p:spPr/>
        <p:txBody>
          <a:bodyPr/>
          <a:lstStyle/>
          <a:p>
            <a:fld id="{0CBC77A0-1F4E-42FF-9FFC-F45C3A64AF90}" type="slidenum">
              <a:rPr lang="fr-FR" smtClean="0"/>
              <a:t>38</a:t>
            </a:fld>
            <a:endParaRPr lang="fr-FR"/>
          </a:p>
        </p:txBody>
      </p:sp>
      <p:sp>
        <p:nvSpPr>
          <p:cNvPr id="5" name="Title 4">
            <a:extLst>
              <a:ext uri="{FF2B5EF4-FFF2-40B4-BE49-F238E27FC236}">
                <a16:creationId xmlns:a16="http://schemas.microsoft.com/office/drawing/2014/main" id="{4D2FF2D1-91C8-C45D-B4B1-E630E73DA35B}"/>
              </a:ext>
            </a:extLst>
          </p:cNvPr>
          <p:cNvSpPr>
            <a:spLocks noGrp="1"/>
          </p:cNvSpPr>
          <p:nvPr>
            <p:ph type="title"/>
          </p:nvPr>
        </p:nvSpPr>
        <p:spPr>
          <a:xfrm>
            <a:off x="964747" y="110174"/>
            <a:ext cx="10728325" cy="871827"/>
          </a:xfrm>
        </p:spPr>
        <p:txBody>
          <a:bodyPr>
            <a:normAutofit/>
          </a:bodyPr>
          <a:lstStyle/>
          <a:p>
            <a:r>
              <a:rPr lang="en-US" dirty="0"/>
              <a:t>Optimization of the signal acceptance </a:t>
            </a:r>
          </a:p>
        </p:txBody>
      </p:sp>
      <p:sp>
        <p:nvSpPr>
          <p:cNvPr id="37" name="TextBox 36">
            <a:extLst>
              <a:ext uri="{FF2B5EF4-FFF2-40B4-BE49-F238E27FC236}">
                <a16:creationId xmlns:a16="http://schemas.microsoft.com/office/drawing/2014/main" id="{4DB6ABF1-A20F-227A-F685-D035D5C0E5B5}"/>
              </a:ext>
            </a:extLst>
          </p:cNvPr>
          <p:cNvSpPr txBox="1"/>
          <p:nvPr/>
        </p:nvSpPr>
        <p:spPr>
          <a:xfrm>
            <a:off x="226029" y="1073978"/>
            <a:ext cx="5341504" cy="2585323"/>
          </a:xfrm>
          <a:prstGeom prst="rect">
            <a:avLst/>
          </a:prstGeom>
          <a:noFill/>
        </p:spPr>
        <p:txBody>
          <a:bodyPr wrap="square" rtlCol="0">
            <a:spAutoFit/>
          </a:bodyPr>
          <a:lstStyle/>
          <a:p>
            <a:r>
              <a:rPr lang="en-US" sz="2200" b="1" dirty="0">
                <a:solidFill>
                  <a:srgbClr val="FF0000"/>
                </a:solidFill>
                <a:cs typeface="Arial" panose="020B0604020202020204" pitchFamily="34" charset="0"/>
              </a:rPr>
              <a:t>Observables</a:t>
            </a:r>
          </a:p>
          <a:p>
            <a:pPr marL="692150" lvl="2" indent="-179388">
              <a:buFont typeface="Arial" panose="020B0604020202020204" pitchFamily="34" charset="0"/>
              <a:buChar char="•"/>
            </a:pPr>
            <a:r>
              <a:rPr lang="en-US" sz="2000" dirty="0">
                <a:cs typeface="Arial" panose="020B0604020202020204" pitchFamily="34" charset="0"/>
              </a:rPr>
              <a:t>Fraction of elastic electrons that produce a 3-plane track (3Hits coincidence)</a:t>
            </a:r>
          </a:p>
          <a:p>
            <a:pPr marL="1149350" lvl="3" indent="-179388">
              <a:buFont typeface="Arial" panose="020B0604020202020204" pitchFamily="34" charset="0"/>
              <a:buChar char="•"/>
            </a:pPr>
            <a:r>
              <a:rPr lang="en-US" sz="2000" dirty="0">
                <a:cs typeface="Arial" panose="020B0604020202020204" pitchFamily="34" charset="0"/>
              </a:rPr>
              <a:t>Combinatorial background events included in the total number of events on this analysis</a:t>
            </a:r>
          </a:p>
          <a:p>
            <a:pPr marL="969962" lvl="3"/>
            <a:endParaRPr lang="en-US" sz="2000" dirty="0">
              <a:cs typeface="Arial" panose="020B0604020202020204" pitchFamily="34" charset="0"/>
            </a:endParaRPr>
          </a:p>
        </p:txBody>
      </p:sp>
      <p:sp>
        <p:nvSpPr>
          <p:cNvPr id="6" name="TextBox 5">
            <a:extLst>
              <a:ext uri="{FF2B5EF4-FFF2-40B4-BE49-F238E27FC236}">
                <a16:creationId xmlns:a16="http://schemas.microsoft.com/office/drawing/2014/main" id="{0115B57A-D8CB-33BA-B5AC-31F3DBE15A4D}"/>
              </a:ext>
            </a:extLst>
          </p:cNvPr>
          <p:cNvSpPr txBox="1"/>
          <p:nvPr/>
        </p:nvSpPr>
        <p:spPr>
          <a:xfrm>
            <a:off x="226029" y="3429000"/>
            <a:ext cx="5341504" cy="1661993"/>
          </a:xfrm>
          <a:prstGeom prst="rect">
            <a:avLst/>
          </a:prstGeom>
          <a:noFill/>
        </p:spPr>
        <p:txBody>
          <a:bodyPr wrap="square" rtlCol="0">
            <a:spAutoFit/>
          </a:bodyPr>
          <a:lstStyle/>
          <a:p>
            <a:r>
              <a:rPr lang="en-US" sz="2200" b="1" dirty="0">
                <a:solidFill>
                  <a:srgbClr val="FF0000"/>
                </a:solidFill>
                <a:cs typeface="Arial" panose="020B0604020202020204" pitchFamily="34" charset="0"/>
              </a:rPr>
              <a:t>Output of Simulation</a:t>
            </a:r>
          </a:p>
          <a:p>
            <a:pPr marL="692150" lvl="2" indent="-179388">
              <a:buFont typeface="Arial" panose="020B0604020202020204" pitchFamily="34" charset="0"/>
              <a:buChar char="•"/>
            </a:pPr>
            <a:r>
              <a:rPr lang="en-US" sz="2000" dirty="0">
                <a:cs typeface="Arial" panose="020B0604020202020204" pitchFamily="34" charset="0"/>
              </a:rPr>
              <a:t>Distance between detectors </a:t>
            </a:r>
            <a:r>
              <a:rPr lang="en-US" sz="2000" dirty="0">
                <a:cs typeface="Arial" panose="020B0604020202020204" pitchFamily="34" charset="0"/>
                <a:sym typeface="Wingdings" panose="05000000000000000000" pitchFamily="2" charset="2"/>
              </a:rPr>
              <a:t> 300 mm</a:t>
            </a:r>
          </a:p>
          <a:p>
            <a:pPr marL="692150" lvl="2" indent="-179388">
              <a:buFont typeface="Arial" panose="020B0604020202020204" pitchFamily="34" charset="0"/>
              <a:buChar char="•"/>
            </a:pPr>
            <a:r>
              <a:rPr lang="en-US" sz="2000" dirty="0">
                <a:cs typeface="Arial" panose="020B0604020202020204" pitchFamily="34" charset="0"/>
                <a:sym typeface="Wingdings" panose="05000000000000000000" pitchFamily="2" charset="2"/>
              </a:rPr>
              <a:t>Distance closer to target  -2700 mm</a:t>
            </a:r>
          </a:p>
          <a:p>
            <a:pPr marL="692150" lvl="2" indent="-179388">
              <a:buFont typeface="Arial" panose="020B0604020202020204" pitchFamily="34" charset="0"/>
              <a:buChar char="•"/>
            </a:pPr>
            <a:endParaRPr lang="en-US" sz="2000" dirty="0">
              <a:cs typeface="Arial" panose="020B0604020202020204" pitchFamily="34" charset="0"/>
            </a:endParaRPr>
          </a:p>
          <a:p>
            <a:pPr marL="1149350" lvl="3" indent="-179388">
              <a:buFont typeface="Arial" panose="020B0604020202020204" pitchFamily="34" charset="0"/>
              <a:buChar char="•"/>
            </a:pPr>
            <a:endParaRPr lang="en-US" sz="2000" dirty="0">
              <a:cs typeface="Arial" panose="020B0604020202020204" pitchFamily="34" charset="0"/>
            </a:endParaRPr>
          </a:p>
        </p:txBody>
      </p:sp>
      <p:pic>
        <p:nvPicPr>
          <p:cNvPr id="9" name="Picture 8">
            <a:extLst>
              <a:ext uri="{FF2B5EF4-FFF2-40B4-BE49-F238E27FC236}">
                <a16:creationId xmlns:a16="http://schemas.microsoft.com/office/drawing/2014/main" id="{FA7C0ACF-7888-CCF5-2FEC-7386487C94CE}"/>
              </a:ext>
            </a:extLst>
          </p:cNvPr>
          <p:cNvPicPr>
            <a:picLocks noChangeAspect="1"/>
          </p:cNvPicPr>
          <p:nvPr/>
        </p:nvPicPr>
        <p:blipFill>
          <a:blip r:embed="rId3"/>
          <a:stretch>
            <a:fillRect/>
          </a:stretch>
        </p:blipFill>
        <p:spPr>
          <a:xfrm>
            <a:off x="6768720" y="623924"/>
            <a:ext cx="4507606" cy="3065172"/>
          </a:xfrm>
          <a:prstGeom prst="rect">
            <a:avLst/>
          </a:prstGeom>
        </p:spPr>
      </p:pic>
      <p:pic>
        <p:nvPicPr>
          <p:cNvPr id="12" name="Picture 11">
            <a:extLst>
              <a:ext uri="{FF2B5EF4-FFF2-40B4-BE49-F238E27FC236}">
                <a16:creationId xmlns:a16="http://schemas.microsoft.com/office/drawing/2014/main" id="{E55EB633-521D-0565-5AE3-06F3DA77E8D7}"/>
              </a:ext>
            </a:extLst>
          </p:cNvPr>
          <p:cNvPicPr>
            <a:picLocks noChangeAspect="1"/>
          </p:cNvPicPr>
          <p:nvPr/>
        </p:nvPicPr>
        <p:blipFill>
          <a:blip r:embed="rId4"/>
          <a:stretch>
            <a:fillRect/>
          </a:stretch>
        </p:blipFill>
        <p:spPr>
          <a:xfrm>
            <a:off x="6768720" y="3636555"/>
            <a:ext cx="4507606" cy="3065172"/>
          </a:xfrm>
          <a:prstGeom prst="rect">
            <a:avLst/>
          </a:prstGeom>
        </p:spPr>
      </p:pic>
      <p:sp>
        <p:nvSpPr>
          <p:cNvPr id="15" name="TextBox 14">
            <a:extLst>
              <a:ext uri="{FF2B5EF4-FFF2-40B4-BE49-F238E27FC236}">
                <a16:creationId xmlns:a16="http://schemas.microsoft.com/office/drawing/2014/main" id="{5321C717-DBF7-7DEB-7645-F808F43FB09B}"/>
              </a:ext>
            </a:extLst>
          </p:cNvPr>
          <p:cNvSpPr txBox="1"/>
          <p:nvPr/>
        </p:nvSpPr>
        <p:spPr>
          <a:xfrm>
            <a:off x="226029" y="4674609"/>
            <a:ext cx="5341504" cy="1354217"/>
          </a:xfrm>
          <a:prstGeom prst="rect">
            <a:avLst/>
          </a:prstGeom>
          <a:noFill/>
        </p:spPr>
        <p:txBody>
          <a:bodyPr wrap="square" rtlCol="0">
            <a:spAutoFit/>
          </a:bodyPr>
          <a:lstStyle/>
          <a:p>
            <a:r>
              <a:rPr lang="en-US" sz="2200" b="1" dirty="0">
                <a:solidFill>
                  <a:srgbClr val="FF0000"/>
                </a:solidFill>
                <a:cs typeface="Arial" panose="020B0604020202020204" pitchFamily="34" charset="0"/>
              </a:rPr>
              <a:t>Resolution estimation</a:t>
            </a:r>
          </a:p>
          <a:p>
            <a:pPr marL="692150" lvl="2" indent="-179388">
              <a:buFont typeface="Arial" panose="020B0604020202020204" pitchFamily="34" charset="0"/>
              <a:buChar char="•"/>
            </a:pPr>
            <a:r>
              <a:rPr lang="en-US" sz="2000" dirty="0">
                <a:cs typeface="Arial" panose="020B0604020202020204" pitchFamily="34" charset="0"/>
                <a:sym typeface="Wingdings" panose="05000000000000000000" pitchFamily="2" charset="2"/>
              </a:rPr>
              <a:t>Scattering angle   </a:t>
            </a:r>
            <a:r>
              <a:rPr lang="el-GR" sz="2000" dirty="0" err="1">
                <a:cs typeface="Arial" panose="020B0604020202020204" pitchFamily="34" charset="0"/>
                <a:sym typeface="Wingdings" panose="05000000000000000000" pitchFamily="2" charset="2"/>
              </a:rPr>
              <a:t>σ</a:t>
            </a:r>
            <a:r>
              <a:rPr lang="el-GR" sz="2000" baseline="-25000" dirty="0" err="1">
                <a:cs typeface="Arial" panose="020B0604020202020204" pitchFamily="34" charset="0"/>
                <a:sym typeface="Wingdings" panose="05000000000000000000" pitchFamily="2" charset="2"/>
              </a:rPr>
              <a:t>θ</a:t>
            </a:r>
            <a:r>
              <a:rPr lang="el-GR" sz="2000" dirty="0">
                <a:cs typeface="Arial" panose="020B0604020202020204" pitchFamily="34" charset="0"/>
                <a:sym typeface="Wingdings" panose="05000000000000000000" pitchFamily="2" charset="2"/>
              </a:rPr>
              <a:t> = </a:t>
            </a:r>
            <a:r>
              <a:rPr lang="en-US" sz="2000" dirty="0">
                <a:cs typeface="Arial" panose="020B0604020202020204" pitchFamily="34" charset="0"/>
                <a:sym typeface="Wingdings" panose="05000000000000000000" pitchFamily="2" charset="2"/>
              </a:rPr>
              <a:t>4 degrees</a:t>
            </a:r>
          </a:p>
          <a:p>
            <a:pPr marL="692150" lvl="2" indent="-179388">
              <a:buFont typeface="Arial" panose="020B0604020202020204" pitchFamily="34" charset="0"/>
              <a:buChar char="•"/>
            </a:pPr>
            <a:r>
              <a:rPr lang="en-US" sz="2000" dirty="0">
                <a:cs typeface="Arial" panose="020B0604020202020204" pitchFamily="34" charset="0"/>
                <a:sym typeface="Wingdings" panose="05000000000000000000" pitchFamily="2" charset="2"/>
              </a:rPr>
              <a:t>Z vertex  </a:t>
            </a:r>
            <a:r>
              <a:rPr lang="el-GR" sz="2000" dirty="0">
                <a:cs typeface="Arial" panose="020B0604020202020204" pitchFamily="34" charset="0"/>
                <a:sym typeface="Wingdings" panose="05000000000000000000" pitchFamily="2" charset="2"/>
              </a:rPr>
              <a:t>σ</a:t>
            </a:r>
            <a:r>
              <a:rPr lang="en-US" sz="2000" baseline="-25000" dirty="0">
                <a:cs typeface="Arial" panose="020B0604020202020204" pitchFamily="34" charset="0"/>
                <a:sym typeface="Wingdings" panose="05000000000000000000" pitchFamily="2" charset="2"/>
              </a:rPr>
              <a:t>z</a:t>
            </a:r>
            <a:r>
              <a:rPr lang="el-GR" sz="2000" dirty="0">
                <a:cs typeface="Arial" panose="020B0604020202020204" pitchFamily="34" charset="0"/>
                <a:sym typeface="Wingdings" panose="05000000000000000000" pitchFamily="2" charset="2"/>
              </a:rPr>
              <a:t> = </a:t>
            </a:r>
            <a:r>
              <a:rPr lang="en-US" sz="2000" dirty="0">
                <a:cs typeface="Arial" panose="020B0604020202020204" pitchFamily="34" charset="0"/>
                <a:sym typeface="Wingdings" panose="05000000000000000000" pitchFamily="2" charset="2"/>
              </a:rPr>
              <a:t>133 mm</a:t>
            </a:r>
            <a:endParaRPr lang="en-US" sz="2000" dirty="0">
              <a:cs typeface="Arial" panose="020B0604020202020204" pitchFamily="34" charset="0"/>
            </a:endParaRPr>
          </a:p>
          <a:p>
            <a:pPr marL="1149350" lvl="3" indent="-179388">
              <a:buFont typeface="Arial" panose="020B0604020202020204" pitchFamily="34" charset="0"/>
              <a:buChar char="•"/>
            </a:pPr>
            <a:endParaRPr lang="en-US" sz="2000" dirty="0">
              <a:cs typeface="Arial" panose="020B0604020202020204" pitchFamily="34" charset="0"/>
            </a:endParaRPr>
          </a:p>
        </p:txBody>
      </p:sp>
      <p:sp>
        <p:nvSpPr>
          <p:cNvPr id="2" name="TextBox 1">
            <a:extLst>
              <a:ext uri="{FF2B5EF4-FFF2-40B4-BE49-F238E27FC236}">
                <a16:creationId xmlns:a16="http://schemas.microsoft.com/office/drawing/2014/main" id="{3BBCA9F4-BE32-D92E-45C2-EC89BB274571}"/>
              </a:ext>
            </a:extLst>
          </p:cNvPr>
          <p:cNvSpPr txBox="1"/>
          <p:nvPr/>
        </p:nvSpPr>
        <p:spPr>
          <a:xfrm>
            <a:off x="8569516" y="156273"/>
            <a:ext cx="2898607" cy="369332"/>
          </a:xfrm>
          <a:prstGeom prst="rect">
            <a:avLst/>
          </a:prstGeom>
          <a:noFill/>
        </p:spPr>
        <p:txBody>
          <a:bodyPr wrap="square">
            <a:spAutoFit/>
          </a:bodyPr>
          <a:lstStyle/>
          <a:p>
            <a:r>
              <a:rPr lang="en-US" i="1" dirty="0">
                <a:solidFill>
                  <a:schemeClr val="bg1">
                    <a:lumMod val="75000"/>
                  </a:schemeClr>
                </a:solidFill>
              </a:rPr>
              <a:t>Work done by M. </a:t>
            </a:r>
            <a:r>
              <a:rPr lang="en-US" i="1" dirty="0" err="1">
                <a:solidFill>
                  <a:schemeClr val="bg1">
                    <a:lumMod val="75000"/>
                  </a:schemeClr>
                </a:solidFill>
              </a:rPr>
              <a:t>Gaulliard</a:t>
            </a:r>
            <a:endParaRPr lang="en-US" dirty="0"/>
          </a:p>
        </p:txBody>
      </p:sp>
    </p:spTree>
    <p:extLst>
      <p:ext uri="{BB962C8B-B14F-4D97-AF65-F5344CB8AC3E}">
        <p14:creationId xmlns:p14="http://schemas.microsoft.com/office/powerpoint/2010/main" val="23806126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35360" y="872716"/>
            <a:ext cx="11557284" cy="5796644"/>
          </a:xfrm>
        </p:spPr>
        <p:txBody>
          <a:bodyPr>
            <a:normAutofit/>
          </a:bodyPr>
          <a:lstStyle/>
          <a:p>
            <a:r>
              <a:rPr lang="en-US" altLang="fr-FR" dirty="0"/>
              <a:t>200 VMM hybrids have been received on 7/Feb/2025</a:t>
            </a:r>
          </a:p>
          <a:p>
            <a:pPr lvl="1"/>
            <a:r>
              <a:rPr lang="en-US" altLang="fr-FR" dirty="0"/>
              <a:t>In-house production validation on Saclay test-bench (next page)</a:t>
            </a:r>
          </a:p>
          <a:p>
            <a:r>
              <a:rPr lang="en-US" altLang="fr-FR" dirty="0"/>
              <a:t>Acceptance criteria</a:t>
            </a:r>
          </a:p>
          <a:p>
            <a:pPr lvl="1"/>
            <a:r>
              <a:rPr lang="en-US" altLang="fr-FR" dirty="0"/>
              <a:t>Not more than 2 bad channels per 128-channel Hybrid</a:t>
            </a:r>
          </a:p>
          <a:p>
            <a:pPr lvl="1"/>
            <a:r>
              <a:rPr lang="en-US" altLang="fr-FR" dirty="0"/>
              <a:t>“Bad” hybrids to be replaced by SRS Technology</a:t>
            </a:r>
          </a:p>
          <a:p>
            <a:endParaRPr lang="en-US" altLang="fr-FR" dirty="0"/>
          </a:p>
          <a:p>
            <a:r>
              <a:rPr lang="en-US" altLang="fr-FR" dirty="0"/>
              <a:t>Outcome</a:t>
            </a:r>
          </a:p>
          <a:p>
            <a:pPr lvl="1"/>
            <a:r>
              <a:rPr lang="en-US" altLang="fr-FR" dirty="0"/>
              <a:t>196 accepted VMM hybrids</a:t>
            </a:r>
          </a:p>
          <a:p>
            <a:pPr lvl="1"/>
            <a:r>
              <a:rPr lang="en-US" altLang="fr-FR" dirty="0"/>
              <a:t>4 hybrids replaced by SRS Technology</a:t>
            </a:r>
          </a:p>
          <a:p>
            <a:pPr lvl="2"/>
            <a:r>
              <a:rPr lang="en-US" altLang="fr-FR" dirty="0"/>
              <a:t>To be tested on Saclay test-bench</a:t>
            </a:r>
          </a:p>
          <a:p>
            <a:pPr lvl="1"/>
            <a:r>
              <a:rPr lang="en-US" altLang="fr-FR" dirty="0"/>
              <a:t>Frontends classified</a:t>
            </a:r>
          </a:p>
          <a:p>
            <a:pPr lvl="2"/>
            <a:r>
              <a:rPr lang="en-US" altLang="fr-FR" dirty="0"/>
              <a:t>Number of channels, “best-performance” configuration parameters</a:t>
            </a:r>
          </a:p>
          <a:p>
            <a:pPr lvl="2"/>
            <a:r>
              <a:rPr lang="en-US" altLang="fr-FR" dirty="0"/>
              <a:t>On-going : excel sheet to be replaced by a data base</a:t>
            </a:r>
          </a:p>
        </p:txBody>
      </p:sp>
      <p:sp>
        <p:nvSpPr>
          <p:cNvPr id="2" name="Titre 1"/>
          <p:cNvSpPr>
            <a:spLocks noGrp="1"/>
          </p:cNvSpPr>
          <p:nvPr>
            <p:ph type="title"/>
          </p:nvPr>
        </p:nvSpPr>
        <p:spPr/>
        <p:txBody>
          <a:bodyPr/>
          <a:lstStyle/>
          <a:p>
            <a:r>
              <a:rPr lang="en-US" dirty="0"/>
              <a:t>Frontend production</a:t>
            </a:r>
          </a:p>
        </p:txBody>
      </p:sp>
      <p:sp>
        <p:nvSpPr>
          <p:cNvPr id="5" name="Espace réservé du pied de page 4"/>
          <p:cNvSpPr>
            <a:spLocks noGrp="1"/>
          </p:cNvSpPr>
          <p:nvPr>
            <p:ph type="ftr" sz="quarter" idx="11"/>
          </p:nvPr>
        </p:nvSpPr>
        <p:spPr/>
        <p:txBody>
          <a:bodyPr/>
          <a:lstStyle/>
          <a:p>
            <a:pPr algn="l"/>
            <a:r>
              <a:rPr lang="en-US"/>
              <a:t>P2 Collaboration Meeting 7 Jan 2026</a:t>
            </a:r>
            <a:endParaRPr lang="fr-FR" dirty="0"/>
          </a:p>
        </p:txBody>
      </p:sp>
      <p:sp>
        <p:nvSpPr>
          <p:cNvPr id="6" name="Espace réservé du numéro de diapositive 5"/>
          <p:cNvSpPr>
            <a:spLocks noGrp="1"/>
          </p:cNvSpPr>
          <p:nvPr>
            <p:ph type="sldNum" sz="quarter" idx="12"/>
          </p:nvPr>
        </p:nvSpPr>
        <p:spPr/>
        <p:txBody>
          <a:bodyPr/>
          <a:lstStyle/>
          <a:p>
            <a:fld id="{AC7BA007-6205-4C6B-BC33-417A4DE9964F}" type="slidenum">
              <a:rPr lang="fr-FR" smtClean="0"/>
              <a:t>39</a:t>
            </a:fld>
            <a:endParaRPr lang="fr-FR"/>
          </a:p>
        </p:txBody>
      </p:sp>
      <p:pic>
        <p:nvPicPr>
          <p:cNvPr id="9" name="Image 8">
            <a:extLst>
              <a:ext uri="{FF2B5EF4-FFF2-40B4-BE49-F238E27FC236}">
                <a16:creationId xmlns:a16="http://schemas.microsoft.com/office/drawing/2014/main" id="{E8B69DB1-631C-4295-8A3B-CC1A5ED25A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13568" y="1268760"/>
            <a:ext cx="3835576" cy="2880000"/>
          </a:xfrm>
          <a:prstGeom prst="rect">
            <a:avLst/>
          </a:prstGeom>
        </p:spPr>
      </p:pic>
    </p:spTree>
    <p:extLst>
      <p:ext uri="{BB962C8B-B14F-4D97-AF65-F5344CB8AC3E}">
        <p14:creationId xmlns:p14="http://schemas.microsoft.com/office/powerpoint/2010/main" val="4152890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9B8169-4463-00E9-2929-AEB17B6D61F8}"/>
            </a:ext>
          </a:extLst>
        </p:cNvPr>
        <p:cNvGrpSpPr/>
        <p:nvPr/>
      </p:nvGrpSpPr>
      <p:grpSpPr>
        <a:xfrm>
          <a:off x="0" y="0"/>
          <a:ext cx="0" cy="0"/>
          <a:chOff x="0" y="0"/>
          <a:chExt cx="0" cy="0"/>
        </a:xfrm>
      </p:grpSpPr>
      <p:sp>
        <p:nvSpPr>
          <p:cNvPr id="21" name="Footer Placeholder 20">
            <a:extLst>
              <a:ext uri="{FF2B5EF4-FFF2-40B4-BE49-F238E27FC236}">
                <a16:creationId xmlns:a16="http://schemas.microsoft.com/office/drawing/2014/main" id="{2E204B04-9192-D0EA-6882-7D6371B73809}"/>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5" name="Slide Number Placeholder 4">
            <a:extLst>
              <a:ext uri="{FF2B5EF4-FFF2-40B4-BE49-F238E27FC236}">
                <a16:creationId xmlns:a16="http://schemas.microsoft.com/office/drawing/2014/main" id="{130B4804-F890-6236-D7D2-4BCFF56D366A}"/>
              </a:ext>
            </a:extLst>
          </p:cNvPr>
          <p:cNvSpPr>
            <a:spLocks noGrp="1"/>
          </p:cNvSpPr>
          <p:nvPr>
            <p:ph type="sldNum" sz="quarter" idx="12"/>
          </p:nvPr>
        </p:nvSpPr>
        <p:spPr/>
        <p:txBody>
          <a:bodyPr/>
          <a:lstStyle/>
          <a:p>
            <a:fld id="{0CBC77A0-1F4E-42FF-9FFC-F45C3A64AF90}" type="slidenum">
              <a:rPr lang="fr-FR" smtClean="0"/>
              <a:t>4</a:t>
            </a:fld>
            <a:endParaRPr lang="fr-FR"/>
          </a:p>
        </p:txBody>
      </p:sp>
      <p:sp>
        <p:nvSpPr>
          <p:cNvPr id="6" name="Title 5">
            <a:extLst>
              <a:ext uri="{FF2B5EF4-FFF2-40B4-BE49-F238E27FC236}">
                <a16:creationId xmlns:a16="http://schemas.microsoft.com/office/drawing/2014/main" id="{01BBD5E5-7757-F7F3-3DE7-5A2B864DC670}"/>
              </a:ext>
            </a:extLst>
          </p:cNvPr>
          <p:cNvSpPr>
            <a:spLocks noGrp="1"/>
          </p:cNvSpPr>
          <p:nvPr>
            <p:ph type="title"/>
          </p:nvPr>
        </p:nvSpPr>
        <p:spPr>
          <a:xfrm>
            <a:off x="860930" y="113613"/>
            <a:ext cx="11331069" cy="768180"/>
          </a:xfrm>
        </p:spPr>
        <p:txBody>
          <a:bodyPr/>
          <a:lstStyle/>
          <a:p>
            <a:r>
              <a:rPr lang="en-US" dirty="0"/>
              <a:t>P2 @ Mainz - Recap</a:t>
            </a:r>
          </a:p>
        </p:txBody>
      </p:sp>
      <p:grpSp>
        <p:nvGrpSpPr>
          <p:cNvPr id="23" name="Group 22">
            <a:extLst>
              <a:ext uri="{FF2B5EF4-FFF2-40B4-BE49-F238E27FC236}">
                <a16:creationId xmlns:a16="http://schemas.microsoft.com/office/drawing/2014/main" id="{3EB08BCF-1A00-FA85-E358-2876A38FABCF}"/>
              </a:ext>
            </a:extLst>
          </p:cNvPr>
          <p:cNvGrpSpPr/>
          <p:nvPr/>
        </p:nvGrpSpPr>
        <p:grpSpPr>
          <a:xfrm>
            <a:off x="5712311" y="314036"/>
            <a:ext cx="6362801" cy="4932402"/>
            <a:chOff x="6096000" y="872125"/>
            <a:chExt cx="5946839" cy="3747542"/>
          </a:xfrm>
        </p:grpSpPr>
        <p:grpSp>
          <p:nvGrpSpPr>
            <p:cNvPr id="16" name="Group 15">
              <a:extLst>
                <a:ext uri="{FF2B5EF4-FFF2-40B4-BE49-F238E27FC236}">
                  <a16:creationId xmlns:a16="http://schemas.microsoft.com/office/drawing/2014/main" id="{D27108A7-1FB5-B686-CBB5-039C419799F3}"/>
                </a:ext>
              </a:extLst>
            </p:cNvPr>
            <p:cNvGrpSpPr/>
            <p:nvPr/>
          </p:nvGrpSpPr>
          <p:grpSpPr>
            <a:xfrm>
              <a:off x="6096000" y="1435901"/>
              <a:ext cx="5946839" cy="3183766"/>
              <a:chOff x="6096000" y="1571264"/>
              <a:chExt cx="5946839" cy="3183766"/>
            </a:xfrm>
          </p:grpSpPr>
          <p:pic>
            <p:nvPicPr>
              <p:cNvPr id="7" name="Picture 6">
                <a:extLst>
                  <a:ext uri="{FF2B5EF4-FFF2-40B4-BE49-F238E27FC236}">
                    <a16:creationId xmlns:a16="http://schemas.microsoft.com/office/drawing/2014/main" id="{AFA104D1-6931-BFAF-AD62-098F73A97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571264"/>
                <a:ext cx="5946839" cy="3183766"/>
              </a:xfrm>
              <a:prstGeom prst="rect">
                <a:avLst/>
              </a:prstGeom>
              <a:ln w="57150">
                <a:solidFill>
                  <a:srgbClr val="FFFF00"/>
                </a:solidFill>
                <a:prstDash val="dash"/>
              </a:ln>
            </p:spPr>
          </p:pic>
          <p:sp>
            <p:nvSpPr>
              <p:cNvPr id="9" name="Rectangle 8">
                <a:extLst>
                  <a:ext uri="{FF2B5EF4-FFF2-40B4-BE49-F238E27FC236}">
                    <a16:creationId xmlns:a16="http://schemas.microsoft.com/office/drawing/2014/main" id="{621B4DC5-9B5A-FDA0-3CE9-34C7B1868615}"/>
                  </a:ext>
                </a:extLst>
              </p:cNvPr>
              <p:cNvSpPr/>
              <p:nvPr/>
            </p:nvSpPr>
            <p:spPr>
              <a:xfrm>
                <a:off x="8337670" y="1640303"/>
                <a:ext cx="1506126" cy="2985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p>
            </p:txBody>
          </p:sp>
          <p:sp>
            <p:nvSpPr>
              <p:cNvPr id="11" name="Rectangle 10">
                <a:extLst>
                  <a:ext uri="{FF2B5EF4-FFF2-40B4-BE49-F238E27FC236}">
                    <a16:creationId xmlns:a16="http://schemas.microsoft.com/office/drawing/2014/main" id="{90329094-2BF1-66DB-305D-E40BC114F176}"/>
                  </a:ext>
                </a:extLst>
              </p:cNvPr>
              <p:cNvSpPr/>
              <p:nvPr/>
            </p:nvSpPr>
            <p:spPr>
              <a:xfrm>
                <a:off x="6176866" y="2230878"/>
                <a:ext cx="1621374" cy="2536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p>
            </p:txBody>
          </p:sp>
        </p:grpSp>
        <p:sp>
          <p:nvSpPr>
            <p:cNvPr id="13" name="TextBox 12">
              <a:extLst>
                <a:ext uri="{FF2B5EF4-FFF2-40B4-BE49-F238E27FC236}">
                  <a16:creationId xmlns:a16="http://schemas.microsoft.com/office/drawing/2014/main" id="{6A610814-23C2-BC32-F7F5-34B25EFCFD67}"/>
                </a:ext>
              </a:extLst>
            </p:cNvPr>
            <p:cNvSpPr txBox="1"/>
            <p:nvPr/>
          </p:nvSpPr>
          <p:spPr>
            <a:xfrm>
              <a:off x="7122886" y="1514839"/>
              <a:ext cx="3935693" cy="369332"/>
            </a:xfrm>
            <a:prstGeom prst="rect">
              <a:avLst/>
            </a:prstGeom>
            <a:noFill/>
          </p:spPr>
          <p:txBody>
            <a:bodyPr wrap="none" rtlCol="0">
              <a:spAutoFit/>
            </a:bodyPr>
            <a:lstStyle/>
            <a:p>
              <a:pPr marL="285750" indent="-285750">
                <a:buFont typeface="Arial" panose="020B0604020202020204" pitchFamily="34" charset="0"/>
                <a:buChar char="•"/>
              </a:pPr>
              <a:r>
                <a:rPr lang="en-US" dirty="0"/>
                <a:t>P2 Backward angle measurement</a:t>
              </a:r>
            </a:p>
          </p:txBody>
        </p:sp>
        <p:sp>
          <p:nvSpPr>
            <p:cNvPr id="19" name="TextBox 18">
              <a:extLst>
                <a:ext uri="{FF2B5EF4-FFF2-40B4-BE49-F238E27FC236}">
                  <a16:creationId xmlns:a16="http://schemas.microsoft.com/office/drawing/2014/main" id="{285C9823-9B54-2BCF-C530-C328BDCB6B1E}"/>
                </a:ext>
              </a:extLst>
            </p:cNvPr>
            <p:cNvSpPr txBox="1"/>
            <p:nvPr/>
          </p:nvSpPr>
          <p:spPr>
            <a:xfrm>
              <a:off x="7798240" y="872125"/>
              <a:ext cx="2323323" cy="369332"/>
            </a:xfrm>
            <a:prstGeom prst="rect">
              <a:avLst/>
            </a:prstGeom>
            <a:noFill/>
          </p:spPr>
          <p:txBody>
            <a:bodyPr wrap="square" rtlCol="0">
              <a:spAutoFit/>
            </a:bodyPr>
            <a:lstStyle/>
            <a:p>
              <a:pPr algn="ctr"/>
              <a:r>
                <a:rPr lang="en-US" b="1" dirty="0">
                  <a:solidFill>
                    <a:srgbClr val="FF0000"/>
                  </a:solidFill>
                </a:rPr>
                <a:t>P2 + BASKET</a:t>
              </a:r>
            </a:p>
          </p:txBody>
        </p:sp>
      </p:gr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FA0F4B9-3D7F-19E6-5622-0FCEB3B263D0}"/>
                  </a:ext>
                </a:extLst>
              </p:cNvPr>
              <p:cNvSpPr txBox="1"/>
              <p:nvPr/>
            </p:nvSpPr>
            <p:spPr>
              <a:xfrm>
                <a:off x="72646" y="1646061"/>
                <a:ext cx="5596404" cy="2571217"/>
              </a:xfrm>
              <a:prstGeom prst="rect">
                <a:avLst/>
              </a:prstGeom>
              <a:noFill/>
            </p:spPr>
            <p:txBody>
              <a:bodyPr wrap="none" rtlCol="0">
                <a:spAutoFit/>
              </a:bodyPr>
              <a:lstStyle/>
              <a:p>
                <a:pPr marL="285750" indent="-285750">
                  <a:buFont typeface="Arial" panose="020B0604020202020204" pitchFamily="34" charset="0"/>
                  <a:buChar char="•"/>
                </a:pPr>
                <a:r>
                  <a:rPr lang="en-US" sz="2000" dirty="0"/>
                  <a:t>Electrons scattered within 120</a:t>
                </a:r>
                <a:r>
                  <a:rPr lang="en-US" sz="2000" dirty="0">
                    <a:cs typeface="Arial" panose="020B0604020202020204" pitchFamily="34" charset="0"/>
                  </a:rPr>
                  <a:t>º</a:t>
                </a:r>
                <a:r>
                  <a:rPr lang="en-US" sz="2000" dirty="0"/>
                  <a:t>&lt;</a:t>
                </a:r>
                <a:r>
                  <a:rPr lang="el-GR" sz="2000" dirty="0"/>
                  <a:t>θ</a:t>
                </a:r>
                <a:r>
                  <a:rPr lang="en-US" sz="2000" dirty="0"/>
                  <a:t>&lt;160</a:t>
                </a:r>
                <a:r>
                  <a:rPr lang="en-US" sz="2000" dirty="0">
                    <a:cs typeface="Arial" panose="020B0604020202020204" pitchFamily="34" charset="0"/>
                  </a:rPr>
                  <a:t>º</a:t>
                </a:r>
              </a:p>
              <a:p>
                <a:pPr marL="285750" indent="-285750">
                  <a:buFont typeface="Arial" panose="020B0604020202020204" pitchFamily="34" charset="0"/>
                  <a:buChar char="•"/>
                </a:pPr>
                <a:r>
                  <a:rPr lang="en-US" sz="2000" dirty="0">
                    <a:cs typeface="Arial" panose="020B0604020202020204" pitchFamily="34" charset="0"/>
                  </a:rPr>
                  <a:t>Scattering rate of ~ 100 MHz</a:t>
                </a:r>
              </a:p>
              <a:p>
                <a:pPr marL="285750" indent="-285750">
                  <a:buFont typeface="Arial" panose="020B0604020202020204" pitchFamily="34" charset="0"/>
                  <a:buChar char="•"/>
                </a:pPr>
                <a:r>
                  <a:rPr lang="en-US" sz="2000" dirty="0">
                    <a:cs typeface="Arial" panose="020B0604020202020204" pitchFamily="34" charset="0"/>
                  </a:rPr>
                  <a:t>1000h </a:t>
                </a:r>
                <a:r>
                  <a:rPr lang="en-US" sz="2000" dirty="0">
                    <a:cs typeface="Arial" panose="020B0604020202020204" pitchFamily="34" charset="0"/>
                    <a:sym typeface="Wingdings" panose="05000000000000000000" pitchFamily="2" charset="2"/>
                  </a:rPr>
                  <a:t> </a:t>
                </a:r>
                <a:r>
                  <a:rPr lang="en-US" sz="2000" dirty="0"/>
                  <a:t>10</a:t>
                </a:r>
                <a:r>
                  <a:rPr lang="en-US" sz="2000" baseline="30000" dirty="0"/>
                  <a:t>14</a:t>
                </a:r>
                <a:r>
                  <a:rPr lang="en-US" sz="2000" dirty="0"/>
                  <a:t> electrons</a:t>
                </a:r>
                <a:endParaRPr lang="en-US" sz="2000" dirty="0">
                  <a:cs typeface="Arial" panose="020B0604020202020204" pitchFamily="34" charset="0"/>
                </a:endParaRPr>
              </a:p>
              <a:p>
                <a:pPr marL="285750" indent="-285750">
                  <a:buFont typeface="Arial" panose="020B0604020202020204" pitchFamily="34" charset="0"/>
                  <a:buChar char="•"/>
                </a:pPr>
                <a:r>
                  <a:rPr lang="en-US" sz="2000" dirty="0">
                    <a:cs typeface="Arial" panose="020B0604020202020204" pitchFamily="34" charset="0"/>
                  </a:rPr>
                  <a:t>Larger angles </a:t>
                </a:r>
                <a:r>
                  <a:rPr lang="en-US" sz="2000" dirty="0">
                    <a:cs typeface="Arial" panose="020B0604020202020204" pitchFamily="34" charset="0"/>
                    <a:sym typeface="Wingdings" panose="05000000000000000000" pitchFamily="2" charset="2"/>
                  </a:rPr>
                  <a:t>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𝐴</m:t>
                        </m:r>
                      </m:e>
                      <m:sub>
                        <m:r>
                          <a:rPr lang="en-US" sz="2000" i="1">
                            <a:latin typeface="Cambria Math" panose="02040503050406030204" pitchFamily="18" charset="0"/>
                          </a:rPr>
                          <m:t>𝑃𝑉</m:t>
                        </m:r>
                      </m:sub>
                    </m:sSub>
                  </m:oMath>
                </a14:m>
                <a:r>
                  <a:rPr lang="en-US" sz="2000" dirty="0">
                    <a:cs typeface="Arial" panose="020B0604020202020204" pitchFamily="34" charset="0"/>
                  </a:rPr>
                  <a:t> 100 x larger</a:t>
                </a:r>
              </a:p>
              <a:p>
                <a:pPr marL="285750" indent="-285750">
                  <a:buFont typeface="Arial" panose="020B0604020202020204" pitchFamily="34" charset="0"/>
                  <a:buChar char="•"/>
                </a:pPr>
                <a:r>
                  <a:rPr lang="en-US" sz="2000" dirty="0">
                    <a:highlight>
                      <a:srgbClr val="FFFF00"/>
                    </a:highlight>
                    <a:cs typeface="Arial" panose="020B0604020202020204" pitchFamily="34" charset="0"/>
                  </a:rPr>
                  <a:t>Dominated by the proton form factors</a:t>
                </a:r>
                <a:r>
                  <a:rPr lang="en-US" sz="2000" dirty="0">
                    <a:cs typeface="Arial" panose="020B0604020202020204" pitchFamily="34" charset="0"/>
                  </a:rPr>
                  <a:t> instead</a:t>
                </a:r>
                <a:br>
                  <a:rPr lang="en-US" sz="2000" dirty="0">
                    <a:cs typeface="Arial" panose="020B0604020202020204" pitchFamily="34" charset="0"/>
                  </a:rPr>
                </a:br>
                <a:r>
                  <a:rPr lang="en-US" sz="2000" dirty="0">
                    <a:cs typeface="Arial" panose="020B0604020202020204" pitchFamily="34" charset="0"/>
                  </a:rPr>
                  <a:t>of </a:t>
                </a:r>
                <a14:m>
                  <m:oMath xmlns:m="http://schemas.openxmlformats.org/officeDocument/2006/math">
                    <m:sSubSup>
                      <m:sSubSupPr>
                        <m:ctrlPr>
                          <a:rPr lang="en-US" sz="2000" i="1">
                            <a:latin typeface="Cambria Math" panose="02040503050406030204" pitchFamily="18" charset="0"/>
                          </a:rPr>
                        </m:ctrlPr>
                      </m:sSubSupPr>
                      <m:e>
                        <m:r>
                          <a:rPr lang="en-US" sz="2000" i="1">
                            <a:latin typeface="Cambria Math" panose="02040503050406030204" pitchFamily="18" charset="0"/>
                          </a:rPr>
                          <m:t>𝑄</m:t>
                        </m:r>
                      </m:e>
                      <m:sub>
                        <m:r>
                          <a:rPr lang="en-US" sz="2000" i="1">
                            <a:latin typeface="Cambria Math" panose="02040503050406030204" pitchFamily="18" charset="0"/>
                          </a:rPr>
                          <m:t>𝑤</m:t>
                        </m:r>
                      </m:sub>
                      <m:sup>
                        <m:r>
                          <a:rPr lang="en-US" sz="2000" i="1">
                            <a:latin typeface="Cambria Math" panose="02040503050406030204" pitchFamily="18" charset="0"/>
                          </a:rPr>
                          <m:t>𝑝</m:t>
                        </m:r>
                      </m:sup>
                    </m:sSubSup>
                  </m:oMath>
                </a14:m>
                <a:r>
                  <a:rPr lang="en-US" sz="2000" dirty="0">
                    <a:cs typeface="Arial" panose="020B0604020202020204" pitchFamily="34" charset="0"/>
                  </a:rPr>
                  <a:t> </a:t>
                </a:r>
              </a:p>
              <a:p>
                <a:pPr marL="285750" indent="-285750">
                  <a:buFont typeface="Arial" panose="020B0604020202020204" pitchFamily="34" charset="0"/>
                  <a:buChar char="•"/>
                </a:pPr>
                <a:r>
                  <a:rPr lang="en-US" sz="2000" dirty="0">
                    <a:cs typeface="Arial" panose="020B0604020202020204" pitchFamily="34" charset="0"/>
                  </a:rPr>
                  <a:t>Once constrained </a:t>
                </a:r>
              </a:p>
              <a:p>
                <a:pPr marL="742950" lvl="1" indent="-285750">
                  <a:buFont typeface="Arial" panose="020B0604020202020204" pitchFamily="34" charset="0"/>
                  <a:buChar char="•"/>
                </a:pPr>
                <a:r>
                  <a:rPr lang="en-US" sz="2000" b="1" dirty="0">
                    <a:highlight>
                      <a:srgbClr val="FFFF00"/>
                    </a:highlight>
                    <a:cs typeface="Arial" panose="020B0604020202020204" pitchFamily="34" charset="0"/>
                    <a:sym typeface="Wingdings" panose="05000000000000000000" pitchFamily="2" charset="2"/>
                  </a:rPr>
                  <a:t>NO</a:t>
                </a:r>
                <a:r>
                  <a:rPr lang="en-US" sz="2000" dirty="0">
                    <a:cs typeface="Arial" panose="020B0604020202020204" pitchFamily="34" charset="0"/>
                    <a:sym typeface="Wingdings" panose="05000000000000000000" pitchFamily="2" charset="2"/>
                  </a:rPr>
                  <a:t> limit for the forward angle P2 result</a:t>
                </a:r>
                <a:r>
                  <a:rPr lang="en-US" sz="2000" dirty="0">
                    <a:cs typeface="Arial" panose="020B0604020202020204" pitchFamily="34" charset="0"/>
                  </a:rPr>
                  <a:t> </a:t>
                </a:r>
              </a:p>
            </p:txBody>
          </p:sp>
        </mc:Choice>
        <mc:Fallback xmlns="">
          <p:sp>
            <p:nvSpPr>
              <p:cNvPr id="20" name="TextBox 19">
                <a:extLst>
                  <a:ext uri="{FF2B5EF4-FFF2-40B4-BE49-F238E27FC236}">
                    <a16:creationId xmlns:a16="http://schemas.microsoft.com/office/drawing/2014/main" id="{3FA0F4B9-3D7F-19E6-5622-0FCEB3B263D0}"/>
                  </a:ext>
                </a:extLst>
              </p:cNvPr>
              <p:cNvSpPr txBox="1">
                <a:spLocks noRot="1" noChangeAspect="1" noMove="1" noResize="1" noEditPoints="1" noAdjustHandles="1" noChangeArrowheads="1" noChangeShapeType="1" noTextEdit="1"/>
              </p:cNvSpPr>
              <p:nvPr/>
            </p:nvSpPr>
            <p:spPr>
              <a:xfrm>
                <a:off x="72646" y="1646061"/>
                <a:ext cx="5596404" cy="2571217"/>
              </a:xfrm>
              <a:prstGeom prst="rect">
                <a:avLst/>
              </a:prstGeom>
              <a:blipFill>
                <a:blip r:embed="rId4"/>
                <a:stretch>
                  <a:fillRect l="-980" t="-948" r="-109" b="-3318"/>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27C770BE-04C0-8625-8A1F-6052C2689FCA}"/>
              </a:ext>
            </a:extLst>
          </p:cNvPr>
          <p:cNvSpPr txBox="1"/>
          <p:nvPr/>
        </p:nvSpPr>
        <p:spPr>
          <a:xfrm>
            <a:off x="1540443" y="5572553"/>
            <a:ext cx="10152629" cy="430887"/>
          </a:xfrm>
          <a:prstGeom prst="rect">
            <a:avLst/>
          </a:prstGeom>
          <a:noFill/>
        </p:spPr>
        <p:txBody>
          <a:bodyPr wrap="square">
            <a:spAutoFit/>
          </a:bodyPr>
          <a:lstStyle/>
          <a:p>
            <a:r>
              <a:rPr lang="en-US" sz="2200" b="1" dirty="0">
                <a:solidFill>
                  <a:srgbClr val="FF0000"/>
                </a:solidFill>
              </a:rPr>
              <a:t>Not “extra physics” — it is essential to unlock the full precision of P2</a:t>
            </a:r>
          </a:p>
        </p:txBody>
      </p:sp>
    </p:spTree>
    <p:extLst>
      <p:ext uri="{BB962C8B-B14F-4D97-AF65-F5344CB8AC3E}">
        <p14:creationId xmlns:p14="http://schemas.microsoft.com/office/powerpoint/2010/main" val="40768166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du contenu 6"/>
          <p:cNvPicPr>
            <a:picLocks noGrp="1" noChangeAspect="1"/>
          </p:cNvPicPr>
          <p:nvPr>
            <p:ph idx="1"/>
          </p:nvPr>
        </p:nvPicPr>
        <p:blipFill>
          <a:blip r:embed="rId3"/>
          <a:stretch>
            <a:fillRect/>
          </a:stretch>
        </p:blipFill>
        <p:spPr>
          <a:xfrm>
            <a:off x="354797" y="894155"/>
            <a:ext cx="11517332" cy="5753903"/>
          </a:xfrm>
          <a:prstGeom prst="rect">
            <a:avLst/>
          </a:prstGeom>
        </p:spPr>
      </p:pic>
      <p:sp>
        <p:nvSpPr>
          <p:cNvPr id="2" name="Titre 1"/>
          <p:cNvSpPr>
            <a:spLocks noGrp="1"/>
          </p:cNvSpPr>
          <p:nvPr>
            <p:ph type="title"/>
          </p:nvPr>
        </p:nvSpPr>
        <p:spPr/>
        <p:txBody>
          <a:bodyPr/>
          <a:lstStyle/>
          <a:p>
            <a:r>
              <a:rPr lang="en-US" dirty="0"/>
              <a:t>Saclay production validation test bench</a:t>
            </a:r>
          </a:p>
        </p:txBody>
      </p:sp>
      <p:sp>
        <p:nvSpPr>
          <p:cNvPr id="5" name="Espace réservé du pied de page 4"/>
          <p:cNvSpPr>
            <a:spLocks noGrp="1"/>
          </p:cNvSpPr>
          <p:nvPr>
            <p:ph type="ftr" sz="quarter" idx="11"/>
          </p:nvPr>
        </p:nvSpPr>
        <p:spPr/>
        <p:txBody>
          <a:bodyPr/>
          <a:lstStyle/>
          <a:p>
            <a:pPr algn="l"/>
            <a:r>
              <a:rPr lang="en-US"/>
              <a:t>P2 Collaboration Meeting 7 Jan 2026</a:t>
            </a:r>
            <a:endParaRPr lang="fr-FR" dirty="0"/>
          </a:p>
        </p:txBody>
      </p:sp>
      <p:sp>
        <p:nvSpPr>
          <p:cNvPr id="6" name="Espace réservé du numéro de diapositive 5"/>
          <p:cNvSpPr>
            <a:spLocks noGrp="1"/>
          </p:cNvSpPr>
          <p:nvPr>
            <p:ph type="sldNum" sz="quarter" idx="12"/>
          </p:nvPr>
        </p:nvSpPr>
        <p:spPr/>
        <p:txBody>
          <a:bodyPr/>
          <a:lstStyle/>
          <a:p>
            <a:fld id="{AC7BA007-6205-4C6B-BC33-417A4DE9964F}" type="slidenum">
              <a:rPr lang="fr-FR" smtClean="0"/>
              <a:t>40</a:t>
            </a:fld>
            <a:endParaRPr lang="fr-FR"/>
          </a:p>
        </p:txBody>
      </p:sp>
      <p:sp>
        <p:nvSpPr>
          <p:cNvPr id="8" name="ZoneTexte 7"/>
          <p:cNvSpPr txBox="1"/>
          <p:nvPr/>
        </p:nvSpPr>
        <p:spPr>
          <a:xfrm>
            <a:off x="2099556" y="4509120"/>
            <a:ext cx="991105" cy="369332"/>
          </a:xfrm>
          <a:prstGeom prst="rect">
            <a:avLst/>
          </a:prstGeom>
          <a:noFill/>
        </p:spPr>
        <p:txBody>
          <a:bodyPr wrap="none" rtlCol="0">
            <a:spAutoFit/>
          </a:bodyPr>
          <a:lstStyle/>
          <a:p>
            <a:r>
              <a:rPr lang="en-US" b="1" dirty="0">
                <a:solidFill>
                  <a:srgbClr val="FFFF00"/>
                </a:solidFill>
              </a:rPr>
              <a:t>Backend</a:t>
            </a:r>
          </a:p>
        </p:txBody>
      </p:sp>
      <p:sp>
        <p:nvSpPr>
          <p:cNvPr id="9" name="ZoneTexte 8"/>
          <p:cNvSpPr txBox="1"/>
          <p:nvPr/>
        </p:nvSpPr>
        <p:spPr>
          <a:xfrm>
            <a:off x="839416" y="1124744"/>
            <a:ext cx="2097177" cy="646331"/>
          </a:xfrm>
          <a:prstGeom prst="rect">
            <a:avLst/>
          </a:prstGeom>
          <a:noFill/>
        </p:spPr>
        <p:txBody>
          <a:bodyPr wrap="none" rtlCol="0">
            <a:spAutoFit/>
          </a:bodyPr>
          <a:lstStyle/>
          <a:p>
            <a:pPr algn="ctr"/>
            <a:r>
              <a:rPr lang="en-US" b="1" dirty="0">
                <a:solidFill>
                  <a:srgbClr val="FFFF00"/>
                </a:solidFill>
              </a:rPr>
              <a:t>LV power for</a:t>
            </a:r>
          </a:p>
          <a:p>
            <a:pPr algn="ctr"/>
            <a:r>
              <a:rPr lang="en-US" b="1" dirty="0">
                <a:solidFill>
                  <a:srgbClr val="FFFF00"/>
                </a:solidFill>
              </a:rPr>
              <a:t>Hybrid and Backend</a:t>
            </a:r>
          </a:p>
        </p:txBody>
      </p:sp>
      <p:sp>
        <p:nvSpPr>
          <p:cNvPr id="10" name="ZoneTexte 9"/>
          <p:cNvSpPr txBox="1"/>
          <p:nvPr/>
        </p:nvSpPr>
        <p:spPr>
          <a:xfrm>
            <a:off x="9042137" y="1160748"/>
            <a:ext cx="1605503" cy="646331"/>
          </a:xfrm>
          <a:prstGeom prst="rect">
            <a:avLst/>
          </a:prstGeom>
          <a:noFill/>
        </p:spPr>
        <p:txBody>
          <a:bodyPr wrap="none" rtlCol="0">
            <a:spAutoFit/>
          </a:bodyPr>
          <a:lstStyle/>
          <a:p>
            <a:pPr algn="ctr"/>
            <a:r>
              <a:rPr lang="en-US" b="1" dirty="0">
                <a:solidFill>
                  <a:srgbClr val="FFFF00"/>
                </a:solidFill>
              </a:rPr>
              <a:t>LV power for</a:t>
            </a:r>
          </a:p>
          <a:p>
            <a:pPr algn="ctr"/>
            <a:r>
              <a:rPr lang="en-US" b="1" dirty="0">
                <a:solidFill>
                  <a:srgbClr val="FFFF00"/>
                </a:solidFill>
              </a:rPr>
              <a:t>charge injector</a:t>
            </a:r>
          </a:p>
        </p:txBody>
      </p:sp>
      <p:sp>
        <p:nvSpPr>
          <p:cNvPr id="11" name="ZoneTexte 10"/>
          <p:cNvSpPr txBox="1"/>
          <p:nvPr/>
        </p:nvSpPr>
        <p:spPr>
          <a:xfrm>
            <a:off x="8699309" y="3753036"/>
            <a:ext cx="923010" cy="646331"/>
          </a:xfrm>
          <a:prstGeom prst="rect">
            <a:avLst/>
          </a:prstGeom>
          <a:noFill/>
        </p:spPr>
        <p:txBody>
          <a:bodyPr wrap="none" rtlCol="0">
            <a:spAutoFit/>
          </a:bodyPr>
          <a:lstStyle/>
          <a:p>
            <a:pPr algn="ctr"/>
            <a:r>
              <a:rPr lang="en-US" b="1" dirty="0">
                <a:solidFill>
                  <a:srgbClr val="FFFF00"/>
                </a:solidFill>
              </a:rPr>
              <a:t>Charge</a:t>
            </a:r>
            <a:br>
              <a:rPr lang="en-US" b="1" dirty="0">
                <a:solidFill>
                  <a:srgbClr val="FFFF00"/>
                </a:solidFill>
              </a:rPr>
            </a:br>
            <a:r>
              <a:rPr lang="en-US" b="1" dirty="0">
                <a:solidFill>
                  <a:srgbClr val="FFFF00"/>
                </a:solidFill>
              </a:rPr>
              <a:t>injector</a:t>
            </a:r>
          </a:p>
        </p:txBody>
      </p:sp>
      <p:sp>
        <p:nvSpPr>
          <p:cNvPr id="12" name="ZoneTexte 11"/>
          <p:cNvSpPr txBox="1"/>
          <p:nvPr/>
        </p:nvSpPr>
        <p:spPr>
          <a:xfrm>
            <a:off x="4378965" y="4473116"/>
            <a:ext cx="824265" cy="369332"/>
          </a:xfrm>
          <a:prstGeom prst="rect">
            <a:avLst/>
          </a:prstGeom>
          <a:noFill/>
        </p:spPr>
        <p:txBody>
          <a:bodyPr wrap="none" rtlCol="0">
            <a:spAutoFit/>
          </a:bodyPr>
          <a:lstStyle/>
          <a:p>
            <a:pPr algn="ctr"/>
            <a:r>
              <a:rPr lang="en-US" b="1" dirty="0">
                <a:solidFill>
                  <a:srgbClr val="FFFF00"/>
                </a:solidFill>
              </a:rPr>
              <a:t>Hybrid</a:t>
            </a:r>
          </a:p>
        </p:txBody>
      </p:sp>
      <p:sp>
        <p:nvSpPr>
          <p:cNvPr id="13" name="ZoneTexte 12"/>
          <p:cNvSpPr txBox="1"/>
          <p:nvPr/>
        </p:nvSpPr>
        <p:spPr>
          <a:xfrm>
            <a:off x="5231904" y="4077072"/>
            <a:ext cx="1273875" cy="369332"/>
          </a:xfrm>
          <a:prstGeom prst="rect">
            <a:avLst/>
          </a:prstGeom>
          <a:noFill/>
        </p:spPr>
        <p:txBody>
          <a:bodyPr wrap="none" rtlCol="0">
            <a:spAutoFit/>
          </a:bodyPr>
          <a:lstStyle/>
          <a:p>
            <a:pPr algn="ctr"/>
            <a:r>
              <a:rPr lang="en-US" b="1" dirty="0">
                <a:solidFill>
                  <a:srgbClr val="FFFF00"/>
                </a:solidFill>
              </a:rPr>
              <a:t>Protections</a:t>
            </a:r>
          </a:p>
        </p:txBody>
      </p:sp>
    </p:spTree>
    <p:extLst>
      <p:ext uri="{BB962C8B-B14F-4D97-AF65-F5344CB8AC3E}">
        <p14:creationId xmlns:p14="http://schemas.microsoft.com/office/powerpoint/2010/main" val="2703724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95AA0EBD-79CF-47BB-A7DB-F2C3F19A9DCA}"/>
              </a:ext>
            </a:extLst>
          </p:cNvPr>
          <p:cNvSpPr>
            <a:spLocks noGrp="1"/>
          </p:cNvSpPr>
          <p:nvPr>
            <p:ph type="title"/>
          </p:nvPr>
        </p:nvSpPr>
        <p:spPr/>
        <p:txBody>
          <a:bodyPr/>
          <a:lstStyle/>
          <a:p>
            <a:r>
              <a:rPr lang="fr-FR" dirty="0"/>
              <a:t>Frontend protection</a:t>
            </a:r>
          </a:p>
        </p:txBody>
      </p:sp>
      <p:sp>
        <p:nvSpPr>
          <p:cNvPr id="5" name="Espace réservé du pied de page 4">
            <a:extLst>
              <a:ext uri="{FF2B5EF4-FFF2-40B4-BE49-F238E27FC236}">
                <a16:creationId xmlns:a16="http://schemas.microsoft.com/office/drawing/2014/main" id="{8D04752A-85A5-41A8-8640-E8507E514E5E}"/>
              </a:ext>
            </a:extLst>
          </p:cNvPr>
          <p:cNvSpPr>
            <a:spLocks noGrp="1"/>
          </p:cNvSpPr>
          <p:nvPr>
            <p:ph type="ftr" sz="quarter" idx="11"/>
          </p:nvPr>
        </p:nvSpPr>
        <p:spPr/>
        <p:txBody>
          <a:bodyPr/>
          <a:lstStyle/>
          <a:p>
            <a:pPr algn="l"/>
            <a:r>
              <a:rPr lang="en-US"/>
              <a:t>P2 Collaboration Meeting 7 Jan 2026</a:t>
            </a:r>
            <a:endParaRPr lang="fr-FR" dirty="0"/>
          </a:p>
        </p:txBody>
      </p:sp>
      <p:sp>
        <p:nvSpPr>
          <p:cNvPr id="6" name="Espace réservé du numéro de diapositive 5">
            <a:extLst>
              <a:ext uri="{FF2B5EF4-FFF2-40B4-BE49-F238E27FC236}">
                <a16:creationId xmlns:a16="http://schemas.microsoft.com/office/drawing/2014/main" id="{A3292837-8181-4E1C-A9CE-56355F689BDE}"/>
              </a:ext>
            </a:extLst>
          </p:cNvPr>
          <p:cNvSpPr>
            <a:spLocks noGrp="1"/>
          </p:cNvSpPr>
          <p:nvPr>
            <p:ph type="sldNum" sz="quarter" idx="12"/>
          </p:nvPr>
        </p:nvSpPr>
        <p:spPr/>
        <p:txBody>
          <a:bodyPr/>
          <a:lstStyle/>
          <a:p>
            <a:fld id="{AC7BA007-6205-4C6B-BC33-417A4DE9964F}" type="slidenum">
              <a:rPr lang="fr-FR" smtClean="0"/>
              <a:t>41</a:t>
            </a:fld>
            <a:endParaRPr lang="fr-FR"/>
          </a:p>
        </p:txBody>
      </p:sp>
    </p:spTree>
    <p:extLst>
      <p:ext uri="{BB962C8B-B14F-4D97-AF65-F5344CB8AC3E}">
        <p14:creationId xmlns:p14="http://schemas.microsoft.com/office/powerpoint/2010/main" val="8253243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35360" y="872716"/>
            <a:ext cx="11557284" cy="5796644"/>
          </a:xfrm>
        </p:spPr>
        <p:txBody>
          <a:bodyPr>
            <a:normAutofit/>
          </a:bodyPr>
          <a:lstStyle/>
          <a:p>
            <a:r>
              <a:rPr lang="en-US" altLang="fr-FR" dirty="0"/>
              <a:t>VMM hybrids feature on-board per-channel protection circuit</a:t>
            </a:r>
          </a:p>
          <a:p>
            <a:pPr lvl="1"/>
            <a:r>
              <a:rPr lang="en-US" altLang="fr-FR" dirty="0"/>
              <a:t>Overvoltage diodes followed by an AC coupling capacitor</a:t>
            </a:r>
          </a:p>
          <a:p>
            <a:pPr lvl="1"/>
            <a:r>
              <a:rPr lang="en-US" altLang="fr-FR" dirty="0"/>
              <a:t>Non-optimal to recover metallic detector efficiency after discharge</a:t>
            </a:r>
          </a:p>
          <a:p>
            <a:pPr lvl="1"/>
            <a:r>
              <a:rPr lang="en-US" altLang="fr-FR" dirty="0"/>
              <a:t>Requires an extra protection circuit to be robustly safe</a:t>
            </a:r>
          </a:p>
          <a:p>
            <a:r>
              <a:rPr lang="en-US" altLang="fr-FR" dirty="0"/>
              <a:t>Study add-on protections to overcome the weakness</a:t>
            </a:r>
          </a:p>
          <a:p>
            <a:pPr lvl="1"/>
            <a:r>
              <a:rPr lang="en-US" altLang="fr-FR" dirty="0"/>
              <a:t>Exercise with dedicated “killer” circuit and real detectors</a:t>
            </a:r>
          </a:p>
          <a:p>
            <a:pPr lvl="1"/>
            <a:r>
              <a:rPr lang="en-US" altLang="fr-FR" dirty="0"/>
              <a:t>Check S/N degradation</a:t>
            </a:r>
          </a:p>
          <a:p>
            <a:pPr lvl="1"/>
            <a:r>
              <a:rPr lang="en-US" altLang="fr-FR" dirty="0"/>
              <a:t>Check deadtime decrease</a:t>
            </a:r>
          </a:p>
          <a:p>
            <a:pPr lvl="4"/>
            <a:endParaRPr lang="en-US" altLang="fr-FR" dirty="0"/>
          </a:p>
          <a:p>
            <a:pPr lvl="1"/>
            <a:r>
              <a:rPr lang="en-US" altLang="fr-FR" dirty="0"/>
              <a:t>Develop a flexible cascade-able board to check different protection types</a:t>
            </a:r>
          </a:p>
          <a:p>
            <a:r>
              <a:rPr lang="en-US" altLang="fr-FR" dirty="0"/>
              <a:t>Make the choice for detector-frontend adaptation board design</a:t>
            </a:r>
          </a:p>
          <a:p>
            <a:pPr lvl="1"/>
            <a:r>
              <a:rPr lang="en-US" altLang="fr-FR" dirty="0"/>
              <a:t>Robust, compact, acceptable S/N degradation</a:t>
            </a:r>
          </a:p>
        </p:txBody>
      </p:sp>
      <p:sp>
        <p:nvSpPr>
          <p:cNvPr id="2" name="Titre 1"/>
          <p:cNvSpPr>
            <a:spLocks noGrp="1"/>
          </p:cNvSpPr>
          <p:nvPr>
            <p:ph type="title"/>
          </p:nvPr>
        </p:nvSpPr>
        <p:spPr/>
        <p:txBody>
          <a:bodyPr/>
          <a:lstStyle/>
          <a:p>
            <a:r>
              <a:rPr lang="en-US" dirty="0"/>
              <a:t>Frontend protection studies</a:t>
            </a:r>
          </a:p>
        </p:txBody>
      </p:sp>
      <p:sp>
        <p:nvSpPr>
          <p:cNvPr id="5" name="Espace réservé du pied de page 4"/>
          <p:cNvSpPr>
            <a:spLocks noGrp="1"/>
          </p:cNvSpPr>
          <p:nvPr>
            <p:ph type="ftr" sz="quarter" idx="11"/>
          </p:nvPr>
        </p:nvSpPr>
        <p:spPr/>
        <p:txBody>
          <a:bodyPr/>
          <a:lstStyle/>
          <a:p>
            <a:pPr algn="l"/>
            <a:r>
              <a:rPr lang="en-US"/>
              <a:t>P2 Collaboration Meeting 7 Jan 2026</a:t>
            </a:r>
            <a:endParaRPr lang="fr-FR" dirty="0"/>
          </a:p>
        </p:txBody>
      </p:sp>
      <p:sp>
        <p:nvSpPr>
          <p:cNvPr id="6" name="Espace réservé du numéro de diapositive 5"/>
          <p:cNvSpPr>
            <a:spLocks noGrp="1"/>
          </p:cNvSpPr>
          <p:nvPr>
            <p:ph type="sldNum" sz="quarter" idx="12"/>
          </p:nvPr>
        </p:nvSpPr>
        <p:spPr/>
        <p:txBody>
          <a:bodyPr/>
          <a:lstStyle/>
          <a:p>
            <a:fld id="{AC7BA007-6205-4C6B-BC33-417A4DE9964F}" type="slidenum">
              <a:rPr lang="fr-FR" smtClean="0"/>
              <a:t>42</a:t>
            </a:fld>
            <a:endParaRPr lang="fr-FR"/>
          </a:p>
        </p:txBody>
      </p:sp>
      <p:grpSp>
        <p:nvGrpSpPr>
          <p:cNvPr id="304" name="Groupe 303">
            <a:extLst>
              <a:ext uri="{FF2B5EF4-FFF2-40B4-BE49-F238E27FC236}">
                <a16:creationId xmlns:a16="http://schemas.microsoft.com/office/drawing/2014/main" id="{B2B3D642-3BDA-4838-B989-730C34F7367D}"/>
              </a:ext>
            </a:extLst>
          </p:cNvPr>
          <p:cNvGrpSpPr/>
          <p:nvPr/>
        </p:nvGrpSpPr>
        <p:grpSpPr>
          <a:xfrm>
            <a:off x="3461778" y="5130000"/>
            <a:ext cx="8430866" cy="1414455"/>
            <a:chOff x="502079" y="5130000"/>
            <a:chExt cx="8430866" cy="1414455"/>
          </a:xfrm>
        </p:grpSpPr>
        <p:sp>
          <p:nvSpPr>
            <p:cNvPr id="186" name="Rectangle 185">
              <a:extLst>
                <a:ext uri="{FF2B5EF4-FFF2-40B4-BE49-F238E27FC236}">
                  <a16:creationId xmlns:a16="http://schemas.microsoft.com/office/drawing/2014/main" id="{BA3D2335-8DBB-460F-86A3-72B81908E26A}"/>
                </a:ext>
              </a:extLst>
            </p:cNvPr>
            <p:cNvSpPr/>
            <p:nvPr/>
          </p:nvSpPr>
          <p:spPr>
            <a:xfrm>
              <a:off x="6287393" y="5130000"/>
              <a:ext cx="2645552" cy="1410187"/>
            </a:xfrm>
            <a:prstGeom prst="rect">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solidFill>
                </a:rPr>
                <a:t>VMM Hybrid</a:t>
              </a:r>
            </a:p>
          </p:txBody>
        </p:sp>
        <p:cxnSp>
          <p:nvCxnSpPr>
            <p:cNvPr id="187" name="Connecteur droit 186">
              <a:extLst>
                <a:ext uri="{FF2B5EF4-FFF2-40B4-BE49-F238E27FC236}">
                  <a16:creationId xmlns:a16="http://schemas.microsoft.com/office/drawing/2014/main" id="{4E1EE833-A099-4355-ABF3-24D8FFA63106}"/>
                </a:ext>
              </a:extLst>
            </p:cNvPr>
            <p:cNvCxnSpPr/>
            <p:nvPr/>
          </p:nvCxnSpPr>
          <p:spPr>
            <a:xfrm>
              <a:off x="7054348" y="5601485"/>
              <a:ext cx="0" cy="20954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88" name="Groupe 187">
              <a:extLst>
                <a:ext uri="{FF2B5EF4-FFF2-40B4-BE49-F238E27FC236}">
                  <a16:creationId xmlns:a16="http://schemas.microsoft.com/office/drawing/2014/main" id="{2CCD9195-3804-43B4-B2CB-63A3954116B2}"/>
                </a:ext>
              </a:extLst>
            </p:cNvPr>
            <p:cNvGrpSpPr/>
            <p:nvPr/>
          </p:nvGrpSpPr>
          <p:grpSpPr>
            <a:xfrm>
              <a:off x="6595337" y="5706259"/>
              <a:ext cx="928699" cy="550066"/>
              <a:chOff x="6555284" y="4293096"/>
              <a:chExt cx="1276528" cy="756084"/>
            </a:xfrm>
          </p:grpSpPr>
          <p:pic>
            <p:nvPicPr>
              <p:cNvPr id="296" name="Image 295">
                <a:extLst>
                  <a:ext uri="{FF2B5EF4-FFF2-40B4-BE49-F238E27FC236}">
                    <a16:creationId xmlns:a16="http://schemas.microsoft.com/office/drawing/2014/main" id="{4A8F7274-CF60-4B43-8333-C52C7B562579}"/>
                  </a:ext>
                </a:extLst>
              </p:cNvPr>
              <p:cNvPicPr>
                <a:picLocks noChangeAspect="1"/>
              </p:cNvPicPr>
              <p:nvPr/>
            </p:nvPicPr>
            <p:blipFill>
              <a:blip r:embed="rId3"/>
              <a:stretch>
                <a:fillRect/>
              </a:stretch>
            </p:blipFill>
            <p:spPr>
              <a:xfrm rot="5400000" flipV="1">
                <a:off x="6907758" y="3940622"/>
                <a:ext cx="571580" cy="1276528"/>
              </a:xfrm>
              <a:prstGeom prst="rect">
                <a:avLst/>
              </a:prstGeom>
            </p:spPr>
          </p:pic>
          <p:cxnSp>
            <p:nvCxnSpPr>
              <p:cNvPr id="297" name="Connecteur droit 296">
                <a:extLst>
                  <a:ext uri="{FF2B5EF4-FFF2-40B4-BE49-F238E27FC236}">
                    <a16:creationId xmlns:a16="http://schemas.microsoft.com/office/drawing/2014/main" id="{98D6CDA6-5260-4AAC-97DC-7BF5B1244C05}"/>
                  </a:ext>
                </a:extLst>
              </p:cNvPr>
              <p:cNvCxnSpPr/>
              <p:nvPr/>
            </p:nvCxnSpPr>
            <p:spPr>
              <a:xfrm>
                <a:off x="7726271" y="4761148"/>
                <a:ext cx="0" cy="28803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189" name="Connecteur droit 188">
              <a:extLst>
                <a:ext uri="{FF2B5EF4-FFF2-40B4-BE49-F238E27FC236}">
                  <a16:creationId xmlns:a16="http://schemas.microsoft.com/office/drawing/2014/main" id="{AC336B09-C660-46B6-8EA3-C6607C1A41FA}"/>
                </a:ext>
              </a:extLst>
            </p:cNvPr>
            <p:cNvCxnSpPr/>
            <p:nvPr/>
          </p:nvCxnSpPr>
          <p:spPr>
            <a:xfrm>
              <a:off x="6496941" y="6256325"/>
              <a:ext cx="95031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90" name="ZoneTexte 189">
              <a:extLst>
                <a:ext uri="{FF2B5EF4-FFF2-40B4-BE49-F238E27FC236}">
                  <a16:creationId xmlns:a16="http://schemas.microsoft.com/office/drawing/2014/main" id="{77D86E24-BA09-446D-9AE0-2519C903C309}"/>
                </a:ext>
              </a:extLst>
            </p:cNvPr>
            <p:cNvSpPr txBox="1"/>
            <p:nvPr/>
          </p:nvSpPr>
          <p:spPr>
            <a:xfrm>
              <a:off x="6654103" y="6046776"/>
              <a:ext cx="565848" cy="201522"/>
            </a:xfrm>
            <a:prstGeom prst="rect">
              <a:avLst/>
            </a:prstGeom>
            <a:noFill/>
          </p:spPr>
          <p:txBody>
            <a:bodyPr wrap="none" rtlCol="0">
              <a:spAutoFit/>
            </a:bodyPr>
            <a:lstStyle/>
            <a:p>
              <a:r>
                <a:rPr lang="fr-FR" sz="1200" dirty="0"/>
                <a:t>NUP4114</a:t>
              </a:r>
            </a:p>
          </p:txBody>
        </p:sp>
        <p:sp>
          <p:nvSpPr>
            <p:cNvPr id="191" name="Rectangle 190">
              <a:extLst>
                <a:ext uri="{FF2B5EF4-FFF2-40B4-BE49-F238E27FC236}">
                  <a16:creationId xmlns:a16="http://schemas.microsoft.com/office/drawing/2014/main" id="{753D91FB-2CC8-43AB-979B-49E9439B745E}"/>
                </a:ext>
              </a:extLst>
            </p:cNvPr>
            <p:cNvSpPr/>
            <p:nvPr/>
          </p:nvSpPr>
          <p:spPr>
            <a:xfrm>
              <a:off x="6418361" y="5706259"/>
              <a:ext cx="157144" cy="44529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dirty="0">
                  <a:solidFill>
                    <a:schemeClr val="tx1"/>
                  </a:solidFill>
                </a:rPr>
                <a:t>1M</a:t>
              </a:r>
            </a:p>
          </p:txBody>
        </p:sp>
        <p:cxnSp>
          <p:nvCxnSpPr>
            <p:cNvPr id="192" name="Connecteur droit 191">
              <a:extLst>
                <a:ext uri="{FF2B5EF4-FFF2-40B4-BE49-F238E27FC236}">
                  <a16:creationId xmlns:a16="http://schemas.microsoft.com/office/drawing/2014/main" id="{D6846FDE-7595-4B27-9BE8-6D843F5BE5B9}"/>
                </a:ext>
              </a:extLst>
            </p:cNvPr>
            <p:cNvCxnSpPr>
              <a:cxnSpLocks/>
            </p:cNvCxnSpPr>
            <p:nvPr/>
          </p:nvCxnSpPr>
          <p:spPr>
            <a:xfrm>
              <a:off x="6287393" y="5601485"/>
              <a:ext cx="0" cy="10477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3" name="Connecteur droit 192">
              <a:extLst>
                <a:ext uri="{FF2B5EF4-FFF2-40B4-BE49-F238E27FC236}">
                  <a16:creationId xmlns:a16="http://schemas.microsoft.com/office/drawing/2014/main" id="{0E33DAD6-B10A-4224-8542-7584265F91E4}"/>
                </a:ext>
              </a:extLst>
            </p:cNvPr>
            <p:cNvCxnSpPr>
              <a:cxnSpLocks/>
            </p:cNvCxnSpPr>
            <p:nvPr/>
          </p:nvCxnSpPr>
          <p:spPr>
            <a:xfrm>
              <a:off x="6496941" y="6151551"/>
              <a:ext cx="0" cy="18335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94" name="Groupe 193">
              <a:extLst>
                <a:ext uri="{FF2B5EF4-FFF2-40B4-BE49-F238E27FC236}">
                  <a16:creationId xmlns:a16="http://schemas.microsoft.com/office/drawing/2014/main" id="{1AFB9D23-2F6C-4F4E-BC3D-7079F1803857}"/>
                </a:ext>
              </a:extLst>
            </p:cNvPr>
            <p:cNvGrpSpPr/>
            <p:nvPr/>
          </p:nvGrpSpPr>
          <p:grpSpPr>
            <a:xfrm>
              <a:off x="6339780" y="6334906"/>
              <a:ext cx="314323" cy="157162"/>
              <a:chOff x="4547828" y="4869160"/>
              <a:chExt cx="432048" cy="216024"/>
            </a:xfrm>
          </p:grpSpPr>
          <p:cxnSp>
            <p:nvCxnSpPr>
              <p:cNvPr id="293" name="Connecteur droit 292">
                <a:extLst>
                  <a:ext uri="{FF2B5EF4-FFF2-40B4-BE49-F238E27FC236}">
                    <a16:creationId xmlns:a16="http://schemas.microsoft.com/office/drawing/2014/main" id="{026A15E9-6CDD-4065-A859-B589770798B1}"/>
                  </a:ext>
                </a:extLst>
              </p:cNvPr>
              <p:cNvCxnSpPr/>
              <p:nvPr/>
            </p:nvCxnSpPr>
            <p:spPr>
              <a:xfrm rot="5400000">
                <a:off x="4763852" y="4653136"/>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4" name="Connecteur droit 293">
                <a:extLst>
                  <a:ext uri="{FF2B5EF4-FFF2-40B4-BE49-F238E27FC236}">
                    <a16:creationId xmlns:a16="http://schemas.microsoft.com/office/drawing/2014/main" id="{4A51EE15-7AA9-4A18-AE2F-F6E97ECB8127}"/>
                  </a:ext>
                </a:extLst>
              </p:cNvPr>
              <p:cNvCxnSpPr/>
              <p:nvPr/>
            </p:nvCxnSpPr>
            <p:spPr>
              <a:xfrm rot="5400000">
                <a:off x="4763852" y="4833172"/>
                <a:ext cx="0" cy="28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5" name="Connecteur droit 294">
                <a:extLst>
                  <a:ext uri="{FF2B5EF4-FFF2-40B4-BE49-F238E27FC236}">
                    <a16:creationId xmlns:a16="http://schemas.microsoft.com/office/drawing/2014/main" id="{6D6FE36B-A527-4DD7-B231-944CAC1F849A}"/>
                  </a:ext>
                </a:extLst>
              </p:cNvPr>
              <p:cNvCxnSpPr/>
              <p:nvPr/>
            </p:nvCxnSpPr>
            <p:spPr>
              <a:xfrm rot="5400000">
                <a:off x="4763852" y="5013184"/>
                <a:ext cx="0" cy="144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95" name="Connecteur droit 194">
              <a:extLst>
                <a:ext uri="{FF2B5EF4-FFF2-40B4-BE49-F238E27FC236}">
                  <a16:creationId xmlns:a16="http://schemas.microsoft.com/office/drawing/2014/main" id="{40FE9C9C-B9BA-4091-95FE-A23BBCB26321}"/>
                </a:ext>
              </a:extLst>
            </p:cNvPr>
            <p:cNvCxnSpPr>
              <a:cxnSpLocks/>
              <a:stCxn id="201" idx="2"/>
            </p:cNvCxnSpPr>
            <p:nvPr/>
          </p:nvCxnSpPr>
          <p:spPr>
            <a:xfrm>
              <a:off x="5370625" y="5601476"/>
              <a:ext cx="2095480" cy="610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96" name="Groupe 195">
              <a:extLst>
                <a:ext uri="{FF2B5EF4-FFF2-40B4-BE49-F238E27FC236}">
                  <a16:creationId xmlns:a16="http://schemas.microsoft.com/office/drawing/2014/main" id="{B998E5F8-F4FE-4C92-A99D-C8F0C44D6C6F}"/>
                </a:ext>
              </a:extLst>
            </p:cNvPr>
            <p:cNvGrpSpPr/>
            <p:nvPr/>
          </p:nvGrpSpPr>
          <p:grpSpPr>
            <a:xfrm>
              <a:off x="7466105" y="5444323"/>
              <a:ext cx="104774" cy="314323"/>
              <a:chOff x="7860436" y="3933056"/>
              <a:chExt cx="144016" cy="432048"/>
            </a:xfrm>
          </p:grpSpPr>
          <p:cxnSp>
            <p:nvCxnSpPr>
              <p:cNvPr id="291" name="Connecteur droit 290">
                <a:extLst>
                  <a:ext uri="{FF2B5EF4-FFF2-40B4-BE49-F238E27FC236}">
                    <a16:creationId xmlns:a16="http://schemas.microsoft.com/office/drawing/2014/main" id="{604843A0-4801-4795-A98D-97E4B933F44B}"/>
                  </a:ext>
                </a:extLst>
              </p:cNvPr>
              <p:cNvCxnSpPr/>
              <p:nvPr/>
            </p:nvCxnSpPr>
            <p:spPr>
              <a:xfrm>
                <a:off x="7860436" y="3933056"/>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2" name="Connecteur droit 291">
                <a:extLst>
                  <a:ext uri="{FF2B5EF4-FFF2-40B4-BE49-F238E27FC236}">
                    <a16:creationId xmlns:a16="http://schemas.microsoft.com/office/drawing/2014/main" id="{D8AC517E-B977-4F0A-95F5-FCD04DF96E2E}"/>
                  </a:ext>
                </a:extLst>
              </p:cNvPr>
              <p:cNvCxnSpPr/>
              <p:nvPr/>
            </p:nvCxnSpPr>
            <p:spPr>
              <a:xfrm>
                <a:off x="8004452" y="3933056"/>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97" name="Connecteur droit 196">
              <a:extLst>
                <a:ext uri="{FF2B5EF4-FFF2-40B4-BE49-F238E27FC236}">
                  <a16:creationId xmlns:a16="http://schemas.microsoft.com/office/drawing/2014/main" id="{A73CF0D4-C1A4-4E27-855C-B63B02B9F737}"/>
                </a:ext>
              </a:extLst>
            </p:cNvPr>
            <p:cNvCxnSpPr/>
            <p:nvPr/>
          </p:nvCxnSpPr>
          <p:spPr>
            <a:xfrm>
              <a:off x="7570879" y="5601485"/>
              <a:ext cx="23591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98" name="ZoneTexte 197">
              <a:extLst>
                <a:ext uri="{FF2B5EF4-FFF2-40B4-BE49-F238E27FC236}">
                  <a16:creationId xmlns:a16="http://schemas.microsoft.com/office/drawing/2014/main" id="{44F15F11-826B-4726-84A4-A9DE43C5E85D}"/>
                </a:ext>
              </a:extLst>
            </p:cNvPr>
            <p:cNvSpPr txBox="1"/>
            <p:nvPr/>
          </p:nvSpPr>
          <p:spPr>
            <a:xfrm>
              <a:off x="7230362" y="5234774"/>
              <a:ext cx="364093" cy="201522"/>
            </a:xfrm>
            <a:prstGeom prst="rect">
              <a:avLst/>
            </a:prstGeom>
            <a:noFill/>
          </p:spPr>
          <p:txBody>
            <a:bodyPr wrap="none" rtlCol="0">
              <a:spAutoFit/>
            </a:bodyPr>
            <a:lstStyle/>
            <a:p>
              <a:r>
                <a:rPr lang="fr-FR" sz="1200" dirty="0"/>
                <a:t>470p</a:t>
              </a:r>
            </a:p>
          </p:txBody>
        </p:sp>
        <p:sp>
          <p:nvSpPr>
            <p:cNvPr id="199" name="Rectangle 198">
              <a:extLst>
                <a:ext uri="{FF2B5EF4-FFF2-40B4-BE49-F238E27FC236}">
                  <a16:creationId xmlns:a16="http://schemas.microsoft.com/office/drawing/2014/main" id="{F2C9E2B3-CFC9-43B0-ADD6-329979F59A75}"/>
                </a:ext>
              </a:extLst>
            </p:cNvPr>
            <p:cNvSpPr/>
            <p:nvPr/>
          </p:nvSpPr>
          <p:spPr>
            <a:xfrm>
              <a:off x="7806796" y="5365742"/>
              <a:ext cx="1047568" cy="47143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en-US" sz="1200" dirty="0">
                  <a:solidFill>
                    <a:schemeClr val="tx1"/>
                  </a:solidFill>
                </a:rPr>
                <a:t>VMM 0</a:t>
              </a:r>
            </a:p>
          </p:txBody>
        </p:sp>
        <p:sp>
          <p:nvSpPr>
            <p:cNvPr id="200" name="ZoneTexte 199">
              <a:extLst>
                <a:ext uri="{FF2B5EF4-FFF2-40B4-BE49-F238E27FC236}">
                  <a16:creationId xmlns:a16="http://schemas.microsoft.com/office/drawing/2014/main" id="{855A2AC0-0098-40FA-8353-2371B1C2DA09}"/>
                </a:ext>
              </a:extLst>
            </p:cNvPr>
            <p:cNvSpPr txBox="1"/>
            <p:nvPr/>
          </p:nvSpPr>
          <p:spPr>
            <a:xfrm>
              <a:off x="7780428" y="5470517"/>
              <a:ext cx="448060" cy="201522"/>
            </a:xfrm>
            <a:prstGeom prst="rect">
              <a:avLst/>
            </a:prstGeom>
            <a:noFill/>
          </p:spPr>
          <p:txBody>
            <a:bodyPr wrap="none" rtlCol="0">
              <a:spAutoFit/>
            </a:bodyPr>
            <a:lstStyle/>
            <a:p>
              <a:r>
                <a:rPr lang="fr-FR" sz="1200" dirty="0"/>
                <a:t>Chan X</a:t>
              </a:r>
            </a:p>
          </p:txBody>
        </p:sp>
        <p:sp>
          <p:nvSpPr>
            <p:cNvPr id="201" name="Rectangle 200">
              <a:extLst>
                <a:ext uri="{FF2B5EF4-FFF2-40B4-BE49-F238E27FC236}">
                  <a16:creationId xmlns:a16="http://schemas.microsoft.com/office/drawing/2014/main" id="{8FA902D7-4D34-46CC-B3EA-5CF89A33F553}"/>
                </a:ext>
              </a:extLst>
            </p:cNvPr>
            <p:cNvSpPr/>
            <p:nvPr/>
          </p:nvSpPr>
          <p:spPr>
            <a:xfrm rot="16200000">
              <a:off x="5069407" y="5378831"/>
              <a:ext cx="157144" cy="44529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 lIns="0" rIns="0" rtlCol="0" anchor="ctr"/>
            <a:lstStyle/>
            <a:p>
              <a:pPr algn="ctr"/>
              <a:r>
                <a:rPr lang="fr-FR" sz="1200" dirty="0">
                  <a:solidFill>
                    <a:schemeClr val="tx1"/>
                  </a:solidFill>
                </a:rPr>
                <a:t>10</a:t>
              </a:r>
            </a:p>
          </p:txBody>
        </p:sp>
        <p:cxnSp>
          <p:nvCxnSpPr>
            <p:cNvPr id="202" name="Connecteur droit 201">
              <a:extLst>
                <a:ext uri="{FF2B5EF4-FFF2-40B4-BE49-F238E27FC236}">
                  <a16:creationId xmlns:a16="http://schemas.microsoft.com/office/drawing/2014/main" id="{FC7625FE-E9C8-4861-AFAF-97C5AB85C2EF}"/>
                </a:ext>
              </a:extLst>
            </p:cNvPr>
            <p:cNvCxnSpPr/>
            <p:nvPr/>
          </p:nvCxnSpPr>
          <p:spPr>
            <a:xfrm>
              <a:off x="4218107" y="5601485"/>
              <a:ext cx="70722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03" name="Rectangle 202">
              <a:extLst>
                <a:ext uri="{FF2B5EF4-FFF2-40B4-BE49-F238E27FC236}">
                  <a16:creationId xmlns:a16="http://schemas.microsoft.com/office/drawing/2014/main" id="{B0AA6632-9214-4644-98D6-0BBDBE41E65F}"/>
                </a:ext>
              </a:extLst>
            </p:cNvPr>
            <p:cNvSpPr/>
            <p:nvPr/>
          </p:nvSpPr>
          <p:spPr>
            <a:xfrm>
              <a:off x="4768172" y="5130000"/>
              <a:ext cx="1231099" cy="1414455"/>
            </a:xfrm>
            <a:prstGeom prst="rect">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solidFill>
                </a:rPr>
                <a:t>ProtStage DC</a:t>
              </a:r>
            </a:p>
          </p:txBody>
        </p:sp>
        <p:grpSp>
          <p:nvGrpSpPr>
            <p:cNvPr id="204" name="Groupe 203">
              <a:extLst>
                <a:ext uri="{FF2B5EF4-FFF2-40B4-BE49-F238E27FC236}">
                  <a16:creationId xmlns:a16="http://schemas.microsoft.com/office/drawing/2014/main" id="{1F9955CF-B694-43D8-8B2F-2F2FD4E3C599}"/>
                </a:ext>
              </a:extLst>
            </p:cNvPr>
            <p:cNvGrpSpPr/>
            <p:nvPr/>
          </p:nvGrpSpPr>
          <p:grpSpPr>
            <a:xfrm>
              <a:off x="3406105" y="5444323"/>
              <a:ext cx="1204870" cy="1047744"/>
              <a:chOff x="2891644" y="3068960"/>
              <a:chExt cx="1656135" cy="1440160"/>
            </a:xfrm>
          </p:grpSpPr>
          <p:grpSp>
            <p:nvGrpSpPr>
              <p:cNvPr id="262" name="Groupe 261">
                <a:extLst>
                  <a:ext uri="{FF2B5EF4-FFF2-40B4-BE49-F238E27FC236}">
                    <a16:creationId xmlns:a16="http://schemas.microsoft.com/office/drawing/2014/main" id="{8C9CA98D-200F-4369-97C1-6004AB0D0CE0}"/>
                  </a:ext>
                </a:extLst>
              </p:cNvPr>
              <p:cNvGrpSpPr/>
              <p:nvPr/>
            </p:nvGrpSpPr>
            <p:grpSpPr>
              <a:xfrm>
                <a:off x="4115780" y="3681011"/>
                <a:ext cx="192000" cy="143999"/>
                <a:chOff x="71500" y="2816932"/>
                <a:chExt cx="144016" cy="108012"/>
              </a:xfrm>
            </p:grpSpPr>
            <p:sp>
              <p:nvSpPr>
                <p:cNvPr id="289" name="Triangle isocèle 288">
                  <a:extLst>
                    <a:ext uri="{FF2B5EF4-FFF2-40B4-BE49-F238E27FC236}">
                      <a16:creationId xmlns:a16="http://schemas.microsoft.com/office/drawing/2014/main" id="{E25FA4CB-FEFE-4832-97BF-52ED86AD0FD1}"/>
                    </a:ext>
                  </a:extLst>
                </p:cNvPr>
                <p:cNvSpPr/>
                <p:nvPr/>
              </p:nvSpPr>
              <p:spPr bwMode="auto">
                <a:xfrm>
                  <a:off x="71500" y="2816932"/>
                  <a:ext cx="144016" cy="108012"/>
                </a:xfrm>
                <a:prstGeom prst="triangle">
                  <a:avLst/>
                </a:prstGeom>
                <a:solidFill>
                  <a:schemeClr val="tx1"/>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200">
                    <a:solidFill>
                      <a:srgbClr val="000000"/>
                    </a:solidFill>
                    <a:cs typeface="Arial" charset="0"/>
                  </a:endParaRPr>
                </a:p>
              </p:txBody>
            </p:sp>
            <p:cxnSp>
              <p:nvCxnSpPr>
                <p:cNvPr id="290" name="Connecteur droit 289">
                  <a:extLst>
                    <a:ext uri="{FF2B5EF4-FFF2-40B4-BE49-F238E27FC236}">
                      <a16:creationId xmlns:a16="http://schemas.microsoft.com/office/drawing/2014/main" id="{9B64C2A0-7703-4602-85D7-DE995C474CA2}"/>
                    </a:ext>
                  </a:extLst>
                </p:cNvPr>
                <p:cNvCxnSpPr/>
                <p:nvPr/>
              </p:nvCxnSpPr>
              <p:spPr bwMode="auto">
                <a:xfrm>
                  <a:off x="71500" y="2816932"/>
                  <a:ext cx="144016" cy="0"/>
                </a:xfrm>
                <a:prstGeom prst="line">
                  <a:avLst/>
                </a:prstGeom>
                <a:solidFill>
                  <a:srgbClr val="F8F8F8"/>
                </a:solidFill>
                <a:ln w="9525" cap="flat" cmpd="sng" algn="ctr">
                  <a:solidFill>
                    <a:srgbClr val="000000"/>
                  </a:solidFill>
                  <a:prstDash val="solid"/>
                  <a:round/>
                  <a:headEnd type="none" w="med" len="med"/>
                  <a:tailEnd type="none" w="med" len="med"/>
                </a:ln>
                <a:effectLst/>
              </p:spPr>
            </p:cxnSp>
          </p:grpSp>
          <p:grpSp>
            <p:nvGrpSpPr>
              <p:cNvPr id="263" name="Groupe 262">
                <a:extLst>
                  <a:ext uri="{FF2B5EF4-FFF2-40B4-BE49-F238E27FC236}">
                    <a16:creationId xmlns:a16="http://schemas.microsoft.com/office/drawing/2014/main" id="{5405F9F6-59E7-484A-BF80-F1F833186FF0}"/>
                  </a:ext>
                </a:extLst>
              </p:cNvPr>
              <p:cNvGrpSpPr/>
              <p:nvPr/>
            </p:nvGrpSpPr>
            <p:grpSpPr>
              <a:xfrm flipV="1">
                <a:off x="4355779" y="3681011"/>
                <a:ext cx="192000" cy="143999"/>
                <a:chOff x="71500" y="2816932"/>
                <a:chExt cx="144016" cy="108012"/>
              </a:xfrm>
            </p:grpSpPr>
            <p:sp>
              <p:nvSpPr>
                <p:cNvPr id="287" name="Triangle isocèle 286">
                  <a:extLst>
                    <a:ext uri="{FF2B5EF4-FFF2-40B4-BE49-F238E27FC236}">
                      <a16:creationId xmlns:a16="http://schemas.microsoft.com/office/drawing/2014/main" id="{AC32C016-3735-4A91-9926-FCF803DD0C9D}"/>
                    </a:ext>
                  </a:extLst>
                </p:cNvPr>
                <p:cNvSpPr/>
                <p:nvPr/>
              </p:nvSpPr>
              <p:spPr bwMode="auto">
                <a:xfrm>
                  <a:off x="71500" y="2816932"/>
                  <a:ext cx="144016" cy="108012"/>
                </a:xfrm>
                <a:prstGeom prst="triangle">
                  <a:avLst/>
                </a:prstGeom>
                <a:solidFill>
                  <a:schemeClr val="tx1"/>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200">
                    <a:solidFill>
                      <a:srgbClr val="000000"/>
                    </a:solidFill>
                    <a:cs typeface="Arial" charset="0"/>
                  </a:endParaRPr>
                </a:p>
              </p:txBody>
            </p:sp>
            <p:cxnSp>
              <p:nvCxnSpPr>
                <p:cNvPr id="288" name="Connecteur droit 287">
                  <a:extLst>
                    <a:ext uri="{FF2B5EF4-FFF2-40B4-BE49-F238E27FC236}">
                      <a16:creationId xmlns:a16="http://schemas.microsoft.com/office/drawing/2014/main" id="{C5F93969-12DA-45BA-840C-9E77AA03E665}"/>
                    </a:ext>
                  </a:extLst>
                </p:cNvPr>
                <p:cNvCxnSpPr/>
                <p:nvPr/>
              </p:nvCxnSpPr>
              <p:spPr bwMode="auto">
                <a:xfrm>
                  <a:off x="71500" y="2816932"/>
                  <a:ext cx="144016" cy="0"/>
                </a:xfrm>
                <a:prstGeom prst="line">
                  <a:avLst/>
                </a:prstGeom>
                <a:solidFill>
                  <a:srgbClr val="F8F8F8"/>
                </a:solidFill>
                <a:ln w="9525" cap="flat" cmpd="sng" algn="ctr">
                  <a:solidFill>
                    <a:srgbClr val="000000"/>
                  </a:solidFill>
                  <a:prstDash val="solid"/>
                  <a:round/>
                  <a:headEnd type="none" w="med" len="med"/>
                  <a:tailEnd type="none" w="med" len="med"/>
                </a:ln>
                <a:effectLst/>
              </p:spPr>
            </p:cxnSp>
          </p:grpSp>
          <p:grpSp>
            <p:nvGrpSpPr>
              <p:cNvPr id="264" name="Groupe 263">
                <a:extLst>
                  <a:ext uri="{FF2B5EF4-FFF2-40B4-BE49-F238E27FC236}">
                    <a16:creationId xmlns:a16="http://schemas.microsoft.com/office/drawing/2014/main" id="{A2F0AEEC-B749-4539-A7B5-8A604E92223A}"/>
                  </a:ext>
                </a:extLst>
              </p:cNvPr>
              <p:cNvGrpSpPr/>
              <p:nvPr/>
            </p:nvGrpSpPr>
            <p:grpSpPr>
              <a:xfrm>
                <a:off x="4211780" y="3537012"/>
                <a:ext cx="239999" cy="143999"/>
                <a:chOff x="143508" y="2708920"/>
                <a:chExt cx="180020" cy="108012"/>
              </a:xfrm>
            </p:grpSpPr>
            <p:cxnSp>
              <p:nvCxnSpPr>
                <p:cNvPr id="283" name="Connecteur droit 282">
                  <a:extLst>
                    <a:ext uri="{FF2B5EF4-FFF2-40B4-BE49-F238E27FC236}">
                      <a16:creationId xmlns:a16="http://schemas.microsoft.com/office/drawing/2014/main" id="{1DEA5712-5B70-47B1-A73E-E60E3FA832AB}"/>
                    </a:ext>
                  </a:extLst>
                </p:cNvPr>
                <p:cNvCxnSpPr>
                  <a:stCxn id="289" idx="0"/>
                  <a:endCxn id="289" idx="0"/>
                </p:cNvCxnSpPr>
                <p:nvPr/>
              </p:nvCxnSpPr>
              <p:spPr bwMode="auto">
                <a:xfrm>
                  <a:off x="143508" y="2816932"/>
                  <a:ext cx="0" cy="0"/>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284" name="Connecteur droit 283">
                  <a:extLst>
                    <a:ext uri="{FF2B5EF4-FFF2-40B4-BE49-F238E27FC236}">
                      <a16:creationId xmlns:a16="http://schemas.microsoft.com/office/drawing/2014/main" id="{3F13CD89-58E3-453B-B30E-86C9574ABBB6}"/>
                    </a:ext>
                  </a:extLst>
                </p:cNvPr>
                <p:cNvCxnSpPr>
                  <a:stCxn id="289" idx="0"/>
                </p:cNvCxnSpPr>
                <p:nvPr/>
              </p:nvCxnSpPr>
              <p:spPr bwMode="auto">
                <a:xfrm flipV="1">
                  <a:off x="143508" y="2708920"/>
                  <a:ext cx="0" cy="108012"/>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285" name="Connecteur droit 284">
                  <a:extLst>
                    <a:ext uri="{FF2B5EF4-FFF2-40B4-BE49-F238E27FC236}">
                      <a16:creationId xmlns:a16="http://schemas.microsoft.com/office/drawing/2014/main" id="{A1E8B8FA-FB1F-4AA4-A7F7-5A5EE96BDA67}"/>
                    </a:ext>
                  </a:extLst>
                </p:cNvPr>
                <p:cNvCxnSpPr>
                  <a:stCxn id="287" idx="3"/>
                </p:cNvCxnSpPr>
                <p:nvPr/>
              </p:nvCxnSpPr>
              <p:spPr bwMode="auto">
                <a:xfrm flipV="1">
                  <a:off x="323528" y="2708920"/>
                  <a:ext cx="0" cy="108012"/>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286" name="Connecteur droit 285">
                  <a:extLst>
                    <a:ext uri="{FF2B5EF4-FFF2-40B4-BE49-F238E27FC236}">
                      <a16:creationId xmlns:a16="http://schemas.microsoft.com/office/drawing/2014/main" id="{8F6032AB-6BE1-49E8-B059-B5983882CC9E}"/>
                    </a:ext>
                  </a:extLst>
                </p:cNvPr>
                <p:cNvCxnSpPr/>
                <p:nvPr/>
              </p:nvCxnSpPr>
              <p:spPr bwMode="auto">
                <a:xfrm>
                  <a:off x="143508" y="2708920"/>
                  <a:ext cx="180020" cy="0"/>
                </a:xfrm>
                <a:prstGeom prst="line">
                  <a:avLst/>
                </a:prstGeom>
                <a:solidFill>
                  <a:srgbClr val="F8F8F8"/>
                </a:solidFill>
                <a:ln w="15875" cap="flat" cmpd="sng" algn="ctr">
                  <a:solidFill>
                    <a:srgbClr val="000000"/>
                  </a:solidFill>
                  <a:prstDash val="solid"/>
                  <a:round/>
                  <a:headEnd type="none" w="med" len="med"/>
                  <a:tailEnd type="none" w="med" len="med"/>
                </a:ln>
                <a:effectLst/>
              </p:spPr>
            </p:cxnSp>
          </p:grpSp>
          <p:grpSp>
            <p:nvGrpSpPr>
              <p:cNvPr id="265" name="Groupe 264">
                <a:extLst>
                  <a:ext uri="{FF2B5EF4-FFF2-40B4-BE49-F238E27FC236}">
                    <a16:creationId xmlns:a16="http://schemas.microsoft.com/office/drawing/2014/main" id="{3D6836C5-B37D-4C5E-A38E-156EFE3E2FA3}"/>
                  </a:ext>
                </a:extLst>
              </p:cNvPr>
              <p:cNvGrpSpPr/>
              <p:nvPr/>
            </p:nvGrpSpPr>
            <p:grpSpPr>
              <a:xfrm flipV="1">
                <a:off x="4211781" y="3825012"/>
                <a:ext cx="239999" cy="144000"/>
                <a:chOff x="295908" y="2861320"/>
                <a:chExt cx="180020" cy="108012"/>
              </a:xfrm>
            </p:grpSpPr>
            <p:cxnSp>
              <p:nvCxnSpPr>
                <p:cNvPr id="280" name="Connecteur droit 279">
                  <a:extLst>
                    <a:ext uri="{FF2B5EF4-FFF2-40B4-BE49-F238E27FC236}">
                      <a16:creationId xmlns:a16="http://schemas.microsoft.com/office/drawing/2014/main" id="{7FF25C31-C94E-4149-A032-A52F847D5BB1}"/>
                    </a:ext>
                  </a:extLst>
                </p:cNvPr>
                <p:cNvCxnSpPr/>
                <p:nvPr/>
              </p:nvCxnSpPr>
              <p:spPr bwMode="auto">
                <a:xfrm flipV="1">
                  <a:off x="295908" y="2861320"/>
                  <a:ext cx="0" cy="108012"/>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281" name="Connecteur droit 280">
                  <a:extLst>
                    <a:ext uri="{FF2B5EF4-FFF2-40B4-BE49-F238E27FC236}">
                      <a16:creationId xmlns:a16="http://schemas.microsoft.com/office/drawing/2014/main" id="{2D75EE8C-67BD-47C5-8348-5CD855FC2C3B}"/>
                    </a:ext>
                  </a:extLst>
                </p:cNvPr>
                <p:cNvCxnSpPr/>
                <p:nvPr/>
              </p:nvCxnSpPr>
              <p:spPr bwMode="auto">
                <a:xfrm flipV="1">
                  <a:off x="475928" y="2861320"/>
                  <a:ext cx="0" cy="108012"/>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282" name="Connecteur droit 281">
                  <a:extLst>
                    <a:ext uri="{FF2B5EF4-FFF2-40B4-BE49-F238E27FC236}">
                      <a16:creationId xmlns:a16="http://schemas.microsoft.com/office/drawing/2014/main" id="{383E5D33-B7B6-40FA-BE03-2B8323C56A93}"/>
                    </a:ext>
                  </a:extLst>
                </p:cNvPr>
                <p:cNvCxnSpPr/>
                <p:nvPr/>
              </p:nvCxnSpPr>
              <p:spPr bwMode="auto">
                <a:xfrm>
                  <a:off x="295908" y="2861320"/>
                  <a:ext cx="180020" cy="0"/>
                </a:xfrm>
                <a:prstGeom prst="line">
                  <a:avLst/>
                </a:prstGeom>
                <a:solidFill>
                  <a:srgbClr val="F8F8F8"/>
                </a:solidFill>
                <a:ln w="15875" cap="flat" cmpd="sng" algn="ctr">
                  <a:solidFill>
                    <a:srgbClr val="000000"/>
                  </a:solidFill>
                  <a:prstDash val="solid"/>
                  <a:round/>
                  <a:headEnd type="none" w="med" len="med"/>
                  <a:tailEnd type="none" w="med" len="med"/>
                </a:ln>
                <a:effectLst/>
              </p:spPr>
            </p:cxnSp>
          </p:grpSp>
          <p:cxnSp>
            <p:nvCxnSpPr>
              <p:cNvPr id="266" name="Connecteur droit 265">
                <a:extLst>
                  <a:ext uri="{FF2B5EF4-FFF2-40B4-BE49-F238E27FC236}">
                    <a16:creationId xmlns:a16="http://schemas.microsoft.com/office/drawing/2014/main" id="{CC042A76-B24F-4176-8879-A02A1F877A4A}"/>
                  </a:ext>
                </a:extLst>
              </p:cNvPr>
              <p:cNvCxnSpPr/>
              <p:nvPr/>
            </p:nvCxnSpPr>
            <p:spPr>
              <a:xfrm>
                <a:off x="4331804" y="3284984"/>
                <a:ext cx="0" cy="25202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7" name="Connecteur droit 266">
                <a:extLst>
                  <a:ext uri="{FF2B5EF4-FFF2-40B4-BE49-F238E27FC236}">
                    <a16:creationId xmlns:a16="http://schemas.microsoft.com/office/drawing/2014/main" id="{86AD13A3-8ECE-4BA8-835B-CBB219CBB639}"/>
                  </a:ext>
                </a:extLst>
              </p:cNvPr>
              <p:cNvCxnSpPr/>
              <p:nvPr/>
            </p:nvCxnSpPr>
            <p:spPr>
              <a:xfrm>
                <a:off x="4331804" y="3969060"/>
                <a:ext cx="0" cy="21602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68" name="Groupe 267">
                <a:extLst>
                  <a:ext uri="{FF2B5EF4-FFF2-40B4-BE49-F238E27FC236}">
                    <a16:creationId xmlns:a16="http://schemas.microsoft.com/office/drawing/2014/main" id="{31700359-6BD0-4079-AAE9-6587AC464447}"/>
                  </a:ext>
                </a:extLst>
              </p:cNvPr>
              <p:cNvGrpSpPr/>
              <p:nvPr/>
            </p:nvGrpSpPr>
            <p:grpSpPr>
              <a:xfrm>
                <a:off x="3863752" y="3068960"/>
                <a:ext cx="144016" cy="432048"/>
                <a:chOff x="7860436" y="3933056"/>
                <a:chExt cx="144016" cy="432048"/>
              </a:xfrm>
            </p:grpSpPr>
            <p:cxnSp>
              <p:nvCxnSpPr>
                <p:cNvPr id="278" name="Connecteur droit 277">
                  <a:extLst>
                    <a:ext uri="{FF2B5EF4-FFF2-40B4-BE49-F238E27FC236}">
                      <a16:creationId xmlns:a16="http://schemas.microsoft.com/office/drawing/2014/main" id="{4A87FC5A-FA03-448C-BA65-979EDB095EBA}"/>
                    </a:ext>
                  </a:extLst>
                </p:cNvPr>
                <p:cNvCxnSpPr/>
                <p:nvPr/>
              </p:nvCxnSpPr>
              <p:spPr>
                <a:xfrm>
                  <a:off x="7860436" y="3933056"/>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9" name="Connecteur droit 278">
                  <a:extLst>
                    <a:ext uri="{FF2B5EF4-FFF2-40B4-BE49-F238E27FC236}">
                      <a16:creationId xmlns:a16="http://schemas.microsoft.com/office/drawing/2014/main" id="{13463CE2-E139-4D26-A915-6DF52E093EEB}"/>
                    </a:ext>
                  </a:extLst>
                </p:cNvPr>
                <p:cNvCxnSpPr/>
                <p:nvPr/>
              </p:nvCxnSpPr>
              <p:spPr>
                <a:xfrm>
                  <a:off x="8004452" y="3933056"/>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9" name="Rectangle 268">
                <a:extLst>
                  <a:ext uri="{FF2B5EF4-FFF2-40B4-BE49-F238E27FC236}">
                    <a16:creationId xmlns:a16="http://schemas.microsoft.com/office/drawing/2014/main" id="{C17C9E1B-0F31-4AC2-B8FF-DC1B8D64E7A5}"/>
                  </a:ext>
                </a:extLst>
              </p:cNvPr>
              <p:cNvSpPr/>
              <p:nvPr/>
            </p:nvSpPr>
            <p:spPr>
              <a:xfrm>
                <a:off x="3287688" y="3429000"/>
                <a:ext cx="216000" cy="61206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200" dirty="0">
                    <a:solidFill>
                      <a:schemeClr val="tx1"/>
                    </a:solidFill>
                  </a:rPr>
                  <a:t>1M</a:t>
                </a:r>
              </a:p>
            </p:txBody>
          </p:sp>
          <p:cxnSp>
            <p:nvCxnSpPr>
              <p:cNvPr id="270" name="Connecteur droit 269">
                <a:extLst>
                  <a:ext uri="{FF2B5EF4-FFF2-40B4-BE49-F238E27FC236}">
                    <a16:creationId xmlns:a16="http://schemas.microsoft.com/office/drawing/2014/main" id="{2FCE437D-E125-4DE0-8300-64491AF15E58}"/>
                  </a:ext>
                </a:extLst>
              </p:cNvPr>
              <p:cNvCxnSpPr>
                <a:endCxn id="269" idx="0"/>
              </p:cNvCxnSpPr>
              <p:nvPr/>
            </p:nvCxnSpPr>
            <p:spPr>
              <a:xfrm>
                <a:off x="3395688" y="3284984"/>
                <a:ext cx="0" cy="144016"/>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1" name="Connecteur droit 270">
                <a:extLst>
                  <a:ext uri="{FF2B5EF4-FFF2-40B4-BE49-F238E27FC236}">
                    <a16:creationId xmlns:a16="http://schemas.microsoft.com/office/drawing/2014/main" id="{CF708357-FAB7-4B0C-A573-2384EFFFFD37}"/>
                  </a:ext>
                </a:extLst>
              </p:cNvPr>
              <p:cNvCxnSpPr>
                <a:stCxn id="269" idx="2"/>
              </p:cNvCxnSpPr>
              <p:nvPr/>
            </p:nvCxnSpPr>
            <p:spPr>
              <a:xfrm>
                <a:off x="3395688" y="4041068"/>
                <a:ext cx="0" cy="25202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72" name="Groupe 271">
                <a:extLst>
                  <a:ext uri="{FF2B5EF4-FFF2-40B4-BE49-F238E27FC236}">
                    <a16:creationId xmlns:a16="http://schemas.microsoft.com/office/drawing/2014/main" id="{77143AB6-1DC2-46ED-86B3-CCDFE777A111}"/>
                  </a:ext>
                </a:extLst>
              </p:cNvPr>
              <p:cNvGrpSpPr/>
              <p:nvPr/>
            </p:nvGrpSpPr>
            <p:grpSpPr>
              <a:xfrm>
                <a:off x="3179676" y="4293096"/>
                <a:ext cx="432048" cy="216024"/>
                <a:chOff x="3179676" y="4293096"/>
                <a:chExt cx="432048" cy="216024"/>
              </a:xfrm>
            </p:grpSpPr>
            <p:cxnSp>
              <p:nvCxnSpPr>
                <p:cNvPr id="275" name="Connecteur droit 274">
                  <a:extLst>
                    <a:ext uri="{FF2B5EF4-FFF2-40B4-BE49-F238E27FC236}">
                      <a16:creationId xmlns:a16="http://schemas.microsoft.com/office/drawing/2014/main" id="{3379EF40-82AE-4FE8-9A92-C20AAC4A54DE}"/>
                    </a:ext>
                  </a:extLst>
                </p:cNvPr>
                <p:cNvCxnSpPr/>
                <p:nvPr/>
              </p:nvCxnSpPr>
              <p:spPr>
                <a:xfrm rot="5400000">
                  <a:off x="3395700" y="4077072"/>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6" name="Connecteur droit 275">
                  <a:extLst>
                    <a:ext uri="{FF2B5EF4-FFF2-40B4-BE49-F238E27FC236}">
                      <a16:creationId xmlns:a16="http://schemas.microsoft.com/office/drawing/2014/main" id="{0B355C5C-7A97-44DC-A9D3-59F58E4FC5B3}"/>
                    </a:ext>
                  </a:extLst>
                </p:cNvPr>
                <p:cNvCxnSpPr/>
                <p:nvPr/>
              </p:nvCxnSpPr>
              <p:spPr>
                <a:xfrm rot="5400000">
                  <a:off x="3395700" y="4257108"/>
                  <a:ext cx="0" cy="28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7" name="Connecteur droit 276">
                  <a:extLst>
                    <a:ext uri="{FF2B5EF4-FFF2-40B4-BE49-F238E27FC236}">
                      <a16:creationId xmlns:a16="http://schemas.microsoft.com/office/drawing/2014/main" id="{07FF8EEB-E253-4810-BCC6-E16D91046B12}"/>
                    </a:ext>
                  </a:extLst>
                </p:cNvPr>
                <p:cNvCxnSpPr/>
                <p:nvPr/>
              </p:nvCxnSpPr>
              <p:spPr>
                <a:xfrm rot="5400000">
                  <a:off x="3395700" y="4437120"/>
                  <a:ext cx="0" cy="144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73" name="Connecteur droit 272">
                <a:extLst>
                  <a:ext uri="{FF2B5EF4-FFF2-40B4-BE49-F238E27FC236}">
                    <a16:creationId xmlns:a16="http://schemas.microsoft.com/office/drawing/2014/main" id="{360529F1-9FFF-4632-8280-487B7640D612}"/>
                  </a:ext>
                </a:extLst>
              </p:cNvPr>
              <p:cNvCxnSpPr/>
              <p:nvPr/>
            </p:nvCxnSpPr>
            <p:spPr>
              <a:xfrm>
                <a:off x="2891644" y="3284984"/>
                <a:ext cx="972108"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4" name="Connecteur droit 273">
                <a:extLst>
                  <a:ext uri="{FF2B5EF4-FFF2-40B4-BE49-F238E27FC236}">
                    <a16:creationId xmlns:a16="http://schemas.microsoft.com/office/drawing/2014/main" id="{74119530-522F-4506-95A5-F8B6BAD2BE77}"/>
                  </a:ext>
                </a:extLst>
              </p:cNvPr>
              <p:cNvCxnSpPr/>
              <p:nvPr/>
            </p:nvCxnSpPr>
            <p:spPr>
              <a:xfrm>
                <a:off x="3395700" y="4185084"/>
                <a:ext cx="93610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05" name="Rectangle 204">
              <a:extLst>
                <a:ext uri="{FF2B5EF4-FFF2-40B4-BE49-F238E27FC236}">
                  <a16:creationId xmlns:a16="http://schemas.microsoft.com/office/drawing/2014/main" id="{688C777C-C128-4D08-8347-22AD4BEFA58F}"/>
                </a:ext>
              </a:extLst>
            </p:cNvPr>
            <p:cNvSpPr/>
            <p:nvPr/>
          </p:nvSpPr>
          <p:spPr>
            <a:xfrm>
              <a:off x="3458492" y="5130000"/>
              <a:ext cx="1231099" cy="1414455"/>
            </a:xfrm>
            <a:prstGeom prst="rect">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solidFill>
                </a:rPr>
                <a:t>ProtStage AC</a:t>
              </a:r>
            </a:p>
          </p:txBody>
        </p:sp>
        <p:sp>
          <p:nvSpPr>
            <p:cNvPr id="206" name="ZoneTexte 205">
              <a:extLst>
                <a:ext uri="{FF2B5EF4-FFF2-40B4-BE49-F238E27FC236}">
                  <a16:creationId xmlns:a16="http://schemas.microsoft.com/office/drawing/2014/main" id="{FCE7E314-B57C-41ED-B0AC-15A6DA5BC629}"/>
                </a:ext>
              </a:extLst>
            </p:cNvPr>
            <p:cNvSpPr txBox="1"/>
            <p:nvPr/>
          </p:nvSpPr>
          <p:spPr>
            <a:xfrm>
              <a:off x="3641847" y="5328987"/>
              <a:ext cx="364093" cy="201522"/>
            </a:xfrm>
            <a:prstGeom prst="rect">
              <a:avLst/>
            </a:prstGeom>
            <a:noFill/>
          </p:spPr>
          <p:txBody>
            <a:bodyPr wrap="none" rtlCol="0">
              <a:spAutoFit/>
            </a:bodyPr>
            <a:lstStyle/>
            <a:p>
              <a:r>
                <a:rPr lang="fr-FR" sz="1200" dirty="0"/>
                <a:t>470p</a:t>
              </a:r>
            </a:p>
          </p:txBody>
        </p:sp>
        <p:grpSp>
          <p:nvGrpSpPr>
            <p:cNvPr id="207" name="Groupe 206">
              <a:extLst>
                <a:ext uri="{FF2B5EF4-FFF2-40B4-BE49-F238E27FC236}">
                  <a16:creationId xmlns:a16="http://schemas.microsoft.com/office/drawing/2014/main" id="{DB65C7A9-83E0-46E8-A181-C7F1138C88BD}"/>
                </a:ext>
              </a:extLst>
            </p:cNvPr>
            <p:cNvGrpSpPr/>
            <p:nvPr/>
          </p:nvGrpSpPr>
          <p:grpSpPr>
            <a:xfrm>
              <a:off x="5419210" y="5601485"/>
              <a:ext cx="511044" cy="890583"/>
              <a:chOff x="6774849" y="2816932"/>
              <a:chExt cx="702447" cy="1224136"/>
            </a:xfrm>
          </p:grpSpPr>
          <p:grpSp>
            <p:nvGrpSpPr>
              <p:cNvPr id="239" name="Groupe 238">
                <a:extLst>
                  <a:ext uri="{FF2B5EF4-FFF2-40B4-BE49-F238E27FC236}">
                    <a16:creationId xmlns:a16="http://schemas.microsoft.com/office/drawing/2014/main" id="{2DB00FE8-1DC0-40DC-9BD1-1D718CB96C40}"/>
                  </a:ext>
                </a:extLst>
              </p:cNvPr>
              <p:cNvGrpSpPr/>
              <p:nvPr/>
            </p:nvGrpSpPr>
            <p:grpSpPr>
              <a:xfrm>
                <a:off x="7032104" y="3068960"/>
                <a:ext cx="431999" cy="432000"/>
                <a:chOff x="6564052" y="2564904"/>
                <a:chExt cx="431999" cy="432000"/>
              </a:xfrm>
            </p:grpSpPr>
            <p:grpSp>
              <p:nvGrpSpPr>
                <p:cNvPr id="247" name="Groupe 246">
                  <a:extLst>
                    <a:ext uri="{FF2B5EF4-FFF2-40B4-BE49-F238E27FC236}">
                      <a16:creationId xmlns:a16="http://schemas.microsoft.com/office/drawing/2014/main" id="{4F03C2ED-DDBD-4C8C-B0D3-8B29C1C19444}"/>
                    </a:ext>
                  </a:extLst>
                </p:cNvPr>
                <p:cNvGrpSpPr/>
                <p:nvPr/>
              </p:nvGrpSpPr>
              <p:grpSpPr>
                <a:xfrm>
                  <a:off x="6564052" y="2708903"/>
                  <a:ext cx="192000" cy="143999"/>
                  <a:chOff x="71500" y="2816932"/>
                  <a:chExt cx="144016" cy="108012"/>
                </a:xfrm>
              </p:grpSpPr>
              <p:sp>
                <p:nvSpPr>
                  <p:cNvPr id="260" name="Triangle isocèle 259">
                    <a:extLst>
                      <a:ext uri="{FF2B5EF4-FFF2-40B4-BE49-F238E27FC236}">
                        <a16:creationId xmlns:a16="http://schemas.microsoft.com/office/drawing/2014/main" id="{1DB570DB-46A0-4A97-8D3E-9057FB102444}"/>
                      </a:ext>
                    </a:extLst>
                  </p:cNvPr>
                  <p:cNvSpPr/>
                  <p:nvPr/>
                </p:nvSpPr>
                <p:spPr bwMode="auto">
                  <a:xfrm>
                    <a:off x="71500" y="2816932"/>
                    <a:ext cx="144016" cy="108012"/>
                  </a:xfrm>
                  <a:prstGeom prst="triangle">
                    <a:avLst/>
                  </a:prstGeom>
                  <a:solidFill>
                    <a:schemeClr val="tx1"/>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200">
                      <a:solidFill>
                        <a:srgbClr val="000000"/>
                      </a:solidFill>
                      <a:cs typeface="Arial" charset="0"/>
                    </a:endParaRPr>
                  </a:p>
                </p:txBody>
              </p:sp>
              <p:cxnSp>
                <p:nvCxnSpPr>
                  <p:cNvPr id="261" name="Connecteur droit 260">
                    <a:extLst>
                      <a:ext uri="{FF2B5EF4-FFF2-40B4-BE49-F238E27FC236}">
                        <a16:creationId xmlns:a16="http://schemas.microsoft.com/office/drawing/2014/main" id="{D699F9A3-0290-436C-BC30-3F9EB2CC15FC}"/>
                      </a:ext>
                    </a:extLst>
                  </p:cNvPr>
                  <p:cNvCxnSpPr/>
                  <p:nvPr/>
                </p:nvCxnSpPr>
                <p:spPr bwMode="auto">
                  <a:xfrm>
                    <a:off x="71500" y="2816932"/>
                    <a:ext cx="144016" cy="0"/>
                  </a:xfrm>
                  <a:prstGeom prst="line">
                    <a:avLst/>
                  </a:prstGeom>
                  <a:solidFill>
                    <a:srgbClr val="F8F8F8"/>
                  </a:solidFill>
                  <a:ln w="9525" cap="flat" cmpd="sng" algn="ctr">
                    <a:solidFill>
                      <a:srgbClr val="000000"/>
                    </a:solidFill>
                    <a:prstDash val="solid"/>
                    <a:round/>
                    <a:headEnd type="none" w="med" len="med"/>
                    <a:tailEnd type="none" w="med" len="med"/>
                  </a:ln>
                  <a:effectLst/>
                </p:spPr>
              </p:cxnSp>
            </p:grpSp>
            <p:grpSp>
              <p:nvGrpSpPr>
                <p:cNvPr id="248" name="Groupe 247">
                  <a:extLst>
                    <a:ext uri="{FF2B5EF4-FFF2-40B4-BE49-F238E27FC236}">
                      <a16:creationId xmlns:a16="http://schemas.microsoft.com/office/drawing/2014/main" id="{1077CD80-0FB1-46C4-B3E7-22ECE5D8BACF}"/>
                    </a:ext>
                  </a:extLst>
                </p:cNvPr>
                <p:cNvGrpSpPr/>
                <p:nvPr/>
              </p:nvGrpSpPr>
              <p:grpSpPr>
                <a:xfrm flipV="1">
                  <a:off x="6804051" y="2708903"/>
                  <a:ext cx="192000" cy="143999"/>
                  <a:chOff x="71500" y="2816932"/>
                  <a:chExt cx="144016" cy="108012"/>
                </a:xfrm>
              </p:grpSpPr>
              <p:sp>
                <p:nvSpPr>
                  <p:cNvPr id="258" name="Triangle isocèle 257">
                    <a:extLst>
                      <a:ext uri="{FF2B5EF4-FFF2-40B4-BE49-F238E27FC236}">
                        <a16:creationId xmlns:a16="http://schemas.microsoft.com/office/drawing/2014/main" id="{AD66C79E-C16C-4B47-BC06-662D1D22A762}"/>
                      </a:ext>
                    </a:extLst>
                  </p:cNvPr>
                  <p:cNvSpPr/>
                  <p:nvPr/>
                </p:nvSpPr>
                <p:spPr bwMode="auto">
                  <a:xfrm>
                    <a:off x="71500" y="2816932"/>
                    <a:ext cx="144016" cy="108012"/>
                  </a:xfrm>
                  <a:prstGeom prst="triangle">
                    <a:avLst/>
                  </a:prstGeom>
                  <a:solidFill>
                    <a:schemeClr val="tx1"/>
                  </a:solidFill>
                  <a:ln w="9525" cap="flat" cmpd="sng" algn="ctr">
                    <a:solidFill>
                      <a:srgbClr val="000000"/>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fontAlgn="base">
                      <a:spcBef>
                        <a:spcPct val="50000"/>
                      </a:spcBef>
                      <a:spcAft>
                        <a:spcPct val="0"/>
                      </a:spcAft>
                    </a:pPr>
                    <a:endParaRPr lang="fr-FR" sz="1200">
                      <a:solidFill>
                        <a:srgbClr val="000000"/>
                      </a:solidFill>
                      <a:cs typeface="Arial" charset="0"/>
                    </a:endParaRPr>
                  </a:p>
                </p:txBody>
              </p:sp>
              <p:cxnSp>
                <p:nvCxnSpPr>
                  <p:cNvPr id="259" name="Connecteur droit 258">
                    <a:extLst>
                      <a:ext uri="{FF2B5EF4-FFF2-40B4-BE49-F238E27FC236}">
                        <a16:creationId xmlns:a16="http://schemas.microsoft.com/office/drawing/2014/main" id="{EA6FAC62-F0A0-45E1-8972-84ECB416A199}"/>
                      </a:ext>
                    </a:extLst>
                  </p:cNvPr>
                  <p:cNvCxnSpPr/>
                  <p:nvPr/>
                </p:nvCxnSpPr>
                <p:spPr bwMode="auto">
                  <a:xfrm>
                    <a:off x="71500" y="2816932"/>
                    <a:ext cx="144016" cy="0"/>
                  </a:xfrm>
                  <a:prstGeom prst="line">
                    <a:avLst/>
                  </a:prstGeom>
                  <a:solidFill>
                    <a:srgbClr val="F8F8F8"/>
                  </a:solidFill>
                  <a:ln w="9525" cap="flat" cmpd="sng" algn="ctr">
                    <a:solidFill>
                      <a:srgbClr val="000000"/>
                    </a:solidFill>
                    <a:prstDash val="solid"/>
                    <a:round/>
                    <a:headEnd type="none" w="med" len="med"/>
                    <a:tailEnd type="none" w="med" len="med"/>
                  </a:ln>
                  <a:effectLst/>
                </p:spPr>
              </p:cxnSp>
            </p:grpSp>
            <p:grpSp>
              <p:nvGrpSpPr>
                <p:cNvPr id="249" name="Groupe 248">
                  <a:extLst>
                    <a:ext uri="{FF2B5EF4-FFF2-40B4-BE49-F238E27FC236}">
                      <a16:creationId xmlns:a16="http://schemas.microsoft.com/office/drawing/2014/main" id="{6226A952-5F61-4513-88CA-51861693B711}"/>
                    </a:ext>
                  </a:extLst>
                </p:cNvPr>
                <p:cNvGrpSpPr/>
                <p:nvPr/>
              </p:nvGrpSpPr>
              <p:grpSpPr>
                <a:xfrm>
                  <a:off x="6660052" y="2564904"/>
                  <a:ext cx="239999" cy="143999"/>
                  <a:chOff x="143508" y="2708920"/>
                  <a:chExt cx="180020" cy="108012"/>
                </a:xfrm>
              </p:grpSpPr>
              <p:cxnSp>
                <p:nvCxnSpPr>
                  <p:cNvPr id="254" name="Connecteur droit 253">
                    <a:extLst>
                      <a:ext uri="{FF2B5EF4-FFF2-40B4-BE49-F238E27FC236}">
                        <a16:creationId xmlns:a16="http://schemas.microsoft.com/office/drawing/2014/main" id="{EB17A1BF-3EEF-4F6D-9A2C-52B091239586}"/>
                      </a:ext>
                    </a:extLst>
                  </p:cNvPr>
                  <p:cNvCxnSpPr>
                    <a:stCxn id="260" idx="0"/>
                    <a:endCxn id="260" idx="0"/>
                  </p:cNvCxnSpPr>
                  <p:nvPr/>
                </p:nvCxnSpPr>
                <p:spPr bwMode="auto">
                  <a:xfrm>
                    <a:off x="143508" y="2816932"/>
                    <a:ext cx="0" cy="0"/>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255" name="Connecteur droit 254">
                    <a:extLst>
                      <a:ext uri="{FF2B5EF4-FFF2-40B4-BE49-F238E27FC236}">
                        <a16:creationId xmlns:a16="http://schemas.microsoft.com/office/drawing/2014/main" id="{DDEF971B-968D-42F0-B3BC-CCDF98C9C9F1}"/>
                      </a:ext>
                    </a:extLst>
                  </p:cNvPr>
                  <p:cNvCxnSpPr>
                    <a:stCxn id="260" idx="0"/>
                  </p:cNvCxnSpPr>
                  <p:nvPr/>
                </p:nvCxnSpPr>
                <p:spPr bwMode="auto">
                  <a:xfrm flipV="1">
                    <a:off x="143508" y="2708920"/>
                    <a:ext cx="0" cy="108012"/>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256" name="Connecteur droit 255">
                    <a:extLst>
                      <a:ext uri="{FF2B5EF4-FFF2-40B4-BE49-F238E27FC236}">
                        <a16:creationId xmlns:a16="http://schemas.microsoft.com/office/drawing/2014/main" id="{A7F521AF-67F3-4E1B-AC0A-6C4BA95C97DB}"/>
                      </a:ext>
                    </a:extLst>
                  </p:cNvPr>
                  <p:cNvCxnSpPr>
                    <a:stCxn id="258" idx="3"/>
                  </p:cNvCxnSpPr>
                  <p:nvPr/>
                </p:nvCxnSpPr>
                <p:spPr bwMode="auto">
                  <a:xfrm flipV="1">
                    <a:off x="323528" y="2708920"/>
                    <a:ext cx="0" cy="108012"/>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257" name="Connecteur droit 256">
                    <a:extLst>
                      <a:ext uri="{FF2B5EF4-FFF2-40B4-BE49-F238E27FC236}">
                        <a16:creationId xmlns:a16="http://schemas.microsoft.com/office/drawing/2014/main" id="{232CDBF2-98AC-4FD4-92AF-5859028E46E6}"/>
                      </a:ext>
                    </a:extLst>
                  </p:cNvPr>
                  <p:cNvCxnSpPr/>
                  <p:nvPr/>
                </p:nvCxnSpPr>
                <p:spPr bwMode="auto">
                  <a:xfrm>
                    <a:off x="143508" y="2708920"/>
                    <a:ext cx="180020" cy="0"/>
                  </a:xfrm>
                  <a:prstGeom prst="line">
                    <a:avLst/>
                  </a:prstGeom>
                  <a:solidFill>
                    <a:srgbClr val="F8F8F8"/>
                  </a:solidFill>
                  <a:ln w="15875" cap="flat" cmpd="sng" algn="ctr">
                    <a:solidFill>
                      <a:srgbClr val="000000"/>
                    </a:solidFill>
                    <a:prstDash val="solid"/>
                    <a:round/>
                    <a:headEnd type="none" w="med" len="med"/>
                    <a:tailEnd type="none" w="med" len="med"/>
                  </a:ln>
                  <a:effectLst/>
                </p:spPr>
              </p:cxnSp>
            </p:grpSp>
            <p:grpSp>
              <p:nvGrpSpPr>
                <p:cNvPr id="250" name="Groupe 249">
                  <a:extLst>
                    <a:ext uri="{FF2B5EF4-FFF2-40B4-BE49-F238E27FC236}">
                      <a16:creationId xmlns:a16="http://schemas.microsoft.com/office/drawing/2014/main" id="{620506BE-52FF-4748-A483-1F2EB5F31E6A}"/>
                    </a:ext>
                  </a:extLst>
                </p:cNvPr>
                <p:cNvGrpSpPr/>
                <p:nvPr/>
              </p:nvGrpSpPr>
              <p:grpSpPr>
                <a:xfrm flipV="1">
                  <a:off x="6660053" y="2852904"/>
                  <a:ext cx="239999" cy="144000"/>
                  <a:chOff x="295908" y="2861320"/>
                  <a:chExt cx="180020" cy="108012"/>
                </a:xfrm>
              </p:grpSpPr>
              <p:cxnSp>
                <p:nvCxnSpPr>
                  <p:cNvPr id="251" name="Connecteur droit 250">
                    <a:extLst>
                      <a:ext uri="{FF2B5EF4-FFF2-40B4-BE49-F238E27FC236}">
                        <a16:creationId xmlns:a16="http://schemas.microsoft.com/office/drawing/2014/main" id="{198F853D-C76A-4961-B021-F789A4380850}"/>
                      </a:ext>
                    </a:extLst>
                  </p:cNvPr>
                  <p:cNvCxnSpPr/>
                  <p:nvPr/>
                </p:nvCxnSpPr>
                <p:spPr bwMode="auto">
                  <a:xfrm flipV="1">
                    <a:off x="295908" y="2861320"/>
                    <a:ext cx="0" cy="108012"/>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252" name="Connecteur droit 251">
                    <a:extLst>
                      <a:ext uri="{FF2B5EF4-FFF2-40B4-BE49-F238E27FC236}">
                        <a16:creationId xmlns:a16="http://schemas.microsoft.com/office/drawing/2014/main" id="{026A15FB-9A0C-4268-8D41-86AC47352032}"/>
                      </a:ext>
                    </a:extLst>
                  </p:cNvPr>
                  <p:cNvCxnSpPr/>
                  <p:nvPr/>
                </p:nvCxnSpPr>
                <p:spPr bwMode="auto">
                  <a:xfrm flipV="1">
                    <a:off x="475928" y="2861320"/>
                    <a:ext cx="0" cy="108012"/>
                  </a:xfrm>
                  <a:prstGeom prst="line">
                    <a:avLst/>
                  </a:prstGeom>
                  <a:solidFill>
                    <a:srgbClr val="F8F8F8"/>
                  </a:solidFill>
                  <a:ln w="15875" cap="flat" cmpd="sng" algn="ctr">
                    <a:solidFill>
                      <a:srgbClr val="000000"/>
                    </a:solidFill>
                    <a:prstDash val="solid"/>
                    <a:round/>
                    <a:headEnd type="none" w="med" len="med"/>
                    <a:tailEnd type="none" w="med" len="med"/>
                  </a:ln>
                  <a:effectLst/>
                </p:spPr>
              </p:cxnSp>
              <p:cxnSp>
                <p:nvCxnSpPr>
                  <p:cNvPr id="253" name="Connecteur droit 252">
                    <a:extLst>
                      <a:ext uri="{FF2B5EF4-FFF2-40B4-BE49-F238E27FC236}">
                        <a16:creationId xmlns:a16="http://schemas.microsoft.com/office/drawing/2014/main" id="{0F6F0537-2B14-464C-B4DC-3AFDA7893172}"/>
                      </a:ext>
                    </a:extLst>
                  </p:cNvPr>
                  <p:cNvCxnSpPr/>
                  <p:nvPr/>
                </p:nvCxnSpPr>
                <p:spPr bwMode="auto">
                  <a:xfrm>
                    <a:off x="295908" y="2861320"/>
                    <a:ext cx="180020" cy="0"/>
                  </a:xfrm>
                  <a:prstGeom prst="line">
                    <a:avLst/>
                  </a:prstGeom>
                  <a:solidFill>
                    <a:srgbClr val="F8F8F8"/>
                  </a:solidFill>
                  <a:ln w="15875" cap="flat" cmpd="sng" algn="ctr">
                    <a:solidFill>
                      <a:srgbClr val="000000"/>
                    </a:solidFill>
                    <a:prstDash val="solid"/>
                    <a:round/>
                    <a:headEnd type="none" w="med" len="med"/>
                    <a:tailEnd type="none" w="med" len="med"/>
                  </a:ln>
                  <a:effectLst/>
                </p:spPr>
              </p:cxnSp>
            </p:grpSp>
          </p:grpSp>
          <p:cxnSp>
            <p:nvCxnSpPr>
              <p:cNvPr id="240" name="Connecteur droit 239">
                <a:extLst>
                  <a:ext uri="{FF2B5EF4-FFF2-40B4-BE49-F238E27FC236}">
                    <a16:creationId xmlns:a16="http://schemas.microsoft.com/office/drawing/2014/main" id="{6BFD4D8B-18AA-4576-8A64-1BD86DFA0573}"/>
                  </a:ext>
                </a:extLst>
              </p:cNvPr>
              <p:cNvCxnSpPr/>
              <p:nvPr/>
            </p:nvCxnSpPr>
            <p:spPr>
              <a:xfrm>
                <a:off x="7248128" y="2816932"/>
                <a:ext cx="0" cy="25202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1" name="Connecteur droit 240">
                <a:extLst>
                  <a:ext uri="{FF2B5EF4-FFF2-40B4-BE49-F238E27FC236}">
                    <a16:creationId xmlns:a16="http://schemas.microsoft.com/office/drawing/2014/main" id="{EB5C15C1-D9FE-4164-90C4-4230BE9E44AC}"/>
                  </a:ext>
                </a:extLst>
              </p:cNvPr>
              <p:cNvCxnSpPr/>
              <p:nvPr/>
            </p:nvCxnSpPr>
            <p:spPr>
              <a:xfrm>
                <a:off x="7248128" y="3501008"/>
                <a:ext cx="0" cy="324036"/>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42" name="Groupe 241">
                <a:extLst>
                  <a:ext uri="{FF2B5EF4-FFF2-40B4-BE49-F238E27FC236}">
                    <a16:creationId xmlns:a16="http://schemas.microsoft.com/office/drawing/2014/main" id="{35323626-31A5-4FFE-B20A-0EB797B1FC62}"/>
                  </a:ext>
                </a:extLst>
              </p:cNvPr>
              <p:cNvGrpSpPr/>
              <p:nvPr/>
            </p:nvGrpSpPr>
            <p:grpSpPr>
              <a:xfrm>
                <a:off x="7045248" y="3825044"/>
                <a:ext cx="432048" cy="216024"/>
                <a:chOff x="4547828" y="4869160"/>
                <a:chExt cx="432048" cy="216024"/>
              </a:xfrm>
            </p:grpSpPr>
            <p:cxnSp>
              <p:nvCxnSpPr>
                <p:cNvPr id="244" name="Connecteur droit 243">
                  <a:extLst>
                    <a:ext uri="{FF2B5EF4-FFF2-40B4-BE49-F238E27FC236}">
                      <a16:creationId xmlns:a16="http://schemas.microsoft.com/office/drawing/2014/main" id="{48041F6C-094B-49A1-8F06-A35363BDDA94}"/>
                    </a:ext>
                  </a:extLst>
                </p:cNvPr>
                <p:cNvCxnSpPr/>
                <p:nvPr/>
              </p:nvCxnSpPr>
              <p:spPr>
                <a:xfrm rot="5400000">
                  <a:off x="4763852" y="4653136"/>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5" name="Connecteur droit 244">
                  <a:extLst>
                    <a:ext uri="{FF2B5EF4-FFF2-40B4-BE49-F238E27FC236}">
                      <a16:creationId xmlns:a16="http://schemas.microsoft.com/office/drawing/2014/main" id="{6F765F32-1A17-4968-B5E8-6119731A23DA}"/>
                    </a:ext>
                  </a:extLst>
                </p:cNvPr>
                <p:cNvCxnSpPr/>
                <p:nvPr/>
              </p:nvCxnSpPr>
              <p:spPr>
                <a:xfrm rot="5400000">
                  <a:off x="4763852" y="4833172"/>
                  <a:ext cx="0" cy="28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6" name="Connecteur droit 245">
                  <a:extLst>
                    <a:ext uri="{FF2B5EF4-FFF2-40B4-BE49-F238E27FC236}">
                      <a16:creationId xmlns:a16="http://schemas.microsoft.com/office/drawing/2014/main" id="{9FBA23F0-0FAE-4423-9E20-BAF41ED31E60}"/>
                    </a:ext>
                  </a:extLst>
                </p:cNvPr>
                <p:cNvCxnSpPr/>
                <p:nvPr/>
              </p:nvCxnSpPr>
              <p:spPr>
                <a:xfrm rot="5400000">
                  <a:off x="4763852" y="5013184"/>
                  <a:ext cx="0" cy="144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43" name="ZoneTexte 242">
                <a:extLst>
                  <a:ext uri="{FF2B5EF4-FFF2-40B4-BE49-F238E27FC236}">
                    <a16:creationId xmlns:a16="http://schemas.microsoft.com/office/drawing/2014/main" id="{2A7451D6-DC8B-4D38-B34D-948922459565}"/>
                  </a:ext>
                </a:extLst>
              </p:cNvPr>
              <p:cNvSpPr txBox="1"/>
              <p:nvPr/>
            </p:nvSpPr>
            <p:spPr>
              <a:xfrm rot="16200000">
                <a:off x="6616697" y="3223456"/>
                <a:ext cx="593304" cy="276999"/>
              </a:xfrm>
              <a:prstGeom prst="rect">
                <a:avLst/>
              </a:prstGeom>
              <a:noFill/>
            </p:spPr>
            <p:txBody>
              <a:bodyPr wrap="none" rtlCol="0">
                <a:spAutoFit/>
              </a:bodyPr>
              <a:lstStyle/>
              <a:p>
                <a:r>
                  <a:rPr lang="fr-FR" sz="1200" dirty="0"/>
                  <a:t>BAV99</a:t>
                </a:r>
              </a:p>
            </p:txBody>
          </p:sp>
        </p:grpSp>
        <p:sp>
          <p:nvSpPr>
            <p:cNvPr id="208" name="ZoneTexte 207">
              <a:extLst>
                <a:ext uri="{FF2B5EF4-FFF2-40B4-BE49-F238E27FC236}">
                  <a16:creationId xmlns:a16="http://schemas.microsoft.com/office/drawing/2014/main" id="{8A0F11FF-0047-4227-9D92-C7ED2519709A}"/>
                </a:ext>
              </a:extLst>
            </p:cNvPr>
            <p:cNvSpPr txBox="1"/>
            <p:nvPr/>
          </p:nvSpPr>
          <p:spPr>
            <a:xfrm rot="16200000">
              <a:off x="4020664" y="5897239"/>
              <a:ext cx="431640" cy="201522"/>
            </a:xfrm>
            <a:prstGeom prst="rect">
              <a:avLst/>
            </a:prstGeom>
            <a:noFill/>
          </p:spPr>
          <p:txBody>
            <a:bodyPr wrap="none" rtlCol="0">
              <a:spAutoFit/>
            </a:bodyPr>
            <a:lstStyle/>
            <a:p>
              <a:r>
                <a:rPr lang="fr-FR" sz="1200" dirty="0"/>
                <a:t>BAV99</a:t>
              </a:r>
            </a:p>
          </p:txBody>
        </p:sp>
        <p:cxnSp>
          <p:nvCxnSpPr>
            <p:cNvPr id="209" name="Connecteur droit 208">
              <a:extLst>
                <a:ext uri="{FF2B5EF4-FFF2-40B4-BE49-F238E27FC236}">
                  <a16:creationId xmlns:a16="http://schemas.microsoft.com/office/drawing/2014/main" id="{C00647DC-9228-439C-A407-1E17092CB7D3}"/>
                </a:ext>
              </a:extLst>
            </p:cNvPr>
            <p:cNvCxnSpPr>
              <a:cxnSpLocks/>
            </p:cNvCxnSpPr>
            <p:nvPr/>
          </p:nvCxnSpPr>
          <p:spPr>
            <a:xfrm>
              <a:off x="1765472" y="5601485"/>
              <a:ext cx="1876366"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10" name="Groupe 209">
              <a:extLst>
                <a:ext uri="{FF2B5EF4-FFF2-40B4-BE49-F238E27FC236}">
                  <a16:creationId xmlns:a16="http://schemas.microsoft.com/office/drawing/2014/main" id="{0BC53363-BBB3-41A1-9FDF-855F363C5649}"/>
                </a:ext>
              </a:extLst>
            </p:cNvPr>
            <p:cNvGrpSpPr/>
            <p:nvPr/>
          </p:nvGrpSpPr>
          <p:grpSpPr>
            <a:xfrm>
              <a:off x="1340274" y="5889597"/>
              <a:ext cx="314323" cy="602470"/>
              <a:chOff x="1091444" y="2528876"/>
              <a:chExt cx="432048" cy="828116"/>
            </a:xfrm>
          </p:grpSpPr>
          <p:grpSp>
            <p:nvGrpSpPr>
              <p:cNvPr id="231" name="Groupe 230">
                <a:extLst>
                  <a:ext uri="{FF2B5EF4-FFF2-40B4-BE49-F238E27FC236}">
                    <a16:creationId xmlns:a16="http://schemas.microsoft.com/office/drawing/2014/main" id="{BF9F4E79-AA7F-45AD-907F-D0283A6E3917}"/>
                  </a:ext>
                </a:extLst>
              </p:cNvPr>
              <p:cNvGrpSpPr/>
              <p:nvPr/>
            </p:nvGrpSpPr>
            <p:grpSpPr>
              <a:xfrm rot="5400000">
                <a:off x="1235460" y="2384860"/>
                <a:ext cx="144016" cy="432048"/>
                <a:chOff x="7860436" y="3933056"/>
                <a:chExt cx="144016" cy="432048"/>
              </a:xfrm>
            </p:grpSpPr>
            <p:cxnSp>
              <p:nvCxnSpPr>
                <p:cNvPr id="237" name="Connecteur droit 236">
                  <a:extLst>
                    <a:ext uri="{FF2B5EF4-FFF2-40B4-BE49-F238E27FC236}">
                      <a16:creationId xmlns:a16="http://schemas.microsoft.com/office/drawing/2014/main" id="{794E2DAA-7DF0-4889-992F-9B6E96314DED}"/>
                    </a:ext>
                  </a:extLst>
                </p:cNvPr>
                <p:cNvCxnSpPr/>
                <p:nvPr/>
              </p:nvCxnSpPr>
              <p:spPr>
                <a:xfrm>
                  <a:off x="7860436" y="3933056"/>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Connecteur droit 237">
                  <a:extLst>
                    <a:ext uri="{FF2B5EF4-FFF2-40B4-BE49-F238E27FC236}">
                      <a16:creationId xmlns:a16="http://schemas.microsoft.com/office/drawing/2014/main" id="{3A25A048-7623-4549-AA18-46E56EF6CD25}"/>
                    </a:ext>
                  </a:extLst>
                </p:cNvPr>
                <p:cNvCxnSpPr/>
                <p:nvPr/>
              </p:nvCxnSpPr>
              <p:spPr>
                <a:xfrm>
                  <a:off x="8004452" y="3933056"/>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2" name="Groupe 231">
                <a:extLst>
                  <a:ext uri="{FF2B5EF4-FFF2-40B4-BE49-F238E27FC236}">
                    <a16:creationId xmlns:a16="http://schemas.microsoft.com/office/drawing/2014/main" id="{71605C97-2EC7-4FE4-ABDA-BBB1E78D4C76}"/>
                  </a:ext>
                </a:extLst>
              </p:cNvPr>
              <p:cNvGrpSpPr/>
              <p:nvPr/>
            </p:nvGrpSpPr>
            <p:grpSpPr>
              <a:xfrm>
                <a:off x="1091444" y="3140968"/>
                <a:ext cx="432048" cy="216024"/>
                <a:chOff x="3179676" y="4293096"/>
                <a:chExt cx="432048" cy="216024"/>
              </a:xfrm>
            </p:grpSpPr>
            <p:cxnSp>
              <p:nvCxnSpPr>
                <p:cNvPr id="234" name="Connecteur droit 233">
                  <a:extLst>
                    <a:ext uri="{FF2B5EF4-FFF2-40B4-BE49-F238E27FC236}">
                      <a16:creationId xmlns:a16="http://schemas.microsoft.com/office/drawing/2014/main" id="{F993CE21-76C5-4B0F-A642-3455CBFDBD40}"/>
                    </a:ext>
                  </a:extLst>
                </p:cNvPr>
                <p:cNvCxnSpPr/>
                <p:nvPr/>
              </p:nvCxnSpPr>
              <p:spPr>
                <a:xfrm rot="5400000">
                  <a:off x="3395700" y="4077072"/>
                  <a:ext cx="0" cy="4320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5" name="Connecteur droit 234">
                  <a:extLst>
                    <a:ext uri="{FF2B5EF4-FFF2-40B4-BE49-F238E27FC236}">
                      <a16:creationId xmlns:a16="http://schemas.microsoft.com/office/drawing/2014/main" id="{D0C1DFBB-1663-4FBA-9CFD-B32F2AAC6188}"/>
                    </a:ext>
                  </a:extLst>
                </p:cNvPr>
                <p:cNvCxnSpPr/>
                <p:nvPr/>
              </p:nvCxnSpPr>
              <p:spPr>
                <a:xfrm rot="5400000">
                  <a:off x="3395700" y="4257108"/>
                  <a:ext cx="0" cy="28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6" name="Connecteur droit 235">
                  <a:extLst>
                    <a:ext uri="{FF2B5EF4-FFF2-40B4-BE49-F238E27FC236}">
                      <a16:creationId xmlns:a16="http://schemas.microsoft.com/office/drawing/2014/main" id="{618AFA9A-3865-4F02-B80A-A036491E34F4}"/>
                    </a:ext>
                  </a:extLst>
                </p:cNvPr>
                <p:cNvCxnSpPr/>
                <p:nvPr/>
              </p:nvCxnSpPr>
              <p:spPr>
                <a:xfrm rot="5400000">
                  <a:off x="3395700" y="4437120"/>
                  <a:ext cx="0" cy="144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33" name="Connecteur droit 232">
                <a:extLst>
                  <a:ext uri="{FF2B5EF4-FFF2-40B4-BE49-F238E27FC236}">
                    <a16:creationId xmlns:a16="http://schemas.microsoft.com/office/drawing/2014/main" id="{1CFE091E-23ED-452C-979E-64459C19A625}"/>
                  </a:ext>
                </a:extLst>
              </p:cNvPr>
              <p:cNvCxnSpPr/>
              <p:nvPr/>
            </p:nvCxnSpPr>
            <p:spPr>
              <a:xfrm>
                <a:off x="1307468" y="2672916"/>
                <a:ext cx="0" cy="46805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211" name="Connecteur droit 210">
              <a:extLst>
                <a:ext uri="{FF2B5EF4-FFF2-40B4-BE49-F238E27FC236}">
                  <a16:creationId xmlns:a16="http://schemas.microsoft.com/office/drawing/2014/main" id="{8CDF209B-A6FC-4BDC-813B-002E14338CED}"/>
                </a:ext>
              </a:extLst>
            </p:cNvPr>
            <p:cNvCxnSpPr/>
            <p:nvPr/>
          </p:nvCxnSpPr>
          <p:spPr>
            <a:xfrm>
              <a:off x="1497436" y="5706259"/>
              <a:ext cx="0" cy="18335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2" name="Connecteur droit 211">
              <a:extLst>
                <a:ext uri="{FF2B5EF4-FFF2-40B4-BE49-F238E27FC236}">
                  <a16:creationId xmlns:a16="http://schemas.microsoft.com/office/drawing/2014/main" id="{6EB59609-EE26-499A-ADF6-18FD0113A09E}"/>
                </a:ext>
              </a:extLst>
            </p:cNvPr>
            <p:cNvCxnSpPr/>
            <p:nvPr/>
          </p:nvCxnSpPr>
          <p:spPr>
            <a:xfrm>
              <a:off x="842596" y="5601485"/>
              <a:ext cx="44529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13" name="Rectangle 212">
              <a:extLst>
                <a:ext uri="{FF2B5EF4-FFF2-40B4-BE49-F238E27FC236}">
                  <a16:creationId xmlns:a16="http://schemas.microsoft.com/office/drawing/2014/main" id="{50035538-9B83-47BE-8BAC-B628B1A38F4D}"/>
                </a:ext>
              </a:extLst>
            </p:cNvPr>
            <p:cNvSpPr/>
            <p:nvPr/>
          </p:nvSpPr>
          <p:spPr>
            <a:xfrm>
              <a:off x="1052145" y="5130000"/>
              <a:ext cx="864389" cy="1414455"/>
            </a:xfrm>
            <a:prstGeom prst="rect">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solidFill>
                </a:rPr>
                <a:t>Killer</a:t>
              </a:r>
            </a:p>
          </p:txBody>
        </p:sp>
        <p:sp>
          <p:nvSpPr>
            <p:cNvPr id="214" name="Ellipse 213">
              <a:extLst>
                <a:ext uri="{FF2B5EF4-FFF2-40B4-BE49-F238E27FC236}">
                  <a16:creationId xmlns:a16="http://schemas.microsoft.com/office/drawing/2014/main" id="{3FB543CA-C6BB-412C-B491-32F1DBEEF75E}"/>
                </a:ext>
              </a:extLst>
            </p:cNvPr>
            <p:cNvSpPr/>
            <p:nvPr/>
          </p:nvSpPr>
          <p:spPr>
            <a:xfrm>
              <a:off x="1314081" y="5575291"/>
              <a:ext cx="52387" cy="5238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cxnSp>
          <p:nvCxnSpPr>
            <p:cNvPr id="215" name="Connecteur droit 214">
              <a:extLst>
                <a:ext uri="{FF2B5EF4-FFF2-40B4-BE49-F238E27FC236}">
                  <a16:creationId xmlns:a16="http://schemas.microsoft.com/office/drawing/2014/main" id="{6F85F81C-23D3-4737-A539-82D41C7ED5EB}"/>
                </a:ext>
              </a:extLst>
            </p:cNvPr>
            <p:cNvCxnSpPr/>
            <p:nvPr/>
          </p:nvCxnSpPr>
          <p:spPr>
            <a:xfrm>
              <a:off x="1235500" y="5601485"/>
              <a:ext cx="846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6" name="Groupe 215">
              <a:extLst>
                <a:ext uri="{FF2B5EF4-FFF2-40B4-BE49-F238E27FC236}">
                  <a16:creationId xmlns:a16="http://schemas.microsoft.com/office/drawing/2014/main" id="{112738AA-F074-4001-AEEE-3F4BB57110E0}"/>
                </a:ext>
              </a:extLst>
            </p:cNvPr>
            <p:cNvGrpSpPr/>
            <p:nvPr/>
          </p:nvGrpSpPr>
          <p:grpSpPr>
            <a:xfrm>
              <a:off x="1628404" y="5575291"/>
              <a:ext cx="137068" cy="52387"/>
              <a:chOff x="1811524" y="2780928"/>
              <a:chExt cx="188404" cy="72008"/>
            </a:xfrm>
          </p:grpSpPr>
          <p:sp>
            <p:nvSpPr>
              <p:cNvPr id="229" name="Ellipse 228">
                <a:extLst>
                  <a:ext uri="{FF2B5EF4-FFF2-40B4-BE49-F238E27FC236}">
                    <a16:creationId xmlns:a16="http://schemas.microsoft.com/office/drawing/2014/main" id="{13C4E281-408B-46B8-AB1F-978972BA6C40}"/>
                  </a:ext>
                </a:extLst>
              </p:cNvPr>
              <p:cNvSpPr/>
              <p:nvPr/>
            </p:nvSpPr>
            <p:spPr>
              <a:xfrm>
                <a:off x="1811524" y="2780928"/>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cxnSp>
            <p:nvCxnSpPr>
              <p:cNvPr id="230" name="Connecteur droit 229">
                <a:extLst>
                  <a:ext uri="{FF2B5EF4-FFF2-40B4-BE49-F238E27FC236}">
                    <a16:creationId xmlns:a16="http://schemas.microsoft.com/office/drawing/2014/main" id="{68EF53B8-3926-4508-9F02-1BA81DE6C09E}"/>
                  </a:ext>
                </a:extLst>
              </p:cNvPr>
              <p:cNvCxnSpPr/>
              <p:nvPr/>
            </p:nvCxnSpPr>
            <p:spPr>
              <a:xfrm>
                <a:off x="1883532" y="2816932"/>
                <a:ext cx="11639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17" name="Connecteur droit 216">
              <a:extLst>
                <a:ext uri="{FF2B5EF4-FFF2-40B4-BE49-F238E27FC236}">
                  <a16:creationId xmlns:a16="http://schemas.microsoft.com/office/drawing/2014/main" id="{478F47B4-7DA0-45E7-80A0-45D963CEEAF2}"/>
                </a:ext>
              </a:extLst>
            </p:cNvPr>
            <p:cNvCxnSpPr/>
            <p:nvPr/>
          </p:nvCxnSpPr>
          <p:spPr>
            <a:xfrm rot="5400000">
              <a:off x="1455096" y="5748599"/>
              <a:ext cx="846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8" name="Connecteur droit 217">
              <a:extLst>
                <a:ext uri="{FF2B5EF4-FFF2-40B4-BE49-F238E27FC236}">
                  <a16:creationId xmlns:a16="http://schemas.microsoft.com/office/drawing/2014/main" id="{12181464-D17B-4BF5-96FF-9A98C6FE637D}"/>
                </a:ext>
              </a:extLst>
            </p:cNvPr>
            <p:cNvCxnSpPr/>
            <p:nvPr/>
          </p:nvCxnSpPr>
          <p:spPr>
            <a:xfrm flipH="1" flipV="1">
              <a:off x="1340274" y="5549098"/>
              <a:ext cx="157162" cy="15716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Connecteur droit 218">
              <a:extLst>
                <a:ext uri="{FF2B5EF4-FFF2-40B4-BE49-F238E27FC236}">
                  <a16:creationId xmlns:a16="http://schemas.microsoft.com/office/drawing/2014/main" id="{AF492DD3-ADE9-4717-9E67-08A94E36BF5B}"/>
                </a:ext>
              </a:extLst>
            </p:cNvPr>
            <p:cNvCxnSpPr/>
            <p:nvPr/>
          </p:nvCxnSpPr>
          <p:spPr>
            <a:xfrm rot="5400000" flipH="1" flipV="1">
              <a:off x="1497436" y="5549098"/>
              <a:ext cx="157162" cy="157162"/>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20" name="ZoneTexte 219">
              <a:extLst>
                <a:ext uri="{FF2B5EF4-FFF2-40B4-BE49-F238E27FC236}">
                  <a16:creationId xmlns:a16="http://schemas.microsoft.com/office/drawing/2014/main" id="{10A0C548-BCCB-497F-BE09-8A19B4BD3B2E}"/>
                </a:ext>
              </a:extLst>
            </p:cNvPr>
            <p:cNvSpPr txBox="1"/>
            <p:nvPr/>
          </p:nvSpPr>
          <p:spPr>
            <a:xfrm>
              <a:off x="1078338" y="5811034"/>
              <a:ext cx="249804" cy="201522"/>
            </a:xfrm>
            <a:prstGeom prst="rect">
              <a:avLst/>
            </a:prstGeom>
            <a:noFill/>
          </p:spPr>
          <p:txBody>
            <a:bodyPr wrap="none" rtlCol="0">
              <a:spAutoFit/>
            </a:bodyPr>
            <a:lstStyle/>
            <a:p>
              <a:r>
                <a:rPr lang="fr-FR" sz="1200" dirty="0"/>
                <a:t>1n</a:t>
              </a:r>
            </a:p>
          </p:txBody>
        </p:sp>
        <p:sp>
          <p:nvSpPr>
            <p:cNvPr id="221" name="Ellipse 220">
              <a:extLst>
                <a:ext uri="{FF2B5EF4-FFF2-40B4-BE49-F238E27FC236}">
                  <a16:creationId xmlns:a16="http://schemas.microsoft.com/office/drawing/2014/main" id="{69A6AA54-F06A-4778-80FA-5B6E36E5D16A}"/>
                </a:ext>
              </a:extLst>
            </p:cNvPr>
            <p:cNvSpPr/>
            <p:nvPr/>
          </p:nvSpPr>
          <p:spPr>
            <a:xfrm>
              <a:off x="790209" y="5575291"/>
              <a:ext cx="52387" cy="5238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cxnSp>
          <p:nvCxnSpPr>
            <p:cNvPr id="222" name="Connecteur droit 221">
              <a:extLst>
                <a:ext uri="{FF2B5EF4-FFF2-40B4-BE49-F238E27FC236}">
                  <a16:creationId xmlns:a16="http://schemas.microsoft.com/office/drawing/2014/main" id="{E1724FC0-8A55-48BC-98BE-ABAEEDB2A7BB}"/>
                </a:ext>
              </a:extLst>
            </p:cNvPr>
            <p:cNvCxnSpPr/>
            <p:nvPr/>
          </p:nvCxnSpPr>
          <p:spPr>
            <a:xfrm>
              <a:off x="842596" y="5601485"/>
              <a:ext cx="846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23" name="ZoneTexte 222">
              <a:extLst>
                <a:ext uri="{FF2B5EF4-FFF2-40B4-BE49-F238E27FC236}">
                  <a16:creationId xmlns:a16="http://schemas.microsoft.com/office/drawing/2014/main" id="{CDEE7B5B-EA49-4C25-80E9-909602C5CF97}"/>
                </a:ext>
              </a:extLst>
            </p:cNvPr>
            <p:cNvSpPr txBox="1"/>
            <p:nvPr/>
          </p:nvSpPr>
          <p:spPr>
            <a:xfrm>
              <a:off x="502079" y="5470517"/>
              <a:ext cx="267296" cy="201522"/>
            </a:xfrm>
            <a:prstGeom prst="rect">
              <a:avLst/>
            </a:prstGeom>
            <a:noFill/>
          </p:spPr>
          <p:txBody>
            <a:bodyPr wrap="none" rtlCol="0">
              <a:spAutoFit/>
            </a:bodyPr>
            <a:lstStyle/>
            <a:p>
              <a:r>
                <a:rPr lang="en-US" sz="1200" dirty="0"/>
                <a:t>HV</a:t>
              </a:r>
            </a:p>
          </p:txBody>
        </p:sp>
        <p:sp>
          <p:nvSpPr>
            <p:cNvPr id="224" name="ZoneTexte 223">
              <a:extLst>
                <a:ext uri="{FF2B5EF4-FFF2-40B4-BE49-F238E27FC236}">
                  <a16:creationId xmlns:a16="http://schemas.microsoft.com/office/drawing/2014/main" id="{FEE020F9-406C-4817-9589-D4830B45E2A9}"/>
                </a:ext>
              </a:extLst>
            </p:cNvPr>
            <p:cNvSpPr txBox="1"/>
            <p:nvPr/>
          </p:nvSpPr>
          <p:spPr>
            <a:xfrm rot="16200000">
              <a:off x="393218" y="5855935"/>
              <a:ext cx="757643" cy="461665"/>
            </a:xfrm>
            <a:prstGeom prst="rect">
              <a:avLst/>
            </a:prstGeom>
            <a:noFill/>
          </p:spPr>
          <p:txBody>
            <a:bodyPr wrap="none" rtlCol="0">
              <a:spAutoFit/>
            </a:bodyPr>
            <a:lstStyle/>
            <a:p>
              <a:r>
                <a:rPr lang="en-US" sz="1200" dirty="0"/>
                <a:t>From -1V</a:t>
              </a:r>
              <a:br>
                <a:rPr lang="en-US" sz="1200" dirty="0"/>
              </a:br>
              <a:r>
                <a:rPr lang="en-US" sz="1200" dirty="0"/>
                <a:t>to -600V</a:t>
              </a:r>
            </a:p>
          </p:txBody>
        </p:sp>
        <p:grpSp>
          <p:nvGrpSpPr>
            <p:cNvPr id="225" name="Groupe 224">
              <a:extLst>
                <a:ext uri="{FF2B5EF4-FFF2-40B4-BE49-F238E27FC236}">
                  <a16:creationId xmlns:a16="http://schemas.microsoft.com/office/drawing/2014/main" id="{4D3591AB-B8FE-4887-AD38-31053ECD7AC0}"/>
                </a:ext>
              </a:extLst>
            </p:cNvPr>
            <p:cNvGrpSpPr/>
            <p:nvPr/>
          </p:nvGrpSpPr>
          <p:grpSpPr>
            <a:xfrm rot="5400000">
              <a:off x="5694995" y="5512857"/>
              <a:ext cx="137068" cy="52387"/>
              <a:chOff x="1811524" y="2780928"/>
              <a:chExt cx="188404" cy="72008"/>
            </a:xfrm>
          </p:grpSpPr>
          <p:sp>
            <p:nvSpPr>
              <p:cNvPr id="227" name="Ellipse 226">
                <a:extLst>
                  <a:ext uri="{FF2B5EF4-FFF2-40B4-BE49-F238E27FC236}">
                    <a16:creationId xmlns:a16="http://schemas.microsoft.com/office/drawing/2014/main" id="{3E36FEC4-EB15-4869-976F-2BC8FC791BF7}"/>
                  </a:ext>
                </a:extLst>
              </p:cNvPr>
              <p:cNvSpPr/>
              <p:nvPr/>
            </p:nvSpPr>
            <p:spPr>
              <a:xfrm>
                <a:off x="1811524" y="2780928"/>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cxnSp>
            <p:nvCxnSpPr>
              <p:cNvPr id="228" name="Connecteur droit 227">
                <a:extLst>
                  <a:ext uri="{FF2B5EF4-FFF2-40B4-BE49-F238E27FC236}">
                    <a16:creationId xmlns:a16="http://schemas.microsoft.com/office/drawing/2014/main" id="{F577E150-50BD-42CF-B55A-F44FDB18C1EA}"/>
                  </a:ext>
                </a:extLst>
              </p:cNvPr>
              <p:cNvCxnSpPr/>
              <p:nvPr/>
            </p:nvCxnSpPr>
            <p:spPr>
              <a:xfrm>
                <a:off x="1883532" y="2816932"/>
                <a:ext cx="11639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6" name="ZoneTexte 225">
              <a:extLst>
                <a:ext uri="{FF2B5EF4-FFF2-40B4-BE49-F238E27FC236}">
                  <a16:creationId xmlns:a16="http://schemas.microsoft.com/office/drawing/2014/main" id="{FC1A41AA-8BAC-4F43-844F-7D31D9ABC77F}"/>
                </a:ext>
              </a:extLst>
            </p:cNvPr>
            <p:cNvSpPr txBox="1"/>
            <p:nvPr/>
          </p:nvSpPr>
          <p:spPr>
            <a:xfrm>
              <a:off x="5606368" y="5260968"/>
              <a:ext cx="247471" cy="201522"/>
            </a:xfrm>
            <a:prstGeom prst="rect">
              <a:avLst/>
            </a:prstGeom>
            <a:noFill/>
          </p:spPr>
          <p:txBody>
            <a:bodyPr wrap="none" rtlCol="0">
              <a:spAutoFit/>
            </a:bodyPr>
            <a:lstStyle/>
            <a:p>
              <a:r>
                <a:rPr lang="en-US" sz="1200" dirty="0"/>
                <a:t>TP</a:t>
              </a:r>
            </a:p>
          </p:txBody>
        </p:sp>
      </p:grpSp>
      <p:pic>
        <p:nvPicPr>
          <p:cNvPr id="299" name="Image 298">
            <a:extLst>
              <a:ext uri="{FF2B5EF4-FFF2-40B4-BE49-F238E27FC236}">
                <a16:creationId xmlns:a16="http://schemas.microsoft.com/office/drawing/2014/main" id="{38FAA652-F146-4A7A-8196-14724CBB8868}"/>
              </a:ext>
            </a:extLst>
          </p:cNvPr>
          <p:cNvPicPr>
            <a:picLocks noChangeAspect="1"/>
          </p:cNvPicPr>
          <p:nvPr/>
        </p:nvPicPr>
        <p:blipFill>
          <a:blip r:embed="rId4"/>
          <a:stretch>
            <a:fillRect/>
          </a:stretch>
        </p:blipFill>
        <p:spPr>
          <a:xfrm>
            <a:off x="9221652" y="830905"/>
            <a:ext cx="2700000" cy="1173333"/>
          </a:xfrm>
          <a:prstGeom prst="rect">
            <a:avLst/>
          </a:prstGeom>
        </p:spPr>
      </p:pic>
      <p:pic>
        <p:nvPicPr>
          <p:cNvPr id="300" name="Image 299">
            <a:extLst>
              <a:ext uri="{FF2B5EF4-FFF2-40B4-BE49-F238E27FC236}">
                <a16:creationId xmlns:a16="http://schemas.microsoft.com/office/drawing/2014/main" id="{71967B42-4621-4B9B-B3F9-815238A55686}"/>
              </a:ext>
            </a:extLst>
          </p:cNvPr>
          <p:cNvPicPr>
            <a:picLocks noChangeAspect="1"/>
          </p:cNvPicPr>
          <p:nvPr/>
        </p:nvPicPr>
        <p:blipFill>
          <a:blip r:embed="rId5"/>
          <a:stretch>
            <a:fillRect/>
          </a:stretch>
        </p:blipFill>
        <p:spPr>
          <a:xfrm rot="16200000">
            <a:off x="9710156" y="2079000"/>
            <a:ext cx="1722995" cy="2700000"/>
          </a:xfrm>
          <a:prstGeom prst="rect">
            <a:avLst/>
          </a:prstGeom>
        </p:spPr>
      </p:pic>
      <p:sp>
        <p:nvSpPr>
          <p:cNvPr id="301" name="ZoneTexte 300">
            <a:extLst>
              <a:ext uri="{FF2B5EF4-FFF2-40B4-BE49-F238E27FC236}">
                <a16:creationId xmlns:a16="http://schemas.microsoft.com/office/drawing/2014/main" id="{CA9B45E9-BE45-4C1E-9753-00CA7B652F9E}"/>
              </a:ext>
            </a:extLst>
          </p:cNvPr>
          <p:cNvSpPr txBox="1"/>
          <p:nvPr/>
        </p:nvSpPr>
        <p:spPr>
          <a:xfrm>
            <a:off x="9722894" y="440419"/>
            <a:ext cx="1697516" cy="369332"/>
          </a:xfrm>
          <a:prstGeom prst="rect">
            <a:avLst/>
          </a:prstGeom>
          <a:noFill/>
        </p:spPr>
        <p:txBody>
          <a:bodyPr wrap="none" rtlCol="0">
            <a:spAutoFit/>
          </a:bodyPr>
          <a:lstStyle/>
          <a:p>
            <a:r>
              <a:rPr lang="en-US" dirty="0" err="1"/>
              <a:t>ProtStage</a:t>
            </a:r>
            <a:r>
              <a:rPr lang="en-US" dirty="0"/>
              <a:t> board</a:t>
            </a:r>
          </a:p>
        </p:txBody>
      </p:sp>
      <p:sp>
        <p:nvSpPr>
          <p:cNvPr id="302" name="ZoneTexte 301">
            <a:extLst>
              <a:ext uri="{FF2B5EF4-FFF2-40B4-BE49-F238E27FC236}">
                <a16:creationId xmlns:a16="http://schemas.microsoft.com/office/drawing/2014/main" id="{7AB211ED-AC92-4396-90E0-2FBBC810582D}"/>
              </a:ext>
            </a:extLst>
          </p:cNvPr>
          <p:cNvSpPr txBox="1"/>
          <p:nvPr/>
        </p:nvSpPr>
        <p:spPr>
          <a:xfrm>
            <a:off x="10140766" y="2198170"/>
            <a:ext cx="861774" cy="369332"/>
          </a:xfrm>
          <a:prstGeom prst="rect">
            <a:avLst/>
          </a:prstGeom>
          <a:noFill/>
        </p:spPr>
        <p:txBody>
          <a:bodyPr wrap="none" rtlCol="0">
            <a:spAutoFit/>
          </a:bodyPr>
          <a:lstStyle/>
          <a:p>
            <a:r>
              <a:rPr lang="en-US" dirty="0"/>
              <a:t>“Killer”</a:t>
            </a:r>
          </a:p>
        </p:txBody>
      </p:sp>
      <p:sp>
        <p:nvSpPr>
          <p:cNvPr id="303" name="ZoneTexte 302">
            <a:extLst>
              <a:ext uri="{FF2B5EF4-FFF2-40B4-BE49-F238E27FC236}">
                <a16:creationId xmlns:a16="http://schemas.microsoft.com/office/drawing/2014/main" id="{4A8FA584-2F34-416A-A384-73C939677345}"/>
              </a:ext>
            </a:extLst>
          </p:cNvPr>
          <p:cNvSpPr txBox="1"/>
          <p:nvPr/>
        </p:nvSpPr>
        <p:spPr>
          <a:xfrm>
            <a:off x="5838500" y="4751856"/>
            <a:ext cx="6240939" cy="369332"/>
          </a:xfrm>
          <a:prstGeom prst="rect">
            <a:avLst/>
          </a:prstGeom>
          <a:noFill/>
        </p:spPr>
        <p:txBody>
          <a:bodyPr wrap="none" rtlCol="0">
            <a:spAutoFit/>
          </a:bodyPr>
          <a:lstStyle/>
          <a:p>
            <a:r>
              <a:rPr lang="en-US" dirty="0"/>
              <a:t>A test configuration example with cascaded </a:t>
            </a:r>
            <a:r>
              <a:rPr lang="en-US" dirty="0" err="1"/>
              <a:t>ProtStages</a:t>
            </a:r>
            <a:r>
              <a:rPr lang="en-US" dirty="0"/>
              <a:t> and Killer</a:t>
            </a:r>
          </a:p>
        </p:txBody>
      </p:sp>
    </p:spTree>
    <p:extLst>
      <p:ext uri="{BB962C8B-B14F-4D97-AF65-F5344CB8AC3E}">
        <p14:creationId xmlns:p14="http://schemas.microsoft.com/office/powerpoint/2010/main" val="14764939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35360" y="872716"/>
            <a:ext cx="11557284" cy="5796644"/>
          </a:xfrm>
        </p:spPr>
        <p:txBody>
          <a:bodyPr>
            <a:normAutofit lnSpcReduction="10000"/>
          </a:bodyPr>
          <a:lstStyle/>
          <a:p>
            <a:r>
              <a:rPr lang="en-US" altLang="fr-FR" dirty="0"/>
              <a:t>2 possible add-on circuits identified</a:t>
            </a:r>
          </a:p>
          <a:p>
            <a:pPr lvl="1"/>
            <a:r>
              <a:rPr lang="en-US" altLang="fr-FR" dirty="0"/>
              <a:t>Bulky : less than ± 6V peak residual voltage at the entry of the VMM Hybrid</a:t>
            </a:r>
          </a:p>
          <a:p>
            <a:pPr lvl="1"/>
            <a:r>
              <a:rPr lang="en-US" altLang="fr-FR" dirty="0"/>
              <a:t>Compact : less than -20 V / +10 V residual voltage at the entry of the VMM Hybrid</a:t>
            </a:r>
          </a:p>
          <a:p>
            <a:pPr lvl="1"/>
            <a:r>
              <a:rPr lang="en-US" altLang="fr-FR" dirty="0"/>
              <a:t>Both survive 600 V discharges</a:t>
            </a:r>
          </a:p>
          <a:p>
            <a:pPr lvl="1"/>
            <a:r>
              <a:rPr lang="en-US" altLang="fr-FR" dirty="0"/>
              <a:t>Both degrade S/N by ~15%</a:t>
            </a:r>
          </a:p>
          <a:p>
            <a:pPr lvl="1"/>
            <a:r>
              <a:rPr lang="en-US" altLang="fr-FR" dirty="0"/>
              <a:t>Both improve deadtime ~4 times</a:t>
            </a:r>
          </a:p>
          <a:p>
            <a:pPr lvl="1"/>
            <a:endParaRPr lang="en-US" altLang="fr-FR" dirty="0"/>
          </a:p>
          <a:p>
            <a:pPr lvl="1"/>
            <a:endParaRPr lang="en-US" altLang="fr-FR" dirty="0"/>
          </a:p>
          <a:p>
            <a:pPr lvl="1"/>
            <a:endParaRPr lang="en-US" altLang="fr-FR" dirty="0"/>
          </a:p>
          <a:p>
            <a:pPr lvl="1"/>
            <a:endParaRPr lang="en-US" altLang="fr-FR" dirty="0"/>
          </a:p>
          <a:p>
            <a:pPr lvl="1"/>
            <a:endParaRPr lang="en-US" altLang="fr-FR" dirty="0"/>
          </a:p>
          <a:p>
            <a:pPr lvl="1"/>
            <a:endParaRPr lang="en-US" altLang="fr-FR" dirty="0"/>
          </a:p>
          <a:p>
            <a:pPr lvl="1"/>
            <a:endParaRPr lang="en-US" altLang="fr-FR" dirty="0"/>
          </a:p>
          <a:p>
            <a:pPr lvl="1"/>
            <a:endParaRPr lang="en-US" altLang="fr-FR" dirty="0"/>
          </a:p>
          <a:p>
            <a:pPr lvl="1"/>
            <a:endParaRPr lang="en-US" altLang="fr-FR" dirty="0"/>
          </a:p>
          <a:p>
            <a:pPr lvl="1"/>
            <a:endParaRPr lang="en-US" altLang="fr-FR" dirty="0"/>
          </a:p>
          <a:p>
            <a:pPr lvl="1"/>
            <a:endParaRPr lang="en-US" altLang="fr-FR" dirty="0"/>
          </a:p>
          <a:p>
            <a:r>
              <a:rPr lang="en-US" altLang="fr-FR" dirty="0"/>
              <a:t>Frontend adaptation board with “bulky” circuits if space limitation permits</a:t>
            </a:r>
          </a:p>
        </p:txBody>
      </p:sp>
      <p:sp>
        <p:nvSpPr>
          <p:cNvPr id="2" name="Titre 1"/>
          <p:cNvSpPr>
            <a:spLocks noGrp="1"/>
          </p:cNvSpPr>
          <p:nvPr>
            <p:ph type="title"/>
          </p:nvPr>
        </p:nvSpPr>
        <p:spPr/>
        <p:txBody>
          <a:bodyPr/>
          <a:lstStyle/>
          <a:p>
            <a:r>
              <a:rPr lang="en-US" dirty="0"/>
              <a:t>Frontend protection studies</a:t>
            </a:r>
          </a:p>
        </p:txBody>
      </p:sp>
      <p:sp>
        <p:nvSpPr>
          <p:cNvPr id="5" name="Espace réservé du pied de page 4"/>
          <p:cNvSpPr>
            <a:spLocks noGrp="1"/>
          </p:cNvSpPr>
          <p:nvPr>
            <p:ph type="ftr" sz="quarter" idx="11"/>
          </p:nvPr>
        </p:nvSpPr>
        <p:spPr/>
        <p:txBody>
          <a:bodyPr/>
          <a:lstStyle/>
          <a:p>
            <a:pPr algn="l"/>
            <a:r>
              <a:rPr lang="en-US"/>
              <a:t>P2 Collaboration Meeting 7 Jan 2026</a:t>
            </a:r>
            <a:endParaRPr lang="fr-FR" dirty="0"/>
          </a:p>
        </p:txBody>
      </p:sp>
      <p:sp>
        <p:nvSpPr>
          <p:cNvPr id="6" name="Espace réservé du numéro de diapositive 5"/>
          <p:cNvSpPr>
            <a:spLocks noGrp="1"/>
          </p:cNvSpPr>
          <p:nvPr>
            <p:ph type="sldNum" sz="quarter" idx="12"/>
          </p:nvPr>
        </p:nvSpPr>
        <p:spPr/>
        <p:txBody>
          <a:bodyPr/>
          <a:lstStyle/>
          <a:p>
            <a:fld id="{AC7BA007-6205-4C6B-BC33-417A4DE9964F}" type="slidenum">
              <a:rPr lang="fr-FR" smtClean="0"/>
              <a:t>43</a:t>
            </a:fld>
            <a:endParaRPr lang="fr-FR"/>
          </a:p>
        </p:txBody>
      </p:sp>
      <p:pic>
        <p:nvPicPr>
          <p:cNvPr id="8" name="Image 7">
            <a:extLst>
              <a:ext uri="{FF2B5EF4-FFF2-40B4-BE49-F238E27FC236}">
                <a16:creationId xmlns:a16="http://schemas.microsoft.com/office/drawing/2014/main" id="{CE9E60B3-E965-4887-9558-51324E8F8713}"/>
              </a:ext>
            </a:extLst>
          </p:cNvPr>
          <p:cNvPicPr>
            <a:picLocks noChangeAspect="1"/>
          </p:cNvPicPr>
          <p:nvPr/>
        </p:nvPicPr>
        <p:blipFill>
          <a:blip r:embed="rId3"/>
          <a:stretch>
            <a:fillRect/>
          </a:stretch>
        </p:blipFill>
        <p:spPr>
          <a:xfrm>
            <a:off x="335360" y="3309048"/>
            <a:ext cx="5278274" cy="2880000"/>
          </a:xfrm>
          <a:prstGeom prst="rect">
            <a:avLst/>
          </a:prstGeom>
        </p:spPr>
      </p:pic>
      <p:pic>
        <p:nvPicPr>
          <p:cNvPr id="10" name="Image 9">
            <a:extLst>
              <a:ext uri="{FF2B5EF4-FFF2-40B4-BE49-F238E27FC236}">
                <a16:creationId xmlns:a16="http://schemas.microsoft.com/office/drawing/2014/main" id="{E6DA7721-9E2B-4B9D-B36D-85EC0239B07F}"/>
              </a:ext>
            </a:extLst>
          </p:cNvPr>
          <p:cNvPicPr>
            <a:picLocks noChangeAspect="1"/>
          </p:cNvPicPr>
          <p:nvPr/>
        </p:nvPicPr>
        <p:blipFill>
          <a:blip r:embed="rId4"/>
          <a:stretch>
            <a:fillRect/>
          </a:stretch>
        </p:blipFill>
        <p:spPr>
          <a:xfrm>
            <a:off x="6114003" y="3321308"/>
            <a:ext cx="5329297" cy="2880000"/>
          </a:xfrm>
          <a:prstGeom prst="rect">
            <a:avLst/>
          </a:prstGeom>
        </p:spPr>
      </p:pic>
      <p:cxnSp>
        <p:nvCxnSpPr>
          <p:cNvPr id="12" name="Connecteur droit avec flèche 11">
            <a:extLst>
              <a:ext uri="{FF2B5EF4-FFF2-40B4-BE49-F238E27FC236}">
                <a16:creationId xmlns:a16="http://schemas.microsoft.com/office/drawing/2014/main" id="{DE7F6EB6-796D-4C87-9B85-4B3C7D78C202}"/>
              </a:ext>
            </a:extLst>
          </p:cNvPr>
          <p:cNvCxnSpPr>
            <a:cxnSpLocks/>
          </p:cNvCxnSpPr>
          <p:nvPr/>
        </p:nvCxnSpPr>
        <p:spPr>
          <a:xfrm>
            <a:off x="947428" y="5479396"/>
            <a:ext cx="4428492" cy="0"/>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1" name="Connecteur droit avec flèche 130">
            <a:extLst>
              <a:ext uri="{FF2B5EF4-FFF2-40B4-BE49-F238E27FC236}">
                <a16:creationId xmlns:a16="http://schemas.microsoft.com/office/drawing/2014/main" id="{D55E94DA-B4FC-4D93-B5D2-D94312162778}"/>
              </a:ext>
            </a:extLst>
          </p:cNvPr>
          <p:cNvCxnSpPr>
            <a:cxnSpLocks/>
          </p:cNvCxnSpPr>
          <p:nvPr/>
        </p:nvCxnSpPr>
        <p:spPr>
          <a:xfrm>
            <a:off x="6708068" y="5479396"/>
            <a:ext cx="4428492" cy="0"/>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6" name="ZoneTexte 135">
            <a:extLst>
              <a:ext uri="{FF2B5EF4-FFF2-40B4-BE49-F238E27FC236}">
                <a16:creationId xmlns:a16="http://schemas.microsoft.com/office/drawing/2014/main" id="{FF31BBB3-2EAF-4C4C-B4FA-8B2348D5369E}"/>
              </a:ext>
            </a:extLst>
          </p:cNvPr>
          <p:cNvSpPr txBox="1"/>
          <p:nvPr/>
        </p:nvSpPr>
        <p:spPr>
          <a:xfrm>
            <a:off x="8652284" y="5424155"/>
            <a:ext cx="745717" cy="369332"/>
          </a:xfrm>
          <a:prstGeom prst="rect">
            <a:avLst/>
          </a:prstGeom>
          <a:noFill/>
        </p:spPr>
        <p:txBody>
          <a:bodyPr wrap="none" rtlCol="0">
            <a:spAutoFit/>
          </a:bodyPr>
          <a:lstStyle/>
          <a:p>
            <a:r>
              <a:rPr lang="en-US" b="1" dirty="0">
                <a:solidFill>
                  <a:srgbClr val="FF0000"/>
                </a:solidFill>
              </a:rPr>
              <a:t>60 </a:t>
            </a:r>
            <a:r>
              <a:rPr lang="en-US" b="1" dirty="0" err="1">
                <a:solidFill>
                  <a:srgbClr val="FF0000"/>
                </a:solidFill>
              </a:rPr>
              <a:t>ms</a:t>
            </a:r>
            <a:endParaRPr lang="en-US" b="1" dirty="0">
              <a:solidFill>
                <a:srgbClr val="FF0000"/>
              </a:solidFill>
            </a:endParaRPr>
          </a:p>
        </p:txBody>
      </p:sp>
      <p:sp>
        <p:nvSpPr>
          <p:cNvPr id="137" name="ZoneTexte 136">
            <a:extLst>
              <a:ext uri="{FF2B5EF4-FFF2-40B4-BE49-F238E27FC236}">
                <a16:creationId xmlns:a16="http://schemas.microsoft.com/office/drawing/2014/main" id="{43C72286-5D60-4792-B93D-997196FE0A26}"/>
              </a:ext>
            </a:extLst>
          </p:cNvPr>
          <p:cNvSpPr txBox="1"/>
          <p:nvPr/>
        </p:nvSpPr>
        <p:spPr>
          <a:xfrm>
            <a:off x="2675620" y="5424155"/>
            <a:ext cx="867545" cy="369332"/>
          </a:xfrm>
          <a:prstGeom prst="rect">
            <a:avLst/>
          </a:prstGeom>
          <a:noFill/>
        </p:spPr>
        <p:txBody>
          <a:bodyPr wrap="none" rtlCol="0">
            <a:spAutoFit/>
          </a:bodyPr>
          <a:lstStyle/>
          <a:p>
            <a:r>
              <a:rPr lang="en-US" b="1" dirty="0">
                <a:solidFill>
                  <a:srgbClr val="FF0000"/>
                </a:solidFill>
              </a:rPr>
              <a:t>600 </a:t>
            </a:r>
            <a:r>
              <a:rPr lang="en-US" b="1" dirty="0" err="1">
                <a:solidFill>
                  <a:srgbClr val="FF0000"/>
                </a:solidFill>
              </a:rPr>
              <a:t>ms</a:t>
            </a:r>
            <a:endParaRPr lang="en-US" b="1" dirty="0">
              <a:solidFill>
                <a:srgbClr val="FF0000"/>
              </a:solidFill>
            </a:endParaRPr>
          </a:p>
        </p:txBody>
      </p:sp>
      <p:sp>
        <p:nvSpPr>
          <p:cNvPr id="138" name="ZoneTexte 137">
            <a:extLst>
              <a:ext uri="{FF2B5EF4-FFF2-40B4-BE49-F238E27FC236}">
                <a16:creationId xmlns:a16="http://schemas.microsoft.com/office/drawing/2014/main" id="{AA73573E-57C1-42D8-ABA9-2C22AD21E44B}"/>
              </a:ext>
            </a:extLst>
          </p:cNvPr>
          <p:cNvSpPr txBox="1"/>
          <p:nvPr/>
        </p:nvSpPr>
        <p:spPr>
          <a:xfrm>
            <a:off x="1055440" y="2963100"/>
            <a:ext cx="4221477" cy="369332"/>
          </a:xfrm>
          <a:prstGeom prst="rect">
            <a:avLst/>
          </a:prstGeom>
          <a:noFill/>
        </p:spPr>
        <p:txBody>
          <a:bodyPr wrap="none" rtlCol="0">
            <a:spAutoFit/>
          </a:bodyPr>
          <a:lstStyle/>
          <a:p>
            <a:r>
              <a:rPr lang="en-US" dirty="0"/>
              <a:t>Mesh potential : on-board protections only</a:t>
            </a:r>
          </a:p>
        </p:txBody>
      </p:sp>
      <p:sp>
        <p:nvSpPr>
          <p:cNvPr id="139" name="ZoneTexte 138">
            <a:extLst>
              <a:ext uri="{FF2B5EF4-FFF2-40B4-BE49-F238E27FC236}">
                <a16:creationId xmlns:a16="http://schemas.microsoft.com/office/drawing/2014/main" id="{029E9667-BE45-46C3-8B33-FFBB6C1A178D}"/>
              </a:ext>
            </a:extLst>
          </p:cNvPr>
          <p:cNvSpPr txBox="1"/>
          <p:nvPr/>
        </p:nvSpPr>
        <p:spPr>
          <a:xfrm>
            <a:off x="6915085" y="2963100"/>
            <a:ext cx="4354462" cy="369332"/>
          </a:xfrm>
          <a:prstGeom prst="rect">
            <a:avLst/>
          </a:prstGeom>
          <a:noFill/>
        </p:spPr>
        <p:txBody>
          <a:bodyPr wrap="none" rtlCol="0">
            <a:spAutoFit/>
          </a:bodyPr>
          <a:lstStyle/>
          <a:p>
            <a:r>
              <a:rPr lang="en-US" dirty="0"/>
              <a:t>Mesh potential : with additional protections</a:t>
            </a:r>
          </a:p>
        </p:txBody>
      </p:sp>
      <p:sp>
        <p:nvSpPr>
          <p:cNvPr id="17" name="Accolade fermante 16">
            <a:extLst>
              <a:ext uri="{FF2B5EF4-FFF2-40B4-BE49-F238E27FC236}">
                <a16:creationId xmlns:a16="http://schemas.microsoft.com/office/drawing/2014/main" id="{EAA58C5A-F744-4BB6-9923-73B74764165D}"/>
              </a:ext>
            </a:extLst>
          </p:cNvPr>
          <p:cNvSpPr/>
          <p:nvPr/>
        </p:nvSpPr>
        <p:spPr>
          <a:xfrm>
            <a:off x="9398001" y="872716"/>
            <a:ext cx="298399" cy="111612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41" name="ZoneTexte 140">
            <a:extLst>
              <a:ext uri="{FF2B5EF4-FFF2-40B4-BE49-F238E27FC236}">
                <a16:creationId xmlns:a16="http://schemas.microsoft.com/office/drawing/2014/main" id="{ED2732B8-C9DC-4E8A-BE4F-B0E8F05392A0}"/>
              </a:ext>
            </a:extLst>
          </p:cNvPr>
          <p:cNvSpPr txBox="1"/>
          <p:nvPr/>
        </p:nvSpPr>
        <p:spPr>
          <a:xfrm>
            <a:off x="9890802" y="969113"/>
            <a:ext cx="1722395" cy="923330"/>
          </a:xfrm>
          <a:prstGeom prst="rect">
            <a:avLst/>
          </a:prstGeom>
          <a:noFill/>
        </p:spPr>
        <p:txBody>
          <a:bodyPr wrap="none" rtlCol="0">
            <a:spAutoFit/>
          </a:bodyPr>
          <a:lstStyle/>
          <a:p>
            <a:r>
              <a:rPr lang="en-US" dirty="0"/>
              <a:t>Coherent</a:t>
            </a:r>
          </a:p>
          <a:p>
            <a:r>
              <a:rPr lang="en-US" dirty="0"/>
              <a:t>Killer &amp; detector</a:t>
            </a:r>
          </a:p>
          <a:p>
            <a:r>
              <a:rPr lang="en-US" dirty="0"/>
              <a:t>measurements</a:t>
            </a:r>
          </a:p>
        </p:txBody>
      </p:sp>
      <p:sp>
        <p:nvSpPr>
          <p:cNvPr id="142" name="ZoneTexte 141">
            <a:extLst>
              <a:ext uri="{FF2B5EF4-FFF2-40B4-BE49-F238E27FC236}">
                <a16:creationId xmlns:a16="http://schemas.microsoft.com/office/drawing/2014/main" id="{7881A511-29FC-4FA8-8E4C-441BC1C87220}"/>
              </a:ext>
            </a:extLst>
          </p:cNvPr>
          <p:cNvSpPr txBox="1"/>
          <p:nvPr/>
        </p:nvSpPr>
        <p:spPr>
          <a:xfrm>
            <a:off x="7115797" y="2446088"/>
            <a:ext cx="4862806" cy="369332"/>
          </a:xfrm>
          <a:prstGeom prst="rect">
            <a:avLst/>
          </a:prstGeom>
          <a:noFill/>
        </p:spPr>
        <p:txBody>
          <a:bodyPr wrap="none" rtlCol="0">
            <a:spAutoFit/>
          </a:bodyPr>
          <a:lstStyle/>
          <a:p>
            <a:r>
              <a:rPr lang="en-US" dirty="0"/>
              <a:t>Detector measurements coherent with simulation</a:t>
            </a:r>
          </a:p>
        </p:txBody>
      </p:sp>
      <p:sp>
        <p:nvSpPr>
          <p:cNvPr id="143" name="ZoneTexte 142">
            <a:extLst>
              <a:ext uri="{FF2B5EF4-FFF2-40B4-BE49-F238E27FC236}">
                <a16:creationId xmlns:a16="http://schemas.microsoft.com/office/drawing/2014/main" id="{30A154E4-F16A-4B9D-B998-BB2D4D98C365}"/>
              </a:ext>
            </a:extLst>
          </p:cNvPr>
          <p:cNvSpPr txBox="1"/>
          <p:nvPr/>
        </p:nvSpPr>
        <p:spPr>
          <a:xfrm>
            <a:off x="7115797" y="2113742"/>
            <a:ext cx="1042978" cy="369332"/>
          </a:xfrm>
          <a:prstGeom prst="rect">
            <a:avLst/>
          </a:prstGeom>
          <a:noFill/>
        </p:spPr>
        <p:txBody>
          <a:bodyPr wrap="none" rtlCol="0">
            <a:spAutoFit/>
          </a:bodyPr>
          <a:lstStyle/>
          <a:p>
            <a:r>
              <a:rPr lang="en-US" dirty="0"/>
              <a:t>Expected</a:t>
            </a:r>
          </a:p>
        </p:txBody>
      </p:sp>
    </p:spTree>
    <p:extLst>
      <p:ext uri="{BB962C8B-B14F-4D97-AF65-F5344CB8AC3E}">
        <p14:creationId xmlns:p14="http://schemas.microsoft.com/office/powerpoint/2010/main" val="40718190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5340" y="764704"/>
            <a:ext cx="11701300" cy="5832648"/>
          </a:xfrm>
        </p:spPr>
        <p:txBody>
          <a:bodyPr>
            <a:normAutofit fontScale="85000" lnSpcReduction="20000"/>
          </a:bodyPr>
          <a:lstStyle/>
          <a:p>
            <a:r>
              <a:rPr lang="en-US" altLang="fr-FR" dirty="0"/>
              <a:t>1 additional AC-coupled BAV99 diode stage</a:t>
            </a:r>
          </a:p>
          <a:p>
            <a:pPr lvl="4"/>
            <a:endParaRPr lang="en-US" altLang="fr-FR" dirty="0"/>
          </a:p>
          <a:p>
            <a:pPr lvl="4"/>
            <a:endParaRPr lang="en-US" altLang="fr-FR" dirty="0"/>
          </a:p>
          <a:p>
            <a:pPr lvl="4"/>
            <a:endParaRPr lang="en-US" altLang="fr-FR" dirty="0"/>
          </a:p>
          <a:p>
            <a:pPr lvl="4"/>
            <a:endParaRPr lang="en-US" altLang="fr-FR" dirty="0"/>
          </a:p>
          <a:p>
            <a:pPr lvl="1"/>
            <a:r>
              <a:rPr lang="en-US" altLang="fr-FR" dirty="0"/>
              <a:t>Asymmetric excursions exceeding -20 and +10V</a:t>
            </a:r>
          </a:p>
          <a:p>
            <a:pPr lvl="1"/>
            <a:r>
              <a:rPr lang="en-US" altLang="fr-FR" dirty="0"/>
              <a:t>All 4 tested channels died under -600V discharges</a:t>
            </a:r>
          </a:p>
          <a:p>
            <a:r>
              <a:rPr lang="en-US" altLang="fr-FR" dirty="0"/>
              <a:t>1 additional BAV99 diode stage + 10Ω resistor</a:t>
            </a:r>
          </a:p>
          <a:p>
            <a:pPr lvl="4"/>
            <a:endParaRPr lang="en-US" altLang="fr-FR" dirty="0"/>
          </a:p>
          <a:p>
            <a:pPr lvl="4"/>
            <a:endParaRPr lang="en-US" altLang="fr-FR" dirty="0"/>
          </a:p>
          <a:p>
            <a:pPr lvl="4"/>
            <a:endParaRPr lang="en-US" altLang="fr-FR" dirty="0"/>
          </a:p>
          <a:p>
            <a:pPr lvl="4"/>
            <a:endParaRPr lang="en-US" altLang="fr-FR" dirty="0"/>
          </a:p>
          <a:p>
            <a:pPr lvl="1"/>
            <a:r>
              <a:rPr lang="en-US" altLang="fr-FR" dirty="0"/>
              <a:t>Asymmetric excursions lower than -20 and +10V</a:t>
            </a:r>
          </a:p>
          <a:p>
            <a:pPr lvl="1"/>
            <a:r>
              <a:rPr lang="en-US" altLang="fr-FR" dirty="0"/>
              <a:t>All 7 tested channels survived -600V discharges</a:t>
            </a:r>
          </a:p>
          <a:p>
            <a:r>
              <a:rPr lang="en-US" altLang="fr-FR" dirty="0"/>
              <a:t>2 additional BAV99 diode stages</a:t>
            </a:r>
          </a:p>
          <a:p>
            <a:pPr lvl="4"/>
            <a:endParaRPr lang="en-US" altLang="fr-FR" dirty="0"/>
          </a:p>
          <a:p>
            <a:pPr lvl="4"/>
            <a:endParaRPr lang="en-US" altLang="fr-FR" dirty="0"/>
          </a:p>
          <a:p>
            <a:pPr lvl="4"/>
            <a:endParaRPr lang="en-US" altLang="fr-FR" dirty="0"/>
          </a:p>
          <a:p>
            <a:pPr lvl="4"/>
            <a:endParaRPr lang="en-US" altLang="fr-FR" dirty="0"/>
          </a:p>
          <a:p>
            <a:pPr lvl="1"/>
            <a:r>
              <a:rPr lang="en-US" altLang="fr-FR" dirty="0"/>
              <a:t>Symmetric +/- excursions &lt; 5V</a:t>
            </a:r>
          </a:p>
          <a:p>
            <a:pPr lvl="1"/>
            <a:r>
              <a:rPr lang="en-US" altLang="fr-FR" dirty="0"/>
              <a:t>All 7 tested channels survived -600V discharges</a:t>
            </a:r>
          </a:p>
          <a:p>
            <a:endParaRPr lang="en-US" altLang="fr-FR" dirty="0"/>
          </a:p>
        </p:txBody>
      </p:sp>
      <p:sp>
        <p:nvSpPr>
          <p:cNvPr id="2" name="Titre 1"/>
          <p:cNvSpPr>
            <a:spLocks noGrp="1"/>
          </p:cNvSpPr>
          <p:nvPr>
            <p:ph type="title"/>
          </p:nvPr>
        </p:nvSpPr>
        <p:spPr/>
        <p:txBody>
          <a:bodyPr/>
          <a:lstStyle/>
          <a:p>
            <a:r>
              <a:rPr lang="en-US" dirty="0"/>
              <a:t>Protection studies</a:t>
            </a:r>
          </a:p>
        </p:txBody>
      </p:sp>
      <p:sp>
        <p:nvSpPr>
          <p:cNvPr id="5" name="Espace réservé du pied de page 4"/>
          <p:cNvSpPr>
            <a:spLocks noGrp="1"/>
          </p:cNvSpPr>
          <p:nvPr>
            <p:ph type="ftr" sz="quarter" idx="11"/>
          </p:nvPr>
        </p:nvSpPr>
        <p:spPr/>
        <p:txBody>
          <a:bodyPr/>
          <a:lstStyle/>
          <a:p>
            <a:pPr algn="l"/>
            <a:r>
              <a:rPr lang="en-US"/>
              <a:t>P2 Collaboration Meeting 7 Jan 2026</a:t>
            </a:r>
            <a:endParaRPr lang="fr-FR" dirty="0"/>
          </a:p>
        </p:txBody>
      </p:sp>
      <p:sp>
        <p:nvSpPr>
          <p:cNvPr id="6" name="Espace réservé du numéro de diapositive 5"/>
          <p:cNvSpPr>
            <a:spLocks noGrp="1"/>
          </p:cNvSpPr>
          <p:nvPr>
            <p:ph type="sldNum" sz="quarter" idx="12"/>
          </p:nvPr>
        </p:nvSpPr>
        <p:spPr/>
        <p:txBody>
          <a:bodyPr/>
          <a:lstStyle/>
          <a:p>
            <a:fld id="{AC7BA007-6205-4C6B-BC33-417A4DE9964F}" type="slidenum">
              <a:rPr lang="fr-FR" smtClean="0"/>
              <a:t>44</a:t>
            </a:fld>
            <a:endParaRPr lang="fr-FR"/>
          </a:p>
        </p:txBody>
      </p:sp>
      <p:graphicFrame>
        <p:nvGraphicFramePr>
          <p:cNvPr id="116" name="Graphique 115"/>
          <p:cNvGraphicFramePr>
            <a:graphicFrameLocks/>
          </p:cNvGraphicFramePr>
          <p:nvPr/>
        </p:nvGraphicFramePr>
        <p:xfrm>
          <a:off x="6012668" y="1448780"/>
          <a:ext cx="6096000" cy="4788532"/>
        </p:xfrm>
        <a:graphic>
          <a:graphicData uri="http://schemas.openxmlformats.org/drawingml/2006/chart">
            <c:chart xmlns:c="http://schemas.openxmlformats.org/drawingml/2006/chart" xmlns:r="http://schemas.openxmlformats.org/officeDocument/2006/relationships" r:id="rId3"/>
          </a:graphicData>
        </a:graphic>
      </p:graphicFrame>
      <p:cxnSp>
        <p:nvCxnSpPr>
          <p:cNvPr id="12" name="Connecteur droit 11"/>
          <p:cNvCxnSpPr/>
          <p:nvPr/>
        </p:nvCxnSpPr>
        <p:spPr>
          <a:xfrm>
            <a:off x="6804756" y="3176972"/>
            <a:ext cx="5076564" cy="0"/>
          </a:xfrm>
          <a:prstGeom prst="line">
            <a:avLst/>
          </a:prstGeom>
          <a:ln w="15875">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118" name="ZoneTexte 117"/>
          <p:cNvSpPr txBox="1"/>
          <p:nvPr/>
        </p:nvSpPr>
        <p:spPr>
          <a:xfrm>
            <a:off x="7049027" y="1916832"/>
            <a:ext cx="885179" cy="338554"/>
          </a:xfrm>
          <a:prstGeom prst="rect">
            <a:avLst/>
          </a:prstGeom>
          <a:noFill/>
        </p:spPr>
        <p:txBody>
          <a:bodyPr wrap="none" rtlCol="0">
            <a:spAutoFit/>
          </a:bodyPr>
          <a:lstStyle/>
          <a:p>
            <a:r>
              <a:rPr lang="en-US" sz="1600" dirty="0">
                <a:solidFill>
                  <a:srgbClr val="FF0000"/>
                </a:solidFill>
              </a:rPr>
              <a:t>All killed</a:t>
            </a:r>
          </a:p>
        </p:txBody>
      </p:sp>
      <p:sp>
        <p:nvSpPr>
          <p:cNvPr id="18" name="Ellipse 17"/>
          <p:cNvSpPr/>
          <p:nvPr/>
        </p:nvSpPr>
        <p:spPr>
          <a:xfrm>
            <a:off x="7345123" y="2193847"/>
            <a:ext cx="252028" cy="2520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1" name="Ellipse 120"/>
          <p:cNvSpPr/>
          <p:nvPr/>
        </p:nvSpPr>
        <p:spPr>
          <a:xfrm>
            <a:off x="7345123" y="4941168"/>
            <a:ext cx="252028" cy="2520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5" name="ZoneTexte 124"/>
          <p:cNvSpPr txBox="1"/>
          <p:nvPr/>
        </p:nvSpPr>
        <p:spPr>
          <a:xfrm>
            <a:off x="7049027" y="4689140"/>
            <a:ext cx="885179" cy="338554"/>
          </a:xfrm>
          <a:prstGeom prst="rect">
            <a:avLst/>
          </a:prstGeom>
          <a:noFill/>
        </p:spPr>
        <p:txBody>
          <a:bodyPr wrap="none" rtlCol="0">
            <a:spAutoFit/>
          </a:bodyPr>
          <a:lstStyle/>
          <a:p>
            <a:r>
              <a:rPr lang="en-US" sz="1600" dirty="0">
                <a:solidFill>
                  <a:srgbClr val="FF0000"/>
                </a:solidFill>
              </a:rPr>
              <a:t>All killed</a:t>
            </a:r>
          </a:p>
        </p:txBody>
      </p:sp>
      <p:pic>
        <p:nvPicPr>
          <p:cNvPr id="20" name="Image 19"/>
          <p:cNvPicPr>
            <a:picLocks noChangeAspect="1"/>
          </p:cNvPicPr>
          <p:nvPr/>
        </p:nvPicPr>
        <p:blipFill>
          <a:blip r:embed="rId4"/>
          <a:stretch>
            <a:fillRect/>
          </a:stretch>
        </p:blipFill>
        <p:spPr>
          <a:xfrm>
            <a:off x="767408" y="4977172"/>
            <a:ext cx="3295162" cy="900000"/>
          </a:xfrm>
          <a:prstGeom prst="rect">
            <a:avLst/>
          </a:prstGeom>
        </p:spPr>
      </p:pic>
      <p:pic>
        <p:nvPicPr>
          <p:cNvPr id="21" name="Image 20"/>
          <p:cNvPicPr>
            <a:picLocks noChangeAspect="1"/>
          </p:cNvPicPr>
          <p:nvPr/>
        </p:nvPicPr>
        <p:blipFill>
          <a:blip r:embed="rId5"/>
          <a:stretch>
            <a:fillRect/>
          </a:stretch>
        </p:blipFill>
        <p:spPr>
          <a:xfrm>
            <a:off x="1547435" y="1124744"/>
            <a:ext cx="2515135" cy="900000"/>
          </a:xfrm>
          <a:prstGeom prst="rect">
            <a:avLst/>
          </a:prstGeom>
        </p:spPr>
      </p:pic>
      <p:pic>
        <p:nvPicPr>
          <p:cNvPr id="22" name="Image 21"/>
          <p:cNvPicPr>
            <a:picLocks noChangeAspect="1"/>
          </p:cNvPicPr>
          <p:nvPr/>
        </p:nvPicPr>
        <p:blipFill>
          <a:blip r:embed="rId6"/>
          <a:stretch>
            <a:fillRect/>
          </a:stretch>
        </p:blipFill>
        <p:spPr>
          <a:xfrm>
            <a:off x="772247" y="3068960"/>
            <a:ext cx="3290323" cy="900000"/>
          </a:xfrm>
          <a:prstGeom prst="rect">
            <a:avLst/>
          </a:prstGeom>
        </p:spPr>
      </p:pic>
    </p:spTree>
    <p:extLst>
      <p:ext uri="{BB962C8B-B14F-4D97-AF65-F5344CB8AC3E}">
        <p14:creationId xmlns:p14="http://schemas.microsoft.com/office/powerpoint/2010/main" val="9478611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95AA0EBD-79CF-47BB-A7DB-F2C3F19A9DCA}"/>
              </a:ext>
            </a:extLst>
          </p:cNvPr>
          <p:cNvSpPr>
            <a:spLocks noGrp="1"/>
          </p:cNvSpPr>
          <p:nvPr>
            <p:ph type="title"/>
          </p:nvPr>
        </p:nvSpPr>
        <p:spPr/>
        <p:txBody>
          <a:bodyPr/>
          <a:lstStyle/>
          <a:p>
            <a:r>
              <a:rPr lang="en-US" dirty="0"/>
              <a:t>Radiation immunity</a:t>
            </a:r>
          </a:p>
        </p:txBody>
      </p:sp>
      <p:sp>
        <p:nvSpPr>
          <p:cNvPr id="5" name="Espace réservé du pied de page 4">
            <a:extLst>
              <a:ext uri="{FF2B5EF4-FFF2-40B4-BE49-F238E27FC236}">
                <a16:creationId xmlns:a16="http://schemas.microsoft.com/office/drawing/2014/main" id="{8D04752A-85A5-41A8-8640-E8507E514E5E}"/>
              </a:ext>
            </a:extLst>
          </p:cNvPr>
          <p:cNvSpPr>
            <a:spLocks noGrp="1"/>
          </p:cNvSpPr>
          <p:nvPr>
            <p:ph type="ftr" sz="quarter" idx="11"/>
          </p:nvPr>
        </p:nvSpPr>
        <p:spPr/>
        <p:txBody>
          <a:bodyPr/>
          <a:lstStyle/>
          <a:p>
            <a:pPr algn="l"/>
            <a:r>
              <a:rPr lang="en-US"/>
              <a:t>P2 Collaboration Meeting 7 Jan 2026</a:t>
            </a:r>
            <a:endParaRPr lang="fr-FR" dirty="0"/>
          </a:p>
        </p:txBody>
      </p:sp>
      <p:sp>
        <p:nvSpPr>
          <p:cNvPr id="6" name="Espace réservé du numéro de diapositive 5">
            <a:extLst>
              <a:ext uri="{FF2B5EF4-FFF2-40B4-BE49-F238E27FC236}">
                <a16:creationId xmlns:a16="http://schemas.microsoft.com/office/drawing/2014/main" id="{A3292837-8181-4E1C-A9CE-56355F689BDE}"/>
              </a:ext>
            </a:extLst>
          </p:cNvPr>
          <p:cNvSpPr>
            <a:spLocks noGrp="1"/>
          </p:cNvSpPr>
          <p:nvPr>
            <p:ph type="sldNum" sz="quarter" idx="12"/>
          </p:nvPr>
        </p:nvSpPr>
        <p:spPr/>
        <p:txBody>
          <a:bodyPr/>
          <a:lstStyle/>
          <a:p>
            <a:fld id="{AC7BA007-6205-4C6B-BC33-417A4DE9964F}" type="slidenum">
              <a:rPr lang="fr-FR" smtClean="0"/>
              <a:t>45</a:t>
            </a:fld>
            <a:endParaRPr lang="fr-FR"/>
          </a:p>
        </p:txBody>
      </p:sp>
    </p:spTree>
    <p:extLst>
      <p:ext uri="{BB962C8B-B14F-4D97-AF65-F5344CB8AC3E}">
        <p14:creationId xmlns:p14="http://schemas.microsoft.com/office/powerpoint/2010/main" val="34161306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p:cNvPicPr>
            <a:picLocks noChangeAspect="1"/>
          </p:cNvPicPr>
          <p:nvPr/>
        </p:nvPicPr>
        <p:blipFill>
          <a:blip r:embed="rId3"/>
          <a:stretch>
            <a:fillRect/>
          </a:stretch>
        </p:blipFill>
        <p:spPr>
          <a:xfrm rot="16200000">
            <a:off x="2693582" y="1394814"/>
            <a:ext cx="900100" cy="720000"/>
          </a:xfrm>
          <a:prstGeom prst="rect">
            <a:avLst/>
          </a:prstGeom>
        </p:spPr>
      </p:pic>
      <p:pic>
        <p:nvPicPr>
          <p:cNvPr id="51" name="Image 50"/>
          <p:cNvPicPr>
            <a:picLocks noChangeAspect="1"/>
          </p:cNvPicPr>
          <p:nvPr/>
        </p:nvPicPr>
        <p:blipFill>
          <a:blip r:embed="rId3"/>
          <a:stretch>
            <a:fillRect/>
          </a:stretch>
        </p:blipFill>
        <p:spPr>
          <a:xfrm rot="5400000" flipH="1">
            <a:off x="4871864" y="2204864"/>
            <a:ext cx="720000" cy="720000"/>
          </a:xfrm>
          <a:prstGeom prst="rect">
            <a:avLst/>
          </a:prstGeom>
        </p:spPr>
      </p:pic>
      <p:pic>
        <p:nvPicPr>
          <p:cNvPr id="9" name="Image 8"/>
          <p:cNvPicPr>
            <a:picLocks noChangeAspect="1"/>
          </p:cNvPicPr>
          <p:nvPr/>
        </p:nvPicPr>
        <p:blipFill>
          <a:blip r:embed="rId4"/>
          <a:stretch>
            <a:fillRect/>
          </a:stretch>
        </p:blipFill>
        <p:spPr>
          <a:xfrm flipH="1">
            <a:off x="5123892" y="872716"/>
            <a:ext cx="3629647" cy="360000"/>
          </a:xfrm>
          <a:prstGeom prst="rect">
            <a:avLst/>
          </a:prstGeom>
        </p:spPr>
      </p:pic>
      <p:sp>
        <p:nvSpPr>
          <p:cNvPr id="3" name="Espace réservé du contenu 2"/>
          <p:cNvSpPr>
            <a:spLocks noGrp="1"/>
          </p:cNvSpPr>
          <p:nvPr>
            <p:ph idx="1"/>
          </p:nvPr>
        </p:nvSpPr>
        <p:spPr>
          <a:xfrm>
            <a:off x="335360" y="5841268"/>
            <a:ext cx="11521280" cy="792088"/>
          </a:xfrm>
        </p:spPr>
        <p:txBody>
          <a:bodyPr>
            <a:normAutofit lnSpcReduction="10000"/>
          </a:bodyPr>
          <a:lstStyle/>
          <a:p>
            <a:r>
              <a:rPr lang="en-US" altLang="fr-FR" dirty="0"/>
              <a:t>Dose estimate for ±0.5m around the beam : 20 rad /h</a:t>
            </a:r>
          </a:p>
          <a:p>
            <a:r>
              <a:rPr lang="en-US" altLang="fr-FR" dirty="0"/>
              <a:t>Dose monitor to be installed on the frontend</a:t>
            </a:r>
          </a:p>
        </p:txBody>
      </p:sp>
      <p:sp>
        <p:nvSpPr>
          <p:cNvPr id="2" name="Titre 1"/>
          <p:cNvSpPr>
            <a:spLocks noGrp="1"/>
          </p:cNvSpPr>
          <p:nvPr>
            <p:ph type="title"/>
          </p:nvPr>
        </p:nvSpPr>
        <p:spPr>
          <a:xfrm>
            <a:off x="1202543" y="47723"/>
            <a:ext cx="10728325" cy="871827"/>
          </a:xfrm>
        </p:spPr>
        <p:txBody>
          <a:bodyPr/>
          <a:lstStyle/>
          <a:p>
            <a:r>
              <a:rPr lang="en-US" dirty="0"/>
              <a:t>Frontend test configuration</a:t>
            </a:r>
          </a:p>
        </p:txBody>
      </p:sp>
      <p:sp>
        <p:nvSpPr>
          <p:cNvPr id="5" name="Espace réservé du pied de page 4"/>
          <p:cNvSpPr>
            <a:spLocks noGrp="1"/>
          </p:cNvSpPr>
          <p:nvPr>
            <p:ph type="ftr" sz="quarter" idx="11"/>
          </p:nvPr>
        </p:nvSpPr>
        <p:spPr/>
        <p:txBody>
          <a:bodyPr/>
          <a:lstStyle/>
          <a:p>
            <a:pPr algn="l"/>
            <a:r>
              <a:rPr lang="en-US"/>
              <a:t>P2 Collaboration Meeting 7 Jan 2026</a:t>
            </a:r>
            <a:endParaRPr lang="fr-FR" dirty="0"/>
          </a:p>
        </p:txBody>
      </p:sp>
      <p:sp>
        <p:nvSpPr>
          <p:cNvPr id="6" name="Espace réservé du numéro de diapositive 5"/>
          <p:cNvSpPr>
            <a:spLocks noGrp="1"/>
          </p:cNvSpPr>
          <p:nvPr>
            <p:ph type="sldNum" sz="quarter" idx="12"/>
          </p:nvPr>
        </p:nvSpPr>
        <p:spPr/>
        <p:txBody>
          <a:bodyPr/>
          <a:lstStyle/>
          <a:p>
            <a:fld id="{AC7BA007-6205-4C6B-BC33-417A4DE9964F}" type="slidenum">
              <a:rPr lang="fr-FR" smtClean="0"/>
              <a:t>46</a:t>
            </a:fld>
            <a:endParaRPr lang="fr-FR"/>
          </a:p>
        </p:txBody>
      </p:sp>
      <p:pic>
        <p:nvPicPr>
          <p:cNvPr id="24" name="Image 23"/>
          <p:cNvPicPr preferRelativeResize="0"/>
          <p:nvPr/>
        </p:nvPicPr>
        <p:blipFill rotWithShape="1">
          <a:blip r:embed="rId5" cstate="print">
            <a:extLst>
              <a:ext uri="{28A0092B-C50C-407E-A947-70E740481C1C}">
                <a14:useLocalDpi xmlns:a14="http://schemas.microsoft.com/office/drawing/2010/main" val="0"/>
              </a:ext>
            </a:extLst>
          </a:blip>
          <a:srcRect t="5941" b="7286"/>
          <a:stretch/>
        </p:blipFill>
        <p:spPr bwMode="auto">
          <a:xfrm>
            <a:off x="8472264" y="764704"/>
            <a:ext cx="2973070" cy="1562100"/>
          </a:xfrm>
          <a:prstGeom prst="rect">
            <a:avLst/>
          </a:prstGeom>
          <a:ln>
            <a:noFill/>
          </a:ln>
          <a:extLst>
            <a:ext uri="{53640926-AAD7-44D8-BBD7-CCE9431645EC}">
              <a14:shadowObscured xmlns:a14="http://schemas.microsoft.com/office/drawing/2010/main"/>
            </a:ext>
          </a:extLst>
        </p:spPr>
      </p:pic>
      <p:sp>
        <p:nvSpPr>
          <p:cNvPr id="27" name="Rectangle 26"/>
          <p:cNvSpPr/>
          <p:nvPr/>
        </p:nvSpPr>
        <p:spPr>
          <a:xfrm>
            <a:off x="6636060" y="764704"/>
            <a:ext cx="576064" cy="4968552"/>
          </a:xfrm>
          <a:prstGeom prst="rect">
            <a:avLst/>
          </a:prstGeom>
          <a:pattFill prst="lgConfetti">
            <a:fgClr>
              <a:schemeClr val="tx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9" name="Image 28"/>
          <p:cNvPicPr>
            <a:picLocks noChangeAspect="1"/>
          </p:cNvPicPr>
          <p:nvPr/>
        </p:nvPicPr>
        <p:blipFill>
          <a:blip r:embed="rId6"/>
          <a:stretch>
            <a:fillRect/>
          </a:stretch>
        </p:blipFill>
        <p:spPr>
          <a:xfrm>
            <a:off x="3467708" y="836712"/>
            <a:ext cx="1605964" cy="1080000"/>
          </a:xfrm>
          <a:prstGeom prst="rect">
            <a:avLst/>
          </a:prstGeom>
        </p:spPr>
      </p:pic>
      <p:pic>
        <p:nvPicPr>
          <p:cNvPr id="31" name="Image 30"/>
          <p:cNvPicPr>
            <a:picLocks noChangeAspect="1"/>
          </p:cNvPicPr>
          <p:nvPr/>
        </p:nvPicPr>
        <p:blipFill rotWithShape="1">
          <a:blip r:embed="rId7">
            <a:extLst>
              <a:ext uri="{28A0092B-C50C-407E-A947-70E740481C1C}">
                <a14:useLocalDpi xmlns:a14="http://schemas.microsoft.com/office/drawing/2010/main" val="0"/>
              </a:ext>
            </a:extLst>
          </a:blip>
          <a:srcRect t="40816" b="40819"/>
          <a:stretch/>
        </p:blipFill>
        <p:spPr>
          <a:xfrm>
            <a:off x="3179676" y="2024844"/>
            <a:ext cx="1960200" cy="360000"/>
          </a:xfrm>
          <a:prstGeom prst="rect">
            <a:avLst/>
          </a:prstGeom>
        </p:spPr>
      </p:pic>
      <p:pic>
        <p:nvPicPr>
          <p:cNvPr id="34" name="Image 33"/>
          <p:cNvPicPr>
            <a:picLocks noChangeAspect="1"/>
          </p:cNvPicPr>
          <p:nvPr/>
        </p:nvPicPr>
        <p:blipFill rotWithShape="1">
          <a:blip r:embed="rId8"/>
          <a:srcRect l="6118" r="9409"/>
          <a:stretch/>
        </p:blipFill>
        <p:spPr>
          <a:xfrm>
            <a:off x="191344" y="4041068"/>
            <a:ext cx="917575" cy="1440000"/>
          </a:xfrm>
          <a:prstGeom prst="rect">
            <a:avLst/>
          </a:prstGeom>
        </p:spPr>
      </p:pic>
      <p:pic>
        <p:nvPicPr>
          <p:cNvPr id="39" name="Image 38"/>
          <p:cNvPicPr>
            <a:picLocks noChangeAspect="1"/>
          </p:cNvPicPr>
          <p:nvPr/>
        </p:nvPicPr>
        <p:blipFill>
          <a:blip r:embed="rId9"/>
          <a:stretch>
            <a:fillRect/>
          </a:stretch>
        </p:blipFill>
        <p:spPr>
          <a:xfrm flipH="1">
            <a:off x="5375920" y="1556792"/>
            <a:ext cx="776104" cy="720000"/>
          </a:xfrm>
          <a:prstGeom prst="rect">
            <a:avLst/>
          </a:prstGeom>
        </p:spPr>
      </p:pic>
      <p:pic>
        <p:nvPicPr>
          <p:cNvPr id="41" name="Image 40"/>
          <p:cNvPicPr>
            <a:picLocks noChangeAspect="1"/>
          </p:cNvPicPr>
          <p:nvPr/>
        </p:nvPicPr>
        <p:blipFill>
          <a:blip r:embed="rId10"/>
          <a:stretch>
            <a:fillRect/>
          </a:stretch>
        </p:blipFill>
        <p:spPr>
          <a:xfrm>
            <a:off x="7608168" y="1556792"/>
            <a:ext cx="720000" cy="733211"/>
          </a:xfrm>
          <a:prstGeom prst="rect">
            <a:avLst/>
          </a:prstGeom>
        </p:spPr>
      </p:pic>
      <p:sp>
        <p:nvSpPr>
          <p:cNvPr id="42" name="ZoneTexte 41"/>
          <p:cNvSpPr txBox="1"/>
          <p:nvPr/>
        </p:nvSpPr>
        <p:spPr>
          <a:xfrm>
            <a:off x="6564052" y="440668"/>
            <a:ext cx="655949" cy="369332"/>
          </a:xfrm>
          <a:prstGeom prst="rect">
            <a:avLst/>
          </a:prstGeom>
          <a:noFill/>
        </p:spPr>
        <p:txBody>
          <a:bodyPr wrap="none" rtlCol="0">
            <a:spAutoFit/>
          </a:bodyPr>
          <a:lstStyle/>
          <a:p>
            <a:r>
              <a:rPr lang="en-US" dirty="0">
                <a:solidFill>
                  <a:srgbClr val="FF0000"/>
                </a:solidFill>
              </a:rPr>
              <a:t>20 m</a:t>
            </a:r>
          </a:p>
        </p:txBody>
      </p:sp>
      <p:sp>
        <p:nvSpPr>
          <p:cNvPr id="48" name="ZoneTexte 47"/>
          <p:cNvSpPr txBox="1"/>
          <p:nvPr/>
        </p:nvSpPr>
        <p:spPr>
          <a:xfrm>
            <a:off x="2099556" y="476672"/>
            <a:ext cx="3464153" cy="369332"/>
          </a:xfrm>
          <a:prstGeom prst="rect">
            <a:avLst/>
          </a:prstGeom>
          <a:noFill/>
        </p:spPr>
        <p:txBody>
          <a:bodyPr wrap="none" rtlCol="0">
            <a:spAutoFit/>
          </a:bodyPr>
          <a:lstStyle/>
          <a:p>
            <a:r>
              <a:rPr lang="en-US" dirty="0">
                <a:solidFill>
                  <a:srgbClr val="FF0000"/>
                </a:solidFill>
              </a:rPr>
              <a:t>Negligible radiation area in the hall</a:t>
            </a:r>
          </a:p>
        </p:txBody>
      </p:sp>
      <p:sp>
        <p:nvSpPr>
          <p:cNvPr id="49" name="ZoneTexte 48"/>
          <p:cNvSpPr txBox="1"/>
          <p:nvPr/>
        </p:nvSpPr>
        <p:spPr>
          <a:xfrm>
            <a:off x="8544272" y="296652"/>
            <a:ext cx="3330784" cy="369332"/>
          </a:xfrm>
          <a:prstGeom prst="rect">
            <a:avLst/>
          </a:prstGeom>
          <a:noFill/>
        </p:spPr>
        <p:txBody>
          <a:bodyPr wrap="none" rtlCol="0">
            <a:spAutoFit/>
          </a:bodyPr>
          <a:lstStyle/>
          <a:p>
            <a:r>
              <a:rPr lang="en-US" dirty="0">
                <a:solidFill>
                  <a:srgbClr val="FF0000"/>
                </a:solidFill>
              </a:rPr>
              <a:t>Adapted radiation area in the hall</a:t>
            </a:r>
          </a:p>
        </p:txBody>
      </p:sp>
      <p:pic>
        <p:nvPicPr>
          <p:cNvPr id="15" name="Image 14"/>
          <p:cNvPicPr>
            <a:picLocks noChangeAspect="1"/>
          </p:cNvPicPr>
          <p:nvPr/>
        </p:nvPicPr>
        <p:blipFill>
          <a:blip r:embed="rId11"/>
          <a:stretch>
            <a:fillRect/>
          </a:stretch>
        </p:blipFill>
        <p:spPr>
          <a:xfrm rot="19329813">
            <a:off x="428772" y="2557037"/>
            <a:ext cx="2742000" cy="540000"/>
          </a:xfrm>
          <a:prstGeom prst="rect">
            <a:avLst/>
          </a:prstGeom>
        </p:spPr>
      </p:pic>
      <p:pic>
        <p:nvPicPr>
          <p:cNvPr id="7" name="Image 6"/>
          <p:cNvPicPr>
            <a:picLocks noChangeAspect="1"/>
          </p:cNvPicPr>
          <p:nvPr/>
        </p:nvPicPr>
        <p:blipFill rotWithShape="1">
          <a:blip r:embed="rId12"/>
          <a:srcRect l="4522" t="6445" r="7332" b="5714"/>
          <a:stretch/>
        </p:blipFill>
        <p:spPr>
          <a:xfrm>
            <a:off x="2581274" y="2428874"/>
            <a:ext cx="2371725" cy="1581151"/>
          </a:xfrm>
          <a:prstGeom prst="rect">
            <a:avLst/>
          </a:prstGeom>
        </p:spPr>
      </p:pic>
      <p:sp>
        <p:nvSpPr>
          <p:cNvPr id="50" name="ZoneTexte 49"/>
          <p:cNvSpPr txBox="1"/>
          <p:nvPr/>
        </p:nvSpPr>
        <p:spPr>
          <a:xfrm>
            <a:off x="83332" y="3681028"/>
            <a:ext cx="1642373" cy="369332"/>
          </a:xfrm>
          <a:prstGeom prst="rect">
            <a:avLst/>
          </a:prstGeom>
          <a:noFill/>
        </p:spPr>
        <p:txBody>
          <a:bodyPr wrap="none" rtlCol="0">
            <a:spAutoFit/>
          </a:bodyPr>
          <a:lstStyle/>
          <a:p>
            <a:r>
              <a:rPr lang="en-US" dirty="0">
                <a:solidFill>
                  <a:srgbClr val="FF0000"/>
                </a:solidFill>
              </a:rPr>
              <a:t>Counting room</a:t>
            </a:r>
          </a:p>
        </p:txBody>
      </p:sp>
      <p:pic>
        <p:nvPicPr>
          <p:cNvPr id="53" name="Image 52"/>
          <p:cNvPicPr>
            <a:picLocks noChangeAspect="1"/>
          </p:cNvPicPr>
          <p:nvPr/>
        </p:nvPicPr>
        <p:blipFill>
          <a:blip r:embed="rId9"/>
          <a:stretch>
            <a:fillRect/>
          </a:stretch>
        </p:blipFill>
        <p:spPr>
          <a:xfrm flipH="1">
            <a:off x="1199456" y="4617132"/>
            <a:ext cx="776104" cy="720000"/>
          </a:xfrm>
          <a:prstGeom prst="rect">
            <a:avLst/>
          </a:prstGeom>
        </p:spPr>
      </p:pic>
      <p:graphicFrame>
        <p:nvGraphicFramePr>
          <p:cNvPr id="28" name="Tableau 27"/>
          <p:cNvGraphicFramePr>
            <a:graphicFrameLocks noGrp="1"/>
          </p:cNvGraphicFramePr>
          <p:nvPr/>
        </p:nvGraphicFramePr>
        <p:xfrm>
          <a:off x="7500156" y="2888940"/>
          <a:ext cx="4572507" cy="3708400"/>
        </p:xfrm>
        <a:graphic>
          <a:graphicData uri="http://schemas.openxmlformats.org/drawingml/2006/table">
            <a:tbl>
              <a:tblPr firstRow="1" bandRow="1">
                <a:tableStyleId>{5C22544A-7EE6-4342-B048-85BDC9FD1C3A}</a:tableStyleId>
              </a:tblPr>
              <a:tblGrid>
                <a:gridCol w="1576729">
                  <a:extLst>
                    <a:ext uri="{9D8B030D-6E8A-4147-A177-3AD203B41FA5}">
                      <a16:colId xmlns:a16="http://schemas.microsoft.com/office/drawing/2014/main" val="1381534850"/>
                    </a:ext>
                  </a:extLst>
                </a:gridCol>
                <a:gridCol w="1471610">
                  <a:extLst>
                    <a:ext uri="{9D8B030D-6E8A-4147-A177-3AD203B41FA5}">
                      <a16:colId xmlns:a16="http://schemas.microsoft.com/office/drawing/2014/main" val="2726360019"/>
                    </a:ext>
                  </a:extLst>
                </a:gridCol>
                <a:gridCol w="1524168">
                  <a:extLst>
                    <a:ext uri="{9D8B030D-6E8A-4147-A177-3AD203B41FA5}">
                      <a16:colId xmlns:a16="http://schemas.microsoft.com/office/drawing/2014/main" val="3769576945"/>
                    </a:ext>
                  </a:extLst>
                </a:gridCol>
              </a:tblGrid>
              <a:tr h="370840">
                <a:tc>
                  <a:txBody>
                    <a:bodyPr/>
                    <a:lstStyle/>
                    <a:p>
                      <a:r>
                        <a:rPr lang="en-US" noProof="0" dirty="0"/>
                        <a:t>Time</a:t>
                      </a:r>
                    </a:p>
                  </a:txBody>
                  <a:tcPr/>
                </a:tc>
                <a:tc>
                  <a:txBody>
                    <a:bodyPr/>
                    <a:lstStyle/>
                    <a:p>
                      <a:r>
                        <a:rPr lang="en-US" noProof="0" dirty="0"/>
                        <a:t>TID (</a:t>
                      </a:r>
                      <a:r>
                        <a:rPr lang="en-US" noProof="0" dirty="0" err="1"/>
                        <a:t>krad</a:t>
                      </a:r>
                      <a:r>
                        <a:rPr lang="en-US" noProof="0" dirty="0"/>
                        <a:t>)</a:t>
                      </a:r>
                    </a:p>
                  </a:txBody>
                  <a:tcPr/>
                </a:tc>
                <a:tc>
                  <a:txBody>
                    <a:bodyPr/>
                    <a:lstStyle/>
                    <a:p>
                      <a:r>
                        <a:rPr lang="en-US" noProof="0" dirty="0"/>
                        <a:t>Grade</a:t>
                      </a:r>
                    </a:p>
                  </a:txBody>
                  <a:tcPr/>
                </a:tc>
                <a:extLst>
                  <a:ext uri="{0D108BD9-81ED-4DB2-BD59-A6C34878D82A}">
                    <a16:rowId xmlns:a16="http://schemas.microsoft.com/office/drawing/2014/main" val="84182217"/>
                  </a:ext>
                </a:extLst>
              </a:tr>
              <a:tr h="370840">
                <a:tc>
                  <a:txBody>
                    <a:bodyPr/>
                    <a:lstStyle/>
                    <a:p>
                      <a:r>
                        <a:rPr lang="en-US" noProof="0" dirty="0"/>
                        <a:t>Hour</a:t>
                      </a:r>
                    </a:p>
                  </a:txBody>
                  <a:tcPr/>
                </a:tc>
                <a:tc>
                  <a:txBody>
                    <a:bodyPr/>
                    <a:lstStyle/>
                    <a:p>
                      <a:r>
                        <a:rPr lang="en-US" noProof="0" dirty="0"/>
                        <a:t>0.02</a:t>
                      </a:r>
                    </a:p>
                  </a:txBody>
                  <a:tcPr/>
                </a:tc>
                <a:tc rowSpan="3">
                  <a:txBody>
                    <a:bodyPr/>
                    <a:lstStyle/>
                    <a:p>
                      <a:r>
                        <a:rPr lang="en-US" b="1" noProof="0" dirty="0">
                          <a:solidFill>
                            <a:schemeClr val="accent6">
                              <a:lumMod val="50000"/>
                            </a:schemeClr>
                          </a:solidFill>
                        </a:rPr>
                        <a:t>Commercial</a:t>
                      </a:r>
                    </a:p>
                  </a:txBody>
                  <a:tcPr anchor="ctr"/>
                </a:tc>
                <a:extLst>
                  <a:ext uri="{0D108BD9-81ED-4DB2-BD59-A6C34878D82A}">
                    <a16:rowId xmlns:a16="http://schemas.microsoft.com/office/drawing/2014/main" val="2235202017"/>
                  </a:ext>
                </a:extLst>
              </a:tr>
              <a:tr h="370840">
                <a:tc>
                  <a:txBody>
                    <a:bodyPr/>
                    <a:lstStyle/>
                    <a:p>
                      <a:r>
                        <a:rPr lang="en-US" noProof="0" dirty="0"/>
                        <a:t>Day</a:t>
                      </a:r>
                    </a:p>
                  </a:txBody>
                  <a:tcPr/>
                </a:tc>
                <a:tc>
                  <a:txBody>
                    <a:bodyPr/>
                    <a:lstStyle/>
                    <a:p>
                      <a:r>
                        <a:rPr lang="en-US" noProof="0" dirty="0"/>
                        <a:t>0.5</a:t>
                      </a:r>
                    </a:p>
                  </a:txBody>
                  <a:tcPr/>
                </a:tc>
                <a:tc vMerge="1">
                  <a:txBody>
                    <a:bodyPr/>
                    <a:lstStyle/>
                    <a:p>
                      <a:endParaRPr lang="en-US" noProof="0" dirty="0"/>
                    </a:p>
                  </a:txBody>
                  <a:tcPr/>
                </a:tc>
                <a:extLst>
                  <a:ext uri="{0D108BD9-81ED-4DB2-BD59-A6C34878D82A}">
                    <a16:rowId xmlns:a16="http://schemas.microsoft.com/office/drawing/2014/main" val="673158401"/>
                  </a:ext>
                </a:extLst>
              </a:tr>
              <a:tr h="370840">
                <a:tc>
                  <a:txBody>
                    <a:bodyPr/>
                    <a:lstStyle/>
                    <a:p>
                      <a:r>
                        <a:rPr lang="en-US" noProof="0" dirty="0"/>
                        <a:t>Month</a:t>
                      </a:r>
                    </a:p>
                  </a:txBody>
                  <a:tcPr/>
                </a:tc>
                <a:tc>
                  <a:txBody>
                    <a:bodyPr/>
                    <a:lstStyle/>
                    <a:p>
                      <a:r>
                        <a:rPr lang="en-US" noProof="0" dirty="0"/>
                        <a:t>14</a:t>
                      </a:r>
                    </a:p>
                  </a:txBody>
                  <a:tcPr/>
                </a:tc>
                <a:tc vMerge="1">
                  <a:txBody>
                    <a:bodyPr/>
                    <a:lstStyle/>
                    <a:p>
                      <a:endParaRPr lang="en-US" noProof="0" dirty="0"/>
                    </a:p>
                  </a:txBody>
                  <a:tcPr/>
                </a:tc>
                <a:extLst>
                  <a:ext uri="{0D108BD9-81ED-4DB2-BD59-A6C34878D82A}">
                    <a16:rowId xmlns:a16="http://schemas.microsoft.com/office/drawing/2014/main" val="2703635335"/>
                  </a:ext>
                </a:extLst>
              </a:tr>
              <a:tr h="370840">
                <a:tc>
                  <a:txBody>
                    <a:bodyPr/>
                    <a:lstStyle/>
                    <a:p>
                      <a:r>
                        <a:rPr lang="en-US" noProof="0" dirty="0"/>
                        <a:t>1 000 h</a:t>
                      </a:r>
                    </a:p>
                  </a:txBody>
                  <a:tcPr/>
                </a:tc>
                <a:tc>
                  <a:txBody>
                    <a:bodyPr/>
                    <a:lstStyle/>
                    <a:p>
                      <a:r>
                        <a:rPr lang="en-US" noProof="0" dirty="0"/>
                        <a:t>20</a:t>
                      </a:r>
                    </a:p>
                  </a:txBody>
                  <a:tcPr/>
                </a:tc>
                <a:tc rowSpan="2">
                  <a:txBody>
                    <a:bodyPr/>
                    <a:lstStyle/>
                    <a:p>
                      <a:r>
                        <a:rPr lang="en-US" b="1" noProof="0" dirty="0">
                          <a:solidFill>
                            <a:srgbClr val="DA4010"/>
                          </a:solidFill>
                        </a:rPr>
                        <a:t>Rad tolerant</a:t>
                      </a:r>
                      <a:r>
                        <a:rPr lang="en-US" b="1" baseline="0" noProof="0" dirty="0">
                          <a:solidFill>
                            <a:srgbClr val="DA4010"/>
                          </a:solidFill>
                        </a:rPr>
                        <a:t> (space)</a:t>
                      </a:r>
                      <a:endParaRPr lang="en-US" b="1" noProof="0" dirty="0">
                        <a:solidFill>
                          <a:srgbClr val="DA4010"/>
                        </a:solidFill>
                      </a:endParaRPr>
                    </a:p>
                  </a:txBody>
                  <a:tcPr/>
                </a:tc>
                <a:extLst>
                  <a:ext uri="{0D108BD9-81ED-4DB2-BD59-A6C34878D82A}">
                    <a16:rowId xmlns:a16="http://schemas.microsoft.com/office/drawing/2014/main" val="1305012685"/>
                  </a:ext>
                </a:extLst>
              </a:tr>
              <a:tr h="370840">
                <a:tc>
                  <a:txBody>
                    <a:bodyPr/>
                    <a:lstStyle/>
                    <a:p>
                      <a:r>
                        <a:rPr lang="en-US" noProof="0" dirty="0"/>
                        <a:t>3 months</a:t>
                      </a:r>
                    </a:p>
                  </a:txBody>
                  <a:tcPr/>
                </a:tc>
                <a:tc>
                  <a:txBody>
                    <a:bodyPr/>
                    <a:lstStyle/>
                    <a:p>
                      <a:r>
                        <a:rPr lang="en-US" noProof="0" dirty="0"/>
                        <a:t>43</a:t>
                      </a:r>
                    </a:p>
                  </a:txBody>
                  <a:tcPr/>
                </a:tc>
                <a:tc vMerge="1">
                  <a:txBody>
                    <a:bodyPr/>
                    <a:lstStyle/>
                    <a:p>
                      <a:endParaRPr lang="en-US" noProof="0" dirty="0"/>
                    </a:p>
                  </a:txBody>
                  <a:tcPr/>
                </a:tc>
                <a:extLst>
                  <a:ext uri="{0D108BD9-81ED-4DB2-BD59-A6C34878D82A}">
                    <a16:rowId xmlns:a16="http://schemas.microsoft.com/office/drawing/2014/main" val="628889600"/>
                  </a:ext>
                </a:extLst>
              </a:tr>
              <a:tr h="370840">
                <a:tc>
                  <a:txBody>
                    <a:bodyPr/>
                    <a:lstStyle/>
                    <a:p>
                      <a:r>
                        <a:rPr lang="en-US" noProof="0" dirty="0"/>
                        <a:t>6 months</a:t>
                      </a:r>
                    </a:p>
                  </a:txBody>
                  <a:tcPr/>
                </a:tc>
                <a:tc>
                  <a:txBody>
                    <a:bodyPr/>
                    <a:lstStyle/>
                    <a:p>
                      <a:r>
                        <a:rPr lang="en-US" noProof="0" dirty="0"/>
                        <a:t>86</a:t>
                      </a:r>
                    </a:p>
                  </a:txBody>
                  <a:tcPr/>
                </a:tc>
                <a:tc>
                  <a:txBody>
                    <a:bodyPr/>
                    <a:lstStyle/>
                    <a:p>
                      <a:endParaRPr lang="en-US" noProof="0" dirty="0"/>
                    </a:p>
                  </a:txBody>
                  <a:tcPr/>
                </a:tc>
                <a:extLst>
                  <a:ext uri="{0D108BD9-81ED-4DB2-BD59-A6C34878D82A}">
                    <a16:rowId xmlns:a16="http://schemas.microsoft.com/office/drawing/2014/main" val="1475391404"/>
                  </a:ext>
                </a:extLst>
              </a:tr>
              <a:tr h="370840">
                <a:tc>
                  <a:txBody>
                    <a:bodyPr/>
                    <a:lstStyle/>
                    <a:p>
                      <a:r>
                        <a:rPr lang="en-US" noProof="0" dirty="0"/>
                        <a:t>9 months</a:t>
                      </a:r>
                    </a:p>
                  </a:txBody>
                  <a:tcPr/>
                </a:tc>
                <a:tc>
                  <a:txBody>
                    <a:bodyPr/>
                    <a:lstStyle/>
                    <a:p>
                      <a:r>
                        <a:rPr lang="en-US" noProof="0" dirty="0"/>
                        <a:t>130</a:t>
                      </a:r>
                    </a:p>
                  </a:txBody>
                  <a:tcPr/>
                </a:tc>
                <a:tc>
                  <a:txBody>
                    <a:bodyPr/>
                    <a:lstStyle/>
                    <a:p>
                      <a:endParaRPr lang="en-US" noProof="0" dirty="0"/>
                    </a:p>
                  </a:txBody>
                  <a:tcPr/>
                </a:tc>
                <a:extLst>
                  <a:ext uri="{0D108BD9-81ED-4DB2-BD59-A6C34878D82A}">
                    <a16:rowId xmlns:a16="http://schemas.microsoft.com/office/drawing/2014/main" val="2454284574"/>
                  </a:ext>
                </a:extLst>
              </a:tr>
              <a:tr h="370840">
                <a:tc>
                  <a:txBody>
                    <a:bodyPr/>
                    <a:lstStyle/>
                    <a:p>
                      <a:r>
                        <a:rPr lang="en-US" noProof="0" dirty="0"/>
                        <a:t>Year</a:t>
                      </a:r>
                    </a:p>
                  </a:txBody>
                  <a:tcPr/>
                </a:tc>
                <a:tc>
                  <a:txBody>
                    <a:bodyPr/>
                    <a:lstStyle/>
                    <a:p>
                      <a:r>
                        <a:rPr lang="en-US" noProof="0" dirty="0"/>
                        <a:t>173</a:t>
                      </a:r>
                    </a:p>
                  </a:txBody>
                  <a:tcPr/>
                </a:tc>
                <a:tc>
                  <a:txBody>
                    <a:bodyPr/>
                    <a:lstStyle/>
                    <a:p>
                      <a:endParaRPr lang="en-US" noProof="0" dirty="0"/>
                    </a:p>
                  </a:txBody>
                  <a:tcPr/>
                </a:tc>
                <a:extLst>
                  <a:ext uri="{0D108BD9-81ED-4DB2-BD59-A6C34878D82A}">
                    <a16:rowId xmlns:a16="http://schemas.microsoft.com/office/drawing/2014/main" val="2155690072"/>
                  </a:ext>
                </a:extLst>
              </a:tr>
              <a:tr h="370840">
                <a:tc>
                  <a:txBody>
                    <a:bodyPr/>
                    <a:lstStyle/>
                    <a:p>
                      <a:r>
                        <a:rPr lang="en-US" noProof="0" dirty="0"/>
                        <a:t>10 000 h</a:t>
                      </a:r>
                    </a:p>
                  </a:txBody>
                  <a:tcPr/>
                </a:tc>
                <a:tc>
                  <a:txBody>
                    <a:bodyPr/>
                    <a:lstStyle/>
                    <a:p>
                      <a:r>
                        <a:rPr lang="en-US" noProof="0" dirty="0"/>
                        <a:t>200</a:t>
                      </a:r>
                    </a:p>
                  </a:txBody>
                  <a:tcPr/>
                </a:tc>
                <a:tc>
                  <a:txBody>
                    <a:bodyPr/>
                    <a:lstStyle/>
                    <a:p>
                      <a:r>
                        <a:rPr lang="en-US" b="1" noProof="0" dirty="0">
                          <a:solidFill>
                            <a:srgbClr val="FF0000"/>
                          </a:solidFill>
                        </a:rPr>
                        <a:t>Rad hard</a:t>
                      </a:r>
                    </a:p>
                  </a:txBody>
                  <a:tcPr/>
                </a:tc>
                <a:extLst>
                  <a:ext uri="{0D108BD9-81ED-4DB2-BD59-A6C34878D82A}">
                    <a16:rowId xmlns:a16="http://schemas.microsoft.com/office/drawing/2014/main" val="2543296075"/>
                  </a:ext>
                </a:extLst>
              </a:tr>
            </a:tbl>
          </a:graphicData>
        </a:graphic>
      </p:graphicFrame>
      <p:sp>
        <p:nvSpPr>
          <p:cNvPr id="8" name="Ellipse 7"/>
          <p:cNvSpPr/>
          <p:nvPr/>
        </p:nvSpPr>
        <p:spPr>
          <a:xfrm>
            <a:off x="9012324" y="4401108"/>
            <a:ext cx="576000" cy="72008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5566292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p:cNvPicPr>
            <a:picLocks noChangeAspect="1"/>
          </p:cNvPicPr>
          <p:nvPr/>
        </p:nvPicPr>
        <p:blipFill>
          <a:blip r:embed="rId3"/>
          <a:stretch>
            <a:fillRect/>
          </a:stretch>
        </p:blipFill>
        <p:spPr>
          <a:xfrm rot="19329813">
            <a:off x="2985056" y="3097097"/>
            <a:ext cx="2742000" cy="540000"/>
          </a:xfrm>
          <a:prstGeom prst="rect">
            <a:avLst/>
          </a:prstGeom>
        </p:spPr>
      </p:pic>
      <p:pic>
        <p:nvPicPr>
          <p:cNvPr id="13" name="Image 12"/>
          <p:cNvPicPr>
            <a:picLocks noChangeAspect="1"/>
          </p:cNvPicPr>
          <p:nvPr/>
        </p:nvPicPr>
        <p:blipFill>
          <a:blip r:embed="rId4"/>
          <a:stretch>
            <a:fillRect/>
          </a:stretch>
        </p:blipFill>
        <p:spPr>
          <a:xfrm rot="17615307">
            <a:off x="5697373" y="1492253"/>
            <a:ext cx="878954" cy="720000"/>
          </a:xfrm>
          <a:prstGeom prst="rect">
            <a:avLst/>
          </a:prstGeom>
        </p:spPr>
      </p:pic>
      <p:pic>
        <p:nvPicPr>
          <p:cNvPr id="51" name="Image 50"/>
          <p:cNvPicPr>
            <a:picLocks noChangeAspect="1"/>
          </p:cNvPicPr>
          <p:nvPr/>
        </p:nvPicPr>
        <p:blipFill>
          <a:blip r:embed="rId4"/>
          <a:stretch>
            <a:fillRect/>
          </a:stretch>
        </p:blipFill>
        <p:spPr>
          <a:xfrm rot="11068187" flipH="1">
            <a:off x="6843041" y="2555861"/>
            <a:ext cx="720000" cy="720000"/>
          </a:xfrm>
          <a:prstGeom prst="rect">
            <a:avLst/>
          </a:prstGeom>
        </p:spPr>
      </p:pic>
      <p:pic>
        <p:nvPicPr>
          <p:cNvPr id="9" name="Image 8"/>
          <p:cNvPicPr>
            <a:picLocks noChangeAspect="1"/>
          </p:cNvPicPr>
          <p:nvPr/>
        </p:nvPicPr>
        <p:blipFill>
          <a:blip r:embed="rId5"/>
          <a:stretch>
            <a:fillRect/>
          </a:stretch>
        </p:blipFill>
        <p:spPr>
          <a:xfrm>
            <a:off x="2963652" y="836712"/>
            <a:ext cx="3629647" cy="360000"/>
          </a:xfrm>
          <a:prstGeom prst="rect">
            <a:avLst/>
          </a:prstGeom>
        </p:spPr>
      </p:pic>
      <p:sp>
        <p:nvSpPr>
          <p:cNvPr id="3" name="Espace réservé du contenu 2"/>
          <p:cNvSpPr>
            <a:spLocks noGrp="1"/>
          </p:cNvSpPr>
          <p:nvPr>
            <p:ph idx="1"/>
          </p:nvPr>
        </p:nvSpPr>
        <p:spPr>
          <a:xfrm>
            <a:off x="335360" y="5841268"/>
            <a:ext cx="11521280" cy="792088"/>
          </a:xfrm>
        </p:spPr>
        <p:txBody>
          <a:bodyPr>
            <a:normAutofit lnSpcReduction="10000"/>
          </a:bodyPr>
          <a:lstStyle/>
          <a:p>
            <a:r>
              <a:rPr lang="en-US" altLang="fr-FR" dirty="0"/>
              <a:t>Dose estimates at 50 cm to 1m from ground : 2 rad / h</a:t>
            </a:r>
          </a:p>
          <a:p>
            <a:r>
              <a:rPr lang="en-US" altLang="fr-FR" dirty="0"/>
              <a:t>Dose monitor to be installed on the backend</a:t>
            </a:r>
          </a:p>
        </p:txBody>
      </p:sp>
      <p:sp>
        <p:nvSpPr>
          <p:cNvPr id="2" name="Titre 1"/>
          <p:cNvSpPr>
            <a:spLocks noGrp="1"/>
          </p:cNvSpPr>
          <p:nvPr>
            <p:ph type="title"/>
          </p:nvPr>
        </p:nvSpPr>
        <p:spPr>
          <a:xfrm>
            <a:off x="1480046" y="18682"/>
            <a:ext cx="10728325" cy="871827"/>
          </a:xfrm>
        </p:spPr>
        <p:txBody>
          <a:bodyPr/>
          <a:lstStyle/>
          <a:p>
            <a:r>
              <a:rPr lang="en-US" dirty="0"/>
              <a:t>Backend test configuration</a:t>
            </a:r>
          </a:p>
        </p:txBody>
      </p:sp>
      <p:sp>
        <p:nvSpPr>
          <p:cNvPr id="5" name="Espace réservé du pied de page 4"/>
          <p:cNvSpPr>
            <a:spLocks noGrp="1"/>
          </p:cNvSpPr>
          <p:nvPr>
            <p:ph type="ftr" sz="quarter" idx="11"/>
          </p:nvPr>
        </p:nvSpPr>
        <p:spPr/>
        <p:txBody>
          <a:bodyPr/>
          <a:lstStyle/>
          <a:p>
            <a:pPr algn="l"/>
            <a:r>
              <a:rPr lang="en-US"/>
              <a:t>P2 Collaboration Meeting 7 Jan 2026</a:t>
            </a:r>
            <a:endParaRPr lang="fr-FR" dirty="0"/>
          </a:p>
        </p:txBody>
      </p:sp>
      <p:sp>
        <p:nvSpPr>
          <p:cNvPr id="6" name="Espace réservé du numéro de diapositive 5"/>
          <p:cNvSpPr>
            <a:spLocks noGrp="1"/>
          </p:cNvSpPr>
          <p:nvPr>
            <p:ph type="sldNum" sz="quarter" idx="12"/>
          </p:nvPr>
        </p:nvSpPr>
        <p:spPr/>
        <p:txBody>
          <a:bodyPr/>
          <a:lstStyle/>
          <a:p>
            <a:fld id="{AC7BA007-6205-4C6B-BC33-417A4DE9964F}" type="slidenum">
              <a:rPr lang="fr-FR" smtClean="0"/>
              <a:t>47</a:t>
            </a:fld>
            <a:endParaRPr lang="fr-FR"/>
          </a:p>
        </p:txBody>
      </p:sp>
      <p:pic>
        <p:nvPicPr>
          <p:cNvPr id="24" name="Image 23"/>
          <p:cNvPicPr preferRelativeResize="0"/>
          <p:nvPr/>
        </p:nvPicPr>
        <p:blipFill rotWithShape="1">
          <a:blip r:embed="rId6" cstate="print">
            <a:extLst>
              <a:ext uri="{28A0092B-C50C-407E-A947-70E740481C1C}">
                <a14:useLocalDpi xmlns:a14="http://schemas.microsoft.com/office/drawing/2010/main" val="0"/>
              </a:ext>
            </a:extLst>
          </a:blip>
          <a:srcRect t="5941" b="7286"/>
          <a:stretch/>
        </p:blipFill>
        <p:spPr bwMode="auto">
          <a:xfrm flipH="1">
            <a:off x="263352" y="764704"/>
            <a:ext cx="2973070" cy="1562100"/>
          </a:xfrm>
          <a:prstGeom prst="rect">
            <a:avLst/>
          </a:prstGeom>
          <a:ln>
            <a:noFill/>
          </a:ln>
          <a:extLst>
            <a:ext uri="{53640926-AAD7-44D8-BBD7-CCE9431645EC}">
              <a14:shadowObscured xmlns:a14="http://schemas.microsoft.com/office/drawing/2010/main"/>
            </a:ext>
          </a:extLst>
        </p:spPr>
      </p:pic>
      <p:sp>
        <p:nvSpPr>
          <p:cNvPr id="27" name="Rectangle 26"/>
          <p:cNvSpPr/>
          <p:nvPr/>
        </p:nvSpPr>
        <p:spPr>
          <a:xfrm>
            <a:off x="4007768" y="764704"/>
            <a:ext cx="576064" cy="5004556"/>
          </a:xfrm>
          <a:prstGeom prst="rect">
            <a:avLst/>
          </a:prstGeom>
          <a:pattFill prst="lgConfetti">
            <a:fgClr>
              <a:schemeClr val="tx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9" name="Image 28"/>
          <p:cNvPicPr>
            <a:picLocks noChangeAspect="1"/>
          </p:cNvPicPr>
          <p:nvPr/>
        </p:nvPicPr>
        <p:blipFill>
          <a:blip r:embed="rId7"/>
          <a:stretch>
            <a:fillRect/>
          </a:stretch>
        </p:blipFill>
        <p:spPr>
          <a:xfrm>
            <a:off x="6600056" y="836712"/>
            <a:ext cx="1605964" cy="1080000"/>
          </a:xfrm>
          <a:prstGeom prst="rect">
            <a:avLst/>
          </a:prstGeom>
        </p:spPr>
      </p:pic>
      <p:pic>
        <p:nvPicPr>
          <p:cNvPr id="31" name="Image 30"/>
          <p:cNvPicPr>
            <a:picLocks noChangeAspect="1"/>
          </p:cNvPicPr>
          <p:nvPr/>
        </p:nvPicPr>
        <p:blipFill rotWithShape="1">
          <a:blip r:embed="rId8">
            <a:extLst>
              <a:ext uri="{28A0092B-C50C-407E-A947-70E740481C1C}">
                <a14:useLocalDpi xmlns:a14="http://schemas.microsoft.com/office/drawing/2010/main" val="0"/>
              </a:ext>
            </a:extLst>
          </a:blip>
          <a:srcRect t="40816" b="40819"/>
          <a:stretch/>
        </p:blipFill>
        <p:spPr>
          <a:xfrm>
            <a:off x="5483932" y="2348880"/>
            <a:ext cx="1960200" cy="360000"/>
          </a:xfrm>
          <a:prstGeom prst="rect">
            <a:avLst/>
          </a:prstGeom>
        </p:spPr>
      </p:pic>
      <p:pic>
        <p:nvPicPr>
          <p:cNvPr id="34" name="Image 33"/>
          <p:cNvPicPr>
            <a:picLocks noChangeAspect="1"/>
          </p:cNvPicPr>
          <p:nvPr/>
        </p:nvPicPr>
        <p:blipFill rotWithShape="1">
          <a:blip r:embed="rId9"/>
          <a:srcRect l="6118" r="9409"/>
          <a:stretch/>
        </p:blipFill>
        <p:spPr>
          <a:xfrm>
            <a:off x="2387588" y="4005064"/>
            <a:ext cx="917575" cy="1440000"/>
          </a:xfrm>
          <a:prstGeom prst="rect">
            <a:avLst/>
          </a:prstGeom>
        </p:spPr>
      </p:pic>
      <p:pic>
        <p:nvPicPr>
          <p:cNvPr id="39" name="Image 38"/>
          <p:cNvPicPr>
            <a:picLocks noChangeAspect="1"/>
          </p:cNvPicPr>
          <p:nvPr/>
        </p:nvPicPr>
        <p:blipFill>
          <a:blip r:embed="rId10"/>
          <a:stretch>
            <a:fillRect/>
          </a:stretch>
        </p:blipFill>
        <p:spPr>
          <a:xfrm flipH="1">
            <a:off x="3071664" y="1592796"/>
            <a:ext cx="776104" cy="720000"/>
          </a:xfrm>
          <a:prstGeom prst="rect">
            <a:avLst/>
          </a:prstGeom>
        </p:spPr>
      </p:pic>
      <p:sp>
        <p:nvSpPr>
          <p:cNvPr id="42" name="ZoneTexte 41"/>
          <p:cNvSpPr txBox="1"/>
          <p:nvPr/>
        </p:nvSpPr>
        <p:spPr>
          <a:xfrm>
            <a:off x="4691844" y="620688"/>
            <a:ext cx="655949" cy="369332"/>
          </a:xfrm>
          <a:prstGeom prst="rect">
            <a:avLst/>
          </a:prstGeom>
          <a:noFill/>
        </p:spPr>
        <p:txBody>
          <a:bodyPr wrap="none" rtlCol="0">
            <a:spAutoFit/>
          </a:bodyPr>
          <a:lstStyle/>
          <a:p>
            <a:r>
              <a:rPr lang="en-US" dirty="0">
                <a:solidFill>
                  <a:srgbClr val="FF0000"/>
                </a:solidFill>
              </a:rPr>
              <a:t>20 m</a:t>
            </a:r>
          </a:p>
        </p:txBody>
      </p:sp>
      <p:sp>
        <p:nvSpPr>
          <p:cNvPr id="48" name="ZoneTexte 47"/>
          <p:cNvSpPr txBox="1"/>
          <p:nvPr/>
        </p:nvSpPr>
        <p:spPr>
          <a:xfrm>
            <a:off x="299356" y="476672"/>
            <a:ext cx="3464153" cy="369332"/>
          </a:xfrm>
          <a:prstGeom prst="rect">
            <a:avLst/>
          </a:prstGeom>
          <a:noFill/>
        </p:spPr>
        <p:txBody>
          <a:bodyPr wrap="none" rtlCol="0">
            <a:spAutoFit/>
          </a:bodyPr>
          <a:lstStyle/>
          <a:p>
            <a:r>
              <a:rPr lang="en-US" dirty="0">
                <a:solidFill>
                  <a:srgbClr val="FF0000"/>
                </a:solidFill>
              </a:rPr>
              <a:t>Negligible radiation area in the hall</a:t>
            </a:r>
          </a:p>
        </p:txBody>
      </p:sp>
      <p:sp>
        <p:nvSpPr>
          <p:cNvPr id="49" name="ZoneTexte 48"/>
          <p:cNvSpPr txBox="1"/>
          <p:nvPr/>
        </p:nvSpPr>
        <p:spPr>
          <a:xfrm>
            <a:off x="8544272" y="476672"/>
            <a:ext cx="3330784" cy="369332"/>
          </a:xfrm>
          <a:prstGeom prst="rect">
            <a:avLst/>
          </a:prstGeom>
          <a:noFill/>
        </p:spPr>
        <p:txBody>
          <a:bodyPr wrap="none" rtlCol="0">
            <a:spAutoFit/>
          </a:bodyPr>
          <a:lstStyle/>
          <a:p>
            <a:r>
              <a:rPr lang="en-US" dirty="0">
                <a:solidFill>
                  <a:srgbClr val="FF0000"/>
                </a:solidFill>
              </a:rPr>
              <a:t>Adapted radiation area in the hall</a:t>
            </a:r>
          </a:p>
        </p:txBody>
      </p:sp>
      <p:sp>
        <p:nvSpPr>
          <p:cNvPr id="50" name="ZoneTexte 49"/>
          <p:cNvSpPr txBox="1"/>
          <p:nvPr/>
        </p:nvSpPr>
        <p:spPr>
          <a:xfrm>
            <a:off x="1739516" y="3717032"/>
            <a:ext cx="1642373" cy="369332"/>
          </a:xfrm>
          <a:prstGeom prst="rect">
            <a:avLst/>
          </a:prstGeom>
          <a:noFill/>
        </p:spPr>
        <p:txBody>
          <a:bodyPr wrap="none" rtlCol="0">
            <a:spAutoFit/>
          </a:bodyPr>
          <a:lstStyle/>
          <a:p>
            <a:r>
              <a:rPr lang="en-US" dirty="0">
                <a:solidFill>
                  <a:srgbClr val="FF0000"/>
                </a:solidFill>
              </a:rPr>
              <a:t>Counting room</a:t>
            </a:r>
          </a:p>
        </p:txBody>
      </p:sp>
      <p:pic>
        <p:nvPicPr>
          <p:cNvPr id="53" name="Image 52"/>
          <p:cNvPicPr>
            <a:picLocks noChangeAspect="1"/>
          </p:cNvPicPr>
          <p:nvPr/>
        </p:nvPicPr>
        <p:blipFill>
          <a:blip r:embed="rId10"/>
          <a:stretch>
            <a:fillRect/>
          </a:stretch>
        </p:blipFill>
        <p:spPr>
          <a:xfrm flipH="1">
            <a:off x="1199456" y="4617132"/>
            <a:ext cx="776104" cy="720000"/>
          </a:xfrm>
          <a:prstGeom prst="rect">
            <a:avLst/>
          </a:prstGeom>
        </p:spPr>
      </p:pic>
      <p:pic>
        <p:nvPicPr>
          <p:cNvPr id="55" name="Image 54"/>
          <p:cNvPicPr>
            <a:picLocks noChangeAspect="1"/>
          </p:cNvPicPr>
          <p:nvPr/>
        </p:nvPicPr>
        <p:blipFill rotWithShape="1">
          <a:blip r:embed="rId11"/>
          <a:srcRect l="8667" r="8530"/>
          <a:stretch/>
        </p:blipFill>
        <p:spPr>
          <a:xfrm>
            <a:off x="8436260" y="1772816"/>
            <a:ext cx="971551" cy="1080000"/>
          </a:xfrm>
          <a:prstGeom prst="rect">
            <a:avLst/>
          </a:prstGeom>
        </p:spPr>
      </p:pic>
      <p:pic>
        <p:nvPicPr>
          <p:cNvPr id="54" name="Image 53"/>
          <p:cNvPicPr>
            <a:picLocks noChangeAspect="1"/>
          </p:cNvPicPr>
          <p:nvPr/>
        </p:nvPicPr>
        <p:blipFill rotWithShape="1">
          <a:blip r:embed="rId11"/>
          <a:srcRect l="7725" r="11097" b="7997"/>
          <a:stretch/>
        </p:blipFill>
        <p:spPr>
          <a:xfrm>
            <a:off x="7464152" y="1844824"/>
            <a:ext cx="952500" cy="993626"/>
          </a:xfrm>
          <a:prstGeom prst="rect">
            <a:avLst/>
          </a:prstGeom>
        </p:spPr>
      </p:pic>
      <p:graphicFrame>
        <p:nvGraphicFramePr>
          <p:cNvPr id="56" name="Tableau 55"/>
          <p:cNvGraphicFramePr>
            <a:graphicFrameLocks noGrp="1"/>
          </p:cNvGraphicFramePr>
          <p:nvPr/>
        </p:nvGraphicFramePr>
        <p:xfrm>
          <a:off x="7428148" y="2888940"/>
          <a:ext cx="4572507" cy="3708400"/>
        </p:xfrm>
        <a:graphic>
          <a:graphicData uri="http://schemas.openxmlformats.org/drawingml/2006/table">
            <a:tbl>
              <a:tblPr firstRow="1" bandRow="1">
                <a:tableStyleId>{5C22544A-7EE6-4342-B048-85BDC9FD1C3A}</a:tableStyleId>
              </a:tblPr>
              <a:tblGrid>
                <a:gridCol w="1576729">
                  <a:extLst>
                    <a:ext uri="{9D8B030D-6E8A-4147-A177-3AD203B41FA5}">
                      <a16:colId xmlns:a16="http://schemas.microsoft.com/office/drawing/2014/main" val="1381534850"/>
                    </a:ext>
                  </a:extLst>
                </a:gridCol>
                <a:gridCol w="1471610">
                  <a:extLst>
                    <a:ext uri="{9D8B030D-6E8A-4147-A177-3AD203B41FA5}">
                      <a16:colId xmlns:a16="http://schemas.microsoft.com/office/drawing/2014/main" val="2726360019"/>
                    </a:ext>
                  </a:extLst>
                </a:gridCol>
                <a:gridCol w="1524168">
                  <a:extLst>
                    <a:ext uri="{9D8B030D-6E8A-4147-A177-3AD203B41FA5}">
                      <a16:colId xmlns:a16="http://schemas.microsoft.com/office/drawing/2014/main" val="3769576945"/>
                    </a:ext>
                  </a:extLst>
                </a:gridCol>
              </a:tblGrid>
              <a:tr h="370840">
                <a:tc>
                  <a:txBody>
                    <a:bodyPr/>
                    <a:lstStyle/>
                    <a:p>
                      <a:r>
                        <a:rPr lang="en-US" noProof="0" dirty="0"/>
                        <a:t>Time</a:t>
                      </a:r>
                    </a:p>
                  </a:txBody>
                  <a:tcPr/>
                </a:tc>
                <a:tc>
                  <a:txBody>
                    <a:bodyPr/>
                    <a:lstStyle/>
                    <a:p>
                      <a:r>
                        <a:rPr lang="en-US" noProof="0" dirty="0"/>
                        <a:t>TID (</a:t>
                      </a:r>
                      <a:r>
                        <a:rPr lang="en-US" noProof="0" dirty="0" err="1"/>
                        <a:t>krad</a:t>
                      </a:r>
                      <a:r>
                        <a:rPr lang="en-US" noProof="0" dirty="0"/>
                        <a:t>)</a:t>
                      </a:r>
                    </a:p>
                  </a:txBody>
                  <a:tcPr/>
                </a:tc>
                <a:tc>
                  <a:txBody>
                    <a:bodyPr/>
                    <a:lstStyle/>
                    <a:p>
                      <a:r>
                        <a:rPr lang="en-US" noProof="0" dirty="0"/>
                        <a:t>Grade</a:t>
                      </a:r>
                    </a:p>
                  </a:txBody>
                  <a:tcPr/>
                </a:tc>
                <a:extLst>
                  <a:ext uri="{0D108BD9-81ED-4DB2-BD59-A6C34878D82A}">
                    <a16:rowId xmlns:a16="http://schemas.microsoft.com/office/drawing/2014/main" val="84182217"/>
                  </a:ext>
                </a:extLst>
              </a:tr>
              <a:tr h="370840">
                <a:tc>
                  <a:txBody>
                    <a:bodyPr/>
                    <a:lstStyle/>
                    <a:p>
                      <a:r>
                        <a:rPr lang="en-US" noProof="0" dirty="0"/>
                        <a:t>Hour</a:t>
                      </a:r>
                    </a:p>
                  </a:txBody>
                  <a:tcPr/>
                </a:tc>
                <a:tc>
                  <a:txBody>
                    <a:bodyPr/>
                    <a:lstStyle/>
                    <a:p>
                      <a:r>
                        <a:rPr lang="en-US" noProof="0" dirty="0"/>
                        <a:t>0</a:t>
                      </a:r>
                    </a:p>
                  </a:txBody>
                  <a:tcPr/>
                </a:tc>
                <a:tc rowSpan="8">
                  <a:txBody>
                    <a:bodyPr/>
                    <a:lstStyle/>
                    <a:p>
                      <a:r>
                        <a:rPr lang="en-US" b="1" noProof="0" dirty="0">
                          <a:solidFill>
                            <a:schemeClr val="accent6">
                              <a:lumMod val="50000"/>
                            </a:schemeClr>
                          </a:solidFill>
                        </a:rPr>
                        <a:t>Commercial</a:t>
                      </a:r>
                    </a:p>
                  </a:txBody>
                  <a:tcPr anchor="ctr"/>
                </a:tc>
                <a:extLst>
                  <a:ext uri="{0D108BD9-81ED-4DB2-BD59-A6C34878D82A}">
                    <a16:rowId xmlns:a16="http://schemas.microsoft.com/office/drawing/2014/main" val="2235202017"/>
                  </a:ext>
                </a:extLst>
              </a:tr>
              <a:tr h="370840">
                <a:tc>
                  <a:txBody>
                    <a:bodyPr/>
                    <a:lstStyle/>
                    <a:p>
                      <a:r>
                        <a:rPr lang="en-US" noProof="0" dirty="0"/>
                        <a:t>Day</a:t>
                      </a:r>
                    </a:p>
                  </a:txBody>
                  <a:tcPr/>
                </a:tc>
                <a:tc>
                  <a:txBody>
                    <a:bodyPr/>
                    <a:lstStyle/>
                    <a:p>
                      <a:r>
                        <a:rPr lang="en-US" noProof="0" dirty="0"/>
                        <a:t>0.1</a:t>
                      </a:r>
                    </a:p>
                  </a:txBody>
                  <a:tcPr/>
                </a:tc>
                <a:tc vMerge="1">
                  <a:txBody>
                    <a:bodyPr/>
                    <a:lstStyle/>
                    <a:p>
                      <a:endParaRPr lang="en-US" noProof="0" dirty="0"/>
                    </a:p>
                  </a:txBody>
                  <a:tcPr/>
                </a:tc>
                <a:extLst>
                  <a:ext uri="{0D108BD9-81ED-4DB2-BD59-A6C34878D82A}">
                    <a16:rowId xmlns:a16="http://schemas.microsoft.com/office/drawing/2014/main" val="673158401"/>
                  </a:ext>
                </a:extLst>
              </a:tr>
              <a:tr h="370840">
                <a:tc>
                  <a:txBody>
                    <a:bodyPr/>
                    <a:lstStyle/>
                    <a:p>
                      <a:r>
                        <a:rPr lang="en-US" noProof="0" dirty="0"/>
                        <a:t>Month</a:t>
                      </a:r>
                    </a:p>
                  </a:txBody>
                  <a:tcPr/>
                </a:tc>
                <a:tc>
                  <a:txBody>
                    <a:bodyPr/>
                    <a:lstStyle/>
                    <a:p>
                      <a:r>
                        <a:rPr lang="en-US" noProof="0" dirty="0"/>
                        <a:t>1.4</a:t>
                      </a:r>
                    </a:p>
                  </a:txBody>
                  <a:tcPr/>
                </a:tc>
                <a:tc vMerge="1">
                  <a:txBody>
                    <a:bodyPr/>
                    <a:lstStyle/>
                    <a:p>
                      <a:endParaRPr lang="en-US" noProof="0" dirty="0"/>
                    </a:p>
                  </a:txBody>
                  <a:tcPr/>
                </a:tc>
                <a:extLst>
                  <a:ext uri="{0D108BD9-81ED-4DB2-BD59-A6C34878D82A}">
                    <a16:rowId xmlns:a16="http://schemas.microsoft.com/office/drawing/2014/main" val="2703635335"/>
                  </a:ext>
                </a:extLst>
              </a:tr>
              <a:tr h="370840">
                <a:tc>
                  <a:txBody>
                    <a:bodyPr/>
                    <a:lstStyle/>
                    <a:p>
                      <a:r>
                        <a:rPr lang="en-US" noProof="0" dirty="0"/>
                        <a:t>1 000 h</a:t>
                      </a:r>
                    </a:p>
                  </a:txBody>
                  <a:tcPr/>
                </a:tc>
                <a:tc>
                  <a:txBody>
                    <a:bodyPr/>
                    <a:lstStyle/>
                    <a:p>
                      <a:r>
                        <a:rPr lang="en-US" noProof="0" dirty="0"/>
                        <a:t>2</a:t>
                      </a:r>
                    </a:p>
                  </a:txBody>
                  <a:tcPr/>
                </a:tc>
                <a:tc vMerge="1">
                  <a:txBody>
                    <a:bodyPr/>
                    <a:lstStyle/>
                    <a:p>
                      <a:endParaRPr lang="en-US" b="1" noProof="0" dirty="0">
                        <a:solidFill>
                          <a:srgbClr val="DA4010"/>
                        </a:solidFill>
                      </a:endParaRPr>
                    </a:p>
                  </a:txBody>
                  <a:tcPr/>
                </a:tc>
                <a:extLst>
                  <a:ext uri="{0D108BD9-81ED-4DB2-BD59-A6C34878D82A}">
                    <a16:rowId xmlns:a16="http://schemas.microsoft.com/office/drawing/2014/main" val="1305012685"/>
                  </a:ext>
                </a:extLst>
              </a:tr>
              <a:tr h="370840">
                <a:tc>
                  <a:txBody>
                    <a:bodyPr/>
                    <a:lstStyle/>
                    <a:p>
                      <a:r>
                        <a:rPr lang="en-US" noProof="0" dirty="0"/>
                        <a:t>3 months</a:t>
                      </a:r>
                    </a:p>
                  </a:txBody>
                  <a:tcPr/>
                </a:tc>
                <a:tc>
                  <a:txBody>
                    <a:bodyPr/>
                    <a:lstStyle/>
                    <a:p>
                      <a:r>
                        <a:rPr lang="en-US" noProof="0" dirty="0"/>
                        <a:t>4</a:t>
                      </a:r>
                    </a:p>
                  </a:txBody>
                  <a:tcPr/>
                </a:tc>
                <a:tc vMerge="1">
                  <a:txBody>
                    <a:bodyPr/>
                    <a:lstStyle/>
                    <a:p>
                      <a:endParaRPr lang="en-US" noProof="0" dirty="0"/>
                    </a:p>
                  </a:txBody>
                  <a:tcPr/>
                </a:tc>
                <a:extLst>
                  <a:ext uri="{0D108BD9-81ED-4DB2-BD59-A6C34878D82A}">
                    <a16:rowId xmlns:a16="http://schemas.microsoft.com/office/drawing/2014/main" val="628889600"/>
                  </a:ext>
                </a:extLst>
              </a:tr>
              <a:tr h="370840">
                <a:tc>
                  <a:txBody>
                    <a:bodyPr/>
                    <a:lstStyle/>
                    <a:p>
                      <a:r>
                        <a:rPr lang="en-US" noProof="0" dirty="0"/>
                        <a:t>6 months</a:t>
                      </a:r>
                    </a:p>
                  </a:txBody>
                  <a:tcPr/>
                </a:tc>
                <a:tc>
                  <a:txBody>
                    <a:bodyPr/>
                    <a:lstStyle/>
                    <a:p>
                      <a:r>
                        <a:rPr lang="en-US" noProof="0" dirty="0"/>
                        <a:t>9</a:t>
                      </a:r>
                    </a:p>
                  </a:txBody>
                  <a:tcPr/>
                </a:tc>
                <a:tc vMerge="1">
                  <a:txBody>
                    <a:bodyPr/>
                    <a:lstStyle/>
                    <a:p>
                      <a:endParaRPr lang="en-US" noProof="0" dirty="0"/>
                    </a:p>
                  </a:txBody>
                  <a:tcPr/>
                </a:tc>
                <a:extLst>
                  <a:ext uri="{0D108BD9-81ED-4DB2-BD59-A6C34878D82A}">
                    <a16:rowId xmlns:a16="http://schemas.microsoft.com/office/drawing/2014/main" val="1475391404"/>
                  </a:ext>
                </a:extLst>
              </a:tr>
              <a:tr h="370840">
                <a:tc>
                  <a:txBody>
                    <a:bodyPr/>
                    <a:lstStyle/>
                    <a:p>
                      <a:r>
                        <a:rPr lang="en-US" noProof="0" dirty="0"/>
                        <a:t>9 months</a:t>
                      </a:r>
                    </a:p>
                  </a:txBody>
                  <a:tcPr/>
                </a:tc>
                <a:tc>
                  <a:txBody>
                    <a:bodyPr/>
                    <a:lstStyle/>
                    <a:p>
                      <a:r>
                        <a:rPr lang="en-US" noProof="0" dirty="0"/>
                        <a:t>13</a:t>
                      </a:r>
                    </a:p>
                  </a:txBody>
                  <a:tcPr/>
                </a:tc>
                <a:tc vMerge="1">
                  <a:txBody>
                    <a:bodyPr/>
                    <a:lstStyle/>
                    <a:p>
                      <a:endParaRPr lang="en-US" noProof="0" dirty="0"/>
                    </a:p>
                  </a:txBody>
                  <a:tcPr/>
                </a:tc>
                <a:extLst>
                  <a:ext uri="{0D108BD9-81ED-4DB2-BD59-A6C34878D82A}">
                    <a16:rowId xmlns:a16="http://schemas.microsoft.com/office/drawing/2014/main" val="2454284574"/>
                  </a:ext>
                </a:extLst>
              </a:tr>
              <a:tr h="370840">
                <a:tc>
                  <a:txBody>
                    <a:bodyPr/>
                    <a:lstStyle/>
                    <a:p>
                      <a:r>
                        <a:rPr lang="en-US" noProof="0" dirty="0"/>
                        <a:t>Year</a:t>
                      </a:r>
                    </a:p>
                  </a:txBody>
                  <a:tcPr/>
                </a:tc>
                <a:tc>
                  <a:txBody>
                    <a:bodyPr/>
                    <a:lstStyle/>
                    <a:p>
                      <a:r>
                        <a:rPr lang="en-US" noProof="0" dirty="0"/>
                        <a:t>17</a:t>
                      </a:r>
                    </a:p>
                  </a:txBody>
                  <a:tcPr/>
                </a:tc>
                <a:tc vMerge="1">
                  <a:txBody>
                    <a:bodyPr/>
                    <a:lstStyle/>
                    <a:p>
                      <a:endParaRPr lang="en-US" noProof="0" dirty="0"/>
                    </a:p>
                  </a:txBody>
                  <a:tcPr/>
                </a:tc>
                <a:extLst>
                  <a:ext uri="{0D108BD9-81ED-4DB2-BD59-A6C34878D82A}">
                    <a16:rowId xmlns:a16="http://schemas.microsoft.com/office/drawing/2014/main" val="2155690072"/>
                  </a:ext>
                </a:extLst>
              </a:tr>
              <a:tr h="370840">
                <a:tc>
                  <a:txBody>
                    <a:bodyPr/>
                    <a:lstStyle/>
                    <a:p>
                      <a:r>
                        <a:rPr lang="en-US" noProof="0" dirty="0"/>
                        <a:t>10 000 h</a:t>
                      </a:r>
                    </a:p>
                  </a:txBody>
                  <a:tcPr/>
                </a:tc>
                <a:tc>
                  <a:txBody>
                    <a:bodyPr/>
                    <a:lstStyle/>
                    <a:p>
                      <a:r>
                        <a:rPr lang="en-US" noProof="0" dirty="0"/>
                        <a:t>20</a:t>
                      </a:r>
                    </a:p>
                  </a:txBody>
                  <a:tcPr/>
                </a:tc>
                <a:tc>
                  <a:txBody>
                    <a:bodyPr/>
                    <a:lstStyle/>
                    <a:p>
                      <a:r>
                        <a:rPr lang="en-US" b="1" noProof="0" dirty="0">
                          <a:solidFill>
                            <a:srgbClr val="DA4010"/>
                          </a:solidFill>
                        </a:rPr>
                        <a:t>Rad tolerant</a:t>
                      </a:r>
                      <a:endParaRPr lang="en-US" b="1" noProof="0" dirty="0">
                        <a:solidFill>
                          <a:srgbClr val="FF0000"/>
                        </a:solidFill>
                      </a:endParaRPr>
                    </a:p>
                  </a:txBody>
                  <a:tcPr/>
                </a:tc>
                <a:extLst>
                  <a:ext uri="{0D108BD9-81ED-4DB2-BD59-A6C34878D82A}">
                    <a16:rowId xmlns:a16="http://schemas.microsoft.com/office/drawing/2014/main" val="2543296075"/>
                  </a:ext>
                </a:extLst>
              </a:tr>
            </a:tbl>
          </a:graphicData>
        </a:graphic>
      </p:graphicFrame>
      <p:pic>
        <p:nvPicPr>
          <p:cNvPr id="57" name="Image 56"/>
          <p:cNvPicPr>
            <a:picLocks noChangeAspect="1"/>
          </p:cNvPicPr>
          <p:nvPr/>
        </p:nvPicPr>
        <p:blipFill>
          <a:blip r:embed="rId12"/>
          <a:stretch>
            <a:fillRect/>
          </a:stretch>
        </p:blipFill>
        <p:spPr>
          <a:xfrm>
            <a:off x="4799856" y="1556792"/>
            <a:ext cx="707027" cy="720000"/>
          </a:xfrm>
          <a:prstGeom prst="rect">
            <a:avLst/>
          </a:prstGeom>
        </p:spPr>
      </p:pic>
      <p:sp>
        <p:nvSpPr>
          <p:cNvPr id="33" name="Ellipse 32"/>
          <p:cNvSpPr/>
          <p:nvPr/>
        </p:nvSpPr>
        <p:spPr>
          <a:xfrm>
            <a:off x="8868308" y="4365104"/>
            <a:ext cx="576000" cy="72008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5163676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35360" y="4905164"/>
            <a:ext cx="11701300" cy="1728192"/>
          </a:xfrm>
        </p:spPr>
        <p:txBody>
          <a:bodyPr>
            <a:normAutofit/>
          </a:bodyPr>
          <a:lstStyle/>
          <a:p>
            <a:r>
              <a:rPr lang="en-US" altLang="fr-FR" dirty="0"/>
              <a:t>Each require a single 220V mains outlet</a:t>
            </a:r>
          </a:p>
          <a:p>
            <a:endParaRPr lang="en-US" altLang="fr-FR" dirty="0"/>
          </a:p>
          <a:p>
            <a:endParaRPr lang="en-US" altLang="fr-FR" dirty="0"/>
          </a:p>
          <a:p>
            <a:r>
              <a:rPr lang="en-US" altLang="fr-FR" dirty="0"/>
              <a:t>Dimensions of </a:t>
            </a:r>
            <a:r>
              <a:rPr lang="en-US" altLang="fr-FR" dirty="0" err="1"/>
              <a:t>nBLM</a:t>
            </a:r>
            <a:r>
              <a:rPr lang="en-US" altLang="fr-FR" dirty="0"/>
              <a:t> neutron detectors to be taken into account when placing the objects in the hall</a:t>
            </a:r>
          </a:p>
        </p:txBody>
      </p:sp>
      <p:sp>
        <p:nvSpPr>
          <p:cNvPr id="2" name="Titre 1"/>
          <p:cNvSpPr>
            <a:spLocks noGrp="1"/>
          </p:cNvSpPr>
          <p:nvPr>
            <p:ph type="title"/>
          </p:nvPr>
        </p:nvSpPr>
        <p:spPr/>
        <p:txBody>
          <a:bodyPr/>
          <a:lstStyle/>
          <a:p>
            <a:r>
              <a:rPr lang="en-US" dirty="0"/>
              <a:t>The objects to irradiate</a:t>
            </a:r>
          </a:p>
        </p:txBody>
      </p:sp>
      <p:sp>
        <p:nvSpPr>
          <p:cNvPr id="5" name="Espace réservé du pied de page 4"/>
          <p:cNvSpPr>
            <a:spLocks noGrp="1"/>
          </p:cNvSpPr>
          <p:nvPr>
            <p:ph type="ftr" sz="quarter" idx="11"/>
          </p:nvPr>
        </p:nvSpPr>
        <p:spPr/>
        <p:txBody>
          <a:bodyPr/>
          <a:lstStyle/>
          <a:p>
            <a:pPr algn="l"/>
            <a:r>
              <a:rPr lang="en-US"/>
              <a:t>P2 Collaboration Meeting 7 Jan 2026</a:t>
            </a:r>
            <a:endParaRPr lang="fr-FR" dirty="0"/>
          </a:p>
        </p:txBody>
      </p:sp>
      <p:sp>
        <p:nvSpPr>
          <p:cNvPr id="6" name="Espace réservé du numéro de diapositive 5"/>
          <p:cNvSpPr>
            <a:spLocks noGrp="1"/>
          </p:cNvSpPr>
          <p:nvPr>
            <p:ph type="sldNum" sz="quarter" idx="12"/>
          </p:nvPr>
        </p:nvSpPr>
        <p:spPr/>
        <p:txBody>
          <a:bodyPr/>
          <a:lstStyle/>
          <a:p>
            <a:fld id="{AC7BA007-6205-4C6B-BC33-417A4DE9964F}" type="slidenum">
              <a:rPr lang="fr-FR" smtClean="0"/>
              <a:t>48</a:t>
            </a:fld>
            <a:endParaRPr lang="fr-FR"/>
          </a:p>
        </p:txBody>
      </p:sp>
      <p:pic>
        <p:nvPicPr>
          <p:cNvPr id="7" name="Image 6"/>
          <p:cNvPicPr>
            <a:picLocks noChangeAspect="1"/>
          </p:cNvPicPr>
          <p:nvPr/>
        </p:nvPicPr>
        <p:blipFill>
          <a:blip r:embed="rId3"/>
          <a:stretch>
            <a:fillRect/>
          </a:stretch>
        </p:blipFill>
        <p:spPr>
          <a:xfrm>
            <a:off x="335360" y="1844824"/>
            <a:ext cx="5737232" cy="2893622"/>
          </a:xfrm>
          <a:prstGeom prst="rect">
            <a:avLst/>
          </a:prstGeom>
        </p:spPr>
      </p:pic>
      <p:pic>
        <p:nvPicPr>
          <p:cNvPr id="8" name="Image 7"/>
          <p:cNvPicPr>
            <a:picLocks noChangeAspect="1"/>
          </p:cNvPicPr>
          <p:nvPr/>
        </p:nvPicPr>
        <p:blipFill>
          <a:blip r:embed="rId4"/>
          <a:stretch>
            <a:fillRect/>
          </a:stretch>
        </p:blipFill>
        <p:spPr>
          <a:xfrm>
            <a:off x="8868308" y="1232756"/>
            <a:ext cx="2257740" cy="4236835"/>
          </a:xfrm>
          <a:prstGeom prst="rect">
            <a:avLst/>
          </a:prstGeom>
        </p:spPr>
      </p:pic>
      <p:sp>
        <p:nvSpPr>
          <p:cNvPr id="37" name="ZoneTexte 36"/>
          <p:cNvSpPr txBox="1"/>
          <p:nvPr/>
        </p:nvSpPr>
        <p:spPr>
          <a:xfrm>
            <a:off x="2207568" y="836712"/>
            <a:ext cx="2335896" cy="923330"/>
          </a:xfrm>
          <a:prstGeom prst="rect">
            <a:avLst/>
          </a:prstGeom>
          <a:noFill/>
        </p:spPr>
        <p:txBody>
          <a:bodyPr wrap="none" rtlCol="0">
            <a:spAutoFit/>
          </a:bodyPr>
          <a:lstStyle/>
          <a:p>
            <a:pPr algn="ctr"/>
            <a:r>
              <a:rPr lang="en-US" b="1" dirty="0"/>
              <a:t>Integrated backend</a:t>
            </a:r>
          </a:p>
          <a:p>
            <a:pPr algn="ctr"/>
            <a:r>
              <a:rPr lang="en-US" b="1" dirty="0"/>
              <a:t>2-4 </a:t>
            </a:r>
            <a:r>
              <a:rPr lang="en-US" b="1" dirty="0" err="1"/>
              <a:t>krad</a:t>
            </a:r>
            <a:r>
              <a:rPr lang="en-US" b="1" dirty="0"/>
              <a:t> &lt; 10 </a:t>
            </a:r>
            <a:r>
              <a:rPr lang="en-US" b="1" dirty="0" err="1"/>
              <a:t>krad</a:t>
            </a:r>
            <a:endParaRPr lang="en-US" b="1" dirty="0"/>
          </a:p>
          <a:p>
            <a:pPr algn="ctr"/>
            <a:r>
              <a:rPr lang="en-US" b="1" dirty="0"/>
              <a:t>~10</a:t>
            </a:r>
            <a:r>
              <a:rPr lang="en-US" b="1" baseline="30000" dirty="0"/>
              <a:t>11</a:t>
            </a:r>
            <a:r>
              <a:rPr lang="en-US" b="1" dirty="0"/>
              <a:t> 1MeV </a:t>
            </a:r>
            <a:r>
              <a:rPr lang="en-US" b="1" dirty="0" err="1"/>
              <a:t>neq</a:t>
            </a:r>
            <a:r>
              <a:rPr lang="en-US" b="1" dirty="0"/>
              <a:t> / cm</a:t>
            </a:r>
            <a:r>
              <a:rPr lang="en-US" b="1" baseline="30000" dirty="0"/>
              <a:t>2</a:t>
            </a:r>
          </a:p>
        </p:txBody>
      </p:sp>
      <p:cxnSp>
        <p:nvCxnSpPr>
          <p:cNvPr id="11" name="Connecteur droit avec flèche 10"/>
          <p:cNvCxnSpPr/>
          <p:nvPr/>
        </p:nvCxnSpPr>
        <p:spPr>
          <a:xfrm>
            <a:off x="371364" y="3429000"/>
            <a:ext cx="5616624" cy="36004"/>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ZoneTexte 37"/>
          <p:cNvSpPr txBox="1"/>
          <p:nvPr/>
        </p:nvSpPr>
        <p:spPr>
          <a:xfrm>
            <a:off x="8904312" y="296652"/>
            <a:ext cx="2297424" cy="923330"/>
          </a:xfrm>
          <a:prstGeom prst="rect">
            <a:avLst/>
          </a:prstGeom>
          <a:noFill/>
        </p:spPr>
        <p:txBody>
          <a:bodyPr wrap="none" rtlCol="0">
            <a:spAutoFit/>
          </a:bodyPr>
          <a:lstStyle/>
          <a:p>
            <a:pPr algn="ctr"/>
            <a:r>
              <a:rPr lang="en-US" b="1" dirty="0"/>
              <a:t>Integrated frontend</a:t>
            </a:r>
          </a:p>
          <a:p>
            <a:pPr algn="ctr"/>
            <a:r>
              <a:rPr lang="en-US" b="1" dirty="0"/>
              <a:t>20-40 </a:t>
            </a:r>
            <a:r>
              <a:rPr lang="en-US" b="1" dirty="0" err="1"/>
              <a:t>krad</a:t>
            </a:r>
            <a:r>
              <a:rPr lang="en-US" b="1" dirty="0"/>
              <a:t> &lt; 100 </a:t>
            </a:r>
            <a:r>
              <a:rPr lang="en-US" b="1" dirty="0" err="1"/>
              <a:t>krad</a:t>
            </a:r>
            <a:endParaRPr lang="en-US" b="1" dirty="0"/>
          </a:p>
          <a:p>
            <a:pPr algn="ctr"/>
            <a:r>
              <a:rPr lang="en-US" b="1" dirty="0"/>
              <a:t>~10</a:t>
            </a:r>
            <a:r>
              <a:rPr lang="en-US" b="1" baseline="30000" dirty="0"/>
              <a:t>11</a:t>
            </a:r>
            <a:r>
              <a:rPr lang="en-US" b="1" dirty="0"/>
              <a:t> 1MeV </a:t>
            </a:r>
            <a:r>
              <a:rPr lang="en-US" b="1" dirty="0" err="1"/>
              <a:t>neq</a:t>
            </a:r>
            <a:r>
              <a:rPr lang="en-US" b="1" dirty="0"/>
              <a:t> / cm</a:t>
            </a:r>
            <a:r>
              <a:rPr lang="en-US" b="1" baseline="30000" dirty="0"/>
              <a:t>2</a:t>
            </a:r>
          </a:p>
        </p:txBody>
      </p:sp>
      <p:sp>
        <p:nvSpPr>
          <p:cNvPr id="40" name="ZoneTexte 39"/>
          <p:cNvSpPr txBox="1"/>
          <p:nvPr/>
        </p:nvSpPr>
        <p:spPr>
          <a:xfrm rot="21327688">
            <a:off x="10034209" y="5429836"/>
            <a:ext cx="535724" cy="369332"/>
          </a:xfrm>
          <a:prstGeom prst="rect">
            <a:avLst/>
          </a:prstGeom>
          <a:noFill/>
        </p:spPr>
        <p:txBody>
          <a:bodyPr wrap="none" rtlCol="0">
            <a:spAutoFit/>
          </a:bodyPr>
          <a:lstStyle/>
          <a:p>
            <a:r>
              <a:rPr lang="en-US" b="1" dirty="0">
                <a:solidFill>
                  <a:srgbClr val="FF0000"/>
                </a:solidFill>
              </a:rPr>
              <a:t>220</a:t>
            </a:r>
          </a:p>
        </p:txBody>
      </p:sp>
      <p:cxnSp>
        <p:nvCxnSpPr>
          <p:cNvPr id="41" name="Connecteur droit avec flèche 40"/>
          <p:cNvCxnSpPr/>
          <p:nvPr/>
        </p:nvCxnSpPr>
        <p:spPr>
          <a:xfrm flipV="1">
            <a:off x="731404" y="2060848"/>
            <a:ext cx="1080120" cy="144016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4" name="ZoneTexte 43"/>
          <p:cNvSpPr txBox="1"/>
          <p:nvPr/>
        </p:nvSpPr>
        <p:spPr>
          <a:xfrm rot="18484720">
            <a:off x="1278163" y="2488958"/>
            <a:ext cx="535724" cy="369332"/>
          </a:xfrm>
          <a:prstGeom prst="rect">
            <a:avLst/>
          </a:prstGeom>
          <a:noFill/>
        </p:spPr>
        <p:txBody>
          <a:bodyPr wrap="none" rtlCol="0">
            <a:spAutoFit/>
          </a:bodyPr>
          <a:lstStyle/>
          <a:p>
            <a:r>
              <a:rPr lang="en-US" b="1" dirty="0">
                <a:solidFill>
                  <a:srgbClr val="FF0000"/>
                </a:solidFill>
              </a:rPr>
              <a:t>360</a:t>
            </a:r>
          </a:p>
        </p:txBody>
      </p:sp>
      <p:cxnSp>
        <p:nvCxnSpPr>
          <p:cNvPr id="45" name="Connecteur droit avec flèche 44"/>
          <p:cNvCxnSpPr/>
          <p:nvPr/>
        </p:nvCxnSpPr>
        <p:spPr>
          <a:xfrm flipH="1" flipV="1">
            <a:off x="443372" y="3501008"/>
            <a:ext cx="468052" cy="1116124"/>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ZoneTexte 51"/>
          <p:cNvSpPr txBox="1"/>
          <p:nvPr/>
        </p:nvSpPr>
        <p:spPr>
          <a:xfrm rot="3981077">
            <a:off x="272095" y="3887812"/>
            <a:ext cx="535724" cy="369332"/>
          </a:xfrm>
          <a:prstGeom prst="rect">
            <a:avLst/>
          </a:prstGeom>
          <a:noFill/>
        </p:spPr>
        <p:txBody>
          <a:bodyPr wrap="none" rtlCol="0">
            <a:spAutoFit/>
          </a:bodyPr>
          <a:lstStyle/>
          <a:p>
            <a:r>
              <a:rPr lang="en-US" b="1" dirty="0">
                <a:solidFill>
                  <a:srgbClr val="FF0000"/>
                </a:solidFill>
              </a:rPr>
              <a:t>120</a:t>
            </a:r>
          </a:p>
        </p:txBody>
      </p:sp>
      <p:cxnSp>
        <p:nvCxnSpPr>
          <p:cNvPr id="59" name="Connecteur droit avec flèche 58"/>
          <p:cNvCxnSpPr/>
          <p:nvPr/>
        </p:nvCxnSpPr>
        <p:spPr>
          <a:xfrm flipV="1">
            <a:off x="9084332" y="5337212"/>
            <a:ext cx="2016224" cy="108012"/>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0" name="ZoneTexte 59"/>
          <p:cNvSpPr txBox="1"/>
          <p:nvPr/>
        </p:nvSpPr>
        <p:spPr>
          <a:xfrm>
            <a:off x="1847528" y="3140968"/>
            <a:ext cx="535724" cy="369332"/>
          </a:xfrm>
          <a:prstGeom prst="rect">
            <a:avLst/>
          </a:prstGeom>
          <a:noFill/>
        </p:spPr>
        <p:txBody>
          <a:bodyPr wrap="none" rtlCol="0">
            <a:spAutoFit/>
          </a:bodyPr>
          <a:lstStyle/>
          <a:p>
            <a:r>
              <a:rPr lang="en-US" b="1" dirty="0">
                <a:solidFill>
                  <a:srgbClr val="FF0000"/>
                </a:solidFill>
              </a:rPr>
              <a:t>490</a:t>
            </a:r>
          </a:p>
        </p:txBody>
      </p:sp>
      <p:cxnSp>
        <p:nvCxnSpPr>
          <p:cNvPr id="61" name="Connecteur droit avec flèche 60"/>
          <p:cNvCxnSpPr/>
          <p:nvPr/>
        </p:nvCxnSpPr>
        <p:spPr>
          <a:xfrm flipH="1">
            <a:off x="8832304" y="1952836"/>
            <a:ext cx="252028" cy="3384376"/>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2" name="ZoneTexte 61"/>
          <p:cNvSpPr txBox="1"/>
          <p:nvPr/>
        </p:nvSpPr>
        <p:spPr>
          <a:xfrm rot="16533910">
            <a:off x="8558190" y="3024786"/>
            <a:ext cx="535724" cy="369332"/>
          </a:xfrm>
          <a:prstGeom prst="rect">
            <a:avLst/>
          </a:prstGeom>
          <a:noFill/>
        </p:spPr>
        <p:txBody>
          <a:bodyPr wrap="none" rtlCol="0">
            <a:spAutoFit/>
          </a:bodyPr>
          <a:lstStyle/>
          <a:p>
            <a:r>
              <a:rPr lang="en-US" b="1" dirty="0">
                <a:solidFill>
                  <a:srgbClr val="FF0000"/>
                </a:solidFill>
              </a:rPr>
              <a:t>460</a:t>
            </a:r>
          </a:p>
        </p:txBody>
      </p:sp>
      <p:cxnSp>
        <p:nvCxnSpPr>
          <p:cNvPr id="63" name="Connecteur droit avec flèche 62"/>
          <p:cNvCxnSpPr/>
          <p:nvPr/>
        </p:nvCxnSpPr>
        <p:spPr>
          <a:xfrm flipV="1">
            <a:off x="10560496" y="1484784"/>
            <a:ext cx="144016" cy="648072"/>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p:cNvSpPr txBox="1"/>
          <p:nvPr/>
        </p:nvSpPr>
        <p:spPr>
          <a:xfrm rot="17036190">
            <a:off x="10572382" y="1640575"/>
            <a:ext cx="535724" cy="369332"/>
          </a:xfrm>
          <a:prstGeom prst="rect">
            <a:avLst/>
          </a:prstGeom>
          <a:noFill/>
        </p:spPr>
        <p:txBody>
          <a:bodyPr wrap="none" rtlCol="0">
            <a:spAutoFit/>
          </a:bodyPr>
          <a:lstStyle/>
          <a:p>
            <a:r>
              <a:rPr lang="en-US" b="1" dirty="0">
                <a:solidFill>
                  <a:srgbClr val="FF0000"/>
                </a:solidFill>
              </a:rPr>
              <a:t>120</a:t>
            </a:r>
          </a:p>
        </p:txBody>
      </p:sp>
    </p:spTree>
    <p:extLst>
      <p:ext uri="{BB962C8B-B14F-4D97-AF65-F5344CB8AC3E}">
        <p14:creationId xmlns:p14="http://schemas.microsoft.com/office/powerpoint/2010/main" val="12434006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64747" y="69435"/>
            <a:ext cx="10728325" cy="871827"/>
          </a:xfrm>
        </p:spPr>
        <p:txBody>
          <a:bodyPr/>
          <a:lstStyle/>
          <a:p>
            <a:r>
              <a:rPr lang="en-US" dirty="0"/>
              <a:t>The objects in the safe area</a:t>
            </a:r>
            <a:endParaRPr lang="fr-FR" dirty="0"/>
          </a:p>
        </p:txBody>
      </p:sp>
      <p:sp>
        <p:nvSpPr>
          <p:cNvPr id="3" name="Espace réservé du contenu 2"/>
          <p:cNvSpPr>
            <a:spLocks noGrp="1"/>
          </p:cNvSpPr>
          <p:nvPr>
            <p:ph idx="1"/>
          </p:nvPr>
        </p:nvSpPr>
        <p:spPr>
          <a:xfrm>
            <a:off x="335360" y="5410424"/>
            <a:ext cx="11521280" cy="972108"/>
          </a:xfrm>
        </p:spPr>
        <p:txBody>
          <a:bodyPr>
            <a:normAutofit lnSpcReduction="10000"/>
          </a:bodyPr>
          <a:lstStyle/>
          <a:p>
            <a:r>
              <a:rPr lang="en-US" dirty="0"/>
              <a:t>To be added :</a:t>
            </a:r>
          </a:p>
          <a:p>
            <a:pPr lvl="1"/>
            <a:r>
              <a:rPr lang="en-US" dirty="0"/>
              <a:t>Scope and HV PS for </a:t>
            </a:r>
            <a:r>
              <a:rPr lang="en-US" dirty="0" err="1"/>
              <a:t>nBLM</a:t>
            </a:r>
            <a:r>
              <a:rPr lang="en-US" dirty="0"/>
              <a:t> detectors</a:t>
            </a:r>
          </a:p>
          <a:p>
            <a:pPr lvl="1"/>
            <a:r>
              <a:rPr lang="en-US" dirty="0"/>
              <a:t>A PC + screen</a:t>
            </a:r>
          </a:p>
        </p:txBody>
      </p:sp>
      <p:sp>
        <p:nvSpPr>
          <p:cNvPr id="5" name="Espace réservé du pied de page 4"/>
          <p:cNvSpPr>
            <a:spLocks noGrp="1"/>
          </p:cNvSpPr>
          <p:nvPr>
            <p:ph type="ftr" sz="quarter" idx="11"/>
          </p:nvPr>
        </p:nvSpPr>
        <p:spPr/>
        <p:txBody>
          <a:bodyPr/>
          <a:lstStyle/>
          <a:p>
            <a:pPr algn="l"/>
            <a:r>
              <a:rPr lang="en-US"/>
              <a:t>P2 Collaboration Meeting 7 Jan 2026</a:t>
            </a:r>
            <a:endParaRPr lang="fr-FR" dirty="0"/>
          </a:p>
        </p:txBody>
      </p:sp>
      <p:sp>
        <p:nvSpPr>
          <p:cNvPr id="6" name="Espace réservé du numéro de diapositive 5"/>
          <p:cNvSpPr>
            <a:spLocks noGrp="1"/>
          </p:cNvSpPr>
          <p:nvPr>
            <p:ph type="sldNum" sz="quarter" idx="12"/>
          </p:nvPr>
        </p:nvSpPr>
        <p:spPr/>
        <p:txBody>
          <a:bodyPr/>
          <a:lstStyle/>
          <a:p>
            <a:fld id="{AC7BA007-6205-4C6B-BC33-417A4DE9964F}" type="slidenum">
              <a:rPr lang="fr-FR" smtClean="0"/>
              <a:t>49</a:t>
            </a:fld>
            <a:endParaRPr lang="fr-FR"/>
          </a:p>
        </p:txBody>
      </p:sp>
      <p:grpSp>
        <p:nvGrpSpPr>
          <p:cNvPr id="13" name="Groupe 12"/>
          <p:cNvGrpSpPr/>
          <p:nvPr/>
        </p:nvGrpSpPr>
        <p:grpSpPr>
          <a:xfrm>
            <a:off x="1667508" y="548680"/>
            <a:ext cx="8316214" cy="5087060"/>
            <a:chOff x="1847528" y="885470"/>
            <a:chExt cx="8316214" cy="5087060"/>
          </a:xfrm>
        </p:grpSpPr>
        <p:pic>
          <p:nvPicPr>
            <p:cNvPr id="7" name="Image 6"/>
            <p:cNvPicPr>
              <a:picLocks noChangeAspect="1"/>
            </p:cNvPicPr>
            <p:nvPr/>
          </p:nvPicPr>
          <p:blipFill>
            <a:blip r:embed="rId2"/>
            <a:stretch>
              <a:fillRect/>
            </a:stretch>
          </p:blipFill>
          <p:spPr>
            <a:xfrm>
              <a:off x="2028257" y="885470"/>
              <a:ext cx="8135485" cy="5087060"/>
            </a:xfrm>
            <a:prstGeom prst="rect">
              <a:avLst/>
            </a:prstGeom>
          </p:spPr>
        </p:pic>
        <p:sp>
          <p:nvSpPr>
            <p:cNvPr id="8" name="ZoneTexte 7"/>
            <p:cNvSpPr txBox="1"/>
            <p:nvPr/>
          </p:nvSpPr>
          <p:spPr>
            <a:xfrm>
              <a:off x="4367808" y="2024844"/>
              <a:ext cx="3198056" cy="923330"/>
            </a:xfrm>
            <a:prstGeom prst="rect">
              <a:avLst/>
            </a:prstGeom>
            <a:noFill/>
          </p:spPr>
          <p:txBody>
            <a:bodyPr wrap="none" rtlCol="0">
              <a:spAutoFit/>
            </a:bodyPr>
            <a:lstStyle/>
            <a:p>
              <a:pPr algn="ctr"/>
              <a:r>
                <a:rPr lang="en-US" b="1" dirty="0"/>
                <a:t>Integrated setup with</a:t>
              </a:r>
            </a:p>
            <a:p>
              <a:pPr algn="ctr"/>
              <a:r>
                <a:rPr lang="en-US" b="1" dirty="0"/>
                <a:t>Backend for irradiated frontend</a:t>
              </a:r>
            </a:p>
            <a:p>
              <a:pPr algn="ctr"/>
              <a:r>
                <a:rPr lang="en-US" b="1" dirty="0"/>
                <a:t>Frontend for irradiated backend</a:t>
              </a:r>
              <a:endParaRPr lang="en-US" b="1" baseline="30000" dirty="0"/>
            </a:p>
          </p:txBody>
        </p:sp>
        <p:sp>
          <p:nvSpPr>
            <p:cNvPr id="9" name="ZoneTexte 8"/>
            <p:cNvSpPr txBox="1"/>
            <p:nvPr/>
          </p:nvSpPr>
          <p:spPr>
            <a:xfrm>
              <a:off x="3755740" y="4689140"/>
              <a:ext cx="991105" cy="369332"/>
            </a:xfrm>
            <a:prstGeom prst="rect">
              <a:avLst/>
            </a:prstGeom>
            <a:noFill/>
          </p:spPr>
          <p:txBody>
            <a:bodyPr wrap="none" rtlCol="0">
              <a:spAutoFit/>
            </a:bodyPr>
            <a:lstStyle/>
            <a:p>
              <a:pPr algn="ctr"/>
              <a:r>
                <a:rPr lang="en-US" b="1" dirty="0">
                  <a:solidFill>
                    <a:srgbClr val="FF0000"/>
                  </a:solidFill>
                </a:rPr>
                <a:t>Backend</a:t>
              </a:r>
              <a:endParaRPr lang="en-US" b="1" baseline="30000" dirty="0">
                <a:solidFill>
                  <a:srgbClr val="FF0000"/>
                </a:solidFill>
              </a:endParaRPr>
            </a:p>
          </p:txBody>
        </p:sp>
        <p:sp>
          <p:nvSpPr>
            <p:cNvPr id="10" name="ZoneTexte 9"/>
            <p:cNvSpPr txBox="1"/>
            <p:nvPr/>
          </p:nvSpPr>
          <p:spPr>
            <a:xfrm>
              <a:off x="5123892" y="4509120"/>
              <a:ext cx="1053750" cy="369332"/>
            </a:xfrm>
            <a:prstGeom prst="rect">
              <a:avLst/>
            </a:prstGeom>
            <a:noFill/>
          </p:spPr>
          <p:txBody>
            <a:bodyPr wrap="none" rtlCol="0">
              <a:spAutoFit/>
            </a:bodyPr>
            <a:lstStyle/>
            <a:p>
              <a:pPr algn="ctr"/>
              <a:r>
                <a:rPr lang="en-US" b="1" dirty="0">
                  <a:solidFill>
                    <a:srgbClr val="FF0000"/>
                  </a:solidFill>
                </a:rPr>
                <a:t>Frontend</a:t>
              </a:r>
              <a:endParaRPr lang="en-US" b="1" baseline="30000" dirty="0">
                <a:solidFill>
                  <a:srgbClr val="FF0000"/>
                </a:solidFill>
              </a:endParaRPr>
            </a:p>
          </p:txBody>
        </p:sp>
        <p:cxnSp>
          <p:nvCxnSpPr>
            <p:cNvPr id="11" name="Connecteur droit avec flèche 10"/>
            <p:cNvCxnSpPr/>
            <p:nvPr/>
          </p:nvCxnSpPr>
          <p:spPr>
            <a:xfrm flipV="1">
              <a:off x="2675620" y="4545124"/>
              <a:ext cx="7380820" cy="126014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rot="21022448">
              <a:off x="7275236" y="4659322"/>
              <a:ext cx="535724" cy="369332"/>
            </a:xfrm>
            <a:prstGeom prst="rect">
              <a:avLst/>
            </a:prstGeom>
            <a:noFill/>
          </p:spPr>
          <p:txBody>
            <a:bodyPr wrap="square" rtlCol="0">
              <a:spAutoFit/>
            </a:bodyPr>
            <a:lstStyle/>
            <a:p>
              <a:r>
                <a:rPr lang="en-US" b="1" dirty="0">
                  <a:solidFill>
                    <a:srgbClr val="FF0000"/>
                  </a:solidFill>
                </a:rPr>
                <a:t>700</a:t>
              </a:r>
            </a:p>
          </p:txBody>
        </p:sp>
        <p:cxnSp>
          <p:nvCxnSpPr>
            <p:cNvPr id="15" name="Connecteur droit avec flèche 14"/>
            <p:cNvCxnSpPr/>
            <p:nvPr/>
          </p:nvCxnSpPr>
          <p:spPr>
            <a:xfrm flipH="1" flipV="1">
              <a:off x="8508268" y="2960948"/>
              <a:ext cx="1260140" cy="2736304"/>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rot="4416170">
              <a:off x="9069241" y="4165500"/>
              <a:ext cx="535724" cy="369332"/>
            </a:xfrm>
            <a:prstGeom prst="rect">
              <a:avLst/>
            </a:prstGeom>
            <a:noFill/>
          </p:spPr>
          <p:txBody>
            <a:bodyPr wrap="square" rtlCol="0">
              <a:spAutoFit/>
            </a:bodyPr>
            <a:lstStyle/>
            <a:p>
              <a:r>
                <a:rPr lang="en-US" b="1" dirty="0">
                  <a:solidFill>
                    <a:srgbClr val="FF0000"/>
                  </a:solidFill>
                </a:rPr>
                <a:t>300</a:t>
              </a:r>
            </a:p>
          </p:txBody>
        </p:sp>
        <p:cxnSp>
          <p:nvCxnSpPr>
            <p:cNvPr id="19" name="Connecteur droit avec flèche 18"/>
            <p:cNvCxnSpPr/>
            <p:nvPr/>
          </p:nvCxnSpPr>
          <p:spPr>
            <a:xfrm flipH="1">
              <a:off x="9048328" y="5121188"/>
              <a:ext cx="36004" cy="792088"/>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ZoneTexte 22"/>
            <p:cNvSpPr txBox="1"/>
            <p:nvPr/>
          </p:nvSpPr>
          <p:spPr>
            <a:xfrm rot="279235">
              <a:off x="8558372" y="5286328"/>
              <a:ext cx="535724" cy="369332"/>
            </a:xfrm>
            <a:prstGeom prst="rect">
              <a:avLst/>
            </a:prstGeom>
            <a:noFill/>
          </p:spPr>
          <p:txBody>
            <a:bodyPr wrap="square" rtlCol="0">
              <a:spAutoFit/>
            </a:bodyPr>
            <a:lstStyle/>
            <a:p>
              <a:r>
                <a:rPr lang="en-US" b="1" dirty="0">
                  <a:solidFill>
                    <a:srgbClr val="FF0000"/>
                  </a:solidFill>
                </a:rPr>
                <a:t>200</a:t>
              </a:r>
            </a:p>
          </p:txBody>
        </p:sp>
        <p:cxnSp>
          <p:nvCxnSpPr>
            <p:cNvPr id="24" name="Connecteur droit avec flèche 23"/>
            <p:cNvCxnSpPr/>
            <p:nvPr/>
          </p:nvCxnSpPr>
          <p:spPr>
            <a:xfrm flipH="1" flipV="1">
              <a:off x="3899756" y="1052736"/>
              <a:ext cx="180020" cy="1296144"/>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rot="4654262">
              <a:off x="3905887" y="1457431"/>
              <a:ext cx="535724" cy="369332"/>
            </a:xfrm>
            <a:prstGeom prst="rect">
              <a:avLst/>
            </a:prstGeom>
            <a:noFill/>
          </p:spPr>
          <p:txBody>
            <a:bodyPr wrap="square" rtlCol="0">
              <a:spAutoFit/>
            </a:bodyPr>
            <a:lstStyle/>
            <a:p>
              <a:r>
                <a:rPr lang="en-US" b="1" dirty="0">
                  <a:solidFill>
                    <a:srgbClr val="FF0000"/>
                  </a:solidFill>
                </a:rPr>
                <a:t>380</a:t>
              </a:r>
            </a:p>
          </p:txBody>
        </p:sp>
        <p:cxnSp>
          <p:nvCxnSpPr>
            <p:cNvPr id="27" name="Connecteur droit avec flèche 26"/>
            <p:cNvCxnSpPr/>
            <p:nvPr/>
          </p:nvCxnSpPr>
          <p:spPr>
            <a:xfrm>
              <a:off x="4151784" y="2348880"/>
              <a:ext cx="252028" cy="864096"/>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ZoneTexte 28"/>
            <p:cNvSpPr txBox="1"/>
            <p:nvPr/>
          </p:nvSpPr>
          <p:spPr>
            <a:xfrm rot="20911552">
              <a:off x="4358911" y="2751110"/>
              <a:ext cx="535724" cy="369332"/>
            </a:xfrm>
            <a:prstGeom prst="rect">
              <a:avLst/>
            </a:prstGeom>
            <a:noFill/>
          </p:spPr>
          <p:txBody>
            <a:bodyPr wrap="square" rtlCol="0">
              <a:spAutoFit/>
            </a:bodyPr>
            <a:lstStyle/>
            <a:p>
              <a:r>
                <a:rPr lang="en-US" b="1" dirty="0">
                  <a:solidFill>
                    <a:srgbClr val="FF0000"/>
                  </a:solidFill>
                </a:rPr>
                <a:t>200</a:t>
              </a:r>
            </a:p>
          </p:txBody>
        </p:sp>
        <p:cxnSp>
          <p:nvCxnSpPr>
            <p:cNvPr id="30" name="Connecteur droit avec flèche 29"/>
            <p:cNvCxnSpPr/>
            <p:nvPr/>
          </p:nvCxnSpPr>
          <p:spPr>
            <a:xfrm flipH="1">
              <a:off x="1847528" y="2276872"/>
              <a:ext cx="2232248" cy="468052"/>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rot="20911552">
              <a:off x="2815013" y="2182449"/>
              <a:ext cx="535724" cy="369332"/>
            </a:xfrm>
            <a:prstGeom prst="rect">
              <a:avLst/>
            </a:prstGeom>
            <a:noFill/>
          </p:spPr>
          <p:txBody>
            <a:bodyPr wrap="square" rtlCol="0">
              <a:spAutoFit/>
            </a:bodyPr>
            <a:lstStyle/>
            <a:p>
              <a:r>
                <a:rPr lang="en-US" b="1" dirty="0">
                  <a:solidFill>
                    <a:srgbClr val="FF0000"/>
                  </a:solidFill>
                </a:rPr>
                <a:t>380</a:t>
              </a:r>
            </a:p>
          </p:txBody>
        </p:sp>
      </p:grpSp>
    </p:spTree>
    <p:extLst>
      <p:ext uri="{BB962C8B-B14F-4D97-AF65-F5344CB8AC3E}">
        <p14:creationId xmlns:p14="http://schemas.microsoft.com/office/powerpoint/2010/main" val="9440303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8D9BBC-3D7A-331A-BBFB-5F3F21F4F4E2}"/>
            </a:ext>
          </a:extLst>
        </p:cNvPr>
        <p:cNvGrpSpPr/>
        <p:nvPr/>
      </p:nvGrpSpPr>
      <p:grpSpPr>
        <a:xfrm>
          <a:off x="0" y="0"/>
          <a:ext cx="0" cy="0"/>
          <a:chOff x="0" y="0"/>
          <a:chExt cx="0" cy="0"/>
        </a:xfrm>
      </p:grpSpPr>
      <p:sp>
        <p:nvSpPr>
          <p:cNvPr id="21" name="Footer Placeholder 20">
            <a:extLst>
              <a:ext uri="{FF2B5EF4-FFF2-40B4-BE49-F238E27FC236}">
                <a16:creationId xmlns:a16="http://schemas.microsoft.com/office/drawing/2014/main" id="{6C57F866-DAC6-9E41-AF48-00096E262C38}"/>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5" name="Slide Number Placeholder 4">
            <a:extLst>
              <a:ext uri="{FF2B5EF4-FFF2-40B4-BE49-F238E27FC236}">
                <a16:creationId xmlns:a16="http://schemas.microsoft.com/office/drawing/2014/main" id="{838E760C-42DF-C187-7C0E-B2736A6FCDE1}"/>
              </a:ext>
            </a:extLst>
          </p:cNvPr>
          <p:cNvSpPr>
            <a:spLocks noGrp="1"/>
          </p:cNvSpPr>
          <p:nvPr>
            <p:ph type="sldNum" sz="quarter" idx="12"/>
          </p:nvPr>
        </p:nvSpPr>
        <p:spPr/>
        <p:txBody>
          <a:bodyPr/>
          <a:lstStyle/>
          <a:p>
            <a:fld id="{0CBC77A0-1F4E-42FF-9FFC-F45C3A64AF90}" type="slidenum">
              <a:rPr lang="fr-FR" smtClean="0"/>
              <a:t>5</a:t>
            </a:fld>
            <a:endParaRPr lang="fr-FR"/>
          </a:p>
        </p:txBody>
      </p:sp>
      <p:sp>
        <p:nvSpPr>
          <p:cNvPr id="6" name="Title 5">
            <a:extLst>
              <a:ext uri="{FF2B5EF4-FFF2-40B4-BE49-F238E27FC236}">
                <a16:creationId xmlns:a16="http://schemas.microsoft.com/office/drawing/2014/main" id="{263B5C37-C0CF-392D-4CE8-4A7AB5439D8E}"/>
              </a:ext>
            </a:extLst>
          </p:cNvPr>
          <p:cNvSpPr>
            <a:spLocks noGrp="1"/>
          </p:cNvSpPr>
          <p:nvPr>
            <p:ph type="title"/>
          </p:nvPr>
        </p:nvSpPr>
        <p:spPr>
          <a:xfrm>
            <a:off x="860930" y="113613"/>
            <a:ext cx="11026269" cy="553711"/>
          </a:xfrm>
        </p:spPr>
        <p:txBody>
          <a:bodyPr/>
          <a:lstStyle/>
          <a:p>
            <a:r>
              <a:rPr lang="en-US" dirty="0"/>
              <a:t>P2 @ Mainz - Recap</a:t>
            </a:r>
          </a:p>
        </p:txBody>
      </p:sp>
      <p:grpSp>
        <p:nvGrpSpPr>
          <p:cNvPr id="23" name="Group 22">
            <a:extLst>
              <a:ext uri="{FF2B5EF4-FFF2-40B4-BE49-F238E27FC236}">
                <a16:creationId xmlns:a16="http://schemas.microsoft.com/office/drawing/2014/main" id="{8AF564CB-57D2-485E-2E50-9D81481AB941}"/>
              </a:ext>
            </a:extLst>
          </p:cNvPr>
          <p:cNvGrpSpPr/>
          <p:nvPr/>
        </p:nvGrpSpPr>
        <p:grpSpPr>
          <a:xfrm>
            <a:off x="5712311" y="314036"/>
            <a:ext cx="6362801" cy="4932402"/>
            <a:chOff x="6096000" y="872125"/>
            <a:chExt cx="5946839" cy="3747542"/>
          </a:xfrm>
        </p:grpSpPr>
        <p:grpSp>
          <p:nvGrpSpPr>
            <p:cNvPr id="16" name="Group 15">
              <a:extLst>
                <a:ext uri="{FF2B5EF4-FFF2-40B4-BE49-F238E27FC236}">
                  <a16:creationId xmlns:a16="http://schemas.microsoft.com/office/drawing/2014/main" id="{0721C530-DE3C-4A0F-14E6-A4ADB13D7E2C}"/>
                </a:ext>
              </a:extLst>
            </p:cNvPr>
            <p:cNvGrpSpPr/>
            <p:nvPr/>
          </p:nvGrpSpPr>
          <p:grpSpPr>
            <a:xfrm>
              <a:off x="6096000" y="1435901"/>
              <a:ext cx="5946839" cy="3183766"/>
              <a:chOff x="6096000" y="1571264"/>
              <a:chExt cx="5946839" cy="3183766"/>
            </a:xfrm>
          </p:grpSpPr>
          <p:pic>
            <p:nvPicPr>
              <p:cNvPr id="7" name="Picture 6">
                <a:extLst>
                  <a:ext uri="{FF2B5EF4-FFF2-40B4-BE49-F238E27FC236}">
                    <a16:creationId xmlns:a16="http://schemas.microsoft.com/office/drawing/2014/main" id="{A8EE842D-2A13-01F3-0315-485E935CB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571264"/>
                <a:ext cx="5946839" cy="3183766"/>
              </a:xfrm>
              <a:prstGeom prst="rect">
                <a:avLst/>
              </a:prstGeom>
              <a:ln w="57150">
                <a:solidFill>
                  <a:srgbClr val="FFFF00"/>
                </a:solidFill>
                <a:prstDash val="dash"/>
              </a:ln>
            </p:spPr>
          </p:pic>
          <p:sp>
            <p:nvSpPr>
              <p:cNvPr id="9" name="Rectangle 8">
                <a:extLst>
                  <a:ext uri="{FF2B5EF4-FFF2-40B4-BE49-F238E27FC236}">
                    <a16:creationId xmlns:a16="http://schemas.microsoft.com/office/drawing/2014/main" id="{40BC29D2-0A05-A15D-8DE1-661676E9E2DB}"/>
                  </a:ext>
                </a:extLst>
              </p:cNvPr>
              <p:cNvSpPr/>
              <p:nvPr/>
            </p:nvSpPr>
            <p:spPr>
              <a:xfrm>
                <a:off x="8337670" y="1640303"/>
                <a:ext cx="1506126" cy="2985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p>
            </p:txBody>
          </p:sp>
          <p:sp>
            <p:nvSpPr>
              <p:cNvPr id="11" name="Rectangle 10">
                <a:extLst>
                  <a:ext uri="{FF2B5EF4-FFF2-40B4-BE49-F238E27FC236}">
                    <a16:creationId xmlns:a16="http://schemas.microsoft.com/office/drawing/2014/main" id="{231615FA-39AC-68CC-AA07-5A0CD7800013}"/>
                  </a:ext>
                </a:extLst>
              </p:cNvPr>
              <p:cNvSpPr/>
              <p:nvPr/>
            </p:nvSpPr>
            <p:spPr>
              <a:xfrm>
                <a:off x="6176866" y="2230878"/>
                <a:ext cx="1621374" cy="2536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p>
            </p:txBody>
          </p:sp>
        </p:grpSp>
        <p:sp>
          <p:nvSpPr>
            <p:cNvPr id="13" name="TextBox 12">
              <a:extLst>
                <a:ext uri="{FF2B5EF4-FFF2-40B4-BE49-F238E27FC236}">
                  <a16:creationId xmlns:a16="http://schemas.microsoft.com/office/drawing/2014/main" id="{A82883D9-BE61-5B30-161C-D868CCF6BFBF}"/>
                </a:ext>
              </a:extLst>
            </p:cNvPr>
            <p:cNvSpPr txBox="1"/>
            <p:nvPr/>
          </p:nvSpPr>
          <p:spPr>
            <a:xfrm>
              <a:off x="7122886" y="1514839"/>
              <a:ext cx="3935693" cy="369332"/>
            </a:xfrm>
            <a:prstGeom prst="rect">
              <a:avLst/>
            </a:prstGeom>
            <a:noFill/>
          </p:spPr>
          <p:txBody>
            <a:bodyPr wrap="none" rtlCol="0">
              <a:spAutoFit/>
            </a:bodyPr>
            <a:lstStyle/>
            <a:p>
              <a:pPr marL="285750" indent="-285750">
                <a:buFont typeface="Arial" panose="020B0604020202020204" pitchFamily="34" charset="0"/>
                <a:buChar char="•"/>
              </a:pPr>
              <a:r>
                <a:rPr lang="en-US" dirty="0"/>
                <a:t>P2 Backward angle measurement</a:t>
              </a:r>
            </a:p>
          </p:txBody>
        </p:sp>
        <p:sp>
          <p:nvSpPr>
            <p:cNvPr id="19" name="TextBox 18">
              <a:extLst>
                <a:ext uri="{FF2B5EF4-FFF2-40B4-BE49-F238E27FC236}">
                  <a16:creationId xmlns:a16="http://schemas.microsoft.com/office/drawing/2014/main" id="{F8661912-EC05-9310-3332-110DA6F4320D}"/>
                </a:ext>
              </a:extLst>
            </p:cNvPr>
            <p:cNvSpPr txBox="1"/>
            <p:nvPr/>
          </p:nvSpPr>
          <p:spPr>
            <a:xfrm>
              <a:off x="7798240" y="872125"/>
              <a:ext cx="2323323" cy="369332"/>
            </a:xfrm>
            <a:prstGeom prst="rect">
              <a:avLst/>
            </a:prstGeom>
            <a:noFill/>
          </p:spPr>
          <p:txBody>
            <a:bodyPr wrap="square" rtlCol="0">
              <a:spAutoFit/>
            </a:bodyPr>
            <a:lstStyle/>
            <a:p>
              <a:pPr algn="ctr"/>
              <a:r>
                <a:rPr lang="en-US" b="1" dirty="0">
                  <a:solidFill>
                    <a:srgbClr val="FF0000"/>
                  </a:solidFill>
                </a:rPr>
                <a:t>P2 + BASKET</a:t>
              </a:r>
            </a:p>
          </p:txBody>
        </p:sp>
      </p:grpSp>
      <p:sp>
        <p:nvSpPr>
          <p:cNvPr id="24" name="TextBox 23">
            <a:extLst>
              <a:ext uri="{FF2B5EF4-FFF2-40B4-BE49-F238E27FC236}">
                <a16:creationId xmlns:a16="http://schemas.microsoft.com/office/drawing/2014/main" id="{FD82B38B-C06D-E185-74BA-FB7243A6E866}"/>
              </a:ext>
            </a:extLst>
          </p:cNvPr>
          <p:cNvSpPr txBox="1"/>
          <p:nvPr/>
        </p:nvSpPr>
        <p:spPr>
          <a:xfrm>
            <a:off x="182770" y="1159957"/>
            <a:ext cx="5328502" cy="3231654"/>
          </a:xfrm>
          <a:prstGeom prst="rect">
            <a:avLst/>
          </a:prstGeom>
          <a:noFill/>
        </p:spPr>
        <p:txBody>
          <a:bodyPr wrap="square" rtlCol="0">
            <a:spAutoFit/>
          </a:bodyPr>
          <a:lstStyle/>
          <a:p>
            <a:r>
              <a:rPr lang="en-US" sz="2200" b="1" dirty="0">
                <a:solidFill>
                  <a:srgbClr val="FF0000"/>
                </a:solidFill>
                <a:cs typeface="Arial" panose="020B0604020202020204" pitchFamily="34" charset="0"/>
              </a:rPr>
              <a:t>Experimental advantages</a:t>
            </a:r>
            <a:br>
              <a:rPr lang="en-US" sz="2200" b="1" dirty="0">
                <a:solidFill>
                  <a:srgbClr val="FF0000"/>
                </a:solidFill>
                <a:cs typeface="Arial" panose="020B0604020202020204" pitchFamily="34" charset="0"/>
              </a:rPr>
            </a:br>
            <a:endParaRPr lang="en-US" sz="2200" b="1" dirty="0">
              <a:solidFill>
                <a:srgbClr val="FF0000"/>
              </a:solidFill>
              <a:cs typeface="Arial" panose="020B0604020202020204" pitchFamily="34" charset="0"/>
            </a:endParaRPr>
          </a:p>
          <a:p>
            <a:pPr marL="234950" lvl="1" indent="-179388">
              <a:buFont typeface="Arial" panose="020B0604020202020204" pitchFamily="34" charset="0"/>
              <a:buChar char="•"/>
            </a:pPr>
            <a:r>
              <a:rPr lang="en-US" sz="2000" b="1" dirty="0">
                <a:cs typeface="Arial" panose="020B0604020202020204" pitchFamily="34" charset="0"/>
              </a:rPr>
              <a:t>Manageable event rate</a:t>
            </a:r>
            <a:r>
              <a:rPr lang="en-US" sz="2000" dirty="0">
                <a:cs typeface="Arial" panose="020B0604020202020204" pitchFamily="34" charset="0"/>
              </a:rPr>
              <a:t> </a:t>
            </a:r>
          </a:p>
          <a:p>
            <a:pPr marL="568325" lvl="1" indent="-222250">
              <a:buFont typeface="Arial" panose="020B0604020202020204" pitchFamily="34" charset="0"/>
              <a:buChar char="•"/>
            </a:pPr>
            <a:r>
              <a:rPr lang="en-US" sz="2000" dirty="0">
                <a:cs typeface="Arial" panose="020B0604020202020204" pitchFamily="34" charset="0"/>
              </a:rPr>
              <a:t>Allows </a:t>
            </a:r>
            <a:r>
              <a:rPr lang="en-US" sz="2000" b="1" dirty="0">
                <a:cs typeface="Arial" panose="020B0604020202020204" pitchFamily="34" charset="0"/>
              </a:rPr>
              <a:t>event-by-event tracking </a:t>
            </a:r>
            <a:br>
              <a:rPr lang="en-US" sz="2000" dirty="0">
                <a:cs typeface="Arial" panose="020B0604020202020204" pitchFamily="34" charset="0"/>
              </a:rPr>
            </a:br>
            <a:r>
              <a:rPr lang="en-US" sz="2000" dirty="0">
                <a:cs typeface="Arial" panose="020B0604020202020204" pitchFamily="34" charset="0"/>
              </a:rPr>
              <a:t>(unlike forward P2 in integrating mode)</a:t>
            </a:r>
          </a:p>
          <a:p>
            <a:pPr marL="803275" lvl="2" indent="-234950">
              <a:buFont typeface="Arial" panose="020B0604020202020204" pitchFamily="34" charset="0"/>
              <a:buChar char="•"/>
            </a:pPr>
            <a:r>
              <a:rPr lang="en-US" sz="2000" b="1" dirty="0">
                <a:solidFill>
                  <a:schemeClr val="tx2"/>
                </a:solidFill>
                <a:cs typeface="Arial" panose="020B0604020202020204" pitchFamily="34" charset="0"/>
              </a:rPr>
              <a:t>Reconstruct: </a:t>
            </a:r>
            <a:r>
              <a:rPr lang="en-US" sz="2000" dirty="0">
                <a:cs typeface="Arial" panose="020B0604020202020204" pitchFamily="34" charset="0"/>
              </a:rPr>
              <a:t>scattering angle</a:t>
            </a:r>
            <a:br>
              <a:rPr lang="en-US" sz="2000" dirty="0">
                <a:cs typeface="Arial" panose="020B0604020202020204" pitchFamily="34" charset="0"/>
              </a:rPr>
            </a:br>
            <a:r>
              <a:rPr lang="en-US" sz="2000" dirty="0">
                <a:cs typeface="Arial" panose="020B0604020202020204" pitchFamily="34" charset="0"/>
              </a:rPr>
              <a:t>momentum, vertex position</a:t>
            </a:r>
          </a:p>
          <a:p>
            <a:pPr marL="803275" lvl="2" indent="-234950">
              <a:buFont typeface="Arial" panose="020B0604020202020204" pitchFamily="34" charset="0"/>
              <a:buChar char="•"/>
            </a:pPr>
            <a:r>
              <a:rPr lang="en-US" sz="2000" b="1" dirty="0">
                <a:solidFill>
                  <a:schemeClr val="tx2"/>
                </a:solidFill>
                <a:cs typeface="Arial" panose="020B0604020202020204" pitchFamily="34" charset="0"/>
              </a:rPr>
              <a:t>Validate: </a:t>
            </a:r>
            <a:r>
              <a:rPr lang="en-US" sz="2000" dirty="0">
                <a:cs typeface="Arial" panose="020B0604020202020204" pitchFamily="34" charset="0"/>
              </a:rPr>
              <a:t>Energy loss models in LH</a:t>
            </a:r>
            <a:r>
              <a:rPr lang="en-US" sz="2000" baseline="-25000" dirty="0">
                <a:cs typeface="Arial" panose="020B0604020202020204" pitchFamily="34" charset="0"/>
              </a:rPr>
              <a:t>2 </a:t>
            </a:r>
            <a:r>
              <a:rPr lang="en-US" sz="2000" dirty="0">
                <a:cs typeface="Arial" panose="020B0604020202020204" pitchFamily="34" charset="0"/>
              </a:rPr>
              <a:t>target, radiative corrections, background and acceptance effects </a:t>
            </a:r>
          </a:p>
        </p:txBody>
      </p:sp>
    </p:spTree>
    <p:extLst>
      <p:ext uri="{BB962C8B-B14F-4D97-AF65-F5344CB8AC3E}">
        <p14:creationId xmlns:p14="http://schemas.microsoft.com/office/powerpoint/2010/main" val="858060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B10482FC-8579-4EA1-94C3-6F26B9880F91}"/>
              </a:ext>
            </a:extLst>
          </p:cNvPr>
          <p:cNvSpPr>
            <a:spLocks noGrp="1"/>
          </p:cNvSpPr>
          <p:nvPr>
            <p:ph idx="1"/>
          </p:nvPr>
        </p:nvSpPr>
        <p:spPr>
          <a:xfrm>
            <a:off x="181894" y="4657087"/>
            <a:ext cx="4570004" cy="1599780"/>
          </a:xfrm>
        </p:spPr>
        <p:txBody>
          <a:bodyPr>
            <a:normAutofit/>
          </a:bodyPr>
          <a:lstStyle/>
          <a:p>
            <a:r>
              <a:rPr lang="fr-FR" sz="1600" dirty="0">
                <a:latin typeface="Calibri" panose="020F0502020204030204" pitchFamily="34" charset="0"/>
                <a:ea typeface="Calibri" panose="020F0502020204030204" pitchFamily="34" charset="0"/>
                <a:cs typeface="Calibri" panose="020F0502020204030204" pitchFamily="34" charset="0"/>
              </a:rPr>
              <a:t>Configuration:</a:t>
            </a:r>
          </a:p>
          <a:p>
            <a:pPr marL="285750" indent="-285750">
              <a:buFont typeface="Wingdings" panose="05000000000000000000" pitchFamily="2" charset="2"/>
              <a:buChar char="q"/>
            </a:pPr>
            <a:r>
              <a:rPr lang="fr-FR" sz="1600" dirty="0">
                <a:latin typeface="Calibri" panose="020F0502020204030204" pitchFamily="34" charset="0"/>
                <a:ea typeface="Calibri" panose="020F0502020204030204" pitchFamily="34" charset="0"/>
                <a:cs typeface="Calibri" panose="020F0502020204030204" pitchFamily="34" charset="0"/>
              </a:rPr>
              <a:t>Z10-40  -&gt; 2,2 V IP: 192.168.0.50</a:t>
            </a:r>
          </a:p>
          <a:p>
            <a:pPr marL="285750" indent="-285750">
              <a:buFont typeface="Wingdings" panose="05000000000000000000" pitchFamily="2" charset="2"/>
              <a:buChar char="q"/>
            </a:pPr>
            <a:r>
              <a:rPr lang="fr-FR" sz="1600" dirty="0">
                <a:latin typeface="Calibri" panose="020F0502020204030204" pitchFamily="34" charset="0"/>
                <a:ea typeface="Calibri" panose="020F0502020204030204" pitchFamily="34" charset="0"/>
                <a:cs typeface="Calibri" panose="020F0502020204030204" pitchFamily="34" charset="0"/>
              </a:rPr>
              <a:t>Z10-40 -&gt; 3,3V IP: 192.168.0.51</a:t>
            </a:r>
          </a:p>
          <a:p>
            <a:pPr marL="285750" indent="-285750">
              <a:buFont typeface="Wingdings" panose="05000000000000000000" pitchFamily="2" charset="2"/>
              <a:buChar char="q"/>
            </a:pPr>
            <a:r>
              <a:rPr lang="fr-FR" sz="1600" dirty="0">
                <a:latin typeface="Calibri" panose="020F0502020204030204" pitchFamily="34" charset="0"/>
                <a:ea typeface="Calibri" panose="020F0502020204030204" pitchFamily="34" charset="0"/>
                <a:cs typeface="Calibri" panose="020F0502020204030204" pitchFamily="34" charset="0"/>
              </a:rPr>
              <a:t>Z20-40 -&gt; 12V IP: 192.168.0.70</a:t>
            </a:r>
          </a:p>
          <a:p>
            <a:pPr marL="285750" indent="-285750">
              <a:buFont typeface="Wingdings" panose="05000000000000000000" pitchFamily="2" charset="2"/>
              <a:buChar char="q"/>
            </a:pPr>
            <a:endParaRPr lang="fr-FR" dirty="0">
              <a:latin typeface="Calibri" panose="020F0502020204030204" pitchFamily="34" charset="0"/>
              <a:ea typeface="Calibri" panose="020F0502020204030204" pitchFamily="34" charset="0"/>
              <a:cs typeface="Calibri" panose="020F0502020204030204" pitchFamily="34" charset="0"/>
            </a:endParaRPr>
          </a:p>
          <a:p>
            <a:pPr marL="552450" lvl="1" indent="-285750">
              <a:buFont typeface="Wingdings" panose="05000000000000000000" pitchFamily="2" charset="2"/>
              <a:buChar char="Ø"/>
            </a:pPr>
            <a:endParaRPr lang="fr-FR" dirty="0">
              <a:latin typeface="Calibri" panose="020F0502020204030204" pitchFamily="34" charset="0"/>
              <a:ea typeface="Calibri" panose="020F0502020204030204" pitchFamily="34" charset="0"/>
              <a:cs typeface="Calibri" panose="020F0502020204030204" pitchFamily="34" charset="0"/>
            </a:endParaRPr>
          </a:p>
          <a:p>
            <a:pPr marL="552450" lvl="1" indent="-285750">
              <a:buFont typeface="Wingdings" panose="05000000000000000000" pitchFamily="2" charset="2"/>
              <a:buChar char="q"/>
            </a:pPr>
            <a:endParaRPr lang="fr-FR" dirty="0">
              <a:latin typeface="Calibri" panose="020F0502020204030204" pitchFamily="34" charset="0"/>
              <a:ea typeface="Calibri" panose="020F0502020204030204" pitchFamily="34" charset="0"/>
              <a:cs typeface="Calibri" panose="020F0502020204030204" pitchFamily="34" charset="0"/>
            </a:endParaRPr>
          </a:p>
        </p:txBody>
      </p:sp>
      <p:sp>
        <p:nvSpPr>
          <p:cNvPr id="4" name="Espace réservé du pied de page 3">
            <a:extLst>
              <a:ext uri="{FF2B5EF4-FFF2-40B4-BE49-F238E27FC236}">
                <a16:creationId xmlns:a16="http://schemas.microsoft.com/office/drawing/2014/main" id="{2A937A85-BB5B-491C-AF78-96F6ACADF004}"/>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62626">
                    <a:tint val="75000"/>
                  </a:srgbClr>
                </a:solidFill>
                <a:effectLst/>
                <a:uLnTx/>
                <a:uFillTx/>
                <a:latin typeface="Arial"/>
                <a:ea typeface="+mn-ea"/>
                <a:cs typeface="+mn-cs"/>
              </a:rPr>
              <a:t>P2 Collaboration Meeting 7 Jan 2026</a:t>
            </a:r>
            <a:endParaRPr kumimoji="0" lang="fr-FR" sz="1200" b="0" i="0" u="none" strike="noStrike" kern="1200" cap="none" spc="0" normalizeH="0" baseline="0" noProof="0" dirty="0">
              <a:ln>
                <a:noFill/>
              </a:ln>
              <a:solidFill>
                <a:srgbClr val="262626">
                  <a:tint val="75000"/>
                </a:srgbClr>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5" name="Espace réservé du numéro de diapositive 4">
            <a:extLst>
              <a:ext uri="{FF2B5EF4-FFF2-40B4-BE49-F238E27FC236}">
                <a16:creationId xmlns:a16="http://schemas.microsoft.com/office/drawing/2014/main" id="{C676BC3F-E9D4-4BEA-9088-B240714DA58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BC77A0-1F4E-42FF-9FFC-F45C3A64AF90}" type="slidenum">
              <a:rPr kumimoji="0" lang="fr-FR" sz="1200" b="1" i="0" u="none" strike="noStrike" kern="1200" cap="none" spc="0" normalizeH="0" baseline="0" noProof="0" smtClean="0">
                <a:ln>
                  <a:noFill/>
                </a:ln>
                <a:solidFill>
                  <a:srgbClr val="E5001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fr-FR" sz="1200" b="1" i="0" u="none" strike="noStrike" kern="1200" cap="none" spc="0" normalizeH="0" baseline="0" noProof="0">
              <a:ln>
                <a:noFill/>
              </a:ln>
              <a:solidFill>
                <a:srgbClr val="E50019"/>
              </a:solidFill>
              <a:effectLst/>
              <a:uLnTx/>
              <a:uFillTx/>
              <a:latin typeface="Arial"/>
              <a:ea typeface="+mn-ea"/>
              <a:cs typeface="+mn-cs"/>
            </a:endParaRPr>
          </a:p>
        </p:txBody>
      </p:sp>
      <p:sp>
        <p:nvSpPr>
          <p:cNvPr id="6" name="Titre 5">
            <a:extLst>
              <a:ext uri="{FF2B5EF4-FFF2-40B4-BE49-F238E27FC236}">
                <a16:creationId xmlns:a16="http://schemas.microsoft.com/office/drawing/2014/main" id="{286A8C74-DBC2-4F2A-9C24-6457A0C8FA88}"/>
              </a:ext>
            </a:extLst>
          </p:cNvPr>
          <p:cNvSpPr>
            <a:spLocks noGrp="1"/>
          </p:cNvSpPr>
          <p:nvPr>
            <p:ph type="title"/>
          </p:nvPr>
        </p:nvSpPr>
        <p:spPr/>
        <p:txBody>
          <a:bodyPr/>
          <a:lstStyle/>
          <a:p>
            <a:r>
              <a:rPr lang="fr-FR" dirty="0">
                <a:latin typeface="Calibri" panose="020F0502020204030204" pitchFamily="34" charset="0"/>
                <a:ea typeface="Calibri" panose="020F0502020204030204" pitchFamily="34" charset="0"/>
                <a:cs typeface="Calibri" panose="020F0502020204030204" pitchFamily="34" charset="0"/>
              </a:rPr>
              <a:t>Low Voltage Power </a:t>
            </a:r>
            <a:r>
              <a:rPr lang="fr-FR" dirty="0" err="1">
                <a:latin typeface="Calibri" panose="020F0502020204030204" pitchFamily="34" charset="0"/>
                <a:ea typeface="Calibri" panose="020F0502020204030204" pitchFamily="34" charset="0"/>
                <a:cs typeface="Calibri" panose="020F0502020204030204" pitchFamily="34" charset="0"/>
              </a:rPr>
              <a:t>Supply</a:t>
            </a:r>
            <a:r>
              <a:rPr lang="fr-FR" dirty="0">
                <a:latin typeface="Calibri" panose="020F0502020204030204" pitchFamily="34" charset="0"/>
                <a:ea typeface="Calibri" panose="020F0502020204030204" pitchFamily="34" charset="0"/>
                <a:cs typeface="Calibri" panose="020F0502020204030204" pitchFamily="34" charset="0"/>
              </a:rPr>
              <a:t> </a:t>
            </a:r>
            <a:r>
              <a:rPr lang="fr-FR" dirty="0" err="1">
                <a:latin typeface="Calibri" panose="020F0502020204030204" pitchFamily="34" charset="0"/>
                <a:ea typeface="Calibri" panose="020F0502020204030204" pitchFamily="34" charset="0"/>
                <a:cs typeface="Calibri" panose="020F0502020204030204" pitchFamily="34" charset="0"/>
              </a:rPr>
              <a:t>testbench</a:t>
            </a:r>
            <a:r>
              <a:rPr lang="fr-FR" dirty="0">
                <a:latin typeface="Calibri" panose="020F0502020204030204" pitchFamily="34" charset="0"/>
                <a:ea typeface="Calibri" panose="020F0502020204030204" pitchFamily="34" charset="0"/>
                <a:cs typeface="Calibri" panose="020F0502020204030204" pitchFamily="34" charset="0"/>
              </a:rPr>
              <a:t> </a:t>
            </a:r>
            <a:r>
              <a:rPr lang="fr-FR" dirty="0" err="1">
                <a:latin typeface="Calibri" panose="020F0502020204030204" pitchFamily="34" charset="0"/>
                <a:ea typeface="Calibri" panose="020F0502020204030204" pitchFamily="34" charset="0"/>
                <a:cs typeface="Calibri" panose="020F0502020204030204" pitchFamily="34" charset="0"/>
              </a:rPr>
              <a:t>with</a:t>
            </a:r>
            <a:r>
              <a:rPr lang="fr-FR" dirty="0">
                <a:latin typeface="Calibri" panose="020F0502020204030204" pitchFamily="34" charset="0"/>
                <a:ea typeface="Calibri" panose="020F0502020204030204" pitchFamily="34" charset="0"/>
                <a:cs typeface="Calibri" panose="020F0502020204030204" pitchFamily="34" charset="0"/>
              </a:rPr>
              <a:t> 10VMM</a:t>
            </a:r>
          </a:p>
        </p:txBody>
      </p:sp>
      <p:pic>
        <p:nvPicPr>
          <p:cNvPr id="8" name="Image 7">
            <a:extLst>
              <a:ext uri="{FF2B5EF4-FFF2-40B4-BE49-F238E27FC236}">
                <a16:creationId xmlns:a16="http://schemas.microsoft.com/office/drawing/2014/main" id="{8B0F697A-DF76-4F88-B2B2-1E378E6720A6}"/>
              </a:ext>
            </a:extLst>
          </p:cNvPr>
          <p:cNvPicPr>
            <a:picLocks noChangeAspect="1"/>
          </p:cNvPicPr>
          <p:nvPr/>
        </p:nvPicPr>
        <p:blipFill>
          <a:blip r:embed="rId2"/>
          <a:stretch>
            <a:fillRect/>
          </a:stretch>
        </p:blipFill>
        <p:spPr>
          <a:xfrm>
            <a:off x="1083577" y="914824"/>
            <a:ext cx="10024845" cy="3642938"/>
          </a:xfrm>
          <a:prstGeom prst="rect">
            <a:avLst/>
          </a:prstGeom>
        </p:spPr>
      </p:pic>
      <p:sp>
        <p:nvSpPr>
          <p:cNvPr id="10" name="Espace réservé du contenu 1">
            <a:extLst>
              <a:ext uri="{FF2B5EF4-FFF2-40B4-BE49-F238E27FC236}">
                <a16:creationId xmlns:a16="http://schemas.microsoft.com/office/drawing/2014/main" id="{E00ECFB2-939C-480A-BE54-CE46191F6AFE}"/>
              </a:ext>
            </a:extLst>
          </p:cNvPr>
          <p:cNvSpPr txBox="1">
            <a:spLocks/>
          </p:cNvSpPr>
          <p:nvPr/>
        </p:nvSpPr>
        <p:spPr>
          <a:xfrm>
            <a:off x="7279071" y="4557762"/>
            <a:ext cx="4891371" cy="1599780"/>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52450" lvl="1" indent="-285750">
              <a:buFont typeface="Wingdings" panose="05000000000000000000" pitchFamily="2" charset="2"/>
              <a:buChar char="Ø"/>
            </a:pPr>
            <a:endParaRPr lang="fr-FR"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Wingdings" panose="05000000000000000000" pitchFamily="2" charset="2"/>
              <a:buChar char="q"/>
            </a:pPr>
            <a:r>
              <a:rPr lang="fr-FR" sz="1200" dirty="0" err="1">
                <a:latin typeface="Calibri" panose="020F0502020204030204" pitchFamily="34" charset="0"/>
                <a:ea typeface="Calibri" panose="020F0502020204030204" pitchFamily="34" charset="0"/>
                <a:cs typeface="Calibri" panose="020F0502020204030204" pitchFamily="34" charset="0"/>
              </a:rPr>
              <a:t>When</a:t>
            </a:r>
            <a:r>
              <a:rPr lang="fr-FR" sz="1200" dirty="0">
                <a:latin typeface="Calibri" panose="020F0502020204030204" pitchFamily="34" charset="0"/>
                <a:ea typeface="Calibri" panose="020F0502020204030204" pitchFamily="34" charset="0"/>
                <a:cs typeface="Calibri" panose="020F0502020204030204" pitchFamily="34" charset="0"/>
              </a:rPr>
              <a:t> </a:t>
            </a:r>
            <a:r>
              <a:rPr lang="fr-FR" sz="1200" dirty="0" err="1">
                <a:latin typeface="Calibri" panose="020F0502020204030204" pitchFamily="34" charset="0"/>
                <a:ea typeface="Calibri" panose="020F0502020204030204" pitchFamily="34" charset="0"/>
                <a:cs typeface="Calibri" panose="020F0502020204030204" pitchFamily="34" charset="0"/>
              </a:rPr>
              <a:t>Alinx</a:t>
            </a:r>
            <a:r>
              <a:rPr lang="fr-FR" sz="1200" dirty="0">
                <a:latin typeface="Calibri" panose="020F0502020204030204" pitchFamily="34" charset="0"/>
                <a:ea typeface="Calibri" panose="020F0502020204030204" pitchFamily="34" charset="0"/>
                <a:cs typeface="Calibri" panose="020F0502020204030204" pitchFamily="34" charset="0"/>
              </a:rPr>
              <a:t> power ON, </a:t>
            </a:r>
            <a:r>
              <a:rPr lang="fr-FR" sz="1200" dirty="0" err="1">
                <a:latin typeface="Calibri" panose="020F0502020204030204" pitchFamily="34" charset="0"/>
                <a:ea typeface="Calibri" panose="020F0502020204030204" pitchFamily="34" charset="0"/>
                <a:cs typeface="Calibri" panose="020F0502020204030204" pitchFamily="34" charset="0"/>
              </a:rPr>
              <a:t>voltage@TDK</a:t>
            </a:r>
            <a:r>
              <a:rPr lang="fr-FR" sz="1200" dirty="0">
                <a:latin typeface="Calibri" panose="020F0502020204030204" pitchFamily="34" charset="0"/>
                <a:ea typeface="Calibri" panose="020F0502020204030204" pitchFamily="34" charset="0"/>
                <a:cs typeface="Calibri" panose="020F0502020204030204" pitchFamily="34" charset="0"/>
              </a:rPr>
              <a:t> output:</a:t>
            </a:r>
          </a:p>
          <a:p>
            <a:pPr marL="552450" lvl="1" indent="-285750">
              <a:buFont typeface="Wingdings" panose="05000000000000000000" pitchFamily="2" charset="2"/>
              <a:buChar char="Ø"/>
            </a:pPr>
            <a:r>
              <a:rPr lang="fr-FR" sz="1200" dirty="0">
                <a:latin typeface="Calibri" panose="020F0502020204030204" pitchFamily="34" charset="0"/>
                <a:ea typeface="Calibri" panose="020F0502020204030204" pitchFamily="34" charset="0"/>
                <a:cs typeface="Calibri" panose="020F0502020204030204" pitchFamily="34" charset="0"/>
              </a:rPr>
              <a:t>[2,2V]: 2,17V  / 12,65A</a:t>
            </a:r>
          </a:p>
          <a:p>
            <a:pPr marL="552450" lvl="1" indent="-285750">
              <a:buFont typeface="Wingdings" panose="05000000000000000000" pitchFamily="2" charset="2"/>
              <a:buChar char="Ø"/>
            </a:pPr>
            <a:r>
              <a:rPr lang="fr-FR" sz="1200" dirty="0">
                <a:latin typeface="Calibri" panose="020F0502020204030204" pitchFamily="34" charset="0"/>
                <a:ea typeface="Calibri" panose="020F0502020204030204" pitchFamily="34" charset="0"/>
                <a:cs typeface="Calibri" panose="020F0502020204030204" pitchFamily="34" charset="0"/>
              </a:rPr>
              <a:t>[3,3V]: 3,3V / 2,43A</a:t>
            </a:r>
          </a:p>
          <a:p>
            <a:pPr marL="552450" lvl="1" indent="-285750">
              <a:buFont typeface="Wingdings" panose="05000000000000000000" pitchFamily="2" charset="2"/>
              <a:buChar char="Ø"/>
            </a:pPr>
            <a:endParaRPr lang="fr-FR" dirty="0">
              <a:latin typeface="Calibri" panose="020F0502020204030204" pitchFamily="34" charset="0"/>
              <a:ea typeface="Calibri" panose="020F0502020204030204" pitchFamily="34" charset="0"/>
              <a:cs typeface="Calibri" panose="020F0502020204030204" pitchFamily="34" charset="0"/>
            </a:endParaRPr>
          </a:p>
          <a:p>
            <a:pPr marL="552450" lvl="1" indent="-285750">
              <a:buFont typeface="Wingdings" panose="05000000000000000000" pitchFamily="2" charset="2"/>
              <a:buChar char="q"/>
            </a:pPr>
            <a:endParaRPr lang="fr-FR" dirty="0">
              <a:latin typeface="Calibri" panose="020F0502020204030204" pitchFamily="34" charset="0"/>
              <a:ea typeface="Calibri" panose="020F0502020204030204" pitchFamily="34" charset="0"/>
              <a:cs typeface="Calibri" panose="020F0502020204030204" pitchFamily="34" charset="0"/>
            </a:endParaRPr>
          </a:p>
        </p:txBody>
      </p:sp>
      <p:sp>
        <p:nvSpPr>
          <p:cNvPr id="12" name="Espace réservé du contenu 1">
            <a:extLst>
              <a:ext uri="{FF2B5EF4-FFF2-40B4-BE49-F238E27FC236}">
                <a16:creationId xmlns:a16="http://schemas.microsoft.com/office/drawing/2014/main" id="{385B9441-5E6D-4D19-837B-DDDE2E3AA19E}"/>
              </a:ext>
            </a:extLst>
          </p:cNvPr>
          <p:cNvSpPr txBox="1">
            <a:spLocks/>
          </p:cNvSpPr>
          <p:nvPr/>
        </p:nvSpPr>
        <p:spPr>
          <a:xfrm>
            <a:off x="4277885" y="4657086"/>
            <a:ext cx="4570004" cy="1757815"/>
          </a:xfrm>
          <a:prstGeom prst="rect">
            <a:avLst/>
          </a:prstGeom>
        </p:spPr>
        <p:txBody>
          <a:bodyPr vert="horz" lIns="0" tIns="45720" rIns="0" bIns="45720" rtlCol="0">
            <a:normAutofit fontScale="70000" lnSpcReduction="20000"/>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latin typeface="Calibri" panose="020F0502020204030204" pitchFamily="34" charset="0"/>
                <a:ea typeface="Calibri" panose="020F0502020204030204" pitchFamily="34" charset="0"/>
                <a:cs typeface="Calibri" panose="020F0502020204030204" pitchFamily="34" charset="0"/>
              </a:rPr>
              <a:t>Voltage </a:t>
            </a:r>
            <a:r>
              <a:rPr lang="fr-FR" dirty="0" err="1">
                <a:latin typeface="Calibri" panose="020F0502020204030204" pitchFamily="34" charset="0"/>
                <a:ea typeface="Calibri" panose="020F0502020204030204" pitchFamily="34" charset="0"/>
                <a:cs typeface="Calibri" panose="020F0502020204030204" pitchFamily="34" charset="0"/>
              </a:rPr>
              <a:t>measurement</a:t>
            </a:r>
            <a:r>
              <a:rPr lang="fr-FR" dirty="0">
                <a:latin typeface="Calibri" panose="020F0502020204030204" pitchFamily="34" charset="0"/>
                <a:ea typeface="Calibri" panose="020F0502020204030204" pitchFamily="34" charset="0"/>
                <a:cs typeface="Calibri" panose="020F0502020204030204" pitchFamily="34" charset="0"/>
              </a:rPr>
              <a:t>:</a:t>
            </a:r>
          </a:p>
          <a:p>
            <a:pPr marL="285750" indent="-285750">
              <a:buFont typeface="Wingdings" panose="05000000000000000000" pitchFamily="2" charset="2"/>
              <a:buChar char="q"/>
            </a:pPr>
            <a:r>
              <a:rPr lang="fr-FR" sz="1700" dirty="0">
                <a:latin typeface="Calibri" panose="020F0502020204030204" pitchFamily="34" charset="0"/>
                <a:ea typeface="Calibri" panose="020F0502020204030204" pitchFamily="34" charset="0"/>
                <a:cs typeface="Calibri" panose="020F0502020204030204" pitchFamily="34" charset="0"/>
              </a:rPr>
              <a:t>Power </a:t>
            </a:r>
            <a:r>
              <a:rPr lang="fr-FR" sz="1700" dirty="0" err="1">
                <a:latin typeface="Calibri" panose="020F0502020204030204" pitchFamily="34" charset="0"/>
                <a:ea typeface="Calibri" panose="020F0502020204030204" pitchFamily="34" charset="0"/>
                <a:cs typeface="Calibri" panose="020F0502020204030204" pitchFamily="34" charset="0"/>
              </a:rPr>
              <a:t>suppy</a:t>
            </a:r>
            <a:r>
              <a:rPr lang="fr-FR" sz="1700" dirty="0">
                <a:latin typeface="Calibri" panose="020F0502020204030204" pitchFamily="34" charset="0"/>
                <a:ea typeface="Calibri" panose="020F0502020204030204" pitchFamily="34" charset="0"/>
                <a:cs typeface="Calibri" panose="020F0502020204030204" pitchFamily="34" charset="0"/>
              </a:rPr>
              <a:t> TDK output:</a:t>
            </a:r>
          </a:p>
          <a:p>
            <a:pPr marL="552450" lvl="1" indent="-285750">
              <a:buFont typeface="Wingdings" panose="05000000000000000000" pitchFamily="2" charset="2"/>
              <a:buChar char="Ø"/>
            </a:pPr>
            <a:r>
              <a:rPr lang="fr-FR" sz="1700" dirty="0">
                <a:latin typeface="Calibri" panose="020F0502020204030204" pitchFamily="34" charset="0"/>
                <a:ea typeface="Calibri" panose="020F0502020204030204" pitchFamily="34" charset="0"/>
                <a:cs typeface="Calibri" panose="020F0502020204030204" pitchFamily="34" charset="0"/>
              </a:rPr>
              <a:t>[2,2V]: 2,64V /13,53A</a:t>
            </a:r>
          </a:p>
          <a:p>
            <a:pPr marL="552450" lvl="1" indent="-285750">
              <a:buFont typeface="Wingdings" panose="05000000000000000000" pitchFamily="2" charset="2"/>
              <a:buChar char="Ø"/>
            </a:pPr>
            <a:r>
              <a:rPr lang="fr-FR" sz="1700" dirty="0">
                <a:latin typeface="Calibri" panose="020F0502020204030204" pitchFamily="34" charset="0"/>
                <a:ea typeface="Calibri" panose="020F0502020204030204" pitchFamily="34" charset="0"/>
                <a:cs typeface="Calibri" panose="020F0502020204030204" pitchFamily="34" charset="0"/>
              </a:rPr>
              <a:t>[3,3V]: 3,30V /1,35A</a:t>
            </a:r>
          </a:p>
          <a:p>
            <a:pPr marL="285750" indent="-285750">
              <a:buFont typeface="Wingdings" panose="05000000000000000000" pitchFamily="2" charset="2"/>
              <a:buChar char="q"/>
            </a:pPr>
            <a:r>
              <a:rPr lang="fr-FR" sz="1700" dirty="0">
                <a:latin typeface="Calibri" panose="020F0502020204030204" pitchFamily="34" charset="0"/>
                <a:ea typeface="Calibri" panose="020F0502020204030204" pitchFamily="34" charset="0"/>
                <a:cs typeface="Calibri" panose="020F0502020204030204" pitchFamily="34" charset="0"/>
              </a:rPr>
              <a:t>Power </a:t>
            </a:r>
            <a:r>
              <a:rPr lang="fr-FR" sz="1700" dirty="0" err="1">
                <a:latin typeface="Calibri" panose="020F0502020204030204" pitchFamily="34" charset="0"/>
                <a:ea typeface="Calibri" panose="020F0502020204030204" pitchFamily="34" charset="0"/>
                <a:cs typeface="Calibri" panose="020F0502020204030204" pitchFamily="34" charset="0"/>
              </a:rPr>
              <a:t>suppy</a:t>
            </a:r>
            <a:r>
              <a:rPr lang="fr-FR" sz="1700" dirty="0">
                <a:latin typeface="Calibri" panose="020F0502020204030204" pitchFamily="34" charset="0"/>
                <a:ea typeface="Calibri" panose="020F0502020204030204" pitchFamily="34" charset="0"/>
                <a:cs typeface="Calibri" panose="020F0502020204030204" pitchFamily="34" charset="0"/>
              </a:rPr>
              <a:t> bus bars:</a:t>
            </a:r>
          </a:p>
          <a:p>
            <a:pPr marL="552450" lvl="1" indent="-285750">
              <a:buFont typeface="Wingdings" panose="05000000000000000000" pitchFamily="2" charset="2"/>
              <a:buChar char="Ø"/>
            </a:pPr>
            <a:r>
              <a:rPr lang="fr-FR" sz="1700" dirty="0">
                <a:latin typeface="Calibri" panose="020F0502020204030204" pitchFamily="34" charset="0"/>
                <a:ea typeface="Calibri" panose="020F0502020204030204" pitchFamily="34" charset="0"/>
                <a:cs typeface="Calibri" panose="020F0502020204030204" pitchFamily="34" charset="0"/>
              </a:rPr>
              <a:t>[2,2V]: 2,17V </a:t>
            </a:r>
          </a:p>
          <a:p>
            <a:pPr marL="552450" lvl="1" indent="-285750">
              <a:buFont typeface="Wingdings" panose="05000000000000000000" pitchFamily="2" charset="2"/>
              <a:buChar char="Ø"/>
            </a:pPr>
            <a:r>
              <a:rPr lang="fr-FR" sz="1700" dirty="0">
                <a:latin typeface="Calibri" panose="020F0502020204030204" pitchFamily="34" charset="0"/>
                <a:ea typeface="Calibri" panose="020F0502020204030204" pitchFamily="34" charset="0"/>
                <a:cs typeface="Calibri" panose="020F0502020204030204" pitchFamily="34" charset="0"/>
              </a:rPr>
              <a:t>[3,3V]: 3,26V</a:t>
            </a:r>
          </a:p>
          <a:p>
            <a:pPr lvl="1" indent="0">
              <a:buNone/>
            </a:pPr>
            <a:endParaRPr lang="fr-FR" dirty="0">
              <a:latin typeface="Calibri" panose="020F0502020204030204" pitchFamily="34" charset="0"/>
              <a:ea typeface="Calibri" panose="020F0502020204030204" pitchFamily="34" charset="0"/>
              <a:cs typeface="Calibri" panose="020F0502020204030204" pitchFamily="34" charset="0"/>
            </a:endParaRPr>
          </a:p>
          <a:p>
            <a:pPr marL="552450" lvl="1" indent="-285750">
              <a:buFont typeface="Wingdings" panose="05000000000000000000" pitchFamily="2" charset="2"/>
              <a:buChar char="q"/>
            </a:pPr>
            <a:endParaRPr lang="fr-FR"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90552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7EBCC75E-A3DE-4F78-91C0-3E57F5BF03AE}"/>
              </a:ext>
            </a:extLst>
          </p:cNvPr>
          <p:cNvSpPr>
            <a:spLocks noGrp="1"/>
          </p:cNvSpPr>
          <p:nvPr>
            <p:ph type="sldNum" sz="quarter" idx="12"/>
          </p:nvPr>
        </p:nvSpPr>
        <p:spPr/>
        <p:txBody>
          <a:bodyPr/>
          <a:lstStyle/>
          <a:p>
            <a:fld id="{0CBC77A0-1F4E-42FF-9FFC-F45C3A64AF90}" type="slidenum">
              <a:rPr lang="fr-FR" smtClean="0"/>
              <a:t>51</a:t>
            </a:fld>
            <a:endParaRPr lang="fr-FR"/>
          </a:p>
        </p:txBody>
      </p:sp>
      <p:sp>
        <p:nvSpPr>
          <p:cNvPr id="7" name="Espace réservé du pied de page 4">
            <a:extLst>
              <a:ext uri="{FF2B5EF4-FFF2-40B4-BE49-F238E27FC236}">
                <a16:creationId xmlns:a16="http://schemas.microsoft.com/office/drawing/2014/main" id="{E2A9525B-F41E-4E55-B097-0B87E94B9786}"/>
              </a:ext>
            </a:extLst>
          </p:cNvPr>
          <p:cNvSpPr>
            <a:spLocks noGrp="1"/>
          </p:cNvSpPr>
          <p:nvPr>
            <p:ph type="ftr" sz="quarter" idx="11"/>
          </p:nvPr>
        </p:nvSpPr>
        <p:spPr>
          <a:xfrm>
            <a:off x="736600" y="6343650"/>
            <a:ext cx="8839200" cy="365125"/>
          </a:xfrm>
        </p:spPr>
        <p:txBody>
          <a:bodyPr/>
          <a:lstStyle/>
          <a:p>
            <a:r>
              <a:rPr lang="en-US">
                <a:latin typeface="Calibri" panose="020F0502020204030204" pitchFamily="34" charset="0"/>
                <a:cs typeface="Calibri" panose="020F0502020204030204" pitchFamily="34" charset="0"/>
              </a:rPr>
              <a:t>P2 Collaboration Meeting 7 Jan 2026</a:t>
            </a:r>
            <a:endParaRPr lang="fr-FR" dirty="0">
              <a:latin typeface="Calibri" panose="020F0502020204030204" pitchFamily="34" charset="0"/>
              <a:cs typeface="Calibri" panose="020F0502020204030204" pitchFamily="34" charset="0"/>
            </a:endParaRPr>
          </a:p>
        </p:txBody>
      </p:sp>
      <p:sp>
        <p:nvSpPr>
          <p:cNvPr id="12" name="Titre 5">
            <a:extLst>
              <a:ext uri="{FF2B5EF4-FFF2-40B4-BE49-F238E27FC236}">
                <a16:creationId xmlns:a16="http://schemas.microsoft.com/office/drawing/2014/main" id="{E70CD8F6-1AF7-4CA7-B3F0-597237F000DE}"/>
              </a:ext>
            </a:extLst>
          </p:cNvPr>
          <p:cNvSpPr txBox="1">
            <a:spLocks/>
          </p:cNvSpPr>
          <p:nvPr/>
        </p:nvSpPr>
        <p:spPr>
          <a:xfrm>
            <a:off x="731837" y="303642"/>
            <a:ext cx="10728325" cy="871827"/>
          </a:xfrm>
          <a:prstGeom prst="rect">
            <a:avLst/>
          </a:prstGeom>
        </p:spPr>
        <p:txBody>
          <a:bodyPr vert="horz" lIns="0" tIns="45720" rIns="0" bIns="45720" rtlCol="0" anchor="t">
            <a:normAutofit fontScale="90000" lnSpcReduction="10000"/>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fr-FR" dirty="0">
                <a:latin typeface="Calibri" panose="020F0502020204030204" pitchFamily="34" charset="0"/>
                <a:ea typeface="Calibri" panose="020F0502020204030204" pitchFamily="34" charset="0"/>
                <a:cs typeface="Calibri" panose="020F0502020204030204" pitchFamily="34" charset="0"/>
              </a:rPr>
              <a:t>LVPS </a:t>
            </a:r>
            <a:r>
              <a:rPr lang="fr-FR" dirty="0" err="1">
                <a:latin typeface="Calibri" panose="020F0502020204030204" pitchFamily="34" charset="0"/>
                <a:ea typeface="Calibri" panose="020F0502020204030204" pitchFamily="34" charset="0"/>
                <a:cs typeface="Calibri" panose="020F0502020204030204" pitchFamily="34" charset="0"/>
              </a:rPr>
              <a:t>Testbench</a:t>
            </a:r>
            <a:r>
              <a:rPr lang="fr-FR" dirty="0">
                <a:latin typeface="Calibri" panose="020F0502020204030204" pitchFamily="34" charset="0"/>
                <a:ea typeface="Calibri" panose="020F0502020204030204" pitchFamily="34" charset="0"/>
                <a:cs typeface="Calibri" panose="020F0502020204030204" pitchFamily="34" charset="0"/>
              </a:rPr>
              <a:t>: Power </a:t>
            </a:r>
            <a:r>
              <a:rPr lang="fr-FR" dirty="0" err="1">
                <a:latin typeface="Calibri" panose="020F0502020204030204" pitchFamily="34" charset="0"/>
                <a:ea typeface="Calibri" panose="020F0502020204030204" pitchFamily="34" charset="0"/>
                <a:cs typeface="Calibri" panose="020F0502020204030204" pitchFamily="34" charset="0"/>
              </a:rPr>
              <a:t>supply</a:t>
            </a:r>
            <a:r>
              <a:rPr lang="fr-FR" dirty="0">
                <a:latin typeface="Calibri" panose="020F0502020204030204" pitchFamily="34" charset="0"/>
                <a:ea typeface="Calibri" panose="020F0502020204030204" pitchFamily="34" charset="0"/>
                <a:cs typeface="Calibri" panose="020F0502020204030204" pitchFamily="34" charset="0"/>
              </a:rPr>
              <a:t> 10 VMM</a:t>
            </a:r>
            <a:br>
              <a:rPr lang="fr-FR" dirty="0">
                <a:latin typeface="Calibri" panose="020F0502020204030204" pitchFamily="34" charset="0"/>
                <a:ea typeface="Calibri" panose="020F0502020204030204" pitchFamily="34" charset="0"/>
                <a:cs typeface="Calibri" panose="020F0502020204030204" pitchFamily="34" charset="0"/>
              </a:rPr>
            </a:br>
            <a:r>
              <a:rPr lang="fr-FR" dirty="0" err="1">
                <a:latin typeface="Calibri" panose="020F0502020204030204" pitchFamily="34" charset="0"/>
                <a:ea typeface="Calibri" panose="020F0502020204030204" pitchFamily="34" charset="0"/>
                <a:cs typeface="Calibri" panose="020F0502020204030204" pitchFamily="34" charset="0"/>
              </a:rPr>
              <a:t>Ref</a:t>
            </a:r>
            <a:r>
              <a:rPr lang="fr-FR" dirty="0">
                <a:latin typeface="Calibri" panose="020F0502020204030204" pitchFamily="34" charset="0"/>
                <a:ea typeface="Calibri" panose="020F0502020204030204" pitchFamily="34" charset="0"/>
                <a:cs typeface="Calibri" panose="020F0502020204030204" pitchFamily="34" charset="0"/>
              </a:rPr>
              <a:t> power </a:t>
            </a:r>
            <a:r>
              <a:rPr lang="fr-FR" dirty="0" err="1">
                <a:latin typeface="Calibri" panose="020F0502020204030204" pitchFamily="34" charset="0"/>
                <a:ea typeface="Calibri" panose="020F0502020204030204" pitchFamily="34" charset="0"/>
                <a:cs typeface="Calibri" panose="020F0502020204030204" pitchFamily="34" charset="0"/>
              </a:rPr>
              <a:t>supply</a:t>
            </a:r>
            <a:r>
              <a:rPr lang="fr-FR" dirty="0">
                <a:latin typeface="Calibri" panose="020F0502020204030204" pitchFamily="34" charset="0"/>
                <a:ea typeface="Calibri" panose="020F0502020204030204" pitchFamily="34" charset="0"/>
                <a:cs typeface="Calibri" panose="020F0502020204030204" pitchFamily="34" charset="0"/>
              </a:rPr>
              <a:t>: TDK Lambda Z10-40</a:t>
            </a:r>
          </a:p>
        </p:txBody>
      </p:sp>
      <p:pic>
        <p:nvPicPr>
          <p:cNvPr id="28" name="Image 27">
            <a:extLst>
              <a:ext uri="{FF2B5EF4-FFF2-40B4-BE49-F238E27FC236}">
                <a16:creationId xmlns:a16="http://schemas.microsoft.com/office/drawing/2014/main" id="{E7BD6257-31F4-47A6-B1E7-1B9D1171F5DF}"/>
              </a:ext>
            </a:extLst>
          </p:cNvPr>
          <p:cNvPicPr>
            <a:picLocks noChangeAspect="1"/>
          </p:cNvPicPr>
          <p:nvPr/>
        </p:nvPicPr>
        <p:blipFill>
          <a:blip r:embed="rId2"/>
          <a:stretch>
            <a:fillRect/>
          </a:stretch>
        </p:blipFill>
        <p:spPr>
          <a:xfrm>
            <a:off x="2955438" y="1320644"/>
            <a:ext cx="973522" cy="888720"/>
          </a:xfrm>
          <a:prstGeom prst="rect">
            <a:avLst/>
          </a:prstGeom>
        </p:spPr>
      </p:pic>
      <p:pic>
        <p:nvPicPr>
          <p:cNvPr id="29" name="Image 28">
            <a:extLst>
              <a:ext uri="{FF2B5EF4-FFF2-40B4-BE49-F238E27FC236}">
                <a16:creationId xmlns:a16="http://schemas.microsoft.com/office/drawing/2014/main" id="{DB695A15-91DC-41FB-A295-96C2FAB2C4D1}"/>
              </a:ext>
            </a:extLst>
          </p:cNvPr>
          <p:cNvPicPr>
            <a:picLocks noChangeAspect="1"/>
          </p:cNvPicPr>
          <p:nvPr/>
        </p:nvPicPr>
        <p:blipFill>
          <a:blip r:embed="rId2"/>
          <a:stretch>
            <a:fillRect/>
          </a:stretch>
        </p:blipFill>
        <p:spPr>
          <a:xfrm>
            <a:off x="3979967" y="1354138"/>
            <a:ext cx="973522" cy="888720"/>
          </a:xfrm>
          <a:prstGeom prst="rect">
            <a:avLst/>
          </a:prstGeom>
        </p:spPr>
      </p:pic>
      <p:sp>
        <p:nvSpPr>
          <p:cNvPr id="30" name="ZoneTexte 29">
            <a:extLst>
              <a:ext uri="{FF2B5EF4-FFF2-40B4-BE49-F238E27FC236}">
                <a16:creationId xmlns:a16="http://schemas.microsoft.com/office/drawing/2014/main" id="{469127A6-7EF4-403E-A883-7CF09BE4BB2B}"/>
              </a:ext>
            </a:extLst>
          </p:cNvPr>
          <p:cNvSpPr txBox="1"/>
          <p:nvPr/>
        </p:nvSpPr>
        <p:spPr>
          <a:xfrm>
            <a:off x="3028079" y="2293621"/>
            <a:ext cx="51969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E50019"/>
                </a:solidFill>
                <a:effectLst/>
                <a:uLnTx/>
                <a:uFillTx/>
                <a:latin typeface="Calibri" panose="020F0502020204030204" pitchFamily="34" charset="0"/>
                <a:ea typeface="+mn-ea"/>
                <a:cs typeface="Calibri" panose="020F0502020204030204" pitchFamily="34" charset="0"/>
              </a:rPr>
              <a:t>2,2V</a:t>
            </a:r>
          </a:p>
        </p:txBody>
      </p:sp>
      <p:sp>
        <p:nvSpPr>
          <p:cNvPr id="42" name="ZoneTexte 41">
            <a:extLst>
              <a:ext uri="{FF2B5EF4-FFF2-40B4-BE49-F238E27FC236}">
                <a16:creationId xmlns:a16="http://schemas.microsoft.com/office/drawing/2014/main" id="{A041DFA6-95D0-44B8-8BF1-EA791A39C846}"/>
              </a:ext>
            </a:extLst>
          </p:cNvPr>
          <p:cNvSpPr txBox="1"/>
          <p:nvPr/>
        </p:nvSpPr>
        <p:spPr>
          <a:xfrm>
            <a:off x="5062673" y="5099258"/>
            <a:ext cx="51969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E50019"/>
                </a:solidFill>
                <a:effectLst/>
                <a:uLnTx/>
                <a:uFillTx/>
                <a:latin typeface="Calibri" panose="020F0502020204030204" pitchFamily="34" charset="0"/>
                <a:ea typeface="+mn-ea"/>
                <a:cs typeface="Calibri" panose="020F0502020204030204" pitchFamily="34" charset="0"/>
              </a:rPr>
              <a:t>2,2V</a:t>
            </a:r>
          </a:p>
        </p:txBody>
      </p:sp>
      <p:sp>
        <p:nvSpPr>
          <p:cNvPr id="43" name="ZoneTexte 42">
            <a:extLst>
              <a:ext uri="{FF2B5EF4-FFF2-40B4-BE49-F238E27FC236}">
                <a16:creationId xmlns:a16="http://schemas.microsoft.com/office/drawing/2014/main" id="{F573B45C-F7B5-4E48-B64B-CE2C7C1C3C42}"/>
              </a:ext>
            </a:extLst>
          </p:cNvPr>
          <p:cNvSpPr txBox="1"/>
          <p:nvPr/>
        </p:nvSpPr>
        <p:spPr>
          <a:xfrm>
            <a:off x="5051452" y="5295210"/>
            <a:ext cx="53091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dirty="0">
                <a:latin typeface="Calibri" panose="020F0502020204030204" pitchFamily="34" charset="0"/>
                <a:cs typeface="Calibri" panose="020F0502020204030204" pitchFamily="34" charset="0"/>
              </a:rPr>
              <a:t>GND</a:t>
            </a:r>
            <a:endParaRPr kumimoji="0" lang="fr-FR" sz="1400" b="1"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endParaRPr>
          </a:p>
        </p:txBody>
      </p:sp>
      <p:sp>
        <p:nvSpPr>
          <p:cNvPr id="45" name="ZoneTexte 44">
            <a:extLst>
              <a:ext uri="{FF2B5EF4-FFF2-40B4-BE49-F238E27FC236}">
                <a16:creationId xmlns:a16="http://schemas.microsoft.com/office/drawing/2014/main" id="{D89997D7-426C-42BD-8827-6790B037850C}"/>
              </a:ext>
            </a:extLst>
          </p:cNvPr>
          <p:cNvSpPr txBox="1"/>
          <p:nvPr/>
        </p:nvSpPr>
        <p:spPr>
          <a:xfrm>
            <a:off x="5037453" y="5501698"/>
            <a:ext cx="519694" cy="307777"/>
          </a:xfrm>
          <a:prstGeom prst="rect">
            <a:avLst/>
          </a:prstGeom>
          <a:no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FFC000"/>
                </a:solidFill>
                <a:effectLst/>
                <a:uLnTx/>
                <a:uFillTx/>
                <a:latin typeface="Calibri" panose="020F0502020204030204" pitchFamily="34" charset="0"/>
                <a:ea typeface="+mn-ea"/>
                <a:cs typeface="Calibri" panose="020F0502020204030204" pitchFamily="34" charset="0"/>
              </a:rPr>
              <a:t>3,3V</a:t>
            </a:r>
          </a:p>
        </p:txBody>
      </p:sp>
      <p:sp>
        <p:nvSpPr>
          <p:cNvPr id="3" name="Accolade fermante 2">
            <a:extLst>
              <a:ext uri="{FF2B5EF4-FFF2-40B4-BE49-F238E27FC236}">
                <a16:creationId xmlns:a16="http://schemas.microsoft.com/office/drawing/2014/main" id="{9CF461AA-CA14-4AD9-875F-960D4164FF01}"/>
              </a:ext>
            </a:extLst>
          </p:cNvPr>
          <p:cNvSpPr/>
          <p:nvPr/>
        </p:nvSpPr>
        <p:spPr>
          <a:xfrm>
            <a:off x="5502777" y="5108290"/>
            <a:ext cx="163626" cy="647569"/>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
        <p:nvSpPr>
          <p:cNvPr id="46" name="ZoneTexte 45">
            <a:extLst>
              <a:ext uri="{FF2B5EF4-FFF2-40B4-BE49-F238E27FC236}">
                <a16:creationId xmlns:a16="http://schemas.microsoft.com/office/drawing/2014/main" id="{4EB4CFE0-ED44-43CA-AFFB-8DE8B08C74FB}"/>
              </a:ext>
            </a:extLst>
          </p:cNvPr>
          <p:cNvSpPr txBox="1"/>
          <p:nvPr/>
        </p:nvSpPr>
        <p:spPr>
          <a:xfrm>
            <a:off x="5697482" y="5276261"/>
            <a:ext cx="81727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dirty="0">
                <a:latin typeface="Calibri" panose="020F0502020204030204" pitchFamily="34" charset="0"/>
                <a:cs typeface="Calibri" panose="020F0502020204030204" pitchFamily="34" charset="0"/>
              </a:rPr>
              <a:t>Bus Bars</a:t>
            </a:r>
            <a:endParaRPr kumimoji="0" lang="fr-FR" sz="1400" b="1" i="0" u="none" strike="noStrike" kern="1200" cap="none" spc="0" normalizeH="0" baseline="0" noProof="0" dirty="0">
              <a:ln>
                <a:noFill/>
              </a:ln>
              <a:effectLst/>
              <a:uLnTx/>
              <a:uFillTx/>
              <a:latin typeface="Calibri" panose="020F0502020204030204" pitchFamily="34" charset="0"/>
              <a:ea typeface="+mn-ea"/>
              <a:cs typeface="Calibri" panose="020F0502020204030204" pitchFamily="34" charset="0"/>
            </a:endParaRPr>
          </a:p>
        </p:txBody>
      </p:sp>
      <p:sp>
        <p:nvSpPr>
          <p:cNvPr id="47" name="ZoneTexte 46">
            <a:extLst>
              <a:ext uri="{FF2B5EF4-FFF2-40B4-BE49-F238E27FC236}">
                <a16:creationId xmlns:a16="http://schemas.microsoft.com/office/drawing/2014/main" id="{981939C2-5BDF-4537-AF06-6F2BA600165E}"/>
              </a:ext>
            </a:extLst>
          </p:cNvPr>
          <p:cNvSpPr txBox="1"/>
          <p:nvPr/>
        </p:nvSpPr>
        <p:spPr>
          <a:xfrm>
            <a:off x="4086431" y="2287215"/>
            <a:ext cx="519694" cy="307777"/>
          </a:xfrm>
          <a:prstGeom prst="rect">
            <a:avLst/>
          </a:prstGeom>
          <a:no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FFC000"/>
                </a:solidFill>
                <a:effectLst/>
                <a:uLnTx/>
                <a:uFillTx/>
                <a:latin typeface="Calibri" panose="020F0502020204030204" pitchFamily="34" charset="0"/>
                <a:ea typeface="+mn-ea"/>
                <a:cs typeface="Calibri" panose="020F0502020204030204" pitchFamily="34" charset="0"/>
              </a:rPr>
              <a:t>3,3V</a:t>
            </a:r>
          </a:p>
        </p:txBody>
      </p:sp>
      <p:pic>
        <p:nvPicPr>
          <p:cNvPr id="81" name="Image 80">
            <a:extLst>
              <a:ext uri="{FF2B5EF4-FFF2-40B4-BE49-F238E27FC236}">
                <a16:creationId xmlns:a16="http://schemas.microsoft.com/office/drawing/2014/main" id="{680C9910-DFD8-4720-B2E9-D1EB701871C7}"/>
              </a:ext>
            </a:extLst>
          </p:cNvPr>
          <p:cNvPicPr>
            <a:picLocks noChangeAspect="1"/>
          </p:cNvPicPr>
          <p:nvPr/>
        </p:nvPicPr>
        <p:blipFill>
          <a:blip r:embed="rId3"/>
          <a:stretch>
            <a:fillRect/>
          </a:stretch>
        </p:blipFill>
        <p:spPr>
          <a:xfrm>
            <a:off x="945677" y="1167736"/>
            <a:ext cx="1528814" cy="808998"/>
          </a:xfrm>
          <a:prstGeom prst="rect">
            <a:avLst/>
          </a:prstGeom>
        </p:spPr>
      </p:pic>
      <p:cxnSp>
        <p:nvCxnSpPr>
          <p:cNvPr id="82" name="Connecteur droit 81">
            <a:extLst>
              <a:ext uri="{FF2B5EF4-FFF2-40B4-BE49-F238E27FC236}">
                <a16:creationId xmlns:a16="http://schemas.microsoft.com/office/drawing/2014/main" id="{DFF04436-8F3E-44B9-8DD0-E49A5274AD39}"/>
              </a:ext>
            </a:extLst>
          </p:cNvPr>
          <p:cNvCxnSpPr>
            <a:cxnSpLocks/>
          </p:cNvCxnSpPr>
          <p:nvPr/>
        </p:nvCxnSpPr>
        <p:spPr>
          <a:xfrm flipV="1">
            <a:off x="2104484" y="1193368"/>
            <a:ext cx="2542134" cy="14245"/>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3" name="Connecteur droit 82">
            <a:extLst>
              <a:ext uri="{FF2B5EF4-FFF2-40B4-BE49-F238E27FC236}">
                <a16:creationId xmlns:a16="http://schemas.microsoft.com/office/drawing/2014/main" id="{114E1258-8092-49B5-B763-14B59A1112BD}"/>
              </a:ext>
            </a:extLst>
          </p:cNvPr>
          <p:cNvCxnSpPr/>
          <p:nvPr/>
        </p:nvCxnSpPr>
        <p:spPr>
          <a:xfrm>
            <a:off x="3610554" y="1207613"/>
            <a:ext cx="0" cy="171446"/>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4" name="Connecteur droit 83">
            <a:extLst>
              <a:ext uri="{FF2B5EF4-FFF2-40B4-BE49-F238E27FC236}">
                <a16:creationId xmlns:a16="http://schemas.microsoft.com/office/drawing/2014/main" id="{E85240AF-3F1E-4D0C-996E-492790EFD22C}"/>
              </a:ext>
            </a:extLst>
          </p:cNvPr>
          <p:cNvCxnSpPr/>
          <p:nvPr/>
        </p:nvCxnSpPr>
        <p:spPr>
          <a:xfrm>
            <a:off x="4646618" y="1198576"/>
            <a:ext cx="0" cy="171446"/>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sp>
        <p:nvSpPr>
          <p:cNvPr id="88" name="ZoneTexte 87">
            <a:extLst>
              <a:ext uri="{FF2B5EF4-FFF2-40B4-BE49-F238E27FC236}">
                <a16:creationId xmlns:a16="http://schemas.microsoft.com/office/drawing/2014/main" id="{8ECA0BA9-D8E0-4E65-A20A-05D57C1E7134}"/>
              </a:ext>
            </a:extLst>
          </p:cNvPr>
          <p:cNvSpPr txBox="1"/>
          <p:nvPr/>
        </p:nvSpPr>
        <p:spPr>
          <a:xfrm>
            <a:off x="945677" y="1921573"/>
            <a:ext cx="148053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err="1">
                <a:ln>
                  <a:noFill/>
                </a:ln>
                <a:solidFill>
                  <a:srgbClr val="262626"/>
                </a:solidFill>
                <a:effectLst/>
                <a:uLnTx/>
                <a:uFillTx/>
                <a:latin typeface="Calibri" panose="020F0502020204030204" pitchFamily="34" charset="0"/>
                <a:ea typeface="Calibri" panose="020F0502020204030204" pitchFamily="34" charset="0"/>
                <a:cs typeface="Calibri" panose="020F0502020204030204" pitchFamily="34" charset="0"/>
              </a:rPr>
              <a:t>Shut</a:t>
            </a:r>
            <a:r>
              <a:rPr kumimoji="0" lang="fr-FR" sz="1600" b="0" i="0" u="none" strike="noStrike" kern="1200" cap="none" spc="0" normalizeH="0" baseline="0" noProof="0" dirty="0">
                <a:ln>
                  <a:noFill/>
                </a:ln>
                <a:solidFill>
                  <a:srgbClr val="262626"/>
                </a:solidFill>
                <a:effectLst/>
                <a:uLnTx/>
                <a:uFillTx/>
                <a:latin typeface="Calibri" panose="020F0502020204030204" pitchFamily="34" charset="0"/>
                <a:ea typeface="Calibri" panose="020F0502020204030204" pitchFamily="34" charset="0"/>
                <a:cs typeface="Calibri" panose="020F0502020204030204" pitchFamily="34" charset="0"/>
              </a:rPr>
              <a:t> off control</a:t>
            </a:r>
          </a:p>
        </p:txBody>
      </p:sp>
      <p:graphicFrame>
        <p:nvGraphicFramePr>
          <p:cNvPr id="8" name="Tableau 8">
            <a:extLst>
              <a:ext uri="{FF2B5EF4-FFF2-40B4-BE49-F238E27FC236}">
                <a16:creationId xmlns:a16="http://schemas.microsoft.com/office/drawing/2014/main" id="{6D630A91-DA08-49BE-8C7A-5A262D50BA86}"/>
              </a:ext>
            </a:extLst>
          </p:cNvPr>
          <p:cNvGraphicFramePr>
            <a:graphicFrameLocks noGrp="1"/>
          </p:cNvGraphicFramePr>
          <p:nvPr/>
        </p:nvGraphicFramePr>
        <p:xfrm>
          <a:off x="6946085" y="1372603"/>
          <a:ext cx="4546832" cy="4450080"/>
        </p:xfrm>
        <a:graphic>
          <a:graphicData uri="http://schemas.openxmlformats.org/drawingml/2006/table">
            <a:tbl>
              <a:tblPr firstRow="1" bandRow="1">
                <a:tableStyleId>{7DF18680-E054-41AD-8BC1-D1AEF772440D}</a:tableStyleId>
              </a:tblPr>
              <a:tblGrid>
                <a:gridCol w="830509">
                  <a:extLst>
                    <a:ext uri="{9D8B030D-6E8A-4147-A177-3AD203B41FA5}">
                      <a16:colId xmlns:a16="http://schemas.microsoft.com/office/drawing/2014/main" val="3458058018"/>
                    </a:ext>
                  </a:extLst>
                </a:gridCol>
                <a:gridCol w="796954">
                  <a:extLst>
                    <a:ext uri="{9D8B030D-6E8A-4147-A177-3AD203B41FA5}">
                      <a16:colId xmlns:a16="http://schemas.microsoft.com/office/drawing/2014/main" val="3638805662"/>
                    </a:ext>
                  </a:extLst>
                </a:gridCol>
                <a:gridCol w="1476463">
                  <a:extLst>
                    <a:ext uri="{9D8B030D-6E8A-4147-A177-3AD203B41FA5}">
                      <a16:colId xmlns:a16="http://schemas.microsoft.com/office/drawing/2014/main" val="2284726793"/>
                    </a:ext>
                  </a:extLst>
                </a:gridCol>
                <a:gridCol w="1442906">
                  <a:extLst>
                    <a:ext uri="{9D8B030D-6E8A-4147-A177-3AD203B41FA5}">
                      <a16:colId xmlns:a16="http://schemas.microsoft.com/office/drawing/2014/main" val="4087424774"/>
                    </a:ext>
                  </a:extLst>
                </a:gridCol>
              </a:tblGrid>
              <a:tr h="370840">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Number</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VMM</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Current for 2,2V</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Current for 3,3V</a:t>
                      </a:r>
                    </a:p>
                  </a:txBody>
                  <a:tcPr/>
                </a:tc>
                <a:extLst>
                  <a:ext uri="{0D108BD9-81ED-4DB2-BD59-A6C34878D82A}">
                    <a16:rowId xmlns:a16="http://schemas.microsoft.com/office/drawing/2014/main" val="2266679673"/>
                  </a:ext>
                </a:extLst>
              </a:tr>
              <a:tr h="370840">
                <a:tc>
                  <a:txBody>
                    <a:bodyPr/>
                    <a:lstStyle/>
                    <a:p>
                      <a:r>
                        <a:rPr lang="en-US" sz="1400" dirty="0">
                          <a:highlight>
                            <a:srgbClr val="00FF00"/>
                          </a:highlight>
                          <a:latin typeface="Calibri" panose="020F0502020204030204" pitchFamily="34" charset="0"/>
                          <a:ea typeface="Calibri" panose="020F0502020204030204" pitchFamily="34" charset="0"/>
                          <a:cs typeface="Calibri" panose="020F0502020204030204" pitchFamily="34" charset="0"/>
                        </a:rPr>
                        <a:t>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highlight>
                            <a:srgbClr val="00FF00"/>
                          </a:highlight>
                          <a:latin typeface="Calibri" panose="020F0502020204030204" pitchFamily="34" charset="0"/>
                          <a:ea typeface="Calibri" panose="020F0502020204030204" pitchFamily="34" charset="0"/>
                          <a:cs typeface="Calibri" panose="020F0502020204030204" pitchFamily="34" charset="0"/>
                        </a:rPr>
                        <a:t>4529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alibri" panose="020F0502020204030204" pitchFamily="34" charset="0"/>
                          <a:ea typeface="Calibri" panose="020F0502020204030204" pitchFamily="34" charset="0"/>
                          <a:cs typeface="Calibri" panose="020F0502020204030204" pitchFamily="34" charset="0"/>
                        </a:rPr>
                        <a:t>1,48 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alibri" panose="020F0502020204030204" pitchFamily="34" charset="0"/>
                          <a:ea typeface="Calibri" panose="020F0502020204030204" pitchFamily="34" charset="0"/>
                          <a:cs typeface="Calibri" panose="020F0502020204030204" pitchFamily="34" charset="0"/>
                        </a:rPr>
                        <a:t>0,13A</a:t>
                      </a:r>
                    </a:p>
                  </a:txBody>
                  <a:tcPr/>
                </a:tc>
                <a:extLst>
                  <a:ext uri="{0D108BD9-81ED-4DB2-BD59-A6C34878D82A}">
                    <a16:rowId xmlns:a16="http://schemas.microsoft.com/office/drawing/2014/main" val="3723014651"/>
                  </a:ext>
                </a:extLst>
              </a:tr>
              <a:tr h="370840">
                <a:tc>
                  <a:txBody>
                    <a:bodyPr/>
                    <a:lstStyle/>
                    <a:p>
                      <a:r>
                        <a:rPr lang="en-US" sz="1400" dirty="0">
                          <a:highlight>
                            <a:srgbClr val="00FF00"/>
                          </a:highlight>
                          <a:latin typeface="Calibri" panose="020F0502020204030204" pitchFamily="34" charset="0"/>
                          <a:ea typeface="Calibri" panose="020F0502020204030204" pitchFamily="34" charset="0"/>
                          <a:cs typeface="Calibri" panose="020F0502020204030204" pitchFamily="34" charset="0"/>
                        </a:rPr>
                        <a:t>2</a:t>
                      </a:r>
                    </a:p>
                  </a:txBody>
                  <a:tcPr/>
                </a:tc>
                <a:tc>
                  <a:txBody>
                    <a:bodyPr/>
                    <a:lstStyle/>
                    <a:p>
                      <a:r>
                        <a:rPr lang="en-US" sz="1400" dirty="0">
                          <a:highlight>
                            <a:srgbClr val="00FF00"/>
                          </a:highlight>
                          <a:latin typeface="Calibri" panose="020F0502020204030204" pitchFamily="34" charset="0"/>
                          <a:ea typeface="Calibri" panose="020F0502020204030204" pitchFamily="34" charset="0"/>
                          <a:cs typeface="Calibri" panose="020F0502020204030204" pitchFamily="34" charset="0"/>
                        </a:rPr>
                        <a:t>4389</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1,47A</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0,13A</a:t>
                      </a:r>
                    </a:p>
                  </a:txBody>
                  <a:tcPr/>
                </a:tc>
                <a:extLst>
                  <a:ext uri="{0D108BD9-81ED-4DB2-BD59-A6C34878D82A}">
                    <a16:rowId xmlns:a16="http://schemas.microsoft.com/office/drawing/2014/main" val="3097108921"/>
                  </a:ext>
                </a:extLst>
              </a:tr>
              <a:tr h="370840">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3</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4360</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1,49A</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0,12A</a:t>
                      </a:r>
                    </a:p>
                  </a:txBody>
                  <a:tcPr/>
                </a:tc>
                <a:extLst>
                  <a:ext uri="{0D108BD9-81ED-4DB2-BD59-A6C34878D82A}">
                    <a16:rowId xmlns:a16="http://schemas.microsoft.com/office/drawing/2014/main" val="60207702"/>
                  </a:ext>
                </a:extLst>
              </a:tr>
              <a:tr h="370840">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4</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4015</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1,64A</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0,13A</a:t>
                      </a:r>
                    </a:p>
                  </a:txBody>
                  <a:tcPr/>
                </a:tc>
                <a:extLst>
                  <a:ext uri="{0D108BD9-81ED-4DB2-BD59-A6C34878D82A}">
                    <a16:rowId xmlns:a16="http://schemas.microsoft.com/office/drawing/2014/main" val="1768704502"/>
                  </a:ext>
                </a:extLst>
              </a:tr>
              <a:tr h="370840">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5</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4096</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1,31A</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0,13A</a:t>
                      </a:r>
                    </a:p>
                  </a:txBody>
                  <a:tcPr/>
                </a:tc>
                <a:extLst>
                  <a:ext uri="{0D108BD9-81ED-4DB2-BD59-A6C34878D82A}">
                    <a16:rowId xmlns:a16="http://schemas.microsoft.com/office/drawing/2014/main" val="2807659260"/>
                  </a:ext>
                </a:extLst>
              </a:tr>
              <a:tr h="370840">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6</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4321</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1,19A</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0,12A</a:t>
                      </a:r>
                    </a:p>
                  </a:txBody>
                  <a:tcPr/>
                </a:tc>
                <a:extLst>
                  <a:ext uri="{0D108BD9-81ED-4DB2-BD59-A6C34878D82A}">
                    <a16:rowId xmlns:a16="http://schemas.microsoft.com/office/drawing/2014/main" val="2535673479"/>
                  </a:ext>
                </a:extLst>
              </a:tr>
              <a:tr h="370840">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7</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4342</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1,51A</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0,12A</a:t>
                      </a:r>
                    </a:p>
                  </a:txBody>
                  <a:tcPr/>
                </a:tc>
                <a:extLst>
                  <a:ext uri="{0D108BD9-81ED-4DB2-BD59-A6C34878D82A}">
                    <a16:rowId xmlns:a16="http://schemas.microsoft.com/office/drawing/2014/main" val="1591107196"/>
                  </a:ext>
                </a:extLst>
              </a:tr>
              <a:tr h="370840">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8</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4346</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1,49A</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0,12A</a:t>
                      </a:r>
                    </a:p>
                  </a:txBody>
                  <a:tcPr/>
                </a:tc>
                <a:extLst>
                  <a:ext uri="{0D108BD9-81ED-4DB2-BD59-A6C34878D82A}">
                    <a16:rowId xmlns:a16="http://schemas.microsoft.com/office/drawing/2014/main" val="2755397677"/>
                  </a:ext>
                </a:extLst>
              </a:tr>
              <a:tr h="370840">
                <a:tc>
                  <a:txBody>
                    <a:bodyPr/>
                    <a:lstStyle/>
                    <a:p>
                      <a:r>
                        <a:rPr lang="en-US" sz="1400" dirty="0">
                          <a:solidFill>
                            <a:schemeClr val="tx1"/>
                          </a:solidFill>
                          <a:highlight>
                            <a:srgbClr val="00FF00"/>
                          </a:highlight>
                          <a:latin typeface="Calibri" panose="020F0502020204030204" pitchFamily="34" charset="0"/>
                          <a:ea typeface="Calibri" panose="020F0502020204030204" pitchFamily="34" charset="0"/>
                          <a:cs typeface="Calibri" panose="020F0502020204030204" pitchFamily="34" charset="0"/>
                        </a:rPr>
                        <a:t>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highlight>
                            <a:srgbClr val="00FF00"/>
                          </a:highlight>
                          <a:latin typeface="Calibri" panose="020F0502020204030204" pitchFamily="34" charset="0"/>
                          <a:ea typeface="Calibri" panose="020F0502020204030204" pitchFamily="34" charset="0"/>
                          <a:cs typeface="Calibri" panose="020F0502020204030204" pitchFamily="34" charset="0"/>
                        </a:rPr>
                        <a:t>4024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alibri" panose="020F0502020204030204" pitchFamily="34" charset="0"/>
                          <a:ea typeface="Calibri" panose="020F0502020204030204" pitchFamily="34" charset="0"/>
                          <a:cs typeface="Calibri" panose="020F0502020204030204" pitchFamily="34" charset="0"/>
                        </a:rPr>
                        <a:t>1,75A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alibri" panose="020F0502020204030204" pitchFamily="34" charset="0"/>
                          <a:ea typeface="Calibri" panose="020F0502020204030204" pitchFamily="34" charset="0"/>
                          <a:cs typeface="Calibri" panose="020F0502020204030204" pitchFamily="34" charset="0"/>
                        </a:rPr>
                        <a:t>0,13A</a:t>
                      </a:r>
                    </a:p>
                  </a:txBody>
                  <a:tcPr/>
                </a:tc>
                <a:extLst>
                  <a:ext uri="{0D108BD9-81ED-4DB2-BD59-A6C34878D82A}">
                    <a16:rowId xmlns:a16="http://schemas.microsoft.com/office/drawing/2014/main" val="1137840261"/>
                  </a:ext>
                </a:extLst>
              </a:tr>
              <a:tr h="370840">
                <a:tc>
                  <a:txBody>
                    <a:bodyPr/>
                    <a:lstStyle/>
                    <a:p>
                      <a:r>
                        <a:rPr lang="en-US" sz="1400" dirty="0">
                          <a:highlight>
                            <a:srgbClr val="00FF00"/>
                          </a:highlight>
                          <a:latin typeface="Calibri" panose="020F0502020204030204" pitchFamily="34" charset="0"/>
                          <a:ea typeface="Calibri" panose="020F0502020204030204" pitchFamily="34" charset="0"/>
                          <a:cs typeface="Calibri" panose="020F0502020204030204" pitchFamily="34" charset="0"/>
                        </a:rPr>
                        <a:t>10</a:t>
                      </a:r>
                    </a:p>
                  </a:txBody>
                  <a:tcPr/>
                </a:tc>
                <a:tc>
                  <a:txBody>
                    <a:bodyPr/>
                    <a:lstStyle/>
                    <a:p>
                      <a:r>
                        <a:rPr lang="en-US" sz="1400" dirty="0">
                          <a:highlight>
                            <a:srgbClr val="00FF00"/>
                          </a:highlight>
                          <a:latin typeface="Calibri" panose="020F0502020204030204" pitchFamily="34" charset="0"/>
                          <a:ea typeface="Calibri" panose="020F0502020204030204" pitchFamily="34" charset="0"/>
                          <a:cs typeface="Calibri" panose="020F0502020204030204" pitchFamily="34" charset="0"/>
                        </a:rPr>
                        <a:t>4021</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1,37A</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0,12A</a:t>
                      </a:r>
                    </a:p>
                  </a:txBody>
                  <a:tcPr/>
                </a:tc>
                <a:extLst>
                  <a:ext uri="{0D108BD9-81ED-4DB2-BD59-A6C34878D82A}">
                    <a16:rowId xmlns:a16="http://schemas.microsoft.com/office/drawing/2014/main" val="3142316271"/>
                  </a:ext>
                </a:extLst>
              </a:tr>
              <a:tr h="370840">
                <a:tc>
                  <a:txBody>
                    <a:bodyPr/>
                    <a:lstStyle/>
                    <a:p>
                      <a:endParaRPr lang="en-US" sz="14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Total </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14,84A</a:t>
                      </a:r>
                    </a:p>
                  </a:txBody>
                  <a:tcP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1,23A</a:t>
                      </a:r>
                    </a:p>
                  </a:txBody>
                  <a:tcPr/>
                </a:tc>
                <a:extLst>
                  <a:ext uri="{0D108BD9-81ED-4DB2-BD59-A6C34878D82A}">
                    <a16:rowId xmlns:a16="http://schemas.microsoft.com/office/drawing/2014/main" val="2958619575"/>
                  </a:ext>
                </a:extLst>
              </a:tr>
            </a:tbl>
          </a:graphicData>
        </a:graphic>
      </p:graphicFrame>
      <p:pic>
        <p:nvPicPr>
          <p:cNvPr id="9" name="Image 8">
            <a:extLst>
              <a:ext uri="{FF2B5EF4-FFF2-40B4-BE49-F238E27FC236}">
                <a16:creationId xmlns:a16="http://schemas.microsoft.com/office/drawing/2014/main" id="{C78753B8-3C96-45F8-80FA-354880C249C6}"/>
              </a:ext>
            </a:extLst>
          </p:cNvPr>
          <p:cNvPicPr>
            <a:picLocks noChangeAspect="1"/>
          </p:cNvPicPr>
          <p:nvPr/>
        </p:nvPicPr>
        <p:blipFill>
          <a:blip r:embed="rId4"/>
          <a:stretch>
            <a:fillRect/>
          </a:stretch>
        </p:blipFill>
        <p:spPr>
          <a:xfrm>
            <a:off x="678381" y="2403617"/>
            <a:ext cx="4137043" cy="3821506"/>
          </a:xfrm>
          <a:prstGeom prst="rect">
            <a:avLst/>
          </a:prstGeom>
        </p:spPr>
      </p:pic>
    </p:spTree>
    <p:extLst>
      <p:ext uri="{BB962C8B-B14F-4D97-AF65-F5344CB8AC3E}">
        <p14:creationId xmlns:p14="http://schemas.microsoft.com/office/powerpoint/2010/main" val="41611374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13E2A538-6970-4AE0-9F1F-24E66C6040EF}"/>
              </a:ext>
            </a:extLst>
          </p:cNvPr>
          <p:cNvSpPr>
            <a:spLocks noGrp="1"/>
          </p:cNvSpPr>
          <p:nvPr>
            <p:ph type="sldNum" sz="quarter" idx="12"/>
          </p:nvPr>
        </p:nvSpPr>
        <p:spPr/>
        <p:txBody>
          <a:bodyPr/>
          <a:lstStyle/>
          <a:p>
            <a:fld id="{0CBC77A0-1F4E-42FF-9FFC-F45C3A64AF90}" type="slidenum">
              <a:rPr lang="fr-FR" smtClean="0"/>
              <a:t>52</a:t>
            </a:fld>
            <a:endParaRPr lang="fr-FR"/>
          </a:p>
        </p:txBody>
      </p:sp>
      <p:sp>
        <p:nvSpPr>
          <p:cNvPr id="6" name="Titre 5">
            <a:extLst>
              <a:ext uri="{FF2B5EF4-FFF2-40B4-BE49-F238E27FC236}">
                <a16:creationId xmlns:a16="http://schemas.microsoft.com/office/drawing/2014/main" id="{DC620269-CA28-407A-8CD8-AA7FFFB1B124}"/>
              </a:ext>
            </a:extLst>
          </p:cNvPr>
          <p:cNvSpPr>
            <a:spLocks noGrp="1"/>
          </p:cNvSpPr>
          <p:nvPr>
            <p:ph type="title"/>
          </p:nvPr>
        </p:nvSpPr>
        <p:spPr/>
        <p:txBody>
          <a:bodyPr>
            <a:normAutofit/>
          </a:bodyPr>
          <a:lstStyle/>
          <a:p>
            <a:r>
              <a:rPr lang="fr-FR" dirty="0">
                <a:latin typeface="Calibri" panose="020F0502020204030204" pitchFamily="34" charset="0"/>
                <a:ea typeface="Calibri" panose="020F0502020204030204" pitchFamily="34" charset="0"/>
                <a:cs typeface="Calibri" panose="020F0502020204030204" pitchFamily="34" charset="0"/>
              </a:rPr>
              <a:t>LVPS </a:t>
            </a:r>
            <a:r>
              <a:rPr lang="fr-FR" dirty="0" err="1">
                <a:latin typeface="Calibri" panose="020F0502020204030204" pitchFamily="34" charset="0"/>
                <a:ea typeface="Calibri" panose="020F0502020204030204" pitchFamily="34" charset="0"/>
                <a:cs typeface="Calibri" panose="020F0502020204030204" pitchFamily="34" charset="0"/>
              </a:rPr>
              <a:t>Testbench</a:t>
            </a:r>
            <a:r>
              <a:rPr lang="fr-FR" dirty="0">
                <a:latin typeface="Calibri" panose="020F0502020204030204" pitchFamily="34" charset="0"/>
                <a:ea typeface="Calibri" panose="020F0502020204030204" pitchFamily="34" charset="0"/>
                <a:cs typeface="Calibri" panose="020F0502020204030204" pitchFamily="34" charset="0"/>
              </a:rPr>
              <a:t> – Rise time </a:t>
            </a:r>
            <a:r>
              <a:rPr lang="fr-FR" dirty="0" err="1">
                <a:latin typeface="Calibri" panose="020F0502020204030204" pitchFamily="34" charset="0"/>
                <a:ea typeface="Calibri" panose="020F0502020204030204" pitchFamily="34" charset="0"/>
                <a:cs typeface="Calibri" panose="020F0502020204030204" pitchFamily="34" charset="0"/>
              </a:rPr>
              <a:t>measurement</a:t>
            </a:r>
            <a:r>
              <a:rPr lang="fr-FR" dirty="0">
                <a:latin typeface="Calibri" panose="020F0502020204030204" pitchFamily="34" charset="0"/>
                <a:ea typeface="Calibri" panose="020F0502020204030204" pitchFamily="34" charset="0"/>
                <a:cs typeface="Calibri" panose="020F0502020204030204" pitchFamily="34" charset="0"/>
              </a:rPr>
              <a:t> </a:t>
            </a:r>
            <a:r>
              <a:rPr lang="fr-FR" dirty="0" err="1">
                <a:latin typeface="Calibri" panose="020F0502020204030204" pitchFamily="34" charset="0"/>
                <a:ea typeface="Calibri" panose="020F0502020204030204" pitchFamily="34" charset="0"/>
                <a:cs typeface="Calibri" panose="020F0502020204030204" pitchFamily="34" charset="0"/>
              </a:rPr>
              <a:t>with</a:t>
            </a:r>
            <a:r>
              <a:rPr lang="fr-FR" dirty="0">
                <a:latin typeface="Calibri" panose="020F0502020204030204" pitchFamily="34" charset="0"/>
                <a:ea typeface="Calibri" panose="020F0502020204030204" pitchFamily="34" charset="0"/>
                <a:cs typeface="Calibri" panose="020F0502020204030204" pitchFamily="34" charset="0"/>
              </a:rPr>
              <a:t> 10 VMM</a:t>
            </a:r>
          </a:p>
        </p:txBody>
      </p:sp>
      <p:sp>
        <p:nvSpPr>
          <p:cNvPr id="34" name="Espace réservé du pied de page 3">
            <a:extLst>
              <a:ext uri="{FF2B5EF4-FFF2-40B4-BE49-F238E27FC236}">
                <a16:creationId xmlns:a16="http://schemas.microsoft.com/office/drawing/2014/main" id="{1115A847-B1A0-41F0-84FE-E2EB56AF0E9A}"/>
              </a:ext>
            </a:extLst>
          </p:cNvPr>
          <p:cNvSpPr>
            <a:spLocks noGrp="1"/>
          </p:cNvSpPr>
          <p:nvPr>
            <p:ph type="ftr" sz="quarter" idx="11"/>
          </p:nvPr>
        </p:nvSpPr>
        <p:spPr>
          <a:xfrm>
            <a:off x="736600" y="6343650"/>
            <a:ext cx="8839200" cy="365125"/>
          </a:xfrm>
        </p:spPr>
        <p:txBody>
          <a:bodyPr/>
          <a:lstStyle/>
          <a:p>
            <a:r>
              <a:rPr lang="en-US"/>
              <a:t>P2 Collaboration Meeting 7 Jan 2026</a:t>
            </a:r>
            <a:endParaRPr lang="fr-FR" dirty="0">
              <a:latin typeface="Calibri" panose="020F0502020204030204" pitchFamily="34" charset="0"/>
              <a:ea typeface="Calibri" panose="020F0502020204030204" pitchFamily="34" charset="0"/>
              <a:cs typeface="Calibri" panose="020F0502020204030204" pitchFamily="34" charset="0"/>
            </a:endParaRPr>
          </a:p>
        </p:txBody>
      </p:sp>
      <p:sp>
        <p:nvSpPr>
          <p:cNvPr id="24" name="ZoneTexte 23">
            <a:extLst>
              <a:ext uri="{FF2B5EF4-FFF2-40B4-BE49-F238E27FC236}">
                <a16:creationId xmlns:a16="http://schemas.microsoft.com/office/drawing/2014/main" id="{54523ABE-D880-4E39-BDAA-9FB6AB2582B9}"/>
              </a:ext>
            </a:extLst>
          </p:cNvPr>
          <p:cNvSpPr txBox="1"/>
          <p:nvPr/>
        </p:nvSpPr>
        <p:spPr>
          <a:xfrm flipH="1">
            <a:off x="1166070" y="5805300"/>
            <a:ext cx="12056743" cy="1477328"/>
          </a:xfrm>
          <a:prstGeom prst="rect">
            <a:avLst/>
          </a:prstGeom>
          <a:noFill/>
        </p:spPr>
        <p:txBody>
          <a:bodyPr wrap="square" rtlCol="0">
            <a:spAutoFit/>
          </a:bodyPr>
          <a:lstStyle/>
          <a:p>
            <a:pPr marL="285750" indent="-285750">
              <a:buFont typeface="Wingdings" panose="05000000000000000000" pitchFamily="2" charset="2"/>
              <a:buChar char="Ø"/>
            </a:pPr>
            <a:r>
              <a:rPr lang="fr-FR" dirty="0">
                <a:latin typeface="Calibri" panose="020F0502020204030204" pitchFamily="34" charset="0"/>
                <a:ea typeface="Calibri" panose="020F0502020204030204" pitchFamily="34" charset="0"/>
                <a:cs typeface="Calibri" panose="020F0502020204030204" pitchFamily="34" charset="0"/>
              </a:rPr>
              <a:t>Rise time for 2,2V: 965,7 µs</a:t>
            </a:r>
          </a:p>
          <a:p>
            <a:pPr marL="285750" indent="-285750">
              <a:buFont typeface="Wingdings" panose="05000000000000000000" pitchFamily="2" charset="2"/>
              <a:buChar char="Ø"/>
            </a:pPr>
            <a:r>
              <a:rPr lang="fr-FR" dirty="0">
                <a:latin typeface="Calibri" panose="020F0502020204030204" pitchFamily="34" charset="0"/>
                <a:ea typeface="Calibri" panose="020F0502020204030204" pitchFamily="34" charset="0"/>
                <a:cs typeface="Calibri" panose="020F0502020204030204" pitchFamily="34" charset="0"/>
              </a:rPr>
              <a:t>Rise time for 3,3V: 536,9 µs</a:t>
            </a:r>
          </a:p>
          <a:p>
            <a:endParaRPr lang="fr-FR" dirty="0">
              <a:latin typeface="Calibri" panose="020F0502020204030204" pitchFamily="34" charset="0"/>
              <a:ea typeface="Calibri" panose="020F0502020204030204" pitchFamily="34" charset="0"/>
              <a:cs typeface="Calibri" panose="020F0502020204030204" pitchFamily="34" charset="0"/>
            </a:endParaRPr>
          </a:p>
          <a:p>
            <a:endParaRPr lang="fr-FR" dirty="0">
              <a:latin typeface="Calibri" panose="020F0502020204030204" pitchFamily="34" charset="0"/>
              <a:ea typeface="Calibri" panose="020F0502020204030204" pitchFamily="34" charset="0"/>
              <a:cs typeface="Calibri" panose="020F0502020204030204" pitchFamily="34" charset="0"/>
            </a:endParaRPr>
          </a:p>
          <a:p>
            <a:r>
              <a:rPr lang="fr-FR" dirty="0">
                <a:latin typeface="Calibri" panose="020F0502020204030204" pitchFamily="34" charset="0"/>
                <a:ea typeface="Calibri" panose="020F0502020204030204" pitchFamily="34" charset="0"/>
                <a:cs typeface="Calibri" panose="020F0502020204030204" pitchFamily="34" charset="0"/>
              </a:rPr>
              <a:t> </a:t>
            </a:r>
          </a:p>
        </p:txBody>
      </p:sp>
      <p:pic>
        <p:nvPicPr>
          <p:cNvPr id="4" name="Image 3">
            <a:extLst>
              <a:ext uri="{FF2B5EF4-FFF2-40B4-BE49-F238E27FC236}">
                <a16:creationId xmlns:a16="http://schemas.microsoft.com/office/drawing/2014/main" id="{BE26ACF3-E5AB-43FE-B1B0-D3B208B0C64D}"/>
              </a:ext>
            </a:extLst>
          </p:cNvPr>
          <p:cNvPicPr>
            <a:picLocks noChangeAspect="1"/>
          </p:cNvPicPr>
          <p:nvPr/>
        </p:nvPicPr>
        <p:blipFill>
          <a:blip r:embed="rId2"/>
          <a:stretch>
            <a:fillRect/>
          </a:stretch>
        </p:blipFill>
        <p:spPr>
          <a:xfrm>
            <a:off x="1182848" y="1336050"/>
            <a:ext cx="10447090" cy="4405754"/>
          </a:xfrm>
          <a:prstGeom prst="rect">
            <a:avLst/>
          </a:prstGeom>
        </p:spPr>
      </p:pic>
    </p:spTree>
    <p:extLst>
      <p:ext uri="{BB962C8B-B14F-4D97-AF65-F5344CB8AC3E}">
        <p14:creationId xmlns:p14="http://schemas.microsoft.com/office/powerpoint/2010/main" val="26682202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13E2A538-6970-4AE0-9F1F-24E66C6040EF}"/>
              </a:ext>
            </a:extLst>
          </p:cNvPr>
          <p:cNvSpPr>
            <a:spLocks noGrp="1"/>
          </p:cNvSpPr>
          <p:nvPr>
            <p:ph type="sldNum" sz="quarter" idx="12"/>
          </p:nvPr>
        </p:nvSpPr>
        <p:spPr/>
        <p:txBody>
          <a:bodyPr/>
          <a:lstStyle/>
          <a:p>
            <a:fld id="{0CBC77A0-1F4E-42FF-9FFC-F45C3A64AF90}" type="slidenum">
              <a:rPr lang="fr-FR" smtClean="0"/>
              <a:t>53</a:t>
            </a:fld>
            <a:endParaRPr lang="fr-FR"/>
          </a:p>
        </p:txBody>
      </p:sp>
      <p:sp>
        <p:nvSpPr>
          <p:cNvPr id="6" name="Titre 5">
            <a:extLst>
              <a:ext uri="{FF2B5EF4-FFF2-40B4-BE49-F238E27FC236}">
                <a16:creationId xmlns:a16="http://schemas.microsoft.com/office/drawing/2014/main" id="{DC620269-CA28-407A-8CD8-AA7FFFB1B124}"/>
              </a:ext>
            </a:extLst>
          </p:cNvPr>
          <p:cNvSpPr>
            <a:spLocks noGrp="1"/>
          </p:cNvSpPr>
          <p:nvPr>
            <p:ph type="title"/>
          </p:nvPr>
        </p:nvSpPr>
        <p:spPr/>
        <p:txBody>
          <a:bodyPr>
            <a:normAutofit/>
          </a:bodyPr>
          <a:lstStyle/>
          <a:p>
            <a:r>
              <a:rPr lang="fr-FR" dirty="0">
                <a:latin typeface="Calibri" panose="020F0502020204030204" pitchFamily="34" charset="0"/>
                <a:ea typeface="Calibri" panose="020F0502020204030204" pitchFamily="34" charset="0"/>
                <a:cs typeface="Calibri" panose="020F0502020204030204" pitchFamily="34" charset="0"/>
              </a:rPr>
              <a:t>LVPS </a:t>
            </a:r>
            <a:r>
              <a:rPr lang="fr-FR" dirty="0" err="1">
                <a:latin typeface="Calibri" panose="020F0502020204030204" pitchFamily="34" charset="0"/>
                <a:ea typeface="Calibri" panose="020F0502020204030204" pitchFamily="34" charset="0"/>
                <a:cs typeface="Calibri" panose="020F0502020204030204" pitchFamily="34" charset="0"/>
              </a:rPr>
              <a:t>Testbench</a:t>
            </a:r>
            <a:r>
              <a:rPr lang="fr-FR" dirty="0">
                <a:latin typeface="Calibri" panose="020F0502020204030204" pitchFamily="34" charset="0"/>
                <a:ea typeface="Calibri" panose="020F0502020204030204" pitchFamily="34" charset="0"/>
                <a:cs typeface="Calibri" panose="020F0502020204030204" pitchFamily="34" charset="0"/>
              </a:rPr>
              <a:t> – No glitch !</a:t>
            </a:r>
          </a:p>
        </p:txBody>
      </p:sp>
      <p:sp>
        <p:nvSpPr>
          <p:cNvPr id="34" name="Espace réservé du pied de page 3">
            <a:extLst>
              <a:ext uri="{FF2B5EF4-FFF2-40B4-BE49-F238E27FC236}">
                <a16:creationId xmlns:a16="http://schemas.microsoft.com/office/drawing/2014/main" id="{1115A847-B1A0-41F0-84FE-E2EB56AF0E9A}"/>
              </a:ext>
            </a:extLst>
          </p:cNvPr>
          <p:cNvSpPr>
            <a:spLocks noGrp="1"/>
          </p:cNvSpPr>
          <p:nvPr>
            <p:ph type="ftr" sz="quarter" idx="11"/>
          </p:nvPr>
        </p:nvSpPr>
        <p:spPr>
          <a:xfrm>
            <a:off x="736600" y="6343650"/>
            <a:ext cx="8839200" cy="365125"/>
          </a:xfrm>
        </p:spPr>
        <p:txBody>
          <a:bodyPr/>
          <a:lstStyle/>
          <a:p>
            <a:r>
              <a:rPr lang="en-US"/>
              <a:t>P2 Collaboration Meeting 7 Jan 2026</a:t>
            </a:r>
            <a:endParaRPr lang="fr-FR" dirty="0">
              <a:latin typeface="Calibri" panose="020F0502020204030204" pitchFamily="34" charset="0"/>
              <a:ea typeface="Calibri" panose="020F0502020204030204" pitchFamily="34" charset="0"/>
              <a:cs typeface="Calibri" panose="020F0502020204030204" pitchFamily="34" charset="0"/>
            </a:endParaRPr>
          </a:p>
        </p:txBody>
      </p:sp>
      <p:sp>
        <p:nvSpPr>
          <p:cNvPr id="24" name="ZoneTexte 23">
            <a:extLst>
              <a:ext uri="{FF2B5EF4-FFF2-40B4-BE49-F238E27FC236}">
                <a16:creationId xmlns:a16="http://schemas.microsoft.com/office/drawing/2014/main" id="{54523ABE-D880-4E39-BDAA-9FB6AB2582B9}"/>
              </a:ext>
            </a:extLst>
          </p:cNvPr>
          <p:cNvSpPr txBox="1"/>
          <p:nvPr/>
        </p:nvSpPr>
        <p:spPr>
          <a:xfrm flipH="1">
            <a:off x="1166070" y="5805300"/>
            <a:ext cx="12056743" cy="1477328"/>
          </a:xfrm>
          <a:prstGeom prst="rect">
            <a:avLst/>
          </a:prstGeom>
          <a:noFill/>
        </p:spPr>
        <p:txBody>
          <a:bodyPr wrap="square" rtlCol="0">
            <a:spAutoFit/>
          </a:bodyPr>
          <a:lstStyle/>
          <a:p>
            <a:pPr marL="285750" indent="-285750">
              <a:buFont typeface="Wingdings" panose="05000000000000000000" pitchFamily="2" charset="2"/>
              <a:buChar char="Ø"/>
            </a:pPr>
            <a:r>
              <a:rPr lang="fr-FR" dirty="0">
                <a:latin typeface="Calibri" panose="020F0502020204030204" pitchFamily="34" charset="0"/>
                <a:ea typeface="Calibri" panose="020F0502020204030204" pitchFamily="34" charset="0"/>
                <a:cs typeface="Calibri" panose="020F0502020204030204" pitchFamily="34" charset="0"/>
              </a:rPr>
              <a:t>Rise time for 2,2V: 965,1 µs</a:t>
            </a:r>
          </a:p>
          <a:p>
            <a:pPr marL="285750" indent="-285750">
              <a:buFont typeface="Wingdings" panose="05000000000000000000" pitchFamily="2" charset="2"/>
              <a:buChar char="Ø"/>
            </a:pPr>
            <a:r>
              <a:rPr lang="fr-FR" dirty="0">
                <a:latin typeface="Calibri" panose="020F0502020204030204" pitchFamily="34" charset="0"/>
                <a:ea typeface="Calibri" panose="020F0502020204030204" pitchFamily="34" charset="0"/>
                <a:cs typeface="Calibri" panose="020F0502020204030204" pitchFamily="34" charset="0"/>
              </a:rPr>
              <a:t>Rise time for 3,3V: 555,4 µs</a:t>
            </a:r>
          </a:p>
          <a:p>
            <a:endParaRPr lang="fr-FR" dirty="0">
              <a:latin typeface="Calibri" panose="020F0502020204030204" pitchFamily="34" charset="0"/>
              <a:ea typeface="Calibri" panose="020F0502020204030204" pitchFamily="34" charset="0"/>
              <a:cs typeface="Calibri" panose="020F0502020204030204" pitchFamily="34" charset="0"/>
            </a:endParaRPr>
          </a:p>
          <a:p>
            <a:endParaRPr lang="fr-FR" dirty="0">
              <a:latin typeface="Calibri" panose="020F0502020204030204" pitchFamily="34" charset="0"/>
              <a:ea typeface="Calibri" panose="020F0502020204030204" pitchFamily="34" charset="0"/>
              <a:cs typeface="Calibri" panose="020F0502020204030204" pitchFamily="34" charset="0"/>
            </a:endParaRPr>
          </a:p>
          <a:p>
            <a:r>
              <a:rPr lang="fr-FR" dirty="0">
                <a:latin typeface="Calibri" panose="020F0502020204030204" pitchFamily="34" charset="0"/>
                <a:ea typeface="Calibri" panose="020F0502020204030204" pitchFamily="34" charset="0"/>
                <a:cs typeface="Calibri" panose="020F0502020204030204" pitchFamily="34" charset="0"/>
              </a:rPr>
              <a:t> </a:t>
            </a:r>
          </a:p>
        </p:txBody>
      </p:sp>
      <p:pic>
        <p:nvPicPr>
          <p:cNvPr id="3" name="Image 2">
            <a:extLst>
              <a:ext uri="{FF2B5EF4-FFF2-40B4-BE49-F238E27FC236}">
                <a16:creationId xmlns:a16="http://schemas.microsoft.com/office/drawing/2014/main" id="{B302EABC-9E39-4662-A9CC-AAF58460686E}"/>
              </a:ext>
            </a:extLst>
          </p:cNvPr>
          <p:cNvPicPr>
            <a:picLocks noChangeAspect="1"/>
          </p:cNvPicPr>
          <p:nvPr/>
        </p:nvPicPr>
        <p:blipFill>
          <a:blip r:embed="rId2"/>
          <a:stretch>
            <a:fillRect/>
          </a:stretch>
        </p:blipFill>
        <p:spPr>
          <a:xfrm>
            <a:off x="885296" y="1143000"/>
            <a:ext cx="10807776" cy="4572000"/>
          </a:xfrm>
          <a:prstGeom prst="rect">
            <a:avLst/>
          </a:prstGeom>
        </p:spPr>
      </p:pic>
    </p:spTree>
    <p:extLst>
      <p:ext uri="{BB962C8B-B14F-4D97-AF65-F5344CB8AC3E}">
        <p14:creationId xmlns:p14="http://schemas.microsoft.com/office/powerpoint/2010/main" val="16451300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7EBCC75E-A3DE-4F78-91C0-3E57F5BF03AE}"/>
              </a:ext>
            </a:extLst>
          </p:cNvPr>
          <p:cNvSpPr>
            <a:spLocks noGrp="1"/>
          </p:cNvSpPr>
          <p:nvPr>
            <p:ph type="sldNum" sz="quarter" idx="12"/>
          </p:nvPr>
        </p:nvSpPr>
        <p:spPr/>
        <p:txBody>
          <a:bodyPr/>
          <a:lstStyle/>
          <a:p>
            <a:fld id="{0CBC77A0-1F4E-42FF-9FFC-F45C3A64AF90}" type="slidenum">
              <a:rPr lang="fr-FR" smtClean="0"/>
              <a:t>54</a:t>
            </a:fld>
            <a:endParaRPr lang="fr-FR"/>
          </a:p>
        </p:txBody>
      </p:sp>
      <p:sp>
        <p:nvSpPr>
          <p:cNvPr id="7" name="Espace réservé du pied de page 4">
            <a:extLst>
              <a:ext uri="{FF2B5EF4-FFF2-40B4-BE49-F238E27FC236}">
                <a16:creationId xmlns:a16="http://schemas.microsoft.com/office/drawing/2014/main" id="{E2A9525B-F41E-4E55-B097-0B87E94B9786}"/>
              </a:ext>
            </a:extLst>
          </p:cNvPr>
          <p:cNvSpPr>
            <a:spLocks noGrp="1"/>
          </p:cNvSpPr>
          <p:nvPr>
            <p:ph type="ftr" sz="quarter" idx="11"/>
          </p:nvPr>
        </p:nvSpPr>
        <p:spPr>
          <a:xfrm>
            <a:off x="736600" y="6343650"/>
            <a:ext cx="8839200" cy="365125"/>
          </a:xfrm>
        </p:spPr>
        <p:txBody>
          <a:bodyPr/>
          <a:lstStyle/>
          <a:p>
            <a:r>
              <a:rPr lang="en-US">
                <a:latin typeface="Calibri" panose="020F0502020204030204" pitchFamily="34" charset="0"/>
                <a:cs typeface="Calibri" panose="020F0502020204030204" pitchFamily="34" charset="0"/>
              </a:rPr>
              <a:t>P2 Collaboration Meeting 7 Jan 2026</a:t>
            </a:r>
            <a:endParaRPr lang="fr-FR" dirty="0">
              <a:latin typeface="Calibri" panose="020F0502020204030204" pitchFamily="34" charset="0"/>
              <a:cs typeface="Calibri" panose="020F0502020204030204" pitchFamily="34" charset="0"/>
            </a:endParaRPr>
          </a:p>
        </p:txBody>
      </p:sp>
      <p:sp>
        <p:nvSpPr>
          <p:cNvPr id="16" name="Espace réservé du contenu 1">
            <a:extLst>
              <a:ext uri="{FF2B5EF4-FFF2-40B4-BE49-F238E27FC236}">
                <a16:creationId xmlns:a16="http://schemas.microsoft.com/office/drawing/2014/main" id="{02EA7196-EACE-4C1B-A703-8904A870BE53}"/>
              </a:ext>
            </a:extLst>
          </p:cNvPr>
          <p:cNvSpPr txBox="1">
            <a:spLocks/>
          </p:cNvSpPr>
          <p:nvPr/>
        </p:nvSpPr>
        <p:spPr>
          <a:xfrm>
            <a:off x="756414" y="1175469"/>
            <a:ext cx="10728325" cy="1294932"/>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Calibri" panose="020F0502020204030204" pitchFamily="34" charset="0"/>
                <a:ea typeface="Calibri" panose="020F0502020204030204" pitchFamily="34" charset="0"/>
                <a:cs typeface="Calibri" panose="020F0502020204030204" pitchFamily="34" charset="0"/>
              </a:rPr>
              <a:t>HDMI 1m cable, 25 times measurements</a:t>
            </a:r>
          </a:p>
          <a:p>
            <a:r>
              <a:rPr lang="en-US" dirty="0">
                <a:latin typeface="Calibri" panose="020F0502020204030204" pitchFamily="34" charset="0"/>
                <a:ea typeface="Calibri" panose="020F0502020204030204" pitchFamily="34" charset="0"/>
                <a:cs typeface="Calibri" panose="020F0502020204030204" pitchFamily="34" charset="0"/>
              </a:rPr>
              <a:t>Voltage C1: 3,31V, time rise : 1,78 </a:t>
            </a:r>
            <a:r>
              <a:rPr lang="en-US" dirty="0" err="1">
                <a:latin typeface="Calibri" panose="020F0502020204030204" pitchFamily="34" charset="0"/>
                <a:ea typeface="Calibri" panose="020F0502020204030204" pitchFamily="34" charset="0"/>
                <a:cs typeface="Calibri" panose="020F0502020204030204" pitchFamily="34" charset="0"/>
              </a:rPr>
              <a:t>ms</a:t>
            </a:r>
            <a:r>
              <a:rPr lang="en-US" dirty="0">
                <a:latin typeface="Calibri" panose="020F0502020204030204" pitchFamily="34" charset="0"/>
                <a:ea typeface="Calibri" panose="020F0502020204030204" pitchFamily="34" charset="0"/>
                <a:cs typeface="Calibri" panose="020F0502020204030204" pitchFamily="34" charset="0"/>
              </a:rPr>
              <a:t> and no glitch with 200ms </a:t>
            </a:r>
            <a:r>
              <a:rPr lang="en-US" dirty="0" err="1">
                <a:latin typeface="Calibri" panose="020F0502020204030204" pitchFamily="34" charset="0"/>
                <a:ea typeface="Calibri" panose="020F0502020204030204" pitchFamily="34" charset="0"/>
                <a:cs typeface="Calibri" panose="020F0502020204030204" pitchFamily="34" charset="0"/>
              </a:rPr>
              <a:t>timebase</a:t>
            </a:r>
            <a:endParaRPr lang="en-US" dirty="0">
              <a:latin typeface="Calibri" panose="020F0502020204030204" pitchFamily="34" charset="0"/>
              <a:ea typeface="Calibri" panose="020F0502020204030204" pitchFamily="34" charset="0"/>
              <a:cs typeface="Calibri" panose="020F0502020204030204" pitchFamily="34" charset="0"/>
            </a:endParaRPr>
          </a:p>
          <a:p>
            <a:r>
              <a:rPr lang="en-US" dirty="0">
                <a:latin typeface="Calibri" panose="020F0502020204030204" pitchFamily="34" charset="0"/>
                <a:ea typeface="Calibri" panose="020F0502020204030204" pitchFamily="34" charset="0"/>
                <a:cs typeface="Calibri" panose="020F0502020204030204" pitchFamily="34" charset="0"/>
              </a:rPr>
              <a:t>Voltage C2: 2,3 V, time rise 808,87 µs and no glitch with 200ms </a:t>
            </a:r>
            <a:r>
              <a:rPr lang="en-US" dirty="0" err="1">
                <a:latin typeface="Calibri" panose="020F0502020204030204" pitchFamily="34" charset="0"/>
                <a:ea typeface="Calibri" panose="020F0502020204030204" pitchFamily="34" charset="0"/>
                <a:cs typeface="Calibri" panose="020F0502020204030204" pitchFamily="34" charset="0"/>
              </a:rPr>
              <a:t>timebase</a:t>
            </a:r>
            <a:endParaRPr lang="en-US" dirty="0">
              <a:latin typeface="Calibri" panose="020F0502020204030204" pitchFamily="34" charset="0"/>
              <a:ea typeface="Calibri" panose="020F0502020204030204" pitchFamily="34" charset="0"/>
              <a:cs typeface="Calibri" panose="020F0502020204030204" pitchFamily="34" charset="0"/>
            </a:endParaRPr>
          </a:p>
          <a:p>
            <a:endParaRPr lang="en-US" dirty="0">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12" name="Titre 5">
            <a:extLst>
              <a:ext uri="{FF2B5EF4-FFF2-40B4-BE49-F238E27FC236}">
                <a16:creationId xmlns:a16="http://schemas.microsoft.com/office/drawing/2014/main" id="{E70CD8F6-1AF7-4CA7-B3F0-597237F000DE}"/>
              </a:ext>
            </a:extLst>
          </p:cNvPr>
          <p:cNvSpPr txBox="1">
            <a:spLocks/>
          </p:cNvSpPr>
          <p:nvPr/>
        </p:nvSpPr>
        <p:spPr>
          <a:xfrm>
            <a:off x="731837" y="303642"/>
            <a:ext cx="10728325" cy="871827"/>
          </a:xfrm>
          <a:prstGeom prst="rect">
            <a:avLst/>
          </a:prstGeom>
        </p:spPr>
        <p:txBody>
          <a:bodyPr vert="horz" lIns="0" tIns="45720" rIns="0" bIns="45720" rtlCol="0" anchor="t">
            <a:normAutofit fontScale="90000" lnSpcReduction="10000"/>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fr-FR" dirty="0">
                <a:latin typeface="Calibri" panose="020F0502020204030204" pitchFamily="34" charset="0"/>
                <a:ea typeface="Calibri" panose="020F0502020204030204" pitchFamily="34" charset="0"/>
                <a:cs typeface="Calibri" panose="020F0502020204030204" pitchFamily="34" charset="0"/>
              </a:rPr>
              <a:t>SNR </a:t>
            </a:r>
            <a:r>
              <a:rPr lang="fr-FR" dirty="0" err="1">
                <a:latin typeface="Calibri" panose="020F0502020204030204" pitchFamily="34" charset="0"/>
                <a:ea typeface="Calibri" panose="020F0502020204030204" pitchFamily="34" charset="0"/>
                <a:cs typeface="Calibri" panose="020F0502020204030204" pitchFamily="34" charset="0"/>
              </a:rPr>
              <a:t>Testbench</a:t>
            </a:r>
            <a:r>
              <a:rPr lang="fr-FR" dirty="0">
                <a:latin typeface="Calibri" panose="020F0502020204030204" pitchFamily="34" charset="0"/>
                <a:ea typeface="Calibri" panose="020F0502020204030204" pitchFamily="34" charset="0"/>
                <a:cs typeface="Calibri" panose="020F0502020204030204" pitchFamily="34" charset="0"/>
              </a:rPr>
              <a:t>: Rise time </a:t>
            </a:r>
            <a:r>
              <a:rPr lang="fr-FR" dirty="0" err="1">
                <a:latin typeface="Calibri" panose="020F0502020204030204" pitchFamily="34" charset="0"/>
                <a:ea typeface="Calibri" panose="020F0502020204030204" pitchFamily="34" charset="0"/>
                <a:cs typeface="Calibri" panose="020F0502020204030204" pitchFamily="34" charset="0"/>
              </a:rPr>
              <a:t>measurement</a:t>
            </a:r>
            <a:r>
              <a:rPr lang="fr-FR" dirty="0">
                <a:latin typeface="Calibri" panose="020F0502020204030204" pitchFamily="34" charset="0"/>
                <a:ea typeface="Calibri" panose="020F0502020204030204" pitchFamily="34" charset="0"/>
                <a:cs typeface="Calibri" panose="020F0502020204030204" pitchFamily="34" charset="0"/>
              </a:rPr>
              <a:t> </a:t>
            </a:r>
            <a:r>
              <a:rPr lang="fr-FR" dirty="0" err="1">
                <a:latin typeface="Calibri" panose="020F0502020204030204" pitchFamily="34" charset="0"/>
                <a:ea typeface="Calibri" panose="020F0502020204030204" pitchFamily="34" charset="0"/>
                <a:cs typeface="Calibri" panose="020F0502020204030204" pitchFamily="34" charset="0"/>
              </a:rPr>
              <a:t>with</a:t>
            </a:r>
            <a:r>
              <a:rPr lang="fr-FR" dirty="0">
                <a:latin typeface="Calibri" panose="020F0502020204030204" pitchFamily="34" charset="0"/>
                <a:ea typeface="Calibri" panose="020F0502020204030204" pitchFamily="34" charset="0"/>
                <a:cs typeface="Calibri" panose="020F0502020204030204" pitchFamily="34" charset="0"/>
              </a:rPr>
              <a:t> VMM </a:t>
            </a:r>
            <a:r>
              <a:rPr lang="fr-FR" dirty="0" err="1">
                <a:latin typeface="Calibri" panose="020F0502020204030204" pitchFamily="34" charset="0"/>
                <a:ea typeface="Calibri" panose="020F0502020204030204" pitchFamily="34" charset="0"/>
                <a:cs typeface="Calibri" panose="020F0502020204030204" pitchFamily="34" charset="0"/>
              </a:rPr>
              <a:t>Hybrid</a:t>
            </a:r>
            <a:br>
              <a:rPr lang="fr-FR" dirty="0">
                <a:latin typeface="Calibri" panose="020F0502020204030204" pitchFamily="34" charset="0"/>
                <a:ea typeface="Calibri" panose="020F0502020204030204" pitchFamily="34" charset="0"/>
                <a:cs typeface="Calibri" panose="020F0502020204030204" pitchFamily="34" charset="0"/>
              </a:rPr>
            </a:br>
            <a:r>
              <a:rPr lang="fr-FR" dirty="0" err="1">
                <a:latin typeface="Calibri" panose="020F0502020204030204" pitchFamily="34" charset="0"/>
                <a:ea typeface="Calibri" panose="020F0502020204030204" pitchFamily="34" charset="0"/>
                <a:cs typeface="Calibri" panose="020F0502020204030204" pitchFamily="34" charset="0"/>
              </a:rPr>
              <a:t>Ref</a:t>
            </a:r>
            <a:r>
              <a:rPr lang="fr-FR" dirty="0">
                <a:latin typeface="Calibri" panose="020F0502020204030204" pitchFamily="34" charset="0"/>
                <a:ea typeface="Calibri" panose="020F0502020204030204" pitchFamily="34" charset="0"/>
                <a:cs typeface="Calibri" panose="020F0502020204030204" pitchFamily="34" charset="0"/>
              </a:rPr>
              <a:t> power </a:t>
            </a:r>
            <a:r>
              <a:rPr lang="fr-FR" dirty="0" err="1">
                <a:latin typeface="Calibri" panose="020F0502020204030204" pitchFamily="34" charset="0"/>
                <a:ea typeface="Calibri" panose="020F0502020204030204" pitchFamily="34" charset="0"/>
                <a:cs typeface="Calibri" panose="020F0502020204030204" pitchFamily="34" charset="0"/>
              </a:rPr>
              <a:t>supply</a:t>
            </a:r>
            <a:r>
              <a:rPr lang="fr-FR" dirty="0">
                <a:latin typeface="Calibri" panose="020F0502020204030204" pitchFamily="34" charset="0"/>
                <a:ea typeface="Calibri" panose="020F0502020204030204" pitchFamily="34" charset="0"/>
                <a:cs typeface="Calibri" panose="020F0502020204030204" pitchFamily="34" charset="0"/>
              </a:rPr>
              <a:t>: </a:t>
            </a:r>
            <a:r>
              <a:rPr lang="fr-FR" b="1" dirty="0">
                <a:latin typeface="Calibri" panose="020F0502020204030204" pitchFamily="34" charset="0"/>
                <a:ea typeface="Calibri" panose="020F0502020204030204" pitchFamily="34" charset="0"/>
                <a:cs typeface="Calibri" panose="020F0502020204030204" pitchFamily="34" charset="0"/>
              </a:rPr>
              <a:t>TDK Lambda Z10-40</a:t>
            </a:r>
          </a:p>
        </p:txBody>
      </p:sp>
      <p:pic>
        <p:nvPicPr>
          <p:cNvPr id="8" name="Image 7">
            <a:extLst>
              <a:ext uri="{FF2B5EF4-FFF2-40B4-BE49-F238E27FC236}">
                <a16:creationId xmlns:a16="http://schemas.microsoft.com/office/drawing/2014/main" id="{C693A8E7-7023-41E6-A642-48E0F70B88BE}"/>
              </a:ext>
            </a:extLst>
          </p:cNvPr>
          <p:cNvPicPr>
            <a:picLocks noChangeAspect="1"/>
          </p:cNvPicPr>
          <p:nvPr/>
        </p:nvPicPr>
        <p:blipFill>
          <a:blip r:embed="rId2"/>
          <a:stretch>
            <a:fillRect/>
          </a:stretch>
        </p:blipFill>
        <p:spPr>
          <a:xfrm>
            <a:off x="405422" y="2403805"/>
            <a:ext cx="11381155" cy="3874758"/>
          </a:xfrm>
          <a:prstGeom prst="rect">
            <a:avLst/>
          </a:prstGeom>
        </p:spPr>
      </p:pic>
    </p:spTree>
    <p:extLst>
      <p:ext uri="{BB962C8B-B14F-4D97-AF65-F5344CB8AC3E}">
        <p14:creationId xmlns:p14="http://schemas.microsoft.com/office/powerpoint/2010/main" val="386656462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7EBCC75E-A3DE-4F78-91C0-3E57F5BF03AE}"/>
              </a:ext>
            </a:extLst>
          </p:cNvPr>
          <p:cNvSpPr>
            <a:spLocks noGrp="1"/>
          </p:cNvSpPr>
          <p:nvPr>
            <p:ph type="sldNum" sz="quarter" idx="12"/>
          </p:nvPr>
        </p:nvSpPr>
        <p:spPr/>
        <p:txBody>
          <a:bodyPr/>
          <a:lstStyle/>
          <a:p>
            <a:fld id="{0CBC77A0-1F4E-42FF-9FFC-F45C3A64AF90}" type="slidenum">
              <a:rPr lang="fr-FR" smtClean="0"/>
              <a:t>55</a:t>
            </a:fld>
            <a:endParaRPr lang="fr-FR"/>
          </a:p>
        </p:txBody>
      </p:sp>
      <p:sp>
        <p:nvSpPr>
          <p:cNvPr id="7" name="Espace réservé du pied de page 4">
            <a:extLst>
              <a:ext uri="{FF2B5EF4-FFF2-40B4-BE49-F238E27FC236}">
                <a16:creationId xmlns:a16="http://schemas.microsoft.com/office/drawing/2014/main" id="{E2A9525B-F41E-4E55-B097-0B87E94B9786}"/>
              </a:ext>
            </a:extLst>
          </p:cNvPr>
          <p:cNvSpPr>
            <a:spLocks noGrp="1"/>
          </p:cNvSpPr>
          <p:nvPr>
            <p:ph type="ftr" sz="quarter" idx="11"/>
          </p:nvPr>
        </p:nvSpPr>
        <p:spPr>
          <a:xfrm>
            <a:off x="736600" y="6343650"/>
            <a:ext cx="8839200" cy="365125"/>
          </a:xfrm>
        </p:spPr>
        <p:txBody>
          <a:bodyPr/>
          <a:lstStyle/>
          <a:p>
            <a:r>
              <a:rPr lang="en-US">
                <a:latin typeface="Calibri" panose="020F0502020204030204" pitchFamily="34" charset="0"/>
                <a:cs typeface="Calibri" panose="020F0502020204030204" pitchFamily="34" charset="0"/>
              </a:rPr>
              <a:t>P2 Collaboration Meeting 7 Jan 2026</a:t>
            </a:r>
            <a:endParaRPr lang="fr-FR" dirty="0">
              <a:latin typeface="Calibri" panose="020F0502020204030204" pitchFamily="34" charset="0"/>
              <a:cs typeface="Calibri" panose="020F0502020204030204" pitchFamily="34" charset="0"/>
            </a:endParaRPr>
          </a:p>
        </p:txBody>
      </p:sp>
      <p:sp>
        <p:nvSpPr>
          <p:cNvPr id="16" name="Espace réservé du contenu 1">
            <a:extLst>
              <a:ext uri="{FF2B5EF4-FFF2-40B4-BE49-F238E27FC236}">
                <a16:creationId xmlns:a16="http://schemas.microsoft.com/office/drawing/2014/main" id="{02EA7196-EACE-4C1B-A703-8904A870BE53}"/>
              </a:ext>
            </a:extLst>
          </p:cNvPr>
          <p:cNvSpPr txBox="1">
            <a:spLocks/>
          </p:cNvSpPr>
          <p:nvPr/>
        </p:nvSpPr>
        <p:spPr>
          <a:xfrm>
            <a:off x="226504" y="1326470"/>
            <a:ext cx="2801922" cy="3505589"/>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Calibri" panose="020F0502020204030204" pitchFamily="34" charset="0"/>
                <a:ea typeface="Calibri" panose="020F0502020204030204" pitchFamily="34" charset="0"/>
                <a:cs typeface="Calibri" panose="020F0502020204030204" pitchFamily="34" charset="0"/>
              </a:rPr>
              <a:t>HDMI 1m cable, 25 times measurements</a:t>
            </a:r>
          </a:p>
          <a:p>
            <a:r>
              <a:rPr lang="en-US" dirty="0">
                <a:latin typeface="Calibri" panose="020F0502020204030204" pitchFamily="34" charset="0"/>
                <a:ea typeface="Calibri" panose="020F0502020204030204" pitchFamily="34" charset="0"/>
                <a:cs typeface="Calibri" panose="020F0502020204030204" pitchFamily="34" charset="0"/>
              </a:rPr>
              <a:t>Voltage C1: 3,31V on power supply </a:t>
            </a:r>
          </a:p>
          <a:p>
            <a:r>
              <a:rPr lang="en-US" dirty="0">
                <a:latin typeface="Calibri" panose="020F0502020204030204" pitchFamily="34" charset="0"/>
                <a:ea typeface="Calibri" panose="020F0502020204030204" pitchFamily="34" charset="0"/>
                <a:cs typeface="Calibri" panose="020F0502020204030204" pitchFamily="34" charset="0"/>
              </a:rPr>
              <a:t>Voltage C2: 2,7 V on power supply </a:t>
            </a:r>
          </a:p>
          <a:p>
            <a:endParaRPr lang="en-US" dirty="0"/>
          </a:p>
        </p:txBody>
      </p:sp>
      <p:sp>
        <p:nvSpPr>
          <p:cNvPr id="12" name="Titre 5">
            <a:extLst>
              <a:ext uri="{FF2B5EF4-FFF2-40B4-BE49-F238E27FC236}">
                <a16:creationId xmlns:a16="http://schemas.microsoft.com/office/drawing/2014/main" id="{E70CD8F6-1AF7-4CA7-B3F0-597237F000DE}"/>
              </a:ext>
            </a:extLst>
          </p:cNvPr>
          <p:cNvSpPr txBox="1">
            <a:spLocks/>
          </p:cNvSpPr>
          <p:nvPr/>
        </p:nvSpPr>
        <p:spPr>
          <a:xfrm>
            <a:off x="731837" y="303642"/>
            <a:ext cx="10728325" cy="871827"/>
          </a:xfrm>
          <a:prstGeom prst="rect">
            <a:avLst/>
          </a:prstGeom>
        </p:spPr>
        <p:txBody>
          <a:bodyPr vert="horz" lIns="0" tIns="45720" rIns="0" bIns="45720" rtlCol="0" anchor="t">
            <a:normAutofit fontScale="82500" lnSpcReduction="10000"/>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fr-FR" dirty="0">
                <a:latin typeface="Calibri" panose="020F0502020204030204" pitchFamily="34" charset="0"/>
                <a:ea typeface="Calibri" panose="020F0502020204030204" pitchFamily="34" charset="0"/>
                <a:cs typeface="Calibri" panose="020F0502020204030204" pitchFamily="34" charset="0"/>
              </a:rPr>
              <a:t>SNR </a:t>
            </a:r>
            <a:r>
              <a:rPr lang="fr-FR" dirty="0" err="1">
                <a:latin typeface="Calibri" panose="020F0502020204030204" pitchFamily="34" charset="0"/>
                <a:ea typeface="Calibri" panose="020F0502020204030204" pitchFamily="34" charset="0"/>
                <a:cs typeface="Calibri" panose="020F0502020204030204" pitchFamily="34" charset="0"/>
              </a:rPr>
              <a:t>Testbench</a:t>
            </a:r>
            <a:r>
              <a:rPr lang="fr-FR" dirty="0">
                <a:latin typeface="Calibri" panose="020F0502020204030204" pitchFamily="34" charset="0"/>
                <a:ea typeface="Calibri" panose="020F0502020204030204" pitchFamily="34" charset="0"/>
                <a:cs typeface="Calibri" panose="020F0502020204030204" pitchFamily="34" charset="0"/>
              </a:rPr>
              <a:t>: Rise time </a:t>
            </a:r>
            <a:r>
              <a:rPr lang="fr-FR" dirty="0" err="1">
                <a:latin typeface="Calibri" panose="020F0502020204030204" pitchFamily="34" charset="0"/>
                <a:ea typeface="Calibri" panose="020F0502020204030204" pitchFamily="34" charset="0"/>
                <a:cs typeface="Calibri" panose="020F0502020204030204" pitchFamily="34" charset="0"/>
              </a:rPr>
              <a:t>measurement</a:t>
            </a:r>
            <a:r>
              <a:rPr lang="fr-FR" dirty="0">
                <a:latin typeface="Calibri" panose="020F0502020204030204" pitchFamily="34" charset="0"/>
                <a:ea typeface="Calibri" panose="020F0502020204030204" pitchFamily="34" charset="0"/>
                <a:cs typeface="Calibri" panose="020F0502020204030204" pitchFamily="34" charset="0"/>
              </a:rPr>
              <a:t> </a:t>
            </a:r>
            <a:r>
              <a:rPr lang="fr-FR" dirty="0" err="1">
                <a:latin typeface="Calibri" panose="020F0502020204030204" pitchFamily="34" charset="0"/>
                <a:ea typeface="Calibri" panose="020F0502020204030204" pitchFamily="34" charset="0"/>
                <a:cs typeface="Calibri" panose="020F0502020204030204" pitchFamily="34" charset="0"/>
              </a:rPr>
              <a:t>with</a:t>
            </a:r>
            <a:r>
              <a:rPr lang="fr-FR" dirty="0">
                <a:latin typeface="Calibri" panose="020F0502020204030204" pitchFamily="34" charset="0"/>
                <a:ea typeface="Calibri" panose="020F0502020204030204" pitchFamily="34" charset="0"/>
                <a:cs typeface="Calibri" panose="020F0502020204030204" pitchFamily="34" charset="0"/>
              </a:rPr>
              <a:t> VMM </a:t>
            </a:r>
            <a:r>
              <a:rPr lang="fr-FR" dirty="0" err="1">
                <a:latin typeface="Calibri" panose="020F0502020204030204" pitchFamily="34" charset="0"/>
                <a:ea typeface="Calibri" panose="020F0502020204030204" pitchFamily="34" charset="0"/>
                <a:cs typeface="Calibri" panose="020F0502020204030204" pitchFamily="34" charset="0"/>
              </a:rPr>
              <a:t>Hybrid</a:t>
            </a:r>
            <a:r>
              <a:rPr lang="fr-FR" dirty="0">
                <a:latin typeface="Calibri" panose="020F0502020204030204" pitchFamily="34" charset="0"/>
                <a:ea typeface="Calibri" panose="020F0502020204030204" pitchFamily="34" charset="0"/>
                <a:cs typeface="Calibri" panose="020F0502020204030204" pitchFamily="34" charset="0"/>
              </a:rPr>
              <a:t> </a:t>
            </a:r>
            <a:r>
              <a:rPr lang="fr-FR" dirty="0" err="1">
                <a:latin typeface="Calibri" panose="020F0502020204030204" pitchFamily="34" charset="0"/>
                <a:ea typeface="Calibri" panose="020F0502020204030204" pitchFamily="34" charset="0"/>
                <a:cs typeface="Calibri" panose="020F0502020204030204" pitchFamily="34" charset="0"/>
              </a:rPr>
              <a:t>without</a:t>
            </a:r>
            <a:r>
              <a:rPr lang="fr-FR" dirty="0">
                <a:latin typeface="Calibri" panose="020F0502020204030204" pitchFamily="34" charset="0"/>
                <a:ea typeface="Calibri" panose="020F0502020204030204" pitchFamily="34" charset="0"/>
                <a:cs typeface="Calibri" panose="020F0502020204030204" pitchFamily="34" charset="0"/>
              </a:rPr>
              <a:t> </a:t>
            </a:r>
            <a:r>
              <a:rPr lang="fr-FR" dirty="0" err="1">
                <a:latin typeface="Calibri" panose="020F0502020204030204" pitchFamily="34" charset="0"/>
                <a:ea typeface="Calibri" panose="020F0502020204030204" pitchFamily="34" charset="0"/>
                <a:cs typeface="Calibri" panose="020F0502020204030204" pitchFamily="34" charset="0"/>
              </a:rPr>
              <a:t>sense</a:t>
            </a:r>
            <a:br>
              <a:rPr lang="fr-FR" dirty="0">
                <a:latin typeface="Calibri" panose="020F0502020204030204" pitchFamily="34" charset="0"/>
                <a:ea typeface="Calibri" panose="020F0502020204030204" pitchFamily="34" charset="0"/>
                <a:cs typeface="Calibri" panose="020F0502020204030204" pitchFamily="34" charset="0"/>
              </a:rPr>
            </a:br>
            <a:r>
              <a:rPr lang="fr-FR" dirty="0" err="1">
                <a:latin typeface="Calibri" panose="020F0502020204030204" pitchFamily="34" charset="0"/>
                <a:ea typeface="Calibri" panose="020F0502020204030204" pitchFamily="34" charset="0"/>
                <a:cs typeface="Calibri" panose="020F0502020204030204" pitchFamily="34" charset="0"/>
              </a:rPr>
              <a:t>Ref</a:t>
            </a:r>
            <a:r>
              <a:rPr lang="fr-FR" dirty="0">
                <a:latin typeface="Calibri" panose="020F0502020204030204" pitchFamily="34" charset="0"/>
                <a:ea typeface="Calibri" panose="020F0502020204030204" pitchFamily="34" charset="0"/>
                <a:cs typeface="Calibri" panose="020F0502020204030204" pitchFamily="34" charset="0"/>
              </a:rPr>
              <a:t> power </a:t>
            </a:r>
            <a:r>
              <a:rPr lang="fr-FR" dirty="0" err="1">
                <a:latin typeface="Calibri" panose="020F0502020204030204" pitchFamily="34" charset="0"/>
                <a:ea typeface="Calibri" panose="020F0502020204030204" pitchFamily="34" charset="0"/>
                <a:cs typeface="Calibri" panose="020F0502020204030204" pitchFamily="34" charset="0"/>
              </a:rPr>
              <a:t>supply</a:t>
            </a:r>
            <a:r>
              <a:rPr lang="fr-FR" dirty="0">
                <a:latin typeface="Calibri" panose="020F0502020204030204" pitchFamily="34" charset="0"/>
                <a:ea typeface="Calibri" panose="020F0502020204030204" pitchFamily="34" charset="0"/>
                <a:cs typeface="Calibri" panose="020F0502020204030204" pitchFamily="34" charset="0"/>
              </a:rPr>
              <a:t>: </a:t>
            </a:r>
            <a:r>
              <a:rPr lang="fr-FR" b="1" dirty="0">
                <a:latin typeface="Calibri" panose="020F0502020204030204" pitchFamily="34" charset="0"/>
                <a:ea typeface="Calibri" panose="020F0502020204030204" pitchFamily="34" charset="0"/>
                <a:cs typeface="Calibri" panose="020F0502020204030204" pitchFamily="34" charset="0"/>
              </a:rPr>
              <a:t>TDK Lambda Z10-40</a:t>
            </a:r>
          </a:p>
        </p:txBody>
      </p:sp>
      <p:pic>
        <p:nvPicPr>
          <p:cNvPr id="9" name="Image 8">
            <a:extLst>
              <a:ext uri="{FF2B5EF4-FFF2-40B4-BE49-F238E27FC236}">
                <a16:creationId xmlns:a16="http://schemas.microsoft.com/office/drawing/2014/main" id="{95259D91-C48F-408A-89A6-4A690D2729F0}"/>
              </a:ext>
            </a:extLst>
          </p:cNvPr>
          <p:cNvPicPr>
            <a:picLocks noChangeAspect="1"/>
          </p:cNvPicPr>
          <p:nvPr/>
        </p:nvPicPr>
        <p:blipFill>
          <a:blip r:embed="rId2"/>
          <a:stretch>
            <a:fillRect/>
          </a:stretch>
        </p:blipFill>
        <p:spPr>
          <a:xfrm>
            <a:off x="3028426" y="1175469"/>
            <a:ext cx="8961948" cy="4880355"/>
          </a:xfrm>
          <a:prstGeom prst="rect">
            <a:avLst/>
          </a:prstGeom>
        </p:spPr>
      </p:pic>
    </p:spTree>
    <p:extLst>
      <p:ext uri="{BB962C8B-B14F-4D97-AF65-F5344CB8AC3E}">
        <p14:creationId xmlns:p14="http://schemas.microsoft.com/office/powerpoint/2010/main" val="30037481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7EBCC75E-A3DE-4F78-91C0-3E57F5BF03AE}"/>
              </a:ext>
            </a:extLst>
          </p:cNvPr>
          <p:cNvSpPr>
            <a:spLocks noGrp="1"/>
          </p:cNvSpPr>
          <p:nvPr>
            <p:ph type="sldNum" sz="quarter" idx="12"/>
          </p:nvPr>
        </p:nvSpPr>
        <p:spPr/>
        <p:txBody>
          <a:bodyPr/>
          <a:lstStyle/>
          <a:p>
            <a:fld id="{0CBC77A0-1F4E-42FF-9FFC-F45C3A64AF90}" type="slidenum">
              <a:rPr lang="fr-FR" smtClean="0"/>
              <a:t>56</a:t>
            </a:fld>
            <a:endParaRPr lang="fr-FR"/>
          </a:p>
        </p:txBody>
      </p:sp>
      <p:sp>
        <p:nvSpPr>
          <p:cNvPr id="7" name="Espace réservé du pied de page 4">
            <a:extLst>
              <a:ext uri="{FF2B5EF4-FFF2-40B4-BE49-F238E27FC236}">
                <a16:creationId xmlns:a16="http://schemas.microsoft.com/office/drawing/2014/main" id="{E2A9525B-F41E-4E55-B097-0B87E94B9786}"/>
              </a:ext>
            </a:extLst>
          </p:cNvPr>
          <p:cNvSpPr>
            <a:spLocks noGrp="1"/>
          </p:cNvSpPr>
          <p:nvPr>
            <p:ph type="ftr" sz="quarter" idx="11"/>
          </p:nvPr>
        </p:nvSpPr>
        <p:spPr>
          <a:xfrm>
            <a:off x="736600" y="6343650"/>
            <a:ext cx="8839200" cy="365125"/>
          </a:xfrm>
        </p:spPr>
        <p:txBody>
          <a:bodyPr/>
          <a:lstStyle/>
          <a:p>
            <a:r>
              <a:rPr lang="en-US">
                <a:latin typeface="Calibri" panose="020F0502020204030204" pitchFamily="34" charset="0"/>
                <a:cs typeface="Calibri" panose="020F0502020204030204" pitchFamily="34" charset="0"/>
              </a:rPr>
              <a:t>P2 Collaboration Meeting 7 Jan 2026</a:t>
            </a:r>
            <a:endParaRPr lang="fr-FR" dirty="0">
              <a:latin typeface="Calibri" panose="020F0502020204030204" pitchFamily="34" charset="0"/>
              <a:cs typeface="Calibri" panose="020F0502020204030204" pitchFamily="34" charset="0"/>
            </a:endParaRPr>
          </a:p>
        </p:txBody>
      </p:sp>
      <p:sp>
        <p:nvSpPr>
          <p:cNvPr id="16" name="Espace réservé du contenu 1">
            <a:extLst>
              <a:ext uri="{FF2B5EF4-FFF2-40B4-BE49-F238E27FC236}">
                <a16:creationId xmlns:a16="http://schemas.microsoft.com/office/drawing/2014/main" id="{02EA7196-EACE-4C1B-A703-8904A870BE53}"/>
              </a:ext>
            </a:extLst>
          </p:cNvPr>
          <p:cNvSpPr txBox="1">
            <a:spLocks/>
          </p:cNvSpPr>
          <p:nvPr/>
        </p:nvSpPr>
        <p:spPr>
          <a:xfrm>
            <a:off x="226504" y="1326470"/>
            <a:ext cx="2801922" cy="3505589"/>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Calibri" panose="020F0502020204030204" pitchFamily="34" charset="0"/>
                <a:ea typeface="Calibri" panose="020F0502020204030204" pitchFamily="34" charset="0"/>
                <a:cs typeface="Calibri" panose="020F0502020204030204" pitchFamily="34" charset="0"/>
              </a:rPr>
              <a:t>HDMI 1m cable, 25 times measurements</a:t>
            </a:r>
          </a:p>
          <a:p>
            <a:r>
              <a:rPr lang="en-US" dirty="0">
                <a:latin typeface="Calibri" panose="020F0502020204030204" pitchFamily="34" charset="0"/>
                <a:ea typeface="Calibri" panose="020F0502020204030204" pitchFamily="34" charset="0"/>
                <a:cs typeface="Calibri" panose="020F0502020204030204" pitchFamily="34" charset="0"/>
              </a:rPr>
              <a:t>Voltage C1: 3,31V on power supply </a:t>
            </a:r>
          </a:p>
          <a:p>
            <a:r>
              <a:rPr lang="en-US" dirty="0">
                <a:latin typeface="Calibri" panose="020F0502020204030204" pitchFamily="34" charset="0"/>
                <a:ea typeface="Calibri" panose="020F0502020204030204" pitchFamily="34" charset="0"/>
                <a:cs typeface="Calibri" panose="020F0502020204030204" pitchFamily="34" charset="0"/>
              </a:rPr>
              <a:t>Voltage C2: 2,2 V on power supply </a:t>
            </a:r>
          </a:p>
          <a:p>
            <a:endParaRPr lang="en-US" dirty="0"/>
          </a:p>
        </p:txBody>
      </p:sp>
      <p:sp>
        <p:nvSpPr>
          <p:cNvPr id="12" name="Titre 5">
            <a:extLst>
              <a:ext uri="{FF2B5EF4-FFF2-40B4-BE49-F238E27FC236}">
                <a16:creationId xmlns:a16="http://schemas.microsoft.com/office/drawing/2014/main" id="{E70CD8F6-1AF7-4CA7-B3F0-597237F000DE}"/>
              </a:ext>
            </a:extLst>
          </p:cNvPr>
          <p:cNvSpPr txBox="1">
            <a:spLocks/>
          </p:cNvSpPr>
          <p:nvPr/>
        </p:nvSpPr>
        <p:spPr>
          <a:xfrm>
            <a:off x="731837" y="303642"/>
            <a:ext cx="10728325" cy="871827"/>
          </a:xfrm>
          <a:prstGeom prst="rect">
            <a:avLst/>
          </a:prstGeom>
        </p:spPr>
        <p:txBody>
          <a:bodyPr vert="horz" lIns="0" tIns="45720" rIns="0" bIns="45720" rtlCol="0" anchor="t">
            <a:normAutofit fontScale="90000" lnSpcReduction="10000"/>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fr-FR" dirty="0">
                <a:latin typeface="Calibri" panose="020F0502020204030204" pitchFamily="34" charset="0"/>
                <a:ea typeface="Calibri" panose="020F0502020204030204" pitchFamily="34" charset="0"/>
                <a:cs typeface="Calibri" panose="020F0502020204030204" pitchFamily="34" charset="0"/>
              </a:rPr>
              <a:t>SNR </a:t>
            </a:r>
            <a:r>
              <a:rPr lang="fr-FR" dirty="0" err="1">
                <a:latin typeface="Calibri" panose="020F0502020204030204" pitchFamily="34" charset="0"/>
                <a:ea typeface="Calibri" panose="020F0502020204030204" pitchFamily="34" charset="0"/>
                <a:cs typeface="Calibri" panose="020F0502020204030204" pitchFamily="34" charset="0"/>
              </a:rPr>
              <a:t>Testbench</a:t>
            </a:r>
            <a:r>
              <a:rPr lang="fr-FR" dirty="0">
                <a:latin typeface="Calibri" panose="020F0502020204030204" pitchFamily="34" charset="0"/>
                <a:ea typeface="Calibri" panose="020F0502020204030204" pitchFamily="34" charset="0"/>
                <a:cs typeface="Calibri" panose="020F0502020204030204" pitchFamily="34" charset="0"/>
              </a:rPr>
              <a:t>: Rise time </a:t>
            </a:r>
            <a:r>
              <a:rPr lang="fr-FR" dirty="0" err="1">
                <a:latin typeface="Calibri" panose="020F0502020204030204" pitchFamily="34" charset="0"/>
                <a:ea typeface="Calibri" panose="020F0502020204030204" pitchFamily="34" charset="0"/>
                <a:cs typeface="Calibri" panose="020F0502020204030204" pitchFamily="34" charset="0"/>
              </a:rPr>
              <a:t>measurement</a:t>
            </a:r>
            <a:r>
              <a:rPr lang="fr-FR" dirty="0">
                <a:latin typeface="Calibri" panose="020F0502020204030204" pitchFamily="34" charset="0"/>
                <a:ea typeface="Calibri" panose="020F0502020204030204" pitchFamily="34" charset="0"/>
                <a:cs typeface="Calibri" panose="020F0502020204030204" pitchFamily="34" charset="0"/>
              </a:rPr>
              <a:t> </a:t>
            </a:r>
            <a:r>
              <a:rPr lang="fr-FR" dirty="0" err="1">
                <a:latin typeface="Calibri" panose="020F0502020204030204" pitchFamily="34" charset="0"/>
                <a:ea typeface="Calibri" panose="020F0502020204030204" pitchFamily="34" charset="0"/>
                <a:cs typeface="Calibri" panose="020F0502020204030204" pitchFamily="34" charset="0"/>
              </a:rPr>
              <a:t>with</a:t>
            </a:r>
            <a:r>
              <a:rPr lang="fr-FR" dirty="0">
                <a:latin typeface="Calibri" panose="020F0502020204030204" pitchFamily="34" charset="0"/>
                <a:ea typeface="Calibri" panose="020F0502020204030204" pitchFamily="34" charset="0"/>
                <a:cs typeface="Calibri" panose="020F0502020204030204" pitchFamily="34" charset="0"/>
              </a:rPr>
              <a:t> VMM </a:t>
            </a:r>
            <a:r>
              <a:rPr lang="fr-FR" dirty="0" err="1">
                <a:latin typeface="Calibri" panose="020F0502020204030204" pitchFamily="34" charset="0"/>
                <a:ea typeface="Calibri" panose="020F0502020204030204" pitchFamily="34" charset="0"/>
                <a:cs typeface="Calibri" panose="020F0502020204030204" pitchFamily="34" charset="0"/>
              </a:rPr>
              <a:t>Hybrid</a:t>
            </a:r>
            <a:r>
              <a:rPr lang="fr-FR" dirty="0">
                <a:latin typeface="Calibri" panose="020F0502020204030204" pitchFamily="34" charset="0"/>
                <a:ea typeface="Calibri" panose="020F0502020204030204" pitchFamily="34" charset="0"/>
                <a:cs typeface="Calibri" panose="020F0502020204030204" pitchFamily="34" charset="0"/>
              </a:rPr>
              <a:t> </a:t>
            </a:r>
            <a:r>
              <a:rPr lang="fr-FR" dirty="0" err="1">
                <a:latin typeface="Calibri" panose="020F0502020204030204" pitchFamily="34" charset="0"/>
                <a:ea typeface="Calibri" panose="020F0502020204030204" pitchFamily="34" charset="0"/>
                <a:cs typeface="Calibri" panose="020F0502020204030204" pitchFamily="34" charset="0"/>
              </a:rPr>
              <a:t>with</a:t>
            </a:r>
            <a:r>
              <a:rPr lang="fr-FR" dirty="0">
                <a:latin typeface="Calibri" panose="020F0502020204030204" pitchFamily="34" charset="0"/>
                <a:ea typeface="Calibri" panose="020F0502020204030204" pitchFamily="34" charset="0"/>
                <a:cs typeface="Calibri" panose="020F0502020204030204" pitchFamily="34" charset="0"/>
              </a:rPr>
              <a:t> </a:t>
            </a:r>
            <a:r>
              <a:rPr lang="fr-FR" dirty="0" err="1">
                <a:latin typeface="Calibri" panose="020F0502020204030204" pitchFamily="34" charset="0"/>
                <a:ea typeface="Calibri" panose="020F0502020204030204" pitchFamily="34" charset="0"/>
                <a:cs typeface="Calibri" panose="020F0502020204030204" pitchFamily="34" charset="0"/>
              </a:rPr>
              <a:t>sense</a:t>
            </a:r>
            <a:br>
              <a:rPr lang="fr-FR" dirty="0">
                <a:latin typeface="Calibri" panose="020F0502020204030204" pitchFamily="34" charset="0"/>
                <a:ea typeface="Calibri" panose="020F0502020204030204" pitchFamily="34" charset="0"/>
                <a:cs typeface="Calibri" panose="020F0502020204030204" pitchFamily="34" charset="0"/>
              </a:rPr>
            </a:br>
            <a:r>
              <a:rPr lang="fr-FR" dirty="0" err="1">
                <a:latin typeface="Calibri" panose="020F0502020204030204" pitchFamily="34" charset="0"/>
                <a:ea typeface="Calibri" panose="020F0502020204030204" pitchFamily="34" charset="0"/>
                <a:cs typeface="Calibri" panose="020F0502020204030204" pitchFamily="34" charset="0"/>
              </a:rPr>
              <a:t>Ref</a:t>
            </a:r>
            <a:r>
              <a:rPr lang="fr-FR" dirty="0">
                <a:latin typeface="Calibri" panose="020F0502020204030204" pitchFamily="34" charset="0"/>
                <a:ea typeface="Calibri" panose="020F0502020204030204" pitchFamily="34" charset="0"/>
                <a:cs typeface="Calibri" panose="020F0502020204030204" pitchFamily="34" charset="0"/>
              </a:rPr>
              <a:t> power </a:t>
            </a:r>
            <a:r>
              <a:rPr lang="fr-FR" dirty="0" err="1">
                <a:latin typeface="Calibri" panose="020F0502020204030204" pitchFamily="34" charset="0"/>
                <a:ea typeface="Calibri" panose="020F0502020204030204" pitchFamily="34" charset="0"/>
                <a:cs typeface="Calibri" panose="020F0502020204030204" pitchFamily="34" charset="0"/>
              </a:rPr>
              <a:t>supply</a:t>
            </a:r>
            <a:r>
              <a:rPr lang="fr-FR" dirty="0">
                <a:latin typeface="Calibri" panose="020F0502020204030204" pitchFamily="34" charset="0"/>
                <a:ea typeface="Calibri" panose="020F0502020204030204" pitchFamily="34" charset="0"/>
                <a:cs typeface="Calibri" panose="020F0502020204030204" pitchFamily="34" charset="0"/>
              </a:rPr>
              <a:t>: TDK Lambda Z10-40</a:t>
            </a:r>
          </a:p>
        </p:txBody>
      </p:sp>
      <p:pic>
        <p:nvPicPr>
          <p:cNvPr id="8" name="Image 7">
            <a:extLst>
              <a:ext uri="{FF2B5EF4-FFF2-40B4-BE49-F238E27FC236}">
                <a16:creationId xmlns:a16="http://schemas.microsoft.com/office/drawing/2014/main" id="{38D0B4D6-79D3-40D7-9C8E-13CA875E9AA7}"/>
              </a:ext>
            </a:extLst>
          </p:cNvPr>
          <p:cNvPicPr>
            <a:picLocks noChangeAspect="1"/>
          </p:cNvPicPr>
          <p:nvPr/>
        </p:nvPicPr>
        <p:blipFill>
          <a:blip r:embed="rId2"/>
          <a:stretch>
            <a:fillRect/>
          </a:stretch>
        </p:blipFill>
        <p:spPr>
          <a:xfrm>
            <a:off x="2888405" y="1175469"/>
            <a:ext cx="9227329" cy="5064217"/>
          </a:xfrm>
          <a:prstGeom prst="rect">
            <a:avLst/>
          </a:prstGeom>
        </p:spPr>
      </p:pic>
    </p:spTree>
    <p:extLst>
      <p:ext uri="{BB962C8B-B14F-4D97-AF65-F5344CB8AC3E}">
        <p14:creationId xmlns:p14="http://schemas.microsoft.com/office/powerpoint/2010/main" val="12823436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364" y="173845"/>
            <a:ext cx="10728325" cy="871827"/>
          </a:xfrm>
        </p:spPr>
        <p:txBody>
          <a:bodyPr/>
          <a:lstStyle/>
          <a:p>
            <a:r>
              <a:rPr lang="en-US" dirty="0"/>
              <a:t>Toward the P2-Basket Implementation </a:t>
            </a:r>
            <a:endParaRPr lang="fr-FR" dirty="0"/>
          </a:p>
        </p:txBody>
      </p:sp>
      <p:sp>
        <p:nvSpPr>
          <p:cNvPr id="3" name="Slide Number Placeholder 2">
            <a:extLst>
              <a:ext uri="{FF2B5EF4-FFF2-40B4-BE49-F238E27FC236}">
                <a16:creationId xmlns:a16="http://schemas.microsoft.com/office/drawing/2014/main" id="{21983C70-BE61-5BD2-2964-6BB0D877527F}"/>
              </a:ext>
            </a:extLst>
          </p:cNvPr>
          <p:cNvSpPr>
            <a:spLocks noGrp="1"/>
          </p:cNvSpPr>
          <p:nvPr>
            <p:ph type="sldNum" idx="11"/>
          </p:nvPr>
        </p:nvSpPr>
        <p:spPr/>
        <p:txBody>
          <a:bodyPr/>
          <a:lstStyle/>
          <a:p>
            <a:pPr>
              <a:buSzPct val="25000"/>
            </a:pPr>
            <a:r>
              <a:rPr lang="fr-FR" sz="1000" dirty="0"/>
              <a:t> </a:t>
            </a:r>
            <a:fld id="{5C1B4358-0E95-4FFC-AC4F-FF56709F75FE}" type="slidenum">
              <a:rPr lang="fr-FR" sz="1000" smtClean="0">
                <a:cs typeface="Times" panose="02020603050405020304" pitchFamily="18" charset="0"/>
              </a:rPr>
              <a:pPr>
                <a:buSzPct val="25000"/>
              </a:pPr>
              <a:t>6</a:t>
            </a:fld>
            <a:endParaRPr lang="fr-FR" sz="1000" dirty="0">
              <a:cs typeface="Times" panose="02020603050405020304" pitchFamily="18" charset="0"/>
            </a:endParaRPr>
          </a:p>
        </p:txBody>
      </p:sp>
      <p:sp>
        <p:nvSpPr>
          <p:cNvPr id="5" name="Footer Placeholder 4">
            <a:extLst>
              <a:ext uri="{FF2B5EF4-FFF2-40B4-BE49-F238E27FC236}">
                <a16:creationId xmlns:a16="http://schemas.microsoft.com/office/drawing/2014/main" id="{FC85D768-F406-8AEF-FEBC-4A9ACADFD04A}"/>
              </a:ext>
            </a:extLst>
          </p:cNvPr>
          <p:cNvSpPr>
            <a:spLocks noGrp="1"/>
          </p:cNvSpPr>
          <p:nvPr>
            <p:ph type="ftr" idx="12"/>
          </p:nvPr>
        </p:nvSpPr>
        <p:spPr>
          <a:xfrm>
            <a:off x="4144617" y="6343650"/>
            <a:ext cx="4992439" cy="365125"/>
          </a:xfrm>
        </p:spPr>
        <p:txBody>
          <a:bodyPr/>
          <a:lstStyle/>
          <a:p>
            <a:r>
              <a:rPr lang="en-US" sz="1100" i="1" dirty="0">
                <a:solidFill>
                  <a:srgbClr val="8D8D8D"/>
                </a:solidFill>
              </a:rPr>
              <a:t>P2 Collaboration Meeting 7 Jan 2026</a:t>
            </a:r>
            <a:endParaRPr lang="fr-FR" sz="1100" i="1" dirty="0">
              <a:solidFill>
                <a:srgbClr val="8D8D8D"/>
              </a:solidFill>
            </a:endParaRPr>
          </a:p>
        </p:txBody>
      </p:sp>
      <p:sp>
        <p:nvSpPr>
          <p:cNvPr id="7" name="CustomShape 2">
            <a:extLst>
              <a:ext uri="{FF2B5EF4-FFF2-40B4-BE49-F238E27FC236}">
                <a16:creationId xmlns:a16="http://schemas.microsoft.com/office/drawing/2014/main" id="{B13DDE1E-DC85-B898-90B3-78911B81C78E}"/>
              </a:ext>
            </a:extLst>
          </p:cNvPr>
          <p:cNvSpPr/>
          <p:nvPr/>
        </p:nvSpPr>
        <p:spPr>
          <a:xfrm>
            <a:off x="6525746" y="1022060"/>
            <a:ext cx="4880890" cy="1781734"/>
          </a:xfrm>
          <a:prstGeom prst="rect">
            <a:avLst/>
          </a:prstGeom>
          <a:noFill/>
          <a:ln>
            <a:noFill/>
          </a:ln>
        </p:spPr>
        <p:style>
          <a:lnRef idx="0">
            <a:scrgbClr r="0" g="0" b="0"/>
          </a:lnRef>
          <a:fillRef idx="0">
            <a:scrgbClr r="0" g="0" b="0"/>
          </a:fillRef>
          <a:effectRef idx="0">
            <a:scrgbClr r="0" g="0" b="0"/>
          </a:effectRef>
          <a:fontRef idx="minor"/>
        </p:style>
        <p:txBody>
          <a:bodyP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ct val="100000"/>
              </a:lnSpc>
              <a:spcBef>
                <a:spcPts val="320"/>
              </a:spcBef>
              <a:tabLst>
                <a:tab pos="0" algn="l"/>
              </a:tabLst>
            </a:pPr>
            <a:r>
              <a:rPr lang="en-US" sz="2200" b="1" spc="-1" dirty="0"/>
              <a:t>3. </a:t>
            </a:r>
            <a:r>
              <a:rPr lang="en-US" sz="2200" b="1" u="sng" spc="-1" dirty="0"/>
              <a:t>Detectors(IRFU/DEDIP/</a:t>
            </a:r>
            <a:r>
              <a:rPr lang="en-US" sz="2200" b="1" u="sng" spc="-1" dirty="0" err="1"/>
              <a:t>DPhP</a:t>
            </a:r>
            <a:r>
              <a:rPr lang="en-US" sz="2200" b="1" u="sng" spc="-1" dirty="0"/>
              <a:t>)</a:t>
            </a:r>
          </a:p>
          <a:p>
            <a:pPr marL="772920" lvl="1" indent="-228611">
              <a:spcBef>
                <a:spcPts val="320"/>
              </a:spcBef>
              <a:buFont typeface="Arial" panose="020B0604020202020204" pitchFamily="34" charset="0"/>
              <a:buChar char="•"/>
              <a:tabLst>
                <a:tab pos="0" algn="l"/>
              </a:tabLst>
            </a:pPr>
            <a:r>
              <a:rPr lang="en-US" sz="2200" spc="-1" dirty="0"/>
              <a:t>Bulk Micromegas</a:t>
            </a:r>
          </a:p>
          <a:p>
            <a:pPr marL="772920" lvl="1" indent="-228611">
              <a:spcBef>
                <a:spcPts val="320"/>
              </a:spcBef>
              <a:buFont typeface="Arial" panose="020B0604020202020204" pitchFamily="34" charset="0"/>
              <a:buChar char="•"/>
              <a:tabLst>
                <a:tab pos="0" algn="l"/>
              </a:tabLst>
            </a:pPr>
            <a:r>
              <a:rPr lang="en-US" sz="2200" spc="-1" dirty="0"/>
              <a:t>Frame and Drift electrode</a:t>
            </a:r>
          </a:p>
          <a:p>
            <a:pPr marL="772920" lvl="1" indent="-228611">
              <a:spcBef>
                <a:spcPts val="320"/>
              </a:spcBef>
              <a:buFont typeface="Arial" panose="020B0604020202020204" pitchFamily="34" charset="0"/>
              <a:buChar char="•"/>
              <a:tabLst>
                <a:tab pos="0" algn="l"/>
              </a:tabLst>
            </a:pPr>
            <a:r>
              <a:rPr lang="en-US" sz="2200" spc="-1" dirty="0"/>
              <a:t>HV and Gas circulation</a:t>
            </a:r>
          </a:p>
        </p:txBody>
      </p:sp>
      <p:sp>
        <p:nvSpPr>
          <p:cNvPr id="8" name="CustomShape 2">
            <a:extLst>
              <a:ext uri="{FF2B5EF4-FFF2-40B4-BE49-F238E27FC236}">
                <a16:creationId xmlns:a16="http://schemas.microsoft.com/office/drawing/2014/main" id="{8D845A46-10D8-A5CB-D853-77FC832BD1E5}"/>
              </a:ext>
            </a:extLst>
          </p:cNvPr>
          <p:cNvSpPr/>
          <p:nvPr/>
        </p:nvSpPr>
        <p:spPr>
          <a:xfrm>
            <a:off x="476150" y="1073982"/>
            <a:ext cx="4992438" cy="2335234"/>
          </a:xfrm>
          <a:prstGeom prst="rect">
            <a:avLst/>
          </a:prstGeom>
          <a:noFill/>
          <a:ln>
            <a:noFill/>
          </a:ln>
        </p:spPr>
        <p:style>
          <a:lnRef idx="0">
            <a:scrgbClr r="0" g="0" b="0"/>
          </a:lnRef>
          <a:fillRef idx="0">
            <a:scrgbClr r="0" g="0" b="0"/>
          </a:fillRef>
          <a:effectRef idx="0">
            <a:scrgbClr r="0" g="0" b="0"/>
          </a:effectRef>
          <a:fontRef idx="minor"/>
        </p:style>
        <p:txBody>
          <a:bodyP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ct val="100000"/>
              </a:lnSpc>
              <a:spcBef>
                <a:spcPts val="320"/>
              </a:spcBef>
              <a:tabLst>
                <a:tab pos="0" algn="l"/>
              </a:tabLst>
            </a:pPr>
            <a:r>
              <a:rPr lang="en-US" sz="2200" b="1" spc="-1" dirty="0"/>
              <a:t>1. </a:t>
            </a:r>
            <a:r>
              <a:rPr lang="en-US" sz="2200" b="1" u="sng" spc="-1" dirty="0"/>
              <a:t>Mechanics (IRFU/DIS)</a:t>
            </a:r>
          </a:p>
          <a:p>
            <a:pPr marL="772920" lvl="1" indent="-228611">
              <a:spcBef>
                <a:spcPts val="320"/>
              </a:spcBef>
              <a:buFont typeface="Arial" panose="020B0604020202020204" pitchFamily="34" charset="0"/>
              <a:buChar char="•"/>
              <a:tabLst>
                <a:tab pos="0" algn="l"/>
              </a:tabLst>
            </a:pPr>
            <a:r>
              <a:rPr lang="en-US" sz="2200" spc="-1" dirty="0"/>
              <a:t>Chapeau</a:t>
            </a:r>
          </a:p>
          <a:p>
            <a:pPr marL="772920" lvl="1" indent="-228611">
              <a:spcBef>
                <a:spcPts val="320"/>
              </a:spcBef>
              <a:buFont typeface="Arial" panose="020B0604020202020204" pitchFamily="34" charset="0"/>
              <a:buChar char="•"/>
              <a:tabLst>
                <a:tab pos="0" algn="l"/>
              </a:tabLst>
            </a:pPr>
            <a:r>
              <a:rPr lang="en-US" sz="2200" spc="-1" dirty="0"/>
              <a:t>Target Mask</a:t>
            </a:r>
          </a:p>
          <a:p>
            <a:pPr marL="772920" lvl="1" indent="-228611">
              <a:spcBef>
                <a:spcPts val="320"/>
              </a:spcBef>
              <a:buFont typeface="Arial" panose="020B0604020202020204" pitchFamily="34" charset="0"/>
              <a:buChar char="•"/>
              <a:tabLst>
                <a:tab pos="0" algn="l"/>
              </a:tabLst>
            </a:pPr>
            <a:r>
              <a:rPr lang="en-US" sz="2200" spc="-1" dirty="0"/>
              <a:t>Vacuum Shielding (in collaboration with DEDIP)</a:t>
            </a:r>
          </a:p>
          <a:p>
            <a:pPr marL="772920" lvl="1" indent="-228611">
              <a:spcBef>
                <a:spcPts val="320"/>
              </a:spcBef>
              <a:buFont typeface="Arial" panose="020B0604020202020204" pitchFamily="34" charset="0"/>
              <a:buChar char="•"/>
              <a:tabLst>
                <a:tab pos="0" algn="l"/>
              </a:tabLst>
            </a:pPr>
            <a:r>
              <a:rPr lang="en-US" sz="2200" spc="-1" dirty="0"/>
              <a:t>Detector Support </a:t>
            </a:r>
          </a:p>
        </p:txBody>
      </p:sp>
      <p:sp>
        <p:nvSpPr>
          <p:cNvPr id="9" name="CustomShape 2">
            <a:extLst>
              <a:ext uri="{FF2B5EF4-FFF2-40B4-BE49-F238E27FC236}">
                <a16:creationId xmlns:a16="http://schemas.microsoft.com/office/drawing/2014/main" id="{3CD1D9E0-F2CE-0028-2E8C-6D7885F3D724}"/>
              </a:ext>
            </a:extLst>
          </p:cNvPr>
          <p:cNvSpPr/>
          <p:nvPr/>
        </p:nvSpPr>
        <p:spPr>
          <a:xfrm>
            <a:off x="476150" y="3561616"/>
            <a:ext cx="4131556" cy="2374802"/>
          </a:xfrm>
          <a:prstGeom prst="rect">
            <a:avLst/>
          </a:prstGeom>
          <a:noFill/>
          <a:ln>
            <a:noFill/>
          </a:ln>
        </p:spPr>
        <p:style>
          <a:lnRef idx="0">
            <a:scrgbClr r="0" g="0" b="0"/>
          </a:lnRef>
          <a:fillRef idx="0">
            <a:scrgbClr r="0" g="0" b="0"/>
          </a:fillRef>
          <a:effectRef idx="0">
            <a:scrgbClr r="0" g="0" b="0"/>
          </a:effectRef>
          <a:fontRef idx="minor"/>
        </p:style>
        <p:txBody>
          <a:bodyP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ct val="100000"/>
              </a:lnSpc>
              <a:spcBef>
                <a:spcPts val="320"/>
              </a:spcBef>
              <a:tabLst>
                <a:tab pos="0" algn="l"/>
              </a:tabLst>
            </a:pPr>
            <a:r>
              <a:rPr lang="en-US" sz="2200" b="1" spc="-1" dirty="0"/>
              <a:t>2. </a:t>
            </a:r>
            <a:r>
              <a:rPr lang="en-US" sz="2200" b="1" u="sng" spc="-1" dirty="0"/>
              <a:t>Physics(IRFU/</a:t>
            </a:r>
            <a:r>
              <a:rPr lang="en-US" sz="2200" b="1" u="sng" spc="-1" dirty="0" err="1"/>
              <a:t>DPhP</a:t>
            </a:r>
            <a:r>
              <a:rPr lang="en-US" sz="2200" b="1" u="sng" spc="-1" dirty="0"/>
              <a:t>)</a:t>
            </a:r>
            <a:endParaRPr lang="en-US" sz="2200" spc="-1" dirty="0"/>
          </a:p>
          <a:p>
            <a:pPr marL="772920" lvl="1" indent="-228611">
              <a:spcBef>
                <a:spcPts val="320"/>
              </a:spcBef>
              <a:buFont typeface="Arial" panose="020B0604020202020204" pitchFamily="34" charset="0"/>
              <a:buChar char="•"/>
              <a:tabLst>
                <a:tab pos="0" algn="l"/>
              </a:tabLst>
            </a:pPr>
            <a:r>
              <a:rPr lang="en-US" sz="2200" spc="-1" dirty="0"/>
              <a:t>Simulation</a:t>
            </a:r>
          </a:p>
          <a:p>
            <a:pPr marL="1077689" lvl="2" indent="-228611">
              <a:spcBef>
                <a:spcPts val="320"/>
              </a:spcBef>
              <a:buFont typeface="Arial" panose="020B0604020202020204" pitchFamily="34" charset="0"/>
              <a:buChar char="•"/>
              <a:tabLst>
                <a:tab pos="0" algn="l"/>
              </a:tabLst>
            </a:pPr>
            <a:r>
              <a:rPr lang="en-US" sz="2200" spc="-1" dirty="0"/>
              <a:t>Signal acceptance</a:t>
            </a:r>
          </a:p>
          <a:p>
            <a:pPr marL="1077689" lvl="2" indent="-228611">
              <a:spcBef>
                <a:spcPts val="320"/>
              </a:spcBef>
              <a:buFont typeface="Arial" panose="020B0604020202020204" pitchFamily="34" charset="0"/>
              <a:buChar char="•"/>
              <a:tabLst>
                <a:tab pos="0" algn="l"/>
              </a:tabLst>
            </a:pPr>
            <a:r>
              <a:rPr lang="en-US" sz="2200" spc="-1" dirty="0"/>
              <a:t>Background</a:t>
            </a:r>
          </a:p>
          <a:p>
            <a:pPr marL="772920" lvl="1" indent="-228611">
              <a:spcBef>
                <a:spcPts val="320"/>
              </a:spcBef>
              <a:buFont typeface="Arial" panose="020B0604020202020204" pitchFamily="34" charset="0"/>
              <a:buChar char="•"/>
              <a:tabLst>
                <a:tab pos="0" algn="l"/>
              </a:tabLst>
            </a:pPr>
            <a:r>
              <a:rPr lang="en-US" sz="2200" spc="-1" dirty="0"/>
              <a:t>Online Tracking </a:t>
            </a:r>
          </a:p>
          <a:p>
            <a:pPr marL="772920" lvl="1" indent="-228611">
              <a:spcBef>
                <a:spcPts val="320"/>
              </a:spcBef>
              <a:buFont typeface="Arial" panose="020B0604020202020204" pitchFamily="34" charset="0"/>
              <a:buChar char="•"/>
              <a:tabLst>
                <a:tab pos="0" algn="l"/>
              </a:tabLst>
            </a:pPr>
            <a:r>
              <a:rPr lang="en-US" sz="2200" spc="-1" dirty="0"/>
              <a:t>Reconstruction</a:t>
            </a:r>
          </a:p>
        </p:txBody>
      </p:sp>
      <p:sp>
        <p:nvSpPr>
          <p:cNvPr id="4" name="CustomShape 2">
            <a:extLst>
              <a:ext uri="{FF2B5EF4-FFF2-40B4-BE49-F238E27FC236}">
                <a16:creationId xmlns:a16="http://schemas.microsoft.com/office/drawing/2014/main" id="{772D740A-6439-4221-7F9E-5D53CF92D340}"/>
              </a:ext>
            </a:extLst>
          </p:cNvPr>
          <p:cNvSpPr/>
          <p:nvPr/>
        </p:nvSpPr>
        <p:spPr>
          <a:xfrm>
            <a:off x="6640046" y="3561616"/>
            <a:ext cx="4637554" cy="2483584"/>
          </a:xfrm>
          <a:prstGeom prst="rect">
            <a:avLst/>
          </a:prstGeom>
          <a:noFill/>
          <a:ln>
            <a:noFill/>
          </a:ln>
        </p:spPr>
        <p:style>
          <a:lnRef idx="0">
            <a:scrgbClr r="0" g="0" b="0"/>
          </a:lnRef>
          <a:fillRef idx="0">
            <a:scrgbClr r="0" g="0" b="0"/>
          </a:fillRef>
          <a:effectRef idx="0">
            <a:scrgbClr r="0" g="0" b="0"/>
          </a:effectRef>
          <a:fontRef idx="minor"/>
        </p:style>
        <p:txBody>
          <a:bodyP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ct val="100000"/>
              </a:lnSpc>
              <a:spcBef>
                <a:spcPts val="320"/>
              </a:spcBef>
              <a:tabLst>
                <a:tab pos="0" algn="l"/>
              </a:tabLst>
            </a:pPr>
            <a:r>
              <a:rPr lang="en-US" sz="2200" b="1" spc="-1" dirty="0"/>
              <a:t>4. </a:t>
            </a:r>
            <a:r>
              <a:rPr lang="en-US" sz="2200" b="1" u="sng" spc="-1" dirty="0"/>
              <a:t>Electronics (IRFU/DEDIP)</a:t>
            </a:r>
          </a:p>
          <a:p>
            <a:pPr marL="772920" lvl="1" indent="-228611">
              <a:spcBef>
                <a:spcPts val="320"/>
              </a:spcBef>
              <a:buFont typeface="Arial" panose="020B0604020202020204" pitchFamily="34" charset="0"/>
              <a:buChar char="•"/>
              <a:tabLst>
                <a:tab pos="0" algn="l"/>
              </a:tabLst>
            </a:pPr>
            <a:r>
              <a:rPr lang="en-US" sz="2200" spc="-1" dirty="0"/>
              <a:t>Frond-end</a:t>
            </a:r>
          </a:p>
          <a:p>
            <a:pPr marL="772920" lvl="1" indent="-228611">
              <a:spcBef>
                <a:spcPts val="320"/>
              </a:spcBef>
              <a:buFont typeface="Arial" panose="020B0604020202020204" pitchFamily="34" charset="0"/>
              <a:buChar char="•"/>
              <a:tabLst>
                <a:tab pos="0" algn="l"/>
              </a:tabLst>
            </a:pPr>
            <a:r>
              <a:rPr lang="en-US" sz="2200" spc="-1" dirty="0"/>
              <a:t>Back-end (Supervisor/Software)</a:t>
            </a:r>
          </a:p>
          <a:p>
            <a:pPr marL="772920" lvl="1" indent="-228611">
              <a:spcBef>
                <a:spcPts val="320"/>
              </a:spcBef>
              <a:buFont typeface="Arial" panose="020B0604020202020204" pitchFamily="34" charset="0"/>
              <a:buChar char="•"/>
              <a:tabLst>
                <a:tab pos="0" algn="l"/>
              </a:tabLst>
            </a:pPr>
            <a:r>
              <a:rPr lang="en-US" sz="2200" spc="-1" dirty="0"/>
              <a:t>Service (BT/Interlock)</a:t>
            </a:r>
          </a:p>
          <a:p>
            <a:pPr marL="772920" lvl="1" indent="-228611">
              <a:spcBef>
                <a:spcPts val="320"/>
              </a:spcBef>
              <a:buFont typeface="Arial" panose="020B0604020202020204" pitchFamily="34" charset="0"/>
              <a:buChar char="•"/>
              <a:tabLst>
                <a:tab pos="0" algn="l"/>
              </a:tabLst>
            </a:pPr>
            <a:r>
              <a:rPr lang="en-US" sz="2200" spc="-1" dirty="0"/>
              <a:t>Low voltage</a:t>
            </a:r>
          </a:p>
        </p:txBody>
      </p:sp>
    </p:spTree>
    <p:extLst>
      <p:ext uri="{BB962C8B-B14F-4D97-AF65-F5344CB8AC3E}">
        <p14:creationId xmlns:p14="http://schemas.microsoft.com/office/powerpoint/2010/main" val="162544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56605CE0-E94D-4F8A-50CB-8C0B30D9BE81}"/>
              </a:ext>
            </a:extLst>
          </p:cNvPr>
          <p:cNvSpPr txBox="1">
            <a:spLocks/>
          </p:cNvSpPr>
          <p:nvPr/>
        </p:nvSpPr>
        <p:spPr>
          <a:xfrm>
            <a:off x="2107225" y="2996224"/>
            <a:ext cx="8813956" cy="637930"/>
          </a:xfrm>
          <a:prstGeom prst="rect">
            <a:avLst/>
          </a:prstGeom>
        </p:spPr>
        <p:txBody>
          <a:bodyPr vert="horz" lIns="0" tIns="45720" rIns="0" bIns="45720" rtlCol="0" anchor="t">
            <a:normAutofit/>
          </a:bodyPr>
          <a:lstStyle>
            <a:lvl1pPr algn="l" defTabSz="914400" rtl="0" eaLnBrk="1" latinLnBrk="0" hangingPunct="1">
              <a:lnSpc>
                <a:spcPct val="90000"/>
              </a:lnSpc>
              <a:spcBef>
                <a:spcPct val="0"/>
              </a:spcBef>
              <a:buNone/>
              <a:defRPr sz="3200" b="1" kern="1200">
                <a:solidFill>
                  <a:schemeClr val="tx2"/>
                </a:solidFill>
                <a:latin typeface="+mn-lt"/>
                <a:ea typeface="+mj-ea"/>
                <a:cs typeface="+mj-cs"/>
              </a:defRPr>
            </a:lvl1pPr>
          </a:lstStyle>
          <a:p>
            <a:r>
              <a:rPr lang="da-DK" dirty="0">
                <a:solidFill>
                  <a:schemeClr val="tx1"/>
                </a:solidFill>
              </a:rPr>
              <a:t>Mechanics</a:t>
            </a:r>
          </a:p>
        </p:txBody>
      </p:sp>
      <p:sp>
        <p:nvSpPr>
          <p:cNvPr id="3" name="Footer Placeholder 2">
            <a:extLst>
              <a:ext uri="{FF2B5EF4-FFF2-40B4-BE49-F238E27FC236}">
                <a16:creationId xmlns:a16="http://schemas.microsoft.com/office/drawing/2014/main" id="{C739F942-BF55-789F-61E5-F931DD00A626}"/>
              </a:ext>
            </a:extLst>
          </p:cNvPr>
          <p:cNvSpPr>
            <a:spLocks noGrp="1"/>
          </p:cNvSpPr>
          <p:nvPr>
            <p:ph type="ftr" sz="quarter" idx="15"/>
          </p:nvPr>
        </p:nvSpPr>
        <p:spPr/>
        <p:txBody>
          <a:bodyPr/>
          <a:lstStyle/>
          <a:p>
            <a:pPr algn="ctr"/>
            <a:r>
              <a:rPr lang="en-US"/>
              <a:t>P2 Collaboration Meeting 7 Jan 2026</a:t>
            </a:r>
            <a:endParaRPr lang="fr-FR" dirty="0"/>
          </a:p>
        </p:txBody>
      </p:sp>
      <p:sp>
        <p:nvSpPr>
          <p:cNvPr id="2" name="Slide Number Placeholder 1">
            <a:extLst>
              <a:ext uri="{FF2B5EF4-FFF2-40B4-BE49-F238E27FC236}">
                <a16:creationId xmlns:a16="http://schemas.microsoft.com/office/drawing/2014/main" id="{460ED3C5-4EBA-0C5A-B17D-9CC7F22D00CB}"/>
              </a:ext>
            </a:extLst>
          </p:cNvPr>
          <p:cNvSpPr>
            <a:spLocks noGrp="1"/>
          </p:cNvSpPr>
          <p:nvPr>
            <p:ph type="sldNum" sz="quarter" idx="16"/>
          </p:nvPr>
        </p:nvSpPr>
        <p:spPr/>
        <p:txBody>
          <a:bodyPr/>
          <a:lstStyle/>
          <a:p>
            <a:fld id="{0CBC77A0-1F4E-42FF-9FFC-F45C3A64AF90}" type="slidenum">
              <a:rPr lang="fr-FR" smtClean="0"/>
              <a:pPr/>
              <a:t>7</a:t>
            </a:fld>
            <a:endParaRPr lang="fr-FR" dirty="0"/>
          </a:p>
        </p:txBody>
      </p:sp>
    </p:spTree>
    <p:extLst>
      <p:ext uri="{BB962C8B-B14F-4D97-AF65-F5344CB8AC3E}">
        <p14:creationId xmlns:p14="http://schemas.microsoft.com/office/powerpoint/2010/main" val="1924266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92BCF-7806-EE85-1F75-B649B442F41D}"/>
            </a:ext>
          </a:extLst>
        </p:cNvPr>
        <p:cNvGrpSpPr/>
        <p:nvPr/>
      </p:nvGrpSpPr>
      <p:grpSpPr>
        <a:xfrm>
          <a:off x="0" y="0"/>
          <a:ext cx="0" cy="0"/>
          <a:chOff x="0" y="0"/>
          <a:chExt cx="0" cy="0"/>
        </a:xfrm>
      </p:grpSpPr>
      <p:sp>
        <p:nvSpPr>
          <p:cNvPr id="21" name="Footer Placeholder 20">
            <a:extLst>
              <a:ext uri="{FF2B5EF4-FFF2-40B4-BE49-F238E27FC236}">
                <a16:creationId xmlns:a16="http://schemas.microsoft.com/office/drawing/2014/main" id="{90ED35EC-8E85-4EAA-1E09-84F05B7F974F}"/>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5" name="Slide Number Placeholder 4">
            <a:extLst>
              <a:ext uri="{FF2B5EF4-FFF2-40B4-BE49-F238E27FC236}">
                <a16:creationId xmlns:a16="http://schemas.microsoft.com/office/drawing/2014/main" id="{AC982B78-4915-9B1F-6811-2DCD38B1C9A8}"/>
              </a:ext>
            </a:extLst>
          </p:cNvPr>
          <p:cNvSpPr>
            <a:spLocks noGrp="1"/>
          </p:cNvSpPr>
          <p:nvPr>
            <p:ph type="sldNum" sz="quarter" idx="12"/>
          </p:nvPr>
        </p:nvSpPr>
        <p:spPr/>
        <p:txBody>
          <a:bodyPr/>
          <a:lstStyle/>
          <a:p>
            <a:fld id="{0CBC77A0-1F4E-42FF-9FFC-F45C3A64AF90}" type="slidenum">
              <a:rPr lang="fr-FR" smtClean="0"/>
              <a:t>8</a:t>
            </a:fld>
            <a:endParaRPr lang="fr-FR"/>
          </a:p>
        </p:txBody>
      </p:sp>
      <p:sp>
        <p:nvSpPr>
          <p:cNvPr id="6" name="Title 5">
            <a:extLst>
              <a:ext uri="{FF2B5EF4-FFF2-40B4-BE49-F238E27FC236}">
                <a16:creationId xmlns:a16="http://schemas.microsoft.com/office/drawing/2014/main" id="{9062CE32-54E2-02DC-590E-B9EDA8B4C071}"/>
              </a:ext>
            </a:extLst>
          </p:cNvPr>
          <p:cNvSpPr>
            <a:spLocks noGrp="1"/>
          </p:cNvSpPr>
          <p:nvPr>
            <p:ph type="title"/>
          </p:nvPr>
        </p:nvSpPr>
        <p:spPr>
          <a:xfrm>
            <a:off x="860930" y="113613"/>
            <a:ext cx="11026269" cy="553711"/>
          </a:xfrm>
        </p:spPr>
        <p:txBody>
          <a:bodyPr/>
          <a:lstStyle/>
          <a:p>
            <a:r>
              <a:rPr lang="en-US" dirty="0"/>
              <a:t>Mechanics – 2025 Design </a:t>
            </a:r>
          </a:p>
        </p:txBody>
      </p:sp>
      <p:pic>
        <p:nvPicPr>
          <p:cNvPr id="1026" name="Picture 2">
            <a:extLst>
              <a:ext uri="{FF2B5EF4-FFF2-40B4-BE49-F238E27FC236}">
                <a16:creationId xmlns:a16="http://schemas.microsoft.com/office/drawing/2014/main" id="{0AAAC56E-7C7E-CF2E-B2FB-2D356366CA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9998" y="1307689"/>
            <a:ext cx="6902062" cy="483249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57CBF41-AAB5-70E1-3704-A0332AEECB18}"/>
              </a:ext>
            </a:extLst>
          </p:cNvPr>
          <p:cNvSpPr/>
          <p:nvPr/>
        </p:nvSpPr>
        <p:spPr>
          <a:xfrm>
            <a:off x="8796865" y="4039265"/>
            <a:ext cx="2896207" cy="461665"/>
          </a:xfrm>
          <a:prstGeom prst="rect">
            <a:avLst/>
          </a:prstGeom>
          <a:solidFill>
            <a:srgbClr val="FFFFC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p>
        </p:txBody>
      </p:sp>
      <p:sp>
        <p:nvSpPr>
          <p:cNvPr id="3" name="TextBox 2">
            <a:extLst>
              <a:ext uri="{FF2B5EF4-FFF2-40B4-BE49-F238E27FC236}">
                <a16:creationId xmlns:a16="http://schemas.microsoft.com/office/drawing/2014/main" id="{E0228D02-B848-9A80-BF18-E0A37FEFF3F8}"/>
              </a:ext>
            </a:extLst>
          </p:cNvPr>
          <p:cNvSpPr txBox="1"/>
          <p:nvPr/>
        </p:nvSpPr>
        <p:spPr>
          <a:xfrm>
            <a:off x="8796865" y="4051191"/>
            <a:ext cx="2896207" cy="923330"/>
          </a:xfrm>
          <a:prstGeom prst="rect">
            <a:avLst/>
          </a:prstGeom>
          <a:noFill/>
        </p:spPr>
        <p:txBody>
          <a:bodyPr wrap="square">
            <a:spAutoFit/>
          </a:bodyPr>
          <a:lstStyle/>
          <a:p>
            <a:pPr rtl="0">
              <a:buNone/>
            </a:pPr>
            <a:r>
              <a:rPr lang="en-US" sz="1800" b="0" i="0" u="none" strike="noStrike" dirty="0">
                <a:solidFill>
                  <a:srgbClr val="CCDA3D"/>
                </a:solidFill>
                <a:effectLst/>
                <a:latin typeface="Arial" panose="020B0604020202020204" pitchFamily="34" charset="0"/>
              </a:rPr>
              <a:t>fwd. </a:t>
            </a:r>
            <a:r>
              <a:rPr lang="en-US" sz="1800" b="0" i="0" u="none" strike="noStrike" dirty="0" err="1">
                <a:solidFill>
                  <a:srgbClr val="CCDA3D"/>
                </a:solidFill>
                <a:effectLst/>
                <a:latin typeface="Arial" panose="020B0604020202020204" pitchFamily="34" charset="0"/>
              </a:rPr>
              <a:t>meas</a:t>
            </a:r>
            <a:r>
              <a:rPr lang="en-US" sz="1800" b="0" i="0" u="none" strike="noStrike" baseline="30000" dirty="0" err="1">
                <a:solidFill>
                  <a:srgbClr val="CCDA3D"/>
                </a:solidFill>
                <a:effectLst/>
                <a:latin typeface="Arial" panose="020B0604020202020204" pitchFamily="34" charset="0"/>
              </a:rPr>
              <a:t>t</a:t>
            </a:r>
            <a:r>
              <a:rPr lang="en-US" sz="1800" b="0" i="0" u="none" strike="noStrike" baseline="30000" dirty="0">
                <a:solidFill>
                  <a:srgbClr val="CCDA3D"/>
                </a:solidFill>
                <a:effectLst/>
                <a:latin typeface="Arial" panose="020B0604020202020204" pitchFamily="34" charset="0"/>
              </a:rPr>
              <a:t>        </a:t>
            </a:r>
            <a:r>
              <a:rPr lang="en-US" sz="1800" b="0" i="0" u="none" strike="noStrike" dirty="0" err="1">
                <a:solidFill>
                  <a:srgbClr val="674EA7"/>
                </a:solidFill>
                <a:effectLst/>
                <a:latin typeface="Arial" panose="020B0604020202020204" pitchFamily="34" charset="0"/>
              </a:rPr>
              <a:t>bkwd</a:t>
            </a:r>
            <a:r>
              <a:rPr lang="en-US" sz="1800" b="0" i="0" u="none" strike="noStrike" dirty="0">
                <a:solidFill>
                  <a:srgbClr val="674EA7"/>
                </a:solidFill>
                <a:effectLst/>
                <a:latin typeface="Arial" panose="020B0604020202020204" pitchFamily="34" charset="0"/>
              </a:rPr>
              <a:t>. </a:t>
            </a:r>
            <a:r>
              <a:rPr lang="en-US" sz="1800" b="0" i="0" u="none" strike="noStrike" dirty="0" err="1">
                <a:solidFill>
                  <a:srgbClr val="674EA7"/>
                </a:solidFill>
                <a:effectLst/>
                <a:latin typeface="Arial" panose="020B0604020202020204" pitchFamily="34" charset="0"/>
              </a:rPr>
              <a:t>meas</a:t>
            </a:r>
            <a:r>
              <a:rPr lang="en-US" sz="1800" b="0" i="0" u="none" strike="noStrike" baseline="30000" dirty="0" err="1">
                <a:solidFill>
                  <a:srgbClr val="674EA7"/>
                </a:solidFill>
                <a:effectLst/>
                <a:latin typeface="Arial" panose="020B0604020202020204" pitchFamily="34" charset="0"/>
              </a:rPr>
              <a:t>t</a:t>
            </a:r>
            <a:endParaRPr lang="en-US" b="0" dirty="0">
              <a:effectLst/>
            </a:endParaRPr>
          </a:p>
          <a:p>
            <a:pPr>
              <a:buNone/>
            </a:pPr>
            <a:br>
              <a:rPr lang="en-US" dirty="0"/>
            </a:br>
            <a:endParaRPr lang="en-US" dirty="0"/>
          </a:p>
        </p:txBody>
      </p:sp>
      <p:sp>
        <p:nvSpPr>
          <p:cNvPr id="26" name="TextBox 25">
            <a:extLst>
              <a:ext uri="{FF2B5EF4-FFF2-40B4-BE49-F238E27FC236}">
                <a16:creationId xmlns:a16="http://schemas.microsoft.com/office/drawing/2014/main" id="{00682816-A30E-D24F-6028-603F6C27C457}"/>
              </a:ext>
            </a:extLst>
          </p:cNvPr>
          <p:cNvSpPr txBox="1"/>
          <p:nvPr/>
        </p:nvSpPr>
        <p:spPr>
          <a:xfrm>
            <a:off x="6671878" y="544021"/>
            <a:ext cx="1159292" cy="369332"/>
          </a:xfrm>
          <a:prstGeom prst="rect">
            <a:avLst/>
          </a:prstGeom>
          <a:noFill/>
        </p:spPr>
        <p:txBody>
          <a:bodyPr wrap="none" rtlCol="0">
            <a:spAutoFit/>
          </a:bodyPr>
          <a:lstStyle/>
          <a:p>
            <a:r>
              <a:rPr lang="en-US" b="1" dirty="0"/>
              <a:t>Chapeau</a:t>
            </a:r>
          </a:p>
        </p:txBody>
      </p:sp>
      <p:sp>
        <p:nvSpPr>
          <p:cNvPr id="33" name="Rectangle 32">
            <a:extLst>
              <a:ext uri="{FF2B5EF4-FFF2-40B4-BE49-F238E27FC236}">
                <a16:creationId xmlns:a16="http://schemas.microsoft.com/office/drawing/2014/main" id="{9F5E3B59-F581-418C-C034-38635E0261BC}"/>
              </a:ext>
            </a:extLst>
          </p:cNvPr>
          <p:cNvSpPr/>
          <p:nvPr/>
        </p:nvSpPr>
        <p:spPr>
          <a:xfrm>
            <a:off x="5914320" y="2042780"/>
            <a:ext cx="2704894" cy="2931741"/>
          </a:xfrm>
          <a:prstGeom prst="rect">
            <a:avLst/>
          </a:prstGeom>
          <a:solidFill>
            <a:schemeClr val="accent3">
              <a:lumMod val="20000"/>
              <a:lumOff val="80000"/>
              <a:alpha val="29000"/>
            </a:schemeClr>
          </a:solidFill>
          <a:ln w="28575">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p>
        </p:txBody>
      </p:sp>
      <p:sp>
        <p:nvSpPr>
          <p:cNvPr id="25" name="Freeform: Shape 24">
            <a:extLst>
              <a:ext uri="{FF2B5EF4-FFF2-40B4-BE49-F238E27FC236}">
                <a16:creationId xmlns:a16="http://schemas.microsoft.com/office/drawing/2014/main" id="{8FD615F5-34BE-5BAF-B8C9-6072F03E4F1A}"/>
              </a:ext>
            </a:extLst>
          </p:cNvPr>
          <p:cNvSpPr/>
          <p:nvPr/>
        </p:nvSpPr>
        <p:spPr>
          <a:xfrm rot="20875052">
            <a:off x="6188150" y="1011815"/>
            <a:ext cx="1045672" cy="991157"/>
          </a:xfrm>
          <a:custGeom>
            <a:avLst/>
            <a:gdLst>
              <a:gd name="csX0" fmla="*/ 0 w 1744825"/>
              <a:gd name="csY0" fmla="*/ 1324946 h 1324946"/>
              <a:gd name="csX1" fmla="*/ 27992 w 1744825"/>
              <a:gd name="csY1" fmla="*/ 1278293 h 1324946"/>
              <a:gd name="csX2" fmla="*/ 130629 w 1744825"/>
              <a:gd name="csY2" fmla="*/ 1082351 h 1324946"/>
              <a:gd name="csX3" fmla="*/ 419878 w 1744825"/>
              <a:gd name="csY3" fmla="*/ 718457 h 1324946"/>
              <a:gd name="csX4" fmla="*/ 737119 w 1744825"/>
              <a:gd name="csY4" fmla="*/ 457200 h 1324946"/>
              <a:gd name="csX5" fmla="*/ 1101013 w 1744825"/>
              <a:gd name="csY5" fmla="*/ 270587 h 1324946"/>
              <a:gd name="csX6" fmla="*/ 1464907 w 1744825"/>
              <a:gd name="csY6" fmla="*/ 93306 h 1324946"/>
              <a:gd name="csX7" fmla="*/ 1623527 w 1744825"/>
              <a:gd name="csY7" fmla="*/ 37322 h 1324946"/>
              <a:gd name="csX8" fmla="*/ 1744825 w 1744825"/>
              <a:gd name="csY8" fmla="*/ 0 h 132494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Lst>
            <a:rect l="l" t="t" r="r" b="b"/>
            <a:pathLst>
              <a:path w="1744825" h="1324946">
                <a:moveTo>
                  <a:pt x="0" y="1324946"/>
                </a:moveTo>
                <a:cubicBezTo>
                  <a:pt x="9331" y="1309395"/>
                  <a:pt x="19394" y="1294261"/>
                  <a:pt x="27992" y="1278293"/>
                </a:cubicBezTo>
                <a:cubicBezTo>
                  <a:pt x="62949" y="1213374"/>
                  <a:pt x="88346" y="1142755"/>
                  <a:pt x="130629" y="1082351"/>
                </a:cubicBezTo>
                <a:cubicBezTo>
                  <a:pt x="219487" y="955412"/>
                  <a:pt x="303267" y="820492"/>
                  <a:pt x="419878" y="718457"/>
                </a:cubicBezTo>
                <a:cubicBezTo>
                  <a:pt x="513082" y="636903"/>
                  <a:pt x="634379" y="525693"/>
                  <a:pt x="737119" y="457200"/>
                </a:cubicBezTo>
                <a:cubicBezTo>
                  <a:pt x="846284" y="384424"/>
                  <a:pt x="985083" y="328552"/>
                  <a:pt x="1101013" y="270587"/>
                </a:cubicBezTo>
                <a:cubicBezTo>
                  <a:pt x="1290549" y="175819"/>
                  <a:pt x="1266537" y="173726"/>
                  <a:pt x="1464907" y="93306"/>
                </a:cubicBezTo>
                <a:cubicBezTo>
                  <a:pt x="1516869" y="72240"/>
                  <a:pt x="1570147" y="54480"/>
                  <a:pt x="1623527" y="37322"/>
                </a:cubicBezTo>
                <a:cubicBezTo>
                  <a:pt x="1762701" y="-7413"/>
                  <a:pt x="1688596" y="28113"/>
                  <a:pt x="1744825" y="0"/>
                </a:cubicBezTo>
              </a:path>
            </a:pathLst>
          </a:custGeom>
          <a:ln w="19050">
            <a:solidFill>
              <a:schemeClr val="bg2">
                <a:lumMod val="50000"/>
              </a:schemeClr>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86F8B1C7-40D9-427E-1EF3-82E333333DE5}"/>
              </a:ext>
            </a:extLst>
          </p:cNvPr>
          <p:cNvSpPr txBox="1"/>
          <p:nvPr/>
        </p:nvSpPr>
        <p:spPr>
          <a:xfrm>
            <a:off x="80622" y="744705"/>
            <a:ext cx="5328502" cy="2277547"/>
          </a:xfrm>
          <a:prstGeom prst="rect">
            <a:avLst/>
          </a:prstGeom>
          <a:noFill/>
        </p:spPr>
        <p:txBody>
          <a:bodyPr wrap="square" rtlCol="0">
            <a:spAutoFit/>
          </a:bodyPr>
          <a:lstStyle/>
          <a:p>
            <a:r>
              <a:rPr lang="en-US" sz="2200" b="1" dirty="0">
                <a:solidFill>
                  <a:srgbClr val="FF0000"/>
                </a:solidFill>
                <a:cs typeface="Arial" panose="020B0604020202020204" pitchFamily="34" charset="0"/>
              </a:rPr>
              <a:t>Chapeau</a:t>
            </a:r>
          </a:p>
          <a:p>
            <a:pPr marL="234950" lvl="1" indent="-179388">
              <a:buFont typeface="Arial" panose="020B0604020202020204" pitchFamily="34" charset="0"/>
              <a:buChar char="•"/>
            </a:pPr>
            <a:r>
              <a:rPr lang="en-US" sz="2000" b="1" dirty="0">
                <a:cs typeface="Arial" panose="020B0604020202020204" pitchFamily="34" charset="0"/>
              </a:rPr>
              <a:t>Includes membrane and beam tube extension</a:t>
            </a:r>
          </a:p>
          <a:p>
            <a:pPr marL="692150" lvl="2" indent="-179388">
              <a:buFont typeface="Arial" panose="020B0604020202020204" pitchFamily="34" charset="0"/>
              <a:buChar char="•"/>
            </a:pPr>
            <a:r>
              <a:rPr lang="en-US" sz="2000" dirty="0">
                <a:cs typeface="Arial" panose="020B0604020202020204" pitchFamily="34" charset="0"/>
              </a:rPr>
              <a:t>Challenges on the design: </a:t>
            </a:r>
          </a:p>
          <a:p>
            <a:pPr marL="1149350" lvl="3" indent="-179388">
              <a:buFont typeface="Arial" panose="020B0604020202020204" pitchFamily="34" charset="0"/>
              <a:buChar char="•"/>
            </a:pPr>
            <a:r>
              <a:rPr lang="en-US" sz="2000" dirty="0">
                <a:cs typeface="Arial" panose="020B0604020202020204" pitchFamily="34" charset="0"/>
              </a:rPr>
              <a:t>Main flange and membrane difficult to shape and solder</a:t>
            </a:r>
          </a:p>
          <a:p>
            <a:pPr marL="1149350" lvl="3" indent="-179388">
              <a:buFont typeface="Arial" panose="020B0604020202020204" pitchFamily="34" charset="0"/>
              <a:buChar char="•"/>
            </a:pPr>
            <a:r>
              <a:rPr lang="en-US" sz="2000" dirty="0">
                <a:cs typeface="Arial" panose="020B0604020202020204" pitchFamily="34" charset="0"/>
              </a:rPr>
              <a:t>Difficult integration (little margin)</a:t>
            </a:r>
          </a:p>
        </p:txBody>
      </p:sp>
      <p:sp>
        <p:nvSpPr>
          <p:cNvPr id="15" name="Freeform: Shape 14">
            <a:extLst>
              <a:ext uri="{FF2B5EF4-FFF2-40B4-BE49-F238E27FC236}">
                <a16:creationId xmlns:a16="http://schemas.microsoft.com/office/drawing/2014/main" id="{D7518994-C8D8-160B-8985-C490FD1DE7BB}"/>
              </a:ext>
            </a:extLst>
          </p:cNvPr>
          <p:cNvSpPr/>
          <p:nvPr/>
        </p:nvSpPr>
        <p:spPr>
          <a:xfrm>
            <a:off x="7963231" y="2583875"/>
            <a:ext cx="592372" cy="1776957"/>
          </a:xfrm>
          <a:custGeom>
            <a:avLst/>
            <a:gdLst>
              <a:gd name="csX0" fmla="*/ 18752 w 592372"/>
              <a:gd name="csY0" fmla="*/ 4838 h 1776957"/>
              <a:gd name="csX1" fmla="*/ 168773 w 592372"/>
              <a:gd name="csY1" fmla="*/ 18332 h 1776957"/>
              <a:gd name="csX2" fmla="*/ 346922 w 592372"/>
              <a:gd name="csY2" fmla="*/ 153264 h 1776957"/>
              <a:gd name="csX3" fmla="*/ 511005 w 592372"/>
              <a:gd name="csY3" fmla="*/ 450116 h 1776957"/>
              <a:gd name="csX4" fmla="*/ 581327 w 592372"/>
              <a:gd name="csY4" fmla="*/ 782950 h 1776957"/>
              <a:gd name="csX5" fmla="*/ 586016 w 592372"/>
              <a:gd name="csY5" fmla="*/ 1003340 h 1776957"/>
              <a:gd name="csX6" fmla="*/ 520382 w 592372"/>
              <a:gd name="csY6" fmla="*/ 1336176 h 1776957"/>
              <a:gd name="csX7" fmla="*/ 417242 w 592372"/>
              <a:gd name="csY7" fmla="*/ 1516086 h 1776957"/>
              <a:gd name="csX8" fmla="*/ 309416 w 592372"/>
              <a:gd name="csY8" fmla="*/ 1660015 h 1776957"/>
              <a:gd name="csX9" fmla="*/ 178148 w 592372"/>
              <a:gd name="csY9" fmla="*/ 1754467 h 1776957"/>
              <a:gd name="csX10" fmla="*/ 0 w 592372"/>
              <a:gd name="csY10" fmla="*/ 1776956 h 1776957"/>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592372" h="1776957" fill="none" extrusionOk="0">
                <a:moveTo>
                  <a:pt x="18752" y="4838"/>
                </a:moveTo>
                <a:cubicBezTo>
                  <a:pt x="72171" y="816"/>
                  <a:pt x="109536" y="-8986"/>
                  <a:pt x="168773" y="18332"/>
                </a:cubicBezTo>
                <a:cubicBezTo>
                  <a:pt x="226616" y="32674"/>
                  <a:pt x="282996" y="85069"/>
                  <a:pt x="346922" y="153264"/>
                </a:cubicBezTo>
                <a:cubicBezTo>
                  <a:pt x="427239" y="213516"/>
                  <a:pt x="472808" y="359284"/>
                  <a:pt x="511005" y="450116"/>
                </a:cubicBezTo>
                <a:cubicBezTo>
                  <a:pt x="553433" y="535529"/>
                  <a:pt x="548642" y="697859"/>
                  <a:pt x="581327" y="782950"/>
                </a:cubicBezTo>
                <a:cubicBezTo>
                  <a:pt x="588924" y="876001"/>
                  <a:pt x="594017" y="908877"/>
                  <a:pt x="586016" y="1003340"/>
                </a:cubicBezTo>
                <a:cubicBezTo>
                  <a:pt x="575054" y="1099903"/>
                  <a:pt x="557349" y="1252443"/>
                  <a:pt x="520382" y="1336176"/>
                </a:cubicBezTo>
                <a:cubicBezTo>
                  <a:pt x="491071" y="1434501"/>
                  <a:pt x="455540" y="1460189"/>
                  <a:pt x="417242" y="1516086"/>
                </a:cubicBezTo>
                <a:cubicBezTo>
                  <a:pt x="392066" y="1563024"/>
                  <a:pt x="343769" y="1614773"/>
                  <a:pt x="309416" y="1660015"/>
                </a:cubicBezTo>
                <a:cubicBezTo>
                  <a:pt x="260820" y="1694225"/>
                  <a:pt x="231605" y="1732769"/>
                  <a:pt x="178148" y="1754467"/>
                </a:cubicBezTo>
                <a:cubicBezTo>
                  <a:pt x="126721" y="1767504"/>
                  <a:pt x="32122" y="1772111"/>
                  <a:pt x="0" y="1776956"/>
                </a:cubicBezTo>
              </a:path>
              <a:path w="592372" h="1776957" stroke="0" extrusionOk="0">
                <a:moveTo>
                  <a:pt x="18752" y="4838"/>
                </a:moveTo>
                <a:cubicBezTo>
                  <a:pt x="67792" y="-12396"/>
                  <a:pt x="112799" y="-5701"/>
                  <a:pt x="168773" y="18332"/>
                </a:cubicBezTo>
                <a:cubicBezTo>
                  <a:pt x="219234" y="54547"/>
                  <a:pt x="288764" y="86727"/>
                  <a:pt x="346922" y="153264"/>
                </a:cubicBezTo>
                <a:cubicBezTo>
                  <a:pt x="403185" y="221803"/>
                  <a:pt x="454675" y="334140"/>
                  <a:pt x="511005" y="450116"/>
                </a:cubicBezTo>
                <a:cubicBezTo>
                  <a:pt x="556633" y="546097"/>
                  <a:pt x="575327" y="673257"/>
                  <a:pt x="581327" y="782950"/>
                </a:cubicBezTo>
                <a:cubicBezTo>
                  <a:pt x="596093" y="876739"/>
                  <a:pt x="598380" y="906651"/>
                  <a:pt x="586016" y="1003340"/>
                </a:cubicBezTo>
                <a:cubicBezTo>
                  <a:pt x="586717" y="1104198"/>
                  <a:pt x="566477" y="1261371"/>
                  <a:pt x="520382" y="1336176"/>
                </a:cubicBezTo>
                <a:cubicBezTo>
                  <a:pt x="501155" y="1416609"/>
                  <a:pt x="444013" y="1466252"/>
                  <a:pt x="417242" y="1516086"/>
                </a:cubicBezTo>
                <a:cubicBezTo>
                  <a:pt x="385797" y="1569622"/>
                  <a:pt x="350754" y="1620358"/>
                  <a:pt x="309416" y="1660015"/>
                </a:cubicBezTo>
                <a:cubicBezTo>
                  <a:pt x="272840" y="1693288"/>
                  <a:pt x="227452" y="1735720"/>
                  <a:pt x="178148" y="1754467"/>
                </a:cubicBezTo>
                <a:cubicBezTo>
                  <a:pt x="121968" y="1776136"/>
                  <a:pt x="32347" y="1778945"/>
                  <a:pt x="0" y="1776956"/>
                </a:cubicBezTo>
              </a:path>
            </a:pathLst>
          </a:custGeom>
          <a:ln w="50800" cap="flat" cmpd="sng" algn="ctr">
            <a:solidFill>
              <a:srgbClr val="61D7A2"/>
            </a:solidFill>
            <a:prstDash val="dash"/>
            <a:round/>
            <a:headEnd type="none" w="med" len="med"/>
            <a:tailEnd type="none" w="med" len="med"/>
            <a:extLst>
              <a:ext uri="{C807C97D-BFC1-408E-A445-0C87EB9F89A2}">
                <ask:lineSketchStyleProps xmlns:ask="http://schemas.microsoft.com/office/drawing/2018/sketchyshapes" sd="2739443539">
                  <a:custGeom>
                    <a:avLst/>
                    <a:gdLst>
                      <a:gd name="csX0" fmla="*/ 15903 w 502347"/>
                      <a:gd name="csY0" fmla="*/ 4277 h 1570684"/>
                      <a:gd name="csX1" fmla="*/ 143124 w 502347"/>
                      <a:gd name="csY1" fmla="*/ 16204 h 1570684"/>
                      <a:gd name="csX2" fmla="*/ 294199 w 502347"/>
                      <a:gd name="csY2" fmla="*/ 135473 h 1570684"/>
                      <a:gd name="csX3" fmla="*/ 433346 w 502347"/>
                      <a:gd name="csY3" fmla="*/ 397866 h 1570684"/>
                      <a:gd name="csX4" fmla="*/ 492981 w 502347"/>
                      <a:gd name="csY4" fmla="*/ 692064 h 1570684"/>
                      <a:gd name="csX5" fmla="*/ 496957 w 502347"/>
                      <a:gd name="csY5" fmla="*/ 886871 h 1570684"/>
                      <a:gd name="csX6" fmla="*/ 441298 w 502347"/>
                      <a:gd name="csY6" fmla="*/ 1181070 h 1570684"/>
                      <a:gd name="csX7" fmla="*/ 353833 w 502347"/>
                      <a:gd name="csY7" fmla="*/ 1340096 h 1570684"/>
                      <a:gd name="csX8" fmla="*/ 262393 w 502347"/>
                      <a:gd name="csY8" fmla="*/ 1467317 h 1570684"/>
                      <a:gd name="csX9" fmla="*/ 151075 w 502347"/>
                      <a:gd name="csY9" fmla="*/ 1550805 h 1570684"/>
                      <a:gd name="csX10" fmla="*/ 0 w 502347"/>
                      <a:gd name="csY10" fmla="*/ 1570684 h 1570684"/>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502347" h="1570684">
                        <a:moveTo>
                          <a:pt x="15903" y="4277"/>
                        </a:moveTo>
                        <a:cubicBezTo>
                          <a:pt x="56322" y="-693"/>
                          <a:pt x="96741" y="-5662"/>
                          <a:pt x="143124" y="16204"/>
                        </a:cubicBezTo>
                        <a:cubicBezTo>
                          <a:pt x="189507" y="38070"/>
                          <a:pt x="245829" y="71863"/>
                          <a:pt x="294199" y="135473"/>
                        </a:cubicBezTo>
                        <a:cubicBezTo>
                          <a:pt x="342569" y="199083"/>
                          <a:pt x="400216" y="305101"/>
                          <a:pt x="433346" y="397866"/>
                        </a:cubicBezTo>
                        <a:cubicBezTo>
                          <a:pt x="466476" y="490631"/>
                          <a:pt x="482379" y="610563"/>
                          <a:pt x="492981" y="692064"/>
                        </a:cubicBezTo>
                        <a:cubicBezTo>
                          <a:pt x="503583" y="773565"/>
                          <a:pt x="505571" y="805370"/>
                          <a:pt x="496957" y="886871"/>
                        </a:cubicBezTo>
                        <a:cubicBezTo>
                          <a:pt x="488343" y="968372"/>
                          <a:pt x="465152" y="1105533"/>
                          <a:pt x="441298" y="1181070"/>
                        </a:cubicBezTo>
                        <a:cubicBezTo>
                          <a:pt x="417444" y="1256607"/>
                          <a:pt x="383651" y="1292388"/>
                          <a:pt x="353833" y="1340096"/>
                        </a:cubicBezTo>
                        <a:cubicBezTo>
                          <a:pt x="324016" y="1387804"/>
                          <a:pt x="296186" y="1432199"/>
                          <a:pt x="262393" y="1467317"/>
                        </a:cubicBezTo>
                        <a:cubicBezTo>
                          <a:pt x="228600" y="1502435"/>
                          <a:pt x="194807" y="1533577"/>
                          <a:pt x="151075" y="1550805"/>
                        </a:cubicBezTo>
                        <a:cubicBezTo>
                          <a:pt x="107343" y="1568033"/>
                          <a:pt x="29155" y="1569359"/>
                          <a:pt x="0" y="1570684"/>
                        </a:cubicBezTo>
                      </a:path>
                    </a:pathLst>
                  </a:custGeom>
                  <ask:type>
                    <ask:lineSketchFreehand/>
                  </ask:type>
                </ask:lineSketchStyleProps>
              </a:ext>
            </a:extLst>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DF888905-A554-A352-897B-CF9606592C8B}"/>
              </a:ext>
            </a:extLst>
          </p:cNvPr>
          <p:cNvCxnSpPr>
            <a:cxnSpLocks/>
          </p:cNvCxnSpPr>
          <p:nvPr/>
        </p:nvCxnSpPr>
        <p:spPr>
          <a:xfrm>
            <a:off x="5732890" y="3444902"/>
            <a:ext cx="2664521" cy="39755"/>
          </a:xfrm>
          <a:prstGeom prst="line">
            <a:avLst/>
          </a:prstGeom>
          <a:ln w="66675" cmpd="dbl">
            <a:solidFill>
              <a:srgbClr val="FFA5A5"/>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16542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2E09E3-D5C1-8639-9941-E18EC0BAEE84}"/>
            </a:ext>
          </a:extLst>
        </p:cNvPr>
        <p:cNvGrpSpPr/>
        <p:nvPr/>
      </p:nvGrpSpPr>
      <p:grpSpPr>
        <a:xfrm>
          <a:off x="0" y="0"/>
          <a:ext cx="0" cy="0"/>
          <a:chOff x="0" y="0"/>
          <a:chExt cx="0" cy="0"/>
        </a:xfrm>
      </p:grpSpPr>
      <p:pic>
        <p:nvPicPr>
          <p:cNvPr id="2052" name="Picture 4">
            <a:extLst>
              <a:ext uri="{FF2B5EF4-FFF2-40B4-BE49-F238E27FC236}">
                <a16:creationId xmlns:a16="http://schemas.microsoft.com/office/drawing/2014/main" id="{2119F2CB-ECDB-B40E-2815-91521B1A3B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1234" y="1279858"/>
            <a:ext cx="6389259" cy="4437914"/>
          </a:xfrm>
          <a:prstGeom prst="rect">
            <a:avLst/>
          </a:prstGeom>
          <a:noFill/>
          <a:extLst>
            <a:ext uri="{909E8E84-426E-40DD-AFC4-6F175D3DCCD1}">
              <a14:hiddenFill xmlns:a14="http://schemas.microsoft.com/office/drawing/2010/main">
                <a:solidFill>
                  <a:srgbClr val="FFFFFF"/>
                </a:solidFill>
              </a14:hiddenFill>
            </a:ext>
          </a:extLst>
        </p:spPr>
      </p:pic>
      <p:sp>
        <p:nvSpPr>
          <p:cNvPr id="21" name="Footer Placeholder 20">
            <a:extLst>
              <a:ext uri="{FF2B5EF4-FFF2-40B4-BE49-F238E27FC236}">
                <a16:creationId xmlns:a16="http://schemas.microsoft.com/office/drawing/2014/main" id="{2A6649E7-8DA6-FBC1-0BEE-2260CF45CF4C}"/>
              </a:ext>
            </a:extLst>
          </p:cNvPr>
          <p:cNvSpPr>
            <a:spLocks noGrp="1"/>
          </p:cNvSpPr>
          <p:nvPr>
            <p:ph type="ftr" sz="quarter" idx="11"/>
          </p:nvPr>
        </p:nvSpPr>
        <p:spPr/>
        <p:txBody>
          <a:bodyPr/>
          <a:lstStyle/>
          <a:p>
            <a:pPr algn="ctr"/>
            <a:r>
              <a:rPr lang="en-US" dirty="0"/>
              <a:t>P2 Collaboration Meeting 7 Jan 2026</a:t>
            </a:r>
            <a:endParaRPr lang="fr-FR" dirty="0"/>
          </a:p>
        </p:txBody>
      </p:sp>
      <p:sp>
        <p:nvSpPr>
          <p:cNvPr id="5" name="Slide Number Placeholder 4">
            <a:extLst>
              <a:ext uri="{FF2B5EF4-FFF2-40B4-BE49-F238E27FC236}">
                <a16:creationId xmlns:a16="http://schemas.microsoft.com/office/drawing/2014/main" id="{CCD7A01A-5035-67D3-943B-6378DCE06ED6}"/>
              </a:ext>
            </a:extLst>
          </p:cNvPr>
          <p:cNvSpPr>
            <a:spLocks noGrp="1"/>
          </p:cNvSpPr>
          <p:nvPr>
            <p:ph type="sldNum" sz="quarter" idx="12"/>
          </p:nvPr>
        </p:nvSpPr>
        <p:spPr/>
        <p:txBody>
          <a:bodyPr/>
          <a:lstStyle/>
          <a:p>
            <a:fld id="{0CBC77A0-1F4E-42FF-9FFC-F45C3A64AF90}" type="slidenum">
              <a:rPr lang="fr-FR" smtClean="0"/>
              <a:t>9</a:t>
            </a:fld>
            <a:endParaRPr lang="fr-FR"/>
          </a:p>
        </p:txBody>
      </p:sp>
      <p:sp>
        <p:nvSpPr>
          <p:cNvPr id="6" name="Title 5">
            <a:extLst>
              <a:ext uri="{FF2B5EF4-FFF2-40B4-BE49-F238E27FC236}">
                <a16:creationId xmlns:a16="http://schemas.microsoft.com/office/drawing/2014/main" id="{E30DD935-A45E-EC98-92CD-24DF474F8B9D}"/>
              </a:ext>
            </a:extLst>
          </p:cNvPr>
          <p:cNvSpPr>
            <a:spLocks noGrp="1"/>
          </p:cNvSpPr>
          <p:nvPr>
            <p:ph type="title"/>
          </p:nvPr>
        </p:nvSpPr>
        <p:spPr>
          <a:xfrm>
            <a:off x="860930" y="113613"/>
            <a:ext cx="11026269" cy="553711"/>
          </a:xfrm>
        </p:spPr>
        <p:txBody>
          <a:bodyPr/>
          <a:lstStyle/>
          <a:p>
            <a:r>
              <a:rPr lang="en-US" dirty="0"/>
              <a:t>Mechanics – 2025 Design </a:t>
            </a:r>
          </a:p>
        </p:txBody>
      </p:sp>
      <p:sp>
        <p:nvSpPr>
          <p:cNvPr id="4" name="Rectangle 3">
            <a:extLst>
              <a:ext uri="{FF2B5EF4-FFF2-40B4-BE49-F238E27FC236}">
                <a16:creationId xmlns:a16="http://schemas.microsoft.com/office/drawing/2014/main" id="{E096F11D-ED65-0BE5-929E-38CF7E5AFDB5}"/>
              </a:ext>
            </a:extLst>
          </p:cNvPr>
          <p:cNvSpPr/>
          <p:nvPr/>
        </p:nvSpPr>
        <p:spPr>
          <a:xfrm>
            <a:off x="8377764" y="3797379"/>
            <a:ext cx="2896207" cy="461665"/>
          </a:xfrm>
          <a:prstGeom prst="rect">
            <a:avLst/>
          </a:prstGeom>
          <a:solidFill>
            <a:srgbClr val="FFFFC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p>
        </p:txBody>
      </p:sp>
      <p:sp>
        <p:nvSpPr>
          <p:cNvPr id="3" name="TextBox 2">
            <a:extLst>
              <a:ext uri="{FF2B5EF4-FFF2-40B4-BE49-F238E27FC236}">
                <a16:creationId xmlns:a16="http://schemas.microsoft.com/office/drawing/2014/main" id="{F74A5056-9402-A6F6-D6D7-1196EDAB8C0C}"/>
              </a:ext>
            </a:extLst>
          </p:cNvPr>
          <p:cNvSpPr txBox="1"/>
          <p:nvPr/>
        </p:nvSpPr>
        <p:spPr>
          <a:xfrm>
            <a:off x="8377764" y="3864485"/>
            <a:ext cx="2896207" cy="923330"/>
          </a:xfrm>
          <a:prstGeom prst="rect">
            <a:avLst/>
          </a:prstGeom>
          <a:noFill/>
        </p:spPr>
        <p:txBody>
          <a:bodyPr wrap="square">
            <a:spAutoFit/>
          </a:bodyPr>
          <a:lstStyle/>
          <a:p>
            <a:pPr rtl="0">
              <a:buNone/>
            </a:pPr>
            <a:r>
              <a:rPr lang="en-US" sz="1800" b="0" i="0" u="none" strike="noStrike" dirty="0">
                <a:solidFill>
                  <a:srgbClr val="CCDA3D"/>
                </a:solidFill>
                <a:effectLst/>
                <a:latin typeface="Arial" panose="020B0604020202020204" pitchFamily="34" charset="0"/>
              </a:rPr>
              <a:t>fwd. </a:t>
            </a:r>
            <a:r>
              <a:rPr lang="en-US" sz="1800" b="0" i="0" u="none" strike="noStrike" dirty="0" err="1">
                <a:solidFill>
                  <a:srgbClr val="CCDA3D"/>
                </a:solidFill>
                <a:effectLst/>
                <a:latin typeface="Arial" panose="020B0604020202020204" pitchFamily="34" charset="0"/>
              </a:rPr>
              <a:t>meas</a:t>
            </a:r>
            <a:r>
              <a:rPr lang="en-US" sz="1800" b="0" i="0" u="none" strike="noStrike" baseline="30000" dirty="0" err="1">
                <a:solidFill>
                  <a:srgbClr val="CCDA3D"/>
                </a:solidFill>
                <a:effectLst/>
                <a:latin typeface="Arial" panose="020B0604020202020204" pitchFamily="34" charset="0"/>
              </a:rPr>
              <a:t>t</a:t>
            </a:r>
            <a:r>
              <a:rPr lang="en-US" sz="1800" b="0" i="0" u="none" strike="noStrike" baseline="30000" dirty="0">
                <a:solidFill>
                  <a:srgbClr val="CCDA3D"/>
                </a:solidFill>
                <a:effectLst/>
                <a:latin typeface="Arial" panose="020B0604020202020204" pitchFamily="34" charset="0"/>
              </a:rPr>
              <a:t>        </a:t>
            </a:r>
            <a:r>
              <a:rPr lang="en-US" sz="1800" b="0" i="0" u="none" strike="noStrike" dirty="0" err="1">
                <a:solidFill>
                  <a:srgbClr val="674EA7"/>
                </a:solidFill>
                <a:effectLst/>
                <a:latin typeface="Arial" panose="020B0604020202020204" pitchFamily="34" charset="0"/>
              </a:rPr>
              <a:t>bkwd</a:t>
            </a:r>
            <a:r>
              <a:rPr lang="en-US" sz="1800" b="0" i="0" u="none" strike="noStrike" dirty="0">
                <a:solidFill>
                  <a:srgbClr val="674EA7"/>
                </a:solidFill>
                <a:effectLst/>
                <a:latin typeface="Arial" panose="020B0604020202020204" pitchFamily="34" charset="0"/>
              </a:rPr>
              <a:t>. </a:t>
            </a:r>
            <a:r>
              <a:rPr lang="en-US" sz="1800" b="0" i="0" u="none" strike="noStrike" dirty="0" err="1">
                <a:solidFill>
                  <a:srgbClr val="674EA7"/>
                </a:solidFill>
                <a:effectLst/>
                <a:latin typeface="Arial" panose="020B0604020202020204" pitchFamily="34" charset="0"/>
              </a:rPr>
              <a:t>meas</a:t>
            </a:r>
            <a:r>
              <a:rPr lang="en-US" sz="1800" b="0" i="0" u="none" strike="noStrike" baseline="30000" dirty="0" err="1">
                <a:solidFill>
                  <a:srgbClr val="674EA7"/>
                </a:solidFill>
                <a:effectLst/>
                <a:latin typeface="Arial" panose="020B0604020202020204" pitchFamily="34" charset="0"/>
              </a:rPr>
              <a:t>t</a:t>
            </a:r>
            <a:endParaRPr lang="en-US" b="0" dirty="0">
              <a:effectLst/>
            </a:endParaRPr>
          </a:p>
          <a:p>
            <a:pPr>
              <a:buNone/>
            </a:pPr>
            <a:br>
              <a:rPr lang="en-US" dirty="0"/>
            </a:br>
            <a:endParaRPr lang="en-US" dirty="0"/>
          </a:p>
        </p:txBody>
      </p:sp>
      <p:sp>
        <p:nvSpPr>
          <p:cNvPr id="26" name="TextBox 25">
            <a:extLst>
              <a:ext uri="{FF2B5EF4-FFF2-40B4-BE49-F238E27FC236}">
                <a16:creationId xmlns:a16="http://schemas.microsoft.com/office/drawing/2014/main" id="{AFDF0161-D5EF-73C5-AFD3-00547610F9CB}"/>
              </a:ext>
            </a:extLst>
          </p:cNvPr>
          <p:cNvSpPr txBox="1"/>
          <p:nvPr/>
        </p:nvSpPr>
        <p:spPr>
          <a:xfrm>
            <a:off x="6652828" y="783381"/>
            <a:ext cx="1159292" cy="369332"/>
          </a:xfrm>
          <a:prstGeom prst="rect">
            <a:avLst/>
          </a:prstGeom>
          <a:noFill/>
        </p:spPr>
        <p:txBody>
          <a:bodyPr wrap="none" rtlCol="0">
            <a:spAutoFit/>
          </a:bodyPr>
          <a:lstStyle/>
          <a:p>
            <a:r>
              <a:rPr lang="en-US" b="1" dirty="0"/>
              <a:t>Chapeau</a:t>
            </a:r>
          </a:p>
        </p:txBody>
      </p:sp>
      <p:sp>
        <p:nvSpPr>
          <p:cNvPr id="33" name="Rectangle 32">
            <a:extLst>
              <a:ext uri="{FF2B5EF4-FFF2-40B4-BE49-F238E27FC236}">
                <a16:creationId xmlns:a16="http://schemas.microsoft.com/office/drawing/2014/main" id="{BA7C0433-BB5B-EE9D-FA15-D57268E47982}"/>
              </a:ext>
            </a:extLst>
          </p:cNvPr>
          <p:cNvSpPr/>
          <p:nvPr/>
        </p:nvSpPr>
        <p:spPr>
          <a:xfrm>
            <a:off x="5740661" y="1896861"/>
            <a:ext cx="2422264" cy="2970413"/>
          </a:xfrm>
          <a:prstGeom prst="rect">
            <a:avLst/>
          </a:prstGeom>
          <a:solidFill>
            <a:schemeClr val="accent3">
              <a:lumMod val="20000"/>
              <a:lumOff val="80000"/>
              <a:alpha val="29000"/>
            </a:schemeClr>
          </a:solidFill>
          <a:ln w="28575">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p>
        </p:txBody>
      </p:sp>
      <p:sp>
        <p:nvSpPr>
          <p:cNvPr id="25" name="Freeform: Shape 24">
            <a:extLst>
              <a:ext uri="{FF2B5EF4-FFF2-40B4-BE49-F238E27FC236}">
                <a16:creationId xmlns:a16="http://schemas.microsoft.com/office/drawing/2014/main" id="{2576662A-AD08-694C-E0C4-1F6D8B0DAA78}"/>
              </a:ext>
            </a:extLst>
          </p:cNvPr>
          <p:cNvSpPr/>
          <p:nvPr/>
        </p:nvSpPr>
        <p:spPr>
          <a:xfrm rot="20875052">
            <a:off x="5723386" y="1091867"/>
            <a:ext cx="1045672" cy="991157"/>
          </a:xfrm>
          <a:custGeom>
            <a:avLst/>
            <a:gdLst>
              <a:gd name="csX0" fmla="*/ 0 w 1744825"/>
              <a:gd name="csY0" fmla="*/ 1324946 h 1324946"/>
              <a:gd name="csX1" fmla="*/ 27992 w 1744825"/>
              <a:gd name="csY1" fmla="*/ 1278293 h 1324946"/>
              <a:gd name="csX2" fmla="*/ 130629 w 1744825"/>
              <a:gd name="csY2" fmla="*/ 1082351 h 1324946"/>
              <a:gd name="csX3" fmla="*/ 419878 w 1744825"/>
              <a:gd name="csY3" fmla="*/ 718457 h 1324946"/>
              <a:gd name="csX4" fmla="*/ 737119 w 1744825"/>
              <a:gd name="csY4" fmla="*/ 457200 h 1324946"/>
              <a:gd name="csX5" fmla="*/ 1101013 w 1744825"/>
              <a:gd name="csY5" fmla="*/ 270587 h 1324946"/>
              <a:gd name="csX6" fmla="*/ 1464907 w 1744825"/>
              <a:gd name="csY6" fmla="*/ 93306 h 1324946"/>
              <a:gd name="csX7" fmla="*/ 1623527 w 1744825"/>
              <a:gd name="csY7" fmla="*/ 37322 h 1324946"/>
              <a:gd name="csX8" fmla="*/ 1744825 w 1744825"/>
              <a:gd name="csY8" fmla="*/ 0 h 132494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Lst>
            <a:rect l="l" t="t" r="r" b="b"/>
            <a:pathLst>
              <a:path w="1744825" h="1324946">
                <a:moveTo>
                  <a:pt x="0" y="1324946"/>
                </a:moveTo>
                <a:cubicBezTo>
                  <a:pt x="9331" y="1309395"/>
                  <a:pt x="19394" y="1294261"/>
                  <a:pt x="27992" y="1278293"/>
                </a:cubicBezTo>
                <a:cubicBezTo>
                  <a:pt x="62949" y="1213374"/>
                  <a:pt x="88346" y="1142755"/>
                  <a:pt x="130629" y="1082351"/>
                </a:cubicBezTo>
                <a:cubicBezTo>
                  <a:pt x="219487" y="955412"/>
                  <a:pt x="303267" y="820492"/>
                  <a:pt x="419878" y="718457"/>
                </a:cubicBezTo>
                <a:cubicBezTo>
                  <a:pt x="513082" y="636903"/>
                  <a:pt x="634379" y="525693"/>
                  <a:pt x="737119" y="457200"/>
                </a:cubicBezTo>
                <a:cubicBezTo>
                  <a:pt x="846284" y="384424"/>
                  <a:pt x="985083" y="328552"/>
                  <a:pt x="1101013" y="270587"/>
                </a:cubicBezTo>
                <a:cubicBezTo>
                  <a:pt x="1290549" y="175819"/>
                  <a:pt x="1266537" y="173726"/>
                  <a:pt x="1464907" y="93306"/>
                </a:cubicBezTo>
                <a:cubicBezTo>
                  <a:pt x="1516869" y="72240"/>
                  <a:pt x="1570147" y="54480"/>
                  <a:pt x="1623527" y="37322"/>
                </a:cubicBezTo>
                <a:cubicBezTo>
                  <a:pt x="1762701" y="-7413"/>
                  <a:pt x="1688596" y="28113"/>
                  <a:pt x="1744825" y="0"/>
                </a:cubicBezTo>
              </a:path>
            </a:pathLst>
          </a:custGeom>
          <a:ln w="19050">
            <a:solidFill>
              <a:schemeClr val="bg2">
                <a:lumMod val="50000"/>
              </a:schemeClr>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5" name="Freeform: Shape 14">
            <a:extLst>
              <a:ext uri="{FF2B5EF4-FFF2-40B4-BE49-F238E27FC236}">
                <a16:creationId xmlns:a16="http://schemas.microsoft.com/office/drawing/2014/main" id="{C9992421-B485-B22D-63B7-CB1D212CC3C4}"/>
              </a:ext>
            </a:extLst>
          </p:cNvPr>
          <p:cNvSpPr/>
          <p:nvPr/>
        </p:nvSpPr>
        <p:spPr>
          <a:xfrm>
            <a:off x="7549640" y="2457449"/>
            <a:ext cx="384685" cy="1649731"/>
          </a:xfrm>
          <a:custGeom>
            <a:avLst/>
            <a:gdLst>
              <a:gd name="csX0" fmla="*/ 12178 w 384685"/>
              <a:gd name="csY0" fmla="*/ 4492 h 1649731"/>
              <a:gd name="csX1" fmla="*/ 109600 w 384685"/>
              <a:gd name="csY1" fmla="*/ 17019 h 1649731"/>
              <a:gd name="csX2" fmla="*/ 225290 w 384685"/>
              <a:gd name="csY2" fmla="*/ 142290 h 1649731"/>
              <a:gd name="csX3" fmla="*/ 331845 w 384685"/>
              <a:gd name="csY3" fmla="*/ 417889 h 1649731"/>
              <a:gd name="csX4" fmla="*/ 377512 w 384685"/>
              <a:gd name="csY4" fmla="*/ 726893 h 1649731"/>
              <a:gd name="csX5" fmla="*/ 380557 w 384685"/>
              <a:gd name="csY5" fmla="*/ 931504 h 1649731"/>
              <a:gd name="csX6" fmla="*/ 337935 w 384685"/>
              <a:gd name="csY6" fmla="*/ 1240509 h 1649731"/>
              <a:gd name="csX7" fmla="*/ 270956 w 384685"/>
              <a:gd name="csY7" fmla="*/ 1407538 h 1649731"/>
              <a:gd name="csX8" fmla="*/ 200934 w 384685"/>
              <a:gd name="csY8" fmla="*/ 1541161 h 1649731"/>
              <a:gd name="csX9" fmla="*/ 115689 w 384685"/>
              <a:gd name="csY9" fmla="*/ 1628851 h 1649731"/>
              <a:gd name="csX10" fmla="*/ 0 w 384685"/>
              <a:gd name="csY10" fmla="*/ 1649731 h 1649731"/>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384685" h="1649731" fill="none" extrusionOk="0">
                <a:moveTo>
                  <a:pt x="12178" y="4492"/>
                </a:moveTo>
                <a:cubicBezTo>
                  <a:pt x="48355" y="725"/>
                  <a:pt x="69150" y="-8748"/>
                  <a:pt x="109600" y="17019"/>
                </a:cubicBezTo>
                <a:cubicBezTo>
                  <a:pt x="148299" y="29485"/>
                  <a:pt x="186882" y="76227"/>
                  <a:pt x="225290" y="142290"/>
                </a:cubicBezTo>
                <a:cubicBezTo>
                  <a:pt x="270218" y="205134"/>
                  <a:pt x="306671" y="323639"/>
                  <a:pt x="331845" y="417889"/>
                </a:cubicBezTo>
                <a:cubicBezTo>
                  <a:pt x="357660" y="512736"/>
                  <a:pt x="358433" y="645153"/>
                  <a:pt x="377512" y="726893"/>
                </a:cubicBezTo>
                <a:cubicBezTo>
                  <a:pt x="384193" y="812743"/>
                  <a:pt x="384895" y="843535"/>
                  <a:pt x="380557" y="931504"/>
                </a:cubicBezTo>
                <a:cubicBezTo>
                  <a:pt x="372915" y="1022775"/>
                  <a:pt x="365511" y="1162987"/>
                  <a:pt x="337935" y="1240509"/>
                </a:cubicBezTo>
                <a:cubicBezTo>
                  <a:pt x="319123" y="1325786"/>
                  <a:pt x="295332" y="1356483"/>
                  <a:pt x="270956" y="1407538"/>
                </a:cubicBezTo>
                <a:cubicBezTo>
                  <a:pt x="251807" y="1455051"/>
                  <a:pt x="223405" y="1500860"/>
                  <a:pt x="200934" y="1541161"/>
                </a:cubicBezTo>
                <a:cubicBezTo>
                  <a:pt x="173756" y="1577226"/>
                  <a:pt x="152687" y="1606653"/>
                  <a:pt x="115689" y="1628851"/>
                </a:cubicBezTo>
                <a:cubicBezTo>
                  <a:pt x="82316" y="1641695"/>
                  <a:pt x="20575" y="1645742"/>
                  <a:pt x="0" y="1649731"/>
                </a:cubicBezTo>
              </a:path>
              <a:path w="384685" h="1649731" stroke="0" extrusionOk="0">
                <a:moveTo>
                  <a:pt x="12178" y="4492"/>
                </a:moveTo>
                <a:cubicBezTo>
                  <a:pt x="43547" y="-4243"/>
                  <a:pt x="73090" y="-5400"/>
                  <a:pt x="109600" y="17019"/>
                </a:cubicBezTo>
                <a:cubicBezTo>
                  <a:pt x="141409" y="50044"/>
                  <a:pt x="187301" y="80074"/>
                  <a:pt x="225290" y="142290"/>
                </a:cubicBezTo>
                <a:cubicBezTo>
                  <a:pt x="256944" y="185298"/>
                  <a:pt x="304311" y="319073"/>
                  <a:pt x="331845" y="417889"/>
                </a:cubicBezTo>
                <a:cubicBezTo>
                  <a:pt x="358585" y="513450"/>
                  <a:pt x="372043" y="634161"/>
                  <a:pt x="377512" y="726893"/>
                </a:cubicBezTo>
                <a:cubicBezTo>
                  <a:pt x="391859" y="816856"/>
                  <a:pt x="388882" y="842388"/>
                  <a:pt x="380557" y="931504"/>
                </a:cubicBezTo>
                <a:cubicBezTo>
                  <a:pt x="377459" y="1019893"/>
                  <a:pt x="367498" y="1167868"/>
                  <a:pt x="337935" y="1240509"/>
                </a:cubicBezTo>
                <a:cubicBezTo>
                  <a:pt x="329064" y="1314545"/>
                  <a:pt x="286639" y="1360956"/>
                  <a:pt x="270956" y="1407538"/>
                </a:cubicBezTo>
                <a:cubicBezTo>
                  <a:pt x="249193" y="1457521"/>
                  <a:pt x="232126" y="1504536"/>
                  <a:pt x="200934" y="1541161"/>
                </a:cubicBezTo>
                <a:cubicBezTo>
                  <a:pt x="176494" y="1575211"/>
                  <a:pt x="145380" y="1612004"/>
                  <a:pt x="115689" y="1628851"/>
                </a:cubicBezTo>
                <a:cubicBezTo>
                  <a:pt x="81253" y="1647393"/>
                  <a:pt x="21270" y="1650152"/>
                  <a:pt x="0" y="1649731"/>
                </a:cubicBezTo>
              </a:path>
            </a:pathLst>
          </a:custGeom>
          <a:ln w="50800" cap="flat" cmpd="sng" algn="ctr">
            <a:solidFill>
              <a:srgbClr val="61D7A2"/>
            </a:solidFill>
            <a:prstDash val="dash"/>
            <a:round/>
            <a:headEnd type="none" w="med" len="med"/>
            <a:tailEnd type="none" w="med" len="med"/>
            <a:extLst>
              <a:ext uri="{C807C97D-BFC1-408E-A445-0C87EB9F89A2}">
                <ask:lineSketchStyleProps xmlns:ask="http://schemas.microsoft.com/office/drawing/2018/sketchyshapes" sd="2739443539">
                  <a:custGeom>
                    <a:avLst/>
                    <a:gdLst>
                      <a:gd name="csX0" fmla="*/ 15903 w 502347"/>
                      <a:gd name="csY0" fmla="*/ 4277 h 1570684"/>
                      <a:gd name="csX1" fmla="*/ 143124 w 502347"/>
                      <a:gd name="csY1" fmla="*/ 16204 h 1570684"/>
                      <a:gd name="csX2" fmla="*/ 294199 w 502347"/>
                      <a:gd name="csY2" fmla="*/ 135473 h 1570684"/>
                      <a:gd name="csX3" fmla="*/ 433346 w 502347"/>
                      <a:gd name="csY3" fmla="*/ 397866 h 1570684"/>
                      <a:gd name="csX4" fmla="*/ 492981 w 502347"/>
                      <a:gd name="csY4" fmla="*/ 692064 h 1570684"/>
                      <a:gd name="csX5" fmla="*/ 496957 w 502347"/>
                      <a:gd name="csY5" fmla="*/ 886871 h 1570684"/>
                      <a:gd name="csX6" fmla="*/ 441298 w 502347"/>
                      <a:gd name="csY6" fmla="*/ 1181070 h 1570684"/>
                      <a:gd name="csX7" fmla="*/ 353833 w 502347"/>
                      <a:gd name="csY7" fmla="*/ 1340096 h 1570684"/>
                      <a:gd name="csX8" fmla="*/ 262393 w 502347"/>
                      <a:gd name="csY8" fmla="*/ 1467317 h 1570684"/>
                      <a:gd name="csX9" fmla="*/ 151075 w 502347"/>
                      <a:gd name="csY9" fmla="*/ 1550805 h 1570684"/>
                      <a:gd name="csX10" fmla="*/ 0 w 502347"/>
                      <a:gd name="csY10" fmla="*/ 1570684 h 1570684"/>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502347" h="1570684">
                        <a:moveTo>
                          <a:pt x="15903" y="4277"/>
                        </a:moveTo>
                        <a:cubicBezTo>
                          <a:pt x="56322" y="-693"/>
                          <a:pt x="96741" y="-5662"/>
                          <a:pt x="143124" y="16204"/>
                        </a:cubicBezTo>
                        <a:cubicBezTo>
                          <a:pt x="189507" y="38070"/>
                          <a:pt x="245829" y="71863"/>
                          <a:pt x="294199" y="135473"/>
                        </a:cubicBezTo>
                        <a:cubicBezTo>
                          <a:pt x="342569" y="199083"/>
                          <a:pt x="400216" y="305101"/>
                          <a:pt x="433346" y="397866"/>
                        </a:cubicBezTo>
                        <a:cubicBezTo>
                          <a:pt x="466476" y="490631"/>
                          <a:pt x="482379" y="610563"/>
                          <a:pt x="492981" y="692064"/>
                        </a:cubicBezTo>
                        <a:cubicBezTo>
                          <a:pt x="503583" y="773565"/>
                          <a:pt x="505571" y="805370"/>
                          <a:pt x="496957" y="886871"/>
                        </a:cubicBezTo>
                        <a:cubicBezTo>
                          <a:pt x="488343" y="968372"/>
                          <a:pt x="465152" y="1105533"/>
                          <a:pt x="441298" y="1181070"/>
                        </a:cubicBezTo>
                        <a:cubicBezTo>
                          <a:pt x="417444" y="1256607"/>
                          <a:pt x="383651" y="1292388"/>
                          <a:pt x="353833" y="1340096"/>
                        </a:cubicBezTo>
                        <a:cubicBezTo>
                          <a:pt x="324016" y="1387804"/>
                          <a:pt x="296186" y="1432199"/>
                          <a:pt x="262393" y="1467317"/>
                        </a:cubicBezTo>
                        <a:cubicBezTo>
                          <a:pt x="228600" y="1502435"/>
                          <a:pt x="194807" y="1533577"/>
                          <a:pt x="151075" y="1550805"/>
                        </a:cubicBezTo>
                        <a:cubicBezTo>
                          <a:pt x="107343" y="1568033"/>
                          <a:pt x="29155" y="1569359"/>
                          <a:pt x="0" y="1570684"/>
                        </a:cubicBezTo>
                      </a:path>
                    </a:pathLst>
                  </a:custGeom>
                  <ask:type>
                    <ask:lineSketchFreehand/>
                  </ask:type>
                </ask:lineSketchStyleProps>
              </a:ext>
            </a:extLst>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DA3A4022-17CD-2D80-538D-3731656D9A8B}"/>
              </a:ext>
            </a:extLst>
          </p:cNvPr>
          <p:cNvCxnSpPr>
            <a:cxnSpLocks/>
          </p:cNvCxnSpPr>
          <p:nvPr/>
        </p:nvCxnSpPr>
        <p:spPr>
          <a:xfrm>
            <a:off x="5631234" y="3300451"/>
            <a:ext cx="2303091" cy="37258"/>
          </a:xfrm>
          <a:prstGeom prst="line">
            <a:avLst/>
          </a:prstGeom>
          <a:ln w="66675" cmpd="dbl">
            <a:solidFill>
              <a:srgbClr val="FFA5A5"/>
            </a:solidFill>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895E5F75-B013-A908-4DA1-D0437F2FFA65}"/>
              </a:ext>
            </a:extLst>
          </p:cNvPr>
          <p:cNvSpPr txBox="1"/>
          <p:nvPr/>
        </p:nvSpPr>
        <p:spPr>
          <a:xfrm>
            <a:off x="183559" y="1016283"/>
            <a:ext cx="5328502" cy="3816429"/>
          </a:xfrm>
          <a:prstGeom prst="rect">
            <a:avLst/>
          </a:prstGeom>
          <a:noFill/>
        </p:spPr>
        <p:txBody>
          <a:bodyPr wrap="square" rtlCol="0">
            <a:spAutoFit/>
          </a:bodyPr>
          <a:lstStyle/>
          <a:p>
            <a:r>
              <a:rPr lang="en-US" sz="2200" b="1" dirty="0">
                <a:solidFill>
                  <a:srgbClr val="FF0000"/>
                </a:solidFill>
                <a:cs typeface="Arial" panose="020B0604020202020204" pitchFamily="34" charset="0"/>
              </a:rPr>
              <a:t>Chapeau </a:t>
            </a:r>
            <a:r>
              <a:rPr lang="en-US" sz="2200" b="1" dirty="0">
                <a:solidFill>
                  <a:srgbClr val="00B050"/>
                </a:solidFill>
                <a:cs typeface="Arial" panose="020B0604020202020204" pitchFamily="34" charset="0"/>
              </a:rPr>
              <a:t>(Finalized)</a:t>
            </a:r>
          </a:p>
          <a:p>
            <a:pPr marL="234950" lvl="1" indent="-179388">
              <a:buFont typeface="Arial" panose="020B0604020202020204" pitchFamily="34" charset="0"/>
              <a:buChar char="•"/>
            </a:pPr>
            <a:r>
              <a:rPr lang="en-US" sz="2000" dirty="0">
                <a:cs typeface="Arial" panose="020B0604020202020204" pitchFamily="34" charset="0"/>
              </a:rPr>
              <a:t>Change on the shape of the main flange (“stairs”) </a:t>
            </a:r>
          </a:p>
          <a:p>
            <a:pPr marL="234950" lvl="1" indent="-179388">
              <a:buFont typeface="Arial" panose="020B0604020202020204" pitchFamily="34" charset="0"/>
              <a:buChar char="•"/>
            </a:pPr>
            <a:r>
              <a:rPr lang="en-US" sz="2000" dirty="0">
                <a:cs typeface="Arial" panose="020B0604020202020204" pitchFamily="34" charset="0"/>
              </a:rPr>
              <a:t>Shorter cylinder </a:t>
            </a:r>
          </a:p>
          <a:p>
            <a:pPr marL="692150" lvl="2" indent="-179388">
              <a:buFont typeface="Arial" panose="020B0604020202020204" pitchFamily="34" charset="0"/>
              <a:buChar char="•"/>
            </a:pPr>
            <a:r>
              <a:rPr lang="en-US" sz="2000" dirty="0">
                <a:cs typeface="Arial" panose="020B0604020202020204" pitchFamily="34" charset="0"/>
              </a:rPr>
              <a:t>Simulation studies (</a:t>
            </a:r>
            <a:r>
              <a:rPr lang="en-US" sz="2000" i="1" dirty="0">
                <a:cs typeface="Arial" panose="020B0604020202020204" pitchFamily="34" charset="0"/>
              </a:rPr>
              <a:t>M. Gailliard</a:t>
            </a:r>
            <a:r>
              <a:rPr lang="en-US" sz="2000" dirty="0">
                <a:cs typeface="Arial" panose="020B0604020202020204" pitchFamily="34" charset="0"/>
              </a:rPr>
              <a:t>) shown better acceptance with closer detector planes</a:t>
            </a:r>
          </a:p>
          <a:p>
            <a:pPr marL="692150" lvl="2" indent="-179388">
              <a:buFont typeface="Arial" panose="020B0604020202020204" pitchFamily="34" charset="0"/>
              <a:buChar char="•"/>
            </a:pPr>
            <a:r>
              <a:rPr lang="en-US" sz="2000" dirty="0">
                <a:cs typeface="Arial" panose="020B0604020202020204" pitchFamily="34" charset="0"/>
              </a:rPr>
              <a:t>Shorter membrane</a:t>
            </a:r>
          </a:p>
          <a:p>
            <a:pPr marL="1200150" lvl="3" indent="-231775">
              <a:buFont typeface="Arial" panose="020B0604020202020204" pitchFamily="34" charset="0"/>
              <a:buChar char="!"/>
            </a:pPr>
            <a:r>
              <a:rPr lang="en-US" sz="2000" dirty="0">
                <a:solidFill>
                  <a:schemeClr val="tx2"/>
                </a:solidFill>
                <a:cs typeface="Arial" panose="020B0604020202020204" pitchFamily="34" charset="0"/>
              </a:rPr>
              <a:t>Carbon fiber</a:t>
            </a:r>
          </a:p>
          <a:p>
            <a:pPr marL="1200150" lvl="3" indent="-231775">
              <a:buFont typeface="Arial" panose="020B0604020202020204" pitchFamily="34" charset="0"/>
              <a:buChar char="!"/>
            </a:pPr>
            <a:r>
              <a:rPr lang="en-US" sz="2000" dirty="0">
                <a:solidFill>
                  <a:schemeClr val="tx2"/>
                </a:solidFill>
                <a:cs typeface="Arial" panose="020B0604020202020204" pitchFamily="34" charset="0"/>
              </a:rPr>
              <a:t>Can be purchased separately</a:t>
            </a:r>
          </a:p>
          <a:p>
            <a:pPr marL="1200150" lvl="3" indent="-231775">
              <a:buFont typeface="Arial" panose="020B0604020202020204" pitchFamily="34" charset="0"/>
              <a:buChar char="!"/>
            </a:pPr>
            <a:r>
              <a:rPr lang="en-US" sz="2000" dirty="0">
                <a:solidFill>
                  <a:schemeClr val="tx2"/>
                </a:solidFill>
                <a:cs typeface="Arial" panose="020B0604020202020204" pitchFamily="34" charset="0"/>
              </a:rPr>
              <a:t>Simplifies integration</a:t>
            </a:r>
          </a:p>
          <a:p>
            <a:pPr marL="1200150" lvl="3" indent="-231775">
              <a:buFont typeface="Arial" panose="020B0604020202020204" pitchFamily="34" charset="0"/>
              <a:buChar char="!"/>
            </a:pPr>
            <a:r>
              <a:rPr lang="en-US" sz="2000" dirty="0">
                <a:solidFill>
                  <a:schemeClr val="tx2"/>
                </a:solidFill>
                <a:cs typeface="Arial" panose="020B0604020202020204" pitchFamily="34" charset="0"/>
              </a:rPr>
              <a:t>Facilitates the Target/Mask design</a:t>
            </a:r>
          </a:p>
        </p:txBody>
      </p:sp>
    </p:spTree>
    <p:extLst>
      <p:ext uri="{BB962C8B-B14F-4D97-AF65-F5344CB8AC3E}">
        <p14:creationId xmlns:p14="http://schemas.microsoft.com/office/powerpoint/2010/main" val="2535287949"/>
      </p:ext>
    </p:extLst>
  </p:cSld>
  <p:clrMapOvr>
    <a:masterClrMapping/>
  </p:clrMapOvr>
</p:sld>
</file>

<file path=ppt/theme/theme1.xml><?xml version="1.0" encoding="utf-8"?>
<a:theme xmlns:a="http://schemas.openxmlformats.org/drawingml/2006/main" name="Thème Office">
  <a:themeElements>
    <a:clrScheme name="CEA 2023">
      <a:dk1>
        <a:srgbClr val="262626"/>
      </a:dk1>
      <a:lt1>
        <a:sysClr val="window" lastClr="FFFFFF"/>
      </a:lt1>
      <a:dk2>
        <a:srgbClr val="E50019"/>
      </a:dk2>
      <a:lt2>
        <a:srgbClr val="FFFFFF"/>
      </a:lt2>
      <a:accent1>
        <a:srgbClr val="3E4A83"/>
      </a:accent1>
      <a:accent2>
        <a:srgbClr val="7E9CBB"/>
      </a:accent2>
      <a:accent3>
        <a:srgbClr val="FFCD31"/>
      </a:accent3>
      <a:accent4>
        <a:srgbClr val="DA837B"/>
      </a:accent4>
      <a:accent5>
        <a:srgbClr val="0093A7"/>
      </a:accent5>
      <a:accent6>
        <a:srgbClr val="BD987A"/>
      </a:accent6>
      <a:hlink>
        <a:srgbClr val="E50019"/>
      </a:hlink>
      <a:folHlink>
        <a:srgbClr val="E50019"/>
      </a:folHlink>
    </a:clrScheme>
    <a:fontScheme name="CEA">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lIns="144000" tIns="108000" rIns="144000" bIns="144000" rtlCol="0" anchor="ctr">
        <a:spAutoFit/>
      </a:bodyP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PT-CEA final-V5.potx" id="{8CEE0DFF-1C06-4716-850E-804B5EEE4D0F}" vid="{3A69881D-C6CB-41F7-A0C0-1CB4B9E5CEEE}"/>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bureautique" ma:contentTypeID="0x0101009AC65FE4C57B4241B7BB126C82049321006502EDEDC0136B40BE1694CA6DFB09E5" ma:contentTypeVersion="20" ma:contentTypeDescription="Crée un document." ma:contentTypeScope="" ma:versionID="f1b05a092d0904e6962f83cebf818255">
  <xsd:schema xmlns:xsd="http://www.w3.org/2001/XMLSchema" xmlns:xs="http://www.w3.org/2001/XMLSchema" xmlns:p="http://schemas.microsoft.com/office/2006/metadata/properties" xmlns:ns1="http://schemas.microsoft.com/sharepoint/v3" xmlns:ns2="582fa2ad-bcfb-4c30-8490-7bbd511b1880" xmlns:ns3="151dffeb-2989-4a61-aef8-844a993007f8" targetNamespace="http://schemas.microsoft.com/office/2006/metadata/properties" ma:root="true" ma:fieldsID="7c3819e88b0869059371fc3b24198fff" ns1:_="" ns2:_="" ns3:_="">
    <xsd:import namespace="http://schemas.microsoft.com/sharepoint/v3"/>
    <xsd:import namespace="582fa2ad-bcfb-4c30-8490-7bbd511b1880"/>
    <xsd:import namespace="151dffeb-2989-4a61-aef8-844a993007f8"/>
    <xsd:element name="properties">
      <xsd:complexType>
        <xsd:sequence>
          <xsd:element name="documentManagement">
            <xsd:complexType>
              <xsd:all>
                <xsd:element ref="ns1:Language" minOccurs="0"/>
                <xsd:element ref="ns2:BackwardLinks" minOccurs="0"/>
                <xsd:element ref="ns2:ThematicsTaxHTField0" minOccurs="0"/>
                <xsd:element ref="ns3:TaxCatchAll" minOccurs="0"/>
                <xsd:element ref="ns3:TaxCatchAllLabel" minOccurs="0"/>
                <xsd:element ref="ns2:CenterAndUnitTaxHTField0" minOccurs="0"/>
                <xsd:element ref="ns3:TaxKeywordTaxHTField" minOccurs="0"/>
                <xsd:element ref="ns2:TypologyTaxHTField0" minOccurs="0"/>
                <xsd:element ref="ns2:OrganisationTaxHTField0" minOccurs="0"/>
                <xsd:element ref="ns2:PublicTaxHTField0" minOccurs="0"/>
                <xsd:element ref="ns2:Summary" minOccurs="0"/>
                <xsd:element ref="ns2:ThumbnailImage" minOccurs="0"/>
                <xsd:element ref="ns2:ThumbnailImageUrl" minOccurs="0"/>
                <xsd:element ref="ns2:BigPicture" minOccurs="0"/>
                <xsd:element ref="ns2:BigPictureUrl" minOccurs="0"/>
                <xsd:element ref="ns2:ManualDate" minOccurs="0"/>
                <xsd:element ref="ns2:Displayed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5" nillable="true" ma:displayName="Langue" ma:default="Français (France)" ma:internalName="Languag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582fa2ad-bcfb-4c30-8490-7bbd511b1880" elementFormDefault="qualified">
    <xsd:import namespace="http://schemas.microsoft.com/office/2006/documentManagement/types"/>
    <xsd:import namespace="http://schemas.microsoft.com/office/infopath/2007/PartnerControls"/>
    <xsd:element name="BackwardLinks" ma:index="6" nillable="true" ma:displayName="Liens entrants" ma:internalName="BackwardLinks" ma:readOnly="false">
      <xsd:simpleType>
        <xsd:restriction base="dms:Text"/>
      </xsd:simpleType>
    </xsd:element>
    <xsd:element name="ThematicsTaxHTField0" ma:index="8" nillable="true" ma:taxonomy="true" ma:internalName="ThematicsTaxHTField0" ma:taxonomyFieldName="Thematics" ma:displayName="Thématiques" ma:fieldId="{c4af68e9-307a-4318-8504-f93285936fc7}" ma:taxonomyMulti="true" ma:sspId="a6e70cbb-a60f-4600-a53f-b7ff8cffd0af" ma:termSetId="a10a44d9-d1f6-48e5-bb68-cccd1ea0729b" ma:anchorId="00000000-0000-0000-0000-000000000000" ma:open="false" ma:isKeyword="false">
      <xsd:complexType>
        <xsd:sequence>
          <xsd:element ref="pc:Terms" minOccurs="0" maxOccurs="1"/>
        </xsd:sequence>
      </xsd:complexType>
    </xsd:element>
    <xsd:element name="CenterAndUnitTaxHTField0" ma:index="12" nillable="true" ma:taxonomy="true" ma:internalName="CenterAndUnitTaxHTField0" ma:taxonomyFieldName="CenterAndUnit" ma:displayName="Centre et unité" ma:fieldId="{facf9d3d-8cf6-4fab-8f4b-dfbbe29f3a4b}" ma:taxonomyMulti="true" ma:sspId="a6e70cbb-a60f-4600-a53f-b7ff8cffd0af" ma:termSetId="88381266-4cf9-4d0f-9f66-bc7ee8b8f509" ma:anchorId="00000000-0000-0000-0000-000000000000" ma:open="false" ma:isKeyword="false">
      <xsd:complexType>
        <xsd:sequence>
          <xsd:element ref="pc:Terms" minOccurs="0" maxOccurs="1"/>
        </xsd:sequence>
      </xsd:complexType>
    </xsd:element>
    <xsd:element name="TypologyTaxHTField0" ma:index="18" nillable="true" ma:taxonomy="true" ma:internalName="TypologyTaxHTField0" ma:taxonomyFieldName="Typology" ma:displayName="Type de contenu" ma:readOnly="false" ma:default="" ma:fieldId="{fca8d298-920d-4815-a20b-c1a36091f1f7}" ma:taxonomyMulti="true" ma:sspId="a6e70cbb-a60f-4600-a53f-b7ff8cffd0af" ma:termSetId="092849f7-9260-4df9-99c4-635fefe8f60a" ma:anchorId="00000000-0000-0000-0000-000000000000" ma:open="false" ma:isKeyword="false">
      <xsd:complexType>
        <xsd:sequence>
          <xsd:element ref="pc:Terms" minOccurs="0" maxOccurs="1"/>
        </xsd:sequence>
      </xsd:complexType>
    </xsd:element>
    <xsd:element name="OrganisationTaxHTField0" ma:index="20" nillable="true" ma:taxonomy="true" ma:internalName="OrganisationTaxHTField0" ma:taxonomyFieldName="Organisation" ma:displayName="Organisation" ma:readOnly="false" ma:fieldId="{dacc8977-bae2-4cdb-ba56-0a020a4af99a}" ma:taxonomyMulti="true" ma:sspId="a6e70cbb-a60f-4600-a53f-b7ff8cffd0af" ma:termSetId="88381266-4cf9-4d0f-9f66-bc7ee8b8f509" ma:anchorId="00000000-0000-0000-0000-000000000000" ma:open="false" ma:isKeyword="false">
      <xsd:complexType>
        <xsd:sequence>
          <xsd:element ref="pc:Terms" minOccurs="0" maxOccurs="1"/>
        </xsd:sequence>
      </xsd:complexType>
    </xsd:element>
    <xsd:element name="PublicTaxHTField0" ma:index="22" nillable="true" ma:taxonomy="true" ma:internalName="PublicTaxHTField0" ma:taxonomyFieldName="Public" ma:displayName="Public" ma:readOnly="false" ma:fieldId="{7196c7f4-9f00-45cf-9674-ae6fd7f8c9dc}" ma:taxonomyMulti="true" ma:sspId="a6e70cbb-a60f-4600-a53f-b7ff8cffd0af" ma:termSetId="d1bb7582-47f0-4b95-a8a0-54d382c0433c" ma:anchorId="00000000-0000-0000-0000-000000000000" ma:open="false" ma:isKeyword="false">
      <xsd:complexType>
        <xsd:sequence>
          <xsd:element ref="pc:Terms" minOccurs="0" maxOccurs="1"/>
        </xsd:sequence>
      </xsd:complexType>
    </xsd:element>
    <xsd:element name="Summary" ma:index="24" nillable="true" ma:displayName="Résumé" ma:internalName="Summary" ma:readOnly="false">
      <xsd:simpleType>
        <xsd:restriction base="dms:Note">
          <xsd:maxLength value="255"/>
        </xsd:restriction>
      </xsd:simpleType>
    </xsd:element>
    <xsd:element name="ThumbnailImage" ma:index="25" nillable="true" ma:displayName="Image poster" ma:internalName="ThumbnailImage" ma:readOnly="false">
      <xsd:simpleType>
        <xsd:restriction base="dms:Unknown"/>
      </xsd:simpleType>
    </xsd:element>
    <xsd:element name="ThumbnailImageUrl" ma:index="26" nillable="true" ma:displayName="ThumbnailImageUrl" ma:hidden="true" ma:internalName="ThumbnailImageUrl" ma:readOnly="false" ma:showField="FALSE">
      <xsd:simpleType>
        <xsd:restriction base="dms:Text"/>
      </xsd:simpleType>
    </xsd:element>
    <xsd:element name="BigPicture" ma:index="27" nillable="true" ma:displayName="Grande image" ma:internalName="BigPicture" ma:readOnly="false">
      <xsd:simpleType>
        <xsd:restriction base="dms:Unknown"/>
      </xsd:simpleType>
    </xsd:element>
    <xsd:element name="BigPictureUrl" ma:index="28" nillable="true" ma:displayName="BigPictureUrl" ma:hidden="true" ma:internalName="BigPictureUrl" ma:readOnly="false" ma:showField="FALSE">
      <xsd:simpleType>
        <xsd:restriction base="dms:Text"/>
      </xsd:simpleType>
    </xsd:element>
    <xsd:element name="ManualDate" ma:index="29" nillable="true" ma:displayName="Date manuelle" ma:format="DateTime" ma:LCID="1036" ma:internalName="ManualDate" ma:readOnly="false">
      <xsd:simpleType>
        <xsd:restriction base="dms:DateTime"/>
      </xsd:simpleType>
    </xsd:element>
    <xsd:element name="DisplayedDate" ma:index="30" nillable="true" ma:displayName="Date affichée" ma:format="DateTime" ma:LCID="1036" ma:internalName="DisplayedDat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51dffeb-2989-4a61-aef8-844a993007f8" elementFormDefault="qualified">
    <xsd:import namespace="http://schemas.microsoft.com/office/2006/documentManagement/types"/>
    <xsd:import namespace="http://schemas.microsoft.com/office/infopath/2007/PartnerControls"/>
    <xsd:element name="TaxCatchAll" ma:index="9" nillable="true" ma:displayName="Taxonomy Catch All Column" ma:description="" ma:hidden="true" ma:list="{0d3ac70b-b933-4e26-b91d-fb6c0c0cea2a}" ma:internalName="TaxCatchAll" ma:showField="CatchAllData" ma:web="151dffeb-2989-4a61-aef8-844a993007f8">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description="" ma:hidden="true" ma:list="{0d3ac70b-b933-4e26-b91d-fb6c0c0cea2a}" ma:internalName="TaxCatchAllLabel" ma:readOnly="true" ma:showField="CatchAllDataLabel" ma:web="151dffeb-2989-4a61-aef8-844a993007f8">
      <xsd:complexType>
        <xsd:complexContent>
          <xsd:extension base="dms:MultiChoiceLookup">
            <xsd:sequence>
              <xsd:element name="Value" type="dms:Lookup" maxOccurs="unbounded" minOccurs="0" nillable="true"/>
            </xsd:sequence>
          </xsd:extension>
        </xsd:complexContent>
      </xsd:complexType>
    </xsd:element>
    <xsd:element name="TaxKeywordTaxHTField" ma:index="14" nillable="true" ma:taxonomy="true" ma:internalName="TaxKeywordTaxHTField" ma:taxonomyFieldName="TaxKeyword" ma:displayName="Mots clés d’entreprise" ma:fieldId="{23f27201-bee3-471e-b2e7-b64fd8b7ca38}" ma:taxonomyMulti="true" ma:sspId="a6e70cbb-a60f-4600-a53f-b7ff8cffd0af"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1" ma:displayName="Type de contenu"/>
        <xsd:element ref="dc:title" minOccurs="0" maxOccurs="1" ma:index="1"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Office document_ItemAdded</Name>
    <Synchronization>Synchronous</Synchronization>
    <Type>10001</Type>
    <SequenceNumber>11001</SequenceNumber>
    <Url/>
    <Assembly>CEA.I2I.Web.Core, Version=1.0.0.0, Culture=neutral, PublicKeyToken=39d5d856cb1a3e17</Assembly>
    <Class>CEA.I2I.Web.Core.Receivers.OfficeDocumentEventReceiver</Class>
    <Data/>
    <Filter/>
  </Receiver>
  <Receiver>
    <Name>Office document_ItemUpdated</Name>
    <Synchronization>Synchronous</Synchronization>
    <Type>10002</Type>
    <SequenceNumber>11001</SequenceNumber>
    <Url/>
    <Assembly>CEA.I2I.Web.Core, Version=1.0.0.0, Culture=neutral, PublicKeyToken=39d5d856cb1a3e17</Assembly>
    <Class>CEA.I2I.Web.Core.Receivers.OfficeDocumentEventReceiver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Language xmlns="http://schemas.microsoft.com/sharepoint/v3">Français (France)</Language>
    <TypologyTaxHTField0 xmlns="582fa2ad-bcfb-4c30-8490-7bbd511b1880">
      <Terms xmlns="http://schemas.microsoft.com/office/infopath/2007/PartnerControls"/>
    </TypologyTaxHTField0>
    <PublicTaxHTField0 xmlns="582fa2ad-bcfb-4c30-8490-7bbd511b1880">
      <Terms xmlns="http://schemas.microsoft.com/office/infopath/2007/PartnerControls"/>
    </PublicTaxHTField0>
    <Summary xmlns="582fa2ad-bcfb-4c30-8490-7bbd511b1880" xsi:nil="true"/>
    <ManualDate xmlns="582fa2ad-bcfb-4c30-8490-7bbd511b1880" xsi:nil="true"/>
    <TaxKeywordTaxHTField xmlns="151dffeb-2989-4a61-aef8-844a993007f8">
      <Terms xmlns="http://schemas.microsoft.com/office/infopath/2007/PartnerControls"/>
    </TaxKeywordTaxHTField>
    <ThumbnailImageUrl xmlns="582fa2ad-bcfb-4c30-8490-7bbd511b1880" xsi:nil="true"/>
    <TaxCatchAll xmlns="151dffeb-2989-4a61-aef8-844a993007f8"/>
    <ThumbnailImage xmlns="582fa2ad-bcfb-4c30-8490-7bbd511b1880" xsi:nil="true"/>
    <OrganisationTaxHTField0 xmlns="582fa2ad-bcfb-4c30-8490-7bbd511b1880">
      <Terms xmlns="http://schemas.microsoft.com/office/infopath/2007/PartnerControls"/>
    </OrganisationTaxHTField0>
    <BigPictureUrl xmlns="582fa2ad-bcfb-4c30-8490-7bbd511b1880" xsi:nil="true"/>
    <BigPicture xmlns="582fa2ad-bcfb-4c30-8490-7bbd511b1880" xsi:nil="true"/>
    <BackwardLinks xmlns="582fa2ad-bcfb-4c30-8490-7bbd511b1880">2</BackwardLinks>
    <ThematicsTaxHTField0 xmlns="582fa2ad-bcfb-4c30-8490-7bbd511b1880">
      <Terms xmlns="http://schemas.microsoft.com/office/infopath/2007/PartnerControls"/>
    </ThematicsTaxHTField0>
    <CenterAndUnitTaxHTField0 xmlns="582fa2ad-bcfb-4c30-8490-7bbd511b1880">
      <Terms xmlns="http://schemas.microsoft.com/office/infopath/2007/PartnerControls"/>
    </CenterAndUnitTaxHTField0>
    <DisplayedDate xmlns="582fa2ad-bcfb-4c30-8490-7bbd511b1880">2023-01-25T10:00:27+00:00</DisplayedDat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654F01-D451-414A-9EDC-9425484D29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82fa2ad-bcfb-4c30-8490-7bbd511b1880"/>
    <ds:schemaRef ds:uri="151dffeb-2989-4a61-aef8-844a993007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EC6F6A1-DBB8-49CB-9A01-6DDECDCC9EEC}">
  <ds:schemaRefs>
    <ds:schemaRef ds:uri="http://schemas.microsoft.com/sharepoint/events"/>
  </ds:schemaRefs>
</ds:datastoreItem>
</file>

<file path=customXml/itemProps3.xml><?xml version="1.0" encoding="utf-8"?>
<ds:datastoreItem xmlns:ds="http://schemas.openxmlformats.org/officeDocument/2006/customXml" ds:itemID="{DF5003DA-E900-47F2-BA91-7AD870D471EB}">
  <ds:schemaRefs>
    <ds:schemaRef ds:uri="http://purl.org/dc/elements/1.1/"/>
    <ds:schemaRef ds:uri="http://www.w3.org/XML/1998/namespace"/>
    <ds:schemaRef ds:uri="http://schemas.openxmlformats.org/package/2006/metadata/core-properties"/>
    <ds:schemaRef ds:uri="http://purl.org/dc/dcmitype/"/>
    <ds:schemaRef ds:uri="http://purl.org/dc/terms/"/>
    <ds:schemaRef ds:uri="http://schemas.microsoft.com/office/infopath/2007/PartnerControls"/>
    <ds:schemaRef ds:uri="151dffeb-2989-4a61-aef8-844a993007f8"/>
    <ds:schemaRef ds:uri="http://schemas.microsoft.com/office/2006/documentManagement/types"/>
    <ds:schemaRef ds:uri="582fa2ad-bcfb-4c30-8490-7bbd511b1880"/>
    <ds:schemaRef ds:uri="http://schemas.microsoft.com/sharepoint/v3"/>
    <ds:schemaRef ds:uri="http://schemas.microsoft.com/office/2006/metadata/properties"/>
  </ds:schemaRefs>
</ds:datastoreItem>
</file>

<file path=customXml/itemProps4.xml><?xml version="1.0" encoding="utf-8"?>
<ds:datastoreItem xmlns:ds="http://schemas.openxmlformats.org/officeDocument/2006/customXml" ds:itemID="{6F971FD6-17CC-4F23-9DB3-D1FB3A6D1EC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8283</TotalTime>
  <Words>4672</Words>
  <Application>Microsoft Office PowerPoint</Application>
  <PresentationFormat>Widescreen</PresentationFormat>
  <Paragraphs>909</Paragraphs>
  <Slides>56</Slides>
  <Notes>29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56</vt:i4>
      </vt:variant>
    </vt:vector>
  </HeadingPairs>
  <TitlesOfParts>
    <vt:vector size="67" baseType="lpstr">
      <vt:lpstr>Aptos</vt:lpstr>
      <vt:lpstr>Arial</vt:lpstr>
      <vt:lpstr>Arial Black</vt:lpstr>
      <vt:lpstr>Calibri</vt:lpstr>
      <vt:lpstr>Cambria Math</vt:lpstr>
      <vt:lpstr>Noto Sans CJK SC</vt:lpstr>
      <vt:lpstr>Times</vt:lpstr>
      <vt:lpstr>Times New Roman</vt:lpstr>
      <vt:lpstr>Vijaya</vt:lpstr>
      <vt:lpstr>Wingdings</vt:lpstr>
      <vt:lpstr>Thème Office</vt:lpstr>
      <vt:lpstr>PowerPoint Presentation</vt:lpstr>
      <vt:lpstr>The P2 Basket Group</vt:lpstr>
      <vt:lpstr>P2 @ Mainz - Recap</vt:lpstr>
      <vt:lpstr>P2 @ Mainz - Recap</vt:lpstr>
      <vt:lpstr>P2 @ Mainz - Recap</vt:lpstr>
      <vt:lpstr>Toward the P2-Basket Implementation </vt:lpstr>
      <vt:lpstr>PowerPoint Presentation</vt:lpstr>
      <vt:lpstr>Mechanics – 2025 Design </vt:lpstr>
      <vt:lpstr>Mechanics – 2025 Design </vt:lpstr>
      <vt:lpstr>Mechanics – 2025 Design </vt:lpstr>
      <vt:lpstr>Mechanics – 2025 Design </vt:lpstr>
      <vt:lpstr>Planning 2026</vt:lpstr>
      <vt:lpstr>PowerPoint Presentation</vt:lpstr>
      <vt:lpstr>Optimization of the signal acceptance </vt:lpstr>
      <vt:lpstr>Optimization of the signal acceptance </vt:lpstr>
      <vt:lpstr>Optimization of the signal acceptance </vt:lpstr>
      <vt:lpstr>Optimization of the signal acceptance </vt:lpstr>
      <vt:lpstr>Optimization of the signal acceptance </vt:lpstr>
      <vt:lpstr>PowerPoint Presentation</vt:lpstr>
      <vt:lpstr>Minimization of X-ray background</vt:lpstr>
      <vt:lpstr>Minimization of X-ray background</vt:lpstr>
      <vt:lpstr>Comparison with Experimental data</vt:lpstr>
      <vt:lpstr>Detector Production (Size 1 Prototypes)</vt:lpstr>
      <vt:lpstr>Detector Testing</vt:lpstr>
      <vt:lpstr>Detector Testing </vt:lpstr>
      <vt:lpstr>Highlighted Results (Analysis ongoing)</vt:lpstr>
      <vt:lpstr>Planning 2026</vt:lpstr>
      <vt:lpstr>PowerPoint Presentation</vt:lpstr>
      <vt:lpstr>    Readout architecture</vt:lpstr>
      <vt:lpstr>Frontend Status</vt:lpstr>
      <vt:lpstr>Backend Status</vt:lpstr>
      <vt:lpstr>Low voltage powering </vt:lpstr>
      <vt:lpstr>Irradiation Tests</vt:lpstr>
      <vt:lpstr>Planning 2026</vt:lpstr>
      <vt:lpstr>Planning 2026</vt:lpstr>
      <vt:lpstr> Thank you </vt:lpstr>
      <vt:lpstr>PowerPoint Presentation</vt:lpstr>
      <vt:lpstr>Optimization of the signal acceptance </vt:lpstr>
      <vt:lpstr>Frontend production</vt:lpstr>
      <vt:lpstr>Saclay production validation test bench</vt:lpstr>
      <vt:lpstr>Frontend protection</vt:lpstr>
      <vt:lpstr>Frontend protection studies</vt:lpstr>
      <vt:lpstr>Frontend protection studies</vt:lpstr>
      <vt:lpstr>Protection studies</vt:lpstr>
      <vt:lpstr>Radiation immunity</vt:lpstr>
      <vt:lpstr>Frontend test configuration</vt:lpstr>
      <vt:lpstr>Backend test configuration</vt:lpstr>
      <vt:lpstr>The objects to irradiate</vt:lpstr>
      <vt:lpstr>The objects in the safe area</vt:lpstr>
      <vt:lpstr>Low Voltage Power Supply testbench with 10VMM</vt:lpstr>
      <vt:lpstr>PowerPoint Presentation</vt:lpstr>
      <vt:lpstr>LVPS Testbench – Rise time measurement with 10 VMM</vt:lpstr>
      <vt:lpstr>LVPS Testbench – No glitch !</vt:lpstr>
      <vt:lpstr>PowerPoint Presentation</vt:lpstr>
      <vt:lpstr>PowerPoint Presentation</vt:lpstr>
      <vt:lpstr>PowerPoint Presentation</vt:lpstr>
    </vt:vector>
  </TitlesOfParts>
  <Company>CEA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consectetuer</dc:title>
  <dc:creator>HARTMANN Marion</dc:creator>
  <cp:lastModifiedBy>Alexandra Kallitsopoulou</cp:lastModifiedBy>
  <cp:revision>424</cp:revision>
  <dcterms:created xsi:type="dcterms:W3CDTF">2023-01-13T15:17:34Z</dcterms:created>
  <dcterms:modified xsi:type="dcterms:W3CDTF">2026-01-07T13:14:30Z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0x0101009AC65FE4C57B4241B7BB126C82049321006502EDEDC0136B40BE1694CA6DFB09E5</vt:lpwstr>
  </property>
  <property fmtid="{D5CDD505-2E9C-101B-9397-08002B2CF9AE}" pid="3" name="TaxKeyword">
    <vt:lpwstr/>
  </property>
  <property fmtid="{D5CDD505-2E9C-101B-9397-08002B2CF9AE}" pid="4" name="I2ICODE">
    <vt:lpwstr>WEB</vt:lpwstr>
  </property>
  <property fmtid="{D5CDD505-2E9C-101B-9397-08002B2CF9AE}" pid="5" name="WebApplicationID">
    <vt:lpwstr>3f72b11a-dedf-47a1-b48a-dfd7b45017bd</vt:lpwstr>
  </property>
  <property fmtid="{D5CDD505-2E9C-101B-9397-08002B2CF9AE}" pid="6" name="I2ISITECODE">
    <vt:lpwstr/>
  </property>
</Properties>
</file>