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4579DF4-50CB-498D-9834-A498BC2D041D}">
  <a:tblStyle styleId="{A4579DF4-50CB-498D-9834-A498BC2D04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33c5d87b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33c5d87b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33c5d87b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f33c5d87b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33c5d87b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f33c5d87b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33c5d87b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f33c5d87b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33c5d87bf_2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33c5d87bf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33c5d87bf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33c5d87bf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7c79ab3c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7c79ab3c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7c79ab3c8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f7c79ab3c8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7bb0b9e7e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7bb0b9e7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33c5d87bf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33c5d87bf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33c5d87bf_1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33c5d87bf_1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f33c5d87bf_1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f33c5d87bf_1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33c5d87bf_1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f33c5d87bf_1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7bb0b9e7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7bb0b9e7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7bb0b9e7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f7bb0b9e7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33c5d87bf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33c5d87b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Relationship Id="rId4" Type="http://schemas.openxmlformats.org/officeDocument/2006/relationships/image" Target="../media/image22.png"/><Relationship Id="rId5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Relationship Id="rId4" Type="http://schemas.openxmlformats.org/officeDocument/2006/relationships/image" Target="../media/image32.png"/><Relationship Id="rId5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Relationship Id="rId4" Type="http://schemas.openxmlformats.org/officeDocument/2006/relationships/image" Target="../media/image26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12.png"/><Relationship Id="rId13" Type="http://schemas.openxmlformats.org/officeDocument/2006/relationships/image" Target="../media/image24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25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7" Type="http://schemas.openxmlformats.org/officeDocument/2006/relationships/image" Target="../media/image21.png"/><Relationship Id="rId16" Type="http://schemas.openxmlformats.org/officeDocument/2006/relationships/image" Target="../media/image13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18" Type="http://schemas.openxmlformats.org/officeDocument/2006/relationships/image" Target="../media/image8.png"/><Relationship Id="rId7" Type="http://schemas.openxmlformats.org/officeDocument/2006/relationships/image" Target="../media/image4.png"/><Relationship Id="rId8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jpg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9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9.gif"/><Relationship Id="rId4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367925" y="1720000"/>
            <a:ext cx="4528200" cy="107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Geoneutrinos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source study</a:t>
            </a:r>
            <a:endParaRPr/>
          </a:p>
        </p:txBody>
      </p:sp>
      <p:pic>
        <p:nvPicPr>
          <p:cNvPr descr="Globe Showing the Americas (provided by Getty Images)"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7775" y="240700"/>
            <a:ext cx="1077002" cy="107700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306350" y="517600"/>
            <a:ext cx="390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+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306350" y="1359750"/>
            <a:ext cx="468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=</a:t>
            </a:r>
            <a:endParaRPr sz="2200">
              <a:solidFill>
                <a:schemeClr val="dk2"/>
              </a:solidFill>
            </a:endParaRPr>
          </a:p>
        </p:txBody>
      </p:sp>
      <p:pic>
        <p:nvPicPr>
          <p:cNvPr descr="NV or VN Alphabet Letters Luxury Logo Vector Design (provided by Getty Images)" id="59" name="Google Shape;59;p13"/>
          <p:cNvPicPr preferRelativeResize="0"/>
          <p:nvPr/>
        </p:nvPicPr>
        <p:blipFill rotWithShape="1">
          <a:blip r:embed="rId4">
            <a:alphaModFix/>
          </a:blip>
          <a:srcRect b="28991" l="23063" r="26994" t="15672"/>
          <a:stretch/>
        </p:blipFill>
        <p:spPr>
          <a:xfrm>
            <a:off x="4774650" y="328025"/>
            <a:ext cx="1358275" cy="90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Borexino</a:t>
            </a:r>
            <a:endParaRPr/>
          </a:p>
        </p:txBody>
      </p:sp>
      <p:sp>
        <p:nvSpPr>
          <p:cNvPr id="199" name="Google Shape;199;p22"/>
          <p:cNvSpPr txBox="1"/>
          <p:nvPr>
            <p:ph idx="1" type="body"/>
          </p:nvPr>
        </p:nvSpPr>
        <p:spPr>
          <a:xfrm>
            <a:off x="218263" y="925625"/>
            <a:ext cx="3764400" cy="14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0.3 Kiloton Detector.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Located at LNGS in Italy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0" name="Google Shape;2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663" y="1822100"/>
            <a:ext cx="3857625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3725" y="925625"/>
            <a:ext cx="4187110" cy="382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SNO+</a:t>
            </a:r>
            <a:endParaRPr/>
          </a:p>
        </p:txBody>
      </p:sp>
      <p:sp>
        <p:nvSpPr>
          <p:cNvPr id="207" name="Google Shape;207;p23"/>
          <p:cNvSpPr txBox="1"/>
          <p:nvPr>
            <p:ph idx="1" type="body"/>
          </p:nvPr>
        </p:nvSpPr>
        <p:spPr>
          <a:xfrm>
            <a:off x="311700" y="1152475"/>
            <a:ext cx="3691800" cy="136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0.8 Kiloton Detector.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Located at SNOLAB in Canada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8" name="Google Shape;20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2375" y="64754"/>
            <a:ext cx="1986875" cy="1878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900" y="2084775"/>
            <a:ext cx="3774801" cy="281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2084775"/>
            <a:ext cx="3629525" cy="2816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JUNO</a:t>
            </a:r>
            <a:endParaRPr/>
          </a:p>
        </p:txBody>
      </p:sp>
      <p:sp>
        <p:nvSpPr>
          <p:cNvPr id="216" name="Google Shape;216;p24"/>
          <p:cNvSpPr txBox="1"/>
          <p:nvPr>
            <p:ph idx="1" type="body"/>
          </p:nvPr>
        </p:nvSpPr>
        <p:spPr>
          <a:xfrm>
            <a:off x="311700" y="1152475"/>
            <a:ext cx="54756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 Kiloton Detector.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/>
              <a:t>Located at Kaiping in China</a:t>
            </a:r>
            <a:endParaRPr/>
          </a:p>
        </p:txBody>
      </p:sp>
      <p:pic>
        <p:nvPicPr>
          <p:cNvPr id="217" name="Google Shape;21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6775" y="287175"/>
            <a:ext cx="1916749" cy="170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50" y="2540053"/>
            <a:ext cx="4499548" cy="2530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7225" y="2338925"/>
            <a:ext cx="4194951" cy="280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TNU?</a:t>
            </a:r>
            <a:endParaRPr/>
          </a:p>
        </p:txBody>
      </p:sp>
      <p:sp>
        <p:nvSpPr>
          <p:cNvPr id="225" name="Google Shape;225;p25"/>
          <p:cNvSpPr txBox="1"/>
          <p:nvPr>
            <p:ph idx="1" type="body"/>
          </p:nvPr>
        </p:nvSpPr>
        <p:spPr>
          <a:xfrm>
            <a:off x="311700" y="1152475"/>
            <a:ext cx="5672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TNU is a Terrestrial Neutrino Unit.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One TNU is equivalent to one geoneutrino event recorded over a year-long, fully efficient exposure of 10</a:t>
            </a:r>
            <a:r>
              <a:rPr baseline="30000" lang="en"/>
              <a:t>32 </a:t>
            </a:r>
            <a:r>
              <a:rPr lang="en"/>
              <a:t>free protons, approximately the number of protons in 1 kiloton of liquid scintillator. The conversion between flux units and TNU units dependent on the Thorium to Uranium (Th/U) abundance ratio.</a:t>
            </a:r>
            <a:endParaRPr/>
          </a:p>
        </p:txBody>
      </p:sp>
      <p:pic>
        <p:nvPicPr>
          <p:cNvPr id="226" name="Google Shape;22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4800" y="1993725"/>
            <a:ext cx="2705100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/>
          <p:nvPr/>
        </p:nvSpPr>
        <p:spPr>
          <a:xfrm>
            <a:off x="235050" y="2658875"/>
            <a:ext cx="3383700" cy="20295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6"/>
          <p:cNvSpPr/>
          <p:nvPr/>
        </p:nvSpPr>
        <p:spPr>
          <a:xfrm>
            <a:off x="235050" y="1151138"/>
            <a:ext cx="3306900" cy="11802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6"/>
          <p:cNvSpPr txBox="1"/>
          <p:nvPr>
            <p:ph idx="1" type="body"/>
          </p:nvPr>
        </p:nvSpPr>
        <p:spPr>
          <a:xfrm>
            <a:off x="311850" y="2776025"/>
            <a:ext cx="3230100" cy="202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/>
              <a:t>While antineutrinos from 238-U (3.27 MeV) and 232-Th (2.25 MeV) exceed this threshold, 40K do not, preventing their detection with conventional experiments. </a:t>
            </a:r>
            <a:endParaRPr sz="1700"/>
          </a:p>
        </p:txBody>
      </p:sp>
      <p:sp>
        <p:nvSpPr>
          <p:cNvPr id="234" name="Google Shape;234;p26"/>
          <p:cNvSpPr txBox="1"/>
          <p:nvPr>
            <p:ph type="title"/>
          </p:nvPr>
        </p:nvSpPr>
        <p:spPr>
          <a:xfrm>
            <a:off x="311700" y="338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Challenges: Energy threshold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5" name="Google Shape;23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0450" y="1347025"/>
            <a:ext cx="5220599" cy="331106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6"/>
          <p:cNvSpPr txBox="1"/>
          <p:nvPr/>
        </p:nvSpPr>
        <p:spPr>
          <a:xfrm>
            <a:off x="311700" y="1217138"/>
            <a:ext cx="3153600" cy="1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The inverse beta decay reaction has a threshold of 1.806 MeV. </a:t>
            </a:r>
            <a:endParaRPr sz="1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/>
          <p:nvPr/>
        </p:nvSpPr>
        <p:spPr>
          <a:xfrm>
            <a:off x="187800" y="3199725"/>
            <a:ext cx="3204900" cy="16875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7"/>
          <p:cNvSpPr/>
          <p:nvPr/>
        </p:nvSpPr>
        <p:spPr>
          <a:xfrm>
            <a:off x="187800" y="985300"/>
            <a:ext cx="3204900" cy="1847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7"/>
          <p:cNvSpPr txBox="1"/>
          <p:nvPr>
            <p:ph type="title"/>
          </p:nvPr>
        </p:nvSpPr>
        <p:spPr>
          <a:xfrm>
            <a:off x="311700" y="269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Challenges: Backgrounds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7"/>
          <p:cNvSpPr txBox="1"/>
          <p:nvPr>
            <p:ph idx="1" type="body"/>
          </p:nvPr>
        </p:nvSpPr>
        <p:spPr>
          <a:xfrm>
            <a:off x="336150" y="1065600"/>
            <a:ext cx="2908200" cy="16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Experimental errors in geoneutrinos experiments are associated with low statistics and the presence of backgrounds. </a:t>
            </a:r>
            <a:endParaRPr sz="17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245" name="Google Shape;24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6525" y="1255600"/>
            <a:ext cx="5220102" cy="3296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7"/>
          <p:cNvSpPr txBox="1"/>
          <p:nvPr>
            <p:ph idx="1" type="body"/>
          </p:nvPr>
        </p:nvSpPr>
        <p:spPr>
          <a:xfrm>
            <a:off x="311700" y="3209550"/>
            <a:ext cx="2957100" cy="18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Separating the geoneutrino signal from backgrounds distributions is one of the main challenges in current experiments </a:t>
            </a:r>
            <a:endParaRPr sz="17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"/>
          <p:cNvSpPr/>
          <p:nvPr/>
        </p:nvSpPr>
        <p:spPr>
          <a:xfrm>
            <a:off x="187800" y="1663425"/>
            <a:ext cx="3306900" cy="20178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8"/>
          <p:cNvSpPr txBox="1"/>
          <p:nvPr>
            <p:ph type="title"/>
          </p:nvPr>
        </p:nvSpPr>
        <p:spPr>
          <a:xfrm>
            <a:off x="311700" y="338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Challenges: Backgrounds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8"/>
          <p:cNvSpPr txBox="1"/>
          <p:nvPr>
            <p:ph idx="1" type="body"/>
          </p:nvPr>
        </p:nvSpPr>
        <p:spPr>
          <a:xfrm>
            <a:off x="233875" y="1834075"/>
            <a:ext cx="3200100" cy="205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/>
              <a:t>Experiments could extract the signal statistically from the measured energy </a:t>
            </a:r>
            <a:r>
              <a:rPr lang="en" sz="1700"/>
              <a:t>spectrum</a:t>
            </a:r>
            <a:r>
              <a:rPr lang="en" sz="1700"/>
              <a:t> </a:t>
            </a:r>
            <a:r>
              <a:rPr lang="en" sz="1700"/>
              <a:t>rather that identifying individual geoneutrino events.</a:t>
            </a:r>
            <a:endParaRPr sz="1700"/>
          </a:p>
        </p:txBody>
      </p:sp>
      <p:pic>
        <p:nvPicPr>
          <p:cNvPr id="254" name="Google Shape;25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6525" y="1255600"/>
            <a:ext cx="5220102" cy="329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9"/>
          <p:cNvSpPr/>
          <p:nvPr/>
        </p:nvSpPr>
        <p:spPr>
          <a:xfrm>
            <a:off x="4921950" y="3634075"/>
            <a:ext cx="3955800" cy="1119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9"/>
          <p:cNvSpPr/>
          <p:nvPr/>
        </p:nvSpPr>
        <p:spPr>
          <a:xfrm>
            <a:off x="4876550" y="1077250"/>
            <a:ext cx="3955800" cy="1119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9"/>
          <p:cNvSpPr txBox="1"/>
          <p:nvPr>
            <p:ph type="title"/>
          </p:nvPr>
        </p:nvSpPr>
        <p:spPr>
          <a:xfrm>
            <a:off x="311700" y="212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LiquidO: A proposed detection scheme using 63Cu</a:t>
            </a:r>
            <a:endParaRPr/>
          </a:p>
        </p:txBody>
      </p:sp>
      <p:sp>
        <p:nvSpPr>
          <p:cNvPr id="262" name="Google Shape;262;p29"/>
          <p:cNvSpPr txBox="1"/>
          <p:nvPr>
            <p:ph idx="1" type="body"/>
          </p:nvPr>
        </p:nvSpPr>
        <p:spPr>
          <a:xfrm>
            <a:off x="4876538" y="1114200"/>
            <a:ext cx="3955800" cy="291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The 63Cu interaction is sensitive to 40K geoneutrinos, owing to its lower reaction threshold of 1.176 MeV</a:t>
            </a:r>
            <a:endParaRPr/>
          </a:p>
        </p:txBody>
      </p:sp>
      <p:pic>
        <p:nvPicPr>
          <p:cNvPr id="263" name="Google Shape;2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513" y="1464750"/>
            <a:ext cx="3078950" cy="25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5362" y="2512625"/>
            <a:ext cx="1715975" cy="25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8196" y="3159775"/>
            <a:ext cx="2045466" cy="250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6" name="Google Shape;266;p29"/>
          <p:cNvCxnSpPr/>
          <p:nvPr/>
        </p:nvCxnSpPr>
        <p:spPr>
          <a:xfrm>
            <a:off x="3256238" y="1831600"/>
            <a:ext cx="9600" cy="56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7" name="Google Shape;267;p29"/>
          <p:cNvCxnSpPr/>
          <p:nvPr/>
        </p:nvCxnSpPr>
        <p:spPr>
          <a:xfrm rot="5400000">
            <a:off x="1731563" y="2262263"/>
            <a:ext cx="1201200" cy="350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8" name="Google Shape;268;p29"/>
          <p:cNvCxnSpPr/>
          <p:nvPr/>
        </p:nvCxnSpPr>
        <p:spPr>
          <a:xfrm flipH="1">
            <a:off x="2147213" y="2879775"/>
            <a:ext cx="9900" cy="177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9" name="Google Shape;26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225" y="3905287"/>
            <a:ext cx="300990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76586" y="2401212"/>
            <a:ext cx="3955725" cy="100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9"/>
          <p:cNvSpPr txBox="1"/>
          <p:nvPr>
            <p:ph idx="1" type="body"/>
          </p:nvPr>
        </p:nvSpPr>
        <p:spPr>
          <a:xfrm>
            <a:off x="4921950" y="3660025"/>
            <a:ext cx="3955800" cy="106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LiquidO combines optical segmentation with a copper-loaded liquid scintillator</a:t>
            </a:r>
            <a:endParaRPr/>
          </a:p>
        </p:txBody>
      </p:sp>
      <p:sp>
        <p:nvSpPr>
          <p:cNvPr id="272" name="Google Shape;272;p29"/>
          <p:cNvSpPr txBox="1"/>
          <p:nvPr/>
        </p:nvSpPr>
        <p:spPr>
          <a:xfrm>
            <a:off x="141850" y="4753075"/>
            <a:ext cx="666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FF"/>
                </a:solidFill>
              </a:rPr>
              <a:t>A. Cabrera </a:t>
            </a:r>
            <a:r>
              <a:rPr i="1" lang="en" sz="1000">
                <a:solidFill>
                  <a:srgbClr val="0000FF"/>
                </a:solidFill>
              </a:rPr>
              <a:t>et al.</a:t>
            </a:r>
            <a:r>
              <a:rPr lang="en" sz="1000">
                <a:solidFill>
                  <a:srgbClr val="0000FF"/>
                </a:solidFill>
              </a:rPr>
              <a:t> (LiquidO Collaboration), </a:t>
            </a:r>
            <a:r>
              <a:rPr i="1" lang="en" sz="1000">
                <a:solidFill>
                  <a:srgbClr val="0000FF"/>
                </a:solidFill>
              </a:rPr>
              <a:t>Communications Physics</a:t>
            </a:r>
            <a:r>
              <a:rPr lang="en" sz="1000">
                <a:solidFill>
                  <a:srgbClr val="0000FF"/>
                </a:solidFill>
              </a:rPr>
              <a:t> </a:t>
            </a:r>
            <a:r>
              <a:rPr b="1" lang="en" sz="1000">
                <a:solidFill>
                  <a:srgbClr val="0000FF"/>
                </a:solidFill>
              </a:rPr>
              <a:t>9</a:t>
            </a:r>
            <a:r>
              <a:rPr lang="en" sz="1000">
                <a:solidFill>
                  <a:srgbClr val="0000FF"/>
                </a:solidFill>
              </a:rPr>
              <a:t>, 95 (2026).</a:t>
            </a:r>
            <a:endParaRPr sz="10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5388225" y="3156250"/>
            <a:ext cx="3444000" cy="18198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6151175" y="605775"/>
            <a:ext cx="1972200" cy="13332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384650" y="1100250"/>
            <a:ext cx="1518300" cy="5850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3092850" y="699450"/>
            <a:ext cx="1578300" cy="13866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406700" y="2153600"/>
            <a:ext cx="4678200" cy="29004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3C47D"/>
              </a:solidFill>
            </a:endParaRPr>
          </a:p>
        </p:txBody>
      </p:sp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123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Earth origin &amp; composition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406700" y="1138200"/>
            <a:ext cx="1518300" cy="5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Solar nebula</a:t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3059288" y="885300"/>
            <a:ext cx="1611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Sun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&amp;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planetesimals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6151175" y="885300"/>
            <a:ext cx="1972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Earth, constantly bombarded by asteroids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5307300" y="3156250"/>
            <a:ext cx="3564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Modern Earth, with heavy elements in the middle, light elements near surface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Layered through sedimentation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74" name="Google Shape;74;p14"/>
          <p:cNvCxnSpPr/>
          <p:nvPr/>
        </p:nvCxnSpPr>
        <p:spPr>
          <a:xfrm>
            <a:off x="1964375" y="1392750"/>
            <a:ext cx="1033500" cy="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5" name="Google Shape;75;p14"/>
          <p:cNvCxnSpPr/>
          <p:nvPr/>
        </p:nvCxnSpPr>
        <p:spPr>
          <a:xfrm>
            <a:off x="4732600" y="1386600"/>
            <a:ext cx="1238400" cy="1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6" name="Google Shape;76;p14"/>
          <p:cNvCxnSpPr/>
          <p:nvPr/>
        </p:nvCxnSpPr>
        <p:spPr>
          <a:xfrm>
            <a:off x="7050150" y="1939013"/>
            <a:ext cx="0" cy="117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" name="Google Shape;77;p14"/>
          <p:cNvSpPr txBox="1"/>
          <p:nvPr/>
        </p:nvSpPr>
        <p:spPr>
          <a:xfrm>
            <a:off x="2012675" y="1054000"/>
            <a:ext cx="936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accretion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78" name="Google Shape;78;p14"/>
          <p:cNvSpPr txBox="1"/>
          <p:nvPr/>
        </p:nvSpPr>
        <p:spPr>
          <a:xfrm rot="-5400000">
            <a:off x="6356400" y="2301225"/>
            <a:ext cx="100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convection</a:t>
            </a:r>
            <a:endParaRPr sz="1300">
              <a:solidFill>
                <a:srgbClr val="FF0000"/>
              </a:solidFill>
            </a:endParaRPr>
          </a:p>
        </p:txBody>
      </p:sp>
      <p:graphicFrame>
        <p:nvGraphicFramePr>
          <p:cNvPr id="79" name="Google Shape;79;p14"/>
          <p:cNvGraphicFramePr/>
          <p:nvPr/>
        </p:nvGraphicFramePr>
        <p:xfrm>
          <a:off x="645788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{A4579DF4-50CB-498D-9834-A498BC2D041D}</a:tableStyleId>
              </a:tblPr>
              <a:tblGrid>
                <a:gridCol w="1227925"/>
                <a:gridCol w="1214850"/>
              </a:tblGrid>
              <a:tr h="223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Crust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Si, O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3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Mantle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Si, Mg, O, </a:t>
                      </a:r>
                      <a:r>
                        <a:rPr lang="en" sz="800"/>
                        <a:t>Fe</a:t>
                      </a:r>
                      <a:endParaRPr sz="800"/>
                    </a:p>
                  </a:txBody>
                  <a:tcPr marT="91425" marB="91425" marR="91425" marL="91425"/>
                </a:tc>
              </a:tr>
              <a:tr h="33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Core (liquid)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Fe, Ni, </a:t>
                      </a:r>
                      <a:r>
                        <a:rPr lang="en" sz="800"/>
                        <a:t>Si, S</a:t>
                      </a:r>
                      <a:endParaRPr sz="800"/>
                    </a:p>
                  </a:txBody>
                  <a:tcPr marT="91425" marB="91425" marR="91425" marL="91425"/>
                </a:tc>
              </a:tr>
              <a:tr h="33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Core (solid)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Fe, Ni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80" name="Google Shape;80;p14"/>
          <p:cNvSpPr txBox="1"/>
          <p:nvPr/>
        </p:nvSpPr>
        <p:spPr>
          <a:xfrm>
            <a:off x="4850550" y="1100700"/>
            <a:ext cx="904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more</a:t>
            </a:r>
            <a:endParaRPr sz="13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accretion</a:t>
            </a:r>
            <a:endParaRPr sz="1300">
              <a:solidFill>
                <a:srgbClr val="FF0000"/>
              </a:solidFill>
            </a:endParaRPr>
          </a:p>
        </p:txBody>
      </p:sp>
      <p:pic>
        <p:nvPicPr>
          <p:cNvPr id="81" name="Google Shape;81;p14" title="earth.png"/>
          <p:cNvPicPr preferRelativeResize="0"/>
          <p:nvPr/>
        </p:nvPicPr>
        <p:blipFill rotWithShape="1">
          <a:blip r:embed="rId3">
            <a:alphaModFix/>
          </a:blip>
          <a:srcRect b="30" l="0" r="0" t="40"/>
          <a:stretch/>
        </p:blipFill>
        <p:spPr>
          <a:xfrm>
            <a:off x="3365435" y="2284025"/>
            <a:ext cx="1593587" cy="241934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/>
        </p:nvSpPr>
        <p:spPr>
          <a:xfrm>
            <a:off x="3268200" y="696675"/>
            <a:ext cx="130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trike="sngStrike">
                <a:solidFill>
                  <a:srgbClr val="0000FF"/>
                </a:solidFill>
              </a:rPr>
              <a:t>on the 1st day</a:t>
            </a:r>
            <a:endParaRPr strike="sngStrike">
              <a:solidFill>
                <a:srgbClr val="0000FF"/>
              </a:solidFill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3465500" y="1685700"/>
            <a:ext cx="79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-4.6 byr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6685175" y="653800"/>
            <a:ext cx="90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-4.54 byr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85" name="Google Shape;85;p14"/>
          <p:cNvSpPr txBox="1"/>
          <p:nvPr/>
        </p:nvSpPr>
        <p:spPr>
          <a:xfrm>
            <a:off x="6734550" y="4575725"/>
            <a:ext cx="70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-4 byr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86" name="Google Shape;86;p14"/>
          <p:cNvSpPr txBox="1"/>
          <p:nvPr/>
        </p:nvSpPr>
        <p:spPr>
          <a:xfrm rot="-5400000">
            <a:off x="6857550" y="2282325"/>
            <a:ext cx="770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cooling</a:t>
            </a:r>
            <a:endParaRPr/>
          </a:p>
        </p:txBody>
      </p:sp>
      <p:sp>
        <p:nvSpPr>
          <p:cNvPr id="87" name="Google Shape;87;p14"/>
          <p:cNvSpPr txBox="1"/>
          <p:nvPr/>
        </p:nvSpPr>
        <p:spPr>
          <a:xfrm>
            <a:off x="645800" y="4623050"/>
            <a:ext cx="42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U, Th, K concentrated in crust &amp; mantle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/>
          <p:nvPr/>
        </p:nvSpPr>
        <p:spPr>
          <a:xfrm>
            <a:off x="297825" y="3885863"/>
            <a:ext cx="8799000" cy="968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297825" y="3045435"/>
            <a:ext cx="8799000" cy="6123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5"/>
          <p:cNvSpPr/>
          <p:nvPr/>
        </p:nvSpPr>
        <p:spPr>
          <a:xfrm>
            <a:off x="297825" y="2146173"/>
            <a:ext cx="8799000" cy="6123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5"/>
          <p:cNvSpPr/>
          <p:nvPr/>
        </p:nvSpPr>
        <p:spPr>
          <a:xfrm>
            <a:off x="297825" y="980525"/>
            <a:ext cx="8799000" cy="968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5"/>
          <p:cNvSpPr txBox="1"/>
          <p:nvPr>
            <p:ph type="title"/>
          </p:nvPr>
        </p:nvSpPr>
        <p:spPr>
          <a:xfrm>
            <a:off x="233550" y="187125"/>
            <a:ext cx="411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Interlude: particle physics</a:t>
            </a:r>
            <a:endParaRPr/>
          </a:p>
        </p:txBody>
      </p:sp>
      <p:grpSp>
        <p:nvGrpSpPr>
          <p:cNvPr id="97" name="Google Shape;97;p15"/>
          <p:cNvGrpSpPr/>
          <p:nvPr/>
        </p:nvGrpSpPr>
        <p:grpSpPr>
          <a:xfrm>
            <a:off x="2457866" y="1137787"/>
            <a:ext cx="6559157" cy="377532"/>
            <a:chOff x="471375" y="900486"/>
            <a:chExt cx="8520599" cy="490429"/>
          </a:xfrm>
        </p:grpSpPr>
        <p:pic>
          <p:nvPicPr>
            <p:cNvPr id="98" name="Google Shape;98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71375" y="919987"/>
              <a:ext cx="8520599" cy="207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47375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65050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65975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766900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367825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957550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706325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455100" y="944075"/>
              <a:ext cx="74700" cy="8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49050" y="900486"/>
              <a:ext cx="127825" cy="1367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27750" y="900486"/>
              <a:ext cx="127825" cy="1367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547275" y="916048"/>
              <a:ext cx="127825" cy="1367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094825" y="916036"/>
              <a:ext cx="127825" cy="1367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285225" y="916048"/>
              <a:ext cx="127825" cy="1367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846575" y="916048"/>
              <a:ext cx="127825" cy="1367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430013" y="1235975"/>
              <a:ext cx="127825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448250" y="1081624"/>
              <a:ext cx="91375" cy="187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027738" y="1235975"/>
              <a:ext cx="127825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45975" y="1081624"/>
              <a:ext cx="91375" cy="187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547263" y="1235975"/>
              <a:ext cx="127825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565500" y="1081624"/>
              <a:ext cx="91375" cy="187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094813" y="1235975"/>
              <a:ext cx="127825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113050" y="1081624"/>
              <a:ext cx="91375" cy="187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85213" y="1235975"/>
              <a:ext cx="127825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303450" y="1081624"/>
              <a:ext cx="91375" cy="187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846563" y="1235975"/>
              <a:ext cx="127825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864800" y="1081624"/>
              <a:ext cx="91375" cy="1873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5" name="Google Shape;125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6300" y="1051898"/>
            <a:ext cx="1928000" cy="37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25338" y="1551288"/>
            <a:ext cx="4531975" cy="34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29125" y="2265075"/>
            <a:ext cx="4586876" cy="35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825362" y="3147514"/>
            <a:ext cx="4715976" cy="349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825346" y="3944689"/>
            <a:ext cx="3493316" cy="35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829146" y="4389474"/>
            <a:ext cx="3485722" cy="35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06510" y="2260675"/>
            <a:ext cx="1867578" cy="365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06500" y="3139312"/>
            <a:ext cx="1999865" cy="365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45413" y="4144834"/>
            <a:ext cx="1789762" cy="37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085244" y="522900"/>
            <a:ext cx="2594792" cy="35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5"/>
          <p:cNvPicPr preferRelativeResize="0"/>
          <p:nvPr/>
        </p:nvPicPr>
        <p:blipFill rotWithShape="1">
          <a:blip r:embed="rId18">
            <a:alphaModFix/>
          </a:blip>
          <a:srcRect b="-13289" l="-1245" r="-3358" t="-13277"/>
          <a:stretch/>
        </p:blipFill>
        <p:spPr>
          <a:xfrm>
            <a:off x="5539950" y="116875"/>
            <a:ext cx="3257200" cy="44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/>
          <p:nvPr/>
        </p:nvSpPr>
        <p:spPr>
          <a:xfrm>
            <a:off x="5701675" y="1605125"/>
            <a:ext cx="359100" cy="273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37" name="Google Shape;137;p15"/>
          <p:cNvSpPr/>
          <p:nvPr/>
        </p:nvSpPr>
        <p:spPr>
          <a:xfrm>
            <a:off x="5750025" y="2334275"/>
            <a:ext cx="359100" cy="273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5871200" y="3214925"/>
            <a:ext cx="359100" cy="273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4887700" y="4017600"/>
            <a:ext cx="243000" cy="273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0" name="Google Shape;140;p15"/>
          <p:cNvSpPr/>
          <p:nvPr/>
        </p:nvSpPr>
        <p:spPr>
          <a:xfrm>
            <a:off x="4876150" y="4461625"/>
            <a:ext cx="243000" cy="273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/>
          <p:nvPr>
            <p:ph type="title"/>
          </p:nvPr>
        </p:nvSpPr>
        <p:spPr>
          <a:xfrm>
            <a:off x="264850" y="195200"/>
            <a:ext cx="386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Interlude: particle physics</a:t>
            </a:r>
            <a:endParaRPr/>
          </a:p>
        </p:txBody>
      </p:sp>
      <p:pic>
        <p:nvPicPr>
          <p:cNvPr id="146" name="Google Shape;146;p16" title="geoneutrino-spectrum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845434"/>
            <a:ext cx="3994725" cy="261761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/>
        </p:nvSpPr>
        <p:spPr>
          <a:xfrm>
            <a:off x="426425" y="1085150"/>
            <a:ext cx="3387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Question for credit: what’s this mysterious line?</a:t>
            </a:r>
            <a:endParaRPr sz="1200">
              <a:solidFill>
                <a:schemeClr val="dk2"/>
              </a:solidFill>
            </a:endParaRPr>
          </a:p>
        </p:txBody>
      </p:sp>
      <p:cxnSp>
        <p:nvCxnSpPr>
          <p:cNvPr id="148" name="Google Shape;148;p16"/>
          <p:cNvCxnSpPr/>
          <p:nvPr/>
        </p:nvCxnSpPr>
        <p:spPr>
          <a:xfrm flipH="1">
            <a:off x="2341675" y="1385300"/>
            <a:ext cx="40500" cy="42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49" name="Google Shape;14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5725" y="1641325"/>
            <a:ext cx="4318075" cy="29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5060700" y="1383650"/>
            <a:ext cx="4083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In the grand scheme of </a:t>
            </a:r>
            <a:r>
              <a:rPr lang="en" sz="1600" strike="sngStrike">
                <a:solidFill>
                  <a:schemeClr val="dk2"/>
                </a:solidFill>
              </a:rPr>
              <a:t>things</a:t>
            </a:r>
            <a:r>
              <a:rPr lang="en" sz="1600">
                <a:solidFill>
                  <a:schemeClr val="dk2"/>
                </a:solidFill>
              </a:rPr>
              <a:t> neutrinos: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/>
          <p:nvPr>
            <p:ph type="title"/>
          </p:nvPr>
        </p:nvSpPr>
        <p:spPr>
          <a:xfrm>
            <a:off x="311700" y="249825"/>
            <a:ext cx="485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Heat in the Earth</a:t>
            </a:r>
            <a:endParaRPr/>
          </a:p>
        </p:txBody>
      </p:sp>
      <p:sp>
        <p:nvSpPr>
          <p:cNvPr id="156" name="Google Shape;156;p17"/>
          <p:cNvSpPr txBox="1"/>
          <p:nvPr/>
        </p:nvSpPr>
        <p:spPr>
          <a:xfrm>
            <a:off x="649675" y="1191925"/>
            <a:ext cx="6192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The Earth generates 47TW of heat from (in unknown ratio):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“Primordial” (residual) heat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Radioactive decay energy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649675" y="2854325"/>
            <a:ext cx="6762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Heat in the Earth: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Keeps the core liquid =&gt; allows convection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Generates Earth’s magnetic field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Drives plate tectonics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Causes volcanic activity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Cycles heat from the core to the surface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58" name="Google Shape;15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5200" y="1890300"/>
            <a:ext cx="3186225" cy="2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>
            <a:off x="5398350" y="3166575"/>
            <a:ext cx="3434100" cy="1847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5398350" y="1019600"/>
            <a:ext cx="3434100" cy="1847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311700" y="3443625"/>
            <a:ext cx="4575000" cy="1293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306775" y="1019600"/>
            <a:ext cx="4575000" cy="1847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8"/>
          <p:cNvSpPr txBox="1"/>
          <p:nvPr>
            <p:ph type="title"/>
          </p:nvPr>
        </p:nvSpPr>
        <p:spPr>
          <a:xfrm>
            <a:off x="311700" y="163975"/>
            <a:ext cx="2517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questions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311700" y="1019600"/>
            <a:ext cx="4497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What proportion of the Earth’s heating power comes from radioactive decay vs primordial heat?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This affects whether the Earth is in steady state or cooling.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311700" y="3443625"/>
            <a:ext cx="4497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Missing elements problem: Earth’s composition differs from meteors in certain elements. One of these elements is potassium.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5398200" y="1019600"/>
            <a:ext cx="3434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What is the composition of the Earth’s mantle?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This would allow us to discriminate between our current geological models.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1" name="Google Shape;171;p18"/>
          <p:cNvSpPr txBox="1"/>
          <p:nvPr/>
        </p:nvSpPr>
        <p:spPr>
          <a:xfrm>
            <a:off x="5439000" y="3166575"/>
            <a:ext cx="3264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What is the U/Th ratio in the Earth?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This sheds light on our Earth’s history and how it was formed.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Bit of History</a:t>
            </a:r>
            <a:endParaRPr/>
          </a:p>
        </p:txBody>
      </p:sp>
      <p:sp>
        <p:nvSpPr>
          <p:cNvPr id="177" name="Google Shape;17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Neutrinos first predicted in 1930 by Wolfgang Pauli, and first detected in 1956 from a reactor. </a:t>
            </a:r>
            <a:br>
              <a:rPr lang="en"/>
            </a:br>
            <a:br>
              <a:rPr lang="en"/>
            </a:br>
            <a:r>
              <a:rPr lang="en"/>
              <a:t>In the 1960’s, people started wondering if you could use Geologically produced neutrinos to study the Earth’s composition.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 1984, Krauss, Glashow, and Schramm predict flux of geoneutrinos, and discuss detection.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In 2005, the first geoneutrinos were detected at KamLAND.</a:t>
            </a:r>
            <a:br>
              <a:rPr lang="en"/>
            </a:b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Detectors being used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KamLAND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Borexino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SNO+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Juno </a:t>
            </a:r>
            <a:endParaRPr/>
          </a:p>
        </p:txBody>
      </p:sp>
      <p:pic>
        <p:nvPicPr>
          <p:cNvPr id="184" name="Google Shape;18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0" y="2571750"/>
            <a:ext cx="2705100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6050" y="315806"/>
            <a:ext cx="4207775" cy="4207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KamLAND</a:t>
            </a:r>
            <a:endParaRPr/>
          </a:p>
        </p:txBody>
      </p:sp>
      <p:pic>
        <p:nvPicPr>
          <p:cNvPr id="191" name="Google Shape;1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3610" y="2571750"/>
            <a:ext cx="4409590" cy="22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6500" y="92525"/>
            <a:ext cx="2857500" cy="38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 txBox="1"/>
          <p:nvPr/>
        </p:nvSpPr>
        <p:spPr>
          <a:xfrm>
            <a:off x="553375" y="1017725"/>
            <a:ext cx="69366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1.0 Kiloton Detector. 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2"/>
                </a:solidFill>
              </a:rPr>
              <a:t>Located at the Kamioka Observatory in Japan.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