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3.xml" ContentType="application/vnd.openxmlformats-officedocument.presentationml.notesSlide+xml"/>
  <Override PartName="/ppt/ink/ink4.xml" ContentType="application/inkml+xml"/>
  <Override PartName="/ppt/ink/ink5.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6" r:id="rId2"/>
  </p:sldMasterIdLst>
  <p:notesMasterIdLst>
    <p:notesMasterId r:id="rId66"/>
  </p:notesMasterIdLst>
  <p:sldIdLst>
    <p:sldId id="1225" r:id="rId3"/>
    <p:sldId id="1199" r:id="rId4"/>
    <p:sldId id="1201" r:id="rId5"/>
    <p:sldId id="1202" r:id="rId6"/>
    <p:sldId id="1192" r:id="rId7"/>
    <p:sldId id="1195" r:id="rId8"/>
    <p:sldId id="1194" r:id="rId9"/>
    <p:sldId id="1133" r:id="rId10"/>
    <p:sldId id="501" r:id="rId11"/>
    <p:sldId id="513" r:id="rId12"/>
    <p:sldId id="1226" r:id="rId13"/>
    <p:sldId id="540" r:id="rId14"/>
    <p:sldId id="1140" r:id="rId15"/>
    <p:sldId id="1193" r:id="rId16"/>
    <p:sldId id="490" r:id="rId17"/>
    <p:sldId id="518" r:id="rId18"/>
    <p:sldId id="1096" r:id="rId19"/>
    <p:sldId id="475" r:id="rId20"/>
    <p:sldId id="1098" r:id="rId21"/>
    <p:sldId id="1122" r:id="rId22"/>
    <p:sldId id="1204" r:id="rId23"/>
    <p:sldId id="554" r:id="rId24"/>
    <p:sldId id="492" r:id="rId25"/>
    <p:sldId id="493" r:id="rId26"/>
    <p:sldId id="498" r:id="rId27"/>
    <p:sldId id="1123" r:id="rId28"/>
    <p:sldId id="1129" r:id="rId29"/>
    <p:sldId id="380" r:id="rId30"/>
    <p:sldId id="1211" r:id="rId31"/>
    <p:sldId id="456" r:id="rId32"/>
    <p:sldId id="438" r:id="rId33"/>
    <p:sldId id="306" r:id="rId34"/>
    <p:sldId id="1209" r:id="rId35"/>
    <p:sldId id="1207" r:id="rId36"/>
    <p:sldId id="1158" r:id="rId37"/>
    <p:sldId id="526" r:id="rId38"/>
    <p:sldId id="1210" r:id="rId39"/>
    <p:sldId id="550" r:id="rId40"/>
    <p:sldId id="1127" r:id="rId41"/>
    <p:sldId id="1227" r:id="rId42"/>
    <p:sldId id="514" r:id="rId43"/>
    <p:sldId id="1187" r:id="rId44"/>
    <p:sldId id="1189" r:id="rId45"/>
    <p:sldId id="1191" r:id="rId46"/>
    <p:sldId id="1179" r:id="rId47"/>
    <p:sldId id="1180" r:id="rId48"/>
    <p:sldId id="1188" r:id="rId49"/>
    <p:sldId id="1181" r:id="rId50"/>
    <p:sldId id="1144" r:id="rId51"/>
    <p:sldId id="1147" r:id="rId52"/>
    <p:sldId id="1182" r:id="rId53"/>
    <p:sldId id="1228" r:id="rId54"/>
    <p:sldId id="521" r:id="rId55"/>
    <p:sldId id="516" r:id="rId56"/>
    <p:sldId id="1215" r:id="rId57"/>
    <p:sldId id="507" r:id="rId58"/>
    <p:sldId id="424" r:id="rId59"/>
    <p:sldId id="582" r:id="rId60"/>
    <p:sldId id="1131" r:id="rId61"/>
    <p:sldId id="1205" r:id="rId62"/>
    <p:sldId id="560" r:id="rId63"/>
    <p:sldId id="1216" r:id="rId64"/>
    <p:sldId id="1222" r:id="rId6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15" autoAdjust="0"/>
    <p:restoredTop sz="94660"/>
  </p:normalViewPr>
  <p:slideViewPr>
    <p:cSldViewPr snapToGrid="0">
      <p:cViewPr varScale="1">
        <p:scale>
          <a:sx n="69" d="100"/>
          <a:sy n="69" d="100"/>
        </p:scale>
        <p:origin x="52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02T09:49:24.07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0 660 0,'5014'-660'0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2T09:49:53.27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1205 1254,'660'0,"-636"-1,0 0,0-2,0-1,-1-1,1-1,40-17,-10-1,81-50,-108 59,2 2,40-14,-34 14,37-19,-50 21,1 1,-1 1,1 1,33-8,86-24,-7 1,-9 8,103-21,-189 44,1-1,-2-2,0-2,0-1,49-26,29-16,-38 22,-21 8,1 2,77-19,70-2,-73 19,217-72,-162 42,60-27,-79 24,-134 50,0 1,49-4,-44 7,53-14,-80 16,0 0,0-1,1 0,-1-1,-1-1,13-7,-5 1,0 1,32-13,-45 21,-1 1,1 0,-1 0,1 1,0 0,0 0,0 0,0 1,-1 0,1 0,0 1,13 2,-19-3,0 1,0-1,0 0,1 1,-1 0,0-1,0 1,0 0,0-1,0 1,0 0,0 0,0 0,0 0,-1 0,1 0,0 0,0 0,-1 0,1 0,-1 0,1 1,-1-1,1 0,-1 2,0 0,0 0,0 0,0 0,0 0,-1 0,1 0,-1 0,0 0,0 0,-2 3,-3 7,-1 0,-1-1,-13 18,-186 237,166-214,-3-1,-2-3,-3-1,-56 43,82-75,-2 0,0-1,-1-1,0-2,-1 0,0-2,0-1,-1-1,-1-1,-28 2,-38 1,-160-5,230-5,-212-13,194 7,1-2,0-1,-59-22,-294-93,340 114,-72-5,46 7,-139-10,36 3,-202-6,-2 22,141 0,231 0,1 0,-1 1,1 1,0 0,0 1,0 1,1 0,-1 1,1 0,-23 15,27-15,-1-1,0 0,-1-1,1 0,-17 4,-17 4,36-8,0 1,0-1,0 1,0 1,1 0,-8 7,-17 11,-33 20,-87 42,-78 24,226-108,-241 105,-4-11,-408 100,623-187,21-5,0-1,-18 2,180-19,840-95,-582 54,-346 42,-1-1,-1-4,-1-2,96-47,-23-5,147-74,-122 79,2 6,269-64,-294 95,134-33,-246 56,-1-1,1-1,-2 0,1-2,19-14,-20 13,0 0,1 1,0 1,33-11,44-4,102-13,-26 6,-154 28,-4 0,-1 2,26-3,-38 5,-1 0,1 0,-1 0,1 0,0 0,-1 0,1 0,0 0,-1 0,1 0,-1 0,1 0,0 1,-1-1,1 0,-1 0,1 1,-1-1,1 0,-1 1,1-1,-1 0,1 1,-1-1,1 1,-1-1,0 1,1-1,-1 1,0-1,0 1,1 0,-1-1,0 1,0-1,0 1,0 0,1-1,-1 1,0-1,0 2,-1 1,0 0,1 0,-1 0,0 0,0 0,-1 0,-2 4,-12 18,-1-1,-2 0,0-2,-33 30,-2 3,-352 404,392-438,14-20,0-1,0 1,0-1,0 1,0-1,-1 1,1-1,0 0,0 1,0-1,0 1,0-1,0 1,0-1,1 1,-1-1,0 1,0-1,0 1,0-1,1 0,-1 1,0-1,0 1,1-1,-1 1,3 0,0 0,0 0,-1 0,1-1,0 1,0-1,0 1,0-1,0 0,0 0,0 0,0-1,5 0,59-10,-1-3,76-26,-134 38,243-78,734-263,-18-80,-934 405,63-28,-95 45,0 1,0-1,0 1,0-1,0 1,0-1,0 1,0 0,0 0,0-1,0 1,0 0,0 0,0 0,0 0,0 0,0 0,0 1,0-1,0 0,0 0,0 1,0-1,0 1,0-1,0 0,0 1,0 0,-1-1,1 1,0 0,0-1,1 2,-1 2,0-1,0 1,-1-1,1 1,-1-1,0 1,0-1,0 1,0 0,-1 3,-7 44,-2-1,-29 84,-109 260,-25-10,144-324,-2-2,-44 63,73-118,0 0,0-1,0 1,0 0,0 0,1 0,-3 6,4-8,0-1,0 1,0 0,0 0,0 0,0-1,0 1,1 0,-1 0,0 0,0-1,1 1,-1 0,0 0,1-1,-1 1,0 0,1-1,-1 1,1 0,0-1,-1 1,1-1,-1 1,1-1,0 1,-1-1,1 1,0-1,0 0,-1 0,1 1,1-1,21 8,1-2,0-1,1-1,-1 0,40-1,-37-2,0 1,-1 0,1-2,0-2,-1 0,28-7,-30 4,0-1,0-1,-1-1,0-2,-1 0,32-20,13-20,-3-4,76-80,30-25,-144 135,-2 0,28-37,-14 16,53-60,94-141,-119 160,-55 72,-4 4,-7 6,-21 14,-373 248,130-79,228-157,-1-2,-1-2,-41 14,-124 31,51-17,-320 140,130-47,324-132,-119 40,116-41,0-1,0-1,0-1,-32 1,45-4,1-1,-1 0,0 0,1-1,0 0,-1 0,1-1,0 1,-7-5,11 5,0 0,0 0,-1 0,1 0,1 0,-1-1,0 0,0 1,1-1,0 0,-1 0,1 0,0-1,1 1,-1 0,1-1,-1 1,-1-8,2-4,1-1,1 1,0 0,0-1,2 1,0 0,1 0,10-27,-11 35,5-18</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2T09:50:12.50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2T10:01:02.62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0,'802'0,"-751"3,64 10,10 2,-57-12,108 11,98 9,3-24,-98-1,1155 2,-1307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02T10:01:57.975"/>
    </inkml:context>
    <inkml:brush xml:id="br0">
      <inkml:brushProperty name="width" value="0.35" units="cm"/>
      <inkml:brushProperty name="height" value="0.35" units="cm"/>
      <inkml:brushProperty name="color" value="#008C3A"/>
    </inkml:brush>
  </inkml:definitions>
  <inkml:trace contextRef="#ctx0" brushRef="#br0">1 1 4915,'0'0'0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03DBCD-F3B3-4536-A558-B92C1A9D22EC}" type="datetimeFigureOut">
              <a:rPr lang="en-BE" smtClean="0"/>
              <a:t>06/07/2026</a:t>
            </a:fld>
            <a:endParaRPr lang="en-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7ED91D-1FBC-4044-958C-26EB8A8F6E89}" type="slidenum">
              <a:rPr lang="en-BE" smtClean="0"/>
              <a:t>‹#›</a:t>
            </a:fld>
            <a:endParaRPr lang="en-BE"/>
          </a:p>
        </p:txBody>
      </p:sp>
    </p:spTree>
    <p:extLst>
      <p:ext uri="{BB962C8B-B14F-4D97-AF65-F5344CB8AC3E}">
        <p14:creationId xmlns:p14="http://schemas.microsoft.com/office/powerpoint/2010/main" val="574009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arxiv.org/abs/nucl-th/9804054" TargetMode="External"/><Relationship Id="rId13" Type="http://schemas.openxmlformats.org/officeDocument/2006/relationships/hyperlink" Target="https://support.google.com/websearch?p=aimode" TargetMode="External"/><Relationship Id="rId3" Type="http://schemas.openxmlformats.org/officeDocument/2006/relationships/hyperlink" Target="http://nuclear.fis.ucm.es/PDFN/documentos/gordon2008.pdf" TargetMode="External"/><Relationship Id="rId7" Type="http://schemas.openxmlformats.org/officeDocument/2006/relationships/hyperlink" Target="https://link.aps.org/doi/10.1103/PhysRevC.38.1801" TargetMode="External"/><Relationship Id="rId12" Type="http://schemas.openxmlformats.org/officeDocument/2006/relationships/hyperlink" Target="https://www.r-bloggers.com/2016/06/y-aware-scaling-in-context/"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www.sciencedirect.com/science/article/abs/pii/S037594740600073X" TargetMode="External"/><Relationship Id="rId11" Type="http://schemas.openxmlformats.org/officeDocument/2006/relationships/hyperlink" Target="https://knowledge.ni.com/KnowledgeArticleDetails?id=kA0VU0000000quf0AA" TargetMode="External"/><Relationship Id="rId5" Type="http://schemas.openxmlformats.org/officeDocument/2006/relationships/hyperlink" Target="https://link.aps.org/doi/10.1103/PhysRevC.73.047302" TargetMode="External"/><Relationship Id="rId10" Type="http://schemas.openxmlformats.org/officeDocument/2006/relationships/hyperlink" Target="https://www.sciencedirect.com/science/article/pii/S0375947420303390" TargetMode="External"/><Relationship Id="rId4" Type="http://schemas.openxmlformats.org/officeDocument/2006/relationships/hyperlink" Target="https://link.aps.org/doi/10.1103/PhysRevC.65.054601" TargetMode="External"/><Relationship Id="rId9" Type="http://schemas.openxmlformats.org/officeDocument/2006/relationships/hyperlink" Target="https://link.aps.org/doi/10.1103/PhysRevC.73.035503" TargetMode="Externa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ntl.inrne.bas.bg/workshop/2009/Antonov.pdf" TargetMode="External"/><Relationship Id="rId3" Type="http://schemas.openxmlformats.org/officeDocument/2006/relationships/hyperlink" Target="https://link.aps.org/doi/10.1103/PhysRevC.74.015502" TargetMode="External"/><Relationship Id="rId7" Type="http://schemas.openxmlformats.org/officeDocument/2006/relationships/hyperlink" Target="https://www.academia.edu/96652417/Superscaling_in_electron_and_neutrino_nucleus_scattering"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link.aps.org/pdf/10.1103/PhysRevC.60.065502" TargetMode="External"/><Relationship Id="rId5" Type="http://schemas.openxmlformats.org/officeDocument/2006/relationships/hyperlink" Target="https://www.sciencedirect.com/science/article/abs/pii/S0375947404007766" TargetMode="External"/><Relationship Id="rId4" Type="http://schemas.openxmlformats.org/officeDocument/2006/relationships/hyperlink" Target="https://link.aps.org/pdf/10.1103/PhysRevC.65.025502"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link.aps.org/doi/10.1103/PhysRevD.102.094518" TargetMode="External"/><Relationship Id="rId7" Type="http://schemas.openxmlformats.org/officeDocument/2006/relationships/hyperlink" Target="https://arxiv.org/pdf/2606.11181"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luscher.web.cern.ch/luscher/lectures/LesHouches97.pdf" TargetMode="External"/><Relationship Id="rId5" Type="http://schemas.openxmlformats.org/officeDocument/2006/relationships/hyperlink" Target="https://arxiv.org/abs/1509.06235" TargetMode="External"/><Relationship Id="rId4" Type="http://schemas.openxmlformats.org/officeDocument/2006/relationships/hyperlink" Target="https://scipost.org/SciPostPhysProc.6.006/pdf"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0FF4A-1B77-9FA2-ACAD-81DF221E12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32A9B5-25F9-8B47-4CE7-329004FF6C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4148DC-DA15-45DB-B029-AD730AB9DB39}"/>
              </a:ext>
            </a:extLst>
          </p:cNvPr>
          <p:cNvSpPr>
            <a:spLocks noGrp="1"/>
          </p:cNvSpPr>
          <p:nvPr>
            <p:ph type="body" idx="1"/>
          </p:nvPr>
        </p:nvSpPr>
        <p:spPr/>
        <p:txBody>
          <a:bodyPr/>
          <a:lstStyle/>
          <a:p>
            <a:endParaRPr lang="nl-BE" dirty="0"/>
          </a:p>
        </p:txBody>
      </p:sp>
      <p:sp>
        <p:nvSpPr>
          <p:cNvPr id="4" name="Slide Number Placeholder 3">
            <a:extLst>
              <a:ext uri="{FF2B5EF4-FFF2-40B4-BE49-F238E27FC236}">
                <a16:creationId xmlns:a16="http://schemas.microsoft.com/office/drawing/2014/main" id="{95645175-D4BD-7E18-EA4E-56B438ACF68D}"/>
              </a:ext>
            </a:extLst>
          </p:cNvPr>
          <p:cNvSpPr>
            <a:spLocks noGrp="1"/>
          </p:cNvSpPr>
          <p:nvPr>
            <p:ph type="sldNum" sz="quarter" idx="10"/>
          </p:nvPr>
        </p:nvSpPr>
        <p:spPr/>
        <p:txBody>
          <a:bodyPr/>
          <a:lstStyle/>
          <a:p>
            <a:fld id="{233C33F6-4C4B-43C1-8336-FEE846E484F5}" type="slidenum">
              <a:rPr lang="nl-BE" smtClean="0"/>
              <a:t>1</a:t>
            </a:fld>
            <a:endParaRPr lang="nl-BE"/>
          </a:p>
        </p:txBody>
      </p:sp>
    </p:spTree>
    <p:extLst>
      <p:ext uri="{BB962C8B-B14F-4D97-AF65-F5344CB8AC3E}">
        <p14:creationId xmlns:p14="http://schemas.microsoft.com/office/powerpoint/2010/main" val="972243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born approximation</a:t>
            </a:r>
            <a:endParaRPr lang="nl-BE" dirty="0"/>
          </a:p>
        </p:txBody>
      </p:sp>
      <p:sp>
        <p:nvSpPr>
          <p:cNvPr id="4" name="Slide Number Placeholder 3"/>
          <p:cNvSpPr>
            <a:spLocks noGrp="1"/>
          </p:cNvSpPr>
          <p:nvPr>
            <p:ph type="sldNum" sz="quarter" idx="5"/>
          </p:nvPr>
        </p:nvSpPr>
        <p:spPr/>
        <p:txBody>
          <a:bodyPr/>
          <a:lstStyle/>
          <a:p>
            <a:fld id="{233C33F6-4C4B-43C1-8336-FEE846E484F5}" type="slidenum">
              <a:rPr lang="nl-BE" smtClean="0"/>
              <a:t>16</a:t>
            </a:fld>
            <a:endParaRPr lang="nl-BE"/>
          </a:p>
        </p:txBody>
      </p:sp>
    </p:spTree>
    <p:extLst>
      <p:ext uri="{BB962C8B-B14F-4D97-AF65-F5344CB8AC3E}">
        <p14:creationId xmlns:p14="http://schemas.microsoft.com/office/powerpoint/2010/main" val="14483503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B055615-1332-43EC-9917-6650D31BF2C1}" type="slidenum">
              <a:rPr lang="nl-BE" smtClean="0"/>
              <a:t>18</a:t>
            </a:fld>
            <a:endParaRPr lang="nl-BE"/>
          </a:p>
        </p:txBody>
      </p:sp>
    </p:spTree>
    <p:extLst>
      <p:ext uri="{BB962C8B-B14F-4D97-AF65-F5344CB8AC3E}">
        <p14:creationId xmlns:p14="http://schemas.microsoft.com/office/powerpoint/2010/main" val="4279461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Artifacts near threshold, still factorized !</a:t>
            </a:r>
            <a:endParaRPr lang="en-BE" dirty="0"/>
          </a:p>
        </p:txBody>
      </p:sp>
      <p:sp>
        <p:nvSpPr>
          <p:cNvPr id="4" name="Slide Number Placeholder 3"/>
          <p:cNvSpPr>
            <a:spLocks noGrp="1"/>
          </p:cNvSpPr>
          <p:nvPr>
            <p:ph type="sldNum" sz="quarter" idx="5"/>
          </p:nvPr>
        </p:nvSpPr>
        <p:spPr/>
        <p:txBody>
          <a:bodyPr/>
          <a:lstStyle/>
          <a:p>
            <a:fld id="{177ED91D-1FBC-4044-958C-26EB8A8F6E89}" type="slidenum">
              <a:rPr lang="en-BE" smtClean="0"/>
              <a:t>21</a:t>
            </a:fld>
            <a:endParaRPr lang="en-BE"/>
          </a:p>
        </p:txBody>
      </p:sp>
    </p:spTree>
    <p:extLst>
      <p:ext uri="{BB962C8B-B14F-4D97-AF65-F5344CB8AC3E}">
        <p14:creationId xmlns:p14="http://schemas.microsoft.com/office/powerpoint/2010/main" val="21882898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hole-spectral function </a:t>
            </a:r>
            <a:r>
              <a:rPr lang="en-US" i="1" dirty="0"/>
              <a:t>P</a:t>
            </a:r>
            <a:r>
              <a:rPr lang="en-US" i="1" baseline="-25000" dirty="0"/>
              <a:t>h</a:t>
            </a:r>
            <a:r>
              <a:rPr lang="en-US" dirty="0"/>
              <a:t>(</a:t>
            </a:r>
            <a:r>
              <a:rPr lang="en-US" b="1" dirty="0"/>
              <a:t>k</a:t>
            </a:r>
            <a:r>
              <a:rPr lang="en-US" dirty="0"/>
              <a:t>, </a:t>
            </a:r>
            <a:r>
              <a:rPr lang="en-US" i="1" dirty="0"/>
              <a:t>E</a:t>
            </a:r>
            <a:r>
              <a:rPr lang="en-US" dirty="0"/>
              <a:t>) provides the probability distribution of removing a nucleon with momentum </a:t>
            </a:r>
            <a:r>
              <a:rPr lang="en-US" b="1" dirty="0"/>
              <a:t>k</a:t>
            </a:r>
            <a:r>
              <a:rPr lang="en-US" dirty="0"/>
              <a:t> from the target nucleus, leaving the residual (</a:t>
            </a:r>
            <a:r>
              <a:rPr lang="en-US" i="1" dirty="0"/>
              <a:t>A</a:t>
            </a:r>
            <a:r>
              <a:rPr lang="en-US" dirty="0"/>
              <a:t> − 1)-nucleon system with an excitation energy </a:t>
            </a:r>
            <a:r>
              <a:rPr lang="en-US" i="1" dirty="0"/>
              <a:t>E</a:t>
            </a:r>
            <a:r>
              <a:rPr lang="en-US" dirty="0"/>
              <a:t>.</a:t>
            </a:r>
            <a:endParaRPr lang="nl-BE" dirty="0"/>
          </a:p>
        </p:txBody>
      </p:sp>
      <p:sp>
        <p:nvSpPr>
          <p:cNvPr id="4" name="Slide Number Placeholder 3"/>
          <p:cNvSpPr>
            <a:spLocks noGrp="1"/>
          </p:cNvSpPr>
          <p:nvPr>
            <p:ph type="sldNum" sz="quarter" idx="5"/>
          </p:nvPr>
        </p:nvSpPr>
        <p:spPr/>
        <p:txBody>
          <a:bodyPr/>
          <a:lstStyle/>
          <a:p>
            <a:fld id="{EB055615-1332-43EC-9917-6650D31BF2C1}" type="slidenum">
              <a:rPr lang="nl-BE" smtClean="0"/>
              <a:t>22</a:t>
            </a:fld>
            <a:endParaRPr lang="nl-BE"/>
          </a:p>
        </p:txBody>
      </p:sp>
    </p:spTree>
    <p:extLst>
      <p:ext uri="{BB962C8B-B14F-4D97-AF65-F5344CB8AC3E}">
        <p14:creationId xmlns:p14="http://schemas.microsoft.com/office/powerpoint/2010/main" val="1015148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Scaling variables : chosen in a smart way, most variables dimensionless (or easy to make dimensionless)</a:t>
            </a:r>
          </a:p>
          <a:p>
            <a:pPr rtl="0"/>
            <a:r>
              <a:rPr lang="en-US" dirty="0"/>
              <a:t>Extracted from  energy momentum conservation -&gt; related to fermi motion distribution</a:t>
            </a:r>
          </a:p>
          <a:p>
            <a:pPr rtl="0"/>
            <a:r>
              <a:rPr lang="en-US" dirty="0"/>
              <a:t>negative : below the close to QE peak, moving further away other mechanisms (2nucleon </a:t>
            </a:r>
            <a:r>
              <a:rPr lang="en-US" dirty="0" err="1"/>
              <a:t>etc</a:t>
            </a:r>
            <a:r>
              <a:rPr lang="en-US" dirty="0"/>
              <a:t> become important </a:t>
            </a:r>
          </a:p>
          <a:p>
            <a:pPr rtl="0"/>
            <a:r>
              <a:rPr lang="en-US" dirty="0"/>
              <a:t>Scaling function f(y) is fundamentally related to the fermi distribution, if normalized properly that is universal. Negative y= below QEP</a:t>
            </a:r>
          </a:p>
          <a:p>
            <a:pPr rtl="0"/>
            <a:endParaRPr lang="en-US" dirty="0"/>
          </a:p>
          <a:p>
            <a:pPr rtl="0"/>
            <a:r>
              <a:rPr lang="en-US" dirty="0"/>
              <a:t>Not a ne</a:t>
            </a:r>
            <a:r>
              <a:rPr lang="en-BE" sz="1200" b="0" u="none" strike="noStrike" kern="1200" dirty="0">
                <a:solidFill>
                  <a:schemeClr val="tx1"/>
                </a:solidFill>
                <a:effectLst/>
                <a:latin typeface="+mn-lt"/>
                <a:ea typeface="+mn-ea"/>
                <a:cs typeface="+mn-cs"/>
              </a:rPr>
              <a:t>De </a:t>
            </a:r>
            <a:r>
              <a:rPr lang="en-BE" sz="1200" b="0" u="none" strike="noStrike" kern="1200" dirty="0" err="1">
                <a:solidFill>
                  <a:schemeClr val="tx1"/>
                </a:solidFill>
                <a:effectLst/>
                <a:latin typeface="+mn-lt"/>
                <a:ea typeface="+mn-ea"/>
                <a:cs typeface="+mn-cs"/>
              </a:rPr>
              <a:t>variabele</a:t>
            </a:r>
            <a:r>
              <a:rPr lang="en-BE" sz="1200" b="0" u="none" strike="noStrike" kern="1200" dirty="0">
                <a:solidFill>
                  <a:schemeClr val="tx1"/>
                </a:solidFill>
                <a:effectLst/>
                <a:latin typeface="+mn-lt"/>
                <a:ea typeface="+mn-ea"/>
                <a:cs typeface="+mn-cs"/>
              </a:rPr>
              <a:t> y </a:t>
            </a:r>
            <a:r>
              <a:rPr lang="en-BE" sz="1200" b="0" u="none" strike="noStrike" kern="1200" dirty="0" err="1">
                <a:solidFill>
                  <a:schemeClr val="tx1"/>
                </a:solidFill>
                <a:effectLst/>
                <a:latin typeface="+mn-lt"/>
                <a:ea typeface="+mn-ea"/>
                <a:cs typeface="+mn-cs"/>
              </a:rPr>
              <a:t>representeert</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natuurkundig</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gezien</a:t>
            </a:r>
            <a:r>
              <a:rPr lang="en-BE" sz="1200" b="0" u="none" strike="noStrike" kern="1200" dirty="0">
                <a:solidFill>
                  <a:schemeClr val="tx1"/>
                </a:solidFill>
                <a:effectLst/>
                <a:latin typeface="+mn-lt"/>
                <a:ea typeface="+mn-ea"/>
                <a:cs typeface="+mn-cs"/>
              </a:rPr>
              <a:t> de </a:t>
            </a:r>
            <a:r>
              <a:rPr lang="en-BE" sz="1200" b="0" i="1" u="none" strike="noStrike" kern="1200" dirty="0" err="1">
                <a:solidFill>
                  <a:schemeClr val="tx1"/>
                </a:solidFill>
                <a:effectLst/>
                <a:latin typeface="+mn-lt"/>
                <a:ea typeface="+mn-ea"/>
                <a:cs typeface="+mn-cs"/>
              </a:rPr>
              <a:t>minimale</a:t>
            </a:r>
            <a:r>
              <a:rPr lang="en-BE" sz="1200" b="0" i="1" u="none" strike="noStrike" kern="1200" dirty="0">
                <a:solidFill>
                  <a:schemeClr val="tx1"/>
                </a:solidFill>
                <a:effectLst/>
                <a:latin typeface="+mn-lt"/>
                <a:ea typeface="+mn-ea"/>
                <a:cs typeface="+mn-cs"/>
              </a:rPr>
              <a:t> </a:t>
            </a:r>
            <a:r>
              <a:rPr lang="en-BE" sz="1200" b="0" i="1" u="none" strike="noStrike" kern="1200" dirty="0" err="1">
                <a:solidFill>
                  <a:schemeClr val="tx1"/>
                </a:solidFill>
                <a:effectLst/>
                <a:latin typeface="+mn-lt"/>
                <a:ea typeface="+mn-ea"/>
                <a:cs typeface="+mn-cs"/>
              </a:rPr>
              <a:t>initiële</a:t>
            </a:r>
            <a:r>
              <a:rPr lang="en-BE" sz="1200" b="0" i="1" u="none" strike="noStrike" kern="1200" dirty="0">
                <a:solidFill>
                  <a:schemeClr val="tx1"/>
                </a:solidFill>
                <a:effectLst/>
                <a:latin typeface="+mn-lt"/>
                <a:ea typeface="+mn-ea"/>
                <a:cs typeface="+mn-cs"/>
              </a:rPr>
              <a:t> </a:t>
            </a:r>
            <a:r>
              <a:rPr lang="en-BE" sz="1200" b="0" i="1" u="none" strike="noStrike" kern="1200" dirty="0" err="1">
                <a:solidFill>
                  <a:schemeClr val="tx1"/>
                </a:solidFill>
                <a:effectLst/>
                <a:latin typeface="+mn-lt"/>
                <a:ea typeface="+mn-ea"/>
                <a:cs typeface="+mn-cs"/>
              </a:rPr>
              <a:t>impuls</a:t>
            </a:r>
            <a:r>
              <a:rPr lang="en-BE" sz="1200" b="0" i="1" u="none" strike="noStrike" kern="1200" dirty="0">
                <a:solidFill>
                  <a:schemeClr val="tx1"/>
                </a:solidFill>
                <a:effectLst/>
                <a:latin typeface="+mn-lt"/>
                <a:ea typeface="+mn-ea"/>
                <a:cs typeface="+mn-cs"/>
              </a:rPr>
              <a:t> (momentum)</a:t>
            </a:r>
            <a:endParaRPr lang="en-BE" sz="1200" b="0" u="none" strike="noStrike" kern="1200" dirty="0">
              <a:solidFill>
                <a:schemeClr val="tx1"/>
              </a:solidFill>
              <a:effectLst/>
              <a:latin typeface="+mn-lt"/>
              <a:ea typeface="+mn-ea"/>
              <a:cs typeface="+mn-cs"/>
            </a:endParaRPr>
          </a:p>
          <a:p>
            <a:pPr rtl="0"/>
            <a:r>
              <a:rPr lang="en-BE" sz="1200" b="0" u="none" strike="noStrike" kern="1200" dirty="0">
                <a:solidFill>
                  <a:schemeClr val="tx1"/>
                </a:solidFill>
                <a:effectLst/>
                <a:latin typeface="+mn-lt"/>
                <a:ea typeface="+mn-ea"/>
                <a:cs typeface="+mn-cs"/>
              </a:rPr>
              <a:t>die het </a:t>
            </a:r>
            <a:r>
              <a:rPr lang="en-BE" sz="1200" b="0" u="none" strike="noStrike" kern="1200" dirty="0" err="1">
                <a:solidFill>
                  <a:schemeClr val="tx1"/>
                </a:solidFill>
                <a:effectLst/>
                <a:latin typeface="+mn-lt"/>
                <a:ea typeface="+mn-ea"/>
                <a:cs typeface="+mn-cs"/>
              </a:rPr>
              <a:t>getroffen</a:t>
            </a:r>
            <a:r>
              <a:rPr lang="en-BE" sz="1200" b="0" u="none" strike="noStrike" kern="1200" dirty="0">
                <a:solidFill>
                  <a:schemeClr val="tx1"/>
                </a:solidFill>
                <a:effectLst/>
                <a:latin typeface="+mn-lt"/>
                <a:ea typeface="+mn-ea"/>
                <a:cs typeface="+mn-cs"/>
              </a:rPr>
              <a:t> nucleon parallel </a:t>
            </a:r>
            <a:r>
              <a:rPr lang="en-BE" sz="1200" b="0" u="none" strike="noStrike" kern="1200" dirty="0" err="1">
                <a:solidFill>
                  <a:schemeClr val="tx1"/>
                </a:solidFill>
                <a:effectLst/>
                <a:latin typeface="+mn-lt"/>
                <a:ea typeface="+mn-ea"/>
                <a:cs typeface="+mn-cs"/>
              </a:rPr>
              <a:t>aan</a:t>
            </a:r>
            <a:r>
              <a:rPr lang="en-BE" sz="1200" b="0" u="none" strike="noStrike" kern="1200" dirty="0">
                <a:solidFill>
                  <a:schemeClr val="tx1"/>
                </a:solidFill>
                <a:effectLst/>
                <a:latin typeface="+mn-lt"/>
                <a:ea typeface="+mn-ea"/>
                <a:cs typeface="+mn-cs"/>
              </a:rPr>
              <a:t> de </a:t>
            </a:r>
            <a:r>
              <a:rPr lang="en-BE" sz="1200" b="0" u="none" strike="noStrike" kern="1200" dirty="0" err="1">
                <a:solidFill>
                  <a:schemeClr val="tx1"/>
                </a:solidFill>
                <a:effectLst/>
                <a:latin typeface="+mn-lt"/>
                <a:ea typeface="+mn-ea"/>
                <a:cs typeface="+mn-cs"/>
              </a:rPr>
              <a:t>richting</a:t>
            </a:r>
            <a:r>
              <a:rPr lang="en-BE" sz="1200" b="0" u="none" strike="noStrike" kern="1200" dirty="0">
                <a:solidFill>
                  <a:schemeClr val="tx1"/>
                </a:solidFill>
                <a:effectLst/>
                <a:latin typeface="+mn-lt"/>
                <a:ea typeface="+mn-ea"/>
                <a:cs typeface="+mn-cs"/>
              </a:rPr>
              <a:t> van de </a:t>
            </a:r>
            <a:r>
              <a:rPr lang="en-BE" sz="1200" b="0" u="none" strike="noStrike" kern="1200" dirty="0" err="1">
                <a:solidFill>
                  <a:schemeClr val="tx1"/>
                </a:solidFill>
                <a:effectLst/>
                <a:latin typeface="+mn-lt"/>
                <a:ea typeface="+mn-ea"/>
                <a:cs typeface="+mn-cs"/>
              </a:rPr>
              <a:t>virtuele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foton-overdracht</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moet</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hebben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gehad</a:t>
            </a:r>
            <a:r>
              <a:rPr lang="en-BE" sz="1200" b="0" u="none" strike="noStrike" kern="1200" dirty="0">
                <a:solidFill>
                  <a:schemeClr val="tx1"/>
                </a:solidFill>
                <a:effectLst/>
                <a:latin typeface="+mn-lt"/>
                <a:ea typeface="+mn-ea"/>
                <a:cs typeface="+mn-cs"/>
              </a:rPr>
              <a:t> om </a:t>
            </a:r>
            <a:r>
              <a:rPr lang="en-BE" sz="1200" b="0" u="none" strike="noStrike" kern="1200" dirty="0" err="1">
                <a:solidFill>
                  <a:schemeClr val="tx1"/>
                </a:solidFill>
                <a:effectLst/>
                <a:latin typeface="+mn-lt"/>
                <a:ea typeface="+mn-ea"/>
                <a:cs typeface="+mn-cs"/>
              </a:rPr>
              <a:t>aan</a:t>
            </a:r>
            <a:r>
              <a:rPr lang="en-BE" sz="1200" b="0" u="none" strike="noStrike" kern="1200" dirty="0">
                <a:solidFill>
                  <a:schemeClr val="tx1"/>
                </a:solidFill>
                <a:effectLst/>
                <a:latin typeface="+mn-lt"/>
                <a:ea typeface="+mn-ea"/>
                <a:cs typeface="+mn-cs"/>
              </a:rPr>
              <a:t> de </a:t>
            </a:r>
            <a:r>
              <a:rPr lang="en-BE" sz="1200" b="0" u="none" strike="noStrike" kern="1200" dirty="0" err="1">
                <a:solidFill>
                  <a:schemeClr val="tx1"/>
                </a:solidFill>
                <a:effectLst/>
                <a:latin typeface="+mn-lt"/>
                <a:ea typeface="+mn-ea"/>
                <a:cs typeface="+mn-cs"/>
              </a:rPr>
              <a:t>kinematische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voorwaarden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te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voldoen</a:t>
            </a:r>
            <a:r>
              <a:rPr lang="en-BE" sz="1200" b="0" u="none" strike="noStrike" kern="1200" dirty="0">
                <a:solidFill>
                  <a:schemeClr val="tx1"/>
                </a:solidFill>
                <a:effectLst/>
                <a:latin typeface="+mn-lt"/>
                <a:ea typeface="+mn-ea"/>
                <a:cs typeface="+mn-cs"/>
              </a:rPr>
              <a:t>. [</a:t>
            </a:r>
            <a:r>
              <a:rPr lang="en-BE" sz="1200" b="0" u="none" strike="noStrike" kern="1200" dirty="0">
                <a:solidFill>
                  <a:schemeClr val="tx1"/>
                </a:solidFill>
                <a:effectLst/>
                <a:latin typeface="+mn-lt"/>
                <a:ea typeface="+mn-ea"/>
                <a:cs typeface="+mn-cs"/>
                <a:hlinkClick r:id="rId3"/>
              </a:rPr>
              <a:t>1</a:t>
            </a:r>
            <a:r>
              <a:rPr lang="en-BE" sz="1200" b="0" u="none" strike="noStrike" kern="1200" dirty="0">
                <a:solidFill>
                  <a:schemeClr val="tx1"/>
                </a:solidFill>
                <a:effectLst/>
                <a:latin typeface="+mn-lt"/>
                <a:ea typeface="+mn-ea"/>
                <a:cs typeface="+mn-cs"/>
              </a:rPr>
              <a:t>]</a:t>
            </a:r>
          </a:p>
          <a:p>
            <a:pPr rtl="0"/>
            <a:r>
              <a:rPr lang="en-BE" sz="1200" b="1" u="none" strike="noStrike" kern="1200" dirty="0" err="1">
                <a:solidFill>
                  <a:schemeClr val="tx1"/>
                </a:solidFill>
                <a:effectLst/>
                <a:latin typeface="+mn-lt"/>
                <a:ea typeface="+mn-ea"/>
                <a:cs typeface="+mn-cs"/>
              </a:rPr>
              <a:t>Onafhankelijkheid</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Wanneer</a:t>
            </a:r>
            <a:r>
              <a:rPr lang="en-BE" sz="1200" b="0" u="none" strike="noStrike" kern="1200" dirty="0">
                <a:solidFill>
                  <a:schemeClr val="tx1"/>
                </a:solidFill>
                <a:effectLst/>
                <a:latin typeface="+mn-lt"/>
                <a:ea typeface="+mn-ea"/>
                <a:cs typeface="+mn-cs"/>
              </a:rPr>
              <a:t> y-scaling perfect </a:t>
            </a:r>
            <a:r>
              <a:rPr lang="en-BE" sz="1200" b="0" u="none" strike="noStrike" kern="1200" dirty="0" err="1">
                <a:solidFill>
                  <a:schemeClr val="tx1"/>
                </a:solidFill>
                <a:effectLst/>
                <a:latin typeface="+mn-lt"/>
                <a:ea typeface="+mn-ea"/>
                <a:cs typeface="+mn-cs"/>
              </a:rPr>
              <a:t>opgaat</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betekent</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dit</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dat</a:t>
            </a:r>
            <a:r>
              <a:rPr lang="en-BE" sz="1200" b="0" u="none" strike="noStrike" kern="1200" dirty="0">
                <a:solidFill>
                  <a:schemeClr val="tx1"/>
                </a:solidFill>
                <a:effectLst/>
                <a:latin typeface="+mn-lt"/>
                <a:ea typeface="+mn-ea"/>
                <a:cs typeface="+mn-cs"/>
              </a:rPr>
              <a:t> de </a:t>
            </a:r>
            <a:r>
              <a:rPr lang="en-BE" sz="1200" b="0" u="none" strike="noStrike" kern="1200" dirty="0" err="1">
                <a:solidFill>
                  <a:schemeClr val="tx1"/>
                </a:solidFill>
                <a:effectLst/>
                <a:latin typeface="+mn-lt"/>
                <a:ea typeface="+mn-ea"/>
                <a:cs typeface="+mn-cs"/>
              </a:rPr>
              <a:t>schaalffunctie</a:t>
            </a:r>
            <a:r>
              <a:rPr lang="en-BE" sz="1200" b="0" u="none" strike="noStrike" kern="1200" dirty="0">
                <a:solidFill>
                  <a:schemeClr val="tx1"/>
                </a:solidFill>
                <a:effectLst/>
                <a:latin typeface="+mn-lt"/>
                <a:ea typeface="+mn-ea"/>
                <a:cs typeface="+mn-cs"/>
              </a:rPr>
              <a:t> F(y) </a:t>
            </a:r>
            <a:r>
              <a:rPr lang="en-BE" sz="1200" b="0" u="none" strike="noStrike" kern="1200" dirty="0" err="1">
                <a:solidFill>
                  <a:schemeClr val="tx1"/>
                </a:solidFill>
                <a:effectLst/>
                <a:latin typeface="+mn-lt"/>
                <a:ea typeface="+mn-ea"/>
                <a:cs typeface="+mn-cs"/>
              </a:rPr>
              <a:t>onafhankelijk</a:t>
            </a:r>
            <a:r>
              <a:rPr lang="en-BE" sz="1200" b="0" u="none" strike="noStrike" kern="1200" dirty="0">
                <a:solidFill>
                  <a:schemeClr val="tx1"/>
                </a:solidFill>
                <a:effectLst/>
                <a:latin typeface="+mn-lt"/>
                <a:ea typeface="+mn-ea"/>
                <a:cs typeface="+mn-cs"/>
              </a:rPr>
              <a:t> is </a:t>
            </a:r>
            <a:r>
              <a:rPr lang="en-BE" sz="1200" b="0" u="none" strike="noStrike" kern="1200" dirty="0" err="1">
                <a:solidFill>
                  <a:schemeClr val="tx1"/>
                </a:solidFill>
                <a:effectLst/>
                <a:latin typeface="+mn-lt"/>
                <a:ea typeface="+mn-ea"/>
                <a:cs typeface="+mn-cs"/>
              </a:rPr>
              <a:t>geworden</a:t>
            </a:r>
            <a:r>
              <a:rPr lang="en-BE" sz="1200" b="0" u="none" strike="noStrike" kern="1200" dirty="0">
                <a:solidFill>
                  <a:schemeClr val="tx1"/>
                </a:solidFill>
                <a:effectLst/>
                <a:latin typeface="+mn-lt"/>
                <a:ea typeface="+mn-ea"/>
                <a:cs typeface="+mn-cs"/>
              </a:rPr>
              <a:t> van de </a:t>
            </a:r>
            <a:r>
              <a:rPr lang="en-BE" sz="1200" b="0" u="none" strike="noStrike" kern="1200" dirty="0" err="1">
                <a:solidFill>
                  <a:schemeClr val="tx1"/>
                </a:solidFill>
                <a:effectLst/>
                <a:latin typeface="+mn-lt"/>
                <a:ea typeface="+mn-ea"/>
                <a:cs typeface="+mn-cs"/>
              </a:rPr>
              <a:t>totale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momentumoverdracht</a:t>
            </a:r>
            <a:r>
              <a:rPr lang="en-BE" sz="1200" b="0" u="none" strike="noStrike" kern="1200" dirty="0">
                <a:solidFill>
                  <a:schemeClr val="tx1"/>
                </a:solidFill>
                <a:effectLst/>
                <a:latin typeface="+mn-lt"/>
                <a:ea typeface="+mn-ea"/>
                <a:cs typeface="+mn-cs"/>
              </a:rPr>
              <a:t> (q). Dit </a:t>
            </a:r>
            <a:r>
              <a:rPr lang="en-BE" sz="1200" b="0" u="none" strike="noStrike" kern="1200" dirty="0" err="1">
                <a:solidFill>
                  <a:schemeClr val="tx1"/>
                </a:solidFill>
                <a:effectLst/>
                <a:latin typeface="+mn-lt"/>
                <a:ea typeface="+mn-ea"/>
                <a:cs typeface="+mn-cs"/>
              </a:rPr>
              <a:t>bewijst</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dat</a:t>
            </a:r>
            <a:r>
              <a:rPr lang="en-BE" sz="1200" b="0" u="none" strike="noStrike" kern="1200" dirty="0">
                <a:solidFill>
                  <a:schemeClr val="tx1"/>
                </a:solidFill>
                <a:effectLst/>
                <a:latin typeface="+mn-lt"/>
                <a:ea typeface="+mn-ea"/>
                <a:cs typeface="+mn-cs"/>
              </a:rPr>
              <a:t> het </a:t>
            </a:r>
            <a:r>
              <a:rPr lang="en-BE" sz="1200" b="0" u="none" strike="noStrike" kern="1200" dirty="0" err="1">
                <a:solidFill>
                  <a:schemeClr val="tx1"/>
                </a:solidFill>
                <a:effectLst/>
                <a:latin typeface="+mn-lt"/>
                <a:ea typeface="+mn-ea"/>
                <a:cs typeface="+mn-cs"/>
              </a:rPr>
              <a:t>elektron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daadwerkelijk</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interageert</a:t>
            </a:r>
            <a:r>
              <a:rPr lang="en-BE" sz="1200" b="0" u="none" strike="noStrike" kern="1200" dirty="0">
                <a:solidFill>
                  <a:schemeClr val="tx1"/>
                </a:solidFill>
                <a:effectLst/>
                <a:latin typeface="+mn-lt"/>
                <a:ea typeface="+mn-ea"/>
                <a:cs typeface="+mn-cs"/>
              </a:rPr>
              <a:t> met </a:t>
            </a:r>
            <a:r>
              <a:rPr lang="en-BE" sz="1200" b="0" u="none" strike="noStrike" kern="1200" dirty="0" err="1">
                <a:solidFill>
                  <a:schemeClr val="tx1"/>
                </a:solidFill>
                <a:effectLst/>
                <a:latin typeface="+mn-lt"/>
                <a:ea typeface="+mn-ea"/>
                <a:cs typeface="+mn-cs"/>
              </a:rPr>
              <a:t>losse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bouwstenen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incoherente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verstrooiing</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en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niet</a:t>
            </a:r>
            <a:r>
              <a:rPr lang="en-BE" sz="1200" b="0" u="none" strike="noStrike" kern="1200" dirty="0">
                <a:solidFill>
                  <a:schemeClr val="tx1"/>
                </a:solidFill>
                <a:effectLst/>
                <a:latin typeface="+mn-lt"/>
                <a:ea typeface="+mn-ea"/>
                <a:cs typeface="+mn-cs"/>
              </a:rPr>
              <a:t> met de kern </a:t>
            </a:r>
            <a:r>
              <a:rPr lang="en-BE" sz="1200" b="0" u="none" strike="noStrike" kern="1200" dirty="0" err="1">
                <a:solidFill>
                  <a:schemeClr val="tx1"/>
                </a:solidFill>
                <a:effectLst/>
                <a:latin typeface="+mn-lt"/>
                <a:ea typeface="+mn-ea"/>
                <a:cs typeface="+mn-cs"/>
              </a:rPr>
              <a:t>als</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één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collectief</a:t>
            </a:r>
            <a:r>
              <a:rPr lang="en-BE" sz="1200" b="0" u="none" strike="noStrike" kern="1200" dirty="0">
                <a:solidFill>
                  <a:schemeClr val="tx1"/>
                </a:solidFill>
                <a:effectLst/>
                <a:latin typeface="+mn-lt"/>
                <a:ea typeface="+mn-ea"/>
                <a:cs typeface="+mn-cs"/>
              </a:rPr>
              <a:t> object. [</a:t>
            </a:r>
            <a:r>
              <a:rPr lang="en-BE" sz="1200" b="0" u="none" strike="noStrike" kern="1200" dirty="0">
                <a:solidFill>
                  <a:schemeClr val="tx1"/>
                </a:solidFill>
                <a:effectLst/>
                <a:latin typeface="+mn-lt"/>
                <a:ea typeface="+mn-ea"/>
                <a:cs typeface="+mn-cs"/>
                <a:hlinkClick r:id="rId4"/>
              </a:rPr>
              <a:t>1</a:t>
            </a:r>
            <a:r>
              <a:rPr lang="en-BE" sz="1200" b="0" u="none" strike="noStrike" kern="1200" dirty="0">
                <a:solidFill>
                  <a:schemeClr val="tx1"/>
                </a:solidFill>
                <a:effectLst/>
                <a:latin typeface="+mn-lt"/>
                <a:ea typeface="+mn-ea"/>
                <a:cs typeface="+mn-cs"/>
              </a:rPr>
              <a:t>, </a:t>
            </a:r>
            <a:r>
              <a:rPr lang="en-BE" sz="1200" b="0" u="none" strike="noStrike" kern="1200" dirty="0">
                <a:solidFill>
                  <a:schemeClr val="tx1"/>
                </a:solidFill>
                <a:effectLst/>
                <a:latin typeface="+mn-lt"/>
                <a:ea typeface="+mn-ea"/>
                <a:cs typeface="+mn-cs"/>
                <a:hlinkClick r:id="rId5"/>
              </a:rPr>
              <a:t>2</a:t>
            </a:r>
            <a:r>
              <a:rPr lang="en-BE" sz="1200" b="0" u="none" strike="noStrike" kern="1200" dirty="0">
                <a:solidFill>
                  <a:schemeClr val="tx1"/>
                </a:solidFill>
                <a:effectLst/>
                <a:latin typeface="+mn-lt"/>
                <a:ea typeface="+mn-ea"/>
                <a:cs typeface="+mn-cs"/>
              </a:rPr>
              <a:t>, </a:t>
            </a:r>
            <a:r>
              <a:rPr lang="en-BE" sz="1200" b="0" u="none" strike="noStrike" kern="1200" dirty="0">
                <a:solidFill>
                  <a:schemeClr val="tx1"/>
                </a:solidFill>
                <a:effectLst/>
                <a:latin typeface="+mn-lt"/>
                <a:ea typeface="+mn-ea"/>
                <a:cs typeface="+mn-cs"/>
                <a:hlinkClick r:id="rId6"/>
              </a:rPr>
              <a:t>3</a:t>
            </a:r>
            <a:r>
              <a:rPr lang="en-BE" sz="1200" b="0" u="none" strike="noStrike" kern="1200" dirty="0">
                <a:solidFill>
                  <a:schemeClr val="tx1"/>
                </a:solidFill>
                <a:effectLst/>
                <a:latin typeface="+mn-lt"/>
                <a:ea typeface="+mn-ea"/>
                <a:cs typeface="+mn-cs"/>
              </a:rPr>
              <a:t>]</a:t>
            </a:r>
          </a:p>
          <a:p>
            <a:pPr rtl="0"/>
            <a:r>
              <a:rPr lang="en-BE" sz="1200" b="1" u="none" strike="noStrike" kern="1200" dirty="0" err="1">
                <a:solidFill>
                  <a:schemeClr val="tx1"/>
                </a:solidFill>
                <a:effectLst/>
                <a:latin typeface="+mn-lt"/>
                <a:ea typeface="+mn-ea"/>
                <a:cs typeface="+mn-cs"/>
              </a:rPr>
              <a:t>Waarom</a:t>
            </a:r>
            <a:r>
              <a:rPr lang="en-BE" sz="1200" b="1" u="none" strike="noStrike" kern="1200" dirty="0">
                <a:solidFill>
                  <a:schemeClr val="tx1"/>
                </a:solidFill>
                <a:effectLst/>
                <a:latin typeface="+mn-lt"/>
                <a:ea typeface="+mn-ea"/>
                <a:cs typeface="+mn-cs"/>
              </a:rPr>
              <a:t> is het </a:t>
            </a:r>
            <a:r>
              <a:rPr lang="en-BE" sz="1200" b="1" u="none" strike="noStrike" kern="1200" dirty="0" err="1">
                <a:solidFill>
                  <a:schemeClr val="tx1"/>
                </a:solidFill>
                <a:effectLst/>
                <a:latin typeface="+mn-lt"/>
                <a:ea typeface="+mn-ea"/>
                <a:cs typeface="+mn-cs"/>
              </a:rPr>
              <a:t>werk</a:t>
            </a:r>
            <a:r>
              <a:rPr lang="en-BE" sz="1200" b="1" u="none" strike="noStrike" kern="1200" dirty="0">
                <a:solidFill>
                  <a:schemeClr val="tx1"/>
                </a:solidFill>
                <a:effectLst/>
                <a:latin typeface="+mn-lt"/>
                <a:ea typeface="+mn-ea"/>
                <a:cs typeface="+mn-cs"/>
              </a:rPr>
              <a:t> van Donnelly </a:t>
            </a:r>
            <a:r>
              <a:rPr lang="en-BE" sz="1200" b="1" u="none" strike="noStrike" kern="1200" dirty="0" err="1">
                <a:solidFill>
                  <a:schemeClr val="tx1"/>
                </a:solidFill>
                <a:effectLst/>
                <a:latin typeface="+mn-lt"/>
                <a:ea typeface="+mn-ea"/>
                <a:cs typeface="+mn-cs"/>
              </a:rPr>
              <a:t>hierin</a:t>
            </a:r>
            <a:r>
              <a:rPr lang="en-BE" sz="1200" b="1" u="none" strike="noStrike" kern="1200" dirty="0">
                <a:solidFill>
                  <a:schemeClr val="tx1"/>
                </a:solidFill>
                <a:effectLst/>
                <a:latin typeface="+mn-lt"/>
                <a:ea typeface="+mn-ea"/>
                <a:cs typeface="+mn-cs"/>
              </a:rPr>
              <a:t> </a:t>
            </a:r>
            <a:r>
              <a:rPr lang="en-BE" sz="1200" b="1" u="none" strike="noStrike" kern="1200" dirty="0" err="1">
                <a:solidFill>
                  <a:schemeClr val="tx1"/>
                </a:solidFill>
                <a:effectLst/>
                <a:latin typeface="+mn-lt"/>
                <a:ea typeface="+mn-ea"/>
                <a:cs typeface="+mn-cs"/>
              </a:rPr>
              <a:t>belangrijk</a:t>
            </a:r>
            <a:r>
              <a:rPr lang="en-BE" sz="1200" b="1" u="none" strike="noStrike" kern="1200" dirty="0">
                <a:solidFill>
                  <a:schemeClr val="tx1"/>
                </a:solidFill>
                <a:effectLst/>
                <a:latin typeface="+mn-lt"/>
                <a:ea typeface="+mn-ea"/>
                <a:cs typeface="+mn-cs"/>
              </a:rPr>
              <a:t>?</a:t>
            </a:r>
          </a:p>
          <a:p>
            <a:pPr rtl="0"/>
            <a:r>
              <a:rPr lang="en-BE" sz="1200" b="0" u="none" strike="noStrike" kern="1200" dirty="0">
                <a:solidFill>
                  <a:schemeClr val="tx1"/>
                </a:solidFill>
                <a:effectLst/>
                <a:latin typeface="+mn-lt"/>
                <a:ea typeface="+mn-ea"/>
                <a:cs typeface="+mn-cs"/>
              </a:rPr>
              <a:t>Professor T.W. Donnelly </a:t>
            </a:r>
            <a:r>
              <a:rPr lang="en-BE" sz="1200" b="0" u="none" strike="noStrike" kern="1200" dirty="0" err="1">
                <a:solidFill>
                  <a:schemeClr val="tx1"/>
                </a:solidFill>
                <a:effectLst/>
                <a:latin typeface="+mn-lt"/>
                <a:ea typeface="+mn-ea"/>
                <a:cs typeface="+mn-cs"/>
              </a:rPr>
              <a:t>heeft</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vaak</a:t>
            </a:r>
            <a:r>
              <a:rPr lang="en-BE" sz="1200" b="0" u="none" strike="noStrike" kern="1200" dirty="0">
                <a:solidFill>
                  <a:schemeClr val="tx1"/>
                </a:solidFill>
                <a:effectLst/>
                <a:latin typeface="+mn-lt"/>
                <a:ea typeface="+mn-ea"/>
                <a:cs typeface="+mn-cs"/>
              </a:rPr>
              <a:t> in </a:t>
            </a:r>
            <a:r>
              <a:rPr lang="en-BE" sz="1200" b="0" u="none" strike="noStrike" kern="1200" dirty="0" err="1">
                <a:solidFill>
                  <a:schemeClr val="tx1"/>
                </a:solidFill>
                <a:effectLst/>
                <a:latin typeface="+mn-lt"/>
                <a:ea typeface="+mn-ea"/>
                <a:cs typeface="+mn-cs"/>
              </a:rPr>
              <a:t>samenwerking</a:t>
            </a:r>
            <a:r>
              <a:rPr lang="en-BE" sz="1200" b="0" u="none" strike="noStrike" kern="1200" dirty="0">
                <a:solidFill>
                  <a:schemeClr val="tx1"/>
                </a:solidFill>
                <a:effectLst/>
                <a:latin typeface="+mn-lt"/>
                <a:ea typeface="+mn-ea"/>
                <a:cs typeface="+mn-cs"/>
              </a:rPr>
              <a:t> met </a:t>
            </a:r>
            <a:r>
              <a:rPr lang="en-BE" sz="1200" b="0" u="none" strike="noStrike" kern="1200" dirty="0" err="1">
                <a:solidFill>
                  <a:schemeClr val="tx1"/>
                </a:solidFill>
                <a:effectLst/>
                <a:latin typeface="+mn-lt"/>
                <a:ea typeface="+mn-ea"/>
                <a:cs typeface="+mn-cs"/>
              </a:rPr>
              <a:t>fysicus</a:t>
            </a:r>
            <a:r>
              <a:rPr lang="en-BE" sz="1200" b="0" u="none" strike="noStrike" kern="1200" dirty="0">
                <a:solidFill>
                  <a:schemeClr val="tx1"/>
                </a:solidFill>
                <a:effectLst/>
                <a:latin typeface="+mn-lt"/>
                <a:ea typeface="+mn-ea"/>
                <a:cs typeface="+mn-cs"/>
              </a:rPr>
              <a:t> Ingo Sick, </a:t>
            </a:r>
            <a:r>
              <a:rPr lang="en-BE" sz="1200" b="0" u="none" strike="noStrike" kern="1200" dirty="0" err="1">
                <a:solidFill>
                  <a:schemeClr val="tx1"/>
                </a:solidFill>
                <a:effectLst/>
                <a:latin typeface="+mn-lt"/>
                <a:ea typeface="+mn-ea"/>
                <a:cs typeface="+mn-cs"/>
              </a:rPr>
              <a:t>baanbrekend</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werk</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verricht</a:t>
            </a:r>
            <a:r>
              <a:rPr lang="en-BE" sz="1200" b="0" u="none" strike="noStrike" kern="1200" dirty="0">
                <a:solidFill>
                  <a:schemeClr val="tx1"/>
                </a:solidFill>
                <a:effectLst/>
                <a:latin typeface="+mn-lt"/>
                <a:ea typeface="+mn-ea"/>
                <a:cs typeface="+mn-cs"/>
              </a:rPr>
              <a:t> door:</a:t>
            </a:r>
          </a:p>
          <a:p>
            <a:pPr rtl="0"/>
            <a:r>
              <a:rPr lang="en-BE" sz="1200" b="1" u="none" strike="noStrike" kern="1200" dirty="0" err="1">
                <a:solidFill>
                  <a:schemeClr val="tx1"/>
                </a:solidFill>
                <a:effectLst/>
                <a:latin typeface="+mn-lt"/>
                <a:ea typeface="+mn-ea"/>
                <a:cs typeface="+mn-cs"/>
              </a:rPr>
              <a:t>Relativistische</a:t>
            </a:r>
            <a:r>
              <a:rPr lang="en-BE" sz="1200" b="1" u="none" strike="noStrike" kern="1200" dirty="0">
                <a:solidFill>
                  <a:schemeClr val="tx1"/>
                </a:solidFill>
                <a:effectLst/>
                <a:latin typeface="+mn-lt"/>
                <a:ea typeface="+mn-ea"/>
                <a:cs typeface="+mn-cs"/>
              </a:rPr>
              <a:t> </a:t>
            </a:r>
            <a:r>
              <a:rPr lang="en-BE" sz="1200" b="1" u="none" strike="noStrike" kern="1200" dirty="0" err="1">
                <a:solidFill>
                  <a:schemeClr val="tx1"/>
                </a:solidFill>
                <a:effectLst/>
                <a:latin typeface="+mn-lt"/>
                <a:ea typeface="+mn-ea"/>
                <a:cs typeface="+mn-cs"/>
              </a:rPr>
              <a:t>effecten</a:t>
            </a:r>
            <a:r>
              <a:rPr lang="en-BE" sz="1200" b="1" u="none" strike="noStrike" kern="1200" dirty="0">
                <a:solidFill>
                  <a:schemeClr val="tx1"/>
                </a:solidFill>
                <a:effectLst/>
                <a:latin typeface="+mn-lt"/>
                <a:ea typeface="+mn-ea"/>
                <a:cs typeface="+mn-cs"/>
              </a:rPr>
              <a:t> </a:t>
            </a:r>
            <a:r>
              <a:rPr lang="en-BE" sz="1200" b="1" u="none" strike="noStrike" kern="1200" dirty="0" err="1">
                <a:solidFill>
                  <a:schemeClr val="tx1"/>
                </a:solidFill>
                <a:effectLst/>
                <a:latin typeface="+mn-lt"/>
                <a:ea typeface="+mn-ea"/>
                <a:cs typeface="+mn-cs"/>
              </a:rPr>
              <a:t>te</a:t>
            </a:r>
            <a:r>
              <a:rPr lang="en-BE" sz="1200" b="1" u="none" strike="noStrike" kern="1200" dirty="0">
                <a:solidFill>
                  <a:schemeClr val="tx1"/>
                </a:solidFill>
                <a:effectLst/>
                <a:latin typeface="+mn-lt"/>
                <a:ea typeface="+mn-ea"/>
                <a:cs typeface="+mn-cs"/>
              </a:rPr>
              <a:t> </a:t>
            </a:r>
            <a:r>
              <a:rPr lang="en-BE" sz="1200" b="1" u="none" strike="noStrike" kern="1200" dirty="0" err="1">
                <a:solidFill>
                  <a:schemeClr val="tx1"/>
                </a:solidFill>
                <a:effectLst/>
                <a:latin typeface="+mn-lt"/>
                <a:ea typeface="+mn-ea"/>
                <a:cs typeface="+mn-cs"/>
              </a:rPr>
              <a:t>integreren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Te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beschrijven</a:t>
            </a:r>
            <a:r>
              <a:rPr lang="en-BE" sz="1200" b="0" u="none" strike="noStrike" kern="1200" dirty="0">
                <a:solidFill>
                  <a:schemeClr val="tx1"/>
                </a:solidFill>
                <a:effectLst/>
                <a:latin typeface="+mn-lt"/>
                <a:ea typeface="+mn-ea"/>
                <a:cs typeface="+mn-cs"/>
              </a:rPr>
              <a:t> hoe y-scaling </a:t>
            </a:r>
            <a:r>
              <a:rPr lang="en-BE" sz="1200" b="0" u="none" strike="noStrike" kern="1200" dirty="0" err="1">
                <a:solidFill>
                  <a:schemeClr val="tx1"/>
                </a:solidFill>
                <a:effectLst/>
                <a:latin typeface="+mn-lt"/>
                <a:ea typeface="+mn-ea"/>
                <a:cs typeface="+mn-cs"/>
              </a:rPr>
              <a:t>zich</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gedraagt</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binnen</a:t>
            </a:r>
            <a:r>
              <a:rPr lang="en-BE" sz="1200" b="0" u="none" strike="noStrike" kern="1200" dirty="0">
                <a:solidFill>
                  <a:schemeClr val="tx1"/>
                </a:solidFill>
                <a:effectLst/>
                <a:latin typeface="+mn-lt"/>
                <a:ea typeface="+mn-ea"/>
                <a:cs typeface="+mn-cs"/>
              </a:rPr>
              <a:t> het </a:t>
            </a:r>
            <a:r>
              <a:rPr lang="en-BE" sz="1200" b="0" i="1" u="none" strike="noStrike" kern="1200" dirty="0">
                <a:solidFill>
                  <a:schemeClr val="tx1"/>
                </a:solidFill>
                <a:effectLst/>
                <a:latin typeface="+mn-lt"/>
                <a:ea typeface="+mn-ea"/>
                <a:cs typeface="+mn-cs"/>
              </a:rPr>
              <a:t>Relativistic Fermi Gas</a:t>
            </a:r>
            <a:r>
              <a:rPr lang="en-BE" sz="1200" b="0" u="none" strike="noStrike" kern="1200" dirty="0">
                <a:solidFill>
                  <a:schemeClr val="tx1"/>
                </a:solidFill>
                <a:effectLst/>
                <a:latin typeface="+mn-lt"/>
                <a:ea typeface="+mn-ea"/>
                <a:cs typeface="+mn-cs"/>
              </a:rPr>
              <a:t> (RFG) model, </a:t>
            </a:r>
            <a:r>
              <a:rPr lang="en-BE" sz="1200" b="0" u="none" strike="noStrike" kern="1200" dirty="0" err="1">
                <a:solidFill>
                  <a:schemeClr val="tx1"/>
                </a:solidFill>
                <a:effectLst/>
                <a:latin typeface="+mn-lt"/>
                <a:ea typeface="+mn-ea"/>
                <a:cs typeface="+mn-cs"/>
              </a:rPr>
              <a:t>waarbij</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rekening</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wordt</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gehouden</a:t>
            </a:r>
            <a:r>
              <a:rPr lang="en-BE" sz="1200" b="0" u="none" strike="noStrike" kern="1200" dirty="0">
                <a:solidFill>
                  <a:schemeClr val="tx1"/>
                </a:solidFill>
                <a:effectLst/>
                <a:latin typeface="+mn-lt"/>
                <a:ea typeface="+mn-ea"/>
                <a:cs typeface="+mn-cs"/>
              </a:rPr>
              <a:t> met de </a:t>
            </a:r>
            <a:r>
              <a:rPr lang="en-BE" sz="1200" b="0" u="none" strike="noStrike" kern="1200" dirty="0" err="1">
                <a:solidFill>
                  <a:schemeClr val="tx1"/>
                </a:solidFill>
                <a:effectLst/>
                <a:latin typeface="+mn-lt"/>
                <a:ea typeface="+mn-ea"/>
                <a:cs typeface="+mn-cs"/>
              </a:rPr>
              <a:t>enorme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snelheden</a:t>
            </a:r>
            <a:r>
              <a:rPr lang="en-BE" sz="1200" b="0" u="none" strike="noStrike" kern="1200" dirty="0">
                <a:solidFill>
                  <a:schemeClr val="tx1"/>
                </a:solidFill>
                <a:effectLst/>
                <a:latin typeface="+mn-lt"/>
                <a:ea typeface="+mn-ea"/>
                <a:cs typeface="+mn-cs"/>
              </a:rPr>
              <a:t> van </a:t>
            </a:r>
            <a:r>
              <a:rPr lang="en-BE" sz="1200" b="0" u="none" strike="noStrike" kern="1200" dirty="0" err="1">
                <a:solidFill>
                  <a:schemeClr val="tx1"/>
                </a:solidFill>
                <a:effectLst/>
                <a:latin typeface="+mn-lt"/>
                <a:ea typeface="+mn-ea"/>
                <a:cs typeface="+mn-cs"/>
              </a:rPr>
              <a:t>nucleonen</a:t>
            </a:r>
            <a:r>
              <a:rPr lang="en-BE" sz="1200" b="0" u="none" strike="noStrike" kern="1200" dirty="0">
                <a:solidFill>
                  <a:schemeClr val="tx1"/>
                </a:solidFill>
                <a:effectLst/>
                <a:latin typeface="+mn-lt"/>
                <a:ea typeface="+mn-ea"/>
                <a:cs typeface="+mn-cs"/>
              </a:rPr>
              <a:t> in de kern. [</a:t>
            </a:r>
            <a:r>
              <a:rPr lang="en-BE" sz="1200" b="0" u="none" strike="noStrike" kern="1200" dirty="0">
                <a:solidFill>
                  <a:schemeClr val="tx1"/>
                </a:solidFill>
                <a:effectLst/>
                <a:latin typeface="+mn-lt"/>
                <a:ea typeface="+mn-ea"/>
                <a:cs typeface="+mn-cs"/>
                <a:hlinkClick r:id="rId7"/>
              </a:rPr>
              <a:t>1</a:t>
            </a:r>
            <a:r>
              <a:rPr lang="en-BE" sz="1200" b="0" u="none" strike="noStrike" kern="1200" dirty="0">
                <a:solidFill>
                  <a:schemeClr val="tx1"/>
                </a:solidFill>
                <a:effectLst/>
                <a:latin typeface="+mn-lt"/>
                <a:ea typeface="+mn-ea"/>
                <a:cs typeface="+mn-cs"/>
              </a:rPr>
              <a:t>, </a:t>
            </a:r>
            <a:r>
              <a:rPr lang="en-BE" sz="1200" b="0" u="none" strike="noStrike" kern="1200" dirty="0">
                <a:solidFill>
                  <a:schemeClr val="tx1"/>
                </a:solidFill>
                <a:effectLst/>
                <a:latin typeface="+mn-lt"/>
                <a:ea typeface="+mn-ea"/>
                <a:cs typeface="+mn-cs"/>
                <a:hlinkClick r:id="rId8"/>
              </a:rPr>
              <a:t>2</a:t>
            </a:r>
            <a:r>
              <a:rPr lang="en-BE" sz="1200" b="0" u="none" strike="noStrike" kern="1200" dirty="0">
                <a:solidFill>
                  <a:schemeClr val="tx1"/>
                </a:solidFill>
                <a:effectLst/>
                <a:latin typeface="+mn-lt"/>
                <a:ea typeface="+mn-ea"/>
                <a:cs typeface="+mn-cs"/>
              </a:rPr>
              <a:t>]</a:t>
            </a:r>
          </a:p>
          <a:p>
            <a:pPr rtl="0"/>
            <a:r>
              <a:rPr lang="en-BE" sz="1200" b="1" u="none" strike="noStrike" kern="1200" dirty="0" err="1">
                <a:solidFill>
                  <a:schemeClr val="tx1"/>
                </a:solidFill>
                <a:effectLst/>
                <a:latin typeface="+mn-lt"/>
                <a:ea typeface="+mn-ea"/>
                <a:cs typeface="+mn-cs"/>
              </a:rPr>
              <a:t>Longitudinale</a:t>
            </a:r>
            <a:r>
              <a:rPr lang="en-BE" sz="1200" b="1" u="none" strike="noStrike" kern="1200" dirty="0">
                <a:solidFill>
                  <a:schemeClr val="tx1"/>
                </a:solidFill>
                <a:effectLst/>
                <a:latin typeface="+mn-lt"/>
                <a:ea typeface="+mn-ea"/>
                <a:cs typeface="+mn-cs"/>
              </a:rPr>
              <a:t> </a:t>
            </a:r>
            <a:r>
              <a:rPr lang="en-BE" sz="1200" b="1" u="none" strike="noStrike" kern="1200" dirty="0" err="1">
                <a:solidFill>
                  <a:schemeClr val="tx1"/>
                </a:solidFill>
                <a:effectLst/>
                <a:latin typeface="+mn-lt"/>
                <a:ea typeface="+mn-ea"/>
                <a:cs typeface="+mn-cs"/>
              </a:rPr>
              <a:t>en</a:t>
            </a:r>
            <a:r>
              <a:rPr lang="en-BE" sz="1200" b="1" u="none" strike="noStrike" kern="1200" dirty="0">
                <a:solidFill>
                  <a:schemeClr val="tx1"/>
                </a:solidFill>
                <a:effectLst/>
                <a:latin typeface="+mn-lt"/>
                <a:ea typeface="+mn-ea"/>
                <a:cs typeface="+mn-cs"/>
              </a:rPr>
              <a:t> </a:t>
            </a:r>
            <a:r>
              <a:rPr lang="en-BE" sz="1200" b="1" u="none" strike="noStrike" kern="1200" dirty="0" err="1">
                <a:solidFill>
                  <a:schemeClr val="tx1"/>
                </a:solidFill>
                <a:effectLst/>
                <a:latin typeface="+mn-lt"/>
                <a:ea typeface="+mn-ea"/>
                <a:cs typeface="+mn-cs"/>
              </a:rPr>
              <a:t>transversale</a:t>
            </a:r>
            <a:r>
              <a:rPr lang="en-BE" sz="1200" b="1" u="none" strike="noStrike" kern="1200" dirty="0">
                <a:solidFill>
                  <a:schemeClr val="tx1"/>
                </a:solidFill>
                <a:effectLst/>
                <a:latin typeface="+mn-lt"/>
                <a:ea typeface="+mn-ea"/>
                <a:cs typeface="+mn-cs"/>
              </a:rPr>
              <a:t> </a:t>
            </a:r>
            <a:r>
              <a:rPr lang="en-BE" sz="1200" b="1" u="none" strike="noStrike" kern="1200" dirty="0" err="1">
                <a:solidFill>
                  <a:schemeClr val="tx1"/>
                </a:solidFill>
                <a:effectLst/>
                <a:latin typeface="+mn-lt"/>
                <a:ea typeface="+mn-ea"/>
                <a:cs typeface="+mn-cs"/>
              </a:rPr>
              <a:t>scheiding</a:t>
            </a:r>
            <a:r>
              <a:rPr lang="en-BE" sz="1200" b="0" u="none" strike="noStrike" kern="1200" dirty="0">
                <a:solidFill>
                  <a:schemeClr val="tx1"/>
                </a:solidFill>
                <a:effectLst/>
                <a:latin typeface="+mn-lt"/>
                <a:ea typeface="+mn-ea"/>
                <a:cs typeface="+mn-cs"/>
              </a:rPr>
              <a:t>: Aan </a:t>
            </a:r>
            <a:r>
              <a:rPr lang="en-BE" sz="1200" b="0" u="none" strike="noStrike" kern="1200" dirty="0" err="1">
                <a:solidFill>
                  <a:schemeClr val="tx1"/>
                </a:solidFill>
                <a:effectLst/>
                <a:latin typeface="+mn-lt"/>
                <a:ea typeface="+mn-ea"/>
                <a:cs typeface="+mn-cs"/>
              </a:rPr>
              <a:t>te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tonen</a:t>
            </a:r>
            <a:r>
              <a:rPr lang="en-BE" sz="1200" b="0" u="none" strike="noStrike" kern="1200" dirty="0">
                <a:solidFill>
                  <a:schemeClr val="tx1"/>
                </a:solidFill>
                <a:effectLst/>
                <a:latin typeface="+mn-lt"/>
                <a:ea typeface="+mn-ea"/>
                <a:cs typeface="+mn-cs"/>
              </a:rPr>
              <a:t> hoe de </a:t>
            </a:r>
            <a:r>
              <a:rPr lang="en-BE" sz="1200" b="0" u="none" strike="noStrike" kern="1200" dirty="0" err="1">
                <a:solidFill>
                  <a:schemeClr val="tx1"/>
                </a:solidFill>
                <a:effectLst/>
                <a:latin typeface="+mn-lt"/>
                <a:ea typeface="+mn-ea"/>
                <a:cs typeface="+mn-cs"/>
              </a:rPr>
              <a:t>schaalvariabele</a:t>
            </a:r>
            <a:r>
              <a:rPr lang="en-BE" sz="1200" b="0" u="none" strike="noStrike" kern="1200" dirty="0">
                <a:solidFill>
                  <a:schemeClr val="tx1"/>
                </a:solidFill>
                <a:effectLst/>
                <a:latin typeface="+mn-lt"/>
                <a:ea typeface="+mn-ea"/>
                <a:cs typeface="+mn-cs"/>
              </a:rPr>
              <a:t> apart </a:t>
            </a:r>
            <a:r>
              <a:rPr lang="en-BE" sz="1200" b="0" u="none" strike="noStrike" kern="1200" dirty="0" err="1">
                <a:solidFill>
                  <a:schemeClr val="tx1"/>
                </a:solidFill>
                <a:effectLst/>
                <a:latin typeface="+mn-lt"/>
                <a:ea typeface="+mn-ea"/>
                <a:cs typeface="+mn-cs"/>
              </a:rPr>
              <a:t>moet</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worden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toegepast</a:t>
            </a:r>
            <a:r>
              <a:rPr lang="en-BE" sz="1200" b="0" u="none" strike="noStrike" kern="1200" dirty="0">
                <a:solidFill>
                  <a:schemeClr val="tx1"/>
                </a:solidFill>
                <a:effectLst/>
                <a:latin typeface="+mn-lt"/>
                <a:ea typeface="+mn-ea"/>
                <a:cs typeface="+mn-cs"/>
              </a:rPr>
              <a:t> op de </a:t>
            </a:r>
            <a:r>
              <a:rPr lang="en-BE" sz="1200" b="0" u="none" strike="noStrike" kern="1200" dirty="0" err="1">
                <a:solidFill>
                  <a:schemeClr val="tx1"/>
                </a:solidFill>
                <a:effectLst/>
                <a:latin typeface="+mn-lt"/>
                <a:ea typeface="+mn-ea"/>
                <a:cs typeface="+mn-cs"/>
              </a:rPr>
              <a:t>elektrische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longitudinale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en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magnetische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transversale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responsfuncties</a:t>
            </a:r>
            <a:r>
              <a:rPr lang="en-BE" sz="1200" b="0" u="none" strike="noStrike" kern="1200" dirty="0">
                <a:solidFill>
                  <a:schemeClr val="tx1"/>
                </a:solidFill>
                <a:effectLst/>
                <a:latin typeface="+mn-lt"/>
                <a:ea typeface="+mn-ea"/>
                <a:cs typeface="+mn-cs"/>
              </a:rPr>
              <a:t> van de </a:t>
            </a:r>
            <a:r>
              <a:rPr lang="en-BE" sz="1200" b="0" u="none" strike="noStrike" kern="1200" dirty="0" err="1">
                <a:solidFill>
                  <a:schemeClr val="tx1"/>
                </a:solidFill>
                <a:effectLst/>
                <a:latin typeface="+mn-lt"/>
                <a:ea typeface="+mn-ea"/>
                <a:cs typeface="+mn-cs"/>
              </a:rPr>
              <a:t>atoomkern</a:t>
            </a:r>
            <a:r>
              <a:rPr lang="en-BE" sz="1200" b="0" u="none" strike="noStrike" kern="1200" dirty="0">
                <a:solidFill>
                  <a:schemeClr val="tx1"/>
                </a:solidFill>
                <a:effectLst/>
                <a:latin typeface="+mn-lt"/>
                <a:ea typeface="+mn-ea"/>
                <a:cs typeface="+mn-cs"/>
              </a:rPr>
              <a:t>. [</a:t>
            </a:r>
            <a:r>
              <a:rPr lang="en-BE" sz="1200" b="0" u="none" strike="noStrike" kern="1200" dirty="0">
                <a:solidFill>
                  <a:schemeClr val="tx1"/>
                </a:solidFill>
                <a:effectLst/>
                <a:latin typeface="+mn-lt"/>
                <a:ea typeface="+mn-ea"/>
                <a:cs typeface="+mn-cs"/>
                <a:hlinkClick r:id="rId7"/>
              </a:rPr>
              <a:t>1</a:t>
            </a:r>
            <a:r>
              <a:rPr lang="en-BE" sz="1200" b="0" u="none" strike="noStrike" kern="1200" dirty="0">
                <a:solidFill>
                  <a:schemeClr val="tx1"/>
                </a:solidFill>
                <a:effectLst/>
                <a:latin typeface="+mn-lt"/>
                <a:ea typeface="+mn-ea"/>
                <a:cs typeface="+mn-cs"/>
              </a:rPr>
              <a:t>, </a:t>
            </a:r>
            <a:r>
              <a:rPr lang="en-BE" sz="1200" b="0" u="none" strike="noStrike" kern="1200" dirty="0">
                <a:solidFill>
                  <a:schemeClr val="tx1"/>
                </a:solidFill>
                <a:effectLst/>
                <a:latin typeface="+mn-lt"/>
                <a:ea typeface="+mn-ea"/>
                <a:cs typeface="+mn-cs"/>
                <a:hlinkClick r:id="rId8"/>
              </a:rPr>
              <a:t>2</a:t>
            </a:r>
            <a:r>
              <a:rPr lang="en-BE" sz="1200" b="0" u="none" strike="noStrike" kern="1200" dirty="0">
                <a:solidFill>
                  <a:schemeClr val="tx1"/>
                </a:solidFill>
                <a:effectLst/>
                <a:latin typeface="+mn-lt"/>
                <a:ea typeface="+mn-ea"/>
                <a:cs typeface="+mn-cs"/>
              </a:rPr>
              <a:t>]</a:t>
            </a:r>
          </a:p>
          <a:p>
            <a:pPr rtl="0"/>
            <a:r>
              <a:rPr lang="en-BE" sz="1200" b="1" u="none" strike="noStrike" kern="1200" dirty="0" err="1">
                <a:solidFill>
                  <a:schemeClr val="tx1"/>
                </a:solidFill>
                <a:effectLst/>
                <a:latin typeface="+mn-lt"/>
                <a:ea typeface="+mn-ea"/>
                <a:cs typeface="+mn-cs"/>
              </a:rPr>
              <a:t>Superscaling</a:t>
            </a:r>
            <a:r>
              <a:rPr lang="en-BE" sz="1200" b="0" u="none" strike="noStrike" kern="1200" dirty="0">
                <a:solidFill>
                  <a:schemeClr val="tx1"/>
                </a:solidFill>
                <a:effectLst/>
                <a:latin typeface="+mn-lt"/>
                <a:ea typeface="+mn-ea"/>
                <a:cs typeface="+mn-cs"/>
              </a:rPr>
              <a:t>: Dit concept later </a:t>
            </a:r>
            <a:r>
              <a:rPr lang="en-BE" sz="1200" b="0" u="none" strike="noStrike" kern="1200" dirty="0" err="1">
                <a:solidFill>
                  <a:schemeClr val="tx1"/>
                </a:solidFill>
                <a:effectLst/>
                <a:latin typeface="+mn-lt"/>
                <a:ea typeface="+mn-ea"/>
                <a:cs typeface="+mn-cs"/>
              </a:rPr>
              <a:t>uit</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te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breiden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naar</a:t>
            </a:r>
            <a:r>
              <a:rPr lang="en-BE" sz="1200" b="0" u="none" strike="noStrike" kern="1200" dirty="0">
                <a:solidFill>
                  <a:schemeClr val="tx1"/>
                </a:solidFill>
                <a:effectLst/>
                <a:latin typeface="+mn-lt"/>
                <a:ea typeface="+mn-ea"/>
                <a:cs typeface="+mn-cs"/>
              </a:rPr>
              <a:t> </a:t>
            </a:r>
            <a:r>
              <a:rPr lang="en-BE" sz="1200" b="0" i="1" u="none" strike="noStrike" kern="1200" dirty="0" err="1">
                <a:solidFill>
                  <a:schemeClr val="tx1"/>
                </a:solidFill>
                <a:effectLst/>
                <a:latin typeface="+mn-lt"/>
                <a:ea typeface="+mn-ea"/>
                <a:cs typeface="+mn-cs"/>
              </a:rPr>
              <a:t>superscaling</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meestal</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aangeduid</a:t>
            </a:r>
            <a:r>
              <a:rPr lang="en-BE" sz="1200" b="0" u="none" strike="noStrike" kern="1200" dirty="0">
                <a:solidFill>
                  <a:schemeClr val="tx1"/>
                </a:solidFill>
                <a:effectLst/>
                <a:latin typeface="+mn-lt"/>
                <a:ea typeface="+mn-ea"/>
                <a:cs typeface="+mn-cs"/>
              </a:rPr>
              <a:t> met de </a:t>
            </a:r>
            <a:r>
              <a:rPr lang="en-BE" sz="1200" b="0" u="none" strike="noStrike" kern="1200" dirty="0" err="1">
                <a:solidFill>
                  <a:schemeClr val="tx1"/>
                </a:solidFill>
                <a:effectLst/>
                <a:latin typeface="+mn-lt"/>
                <a:ea typeface="+mn-ea"/>
                <a:cs typeface="+mn-cs"/>
              </a:rPr>
              <a:t>variabele</a:t>
            </a:r>
            <a:r>
              <a:rPr lang="en-BE" sz="1200" b="0" u="none" strike="noStrike" kern="1200" dirty="0">
                <a:solidFill>
                  <a:schemeClr val="tx1"/>
                </a:solidFill>
                <a:effectLst/>
                <a:latin typeface="+mn-lt"/>
                <a:ea typeface="+mn-ea"/>
                <a:cs typeface="+mn-cs"/>
              </a:rPr>
              <a:t> ψ'), </a:t>
            </a:r>
            <a:r>
              <a:rPr lang="en-BE" sz="1200" b="0" u="none" strike="noStrike" kern="1200" dirty="0" err="1">
                <a:solidFill>
                  <a:schemeClr val="tx1"/>
                </a:solidFill>
                <a:effectLst/>
                <a:latin typeface="+mn-lt"/>
                <a:ea typeface="+mn-ea"/>
                <a:cs typeface="+mn-cs"/>
              </a:rPr>
              <a:t>waarmee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niet</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alleen</a:t>
            </a:r>
            <a:r>
              <a:rPr lang="en-BE" sz="1200" b="0" u="none" strike="noStrike" kern="1200" dirty="0">
                <a:solidFill>
                  <a:schemeClr val="tx1"/>
                </a:solidFill>
                <a:effectLst/>
                <a:latin typeface="+mn-lt"/>
                <a:ea typeface="+mn-ea"/>
                <a:cs typeface="+mn-cs"/>
              </a:rPr>
              <a:t> de </a:t>
            </a:r>
            <a:r>
              <a:rPr lang="en-BE" sz="1200" b="0" u="none" strike="noStrike" kern="1200" dirty="0" err="1">
                <a:solidFill>
                  <a:schemeClr val="tx1"/>
                </a:solidFill>
                <a:effectLst/>
                <a:latin typeface="+mn-lt"/>
                <a:ea typeface="+mn-ea"/>
                <a:cs typeface="+mn-cs"/>
              </a:rPr>
              <a:t>afhankelijkheid</a:t>
            </a:r>
            <a:r>
              <a:rPr lang="en-BE" sz="1200" b="0" u="none" strike="noStrike" kern="1200" dirty="0">
                <a:solidFill>
                  <a:schemeClr val="tx1"/>
                </a:solidFill>
                <a:effectLst/>
                <a:latin typeface="+mn-lt"/>
                <a:ea typeface="+mn-ea"/>
                <a:cs typeface="+mn-cs"/>
              </a:rPr>
              <a:t> van de </a:t>
            </a:r>
            <a:r>
              <a:rPr lang="en-BE" sz="1200" b="0" u="none" strike="noStrike" kern="1200" dirty="0" err="1">
                <a:solidFill>
                  <a:schemeClr val="tx1"/>
                </a:solidFill>
                <a:effectLst/>
                <a:latin typeface="+mn-lt"/>
                <a:ea typeface="+mn-ea"/>
                <a:cs typeface="+mn-cs"/>
              </a:rPr>
              <a:t>energieuitwisseling</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wordt</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weggeschaald</a:t>
            </a:r>
            <a:r>
              <a:rPr lang="en-BE" sz="1200" b="0" u="none" strike="noStrike" kern="1200" dirty="0">
                <a:solidFill>
                  <a:schemeClr val="tx1"/>
                </a:solidFill>
                <a:effectLst/>
                <a:latin typeface="+mn-lt"/>
                <a:ea typeface="+mn-ea"/>
                <a:cs typeface="+mn-cs"/>
              </a:rPr>
              <a:t>, maar </a:t>
            </a:r>
            <a:r>
              <a:rPr lang="en-BE" sz="1200" b="0" u="none" strike="noStrike" kern="1200" dirty="0" err="1">
                <a:solidFill>
                  <a:schemeClr val="tx1"/>
                </a:solidFill>
                <a:effectLst/>
                <a:latin typeface="+mn-lt"/>
                <a:ea typeface="+mn-ea"/>
                <a:cs typeface="+mn-cs"/>
              </a:rPr>
              <a:t>ook</a:t>
            </a:r>
            <a:r>
              <a:rPr lang="en-BE" sz="1200" b="0" u="none" strike="noStrike" kern="1200" dirty="0">
                <a:solidFill>
                  <a:schemeClr val="tx1"/>
                </a:solidFill>
                <a:effectLst/>
                <a:latin typeface="+mn-lt"/>
                <a:ea typeface="+mn-ea"/>
                <a:cs typeface="+mn-cs"/>
              </a:rPr>
              <a:t> de </a:t>
            </a:r>
            <a:r>
              <a:rPr lang="en-BE" sz="1200" b="0" u="none" strike="noStrike" kern="1200" dirty="0" err="1">
                <a:solidFill>
                  <a:schemeClr val="tx1"/>
                </a:solidFill>
                <a:effectLst/>
                <a:latin typeface="+mn-lt"/>
                <a:ea typeface="+mn-ea"/>
                <a:cs typeface="+mn-cs"/>
              </a:rPr>
              <a:t>afhankelijkheid</a:t>
            </a:r>
            <a:r>
              <a:rPr lang="en-BE" sz="1200" b="0" u="none" strike="noStrike" kern="1200" dirty="0">
                <a:solidFill>
                  <a:schemeClr val="tx1"/>
                </a:solidFill>
                <a:effectLst/>
                <a:latin typeface="+mn-lt"/>
                <a:ea typeface="+mn-ea"/>
                <a:cs typeface="+mn-cs"/>
              </a:rPr>
              <a:t> van het </a:t>
            </a:r>
            <a:r>
              <a:rPr lang="en-BE" sz="1200" b="0" u="none" strike="noStrike" kern="1200" dirty="0" err="1">
                <a:solidFill>
                  <a:schemeClr val="tx1"/>
                </a:solidFill>
                <a:effectLst/>
                <a:latin typeface="+mn-lt"/>
                <a:ea typeface="+mn-ea"/>
                <a:cs typeface="+mn-cs"/>
              </a:rPr>
              <a:t>massagetal</a:t>
            </a:r>
            <a:r>
              <a:rPr lang="en-BE" sz="1200" b="0" u="none" strike="noStrike" kern="1200" dirty="0">
                <a:solidFill>
                  <a:schemeClr val="tx1"/>
                </a:solidFill>
                <a:effectLst/>
                <a:latin typeface="+mn-lt"/>
                <a:ea typeface="+mn-ea"/>
                <a:cs typeface="+mn-cs"/>
              </a:rPr>
              <a:t> (A) van de </a:t>
            </a:r>
            <a:r>
              <a:rPr lang="en-BE" sz="1200" b="0" u="none" strike="noStrike" kern="1200" dirty="0" err="1">
                <a:solidFill>
                  <a:schemeClr val="tx1"/>
                </a:solidFill>
                <a:effectLst/>
                <a:latin typeface="+mn-lt"/>
                <a:ea typeface="+mn-ea"/>
                <a:cs typeface="+mn-cs"/>
              </a:rPr>
              <a:t>specifieke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atoomkern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zoals</a:t>
            </a:r>
            <a:r>
              <a:rPr lang="en-BE" sz="1200" b="0" u="none" strike="noStrike" kern="1200" dirty="0">
                <a:solidFill>
                  <a:schemeClr val="tx1"/>
                </a:solidFill>
                <a:effectLst/>
                <a:latin typeface="+mn-lt"/>
                <a:ea typeface="+mn-ea"/>
                <a:cs typeface="+mn-cs"/>
              </a:rPr>
              <a:t> Helium, </a:t>
            </a:r>
            <a:r>
              <a:rPr lang="en-BE" sz="1200" b="0" u="none" strike="noStrike" kern="1200" dirty="0" err="1">
                <a:solidFill>
                  <a:schemeClr val="tx1"/>
                </a:solidFill>
                <a:effectLst/>
                <a:latin typeface="+mn-lt"/>
                <a:ea typeface="+mn-ea"/>
                <a:cs typeface="+mn-cs"/>
              </a:rPr>
              <a:t>Koolstof</a:t>
            </a:r>
            <a:r>
              <a:rPr lang="en-BE" sz="1200" b="0" u="none" strike="noStrike" kern="1200" dirty="0">
                <a:solidFill>
                  <a:schemeClr val="tx1"/>
                </a:solidFill>
                <a:effectLst/>
                <a:latin typeface="+mn-lt"/>
                <a:ea typeface="+mn-ea"/>
                <a:cs typeface="+mn-cs"/>
              </a:rPr>
              <a:t> of </a:t>
            </a:r>
            <a:r>
              <a:rPr lang="en-BE" sz="1200" b="0" u="none" strike="noStrike" kern="1200" dirty="0" err="1">
                <a:solidFill>
                  <a:schemeClr val="tx1"/>
                </a:solidFill>
                <a:effectLst/>
                <a:latin typeface="+mn-lt"/>
                <a:ea typeface="+mn-ea"/>
                <a:cs typeface="+mn-cs"/>
              </a:rPr>
              <a:t>IJzer</a:t>
            </a:r>
            <a:r>
              <a:rPr lang="en-BE" sz="1200" b="0" u="none" strike="noStrike" kern="1200" dirty="0">
                <a:solidFill>
                  <a:schemeClr val="tx1"/>
                </a:solidFill>
                <a:effectLst/>
                <a:latin typeface="+mn-lt"/>
                <a:ea typeface="+mn-ea"/>
                <a:cs typeface="+mn-cs"/>
              </a:rPr>
              <a:t>). [</a:t>
            </a:r>
            <a:r>
              <a:rPr lang="en-BE" sz="1200" b="0" u="none" strike="noStrike" kern="1200" dirty="0">
                <a:solidFill>
                  <a:schemeClr val="tx1"/>
                </a:solidFill>
                <a:effectLst/>
                <a:latin typeface="+mn-lt"/>
                <a:ea typeface="+mn-ea"/>
                <a:cs typeface="+mn-cs"/>
                <a:hlinkClick r:id="rId5"/>
              </a:rPr>
              <a:t>1</a:t>
            </a:r>
            <a:r>
              <a:rPr lang="en-BE" sz="1200" b="0" u="none" strike="noStrike" kern="1200" dirty="0">
                <a:solidFill>
                  <a:schemeClr val="tx1"/>
                </a:solidFill>
                <a:effectLst/>
                <a:latin typeface="+mn-lt"/>
                <a:ea typeface="+mn-ea"/>
                <a:cs typeface="+mn-cs"/>
              </a:rPr>
              <a:t>, </a:t>
            </a:r>
            <a:r>
              <a:rPr lang="en-BE" sz="1200" b="0" u="none" strike="noStrike" kern="1200" dirty="0">
                <a:solidFill>
                  <a:schemeClr val="tx1"/>
                </a:solidFill>
                <a:effectLst/>
                <a:latin typeface="+mn-lt"/>
                <a:ea typeface="+mn-ea"/>
                <a:cs typeface="+mn-cs"/>
                <a:hlinkClick r:id="rId9"/>
              </a:rPr>
              <a:t>2</a:t>
            </a:r>
            <a:r>
              <a:rPr lang="en-BE" sz="1200" b="0" u="none" strike="noStrike" kern="1200" dirty="0">
                <a:solidFill>
                  <a:schemeClr val="tx1"/>
                </a:solidFill>
                <a:effectLst/>
                <a:latin typeface="+mn-lt"/>
                <a:ea typeface="+mn-ea"/>
                <a:cs typeface="+mn-cs"/>
              </a:rPr>
              <a:t>]</a:t>
            </a:r>
          </a:p>
          <a:p>
            <a:pPr rtl="0"/>
            <a:r>
              <a:rPr lang="en-BE" sz="1200" b="1" u="none" strike="noStrike" kern="1200" dirty="0" err="1">
                <a:solidFill>
                  <a:schemeClr val="tx1"/>
                </a:solidFill>
                <a:effectLst/>
                <a:latin typeface="+mn-lt"/>
                <a:ea typeface="+mn-ea"/>
                <a:cs typeface="+mn-cs"/>
              </a:rPr>
              <a:t>Toepassing</a:t>
            </a:r>
            <a:endParaRPr lang="en-BE" sz="1200" b="1" u="none" strike="noStrike" kern="1200" dirty="0">
              <a:solidFill>
                <a:schemeClr val="tx1"/>
              </a:solidFill>
              <a:effectLst/>
              <a:latin typeface="+mn-lt"/>
              <a:ea typeface="+mn-ea"/>
              <a:cs typeface="+mn-cs"/>
            </a:endParaRPr>
          </a:p>
          <a:p>
            <a:pPr rtl="0"/>
            <a:r>
              <a:rPr lang="en-BE" sz="1200" b="0" u="none" strike="noStrike" kern="1200" dirty="0">
                <a:solidFill>
                  <a:schemeClr val="tx1"/>
                </a:solidFill>
                <a:effectLst/>
                <a:latin typeface="+mn-lt"/>
                <a:ea typeface="+mn-ea"/>
                <a:cs typeface="+mn-cs"/>
              </a:rPr>
              <a:t>Dit </a:t>
            </a:r>
            <a:r>
              <a:rPr lang="en-BE" sz="1200" b="0" u="none" strike="noStrike" kern="1200" dirty="0" err="1">
                <a:solidFill>
                  <a:schemeClr val="tx1"/>
                </a:solidFill>
                <a:effectLst/>
                <a:latin typeface="+mn-lt"/>
                <a:ea typeface="+mn-ea"/>
                <a:cs typeface="+mn-cs"/>
              </a:rPr>
              <a:t>theoretische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kader</a:t>
            </a:r>
            <a:r>
              <a:rPr lang="en-BE" sz="1200" b="0" u="none" strike="noStrike" kern="1200" dirty="0">
                <a:solidFill>
                  <a:schemeClr val="tx1"/>
                </a:solidFill>
                <a:effectLst/>
                <a:latin typeface="+mn-lt"/>
                <a:ea typeface="+mn-ea"/>
                <a:cs typeface="+mn-cs"/>
              </a:rPr>
              <a:t> van Donnelly </a:t>
            </a:r>
            <a:r>
              <a:rPr lang="en-BE" sz="1200" b="0" u="none" strike="noStrike" kern="1200" dirty="0" err="1">
                <a:solidFill>
                  <a:schemeClr val="tx1"/>
                </a:solidFill>
                <a:effectLst/>
                <a:latin typeface="+mn-lt"/>
                <a:ea typeface="+mn-ea"/>
                <a:cs typeface="+mn-cs"/>
              </a:rPr>
              <a:t>wordt</a:t>
            </a:r>
            <a:r>
              <a:rPr lang="en-BE" sz="1200" b="0" u="none" strike="noStrike" kern="1200" dirty="0">
                <a:solidFill>
                  <a:schemeClr val="tx1"/>
                </a:solidFill>
                <a:effectLst/>
                <a:latin typeface="+mn-lt"/>
                <a:ea typeface="+mn-ea"/>
                <a:cs typeface="+mn-cs"/>
              </a:rPr>
              <a:t> tot op de </a:t>
            </a:r>
            <a:r>
              <a:rPr lang="en-BE" sz="1200" b="0" u="none" strike="noStrike" kern="1200" dirty="0" err="1">
                <a:solidFill>
                  <a:schemeClr val="tx1"/>
                </a:solidFill>
                <a:effectLst/>
                <a:latin typeface="+mn-lt"/>
                <a:ea typeface="+mn-ea"/>
                <a:cs typeface="+mn-cs"/>
              </a:rPr>
              <a:t>dag</a:t>
            </a:r>
            <a:r>
              <a:rPr lang="en-BE" sz="1200" b="0" u="none" strike="noStrike" kern="1200" dirty="0">
                <a:solidFill>
                  <a:schemeClr val="tx1"/>
                </a:solidFill>
                <a:effectLst/>
                <a:latin typeface="+mn-lt"/>
                <a:ea typeface="+mn-ea"/>
                <a:cs typeface="+mn-cs"/>
              </a:rPr>
              <a:t> van </a:t>
            </a:r>
            <a:r>
              <a:rPr lang="en-BE" sz="1200" b="0" u="none" strike="noStrike" kern="1200" dirty="0" err="1">
                <a:solidFill>
                  <a:schemeClr val="tx1"/>
                </a:solidFill>
                <a:effectLst/>
                <a:latin typeface="+mn-lt"/>
                <a:ea typeface="+mn-ea"/>
                <a:cs typeface="+mn-cs"/>
              </a:rPr>
              <a:t>vandaag</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intensief</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gebruikt</a:t>
            </a:r>
            <a:r>
              <a:rPr lang="en-BE" sz="1200" b="0" u="none" strike="noStrike" kern="1200" dirty="0">
                <a:solidFill>
                  <a:schemeClr val="tx1"/>
                </a:solidFill>
                <a:effectLst/>
                <a:latin typeface="+mn-lt"/>
                <a:ea typeface="+mn-ea"/>
                <a:cs typeface="+mn-cs"/>
              </a:rPr>
              <a:t> in </a:t>
            </a:r>
            <a:r>
              <a:rPr lang="en-BE" sz="1200" b="0" u="none" strike="noStrike" kern="1200" dirty="0" err="1">
                <a:solidFill>
                  <a:schemeClr val="tx1"/>
                </a:solidFill>
                <a:effectLst/>
                <a:latin typeface="+mn-lt"/>
                <a:ea typeface="+mn-ea"/>
                <a:cs typeface="+mn-cs"/>
              </a:rPr>
              <a:t>nucleaire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onderzoekscentra</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zoals</a:t>
            </a:r>
            <a:r>
              <a:rPr lang="en-BE" sz="1200" b="0" u="none" strike="noStrike" kern="1200" dirty="0">
                <a:solidFill>
                  <a:schemeClr val="tx1"/>
                </a:solidFill>
                <a:effectLst/>
                <a:latin typeface="+mn-lt"/>
                <a:ea typeface="+mn-ea"/>
                <a:cs typeface="+mn-cs"/>
              </a:rPr>
              <a:t> Jefferson Lab) om de interne </a:t>
            </a:r>
            <a:r>
              <a:rPr lang="en-BE" sz="1200" b="0" u="none" strike="noStrike" kern="1200" dirty="0" err="1">
                <a:solidFill>
                  <a:schemeClr val="tx1"/>
                </a:solidFill>
                <a:effectLst/>
                <a:latin typeface="+mn-lt"/>
                <a:ea typeface="+mn-ea"/>
                <a:cs typeface="+mn-cs"/>
              </a:rPr>
              <a:t>impulsdistributie</a:t>
            </a:r>
            <a:r>
              <a:rPr lang="en-BE" sz="1200" b="0" u="none" strike="noStrike" kern="1200" dirty="0">
                <a:solidFill>
                  <a:schemeClr val="tx1"/>
                </a:solidFill>
                <a:effectLst/>
                <a:latin typeface="+mn-lt"/>
                <a:ea typeface="+mn-ea"/>
                <a:cs typeface="+mn-cs"/>
              </a:rPr>
              <a:t> van </a:t>
            </a:r>
            <a:r>
              <a:rPr lang="en-BE" sz="1200" b="0" u="none" strike="noStrike" kern="1200" dirty="0" err="1">
                <a:solidFill>
                  <a:schemeClr val="tx1"/>
                </a:solidFill>
                <a:effectLst/>
                <a:latin typeface="+mn-lt"/>
                <a:ea typeface="+mn-ea"/>
                <a:cs typeface="+mn-cs"/>
              </a:rPr>
              <a:t>nucleonen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te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bepalen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en</a:t>
            </a:r>
            <a:r>
              <a:rPr lang="en-BE" sz="1200" b="0" u="none" strike="noStrike" kern="1200" dirty="0">
                <a:solidFill>
                  <a:schemeClr val="tx1"/>
                </a:solidFill>
                <a:effectLst/>
                <a:latin typeface="+mn-lt"/>
                <a:ea typeface="+mn-ea"/>
                <a:cs typeface="+mn-cs"/>
              </a:rPr>
              <a:t> om </a:t>
            </a:r>
            <a:r>
              <a:rPr lang="en-BE" sz="1200" b="0" u="none" strike="noStrike" kern="1200" dirty="0" err="1">
                <a:solidFill>
                  <a:schemeClr val="tx1"/>
                </a:solidFill>
                <a:effectLst/>
                <a:latin typeface="+mn-lt"/>
                <a:ea typeface="+mn-ea"/>
                <a:cs typeface="+mn-cs"/>
              </a:rPr>
              <a:t>voorspellingen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te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doen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voor</a:t>
            </a:r>
            <a:r>
              <a:rPr lang="en-BE" sz="1200" b="0" u="none" strike="noStrike" kern="1200" dirty="0">
                <a:solidFill>
                  <a:schemeClr val="tx1"/>
                </a:solidFill>
                <a:effectLst/>
                <a:latin typeface="+mn-lt"/>
                <a:ea typeface="+mn-ea"/>
                <a:cs typeface="+mn-cs"/>
              </a:rPr>
              <a:t> neutrino-</a:t>
            </a:r>
            <a:r>
              <a:rPr lang="en-BE" sz="1200" b="0" u="none" strike="noStrike" kern="1200" dirty="0" err="1">
                <a:solidFill>
                  <a:schemeClr val="tx1"/>
                </a:solidFill>
                <a:effectLst/>
                <a:latin typeface="+mn-lt"/>
                <a:ea typeface="+mn-ea"/>
                <a:cs typeface="+mn-cs"/>
              </a:rPr>
              <a:t>atoomkernreacties</a:t>
            </a:r>
            <a:r>
              <a:rPr lang="en-BE" sz="1200" b="0" u="none" strike="noStrike" kern="1200" dirty="0">
                <a:solidFill>
                  <a:schemeClr val="tx1"/>
                </a:solidFill>
                <a:effectLst/>
                <a:latin typeface="+mn-lt"/>
                <a:ea typeface="+mn-ea"/>
                <a:cs typeface="+mn-cs"/>
              </a:rPr>
              <a:t> in </a:t>
            </a:r>
            <a:r>
              <a:rPr lang="en-BE" sz="1200" b="0" u="none" strike="noStrike" kern="1200" dirty="0" err="1">
                <a:solidFill>
                  <a:schemeClr val="tx1"/>
                </a:solidFill>
                <a:effectLst/>
                <a:latin typeface="+mn-lt"/>
                <a:ea typeface="+mn-ea"/>
                <a:cs typeface="+mn-cs"/>
              </a:rPr>
              <a:t>moderne</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deeltjesfysica-experimenten</a:t>
            </a:r>
            <a:r>
              <a:rPr lang="en-BE" sz="1200" b="0" u="none" strike="noStrike" kern="1200" dirty="0">
                <a:solidFill>
                  <a:schemeClr val="tx1"/>
                </a:solidFill>
                <a:effectLst/>
                <a:latin typeface="+mn-lt"/>
                <a:ea typeface="+mn-ea"/>
                <a:cs typeface="+mn-cs"/>
              </a:rPr>
              <a:t>. [</a:t>
            </a:r>
            <a:r>
              <a:rPr lang="en-BE" sz="1200" b="0" u="none" strike="noStrike" kern="1200" dirty="0">
                <a:solidFill>
                  <a:schemeClr val="tx1"/>
                </a:solidFill>
                <a:effectLst/>
                <a:latin typeface="+mn-lt"/>
                <a:ea typeface="+mn-ea"/>
                <a:cs typeface="+mn-cs"/>
                <a:hlinkClick r:id="rId10"/>
              </a:rPr>
              <a:t>1</a:t>
            </a:r>
            <a:r>
              <a:rPr lang="en-BE" sz="1200" b="0" u="none" strike="noStrike" kern="1200" dirty="0">
                <a:solidFill>
                  <a:schemeClr val="tx1"/>
                </a:solidFill>
                <a:effectLst/>
                <a:latin typeface="+mn-lt"/>
                <a:ea typeface="+mn-ea"/>
                <a:cs typeface="+mn-cs"/>
              </a:rPr>
              <a:t>, </a:t>
            </a:r>
            <a:r>
              <a:rPr lang="en-BE" sz="1200" b="0" u="none" strike="noStrike" kern="1200" dirty="0">
                <a:solidFill>
                  <a:schemeClr val="tx1"/>
                </a:solidFill>
                <a:effectLst/>
                <a:latin typeface="+mn-lt"/>
                <a:ea typeface="+mn-ea"/>
                <a:cs typeface="+mn-cs"/>
                <a:hlinkClick r:id="rId9"/>
              </a:rPr>
              <a:t>2</a:t>
            </a:r>
            <a:r>
              <a:rPr lang="en-BE" sz="1200" b="0" u="none" strike="noStrike" kern="1200" dirty="0">
                <a:solidFill>
                  <a:schemeClr val="tx1"/>
                </a:solidFill>
                <a:effectLst/>
                <a:latin typeface="+mn-lt"/>
                <a:ea typeface="+mn-ea"/>
                <a:cs typeface="+mn-cs"/>
              </a:rPr>
              <a:t>, </a:t>
            </a:r>
            <a:r>
              <a:rPr lang="en-BE" sz="1200" b="0" u="none" strike="noStrike" kern="1200" dirty="0">
                <a:solidFill>
                  <a:schemeClr val="tx1"/>
                </a:solidFill>
                <a:effectLst/>
                <a:latin typeface="+mn-lt"/>
                <a:ea typeface="+mn-ea"/>
                <a:cs typeface="+mn-cs"/>
                <a:hlinkClick r:id="rId11"/>
              </a:rPr>
              <a:t>3</a:t>
            </a:r>
            <a:r>
              <a:rPr lang="en-BE" sz="1200" b="0" u="none" strike="noStrike" kern="1200" dirty="0">
                <a:solidFill>
                  <a:schemeClr val="tx1"/>
                </a:solidFill>
                <a:effectLst/>
                <a:latin typeface="+mn-lt"/>
                <a:ea typeface="+mn-ea"/>
                <a:cs typeface="+mn-cs"/>
              </a:rPr>
              <a:t>]</a:t>
            </a:r>
          </a:p>
          <a:p>
            <a:pPr rtl="0"/>
            <a:r>
              <a:rPr lang="en-BE" sz="1200" b="0" u="none" strike="noStrike" kern="1200" dirty="0">
                <a:solidFill>
                  <a:schemeClr val="tx1"/>
                </a:solidFill>
                <a:effectLst/>
                <a:latin typeface="+mn-lt"/>
                <a:ea typeface="+mn-ea"/>
                <a:cs typeface="+mn-cs"/>
              </a:rPr>
              <a:t>Bent u </a:t>
            </a:r>
            <a:r>
              <a:rPr lang="en-BE" sz="1200" b="0" u="none" strike="noStrike" kern="1200" dirty="0" err="1">
                <a:solidFill>
                  <a:schemeClr val="tx1"/>
                </a:solidFill>
                <a:effectLst/>
                <a:latin typeface="+mn-lt"/>
                <a:ea typeface="+mn-ea"/>
                <a:cs typeface="+mn-cs"/>
              </a:rPr>
              <a:t>bezig</a:t>
            </a:r>
            <a:r>
              <a:rPr lang="en-BE" sz="1200" b="0" u="none" strike="noStrike" kern="1200" dirty="0">
                <a:solidFill>
                  <a:schemeClr val="tx1"/>
                </a:solidFill>
                <a:effectLst/>
                <a:latin typeface="+mn-lt"/>
                <a:ea typeface="+mn-ea"/>
                <a:cs typeface="+mn-cs"/>
              </a:rPr>
              <a:t> met </a:t>
            </a:r>
            <a:r>
              <a:rPr lang="en-BE" sz="1200" b="0" u="none" strike="noStrike" kern="1200" dirty="0" err="1">
                <a:solidFill>
                  <a:schemeClr val="tx1"/>
                </a:solidFill>
                <a:effectLst/>
                <a:latin typeface="+mn-lt"/>
                <a:ea typeface="+mn-ea"/>
                <a:cs typeface="+mn-cs"/>
              </a:rPr>
              <a:t>een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specifieke</a:t>
            </a:r>
            <a:r>
              <a:rPr lang="en-BE" sz="1200" b="0" u="none" strike="noStrike" kern="1200" dirty="0">
                <a:solidFill>
                  <a:schemeClr val="tx1"/>
                </a:solidFill>
                <a:effectLst/>
                <a:latin typeface="+mn-lt"/>
                <a:ea typeface="+mn-ea"/>
                <a:cs typeface="+mn-cs"/>
              </a:rPr>
              <a:t> </a:t>
            </a:r>
            <a:r>
              <a:rPr lang="en-BE" sz="1200" b="1" u="none" strike="noStrike" kern="1200" dirty="0" err="1">
                <a:solidFill>
                  <a:schemeClr val="tx1"/>
                </a:solidFill>
                <a:effectLst/>
                <a:latin typeface="+mn-lt"/>
                <a:ea typeface="+mn-ea"/>
                <a:cs typeface="+mn-cs"/>
              </a:rPr>
              <a:t>kinematische</a:t>
            </a:r>
            <a:r>
              <a:rPr lang="en-BE" sz="1200" b="1" u="none" strike="noStrike" kern="1200" dirty="0">
                <a:solidFill>
                  <a:schemeClr val="tx1"/>
                </a:solidFill>
                <a:effectLst/>
                <a:latin typeface="+mn-lt"/>
                <a:ea typeface="+mn-ea"/>
                <a:cs typeface="+mn-cs"/>
              </a:rPr>
              <a:t> </a:t>
            </a:r>
            <a:r>
              <a:rPr lang="en-BE" sz="1200" b="1" u="none" strike="noStrike" kern="1200" dirty="0" err="1">
                <a:solidFill>
                  <a:schemeClr val="tx1"/>
                </a:solidFill>
                <a:effectLst/>
                <a:latin typeface="+mn-lt"/>
                <a:ea typeface="+mn-ea"/>
                <a:cs typeface="+mn-cs"/>
              </a:rPr>
              <a:t>berekening</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binnen</a:t>
            </a:r>
            <a:r>
              <a:rPr lang="en-BE" sz="1200" b="0" u="none" strike="noStrike" kern="1200" dirty="0">
                <a:solidFill>
                  <a:schemeClr val="tx1"/>
                </a:solidFill>
                <a:effectLst/>
                <a:latin typeface="+mn-lt"/>
                <a:ea typeface="+mn-ea"/>
                <a:cs typeface="+mn-cs"/>
              </a:rPr>
              <a:t> de </a:t>
            </a:r>
            <a:r>
              <a:rPr lang="en-BE" sz="1200" b="0" u="none" strike="noStrike" kern="1200" dirty="0" err="1">
                <a:solidFill>
                  <a:schemeClr val="tx1"/>
                </a:solidFill>
                <a:effectLst/>
                <a:latin typeface="+mn-lt"/>
                <a:ea typeface="+mn-ea"/>
                <a:cs typeface="+mn-cs"/>
              </a:rPr>
              <a:t>kernfysica</a:t>
            </a:r>
            <a:r>
              <a:rPr lang="en-BE" sz="1200" b="0" u="none" strike="noStrike" kern="1200" dirty="0">
                <a:solidFill>
                  <a:schemeClr val="tx1"/>
                </a:solidFill>
                <a:effectLst/>
                <a:latin typeface="+mn-lt"/>
                <a:ea typeface="+mn-ea"/>
                <a:cs typeface="+mn-cs"/>
              </a:rPr>
              <a:t>, of </a:t>
            </a:r>
            <a:r>
              <a:rPr lang="en-BE" sz="1200" b="0" u="none" strike="noStrike" kern="1200" dirty="0" err="1">
                <a:solidFill>
                  <a:schemeClr val="tx1"/>
                </a:solidFill>
                <a:effectLst/>
                <a:latin typeface="+mn-lt"/>
                <a:ea typeface="+mn-ea"/>
                <a:cs typeface="+mn-cs"/>
              </a:rPr>
              <a:t>zocht</a:t>
            </a:r>
            <a:r>
              <a:rPr lang="en-BE" sz="1200" b="0" u="none" strike="noStrike" kern="1200" dirty="0">
                <a:solidFill>
                  <a:schemeClr val="tx1"/>
                </a:solidFill>
                <a:effectLst/>
                <a:latin typeface="+mn-lt"/>
                <a:ea typeface="+mn-ea"/>
                <a:cs typeface="+mn-cs"/>
              </a:rPr>
              <a:t> u </a:t>
            </a:r>
            <a:r>
              <a:rPr lang="en-BE" sz="1200" b="0" u="none" strike="noStrike" kern="1200" dirty="0" err="1">
                <a:solidFill>
                  <a:schemeClr val="tx1"/>
                </a:solidFill>
                <a:effectLst/>
                <a:latin typeface="+mn-lt"/>
                <a:ea typeface="+mn-ea"/>
                <a:cs typeface="+mn-cs"/>
              </a:rPr>
              <a:t>naar</a:t>
            </a:r>
            <a:r>
              <a:rPr lang="en-BE" sz="1200" b="0" u="none" strike="noStrike" kern="1200" dirty="0">
                <a:solidFill>
                  <a:schemeClr val="tx1"/>
                </a:solidFill>
                <a:effectLst/>
                <a:latin typeface="+mn-lt"/>
                <a:ea typeface="+mn-ea"/>
                <a:cs typeface="+mn-cs"/>
              </a:rPr>
              <a:t> de </a:t>
            </a:r>
            <a:r>
              <a:rPr lang="en-BE" sz="1200" b="0" u="none" strike="noStrike" kern="1200" dirty="0" err="1">
                <a:solidFill>
                  <a:schemeClr val="tx1"/>
                </a:solidFill>
                <a:effectLst/>
                <a:latin typeface="+mn-lt"/>
                <a:ea typeface="+mn-ea"/>
                <a:cs typeface="+mn-cs"/>
              </a:rPr>
              <a:t>formule</a:t>
            </a:r>
            <a:r>
              <a:rPr lang="en-BE" sz="1200" b="0" u="none" strike="noStrike" kern="1200" dirty="0">
                <a:solidFill>
                  <a:schemeClr val="tx1"/>
                </a:solidFill>
                <a:effectLst/>
                <a:latin typeface="+mn-lt"/>
                <a:ea typeface="+mn-ea"/>
                <a:cs typeface="+mn-cs"/>
              </a:rPr>
              <a:t> achter de </a:t>
            </a:r>
            <a:r>
              <a:rPr lang="en-BE" sz="1200" b="1" u="none" strike="noStrike" kern="1200" dirty="0">
                <a:solidFill>
                  <a:schemeClr val="tx1"/>
                </a:solidFill>
                <a:effectLst/>
                <a:latin typeface="+mn-lt"/>
                <a:ea typeface="+mn-ea"/>
                <a:cs typeface="+mn-cs"/>
              </a:rPr>
              <a:t>y-</a:t>
            </a:r>
            <a:r>
              <a:rPr lang="en-BE" sz="1200" b="1" u="none" strike="noStrike" kern="1200" dirty="0" err="1">
                <a:solidFill>
                  <a:schemeClr val="tx1"/>
                </a:solidFill>
                <a:effectLst/>
                <a:latin typeface="+mn-lt"/>
                <a:ea typeface="+mn-ea"/>
                <a:cs typeface="+mn-cs"/>
              </a:rPr>
              <a:t>schaalvariabele</a:t>
            </a:r>
            <a:r>
              <a:rPr lang="en-BE" sz="1200" b="0" u="none" strike="noStrike" kern="1200" dirty="0">
                <a:solidFill>
                  <a:schemeClr val="tx1"/>
                </a:solidFill>
                <a:effectLst/>
                <a:latin typeface="+mn-lt"/>
                <a:ea typeface="+mn-ea"/>
                <a:cs typeface="+mn-cs"/>
              </a:rPr>
              <a:t>? Laat het </a:t>
            </a:r>
            <a:r>
              <a:rPr lang="en-BE" sz="1200" b="0" u="none" strike="noStrike" kern="1200" dirty="0" err="1">
                <a:solidFill>
                  <a:schemeClr val="tx1"/>
                </a:solidFill>
                <a:effectLst/>
                <a:latin typeface="+mn-lt"/>
                <a:ea typeface="+mn-ea"/>
                <a:cs typeface="+mn-cs"/>
              </a:rPr>
              <a:t>gerust</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weten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zodat</a:t>
            </a:r>
            <a:r>
              <a:rPr lang="en-BE" sz="1200" b="0" u="none" strike="noStrike" kern="1200" dirty="0">
                <a:solidFill>
                  <a:schemeClr val="tx1"/>
                </a:solidFill>
                <a:effectLst/>
                <a:latin typeface="+mn-lt"/>
                <a:ea typeface="+mn-ea"/>
                <a:cs typeface="+mn-cs"/>
              </a:rPr>
              <a:t> we </a:t>
            </a:r>
            <a:r>
              <a:rPr lang="en-BE" sz="1200" b="0" u="none" strike="noStrike" kern="1200" dirty="0" err="1">
                <a:solidFill>
                  <a:schemeClr val="tx1"/>
                </a:solidFill>
                <a:effectLst/>
                <a:latin typeface="+mn-lt"/>
                <a:ea typeface="+mn-ea"/>
                <a:cs typeface="+mn-cs"/>
              </a:rPr>
              <a:t>hier</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dieper</a:t>
            </a:r>
            <a:r>
              <a:rPr lang="en-BE" sz="1200" b="0" u="none" strike="noStrike" kern="1200" dirty="0">
                <a:solidFill>
                  <a:schemeClr val="tx1"/>
                </a:solidFill>
                <a:effectLst/>
                <a:latin typeface="+mn-lt"/>
                <a:ea typeface="+mn-ea"/>
                <a:cs typeface="+mn-cs"/>
              </a:rPr>
              <a:t> op in </a:t>
            </a:r>
            <a:r>
              <a:rPr lang="en-BE" sz="1200" b="0" u="none" strike="noStrike" kern="1200" dirty="0" err="1">
                <a:solidFill>
                  <a:schemeClr val="tx1"/>
                </a:solidFill>
                <a:effectLst/>
                <a:latin typeface="+mn-lt"/>
                <a:ea typeface="+mn-ea"/>
                <a:cs typeface="+mn-cs"/>
              </a:rPr>
              <a:t>kunnen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gaan</a:t>
            </a:r>
            <a:r>
              <a:rPr lang="en-BE" sz="1200" b="0" u="none" strike="noStrike" kern="1200" dirty="0">
                <a:solidFill>
                  <a:schemeClr val="tx1"/>
                </a:solidFill>
                <a:effectLst/>
                <a:latin typeface="+mn-lt"/>
                <a:ea typeface="+mn-ea"/>
                <a:cs typeface="+mn-cs"/>
              </a:rPr>
              <a:t>! [</a:t>
            </a:r>
            <a:r>
              <a:rPr lang="en-BE" sz="1200" b="0" u="none" strike="noStrike" kern="1200" dirty="0">
                <a:solidFill>
                  <a:schemeClr val="tx1"/>
                </a:solidFill>
                <a:effectLst/>
                <a:latin typeface="+mn-lt"/>
                <a:ea typeface="+mn-ea"/>
                <a:cs typeface="+mn-cs"/>
                <a:hlinkClick r:id="rId12"/>
              </a:rPr>
              <a:t>1</a:t>
            </a:r>
            <a:r>
              <a:rPr lang="en-BE" sz="1200" b="0" u="none" strike="noStrike" kern="1200" dirty="0">
                <a:solidFill>
                  <a:schemeClr val="tx1"/>
                </a:solidFill>
                <a:effectLst/>
                <a:latin typeface="+mn-lt"/>
                <a:ea typeface="+mn-ea"/>
                <a:cs typeface="+mn-cs"/>
              </a:rPr>
              <a:t>]</a:t>
            </a:r>
          </a:p>
          <a:p>
            <a:pPr rtl="0"/>
            <a:r>
              <a:rPr lang="en-BE" sz="1200" b="0" u="none" strike="noStrike" kern="1200" dirty="0">
                <a:solidFill>
                  <a:schemeClr val="tx1"/>
                </a:solidFill>
                <a:effectLst/>
                <a:latin typeface="+mn-lt"/>
                <a:ea typeface="+mn-ea"/>
                <a:cs typeface="+mn-cs"/>
              </a:rPr>
              <a:t>AI-</a:t>
            </a:r>
            <a:r>
              <a:rPr lang="en-BE" sz="1200" b="0" u="none" strike="noStrike" kern="1200" dirty="0" err="1">
                <a:solidFill>
                  <a:schemeClr val="tx1"/>
                </a:solidFill>
                <a:effectLst/>
                <a:latin typeface="+mn-lt"/>
                <a:ea typeface="+mn-ea"/>
                <a:cs typeface="+mn-cs"/>
              </a:rPr>
              <a:t>reacties</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kunnen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fouten</a:t>
            </a:r>
            <a:r>
              <a:rPr lang="en-BE" sz="1200" b="0" u="none" strike="noStrike" kern="1200" dirty="0">
                <a:solidFill>
                  <a:schemeClr val="tx1"/>
                </a:solidFill>
                <a:effectLst/>
                <a:latin typeface="+mn-lt"/>
                <a:ea typeface="+mn-ea"/>
                <a:cs typeface="+mn-cs"/>
              </a:rPr>
              <a:t> </a:t>
            </a:r>
            <a:r>
              <a:rPr lang="en-BE" sz="1200" b="0" u="none" strike="noStrike" kern="1200" dirty="0" err="1">
                <a:solidFill>
                  <a:schemeClr val="tx1"/>
                </a:solidFill>
                <a:effectLst/>
                <a:latin typeface="+mn-lt"/>
                <a:ea typeface="+mn-ea"/>
                <a:cs typeface="+mn-cs"/>
              </a:rPr>
              <a:t>bevatten</a:t>
            </a:r>
            <a:r>
              <a:rPr lang="en-BE" sz="1200" b="0" u="none" strike="noStrike" kern="1200" dirty="0">
                <a:solidFill>
                  <a:schemeClr val="tx1"/>
                </a:solidFill>
                <a:effectLst/>
                <a:latin typeface="+mn-lt"/>
                <a:ea typeface="+mn-ea"/>
                <a:cs typeface="+mn-cs"/>
              </a:rPr>
              <a:t>. </a:t>
            </a:r>
            <a:r>
              <a:rPr lang="en-BE" sz="1200" b="0" u="none" strike="noStrike" kern="1200" dirty="0">
                <a:solidFill>
                  <a:schemeClr val="tx1"/>
                </a:solidFill>
                <a:effectLst/>
                <a:latin typeface="+mn-lt"/>
                <a:ea typeface="+mn-ea"/>
                <a:cs typeface="+mn-cs"/>
                <a:hlinkClick r:id="rId13"/>
              </a:rPr>
              <a:t>Meer </a:t>
            </a:r>
            <a:r>
              <a:rPr lang="en-BE" sz="1200" b="0" u="none" strike="noStrike" kern="1200" dirty="0" err="1">
                <a:solidFill>
                  <a:schemeClr val="tx1"/>
                </a:solidFill>
                <a:effectLst/>
                <a:latin typeface="+mn-lt"/>
                <a:ea typeface="+mn-ea"/>
                <a:cs typeface="+mn-cs"/>
                <a:hlinkClick r:id="rId13"/>
              </a:rPr>
              <a:t>informatie</a:t>
            </a:r>
            <a:endParaRPr lang="en-BE" sz="1200" b="0" u="none" strike="noStrike" kern="1200" dirty="0">
              <a:solidFill>
                <a:schemeClr val="tx1"/>
              </a:solidFill>
              <a:effectLst/>
              <a:latin typeface="+mn-lt"/>
              <a:ea typeface="+mn-ea"/>
              <a:cs typeface="+mn-cs"/>
            </a:endParaRPr>
          </a:p>
          <a:p>
            <a:pPr rtl="0"/>
            <a:r>
              <a:rPr lang="en-BE" sz="1200" b="0" u="none" strike="noStrike" kern="1200" dirty="0">
                <a:solidFill>
                  <a:schemeClr val="tx1"/>
                </a:solidFill>
                <a:effectLst/>
                <a:latin typeface="+mn-lt"/>
                <a:ea typeface="+mn-ea"/>
                <a:cs typeface="+mn-cs"/>
              </a:rPr>
              <a:t>12 sites</a:t>
            </a:r>
          </a:p>
          <a:p>
            <a:pPr rtl="0"/>
            <a:r>
              <a:rPr lang="en-BE" sz="1200" b="0" u="none" strike="noStrike" kern="1200" dirty="0">
                <a:solidFill>
                  <a:schemeClr val="tx1"/>
                </a:solidFill>
                <a:effectLst/>
                <a:latin typeface="+mn-lt"/>
                <a:ea typeface="+mn-ea"/>
                <a:cs typeface="+mn-cs"/>
              </a:rPr>
              <a:t>Scaling in electron scattering from a relativistic Fermi gas | Phys. Rev ...</a:t>
            </a:r>
          </a:p>
          <a:p>
            <a:pPr rtl="0"/>
            <a:r>
              <a:rPr lang="en-BE" sz="1200" b="0" u="none" strike="noStrike" kern="1200" dirty="0">
                <a:solidFill>
                  <a:schemeClr val="tx1"/>
                </a:solidFill>
                <a:effectLst/>
                <a:latin typeface="+mn-lt"/>
                <a:ea typeface="+mn-ea"/>
                <a:cs typeface="+mn-cs"/>
              </a:rPr>
              <a:t>1 </a:t>
            </a:r>
            <a:r>
              <a:rPr lang="en-BE" sz="1200" b="0" u="none" strike="noStrike" kern="1200" dirty="0" err="1">
                <a:solidFill>
                  <a:schemeClr val="tx1"/>
                </a:solidFill>
                <a:effectLst/>
                <a:latin typeface="+mn-lt"/>
                <a:ea typeface="+mn-ea"/>
                <a:cs typeface="+mn-cs"/>
              </a:rPr>
              <a:t>okt</a:t>
            </a:r>
            <a:r>
              <a:rPr lang="en-BE" sz="1200" b="0" u="none" strike="noStrike" kern="1200" dirty="0">
                <a:solidFill>
                  <a:schemeClr val="tx1"/>
                </a:solidFill>
                <a:effectLst/>
                <a:latin typeface="+mn-lt"/>
                <a:ea typeface="+mn-ea"/>
                <a:cs typeface="+mn-cs"/>
              </a:rPr>
              <a:t> 1988 — Abstract. Within the context of the relativistic Fermi gas model, the concept of ''y scaling'' for inclusive electron scattering f...</a:t>
            </a:r>
          </a:p>
          <a:p>
            <a:pPr rtl="0"/>
            <a:r>
              <a:rPr lang="en-BE" sz="1200" b="0" u="none" strike="noStrike" kern="1200" dirty="0">
                <a:solidFill>
                  <a:schemeClr val="tx1"/>
                </a:solidFill>
                <a:effectLst/>
                <a:latin typeface="+mn-lt"/>
                <a:ea typeface="+mn-ea"/>
                <a:cs typeface="+mn-cs"/>
              </a:rPr>
              <a:t>APS Journals</a:t>
            </a:r>
          </a:p>
          <a:p>
            <a:pPr rtl="0"/>
            <a:r>
              <a:rPr lang="en-BE" sz="1200" b="0" u="none" strike="noStrike" kern="1200" dirty="0">
                <a:solidFill>
                  <a:schemeClr val="tx1"/>
                </a:solidFill>
                <a:effectLst/>
                <a:latin typeface="+mn-lt"/>
                <a:ea typeface="+mn-ea"/>
                <a:cs typeface="+mn-cs"/>
              </a:rPr>
              <a:t>Mesonic y scaling | Phys. Rev. C - APS Journals</a:t>
            </a:r>
          </a:p>
          <a:p>
            <a:pPr rtl="0"/>
            <a:r>
              <a:rPr lang="en-BE" sz="1200" b="0" u="none" strike="noStrike" kern="1200" dirty="0">
                <a:solidFill>
                  <a:schemeClr val="tx1"/>
                </a:solidFill>
                <a:effectLst/>
                <a:latin typeface="+mn-lt"/>
                <a:ea typeface="+mn-ea"/>
                <a:cs typeface="+mn-cs"/>
              </a:rPr>
              <a:t>17 </a:t>
            </a:r>
            <a:r>
              <a:rPr lang="en-BE" sz="1200" b="0" u="none" strike="noStrike" kern="1200" dirty="0" err="1">
                <a:solidFill>
                  <a:schemeClr val="tx1"/>
                </a:solidFill>
                <a:effectLst/>
                <a:latin typeface="+mn-lt"/>
                <a:ea typeface="+mn-ea"/>
                <a:cs typeface="+mn-cs"/>
              </a:rPr>
              <a:t>apr</a:t>
            </a:r>
            <a:r>
              <a:rPr lang="en-BE" sz="1200" b="0" u="none" strike="noStrike" kern="1200" dirty="0">
                <a:solidFill>
                  <a:schemeClr val="tx1"/>
                </a:solidFill>
                <a:effectLst/>
                <a:latin typeface="+mn-lt"/>
                <a:ea typeface="+mn-ea"/>
                <a:cs typeface="+mn-cs"/>
              </a:rPr>
              <a:t> 2002 — Abstract. The concept of y scaling has been demonstrated in the scattering of high-energy electrons to the nuclear continuum, demo...</a:t>
            </a:r>
          </a:p>
          <a:p>
            <a:pPr rtl="0"/>
            <a:r>
              <a:rPr lang="en-BE" sz="1200" b="0" u="none" strike="noStrike" kern="1200" dirty="0">
                <a:solidFill>
                  <a:schemeClr val="tx1"/>
                </a:solidFill>
                <a:effectLst/>
                <a:latin typeface="+mn-lt"/>
                <a:ea typeface="+mn-ea"/>
                <a:cs typeface="+mn-cs"/>
              </a:rPr>
              <a:t>APS Journals</a:t>
            </a:r>
          </a:p>
          <a:p>
            <a:pPr rtl="0"/>
            <a:r>
              <a:rPr lang="en-BE" sz="1200" b="0" u="none" strike="noStrike" kern="1200" dirty="0" err="1">
                <a:solidFill>
                  <a:schemeClr val="tx1"/>
                </a:solidFill>
                <a:effectLst/>
                <a:latin typeface="+mn-lt"/>
                <a:ea typeface="+mn-ea"/>
                <a:cs typeface="+mn-cs"/>
              </a:rPr>
              <a:t>Superscaling</a:t>
            </a:r>
            <a:r>
              <a:rPr lang="en-BE" sz="1200" b="0" u="none" strike="noStrike" kern="1200" dirty="0">
                <a:solidFill>
                  <a:schemeClr val="tx1"/>
                </a:solidFill>
                <a:effectLst/>
                <a:latin typeface="+mn-lt"/>
                <a:ea typeface="+mn-ea"/>
                <a:cs typeface="+mn-cs"/>
              </a:rPr>
              <a:t> and neutral current </a:t>
            </a:r>
            <a:r>
              <a:rPr lang="en-BE" sz="1200" b="0" u="none" strike="noStrike" kern="1200" dirty="0" err="1">
                <a:solidFill>
                  <a:schemeClr val="tx1"/>
                </a:solidFill>
                <a:effectLst/>
                <a:latin typeface="+mn-lt"/>
                <a:ea typeface="+mn-ea"/>
                <a:cs typeface="+mn-cs"/>
              </a:rPr>
              <a:t>quasielastic</a:t>
            </a:r>
            <a:r>
              <a:rPr lang="en-BE" sz="1200" b="0" u="none" strike="noStrike" kern="1200" dirty="0">
                <a:solidFill>
                  <a:schemeClr val="tx1"/>
                </a:solidFill>
                <a:effectLst/>
                <a:latin typeface="+mn-lt"/>
                <a:ea typeface="+mn-ea"/>
                <a:cs typeface="+mn-cs"/>
              </a:rPr>
              <a:t> </a:t>
            </a:r>
          </a:p>
          <a:p>
            <a:r>
              <a:rPr lang="en-US" dirty="0"/>
              <a:t>w idea</a:t>
            </a:r>
            <a:endParaRPr lang="nl-BE" dirty="0"/>
          </a:p>
        </p:txBody>
      </p:sp>
      <p:sp>
        <p:nvSpPr>
          <p:cNvPr id="4" name="Slide Number Placeholder 3"/>
          <p:cNvSpPr>
            <a:spLocks noGrp="1"/>
          </p:cNvSpPr>
          <p:nvPr>
            <p:ph type="sldNum" sz="quarter" idx="5"/>
          </p:nvPr>
        </p:nvSpPr>
        <p:spPr/>
        <p:txBody>
          <a:bodyPr/>
          <a:lstStyle/>
          <a:p>
            <a:fld id="{233C33F6-4C4B-43C1-8336-FEE846E484F5}" type="slidenum">
              <a:rPr lang="nl-BE" smtClean="0"/>
              <a:t>23</a:t>
            </a:fld>
            <a:endParaRPr lang="nl-BE"/>
          </a:p>
        </p:txBody>
      </p:sp>
    </p:spTree>
    <p:extLst>
      <p:ext uri="{BB962C8B-B14F-4D97-AF65-F5344CB8AC3E}">
        <p14:creationId xmlns:p14="http://schemas.microsoft.com/office/powerpoint/2010/main" val="263742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Longitudinal and transverse separated </a:t>
            </a:r>
            <a:r>
              <a:rPr lang="en-BE" sz="1200" b="1" u="none" strike="noStrike" kern="1200" dirty="0">
                <a:solidFill>
                  <a:schemeClr val="tx1"/>
                </a:solidFill>
                <a:effectLst/>
                <a:latin typeface="+mn-lt"/>
                <a:ea typeface="+mn-ea"/>
                <a:cs typeface="+mn-cs"/>
              </a:rPr>
              <a:t>Below the peak (ψ' &lt; 0):</a:t>
            </a:r>
            <a:r>
              <a:rPr lang="en-BE" sz="1200" b="0" u="none" strike="noStrike" kern="1200" dirty="0">
                <a:solidFill>
                  <a:schemeClr val="tx1"/>
                </a:solidFill>
                <a:effectLst/>
                <a:latin typeface="+mn-lt"/>
                <a:ea typeface="+mn-ea"/>
                <a:cs typeface="+mn-cs"/>
              </a:rPr>
              <a:t> At high momentum transfers, scaling of the second kind is </a:t>
            </a:r>
            <a:r>
              <a:rPr lang="en-BE" sz="1200" b="1" u="none" strike="noStrike" kern="1200" dirty="0">
                <a:solidFill>
                  <a:schemeClr val="tx1"/>
                </a:solidFill>
                <a:effectLst/>
                <a:latin typeface="+mn-lt"/>
                <a:ea typeface="+mn-ea"/>
                <a:cs typeface="+mn-cs"/>
              </a:rPr>
              <a:t>excellent</a:t>
            </a:r>
            <a:r>
              <a:rPr lang="en-BE" sz="1200" b="0" u="none" strike="noStrike" kern="1200" dirty="0">
                <a:solidFill>
                  <a:schemeClr val="tx1"/>
                </a:solidFill>
                <a:effectLst/>
                <a:latin typeface="+mn-lt"/>
                <a:ea typeface="+mn-ea"/>
                <a:cs typeface="+mn-cs"/>
              </a:rPr>
              <a:t>. The scaling functions extracted from completely different nuclei (such as carbon-12, oxygen-16, and calcium-40) collapse onto a single universal </a:t>
            </a:r>
            <a:r>
              <a:rPr lang="en-BE" sz="1200" b="0" u="none" strike="noStrike" kern="1200" dirty="0" err="1">
                <a:solidFill>
                  <a:schemeClr val="tx1"/>
                </a:solidFill>
                <a:effectLst/>
                <a:latin typeface="+mn-lt"/>
                <a:ea typeface="+mn-ea"/>
                <a:cs typeface="+mn-cs"/>
              </a:rPr>
              <a:t>curve.</a:t>
            </a:r>
            <a:r>
              <a:rPr lang="en-BE" sz="1200" b="1" u="none" strike="noStrike" kern="1200" dirty="0" err="1">
                <a:solidFill>
                  <a:schemeClr val="tx1"/>
                </a:solidFill>
                <a:effectLst/>
                <a:latin typeface="+mn-lt"/>
                <a:ea typeface="+mn-ea"/>
                <a:cs typeface="+mn-cs"/>
              </a:rPr>
              <a:t>Above</a:t>
            </a:r>
            <a:r>
              <a:rPr lang="en-BE" sz="1200" b="1" u="none" strike="noStrike" kern="1200" dirty="0">
                <a:solidFill>
                  <a:schemeClr val="tx1"/>
                </a:solidFill>
                <a:effectLst/>
                <a:latin typeface="+mn-lt"/>
                <a:ea typeface="+mn-ea"/>
                <a:cs typeface="+mn-cs"/>
              </a:rPr>
              <a:t> the peak (ψ' &gt; 0):</a:t>
            </a:r>
            <a:r>
              <a:rPr lang="en-BE" sz="1200" b="0" u="none" strike="noStrike" kern="1200" dirty="0">
                <a:solidFill>
                  <a:schemeClr val="tx1"/>
                </a:solidFill>
                <a:effectLst/>
                <a:latin typeface="+mn-lt"/>
                <a:ea typeface="+mn-ea"/>
                <a:cs typeface="+mn-cs"/>
              </a:rPr>
              <a:t> Scaling of the second kind is broken to a moderate degree. This happens because other distinct physical processes besides simple nucleon knockout—such as meson-exchange currents (2p-2h excitations) and delta resonance production—begin to dominate the energy spectrum.</a:t>
            </a:r>
            <a:r>
              <a:rPr lang="en-BE" dirty="0"/>
              <a:t> [</a:t>
            </a:r>
            <a:r>
              <a:rPr lang="en-BE" dirty="0">
                <a:hlinkClick r:id="rId3"/>
              </a:rPr>
              <a:t>1</a:t>
            </a:r>
            <a:r>
              <a:rPr lang="en-BE" dirty="0"/>
              <a:t>, </a:t>
            </a:r>
            <a:r>
              <a:rPr lang="en-BE" dirty="0">
                <a:hlinkClick r:id="rId4"/>
              </a:rPr>
              <a:t>2</a:t>
            </a:r>
            <a:r>
              <a:rPr lang="en-BE" dirty="0"/>
              <a:t>, </a:t>
            </a:r>
            <a:r>
              <a:rPr lang="en-BE" dirty="0">
                <a:hlinkClick r:id="rId5"/>
              </a:rPr>
              <a:t>3</a:t>
            </a:r>
            <a:r>
              <a:rPr lang="en-BE" dirty="0"/>
              <a:t>, </a:t>
            </a:r>
            <a:r>
              <a:rPr lang="en-BE" dirty="0">
                <a:hlinkClick r:id="rId6"/>
              </a:rPr>
              <a:t>4</a:t>
            </a:r>
            <a:r>
              <a:rPr lang="en-BE" dirty="0"/>
              <a:t>, </a:t>
            </a:r>
            <a:r>
              <a:rPr lang="en-BE" dirty="0">
                <a:hlinkClick r:id="rId7"/>
              </a:rPr>
              <a:t>5</a:t>
            </a:r>
            <a:r>
              <a:rPr lang="en-BE" dirty="0"/>
              <a:t>, </a:t>
            </a:r>
            <a:r>
              <a:rPr lang="en-BE" dirty="0">
                <a:hlinkClick r:id="rId8"/>
              </a:rPr>
              <a:t>6</a:t>
            </a:r>
            <a:r>
              <a:rPr lang="en-BE" dirty="0"/>
              <a:t>]</a:t>
            </a:r>
            <a:endParaRPr lang="nl-BE" dirty="0"/>
          </a:p>
        </p:txBody>
      </p:sp>
      <p:sp>
        <p:nvSpPr>
          <p:cNvPr id="4" name="Slide Number Placeholder 3"/>
          <p:cNvSpPr>
            <a:spLocks noGrp="1"/>
          </p:cNvSpPr>
          <p:nvPr>
            <p:ph type="sldNum" sz="quarter" idx="5"/>
          </p:nvPr>
        </p:nvSpPr>
        <p:spPr/>
        <p:txBody>
          <a:bodyPr/>
          <a:lstStyle/>
          <a:p>
            <a:fld id="{233C33F6-4C4B-43C1-8336-FEE846E484F5}" type="slidenum">
              <a:rPr lang="nl-BE" smtClean="0"/>
              <a:t>24</a:t>
            </a:fld>
            <a:endParaRPr lang="nl-BE"/>
          </a:p>
        </p:txBody>
      </p:sp>
    </p:spTree>
    <p:extLst>
      <p:ext uri="{BB962C8B-B14F-4D97-AF65-F5344CB8AC3E}">
        <p14:creationId xmlns:p14="http://schemas.microsoft.com/office/powerpoint/2010/main" val="38338529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be extended to higher energies ...recipe : extract scaling function from e-scattering data and use it in neutrino-nucleus calculations.  </a:t>
            </a:r>
            <a:r>
              <a:rPr lang="en-US" dirty="0" err="1"/>
              <a:t>Techniquehas</a:t>
            </a:r>
            <a:r>
              <a:rPr lang="en-US" dirty="0"/>
              <a:t> bee refined including RMF calculations</a:t>
            </a:r>
            <a:endParaRPr lang="nl-BE" dirty="0"/>
          </a:p>
        </p:txBody>
      </p:sp>
      <p:sp>
        <p:nvSpPr>
          <p:cNvPr id="4" name="Slide Number Placeholder 3"/>
          <p:cNvSpPr>
            <a:spLocks noGrp="1"/>
          </p:cNvSpPr>
          <p:nvPr>
            <p:ph type="sldNum" sz="quarter" idx="5"/>
          </p:nvPr>
        </p:nvSpPr>
        <p:spPr/>
        <p:txBody>
          <a:bodyPr/>
          <a:lstStyle/>
          <a:p>
            <a:fld id="{233C33F6-4C4B-43C1-8336-FEE846E484F5}" type="slidenum">
              <a:rPr lang="nl-BE" smtClean="0"/>
              <a:t>25</a:t>
            </a:fld>
            <a:endParaRPr lang="nl-BE"/>
          </a:p>
        </p:txBody>
      </p:sp>
    </p:spTree>
    <p:extLst>
      <p:ext uri="{BB962C8B-B14F-4D97-AF65-F5344CB8AC3E}">
        <p14:creationId xmlns:p14="http://schemas.microsoft.com/office/powerpoint/2010/main" val="20202499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Expansion of the </a:t>
            </a:r>
            <a:r>
              <a:rPr lang="en-US" dirty="0" err="1"/>
              <a:t>operatortttttttewweewwwwwwwwwwwwwwwwwwtttwwwwwwwwewt</a:t>
            </a:r>
            <a:endParaRPr lang="en-US" dirty="0"/>
          </a:p>
          <a:p>
            <a:r>
              <a:rPr lang="en-US" dirty="0"/>
              <a:t>Infinite order … but one limited class of topologies / beyond</a:t>
            </a:r>
            <a:r>
              <a:rPr lang="en-US" baseline="0" dirty="0"/>
              <a:t> the </a:t>
            </a:r>
            <a:r>
              <a:rPr lang="en-US" baseline="0" dirty="0" err="1"/>
              <a:t>vacu</a:t>
            </a:r>
            <a:r>
              <a:rPr lang="en-US" baseline="0" dirty="0"/>
              <a:t> as </a:t>
            </a:r>
            <a:r>
              <a:rPr lang="en-US" baseline="0" dirty="0" err="1"/>
              <a:t>eg</a:t>
            </a:r>
            <a:r>
              <a:rPr lang="en-US" baseline="0" dirty="0"/>
              <a:t> </a:t>
            </a:r>
            <a:r>
              <a:rPr lang="en-US" baseline="0" dirty="0" err="1"/>
              <a:t>fg</a:t>
            </a:r>
            <a:endParaRPr lang="nl-BE" dirty="0"/>
          </a:p>
        </p:txBody>
      </p:sp>
      <p:sp>
        <p:nvSpPr>
          <p:cNvPr id="4" name="Slide Number Placeholder 3"/>
          <p:cNvSpPr>
            <a:spLocks noGrp="1"/>
          </p:cNvSpPr>
          <p:nvPr>
            <p:ph type="sldNum" sz="quarter" idx="10"/>
          </p:nvPr>
        </p:nvSpPr>
        <p:spPr/>
        <p:txBody>
          <a:bodyPr/>
          <a:lstStyle/>
          <a:p>
            <a:fld id="{233C33F6-4C4B-43C1-8336-FEE846E484F5}" type="slidenum">
              <a:rPr lang="nl-BE" smtClean="0"/>
              <a:t>28</a:t>
            </a:fld>
            <a:endParaRPr lang="nl-BE"/>
          </a:p>
        </p:txBody>
      </p:sp>
    </p:spTree>
    <p:extLst>
      <p:ext uri="{BB962C8B-B14F-4D97-AF65-F5344CB8AC3E}">
        <p14:creationId xmlns:p14="http://schemas.microsoft.com/office/powerpoint/2010/main" val="20220710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Psi is </a:t>
            </a:r>
            <a:endParaRPr lang="en-BE" dirty="0"/>
          </a:p>
        </p:txBody>
      </p:sp>
      <p:sp>
        <p:nvSpPr>
          <p:cNvPr id="4" name="Slide Number Placeholder 3"/>
          <p:cNvSpPr>
            <a:spLocks noGrp="1"/>
          </p:cNvSpPr>
          <p:nvPr>
            <p:ph type="sldNum" sz="quarter" idx="5"/>
          </p:nvPr>
        </p:nvSpPr>
        <p:spPr/>
        <p:txBody>
          <a:bodyPr/>
          <a:lstStyle/>
          <a:p>
            <a:fld id="{177ED91D-1FBC-4044-958C-26EB8A8F6E89}" type="slidenum">
              <a:rPr lang="en-BE" smtClean="0"/>
              <a:t>39</a:t>
            </a:fld>
            <a:endParaRPr lang="en-BE"/>
          </a:p>
        </p:txBody>
      </p:sp>
    </p:spTree>
    <p:extLst>
      <p:ext uri="{BB962C8B-B14F-4D97-AF65-F5344CB8AC3E}">
        <p14:creationId xmlns:p14="http://schemas.microsoft.com/office/powerpoint/2010/main" val="1476498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Contact term / pion pole / t-channel pion in flight, rho meson exchange e.g. </a:t>
            </a:r>
            <a:endParaRPr lang="en-BE" dirty="0"/>
          </a:p>
        </p:txBody>
      </p:sp>
      <p:sp>
        <p:nvSpPr>
          <p:cNvPr id="4" name="Slide Number Placeholder 3"/>
          <p:cNvSpPr>
            <a:spLocks noGrp="1"/>
          </p:cNvSpPr>
          <p:nvPr>
            <p:ph type="sldNum" sz="quarter" idx="5"/>
          </p:nvPr>
        </p:nvSpPr>
        <p:spPr/>
        <p:txBody>
          <a:bodyPr/>
          <a:lstStyle/>
          <a:p>
            <a:fld id="{177ED91D-1FBC-4044-958C-26EB8A8F6E89}" type="slidenum">
              <a:rPr lang="en-BE" smtClean="0"/>
              <a:t>41</a:t>
            </a:fld>
            <a:endParaRPr lang="en-BE"/>
          </a:p>
        </p:txBody>
      </p:sp>
    </p:spTree>
    <p:extLst>
      <p:ext uri="{BB962C8B-B14F-4D97-AF65-F5344CB8AC3E}">
        <p14:creationId xmlns:p14="http://schemas.microsoft.com/office/powerpoint/2010/main" val="1218505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Very formal / anonymous particles no identity / impeding perpendicular to the surface</a:t>
            </a:r>
          </a:p>
          <a:p>
            <a:r>
              <a:rPr lang="en-US" dirty="0"/>
              <a:t>Same as how strong the water jet is that is </a:t>
            </a:r>
            <a:r>
              <a:rPr lang="en-US"/>
              <a:t>coming out of the tap</a:t>
            </a:r>
            <a:endParaRPr lang="nl-B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B56C0E-25F1-44BD-ACC3-84AE00A0FE5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0394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2isospin+1, 2J+1 delta 33, parity is (-1)l+1 with 1 for the intrinsic parity of the pion the state is decaying into delta is P33</a:t>
            </a:r>
            <a:endParaRPr lang="en-B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055615-1332-43EC-9917-6650D31BF2C1}"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38100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B055615-1332-43EC-9917-6650D31BF2C1}" type="slidenum">
              <a:rPr lang="nl-BE" smtClean="0"/>
              <a:t>43</a:t>
            </a:fld>
            <a:endParaRPr lang="nl-BE"/>
          </a:p>
        </p:txBody>
      </p:sp>
    </p:spTree>
    <p:extLst>
      <p:ext uri="{BB962C8B-B14F-4D97-AF65-F5344CB8AC3E}">
        <p14:creationId xmlns:p14="http://schemas.microsoft.com/office/powerpoint/2010/main" val="3259282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err="1"/>
              <a:t>Rarita</a:t>
            </a:r>
            <a:r>
              <a:rPr lang="nl-BE" dirty="0"/>
              <a:t> </a:t>
            </a:r>
            <a:r>
              <a:rPr lang="nl-BE" dirty="0" err="1"/>
              <a:t>schwinger</a:t>
            </a:r>
            <a:r>
              <a:rPr lang="nl-BE" dirty="0"/>
              <a:t> 3/2</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055615-1332-43EC-9917-6650D31BF2C1}"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22886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B055615-1332-43EC-9917-6650D31BF2C1}" type="slidenum">
              <a:rPr lang="nl-BE" smtClean="0"/>
              <a:t>45</a:t>
            </a:fld>
            <a:endParaRPr lang="nl-BE"/>
          </a:p>
        </p:txBody>
      </p:sp>
    </p:spTree>
    <p:extLst>
      <p:ext uri="{BB962C8B-B14F-4D97-AF65-F5344CB8AC3E}">
        <p14:creationId xmlns:p14="http://schemas.microsoft.com/office/powerpoint/2010/main" val="8459004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B055615-1332-43EC-9917-6650D31BF2C1}" type="slidenum">
              <a:rPr lang="nl-BE" smtClean="0"/>
              <a:t>46</a:t>
            </a:fld>
            <a:endParaRPr lang="nl-BE"/>
          </a:p>
        </p:txBody>
      </p:sp>
    </p:spTree>
    <p:extLst>
      <p:ext uri="{BB962C8B-B14F-4D97-AF65-F5344CB8AC3E}">
        <p14:creationId xmlns:p14="http://schemas.microsoft.com/office/powerpoint/2010/main" val="8854653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B055615-1332-43EC-9917-6650D31BF2C1}" type="slidenum">
              <a:rPr lang="nl-BE" smtClean="0"/>
              <a:t>47</a:t>
            </a:fld>
            <a:endParaRPr lang="nl-BE"/>
          </a:p>
        </p:txBody>
      </p:sp>
    </p:spTree>
    <p:extLst>
      <p:ext uri="{BB962C8B-B14F-4D97-AF65-F5344CB8AC3E}">
        <p14:creationId xmlns:p14="http://schemas.microsoft.com/office/powerpoint/2010/main" val="18421234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EB055615-1332-43EC-9917-6650D31BF2C1}" type="slidenum">
              <a:rPr lang="nl-BE" smtClean="0"/>
              <a:t>48</a:t>
            </a:fld>
            <a:endParaRPr lang="nl-BE"/>
          </a:p>
        </p:txBody>
      </p:sp>
    </p:spTree>
    <p:extLst>
      <p:ext uri="{BB962C8B-B14F-4D97-AF65-F5344CB8AC3E}">
        <p14:creationId xmlns:p14="http://schemas.microsoft.com/office/powerpoint/2010/main" val="27458073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a:t>
            </a:r>
            <a:r>
              <a:rPr lang="en-US" dirty="0" err="1"/>
              <a:t>Regge</a:t>
            </a:r>
            <a:r>
              <a:rPr lang="en-US" dirty="0"/>
              <a:t> approach a whole class of </a:t>
            </a:r>
            <a:r>
              <a:rPr lang="en-US" dirty="0" err="1"/>
              <a:t>contriubtions</a:t>
            </a:r>
            <a:r>
              <a:rPr lang="en-US" dirty="0"/>
              <a:t> is taken into account in a consistent way by exchanging a whole trajectory of mesons  in the t- channel</a:t>
            </a:r>
            <a:endParaRPr lang="nl-BE" dirty="0"/>
          </a:p>
        </p:txBody>
      </p:sp>
      <p:sp>
        <p:nvSpPr>
          <p:cNvPr id="4" name="Slide Number Placeholder 3"/>
          <p:cNvSpPr>
            <a:spLocks noGrp="1"/>
          </p:cNvSpPr>
          <p:nvPr>
            <p:ph type="sldNum" sz="quarter" idx="5"/>
          </p:nvPr>
        </p:nvSpPr>
        <p:spPr/>
        <p:txBody>
          <a:bodyPr/>
          <a:lstStyle/>
          <a:p>
            <a:fld id="{EB055615-1332-43EC-9917-6650D31BF2C1}" type="slidenum">
              <a:rPr lang="nl-BE" smtClean="0"/>
              <a:t>51</a:t>
            </a:fld>
            <a:endParaRPr lang="nl-BE"/>
          </a:p>
        </p:txBody>
      </p:sp>
    </p:spTree>
    <p:extLst>
      <p:ext uri="{BB962C8B-B14F-4D97-AF65-F5344CB8AC3E}">
        <p14:creationId xmlns:p14="http://schemas.microsoft.com/office/powerpoint/2010/main" val="38141124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err="1"/>
              <a:t>Nachtmann</a:t>
            </a:r>
            <a:r>
              <a:rPr lang="nl-BE" dirty="0"/>
              <a:t> </a:t>
            </a:r>
            <a:r>
              <a:rPr lang="nl-BE" dirty="0" err="1"/>
              <a:t>scaling</a:t>
            </a:r>
            <a:r>
              <a:rPr lang="nl-BE" dirty="0"/>
              <a:t> </a:t>
            </a:r>
            <a:r>
              <a:rPr lang="nl-BE" dirty="0" err="1"/>
              <a:t>variable</a:t>
            </a:r>
            <a:endParaRPr lang="nl-BE" dirty="0"/>
          </a:p>
        </p:txBody>
      </p:sp>
      <p:sp>
        <p:nvSpPr>
          <p:cNvPr id="4" name="Slide Number Placeholder 3"/>
          <p:cNvSpPr>
            <a:spLocks noGrp="1"/>
          </p:cNvSpPr>
          <p:nvPr>
            <p:ph type="sldNum" sz="quarter" idx="5"/>
          </p:nvPr>
        </p:nvSpPr>
        <p:spPr/>
        <p:txBody>
          <a:bodyPr/>
          <a:lstStyle/>
          <a:p>
            <a:fld id="{EB055615-1332-43EC-9917-6650D31BF2C1}" type="slidenum">
              <a:rPr lang="nl-BE" smtClean="0"/>
              <a:t>54</a:t>
            </a:fld>
            <a:endParaRPr lang="nl-BE"/>
          </a:p>
        </p:txBody>
      </p:sp>
    </p:spTree>
    <p:extLst>
      <p:ext uri="{BB962C8B-B14F-4D97-AF65-F5344CB8AC3E}">
        <p14:creationId xmlns:p14="http://schemas.microsoft.com/office/powerpoint/2010/main" val="11844242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X and y are Lorentz invariant X=1 is elastic</a:t>
            </a:r>
            <a:endParaRPr lang="en-BE" dirty="0"/>
          </a:p>
        </p:txBody>
      </p:sp>
      <p:sp>
        <p:nvSpPr>
          <p:cNvPr id="4" name="Slide Number Placeholder 3"/>
          <p:cNvSpPr>
            <a:spLocks noGrp="1"/>
          </p:cNvSpPr>
          <p:nvPr>
            <p:ph type="sldNum" sz="quarter" idx="5"/>
          </p:nvPr>
        </p:nvSpPr>
        <p:spPr/>
        <p:txBody>
          <a:bodyPr/>
          <a:lstStyle/>
          <a:p>
            <a:fld id="{177ED91D-1FBC-4044-958C-26EB8A8F6E89}" type="slidenum">
              <a:rPr lang="en-BE" smtClean="0"/>
              <a:t>55</a:t>
            </a:fld>
            <a:endParaRPr lang="en-BE"/>
          </a:p>
        </p:txBody>
      </p:sp>
    </p:spTree>
    <p:extLst>
      <p:ext uri="{BB962C8B-B14F-4D97-AF65-F5344CB8AC3E}">
        <p14:creationId xmlns:p14="http://schemas.microsoft.com/office/powerpoint/2010/main" val="2952669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WZ mass~90GeV</a:t>
            </a:r>
            <a:endParaRPr lang="en-BE" dirty="0"/>
          </a:p>
        </p:txBody>
      </p:sp>
      <p:sp>
        <p:nvSpPr>
          <p:cNvPr id="4" name="Slide Number Placeholder 3"/>
          <p:cNvSpPr>
            <a:spLocks noGrp="1"/>
          </p:cNvSpPr>
          <p:nvPr>
            <p:ph type="sldNum" sz="quarter" idx="5"/>
          </p:nvPr>
        </p:nvSpPr>
        <p:spPr/>
        <p:txBody>
          <a:bodyPr/>
          <a:lstStyle/>
          <a:p>
            <a:fld id="{177ED91D-1FBC-4044-958C-26EB8A8F6E89}" type="slidenum">
              <a:rPr lang="en-BE" smtClean="0"/>
              <a:t>5</a:t>
            </a:fld>
            <a:endParaRPr lang="en-BE"/>
          </a:p>
        </p:txBody>
      </p:sp>
    </p:spTree>
    <p:extLst>
      <p:ext uri="{BB962C8B-B14F-4D97-AF65-F5344CB8AC3E}">
        <p14:creationId xmlns:p14="http://schemas.microsoft.com/office/powerpoint/2010/main" val="31917089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Incoming neutrino does not see a free nucleon but one that is busy interacting with the others, experiencing the nuclear potential in which it is bound. In fact it’s even more complicated than the cartoon shows the neutrino has the choice to interact with any of the nucleons in the nucleus.  Their behavior is not identical.  And for 1 nucleon not a constant in time </a:t>
            </a:r>
          </a:p>
          <a:p>
            <a:r>
              <a:rPr lang="en-US" dirty="0"/>
              <a:t>After the interaction ....</a:t>
            </a:r>
            <a:endParaRPr lang="nl-B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3C33F6-4C4B-43C1-8336-FEE846E484F5}"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00462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Gibuu</a:t>
            </a:r>
            <a:r>
              <a:rPr lang="en-US" dirty="0"/>
              <a:t> and Wroclaw standing close to theory</a:t>
            </a:r>
            <a:endParaRPr lang="nl-BE" dirty="0"/>
          </a:p>
        </p:txBody>
      </p:sp>
      <p:sp>
        <p:nvSpPr>
          <p:cNvPr id="4" name="Slide Number Placeholder 3"/>
          <p:cNvSpPr>
            <a:spLocks noGrp="1"/>
          </p:cNvSpPr>
          <p:nvPr>
            <p:ph type="sldNum" sz="quarter" idx="5"/>
          </p:nvPr>
        </p:nvSpPr>
        <p:spPr/>
        <p:txBody>
          <a:bodyPr/>
          <a:lstStyle/>
          <a:p>
            <a:fld id="{EB055615-1332-43EC-9917-6650D31BF2C1}" type="slidenum">
              <a:rPr lang="nl-BE" smtClean="0"/>
              <a:t>57</a:t>
            </a:fld>
            <a:endParaRPr lang="nl-BE"/>
          </a:p>
        </p:txBody>
      </p:sp>
    </p:spTree>
    <p:extLst>
      <p:ext uri="{BB962C8B-B14F-4D97-AF65-F5344CB8AC3E}">
        <p14:creationId xmlns:p14="http://schemas.microsoft.com/office/powerpoint/2010/main" val="1620358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p:spPr>
        <p:txBody>
          <a:bodyPr/>
          <a:lstStyle/>
          <a:p>
            <a:endParaRPr lang="nl-BE"/>
          </a:p>
        </p:txBody>
      </p:sp>
      <p:sp>
        <p:nvSpPr>
          <p:cNvPr id="4" name="Slide Number Placeholder 3"/>
          <p:cNvSpPr>
            <a:spLocks noGrp="1"/>
          </p:cNvSpPr>
          <p:nvPr>
            <p:ph type="sldNum" sz="quarter" idx="5"/>
          </p:nvPr>
        </p:nvSpPr>
        <p:spPr/>
        <p:txBody>
          <a:bodyPr/>
          <a:lstStyle/>
          <a:p>
            <a:fld id="{EB055615-1332-43EC-9917-6650D31BF2C1}" type="slidenum">
              <a:rPr lang="nl-BE" smtClean="0"/>
              <a:t>58</a:t>
            </a:fld>
            <a:endParaRPr lang="nl-BE"/>
          </a:p>
        </p:txBody>
      </p:sp>
    </p:spTree>
    <p:extLst>
      <p:ext uri="{BB962C8B-B14F-4D97-AF65-F5344CB8AC3E}">
        <p14:creationId xmlns:p14="http://schemas.microsoft.com/office/powerpoint/2010/main" val="4370387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p:spPr>
        <p:txBody>
          <a:bodyPr/>
          <a:lstStyle/>
          <a:p>
            <a:r>
              <a:rPr lang="en-US" dirty="0"/>
              <a:t>Achilles : theory driven, modular</a:t>
            </a:r>
            <a:endParaRPr lang="nl-BE" dirty="0"/>
          </a:p>
        </p:txBody>
      </p:sp>
      <p:sp>
        <p:nvSpPr>
          <p:cNvPr id="4" name="Slide Number Placeholder 3"/>
          <p:cNvSpPr>
            <a:spLocks noGrp="1"/>
          </p:cNvSpPr>
          <p:nvPr>
            <p:ph type="sldNum" sz="quarter" idx="5"/>
          </p:nvPr>
        </p:nvSpPr>
        <p:spPr/>
        <p:txBody>
          <a:bodyPr/>
          <a:lstStyle/>
          <a:p>
            <a:fld id="{EB055615-1332-43EC-9917-6650D31BF2C1}" type="slidenum">
              <a:rPr lang="nl-BE" smtClean="0"/>
              <a:t>59</a:t>
            </a:fld>
            <a:endParaRPr lang="nl-BE"/>
          </a:p>
        </p:txBody>
      </p:sp>
    </p:spTree>
    <p:extLst>
      <p:ext uri="{BB962C8B-B14F-4D97-AF65-F5344CB8AC3E}">
        <p14:creationId xmlns:p14="http://schemas.microsoft.com/office/powerpoint/2010/main" val="9557731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rare scenario’s as e.g. hyperon ;pro</a:t>
            </a:r>
            <a:endParaRPr lang="nl-BE" dirty="0"/>
          </a:p>
        </p:txBody>
      </p:sp>
      <p:sp>
        <p:nvSpPr>
          <p:cNvPr id="4" name="Slide Number Placeholder 3"/>
          <p:cNvSpPr>
            <a:spLocks noGrp="1"/>
          </p:cNvSpPr>
          <p:nvPr>
            <p:ph type="sldNum" sz="quarter" idx="5"/>
          </p:nvPr>
        </p:nvSpPr>
        <p:spPr/>
        <p:txBody>
          <a:bodyPr/>
          <a:lstStyle/>
          <a:p>
            <a:fld id="{EB055615-1332-43EC-9917-6650D31BF2C1}" type="slidenum">
              <a:rPr lang="nl-BE" smtClean="0"/>
              <a:t>61</a:t>
            </a:fld>
            <a:endParaRPr lang="nl-BE"/>
          </a:p>
        </p:txBody>
      </p:sp>
    </p:spTree>
    <p:extLst>
      <p:ext uri="{BB962C8B-B14F-4D97-AF65-F5344CB8AC3E}">
        <p14:creationId xmlns:p14="http://schemas.microsoft.com/office/powerpoint/2010/main" val="3656256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Neutron ff less well constrained by data, </a:t>
            </a:r>
            <a:r>
              <a:rPr lang="en-US" dirty="0" err="1"/>
              <a:t>galster</a:t>
            </a:r>
            <a:r>
              <a:rPr lang="en-US" dirty="0"/>
              <a:t> parameterization reproduces well elastic electron-deuteron </a:t>
            </a:r>
            <a:r>
              <a:rPr lang="en-US" dirty="0" err="1"/>
              <a:t>scatterin</a:t>
            </a:r>
            <a:r>
              <a:rPr lang="en-US" dirty="0"/>
              <a:t> data</a:t>
            </a:r>
            <a:endParaRPr lang="nl-BE" dirty="0"/>
          </a:p>
        </p:txBody>
      </p:sp>
      <p:sp>
        <p:nvSpPr>
          <p:cNvPr id="4" name="Slide Number Placeholder 3"/>
          <p:cNvSpPr>
            <a:spLocks noGrp="1"/>
          </p:cNvSpPr>
          <p:nvPr>
            <p:ph type="sldNum" sz="quarter" idx="5"/>
          </p:nvPr>
        </p:nvSpPr>
        <p:spPr/>
        <p:txBody>
          <a:bodyPr/>
          <a:lstStyle/>
          <a:p>
            <a:fld id="{EB055615-1332-43EC-9917-6650D31BF2C1}" type="slidenum">
              <a:rPr lang="nl-BE" smtClean="0"/>
              <a:t>8</a:t>
            </a:fld>
            <a:endParaRPr lang="nl-BE"/>
          </a:p>
        </p:txBody>
      </p:sp>
    </p:spTree>
    <p:extLst>
      <p:ext uri="{BB962C8B-B14F-4D97-AF65-F5344CB8AC3E}">
        <p14:creationId xmlns:p14="http://schemas.microsoft.com/office/powerpoint/2010/main" val="3223132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MiniBooNE</a:t>
            </a:r>
            <a:r>
              <a:rPr lang="en-GB" dirty="0"/>
              <a:t> CCQE-like/CC 0pi (1 muon and no pion in the</a:t>
            </a:r>
          </a:p>
          <a:p>
            <a:r>
              <a:rPr lang="en-GB" dirty="0"/>
              <a:t>final state) measurement showed that using the world-</a:t>
            </a:r>
          </a:p>
          <a:p>
            <a:r>
              <a:rPr lang="en-GB" dirty="0"/>
              <a:t>average axial mass in a dipole form underestimated both</a:t>
            </a:r>
          </a:p>
          <a:p>
            <a:r>
              <a:rPr lang="en-GB" dirty="0"/>
              <a:t>total and differential cross sections</a:t>
            </a:r>
          </a:p>
          <a:p>
            <a:r>
              <a:rPr lang="en-GB" dirty="0"/>
              <a:t>• While a higher, effective = 1.35 ± 0.17 can explain the</a:t>
            </a:r>
          </a:p>
          <a:p>
            <a:r>
              <a:rPr lang="en-GB" dirty="0"/>
              <a:t>data.</a:t>
            </a:r>
          </a:p>
          <a:p>
            <a:r>
              <a:rPr lang="en-GB" dirty="0"/>
              <a:t>• Subsequent studies indicated that additional nuclear</a:t>
            </a:r>
          </a:p>
          <a:p>
            <a:r>
              <a:rPr lang="en-GB" dirty="0"/>
              <a:t>effects, particularly 2p--2h contributions, explains the</a:t>
            </a:r>
          </a:p>
          <a:p>
            <a:r>
              <a:rPr lang="en-GB" dirty="0"/>
              <a:t>observed deficit without requiring an artificially</a:t>
            </a:r>
          </a:p>
          <a:p>
            <a:r>
              <a:rPr lang="en-GB" dirty="0"/>
              <a:t>enhancement.</a:t>
            </a:r>
          </a:p>
          <a:p>
            <a:r>
              <a:rPr lang="en-GB" dirty="0"/>
              <a:t>MA</a:t>
            </a:r>
          </a:p>
          <a:p>
            <a:r>
              <a:rPr lang="en-GB" dirty="0"/>
              <a:t>MA</a:t>
            </a:r>
            <a:endParaRPr lang="en-BE" dirty="0"/>
          </a:p>
        </p:txBody>
      </p:sp>
      <p:sp>
        <p:nvSpPr>
          <p:cNvPr id="4" name="Slide Number Placeholder 3"/>
          <p:cNvSpPr>
            <a:spLocks noGrp="1"/>
          </p:cNvSpPr>
          <p:nvPr>
            <p:ph type="sldNum" sz="quarter" idx="5"/>
          </p:nvPr>
        </p:nvSpPr>
        <p:spPr/>
        <p:txBody>
          <a:bodyPr/>
          <a:lstStyle/>
          <a:p>
            <a:fld id="{177ED91D-1FBC-4044-958C-26EB8A8F6E89}" type="slidenum">
              <a:rPr lang="en-BE" smtClean="0"/>
              <a:t>9</a:t>
            </a:fld>
            <a:endParaRPr lang="en-BE"/>
          </a:p>
        </p:txBody>
      </p:sp>
    </p:spTree>
    <p:extLst>
      <p:ext uri="{BB962C8B-B14F-4D97-AF65-F5344CB8AC3E}">
        <p14:creationId xmlns:p14="http://schemas.microsoft.com/office/powerpoint/2010/main" val="1339257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Ri is slope, related to the axial </a:t>
            </a:r>
            <a:r>
              <a:rPr lang="en-US" dirty="0" err="1"/>
              <a:t>massZ</a:t>
            </a:r>
            <a:r>
              <a:rPr lang="en-US" dirty="0"/>
              <a:t> kinematic variable Ma is an effective parameter,</a:t>
            </a:r>
            <a:r>
              <a:rPr lang="en-US" baseline="0" dirty="0"/>
              <a:t> effects form </a:t>
            </a:r>
            <a:r>
              <a:rPr lang="en-US" baseline="0" dirty="0" err="1"/>
              <a:t>eg</a:t>
            </a:r>
            <a:r>
              <a:rPr lang="en-US" baseline="0" dirty="0"/>
              <a:t> multinucleon </a:t>
            </a:r>
          </a:p>
          <a:p>
            <a:r>
              <a:rPr lang="en-US" baseline="0" dirty="0" err="1"/>
              <a:t>Ak</a:t>
            </a:r>
            <a:r>
              <a:rPr lang="en-US" baseline="0" dirty="0"/>
              <a:t> </a:t>
            </a:r>
            <a:r>
              <a:rPr lang="en-US" baseline="0" dirty="0" err="1"/>
              <a:t>dimensionloess</a:t>
            </a:r>
            <a:r>
              <a:rPr lang="en-US" baseline="0" dirty="0"/>
              <a:t> parameters containing the information about the nucleon structure</a:t>
            </a:r>
            <a:endParaRPr lang="nl-BE" dirty="0"/>
          </a:p>
        </p:txBody>
      </p:sp>
      <p:sp>
        <p:nvSpPr>
          <p:cNvPr id="4" name="Slide Number Placeholder 3"/>
          <p:cNvSpPr>
            <a:spLocks noGrp="1"/>
          </p:cNvSpPr>
          <p:nvPr>
            <p:ph type="sldNum" sz="quarter" idx="10"/>
          </p:nvPr>
        </p:nvSpPr>
        <p:spPr/>
        <p:txBody>
          <a:bodyPr/>
          <a:lstStyle/>
          <a:p>
            <a:fld id="{233C33F6-4C4B-43C1-8336-FEE846E484F5}" type="slidenum">
              <a:rPr lang="nl-BE" smtClean="0"/>
              <a:t>10</a:t>
            </a:fld>
            <a:endParaRPr lang="nl-BE"/>
          </a:p>
        </p:txBody>
      </p:sp>
    </p:spTree>
    <p:extLst>
      <p:ext uri="{BB962C8B-B14F-4D97-AF65-F5344CB8AC3E}">
        <p14:creationId xmlns:p14="http://schemas.microsoft.com/office/powerpoint/2010/main" val="1392683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2F38A-B6D8-D37F-4814-88EE76A5A2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DEA617-F992-C58E-9080-716FAE50D1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3CEEC7-61B9-7DC0-1DED-345BD4F80051}"/>
              </a:ext>
            </a:extLst>
          </p:cNvPr>
          <p:cNvSpPr>
            <a:spLocks noGrp="1"/>
          </p:cNvSpPr>
          <p:nvPr>
            <p:ph type="body" idx="1"/>
          </p:nvPr>
        </p:nvSpPr>
        <p:spPr/>
        <p:txBody>
          <a:bodyPr/>
          <a:lstStyle/>
          <a:p>
            <a:r>
              <a:rPr lang="en-US" dirty="0"/>
              <a:t>Compared to 1.35 best fit in </a:t>
            </a:r>
            <a:r>
              <a:rPr lang="en-US" dirty="0" err="1"/>
              <a:t>MiniBooNe</a:t>
            </a:r>
            <a:endParaRPr lang="en-US" dirty="0"/>
          </a:p>
          <a:p>
            <a:r>
              <a:rPr lang="en-US" dirty="0" err="1"/>
              <a:t>Meausrement</a:t>
            </a:r>
            <a:r>
              <a:rPr lang="en-US" dirty="0"/>
              <a:t> CCQE </a:t>
            </a:r>
          </a:p>
          <a:p>
            <a:r>
              <a:rPr lang="en-US" dirty="0"/>
              <a:t>Uncertainty of the order of 10%</a:t>
            </a:r>
            <a:endParaRPr lang="nl-BE" dirty="0"/>
          </a:p>
        </p:txBody>
      </p:sp>
      <p:sp>
        <p:nvSpPr>
          <p:cNvPr id="4" name="Slide Number Placeholder 3">
            <a:extLst>
              <a:ext uri="{FF2B5EF4-FFF2-40B4-BE49-F238E27FC236}">
                <a16:creationId xmlns:a16="http://schemas.microsoft.com/office/drawing/2014/main" id="{1559F7BA-EF94-45C0-A5D6-E12B2304FF4D}"/>
              </a:ext>
            </a:extLst>
          </p:cNvPr>
          <p:cNvSpPr>
            <a:spLocks noGrp="1"/>
          </p:cNvSpPr>
          <p:nvPr>
            <p:ph type="sldNum" sz="quarter" idx="10"/>
          </p:nvPr>
        </p:nvSpPr>
        <p:spPr/>
        <p:txBody>
          <a:bodyPr/>
          <a:lstStyle/>
          <a:p>
            <a:fld id="{233C33F6-4C4B-43C1-8336-FEE846E484F5}" type="slidenum">
              <a:rPr lang="nl-BE" smtClean="0"/>
              <a:t>11</a:t>
            </a:fld>
            <a:endParaRPr lang="nl-BE"/>
          </a:p>
        </p:txBody>
      </p:sp>
    </p:spTree>
    <p:extLst>
      <p:ext uri="{BB962C8B-B14F-4D97-AF65-F5344CB8AC3E}">
        <p14:creationId xmlns:p14="http://schemas.microsoft.com/office/powerpoint/2010/main" val="2253812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BE" sz="1200" b="1" u="none" strike="noStrike" kern="1200" dirty="0" err="1">
                <a:solidFill>
                  <a:schemeClr val="tx1"/>
                </a:solidFill>
                <a:effectLst/>
                <a:latin typeface="+mn-lt"/>
                <a:ea typeface="+mn-ea"/>
                <a:cs typeface="+mn-cs"/>
              </a:rPr>
              <a:t>attice</a:t>
            </a:r>
            <a:r>
              <a:rPr lang="en-BE" sz="1200" b="1" u="none" strike="noStrike" kern="1200" dirty="0">
                <a:solidFill>
                  <a:schemeClr val="tx1"/>
                </a:solidFill>
                <a:effectLst/>
                <a:latin typeface="+mn-lt"/>
                <a:ea typeface="+mn-ea"/>
                <a:cs typeface="+mn-cs"/>
              </a:rPr>
              <a:t> QCD (LQCD)</a:t>
            </a:r>
            <a:r>
              <a:rPr lang="en-BE" sz="1200" b="0" u="none" strike="noStrike" kern="1200" dirty="0">
                <a:solidFill>
                  <a:schemeClr val="tx1"/>
                </a:solidFill>
                <a:effectLst/>
                <a:latin typeface="+mn-lt"/>
                <a:ea typeface="+mn-ea"/>
                <a:cs typeface="+mn-cs"/>
              </a:rPr>
              <a:t> calculates the numerical values of hadronic form factors from first principles. However, this method can only accurately compute them at specific, discrete momentum transfers (usually at low recoil). The </a:t>
            </a:r>
            <a:r>
              <a:rPr lang="en-BE" sz="1200" b="1" u="none" strike="noStrike" kern="1200" dirty="0">
                <a:solidFill>
                  <a:schemeClr val="tx1"/>
                </a:solidFill>
                <a:effectLst/>
                <a:latin typeface="+mn-lt"/>
                <a:ea typeface="+mn-ea"/>
                <a:cs typeface="+mn-cs"/>
              </a:rPr>
              <a:t>z-expansion</a:t>
            </a:r>
            <a:r>
              <a:rPr lang="en-BE" sz="1200" b="0" u="none" strike="noStrike" kern="1200" dirty="0">
                <a:solidFill>
                  <a:schemeClr val="tx1"/>
                </a:solidFill>
                <a:effectLst/>
                <a:latin typeface="+mn-lt"/>
                <a:ea typeface="+mn-ea"/>
                <a:cs typeface="+mn-cs"/>
              </a:rPr>
              <a:t> is a mathematical parametrization used to extrapolate LQCD data across the entire kinematically allowed range of momentum transfer. [</a:t>
            </a:r>
            <a:r>
              <a:rPr lang="en-BE" sz="1200" b="0" u="none" strike="noStrike" kern="1200" dirty="0">
                <a:solidFill>
                  <a:schemeClr val="tx1"/>
                </a:solidFill>
                <a:effectLst/>
                <a:latin typeface="+mn-lt"/>
                <a:ea typeface="+mn-ea"/>
                <a:cs typeface="+mn-cs"/>
                <a:hlinkClick r:id="rId3"/>
              </a:rPr>
              <a:t>1</a:t>
            </a:r>
            <a:r>
              <a:rPr lang="en-BE" sz="1200" b="0" u="none" strike="noStrike" kern="1200" dirty="0">
                <a:solidFill>
                  <a:schemeClr val="tx1"/>
                </a:solidFill>
                <a:effectLst/>
                <a:latin typeface="+mn-lt"/>
                <a:ea typeface="+mn-ea"/>
                <a:cs typeface="+mn-cs"/>
              </a:rPr>
              <a:t>, </a:t>
            </a:r>
            <a:r>
              <a:rPr lang="en-BE" sz="1200" b="0" u="none" strike="noStrike" kern="1200" dirty="0">
                <a:solidFill>
                  <a:schemeClr val="tx1"/>
                </a:solidFill>
                <a:effectLst/>
                <a:latin typeface="+mn-lt"/>
                <a:ea typeface="+mn-ea"/>
                <a:cs typeface="+mn-cs"/>
                <a:hlinkClick r:id="rId4"/>
              </a:rPr>
              <a:t>2</a:t>
            </a:r>
            <a:r>
              <a:rPr lang="en-BE" sz="1200" b="0" u="none" strike="noStrike" kern="1200" dirty="0">
                <a:solidFill>
                  <a:schemeClr val="tx1"/>
                </a:solidFill>
                <a:effectLst/>
                <a:latin typeface="+mn-lt"/>
                <a:ea typeface="+mn-ea"/>
                <a:cs typeface="+mn-cs"/>
              </a:rPr>
              <a:t>, </a:t>
            </a:r>
            <a:r>
              <a:rPr lang="en-BE" sz="1200" b="0" u="none" strike="noStrike" kern="1200" dirty="0">
                <a:solidFill>
                  <a:schemeClr val="tx1"/>
                </a:solidFill>
                <a:effectLst/>
                <a:latin typeface="+mn-lt"/>
                <a:ea typeface="+mn-ea"/>
                <a:cs typeface="+mn-cs"/>
                <a:hlinkClick r:id="rId5"/>
              </a:rPr>
              <a:t>3</a:t>
            </a:r>
            <a:r>
              <a:rPr lang="en-BE" sz="1200" b="0" u="none" strike="noStrike" kern="1200" dirty="0">
                <a:solidFill>
                  <a:schemeClr val="tx1"/>
                </a:solidFill>
                <a:effectLst/>
                <a:latin typeface="+mn-lt"/>
                <a:ea typeface="+mn-ea"/>
                <a:cs typeface="+mn-cs"/>
              </a:rPr>
              <a:t>]</a:t>
            </a:r>
          </a:p>
          <a:p>
            <a:r>
              <a:rPr lang="en-BE" sz="1200" b="0" u="none" strike="noStrike" kern="1200" dirty="0">
                <a:solidFill>
                  <a:schemeClr val="tx1"/>
                </a:solidFill>
                <a:effectLst/>
                <a:latin typeface="+mn-lt"/>
                <a:ea typeface="+mn-ea"/>
                <a:cs typeface="+mn-cs"/>
              </a:rPr>
              <a:t>In short: </a:t>
            </a:r>
            <a:r>
              <a:rPr lang="en-BE" sz="1200" b="1" u="none" strike="noStrike" kern="1200" dirty="0">
                <a:solidFill>
                  <a:schemeClr val="tx1"/>
                </a:solidFill>
                <a:effectLst/>
                <a:latin typeface="+mn-lt"/>
                <a:ea typeface="+mn-ea"/>
                <a:cs typeface="+mn-cs"/>
              </a:rPr>
              <a:t>LQCD</a:t>
            </a:r>
            <a:r>
              <a:rPr lang="en-BE" sz="1200" b="0" u="none" strike="noStrike" kern="1200" dirty="0">
                <a:solidFill>
                  <a:schemeClr val="tx1"/>
                </a:solidFill>
                <a:effectLst/>
                <a:latin typeface="+mn-lt"/>
                <a:ea typeface="+mn-ea"/>
                <a:cs typeface="+mn-cs"/>
              </a:rPr>
              <a:t> is the non-perturbative </a:t>
            </a:r>
            <a:r>
              <a:rPr lang="en-BE" sz="1200" b="0" i="1" u="none" strike="noStrike" kern="1200" dirty="0">
                <a:solidFill>
                  <a:schemeClr val="tx1"/>
                </a:solidFill>
                <a:effectLst/>
                <a:latin typeface="+mn-lt"/>
                <a:ea typeface="+mn-ea"/>
                <a:cs typeface="+mn-cs"/>
              </a:rPr>
              <a:t>computational method</a:t>
            </a:r>
            <a:r>
              <a:rPr lang="en-BE" sz="1200" b="0" u="none" strike="noStrike" kern="1200" dirty="0">
                <a:solidFill>
                  <a:schemeClr val="tx1"/>
                </a:solidFill>
                <a:effectLst/>
                <a:latin typeface="+mn-lt"/>
                <a:ea typeface="+mn-ea"/>
                <a:cs typeface="+mn-cs"/>
              </a:rPr>
              <a:t>, while the </a:t>
            </a:r>
            <a:r>
              <a:rPr lang="en-BE" sz="1200" b="1" u="none" strike="noStrike" kern="1200" dirty="0">
                <a:solidFill>
                  <a:schemeClr val="tx1"/>
                </a:solidFill>
                <a:effectLst/>
                <a:latin typeface="+mn-lt"/>
                <a:ea typeface="+mn-ea"/>
                <a:cs typeface="+mn-cs"/>
              </a:rPr>
              <a:t>z-expansion</a:t>
            </a:r>
            <a:r>
              <a:rPr lang="en-BE" sz="1200" b="0" u="none" strike="noStrike" kern="1200" dirty="0">
                <a:solidFill>
                  <a:schemeClr val="tx1"/>
                </a:solidFill>
                <a:effectLst/>
                <a:latin typeface="+mn-lt"/>
                <a:ea typeface="+mn-ea"/>
                <a:cs typeface="+mn-cs"/>
              </a:rPr>
              <a:t> is the </a:t>
            </a:r>
            <a:r>
              <a:rPr lang="en-BE" sz="1200" b="0" i="1" u="none" strike="noStrike" kern="1200" dirty="0">
                <a:solidFill>
                  <a:schemeClr val="tx1"/>
                </a:solidFill>
                <a:effectLst/>
                <a:latin typeface="+mn-lt"/>
                <a:ea typeface="+mn-ea"/>
                <a:cs typeface="+mn-cs"/>
              </a:rPr>
              <a:t>extrapolation tool</a:t>
            </a:r>
            <a:r>
              <a:rPr lang="en-BE" sz="1200" b="0" u="none" strike="noStrike" kern="1200" dirty="0">
                <a:solidFill>
                  <a:schemeClr val="tx1"/>
                </a:solidFill>
                <a:effectLst/>
                <a:latin typeface="+mn-lt"/>
                <a:ea typeface="+mn-ea"/>
                <a:cs typeface="+mn-cs"/>
              </a:rPr>
              <a:t> used to connect LQCD data with experimental measurements. [</a:t>
            </a:r>
            <a:r>
              <a:rPr lang="en-BE" sz="1200" b="0" u="none" strike="noStrike" kern="1200" dirty="0">
                <a:solidFill>
                  <a:schemeClr val="tx1"/>
                </a:solidFill>
                <a:effectLst/>
                <a:latin typeface="+mn-lt"/>
                <a:ea typeface="+mn-ea"/>
                <a:cs typeface="+mn-cs"/>
                <a:hlinkClick r:id="rId6"/>
              </a:rPr>
              <a:t>1</a:t>
            </a:r>
            <a:r>
              <a:rPr lang="en-BE" sz="1200" b="0" u="none" strike="noStrike" kern="1200" dirty="0">
                <a:solidFill>
                  <a:schemeClr val="tx1"/>
                </a:solidFill>
                <a:effectLst/>
                <a:latin typeface="+mn-lt"/>
                <a:ea typeface="+mn-ea"/>
                <a:cs typeface="+mn-cs"/>
              </a:rPr>
              <a:t>, </a:t>
            </a:r>
            <a:r>
              <a:rPr lang="en-BE" sz="1200" b="0" u="none" strike="noStrike" kern="1200" dirty="0">
                <a:solidFill>
                  <a:schemeClr val="tx1"/>
                </a:solidFill>
                <a:effectLst/>
                <a:latin typeface="+mn-lt"/>
                <a:ea typeface="+mn-ea"/>
                <a:cs typeface="+mn-cs"/>
                <a:hlinkClick r:id="rId7"/>
              </a:rPr>
              <a:t>2</a:t>
            </a:r>
            <a:r>
              <a:rPr lang="en-BE" sz="1200" b="0" u="none" strike="noStrike" kern="1200" dirty="0">
                <a:solidFill>
                  <a:schemeClr val="tx1"/>
                </a:solidFill>
                <a:effectLst/>
                <a:latin typeface="+mn-lt"/>
                <a:ea typeface="+mn-ea"/>
                <a:cs typeface="+mn-cs"/>
              </a:rPr>
              <a:t>]</a:t>
            </a:r>
          </a:p>
          <a:p>
            <a:endParaRPr lang="en-BE" dirty="0"/>
          </a:p>
        </p:txBody>
      </p:sp>
      <p:sp>
        <p:nvSpPr>
          <p:cNvPr id="4" name="Slide Number Placeholder 3"/>
          <p:cNvSpPr>
            <a:spLocks noGrp="1"/>
          </p:cNvSpPr>
          <p:nvPr>
            <p:ph type="sldNum" sz="quarter" idx="5"/>
          </p:nvPr>
        </p:nvSpPr>
        <p:spPr/>
        <p:txBody>
          <a:bodyPr/>
          <a:lstStyle/>
          <a:p>
            <a:fld id="{177ED91D-1FBC-4044-958C-26EB8A8F6E89}" type="slidenum">
              <a:rPr lang="en-BE" smtClean="0"/>
              <a:t>12</a:t>
            </a:fld>
            <a:endParaRPr lang="en-BE"/>
          </a:p>
        </p:txBody>
      </p:sp>
    </p:spTree>
    <p:extLst>
      <p:ext uri="{BB962C8B-B14F-4D97-AF65-F5344CB8AC3E}">
        <p14:creationId xmlns:p14="http://schemas.microsoft.com/office/powerpoint/2010/main" val="2408963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Focus on QE scattering, In born approximation</a:t>
            </a:r>
            <a:endParaRPr lang="nl-BE" dirty="0"/>
          </a:p>
        </p:txBody>
      </p:sp>
      <p:sp>
        <p:nvSpPr>
          <p:cNvPr id="4" name="Slide Number Placeholder 3"/>
          <p:cNvSpPr>
            <a:spLocks noGrp="1"/>
          </p:cNvSpPr>
          <p:nvPr>
            <p:ph type="sldNum" sz="quarter" idx="5"/>
          </p:nvPr>
        </p:nvSpPr>
        <p:spPr/>
        <p:txBody>
          <a:bodyPr/>
          <a:lstStyle/>
          <a:p>
            <a:fld id="{233C33F6-4C4B-43C1-8336-FEE846E484F5}" type="slidenum">
              <a:rPr lang="nl-BE" smtClean="0"/>
              <a:t>15</a:t>
            </a:fld>
            <a:endParaRPr lang="nl-BE"/>
          </a:p>
        </p:txBody>
      </p:sp>
    </p:spTree>
    <p:extLst>
      <p:ext uri="{BB962C8B-B14F-4D97-AF65-F5344CB8AC3E}">
        <p14:creationId xmlns:p14="http://schemas.microsoft.com/office/powerpoint/2010/main" val="1068289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DF428AF-70B1-4D4D-9A00-D54119F84450}" type="datetimeFigureOut">
              <a:rPr lang="en-BE" smtClean="0"/>
              <a:t>06/07/2026</a:t>
            </a:fld>
            <a:endParaRPr lang="en-BE"/>
          </a:p>
        </p:txBody>
      </p:sp>
      <p:sp>
        <p:nvSpPr>
          <p:cNvPr id="5" name="Footer Placeholder 4"/>
          <p:cNvSpPr>
            <a:spLocks noGrp="1"/>
          </p:cNvSpPr>
          <p:nvPr>
            <p:ph type="ftr" sz="quarter" idx="11"/>
          </p:nvPr>
        </p:nvSpPr>
        <p:spPr/>
        <p:txBody>
          <a:bodyPr/>
          <a:lstStyle/>
          <a:p>
            <a:endParaRPr lang="en-BE"/>
          </a:p>
        </p:txBody>
      </p:sp>
      <p:sp>
        <p:nvSpPr>
          <p:cNvPr id="6" name="Slide Number Placeholder 5"/>
          <p:cNvSpPr>
            <a:spLocks noGrp="1"/>
          </p:cNvSpPr>
          <p:nvPr>
            <p:ph type="sldNum" sz="quarter" idx="12"/>
          </p:nvPr>
        </p:nvSpPr>
        <p:spPr/>
        <p:txBody>
          <a:bodyPr/>
          <a:lstStyle/>
          <a:p>
            <a:fld id="{DEAF29DB-5981-49F6-94DC-B4FF7ED6A6F8}" type="slidenum">
              <a:rPr lang="en-BE" smtClean="0"/>
              <a:t>‹#›</a:t>
            </a:fld>
            <a:endParaRPr lang="en-BE"/>
          </a:p>
        </p:txBody>
      </p:sp>
    </p:spTree>
    <p:extLst>
      <p:ext uri="{BB962C8B-B14F-4D97-AF65-F5344CB8AC3E}">
        <p14:creationId xmlns:p14="http://schemas.microsoft.com/office/powerpoint/2010/main" val="893871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F428AF-70B1-4D4D-9A00-D54119F84450}" type="datetimeFigureOut">
              <a:rPr lang="en-BE" smtClean="0"/>
              <a:t>06/07/2026</a:t>
            </a:fld>
            <a:endParaRPr lang="en-BE"/>
          </a:p>
        </p:txBody>
      </p:sp>
      <p:sp>
        <p:nvSpPr>
          <p:cNvPr id="5" name="Footer Placeholder 4"/>
          <p:cNvSpPr>
            <a:spLocks noGrp="1"/>
          </p:cNvSpPr>
          <p:nvPr>
            <p:ph type="ftr" sz="quarter" idx="11"/>
          </p:nvPr>
        </p:nvSpPr>
        <p:spPr/>
        <p:txBody>
          <a:bodyPr/>
          <a:lstStyle/>
          <a:p>
            <a:endParaRPr lang="en-BE"/>
          </a:p>
        </p:txBody>
      </p:sp>
      <p:sp>
        <p:nvSpPr>
          <p:cNvPr id="6" name="Slide Number Placeholder 5"/>
          <p:cNvSpPr>
            <a:spLocks noGrp="1"/>
          </p:cNvSpPr>
          <p:nvPr>
            <p:ph type="sldNum" sz="quarter" idx="12"/>
          </p:nvPr>
        </p:nvSpPr>
        <p:spPr/>
        <p:txBody>
          <a:bodyPr/>
          <a:lstStyle/>
          <a:p>
            <a:fld id="{DEAF29DB-5981-49F6-94DC-B4FF7ED6A6F8}" type="slidenum">
              <a:rPr lang="en-BE" smtClean="0"/>
              <a:t>‹#›</a:t>
            </a:fld>
            <a:endParaRPr lang="en-BE"/>
          </a:p>
        </p:txBody>
      </p:sp>
    </p:spTree>
    <p:extLst>
      <p:ext uri="{BB962C8B-B14F-4D97-AF65-F5344CB8AC3E}">
        <p14:creationId xmlns:p14="http://schemas.microsoft.com/office/powerpoint/2010/main" val="2689697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F428AF-70B1-4D4D-9A00-D54119F84450}" type="datetimeFigureOut">
              <a:rPr lang="en-BE" smtClean="0"/>
              <a:t>06/07/2026</a:t>
            </a:fld>
            <a:endParaRPr lang="en-BE"/>
          </a:p>
        </p:txBody>
      </p:sp>
      <p:sp>
        <p:nvSpPr>
          <p:cNvPr id="5" name="Footer Placeholder 4"/>
          <p:cNvSpPr>
            <a:spLocks noGrp="1"/>
          </p:cNvSpPr>
          <p:nvPr>
            <p:ph type="ftr" sz="quarter" idx="11"/>
          </p:nvPr>
        </p:nvSpPr>
        <p:spPr/>
        <p:txBody>
          <a:bodyPr/>
          <a:lstStyle/>
          <a:p>
            <a:endParaRPr lang="en-BE"/>
          </a:p>
        </p:txBody>
      </p:sp>
      <p:sp>
        <p:nvSpPr>
          <p:cNvPr id="6" name="Slide Number Placeholder 5"/>
          <p:cNvSpPr>
            <a:spLocks noGrp="1"/>
          </p:cNvSpPr>
          <p:nvPr>
            <p:ph type="sldNum" sz="quarter" idx="12"/>
          </p:nvPr>
        </p:nvSpPr>
        <p:spPr/>
        <p:txBody>
          <a:bodyPr/>
          <a:lstStyle/>
          <a:p>
            <a:fld id="{DEAF29DB-5981-49F6-94DC-B4FF7ED6A6F8}" type="slidenum">
              <a:rPr lang="en-BE" smtClean="0"/>
              <a:t>‹#›</a:t>
            </a:fld>
            <a:endParaRPr lang="en-BE"/>
          </a:p>
        </p:txBody>
      </p:sp>
    </p:spTree>
    <p:extLst>
      <p:ext uri="{BB962C8B-B14F-4D97-AF65-F5344CB8AC3E}">
        <p14:creationId xmlns:p14="http://schemas.microsoft.com/office/powerpoint/2010/main" val="289115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Slide">
    <p:spTree>
      <p:nvGrpSpPr>
        <p:cNvPr id="1" name=""/>
        <p:cNvGrpSpPr/>
        <p:nvPr/>
      </p:nvGrpSpPr>
      <p:grpSpPr>
        <a:xfrm>
          <a:off x="0" y="0"/>
          <a:ext cx="0" cy="0"/>
          <a:chOff x="0" y="0"/>
          <a:chExt cx="0" cy="0"/>
        </a:xfrm>
      </p:grpSpPr>
      <p:sp>
        <p:nvSpPr>
          <p:cNvPr id="7" name="Rectangle 6"/>
          <p:cNvSpPr/>
          <p:nvPr userDrawn="1"/>
        </p:nvSpPr>
        <p:spPr>
          <a:xfrm>
            <a:off x="642977" y="979594"/>
            <a:ext cx="11549023" cy="4573969"/>
          </a:xfrm>
          <a:prstGeom prst="rect">
            <a:avLst/>
          </a:prstGeom>
          <a:solidFill>
            <a:srgbClr val="1E6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9"/>
            <a:endParaRPr lang="en-GB" sz="1800">
              <a:solidFill>
                <a:prstClr val="white"/>
              </a:solidFill>
            </a:endParaRPr>
          </a:p>
        </p:txBody>
      </p:sp>
      <p:sp>
        <p:nvSpPr>
          <p:cNvPr id="2" name="Title 1"/>
          <p:cNvSpPr>
            <a:spLocks noGrp="1"/>
          </p:cNvSpPr>
          <p:nvPr>
            <p:ph type="ctrTitle"/>
          </p:nvPr>
        </p:nvSpPr>
        <p:spPr bwMode="white">
          <a:xfrm>
            <a:off x="907842" y="1607344"/>
            <a:ext cx="10676456" cy="3119285"/>
          </a:xfrm>
        </p:spPr>
        <p:txBody>
          <a:bodyPr anchor="b">
            <a:noAutofit/>
          </a:bodyPr>
          <a:lstStyle>
            <a:lvl1pPr algn="l">
              <a:lnSpc>
                <a:spcPts val="7734"/>
              </a:lnSpc>
              <a:defRPr sz="7031" u="sng" baseline="0">
                <a:solidFill>
                  <a:schemeClr val="bg1"/>
                </a:solidFill>
                <a:uFill>
                  <a:solidFill>
                    <a:schemeClr val="bg1"/>
                  </a:solidFill>
                </a:uFill>
              </a:defRPr>
            </a:lvl1pPr>
          </a:lstStyle>
          <a:p>
            <a:r>
              <a:rPr lang="en-US" noProof="0"/>
              <a:t>Click to edit Master title style</a:t>
            </a:r>
            <a:endParaRPr lang="en-GB" noProof="0" dirty="0"/>
          </a:p>
        </p:txBody>
      </p:sp>
      <p:sp>
        <p:nvSpPr>
          <p:cNvPr id="3" name="Subtitle 2"/>
          <p:cNvSpPr>
            <a:spLocks noGrp="1"/>
          </p:cNvSpPr>
          <p:nvPr>
            <p:ph type="subTitle" idx="1" hasCustomPrompt="1"/>
          </p:nvPr>
        </p:nvSpPr>
        <p:spPr bwMode="white">
          <a:xfrm>
            <a:off x="902456" y="4833784"/>
            <a:ext cx="10681842" cy="410063"/>
          </a:xfrm>
        </p:spPr>
        <p:txBody>
          <a:bodyPr>
            <a:normAutofit/>
          </a:bodyPr>
          <a:lstStyle>
            <a:lvl1pPr marL="0" indent="0" algn="l">
              <a:lnSpc>
                <a:spcPts val="2531"/>
              </a:lnSpc>
              <a:buNone/>
              <a:defRPr sz="2109">
                <a:solidFill>
                  <a:srgbClr val="FFD200"/>
                </a:solidFill>
              </a:defRPr>
            </a:lvl1pPr>
            <a:lvl2pPr marL="457144" indent="0" algn="ctr">
              <a:buNone/>
              <a:defRPr sz="2000"/>
            </a:lvl2pPr>
            <a:lvl3pPr marL="914289" indent="0" algn="ctr">
              <a:buNone/>
              <a:defRPr sz="1800"/>
            </a:lvl3pPr>
            <a:lvl4pPr marL="1371433" indent="0" algn="ctr">
              <a:buNone/>
              <a:defRPr sz="1600"/>
            </a:lvl4pPr>
            <a:lvl5pPr marL="1828577" indent="0" algn="ctr">
              <a:buNone/>
              <a:defRPr sz="1600"/>
            </a:lvl5pPr>
            <a:lvl6pPr marL="2285723" indent="0" algn="ctr">
              <a:buNone/>
              <a:defRPr sz="1600"/>
            </a:lvl6pPr>
            <a:lvl7pPr marL="2742867" indent="0" algn="ctr">
              <a:buNone/>
              <a:defRPr sz="1600"/>
            </a:lvl7pPr>
            <a:lvl8pPr marL="3200011" indent="0" algn="ctr">
              <a:buNone/>
              <a:defRPr sz="1600"/>
            </a:lvl8pPr>
            <a:lvl9pPr marL="3657156" indent="0" algn="ctr">
              <a:buNone/>
              <a:defRPr sz="1600"/>
            </a:lvl9pPr>
          </a:lstStyle>
          <a:p>
            <a:r>
              <a:rPr lang="en-GB" noProof="0" dirty="0"/>
              <a:t>Click to add subtitle / presenter / date [</a:t>
            </a:r>
            <a:r>
              <a:rPr lang="en-GB" noProof="0" dirty="0" err="1"/>
              <a:t>dd</a:t>
            </a:r>
            <a:r>
              <a:rPr lang="en-GB" noProof="0" dirty="0"/>
              <a:t>-mm-</a:t>
            </a:r>
            <a:r>
              <a:rPr lang="en-GB" noProof="0" dirty="0" err="1"/>
              <a:t>yyyy</a:t>
            </a:r>
            <a:r>
              <a:rPr lang="en-GB" noProof="0" dirty="0"/>
              <a:t>]</a:t>
            </a:r>
          </a:p>
        </p:txBody>
      </p:sp>
      <p:sp>
        <p:nvSpPr>
          <p:cNvPr id="8" name="Titles positoning box" hidden="1"/>
          <p:cNvSpPr/>
          <p:nvPr userDrawn="1"/>
        </p:nvSpPr>
        <p:spPr>
          <a:xfrm>
            <a:off x="964465" y="4505625"/>
            <a:ext cx="10555957" cy="405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9"/>
            <a:endParaRPr lang="en-GB" sz="1800">
              <a:solidFill>
                <a:prstClr val="white"/>
              </a:solidFill>
            </a:endParaRPr>
          </a:p>
        </p:txBody>
      </p:sp>
      <p:sp>
        <p:nvSpPr>
          <p:cNvPr id="12" name="Picture Placeholder 11"/>
          <p:cNvSpPr>
            <a:spLocks noGrp="1"/>
          </p:cNvSpPr>
          <p:nvPr>
            <p:ph type="pic" sz="quarter" idx="11" hasCustomPrompt="1"/>
          </p:nvPr>
        </p:nvSpPr>
        <p:spPr>
          <a:xfrm>
            <a:off x="2250419" y="5882625"/>
            <a:ext cx="1607442" cy="653063"/>
          </a:xfrm>
        </p:spPr>
        <p:txBody>
          <a:bodyPr/>
          <a:lstStyle>
            <a:lvl1pPr>
              <a:defRPr sz="1125">
                <a:solidFill>
                  <a:schemeClr val="bg1">
                    <a:lumMod val="50000"/>
                  </a:schemeClr>
                </a:solidFill>
              </a:defRPr>
            </a:lvl1pPr>
          </a:lstStyle>
          <a:p>
            <a:r>
              <a:rPr lang="en-GB" noProof="0" dirty="0"/>
              <a:t>Partner Logo 1</a:t>
            </a:r>
          </a:p>
        </p:txBody>
      </p:sp>
      <p:sp>
        <p:nvSpPr>
          <p:cNvPr id="13" name="Picture Placeholder 11"/>
          <p:cNvSpPr>
            <a:spLocks noGrp="1"/>
          </p:cNvSpPr>
          <p:nvPr>
            <p:ph type="pic" sz="quarter" idx="12" hasCustomPrompt="1"/>
          </p:nvPr>
        </p:nvSpPr>
        <p:spPr>
          <a:xfrm>
            <a:off x="4017339" y="5882625"/>
            <a:ext cx="1607442" cy="653063"/>
          </a:xfrm>
        </p:spPr>
        <p:txBody>
          <a:bodyPr/>
          <a:lstStyle>
            <a:lvl1pPr>
              <a:defRPr sz="1125">
                <a:solidFill>
                  <a:schemeClr val="bg1">
                    <a:lumMod val="50000"/>
                  </a:schemeClr>
                </a:solidFill>
              </a:defRPr>
            </a:lvl1pPr>
          </a:lstStyle>
          <a:p>
            <a:r>
              <a:rPr lang="en-GB" noProof="0" dirty="0"/>
              <a:t>Partner Logo 2</a:t>
            </a:r>
          </a:p>
        </p:txBody>
      </p:sp>
      <p:sp>
        <p:nvSpPr>
          <p:cNvPr id="14" name="Picture Placeholder 11"/>
          <p:cNvSpPr>
            <a:spLocks noGrp="1"/>
          </p:cNvSpPr>
          <p:nvPr>
            <p:ph type="pic" sz="quarter" idx="13" hasCustomPrompt="1"/>
          </p:nvPr>
        </p:nvSpPr>
        <p:spPr>
          <a:xfrm>
            <a:off x="5786791" y="5882625"/>
            <a:ext cx="1632756" cy="653063"/>
          </a:xfrm>
        </p:spPr>
        <p:txBody>
          <a:bodyPr/>
          <a:lstStyle>
            <a:lvl1pPr>
              <a:defRPr sz="1125">
                <a:solidFill>
                  <a:schemeClr val="bg1">
                    <a:lumMod val="50000"/>
                  </a:schemeClr>
                </a:solidFill>
              </a:defRPr>
            </a:lvl1pPr>
          </a:lstStyle>
          <a:p>
            <a:r>
              <a:rPr lang="en-GB" noProof="0" dirty="0"/>
              <a:t>Partner Logo 3</a:t>
            </a:r>
          </a:p>
        </p:txBody>
      </p:sp>
      <p:sp>
        <p:nvSpPr>
          <p:cNvPr id="15" name="Picture Placeholder 11"/>
          <p:cNvSpPr>
            <a:spLocks noGrp="1"/>
          </p:cNvSpPr>
          <p:nvPr>
            <p:ph type="pic" sz="quarter" idx="14" hasCustomPrompt="1"/>
          </p:nvPr>
        </p:nvSpPr>
        <p:spPr>
          <a:xfrm>
            <a:off x="7556242" y="5882625"/>
            <a:ext cx="1632756" cy="653063"/>
          </a:xfrm>
        </p:spPr>
        <p:txBody>
          <a:bodyPr/>
          <a:lstStyle>
            <a:lvl1pPr>
              <a:defRPr sz="1125">
                <a:solidFill>
                  <a:schemeClr val="bg1">
                    <a:lumMod val="50000"/>
                  </a:schemeClr>
                </a:solidFill>
              </a:defRPr>
            </a:lvl1pPr>
          </a:lstStyle>
          <a:p>
            <a:r>
              <a:rPr lang="en-GB" noProof="0" dirty="0"/>
              <a:t>Partner Logo 4</a:t>
            </a:r>
          </a:p>
        </p:txBody>
      </p:sp>
      <p:sp>
        <p:nvSpPr>
          <p:cNvPr id="16" name="Oranisation Placeholder"/>
          <p:cNvSpPr>
            <a:spLocks noGrp="1"/>
          </p:cNvSpPr>
          <p:nvPr>
            <p:ph type="body" sz="quarter" idx="15" hasCustomPrompt="1"/>
          </p:nvPr>
        </p:nvSpPr>
        <p:spPr bwMode="white">
          <a:xfrm>
            <a:off x="6033553" y="277740"/>
            <a:ext cx="5832356" cy="379688"/>
          </a:xfrm>
        </p:spPr>
        <p:txBody>
          <a:bodyPr anchor="b" anchorCtr="0">
            <a:normAutofit/>
          </a:bodyPr>
          <a:lstStyle>
            <a:lvl1pPr>
              <a:lnSpc>
                <a:spcPts val="1195"/>
              </a:lnSpc>
              <a:defRPr sz="984" b="1" i="0" u="sng" cap="all" baseline="0">
                <a:solidFill>
                  <a:srgbClr val="1E64C8"/>
                </a:solidFill>
                <a:uFill>
                  <a:solidFill>
                    <a:schemeClr val="bg1"/>
                  </a:solidFill>
                </a:uFill>
              </a:defRPr>
            </a:lvl1pPr>
            <a:lvl2pPr marL="0" indent="0">
              <a:lnSpc>
                <a:spcPts val="1195"/>
              </a:lnSpc>
              <a:buNone/>
              <a:defRPr sz="984" cap="all" baseline="0">
                <a:solidFill>
                  <a:srgbClr val="1E64C8"/>
                </a:solidFill>
              </a:defRPr>
            </a:lvl2pPr>
          </a:lstStyle>
          <a:p>
            <a:pPr lvl="0"/>
            <a:r>
              <a:rPr lang="en-GB" noProof="0" dirty="0"/>
              <a:t>Click to edit organisation styles</a:t>
            </a:r>
          </a:p>
          <a:p>
            <a:pPr lvl="1"/>
            <a:r>
              <a:rPr lang="en-GB" noProof="0" dirty="0"/>
              <a:t>Second level</a:t>
            </a:r>
          </a:p>
        </p:txBody>
      </p:sp>
      <p:pic>
        <p:nvPicPr>
          <p:cNvPr id="25" name="Afbeelding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6551" y="0"/>
            <a:ext cx="1959306" cy="979594"/>
          </a:xfrm>
          <a:prstGeom prst="rect">
            <a:avLst/>
          </a:prstGeom>
        </p:spPr>
      </p:pic>
    </p:spTree>
    <p:extLst>
      <p:ext uri="{BB962C8B-B14F-4D97-AF65-F5344CB8AC3E}">
        <p14:creationId xmlns:p14="http://schemas.microsoft.com/office/powerpoint/2010/main" val="3428701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AB82E-CF25-4178-ABC3-0CEABD1123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l-BE"/>
          </a:p>
        </p:txBody>
      </p:sp>
      <p:sp>
        <p:nvSpPr>
          <p:cNvPr id="3" name="Subtitle 2">
            <a:extLst>
              <a:ext uri="{FF2B5EF4-FFF2-40B4-BE49-F238E27FC236}">
                <a16:creationId xmlns:a16="http://schemas.microsoft.com/office/drawing/2014/main" id="{EB773F9B-4AF2-4492-8B4A-20C7E8BE0208}"/>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nl-BE"/>
          </a:p>
        </p:txBody>
      </p:sp>
      <p:sp>
        <p:nvSpPr>
          <p:cNvPr id="4" name="Date Placeholder 3">
            <a:extLst>
              <a:ext uri="{FF2B5EF4-FFF2-40B4-BE49-F238E27FC236}">
                <a16:creationId xmlns:a16="http://schemas.microsoft.com/office/drawing/2014/main" id="{54655E72-B637-4929-AC68-225250FDA676}"/>
              </a:ext>
            </a:extLst>
          </p:cNvPr>
          <p:cNvSpPr>
            <a:spLocks noGrp="1"/>
          </p:cNvSpPr>
          <p:nvPr>
            <p:ph type="dt" sz="half" idx="10"/>
          </p:nvPr>
        </p:nvSpPr>
        <p:spPr/>
        <p:txBody>
          <a:bodyPr/>
          <a:lstStyle/>
          <a:p>
            <a:fld id="{570DE756-2BC7-4999-9976-41EF2BDB471C}" type="datetimeFigureOut">
              <a:rPr lang="nl-BE" smtClean="0"/>
              <a:t>6/07/2026</a:t>
            </a:fld>
            <a:endParaRPr lang="nl-BE"/>
          </a:p>
        </p:txBody>
      </p:sp>
      <p:sp>
        <p:nvSpPr>
          <p:cNvPr id="5" name="Footer Placeholder 4">
            <a:extLst>
              <a:ext uri="{FF2B5EF4-FFF2-40B4-BE49-F238E27FC236}">
                <a16:creationId xmlns:a16="http://schemas.microsoft.com/office/drawing/2014/main" id="{C2F26124-5033-4FD4-84EC-B045BCA8DF45}"/>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9B95DF18-427C-451D-A821-C2E61A91DDD1}"/>
              </a:ext>
            </a:extLst>
          </p:cNvPr>
          <p:cNvSpPr>
            <a:spLocks noGrp="1"/>
          </p:cNvSpPr>
          <p:nvPr>
            <p:ph type="sldNum" sz="quarter" idx="12"/>
          </p:nvPr>
        </p:nvSpPr>
        <p:spPr/>
        <p:txBody>
          <a:bodyPr/>
          <a:lstStyle/>
          <a:p>
            <a:fld id="{3F262DAC-85BF-4BE2-986C-96C4445CAD1C}" type="slidenum">
              <a:rPr lang="nl-BE" smtClean="0"/>
              <a:t>‹#›</a:t>
            </a:fld>
            <a:endParaRPr lang="nl-BE"/>
          </a:p>
        </p:txBody>
      </p:sp>
    </p:spTree>
    <p:extLst>
      <p:ext uri="{BB962C8B-B14F-4D97-AF65-F5344CB8AC3E}">
        <p14:creationId xmlns:p14="http://schemas.microsoft.com/office/powerpoint/2010/main" val="3890771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38EC6-5F48-4188-9479-485603AEAC06}"/>
              </a:ext>
            </a:extLst>
          </p:cNvPr>
          <p:cNvSpPr>
            <a:spLocks noGrp="1"/>
          </p:cNvSpPr>
          <p:nvPr>
            <p:ph type="title"/>
          </p:nvPr>
        </p:nvSpPr>
        <p:spPr/>
        <p:txBody>
          <a:bodyPr/>
          <a:lstStyle/>
          <a:p>
            <a:r>
              <a:rPr lang="en-US"/>
              <a:t>Click to edit Master title style</a:t>
            </a:r>
            <a:endParaRPr lang="nl-BE"/>
          </a:p>
        </p:txBody>
      </p:sp>
      <p:sp>
        <p:nvSpPr>
          <p:cNvPr id="3" name="Content Placeholder 2">
            <a:extLst>
              <a:ext uri="{FF2B5EF4-FFF2-40B4-BE49-F238E27FC236}">
                <a16:creationId xmlns:a16="http://schemas.microsoft.com/office/drawing/2014/main" id="{1C161A33-9A3D-4385-9BE9-09719A0B9D1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77AFB59D-2C8D-4ED3-B9A3-B09709FD2D9A}"/>
              </a:ext>
            </a:extLst>
          </p:cNvPr>
          <p:cNvSpPr>
            <a:spLocks noGrp="1"/>
          </p:cNvSpPr>
          <p:nvPr>
            <p:ph type="dt" sz="half" idx="10"/>
          </p:nvPr>
        </p:nvSpPr>
        <p:spPr/>
        <p:txBody>
          <a:bodyPr/>
          <a:lstStyle/>
          <a:p>
            <a:fld id="{570DE756-2BC7-4999-9976-41EF2BDB471C}" type="datetimeFigureOut">
              <a:rPr lang="nl-BE" smtClean="0"/>
              <a:t>6/07/2026</a:t>
            </a:fld>
            <a:endParaRPr lang="nl-BE"/>
          </a:p>
        </p:txBody>
      </p:sp>
      <p:sp>
        <p:nvSpPr>
          <p:cNvPr id="5" name="Footer Placeholder 4">
            <a:extLst>
              <a:ext uri="{FF2B5EF4-FFF2-40B4-BE49-F238E27FC236}">
                <a16:creationId xmlns:a16="http://schemas.microsoft.com/office/drawing/2014/main" id="{F79A5B7A-3BE1-4E5D-960E-00C9E3671917}"/>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A3943BB6-F4C2-4B3D-8906-20093C6FAF28}"/>
              </a:ext>
            </a:extLst>
          </p:cNvPr>
          <p:cNvSpPr>
            <a:spLocks noGrp="1"/>
          </p:cNvSpPr>
          <p:nvPr>
            <p:ph type="sldNum" sz="quarter" idx="12"/>
          </p:nvPr>
        </p:nvSpPr>
        <p:spPr/>
        <p:txBody>
          <a:bodyPr/>
          <a:lstStyle/>
          <a:p>
            <a:fld id="{3F262DAC-85BF-4BE2-986C-96C4445CAD1C}" type="slidenum">
              <a:rPr lang="nl-BE" smtClean="0"/>
              <a:t>‹#›</a:t>
            </a:fld>
            <a:endParaRPr lang="nl-BE"/>
          </a:p>
        </p:txBody>
      </p:sp>
    </p:spTree>
    <p:extLst>
      <p:ext uri="{BB962C8B-B14F-4D97-AF65-F5344CB8AC3E}">
        <p14:creationId xmlns:p14="http://schemas.microsoft.com/office/powerpoint/2010/main" val="3322645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25040-FA27-4B03-88E3-64935A0F2C11}"/>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nl-BE"/>
          </a:p>
        </p:txBody>
      </p:sp>
      <p:sp>
        <p:nvSpPr>
          <p:cNvPr id="3" name="Text Placeholder 2">
            <a:extLst>
              <a:ext uri="{FF2B5EF4-FFF2-40B4-BE49-F238E27FC236}">
                <a16:creationId xmlns:a16="http://schemas.microsoft.com/office/drawing/2014/main" id="{9B1597F7-61E3-4AB8-B23D-206F02CD652E}"/>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03E69B-7AA6-479A-A5CC-2DFFA8A21E7A}"/>
              </a:ext>
            </a:extLst>
          </p:cNvPr>
          <p:cNvSpPr>
            <a:spLocks noGrp="1"/>
          </p:cNvSpPr>
          <p:nvPr>
            <p:ph type="dt" sz="half" idx="10"/>
          </p:nvPr>
        </p:nvSpPr>
        <p:spPr/>
        <p:txBody>
          <a:bodyPr/>
          <a:lstStyle/>
          <a:p>
            <a:fld id="{570DE756-2BC7-4999-9976-41EF2BDB471C}" type="datetimeFigureOut">
              <a:rPr lang="nl-BE" smtClean="0"/>
              <a:t>6/07/2026</a:t>
            </a:fld>
            <a:endParaRPr lang="nl-BE"/>
          </a:p>
        </p:txBody>
      </p:sp>
      <p:sp>
        <p:nvSpPr>
          <p:cNvPr id="5" name="Footer Placeholder 4">
            <a:extLst>
              <a:ext uri="{FF2B5EF4-FFF2-40B4-BE49-F238E27FC236}">
                <a16:creationId xmlns:a16="http://schemas.microsoft.com/office/drawing/2014/main" id="{7FD91734-A5DA-4FF5-B37F-82242983AF44}"/>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E47D8B38-B4F7-49B3-88D5-014384A65BC1}"/>
              </a:ext>
            </a:extLst>
          </p:cNvPr>
          <p:cNvSpPr>
            <a:spLocks noGrp="1"/>
          </p:cNvSpPr>
          <p:nvPr>
            <p:ph type="sldNum" sz="quarter" idx="12"/>
          </p:nvPr>
        </p:nvSpPr>
        <p:spPr/>
        <p:txBody>
          <a:bodyPr/>
          <a:lstStyle/>
          <a:p>
            <a:fld id="{3F262DAC-85BF-4BE2-986C-96C4445CAD1C}" type="slidenum">
              <a:rPr lang="nl-BE" smtClean="0"/>
              <a:t>‹#›</a:t>
            </a:fld>
            <a:endParaRPr lang="nl-BE"/>
          </a:p>
        </p:txBody>
      </p:sp>
    </p:spTree>
    <p:extLst>
      <p:ext uri="{BB962C8B-B14F-4D97-AF65-F5344CB8AC3E}">
        <p14:creationId xmlns:p14="http://schemas.microsoft.com/office/powerpoint/2010/main" val="2749082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481DF-B8B3-44B3-A5CE-6854AED8CB9F}"/>
              </a:ext>
            </a:extLst>
          </p:cNvPr>
          <p:cNvSpPr>
            <a:spLocks noGrp="1"/>
          </p:cNvSpPr>
          <p:nvPr>
            <p:ph type="title"/>
          </p:nvPr>
        </p:nvSpPr>
        <p:spPr/>
        <p:txBody>
          <a:bodyPr/>
          <a:lstStyle/>
          <a:p>
            <a:r>
              <a:rPr lang="en-US"/>
              <a:t>Click to edit Master title style</a:t>
            </a:r>
            <a:endParaRPr lang="nl-BE"/>
          </a:p>
        </p:txBody>
      </p:sp>
      <p:sp>
        <p:nvSpPr>
          <p:cNvPr id="3" name="Content Placeholder 2">
            <a:extLst>
              <a:ext uri="{FF2B5EF4-FFF2-40B4-BE49-F238E27FC236}">
                <a16:creationId xmlns:a16="http://schemas.microsoft.com/office/drawing/2014/main" id="{FF057284-EB15-41EC-8B72-B0E78089652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Content Placeholder 3">
            <a:extLst>
              <a:ext uri="{FF2B5EF4-FFF2-40B4-BE49-F238E27FC236}">
                <a16:creationId xmlns:a16="http://schemas.microsoft.com/office/drawing/2014/main" id="{23B90214-A123-45E0-B1D1-CC16F143F81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Date Placeholder 4">
            <a:extLst>
              <a:ext uri="{FF2B5EF4-FFF2-40B4-BE49-F238E27FC236}">
                <a16:creationId xmlns:a16="http://schemas.microsoft.com/office/drawing/2014/main" id="{2EC45AC0-FBBA-4DE8-B0DD-993089AC312D}"/>
              </a:ext>
            </a:extLst>
          </p:cNvPr>
          <p:cNvSpPr>
            <a:spLocks noGrp="1"/>
          </p:cNvSpPr>
          <p:nvPr>
            <p:ph type="dt" sz="half" idx="10"/>
          </p:nvPr>
        </p:nvSpPr>
        <p:spPr/>
        <p:txBody>
          <a:bodyPr/>
          <a:lstStyle/>
          <a:p>
            <a:fld id="{570DE756-2BC7-4999-9976-41EF2BDB471C}" type="datetimeFigureOut">
              <a:rPr lang="nl-BE" smtClean="0"/>
              <a:t>6/07/2026</a:t>
            </a:fld>
            <a:endParaRPr lang="nl-BE"/>
          </a:p>
        </p:txBody>
      </p:sp>
      <p:sp>
        <p:nvSpPr>
          <p:cNvPr id="6" name="Footer Placeholder 5">
            <a:extLst>
              <a:ext uri="{FF2B5EF4-FFF2-40B4-BE49-F238E27FC236}">
                <a16:creationId xmlns:a16="http://schemas.microsoft.com/office/drawing/2014/main" id="{57488EF1-D4A3-42FE-B247-5EF035FE7CB4}"/>
              </a:ext>
            </a:extLst>
          </p:cNvPr>
          <p:cNvSpPr>
            <a:spLocks noGrp="1"/>
          </p:cNvSpPr>
          <p:nvPr>
            <p:ph type="ftr" sz="quarter" idx="11"/>
          </p:nvPr>
        </p:nvSpPr>
        <p:spPr/>
        <p:txBody>
          <a:bodyPr/>
          <a:lstStyle/>
          <a:p>
            <a:endParaRPr lang="nl-BE"/>
          </a:p>
        </p:txBody>
      </p:sp>
      <p:sp>
        <p:nvSpPr>
          <p:cNvPr id="7" name="Slide Number Placeholder 6">
            <a:extLst>
              <a:ext uri="{FF2B5EF4-FFF2-40B4-BE49-F238E27FC236}">
                <a16:creationId xmlns:a16="http://schemas.microsoft.com/office/drawing/2014/main" id="{92860CFB-65F0-47BC-9BE9-29A8772EF1CF}"/>
              </a:ext>
            </a:extLst>
          </p:cNvPr>
          <p:cNvSpPr>
            <a:spLocks noGrp="1"/>
          </p:cNvSpPr>
          <p:nvPr>
            <p:ph type="sldNum" sz="quarter" idx="12"/>
          </p:nvPr>
        </p:nvSpPr>
        <p:spPr/>
        <p:txBody>
          <a:bodyPr/>
          <a:lstStyle/>
          <a:p>
            <a:fld id="{3F262DAC-85BF-4BE2-986C-96C4445CAD1C}" type="slidenum">
              <a:rPr lang="nl-BE" smtClean="0"/>
              <a:t>‹#›</a:t>
            </a:fld>
            <a:endParaRPr lang="nl-BE"/>
          </a:p>
        </p:txBody>
      </p:sp>
    </p:spTree>
    <p:extLst>
      <p:ext uri="{BB962C8B-B14F-4D97-AF65-F5344CB8AC3E}">
        <p14:creationId xmlns:p14="http://schemas.microsoft.com/office/powerpoint/2010/main" val="1767801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5442A-1F48-44D6-B5E9-0C3971864597}"/>
              </a:ext>
            </a:extLst>
          </p:cNvPr>
          <p:cNvSpPr>
            <a:spLocks noGrp="1"/>
          </p:cNvSpPr>
          <p:nvPr>
            <p:ph type="title"/>
          </p:nvPr>
        </p:nvSpPr>
        <p:spPr>
          <a:xfrm>
            <a:off x="839788" y="365127"/>
            <a:ext cx="10515600" cy="1325563"/>
          </a:xfrm>
        </p:spPr>
        <p:txBody>
          <a:bodyPr/>
          <a:lstStyle/>
          <a:p>
            <a:r>
              <a:rPr lang="en-US"/>
              <a:t>Click to edit Master title style</a:t>
            </a:r>
            <a:endParaRPr lang="nl-BE"/>
          </a:p>
        </p:txBody>
      </p:sp>
      <p:sp>
        <p:nvSpPr>
          <p:cNvPr id="3" name="Text Placeholder 2">
            <a:extLst>
              <a:ext uri="{FF2B5EF4-FFF2-40B4-BE49-F238E27FC236}">
                <a16:creationId xmlns:a16="http://schemas.microsoft.com/office/drawing/2014/main" id="{3C6702BF-CEA7-44DB-9A8C-0988E80D6310}"/>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3745201-6D43-4B1A-B1F0-627F8115EDC8}"/>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Text Placeholder 4">
            <a:extLst>
              <a:ext uri="{FF2B5EF4-FFF2-40B4-BE49-F238E27FC236}">
                <a16:creationId xmlns:a16="http://schemas.microsoft.com/office/drawing/2014/main" id="{3079E63F-BFC0-4DD6-91C6-E7EB506A7E16}"/>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8681DCF-0DFB-43AE-AFC1-5BB7EA3104D9}"/>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Date Placeholder 6">
            <a:extLst>
              <a:ext uri="{FF2B5EF4-FFF2-40B4-BE49-F238E27FC236}">
                <a16:creationId xmlns:a16="http://schemas.microsoft.com/office/drawing/2014/main" id="{88D3D158-EDEC-40E6-A0C3-D2158D8AA711}"/>
              </a:ext>
            </a:extLst>
          </p:cNvPr>
          <p:cNvSpPr>
            <a:spLocks noGrp="1"/>
          </p:cNvSpPr>
          <p:nvPr>
            <p:ph type="dt" sz="half" idx="10"/>
          </p:nvPr>
        </p:nvSpPr>
        <p:spPr/>
        <p:txBody>
          <a:bodyPr/>
          <a:lstStyle/>
          <a:p>
            <a:fld id="{570DE756-2BC7-4999-9976-41EF2BDB471C}" type="datetimeFigureOut">
              <a:rPr lang="nl-BE" smtClean="0"/>
              <a:t>6/07/2026</a:t>
            </a:fld>
            <a:endParaRPr lang="nl-BE"/>
          </a:p>
        </p:txBody>
      </p:sp>
      <p:sp>
        <p:nvSpPr>
          <p:cNvPr id="8" name="Footer Placeholder 7">
            <a:extLst>
              <a:ext uri="{FF2B5EF4-FFF2-40B4-BE49-F238E27FC236}">
                <a16:creationId xmlns:a16="http://schemas.microsoft.com/office/drawing/2014/main" id="{9B32A922-0A64-4792-8814-688B3F976C19}"/>
              </a:ext>
            </a:extLst>
          </p:cNvPr>
          <p:cNvSpPr>
            <a:spLocks noGrp="1"/>
          </p:cNvSpPr>
          <p:nvPr>
            <p:ph type="ftr" sz="quarter" idx="11"/>
          </p:nvPr>
        </p:nvSpPr>
        <p:spPr/>
        <p:txBody>
          <a:bodyPr/>
          <a:lstStyle/>
          <a:p>
            <a:endParaRPr lang="nl-BE"/>
          </a:p>
        </p:txBody>
      </p:sp>
      <p:sp>
        <p:nvSpPr>
          <p:cNvPr id="9" name="Slide Number Placeholder 8">
            <a:extLst>
              <a:ext uri="{FF2B5EF4-FFF2-40B4-BE49-F238E27FC236}">
                <a16:creationId xmlns:a16="http://schemas.microsoft.com/office/drawing/2014/main" id="{35D1BEB4-0569-48BE-8F65-5088CBBB2D37}"/>
              </a:ext>
            </a:extLst>
          </p:cNvPr>
          <p:cNvSpPr>
            <a:spLocks noGrp="1"/>
          </p:cNvSpPr>
          <p:nvPr>
            <p:ph type="sldNum" sz="quarter" idx="12"/>
          </p:nvPr>
        </p:nvSpPr>
        <p:spPr/>
        <p:txBody>
          <a:bodyPr/>
          <a:lstStyle/>
          <a:p>
            <a:fld id="{3F262DAC-85BF-4BE2-986C-96C4445CAD1C}" type="slidenum">
              <a:rPr lang="nl-BE" smtClean="0"/>
              <a:t>‹#›</a:t>
            </a:fld>
            <a:endParaRPr lang="nl-BE"/>
          </a:p>
        </p:txBody>
      </p:sp>
    </p:spTree>
    <p:extLst>
      <p:ext uri="{BB962C8B-B14F-4D97-AF65-F5344CB8AC3E}">
        <p14:creationId xmlns:p14="http://schemas.microsoft.com/office/powerpoint/2010/main" val="16417124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F9439-4890-4656-BDE5-59CD800281C1}"/>
              </a:ext>
            </a:extLst>
          </p:cNvPr>
          <p:cNvSpPr>
            <a:spLocks noGrp="1"/>
          </p:cNvSpPr>
          <p:nvPr>
            <p:ph type="title"/>
          </p:nvPr>
        </p:nvSpPr>
        <p:spPr/>
        <p:txBody>
          <a:bodyPr/>
          <a:lstStyle/>
          <a:p>
            <a:r>
              <a:rPr lang="en-US"/>
              <a:t>Click to edit Master title style</a:t>
            </a:r>
            <a:endParaRPr lang="nl-BE"/>
          </a:p>
        </p:txBody>
      </p:sp>
      <p:sp>
        <p:nvSpPr>
          <p:cNvPr id="3" name="Date Placeholder 2">
            <a:extLst>
              <a:ext uri="{FF2B5EF4-FFF2-40B4-BE49-F238E27FC236}">
                <a16:creationId xmlns:a16="http://schemas.microsoft.com/office/drawing/2014/main" id="{D7E179B9-914F-41F1-9773-8C39B1FBEC85}"/>
              </a:ext>
            </a:extLst>
          </p:cNvPr>
          <p:cNvSpPr>
            <a:spLocks noGrp="1"/>
          </p:cNvSpPr>
          <p:nvPr>
            <p:ph type="dt" sz="half" idx="10"/>
          </p:nvPr>
        </p:nvSpPr>
        <p:spPr/>
        <p:txBody>
          <a:bodyPr/>
          <a:lstStyle/>
          <a:p>
            <a:fld id="{570DE756-2BC7-4999-9976-41EF2BDB471C}" type="datetimeFigureOut">
              <a:rPr lang="nl-BE" smtClean="0"/>
              <a:t>6/07/2026</a:t>
            </a:fld>
            <a:endParaRPr lang="nl-BE"/>
          </a:p>
        </p:txBody>
      </p:sp>
      <p:sp>
        <p:nvSpPr>
          <p:cNvPr id="4" name="Footer Placeholder 3">
            <a:extLst>
              <a:ext uri="{FF2B5EF4-FFF2-40B4-BE49-F238E27FC236}">
                <a16:creationId xmlns:a16="http://schemas.microsoft.com/office/drawing/2014/main" id="{27BD4541-E9A1-4A50-9B0C-48855831F7DB}"/>
              </a:ext>
            </a:extLst>
          </p:cNvPr>
          <p:cNvSpPr>
            <a:spLocks noGrp="1"/>
          </p:cNvSpPr>
          <p:nvPr>
            <p:ph type="ftr" sz="quarter" idx="11"/>
          </p:nvPr>
        </p:nvSpPr>
        <p:spPr/>
        <p:txBody>
          <a:bodyPr/>
          <a:lstStyle/>
          <a:p>
            <a:endParaRPr lang="nl-BE"/>
          </a:p>
        </p:txBody>
      </p:sp>
      <p:sp>
        <p:nvSpPr>
          <p:cNvPr id="5" name="Slide Number Placeholder 4">
            <a:extLst>
              <a:ext uri="{FF2B5EF4-FFF2-40B4-BE49-F238E27FC236}">
                <a16:creationId xmlns:a16="http://schemas.microsoft.com/office/drawing/2014/main" id="{110CB8E0-083B-4BAB-9C6A-9E9E58C03AA9}"/>
              </a:ext>
            </a:extLst>
          </p:cNvPr>
          <p:cNvSpPr>
            <a:spLocks noGrp="1"/>
          </p:cNvSpPr>
          <p:nvPr>
            <p:ph type="sldNum" sz="quarter" idx="12"/>
          </p:nvPr>
        </p:nvSpPr>
        <p:spPr/>
        <p:txBody>
          <a:bodyPr/>
          <a:lstStyle/>
          <a:p>
            <a:fld id="{3F262DAC-85BF-4BE2-986C-96C4445CAD1C}" type="slidenum">
              <a:rPr lang="nl-BE" smtClean="0"/>
              <a:t>‹#›</a:t>
            </a:fld>
            <a:endParaRPr lang="nl-BE"/>
          </a:p>
        </p:txBody>
      </p:sp>
    </p:spTree>
    <p:extLst>
      <p:ext uri="{BB962C8B-B14F-4D97-AF65-F5344CB8AC3E}">
        <p14:creationId xmlns:p14="http://schemas.microsoft.com/office/powerpoint/2010/main" val="16835024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F20C78-9F77-4DFD-95AF-903F9BFE54A9}"/>
              </a:ext>
            </a:extLst>
          </p:cNvPr>
          <p:cNvSpPr>
            <a:spLocks noGrp="1"/>
          </p:cNvSpPr>
          <p:nvPr>
            <p:ph type="dt" sz="half" idx="10"/>
          </p:nvPr>
        </p:nvSpPr>
        <p:spPr/>
        <p:txBody>
          <a:bodyPr/>
          <a:lstStyle/>
          <a:p>
            <a:fld id="{570DE756-2BC7-4999-9976-41EF2BDB471C}" type="datetimeFigureOut">
              <a:rPr lang="nl-BE" smtClean="0"/>
              <a:t>6/07/2026</a:t>
            </a:fld>
            <a:endParaRPr lang="nl-BE"/>
          </a:p>
        </p:txBody>
      </p:sp>
      <p:sp>
        <p:nvSpPr>
          <p:cNvPr id="3" name="Footer Placeholder 2">
            <a:extLst>
              <a:ext uri="{FF2B5EF4-FFF2-40B4-BE49-F238E27FC236}">
                <a16:creationId xmlns:a16="http://schemas.microsoft.com/office/drawing/2014/main" id="{9450769B-1F7B-4540-8BCD-89C0F76FADAE}"/>
              </a:ext>
            </a:extLst>
          </p:cNvPr>
          <p:cNvSpPr>
            <a:spLocks noGrp="1"/>
          </p:cNvSpPr>
          <p:nvPr>
            <p:ph type="ftr" sz="quarter" idx="11"/>
          </p:nvPr>
        </p:nvSpPr>
        <p:spPr/>
        <p:txBody>
          <a:bodyPr/>
          <a:lstStyle/>
          <a:p>
            <a:endParaRPr lang="nl-BE"/>
          </a:p>
        </p:txBody>
      </p:sp>
      <p:sp>
        <p:nvSpPr>
          <p:cNvPr id="4" name="Slide Number Placeholder 3">
            <a:extLst>
              <a:ext uri="{FF2B5EF4-FFF2-40B4-BE49-F238E27FC236}">
                <a16:creationId xmlns:a16="http://schemas.microsoft.com/office/drawing/2014/main" id="{19CBCEAA-A103-433F-B7FA-BBC92DFBAC3A}"/>
              </a:ext>
            </a:extLst>
          </p:cNvPr>
          <p:cNvSpPr>
            <a:spLocks noGrp="1"/>
          </p:cNvSpPr>
          <p:nvPr>
            <p:ph type="sldNum" sz="quarter" idx="12"/>
          </p:nvPr>
        </p:nvSpPr>
        <p:spPr/>
        <p:txBody>
          <a:bodyPr/>
          <a:lstStyle/>
          <a:p>
            <a:fld id="{3F262DAC-85BF-4BE2-986C-96C4445CAD1C}" type="slidenum">
              <a:rPr lang="nl-BE" smtClean="0"/>
              <a:t>‹#›</a:t>
            </a:fld>
            <a:endParaRPr lang="nl-BE"/>
          </a:p>
        </p:txBody>
      </p:sp>
    </p:spTree>
    <p:extLst>
      <p:ext uri="{BB962C8B-B14F-4D97-AF65-F5344CB8AC3E}">
        <p14:creationId xmlns:p14="http://schemas.microsoft.com/office/powerpoint/2010/main" val="2142641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F428AF-70B1-4D4D-9A00-D54119F84450}" type="datetimeFigureOut">
              <a:rPr lang="en-BE" smtClean="0"/>
              <a:t>06/07/2026</a:t>
            </a:fld>
            <a:endParaRPr lang="en-BE"/>
          </a:p>
        </p:txBody>
      </p:sp>
      <p:sp>
        <p:nvSpPr>
          <p:cNvPr id="5" name="Footer Placeholder 4"/>
          <p:cNvSpPr>
            <a:spLocks noGrp="1"/>
          </p:cNvSpPr>
          <p:nvPr>
            <p:ph type="ftr" sz="quarter" idx="11"/>
          </p:nvPr>
        </p:nvSpPr>
        <p:spPr/>
        <p:txBody>
          <a:bodyPr/>
          <a:lstStyle/>
          <a:p>
            <a:endParaRPr lang="en-BE"/>
          </a:p>
        </p:txBody>
      </p:sp>
      <p:sp>
        <p:nvSpPr>
          <p:cNvPr id="6" name="Slide Number Placeholder 5"/>
          <p:cNvSpPr>
            <a:spLocks noGrp="1"/>
          </p:cNvSpPr>
          <p:nvPr>
            <p:ph type="sldNum" sz="quarter" idx="12"/>
          </p:nvPr>
        </p:nvSpPr>
        <p:spPr/>
        <p:txBody>
          <a:bodyPr/>
          <a:lstStyle/>
          <a:p>
            <a:fld id="{DEAF29DB-5981-49F6-94DC-B4FF7ED6A6F8}" type="slidenum">
              <a:rPr lang="en-BE" smtClean="0"/>
              <a:t>‹#›</a:t>
            </a:fld>
            <a:endParaRPr lang="en-BE"/>
          </a:p>
        </p:txBody>
      </p:sp>
    </p:spTree>
    <p:extLst>
      <p:ext uri="{BB962C8B-B14F-4D97-AF65-F5344CB8AC3E}">
        <p14:creationId xmlns:p14="http://schemas.microsoft.com/office/powerpoint/2010/main" val="21966808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D5E4C-C590-450E-9388-B47B8460A3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BE"/>
          </a:p>
        </p:txBody>
      </p:sp>
      <p:sp>
        <p:nvSpPr>
          <p:cNvPr id="3" name="Content Placeholder 2">
            <a:extLst>
              <a:ext uri="{FF2B5EF4-FFF2-40B4-BE49-F238E27FC236}">
                <a16:creationId xmlns:a16="http://schemas.microsoft.com/office/drawing/2014/main" id="{56587EF6-3F6B-4C23-B489-D309AE8F7C6A}"/>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Text Placeholder 3">
            <a:extLst>
              <a:ext uri="{FF2B5EF4-FFF2-40B4-BE49-F238E27FC236}">
                <a16:creationId xmlns:a16="http://schemas.microsoft.com/office/drawing/2014/main" id="{9DE9DB33-2012-4C03-9E05-8AAD956249BA}"/>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653E897-7A2B-4D7E-BBCD-D03A0C758C85}"/>
              </a:ext>
            </a:extLst>
          </p:cNvPr>
          <p:cNvSpPr>
            <a:spLocks noGrp="1"/>
          </p:cNvSpPr>
          <p:nvPr>
            <p:ph type="dt" sz="half" idx="10"/>
          </p:nvPr>
        </p:nvSpPr>
        <p:spPr/>
        <p:txBody>
          <a:bodyPr/>
          <a:lstStyle/>
          <a:p>
            <a:fld id="{570DE756-2BC7-4999-9976-41EF2BDB471C}" type="datetimeFigureOut">
              <a:rPr lang="nl-BE" smtClean="0"/>
              <a:t>6/07/2026</a:t>
            </a:fld>
            <a:endParaRPr lang="nl-BE"/>
          </a:p>
        </p:txBody>
      </p:sp>
      <p:sp>
        <p:nvSpPr>
          <p:cNvPr id="6" name="Footer Placeholder 5">
            <a:extLst>
              <a:ext uri="{FF2B5EF4-FFF2-40B4-BE49-F238E27FC236}">
                <a16:creationId xmlns:a16="http://schemas.microsoft.com/office/drawing/2014/main" id="{DD5878DB-018A-4E30-B298-87438921358D}"/>
              </a:ext>
            </a:extLst>
          </p:cNvPr>
          <p:cNvSpPr>
            <a:spLocks noGrp="1"/>
          </p:cNvSpPr>
          <p:nvPr>
            <p:ph type="ftr" sz="quarter" idx="11"/>
          </p:nvPr>
        </p:nvSpPr>
        <p:spPr/>
        <p:txBody>
          <a:bodyPr/>
          <a:lstStyle/>
          <a:p>
            <a:endParaRPr lang="nl-BE"/>
          </a:p>
        </p:txBody>
      </p:sp>
      <p:sp>
        <p:nvSpPr>
          <p:cNvPr id="7" name="Slide Number Placeholder 6">
            <a:extLst>
              <a:ext uri="{FF2B5EF4-FFF2-40B4-BE49-F238E27FC236}">
                <a16:creationId xmlns:a16="http://schemas.microsoft.com/office/drawing/2014/main" id="{AED18CA1-C560-46FB-836E-E1E347B04BE7}"/>
              </a:ext>
            </a:extLst>
          </p:cNvPr>
          <p:cNvSpPr>
            <a:spLocks noGrp="1"/>
          </p:cNvSpPr>
          <p:nvPr>
            <p:ph type="sldNum" sz="quarter" idx="12"/>
          </p:nvPr>
        </p:nvSpPr>
        <p:spPr/>
        <p:txBody>
          <a:bodyPr/>
          <a:lstStyle/>
          <a:p>
            <a:fld id="{3F262DAC-85BF-4BE2-986C-96C4445CAD1C}" type="slidenum">
              <a:rPr lang="nl-BE" smtClean="0"/>
              <a:t>‹#›</a:t>
            </a:fld>
            <a:endParaRPr lang="nl-BE"/>
          </a:p>
        </p:txBody>
      </p:sp>
    </p:spTree>
    <p:extLst>
      <p:ext uri="{BB962C8B-B14F-4D97-AF65-F5344CB8AC3E}">
        <p14:creationId xmlns:p14="http://schemas.microsoft.com/office/powerpoint/2010/main" val="15755071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B49BC-C0C0-4CD7-81CE-9D751FB39E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BE"/>
          </a:p>
        </p:txBody>
      </p:sp>
      <p:sp>
        <p:nvSpPr>
          <p:cNvPr id="3" name="Picture Placeholder 2">
            <a:extLst>
              <a:ext uri="{FF2B5EF4-FFF2-40B4-BE49-F238E27FC236}">
                <a16:creationId xmlns:a16="http://schemas.microsoft.com/office/drawing/2014/main" id="{4174A2F6-5A2B-4B28-AD19-81E5D2D1DBE9}"/>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nl-BE"/>
          </a:p>
        </p:txBody>
      </p:sp>
      <p:sp>
        <p:nvSpPr>
          <p:cNvPr id="4" name="Text Placeholder 3">
            <a:extLst>
              <a:ext uri="{FF2B5EF4-FFF2-40B4-BE49-F238E27FC236}">
                <a16:creationId xmlns:a16="http://schemas.microsoft.com/office/drawing/2014/main" id="{5B1E3577-3A75-4B2D-98BC-0BB34E4EFF88}"/>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054384-CEF1-4744-A451-BBA9F9B281C7}"/>
              </a:ext>
            </a:extLst>
          </p:cNvPr>
          <p:cNvSpPr>
            <a:spLocks noGrp="1"/>
          </p:cNvSpPr>
          <p:nvPr>
            <p:ph type="dt" sz="half" idx="10"/>
          </p:nvPr>
        </p:nvSpPr>
        <p:spPr/>
        <p:txBody>
          <a:bodyPr/>
          <a:lstStyle/>
          <a:p>
            <a:fld id="{570DE756-2BC7-4999-9976-41EF2BDB471C}" type="datetimeFigureOut">
              <a:rPr lang="nl-BE" smtClean="0"/>
              <a:t>6/07/2026</a:t>
            </a:fld>
            <a:endParaRPr lang="nl-BE"/>
          </a:p>
        </p:txBody>
      </p:sp>
      <p:sp>
        <p:nvSpPr>
          <p:cNvPr id="6" name="Footer Placeholder 5">
            <a:extLst>
              <a:ext uri="{FF2B5EF4-FFF2-40B4-BE49-F238E27FC236}">
                <a16:creationId xmlns:a16="http://schemas.microsoft.com/office/drawing/2014/main" id="{ADFC347D-3025-4642-BB87-F0368033769B}"/>
              </a:ext>
            </a:extLst>
          </p:cNvPr>
          <p:cNvSpPr>
            <a:spLocks noGrp="1"/>
          </p:cNvSpPr>
          <p:nvPr>
            <p:ph type="ftr" sz="quarter" idx="11"/>
          </p:nvPr>
        </p:nvSpPr>
        <p:spPr/>
        <p:txBody>
          <a:bodyPr/>
          <a:lstStyle/>
          <a:p>
            <a:endParaRPr lang="nl-BE"/>
          </a:p>
        </p:txBody>
      </p:sp>
      <p:sp>
        <p:nvSpPr>
          <p:cNvPr id="7" name="Slide Number Placeholder 6">
            <a:extLst>
              <a:ext uri="{FF2B5EF4-FFF2-40B4-BE49-F238E27FC236}">
                <a16:creationId xmlns:a16="http://schemas.microsoft.com/office/drawing/2014/main" id="{99C5E83B-8B5B-4EA3-92B3-AA7AC416950D}"/>
              </a:ext>
            </a:extLst>
          </p:cNvPr>
          <p:cNvSpPr>
            <a:spLocks noGrp="1"/>
          </p:cNvSpPr>
          <p:nvPr>
            <p:ph type="sldNum" sz="quarter" idx="12"/>
          </p:nvPr>
        </p:nvSpPr>
        <p:spPr/>
        <p:txBody>
          <a:bodyPr/>
          <a:lstStyle/>
          <a:p>
            <a:fld id="{3F262DAC-85BF-4BE2-986C-96C4445CAD1C}" type="slidenum">
              <a:rPr lang="nl-BE" smtClean="0"/>
              <a:t>‹#›</a:t>
            </a:fld>
            <a:endParaRPr lang="nl-BE"/>
          </a:p>
        </p:txBody>
      </p:sp>
    </p:spTree>
    <p:extLst>
      <p:ext uri="{BB962C8B-B14F-4D97-AF65-F5344CB8AC3E}">
        <p14:creationId xmlns:p14="http://schemas.microsoft.com/office/powerpoint/2010/main" val="29309951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1FD16-2E88-453C-98F7-3F2D0926EA5F}"/>
              </a:ext>
            </a:extLst>
          </p:cNvPr>
          <p:cNvSpPr>
            <a:spLocks noGrp="1"/>
          </p:cNvSpPr>
          <p:nvPr>
            <p:ph type="title"/>
          </p:nvPr>
        </p:nvSpPr>
        <p:spPr/>
        <p:txBody>
          <a:bodyPr/>
          <a:lstStyle/>
          <a:p>
            <a:r>
              <a:rPr lang="en-US"/>
              <a:t>Click to edit Master title style</a:t>
            </a:r>
            <a:endParaRPr lang="nl-BE"/>
          </a:p>
        </p:txBody>
      </p:sp>
      <p:sp>
        <p:nvSpPr>
          <p:cNvPr id="3" name="Vertical Text Placeholder 2">
            <a:extLst>
              <a:ext uri="{FF2B5EF4-FFF2-40B4-BE49-F238E27FC236}">
                <a16:creationId xmlns:a16="http://schemas.microsoft.com/office/drawing/2014/main" id="{582A5426-CB74-4DF4-BB00-97A28A584DB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8956910E-611D-4461-984B-61BE5034B531}"/>
              </a:ext>
            </a:extLst>
          </p:cNvPr>
          <p:cNvSpPr>
            <a:spLocks noGrp="1"/>
          </p:cNvSpPr>
          <p:nvPr>
            <p:ph type="dt" sz="half" idx="10"/>
          </p:nvPr>
        </p:nvSpPr>
        <p:spPr/>
        <p:txBody>
          <a:bodyPr/>
          <a:lstStyle/>
          <a:p>
            <a:fld id="{570DE756-2BC7-4999-9976-41EF2BDB471C}" type="datetimeFigureOut">
              <a:rPr lang="nl-BE" smtClean="0"/>
              <a:t>6/07/2026</a:t>
            </a:fld>
            <a:endParaRPr lang="nl-BE"/>
          </a:p>
        </p:txBody>
      </p:sp>
      <p:sp>
        <p:nvSpPr>
          <p:cNvPr id="5" name="Footer Placeholder 4">
            <a:extLst>
              <a:ext uri="{FF2B5EF4-FFF2-40B4-BE49-F238E27FC236}">
                <a16:creationId xmlns:a16="http://schemas.microsoft.com/office/drawing/2014/main" id="{215A679C-1E96-4EEE-BC74-4152C7BB69A3}"/>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3148EA1C-F7B2-4E27-845E-EEA43CF34E91}"/>
              </a:ext>
            </a:extLst>
          </p:cNvPr>
          <p:cNvSpPr>
            <a:spLocks noGrp="1"/>
          </p:cNvSpPr>
          <p:nvPr>
            <p:ph type="sldNum" sz="quarter" idx="12"/>
          </p:nvPr>
        </p:nvSpPr>
        <p:spPr/>
        <p:txBody>
          <a:bodyPr/>
          <a:lstStyle/>
          <a:p>
            <a:fld id="{3F262DAC-85BF-4BE2-986C-96C4445CAD1C}" type="slidenum">
              <a:rPr lang="nl-BE" smtClean="0"/>
              <a:t>‹#›</a:t>
            </a:fld>
            <a:endParaRPr lang="nl-BE"/>
          </a:p>
        </p:txBody>
      </p:sp>
    </p:spTree>
    <p:extLst>
      <p:ext uri="{BB962C8B-B14F-4D97-AF65-F5344CB8AC3E}">
        <p14:creationId xmlns:p14="http://schemas.microsoft.com/office/powerpoint/2010/main" val="30914911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8D7986-26A9-4E20-B2B6-2C05A31FF924}"/>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nl-BE"/>
          </a:p>
        </p:txBody>
      </p:sp>
      <p:sp>
        <p:nvSpPr>
          <p:cNvPr id="3" name="Vertical Text Placeholder 2">
            <a:extLst>
              <a:ext uri="{FF2B5EF4-FFF2-40B4-BE49-F238E27FC236}">
                <a16:creationId xmlns:a16="http://schemas.microsoft.com/office/drawing/2014/main" id="{22B3C481-A31E-4472-B66C-DBC8B99BB4BE}"/>
              </a:ext>
            </a:extLst>
          </p:cNvPr>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DDA0497E-3F42-4F8F-9428-884E19395922}"/>
              </a:ext>
            </a:extLst>
          </p:cNvPr>
          <p:cNvSpPr>
            <a:spLocks noGrp="1"/>
          </p:cNvSpPr>
          <p:nvPr>
            <p:ph type="dt" sz="half" idx="10"/>
          </p:nvPr>
        </p:nvSpPr>
        <p:spPr/>
        <p:txBody>
          <a:bodyPr/>
          <a:lstStyle/>
          <a:p>
            <a:fld id="{570DE756-2BC7-4999-9976-41EF2BDB471C}" type="datetimeFigureOut">
              <a:rPr lang="nl-BE" smtClean="0"/>
              <a:t>6/07/2026</a:t>
            </a:fld>
            <a:endParaRPr lang="nl-BE"/>
          </a:p>
        </p:txBody>
      </p:sp>
      <p:sp>
        <p:nvSpPr>
          <p:cNvPr id="5" name="Footer Placeholder 4">
            <a:extLst>
              <a:ext uri="{FF2B5EF4-FFF2-40B4-BE49-F238E27FC236}">
                <a16:creationId xmlns:a16="http://schemas.microsoft.com/office/drawing/2014/main" id="{5ECDDA50-194B-4F33-A7E6-2CEA3BA24F67}"/>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E0B3CBC2-5D0A-4207-A5B4-B5CC578F98C1}"/>
              </a:ext>
            </a:extLst>
          </p:cNvPr>
          <p:cNvSpPr>
            <a:spLocks noGrp="1"/>
          </p:cNvSpPr>
          <p:nvPr>
            <p:ph type="sldNum" sz="quarter" idx="12"/>
          </p:nvPr>
        </p:nvSpPr>
        <p:spPr/>
        <p:txBody>
          <a:bodyPr/>
          <a:lstStyle/>
          <a:p>
            <a:fld id="{3F262DAC-85BF-4BE2-986C-96C4445CAD1C}" type="slidenum">
              <a:rPr lang="nl-BE" smtClean="0"/>
              <a:t>‹#›</a:t>
            </a:fld>
            <a:endParaRPr lang="nl-BE"/>
          </a:p>
        </p:txBody>
      </p:sp>
    </p:spTree>
    <p:extLst>
      <p:ext uri="{BB962C8B-B14F-4D97-AF65-F5344CB8AC3E}">
        <p14:creationId xmlns:p14="http://schemas.microsoft.com/office/powerpoint/2010/main" val="533940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F428AF-70B1-4D4D-9A00-D54119F84450}" type="datetimeFigureOut">
              <a:rPr lang="en-BE" smtClean="0"/>
              <a:t>06/07/2026</a:t>
            </a:fld>
            <a:endParaRPr lang="en-BE"/>
          </a:p>
        </p:txBody>
      </p:sp>
      <p:sp>
        <p:nvSpPr>
          <p:cNvPr id="5" name="Footer Placeholder 4"/>
          <p:cNvSpPr>
            <a:spLocks noGrp="1"/>
          </p:cNvSpPr>
          <p:nvPr>
            <p:ph type="ftr" sz="quarter" idx="11"/>
          </p:nvPr>
        </p:nvSpPr>
        <p:spPr/>
        <p:txBody>
          <a:bodyPr/>
          <a:lstStyle/>
          <a:p>
            <a:endParaRPr lang="en-BE"/>
          </a:p>
        </p:txBody>
      </p:sp>
      <p:sp>
        <p:nvSpPr>
          <p:cNvPr id="6" name="Slide Number Placeholder 5"/>
          <p:cNvSpPr>
            <a:spLocks noGrp="1"/>
          </p:cNvSpPr>
          <p:nvPr>
            <p:ph type="sldNum" sz="quarter" idx="12"/>
          </p:nvPr>
        </p:nvSpPr>
        <p:spPr/>
        <p:txBody>
          <a:bodyPr/>
          <a:lstStyle/>
          <a:p>
            <a:fld id="{DEAF29DB-5981-49F6-94DC-B4FF7ED6A6F8}" type="slidenum">
              <a:rPr lang="en-BE" smtClean="0"/>
              <a:t>‹#›</a:t>
            </a:fld>
            <a:endParaRPr lang="en-BE"/>
          </a:p>
        </p:txBody>
      </p:sp>
    </p:spTree>
    <p:extLst>
      <p:ext uri="{BB962C8B-B14F-4D97-AF65-F5344CB8AC3E}">
        <p14:creationId xmlns:p14="http://schemas.microsoft.com/office/powerpoint/2010/main" val="2123931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DF428AF-70B1-4D4D-9A00-D54119F84450}" type="datetimeFigureOut">
              <a:rPr lang="en-BE" smtClean="0"/>
              <a:t>06/07/2026</a:t>
            </a:fld>
            <a:endParaRPr lang="en-BE"/>
          </a:p>
        </p:txBody>
      </p:sp>
      <p:sp>
        <p:nvSpPr>
          <p:cNvPr id="6" name="Footer Placeholder 5"/>
          <p:cNvSpPr>
            <a:spLocks noGrp="1"/>
          </p:cNvSpPr>
          <p:nvPr>
            <p:ph type="ftr" sz="quarter" idx="11"/>
          </p:nvPr>
        </p:nvSpPr>
        <p:spPr/>
        <p:txBody>
          <a:bodyPr/>
          <a:lstStyle/>
          <a:p>
            <a:endParaRPr lang="en-BE"/>
          </a:p>
        </p:txBody>
      </p:sp>
      <p:sp>
        <p:nvSpPr>
          <p:cNvPr id="7" name="Slide Number Placeholder 6"/>
          <p:cNvSpPr>
            <a:spLocks noGrp="1"/>
          </p:cNvSpPr>
          <p:nvPr>
            <p:ph type="sldNum" sz="quarter" idx="12"/>
          </p:nvPr>
        </p:nvSpPr>
        <p:spPr/>
        <p:txBody>
          <a:bodyPr/>
          <a:lstStyle/>
          <a:p>
            <a:fld id="{DEAF29DB-5981-49F6-94DC-B4FF7ED6A6F8}" type="slidenum">
              <a:rPr lang="en-BE" smtClean="0"/>
              <a:t>‹#›</a:t>
            </a:fld>
            <a:endParaRPr lang="en-BE"/>
          </a:p>
        </p:txBody>
      </p:sp>
    </p:spTree>
    <p:extLst>
      <p:ext uri="{BB962C8B-B14F-4D97-AF65-F5344CB8AC3E}">
        <p14:creationId xmlns:p14="http://schemas.microsoft.com/office/powerpoint/2010/main" val="573724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DF428AF-70B1-4D4D-9A00-D54119F84450}" type="datetimeFigureOut">
              <a:rPr lang="en-BE" smtClean="0"/>
              <a:t>06/07/2026</a:t>
            </a:fld>
            <a:endParaRPr lang="en-BE"/>
          </a:p>
        </p:txBody>
      </p:sp>
      <p:sp>
        <p:nvSpPr>
          <p:cNvPr id="8" name="Footer Placeholder 7"/>
          <p:cNvSpPr>
            <a:spLocks noGrp="1"/>
          </p:cNvSpPr>
          <p:nvPr>
            <p:ph type="ftr" sz="quarter" idx="11"/>
          </p:nvPr>
        </p:nvSpPr>
        <p:spPr/>
        <p:txBody>
          <a:bodyPr/>
          <a:lstStyle/>
          <a:p>
            <a:endParaRPr lang="en-BE"/>
          </a:p>
        </p:txBody>
      </p:sp>
      <p:sp>
        <p:nvSpPr>
          <p:cNvPr id="9" name="Slide Number Placeholder 8"/>
          <p:cNvSpPr>
            <a:spLocks noGrp="1"/>
          </p:cNvSpPr>
          <p:nvPr>
            <p:ph type="sldNum" sz="quarter" idx="12"/>
          </p:nvPr>
        </p:nvSpPr>
        <p:spPr/>
        <p:txBody>
          <a:bodyPr/>
          <a:lstStyle/>
          <a:p>
            <a:fld id="{DEAF29DB-5981-49F6-94DC-B4FF7ED6A6F8}" type="slidenum">
              <a:rPr lang="en-BE" smtClean="0"/>
              <a:t>‹#›</a:t>
            </a:fld>
            <a:endParaRPr lang="en-BE"/>
          </a:p>
        </p:txBody>
      </p:sp>
    </p:spTree>
    <p:extLst>
      <p:ext uri="{BB962C8B-B14F-4D97-AF65-F5344CB8AC3E}">
        <p14:creationId xmlns:p14="http://schemas.microsoft.com/office/powerpoint/2010/main" val="917937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F428AF-70B1-4D4D-9A00-D54119F84450}" type="datetimeFigureOut">
              <a:rPr lang="en-BE" smtClean="0"/>
              <a:t>06/07/2026</a:t>
            </a:fld>
            <a:endParaRPr lang="en-BE"/>
          </a:p>
        </p:txBody>
      </p:sp>
      <p:sp>
        <p:nvSpPr>
          <p:cNvPr id="4" name="Footer Placeholder 3"/>
          <p:cNvSpPr>
            <a:spLocks noGrp="1"/>
          </p:cNvSpPr>
          <p:nvPr>
            <p:ph type="ftr" sz="quarter" idx="11"/>
          </p:nvPr>
        </p:nvSpPr>
        <p:spPr/>
        <p:txBody>
          <a:bodyPr/>
          <a:lstStyle/>
          <a:p>
            <a:endParaRPr lang="en-BE"/>
          </a:p>
        </p:txBody>
      </p:sp>
      <p:sp>
        <p:nvSpPr>
          <p:cNvPr id="5" name="Slide Number Placeholder 4"/>
          <p:cNvSpPr>
            <a:spLocks noGrp="1"/>
          </p:cNvSpPr>
          <p:nvPr>
            <p:ph type="sldNum" sz="quarter" idx="12"/>
          </p:nvPr>
        </p:nvSpPr>
        <p:spPr/>
        <p:txBody>
          <a:bodyPr/>
          <a:lstStyle/>
          <a:p>
            <a:fld id="{DEAF29DB-5981-49F6-94DC-B4FF7ED6A6F8}" type="slidenum">
              <a:rPr lang="en-BE" smtClean="0"/>
              <a:t>‹#›</a:t>
            </a:fld>
            <a:endParaRPr lang="en-BE"/>
          </a:p>
        </p:txBody>
      </p:sp>
    </p:spTree>
    <p:extLst>
      <p:ext uri="{BB962C8B-B14F-4D97-AF65-F5344CB8AC3E}">
        <p14:creationId xmlns:p14="http://schemas.microsoft.com/office/powerpoint/2010/main" val="2928441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F428AF-70B1-4D4D-9A00-D54119F84450}" type="datetimeFigureOut">
              <a:rPr lang="en-BE" smtClean="0"/>
              <a:t>06/07/2026</a:t>
            </a:fld>
            <a:endParaRPr lang="en-BE"/>
          </a:p>
        </p:txBody>
      </p:sp>
      <p:sp>
        <p:nvSpPr>
          <p:cNvPr id="3" name="Footer Placeholder 2"/>
          <p:cNvSpPr>
            <a:spLocks noGrp="1"/>
          </p:cNvSpPr>
          <p:nvPr>
            <p:ph type="ftr" sz="quarter" idx="11"/>
          </p:nvPr>
        </p:nvSpPr>
        <p:spPr/>
        <p:txBody>
          <a:bodyPr/>
          <a:lstStyle/>
          <a:p>
            <a:endParaRPr lang="en-BE"/>
          </a:p>
        </p:txBody>
      </p:sp>
      <p:sp>
        <p:nvSpPr>
          <p:cNvPr id="4" name="Slide Number Placeholder 3"/>
          <p:cNvSpPr>
            <a:spLocks noGrp="1"/>
          </p:cNvSpPr>
          <p:nvPr>
            <p:ph type="sldNum" sz="quarter" idx="12"/>
          </p:nvPr>
        </p:nvSpPr>
        <p:spPr/>
        <p:txBody>
          <a:bodyPr/>
          <a:lstStyle/>
          <a:p>
            <a:fld id="{DEAF29DB-5981-49F6-94DC-B4FF7ED6A6F8}" type="slidenum">
              <a:rPr lang="en-BE" smtClean="0"/>
              <a:t>‹#›</a:t>
            </a:fld>
            <a:endParaRPr lang="en-BE"/>
          </a:p>
        </p:txBody>
      </p:sp>
    </p:spTree>
    <p:extLst>
      <p:ext uri="{BB962C8B-B14F-4D97-AF65-F5344CB8AC3E}">
        <p14:creationId xmlns:p14="http://schemas.microsoft.com/office/powerpoint/2010/main" val="3526346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F428AF-70B1-4D4D-9A00-D54119F84450}" type="datetimeFigureOut">
              <a:rPr lang="en-BE" smtClean="0"/>
              <a:t>06/07/2026</a:t>
            </a:fld>
            <a:endParaRPr lang="en-BE"/>
          </a:p>
        </p:txBody>
      </p:sp>
      <p:sp>
        <p:nvSpPr>
          <p:cNvPr id="6" name="Footer Placeholder 5"/>
          <p:cNvSpPr>
            <a:spLocks noGrp="1"/>
          </p:cNvSpPr>
          <p:nvPr>
            <p:ph type="ftr" sz="quarter" idx="11"/>
          </p:nvPr>
        </p:nvSpPr>
        <p:spPr/>
        <p:txBody>
          <a:bodyPr/>
          <a:lstStyle/>
          <a:p>
            <a:endParaRPr lang="en-BE"/>
          </a:p>
        </p:txBody>
      </p:sp>
      <p:sp>
        <p:nvSpPr>
          <p:cNvPr id="7" name="Slide Number Placeholder 6"/>
          <p:cNvSpPr>
            <a:spLocks noGrp="1"/>
          </p:cNvSpPr>
          <p:nvPr>
            <p:ph type="sldNum" sz="quarter" idx="12"/>
          </p:nvPr>
        </p:nvSpPr>
        <p:spPr/>
        <p:txBody>
          <a:bodyPr/>
          <a:lstStyle/>
          <a:p>
            <a:fld id="{DEAF29DB-5981-49F6-94DC-B4FF7ED6A6F8}" type="slidenum">
              <a:rPr lang="en-BE" smtClean="0"/>
              <a:t>‹#›</a:t>
            </a:fld>
            <a:endParaRPr lang="en-BE"/>
          </a:p>
        </p:txBody>
      </p:sp>
    </p:spTree>
    <p:extLst>
      <p:ext uri="{BB962C8B-B14F-4D97-AF65-F5344CB8AC3E}">
        <p14:creationId xmlns:p14="http://schemas.microsoft.com/office/powerpoint/2010/main" val="3349031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F428AF-70B1-4D4D-9A00-D54119F84450}" type="datetimeFigureOut">
              <a:rPr lang="en-BE" smtClean="0"/>
              <a:t>06/07/2026</a:t>
            </a:fld>
            <a:endParaRPr lang="en-BE"/>
          </a:p>
        </p:txBody>
      </p:sp>
      <p:sp>
        <p:nvSpPr>
          <p:cNvPr id="6" name="Footer Placeholder 5"/>
          <p:cNvSpPr>
            <a:spLocks noGrp="1"/>
          </p:cNvSpPr>
          <p:nvPr>
            <p:ph type="ftr" sz="quarter" idx="11"/>
          </p:nvPr>
        </p:nvSpPr>
        <p:spPr/>
        <p:txBody>
          <a:bodyPr/>
          <a:lstStyle/>
          <a:p>
            <a:endParaRPr lang="en-BE"/>
          </a:p>
        </p:txBody>
      </p:sp>
      <p:sp>
        <p:nvSpPr>
          <p:cNvPr id="7" name="Slide Number Placeholder 6"/>
          <p:cNvSpPr>
            <a:spLocks noGrp="1"/>
          </p:cNvSpPr>
          <p:nvPr>
            <p:ph type="sldNum" sz="quarter" idx="12"/>
          </p:nvPr>
        </p:nvSpPr>
        <p:spPr/>
        <p:txBody>
          <a:bodyPr/>
          <a:lstStyle/>
          <a:p>
            <a:fld id="{DEAF29DB-5981-49F6-94DC-B4FF7ED6A6F8}" type="slidenum">
              <a:rPr lang="en-BE" smtClean="0"/>
              <a:t>‹#›</a:t>
            </a:fld>
            <a:endParaRPr lang="en-BE"/>
          </a:p>
        </p:txBody>
      </p:sp>
    </p:spTree>
    <p:extLst>
      <p:ext uri="{BB962C8B-B14F-4D97-AF65-F5344CB8AC3E}">
        <p14:creationId xmlns:p14="http://schemas.microsoft.com/office/powerpoint/2010/main" val="2682103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DF428AF-70B1-4D4D-9A00-D54119F84450}" type="datetimeFigureOut">
              <a:rPr lang="en-BE" smtClean="0"/>
              <a:t>06/07/2026</a:t>
            </a:fld>
            <a:endParaRPr lang="en-BE"/>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BE"/>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EAF29DB-5981-49F6-94DC-B4FF7ED6A6F8}" type="slidenum">
              <a:rPr lang="en-BE" smtClean="0"/>
              <a:t>‹#›</a:t>
            </a:fld>
            <a:endParaRPr lang="en-BE"/>
          </a:p>
        </p:txBody>
      </p:sp>
    </p:spTree>
    <p:extLst>
      <p:ext uri="{BB962C8B-B14F-4D97-AF65-F5344CB8AC3E}">
        <p14:creationId xmlns:p14="http://schemas.microsoft.com/office/powerpoint/2010/main" val="286878876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722" r:id="rId1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514D8A-217F-4647-A46E-9C4228943683}"/>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nl-BE"/>
          </a:p>
        </p:txBody>
      </p:sp>
      <p:sp>
        <p:nvSpPr>
          <p:cNvPr id="3" name="Text Placeholder 2">
            <a:extLst>
              <a:ext uri="{FF2B5EF4-FFF2-40B4-BE49-F238E27FC236}">
                <a16:creationId xmlns:a16="http://schemas.microsoft.com/office/drawing/2014/main" id="{C40A7625-CE32-4469-8BFA-7FDD931A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CC83CCB6-55D3-4765-9F74-4F61384AA290}"/>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0DE756-2BC7-4999-9976-41EF2BDB471C}" type="datetimeFigureOut">
              <a:rPr lang="nl-BE" smtClean="0"/>
              <a:t>6/07/2026</a:t>
            </a:fld>
            <a:endParaRPr lang="nl-BE"/>
          </a:p>
        </p:txBody>
      </p:sp>
      <p:sp>
        <p:nvSpPr>
          <p:cNvPr id="5" name="Footer Placeholder 4">
            <a:extLst>
              <a:ext uri="{FF2B5EF4-FFF2-40B4-BE49-F238E27FC236}">
                <a16:creationId xmlns:a16="http://schemas.microsoft.com/office/drawing/2014/main" id="{0DAFAF88-E7F0-40B3-9DFE-0DEF29AD46B6}"/>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Slide Number Placeholder 5">
            <a:extLst>
              <a:ext uri="{FF2B5EF4-FFF2-40B4-BE49-F238E27FC236}">
                <a16:creationId xmlns:a16="http://schemas.microsoft.com/office/drawing/2014/main" id="{6FCD3647-2741-43C4-B476-5A79763D883A}"/>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262DAC-85BF-4BE2-986C-96C4445CAD1C}" type="slidenum">
              <a:rPr lang="nl-BE" smtClean="0"/>
              <a:t>‹#›</a:t>
            </a:fld>
            <a:endParaRPr lang="nl-BE"/>
          </a:p>
        </p:txBody>
      </p:sp>
    </p:spTree>
    <p:extLst>
      <p:ext uri="{BB962C8B-B14F-4D97-AF65-F5344CB8AC3E}">
        <p14:creationId xmlns:p14="http://schemas.microsoft.com/office/powerpoint/2010/main" val="414019227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hyperlink" Target="https://www.nature.com/" TargetMode="External"/><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gif"/><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51.png"/><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6.jpeg"/><Relationship Id="rId5" Type="http://schemas.openxmlformats.org/officeDocument/2006/relationships/image" Target="../media/image55.png"/><Relationship Id="rId4" Type="http://schemas.openxmlformats.org/officeDocument/2006/relationships/image" Target="../media/image54.emf"/></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9.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68.png"/></Relationships>
</file>

<file path=ppt/slides/_rels/slide22.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71.jpg"/></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2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5.png"/></Relationships>
</file>

<file path=ppt/slides/_rels/slide2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78.png"/></Relationships>
</file>

<file path=ppt/slides/_rels/slide2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png"/><Relationship Id="rId1" Type="http://schemas.openxmlformats.org/officeDocument/2006/relationships/slideLayout" Target="../slideLayouts/slideLayout7.xml"/><Relationship Id="rId5" Type="http://schemas.openxmlformats.org/officeDocument/2006/relationships/image" Target="../media/image84.png"/><Relationship Id="rId4" Type="http://schemas.openxmlformats.org/officeDocument/2006/relationships/image" Target="../media/image83.png"/></Relationships>
</file>

<file path=ppt/slides/_rels/slide2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2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xml"/><Relationship Id="rId5" Type="http://schemas.openxmlformats.org/officeDocument/2006/relationships/image" Target="../media/image92.png"/><Relationship Id="rId4" Type="http://schemas.openxmlformats.org/officeDocument/2006/relationships/image" Target="../media/image91.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9.xml"/><Relationship Id="rId4" Type="http://schemas.openxmlformats.org/officeDocument/2006/relationships/image" Target="../media/image9.gif"/></Relationships>
</file>

<file path=ppt/slides/_rels/slide30.xml.rels><?xml version="1.0" encoding="UTF-8" standalone="yes"?>
<Relationships xmlns="http://schemas.openxmlformats.org/package/2006/relationships"><Relationship Id="rId7"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image" Target="../media/image93.png"/><Relationship Id="rId5" Type="http://schemas.openxmlformats.org/officeDocument/2006/relationships/image" Target="../media/image450.png"/><Relationship Id="rId4" Type="http://schemas.openxmlformats.org/officeDocument/2006/relationships/image" Target="../media/image440.png"/></Relationships>
</file>

<file path=ppt/slides/_rels/slide31.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7.xml"/><Relationship Id="rId4" Type="http://schemas.openxmlformats.org/officeDocument/2006/relationships/image" Target="../media/image98.png"/></Relationships>
</file>

<file path=ppt/slides/_rels/slide3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7.xml"/><Relationship Id="rId4" Type="http://schemas.openxmlformats.org/officeDocument/2006/relationships/image" Target="../media/image103.png"/></Relationships>
</file>

<file path=ppt/slides/_rels/slide3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8.png"/><Relationship Id="rId1" Type="http://schemas.openxmlformats.org/officeDocument/2006/relationships/slideLayout" Target="../slideLayouts/slideLayout7.xml"/><Relationship Id="rId5" Type="http://schemas.openxmlformats.org/officeDocument/2006/relationships/image" Target="../media/image110.png"/><Relationship Id="rId4" Type="http://schemas.openxmlformats.org/officeDocument/2006/relationships/image" Target="../media/image109.png"/></Relationships>
</file>

<file path=ppt/slides/_rels/slide39.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4.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11.png"/><Relationship Id="rId7" Type="http://schemas.openxmlformats.org/officeDocument/2006/relationships/image" Target="../media/image143.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customXml" Target="../ink/ink2.xml"/><Relationship Id="rId5" Type="http://schemas.openxmlformats.org/officeDocument/2006/relationships/image" Target="../media/image142.png"/><Relationship Id="rId4" Type="http://schemas.openxmlformats.org/officeDocument/2006/relationships/customXml" Target="../ink/ink1.xml"/><Relationship Id="rId9" Type="http://schemas.openxmlformats.org/officeDocument/2006/relationships/image" Target="../media/image14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s>
</file>

<file path=ppt/slides/_rels/slide4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22.png"/><Relationship Id="rId7" Type="http://schemas.openxmlformats.org/officeDocument/2006/relationships/image" Target="../media/image126.png"/><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image" Target="../media/image125.png"/><Relationship Id="rId11" Type="http://schemas.openxmlformats.org/officeDocument/2006/relationships/image" Target="../media/image130.png"/><Relationship Id="rId5" Type="http://schemas.openxmlformats.org/officeDocument/2006/relationships/image" Target="../media/image124.png"/><Relationship Id="rId10" Type="http://schemas.openxmlformats.org/officeDocument/2006/relationships/image" Target="../media/image129.png"/><Relationship Id="rId4" Type="http://schemas.openxmlformats.org/officeDocument/2006/relationships/image" Target="../media/image123.png"/><Relationship Id="rId9" Type="http://schemas.openxmlformats.org/officeDocument/2006/relationships/image" Target="../media/image128.png"/></Relationships>
</file>

<file path=ppt/slides/_rels/slide44.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131.png"/><Relationship Id="rId7" Type="http://schemas.openxmlformats.org/officeDocument/2006/relationships/image" Target="../media/image134.png"/><Relationship Id="rId12" Type="http://schemas.openxmlformats.org/officeDocument/2006/relationships/image" Target="../media/image126.png"/><Relationship Id="rId2" Type="http://schemas.openxmlformats.org/officeDocument/2006/relationships/notesSlide" Target="../notesSlides/notesSlide22.xml"/><Relationship Id="rId1" Type="http://schemas.openxmlformats.org/officeDocument/2006/relationships/slideLayout" Target="../slideLayouts/slideLayout19.xml"/><Relationship Id="rId6" Type="http://schemas.openxmlformats.org/officeDocument/2006/relationships/image" Target="../media/image133.png"/><Relationship Id="rId11" Type="http://schemas.openxmlformats.org/officeDocument/2006/relationships/image" Target="../media/image138.png"/><Relationship Id="rId5" Type="http://schemas.openxmlformats.org/officeDocument/2006/relationships/image" Target="../media/image132.png"/><Relationship Id="rId10" Type="http://schemas.openxmlformats.org/officeDocument/2006/relationships/image" Target="../media/image137.png"/><Relationship Id="rId4" Type="http://schemas.openxmlformats.org/officeDocument/2006/relationships/image" Target="../media/image130.png"/><Relationship Id="rId9" Type="http://schemas.openxmlformats.org/officeDocument/2006/relationships/image" Target="../media/image136.png"/></Relationships>
</file>

<file path=ppt/slides/_rels/slide45.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23.xml"/><Relationship Id="rId1" Type="http://schemas.openxmlformats.org/officeDocument/2006/relationships/slideLayout" Target="../slideLayouts/slideLayout19.xml"/><Relationship Id="rId6" Type="http://schemas.openxmlformats.org/officeDocument/2006/relationships/image" Target="../media/image130.png"/><Relationship Id="rId5" Type="http://schemas.openxmlformats.org/officeDocument/2006/relationships/image" Target="../media/image135.png"/><Relationship Id="rId4" Type="http://schemas.openxmlformats.org/officeDocument/2006/relationships/image" Target="../media/image139.png"/></Relationships>
</file>

<file path=ppt/slides/_rels/slide46.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image" Target="../media/image131.png"/><Relationship Id="rId7" Type="http://schemas.openxmlformats.org/officeDocument/2006/relationships/image" Target="../media/image141.png"/><Relationship Id="rId2" Type="http://schemas.openxmlformats.org/officeDocument/2006/relationships/notesSlide" Target="../notesSlides/notesSlide24.xml"/><Relationship Id="rId1" Type="http://schemas.openxmlformats.org/officeDocument/2006/relationships/slideLayout" Target="../slideLayouts/slideLayout19.xml"/><Relationship Id="rId6" Type="http://schemas.openxmlformats.org/officeDocument/2006/relationships/image" Target="../media/image135.png"/><Relationship Id="rId5" Type="http://schemas.openxmlformats.org/officeDocument/2006/relationships/image" Target="../media/image140.png"/><Relationship Id="rId4" Type="http://schemas.openxmlformats.org/officeDocument/2006/relationships/image" Target="../media/image130.png"/><Relationship Id="rId9" Type="http://schemas.openxmlformats.org/officeDocument/2006/relationships/image" Target="../media/image146.png"/></Relationships>
</file>

<file path=ppt/slides/_rels/slide47.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25.xml"/><Relationship Id="rId1" Type="http://schemas.openxmlformats.org/officeDocument/2006/relationships/slideLayout" Target="../slideLayouts/slideLayout19.xml"/><Relationship Id="rId4" Type="http://schemas.openxmlformats.org/officeDocument/2006/relationships/image" Target="../media/image150.png"/></Relationships>
</file>

<file path=ppt/slides/_rels/slide48.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customXml" Target="../ink/ink5.xml"/><Relationship Id="rId3" Type="http://schemas.openxmlformats.org/officeDocument/2006/relationships/image" Target="../media/image12.png"/><Relationship Id="rId7" Type="http://schemas.openxmlformats.org/officeDocument/2006/relationships/image" Target="../media/image14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customXml" Target="../ink/ink4.xml"/><Relationship Id="rId5" Type="http://schemas.openxmlformats.org/officeDocument/2006/relationships/image" Target="../media/image11.png"/><Relationship Id="rId10" Type="http://schemas.openxmlformats.org/officeDocument/2006/relationships/image" Target="../media/image14.jpeg"/><Relationship Id="rId4" Type="http://schemas.openxmlformats.org/officeDocument/2006/relationships/image" Target="../media/image13.png"/><Relationship Id="rId9" Type="http://schemas.openxmlformats.org/officeDocument/2006/relationships/image" Target="../media/image148.png"/></Relationships>
</file>

<file path=ppt/slides/_rels/slide50.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56.png"/><Relationship Id="rId7" Type="http://schemas.openxmlformats.org/officeDocument/2006/relationships/image" Target="../media/image160.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159.png"/><Relationship Id="rId5" Type="http://schemas.openxmlformats.org/officeDocument/2006/relationships/image" Target="../media/image158.png"/><Relationship Id="rId10" Type="http://schemas.openxmlformats.org/officeDocument/2006/relationships/image" Target="../media/image163.png"/><Relationship Id="rId4" Type="http://schemas.openxmlformats.org/officeDocument/2006/relationships/image" Target="../media/image157.png"/><Relationship Id="rId9" Type="http://schemas.openxmlformats.org/officeDocument/2006/relationships/image" Target="../media/image162.png"/></Relationships>
</file>

<file path=ppt/slides/_rels/slide52.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7.xml"/><Relationship Id="rId5" Type="http://schemas.openxmlformats.org/officeDocument/2006/relationships/image" Target="../media/image166.png"/><Relationship Id="rId4" Type="http://schemas.openxmlformats.org/officeDocument/2006/relationships/hyperlink" Target="https://arxiv.org/abs/2203.09030"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7.xml"/><Relationship Id="rId6" Type="http://schemas.openxmlformats.org/officeDocument/2006/relationships/image" Target="../media/image167.png"/><Relationship Id="rId5" Type="http://schemas.openxmlformats.org/officeDocument/2006/relationships/image" Target="../media/image166.png"/><Relationship Id="rId4" Type="http://schemas.openxmlformats.org/officeDocument/2006/relationships/hyperlink" Target="https://arxiv.org/abs/2203.09030"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168.png"/><Relationship Id="rId7" Type="http://schemas.openxmlformats.org/officeDocument/2006/relationships/image" Target="../media/image171.jp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hyperlink" Target="https://arxiv.org/abs/2203.09030" TargetMode="External"/><Relationship Id="rId5" Type="http://schemas.openxmlformats.org/officeDocument/2006/relationships/image" Target="../media/image170.png"/><Relationship Id="rId4" Type="http://schemas.openxmlformats.org/officeDocument/2006/relationships/image" Target="../media/image169.png"/></Relationships>
</file>

<file path=ppt/slides/_rels/slide55.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175.png"/><Relationship Id="rId5" Type="http://schemas.openxmlformats.org/officeDocument/2006/relationships/image" Target="../media/image174.png"/><Relationship Id="rId4" Type="http://schemas.openxmlformats.org/officeDocument/2006/relationships/image" Target="../media/image173.png"/></Relationships>
</file>

<file path=ppt/slides/_rels/slide56.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30.xml"/><Relationship Id="rId1" Type="http://schemas.openxmlformats.org/officeDocument/2006/relationships/slideLayout" Target="../slideLayouts/slideLayout19.xml"/><Relationship Id="rId5" Type="http://schemas.openxmlformats.org/officeDocument/2006/relationships/image" Target="../media/image178.png"/><Relationship Id="rId4" Type="http://schemas.openxmlformats.org/officeDocument/2006/relationships/image" Target="../media/image177.png"/></Relationships>
</file>

<file path=ppt/slides/_rels/slide57.xml.rels><?xml version="1.0" encoding="UTF-8" standalone="yes"?>
<Relationships xmlns="http://schemas.openxmlformats.org/package/2006/relationships"><Relationship Id="rId8" Type="http://schemas.openxmlformats.org/officeDocument/2006/relationships/image" Target="../media/image180.png"/><Relationship Id="rId3" Type="http://schemas.microsoft.com/office/2007/relationships/media" Target="../media/media2.mp4"/><Relationship Id="rId7" Type="http://schemas.openxmlformats.org/officeDocument/2006/relationships/image" Target="../media/image17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31.xml"/><Relationship Id="rId11" Type="http://schemas.openxmlformats.org/officeDocument/2006/relationships/image" Target="../media/image1040.png"/><Relationship Id="rId5" Type="http://schemas.openxmlformats.org/officeDocument/2006/relationships/slideLayout" Target="../slideLayouts/slideLayout2.xml"/><Relationship Id="rId10" Type="http://schemas.openxmlformats.org/officeDocument/2006/relationships/image" Target="../media/image182.png"/><Relationship Id="rId4" Type="http://schemas.openxmlformats.org/officeDocument/2006/relationships/video" Target="../media/media2.mp4"/><Relationship Id="rId9" Type="http://schemas.openxmlformats.org/officeDocument/2006/relationships/image" Target="../media/image181.png"/></Relationships>
</file>

<file path=ppt/slides/_rels/slide58.xml.rels><?xml version="1.0" encoding="UTF-8" standalone="yes"?>
<Relationships xmlns="http://schemas.openxmlformats.org/package/2006/relationships"><Relationship Id="rId3" Type="http://schemas.openxmlformats.org/officeDocument/2006/relationships/image" Target="../media/image183.svg"/><Relationship Id="rId2" Type="http://schemas.openxmlformats.org/officeDocument/2006/relationships/notesSlide" Target="../notesSlides/notesSlide32.xml"/><Relationship Id="rId1" Type="http://schemas.openxmlformats.org/officeDocument/2006/relationships/slideLayout" Target="../slideLayouts/slideLayout19.xml"/><Relationship Id="rId6" Type="http://schemas.openxmlformats.org/officeDocument/2006/relationships/image" Target="../media/image186.png"/><Relationship Id="rId5" Type="http://schemas.openxmlformats.org/officeDocument/2006/relationships/image" Target="../media/image185.jpg"/><Relationship Id="rId4" Type="http://schemas.openxmlformats.org/officeDocument/2006/relationships/image" Target="../media/image184.png"/></Relationships>
</file>

<file path=ppt/slides/_rels/slide59.xml.rels><?xml version="1.0" encoding="UTF-8" standalone="yes"?>
<Relationships xmlns="http://schemas.openxmlformats.org/package/2006/relationships"><Relationship Id="rId8" Type="http://schemas.openxmlformats.org/officeDocument/2006/relationships/image" Target="../media/image191.png"/><Relationship Id="rId3" Type="http://schemas.openxmlformats.org/officeDocument/2006/relationships/image" Target="../media/image187.png"/><Relationship Id="rId7" Type="http://schemas.openxmlformats.org/officeDocument/2006/relationships/image" Target="../media/image190.png"/><Relationship Id="rId2" Type="http://schemas.openxmlformats.org/officeDocument/2006/relationships/notesSlide" Target="../notesSlides/notesSlide33.xml"/><Relationship Id="rId1" Type="http://schemas.openxmlformats.org/officeDocument/2006/relationships/slideLayout" Target="../slideLayouts/slideLayout19.xml"/><Relationship Id="rId6" Type="http://schemas.openxmlformats.org/officeDocument/2006/relationships/image" Target="../media/image189.svg"/><Relationship Id="rId5" Type="http://schemas.openxmlformats.org/officeDocument/2006/relationships/hyperlink" Target="https://arxiv.org/abs/2205.06378" TargetMode="External"/><Relationship Id="rId4" Type="http://schemas.openxmlformats.org/officeDocument/2006/relationships/image" Target="../media/image188.png"/><Relationship Id="rId9" Type="http://schemas.openxmlformats.org/officeDocument/2006/relationships/image" Target="../media/image192.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image" Target="../media/image199.png"/><Relationship Id="rId3" Type="http://schemas.openxmlformats.org/officeDocument/2006/relationships/image" Target="../media/image194.jpg"/><Relationship Id="rId7" Type="http://schemas.openxmlformats.org/officeDocument/2006/relationships/image" Target="../media/image198.png"/><Relationship Id="rId12" Type="http://schemas.openxmlformats.org/officeDocument/2006/relationships/image" Target="../media/image202.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97.png"/><Relationship Id="rId11" Type="http://schemas.openxmlformats.org/officeDocument/2006/relationships/hyperlink" Target="https://arxiv.org/abs/2203.09030" TargetMode="External"/><Relationship Id="rId5" Type="http://schemas.openxmlformats.org/officeDocument/2006/relationships/image" Target="../media/image196.png"/><Relationship Id="rId10" Type="http://schemas.openxmlformats.org/officeDocument/2006/relationships/image" Target="../media/image201.png"/><Relationship Id="rId4" Type="http://schemas.openxmlformats.org/officeDocument/2006/relationships/image" Target="../media/image195.png"/><Relationship Id="rId9" Type="http://schemas.openxmlformats.org/officeDocument/2006/relationships/image" Target="../media/image200.png"/></Relationships>
</file>

<file path=ppt/slides/_rels/slide62.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203.png"/><Relationship Id="rId1" Type="http://schemas.openxmlformats.org/officeDocument/2006/relationships/slideLayout" Target="../slideLayouts/slideLayout7.xml"/><Relationship Id="rId6" Type="http://schemas.openxmlformats.org/officeDocument/2006/relationships/image" Target="../media/image207.png"/><Relationship Id="rId5" Type="http://schemas.openxmlformats.org/officeDocument/2006/relationships/image" Target="../media/image206.jpeg"/><Relationship Id="rId4" Type="http://schemas.openxmlformats.org/officeDocument/2006/relationships/image" Target="../media/image205.png"/></Relationships>
</file>

<file path=ppt/slides/_rels/slide63.xml.rels><?xml version="1.0" encoding="UTF-8" standalone="yes"?>
<Relationships xmlns="http://schemas.openxmlformats.org/package/2006/relationships"><Relationship Id="rId2" Type="http://schemas.openxmlformats.org/officeDocument/2006/relationships/image" Target="../media/image20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image" Target="../media/image28.png"/><Relationship Id="rId7" Type="http://schemas.openxmlformats.org/officeDocument/2006/relationships/image" Target="../media/image32.e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1DA9B-C210-00D3-C508-C1498BE41712}"/>
            </a:ext>
          </a:extLst>
        </p:cNvPr>
        <p:cNvGrpSpPr/>
        <p:nvPr/>
      </p:nvGrpSpPr>
      <p:grpSpPr>
        <a:xfrm>
          <a:off x="0" y="0"/>
          <a:ext cx="0" cy="0"/>
          <a:chOff x="0" y="0"/>
          <a:chExt cx="0" cy="0"/>
        </a:xfrm>
      </p:grpSpPr>
      <p:sp>
        <p:nvSpPr>
          <p:cNvPr id="26" name="Titel 25">
            <a:extLst>
              <a:ext uri="{FF2B5EF4-FFF2-40B4-BE49-F238E27FC236}">
                <a16:creationId xmlns:a16="http://schemas.microsoft.com/office/drawing/2014/main" id="{63CC01ED-2360-3955-F79E-15EDBA39D2C5}"/>
              </a:ext>
            </a:extLst>
          </p:cNvPr>
          <p:cNvSpPr>
            <a:spLocks noGrp="1"/>
          </p:cNvSpPr>
          <p:nvPr>
            <p:ph type="ctrTitle"/>
          </p:nvPr>
        </p:nvSpPr>
        <p:spPr>
          <a:xfrm>
            <a:off x="907842" y="984739"/>
            <a:ext cx="10676456" cy="3119285"/>
          </a:xfrm>
        </p:spPr>
        <p:txBody>
          <a:bodyPr/>
          <a:lstStyle/>
          <a:p>
            <a:r>
              <a:rPr lang="nl-NL" sz="4000" u="none" dirty="0" err="1"/>
              <a:t>Lecture</a:t>
            </a:r>
            <a:r>
              <a:rPr lang="nl-NL" sz="4000" u="none" dirty="0"/>
              <a:t> II : </a:t>
            </a:r>
            <a:r>
              <a:rPr lang="nl-NL" sz="4000" u="none" dirty="0" err="1"/>
              <a:t>Modeling</a:t>
            </a:r>
            <a:r>
              <a:rPr lang="nl-NL" sz="4000" u="none" dirty="0"/>
              <a:t> neutrino-nucleus </a:t>
            </a:r>
            <a:r>
              <a:rPr lang="nl-NL" sz="4000" u="none" dirty="0" err="1"/>
              <a:t>interactions</a:t>
            </a:r>
            <a:r>
              <a:rPr lang="nl-NL" sz="4000" u="none" dirty="0"/>
              <a:t> </a:t>
            </a:r>
          </a:p>
        </p:txBody>
      </p:sp>
      <p:sp>
        <p:nvSpPr>
          <p:cNvPr id="27" name="Ondertitel 26">
            <a:extLst>
              <a:ext uri="{FF2B5EF4-FFF2-40B4-BE49-F238E27FC236}">
                <a16:creationId xmlns:a16="http://schemas.microsoft.com/office/drawing/2014/main" id="{D49CDF64-3C49-004E-9A1C-15463CFD56E9}"/>
              </a:ext>
            </a:extLst>
          </p:cNvPr>
          <p:cNvSpPr>
            <a:spLocks noGrp="1"/>
          </p:cNvSpPr>
          <p:nvPr>
            <p:ph type="subTitle" idx="1"/>
          </p:nvPr>
        </p:nvSpPr>
        <p:spPr>
          <a:xfrm>
            <a:off x="902455" y="4781806"/>
            <a:ext cx="11161725" cy="410063"/>
          </a:xfrm>
        </p:spPr>
        <p:txBody>
          <a:bodyPr>
            <a:noAutofit/>
          </a:bodyPr>
          <a:lstStyle/>
          <a:p>
            <a:r>
              <a:rPr lang="nl-NL" sz="2000" dirty="0"/>
              <a:t>Natalie Jachowicz</a:t>
            </a:r>
            <a:endParaRPr lang="nl-NL" sz="2000" dirty="0">
              <a:solidFill>
                <a:schemeClr val="bg2">
                  <a:lumMod val="75000"/>
                </a:schemeClr>
              </a:solidFill>
            </a:endParaRPr>
          </a:p>
        </p:txBody>
      </p:sp>
      <p:sp>
        <p:nvSpPr>
          <p:cNvPr id="6" name="Text Placeholder Organsation L1/L2">
            <a:extLst>
              <a:ext uri="{FF2B5EF4-FFF2-40B4-BE49-F238E27FC236}">
                <a16:creationId xmlns:a16="http://schemas.microsoft.com/office/drawing/2014/main" id="{1DAD3917-B490-BBF7-D68B-8FC2C1CAE2F1}"/>
              </a:ext>
            </a:extLst>
          </p:cNvPr>
          <p:cNvSpPr>
            <a:spLocks noGrp="1"/>
          </p:cNvSpPr>
          <p:nvPr>
            <p:ph type="body" sz="quarter" idx="15"/>
          </p:nvPr>
        </p:nvSpPr>
        <p:spPr>
          <a:xfrm>
            <a:off x="6033553" y="145473"/>
            <a:ext cx="5832356" cy="511955"/>
          </a:xfrm>
        </p:spPr>
        <p:txBody>
          <a:bodyPr>
            <a:noAutofit/>
          </a:bodyPr>
          <a:lstStyle/>
          <a:p>
            <a:r>
              <a:rPr lang="en-GB" dirty="0"/>
              <a:t>department of Physics and Astronomy</a:t>
            </a:r>
          </a:p>
        </p:txBody>
      </p:sp>
      <p:pic>
        <p:nvPicPr>
          <p:cNvPr id="2" name="Picture 1">
            <a:extLst>
              <a:ext uri="{FF2B5EF4-FFF2-40B4-BE49-F238E27FC236}">
                <a16:creationId xmlns:a16="http://schemas.microsoft.com/office/drawing/2014/main" id="{F28448C8-3C39-6577-9CDE-053707C20279}"/>
              </a:ext>
            </a:extLst>
          </p:cNvPr>
          <p:cNvPicPr>
            <a:picLocks noChangeAspect="1"/>
          </p:cNvPicPr>
          <p:nvPr/>
        </p:nvPicPr>
        <p:blipFill>
          <a:blip r:embed="rId3"/>
          <a:stretch>
            <a:fillRect/>
          </a:stretch>
        </p:blipFill>
        <p:spPr>
          <a:xfrm>
            <a:off x="506913" y="5676545"/>
            <a:ext cx="1272935" cy="1021698"/>
          </a:xfrm>
          <a:prstGeom prst="rect">
            <a:avLst/>
          </a:prstGeom>
        </p:spPr>
      </p:pic>
      <p:pic>
        <p:nvPicPr>
          <p:cNvPr id="4" name="Picture 3">
            <a:extLst>
              <a:ext uri="{FF2B5EF4-FFF2-40B4-BE49-F238E27FC236}">
                <a16:creationId xmlns:a16="http://schemas.microsoft.com/office/drawing/2014/main" id="{919AD976-F142-1392-812A-CC6080A868DE}"/>
              </a:ext>
            </a:extLst>
          </p:cNvPr>
          <p:cNvPicPr>
            <a:picLocks noChangeAspect="1"/>
          </p:cNvPicPr>
          <p:nvPr/>
        </p:nvPicPr>
        <p:blipFill>
          <a:blip r:embed="rId4"/>
          <a:stretch>
            <a:fillRect/>
          </a:stretch>
        </p:blipFill>
        <p:spPr>
          <a:xfrm>
            <a:off x="323558" y="0"/>
            <a:ext cx="2115194" cy="984739"/>
          </a:xfrm>
          <a:prstGeom prst="rect">
            <a:avLst/>
          </a:prstGeom>
        </p:spPr>
      </p:pic>
    </p:spTree>
    <p:extLst>
      <p:ext uri="{BB962C8B-B14F-4D97-AF65-F5344CB8AC3E}">
        <p14:creationId xmlns:p14="http://schemas.microsoft.com/office/powerpoint/2010/main" val="357401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49326" y="807429"/>
            <a:ext cx="4730682" cy="3970318"/>
          </a:xfrm>
          <a:prstGeom prst="rect">
            <a:avLst/>
          </a:prstGeom>
          <a:noFill/>
        </p:spPr>
        <p:txBody>
          <a:bodyPr wrap="square" rtlCol="0">
            <a:spAutoFit/>
          </a:bodyPr>
          <a:lstStyle/>
          <a:p>
            <a:r>
              <a:rPr lang="en-US" dirty="0"/>
              <a:t>More recent parameterizations :</a:t>
            </a:r>
          </a:p>
          <a:p>
            <a:r>
              <a:rPr lang="en-US" dirty="0"/>
              <a:t> </a:t>
            </a:r>
          </a:p>
          <a:p>
            <a:pPr marL="285750" indent="-285750">
              <a:buFont typeface="Arial" panose="020B0604020202020204" pitchFamily="34" charset="0"/>
              <a:buChar char="•"/>
            </a:pPr>
            <a:r>
              <a:rPr lang="en-US" dirty="0"/>
              <a:t>Lattice QCD efforts : Improved LQCD prediction owing to better control of excited state contamination</a:t>
            </a:r>
          </a:p>
          <a:p>
            <a:pPr marL="285750" indent="-285750">
              <a:buFont typeface="Arial" panose="020B0604020202020204" pitchFamily="34" charset="0"/>
              <a:buChar char="•"/>
            </a:pPr>
            <a:r>
              <a:rPr lang="en-US" dirty="0"/>
              <a:t>Z-expansion (Meyer et al. PRD84(2011)) :</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a:p>
            <a:r>
              <a:rPr lang="en-US" dirty="0"/>
              <a:t>Allows for a better quantization of uncertainties</a:t>
            </a:r>
          </a:p>
          <a:p>
            <a:pPr marL="285750" indent="-285750">
              <a:buFont typeface="Arial" panose="020B0604020202020204" pitchFamily="34" charset="0"/>
              <a:buChar char="•"/>
            </a:pPr>
            <a:endParaRPr lang="nl-BE" dirty="0"/>
          </a:p>
        </p:txBody>
      </p:sp>
      <p:pic>
        <p:nvPicPr>
          <p:cNvPr id="9" name="Picture 8"/>
          <p:cNvPicPr>
            <a:picLocks noChangeAspect="1"/>
          </p:cNvPicPr>
          <p:nvPr/>
        </p:nvPicPr>
        <p:blipFill>
          <a:blip r:embed="rId3"/>
          <a:stretch>
            <a:fillRect/>
          </a:stretch>
        </p:blipFill>
        <p:spPr>
          <a:xfrm>
            <a:off x="675286" y="2645472"/>
            <a:ext cx="3048000" cy="1158157"/>
          </a:xfrm>
          <a:prstGeom prst="rect">
            <a:avLst/>
          </a:prstGeom>
        </p:spPr>
      </p:pic>
      <p:pic>
        <p:nvPicPr>
          <p:cNvPr id="14" name="Picture 13">
            <a:extLst>
              <a:ext uri="{FF2B5EF4-FFF2-40B4-BE49-F238E27FC236}">
                <a16:creationId xmlns:a16="http://schemas.microsoft.com/office/drawing/2014/main" id="{0E702B74-1475-4350-A085-7E3084D16AFE}"/>
              </a:ext>
            </a:extLst>
          </p:cNvPr>
          <p:cNvPicPr>
            <a:picLocks noChangeAspect="1"/>
          </p:cNvPicPr>
          <p:nvPr/>
        </p:nvPicPr>
        <p:blipFill>
          <a:blip r:embed="rId4"/>
          <a:stretch>
            <a:fillRect/>
          </a:stretch>
        </p:blipFill>
        <p:spPr>
          <a:xfrm>
            <a:off x="10052141" y="4390101"/>
            <a:ext cx="1965688" cy="870227"/>
          </a:xfrm>
          <a:prstGeom prst="rect">
            <a:avLst/>
          </a:prstGeom>
        </p:spPr>
      </p:pic>
      <p:pic>
        <p:nvPicPr>
          <p:cNvPr id="3" name="Picture 2">
            <a:extLst>
              <a:ext uri="{FF2B5EF4-FFF2-40B4-BE49-F238E27FC236}">
                <a16:creationId xmlns:a16="http://schemas.microsoft.com/office/drawing/2014/main" id="{6CBCA075-27E7-A1F4-731F-E78342F34160}"/>
              </a:ext>
            </a:extLst>
          </p:cNvPr>
          <p:cNvPicPr>
            <a:picLocks noChangeAspect="1"/>
          </p:cNvPicPr>
          <p:nvPr/>
        </p:nvPicPr>
        <p:blipFill>
          <a:blip r:embed="rId5"/>
          <a:stretch>
            <a:fillRect/>
          </a:stretch>
        </p:blipFill>
        <p:spPr>
          <a:xfrm>
            <a:off x="5548502" y="480889"/>
            <a:ext cx="6469327" cy="2585159"/>
          </a:xfrm>
          <a:prstGeom prst="rect">
            <a:avLst/>
          </a:prstGeom>
        </p:spPr>
      </p:pic>
      <p:sp>
        <p:nvSpPr>
          <p:cNvPr id="7" name="Text Box 10">
            <a:extLst>
              <a:ext uri="{FF2B5EF4-FFF2-40B4-BE49-F238E27FC236}">
                <a16:creationId xmlns:a16="http://schemas.microsoft.com/office/drawing/2014/main" id="{B497F7D3-04F8-48F6-AAC4-D441A85C66C4}"/>
              </a:ext>
            </a:extLst>
          </p:cNvPr>
          <p:cNvSpPr txBox="1">
            <a:spLocks noChangeArrowheads="1"/>
          </p:cNvSpPr>
          <p:nvPr/>
        </p:nvSpPr>
        <p:spPr bwMode="auto">
          <a:xfrm>
            <a:off x="47075" y="1340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Nucleon Form Factors</a:t>
            </a:r>
          </a:p>
        </p:txBody>
      </p:sp>
      <p:pic>
        <p:nvPicPr>
          <p:cNvPr id="12" name="Picture 11">
            <a:extLst>
              <a:ext uri="{FF2B5EF4-FFF2-40B4-BE49-F238E27FC236}">
                <a16:creationId xmlns:a16="http://schemas.microsoft.com/office/drawing/2014/main" id="{369B5DC0-0879-42A1-D6B1-F50BF245DCA8}"/>
              </a:ext>
            </a:extLst>
          </p:cNvPr>
          <p:cNvPicPr>
            <a:picLocks noChangeAspect="1"/>
          </p:cNvPicPr>
          <p:nvPr/>
        </p:nvPicPr>
        <p:blipFill>
          <a:blip r:embed="rId6"/>
          <a:stretch>
            <a:fillRect/>
          </a:stretch>
        </p:blipFill>
        <p:spPr>
          <a:xfrm>
            <a:off x="4249246" y="3087059"/>
            <a:ext cx="5554673" cy="3476310"/>
          </a:xfrm>
          <a:prstGeom prst="rect">
            <a:avLst/>
          </a:prstGeom>
        </p:spPr>
      </p:pic>
    </p:spTree>
    <p:extLst>
      <p:ext uri="{BB962C8B-B14F-4D97-AF65-F5344CB8AC3E}">
        <p14:creationId xmlns:p14="http://schemas.microsoft.com/office/powerpoint/2010/main" val="1319755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92A2BF5-8EE1-15A0-DCFE-3FE2EBE6827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C73BE77-F10B-098B-ABFC-7A50F4216941}"/>
              </a:ext>
            </a:extLst>
          </p:cNvPr>
          <p:cNvPicPr>
            <a:picLocks noChangeAspect="1"/>
          </p:cNvPicPr>
          <p:nvPr/>
        </p:nvPicPr>
        <p:blipFill>
          <a:blip r:embed="rId3"/>
          <a:stretch>
            <a:fillRect/>
          </a:stretch>
        </p:blipFill>
        <p:spPr>
          <a:xfrm>
            <a:off x="245645" y="467383"/>
            <a:ext cx="8877300" cy="3314700"/>
          </a:xfrm>
          <a:prstGeom prst="rect">
            <a:avLst/>
          </a:prstGeom>
        </p:spPr>
      </p:pic>
      <p:pic>
        <p:nvPicPr>
          <p:cNvPr id="3" name="Picture 2">
            <a:extLst>
              <a:ext uri="{FF2B5EF4-FFF2-40B4-BE49-F238E27FC236}">
                <a16:creationId xmlns:a16="http://schemas.microsoft.com/office/drawing/2014/main" id="{485749EB-7593-E154-AFFE-F323ABC9BE57}"/>
              </a:ext>
            </a:extLst>
          </p:cNvPr>
          <p:cNvPicPr>
            <a:picLocks noChangeAspect="1"/>
          </p:cNvPicPr>
          <p:nvPr/>
        </p:nvPicPr>
        <p:blipFill>
          <a:blip r:embed="rId4"/>
          <a:stretch>
            <a:fillRect/>
          </a:stretch>
        </p:blipFill>
        <p:spPr>
          <a:xfrm>
            <a:off x="423765" y="3852175"/>
            <a:ext cx="6850640" cy="2899503"/>
          </a:xfrm>
          <a:prstGeom prst="rect">
            <a:avLst/>
          </a:prstGeom>
        </p:spPr>
      </p:pic>
      <p:sp>
        <p:nvSpPr>
          <p:cNvPr id="5" name="TextBox 4">
            <a:extLst>
              <a:ext uri="{FF2B5EF4-FFF2-40B4-BE49-F238E27FC236}">
                <a16:creationId xmlns:a16="http://schemas.microsoft.com/office/drawing/2014/main" id="{C942FA90-E5DF-3CBF-7AFC-61BE85F07F4B}"/>
              </a:ext>
            </a:extLst>
          </p:cNvPr>
          <p:cNvSpPr txBox="1"/>
          <p:nvPr/>
        </p:nvSpPr>
        <p:spPr>
          <a:xfrm>
            <a:off x="6905261" y="4206317"/>
            <a:ext cx="4092467" cy="369332"/>
          </a:xfrm>
          <a:prstGeom prst="rect">
            <a:avLst/>
          </a:prstGeom>
          <a:noFill/>
        </p:spPr>
        <p:txBody>
          <a:bodyPr wrap="none" rtlCol="0">
            <a:spAutoFit/>
          </a:bodyPr>
          <a:lstStyle/>
          <a:p>
            <a:pPr marL="285750" indent="-285750">
              <a:buFont typeface="Arial" panose="020B0604020202020204" pitchFamily="34" charset="0"/>
              <a:buChar char="•"/>
            </a:pPr>
            <a:r>
              <a:rPr lang="en-US" dirty="0"/>
              <a:t>Dipole is likely to underestimate errors</a:t>
            </a:r>
            <a:endParaRPr lang="nl-BE" dirty="0"/>
          </a:p>
        </p:txBody>
      </p:sp>
      <p:sp>
        <p:nvSpPr>
          <p:cNvPr id="7" name="TextBox 6">
            <a:extLst>
              <a:ext uri="{FF2B5EF4-FFF2-40B4-BE49-F238E27FC236}">
                <a16:creationId xmlns:a16="http://schemas.microsoft.com/office/drawing/2014/main" id="{E7121B46-2A66-D240-43C7-953372F3C50E}"/>
              </a:ext>
            </a:extLst>
          </p:cNvPr>
          <p:cNvSpPr txBox="1"/>
          <p:nvPr/>
        </p:nvSpPr>
        <p:spPr>
          <a:xfrm>
            <a:off x="8951495" y="1025557"/>
            <a:ext cx="3200684" cy="923330"/>
          </a:xfrm>
          <a:prstGeom prst="rect">
            <a:avLst/>
          </a:prstGeom>
          <a:noFill/>
        </p:spPr>
        <p:txBody>
          <a:bodyPr wrap="none" rtlCol="0">
            <a:spAutoFit/>
          </a:bodyPr>
          <a:lstStyle/>
          <a:p>
            <a:pPr marL="285750" indent="-285750">
              <a:buFont typeface="Arial" panose="020B0604020202020204" pitchFamily="34" charset="0"/>
              <a:buChar char="•"/>
            </a:pPr>
            <a:r>
              <a:rPr lang="en-US" dirty="0"/>
              <a:t>Models obtain similar values </a:t>
            </a:r>
          </a:p>
          <a:p>
            <a:r>
              <a:rPr lang="en-US" dirty="0"/>
              <a:t>	for F</a:t>
            </a:r>
            <a:r>
              <a:rPr lang="en-US" baseline="-25000" dirty="0"/>
              <a:t>A</a:t>
            </a:r>
            <a:r>
              <a:rPr lang="en-US" dirty="0"/>
              <a:t>(Q</a:t>
            </a:r>
            <a:r>
              <a:rPr lang="en-US" baseline="30000" dirty="0"/>
              <a:t>2</a:t>
            </a:r>
            <a:r>
              <a:rPr lang="en-US" dirty="0"/>
              <a:t>)</a:t>
            </a:r>
          </a:p>
          <a:p>
            <a:pPr marL="285750" indent="-285750">
              <a:buFont typeface="Arial" panose="020B0604020202020204" pitchFamily="34" charset="0"/>
              <a:buChar char="•"/>
            </a:pPr>
            <a:r>
              <a:rPr lang="en-US" dirty="0"/>
              <a:t>But with different error bars</a:t>
            </a:r>
            <a:endParaRPr lang="nl-BE" dirty="0"/>
          </a:p>
        </p:txBody>
      </p:sp>
      <p:cxnSp>
        <p:nvCxnSpPr>
          <p:cNvPr id="10" name="Straight Arrow Connector 9">
            <a:extLst>
              <a:ext uri="{FF2B5EF4-FFF2-40B4-BE49-F238E27FC236}">
                <a16:creationId xmlns:a16="http://schemas.microsoft.com/office/drawing/2014/main" id="{35FBC49E-7550-1EEE-DC5E-A0D938DBB02B}"/>
              </a:ext>
            </a:extLst>
          </p:cNvPr>
          <p:cNvCxnSpPr/>
          <p:nvPr/>
        </p:nvCxnSpPr>
        <p:spPr>
          <a:xfrm flipH="1">
            <a:off x="2244704" y="4346894"/>
            <a:ext cx="112294" cy="36896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F11B618-8D2D-5B2D-493A-E15B1E00E156}"/>
              </a:ext>
            </a:extLst>
          </p:cNvPr>
          <p:cNvSpPr txBox="1"/>
          <p:nvPr/>
        </p:nvSpPr>
        <p:spPr>
          <a:xfrm>
            <a:off x="2300851" y="4345815"/>
            <a:ext cx="1414041" cy="369332"/>
          </a:xfrm>
          <a:prstGeom prst="rect">
            <a:avLst/>
          </a:prstGeom>
          <a:noFill/>
        </p:spPr>
        <p:txBody>
          <a:bodyPr wrap="none" rtlCol="0">
            <a:spAutoFit/>
          </a:bodyPr>
          <a:lstStyle/>
          <a:p>
            <a:r>
              <a:rPr lang="en-US" dirty="0"/>
              <a:t>Uncertainty !</a:t>
            </a:r>
            <a:endParaRPr lang="nl-BE" dirty="0"/>
          </a:p>
        </p:txBody>
      </p:sp>
      <p:sp>
        <p:nvSpPr>
          <p:cNvPr id="12" name="Text Box 10">
            <a:extLst>
              <a:ext uri="{FF2B5EF4-FFF2-40B4-BE49-F238E27FC236}">
                <a16:creationId xmlns:a16="http://schemas.microsoft.com/office/drawing/2014/main" id="{126590A6-58AA-2C63-5372-936BC2BAAE34}"/>
              </a:ext>
            </a:extLst>
          </p:cNvPr>
          <p:cNvSpPr txBox="1">
            <a:spLocks noChangeArrowheads="1"/>
          </p:cNvSpPr>
          <p:nvPr/>
        </p:nvSpPr>
        <p:spPr bwMode="auto">
          <a:xfrm>
            <a:off x="47075" y="1340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Nucleon Form Factors</a:t>
            </a:r>
          </a:p>
        </p:txBody>
      </p:sp>
    </p:spTree>
    <p:extLst>
      <p:ext uri="{BB962C8B-B14F-4D97-AF65-F5344CB8AC3E}">
        <p14:creationId xmlns:p14="http://schemas.microsoft.com/office/powerpoint/2010/main" val="2434757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7677C0-A96D-4114-B7E0-3C3BA7D6EEDB}"/>
              </a:ext>
            </a:extLst>
          </p:cNvPr>
          <p:cNvPicPr>
            <a:picLocks noChangeAspect="1"/>
          </p:cNvPicPr>
          <p:nvPr/>
        </p:nvPicPr>
        <p:blipFill>
          <a:blip r:embed="rId3"/>
          <a:stretch>
            <a:fillRect/>
          </a:stretch>
        </p:blipFill>
        <p:spPr>
          <a:xfrm>
            <a:off x="3455086" y="828638"/>
            <a:ext cx="3455086" cy="1811230"/>
          </a:xfrm>
          <a:prstGeom prst="rect">
            <a:avLst/>
          </a:prstGeom>
        </p:spPr>
      </p:pic>
      <p:sp>
        <p:nvSpPr>
          <p:cNvPr id="7" name="TextBox 6">
            <a:extLst>
              <a:ext uri="{FF2B5EF4-FFF2-40B4-BE49-F238E27FC236}">
                <a16:creationId xmlns:a16="http://schemas.microsoft.com/office/drawing/2014/main" id="{2E18BC06-C25C-4D6F-88C2-05FC86337FC8}"/>
              </a:ext>
            </a:extLst>
          </p:cNvPr>
          <p:cNvSpPr txBox="1"/>
          <p:nvPr/>
        </p:nvSpPr>
        <p:spPr>
          <a:xfrm>
            <a:off x="6947157" y="682903"/>
            <a:ext cx="4449850" cy="1200329"/>
          </a:xfrm>
          <a:prstGeom prst="rect">
            <a:avLst/>
          </a:prstGeom>
          <a:noFill/>
        </p:spPr>
        <p:txBody>
          <a:bodyPr wrap="square" rtlCol="0">
            <a:spAutoFit/>
          </a:bodyPr>
          <a:lstStyle/>
          <a:p>
            <a:endParaRPr lang="en-US" dirty="0"/>
          </a:p>
          <a:p>
            <a:pPr marL="285750" indent="-285750">
              <a:buFont typeface="Arial" panose="020B0604020202020204" pitchFamily="34" charset="0"/>
              <a:buChar char="•"/>
            </a:pPr>
            <a:r>
              <a:rPr lang="en-US" dirty="0"/>
              <a:t>Softer slope of the axial form factor’s Q</a:t>
            </a:r>
            <a:r>
              <a:rPr lang="en-US" baseline="30000" dirty="0"/>
              <a:t>2</a:t>
            </a:r>
            <a:r>
              <a:rPr lang="en-US" dirty="0"/>
              <a:t> dependence in LQCD results leads to enhanced cross section on the nucleon</a:t>
            </a:r>
          </a:p>
        </p:txBody>
      </p:sp>
      <p:sp>
        <p:nvSpPr>
          <p:cNvPr id="10" name="TextBox 9">
            <a:extLst>
              <a:ext uri="{FF2B5EF4-FFF2-40B4-BE49-F238E27FC236}">
                <a16:creationId xmlns:a16="http://schemas.microsoft.com/office/drawing/2014/main" id="{7EE01EDE-7DF8-49C4-A1EF-87A99AA883ED}"/>
              </a:ext>
            </a:extLst>
          </p:cNvPr>
          <p:cNvSpPr txBox="1"/>
          <p:nvPr/>
        </p:nvSpPr>
        <p:spPr>
          <a:xfrm>
            <a:off x="5038441" y="2631717"/>
            <a:ext cx="2608343" cy="307777"/>
          </a:xfrm>
          <a:prstGeom prst="rect">
            <a:avLst/>
          </a:prstGeom>
          <a:noFill/>
        </p:spPr>
        <p:txBody>
          <a:bodyPr wrap="none" rtlCol="0">
            <a:spAutoFit/>
          </a:bodyPr>
          <a:lstStyle/>
          <a:p>
            <a:r>
              <a:rPr lang="en-US" sz="1400" dirty="0"/>
              <a:t>A. Meyer et al arXiv:2201.01839 </a:t>
            </a:r>
            <a:endParaRPr lang="nl-BE" sz="1400" dirty="0"/>
          </a:p>
        </p:txBody>
      </p:sp>
      <p:pic>
        <p:nvPicPr>
          <p:cNvPr id="3" name="Picture 2" descr="Fig. 4: Ratios of data and fitted axial vector form factor to a dipole model.">
            <a:extLst>
              <a:ext uri="{FF2B5EF4-FFF2-40B4-BE49-F238E27FC236}">
                <a16:creationId xmlns:a16="http://schemas.microsoft.com/office/drawing/2014/main" id="{7636344F-611B-DBDA-804E-45DB939D310C}"/>
              </a:ext>
            </a:extLst>
          </p:cNvPr>
          <p:cNvPicPr>
            <a:picLocks noChangeAspect="1"/>
          </p:cNvPicPr>
          <p:nvPr/>
        </p:nvPicPr>
        <p:blipFill>
          <a:blip r:embed="rId4"/>
          <a:stretch>
            <a:fillRect/>
          </a:stretch>
        </p:blipFill>
        <p:spPr>
          <a:xfrm>
            <a:off x="5394774" y="3328471"/>
            <a:ext cx="6324383" cy="3222873"/>
          </a:xfrm>
          <a:prstGeom prst="rect">
            <a:avLst/>
          </a:prstGeom>
        </p:spPr>
      </p:pic>
      <p:sp>
        <p:nvSpPr>
          <p:cNvPr id="5" name="TextBox 4">
            <a:extLst>
              <a:ext uri="{FF2B5EF4-FFF2-40B4-BE49-F238E27FC236}">
                <a16:creationId xmlns:a16="http://schemas.microsoft.com/office/drawing/2014/main" id="{27BF4971-7925-671F-68BA-309601C1ACD4}"/>
              </a:ext>
            </a:extLst>
          </p:cNvPr>
          <p:cNvSpPr txBox="1"/>
          <p:nvPr/>
        </p:nvSpPr>
        <p:spPr>
          <a:xfrm>
            <a:off x="472843" y="4549224"/>
            <a:ext cx="6096000" cy="800219"/>
          </a:xfrm>
          <a:prstGeom prst="rect">
            <a:avLst/>
          </a:prstGeom>
          <a:noFill/>
        </p:spPr>
        <p:txBody>
          <a:bodyPr wrap="square">
            <a:spAutoFit/>
          </a:bodyPr>
          <a:lstStyle/>
          <a:p>
            <a:r>
              <a:rPr lang="en-BE" dirty="0"/>
              <a:t> </a:t>
            </a:r>
          </a:p>
          <a:p>
            <a:pPr>
              <a:buNone/>
            </a:pPr>
            <a:r>
              <a:rPr lang="en-GB" sz="1400" b="1" dirty="0" err="1">
                <a:hlinkClick r:id="rId5">
                  <a:extLst>
                    <a:ext uri="{A12FA001-AC4F-418D-AE19-62706E023703}">
                      <ahyp:hlinkClr xmlns:ahyp="http://schemas.microsoft.com/office/drawing/2018/hyperlinkcolor" val="tx"/>
                    </a:ext>
                  </a:extLst>
                </a:hlinkClick>
              </a:rPr>
              <a:t>MINERvA</a:t>
            </a:r>
            <a:r>
              <a:rPr lang="en-GB" sz="1400" b="1" dirty="0">
                <a:hlinkClick r:id="rId5">
                  <a:extLst>
                    <a:ext uri="{A12FA001-AC4F-418D-AE19-62706E023703}">
                      <ahyp:hlinkClr xmlns:ahyp="http://schemas.microsoft.com/office/drawing/2018/hyperlinkcolor" val="tx"/>
                    </a:ext>
                  </a:extLst>
                </a:hlinkClick>
              </a:rPr>
              <a:t>, </a:t>
            </a:r>
            <a:r>
              <a:rPr lang="en-BE" sz="1400" b="1" dirty="0">
                <a:hlinkClick r:id="rId5">
                  <a:extLst>
                    <a:ext uri="{A12FA001-AC4F-418D-AE19-62706E023703}">
                      <ahyp:hlinkClr xmlns:ahyp="http://schemas.microsoft.com/office/drawing/2018/hyperlinkcolor" val="tx"/>
                    </a:ext>
                  </a:extLst>
                </a:hlinkClick>
              </a:rPr>
              <a:t>Nature</a:t>
            </a:r>
            <a:r>
              <a:rPr lang="en-BE" sz="1400" b="1" dirty="0"/>
              <a:t> volume 614, pages 48–53 (2023)</a:t>
            </a:r>
            <a:endParaRPr lang="en-GB" sz="1400" b="1" dirty="0"/>
          </a:p>
          <a:p>
            <a:pPr>
              <a:buNone/>
            </a:pPr>
            <a:r>
              <a:rPr lang="en-GB" sz="1400" b="1" dirty="0"/>
              <a:t>New form factor measurement</a:t>
            </a:r>
            <a:endParaRPr lang="en-BE" sz="1400" b="1" dirty="0"/>
          </a:p>
        </p:txBody>
      </p:sp>
      <p:sp>
        <p:nvSpPr>
          <p:cNvPr id="11" name="Text Box 10">
            <a:extLst>
              <a:ext uri="{FF2B5EF4-FFF2-40B4-BE49-F238E27FC236}">
                <a16:creationId xmlns:a16="http://schemas.microsoft.com/office/drawing/2014/main" id="{831ADCDE-42A3-C6AD-D24C-0B856A8928C4}"/>
              </a:ext>
            </a:extLst>
          </p:cNvPr>
          <p:cNvSpPr txBox="1">
            <a:spLocks noChangeArrowheads="1"/>
          </p:cNvSpPr>
          <p:nvPr/>
        </p:nvSpPr>
        <p:spPr bwMode="auto">
          <a:xfrm>
            <a:off x="47075" y="124574"/>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Nucleon Form Factors</a:t>
            </a:r>
          </a:p>
        </p:txBody>
      </p:sp>
      <p:pic>
        <p:nvPicPr>
          <p:cNvPr id="13" name="Picture 12">
            <a:extLst>
              <a:ext uri="{FF2B5EF4-FFF2-40B4-BE49-F238E27FC236}">
                <a16:creationId xmlns:a16="http://schemas.microsoft.com/office/drawing/2014/main" id="{15095CDA-3220-970C-F7B1-08BDD2A182F4}"/>
              </a:ext>
            </a:extLst>
          </p:cNvPr>
          <p:cNvPicPr>
            <a:picLocks noChangeAspect="1"/>
          </p:cNvPicPr>
          <p:nvPr/>
        </p:nvPicPr>
        <p:blipFill>
          <a:blip r:embed="rId6"/>
          <a:stretch>
            <a:fillRect/>
          </a:stretch>
        </p:blipFill>
        <p:spPr>
          <a:xfrm>
            <a:off x="0" y="752830"/>
            <a:ext cx="3455086" cy="2124206"/>
          </a:xfrm>
          <a:prstGeom prst="rect">
            <a:avLst/>
          </a:prstGeom>
        </p:spPr>
      </p:pic>
    </p:spTree>
    <p:extLst>
      <p:ext uri="{BB962C8B-B14F-4D97-AF65-F5344CB8AC3E}">
        <p14:creationId xmlns:p14="http://schemas.microsoft.com/office/powerpoint/2010/main" val="152718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097850-ACA2-4823-AEB5-2C6E2F38F9FB}"/>
              </a:ext>
            </a:extLst>
          </p:cNvPr>
          <p:cNvSpPr txBox="1"/>
          <p:nvPr/>
        </p:nvSpPr>
        <p:spPr>
          <a:xfrm>
            <a:off x="423690" y="2307121"/>
            <a:ext cx="8492801" cy="2031325"/>
          </a:xfrm>
          <a:prstGeom prst="rect">
            <a:avLst/>
          </a:prstGeom>
          <a:noFill/>
        </p:spPr>
        <p:txBody>
          <a:bodyPr wrap="square" rtlCol="0">
            <a:spAutoFit/>
          </a:bodyPr>
          <a:lstStyle/>
          <a:p>
            <a:r>
              <a:rPr lang="en-US" dirty="0"/>
              <a:t>Impulse approximation : </a:t>
            </a:r>
          </a:p>
          <a:p>
            <a:pPr marL="285750" indent="-285750">
              <a:buFont typeface="Arial" panose="020B0604020202020204" pitchFamily="34" charset="0"/>
              <a:buChar char="•"/>
            </a:pPr>
            <a:r>
              <a:rPr lang="en-US" dirty="0"/>
              <a:t>the interaction between the projectile and target nucleons has essentially the same form as the interaction between two particles in free space</a:t>
            </a:r>
          </a:p>
          <a:p>
            <a:pPr marL="285750" indent="-285750">
              <a:buFont typeface="Arial" panose="020B0604020202020204" pitchFamily="34" charset="0"/>
              <a:buChar char="•"/>
            </a:pPr>
            <a:r>
              <a:rPr lang="en-US" dirty="0"/>
              <a:t>scattering is dominated by single-collision processes</a:t>
            </a:r>
          </a:p>
          <a:p>
            <a:pPr marL="285750" indent="-285750">
              <a:buFont typeface="Arial" panose="020B0604020202020204" pitchFamily="34" charset="0"/>
              <a:buChar char="•"/>
            </a:pPr>
            <a:r>
              <a:rPr lang="en-US" dirty="0"/>
              <a:t>the lepton couples to a single nucleon in the nucleus</a:t>
            </a:r>
          </a:p>
          <a:p>
            <a:endParaRPr lang="en-US" dirty="0"/>
          </a:p>
          <a:p>
            <a:endParaRPr lang="nl-BE" dirty="0"/>
          </a:p>
        </p:txBody>
      </p:sp>
      <p:pic>
        <p:nvPicPr>
          <p:cNvPr id="4" name="Picture 3">
            <a:extLst>
              <a:ext uri="{FF2B5EF4-FFF2-40B4-BE49-F238E27FC236}">
                <a16:creationId xmlns:a16="http://schemas.microsoft.com/office/drawing/2014/main" id="{DB2E5993-3078-4E51-93D4-BA387E807E5C}"/>
              </a:ext>
            </a:extLst>
          </p:cNvPr>
          <p:cNvPicPr>
            <a:picLocks noChangeAspect="1"/>
          </p:cNvPicPr>
          <p:nvPr/>
        </p:nvPicPr>
        <p:blipFill rotWithShape="1">
          <a:blip r:embed="rId2">
            <a:extLst>
              <a:ext uri="{28A0092B-C50C-407E-A947-70E740481C1C}">
                <a14:useLocalDpi xmlns:a14="http://schemas.microsoft.com/office/drawing/2010/main" val="0"/>
              </a:ext>
            </a:extLst>
          </a:blip>
          <a:srcRect r="72281" b="14779"/>
          <a:stretch/>
        </p:blipFill>
        <p:spPr>
          <a:xfrm>
            <a:off x="8692854" y="626369"/>
            <a:ext cx="2732433" cy="3024258"/>
          </a:xfrm>
          <a:prstGeom prst="rect">
            <a:avLst/>
          </a:prstGeom>
        </p:spPr>
      </p:pic>
      <p:sp>
        <p:nvSpPr>
          <p:cNvPr id="5" name="TextBox 4">
            <a:extLst>
              <a:ext uri="{FF2B5EF4-FFF2-40B4-BE49-F238E27FC236}">
                <a16:creationId xmlns:a16="http://schemas.microsoft.com/office/drawing/2014/main" id="{3955D64A-D85C-429B-8B50-9EAA6CE37BBD}"/>
              </a:ext>
            </a:extLst>
          </p:cNvPr>
          <p:cNvSpPr txBox="1"/>
          <p:nvPr/>
        </p:nvSpPr>
        <p:spPr>
          <a:xfrm>
            <a:off x="8782882" y="4063405"/>
            <a:ext cx="2361480" cy="369332"/>
          </a:xfrm>
          <a:prstGeom prst="rect">
            <a:avLst/>
          </a:prstGeom>
          <a:noFill/>
        </p:spPr>
        <p:txBody>
          <a:bodyPr wrap="none" rtlCol="0">
            <a:spAutoFit/>
          </a:bodyPr>
          <a:lstStyle/>
          <a:p>
            <a:r>
              <a:rPr lang="en-US" dirty="0"/>
              <a:t>Sum over all nucleons !</a:t>
            </a:r>
            <a:endParaRPr lang="nl-BE" dirty="0"/>
          </a:p>
        </p:txBody>
      </p:sp>
      <p:pic>
        <p:nvPicPr>
          <p:cNvPr id="7" name="Picture 6">
            <a:extLst>
              <a:ext uri="{FF2B5EF4-FFF2-40B4-BE49-F238E27FC236}">
                <a16:creationId xmlns:a16="http://schemas.microsoft.com/office/drawing/2014/main" id="{741A581A-2E3E-4FBB-86B1-740B3DD3A3A6}"/>
              </a:ext>
            </a:extLst>
          </p:cNvPr>
          <p:cNvPicPr>
            <a:picLocks noChangeAspect="1"/>
          </p:cNvPicPr>
          <p:nvPr/>
        </p:nvPicPr>
        <p:blipFill>
          <a:blip r:embed="rId3"/>
          <a:stretch>
            <a:fillRect/>
          </a:stretch>
        </p:blipFill>
        <p:spPr>
          <a:xfrm>
            <a:off x="7910713" y="4337755"/>
            <a:ext cx="3693352" cy="1116890"/>
          </a:xfrm>
          <a:prstGeom prst="rect">
            <a:avLst/>
          </a:prstGeom>
        </p:spPr>
      </p:pic>
      <p:sp>
        <p:nvSpPr>
          <p:cNvPr id="11" name="TextBox 10">
            <a:extLst>
              <a:ext uri="{FF2B5EF4-FFF2-40B4-BE49-F238E27FC236}">
                <a16:creationId xmlns:a16="http://schemas.microsoft.com/office/drawing/2014/main" id="{380CB534-D387-46E0-93C2-8668BC9E5F62}"/>
              </a:ext>
            </a:extLst>
          </p:cNvPr>
          <p:cNvSpPr txBox="1"/>
          <p:nvPr/>
        </p:nvSpPr>
        <p:spPr>
          <a:xfrm>
            <a:off x="6497781" y="6048385"/>
            <a:ext cx="6060165" cy="646331"/>
          </a:xfrm>
          <a:prstGeom prst="rect">
            <a:avLst/>
          </a:prstGeom>
          <a:noFill/>
        </p:spPr>
        <p:txBody>
          <a:bodyPr wrap="square" rtlCol="0">
            <a:spAutoFit/>
          </a:bodyPr>
          <a:lstStyle/>
          <a:p>
            <a:r>
              <a:rPr lang="en-US" dirty="0"/>
              <a:t>Insert wave functions for nucleons feeling the nuclear </a:t>
            </a:r>
            <a:r>
              <a:rPr lang="en-US" dirty="0" err="1"/>
              <a:t>potentialfor</a:t>
            </a:r>
            <a:r>
              <a:rPr lang="en-US" dirty="0"/>
              <a:t> the  nucleon states </a:t>
            </a:r>
            <a:endParaRPr lang="nl-BE" dirty="0"/>
          </a:p>
        </p:txBody>
      </p:sp>
      <p:sp>
        <p:nvSpPr>
          <p:cNvPr id="13" name="TextBox 12">
            <a:extLst>
              <a:ext uri="{FF2B5EF4-FFF2-40B4-BE49-F238E27FC236}">
                <a16:creationId xmlns:a16="http://schemas.microsoft.com/office/drawing/2014/main" id="{3D066E77-59BE-454E-87BF-240A6C30A76A}"/>
              </a:ext>
            </a:extLst>
          </p:cNvPr>
          <p:cNvSpPr txBox="1"/>
          <p:nvPr/>
        </p:nvSpPr>
        <p:spPr>
          <a:xfrm>
            <a:off x="115365" y="1045287"/>
            <a:ext cx="3845925" cy="369332"/>
          </a:xfrm>
          <a:prstGeom prst="rect">
            <a:avLst/>
          </a:prstGeom>
          <a:noFill/>
        </p:spPr>
        <p:txBody>
          <a:bodyPr wrap="none" rtlCol="0">
            <a:spAutoFit/>
          </a:bodyPr>
          <a:lstStyle/>
          <a:p>
            <a:r>
              <a:rPr lang="en-US" dirty="0"/>
              <a:t>If the nucleon is bound in a nucleus :</a:t>
            </a:r>
            <a:endParaRPr lang="nl-BE" dirty="0"/>
          </a:p>
        </p:txBody>
      </p:sp>
      <p:pic>
        <p:nvPicPr>
          <p:cNvPr id="9" name="Picture 8">
            <a:extLst>
              <a:ext uri="{FF2B5EF4-FFF2-40B4-BE49-F238E27FC236}">
                <a16:creationId xmlns:a16="http://schemas.microsoft.com/office/drawing/2014/main" id="{4D4F4660-B7D2-8664-E290-29AD474926A3}"/>
              </a:ext>
            </a:extLst>
          </p:cNvPr>
          <p:cNvPicPr>
            <a:picLocks noChangeAspect="1"/>
          </p:cNvPicPr>
          <p:nvPr/>
        </p:nvPicPr>
        <p:blipFill>
          <a:blip r:embed="rId4"/>
          <a:stretch>
            <a:fillRect/>
          </a:stretch>
        </p:blipFill>
        <p:spPr>
          <a:xfrm>
            <a:off x="433804" y="4568829"/>
            <a:ext cx="6788499" cy="1397072"/>
          </a:xfrm>
          <a:prstGeom prst="rect">
            <a:avLst/>
          </a:prstGeom>
        </p:spPr>
      </p:pic>
      <p:sp>
        <p:nvSpPr>
          <p:cNvPr id="15" name="Text Box 10">
            <a:extLst>
              <a:ext uri="{FF2B5EF4-FFF2-40B4-BE49-F238E27FC236}">
                <a16:creationId xmlns:a16="http://schemas.microsoft.com/office/drawing/2014/main" id="{F9C1A97D-0265-AFB6-48AA-ED8F9DB14006}"/>
              </a:ext>
            </a:extLst>
          </p:cNvPr>
          <p:cNvSpPr txBox="1">
            <a:spLocks noChangeArrowheads="1"/>
          </p:cNvSpPr>
          <p:nvPr/>
        </p:nvSpPr>
        <p:spPr bwMode="auto">
          <a:xfrm>
            <a:off x="47075" y="1340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From scattering off the nucleon to scattering off the nucleus</a:t>
            </a:r>
          </a:p>
        </p:txBody>
      </p:sp>
      <p:cxnSp>
        <p:nvCxnSpPr>
          <p:cNvPr id="17" name="Straight Arrow Connector 16">
            <a:extLst>
              <a:ext uri="{FF2B5EF4-FFF2-40B4-BE49-F238E27FC236}">
                <a16:creationId xmlns:a16="http://schemas.microsoft.com/office/drawing/2014/main" id="{1130B2CB-908E-CB21-386B-18999DF0852F}"/>
              </a:ext>
            </a:extLst>
          </p:cNvPr>
          <p:cNvCxnSpPr/>
          <p:nvPr/>
        </p:nvCxnSpPr>
        <p:spPr>
          <a:xfrm flipV="1">
            <a:off x="8405367" y="5173358"/>
            <a:ext cx="574974" cy="80885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8" name="Rectangle 17">
            <a:extLst>
              <a:ext uri="{FF2B5EF4-FFF2-40B4-BE49-F238E27FC236}">
                <a16:creationId xmlns:a16="http://schemas.microsoft.com/office/drawing/2014/main" id="{2E8C3C21-8255-C96B-BD9E-82B34352E51C}"/>
              </a:ext>
            </a:extLst>
          </p:cNvPr>
          <p:cNvSpPr/>
          <p:nvPr/>
        </p:nvSpPr>
        <p:spPr>
          <a:xfrm>
            <a:off x="5440218" y="4432737"/>
            <a:ext cx="2115127" cy="6842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8" name="Picture 7" descr="Quasi-elastic scattering - MMB">
            <a:extLst>
              <a:ext uri="{FF2B5EF4-FFF2-40B4-BE49-F238E27FC236}">
                <a16:creationId xmlns:a16="http://schemas.microsoft.com/office/drawing/2014/main" id="{12CB7273-5BDC-BDAB-1727-539AB9B9B26D}"/>
              </a:ext>
            </a:extLst>
          </p:cNvPr>
          <p:cNvPicPr>
            <a:picLocks noChangeAspect="1"/>
          </p:cNvPicPr>
          <p:nvPr/>
        </p:nvPicPr>
        <p:blipFill>
          <a:blip r:embed="rId5"/>
          <a:stretch>
            <a:fillRect/>
          </a:stretch>
        </p:blipFill>
        <p:spPr>
          <a:xfrm>
            <a:off x="6328741" y="855311"/>
            <a:ext cx="1787124" cy="1404851"/>
          </a:xfrm>
          <a:prstGeom prst="rect">
            <a:avLst/>
          </a:prstGeom>
        </p:spPr>
      </p:pic>
    </p:spTree>
    <p:extLst>
      <p:ext uri="{BB962C8B-B14F-4D97-AF65-F5344CB8AC3E}">
        <p14:creationId xmlns:p14="http://schemas.microsoft.com/office/powerpoint/2010/main" val="4092726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B5BD569-73EC-5E0E-7316-31F73B101247}"/>
              </a:ext>
            </a:extLst>
          </p:cNvPr>
          <p:cNvSpPr txBox="1"/>
          <p:nvPr/>
        </p:nvSpPr>
        <p:spPr>
          <a:xfrm>
            <a:off x="0" y="705489"/>
            <a:ext cx="11553869" cy="369332"/>
          </a:xfrm>
          <a:prstGeom prst="rect">
            <a:avLst/>
          </a:prstGeom>
          <a:noFill/>
        </p:spPr>
        <p:txBody>
          <a:bodyPr wrap="none" rtlCol="0">
            <a:spAutoFit/>
          </a:bodyPr>
          <a:lstStyle/>
          <a:p>
            <a:r>
              <a:rPr lang="en-GB" dirty="0"/>
              <a:t>Exclusive cross sections, where also the final nucleon is detected (and has to be described) are a bit more involved :</a:t>
            </a:r>
            <a:endParaRPr lang="en-BE" dirty="0"/>
          </a:p>
        </p:txBody>
      </p:sp>
      <p:sp>
        <p:nvSpPr>
          <p:cNvPr id="10" name="TextBox 9">
            <a:extLst>
              <a:ext uri="{FF2B5EF4-FFF2-40B4-BE49-F238E27FC236}">
                <a16:creationId xmlns:a16="http://schemas.microsoft.com/office/drawing/2014/main" id="{C279988D-672D-814D-7CD6-E2911BA5B9AA}"/>
              </a:ext>
            </a:extLst>
          </p:cNvPr>
          <p:cNvSpPr txBox="1"/>
          <p:nvPr/>
        </p:nvSpPr>
        <p:spPr>
          <a:xfrm>
            <a:off x="110623" y="4289848"/>
            <a:ext cx="935321" cy="369332"/>
          </a:xfrm>
          <a:prstGeom prst="rect">
            <a:avLst/>
          </a:prstGeom>
          <a:noFill/>
        </p:spPr>
        <p:txBody>
          <a:bodyPr wrap="none" rtlCol="0">
            <a:spAutoFit/>
          </a:bodyPr>
          <a:lstStyle/>
          <a:p>
            <a:r>
              <a:rPr lang="en-GB" dirty="0"/>
              <a:t>leptons</a:t>
            </a:r>
            <a:endParaRPr lang="en-BE" dirty="0"/>
          </a:p>
        </p:txBody>
      </p:sp>
      <p:sp>
        <p:nvSpPr>
          <p:cNvPr id="13" name="TextBox 12">
            <a:extLst>
              <a:ext uri="{FF2B5EF4-FFF2-40B4-BE49-F238E27FC236}">
                <a16:creationId xmlns:a16="http://schemas.microsoft.com/office/drawing/2014/main" id="{CECD27BC-C61F-05DC-2BC5-D19D5F6AFAD7}"/>
              </a:ext>
            </a:extLst>
          </p:cNvPr>
          <p:cNvSpPr txBox="1"/>
          <p:nvPr/>
        </p:nvSpPr>
        <p:spPr>
          <a:xfrm>
            <a:off x="4652481" y="6485901"/>
            <a:ext cx="1789785" cy="369332"/>
          </a:xfrm>
          <a:prstGeom prst="rect">
            <a:avLst/>
          </a:prstGeom>
          <a:noFill/>
        </p:spPr>
        <p:txBody>
          <a:bodyPr wrap="none" rtlCol="0">
            <a:spAutoFit/>
          </a:bodyPr>
          <a:lstStyle/>
          <a:p>
            <a:r>
              <a:rPr lang="en-GB" dirty="0"/>
              <a:t>Hadronic tensor</a:t>
            </a:r>
            <a:endParaRPr lang="en-BE" dirty="0"/>
          </a:p>
        </p:txBody>
      </p:sp>
      <p:pic>
        <p:nvPicPr>
          <p:cNvPr id="17" name="Picture 16">
            <a:extLst>
              <a:ext uri="{FF2B5EF4-FFF2-40B4-BE49-F238E27FC236}">
                <a16:creationId xmlns:a16="http://schemas.microsoft.com/office/drawing/2014/main" id="{47829698-79E5-DC7E-DA06-6F942B5ED54E}"/>
              </a:ext>
            </a:extLst>
          </p:cNvPr>
          <p:cNvPicPr>
            <a:picLocks noChangeAspect="1"/>
          </p:cNvPicPr>
          <p:nvPr/>
        </p:nvPicPr>
        <p:blipFill>
          <a:blip r:embed="rId2"/>
          <a:stretch>
            <a:fillRect/>
          </a:stretch>
        </p:blipFill>
        <p:spPr>
          <a:xfrm>
            <a:off x="1366520" y="2809841"/>
            <a:ext cx="5283208" cy="3692393"/>
          </a:xfrm>
          <a:prstGeom prst="rect">
            <a:avLst/>
          </a:prstGeom>
        </p:spPr>
      </p:pic>
      <p:cxnSp>
        <p:nvCxnSpPr>
          <p:cNvPr id="12" name="Connector: Curved 11">
            <a:extLst>
              <a:ext uri="{FF2B5EF4-FFF2-40B4-BE49-F238E27FC236}">
                <a16:creationId xmlns:a16="http://schemas.microsoft.com/office/drawing/2014/main" id="{08725C62-87A3-F934-7212-687E5B759D75}"/>
              </a:ext>
            </a:extLst>
          </p:cNvPr>
          <p:cNvCxnSpPr/>
          <p:nvPr/>
        </p:nvCxnSpPr>
        <p:spPr>
          <a:xfrm rot="10800000" flipV="1">
            <a:off x="772396" y="3190848"/>
            <a:ext cx="1402915" cy="1089764"/>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9C3C4FA0-B090-7F1C-BB21-93E021BDA3CA}"/>
              </a:ext>
            </a:extLst>
          </p:cNvPr>
          <p:cNvCxnSpPr/>
          <p:nvPr/>
        </p:nvCxnSpPr>
        <p:spPr>
          <a:xfrm>
            <a:off x="5957455" y="3121891"/>
            <a:ext cx="2004290" cy="9365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AA8AD457-4649-4345-7639-A948B4178896}"/>
              </a:ext>
            </a:extLst>
          </p:cNvPr>
          <p:cNvSpPr txBox="1"/>
          <p:nvPr/>
        </p:nvSpPr>
        <p:spPr>
          <a:xfrm>
            <a:off x="8075435" y="4218190"/>
            <a:ext cx="3620303" cy="2585323"/>
          </a:xfrm>
          <a:prstGeom prst="rect">
            <a:avLst/>
          </a:prstGeom>
          <a:noFill/>
          <a:ln>
            <a:solidFill>
              <a:schemeClr val="tx2"/>
            </a:solidFill>
          </a:ln>
        </p:spPr>
        <p:txBody>
          <a:bodyPr wrap="square" rtlCol="0">
            <a:spAutoFit/>
          </a:bodyPr>
          <a:lstStyle/>
          <a:p>
            <a:r>
              <a:rPr lang="en-US" dirty="0"/>
              <a:t>Theoretical  extensions needed for exclusive:</a:t>
            </a:r>
          </a:p>
          <a:p>
            <a:pPr marL="285750" indent="-285750">
              <a:buFont typeface="Arial" panose="020B0604020202020204" pitchFamily="34" charset="0"/>
              <a:buChar char="•"/>
            </a:pPr>
            <a:r>
              <a:rPr lang="en-US" dirty="0"/>
              <a:t>Extra response functions</a:t>
            </a:r>
          </a:p>
          <a:p>
            <a:pPr marL="285750" indent="-285750">
              <a:buFont typeface="Arial" panose="020B0604020202020204" pitchFamily="34" charset="0"/>
              <a:buChar char="•"/>
            </a:pPr>
            <a:r>
              <a:rPr lang="en-US" dirty="0"/>
              <a:t>Appropriate description of the outgoing nucleon wave function in the nuclear medium</a:t>
            </a:r>
          </a:p>
          <a:p>
            <a:pPr marL="285750" indent="-285750">
              <a:buFont typeface="Arial" panose="020B0604020202020204" pitchFamily="34" charset="0"/>
              <a:buChar char="•"/>
            </a:pPr>
            <a:r>
              <a:rPr lang="en-US" dirty="0"/>
              <a:t>Contributes to more accurate reconstruction of the neutrino energy </a:t>
            </a:r>
            <a:endParaRPr lang="nl-BE" dirty="0"/>
          </a:p>
        </p:txBody>
      </p:sp>
      <p:pic>
        <p:nvPicPr>
          <p:cNvPr id="25" name="Picture 24">
            <a:extLst>
              <a:ext uri="{FF2B5EF4-FFF2-40B4-BE49-F238E27FC236}">
                <a16:creationId xmlns:a16="http://schemas.microsoft.com/office/drawing/2014/main" id="{8A260840-4FB7-4B1C-CC92-41001495C246}"/>
              </a:ext>
            </a:extLst>
          </p:cNvPr>
          <p:cNvPicPr>
            <a:picLocks noChangeAspect="1"/>
          </p:cNvPicPr>
          <p:nvPr/>
        </p:nvPicPr>
        <p:blipFill>
          <a:blip r:embed="rId3"/>
          <a:stretch>
            <a:fillRect/>
          </a:stretch>
        </p:blipFill>
        <p:spPr>
          <a:xfrm>
            <a:off x="0" y="1185641"/>
            <a:ext cx="4839128" cy="995892"/>
          </a:xfrm>
          <a:prstGeom prst="rect">
            <a:avLst/>
          </a:prstGeom>
        </p:spPr>
      </p:pic>
      <p:pic>
        <p:nvPicPr>
          <p:cNvPr id="27" name="Picture 26">
            <a:extLst>
              <a:ext uri="{FF2B5EF4-FFF2-40B4-BE49-F238E27FC236}">
                <a16:creationId xmlns:a16="http://schemas.microsoft.com/office/drawing/2014/main" id="{919CDF74-CE7A-0007-C0D5-210E8AC88F8F}"/>
              </a:ext>
            </a:extLst>
          </p:cNvPr>
          <p:cNvPicPr>
            <a:picLocks noChangeAspect="1"/>
          </p:cNvPicPr>
          <p:nvPr/>
        </p:nvPicPr>
        <p:blipFill>
          <a:blip r:embed="rId4"/>
          <a:stretch>
            <a:fillRect/>
          </a:stretch>
        </p:blipFill>
        <p:spPr>
          <a:xfrm>
            <a:off x="5522873" y="1129469"/>
            <a:ext cx="6172865" cy="1212819"/>
          </a:xfrm>
          <a:prstGeom prst="rect">
            <a:avLst/>
          </a:prstGeom>
        </p:spPr>
      </p:pic>
      <p:pic>
        <p:nvPicPr>
          <p:cNvPr id="29" name="Picture 28">
            <a:extLst>
              <a:ext uri="{FF2B5EF4-FFF2-40B4-BE49-F238E27FC236}">
                <a16:creationId xmlns:a16="http://schemas.microsoft.com/office/drawing/2014/main" id="{9BF4AD20-79EC-C105-F65B-96A87FE5E7C2}"/>
              </a:ext>
            </a:extLst>
          </p:cNvPr>
          <p:cNvPicPr>
            <a:picLocks noChangeAspect="1"/>
          </p:cNvPicPr>
          <p:nvPr/>
        </p:nvPicPr>
        <p:blipFill>
          <a:blip r:embed="rId5"/>
          <a:stretch>
            <a:fillRect/>
          </a:stretch>
        </p:blipFill>
        <p:spPr>
          <a:xfrm>
            <a:off x="8404261" y="2290151"/>
            <a:ext cx="3418716" cy="1806810"/>
          </a:xfrm>
          <a:prstGeom prst="rect">
            <a:avLst/>
          </a:prstGeom>
        </p:spPr>
      </p:pic>
      <p:sp>
        <p:nvSpPr>
          <p:cNvPr id="31" name="Text Box 10">
            <a:extLst>
              <a:ext uri="{FF2B5EF4-FFF2-40B4-BE49-F238E27FC236}">
                <a16:creationId xmlns:a16="http://schemas.microsoft.com/office/drawing/2014/main" id="{40C4CB0B-76AD-DCA7-0F02-131F89B71081}"/>
              </a:ext>
            </a:extLst>
          </p:cNvPr>
          <p:cNvSpPr txBox="1">
            <a:spLocks noChangeArrowheads="1"/>
          </p:cNvSpPr>
          <p:nvPr/>
        </p:nvSpPr>
        <p:spPr bwMode="auto">
          <a:xfrm>
            <a:off x="110623" y="142371"/>
            <a:ext cx="11970754" cy="830997"/>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More important things you should know about neutrino-nucleus scattering  : inclusive vs exclusive</a:t>
            </a:r>
          </a:p>
        </p:txBody>
      </p:sp>
      <p:sp>
        <p:nvSpPr>
          <p:cNvPr id="32" name="Rectangle 31">
            <a:extLst>
              <a:ext uri="{FF2B5EF4-FFF2-40B4-BE49-F238E27FC236}">
                <a16:creationId xmlns:a16="http://schemas.microsoft.com/office/drawing/2014/main" id="{54C3B69F-9701-9FCF-F3AB-C6685EADD68E}"/>
              </a:ext>
            </a:extLst>
          </p:cNvPr>
          <p:cNvSpPr/>
          <p:nvPr/>
        </p:nvSpPr>
        <p:spPr>
          <a:xfrm>
            <a:off x="3575407" y="1160980"/>
            <a:ext cx="1263721" cy="4182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33" name="Arrow: Right 32">
            <a:extLst>
              <a:ext uri="{FF2B5EF4-FFF2-40B4-BE49-F238E27FC236}">
                <a16:creationId xmlns:a16="http://schemas.microsoft.com/office/drawing/2014/main" id="{FE48FCB6-BDDE-58D8-D5A4-0D081178358D}"/>
              </a:ext>
            </a:extLst>
          </p:cNvPr>
          <p:cNvSpPr/>
          <p:nvPr/>
        </p:nvSpPr>
        <p:spPr>
          <a:xfrm>
            <a:off x="3837398" y="1481567"/>
            <a:ext cx="815083" cy="82193"/>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1743837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E3830D-EF58-4C5E-834C-6C843AFDC3B8}"/>
              </a:ext>
            </a:extLst>
          </p:cNvPr>
          <p:cNvPicPr>
            <a:picLocks noChangeAspect="1"/>
          </p:cNvPicPr>
          <p:nvPr/>
        </p:nvPicPr>
        <p:blipFill>
          <a:blip r:embed="rId3"/>
          <a:stretch>
            <a:fillRect/>
          </a:stretch>
        </p:blipFill>
        <p:spPr>
          <a:xfrm>
            <a:off x="516316" y="3788027"/>
            <a:ext cx="5038362" cy="1942501"/>
          </a:xfrm>
          <a:prstGeom prst="rect">
            <a:avLst/>
          </a:prstGeom>
        </p:spPr>
      </p:pic>
      <p:pic>
        <p:nvPicPr>
          <p:cNvPr id="3" name="Picture 2">
            <a:extLst>
              <a:ext uri="{FF2B5EF4-FFF2-40B4-BE49-F238E27FC236}">
                <a16:creationId xmlns:a16="http://schemas.microsoft.com/office/drawing/2014/main" id="{C97FBEA4-CAEF-497E-9343-F6EDE8711097}"/>
              </a:ext>
            </a:extLst>
          </p:cNvPr>
          <p:cNvPicPr>
            <a:picLocks noChangeAspect="1"/>
          </p:cNvPicPr>
          <p:nvPr/>
        </p:nvPicPr>
        <p:blipFill>
          <a:blip r:embed="rId4"/>
          <a:stretch>
            <a:fillRect/>
          </a:stretch>
        </p:blipFill>
        <p:spPr>
          <a:xfrm>
            <a:off x="6521074" y="3853242"/>
            <a:ext cx="5154610" cy="1942501"/>
          </a:xfrm>
          <a:prstGeom prst="rect">
            <a:avLst/>
          </a:prstGeom>
        </p:spPr>
      </p:pic>
      <p:pic>
        <p:nvPicPr>
          <p:cNvPr id="4" name="Picture 3">
            <a:extLst>
              <a:ext uri="{FF2B5EF4-FFF2-40B4-BE49-F238E27FC236}">
                <a16:creationId xmlns:a16="http://schemas.microsoft.com/office/drawing/2014/main" id="{FB270CB9-2709-45F2-B31E-DF49D7BD4E7B}"/>
              </a:ext>
            </a:extLst>
          </p:cNvPr>
          <p:cNvPicPr>
            <a:picLocks noChangeAspect="1"/>
          </p:cNvPicPr>
          <p:nvPr/>
        </p:nvPicPr>
        <p:blipFill>
          <a:blip r:embed="rId5"/>
          <a:stretch>
            <a:fillRect/>
          </a:stretch>
        </p:blipFill>
        <p:spPr>
          <a:xfrm>
            <a:off x="3353924" y="379256"/>
            <a:ext cx="8631281" cy="3108031"/>
          </a:xfrm>
          <a:prstGeom prst="rect">
            <a:avLst/>
          </a:prstGeom>
        </p:spPr>
      </p:pic>
      <p:sp>
        <p:nvSpPr>
          <p:cNvPr id="18" name="Rectangle 17">
            <a:extLst>
              <a:ext uri="{FF2B5EF4-FFF2-40B4-BE49-F238E27FC236}">
                <a16:creationId xmlns:a16="http://schemas.microsoft.com/office/drawing/2014/main" id="{3DEA4965-B364-4F8F-AC49-7AFB92A8D0EE}"/>
              </a:ext>
            </a:extLst>
          </p:cNvPr>
          <p:cNvSpPr/>
          <p:nvPr/>
        </p:nvSpPr>
        <p:spPr>
          <a:xfrm>
            <a:off x="3521905" y="97370"/>
            <a:ext cx="5576474" cy="461665"/>
          </a:xfrm>
          <a:prstGeom prst="rect">
            <a:avLst/>
          </a:prstGeom>
        </p:spPr>
        <p:txBody>
          <a:bodyPr wrap="square">
            <a:spAutoFit/>
          </a:bodyPr>
          <a:lstStyle/>
          <a:p>
            <a:r>
              <a:rPr lang="en-US" sz="2400" b="1" dirty="0">
                <a:solidFill>
                  <a:schemeClr val="tx2"/>
                </a:solidFill>
                <a:latin typeface="Arial" panose="020B0604020202020204" pitchFamily="34" charset="0"/>
                <a:cs typeface="Arial" panose="020B0604020202020204" pitchFamily="34" charset="0"/>
              </a:rPr>
              <a:t>Electron versus neutrino scattering </a:t>
            </a:r>
            <a:endParaRPr lang="nl-BE" sz="2400" b="1" dirty="0">
              <a:solidFill>
                <a:schemeClr val="tx2"/>
              </a:solidFill>
              <a:latin typeface="Arial" panose="020B0604020202020204" pitchFamily="34" charset="0"/>
              <a:cs typeface="Arial" panose="020B0604020202020204" pitchFamily="34" charset="0"/>
            </a:endParaRPr>
          </a:p>
        </p:txBody>
      </p:sp>
      <p:sp>
        <p:nvSpPr>
          <p:cNvPr id="8" name="Text Box 10">
            <a:extLst>
              <a:ext uri="{FF2B5EF4-FFF2-40B4-BE49-F238E27FC236}">
                <a16:creationId xmlns:a16="http://schemas.microsoft.com/office/drawing/2014/main" id="{82C9497A-6E89-BC6C-D086-420590ED18EE}"/>
              </a:ext>
            </a:extLst>
          </p:cNvPr>
          <p:cNvSpPr txBox="1">
            <a:spLocks noChangeArrowheads="1"/>
          </p:cNvSpPr>
          <p:nvPr/>
        </p:nvSpPr>
        <p:spPr bwMode="auto">
          <a:xfrm>
            <a:off x="47075" y="124574"/>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More important things you should know about neutrino-nucleus scattering </a:t>
            </a:r>
          </a:p>
        </p:txBody>
      </p:sp>
      <p:sp>
        <p:nvSpPr>
          <p:cNvPr id="10" name="Rectangle 9">
            <a:extLst>
              <a:ext uri="{FF2B5EF4-FFF2-40B4-BE49-F238E27FC236}">
                <a16:creationId xmlns:a16="http://schemas.microsoft.com/office/drawing/2014/main" id="{9D585B5D-A1C9-64C4-FFF8-0BA46A2BDF99}"/>
              </a:ext>
            </a:extLst>
          </p:cNvPr>
          <p:cNvSpPr/>
          <p:nvPr/>
        </p:nvSpPr>
        <p:spPr>
          <a:xfrm>
            <a:off x="109136" y="1892535"/>
            <a:ext cx="3901646" cy="369332"/>
          </a:xfrm>
          <a:prstGeom prst="rect">
            <a:avLst/>
          </a:prstGeom>
        </p:spPr>
        <p:txBody>
          <a:bodyPr wrap="none">
            <a:spAutoFit/>
          </a:bodyPr>
          <a:lstStyle/>
          <a:p>
            <a:r>
              <a:rPr lang="en-US" b="1" dirty="0">
                <a:solidFill>
                  <a:schemeClr val="accent1"/>
                </a:solidFill>
              </a:rPr>
              <a:t>Electron versus neutrino scattering </a:t>
            </a:r>
            <a:endParaRPr lang="nl-BE" b="1" dirty="0">
              <a:solidFill>
                <a:schemeClr val="accent1"/>
              </a:solidFill>
            </a:endParaRPr>
          </a:p>
        </p:txBody>
      </p:sp>
    </p:spTree>
    <p:extLst>
      <p:ext uri="{BB962C8B-B14F-4D97-AF65-F5344CB8AC3E}">
        <p14:creationId xmlns:p14="http://schemas.microsoft.com/office/powerpoint/2010/main" val="2867784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270CB9-2709-45F2-B31E-DF49D7BD4E7B}"/>
              </a:ext>
            </a:extLst>
          </p:cNvPr>
          <p:cNvPicPr>
            <a:picLocks noChangeAspect="1"/>
          </p:cNvPicPr>
          <p:nvPr/>
        </p:nvPicPr>
        <p:blipFill>
          <a:blip r:embed="rId3"/>
          <a:stretch>
            <a:fillRect/>
          </a:stretch>
        </p:blipFill>
        <p:spPr>
          <a:xfrm>
            <a:off x="3299179" y="680962"/>
            <a:ext cx="5765299" cy="2076022"/>
          </a:xfrm>
          <a:prstGeom prst="rect">
            <a:avLst/>
          </a:prstGeom>
          <a:ln w="12700">
            <a:noFill/>
          </a:ln>
        </p:spPr>
      </p:pic>
      <p:pic>
        <p:nvPicPr>
          <p:cNvPr id="5" name="Picture 4">
            <a:extLst>
              <a:ext uri="{FF2B5EF4-FFF2-40B4-BE49-F238E27FC236}">
                <a16:creationId xmlns:a16="http://schemas.microsoft.com/office/drawing/2014/main" id="{CCFE7A85-31A7-4A46-936C-47EB94FEADBF}"/>
              </a:ext>
            </a:extLst>
          </p:cNvPr>
          <p:cNvPicPr>
            <a:picLocks noChangeAspect="1"/>
          </p:cNvPicPr>
          <p:nvPr/>
        </p:nvPicPr>
        <p:blipFill>
          <a:blip r:embed="rId4"/>
          <a:stretch>
            <a:fillRect/>
          </a:stretch>
        </p:blipFill>
        <p:spPr>
          <a:xfrm>
            <a:off x="1346434" y="3864785"/>
            <a:ext cx="2334310" cy="2073417"/>
          </a:xfrm>
          <a:prstGeom prst="rect">
            <a:avLst/>
          </a:prstGeom>
        </p:spPr>
      </p:pic>
      <p:pic>
        <p:nvPicPr>
          <p:cNvPr id="9" name="Picture 8">
            <a:extLst>
              <a:ext uri="{FF2B5EF4-FFF2-40B4-BE49-F238E27FC236}">
                <a16:creationId xmlns:a16="http://schemas.microsoft.com/office/drawing/2014/main" id="{77F00203-572E-442C-A907-0D90C95FF7F5}"/>
              </a:ext>
            </a:extLst>
          </p:cNvPr>
          <p:cNvPicPr>
            <a:picLocks noChangeAspect="1"/>
          </p:cNvPicPr>
          <p:nvPr/>
        </p:nvPicPr>
        <p:blipFill>
          <a:blip r:embed="rId5"/>
          <a:stretch>
            <a:fillRect/>
          </a:stretch>
        </p:blipFill>
        <p:spPr>
          <a:xfrm>
            <a:off x="6059283" y="3941457"/>
            <a:ext cx="6090073" cy="1996745"/>
          </a:xfrm>
          <a:prstGeom prst="rect">
            <a:avLst/>
          </a:prstGeom>
        </p:spPr>
      </p:pic>
      <p:sp>
        <p:nvSpPr>
          <p:cNvPr id="18" name="Rectangle 17">
            <a:extLst>
              <a:ext uri="{FF2B5EF4-FFF2-40B4-BE49-F238E27FC236}">
                <a16:creationId xmlns:a16="http://schemas.microsoft.com/office/drawing/2014/main" id="{3DEA4965-B364-4F8F-AC49-7AFB92A8D0EE}"/>
              </a:ext>
            </a:extLst>
          </p:cNvPr>
          <p:cNvSpPr/>
          <p:nvPr/>
        </p:nvSpPr>
        <p:spPr>
          <a:xfrm>
            <a:off x="4201768" y="87471"/>
            <a:ext cx="3607975" cy="369332"/>
          </a:xfrm>
          <a:prstGeom prst="rect">
            <a:avLst/>
          </a:prstGeom>
        </p:spPr>
        <p:txBody>
          <a:bodyPr wrap="none">
            <a:spAutoFit/>
          </a:bodyPr>
          <a:lstStyle/>
          <a:p>
            <a:r>
              <a:rPr lang="en-US" b="1" dirty="0"/>
              <a:t>Electron versus neutrino scattering </a:t>
            </a:r>
            <a:endParaRPr lang="nl-BE" b="1" dirty="0"/>
          </a:p>
        </p:txBody>
      </p:sp>
      <p:pic>
        <p:nvPicPr>
          <p:cNvPr id="2" name="Picture 1">
            <a:extLst>
              <a:ext uri="{FF2B5EF4-FFF2-40B4-BE49-F238E27FC236}">
                <a16:creationId xmlns:a16="http://schemas.microsoft.com/office/drawing/2014/main" id="{35E3830D-EF58-4C5E-834C-6C843AFDC3B8}"/>
              </a:ext>
            </a:extLst>
          </p:cNvPr>
          <p:cNvPicPr>
            <a:picLocks noChangeAspect="1"/>
          </p:cNvPicPr>
          <p:nvPr/>
        </p:nvPicPr>
        <p:blipFill>
          <a:blip r:embed="rId6"/>
          <a:stretch>
            <a:fillRect/>
          </a:stretch>
        </p:blipFill>
        <p:spPr>
          <a:xfrm>
            <a:off x="1062905" y="1455226"/>
            <a:ext cx="3952875" cy="1524000"/>
          </a:xfrm>
          <a:prstGeom prst="rect">
            <a:avLst/>
          </a:prstGeom>
          <a:ln>
            <a:solidFill>
              <a:schemeClr val="tx1"/>
            </a:solidFill>
          </a:ln>
        </p:spPr>
      </p:pic>
      <p:pic>
        <p:nvPicPr>
          <p:cNvPr id="3" name="Picture 2">
            <a:extLst>
              <a:ext uri="{FF2B5EF4-FFF2-40B4-BE49-F238E27FC236}">
                <a16:creationId xmlns:a16="http://schemas.microsoft.com/office/drawing/2014/main" id="{C97FBEA4-CAEF-497E-9343-F6EDE8711097}"/>
              </a:ext>
            </a:extLst>
          </p:cNvPr>
          <p:cNvPicPr>
            <a:picLocks noChangeAspect="1"/>
          </p:cNvPicPr>
          <p:nvPr/>
        </p:nvPicPr>
        <p:blipFill>
          <a:blip r:embed="rId7"/>
          <a:stretch>
            <a:fillRect/>
          </a:stretch>
        </p:blipFill>
        <p:spPr>
          <a:xfrm>
            <a:off x="8151889" y="1815285"/>
            <a:ext cx="3867150" cy="1457325"/>
          </a:xfrm>
          <a:prstGeom prst="rect">
            <a:avLst/>
          </a:prstGeom>
          <a:noFill/>
          <a:ln w="12700">
            <a:solidFill>
              <a:schemeClr val="tx1"/>
            </a:solidFill>
          </a:ln>
        </p:spPr>
      </p:pic>
    </p:spTree>
    <p:extLst>
      <p:ext uri="{BB962C8B-B14F-4D97-AF65-F5344CB8AC3E}">
        <p14:creationId xmlns:p14="http://schemas.microsoft.com/office/powerpoint/2010/main" val="3372338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99CF8B-AC73-93C1-5B0E-894E4678FD91}"/>
              </a:ext>
            </a:extLst>
          </p:cNvPr>
          <p:cNvPicPr>
            <a:picLocks noChangeAspect="1"/>
          </p:cNvPicPr>
          <p:nvPr/>
        </p:nvPicPr>
        <p:blipFill>
          <a:blip r:embed="rId2"/>
          <a:stretch>
            <a:fillRect/>
          </a:stretch>
        </p:blipFill>
        <p:spPr>
          <a:xfrm>
            <a:off x="5054085" y="824734"/>
            <a:ext cx="3492679" cy="1047804"/>
          </a:xfrm>
          <a:prstGeom prst="rect">
            <a:avLst/>
          </a:prstGeom>
        </p:spPr>
      </p:pic>
      <p:pic>
        <p:nvPicPr>
          <p:cNvPr id="6" name="Picture 5">
            <a:extLst>
              <a:ext uri="{FF2B5EF4-FFF2-40B4-BE49-F238E27FC236}">
                <a16:creationId xmlns:a16="http://schemas.microsoft.com/office/drawing/2014/main" id="{79579B47-6EB0-E89E-333A-F77B630E4C05}"/>
              </a:ext>
            </a:extLst>
          </p:cNvPr>
          <p:cNvPicPr>
            <a:picLocks noChangeAspect="1"/>
          </p:cNvPicPr>
          <p:nvPr/>
        </p:nvPicPr>
        <p:blipFill>
          <a:blip r:embed="rId3"/>
          <a:stretch>
            <a:fillRect/>
          </a:stretch>
        </p:blipFill>
        <p:spPr>
          <a:xfrm>
            <a:off x="5175533" y="2068035"/>
            <a:ext cx="2869838" cy="1326834"/>
          </a:xfrm>
          <a:prstGeom prst="rect">
            <a:avLst/>
          </a:prstGeom>
        </p:spPr>
      </p:pic>
      <p:sp>
        <p:nvSpPr>
          <p:cNvPr id="8" name="Text Box 10">
            <a:extLst>
              <a:ext uri="{FF2B5EF4-FFF2-40B4-BE49-F238E27FC236}">
                <a16:creationId xmlns:a16="http://schemas.microsoft.com/office/drawing/2014/main" id="{F64FB3AC-9273-91D1-4708-D27B31DA96B3}"/>
              </a:ext>
            </a:extLst>
          </p:cNvPr>
          <p:cNvSpPr txBox="1">
            <a:spLocks noChangeArrowheads="1"/>
          </p:cNvSpPr>
          <p:nvPr/>
        </p:nvSpPr>
        <p:spPr bwMode="auto">
          <a:xfrm>
            <a:off x="72034" y="80293"/>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Quasi elastic versus multinucleon knockout processes</a:t>
            </a:r>
          </a:p>
        </p:txBody>
      </p:sp>
      <p:pic>
        <p:nvPicPr>
          <p:cNvPr id="10" name="Picture 9">
            <a:extLst>
              <a:ext uri="{FF2B5EF4-FFF2-40B4-BE49-F238E27FC236}">
                <a16:creationId xmlns:a16="http://schemas.microsoft.com/office/drawing/2014/main" id="{D890839B-D0F2-03D0-7A32-5D8F419A8602}"/>
              </a:ext>
            </a:extLst>
          </p:cNvPr>
          <p:cNvPicPr>
            <a:picLocks noChangeAspect="1"/>
          </p:cNvPicPr>
          <p:nvPr/>
        </p:nvPicPr>
        <p:blipFill>
          <a:blip r:embed="rId4"/>
          <a:stretch>
            <a:fillRect/>
          </a:stretch>
        </p:blipFill>
        <p:spPr>
          <a:xfrm>
            <a:off x="393862" y="864268"/>
            <a:ext cx="5021197" cy="2999662"/>
          </a:xfrm>
          <a:prstGeom prst="rect">
            <a:avLst/>
          </a:prstGeom>
        </p:spPr>
      </p:pic>
      <p:pic>
        <p:nvPicPr>
          <p:cNvPr id="12" name="Picture 11">
            <a:extLst>
              <a:ext uri="{FF2B5EF4-FFF2-40B4-BE49-F238E27FC236}">
                <a16:creationId xmlns:a16="http://schemas.microsoft.com/office/drawing/2014/main" id="{F83B6F8E-0E8E-3448-C45E-F9DB5DAD1239}"/>
              </a:ext>
            </a:extLst>
          </p:cNvPr>
          <p:cNvPicPr>
            <a:picLocks noChangeAspect="1"/>
          </p:cNvPicPr>
          <p:nvPr/>
        </p:nvPicPr>
        <p:blipFill>
          <a:blip r:embed="rId5"/>
          <a:stretch>
            <a:fillRect/>
          </a:stretch>
        </p:blipFill>
        <p:spPr>
          <a:xfrm rot="18454513">
            <a:off x="5791443" y="4547076"/>
            <a:ext cx="2651268" cy="1931931"/>
          </a:xfrm>
          <a:prstGeom prst="rect">
            <a:avLst/>
          </a:prstGeom>
        </p:spPr>
      </p:pic>
      <p:sp>
        <p:nvSpPr>
          <p:cNvPr id="13" name="TextBox 12">
            <a:extLst>
              <a:ext uri="{FF2B5EF4-FFF2-40B4-BE49-F238E27FC236}">
                <a16:creationId xmlns:a16="http://schemas.microsoft.com/office/drawing/2014/main" id="{B08D28F9-F798-AE2E-EC36-6B9BDF8C367A}"/>
              </a:ext>
            </a:extLst>
          </p:cNvPr>
          <p:cNvSpPr txBox="1"/>
          <p:nvPr/>
        </p:nvSpPr>
        <p:spPr>
          <a:xfrm>
            <a:off x="158325" y="4956427"/>
            <a:ext cx="5256734" cy="1477328"/>
          </a:xfrm>
          <a:prstGeom prst="rect">
            <a:avLst/>
          </a:prstGeom>
          <a:noFill/>
        </p:spPr>
        <p:txBody>
          <a:bodyPr wrap="square" rtlCol="0">
            <a:spAutoFit/>
          </a:bodyPr>
          <a:lstStyle/>
          <a:p>
            <a:r>
              <a:rPr lang="en-GB" dirty="0"/>
              <a:t>Multi-nucleon effects </a:t>
            </a:r>
          </a:p>
          <a:p>
            <a:pPr marL="742950" lvl="1" indent="-285750">
              <a:buFont typeface="Arial" panose="020B0604020202020204" pitchFamily="34" charset="0"/>
              <a:buChar char="•"/>
            </a:pPr>
            <a:r>
              <a:rPr lang="en-GB" dirty="0"/>
              <a:t>affect 1-nucleon knockout processes</a:t>
            </a:r>
          </a:p>
          <a:p>
            <a:pPr marL="742950" lvl="1" indent="-285750">
              <a:buFont typeface="Arial" panose="020B0604020202020204" pitchFamily="34" charset="0"/>
              <a:buChar char="•"/>
            </a:pPr>
            <a:r>
              <a:rPr lang="en-GB" dirty="0"/>
              <a:t>Cause multi-nucleon knockout processes, filling the dip region between the QE and the Delta peak</a:t>
            </a:r>
            <a:endParaRPr lang="en-BE" dirty="0"/>
          </a:p>
        </p:txBody>
      </p:sp>
      <p:pic>
        <p:nvPicPr>
          <p:cNvPr id="3" name="Picture 9" descr="response">
            <a:extLst>
              <a:ext uri="{FF2B5EF4-FFF2-40B4-BE49-F238E27FC236}">
                <a16:creationId xmlns:a16="http://schemas.microsoft.com/office/drawing/2014/main" id="{91826996-7B69-AFA9-4B54-BB1DF82E60E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79197" y="2542777"/>
            <a:ext cx="4140768" cy="2209702"/>
          </a:xfrm>
          <a:prstGeom prst="rect">
            <a:avLst/>
          </a:prstGeom>
          <a:noFill/>
          <a:ln w="19050">
            <a:solidFill>
              <a:srgbClr val="808080"/>
            </a:solidFill>
            <a:miter lim="800000"/>
            <a:headEnd/>
            <a:tailEnd/>
          </a:ln>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FD4B8B4E-769B-CC7B-967F-C400ECD74741}"/>
              </a:ext>
            </a:extLst>
          </p:cNvPr>
          <p:cNvCxnSpPr/>
          <p:nvPr/>
        </p:nvCxnSpPr>
        <p:spPr>
          <a:xfrm flipH="1">
            <a:off x="7260116" y="3196481"/>
            <a:ext cx="3128790" cy="175051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812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TextBox 4"/>
          <p:cNvSpPr txBox="1">
            <a:spLocks noChangeArrowheads="1"/>
          </p:cNvSpPr>
          <p:nvPr/>
        </p:nvSpPr>
        <p:spPr bwMode="auto">
          <a:xfrm>
            <a:off x="2720286" y="629351"/>
            <a:ext cx="9399679"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nl-BE" sz="2000" dirty="0">
                <a:latin typeface="Calibri" panose="020F0502020204030204" pitchFamily="34" charset="0"/>
              </a:rPr>
              <a:t>When an electroweak boson interacts with a pair of nucleons which are correlated through short-range correlation or through the exchange of a meson, this will cause the knockout of one or both of the particles from the nucleus. The boson was interacting with a current consisting of two nucleons, a two-body current, called a MEC</a:t>
            </a:r>
          </a:p>
          <a:p>
            <a:pPr>
              <a:spcBef>
                <a:spcPct val="0"/>
              </a:spcBef>
              <a:buFontTx/>
              <a:buNone/>
            </a:pPr>
            <a:endParaRPr lang="nl-BE" altLang="nl-BE" sz="2000" dirty="0">
              <a:latin typeface="Arial" panose="020B0604020202020204" pitchFamily="34" charset="0"/>
            </a:endParaRPr>
          </a:p>
        </p:txBody>
      </p:sp>
      <p:pic>
        <p:nvPicPr>
          <p:cNvPr id="113668"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44284" y="2753079"/>
            <a:ext cx="6207723" cy="167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69"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42982" y="4536342"/>
            <a:ext cx="641032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70" name="TextBox 7"/>
          <p:cNvSpPr txBox="1">
            <a:spLocks noChangeArrowheads="1"/>
          </p:cNvSpPr>
          <p:nvPr/>
        </p:nvSpPr>
        <p:spPr bwMode="auto">
          <a:xfrm>
            <a:off x="846437" y="4304473"/>
            <a:ext cx="16209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nl-BE" sz="1800" dirty="0">
                <a:latin typeface="Arial" panose="020B0604020202020204" pitchFamily="34" charset="0"/>
              </a:rPr>
              <a:t>Delta currents</a:t>
            </a:r>
            <a:endParaRPr lang="nl-BE" altLang="nl-BE" sz="1800" dirty="0">
              <a:latin typeface="Arial" panose="020B0604020202020204" pitchFamily="34" charset="0"/>
            </a:endParaRPr>
          </a:p>
        </p:txBody>
      </p:sp>
      <p:sp>
        <p:nvSpPr>
          <p:cNvPr id="113671" name="TextBox 8"/>
          <p:cNvSpPr txBox="1">
            <a:spLocks noChangeArrowheads="1"/>
          </p:cNvSpPr>
          <p:nvPr/>
        </p:nvSpPr>
        <p:spPr bwMode="auto">
          <a:xfrm>
            <a:off x="2864284" y="2421058"/>
            <a:ext cx="10182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nl-BE" sz="1800" dirty="0">
                <a:latin typeface="Arial" panose="020B0604020202020204" pitchFamily="34" charset="0"/>
              </a:rPr>
              <a:t>Seagull </a:t>
            </a:r>
            <a:endParaRPr lang="nl-BE" altLang="nl-BE" sz="1800" dirty="0">
              <a:latin typeface="Arial" panose="020B0604020202020204" pitchFamily="34" charset="0"/>
            </a:endParaRPr>
          </a:p>
        </p:txBody>
      </p:sp>
      <p:sp>
        <p:nvSpPr>
          <p:cNvPr id="113672" name="TextBox 9"/>
          <p:cNvSpPr txBox="1">
            <a:spLocks noChangeArrowheads="1"/>
          </p:cNvSpPr>
          <p:nvPr/>
        </p:nvSpPr>
        <p:spPr bwMode="auto">
          <a:xfrm>
            <a:off x="4427434" y="2430485"/>
            <a:ext cx="144142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nl-BE" sz="1800" dirty="0">
                <a:latin typeface="Arial" panose="020B0604020202020204" pitchFamily="34" charset="0"/>
              </a:rPr>
              <a:t>Pion in flight</a:t>
            </a:r>
            <a:endParaRPr lang="nl-BE" altLang="nl-BE" sz="1800" dirty="0">
              <a:latin typeface="Arial" panose="020B0604020202020204" pitchFamily="34" charset="0"/>
            </a:endParaRPr>
          </a:p>
        </p:txBody>
      </p:sp>
      <p:sp>
        <p:nvSpPr>
          <p:cNvPr id="11" name="Text Box 10">
            <a:extLst>
              <a:ext uri="{FF2B5EF4-FFF2-40B4-BE49-F238E27FC236}">
                <a16:creationId xmlns:a16="http://schemas.microsoft.com/office/drawing/2014/main" id="{9D0A3426-F2A0-483D-9FB7-F80C716DDCC1}"/>
              </a:ext>
            </a:extLst>
          </p:cNvPr>
          <p:cNvSpPr txBox="1">
            <a:spLocks noChangeArrowheads="1"/>
          </p:cNvSpPr>
          <p:nvPr/>
        </p:nvSpPr>
        <p:spPr bwMode="auto">
          <a:xfrm>
            <a:off x="72034" y="80293"/>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Quasi elastic versus multinucleon knockout processes</a:t>
            </a:r>
          </a:p>
        </p:txBody>
      </p:sp>
      <p:pic>
        <p:nvPicPr>
          <p:cNvPr id="10" name="Picture 1">
            <a:extLst>
              <a:ext uri="{FF2B5EF4-FFF2-40B4-BE49-F238E27FC236}">
                <a16:creationId xmlns:a16="http://schemas.microsoft.com/office/drawing/2014/main" id="{EBB47AE5-4829-416D-BFEA-5C9AA4670B7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624139" y="3781965"/>
            <a:ext cx="3495826" cy="248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6">
            <a:extLst>
              <a:ext uri="{FF2B5EF4-FFF2-40B4-BE49-F238E27FC236}">
                <a16:creationId xmlns:a16="http://schemas.microsoft.com/office/drawing/2014/main" id="{8F0DB7A8-0411-402A-8D8E-52443AC931C3}"/>
              </a:ext>
            </a:extLst>
          </p:cNvPr>
          <p:cNvSpPr>
            <a:spLocks noChangeArrowheads="1"/>
          </p:cNvSpPr>
          <p:nvPr/>
        </p:nvSpPr>
        <p:spPr bwMode="auto">
          <a:xfrm>
            <a:off x="8751557" y="2084557"/>
            <a:ext cx="3176078" cy="1477328"/>
          </a:xfrm>
          <a:prstGeom prst="rect">
            <a:avLst/>
          </a:prstGeom>
          <a:solidFill>
            <a:srgbClr val="FFFFFF"/>
          </a:solidFill>
          <a:ln w="9525">
            <a:solidFill>
              <a:schemeClr val="tx1"/>
            </a:solidFill>
            <a:miter lim="800000"/>
            <a:headEnd/>
            <a:tailEnd/>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nl-BE" sz="1800" dirty="0">
                <a:latin typeface="+mn-lt"/>
              </a:rPr>
              <a:t>IPM single-particle orbitals are depleted by </a:t>
            </a:r>
            <a:r>
              <a:rPr lang="en-US" altLang="nl-BE" sz="1800" b="1" dirty="0">
                <a:solidFill>
                  <a:srgbClr val="006699"/>
                </a:solidFill>
                <a:latin typeface="+mn-lt"/>
              </a:rPr>
              <a:t>short range correlations</a:t>
            </a:r>
            <a:r>
              <a:rPr lang="en-US" altLang="nl-BE" sz="1800" dirty="0">
                <a:latin typeface="+mn-lt"/>
              </a:rPr>
              <a:t> and higher momentum states are populated</a:t>
            </a:r>
          </a:p>
        </p:txBody>
      </p:sp>
      <p:pic>
        <p:nvPicPr>
          <p:cNvPr id="14" name="Picture 13">
            <a:extLst>
              <a:ext uri="{FF2B5EF4-FFF2-40B4-BE49-F238E27FC236}">
                <a16:creationId xmlns:a16="http://schemas.microsoft.com/office/drawing/2014/main" id="{FBBC5CA1-8FFA-47EF-BB79-B7408FA729CC}"/>
              </a:ext>
            </a:extLst>
          </p:cNvPr>
          <p:cNvPicPr>
            <a:picLocks noChangeAspect="1"/>
          </p:cNvPicPr>
          <p:nvPr/>
        </p:nvPicPr>
        <p:blipFill>
          <a:blip r:embed="rId6"/>
          <a:stretch>
            <a:fillRect/>
          </a:stretch>
        </p:blipFill>
        <p:spPr>
          <a:xfrm>
            <a:off x="0" y="602358"/>
            <a:ext cx="2655291" cy="1569036"/>
          </a:xfrm>
          <a:prstGeom prst="rect">
            <a:avLst/>
          </a:prstGeom>
        </p:spPr>
      </p:pic>
      <p:pic>
        <p:nvPicPr>
          <p:cNvPr id="15" name="Picture 14">
            <a:extLst>
              <a:ext uri="{FF2B5EF4-FFF2-40B4-BE49-F238E27FC236}">
                <a16:creationId xmlns:a16="http://schemas.microsoft.com/office/drawing/2014/main" id="{51C6CBDE-BAEF-4225-9225-0D2F7E71876C}"/>
              </a:ext>
            </a:extLst>
          </p:cNvPr>
          <p:cNvPicPr>
            <a:picLocks noChangeAspect="1"/>
          </p:cNvPicPr>
          <p:nvPr/>
        </p:nvPicPr>
        <p:blipFill>
          <a:blip r:embed="rId7"/>
          <a:stretch>
            <a:fillRect/>
          </a:stretch>
        </p:blipFill>
        <p:spPr>
          <a:xfrm>
            <a:off x="94261" y="2050247"/>
            <a:ext cx="2531764" cy="1458982"/>
          </a:xfrm>
          <a:prstGeom prst="rect">
            <a:avLst/>
          </a:prstGeom>
        </p:spPr>
      </p:pic>
      <p:sp>
        <p:nvSpPr>
          <p:cNvPr id="2" name="TextBox 1">
            <a:extLst>
              <a:ext uri="{FF2B5EF4-FFF2-40B4-BE49-F238E27FC236}">
                <a16:creationId xmlns:a16="http://schemas.microsoft.com/office/drawing/2014/main" id="{EB8792B5-FDE5-432F-8E55-147A6E6535EE}"/>
              </a:ext>
            </a:extLst>
          </p:cNvPr>
          <p:cNvSpPr txBox="1"/>
          <p:nvPr/>
        </p:nvSpPr>
        <p:spPr>
          <a:xfrm>
            <a:off x="3706474" y="2033071"/>
            <a:ext cx="2613536" cy="369332"/>
          </a:xfrm>
          <a:prstGeom prst="rect">
            <a:avLst/>
          </a:prstGeom>
          <a:noFill/>
          <a:ln w="15875">
            <a:solidFill>
              <a:schemeClr val="tx2"/>
            </a:solidFill>
          </a:ln>
        </p:spPr>
        <p:txBody>
          <a:bodyPr wrap="none" rtlCol="0">
            <a:spAutoFit/>
          </a:bodyPr>
          <a:lstStyle/>
          <a:p>
            <a:r>
              <a:rPr lang="en-US" dirty="0">
                <a:solidFill>
                  <a:srgbClr val="006699"/>
                </a:solidFill>
              </a:rPr>
              <a:t>Meson-exchange currents</a:t>
            </a:r>
            <a:endParaRPr lang="nl-BE" dirty="0">
              <a:solidFill>
                <a:srgbClr val="006699"/>
              </a:solidFill>
            </a:endParaRPr>
          </a:p>
        </p:txBody>
      </p:sp>
    </p:spTree>
    <p:extLst>
      <p:ext uri="{BB962C8B-B14F-4D97-AF65-F5344CB8AC3E}">
        <p14:creationId xmlns:p14="http://schemas.microsoft.com/office/powerpoint/2010/main" val="749648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FFCD3C7B-910D-5796-25C2-54D99C526C56}"/>
              </a:ext>
            </a:extLst>
          </p:cNvPr>
          <p:cNvSpPr txBox="1">
            <a:spLocks noChangeArrowheads="1"/>
          </p:cNvSpPr>
          <p:nvPr/>
        </p:nvSpPr>
        <p:spPr bwMode="auto">
          <a:xfrm>
            <a:off x="47075" y="1340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Models you often hear about when working in neutrino physics : Fermi Gas</a:t>
            </a:r>
          </a:p>
        </p:txBody>
      </p:sp>
      <p:sp>
        <p:nvSpPr>
          <p:cNvPr id="5" name="TextBox 4">
            <a:extLst>
              <a:ext uri="{FF2B5EF4-FFF2-40B4-BE49-F238E27FC236}">
                <a16:creationId xmlns:a16="http://schemas.microsoft.com/office/drawing/2014/main" id="{C33737F3-D0D3-703E-89C7-995D283013E5}"/>
              </a:ext>
            </a:extLst>
          </p:cNvPr>
          <p:cNvSpPr txBox="1"/>
          <p:nvPr/>
        </p:nvSpPr>
        <p:spPr>
          <a:xfrm>
            <a:off x="362790" y="984101"/>
            <a:ext cx="6764520" cy="5355312"/>
          </a:xfrm>
          <a:prstGeom prst="rect">
            <a:avLst/>
          </a:prstGeom>
          <a:noFill/>
        </p:spPr>
        <p:txBody>
          <a:bodyPr wrap="square" rtlCol="0">
            <a:spAutoFit/>
          </a:bodyPr>
          <a:lstStyle/>
          <a:p>
            <a:pPr marL="285750" indent="-285750">
              <a:buFont typeface="Arial" panose="020B0604020202020204" pitchFamily="34" charset="0"/>
              <a:buChar char="•"/>
            </a:pPr>
            <a:r>
              <a:rPr lang="en-GB" dirty="0"/>
              <a:t>Nucleons are not interacting, constant average binding energy</a:t>
            </a:r>
          </a:p>
          <a:p>
            <a:endParaRPr lang="en-GB" dirty="0"/>
          </a:p>
          <a:p>
            <a:endParaRPr lang="en-GB" dirty="0"/>
          </a:p>
          <a:p>
            <a:endParaRPr lang="en-GB" dirty="0"/>
          </a:p>
          <a:p>
            <a:endParaRPr lang="en-GB" dirty="0"/>
          </a:p>
          <a:p>
            <a:endParaRPr lang="en-GB" dirty="0"/>
          </a:p>
          <a:p>
            <a:pPr marL="285750" indent="-285750">
              <a:buFont typeface="Wingdings" panose="05000000000000000000" pitchFamily="2" charset="2"/>
              <a:buChar char="Ø"/>
            </a:pPr>
            <a:r>
              <a:rPr lang="en-GB" dirty="0"/>
              <a:t>Global Fermi gas : </a:t>
            </a:r>
          </a:p>
          <a:p>
            <a:r>
              <a:rPr lang="en-GB" dirty="0"/>
              <a:t>		</a:t>
            </a:r>
          </a:p>
          <a:p>
            <a:pPr marL="742950" lvl="1" indent="-285750">
              <a:buFont typeface="Wingdings" panose="05000000000000000000" pitchFamily="2" charset="2"/>
              <a:buChar char="§"/>
            </a:pPr>
            <a:r>
              <a:rPr lang="en-GB" dirty="0"/>
              <a:t>same Fermi momentum for the whole nucleus = uniform density</a:t>
            </a:r>
          </a:p>
          <a:p>
            <a:endParaRPr lang="en-GB" dirty="0"/>
          </a:p>
          <a:p>
            <a:pPr marL="285750" indent="-285750">
              <a:buFont typeface="Arial" panose="020B0604020202020204" pitchFamily="34" charset="0"/>
              <a:buChar char="•"/>
            </a:pPr>
            <a:endParaRPr lang="en-GB" dirty="0"/>
          </a:p>
          <a:p>
            <a:pPr marL="285750" indent="-285750">
              <a:buFont typeface="Wingdings" panose="05000000000000000000" pitchFamily="2" charset="2"/>
              <a:buChar char="Ø"/>
            </a:pPr>
            <a:r>
              <a:rPr lang="en-GB" dirty="0"/>
              <a:t>Local Fermi gas</a:t>
            </a:r>
          </a:p>
          <a:p>
            <a:pPr marL="742950" lvl="1" indent="-285750">
              <a:buFont typeface="Wingdings" panose="05000000000000000000" pitchFamily="2" charset="2"/>
              <a:buChar char="§"/>
            </a:pPr>
            <a:r>
              <a:rPr lang="en-GB" dirty="0"/>
              <a:t>Density dependent Fermi momentum p</a:t>
            </a:r>
            <a:r>
              <a:rPr lang="en-GB" baseline="-25000" dirty="0"/>
              <a:t>F  </a:t>
            </a:r>
            <a:r>
              <a:rPr lang="en-GB" dirty="0"/>
              <a:t>~ </a:t>
            </a:r>
            <a:r>
              <a:rPr lang="el-GR" dirty="0"/>
              <a:t>ρ</a:t>
            </a:r>
            <a:r>
              <a:rPr lang="en-GB" dirty="0"/>
              <a:t>(r)</a:t>
            </a:r>
            <a:r>
              <a:rPr lang="en-GB" baseline="30000" dirty="0"/>
              <a:t>1/3</a:t>
            </a:r>
            <a:r>
              <a:rPr lang="en-GB" dirty="0"/>
              <a:t>   adjusted to the local density in the nuclear medium</a:t>
            </a:r>
          </a:p>
          <a:p>
            <a:pPr marL="742950" lvl="1" indent="-285750">
              <a:buFont typeface="Wingdings" panose="05000000000000000000" pitchFamily="2" charset="2"/>
              <a:buChar char="§"/>
            </a:pPr>
            <a:endParaRPr lang="en-GB" dirty="0"/>
          </a:p>
          <a:p>
            <a:pPr marL="1200150" lvl="2" indent="-285750">
              <a:buFont typeface="Arial" panose="020B0604020202020204" pitchFamily="34" charset="0"/>
              <a:buChar char="•"/>
            </a:pPr>
            <a:endParaRPr lang="en-GB" dirty="0"/>
          </a:p>
          <a:p>
            <a:r>
              <a:rPr lang="en-GB" dirty="0"/>
              <a:t>Extra nuclear effects can be added, often </a:t>
            </a:r>
            <a:r>
              <a:rPr lang="en-GB" dirty="0" err="1"/>
              <a:t>labeled</a:t>
            </a:r>
            <a:r>
              <a:rPr lang="en-GB" dirty="0"/>
              <a:t> FG+RPA e.g. Nieves model (Valencia), Martini model (Saclay Lyon)</a:t>
            </a:r>
          </a:p>
        </p:txBody>
      </p:sp>
      <p:pic>
        <p:nvPicPr>
          <p:cNvPr id="7" name="Picture 6">
            <a:extLst>
              <a:ext uri="{FF2B5EF4-FFF2-40B4-BE49-F238E27FC236}">
                <a16:creationId xmlns:a16="http://schemas.microsoft.com/office/drawing/2014/main" id="{9F762143-02CC-3308-4E7E-44C6F6A8DEAF}"/>
              </a:ext>
            </a:extLst>
          </p:cNvPr>
          <p:cNvPicPr>
            <a:picLocks noChangeAspect="1"/>
          </p:cNvPicPr>
          <p:nvPr/>
        </p:nvPicPr>
        <p:blipFill>
          <a:blip r:embed="rId2"/>
          <a:stretch>
            <a:fillRect/>
          </a:stretch>
        </p:blipFill>
        <p:spPr>
          <a:xfrm>
            <a:off x="8966034" y="3469264"/>
            <a:ext cx="3225966" cy="2502029"/>
          </a:xfrm>
          <a:prstGeom prst="rect">
            <a:avLst/>
          </a:prstGeom>
        </p:spPr>
      </p:pic>
      <p:pic>
        <p:nvPicPr>
          <p:cNvPr id="9" name="Picture 8">
            <a:extLst>
              <a:ext uri="{FF2B5EF4-FFF2-40B4-BE49-F238E27FC236}">
                <a16:creationId xmlns:a16="http://schemas.microsoft.com/office/drawing/2014/main" id="{417D889B-8877-2D8B-4228-61BD88F24903}"/>
              </a:ext>
            </a:extLst>
          </p:cNvPr>
          <p:cNvPicPr>
            <a:picLocks noChangeAspect="1"/>
          </p:cNvPicPr>
          <p:nvPr/>
        </p:nvPicPr>
        <p:blipFill>
          <a:blip r:embed="rId3"/>
          <a:stretch>
            <a:fillRect/>
          </a:stretch>
        </p:blipFill>
        <p:spPr>
          <a:xfrm>
            <a:off x="7545583" y="875574"/>
            <a:ext cx="4045853" cy="2373354"/>
          </a:xfrm>
          <a:prstGeom prst="rect">
            <a:avLst/>
          </a:prstGeom>
        </p:spPr>
      </p:pic>
      <p:pic>
        <p:nvPicPr>
          <p:cNvPr id="10" name="Picture 9" descr="Concentric Spheres - Mathematical Art Created with Math and Code - Large High-Res Aluminum Artwork - 40 by 28 inches and 300 dpi">
            <a:extLst>
              <a:ext uri="{FF2B5EF4-FFF2-40B4-BE49-F238E27FC236}">
                <a16:creationId xmlns:a16="http://schemas.microsoft.com/office/drawing/2014/main" id="{E1C38922-3806-843E-CAC3-3F2AA2C78A98}"/>
              </a:ext>
            </a:extLst>
          </p:cNvPr>
          <p:cNvPicPr>
            <a:picLocks noChangeAspect="1"/>
          </p:cNvPicPr>
          <p:nvPr/>
        </p:nvPicPr>
        <p:blipFill>
          <a:blip r:embed="rId4"/>
          <a:srcRect l="13116" t="6681" r="10370" b="8083"/>
          <a:stretch>
            <a:fillRect/>
          </a:stretch>
        </p:blipFill>
        <p:spPr>
          <a:xfrm>
            <a:off x="7090620" y="3619346"/>
            <a:ext cx="2477890" cy="2192055"/>
          </a:xfrm>
          <a:prstGeom prst="rect">
            <a:avLst/>
          </a:prstGeom>
        </p:spPr>
      </p:pic>
    </p:spTree>
    <p:extLst>
      <p:ext uri="{BB962C8B-B14F-4D97-AF65-F5344CB8AC3E}">
        <p14:creationId xmlns:p14="http://schemas.microsoft.com/office/powerpoint/2010/main" val="3727690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115FD33-825E-427E-899C-1578D0BD3FA0}"/>
              </a:ext>
            </a:extLst>
          </p:cNvPr>
          <p:cNvPicPr>
            <a:picLocks noChangeAspect="1"/>
          </p:cNvPicPr>
          <p:nvPr/>
        </p:nvPicPr>
        <p:blipFill>
          <a:blip r:embed="rId3"/>
          <a:stretch>
            <a:fillRect/>
          </a:stretch>
        </p:blipFill>
        <p:spPr>
          <a:xfrm>
            <a:off x="6601153" y="1730149"/>
            <a:ext cx="4783173" cy="1698851"/>
          </a:xfrm>
          <a:prstGeom prst="rect">
            <a:avLst/>
          </a:prstGeom>
        </p:spPr>
      </p:pic>
      <p:sp>
        <p:nvSpPr>
          <p:cNvPr id="5" name="TextBox 4">
            <a:extLst>
              <a:ext uri="{FF2B5EF4-FFF2-40B4-BE49-F238E27FC236}">
                <a16:creationId xmlns:a16="http://schemas.microsoft.com/office/drawing/2014/main" id="{0CC78284-2930-495D-B83A-0D2A931F3365}"/>
              </a:ext>
            </a:extLst>
          </p:cNvPr>
          <p:cNvSpPr txBox="1"/>
          <p:nvPr/>
        </p:nvSpPr>
        <p:spPr>
          <a:xfrm>
            <a:off x="144881" y="857653"/>
            <a:ext cx="4556825" cy="461665"/>
          </a:xfrm>
          <a:prstGeom prst="rect">
            <a:avLst/>
          </a:prstGeom>
          <a:noFill/>
          <a:ln>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Flux=#particles/unit area/unit time</a:t>
            </a:r>
            <a:endParaRPr kumimoji="0" lang="nl-BE"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 name="Straight Arrow Connector 6">
            <a:extLst>
              <a:ext uri="{FF2B5EF4-FFF2-40B4-BE49-F238E27FC236}">
                <a16:creationId xmlns:a16="http://schemas.microsoft.com/office/drawing/2014/main" id="{F782D98E-D9BF-4268-A08A-6CCBEC145117}"/>
              </a:ext>
            </a:extLst>
          </p:cNvPr>
          <p:cNvCxnSpPr>
            <a:cxnSpLocks/>
          </p:cNvCxnSpPr>
          <p:nvPr/>
        </p:nvCxnSpPr>
        <p:spPr>
          <a:xfrm flipH="1">
            <a:off x="8076802" y="1380294"/>
            <a:ext cx="915937" cy="3955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787FD7D-EF8C-4AFA-92E3-481B5F36115A}"/>
              </a:ext>
            </a:extLst>
          </p:cNvPr>
          <p:cNvSpPr txBox="1"/>
          <p:nvPr/>
        </p:nvSpPr>
        <p:spPr>
          <a:xfrm>
            <a:off x="6299822" y="1000954"/>
            <a:ext cx="496110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Number  density of projectile particles in the beam</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97535E2B-6365-4236-8F54-EC797297A6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044" y="1680164"/>
            <a:ext cx="4977579" cy="2292239"/>
          </a:xfrm>
          <a:prstGeom prst="rect">
            <a:avLst/>
          </a:prstGeom>
        </p:spPr>
      </p:pic>
      <p:sp>
        <p:nvSpPr>
          <p:cNvPr id="6" name="TextBox 5">
            <a:extLst>
              <a:ext uri="{FF2B5EF4-FFF2-40B4-BE49-F238E27FC236}">
                <a16:creationId xmlns:a16="http://schemas.microsoft.com/office/drawing/2014/main" id="{98823D72-FA02-739B-95A9-BB4AA4476CA8}"/>
              </a:ext>
            </a:extLst>
          </p:cNvPr>
          <p:cNvSpPr txBox="1"/>
          <p:nvPr/>
        </p:nvSpPr>
        <p:spPr>
          <a:xfrm>
            <a:off x="416926" y="4342047"/>
            <a:ext cx="11540138" cy="830997"/>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a:t>Cross section </a:t>
            </a:r>
            <a:r>
              <a:rPr lang="el-GR" sz="2400" dirty="0"/>
              <a:t>σ</a:t>
            </a:r>
            <a:r>
              <a:rPr lang="en-US" sz="2400" dirty="0"/>
              <a:t> = measure of the interaction probability per collision</a:t>
            </a:r>
          </a:p>
          <a:p>
            <a:r>
              <a:rPr lang="en-US" sz="2400" dirty="0"/>
              <a:t>                            = # events R / # target nuclei N/incident flux</a:t>
            </a:r>
          </a:p>
        </p:txBody>
      </p:sp>
      <p:pic>
        <p:nvPicPr>
          <p:cNvPr id="13" name="Picture 12">
            <a:extLst>
              <a:ext uri="{FF2B5EF4-FFF2-40B4-BE49-F238E27FC236}">
                <a16:creationId xmlns:a16="http://schemas.microsoft.com/office/drawing/2014/main" id="{5C5D03AC-77F6-ECDE-0A4C-55053BC39685}"/>
              </a:ext>
            </a:extLst>
          </p:cNvPr>
          <p:cNvPicPr>
            <a:picLocks noChangeAspect="1"/>
          </p:cNvPicPr>
          <p:nvPr/>
        </p:nvPicPr>
        <p:blipFill>
          <a:blip r:embed="rId5"/>
          <a:srcRect r="39332" b="73036"/>
          <a:stretch>
            <a:fillRect/>
          </a:stretch>
        </p:blipFill>
        <p:spPr>
          <a:xfrm>
            <a:off x="5090932" y="5612146"/>
            <a:ext cx="2192125" cy="638959"/>
          </a:xfrm>
          <a:prstGeom prst="rect">
            <a:avLst/>
          </a:prstGeom>
        </p:spPr>
      </p:pic>
      <p:sp>
        <p:nvSpPr>
          <p:cNvPr id="15" name="Text Box 10">
            <a:extLst>
              <a:ext uri="{FF2B5EF4-FFF2-40B4-BE49-F238E27FC236}">
                <a16:creationId xmlns:a16="http://schemas.microsoft.com/office/drawing/2014/main" id="{4D60ED97-6819-2949-71D1-BADCC4EFC6D4}"/>
              </a:ext>
            </a:extLst>
          </p:cNvPr>
          <p:cNvSpPr txBox="1">
            <a:spLocks noChangeArrowheads="1"/>
          </p:cNvSpPr>
          <p:nvPr/>
        </p:nvSpPr>
        <p:spPr bwMode="auto">
          <a:xfrm>
            <a:off x="47075" y="1340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Cross section and reaction rate</a:t>
            </a:r>
          </a:p>
        </p:txBody>
      </p:sp>
    </p:spTree>
    <p:extLst>
      <p:ext uri="{BB962C8B-B14F-4D97-AF65-F5344CB8AC3E}">
        <p14:creationId xmlns:p14="http://schemas.microsoft.com/office/powerpoint/2010/main" val="215048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E32819F-E038-4E79-B247-7C76316999E8}"/>
              </a:ext>
            </a:extLst>
          </p:cNvPr>
          <p:cNvPicPr>
            <a:picLocks noChangeAspect="1"/>
          </p:cNvPicPr>
          <p:nvPr/>
        </p:nvPicPr>
        <p:blipFill>
          <a:blip r:embed="rId2"/>
          <a:stretch>
            <a:fillRect/>
          </a:stretch>
        </p:blipFill>
        <p:spPr>
          <a:xfrm>
            <a:off x="332914" y="2598584"/>
            <a:ext cx="5291208" cy="3899612"/>
          </a:xfrm>
          <a:prstGeom prst="rect">
            <a:avLst/>
          </a:prstGeom>
        </p:spPr>
      </p:pic>
      <p:sp>
        <p:nvSpPr>
          <p:cNvPr id="8" name="Rectangle 7">
            <a:extLst>
              <a:ext uri="{FF2B5EF4-FFF2-40B4-BE49-F238E27FC236}">
                <a16:creationId xmlns:a16="http://schemas.microsoft.com/office/drawing/2014/main" id="{ADACEB8A-8516-40A5-AFC7-65FB4B05E580}"/>
              </a:ext>
            </a:extLst>
          </p:cNvPr>
          <p:cNvSpPr/>
          <p:nvPr/>
        </p:nvSpPr>
        <p:spPr>
          <a:xfrm>
            <a:off x="-1917" y="6162666"/>
            <a:ext cx="3001328" cy="307777"/>
          </a:xfrm>
          <a:prstGeom prst="rect">
            <a:avLst/>
          </a:prstGeom>
        </p:spPr>
        <p:txBody>
          <a:bodyPr wrap="square">
            <a:spAutoFit/>
          </a:bodyPr>
          <a:lstStyle/>
          <a:p>
            <a:r>
              <a:rPr lang="en-US" sz="1400" dirty="0">
                <a:latin typeface="Arial" panose="020B0604020202020204" pitchFamily="34" charset="0"/>
              </a:rPr>
              <a:t>M. Martini et al, PRC84, 055502</a:t>
            </a:r>
            <a:endParaRPr lang="nl-BE" sz="1400" dirty="0"/>
          </a:p>
        </p:txBody>
      </p:sp>
      <p:sp>
        <p:nvSpPr>
          <p:cNvPr id="13" name="TextBox 12">
            <a:extLst>
              <a:ext uri="{FF2B5EF4-FFF2-40B4-BE49-F238E27FC236}">
                <a16:creationId xmlns:a16="http://schemas.microsoft.com/office/drawing/2014/main" id="{A43307D2-3094-4F6F-B967-066D2F250464}"/>
              </a:ext>
            </a:extLst>
          </p:cNvPr>
          <p:cNvSpPr txBox="1"/>
          <p:nvPr/>
        </p:nvSpPr>
        <p:spPr>
          <a:xfrm>
            <a:off x="131654" y="612333"/>
            <a:ext cx="6486119" cy="2031325"/>
          </a:xfrm>
          <a:prstGeom prst="rect">
            <a:avLst/>
          </a:prstGeom>
          <a:noFill/>
        </p:spPr>
        <p:txBody>
          <a:bodyPr wrap="square" rtlCol="0">
            <a:spAutoFit/>
          </a:bodyPr>
          <a:lstStyle/>
          <a:p>
            <a:r>
              <a:rPr lang="en-US" b="1" dirty="0">
                <a:solidFill>
                  <a:srgbClr val="0070C0"/>
                </a:solidFill>
              </a:rPr>
              <a:t>Fermi gas</a:t>
            </a:r>
            <a:r>
              <a:rPr lang="en-US" dirty="0"/>
              <a:t> approaches</a:t>
            </a:r>
          </a:p>
          <a:p>
            <a:pPr marL="742950" lvl="1" indent="-285750">
              <a:buFont typeface="Arial" panose="020B0604020202020204" pitchFamily="34" charset="0"/>
              <a:buChar char="•"/>
            </a:pPr>
            <a:r>
              <a:rPr lang="en-US" dirty="0"/>
              <a:t>Efficient description of inclusive processes in QE peak region</a:t>
            </a:r>
          </a:p>
          <a:p>
            <a:pPr marL="742950" lvl="1" indent="-285750">
              <a:buFont typeface="Arial" panose="020B0604020202020204" pitchFamily="34" charset="0"/>
              <a:buChar char="•"/>
            </a:pPr>
            <a:r>
              <a:rPr lang="en-US" dirty="0"/>
              <a:t>Can include extra correlations</a:t>
            </a:r>
          </a:p>
          <a:p>
            <a:pPr marL="742950" lvl="1" indent="-285750">
              <a:buFont typeface="Arial" panose="020B0604020202020204" pitchFamily="34" charset="0"/>
              <a:buChar char="•"/>
            </a:pPr>
            <a:r>
              <a:rPr lang="en-US" dirty="0"/>
              <a:t>Including np-</a:t>
            </a:r>
            <a:r>
              <a:rPr lang="en-US" dirty="0" err="1"/>
              <a:t>nh</a:t>
            </a:r>
            <a:r>
              <a:rPr lang="en-US" dirty="0"/>
              <a:t> contributions</a:t>
            </a:r>
          </a:p>
          <a:p>
            <a:pPr marL="742950" lvl="1" indent="-285750">
              <a:buFont typeface="Arial" panose="020B0604020202020204" pitchFamily="34" charset="0"/>
              <a:buChar char="•"/>
            </a:pPr>
            <a:r>
              <a:rPr lang="en-US" dirty="0"/>
              <a:t>often used in generators</a:t>
            </a:r>
          </a:p>
          <a:p>
            <a:pPr marL="742950" lvl="1" indent="-285750">
              <a:buFont typeface="Arial" panose="020B0604020202020204" pitchFamily="34" charset="0"/>
              <a:buChar char="•"/>
            </a:pPr>
            <a:r>
              <a:rPr lang="en-US" dirty="0"/>
              <a:t>satisfactory agreement with inclusive data</a:t>
            </a:r>
            <a:endParaRPr lang="nl-BE" dirty="0"/>
          </a:p>
        </p:txBody>
      </p:sp>
      <p:grpSp>
        <p:nvGrpSpPr>
          <p:cNvPr id="15" name="Group 77">
            <a:extLst>
              <a:ext uri="{FF2B5EF4-FFF2-40B4-BE49-F238E27FC236}">
                <a16:creationId xmlns:a16="http://schemas.microsoft.com/office/drawing/2014/main" id="{63BFCF25-9552-4BFB-A9EC-12EE30DB6CA7}"/>
              </a:ext>
            </a:extLst>
          </p:cNvPr>
          <p:cNvGrpSpPr>
            <a:grpSpLocks/>
          </p:cNvGrpSpPr>
          <p:nvPr/>
        </p:nvGrpSpPr>
        <p:grpSpPr bwMode="auto">
          <a:xfrm>
            <a:off x="8993358" y="5013567"/>
            <a:ext cx="1481138" cy="598488"/>
            <a:chOff x="5710287" y="4844063"/>
            <a:chExt cx="1480712" cy="598721"/>
          </a:xfrm>
        </p:grpSpPr>
        <p:cxnSp>
          <p:nvCxnSpPr>
            <p:cNvPr id="16" name="Straight Connector 27">
              <a:extLst>
                <a:ext uri="{FF2B5EF4-FFF2-40B4-BE49-F238E27FC236}">
                  <a16:creationId xmlns:a16="http://schemas.microsoft.com/office/drawing/2014/main" id="{2CCB14EC-52FB-4866-808F-B4009B8963B1}"/>
                </a:ext>
              </a:extLst>
            </p:cNvPr>
            <p:cNvCxnSpPr>
              <a:cxnSpLocks noChangeShapeType="1"/>
            </p:cNvCxnSpPr>
            <p:nvPr/>
          </p:nvCxnSpPr>
          <p:spPr bwMode="auto">
            <a:xfrm>
              <a:off x="5710287" y="4920263"/>
              <a:ext cx="1469823" cy="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nvGrpSpPr>
            <p:cNvPr id="17" name="Group 76">
              <a:extLst>
                <a:ext uri="{FF2B5EF4-FFF2-40B4-BE49-F238E27FC236}">
                  <a16:creationId xmlns:a16="http://schemas.microsoft.com/office/drawing/2014/main" id="{290A724B-2B2F-4EDC-9FD3-27893B1E7AD7}"/>
                </a:ext>
              </a:extLst>
            </p:cNvPr>
            <p:cNvGrpSpPr>
              <a:grpSpLocks/>
            </p:cNvGrpSpPr>
            <p:nvPr/>
          </p:nvGrpSpPr>
          <p:grpSpPr bwMode="auto">
            <a:xfrm>
              <a:off x="5721176" y="4844063"/>
              <a:ext cx="1469823" cy="598721"/>
              <a:chOff x="5721176" y="4682699"/>
              <a:chExt cx="1469823" cy="598721"/>
            </a:xfrm>
          </p:grpSpPr>
          <p:grpSp>
            <p:nvGrpSpPr>
              <p:cNvPr id="18" name="Group 28">
                <a:extLst>
                  <a:ext uri="{FF2B5EF4-FFF2-40B4-BE49-F238E27FC236}">
                    <a16:creationId xmlns:a16="http://schemas.microsoft.com/office/drawing/2014/main" id="{20CB518C-632B-47D8-9EBF-36FDA581D87E}"/>
                  </a:ext>
                </a:extLst>
              </p:cNvPr>
              <p:cNvGrpSpPr>
                <a:grpSpLocks/>
              </p:cNvGrpSpPr>
              <p:nvPr/>
            </p:nvGrpSpPr>
            <p:grpSpPr bwMode="auto">
              <a:xfrm>
                <a:off x="6132177" y="4682699"/>
                <a:ext cx="440956" cy="130630"/>
                <a:chOff x="1194703" y="2884722"/>
                <a:chExt cx="440880" cy="130630"/>
              </a:xfrm>
            </p:grpSpPr>
            <p:sp>
              <p:nvSpPr>
                <p:cNvPr id="30" name="Oval 30">
                  <a:extLst>
                    <a:ext uri="{FF2B5EF4-FFF2-40B4-BE49-F238E27FC236}">
                      <a16:creationId xmlns:a16="http://schemas.microsoft.com/office/drawing/2014/main" id="{0260FFC8-FF5C-44F4-92B5-F74D88E0E1AC}"/>
                    </a:ext>
                  </a:extLst>
                </p:cNvPr>
                <p:cNvSpPr>
                  <a:spLocks noChangeArrowheads="1"/>
                </p:cNvSpPr>
                <p:nvPr/>
              </p:nvSpPr>
              <p:spPr bwMode="auto">
                <a:xfrm>
                  <a:off x="1194703" y="2884723"/>
                  <a:ext cx="114301" cy="130629"/>
                </a:xfrm>
                <a:prstGeom prst="ellipse">
                  <a:avLst/>
                </a:prstGeom>
                <a:solidFill>
                  <a:schemeClr val="tx1"/>
                </a:solidFill>
                <a:ln w="9525" algn="ctr">
                  <a:solidFill>
                    <a:schemeClr val="tx1"/>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nl-BE" altLang="nl-BE" sz="2000">
                    <a:latin typeface="Arial" panose="020B0604020202020204" pitchFamily="34" charset="0"/>
                  </a:endParaRPr>
                </a:p>
              </p:txBody>
            </p:sp>
            <p:sp>
              <p:nvSpPr>
                <p:cNvPr id="31" name="Oval 31">
                  <a:extLst>
                    <a:ext uri="{FF2B5EF4-FFF2-40B4-BE49-F238E27FC236}">
                      <a16:creationId xmlns:a16="http://schemas.microsoft.com/office/drawing/2014/main" id="{BA633242-B096-4BB3-AF75-7FFB29C576CB}"/>
                    </a:ext>
                  </a:extLst>
                </p:cNvPr>
                <p:cNvSpPr>
                  <a:spLocks noChangeArrowheads="1"/>
                </p:cNvSpPr>
                <p:nvPr/>
              </p:nvSpPr>
              <p:spPr bwMode="auto">
                <a:xfrm>
                  <a:off x="1521282" y="2884722"/>
                  <a:ext cx="114301" cy="130629"/>
                </a:xfrm>
                <a:prstGeom prst="ellipse">
                  <a:avLst/>
                </a:prstGeom>
                <a:solidFill>
                  <a:schemeClr val="tx1"/>
                </a:solidFill>
                <a:ln w="9525" algn="ctr">
                  <a:solidFill>
                    <a:schemeClr val="tx1"/>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nl-BE" altLang="nl-BE" sz="2000">
                    <a:latin typeface="Arial" panose="020B0604020202020204" pitchFamily="34" charset="0"/>
                  </a:endParaRPr>
                </a:p>
              </p:txBody>
            </p:sp>
          </p:grpSp>
          <p:grpSp>
            <p:nvGrpSpPr>
              <p:cNvPr id="19" name="Group 46">
                <a:extLst>
                  <a:ext uri="{FF2B5EF4-FFF2-40B4-BE49-F238E27FC236}">
                    <a16:creationId xmlns:a16="http://schemas.microsoft.com/office/drawing/2014/main" id="{3D0D22FD-A2B2-4F22-9882-D535D246FBD8}"/>
                  </a:ext>
                </a:extLst>
              </p:cNvPr>
              <p:cNvGrpSpPr>
                <a:grpSpLocks/>
              </p:cNvGrpSpPr>
              <p:nvPr/>
            </p:nvGrpSpPr>
            <p:grpSpPr bwMode="auto">
              <a:xfrm>
                <a:off x="5721176" y="4899787"/>
                <a:ext cx="1469823" cy="381633"/>
                <a:chOff x="1498164" y="3730623"/>
                <a:chExt cx="1469823" cy="381633"/>
              </a:xfrm>
            </p:grpSpPr>
            <p:grpSp>
              <p:nvGrpSpPr>
                <p:cNvPr id="20" name="Group 25">
                  <a:extLst>
                    <a:ext uri="{FF2B5EF4-FFF2-40B4-BE49-F238E27FC236}">
                      <a16:creationId xmlns:a16="http://schemas.microsoft.com/office/drawing/2014/main" id="{89386A52-04BA-40DD-9F7D-0F82EE8D8CA3}"/>
                    </a:ext>
                  </a:extLst>
                </p:cNvPr>
                <p:cNvGrpSpPr>
                  <a:grpSpLocks/>
                </p:cNvGrpSpPr>
                <p:nvPr/>
              </p:nvGrpSpPr>
              <p:grpSpPr bwMode="auto">
                <a:xfrm>
                  <a:off x="1498164" y="3981626"/>
                  <a:ext cx="1469823" cy="130630"/>
                  <a:chOff x="772887" y="2884722"/>
                  <a:chExt cx="1469571" cy="130630"/>
                </a:xfrm>
              </p:grpSpPr>
              <p:cxnSp>
                <p:nvCxnSpPr>
                  <p:cNvPr id="26" name="Straight Connector 6">
                    <a:extLst>
                      <a:ext uri="{FF2B5EF4-FFF2-40B4-BE49-F238E27FC236}">
                        <a16:creationId xmlns:a16="http://schemas.microsoft.com/office/drawing/2014/main" id="{B2464A5A-1F8B-4031-99D2-249FEA416BA9}"/>
                      </a:ext>
                    </a:extLst>
                  </p:cNvPr>
                  <p:cNvCxnSpPr>
                    <a:cxnSpLocks noChangeShapeType="1"/>
                  </p:cNvCxnSpPr>
                  <p:nvPr/>
                </p:nvCxnSpPr>
                <p:spPr bwMode="auto">
                  <a:xfrm>
                    <a:off x="772887" y="2960922"/>
                    <a:ext cx="1469571" cy="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nvGrpSpPr>
                  <p:cNvPr id="27" name="Group 24">
                    <a:extLst>
                      <a:ext uri="{FF2B5EF4-FFF2-40B4-BE49-F238E27FC236}">
                        <a16:creationId xmlns:a16="http://schemas.microsoft.com/office/drawing/2014/main" id="{BB7FF03B-2C94-48AC-93AA-318903234AD3}"/>
                      </a:ext>
                    </a:extLst>
                  </p:cNvPr>
                  <p:cNvGrpSpPr>
                    <a:grpSpLocks/>
                  </p:cNvGrpSpPr>
                  <p:nvPr/>
                </p:nvGrpSpPr>
                <p:grpSpPr bwMode="auto">
                  <a:xfrm>
                    <a:off x="1194703" y="2884722"/>
                    <a:ext cx="440880" cy="130630"/>
                    <a:chOff x="1194703" y="2884722"/>
                    <a:chExt cx="440880" cy="130630"/>
                  </a:xfrm>
                </p:grpSpPr>
                <p:sp>
                  <p:nvSpPr>
                    <p:cNvPr id="28" name="Oval 13">
                      <a:extLst>
                        <a:ext uri="{FF2B5EF4-FFF2-40B4-BE49-F238E27FC236}">
                          <a16:creationId xmlns:a16="http://schemas.microsoft.com/office/drawing/2014/main" id="{55BB431B-1903-4C4F-AF3F-F2788E02B0C4}"/>
                        </a:ext>
                      </a:extLst>
                    </p:cNvPr>
                    <p:cNvSpPr>
                      <a:spLocks noChangeArrowheads="1"/>
                    </p:cNvSpPr>
                    <p:nvPr/>
                  </p:nvSpPr>
                  <p:spPr bwMode="auto">
                    <a:xfrm>
                      <a:off x="1194703" y="2884723"/>
                      <a:ext cx="114301" cy="130629"/>
                    </a:xfrm>
                    <a:prstGeom prst="ellipse">
                      <a:avLst/>
                    </a:prstGeom>
                    <a:solidFill>
                      <a:schemeClr val="tx1"/>
                    </a:solidFill>
                    <a:ln w="9525" algn="ctr">
                      <a:solidFill>
                        <a:schemeClr val="tx1"/>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nl-BE" altLang="nl-BE" sz="2000">
                        <a:latin typeface="Arial" panose="020B0604020202020204" pitchFamily="34" charset="0"/>
                      </a:endParaRPr>
                    </a:p>
                  </p:txBody>
                </p:sp>
                <p:sp>
                  <p:nvSpPr>
                    <p:cNvPr id="29" name="Oval 14">
                      <a:extLst>
                        <a:ext uri="{FF2B5EF4-FFF2-40B4-BE49-F238E27FC236}">
                          <a16:creationId xmlns:a16="http://schemas.microsoft.com/office/drawing/2014/main" id="{56D54CF8-B65F-415B-8F7D-8AA4EC9D8A14}"/>
                        </a:ext>
                      </a:extLst>
                    </p:cNvPr>
                    <p:cNvSpPr>
                      <a:spLocks noChangeArrowheads="1"/>
                    </p:cNvSpPr>
                    <p:nvPr/>
                  </p:nvSpPr>
                  <p:spPr bwMode="auto">
                    <a:xfrm>
                      <a:off x="1521282" y="2884722"/>
                      <a:ext cx="114301" cy="130629"/>
                    </a:xfrm>
                    <a:prstGeom prst="ellipse">
                      <a:avLst/>
                    </a:prstGeom>
                    <a:solidFill>
                      <a:schemeClr val="tx1"/>
                    </a:solidFill>
                    <a:ln w="9525" algn="ctr">
                      <a:solidFill>
                        <a:schemeClr val="tx1"/>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nl-BE" altLang="nl-BE" sz="2000">
                        <a:latin typeface="Arial" panose="020B0604020202020204" pitchFamily="34" charset="0"/>
                      </a:endParaRPr>
                    </a:p>
                  </p:txBody>
                </p:sp>
              </p:grpSp>
            </p:grpSp>
            <p:grpSp>
              <p:nvGrpSpPr>
                <p:cNvPr id="21" name="Group 25">
                  <a:extLst>
                    <a:ext uri="{FF2B5EF4-FFF2-40B4-BE49-F238E27FC236}">
                      <a16:creationId xmlns:a16="http://schemas.microsoft.com/office/drawing/2014/main" id="{B4C87C94-71F8-433A-A050-F6D28FBD4597}"/>
                    </a:ext>
                  </a:extLst>
                </p:cNvPr>
                <p:cNvGrpSpPr>
                  <a:grpSpLocks/>
                </p:cNvGrpSpPr>
                <p:nvPr/>
              </p:nvGrpSpPr>
              <p:grpSpPr bwMode="auto">
                <a:xfrm>
                  <a:off x="1537093" y="3730623"/>
                  <a:ext cx="1418179" cy="130630"/>
                  <a:chOff x="824522" y="2884722"/>
                  <a:chExt cx="1417936" cy="130630"/>
                </a:xfrm>
              </p:grpSpPr>
              <p:cxnSp>
                <p:nvCxnSpPr>
                  <p:cNvPr id="22" name="Straight Connector 6">
                    <a:extLst>
                      <a:ext uri="{FF2B5EF4-FFF2-40B4-BE49-F238E27FC236}">
                        <a16:creationId xmlns:a16="http://schemas.microsoft.com/office/drawing/2014/main" id="{CB426387-DF65-4C9D-8C50-6D4223426675}"/>
                      </a:ext>
                    </a:extLst>
                  </p:cNvPr>
                  <p:cNvCxnSpPr>
                    <a:cxnSpLocks noChangeShapeType="1"/>
                  </p:cNvCxnSpPr>
                  <p:nvPr/>
                </p:nvCxnSpPr>
                <p:spPr bwMode="auto">
                  <a:xfrm>
                    <a:off x="824522" y="2960922"/>
                    <a:ext cx="1417936" cy="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nvGrpSpPr>
                  <p:cNvPr id="23" name="Group 24">
                    <a:extLst>
                      <a:ext uri="{FF2B5EF4-FFF2-40B4-BE49-F238E27FC236}">
                        <a16:creationId xmlns:a16="http://schemas.microsoft.com/office/drawing/2014/main" id="{9C13B936-988B-43F3-A846-32A8EB257C12}"/>
                      </a:ext>
                    </a:extLst>
                  </p:cNvPr>
                  <p:cNvGrpSpPr>
                    <a:grpSpLocks/>
                  </p:cNvGrpSpPr>
                  <p:nvPr/>
                </p:nvGrpSpPr>
                <p:grpSpPr bwMode="auto">
                  <a:xfrm>
                    <a:off x="1194703" y="2884722"/>
                    <a:ext cx="440880" cy="130630"/>
                    <a:chOff x="1194703" y="2884722"/>
                    <a:chExt cx="440880" cy="130630"/>
                  </a:xfrm>
                </p:grpSpPr>
                <p:sp>
                  <p:nvSpPr>
                    <p:cNvPr id="24" name="Oval 13">
                      <a:extLst>
                        <a:ext uri="{FF2B5EF4-FFF2-40B4-BE49-F238E27FC236}">
                          <a16:creationId xmlns:a16="http://schemas.microsoft.com/office/drawing/2014/main" id="{05EB5591-B400-44D1-BDA5-2B2B412C9E61}"/>
                        </a:ext>
                      </a:extLst>
                    </p:cNvPr>
                    <p:cNvSpPr>
                      <a:spLocks noChangeArrowheads="1"/>
                    </p:cNvSpPr>
                    <p:nvPr/>
                  </p:nvSpPr>
                  <p:spPr bwMode="auto">
                    <a:xfrm>
                      <a:off x="1194703" y="2884723"/>
                      <a:ext cx="114301" cy="130629"/>
                    </a:xfrm>
                    <a:prstGeom prst="ellipse">
                      <a:avLst/>
                    </a:prstGeom>
                    <a:solidFill>
                      <a:schemeClr val="tx1"/>
                    </a:solidFill>
                    <a:ln w="9525" algn="ctr">
                      <a:solidFill>
                        <a:schemeClr val="tx1"/>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nl-BE" altLang="nl-BE" sz="2000">
                        <a:latin typeface="Arial" panose="020B0604020202020204" pitchFamily="34" charset="0"/>
                      </a:endParaRPr>
                    </a:p>
                  </p:txBody>
                </p:sp>
                <p:sp>
                  <p:nvSpPr>
                    <p:cNvPr id="25" name="Oval 14">
                      <a:extLst>
                        <a:ext uri="{FF2B5EF4-FFF2-40B4-BE49-F238E27FC236}">
                          <a16:creationId xmlns:a16="http://schemas.microsoft.com/office/drawing/2014/main" id="{71302A06-2325-4ED0-B822-271E28B44EEE}"/>
                        </a:ext>
                      </a:extLst>
                    </p:cNvPr>
                    <p:cNvSpPr>
                      <a:spLocks noChangeArrowheads="1"/>
                    </p:cNvSpPr>
                    <p:nvPr/>
                  </p:nvSpPr>
                  <p:spPr bwMode="auto">
                    <a:xfrm>
                      <a:off x="1521282" y="2884722"/>
                      <a:ext cx="114301" cy="130629"/>
                    </a:xfrm>
                    <a:prstGeom prst="ellipse">
                      <a:avLst/>
                    </a:prstGeom>
                    <a:solidFill>
                      <a:schemeClr val="tx1"/>
                    </a:solidFill>
                    <a:ln w="9525" algn="ctr">
                      <a:solidFill>
                        <a:schemeClr val="tx1"/>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nl-BE" altLang="nl-BE" sz="2000">
                        <a:latin typeface="Arial" panose="020B0604020202020204" pitchFamily="34" charset="0"/>
                      </a:endParaRPr>
                    </a:p>
                  </p:txBody>
                </p:sp>
              </p:grpSp>
            </p:grpSp>
          </p:grpSp>
        </p:grpSp>
      </p:grpSp>
      <p:grpSp>
        <p:nvGrpSpPr>
          <p:cNvPr id="32" name="Group 44">
            <a:extLst>
              <a:ext uri="{FF2B5EF4-FFF2-40B4-BE49-F238E27FC236}">
                <a16:creationId xmlns:a16="http://schemas.microsoft.com/office/drawing/2014/main" id="{E5212E97-9064-4643-A3B2-A83141670495}"/>
              </a:ext>
            </a:extLst>
          </p:cNvPr>
          <p:cNvGrpSpPr>
            <a:grpSpLocks/>
          </p:cNvGrpSpPr>
          <p:nvPr/>
        </p:nvGrpSpPr>
        <p:grpSpPr bwMode="auto">
          <a:xfrm>
            <a:off x="8529969" y="4091465"/>
            <a:ext cx="2784475" cy="1828800"/>
            <a:chOff x="3993884" y="3281457"/>
            <a:chExt cx="2783434" cy="1828439"/>
          </a:xfrm>
        </p:grpSpPr>
        <p:sp>
          <p:nvSpPr>
            <p:cNvPr id="33" name="Arc 32">
              <a:extLst>
                <a:ext uri="{FF2B5EF4-FFF2-40B4-BE49-F238E27FC236}">
                  <a16:creationId xmlns:a16="http://schemas.microsoft.com/office/drawing/2014/main" id="{0D5DE1C5-63BF-4669-8E77-21CD0E5ED44C}"/>
                </a:ext>
              </a:extLst>
            </p:cNvPr>
            <p:cNvSpPr/>
            <p:nvPr/>
          </p:nvSpPr>
          <p:spPr bwMode="auto">
            <a:xfrm rot="11826917">
              <a:off x="5934670" y="3662382"/>
              <a:ext cx="842648" cy="461871"/>
            </a:xfrm>
            <a:prstGeom prst="arc">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eaLnBrk="1" hangingPunct="1">
                <a:defRPr/>
              </a:pPr>
              <a:endParaRPr lang="nl-BE"/>
            </a:p>
          </p:txBody>
        </p:sp>
        <p:grpSp>
          <p:nvGrpSpPr>
            <p:cNvPr id="34" name="Group 43">
              <a:extLst>
                <a:ext uri="{FF2B5EF4-FFF2-40B4-BE49-F238E27FC236}">
                  <a16:creationId xmlns:a16="http://schemas.microsoft.com/office/drawing/2014/main" id="{83FB2273-7B34-4F09-BDB6-D2A4CE391177}"/>
                </a:ext>
              </a:extLst>
            </p:cNvPr>
            <p:cNvGrpSpPr>
              <a:grpSpLocks/>
            </p:cNvGrpSpPr>
            <p:nvPr/>
          </p:nvGrpSpPr>
          <p:grpSpPr bwMode="auto">
            <a:xfrm>
              <a:off x="3993884" y="3281457"/>
              <a:ext cx="1920097" cy="1828439"/>
              <a:chOff x="3993884" y="3281457"/>
              <a:chExt cx="1920097" cy="1828439"/>
            </a:xfrm>
          </p:grpSpPr>
          <p:grpSp>
            <p:nvGrpSpPr>
              <p:cNvPr id="35" name="Group 35">
                <a:extLst>
                  <a:ext uri="{FF2B5EF4-FFF2-40B4-BE49-F238E27FC236}">
                    <a16:creationId xmlns:a16="http://schemas.microsoft.com/office/drawing/2014/main" id="{5222CA65-4093-4693-983D-803FB40FD5B7}"/>
                  </a:ext>
                </a:extLst>
              </p:cNvPr>
              <p:cNvGrpSpPr>
                <a:grpSpLocks/>
              </p:cNvGrpSpPr>
              <p:nvPr/>
            </p:nvGrpSpPr>
            <p:grpSpPr bwMode="auto">
              <a:xfrm>
                <a:off x="4416876" y="3729328"/>
                <a:ext cx="1497105" cy="1380568"/>
                <a:chOff x="4416876" y="3729328"/>
                <a:chExt cx="1497105" cy="1380568"/>
              </a:xfrm>
            </p:grpSpPr>
            <p:grpSp>
              <p:nvGrpSpPr>
                <p:cNvPr id="37" name="Group 34">
                  <a:extLst>
                    <a:ext uri="{FF2B5EF4-FFF2-40B4-BE49-F238E27FC236}">
                      <a16:creationId xmlns:a16="http://schemas.microsoft.com/office/drawing/2014/main" id="{5D924C48-5A66-4427-B811-921924F28B0C}"/>
                    </a:ext>
                  </a:extLst>
                </p:cNvPr>
                <p:cNvGrpSpPr>
                  <a:grpSpLocks/>
                </p:cNvGrpSpPr>
                <p:nvPr/>
              </p:nvGrpSpPr>
              <p:grpSpPr bwMode="auto">
                <a:xfrm>
                  <a:off x="4416876" y="3738292"/>
                  <a:ext cx="1491597" cy="1371604"/>
                  <a:chOff x="4416876" y="3738292"/>
                  <a:chExt cx="1491597" cy="1371604"/>
                </a:xfrm>
              </p:grpSpPr>
              <p:cxnSp>
                <p:nvCxnSpPr>
                  <p:cNvPr id="39" name="Straight Connector 5">
                    <a:extLst>
                      <a:ext uri="{FF2B5EF4-FFF2-40B4-BE49-F238E27FC236}">
                        <a16:creationId xmlns:a16="http://schemas.microsoft.com/office/drawing/2014/main" id="{9C651D5B-E9F0-45A8-9A62-623C768D3751}"/>
                      </a:ext>
                    </a:extLst>
                  </p:cNvPr>
                  <p:cNvCxnSpPr>
                    <a:cxnSpLocks noChangeShapeType="1"/>
                  </p:cNvCxnSpPr>
                  <p:nvPr/>
                </p:nvCxnSpPr>
                <p:spPr bwMode="auto">
                  <a:xfrm>
                    <a:off x="4438650" y="5109896"/>
                    <a:ext cx="1469823" cy="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0" name="Straight Connector 8">
                    <a:extLst>
                      <a:ext uri="{FF2B5EF4-FFF2-40B4-BE49-F238E27FC236}">
                        <a16:creationId xmlns:a16="http://schemas.microsoft.com/office/drawing/2014/main" id="{31111570-10F2-4CB2-9638-BDA8F293B5FD}"/>
                      </a:ext>
                    </a:extLst>
                  </p:cNvPr>
                  <p:cNvCxnSpPr>
                    <a:cxnSpLocks noChangeShapeType="1"/>
                  </p:cNvCxnSpPr>
                  <p:nvPr/>
                </p:nvCxnSpPr>
                <p:spPr bwMode="auto">
                  <a:xfrm>
                    <a:off x="4416876" y="3738292"/>
                    <a:ext cx="0" cy="137160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cxnSp>
              <p:nvCxnSpPr>
                <p:cNvPr id="38" name="Straight Connector 8">
                  <a:extLst>
                    <a:ext uri="{FF2B5EF4-FFF2-40B4-BE49-F238E27FC236}">
                      <a16:creationId xmlns:a16="http://schemas.microsoft.com/office/drawing/2014/main" id="{FA3BB34C-DFE4-426A-A308-94A5B7B6B725}"/>
                    </a:ext>
                  </a:extLst>
                </p:cNvPr>
                <p:cNvCxnSpPr>
                  <a:cxnSpLocks noChangeShapeType="1"/>
                </p:cNvCxnSpPr>
                <p:nvPr/>
              </p:nvCxnSpPr>
              <p:spPr bwMode="auto">
                <a:xfrm>
                  <a:off x="5913981" y="3729328"/>
                  <a:ext cx="0" cy="137160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36" name="Arc 35">
                <a:extLst>
                  <a:ext uri="{FF2B5EF4-FFF2-40B4-BE49-F238E27FC236}">
                    <a16:creationId xmlns:a16="http://schemas.microsoft.com/office/drawing/2014/main" id="{688B0210-B53C-4E56-B8C1-5142DD16C1DB}"/>
                  </a:ext>
                </a:extLst>
              </p:cNvPr>
              <p:cNvSpPr/>
              <p:nvPr/>
            </p:nvSpPr>
            <p:spPr bwMode="auto">
              <a:xfrm rot="7103977">
                <a:off x="3804967" y="3470374"/>
                <a:ext cx="841209" cy="463377"/>
              </a:xfrm>
              <a:prstGeom prst="arc">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eaLnBrk="1" hangingPunct="1">
                  <a:defRPr/>
                </a:pPr>
                <a:endParaRPr lang="nl-BE"/>
              </a:p>
            </p:txBody>
          </p:sp>
        </p:grpSp>
      </p:grpSp>
      <p:pic>
        <p:nvPicPr>
          <p:cNvPr id="2" name="Picture 1">
            <a:extLst>
              <a:ext uri="{FF2B5EF4-FFF2-40B4-BE49-F238E27FC236}">
                <a16:creationId xmlns:a16="http://schemas.microsoft.com/office/drawing/2014/main" id="{2EE57F6C-E116-4B2E-9534-B58F41633B82}"/>
              </a:ext>
            </a:extLst>
          </p:cNvPr>
          <p:cNvPicPr>
            <a:picLocks noChangeAspect="1"/>
          </p:cNvPicPr>
          <p:nvPr/>
        </p:nvPicPr>
        <p:blipFill>
          <a:blip r:embed="rId3"/>
          <a:stretch>
            <a:fillRect/>
          </a:stretch>
        </p:blipFill>
        <p:spPr>
          <a:xfrm>
            <a:off x="6741253" y="915879"/>
            <a:ext cx="5095875" cy="5400675"/>
          </a:xfrm>
          <a:prstGeom prst="rect">
            <a:avLst/>
          </a:prstGeom>
        </p:spPr>
      </p:pic>
      <p:sp>
        <p:nvSpPr>
          <p:cNvPr id="4" name="TextBox 3">
            <a:extLst>
              <a:ext uri="{FF2B5EF4-FFF2-40B4-BE49-F238E27FC236}">
                <a16:creationId xmlns:a16="http://schemas.microsoft.com/office/drawing/2014/main" id="{38245F13-5177-44D9-BF25-1A66DB69F728}"/>
              </a:ext>
            </a:extLst>
          </p:cNvPr>
          <p:cNvSpPr txBox="1"/>
          <p:nvPr/>
        </p:nvSpPr>
        <p:spPr>
          <a:xfrm>
            <a:off x="9710087" y="6098218"/>
            <a:ext cx="2016899" cy="369332"/>
          </a:xfrm>
          <a:prstGeom prst="rect">
            <a:avLst/>
          </a:prstGeom>
          <a:noFill/>
        </p:spPr>
        <p:txBody>
          <a:bodyPr wrap="none" rtlCol="0">
            <a:spAutoFit/>
          </a:bodyPr>
          <a:lstStyle/>
          <a:p>
            <a:r>
              <a:rPr lang="en-US" dirty="0"/>
              <a:t>Valencia model T2K</a:t>
            </a:r>
            <a:endParaRPr lang="nl-BE" dirty="0"/>
          </a:p>
        </p:txBody>
      </p:sp>
      <p:sp>
        <p:nvSpPr>
          <p:cNvPr id="6" name="Text Box 10">
            <a:extLst>
              <a:ext uri="{FF2B5EF4-FFF2-40B4-BE49-F238E27FC236}">
                <a16:creationId xmlns:a16="http://schemas.microsoft.com/office/drawing/2014/main" id="{727DF906-07D0-3654-BB33-A9D70A1210F0}"/>
              </a:ext>
            </a:extLst>
          </p:cNvPr>
          <p:cNvSpPr txBox="1">
            <a:spLocks noChangeArrowheads="1"/>
          </p:cNvSpPr>
          <p:nvPr/>
        </p:nvSpPr>
        <p:spPr bwMode="auto">
          <a:xfrm>
            <a:off x="47075" y="1213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Models you often hear about when working in neutrino physics : Fermi Gas</a:t>
            </a:r>
          </a:p>
        </p:txBody>
      </p:sp>
    </p:spTree>
    <p:extLst>
      <p:ext uri="{BB962C8B-B14F-4D97-AF65-F5344CB8AC3E}">
        <p14:creationId xmlns:p14="http://schemas.microsoft.com/office/powerpoint/2010/main" val="2977203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1896E-7904-84FE-ACB7-9DA93A206B37}"/>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5F02FC61-5FAE-16E5-B359-88F4E37B3FB3}"/>
              </a:ext>
            </a:extLst>
          </p:cNvPr>
          <p:cNvSpPr txBox="1">
            <a:spLocks noChangeArrowheads="1"/>
          </p:cNvSpPr>
          <p:nvPr/>
        </p:nvSpPr>
        <p:spPr bwMode="auto">
          <a:xfrm>
            <a:off x="47075" y="121301"/>
            <a:ext cx="11970754" cy="830997"/>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Models you often hear about when working in neutrino physics : Spectral function</a:t>
            </a:r>
          </a:p>
        </p:txBody>
      </p:sp>
      <p:sp>
        <p:nvSpPr>
          <p:cNvPr id="3" name="TextBox 2">
            <a:extLst>
              <a:ext uri="{FF2B5EF4-FFF2-40B4-BE49-F238E27FC236}">
                <a16:creationId xmlns:a16="http://schemas.microsoft.com/office/drawing/2014/main" id="{ADF02179-4671-C97F-DB0B-B097FE06354C}"/>
              </a:ext>
            </a:extLst>
          </p:cNvPr>
          <p:cNvSpPr txBox="1"/>
          <p:nvPr/>
        </p:nvSpPr>
        <p:spPr>
          <a:xfrm>
            <a:off x="145973" y="1026957"/>
            <a:ext cx="7763116" cy="3416320"/>
          </a:xfrm>
          <a:prstGeom prst="rect">
            <a:avLst/>
          </a:prstGeom>
          <a:noFill/>
        </p:spPr>
        <p:txBody>
          <a:bodyPr wrap="square" rtlCol="0">
            <a:spAutoFit/>
          </a:bodyPr>
          <a:lstStyle/>
          <a:p>
            <a:pPr marL="285750" indent="-285750">
              <a:buFont typeface="Arial" panose="020B0604020202020204" pitchFamily="34" charset="0"/>
              <a:buChar char="•"/>
            </a:pPr>
            <a:r>
              <a:rPr lang="en-GB" dirty="0"/>
              <a:t>Based on the impulse approximation</a:t>
            </a:r>
          </a:p>
          <a:p>
            <a:pPr marL="285750" indent="-285750">
              <a:buFont typeface="Arial" panose="020B0604020202020204" pitchFamily="34" charset="0"/>
              <a:buChar char="•"/>
            </a:pPr>
            <a:r>
              <a:rPr lang="en-GB" dirty="0"/>
              <a:t>Cross section is factorized : </a:t>
            </a:r>
            <a:r>
              <a:rPr lang="el-GR" dirty="0"/>
              <a:t>σ</a:t>
            </a:r>
            <a:r>
              <a:rPr lang="en-GB" baseline="-25000" dirty="0"/>
              <a:t>nucleus</a:t>
            </a:r>
            <a:r>
              <a:rPr lang="en-GB" dirty="0"/>
              <a:t>=</a:t>
            </a:r>
            <a:r>
              <a:rPr lang="el-GR" dirty="0"/>
              <a:t>σ</a:t>
            </a:r>
            <a:r>
              <a:rPr lang="en-GB" baseline="-25000" dirty="0"/>
              <a:t>nucleon</a:t>
            </a:r>
            <a:r>
              <a:rPr lang="en-GB" dirty="0"/>
              <a:t> x </a:t>
            </a:r>
            <a:r>
              <a:rPr lang="en-GB" i="1" dirty="0"/>
              <a:t>P(</a:t>
            </a:r>
            <a:r>
              <a:rPr lang="en-GB" i="1" dirty="0" err="1"/>
              <a:t>p</a:t>
            </a:r>
            <a:r>
              <a:rPr lang="en-GB" i="1" baseline="-25000" dirty="0" err="1"/>
              <a:t>m</a:t>
            </a:r>
            <a:r>
              <a:rPr lang="en-GB" i="1" dirty="0" err="1"/>
              <a:t>,E</a:t>
            </a:r>
            <a:r>
              <a:rPr lang="en-GB" i="1" baseline="-25000" dirty="0" err="1"/>
              <a:t>m</a:t>
            </a:r>
            <a:r>
              <a:rPr lang="en-GB" i="1" dirty="0"/>
              <a:t>)</a:t>
            </a:r>
          </a:p>
          <a:p>
            <a:pPr marL="285750" indent="-285750">
              <a:buFont typeface="Arial" panose="020B0604020202020204" pitchFamily="34" charset="0"/>
              <a:buChar char="•"/>
            </a:pPr>
            <a:r>
              <a:rPr lang="en-GB" dirty="0"/>
              <a:t>The spectral function </a:t>
            </a:r>
            <a:r>
              <a:rPr lang="en-GB" i="1" dirty="0"/>
              <a:t>P(</a:t>
            </a:r>
            <a:r>
              <a:rPr lang="en-GB" i="1" dirty="0" err="1"/>
              <a:t>p</a:t>
            </a:r>
            <a:r>
              <a:rPr lang="en-GB" i="1" baseline="-25000" dirty="0" err="1"/>
              <a:t>m</a:t>
            </a:r>
            <a:r>
              <a:rPr lang="en-GB" i="1" dirty="0" err="1"/>
              <a:t>,E</a:t>
            </a:r>
            <a:r>
              <a:rPr lang="en-GB" i="1" baseline="-25000" dirty="0" err="1"/>
              <a:t>m</a:t>
            </a:r>
            <a:r>
              <a:rPr lang="en-GB" i="1" dirty="0"/>
              <a:t>) </a:t>
            </a:r>
            <a:r>
              <a:rPr lang="en-GB" dirty="0"/>
              <a:t>provides a probability distribution for removing a nucleon with momentum p</a:t>
            </a:r>
            <a:r>
              <a:rPr lang="en-GB" baseline="-25000" dirty="0"/>
              <a:t>m(</a:t>
            </a:r>
            <a:r>
              <a:rPr lang="en-GB" baseline="-25000" dirty="0" err="1"/>
              <a:t>issing</a:t>
            </a:r>
            <a:r>
              <a:rPr lang="en-GB" baseline="-25000" dirty="0"/>
              <a:t>) </a:t>
            </a:r>
            <a:r>
              <a:rPr lang="en-GB" dirty="0"/>
              <a:t>from the initial nuclear ground state,  leaving the final residual nucleus in a state with energy E</a:t>
            </a:r>
            <a:r>
              <a:rPr lang="en-GB" baseline="-25000" dirty="0"/>
              <a:t>m</a:t>
            </a:r>
          </a:p>
          <a:p>
            <a:pPr marL="285750" indent="-285750">
              <a:buFont typeface="Arial" panose="020B0604020202020204" pitchFamily="34" charset="0"/>
              <a:buChar char="•"/>
            </a:pPr>
            <a:r>
              <a:rPr lang="en-GB" dirty="0"/>
              <a:t>The spectral function can be extracted from (electron) scattering data or calculated using a model </a:t>
            </a:r>
          </a:p>
          <a:p>
            <a:endParaRPr lang="en-GB" dirty="0"/>
          </a:p>
          <a:p>
            <a:endParaRPr lang="en-GB" dirty="0"/>
          </a:p>
          <a:p>
            <a:endParaRPr lang="en-GB" dirty="0"/>
          </a:p>
          <a:p>
            <a:endParaRPr lang="en-GB" dirty="0"/>
          </a:p>
          <a:p>
            <a:endParaRPr lang="en-GB" dirty="0"/>
          </a:p>
        </p:txBody>
      </p:sp>
      <p:sp>
        <p:nvSpPr>
          <p:cNvPr id="11" name="TextBox 10">
            <a:extLst>
              <a:ext uri="{FF2B5EF4-FFF2-40B4-BE49-F238E27FC236}">
                <a16:creationId xmlns:a16="http://schemas.microsoft.com/office/drawing/2014/main" id="{CE1B0DD4-218A-0545-42D8-EDA99F625FCD}"/>
              </a:ext>
            </a:extLst>
          </p:cNvPr>
          <p:cNvSpPr txBox="1"/>
          <p:nvPr/>
        </p:nvSpPr>
        <p:spPr>
          <a:xfrm>
            <a:off x="3047215" y="3256964"/>
            <a:ext cx="6094428" cy="369332"/>
          </a:xfrm>
          <a:prstGeom prst="rect">
            <a:avLst/>
          </a:prstGeom>
          <a:noFill/>
        </p:spPr>
        <p:txBody>
          <a:bodyPr wrap="square">
            <a:spAutoFit/>
          </a:bodyPr>
          <a:lstStyle/>
          <a:p>
            <a:endParaRPr lang="en-BE" dirty="0"/>
          </a:p>
        </p:txBody>
      </p:sp>
      <p:pic>
        <p:nvPicPr>
          <p:cNvPr id="13" name="Picture 12">
            <a:extLst>
              <a:ext uri="{FF2B5EF4-FFF2-40B4-BE49-F238E27FC236}">
                <a16:creationId xmlns:a16="http://schemas.microsoft.com/office/drawing/2014/main" id="{55BC1295-2DB8-068F-E635-11FC29DF5B59}"/>
              </a:ext>
            </a:extLst>
          </p:cNvPr>
          <p:cNvPicPr>
            <a:picLocks noChangeAspect="1"/>
          </p:cNvPicPr>
          <p:nvPr/>
        </p:nvPicPr>
        <p:blipFill>
          <a:blip r:embed="rId3"/>
          <a:stretch>
            <a:fillRect/>
          </a:stretch>
        </p:blipFill>
        <p:spPr>
          <a:xfrm>
            <a:off x="7720445" y="967582"/>
            <a:ext cx="4006438" cy="2812520"/>
          </a:xfrm>
          <a:prstGeom prst="rect">
            <a:avLst/>
          </a:prstGeom>
        </p:spPr>
      </p:pic>
      <p:pic>
        <p:nvPicPr>
          <p:cNvPr id="14" name="Picture 13" descr="Determination of the argon spectral function from data | Phys. Rev. D">
            <a:extLst>
              <a:ext uri="{FF2B5EF4-FFF2-40B4-BE49-F238E27FC236}">
                <a16:creationId xmlns:a16="http://schemas.microsoft.com/office/drawing/2014/main" id="{2836B7C1-D8F5-AD36-6BA4-39A423FE78CF}"/>
              </a:ext>
            </a:extLst>
          </p:cNvPr>
          <p:cNvPicPr>
            <a:picLocks noChangeAspect="1"/>
          </p:cNvPicPr>
          <p:nvPr/>
        </p:nvPicPr>
        <p:blipFill>
          <a:blip r:embed="rId4"/>
          <a:stretch>
            <a:fillRect/>
          </a:stretch>
        </p:blipFill>
        <p:spPr>
          <a:xfrm>
            <a:off x="7679681" y="3807261"/>
            <a:ext cx="4087965" cy="2812520"/>
          </a:xfrm>
          <a:prstGeom prst="rect">
            <a:avLst/>
          </a:prstGeom>
        </p:spPr>
      </p:pic>
      <p:sp>
        <p:nvSpPr>
          <p:cNvPr id="16" name="TextBox 15">
            <a:extLst>
              <a:ext uri="{FF2B5EF4-FFF2-40B4-BE49-F238E27FC236}">
                <a16:creationId xmlns:a16="http://schemas.microsoft.com/office/drawing/2014/main" id="{AF9E2CD3-A3E3-0509-8845-2765A1FC334E}"/>
              </a:ext>
            </a:extLst>
          </p:cNvPr>
          <p:cNvSpPr txBox="1"/>
          <p:nvPr/>
        </p:nvSpPr>
        <p:spPr>
          <a:xfrm>
            <a:off x="6543579" y="6380456"/>
            <a:ext cx="6093912" cy="769441"/>
          </a:xfrm>
          <a:prstGeom prst="rect">
            <a:avLst/>
          </a:prstGeom>
          <a:noFill/>
        </p:spPr>
        <p:txBody>
          <a:bodyPr wrap="square">
            <a:spAutoFit/>
          </a:bodyPr>
          <a:lstStyle/>
          <a:p>
            <a:r>
              <a:rPr lang="en-BE" sz="1400" b="1" dirty="0"/>
              <a:t>PRD105, 11</a:t>
            </a:r>
            <a:r>
              <a:rPr lang="en-GB" sz="1400" b="1" dirty="0"/>
              <a:t> </a:t>
            </a:r>
            <a:r>
              <a:rPr lang="en-BE" sz="1400" b="1" dirty="0"/>
              <a:t>2002</a:t>
            </a:r>
            <a:r>
              <a:rPr lang="en-GB" sz="1400" b="1" dirty="0"/>
              <a:t> (2022</a:t>
            </a:r>
            <a:r>
              <a:rPr lang="en-GB" sz="1200" dirty="0"/>
              <a:t>)</a:t>
            </a:r>
          </a:p>
          <a:p>
            <a:r>
              <a:rPr lang="en-GB" sz="1200" dirty="0"/>
              <a:t> </a:t>
            </a:r>
            <a:r>
              <a:rPr lang="en-BE" sz="1200" b="1" dirty="0"/>
              <a:t>Determination of the argon spectral function from (𝑒,𝑒′⁢𝑝) data</a:t>
            </a:r>
          </a:p>
          <a:p>
            <a:r>
              <a:rPr lang="en-BE" dirty="0"/>
              <a:t> </a:t>
            </a:r>
          </a:p>
        </p:txBody>
      </p:sp>
      <p:pic>
        <p:nvPicPr>
          <p:cNvPr id="17" name="Picture 16" descr="The C12 realistic spectral function S(p,E), which is constructed using natural orbit single-particle momentum distributions from the Jastrow correlation method and Lorentzian function for the energy dependence (see text).">
            <a:extLst>
              <a:ext uri="{FF2B5EF4-FFF2-40B4-BE49-F238E27FC236}">
                <a16:creationId xmlns:a16="http://schemas.microsoft.com/office/drawing/2014/main" id="{E03B7ECE-5662-08A0-8E0A-43FD7C59244D}"/>
              </a:ext>
            </a:extLst>
          </p:cNvPr>
          <p:cNvPicPr>
            <a:picLocks noChangeAspect="1"/>
          </p:cNvPicPr>
          <p:nvPr/>
        </p:nvPicPr>
        <p:blipFill>
          <a:blip r:embed="rId5"/>
          <a:stretch>
            <a:fillRect/>
          </a:stretch>
        </p:blipFill>
        <p:spPr>
          <a:xfrm>
            <a:off x="424354" y="3246690"/>
            <a:ext cx="5108369" cy="3237429"/>
          </a:xfrm>
          <a:prstGeom prst="rect">
            <a:avLst/>
          </a:prstGeom>
        </p:spPr>
      </p:pic>
      <p:sp>
        <p:nvSpPr>
          <p:cNvPr id="19" name="TextBox 18">
            <a:extLst>
              <a:ext uri="{FF2B5EF4-FFF2-40B4-BE49-F238E27FC236}">
                <a16:creationId xmlns:a16="http://schemas.microsoft.com/office/drawing/2014/main" id="{1496A0B2-21DE-0811-7186-034E73B99D51}"/>
              </a:ext>
            </a:extLst>
          </p:cNvPr>
          <p:cNvSpPr txBox="1"/>
          <p:nvPr/>
        </p:nvSpPr>
        <p:spPr>
          <a:xfrm>
            <a:off x="528606" y="6457400"/>
            <a:ext cx="6097978" cy="307777"/>
          </a:xfrm>
          <a:prstGeom prst="rect">
            <a:avLst/>
          </a:prstGeom>
          <a:noFill/>
        </p:spPr>
        <p:txBody>
          <a:bodyPr wrap="square">
            <a:spAutoFit/>
          </a:bodyPr>
          <a:lstStyle/>
          <a:p>
            <a:r>
              <a:rPr lang="en-BE" sz="1400" b="1" dirty="0"/>
              <a:t>PRC9</a:t>
            </a:r>
            <a:r>
              <a:rPr lang="en-GB" sz="1400" b="1" dirty="0"/>
              <a:t>1, </a:t>
            </a:r>
            <a:r>
              <a:rPr lang="en-BE" sz="1400" b="1" dirty="0"/>
              <a:t>034607</a:t>
            </a:r>
            <a:r>
              <a:rPr lang="en-GB" sz="1400" b="1" dirty="0"/>
              <a:t> (2015)</a:t>
            </a:r>
            <a:endParaRPr lang="en-BE" sz="1400" b="1" dirty="0"/>
          </a:p>
        </p:txBody>
      </p:sp>
    </p:spTree>
    <p:extLst>
      <p:ext uri="{BB962C8B-B14F-4D97-AF65-F5344CB8AC3E}">
        <p14:creationId xmlns:p14="http://schemas.microsoft.com/office/powerpoint/2010/main" val="4074492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BCB1E77-BB94-4638-ACB7-94B11D15000B}"/>
              </a:ext>
            </a:extLst>
          </p:cNvPr>
          <p:cNvSpPr txBox="1"/>
          <p:nvPr/>
        </p:nvSpPr>
        <p:spPr>
          <a:xfrm>
            <a:off x="3331" y="978237"/>
            <a:ext cx="5904706" cy="1477328"/>
          </a:xfrm>
          <a:prstGeom prst="rect">
            <a:avLst/>
          </a:prstGeom>
          <a:noFill/>
        </p:spPr>
        <p:txBody>
          <a:bodyPr wrap="square" rtlCol="0">
            <a:spAutoFit/>
          </a:bodyPr>
          <a:lstStyle/>
          <a:p>
            <a:r>
              <a:rPr lang="en-US" b="1" dirty="0"/>
              <a:t> </a:t>
            </a:r>
            <a:r>
              <a:rPr lang="en-US" b="1" dirty="0">
                <a:solidFill>
                  <a:schemeClr val="accent1"/>
                </a:solidFill>
              </a:rPr>
              <a:t>Spectral function </a:t>
            </a:r>
            <a:r>
              <a:rPr lang="en-US" dirty="0"/>
              <a:t>calculations</a:t>
            </a:r>
          </a:p>
          <a:p>
            <a:pPr marL="742950" lvl="1" indent="-285750">
              <a:buFont typeface="Arial" panose="020B0604020202020204" pitchFamily="34" charset="0"/>
              <a:buChar char="•"/>
            </a:pPr>
            <a:r>
              <a:rPr lang="en-US" dirty="0"/>
              <a:t>Factorized approach</a:t>
            </a:r>
          </a:p>
          <a:p>
            <a:pPr marL="742950" lvl="1" indent="-285750">
              <a:buFont typeface="Arial" panose="020B0604020202020204" pitchFamily="34" charset="0"/>
              <a:buChar char="•"/>
            </a:pPr>
            <a:r>
              <a:rPr lang="en-US" dirty="0"/>
              <a:t>Nuclear medium influence taken into account by spectral function</a:t>
            </a:r>
          </a:p>
          <a:p>
            <a:pPr marL="742950" lvl="1" indent="-285750">
              <a:buFont typeface="Arial" panose="020B0604020202020204" pitchFamily="34" charset="0"/>
              <a:buChar char="•"/>
            </a:pPr>
            <a:r>
              <a:rPr lang="en-US" dirty="0"/>
              <a:t>Can be extended two 2p2h processes</a:t>
            </a:r>
            <a:endParaRPr lang="nl-BE" dirty="0"/>
          </a:p>
        </p:txBody>
      </p:sp>
      <p:sp>
        <p:nvSpPr>
          <p:cNvPr id="5" name="TextBox 4">
            <a:extLst>
              <a:ext uri="{FF2B5EF4-FFF2-40B4-BE49-F238E27FC236}">
                <a16:creationId xmlns:a16="http://schemas.microsoft.com/office/drawing/2014/main" id="{14356F6E-BAB9-437E-8057-3F41D807D1F4}"/>
              </a:ext>
            </a:extLst>
          </p:cNvPr>
          <p:cNvSpPr txBox="1"/>
          <p:nvPr/>
        </p:nvSpPr>
        <p:spPr>
          <a:xfrm>
            <a:off x="9215116" y="1235819"/>
            <a:ext cx="2643352" cy="307777"/>
          </a:xfrm>
          <a:prstGeom prst="rect">
            <a:avLst/>
          </a:prstGeom>
          <a:noFill/>
        </p:spPr>
        <p:txBody>
          <a:bodyPr wrap="none" rtlCol="0">
            <a:spAutoFit/>
          </a:bodyPr>
          <a:lstStyle/>
          <a:p>
            <a:r>
              <a:rPr lang="en-US" sz="1400" b="1" dirty="0"/>
              <a:t>M. Ivanov et al. </a:t>
            </a:r>
            <a:r>
              <a:rPr lang="nl-BE" sz="1400" b="1" dirty="0"/>
              <a:t>PRC91,034607 </a:t>
            </a:r>
          </a:p>
        </p:txBody>
      </p:sp>
      <p:sp>
        <p:nvSpPr>
          <p:cNvPr id="6" name="TextBox 5">
            <a:extLst>
              <a:ext uri="{FF2B5EF4-FFF2-40B4-BE49-F238E27FC236}">
                <a16:creationId xmlns:a16="http://schemas.microsoft.com/office/drawing/2014/main" id="{40A61452-F267-4A60-A717-960BABF0696E}"/>
              </a:ext>
            </a:extLst>
          </p:cNvPr>
          <p:cNvSpPr txBox="1"/>
          <p:nvPr/>
        </p:nvSpPr>
        <p:spPr>
          <a:xfrm>
            <a:off x="9589782" y="3740836"/>
            <a:ext cx="465192" cy="369332"/>
          </a:xfrm>
          <a:prstGeom prst="rect">
            <a:avLst/>
          </a:prstGeom>
          <a:solidFill>
            <a:schemeClr val="bg1"/>
          </a:solidFill>
        </p:spPr>
        <p:txBody>
          <a:bodyPr wrap="none" rtlCol="0">
            <a:spAutoFit/>
          </a:bodyPr>
          <a:lstStyle/>
          <a:p>
            <a:r>
              <a:rPr lang="en-US" baseline="30000" dirty="0"/>
              <a:t>12</a:t>
            </a:r>
            <a:r>
              <a:rPr lang="en-US" dirty="0"/>
              <a:t>C</a:t>
            </a:r>
            <a:endParaRPr lang="nl-BE" dirty="0"/>
          </a:p>
        </p:txBody>
      </p:sp>
      <p:pic>
        <p:nvPicPr>
          <p:cNvPr id="10" name="Picture 9">
            <a:extLst>
              <a:ext uri="{FF2B5EF4-FFF2-40B4-BE49-F238E27FC236}">
                <a16:creationId xmlns:a16="http://schemas.microsoft.com/office/drawing/2014/main" id="{35F6DB5B-609A-4774-B462-0C3C8022AF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97410"/>
            <a:ext cx="12192000" cy="3385417"/>
          </a:xfrm>
          <a:prstGeom prst="rect">
            <a:avLst/>
          </a:prstGeom>
        </p:spPr>
      </p:pic>
      <p:sp>
        <p:nvSpPr>
          <p:cNvPr id="11" name="TextBox 10">
            <a:extLst>
              <a:ext uri="{FF2B5EF4-FFF2-40B4-BE49-F238E27FC236}">
                <a16:creationId xmlns:a16="http://schemas.microsoft.com/office/drawing/2014/main" id="{41D8B90B-C536-4F9F-AACF-428979786E1C}"/>
              </a:ext>
            </a:extLst>
          </p:cNvPr>
          <p:cNvSpPr txBox="1"/>
          <p:nvPr/>
        </p:nvSpPr>
        <p:spPr>
          <a:xfrm>
            <a:off x="9687617" y="4325449"/>
            <a:ext cx="2170851" cy="369332"/>
          </a:xfrm>
          <a:prstGeom prst="rect">
            <a:avLst/>
          </a:prstGeom>
          <a:noFill/>
        </p:spPr>
        <p:txBody>
          <a:bodyPr wrap="none" rtlCol="0">
            <a:spAutoFit/>
          </a:bodyPr>
          <a:lstStyle/>
          <a:p>
            <a:r>
              <a:rPr lang="en-US" dirty="0"/>
              <a:t>CBF spectral function</a:t>
            </a:r>
            <a:endParaRPr lang="nl-BE" dirty="0"/>
          </a:p>
        </p:txBody>
      </p:sp>
      <p:pic>
        <p:nvPicPr>
          <p:cNvPr id="19" name="Picture 18">
            <a:extLst>
              <a:ext uri="{FF2B5EF4-FFF2-40B4-BE49-F238E27FC236}">
                <a16:creationId xmlns:a16="http://schemas.microsoft.com/office/drawing/2014/main" id="{095B637A-75FF-4EE7-BD16-756D4D2CDE27}"/>
              </a:ext>
            </a:extLst>
          </p:cNvPr>
          <p:cNvPicPr>
            <a:picLocks noChangeAspect="1"/>
          </p:cNvPicPr>
          <p:nvPr/>
        </p:nvPicPr>
        <p:blipFill rotWithShape="1">
          <a:blip r:embed="rId4">
            <a:extLst>
              <a:ext uri="{28A0092B-C50C-407E-A947-70E740481C1C}">
                <a14:useLocalDpi xmlns:a14="http://schemas.microsoft.com/office/drawing/2010/main" val="0"/>
              </a:ext>
            </a:extLst>
          </a:blip>
          <a:srcRect l="46500"/>
          <a:stretch/>
        </p:blipFill>
        <p:spPr>
          <a:xfrm>
            <a:off x="5908037" y="697846"/>
            <a:ext cx="3082974" cy="2275257"/>
          </a:xfrm>
          <a:prstGeom prst="rect">
            <a:avLst/>
          </a:prstGeom>
        </p:spPr>
      </p:pic>
      <p:sp>
        <p:nvSpPr>
          <p:cNvPr id="20" name="TextBox 19">
            <a:extLst>
              <a:ext uri="{FF2B5EF4-FFF2-40B4-BE49-F238E27FC236}">
                <a16:creationId xmlns:a16="http://schemas.microsoft.com/office/drawing/2014/main" id="{B43475F0-4063-474B-87D4-DC562D726E61}"/>
              </a:ext>
            </a:extLst>
          </p:cNvPr>
          <p:cNvSpPr txBox="1"/>
          <p:nvPr/>
        </p:nvSpPr>
        <p:spPr>
          <a:xfrm>
            <a:off x="9275966" y="6461083"/>
            <a:ext cx="2582502" cy="307777"/>
          </a:xfrm>
          <a:prstGeom prst="rect">
            <a:avLst/>
          </a:prstGeom>
          <a:noFill/>
        </p:spPr>
        <p:txBody>
          <a:bodyPr wrap="none" rtlCol="0">
            <a:spAutoFit/>
          </a:bodyPr>
          <a:lstStyle/>
          <a:p>
            <a:r>
              <a:rPr lang="en-US" sz="1400" b="1" dirty="0"/>
              <a:t>N. Rocco, Front. Phys 8 (2020)</a:t>
            </a:r>
            <a:endParaRPr lang="nl-BE" sz="1400" b="1" dirty="0"/>
          </a:p>
        </p:txBody>
      </p:sp>
      <p:sp>
        <p:nvSpPr>
          <p:cNvPr id="8" name="Text Box 10">
            <a:extLst>
              <a:ext uri="{FF2B5EF4-FFF2-40B4-BE49-F238E27FC236}">
                <a16:creationId xmlns:a16="http://schemas.microsoft.com/office/drawing/2014/main" id="{276F0AA4-8B32-2623-302D-531BCF6D3B34}"/>
              </a:ext>
            </a:extLst>
          </p:cNvPr>
          <p:cNvSpPr txBox="1">
            <a:spLocks noChangeArrowheads="1"/>
          </p:cNvSpPr>
          <p:nvPr/>
        </p:nvSpPr>
        <p:spPr bwMode="auto">
          <a:xfrm>
            <a:off x="47075" y="1213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Spectral function</a:t>
            </a:r>
          </a:p>
        </p:txBody>
      </p:sp>
    </p:spTree>
    <p:extLst>
      <p:ext uri="{BB962C8B-B14F-4D97-AF65-F5344CB8AC3E}">
        <p14:creationId xmlns:p14="http://schemas.microsoft.com/office/powerpoint/2010/main" val="3894063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10">
            <a:extLst>
              <a:ext uri="{FF2B5EF4-FFF2-40B4-BE49-F238E27FC236}">
                <a16:creationId xmlns:a16="http://schemas.microsoft.com/office/drawing/2014/main" id="{824D8F90-9206-70F8-34BB-1C04009B4C6D}"/>
              </a:ext>
            </a:extLst>
          </p:cNvPr>
          <p:cNvSpPr txBox="1">
            <a:spLocks noChangeArrowheads="1"/>
          </p:cNvSpPr>
          <p:nvPr/>
        </p:nvSpPr>
        <p:spPr bwMode="auto">
          <a:xfrm>
            <a:off x="47075" y="133176"/>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Models you often hear about when working in neutrino physics : (Super)Scaling </a:t>
            </a:r>
          </a:p>
        </p:txBody>
      </p:sp>
      <p:sp>
        <p:nvSpPr>
          <p:cNvPr id="2" name="TextBox 1">
            <a:extLst>
              <a:ext uri="{FF2B5EF4-FFF2-40B4-BE49-F238E27FC236}">
                <a16:creationId xmlns:a16="http://schemas.microsoft.com/office/drawing/2014/main" id="{2F6D27F7-B06A-4C14-9CD4-F2ED88BC3FC7}"/>
              </a:ext>
            </a:extLst>
          </p:cNvPr>
          <p:cNvSpPr txBox="1"/>
          <p:nvPr/>
        </p:nvSpPr>
        <p:spPr>
          <a:xfrm>
            <a:off x="6875746" y="876860"/>
            <a:ext cx="5316254" cy="1477328"/>
          </a:xfrm>
          <a:prstGeom prst="rect">
            <a:avLst/>
          </a:prstGeom>
          <a:noFill/>
        </p:spPr>
        <p:txBody>
          <a:bodyPr wrap="square" rtlCol="0">
            <a:spAutoFit/>
          </a:bodyPr>
          <a:lstStyle/>
          <a:p>
            <a:endParaRPr lang="en-US" dirty="0"/>
          </a:p>
          <a:p>
            <a:r>
              <a:rPr lang="en-US" dirty="0"/>
              <a:t>Based on factorization : separates the QE cross section in an averaged single-nucleon factor and a scaling function encoding the influence of nuclear dynamics</a:t>
            </a:r>
          </a:p>
        </p:txBody>
      </p:sp>
      <p:pic>
        <p:nvPicPr>
          <p:cNvPr id="3" name="Picture 2">
            <a:extLst>
              <a:ext uri="{FF2B5EF4-FFF2-40B4-BE49-F238E27FC236}">
                <a16:creationId xmlns:a16="http://schemas.microsoft.com/office/drawing/2014/main" id="{C3EF8907-21E5-49BE-B30D-D3ACE58D7F8B}"/>
              </a:ext>
            </a:extLst>
          </p:cNvPr>
          <p:cNvPicPr>
            <a:picLocks noChangeAspect="1"/>
          </p:cNvPicPr>
          <p:nvPr/>
        </p:nvPicPr>
        <p:blipFill>
          <a:blip r:embed="rId3"/>
          <a:stretch>
            <a:fillRect/>
          </a:stretch>
        </p:blipFill>
        <p:spPr>
          <a:xfrm>
            <a:off x="47074" y="945893"/>
            <a:ext cx="6821883" cy="5189135"/>
          </a:xfrm>
          <a:prstGeom prst="rect">
            <a:avLst/>
          </a:prstGeom>
        </p:spPr>
      </p:pic>
      <p:sp>
        <p:nvSpPr>
          <p:cNvPr id="7" name="TextBox 6">
            <a:extLst>
              <a:ext uri="{FF2B5EF4-FFF2-40B4-BE49-F238E27FC236}">
                <a16:creationId xmlns:a16="http://schemas.microsoft.com/office/drawing/2014/main" id="{F52592AC-1A4D-4A55-BB4A-A9C0158584E1}"/>
              </a:ext>
            </a:extLst>
          </p:cNvPr>
          <p:cNvSpPr txBox="1"/>
          <p:nvPr/>
        </p:nvSpPr>
        <p:spPr>
          <a:xfrm>
            <a:off x="6792528" y="4574631"/>
            <a:ext cx="4780348" cy="369332"/>
          </a:xfrm>
          <a:prstGeom prst="rect">
            <a:avLst/>
          </a:prstGeom>
          <a:noFill/>
        </p:spPr>
        <p:txBody>
          <a:bodyPr wrap="none" rtlCol="0">
            <a:spAutoFit/>
          </a:bodyPr>
          <a:lstStyle/>
          <a:p>
            <a:r>
              <a:rPr lang="en-US" dirty="0"/>
              <a:t>→ Scaling of the first kind = independence on q </a:t>
            </a:r>
            <a:endParaRPr lang="nl-BE" dirty="0"/>
          </a:p>
        </p:txBody>
      </p:sp>
      <p:sp>
        <p:nvSpPr>
          <p:cNvPr id="11" name="TextBox 10">
            <a:extLst>
              <a:ext uri="{FF2B5EF4-FFF2-40B4-BE49-F238E27FC236}">
                <a16:creationId xmlns:a16="http://schemas.microsoft.com/office/drawing/2014/main" id="{3187829A-6698-7B8F-71E0-346E55C1320F}"/>
              </a:ext>
            </a:extLst>
          </p:cNvPr>
          <p:cNvSpPr txBox="1"/>
          <p:nvPr/>
        </p:nvSpPr>
        <p:spPr>
          <a:xfrm>
            <a:off x="902097" y="6357728"/>
            <a:ext cx="9890656" cy="369332"/>
          </a:xfrm>
          <a:prstGeom prst="rect">
            <a:avLst/>
          </a:prstGeom>
          <a:noFill/>
        </p:spPr>
        <p:txBody>
          <a:bodyPr wrap="none" rtlCol="0">
            <a:spAutoFit/>
          </a:bodyPr>
          <a:lstStyle/>
          <a:p>
            <a:r>
              <a:rPr lang="en-GB" dirty="0"/>
              <a:t>Scaling variable y ~ minimal longitudinal momentum the bound nucleon had before the interaction</a:t>
            </a:r>
            <a:endParaRPr lang="en-BE" dirty="0"/>
          </a:p>
        </p:txBody>
      </p:sp>
      <p:pic>
        <p:nvPicPr>
          <p:cNvPr id="13" name="Picture 12">
            <a:extLst>
              <a:ext uri="{FF2B5EF4-FFF2-40B4-BE49-F238E27FC236}">
                <a16:creationId xmlns:a16="http://schemas.microsoft.com/office/drawing/2014/main" id="{2AAB65CE-9E34-48C8-440B-629F6065DAB6}"/>
              </a:ext>
            </a:extLst>
          </p:cNvPr>
          <p:cNvPicPr>
            <a:picLocks noChangeAspect="1"/>
          </p:cNvPicPr>
          <p:nvPr/>
        </p:nvPicPr>
        <p:blipFill>
          <a:blip r:embed="rId4"/>
          <a:stretch>
            <a:fillRect/>
          </a:stretch>
        </p:blipFill>
        <p:spPr>
          <a:xfrm>
            <a:off x="7588514" y="2823079"/>
            <a:ext cx="3524206" cy="1054944"/>
          </a:xfrm>
          <a:prstGeom prst="rect">
            <a:avLst/>
          </a:prstGeom>
        </p:spPr>
      </p:pic>
      <p:sp>
        <p:nvSpPr>
          <p:cNvPr id="4" name="Rectangle 3">
            <a:extLst>
              <a:ext uri="{FF2B5EF4-FFF2-40B4-BE49-F238E27FC236}">
                <a16:creationId xmlns:a16="http://schemas.microsoft.com/office/drawing/2014/main" id="{A4886A6B-1E5D-4FB4-8DD1-A264485CC624}"/>
              </a:ext>
            </a:extLst>
          </p:cNvPr>
          <p:cNvSpPr/>
          <p:nvPr/>
        </p:nvSpPr>
        <p:spPr>
          <a:xfrm>
            <a:off x="0" y="729672"/>
            <a:ext cx="3854773" cy="307777"/>
          </a:xfrm>
          <a:prstGeom prst="rect">
            <a:avLst/>
          </a:prstGeom>
        </p:spPr>
        <p:txBody>
          <a:bodyPr wrap="none">
            <a:spAutoFit/>
          </a:bodyPr>
          <a:lstStyle/>
          <a:p>
            <a:r>
              <a:rPr lang="en-US" sz="1400" b="1" dirty="0">
                <a:latin typeface="Arial" panose="020B0604020202020204" pitchFamily="34" charset="0"/>
              </a:rPr>
              <a:t>Day et al., </a:t>
            </a:r>
            <a:r>
              <a:rPr lang="en-US" sz="1400" b="1" dirty="0" err="1">
                <a:latin typeface="Arial" panose="020B0604020202020204" pitchFamily="34" charset="0"/>
              </a:rPr>
              <a:t>Annu</a:t>
            </a:r>
            <a:r>
              <a:rPr lang="en-US" sz="1400" b="1" dirty="0">
                <a:latin typeface="Arial" panose="020B0604020202020204" pitchFamily="34" charset="0"/>
              </a:rPr>
              <a:t>. Rev. </a:t>
            </a:r>
            <a:r>
              <a:rPr lang="en-US" sz="1400" b="1" dirty="0" err="1">
                <a:latin typeface="Arial" panose="020B0604020202020204" pitchFamily="34" charset="0"/>
              </a:rPr>
              <a:t>Nucl</a:t>
            </a:r>
            <a:r>
              <a:rPr lang="en-US" sz="1400" b="1" dirty="0">
                <a:latin typeface="Arial" panose="020B0604020202020204" pitchFamily="34" charset="0"/>
              </a:rPr>
              <a:t>. Part. Sci. (1990)</a:t>
            </a:r>
            <a:endParaRPr lang="nl-BE" sz="1400" b="1" dirty="0"/>
          </a:p>
        </p:txBody>
      </p:sp>
    </p:spTree>
    <p:extLst>
      <p:ext uri="{BB962C8B-B14F-4D97-AF65-F5344CB8AC3E}">
        <p14:creationId xmlns:p14="http://schemas.microsoft.com/office/powerpoint/2010/main" val="3811204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527FCB-4673-4F05-9B76-035C09B1461A}"/>
              </a:ext>
            </a:extLst>
          </p:cNvPr>
          <p:cNvPicPr>
            <a:picLocks noChangeAspect="1"/>
          </p:cNvPicPr>
          <p:nvPr/>
        </p:nvPicPr>
        <p:blipFill>
          <a:blip r:embed="rId3"/>
          <a:stretch>
            <a:fillRect/>
          </a:stretch>
        </p:blipFill>
        <p:spPr>
          <a:xfrm>
            <a:off x="6607629" y="613592"/>
            <a:ext cx="5410200" cy="4800227"/>
          </a:xfrm>
          <a:prstGeom prst="rect">
            <a:avLst/>
          </a:prstGeom>
        </p:spPr>
      </p:pic>
      <p:pic>
        <p:nvPicPr>
          <p:cNvPr id="4" name="Picture 3">
            <a:extLst>
              <a:ext uri="{FF2B5EF4-FFF2-40B4-BE49-F238E27FC236}">
                <a16:creationId xmlns:a16="http://schemas.microsoft.com/office/drawing/2014/main" id="{57DE2116-539A-428C-8BF7-CC2282816361}"/>
              </a:ext>
            </a:extLst>
          </p:cNvPr>
          <p:cNvPicPr>
            <a:picLocks noChangeAspect="1"/>
          </p:cNvPicPr>
          <p:nvPr/>
        </p:nvPicPr>
        <p:blipFill>
          <a:blip r:embed="rId4"/>
          <a:stretch>
            <a:fillRect/>
          </a:stretch>
        </p:blipFill>
        <p:spPr>
          <a:xfrm>
            <a:off x="1247610" y="680521"/>
            <a:ext cx="5410199" cy="4816067"/>
          </a:xfrm>
          <a:prstGeom prst="rect">
            <a:avLst/>
          </a:prstGeom>
        </p:spPr>
      </p:pic>
      <p:sp>
        <p:nvSpPr>
          <p:cNvPr id="5" name="TextBox 4">
            <a:extLst>
              <a:ext uri="{FF2B5EF4-FFF2-40B4-BE49-F238E27FC236}">
                <a16:creationId xmlns:a16="http://schemas.microsoft.com/office/drawing/2014/main" id="{E6BFC4BB-F8AF-41C6-90BA-C15635A172A8}"/>
              </a:ext>
            </a:extLst>
          </p:cNvPr>
          <p:cNvSpPr txBox="1"/>
          <p:nvPr/>
        </p:nvSpPr>
        <p:spPr>
          <a:xfrm>
            <a:off x="47075" y="6065170"/>
            <a:ext cx="6566734" cy="369332"/>
          </a:xfrm>
          <a:prstGeom prst="rect">
            <a:avLst/>
          </a:prstGeom>
          <a:noFill/>
        </p:spPr>
        <p:txBody>
          <a:bodyPr wrap="none" rtlCol="0">
            <a:spAutoFit/>
          </a:bodyPr>
          <a:lstStyle/>
          <a:p>
            <a:r>
              <a:rPr lang="en-US" dirty="0"/>
              <a:t>→Scaling function independent of A (</a:t>
            </a:r>
            <a:r>
              <a:rPr lang="en-US" dirty="0" err="1"/>
              <a:t>k</a:t>
            </a:r>
            <a:r>
              <a:rPr lang="en-US" baseline="-25000" dirty="0" err="1"/>
              <a:t>F</a:t>
            </a:r>
            <a:r>
              <a:rPr lang="en-US" dirty="0"/>
              <a:t>) =  Scaling of second kind </a:t>
            </a:r>
            <a:endParaRPr lang="nl-BE" dirty="0"/>
          </a:p>
        </p:txBody>
      </p:sp>
      <p:sp>
        <p:nvSpPr>
          <p:cNvPr id="7" name="Text Box 10">
            <a:extLst>
              <a:ext uri="{FF2B5EF4-FFF2-40B4-BE49-F238E27FC236}">
                <a16:creationId xmlns:a16="http://schemas.microsoft.com/office/drawing/2014/main" id="{B5E3B965-1162-9FF5-4220-8BCC7F74A965}"/>
              </a:ext>
            </a:extLst>
          </p:cNvPr>
          <p:cNvSpPr txBox="1">
            <a:spLocks noChangeArrowheads="1"/>
          </p:cNvSpPr>
          <p:nvPr/>
        </p:nvSpPr>
        <p:spPr bwMode="auto">
          <a:xfrm>
            <a:off x="47075" y="133176"/>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(Super)Scaling </a:t>
            </a:r>
          </a:p>
        </p:txBody>
      </p:sp>
      <p:sp>
        <p:nvSpPr>
          <p:cNvPr id="9" name="TextBox 8">
            <a:extLst>
              <a:ext uri="{FF2B5EF4-FFF2-40B4-BE49-F238E27FC236}">
                <a16:creationId xmlns:a16="http://schemas.microsoft.com/office/drawing/2014/main" id="{9404A591-3FA3-F7DE-0213-4A301E47C5AE}"/>
              </a:ext>
            </a:extLst>
          </p:cNvPr>
          <p:cNvSpPr txBox="1"/>
          <p:nvPr/>
        </p:nvSpPr>
        <p:spPr>
          <a:xfrm>
            <a:off x="47075" y="5640076"/>
            <a:ext cx="9073766" cy="369332"/>
          </a:xfrm>
          <a:prstGeom prst="rect">
            <a:avLst/>
          </a:prstGeom>
          <a:noFill/>
        </p:spPr>
        <p:txBody>
          <a:bodyPr wrap="none" rtlCol="0">
            <a:spAutoFit/>
          </a:bodyPr>
          <a:lstStyle/>
          <a:p>
            <a:r>
              <a:rPr lang="en-GB" dirty="0"/>
              <a:t>Scaling variable </a:t>
            </a:r>
            <a:r>
              <a:rPr lang="el-GR" dirty="0"/>
              <a:t>Ψ</a:t>
            </a:r>
            <a:r>
              <a:rPr lang="en-GB" dirty="0"/>
              <a:t>’ ~ ratio of threshold nucleon knockout energy to the momentum transfer</a:t>
            </a:r>
            <a:endParaRPr lang="en-BE" dirty="0"/>
          </a:p>
        </p:txBody>
      </p:sp>
      <p:pic>
        <p:nvPicPr>
          <p:cNvPr id="11" name="Picture 10">
            <a:extLst>
              <a:ext uri="{FF2B5EF4-FFF2-40B4-BE49-F238E27FC236}">
                <a16:creationId xmlns:a16="http://schemas.microsoft.com/office/drawing/2014/main" id="{EC5227EE-946E-855C-85E1-5D498CC87CBF}"/>
              </a:ext>
            </a:extLst>
          </p:cNvPr>
          <p:cNvPicPr>
            <a:picLocks noChangeAspect="1"/>
          </p:cNvPicPr>
          <p:nvPr/>
        </p:nvPicPr>
        <p:blipFill>
          <a:blip r:embed="rId5"/>
          <a:stretch>
            <a:fillRect/>
          </a:stretch>
        </p:blipFill>
        <p:spPr>
          <a:xfrm>
            <a:off x="9228814" y="5651839"/>
            <a:ext cx="2468939" cy="850412"/>
          </a:xfrm>
          <a:prstGeom prst="rect">
            <a:avLst/>
          </a:prstGeom>
        </p:spPr>
      </p:pic>
      <p:sp>
        <p:nvSpPr>
          <p:cNvPr id="2" name="Rectangle 1">
            <a:extLst>
              <a:ext uri="{FF2B5EF4-FFF2-40B4-BE49-F238E27FC236}">
                <a16:creationId xmlns:a16="http://schemas.microsoft.com/office/drawing/2014/main" id="{EB632A04-1D8D-4128-BDE6-014FD2A48911}"/>
              </a:ext>
            </a:extLst>
          </p:cNvPr>
          <p:cNvSpPr/>
          <p:nvPr/>
        </p:nvSpPr>
        <p:spPr>
          <a:xfrm>
            <a:off x="174171" y="1249103"/>
            <a:ext cx="1465958" cy="738664"/>
          </a:xfrm>
          <a:prstGeom prst="rect">
            <a:avLst/>
          </a:prstGeom>
        </p:spPr>
        <p:txBody>
          <a:bodyPr wrap="square">
            <a:spAutoFit/>
          </a:bodyPr>
          <a:lstStyle/>
          <a:p>
            <a:r>
              <a:rPr lang="en-US" sz="1400" b="1" dirty="0">
                <a:latin typeface="Arial" panose="020B0604020202020204" pitchFamily="34" charset="0"/>
              </a:rPr>
              <a:t>Donnelly and Sick, PRL82  (1999)</a:t>
            </a:r>
            <a:endParaRPr lang="nl-BE" sz="1400" b="1" dirty="0"/>
          </a:p>
        </p:txBody>
      </p:sp>
    </p:spTree>
    <p:extLst>
      <p:ext uri="{BB962C8B-B14F-4D97-AF65-F5344CB8AC3E}">
        <p14:creationId xmlns:p14="http://schemas.microsoft.com/office/powerpoint/2010/main" val="38981224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E5E341F-681D-0C8B-509E-12FAA9291FE7}"/>
              </a:ext>
            </a:extLst>
          </p:cNvPr>
          <p:cNvPicPr>
            <a:picLocks noChangeAspect="1"/>
          </p:cNvPicPr>
          <p:nvPr/>
        </p:nvPicPr>
        <p:blipFill>
          <a:blip r:embed="rId3"/>
          <a:stretch>
            <a:fillRect/>
          </a:stretch>
        </p:blipFill>
        <p:spPr>
          <a:xfrm>
            <a:off x="8389678" y="4233710"/>
            <a:ext cx="3150254" cy="2435813"/>
          </a:xfrm>
          <a:prstGeom prst="rect">
            <a:avLst/>
          </a:prstGeom>
        </p:spPr>
      </p:pic>
      <p:pic>
        <p:nvPicPr>
          <p:cNvPr id="4" name="Picture 3">
            <a:extLst>
              <a:ext uri="{FF2B5EF4-FFF2-40B4-BE49-F238E27FC236}">
                <a16:creationId xmlns:a16="http://schemas.microsoft.com/office/drawing/2014/main" id="{788DB77F-C557-42B7-9289-14E0A283AFE7}"/>
              </a:ext>
            </a:extLst>
          </p:cNvPr>
          <p:cNvPicPr>
            <a:picLocks noChangeAspect="1"/>
          </p:cNvPicPr>
          <p:nvPr/>
        </p:nvPicPr>
        <p:blipFill>
          <a:blip r:embed="rId4"/>
          <a:stretch>
            <a:fillRect/>
          </a:stretch>
        </p:blipFill>
        <p:spPr>
          <a:xfrm>
            <a:off x="-211707" y="533875"/>
            <a:ext cx="10701907" cy="3995931"/>
          </a:xfrm>
          <a:prstGeom prst="rect">
            <a:avLst/>
          </a:prstGeom>
        </p:spPr>
      </p:pic>
      <p:sp>
        <p:nvSpPr>
          <p:cNvPr id="3" name="Rectangle 2">
            <a:extLst>
              <a:ext uri="{FF2B5EF4-FFF2-40B4-BE49-F238E27FC236}">
                <a16:creationId xmlns:a16="http://schemas.microsoft.com/office/drawing/2014/main" id="{9E47DBAB-CE1F-4270-B886-3EB0C7E8C964}"/>
              </a:ext>
            </a:extLst>
          </p:cNvPr>
          <p:cNvSpPr/>
          <p:nvPr/>
        </p:nvSpPr>
        <p:spPr>
          <a:xfrm>
            <a:off x="47075" y="740857"/>
            <a:ext cx="1132457" cy="954107"/>
          </a:xfrm>
          <a:prstGeom prst="rect">
            <a:avLst/>
          </a:prstGeom>
        </p:spPr>
        <p:txBody>
          <a:bodyPr wrap="square">
            <a:spAutoFit/>
          </a:bodyPr>
          <a:lstStyle/>
          <a:p>
            <a:r>
              <a:rPr lang="en-US" sz="1400" b="1" dirty="0">
                <a:latin typeface="Arial" panose="020B0604020202020204" pitchFamily="34" charset="0"/>
              </a:rPr>
              <a:t>Day et al., </a:t>
            </a:r>
            <a:r>
              <a:rPr lang="en-US" sz="1400" b="1" dirty="0" err="1">
                <a:latin typeface="Arial" panose="020B0604020202020204" pitchFamily="34" charset="0"/>
              </a:rPr>
              <a:t>Annu</a:t>
            </a:r>
            <a:r>
              <a:rPr lang="en-US" sz="1400" b="1" dirty="0">
                <a:latin typeface="Arial" panose="020B0604020202020204" pitchFamily="34" charset="0"/>
              </a:rPr>
              <a:t>. Rev. </a:t>
            </a:r>
            <a:r>
              <a:rPr lang="en-US" sz="1400" b="1" dirty="0" err="1">
                <a:latin typeface="Arial" panose="020B0604020202020204" pitchFamily="34" charset="0"/>
              </a:rPr>
              <a:t>Nucl</a:t>
            </a:r>
            <a:r>
              <a:rPr lang="en-US" sz="1400" b="1" dirty="0">
                <a:latin typeface="Arial" panose="020B0604020202020204" pitchFamily="34" charset="0"/>
              </a:rPr>
              <a:t>. Part. Sci. (1990)</a:t>
            </a:r>
            <a:endParaRPr lang="nl-BE" sz="1400" b="1" dirty="0"/>
          </a:p>
        </p:txBody>
      </p:sp>
      <p:sp>
        <p:nvSpPr>
          <p:cNvPr id="5" name="TextBox 4">
            <a:extLst>
              <a:ext uri="{FF2B5EF4-FFF2-40B4-BE49-F238E27FC236}">
                <a16:creationId xmlns:a16="http://schemas.microsoft.com/office/drawing/2014/main" id="{4857E88A-7706-4374-A04F-A178FCAE03F5}"/>
              </a:ext>
            </a:extLst>
          </p:cNvPr>
          <p:cNvSpPr txBox="1"/>
          <p:nvPr/>
        </p:nvSpPr>
        <p:spPr>
          <a:xfrm>
            <a:off x="139475" y="4826675"/>
            <a:ext cx="7525416" cy="1754326"/>
          </a:xfrm>
          <a:prstGeom prst="rect">
            <a:avLst/>
          </a:prstGeom>
          <a:noFill/>
        </p:spPr>
        <p:txBody>
          <a:bodyPr wrap="square" rtlCol="0">
            <a:spAutoFit/>
          </a:bodyPr>
          <a:lstStyle/>
          <a:p>
            <a:r>
              <a:rPr lang="en-US" dirty="0"/>
              <a:t>Separating longitudinal and transverse contributions :</a:t>
            </a:r>
          </a:p>
          <a:p>
            <a:pPr marL="285750" indent="-285750">
              <a:buFont typeface="Arial" panose="020B0604020202020204" pitchFamily="34" charset="0"/>
              <a:buChar char="•"/>
            </a:pPr>
            <a:r>
              <a:rPr lang="en-US" dirty="0"/>
              <a:t>Allows for a more sophisticated and accurate description</a:t>
            </a:r>
          </a:p>
          <a:p>
            <a:pPr marL="285750" indent="-285750">
              <a:buFont typeface="Arial" panose="020B0604020202020204" pitchFamily="34" charset="0"/>
              <a:buChar char="•"/>
            </a:pPr>
            <a:r>
              <a:rPr lang="en-US" dirty="0"/>
              <a:t>Shows that transverse channels violate scaling beyond the quasi-elastic peak : multinucleon effects</a:t>
            </a:r>
          </a:p>
          <a:p>
            <a:r>
              <a:rPr lang="en-US" dirty="0"/>
              <a:t>→ use RMF calculations to determine the scaling functions =  SuSAv2</a:t>
            </a:r>
          </a:p>
          <a:p>
            <a:endParaRPr lang="nl-BE" dirty="0"/>
          </a:p>
        </p:txBody>
      </p:sp>
      <p:sp>
        <p:nvSpPr>
          <p:cNvPr id="6" name="Text Box 10">
            <a:extLst>
              <a:ext uri="{FF2B5EF4-FFF2-40B4-BE49-F238E27FC236}">
                <a16:creationId xmlns:a16="http://schemas.microsoft.com/office/drawing/2014/main" id="{643D26E4-06D3-EADB-6729-6177DC53C120}"/>
              </a:ext>
            </a:extLst>
          </p:cNvPr>
          <p:cNvSpPr txBox="1">
            <a:spLocks noChangeArrowheads="1"/>
          </p:cNvSpPr>
          <p:nvPr/>
        </p:nvSpPr>
        <p:spPr bwMode="auto">
          <a:xfrm>
            <a:off x="47075" y="1213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Models you often hear about when working in neutrino physics : (Super)Scaling </a:t>
            </a:r>
          </a:p>
        </p:txBody>
      </p:sp>
      <p:sp>
        <p:nvSpPr>
          <p:cNvPr id="9" name="TextBox 8">
            <a:extLst>
              <a:ext uri="{FF2B5EF4-FFF2-40B4-BE49-F238E27FC236}">
                <a16:creationId xmlns:a16="http://schemas.microsoft.com/office/drawing/2014/main" id="{1AE7F9EB-5637-3114-1A18-B727F7269414}"/>
              </a:ext>
            </a:extLst>
          </p:cNvPr>
          <p:cNvSpPr txBox="1"/>
          <p:nvPr/>
        </p:nvSpPr>
        <p:spPr>
          <a:xfrm>
            <a:off x="9825583" y="1027835"/>
            <a:ext cx="2027370" cy="2031325"/>
          </a:xfrm>
          <a:prstGeom prst="rect">
            <a:avLst/>
          </a:prstGeom>
          <a:noFill/>
        </p:spPr>
        <p:txBody>
          <a:bodyPr wrap="square" rtlCol="0">
            <a:spAutoFit/>
          </a:bodyPr>
          <a:lstStyle/>
          <a:p>
            <a:pPr algn="ctr"/>
            <a:r>
              <a:rPr lang="en-GB" dirty="0"/>
              <a:t>Scaling of the first kind</a:t>
            </a:r>
          </a:p>
          <a:p>
            <a:pPr algn="ctr"/>
            <a:r>
              <a:rPr lang="en-GB" dirty="0"/>
              <a:t>+</a:t>
            </a:r>
          </a:p>
          <a:p>
            <a:pPr algn="ctr"/>
            <a:r>
              <a:rPr lang="en-GB" dirty="0"/>
              <a:t>Scaling of the second kind</a:t>
            </a:r>
          </a:p>
          <a:p>
            <a:pPr algn="ctr"/>
            <a:r>
              <a:rPr lang="en-GB" dirty="0"/>
              <a:t>= </a:t>
            </a:r>
          </a:p>
          <a:p>
            <a:pPr algn="ctr"/>
            <a:r>
              <a:rPr lang="en-GB" dirty="0" err="1"/>
              <a:t>SuperScaling</a:t>
            </a:r>
            <a:endParaRPr lang="en-BE" dirty="0"/>
          </a:p>
        </p:txBody>
      </p:sp>
      <p:sp>
        <p:nvSpPr>
          <p:cNvPr id="12" name="TextBox 11">
            <a:extLst>
              <a:ext uri="{FF2B5EF4-FFF2-40B4-BE49-F238E27FC236}">
                <a16:creationId xmlns:a16="http://schemas.microsoft.com/office/drawing/2014/main" id="{37FC2060-BC2F-C1E7-EC26-C5BBCFF1E25F}"/>
              </a:ext>
            </a:extLst>
          </p:cNvPr>
          <p:cNvSpPr txBox="1"/>
          <p:nvPr/>
        </p:nvSpPr>
        <p:spPr>
          <a:xfrm>
            <a:off x="8670402" y="6582810"/>
            <a:ext cx="3594317" cy="307777"/>
          </a:xfrm>
          <a:prstGeom prst="rect">
            <a:avLst/>
          </a:prstGeom>
          <a:noFill/>
        </p:spPr>
        <p:txBody>
          <a:bodyPr wrap="none" rtlCol="0">
            <a:spAutoFit/>
          </a:bodyPr>
          <a:lstStyle/>
          <a:p>
            <a:r>
              <a:rPr lang="en-GB" sz="1400" b="1" dirty="0"/>
              <a:t>R. Gonzalez-Jimenez PRC90, 035501(2014)</a:t>
            </a:r>
            <a:endParaRPr lang="en-BE" sz="1400" b="1" dirty="0"/>
          </a:p>
        </p:txBody>
      </p:sp>
    </p:spTree>
    <p:extLst>
      <p:ext uri="{BB962C8B-B14F-4D97-AF65-F5344CB8AC3E}">
        <p14:creationId xmlns:p14="http://schemas.microsoft.com/office/powerpoint/2010/main" val="615606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0">
            <a:extLst>
              <a:ext uri="{FF2B5EF4-FFF2-40B4-BE49-F238E27FC236}">
                <a16:creationId xmlns:a16="http://schemas.microsoft.com/office/drawing/2014/main" id="{7EBDD799-D13D-42E0-9BD3-6991F2F8B958}"/>
              </a:ext>
            </a:extLst>
          </p:cNvPr>
          <p:cNvSpPr txBox="1">
            <a:spLocks noChangeArrowheads="1"/>
          </p:cNvSpPr>
          <p:nvPr/>
        </p:nvSpPr>
        <p:spPr bwMode="auto">
          <a:xfrm>
            <a:off x="72034" y="80293"/>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 </a:t>
            </a:r>
            <a:r>
              <a:rPr lang="en-US" altLang="nl-BE" sz="2400" b="1" dirty="0" err="1">
                <a:solidFill>
                  <a:srgbClr val="44546A"/>
                </a:solidFill>
                <a:latin typeface="Arial" panose="020B0604020202020204" pitchFamily="34" charset="0"/>
                <a:cs typeface="Arial" panose="020B0604020202020204" pitchFamily="34" charset="0"/>
              </a:rPr>
              <a:t>SuSA</a:t>
            </a:r>
            <a:endParaRPr lang="en-US" altLang="nl-BE" sz="2400" b="1" dirty="0">
              <a:solidFill>
                <a:srgbClr val="44546A"/>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3F389577-D27C-4E39-B0C7-71A016656331}"/>
              </a:ext>
            </a:extLst>
          </p:cNvPr>
          <p:cNvPicPr>
            <a:picLocks noChangeAspect="1"/>
          </p:cNvPicPr>
          <p:nvPr/>
        </p:nvPicPr>
        <p:blipFill>
          <a:blip r:embed="rId2"/>
          <a:stretch>
            <a:fillRect/>
          </a:stretch>
        </p:blipFill>
        <p:spPr>
          <a:xfrm>
            <a:off x="33643" y="630329"/>
            <a:ext cx="7548258" cy="3404634"/>
          </a:xfrm>
          <a:prstGeom prst="rect">
            <a:avLst/>
          </a:prstGeom>
        </p:spPr>
      </p:pic>
      <p:sp>
        <p:nvSpPr>
          <p:cNvPr id="6" name="TextBox 5">
            <a:extLst>
              <a:ext uri="{FF2B5EF4-FFF2-40B4-BE49-F238E27FC236}">
                <a16:creationId xmlns:a16="http://schemas.microsoft.com/office/drawing/2014/main" id="{1A0FEAAD-8D0D-4D76-9E7E-23BA90E23582}"/>
              </a:ext>
            </a:extLst>
          </p:cNvPr>
          <p:cNvSpPr txBox="1"/>
          <p:nvPr/>
        </p:nvSpPr>
        <p:spPr>
          <a:xfrm>
            <a:off x="8114657" y="1059529"/>
            <a:ext cx="3295593" cy="2585323"/>
          </a:xfrm>
          <a:prstGeom prst="rect">
            <a:avLst/>
          </a:prstGeom>
          <a:noFill/>
        </p:spPr>
        <p:txBody>
          <a:bodyPr wrap="square" rtlCol="0">
            <a:spAutoFit/>
          </a:bodyPr>
          <a:lstStyle/>
          <a:p>
            <a:r>
              <a:rPr lang="en-US" b="1" dirty="0" err="1">
                <a:solidFill>
                  <a:srgbClr val="0070C0"/>
                </a:solidFill>
              </a:rPr>
              <a:t>Superscaling</a:t>
            </a:r>
            <a:r>
              <a:rPr lang="en-US" dirty="0"/>
              <a:t> approach</a:t>
            </a:r>
          </a:p>
          <a:p>
            <a:pPr marL="742950" lvl="1" indent="-285750">
              <a:buFont typeface="Arial" panose="020B0604020202020204" pitchFamily="34" charset="0"/>
              <a:buChar char="•"/>
            </a:pPr>
            <a:r>
              <a:rPr lang="en-US" dirty="0"/>
              <a:t>SuSAv2 based on RMF calculations</a:t>
            </a:r>
          </a:p>
          <a:p>
            <a:pPr marL="742950" lvl="1" indent="-285750">
              <a:buFont typeface="Arial" panose="020B0604020202020204" pitchFamily="34" charset="0"/>
              <a:buChar char="•"/>
            </a:pPr>
            <a:r>
              <a:rPr lang="en-US" dirty="0"/>
              <a:t>Strong predictive power for inclusive processes</a:t>
            </a:r>
          </a:p>
          <a:p>
            <a:pPr marL="742950" lvl="1" indent="-285750">
              <a:buFont typeface="Arial" panose="020B0604020202020204" pitchFamily="34" charset="0"/>
              <a:buChar char="•"/>
            </a:pPr>
            <a:r>
              <a:rPr lang="en-US" dirty="0"/>
              <a:t>Including  inelastic channels :  meson-exchange contributions and pion production</a:t>
            </a:r>
            <a:endParaRPr lang="nl-BE" dirty="0"/>
          </a:p>
        </p:txBody>
      </p:sp>
      <p:sp>
        <p:nvSpPr>
          <p:cNvPr id="7" name="TextBox 6">
            <a:extLst>
              <a:ext uri="{FF2B5EF4-FFF2-40B4-BE49-F238E27FC236}">
                <a16:creationId xmlns:a16="http://schemas.microsoft.com/office/drawing/2014/main" id="{D8595732-DCC0-4D04-B927-2B1C72D3B911}"/>
              </a:ext>
            </a:extLst>
          </p:cNvPr>
          <p:cNvSpPr txBox="1"/>
          <p:nvPr/>
        </p:nvSpPr>
        <p:spPr>
          <a:xfrm>
            <a:off x="427634" y="3987368"/>
            <a:ext cx="2710999" cy="307777"/>
          </a:xfrm>
          <a:prstGeom prst="rect">
            <a:avLst/>
          </a:prstGeom>
          <a:noFill/>
        </p:spPr>
        <p:txBody>
          <a:bodyPr wrap="none" rtlCol="0">
            <a:spAutoFit/>
          </a:bodyPr>
          <a:lstStyle/>
          <a:p>
            <a:r>
              <a:rPr lang="nl-BE" sz="1400" b="1" dirty="0"/>
              <a:t>G. </a:t>
            </a:r>
            <a:r>
              <a:rPr lang="nl-BE" sz="1400" b="1" dirty="0" err="1"/>
              <a:t>Megias</a:t>
            </a:r>
            <a:r>
              <a:rPr lang="nl-BE" sz="1400" b="1" dirty="0"/>
              <a:t> et al, PRD 91, 073004</a:t>
            </a:r>
          </a:p>
        </p:txBody>
      </p:sp>
      <p:pic>
        <p:nvPicPr>
          <p:cNvPr id="4" name="Picture 3">
            <a:extLst>
              <a:ext uri="{FF2B5EF4-FFF2-40B4-BE49-F238E27FC236}">
                <a16:creationId xmlns:a16="http://schemas.microsoft.com/office/drawing/2014/main" id="{284BB83A-ED7E-9851-B58C-6C251C9CB57B}"/>
              </a:ext>
            </a:extLst>
          </p:cNvPr>
          <p:cNvPicPr>
            <a:picLocks noChangeAspect="1"/>
          </p:cNvPicPr>
          <p:nvPr/>
        </p:nvPicPr>
        <p:blipFill>
          <a:blip r:embed="rId3"/>
          <a:stretch>
            <a:fillRect/>
          </a:stretch>
        </p:blipFill>
        <p:spPr>
          <a:xfrm>
            <a:off x="5451701" y="4172698"/>
            <a:ext cx="6492805" cy="2400583"/>
          </a:xfrm>
          <a:prstGeom prst="rect">
            <a:avLst/>
          </a:prstGeom>
        </p:spPr>
      </p:pic>
      <p:sp>
        <p:nvSpPr>
          <p:cNvPr id="9" name="Rectangle 8">
            <a:extLst>
              <a:ext uri="{FF2B5EF4-FFF2-40B4-BE49-F238E27FC236}">
                <a16:creationId xmlns:a16="http://schemas.microsoft.com/office/drawing/2014/main" id="{35B1147E-AAD6-5B83-FA19-A2E6B5E7D292}"/>
              </a:ext>
            </a:extLst>
          </p:cNvPr>
          <p:cNvSpPr/>
          <p:nvPr/>
        </p:nvSpPr>
        <p:spPr>
          <a:xfrm>
            <a:off x="2563172" y="5533947"/>
            <a:ext cx="3019740" cy="523220"/>
          </a:xfrm>
          <a:prstGeom prst="rect">
            <a:avLst/>
          </a:prstGeom>
        </p:spPr>
        <p:txBody>
          <a:bodyPr wrap="square">
            <a:spAutoFit/>
          </a:bodyPr>
          <a:lstStyle/>
          <a:p>
            <a:r>
              <a:rPr lang="it-IT" sz="1400" b="1" dirty="0">
                <a:latin typeface="Arial" panose="020B0604020202020204" pitchFamily="34" charset="0"/>
              </a:rPr>
              <a:t>Megias et al., PRD 94, 013012 (2016)</a:t>
            </a:r>
            <a:endParaRPr lang="nl-BE" sz="1400" b="1" dirty="0"/>
          </a:p>
        </p:txBody>
      </p:sp>
    </p:spTree>
    <p:extLst>
      <p:ext uri="{BB962C8B-B14F-4D97-AF65-F5344CB8AC3E}">
        <p14:creationId xmlns:p14="http://schemas.microsoft.com/office/powerpoint/2010/main" val="25675796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43307D2-3094-4F6F-B967-066D2F250464}"/>
              </a:ext>
            </a:extLst>
          </p:cNvPr>
          <p:cNvSpPr txBox="1"/>
          <p:nvPr/>
        </p:nvSpPr>
        <p:spPr>
          <a:xfrm>
            <a:off x="4091864" y="775470"/>
            <a:ext cx="7693735" cy="2585323"/>
          </a:xfrm>
          <a:prstGeom prst="rect">
            <a:avLst/>
          </a:prstGeom>
          <a:noFill/>
        </p:spPr>
        <p:txBody>
          <a:bodyPr wrap="square" rtlCol="0">
            <a:spAutoFit/>
          </a:bodyPr>
          <a:lstStyle/>
          <a:p>
            <a:endParaRPr lang="en-US" b="1" dirty="0">
              <a:solidFill>
                <a:srgbClr val="0070C0"/>
              </a:solidFill>
            </a:endParaRPr>
          </a:p>
          <a:p>
            <a:pPr marL="285750" indent="-285750">
              <a:buFont typeface="Arial" panose="020B0604020202020204" pitchFamily="34" charset="0"/>
              <a:buChar char="•"/>
            </a:pPr>
            <a:r>
              <a:rPr lang="en-US" dirty="0"/>
              <a:t>Mean-field models capture a lot of nuclear medium effects in a natural and efficient way</a:t>
            </a:r>
          </a:p>
          <a:p>
            <a:pPr marL="285750" indent="-285750">
              <a:buFont typeface="Arial" panose="020B0604020202020204" pitchFamily="34" charset="0"/>
              <a:buChar char="•"/>
            </a:pPr>
            <a:r>
              <a:rPr lang="en-US" dirty="0"/>
              <a:t>For final nucleon wave function distortion is included</a:t>
            </a:r>
          </a:p>
          <a:p>
            <a:pPr marL="285750" indent="-285750">
              <a:buFont typeface="Arial" panose="020B0604020202020204" pitchFamily="34" charset="0"/>
              <a:buChar char="•"/>
            </a:pPr>
            <a:r>
              <a:rPr lang="en-US" dirty="0"/>
              <a:t>Pauli blocking is included in a natural way</a:t>
            </a:r>
            <a:endParaRPr lang="nl-BE" dirty="0"/>
          </a:p>
          <a:p>
            <a:pPr marL="285750" indent="-285750">
              <a:buFont typeface="Arial" panose="020B0604020202020204" pitchFamily="34" charset="0"/>
              <a:buChar char="•"/>
            </a:pPr>
            <a:r>
              <a:rPr lang="en-US" dirty="0"/>
              <a:t>Can be extended to include long-range CRPA, short-range  correlations, MECs</a:t>
            </a:r>
          </a:p>
          <a:p>
            <a:pPr marL="285750" indent="-285750">
              <a:buFont typeface="Arial" panose="020B0604020202020204" pitchFamily="34" charset="0"/>
              <a:buChar char="•"/>
            </a:pPr>
            <a:r>
              <a:rPr lang="en-US" dirty="0"/>
              <a:t>Non-relativistic e.g. HF and HF-CRPA (Ghent), or relativistic (ED)-RMF (Madrid-Sevilla)</a:t>
            </a:r>
          </a:p>
        </p:txBody>
      </p:sp>
      <p:pic>
        <p:nvPicPr>
          <p:cNvPr id="17" name="Picture 1">
            <a:extLst>
              <a:ext uri="{FF2B5EF4-FFF2-40B4-BE49-F238E27FC236}">
                <a16:creationId xmlns:a16="http://schemas.microsoft.com/office/drawing/2014/main" id="{C36768D6-607A-4CC6-B865-B45036DCAE70}"/>
              </a:ext>
            </a:extLst>
          </p:cNvPr>
          <p:cNvPicPr>
            <a:picLocks noChangeAspect="1"/>
          </p:cNvPicPr>
          <p:nvPr/>
        </p:nvPicPr>
        <p:blipFill rotWithShape="1">
          <a:blip r:embed="rId2">
            <a:extLst>
              <a:ext uri="{28A0092B-C50C-407E-A947-70E740481C1C}">
                <a14:useLocalDpi xmlns:a14="http://schemas.microsoft.com/office/drawing/2010/main" val="0"/>
              </a:ext>
            </a:extLst>
          </a:blip>
          <a:srcRect l="28236" t="38200" b="35766"/>
          <a:stretch/>
        </p:blipFill>
        <p:spPr bwMode="auto">
          <a:xfrm>
            <a:off x="8429905" y="5864204"/>
            <a:ext cx="3164804" cy="827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8" descr="def4">
            <a:extLst>
              <a:ext uri="{FF2B5EF4-FFF2-40B4-BE49-F238E27FC236}">
                <a16:creationId xmlns:a16="http://schemas.microsoft.com/office/drawing/2014/main" id="{81E89C84-A1C8-48AC-9B3E-D3FC925AB1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50455" b="42249"/>
          <a:stretch>
            <a:fillRect/>
          </a:stretch>
        </p:blipFill>
        <p:spPr bwMode="auto">
          <a:xfrm>
            <a:off x="8046858" y="3252342"/>
            <a:ext cx="3547851" cy="2348665"/>
          </a:xfrm>
          <a:prstGeom prst="rect">
            <a:avLst/>
          </a:prstGeom>
          <a:noFill/>
          <a:ln w="53975">
            <a:solidFill>
              <a:srgbClr val="808080"/>
            </a:solidFill>
            <a:miter lim="800000"/>
            <a:headEnd/>
            <a:tailEnd/>
          </a:ln>
          <a:extLst>
            <a:ext uri="{909E8E84-426E-40DD-AFC4-6F175D3DCCD1}">
              <a14:hiddenFill xmlns:a14="http://schemas.microsoft.com/office/drawing/2010/main">
                <a:solidFill>
                  <a:srgbClr val="FFFFFF"/>
                </a:solidFill>
              </a14:hiddenFill>
            </a:ext>
          </a:extLst>
        </p:spPr>
      </p:pic>
      <p:sp>
        <p:nvSpPr>
          <p:cNvPr id="9" name="Text Box 10">
            <a:extLst>
              <a:ext uri="{FF2B5EF4-FFF2-40B4-BE49-F238E27FC236}">
                <a16:creationId xmlns:a16="http://schemas.microsoft.com/office/drawing/2014/main" id="{1E6022A0-64F5-B73D-884F-DA3908D63608}"/>
              </a:ext>
            </a:extLst>
          </p:cNvPr>
          <p:cNvSpPr txBox="1">
            <a:spLocks noChangeArrowheads="1"/>
          </p:cNvSpPr>
          <p:nvPr/>
        </p:nvSpPr>
        <p:spPr bwMode="auto">
          <a:xfrm>
            <a:off x="47075" y="1213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Models you often hear about when working in neutrino physics : Mean Field </a:t>
            </a:r>
          </a:p>
        </p:txBody>
      </p:sp>
      <p:pic>
        <p:nvPicPr>
          <p:cNvPr id="20" name="Picture 19">
            <a:extLst>
              <a:ext uri="{FF2B5EF4-FFF2-40B4-BE49-F238E27FC236}">
                <a16:creationId xmlns:a16="http://schemas.microsoft.com/office/drawing/2014/main" id="{528F1055-1930-0E5A-8A57-BE21C6B3A019}"/>
              </a:ext>
            </a:extLst>
          </p:cNvPr>
          <p:cNvPicPr>
            <a:picLocks noChangeAspect="1"/>
          </p:cNvPicPr>
          <p:nvPr/>
        </p:nvPicPr>
        <p:blipFill>
          <a:blip r:embed="rId4"/>
          <a:stretch>
            <a:fillRect/>
          </a:stretch>
        </p:blipFill>
        <p:spPr>
          <a:xfrm>
            <a:off x="343863" y="2011971"/>
            <a:ext cx="3321221" cy="2400423"/>
          </a:xfrm>
          <a:prstGeom prst="rect">
            <a:avLst/>
          </a:prstGeom>
        </p:spPr>
      </p:pic>
      <p:pic>
        <p:nvPicPr>
          <p:cNvPr id="23" name="Picture 22">
            <a:extLst>
              <a:ext uri="{FF2B5EF4-FFF2-40B4-BE49-F238E27FC236}">
                <a16:creationId xmlns:a16="http://schemas.microsoft.com/office/drawing/2014/main" id="{1F1A967B-94DB-783D-71D5-A7A11085A4C5}"/>
              </a:ext>
            </a:extLst>
          </p:cNvPr>
          <p:cNvPicPr>
            <a:picLocks noChangeAspect="1"/>
          </p:cNvPicPr>
          <p:nvPr/>
        </p:nvPicPr>
        <p:blipFill>
          <a:blip r:embed="rId5"/>
          <a:stretch>
            <a:fillRect/>
          </a:stretch>
        </p:blipFill>
        <p:spPr>
          <a:xfrm>
            <a:off x="3936373" y="3804668"/>
            <a:ext cx="3839195" cy="1615661"/>
          </a:xfrm>
          <a:prstGeom prst="rect">
            <a:avLst/>
          </a:prstGeom>
        </p:spPr>
      </p:pic>
    </p:spTree>
    <p:extLst>
      <p:ext uri="{BB962C8B-B14F-4D97-AF65-F5344CB8AC3E}">
        <p14:creationId xmlns:p14="http://schemas.microsoft.com/office/powerpoint/2010/main" val="227490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biLevel thresh="75000"/>
          </a:blip>
          <a:stretch>
            <a:fillRect/>
          </a:stretch>
        </p:blipFill>
        <p:spPr>
          <a:xfrm rot="16200000">
            <a:off x="5050152" y="784460"/>
            <a:ext cx="2000254" cy="3758372"/>
          </a:xfrm>
          <a:prstGeom prst="rect">
            <a:avLst/>
          </a:prstGeom>
        </p:spPr>
      </p:pic>
      <p:pic>
        <p:nvPicPr>
          <p:cNvPr id="4" name="Picture 3"/>
          <p:cNvPicPr>
            <a:picLocks noChangeAspect="1"/>
          </p:cNvPicPr>
          <p:nvPr/>
        </p:nvPicPr>
        <p:blipFill>
          <a:blip r:embed="rId4">
            <a:biLevel thresh="75000"/>
          </a:blip>
          <a:stretch>
            <a:fillRect/>
          </a:stretch>
        </p:blipFill>
        <p:spPr>
          <a:xfrm rot="5400000">
            <a:off x="2806918" y="3888086"/>
            <a:ext cx="1223208" cy="3175635"/>
          </a:xfrm>
          <a:prstGeom prst="rect">
            <a:avLst/>
          </a:prstGeom>
        </p:spPr>
      </p:pic>
      <p:pic>
        <p:nvPicPr>
          <p:cNvPr id="6" name="Picture 5"/>
          <p:cNvPicPr>
            <a:picLocks noChangeAspect="1"/>
          </p:cNvPicPr>
          <p:nvPr/>
        </p:nvPicPr>
        <p:blipFill>
          <a:blip r:embed="rId5"/>
          <a:stretch>
            <a:fillRect/>
          </a:stretch>
        </p:blipFill>
        <p:spPr>
          <a:xfrm>
            <a:off x="1830705" y="3924300"/>
            <a:ext cx="8439150" cy="1028700"/>
          </a:xfrm>
          <a:prstGeom prst="rect">
            <a:avLst/>
          </a:prstGeom>
        </p:spPr>
      </p:pic>
      <p:pic>
        <p:nvPicPr>
          <p:cNvPr id="7" name="Picture 6"/>
          <p:cNvPicPr>
            <a:picLocks noChangeAspect="1"/>
          </p:cNvPicPr>
          <p:nvPr/>
        </p:nvPicPr>
        <p:blipFill>
          <a:blip r:embed="rId6"/>
          <a:stretch>
            <a:fillRect/>
          </a:stretch>
        </p:blipFill>
        <p:spPr>
          <a:xfrm>
            <a:off x="1630680" y="685327"/>
            <a:ext cx="9144000" cy="1072972"/>
          </a:xfrm>
          <a:prstGeom prst="rect">
            <a:avLst/>
          </a:prstGeom>
        </p:spPr>
      </p:pic>
      <p:sp>
        <p:nvSpPr>
          <p:cNvPr id="3" name="TextBox 2"/>
          <p:cNvSpPr txBox="1"/>
          <p:nvPr/>
        </p:nvSpPr>
        <p:spPr>
          <a:xfrm>
            <a:off x="6050278" y="5248398"/>
            <a:ext cx="5415713" cy="400110"/>
          </a:xfrm>
          <a:prstGeom prst="rect">
            <a:avLst/>
          </a:prstGeom>
          <a:noFill/>
        </p:spPr>
        <p:txBody>
          <a:bodyPr wrap="none" rtlCol="0">
            <a:spAutoFit/>
          </a:bodyPr>
          <a:lstStyle/>
          <a:p>
            <a:r>
              <a:rPr lang="en-US" sz="2000" b="1" dirty="0"/>
              <a:t>Mean field already contains a lot of correlations !</a:t>
            </a:r>
            <a:endParaRPr lang="nl-BE" sz="2000" b="1" dirty="0"/>
          </a:p>
        </p:txBody>
      </p:sp>
      <p:sp>
        <p:nvSpPr>
          <p:cNvPr id="11" name="Text Box 10">
            <a:extLst>
              <a:ext uri="{FF2B5EF4-FFF2-40B4-BE49-F238E27FC236}">
                <a16:creationId xmlns:a16="http://schemas.microsoft.com/office/drawing/2014/main" id="{660425F8-06D1-94CE-39BA-0D6199B0347B}"/>
              </a:ext>
            </a:extLst>
          </p:cNvPr>
          <p:cNvSpPr txBox="1">
            <a:spLocks noChangeArrowheads="1"/>
          </p:cNvSpPr>
          <p:nvPr/>
        </p:nvSpPr>
        <p:spPr bwMode="auto">
          <a:xfrm>
            <a:off x="72034" y="80293"/>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 Mean Field</a:t>
            </a:r>
          </a:p>
        </p:txBody>
      </p:sp>
    </p:spTree>
    <p:extLst>
      <p:ext uri="{BB962C8B-B14F-4D97-AF65-F5344CB8AC3E}">
        <p14:creationId xmlns:p14="http://schemas.microsoft.com/office/powerpoint/2010/main" val="966143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F95D0-D5AF-3EEB-2BCF-D5281E4BFC67}"/>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1B5BC7E2-2A75-8466-6575-F6FE91A3DBC5}"/>
              </a:ext>
            </a:extLst>
          </p:cNvPr>
          <p:cNvSpPr txBox="1"/>
          <p:nvPr/>
        </p:nvSpPr>
        <p:spPr>
          <a:xfrm>
            <a:off x="7788794" y="742793"/>
            <a:ext cx="3997438" cy="2862322"/>
          </a:xfrm>
          <a:prstGeom prst="rect">
            <a:avLst/>
          </a:prstGeom>
          <a:noFill/>
        </p:spPr>
        <p:txBody>
          <a:bodyPr wrap="square" rtlCol="0">
            <a:spAutoFit/>
          </a:bodyPr>
          <a:lstStyle/>
          <a:p>
            <a:r>
              <a:rPr lang="en-US" dirty="0" err="1"/>
              <a:t>Hartree-Fock</a:t>
            </a:r>
            <a:r>
              <a:rPr lang="en-US" dirty="0"/>
              <a:t> </a:t>
            </a:r>
            <a:r>
              <a:rPr lang="en-US" b="1" dirty="0">
                <a:solidFill>
                  <a:srgbClr val="0070C0"/>
                </a:solidFill>
              </a:rPr>
              <a:t>mean field</a:t>
            </a:r>
          </a:p>
          <a:p>
            <a:pPr marL="285750" indent="-285750">
              <a:buFont typeface="Arial" panose="020B0604020202020204" pitchFamily="34" charset="0"/>
              <a:buChar char="•"/>
            </a:pPr>
            <a:r>
              <a:rPr lang="en-US" dirty="0"/>
              <a:t>Mean-field models capture a lot of nuclear medium effects in a natural and efficient way</a:t>
            </a:r>
          </a:p>
          <a:p>
            <a:pPr marL="285750" indent="-285750">
              <a:buFont typeface="Arial" panose="020B0604020202020204" pitchFamily="34" charset="0"/>
              <a:buChar char="•"/>
            </a:pPr>
            <a:r>
              <a:rPr lang="en-US" dirty="0"/>
              <a:t>For final nucleon wave function Pauli blocking is included in a natural way</a:t>
            </a:r>
            <a:endParaRPr lang="nl-BE" dirty="0"/>
          </a:p>
          <a:p>
            <a:pPr marL="285750" indent="-285750">
              <a:buFont typeface="Arial" panose="020B0604020202020204" pitchFamily="34" charset="0"/>
              <a:buChar char="•"/>
            </a:pPr>
            <a:r>
              <a:rPr lang="en-US" dirty="0"/>
              <a:t>Can be extended to include long-range CRPA, short-range  correlations, MECs</a:t>
            </a:r>
          </a:p>
        </p:txBody>
      </p:sp>
      <p:pic>
        <p:nvPicPr>
          <p:cNvPr id="2" name="Picture 1">
            <a:extLst>
              <a:ext uri="{FF2B5EF4-FFF2-40B4-BE49-F238E27FC236}">
                <a16:creationId xmlns:a16="http://schemas.microsoft.com/office/drawing/2014/main" id="{5CDDD364-AE7F-37E1-6F06-5B1568F28224}"/>
              </a:ext>
            </a:extLst>
          </p:cNvPr>
          <p:cNvPicPr>
            <a:picLocks noChangeAspect="1"/>
          </p:cNvPicPr>
          <p:nvPr/>
        </p:nvPicPr>
        <p:blipFill>
          <a:blip r:embed="rId2"/>
          <a:stretch>
            <a:fillRect/>
          </a:stretch>
        </p:blipFill>
        <p:spPr>
          <a:xfrm>
            <a:off x="72034" y="737141"/>
            <a:ext cx="3682064" cy="2652059"/>
          </a:xfrm>
          <a:prstGeom prst="rect">
            <a:avLst/>
          </a:prstGeom>
        </p:spPr>
      </p:pic>
      <p:pic>
        <p:nvPicPr>
          <p:cNvPr id="4" name="Picture 3">
            <a:extLst>
              <a:ext uri="{FF2B5EF4-FFF2-40B4-BE49-F238E27FC236}">
                <a16:creationId xmlns:a16="http://schemas.microsoft.com/office/drawing/2014/main" id="{AC571B9F-A2A3-DA5A-CD38-3281F6F143BD}"/>
              </a:ext>
            </a:extLst>
          </p:cNvPr>
          <p:cNvPicPr>
            <a:picLocks noChangeAspect="1"/>
          </p:cNvPicPr>
          <p:nvPr/>
        </p:nvPicPr>
        <p:blipFill>
          <a:blip r:embed="rId3"/>
          <a:stretch>
            <a:fillRect/>
          </a:stretch>
        </p:blipFill>
        <p:spPr>
          <a:xfrm>
            <a:off x="960335" y="3103178"/>
            <a:ext cx="714375" cy="209550"/>
          </a:xfrm>
          <a:prstGeom prst="rect">
            <a:avLst/>
          </a:prstGeom>
        </p:spPr>
      </p:pic>
      <p:sp>
        <p:nvSpPr>
          <p:cNvPr id="5" name="Rectangle 4">
            <a:extLst>
              <a:ext uri="{FF2B5EF4-FFF2-40B4-BE49-F238E27FC236}">
                <a16:creationId xmlns:a16="http://schemas.microsoft.com/office/drawing/2014/main" id="{D45C2F05-A1F6-EEEE-FDFF-79F75F5EC0DA}"/>
              </a:ext>
            </a:extLst>
          </p:cNvPr>
          <p:cNvSpPr/>
          <p:nvPr/>
        </p:nvSpPr>
        <p:spPr>
          <a:xfrm>
            <a:off x="188887" y="3283663"/>
            <a:ext cx="3491853" cy="523220"/>
          </a:xfrm>
          <a:prstGeom prst="rect">
            <a:avLst/>
          </a:prstGeom>
        </p:spPr>
        <p:txBody>
          <a:bodyPr wrap="none">
            <a:spAutoFit/>
          </a:bodyPr>
          <a:lstStyle/>
          <a:p>
            <a:r>
              <a:rPr lang="nl-BE" sz="1400" dirty="0" err="1"/>
              <a:t>Ghent</a:t>
            </a:r>
            <a:r>
              <a:rPr lang="nl-BE" sz="1400" dirty="0"/>
              <a:t> </a:t>
            </a:r>
            <a:r>
              <a:rPr lang="nl-BE" sz="1400" dirty="0" err="1"/>
              <a:t>group</a:t>
            </a:r>
            <a:r>
              <a:rPr lang="nl-BE" sz="1400" dirty="0"/>
              <a:t>,</a:t>
            </a:r>
          </a:p>
          <a:p>
            <a:r>
              <a:rPr lang="nl-BE" sz="1400" b="1" dirty="0"/>
              <a:t>A. </a:t>
            </a:r>
            <a:r>
              <a:rPr lang="nl-BE" sz="1400" b="1" dirty="0" err="1"/>
              <a:t>Nikolakopoulos</a:t>
            </a:r>
            <a:r>
              <a:rPr lang="nl-BE" sz="1400" b="1" dirty="0"/>
              <a:t> et al, PRC103, 064603 </a:t>
            </a:r>
          </a:p>
        </p:txBody>
      </p:sp>
      <p:pic>
        <p:nvPicPr>
          <p:cNvPr id="6" name="Picture 5">
            <a:extLst>
              <a:ext uri="{FF2B5EF4-FFF2-40B4-BE49-F238E27FC236}">
                <a16:creationId xmlns:a16="http://schemas.microsoft.com/office/drawing/2014/main" id="{D4775764-A0A3-46B8-9CFA-36D2491007D1}"/>
              </a:ext>
            </a:extLst>
          </p:cNvPr>
          <p:cNvPicPr>
            <a:picLocks noChangeAspect="1"/>
          </p:cNvPicPr>
          <p:nvPr/>
        </p:nvPicPr>
        <p:blipFill>
          <a:blip r:embed="rId4"/>
          <a:stretch>
            <a:fillRect/>
          </a:stretch>
        </p:blipFill>
        <p:spPr>
          <a:xfrm>
            <a:off x="3791276" y="788760"/>
            <a:ext cx="4121014" cy="2844690"/>
          </a:xfrm>
          <a:prstGeom prst="rect">
            <a:avLst/>
          </a:prstGeom>
        </p:spPr>
      </p:pic>
      <p:sp>
        <p:nvSpPr>
          <p:cNvPr id="15" name="Rectangle 14">
            <a:extLst>
              <a:ext uri="{FF2B5EF4-FFF2-40B4-BE49-F238E27FC236}">
                <a16:creationId xmlns:a16="http://schemas.microsoft.com/office/drawing/2014/main" id="{06E44369-AAE7-B806-EAE0-20CE9212A52B}"/>
              </a:ext>
            </a:extLst>
          </p:cNvPr>
          <p:cNvSpPr/>
          <p:nvPr/>
        </p:nvSpPr>
        <p:spPr>
          <a:xfrm>
            <a:off x="4719891" y="3499106"/>
            <a:ext cx="2999667" cy="307777"/>
          </a:xfrm>
          <a:prstGeom prst="rect">
            <a:avLst/>
          </a:prstGeom>
        </p:spPr>
        <p:txBody>
          <a:bodyPr wrap="none">
            <a:spAutoFit/>
          </a:bodyPr>
          <a:lstStyle/>
          <a:p>
            <a:r>
              <a:rPr lang="nl-BE" sz="1400" b="1" dirty="0"/>
              <a:t>N. Van Dessel et al, PRC97, 044616</a:t>
            </a:r>
          </a:p>
        </p:txBody>
      </p:sp>
      <p:sp>
        <p:nvSpPr>
          <p:cNvPr id="7" name="TextBox 6">
            <a:extLst>
              <a:ext uri="{FF2B5EF4-FFF2-40B4-BE49-F238E27FC236}">
                <a16:creationId xmlns:a16="http://schemas.microsoft.com/office/drawing/2014/main" id="{B5E0DF3D-D91C-16E5-CAAC-3BCF14AB1786}"/>
              </a:ext>
            </a:extLst>
          </p:cNvPr>
          <p:cNvSpPr txBox="1"/>
          <p:nvPr/>
        </p:nvSpPr>
        <p:spPr>
          <a:xfrm>
            <a:off x="6077924" y="2795401"/>
            <a:ext cx="1077539" cy="307777"/>
          </a:xfrm>
          <a:prstGeom prst="rect">
            <a:avLst/>
          </a:prstGeom>
          <a:noFill/>
        </p:spPr>
        <p:txBody>
          <a:bodyPr wrap="none" rtlCol="0">
            <a:spAutoFit/>
          </a:bodyPr>
          <a:lstStyle/>
          <a:p>
            <a:r>
              <a:rPr lang="en-US" sz="1400" dirty="0"/>
              <a:t>E</a:t>
            </a:r>
            <a:r>
              <a:rPr lang="el-GR" sz="1400" baseline="-25000" dirty="0"/>
              <a:t>ν</a:t>
            </a:r>
            <a:r>
              <a:rPr lang="en-US" sz="1400" dirty="0"/>
              <a:t>=200 MeV</a:t>
            </a:r>
            <a:endParaRPr lang="nl-BE" sz="1400" dirty="0"/>
          </a:p>
        </p:txBody>
      </p:sp>
      <p:sp>
        <p:nvSpPr>
          <p:cNvPr id="9" name="Text Box 10">
            <a:extLst>
              <a:ext uri="{FF2B5EF4-FFF2-40B4-BE49-F238E27FC236}">
                <a16:creationId xmlns:a16="http://schemas.microsoft.com/office/drawing/2014/main" id="{156624FF-255B-9B41-0FD0-71C032108484}"/>
              </a:ext>
            </a:extLst>
          </p:cNvPr>
          <p:cNvSpPr txBox="1">
            <a:spLocks noChangeArrowheads="1"/>
          </p:cNvSpPr>
          <p:nvPr/>
        </p:nvSpPr>
        <p:spPr bwMode="auto">
          <a:xfrm>
            <a:off x="47075" y="1213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 Mean Field </a:t>
            </a:r>
          </a:p>
        </p:txBody>
      </p:sp>
      <p:pic>
        <p:nvPicPr>
          <p:cNvPr id="11" name="Picture 10">
            <a:extLst>
              <a:ext uri="{FF2B5EF4-FFF2-40B4-BE49-F238E27FC236}">
                <a16:creationId xmlns:a16="http://schemas.microsoft.com/office/drawing/2014/main" id="{32E7BA27-BB8B-9898-1F9A-FB0C745BAE29}"/>
              </a:ext>
            </a:extLst>
          </p:cNvPr>
          <p:cNvPicPr>
            <a:picLocks noChangeAspect="1"/>
          </p:cNvPicPr>
          <p:nvPr/>
        </p:nvPicPr>
        <p:blipFill>
          <a:blip r:embed="rId5"/>
          <a:stretch>
            <a:fillRect/>
          </a:stretch>
        </p:blipFill>
        <p:spPr>
          <a:xfrm>
            <a:off x="405768" y="4265887"/>
            <a:ext cx="7381033" cy="2008729"/>
          </a:xfrm>
          <a:prstGeom prst="rect">
            <a:avLst/>
          </a:prstGeom>
        </p:spPr>
      </p:pic>
      <p:sp>
        <p:nvSpPr>
          <p:cNvPr id="8" name="TextBox 7">
            <a:extLst>
              <a:ext uri="{FF2B5EF4-FFF2-40B4-BE49-F238E27FC236}">
                <a16:creationId xmlns:a16="http://schemas.microsoft.com/office/drawing/2014/main" id="{62682215-5F54-AC1E-B2FB-8B4FD6916870}"/>
              </a:ext>
            </a:extLst>
          </p:cNvPr>
          <p:cNvSpPr txBox="1"/>
          <p:nvPr/>
        </p:nvSpPr>
        <p:spPr>
          <a:xfrm>
            <a:off x="230003" y="6266689"/>
            <a:ext cx="2934201" cy="307777"/>
          </a:xfrm>
          <a:prstGeom prst="rect">
            <a:avLst/>
          </a:prstGeom>
          <a:noFill/>
        </p:spPr>
        <p:txBody>
          <a:bodyPr wrap="none" rtlCol="0">
            <a:spAutoFit/>
          </a:bodyPr>
          <a:lstStyle/>
          <a:p>
            <a:r>
              <a:rPr lang="en-GB" sz="1400" b="1" dirty="0"/>
              <a:t>V. Pandey, PhD Thesis </a:t>
            </a:r>
            <a:r>
              <a:rPr lang="en-GB" sz="1400" b="1" dirty="0" err="1"/>
              <a:t>UGent</a:t>
            </a:r>
            <a:r>
              <a:rPr lang="en-GB" sz="1400" b="1" dirty="0"/>
              <a:t> 2015</a:t>
            </a:r>
            <a:endParaRPr lang="en-BE" sz="1400" b="1" dirty="0"/>
          </a:p>
        </p:txBody>
      </p:sp>
    </p:spTree>
    <p:extLst>
      <p:ext uri="{BB962C8B-B14F-4D97-AF65-F5344CB8AC3E}">
        <p14:creationId xmlns:p14="http://schemas.microsoft.com/office/powerpoint/2010/main" val="157119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097850-ACA2-4823-AEB5-2C6E2F38F9FB}"/>
              </a:ext>
            </a:extLst>
          </p:cNvPr>
          <p:cNvSpPr txBox="1"/>
          <p:nvPr/>
        </p:nvSpPr>
        <p:spPr>
          <a:xfrm>
            <a:off x="290081" y="2529672"/>
            <a:ext cx="7588537" cy="4524315"/>
          </a:xfrm>
          <a:prstGeom prst="rect">
            <a:avLst/>
          </a:prstGeom>
          <a:noFill/>
        </p:spPr>
        <p:txBody>
          <a:bodyPr wrap="square" rtlCol="0">
            <a:spAutoFit/>
          </a:bodyPr>
          <a:lstStyle/>
          <a:p>
            <a:pPr algn="ctr"/>
            <a:r>
              <a:rPr lang="en-US" b="1" dirty="0"/>
              <a:t>Impulse approximation : a very important concept </a:t>
            </a:r>
            <a:r>
              <a:rPr lang="en-US" dirty="0"/>
              <a:t>!</a:t>
            </a:r>
          </a:p>
          <a:p>
            <a:pPr algn="ctr"/>
            <a:endParaRPr lang="en-US" dirty="0"/>
          </a:p>
          <a:p>
            <a:pPr marL="285750" indent="-285750">
              <a:buFont typeface="Arial" panose="020B0604020202020204" pitchFamily="34" charset="0"/>
              <a:buChar char="•"/>
            </a:pPr>
            <a:r>
              <a:rPr lang="en-US" dirty="0"/>
              <a:t>The interaction between the projectile and bound target nucleons has essentially the same form as the interaction between two particles in free space</a:t>
            </a:r>
          </a:p>
          <a:p>
            <a:pPr marL="285750" indent="-285750">
              <a:buFont typeface="Arial" panose="020B0604020202020204" pitchFamily="34" charset="0"/>
              <a:buChar char="•"/>
            </a:pPr>
            <a:r>
              <a:rPr lang="en-US" dirty="0"/>
              <a:t>Often the scattering is dominated by single-collision processes : the lepton most often couples to a single nucleon in the nucleus</a:t>
            </a:r>
          </a:p>
          <a:p>
            <a:pPr marL="285750" indent="-285750">
              <a:buFont typeface="Arial" panose="020B0604020202020204" pitchFamily="34" charset="0"/>
              <a:buChar char="•"/>
            </a:pPr>
            <a:r>
              <a:rPr lang="en-GB" dirty="0"/>
              <a:t>Description assumes that the interaction takes place with 1 nucleon in the nucleus,</a:t>
            </a:r>
          </a:p>
          <a:p>
            <a:pPr marL="285750" indent="-285750">
              <a:buFont typeface="Arial" panose="020B0604020202020204" pitchFamily="34" charset="0"/>
              <a:buChar char="•"/>
            </a:pPr>
            <a:r>
              <a:rPr lang="en-GB" dirty="0"/>
              <a:t>Total cross section is the sum of these lepton-nucleon interactions </a:t>
            </a:r>
          </a:p>
          <a:p>
            <a:pPr marL="285750" indent="-285750">
              <a:buFont typeface="Arial" panose="020B0604020202020204" pitchFamily="34" charset="0"/>
              <a:buChar char="•"/>
            </a:pPr>
            <a:r>
              <a:rPr lang="en-GB" dirty="0"/>
              <a:t>Extra corrections and correlations can be added </a:t>
            </a:r>
          </a:p>
          <a:p>
            <a:pPr marL="285750" indent="-285750">
              <a:buFont typeface="Arial" panose="020B0604020202020204" pitchFamily="34" charset="0"/>
              <a:buChar char="•"/>
            </a:pPr>
            <a:r>
              <a:rPr lang="en-GB" dirty="0"/>
              <a:t>Approach is valid when the momentum transfer is high enough, since then the resolution of the probe is small</a:t>
            </a:r>
          </a:p>
          <a:p>
            <a:pPr marL="285750" indent="-285750">
              <a:buFont typeface="Arial" panose="020B0604020202020204" pitchFamily="34" charset="0"/>
              <a:buChar char="•"/>
            </a:pPr>
            <a:endParaRPr lang="en-US" dirty="0"/>
          </a:p>
          <a:p>
            <a:endParaRPr lang="en-US" dirty="0"/>
          </a:p>
          <a:p>
            <a:endParaRPr lang="nl-BE" dirty="0"/>
          </a:p>
        </p:txBody>
      </p:sp>
      <p:pic>
        <p:nvPicPr>
          <p:cNvPr id="4" name="Picture 3">
            <a:extLst>
              <a:ext uri="{FF2B5EF4-FFF2-40B4-BE49-F238E27FC236}">
                <a16:creationId xmlns:a16="http://schemas.microsoft.com/office/drawing/2014/main" id="{DB2E5993-3078-4E51-93D4-BA387E807E5C}"/>
              </a:ext>
            </a:extLst>
          </p:cNvPr>
          <p:cNvPicPr>
            <a:picLocks noChangeAspect="1"/>
          </p:cNvPicPr>
          <p:nvPr/>
        </p:nvPicPr>
        <p:blipFill rotWithShape="1">
          <a:blip r:embed="rId2">
            <a:extLst>
              <a:ext uri="{28A0092B-C50C-407E-A947-70E740481C1C}">
                <a14:useLocalDpi xmlns:a14="http://schemas.microsoft.com/office/drawing/2010/main" val="0"/>
              </a:ext>
            </a:extLst>
          </a:blip>
          <a:srcRect r="72281" b="14779"/>
          <a:stretch/>
        </p:blipFill>
        <p:spPr>
          <a:xfrm>
            <a:off x="8841518" y="896881"/>
            <a:ext cx="2244207" cy="2483889"/>
          </a:xfrm>
          <a:prstGeom prst="rect">
            <a:avLst/>
          </a:prstGeom>
        </p:spPr>
      </p:pic>
      <p:sp>
        <p:nvSpPr>
          <p:cNvPr id="5" name="TextBox 4">
            <a:extLst>
              <a:ext uri="{FF2B5EF4-FFF2-40B4-BE49-F238E27FC236}">
                <a16:creationId xmlns:a16="http://schemas.microsoft.com/office/drawing/2014/main" id="{3955D64A-D85C-429B-8B50-9EAA6CE37BBD}"/>
              </a:ext>
            </a:extLst>
          </p:cNvPr>
          <p:cNvSpPr txBox="1"/>
          <p:nvPr/>
        </p:nvSpPr>
        <p:spPr>
          <a:xfrm>
            <a:off x="8841518" y="3531955"/>
            <a:ext cx="2361480" cy="369332"/>
          </a:xfrm>
          <a:prstGeom prst="rect">
            <a:avLst/>
          </a:prstGeom>
          <a:noFill/>
        </p:spPr>
        <p:txBody>
          <a:bodyPr wrap="none" rtlCol="0">
            <a:spAutoFit/>
          </a:bodyPr>
          <a:lstStyle/>
          <a:p>
            <a:r>
              <a:rPr lang="en-US" dirty="0"/>
              <a:t>Sum over all nucleons !</a:t>
            </a:r>
            <a:endParaRPr lang="nl-BE" dirty="0"/>
          </a:p>
        </p:txBody>
      </p:sp>
      <p:pic>
        <p:nvPicPr>
          <p:cNvPr id="7" name="Picture 6">
            <a:extLst>
              <a:ext uri="{FF2B5EF4-FFF2-40B4-BE49-F238E27FC236}">
                <a16:creationId xmlns:a16="http://schemas.microsoft.com/office/drawing/2014/main" id="{741A581A-2E3E-4FBB-86B1-740B3DD3A3A6}"/>
              </a:ext>
            </a:extLst>
          </p:cNvPr>
          <p:cNvPicPr>
            <a:picLocks noChangeAspect="1"/>
          </p:cNvPicPr>
          <p:nvPr/>
        </p:nvPicPr>
        <p:blipFill>
          <a:blip r:embed="rId3"/>
          <a:stretch>
            <a:fillRect/>
          </a:stretch>
        </p:blipFill>
        <p:spPr>
          <a:xfrm>
            <a:off x="8298592" y="3901287"/>
            <a:ext cx="3693352" cy="1116890"/>
          </a:xfrm>
          <a:prstGeom prst="rect">
            <a:avLst/>
          </a:prstGeom>
        </p:spPr>
      </p:pic>
      <p:cxnSp>
        <p:nvCxnSpPr>
          <p:cNvPr id="10" name="Straight Arrow Connector 9">
            <a:extLst>
              <a:ext uri="{FF2B5EF4-FFF2-40B4-BE49-F238E27FC236}">
                <a16:creationId xmlns:a16="http://schemas.microsoft.com/office/drawing/2014/main" id="{144D2C20-D874-461E-B7BB-7382A1D699F2}"/>
              </a:ext>
            </a:extLst>
          </p:cNvPr>
          <p:cNvCxnSpPr>
            <a:cxnSpLocks/>
          </p:cNvCxnSpPr>
          <p:nvPr/>
        </p:nvCxnSpPr>
        <p:spPr>
          <a:xfrm flipV="1">
            <a:off x="9116427" y="5018177"/>
            <a:ext cx="459292" cy="7863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80CB534-D387-46E0-93C2-8668BC9E5F62}"/>
              </a:ext>
            </a:extLst>
          </p:cNvPr>
          <p:cNvSpPr txBox="1"/>
          <p:nvPr/>
        </p:nvSpPr>
        <p:spPr>
          <a:xfrm>
            <a:off x="7500521" y="5970355"/>
            <a:ext cx="4896000" cy="670390"/>
          </a:xfrm>
          <a:prstGeom prst="rect">
            <a:avLst/>
          </a:prstGeom>
          <a:noFill/>
        </p:spPr>
        <p:txBody>
          <a:bodyPr wrap="square" rtlCol="0">
            <a:spAutoFit/>
          </a:bodyPr>
          <a:lstStyle/>
          <a:p>
            <a:r>
              <a:rPr lang="en-US" dirty="0"/>
              <a:t>Insert bound nucleons wave functions for the initial nucleon states </a:t>
            </a:r>
            <a:endParaRPr lang="nl-BE" dirty="0"/>
          </a:p>
        </p:txBody>
      </p:sp>
      <p:sp>
        <p:nvSpPr>
          <p:cNvPr id="16" name="Text Box 10">
            <a:extLst>
              <a:ext uri="{FF2B5EF4-FFF2-40B4-BE49-F238E27FC236}">
                <a16:creationId xmlns:a16="http://schemas.microsoft.com/office/drawing/2014/main" id="{EDF76E01-9746-90AE-2377-360D52279B34}"/>
              </a:ext>
            </a:extLst>
          </p:cNvPr>
          <p:cNvSpPr txBox="1">
            <a:spLocks noChangeArrowheads="1"/>
          </p:cNvSpPr>
          <p:nvPr/>
        </p:nvSpPr>
        <p:spPr bwMode="auto">
          <a:xfrm>
            <a:off x="47075" y="1340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(Quasi)scattering off a nucleus vs scattering off a nucleon</a:t>
            </a:r>
          </a:p>
        </p:txBody>
      </p:sp>
      <p:pic>
        <p:nvPicPr>
          <p:cNvPr id="6" name="Picture 5" descr="Quasi-elastic scattering - MMB">
            <a:extLst>
              <a:ext uri="{FF2B5EF4-FFF2-40B4-BE49-F238E27FC236}">
                <a16:creationId xmlns:a16="http://schemas.microsoft.com/office/drawing/2014/main" id="{D974CA6C-48F7-23E8-7654-FA04C58188A0}"/>
              </a:ext>
            </a:extLst>
          </p:cNvPr>
          <p:cNvPicPr>
            <a:picLocks noChangeAspect="1"/>
          </p:cNvPicPr>
          <p:nvPr/>
        </p:nvPicPr>
        <p:blipFill>
          <a:blip r:embed="rId4"/>
          <a:stretch>
            <a:fillRect/>
          </a:stretch>
        </p:blipFill>
        <p:spPr>
          <a:xfrm>
            <a:off x="2962245" y="675874"/>
            <a:ext cx="2244207" cy="1764163"/>
          </a:xfrm>
          <a:prstGeom prst="rect">
            <a:avLst/>
          </a:prstGeom>
        </p:spPr>
      </p:pic>
    </p:spTree>
    <p:extLst>
      <p:ext uri="{BB962C8B-B14F-4D97-AF65-F5344CB8AC3E}">
        <p14:creationId xmlns:p14="http://schemas.microsoft.com/office/powerpoint/2010/main" val="38737972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 name="TextBox 11"/>
              <p:cNvSpPr txBox="1"/>
              <p:nvPr/>
            </p:nvSpPr>
            <p:spPr>
              <a:xfrm rot="16200000">
                <a:off x="-1091245" y="3021391"/>
                <a:ext cx="265848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nl-BE" sz="2000" i="1" smtClean="0">
                              <a:latin typeface="Cambria Math" panose="02040503050406030204" pitchFamily="18" charset="0"/>
                            </a:rPr>
                          </m:ctrlPr>
                        </m:sSupPr>
                        <m:e>
                          <m:r>
                            <a:rPr lang="en-US" sz="2000" b="0" i="1" smtClean="0">
                              <a:latin typeface="Cambria Math" panose="02040503050406030204" pitchFamily="18" charset="0"/>
                            </a:rPr>
                            <m:t>𝑑</m:t>
                          </m:r>
                        </m:e>
                        <m:sup>
                          <m:r>
                            <a:rPr lang="en-US" sz="2000" b="0" i="1" smtClean="0">
                              <a:latin typeface="Cambria Math" panose="02040503050406030204" pitchFamily="18" charset="0"/>
                            </a:rPr>
                            <m:t>2</m:t>
                          </m:r>
                        </m:sup>
                      </m:sSup>
                      <m:r>
                        <a:rPr lang="nl-BE" sz="2000" i="1" smtClean="0">
                          <a:latin typeface="Cambria Math" panose="02040503050406030204" pitchFamily="18" charset="0"/>
                          <a:ea typeface="Cambria Math" panose="02040503050406030204" pitchFamily="18" charset="0"/>
                        </a:rPr>
                        <m:t>𝜎</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𝑑</m:t>
                      </m:r>
                      <m:r>
                        <a:rPr lang="en-US" sz="2000" b="0" i="1" smtClean="0">
                          <a:latin typeface="Cambria Math" panose="02040503050406030204" pitchFamily="18" charset="0"/>
                          <a:ea typeface="Cambria Math" panose="02040503050406030204" pitchFamily="18" charset="0"/>
                        </a:rPr>
                        <m:t>𝜔</m:t>
                      </m:r>
                      <m:r>
                        <a:rPr lang="en-US" sz="2000" b="0" i="1" smtClean="0">
                          <a:latin typeface="Cambria Math" panose="02040503050406030204" pitchFamily="18" charset="0"/>
                          <a:ea typeface="Cambria Math" panose="02040503050406030204" pitchFamily="18" charset="0"/>
                        </a:rPr>
                        <m:t>𝑑</m:t>
                      </m:r>
                      <m:r>
                        <m:rPr>
                          <m:sty m:val="p"/>
                        </m:rPr>
                        <a:rPr lang="el-GR" sz="2000" b="0" i="1" smtClean="0">
                          <a:latin typeface="Cambria Math" panose="02040503050406030204" pitchFamily="18" charset="0"/>
                          <a:ea typeface="Cambria Math" panose="02040503050406030204" pitchFamily="18" charset="0"/>
                        </a:rPr>
                        <m:t>Ω</m:t>
                      </m:r>
                      <m:d>
                        <m:dPr>
                          <m:ctrlPr>
                            <a:rPr lang="el-GR" sz="2000" b="0" i="1" smtClean="0">
                              <a:latin typeface="Cambria Math" panose="02040503050406030204" pitchFamily="18" charset="0"/>
                              <a:ea typeface="Cambria Math" panose="02040503050406030204" pitchFamily="18" charset="0"/>
                            </a:rPr>
                          </m:ctrlPr>
                        </m:dPr>
                        <m:e>
                          <m:r>
                            <m:rPr>
                              <m:nor/>
                            </m:rPr>
                            <a:rPr lang="en-US" sz="2000" b="0" i="0" smtClean="0">
                              <a:latin typeface="Cambria Math" panose="02040503050406030204" pitchFamily="18" charset="0"/>
                              <a:ea typeface="Cambria Math" panose="02040503050406030204" pitchFamily="18" charset="0"/>
                            </a:rPr>
                            <m:t>nb</m:t>
                          </m:r>
                          <m:r>
                            <m:rPr>
                              <m:nor/>
                            </m:rPr>
                            <a:rPr lang="en-US" sz="2000" b="0" i="0" smtClean="0">
                              <a:latin typeface="Cambria Math" panose="02040503050406030204" pitchFamily="18" charset="0"/>
                              <a:ea typeface="Cambria Math" panose="02040503050406030204" pitchFamily="18" charset="0"/>
                            </a:rPr>
                            <m:t>/</m:t>
                          </m:r>
                          <m:r>
                            <m:rPr>
                              <m:nor/>
                            </m:rPr>
                            <a:rPr lang="en-US" sz="2000" b="0" i="0" smtClean="0">
                              <a:latin typeface="Cambria Math" panose="02040503050406030204" pitchFamily="18" charset="0"/>
                              <a:ea typeface="Cambria Math" panose="02040503050406030204" pitchFamily="18" charset="0"/>
                            </a:rPr>
                            <m:t>MeV</m:t>
                          </m:r>
                          <m:r>
                            <m:rPr>
                              <m:nor/>
                            </m:rPr>
                            <a:rPr lang="en-US" sz="2000" b="0" i="0" smtClean="0">
                              <a:latin typeface="Cambria Math" panose="02040503050406030204" pitchFamily="18" charset="0"/>
                              <a:ea typeface="Cambria Math" panose="02040503050406030204" pitchFamily="18" charset="0"/>
                            </a:rPr>
                            <m:t> </m:t>
                          </m:r>
                          <m:r>
                            <m:rPr>
                              <m:nor/>
                            </m:rPr>
                            <a:rPr lang="en-US" sz="2000" b="0" i="0" smtClean="0">
                              <a:latin typeface="Cambria Math" panose="02040503050406030204" pitchFamily="18" charset="0"/>
                              <a:ea typeface="Cambria Math" panose="02040503050406030204" pitchFamily="18" charset="0"/>
                            </a:rPr>
                            <m:t>sr</m:t>
                          </m:r>
                        </m:e>
                      </m:d>
                    </m:oMath>
                  </m:oMathPara>
                </a14:m>
                <a:endParaRPr lang="nl-BE" sz="2000" dirty="0"/>
              </a:p>
            </p:txBody>
          </p:sp>
        </mc:Choice>
        <mc:Fallback xmlns="">
          <p:sp>
            <p:nvSpPr>
              <p:cNvPr id="12" name="TextBox 11"/>
              <p:cNvSpPr txBox="1">
                <a:spLocks noRot="1" noChangeAspect="1" noMove="1" noResize="1" noEditPoints="1" noAdjustHandles="1" noChangeArrowheads="1" noChangeShapeType="1" noTextEdit="1"/>
              </p:cNvSpPr>
              <p:nvPr/>
            </p:nvSpPr>
            <p:spPr>
              <a:xfrm rot="16200000">
                <a:off x="-1091245" y="3021391"/>
                <a:ext cx="2658485" cy="307777"/>
              </a:xfrm>
              <a:prstGeom prst="rect">
                <a:avLst/>
              </a:prstGeom>
              <a:blipFill rotWithShape="0">
                <a:blip r:embed="rId4"/>
                <a:stretch>
                  <a:fillRect l="-4000" r="-34000" b="-1835"/>
                </a:stretch>
              </a:blipFill>
            </p:spPr>
            <p:txBody>
              <a:bodyPr/>
              <a:lstStyle/>
              <a:p>
                <a:r>
                  <a:rPr lang="nl-BE">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5519291" y="6196743"/>
                <a:ext cx="1005916"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nl-BE" sz="2000" i="1" smtClean="0">
                          <a:latin typeface="Cambria Math" panose="02040503050406030204" pitchFamily="18" charset="0"/>
                          <a:ea typeface="Cambria Math" panose="02040503050406030204" pitchFamily="18" charset="0"/>
                        </a:rPr>
                        <m:t>𝜔</m:t>
                      </m:r>
                      <m:r>
                        <a:rPr lang="en-US" sz="2000" b="0" i="1" smtClean="0">
                          <a:latin typeface="Cambria Math" panose="02040503050406030204" pitchFamily="18" charset="0"/>
                          <a:ea typeface="Cambria Math" panose="02040503050406030204" pitchFamily="18" charset="0"/>
                        </a:rPr>
                        <m:t> (</m:t>
                      </m:r>
                      <m:r>
                        <m:rPr>
                          <m:nor/>
                        </m:rPr>
                        <a:rPr lang="en-US" sz="2000" b="0" i="0" smtClean="0">
                          <a:latin typeface="Cambria Math" panose="02040503050406030204" pitchFamily="18" charset="0"/>
                          <a:ea typeface="Cambria Math" panose="02040503050406030204" pitchFamily="18" charset="0"/>
                        </a:rPr>
                        <m:t>MeV</m:t>
                      </m:r>
                      <m:r>
                        <a:rPr lang="en-US" sz="2000" b="0" i="1" smtClean="0">
                          <a:latin typeface="Cambria Math" panose="02040503050406030204" pitchFamily="18" charset="0"/>
                          <a:ea typeface="Cambria Math" panose="02040503050406030204" pitchFamily="18" charset="0"/>
                        </a:rPr>
                        <m:t>)</m:t>
                      </m:r>
                    </m:oMath>
                  </m:oMathPara>
                </a14:m>
                <a:endParaRPr lang="nl-BE" sz="2000" dirty="0"/>
              </a:p>
            </p:txBody>
          </p:sp>
        </mc:Choice>
        <mc:Fallback xmlns="">
          <p:sp>
            <p:nvSpPr>
              <p:cNvPr id="13" name="TextBox 12"/>
              <p:cNvSpPr txBox="1">
                <a:spLocks noRot="1" noChangeAspect="1" noMove="1" noResize="1" noEditPoints="1" noAdjustHandles="1" noChangeArrowheads="1" noChangeShapeType="1" noTextEdit="1"/>
              </p:cNvSpPr>
              <p:nvPr/>
            </p:nvSpPr>
            <p:spPr>
              <a:xfrm>
                <a:off x="5519291" y="6196743"/>
                <a:ext cx="1005916" cy="307777"/>
              </a:xfrm>
              <a:prstGeom prst="rect">
                <a:avLst/>
              </a:prstGeom>
              <a:blipFill rotWithShape="0">
                <a:blip r:embed="rId5"/>
                <a:stretch>
                  <a:fillRect l="-3030" t="-4000" r="-8485" b="-36000"/>
                </a:stretch>
              </a:blipFill>
            </p:spPr>
            <p:txBody>
              <a:bodyPr/>
              <a:lstStyle/>
              <a:p>
                <a:r>
                  <a:rPr lang="nl-BE">
                    <a:noFill/>
                  </a:rPr>
                  <a:t> </a:t>
                </a:r>
              </a:p>
            </p:txBody>
          </p:sp>
        </mc:Fallback>
      </mc:AlternateContent>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7911" y="877609"/>
            <a:ext cx="10635777" cy="2551391"/>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7911" y="3627767"/>
            <a:ext cx="10709081" cy="2568976"/>
          </a:xfrm>
          <a:prstGeom prst="rect">
            <a:avLst/>
          </a:prstGeom>
        </p:spPr>
      </p:pic>
      <p:sp>
        <p:nvSpPr>
          <p:cNvPr id="4" name="Text Box 10">
            <a:extLst>
              <a:ext uri="{FF2B5EF4-FFF2-40B4-BE49-F238E27FC236}">
                <a16:creationId xmlns:a16="http://schemas.microsoft.com/office/drawing/2014/main" id="{E6D4B7B2-E8A2-0F8B-707A-EE10A183FBD3}"/>
              </a:ext>
            </a:extLst>
          </p:cNvPr>
          <p:cNvSpPr txBox="1">
            <a:spLocks noChangeArrowheads="1"/>
          </p:cNvSpPr>
          <p:nvPr/>
        </p:nvSpPr>
        <p:spPr bwMode="auto">
          <a:xfrm>
            <a:off x="47075" y="130537"/>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Models you often hear about when working in neutrino physics : Mean Field </a:t>
            </a:r>
          </a:p>
        </p:txBody>
      </p:sp>
    </p:spTree>
    <p:extLst>
      <p:ext uri="{BB962C8B-B14F-4D97-AF65-F5344CB8AC3E}">
        <p14:creationId xmlns:p14="http://schemas.microsoft.com/office/powerpoint/2010/main" val="32684280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961872" y="1409949"/>
            <a:ext cx="1191555" cy="666849"/>
          </a:xfrm>
          <a:prstGeom prst="rect">
            <a:avLst/>
          </a:prstGeom>
          <a:noFill/>
          <a:ln w="12700">
            <a:solidFill>
              <a:schemeClr val="tx1"/>
            </a:solidFill>
          </a:ln>
        </p:spPr>
        <p:txBody>
          <a:bodyPr wrap="square" rtlCol="0">
            <a:spAutoFit/>
          </a:bodyPr>
          <a:lstStyle/>
          <a:p>
            <a:pPr algn="ctr"/>
            <a:r>
              <a:rPr lang="en-US" sz="2400" dirty="0"/>
              <a:t>T2K </a:t>
            </a:r>
            <a:r>
              <a:rPr lang="el-GR" sz="2400" dirty="0"/>
              <a:t>ν</a:t>
            </a:r>
            <a:r>
              <a:rPr lang="el-GR" sz="2400" baseline="-25000" dirty="0"/>
              <a:t>µ</a:t>
            </a:r>
            <a:endParaRPr lang="en-US" sz="2400" baseline="-25000" dirty="0"/>
          </a:p>
          <a:p>
            <a:endParaRPr lang="en-US" sz="2000" baseline="-25000" dirty="0"/>
          </a:p>
        </p:txBody>
      </p:sp>
      <p:pic>
        <p:nvPicPr>
          <p:cNvPr id="3" name="Picture 2"/>
          <p:cNvPicPr>
            <a:picLocks noChangeAspect="1"/>
          </p:cNvPicPr>
          <p:nvPr/>
        </p:nvPicPr>
        <p:blipFill>
          <a:blip r:embed="rId2"/>
          <a:stretch>
            <a:fillRect/>
          </a:stretch>
        </p:blipFill>
        <p:spPr>
          <a:xfrm>
            <a:off x="259564" y="799065"/>
            <a:ext cx="7497012" cy="5937634"/>
          </a:xfrm>
          <a:prstGeom prst="rect">
            <a:avLst/>
          </a:prstGeom>
        </p:spPr>
      </p:pic>
      <p:sp>
        <p:nvSpPr>
          <p:cNvPr id="4" name="Text Box 10">
            <a:extLst>
              <a:ext uri="{FF2B5EF4-FFF2-40B4-BE49-F238E27FC236}">
                <a16:creationId xmlns:a16="http://schemas.microsoft.com/office/drawing/2014/main" id="{6EAB1E0F-05F7-B101-11D3-D0409A66291D}"/>
              </a:ext>
            </a:extLst>
          </p:cNvPr>
          <p:cNvSpPr txBox="1">
            <a:spLocks noChangeArrowheads="1"/>
          </p:cNvSpPr>
          <p:nvPr/>
        </p:nvSpPr>
        <p:spPr bwMode="auto">
          <a:xfrm>
            <a:off x="47075" y="1213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Models you often hear about when working in neutrino physics : Mean Field </a:t>
            </a:r>
          </a:p>
        </p:txBody>
      </p:sp>
    </p:spTree>
    <p:extLst>
      <p:ext uri="{BB962C8B-B14F-4D97-AF65-F5344CB8AC3E}">
        <p14:creationId xmlns:p14="http://schemas.microsoft.com/office/powerpoint/2010/main" val="30619032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745" y="3857973"/>
            <a:ext cx="5676900" cy="25908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324" y="1362940"/>
            <a:ext cx="5676900" cy="2590800"/>
          </a:xfrm>
          <a:prstGeom prst="rect">
            <a:avLst/>
          </a:prstGeom>
        </p:spPr>
      </p:pic>
      <p:grpSp>
        <p:nvGrpSpPr>
          <p:cNvPr id="7" name="Group 6"/>
          <p:cNvGrpSpPr/>
          <p:nvPr/>
        </p:nvGrpSpPr>
        <p:grpSpPr>
          <a:xfrm>
            <a:off x="2251587" y="601018"/>
            <a:ext cx="2904198" cy="727446"/>
            <a:chOff x="6154057" y="2088325"/>
            <a:chExt cx="2904198" cy="727446"/>
          </a:xfrm>
        </p:grpSpPr>
        <p:sp>
          <p:nvSpPr>
            <p:cNvPr id="8" name="Rectangle 7"/>
            <p:cNvSpPr/>
            <p:nvPr/>
          </p:nvSpPr>
          <p:spPr>
            <a:xfrm>
              <a:off x="6154057" y="2104571"/>
              <a:ext cx="2278742" cy="711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9" name="Group 8"/>
            <p:cNvGrpSpPr/>
            <p:nvPr/>
          </p:nvGrpSpPr>
          <p:grpSpPr>
            <a:xfrm>
              <a:off x="6228917" y="2088325"/>
              <a:ext cx="2829338" cy="646331"/>
              <a:chOff x="6228917" y="2088325"/>
              <a:chExt cx="2829338" cy="646331"/>
            </a:xfrm>
          </p:grpSpPr>
          <p:sp>
            <p:nvSpPr>
              <p:cNvPr id="10" name="TextBox 9"/>
              <p:cNvSpPr txBox="1"/>
              <p:nvPr/>
            </p:nvSpPr>
            <p:spPr>
              <a:xfrm>
                <a:off x="6813116" y="2088325"/>
                <a:ext cx="2245139" cy="646331"/>
              </a:xfrm>
              <a:prstGeom prst="rect">
                <a:avLst/>
              </a:prstGeom>
              <a:noFill/>
            </p:spPr>
            <p:txBody>
              <a:bodyPr wrap="square" rtlCol="0">
                <a:spAutoFit/>
              </a:bodyPr>
              <a:lstStyle/>
              <a:p>
                <a:r>
                  <a:rPr lang="en-US" dirty="0"/>
                  <a:t>Fermi gas</a:t>
                </a:r>
              </a:p>
              <a:p>
                <a:r>
                  <a:rPr lang="en-US" dirty="0" err="1"/>
                  <a:t>Hartree-Fock</a:t>
                </a:r>
                <a:endParaRPr lang="nl-BE" dirty="0"/>
              </a:p>
            </p:txBody>
          </p:sp>
          <p:cxnSp>
            <p:nvCxnSpPr>
              <p:cNvPr id="11" name="Straight Connector 10"/>
              <p:cNvCxnSpPr/>
              <p:nvPr/>
            </p:nvCxnSpPr>
            <p:spPr>
              <a:xfrm flipV="1">
                <a:off x="6228917" y="2547496"/>
                <a:ext cx="551543" cy="2"/>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6228918" y="2279222"/>
                <a:ext cx="551543" cy="2"/>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grpSp>
      </p:grpSp>
      <p:sp>
        <p:nvSpPr>
          <p:cNvPr id="15" name="Text Box 10">
            <a:extLst>
              <a:ext uri="{FF2B5EF4-FFF2-40B4-BE49-F238E27FC236}">
                <a16:creationId xmlns:a16="http://schemas.microsoft.com/office/drawing/2014/main" id="{2EE12D43-24DC-4694-870D-0ED1D3C48764}"/>
              </a:ext>
            </a:extLst>
          </p:cNvPr>
          <p:cNvSpPr txBox="1">
            <a:spLocks noChangeArrowheads="1"/>
          </p:cNvSpPr>
          <p:nvPr/>
        </p:nvSpPr>
        <p:spPr bwMode="auto">
          <a:xfrm>
            <a:off x="72034" y="80293"/>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Hartree-Fock MF -CRPA</a:t>
            </a:r>
          </a:p>
        </p:txBody>
      </p:sp>
      <p:pic>
        <p:nvPicPr>
          <p:cNvPr id="14" name="Picture 13">
            <a:extLst>
              <a:ext uri="{FF2B5EF4-FFF2-40B4-BE49-F238E27FC236}">
                <a16:creationId xmlns:a16="http://schemas.microsoft.com/office/drawing/2014/main" id="{76361F37-1564-4D67-9FB7-690E60092E5C}"/>
              </a:ext>
            </a:extLst>
          </p:cNvPr>
          <p:cNvPicPr>
            <a:picLocks noChangeAspect="1"/>
          </p:cNvPicPr>
          <p:nvPr/>
        </p:nvPicPr>
        <p:blipFill>
          <a:blip r:embed="rId4"/>
          <a:stretch>
            <a:fillRect/>
          </a:stretch>
        </p:blipFill>
        <p:spPr>
          <a:xfrm>
            <a:off x="6309778" y="2320202"/>
            <a:ext cx="5610225" cy="3267075"/>
          </a:xfrm>
          <a:prstGeom prst="rect">
            <a:avLst/>
          </a:prstGeom>
        </p:spPr>
      </p:pic>
      <p:sp>
        <p:nvSpPr>
          <p:cNvPr id="5" name="TextBox 4">
            <a:extLst>
              <a:ext uri="{FF2B5EF4-FFF2-40B4-BE49-F238E27FC236}">
                <a16:creationId xmlns:a16="http://schemas.microsoft.com/office/drawing/2014/main" id="{94388243-32BC-74CB-8F17-E58BAA86386D}"/>
              </a:ext>
            </a:extLst>
          </p:cNvPr>
          <p:cNvSpPr txBox="1"/>
          <p:nvPr/>
        </p:nvSpPr>
        <p:spPr>
          <a:xfrm>
            <a:off x="7602876" y="5825448"/>
            <a:ext cx="3809697" cy="369332"/>
          </a:xfrm>
          <a:prstGeom prst="rect">
            <a:avLst/>
          </a:prstGeom>
          <a:noFill/>
        </p:spPr>
        <p:txBody>
          <a:bodyPr wrap="none" rtlCol="0">
            <a:spAutoFit/>
          </a:bodyPr>
          <a:lstStyle/>
          <a:p>
            <a:r>
              <a:rPr lang="en-GB" dirty="0"/>
              <a:t>Distortion of the final wave function !</a:t>
            </a:r>
            <a:endParaRPr lang="en-BE" dirty="0"/>
          </a:p>
        </p:txBody>
      </p:sp>
      <p:sp>
        <p:nvSpPr>
          <p:cNvPr id="6" name="Oval 5">
            <a:extLst>
              <a:ext uri="{FF2B5EF4-FFF2-40B4-BE49-F238E27FC236}">
                <a16:creationId xmlns:a16="http://schemas.microsoft.com/office/drawing/2014/main" id="{3ADB9A09-8D0F-FCA4-D8B9-4C38EAFEB699}"/>
              </a:ext>
            </a:extLst>
          </p:cNvPr>
          <p:cNvSpPr/>
          <p:nvPr/>
        </p:nvSpPr>
        <p:spPr>
          <a:xfrm>
            <a:off x="10202237" y="3298004"/>
            <a:ext cx="1210335" cy="421241"/>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33976022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FD7D23-2DF1-DE92-B8A5-F7D828D11F61}"/>
              </a:ext>
            </a:extLst>
          </p:cNvPr>
          <p:cNvPicPr>
            <a:picLocks noChangeAspect="1"/>
          </p:cNvPicPr>
          <p:nvPr/>
        </p:nvPicPr>
        <p:blipFill>
          <a:blip r:embed="rId2"/>
          <a:stretch>
            <a:fillRect/>
          </a:stretch>
        </p:blipFill>
        <p:spPr>
          <a:xfrm>
            <a:off x="-296000" y="858545"/>
            <a:ext cx="6540836" cy="5340624"/>
          </a:xfrm>
          <a:prstGeom prst="rect">
            <a:avLst/>
          </a:prstGeom>
        </p:spPr>
      </p:pic>
      <p:sp>
        <p:nvSpPr>
          <p:cNvPr id="5" name="Text Box 10">
            <a:extLst>
              <a:ext uri="{FF2B5EF4-FFF2-40B4-BE49-F238E27FC236}">
                <a16:creationId xmlns:a16="http://schemas.microsoft.com/office/drawing/2014/main" id="{87305390-856B-E88A-28DC-3478382790AD}"/>
              </a:ext>
            </a:extLst>
          </p:cNvPr>
          <p:cNvSpPr txBox="1">
            <a:spLocks noChangeArrowheads="1"/>
          </p:cNvSpPr>
          <p:nvPr/>
        </p:nvSpPr>
        <p:spPr bwMode="auto">
          <a:xfrm>
            <a:off x="47075" y="1213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Models you often hear about when working in neutrino physics : Mean Field </a:t>
            </a:r>
          </a:p>
        </p:txBody>
      </p:sp>
      <p:sp>
        <p:nvSpPr>
          <p:cNvPr id="6" name="TextBox 5">
            <a:extLst>
              <a:ext uri="{FF2B5EF4-FFF2-40B4-BE49-F238E27FC236}">
                <a16:creationId xmlns:a16="http://schemas.microsoft.com/office/drawing/2014/main" id="{41879F35-861C-279C-8A5B-04C993E10EC9}"/>
              </a:ext>
            </a:extLst>
          </p:cNvPr>
          <p:cNvSpPr txBox="1"/>
          <p:nvPr/>
        </p:nvSpPr>
        <p:spPr>
          <a:xfrm>
            <a:off x="6523662" y="1394574"/>
            <a:ext cx="4481420" cy="369332"/>
          </a:xfrm>
          <a:prstGeom prst="rect">
            <a:avLst/>
          </a:prstGeom>
          <a:noFill/>
        </p:spPr>
        <p:txBody>
          <a:bodyPr wrap="none" rtlCol="0">
            <a:spAutoFit/>
          </a:bodyPr>
          <a:lstStyle/>
          <a:p>
            <a:r>
              <a:rPr lang="en-GB" dirty="0"/>
              <a:t>Exclusive ED-RMF implementation in NEUT </a:t>
            </a:r>
            <a:endParaRPr lang="en-BE" dirty="0"/>
          </a:p>
        </p:txBody>
      </p:sp>
      <p:sp>
        <p:nvSpPr>
          <p:cNvPr id="7" name="TextBox 6">
            <a:extLst>
              <a:ext uri="{FF2B5EF4-FFF2-40B4-BE49-F238E27FC236}">
                <a16:creationId xmlns:a16="http://schemas.microsoft.com/office/drawing/2014/main" id="{2C25AAEA-0BAC-2D89-C514-86933F235FBF}"/>
              </a:ext>
            </a:extLst>
          </p:cNvPr>
          <p:cNvSpPr txBox="1"/>
          <p:nvPr/>
        </p:nvSpPr>
        <p:spPr>
          <a:xfrm>
            <a:off x="5823118" y="6199169"/>
            <a:ext cx="4333559" cy="307777"/>
          </a:xfrm>
          <a:prstGeom prst="rect">
            <a:avLst/>
          </a:prstGeom>
          <a:noFill/>
        </p:spPr>
        <p:txBody>
          <a:bodyPr wrap="none" rtlCol="0">
            <a:spAutoFit/>
          </a:bodyPr>
          <a:lstStyle/>
          <a:p>
            <a:r>
              <a:rPr lang="en-GB" sz="1400" b="1" dirty="0"/>
              <a:t>T. Franco-Munoz, J. McKean et al., </a:t>
            </a:r>
            <a:r>
              <a:rPr lang="en-BE" sz="1400" b="1" dirty="0"/>
              <a:t>arXiv:2605.00756</a:t>
            </a:r>
          </a:p>
        </p:txBody>
      </p:sp>
      <p:pic>
        <p:nvPicPr>
          <p:cNvPr id="4" name="Picture 3">
            <a:extLst>
              <a:ext uri="{FF2B5EF4-FFF2-40B4-BE49-F238E27FC236}">
                <a16:creationId xmlns:a16="http://schemas.microsoft.com/office/drawing/2014/main" id="{59B1EFF0-72BD-119E-7640-D4D1B804C965}"/>
              </a:ext>
            </a:extLst>
          </p:cNvPr>
          <p:cNvPicPr>
            <a:picLocks noChangeAspect="1"/>
          </p:cNvPicPr>
          <p:nvPr/>
        </p:nvPicPr>
        <p:blipFill>
          <a:blip r:embed="rId3"/>
          <a:stretch>
            <a:fillRect/>
          </a:stretch>
        </p:blipFill>
        <p:spPr>
          <a:xfrm>
            <a:off x="5894091" y="2102925"/>
            <a:ext cx="5881293" cy="3858049"/>
          </a:xfrm>
          <a:prstGeom prst="rect">
            <a:avLst/>
          </a:prstGeom>
        </p:spPr>
      </p:pic>
    </p:spTree>
    <p:extLst>
      <p:ext uri="{BB962C8B-B14F-4D97-AF65-F5344CB8AC3E}">
        <p14:creationId xmlns:p14="http://schemas.microsoft.com/office/powerpoint/2010/main" val="7671616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15DDCDB-86BC-464D-B3EB-1BADA82DC00A}"/>
              </a:ext>
            </a:extLst>
          </p:cNvPr>
          <p:cNvPicPr>
            <a:picLocks noChangeAspect="1"/>
          </p:cNvPicPr>
          <p:nvPr/>
        </p:nvPicPr>
        <p:blipFill>
          <a:blip r:embed="rId2"/>
          <a:stretch>
            <a:fillRect/>
          </a:stretch>
        </p:blipFill>
        <p:spPr>
          <a:xfrm>
            <a:off x="5496836" y="5007051"/>
            <a:ext cx="2042977" cy="1708975"/>
          </a:xfrm>
          <a:prstGeom prst="rect">
            <a:avLst/>
          </a:prstGeom>
        </p:spPr>
      </p:pic>
      <p:pic>
        <p:nvPicPr>
          <p:cNvPr id="2" name="Picture 1">
            <a:extLst>
              <a:ext uri="{FF2B5EF4-FFF2-40B4-BE49-F238E27FC236}">
                <a16:creationId xmlns:a16="http://schemas.microsoft.com/office/drawing/2014/main" id="{4C40694A-396B-40EB-B8B0-57ECAAFEF026}"/>
              </a:ext>
            </a:extLst>
          </p:cNvPr>
          <p:cNvPicPr>
            <a:picLocks noChangeAspect="1"/>
          </p:cNvPicPr>
          <p:nvPr/>
        </p:nvPicPr>
        <p:blipFill>
          <a:blip r:embed="rId3"/>
          <a:stretch>
            <a:fillRect/>
          </a:stretch>
        </p:blipFill>
        <p:spPr>
          <a:xfrm>
            <a:off x="327890" y="1613280"/>
            <a:ext cx="5388822" cy="3631439"/>
          </a:xfrm>
          <a:prstGeom prst="rect">
            <a:avLst/>
          </a:prstGeom>
        </p:spPr>
      </p:pic>
      <p:sp>
        <p:nvSpPr>
          <p:cNvPr id="8" name="TextBox 7">
            <a:extLst>
              <a:ext uri="{FF2B5EF4-FFF2-40B4-BE49-F238E27FC236}">
                <a16:creationId xmlns:a16="http://schemas.microsoft.com/office/drawing/2014/main" id="{A74C8603-DB32-416B-B137-20F60A32854E}"/>
              </a:ext>
            </a:extLst>
          </p:cNvPr>
          <p:cNvSpPr txBox="1"/>
          <p:nvPr/>
        </p:nvSpPr>
        <p:spPr>
          <a:xfrm>
            <a:off x="423083" y="768714"/>
            <a:ext cx="5293629" cy="369332"/>
          </a:xfrm>
          <a:prstGeom prst="rect">
            <a:avLst/>
          </a:prstGeom>
          <a:noFill/>
        </p:spPr>
        <p:txBody>
          <a:bodyPr wrap="none" rtlCol="0">
            <a:spAutoFit/>
          </a:bodyPr>
          <a:lstStyle/>
          <a:p>
            <a:r>
              <a:rPr lang="en-US" dirty="0"/>
              <a:t>Influence of 2-body currents on one-nucleon knockout</a:t>
            </a:r>
            <a:endParaRPr lang="nl-BE" dirty="0"/>
          </a:p>
        </p:txBody>
      </p:sp>
      <p:sp>
        <p:nvSpPr>
          <p:cNvPr id="9" name="TextBox 8">
            <a:extLst>
              <a:ext uri="{FF2B5EF4-FFF2-40B4-BE49-F238E27FC236}">
                <a16:creationId xmlns:a16="http://schemas.microsoft.com/office/drawing/2014/main" id="{90E1CAAC-E1F0-461A-B882-5D92FD00208E}"/>
              </a:ext>
            </a:extLst>
          </p:cNvPr>
          <p:cNvSpPr txBox="1"/>
          <p:nvPr/>
        </p:nvSpPr>
        <p:spPr>
          <a:xfrm>
            <a:off x="8454193" y="816553"/>
            <a:ext cx="2041200" cy="369332"/>
          </a:xfrm>
          <a:prstGeom prst="rect">
            <a:avLst/>
          </a:prstGeom>
          <a:noFill/>
        </p:spPr>
        <p:txBody>
          <a:bodyPr wrap="none" rtlCol="0">
            <a:spAutoFit/>
          </a:bodyPr>
          <a:lstStyle/>
          <a:p>
            <a:r>
              <a:rPr lang="en-US" dirty="0"/>
              <a:t>2-nucleon knockout</a:t>
            </a:r>
            <a:endParaRPr lang="nl-BE" dirty="0"/>
          </a:p>
        </p:txBody>
      </p:sp>
      <p:pic>
        <p:nvPicPr>
          <p:cNvPr id="10" name="Picture 9">
            <a:extLst>
              <a:ext uri="{FF2B5EF4-FFF2-40B4-BE49-F238E27FC236}">
                <a16:creationId xmlns:a16="http://schemas.microsoft.com/office/drawing/2014/main" id="{FC4B4033-AE09-43A7-9D5A-7A94F32D3416}"/>
              </a:ext>
            </a:extLst>
          </p:cNvPr>
          <p:cNvPicPr>
            <a:picLocks noChangeAspect="1"/>
          </p:cNvPicPr>
          <p:nvPr/>
        </p:nvPicPr>
        <p:blipFill>
          <a:blip r:embed="rId4"/>
          <a:stretch>
            <a:fillRect/>
          </a:stretch>
        </p:blipFill>
        <p:spPr>
          <a:xfrm>
            <a:off x="6518325" y="1375613"/>
            <a:ext cx="5121797" cy="3631438"/>
          </a:xfrm>
          <a:prstGeom prst="rect">
            <a:avLst/>
          </a:prstGeom>
        </p:spPr>
      </p:pic>
      <p:sp>
        <p:nvSpPr>
          <p:cNvPr id="7" name="Text Box 10">
            <a:extLst>
              <a:ext uri="{FF2B5EF4-FFF2-40B4-BE49-F238E27FC236}">
                <a16:creationId xmlns:a16="http://schemas.microsoft.com/office/drawing/2014/main" id="{E5022C72-202E-ED73-5560-E61F5B9C7190}"/>
              </a:ext>
            </a:extLst>
          </p:cNvPr>
          <p:cNvSpPr txBox="1">
            <a:spLocks noChangeArrowheads="1"/>
          </p:cNvSpPr>
          <p:nvPr/>
        </p:nvSpPr>
        <p:spPr bwMode="auto">
          <a:xfrm>
            <a:off x="47075" y="1213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Models you often hear about when working in neutrino physics : Mean Field </a:t>
            </a:r>
          </a:p>
        </p:txBody>
      </p:sp>
    </p:spTree>
    <p:extLst>
      <p:ext uri="{BB962C8B-B14F-4D97-AF65-F5344CB8AC3E}">
        <p14:creationId xmlns:p14="http://schemas.microsoft.com/office/powerpoint/2010/main" val="2143057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36335C-3587-435B-BC9D-5323EE9E3323}"/>
              </a:ext>
            </a:extLst>
          </p:cNvPr>
          <p:cNvPicPr>
            <a:picLocks noChangeAspect="1"/>
          </p:cNvPicPr>
          <p:nvPr/>
        </p:nvPicPr>
        <p:blipFill>
          <a:blip r:embed="rId2"/>
          <a:stretch>
            <a:fillRect/>
          </a:stretch>
        </p:blipFill>
        <p:spPr>
          <a:xfrm>
            <a:off x="1077193" y="1554123"/>
            <a:ext cx="3733800" cy="819150"/>
          </a:xfrm>
          <a:prstGeom prst="rect">
            <a:avLst/>
          </a:prstGeom>
        </p:spPr>
      </p:pic>
      <p:sp>
        <p:nvSpPr>
          <p:cNvPr id="5" name="TextBox 4">
            <a:extLst>
              <a:ext uri="{FF2B5EF4-FFF2-40B4-BE49-F238E27FC236}">
                <a16:creationId xmlns:a16="http://schemas.microsoft.com/office/drawing/2014/main" id="{223CF42F-D5EF-47D0-8280-A4A92BB0FC55}"/>
              </a:ext>
            </a:extLst>
          </p:cNvPr>
          <p:cNvSpPr txBox="1"/>
          <p:nvPr/>
        </p:nvSpPr>
        <p:spPr>
          <a:xfrm>
            <a:off x="306497" y="757666"/>
            <a:ext cx="11155499" cy="646331"/>
          </a:xfrm>
          <a:prstGeom prst="rect">
            <a:avLst/>
          </a:prstGeom>
          <a:noFill/>
        </p:spPr>
        <p:txBody>
          <a:bodyPr wrap="square" rtlCol="0">
            <a:spAutoFit/>
          </a:bodyPr>
          <a:lstStyle/>
          <a:p>
            <a:r>
              <a:rPr lang="en-US" dirty="0"/>
              <a:t>Recent years have seen the coming-of-age of </a:t>
            </a:r>
            <a:r>
              <a:rPr lang="en-US" b="1" dirty="0">
                <a:solidFill>
                  <a:srgbClr val="006699"/>
                </a:solidFill>
              </a:rPr>
              <a:t>ab-initio calculations for neutrino-nucleus cross section </a:t>
            </a:r>
            <a:r>
              <a:rPr lang="en-US" dirty="0"/>
              <a:t>predictions and the development of auxiliary techniques to provide predictions for a variety of processes, targets and kinematics</a:t>
            </a:r>
          </a:p>
        </p:txBody>
      </p:sp>
      <p:pic>
        <p:nvPicPr>
          <p:cNvPr id="10" name="Picture 9">
            <a:extLst>
              <a:ext uri="{FF2B5EF4-FFF2-40B4-BE49-F238E27FC236}">
                <a16:creationId xmlns:a16="http://schemas.microsoft.com/office/drawing/2014/main" id="{E74B77D7-457B-42E4-94B0-7C8588929706}"/>
              </a:ext>
            </a:extLst>
          </p:cNvPr>
          <p:cNvPicPr>
            <a:picLocks noChangeAspect="1"/>
          </p:cNvPicPr>
          <p:nvPr/>
        </p:nvPicPr>
        <p:blipFill>
          <a:blip r:embed="rId3"/>
          <a:stretch>
            <a:fillRect/>
          </a:stretch>
        </p:blipFill>
        <p:spPr>
          <a:xfrm>
            <a:off x="236501" y="2339311"/>
            <a:ext cx="4957950" cy="4151978"/>
          </a:xfrm>
          <a:prstGeom prst="rect">
            <a:avLst/>
          </a:prstGeom>
        </p:spPr>
      </p:pic>
      <p:sp>
        <p:nvSpPr>
          <p:cNvPr id="11" name="TextBox 10">
            <a:extLst>
              <a:ext uri="{FF2B5EF4-FFF2-40B4-BE49-F238E27FC236}">
                <a16:creationId xmlns:a16="http://schemas.microsoft.com/office/drawing/2014/main" id="{0CEC1D57-67F5-45FA-9319-498D20DE3CE6}"/>
              </a:ext>
            </a:extLst>
          </p:cNvPr>
          <p:cNvSpPr txBox="1"/>
          <p:nvPr/>
        </p:nvSpPr>
        <p:spPr>
          <a:xfrm>
            <a:off x="5113236" y="5946445"/>
            <a:ext cx="940579" cy="307777"/>
          </a:xfrm>
          <a:prstGeom prst="rect">
            <a:avLst/>
          </a:prstGeom>
          <a:noFill/>
        </p:spPr>
        <p:txBody>
          <a:bodyPr wrap="none" rtlCol="0">
            <a:spAutoFit/>
          </a:bodyPr>
          <a:lstStyle/>
          <a:p>
            <a:r>
              <a:rPr lang="en-US" sz="1400" dirty="0"/>
              <a:t>H. </a:t>
            </a:r>
            <a:r>
              <a:rPr lang="en-US" sz="1400" dirty="0" err="1"/>
              <a:t>Hergert</a:t>
            </a:r>
            <a:endParaRPr lang="nl-BE" sz="1400" dirty="0"/>
          </a:p>
        </p:txBody>
      </p:sp>
      <p:sp>
        <p:nvSpPr>
          <p:cNvPr id="8" name="Text Box 10">
            <a:extLst>
              <a:ext uri="{FF2B5EF4-FFF2-40B4-BE49-F238E27FC236}">
                <a16:creationId xmlns:a16="http://schemas.microsoft.com/office/drawing/2014/main" id="{F05E3301-FE83-81AF-2280-C301FA304264}"/>
              </a:ext>
            </a:extLst>
          </p:cNvPr>
          <p:cNvSpPr txBox="1">
            <a:spLocks noChangeArrowheads="1"/>
          </p:cNvSpPr>
          <p:nvPr/>
        </p:nvSpPr>
        <p:spPr bwMode="auto">
          <a:xfrm>
            <a:off x="47075" y="1213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Models you often hear about when working in neutrino physics : Ab Initio</a:t>
            </a:r>
          </a:p>
        </p:txBody>
      </p:sp>
      <p:sp>
        <p:nvSpPr>
          <p:cNvPr id="13" name="TextBox 12">
            <a:extLst>
              <a:ext uri="{FF2B5EF4-FFF2-40B4-BE49-F238E27FC236}">
                <a16:creationId xmlns:a16="http://schemas.microsoft.com/office/drawing/2014/main" id="{FE2AD217-7924-566A-3024-3856CBCB7EBA}"/>
              </a:ext>
            </a:extLst>
          </p:cNvPr>
          <p:cNvSpPr txBox="1"/>
          <p:nvPr/>
        </p:nvSpPr>
        <p:spPr>
          <a:xfrm>
            <a:off x="5332748" y="2136338"/>
            <a:ext cx="6622751" cy="2585323"/>
          </a:xfrm>
          <a:prstGeom prst="rect">
            <a:avLst/>
          </a:prstGeom>
          <a:noFill/>
          <a:ln w="15875">
            <a:solidFill>
              <a:schemeClr val="tx2"/>
            </a:solidFill>
          </a:ln>
        </p:spPr>
        <p:txBody>
          <a:bodyPr wrap="square" rtlCol="0">
            <a:spAutoFit/>
          </a:bodyPr>
          <a:lstStyle/>
          <a:p>
            <a:pPr algn="ctr"/>
            <a:r>
              <a:rPr lang="en-US" dirty="0"/>
              <a:t>Ab initio results </a:t>
            </a:r>
          </a:p>
          <a:p>
            <a:pPr marL="285750" indent="-285750">
              <a:buFont typeface="Arial" panose="020B0604020202020204" pitchFamily="34" charset="0"/>
              <a:buChar char="•"/>
            </a:pPr>
            <a:r>
              <a:rPr lang="en-US" dirty="0"/>
              <a:t>Realistic Hamiltonian e.g. AV18 in GFMC </a:t>
            </a:r>
          </a:p>
          <a:p>
            <a:pPr marL="285750" indent="-285750">
              <a:buFont typeface="Arial" panose="020B0604020202020204" pitchFamily="34" charset="0"/>
              <a:buChar char="•"/>
            </a:pPr>
            <a:r>
              <a:rPr lang="en-US" dirty="0"/>
              <a:t>Exact (up to the accuracy of the interaction Hamiltonian and order)</a:t>
            </a:r>
          </a:p>
          <a:p>
            <a:pPr marL="285750" indent="-285750">
              <a:buFont typeface="Arial" panose="020B0604020202020204" pitchFamily="34" charset="0"/>
              <a:buChar char="•"/>
            </a:pPr>
            <a:r>
              <a:rPr lang="en-US" dirty="0"/>
              <a:t>Including multinucleon contributions in a natural way</a:t>
            </a:r>
          </a:p>
          <a:p>
            <a:pPr marL="285750" indent="-285750">
              <a:buFont typeface="Arial" panose="020B0604020202020204" pitchFamily="34" charset="0"/>
              <a:buChar char="•"/>
            </a:pPr>
            <a:r>
              <a:rPr lang="en-US" dirty="0"/>
              <a:t>Computationally intensive and</a:t>
            </a:r>
            <a:br>
              <a:rPr lang="en-US" dirty="0"/>
            </a:br>
            <a:r>
              <a:rPr lang="en-US" dirty="0"/>
              <a:t>only applicable to the inclusive response</a:t>
            </a:r>
          </a:p>
          <a:p>
            <a:pPr marL="285750" indent="-285750">
              <a:buFont typeface="Arial" panose="020B0604020202020204" pitchFamily="34" charset="0"/>
              <a:buChar char="•"/>
            </a:pPr>
            <a:r>
              <a:rPr lang="en-US" dirty="0"/>
              <a:t>Light nuclei</a:t>
            </a:r>
          </a:p>
          <a:p>
            <a:pPr marL="285750" indent="-285750">
              <a:buFont typeface="Arial" panose="020B0604020202020204" pitchFamily="34" charset="0"/>
              <a:buChar char="•"/>
            </a:pPr>
            <a:r>
              <a:rPr lang="en-US" dirty="0"/>
              <a:t>Non-relativistic</a:t>
            </a:r>
          </a:p>
        </p:txBody>
      </p:sp>
    </p:spTree>
    <p:extLst>
      <p:ext uri="{BB962C8B-B14F-4D97-AF65-F5344CB8AC3E}">
        <p14:creationId xmlns:p14="http://schemas.microsoft.com/office/powerpoint/2010/main" val="2588800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26AAF3-B00E-4BE8-906B-5E7D0D79C578}"/>
              </a:ext>
            </a:extLst>
          </p:cNvPr>
          <p:cNvPicPr>
            <a:picLocks noChangeAspect="1"/>
          </p:cNvPicPr>
          <p:nvPr/>
        </p:nvPicPr>
        <p:blipFill>
          <a:blip r:embed="rId2"/>
          <a:stretch>
            <a:fillRect/>
          </a:stretch>
        </p:blipFill>
        <p:spPr>
          <a:xfrm>
            <a:off x="254000" y="637238"/>
            <a:ext cx="7624670" cy="6220762"/>
          </a:xfrm>
          <a:prstGeom prst="rect">
            <a:avLst/>
          </a:prstGeom>
        </p:spPr>
      </p:pic>
      <p:sp>
        <p:nvSpPr>
          <p:cNvPr id="3" name="TextBox 2">
            <a:extLst>
              <a:ext uri="{FF2B5EF4-FFF2-40B4-BE49-F238E27FC236}">
                <a16:creationId xmlns:a16="http://schemas.microsoft.com/office/drawing/2014/main" id="{D2197B8F-E9FB-4669-B269-1B30DEC921BC}"/>
              </a:ext>
            </a:extLst>
          </p:cNvPr>
          <p:cNvSpPr txBox="1"/>
          <p:nvPr/>
        </p:nvSpPr>
        <p:spPr>
          <a:xfrm>
            <a:off x="7878670" y="6220762"/>
            <a:ext cx="3131050" cy="307777"/>
          </a:xfrm>
          <a:prstGeom prst="rect">
            <a:avLst/>
          </a:prstGeom>
          <a:noFill/>
        </p:spPr>
        <p:txBody>
          <a:bodyPr wrap="none" rtlCol="0">
            <a:spAutoFit/>
          </a:bodyPr>
          <a:lstStyle/>
          <a:p>
            <a:r>
              <a:rPr lang="en-US" sz="1400" b="1" dirty="0"/>
              <a:t>A. Lovato et all PRX</a:t>
            </a:r>
            <a:r>
              <a:rPr lang="nl-BE" sz="1400" b="1" dirty="0"/>
              <a:t>10, 031068 (2020)</a:t>
            </a:r>
          </a:p>
        </p:txBody>
      </p:sp>
      <p:sp>
        <p:nvSpPr>
          <p:cNvPr id="5" name="Text Box 10">
            <a:extLst>
              <a:ext uri="{FF2B5EF4-FFF2-40B4-BE49-F238E27FC236}">
                <a16:creationId xmlns:a16="http://schemas.microsoft.com/office/drawing/2014/main" id="{AA15BF3A-6C87-9726-5330-1D3B821F8836}"/>
              </a:ext>
            </a:extLst>
          </p:cNvPr>
          <p:cNvSpPr txBox="1">
            <a:spLocks noChangeArrowheads="1"/>
          </p:cNvSpPr>
          <p:nvPr/>
        </p:nvSpPr>
        <p:spPr bwMode="auto">
          <a:xfrm>
            <a:off x="47075" y="1213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 Ab Initio</a:t>
            </a:r>
          </a:p>
        </p:txBody>
      </p:sp>
      <p:sp>
        <p:nvSpPr>
          <p:cNvPr id="7" name="TextBox 6">
            <a:extLst>
              <a:ext uri="{FF2B5EF4-FFF2-40B4-BE49-F238E27FC236}">
                <a16:creationId xmlns:a16="http://schemas.microsoft.com/office/drawing/2014/main" id="{850B3D6D-3306-F4C8-5433-A593564F6C4C}"/>
              </a:ext>
            </a:extLst>
          </p:cNvPr>
          <p:cNvSpPr txBox="1"/>
          <p:nvPr/>
        </p:nvSpPr>
        <p:spPr>
          <a:xfrm>
            <a:off x="7807341" y="1595650"/>
            <a:ext cx="4384659" cy="3139321"/>
          </a:xfrm>
          <a:prstGeom prst="rect">
            <a:avLst/>
          </a:prstGeom>
          <a:noFill/>
        </p:spPr>
        <p:txBody>
          <a:bodyPr wrap="square" rtlCol="0">
            <a:spAutoFit/>
          </a:bodyPr>
          <a:lstStyle/>
          <a:p>
            <a:pPr marL="285750" indent="-285750">
              <a:buFont typeface="Arial" panose="020B0604020202020204" pitchFamily="34" charset="0"/>
              <a:buChar char="•"/>
            </a:pPr>
            <a:r>
              <a:rPr lang="en-US" dirty="0" err="1"/>
              <a:t>MiniBooNE</a:t>
            </a:r>
            <a:r>
              <a:rPr lang="en-US" dirty="0"/>
              <a:t> flux-folded double differential cross sections per target neutron for </a:t>
            </a:r>
            <a:r>
              <a:rPr lang="en-US" dirty="0" err="1"/>
              <a:t>ν</a:t>
            </a:r>
            <a:r>
              <a:rPr lang="en-US" baseline="-25000" dirty="0" err="1"/>
              <a:t>μ</a:t>
            </a:r>
            <a:r>
              <a:rPr lang="en-US" dirty="0"/>
              <a:t>-CCQE scattering on </a:t>
            </a:r>
            <a:r>
              <a:rPr lang="en-US" baseline="30000" dirty="0"/>
              <a:t>12</a:t>
            </a:r>
            <a:r>
              <a:rPr lang="en-US" dirty="0"/>
              <a:t>C in a Green’s Function Monte Carlo approach </a:t>
            </a:r>
          </a:p>
          <a:p>
            <a:pPr marL="285750" indent="-285750">
              <a:buFont typeface="Arial" panose="020B0604020202020204" pitchFamily="34" charset="0"/>
              <a:buChar char="•"/>
            </a:pPr>
            <a:r>
              <a:rPr lang="en-US" dirty="0"/>
              <a:t>include the effects of many-body correlations induced by the interactions in the initial and final states</a:t>
            </a:r>
          </a:p>
          <a:p>
            <a:pPr marL="285750" indent="-285750">
              <a:buFont typeface="Arial" panose="020B0604020202020204" pitchFamily="34" charset="0"/>
              <a:buChar char="•"/>
            </a:pPr>
            <a:r>
              <a:rPr lang="en-US" dirty="0"/>
              <a:t>account for the interference between one- and two-body current contributions</a:t>
            </a:r>
            <a:endParaRPr lang="nl-BE" dirty="0"/>
          </a:p>
        </p:txBody>
      </p:sp>
    </p:spTree>
    <p:extLst>
      <p:ext uri="{BB962C8B-B14F-4D97-AF65-F5344CB8AC3E}">
        <p14:creationId xmlns:p14="http://schemas.microsoft.com/office/powerpoint/2010/main" val="35163483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D00829C-A69C-423B-85CB-7A713899ACBF}"/>
              </a:ext>
            </a:extLst>
          </p:cNvPr>
          <p:cNvPicPr>
            <a:picLocks noChangeAspect="1"/>
          </p:cNvPicPr>
          <p:nvPr/>
        </p:nvPicPr>
        <p:blipFill>
          <a:blip r:embed="rId2"/>
          <a:stretch>
            <a:fillRect/>
          </a:stretch>
        </p:blipFill>
        <p:spPr>
          <a:xfrm>
            <a:off x="334430" y="541958"/>
            <a:ext cx="6458019" cy="5912107"/>
          </a:xfrm>
          <a:prstGeom prst="rect">
            <a:avLst/>
          </a:prstGeom>
        </p:spPr>
      </p:pic>
      <p:sp>
        <p:nvSpPr>
          <p:cNvPr id="6" name="TextBox 5">
            <a:extLst>
              <a:ext uri="{FF2B5EF4-FFF2-40B4-BE49-F238E27FC236}">
                <a16:creationId xmlns:a16="http://schemas.microsoft.com/office/drawing/2014/main" id="{39B2FBF9-C845-482C-9B6C-DBD53680ADED}"/>
              </a:ext>
            </a:extLst>
          </p:cNvPr>
          <p:cNvSpPr txBox="1"/>
          <p:nvPr/>
        </p:nvSpPr>
        <p:spPr>
          <a:xfrm>
            <a:off x="7144086" y="757584"/>
            <a:ext cx="4407901" cy="2308324"/>
          </a:xfrm>
          <a:prstGeom prst="rect">
            <a:avLst/>
          </a:prstGeom>
          <a:noFill/>
        </p:spPr>
        <p:txBody>
          <a:bodyPr wrap="square" rtlCol="0">
            <a:spAutoFit/>
          </a:bodyPr>
          <a:lstStyle/>
          <a:p>
            <a:pPr marL="285750" indent="-285750">
              <a:buFont typeface="Arial" panose="020B0604020202020204" pitchFamily="34" charset="0"/>
              <a:buChar char="•"/>
            </a:pPr>
            <a:r>
              <a:rPr lang="en-US" dirty="0"/>
              <a:t>T2K flux-folded double differential cross sections per target neutron for </a:t>
            </a:r>
            <a:r>
              <a:rPr lang="en-US" dirty="0" err="1"/>
              <a:t>ν</a:t>
            </a:r>
            <a:r>
              <a:rPr lang="en-US" baseline="-25000" dirty="0" err="1"/>
              <a:t>μ</a:t>
            </a:r>
            <a:r>
              <a:rPr lang="en-US" dirty="0"/>
              <a:t>-CCQE scattering on </a:t>
            </a:r>
            <a:r>
              <a:rPr lang="en-US" baseline="30000" dirty="0"/>
              <a:t>12</a:t>
            </a:r>
            <a:r>
              <a:rPr lang="en-US" dirty="0"/>
              <a:t>C in a Green’s Function Monte Carlo approach </a:t>
            </a:r>
          </a:p>
          <a:p>
            <a:pPr marL="285750" indent="-285750">
              <a:buFont typeface="Arial" panose="020B0604020202020204" pitchFamily="34" charset="0"/>
              <a:buChar char="•"/>
            </a:pPr>
            <a:r>
              <a:rPr lang="en-US" dirty="0"/>
              <a:t>Comparing ab-initio calculations with mean-field-based calculations</a:t>
            </a:r>
          </a:p>
          <a:p>
            <a:pPr marL="285750" indent="-285750">
              <a:buFont typeface="Arial" panose="020B0604020202020204" pitchFamily="34" charset="0"/>
              <a:buChar char="•"/>
            </a:pPr>
            <a:r>
              <a:rPr lang="en-US" dirty="0"/>
              <a:t>Include long-range correlations in CRPA and added 2p-2h contributions</a:t>
            </a:r>
            <a:endParaRPr lang="nl-BE" dirty="0"/>
          </a:p>
        </p:txBody>
      </p:sp>
      <p:sp>
        <p:nvSpPr>
          <p:cNvPr id="7" name="TextBox 6">
            <a:extLst>
              <a:ext uri="{FF2B5EF4-FFF2-40B4-BE49-F238E27FC236}">
                <a16:creationId xmlns:a16="http://schemas.microsoft.com/office/drawing/2014/main" id="{65817754-3243-4FB8-940B-4881C39A5DEE}"/>
              </a:ext>
            </a:extLst>
          </p:cNvPr>
          <p:cNvSpPr txBox="1"/>
          <p:nvPr/>
        </p:nvSpPr>
        <p:spPr>
          <a:xfrm>
            <a:off x="3088735" y="5754798"/>
            <a:ext cx="4321248" cy="307777"/>
          </a:xfrm>
          <a:prstGeom prst="rect">
            <a:avLst/>
          </a:prstGeom>
          <a:noFill/>
        </p:spPr>
        <p:txBody>
          <a:bodyPr wrap="none" rtlCol="0">
            <a:spAutoFit/>
          </a:bodyPr>
          <a:lstStyle/>
          <a:p>
            <a:r>
              <a:rPr lang="en-US" sz="1400" b="1" dirty="0"/>
              <a:t>NJ, A. Nikolakopoulos, EPJ Special Topics 230, 7803</a:t>
            </a:r>
            <a:endParaRPr lang="nl-BE" sz="1400" b="1" dirty="0"/>
          </a:p>
        </p:txBody>
      </p:sp>
      <p:sp>
        <p:nvSpPr>
          <p:cNvPr id="9" name="Text Box 10">
            <a:extLst>
              <a:ext uri="{FF2B5EF4-FFF2-40B4-BE49-F238E27FC236}">
                <a16:creationId xmlns:a16="http://schemas.microsoft.com/office/drawing/2014/main" id="{000F7258-949C-4F09-9E3B-895DBFB9490C}"/>
              </a:ext>
            </a:extLst>
          </p:cNvPr>
          <p:cNvSpPr txBox="1">
            <a:spLocks noChangeArrowheads="1"/>
          </p:cNvSpPr>
          <p:nvPr/>
        </p:nvSpPr>
        <p:spPr bwMode="auto">
          <a:xfrm>
            <a:off x="72034" y="80293"/>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 Ab initio </a:t>
            </a:r>
          </a:p>
        </p:txBody>
      </p:sp>
    </p:spTree>
    <p:extLst>
      <p:ext uri="{BB962C8B-B14F-4D97-AF65-F5344CB8AC3E}">
        <p14:creationId xmlns:p14="http://schemas.microsoft.com/office/powerpoint/2010/main" val="3440951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89C76FD-BB18-456F-BB08-543EECA137B2}"/>
              </a:ext>
            </a:extLst>
          </p:cNvPr>
          <p:cNvSpPr txBox="1"/>
          <p:nvPr/>
        </p:nvSpPr>
        <p:spPr>
          <a:xfrm>
            <a:off x="375099" y="635914"/>
            <a:ext cx="11409790" cy="646331"/>
          </a:xfrm>
          <a:prstGeom prst="rect">
            <a:avLst/>
          </a:prstGeom>
          <a:noFill/>
          <a:ln w="15875">
            <a:solidFill>
              <a:schemeClr val="tx1"/>
            </a:solidFill>
          </a:ln>
        </p:spPr>
        <p:txBody>
          <a:bodyPr wrap="none" rtlCol="0">
            <a:spAutoFit/>
          </a:bodyPr>
          <a:lstStyle/>
          <a:p>
            <a:r>
              <a:rPr lang="nl-BE" b="1" dirty="0">
                <a:solidFill>
                  <a:srgbClr val="006699"/>
                </a:solidFill>
              </a:rPr>
              <a:t>Short-time </a:t>
            </a:r>
            <a:r>
              <a:rPr lang="nl-BE" b="1" dirty="0" err="1">
                <a:solidFill>
                  <a:srgbClr val="006699"/>
                </a:solidFill>
              </a:rPr>
              <a:t>approximation</a:t>
            </a:r>
            <a:r>
              <a:rPr lang="nl-BE" b="1" dirty="0">
                <a:solidFill>
                  <a:srgbClr val="006699"/>
                </a:solidFill>
              </a:rPr>
              <a:t> :</a:t>
            </a:r>
            <a:r>
              <a:rPr lang="nl-BE" dirty="0"/>
              <a:t> go </a:t>
            </a:r>
            <a:r>
              <a:rPr lang="nl-BE" dirty="0" err="1"/>
              <a:t>beyond</a:t>
            </a:r>
            <a:r>
              <a:rPr lang="nl-BE" dirty="0"/>
              <a:t> </a:t>
            </a:r>
            <a:r>
              <a:rPr lang="nl-BE" dirty="0" err="1"/>
              <a:t>the</a:t>
            </a:r>
            <a:r>
              <a:rPr lang="nl-BE" dirty="0"/>
              <a:t> </a:t>
            </a:r>
            <a:r>
              <a:rPr lang="nl-BE" dirty="0" err="1"/>
              <a:t>restriction</a:t>
            </a:r>
            <a:r>
              <a:rPr lang="nl-BE" dirty="0"/>
              <a:t> </a:t>
            </a:r>
            <a:r>
              <a:rPr lang="nl-BE" dirty="0" err="1"/>
              <a:t>to</a:t>
            </a:r>
            <a:r>
              <a:rPr lang="nl-BE" dirty="0"/>
              <a:t> </a:t>
            </a:r>
            <a:r>
              <a:rPr lang="nl-BE" dirty="0" err="1"/>
              <a:t>inclusive</a:t>
            </a:r>
            <a:r>
              <a:rPr lang="nl-BE" dirty="0"/>
              <a:t> </a:t>
            </a:r>
            <a:r>
              <a:rPr lang="nl-BE" dirty="0" err="1"/>
              <a:t>processes</a:t>
            </a:r>
            <a:r>
              <a:rPr lang="nl-BE" dirty="0"/>
              <a:t> in </a:t>
            </a:r>
            <a:r>
              <a:rPr lang="nl-BE" dirty="0" err="1"/>
              <a:t>ab-initio</a:t>
            </a:r>
            <a:r>
              <a:rPr lang="nl-BE" dirty="0"/>
              <a:t> approaches </a:t>
            </a:r>
            <a:r>
              <a:rPr lang="nl-BE" dirty="0" err="1"/>
              <a:t>and</a:t>
            </a:r>
            <a:r>
              <a:rPr lang="nl-BE" dirty="0"/>
              <a:t> </a:t>
            </a:r>
            <a:r>
              <a:rPr lang="nl-BE" dirty="0" err="1"/>
              <a:t>provides</a:t>
            </a:r>
            <a:endParaRPr lang="nl-BE" dirty="0"/>
          </a:p>
          <a:p>
            <a:r>
              <a:rPr lang="nl-BE" dirty="0"/>
              <a:t> more </a:t>
            </a:r>
            <a:r>
              <a:rPr lang="en-US" dirty="0"/>
              <a:t>e</a:t>
            </a:r>
            <a:r>
              <a:rPr lang="nl-BE" dirty="0" err="1"/>
              <a:t>xclusive</a:t>
            </a:r>
            <a:r>
              <a:rPr lang="nl-BE" dirty="0"/>
              <a:t> information</a:t>
            </a:r>
          </a:p>
        </p:txBody>
      </p:sp>
      <p:pic>
        <p:nvPicPr>
          <p:cNvPr id="6" name="Picture 5">
            <a:extLst>
              <a:ext uri="{FF2B5EF4-FFF2-40B4-BE49-F238E27FC236}">
                <a16:creationId xmlns:a16="http://schemas.microsoft.com/office/drawing/2014/main" id="{A239311A-66A5-4F4D-8314-FEDB67EFF8DA}"/>
              </a:ext>
            </a:extLst>
          </p:cNvPr>
          <p:cNvPicPr>
            <a:picLocks noChangeAspect="1"/>
          </p:cNvPicPr>
          <p:nvPr/>
        </p:nvPicPr>
        <p:blipFill>
          <a:blip r:embed="rId2"/>
          <a:stretch>
            <a:fillRect/>
          </a:stretch>
        </p:blipFill>
        <p:spPr>
          <a:xfrm>
            <a:off x="91736" y="2028311"/>
            <a:ext cx="4981575" cy="3600450"/>
          </a:xfrm>
          <a:prstGeom prst="rect">
            <a:avLst/>
          </a:prstGeom>
        </p:spPr>
      </p:pic>
      <p:sp>
        <p:nvSpPr>
          <p:cNvPr id="7" name="TextBox 6">
            <a:extLst>
              <a:ext uri="{FF2B5EF4-FFF2-40B4-BE49-F238E27FC236}">
                <a16:creationId xmlns:a16="http://schemas.microsoft.com/office/drawing/2014/main" id="{840C6DD1-1905-4C2A-AD7D-2F07CFF493CB}"/>
              </a:ext>
            </a:extLst>
          </p:cNvPr>
          <p:cNvSpPr txBox="1"/>
          <p:nvPr/>
        </p:nvSpPr>
        <p:spPr>
          <a:xfrm>
            <a:off x="3337880" y="6010067"/>
            <a:ext cx="2789931" cy="307777"/>
          </a:xfrm>
          <a:prstGeom prst="rect">
            <a:avLst/>
          </a:prstGeom>
          <a:noFill/>
        </p:spPr>
        <p:txBody>
          <a:bodyPr wrap="none" rtlCol="0">
            <a:spAutoFit/>
          </a:bodyPr>
          <a:lstStyle/>
          <a:p>
            <a:r>
              <a:rPr lang="en-US" sz="1400" b="1" dirty="0"/>
              <a:t>S. Pastore et al, PRC101, 044612</a:t>
            </a:r>
            <a:endParaRPr lang="nl-BE" sz="1400" b="1" dirty="0"/>
          </a:p>
        </p:txBody>
      </p:sp>
      <p:sp>
        <p:nvSpPr>
          <p:cNvPr id="8" name="TextBox 7">
            <a:extLst>
              <a:ext uri="{FF2B5EF4-FFF2-40B4-BE49-F238E27FC236}">
                <a16:creationId xmlns:a16="http://schemas.microsoft.com/office/drawing/2014/main" id="{422D0849-192E-4515-A282-A43B2A000F15}"/>
              </a:ext>
            </a:extLst>
          </p:cNvPr>
          <p:cNvSpPr txBox="1"/>
          <p:nvPr/>
        </p:nvSpPr>
        <p:spPr>
          <a:xfrm>
            <a:off x="5645136" y="1256466"/>
            <a:ext cx="6047933" cy="2585323"/>
          </a:xfrm>
          <a:prstGeom prst="rect">
            <a:avLst/>
          </a:prstGeom>
          <a:noFill/>
        </p:spPr>
        <p:txBody>
          <a:bodyPr wrap="square" rtlCol="0">
            <a:spAutoFit/>
          </a:bodyPr>
          <a:lstStyle/>
          <a:p>
            <a:pPr marL="285750" indent="-285750">
              <a:buFont typeface="Arial" panose="020B0604020202020204" pitchFamily="34" charset="0"/>
              <a:buChar char="•"/>
            </a:pPr>
            <a:r>
              <a:rPr lang="en-US" dirty="0"/>
              <a:t>Based on factorization</a:t>
            </a:r>
          </a:p>
          <a:p>
            <a:pPr marL="285750" indent="-285750">
              <a:buFont typeface="Arial" panose="020B0604020202020204" pitchFamily="34" charset="0"/>
              <a:buChar char="•"/>
            </a:pPr>
            <a:r>
              <a:rPr lang="en-US" dirty="0"/>
              <a:t>Retains 2-body contributions and correctly accounts for interference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r>
              <a:rPr lang="en-US" dirty="0"/>
              <a:t>Response functions account for scattering off pairs of interacting nucleons</a:t>
            </a:r>
          </a:p>
          <a:p>
            <a:pPr marL="285750" indent="-285750">
              <a:buFont typeface="Arial" panose="020B0604020202020204" pitchFamily="34" charset="0"/>
              <a:buChar char="•"/>
            </a:pPr>
            <a:endParaRPr lang="en-US" dirty="0"/>
          </a:p>
        </p:txBody>
      </p:sp>
      <p:pic>
        <p:nvPicPr>
          <p:cNvPr id="25" name="Picture 24">
            <a:extLst>
              <a:ext uri="{FF2B5EF4-FFF2-40B4-BE49-F238E27FC236}">
                <a16:creationId xmlns:a16="http://schemas.microsoft.com/office/drawing/2014/main" id="{02C86040-ADD1-424F-A306-8BCE3419A3E1}"/>
              </a:ext>
            </a:extLst>
          </p:cNvPr>
          <p:cNvPicPr>
            <a:picLocks noChangeAspect="1"/>
          </p:cNvPicPr>
          <p:nvPr/>
        </p:nvPicPr>
        <p:blipFill rotWithShape="1">
          <a:blip r:embed="rId3"/>
          <a:srcRect r="45436"/>
          <a:stretch/>
        </p:blipFill>
        <p:spPr>
          <a:xfrm>
            <a:off x="7364534" y="2028311"/>
            <a:ext cx="2037312" cy="819150"/>
          </a:xfrm>
          <a:prstGeom prst="rect">
            <a:avLst/>
          </a:prstGeom>
        </p:spPr>
      </p:pic>
      <p:pic>
        <p:nvPicPr>
          <p:cNvPr id="10" name="Picture 9">
            <a:extLst>
              <a:ext uri="{FF2B5EF4-FFF2-40B4-BE49-F238E27FC236}">
                <a16:creationId xmlns:a16="http://schemas.microsoft.com/office/drawing/2014/main" id="{AD3E5934-C115-4D1D-B7BF-0EE6E85232F4}"/>
              </a:ext>
            </a:extLst>
          </p:cNvPr>
          <p:cNvPicPr>
            <a:picLocks noChangeAspect="1"/>
          </p:cNvPicPr>
          <p:nvPr/>
        </p:nvPicPr>
        <p:blipFill>
          <a:blip r:embed="rId4"/>
          <a:stretch>
            <a:fillRect/>
          </a:stretch>
        </p:blipFill>
        <p:spPr>
          <a:xfrm>
            <a:off x="6414290" y="3546740"/>
            <a:ext cx="4772914" cy="819150"/>
          </a:xfrm>
          <a:prstGeom prst="rect">
            <a:avLst/>
          </a:prstGeom>
        </p:spPr>
      </p:pic>
      <p:pic>
        <p:nvPicPr>
          <p:cNvPr id="11" name="Picture 10">
            <a:extLst>
              <a:ext uri="{FF2B5EF4-FFF2-40B4-BE49-F238E27FC236}">
                <a16:creationId xmlns:a16="http://schemas.microsoft.com/office/drawing/2014/main" id="{A355A41F-B574-4495-A896-87991E69F735}"/>
              </a:ext>
            </a:extLst>
          </p:cNvPr>
          <p:cNvPicPr>
            <a:picLocks noChangeAspect="1"/>
          </p:cNvPicPr>
          <p:nvPr/>
        </p:nvPicPr>
        <p:blipFill>
          <a:blip r:embed="rId5"/>
          <a:stretch>
            <a:fillRect/>
          </a:stretch>
        </p:blipFill>
        <p:spPr>
          <a:xfrm>
            <a:off x="6911058" y="4148152"/>
            <a:ext cx="4981576" cy="2709848"/>
          </a:xfrm>
          <a:prstGeom prst="rect">
            <a:avLst/>
          </a:prstGeom>
        </p:spPr>
      </p:pic>
      <p:sp>
        <p:nvSpPr>
          <p:cNvPr id="15" name="TextBox 14">
            <a:extLst>
              <a:ext uri="{FF2B5EF4-FFF2-40B4-BE49-F238E27FC236}">
                <a16:creationId xmlns:a16="http://schemas.microsoft.com/office/drawing/2014/main" id="{E90653BE-34E0-4326-BC78-86471C58CE19}"/>
              </a:ext>
            </a:extLst>
          </p:cNvPr>
          <p:cNvSpPr txBox="1"/>
          <p:nvPr/>
        </p:nvSpPr>
        <p:spPr>
          <a:xfrm>
            <a:off x="6274249" y="5640735"/>
            <a:ext cx="1090286" cy="738664"/>
          </a:xfrm>
          <a:prstGeom prst="rect">
            <a:avLst/>
          </a:prstGeom>
          <a:noFill/>
        </p:spPr>
        <p:txBody>
          <a:bodyPr wrap="square" rtlCol="0">
            <a:spAutoFit/>
          </a:bodyPr>
          <a:lstStyle/>
          <a:p>
            <a:r>
              <a:rPr lang="en-US" sz="1400" dirty="0"/>
              <a:t>Transverse response density</a:t>
            </a:r>
            <a:endParaRPr lang="nl-BE" sz="1400" dirty="0"/>
          </a:p>
        </p:txBody>
      </p:sp>
      <p:sp>
        <p:nvSpPr>
          <p:cNvPr id="3" name="Text Box 10">
            <a:extLst>
              <a:ext uri="{FF2B5EF4-FFF2-40B4-BE49-F238E27FC236}">
                <a16:creationId xmlns:a16="http://schemas.microsoft.com/office/drawing/2014/main" id="{139C718F-09C3-F1F2-A20F-8C780EE13B20}"/>
              </a:ext>
            </a:extLst>
          </p:cNvPr>
          <p:cNvSpPr txBox="1">
            <a:spLocks noChangeArrowheads="1"/>
          </p:cNvSpPr>
          <p:nvPr/>
        </p:nvSpPr>
        <p:spPr bwMode="auto">
          <a:xfrm>
            <a:off x="47075" y="1213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 Short Time Approximation STA</a:t>
            </a:r>
          </a:p>
        </p:txBody>
      </p:sp>
    </p:spTree>
    <p:extLst>
      <p:ext uri="{BB962C8B-B14F-4D97-AF65-F5344CB8AC3E}">
        <p14:creationId xmlns:p14="http://schemas.microsoft.com/office/powerpoint/2010/main" val="1272150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06DF93A-8222-0893-E3FB-0670B9E5CD1D}"/>
              </a:ext>
            </a:extLst>
          </p:cNvPr>
          <p:cNvPicPr>
            <a:picLocks noChangeAspect="1"/>
          </p:cNvPicPr>
          <p:nvPr/>
        </p:nvPicPr>
        <p:blipFill>
          <a:blip r:embed="rId3"/>
          <a:stretch>
            <a:fillRect/>
          </a:stretch>
        </p:blipFill>
        <p:spPr>
          <a:xfrm>
            <a:off x="149282" y="2440859"/>
            <a:ext cx="5048509" cy="647733"/>
          </a:xfrm>
          <a:prstGeom prst="rect">
            <a:avLst/>
          </a:prstGeom>
        </p:spPr>
      </p:pic>
      <p:pic>
        <p:nvPicPr>
          <p:cNvPr id="3" name="Picture 2">
            <a:extLst>
              <a:ext uri="{FF2B5EF4-FFF2-40B4-BE49-F238E27FC236}">
                <a16:creationId xmlns:a16="http://schemas.microsoft.com/office/drawing/2014/main" id="{725CB299-67AA-4416-B568-C3F6C9208D1E}"/>
              </a:ext>
            </a:extLst>
          </p:cNvPr>
          <p:cNvPicPr>
            <a:picLocks noChangeAspect="1"/>
          </p:cNvPicPr>
          <p:nvPr/>
        </p:nvPicPr>
        <p:blipFill>
          <a:blip r:embed="rId4"/>
          <a:stretch>
            <a:fillRect/>
          </a:stretch>
        </p:blipFill>
        <p:spPr>
          <a:xfrm>
            <a:off x="1398540" y="1048091"/>
            <a:ext cx="4134904" cy="686815"/>
          </a:xfrm>
          <a:prstGeom prst="rect">
            <a:avLst/>
          </a:prstGeom>
        </p:spPr>
      </p:pic>
      <p:sp>
        <p:nvSpPr>
          <p:cNvPr id="4" name="TextBox 3">
            <a:extLst>
              <a:ext uri="{FF2B5EF4-FFF2-40B4-BE49-F238E27FC236}">
                <a16:creationId xmlns:a16="http://schemas.microsoft.com/office/drawing/2014/main" id="{3E7B0D8F-56A2-4CEF-8CD2-40793482CE02}"/>
              </a:ext>
            </a:extLst>
          </p:cNvPr>
          <p:cNvSpPr txBox="1"/>
          <p:nvPr/>
        </p:nvSpPr>
        <p:spPr>
          <a:xfrm>
            <a:off x="149282" y="650146"/>
            <a:ext cx="7172135" cy="369332"/>
          </a:xfrm>
          <a:prstGeom prst="rect">
            <a:avLst/>
          </a:prstGeom>
          <a:noFill/>
          <a:ln w="15875">
            <a:solidFill>
              <a:schemeClr val="tx1"/>
            </a:solidFill>
          </a:ln>
        </p:spPr>
        <p:txBody>
          <a:bodyPr wrap="square" rtlCol="0">
            <a:spAutoFit/>
          </a:bodyPr>
          <a:lstStyle/>
          <a:p>
            <a:r>
              <a:rPr lang="nl-BE" b="1" dirty="0" err="1">
                <a:solidFill>
                  <a:srgbClr val="006699"/>
                </a:solidFill>
              </a:rPr>
              <a:t>Coupled</a:t>
            </a:r>
            <a:r>
              <a:rPr lang="nl-BE" b="1" dirty="0">
                <a:solidFill>
                  <a:srgbClr val="006699"/>
                </a:solidFill>
              </a:rPr>
              <a:t>-cluster</a:t>
            </a:r>
            <a:r>
              <a:rPr lang="nl-BE" b="1" dirty="0"/>
              <a:t> </a:t>
            </a:r>
            <a:r>
              <a:rPr lang="nl-BE" dirty="0" err="1"/>
              <a:t>theory</a:t>
            </a:r>
            <a:r>
              <a:rPr lang="nl-BE" dirty="0"/>
              <a:t> </a:t>
            </a:r>
            <a:r>
              <a:rPr lang="nl-BE" dirty="0" err="1"/>
              <a:t>predictions</a:t>
            </a:r>
            <a:r>
              <a:rPr lang="nl-BE" dirty="0"/>
              <a:t> </a:t>
            </a:r>
            <a:r>
              <a:rPr lang="nl-BE" dirty="0" err="1"/>
              <a:t>for</a:t>
            </a:r>
            <a:r>
              <a:rPr lang="nl-BE" dirty="0"/>
              <a:t> </a:t>
            </a:r>
            <a:r>
              <a:rPr lang="nl-BE" b="1" dirty="0" err="1">
                <a:solidFill>
                  <a:srgbClr val="006699"/>
                </a:solidFill>
              </a:rPr>
              <a:t>inelastic</a:t>
            </a:r>
            <a:r>
              <a:rPr lang="nl-BE" b="1" dirty="0">
                <a:solidFill>
                  <a:srgbClr val="006699"/>
                </a:solidFill>
              </a:rPr>
              <a:t> scattering</a:t>
            </a:r>
            <a:r>
              <a:rPr lang="nl-BE" dirty="0">
                <a:solidFill>
                  <a:srgbClr val="006699"/>
                </a:solidFill>
              </a:rPr>
              <a:t> </a:t>
            </a:r>
            <a:r>
              <a:rPr lang="nl-BE" dirty="0" err="1"/>
              <a:t>processes</a:t>
            </a:r>
            <a:r>
              <a:rPr lang="nl-BE" dirty="0"/>
              <a:t> </a:t>
            </a:r>
          </a:p>
        </p:txBody>
      </p:sp>
      <p:pic>
        <p:nvPicPr>
          <p:cNvPr id="5" name="Picture 4">
            <a:extLst>
              <a:ext uri="{FF2B5EF4-FFF2-40B4-BE49-F238E27FC236}">
                <a16:creationId xmlns:a16="http://schemas.microsoft.com/office/drawing/2014/main" id="{697CD5D7-7E0D-41BA-A1C4-A5BE6F77FA80}"/>
              </a:ext>
            </a:extLst>
          </p:cNvPr>
          <p:cNvPicPr>
            <a:picLocks noChangeAspect="1"/>
          </p:cNvPicPr>
          <p:nvPr/>
        </p:nvPicPr>
        <p:blipFill>
          <a:blip r:embed="rId5"/>
          <a:stretch>
            <a:fillRect/>
          </a:stretch>
        </p:blipFill>
        <p:spPr>
          <a:xfrm>
            <a:off x="7321417" y="1700607"/>
            <a:ext cx="4134904" cy="1546703"/>
          </a:xfrm>
          <a:prstGeom prst="rect">
            <a:avLst/>
          </a:prstGeom>
        </p:spPr>
      </p:pic>
      <p:sp>
        <p:nvSpPr>
          <p:cNvPr id="6" name="Rectangle 5">
            <a:extLst>
              <a:ext uri="{FF2B5EF4-FFF2-40B4-BE49-F238E27FC236}">
                <a16:creationId xmlns:a16="http://schemas.microsoft.com/office/drawing/2014/main" id="{0F02EB04-6BCA-4096-9E82-5CA75505406E}"/>
              </a:ext>
            </a:extLst>
          </p:cNvPr>
          <p:cNvSpPr/>
          <p:nvPr/>
        </p:nvSpPr>
        <p:spPr>
          <a:xfrm>
            <a:off x="5533444" y="6040206"/>
            <a:ext cx="4411913" cy="369332"/>
          </a:xfrm>
          <a:prstGeom prst="rect">
            <a:avLst/>
          </a:prstGeom>
        </p:spPr>
        <p:txBody>
          <a:bodyPr wrap="none">
            <a:spAutoFit/>
          </a:bodyPr>
          <a:lstStyle/>
          <a:p>
            <a:r>
              <a:rPr lang="nl-BE" b="1" dirty="0"/>
              <a:t>J.E. </a:t>
            </a:r>
            <a:r>
              <a:rPr lang="nl-BE" b="1" dirty="0" err="1"/>
              <a:t>Sobczyk</a:t>
            </a:r>
            <a:r>
              <a:rPr lang="nl-BE" b="1" dirty="0"/>
              <a:t> et al.; PRL 27, 072501 (2021) </a:t>
            </a:r>
          </a:p>
        </p:txBody>
      </p:sp>
      <p:cxnSp>
        <p:nvCxnSpPr>
          <p:cNvPr id="8" name="Connector: Curved 7">
            <a:extLst>
              <a:ext uri="{FF2B5EF4-FFF2-40B4-BE49-F238E27FC236}">
                <a16:creationId xmlns:a16="http://schemas.microsoft.com/office/drawing/2014/main" id="{2ACA95C5-F787-4BEF-B803-39C30FE7F3D5}"/>
              </a:ext>
            </a:extLst>
          </p:cNvPr>
          <p:cNvCxnSpPr>
            <a:cxnSpLocks/>
          </p:cNvCxnSpPr>
          <p:nvPr/>
        </p:nvCxnSpPr>
        <p:spPr>
          <a:xfrm>
            <a:off x="2542032" y="1698148"/>
            <a:ext cx="3403338" cy="871656"/>
          </a:xfrm>
          <a:prstGeom prst="curved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1A32901D-2264-4C38-8C02-FB32F01A75D7}"/>
              </a:ext>
            </a:extLst>
          </p:cNvPr>
          <p:cNvPicPr>
            <a:picLocks noChangeAspect="1"/>
          </p:cNvPicPr>
          <p:nvPr/>
        </p:nvPicPr>
        <p:blipFill>
          <a:blip r:embed="rId6"/>
          <a:stretch>
            <a:fillRect/>
          </a:stretch>
        </p:blipFill>
        <p:spPr>
          <a:xfrm>
            <a:off x="553691" y="3230851"/>
            <a:ext cx="10315575" cy="3095625"/>
          </a:xfrm>
          <a:prstGeom prst="rect">
            <a:avLst/>
          </a:prstGeom>
        </p:spPr>
      </p:pic>
      <p:sp>
        <p:nvSpPr>
          <p:cNvPr id="12" name="Text Box 10">
            <a:extLst>
              <a:ext uri="{FF2B5EF4-FFF2-40B4-BE49-F238E27FC236}">
                <a16:creationId xmlns:a16="http://schemas.microsoft.com/office/drawing/2014/main" id="{0F0970DB-6D33-48A9-A8CE-2C51C20E4D78}"/>
              </a:ext>
            </a:extLst>
          </p:cNvPr>
          <p:cNvSpPr txBox="1">
            <a:spLocks noChangeArrowheads="1"/>
          </p:cNvSpPr>
          <p:nvPr/>
        </p:nvSpPr>
        <p:spPr bwMode="auto">
          <a:xfrm>
            <a:off x="72034" y="80293"/>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Making AI work : Coupled cluster </a:t>
            </a:r>
          </a:p>
        </p:txBody>
      </p:sp>
      <p:sp>
        <p:nvSpPr>
          <p:cNvPr id="7" name="TextBox 6">
            <a:extLst>
              <a:ext uri="{FF2B5EF4-FFF2-40B4-BE49-F238E27FC236}">
                <a16:creationId xmlns:a16="http://schemas.microsoft.com/office/drawing/2014/main" id="{AB7275C5-70A3-8505-A883-DDFA8E8BC662}"/>
              </a:ext>
            </a:extLst>
          </p:cNvPr>
          <p:cNvSpPr txBox="1"/>
          <p:nvPr/>
        </p:nvSpPr>
        <p:spPr>
          <a:xfrm>
            <a:off x="6001723" y="1230845"/>
            <a:ext cx="3387146" cy="369332"/>
          </a:xfrm>
          <a:prstGeom prst="rect">
            <a:avLst/>
          </a:prstGeom>
          <a:noFill/>
        </p:spPr>
        <p:txBody>
          <a:bodyPr wrap="none" rtlCol="0">
            <a:spAutoFit/>
          </a:bodyPr>
          <a:lstStyle/>
          <a:p>
            <a:r>
              <a:rPr lang="en-GB" dirty="0"/>
              <a:t>Reference state         = mean field</a:t>
            </a:r>
            <a:endParaRPr lang="en-BE" dirty="0"/>
          </a:p>
        </p:txBody>
      </p:sp>
      <p:sp>
        <p:nvSpPr>
          <p:cNvPr id="9" name="TextBox 8">
            <a:extLst>
              <a:ext uri="{FF2B5EF4-FFF2-40B4-BE49-F238E27FC236}">
                <a16:creationId xmlns:a16="http://schemas.microsoft.com/office/drawing/2014/main" id="{601FA4CA-2450-42FB-CC2D-9504CE7BC60D}"/>
              </a:ext>
            </a:extLst>
          </p:cNvPr>
          <p:cNvSpPr txBox="1"/>
          <p:nvPr/>
        </p:nvSpPr>
        <p:spPr>
          <a:xfrm>
            <a:off x="1574608" y="1746338"/>
            <a:ext cx="4779385" cy="646331"/>
          </a:xfrm>
          <a:prstGeom prst="rect">
            <a:avLst/>
          </a:prstGeom>
          <a:noFill/>
        </p:spPr>
        <p:txBody>
          <a:bodyPr wrap="none" rtlCol="0">
            <a:spAutoFit/>
          </a:bodyPr>
          <a:lstStyle/>
          <a:p>
            <a:pPr marL="285750" indent="-285750">
              <a:buFont typeface="Arial" panose="020B0604020202020204" pitchFamily="34" charset="0"/>
              <a:buChar char="•"/>
            </a:pPr>
            <a:r>
              <a:rPr lang="en-GB" dirty="0"/>
              <a:t>Operator to include correlations</a:t>
            </a:r>
          </a:p>
          <a:p>
            <a:pPr marL="285750" indent="-285750">
              <a:buFont typeface="Arial" panose="020B0604020202020204" pitchFamily="34" charset="0"/>
              <a:buChar char="•"/>
            </a:pPr>
            <a:r>
              <a:rPr lang="en-GB" dirty="0"/>
              <a:t>Truncation in T controls approximation level</a:t>
            </a:r>
            <a:endParaRPr lang="en-BE" dirty="0"/>
          </a:p>
        </p:txBody>
      </p:sp>
      <p:pic>
        <p:nvPicPr>
          <p:cNvPr id="17" name="Picture 16">
            <a:extLst>
              <a:ext uri="{FF2B5EF4-FFF2-40B4-BE49-F238E27FC236}">
                <a16:creationId xmlns:a16="http://schemas.microsoft.com/office/drawing/2014/main" id="{4FBA145D-1D2F-A153-8146-7870C88F5058}"/>
              </a:ext>
            </a:extLst>
          </p:cNvPr>
          <p:cNvPicPr>
            <a:picLocks noChangeAspect="1"/>
          </p:cNvPicPr>
          <p:nvPr/>
        </p:nvPicPr>
        <p:blipFill>
          <a:blip r:embed="rId7"/>
          <a:stretch>
            <a:fillRect/>
          </a:stretch>
        </p:blipFill>
        <p:spPr>
          <a:xfrm>
            <a:off x="7674934" y="1254375"/>
            <a:ext cx="354886" cy="301653"/>
          </a:xfrm>
          <a:prstGeom prst="rect">
            <a:avLst/>
          </a:prstGeom>
        </p:spPr>
      </p:pic>
      <p:sp>
        <p:nvSpPr>
          <p:cNvPr id="18" name="TextBox 17">
            <a:extLst>
              <a:ext uri="{FF2B5EF4-FFF2-40B4-BE49-F238E27FC236}">
                <a16:creationId xmlns:a16="http://schemas.microsoft.com/office/drawing/2014/main" id="{CF81C6E6-3616-2A10-FF4E-C7805DEB43CA}"/>
              </a:ext>
            </a:extLst>
          </p:cNvPr>
          <p:cNvSpPr txBox="1"/>
          <p:nvPr/>
        </p:nvSpPr>
        <p:spPr>
          <a:xfrm>
            <a:off x="8263230" y="6427681"/>
            <a:ext cx="3364254" cy="307777"/>
          </a:xfrm>
          <a:prstGeom prst="rect">
            <a:avLst/>
          </a:prstGeom>
          <a:noFill/>
        </p:spPr>
        <p:txBody>
          <a:bodyPr wrap="none" rtlCol="0">
            <a:spAutoFit/>
          </a:bodyPr>
          <a:lstStyle/>
          <a:p>
            <a:r>
              <a:rPr lang="en-GB" sz="1400" b="1" dirty="0"/>
              <a:t>J. Sobczyk et al., </a:t>
            </a:r>
            <a:r>
              <a:rPr lang="en-BE" sz="1400" b="1" dirty="0"/>
              <a:t>PRC 109 (2024) 025502</a:t>
            </a:r>
          </a:p>
        </p:txBody>
      </p:sp>
    </p:spTree>
    <p:extLst>
      <p:ext uri="{BB962C8B-B14F-4D97-AF65-F5344CB8AC3E}">
        <p14:creationId xmlns:p14="http://schemas.microsoft.com/office/powerpoint/2010/main" val="2315023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2C0AD-6C1C-F596-798F-1ECAE3C4CC2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1E8D0BF-3460-B559-714D-545584CC38E2}"/>
              </a:ext>
            </a:extLst>
          </p:cNvPr>
          <p:cNvPicPr>
            <a:picLocks noChangeAspect="1"/>
          </p:cNvPicPr>
          <p:nvPr/>
        </p:nvPicPr>
        <p:blipFill>
          <a:blip r:embed="rId2"/>
          <a:stretch>
            <a:fillRect/>
          </a:stretch>
        </p:blipFill>
        <p:spPr>
          <a:xfrm>
            <a:off x="989118" y="3238995"/>
            <a:ext cx="7379079" cy="2825895"/>
          </a:xfrm>
          <a:custGeom>
            <a:avLst/>
            <a:gdLst>
              <a:gd name="csX0" fmla="*/ 0 w 7379079"/>
              <a:gd name="csY0" fmla="*/ 0 h 2825895"/>
              <a:gd name="csX1" fmla="*/ 744616 w 7379079"/>
              <a:gd name="csY1" fmla="*/ 0 h 2825895"/>
              <a:gd name="csX2" fmla="*/ 1563023 w 7379079"/>
              <a:gd name="csY2" fmla="*/ 0 h 2825895"/>
              <a:gd name="csX3" fmla="*/ 2086267 w 7379079"/>
              <a:gd name="csY3" fmla="*/ 0 h 2825895"/>
              <a:gd name="csX4" fmla="*/ 2830883 w 7379079"/>
              <a:gd name="csY4" fmla="*/ 0 h 2825895"/>
              <a:gd name="csX5" fmla="*/ 3354127 w 7379079"/>
              <a:gd name="csY5" fmla="*/ 0 h 2825895"/>
              <a:gd name="csX6" fmla="*/ 4024952 w 7379079"/>
              <a:gd name="csY6" fmla="*/ 0 h 2825895"/>
              <a:gd name="csX7" fmla="*/ 4769568 w 7379079"/>
              <a:gd name="csY7" fmla="*/ 0 h 2825895"/>
              <a:gd name="csX8" fmla="*/ 5219021 w 7379079"/>
              <a:gd name="csY8" fmla="*/ 0 h 2825895"/>
              <a:gd name="csX9" fmla="*/ 5668474 w 7379079"/>
              <a:gd name="csY9" fmla="*/ 0 h 2825895"/>
              <a:gd name="csX10" fmla="*/ 6486881 w 7379079"/>
              <a:gd name="csY10" fmla="*/ 0 h 2825895"/>
              <a:gd name="csX11" fmla="*/ 7379079 w 7379079"/>
              <a:gd name="csY11" fmla="*/ 0 h 2825895"/>
              <a:gd name="csX12" fmla="*/ 7379079 w 7379079"/>
              <a:gd name="csY12" fmla="*/ 480402 h 2825895"/>
              <a:gd name="csX13" fmla="*/ 7379079 w 7379079"/>
              <a:gd name="csY13" fmla="*/ 1017322 h 2825895"/>
              <a:gd name="csX14" fmla="*/ 7379079 w 7379079"/>
              <a:gd name="csY14" fmla="*/ 1610760 h 2825895"/>
              <a:gd name="csX15" fmla="*/ 7379079 w 7379079"/>
              <a:gd name="csY15" fmla="*/ 2119421 h 2825895"/>
              <a:gd name="csX16" fmla="*/ 7379079 w 7379079"/>
              <a:gd name="csY16" fmla="*/ 2825895 h 2825895"/>
              <a:gd name="csX17" fmla="*/ 6929626 w 7379079"/>
              <a:gd name="csY17" fmla="*/ 2825895 h 2825895"/>
              <a:gd name="csX18" fmla="*/ 6111219 w 7379079"/>
              <a:gd name="csY18" fmla="*/ 2825895 h 2825895"/>
              <a:gd name="csX19" fmla="*/ 5366603 w 7379079"/>
              <a:gd name="csY19" fmla="*/ 2825895 h 2825895"/>
              <a:gd name="csX20" fmla="*/ 4621987 w 7379079"/>
              <a:gd name="csY20" fmla="*/ 2825895 h 2825895"/>
              <a:gd name="csX21" fmla="*/ 3877371 w 7379079"/>
              <a:gd name="csY21" fmla="*/ 2825895 h 2825895"/>
              <a:gd name="csX22" fmla="*/ 3354127 w 7379079"/>
              <a:gd name="csY22" fmla="*/ 2825895 h 2825895"/>
              <a:gd name="csX23" fmla="*/ 2535720 w 7379079"/>
              <a:gd name="csY23" fmla="*/ 2825895 h 2825895"/>
              <a:gd name="csX24" fmla="*/ 1864895 w 7379079"/>
              <a:gd name="csY24" fmla="*/ 2825895 h 2825895"/>
              <a:gd name="csX25" fmla="*/ 1415442 w 7379079"/>
              <a:gd name="csY25" fmla="*/ 2825895 h 2825895"/>
              <a:gd name="csX26" fmla="*/ 744616 w 7379079"/>
              <a:gd name="csY26" fmla="*/ 2825895 h 2825895"/>
              <a:gd name="csX27" fmla="*/ 0 w 7379079"/>
              <a:gd name="csY27" fmla="*/ 2825895 h 2825895"/>
              <a:gd name="csX28" fmla="*/ 0 w 7379079"/>
              <a:gd name="csY28" fmla="*/ 2288975 h 2825895"/>
              <a:gd name="csX29" fmla="*/ 0 w 7379079"/>
              <a:gd name="csY29" fmla="*/ 1667278 h 2825895"/>
              <a:gd name="csX30" fmla="*/ 0 w 7379079"/>
              <a:gd name="csY30" fmla="*/ 1045581 h 2825895"/>
              <a:gd name="csX31" fmla="*/ 0 w 7379079"/>
              <a:gd name="csY31" fmla="*/ 0 h 2825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379079" h="2825895" fill="none" extrusionOk="0">
                <a:moveTo>
                  <a:pt x="0" y="0"/>
                </a:moveTo>
                <a:cubicBezTo>
                  <a:pt x="323625" y="31313"/>
                  <a:pt x="431569" y="-33553"/>
                  <a:pt x="744616" y="0"/>
                </a:cubicBezTo>
                <a:cubicBezTo>
                  <a:pt x="1057663" y="33553"/>
                  <a:pt x="1283856" y="2105"/>
                  <a:pt x="1563023" y="0"/>
                </a:cubicBezTo>
                <a:cubicBezTo>
                  <a:pt x="1842190" y="-2105"/>
                  <a:pt x="1926137" y="-7271"/>
                  <a:pt x="2086267" y="0"/>
                </a:cubicBezTo>
                <a:cubicBezTo>
                  <a:pt x="2246397" y="7271"/>
                  <a:pt x="2561552" y="32764"/>
                  <a:pt x="2830883" y="0"/>
                </a:cubicBezTo>
                <a:cubicBezTo>
                  <a:pt x="3100214" y="-32764"/>
                  <a:pt x="3173048" y="22036"/>
                  <a:pt x="3354127" y="0"/>
                </a:cubicBezTo>
                <a:cubicBezTo>
                  <a:pt x="3535206" y="-22036"/>
                  <a:pt x="3789451" y="17966"/>
                  <a:pt x="4024952" y="0"/>
                </a:cubicBezTo>
                <a:cubicBezTo>
                  <a:pt x="4260454" y="-17966"/>
                  <a:pt x="4592851" y="-7529"/>
                  <a:pt x="4769568" y="0"/>
                </a:cubicBezTo>
                <a:cubicBezTo>
                  <a:pt x="4946285" y="7529"/>
                  <a:pt x="5110823" y="11406"/>
                  <a:pt x="5219021" y="0"/>
                </a:cubicBezTo>
                <a:cubicBezTo>
                  <a:pt x="5327219" y="-11406"/>
                  <a:pt x="5566768" y="-19069"/>
                  <a:pt x="5668474" y="0"/>
                </a:cubicBezTo>
                <a:cubicBezTo>
                  <a:pt x="5770180" y="19069"/>
                  <a:pt x="6085395" y="-6447"/>
                  <a:pt x="6486881" y="0"/>
                </a:cubicBezTo>
                <a:cubicBezTo>
                  <a:pt x="6888367" y="6447"/>
                  <a:pt x="7106060" y="6266"/>
                  <a:pt x="7379079" y="0"/>
                </a:cubicBezTo>
                <a:cubicBezTo>
                  <a:pt x="7381263" y="143291"/>
                  <a:pt x="7383414" y="248270"/>
                  <a:pt x="7379079" y="480402"/>
                </a:cubicBezTo>
                <a:cubicBezTo>
                  <a:pt x="7374744" y="712534"/>
                  <a:pt x="7392662" y="867578"/>
                  <a:pt x="7379079" y="1017322"/>
                </a:cubicBezTo>
                <a:cubicBezTo>
                  <a:pt x="7365496" y="1167066"/>
                  <a:pt x="7406785" y="1448967"/>
                  <a:pt x="7379079" y="1610760"/>
                </a:cubicBezTo>
                <a:cubicBezTo>
                  <a:pt x="7351373" y="1772553"/>
                  <a:pt x="7399801" y="1921333"/>
                  <a:pt x="7379079" y="2119421"/>
                </a:cubicBezTo>
                <a:cubicBezTo>
                  <a:pt x="7358357" y="2317509"/>
                  <a:pt x="7358342" y="2576430"/>
                  <a:pt x="7379079" y="2825895"/>
                </a:cubicBezTo>
                <a:cubicBezTo>
                  <a:pt x="7187088" y="2815699"/>
                  <a:pt x="7041913" y="2845592"/>
                  <a:pt x="6929626" y="2825895"/>
                </a:cubicBezTo>
                <a:cubicBezTo>
                  <a:pt x="6817339" y="2806198"/>
                  <a:pt x="6420374" y="2810741"/>
                  <a:pt x="6111219" y="2825895"/>
                </a:cubicBezTo>
                <a:cubicBezTo>
                  <a:pt x="5802064" y="2841049"/>
                  <a:pt x="5563321" y="2813094"/>
                  <a:pt x="5366603" y="2825895"/>
                </a:cubicBezTo>
                <a:cubicBezTo>
                  <a:pt x="5169885" y="2838696"/>
                  <a:pt x="4829254" y="2852827"/>
                  <a:pt x="4621987" y="2825895"/>
                </a:cubicBezTo>
                <a:cubicBezTo>
                  <a:pt x="4414720" y="2798963"/>
                  <a:pt x="4213157" y="2835242"/>
                  <a:pt x="3877371" y="2825895"/>
                </a:cubicBezTo>
                <a:cubicBezTo>
                  <a:pt x="3541585" y="2816548"/>
                  <a:pt x="3474614" y="2828474"/>
                  <a:pt x="3354127" y="2825895"/>
                </a:cubicBezTo>
                <a:cubicBezTo>
                  <a:pt x="3233640" y="2823316"/>
                  <a:pt x="2892767" y="2841143"/>
                  <a:pt x="2535720" y="2825895"/>
                </a:cubicBezTo>
                <a:cubicBezTo>
                  <a:pt x="2178673" y="2810647"/>
                  <a:pt x="2052904" y="2850566"/>
                  <a:pt x="1864895" y="2825895"/>
                </a:cubicBezTo>
                <a:cubicBezTo>
                  <a:pt x="1676886" y="2801224"/>
                  <a:pt x="1534196" y="2810412"/>
                  <a:pt x="1415442" y="2825895"/>
                </a:cubicBezTo>
                <a:cubicBezTo>
                  <a:pt x="1296688" y="2841378"/>
                  <a:pt x="1038746" y="2859367"/>
                  <a:pt x="744616" y="2825895"/>
                </a:cubicBezTo>
                <a:cubicBezTo>
                  <a:pt x="450486" y="2792423"/>
                  <a:pt x="211697" y="2851960"/>
                  <a:pt x="0" y="2825895"/>
                </a:cubicBezTo>
                <a:cubicBezTo>
                  <a:pt x="-15453" y="2589297"/>
                  <a:pt x="5486" y="2418683"/>
                  <a:pt x="0" y="2288975"/>
                </a:cubicBezTo>
                <a:cubicBezTo>
                  <a:pt x="-5486" y="2159267"/>
                  <a:pt x="-2785" y="1851566"/>
                  <a:pt x="0" y="1667278"/>
                </a:cubicBezTo>
                <a:cubicBezTo>
                  <a:pt x="2785" y="1482990"/>
                  <a:pt x="7798" y="1336578"/>
                  <a:pt x="0" y="1045581"/>
                </a:cubicBezTo>
                <a:cubicBezTo>
                  <a:pt x="-7798" y="754584"/>
                  <a:pt x="-40795" y="336540"/>
                  <a:pt x="0" y="0"/>
                </a:cubicBezTo>
                <a:close/>
              </a:path>
              <a:path w="7379079" h="2825895" stroke="0" extrusionOk="0">
                <a:moveTo>
                  <a:pt x="0" y="0"/>
                </a:moveTo>
                <a:cubicBezTo>
                  <a:pt x="177343" y="-16360"/>
                  <a:pt x="372127" y="7717"/>
                  <a:pt x="597035" y="0"/>
                </a:cubicBezTo>
                <a:cubicBezTo>
                  <a:pt x="821943" y="-7717"/>
                  <a:pt x="926972" y="14314"/>
                  <a:pt x="1046488" y="0"/>
                </a:cubicBezTo>
                <a:cubicBezTo>
                  <a:pt x="1166004" y="-14314"/>
                  <a:pt x="1580086" y="3583"/>
                  <a:pt x="1864895" y="0"/>
                </a:cubicBezTo>
                <a:cubicBezTo>
                  <a:pt x="2149704" y="-3583"/>
                  <a:pt x="2270145" y="-26947"/>
                  <a:pt x="2461929" y="0"/>
                </a:cubicBezTo>
                <a:cubicBezTo>
                  <a:pt x="2653713" y="26947"/>
                  <a:pt x="2844194" y="8480"/>
                  <a:pt x="3058964" y="0"/>
                </a:cubicBezTo>
                <a:cubicBezTo>
                  <a:pt x="3273735" y="-8480"/>
                  <a:pt x="3674775" y="-9409"/>
                  <a:pt x="3877371" y="0"/>
                </a:cubicBezTo>
                <a:cubicBezTo>
                  <a:pt x="4079967" y="9409"/>
                  <a:pt x="4177590" y="8353"/>
                  <a:pt x="4400614" y="0"/>
                </a:cubicBezTo>
                <a:cubicBezTo>
                  <a:pt x="4623638" y="-8353"/>
                  <a:pt x="4866720" y="-208"/>
                  <a:pt x="5219021" y="0"/>
                </a:cubicBezTo>
                <a:cubicBezTo>
                  <a:pt x="5571322" y="208"/>
                  <a:pt x="5661000" y="-40149"/>
                  <a:pt x="6037428" y="0"/>
                </a:cubicBezTo>
                <a:cubicBezTo>
                  <a:pt x="6413856" y="40149"/>
                  <a:pt x="6487337" y="-8495"/>
                  <a:pt x="6708254" y="0"/>
                </a:cubicBezTo>
                <a:cubicBezTo>
                  <a:pt x="6929171" y="8495"/>
                  <a:pt x="7078113" y="4168"/>
                  <a:pt x="7379079" y="0"/>
                </a:cubicBezTo>
                <a:cubicBezTo>
                  <a:pt x="7383587" y="188755"/>
                  <a:pt x="7372391" y="393937"/>
                  <a:pt x="7379079" y="536920"/>
                </a:cubicBezTo>
                <a:cubicBezTo>
                  <a:pt x="7385767" y="679903"/>
                  <a:pt x="7379840" y="793102"/>
                  <a:pt x="7379079" y="1017322"/>
                </a:cubicBezTo>
                <a:cubicBezTo>
                  <a:pt x="7378318" y="1241542"/>
                  <a:pt x="7352174" y="1327601"/>
                  <a:pt x="7379079" y="1582501"/>
                </a:cubicBezTo>
                <a:cubicBezTo>
                  <a:pt x="7405984" y="1837401"/>
                  <a:pt x="7364001" y="1941692"/>
                  <a:pt x="7379079" y="2147680"/>
                </a:cubicBezTo>
                <a:cubicBezTo>
                  <a:pt x="7394157" y="2353668"/>
                  <a:pt x="7358381" y="2500651"/>
                  <a:pt x="7379079" y="2825895"/>
                </a:cubicBezTo>
                <a:cubicBezTo>
                  <a:pt x="7130162" y="2856466"/>
                  <a:pt x="6929729" y="2813871"/>
                  <a:pt x="6634463" y="2825895"/>
                </a:cubicBezTo>
                <a:cubicBezTo>
                  <a:pt x="6339197" y="2837919"/>
                  <a:pt x="6256371" y="2846099"/>
                  <a:pt x="5963637" y="2825895"/>
                </a:cubicBezTo>
                <a:cubicBezTo>
                  <a:pt x="5670903" y="2805691"/>
                  <a:pt x="5641819" y="2829808"/>
                  <a:pt x="5514184" y="2825895"/>
                </a:cubicBezTo>
                <a:cubicBezTo>
                  <a:pt x="5386549" y="2821982"/>
                  <a:pt x="5237072" y="2818962"/>
                  <a:pt x="4990941" y="2825895"/>
                </a:cubicBezTo>
                <a:cubicBezTo>
                  <a:pt x="4744810" y="2832828"/>
                  <a:pt x="4341822" y="2864456"/>
                  <a:pt x="4172534" y="2825895"/>
                </a:cubicBezTo>
                <a:cubicBezTo>
                  <a:pt x="4003246" y="2787334"/>
                  <a:pt x="3719345" y="2851637"/>
                  <a:pt x="3501708" y="2825895"/>
                </a:cubicBezTo>
                <a:cubicBezTo>
                  <a:pt x="3284071" y="2800153"/>
                  <a:pt x="3219583" y="2807663"/>
                  <a:pt x="2978465" y="2825895"/>
                </a:cubicBezTo>
                <a:cubicBezTo>
                  <a:pt x="2737347" y="2844127"/>
                  <a:pt x="2602254" y="2843684"/>
                  <a:pt x="2307639" y="2825895"/>
                </a:cubicBezTo>
                <a:cubicBezTo>
                  <a:pt x="2013024" y="2808106"/>
                  <a:pt x="2058408" y="2831288"/>
                  <a:pt x="1858186" y="2825895"/>
                </a:cubicBezTo>
                <a:cubicBezTo>
                  <a:pt x="1657964" y="2820502"/>
                  <a:pt x="1573036" y="2830618"/>
                  <a:pt x="1408733" y="2825895"/>
                </a:cubicBezTo>
                <a:cubicBezTo>
                  <a:pt x="1244430" y="2821172"/>
                  <a:pt x="872622" y="2800133"/>
                  <a:pt x="737908" y="2825895"/>
                </a:cubicBezTo>
                <a:cubicBezTo>
                  <a:pt x="603195" y="2851657"/>
                  <a:pt x="306820" y="2793522"/>
                  <a:pt x="0" y="2825895"/>
                </a:cubicBezTo>
                <a:cubicBezTo>
                  <a:pt x="21891" y="2529309"/>
                  <a:pt x="-23872" y="2360618"/>
                  <a:pt x="0" y="2232457"/>
                </a:cubicBezTo>
                <a:cubicBezTo>
                  <a:pt x="23872" y="2104296"/>
                  <a:pt x="-12719" y="1909425"/>
                  <a:pt x="0" y="1695537"/>
                </a:cubicBezTo>
                <a:cubicBezTo>
                  <a:pt x="12719" y="1481649"/>
                  <a:pt x="-1217" y="1426695"/>
                  <a:pt x="0" y="1215135"/>
                </a:cubicBezTo>
                <a:cubicBezTo>
                  <a:pt x="1217" y="1003575"/>
                  <a:pt x="-1092" y="764132"/>
                  <a:pt x="0" y="621697"/>
                </a:cubicBezTo>
                <a:cubicBezTo>
                  <a:pt x="1092" y="479262"/>
                  <a:pt x="25211" y="294521"/>
                  <a:pt x="0" y="0"/>
                </a:cubicBezTo>
                <a:close/>
              </a:path>
            </a:pathLst>
          </a:custGeom>
          <a:ln>
            <a:solidFill>
              <a:schemeClr val="bg1">
                <a:lumMod val="50000"/>
              </a:schemeClr>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pic>
      <p:pic>
        <p:nvPicPr>
          <p:cNvPr id="8" name="Picture 7" descr="Theory of Quasi-Elastic Neutrino Scattering on Nuclei | Springer Nature Link">
            <a:extLst>
              <a:ext uri="{FF2B5EF4-FFF2-40B4-BE49-F238E27FC236}">
                <a16:creationId xmlns:a16="http://schemas.microsoft.com/office/drawing/2014/main" id="{CC241B85-5623-E995-EE45-58E94961F7F4}"/>
              </a:ext>
            </a:extLst>
          </p:cNvPr>
          <p:cNvPicPr>
            <a:picLocks noChangeAspect="1"/>
          </p:cNvPicPr>
          <p:nvPr/>
        </p:nvPicPr>
        <p:blipFill>
          <a:blip r:embed="rId3"/>
          <a:srcRect b="25495"/>
          <a:stretch>
            <a:fillRect/>
          </a:stretch>
        </p:blipFill>
        <p:spPr>
          <a:xfrm>
            <a:off x="4448701" y="1026246"/>
            <a:ext cx="7344263" cy="1385277"/>
          </a:xfrm>
          <a:prstGeom prst="rect">
            <a:avLst/>
          </a:prstGeom>
        </p:spPr>
      </p:pic>
      <mc:AlternateContent xmlns:mc="http://schemas.openxmlformats.org/markup-compatibility/2006" xmlns:p14="http://schemas.microsoft.com/office/powerpoint/2010/main">
        <mc:Choice Requires="p14">
          <p:contentPart p14:bwMode="auto" r:id="rId4">
            <p14:nvContentPartPr>
              <p14:cNvPr id="9" name="Ink 8">
                <a:extLst>
                  <a:ext uri="{FF2B5EF4-FFF2-40B4-BE49-F238E27FC236}">
                    <a16:creationId xmlns:a16="http://schemas.microsoft.com/office/drawing/2014/main" id="{903FB0F1-11EC-7A75-A295-59087C08E4F9}"/>
                  </a:ext>
                </a:extLst>
              </p14:cNvPr>
              <p14:cNvContentPartPr/>
              <p14:nvPr/>
            </p14:nvContentPartPr>
            <p14:xfrm>
              <a:off x="4047118" y="4887974"/>
              <a:ext cx="1805400" cy="237960"/>
            </p14:xfrm>
          </p:contentPart>
        </mc:Choice>
        <mc:Fallback xmlns="">
          <p:pic>
            <p:nvPicPr>
              <p:cNvPr id="9" name="Ink 8">
                <a:extLst>
                  <a:ext uri="{FF2B5EF4-FFF2-40B4-BE49-F238E27FC236}">
                    <a16:creationId xmlns:a16="http://schemas.microsoft.com/office/drawing/2014/main" id="{903FB0F1-11EC-7A75-A295-59087C08E4F9}"/>
                  </a:ext>
                </a:extLst>
              </p:cNvPr>
              <p:cNvPicPr/>
              <p:nvPr/>
            </p:nvPicPr>
            <p:blipFill>
              <a:blip r:embed="rId5"/>
              <a:stretch>
                <a:fillRect/>
              </a:stretch>
            </p:blipFill>
            <p:spPr>
              <a:xfrm>
                <a:off x="3993118" y="4779974"/>
                <a:ext cx="1913040" cy="453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B50E3187-81C4-22C4-3221-CC8F081214FC}"/>
                  </a:ext>
                </a:extLst>
              </p14:cNvPr>
              <p14:cNvContentPartPr/>
              <p14:nvPr/>
            </p14:nvContentPartPr>
            <p14:xfrm>
              <a:off x="3270439" y="4736357"/>
              <a:ext cx="2667960" cy="511200"/>
            </p14:xfrm>
          </p:contentPart>
        </mc:Choice>
        <mc:Fallback xmlns="">
          <p:pic>
            <p:nvPicPr>
              <p:cNvPr id="10" name="Ink 9">
                <a:extLst>
                  <a:ext uri="{FF2B5EF4-FFF2-40B4-BE49-F238E27FC236}">
                    <a16:creationId xmlns:a16="http://schemas.microsoft.com/office/drawing/2014/main" id="{B50E3187-81C4-22C4-3221-CC8F081214FC}"/>
                  </a:ext>
                </a:extLst>
              </p:cNvPr>
              <p:cNvPicPr/>
              <p:nvPr/>
            </p:nvPicPr>
            <p:blipFill>
              <a:blip r:embed="rId7"/>
              <a:stretch>
                <a:fillRect/>
              </a:stretch>
            </p:blipFill>
            <p:spPr>
              <a:xfrm>
                <a:off x="3216439" y="4628717"/>
                <a:ext cx="2775600" cy="7268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E0C0F80A-3D7B-2226-4B44-36190428DE4B}"/>
                  </a:ext>
                </a:extLst>
              </p14:cNvPr>
              <p14:cNvContentPartPr/>
              <p14:nvPr/>
            </p14:nvContentPartPr>
            <p14:xfrm>
              <a:off x="4678658" y="-451010"/>
              <a:ext cx="360" cy="360"/>
            </p14:xfrm>
          </p:contentPart>
        </mc:Choice>
        <mc:Fallback xmlns="">
          <p:pic>
            <p:nvPicPr>
              <p:cNvPr id="11" name="Ink 10">
                <a:extLst>
                  <a:ext uri="{FF2B5EF4-FFF2-40B4-BE49-F238E27FC236}">
                    <a16:creationId xmlns:a16="http://schemas.microsoft.com/office/drawing/2014/main" id="{E0C0F80A-3D7B-2226-4B44-36190428DE4B}"/>
                  </a:ext>
                </a:extLst>
              </p:cNvPr>
              <p:cNvPicPr/>
              <p:nvPr/>
            </p:nvPicPr>
            <p:blipFill>
              <a:blip r:embed="rId9"/>
              <a:stretch>
                <a:fillRect/>
              </a:stretch>
            </p:blipFill>
            <p:spPr>
              <a:xfrm>
                <a:off x="4625018" y="-559010"/>
                <a:ext cx="108000" cy="216000"/>
              </a:xfrm>
              <a:prstGeom prst="rect">
                <a:avLst/>
              </a:prstGeom>
            </p:spPr>
          </p:pic>
        </mc:Fallback>
      </mc:AlternateContent>
      <p:sp>
        <p:nvSpPr>
          <p:cNvPr id="12" name="TextBox 11">
            <a:extLst>
              <a:ext uri="{FF2B5EF4-FFF2-40B4-BE49-F238E27FC236}">
                <a16:creationId xmlns:a16="http://schemas.microsoft.com/office/drawing/2014/main" id="{B6E09F3D-396B-13A2-8448-B02895EA5B92}"/>
              </a:ext>
            </a:extLst>
          </p:cNvPr>
          <p:cNvSpPr txBox="1"/>
          <p:nvPr/>
        </p:nvSpPr>
        <p:spPr>
          <a:xfrm>
            <a:off x="495376" y="703221"/>
            <a:ext cx="3551742" cy="2031325"/>
          </a:xfrm>
          <a:prstGeom prst="rect">
            <a:avLst/>
          </a:prstGeom>
          <a:noFill/>
        </p:spPr>
        <p:txBody>
          <a:bodyPr wrap="none" rtlCol="0">
            <a:spAutoFit/>
          </a:bodyPr>
          <a:lstStyle/>
          <a:p>
            <a:pPr marL="285750" indent="-285750">
              <a:buFont typeface="Arial" panose="020B0604020202020204" pitchFamily="34" charset="0"/>
              <a:buChar char="•"/>
            </a:pPr>
            <a:endParaRPr lang="en-GB" dirty="0"/>
          </a:p>
          <a:p>
            <a:pPr algn="ctr"/>
            <a:r>
              <a:rPr lang="en-GB" b="1" dirty="0"/>
              <a:t>Several options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Neutral current</a:t>
            </a:r>
          </a:p>
          <a:p>
            <a:pPr marL="285750" indent="-285750">
              <a:buFont typeface="Arial" panose="020B0604020202020204" pitchFamily="34" charset="0"/>
              <a:buChar char="•"/>
            </a:pPr>
            <a:r>
              <a:rPr lang="en-GB" dirty="0"/>
              <a:t>Charged current</a:t>
            </a:r>
          </a:p>
          <a:p>
            <a:pPr marL="285750" indent="-285750">
              <a:buFont typeface="Arial" panose="020B0604020202020204" pitchFamily="34" charset="0"/>
              <a:buChar char="•"/>
            </a:pPr>
            <a:r>
              <a:rPr lang="en-GB" dirty="0"/>
              <a:t>Neutrinos or antineutrinos</a:t>
            </a:r>
          </a:p>
          <a:p>
            <a:pPr marL="285750" indent="-285750">
              <a:buFont typeface="Arial" panose="020B0604020202020204" pitchFamily="34" charset="0"/>
              <a:buChar char="•"/>
            </a:pPr>
            <a:r>
              <a:rPr lang="en-GB" dirty="0"/>
              <a:t>Electron, mu or </a:t>
            </a:r>
            <a:r>
              <a:rPr lang="en-GB" dirty="0" err="1"/>
              <a:t>tauneutrinos</a:t>
            </a:r>
            <a:r>
              <a:rPr lang="en-GB" dirty="0"/>
              <a:t> …</a:t>
            </a:r>
            <a:endParaRPr lang="en-BE" dirty="0"/>
          </a:p>
        </p:txBody>
      </p:sp>
      <p:sp>
        <p:nvSpPr>
          <p:cNvPr id="13" name="TextBox 12">
            <a:extLst>
              <a:ext uri="{FF2B5EF4-FFF2-40B4-BE49-F238E27FC236}">
                <a16:creationId xmlns:a16="http://schemas.microsoft.com/office/drawing/2014/main" id="{20C4A18C-7AE4-4786-36E2-C502352C990A}"/>
              </a:ext>
            </a:extLst>
          </p:cNvPr>
          <p:cNvSpPr txBox="1"/>
          <p:nvPr/>
        </p:nvSpPr>
        <p:spPr>
          <a:xfrm>
            <a:off x="8878785" y="4519559"/>
            <a:ext cx="3313215" cy="646331"/>
          </a:xfrm>
          <a:prstGeom prst="rect">
            <a:avLst/>
          </a:prstGeom>
          <a:noFill/>
        </p:spPr>
        <p:txBody>
          <a:bodyPr wrap="square" rtlCol="0">
            <a:spAutoFit/>
          </a:bodyPr>
          <a:lstStyle/>
          <a:p>
            <a:r>
              <a:rPr lang="en-GB" dirty="0"/>
              <a:t>Ingredient for </a:t>
            </a:r>
            <a:r>
              <a:rPr lang="en-GB" b="1" dirty="0"/>
              <a:t>quasi-elastic </a:t>
            </a:r>
            <a:r>
              <a:rPr lang="en-GB" dirty="0"/>
              <a:t>scattering in most generators </a:t>
            </a:r>
            <a:endParaRPr lang="en-BE" dirty="0"/>
          </a:p>
        </p:txBody>
      </p:sp>
      <p:cxnSp>
        <p:nvCxnSpPr>
          <p:cNvPr id="15" name="Connector: Curved 14">
            <a:extLst>
              <a:ext uri="{FF2B5EF4-FFF2-40B4-BE49-F238E27FC236}">
                <a16:creationId xmlns:a16="http://schemas.microsoft.com/office/drawing/2014/main" id="{6FA8A051-30B5-DB60-AFC8-89285C73068B}"/>
              </a:ext>
            </a:extLst>
          </p:cNvPr>
          <p:cNvCxnSpPr/>
          <p:nvPr/>
        </p:nvCxnSpPr>
        <p:spPr>
          <a:xfrm flipV="1">
            <a:off x="7184571" y="4833070"/>
            <a:ext cx="1520042" cy="213840"/>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19" name="Text Box 10">
            <a:extLst>
              <a:ext uri="{FF2B5EF4-FFF2-40B4-BE49-F238E27FC236}">
                <a16:creationId xmlns:a16="http://schemas.microsoft.com/office/drawing/2014/main" id="{59E1CB69-3520-B428-D2FF-4EA3FAE2FA92}"/>
              </a:ext>
            </a:extLst>
          </p:cNvPr>
          <p:cNvSpPr txBox="1">
            <a:spLocks noChangeArrowheads="1"/>
          </p:cNvSpPr>
          <p:nvPr/>
        </p:nvSpPr>
        <p:spPr bwMode="auto">
          <a:xfrm>
            <a:off x="47075" y="1340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The basic ingredient : Scattering off a nucleon</a:t>
            </a:r>
          </a:p>
        </p:txBody>
      </p:sp>
    </p:spTree>
    <p:extLst>
      <p:ext uri="{BB962C8B-B14F-4D97-AF65-F5344CB8AC3E}">
        <p14:creationId xmlns:p14="http://schemas.microsoft.com/office/powerpoint/2010/main" val="23275348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8FB09-FACF-FCB9-B1C7-66B07EECF55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103C7FC-DA13-1F6D-3532-EADC9CCDB994}"/>
              </a:ext>
            </a:extLst>
          </p:cNvPr>
          <p:cNvSpPr txBox="1"/>
          <p:nvPr/>
        </p:nvSpPr>
        <p:spPr>
          <a:xfrm>
            <a:off x="1472666" y="335845"/>
            <a:ext cx="9384631" cy="5909310"/>
          </a:xfrm>
          <a:prstGeom prst="rect">
            <a:avLst/>
          </a:prstGeom>
          <a:solidFill>
            <a:schemeClr val="tx2">
              <a:lumMod val="75000"/>
              <a:lumOff val="25000"/>
            </a:schemeClr>
          </a:solidFill>
        </p:spPr>
        <p:txBody>
          <a:bodyPr wrap="square" rtlCol="0">
            <a:spAutoFit/>
          </a:bodyPr>
          <a:lstStyle/>
          <a:p>
            <a:endParaRPr lang="en-GB" dirty="0">
              <a:solidFill>
                <a:srgbClr val="FFC000"/>
              </a:solidFill>
            </a:endParaRPr>
          </a:p>
          <a:p>
            <a:endParaRPr lang="en-GB" dirty="0">
              <a:solidFill>
                <a:srgbClr val="FFC000"/>
              </a:solidFill>
            </a:endParaRPr>
          </a:p>
          <a:p>
            <a:endParaRPr lang="en-GB" dirty="0">
              <a:solidFill>
                <a:srgbClr val="FFC000"/>
              </a:solidFill>
            </a:endParaRPr>
          </a:p>
          <a:p>
            <a:endParaRPr lang="en-GB" dirty="0">
              <a:solidFill>
                <a:srgbClr val="FFC000"/>
              </a:solidFill>
            </a:endParaRPr>
          </a:p>
          <a:p>
            <a:endParaRPr lang="en-GB" dirty="0">
              <a:solidFill>
                <a:srgbClr val="FFC000"/>
              </a:solidFill>
            </a:endParaRPr>
          </a:p>
          <a:p>
            <a:pPr algn="ctr"/>
            <a:r>
              <a:rPr lang="en-GB" sz="4800" b="1" dirty="0">
                <a:solidFill>
                  <a:srgbClr val="FFC000"/>
                </a:solidFill>
              </a:rPr>
              <a:t>Beyond nucleon and two-nucleon knockout</a:t>
            </a:r>
          </a:p>
          <a:p>
            <a:pPr algn="ctr"/>
            <a:endParaRPr lang="en-GB" sz="4800" b="1" dirty="0">
              <a:solidFill>
                <a:srgbClr val="FFC000"/>
              </a:solidFill>
            </a:endParaRPr>
          </a:p>
          <a:p>
            <a:pPr algn="ctr"/>
            <a:endParaRPr lang="en-GB" dirty="0">
              <a:solidFill>
                <a:srgbClr val="FFC000"/>
              </a:solidFill>
            </a:endParaRPr>
          </a:p>
          <a:p>
            <a:endParaRPr lang="en-GB" dirty="0">
              <a:solidFill>
                <a:srgbClr val="FFC000"/>
              </a:solidFill>
            </a:endParaRPr>
          </a:p>
          <a:p>
            <a:endParaRPr lang="en-GB" dirty="0">
              <a:solidFill>
                <a:srgbClr val="FFC000"/>
              </a:solidFill>
            </a:endParaRPr>
          </a:p>
          <a:p>
            <a:endParaRPr lang="en-GB" dirty="0">
              <a:solidFill>
                <a:srgbClr val="FFC000"/>
              </a:solidFill>
            </a:endParaRPr>
          </a:p>
          <a:p>
            <a:endParaRPr lang="en-GB" dirty="0">
              <a:solidFill>
                <a:srgbClr val="FFC000"/>
              </a:solidFill>
            </a:endParaRPr>
          </a:p>
          <a:p>
            <a:endParaRPr lang="en-GB" dirty="0">
              <a:solidFill>
                <a:srgbClr val="FFC000"/>
              </a:solidFill>
            </a:endParaRPr>
          </a:p>
          <a:p>
            <a:endParaRPr lang="en-GB" dirty="0">
              <a:solidFill>
                <a:srgbClr val="FFC000"/>
              </a:solidFill>
            </a:endParaRPr>
          </a:p>
          <a:p>
            <a:endParaRPr lang="en-BE" dirty="0">
              <a:solidFill>
                <a:srgbClr val="FFC000"/>
              </a:solidFill>
            </a:endParaRPr>
          </a:p>
        </p:txBody>
      </p:sp>
    </p:spTree>
    <p:extLst>
      <p:ext uri="{BB962C8B-B14F-4D97-AF65-F5344CB8AC3E}">
        <p14:creationId xmlns:p14="http://schemas.microsoft.com/office/powerpoint/2010/main" val="23747501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028FFA-B882-4D7F-8F01-9A64BA07801C}"/>
              </a:ext>
            </a:extLst>
          </p:cNvPr>
          <p:cNvPicPr>
            <a:picLocks noChangeAspect="1"/>
          </p:cNvPicPr>
          <p:nvPr/>
        </p:nvPicPr>
        <p:blipFill>
          <a:blip r:embed="rId3"/>
          <a:stretch>
            <a:fillRect/>
          </a:stretch>
        </p:blipFill>
        <p:spPr>
          <a:xfrm>
            <a:off x="6708637" y="545121"/>
            <a:ext cx="2960585" cy="2395737"/>
          </a:xfrm>
          <a:prstGeom prst="rect">
            <a:avLst/>
          </a:prstGeom>
        </p:spPr>
      </p:pic>
      <p:pic>
        <p:nvPicPr>
          <p:cNvPr id="7" name="Picture 6">
            <a:extLst>
              <a:ext uri="{FF2B5EF4-FFF2-40B4-BE49-F238E27FC236}">
                <a16:creationId xmlns:a16="http://schemas.microsoft.com/office/drawing/2014/main" id="{1B44EEDE-28F2-4A14-B711-5B58164DFA57}"/>
              </a:ext>
            </a:extLst>
          </p:cNvPr>
          <p:cNvPicPr>
            <a:picLocks noChangeAspect="1"/>
          </p:cNvPicPr>
          <p:nvPr/>
        </p:nvPicPr>
        <p:blipFill>
          <a:blip r:embed="rId4"/>
          <a:stretch>
            <a:fillRect/>
          </a:stretch>
        </p:blipFill>
        <p:spPr>
          <a:xfrm>
            <a:off x="194355" y="923982"/>
            <a:ext cx="3943350" cy="1238250"/>
          </a:xfrm>
          <a:prstGeom prst="rect">
            <a:avLst/>
          </a:prstGeom>
        </p:spPr>
      </p:pic>
      <p:sp>
        <p:nvSpPr>
          <p:cNvPr id="9" name="TextBox 8">
            <a:extLst>
              <a:ext uri="{FF2B5EF4-FFF2-40B4-BE49-F238E27FC236}">
                <a16:creationId xmlns:a16="http://schemas.microsoft.com/office/drawing/2014/main" id="{AC8E5D0E-B950-40CC-9303-7D3F64FC71BC}"/>
              </a:ext>
            </a:extLst>
          </p:cNvPr>
          <p:cNvSpPr txBox="1"/>
          <p:nvPr/>
        </p:nvSpPr>
        <p:spPr>
          <a:xfrm>
            <a:off x="1249928" y="582321"/>
            <a:ext cx="2237279" cy="2246769"/>
          </a:xfrm>
          <a:prstGeom prst="rect">
            <a:avLst/>
          </a:prstGeom>
          <a:noFill/>
        </p:spPr>
        <p:txBody>
          <a:bodyPr wrap="none" rtlCol="0">
            <a:spAutoFit/>
          </a:bodyPr>
          <a:ls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t>Resonances</a:t>
            </a:r>
            <a:endParaRPr lang="en-US" sz="2000" dirty="0"/>
          </a:p>
          <a:p>
            <a:endParaRPr lang="en-US" sz="2000" dirty="0"/>
          </a:p>
          <a:p>
            <a:endParaRPr lang="en-US" sz="2000" dirty="0"/>
          </a:p>
          <a:p>
            <a:endParaRPr lang="en-US" sz="2000" dirty="0"/>
          </a:p>
          <a:p>
            <a:endParaRPr lang="en-US" sz="2000" dirty="0"/>
          </a:p>
          <a:p>
            <a:pPr algn="just"/>
            <a:r>
              <a:rPr lang="en-US" sz="2000" dirty="0"/>
              <a:t>             </a:t>
            </a:r>
            <a:r>
              <a:rPr lang="en-US" sz="2000" b="1" dirty="0"/>
              <a:t>+ </a:t>
            </a:r>
          </a:p>
          <a:p>
            <a:pPr algn="just"/>
            <a:r>
              <a:rPr lang="en-US" sz="2000" b="1" dirty="0" err="1"/>
              <a:t>ChPT</a:t>
            </a:r>
            <a:r>
              <a:rPr lang="en-US" sz="2000" b="1" dirty="0"/>
              <a:t> background</a:t>
            </a:r>
            <a:endParaRPr lang="nl-BE" sz="2000" b="1" dirty="0"/>
          </a:p>
        </p:txBody>
      </p:sp>
      <p:pic>
        <p:nvPicPr>
          <p:cNvPr id="10" name="Picture 9">
            <a:extLst>
              <a:ext uri="{FF2B5EF4-FFF2-40B4-BE49-F238E27FC236}">
                <a16:creationId xmlns:a16="http://schemas.microsoft.com/office/drawing/2014/main" id="{1ABC6B2E-2C95-4AA1-9958-E440256B337F}"/>
              </a:ext>
            </a:extLst>
          </p:cNvPr>
          <p:cNvPicPr>
            <a:picLocks noChangeAspect="1"/>
          </p:cNvPicPr>
          <p:nvPr/>
        </p:nvPicPr>
        <p:blipFill>
          <a:blip r:embed="rId5"/>
          <a:stretch>
            <a:fillRect/>
          </a:stretch>
        </p:blipFill>
        <p:spPr>
          <a:xfrm>
            <a:off x="-132406" y="3211114"/>
            <a:ext cx="4859389" cy="1990800"/>
          </a:xfrm>
          <a:prstGeom prst="rect">
            <a:avLst/>
          </a:prstGeom>
        </p:spPr>
      </p:pic>
      <p:sp>
        <p:nvSpPr>
          <p:cNvPr id="4" name="TextBox 3">
            <a:extLst>
              <a:ext uri="{FF2B5EF4-FFF2-40B4-BE49-F238E27FC236}">
                <a16:creationId xmlns:a16="http://schemas.microsoft.com/office/drawing/2014/main" id="{936DFC26-7C31-463E-AEB0-1E761BB4D135}"/>
              </a:ext>
            </a:extLst>
          </p:cNvPr>
          <p:cNvSpPr txBox="1"/>
          <p:nvPr/>
        </p:nvSpPr>
        <p:spPr>
          <a:xfrm>
            <a:off x="47075" y="5761428"/>
            <a:ext cx="12034302" cy="1200329"/>
          </a:xfrm>
          <a:prstGeom prst="rect">
            <a:avLst/>
          </a:prstGeom>
          <a:noFill/>
        </p:spPr>
        <p:txBody>
          <a:bodyPr wrap="square" rtlCol="0">
            <a:spAutoFit/>
          </a:bodyPr>
          <a:lstStyle/>
          <a:p>
            <a:pPr marL="285750" indent="-285750">
              <a:buFont typeface="Arial" panose="020B0604020202020204" pitchFamily="34" charset="0"/>
              <a:buChar char="•"/>
            </a:pPr>
            <a:r>
              <a:rPr lang="en-US" dirty="0"/>
              <a:t>Single pion production in Delta region relatively well understood</a:t>
            </a:r>
          </a:p>
          <a:p>
            <a:pPr marL="285750" indent="-285750">
              <a:buFont typeface="Arial" panose="020B0604020202020204" pitchFamily="34" charset="0"/>
              <a:buChar char="•"/>
            </a:pPr>
            <a:r>
              <a:rPr lang="en-US" dirty="0"/>
              <a:t>Important background channel for quasi-elastic cross section measurements as the produced </a:t>
            </a:r>
            <a:r>
              <a:rPr lang="en-US" dirty="0" err="1"/>
              <a:t>pions</a:t>
            </a:r>
            <a:r>
              <a:rPr lang="en-US" dirty="0"/>
              <a:t> may be re-absorbed in the nuclear medium or remain otherwise unobserved, leading to a CC0π topology mimicking a QE event</a:t>
            </a:r>
          </a:p>
          <a:p>
            <a:endParaRPr lang="nl-BE" dirty="0"/>
          </a:p>
        </p:txBody>
      </p:sp>
      <p:pic>
        <p:nvPicPr>
          <p:cNvPr id="6" name="Picture 5">
            <a:extLst>
              <a:ext uri="{FF2B5EF4-FFF2-40B4-BE49-F238E27FC236}">
                <a16:creationId xmlns:a16="http://schemas.microsoft.com/office/drawing/2014/main" id="{5D897536-41D0-4A56-BF33-4173DC482B0A}"/>
              </a:ext>
            </a:extLst>
          </p:cNvPr>
          <p:cNvPicPr>
            <a:picLocks noChangeAspect="1"/>
          </p:cNvPicPr>
          <p:nvPr/>
        </p:nvPicPr>
        <p:blipFill>
          <a:blip r:embed="rId6"/>
          <a:stretch>
            <a:fillRect/>
          </a:stretch>
        </p:blipFill>
        <p:spPr>
          <a:xfrm>
            <a:off x="8376640" y="2947351"/>
            <a:ext cx="3743325" cy="2700995"/>
          </a:xfrm>
          <a:prstGeom prst="rect">
            <a:avLst/>
          </a:prstGeom>
        </p:spPr>
      </p:pic>
      <p:pic>
        <p:nvPicPr>
          <p:cNvPr id="8" name="Picture 7">
            <a:extLst>
              <a:ext uri="{FF2B5EF4-FFF2-40B4-BE49-F238E27FC236}">
                <a16:creationId xmlns:a16="http://schemas.microsoft.com/office/drawing/2014/main" id="{49E502C7-79C8-474E-8705-BFB7C8A5B39A}"/>
              </a:ext>
            </a:extLst>
          </p:cNvPr>
          <p:cNvPicPr>
            <a:picLocks noChangeAspect="1"/>
          </p:cNvPicPr>
          <p:nvPr/>
        </p:nvPicPr>
        <p:blipFill>
          <a:blip r:embed="rId7"/>
          <a:stretch>
            <a:fillRect/>
          </a:stretch>
        </p:blipFill>
        <p:spPr>
          <a:xfrm>
            <a:off x="4594858" y="3076481"/>
            <a:ext cx="3743325" cy="2647950"/>
          </a:xfrm>
          <a:prstGeom prst="rect">
            <a:avLst/>
          </a:prstGeom>
        </p:spPr>
      </p:pic>
      <p:sp>
        <p:nvSpPr>
          <p:cNvPr id="12" name="Rectangle 11">
            <a:extLst>
              <a:ext uri="{FF2B5EF4-FFF2-40B4-BE49-F238E27FC236}">
                <a16:creationId xmlns:a16="http://schemas.microsoft.com/office/drawing/2014/main" id="{BB768169-C8F2-486C-B7FF-8462310BB770}"/>
              </a:ext>
            </a:extLst>
          </p:cNvPr>
          <p:cNvSpPr/>
          <p:nvPr/>
        </p:nvSpPr>
        <p:spPr>
          <a:xfrm>
            <a:off x="7110396" y="5616607"/>
            <a:ext cx="1365446" cy="1427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TextBox 12">
            <a:extLst>
              <a:ext uri="{FF2B5EF4-FFF2-40B4-BE49-F238E27FC236}">
                <a16:creationId xmlns:a16="http://schemas.microsoft.com/office/drawing/2014/main" id="{AB73140E-8459-4F87-9060-145DEE732227}"/>
              </a:ext>
            </a:extLst>
          </p:cNvPr>
          <p:cNvSpPr txBox="1"/>
          <p:nvPr/>
        </p:nvSpPr>
        <p:spPr>
          <a:xfrm>
            <a:off x="10657070" y="5569056"/>
            <a:ext cx="1296765" cy="307777"/>
          </a:xfrm>
          <a:prstGeom prst="rect">
            <a:avLst/>
          </a:prstGeom>
          <a:noFill/>
        </p:spPr>
        <p:txBody>
          <a:bodyPr wrap="none" rtlCol="0">
            <a:spAutoFit/>
          </a:bodyPr>
          <a:lstStyle/>
          <a:p>
            <a:r>
              <a:rPr lang="en-US" sz="1400" dirty="0"/>
              <a:t>Valencia model</a:t>
            </a:r>
            <a:endParaRPr lang="nl-BE" sz="1400" dirty="0"/>
          </a:p>
        </p:txBody>
      </p:sp>
      <p:sp>
        <p:nvSpPr>
          <p:cNvPr id="14" name="Text Box 10">
            <a:extLst>
              <a:ext uri="{FF2B5EF4-FFF2-40B4-BE49-F238E27FC236}">
                <a16:creationId xmlns:a16="http://schemas.microsoft.com/office/drawing/2014/main" id="{7B17E83D-16ED-405A-BE30-AED1B2329E73}"/>
              </a:ext>
            </a:extLst>
          </p:cNvPr>
          <p:cNvSpPr txBox="1">
            <a:spLocks noChangeArrowheads="1"/>
          </p:cNvSpPr>
          <p:nvPr/>
        </p:nvSpPr>
        <p:spPr bwMode="auto">
          <a:xfrm>
            <a:off x="110623" y="70192"/>
            <a:ext cx="11970754" cy="461665"/>
          </a:xfrm>
          <a:prstGeom prst="rect">
            <a:avLst/>
          </a:prstGeom>
          <a:solidFill>
            <a:srgbClr val="B2B2B2"/>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008080"/>
                </a:solidFill>
                <a:latin typeface="Arial" panose="020B0604020202020204" pitchFamily="34" charset="0"/>
                <a:cs typeface="Arial" panose="020B0604020202020204" pitchFamily="34" charset="0"/>
              </a:rPr>
              <a:t>Pion production</a:t>
            </a:r>
          </a:p>
        </p:txBody>
      </p:sp>
      <p:sp>
        <p:nvSpPr>
          <p:cNvPr id="15" name="Text Box 10">
            <a:extLst>
              <a:ext uri="{FF2B5EF4-FFF2-40B4-BE49-F238E27FC236}">
                <a16:creationId xmlns:a16="http://schemas.microsoft.com/office/drawing/2014/main" id="{4D6C11B0-736D-6DFF-FD35-404E55804E5B}"/>
              </a:ext>
            </a:extLst>
          </p:cNvPr>
          <p:cNvSpPr txBox="1">
            <a:spLocks noChangeArrowheads="1"/>
          </p:cNvSpPr>
          <p:nvPr/>
        </p:nvSpPr>
        <p:spPr bwMode="auto">
          <a:xfrm>
            <a:off x="72034" y="80293"/>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lang="en-US" altLang="nl-BE" sz="2400" b="1" dirty="0">
                <a:solidFill>
                  <a:srgbClr val="44546A"/>
                </a:solidFill>
                <a:latin typeface="Arial" panose="020B0604020202020204" pitchFamily="34" charset="0"/>
                <a:cs typeface="Arial" panose="020B0604020202020204" pitchFamily="34" charset="0"/>
              </a:rPr>
              <a:t>P</a:t>
            </a:r>
            <a:r>
              <a:rPr kumimoji="0" lang="en-US" altLang="nl-BE" sz="2400" b="1" i="0" u="none" strike="noStrike" kern="1200" cap="none" spc="0" normalizeH="0" baseline="0" noProof="0" dirty="0">
                <a:ln>
                  <a:noFill/>
                </a:ln>
                <a:solidFill>
                  <a:srgbClr val="44546A"/>
                </a:solidFill>
                <a:effectLst/>
                <a:uLnTx/>
                <a:uFillTx/>
                <a:latin typeface="Arial" panose="020B0604020202020204" pitchFamily="34" charset="0"/>
                <a:ea typeface="+mn-ea"/>
                <a:cs typeface="Arial" panose="020B0604020202020204" pitchFamily="34" charset="0"/>
              </a:rPr>
              <a:t>ion production</a:t>
            </a:r>
          </a:p>
        </p:txBody>
      </p:sp>
    </p:spTree>
    <p:extLst>
      <p:ext uri="{BB962C8B-B14F-4D97-AF65-F5344CB8AC3E}">
        <p14:creationId xmlns:p14="http://schemas.microsoft.com/office/powerpoint/2010/main" val="2319318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1147C0-9F0D-4ACE-87C7-1EF4FBDF22D7}"/>
              </a:ext>
            </a:extLst>
          </p:cNvPr>
          <p:cNvPicPr>
            <a:picLocks noChangeAspect="1"/>
          </p:cNvPicPr>
          <p:nvPr/>
        </p:nvPicPr>
        <p:blipFill rotWithShape="1">
          <a:blip r:embed="rId3"/>
          <a:srcRect t="14998"/>
          <a:stretch/>
        </p:blipFill>
        <p:spPr>
          <a:xfrm>
            <a:off x="1540904" y="1059109"/>
            <a:ext cx="9836294" cy="4758254"/>
          </a:xfrm>
          <a:prstGeom prst="rect">
            <a:avLst/>
          </a:prstGeom>
        </p:spPr>
      </p:pic>
      <p:sp>
        <p:nvSpPr>
          <p:cNvPr id="4" name="TextBox 3">
            <a:extLst>
              <a:ext uri="{FF2B5EF4-FFF2-40B4-BE49-F238E27FC236}">
                <a16:creationId xmlns:a16="http://schemas.microsoft.com/office/drawing/2014/main" id="{2DA80A9D-CCF9-4B5E-98E9-6FFC1B41EDDA}"/>
              </a:ext>
            </a:extLst>
          </p:cNvPr>
          <p:cNvSpPr txBox="1"/>
          <p:nvPr/>
        </p:nvSpPr>
        <p:spPr>
          <a:xfrm>
            <a:off x="9915184" y="4544587"/>
            <a:ext cx="173156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MK arXiv2409.02890</a:t>
            </a:r>
            <a:endParaRPr kumimoji="0" lang="nl-BE"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FE019C2-69FF-4CFA-8BB2-46B3E823B961}"/>
              </a:ext>
            </a:extLst>
          </p:cNvPr>
          <p:cNvSpPr txBox="1"/>
          <p:nvPr/>
        </p:nvSpPr>
        <p:spPr>
          <a:xfrm>
            <a:off x="4899928" y="5771662"/>
            <a:ext cx="203542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33CCFF"/>
                </a:solidFill>
                <a:effectLst/>
                <a:uLnTx/>
                <a:uFillTx/>
                <a:latin typeface="Calibri" panose="020F0502020204030204"/>
                <a:ea typeface="+mn-ea"/>
                <a:cs typeface="+mn-cs"/>
              </a:rPr>
              <a:t>ChPT</a:t>
            </a:r>
            <a:r>
              <a:rPr kumimoji="0" lang="en-US" sz="2000" b="1" i="0" u="none" strike="noStrike" kern="1200" cap="none" spc="0" normalizeH="0" baseline="0" noProof="0" dirty="0">
                <a:ln>
                  <a:noFill/>
                </a:ln>
                <a:solidFill>
                  <a:srgbClr val="33CCFF"/>
                </a:solidFill>
                <a:effectLst/>
                <a:uLnTx/>
                <a:uFillTx/>
                <a:latin typeface="Calibri" panose="020F0502020204030204"/>
                <a:ea typeface="+mn-ea"/>
                <a:cs typeface="+mn-cs"/>
              </a:rPr>
              <a:t> background</a:t>
            </a:r>
            <a:endParaRPr kumimoji="0" lang="nl-BE" sz="2000" b="1" i="0" u="none" strike="noStrike" kern="1200" cap="none" spc="0" normalizeH="0" baseline="0" noProof="0" dirty="0">
              <a:ln>
                <a:noFill/>
              </a:ln>
              <a:solidFill>
                <a:srgbClr val="33CCFF"/>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BAB53FC-750C-40D2-AED4-2D0ADDA5821F}"/>
              </a:ext>
            </a:extLst>
          </p:cNvPr>
          <p:cNvSpPr txBox="1"/>
          <p:nvPr/>
        </p:nvSpPr>
        <p:spPr>
          <a:xfrm>
            <a:off x="7115506" y="5781475"/>
            <a:ext cx="257044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C00"/>
                </a:solidFill>
                <a:effectLst/>
                <a:uLnTx/>
                <a:uFillTx/>
                <a:latin typeface="Calibri" panose="020F0502020204030204"/>
                <a:ea typeface="+mn-ea"/>
                <a:cs typeface="+mn-cs"/>
              </a:rPr>
              <a:t>Reggeized background</a:t>
            </a:r>
            <a:endParaRPr kumimoji="0" lang="nl-BE" sz="2000" b="1" i="0" u="none" strike="noStrike" kern="1200" cap="none" spc="0" normalizeH="0" baseline="0" noProof="0" dirty="0">
              <a:ln>
                <a:noFill/>
              </a:ln>
              <a:solidFill>
                <a:srgbClr val="FFCC00"/>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E87AF407-E953-4DD2-A3F2-80C571D80527}"/>
              </a:ext>
            </a:extLst>
          </p:cNvPr>
          <p:cNvSpPr txBox="1"/>
          <p:nvPr/>
        </p:nvSpPr>
        <p:spPr>
          <a:xfrm>
            <a:off x="2763520" y="804431"/>
            <a:ext cx="914400"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15EA423-6C94-40BF-8D29-DB8CD8D93D53}"/>
              </a:ext>
            </a:extLst>
          </p:cNvPr>
          <p:cNvSpPr/>
          <p:nvPr/>
        </p:nvSpPr>
        <p:spPr>
          <a:xfrm>
            <a:off x="1893302" y="1285831"/>
            <a:ext cx="2876230" cy="4422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D656AD53-27C8-411D-B7C5-9F048E67397C}"/>
              </a:ext>
            </a:extLst>
          </p:cNvPr>
          <p:cNvSpPr txBox="1"/>
          <p:nvPr/>
        </p:nvSpPr>
        <p:spPr>
          <a:xfrm>
            <a:off x="9853843" y="2737273"/>
            <a:ext cx="2337499" cy="400110"/>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FF0000"/>
                </a:solidFill>
                <a:effectLst/>
                <a:uLnTx/>
                <a:uFillTx/>
                <a:latin typeface="Calibri" panose="020F0502020204030204"/>
                <a:ea typeface="+mn-ea"/>
                <a:cs typeface="+mn-cs"/>
              </a:rPr>
              <a:t>MiniBooNe</a:t>
            </a:r>
            <a:r>
              <a:rPr kumimoji="0" lang="en-US" sz="2000" b="1" i="0" u="none" strike="noStrike" kern="1200" cap="none" spc="0" normalizeH="0" baseline="0" noProof="0" dirty="0">
                <a:ln>
                  <a:noFill/>
                </a:ln>
                <a:solidFill>
                  <a:srgbClr val="FF0000"/>
                </a:solidFill>
                <a:effectLst/>
                <a:uLnTx/>
                <a:uFillTx/>
                <a:latin typeface="Calibri" panose="020F0502020204030204"/>
                <a:ea typeface="+mn-ea"/>
                <a:cs typeface="+mn-cs"/>
              </a:rPr>
              <a:t>, T2K, HK</a:t>
            </a:r>
            <a:endParaRPr kumimoji="0" lang="nl-BE" sz="20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8B65C125-5CA7-4FA1-8E08-5AFFC8495BB5}"/>
              </a:ext>
            </a:extLst>
          </p:cNvPr>
          <p:cNvSpPr txBox="1"/>
          <p:nvPr/>
        </p:nvSpPr>
        <p:spPr>
          <a:xfrm>
            <a:off x="1914522" y="2108006"/>
            <a:ext cx="310732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CCFF"/>
                </a:solidFill>
                <a:effectLst/>
                <a:uLnTx/>
                <a:uFillTx/>
                <a:latin typeface="Calibri" panose="020F0502020204030204"/>
                <a:ea typeface="+mn-ea"/>
                <a:cs typeface="Calibri" panose="020F0502020204030204" pitchFamily="34" charset="0"/>
              </a:rPr>
              <a:t>Δ</a:t>
            </a:r>
            <a:r>
              <a:rPr kumimoji="0" lang="en-US" sz="2000" b="1" i="0" u="none" strike="noStrike" kern="1200" cap="none" spc="0" normalizeH="0" baseline="0" noProof="0" dirty="0">
                <a:ln>
                  <a:noFill/>
                </a:ln>
                <a:solidFill>
                  <a:srgbClr val="00CCFF"/>
                </a:solidFill>
                <a:effectLst/>
                <a:uLnTx/>
                <a:uFillTx/>
                <a:latin typeface="Calibri" panose="020F0502020204030204"/>
                <a:ea typeface="+mn-ea"/>
                <a:cs typeface="+mn-cs"/>
              </a:rPr>
              <a:t> resonance 1pi production</a:t>
            </a:r>
            <a:endParaRPr kumimoji="0" lang="nl-BE" sz="2000" b="1" i="0" u="none" strike="noStrike" kern="1200" cap="none" spc="0" normalizeH="0" baseline="0" noProof="0" dirty="0">
              <a:ln>
                <a:noFill/>
              </a:ln>
              <a:solidFill>
                <a:srgbClr val="00CCF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3050318-219C-4463-A923-BD1E40B5761E}"/>
              </a:ext>
            </a:extLst>
          </p:cNvPr>
          <p:cNvSpPr txBox="1"/>
          <p:nvPr/>
        </p:nvSpPr>
        <p:spPr>
          <a:xfrm>
            <a:off x="1913622" y="2487796"/>
            <a:ext cx="3107326" cy="132343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CC99"/>
                </a:solidFill>
                <a:effectLst/>
                <a:uLnTx/>
                <a:uFillTx/>
                <a:latin typeface="Calibri" panose="020F0502020204030204"/>
                <a:ea typeface="+mn-ea"/>
                <a:cs typeface="+mn-cs"/>
              </a:rPr>
              <a:t>Second resonance region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CC99"/>
                </a:solidFill>
                <a:effectLst/>
                <a:uLnTx/>
                <a:uFillTx/>
                <a:latin typeface="Calibri" panose="020F0502020204030204"/>
                <a:ea typeface="+mn-ea"/>
                <a:cs typeface="+mn-cs"/>
              </a:rPr>
              <a:t>P</a:t>
            </a:r>
            <a:r>
              <a:rPr kumimoji="0" lang="en-US" sz="2000" b="1" i="0" u="none" strike="noStrike" kern="1200" cap="none" spc="0" normalizeH="0" baseline="-25000" noProof="0" dirty="0">
                <a:ln>
                  <a:noFill/>
                </a:ln>
                <a:solidFill>
                  <a:srgbClr val="00CC99"/>
                </a:solidFill>
                <a:effectLst/>
                <a:uLnTx/>
                <a:uFillTx/>
                <a:latin typeface="Calibri" panose="020F0502020204030204"/>
                <a:ea typeface="+mn-ea"/>
                <a:cs typeface="+mn-cs"/>
              </a:rPr>
              <a:t>11</a:t>
            </a:r>
            <a:r>
              <a:rPr kumimoji="0" lang="en-US" sz="2000" b="1" i="0" u="none" strike="noStrike" kern="1200" cap="none" spc="0" normalizeH="0" baseline="0" noProof="0" dirty="0">
                <a:ln>
                  <a:noFill/>
                </a:ln>
                <a:solidFill>
                  <a:srgbClr val="00CC99"/>
                </a:solidFill>
                <a:effectLst/>
                <a:uLnTx/>
                <a:uFillTx/>
                <a:latin typeface="Calibri" panose="020F0502020204030204"/>
                <a:ea typeface="+mn-ea"/>
                <a:cs typeface="+mn-cs"/>
              </a:rPr>
              <a:t>(1440), D</a:t>
            </a:r>
            <a:r>
              <a:rPr kumimoji="0" lang="en-US" sz="2000" b="1" i="0" u="none" strike="noStrike" kern="1200" cap="none" spc="0" normalizeH="0" baseline="-25000" noProof="0" dirty="0">
                <a:ln>
                  <a:noFill/>
                </a:ln>
                <a:solidFill>
                  <a:srgbClr val="00CC99"/>
                </a:solidFill>
                <a:effectLst/>
                <a:uLnTx/>
                <a:uFillTx/>
                <a:latin typeface="Calibri" panose="020F0502020204030204"/>
                <a:ea typeface="+mn-ea"/>
                <a:cs typeface="+mn-cs"/>
              </a:rPr>
              <a:t>13</a:t>
            </a:r>
            <a:r>
              <a:rPr kumimoji="0" lang="en-US" sz="2000" b="1" i="0" u="none" strike="noStrike" kern="1200" cap="none" spc="0" normalizeH="0" baseline="0" noProof="0" dirty="0">
                <a:ln>
                  <a:noFill/>
                </a:ln>
                <a:solidFill>
                  <a:srgbClr val="00CC99"/>
                </a:solidFill>
                <a:effectLst/>
                <a:uLnTx/>
                <a:uFillTx/>
                <a:latin typeface="Calibri" panose="020F0502020204030204"/>
                <a:ea typeface="+mn-ea"/>
                <a:cs typeface="+mn-cs"/>
              </a:rPr>
              <a:t>(1520), S</a:t>
            </a:r>
            <a:r>
              <a:rPr kumimoji="0" lang="en-US" sz="2000" b="1" i="0" u="none" strike="noStrike" kern="1200" cap="none" spc="0" normalizeH="0" baseline="-25000" noProof="0" dirty="0">
                <a:ln>
                  <a:noFill/>
                </a:ln>
                <a:solidFill>
                  <a:srgbClr val="00CC99"/>
                </a:solidFill>
                <a:effectLst/>
                <a:uLnTx/>
                <a:uFillTx/>
                <a:latin typeface="Calibri" panose="020F0502020204030204"/>
                <a:ea typeface="+mn-ea"/>
                <a:cs typeface="+mn-cs"/>
              </a:rPr>
              <a:t>11</a:t>
            </a:r>
            <a:r>
              <a:rPr kumimoji="0" lang="en-US" sz="2000" b="1" i="0" u="none" strike="noStrike" kern="1200" cap="none" spc="0" normalizeH="0" baseline="0" noProof="0" dirty="0">
                <a:ln>
                  <a:noFill/>
                </a:ln>
                <a:solidFill>
                  <a:srgbClr val="00CC99"/>
                </a:solidFill>
                <a:effectLst/>
                <a:uLnTx/>
                <a:uFillTx/>
                <a:latin typeface="Calibri" panose="020F0502020204030204"/>
                <a:ea typeface="+mn-ea"/>
                <a:cs typeface="+mn-cs"/>
              </a:rPr>
              <a:t>(1535)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CC99"/>
                </a:solidFill>
                <a:effectLst/>
                <a:uLnTx/>
                <a:uFillTx/>
                <a:latin typeface="Calibri" panose="020F0502020204030204"/>
                <a:ea typeface="+mn-ea"/>
                <a:cs typeface="+mn-cs"/>
              </a:rPr>
              <a:t>2pion, </a:t>
            </a:r>
            <a:r>
              <a:rPr kumimoji="0" lang="el-GR" sz="2000" b="1" i="0" u="none" strike="noStrike" kern="1200" cap="none" spc="0" normalizeH="0" baseline="0" noProof="0" dirty="0">
                <a:ln>
                  <a:noFill/>
                </a:ln>
                <a:solidFill>
                  <a:srgbClr val="00CC99"/>
                </a:solidFill>
                <a:effectLst/>
                <a:uLnTx/>
                <a:uFillTx/>
                <a:latin typeface="Calibri" panose="020F0502020204030204"/>
                <a:ea typeface="+mn-ea"/>
                <a:cs typeface="Calibri" panose="020F0502020204030204" pitchFamily="34" charset="0"/>
              </a:rPr>
              <a:t>η</a:t>
            </a:r>
            <a:r>
              <a:rPr kumimoji="0" lang="en-US" sz="2000" b="1" i="0" u="none" strike="noStrike" kern="1200" cap="none" spc="0" normalizeH="0" baseline="0" noProof="0" dirty="0">
                <a:ln>
                  <a:noFill/>
                </a:ln>
                <a:solidFill>
                  <a:srgbClr val="00CC99"/>
                </a:solidFill>
                <a:effectLst/>
                <a:uLnTx/>
                <a:uFillTx/>
                <a:latin typeface="Calibri" panose="020F0502020204030204"/>
                <a:ea typeface="+mn-ea"/>
                <a:cs typeface="Calibri" panose="020F0502020204030204" pitchFamily="34" charset="0"/>
              </a:rPr>
              <a:t>, .... Production </a:t>
            </a:r>
            <a:endParaRPr kumimoji="0" lang="nl-BE" sz="2000" b="1" i="0" u="none" strike="noStrike" kern="1200" cap="none" spc="0" normalizeH="0" baseline="0" noProof="0" dirty="0">
              <a:ln>
                <a:noFill/>
              </a:ln>
              <a:solidFill>
                <a:srgbClr val="00CC99"/>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D25F812C-9E6F-49ED-BC9A-3355697D800B}"/>
              </a:ext>
            </a:extLst>
          </p:cNvPr>
          <p:cNvSpPr txBox="1"/>
          <p:nvPr/>
        </p:nvSpPr>
        <p:spPr>
          <a:xfrm>
            <a:off x="1841624" y="3735129"/>
            <a:ext cx="3211520"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C00"/>
                </a:solidFill>
                <a:effectLst/>
                <a:uLnTx/>
                <a:uFillTx/>
                <a:latin typeface="Calibri" panose="020F0502020204030204"/>
                <a:ea typeface="+mn-ea"/>
                <a:cs typeface="+mn-cs"/>
              </a:rPr>
              <a:t>Third resonance region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C00"/>
                </a:solidFill>
                <a:effectLst/>
                <a:uLnTx/>
                <a:uFillTx/>
                <a:latin typeface="Calibri" panose="020F0502020204030204"/>
                <a:ea typeface="+mn-ea"/>
                <a:cs typeface="+mn-cs"/>
              </a:rPr>
              <a:t> ~15 overlapping resonances</a:t>
            </a:r>
            <a:endParaRPr kumimoji="0" lang="nl-BE" sz="2000" b="1" i="0" u="none" strike="noStrike" kern="1200" cap="none" spc="0" normalizeH="0" baseline="0" noProof="0" dirty="0">
              <a:ln>
                <a:noFill/>
              </a:ln>
              <a:solidFill>
                <a:srgbClr val="FFCC00"/>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99D5021B-742E-4216-8175-77C1B7685BF2}"/>
              </a:ext>
            </a:extLst>
          </p:cNvPr>
          <p:cNvSpPr/>
          <p:nvPr/>
        </p:nvSpPr>
        <p:spPr>
          <a:xfrm>
            <a:off x="5506720" y="4864751"/>
            <a:ext cx="1428637"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098D8EFC-39CA-4117-879C-A19C36DFB7C0}"/>
              </a:ext>
            </a:extLst>
          </p:cNvPr>
          <p:cNvSpPr/>
          <p:nvPr/>
        </p:nvSpPr>
        <p:spPr>
          <a:xfrm>
            <a:off x="5519128" y="4988053"/>
            <a:ext cx="4129348" cy="6874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 name="Straight Arrow Connector 6">
            <a:extLst>
              <a:ext uri="{FF2B5EF4-FFF2-40B4-BE49-F238E27FC236}">
                <a16:creationId xmlns:a16="http://schemas.microsoft.com/office/drawing/2014/main" id="{6ABFE16C-413D-4D28-8093-CBBDDE0FCD98}"/>
              </a:ext>
            </a:extLst>
          </p:cNvPr>
          <p:cNvCxnSpPr/>
          <p:nvPr/>
        </p:nvCxnSpPr>
        <p:spPr>
          <a:xfrm>
            <a:off x="6102350" y="5084227"/>
            <a:ext cx="0" cy="723900"/>
          </a:xfrm>
          <a:prstGeom prst="straightConnector1">
            <a:avLst/>
          </a:prstGeom>
          <a:ln w="41275">
            <a:solidFill>
              <a:srgbClr val="00CCFF"/>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71EE08D7-4C9A-40B2-8861-9EB2780448F4}"/>
              </a:ext>
            </a:extLst>
          </p:cNvPr>
          <p:cNvCxnSpPr/>
          <p:nvPr/>
        </p:nvCxnSpPr>
        <p:spPr>
          <a:xfrm>
            <a:off x="7860030" y="5084227"/>
            <a:ext cx="0" cy="723900"/>
          </a:xfrm>
          <a:prstGeom prst="straightConnector1">
            <a:avLst/>
          </a:prstGeom>
          <a:ln w="41275">
            <a:solidFill>
              <a:srgbClr val="FFCC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2FC61C09-182D-45F7-BF45-D10843433BFE}"/>
              </a:ext>
            </a:extLst>
          </p:cNvPr>
          <p:cNvSpPr txBox="1"/>
          <p:nvPr/>
        </p:nvSpPr>
        <p:spPr>
          <a:xfrm>
            <a:off x="9806543" y="1547430"/>
            <a:ext cx="1939249" cy="707886"/>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FF0000"/>
                </a:solidFill>
                <a:effectLst/>
                <a:uLnTx/>
                <a:uFillTx/>
                <a:latin typeface="Calibri" panose="020F0502020204030204"/>
                <a:ea typeface="+mn-ea"/>
                <a:cs typeface="+mn-cs"/>
              </a:rPr>
              <a:t>MINERvA</a:t>
            </a:r>
            <a:r>
              <a:rPr kumimoji="0" lang="en-US" sz="2000" b="1" i="0" u="none" strike="noStrike" kern="1200" cap="none" spc="0" normalizeH="0" baseline="0" noProof="0" dirty="0">
                <a:ln>
                  <a:noFill/>
                </a:ln>
                <a:solidFill>
                  <a:srgbClr val="FF0000"/>
                </a:solidFill>
                <a:effectLst/>
                <a:uLnTx/>
                <a:uFillTx/>
                <a:latin typeface="Calibri" panose="020F0502020204030204"/>
                <a:ea typeface="+mn-ea"/>
                <a:cs typeface="+mn-cs"/>
              </a:rPr>
              <a:t>, DUNE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20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25" name="Text Box 10">
            <a:extLst>
              <a:ext uri="{FF2B5EF4-FFF2-40B4-BE49-F238E27FC236}">
                <a16:creationId xmlns:a16="http://schemas.microsoft.com/office/drawing/2014/main" id="{A38D88F5-5C45-4562-A779-BCE6BF7AE3C4}"/>
              </a:ext>
            </a:extLst>
          </p:cNvPr>
          <p:cNvSpPr txBox="1">
            <a:spLocks noChangeArrowheads="1"/>
          </p:cNvSpPr>
          <p:nvPr/>
        </p:nvSpPr>
        <p:spPr bwMode="auto">
          <a:xfrm>
            <a:off x="72034" y="80293"/>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nl-BE" sz="2400" b="1" i="0" u="none" strike="noStrike" kern="1200" cap="none" spc="0" normalizeH="0" baseline="0" noProof="0" dirty="0">
                <a:ln>
                  <a:noFill/>
                </a:ln>
                <a:solidFill>
                  <a:srgbClr val="44546A"/>
                </a:solidFill>
                <a:effectLst/>
                <a:uLnTx/>
                <a:uFillTx/>
                <a:latin typeface="Arial" panose="020B0604020202020204" pitchFamily="34" charset="0"/>
                <a:ea typeface="+mn-ea"/>
                <a:cs typeface="Arial" panose="020B0604020202020204" pitchFamily="34" charset="0"/>
              </a:rPr>
              <a:t>Basic ingredients for modeling single pion production</a:t>
            </a:r>
          </a:p>
        </p:txBody>
      </p:sp>
    </p:spTree>
    <p:extLst>
      <p:ext uri="{BB962C8B-B14F-4D97-AF65-F5344CB8AC3E}">
        <p14:creationId xmlns:p14="http://schemas.microsoft.com/office/powerpoint/2010/main" val="8773561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D44D093-A2C2-4AE9-BBEF-459BB3B54271}"/>
              </a:ext>
            </a:extLst>
          </p:cNvPr>
          <p:cNvPicPr>
            <a:picLocks noChangeAspect="1"/>
          </p:cNvPicPr>
          <p:nvPr/>
        </p:nvPicPr>
        <p:blipFill>
          <a:blip r:embed="rId3"/>
          <a:stretch>
            <a:fillRect/>
          </a:stretch>
        </p:blipFill>
        <p:spPr>
          <a:xfrm>
            <a:off x="321560" y="499833"/>
            <a:ext cx="3113693" cy="968123"/>
          </a:xfrm>
          <a:prstGeom prst="rect">
            <a:avLst/>
          </a:prstGeom>
        </p:spPr>
      </p:pic>
      <p:pic>
        <p:nvPicPr>
          <p:cNvPr id="4" name="Picture 3">
            <a:extLst>
              <a:ext uri="{FF2B5EF4-FFF2-40B4-BE49-F238E27FC236}">
                <a16:creationId xmlns:a16="http://schemas.microsoft.com/office/drawing/2014/main" id="{127E3F0B-392A-4972-BD73-31EC1BC27252}"/>
              </a:ext>
            </a:extLst>
          </p:cNvPr>
          <p:cNvPicPr>
            <a:picLocks noChangeAspect="1"/>
          </p:cNvPicPr>
          <p:nvPr/>
        </p:nvPicPr>
        <p:blipFill>
          <a:blip r:embed="rId4"/>
          <a:stretch>
            <a:fillRect/>
          </a:stretch>
        </p:blipFill>
        <p:spPr>
          <a:xfrm>
            <a:off x="3378102" y="1814270"/>
            <a:ext cx="5780696" cy="831381"/>
          </a:xfrm>
          <a:prstGeom prst="rect">
            <a:avLst/>
          </a:prstGeom>
        </p:spPr>
      </p:pic>
      <p:pic>
        <p:nvPicPr>
          <p:cNvPr id="5" name="Picture 4">
            <a:extLst>
              <a:ext uri="{FF2B5EF4-FFF2-40B4-BE49-F238E27FC236}">
                <a16:creationId xmlns:a16="http://schemas.microsoft.com/office/drawing/2014/main" id="{DAF3EF91-B9D3-443A-A3D8-DECFBC22505E}"/>
              </a:ext>
            </a:extLst>
          </p:cNvPr>
          <p:cNvPicPr>
            <a:picLocks noChangeAspect="1"/>
          </p:cNvPicPr>
          <p:nvPr/>
        </p:nvPicPr>
        <p:blipFill>
          <a:blip r:embed="rId5"/>
          <a:stretch>
            <a:fillRect/>
          </a:stretch>
        </p:blipFill>
        <p:spPr>
          <a:xfrm>
            <a:off x="9298471" y="1180130"/>
            <a:ext cx="2731746" cy="1326090"/>
          </a:xfrm>
          <a:prstGeom prst="rect">
            <a:avLst/>
          </a:prstGeom>
        </p:spPr>
      </p:pic>
      <p:pic>
        <p:nvPicPr>
          <p:cNvPr id="6" name="Picture 5">
            <a:extLst>
              <a:ext uri="{FF2B5EF4-FFF2-40B4-BE49-F238E27FC236}">
                <a16:creationId xmlns:a16="http://schemas.microsoft.com/office/drawing/2014/main" id="{1AF0CB29-6D68-459A-8D85-3D9D20705ED8}"/>
              </a:ext>
            </a:extLst>
          </p:cNvPr>
          <p:cNvPicPr>
            <a:picLocks noChangeAspect="1"/>
          </p:cNvPicPr>
          <p:nvPr/>
        </p:nvPicPr>
        <p:blipFill>
          <a:blip r:embed="rId6"/>
          <a:stretch>
            <a:fillRect/>
          </a:stretch>
        </p:blipFill>
        <p:spPr>
          <a:xfrm>
            <a:off x="3033202" y="2533185"/>
            <a:ext cx="7447065" cy="717004"/>
          </a:xfrm>
          <a:prstGeom prst="rect">
            <a:avLst/>
          </a:prstGeom>
        </p:spPr>
      </p:pic>
      <p:pic>
        <p:nvPicPr>
          <p:cNvPr id="7" name="Picture 6">
            <a:extLst>
              <a:ext uri="{FF2B5EF4-FFF2-40B4-BE49-F238E27FC236}">
                <a16:creationId xmlns:a16="http://schemas.microsoft.com/office/drawing/2014/main" id="{FF8127EB-FB9A-4F9A-AE17-D9E54C3BB887}"/>
              </a:ext>
            </a:extLst>
          </p:cNvPr>
          <p:cNvPicPr>
            <a:picLocks noChangeAspect="1"/>
          </p:cNvPicPr>
          <p:nvPr/>
        </p:nvPicPr>
        <p:blipFill>
          <a:blip r:embed="rId7"/>
          <a:stretch>
            <a:fillRect/>
          </a:stretch>
        </p:blipFill>
        <p:spPr>
          <a:xfrm>
            <a:off x="6553625" y="3348370"/>
            <a:ext cx="2794944" cy="971505"/>
          </a:xfrm>
          <a:prstGeom prst="rect">
            <a:avLst/>
          </a:prstGeom>
        </p:spPr>
      </p:pic>
      <p:pic>
        <p:nvPicPr>
          <p:cNvPr id="8" name="Picture 7">
            <a:extLst>
              <a:ext uri="{FF2B5EF4-FFF2-40B4-BE49-F238E27FC236}">
                <a16:creationId xmlns:a16="http://schemas.microsoft.com/office/drawing/2014/main" id="{9ED9B966-2EBF-4E58-8583-316059B4E86B}"/>
              </a:ext>
            </a:extLst>
          </p:cNvPr>
          <p:cNvPicPr>
            <a:picLocks noChangeAspect="1"/>
          </p:cNvPicPr>
          <p:nvPr/>
        </p:nvPicPr>
        <p:blipFill>
          <a:blip r:embed="rId8"/>
          <a:stretch>
            <a:fillRect/>
          </a:stretch>
        </p:blipFill>
        <p:spPr>
          <a:xfrm>
            <a:off x="6396834" y="4349993"/>
            <a:ext cx="3180822" cy="1040051"/>
          </a:xfrm>
          <a:prstGeom prst="rect">
            <a:avLst/>
          </a:prstGeom>
        </p:spPr>
      </p:pic>
      <p:pic>
        <p:nvPicPr>
          <p:cNvPr id="9" name="Picture 8">
            <a:extLst>
              <a:ext uri="{FF2B5EF4-FFF2-40B4-BE49-F238E27FC236}">
                <a16:creationId xmlns:a16="http://schemas.microsoft.com/office/drawing/2014/main" id="{56F64A18-2239-424C-9372-422233F16832}"/>
              </a:ext>
            </a:extLst>
          </p:cNvPr>
          <p:cNvPicPr>
            <a:picLocks noChangeAspect="1"/>
          </p:cNvPicPr>
          <p:nvPr/>
        </p:nvPicPr>
        <p:blipFill>
          <a:blip r:embed="rId9"/>
          <a:stretch>
            <a:fillRect/>
          </a:stretch>
        </p:blipFill>
        <p:spPr>
          <a:xfrm>
            <a:off x="761999" y="5214125"/>
            <a:ext cx="5334000" cy="1457325"/>
          </a:xfrm>
          <a:prstGeom prst="rect">
            <a:avLst/>
          </a:prstGeom>
        </p:spPr>
      </p:pic>
      <p:pic>
        <p:nvPicPr>
          <p:cNvPr id="10" name="Picture 9">
            <a:extLst>
              <a:ext uri="{FF2B5EF4-FFF2-40B4-BE49-F238E27FC236}">
                <a16:creationId xmlns:a16="http://schemas.microsoft.com/office/drawing/2014/main" id="{704877CB-E4A5-4551-AF6F-28BA5F5D20F1}"/>
              </a:ext>
            </a:extLst>
          </p:cNvPr>
          <p:cNvPicPr>
            <a:picLocks noChangeAspect="1"/>
          </p:cNvPicPr>
          <p:nvPr/>
        </p:nvPicPr>
        <p:blipFill>
          <a:blip r:embed="rId10"/>
          <a:stretch>
            <a:fillRect/>
          </a:stretch>
        </p:blipFill>
        <p:spPr>
          <a:xfrm>
            <a:off x="6463796" y="5419679"/>
            <a:ext cx="3762375" cy="1247775"/>
          </a:xfrm>
          <a:prstGeom prst="rect">
            <a:avLst/>
          </a:prstGeom>
        </p:spPr>
      </p:pic>
      <p:pic>
        <p:nvPicPr>
          <p:cNvPr id="11" name="Picture 10">
            <a:extLst>
              <a:ext uri="{FF2B5EF4-FFF2-40B4-BE49-F238E27FC236}">
                <a16:creationId xmlns:a16="http://schemas.microsoft.com/office/drawing/2014/main" id="{DF1EE615-8A06-479E-96EA-241CC2D71797}"/>
              </a:ext>
            </a:extLst>
          </p:cNvPr>
          <p:cNvPicPr>
            <a:picLocks noChangeAspect="1"/>
          </p:cNvPicPr>
          <p:nvPr/>
        </p:nvPicPr>
        <p:blipFill>
          <a:blip r:embed="rId11"/>
          <a:stretch>
            <a:fillRect/>
          </a:stretch>
        </p:blipFill>
        <p:spPr>
          <a:xfrm>
            <a:off x="4129968" y="901164"/>
            <a:ext cx="712624" cy="700122"/>
          </a:xfrm>
          <a:prstGeom prst="rect">
            <a:avLst/>
          </a:prstGeom>
        </p:spPr>
      </p:pic>
      <p:sp>
        <p:nvSpPr>
          <p:cNvPr id="12" name="Rectangle 11">
            <a:extLst>
              <a:ext uri="{FF2B5EF4-FFF2-40B4-BE49-F238E27FC236}">
                <a16:creationId xmlns:a16="http://schemas.microsoft.com/office/drawing/2014/main" id="{F988B3FE-1E9C-4063-81AB-F528BDEB7481}"/>
              </a:ext>
            </a:extLst>
          </p:cNvPr>
          <p:cNvSpPr/>
          <p:nvPr/>
        </p:nvSpPr>
        <p:spPr>
          <a:xfrm>
            <a:off x="172450" y="3426291"/>
            <a:ext cx="6096000" cy="923330"/>
          </a:xfrm>
          <a:prstGeom prst="rect">
            <a:avLst/>
          </a:prstGeom>
        </p:spPr>
        <p:txBody>
          <a:bodyPr>
            <a:spAutoFit/>
          </a:bodyPr>
          <a:lstStyle/>
          <a:p>
            <a:pPr algn="r"/>
            <a:r>
              <a:rPr lang="en-US" dirty="0"/>
              <a:t>Resonances :   invariant mass,  width Γ, isospin I, spin J, parity P,  and for SPP the branching ratio for decay into a pion and nucleon </a:t>
            </a:r>
            <a:endParaRPr lang="nl-BE" dirty="0"/>
          </a:p>
        </p:txBody>
      </p:sp>
      <p:sp>
        <p:nvSpPr>
          <p:cNvPr id="13" name="TextBox 12">
            <a:extLst>
              <a:ext uri="{FF2B5EF4-FFF2-40B4-BE49-F238E27FC236}">
                <a16:creationId xmlns:a16="http://schemas.microsoft.com/office/drawing/2014/main" id="{C524D7B8-3852-4E17-8E4B-33BDBC3FAF08}"/>
              </a:ext>
            </a:extLst>
          </p:cNvPr>
          <p:cNvSpPr txBox="1"/>
          <p:nvPr/>
        </p:nvSpPr>
        <p:spPr>
          <a:xfrm>
            <a:off x="1232761" y="1854989"/>
            <a:ext cx="1537793" cy="369332"/>
          </a:xfrm>
          <a:prstGeom prst="rect">
            <a:avLst/>
          </a:prstGeom>
          <a:noFill/>
        </p:spPr>
        <p:txBody>
          <a:bodyPr wrap="none" rtlCol="0">
            <a:spAutoFit/>
          </a:bodyPr>
          <a:lstStyle/>
          <a:p>
            <a:r>
              <a:rPr lang="en-US" dirty="0"/>
              <a:t>Hadron tensor</a:t>
            </a:r>
            <a:endParaRPr lang="nl-BE" dirty="0"/>
          </a:p>
        </p:txBody>
      </p:sp>
      <p:cxnSp>
        <p:nvCxnSpPr>
          <p:cNvPr id="15" name="Straight Arrow Connector 14">
            <a:extLst>
              <a:ext uri="{FF2B5EF4-FFF2-40B4-BE49-F238E27FC236}">
                <a16:creationId xmlns:a16="http://schemas.microsoft.com/office/drawing/2014/main" id="{F2C77D19-8F9C-4324-9E72-C6BD46210A9D}"/>
              </a:ext>
            </a:extLst>
          </p:cNvPr>
          <p:cNvCxnSpPr/>
          <p:nvPr/>
        </p:nvCxnSpPr>
        <p:spPr>
          <a:xfrm>
            <a:off x="3688096" y="1174856"/>
            <a:ext cx="505135" cy="57246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D5C46FD1-5FEF-4A6D-8B4D-DA796F22D4DF}"/>
              </a:ext>
            </a:extLst>
          </p:cNvPr>
          <p:cNvPicPr>
            <a:picLocks noChangeAspect="1"/>
          </p:cNvPicPr>
          <p:nvPr/>
        </p:nvPicPr>
        <p:blipFill>
          <a:blip r:embed="rId11"/>
          <a:stretch>
            <a:fillRect/>
          </a:stretch>
        </p:blipFill>
        <p:spPr>
          <a:xfrm>
            <a:off x="10248425" y="762662"/>
            <a:ext cx="520273" cy="572467"/>
          </a:xfrm>
          <a:prstGeom prst="rect">
            <a:avLst/>
          </a:prstGeom>
        </p:spPr>
      </p:pic>
      <p:cxnSp>
        <p:nvCxnSpPr>
          <p:cNvPr id="17" name="Straight Arrow Connector 16">
            <a:extLst>
              <a:ext uri="{FF2B5EF4-FFF2-40B4-BE49-F238E27FC236}">
                <a16:creationId xmlns:a16="http://schemas.microsoft.com/office/drawing/2014/main" id="{9C7C43D4-63BE-48D9-AC99-34DB0FEC0B52}"/>
              </a:ext>
            </a:extLst>
          </p:cNvPr>
          <p:cNvCxnSpPr/>
          <p:nvPr/>
        </p:nvCxnSpPr>
        <p:spPr>
          <a:xfrm>
            <a:off x="10248425" y="1104392"/>
            <a:ext cx="505135" cy="57246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AC25ACC-0575-4AE7-A1EB-1CB032FFB9E1}"/>
              </a:ext>
            </a:extLst>
          </p:cNvPr>
          <p:cNvSpPr txBox="1"/>
          <p:nvPr/>
        </p:nvSpPr>
        <p:spPr>
          <a:xfrm>
            <a:off x="7903689" y="4119161"/>
            <a:ext cx="338554" cy="461665"/>
          </a:xfrm>
          <a:prstGeom prst="rect">
            <a:avLst/>
          </a:prstGeom>
          <a:noFill/>
        </p:spPr>
        <p:txBody>
          <a:bodyPr wrap="none" rtlCol="0">
            <a:spAutoFit/>
          </a:bodyPr>
          <a:lstStyle/>
          <a:p>
            <a:r>
              <a:rPr lang="en-US" sz="2400" b="1" dirty="0"/>
              <a:t>+</a:t>
            </a:r>
            <a:endParaRPr lang="nl-BE" sz="2400" b="1" dirty="0"/>
          </a:p>
        </p:txBody>
      </p:sp>
      <p:sp>
        <p:nvSpPr>
          <p:cNvPr id="19" name="Arrow: Down 18">
            <a:extLst>
              <a:ext uri="{FF2B5EF4-FFF2-40B4-BE49-F238E27FC236}">
                <a16:creationId xmlns:a16="http://schemas.microsoft.com/office/drawing/2014/main" id="{D23627F1-D47D-4045-BE67-FA43BC0907D9}"/>
              </a:ext>
            </a:extLst>
          </p:cNvPr>
          <p:cNvSpPr/>
          <p:nvPr/>
        </p:nvSpPr>
        <p:spPr>
          <a:xfrm rot="21422048">
            <a:off x="7965840" y="3119116"/>
            <a:ext cx="261660" cy="576632"/>
          </a:xfrm>
          <a:prstGeom prst="downArrow">
            <a:avLst/>
          </a:prstGeom>
          <a:solidFill>
            <a:srgbClr val="CC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1" name="TextBox 20">
            <a:extLst>
              <a:ext uri="{FF2B5EF4-FFF2-40B4-BE49-F238E27FC236}">
                <a16:creationId xmlns:a16="http://schemas.microsoft.com/office/drawing/2014/main" id="{D139FE77-A3CC-457A-8743-8A6E8E4A7600}"/>
              </a:ext>
            </a:extLst>
          </p:cNvPr>
          <p:cNvSpPr txBox="1"/>
          <p:nvPr/>
        </p:nvSpPr>
        <p:spPr>
          <a:xfrm>
            <a:off x="454757" y="5808632"/>
            <a:ext cx="338554" cy="461665"/>
          </a:xfrm>
          <a:prstGeom prst="rect">
            <a:avLst/>
          </a:prstGeom>
          <a:noFill/>
        </p:spPr>
        <p:txBody>
          <a:bodyPr wrap="none" rtlCol="0">
            <a:spAutoFit/>
          </a:bodyPr>
          <a:lstStyle/>
          <a:p>
            <a:r>
              <a:rPr lang="en-US" sz="2400" b="1" dirty="0"/>
              <a:t>+</a:t>
            </a:r>
            <a:endParaRPr lang="nl-BE" sz="2400" b="1" dirty="0"/>
          </a:p>
        </p:txBody>
      </p:sp>
      <p:sp>
        <p:nvSpPr>
          <p:cNvPr id="22" name="Rectangle 21">
            <a:extLst>
              <a:ext uri="{FF2B5EF4-FFF2-40B4-BE49-F238E27FC236}">
                <a16:creationId xmlns:a16="http://schemas.microsoft.com/office/drawing/2014/main" id="{926700CB-73D2-4078-9347-2BC448F74897}"/>
              </a:ext>
            </a:extLst>
          </p:cNvPr>
          <p:cNvSpPr/>
          <p:nvPr/>
        </p:nvSpPr>
        <p:spPr>
          <a:xfrm>
            <a:off x="248650" y="4538448"/>
            <a:ext cx="6096000" cy="369332"/>
          </a:xfrm>
          <a:prstGeom prst="rect">
            <a:avLst/>
          </a:prstGeom>
        </p:spPr>
        <p:txBody>
          <a:bodyPr>
            <a:spAutoFit/>
          </a:bodyPr>
          <a:lstStyle/>
          <a:p>
            <a:pPr algn="r"/>
            <a:r>
              <a:rPr lang="en-US" dirty="0"/>
              <a:t>Nucleon pole and cross nucleon pole</a:t>
            </a:r>
            <a:endParaRPr lang="nl-BE" dirty="0"/>
          </a:p>
        </p:txBody>
      </p:sp>
      <p:sp>
        <p:nvSpPr>
          <p:cNvPr id="23" name="Rectangle 22">
            <a:extLst>
              <a:ext uri="{FF2B5EF4-FFF2-40B4-BE49-F238E27FC236}">
                <a16:creationId xmlns:a16="http://schemas.microsoft.com/office/drawing/2014/main" id="{748A1464-7B62-4131-8961-EDBCA943E6B6}"/>
              </a:ext>
            </a:extLst>
          </p:cNvPr>
          <p:cNvSpPr/>
          <p:nvPr/>
        </p:nvSpPr>
        <p:spPr>
          <a:xfrm>
            <a:off x="248650" y="5020712"/>
            <a:ext cx="6096000" cy="369332"/>
          </a:xfrm>
          <a:prstGeom prst="rect">
            <a:avLst/>
          </a:prstGeom>
        </p:spPr>
        <p:txBody>
          <a:bodyPr>
            <a:spAutoFit/>
          </a:bodyPr>
          <a:lstStyle/>
          <a:p>
            <a:r>
              <a:rPr lang="en-US" dirty="0"/>
              <a:t>Non-resonant background </a:t>
            </a:r>
            <a:endParaRPr lang="nl-BE" dirty="0"/>
          </a:p>
        </p:txBody>
      </p:sp>
      <p:sp>
        <p:nvSpPr>
          <p:cNvPr id="24" name="TextBox 23">
            <a:extLst>
              <a:ext uri="{FF2B5EF4-FFF2-40B4-BE49-F238E27FC236}">
                <a16:creationId xmlns:a16="http://schemas.microsoft.com/office/drawing/2014/main" id="{F0B95438-BD79-4F14-9C68-FD3EE8FC73A3}"/>
              </a:ext>
            </a:extLst>
          </p:cNvPr>
          <p:cNvSpPr txBox="1"/>
          <p:nvPr/>
        </p:nvSpPr>
        <p:spPr>
          <a:xfrm>
            <a:off x="6095999" y="5808081"/>
            <a:ext cx="2451044" cy="461665"/>
          </a:xfrm>
          <a:prstGeom prst="rect">
            <a:avLst/>
          </a:prstGeom>
          <a:noFill/>
        </p:spPr>
        <p:txBody>
          <a:bodyPr wrap="square" rtlCol="0">
            <a:spAutoFit/>
          </a:bodyPr>
          <a:lstStyle/>
          <a:p>
            <a:r>
              <a:rPr lang="en-US" sz="2400" b="1" dirty="0"/>
              <a:t>+</a:t>
            </a:r>
            <a:endParaRPr lang="nl-BE" sz="2400" b="1" dirty="0"/>
          </a:p>
        </p:txBody>
      </p:sp>
      <p:sp>
        <p:nvSpPr>
          <p:cNvPr id="27" name="Text Box 10">
            <a:extLst>
              <a:ext uri="{FF2B5EF4-FFF2-40B4-BE49-F238E27FC236}">
                <a16:creationId xmlns:a16="http://schemas.microsoft.com/office/drawing/2014/main" id="{CBD74A28-6763-4651-B9B8-AA18DBA10739}"/>
              </a:ext>
            </a:extLst>
          </p:cNvPr>
          <p:cNvSpPr txBox="1">
            <a:spLocks noChangeArrowheads="1"/>
          </p:cNvSpPr>
          <p:nvPr/>
        </p:nvSpPr>
        <p:spPr bwMode="auto">
          <a:xfrm>
            <a:off x="72034" y="80293"/>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Basic ingredients for modeling single pion production (off the nucleon !)</a:t>
            </a:r>
          </a:p>
        </p:txBody>
      </p:sp>
      <p:sp>
        <p:nvSpPr>
          <p:cNvPr id="28" name="TextBox 27">
            <a:extLst>
              <a:ext uri="{FF2B5EF4-FFF2-40B4-BE49-F238E27FC236}">
                <a16:creationId xmlns:a16="http://schemas.microsoft.com/office/drawing/2014/main" id="{8BBA0894-763C-4B0B-89FD-69CE86C5F45B}"/>
              </a:ext>
            </a:extLst>
          </p:cNvPr>
          <p:cNvSpPr txBox="1"/>
          <p:nvPr/>
        </p:nvSpPr>
        <p:spPr>
          <a:xfrm>
            <a:off x="10014469" y="5807914"/>
            <a:ext cx="2451044" cy="461665"/>
          </a:xfrm>
          <a:prstGeom prst="rect">
            <a:avLst/>
          </a:prstGeom>
          <a:noFill/>
        </p:spPr>
        <p:txBody>
          <a:bodyPr wrap="square" rtlCol="0">
            <a:spAutoFit/>
          </a:bodyPr>
          <a:lstStyle/>
          <a:p>
            <a:r>
              <a:rPr lang="en-US" sz="2400" b="1" dirty="0"/>
              <a:t>+ interferences </a:t>
            </a:r>
            <a:endParaRPr lang="nl-BE" sz="2400" b="1" dirty="0"/>
          </a:p>
        </p:txBody>
      </p:sp>
      <p:sp>
        <p:nvSpPr>
          <p:cNvPr id="29" name="TextBox 28">
            <a:extLst>
              <a:ext uri="{FF2B5EF4-FFF2-40B4-BE49-F238E27FC236}">
                <a16:creationId xmlns:a16="http://schemas.microsoft.com/office/drawing/2014/main" id="{CFEDD1D4-96B9-4D62-925C-48221338A2EE}"/>
              </a:ext>
            </a:extLst>
          </p:cNvPr>
          <p:cNvSpPr txBox="1"/>
          <p:nvPr/>
        </p:nvSpPr>
        <p:spPr>
          <a:xfrm>
            <a:off x="9716466" y="3206815"/>
            <a:ext cx="1316964" cy="369332"/>
          </a:xfrm>
          <a:prstGeom prst="rect">
            <a:avLst/>
          </a:prstGeom>
          <a:noFill/>
        </p:spPr>
        <p:txBody>
          <a:bodyPr wrap="none" rtlCol="0">
            <a:spAutoFit/>
          </a:bodyPr>
          <a:lstStyle/>
          <a:p>
            <a:r>
              <a:rPr lang="en-US" dirty="0"/>
              <a:t>At tree level</a:t>
            </a:r>
            <a:endParaRPr lang="nl-BE" dirty="0"/>
          </a:p>
        </p:txBody>
      </p:sp>
    </p:spTree>
    <p:extLst>
      <p:ext uri="{BB962C8B-B14F-4D97-AF65-F5344CB8AC3E}">
        <p14:creationId xmlns:p14="http://schemas.microsoft.com/office/powerpoint/2010/main" val="12279833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3D79FCE-83AE-4F76-9F0D-F8EF7B81361F}"/>
              </a:ext>
            </a:extLst>
          </p:cNvPr>
          <p:cNvPicPr>
            <a:picLocks noChangeAspect="1"/>
          </p:cNvPicPr>
          <p:nvPr/>
        </p:nvPicPr>
        <p:blipFill>
          <a:blip r:embed="rId3"/>
          <a:stretch>
            <a:fillRect/>
          </a:stretch>
        </p:blipFill>
        <p:spPr>
          <a:xfrm>
            <a:off x="3019823" y="1044316"/>
            <a:ext cx="4887950" cy="601397"/>
          </a:xfrm>
          <a:prstGeom prst="rect">
            <a:avLst/>
          </a:prstGeom>
        </p:spPr>
      </p:pic>
      <p:pic>
        <p:nvPicPr>
          <p:cNvPr id="3" name="Picture 2">
            <a:extLst>
              <a:ext uri="{FF2B5EF4-FFF2-40B4-BE49-F238E27FC236}">
                <a16:creationId xmlns:a16="http://schemas.microsoft.com/office/drawing/2014/main" id="{930937FC-0FC3-49AC-872A-276D22B67C9C}"/>
              </a:ext>
            </a:extLst>
          </p:cNvPr>
          <p:cNvPicPr>
            <a:picLocks noChangeAspect="1"/>
          </p:cNvPicPr>
          <p:nvPr/>
        </p:nvPicPr>
        <p:blipFill>
          <a:blip r:embed="rId4"/>
          <a:stretch>
            <a:fillRect/>
          </a:stretch>
        </p:blipFill>
        <p:spPr>
          <a:xfrm>
            <a:off x="3343897" y="668160"/>
            <a:ext cx="466031" cy="457855"/>
          </a:xfrm>
          <a:prstGeom prst="rect">
            <a:avLst/>
          </a:prstGeom>
        </p:spPr>
      </p:pic>
      <p:pic>
        <p:nvPicPr>
          <p:cNvPr id="5" name="Picture 4">
            <a:extLst>
              <a:ext uri="{FF2B5EF4-FFF2-40B4-BE49-F238E27FC236}">
                <a16:creationId xmlns:a16="http://schemas.microsoft.com/office/drawing/2014/main" id="{38DED1E9-51A6-41A7-8010-5E52A1D331FF}"/>
              </a:ext>
            </a:extLst>
          </p:cNvPr>
          <p:cNvPicPr>
            <a:picLocks noChangeAspect="1"/>
          </p:cNvPicPr>
          <p:nvPr/>
        </p:nvPicPr>
        <p:blipFill>
          <a:blip r:embed="rId5"/>
          <a:stretch>
            <a:fillRect/>
          </a:stretch>
        </p:blipFill>
        <p:spPr>
          <a:xfrm>
            <a:off x="8667340" y="1678085"/>
            <a:ext cx="3041025" cy="601397"/>
          </a:xfrm>
          <a:prstGeom prst="rect">
            <a:avLst/>
          </a:prstGeom>
        </p:spPr>
      </p:pic>
      <p:sp>
        <p:nvSpPr>
          <p:cNvPr id="6" name="TextBox 5">
            <a:extLst>
              <a:ext uri="{FF2B5EF4-FFF2-40B4-BE49-F238E27FC236}">
                <a16:creationId xmlns:a16="http://schemas.microsoft.com/office/drawing/2014/main" id="{DF94E59D-65BB-4FA4-B91F-85197A2A43C3}"/>
              </a:ext>
            </a:extLst>
          </p:cNvPr>
          <p:cNvSpPr txBox="1"/>
          <p:nvPr/>
        </p:nvSpPr>
        <p:spPr>
          <a:xfrm>
            <a:off x="721766" y="1088290"/>
            <a:ext cx="18787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Isospin coefficient</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8A637FC-B95E-4083-B980-E86036373F8E}"/>
              </a:ext>
            </a:extLst>
          </p:cNvPr>
          <p:cNvSpPr txBox="1"/>
          <p:nvPr/>
        </p:nvSpPr>
        <p:spPr>
          <a:xfrm>
            <a:off x="4542157" y="1835884"/>
            <a:ext cx="405732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Vertex function for resonance production</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66110CA6-74CF-412B-80C3-E5A0AA740A8A}"/>
              </a:ext>
            </a:extLst>
          </p:cNvPr>
          <p:cNvPicPr>
            <a:picLocks noChangeAspect="1"/>
          </p:cNvPicPr>
          <p:nvPr/>
        </p:nvPicPr>
        <p:blipFill>
          <a:blip r:embed="rId6"/>
          <a:stretch>
            <a:fillRect/>
          </a:stretch>
        </p:blipFill>
        <p:spPr>
          <a:xfrm>
            <a:off x="4036979" y="2390947"/>
            <a:ext cx="4495800" cy="1066800"/>
          </a:xfrm>
          <a:prstGeom prst="rect">
            <a:avLst/>
          </a:prstGeom>
        </p:spPr>
      </p:pic>
      <p:pic>
        <p:nvPicPr>
          <p:cNvPr id="9" name="Picture 8">
            <a:extLst>
              <a:ext uri="{FF2B5EF4-FFF2-40B4-BE49-F238E27FC236}">
                <a16:creationId xmlns:a16="http://schemas.microsoft.com/office/drawing/2014/main" id="{3EDEC9A0-BB23-44D9-ABA3-70DCEE0A8C75}"/>
              </a:ext>
            </a:extLst>
          </p:cNvPr>
          <p:cNvPicPr>
            <a:picLocks noChangeAspect="1"/>
          </p:cNvPicPr>
          <p:nvPr/>
        </p:nvPicPr>
        <p:blipFill>
          <a:blip r:embed="rId7"/>
          <a:stretch>
            <a:fillRect/>
          </a:stretch>
        </p:blipFill>
        <p:spPr>
          <a:xfrm>
            <a:off x="4309273" y="3660766"/>
            <a:ext cx="4324350" cy="981075"/>
          </a:xfrm>
          <a:prstGeom prst="rect">
            <a:avLst/>
          </a:prstGeom>
        </p:spPr>
      </p:pic>
      <p:sp>
        <p:nvSpPr>
          <p:cNvPr id="14" name="TextBox 13">
            <a:extLst>
              <a:ext uri="{FF2B5EF4-FFF2-40B4-BE49-F238E27FC236}">
                <a16:creationId xmlns:a16="http://schemas.microsoft.com/office/drawing/2014/main" id="{892DD310-162C-4FEA-A897-992BF031DA10}"/>
              </a:ext>
            </a:extLst>
          </p:cNvPr>
          <p:cNvSpPr txBox="1"/>
          <p:nvPr/>
        </p:nvSpPr>
        <p:spPr>
          <a:xfrm>
            <a:off x="8287556" y="696391"/>
            <a:ext cx="380059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Let’s pick </a:t>
            </a:r>
            <a:r>
              <a:rPr lang="en-US" dirty="0">
                <a:solidFill>
                  <a:prstClr val="black"/>
                </a:solidFill>
                <a:latin typeface="Calibri" panose="020F0502020204030204"/>
              </a:rPr>
              <a:t>just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one contribution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spin 3/2 resonance direct contribution</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31C707CE-F4CD-4515-BB82-A45564F30E2F}"/>
              </a:ext>
            </a:extLst>
          </p:cNvPr>
          <p:cNvPicPr>
            <a:picLocks noChangeAspect="1"/>
          </p:cNvPicPr>
          <p:nvPr/>
        </p:nvPicPr>
        <p:blipFill>
          <a:blip r:embed="rId8"/>
          <a:stretch>
            <a:fillRect/>
          </a:stretch>
        </p:blipFill>
        <p:spPr>
          <a:xfrm>
            <a:off x="140034" y="570565"/>
            <a:ext cx="3034422" cy="1265319"/>
          </a:xfrm>
          <a:prstGeom prst="rect">
            <a:avLst/>
          </a:prstGeom>
        </p:spPr>
      </p:pic>
      <p:pic>
        <p:nvPicPr>
          <p:cNvPr id="21" name="Picture 20">
            <a:extLst>
              <a:ext uri="{FF2B5EF4-FFF2-40B4-BE49-F238E27FC236}">
                <a16:creationId xmlns:a16="http://schemas.microsoft.com/office/drawing/2014/main" id="{B8EA9225-A498-48B9-8571-9C3A930AC174}"/>
              </a:ext>
            </a:extLst>
          </p:cNvPr>
          <p:cNvPicPr>
            <a:picLocks noChangeAspect="1"/>
          </p:cNvPicPr>
          <p:nvPr/>
        </p:nvPicPr>
        <p:blipFill>
          <a:blip r:embed="rId9"/>
          <a:stretch>
            <a:fillRect/>
          </a:stretch>
        </p:blipFill>
        <p:spPr>
          <a:xfrm>
            <a:off x="9808069" y="5050090"/>
            <a:ext cx="2019300" cy="1352550"/>
          </a:xfrm>
          <a:prstGeom prst="rect">
            <a:avLst/>
          </a:prstGeom>
        </p:spPr>
      </p:pic>
      <p:sp>
        <p:nvSpPr>
          <p:cNvPr id="22" name="TextBox 21">
            <a:extLst>
              <a:ext uri="{FF2B5EF4-FFF2-40B4-BE49-F238E27FC236}">
                <a16:creationId xmlns:a16="http://schemas.microsoft.com/office/drawing/2014/main" id="{2B37A87D-9CE5-45AD-8119-AE5EF359A4D9}"/>
              </a:ext>
            </a:extLst>
          </p:cNvPr>
          <p:cNvSpPr txBox="1"/>
          <p:nvPr/>
        </p:nvSpPr>
        <p:spPr>
          <a:xfrm>
            <a:off x="6284879" y="5272811"/>
            <a:ext cx="32773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e.g. in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Lalakulich</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parametrization</a:t>
            </a:r>
          </a:p>
        </p:txBody>
      </p:sp>
      <p:cxnSp>
        <p:nvCxnSpPr>
          <p:cNvPr id="24" name="Straight Arrow Connector 23">
            <a:extLst>
              <a:ext uri="{FF2B5EF4-FFF2-40B4-BE49-F238E27FC236}">
                <a16:creationId xmlns:a16="http://schemas.microsoft.com/office/drawing/2014/main" id="{ABE2970C-64CA-491A-83BF-535ECFC8FD60}"/>
              </a:ext>
            </a:extLst>
          </p:cNvPr>
          <p:cNvCxnSpPr>
            <a:cxnSpLocks/>
            <a:endCxn id="2" idx="1"/>
          </p:cNvCxnSpPr>
          <p:nvPr/>
        </p:nvCxnSpPr>
        <p:spPr>
          <a:xfrm>
            <a:off x="2625772" y="913025"/>
            <a:ext cx="394051" cy="431990"/>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Arrow: Down 26">
            <a:extLst>
              <a:ext uri="{FF2B5EF4-FFF2-40B4-BE49-F238E27FC236}">
                <a16:creationId xmlns:a16="http://schemas.microsoft.com/office/drawing/2014/main" id="{5F117D8C-29C7-4C72-80D9-6831F349B04C}"/>
              </a:ext>
            </a:extLst>
          </p:cNvPr>
          <p:cNvSpPr/>
          <p:nvPr/>
        </p:nvSpPr>
        <p:spPr>
          <a:xfrm rot="21422048">
            <a:off x="6470568" y="1609397"/>
            <a:ext cx="200503" cy="312688"/>
          </a:xfrm>
          <a:prstGeom prst="downArrow">
            <a:avLst/>
          </a:prstGeom>
          <a:solidFill>
            <a:srgbClr val="CC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8854BD84-A7EA-4331-9F94-E79A9F0C446D}"/>
              </a:ext>
            </a:extLst>
          </p:cNvPr>
          <p:cNvSpPr txBox="1"/>
          <p:nvPr/>
        </p:nvSpPr>
        <p:spPr>
          <a:xfrm>
            <a:off x="282906" y="2649944"/>
            <a:ext cx="4139659" cy="1200329"/>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Vector and axial contribution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Constraint through CVC and PCAC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Axial form factors not well constrained,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Large uncertainties on neutrino data</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9" name="Picture 28">
            <a:extLst>
              <a:ext uri="{FF2B5EF4-FFF2-40B4-BE49-F238E27FC236}">
                <a16:creationId xmlns:a16="http://schemas.microsoft.com/office/drawing/2014/main" id="{AD0B56BC-8203-4C09-822C-CFAA222B3041}"/>
              </a:ext>
            </a:extLst>
          </p:cNvPr>
          <p:cNvPicPr>
            <a:picLocks noChangeAspect="1"/>
          </p:cNvPicPr>
          <p:nvPr/>
        </p:nvPicPr>
        <p:blipFill>
          <a:blip r:embed="rId10"/>
          <a:stretch>
            <a:fillRect/>
          </a:stretch>
        </p:blipFill>
        <p:spPr>
          <a:xfrm>
            <a:off x="541876" y="3843665"/>
            <a:ext cx="2934722" cy="2480047"/>
          </a:xfrm>
          <a:prstGeom prst="rect">
            <a:avLst/>
          </a:prstGeom>
        </p:spPr>
      </p:pic>
      <p:sp>
        <p:nvSpPr>
          <p:cNvPr id="32" name="Text Box 10">
            <a:extLst>
              <a:ext uri="{FF2B5EF4-FFF2-40B4-BE49-F238E27FC236}">
                <a16:creationId xmlns:a16="http://schemas.microsoft.com/office/drawing/2014/main" id="{50F95A2B-8F6C-4D59-8D41-0647CFC401FD}"/>
              </a:ext>
            </a:extLst>
          </p:cNvPr>
          <p:cNvSpPr txBox="1">
            <a:spLocks noChangeArrowheads="1"/>
          </p:cNvSpPr>
          <p:nvPr/>
        </p:nvSpPr>
        <p:spPr bwMode="auto">
          <a:xfrm>
            <a:off x="72034" y="80293"/>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nl-BE" sz="2400" b="1" i="0" u="none" strike="noStrike" kern="1200" cap="none" spc="0" normalizeH="0" baseline="0" noProof="0" dirty="0">
                <a:ln>
                  <a:noFill/>
                </a:ln>
                <a:solidFill>
                  <a:srgbClr val="44546A"/>
                </a:solidFill>
                <a:effectLst/>
                <a:uLnTx/>
                <a:uFillTx/>
                <a:latin typeface="Arial" panose="020B0604020202020204" pitchFamily="34" charset="0"/>
                <a:ea typeface="+mn-ea"/>
                <a:cs typeface="Arial" panose="020B0604020202020204" pitchFamily="34" charset="0"/>
              </a:rPr>
              <a:t>Basic ingredients for modeling single pion production</a:t>
            </a:r>
          </a:p>
        </p:txBody>
      </p:sp>
      <p:pic>
        <p:nvPicPr>
          <p:cNvPr id="33" name="Picture 32">
            <a:extLst>
              <a:ext uri="{FF2B5EF4-FFF2-40B4-BE49-F238E27FC236}">
                <a16:creationId xmlns:a16="http://schemas.microsoft.com/office/drawing/2014/main" id="{B47BE469-D998-4FBB-9041-632C43A28FCC}"/>
              </a:ext>
            </a:extLst>
          </p:cNvPr>
          <p:cNvPicPr>
            <a:picLocks noChangeAspect="1"/>
          </p:cNvPicPr>
          <p:nvPr/>
        </p:nvPicPr>
        <p:blipFill>
          <a:blip r:embed="rId11"/>
          <a:stretch>
            <a:fillRect/>
          </a:stretch>
        </p:blipFill>
        <p:spPr>
          <a:xfrm>
            <a:off x="9087256" y="2421295"/>
            <a:ext cx="2821838" cy="2655440"/>
          </a:xfrm>
          <a:prstGeom prst="rect">
            <a:avLst/>
          </a:prstGeom>
        </p:spPr>
      </p:pic>
      <p:pic>
        <p:nvPicPr>
          <p:cNvPr id="35" name="Picture 34">
            <a:extLst>
              <a:ext uri="{FF2B5EF4-FFF2-40B4-BE49-F238E27FC236}">
                <a16:creationId xmlns:a16="http://schemas.microsoft.com/office/drawing/2014/main" id="{919BBB75-224F-445B-A21D-001189154BBF}"/>
              </a:ext>
            </a:extLst>
          </p:cNvPr>
          <p:cNvPicPr>
            <a:picLocks noChangeAspect="1"/>
          </p:cNvPicPr>
          <p:nvPr/>
        </p:nvPicPr>
        <p:blipFill rotWithShape="1">
          <a:blip r:embed="rId12"/>
          <a:srcRect r="43375" b="-1550"/>
          <a:stretch/>
        </p:blipFill>
        <p:spPr>
          <a:xfrm>
            <a:off x="813170" y="1152435"/>
            <a:ext cx="1582620" cy="986556"/>
          </a:xfrm>
          <a:prstGeom prst="rect">
            <a:avLst/>
          </a:prstGeom>
        </p:spPr>
      </p:pic>
    </p:spTree>
    <p:extLst>
      <p:ext uri="{BB962C8B-B14F-4D97-AF65-F5344CB8AC3E}">
        <p14:creationId xmlns:p14="http://schemas.microsoft.com/office/powerpoint/2010/main" val="18530064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3D79FCE-83AE-4F76-9F0D-F8EF7B81361F}"/>
              </a:ext>
            </a:extLst>
          </p:cNvPr>
          <p:cNvPicPr>
            <a:picLocks noChangeAspect="1"/>
          </p:cNvPicPr>
          <p:nvPr/>
        </p:nvPicPr>
        <p:blipFill>
          <a:blip r:embed="rId3"/>
          <a:stretch>
            <a:fillRect/>
          </a:stretch>
        </p:blipFill>
        <p:spPr>
          <a:xfrm>
            <a:off x="3496625" y="2334886"/>
            <a:ext cx="6396477" cy="787001"/>
          </a:xfrm>
          <a:prstGeom prst="rect">
            <a:avLst/>
          </a:prstGeom>
        </p:spPr>
      </p:pic>
      <p:sp>
        <p:nvSpPr>
          <p:cNvPr id="6" name="TextBox 5">
            <a:extLst>
              <a:ext uri="{FF2B5EF4-FFF2-40B4-BE49-F238E27FC236}">
                <a16:creationId xmlns:a16="http://schemas.microsoft.com/office/drawing/2014/main" id="{DF94E59D-65BB-4FA4-B91F-85197A2A43C3}"/>
              </a:ext>
            </a:extLst>
          </p:cNvPr>
          <p:cNvSpPr txBox="1"/>
          <p:nvPr/>
        </p:nvSpPr>
        <p:spPr>
          <a:xfrm>
            <a:off x="721766" y="1088290"/>
            <a:ext cx="1878719" cy="369332"/>
          </a:xfrm>
          <a:prstGeom prst="rect">
            <a:avLst/>
          </a:prstGeom>
          <a:noFill/>
        </p:spPr>
        <p:txBody>
          <a:bodyPr wrap="none" rtlCol="0">
            <a:spAutoFit/>
          </a:bodyPr>
          <a:lstStyle/>
          <a:p>
            <a:r>
              <a:rPr lang="en-US" dirty="0"/>
              <a:t>Isospin coefficient</a:t>
            </a:r>
            <a:endParaRPr lang="nl-BE" dirty="0"/>
          </a:p>
        </p:txBody>
      </p:sp>
      <p:pic>
        <p:nvPicPr>
          <p:cNvPr id="10" name="Picture 9">
            <a:extLst>
              <a:ext uri="{FF2B5EF4-FFF2-40B4-BE49-F238E27FC236}">
                <a16:creationId xmlns:a16="http://schemas.microsoft.com/office/drawing/2014/main" id="{BB45E7D5-945A-4358-87F3-BA6A21473487}"/>
              </a:ext>
            </a:extLst>
          </p:cNvPr>
          <p:cNvPicPr>
            <a:picLocks noChangeAspect="1"/>
          </p:cNvPicPr>
          <p:nvPr/>
        </p:nvPicPr>
        <p:blipFill>
          <a:blip r:embed="rId4"/>
          <a:stretch>
            <a:fillRect/>
          </a:stretch>
        </p:blipFill>
        <p:spPr>
          <a:xfrm>
            <a:off x="3393946" y="3818259"/>
            <a:ext cx="7616569" cy="787001"/>
          </a:xfrm>
          <a:prstGeom prst="rect">
            <a:avLst/>
          </a:prstGeom>
        </p:spPr>
      </p:pic>
      <p:sp>
        <p:nvSpPr>
          <p:cNvPr id="11" name="TextBox 10">
            <a:extLst>
              <a:ext uri="{FF2B5EF4-FFF2-40B4-BE49-F238E27FC236}">
                <a16:creationId xmlns:a16="http://schemas.microsoft.com/office/drawing/2014/main" id="{AA1C2469-1F3F-43E6-A40B-E99E9721D2F4}"/>
              </a:ext>
            </a:extLst>
          </p:cNvPr>
          <p:cNvSpPr txBox="1"/>
          <p:nvPr/>
        </p:nvSpPr>
        <p:spPr>
          <a:xfrm>
            <a:off x="7580083" y="3174487"/>
            <a:ext cx="2295437" cy="369332"/>
          </a:xfrm>
          <a:prstGeom prst="rect">
            <a:avLst/>
          </a:prstGeom>
          <a:noFill/>
        </p:spPr>
        <p:txBody>
          <a:bodyPr wrap="none" rtlCol="0">
            <a:spAutoFit/>
          </a:bodyPr>
          <a:lstStyle/>
          <a:p>
            <a:r>
              <a:rPr lang="en-US" dirty="0"/>
              <a:t>Resonance propagator</a:t>
            </a:r>
            <a:endParaRPr lang="nl-BE" dirty="0"/>
          </a:p>
        </p:txBody>
      </p:sp>
      <p:pic>
        <p:nvPicPr>
          <p:cNvPr id="16" name="Picture 15">
            <a:extLst>
              <a:ext uri="{FF2B5EF4-FFF2-40B4-BE49-F238E27FC236}">
                <a16:creationId xmlns:a16="http://schemas.microsoft.com/office/drawing/2014/main" id="{31C707CE-F4CD-4515-BB82-A45564F30E2F}"/>
              </a:ext>
            </a:extLst>
          </p:cNvPr>
          <p:cNvPicPr>
            <a:picLocks noChangeAspect="1"/>
          </p:cNvPicPr>
          <p:nvPr/>
        </p:nvPicPr>
        <p:blipFill>
          <a:blip r:embed="rId5"/>
          <a:stretch>
            <a:fillRect/>
          </a:stretch>
        </p:blipFill>
        <p:spPr>
          <a:xfrm>
            <a:off x="259822" y="1198226"/>
            <a:ext cx="3548480" cy="1479675"/>
          </a:xfrm>
          <a:prstGeom prst="rect">
            <a:avLst/>
          </a:prstGeom>
        </p:spPr>
      </p:pic>
      <p:cxnSp>
        <p:nvCxnSpPr>
          <p:cNvPr id="24" name="Straight Arrow Connector 23">
            <a:extLst>
              <a:ext uri="{FF2B5EF4-FFF2-40B4-BE49-F238E27FC236}">
                <a16:creationId xmlns:a16="http://schemas.microsoft.com/office/drawing/2014/main" id="{ABE2970C-64CA-491A-83BF-535ECFC8FD60}"/>
              </a:ext>
            </a:extLst>
          </p:cNvPr>
          <p:cNvCxnSpPr>
            <a:cxnSpLocks/>
            <a:endCxn id="2" idx="1"/>
          </p:cNvCxnSpPr>
          <p:nvPr/>
        </p:nvCxnSpPr>
        <p:spPr>
          <a:xfrm>
            <a:off x="2696468" y="1730199"/>
            <a:ext cx="800157" cy="998188"/>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Arrow: Down 26">
            <a:extLst>
              <a:ext uri="{FF2B5EF4-FFF2-40B4-BE49-F238E27FC236}">
                <a16:creationId xmlns:a16="http://schemas.microsoft.com/office/drawing/2014/main" id="{5F117D8C-29C7-4C72-80D9-6831F349B04C}"/>
              </a:ext>
            </a:extLst>
          </p:cNvPr>
          <p:cNvSpPr/>
          <p:nvPr/>
        </p:nvSpPr>
        <p:spPr>
          <a:xfrm>
            <a:off x="6694864" y="3167950"/>
            <a:ext cx="383297" cy="532474"/>
          </a:xfrm>
          <a:prstGeom prst="downArrow">
            <a:avLst/>
          </a:prstGeom>
          <a:solidFill>
            <a:srgbClr val="CC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3" name="Picture 2">
            <a:extLst>
              <a:ext uri="{FF2B5EF4-FFF2-40B4-BE49-F238E27FC236}">
                <a16:creationId xmlns:a16="http://schemas.microsoft.com/office/drawing/2014/main" id="{930937FC-0FC3-49AC-872A-276D22B67C9C}"/>
              </a:ext>
            </a:extLst>
          </p:cNvPr>
          <p:cNvPicPr>
            <a:picLocks noChangeAspect="1"/>
          </p:cNvPicPr>
          <p:nvPr/>
        </p:nvPicPr>
        <p:blipFill>
          <a:blip r:embed="rId6"/>
          <a:stretch>
            <a:fillRect/>
          </a:stretch>
        </p:blipFill>
        <p:spPr>
          <a:xfrm>
            <a:off x="2546520" y="708278"/>
            <a:ext cx="657873" cy="646331"/>
          </a:xfrm>
          <a:prstGeom prst="rect">
            <a:avLst/>
          </a:prstGeom>
        </p:spPr>
      </p:pic>
      <p:sp>
        <p:nvSpPr>
          <p:cNvPr id="29" name="Text Box 10">
            <a:extLst>
              <a:ext uri="{FF2B5EF4-FFF2-40B4-BE49-F238E27FC236}">
                <a16:creationId xmlns:a16="http://schemas.microsoft.com/office/drawing/2014/main" id="{89F01627-1C14-4152-A18F-55F75F162F34}"/>
              </a:ext>
            </a:extLst>
          </p:cNvPr>
          <p:cNvSpPr txBox="1">
            <a:spLocks noChangeArrowheads="1"/>
          </p:cNvSpPr>
          <p:nvPr/>
        </p:nvSpPr>
        <p:spPr bwMode="auto">
          <a:xfrm>
            <a:off x="72034" y="80293"/>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Basic ingredients for modeling single pion production</a:t>
            </a:r>
          </a:p>
        </p:txBody>
      </p:sp>
      <p:sp>
        <p:nvSpPr>
          <p:cNvPr id="30" name="TextBox 29">
            <a:extLst>
              <a:ext uri="{FF2B5EF4-FFF2-40B4-BE49-F238E27FC236}">
                <a16:creationId xmlns:a16="http://schemas.microsoft.com/office/drawing/2014/main" id="{3CB42293-4CFF-4823-8F3F-C4A8BA3F2197}"/>
              </a:ext>
            </a:extLst>
          </p:cNvPr>
          <p:cNvSpPr txBox="1"/>
          <p:nvPr/>
        </p:nvSpPr>
        <p:spPr>
          <a:xfrm>
            <a:off x="8287556" y="696391"/>
            <a:ext cx="3800592" cy="646331"/>
          </a:xfrm>
          <a:prstGeom prst="rect">
            <a:avLst/>
          </a:prstGeom>
          <a:noFill/>
        </p:spPr>
        <p:txBody>
          <a:bodyPr wrap="none" rtlCol="0">
            <a:spAutoFit/>
          </a:bodyPr>
          <a:lstStyle/>
          <a:p>
            <a:r>
              <a:rPr lang="en-US" dirty="0"/>
              <a:t>Let’s pick just one contribution ...</a:t>
            </a:r>
          </a:p>
          <a:p>
            <a:r>
              <a:rPr lang="en-US" dirty="0"/>
              <a:t>spin 3/2 resonance direct contribution</a:t>
            </a:r>
            <a:endParaRPr lang="nl-BE" dirty="0"/>
          </a:p>
        </p:txBody>
      </p:sp>
    </p:spTree>
    <p:extLst>
      <p:ext uri="{BB962C8B-B14F-4D97-AF65-F5344CB8AC3E}">
        <p14:creationId xmlns:p14="http://schemas.microsoft.com/office/powerpoint/2010/main" val="22318201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3D79FCE-83AE-4F76-9F0D-F8EF7B81361F}"/>
              </a:ext>
            </a:extLst>
          </p:cNvPr>
          <p:cNvPicPr>
            <a:picLocks noChangeAspect="1"/>
          </p:cNvPicPr>
          <p:nvPr/>
        </p:nvPicPr>
        <p:blipFill>
          <a:blip r:embed="rId3"/>
          <a:stretch>
            <a:fillRect/>
          </a:stretch>
        </p:blipFill>
        <p:spPr>
          <a:xfrm>
            <a:off x="3188740" y="1102175"/>
            <a:ext cx="5253157" cy="646331"/>
          </a:xfrm>
          <a:prstGeom prst="rect">
            <a:avLst/>
          </a:prstGeom>
        </p:spPr>
      </p:pic>
      <p:pic>
        <p:nvPicPr>
          <p:cNvPr id="3" name="Picture 2">
            <a:extLst>
              <a:ext uri="{FF2B5EF4-FFF2-40B4-BE49-F238E27FC236}">
                <a16:creationId xmlns:a16="http://schemas.microsoft.com/office/drawing/2014/main" id="{930937FC-0FC3-49AC-872A-276D22B67C9C}"/>
              </a:ext>
            </a:extLst>
          </p:cNvPr>
          <p:cNvPicPr>
            <a:picLocks noChangeAspect="1"/>
          </p:cNvPicPr>
          <p:nvPr/>
        </p:nvPicPr>
        <p:blipFill>
          <a:blip r:embed="rId4"/>
          <a:stretch>
            <a:fillRect/>
          </a:stretch>
        </p:blipFill>
        <p:spPr>
          <a:xfrm>
            <a:off x="3188741" y="719009"/>
            <a:ext cx="535864" cy="526463"/>
          </a:xfrm>
          <a:prstGeom prst="rect">
            <a:avLst/>
          </a:prstGeom>
        </p:spPr>
      </p:pic>
      <p:sp>
        <p:nvSpPr>
          <p:cNvPr id="6" name="TextBox 5">
            <a:extLst>
              <a:ext uri="{FF2B5EF4-FFF2-40B4-BE49-F238E27FC236}">
                <a16:creationId xmlns:a16="http://schemas.microsoft.com/office/drawing/2014/main" id="{DF94E59D-65BB-4FA4-B91F-85197A2A43C3}"/>
              </a:ext>
            </a:extLst>
          </p:cNvPr>
          <p:cNvSpPr txBox="1"/>
          <p:nvPr/>
        </p:nvSpPr>
        <p:spPr>
          <a:xfrm>
            <a:off x="721766" y="1088290"/>
            <a:ext cx="1878719" cy="369332"/>
          </a:xfrm>
          <a:prstGeom prst="rect">
            <a:avLst/>
          </a:prstGeom>
          <a:noFill/>
        </p:spPr>
        <p:txBody>
          <a:bodyPr wrap="none" rtlCol="0">
            <a:spAutoFit/>
          </a:bodyPr>
          <a:lstStyle/>
          <a:p>
            <a:r>
              <a:rPr lang="en-US" dirty="0"/>
              <a:t>Isospin coefficient</a:t>
            </a:r>
            <a:endParaRPr lang="nl-BE" dirty="0"/>
          </a:p>
        </p:txBody>
      </p:sp>
      <p:sp>
        <p:nvSpPr>
          <p:cNvPr id="12" name="TextBox 11">
            <a:extLst>
              <a:ext uri="{FF2B5EF4-FFF2-40B4-BE49-F238E27FC236}">
                <a16:creationId xmlns:a16="http://schemas.microsoft.com/office/drawing/2014/main" id="{5EDD52DA-4FFF-473A-BCFF-9392F201EED2}"/>
              </a:ext>
            </a:extLst>
          </p:cNvPr>
          <p:cNvSpPr txBox="1"/>
          <p:nvPr/>
        </p:nvSpPr>
        <p:spPr>
          <a:xfrm>
            <a:off x="3317488" y="2416556"/>
            <a:ext cx="3544688" cy="369332"/>
          </a:xfrm>
          <a:prstGeom prst="rect">
            <a:avLst/>
          </a:prstGeom>
          <a:noFill/>
        </p:spPr>
        <p:txBody>
          <a:bodyPr wrap="none" rtlCol="0">
            <a:spAutoFit/>
          </a:bodyPr>
          <a:lstStyle/>
          <a:p>
            <a:r>
              <a:rPr lang="en-US" dirty="0"/>
              <a:t>Vertex function for the decay vertex</a:t>
            </a:r>
            <a:endParaRPr lang="nl-BE" dirty="0"/>
          </a:p>
        </p:txBody>
      </p:sp>
      <p:pic>
        <p:nvPicPr>
          <p:cNvPr id="13" name="Picture 12">
            <a:extLst>
              <a:ext uri="{FF2B5EF4-FFF2-40B4-BE49-F238E27FC236}">
                <a16:creationId xmlns:a16="http://schemas.microsoft.com/office/drawing/2014/main" id="{9E166F5E-A5FF-4D34-88F7-24F7F476D23E}"/>
              </a:ext>
            </a:extLst>
          </p:cNvPr>
          <p:cNvPicPr>
            <a:picLocks noChangeAspect="1"/>
          </p:cNvPicPr>
          <p:nvPr/>
        </p:nvPicPr>
        <p:blipFill>
          <a:blip r:embed="rId5"/>
          <a:stretch>
            <a:fillRect/>
          </a:stretch>
        </p:blipFill>
        <p:spPr>
          <a:xfrm>
            <a:off x="3309526" y="2871108"/>
            <a:ext cx="3515306" cy="1001947"/>
          </a:xfrm>
          <a:prstGeom prst="rect">
            <a:avLst/>
          </a:prstGeom>
        </p:spPr>
      </p:pic>
      <p:sp>
        <p:nvSpPr>
          <p:cNvPr id="14" name="TextBox 13">
            <a:extLst>
              <a:ext uri="{FF2B5EF4-FFF2-40B4-BE49-F238E27FC236}">
                <a16:creationId xmlns:a16="http://schemas.microsoft.com/office/drawing/2014/main" id="{892DD310-162C-4FEA-A897-992BF031DA10}"/>
              </a:ext>
            </a:extLst>
          </p:cNvPr>
          <p:cNvSpPr txBox="1"/>
          <p:nvPr/>
        </p:nvSpPr>
        <p:spPr>
          <a:xfrm>
            <a:off x="8314194" y="725999"/>
            <a:ext cx="3800592" cy="646331"/>
          </a:xfrm>
          <a:prstGeom prst="rect">
            <a:avLst/>
          </a:prstGeom>
          <a:noFill/>
        </p:spPr>
        <p:txBody>
          <a:bodyPr wrap="none" rtlCol="0">
            <a:spAutoFit/>
          </a:bodyPr>
          <a:lstStyle/>
          <a:p>
            <a:r>
              <a:rPr lang="en-US" dirty="0"/>
              <a:t>Let’s pick just one contribution ...</a:t>
            </a:r>
          </a:p>
          <a:p>
            <a:r>
              <a:rPr lang="en-US" dirty="0"/>
              <a:t>Spin 3/2 resonance direct contribution</a:t>
            </a:r>
            <a:endParaRPr lang="nl-BE" dirty="0"/>
          </a:p>
        </p:txBody>
      </p:sp>
      <p:pic>
        <p:nvPicPr>
          <p:cNvPr id="16" name="Picture 15">
            <a:extLst>
              <a:ext uri="{FF2B5EF4-FFF2-40B4-BE49-F238E27FC236}">
                <a16:creationId xmlns:a16="http://schemas.microsoft.com/office/drawing/2014/main" id="{31C707CE-F4CD-4515-BB82-A45564F30E2F}"/>
              </a:ext>
            </a:extLst>
          </p:cNvPr>
          <p:cNvPicPr>
            <a:picLocks noChangeAspect="1"/>
          </p:cNvPicPr>
          <p:nvPr/>
        </p:nvPicPr>
        <p:blipFill>
          <a:blip r:embed="rId6"/>
          <a:stretch>
            <a:fillRect/>
          </a:stretch>
        </p:blipFill>
        <p:spPr>
          <a:xfrm>
            <a:off x="-35694" y="570565"/>
            <a:ext cx="3044545" cy="1269540"/>
          </a:xfrm>
          <a:prstGeom prst="rect">
            <a:avLst/>
          </a:prstGeom>
        </p:spPr>
      </p:pic>
      <p:pic>
        <p:nvPicPr>
          <p:cNvPr id="19" name="Picture 18">
            <a:extLst>
              <a:ext uri="{FF2B5EF4-FFF2-40B4-BE49-F238E27FC236}">
                <a16:creationId xmlns:a16="http://schemas.microsoft.com/office/drawing/2014/main" id="{25F9BD0C-160C-4E77-BCD4-5E98EEDF3207}"/>
              </a:ext>
            </a:extLst>
          </p:cNvPr>
          <p:cNvPicPr>
            <a:picLocks noChangeAspect="1"/>
          </p:cNvPicPr>
          <p:nvPr/>
        </p:nvPicPr>
        <p:blipFill>
          <a:blip r:embed="rId7"/>
          <a:stretch>
            <a:fillRect/>
          </a:stretch>
        </p:blipFill>
        <p:spPr>
          <a:xfrm>
            <a:off x="7059965" y="4903753"/>
            <a:ext cx="4686712" cy="1573896"/>
          </a:xfrm>
          <a:prstGeom prst="rect">
            <a:avLst/>
          </a:prstGeom>
        </p:spPr>
      </p:pic>
      <p:sp>
        <p:nvSpPr>
          <p:cNvPr id="20" name="TextBox 19">
            <a:extLst>
              <a:ext uri="{FF2B5EF4-FFF2-40B4-BE49-F238E27FC236}">
                <a16:creationId xmlns:a16="http://schemas.microsoft.com/office/drawing/2014/main" id="{A441A49E-0BE6-41E2-9F9E-C73748D5483E}"/>
              </a:ext>
            </a:extLst>
          </p:cNvPr>
          <p:cNvSpPr txBox="1"/>
          <p:nvPr/>
        </p:nvSpPr>
        <p:spPr>
          <a:xfrm>
            <a:off x="7435002" y="2721077"/>
            <a:ext cx="3012556" cy="923330"/>
          </a:xfrm>
          <a:prstGeom prst="rect">
            <a:avLst/>
          </a:prstGeom>
          <a:noFill/>
        </p:spPr>
        <p:txBody>
          <a:bodyPr wrap="none" rtlCol="0">
            <a:spAutoFit/>
          </a:bodyPr>
          <a:lstStyle/>
          <a:p>
            <a:r>
              <a:rPr lang="en-US" dirty="0"/>
              <a:t>Depends on</a:t>
            </a:r>
          </a:p>
          <a:p>
            <a:pPr marL="742950" lvl="1" indent="-285750">
              <a:buFont typeface="Arial" panose="020B0604020202020204" pitchFamily="34" charset="0"/>
              <a:buChar char="•"/>
            </a:pPr>
            <a:r>
              <a:rPr lang="en-US" dirty="0"/>
              <a:t>Coupling constant f</a:t>
            </a:r>
            <a:r>
              <a:rPr lang="el-GR" baseline="-25000" dirty="0"/>
              <a:t>π</a:t>
            </a:r>
            <a:r>
              <a:rPr lang="en-US" baseline="-25000" dirty="0"/>
              <a:t>NR</a:t>
            </a:r>
          </a:p>
          <a:p>
            <a:pPr marL="742950" lvl="1" indent="-285750">
              <a:buFont typeface="Arial" panose="020B0604020202020204" pitchFamily="34" charset="0"/>
              <a:buChar char="•"/>
            </a:pPr>
            <a:r>
              <a:rPr lang="en-US" dirty="0"/>
              <a:t>Resonance width </a:t>
            </a:r>
            <a:r>
              <a:rPr lang="el-GR" dirty="0"/>
              <a:t>Γ</a:t>
            </a:r>
            <a:r>
              <a:rPr lang="en-US" baseline="-25000" dirty="0"/>
              <a:t> </a:t>
            </a:r>
            <a:endParaRPr lang="nl-BE" baseline="-25000" dirty="0"/>
          </a:p>
        </p:txBody>
      </p:sp>
      <p:cxnSp>
        <p:nvCxnSpPr>
          <p:cNvPr id="24" name="Straight Arrow Connector 23">
            <a:extLst>
              <a:ext uri="{FF2B5EF4-FFF2-40B4-BE49-F238E27FC236}">
                <a16:creationId xmlns:a16="http://schemas.microsoft.com/office/drawing/2014/main" id="{ABE2970C-64CA-491A-83BF-535ECFC8FD60}"/>
              </a:ext>
            </a:extLst>
          </p:cNvPr>
          <p:cNvCxnSpPr>
            <a:cxnSpLocks/>
            <a:endCxn id="2" idx="1"/>
          </p:cNvCxnSpPr>
          <p:nvPr/>
        </p:nvCxnSpPr>
        <p:spPr>
          <a:xfrm>
            <a:off x="2388584" y="994724"/>
            <a:ext cx="800156" cy="430617"/>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Arrow: Down 26">
            <a:extLst>
              <a:ext uri="{FF2B5EF4-FFF2-40B4-BE49-F238E27FC236}">
                <a16:creationId xmlns:a16="http://schemas.microsoft.com/office/drawing/2014/main" id="{5F117D8C-29C7-4C72-80D9-6831F349B04C}"/>
              </a:ext>
            </a:extLst>
          </p:cNvPr>
          <p:cNvSpPr/>
          <p:nvPr/>
        </p:nvSpPr>
        <p:spPr>
          <a:xfrm rot="21422048">
            <a:off x="4997044" y="1703500"/>
            <a:ext cx="257333" cy="602673"/>
          </a:xfrm>
          <a:prstGeom prst="downArrow">
            <a:avLst/>
          </a:prstGeom>
          <a:solidFill>
            <a:srgbClr val="CC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5" name="Picture 24">
            <a:extLst>
              <a:ext uri="{FF2B5EF4-FFF2-40B4-BE49-F238E27FC236}">
                <a16:creationId xmlns:a16="http://schemas.microsoft.com/office/drawing/2014/main" id="{C54AC86E-60DC-44A1-8A78-8DF4171F30F6}"/>
              </a:ext>
            </a:extLst>
          </p:cNvPr>
          <p:cNvPicPr>
            <a:picLocks noChangeAspect="1"/>
          </p:cNvPicPr>
          <p:nvPr/>
        </p:nvPicPr>
        <p:blipFill>
          <a:blip r:embed="rId8"/>
          <a:stretch>
            <a:fillRect/>
          </a:stretch>
        </p:blipFill>
        <p:spPr>
          <a:xfrm>
            <a:off x="6961070" y="3794896"/>
            <a:ext cx="4884501" cy="942894"/>
          </a:xfrm>
          <a:prstGeom prst="rect">
            <a:avLst/>
          </a:prstGeom>
        </p:spPr>
      </p:pic>
      <p:pic>
        <p:nvPicPr>
          <p:cNvPr id="26" name="Picture 25">
            <a:extLst>
              <a:ext uri="{FF2B5EF4-FFF2-40B4-BE49-F238E27FC236}">
                <a16:creationId xmlns:a16="http://schemas.microsoft.com/office/drawing/2014/main" id="{2609CCB4-3B4B-4A55-8FAE-7EE0A8D6202B}"/>
              </a:ext>
            </a:extLst>
          </p:cNvPr>
          <p:cNvPicPr>
            <a:picLocks noChangeAspect="1"/>
          </p:cNvPicPr>
          <p:nvPr/>
        </p:nvPicPr>
        <p:blipFill>
          <a:blip r:embed="rId9"/>
          <a:stretch>
            <a:fillRect/>
          </a:stretch>
        </p:blipFill>
        <p:spPr>
          <a:xfrm>
            <a:off x="568128" y="5319847"/>
            <a:ext cx="3156477" cy="871955"/>
          </a:xfrm>
          <a:prstGeom prst="rect">
            <a:avLst/>
          </a:prstGeom>
        </p:spPr>
      </p:pic>
      <p:sp>
        <p:nvSpPr>
          <p:cNvPr id="28" name="TextBox 27">
            <a:extLst>
              <a:ext uri="{FF2B5EF4-FFF2-40B4-BE49-F238E27FC236}">
                <a16:creationId xmlns:a16="http://schemas.microsoft.com/office/drawing/2014/main" id="{9A87BFD1-5E32-49EB-96C2-B15257F52C6E}"/>
              </a:ext>
            </a:extLst>
          </p:cNvPr>
          <p:cNvSpPr txBox="1"/>
          <p:nvPr/>
        </p:nvSpPr>
        <p:spPr>
          <a:xfrm>
            <a:off x="721766" y="6251471"/>
            <a:ext cx="5321265" cy="369332"/>
          </a:xfrm>
          <a:prstGeom prst="rect">
            <a:avLst/>
          </a:prstGeom>
          <a:noFill/>
        </p:spPr>
        <p:txBody>
          <a:bodyPr wrap="none" rtlCol="0">
            <a:spAutoFit/>
          </a:bodyPr>
          <a:lstStyle/>
          <a:p>
            <a:r>
              <a:rPr lang="en-US" dirty="0"/>
              <a:t>Experimentally determined full width + branching ratio</a:t>
            </a:r>
            <a:endParaRPr lang="nl-BE" dirty="0"/>
          </a:p>
        </p:txBody>
      </p:sp>
      <p:sp>
        <p:nvSpPr>
          <p:cNvPr id="30" name="Text Box 10">
            <a:extLst>
              <a:ext uri="{FF2B5EF4-FFF2-40B4-BE49-F238E27FC236}">
                <a16:creationId xmlns:a16="http://schemas.microsoft.com/office/drawing/2014/main" id="{D82E9EE1-930A-40F9-80B9-15B91390AA73}"/>
              </a:ext>
            </a:extLst>
          </p:cNvPr>
          <p:cNvSpPr txBox="1">
            <a:spLocks noChangeArrowheads="1"/>
          </p:cNvSpPr>
          <p:nvPr/>
        </p:nvSpPr>
        <p:spPr bwMode="auto">
          <a:xfrm>
            <a:off x="72034" y="80293"/>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Basic ingredients for modeling single pion production</a:t>
            </a:r>
          </a:p>
        </p:txBody>
      </p:sp>
    </p:spTree>
    <p:extLst>
      <p:ext uri="{BB962C8B-B14F-4D97-AF65-F5344CB8AC3E}">
        <p14:creationId xmlns:p14="http://schemas.microsoft.com/office/powerpoint/2010/main" val="35402144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FADC50-E4F1-496E-83D7-483405DBA1B5}"/>
              </a:ext>
            </a:extLst>
          </p:cNvPr>
          <p:cNvPicPr>
            <a:picLocks noChangeAspect="1"/>
          </p:cNvPicPr>
          <p:nvPr/>
        </p:nvPicPr>
        <p:blipFill>
          <a:blip r:embed="rId3"/>
          <a:stretch>
            <a:fillRect/>
          </a:stretch>
        </p:blipFill>
        <p:spPr>
          <a:xfrm>
            <a:off x="5794260" y="1143000"/>
            <a:ext cx="2752725" cy="3019425"/>
          </a:xfrm>
          <a:prstGeom prst="rect">
            <a:avLst/>
          </a:prstGeom>
        </p:spPr>
      </p:pic>
      <p:pic>
        <p:nvPicPr>
          <p:cNvPr id="6" name="Picture 5">
            <a:extLst>
              <a:ext uri="{FF2B5EF4-FFF2-40B4-BE49-F238E27FC236}">
                <a16:creationId xmlns:a16="http://schemas.microsoft.com/office/drawing/2014/main" id="{2BF5C46D-4E72-4C24-B497-01DC8663ACCB}"/>
              </a:ext>
            </a:extLst>
          </p:cNvPr>
          <p:cNvPicPr>
            <a:picLocks noChangeAspect="1"/>
          </p:cNvPicPr>
          <p:nvPr/>
        </p:nvPicPr>
        <p:blipFill>
          <a:blip r:embed="rId4"/>
          <a:stretch>
            <a:fillRect/>
          </a:stretch>
        </p:blipFill>
        <p:spPr>
          <a:xfrm>
            <a:off x="458416" y="792164"/>
            <a:ext cx="4562963" cy="5209775"/>
          </a:xfrm>
          <a:prstGeom prst="rect">
            <a:avLst/>
          </a:prstGeom>
        </p:spPr>
      </p:pic>
      <p:sp>
        <p:nvSpPr>
          <p:cNvPr id="7" name="Rectangle 6">
            <a:extLst>
              <a:ext uri="{FF2B5EF4-FFF2-40B4-BE49-F238E27FC236}">
                <a16:creationId xmlns:a16="http://schemas.microsoft.com/office/drawing/2014/main" id="{1FAF6063-1483-4DCC-B830-C68D5472D1C0}"/>
              </a:ext>
            </a:extLst>
          </p:cNvPr>
          <p:cNvSpPr/>
          <p:nvPr/>
        </p:nvSpPr>
        <p:spPr>
          <a:xfrm>
            <a:off x="265864" y="6022037"/>
            <a:ext cx="2730235" cy="307777"/>
          </a:xfrm>
          <a:prstGeom prst="rect">
            <a:avLst/>
          </a:prstGeom>
        </p:spPr>
        <p:txBody>
          <a:bodyPr wrap="none">
            <a:spAutoFit/>
          </a:bodyPr>
          <a:lstStyle/>
          <a:p>
            <a:r>
              <a:rPr lang="nl-BE" sz="1400" b="1" dirty="0"/>
              <a:t>M. </a:t>
            </a:r>
            <a:r>
              <a:rPr lang="nl-BE" sz="1400" b="1" dirty="0" err="1"/>
              <a:t>Giannini</a:t>
            </a:r>
            <a:r>
              <a:rPr lang="nl-BE" sz="1400" b="1" dirty="0"/>
              <a:t>, PPNP 24, 253 (1990)  </a:t>
            </a:r>
          </a:p>
        </p:txBody>
      </p:sp>
      <p:sp>
        <p:nvSpPr>
          <p:cNvPr id="8" name="TextBox 7">
            <a:extLst>
              <a:ext uri="{FF2B5EF4-FFF2-40B4-BE49-F238E27FC236}">
                <a16:creationId xmlns:a16="http://schemas.microsoft.com/office/drawing/2014/main" id="{0D766550-0A6B-4EA6-ACA9-0A7CF93D1C94}"/>
              </a:ext>
            </a:extLst>
          </p:cNvPr>
          <p:cNvSpPr txBox="1"/>
          <p:nvPr/>
        </p:nvSpPr>
        <p:spPr>
          <a:xfrm>
            <a:off x="7529046" y="5530334"/>
            <a:ext cx="3610668" cy="369332"/>
          </a:xfrm>
          <a:prstGeom prst="rect">
            <a:avLst/>
          </a:prstGeom>
          <a:noFill/>
        </p:spPr>
        <p:txBody>
          <a:bodyPr wrap="none" rtlCol="0">
            <a:spAutoFit/>
          </a:bodyPr>
          <a:lstStyle/>
          <a:p>
            <a:r>
              <a:rPr lang="en-US" dirty="0"/>
              <a:t>...  and these are only resonances ...</a:t>
            </a:r>
            <a:endParaRPr lang="nl-BE" dirty="0"/>
          </a:p>
        </p:txBody>
      </p:sp>
      <p:sp>
        <p:nvSpPr>
          <p:cNvPr id="10" name="Text Box 10">
            <a:extLst>
              <a:ext uri="{FF2B5EF4-FFF2-40B4-BE49-F238E27FC236}">
                <a16:creationId xmlns:a16="http://schemas.microsoft.com/office/drawing/2014/main" id="{54A6D421-E8F0-4FAA-B433-390931358778}"/>
              </a:ext>
            </a:extLst>
          </p:cNvPr>
          <p:cNvSpPr txBox="1">
            <a:spLocks noChangeArrowheads="1"/>
          </p:cNvSpPr>
          <p:nvPr/>
        </p:nvSpPr>
        <p:spPr bwMode="auto">
          <a:xfrm>
            <a:off x="72034" y="80293"/>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Basic ingredients for modeling single pion production</a:t>
            </a:r>
          </a:p>
        </p:txBody>
      </p:sp>
    </p:spTree>
    <p:extLst>
      <p:ext uri="{BB962C8B-B14F-4D97-AF65-F5344CB8AC3E}">
        <p14:creationId xmlns:p14="http://schemas.microsoft.com/office/powerpoint/2010/main" val="5806468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F02EB04-6BCA-4096-9E82-5CA75505406E}"/>
              </a:ext>
            </a:extLst>
          </p:cNvPr>
          <p:cNvSpPr/>
          <p:nvPr/>
        </p:nvSpPr>
        <p:spPr>
          <a:xfrm>
            <a:off x="6095999" y="811151"/>
            <a:ext cx="5549020" cy="369332"/>
          </a:xfrm>
          <a:prstGeom prst="rect">
            <a:avLst/>
          </a:prstGeom>
        </p:spPr>
        <p:txBody>
          <a:bodyPr wrap="none">
            <a:spAutoFit/>
          </a:bodyPr>
          <a:lstStyle/>
          <a:p>
            <a:r>
              <a:rPr lang="nl-BE" dirty="0"/>
              <a:t>D. Rein </a:t>
            </a:r>
            <a:r>
              <a:rPr lang="nl-BE" dirty="0" err="1"/>
              <a:t>and</a:t>
            </a:r>
            <a:r>
              <a:rPr lang="nl-BE" dirty="0"/>
              <a:t> L.M. </a:t>
            </a:r>
            <a:r>
              <a:rPr lang="nl-BE" dirty="0" err="1"/>
              <a:t>Sehgal</a:t>
            </a:r>
            <a:r>
              <a:rPr lang="nl-BE" dirty="0"/>
              <a:t>, </a:t>
            </a:r>
            <a:r>
              <a:rPr lang="nl-BE" dirty="0" err="1"/>
              <a:t>Annals</a:t>
            </a:r>
            <a:r>
              <a:rPr lang="nl-BE" dirty="0"/>
              <a:t> of </a:t>
            </a:r>
            <a:r>
              <a:rPr lang="nl-BE" dirty="0" err="1"/>
              <a:t>Physics</a:t>
            </a:r>
            <a:r>
              <a:rPr lang="nl-BE" dirty="0"/>
              <a:t> 133, 79 (1981) </a:t>
            </a:r>
          </a:p>
        </p:txBody>
      </p:sp>
      <p:sp>
        <p:nvSpPr>
          <p:cNvPr id="12" name="Text Box 10">
            <a:extLst>
              <a:ext uri="{FF2B5EF4-FFF2-40B4-BE49-F238E27FC236}">
                <a16:creationId xmlns:a16="http://schemas.microsoft.com/office/drawing/2014/main" id="{0F0970DB-6D33-48A9-A8CE-2C51C20E4D78}"/>
              </a:ext>
            </a:extLst>
          </p:cNvPr>
          <p:cNvSpPr txBox="1">
            <a:spLocks noChangeArrowheads="1"/>
          </p:cNvSpPr>
          <p:nvPr/>
        </p:nvSpPr>
        <p:spPr bwMode="auto">
          <a:xfrm>
            <a:off x="72034" y="80293"/>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Rein Sehgal model</a:t>
            </a:r>
          </a:p>
        </p:txBody>
      </p:sp>
      <p:sp>
        <p:nvSpPr>
          <p:cNvPr id="2" name="TextBox 1">
            <a:extLst>
              <a:ext uri="{FF2B5EF4-FFF2-40B4-BE49-F238E27FC236}">
                <a16:creationId xmlns:a16="http://schemas.microsoft.com/office/drawing/2014/main" id="{4D37404D-640E-4F2B-AF6E-177F0BE371BE}"/>
              </a:ext>
            </a:extLst>
          </p:cNvPr>
          <p:cNvSpPr txBox="1"/>
          <p:nvPr/>
        </p:nvSpPr>
        <p:spPr>
          <a:xfrm>
            <a:off x="3145536" y="1700784"/>
            <a:ext cx="184731" cy="369332"/>
          </a:xfrm>
          <a:prstGeom prst="rect">
            <a:avLst/>
          </a:prstGeom>
          <a:noFill/>
        </p:spPr>
        <p:txBody>
          <a:bodyPr wrap="none" rtlCol="0">
            <a:spAutoFit/>
          </a:bodyPr>
          <a:lstStyle/>
          <a:p>
            <a:endParaRPr lang="nl-BE" dirty="0"/>
          </a:p>
        </p:txBody>
      </p:sp>
      <p:pic>
        <p:nvPicPr>
          <p:cNvPr id="3" name="Picture 2">
            <a:extLst>
              <a:ext uri="{FF2B5EF4-FFF2-40B4-BE49-F238E27FC236}">
                <a16:creationId xmlns:a16="http://schemas.microsoft.com/office/drawing/2014/main" id="{A24117B6-95C5-4706-87E2-AC11BC84D8E6}"/>
              </a:ext>
            </a:extLst>
          </p:cNvPr>
          <p:cNvPicPr>
            <a:picLocks noChangeAspect="1"/>
          </p:cNvPicPr>
          <p:nvPr/>
        </p:nvPicPr>
        <p:blipFill>
          <a:blip r:embed="rId3"/>
          <a:stretch>
            <a:fillRect/>
          </a:stretch>
        </p:blipFill>
        <p:spPr>
          <a:xfrm>
            <a:off x="1212472" y="1794184"/>
            <a:ext cx="9619939" cy="4252665"/>
          </a:xfrm>
          <a:prstGeom prst="rect">
            <a:avLst/>
          </a:prstGeom>
          <a:noFill/>
          <a:ln>
            <a:noFill/>
          </a:ln>
        </p:spPr>
        <p:style>
          <a:lnRef idx="1">
            <a:schemeClr val="accent4"/>
          </a:lnRef>
          <a:fillRef idx="3">
            <a:schemeClr val="accent4"/>
          </a:fillRef>
          <a:effectRef idx="2">
            <a:schemeClr val="accent4"/>
          </a:effectRef>
          <a:fontRef idx="minor">
            <a:schemeClr val="lt1"/>
          </a:fontRef>
        </p:style>
      </p:pic>
      <p:sp>
        <p:nvSpPr>
          <p:cNvPr id="10" name="Oval 9">
            <a:extLst>
              <a:ext uri="{FF2B5EF4-FFF2-40B4-BE49-F238E27FC236}">
                <a16:creationId xmlns:a16="http://schemas.microsoft.com/office/drawing/2014/main" id="{8F5524C4-E8C3-4737-8D7F-965EC643B1DA}"/>
              </a:ext>
            </a:extLst>
          </p:cNvPr>
          <p:cNvSpPr/>
          <p:nvPr/>
        </p:nvSpPr>
        <p:spPr>
          <a:xfrm>
            <a:off x="4191000" y="1738884"/>
            <a:ext cx="6641411" cy="461665"/>
          </a:xfrm>
          <a:prstGeom prst="ellipse">
            <a:avLst/>
          </a:prstGeom>
          <a:noFill/>
          <a:ln w="28575">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Oval 13">
            <a:extLst>
              <a:ext uri="{FF2B5EF4-FFF2-40B4-BE49-F238E27FC236}">
                <a16:creationId xmlns:a16="http://schemas.microsoft.com/office/drawing/2014/main" id="{59366C74-51AD-4FA2-80E5-AAC5929DAEA9}"/>
              </a:ext>
            </a:extLst>
          </p:cNvPr>
          <p:cNvSpPr/>
          <p:nvPr/>
        </p:nvSpPr>
        <p:spPr>
          <a:xfrm>
            <a:off x="7508939" y="2603867"/>
            <a:ext cx="3603951" cy="461665"/>
          </a:xfrm>
          <a:prstGeom prst="ellipse">
            <a:avLst/>
          </a:prstGeom>
          <a:noFill/>
          <a:ln w="28575">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Oval 14">
            <a:extLst>
              <a:ext uri="{FF2B5EF4-FFF2-40B4-BE49-F238E27FC236}">
                <a16:creationId xmlns:a16="http://schemas.microsoft.com/office/drawing/2014/main" id="{6F66430B-2EF7-4DFE-86C1-9D1F07BDC932}"/>
              </a:ext>
            </a:extLst>
          </p:cNvPr>
          <p:cNvSpPr/>
          <p:nvPr/>
        </p:nvSpPr>
        <p:spPr>
          <a:xfrm>
            <a:off x="2724151" y="2728354"/>
            <a:ext cx="3943350" cy="333725"/>
          </a:xfrm>
          <a:prstGeom prst="ellipse">
            <a:avLst/>
          </a:prstGeom>
          <a:noFill/>
          <a:ln w="28575">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7618467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F02EB04-6BCA-4096-9E82-5CA75505406E}"/>
              </a:ext>
            </a:extLst>
          </p:cNvPr>
          <p:cNvSpPr/>
          <p:nvPr/>
        </p:nvSpPr>
        <p:spPr>
          <a:xfrm>
            <a:off x="6674525" y="5533726"/>
            <a:ext cx="4675895" cy="584775"/>
          </a:xfrm>
          <a:prstGeom prst="rect">
            <a:avLst/>
          </a:prstGeom>
        </p:spPr>
        <p:txBody>
          <a:bodyPr wrap="none">
            <a:spAutoFit/>
          </a:bodyPr>
          <a:lstStyle/>
          <a:p>
            <a:endParaRPr lang="nl-BE" dirty="0"/>
          </a:p>
          <a:p>
            <a:r>
              <a:rPr lang="nl-BE" sz="1400" b="1" dirty="0"/>
              <a:t>S. </a:t>
            </a:r>
            <a:r>
              <a:rPr lang="nl-BE" sz="1400" b="1" dirty="0" err="1"/>
              <a:t>Nakamura</a:t>
            </a:r>
            <a:r>
              <a:rPr lang="nl-BE" sz="1400" b="1" dirty="0"/>
              <a:t>, H. </a:t>
            </a:r>
            <a:r>
              <a:rPr lang="nl-BE" sz="1400" b="1" dirty="0" err="1"/>
              <a:t>Kamano</a:t>
            </a:r>
            <a:r>
              <a:rPr lang="nl-BE" sz="1400" b="1" dirty="0"/>
              <a:t>, T. Sato, PRD92, 074024 (2015)</a:t>
            </a:r>
          </a:p>
        </p:txBody>
      </p:sp>
      <p:sp>
        <p:nvSpPr>
          <p:cNvPr id="12" name="Text Box 10">
            <a:extLst>
              <a:ext uri="{FF2B5EF4-FFF2-40B4-BE49-F238E27FC236}">
                <a16:creationId xmlns:a16="http://schemas.microsoft.com/office/drawing/2014/main" id="{0F0970DB-6D33-48A9-A8CE-2C51C20E4D78}"/>
              </a:ext>
            </a:extLst>
          </p:cNvPr>
          <p:cNvSpPr txBox="1">
            <a:spLocks noChangeArrowheads="1"/>
          </p:cNvSpPr>
          <p:nvPr/>
        </p:nvSpPr>
        <p:spPr bwMode="auto">
          <a:xfrm>
            <a:off x="72034" y="80293"/>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Models for pion production : ANL-Osaka DCC</a:t>
            </a:r>
          </a:p>
        </p:txBody>
      </p:sp>
      <p:sp>
        <p:nvSpPr>
          <p:cNvPr id="5" name="TextBox 4">
            <a:extLst>
              <a:ext uri="{FF2B5EF4-FFF2-40B4-BE49-F238E27FC236}">
                <a16:creationId xmlns:a16="http://schemas.microsoft.com/office/drawing/2014/main" id="{67D4B1B1-83B9-437D-B7C0-1D00BB74BD2B}"/>
              </a:ext>
            </a:extLst>
          </p:cNvPr>
          <p:cNvSpPr txBox="1"/>
          <p:nvPr/>
        </p:nvSpPr>
        <p:spPr>
          <a:xfrm>
            <a:off x="71075" y="646668"/>
            <a:ext cx="12047931" cy="2246769"/>
          </a:xfrm>
          <a:prstGeom prst="rect">
            <a:avLst/>
          </a:prstGeom>
          <a:noFill/>
        </p:spPr>
        <p:txBody>
          <a:bodyPr wrap="square" rtlCol="0">
            <a:spAutoFit/>
          </a:bodyPr>
          <a:lstStyle/>
          <a:p>
            <a:pPr marL="342900" indent="-342900">
              <a:buFont typeface="Arial" panose="020B0604020202020204" pitchFamily="34" charset="0"/>
              <a:buChar char="•"/>
            </a:pPr>
            <a:r>
              <a:rPr lang="en-US" sz="2000" dirty="0"/>
              <a:t>predicts </a:t>
            </a:r>
            <a:r>
              <a:rPr lang="el-GR" sz="2000" dirty="0"/>
              <a:t>π</a:t>
            </a:r>
            <a:r>
              <a:rPr lang="en-US" sz="2000" dirty="0"/>
              <a:t>N, </a:t>
            </a:r>
            <a:r>
              <a:rPr lang="el-GR" sz="2000" dirty="0"/>
              <a:t>γ</a:t>
            </a:r>
            <a:r>
              <a:rPr lang="en-US" sz="2000" dirty="0"/>
              <a:t>N  partial wave amplitudes used to determine cross sections for </a:t>
            </a:r>
            <a:r>
              <a:rPr lang="el-GR" sz="2000" dirty="0"/>
              <a:t>π</a:t>
            </a:r>
            <a:r>
              <a:rPr lang="en-US" sz="2000" dirty="0"/>
              <a:t>N, </a:t>
            </a:r>
            <a:r>
              <a:rPr lang="el-GR" sz="2000" dirty="0"/>
              <a:t>η</a:t>
            </a:r>
            <a:r>
              <a:rPr lang="en-US" sz="2000" dirty="0"/>
              <a:t>N, K</a:t>
            </a:r>
            <a:r>
              <a:rPr lang="el-GR" sz="2000" dirty="0"/>
              <a:t>Λ</a:t>
            </a:r>
            <a:r>
              <a:rPr lang="en-US" sz="2000" dirty="0"/>
              <a:t> and K</a:t>
            </a:r>
            <a:r>
              <a:rPr lang="el-GR" sz="2000" dirty="0"/>
              <a:t>Σ</a:t>
            </a:r>
            <a:r>
              <a:rPr lang="en-US" sz="2000" dirty="0"/>
              <a:t> scattering, photoproduction of these channels, 2</a:t>
            </a:r>
            <a:r>
              <a:rPr lang="el-GR" sz="2000" dirty="0"/>
              <a:t>π</a:t>
            </a:r>
            <a:r>
              <a:rPr lang="en-US" sz="2000" dirty="0"/>
              <a:t> production off the nucleon, pion electro- and </a:t>
            </a:r>
            <a:r>
              <a:rPr lang="en-US" sz="2000" dirty="0" err="1"/>
              <a:t>neutrinoproduction</a:t>
            </a:r>
            <a:endParaRPr lang="en-US" sz="2000" dirty="0"/>
          </a:p>
          <a:p>
            <a:pPr marL="342900" indent="-342900">
              <a:buFont typeface="Arial" panose="020B0604020202020204" pitchFamily="34" charset="0"/>
              <a:buChar char="•"/>
            </a:pPr>
            <a:r>
              <a:rPr lang="en-US" sz="2000" dirty="0"/>
              <a:t>Up to W~2 GeV, including ~20 N* states</a:t>
            </a:r>
          </a:p>
          <a:p>
            <a:pPr marL="342900" indent="-342900">
              <a:buFont typeface="Arial" panose="020B0604020202020204" pitchFamily="34" charset="0"/>
              <a:buChar char="•"/>
            </a:pPr>
            <a:r>
              <a:rPr lang="en-US" sz="2000" dirty="0"/>
              <a:t>Fit to ~30.000 data points for </a:t>
            </a:r>
            <a:r>
              <a:rPr lang="en-US" sz="2000" dirty="0" err="1"/>
              <a:t>foto</a:t>
            </a:r>
            <a:r>
              <a:rPr lang="en-US" sz="2000" dirty="0"/>
              <a:t> pion nucleon, hadron and pion production, and electroproduction for different incoming energies, </a:t>
            </a:r>
          </a:p>
          <a:p>
            <a:pPr marL="342900" indent="-342900">
              <a:buFont typeface="Arial" panose="020B0604020202020204" pitchFamily="34" charset="0"/>
              <a:buChar char="•"/>
            </a:pPr>
            <a:r>
              <a:rPr lang="en-US" sz="2000" dirty="0"/>
              <a:t>Dynamic coupled channel formalism, different reaction mechanisms contribute in a consistent way to the final state</a:t>
            </a:r>
          </a:p>
        </p:txBody>
      </p:sp>
      <p:pic>
        <p:nvPicPr>
          <p:cNvPr id="8" name="Picture 7">
            <a:extLst>
              <a:ext uri="{FF2B5EF4-FFF2-40B4-BE49-F238E27FC236}">
                <a16:creationId xmlns:a16="http://schemas.microsoft.com/office/drawing/2014/main" id="{15C0BC4E-57C5-4516-9370-DE40584C1CE0}"/>
              </a:ext>
            </a:extLst>
          </p:cNvPr>
          <p:cNvPicPr>
            <a:picLocks noChangeAspect="1"/>
          </p:cNvPicPr>
          <p:nvPr/>
        </p:nvPicPr>
        <p:blipFill>
          <a:blip r:embed="rId2"/>
          <a:stretch>
            <a:fillRect/>
          </a:stretch>
        </p:blipFill>
        <p:spPr>
          <a:xfrm>
            <a:off x="7006693" y="2945429"/>
            <a:ext cx="4141401" cy="2921736"/>
          </a:xfrm>
          <a:prstGeom prst="rect">
            <a:avLst/>
          </a:prstGeom>
        </p:spPr>
      </p:pic>
      <p:pic>
        <p:nvPicPr>
          <p:cNvPr id="3" name="Picture 2">
            <a:extLst>
              <a:ext uri="{FF2B5EF4-FFF2-40B4-BE49-F238E27FC236}">
                <a16:creationId xmlns:a16="http://schemas.microsoft.com/office/drawing/2014/main" id="{BC558B89-F68A-967C-B1C7-063E9DE8B73A}"/>
              </a:ext>
            </a:extLst>
          </p:cNvPr>
          <p:cNvPicPr>
            <a:picLocks noChangeAspect="1"/>
          </p:cNvPicPr>
          <p:nvPr/>
        </p:nvPicPr>
        <p:blipFill>
          <a:blip r:embed="rId3"/>
          <a:stretch>
            <a:fillRect/>
          </a:stretch>
        </p:blipFill>
        <p:spPr>
          <a:xfrm>
            <a:off x="318626" y="3128233"/>
            <a:ext cx="5570144" cy="3127621"/>
          </a:xfrm>
          <a:prstGeom prst="rect">
            <a:avLst/>
          </a:prstGeom>
        </p:spPr>
      </p:pic>
      <p:sp>
        <p:nvSpPr>
          <p:cNvPr id="4" name="TextBox 3">
            <a:extLst>
              <a:ext uri="{FF2B5EF4-FFF2-40B4-BE49-F238E27FC236}">
                <a16:creationId xmlns:a16="http://schemas.microsoft.com/office/drawing/2014/main" id="{9C085616-4512-3330-AD1C-0D24E8E7926C}"/>
              </a:ext>
            </a:extLst>
          </p:cNvPr>
          <p:cNvSpPr txBox="1"/>
          <p:nvPr/>
        </p:nvSpPr>
        <p:spPr>
          <a:xfrm>
            <a:off x="1098746" y="6211332"/>
            <a:ext cx="3123419" cy="369332"/>
          </a:xfrm>
          <a:prstGeom prst="rect">
            <a:avLst/>
          </a:prstGeom>
          <a:noFill/>
        </p:spPr>
        <p:txBody>
          <a:bodyPr wrap="none" rtlCol="0">
            <a:spAutoFit/>
          </a:bodyPr>
          <a:lstStyle/>
          <a:p>
            <a:r>
              <a:rPr lang="en-GB" dirty="0"/>
              <a:t>DCC implementation in SUSA</a:t>
            </a:r>
            <a:endParaRPr lang="en-BE" dirty="0"/>
          </a:p>
        </p:txBody>
      </p:sp>
    </p:spTree>
    <p:extLst>
      <p:ext uri="{BB962C8B-B14F-4D97-AF65-F5344CB8AC3E}">
        <p14:creationId xmlns:p14="http://schemas.microsoft.com/office/powerpoint/2010/main" val="2187819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5149E8-473B-B49C-F505-64C11AF206C1}"/>
              </a:ext>
            </a:extLst>
          </p:cNvPr>
          <p:cNvPicPr>
            <a:picLocks noChangeAspect="1"/>
          </p:cNvPicPr>
          <p:nvPr/>
        </p:nvPicPr>
        <p:blipFill>
          <a:blip r:embed="rId3"/>
          <a:stretch>
            <a:fillRect/>
          </a:stretch>
        </p:blipFill>
        <p:spPr>
          <a:xfrm>
            <a:off x="4390697" y="2999781"/>
            <a:ext cx="7645793" cy="3448227"/>
          </a:xfrm>
          <a:custGeom>
            <a:avLst/>
            <a:gdLst>
              <a:gd name="csX0" fmla="*/ 0 w 7645793"/>
              <a:gd name="csY0" fmla="*/ 0 h 3448227"/>
              <a:gd name="csX1" fmla="*/ 542156 w 7645793"/>
              <a:gd name="csY1" fmla="*/ 0 h 3448227"/>
              <a:gd name="csX2" fmla="*/ 1313686 w 7645793"/>
              <a:gd name="csY2" fmla="*/ 0 h 3448227"/>
              <a:gd name="csX3" fmla="*/ 2085216 w 7645793"/>
              <a:gd name="csY3" fmla="*/ 0 h 3448227"/>
              <a:gd name="csX4" fmla="*/ 2627373 w 7645793"/>
              <a:gd name="csY4" fmla="*/ 0 h 3448227"/>
              <a:gd name="csX5" fmla="*/ 3322445 w 7645793"/>
              <a:gd name="csY5" fmla="*/ 0 h 3448227"/>
              <a:gd name="csX6" fmla="*/ 4093975 w 7645793"/>
              <a:gd name="csY6" fmla="*/ 0 h 3448227"/>
              <a:gd name="csX7" fmla="*/ 4559673 w 7645793"/>
              <a:gd name="csY7" fmla="*/ 0 h 3448227"/>
              <a:gd name="csX8" fmla="*/ 5178287 w 7645793"/>
              <a:gd name="csY8" fmla="*/ 0 h 3448227"/>
              <a:gd name="csX9" fmla="*/ 5949817 w 7645793"/>
              <a:gd name="csY9" fmla="*/ 0 h 3448227"/>
              <a:gd name="csX10" fmla="*/ 6491973 w 7645793"/>
              <a:gd name="csY10" fmla="*/ 0 h 3448227"/>
              <a:gd name="csX11" fmla="*/ 7645793 w 7645793"/>
              <a:gd name="csY11" fmla="*/ 0 h 3448227"/>
              <a:gd name="csX12" fmla="*/ 7645793 w 7645793"/>
              <a:gd name="csY12" fmla="*/ 689645 h 3448227"/>
              <a:gd name="csX13" fmla="*/ 7645793 w 7645793"/>
              <a:gd name="csY13" fmla="*/ 1448255 h 3448227"/>
              <a:gd name="csX14" fmla="*/ 7645793 w 7645793"/>
              <a:gd name="csY14" fmla="*/ 2137901 h 3448227"/>
              <a:gd name="csX15" fmla="*/ 7645793 w 7645793"/>
              <a:gd name="csY15" fmla="*/ 3448227 h 3448227"/>
              <a:gd name="csX16" fmla="*/ 7103637 w 7645793"/>
              <a:gd name="csY16" fmla="*/ 3448227 h 3448227"/>
              <a:gd name="csX17" fmla="*/ 6332107 w 7645793"/>
              <a:gd name="csY17" fmla="*/ 3448227 h 3448227"/>
              <a:gd name="csX18" fmla="*/ 5713493 w 7645793"/>
              <a:gd name="csY18" fmla="*/ 3448227 h 3448227"/>
              <a:gd name="csX19" fmla="*/ 4865505 w 7645793"/>
              <a:gd name="csY19" fmla="*/ 3448227 h 3448227"/>
              <a:gd name="csX20" fmla="*/ 4093975 w 7645793"/>
              <a:gd name="csY20" fmla="*/ 3448227 h 3448227"/>
              <a:gd name="csX21" fmla="*/ 3398903 w 7645793"/>
              <a:gd name="csY21" fmla="*/ 3448227 h 3448227"/>
              <a:gd name="csX22" fmla="*/ 2550915 w 7645793"/>
              <a:gd name="csY22" fmla="*/ 3448227 h 3448227"/>
              <a:gd name="csX23" fmla="*/ 2085216 w 7645793"/>
              <a:gd name="csY23" fmla="*/ 3448227 h 3448227"/>
              <a:gd name="csX24" fmla="*/ 1313686 w 7645793"/>
              <a:gd name="csY24" fmla="*/ 3448227 h 3448227"/>
              <a:gd name="csX25" fmla="*/ 618614 w 7645793"/>
              <a:gd name="csY25" fmla="*/ 3448227 h 3448227"/>
              <a:gd name="csX26" fmla="*/ 0 w 7645793"/>
              <a:gd name="csY26" fmla="*/ 3448227 h 3448227"/>
              <a:gd name="csX27" fmla="*/ 0 w 7645793"/>
              <a:gd name="csY27" fmla="*/ 2827546 h 3448227"/>
              <a:gd name="csX28" fmla="*/ 0 w 7645793"/>
              <a:gd name="csY28" fmla="*/ 2172383 h 3448227"/>
              <a:gd name="csX29" fmla="*/ 0 w 7645793"/>
              <a:gd name="csY29" fmla="*/ 1413773 h 3448227"/>
              <a:gd name="csX30" fmla="*/ 0 w 7645793"/>
              <a:gd name="csY30" fmla="*/ 655163 h 3448227"/>
              <a:gd name="csX31" fmla="*/ 0 w 7645793"/>
              <a:gd name="csY31" fmla="*/ 0 h 34482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645793" h="3448227" fill="none" extrusionOk="0">
                <a:moveTo>
                  <a:pt x="0" y="0"/>
                </a:moveTo>
                <a:cubicBezTo>
                  <a:pt x="220333" y="15730"/>
                  <a:pt x="357643" y="-3923"/>
                  <a:pt x="542156" y="0"/>
                </a:cubicBezTo>
                <a:cubicBezTo>
                  <a:pt x="726669" y="3923"/>
                  <a:pt x="1121001" y="-1092"/>
                  <a:pt x="1313686" y="0"/>
                </a:cubicBezTo>
                <a:cubicBezTo>
                  <a:pt x="1506371" y="1092"/>
                  <a:pt x="1722100" y="17614"/>
                  <a:pt x="2085216" y="0"/>
                </a:cubicBezTo>
                <a:cubicBezTo>
                  <a:pt x="2448332" y="-17614"/>
                  <a:pt x="2516117" y="-25538"/>
                  <a:pt x="2627373" y="0"/>
                </a:cubicBezTo>
                <a:cubicBezTo>
                  <a:pt x="2738629" y="25538"/>
                  <a:pt x="3147007" y="14526"/>
                  <a:pt x="3322445" y="0"/>
                </a:cubicBezTo>
                <a:cubicBezTo>
                  <a:pt x="3497883" y="-14526"/>
                  <a:pt x="3774463" y="-36615"/>
                  <a:pt x="4093975" y="0"/>
                </a:cubicBezTo>
                <a:cubicBezTo>
                  <a:pt x="4413487" y="36615"/>
                  <a:pt x="4340160" y="-4845"/>
                  <a:pt x="4559673" y="0"/>
                </a:cubicBezTo>
                <a:cubicBezTo>
                  <a:pt x="4779186" y="4845"/>
                  <a:pt x="4872468" y="11959"/>
                  <a:pt x="5178287" y="0"/>
                </a:cubicBezTo>
                <a:cubicBezTo>
                  <a:pt x="5484106" y="-11959"/>
                  <a:pt x="5580582" y="-17381"/>
                  <a:pt x="5949817" y="0"/>
                </a:cubicBezTo>
                <a:cubicBezTo>
                  <a:pt x="6319052" y="17381"/>
                  <a:pt x="6302706" y="15424"/>
                  <a:pt x="6491973" y="0"/>
                </a:cubicBezTo>
                <a:cubicBezTo>
                  <a:pt x="6681240" y="-15424"/>
                  <a:pt x="7260669" y="-38434"/>
                  <a:pt x="7645793" y="0"/>
                </a:cubicBezTo>
                <a:cubicBezTo>
                  <a:pt x="7640145" y="318091"/>
                  <a:pt x="7679286" y="415402"/>
                  <a:pt x="7645793" y="689645"/>
                </a:cubicBezTo>
                <a:cubicBezTo>
                  <a:pt x="7612300" y="963888"/>
                  <a:pt x="7632877" y="1115265"/>
                  <a:pt x="7645793" y="1448255"/>
                </a:cubicBezTo>
                <a:cubicBezTo>
                  <a:pt x="7658710" y="1781245"/>
                  <a:pt x="7631022" y="1935568"/>
                  <a:pt x="7645793" y="2137901"/>
                </a:cubicBezTo>
                <a:cubicBezTo>
                  <a:pt x="7660564" y="2340234"/>
                  <a:pt x="7699613" y="3058908"/>
                  <a:pt x="7645793" y="3448227"/>
                </a:cubicBezTo>
                <a:cubicBezTo>
                  <a:pt x="7504672" y="3462475"/>
                  <a:pt x="7224111" y="3434894"/>
                  <a:pt x="7103637" y="3448227"/>
                </a:cubicBezTo>
                <a:cubicBezTo>
                  <a:pt x="6983163" y="3461560"/>
                  <a:pt x="6609434" y="3425286"/>
                  <a:pt x="6332107" y="3448227"/>
                </a:cubicBezTo>
                <a:cubicBezTo>
                  <a:pt x="6054780" y="3471169"/>
                  <a:pt x="5894534" y="3477600"/>
                  <a:pt x="5713493" y="3448227"/>
                </a:cubicBezTo>
                <a:cubicBezTo>
                  <a:pt x="5532452" y="3418854"/>
                  <a:pt x="5189421" y="3430289"/>
                  <a:pt x="4865505" y="3448227"/>
                </a:cubicBezTo>
                <a:cubicBezTo>
                  <a:pt x="4541589" y="3466165"/>
                  <a:pt x="4395203" y="3460203"/>
                  <a:pt x="4093975" y="3448227"/>
                </a:cubicBezTo>
                <a:cubicBezTo>
                  <a:pt x="3792747" y="3436252"/>
                  <a:pt x="3575120" y="3447615"/>
                  <a:pt x="3398903" y="3448227"/>
                </a:cubicBezTo>
                <a:cubicBezTo>
                  <a:pt x="3222686" y="3448839"/>
                  <a:pt x="2898987" y="3415249"/>
                  <a:pt x="2550915" y="3448227"/>
                </a:cubicBezTo>
                <a:cubicBezTo>
                  <a:pt x="2202843" y="3481205"/>
                  <a:pt x="2294311" y="3443607"/>
                  <a:pt x="2085216" y="3448227"/>
                </a:cubicBezTo>
                <a:cubicBezTo>
                  <a:pt x="1876121" y="3452847"/>
                  <a:pt x="1568523" y="3472015"/>
                  <a:pt x="1313686" y="3448227"/>
                </a:cubicBezTo>
                <a:cubicBezTo>
                  <a:pt x="1058849" y="3424440"/>
                  <a:pt x="793358" y="3481344"/>
                  <a:pt x="618614" y="3448227"/>
                </a:cubicBezTo>
                <a:cubicBezTo>
                  <a:pt x="443870" y="3415110"/>
                  <a:pt x="166013" y="3445497"/>
                  <a:pt x="0" y="3448227"/>
                </a:cubicBezTo>
                <a:cubicBezTo>
                  <a:pt x="-4328" y="3190073"/>
                  <a:pt x="-1492" y="3033170"/>
                  <a:pt x="0" y="2827546"/>
                </a:cubicBezTo>
                <a:cubicBezTo>
                  <a:pt x="1492" y="2621922"/>
                  <a:pt x="23855" y="2418356"/>
                  <a:pt x="0" y="2172383"/>
                </a:cubicBezTo>
                <a:cubicBezTo>
                  <a:pt x="-23855" y="1926410"/>
                  <a:pt x="-28620" y="1722394"/>
                  <a:pt x="0" y="1413773"/>
                </a:cubicBezTo>
                <a:cubicBezTo>
                  <a:pt x="28620" y="1105152"/>
                  <a:pt x="-17102" y="1026902"/>
                  <a:pt x="0" y="655163"/>
                </a:cubicBezTo>
                <a:cubicBezTo>
                  <a:pt x="17102" y="283424"/>
                  <a:pt x="20426" y="201843"/>
                  <a:pt x="0" y="0"/>
                </a:cubicBezTo>
                <a:close/>
              </a:path>
              <a:path w="7645793" h="3448227" stroke="0" extrusionOk="0">
                <a:moveTo>
                  <a:pt x="0" y="0"/>
                </a:moveTo>
                <a:cubicBezTo>
                  <a:pt x="226157" y="12847"/>
                  <a:pt x="460501" y="-9558"/>
                  <a:pt x="618614" y="0"/>
                </a:cubicBezTo>
                <a:cubicBezTo>
                  <a:pt x="776727" y="9558"/>
                  <a:pt x="988977" y="-2273"/>
                  <a:pt x="1084312" y="0"/>
                </a:cubicBezTo>
                <a:cubicBezTo>
                  <a:pt x="1179647" y="2273"/>
                  <a:pt x="1408695" y="17184"/>
                  <a:pt x="1550011" y="0"/>
                </a:cubicBezTo>
                <a:cubicBezTo>
                  <a:pt x="1691327" y="-17184"/>
                  <a:pt x="1958637" y="-10899"/>
                  <a:pt x="2168625" y="0"/>
                </a:cubicBezTo>
                <a:cubicBezTo>
                  <a:pt x="2378613" y="10899"/>
                  <a:pt x="2612598" y="28456"/>
                  <a:pt x="3016613" y="0"/>
                </a:cubicBezTo>
                <a:cubicBezTo>
                  <a:pt x="3420628" y="-28456"/>
                  <a:pt x="3397962" y="-9697"/>
                  <a:pt x="3558769" y="0"/>
                </a:cubicBezTo>
                <a:cubicBezTo>
                  <a:pt x="3719576" y="9697"/>
                  <a:pt x="3901212" y="-10719"/>
                  <a:pt x="4177383" y="0"/>
                </a:cubicBezTo>
                <a:cubicBezTo>
                  <a:pt x="4453554" y="10719"/>
                  <a:pt x="4465339" y="-17870"/>
                  <a:pt x="4643082" y="0"/>
                </a:cubicBezTo>
                <a:cubicBezTo>
                  <a:pt x="4820825" y="17870"/>
                  <a:pt x="5045768" y="12532"/>
                  <a:pt x="5261696" y="0"/>
                </a:cubicBezTo>
                <a:cubicBezTo>
                  <a:pt x="5477624" y="-12532"/>
                  <a:pt x="5603220" y="12816"/>
                  <a:pt x="5880310" y="0"/>
                </a:cubicBezTo>
                <a:cubicBezTo>
                  <a:pt x="6157400" y="-12816"/>
                  <a:pt x="6188475" y="13199"/>
                  <a:pt x="6346008" y="0"/>
                </a:cubicBezTo>
                <a:cubicBezTo>
                  <a:pt x="6503541" y="-13199"/>
                  <a:pt x="7279630" y="-3708"/>
                  <a:pt x="7645793" y="0"/>
                </a:cubicBezTo>
                <a:cubicBezTo>
                  <a:pt x="7666436" y="147764"/>
                  <a:pt x="7662916" y="364089"/>
                  <a:pt x="7645793" y="724128"/>
                </a:cubicBezTo>
                <a:cubicBezTo>
                  <a:pt x="7628670" y="1084167"/>
                  <a:pt x="7609842" y="1208212"/>
                  <a:pt x="7645793" y="1482738"/>
                </a:cubicBezTo>
                <a:cubicBezTo>
                  <a:pt x="7681745" y="1757264"/>
                  <a:pt x="7654999" y="1821712"/>
                  <a:pt x="7645793" y="2068936"/>
                </a:cubicBezTo>
                <a:cubicBezTo>
                  <a:pt x="7636587" y="2316160"/>
                  <a:pt x="7627027" y="2533021"/>
                  <a:pt x="7645793" y="2758582"/>
                </a:cubicBezTo>
                <a:cubicBezTo>
                  <a:pt x="7664559" y="2984143"/>
                  <a:pt x="7644214" y="3284290"/>
                  <a:pt x="7645793" y="3448227"/>
                </a:cubicBezTo>
                <a:cubicBezTo>
                  <a:pt x="7519783" y="3464636"/>
                  <a:pt x="7302765" y="3431030"/>
                  <a:pt x="7180095" y="3448227"/>
                </a:cubicBezTo>
                <a:cubicBezTo>
                  <a:pt x="7057425" y="3465424"/>
                  <a:pt x="6764002" y="3415719"/>
                  <a:pt x="6485023" y="3448227"/>
                </a:cubicBezTo>
                <a:cubicBezTo>
                  <a:pt x="6206044" y="3480735"/>
                  <a:pt x="6064007" y="3432687"/>
                  <a:pt x="5866408" y="3448227"/>
                </a:cubicBezTo>
                <a:cubicBezTo>
                  <a:pt x="5668810" y="3463767"/>
                  <a:pt x="5477736" y="3449608"/>
                  <a:pt x="5324252" y="3448227"/>
                </a:cubicBezTo>
                <a:cubicBezTo>
                  <a:pt x="5170768" y="3446846"/>
                  <a:pt x="5087712" y="3445123"/>
                  <a:pt x="4858554" y="3448227"/>
                </a:cubicBezTo>
                <a:cubicBezTo>
                  <a:pt x="4629396" y="3451331"/>
                  <a:pt x="4511455" y="3454802"/>
                  <a:pt x="4392856" y="3448227"/>
                </a:cubicBezTo>
                <a:cubicBezTo>
                  <a:pt x="4274257" y="3441652"/>
                  <a:pt x="4130104" y="3464260"/>
                  <a:pt x="3927157" y="3448227"/>
                </a:cubicBezTo>
                <a:cubicBezTo>
                  <a:pt x="3724210" y="3432194"/>
                  <a:pt x="3455505" y="3472948"/>
                  <a:pt x="3232085" y="3448227"/>
                </a:cubicBezTo>
                <a:cubicBezTo>
                  <a:pt x="3008665" y="3423506"/>
                  <a:pt x="2892819" y="3454652"/>
                  <a:pt x="2689929" y="3448227"/>
                </a:cubicBezTo>
                <a:cubicBezTo>
                  <a:pt x="2487039" y="3441802"/>
                  <a:pt x="2153253" y="3467330"/>
                  <a:pt x="1994857" y="3448227"/>
                </a:cubicBezTo>
                <a:cubicBezTo>
                  <a:pt x="1836461" y="3429124"/>
                  <a:pt x="1564327" y="3455988"/>
                  <a:pt x="1146869" y="3448227"/>
                </a:cubicBezTo>
                <a:cubicBezTo>
                  <a:pt x="729411" y="3440466"/>
                  <a:pt x="866785" y="3443137"/>
                  <a:pt x="681171" y="3448227"/>
                </a:cubicBezTo>
                <a:cubicBezTo>
                  <a:pt x="495557" y="3453317"/>
                  <a:pt x="237087" y="3460105"/>
                  <a:pt x="0" y="3448227"/>
                </a:cubicBezTo>
                <a:cubicBezTo>
                  <a:pt x="29933" y="3306794"/>
                  <a:pt x="-22854" y="3049587"/>
                  <a:pt x="0" y="2827546"/>
                </a:cubicBezTo>
                <a:cubicBezTo>
                  <a:pt x="22854" y="2605505"/>
                  <a:pt x="-20601" y="2383366"/>
                  <a:pt x="0" y="2172383"/>
                </a:cubicBezTo>
                <a:cubicBezTo>
                  <a:pt x="20601" y="1961400"/>
                  <a:pt x="18586" y="1788146"/>
                  <a:pt x="0" y="1551702"/>
                </a:cubicBezTo>
                <a:cubicBezTo>
                  <a:pt x="-18586" y="1315258"/>
                  <a:pt x="-23157" y="996719"/>
                  <a:pt x="0" y="827574"/>
                </a:cubicBezTo>
                <a:cubicBezTo>
                  <a:pt x="23157" y="658429"/>
                  <a:pt x="3229" y="271324"/>
                  <a:pt x="0" y="0"/>
                </a:cubicBezTo>
                <a:close/>
              </a:path>
            </a:pathLst>
          </a:custGeom>
          <a:ln>
            <a:solidFill>
              <a:schemeClr val="bg1">
                <a:lumMod val="50000"/>
              </a:schemeClr>
            </a:solidFill>
            <a:extLst>
              <a:ext uri="{C807C97D-BFC1-408E-A445-0C87EB9F89A2}">
                <ask:lineSketchStyleProps xmlns:ask="http://schemas.microsoft.com/office/drawing/2018/sketchyshapes" sd="2706786189">
                  <a:prstGeom prst="rect">
                    <a:avLst/>
                  </a:prstGeom>
                  <ask:type>
                    <ask:lineSketchFreehand/>
                  </ask:type>
                </ask:lineSketchStyleProps>
              </a:ext>
            </a:extLst>
          </a:ln>
        </p:spPr>
      </p:pic>
      <p:pic>
        <p:nvPicPr>
          <p:cNvPr id="7" name="Picture 6">
            <a:extLst>
              <a:ext uri="{FF2B5EF4-FFF2-40B4-BE49-F238E27FC236}">
                <a16:creationId xmlns:a16="http://schemas.microsoft.com/office/drawing/2014/main" id="{78DA9107-B929-C15B-6221-184A69E4355E}"/>
              </a:ext>
            </a:extLst>
          </p:cNvPr>
          <p:cNvPicPr>
            <a:picLocks noChangeAspect="1"/>
          </p:cNvPicPr>
          <p:nvPr/>
        </p:nvPicPr>
        <p:blipFill>
          <a:blip r:embed="rId4"/>
          <a:stretch>
            <a:fillRect/>
          </a:stretch>
        </p:blipFill>
        <p:spPr>
          <a:xfrm>
            <a:off x="167189" y="783348"/>
            <a:ext cx="7772799" cy="1987652"/>
          </a:xfrm>
          <a:custGeom>
            <a:avLst/>
            <a:gdLst>
              <a:gd name="csX0" fmla="*/ 0 w 7772799"/>
              <a:gd name="csY0" fmla="*/ 0 h 1987652"/>
              <a:gd name="csX1" fmla="*/ 414549 w 7772799"/>
              <a:gd name="csY1" fmla="*/ 0 h 1987652"/>
              <a:gd name="csX2" fmla="*/ 1140011 w 7772799"/>
              <a:gd name="csY2" fmla="*/ 0 h 1987652"/>
              <a:gd name="csX3" fmla="*/ 1710016 w 7772799"/>
              <a:gd name="csY3" fmla="*/ 0 h 1987652"/>
              <a:gd name="csX4" fmla="*/ 2357749 w 7772799"/>
              <a:gd name="csY4" fmla="*/ 0 h 1987652"/>
              <a:gd name="csX5" fmla="*/ 3160938 w 7772799"/>
              <a:gd name="csY5" fmla="*/ 0 h 1987652"/>
              <a:gd name="csX6" fmla="*/ 3653216 w 7772799"/>
              <a:gd name="csY6" fmla="*/ 0 h 1987652"/>
              <a:gd name="csX7" fmla="*/ 4378677 w 7772799"/>
              <a:gd name="csY7" fmla="*/ 0 h 1987652"/>
              <a:gd name="csX8" fmla="*/ 4870954 w 7772799"/>
              <a:gd name="csY8" fmla="*/ 0 h 1987652"/>
              <a:gd name="csX9" fmla="*/ 5518687 w 7772799"/>
              <a:gd name="csY9" fmla="*/ 0 h 1987652"/>
              <a:gd name="csX10" fmla="*/ 6244149 w 7772799"/>
              <a:gd name="csY10" fmla="*/ 0 h 1987652"/>
              <a:gd name="csX11" fmla="*/ 6658698 w 7772799"/>
              <a:gd name="csY11" fmla="*/ 0 h 1987652"/>
              <a:gd name="csX12" fmla="*/ 7073247 w 7772799"/>
              <a:gd name="csY12" fmla="*/ 0 h 1987652"/>
              <a:gd name="csX13" fmla="*/ 7772799 w 7772799"/>
              <a:gd name="csY13" fmla="*/ 0 h 1987652"/>
              <a:gd name="csX14" fmla="*/ 7772799 w 7772799"/>
              <a:gd name="csY14" fmla="*/ 662551 h 1987652"/>
              <a:gd name="csX15" fmla="*/ 7772799 w 7772799"/>
              <a:gd name="csY15" fmla="*/ 1344978 h 1987652"/>
              <a:gd name="csX16" fmla="*/ 7772799 w 7772799"/>
              <a:gd name="csY16" fmla="*/ 1987652 h 1987652"/>
              <a:gd name="csX17" fmla="*/ 7047338 w 7772799"/>
              <a:gd name="csY17" fmla="*/ 1987652 h 1987652"/>
              <a:gd name="csX18" fmla="*/ 6321877 w 7772799"/>
              <a:gd name="csY18" fmla="*/ 1987652 h 1987652"/>
              <a:gd name="csX19" fmla="*/ 5674143 w 7772799"/>
              <a:gd name="csY19" fmla="*/ 1987652 h 1987652"/>
              <a:gd name="csX20" fmla="*/ 4870954 w 7772799"/>
              <a:gd name="csY20" fmla="*/ 1987652 h 1987652"/>
              <a:gd name="csX21" fmla="*/ 4067765 w 7772799"/>
              <a:gd name="csY21" fmla="*/ 1987652 h 1987652"/>
              <a:gd name="csX22" fmla="*/ 3342304 w 7772799"/>
              <a:gd name="csY22" fmla="*/ 1987652 h 1987652"/>
              <a:gd name="csX23" fmla="*/ 2616842 w 7772799"/>
              <a:gd name="csY23" fmla="*/ 1987652 h 1987652"/>
              <a:gd name="csX24" fmla="*/ 1891381 w 7772799"/>
              <a:gd name="csY24" fmla="*/ 1987652 h 1987652"/>
              <a:gd name="csX25" fmla="*/ 1399104 w 7772799"/>
              <a:gd name="csY25" fmla="*/ 1987652 h 1987652"/>
              <a:gd name="csX26" fmla="*/ 595915 w 7772799"/>
              <a:gd name="csY26" fmla="*/ 1987652 h 1987652"/>
              <a:gd name="csX27" fmla="*/ 0 w 7772799"/>
              <a:gd name="csY27" fmla="*/ 1987652 h 1987652"/>
              <a:gd name="csX28" fmla="*/ 0 w 7772799"/>
              <a:gd name="csY28" fmla="*/ 1384731 h 1987652"/>
              <a:gd name="csX29" fmla="*/ 0 w 7772799"/>
              <a:gd name="csY29" fmla="*/ 702304 h 1987652"/>
              <a:gd name="csX30" fmla="*/ 0 w 7772799"/>
              <a:gd name="csY30" fmla="*/ 0 h 19876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7772799" h="1987652" fill="none" extrusionOk="0">
                <a:moveTo>
                  <a:pt x="0" y="0"/>
                </a:moveTo>
                <a:cubicBezTo>
                  <a:pt x="180250" y="-17220"/>
                  <a:pt x="271559" y="-19699"/>
                  <a:pt x="414549" y="0"/>
                </a:cubicBezTo>
                <a:cubicBezTo>
                  <a:pt x="557539" y="19699"/>
                  <a:pt x="885641" y="24045"/>
                  <a:pt x="1140011" y="0"/>
                </a:cubicBezTo>
                <a:cubicBezTo>
                  <a:pt x="1394381" y="-24045"/>
                  <a:pt x="1502759" y="6124"/>
                  <a:pt x="1710016" y="0"/>
                </a:cubicBezTo>
                <a:cubicBezTo>
                  <a:pt x="1917273" y="-6124"/>
                  <a:pt x="2043255" y="-18872"/>
                  <a:pt x="2357749" y="0"/>
                </a:cubicBezTo>
                <a:cubicBezTo>
                  <a:pt x="2672243" y="18872"/>
                  <a:pt x="2945465" y="-37426"/>
                  <a:pt x="3160938" y="0"/>
                </a:cubicBezTo>
                <a:cubicBezTo>
                  <a:pt x="3376411" y="37426"/>
                  <a:pt x="3428427" y="-13551"/>
                  <a:pt x="3653216" y="0"/>
                </a:cubicBezTo>
                <a:cubicBezTo>
                  <a:pt x="3878005" y="13551"/>
                  <a:pt x="4194605" y="25719"/>
                  <a:pt x="4378677" y="0"/>
                </a:cubicBezTo>
                <a:cubicBezTo>
                  <a:pt x="4562749" y="-25719"/>
                  <a:pt x="4679057" y="-16648"/>
                  <a:pt x="4870954" y="0"/>
                </a:cubicBezTo>
                <a:cubicBezTo>
                  <a:pt x="5062851" y="16648"/>
                  <a:pt x="5325450" y="-27149"/>
                  <a:pt x="5518687" y="0"/>
                </a:cubicBezTo>
                <a:cubicBezTo>
                  <a:pt x="5711924" y="27149"/>
                  <a:pt x="6040280" y="-29500"/>
                  <a:pt x="6244149" y="0"/>
                </a:cubicBezTo>
                <a:cubicBezTo>
                  <a:pt x="6448018" y="29500"/>
                  <a:pt x="6518572" y="-17777"/>
                  <a:pt x="6658698" y="0"/>
                </a:cubicBezTo>
                <a:cubicBezTo>
                  <a:pt x="6798824" y="17777"/>
                  <a:pt x="6958375" y="4391"/>
                  <a:pt x="7073247" y="0"/>
                </a:cubicBezTo>
                <a:cubicBezTo>
                  <a:pt x="7188119" y="-4391"/>
                  <a:pt x="7604256" y="-13744"/>
                  <a:pt x="7772799" y="0"/>
                </a:cubicBezTo>
                <a:cubicBezTo>
                  <a:pt x="7780942" y="232702"/>
                  <a:pt x="7800265" y="432319"/>
                  <a:pt x="7772799" y="662551"/>
                </a:cubicBezTo>
                <a:cubicBezTo>
                  <a:pt x="7745333" y="892783"/>
                  <a:pt x="7739487" y="1139917"/>
                  <a:pt x="7772799" y="1344978"/>
                </a:cubicBezTo>
                <a:cubicBezTo>
                  <a:pt x="7806111" y="1550039"/>
                  <a:pt x="7755441" y="1792838"/>
                  <a:pt x="7772799" y="1987652"/>
                </a:cubicBezTo>
                <a:cubicBezTo>
                  <a:pt x="7600555" y="2014668"/>
                  <a:pt x="7269688" y="2022264"/>
                  <a:pt x="7047338" y="1987652"/>
                </a:cubicBezTo>
                <a:cubicBezTo>
                  <a:pt x="6824988" y="1953040"/>
                  <a:pt x="6581959" y="1951784"/>
                  <a:pt x="6321877" y="1987652"/>
                </a:cubicBezTo>
                <a:cubicBezTo>
                  <a:pt x="6061795" y="2023520"/>
                  <a:pt x="5845068" y="2009667"/>
                  <a:pt x="5674143" y="1987652"/>
                </a:cubicBezTo>
                <a:cubicBezTo>
                  <a:pt x="5503218" y="1965637"/>
                  <a:pt x="5235843" y="1994110"/>
                  <a:pt x="4870954" y="1987652"/>
                </a:cubicBezTo>
                <a:cubicBezTo>
                  <a:pt x="4506065" y="1981194"/>
                  <a:pt x="4345584" y="2009157"/>
                  <a:pt x="4067765" y="1987652"/>
                </a:cubicBezTo>
                <a:cubicBezTo>
                  <a:pt x="3789946" y="1966147"/>
                  <a:pt x="3578534" y="1972628"/>
                  <a:pt x="3342304" y="1987652"/>
                </a:cubicBezTo>
                <a:cubicBezTo>
                  <a:pt x="3106074" y="2002676"/>
                  <a:pt x="2966870" y="1997257"/>
                  <a:pt x="2616842" y="1987652"/>
                </a:cubicBezTo>
                <a:cubicBezTo>
                  <a:pt x="2266814" y="1978047"/>
                  <a:pt x="2090340" y="1972948"/>
                  <a:pt x="1891381" y="1987652"/>
                </a:cubicBezTo>
                <a:cubicBezTo>
                  <a:pt x="1692422" y="2002356"/>
                  <a:pt x="1600909" y="1993797"/>
                  <a:pt x="1399104" y="1987652"/>
                </a:cubicBezTo>
                <a:cubicBezTo>
                  <a:pt x="1197299" y="1981507"/>
                  <a:pt x="890114" y="1973744"/>
                  <a:pt x="595915" y="1987652"/>
                </a:cubicBezTo>
                <a:cubicBezTo>
                  <a:pt x="301716" y="2001560"/>
                  <a:pt x="255484" y="1995743"/>
                  <a:pt x="0" y="1987652"/>
                </a:cubicBezTo>
                <a:cubicBezTo>
                  <a:pt x="-21219" y="1747871"/>
                  <a:pt x="10062" y="1594519"/>
                  <a:pt x="0" y="1384731"/>
                </a:cubicBezTo>
                <a:cubicBezTo>
                  <a:pt x="-10062" y="1174943"/>
                  <a:pt x="-27936" y="847390"/>
                  <a:pt x="0" y="702304"/>
                </a:cubicBezTo>
                <a:cubicBezTo>
                  <a:pt x="27936" y="557218"/>
                  <a:pt x="-21248" y="175312"/>
                  <a:pt x="0" y="0"/>
                </a:cubicBezTo>
                <a:close/>
              </a:path>
              <a:path w="7772799" h="1987652" stroke="0" extrusionOk="0">
                <a:moveTo>
                  <a:pt x="0" y="0"/>
                </a:moveTo>
                <a:cubicBezTo>
                  <a:pt x="228406" y="19715"/>
                  <a:pt x="434357" y="19614"/>
                  <a:pt x="570005" y="0"/>
                </a:cubicBezTo>
                <a:cubicBezTo>
                  <a:pt x="705653" y="-19614"/>
                  <a:pt x="833081" y="7367"/>
                  <a:pt x="984555" y="0"/>
                </a:cubicBezTo>
                <a:cubicBezTo>
                  <a:pt x="1136029" y="-7367"/>
                  <a:pt x="1538239" y="996"/>
                  <a:pt x="1787744" y="0"/>
                </a:cubicBezTo>
                <a:cubicBezTo>
                  <a:pt x="2037249" y="-996"/>
                  <a:pt x="2189760" y="2219"/>
                  <a:pt x="2357749" y="0"/>
                </a:cubicBezTo>
                <a:cubicBezTo>
                  <a:pt x="2525738" y="-2219"/>
                  <a:pt x="2793342" y="7246"/>
                  <a:pt x="2927754" y="0"/>
                </a:cubicBezTo>
                <a:cubicBezTo>
                  <a:pt x="3062167" y="-7246"/>
                  <a:pt x="3406517" y="-32200"/>
                  <a:pt x="3730944" y="0"/>
                </a:cubicBezTo>
                <a:cubicBezTo>
                  <a:pt x="4055371" y="32200"/>
                  <a:pt x="3990843" y="9298"/>
                  <a:pt x="4223221" y="0"/>
                </a:cubicBezTo>
                <a:cubicBezTo>
                  <a:pt x="4455599" y="-9298"/>
                  <a:pt x="4855917" y="-29898"/>
                  <a:pt x="5026410" y="0"/>
                </a:cubicBezTo>
                <a:cubicBezTo>
                  <a:pt x="5196903" y="29898"/>
                  <a:pt x="5585465" y="9329"/>
                  <a:pt x="5829599" y="0"/>
                </a:cubicBezTo>
                <a:cubicBezTo>
                  <a:pt x="6073733" y="-9329"/>
                  <a:pt x="6272607" y="-29314"/>
                  <a:pt x="6477333" y="0"/>
                </a:cubicBezTo>
                <a:cubicBezTo>
                  <a:pt x="6682059" y="29314"/>
                  <a:pt x="7354463" y="-25560"/>
                  <a:pt x="7772799" y="0"/>
                </a:cubicBezTo>
                <a:cubicBezTo>
                  <a:pt x="7749077" y="290466"/>
                  <a:pt x="7758172" y="394926"/>
                  <a:pt x="7772799" y="642674"/>
                </a:cubicBezTo>
                <a:cubicBezTo>
                  <a:pt x="7787426" y="890422"/>
                  <a:pt x="7767484" y="1086100"/>
                  <a:pt x="7772799" y="1245595"/>
                </a:cubicBezTo>
                <a:cubicBezTo>
                  <a:pt x="7778114" y="1405090"/>
                  <a:pt x="7775362" y="1675526"/>
                  <a:pt x="7772799" y="1987652"/>
                </a:cubicBezTo>
                <a:cubicBezTo>
                  <a:pt x="7518376" y="1977166"/>
                  <a:pt x="7412411" y="1977275"/>
                  <a:pt x="7125066" y="1987652"/>
                </a:cubicBezTo>
                <a:cubicBezTo>
                  <a:pt x="6837721" y="1998029"/>
                  <a:pt x="6723319" y="1978085"/>
                  <a:pt x="6477333" y="1987652"/>
                </a:cubicBezTo>
                <a:cubicBezTo>
                  <a:pt x="6231347" y="1997219"/>
                  <a:pt x="5870504" y="1956512"/>
                  <a:pt x="5674143" y="1987652"/>
                </a:cubicBezTo>
                <a:cubicBezTo>
                  <a:pt x="5477782" y="2018793"/>
                  <a:pt x="5237277" y="1993667"/>
                  <a:pt x="5026410" y="1987652"/>
                </a:cubicBezTo>
                <a:cubicBezTo>
                  <a:pt x="4815543" y="1981637"/>
                  <a:pt x="4765262" y="1968387"/>
                  <a:pt x="4611861" y="1987652"/>
                </a:cubicBezTo>
                <a:cubicBezTo>
                  <a:pt x="4458460" y="2006917"/>
                  <a:pt x="4240759" y="1996837"/>
                  <a:pt x="4119583" y="1987652"/>
                </a:cubicBezTo>
                <a:cubicBezTo>
                  <a:pt x="3998407" y="1978467"/>
                  <a:pt x="3680839" y="2020420"/>
                  <a:pt x="3316394" y="1987652"/>
                </a:cubicBezTo>
                <a:cubicBezTo>
                  <a:pt x="2951949" y="1954884"/>
                  <a:pt x="2930586" y="1990892"/>
                  <a:pt x="2668661" y="1987652"/>
                </a:cubicBezTo>
                <a:cubicBezTo>
                  <a:pt x="2406736" y="1984412"/>
                  <a:pt x="2335669" y="1981009"/>
                  <a:pt x="2176384" y="1987652"/>
                </a:cubicBezTo>
                <a:cubicBezTo>
                  <a:pt x="2017099" y="1994295"/>
                  <a:pt x="1700463" y="1965915"/>
                  <a:pt x="1528650" y="1987652"/>
                </a:cubicBezTo>
                <a:cubicBezTo>
                  <a:pt x="1356837" y="2009389"/>
                  <a:pt x="1257990" y="1990590"/>
                  <a:pt x="1114101" y="1987652"/>
                </a:cubicBezTo>
                <a:cubicBezTo>
                  <a:pt x="970212" y="1984714"/>
                  <a:pt x="803300" y="2005602"/>
                  <a:pt x="699552" y="1987652"/>
                </a:cubicBezTo>
                <a:cubicBezTo>
                  <a:pt x="595804" y="1969702"/>
                  <a:pt x="330556" y="1976678"/>
                  <a:pt x="0" y="1987652"/>
                </a:cubicBezTo>
                <a:cubicBezTo>
                  <a:pt x="30850" y="1680079"/>
                  <a:pt x="22245" y="1510754"/>
                  <a:pt x="0" y="1364854"/>
                </a:cubicBezTo>
                <a:cubicBezTo>
                  <a:pt x="-22245" y="1218954"/>
                  <a:pt x="21330" y="884713"/>
                  <a:pt x="0" y="662551"/>
                </a:cubicBezTo>
                <a:cubicBezTo>
                  <a:pt x="-21330" y="440389"/>
                  <a:pt x="-21593" y="147694"/>
                  <a:pt x="0" y="0"/>
                </a:cubicBezTo>
                <a:close/>
              </a:path>
            </a:pathLst>
          </a:custGeom>
          <a:ln>
            <a:solidFill>
              <a:schemeClr val="bg1">
                <a:lumMod val="50000"/>
              </a:schemeClr>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pic>
      <p:pic>
        <p:nvPicPr>
          <p:cNvPr id="8" name="Picture 7" descr="Theory of Quasi-Elastic Neutrino Scattering on Nuclei | Springer Nature Link">
            <a:extLst>
              <a:ext uri="{FF2B5EF4-FFF2-40B4-BE49-F238E27FC236}">
                <a16:creationId xmlns:a16="http://schemas.microsoft.com/office/drawing/2014/main" id="{42A6312A-594B-FFA6-7B2D-0FD6B6594922}"/>
              </a:ext>
            </a:extLst>
          </p:cNvPr>
          <p:cNvPicPr>
            <a:picLocks noChangeAspect="1"/>
          </p:cNvPicPr>
          <p:nvPr/>
        </p:nvPicPr>
        <p:blipFill>
          <a:blip r:embed="rId5"/>
          <a:srcRect l="37422" b="16841"/>
          <a:stretch>
            <a:fillRect/>
          </a:stretch>
        </p:blipFill>
        <p:spPr>
          <a:xfrm>
            <a:off x="8308162" y="1102119"/>
            <a:ext cx="3296218" cy="1108919"/>
          </a:xfrm>
          <a:prstGeom prst="rect">
            <a:avLst/>
          </a:prstGeom>
        </p:spPr>
      </p:pic>
      <p:sp>
        <p:nvSpPr>
          <p:cNvPr id="9" name="TextBox 8">
            <a:extLst>
              <a:ext uri="{FF2B5EF4-FFF2-40B4-BE49-F238E27FC236}">
                <a16:creationId xmlns:a16="http://schemas.microsoft.com/office/drawing/2014/main" id="{6C93CA0B-3AF0-F991-41F8-9A04EF18548C}"/>
              </a:ext>
            </a:extLst>
          </p:cNvPr>
          <p:cNvSpPr txBox="1"/>
          <p:nvPr/>
        </p:nvSpPr>
        <p:spPr>
          <a:xfrm>
            <a:off x="225937" y="4016003"/>
            <a:ext cx="2682273" cy="369332"/>
          </a:xfrm>
          <a:prstGeom prst="rect">
            <a:avLst/>
          </a:prstGeom>
          <a:noFill/>
        </p:spPr>
        <p:txBody>
          <a:bodyPr wrap="none" rtlCol="0">
            <a:spAutoFit/>
          </a:bodyPr>
          <a:lstStyle/>
          <a:p>
            <a:r>
              <a:rPr lang="en-GB" b="1" dirty="0">
                <a:solidFill>
                  <a:srgbClr val="0070C0"/>
                </a:solidFill>
              </a:rPr>
              <a:t>Lepton x hadron current</a:t>
            </a:r>
            <a:endParaRPr lang="en-BE" b="1" dirty="0">
              <a:solidFill>
                <a:srgbClr val="0070C0"/>
              </a:solidFill>
            </a:endParaRPr>
          </a:p>
        </p:txBody>
      </p:sp>
      <p:sp>
        <p:nvSpPr>
          <p:cNvPr id="11" name="TextBox 10">
            <a:extLst>
              <a:ext uri="{FF2B5EF4-FFF2-40B4-BE49-F238E27FC236}">
                <a16:creationId xmlns:a16="http://schemas.microsoft.com/office/drawing/2014/main" id="{1391858D-C76E-5668-F676-DE3714ABCAE8}"/>
              </a:ext>
            </a:extLst>
          </p:cNvPr>
          <p:cNvSpPr txBox="1"/>
          <p:nvPr/>
        </p:nvSpPr>
        <p:spPr>
          <a:xfrm>
            <a:off x="225937" y="4818999"/>
            <a:ext cx="3827651" cy="369332"/>
          </a:xfrm>
          <a:prstGeom prst="rect">
            <a:avLst/>
          </a:prstGeom>
          <a:noFill/>
        </p:spPr>
        <p:txBody>
          <a:bodyPr wrap="none" rtlCol="0">
            <a:spAutoFit/>
          </a:bodyPr>
          <a:lstStyle/>
          <a:p>
            <a:r>
              <a:rPr lang="en-GB" b="1" dirty="0">
                <a:solidFill>
                  <a:srgbClr val="0070C0"/>
                </a:solidFill>
              </a:rPr>
              <a:t>V-A structure for the lepton current</a:t>
            </a:r>
            <a:endParaRPr lang="en-BE" b="1" dirty="0">
              <a:solidFill>
                <a:srgbClr val="0070C0"/>
              </a:solidFill>
            </a:endParaRPr>
          </a:p>
        </p:txBody>
      </p:sp>
      <p:cxnSp>
        <p:nvCxnSpPr>
          <p:cNvPr id="13" name="Connector: Curved 12">
            <a:extLst>
              <a:ext uri="{FF2B5EF4-FFF2-40B4-BE49-F238E27FC236}">
                <a16:creationId xmlns:a16="http://schemas.microsoft.com/office/drawing/2014/main" id="{B46D8062-D565-4CD3-DE6A-5CD5993DF4AA}"/>
              </a:ext>
            </a:extLst>
          </p:cNvPr>
          <p:cNvCxnSpPr>
            <a:cxnSpLocks/>
          </p:cNvCxnSpPr>
          <p:nvPr/>
        </p:nvCxnSpPr>
        <p:spPr>
          <a:xfrm rot="10800000">
            <a:off x="3265715" y="4087001"/>
            <a:ext cx="1775425" cy="298334"/>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Connector: Curved 14">
            <a:extLst>
              <a:ext uri="{FF2B5EF4-FFF2-40B4-BE49-F238E27FC236}">
                <a16:creationId xmlns:a16="http://schemas.microsoft.com/office/drawing/2014/main" id="{011E68E1-524F-9C86-9088-3DCAE7F5CDA4}"/>
              </a:ext>
            </a:extLst>
          </p:cNvPr>
          <p:cNvCxnSpPr>
            <a:cxnSpLocks/>
          </p:cNvCxnSpPr>
          <p:nvPr/>
        </p:nvCxnSpPr>
        <p:spPr>
          <a:xfrm rot="16200000" flipV="1">
            <a:off x="3937380" y="5175689"/>
            <a:ext cx="1219975" cy="987557"/>
          </a:xfrm>
          <a:prstGeom prst="curved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6">
            <p14:nvContentPartPr>
              <p14:cNvPr id="16" name="Ink 15">
                <a:extLst>
                  <a:ext uri="{FF2B5EF4-FFF2-40B4-BE49-F238E27FC236}">
                    <a16:creationId xmlns:a16="http://schemas.microsoft.com/office/drawing/2014/main" id="{7320E993-4B20-B2E6-615C-97AC7430E6E4}"/>
                  </a:ext>
                </a:extLst>
              </p14:cNvPr>
              <p14:cNvContentPartPr/>
              <p14:nvPr/>
            </p14:nvContentPartPr>
            <p14:xfrm>
              <a:off x="6151058" y="4441141"/>
              <a:ext cx="1234800" cy="25560"/>
            </p14:xfrm>
          </p:contentPart>
        </mc:Choice>
        <mc:Fallback xmlns="">
          <p:pic>
            <p:nvPicPr>
              <p:cNvPr id="16" name="Ink 15">
                <a:extLst>
                  <a:ext uri="{FF2B5EF4-FFF2-40B4-BE49-F238E27FC236}">
                    <a16:creationId xmlns:a16="http://schemas.microsoft.com/office/drawing/2014/main" id="{7320E993-4B20-B2E6-615C-97AC7430E6E4}"/>
                  </a:ext>
                </a:extLst>
              </p:cNvPr>
              <p:cNvPicPr/>
              <p:nvPr/>
            </p:nvPicPr>
            <p:blipFill>
              <a:blip r:embed="rId7"/>
              <a:stretch>
                <a:fillRect/>
              </a:stretch>
            </p:blipFill>
            <p:spPr>
              <a:xfrm>
                <a:off x="6097418" y="4333141"/>
                <a:ext cx="1342440" cy="241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8" name="Ink 17">
                <a:extLst>
                  <a:ext uri="{FF2B5EF4-FFF2-40B4-BE49-F238E27FC236}">
                    <a16:creationId xmlns:a16="http://schemas.microsoft.com/office/drawing/2014/main" id="{1E7003E8-7EC5-3D08-2353-DA771293F64B}"/>
                  </a:ext>
                </a:extLst>
              </p14:cNvPr>
              <p14:cNvContentPartPr/>
              <p14:nvPr/>
            </p14:nvContentPartPr>
            <p14:xfrm>
              <a:off x="2850218" y="-427610"/>
              <a:ext cx="360" cy="360"/>
            </p14:xfrm>
          </p:contentPart>
        </mc:Choice>
        <mc:Fallback xmlns="">
          <p:pic>
            <p:nvPicPr>
              <p:cNvPr id="18" name="Ink 17">
                <a:extLst>
                  <a:ext uri="{FF2B5EF4-FFF2-40B4-BE49-F238E27FC236}">
                    <a16:creationId xmlns:a16="http://schemas.microsoft.com/office/drawing/2014/main" id="{1E7003E8-7EC5-3D08-2353-DA771293F64B}"/>
                  </a:ext>
                </a:extLst>
              </p:cNvPr>
              <p:cNvPicPr/>
              <p:nvPr/>
            </p:nvPicPr>
            <p:blipFill>
              <a:blip r:embed="rId9"/>
              <a:stretch>
                <a:fillRect/>
              </a:stretch>
            </p:blipFill>
            <p:spPr>
              <a:xfrm>
                <a:off x="2787578" y="-490250"/>
                <a:ext cx="126000" cy="126000"/>
              </a:xfrm>
              <a:prstGeom prst="rect">
                <a:avLst/>
              </a:prstGeom>
            </p:spPr>
          </p:pic>
        </mc:Fallback>
      </mc:AlternateContent>
      <p:pic>
        <p:nvPicPr>
          <p:cNvPr id="19" name="Picture 18" descr="Wu experiment - Wikipedia">
            <a:extLst>
              <a:ext uri="{FF2B5EF4-FFF2-40B4-BE49-F238E27FC236}">
                <a16:creationId xmlns:a16="http://schemas.microsoft.com/office/drawing/2014/main" id="{E3457752-1084-0447-D487-2EBE4CCE0DB1}"/>
              </a:ext>
            </a:extLst>
          </p:cNvPr>
          <p:cNvPicPr>
            <a:picLocks noChangeAspect="1"/>
          </p:cNvPicPr>
          <p:nvPr/>
        </p:nvPicPr>
        <p:blipFill>
          <a:blip r:embed="rId10"/>
          <a:stretch>
            <a:fillRect/>
          </a:stretch>
        </p:blipFill>
        <p:spPr>
          <a:xfrm>
            <a:off x="2997319" y="5252216"/>
            <a:ext cx="987557" cy="1181118"/>
          </a:xfrm>
          <a:prstGeom prst="rect">
            <a:avLst/>
          </a:prstGeom>
        </p:spPr>
      </p:pic>
      <p:sp>
        <p:nvSpPr>
          <p:cNvPr id="28" name="TextBox 27">
            <a:extLst>
              <a:ext uri="{FF2B5EF4-FFF2-40B4-BE49-F238E27FC236}">
                <a16:creationId xmlns:a16="http://schemas.microsoft.com/office/drawing/2014/main" id="{E0BDFE01-C1AA-923A-7C13-24F0BEADD33D}"/>
              </a:ext>
            </a:extLst>
          </p:cNvPr>
          <p:cNvSpPr txBox="1"/>
          <p:nvPr/>
        </p:nvSpPr>
        <p:spPr>
          <a:xfrm>
            <a:off x="202541" y="5307438"/>
            <a:ext cx="2786791" cy="923330"/>
          </a:xfrm>
          <a:prstGeom prst="rect">
            <a:avLst/>
          </a:prstGeom>
          <a:noFill/>
        </p:spPr>
        <p:txBody>
          <a:bodyPr wrap="square" rtlCol="0">
            <a:spAutoFit/>
          </a:bodyPr>
          <a:lstStyle/>
          <a:p>
            <a:r>
              <a:rPr lang="en-GB" dirty="0"/>
              <a:t>Leptons : point particles</a:t>
            </a:r>
          </a:p>
          <a:p>
            <a:r>
              <a:rPr lang="en-GB" dirty="0"/>
              <a:t>Weak interaction : maximal parity violation</a:t>
            </a:r>
            <a:endParaRPr lang="en-BE" dirty="0"/>
          </a:p>
        </p:txBody>
      </p:sp>
      <p:sp>
        <p:nvSpPr>
          <p:cNvPr id="30" name="Text Box 10">
            <a:extLst>
              <a:ext uri="{FF2B5EF4-FFF2-40B4-BE49-F238E27FC236}">
                <a16:creationId xmlns:a16="http://schemas.microsoft.com/office/drawing/2014/main" id="{14B27AB0-F4CF-A15A-33FB-C04EAEE0C385}"/>
              </a:ext>
            </a:extLst>
          </p:cNvPr>
          <p:cNvSpPr txBox="1">
            <a:spLocks noChangeArrowheads="1"/>
          </p:cNvSpPr>
          <p:nvPr/>
        </p:nvSpPr>
        <p:spPr bwMode="auto">
          <a:xfrm>
            <a:off x="47075" y="152855"/>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The basic ingredient : Scattering off a nucleon</a:t>
            </a:r>
          </a:p>
        </p:txBody>
      </p:sp>
    </p:spTree>
    <p:extLst>
      <p:ext uri="{BB962C8B-B14F-4D97-AF65-F5344CB8AC3E}">
        <p14:creationId xmlns:p14="http://schemas.microsoft.com/office/powerpoint/2010/main" val="40462577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10">
            <a:extLst>
              <a:ext uri="{FF2B5EF4-FFF2-40B4-BE49-F238E27FC236}">
                <a16:creationId xmlns:a16="http://schemas.microsoft.com/office/drawing/2014/main" id="{0F0970DB-6D33-48A9-A8CE-2C51C20E4D78}"/>
              </a:ext>
            </a:extLst>
          </p:cNvPr>
          <p:cNvSpPr txBox="1">
            <a:spLocks noChangeArrowheads="1"/>
          </p:cNvSpPr>
          <p:nvPr/>
        </p:nvSpPr>
        <p:spPr bwMode="auto">
          <a:xfrm>
            <a:off x="72034" y="52012"/>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MK model</a:t>
            </a:r>
          </a:p>
        </p:txBody>
      </p:sp>
      <p:sp>
        <p:nvSpPr>
          <p:cNvPr id="7" name="TextBox 6">
            <a:extLst>
              <a:ext uri="{FF2B5EF4-FFF2-40B4-BE49-F238E27FC236}">
                <a16:creationId xmlns:a16="http://schemas.microsoft.com/office/drawing/2014/main" id="{AE022E7B-3954-43AB-AA8B-1278C8B09037}"/>
              </a:ext>
            </a:extLst>
          </p:cNvPr>
          <p:cNvSpPr txBox="1"/>
          <p:nvPr/>
        </p:nvSpPr>
        <p:spPr>
          <a:xfrm>
            <a:off x="72034" y="577415"/>
            <a:ext cx="12047931" cy="1938992"/>
          </a:xfrm>
          <a:prstGeom prst="rect">
            <a:avLst/>
          </a:prstGeom>
          <a:noFill/>
        </p:spPr>
        <p:txBody>
          <a:bodyPr wrap="square" rtlCol="0">
            <a:spAutoFit/>
          </a:bodyPr>
          <a:lstStyle/>
          <a:p>
            <a:pPr marL="342900" indent="-342900">
              <a:buFont typeface="Arial" panose="020B0604020202020204" pitchFamily="34" charset="0"/>
              <a:buChar char="•"/>
            </a:pPr>
            <a:r>
              <a:rPr lang="en-US" sz="2000" dirty="0"/>
              <a:t>Single pion production off the nucleon</a:t>
            </a:r>
          </a:p>
          <a:p>
            <a:pPr marL="342900" indent="-342900">
              <a:buFont typeface="Arial" panose="020B0604020202020204" pitchFamily="34" charset="0"/>
              <a:buChar char="•"/>
            </a:pPr>
            <a:r>
              <a:rPr lang="en-US" sz="2000" dirty="0"/>
              <a:t>developed aiming at describing neutrino induced processes !</a:t>
            </a:r>
          </a:p>
          <a:p>
            <a:pPr marL="342900" indent="-342900">
              <a:buFont typeface="Arial" panose="020B0604020202020204" pitchFamily="34" charset="0"/>
              <a:buChar char="•"/>
            </a:pPr>
            <a:r>
              <a:rPr lang="en-US" sz="2000" dirty="0"/>
              <a:t>RS with 17 resonances W&lt;2GeV</a:t>
            </a:r>
          </a:p>
          <a:p>
            <a:pPr marL="342900" indent="-342900">
              <a:buFont typeface="Arial" panose="020B0604020202020204" pitchFamily="34" charset="0"/>
              <a:buChar char="•"/>
            </a:pPr>
            <a:r>
              <a:rPr lang="en-US" sz="2000" dirty="0"/>
              <a:t>Non-resonant background HNV model</a:t>
            </a:r>
          </a:p>
          <a:p>
            <a:pPr marL="342900" indent="-342900">
              <a:buFont typeface="Arial" panose="020B0604020202020204" pitchFamily="34" charset="0"/>
              <a:buChar char="•"/>
            </a:pPr>
            <a:r>
              <a:rPr lang="en-US" sz="2000" dirty="0"/>
              <a:t>Fit of a lot of parameters to data</a:t>
            </a:r>
          </a:p>
          <a:p>
            <a:pPr marL="342900" indent="-342900">
              <a:buFont typeface="Arial" panose="020B0604020202020204" pitchFamily="34" charset="0"/>
              <a:buChar char="•"/>
            </a:pPr>
            <a:r>
              <a:rPr lang="en-US" sz="2000" dirty="0"/>
              <a:t>d</a:t>
            </a:r>
            <a:r>
              <a:rPr lang="el-GR" sz="2000" dirty="0"/>
              <a:t>σ</a:t>
            </a:r>
            <a:r>
              <a:rPr lang="en-US" sz="2000" dirty="0"/>
              <a:t>/dWdQ</a:t>
            </a:r>
            <a:r>
              <a:rPr lang="en-US" sz="2000" baseline="30000" dirty="0"/>
              <a:t>2</a:t>
            </a:r>
            <a:r>
              <a:rPr lang="en-US" sz="2000" dirty="0"/>
              <a:t>d</a:t>
            </a:r>
            <a:r>
              <a:rPr lang="el-GR" sz="2000" dirty="0">
                <a:latin typeface="Calibri" panose="020F0502020204030204" pitchFamily="34" charset="0"/>
                <a:cs typeface="Calibri" panose="020F0502020204030204" pitchFamily="34" charset="0"/>
              </a:rPr>
              <a:t>Ω</a:t>
            </a:r>
            <a:r>
              <a:rPr lang="el-GR" sz="2000" baseline="-25000" dirty="0">
                <a:latin typeface="Calibri" panose="020F0502020204030204" pitchFamily="34" charset="0"/>
                <a:cs typeface="Calibri" panose="020F0502020204030204" pitchFamily="34" charset="0"/>
              </a:rPr>
              <a:t>π</a:t>
            </a:r>
            <a:endParaRPr lang="en-US" sz="2000" baseline="-25000" dirty="0"/>
          </a:p>
        </p:txBody>
      </p:sp>
      <p:pic>
        <p:nvPicPr>
          <p:cNvPr id="2" name="Picture 1">
            <a:extLst>
              <a:ext uri="{FF2B5EF4-FFF2-40B4-BE49-F238E27FC236}">
                <a16:creationId xmlns:a16="http://schemas.microsoft.com/office/drawing/2014/main" id="{3A87C40A-52AD-4786-A757-80F1E6AA58DE}"/>
              </a:ext>
            </a:extLst>
          </p:cNvPr>
          <p:cNvPicPr>
            <a:picLocks noChangeAspect="1"/>
          </p:cNvPicPr>
          <p:nvPr/>
        </p:nvPicPr>
        <p:blipFill>
          <a:blip r:embed="rId2"/>
          <a:stretch>
            <a:fillRect/>
          </a:stretch>
        </p:blipFill>
        <p:spPr>
          <a:xfrm>
            <a:off x="5639246" y="1318524"/>
            <a:ext cx="6274103" cy="2581260"/>
          </a:xfrm>
          <a:prstGeom prst="rect">
            <a:avLst/>
          </a:prstGeom>
        </p:spPr>
      </p:pic>
      <p:pic>
        <p:nvPicPr>
          <p:cNvPr id="5" name="Picture 4">
            <a:extLst>
              <a:ext uri="{FF2B5EF4-FFF2-40B4-BE49-F238E27FC236}">
                <a16:creationId xmlns:a16="http://schemas.microsoft.com/office/drawing/2014/main" id="{A9499198-EE0A-869A-849B-167D199FAEC5}"/>
              </a:ext>
            </a:extLst>
          </p:cNvPr>
          <p:cNvPicPr>
            <a:picLocks noChangeAspect="1"/>
          </p:cNvPicPr>
          <p:nvPr/>
        </p:nvPicPr>
        <p:blipFill rotWithShape="1">
          <a:blip r:embed="rId3"/>
          <a:srcRect r="20119"/>
          <a:stretch/>
        </p:blipFill>
        <p:spPr>
          <a:xfrm>
            <a:off x="157778" y="2580273"/>
            <a:ext cx="5221783" cy="4247090"/>
          </a:xfrm>
          <a:prstGeom prst="rect">
            <a:avLst/>
          </a:prstGeom>
        </p:spPr>
      </p:pic>
    </p:spTree>
    <p:extLst>
      <p:ext uri="{BB962C8B-B14F-4D97-AF65-F5344CB8AC3E}">
        <p14:creationId xmlns:p14="http://schemas.microsoft.com/office/powerpoint/2010/main" val="14248630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0">
            <a:extLst>
              <a:ext uri="{FF2B5EF4-FFF2-40B4-BE49-F238E27FC236}">
                <a16:creationId xmlns:a16="http://schemas.microsoft.com/office/drawing/2014/main" id="{340A1CDC-A47D-4027-BAEF-8CB81641B1C6}"/>
              </a:ext>
            </a:extLst>
          </p:cNvPr>
          <p:cNvSpPr txBox="1">
            <a:spLocks noChangeArrowheads="1"/>
          </p:cNvSpPr>
          <p:nvPr/>
        </p:nvSpPr>
        <p:spPr bwMode="auto">
          <a:xfrm>
            <a:off x="72034" y="80293"/>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Ghent Hybrid model : single pion production off a bound nucleon</a:t>
            </a:r>
          </a:p>
        </p:txBody>
      </p:sp>
      <p:sp>
        <p:nvSpPr>
          <p:cNvPr id="4" name="TextBox 3">
            <a:extLst>
              <a:ext uri="{FF2B5EF4-FFF2-40B4-BE49-F238E27FC236}">
                <a16:creationId xmlns:a16="http://schemas.microsoft.com/office/drawing/2014/main" id="{2EACE8B8-B043-4F44-A665-D93730A6521B}"/>
              </a:ext>
            </a:extLst>
          </p:cNvPr>
          <p:cNvSpPr txBox="1"/>
          <p:nvPr/>
        </p:nvSpPr>
        <p:spPr>
          <a:xfrm>
            <a:off x="54398" y="645944"/>
            <a:ext cx="8553617" cy="1754326"/>
          </a:xfrm>
          <a:prstGeom prst="rect">
            <a:avLst/>
          </a:prstGeom>
          <a:noFill/>
        </p:spPr>
        <p:txBody>
          <a:bodyPr wrap="square" rtlCol="0">
            <a:spAutoFit/>
          </a:bodyPr>
          <a:lstStyle/>
          <a:p>
            <a:pPr marL="285750" indent="-285750">
              <a:buFont typeface="Arial" panose="020B0604020202020204" pitchFamily="34" charset="0"/>
              <a:buChar char="•"/>
            </a:pPr>
            <a:r>
              <a:rPr lang="en-US" dirty="0"/>
              <a:t>Designed aiming at the description of pion production off the nucleus</a:t>
            </a:r>
          </a:p>
          <a:p>
            <a:pPr marL="742950" lvl="1" indent="-285750">
              <a:buFont typeface="Arial" panose="020B0604020202020204" pitchFamily="34" charset="0"/>
              <a:buChar char="•"/>
            </a:pPr>
            <a:r>
              <a:rPr lang="en-US" dirty="0"/>
              <a:t>Low energy model : resonances + background from </a:t>
            </a:r>
            <a:r>
              <a:rPr lang="en-US" dirty="0" err="1"/>
              <a:t>ChPT</a:t>
            </a:r>
            <a:r>
              <a:rPr lang="en-US" dirty="0"/>
              <a:t> in HNV description</a:t>
            </a:r>
          </a:p>
          <a:p>
            <a:pPr marL="742950" lvl="1" indent="-285750">
              <a:buFont typeface="Arial" panose="020B0604020202020204" pitchFamily="34" charset="0"/>
              <a:buChar char="•"/>
            </a:pPr>
            <a:r>
              <a:rPr lang="en-US" dirty="0"/>
              <a:t>High energy model : Reggeized background to overcome shortcomings of the low energy description</a:t>
            </a:r>
          </a:p>
          <a:p>
            <a:pPr marL="285750" indent="-285750">
              <a:buFont typeface="Arial" panose="020B0604020202020204" pitchFamily="34" charset="0"/>
              <a:buChar char="•"/>
            </a:pPr>
            <a:r>
              <a:rPr lang="en-US" dirty="0"/>
              <a:t>Aiming at fully exclusive description with distorted pion and nucleon wave functions</a:t>
            </a:r>
          </a:p>
        </p:txBody>
      </p:sp>
      <p:pic>
        <p:nvPicPr>
          <p:cNvPr id="6" name="Picture 5">
            <a:extLst>
              <a:ext uri="{FF2B5EF4-FFF2-40B4-BE49-F238E27FC236}">
                <a16:creationId xmlns:a16="http://schemas.microsoft.com/office/drawing/2014/main" id="{9059AE99-AAA0-4BD7-B588-EC2B80993281}"/>
              </a:ext>
            </a:extLst>
          </p:cNvPr>
          <p:cNvPicPr>
            <a:picLocks noChangeAspect="1"/>
          </p:cNvPicPr>
          <p:nvPr/>
        </p:nvPicPr>
        <p:blipFill>
          <a:blip r:embed="rId3"/>
          <a:stretch>
            <a:fillRect/>
          </a:stretch>
        </p:blipFill>
        <p:spPr>
          <a:xfrm>
            <a:off x="-195202" y="2390843"/>
            <a:ext cx="6096000" cy="4217581"/>
          </a:xfrm>
          <a:prstGeom prst="rect">
            <a:avLst/>
          </a:prstGeom>
        </p:spPr>
      </p:pic>
      <p:sp>
        <p:nvSpPr>
          <p:cNvPr id="7" name="TextBox 6">
            <a:extLst>
              <a:ext uri="{FF2B5EF4-FFF2-40B4-BE49-F238E27FC236}">
                <a16:creationId xmlns:a16="http://schemas.microsoft.com/office/drawing/2014/main" id="{70DE4BF3-75C3-4776-B4A0-2FA59A08CEB0}"/>
              </a:ext>
            </a:extLst>
          </p:cNvPr>
          <p:cNvSpPr txBox="1"/>
          <p:nvPr/>
        </p:nvSpPr>
        <p:spPr>
          <a:xfrm>
            <a:off x="4181992" y="6454535"/>
            <a:ext cx="3576300" cy="307777"/>
          </a:xfrm>
          <a:prstGeom prst="rect">
            <a:avLst/>
          </a:prstGeom>
          <a:noFill/>
        </p:spPr>
        <p:txBody>
          <a:bodyPr wrap="none" rtlCol="0">
            <a:spAutoFit/>
          </a:bodyPr>
          <a:lstStyle/>
          <a:p>
            <a:r>
              <a:rPr lang="en-US" sz="1400" b="1" dirty="0"/>
              <a:t>R. Gonzalez-Jimenez et al.,</a:t>
            </a:r>
            <a:r>
              <a:rPr lang="nl-BE" sz="1400" b="1" dirty="0" err="1"/>
              <a:t>Phys</a:t>
            </a:r>
            <a:r>
              <a:rPr lang="nl-BE" sz="1400" b="1" dirty="0"/>
              <a:t>. </a:t>
            </a:r>
            <a:r>
              <a:rPr lang="nl-BE" sz="1400" b="1" dirty="0" err="1"/>
              <a:t>Rev</a:t>
            </a:r>
            <a:r>
              <a:rPr lang="nl-BE" sz="1400" b="1" dirty="0"/>
              <a:t>. D 97</a:t>
            </a:r>
            <a:endParaRPr lang="nl-BE" b="1" dirty="0"/>
          </a:p>
        </p:txBody>
      </p:sp>
      <p:pic>
        <p:nvPicPr>
          <p:cNvPr id="8" name="Picture 7">
            <a:extLst>
              <a:ext uri="{FF2B5EF4-FFF2-40B4-BE49-F238E27FC236}">
                <a16:creationId xmlns:a16="http://schemas.microsoft.com/office/drawing/2014/main" id="{959B36D1-9290-4C8E-86E0-663EC663876B}"/>
              </a:ext>
            </a:extLst>
          </p:cNvPr>
          <p:cNvPicPr>
            <a:picLocks noChangeAspect="1"/>
          </p:cNvPicPr>
          <p:nvPr/>
        </p:nvPicPr>
        <p:blipFill>
          <a:blip r:embed="rId4"/>
          <a:stretch>
            <a:fillRect/>
          </a:stretch>
        </p:blipFill>
        <p:spPr>
          <a:xfrm>
            <a:off x="1912174" y="3765621"/>
            <a:ext cx="1276350" cy="152400"/>
          </a:xfrm>
          <a:prstGeom prst="rect">
            <a:avLst/>
          </a:prstGeom>
        </p:spPr>
      </p:pic>
      <p:pic>
        <p:nvPicPr>
          <p:cNvPr id="9" name="Picture 8">
            <a:extLst>
              <a:ext uri="{FF2B5EF4-FFF2-40B4-BE49-F238E27FC236}">
                <a16:creationId xmlns:a16="http://schemas.microsoft.com/office/drawing/2014/main" id="{A79E1754-6D6E-4A92-BCA4-4C23E2B42DD1}"/>
              </a:ext>
            </a:extLst>
          </p:cNvPr>
          <p:cNvPicPr>
            <a:picLocks noChangeAspect="1"/>
          </p:cNvPicPr>
          <p:nvPr/>
        </p:nvPicPr>
        <p:blipFill>
          <a:blip r:embed="rId5"/>
          <a:stretch>
            <a:fillRect/>
          </a:stretch>
        </p:blipFill>
        <p:spPr>
          <a:xfrm>
            <a:off x="4819649" y="3765621"/>
            <a:ext cx="1276350" cy="171450"/>
          </a:xfrm>
          <a:prstGeom prst="rect">
            <a:avLst/>
          </a:prstGeom>
        </p:spPr>
      </p:pic>
      <p:pic>
        <p:nvPicPr>
          <p:cNvPr id="10" name="Picture 9">
            <a:extLst>
              <a:ext uri="{FF2B5EF4-FFF2-40B4-BE49-F238E27FC236}">
                <a16:creationId xmlns:a16="http://schemas.microsoft.com/office/drawing/2014/main" id="{41F675E7-3CF5-4BCA-ADA9-F46B4D130EA3}"/>
              </a:ext>
            </a:extLst>
          </p:cNvPr>
          <p:cNvPicPr>
            <a:picLocks noChangeAspect="1"/>
          </p:cNvPicPr>
          <p:nvPr/>
        </p:nvPicPr>
        <p:blipFill>
          <a:blip r:embed="rId6"/>
          <a:stretch>
            <a:fillRect/>
          </a:stretch>
        </p:blipFill>
        <p:spPr>
          <a:xfrm>
            <a:off x="1732562" y="5743996"/>
            <a:ext cx="1190625" cy="161925"/>
          </a:xfrm>
          <a:prstGeom prst="rect">
            <a:avLst/>
          </a:prstGeom>
        </p:spPr>
      </p:pic>
      <p:pic>
        <p:nvPicPr>
          <p:cNvPr id="11" name="Picture 10">
            <a:extLst>
              <a:ext uri="{FF2B5EF4-FFF2-40B4-BE49-F238E27FC236}">
                <a16:creationId xmlns:a16="http://schemas.microsoft.com/office/drawing/2014/main" id="{812B1B30-4E9F-487C-908E-7F9266640F47}"/>
              </a:ext>
            </a:extLst>
          </p:cNvPr>
          <p:cNvPicPr>
            <a:picLocks noChangeAspect="1"/>
          </p:cNvPicPr>
          <p:nvPr/>
        </p:nvPicPr>
        <p:blipFill>
          <a:blip r:embed="rId7"/>
          <a:stretch>
            <a:fillRect/>
          </a:stretch>
        </p:blipFill>
        <p:spPr>
          <a:xfrm>
            <a:off x="4729223" y="5772571"/>
            <a:ext cx="1171575" cy="152400"/>
          </a:xfrm>
          <a:prstGeom prst="rect">
            <a:avLst/>
          </a:prstGeom>
        </p:spPr>
      </p:pic>
      <p:pic>
        <p:nvPicPr>
          <p:cNvPr id="16" name="Picture 15">
            <a:extLst>
              <a:ext uri="{FF2B5EF4-FFF2-40B4-BE49-F238E27FC236}">
                <a16:creationId xmlns:a16="http://schemas.microsoft.com/office/drawing/2014/main" id="{2584F2BD-3BD0-4057-A3ED-5956DE331665}"/>
              </a:ext>
            </a:extLst>
          </p:cNvPr>
          <p:cNvPicPr>
            <a:picLocks noChangeAspect="1"/>
          </p:cNvPicPr>
          <p:nvPr/>
        </p:nvPicPr>
        <p:blipFill>
          <a:blip r:embed="rId8"/>
          <a:stretch>
            <a:fillRect/>
          </a:stretch>
        </p:blipFill>
        <p:spPr>
          <a:xfrm>
            <a:off x="5782847" y="3596887"/>
            <a:ext cx="2993602" cy="2476600"/>
          </a:xfrm>
          <a:prstGeom prst="rect">
            <a:avLst/>
          </a:prstGeom>
        </p:spPr>
      </p:pic>
      <p:sp>
        <p:nvSpPr>
          <p:cNvPr id="18" name="TextBox 17">
            <a:extLst>
              <a:ext uri="{FF2B5EF4-FFF2-40B4-BE49-F238E27FC236}">
                <a16:creationId xmlns:a16="http://schemas.microsoft.com/office/drawing/2014/main" id="{AC30409B-13E2-4CDB-848B-ECAE86F8AE78}"/>
              </a:ext>
            </a:extLst>
          </p:cNvPr>
          <p:cNvSpPr txBox="1"/>
          <p:nvPr/>
        </p:nvSpPr>
        <p:spPr>
          <a:xfrm>
            <a:off x="6042877" y="3184268"/>
            <a:ext cx="3179588" cy="369332"/>
          </a:xfrm>
          <a:prstGeom prst="rect">
            <a:avLst/>
          </a:prstGeom>
          <a:noFill/>
        </p:spPr>
        <p:txBody>
          <a:bodyPr wrap="none" rtlCol="0">
            <a:spAutoFit/>
          </a:bodyPr>
          <a:lstStyle/>
          <a:p>
            <a:r>
              <a:rPr lang="en-US" dirty="0"/>
              <a:t>RMF description for the nucleus</a:t>
            </a:r>
            <a:endParaRPr lang="nl-BE" dirty="0"/>
          </a:p>
        </p:txBody>
      </p:sp>
      <p:grpSp>
        <p:nvGrpSpPr>
          <p:cNvPr id="19" name="Group 18">
            <a:extLst>
              <a:ext uri="{FF2B5EF4-FFF2-40B4-BE49-F238E27FC236}">
                <a16:creationId xmlns:a16="http://schemas.microsoft.com/office/drawing/2014/main" id="{0BDA2BEB-76A5-4441-A287-34A062F445A6}"/>
              </a:ext>
            </a:extLst>
          </p:cNvPr>
          <p:cNvGrpSpPr/>
          <p:nvPr/>
        </p:nvGrpSpPr>
        <p:grpSpPr>
          <a:xfrm>
            <a:off x="8524597" y="703769"/>
            <a:ext cx="3583315" cy="2869462"/>
            <a:chOff x="6809201" y="3051171"/>
            <a:chExt cx="4963078" cy="3196859"/>
          </a:xfrm>
        </p:grpSpPr>
        <p:pic>
          <p:nvPicPr>
            <p:cNvPr id="20" name="Picture 19">
              <a:extLst>
                <a:ext uri="{FF2B5EF4-FFF2-40B4-BE49-F238E27FC236}">
                  <a16:creationId xmlns:a16="http://schemas.microsoft.com/office/drawing/2014/main" id="{C131CEFB-3F64-4746-ABC0-CD98C053C75F}"/>
                </a:ext>
              </a:extLst>
            </p:cNvPr>
            <p:cNvPicPr>
              <a:picLocks noChangeAspect="1"/>
            </p:cNvPicPr>
            <p:nvPr/>
          </p:nvPicPr>
          <p:blipFill>
            <a:blip r:embed="rId9"/>
            <a:stretch>
              <a:fillRect/>
            </a:stretch>
          </p:blipFill>
          <p:spPr>
            <a:xfrm>
              <a:off x="6809201" y="3051171"/>
              <a:ext cx="4509102" cy="2873800"/>
            </a:xfrm>
            <a:prstGeom prst="rect">
              <a:avLst/>
            </a:prstGeom>
          </p:spPr>
        </p:pic>
        <p:sp>
          <p:nvSpPr>
            <p:cNvPr id="21" name="TextBox 20">
              <a:extLst>
                <a:ext uri="{FF2B5EF4-FFF2-40B4-BE49-F238E27FC236}">
                  <a16:creationId xmlns:a16="http://schemas.microsoft.com/office/drawing/2014/main" id="{A4DEFA18-224B-45BE-AEB7-4FABE5FEF958}"/>
                </a:ext>
              </a:extLst>
            </p:cNvPr>
            <p:cNvSpPr txBox="1"/>
            <p:nvPr/>
          </p:nvSpPr>
          <p:spPr>
            <a:xfrm>
              <a:off x="8699019" y="5905137"/>
              <a:ext cx="3073260" cy="342893"/>
            </a:xfrm>
            <a:prstGeom prst="rect">
              <a:avLst/>
            </a:prstGeom>
            <a:noFill/>
          </p:spPr>
          <p:txBody>
            <a:bodyPr wrap="none" rtlCol="0">
              <a:spAutoFit/>
            </a:bodyPr>
            <a:lstStyle/>
            <a:p>
              <a:r>
                <a:rPr lang="el-GR" sz="1400" dirty="0"/>
                <a:t>π</a:t>
              </a:r>
              <a:r>
                <a:rPr lang="en-US" sz="1400" dirty="0"/>
                <a:t>(140)/b</a:t>
              </a:r>
              <a:r>
                <a:rPr lang="en-US" sz="1400" baseline="-25000" dirty="0"/>
                <a:t>1</a:t>
              </a:r>
              <a:r>
                <a:rPr lang="en-US" sz="1400" dirty="0"/>
                <a:t>(1235) propagator</a:t>
              </a:r>
              <a:endParaRPr lang="nl-BE" sz="1400" dirty="0"/>
            </a:p>
          </p:txBody>
        </p:sp>
        <p:cxnSp>
          <p:nvCxnSpPr>
            <p:cNvPr id="22" name="Straight Arrow Connector 21">
              <a:extLst>
                <a:ext uri="{FF2B5EF4-FFF2-40B4-BE49-F238E27FC236}">
                  <a16:creationId xmlns:a16="http://schemas.microsoft.com/office/drawing/2014/main" id="{A783A896-225E-4533-89B4-E04794953FC1}"/>
                </a:ext>
              </a:extLst>
            </p:cNvPr>
            <p:cNvCxnSpPr/>
            <p:nvPr/>
          </p:nvCxnSpPr>
          <p:spPr>
            <a:xfrm flipH="1" flipV="1">
              <a:off x="9778641" y="4817721"/>
              <a:ext cx="561217" cy="123578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5" name="Picture 4">
            <a:extLst>
              <a:ext uri="{FF2B5EF4-FFF2-40B4-BE49-F238E27FC236}">
                <a16:creationId xmlns:a16="http://schemas.microsoft.com/office/drawing/2014/main" id="{9804E0F5-825D-F63E-4EC4-DEE630C1D1AF}"/>
              </a:ext>
            </a:extLst>
          </p:cNvPr>
          <p:cNvPicPr>
            <a:picLocks noChangeAspect="1"/>
          </p:cNvPicPr>
          <p:nvPr/>
        </p:nvPicPr>
        <p:blipFill>
          <a:blip r:embed="rId10"/>
          <a:stretch>
            <a:fillRect/>
          </a:stretch>
        </p:blipFill>
        <p:spPr>
          <a:xfrm>
            <a:off x="8786542" y="3835941"/>
            <a:ext cx="2993602" cy="2441155"/>
          </a:xfrm>
          <a:prstGeom prst="rect">
            <a:avLst/>
          </a:prstGeom>
        </p:spPr>
      </p:pic>
      <p:sp>
        <p:nvSpPr>
          <p:cNvPr id="12" name="TextBox 11">
            <a:extLst>
              <a:ext uri="{FF2B5EF4-FFF2-40B4-BE49-F238E27FC236}">
                <a16:creationId xmlns:a16="http://schemas.microsoft.com/office/drawing/2014/main" id="{56260158-594A-36FD-CC26-5DB49ED5B5EE}"/>
              </a:ext>
            </a:extLst>
          </p:cNvPr>
          <p:cNvSpPr txBox="1"/>
          <p:nvPr/>
        </p:nvSpPr>
        <p:spPr>
          <a:xfrm>
            <a:off x="9222465" y="6385917"/>
            <a:ext cx="2787814" cy="307777"/>
          </a:xfrm>
          <a:prstGeom prst="rect">
            <a:avLst/>
          </a:prstGeom>
          <a:noFill/>
        </p:spPr>
        <p:txBody>
          <a:bodyPr wrap="none" rtlCol="0">
            <a:spAutoFit/>
          </a:bodyPr>
          <a:lstStyle/>
          <a:p>
            <a:r>
              <a:rPr lang="en-GB" sz="1400" b="1" dirty="0"/>
              <a:t>M. Hooft et al., </a:t>
            </a:r>
            <a:r>
              <a:rPr lang="en-GB" sz="1400" b="1" dirty="0" err="1"/>
              <a:t>arXiv</a:t>
            </a:r>
            <a:r>
              <a:rPr lang="en-GB" sz="1400" b="1" dirty="0"/>
              <a:t> 2603.29486</a:t>
            </a:r>
            <a:endParaRPr lang="en-BE" sz="1400" b="1" dirty="0"/>
          </a:p>
        </p:txBody>
      </p:sp>
    </p:spTree>
    <p:extLst>
      <p:ext uri="{BB962C8B-B14F-4D97-AF65-F5344CB8AC3E}">
        <p14:creationId xmlns:p14="http://schemas.microsoft.com/office/powerpoint/2010/main" val="17940546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E6CAC-19F6-40E9-EB0C-D6C94EABBCD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F2518BA-04D7-21C3-8275-71FAFB5A20A2}"/>
              </a:ext>
            </a:extLst>
          </p:cNvPr>
          <p:cNvPicPr>
            <a:picLocks noChangeAspect="1"/>
          </p:cNvPicPr>
          <p:nvPr/>
        </p:nvPicPr>
        <p:blipFill rotWithShape="1">
          <a:blip r:embed="rId2"/>
          <a:srcRect r="795"/>
          <a:stretch/>
        </p:blipFill>
        <p:spPr>
          <a:xfrm>
            <a:off x="0" y="2758527"/>
            <a:ext cx="5863367" cy="3799518"/>
          </a:xfrm>
          <a:prstGeom prst="rect">
            <a:avLst/>
          </a:prstGeom>
        </p:spPr>
      </p:pic>
      <p:pic>
        <p:nvPicPr>
          <p:cNvPr id="3" name="Picture 2">
            <a:extLst>
              <a:ext uri="{FF2B5EF4-FFF2-40B4-BE49-F238E27FC236}">
                <a16:creationId xmlns:a16="http://schemas.microsoft.com/office/drawing/2014/main" id="{5FA06559-41CB-65B3-EBAF-C46B9E6369E5}"/>
              </a:ext>
            </a:extLst>
          </p:cNvPr>
          <p:cNvPicPr>
            <a:picLocks noChangeAspect="1"/>
          </p:cNvPicPr>
          <p:nvPr/>
        </p:nvPicPr>
        <p:blipFill rotWithShape="1">
          <a:blip r:embed="rId3"/>
          <a:srcRect l="3012"/>
          <a:stretch/>
        </p:blipFill>
        <p:spPr>
          <a:xfrm>
            <a:off x="5901060" y="2816412"/>
            <a:ext cx="6179425" cy="3741633"/>
          </a:xfrm>
          <a:prstGeom prst="rect">
            <a:avLst/>
          </a:prstGeom>
        </p:spPr>
      </p:pic>
      <p:sp>
        <p:nvSpPr>
          <p:cNvPr id="4" name="TextBox 3">
            <a:extLst>
              <a:ext uri="{FF2B5EF4-FFF2-40B4-BE49-F238E27FC236}">
                <a16:creationId xmlns:a16="http://schemas.microsoft.com/office/drawing/2014/main" id="{9B9296FB-C3B0-042E-FC35-F1BD005C7966}"/>
              </a:ext>
            </a:extLst>
          </p:cNvPr>
          <p:cNvSpPr txBox="1"/>
          <p:nvPr/>
        </p:nvSpPr>
        <p:spPr>
          <a:xfrm>
            <a:off x="207668" y="346210"/>
            <a:ext cx="11797518" cy="2862322"/>
          </a:xfrm>
          <a:prstGeom prst="rect">
            <a:avLst/>
          </a:prstGeom>
          <a:noFill/>
        </p:spPr>
        <p:txBody>
          <a:bodyPr wrap="square" rtlCol="0">
            <a:spAutoFit/>
          </a:bodyPr>
          <a:lstStyle/>
          <a:p>
            <a:pPr marL="285750" indent="-285750">
              <a:buFont typeface="Arial" panose="020B0604020202020204" pitchFamily="34" charset="0"/>
              <a:buChar char="•"/>
            </a:pPr>
            <a:r>
              <a:rPr lang="en-US" dirty="0"/>
              <a:t>This kinematic region is not well understood or studied, both experimentally and theoretically</a:t>
            </a:r>
          </a:p>
          <a:p>
            <a:pPr marL="285750" indent="-285750">
              <a:buFont typeface="Arial" panose="020B0604020202020204" pitchFamily="34" charset="0"/>
              <a:buChar char="•"/>
            </a:pPr>
            <a:r>
              <a:rPr lang="en-US" dirty="0"/>
              <a:t>A considerable fraction of events at higher incoming energies are from the SIS (Shallow Inelastic) and D(</a:t>
            </a:r>
            <a:r>
              <a:rPr lang="en-US" dirty="0" err="1"/>
              <a:t>eep</a:t>
            </a:r>
            <a:r>
              <a:rPr lang="en-US" dirty="0"/>
              <a:t>)IS regions</a:t>
            </a:r>
          </a:p>
          <a:p>
            <a:pPr marL="285750" indent="-285750">
              <a:buFont typeface="Arial" panose="020B0604020202020204" pitchFamily="34" charset="0"/>
              <a:buChar char="•"/>
            </a:pPr>
            <a:r>
              <a:rPr lang="en-US" dirty="0"/>
              <a:t>Important background channel for quasi-elastic cross section measurements as the produced </a:t>
            </a:r>
            <a:r>
              <a:rPr lang="en-US" dirty="0" err="1"/>
              <a:t>pions</a:t>
            </a:r>
            <a:r>
              <a:rPr lang="en-US" dirty="0"/>
              <a:t> may be re-absorbed in the nuclear medium or remain otherwise unobserved, leading to a CC0π topology mimicking a QE event</a:t>
            </a:r>
          </a:p>
          <a:p>
            <a:pPr marL="285750" indent="-285750">
              <a:buFont typeface="Arial" panose="020B0604020202020204" pitchFamily="34" charset="0"/>
              <a:buChar char="•"/>
            </a:pPr>
            <a:r>
              <a:rPr lang="en-US" dirty="0"/>
              <a:t>A considerable fraction of events at higher incoming energies are from the SIS and DIS regions e.g. around 50% for DUNE</a:t>
            </a:r>
          </a:p>
          <a:p>
            <a:pPr marL="285750" indent="-285750">
              <a:buFont typeface="Arial" panose="020B0604020202020204" pitchFamily="34" charset="0"/>
              <a:buChar char="•"/>
            </a:pPr>
            <a:endParaRPr lang="en-US" dirty="0"/>
          </a:p>
          <a:p>
            <a:endParaRPr lang="nl-BE" dirty="0"/>
          </a:p>
        </p:txBody>
      </p:sp>
      <p:sp>
        <p:nvSpPr>
          <p:cNvPr id="5" name="TextBox 4">
            <a:extLst>
              <a:ext uri="{FF2B5EF4-FFF2-40B4-BE49-F238E27FC236}">
                <a16:creationId xmlns:a16="http://schemas.microsoft.com/office/drawing/2014/main" id="{6F86DDD2-4D6D-1BCA-628E-48BBF97B7901}"/>
              </a:ext>
            </a:extLst>
          </p:cNvPr>
          <p:cNvSpPr txBox="1"/>
          <p:nvPr/>
        </p:nvSpPr>
        <p:spPr>
          <a:xfrm>
            <a:off x="4911361" y="5561177"/>
            <a:ext cx="914400" cy="914400"/>
          </a:xfrm>
          <a:prstGeom prst="rect">
            <a:avLst/>
          </a:prstGeom>
          <a:noFill/>
        </p:spPr>
        <p:txBody>
          <a:bodyPr wrap="square" rtlCol="0">
            <a:spAutoFit/>
          </a:bodyPr>
          <a:lstStyle/>
          <a:p>
            <a:endParaRPr lang="nl-BE" dirty="0"/>
          </a:p>
        </p:txBody>
      </p:sp>
      <p:sp>
        <p:nvSpPr>
          <p:cNvPr id="6" name="TextBox 5">
            <a:extLst>
              <a:ext uri="{FF2B5EF4-FFF2-40B4-BE49-F238E27FC236}">
                <a16:creationId xmlns:a16="http://schemas.microsoft.com/office/drawing/2014/main" id="{35A42DA5-2AFF-EBAD-6E48-EC0ABAA2A98F}"/>
              </a:ext>
            </a:extLst>
          </p:cNvPr>
          <p:cNvSpPr txBox="1"/>
          <p:nvPr/>
        </p:nvSpPr>
        <p:spPr>
          <a:xfrm>
            <a:off x="3238531" y="3884322"/>
            <a:ext cx="2425664" cy="369332"/>
          </a:xfrm>
          <a:prstGeom prst="rect">
            <a:avLst/>
          </a:prstGeom>
          <a:noFill/>
          <a:ln>
            <a:solidFill>
              <a:schemeClr val="tx1"/>
            </a:solidFill>
          </a:ln>
        </p:spPr>
        <p:txBody>
          <a:bodyPr wrap="none" rtlCol="0">
            <a:spAutoFit/>
          </a:bodyPr>
          <a:lstStyle/>
          <a:p>
            <a:r>
              <a:rPr lang="en-US" dirty="0"/>
              <a:t>W&gt; </a:t>
            </a:r>
            <a:r>
              <a:rPr lang="el-GR" dirty="0"/>
              <a:t>Δ</a:t>
            </a:r>
            <a:r>
              <a:rPr lang="en-US" dirty="0"/>
              <a:t>(1232), Q</a:t>
            </a:r>
            <a:r>
              <a:rPr lang="en-US" baseline="30000" dirty="0"/>
              <a:t>2</a:t>
            </a:r>
            <a:r>
              <a:rPr lang="en-US" dirty="0"/>
              <a:t> &lt; 1 GeV</a:t>
            </a:r>
            <a:endParaRPr lang="nl-BE" dirty="0"/>
          </a:p>
        </p:txBody>
      </p:sp>
      <p:cxnSp>
        <p:nvCxnSpPr>
          <p:cNvPr id="8" name="Straight Arrow Connector 7">
            <a:extLst>
              <a:ext uri="{FF2B5EF4-FFF2-40B4-BE49-F238E27FC236}">
                <a16:creationId xmlns:a16="http://schemas.microsoft.com/office/drawing/2014/main" id="{F9EDA667-B10D-0704-3D79-D8DBE5F68323}"/>
              </a:ext>
            </a:extLst>
          </p:cNvPr>
          <p:cNvCxnSpPr/>
          <p:nvPr/>
        </p:nvCxnSpPr>
        <p:spPr>
          <a:xfrm>
            <a:off x="3629928" y="3762742"/>
            <a:ext cx="203163" cy="19910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CF5F80F8-5B95-86C6-7AC5-82D8364FAB9C}"/>
              </a:ext>
            </a:extLst>
          </p:cNvPr>
          <p:cNvSpPr txBox="1"/>
          <p:nvPr/>
        </p:nvSpPr>
        <p:spPr>
          <a:xfrm>
            <a:off x="422984" y="6521217"/>
            <a:ext cx="8056757" cy="523220"/>
          </a:xfrm>
          <a:prstGeom prst="rect">
            <a:avLst/>
          </a:prstGeom>
          <a:noFill/>
        </p:spPr>
        <p:txBody>
          <a:bodyPr wrap="none" rtlCol="0">
            <a:spAutoFit/>
          </a:bodyPr>
          <a:lstStyle/>
          <a:p>
            <a:r>
              <a:rPr lang="en-US" sz="1400" b="1" dirty="0"/>
              <a:t>Snowmass WP on theoretical tools for neutrino scattering, L. Alvarez </a:t>
            </a:r>
            <a:r>
              <a:rPr lang="en-US" sz="1400" b="1" dirty="0" err="1"/>
              <a:t>Ruso</a:t>
            </a:r>
            <a:r>
              <a:rPr lang="en-US" sz="1400" b="1" dirty="0"/>
              <a:t> et al, </a:t>
            </a:r>
            <a:r>
              <a:rPr lang="nl-BE" sz="1400" b="1" dirty="0">
                <a:hlinkClick r:id="rId4"/>
              </a:rPr>
              <a:t>arXiv:2203.09030</a:t>
            </a:r>
            <a:endParaRPr lang="nl-BE" sz="1400" b="1" dirty="0"/>
          </a:p>
          <a:p>
            <a:r>
              <a:rPr lang="en-US" sz="1400" b="1" dirty="0"/>
              <a:t> </a:t>
            </a:r>
            <a:endParaRPr lang="nl-BE" sz="1400" b="1" dirty="0"/>
          </a:p>
        </p:txBody>
      </p:sp>
      <p:pic>
        <p:nvPicPr>
          <p:cNvPr id="11" name="Picture 10">
            <a:extLst>
              <a:ext uri="{FF2B5EF4-FFF2-40B4-BE49-F238E27FC236}">
                <a16:creationId xmlns:a16="http://schemas.microsoft.com/office/drawing/2014/main" id="{CE9E45FA-68A6-94DF-7D51-CB4573E9261D}"/>
              </a:ext>
            </a:extLst>
          </p:cNvPr>
          <p:cNvPicPr>
            <a:picLocks noChangeAspect="1"/>
          </p:cNvPicPr>
          <p:nvPr/>
        </p:nvPicPr>
        <p:blipFill>
          <a:blip r:embed="rId5"/>
          <a:stretch>
            <a:fillRect/>
          </a:stretch>
        </p:blipFill>
        <p:spPr>
          <a:xfrm>
            <a:off x="8736364" y="4433478"/>
            <a:ext cx="3016381" cy="1007967"/>
          </a:xfrm>
          <a:prstGeom prst="rect">
            <a:avLst/>
          </a:prstGeom>
        </p:spPr>
      </p:pic>
      <p:sp>
        <p:nvSpPr>
          <p:cNvPr id="14" name="Text Box 10">
            <a:extLst>
              <a:ext uri="{FF2B5EF4-FFF2-40B4-BE49-F238E27FC236}">
                <a16:creationId xmlns:a16="http://schemas.microsoft.com/office/drawing/2014/main" id="{4725FB3F-E82B-730C-2F53-1B6898B933FC}"/>
              </a:ext>
            </a:extLst>
          </p:cNvPr>
          <p:cNvSpPr txBox="1">
            <a:spLocks noChangeArrowheads="1"/>
          </p:cNvSpPr>
          <p:nvPr/>
        </p:nvSpPr>
        <p:spPr bwMode="auto">
          <a:xfrm>
            <a:off x="78080" y="155121"/>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Duality and the transition from nucleon to partonic degrees of freedom</a:t>
            </a:r>
          </a:p>
        </p:txBody>
      </p:sp>
    </p:spTree>
    <p:extLst>
      <p:ext uri="{BB962C8B-B14F-4D97-AF65-F5344CB8AC3E}">
        <p14:creationId xmlns:p14="http://schemas.microsoft.com/office/powerpoint/2010/main" val="9547167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BE151F-47B4-4CEA-8FE5-14DD4BDB016F}"/>
              </a:ext>
            </a:extLst>
          </p:cNvPr>
          <p:cNvPicPr>
            <a:picLocks noChangeAspect="1"/>
          </p:cNvPicPr>
          <p:nvPr/>
        </p:nvPicPr>
        <p:blipFill rotWithShape="1">
          <a:blip r:embed="rId2"/>
          <a:srcRect r="795"/>
          <a:stretch/>
        </p:blipFill>
        <p:spPr>
          <a:xfrm>
            <a:off x="68053" y="2083830"/>
            <a:ext cx="5863367" cy="3799518"/>
          </a:xfrm>
          <a:prstGeom prst="rect">
            <a:avLst/>
          </a:prstGeom>
        </p:spPr>
      </p:pic>
      <p:pic>
        <p:nvPicPr>
          <p:cNvPr id="3" name="Picture 2">
            <a:extLst>
              <a:ext uri="{FF2B5EF4-FFF2-40B4-BE49-F238E27FC236}">
                <a16:creationId xmlns:a16="http://schemas.microsoft.com/office/drawing/2014/main" id="{85094CDD-74B1-4D94-92A0-335521B4EC47}"/>
              </a:ext>
            </a:extLst>
          </p:cNvPr>
          <p:cNvPicPr>
            <a:picLocks noChangeAspect="1"/>
          </p:cNvPicPr>
          <p:nvPr/>
        </p:nvPicPr>
        <p:blipFill rotWithShape="1">
          <a:blip r:embed="rId3"/>
          <a:srcRect l="3012"/>
          <a:stretch/>
        </p:blipFill>
        <p:spPr>
          <a:xfrm>
            <a:off x="5825761" y="2218859"/>
            <a:ext cx="6179425" cy="3741633"/>
          </a:xfrm>
          <a:prstGeom prst="rect">
            <a:avLst/>
          </a:prstGeom>
        </p:spPr>
      </p:pic>
      <p:sp>
        <p:nvSpPr>
          <p:cNvPr id="4" name="TextBox 3">
            <a:extLst>
              <a:ext uri="{FF2B5EF4-FFF2-40B4-BE49-F238E27FC236}">
                <a16:creationId xmlns:a16="http://schemas.microsoft.com/office/drawing/2014/main" id="{7C33E5DD-A036-4CF7-AB31-EE5ADBE2DD10}"/>
              </a:ext>
            </a:extLst>
          </p:cNvPr>
          <p:cNvSpPr txBox="1"/>
          <p:nvPr/>
        </p:nvSpPr>
        <p:spPr>
          <a:xfrm>
            <a:off x="207668" y="346210"/>
            <a:ext cx="11797518" cy="2031325"/>
          </a:xfrm>
          <a:prstGeom prst="rect">
            <a:avLst/>
          </a:prstGeom>
          <a:noFill/>
        </p:spPr>
        <p:txBody>
          <a:bodyPr wrap="square" rtlCol="0">
            <a:spAutoFit/>
          </a:bodyPr>
          <a:lstStyle/>
          <a:p>
            <a:pPr marL="285750" indent="-285750">
              <a:buFont typeface="Arial" panose="020B0604020202020204" pitchFamily="34" charset="0"/>
              <a:buChar char="•"/>
            </a:pPr>
            <a:r>
              <a:rPr lang="en-US" dirty="0"/>
              <a:t>This kinematic region is not well understood or studied, both experimentally and theoretically</a:t>
            </a:r>
          </a:p>
          <a:p>
            <a:pPr marL="285750" indent="-285750">
              <a:buFont typeface="Arial" panose="020B0604020202020204" pitchFamily="34" charset="0"/>
              <a:buChar char="•"/>
            </a:pPr>
            <a:r>
              <a:rPr lang="en-US" dirty="0"/>
              <a:t>A considerable fraction of events at higher incoming energies are from the SIS and DIS regions e.g. around 50% for DUNE</a:t>
            </a:r>
          </a:p>
          <a:p>
            <a:pPr marL="285750" indent="-285750">
              <a:buFont typeface="Arial" panose="020B0604020202020204" pitchFamily="34" charset="0"/>
              <a:buChar char="•"/>
            </a:pPr>
            <a:r>
              <a:rPr lang="en-US" dirty="0"/>
              <a:t>Important background channel for quasi-elastic cross section measurements as the produced </a:t>
            </a:r>
            <a:r>
              <a:rPr lang="en-US" dirty="0" err="1"/>
              <a:t>pions</a:t>
            </a:r>
            <a:r>
              <a:rPr lang="en-US" dirty="0"/>
              <a:t> may be re-absorbed in the nuclear medium or remain otherwise unobserved, leading to a CC0π topology mimicking a QE event</a:t>
            </a:r>
          </a:p>
          <a:p>
            <a:endParaRPr lang="nl-BE" dirty="0"/>
          </a:p>
        </p:txBody>
      </p:sp>
      <p:sp>
        <p:nvSpPr>
          <p:cNvPr id="5" name="TextBox 4">
            <a:extLst>
              <a:ext uri="{FF2B5EF4-FFF2-40B4-BE49-F238E27FC236}">
                <a16:creationId xmlns:a16="http://schemas.microsoft.com/office/drawing/2014/main" id="{A93DDB6B-8E6D-43BC-A883-098A67F95A81}"/>
              </a:ext>
            </a:extLst>
          </p:cNvPr>
          <p:cNvSpPr txBox="1"/>
          <p:nvPr/>
        </p:nvSpPr>
        <p:spPr>
          <a:xfrm>
            <a:off x="4911361" y="5561177"/>
            <a:ext cx="914400" cy="914400"/>
          </a:xfrm>
          <a:prstGeom prst="rect">
            <a:avLst/>
          </a:prstGeom>
          <a:noFill/>
        </p:spPr>
        <p:txBody>
          <a:bodyPr wrap="square" rtlCol="0">
            <a:spAutoFit/>
          </a:bodyPr>
          <a:lstStyle/>
          <a:p>
            <a:endParaRPr lang="nl-BE" dirty="0"/>
          </a:p>
        </p:txBody>
      </p:sp>
      <p:sp>
        <p:nvSpPr>
          <p:cNvPr id="6" name="TextBox 5">
            <a:extLst>
              <a:ext uri="{FF2B5EF4-FFF2-40B4-BE49-F238E27FC236}">
                <a16:creationId xmlns:a16="http://schemas.microsoft.com/office/drawing/2014/main" id="{79CBD21B-5156-471E-9FE9-20B46C86E3A5}"/>
              </a:ext>
            </a:extLst>
          </p:cNvPr>
          <p:cNvSpPr txBox="1"/>
          <p:nvPr/>
        </p:nvSpPr>
        <p:spPr>
          <a:xfrm>
            <a:off x="3119879" y="3472829"/>
            <a:ext cx="2425664" cy="369332"/>
          </a:xfrm>
          <a:prstGeom prst="rect">
            <a:avLst/>
          </a:prstGeom>
          <a:noFill/>
          <a:ln>
            <a:solidFill>
              <a:schemeClr val="tx1"/>
            </a:solidFill>
          </a:ln>
        </p:spPr>
        <p:txBody>
          <a:bodyPr wrap="none" rtlCol="0">
            <a:spAutoFit/>
          </a:bodyPr>
          <a:lstStyle/>
          <a:p>
            <a:r>
              <a:rPr lang="en-US" dirty="0"/>
              <a:t>W&gt; </a:t>
            </a:r>
            <a:r>
              <a:rPr lang="el-GR" dirty="0"/>
              <a:t>Δ</a:t>
            </a:r>
            <a:r>
              <a:rPr lang="en-US" dirty="0"/>
              <a:t>(1232), Q</a:t>
            </a:r>
            <a:r>
              <a:rPr lang="en-US" baseline="30000" dirty="0"/>
              <a:t>2</a:t>
            </a:r>
            <a:r>
              <a:rPr lang="en-US" dirty="0"/>
              <a:t> &lt; 1 GeV</a:t>
            </a:r>
            <a:endParaRPr lang="nl-BE" dirty="0"/>
          </a:p>
        </p:txBody>
      </p:sp>
      <p:cxnSp>
        <p:nvCxnSpPr>
          <p:cNvPr id="8" name="Straight Arrow Connector 7">
            <a:extLst>
              <a:ext uri="{FF2B5EF4-FFF2-40B4-BE49-F238E27FC236}">
                <a16:creationId xmlns:a16="http://schemas.microsoft.com/office/drawing/2014/main" id="{63AED824-9FAA-4BA7-AE94-C75B4A72D1A5}"/>
              </a:ext>
            </a:extLst>
          </p:cNvPr>
          <p:cNvCxnSpPr/>
          <p:nvPr/>
        </p:nvCxnSpPr>
        <p:spPr>
          <a:xfrm>
            <a:off x="4129548" y="3174227"/>
            <a:ext cx="203163" cy="19910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427B5144-8155-4FFF-9A1E-9C2BCDAC9EB0}"/>
              </a:ext>
            </a:extLst>
          </p:cNvPr>
          <p:cNvSpPr txBox="1"/>
          <p:nvPr/>
        </p:nvSpPr>
        <p:spPr>
          <a:xfrm>
            <a:off x="441839" y="5984160"/>
            <a:ext cx="8056757" cy="523220"/>
          </a:xfrm>
          <a:prstGeom prst="rect">
            <a:avLst/>
          </a:prstGeom>
          <a:noFill/>
        </p:spPr>
        <p:txBody>
          <a:bodyPr wrap="none" rtlCol="0">
            <a:spAutoFit/>
          </a:bodyPr>
          <a:lstStyle/>
          <a:p>
            <a:r>
              <a:rPr lang="en-US" sz="1400" b="1" dirty="0"/>
              <a:t>Snowmass WP on theoretical tools for neutrino scattering, L. Alvarez </a:t>
            </a:r>
            <a:r>
              <a:rPr lang="en-US" sz="1400" b="1" dirty="0" err="1"/>
              <a:t>Ruso</a:t>
            </a:r>
            <a:r>
              <a:rPr lang="en-US" sz="1400" b="1" dirty="0"/>
              <a:t> et al, </a:t>
            </a:r>
            <a:r>
              <a:rPr lang="nl-BE" sz="1400" b="1" dirty="0">
                <a:hlinkClick r:id="rId4"/>
              </a:rPr>
              <a:t>arXiv:2203.09030</a:t>
            </a:r>
            <a:endParaRPr lang="nl-BE" sz="1400" b="1" dirty="0"/>
          </a:p>
          <a:p>
            <a:r>
              <a:rPr lang="en-US" sz="1400" b="1" dirty="0"/>
              <a:t> </a:t>
            </a:r>
            <a:endParaRPr lang="nl-BE" sz="1400" b="1" dirty="0"/>
          </a:p>
        </p:txBody>
      </p:sp>
      <p:pic>
        <p:nvPicPr>
          <p:cNvPr id="11" name="Picture 10">
            <a:extLst>
              <a:ext uri="{FF2B5EF4-FFF2-40B4-BE49-F238E27FC236}">
                <a16:creationId xmlns:a16="http://schemas.microsoft.com/office/drawing/2014/main" id="{A36F2662-F4C2-BFCB-4EDF-729C58F2F81E}"/>
              </a:ext>
            </a:extLst>
          </p:cNvPr>
          <p:cNvPicPr>
            <a:picLocks noChangeAspect="1"/>
          </p:cNvPicPr>
          <p:nvPr/>
        </p:nvPicPr>
        <p:blipFill>
          <a:blip r:embed="rId5"/>
          <a:stretch>
            <a:fillRect/>
          </a:stretch>
        </p:blipFill>
        <p:spPr>
          <a:xfrm>
            <a:off x="8915473" y="3273778"/>
            <a:ext cx="3016381" cy="1007967"/>
          </a:xfrm>
          <a:prstGeom prst="rect">
            <a:avLst/>
          </a:prstGeom>
        </p:spPr>
      </p:pic>
      <p:sp>
        <p:nvSpPr>
          <p:cNvPr id="14" name="Text Box 10">
            <a:extLst>
              <a:ext uri="{FF2B5EF4-FFF2-40B4-BE49-F238E27FC236}">
                <a16:creationId xmlns:a16="http://schemas.microsoft.com/office/drawing/2014/main" id="{C1FA2F25-E457-F1A6-5F81-FDEF744B1A33}"/>
              </a:ext>
            </a:extLst>
          </p:cNvPr>
          <p:cNvSpPr txBox="1">
            <a:spLocks noChangeArrowheads="1"/>
          </p:cNvSpPr>
          <p:nvPr/>
        </p:nvSpPr>
        <p:spPr bwMode="auto">
          <a:xfrm>
            <a:off x="78080" y="155121"/>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Duality and the transition from nucleon to partonic degrees of freedom</a:t>
            </a:r>
          </a:p>
        </p:txBody>
      </p:sp>
      <p:pic>
        <p:nvPicPr>
          <p:cNvPr id="16" name="Picture 15">
            <a:extLst>
              <a:ext uri="{FF2B5EF4-FFF2-40B4-BE49-F238E27FC236}">
                <a16:creationId xmlns:a16="http://schemas.microsoft.com/office/drawing/2014/main" id="{F39E812F-C9CF-5F8C-99BF-595D93AE073E}"/>
              </a:ext>
            </a:extLst>
          </p:cNvPr>
          <p:cNvPicPr>
            <a:picLocks noChangeAspect="1"/>
          </p:cNvPicPr>
          <p:nvPr/>
        </p:nvPicPr>
        <p:blipFill>
          <a:blip r:embed="rId6"/>
          <a:stretch>
            <a:fillRect/>
          </a:stretch>
        </p:blipFill>
        <p:spPr>
          <a:xfrm>
            <a:off x="3057419" y="1171470"/>
            <a:ext cx="6229350" cy="4972050"/>
          </a:xfrm>
          <a:prstGeom prst="rect">
            <a:avLst/>
          </a:prstGeom>
          <a:ln w="15875">
            <a:solidFill>
              <a:schemeClr val="tx1"/>
            </a:solidFill>
          </a:ln>
        </p:spPr>
      </p:pic>
    </p:spTree>
    <p:extLst>
      <p:ext uri="{BB962C8B-B14F-4D97-AF65-F5344CB8AC3E}">
        <p14:creationId xmlns:p14="http://schemas.microsoft.com/office/powerpoint/2010/main" val="7697975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0F46FF6-8520-4AC1-B428-B7F7380597C3}"/>
              </a:ext>
            </a:extLst>
          </p:cNvPr>
          <p:cNvSpPr txBox="1"/>
          <p:nvPr/>
        </p:nvSpPr>
        <p:spPr>
          <a:xfrm>
            <a:off x="124811" y="703766"/>
            <a:ext cx="10113281" cy="369332"/>
          </a:xfrm>
          <a:prstGeom prst="rect">
            <a:avLst/>
          </a:prstGeom>
          <a:noFill/>
        </p:spPr>
        <p:txBody>
          <a:bodyPr wrap="none" rtlCol="0">
            <a:spAutoFit/>
          </a:bodyPr>
          <a:lstStyle/>
          <a:p>
            <a:r>
              <a:rPr lang="en-US" dirty="0"/>
              <a:t>The phenomenology of the transition to partonic degrees of freedom is assessed by Bloom-Gillman duality</a:t>
            </a:r>
            <a:endParaRPr lang="nl-BE" dirty="0"/>
          </a:p>
        </p:txBody>
      </p:sp>
      <p:pic>
        <p:nvPicPr>
          <p:cNvPr id="3" name="Picture 2">
            <a:extLst>
              <a:ext uri="{FF2B5EF4-FFF2-40B4-BE49-F238E27FC236}">
                <a16:creationId xmlns:a16="http://schemas.microsoft.com/office/drawing/2014/main" id="{9C2C76FC-D310-43BC-B813-A36580AD9185}"/>
              </a:ext>
            </a:extLst>
          </p:cNvPr>
          <p:cNvPicPr>
            <a:picLocks noChangeAspect="1"/>
          </p:cNvPicPr>
          <p:nvPr/>
        </p:nvPicPr>
        <p:blipFill>
          <a:blip r:embed="rId3"/>
          <a:stretch>
            <a:fillRect/>
          </a:stretch>
        </p:blipFill>
        <p:spPr>
          <a:xfrm>
            <a:off x="100575" y="1860814"/>
            <a:ext cx="5495925" cy="4838700"/>
          </a:xfrm>
          <a:prstGeom prst="rect">
            <a:avLst/>
          </a:prstGeom>
        </p:spPr>
      </p:pic>
      <p:sp>
        <p:nvSpPr>
          <p:cNvPr id="5" name="TextBox 4">
            <a:extLst>
              <a:ext uri="{FF2B5EF4-FFF2-40B4-BE49-F238E27FC236}">
                <a16:creationId xmlns:a16="http://schemas.microsoft.com/office/drawing/2014/main" id="{BE1B4806-6FA7-4D1C-91BC-33685DA09FAE}"/>
              </a:ext>
            </a:extLst>
          </p:cNvPr>
          <p:cNvSpPr txBox="1"/>
          <p:nvPr/>
        </p:nvSpPr>
        <p:spPr>
          <a:xfrm>
            <a:off x="124811" y="1175892"/>
            <a:ext cx="5495925" cy="646331"/>
          </a:xfrm>
          <a:prstGeom prst="rect">
            <a:avLst/>
          </a:prstGeom>
          <a:noFill/>
          <a:ln w="15875">
            <a:solidFill>
              <a:schemeClr val="dk1"/>
            </a:solidFill>
          </a:ln>
        </p:spPr>
        <p:txBody>
          <a:bodyPr wrap="square" rtlCol="0">
            <a:spAutoFit/>
          </a:bodyPr>
          <a:lstStyle/>
          <a:p>
            <a:r>
              <a:rPr lang="en-US" dirty="0"/>
              <a:t>Electron-scattering : resonances (</a:t>
            </a:r>
            <a:r>
              <a:rPr lang="en-US" dirty="0" err="1"/>
              <a:t>Jlab</a:t>
            </a:r>
            <a:r>
              <a:rPr lang="en-US" dirty="0"/>
              <a:t> E94-110 data) follow the extrapolated DIS curve</a:t>
            </a:r>
            <a:endParaRPr lang="nl-BE" dirty="0"/>
          </a:p>
        </p:txBody>
      </p:sp>
      <p:sp>
        <p:nvSpPr>
          <p:cNvPr id="6" name="TextBox 5">
            <a:extLst>
              <a:ext uri="{FF2B5EF4-FFF2-40B4-BE49-F238E27FC236}">
                <a16:creationId xmlns:a16="http://schemas.microsoft.com/office/drawing/2014/main" id="{3F971BA5-0E2C-4EB9-A493-686EB40E6C23}"/>
              </a:ext>
            </a:extLst>
          </p:cNvPr>
          <p:cNvSpPr txBox="1"/>
          <p:nvPr/>
        </p:nvSpPr>
        <p:spPr>
          <a:xfrm>
            <a:off x="5833145" y="1499058"/>
            <a:ext cx="6298285" cy="1477328"/>
          </a:xfrm>
          <a:prstGeom prst="rect">
            <a:avLst/>
          </a:prstGeom>
          <a:noFill/>
          <a:ln w="15875">
            <a:solidFill>
              <a:schemeClr val="dk1"/>
            </a:solidFill>
          </a:ln>
        </p:spPr>
        <p:txBody>
          <a:bodyPr wrap="square" rtlCol="0">
            <a:spAutoFit/>
          </a:bodyPr>
          <a:lstStyle/>
          <a:p>
            <a:r>
              <a:rPr lang="en-US" dirty="0"/>
              <a:t>For neutrinos, the situation is less clear :</a:t>
            </a:r>
          </a:p>
          <a:p>
            <a:pPr marL="285750" indent="-285750">
              <a:buFont typeface="Arial" panose="020B0604020202020204" pitchFamily="34" charset="0"/>
              <a:buChar char="•"/>
            </a:pPr>
            <a:r>
              <a:rPr lang="en-US" dirty="0"/>
              <a:t>Data is limited  to low-statistics hydrogen and deuterium bubble chamber data from the 70s and 80s</a:t>
            </a:r>
          </a:p>
          <a:p>
            <a:pPr marL="285750" indent="-285750">
              <a:buFont typeface="Arial" panose="020B0604020202020204" pitchFamily="34" charset="0"/>
              <a:buChar char="•"/>
            </a:pPr>
            <a:r>
              <a:rPr lang="en-US" dirty="0"/>
              <a:t>For computations the integrated resonance strength tends to account for only ~50% of the observed signal</a:t>
            </a:r>
            <a:endParaRPr lang="nl-BE" dirty="0"/>
          </a:p>
        </p:txBody>
      </p:sp>
      <p:pic>
        <p:nvPicPr>
          <p:cNvPr id="7" name="Picture 6">
            <a:extLst>
              <a:ext uri="{FF2B5EF4-FFF2-40B4-BE49-F238E27FC236}">
                <a16:creationId xmlns:a16="http://schemas.microsoft.com/office/drawing/2014/main" id="{BD7984FE-6678-4FA7-A8F4-F0C73DDF82B7}"/>
              </a:ext>
            </a:extLst>
          </p:cNvPr>
          <p:cNvPicPr>
            <a:picLocks noChangeAspect="1"/>
          </p:cNvPicPr>
          <p:nvPr/>
        </p:nvPicPr>
        <p:blipFill>
          <a:blip r:embed="rId4"/>
          <a:stretch>
            <a:fillRect/>
          </a:stretch>
        </p:blipFill>
        <p:spPr>
          <a:xfrm>
            <a:off x="6008774" y="3070333"/>
            <a:ext cx="4268088" cy="2787576"/>
          </a:xfrm>
          <a:prstGeom prst="rect">
            <a:avLst/>
          </a:prstGeom>
        </p:spPr>
      </p:pic>
      <p:sp>
        <p:nvSpPr>
          <p:cNvPr id="9" name="TextBox 8">
            <a:extLst>
              <a:ext uri="{FF2B5EF4-FFF2-40B4-BE49-F238E27FC236}">
                <a16:creationId xmlns:a16="http://schemas.microsoft.com/office/drawing/2014/main" id="{A111EC9B-7EF5-4F94-AFF5-0DB162DEB68A}"/>
              </a:ext>
            </a:extLst>
          </p:cNvPr>
          <p:cNvSpPr txBox="1"/>
          <p:nvPr/>
        </p:nvSpPr>
        <p:spPr>
          <a:xfrm>
            <a:off x="9642160" y="4965758"/>
            <a:ext cx="808235" cy="369332"/>
          </a:xfrm>
          <a:prstGeom prst="rect">
            <a:avLst/>
          </a:prstGeom>
          <a:noFill/>
        </p:spPr>
        <p:txBody>
          <a:bodyPr wrap="none" rtlCol="0">
            <a:spAutoFit/>
          </a:bodyPr>
          <a:lstStyle/>
          <a:p>
            <a:r>
              <a:rPr lang="en-US" dirty="0"/>
              <a:t>GIBUU</a:t>
            </a:r>
            <a:endParaRPr lang="nl-BE" dirty="0"/>
          </a:p>
        </p:txBody>
      </p:sp>
      <p:pic>
        <p:nvPicPr>
          <p:cNvPr id="10" name="Picture 9">
            <a:extLst>
              <a:ext uri="{FF2B5EF4-FFF2-40B4-BE49-F238E27FC236}">
                <a16:creationId xmlns:a16="http://schemas.microsoft.com/office/drawing/2014/main" id="{26AE0107-B601-4ACD-8B06-AD2AA4A67F3E}"/>
              </a:ext>
            </a:extLst>
          </p:cNvPr>
          <p:cNvPicPr>
            <a:picLocks noChangeAspect="1"/>
          </p:cNvPicPr>
          <p:nvPr/>
        </p:nvPicPr>
        <p:blipFill>
          <a:blip r:embed="rId5"/>
          <a:stretch>
            <a:fillRect/>
          </a:stretch>
        </p:blipFill>
        <p:spPr>
          <a:xfrm>
            <a:off x="6417914" y="5989566"/>
            <a:ext cx="3425278" cy="768940"/>
          </a:xfrm>
          <a:prstGeom prst="rect">
            <a:avLst/>
          </a:prstGeom>
        </p:spPr>
      </p:pic>
      <p:sp>
        <p:nvSpPr>
          <p:cNvPr id="11" name="TextBox 10">
            <a:extLst>
              <a:ext uri="{FF2B5EF4-FFF2-40B4-BE49-F238E27FC236}">
                <a16:creationId xmlns:a16="http://schemas.microsoft.com/office/drawing/2014/main" id="{9A8625DF-3AE8-4AD0-8BE3-CA9D56662C25}"/>
              </a:ext>
            </a:extLst>
          </p:cNvPr>
          <p:cNvSpPr txBox="1"/>
          <p:nvPr/>
        </p:nvSpPr>
        <p:spPr>
          <a:xfrm>
            <a:off x="9131011" y="5637294"/>
            <a:ext cx="2891241" cy="307777"/>
          </a:xfrm>
          <a:prstGeom prst="rect">
            <a:avLst/>
          </a:prstGeom>
          <a:noFill/>
        </p:spPr>
        <p:txBody>
          <a:bodyPr wrap="none" rtlCol="0">
            <a:spAutoFit/>
          </a:bodyPr>
          <a:lstStyle/>
          <a:p>
            <a:r>
              <a:rPr lang="en-US" sz="1400" dirty="0"/>
              <a:t>U. Mosel et al, PRC96, 015503 (2017)</a:t>
            </a:r>
            <a:endParaRPr lang="nl-BE" sz="1400" dirty="0"/>
          </a:p>
        </p:txBody>
      </p:sp>
      <p:sp>
        <p:nvSpPr>
          <p:cNvPr id="16" name="Rectangle 15">
            <a:extLst>
              <a:ext uri="{FF2B5EF4-FFF2-40B4-BE49-F238E27FC236}">
                <a16:creationId xmlns:a16="http://schemas.microsoft.com/office/drawing/2014/main" id="{14AE0542-F4FE-4631-A2B0-9512F235CF32}"/>
              </a:ext>
            </a:extLst>
          </p:cNvPr>
          <p:cNvSpPr/>
          <p:nvPr/>
        </p:nvSpPr>
        <p:spPr>
          <a:xfrm>
            <a:off x="4188901" y="6499040"/>
            <a:ext cx="1465466" cy="307777"/>
          </a:xfrm>
          <a:prstGeom prst="rect">
            <a:avLst/>
          </a:prstGeom>
        </p:spPr>
        <p:txBody>
          <a:bodyPr wrap="none">
            <a:spAutoFit/>
          </a:bodyPr>
          <a:lstStyle/>
          <a:p>
            <a:r>
              <a:rPr lang="nl-BE" sz="1400" dirty="0">
                <a:hlinkClick r:id="rId6"/>
              </a:rPr>
              <a:t>arXiv:2203.09030</a:t>
            </a:r>
            <a:endParaRPr lang="nl-BE" sz="1400" dirty="0"/>
          </a:p>
        </p:txBody>
      </p:sp>
      <p:sp>
        <p:nvSpPr>
          <p:cNvPr id="8" name="Text Box 10">
            <a:extLst>
              <a:ext uri="{FF2B5EF4-FFF2-40B4-BE49-F238E27FC236}">
                <a16:creationId xmlns:a16="http://schemas.microsoft.com/office/drawing/2014/main" id="{C1FB601C-A905-64C2-CED9-31F28FF625B8}"/>
              </a:ext>
            </a:extLst>
          </p:cNvPr>
          <p:cNvSpPr txBox="1">
            <a:spLocks noChangeArrowheads="1"/>
          </p:cNvSpPr>
          <p:nvPr/>
        </p:nvSpPr>
        <p:spPr bwMode="auto">
          <a:xfrm>
            <a:off x="78080" y="155121"/>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Duality and the transition from nucleon to partonic degrees of freedom</a:t>
            </a:r>
          </a:p>
        </p:txBody>
      </p:sp>
      <p:pic>
        <p:nvPicPr>
          <p:cNvPr id="13" name="Picture 12">
            <a:extLst>
              <a:ext uri="{FF2B5EF4-FFF2-40B4-BE49-F238E27FC236}">
                <a16:creationId xmlns:a16="http://schemas.microsoft.com/office/drawing/2014/main" id="{13554466-064B-8550-1344-ED9FA376BF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497725">
            <a:off x="10624481" y="3068349"/>
            <a:ext cx="1425287" cy="2075000"/>
          </a:xfrm>
          <a:prstGeom prst="rect">
            <a:avLst/>
          </a:prstGeom>
        </p:spPr>
      </p:pic>
    </p:spTree>
    <p:extLst>
      <p:ext uri="{BB962C8B-B14F-4D97-AF65-F5344CB8AC3E}">
        <p14:creationId xmlns:p14="http://schemas.microsoft.com/office/powerpoint/2010/main" val="13497663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C3BC75-33C2-2474-3B74-36C237FA7866}"/>
              </a:ext>
            </a:extLst>
          </p:cNvPr>
          <p:cNvPicPr>
            <a:picLocks noChangeAspect="1"/>
          </p:cNvPicPr>
          <p:nvPr/>
        </p:nvPicPr>
        <p:blipFill>
          <a:blip r:embed="rId3"/>
          <a:stretch>
            <a:fillRect/>
          </a:stretch>
        </p:blipFill>
        <p:spPr>
          <a:xfrm>
            <a:off x="-13020" y="783592"/>
            <a:ext cx="6236020" cy="4686541"/>
          </a:xfrm>
          <a:prstGeom prst="rect">
            <a:avLst/>
          </a:prstGeom>
        </p:spPr>
      </p:pic>
      <p:sp>
        <p:nvSpPr>
          <p:cNvPr id="4" name="TextBox 3">
            <a:extLst>
              <a:ext uri="{FF2B5EF4-FFF2-40B4-BE49-F238E27FC236}">
                <a16:creationId xmlns:a16="http://schemas.microsoft.com/office/drawing/2014/main" id="{46E6D1B3-28EB-8A3E-AAE4-1395D06559E5}"/>
              </a:ext>
            </a:extLst>
          </p:cNvPr>
          <p:cNvSpPr txBox="1"/>
          <p:nvPr/>
        </p:nvSpPr>
        <p:spPr>
          <a:xfrm>
            <a:off x="1690124" y="6413456"/>
            <a:ext cx="3166893" cy="307777"/>
          </a:xfrm>
          <a:prstGeom prst="rect">
            <a:avLst/>
          </a:prstGeom>
          <a:noFill/>
        </p:spPr>
        <p:txBody>
          <a:bodyPr wrap="none" rtlCol="0">
            <a:spAutoFit/>
          </a:bodyPr>
          <a:lstStyle/>
          <a:p>
            <a:r>
              <a:rPr lang="en-GB" sz="1400" b="1" dirty="0"/>
              <a:t>Aligarh group P</a:t>
            </a:r>
            <a:r>
              <a:rPr lang="en-BE" sz="1400" b="1" dirty="0"/>
              <a:t>RD 105, 093002</a:t>
            </a:r>
            <a:r>
              <a:rPr lang="en-GB" sz="1400" b="1" dirty="0"/>
              <a:t> (2022)</a:t>
            </a:r>
            <a:endParaRPr lang="en-BE" sz="1400" b="1" dirty="0"/>
          </a:p>
        </p:txBody>
      </p:sp>
      <p:sp>
        <p:nvSpPr>
          <p:cNvPr id="5" name="TextBox 4">
            <a:extLst>
              <a:ext uri="{FF2B5EF4-FFF2-40B4-BE49-F238E27FC236}">
                <a16:creationId xmlns:a16="http://schemas.microsoft.com/office/drawing/2014/main" id="{EFF03834-10DE-8C71-AF1D-49179D4591DE}"/>
              </a:ext>
            </a:extLst>
          </p:cNvPr>
          <p:cNvSpPr txBox="1"/>
          <p:nvPr/>
        </p:nvSpPr>
        <p:spPr>
          <a:xfrm>
            <a:off x="282681" y="5460706"/>
            <a:ext cx="5334000" cy="923330"/>
          </a:xfrm>
          <a:prstGeom prst="rect">
            <a:avLst/>
          </a:prstGeom>
          <a:noFill/>
        </p:spPr>
        <p:txBody>
          <a:bodyPr wrap="square" rtlCol="0">
            <a:spAutoFit/>
          </a:bodyPr>
          <a:lstStyle/>
          <a:p>
            <a:r>
              <a:rPr lang="en-GB" dirty="0"/>
              <a:t>x : </a:t>
            </a:r>
            <a:r>
              <a:rPr lang="en-GB" dirty="0" err="1"/>
              <a:t>Bjorken</a:t>
            </a:r>
            <a:r>
              <a:rPr lang="en-GB" dirty="0"/>
              <a:t> scaling variable : fraction of the hit nucleon’s momentum carried by the struck parton</a:t>
            </a:r>
          </a:p>
          <a:p>
            <a:r>
              <a:rPr lang="en-GB" dirty="0"/>
              <a:t>y : fractional energy loss of the probing particle</a:t>
            </a:r>
            <a:endParaRPr lang="en-BE" dirty="0"/>
          </a:p>
        </p:txBody>
      </p:sp>
      <p:pic>
        <p:nvPicPr>
          <p:cNvPr id="7" name="Picture 6">
            <a:extLst>
              <a:ext uri="{FF2B5EF4-FFF2-40B4-BE49-F238E27FC236}">
                <a16:creationId xmlns:a16="http://schemas.microsoft.com/office/drawing/2014/main" id="{27531F4E-878E-5CC1-E37B-384D61185D44}"/>
              </a:ext>
            </a:extLst>
          </p:cNvPr>
          <p:cNvPicPr>
            <a:picLocks noChangeAspect="1"/>
          </p:cNvPicPr>
          <p:nvPr/>
        </p:nvPicPr>
        <p:blipFill>
          <a:blip r:embed="rId4"/>
          <a:stretch>
            <a:fillRect/>
          </a:stretch>
        </p:blipFill>
        <p:spPr>
          <a:xfrm>
            <a:off x="7331030" y="645247"/>
            <a:ext cx="4235668" cy="1644735"/>
          </a:xfrm>
          <a:prstGeom prst="rect">
            <a:avLst/>
          </a:prstGeom>
        </p:spPr>
      </p:pic>
      <p:pic>
        <p:nvPicPr>
          <p:cNvPr id="9" name="Picture 8">
            <a:extLst>
              <a:ext uri="{FF2B5EF4-FFF2-40B4-BE49-F238E27FC236}">
                <a16:creationId xmlns:a16="http://schemas.microsoft.com/office/drawing/2014/main" id="{B5C38EA3-5E24-9C8C-C02F-F53282613ED6}"/>
              </a:ext>
            </a:extLst>
          </p:cNvPr>
          <p:cNvPicPr>
            <a:picLocks noChangeAspect="1"/>
          </p:cNvPicPr>
          <p:nvPr/>
        </p:nvPicPr>
        <p:blipFill>
          <a:blip r:embed="rId5"/>
          <a:stretch>
            <a:fillRect/>
          </a:stretch>
        </p:blipFill>
        <p:spPr>
          <a:xfrm>
            <a:off x="6223000" y="2475334"/>
            <a:ext cx="4121362" cy="1085906"/>
          </a:xfrm>
          <a:prstGeom prst="rect">
            <a:avLst/>
          </a:prstGeom>
        </p:spPr>
      </p:pic>
      <p:sp>
        <p:nvSpPr>
          <p:cNvPr id="11" name="Rectangle 10">
            <a:extLst>
              <a:ext uri="{FF2B5EF4-FFF2-40B4-BE49-F238E27FC236}">
                <a16:creationId xmlns:a16="http://schemas.microsoft.com/office/drawing/2014/main" id="{1D83CFDF-CF12-4290-6E9D-A7890B080B1A}"/>
              </a:ext>
            </a:extLst>
          </p:cNvPr>
          <p:cNvSpPr/>
          <p:nvPr/>
        </p:nvSpPr>
        <p:spPr>
          <a:xfrm>
            <a:off x="9966890" y="3117436"/>
            <a:ext cx="596900" cy="4150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cxnSp>
        <p:nvCxnSpPr>
          <p:cNvPr id="15" name="Connector: Curved 14">
            <a:extLst>
              <a:ext uri="{FF2B5EF4-FFF2-40B4-BE49-F238E27FC236}">
                <a16:creationId xmlns:a16="http://schemas.microsoft.com/office/drawing/2014/main" id="{2900BB1A-6CA2-E1DC-226F-DCA04CEEF5EF}"/>
              </a:ext>
            </a:extLst>
          </p:cNvPr>
          <p:cNvCxnSpPr>
            <a:cxnSpLocks/>
          </p:cNvCxnSpPr>
          <p:nvPr/>
        </p:nvCxnSpPr>
        <p:spPr>
          <a:xfrm>
            <a:off x="7761002" y="2864997"/>
            <a:ext cx="1552748" cy="696243"/>
          </a:xfrm>
          <a:prstGeom prst="curved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pic>
        <p:nvPicPr>
          <p:cNvPr id="19" name="Picture 18">
            <a:extLst>
              <a:ext uri="{FF2B5EF4-FFF2-40B4-BE49-F238E27FC236}">
                <a16:creationId xmlns:a16="http://schemas.microsoft.com/office/drawing/2014/main" id="{44CC7C24-1E7F-AA86-FE79-F9B3E45358F9}"/>
              </a:ext>
            </a:extLst>
          </p:cNvPr>
          <p:cNvPicPr>
            <a:picLocks noChangeAspect="1"/>
          </p:cNvPicPr>
          <p:nvPr/>
        </p:nvPicPr>
        <p:blipFill>
          <a:blip r:embed="rId6"/>
          <a:stretch>
            <a:fillRect/>
          </a:stretch>
        </p:blipFill>
        <p:spPr>
          <a:xfrm>
            <a:off x="6040795" y="4471803"/>
            <a:ext cx="5812196" cy="2310985"/>
          </a:xfrm>
          <a:prstGeom prst="rect">
            <a:avLst/>
          </a:prstGeom>
        </p:spPr>
      </p:pic>
      <p:sp>
        <p:nvSpPr>
          <p:cNvPr id="10" name="TextBox 9">
            <a:extLst>
              <a:ext uri="{FF2B5EF4-FFF2-40B4-BE49-F238E27FC236}">
                <a16:creationId xmlns:a16="http://schemas.microsoft.com/office/drawing/2014/main" id="{493CC4D3-585F-41C3-51B4-011AD8DF409E}"/>
              </a:ext>
            </a:extLst>
          </p:cNvPr>
          <p:cNvSpPr txBox="1"/>
          <p:nvPr/>
        </p:nvSpPr>
        <p:spPr>
          <a:xfrm>
            <a:off x="9511902" y="2994476"/>
            <a:ext cx="2679700" cy="1477328"/>
          </a:xfrm>
          <a:prstGeom prst="rect">
            <a:avLst/>
          </a:prstGeom>
          <a:noFill/>
        </p:spPr>
        <p:txBody>
          <a:bodyPr wrap="square" rtlCol="0">
            <a:spAutoFit/>
          </a:bodyPr>
          <a:lstStyle/>
          <a:p>
            <a:pPr marL="285750" indent="-285750">
              <a:buFont typeface="Arial" panose="020B0604020202020204" pitchFamily="34" charset="0"/>
              <a:buChar char="•"/>
            </a:pPr>
            <a:r>
              <a:rPr lang="en-GB" dirty="0"/>
              <a:t>Nucleon structure functions </a:t>
            </a:r>
          </a:p>
          <a:p>
            <a:pPr marL="285750" indent="-285750">
              <a:buFont typeface="Arial" panose="020B0604020202020204" pitchFamily="34" charset="0"/>
              <a:buChar char="•"/>
            </a:pPr>
            <a:r>
              <a:rPr lang="en-GB" dirty="0"/>
              <a:t>Encode information about the influence of the nuclear medium</a:t>
            </a:r>
            <a:endParaRPr lang="en-BE" dirty="0"/>
          </a:p>
        </p:txBody>
      </p:sp>
      <p:sp>
        <p:nvSpPr>
          <p:cNvPr id="22" name="Text Box 10">
            <a:extLst>
              <a:ext uri="{FF2B5EF4-FFF2-40B4-BE49-F238E27FC236}">
                <a16:creationId xmlns:a16="http://schemas.microsoft.com/office/drawing/2014/main" id="{C6B73AF7-DC93-6E95-A221-509688712644}"/>
              </a:ext>
            </a:extLst>
          </p:cNvPr>
          <p:cNvSpPr txBox="1">
            <a:spLocks noChangeArrowheads="1"/>
          </p:cNvSpPr>
          <p:nvPr/>
        </p:nvSpPr>
        <p:spPr bwMode="auto">
          <a:xfrm>
            <a:off x="144069" y="155121"/>
            <a:ext cx="12047931"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DIS : Deep Inelastic Scattering</a:t>
            </a:r>
          </a:p>
        </p:txBody>
      </p:sp>
    </p:spTree>
    <p:extLst>
      <p:ext uri="{BB962C8B-B14F-4D97-AF65-F5344CB8AC3E}">
        <p14:creationId xmlns:p14="http://schemas.microsoft.com/office/powerpoint/2010/main" val="18842230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6437E8-9A3F-4995-92D0-A324B99CDAA2}"/>
              </a:ext>
            </a:extLst>
          </p:cNvPr>
          <p:cNvPicPr>
            <a:picLocks noChangeAspect="1"/>
          </p:cNvPicPr>
          <p:nvPr/>
        </p:nvPicPr>
        <p:blipFill rotWithShape="1">
          <a:blip r:embed="rId3"/>
          <a:srcRect b="18136"/>
          <a:stretch/>
        </p:blipFill>
        <p:spPr>
          <a:xfrm>
            <a:off x="510093" y="794790"/>
            <a:ext cx="8437859" cy="2560709"/>
          </a:xfrm>
          <a:prstGeom prst="rect">
            <a:avLst/>
          </a:prstGeom>
        </p:spPr>
      </p:pic>
      <p:sp>
        <p:nvSpPr>
          <p:cNvPr id="3" name="Text Box 10">
            <a:extLst>
              <a:ext uri="{FF2B5EF4-FFF2-40B4-BE49-F238E27FC236}">
                <a16:creationId xmlns:a16="http://schemas.microsoft.com/office/drawing/2014/main" id="{87C4AD80-0285-46DD-9F74-CC811DD94F8C}"/>
              </a:ext>
            </a:extLst>
          </p:cNvPr>
          <p:cNvSpPr txBox="1">
            <a:spLocks noChangeArrowheads="1"/>
          </p:cNvSpPr>
          <p:nvPr/>
        </p:nvSpPr>
        <p:spPr bwMode="auto">
          <a:xfrm>
            <a:off x="158496" y="138807"/>
            <a:ext cx="93374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nl-BE" sz="2400" b="1" i="0" u="none" strike="noStrike" kern="1200" cap="none" spc="0" normalizeH="0" baseline="0" noProof="0" dirty="0">
                <a:ln>
                  <a:noFill/>
                </a:ln>
                <a:solidFill>
                  <a:srgbClr val="44546A"/>
                </a:solidFill>
                <a:effectLst/>
                <a:uLnTx/>
                <a:uFillTx/>
                <a:latin typeface="Arial" panose="020B0604020202020204" pitchFamily="34" charset="0"/>
                <a:ea typeface="+mn-ea"/>
                <a:cs typeface="Arial" panose="020B0604020202020204" pitchFamily="34" charset="0"/>
              </a:rPr>
              <a:t>And finally : What is going on between initial and final detected state ... ?</a:t>
            </a:r>
          </a:p>
        </p:txBody>
      </p:sp>
      <p:sp>
        <p:nvSpPr>
          <p:cNvPr id="5" name="TextBox 4">
            <a:extLst>
              <a:ext uri="{FF2B5EF4-FFF2-40B4-BE49-F238E27FC236}">
                <a16:creationId xmlns:a16="http://schemas.microsoft.com/office/drawing/2014/main" id="{19A70D10-5651-4BDA-916D-EEDEB91C8646}"/>
              </a:ext>
            </a:extLst>
          </p:cNvPr>
          <p:cNvSpPr txBox="1"/>
          <p:nvPr/>
        </p:nvSpPr>
        <p:spPr>
          <a:xfrm>
            <a:off x="8502003" y="1811942"/>
            <a:ext cx="3689997" cy="193899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Partially taken into account by some of the nuclear models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MC Generators used for oscillation analyses tend to rely on efficient but approximate models</a:t>
            </a:r>
          </a:p>
        </p:txBody>
      </p:sp>
      <p:pic>
        <p:nvPicPr>
          <p:cNvPr id="6" name="Picture 5">
            <a:extLst>
              <a:ext uri="{FF2B5EF4-FFF2-40B4-BE49-F238E27FC236}">
                <a16:creationId xmlns:a16="http://schemas.microsoft.com/office/drawing/2014/main" id="{7A4F13BF-837F-4D56-AB25-41F1C921FAD7}"/>
              </a:ext>
            </a:extLst>
          </p:cNvPr>
          <p:cNvPicPr>
            <a:picLocks noChangeAspect="1"/>
          </p:cNvPicPr>
          <p:nvPr/>
        </p:nvPicPr>
        <p:blipFill>
          <a:blip r:embed="rId4"/>
          <a:stretch>
            <a:fillRect/>
          </a:stretch>
        </p:blipFill>
        <p:spPr>
          <a:xfrm>
            <a:off x="1995203" y="3502501"/>
            <a:ext cx="3371850" cy="2371725"/>
          </a:xfrm>
          <a:prstGeom prst="rect">
            <a:avLst/>
          </a:prstGeom>
        </p:spPr>
      </p:pic>
      <p:pic>
        <p:nvPicPr>
          <p:cNvPr id="10" name="Picture 9">
            <a:extLst>
              <a:ext uri="{FF2B5EF4-FFF2-40B4-BE49-F238E27FC236}">
                <a16:creationId xmlns:a16="http://schemas.microsoft.com/office/drawing/2014/main" id="{004B520A-F801-4DFD-A9E4-0036FC6DEF07}"/>
              </a:ext>
            </a:extLst>
          </p:cNvPr>
          <p:cNvPicPr>
            <a:picLocks noChangeAspect="1"/>
          </p:cNvPicPr>
          <p:nvPr/>
        </p:nvPicPr>
        <p:blipFill>
          <a:blip r:embed="rId5"/>
          <a:stretch>
            <a:fillRect/>
          </a:stretch>
        </p:blipFill>
        <p:spPr>
          <a:xfrm>
            <a:off x="8777182" y="4449108"/>
            <a:ext cx="2443591" cy="2055517"/>
          </a:xfrm>
          <a:prstGeom prst="rect">
            <a:avLst/>
          </a:prstGeom>
        </p:spPr>
      </p:pic>
      <p:sp>
        <p:nvSpPr>
          <p:cNvPr id="8" name="TextBox 7">
            <a:extLst>
              <a:ext uri="{FF2B5EF4-FFF2-40B4-BE49-F238E27FC236}">
                <a16:creationId xmlns:a16="http://schemas.microsoft.com/office/drawing/2014/main" id="{F9BD78C8-7266-444A-AB98-B036E2B2076E}"/>
              </a:ext>
            </a:extLst>
          </p:cNvPr>
          <p:cNvSpPr txBox="1"/>
          <p:nvPr/>
        </p:nvSpPr>
        <p:spPr>
          <a:xfrm>
            <a:off x="10835186" y="6196848"/>
            <a:ext cx="77117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T. Golan</a:t>
            </a:r>
            <a:endParaRPr kumimoji="0" lang="nl-BE"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66995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2021_E5GeV_CC_numu_FSI_0_500RvsM">
            <a:hlinkClick r:id="" action="ppaction://media"/>
            <a:extLst>
              <a:ext uri="{FF2B5EF4-FFF2-40B4-BE49-F238E27FC236}">
                <a16:creationId xmlns:a16="http://schemas.microsoft.com/office/drawing/2014/main" id="{A8684483-FE19-6A00-C5E2-E3879E8D84F2}"/>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0" y="1316214"/>
            <a:ext cx="6233796" cy="3506510"/>
          </a:xfrm>
          <a:prstGeom prst="rect">
            <a:avLst/>
          </a:prstGeom>
        </p:spPr>
      </p:pic>
      <p:pic>
        <p:nvPicPr>
          <p:cNvPr id="12" name="图片 5" descr="图表&#10;&#10;描述已自动生成">
            <a:extLst>
              <a:ext uri="{FF2B5EF4-FFF2-40B4-BE49-F238E27FC236}">
                <a16:creationId xmlns:a16="http://schemas.microsoft.com/office/drawing/2014/main" id="{4344BFD3-017A-2BAC-88E7-E9A0645564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897" y="1316214"/>
            <a:ext cx="6233795" cy="3506510"/>
          </a:xfrm>
          <a:prstGeom prst="rect">
            <a:avLst/>
          </a:prstGeom>
        </p:spPr>
      </p:pic>
      <p:pic>
        <p:nvPicPr>
          <p:cNvPr id="7" name="G2021_E5GeV_CC_numu_FSI_0_500RvsP">
            <a:hlinkClick r:id="" action="ppaction://media"/>
            <a:extLst>
              <a:ext uri="{FF2B5EF4-FFF2-40B4-BE49-F238E27FC236}">
                <a16:creationId xmlns:a16="http://schemas.microsoft.com/office/drawing/2014/main" id="{6EB003A6-11FA-C6C0-A583-77C58F45361B}"/>
              </a:ext>
            </a:extLst>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6096000" y="1357401"/>
            <a:ext cx="6233797" cy="3506511"/>
          </a:xfrm>
          <a:prstGeom prst="rect">
            <a:avLst/>
          </a:prstGeom>
        </p:spPr>
      </p:pic>
      <p:pic>
        <p:nvPicPr>
          <p:cNvPr id="8" name="图片 2" descr="图表&#10;&#10;描述已自动生成">
            <a:extLst>
              <a:ext uri="{FF2B5EF4-FFF2-40B4-BE49-F238E27FC236}">
                <a16:creationId xmlns:a16="http://schemas.microsoft.com/office/drawing/2014/main" id="{3C711D76-550B-AB8C-7A1D-0F13944216B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43529" y="1370897"/>
            <a:ext cx="6233796" cy="3506509"/>
          </a:xfrm>
          <a:prstGeom prst="rect">
            <a:avLst/>
          </a:prstGeom>
        </p:spPr>
      </p:pic>
      <p:sp>
        <p:nvSpPr>
          <p:cNvPr id="9" name="TextBox 8">
            <a:extLst>
              <a:ext uri="{FF2B5EF4-FFF2-40B4-BE49-F238E27FC236}">
                <a16:creationId xmlns:a16="http://schemas.microsoft.com/office/drawing/2014/main" id="{92205270-E4EB-5717-A832-3020F3C79E8C}"/>
              </a:ext>
            </a:extLst>
          </p:cNvPr>
          <p:cNvSpPr txBox="1"/>
          <p:nvPr/>
        </p:nvSpPr>
        <p:spPr>
          <a:xfrm>
            <a:off x="451223" y="4863912"/>
            <a:ext cx="3719095" cy="307777"/>
          </a:xfrm>
          <a:prstGeom prst="rect">
            <a:avLst/>
          </a:prstGeom>
          <a:noFill/>
        </p:spPr>
        <p:txBody>
          <a:bodyPr wrap="none" rtlCol="0">
            <a:spAutoFit/>
          </a:bodyPr>
          <a:lstStyle/>
          <a:p>
            <a:r>
              <a:rPr lang="en-GB" sz="1400" b="1" dirty="0"/>
              <a:t>Credit: </a:t>
            </a:r>
            <a:r>
              <a:rPr lang="en-GB" sz="1400" b="1" dirty="0" err="1"/>
              <a:t>Kaile</a:t>
            </a:r>
            <a:r>
              <a:rPr lang="en-GB" sz="1400" b="1" dirty="0"/>
              <a:t> WEN@IHEP</a:t>
            </a:r>
            <a:r>
              <a:rPr lang="en-US" altLang="zh-CN" sz="1400" b="1" dirty="0"/>
              <a:t>,</a:t>
            </a:r>
            <a:r>
              <a:rPr lang="zh-CN" altLang="en-US" sz="1400" b="1" dirty="0"/>
              <a:t> </a:t>
            </a:r>
            <a:r>
              <a:rPr lang="en-US" altLang="zh-CN" sz="1400" b="1" dirty="0" err="1"/>
              <a:t>Xianguo</a:t>
            </a:r>
            <a:r>
              <a:rPr lang="zh-CN" altLang="en-US" sz="1400" b="1" dirty="0"/>
              <a:t> </a:t>
            </a:r>
            <a:r>
              <a:rPr lang="en-US" altLang="zh-CN" sz="1400" b="1" dirty="0" err="1"/>
              <a:t>LU@Warwick</a:t>
            </a:r>
            <a:endParaRPr lang="en-GB" sz="1400" b="1" dirty="0"/>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B90C2091-93CC-8BD4-B921-87DEE0872853}"/>
                  </a:ext>
                </a:extLst>
              </p:cNvPr>
              <p:cNvSpPr/>
              <p:nvPr/>
            </p:nvSpPr>
            <p:spPr>
              <a:xfrm>
                <a:off x="7667723" y="4890902"/>
                <a:ext cx="4227387" cy="4953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14:m>
                  <m:oMath xmlns:m="http://schemas.openxmlformats.org/officeDocument/2006/math">
                    <m:r>
                      <a:rPr lang="en-GB" sz="1200" i="1" smtClean="0">
                        <a:solidFill>
                          <a:schemeClr val="tx1"/>
                        </a:solidFill>
                        <a:latin typeface="Cambria Math" panose="02040503050406030204" pitchFamily="18" charset="0"/>
                        <a:ea typeface="Cambria Math" panose="02040503050406030204" pitchFamily="18" charset="0"/>
                      </a:rPr>
                      <m:t>†</m:t>
                    </m:r>
                  </m:oMath>
                </a14:m>
                <a:r>
                  <a:rPr lang="en-GB" sz="1200" dirty="0">
                    <a:solidFill>
                      <a:schemeClr val="tx1"/>
                    </a:solidFill>
                    <a:latin typeface="+mj-lt"/>
                  </a:rPr>
                  <a:t> Proton in </a:t>
                </a:r>
                <a:r>
                  <a:rPr lang="en-GB" sz="1200" dirty="0" err="1">
                    <a:solidFill>
                      <a:schemeClr val="tx1"/>
                    </a:solidFill>
                    <a:latin typeface="+mj-lt"/>
                  </a:rPr>
                  <a:t>GiBUU</a:t>
                </a:r>
                <a:r>
                  <a:rPr lang="en-GB" sz="1200" dirty="0">
                    <a:solidFill>
                      <a:schemeClr val="tx1"/>
                    </a:solidFill>
                    <a:latin typeface="+mj-lt"/>
                  </a:rPr>
                  <a:t> final-state transport</a:t>
                </a:r>
              </a:p>
              <a:p>
                <a:pPr algn="r"/>
                <a:r>
                  <a:rPr lang="en-GB" sz="1200" i="1" dirty="0">
                    <a:solidFill>
                      <a:schemeClr val="tx1"/>
                    </a:solidFill>
                    <a:latin typeface="+mj-lt"/>
                  </a:rPr>
                  <a:t>R</a:t>
                </a:r>
                <a:r>
                  <a:rPr lang="en-GB" sz="1200" dirty="0">
                    <a:solidFill>
                      <a:schemeClr val="tx1"/>
                    </a:solidFill>
                    <a:latin typeface="+mj-lt"/>
                  </a:rPr>
                  <a:t>: radial position,</a:t>
                </a:r>
                <a:r>
                  <a:rPr lang="en-GB" sz="1200" i="1" dirty="0">
                    <a:solidFill>
                      <a:schemeClr val="tx1"/>
                    </a:solidFill>
                    <a:latin typeface="+mj-lt"/>
                  </a:rPr>
                  <a:t> </a:t>
                </a:r>
                <a:r>
                  <a:rPr lang="en-GB" sz="1200" i="1" dirty="0" err="1">
                    <a:solidFill>
                      <a:schemeClr val="tx1"/>
                    </a:solidFill>
                    <a:latin typeface="+mj-lt"/>
                  </a:rPr>
                  <a:t>M</a:t>
                </a:r>
                <a:r>
                  <a:rPr lang="en-GB" sz="1200" baseline="-25000" dirty="0" err="1">
                    <a:solidFill>
                      <a:schemeClr val="tx1"/>
                    </a:solidFill>
                    <a:latin typeface="+mj-lt"/>
                  </a:rPr>
                  <a:t>p</a:t>
                </a:r>
                <a:r>
                  <a:rPr lang="en-GB" sz="1200" dirty="0">
                    <a:solidFill>
                      <a:schemeClr val="tx1"/>
                    </a:solidFill>
                    <a:latin typeface="+mj-lt"/>
                  </a:rPr>
                  <a:t>: mass, </a:t>
                </a:r>
                <a:r>
                  <a:rPr lang="en-GB" sz="1200" i="1" dirty="0">
                    <a:solidFill>
                      <a:schemeClr val="tx1"/>
                    </a:solidFill>
                    <a:latin typeface="+mj-lt"/>
                  </a:rPr>
                  <a:t>p</a:t>
                </a:r>
                <a:r>
                  <a:rPr lang="en-GB" sz="1200" baseline="-25000" dirty="0">
                    <a:solidFill>
                      <a:schemeClr val="tx1"/>
                    </a:solidFill>
                    <a:latin typeface="+mj-lt"/>
                  </a:rPr>
                  <a:t>p</a:t>
                </a:r>
                <a:r>
                  <a:rPr lang="en-GB" sz="1200" dirty="0">
                    <a:solidFill>
                      <a:schemeClr val="tx1"/>
                    </a:solidFill>
                    <a:latin typeface="+mj-lt"/>
                  </a:rPr>
                  <a:t>: momentum</a:t>
                </a:r>
              </a:p>
            </p:txBody>
          </p:sp>
        </mc:Choice>
        <mc:Fallback xmlns="">
          <p:sp>
            <p:nvSpPr>
              <p:cNvPr id="10" name="Rectangle 9">
                <a:extLst>
                  <a:ext uri="{FF2B5EF4-FFF2-40B4-BE49-F238E27FC236}">
                    <a16:creationId xmlns:a16="http://schemas.microsoft.com/office/drawing/2014/main" id="{B90C2091-93CC-8BD4-B921-87DEE0872853}"/>
                  </a:ext>
                </a:extLst>
              </p:cNvPr>
              <p:cNvSpPr>
                <a:spLocks noRot="1" noChangeAspect="1" noMove="1" noResize="1" noEditPoints="1" noAdjustHandles="1" noChangeArrowheads="1" noChangeShapeType="1" noTextEdit="1"/>
              </p:cNvSpPr>
              <p:nvPr/>
            </p:nvSpPr>
            <p:spPr>
              <a:xfrm>
                <a:off x="7667723" y="4890902"/>
                <a:ext cx="4227387" cy="495370"/>
              </a:xfrm>
              <a:prstGeom prst="rect">
                <a:avLst/>
              </a:prstGeom>
              <a:blipFill>
                <a:blip r:embed="rId11"/>
                <a:stretch>
                  <a:fillRect b="-4878"/>
                </a:stretch>
              </a:blipFill>
              <a:ln>
                <a:noFill/>
              </a:ln>
            </p:spPr>
            <p:txBody>
              <a:bodyPr/>
              <a:lstStyle/>
              <a:p>
                <a:r>
                  <a:rPr lang="nl-BE">
                    <a:noFill/>
                  </a:rPr>
                  <a:t> </a:t>
                </a:r>
              </a:p>
            </p:txBody>
          </p:sp>
        </mc:Fallback>
      </mc:AlternateContent>
      <p:sp>
        <p:nvSpPr>
          <p:cNvPr id="13" name="Text Box 10">
            <a:extLst>
              <a:ext uri="{FF2B5EF4-FFF2-40B4-BE49-F238E27FC236}">
                <a16:creationId xmlns:a16="http://schemas.microsoft.com/office/drawing/2014/main" id="{64364568-0A11-43F0-9C22-2861ACD0DE08}"/>
              </a:ext>
            </a:extLst>
          </p:cNvPr>
          <p:cNvSpPr txBox="1">
            <a:spLocks noChangeArrowheads="1"/>
          </p:cNvSpPr>
          <p:nvPr/>
        </p:nvSpPr>
        <p:spPr bwMode="auto">
          <a:xfrm>
            <a:off x="47075" y="1213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Event generators : bridges between theory and data</a:t>
            </a:r>
          </a:p>
        </p:txBody>
      </p:sp>
      <p:sp>
        <p:nvSpPr>
          <p:cNvPr id="2" name="TextBox 1">
            <a:extLst>
              <a:ext uri="{FF2B5EF4-FFF2-40B4-BE49-F238E27FC236}">
                <a16:creationId xmlns:a16="http://schemas.microsoft.com/office/drawing/2014/main" id="{D8A13CF7-3198-4293-9DFF-3F44294F5933}"/>
              </a:ext>
            </a:extLst>
          </p:cNvPr>
          <p:cNvSpPr txBox="1"/>
          <p:nvPr/>
        </p:nvSpPr>
        <p:spPr>
          <a:xfrm>
            <a:off x="6902245" y="5735496"/>
            <a:ext cx="184731" cy="369332"/>
          </a:xfrm>
          <a:prstGeom prst="rect">
            <a:avLst/>
          </a:prstGeom>
          <a:noFill/>
        </p:spPr>
        <p:txBody>
          <a:bodyPr wrap="none" rtlCol="0">
            <a:spAutoFit/>
          </a:bodyPr>
          <a:lstStyle/>
          <a:p>
            <a:endParaRPr lang="nl-BE" dirty="0"/>
          </a:p>
        </p:txBody>
      </p:sp>
      <p:sp>
        <p:nvSpPr>
          <p:cNvPr id="3" name="TextBox 2">
            <a:extLst>
              <a:ext uri="{FF2B5EF4-FFF2-40B4-BE49-F238E27FC236}">
                <a16:creationId xmlns:a16="http://schemas.microsoft.com/office/drawing/2014/main" id="{3467C5EA-24EE-40FA-8DA7-D6FB9A365020}"/>
              </a:ext>
            </a:extLst>
          </p:cNvPr>
          <p:cNvSpPr txBox="1"/>
          <p:nvPr/>
        </p:nvSpPr>
        <p:spPr>
          <a:xfrm>
            <a:off x="47075" y="5399768"/>
            <a:ext cx="11489143" cy="1477328"/>
          </a:xfrm>
          <a:prstGeom prst="rect">
            <a:avLst/>
          </a:prstGeom>
          <a:noFill/>
        </p:spPr>
        <p:txBody>
          <a:bodyPr wrap="square" rtlCol="0">
            <a:spAutoFit/>
          </a:bodyPr>
          <a:lstStyle/>
          <a:p>
            <a:pPr marL="285750" indent="-285750">
              <a:buFont typeface="Arial" panose="020B0604020202020204" pitchFamily="34" charset="0"/>
              <a:buChar char="•"/>
            </a:pPr>
            <a:r>
              <a:rPr lang="en-US" dirty="0"/>
              <a:t>Theoretical models tend to concentrate on description of the primary vertex</a:t>
            </a:r>
          </a:p>
          <a:p>
            <a:pPr marL="285750" indent="-285750">
              <a:buFont typeface="Arial" panose="020B0604020202020204" pitchFamily="34" charset="0"/>
              <a:buChar char="•"/>
            </a:pPr>
            <a:r>
              <a:rPr lang="en-US" dirty="0"/>
              <a:t>Generators provide more detailed information about secondary processes obtained in a semi-classical cascade description</a:t>
            </a:r>
          </a:p>
          <a:p>
            <a:pPr marL="285750" indent="-285750">
              <a:buFont typeface="Arial" panose="020B0604020202020204" pitchFamily="34" charset="0"/>
              <a:buChar char="•"/>
            </a:pPr>
            <a:r>
              <a:rPr lang="en-US" dirty="0"/>
              <a:t>Trade-off between sophistication in models and numerical performance</a:t>
            </a:r>
            <a:endParaRPr lang="nl-BE" dirty="0"/>
          </a:p>
          <a:p>
            <a:r>
              <a:rPr lang="en-US" dirty="0"/>
              <a:t> </a:t>
            </a:r>
            <a:endParaRPr lang="nl-BE" dirty="0"/>
          </a:p>
        </p:txBody>
      </p:sp>
    </p:spTree>
    <p:extLst>
      <p:ext uri="{BB962C8B-B14F-4D97-AF65-F5344CB8AC3E}">
        <p14:creationId xmlns:p14="http://schemas.microsoft.com/office/powerpoint/2010/main" val="823404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5056" fill="hold"/>
                                        <p:tgtEl>
                                          <p:spTgt spid="7"/>
                                        </p:tgtEl>
                                      </p:cBhvr>
                                    </p:cmd>
                                  </p:childTnLst>
                                </p:cTn>
                              </p:par>
                              <p:par>
                                <p:cTn id="17" presetID="1" presetClass="mediacall" presetSubtype="0" fill="hold" nodeType="withEffect">
                                  <p:stCondLst>
                                    <p:cond delay="0"/>
                                  </p:stCondLst>
                                  <p:childTnLst>
                                    <p:cmd type="call" cmd="playFrom(0.0)">
                                      <p:cBhvr>
                                        <p:cTn id="18" dur="5056" fill="hold"/>
                                        <p:tgtEl>
                                          <p:spTgt spid="11"/>
                                        </p:tgtEl>
                                      </p:cBhvr>
                                    </p:cmd>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499"/>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7"/>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7"/>
                                        </p:tgtEl>
                                      </p:cBhvr>
                                    </p:cmd>
                                  </p:childTnLst>
                                </p:cTn>
                              </p:par>
                            </p:childTnLst>
                          </p:cTn>
                        </p:par>
                      </p:childTnLst>
                    </p:cTn>
                  </p:par>
                </p:childTnLst>
              </p:cTn>
              <p:nextCondLst>
                <p:cond evt="onClick" delay="0">
                  <p:tgtEl>
                    <p:spTgt spid="7"/>
                  </p:tgtEl>
                </p:cond>
              </p:nextCondLst>
            </p:seq>
            <p:video>
              <p:cMediaNode vol="80000">
                <p:cTn id="30" fill="hold" display="0">
                  <p:stCondLst>
                    <p:cond delay="indefinite"/>
                  </p:stCondLst>
                </p:cTn>
                <p:tgtEl>
                  <p:spTgt spid="7"/>
                </p:tgtEl>
              </p:cMediaNode>
            </p:video>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11"/>
                                        </p:tgtEl>
                                      </p:cBhvr>
                                    </p:cmd>
                                  </p:childTnLst>
                                </p:cTn>
                              </p:par>
                            </p:childTnLst>
                          </p:cTn>
                        </p:par>
                      </p:childTnLst>
                    </p:cTn>
                  </p:par>
                </p:childTnLst>
              </p:cTn>
              <p:nextCondLst>
                <p:cond evt="onClick" delay="0">
                  <p:tgtEl>
                    <p:spTgt spid="11"/>
                  </p:tgtEl>
                </p:cond>
              </p:nextCondLst>
            </p:seq>
            <p:video>
              <p:cMediaNode vol="80000">
                <p:cTn id="36" fill="hold" display="0">
                  <p:stCondLst>
                    <p:cond delay="indefinite"/>
                  </p:stCondLst>
                </p:cTn>
                <p:tgtEl>
                  <p:spTgt spid="11"/>
                </p:tgtEl>
              </p:cMediaNode>
            </p:video>
          </p:childTnLst>
        </p:cTn>
      </p:par>
    </p:tnLst>
    <p:bldLst>
      <p:bldP spid="9" grpId="0"/>
      <p:bldP spid="10"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6BC87E-96EA-4EFD-A23E-7053D6BED92D}"/>
              </a:ext>
            </a:extLst>
          </p:cNvPr>
          <p:cNvSpPr txBox="1"/>
          <p:nvPr/>
        </p:nvSpPr>
        <p:spPr>
          <a:xfrm>
            <a:off x="239358" y="1794765"/>
            <a:ext cx="5013104" cy="923330"/>
          </a:xfrm>
          <a:prstGeom prst="rect">
            <a:avLst/>
          </a:prstGeom>
          <a:noFill/>
        </p:spPr>
        <p:txBody>
          <a:bodyPr wrap="none" rtlCol="0">
            <a:spAutoFit/>
          </a:bodyPr>
          <a:lstStyle/>
          <a:p>
            <a:pPr marL="285750" indent="-285750">
              <a:buFont typeface="Arial" panose="020B0604020202020204" pitchFamily="34" charset="0"/>
              <a:buChar char="•"/>
            </a:pPr>
            <a:r>
              <a:rPr lang="en-US" dirty="0"/>
              <a:t>Number of generators on the market : </a:t>
            </a:r>
          </a:p>
          <a:p>
            <a:pPr marL="2114550" lvl="4" indent="-285750">
              <a:buFont typeface="Arial" panose="020B0604020202020204" pitchFamily="34" charset="0"/>
              <a:buChar char="•"/>
            </a:pPr>
            <a:r>
              <a:rPr lang="en-US" dirty="0"/>
              <a:t>GENIE, NEUT, </a:t>
            </a:r>
            <a:r>
              <a:rPr lang="en-US" dirty="0" err="1"/>
              <a:t>NuWro</a:t>
            </a:r>
            <a:r>
              <a:rPr lang="en-US" dirty="0"/>
              <a:t>, GIBUU</a:t>
            </a:r>
          </a:p>
          <a:p>
            <a:r>
              <a:rPr lang="en-US" dirty="0"/>
              <a:t> </a:t>
            </a:r>
            <a:endParaRPr lang="nl-BE" dirty="0"/>
          </a:p>
        </p:txBody>
      </p:sp>
      <p:pic>
        <p:nvPicPr>
          <p:cNvPr id="5" name="Graphic 4">
            <a:extLst>
              <a:ext uri="{FF2B5EF4-FFF2-40B4-BE49-F238E27FC236}">
                <a16:creationId xmlns:a16="http://schemas.microsoft.com/office/drawing/2014/main" id="{8322FD2C-B739-489B-8102-9AF66A5EB21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56070" y="2606832"/>
            <a:ext cx="2506552" cy="1253276"/>
          </a:xfrm>
          <a:prstGeom prst="rect">
            <a:avLst/>
          </a:prstGeom>
        </p:spPr>
      </p:pic>
      <p:pic>
        <p:nvPicPr>
          <p:cNvPr id="7" name="Picture 6">
            <a:extLst>
              <a:ext uri="{FF2B5EF4-FFF2-40B4-BE49-F238E27FC236}">
                <a16:creationId xmlns:a16="http://schemas.microsoft.com/office/drawing/2014/main" id="{876BA629-CC2E-4FB9-AD05-D5ED2A185B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101" y="2685961"/>
            <a:ext cx="1200329" cy="1200329"/>
          </a:xfrm>
          <a:prstGeom prst="rect">
            <a:avLst/>
          </a:prstGeom>
        </p:spPr>
      </p:pic>
      <p:pic>
        <p:nvPicPr>
          <p:cNvPr id="9" name="Picture 8">
            <a:extLst>
              <a:ext uri="{FF2B5EF4-FFF2-40B4-BE49-F238E27FC236}">
                <a16:creationId xmlns:a16="http://schemas.microsoft.com/office/drawing/2014/main" id="{8BE1A245-FD48-44AF-B68D-D917A8BB4D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32885" y="2958810"/>
            <a:ext cx="4350780" cy="758279"/>
          </a:xfrm>
          <a:prstGeom prst="rect">
            <a:avLst/>
          </a:prstGeom>
        </p:spPr>
      </p:pic>
      <p:sp>
        <p:nvSpPr>
          <p:cNvPr id="11" name="Text Box 10">
            <a:extLst>
              <a:ext uri="{FF2B5EF4-FFF2-40B4-BE49-F238E27FC236}">
                <a16:creationId xmlns:a16="http://schemas.microsoft.com/office/drawing/2014/main" id="{8AD0543A-B0F8-4685-9414-4D0C001EA5FB}"/>
              </a:ext>
            </a:extLst>
          </p:cNvPr>
          <p:cNvSpPr txBox="1">
            <a:spLocks noChangeArrowheads="1"/>
          </p:cNvSpPr>
          <p:nvPr/>
        </p:nvSpPr>
        <p:spPr bwMode="auto">
          <a:xfrm>
            <a:off x="47075" y="1213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Event generators : bridges between theory and data</a:t>
            </a:r>
          </a:p>
        </p:txBody>
      </p:sp>
      <p:sp>
        <p:nvSpPr>
          <p:cNvPr id="23" name="TextBox 22">
            <a:extLst>
              <a:ext uri="{FF2B5EF4-FFF2-40B4-BE49-F238E27FC236}">
                <a16:creationId xmlns:a16="http://schemas.microsoft.com/office/drawing/2014/main" id="{E04D54EE-5569-47B3-A4CF-810810DD62A0}"/>
              </a:ext>
            </a:extLst>
          </p:cNvPr>
          <p:cNvSpPr txBox="1"/>
          <p:nvPr/>
        </p:nvSpPr>
        <p:spPr>
          <a:xfrm>
            <a:off x="362365" y="4054725"/>
            <a:ext cx="11655464" cy="1200329"/>
          </a:xfrm>
          <a:prstGeom prst="rect">
            <a:avLst/>
          </a:prstGeom>
          <a:noFill/>
          <a:ln w="15875">
            <a:solidFill>
              <a:schemeClr val="accent1">
                <a:shade val="50000"/>
              </a:schemeClr>
            </a:solidFill>
          </a:ln>
        </p:spPr>
        <p:txBody>
          <a:bodyPr wrap="square" rtlCol="0">
            <a:spAutoFit/>
          </a:bodyPr>
          <a:lstStyle/>
          <a:p>
            <a:pPr lvl="1"/>
            <a:r>
              <a:rPr lang="en-US" dirty="0"/>
              <a:t>Challenges in generator developments :</a:t>
            </a:r>
          </a:p>
          <a:p>
            <a:pPr marL="742950" lvl="1" indent="-285750">
              <a:buFont typeface="Arial" panose="020B0604020202020204" pitchFamily="34" charset="0"/>
              <a:buChar char="•"/>
            </a:pPr>
            <a:r>
              <a:rPr lang="en-US" dirty="0"/>
              <a:t>Standardized interfaces</a:t>
            </a:r>
          </a:p>
          <a:p>
            <a:pPr marL="742950" lvl="1" indent="-285750">
              <a:buFont typeface="Arial" panose="020B0604020202020204" pitchFamily="34" charset="0"/>
              <a:buChar char="•"/>
            </a:pPr>
            <a:r>
              <a:rPr lang="en-US" dirty="0"/>
              <a:t>Microscopic input for vertex – exclusive description e.g. SuSAv2 and CRPA in GENIE, EDRMF in NEUT, GHENT-HYBRID in </a:t>
            </a:r>
            <a:r>
              <a:rPr lang="en-US" dirty="0" err="1"/>
              <a:t>NuWro</a:t>
            </a:r>
            <a:r>
              <a:rPr lang="en-US" dirty="0"/>
              <a:t> </a:t>
            </a:r>
          </a:p>
        </p:txBody>
      </p:sp>
      <p:sp>
        <p:nvSpPr>
          <p:cNvPr id="24" name="TextBox 23">
            <a:extLst>
              <a:ext uri="{FF2B5EF4-FFF2-40B4-BE49-F238E27FC236}">
                <a16:creationId xmlns:a16="http://schemas.microsoft.com/office/drawing/2014/main" id="{FCDE8D79-BBBA-46B3-B815-FB9FAB1C366D}"/>
              </a:ext>
            </a:extLst>
          </p:cNvPr>
          <p:cNvSpPr txBox="1"/>
          <p:nvPr/>
        </p:nvSpPr>
        <p:spPr>
          <a:xfrm>
            <a:off x="79668" y="751401"/>
            <a:ext cx="11905567" cy="923330"/>
          </a:xfrm>
          <a:prstGeom prst="rect">
            <a:avLst/>
          </a:prstGeom>
          <a:noFill/>
          <a:ln>
            <a:solidFill>
              <a:schemeClr val="tx1"/>
            </a:solidFill>
          </a:ln>
        </p:spPr>
        <p:txBody>
          <a:bodyPr wrap="none" rtlCol="0">
            <a:spAutoFit/>
          </a:bodyPr>
          <a:lstStyle/>
          <a:p>
            <a:pPr marL="285750" indent="-285750">
              <a:buFont typeface="Arial" panose="020B0604020202020204" pitchFamily="34" charset="0"/>
              <a:buChar char="•"/>
            </a:pPr>
            <a:r>
              <a:rPr lang="en-US" dirty="0"/>
              <a:t>Theoretical models tend to concentrate on description of the primary vertex</a:t>
            </a:r>
          </a:p>
          <a:p>
            <a:pPr marL="285750" indent="-285750">
              <a:buFont typeface="Arial" panose="020B0604020202020204" pitchFamily="34" charset="0"/>
              <a:buChar char="•"/>
            </a:pPr>
            <a:r>
              <a:rPr lang="en-US" dirty="0"/>
              <a:t>Generators provide more detailed information about secondary processes obtained in a semi-classical cascade description</a:t>
            </a:r>
          </a:p>
          <a:p>
            <a:pPr marL="285750" indent="-285750">
              <a:buFont typeface="Arial" panose="020B0604020202020204" pitchFamily="34" charset="0"/>
              <a:buChar char="•"/>
            </a:pPr>
            <a:r>
              <a:rPr lang="en-US" dirty="0"/>
              <a:t>Trade-off between sophistication in models and numerical performance</a:t>
            </a:r>
            <a:endParaRPr lang="nl-BE" dirty="0"/>
          </a:p>
        </p:txBody>
      </p:sp>
      <p:pic>
        <p:nvPicPr>
          <p:cNvPr id="4" name="Picture 3">
            <a:extLst>
              <a:ext uri="{FF2B5EF4-FFF2-40B4-BE49-F238E27FC236}">
                <a16:creationId xmlns:a16="http://schemas.microsoft.com/office/drawing/2014/main" id="{E587C702-AA77-2A63-849E-B5F1D87C45CD}"/>
              </a:ext>
            </a:extLst>
          </p:cNvPr>
          <p:cNvPicPr>
            <a:picLocks noChangeAspect="1"/>
          </p:cNvPicPr>
          <p:nvPr/>
        </p:nvPicPr>
        <p:blipFill>
          <a:blip r:embed="rId6"/>
          <a:stretch>
            <a:fillRect/>
          </a:stretch>
        </p:blipFill>
        <p:spPr>
          <a:xfrm>
            <a:off x="2674563" y="2579395"/>
            <a:ext cx="749339" cy="1390721"/>
          </a:xfrm>
          <a:prstGeom prst="rect">
            <a:avLst/>
          </a:prstGeom>
        </p:spPr>
      </p:pic>
    </p:spTree>
    <p:extLst>
      <p:ext uri="{BB962C8B-B14F-4D97-AF65-F5344CB8AC3E}">
        <p14:creationId xmlns:p14="http://schemas.microsoft.com/office/powerpoint/2010/main" val="37413750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6BC87E-96EA-4EFD-A23E-7053D6BED92D}"/>
              </a:ext>
            </a:extLst>
          </p:cNvPr>
          <p:cNvSpPr txBox="1"/>
          <p:nvPr/>
        </p:nvSpPr>
        <p:spPr>
          <a:xfrm>
            <a:off x="386101" y="682127"/>
            <a:ext cx="9119741" cy="3693319"/>
          </a:xfrm>
          <a:prstGeom prst="rect">
            <a:avLst/>
          </a:prstGeom>
          <a:noFill/>
        </p:spPr>
        <p:txBody>
          <a:bodyPr wrap="none" rtlCol="0">
            <a:spAutoFit/>
          </a:bodyPr>
          <a:lstStyle/>
          <a:p>
            <a:pPr marL="285750" indent="-285750">
              <a:buFont typeface="Arial" panose="020B0604020202020204" pitchFamily="34" charset="0"/>
              <a:buChar char="•"/>
            </a:pPr>
            <a:r>
              <a:rPr lang="en-US" dirty="0"/>
              <a:t>Number of generators on the market : </a:t>
            </a:r>
          </a:p>
          <a:p>
            <a:endParaRPr lang="en-US" dirty="0"/>
          </a:p>
          <a:p>
            <a:pPr marL="2114550" lvl="4" indent="-285750">
              <a:buFont typeface="Arial" panose="020B0604020202020204" pitchFamily="34" charset="0"/>
              <a:buChar char="•"/>
            </a:pPr>
            <a:r>
              <a:rPr lang="en-US" dirty="0"/>
              <a:t>MARLEY : low energy processes (&lt; 100 MeV) </a:t>
            </a:r>
            <a:r>
              <a:rPr lang="en-US" sz="1400" b="1" dirty="0"/>
              <a:t>S. Gardiner PRC</a:t>
            </a:r>
            <a:r>
              <a:rPr lang="nl-BE" sz="1400" b="1" dirty="0"/>
              <a:t>103, 044604 (2021)</a:t>
            </a:r>
          </a:p>
          <a:p>
            <a:pPr marL="2114550" lvl="4" indent="-285750">
              <a:buFont typeface="Arial" panose="020B0604020202020204" pitchFamily="34" charset="0"/>
              <a:buChar char="•"/>
            </a:pPr>
            <a:endParaRPr lang="en-US" dirty="0"/>
          </a:p>
          <a:p>
            <a:pPr marL="2114550" lvl="4" indent="-285750">
              <a:buFont typeface="Arial" panose="020B0604020202020204" pitchFamily="34" charset="0"/>
              <a:buChar char="•"/>
            </a:pPr>
            <a:endParaRPr lang="en-US" dirty="0"/>
          </a:p>
          <a:p>
            <a:pPr marL="2114550" lvl="4" indent="-285750">
              <a:buFont typeface="Arial" panose="020B0604020202020204" pitchFamily="34" charset="0"/>
              <a:buChar char="•"/>
            </a:pPr>
            <a:endParaRPr lang="en-US" dirty="0"/>
          </a:p>
          <a:p>
            <a:pPr marL="2114550" lvl="4" indent="-285750">
              <a:buFont typeface="Arial" panose="020B0604020202020204" pitchFamily="34" charset="0"/>
              <a:buChar char="•"/>
            </a:pPr>
            <a:endParaRPr lang="en-US" dirty="0"/>
          </a:p>
          <a:p>
            <a:pPr marL="2114550" lvl="4" indent="-285750">
              <a:buFont typeface="Arial" panose="020B0604020202020204" pitchFamily="34" charset="0"/>
              <a:buChar char="•"/>
            </a:pPr>
            <a:endParaRPr lang="en-US" dirty="0"/>
          </a:p>
          <a:p>
            <a:pPr marL="2114550" lvl="4" indent="-285750">
              <a:buFont typeface="Arial" panose="020B0604020202020204" pitchFamily="34" charset="0"/>
              <a:buChar char="•"/>
            </a:pPr>
            <a:endParaRPr lang="en-US" dirty="0"/>
          </a:p>
          <a:p>
            <a:pPr marL="2114550" lvl="4" indent="-285750">
              <a:buFont typeface="Arial" panose="020B0604020202020204" pitchFamily="34" charset="0"/>
              <a:buChar char="•"/>
            </a:pPr>
            <a:r>
              <a:rPr lang="en-US" dirty="0"/>
              <a:t>INCL : FSI including nuclear clusters and de-excitation</a:t>
            </a:r>
          </a:p>
          <a:p>
            <a:pPr marL="2114550" lvl="4" indent="-285750">
              <a:buFont typeface="Arial" panose="020B0604020202020204" pitchFamily="34" charset="0"/>
              <a:buChar char="•"/>
            </a:pPr>
            <a:endParaRPr lang="en-US" dirty="0"/>
          </a:p>
          <a:p>
            <a:pPr marL="2114550" lvl="4" indent="-285750">
              <a:buFont typeface="Arial" panose="020B0604020202020204" pitchFamily="34" charset="0"/>
              <a:buChar char="•"/>
            </a:pPr>
            <a:r>
              <a:rPr lang="en-US" dirty="0"/>
              <a:t>Achilles : beyond standard model processes, QMC nuclear input</a:t>
            </a:r>
          </a:p>
          <a:p>
            <a:pPr marL="2114550" lvl="4" indent="-285750">
              <a:buFont typeface="Arial" panose="020B0604020202020204" pitchFamily="34" charset="0"/>
              <a:buChar char="•"/>
            </a:pPr>
            <a:endParaRPr lang="nl-BE" dirty="0"/>
          </a:p>
        </p:txBody>
      </p:sp>
      <p:pic>
        <p:nvPicPr>
          <p:cNvPr id="10" name="Picture 9">
            <a:extLst>
              <a:ext uri="{FF2B5EF4-FFF2-40B4-BE49-F238E27FC236}">
                <a16:creationId xmlns:a16="http://schemas.microsoft.com/office/drawing/2014/main" id="{577043AB-4741-4B0A-B323-42D8590C06C5}"/>
              </a:ext>
            </a:extLst>
          </p:cNvPr>
          <p:cNvPicPr>
            <a:picLocks noChangeAspect="1"/>
          </p:cNvPicPr>
          <p:nvPr/>
        </p:nvPicPr>
        <p:blipFill>
          <a:blip r:embed="rId3"/>
          <a:stretch>
            <a:fillRect/>
          </a:stretch>
        </p:blipFill>
        <p:spPr>
          <a:xfrm>
            <a:off x="2311684" y="4116843"/>
            <a:ext cx="3252894" cy="2195831"/>
          </a:xfrm>
          <a:prstGeom prst="rect">
            <a:avLst/>
          </a:prstGeom>
        </p:spPr>
      </p:pic>
      <p:sp>
        <p:nvSpPr>
          <p:cNvPr id="11" name="Text Box 10">
            <a:extLst>
              <a:ext uri="{FF2B5EF4-FFF2-40B4-BE49-F238E27FC236}">
                <a16:creationId xmlns:a16="http://schemas.microsoft.com/office/drawing/2014/main" id="{8AD0543A-B0F8-4685-9414-4D0C001EA5FB}"/>
              </a:ext>
            </a:extLst>
          </p:cNvPr>
          <p:cNvSpPr txBox="1">
            <a:spLocks noChangeArrowheads="1"/>
          </p:cNvSpPr>
          <p:nvPr/>
        </p:nvSpPr>
        <p:spPr bwMode="auto">
          <a:xfrm>
            <a:off x="47075" y="1340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Event generators : bridges between theory and data</a:t>
            </a:r>
          </a:p>
        </p:txBody>
      </p:sp>
      <p:pic>
        <p:nvPicPr>
          <p:cNvPr id="12" name="Picture 11">
            <a:extLst>
              <a:ext uri="{FF2B5EF4-FFF2-40B4-BE49-F238E27FC236}">
                <a16:creationId xmlns:a16="http://schemas.microsoft.com/office/drawing/2014/main" id="{C7319564-4368-48FB-94A3-5D4CFC572E10}"/>
              </a:ext>
            </a:extLst>
          </p:cNvPr>
          <p:cNvPicPr>
            <a:picLocks noChangeAspect="1"/>
          </p:cNvPicPr>
          <p:nvPr/>
        </p:nvPicPr>
        <p:blipFill>
          <a:blip r:embed="rId4"/>
          <a:stretch>
            <a:fillRect/>
          </a:stretch>
        </p:blipFill>
        <p:spPr>
          <a:xfrm>
            <a:off x="7566056" y="6940139"/>
            <a:ext cx="5991225" cy="771525"/>
          </a:xfrm>
          <a:prstGeom prst="rect">
            <a:avLst/>
          </a:prstGeom>
        </p:spPr>
      </p:pic>
      <p:graphicFrame>
        <p:nvGraphicFramePr>
          <p:cNvPr id="13" name="Table 12">
            <a:extLst>
              <a:ext uri="{FF2B5EF4-FFF2-40B4-BE49-F238E27FC236}">
                <a16:creationId xmlns:a16="http://schemas.microsoft.com/office/drawing/2014/main" id="{77BBE143-226F-483A-A853-C5D658458D7E}"/>
              </a:ext>
            </a:extLst>
          </p:cNvPr>
          <p:cNvGraphicFramePr>
            <a:graphicFrameLocks noGrp="1"/>
          </p:cNvGraphicFramePr>
          <p:nvPr>
            <p:extLst>
              <p:ext uri="{D42A27DB-BD31-4B8C-83A1-F6EECF244321}">
                <p14:modId xmlns:p14="http://schemas.microsoft.com/office/powerpoint/2010/main" val="2845675043"/>
              </p:ext>
            </p:extLst>
          </p:nvPr>
        </p:nvGraphicFramePr>
        <p:xfrm>
          <a:off x="5240137" y="1608803"/>
          <a:ext cx="3999462" cy="731520"/>
        </p:xfrm>
        <a:graphic>
          <a:graphicData uri="http://schemas.openxmlformats.org/drawingml/2006/table">
            <a:tbl>
              <a:tblPr/>
              <a:tblGrid>
                <a:gridCol w="1999731">
                  <a:extLst>
                    <a:ext uri="{9D8B030D-6E8A-4147-A177-3AD203B41FA5}">
                      <a16:colId xmlns:a16="http://schemas.microsoft.com/office/drawing/2014/main" val="3813272563"/>
                    </a:ext>
                  </a:extLst>
                </a:gridCol>
                <a:gridCol w="1999731">
                  <a:extLst>
                    <a:ext uri="{9D8B030D-6E8A-4147-A177-3AD203B41FA5}">
                      <a16:colId xmlns:a16="http://schemas.microsoft.com/office/drawing/2014/main" val="2674768541"/>
                    </a:ext>
                  </a:extLst>
                </a:gridCol>
              </a:tblGrid>
              <a:tr h="213862">
                <a:tc>
                  <a:txBody>
                    <a:bodyPr/>
                    <a:lstStyle/>
                    <a:p>
                      <a:endParaRPr lang="nl-BE"/>
                    </a:p>
                  </a:txBody>
                  <a:tcPr anchor="ctr">
                    <a:lnL>
                      <a:noFill/>
                    </a:lnL>
                    <a:lnR>
                      <a:noFill/>
                    </a:lnR>
                    <a:lnT>
                      <a:noFill/>
                    </a:lnT>
                    <a:lnB>
                      <a:noFill/>
                    </a:lnB>
                  </a:tcPr>
                </a:tc>
                <a:tc>
                  <a:txBody>
                    <a:bodyPr/>
                    <a:lstStyle/>
                    <a:p>
                      <a:endParaRPr lang="nl-BE" dirty="0"/>
                    </a:p>
                  </a:txBody>
                  <a:tcPr anchor="ctr">
                    <a:lnL>
                      <a:noFill/>
                    </a:lnL>
                    <a:lnR>
                      <a:noFill/>
                    </a:lnR>
                    <a:lnT>
                      <a:noFill/>
                    </a:lnT>
                    <a:lnB>
                      <a:noFill/>
                    </a:lnB>
                  </a:tcPr>
                </a:tc>
                <a:extLst>
                  <a:ext uri="{0D108BD9-81ED-4DB2-BD59-A6C34878D82A}">
                    <a16:rowId xmlns:a16="http://schemas.microsoft.com/office/drawing/2014/main" val="3065896394"/>
                  </a:ext>
                </a:extLst>
              </a:tr>
              <a:tr h="213862">
                <a:tc>
                  <a:txBody>
                    <a:bodyPr/>
                    <a:lstStyle/>
                    <a:p>
                      <a:endParaRPr lang="nl-BE" dirty="0"/>
                    </a:p>
                  </a:txBody>
                  <a:tcPr anchor="ctr">
                    <a:lnL>
                      <a:noFill/>
                    </a:lnL>
                    <a:lnR>
                      <a:noFill/>
                    </a:lnR>
                    <a:lnT>
                      <a:noFill/>
                    </a:lnT>
                    <a:lnB>
                      <a:noFill/>
                    </a:lnB>
                  </a:tcPr>
                </a:tc>
                <a:tc>
                  <a:txBody>
                    <a:bodyPr/>
                    <a:lstStyle/>
                    <a:p>
                      <a:r>
                        <a:rPr lang="nl-BE" dirty="0">
                          <a:hlinkClick r:id="rId5"/>
                        </a:rPr>
                        <a:t>arXiv:2205.06378</a:t>
                      </a:r>
                      <a:endParaRPr lang="nl-BE" dirty="0"/>
                    </a:p>
                  </a:txBody>
                  <a:tcPr anchor="ctr">
                    <a:lnL>
                      <a:noFill/>
                    </a:lnL>
                    <a:lnR>
                      <a:noFill/>
                    </a:lnR>
                    <a:lnT>
                      <a:noFill/>
                    </a:lnT>
                    <a:lnB>
                      <a:noFill/>
                    </a:lnB>
                  </a:tcPr>
                </a:tc>
                <a:extLst>
                  <a:ext uri="{0D108BD9-81ED-4DB2-BD59-A6C34878D82A}">
                    <a16:rowId xmlns:a16="http://schemas.microsoft.com/office/drawing/2014/main" val="2991557027"/>
                  </a:ext>
                </a:extLst>
              </a:tr>
            </a:tbl>
          </a:graphicData>
        </a:graphic>
      </p:graphicFrame>
      <p:sp>
        <p:nvSpPr>
          <p:cNvPr id="14" name="TextBox 13">
            <a:extLst>
              <a:ext uri="{FF2B5EF4-FFF2-40B4-BE49-F238E27FC236}">
                <a16:creationId xmlns:a16="http://schemas.microsoft.com/office/drawing/2014/main" id="{296B7C1F-90B5-4604-A067-5AD752B36D71}"/>
              </a:ext>
            </a:extLst>
          </p:cNvPr>
          <p:cNvSpPr txBox="1"/>
          <p:nvPr/>
        </p:nvSpPr>
        <p:spPr>
          <a:xfrm>
            <a:off x="5564578" y="5959576"/>
            <a:ext cx="3197350" cy="584775"/>
          </a:xfrm>
          <a:prstGeom prst="rect">
            <a:avLst/>
          </a:prstGeom>
          <a:noFill/>
        </p:spPr>
        <p:txBody>
          <a:bodyPr wrap="none" rtlCol="0">
            <a:spAutoFit/>
          </a:bodyPr>
          <a:lstStyle/>
          <a:p>
            <a:r>
              <a:rPr lang="en-US" sz="1400" b="1" dirty="0"/>
              <a:t>J. Isaacson et al. PRD 107, 033007 (2023)</a:t>
            </a:r>
            <a:endParaRPr lang="nl-BE" sz="1400" b="1" dirty="0"/>
          </a:p>
          <a:p>
            <a:endParaRPr lang="nl-BE" dirty="0"/>
          </a:p>
        </p:txBody>
      </p:sp>
      <p:pic>
        <p:nvPicPr>
          <p:cNvPr id="16" name="Graphic 15">
            <a:extLst>
              <a:ext uri="{FF2B5EF4-FFF2-40B4-BE49-F238E27FC236}">
                <a16:creationId xmlns:a16="http://schemas.microsoft.com/office/drawing/2014/main" id="{71EA8F7A-00DD-4AF3-A07C-04E90FE819C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6101" y="1577930"/>
            <a:ext cx="1518936" cy="1457829"/>
          </a:xfrm>
          <a:prstGeom prst="rect">
            <a:avLst/>
          </a:prstGeom>
        </p:spPr>
      </p:pic>
      <p:pic>
        <p:nvPicPr>
          <p:cNvPr id="17" name="Picture 16">
            <a:extLst>
              <a:ext uri="{FF2B5EF4-FFF2-40B4-BE49-F238E27FC236}">
                <a16:creationId xmlns:a16="http://schemas.microsoft.com/office/drawing/2014/main" id="{EC74C94A-0691-4782-A2A1-61BD7FC92A70}"/>
              </a:ext>
            </a:extLst>
          </p:cNvPr>
          <p:cNvPicPr>
            <a:picLocks noChangeAspect="1"/>
          </p:cNvPicPr>
          <p:nvPr/>
        </p:nvPicPr>
        <p:blipFill>
          <a:blip r:embed="rId7"/>
          <a:stretch>
            <a:fillRect/>
          </a:stretch>
        </p:blipFill>
        <p:spPr>
          <a:xfrm>
            <a:off x="191791" y="3939330"/>
            <a:ext cx="1632553" cy="2195832"/>
          </a:xfrm>
          <a:prstGeom prst="rect">
            <a:avLst/>
          </a:prstGeom>
        </p:spPr>
      </p:pic>
      <p:pic>
        <p:nvPicPr>
          <p:cNvPr id="18" name="Picture 17">
            <a:extLst>
              <a:ext uri="{FF2B5EF4-FFF2-40B4-BE49-F238E27FC236}">
                <a16:creationId xmlns:a16="http://schemas.microsoft.com/office/drawing/2014/main" id="{E465E931-4904-49BF-9C9C-C90B4314E510}"/>
              </a:ext>
            </a:extLst>
          </p:cNvPr>
          <p:cNvPicPr>
            <a:picLocks noChangeAspect="1"/>
          </p:cNvPicPr>
          <p:nvPr/>
        </p:nvPicPr>
        <p:blipFill>
          <a:blip r:embed="rId8"/>
          <a:stretch>
            <a:fillRect/>
          </a:stretch>
        </p:blipFill>
        <p:spPr>
          <a:xfrm>
            <a:off x="9239599" y="3527598"/>
            <a:ext cx="2247900" cy="2352675"/>
          </a:xfrm>
          <a:prstGeom prst="rect">
            <a:avLst/>
          </a:prstGeom>
        </p:spPr>
      </p:pic>
      <p:sp>
        <p:nvSpPr>
          <p:cNvPr id="19" name="TextBox 18">
            <a:extLst>
              <a:ext uri="{FF2B5EF4-FFF2-40B4-BE49-F238E27FC236}">
                <a16:creationId xmlns:a16="http://schemas.microsoft.com/office/drawing/2014/main" id="{6062A118-B1F8-4603-B817-76977A236F77}"/>
              </a:ext>
            </a:extLst>
          </p:cNvPr>
          <p:cNvSpPr txBox="1"/>
          <p:nvPr/>
        </p:nvSpPr>
        <p:spPr>
          <a:xfrm>
            <a:off x="9301274" y="3932177"/>
            <a:ext cx="575799" cy="369332"/>
          </a:xfrm>
          <a:prstGeom prst="rect">
            <a:avLst/>
          </a:prstGeom>
          <a:noFill/>
        </p:spPr>
        <p:txBody>
          <a:bodyPr wrap="none" rtlCol="0">
            <a:spAutoFit/>
          </a:bodyPr>
          <a:lstStyle/>
          <a:p>
            <a:r>
              <a:rPr lang="en-US" dirty="0"/>
              <a:t>HNL</a:t>
            </a:r>
            <a:endParaRPr lang="nl-BE" dirty="0"/>
          </a:p>
        </p:txBody>
      </p:sp>
      <p:pic>
        <p:nvPicPr>
          <p:cNvPr id="20" name="Picture 19">
            <a:extLst>
              <a:ext uri="{FF2B5EF4-FFF2-40B4-BE49-F238E27FC236}">
                <a16:creationId xmlns:a16="http://schemas.microsoft.com/office/drawing/2014/main" id="{C32C7880-78A9-4BD9-906C-BC6660A2D061}"/>
              </a:ext>
            </a:extLst>
          </p:cNvPr>
          <p:cNvPicPr>
            <a:picLocks noChangeAspect="1"/>
          </p:cNvPicPr>
          <p:nvPr/>
        </p:nvPicPr>
        <p:blipFill rotWithShape="1">
          <a:blip r:embed="rId9"/>
          <a:srcRect b="26993"/>
          <a:stretch/>
        </p:blipFill>
        <p:spPr>
          <a:xfrm>
            <a:off x="3360612" y="1602847"/>
            <a:ext cx="3403735" cy="1566213"/>
          </a:xfrm>
          <a:prstGeom prst="rect">
            <a:avLst/>
          </a:prstGeom>
        </p:spPr>
      </p:pic>
    </p:spTree>
    <p:extLst>
      <p:ext uri="{BB962C8B-B14F-4D97-AF65-F5344CB8AC3E}">
        <p14:creationId xmlns:p14="http://schemas.microsoft.com/office/powerpoint/2010/main" val="490984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4A0564-7945-BB88-7425-B96954DCF7BE}"/>
              </a:ext>
            </a:extLst>
          </p:cNvPr>
          <p:cNvPicPr>
            <a:picLocks noChangeAspect="1"/>
          </p:cNvPicPr>
          <p:nvPr/>
        </p:nvPicPr>
        <p:blipFill>
          <a:blip r:embed="rId2"/>
          <a:stretch>
            <a:fillRect/>
          </a:stretch>
        </p:blipFill>
        <p:spPr>
          <a:xfrm>
            <a:off x="4257340" y="780717"/>
            <a:ext cx="7779150" cy="4083260"/>
          </a:xfrm>
          <a:custGeom>
            <a:avLst/>
            <a:gdLst>
              <a:gd name="csX0" fmla="*/ 0 w 7779150"/>
              <a:gd name="csY0" fmla="*/ 0 h 4083260"/>
              <a:gd name="csX1" fmla="*/ 570471 w 7779150"/>
              <a:gd name="csY1" fmla="*/ 0 h 4083260"/>
              <a:gd name="csX2" fmla="*/ 1296525 w 7779150"/>
              <a:gd name="csY2" fmla="*/ 0 h 4083260"/>
              <a:gd name="csX3" fmla="*/ 1789204 w 7779150"/>
              <a:gd name="csY3" fmla="*/ 0 h 4083260"/>
              <a:gd name="csX4" fmla="*/ 2437467 w 7779150"/>
              <a:gd name="csY4" fmla="*/ 0 h 4083260"/>
              <a:gd name="csX5" fmla="*/ 3163521 w 7779150"/>
              <a:gd name="csY5" fmla="*/ 0 h 4083260"/>
              <a:gd name="csX6" fmla="*/ 3578409 w 7779150"/>
              <a:gd name="csY6" fmla="*/ 0 h 4083260"/>
              <a:gd name="csX7" fmla="*/ 3993297 w 7779150"/>
              <a:gd name="csY7" fmla="*/ 0 h 4083260"/>
              <a:gd name="csX8" fmla="*/ 4797143 w 7779150"/>
              <a:gd name="csY8" fmla="*/ 0 h 4083260"/>
              <a:gd name="csX9" fmla="*/ 5445405 w 7779150"/>
              <a:gd name="csY9" fmla="*/ 0 h 4083260"/>
              <a:gd name="csX10" fmla="*/ 5860293 w 7779150"/>
              <a:gd name="csY10" fmla="*/ 0 h 4083260"/>
              <a:gd name="csX11" fmla="*/ 6508556 w 7779150"/>
              <a:gd name="csY11" fmla="*/ 0 h 4083260"/>
              <a:gd name="csX12" fmla="*/ 7779150 w 7779150"/>
              <a:gd name="csY12" fmla="*/ 0 h 4083260"/>
              <a:gd name="csX13" fmla="*/ 7779150 w 7779150"/>
              <a:gd name="csY13" fmla="*/ 639711 h 4083260"/>
              <a:gd name="csX14" fmla="*/ 7779150 w 7779150"/>
              <a:gd name="csY14" fmla="*/ 1320254 h 4083260"/>
              <a:gd name="csX15" fmla="*/ 7779150 w 7779150"/>
              <a:gd name="csY15" fmla="*/ 1878300 h 4083260"/>
              <a:gd name="csX16" fmla="*/ 7779150 w 7779150"/>
              <a:gd name="csY16" fmla="*/ 2640508 h 4083260"/>
              <a:gd name="csX17" fmla="*/ 7779150 w 7779150"/>
              <a:gd name="csY17" fmla="*/ 3321051 h 4083260"/>
              <a:gd name="csX18" fmla="*/ 7779150 w 7779150"/>
              <a:gd name="csY18" fmla="*/ 4083260 h 4083260"/>
              <a:gd name="csX19" fmla="*/ 7208679 w 7779150"/>
              <a:gd name="csY19" fmla="*/ 4083260 h 4083260"/>
              <a:gd name="csX20" fmla="*/ 6716000 w 7779150"/>
              <a:gd name="csY20" fmla="*/ 4083260 h 4083260"/>
              <a:gd name="csX21" fmla="*/ 5912154 w 7779150"/>
              <a:gd name="csY21" fmla="*/ 4083260 h 4083260"/>
              <a:gd name="csX22" fmla="*/ 5263892 w 7779150"/>
              <a:gd name="csY22" fmla="*/ 4083260 h 4083260"/>
              <a:gd name="csX23" fmla="*/ 4849004 w 7779150"/>
              <a:gd name="csY23" fmla="*/ 4083260 h 4083260"/>
              <a:gd name="csX24" fmla="*/ 4200741 w 7779150"/>
              <a:gd name="csY24" fmla="*/ 4083260 h 4083260"/>
              <a:gd name="csX25" fmla="*/ 3630270 w 7779150"/>
              <a:gd name="csY25" fmla="*/ 4083260 h 4083260"/>
              <a:gd name="csX26" fmla="*/ 3059799 w 7779150"/>
              <a:gd name="csY26" fmla="*/ 4083260 h 4083260"/>
              <a:gd name="csX27" fmla="*/ 2489328 w 7779150"/>
              <a:gd name="csY27" fmla="*/ 4083260 h 4083260"/>
              <a:gd name="csX28" fmla="*/ 1918857 w 7779150"/>
              <a:gd name="csY28" fmla="*/ 4083260 h 4083260"/>
              <a:gd name="csX29" fmla="*/ 1192803 w 7779150"/>
              <a:gd name="csY29" fmla="*/ 4083260 h 4083260"/>
              <a:gd name="csX30" fmla="*/ 0 w 7779150"/>
              <a:gd name="csY30" fmla="*/ 4083260 h 4083260"/>
              <a:gd name="csX31" fmla="*/ 0 w 7779150"/>
              <a:gd name="csY31" fmla="*/ 3525214 h 4083260"/>
              <a:gd name="csX32" fmla="*/ 0 w 7779150"/>
              <a:gd name="csY32" fmla="*/ 2885504 h 4083260"/>
              <a:gd name="csX33" fmla="*/ 0 w 7779150"/>
              <a:gd name="csY33" fmla="*/ 2164128 h 4083260"/>
              <a:gd name="csX34" fmla="*/ 0 w 7779150"/>
              <a:gd name="csY34" fmla="*/ 1401919 h 4083260"/>
              <a:gd name="csX35" fmla="*/ 0 w 7779150"/>
              <a:gd name="csY35" fmla="*/ 843874 h 4083260"/>
              <a:gd name="csX36" fmla="*/ 0 w 7779150"/>
              <a:gd name="csY36" fmla="*/ 0 h 40832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7779150" h="4083260" fill="none" extrusionOk="0">
                <a:moveTo>
                  <a:pt x="0" y="0"/>
                </a:moveTo>
                <a:cubicBezTo>
                  <a:pt x="157739" y="19211"/>
                  <a:pt x="429966" y="2050"/>
                  <a:pt x="570471" y="0"/>
                </a:cubicBezTo>
                <a:cubicBezTo>
                  <a:pt x="710976" y="-2050"/>
                  <a:pt x="1044045" y="25688"/>
                  <a:pt x="1296525" y="0"/>
                </a:cubicBezTo>
                <a:cubicBezTo>
                  <a:pt x="1549005" y="-25688"/>
                  <a:pt x="1619441" y="-19816"/>
                  <a:pt x="1789204" y="0"/>
                </a:cubicBezTo>
                <a:cubicBezTo>
                  <a:pt x="1958967" y="19816"/>
                  <a:pt x="2269453" y="19062"/>
                  <a:pt x="2437467" y="0"/>
                </a:cubicBezTo>
                <a:cubicBezTo>
                  <a:pt x="2605481" y="-19062"/>
                  <a:pt x="2884752" y="-8858"/>
                  <a:pt x="3163521" y="0"/>
                </a:cubicBezTo>
                <a:cubicBezTo>
                  <a:pt x="3442290" y="8858"/>
                  <a:pt x="3422366" y="16061"/>
                  <a:pt x="3578409" y="0"/>
                </a:cubicBezTo>
                <a:cubicBezTo>
                  <a:pt x="3734452" y="-16061"/>
                  <a:pt x="3800035" y="4067"/>
                  <a:pt x="3993297" y="0"/>
                </a:cubicBezTo>
                <a:cubicBezTo>
                  <a:pt x="4186559" y="-4067"/>
                  <a:pt x="4432391" y="12040"/>
                  <a:pt x="4797143" y="0"/>
                </a:cubicBezTo>
                <a:cubicBezTo>
                  <a:pt x="5161895" y="-12040"/>
                  <a:pt x="5197978" y="9688"/>
                  <a:pt x="5445405" y="0"/>
                </a:cubicBezTo>
                <a:cubicBezTo>
                  <a:pt x="5692832" y="-9688"/>
                  <a:pt x="5773096" y="7835"/>
                  <a:pt x="5860293" y="0"/>
                </a:cubicBezTo>
                <a:cubicBezTo>
                  <a:pt x="5947490" y="-7835"/>
                  <a:pt x="6330843" y="12469"/>
                  <a:pt x="6508556" y="0"/>
                </a:cubicBezTo>
                <a:cubicBezTo>
                  <a:pt x="6686269" y="-12469"/>
                  <a:pt x="7357972" y="53638"/>
                  <a:pt x="7779150" y="0"/>
                </a:cubicBezTo>
                <a:cubicBezTo>
                  <a:pt x="7788512" y="269713"/>
                  <a:pt x="7758420" y="487879"/>
                  <a:pt x="7779150" y="639711"/>
                </a:cubicBezTo>
                <a:cubicBezTo>
                  <a:pt x="7799880" y="791543"/>
                  <a:pt x="7759269" y="1002470"/>
                  <a:pt x="7779150" y="1320254"/>
                </a:cubicBezTo>
                <a:cubicBezTo>
                  <a:pt x="7799031" y="1638038"/>
                  <a:pt x="7773916" y="1681909"/>
                  <a:pt x="7779150" y="1878300"/>
                </a:cubicBezTo>
                <a:cubicBezTo>
                  <a:pt x="7784384" y="2074691"/>
                  <a:pt x="7743417" y="2480426"/>
                  <a:pt x="7779150" y="2640508"/>
                </a:cubicBezTo>
                <a:cubicBezTo>
                  <a:pt x="7814883" y="2800590"/>
                  <a:pt x="7771701" y="3087415"/>
                  <a:pt x="7779150" y="3321051"/>
                </a:cubicBezTo>
                <a:cubicBezTo>
                  <a:pt x="7786599" y="3554687"/>
                  <a:pt x="7768294" y="3751463"/>
                  <a:pt x="7779150" y="4083260"/>
                </a:cubicBezTo>
                <a:cubicBezTo>
                  <a:pt x="7532887" y="4067800"/>
                  <a:pt x="7430165" y="4111222"/>
                  <a:pt x="7208679" y="4083260"/>
                </a:cubicBezTo>
                <a:cubicBezTo>
                  <a:pt x="6987193" y="4055298"/>
                  <a:pt x="6910371" y="4099616"/>
                  <a:pt x="6716000" y="4083260"/>
                </a:cubicBezTo>
                <a:cubicBezTo>
                  <a:pt x="6521629" y="4066904"/>
                  <a:pt x="6156003" y="4072329"/>
                  <a:pt x="5912154" y="4083260"/>
                </a:cubicBezTo>
                <a:cubicBezTo>
                  <a:pt x="5668305" y="4094191"/>
                  <a:pt x="5396881" y="4110466"/>
                  <a:pt x="5263892" y="4083260"/>
                </a:cubicBezTo>
                <a:cubicBezTo>
                  <a:pt x="5130903" y="4056054"/>
                  <a:pt x="5000504" y="4086357"/>
                  <a:pt x="4849004" y="4083260"/>
                </a:cubicBezTo>
                <a:cubicBezTo>
                  <a:pt x="4697504" y="4080163"/>
                  <a:pt x="4467173" y="4089088"/>
                  <a:pt x="4200741" y="4083260"/>
                </a:cubicBezTo>
                <a:cubicBezTo>
                  <a:pt x="3934309" y="4077432"/>
                  <a:pt x="3803040" y="4100106"/>
                  <a:pt x="3630270" y="4083260"/>
                </a:cubicBezTo>
                <a:cubicBezTo>
                  <a:pt x="3457500" y="4066414"/>
                  <a:pt x="3338966" y="4096395"/>
                  <a:pt x="3059799" y="4083260"/>
                </a:cubicBezTo>
                <a:cubicBezTo>
                  <a:pt x="2780632" y="4070125"/>
                  <a:pt x="2636628" y="4063507"/>
                  <a:pt x="2489328" y="4083260"/>
                </a:cubicBezTo>
                <a:cubicBezTo>
                  <a:pt x="2342028" y="4103013"/>
                  <a:pt x="2159578" y="4057733"/>
                  <a:pt x="1918857" y="4083260"/>
                </a:cubicBezTo>
                <a:cubicBezTo>
                  <a:pt x="1678136" y="4108787"/>
                  <a:pt x="1515813" y="4108173"/>
                  <a:pt x="1192803" y="4083260"/>
                </a:cubicBezTo>
                <a:cubicBezTo>
                  <a:pt x="869793" y="4058347"/>
                  <a:pt x="552371" y="4091993"/>
                  <a:pt x="0" y="4083260"/>
                </a:cubicBezTo>
                <a:cubicBezTo>
                  <a:pt x="-3257" y="3869534"/>
                  <a:pt x="5248" y="3753800"/>
                  <a:pt x="0" y="3525214"/>
                </a:cubicBezTo>
                <a:cubicBezTo>
                  <a:pt x="-5248" y="3296628"/>
                  <a:pt x="-2424" y="3022331"/>
                  <a:pt x="0" y="2885504"/>
                </a:cubicBezTo>
                <a:cubicBezTo>
                  <a:pt x="2424" y="2748677"/>
                  <a:pt x="-33478" y="2324831"/>
                  <a:pt x="0" y="2164128"/>
                </a:cubicBezTo>
                <a:cubicBezTo>
                  <a:pt x="33478" y="2003425"/>
                  <a:pt x="37824" y="1671594"/>
                  <a:pt x="0" y="1401919"/>
                </a:cubicBezTo>
                <a:cubicBezTo>
                  <a:pt x="-37824" y="1132244"/>
                  <a:pt x="-26592" y="1030245"/>
                  <a:pt x="0" y="843874"/>
                </a:cubicBezTo>
                <a:cubicBezTo>
                  <a:pt x="26592" y="657504"/>
                  <a:pt x="34637" y="187650"/>
                  <a:pt x="0" y="0"/>
                </a:cubicBezTo>
                <a:close/>
              </a:path>
              <a:path w="7779150" h="4083260" stroke="0" extrusionOk="0">
                <a:moveTo>
                  <a:pt x="0" y="0"/>
                </a:moveTo>
                <a:cubicBezTo>
                  <a:pt x="235372" y="8690"/>
                  <a:pt x="309659" y="7153"/>
                  <a:pt x="570471" y="0"/>
                </a:cubicBezTo>
                <a:cubicBezTo>
                  <a:pt x="831283" y="-7153"/>
                  <a:pt x="837800" y="2797"/>
                  <a:pt x="985359" y="0"/>
                </a:cubicBezTo>
                <a:cubicBezTo>
                  <a:pt x="1132918" y="-2797"/>
                  <a:pt x="1495070" y="-38744"/>
                  <a:pt x="1789204" y="0"/>
                </a:cubicBezTo>
                <a:cubicBezTo>
                  <a:pt x="2083338" y="38744"/>
                  <a:pt x="2213312" y="-6537"/>
                  <a:pt x="2359676" y="0"/>
                </a:cubicBezTo>
                <a:cubicBezTo>
                  <a:pt x="2506040" y="6537"/>
                  <a:pt x="2645185" y="8392"/>
                  <a:pt x="2930147" y="0"/>
                </a:cubicBezTo>
                <a:cubicBezTo>
                  <a:pt x="3215109" y="-8392"/>
                  <a:pt x="3362027" y="-8107"/>
                  <a:pt x="3733992" y="0"/>
                </a:cubicBezTo>
                <a:cubicBezTo>
                  <a:pt x="4105957" y="8107"/>
                  <a:pt x="4023333" y="20869"/>
                  <a:pt x="4226672" y="0"/>
                </a:cubicBezTo>
                <a:cubicBezTo>
                  <a:pt x="4430011" y="-20869"/>
                  <a:pt x="4715325" y="20015"/>
                  <a:pt x="5030517" y="0"/>
                </a:cubicBezTo>
                <a:cubicBezTo>
                  <a:pt x="5345709" y="-20015"/>
                  <a:pt x="5478551" y="-21053"/>
                  <a:pt x="5834363" y="0"/>
                </a:cubicBezTo>
                <a:cubicBezTo>
                  <a:pt x="6190175" y="21053"/>
                  <a:pt x="6179230" y="-9907"/>
                  <a:pt x="6482625" y="0"/>
                </a:cubicBezTo>
                <a:cubicBezTo>
                  <a:pt x="6786020" y="9907"/>
                  <a:pt x="7205715" y="35465"/>
                  <a:pt x="7779150" y="0"/>
                </a:cubicBezTo>
                <a:cubicBezTo>
                  <a:pt x="7779544" y="148691"/>
                  <a:pt x="7785337" y="365769"/>
                  <a:pt x="7779150" y="639711"/>
                </a:cubicBezTo>
                <a:cubicBezTo>
                  <a:pt x="7772963" y="913653"/>
                  <a:pt x="7756107" y="965547"/>
                  <a:pt x="7779150" y="1197756"/>
                </a:cubicBezTo>
                <a:cubicBezTo>
                  <a:pt x="7802193" y="1429966"/>
                  <a:pt x="7777250" y="1738011"/>
                  <a:pt x="7779150" y="1878300"/>
                </a:cubicBezTo>
                <a:cubicBezTo>
                  <a:pt x="7781050" y="2018589"/>
                  <a:pt x="7771241" y="2381380"/>
                  <a:pt x="7779150" y="2558843"/>
                </a:cubicBezTo>
                <a:cubicBezTo>
                  <a:pt x="7787059" y="2736306"/>
                  <a:pt x="7798891" y="2969769"/>
                  <a:pt x="7779150" y="3239386"/>
                </a:cubicBezTo>
                <a:cubicBezTo>
                  <a:pt x="7759409" y="3509003"/>
                  <a:pt x="7766336" y="3800294"/>
                  <a:pt x="7779150" y="4083260"/>
                </a:cubicBezTo>
                <a:cubicBezTo>
                  <a:pt x="7499508" y="4075829"/>
                  <a:pt x="7376570" y="4098787"/>
                  <a:pt x="7053096" y="4083260"/>
                </a:cubicBezTo>
                <a:cubicBezTo>
                  <a:pt x="6729622" y="4067733"/>
                  <a:pt x="6730663" y="4091779"/>
                  <a:pt x="6638208" y="4083260"/>
                </a:cubicBezTo>
                <a:cubicBezTo>
                  <a:pt x="6545753" y="4074741"/>
                  <a:pt x="6370299" y="4069455"/>
                  <a:pt x="6145529" y="4083260"/>
                </a:cubicBezTo>
                <a:cubicBezTo>
                  <a:pt x="5920759" y="4097065"/>
                  <a:pt x="5713523" y="4120692"/>
                  <a:pt x="5341683" y="4083260"/>
                </a:cubicBezTo>
                <a:cubicBezTo>
                  <a:pt x="4969843" y="4045828"/>
                  <a:pt x="4953476" y="4100955"/>
                  <a:pt x="4693421" y="4083260"/>
                </a:cubicBezTo>
                <a:cubicBezTo>
                  <a:pt x="4433366" y="4065565"/>
                  <a:pt x="4338092" y="4085705"/>
                  <a:pt x="4200741" y="4083260"/>
                </a:cubicBezTo>
                <a:cubicBezTo>
                  <a:pt x="4063390" y="4080815"/>
                  <a:pt x="3778677" y="4087844"/>
                  <a:pt x="3552479" y="4083260"/>
                </a:cubicBezTo>
                <a:cubicBezTo>
                  <a:pt x="3326281" y="4078676"/>
                  <a:pt x="3312489" y="4091462"/>
                  <a:pt x="3137591" y="4083260"/>
                </a:cubicBezTo>
                <a:cubicBezTo>
                  <a:pt x="2962693" y="4075058"/>
                  <a:pt x="2906297" y="4103986"/>
                  <a:pt x="2722703" y="4083260"/>
                </a:cubicBezTo>
                <a:cubicBezTo>
                  <a:pt x="2539109" y="4062534"/>
                  <a:pt x="2342345" y="4104716"/>
                  <a:pt x="2074440" y="4083260"/>
                </a:cubicBezTo>
                <a:cubicBezTo>
                  <a:pt x="1806535" y="4061804"/>
                  <a:pt x="1807146" y="4080301"/>
                  <a:pt x="1581760" y="4083260"/>
                </a:cubicBezTo>
                <a:cubicBezTo>
                  <a:pt x="1356374" y="4086219"/>
                  <a:pt x="1048121" y="4064519"/>
                  <a:pt x="855706" y="4083260"/>
                </a:cubicBezTo>
                <a:cubicBezTo>
                  <a:pt x="663291" y="4102001"/>
                  <a:pt x="287273" y="4123522"/>
                  <a:pt x="0" y="4083260"/>
                </a:cubicBezTo>
                <a:cubicBezTo>
                  <a:pt x="19059" y="3778081"/>
                  <a:pt x="15968" y="3608962"/>
                  <a:pt x="0" y="3361884"/>
                </a:cubicBezTo>
                <a:cubicBezTo>
                  <a:pt x="-15968" y="3114806"/>
                  <a:pt x="-26330" y="2840948"/>
                  <a:pt x="0" y="2640508"/>
                </a:cubicBezTo>
                <a:cubicBezTo>
                  <a:pt x="26330" y="2440068"/>
                  <a:pt x="-20705" y="2290814"/>
                  <a:pt x="0" y="2041630"/>
                </a:cubicBezTo>
                <a:cubicBezTo>
                  <a:pt x="20705" y="1792446"/>
                  <a:pt x="27522" y="1578339"/>
                  <a:pt x="0" y="1320254"/>
                </a:cubicBezTo>
                <a:cubicBezTo>
                  <a:pt x="-27522" y="1062169"/>
                  <a:pt x="-34621" y="506868"/>
                  <a:pt x="0" y="0"/>
                </a:cubicBezTo>
                <a:close/>
              </a:path>
            </a:pathLst>
          </a:custGeom>
          <a:ln>
            <a:solidFill>
              <a:schemeClr val="tx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pic>
      <p:sp>
        <p:nvSpPr>
          <p:cNvPr id="5" name="TextBox 4">
            <a:extLst>
              <a:ext uri="{FF2B5EF4-FFF2-40B4-BE49-F238E27FC236}">
                <a16:creationId xmlns:a16="http://schemas.microsoft.com/office/drawing/2014/main" id="{A43830F8-07A4-3F50-E9F9-0AD289D67BEE}"/>
              </a:ext>
            </a:extLst>
          </p:cNvPr>
          <p:cNvSpPr txBox="1"/>
          <p:nvPr/>
        </p:nvSpPr>
        <p:spPr>
          <a:xfrm>
            <a:off x="115366" y="713551"/>
            <a:ext cx="3447232" cy="2862322"/>
          </a:xfrm>
          <a:prstGeom prst="rect">
            <a:avLst/>
          </a:prstGeom>
          <a:noFill/>
        </p:spPr>
        <p:txBody>
          <a:bodyPr wrap="square" rtlCol="0">
            <a:spAutoFit/>
          </a:bodyPr>
          <a:lstStyle/>
          <a:p>
            <a:r>
              <a:rPr lang="en-GB" dirty="0"/>
              <a:t>Hadron currents can be constructed from</a:t>
            </a:r>
          </a:p>
          <a:p>
            <a:pPr marL="285750" indent="-285750">
              <a:buFont typeface="Arial" panose="020B0604020202020204" pitchFamily="34" charset="0"/>
              <a:buChar char="•"/>
            </a:pPr>
            <a:r>
              <a:rPr lang="en-GB" dirty="0"/>
              <a:t>Four vectors of incoming and outgoing particles</a:t>
            </a:r>
          </a:p>
          <a:p>
            <a:pPr marL="285750" indent="-285750">
              <a:buFont typeface="Arial" panose="020B0604020202020204" pitchFamily="34" charset="0"/>
              <a:buChar char="•"/>
            </a:pPr>
            <a:r>
              <a:rPr lang="en-GB" dirty="0"/>
              <a:t>Lorentz invariance</a:t>
            </a:r>
          </a:p>
          <a:p>
            <a:pPr marL="285750" indent="-285750">
              <a:buFont typeface="Arial" panose="020B0604020202020204" pitchFamily="34" charset="0"/>
              <a:buChar char="•"/>
            </a:pPr>
            <a:r>
              <a:rPr lang="en-GB" dirty="0"/>
              <a:t>Form factors to take into account the structure and extension of the nucleon (we are not dealing with a quark current !)</a:t>
            </a:r>
            <a:endParaRPr lang="en-BE" dirty="0"/>
          </a:p>
        </p:txBody>
      </p:sp>
      <p:cxnSp>
        <p:nvCxnSpPr>
          <p:cNvPr id="7" name="Connector: Curved 6">
            <a:extLst>
              <a:ext uri="{FF2B5EF4-FFF2-40B4-BE49-F238E27FC236}">
                <a16:creationId xmlns:a16="http://schemas.microsoft.com/office/drawing/2014/main" id="{8A51A3B4-3FD2-E44C-E6EA-A449E8D74D57}"/>
              </a:ext>
            </a:extLst>
          </p:cNvPr>
          <p:cNvCxnSpPr>
            <a:cxnSpLocks/>
          </p:cNvCxnSpPr>
          <p:nvPr/>
        </p:nvCxnSpPr>
        <p:spPr>
          <a:xfrm rot="10800000">
            <a:off x="2873829" y="1175657"/>
            <a:ext cx="1377538" cy="1104406"/>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87FC743D-5E92-FED5-3306-5E780D398846}"/>
              </a:ext>
            </a:extLst>
          </p:cNvPr>
          <p:cNvPicPr>
            <a:picLocks noChangeAspect="1"/>
          </p:cNvPicPr>
          <p:nvPr/>
        </p:nvPicPr>
        <p:blipFill>
          <a:blip r:embed="rId3"/>
          <a:stretch>
            <a:fillRect/>
          </a:stretch>
        </p:blipFill>
        <p:spPr>
          <a:xfrm>
            <a:off x="274709" y="3499034"/>
            <a:ext cx="3287889" cy="3231202"/>
          </a:xfrm>
          <a:prstGeom prst="rect">
            <a:avLst/>
          </a:prstGeom>
        </p:spPr>
      </p:pic>
      <p:sp>
        <p:nvSpPr>
          <p:cNvPr id="13" name="TextBox 12">
            <a:extLst>
              <a:ext uri="{FF2B5EF4-FFF2-40B4-BE49-F238E27FC236}">
                <a16:creationId xmlns:a16="http://schemas.microsoft.com/office/drawing/2014/main" id="{1E3B5F7C-06EF-B2FA-1174-3D1894DCBE49}"/>
              </a:ext>
            </a:extLst>
          </p:cNvPr>
          <p:cNvSpPr txBox="1"/>
          <p:nvPr/>
        </p:nvSpPr>
        <p:spPr>
          <a:xfrm>
            <a:off x="3562598" y="5497677"/>
            <a:ext cx="5348259" cy="369332"/>
          </a:xfrm>
          <a:prstGeom prst="rect">
            <a:avLst/>
          </a:prstGeom>
          <a:noFill/>
        </p:spPr>
        <p:txBody>
          <a:bodyPr wrap="none" rtlCol="0">
            <a:spAutoFit/>
          </a:bodyPr>
          <a:lstStyle/>
          <a:p>
            <a:r>
              <a:rPr lang="en-GB" dirty="0"/>
              <a:t>Essentially :  Fourier transform of density distribution</a:t>
            </a:r>
            <a:endParaRPr lang="en-BE" dirty="0"/>
          </a:p>
        </p:txBody>
      </p:sp>
      <p:cxnSp>
        <p:nvCxnSpPr>
          <p:cNvPr id="15" name="Straight Arrow Connector 14">
            <a:extLst>
              <a:ext uri="{FF2B5EF4-FFF2-40B4-BE49-F238E27FC236}">
                <a16:creationId xmlns:a16="http://schemas.microsoft.com/office/drawing/2014/main" id="{0303A4C5-84F5-3D53-920B-522DB1257A1D}"/>
              </a:ext>
            </a:extLst>
          </p:cNvPr>
          <p:cNvCxnSpPr/>
          <p:nvPr/>
        </p:nvCxnSpPr>
        <p:spPr>
          <a:xfrm>
            <a:off x="3265714" y="5700156"/>
            <a:ext cx="29688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Text Box 10">
            <a:extLst>
              <a:ext uri="{FF2B5EF4-FFF2-40B4-BE49-F238E27FC236}">
                <a16:creationId xmlns:a16="http://schemas.microsoft.com/office/drawing/2014/main" id="{2991F778-F2C1-9611-71F8-686F11848896}"/>
              </a:ext>
            </a:extLst>
          </p:cNvPr>
          <p:cNvSpPr txBox="1">
            <a:spLocks noChangeArrowheads="1"/>
          </p:cNvSpPr>
          <p:nvPr/>
        </p:nvSpPr>
        <p:spPr bwMode="auto">
          <a:xfrm>
            <a:off x="47075" y="1340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The basic ingredient : Scattering off a nucleon</a:t>
            </a:r>
          </a:p>
        </p:txBody>
      </p:sp>
    </p:spTree>
    <p:extLst>
      <p:ext uri="{BB962C8B-B14F-4D97-AF65-F5344CB8AC3E}">
        <p14:creationId xmlns:p14="http://schemas.microsoft.com/office/powerpoint/2010/main" val="5688769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7A0C9A8-E63E-BFD9-CE8C-22A83F0A23BF}"/>
              </a:ext>
            </a:extLst>
          </p:cNvPr>
          <p:cNvSpPr txBox="1"/>
          <p:nvPr/>
        </p:nvSpPr>
        <p:spPr>
          <a:xfrm>
            <a:off x="174171" y="1535562"/>
            <a:ext cx="9205924" cy="4524315"/>
          </a:xfrm>
          <a:prstGeom prst="rect">
            <a:avLst/>
          </a:prstGeom>
          <a:noFill/>
        </p:spPr>
        <p:txBody>
          <a:bodyPr wrap="square" rtlCol="0">
            <a:spAutoFit/>
          </a:bodyPr>
          <a:lstStyle/>
          <a:p>
            <a:pPr marL="285750" indent="-285750">
              <a:buFont typeface="Arial" panose="020B0604020202020204" pitchFamily="34" charset="0"/>
              <a:buChar char="•"/>
            </a:pPr>
            <a:r>
              <a:rPr lang="en-GB" dirty="0"/>
              <a:t>Not every model is suitable for the description of any process … What assumptions and approximations are built in ? What is the validity range of the model ?</a:t>
            </a:r>
          </a:p>
          <a:p>
            <a:pPr marL="285750" indent="-285750">
              <a:buFont typeface="Arial" panose="020B0604020202020204" pitchFamily="34" charset="0"/>
              <a:buChar char="•"/>
            </a:pPr>
            <a:r>
              <a:rPr lang="en-GB" dirty="0"/>
              <a:t>Make sure that the model you use is  up to the task e.g. exclusive data will need more refined modelling (Is the final state a distorted wave ? Are binding energies and Pauli blocking taken into account ?  Angular distributions for hadrons will typically need mean field models to be accurate,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Descriptions are often based on effective parametrization. As a consequence, results and the separation between various effects are scheme dependent.  </a:t>
            </a:r>
          </a:p>
          <a:p>
            <a:pPr marL="285750" indent="-285750">
              <a:buFont typeface="Arial" panose="020B0604020202020204" pitchFamily="34" charset="0"/>
              <a:buChar char="•"/>
            </a:pPr>
            <a:r>
              <a:rPr lang="en-GB" dirty="0"/>
              <a:t>When adding various effects on top of each, make sure you’re doing it in a consistent way to avoid double counting. Caring about consistency is a great idea anyhow.</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Making sure that the model is validated against electron scattering data  for the  type of process and kinematic range you’re looking at is a great idea</a:t>
            </a:r>
          </a:p>
          <a:p>
            <a:pPr marL="285750" indent="-285750">
              <a:buFont typeface="Arial" panose="020B0604020202020204" pitchFamily="34" charset="0"/>
              <a:buChar char="•"/>
            </a:pPr>
            <a:r>
              <a:rPr lang="en-GB" dirty="0"/>
              <a:t>Still, be aware that neutrinos are different from electrons … and differences might bias results</a:t>
            </a:r>
          </a:p>
        </p:txBody>
      </p:sp>
      <p:sp>
        <p:nvSpPr>
          <p:cNvPr id="5" name="TextBox 4">
            <a:extLst>
              <a:ext uri="{FF2B5EF4-FFF2-40B4-BE49-F238E27FC236}">
                <a16:creationId xmlns:a16="http://schemas.microsoft.com/office/drawing/2014/main" id="{CC4586FD-8345-B754-D7E8-CD33AB5C44D0}"/>
              </a:ext>
            </a:extLst>
          </p:cNvPr>
          <p:cNvSpPr txBox="1"/>
          <p:nvPr/>
        </p:nvSpPr>
        <p:spPr>
          <a:xfrm>
            <a:off x="174171" y="874598"/>
            <a:ext cx="6699270" cy="369332"/>
          </a:xfrm>
          <a:prstGeom prst="rect">
            <a:avLst/>
          </a:prstGeom>
          <a:noFill/>
        </p:spPr>
        <p:txBody>
          <a:bodyPr wrap="none" rtlCol="0">
            <a:spAutoFit/>
          </a:bodyPr>
          <a:lstStyle/>
          <a:p>
            <a:r>
              <a:rPr lang="nl-BE" altLang="nl-BE" dirty="0" err="1">
                <a:latin typeface="Arial" panose="020B0604020202020204" pitchFamily="34" charset="0"/>
              </a:rPr>
              <a:t>Things</a:t>
            </a:r>
            <a:r>
              <a:rPr lang="nl-BE" altLang="nl-BE" dirty="0">
                <a:latin typeface="Arial" panose="020B0604020202020204" pitchFamily="34" charset="0"/>
              </a:rPr>
              <a:t> </a:t>
            </a:r>
            <a:r>
              <a:rPr lang="nl-BE" altLang="nl-BE" dirty="0" err="1">
                <a:latin typeface="Arial" panose="020B0604020202020204" pitchFamily="34" charset="0"/>
              </a:rPr>
              <a:t>to</a:t>
            </a:r>
            <a:r>
              <a:rPr lang="nl-BE" altLang="nl-BE" dirty="0">
                <a:latin typeface="Arial" panose="020B0604020202020204" pitchFamily="34" charset="0"/>
              </a:rPr>
              <a:t> </a:t>
            </a:r>
            <a:r>
              <a:rPr lang="nl-BE" altLang="nl-BE" dirty="0" err="1">
                <a:latin typeface="Arial" panose="020B0604020202020204" pitchFamily="34" charset="0"/>
              </a:rPr>
              <a:t>be</a:t>
            </a:r>
            <a:r>
              <a:rPr lang="nl-BE" altLang="nl-BE" dirty="0">
                <a:latin typeface="Arial" panose="020B0604020202020204" pitchFamily="34" charset="0"/>
              </a:rPr>
              <a:t> </a:t>
            </a:r>
            <a:r>
              <a:rPr lang="nl-BE" altLang="nl-BE" dirty="0" err="1">
                <a:latin typeface="Arial" panose="020B0604020202020204" pitchFamily="34" charset="0"/>
              </a:rPr>
              <a:t>aware</a:t>
            </a:r>
            <a:r>
              <a:rPr lang="nl-BE" altLang="nl-BE" dirty="0">
                <a:latin typeface="Arial" panose="020B0604020202020204" pitchFamily="34" charset="0"/>
              </a:rPr>
              <a:t> of </a:t>
            </a:r>
            <a:r>
              <a:rPr lang="nl-BE" altLang="nl-BE" dirty="0" err="1">
                <a:latin typeface="Arial" panose="020B0604020202020204" pitchFamily="34" charset="0"/>
              </a:rPr>
              <a:t>when</a:t>
            </a:r>
            <a:r>
              <a:rPr lang="nl-BE" altLang="nl-BE" dirty="0">
                <a:latin typeface="Arial" panose="020B0604020202020204" pitchFamily="34" charset="0"/>
              </a:rPr>
              <a:t> </a:t>
            </a:r>
            <a:r>
              <a:rPr lang="nl-BE" altLang="nl-BE" dirty="0" err="1">
                <a:latin typeface="Arial" panose="020B0604020202020204" pitchFamily="34" charset="0"/>
              </a:rPr>
              <a:t>working</a:t>
            </a:r>
            <a:r>
              <a:rPr lang="nl-BE" altLang="nl-BE" dirty="0">
                <a:latin typeface="Arial" panose="020B0604020202020204" pitchFamily="34" charset="0"/>
              </a:rPr>
              <a:t> </a:t>
            </a:r>
            <a:r>
              <a:rPr lang="nl-BE" altLang="nl-BE" dirty="0" err="1">
                <a:latin typeface="Arial" panose="020B0604020202020204" pitchFamily="34" charset="0"/>
              </a:rPr>
              <a:t>with</a:t>
            </a:r>
            <a:r>
              <a:rPr lang="nl-BE" altLang="nl-BE" dirty="0">
                <a:latin typeface="Arial" panose="020B0604020202020204" pitchFamily="34" charset="0"/>
              </a:rPr>
              <a:t> cross </a:t>
            </a:r>
            <a:r>
              <a:rPr lang="nl-BE" altLang="nl-BE" dirty="0" err="1">
                <a:latin typeface="Arial" panose="020B0604020202020204" pitchFamily="34" charset="0"/>
              </a:rPr>
              <a:t>section</a:t>
            </a:r>
            <a:r>
              <a:rPr lang="nl-BE" altLang="nl-BE" dirty="0">
                <a:latin typeface="Arial" panose="020B0604020202020204" pitchFamily="34" charset="0"/>
              </a:rPr>
              <a:t> </a:t>
            </a:r>
            <a:r>
              <a:rPr lang="nl-BE" altLang="nl-BE" dirty="0" err="1">
                <a:latin typeface="Arial" panose="020B0604020202020204" pitchFamily="34" charset="0"/>
              </a:rPr>
              <a:t>models</a:t>
            </a:r>
            <a:r>
              <a:rPr lang="nl-BE" altLang="nl-BE" dirty="0">
                <a:latin typeface="Arial" panose="020B0604020202020204" pitchFamily="34" charset="0"/>
              </a:rPr>
              <a:t> :</a:t>
            </a:r>
            <a:endParaRPr lang="en-BE" dirty="0"/>
          </a:p>
        </p:txBody>
      </p:sp>
      <p:pic>
        <p:nvPicPr>
          <p:cNvPr id="6" name="Picture 5" descr="Snoopy Peanuts Class Mascot Take Home Journal">
            <a:extLst>
              <a:ext uri="{FF2B5EF4-FFF2-40B4-BE49-F238E27FC236}">
                <a16:creationId xmlns:a16="http://schemas.microsoft.com/office/drawing/2014/main" id="{2C70262E-96F6-A57A-C58C-EC1ACBB40046}"/>
              </a:ext>
            </a:extLst>
          </p:cNvPr>
          <p:cNvPicPr>
            <a:picLocks noChangeAspect="1"/>
          </p:cNvPicPr>
          <p:nvPr/>
        </p:nvPicPr>
        <p:blipFill>
          <a:blip r:embed="rId2"/>
          <a:stretch>
            <a:fillRect/>
          </a:stretch>
        </p:blipFill>
        <p:spPr>
          <a:xfrm>
            <a:off x="9446079" y="1385332"/>
            <a:ext cx="2571750" cy="3333750"/>
          </a:xfrm>
          <a:prstGeom prst="rect">
            <a:avLst/>
          </a:prstGeom>
        </p:spPr>
      </p:pic>
      <p:sp>
        <p:nvSpPr>
          <p:cNvPr id="10" name="Text Box 10">
            <a:extLst>
              <a:ext uri="{FF2B5EF4-FFF2-40B4-BE49-F238E27FC236}">
                <a16:creationId xmlns:a16="http://schemas.microsoft.com/office/drawing/2014/main" id="{35567D9A-EC5B-99CD-0B99-11F19B7DE64E}"/>
              </a:ext>
            </a:extLst>
          </p:cNvPr>
          <p:cNvSpPr txBox="1">
            <a:spLocks noChangeArrowheads="1"/>
          </p:cNvSpPr>
          <p:nvPr/>
        </p:nvSpPr>
        <p:spPr bwMode="auto">
          <a:xfrm>
            <a:off x="47075" y="1213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What you really should take away …</a:t>
            </a:r>
          </a:p>
        </p:txBody>
      </p:sp>
    </p:spTree>
    <p:extLst>
      <p:ext uri="{BB962C8B-B14F-4D97-AF65-F5344CB8AC3E}">
        <p14:creationId xmlns:p14="http://schemas.microsoft.com/office/powerpoint/2010/main" val="638444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64F15C-273E-4310-9153-C98340A037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70" y="-117200"/>
            <a:ext cx="12595123" cy="7092399"/>
          </a:xfrm>
          <a:prstGeom prst="rect">
            <a:avLst/>
          </a:prstGeom>
        </p:spPr>
      </p:pic>
      <p:sp>
        <p:nvSpPr>
          <p:cNvPr id="4" name="TextBox 3">
            <a:extLst>
              <a:ext uri="{FF2B5EF4-FFF2-40B4-BE49-F238E27FC236}">
                <a16:creationId xmlns:a16="http://schemas.microsoft.com/office/drawing/2014/main" id="{55C3EA10-F653-4039-9A53-67B77311FA4B}"/>
              </a:ext>
            </a:extLst>
          </p:cNvPr>
          <p:cNvSpPr txBox="1"/>
          <p:nvPr/>
        </p:nvSpPr>
        <p:spPr>
          <a:xfrm>
            <a:off x="1590499" y="-86764"/>
            <a:ext cx="9620711" cy="923330"/>
          </a:xfrm>
          <a:prstGeom prst="rect">
            <a:avLst/>
          </a:prstGeom>
          <a:noFill/>
        </p:spPr>
        <p:txBody>
          <a:bodyPr wrap="none" rtlCol="0">
            <a:spAutoFit/>
          </a:bodyPr>
          <a:lstStyle/>
          <a:p>
            <a:r>
              <a:rPr lang="en-US" dirty="0"/>
              <a:t> </a:t>
            </a:r>
            <a:r>
              <a:rPr lang="en-US" sz="5400" b="1" dirty="0">
                <a:solidFill>
                  <a:schemeClr val="bg1"/>
                </a:solidFill>
              </a:rPr>
              <a:t>Where should we go from here ?</a:t>
            </a:r>
            <a:endParaRPr lang="nl-BE" sz="5400" b="1" dirty="0"/>
          </a:p>
        </p:txBody>
      </p:sp>
      <p:sp>
        <p:nvSpPr>
          <p:cNvPr id="2" name="TextBox 1">
            <a:extLst>
              <a:ext uri="{FF2B5EF4-FFF2-40B4-BE49-F238E27FC236}">
                <a16:creationId xmlns:a16="http://schemas.microsoft.com/office/drawing/2014/main" id="{162E5953-40A7-4E68-819A-8E1DD44571C8}"/>
              </a:ext>
            </a:extLst>
          </p:cNvPr>
          <p:cNvSpPr txBox="1"/>
          <p:nvPr/>
        </p:nvSpPr>
        <p:spPr>
          <a:xfrm>
            <a:off x="-156452" y="3009689"/>
            <a:ext cx="7960311" cy="369331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The upcoming generation of experiments needs cross section calculations with unprecedented accuracy and reliable uncertainty estimates                                                                                                      </a:t>
            </a:r>
          </a:p>
          <a:p>
            <a:pPr marL="285750" indent="-285750">
              <a:buFont typeface="Arial" panose="020B0604020202020204" pitchFamily="34" charset="0"/>
              <a:buChar char="•"/>
            </a:pPr>
            <a:r>
              <a:rPr lang="en-US" dirty="0">
                <a:solidFill>
                  <a:schemeClr val="bg1"/>
                </a:solidFill>
              </a:rPr>
              <a:t>We have to tackle the currently existing degeneracy between nucleon uncertainties and nuclear effects, and between cross section and flux uncertainties</a:t>
            </a:r>
          </a:p>
          <a:p>
            <a:pPr marL="285750" indent="-285750">
              <a:buFont typeface="Arial" panose="020B0604020202020204" pitchFamily="34" charset="0"/>
              <a:buChar char="•"/>
            </a:pPr>
            <a:r>
              <a:rPr lang="en-US" dirty="0">
                <a:solidFill>
                  <a:schemeClr val="bg1"/>
                </a:solidFill>
              </a:rPr>
              <a:t>We need calculations for more exclusive processes</a:t>
            </a:r>
          </a:p>
          <a:p>
            <a:pPr marL="285750" indent="-285750">
              <a:buFont typeface="Arial" panose="020B0604020202020204" pitchFamily="34" charset="0"/>
              <a:buChar char="•"/>
            </a:pPr>
            <a:r>
              <a:rPr lang="en-US" dirty="0">
                <a:solidFill>
                  <a:schemeClr val="bg1"/>
                </a:solidFill>
              </a:rPr>
              <a:t>Argon targets</a:t>
            </a:r>
          </a:p>
          <a:p>
            <a:pPr marL="285750" indent="-285750">
              <a:buFont typeface="Arial" panose="020B0604020202020204" pitchFamily="34" charset="0"/>
              <a:buChar char="•"/>
            </a:pPr>
            <a:r>
              <a:rPr lang="en-US" dirty="0">
                <a:solidFill>
                  <a:schemeClr val="bg1"/>
                </a:solidFill>
              </a:rPr>
              <a:t>Especially in the kinematic region beyond the </a:t>
            </a:r>
            <a:r>
              <a:rPr lang="en-US" dirty="0" err="1">
                <a:solidFill>
                  <a:schemeClr val="bg1"/>
                </a:solidFill>
              </a:rPr>
              <a:t>quasielastic</a:t>
            </a:r>
            <a:r>
              <a:rPr lang="en-US" dirty="0">
                <a:solidFill>
                  <a:schemeClr val="bg1"/>
                </a:solidFill>
              </a:rPr>
              <a:t> and the delta region, and beyond …  a lot of open issues remain </a:t>
            </a:r>
          </a:p>
          <a:p>
            <a:pPr marL="285750" indent="-285750">
              <a:buFont typeface="Arial" panose="020B0604020202020204" pitchFamily="34" charset="0"/>
              <a:buChar char="•"/>
            </a:pPr>
            <a:r>
              <a:rPr lang="en-US" dirty="0">
                <a:solidFill>
                  <a:schemeClr val="bg1"/>
                </a:solidFill>
              </a:rPr>
              <a:t>Combine strength of microscopic </a:t>
            </a:r>
            <a:r>
              <a:rPr lang="en-US" dirty="0" err="1">
                <a:solidFill>
                  <a:schemeClr val="bg1"/>
                </a:solidFill>
              </a:rPr>
              <a:t>quantummechanical</a:t>
            </a:r>
            <a:r>
              <a:rPr lang="en-US" dirty="0">
                <a:solidFill>
                  <a:schemeClr val="bg1"/>
                </a:solidFill>
              </a:rPr>
              <a:t> modeling and generator approaches to FSI and make sure theoretical progress finds it way to generators</a:t>
            </a:r>
          </a:p>
          <a:p>
            <a:endParaRPr lang="nl-BE" dirty="0"/>
          </a:p>
        </p:txBody>
      </p:sp>
      <p:pic>
        <p:nvPicPr>
          <p:cNvPr id="5" name="Picture 4">
            <a:extLst>
              <a:ext uri="{FF2B5EF4-FFF2-40B4-BE49-F238E27FC236}">
                <a16:creationId xmlns:a16="http://schemas.microsoft.com/office/drawing/2014/main" id="{2E0C1D6F-CE01-4F32-B71C-0BCF1D2EEBE5}"/>
              </a:ext>
            </a:extLst>
          </p:cNvPr>
          <p:cNvPicPr>
            <a:picLocks noChangeAspect="1"/>
          </p:cNvPicPr>
          <p:nvPr/>
        </p:nvPicPr>
        <p:blipFill rotWithShape="1">
          <a:blip r:embed="rId4"/>
          <a:srcRect t="8817"/>
          <a:stretch/>
        </p:blipFill>
        <p:spPr>
          <a:xfrm>
            <a:off x="-157118" y="1468703"/>
            <a:ext cx="1869902" cy="1189372"/>
          </a:xfrm>
          <a:prstGeom prst="rect">
            <a:avLst/>
          </a:prstGeom>
        </p:spPr>
      </p:pic>
      <p:pic>
        <p:nvPicPr>
          <p:cNvPr id="6" name="Picture 5">
            <a:extLst>
              <a:ext uri="{FF2B5EF4-FFF2-40B4-BE49-F238E27FC236}">
                <a16:creationId xmlns:a16="http://schemas.microsoft.com/office/drawing/2014/main" id="{1A7B02C6-50F2-44C9-AAE3-4E7618B3E096}"/>
              </a:ext>
            </a:extLst>
          </p:cNvPr>
          <p:cNvPicPr>
            <a:picLocks noChangeAspect="1"/>
          </p:cNvPicPr>
          <p:nvPr/>
        </p:nvPicPr>
        <p:blipFill>
          <a:blip r:embed="rId5"/>
          <a:stretch>
            <a:fillRect/>
          </a:stretch>
        </p:blipFill>
        <p:spPr>
          <a:xfrm>
            <a:off x="1772324" y="1468703"/>
            <a:ext cx="1999400" cy="1189372"/>
          </a:xfrm>
          <a:prstGeom prst="rect">
            <a:avLst/>
          </a:prstGeom>
        </p:spPr>
      </p:pic>
      <p:pic>
        <p:nvPicPr>
          <p:cNvPr id="7" name="Picture 6">
            <a:extLst>
              <a:ext uri="{FF2B5EF4-FFF2-40B4-BE49-F238E27FC236}">
                <a16:creationId xmlns:a16="http://schemas.microsoft.com/office/drawing/2014/main" id="{16B978A1-F013-4B61-8A0C-12409F1E316B}"/>
              </a:ext>
            </a:extLst>
          </p:cNvPr>
          <p:cNvPicPr>
            <a:picLocks noChangeAspect="1"/>
          </p:cNvPicPr>
          <p:nvPr/>
        </p:nvPicPr>
        <p:blipFill rotWithShape="1">
          <a:blip r:embed="rId6"/>
          <a:srcRect t="2342"/>
          <a:stretch/>
        </p:blipFill>
        <p:spPr>
          <a:xfrm>
            <a:off x="3802720" y="1468703"/>
            <a:ext cx="2072472" cy="1229332"/>
          </a:xfrm>
          <a:prstGeom prst="rect">
            <a:avLst/>
          </a:prstGeom>
        </p:spPr>
      </p:pic>
      <p:pic>
        <p:nvPicPr>
          <p:cNvPr id="8" name="Picture 7">
            <a:extLst>
              <a:ext uri="{FF2B5EF4-FFF2-40B4-BE49-F238E27FC236}">
                <a16:creationId xmlns:a16="http://schemas.microsoft.com/office/drawing/2014/main" id="{D5DCFFF4-0310-4B16-A9B3-38E907AE5F92}"/>
              </a:ext>
            </a:extLst>
          </p:cNvPr>
          <p:cNvPicPr>
            <a:picLocks noChangeAspect="1"/>
          </p:cNvPicPr>
          <p:nvPr/>
        </p:nvPicPr>
        <p:blipFill rotWithShape="1">
          <a:blip r:embed="rId7"/>
          <a:srcRect t="1651" b="1"/>
          <a:stretch/>
        </p:blipFill>
        <p:spPr>
          <a:xfrm>
            <a:off x="5921373" y="1468702"/>
            <a:ext cx="2072472" cy="1229333"/>
          </a:xfrm>
          <a:prstGeom prst="rect">
            <a:avLst/>
          </a:prstGeom>
        </p:spPr>
      </p:pic>
      <p:pic>
        <p:nvPicPr>
          <p:cNvPr id="10" name="Picture 9">
            <a:extLst>
              <a:ext uri="{FF2B5EF4-FFF2-40B4-BE49-F238E27FC236}">
                <a16:creationId xmlns:a16="http://schemas.microsoft.com/office/drawing/2014/main" id="{C68193BE-4013-439B-BFBD-9353A9E2BEC0}"/>
              </a:ext>
            </a:extLst>
          </p:cNvPr>
          <p:cNvPicPr>
            <a:picLocks noChangeAspect="1"/>
          </p:cNvPicPr>
          <p:nvPr/>
        </p:nvPicPr>
        <p:blipFill rotWithShape="1">
          <a:blip r:embed="rId8"/>
          <a:srcRect t="4152"/>
          <a:stretch/>
        </p:blipFill>
        <p:spPr>
          <a:xfrm>
            <a:off x="8024841" y="1424227"/>
            <a:ext cx="2072472" cy="1284296"/>
          </a:xfrm>
          <a:prstGeom prst="rect">
            <a:avLst/>
          </a:prstGeom>
        </p:spPr>
      </p:pic>
      <p:pic>
        <p:nvPicPr>
          <p:cNvPr id="11" name="Picture 10">
            <a:extLst>
              <a:ext uri="{FF2B5EF4-FFF2-40B4-BE49-F238E27FC236}">
                <a16:creationId xmlns:a16="http://schemas.microsoft.com/office/drawing/2014/main" id="{F8D95D55-31A1-466D-9327-C179BCDAAF10}"/>
              </a:ext>
            </a:extLst>
          </p:cNvPr>
          <p:cNvPicPr>
            <a:picLocks noChangeAspect="1"/>
          </p:cNvPicPr>
          <p:nvPr/>
        </p:nvPicPr>
        <p:blipFill>
          <a:blip r:embed="rId9"/>
          <a:stretch>
            <a:fillRect/>
          </a:stretch>
        </p:blipFill>
        <p:spPr>
          <a:xfrm>
            <a:off x="10156853" y="1424228"/>
            <a:ext cx="2112638" cy="1291056"/>
          </a:xfrm>
          <a:prstGeom prst="rect">
            <a:avLst/>
          </a:prstGeom>
        </p:spPr>
      </p:pic>
      <p:pic>
        <p:nvPicPr>
          <p:cNvPr id="12" name="Picture 11">
            <a:extLst>
              <a:ext uri="{FF2B5EF4-FFF2-40B4-BE49-F238E27FC236}">
                <a16:creationId xmlns:a16="http://schemas.microsoft.com/office/drawing/2014/main" id="{AE569D53-3930-4F36-8E72-00FC0F78EA25}"/>
              </a:ext>
            </a:extLst>
          </p:cNvPr>
          <p:cNvPicPr>
            <a:picLocks noChangeAspect="1"/>
          </p:cNvPicPr>
          <p:nvPr/>
        </p:nvPicPr>
        <p:blipFill>
          <a:blip r:embed="rId10"/>
          <a:stretch>
            <a:fillRect/>
          </a:stretch>
        </p:blipFill>
        <p:spPr>
          <a:xfrm>
            <a:off x="13009608" y="2781958"/>
            <a:ext cx="6962775" cy="3705225"/>
          </a:xfrm>
          <a:prstGeom prst="rect">
            <a:avLst/>
          </a:prstGeom>
        </p:spPr>
      </p:pic>
      <p:sp>
        <p:nvSpPr>
          <p:cNvPr id="13" name="TextBox 12">
            <a:extLst>
              <a:ext uri="{FF2B5EF4-FFF2-40B4-BE49-F238E27FC236}">
                <a16:creationId xmlns:a16="http://schemas.microsoft.com/office/drawing/2014/main" id="{A5D10DC1-CB06-4DBD-88A0-30ECE4AEDE5C}"/>
              </a:ext>
            </a:extLst>
          </p:cNvPr>
          <p:cNvSpPr txBox="1"/>
          <p:nvPr/>
        </p:nvSpPr>
        <p:spPr>
          <a:xfrm>
            <a:off x="4894074" y="6334780"/>
            <a:ext cx="7375417" cy="523220"/>
          </a:xfrm>
          <a:prstGeom prst="rect">
            <a:avLst/>
          </a:prstGeom>
          <a:noFill/>
        </p:spPr>
        <p:txBody>
          <a:bodyPr wrap="none" rtlCol="0">
            <a:spAutoFit/>
          </a:bodyPr>
          <a:lstStyle/>
          <a:p>
            <a:r>
              <a:rPr lang="en-US" sz="1400" dirty="0">
                <a:solidFill>
                  <a:schemeClr val="bg1"/>
                </a:solidFill>
              </a:rPr>
              <a:t>Snowmass WP on theoretical tools for neutrino scattering, L. Alvarez </a:t>
            </a:r>
            <a:r>
              <a:rPr lang="en-US" sz="1400" dirty="0" err="1">
                <a:solidFill>
                  <a:schemeClr val="bg1"/>
                </a:solidFill>
              </a:rPr>
              <a:t>Ruso</a:t>
            </a:r>
            <a:r>
              <a:rPr lang="en-US" sz="1400" dirty="0">
                <a:solidFill>
                  <a:schemeClr val="bg1"/>
                </a:solidFill>
              </a:rPr>
              <a:t> et al, </a:t>
            </a:r>
            <a:r>
              <a:rPr lang="nl-BE" sz="1400" dirty="0">
                <a:solidFill>
                  <a:schemeClr val="bg1"/>
                </a:solidFill>
                <a:hlinkClick r:id="rId11">
                  <a:extLst>
                    <a:ext uri="{A12FA001-AC4F-418D-AE19-62706E023703}">
                      <ahyp:hlinkClr xmlns:ahyp="http://schemas.microsoft.com/office/drawing/2018/hyperlinkcolor" val="tx"/>
                    </a:ext>
                  </a:extLst>
                </a:hlinkClick>
              </a:rPr>
              <a:t>arXiv:2203.09030</a:t>
            </a:r>
            <a:endParaRPr lang="nl-BE" sz="1400" dirty="0">
              <a:solidFill>
                <a:schemeClr val="bg1"/>
              </a:solidFill>
            </a:endParaRPr>
          </a:p>
          <a:p>
            <a:r>
              <a:rPr lang="en-US" sz="1400" dirty="0">
                <a:solidFill>
                  <a:schemeClr val="bg1"/>
                </a:solidFill>
              </a:rPr>
              <a:t> </a:t>
            </a:r>
            <a:endParaRPr lang="nl-BE" sz="1400" dirty="0">
              <a:solidFill>
                <a:schemeClr val="bg1"/>
              </a:solidFill>
            </a:endParaRPr>
          </a:p>
        </p:txBody>
      </p:sp>
      <p:sp>
        <p:nvSpPr>
          <p:cNvPr id="14" name="Arrow: Down 13">
            <a:extLst>
              <a:ext uri="{FF2B5EF4-FFF2-40B4-BE49-F238E27FC236}">
                <a16:creationId xmlns:a16="http://schemas.microsoft.com/office/drawing/2014/main" id="{B89DAB87-B002-4598-B897-591ED1029E6F}"/>
              </a:ext>
            </a:extLst>
          </p:cNvPr>
          <p:cNvSpPr/>
          <p:nvPr/>
        </p:nvSpPr>
        <p:spPr>
          <a:xfrm rot="20561760">
            <a:off x="7597580" y="5895011"/>
            <a:ext cx="594102" cy="617223"/>
          </a:xfrm>
          <a:prstGeom prst="down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bg1"/>
              </a:solidFill>
            </a:endParaRPr>
          </a:p>
        </p:txBody>
      </p:sp>
      <p:sp>
        <p:nvSpPr>
          <p:cNvPr id="15" name="TextBox 14">
            <a:extLst>
              <a:ext uri="{FF2B5EF4-FFF2-40B4-BE49-F238E27FC236}">
                <a16:creationId xmlns:a16="http://schemas.microsoft.com/office/drawing/2014/main" id="{6FF8B095-A646-41CF-A807-09D8F201B831}"/>
              </a:ext>
            </a:extLst>
          </p:cNvPr>
          <p:cNvSpPr txBox="1"/>
          <p:nvPr/>
        </p:nvSpPr>
        <p:spPr>
          <a:xfrm rot="20304264">
            <a:off x="3959274" y="1565594"/>
            <a:ext cx="3490058" cy="830997"/>
          </a:xfrm>
          <a:prstGeom prst="rect">
            <a:avLst/>
          </a:prstGeom>
          <a:noFill/>
        </p:spPr>
        <p:txBody>
          <a:bodyPr wrap="none" rtlCol="0">
            <a:spAutoFit/>
          </a:bodyPr>
          <a:lstStyle/>
          <a:p>
            <a:r>
              <a:rPr lang="en-US" sz="4800" b="1" dirty="0">
                <a:solidFill>
                  <a:srgbClr val="FFC000"/>
                </a:solidFill>
              </a:rPr>
              <a:t>Challenging !</a:t>
            </a:r>
            <a:endParaRPr lang="nl-BE" sz="4800" b="1" dirty="0">
              <a:solidFill>
                <a:srgbClr val="FFC000"/>
              </a:solidFill>
            </a:endParaRPr>
          </a:p>
        </p:txBody>
      </p:sp>
      <p:pic>
        <p:nvPicPr>
          <p:cNvPr id="17" name="Picture 16">
            <a:extLst>
              <a:ext uri="{FF2B5EF4-FFF2-40B4-BE49-F238E27FC236}">
                <a16:creationId xmlns:a16="http://schemas.microsoft.com/office/drawing/2014/main" id="{021DBFB7-5E58-32C3-D8B5-324AF866A35E}"/>
              </a:ext>
            </a:extLst>
          </p:cNvPr>
          <p:cNvPicPr>
            <a:picLocks noChangeAspect="1"/>
          </p:cNvPicPr>
          <p:nvPr/>
        </p:nvPicPr>
        <p:blipFill>
          <a:blip r:embed="rId12"/>
          <a:stretch>
            <a:fillRect/>
          </a:stretch>
        </p:blipFill>
        <p:spPr>
          <a:xfrm rot="3344564">
            <a:off x="8553976" y="3666089"/>
            <a:ext cx="2363208" cy="2128925"/>
          </a:xfrm>
          <a:prstGeom prst="rect">
            <a:avLst/>
          </a:prstGeom>
        </p:spPr>
      </p:pic>
      <p:sp>
        <p:nvSpPr>
          <p:cNvPr id="18" name="TextBox 17">
            <a:extLst>
              <a:ext uri="{FF2B5EF4-FFF2-40B4-BE49-F238E27FC236}">
                <a16:creationId xmlns:a16="http://schemas.microsoft.com/office/drawing/2014/main" id="{83CDE647-3A75-77D2-3911-3618FA3C361A}"/>
              </a:ext>
            </a:extLst>
          </p:cNvPr>
          <p:cNvSpPr txBox="1"/>
          <p:nvPr/>
        </p:nvSpPr>
        <p:spPr>
          <a:xfrm>
            <a:off x="9792210" y="2784221"/>
            <a:ext cx="2477281" cy="369332"/>
          </a:xfrm>
          <a:prstGeom prst="rect">
            <a:avLst/>
          </a:prstGeom>
          <a:noFill/>
        </p:spPr>
        <p:txBody>
          <a:bodyPr wrap="none" rtlCol="0">
            <a:spAutoFit/>
          </a:bodyPr>
          <a:lstStyle/>
          <a:p>
            <a:r>
              <a:rPr lang="en-US" dirty="0">
                <a:solidFill>
                  <a:schemeClr val="bg1"/>
                </a:solidFill>
              </a:rPr>
              <a:t>Raul Gonzalez-Jimenez</a:t>
            </a:r>
            <a:endParaRPr lang="en-BE" dirty="0"/>
          </a:p>
        </p:txBody>
      </p:sp>
      <p:sp>
        <p:nvSpPr>
          <p:cNvPr id="22" name="TextBox 21">
            <a:extLst>
              <a:ext uri="{FF2B5EF4-FFF2-40B4-BE49-F238E27FC236}">
                <a16:creationId xmlns:a16="http://schemas.microsoft.com/office/drawing/2014/main" id="{830D9298-249C-6651-73CA-8C6B32DC3992}"/>
              </a:ext>
            </a:extLst>
          </p:cNvPr>
          <p:cNvSpPr txBox="1"/>
          <p:nvPr/>
        </p:nvSpPr>
        <p:spPr>
          <a:xfrm>
            <a:off x="10532327" y="5484572"/>
            <a:ext cx="1496372" cy="369332"/>
          </a:xfrm>
          <a:prstGeom prst="rect">
            <a:avLst/>
          </a:prstGeom>
          <a:noFill/>
        </p:spPr>
        <p:txBody>
          <a:bodyPr wrap="none" rtlCol="0">
            <a:spAutoFit/>
          </a:bodyPr>
          <a:lstStyle/>
          <a:p>
            <a:r>
              <a:rPr lang="en-US" dirty="0">
                <a:solidFill>
                  <a:schemeClr val="bg1"/>
                </a:solidFill>
              </a:rPr>
              <a:t>A. Ashkenazi </a:t>
            </a:r>
            <a:endParaRPr lang="en-BE" dirty="0"/>
          </a:p>
        </p:txBody>
      </p:sp>
    </p:spTree>
    <p:extLst>
      <p:ext uri="{BB962C8B-B14F-4D97-AF65-F5344CB8AC3E}">
        <p14:creationId xmlns:p14="http://schemas.microsoft.com/office/powerpoint/2010/main" val="29391810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B1313B-45D9-3CD2-C11C-AE049672613E}"/>
              </a:ext>
            </a:extLst>
          </p:cNvPr>
          <p:cNvPicPr>
            <a:picLocks noChangeAspect="1"/>
          </p:cNvPicPr>
          <p:nvPr/>
        </p:nvPicPr>
        <p:blipFill>
          <a:blip r:embed="rId2"/>
          <a:stretch>
            <a:fillRect/>
          </a:stretch>
        </p:blipFill>
        <p:spPr>
          <a:xfrm>
            <a:off x="211756" y="658090"/>
            <a:ext cx="2305168" cy="3245017"/>
          </a:xfrm>
          <a:prstGeom prst="rect">
            <a:avLst/>
          </a:prstGeom>
        </p:spPr>
      </p:pic>
      <p:pic>
        <p:nvPicPr>
          <p:cNvPr id="5" name="Picture 4">
            <a:extLst>
              <a:ext uri="{FF2B5EF4-FFF2-40B4-BE49-F238E27FC236}">
                <a16:creationId xmlns:a16="http://schemas.microsoft.com/office/drawing/2014/main" id="{821B2C53-267A-F01D-CAAC-B2C172422622}"/>
              </a:ext>
            </a:extLst>
          </p:cNvPr>
          <p:cNvPicPr>
            <a:picLocks noChangeAspect="1"/>
          </p:cNvPicPr>
          <p:nvPr/>
        </p:nvPicPr>
        <p:blipFill>
          <a:blip r:embed="rId3"/>
          <a:stretch>
            <a:fillRect/>
          </a:stretch>
        </p:blipFill>
        <p:spPr>
          <a:xfrm>
            <a:off x="2845411" y="316650"/>
            <a:ext cx="3489743" cy="4458580"/>
          </a:xfrm>
          <a:prstGeom prst="rect">
            <a:avLst/>
          </a:prstGeom>
        </p:spPr>
      </p:pic>
      <p:pic>
        <p:nvPicPr>
          <p:cNvPr id="7" name="Picture 6">
            <a:extLst>
              <a:ext uri="{FF2B5EF4-FFF2-40B4-BE49-F238E27FC236}">
                <a16:creationId xmlns:a16="http://schemas.microsoft.com/office/drawing/2014/main" id="{83EA7681-4496-5056-4286-C1E7628B63AA}"/>
              </a:ext>
            </a:extLst>
          </p:cNvPr>
          <p:cNvPicPr>
            <a:picLocks noChangeAspect="1"/>
          </p:cNvPicPr>
          <p:nvPr/>
        </p:nvPicPr>
        <p:blipFill>
          <a:blip r:embed="rId4"/>
          <a:stretch>
            <a:fillRect/>
          </a:stretch>
        </p:blipFill>
        <p:spPr>
          <a:xfrm>
            <a:off x="211756" y="3905098"/>
            <a:ext cx="2235315" cy="2952902"/>
          </a:xfrm>
          <a:prstGeom prst="rect">
            <a:avLst/>
          </a:prstGeom>
        </p:spPr>
      </p:pic>
      <p:pic>
        <p:nvPicPr>
          <p:cNvPr id="8" name="Picture 7" descr="Reading Snoopy&quot; Magnet for Sale by PeanutSquiggle | Redbubble">
            <a:extLst>
              <a:ext uri="{FF2B5EF4-FFF2-40B4-BE49-F238E27FC236}">
                <a16:creationId xmlns:a16="http://schemas.microsoft.com/office/drawing/2014/main" id="{167B917F-2111-7CDC-AB2C-92D8F31FE205}"/>
              </a:ext>
            </a:extLst>
          </p:cNvPr>
          <p:cNvPicPr>
            <a:picLocks noChangeAspect="1"/>
          </p:cNvPicPr>
          <p:nvPr/>
        </p:nvPicPr>
        <p:blipFill>
          <a:blip r:embed="rId5"/>
          <a:stretch>
            <a:fillRect/>
          </a:stretch>
        </p:blipFill>
        <p:spPr>
          <a:xfrm rot="1150875">
            <a:off x="8338494" y="-117788"/>
            <a:ext cx="3127373" cy="4169831"/>
          </a:xfrm>
          <a:prstGeom prst="rect">
            <a:avLst/>
          </a:prstGeom>
        </p:spPr>
      </p:pic>
      <p:sp>
        <p:nvSpPr>
          <p:cNvPr id="9" name="TextBox 8">
            <a:extLst>
              <a:ext uri="{FF2B5EF4-FFF2-40B4-BE49-F238E27FC236}">
                <a16:creationId xmlns:a16="http://schemas.microsoft.com/office/drawing/2014/main" id="{192D9A5A-36E2-3FC2-4AE6-7F4549994C7F}"/>
              </a:ext>
            </a:extLst>
          </p:cNvPr>
          <p:cNvSpPr txBox="1"/>
          <p:nvPr/>
        </p:nvSpPr>
        <p:spPr>
          <a:xfrm>
            <a:off x="0" y="103097"/>
            <a:ext cx="1943674" cy="369332"/>
          </a:xfrm>
          <a:prstGeom prst="rect">
            <a:avLst/>
          </a:prstGeom>
          <a:noFill/>
        </p:spPr>
        <p:txBody>
          <a:bodyPr wrap="none" rtlCol="0">
            <a:spAutoFit/>
          </a:bodyPr>
          <a:lstStyle/>
          <a:p>
            <a:r>
              <a:rPr lang="en-GB" dirty="0"/>
              <a:t>Further reading …</a:t>
            </a:r>
            <a:endParaRPr lang="en-BE" dirty="0"/>
          </a:p>
        </p:txBody>
      </p:sp>
      <p:pic>
        <p:nvPicPr>
          <p:cNvPr id="11" name="Picture 10">
            <a:extLst>
              <a:ext uri="{FF2B5EF4-FFF2-40B4-BE49-F238E27FC236}">
                <a16:creationId xmlns:a16="http://schemas.microsoft.com/office/drawing/2014/main" id="{CEB16466-200C-0EB3-E2F4-7AD65B4DD414}"/>
              </a:ext>
            </a:extLst>
          </p:cNvPr>
          <p:cNvPicPr>
            <a:picLocks noChangeAspect="1"/>
          </p:cNvPicPr>
          <p:nvPr/>
        </p:nvPicPr>
        <p:blipFill>
          <a:blip r:embed="rId6"/>
          <a:stretch>
            <a:fillRect/>
          </a:stretch>
        </p:blipFill>
        <p:spPr>
          <a:xfrm>
            <a:off x="6420049" y="4144832"/>
            <a:ext cx="3482131" cy="2473434"/>
          </a:xfrm>
          <a:prstGeom prst="rect">
            <a:avLst/>
          </a:prstGeom>
        </p:spPr>
      </p:pic>
      <p:sp>
        <p:nvSpPr>
          <p:cNvPr id="12" name="TextBox 11">
            <a:extLst>
              <a:ext uri="{FF2B5EF4-FFF2-40B4-BE49-F238E27FC236}">
                <a16:creationId xmlns:a16="http://schemas.microsoft.com/office/drawing/2014/main" id="{ADEE5455-78B5-5DC9-0CBF-384128BF0318}"/>
              </a:ext>
            </a:extLst>
          </p:cNvPr>
          <p:cNvSpPr txBox="1"/>
          <p:nvPr/>
        </p:nvSpPr>
        <p:spPr>
          <a:xfrm>
            <a:off x="3382699" y="5380325"/>
            <a:ext cx="2490200" cy="923330"/>
          </a:xfrm>
          <a:prstGeom prst="rect">
            <a:avLst/>
          </a:prstGeom>
          <a:noFill/>
        </p:spPr>
        <p:txBody>
          <a:bodyPr wrap="square" rtlCol="0">
            <a:spAutoFit/>
          </a:bodyPr>
          <a:lstStyle/>
          <a:p>
            <a:r>
              <a:rPr lang="en-GB" dirty="0"/>
              <a:t>Stay tuned for the new </a:t>
            </a:r>
            <a:r>
              <a:rPr lang="en-GB" dirty="0" err="1"/>
              <a:t>NuSTEC</a:t>
            </a:r>
            <a:r>
              <a:rPr lang="en-GB" dirty="0"/>
              <a:t> White Paper coming soon !</a:t>
            </a:r>
            <a:endParaRPr lang="en-BE" dirty="0"/>
          </a:p>
        </p:txBody>
      </p:sp>
      <p:cxnSp>
        <p:nvCxnSpPr>
          <p:cNvPr id="14" name="Straight Arrow Connector 13">
            <a:extLst>
              <a:ext uri="{FF2B5EF4-FFF2-40B4-BE49-F238E27FC236}">
                <a16:creationId xmlns:a16="http://schemas.microsoft.com/office/drawing/2014/main" id="{B70048E6-58E6-1BCD-C3E5-5048890D6459}"/>
              </a:ext>
            </a:extLst>
          </p:cNvPr>
          <p:cNvCxnSpPr>
            <a:stCxn id="5" idx="2"/>
          </p:cNvCxnSpPr>
          <p:nvPr/>
        </p:nvCxnSpPr>
        <p:spPr>
          <a:xfrm flipH="1">
            <a:off x="4590282" y="4775230"/>
            <a:ext cx="1" cy="41560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6912709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056C50-13E6-EDDA-AAA2-66E2144FC46B}"/>
              </a:ext>
            </a:extLst>
          </p:cNvPr>
          <p:cNvPicPr>
            <a:picLocks noChangeAspect="1"/>
          </p:cNvPicPr>
          <p:nvPr/>
        </p:nvPicPr>
        <p:blipFill>
          <a:blip r:embed="rId2"/>
          <a:stretch>
            <a:fillRect/>
          </a:stretch>
        </p:blipFill>
        <p:spPr>
          <a:xfrm>
            <a:off x="693019" y="0"/>
            <a:ext cx="10655166" cy="6922183"/>
          </a:xfrm>
          <a:prstGeom prst="rect">
            <a:avLst/>
          </a:prstGeom>
        </p:spPr>
      </p:pic>
    </p:spTree>
    <p:extLst>
      <p:ext uri="{BB962C8B-B14F-4D97-AF65-F5344CB8AC3E}">
        <p14:creationId xmlns:p14="http://schemas.microsoft.com/office/powerpoint/2010/main" val="1010617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B8D336-1643-1A2C-4771-5BE2C20B9F52}"/>
              </a:ext>
            </a:extLst>
          </p:cNvPr>
          <p:cNvPicPr>
            <a:picLocks noChangeAspect="1"/>
          </p:cNvPicPr>
          <p:nvPr/>
        </p:nvPicPr>
        <p:blipFill>
          <a:blip r:embed="rId2"/>
          <a:stretch>
            <a:fillRect/>
          </a:stretch>
        </p:blipFill>
        <p:spPr>
          <a:xfrm>
            <a:off x="833840" y="915066"/>
            <a:ext cx="7626742" cy="2006703"/>
          </a:xfrm>
          <a:custGeom>
            <a:avLst/>
            <a:gdLst>
              <a:gd name="csX0" fmla="*/ 0 w 7626742"/>
              <a:gd name="csY0" fmla="*/ 0 h 2006703"/>
              <a:gd name="csX1" fmla="*/ 845875 w 7626742"/>
              <a:gd name="csY1" fmla="*/ 0 h 2006703"/>
              <a:gd name="csX2" fmla="*/ 1691750 w 7626742"/>
              <a:gd name="csY2" fmla="*/ 0 h 2006703"/>
              <a:gd name="csX3" fmla="*/ 2385090 w 7626742"/>
              <a:gd name="csY3" fmla="*/ 0 h 2006703"/>
              <a:gd name="csX4" fmla="*/ 3154698 w 7626742"/>
              <a:gd name="csY4" fmla="*/ 0 h 2006703"/>
              <a:gd name="csX5" fmla="*/ 3771771 w 7626742"/>
              <a:gd name="csY5" fmla="*/ 0 h 2006703"/>
              <a:gd name="csX6" fmla="*/ 4465111 w 7626742"/>
              <a:gd name="csY6" fmla="*/ 0 h 2006703"/>
              <a:gd name="csX7" fmla="*/ 5310986 w 7626742"/>
              <a:gd name="csY7" fmla="*/ 0 h 2006703"/>
              <a:gd name="csX8" fmla="*/ 5851791 w 7626742"/>
              <a:gd name="csY8" fmla="*/ 0 h 2006703"/>
              <a:gd name="csX9" fmla="*/ 6621399 w 7626742"/>
              <a:gd name="csY9" fmla="*/ 0 h 2006703"/>
              <a:gd name="csX10" fmla="*/ 7626742 w 7626742"/>
              <a:gd name="csY10" fmla="*/ 0 h 2006703"/>
              <a:gd name="csX11" fmla="*/ 7626742 w 7626742"/>
              <a:gd name="csY11" fmla="*/ 668901 h 2006703"/>
              <a:gd name="csX12" fmla="*/ 7626742 w 7626742"/>
              <a:gd name="csY12" fmla="*/ 1337802 h 2006703"/>
              <a:gd name="csX13" fmla="*/ 7626742 w 7626742"/>
              <a:gd name="csY13" fmla="*/ 2006703 h 2006703"/>
              <a:gd name="csX14" fmla="*/ 6780867 w 7626742"/>
              <a:gd name="csY14" fmla="*/ 2006703 h 2006703"/>
              <a:gd name="csX15" fmla="*/ 6087527 w 7626742"/>
              <a:gd name="csY15" fmla="*/ 2006703 h 2006703"/>
              <a:gd name="csX16" fmla="*/ 5394187 w 7626742"/>
              <a:gd name="csY16" fmla="*/ 2006703 h 2006703"/>
              <a:gd name="csX17" fmla="*/ 4700846 w 7626742"/>
              <a:gd name="csY17" fmla="*/ 2006703 h 2006703"/>
              <a:gd name="csX18" fmla="*/ 4007506 w 7626742"/>
              <a:gd name="csY18" fmla="*/ 2006703 h 2006703"/>
              <a:gd name="csX19" fmla="*/ 3390433 w 7626742"/>
              <a:gd name="csY19" fmla="*/ 2006703 h 2006703"/>
              <a:gd name="csX20" fmla="*/ 2620826 w 7626742"/>
              <a:gd name="csY20" fmla="*/ 2006703 h 2006703"/>
              <a:gd name="csX21" fmla="*/ 1927486 w 7626742"/>
              <a:gd name="csY21" fmla="*/ 2006703 h 2006703"/>
              <a:gd name="csX22" fmla="*/ 1081611 w 7626742"/>
              <a:gd name="csY22" fmla="*/ 2006703 h 2006703"/>
              <a:gd name="csX23" fmla="*/ 0 w 7626742"/>
              <a:gd name="csY23" fmla="*/ 2006703 h 2006703"/>
              <a:gd name="csX24" fmla="*/ 0 w 7626742"/>
              <a:gd name="csY24" fmla="*/ 1317735 h 2006703"/>
              <a:gd name="csX25" fmla="*/ 0 w 7626742"/>
              <a:gd name="csY25" fmla="*/ 648834 h 2006703"/>
              <a:gd name="csX26" fmla="*/ 0 w 7626742"/>
              <a:gd name="csY26" fmla="*/ 0 h 20067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7626742" h="2006703" fill="none" extrusionOk="0">
                <a:moveTo>
                  <a:pt x="0" y="0"/>
                </a:moveTo>
                <a:cubicBezTo>
                  <a:pt x="312488" y="28775"/>
                  <a:pt x="672729" y="39376"/>
                  <a:pt x="845875" y="0"/>
                </a:cubicBezTo>
                <a:cubicBezTo>
                  <a:pt x="1019021" y="-39376"/>
                  <a:pt x="1384347" y="-4269"/>
                  <a:pt x="1691750" y="0"/>
                </a:cubicBezTo>
                <a:cubicBezTo>
                  <a:pt x="1999154" y="4269"/>
                  <a:pt x="2193753" y="8211"/>
                  <a:pt x="2385090" y="0"/>
                </a:cubicBezTo>
                <a:cubicBezTo>
                  <a:pt x="2576427" y="-8211"/>
                  <a:pt x="2912564" y="-12443"/>
                  <a:pt x="3154698" y="0"/>
                </a:cubicBezTo>
                <a:cubicBezTo>
                  <a:pt x="3396832" y="12443"/>
                  <a:pt x="3516694" y="-16194"/>
                  <a:pt x="3771771" y="0"/>
                </a:cubicBezTo>
                <a:cubicBezTo>
                  <a:pt x="4026848" y="16194"/>
                  <a:pt x="4325148" y="-19248"/>
                  <a:pt x="4465111" y="0"/>
                </a:cubicBezTo>
                <a:cubicBezTo>
                  <a:pt x="4605074" y="19248"/>
                  <a:pt x="5082825" y="13946"/>
                  <a:pt x="5310986" y="0"/>
                </a:cubicBezTo>
                <a:cubicBezTo>
                  <a:pt x="5539148" y="-13946"/>
                  <a:pt x="5731425" y="-8175"/>
                  <a:pt x="5851791" y="0"/>
                </a:cubicBezTo>
                <a:cubicBezTo>
                  <a:pt x="5972158" y="8175"/>
                  <a:pt x="6262132" y="-13517"/>
                  <a:pt x="6621399" y="0"/>
                </a:cubicBezTo>
                <a:cubicBezTo>
                  <a:pt x="6980666" y="13517"/>
                  <a:pt x="7295667" y="25668"/>
                  <a:pt x="7626742" y="0"/>
                </a:cubicBezTo>
                <a:cubicBezTo>
                  <a:pt x="7656741" y="215323"/>
                  <a:pt x="7630335" y="482620"/>
                  <a:pt x="7626742" y="668901"/>
                </a:cubicBezTo>
                <a:cubicBezTo>
                  <a:pt x="7623149" y="855182"/>
                  <a:pt x="7616716" y="1165869"/>
                  <a:pt x="7626742" y="1337802"/>
                </a:cubicBezTo>
                <a:cubicBezTo>
                  <a:pt x="7636768" y="1509735"/>
                  <a:pt x="7601655" y="1846702"/>
                  <a:pt x="7626742" y="2006703"/>
                </a:cubicBezTo>
                <a:cubicBezTo>
                  <a:pt x="7323665" y="2043186"/>
                  <a:pt x="7039099" y="2046034"/>
                  <a:pt x="6780867" y="2006703"/>
                </a:cubicBezTo>
                <a:cubicBezTo>
                  <a:pt x="6522635" y="1967372"/>
                  <a:pt x="6338657" y="1992880"/>
                  <a:pt x="6087527" y="2006703"/>
                </a:cubicBezTo>
                <a:cubicBezTo>
                  <a:pt x="5836397" y="2020526"/>
                  <a:pt x="5712495" y="2024211"/>
                  <a:pt x="5394187" y="2006703"/>
                </a:cubicBezTo>
                <a:cubicBezTo>
                  <a:pt x="5075879" y="1989195"/>
                  <a:pt x="4993123" y="2006932"/>
                  <a:pt x="4700846" y="2006703"/>
                </a:cubicBezTo>
                <a:cubicBezTo>
                  <a:pt x="4408569" y="2006474"/>
                  <a:pt x="4237058" y="2009304"/>
                  <a:pt x="4007506" y="2006703"/>
                </a:cubicBezTo>
                <a:cubicBezTo>
                  <a:pt x="3777954" y="2004102"/>
                  <a:pt x="3609488" y="2031206"/>
                  <a:pt x="3390433" y="2006703"/>
                </a:cubicBezTo>
                <a:cubicBezTo>
                  <a:pt x="3171378" y="1982200"/>
                  <a:pt x="2927359" y="1979395"/>
                  <a:pt x="2620826" y="2006703"/>
                </a:cubicBezTo>
                <a:cubicBezTo>
                  <a:pt x="2314293" y="2034011"/>
                  <a:pt x="2142039" y="2022058"/>
                  <a:pt x="1927486" y="2006703"/>
                </a:cubicBezTo>
                <a:cubicBezTo>
                  <a:pt x="1712933" y="1991348"/>
                  <a:pt x="1403752" y="2042061"/>
                  <a:pt x="1081611" y="2006703"/>
                </a:cubicBezTo>
                <a:cubicBezTo>
                  <a:pt x="759471" y="1971345"/>
                  <a:pt x="534993" y="2022937"/>
                  <a:pt x="0" y="2006703"/>
                </a:cubicBezTo>
                <a:cubicBezTo>
                  <a:pt x="6783" y="1727295"/>
                  <a:pt x="31642" y="1603625"/>
                  <a:pt x="0" y="1317735"/>
                </a:cubicBezTo>
                <a:cubicBezTo>
                  <a:pt x="-31642" y="1031845"/>
                  <a:pt x="25756" y="967220"/>
                  <a:pt x="0" y="648834"/>
                </a:cubicBezTo>
                <a:cubicBezTo>
                  <a:pt x="-25756" y="330448"/>
                  <a:pt x="29484" y="198046"/>
                  <a:pt x="0" y="0"/>
                </a:cubicBezTo>
                <a:close/>
              </a:path>
              <a:path w="7626742" h="2006703" stroke="0" extrusionOk="0">
                <a:moveTo>
                  <a:pt x="0" y="0"/>
                </a:moveTo>
                <a:cubicBezTo>
                  <a:pt x="143714" y="22889"/>
                  <a:pt x="310157" y="-23438"/>
                  <a:pt x="617073" y="0"/>
                </a:cubicBezTo>
                <a:cubicBezTo>
                  <a:pt x="923989" y="23438"/>
                  <a:pt x="976644" y="-14998"/>
                  <a:pt x="1081611" y="0"/>
                </a:cubicBezTo>
                <a:cubicBezTo>
                  <a:pt x="1186578" y="14998"/>
                  <a:pt x="1518517" y="-1185"/>
                  <a:pt x="1927486" y="0"/>
                </a:cubicBezTo>
                <a:cubicBezTo>
                  <a:pt x="2336456" y="1185"/>
                  <a:pt x="2293260" y="-16386"/>
                  <a:pt x="2544558" y="0"/>
                </a:cubicBezTo>
                <a:cubicBezTo>
                  <a:pt x="2795856" y="16386"/>
                  <a:pt x="2907575" y="-18981"/>
                  <a:pt x="3161631" y="0"/>
                </a:cubicBezTo>
                <a:cubicBezTo>
                  <a:pt x="3415687" y="18981"/>
                  <a:pt x="3826036" y="24110"/>
                  <a:pt x="4007506" y="0"/>
                </a:cubicBezTo>
                <a:cubicBezTo>
                  <a:pt x="4188977" y="-24110"/>
                  <a:pt x="4352044" y="-7010"/>
                  <a:pt x="4548312" y="0"/>
                </a:cubicBezTo>
                <a:cubicBezTo>
                  <a:pt x="4744580" y="7010"/>
                  <a:pt x="5062287" y="17437"/>
                  <a:pt x="5394187" y="0"/>
                </a:cubicBezTo>
                <a:cubicBezTo>
                  <a:pt x="5726087" y="-17437"/>
                  <a:pt x="5852686" y="-14218"/>
                  <a:pt x="6240062" y="0"/>
                </a:cubicBezTo>
                <a:cubicBezTo>
                  <a:pt x="6627439" y="14218"/>
                  <a:pt x="6610879" y="7356"/>
                  <a:pt x="6933402" y="0"/>
                </a:cubicBezTo>
                <a:cubicBezTo>
                  <a:pt x="7255925" y="-7356"/>
                  <a:pt x="7434834" y="-30950"/>
                  <a:pt x="7626742" y="0"/>
                </a:cubicBezTo>
                <a:cubicBezTo>
                  <a:pt x="7620326" y="275375"/>
                  <a:pt x="7603896" y="467230"/>
                  <a:pt x="7626742" y="648834"/>
                </a:cubicBezTo>
                <a:cubicBezTo>
                  <a:pt x="7649588" y="830438"/>
                  <a:pt x="7600700" y="1069528"/>
                  <a:pt x="7626742" y="1257534"/>
                </a:cubicBezTo>
                <a:cubicBezTo>
                  <a:pt x="7652784" y="1445540"/>
                  <a:pt x="7599994" y="1700917"/>
                  <a:pt x="7626742" y="2006703"/>
                </a:cubicBezTo>
                <a:cubicBezTo>
                  <a:pt x="7408314" y="2034073"/>
                  <a:pt x="7218854" y="1997643"/>
                  <a:pt x="6933402" y="2006703"/>
                </a:cubicBezTo>
                <a:cubicBezTo>
                  <a:pt x="6647950" y="2015763"/>
                  <a:pt x="6536008" y="2032019"/>
                  <a:pt x="6240062" y="2006703"/>
                </a:cubicBezTo>
                <a:cubicBezTo>
                  <a:pt x="5944116" y="1981387"/>
                  <a:pt x="5766548" y="1965339"/>
                  <a:pt x="5394187" y="2006703"/>
                </a:cubicBezTo>
                <a:cubicBezTo>
                  <a:pt x="5021826" y="2048067"/>
                  <a:pt x="4959049" y="1991205"/>
                  <a:pt x="4700846" y="2006703"/>
                </a:cubicBezTo>
                <a:cubicBezTo>
                  <a:pt x="4442643" y="2022201"/>
                  <a:pt x="4402504" y="1995575"/>
                  <a:pt x="4236309" y="2006703"/>
                </a:cubicBezTo>
                <a:cubicBezTo>
                  <a:pt x="4070114" y="2017831"/>
                  <a:pt x="3859374" y="2011139"/>
                  <a:pt x="3695503" y="2006703"/>
                </a:cubicBezTo>
                <a:cubicBezTo>
                  <a:pt x="3531632" y="2002267"/>
                  <a:pt x="3042018" y="1982399"/>
                  <a:pt x="2849628" y="2006703"/>
                </a:cubicBezTo>
                <a:cubicBezTo>
                  <a:pt x="2657238" y="2031007"/>
                  <a:pt x="2383482" y="2011089"/>
                  <a:pt x="2156288" y="2006703"/>
                </a:cubicBezTo>
                <a:cubicBezTo>
                  <a:pt x="1929094" y="2002317"/>
                  <a:pt x="1813752" y="2006343"/>
                  <a:pt x="1615483" y="2006703"/>
                </a:cubicBezTo>
                <a:cubicBezTo>
                  <a:pt x="1417215" y="2007063"/>
                  <a:pt x="1066336" y="2032312"/>
                  <a:pt x="922142" y="2006703"/>
                </a:cubicBezTo>
                <a:cubicBezTo>
                  <a:pt x="777948" y="1981094"/>
                  <a:pt x="233244" y="1999481"/>
                  <a:pt x="0" y="2006703"/>
                </a:cubicBezTo>
                <a:cubicBezTo>
                  <a:pt x="22185" y="1759596"/>
                  <a:pt x="30182" y="1618750"/>
                  <a:pt x="0" y="1398003"/>
                </a:cubicBezTo>
                <a:cubicBezTo>
                  <a:pt x="-30182" y="1177256"/>
                  <a:pt x="-8844" y="994490"/>
                  <a:pt x="0" y="709035"/>
                </a:cubicBezTo>
                <a:cubicBezTo>
                  <a:pt x="8844" y="423580"/>
                  <a:pt x="-22775" y="170043"/>
                  <a:pt x="0" y="0"/>
                </a:cubicBezTo>
                <a:close/>
              </a:path>
            </a:pathLst>
          </a:custGeom>
          <a:ln>
            <a:solidFill>
              <a:schemeClr val="tx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pic>
      <p:pic>
        <p:nvPicPr>
          <p:cNvPr id="8" name="Picture 7">
            <a:extLst>
              <a:ext uri="{FF2B5EF4-FFF2-40B4-BE49-F238E27FC236}">
                <a16:creationId xmlns:a16="http://schemas.microsoft.com/office/drawing/2014/main" id="{EF034009-5F16-247D-81AE-3CBAFC8A98C5}"/>
              </a:ext>
            </a:extLst>
          </p:cNvPr>
          <p:cNvPicPr>
            <a:picLocks noChangeAspect="1"/>
          </p:cNvPicPr>
          <p:nvPr/>
        </p:nvPicPr>
        <p:blipFill>
          <a:blip r:embed="rId3"/>
          <a:stretch>
            <a:fillRect/>
          </a:stretch>
        </p:blipFill>
        <p:spPr>
          <a:xfrm>
            <a:off x="3968798" y="3161491"/>
            <a:ext cx="7721997" cy="2781443"/>
          </a:xfrm>
          <a:custGeom>
            <a:avLst/>
            <a:gdLst>
              <a:gd name="csX0" fmla="*/ 0 w 7721997"/>
              <a:gd name="csY0" fmla="*/ 0 h 2781443"/>
              <a:gd name="csX1" fmla="*/ 489060 w 7721997"/>
              <a:gd name="csY1" fmla="*/ 0 h 2781443"/>
              <a:gd name="csX2" fmla="*/ 1132560 w 7721997"/>
              <a:gd name="csY2" fmla="*/ 0 h 2781443"/>
              <a:gd name="csX3" fmla="*/ 1930499 w 7721997"/>
              <a:gd name="csY3" fmla="*/ 0 h 2781443"/>
              <a:gd name="csX4" fmla="*/ 2419559 w 7721997"/>
              <a:gd name="csY4" fmla="*/ 0 h 2781443"/>
              <a:gd name="csX5" fmla="*/ 3140279 w 7721997"/>
              <a:gd name="csY5" fmla="*/ 0 h 2781443"/>
              <a:gd name="csX6" fmla="*/ 3629339 w 7721997"/>
              <a:gd name="csY6" fmla="*/ 0 h 2781443"/>
              <a:gd name="csX7" fmla="*/ 4272838 w 7721997"/>
              <a:gd name="csY7" fmla="*/ 0 h 2781443"/>
              <a:gd name="csX8" fmla="*/ 4993558 w 7721997"/>
              <a:gd name="csY8" fmla="*/ 0 h 2781443"/>
              <a:gd name="csX9" fmla="*/ 5405398 w 7721997"/>
              <a:gd name="csY9" fmla="*/ 0 h 2781443"/>
              <a:gd name="csX10" fmla="*/ 5817238 w 7721997"/>
              <a:gd name="csY10" fmla="*/ 0 h 2781443"/>
              <a:gd name="csX11" fmla="*/ 6615177 w 7721997"/>
              <a:gd name="csY11" fmla="*/ 0 h 2781443"/>
              <a:gd name="csX12" fmla="*/ 7721997 w 7721997"/>
              <a:gd name="csY12" fmla="*/ 0 h 2781443"/>
              <a:gd name="csX13" fmla="*/ 7721997 w 7721997"/>
              <a:gd name="csY13" fmla="*/ 611917 h 2781443"/>
              <a:gd name="csX14" fmla="*/ 7721997 w 7721997"/>
              <a:gd name="csY14" fmla="*/ 1279464 h 2781443"/>
              <a:gd name="csX15" fmla="*/ 7721997 w 7721997"/>
              <a:gd name="csY15" fmla="*/ 2002639 h 2781443"/>
              <a:gd name="csX16" fmla="*/ 7721997 w 7721997"/>
              <a:gd name="csY16" fmla="*/ 2781443 h 2781443"/>
              <a:gd name="csX17" fmla="*/ 7078497 w 7721997"/>
              <a:gd name="csY17" fmla="*/ 2781443 h 2781443"/>
              <a:gd name="csX18" fmla="*/ 6280558 w 7721997"/>
              <a:gd name="csY18" fmla="*/ 2781443 h 2781443"/>
              <a:gd name="csX19" fmla="*/ 5482618 w 7721997"/>
              <a:gd name="csY19" fmla="*/ 2781443 h 2781443"/>
              <a:gd name="csX20" fmla="*/ 4761898 w 7721997"/>
              <a:gd name="csY20" fmla="*/ 2781443 h 2781443"/>
              <a:gd name="csX21" fmla="*/ 4041178 w 7721997"/>
              <a:gd name="csY21" fmla="*/ 2781443 h 2781443"/>
              <a:gd name="csX22" fmla="*/ 3320459 w 7721997"/>
              <a:gd name="csY22" fmla="*/ 2781443 h 2781443"/>
              <a:gd name="csX23" fmla="*/ 2831399 w 7721997"/>
              <a:gd name="csY23" fmla="*/ 2781443 h 2781443"/>
              <a:gd name="csX24" fmla="*/ 2033459 w 7721997"/>
              <a:gd name="csY24" fmla="*/ 2781443 h 2781443"/>
              <a:gd name="csX25" fmla="*/ 1389959 w 7721997"/>
              <a:gd name="csY25" fmla="*/ 2781443 h 2781443"/>
              <a:gd name="csX26" fmla="*/ 978120 w 7721997"/>
              <a:gd name="csY26" fmla="*/ 2781443 h 2781443"/>
              <a:gd name="csX27" fmla="*/ 0 w 7721997"/>
              <a:gd name="csY27" fmla="*/ 2781443 h 2781443"/>
              <a:gd name="csX28" fmla="*/ 0 w 7721997"/>
              <a:gd name="csY28" fmla="*/ 2113897 h 2781443"/>
              <a:gd name="csX29" fmla="*/ 0 w 7721997"/>
              <a:gd name="csY29" fmla="*/ 1418536 h 2781443"/>
              <a:gd name="csX30" fmla="*/ 0 w 7721997"/>
              <a:gd name="csY30" fmla="*/ 667546 h 2781443"/>
              <a:gd name="csX31" fmla="*/ 0 w 7721997"/>
              <a:gd name="csY31" fmla="*/ 0 h 27814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721997" h="2781443" fill="none" extrusionOk="0">
                <a:moveTo>
                  <a:pt x="0" y="0"/>
                </a:moveTo>
                <a:cubicBezTo>
                  <a:pt x="162581" y="-12685"/>
                  <a:pt x="381843" y="-13935"/>
                  <a:pt x="489060" y="0"/>
                </a:cubicBezTo>
                <a:cubicBezTo>
                  <a:pt x="596277" y="13935"/>
                  <a:pt x="899241" y="13804"/>
                  <a:pt x="1132560" y="0"/>
                </a:cubicBezTo>
                <a:cubicBezTo>
                  <a:pt x="1365879" y="-13804"/>
                  <a:pt x="1625989" y="34241"/>
                  <a:pt x="1930499" y="0"/>
                </a:cubicBezTo>
                <a:cubicBezTo>
                  <a:pt x="2235009" y="-34241"/>
                  <a:pt x="2311402" y="-1334"/>
                  <a:pt x="2419559" y="0"/>
                </a:cubicBezTo>
                <a:cubicBezTo>
                  <a:pt x="2527716" y="1334"/>
                  <a:pt x="2889567" y="6618"/>
                  <a:pt x="3140279" y="0"/>
                </a:cubicBezTo>
                <a:cubicBezTo>
                  <a:pt x="3390991" y="-6618"/>
                  <a:pt x="3488511" y="17752"/>
                  <a:pt x="3629339" y="0"/>
                </a:cubicBezTo>
                <a:cubicBezTo>
                  <a:pt x="3770167" y="-17752"/>
                  <a:pt x="4025810" y="23909"/>
                  <a:pt x="4272838" y="0"/>
                </a:cubicBezTo>
                <a:cubicBezTo>
                  <a:pt x="4519866" y="-23909"/>
                  <a:pt x="4689885" y="19335"/>
                  <a:pt x="4993558" y="0"/>
                </a:cubicBezTo>
                <a:cubicBezTo>
                  <a:pt x="5297231" y="-19335"/>
                  <a:pt x="5232355" y="13261"/>
                  <a:pt x="5405398" y="0"/>
                </a:cubicBezTo>
                <a:cubicBezTo>
                  <a:pt x="5578441" y="-13261"/>
                  <a:pt x="5717243" y="15989"/>
                  <a:pt x="5817238" y="0"/>
                </a:cubicBezTo>
                <a:cubicBezTo>
                  <a:pt x="5917233" y="-15989"/>
                  <a:pt x="6323723" y="28186"/>
                  <a:pt x="6615177" y="0"/>
                </a:cubicBezTo>
                <a:cubicBezTo>
                  <a:pt x="6906631" y="-28186"/>
                  <a:pt x="7291432" y="-30148"/>
                  <a:pt x="7721997" y="0"/>
                </a:cubicBezTo>
                <a:cubicBezTo>
                  <a:pt x="7702975" y="264420"/>
                  <a:pt x="7743879" y="460283"/>
                  <a:pt x="7721997" y="611917"/>
                </a:cubicBezTo>
                <a:cubicBezTo>
                  <a:pt x="7700115" y="763551"/>
                  <a:pt x="7750006" y="1122119"/>
                  <a:pt x="7721997" y="1279464"/>
                </a:cubicBezTo>
                <a:cubicBezTo>
                  <a:pt x="7693988" y="1436809"/>
                  <a:pt x="7698121" y="1641694"/>
                  <a:pt x="7721997" y="2002639"/>
                </a:cubicBezTo>
                <a:cubicBezTo>
                  <a:pt x="7745873" y="2363584"/>
                  <a:pt x="7691994" y="2486738"/>
                  <a:pt x="7721997" y="2781443"/>
                </a:cubicBezTo>
                <a:cubicBezTo>
                  <a:pt x="7469641" y="2767745"/>
                  <a:pt x="7378804" y="2754010"/>
                  <a:pt x="7078497" y="2781443"/>
                </a:cubicBezTo>
                <a:cubicBezTo>
                  <a:pt x="6778190" y="2808876"/>
                  <a:pt x="6542525" y="2775760"/>
                  <a:pt x="6280558" y="2781443"/>
                </a:cubicBezTo>
                <a:cubicBezTo>
                  <a:pt x="6018591" y="2787126"/>
                  <a:pt x="5816277" y="2749042"/>
                  <a:pt x="5482618" y="2781443"/>
                </a:cubicBezTo>
                <a:cubicBezTo>
                  <a:pt x="5148959" y="2813844"/>
                  <a:pt x="5094447" y="2800188"/>
                  <a:pt x="4761898" y="2781443"/>
                </a:cubicBezTo>
                <a:cubicBezTo>
                  <a:pt x="4429349" y="2762698"/>
                  <a:pt x="4391553" y="2764148"/>
                  <a:pt x="4041178" y="2781443"/>
                </a:cubicBezTo>
                <a:cubicBezTo>
                  <a:pt x="3690803" y="2798738"/>
                  <a:pt x="3592020" y="2806309"/>
                  <a:pt x="3320459" y="2781443"/>
                </a:cubicBezTo>
                <a:cubicBezTo>
                  <a:pt x="3048898" y="2756577"/>
                  <a:pt x="3056485" y="2771735"/>
                  <a:pt x="2831399" y="2781443"/>
                </a:cubicBezTo>
                <a:cubicBezTo>
                  <a:pt x="2606313" y="2791151"/>
                  <a:pt x="2397697" y="2753909"/>
                  <a:pt x="2033459" y="2781443"/>
                </a:cubicBezTo>
                <a:cubicBezTo>
                  <a:pt x="1669221" y="2808977"/>
                  <a:pt x="1710119" y="2785283"/>
                  <a:pt x="1389959" y="2781443"/>
                </a:cubicBezTo>
                <a:cubicBezTo>
                  <a:pt x="1069799" y="2777603"/>
                  <a:pt x="1176450" y="2763558"/>
                  <a:pt x="978120" y="2781443"/>
                </a:cubicBezTo>
                <a:cubicBezTo>
                  <a:pt x="779790" y="2799328"/>
                  <a:pt x="389919" y="2804389"/>
                  <a:pt x="0" y="2781443"/>
                </a:cubicBezTo>
                <a:cubicBezTo>
                  <a:pt x="25288" y="2524173"/>
                  <a:pt x="13735" y="2366628"/>
                  <a:pt x="0" y="2113897"/>
                </a:cubicBezTo>
                <a:cubicBezTo>
                  <a:pt x="-13735" y="1861166"/>
                  <a:pt x="8026" y="1622001"/>
                  <a:pt x="0" y="1418536"/>
                </a:cubicBezTo>
                <a:cubicBezTo>
                  <a:pt x="-8026" y="1215071"/>
                  <a:pt x="11215" y="866091"/>
                  <a:pt x="0" y="667546"/>
                </a:cubicBezTo>
                <a:cubicBezTo>
                  <a:pt x="-11215" y="469001"/>
                  <a:pt x="32555" y="230050"/>
                  <a:pt x="0" y="0"/>
                </a:cubicBezTo>
                <a:close/>
              </a:path>
              <a:path w="7721997" h="2781443" stroke="0" extrusionOk="0">
                <a:moveTo>
                  <a:pt x="0" y="0"/>
                </a:moveTo>
                <a:cubicBezTo>
                  <a:pt x="226461" y="653"/>
                  <a:pt x="304642" y="6161"/>
                  <a:pt x="566280" y="0"/>
                </a:cubicBezTo>
                <a:cubicBezTo>
                  <a:pt x="827918" y="-6161"/>
                  <a:pt x="871725" y="19049"/>
                  <a:pt x="978120" y="0"/>
                </a:cubicBezTo>
                <a:cubicBezTo>
                  <a:pt x="1084515" y="-19049"/>
                  <a:pt x="1479506" y="9255"/>
                  <a:pt x="1776059" y="0"/>
                </a:cubicBezTo>
                <a:cubicBezTo>
                  <a:pt x="2072612" y="-9255"/>
                  <a:pt x="2213950" y="15435"/>
                  <a:pt x="2342339" y="0"/>
                </a:cubicBezTo>
                <a:cubicBezTo>
                  <a:pt x="2470728" y="-15435"/>
                  <a:pt x="2654379" y="-1721"/>
                  <a:pt x="2908619" y="0"/>
                </a:cubicBezTo>
                <a:cubicBezTo>
                  <a:pt x="3162859" y="1721"/>
                  <a:pt x="3480787" y="33022"/>
                  <a:pt x="3706559" y="0"/>
                </a:cubicBezTo>
                <a:cubicBezTo>
                  <a:pt x="3932331" y="-33022"/>
                  <a:pt x="4083210" y="9074"/>
                  <a:pt x="4195618" y="0"/>
                </a:cubicBezTo>
                <a:cubicBezTo>
                  <a:pt x="4308026" y="-9074"/>
                  <a:pt x="4675437" y="-25464"/>
                  <a:pt x="4993558" y="0"/>
                </a:cubicBezTo>
                <a:cubicBezTo>
                  <a:pt x="5311679" y="25464"/>
                  <a:pt x="5528488" y="-36176"/>
                  <a:pt x="5791498" y="0"/>
                </a:cubicBezTo>
                <a:cubicBezTo>
                  <a:pt x="6054508" y="36176"/>
                  <a:pt x="6207364" y="31666"/>
                  <a:pt x="6434998" y="0"/>
                </a:cubicBezTo>
                <a:cubicBezTo>
                  <a:pt x="6662632" y="-31666"/>
                  <a:pt x="7104444" y="43380"/>
                  <a:pt x="7721997" y="0"/>
                </a:cubicBezTo>
                <a:cubicBezTo>
                  <a:pt x="7750263" y="196105"/>
                  <a:pt x="7749563" y="494882"/>
                  <a:pt x="7721997" y="667546"/>
                </a:cubicBezTo>
                <a:cubicBezTo>
                  <a:pt x="7694431" y="840210"/>
                  <a:pt x="7730185" y="991525"/>
                  <a:pt x="7721997" y="1279464"/>
                </a:cubicBezTo>
                <a:cubicBezTo>
                  <a:pt x="7713809" y="1567403"/>
                  <a:pt x="7743704" y="1796597"/>
                  <a:pt x="7721997" y="1974825"/>
                </a:cubicBezTo>
                <a:cubicBezTo>
                  <a:pt x="7700290" y="2153053"/>
                  <a:pt x="7740151" y="2604827"/>
                  <a:pt x="7721997" y="2781443"/>
                </a:cubicBezTo>
                <a:cubicBezTo>
                  <a:pt x="7578347" y="2796209"/>
                  <a:pt x="7241828" y="2799965"/>
                  <a:pt x="7078497" y="2781443"/>
                </a:cubicBezTo>
                <a:cubicBezTo>
                  <a:pt x="6915166" y="2762921"/>
                  <a:pt x="6675431" y="2770759"/>
                  <a:pt x="6280558" y="2781443"/>
                </a:cubicBezTo>
                <a:cubicBezTo>
                  <a:pt x="5885685" y="2792127"/>
                  <a:pt x="5824012" y="2795798"/>
                  <a:pt x="5637058" y="2781443"/>
                </a:cubicBezTo>
                <a:cubicBezTo>
                  <a:pt x="5450104" y="2767088"/>
                  <a:pt x="5321732" y="2780560"/>
                  <a:pt x="5225218" y="2781443"/>
                </a:cubicBezTo>
                <a:cubicBezTo>
                  <a:pt x="5128704" y="2782326"/>
                  <a:pt x="4856827" y="2784265"/>
                  <a:pt x="4736158" y="2781443"/>
                </a:cubicBezTo>
                <a:cubicBezTo>
                  <a:pt x="4615489" y="2778621"/>
                  <a:pt x="4127535" y="2773080"/>
                  <a:pt x="3938218" y="2781443"/>
                </a:cubicBezTo>
                <a:cubicBezTo>
                  <a:pt x="3748901" y="2789806"/>
                  <a:pt x="3559451" y="2777407"/>
                  <a:pt x="3294719" y="2781443"/>
                </a:cubicBezTo>
                <a:cubicBezTo>
                  <a:pt x="3029987" y="2785479"/>
                  <a:pt x="3048225" y="2767301"/>
                  <a:pt x="2805659" y="2781443"/>
                </a:cubicBezTo>
                <a:cubicBezTo>
                  <a:pt x="2563093" y="2795585"/>
                  <a:pt x="2431677" y="2804904"/>
                  <a:pt x="2162159" y="2781443"/>
                </a:cubicBezTo>
                <a:cubicBezTo>
                  <a:pt x="1892641" y="2757982"/>
                  <a:pt x="1911436" y="2764139"/>
                  <a:pt x="1750319" y="2781443"/>
                </a:cubicBezTo>
                <a:cubicBezTo>
                  <a:pt x="1589202" y="2798747"/>
                  <a:pt x="1477130" y="2795369"/>
                  <a:pt x="1338479" y="2781443"/>
                </a:cubicBezTo>
                <a:cubicBezTo>
                  <a:pt x="1199828" y="2767517"/>
                  <a:pt x="979144" y="2765140"/>
                  <a:pt x="694980" y="2781443"/>
                </a:cubicBezTo>
                <a:cubicBezTo>
                  <a:pt x="410816" y="2797746"/>
                  <a:pt x="329301" y="2799865"/>
                  <a:pt x="0" y="2781443"/>
                </a:cubicBezTo>
                <a:cubicBezTo>
                  <a:pt x="10179" y="2466816"/>
                  <a:pt x="30195" y="2405989"/>
                  <a:pt x="0" y="2058268"/>
                </a:cubicBezTo>
                <a:cubicBezTo>
                  <a:pt x="-30195" y="1710548"/>
                  <a:pt x="-2149" y="1680635"/>
                  <a:pt x="0" y="1390722"/>
                </a:cubicBezTo>
                <a:cubicBezTo>
                  <a:pt x="2149" y="1100809"/>
                  <a:pt x="8386" y="998467"/>
                  <a:pt x="0" y="778804"/>
                </a:cubicBezTo>
                <a:cubicBezTo>
                  <a:pt x="-8386" y="559141"/>
                  <a:pt x="-36073" y="309989"/>
                  <a:pt x="0" y="0"/>
                </a:cubicBezTo>
                <a:close/>
              </a:path>
            </a:pathLst>
          </a:custGeom>
          <a:ln>
            <a:solidFill>
              <a:schemeClr val="bg1">
                <a:lumMod val="50000"/>
              </a:schemeClr>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pic>
      <p:sp>
        <p:nvSpPr>
          <p:cNvPr id="10" name="Text Box 10">
            <a:extLst>
              <a:ext uri="{FF2B5EF4-FFF2-40B4-BE49-F238E27FC236}">
                <a16:creationId xmlns:a16="http://schemas.microsoft.com/office/drawing/2014/main" id="{C5310338-112B-38A5-977D-68D590D042EC}"/>
              </a:ext>
            </a:extLst>
          </p:cNvPr>
          <p:cNvSpPr txBox="1">
            <a:spLocks noChangeArrowheads="1"/>
          </p:cNvSpPr>
          <p:nvPr/>
        </p:nvSpPr>
        <p:spPr bwMode="auto">
          <a:xfrm>
            <a:off x="47075" y="1340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The basic ingredient : Scattering off a nucleon</a:t>
            </a:r>
          </a:p>
        </p:txBody>
      </p:sp>
    </p:spTree>
    <p:extLst>
      <p:ext uri="{BB962C8B-B14F-4D97-AF65-F5344CB8AC3E}">
        <p14:creationId xmlns:p14="http://schemas.microsoft.com/office/powerpoint/2010/main" val="1623260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A8A118D5-C027-CD03-70F1-D50DBE055B89}"/>
              </a:ext>
            </a:extLst>
          </p:cNvPr>
          <p:cNvSpPr txBox="1"/>
          <p:nvPr/>
        </p:nvSpPr>
        <p:spPr>
          <a:xfrm>
            <a:off x="86369" y="710507"/>
            <a:ext cx="10632013" cy="1200329"/>
          </a:xfrm>
          <a:prstGeom prst="rect">
            <a:avLst/>
          </a:prstGeom>
          <a:noFill/>
        </p:spPr>
        <p:txBody>
          <a:bodyPr wrap="none" rtlCol="0">
            <a:spAutoFit/>
          </a:bodyPr>
          <a:lstStyle/>
          <a:p>
            <a:pPr marL="285750" indent="-285750">
              <a:buFont typeface="Arial" panose="020B0604020202020204" pitchFamily="34" charset="0"/>
              <a:buChar char="•"/>
            </a:pPr>
            <a:r>
              <a:rPr lang="en-US" dirty="0"/>
              <a:t>Information about the structure of the nucleon is encoded in form factors</a:t>
            </a:r>
          </a:p>
          <a:p>
            <a:pPr marL="285750" indent="-285750">
              <a:buFont typeface="Arial" panose="020B0604020202020204" pitchFamily="34" charset="0"/>
              <a:buChar char="•"/>
            </a:pPr>
            <a:r>
              <a:rPr lang="en-US" dirty="0"/>
              <a:t>Neutrino-nucleon form factors constitute a major source of uncertainty in neutrino scattering modeling</a:t>
            </a:r>
          </a:p>
          <a:p>
            <a:pPr marL="285750" indent="-285750">
              <a:buFont typeface="Arial" panose="020B0604020202020204" pitchFamily="34" charset="0"/>
              <a:buChar char="•"/>
            </a:pPr>
            <a:r>
              <a:rPr lang="en-US" dirty="0"/>
              <a:t>Weak vector form factors are well constrained by electron scattering experiments by CVC</a:t>
            </a:r>
          </a:p>
          <a:p>
            <a:pPr marL="285750" indent="-285750">
              <a:buFont typeface="Arial" panose="020B0604020202020204" pitchFamily="34" charset="0"/>
              <a:buChar char="•"/>
            </a:pPr>
            <a:endParaRPr lang="en-US" dirty="0"/>
          </a:p>
        </p:txBody>
      </p:sp>
      <p:pic>
        <p:nvPicPr>
          <p:cNvPr id="2" name="Picture 1">
            <a:extLst>
              <a:ext uri="{FF2B5EF4-FFF2-40B4-BE49-F238E27FC236}">
                <a16:creationId xmlns:a16="http://schemas.microsoft.com/office/drawing/2014/main" id="{78CEFCE0-7CE2-4317-8630-4EDE75CE4B00}"/>
              </a:ext>
            </a:extLst>
          </p:cNvPr>
          <p:cNvPicPr>
            <a:picLocks noChangeAspect="1"/>
          </p:cNvPicPr>
          <p:nvPr/>
        </p:nvPicPr>
        <p:blipFill>
          <a:blip r:embed="rId3"/>
          <a:stretch>
            <a:fillRect/>
          </a:stretch>
        </p:blipFill>
        <p:spPr>
          <a:xfrm>
            <a:off x="558960" y="1585117"/>
            <a:ext cx="5076825" cy="561975"/>
          </a:xfrm>
          <a:prstGeom prst="rect">
            <a:avLst/>
          </a:prstGeom>
        </p:spPr>
      </p:pic>
      <p:pic>
        <p:nvPicPr>
          <p:cNvPr id="3" name="Picture 2">
            <a:extLst>
              <a:ext uri="{FF2B5EF4-FFF2-40B4-BE49-F238E27FC236}">
                <a16:creationId xmlns:a16="http://schemas.microsoft.com/office/drawing/2014/main" id="{0BB4527F-9393-40B0-8C25-B1EEB9CD19A8}"/>
              </a:ext>
            </a:extLst>
          </p:cNvPr>
          <p:cNvPicPr>
            <a:picLocks noChangeAspect="1"/>
          </p:cNvPicPr>
          <p:nvPr/>
        </p:nvPicPr>
        <p:blipFill>
          <a:blip r:embed="rId4"/>
          <a:stretch>
            <a:fillRect/>
          </a:stretch>
        </p:blipFill>
        <p:spPr>
          <a:xfrm>
            <a:off x="167745" y="2203405"/>
            <a:ext cx="4591050" cy="1009650"/>
          </a:xfrm>
          <a:prstGeom prst="rect">
            <a:avLst/>
          </a:prstGeom>
        </p:spPr>
      </p:pic>
      <p:pic>
        <p:nvPicPr>
          <p:cNvPr id="4" name="Picture 3">
            <a:extLst>
              <a:ext uri="{FF2B5EF4-FFF2-40B4-BE49-F238E27FC236}">
                <a16:creationId xmlns:a16="http://schemas.microsoft.com/office/drawing/2014/main" id="{3DB152EE-FF64-4E3A-B0FD-9BC9C9FCA385}"/>
              </a:ext>
            </a:extLst>
          </p:cNvPr>
          <p:cNvPicPr>
            <a:picLocks noChangeAspect="1"/>
          </p:cNvPicPr>
          <p:nvPr/>
        </p:nvPicPr>
        <p:blipFill>
          <a:blip r:embed="rId5"/>
          <a:stretch>
            <a:fillRect/>
          </a:stretch>
        </p:blipFill>
        <p:spPr>
          <a:xfrm>
            <a:off x="2520184" y="3228626"/>
            <a:ext cx="2562225" cy="857250"/>
          </a:xfrm>
          <a:prstGeom prst="rect">
            <a:avLst/>
          </a:prstGeom>
        </p:spPr>
      </p:pic>
      <p:sp>
        <p:nvSpPr>
          <p:cNvPr id="5" name="TextBox 4">
            <a:extLst>
              <a:ext uri="{FF2B5EF4-FFF2-40B4-BE49-F238E27FC236}">
                <a16:creationId xmlns:a16="http://schemas.microsoft.com/office/drawing/2014/main" id="{3C733CFA-6473-405E-877C-06373A8812DF}"/>
              </a:ext>
            </a:extLst>
          </p:cNvPr>
          <p:cNvSpPr txBox="1"/>
          <p:nvPr/>
        </p:nvSpPr>
        <p:spPr>
          <a:xfrm>
            <a:off x="167745" y="4247542"/>
            <a:ext cx="4704878" cy="369332"/>
          </a:xfrm>
          <a:prstGeom prst="rect">
            <a:avLst/>
          </a:prstGeom>
          <a:noFill/>
        </p:spPr>
        <p:txBody>
          <a:bodyPr wrap="none" rtlCol="0">
            <a:spAutoFit/>
          </a:bodyPr>
          <a:lstStyle/>
          <a:p>
            <a:r>
              <a:rPr lang="en-US" dirty="0"/>
              <a:t>Q</a:t>
            </a:r>
            <a:r>
              <a:rPr lang="en-US" baseline="30000" dirty="0"/>
              <a:t>2 </a:t>
            </a:r>
            <a:r>
              <a:rPr lang="en-US" dirty="0"/>
              <a:t>dependence Form factor parameterizations !</a:t>
            </a:r>
            <a:endParaRPr lang="nl-BE" dirty="0"/>
          </a:p>
        </p:txBody>
      </p:sp>
      <p:pic>
        <p:nvPicPr>
          <p:cNvPr id="6" name="Picture 5">
            <a:extLst>
              <a:ext uri="{FF2B5EF4-FFF2-40B4-BE49-F238E27FC236}">
                <a16:creationId xmlns:a16="http://schemas.microsoft.com/office/drawing/2014/main" id="{40768165-9356-4389-8988-B281F614139B}"/>
              </a:ext>
            </a:extLst>
          </p:cNvPr>
          <p:cNvPicPr>
            <a:picLocks noChangeAspect="1"/>
          </p:cNvPicPr>
          <p:nvPr/>
        </p:nvPicPr>
        <p:blipFill>
          <a:blip r:embed="rId6"/>
          <a:stretch>
            <a:fillRect/>
          </a:stretch>
        </p:blipFill>
        <p:spPr>
          <a:xfrm>
            <a:off x="794167" y="5218565"/>
            <a:ext cx="3114675" cy="695325"/>
          </a:xfrm>
          <a:prstGeom prst="rect">
            <a:avLst/>
          </a:prstGeom>
        </p:spPr>
      </p:pic>
      <p:pic>
        <p:nvPicPr>
          <p:cNvPr id="7" name="Picture 6">
            <a:extLst>
              <a:ext uri="{FF2B5EF4-FFF2-40B4-BE49-F238E27FC236}">
                <a16:creationId xmlns:a16="http://schemas.microsoft.com/office/drawing/2014/main" id="{A6B36278-542E-45AB-9E60-5403FBDE70C8}"/>
              </a:ext>
            </a:extLst>
          </p:cNvPr>
          <p:cNvPicPr>
            <a:picLocks noChangeAspect="1"/>
          </p:cNvPicPr>
          <p:nvPr/>
        </p:nvPicPr>
        <p:blipFill>
          <a:blip r:embed="rId7"/>
          <a:stretch>
            <a:fillRect/>
          </a:stretch>
        </p:blipFill>
        <p:spPr>
          <a:xfrm>
            <a:off x="5526666" y="3544589"/>
            <a:ext cx="6134100" cy="2876550"/>
          </a:xfrm>
          <a:prstGeom prst="rect">
            <a:avLst/>
          </a:prstGeom>
        </p:spPr>
      </p:pic>
      <p:sp>
        <p:nvSpPr>
          <p:cNvPr id="11" name="TextBox 10">
            <a:extLst>
              <a:ext uri="{FF2B5EF4-FFF2-40B4-BE49-F238E27FC236}">
                <a16:creationId xmlns:a16="http://schemas.microsoft.com/office/drawing/2014/main" id="{18DCAF07-E080-4C74-97CD-ACD9B6B7F98F}"/>
              </a:ext>
            </a:extLst>
          </p:cNvPr>
          <p:cNvSpPr txBox="1"/>
          <p:nvPr/>
        </p:nvSpPr>
        <p:spPr>
          <a:xfrm>
            <a:off x="94199" y="4736813"/>
            <a:ext cx="2196820" cy="369332"/>
          </a:xfrm>
          <a:prstGeom prst="rect">
            <a:avLst/>
          </a:prstGeom>
          <a:noFill/>
        </p:spPr>
        <p:txBody>
          <a:bodyPr wrap="none" rtlCol="0">
            <a:spAutoFit/>
          </a:bodyPr>
          <a:lstStyle/>
          <a:p>
            <a:r>
              <a:rPr lang="en-US" dirty="0"/>
              <a:t>Traditional : Dipole : </a:t>
            </a:r>
            <a:endParaRPr lang="nl-BE" dirty="0"/>
          </a:p>
        </p:txBody>
      </p:sp>
      <p:pic>
        <p:nvPicPr>
          <p:cNvPr id="13" name="Picture 12">
            <a:extLst>
              <a:ext uri="{FF2B5EF4-FFF2-40B4-BE49-F238E27FC236}">
                <a16:creationId xmlns:a16="http://schemas.microsoft.com/office/drawing/2014/main" id="{1A25E90B-1548-412B-BE28-3D0356F7FD6C}"/>
              </a:ext>
            </a:extLst>
          </p:cNvPr>
          <p:cNvPicPr>
            <a:picLocks noChangeAspect="1"/>
          </p:cNvPicPr>
          <p:nvPr/>
        </p:nvPicPr>
        <p:blipFill>
          <a:blip r:embed="rId8"/>
          <a:stretch>
            <a:fillRect/>
          </a:stretch>
        </p:blipFill>
        <p:spPr>
          <a:xfrm>
            <a:off x="7141661" y="3063845"/>
            <a:ext cx="3248025" cy="371475"/>
          </a:xfrm>
          <a:prstGeom prst="rect">
            <a:avLst/>
          </a:prstGeom>
        </p:spPr>
      </p:pic>
      <p:pic>
        <p:nvPicPr>
          <p:cNvPr id="14" name="Picture 13">
            <a:extLst>
              <a:ext uri="{FF2B5EF4-FFF2-40B4-BE49-F238E27FC236}">
                <a16:creationId xmlns:a16="http://schemas.microsoft.com/office/drawing/2014/main" id="{DEFCB0C7-79C1-4853-B06C-2C643819C5CE}"/>
              </a:ext>
            </a:extLst>
          </p:cNvPr>
          <p:cNvPicPr>
            <a:picLocks noChangeAspect="1"/>
          </p:cNvPicPr>
          <p:nvPr/>
        </p:nvPicPr>
        <p:blipFill>
          <a:blip r:embed="rId9"/>
          <a:stretch>
            <a:fillRect/>
          </a:stretch>
        </p:blipFill>
        <p:spPr>
          <a:xfrm>
            <a:off x="831954" y="5913890"/>
            <a:ext cx="2447925" cy="523875"/>
          </a:xfrm>
          <a:prstGeom prst="rect">
            <a:avLst/>
          </a:prstGeom>
        </p:spPr>
      </p:pic>
      <p:sp>
        <p:nvSpPr>
          <p:cNvPr id="15" name="TextBox 14">
            <a:extLst>
              <a:ext uri="{FF2B5EF4-FFF2-40B4-BE49-F238E27FC236}">
                <a16:creationId xmlns:a16="http://schemas.microsoft.com/office/drawing/2014/main" id="{DF329D40-4CD3-4B64-BA0F-D057C97A66CC}"/>
              </a:ext>
            </a:extLst>
          </p:cNvPr>
          <p:cNvSpPr txBox="1"/>
          <p:nvPr/>
        </p:nvSpPr>
        <p:spPr>
          <a:xfrm>
            <a:off x="3502008" y="6317956"/>
            <a:ext cx="2513573" cy="369332"/>
          </a:xfrm>
          <a:prstGeom prst="rect">
            <a:avLst/>
          </a:prstGeom>
          <a:noFill/>
        </p:spPr>
        <p:txBody>
          <a:bodyPr wrap="none" rtlCol="0">
            <a:spAutoFit/>
          </a:bodyPr>
          <a:lstStyle/>
          <a:p>
            <a:r>
              <a:rPr lang="en-US" dirty="0" err="1"/>
              <a:t>Galster</a:t>
            </a:r>
            <a:r>
              <a:rPr lang="en-US" dirty="0"/>
              <a:t> parameterization</a:t>
            </a:r>
            <a:endParaRPr lang="nl-BE" dirty="0"/>
          </a:p>
        </p:txBody>
      </p:sp>
      <p:pic>
        <p:nvPicPr>
          <p:cNvPr id="16" name="Picture 15">
            <a:extLst>
              <a:ext uri="{FF2B5EF4-FFF2-40B4-BE49-F238E27FC236}">
                <a16:creationId xmlns:a16="http://schemas.microsoft.com/office/drawing/2014/main" id="{BECD03DF-9BE9-4065-BBA7-FF21D5C1D9F3}"/>
              </a:ext>
            </a:extLst>
          </p:cNvPr>
          <p:cNvPicPr>
            <a:picLocks noChangeAspect="1"/>
          </p:cNvPicPr>
          <p:nvPr/>
        </p:nvPicPr>
        <p:blipFill>
          <a:blip r:embed="rId10"/>
          <a:stretch>
            <a:fillRect/>
          </a:stretch>
        </p:blipFill>
        <p:spPr>
          <a:xfrm>
            <a:off x="6829296" y="2154788"/>
            <a:ext cx="2695575" cy="257175"/>
          </a:xfrm>
          <a:prstGeom prst="rect">
            <a:avLst/>
          </a:prstGeom>
        </p:spPr>
      </p:pic>
      <p:sp>
        <p:nvSpPr>
          <p:cNvPr id="17" name="TextBox 16">
            <a:extLst>
              <a:ext uri="{FF2B5EF4-FFF2-40B4-BE49-F238E27FC236}">
                <a16:creationId xmlns:a16="http://schemas.microsoft.com/office/drawing/2014/main" id="{5F1EAF9A-9251-4113-9F40-16E3CA8E7ABF}"/>
              </a:ext>
            </a:extLst>
          </p:cNvPr>
          <p:cNvSpPr txBox="1"/>
          <p:nvPr/>
        </p:nvSpPr>
        <p:spPr>
          <a:xfrm>
            <a:off x="6771032" y="2598602"/>
            <a:ext cx="4236288" cy="369332"/>
          </a:xfrm>
          <a:prstGeom prst="rect">
            <a:avLst/>
          </a:prstGeom>
          <a:noFill/>
        </p:spPr>
        <p:txBody>
          <a:bodyPr wrap="none" rtlCol="0">
            <a:spAutoFit/>
          </a:bodyPr>
          <a:lstStyle/>
          <a:p>
            <a:r>
              <a:rPr lang="en-US" dirty="0"/>
              <a:t>G :electric and magnetic Sachs form factors</a:t>
            </a:r>
            <a:endParaRPr lang="nl-BE" dirty="0"/>
          </a:p>
        </p:txBody>
      </p:sp>
      <p:pic>
        <p:nvPicPr>
          <p:cNvPr id="18" name="Picture 17">
            <a:extLst>
              <a:ext uri="{FF2B5EF4-FFF2-40B4-BE49-F238E27FC236}">
                <a16:creationId xmlns:a16="http://schemas.microsoft.com/office/drawing/2014/main" id="{58E18852-1246-4F64-B1EE-0A70D4109533}"/>
              </a:ext>
            </a:extLst>
          </p:cNvPr>
          <p:cNvPicPr>
            <a:picLocks noChangeAspect="1"/>
          </p:cNvPicPr>
          <p:nvPr/>
        </p:nvPicPr>
        <p:blipFill>
          <a:blip r:embed="rId11"/>
          <a:stretch>
            <a:fillRect/>
          </a:stretch>
        </p:blipFill>
        <p:spPr>
          <a:xfrm>
            <a:off x="10170103" y="2112547"/>
            <a:ext cx="1028700" cy="295275"/>
          </a:xfrm>
          <a:prstGeom prst="rect">
            <a:avLst/>
          </a:prstGeom>
        </p:spPr>
      </p:pic>
      <p:sp>
        <p:nvSpPr>
          <p:cNvPr id="20" name="Text Box 10">
            <a:extLst>
              <a:ext uri="{FF2B5EF4-FFF2-40B4-BE49-F238E27FC236}">
                <a16:creationId xmlns:a16="http://schemas.microsoft.com/office/drawing/2014/main" id="{D7126A9B-29FD-FD6E-ADA2-AB07B726554C}"/>
              </a:ext>
            </a:extLst>
          </p:cNvPr>
          <p:cNvSpPr txBox="1">
            <a:spLocks noChangeArrowheads="1"/>
          </p:cNvSpPr>
          <p:nvPr/>
        </p:nvSpPr>
        <p:spPr bwMode="auto">
          <a:xfrm>
            <a:off x="47075" y="1340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Nucleon Form Factors</a:t>
            </a:r>
          </a:p>
        </p:txBody>
      </p:sp>
    </p:spTree>
    <p:extLst>
      <p:ext uri="{BB962C8B-B14F-4D97-AF65-F5344CB8AC3E}">
        <p14:creationId xmlns:p14="http://schemas.microsoft.com/office/powerpoint/2010/main" val="865689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9558B76-4C18-4B3E-93C1-AFEB877C0684}"/>
              </a:ext>
            </a:extLst>
          </p:cNvPr>
          <p:cNvPicPr>
            <a:picLocks noChangeAspect="1"/>
          </p:cNvPicPr>
          <p:nvPr/>
        </p:nvPicPr>
        <p:blipFill>
          <a:blip r:embed="rId3"/>
          <a:stretch>
            <a:fillRect/>
          </a:stretch>
        </p:blipFill>
        <p:spPr>
          <a:xfrm>
            <a:off x="310636" y="1794182"/>
            <a:ext cx="2861014" cy="1569661"/>
          </a:xfrm>
          <a:prstGeom prst="rect">
            <a:avLst/>
          </a:prstGeom>
        </p:spPr>
      </p:pic>
      <p:sp>
        <p:nvSpPr>
          <p:cNvPr id="3" name="Text Box 10">
            <a:extLst>
              <a:ext uri="{FF2B5EF4-FFF2-40B4-BE49-F238E27FC236}">
                <a16:creationId xmlns:a16="http://schemas.microsoft.com/office/drawing/2014/main" id="{28131C8B-F8E3-0DA5-5C37-1CF5769D9FEC}"/>
              </a:ext>
            </a:extLst>
          </p:cNvPr>
          <p:cNvSpPr txBox="1">
            <a:spLocks noChangeArrowheads="1"/>
          </p:cNvSpPr>
          <p:nvPr/>
        </p:nvSpPr>
        <p:spPr bwMode="auto">
          <a:xfrm>
            <a:off x="47075" y="134001"/>
            <a:ext cx="11970754" cy="461665"/>
          </a:xfrm>
          <a:prstGeom prst="rect">
            <a:avLst/>
          </a:prstGeom>
          <a:solidFill>
            <a:srgbClr val="FFC000"/>
          </a:solidFill>
          <a:ln w="28575" algn="ctr">
            <a:solidFill>
              <a:schemeClr val="tx2"/>
            </a:solidFill>
            <a:miter lim="800000"/>
            <a:headEnd/>
            <a:tailEnd/>
          </a:ln>
          <a:effectLst/>
        </p:spPr>
        <p:txBody>
          <a:bodyPr wrap="square">
            <a:spAutoFit/>
          </a:bodyPr>
          <a:lstStyle/>
          <a:p>
            <a:pPr algn="ctr">
              <a:spcBef>
                <a:spcPct val="50000"/>
              </a:spcBef>
            </a:pPr>
            <a:r>
              <a:rPr lang="en-US" altLang="nl-BE" sz="2400" b="1" dirty="0">
                <a:solidFill>
                  <a:srgbClr val="44546A"/>
                </a:solidFill>
                <a:latin typeface="Arial" panose="020B0604020202020204" pitchFamily="34" charset="0"/>
                <a:cs typeface="Arial" panose="020B0604020202020204" pitchFamily="34" charset="0"/>
              </a:rPr>
              <a:t>Nucleon Form Factors</a:t>
            </a:r>
          </a:p>
        </p:txBody>
      </p:sp>
      <p:sp>
        <p:nvSpPr>
          <p:cNvPr id="10" name="TextBox 9">
            <a:extLst>
              <a:ext uri="{FF2B5EF4-FFF2-40B4-BE49-F238E27FC236}">
                <a16:creationId xmlns:a16="http://schemas.microsoft.com/office/drawing/2014/main" id="{9372BC40-43E8-86DE-7163-D3307C574DB5}"/>
              </a:ext>
            </a:extLst>
          </p:cNvPr>
          <p:cNvSpPr txBox="1"/>
          <p:nvPr/>
        </p:nvSpPr>
        <p:spPr>
          <a:xfrm>
            <a:off x="171808" y="748552"/>
            <a:ext cx="11322138" cy="1200329"/>
          </a:xfrm>
          <a:prstGeom prst="rect">
            <a:avLst/>
          </a:prstGeom>
          <a:noFill/>
        </p:spPr>
        <p:txBody>
          <a:bodyPr wrap="none" rtlCol="0">
            <a:spAutoFit/>
          </a:bodyPr>
          <a:lstStyle/>
          <a:p>
            <a:r>
              <a:rPr lang="en-US" dirty="0"/>
              <a:t>Neutrino-nucleon form factors constitute a major source of uncertainty in neutrino scattering modeling</a:t>
            </a:r>
          </a:p>
          <a:p>
            <a:pPr marL="285750" indent="-285750">
              <a:buFont typeface="Arial" panose="020B0604020202020204" pitchFamily="34" charset="0"/>
              <a:buChar char="•"/>
            </a:pPr>
            <a:r>
              <a:rPr lang="en-US" dirty="0"/>
              <a:t>Weak vector form factors are well constrained by electron scattering experiments</a:t>
            </a:r>
          </a:p>
          <a:p>
            <a:pPr marL="285750" indent="-285750">
              <a:buFont typeface="Arial" panose="020B0604020202020204" pitchFamily="34" charset="0"/>
              <a:buChar char="•"/>
            </a:pPr>
            <a:r>
              <a:rPr lang="en-US" dirty="0"/>
              <a:t>Q</a:t>
            </a:r>
            <a:r>
              <a:rPr lang="en-US" baseline="30000" dirty="0"/>
              <a:t>2</a:t>
            </a:r>
            <a:r>
              <a:rPr lang="en-US" dirty="0"/>
              <a:t> evolution of the  axial form factor is not well-known, mainly based on old bubble chamber data (ANL, BNL, FNAL) </a:t>
            </a:r>
          </a:p>
          <a:p>
            <a:pPr marL="285750" indent="-285750">
              <a:buFont typeface="Arial" panose="020B0604020202020204" pitchFamily="34" charset="0"/>
              <a:buChar char="•"/>
            </a:pPr>
            <a:endParaRPr lang="en-US" dirty="0"/>
          </a:p>
        </p:txBody>
      </p:sp>
      <p:pic>
        <p:nvPicPr>
          <p:cNvPr id="12" name="Picture 11">
            <a:extLst>
              <a:ext uri="{FF2B5EF4-FFF2-40B4-BE49-F238E27FC236}">
                <a16:creationId xmlns:a16="http://schemas.microsoft.com/office/drawing/2014/main" id="{97DAD69A-7691-510B-C5E9-6A87EF4A56F7}"/>
              </a:ext>
            </a:extLst>
          </p:cNvPr>
          <p:cNvPicPr>
            <a:picLocks noChangeAspect="1"/>
          </p:cNvPicPr>
          <p:nvPr/>
        </p:nvPicPr>
        <p:blipFill>
          <a:blip r:embed="rId4"/>
          <a:stretch>
            <a:fillRect/>
          </a:stretch>
        </p:blipFill>
        <p:spPr>
          <a:xfrm>
            <a:off x="7052960" y="2101767"/>
            <a:ext cx="4964869" cy="4286300"/>
          </a:xfrm>
          <a:prstGeom prst="rect">
            <a:avLst/>
          </a:prstGeom>
        </p:spPr>
      </p:pic>
      <p:pic>
        <p:nvPicPr>
          <p:cNvPr id="16" name="Picture 15">
            <a:extLst>
              <a:ext uri="{FF2B5EF4-FFF2-40B4-BE49-F238E27FC236}">
                <a16:creationId xmlns:a16="http://schemas.microsoft.com/office/drawing/2014/main" id="{87685E7F-A631-8A47-DA57-E2701CEE1576}"/>
              </a:ext>
            </a:extLst>
          </p:cNvPr>
          <p:cNvPicPr>
            <a:picLocks noChangeAspect="1"/>
          </p:cNvPicPr>
          <p:nvPr/>
        </p:nvPicPr>
        <p:blipFill>
          <a:blip r:embed="rId5"/>
          <a:stretch>
            <a:fillRect/>
          </a:stretch>
        </p:blipFill>
        <p:spPr>
          <a:xfrm>
            <a:off x="2034941" y="3578046"/>
            <a:ext cx="2273417" cy="533427"/>
          </a:xfrm>
          <a:prstGeom prst="rect">
            <a:avLst/>
          </a:prstGeom>
        </p:spPr>
      </p:pic>
      <p:pic>
        <p:nvPicPr>
          <p:cNvPr id="19" name="Picture 18">
            <a:extLst>
              <a:ext uri="{FF2B5EF4-FFF2-40B4-BE49-F238E27FC236}">
                <a16:creationId xmlns:a16="http://schemas.microsoft.com/office/drawing/2014/main" id="{C604BACB-C034-2885-6886-C9117A70AA5A}"/>
              </a:ext>
            </a:extLst>
          </p:cNvPr>
          <p:cNvPicPr>
            <a:picLocks noChangeAspect="1"/>
          </p:cNvPicPr>
          <p:nvPr/>
        </p:nvPicPr>
        <p:blipFill>
          <a:blip r:embed="rId6"/>
          <a:stretch>
            <a:fillRect/>
          </a:stretch>
        </p:blipFill>
        <p:spPr>
          <a:xfrm>
            <a:off x="1610428" y="3546944"/>
            <a:ext cx="478245" cy="533427"/>
          </a:xfrm>
          <a:prstGeom prst="rect">
            <a:avLst/>
          </a:prstGeom>
        </p:spPr>
      </p:pic>
      <p:sp>
        <p:nvSpPr>
          <p:cNvPr id="20" name="TextBox 19">
            <a:extLst>
              <a:ext uri="{FF2B5EF4-FFF2-40B4-BE49-F238E27FC236}">
                <a16:creationId xmlns:a16="http://schemas.microsoft.com/office/drawing/2014/main" id="{688C85B3-D479-94CF-7073-063E26C246A2}"/>
              </a:ext>
            </a:extLst>
          </p:cNvPr>
          <p:cNvSpPr txBox="1"/>
          <p:nvPr/>
        </p:nvSpPr>
        <p:spPr>
          <a:xfrm>
            <a:off x="5469582" y="6459612"/>
            <a:ext cx="6722418" cy="369332"/>
          </a:xfrm>
          <a:prstGeom prst="rect">
            <a:avLst/>
          </a:prstGeom>
          <a:noFill/>
        </p:spPr>
        <p:txBody>
          <a:bodyPr wrap="none" rtlCol="0">
            <a:spAutoFit/>
          </a:bodyPr>
          <a:lstStyle/>
          <a:p>
            <a:r>
              <a:rPr lang="en-GB" dirty="0"/>
              <a:t>Tension with </a:t>
            </a:r>
            <a:r>
              <a:rPr lang="en-GB" dirty="0" err="1"/>
              <a:t>MiniBooNE</a:t>
            </a:r>
            <a:r>
              <a:rPr lang="en-GB" dirty="0"/>
              <a:t> data : needed higher value to explain data</a:t>
            </a:r>
            <a:endParaRPr lang="en-BE" dirty="0"/>
          </a:p>
        </p:txBody>
      </p:sp>
      <p:pic>
        <p:nvPicPr>
          <p:cNvPr id="29" name="Picture 28">
            <a:extLst>
              <a:ext uri="{FF2B5EF4-FFF2-40B4-BE49-F238E27FC236}">
                <a16:creationId xmlns:a16="http://schemas.microsoft.com/office/drawing/2014/main" id="{4DB4193F-832E-21B2-0FFF-14F66361F504}"/>
              </a:ext>
            </a:extLst>
          </p:cNvPr>
          <p:cNvPicPr>
            <a:picLocks noChangeAspect="1"/>
          </p:cNvPicPr>
          <p:nvPr/>
        </p:nvPicPr>
        <p:blipFill>
          <a:blip r:embed="rId7"/>
          <a:stretch>
            <a:fillRect/>
          </a:stretch>
        </p:blipFill>
        <p:spPr>
          <a:xfrm rot="1543959">
            <a:off x="3967548" y="3710546"/>
            <a:ext cx="2138947" cy="2844800"/>
          </a:xfrm>
          <a:prstGeom prst="rect">
            <a:avLst/>
          </a:prstGeom>
        </p:spPr>
      </p:pic>
      <p:pic>
        <p:nvPicPr>
          <p:cNvPr id="31" name="Picture 30">
            <a:extLst>
              <a:ext uri="{FF2B5EF4-FFF2-40B4-BE49-F238E27FC236}">
                <a16:creationId xmlns:a16="http://schemas.microsoft.com/office/drawing/2014/main" id="{8A43376C-CB9B-C385-93A2-45F2B88134D0}"/>
              </a:ext>
            </a:extLst>
          </p:cNvPr>
          <p:cNvPicPr>
            <a:picLocks noChangeAspect="1"/>
          </p:cNvPicPr>
          <p:nvPr/>
        </p:nvPicPr>
        <p:blipFill>
          <a:blip r:embed="rId8"/>
          <a:stretch>
            <a:fillRect/>
          </a:stretch>
        </p:blipFill>
        <p:spPr>
          <a:xfrm rot="20409378">
            <a:off x="329509" y="4045792"/>
            <a:ext cx="1812839" cy="2709405"/>
          </a:xfrm>
          <a:prstGeom prst="rect">
            <a:avLst/>
          </a:prstGeom>
        </p:spPr>
      </p:pic>
      <p:sp>
        <p:nvSpPr>
          <p:cNvPr id="5" name="TextBox 4">
            <a:extLst>
              <a:ext uri="{FF2B5EF4-FFF2-40B4-BE49-F238E27FC236}">
                <a16:creationId xmlns:a16="http://schemas.microsoft.com/office/drawing/2014/main" id="{367F00BD-A26A-4ADB-95E5-C61F1891CFC6}"/>
              </a:ext>
            </a:extLst>
          </p:cNvPr>
          <p:cNvSpPr txBox="1"/>
          <p:nvPr/>
        </p:nvSpPr>
        <p:spPr>
          <a:xfrm>
            <a:off x="310636" y="3079103"/>
            <a:ext cx="5628207" cy="369332"/>
          </a:xfrm>
          <a:prstGeom prst="rect">
            <a:avLst/>
          </a:prstGeom>
          <a:noFill/>
        </p:spPr>
        <p:txBody>
          <a:bodyPr wrap="none" rtlCol="0">
            <a:spAutoFit/>
          </a:bodyPr>
          <a:lstStyle/>
          <a:p>
            <a:r>
              <a:rPr lang="en-US" dirty="0"/>
              <a:t>Axial form factors Q</a:t>
            </a:r>
            <a:r>
              <a:rPr lang="en-US" baseline="30000" dirty="0"/>
              <a:t>2 </a:t>
            </a:r>
            <a:r>
              <a:rPr lang="en-US" dirty="0"/>
              <a:t>evolution subject to uncertainties</a:t>
            </a:r>
            <a:endParaRPr lang="nl-BE" dirty="0"/>
          </a:p>
        </p:txBody>
      </p:sp>
    </p:spTree>
    <p:extLst>
      <p:ext uri="{BB962C8B-B14F-4D97-AF65-F5344CB8AC3E}">
        <p14:creationId xmlns:p14="http://schemas.microsoft.com/office/powerpoint/2010/main" val="8739575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16783</TotalTime>
  <Words>4849</Words>
  <Application>Microsoft Office PowerPoint</Application>
  <PresentationFormat>Widescreen</PresentationFormat>
  <Paragraphs>559</Paragraphs>
  <Slides>63</Slides>
  <Notes>34</Notes>
  <HiddenSlides>1</HiddenSlides>
  <MMClips>2</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63</vt:i4>
      </vt:variant>
    </vt:vector>
  </HeadingPairs>
  <TitlesOfParts>
    <vt:vector size="72" baseType="lpstr">
      <vt:lpstr>Aptos</vt:lpstr>
      <vt:lpstr>Aptos Display</vt:lpstr>
      <vt:lpstr>Arial</vt:lpstr>
      <vt:lpstr>Calibri</vt:lpstr>
      <vt:lpstr>Calibri Light</vt:lpstr>
      <vt:lpstr>Cambria Math</vt:lpstr>
      <vt:lpstr>Wingdings</vt:lpstr>
      <vt:lpstr>Office Theme</vt:lpstr>
      <vt:lpstr>2_Office Theme</vt:lpstr>
      <vt:lpstr>Lecture II : Modeling neutrino-nucleus interactions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Natalie Jachowicz</dc:creator>
  <cp:lastModifiedBy>Natalie Jachowicz</cp:lastModifiedBy>
  <cp:revision>287</cp:revision>
  <dcterms:created xsi:type="dcterms:W3CDTF">2026-06-12T10:14:45Z</dcterms:created>
  <dcterms:modified xsi:type="dcterms:W3CDTF">2026-07-07T16:26:26Z</dcterms:modified>
</cp:coreProperties>
</file>