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 id="268" r:id="rId14"/>
    <p:sldId id="269" r:id="rId15"/>
    <p:sldId id="270" r:id="rId16"/>
    <p:sldId id="271" r:id="rId17"/>
  </p:sldIdLst>
  <p:sldSz cx="12192000" cy="6858000"/>
  <p:notesSz cx="6858000" cy="9144000"/>
  <p:defaultText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E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1"/>
  </p:normalViewPr>
  <p:slideViewPr>
    <p:cSldViewPr snapToGrid="0" snapToObjects="1">
      <p:cViewPr varScale="1">
        <p:scale>
          <a:sx n="107" d="100"/>
          <a:sy n="107" d="100"/>
        </p:scale>
        <p:origin x="7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A76991-15AF-734D-B41E-EE5A451B2ACE}" type="datetimeFigureOut">
              <a:rPr lang="tr-TR" smtClean="0"/>
              <a:t>11.09.2024</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7C5803-A96B-7749-8358-A4195DD6E0DA}" type="slidenum">
              <a:rPr lang="tr-TR" smtClean="0"/>
              <a:t>‹#›</a:t>
            </a:fld>
            <a:endParaRPr lang="tr-TR"/>
          </a:p>
        </p:txBody>
      </p:sp>
    </p:spTree>
    <p:extLst>
      <p:ext uri="{BB962C8B-B14F-4D97-AF65-F5344CB8AC3E}">
        <p14:creationId xmlns:p14="http://schemas.microsoft.com/office/powerpoint/2010/main" val="3009250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AA2F9-CD31-014E-AF2C-24EF6C8EA4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tr-TR"/>
          </a:p>
        </p:txBody>
      </p:sp>
      <p:sp>
        <p:nvSpPr>
          <p:cNvPr id="3" name="Subtitle 2">
            <a:extLst>
              <a:ext uri="{FF2B5EF4-FFF2-40B4-BE49-F238E27FC236}">
                <a16:creationId xmlns:a16="http://schemas.microsoft.com/office/drawing/2014/main" id="{3AEACD65-C4B0-0F45-8A83-4C2DD63C6B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tr-TR"/>
          </a:p>
        </p:txBody>
      </p:sp>
      <p:sp>
        <p:nvSpPr>
          <p:cNvPr id="4" name="Date Placeholder 3">
            <a:extLst>
              <a:ext uri="{FF2B5EF4-FFF2-40B4-BE49-F238E27FC236}">
                <a16:creationId xmlns:a16="http://schemas.microsoft.com/office/drawing/2014/main" id="{B4D93B99-3CA5-BF49-B199-F06F93BEB5A1}"/>
              </a:ext>
            </a:extLst>
          </p:cNvPr>
          <p:cNvSpPr>
            <a:spLocks noGrp="1"/>
          </p:cNvSpPr>
          <p:nvPr>
            <p:ph type="dt" sz="half" idx="10"/>
          </p:nvPr>
        </p:nvSpPr>
        <p:spPr/>
        <p:txBody>
          <a:bodyPr/>
          <a:lstStyle/>
          <a:p>
            <a:r>
              <a:rPr lang="tr-TR"/>
              <a:t>10.09.2024</a:t>
            </a:r>
          </a:p>
        </p:txBody>
      </p:sp>
      <p:sp>
        <p:nvSpPr>
          <p:cNvPr id="5" name="Footer Placeholder 4">
            <a:extLst>
              <a:ext uri="{FF2B5EF4-FFF2-40B4-BE49-F238E27FC236}">
                <a16:creationId xmlns:a16="http://schemas.microsoft.com/office/drawing/2014/main" id="{939F6575-EF59-4C4D-B062-42CB3E829E46}"/>
              </a:ext>
            </a:extLst>
          </p:cNvPr>
          <p:cNvSpPr>
            <a:spLocks noGrp="1"/>
          </p:cNvSpPr>
          <p:nvPr>
            <p:ph type="ftr" sz="quarter" idx="11"/>
          </p:nvPr>
        </p:nvSpPr>
        <p:spPr/>
        <p:txBody>
          <a:bodyPr/>
          <a:lstStyle/>
          <a:p>
            <a:r>
              <a:rPr lang="tr-TR"/>
              <a:t>Serkant Ali Çetin / 1st Transnational Meeting of VPCLApps </a:t>
            </a:r>
          </a:p>
        </p:txBody>
      </p:sp>
      <p:sp>
        <p:nvSpPr>
          <p:cNvPr id="6" name="Slide Number Placeholder 5">
            <a:extLst>
              <a:ext uri="{FF2B5EF4-FFF2-40B4-BE49-F238E27FC236}">
                <a16:creationId xmlns:a16="http://schemas.microsoft.com/office/drawing/2014/main" id="{15A3C7F3-8FD0-1649-BFAC-84EA48605167}"/>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2562759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8155F-58D4-8647-9A43-E601C7A07984}"/>
              </a:ext>
            </a:extLst>
          </p:cNvPr>
          <p:cNvSpPr>
            <a:spLocks noGrp="1"/>
          </p:cNvSpPr>
          <p:nvPr>
            <p:ph type="title"/>
          </p:nvPr>
        </p:nvSpPr>
        <p:spPr/>
        <p:txBody>
          <a:bodyPr/>
          <a:lstStyle/>
          <a:p>
            <a:r>
              <a:rPr lang="en-US"/>
              <a:t>Click to edit Master title style</a:t>
            </a:r>
            <a:endParaRPr lang="tr-TR"/>
          </a:p>
        </p:txBody>
      </p:sp>
      <p:sp>
        <p:nvSpPr>
          <p:cNvPr id="3" name="Vertical Text Placeholder 2">
            <a:extLst>
              <a:ext uri="{FF2B5EF4-FFF2-40B4-BE49-F238E27FC236}">
                <a16:creationId xmlns:a16="http://schemas.microsoft.com/office/drawing/2014/main" id="{EEC4B98C-00C4-6B46-BB16-1C9CA04FDA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A2162F76-C8B8-1443-9886-F17282E73F44}"/>
              </a:ext>
            </a:extLst>
          </p:cNvPr>
          <p:cNvSpPr>
            <a:spLocks noGrp="1"/>
          </p:cNvSpPr>
          <p:nvPr>
            <p:ph type="dt" sz="half" idx="10"/>
          </p:nvPr>
        </p:nvSpPr>
        <p:spPr/>
        <p:txBody>
          <a:bodyPr/>
          <a:lstStyle/>
          <a:p>
            <a:r>
              <a:rPr lang="tr-TR"/>
              <a:t>10.09.2024</a:t>
            </a:r>
          </a:p>
        </p:txBody>
      </p:sp>
      <p:sp>
        <p:nvSpPr>
          <p:cNvPr id="5" name="Footer Placeholder 4">
            <a:extLst>
              <a:ext uri="{FF2B5EF4-FFF2-40B4-BE49-F238E27FC236}">
                <a16:creationId xmlns:a16="http://schemas.microsoft.com/office/drawing/2014/main" id="{B2375E51-B758-134D-8175-E993E628AC09}"/>
              </a:ext>
            </a:extLst>
          </p:cNvPr>
          <p:cNvSpPr>
            <a:spLocks noGrp="1"/>
          </p:cNvSpPr>
          <p:nvPr>
            <p:ph type="ftr" sz="quarter" idx="11"/>
          </p:nvPr>
        </p:nvSpPr>
        <p:spPr/>
        <p:txBody>
          <a:bodyPr/>
          <a:lstStyle/>
          <a:p>
            <a:r>
              <a:rPr lang="tr-TR"/>
              <a:t>Serkant Ali Çetin / 1st Transnational Meeting of VPCLApps </a:t>
            </a:r>
          </a:p>
        </p:txBody>
      </p:sp>
      <p:sp>
        <p:nvSpPr>
          <p:cNvPr id="6" name="Slide Number Placeholder 5">
            <a:extLst>
              <a:ext uri="{FF2B5EF4-FFF2-40B4-BE49-F238E27FC236}">
                <a16:creationId xmlns:a16="http://schemas.microsoft.com/office/drawing/2014/main" id="{7007F794-0280-FF41-BD68-F92F2E3F4A51}"/>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3689411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13DF47-35FF-A048-B607-FE042CE4909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tr-TR"/>
          </a:p>
        </p:txBody>
      </p:sp>
      <p:sp>
        <p:nvSpPr>
          <p:cNvPr id="3" name="Vertical Text Placeholder 2">
            <a:extLst>
              <a:ext uri="{FF2B5EF4-FFF2-40B4-BE49-F238E27FC236}">
                <a16:creationId xmlns:a16="http://schemas.microsoft.com/office/drawing/2014/main" id="{B426AF84-3A9D-EE49-8670-0D9C4E0FDA6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49D999A8-19FF-2043-96D5-2C2A214C3DDA}"/>
              </a:ext>
            </a:extLst>
          </p:cNvPr>
          <p:cNvSpPr>
            <a:spLocks noGrp="1"/>
          </p:cNvSpPr>
          <p:nvPr>
            <p:ph type="dt" sz="half" idx="10"/>
          </p:nvPr>
        </p:nvSpPr>
        <p:spPr/>
        <p:txBody>
          <a:bodyPr/>
          <a:lstStyle/>
          <a:p>
            <a:r>
              <a:rPr lang="tr-TR"/>
              <a:t>10.09.2024</a:t>
            </a:r>
          </a:p>
        </p:txBody>
      </p:sp>
      <p:sp>
        <p:nvSpPr>
          <p:cNvPr id="5" name="Footer Placeholder 4">
            <a:extLst>
              <a:ext uri="{FF2B5EF4-FFF2-40B4-BE49-F238E27FC236}">
                <a16:creationId xmlns:a16="http://schemas.microsoft.com/office/drawing/2014/main" id="{082CE1F5-FBB9-9847-9C8E-68DA665BC282}"/>
              </a:ext>
            </a:extLst>
          </p:cNvPr>
          <p:cNvSpPr>
            <a:spLocks noGrp="1"/>
          </p:cNvSpPr>
          <p:nvPr>
            <p:ph type="ftr" sz="quarter" idx="11"/>
          </p:nvPr>
        </p:nvSpPr>
        <p:spPr/>
        <p:txBody>
          <a:bodyPr/>
          <a:lstStyle/>
          <a:p>
            <a:r>
              <a:rPr lang="tr-TR"/>
              <a:t>Serkant Ali Çetin / 1st Transnational Meeting of VPCLApps </a:t>
            </a:r>
          </a:p>
        </p:txBody>
      </p:sp>
      <p:sp>
        <p:nvSpPr>
          <p:cNvPr id="6" name="Slide Number Placeholder 5">
            <a:extLst>
              <a:ext uri="{FF2B5EF4-FFF2-40B4-BE49-F238E27FC236}">
                <a16:creationId xmlns:a16="http://schemas.microsoft.com/office/drawing/2014/main" id="{25F711A6-48EE-7045-AD9B-69DE4CA27B22}"/>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684528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AAC3D-0074-D84B-8E97-A2073C695A6E}"/>
              </a:ext>
            </a:extLst>
          </p:cNvPr>
          <p:cNvSpPr>
            <a:spLocks noGrp="1"/>
          </p:cNvSpPr>
          <p:nvPr>
            <p:ph type="title"/>
          </p:nvPr>
        </p:nvSpPr>
        <p:spPr/>
        <p:txBody>
          <a:bodyPr/>
          <a:lstStyle/>
          <a:p>
            <a:r>
              <a:rPr lang="en-US"/>
              <a:t>Click to edit Master title style</a:t>
            </a:r>
            <a:endParaRPr lang="tr-TR"/>
          </a:p>
        </p:txBody>
      </p:sp>
      <p:sp>
        <p:nvSpPr>
          <p:cNvPr id="3" name="Content Placeholder 2">
            <a:extLst>
              <a:ext uri="{FF2B5EF4-FFF2-40B4-BE49-F238E27FC236}">
                <a16:creationId xmlns:a16="http://schemas.microsoft.com/office/drawing/2014/main" id="{73BBFE47-656E-1946-B9FC-13731B78C2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125A0D43-A19C-1148-B8E6-CDF270D3C1C1}"/>
              </a:ext>
            </a:extLst>
          </p:cNvPr>
          <p:cNvSpPr>
            <a:spLocks noGrp="1"/>
          </p:cNvSpPr>
          <p:nvPr>
            <p:ph type="dt" sz="half" idx="10"/>
          </p:nvPr>
        </p:nvSpPr>
        <p:spPr/>
        <p:txBody>
          <a:bodyPr/>
          <a:lstStyle/>
          <a:p>
            <a:r>
              <a:rPr lang="tr-TR"/>
              <a:t>10.09.2024</a:t>
            </a:r>
          </a:p>
        </p:txBody>
      </p:sp>
      <p:sp>
        <p:nvSpPr>
          <p:cNvPr id="5" name="Footer Placeholder 4">
            <a:extLst>
              <a:ext uri="{FF2B5EF4-FFF2-40B4-BE49-F238E27FC236}">
                <a16:creationId xmlns:a16="http://schemas.microsoft.com/office/drawing/2014/main" id="{9A40F32E-970C-574F-A6F2-D90402CF8C63}"/>
              </a:ext>
            </a:extLst>
          </p:cNvPr>
          <p:cNvSpPr>
            <a:spLocks noGrp="1"/>
          </p:cNvSpPr>
          <p:nvPr>
            <p:ph type="ftr" sz="quarter" idx="11"/>
          </p:nvPr>
        </p:nvSpPr>
        <p:spPr/>
        <p:txBody>
          <a:bodyPr/>
          <a:lstStyle/>
          <a:p>
            <a:r>
              <a:rPr lang="tr-TR"/>
              <a:t>Serkant Ali Çetin / 1st Transnational Meeting of VPCLApps </a:t>
            </a:r>
          </a:p>
        </p:txBody>
      </p:sp>
      <p:sp>
        <p:nvSpPr>
          <p:cNvPr id="6" name="Slide Number Placeholder 5">
            <a:extLst>
              <a:ext uri="{FF2B5EF4-FFF2-40B4-BE49-F238E27FC236}">
                <a16:creationId xmlns:a16="http://schemas.microsoft.com/office/drawing/2014/main" id="{2FBEFD2F-DBEF-4A4D-B32A-1A99DC5E7D64}"/>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3830221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AF685-C8AD-AC43-9D95-E147C1B303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tr-TR"/>
          </a:p>
        </p:txBody>
      </p:sp>
      <p:sp>
        <p:nvSpPr>
          <p:cNvPr id="3" name="Text Placeholder 2">
            <a:extLst>
              <a:ext uri="{FF2B5EF4-FFF2-40B4-BE49-F238E27FC236}">
                <a16:creationId xmlns:a16="http://schemas.microsoft.com/office/drawing/2014/main" id="{9DD8346D-EA8E-7E4C-8E0D-D1CF78ACA3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676669-CC71-504C-88BB-A22A109ADDDB}"/>
              </a:ext>
            </a:extLst>
          </p:cNvPr>
          <p:cNvSpPr>
            <a:spLocks noGrp="1"/>
          </p:cNvSpPr>
          <p:nvPr>
            <p:ph type="dt" sz="half" idx="10"/>
          </p:nvPr>
        </p:nvSpPr>
        <p:spPr/>
        <p:txBody>
          <a:bodyPr/>
          <a:lstStyle/>
          <a:p>
            <a:r>
              <a:rPr lang="tr-TR"/>
              <a:t>10.09.2024</a:t>
            </a:r>
          </a:p>
        </p:txBody>
      </p:sp>
      <p:sp>
        <p:nvSpPr>
          <p:cNvPr id="5" name="Footer Placeholder 4">
            <a:extLst>
              <a:ext uri="{FF2B5EF4-FFF2-40B4-BE49-F238E27FC236}">
                <a16:creationId xmlns:a16="http://schemas.microsoft.com/office/drawing/2014/main" id="{60C85E31-3E8A-D344-811F-F9961E406CB5}"/>
              </a:ext>
            </a:extLst>
          </p:cNvPr>
          <p:cNvSpPr>
            <a:spLocks noGrp="1"/>
          </p:cNvSpPr>
          <p:nvPr>
            <p:ph type="ftr" sz="quarter" idx="11"/>
          </p:nvPr>
        </p:nvSpPr>
        <p:spPr/>
        <p:txBody>
          <a:bodyPr/>
          <a:lstStyle/>
          <a:p>
            <a:r>
              <a:rPr lang="tr-TR"/>
              <a:t>Serkant Ali Çetin / 1st Transnational Meeting of VPCLApps </a:t>
            </a:r>
          </a:p>
        </p:txBody>
      </p:sp>
      <p:sp>
        <p:nvSpPr>
          <p:cNvPr id="6" name="Slide Number Placeholder 5">
            <a:extLst>
              <a:ext uri="{FF2B5EF4-FFF2-40B4-BE49-F238E27FC236}">
                <a16:creationId xmlns:a16="http://schemas.microsoft.com/office/drawing/2014/main" id="{9D1B10F8-FA6E-FB4F-AF3B-D68BA6886D58}"/>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3752490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5F687-4662-EE41-A11D-0B699612BA26}"/>
              </a:ext>
            </a:extLst>
          </p:cNvPr>
          <p:cNvSpPr>
            <a:spLocks noGrp="1"/>
          </p:cNvSpPr>
          <p:nvPr>
            <p:ph type="title"/>
          </p:nvPr>
        </p:nvSpPr>
        <p:spPr/>
        <p:txBody>
          <a:bodyPr/>
          <a:lstStyle/>
          <a:p>
            <a:r>
              <a:rPr lang="en-US"/>
              <a:t>Click to edit Master title style</a:t>
            </a:r>
            <a:endParaRPr lang="tr-TR"/>
          </a:p>
        </p:txBody>
      </p:sp>
      <p:sp>
        <p:nvSpPr>
          <p:cNvPr id="3" name="Content Placeholder 2">
            <a:extLst>
              <a:ext uri="{FF2B5EF4-FFF2-40B4-BE49-F238E27FC236}">
                <a16:creationId xmlns:a16="http://schemas.microsoft.com/office/drawing/2014/main" id="{F51CE225-C97D-2A4E-A8EE-34B93DB7EFA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Content Placeholder 3">
            <a:extLst>
              <a:ext uri="{FF2B5EF4-FFF2-40B4-BE49-F238E27FC236}">
                <a16:creationId xmlns:a16="http://schemas.microsoft.com/office/drawing/2014/main" id="{16D8FBEE-8F04-8749-8F82-849476B78C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Date Placeholder 4">
            <a:extLst>
              <a:ext uri="{FF2B5EF4-FFF2-40B4-BE49-F238E27FC236}">
                <a16:creationId xmlns:a16="http://schemas.microsoft.com/office/drawing/2014/main" id="{84A4D31C-5217-2540-A405-DFAC67935988}"/>
              </a:ext>
            </a:extLst>
          </p:cNvPr>
          <p:cNvSpPr>
            <a:spLocks noGrp="1"/>
          </p:cNvSpPr>
          <p:nvPr>
            <p:ph type="dt" sz="half" idx="10"/>
          </p:nvPr>
        </p:nvSpPr>
        <p:spPr/>
        <p:txBody>
          <a:bodyPr/>
          <a:lstStyle/>
          <a:p>
            <a:r>
              <a:rPr lang="tr-TR"/>
              <a:t>10.09.2024</a:t>
            </a:r>
          </a:p>
        </p:txBody>
      </p:sp>
      <p:sp>
        <p:nvSpPr>
          <p:cNvPr id="6" name="Footer Placeholder 5">
            <a:extLst>
              <a:ext uri="{FF2B5EF4-FFF2-40B4-BE49-F238E27FC236}">
                <a16:creationId xmlns:a16="http://schemas.microsoft.com/office/drawing/2014/main" id="{72F613BA-B94B-0D45-AE67-9D34D3CFBB00}"/>
              </a:ext>
            </a:extLst>
          </p:cNvPr>
          <p:cNvSpPr>
            <a:spLocks noGrp="1"/>
          </p:cNvSpPr>
          <p:nvPr>
            <p:ph type="ftr" sz="quarter" idx="11"/>
          </p:nvPr>
        </p:nvSpPr>
        <p:spPr/>
        <p:txBody>
          <a:bodyPr/>
          <a:lstStyle/>
          <a:p>
            <a:r>
              <a:rPr lang="tr-TR"/>
              <a:t>Serkant Ali Çetin / 1st Transnational Meeting of VPCLApps </a:t>
            </a:r>
          </a:p>
        </p:txBody>
      </p:sp>
      <p:sp>
        <p:nvSpPr>
          <p:cNvPr id="7" name="Slide Number Placeholder 6">
            <a:extLst>
              <a:ext uri="{FF2B5EF4-FFF2-40B4-BE49-F238E27FC236}">
                <a16:creationId xmlns:a16="http://schemas.microsoft.com/office/drawing/2014/main" id="{0D2AE8C7-5090-B245-9E56-614FDCDA7803}"/>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2565105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A0AE2-051D-8746-ADE3-C7093AFC7445}"/>
              </a:ext>
            </a:extLst>
          </p:cNvPr>
          <p:cNvSpPr>
            <a:spLocks noGrp="1"/>
          </p:cNvSpPr>
          <p:nvPr>
            <p:ph type="title"/>
          </p:nvPr>
        </p:nvSpPr>
        <p:spPr>
          <a:xfrm>
            <a:off x="839788" y="365125"/>
            <a:ext cx="10515600" cy="1325563"/>
          </a:xfrm>
        </p:spPr>
        <p:txBody>
          <a:bodyPr/>
          <a:lstStyle/>
          <a:p>
            <a:r>
              <a:rPr lang="en-US"/>
              <a:t>Click to edit Master title style</a:t>
            </a:r>
            <a:endParaRPr lang="tr-TR"/>
          </a:p>
        </p:txBody>
      </p:sp>
      <p:sp>
        <p:nvSpPr>
          <p:cNvPr id="3" name="Text Placeholder 2">
            <a:extLst>
              <a:ext uri="{FF2B5EF4-FFF2-40B4-BE49-F238E27FC236}">
                <a16:creationId xmlns:a16="http://schemas.microsoft.com/office/drawing/2014/main" id="{6CACD5E2-008F-E448-95F8-26E1F9A0A9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5F16CA-8E44-FE42-8999-20C395BB6B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Text Placeholder 4">
            <a:extLst>
              <a:ext uri="{FF2B5EF4-FFF2-40B4-BE49-F238E27FC236}">
                <a16:creationId xmlns:a16="http://schemas.microsoft.com/office/drawing/2014/main" id="{EF3247A1-63C0-3847-B4C6-91337ADCD7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96AFCD-BC3B-804F-A489-C02AA070C1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7" name="Date Placeholder 6">
            <a:extLst>
              <a:ext uri="{FF2B5EF4-FFF2-40B4-BE49-F238E27FC236}">
                <a16:creationId xmlns:a16="http://schemas.microsoft.com/office/drawing/2014/main" id="{376099D9-4DDE-AF46-8D88-9440D4DC786A}"/>
              </a:ext>
            </a:extLst>
          </p:cNvPr>
          <p:cNvSpPr>
            <a:spLocks noGrp="1"/>
          </p:cNvSpPr>
          <p:nvPr>
            <p:ph type="dt" sz="half" idx="10"/>
          </p:nvPr>
        </p:nvSpPr>
        <p:spPr/>
        <p:txBody>
          <a:bodyPr/>
          <a:lstStyle/>
          <a:p>
            <a:r>
              <a:rPr lang="tr-TR"/>
              <a:t>10.09.2024</a:t>
            </a:r>
          </a:p>
        </p:txBody>
      </p:sp>
      <p:sp>
        <p:nvSpPr>
          <p:cNvPr id="8" name="Footer Placeholder 7">
            <a:extLst>
              <a:ext uri="{FF2B5EF4-FFF2-40B4-BE49-F238E27FC236}">
                <a16:creationId xmlns:a16="http://schemas.microsoft.com/office/drawing/2014/main" id="{82EA3D07-693F-EA47-BB19-C5A5B717ECAE}"/>
              </a:ext>
            </a:extLst>
          </p:cNvPr>
          <p:cNvSpPr>
            <a:spLocks noGrp="1"/>
          </p:cNvSpPr>
          <p:nvPr>
            <p:ph type="ftr" sz="quarter" idx="11"/>
          </p:nvPr>
        </p:nvSpPr>
        <p:spPr/>
        <p:txBody>
          <a:bodyPr/>
          <a:lstStyle/>
          <a:p>
            <a:r>
              <a:rPr lang="tr-TR"/>
              <a:t>Serkant Ali Çetin / 1st Transnational Meeting of VPCLApps </a:t>
            </a:r>
          </a:p>
        </p:txBody>
      </p:sp>
      <p:sp>
        <p:nvSpPr>
          <p:cNvPr id="9" name="Slide Number Placeholder 8">
            <a:extLst>
              <a:ext uri="{FF2B5EF4-FFF2-40B4-BE49-F238E27FC236}">
                <a16:creationId xmlns:a16="http://schemas.microsoft.com/office/drawing/2014/main" id="{31690393-CFE0-9142-81F8-A8B5F828F0D7}"/>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615357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4845A-27EE-D94C-86E8-5E27D11D1FFC}"/>
              </a:ext>
            </a:extLst>
          </p:cNvPr>
          <p:cNvSpPr>
            <a:spLocks noGrp="1"/>
          </p:cNvSpPr>
          <p:nvPr>
            <p:ph type="title"/>
          </p:nvPr>
        </p:nvSpPr>
        <p:spPr/>
        <p:txBody>
          <a:bodyPr/>
          <a:lstStyle/>
          <a:p>
            <a:r>
              <a:rPr lang="en-US"/>
              <a:t>Click to edit Master title style</a:t>
            </a:r>
            <a:endParaRPr lang="tr-TR"/>
          </a:p>
        </p:txBody>
      </p:sp>
      <p:sp>
        <p:nvSpPr>
          <p:cNvPr id="3" name="Date Placeholder 2">
            <a:extLst>
              <a:ext uri="{FF2B5EF4-FFF2-40B4-BE49-F238E27FC236}">
                <a16:creationId xmlns:a16="http://schemas.microsoft.com/office/drawing/2014/main" id="{DF3BBB76-F3C2-F54F-8351-72941C3A1873}"/>
              </a:ext>
            </a:extLst>
          </p:cNvPr>
          <p:cNvSpPr>
            <a:spLocks noGrp="1"/>
          </p:cNvSpPr>
          <p:nvPr>
            <p:ph type="dt" sz="half" idx="10"/>
          </p:nvPr>
        </p:nvSpPr>
        <p:spPr/>
        <p:txBody>
          <a:bodyPr/>
          <a:lstStyle/>
          <a:p>
            <a:r>
              <a:rPr lang="tr-TR"/>
              <a:t>10.09.2024</a:t>
            </a:r>
          </a:p>
        </p:txBody>
      </p:sp>
      <p:sp>
        <p:nvSpPr>
          <p:cNvPr id="4" name="Footer Placeholder 3">
            <a:extLst>
              <a:ext uri="{FF2B5EF4-FFF2-40B4-BE49-F238E27FC236}">
                <a16:creationId xmlns:a16="http://schemas.microsoft.com/office/drawing/2014/main" id="{7BDBE417-2FCE-7441-A8CE-CFDE7525699E}"/>
              </a:ext>
            </a:extLst>
          </p:cNvPr>
          <p:cNvSpPr>
            <a:spLocks noGrp="1"/>
          </p:cNvSpPr>
          <p:nvPr>
            <p:ph type="ftr" sz="quarter" idx="11"/>
          </p:nvPr>
        </p:nvSpPr>
        <p:spPr/>
        <p:txBody>
          <a:bodyPr/>
          <a:lstStyle/>
          <a:p>
            <a:r>
              <a:rPr lang="tr-TR"/>
              <a:t>Serkant Ali Çetin / 1st Transnational Meeting of VPCLApps </a:t>
            </a:r>
          </a:p>
        </p:txBody>
      </p:sp>
      <p:sp>
        <p:nvSpPr>
          <p:cNvPr id="5" name="Slide Number Placeholder 4">
            <a:extLst>
              <a:ext uri="{FF2B5EF4-FFF2-40B4-BE49-F238E27FC236}">
                <a16:creationId xmlns:a16="http://schemas.microsoft.com/office/drawing/2014/main" id="{11FBC7FA-0F59-EC44-AF64-FE5D7AE4B8D9}"/>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1453932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4A4E7F-2E47-CF43-90C7-E666664DF722}"/>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25D709D6-31E1-A740-ACC8-C2981C209F1C}"/>
              </a:ext>
            </a:extLst>
          </p:cNvPr>
          <p:cNvSpPr>
            <a:spLocks noGrp="1"/>
          </p:cNvSpPr>
          <p:nvPr>
            <p:ph type="ftr" sz="quarter" idx="11"/>
          </p:nvPr>
        </p:nvSpPr>
        <p:spPr/>
        <p:txBody>
          <a:bodyPr/>
          <a:lstStyle/>
          <a:p>
            <a:r>
              <a:rPr lang="tr-TR"/>
              <a:t>Serkant Ali Çetin / 1st Transnational Meeting of VPCLApps </a:t>
            </a:r>
          </a:p>
        </p:txBody>
      </p:sp>
      <p:sp>
        <p:nvSpPr>
          <p:cNvPr id="4" name="Slide Number Placeholder 3">
            <a:extLst>
              <a:ext uri="{FF2B5EF4-FFF2-40B4-BE49-F238E27FC236}">
                <a16:creationId xmlns:a16="http://schemas.microsoft.com/office/drawing/2014/main" id="{0CAF0080-068C-C446-984E-0904711520D1}"/>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1094485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68616-7ED7-DF4A-A707-30C4E2D2E1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Content Placeholder 2">
            <a:extLst>
              <a:ext uri="{FF2B5EF4-FFF2-40B4-BE49-F238E27FC236}">
                <a16:creationId xmlns:a16="http://schemas.microsoft.com/office/drawing/2014/main" id="{4B09AF81-BA41-644D-B360-0545CA819C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Text Placeholder 3">
            <a:extLst>
              <a:ext uri="{FF2B5EF4-FFF2-40B4-BE49-F238E27FC236}">
                <a16:creationId xmlns:a16="http://schemas.microsoft.com/office/drawing/2014/main" id="{87DD9853-C6EC-184C-9F0C-995CABBBA5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6D7B8D-ED39-9045-BE8E-DB7DDF8532B4}"/>
              </a:ext>
            </a:extLst>
          </p:cNvPr>
          <p:cNvSpPr>
            <a:spLocks noGrp="1"/>
          </p:cNvSpPr>
          <p:nvPr>
            <p:ph type="dt" sz="half" idx="10"/>
          </p:nvPr>
        </p:nvSpPr>
        <p:spPr/>
        <p:txBody>
          <a:bodyPr/>
          <a:lstStyle/>
          <a:p>
            <a:r>
              <a:rPr lang="tr-TR"/>
              <a:t>10.09.2024</a:t>
            </a:r>
          </a:p>
        </p:txBody>
      </p:sp>
      <p:sp>
        <p:nvSpPr>
          <p:cNvPr id="6" name="Footer Placeholder 5">
            <a:extLst>
              <a:ext uri="{FF2B5EF4-FFF2-40B4-BE49-F238E27FC236}">
                <a16:creationId xmlns:a16="http://schemas.microsoft.com/office/drawing/2014/main" id="{737A9765-918B-BC4D-BA7F-5CB7E54D7A01}"/>
              </a:ext>
            </a:extLst>
          </p:cNvPr>
          <p:cNvSpPr>
            <a:spLocks noGrp="1"/>
          </p:cNvSpPr>
          <p:nvPr>
            <p:ph type="ftr" sz="quarter" idx="11"/>
          </p:nvPr>
        </p:nvSpPr>
        <p:spPr/>
        <p:txBody>
          <a:bodyPr/>
          <a:lstStyle/>
          <a:p>
            <a:r>
              <a:rPr lang="tr-TR"/>
              <a:t>Serkant Ali Çetin / 1st Transnational Meeting of VPCLApps </a:t>
            </a:r>
          </a:p>
        </p:txBody>
      </p:sp>
      <p:sp>
        <p:nvSpPr>
          <p:cNvPr id="7" name="Slide Number Placeholder 6">
            <a:extLst>
              <a:ext uri="{FF2B5EF4-FFF2-40B4-BE49-F238E27FC236}">
                <a16:creationId xmlns:a16="http://schemas.microsoft.com/office/drawing/2014/main" id="{026DE316-1E51-B941-A849-493A5882DD31}"/>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2667150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2B317-674B-994D-A271-EC5CBDBD07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Picture Placeholder 2">
            <a:extLst>
              <a:ext uri="{FF2B5EF4-FFF2-40B4-BE49-F238E27FC236}">
                <a16:creationId xmlns:a16="http://schemas.microsoft.com/office/drawing/2014/main" id="{4819AE57-9A64-F644-9FF4-B05B7AD68F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Text Placeholder 3">
            <a:extLst>
              <a:ext uri="{FF2B5EF4-FFF2-40B4-BE49-F238E27FC236}">
                <a16:creationId xmlns:a16="http://schemas.microsoft.com/office/drawing/2014/main" id="{2F46E3FD-9408-464B-8614-95F47A153D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D8A17A-FE69-3F48-A85B-83F9E0C5FD57}"/>
              </a:ext>
            </a:extLst>
          </p:cNvPr>
          <p:cNvSpPr>
            <a:spLocks noGrp="1"/>
          </p:cNvSpPr>
          <p:nvPr>
            <p:ph type="dt" sz="half" idx="10"/>
          </p:nvPr>
        </p:nvSpPr>
        <p:spPr/>
        <p:txBody>
          <a:bodyPr/>
          <a:lstStyle/>
          <a:p>
            <a:r>
              <a:rPr lang="tr-TR"/>
              <a:t>10.09.2024</a:t>
            </a:r>
          </a:p>
        </p:txBody>
      </p:sp>
      <p:sp>
        <p:nvSpPr>
          <p:cNvPr id="6" name="Footer Placeholder 5">
            <a:extLst>
              <a:ext uri="{FF2B5EF4-FFF2-40B4-BE49-F238E27FC236}">
                <a16:creationId xmlns:a16="http://schemas.microsoft.com/office/drawing/2014/main" id="{A672B69D-F887-B047-BE4D-FCCC3AB6906F}"/>
              </a:ext>
            </a:extLst>
          </p:cNvPr>
          <p:cNvSpPr>
            <a:spLocks noGrp="1"/>
          </p:cNvSpPr>
          <p:nvPr>
            <p:ph type="ftr" sz="quarter" idx="11"/>
          </p:nvPr>
        </p:nvSpPr>
        <p:spPr/>
        <p:txBody>
          <a:bodyPr/>
          <a:lstStyle/>
          <a:p>
            <a:r>
              <a:rPr lang="tr-TR"/>
              <a:t>Serkant Ali Çetin / 1st Transnational Meeting of VPCLApps </a:t>
            </a:r>
          </a:p>
        </p:txBody>
      </p:sp>
      <p:sp>
        <p:nvSpPr>
          <p:cNvPr id="7" name="Slide Number Placeholder 6">
            <a:extLst>
              <a:ext uri="{FF2B5EF4-FFF2-40B4-BE49-F238E27FC236}">
                <a16:creationId xmlns:a16="http://schemas.microsoft.com/office/drawing/2014/main" id="{800AF0FF-BE4A-A240-9B6A-10DB981A8D95}"/>
              </a:ext>
            </a:extLst>
          </p:cNvPr>
          <p:cNvSpPr>
            <a:spLocks noGrp="1"/>
          </p:cNvSpPr>
          <p:nvPr>
            <p:ph type="sldNum" sz="quarter" idx="12"/>
          </p:nvPr>
        </p:nvSpPr>
        <p:spPr/>
        <p:txBody>
          <a:bodyPr/>
          <a:lstStyle/>
          <a:p>
            <a:fld id="{410D17F5-4E4F-604D-85F1-2E618EC08003}" type="slidenum">
              <a:rPr lang="tr-TR" smtClean="0"/>
              <a:t>‹#›</a:t>
            </a:fld>
            <a:endParaRPr lang="tr-TR"/>
          </a:p>
        </p:txBody>
      </p:sp>
    </p:spTree>
    <p:extLst>
      <p:ext uri="{BB962C8B-B14F-4D97-AF65-F5344CB8AC3E}">
        <p14:creationId xmlns:p14="http://schemas.microsoft.com/office/powerpoint/2010/main" val="1957950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AC71AE-A5E1-6045-AC67-49037B68B0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tr-TR"/>
          </a:p>
        </p:txBody>
      </p:sp>
      <p:sp>
        <p:nvSpPr>
          <p:cNvPr id="3" name="Text Placeholder 2">
            <a:extLst>
              <a:ext uri="{FF2B5EF4-FFF2-40B4-BE49-F238E27FC236}">
                <a16:creationId xmlns:a16="http://schemas.microsoft.com/office/drawing/2014/main" id="{E78CF13A-2282-1E49-9315-B6F5A98F97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0283425E-3032-EE4B-9731-A4C8C05632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tr-TR"/>
              <a:t>10.09.2024</a:t>
            </a:r>
          </a:p>
        </p:txBody>
      </p:sp>
      <p:sp>
        <p:nvSpPr>
          <p:cNvPr id="5" name="Footer Placeholder 4">
            <a:extLst>
              <a:ext uri="{FF2B5EF4-FFF2-40B4-BE49-F238E27FC236}">
                <a16:creationId xmlns:a16="http://schemas.microsoft.com/office/drawing/2014/main" id="{3892613B-31A0-BF47-A58C-4BED6F50D0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a:t>Serkant Ali Çetin / 1st Transnational Meeting of VPCLApps </a:t>
            </a:r>
          </a:p>
        </p:txBody>
      </p:sp>
      <p:sp>
        <p:nvSpPr>
          <p:cNvPr id="6" name="Slide Number Placeholder 5">
            <a:extLst>
              <a:ext uri="{FF2B5EF4-FFF2-40B4-BE49-F238E27FC236}">
                <a16:creationId xmlns:a16="http://schemas.microsoft.com/office/drawing/2014/main" id="{F9FF6A08-A38B-284A-B91E-1ADE1F88E5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0D17F5-4E4F-604D-85F1-2E618EC08003}" type="slidenum">
              <a:rPr lang="tr-TR" smtClean="0"/>
              <a:t>‹#›</a:t>
            </a:fld>
            <a:endParaRPr lang="tr-TR"/>
          </a:p>
        </p:txBody>
      </p:sp>
    </p:spTree>
    <p:extLst>
      <p:ext uri="{BB962C8B-B14F-4D97-AF65-F5344CB8AC3E}">
        <p14:creationId xmlns:p14="http://schemas.microsoft.com/office/powerpoint/2010/main" val="3681970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s://www.unirehberi.com/9-sinif-fizik-konulari/"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7.emf"/><Relationship Id="rId4" Type="http://schemas.openxmlformats.org/officeDocument/2006/relationships/image" Target="../media/image1.png"/><Relationship Id="rId9"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B8F84-F2D4-7946-8832-2FB65F85A524}"/>
              </a:ext>
            </a:extLst>
          </p:cNvPr>
          <p:cNvSpPr>
            <a:spLocks noGrp="1"/>
          </p:cNvSpPr>
          <p:nvPr>
            <p:ph type="ctrTitle"/>
          </p:nvPr>
        </p:nvSpPr>
        <p:spPr>
          <a:xfrm>
            <a:off x="642938" y="1393825"/>
            <a:ext cx="10972800" cy="2387600"/>
          </a:xfrm>
        </p:spPr>
        <p:txBody>
          <a:bodyPr>
            <a:normAutofit/>
          </a:bodyPr>
          <a:lstStyle/>
          <a:p>
            <a:r>
              <a:rPr lang="en-GB" dirty="0"/>
              <a:t>Department of Basic Sciences</a:t>
            </a:r>
            <a:br>
              <a:rPr lang="en-GB" dirty="0"/>
            </a:br>
            <a:r>
              <a:rPr lang="en-GB" dirty="0"/>
              <a:t>High Energy Particle Physics Group </a:t>
            </a:r>
          </a:p>
        </p:txBody>
      </p:sp>
      <p:sp>
        <p:nvSpPr>
          <p:cNvPr id="3" name="Subtitle 2">
            <a:extLst>
              <a:ext uri="{FF2B5EF4-FFF2-40B4-BE49-F238E27FC236}">
                <a16:creationId xmlns:a16="http://schemas.microsoft.com/office/drawing/2014/main" id="{8D570106-3E7E-EC43-9831-0B0C3AE21D20}"/>
              </a:ext>
            </a:extLst>
          </p:cNvPr>
          <p:cNvSpPr>
            <a:spLocks noGrp="1"/>
          </p:cNvSpPr>
          <p:nvPr>
            <p:ph type="subTitle" idx="1"/>
          </p:nvPr>
        </p:nvSpPr>
        <p:spPr>
          <a:xfrm>
            <a:off x="1524000" y="3602037"/>
            <a:ext cx="9144000" cy="2387599"/>
          </a:xfrm>
        </p:spPr>
        <p:txBody>
          <a:bodyPr>
            <a:normAutofit/>
          </a:bodyPr>
          <a:lstStyle/>
          <a:p>
            <a:endParaRPr lang="en-GB" b="1" dirty="0"/>
          </a:p>
          <a:p>
            <a:r>
              <a:rPr lang="en-GB" b="1" dirty="0" err="1"/>
              <a:t>Serkant</a:t>
            </a:r>
            <a:r>
              <a:rPr lang="en-GB" b="1" dirty="0"/>
              <a:t> Ali </a:t>
            </a:r>
            <a:r>
              <a:rPr lang="en-GB" b="1" dirty="0" err="1"/>
              <a:t>Çetin</a:t>
            </a:r>
            <a:endParaRPr lang="en-GB" b="1" dirty="0"/>
          </a:p>
          <a:p>
            <a:r>
              <a:rPr lang="en-GB" dirty="0"/>
              <a:t>Professor of Physics, Chair</a:t>
            </a:r>
          </a:p>
          <a:p>
            <a:endParaRPr lang="en-GB" dirty="0"/>
          </a:p>
          <a:p>
            <a:r>
              <a:rPr lang="en-GB" dirty="0">
                <a:solidFill>
                  <a:schemeClr val="tx1">
                    <a:lumMod val="50000"/>
                    <a:lumOff val="50000"/>
                  </a:schemeClr>
                </a:solidFill>
              </a:rPr>
              <a:t>10.09.2024 / 1</a:t>
            </a:r>
            <a:r>
              <a:rPr lang="en-GB" baseline="30000" dirty="0">
                <a:solidFill>
                  <a:schemeClr val="tx1">
                    <a:lumMod val="50000"/>
                    <a:lumOff val="50000"/>
                  </a:schemeClr>
                </a:solidFill>
              </a:rPr>
              <a:t>st</a:t>
            </a:r>
            <a:r>
              <a:rPr lang="en-GB" dirty="0">
                <a:solidFill>
                  <a:schemeClr val="tx1">
                    <a:lumMod val="50000"/>
                    <a:lumOff val="50000"/>
                  </a:schemeClr>
                </a:solidFill>
              </a:rPr>
              <a:t> Transnational Meeting of </a:t>
            </a:r>
            <a:r>
              <a:rPr lang="en-GB" dirty="0" err="1">
                <a:solidFill>
                  <a:schemeClr val="tx1">
                    <a:lumMod val="50000"/>
                    <a:lumOff val="50000"/>
                  </a:schemeClr>
                </a:solidFill>
              </a:rPr>
              <a:t>VPCLApps</a:t>
            </a:r>
            <a:endParaRPr lang="en-GB" dirty="0">
              <a:solidFill>
                <a:schemeClr val="tx1">
                  <a:lumMod val="50000"/>
                  <a:lumOff val="50000"/>
                </a:schemeClr>
              </a:solidFill>
            </a:endParaRPr>
          </a:p>
          <a:p>
            <a:endParaRPr lang="en-GB" dirty="0"/>
          </a:p>
        </p:txBody>
      </p:sp>
      <p:pic>
        <p:nvPicPr>
          <p:cNvPr id="4" name="Picture 3" descr="A blue and black logo&#10;&#10;Description automatically generated">
            <a:extLst>
              <a:ext uri="{FF2B5EF4-FFF2-40B4-BE49-F238E27FC236}">
                <a16:creationId xmlns:a16="http://schemas.microsoft.com/office/drawing/2014/main" id="{E186B7DF-3542-CD44-9B6A-D311CFF26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9211" y="0"/>
            <a:ext cx="7153578" cy="2387599"/>
          </a:xfrm>
          <a:prstGeom prst="rect">
            <a:avLst/>
          </a:prstGeom>
        </p:spPr>
      </p:pic>
      <p:cxnSp>
        <p:nvCxnSpPr>
          <p:cNvPr id="6" name="Straight Connector 5">
            <a:extLst>
              <a:ext uri="{FF2B5EF4-FFF2-40B4-BE49-F238E27FC236}">
                <a16:creationId xmlns:a16="http://schemas.microsoft.com/office/drawing/2014/main" id="{F0525ABB-20FA-A647-9070-B47B2B8D71A9}"/>
              </a:ext>
            </a:extLst>
          </p:cNvPr>
          <p:cNvCxnSpPr>
            <a:cxnSpLocks/>
          </p:cNvCxnSpPr>
          <p:nvPr/>
        </p:nvCxnSpPr>
        <p:spPr>
          <a:xfrm>
            <a:off x="849086" y="2895600"/>
            <a:ext cx="10478329" cy="0"/>
          </a:xfrm>
          <a:prstGeom prst="line">
            <a:avLst/>
          </a:prstGeom>
          <a:ln w="25400">
            <a:solidFill>
              <a:srgbClr val="007EA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88905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10</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r>
              <a:rPr lang="en-US" b="1" i="0" u="none" strike="noStrike" dirty="0">
                <a:solidFill>
                  <a:srgbClr val="1D1D1D"/>
                </a:solidFill>
                <a:effectLst/>
                <a:latin typeface="Montserrat" panose="020F0502020204030204" pitchFamily="34" charset="0"/>
              </a:rPr>
              <a:t>ISU HEPP Group  / </a:t>
            </a:r>
            <a:r>
              <a:rPr lang="en-US" b="1" i="0" u="none" strike="noStrike" dirty="0" err="1">
                <a:solidFill>
                  <a:schemeClr val="tx1">
                    <a:lumMod val="65000"/>
                    <a:lumOff val="35000"/>
                  </a:schemeClr>
                </a:solidFill>
                <a:effectLst/>
                <a:latin typeface="Montserrat" panose="020F0502020204030204" pitchFamily="34" charset="0"/>
              </a:rPr>
              <a:t>VPCLApps</a:t>
            </a:r>
            <a:r>
              <a:rPr lang="en-US" b="1" i="0" u="none" strike="noStrike" dirty="0">
                <a:solidFill>
                  <a:srgbClr val="1D1D1D"/>
                </a:solidFill>
                <a:effectLst/>
                <a:latin typeface="Montserrat" panose="020F0502020204030204" pitchFamily="34" charset="0"/>
              </a:rPr>
              <a:t> </a:t>
            </a:r>
            <a:endParaRPr lang="en-US" i="0" strike="noStrike" dirty="0">
              <a:solidFill>
                <a:schemeClr val="tx1">
                  <a:lumMod val="65000"/>
                  <a:lumOff val="35000"/>
                </a:schemeClr>
              </a:solidFill>
              <a:effectLst/>
              <a:latin typeface="Montserrat" panose="020F0502020204030204" pitchFamily="34" charset="0"/>
            </a:endParaRPr>
          </a:p>
        </p:txBody>
      </p:sp>
      <p:sp>
        <p:nvSpPr>
          <p:cNvPr id="12" name="TextBox 11">
            <a:extLst>
              <a:ext uri="{FF2B5EF4-FFF2-40B4-BE49-F238E27FC236}">
                <a16:creationId xmlns:a16="http://schemas.microsoft.com/office/drawing/2014/main" id="{DA879FB6-911A-1B4A-B085-9D96DFCFF095}"/>
              </a:ext>
            </a:extLst>
          </p:cNvPr>
          <p:cNvSpPr txBox="1"/>
          <p:nvPr/>
        </p:nvSpPr>
        <p:spPr>
          <a:xfrm>
            <a:off x="421256" y="2091788"/>
            <a:ext cx="4566047" cy="3139321"/>
          </a:xfrm>
          <a:prstGeom prst="rect">
            <a:avLst/>
          </a:prstGeom>
          <a:noFill/>
        </p:spPr>
        <p:txBody>
          <a:bodyPr wrap="square">
            <a:spAutoFit/>
          </a:bodyPr>
          <a:lstStyle/>
          <a:p>
            <a:pPr lvl="1" algn="just"/>
            <a:r>
              <a:rPr lang="en-US" sz="1800" b="1" i="0" u="none" strike="noStrike" dirty="0">
                <a:solidFill>
                  <a:srgbClr val="000000"/>
                </a:solidFill>
                <a:effectLst/>
                <a:highlight>
                  <a:srgbClr val="C0C0C0"/>
                </a:highlight>
              </a:rPr>
              <a:t>1.Pendulum Experiment</a:t>
            </a:r>
          </a:p>
          <a:p>
            <a:pPr lvl="1" algn="just"/>
            <a:r>
              <a:rPr lang="en-US" sz="1800" b="1" i="0" u="none" strike="noStrike" dirty="0">
                <a:solidFill>
                  <a:srgbClr val="000000"/>
                </a:solidFill>
                <a:effectLst/>
                <a:highlight>
                  <a:srgbClr val="00FF00"/>
                </a:highlight>
              </a:rPr>
              <a:t>2. Movement in the Horizontal Plane</a:t>
            </a:r>
          </a:p>
          <a:p>
            <a:pPr lvl="1" algn="just"/>
            <a:r>
              <a:rPr lang="en-US" sz="1800" b="1" i="0" u="none" strike="noStrike" dirty="0">
                <a:solidFill>
                  <a:srgbClr val="000000"/>
                </a:solidFill>
                <a:effectLst/>
                <a:highlight>
                  <a:srgbClr val="00FF00"/>
                </a:highlight>
              </a:rPr>
              <a:t>3.  Movement on an Inclined Plane</a:t>
            </a:r>
          </a:p>
          <a:p>
            <a:pPr lvl="1" algn="just"/>
            <a:r>
              <a:rPr lang="en-US" sz="1800" b="1" i="0" u="none" strike="noStrike" dirty="0">
                <a:solidFill>
                  <a:srgbClr val="000000"/>
                </a:solidFill>
                <a:effectLst/>
                <a:highlight>
                  <a:srgbClr val="FFFF00"/>
                </a:highlight>
              </a:rPr>
              <a:t>4. Oblique Shot -&gt; (Projectile Motion)</a:t>
            </a:r>
          </a:p>
          <a:p>
            <a:pPr lvl="1" algn="just"/>
            <a:r>
              <a:rPr lang="en-US" sz="1800" b="1" i="0" u="none" strike="noStrike" dirty="0">
                <a:solidFill>
                  <a:srgbClr val="000000"/>
                </a:solidFill>
                <a:effectLst/>
                <a:highlight>
                  <a:srgbClr val="00FF00"/>
                </a:highlight>
              </a:rPr>
              <a:t>5. Friction</a:t>
            </a:r>
          </a:p>
          <a:p>
            <a:pPr lvl="1" algn="just"/>
            <a:r>
              <a:rPr lang="en-US" sz="1800" b="1" i="0" u="none" strike="noStrike" dirty="0">
                <a:solidFill>
                  <a:srgbClr val="000000"/>
                </a:solidFill>
                <a:effectLst/>
                <a:highlight>
                  <a:srgbClr val="FF00FF"/>
                </a:highlight>
              </a:rPr>
              <a:t>6. Collision</a:t>
            </a:r>
          </a:p>
          <a:p>
            <a:pPr lvl="1" algn="just"/>
            <a:r>
              <a:rPr lang="en-US" sz="1800" b="1" i="0" u="none" strike="noStrike" dirty="0">
                <a:solidFill>
                  <a:schemeClr val="bg1"/>
                </a:solidFill>
                <a:effectLst/>
                <a:highlight>
                  <a:srgbClr val="808080"/>
                </a:highlight>
              </a:rPr>
              <a:t>7. Centripetal Force</a:t>
            </a:r>
          </a:p>
          <a:p>
            <a:pPr lvl="1" algn="just"/>
            <a:r>
              <a:rPr lang="en-US" sz="1800" b="1" i="0" u="none" strike="noStrike" dirty="0">
                <a:solidFill>
                  <a:schemeClr val="bg1"/>
                </a:solidFill>
                <a:effectLst/>
                <a:highlight>
                  <a:srgbClr val="800000"/>
                </a:highlight>
              </a:rPr>
              <a:t>8. Electric field</a:t>
            </a:r>
          </a:p>
          <a:p>
            <a:pPr lvl="1" algn="just"/>
            <a:r>
              <a:rPr lang="en-US" sz="1800" b="1" i="0" u="none" strike="noStrike" dirty="0">
                <a:solidFill>
                  <a:srgbClr val="000000"/>
                </a:solidFill>
                <a:effectLst/>
                <a:highlight>
                  <a:srgbClr val="00FFFF"/>
                </a:highlight>
              </a:rPr>
              <a:t>9. Ohm's Law</a:t>
            </a:r>
          </a:p>
          <a:p>
            <a:pPr lvl="1" algn="just"/>
            <a:r>
              <a:rPr lang="en-US" sz="1800" b="1" i="0" u="none" strike="noStrike" dirty="0">
                <a:solidFill>
                  <a:schemeClr val="bg1"/>
                </a:solidFill>
                <a:effectLst/>
                <a:highlight>
                  <a:srgbClr val="0000FF"/>
                </a:highlight>
              </a:rPr>
              <a:t>10. Inspection of Capacitors</a:t>
            </a:r>
          </a:p>
          <a:p>
            <a:pPr lvl="1" algn="just"/>
            <a:r>
              <a:rPr lang="en-US" sz="1800" b="1" i="0" u="none" strike="sngStrike" dirty="0">
                <a:solidFill>
                  <a:srgbClr val="000000"/>
                </a:solidFill>
                <a:effectLst/>
              </a:rPr>
              <a:t>11. Examination of Transformers</a:t>
            </a:r>
          </a:p>
        </p:txBody>
      </p:sp>
      <p:sp>
        <p:nvSpPr>
          <p:cNvPr id="11" name="TextBox 10">
            <a:extLst>
              <a:ext uri="{FF2B5EF4-FFF2-40B4-BE49-F238E27FC236}">
                <a16:creationId xmlns:a16="http://schemas.microsoft.com/office/drawing/2014/main" id="{AE282C28-F6E1-CC44-A069-602F740B3BFF}"/>
              </a:ext>
            </a:extLst>
          </p:cNvPr>
          <p:cNvSpPr txBox="1"/>
          <p:nvPr/>
        </p:nvSpPr>
        <p:spPr>
          <a:xfrm>
            <a:off x="6259116" y="2507286"/>
            <a:ext cx="5912869" cy="2308324"/>
          </a:xfrm>
          <a:prstGeom prst="rect">
            <a:avLst/>
          </a:prstGeom>
          <a:noFill/>
        </p:spPr>
        <p:txBody>
          <a:bodyPr wrap="square">
            <a:spAutoFit/>
          </a:bodyPr>
          <a:lstStyle/>
          <a:p>
            <a:pPr lvl="1" algn="just"/>
            <a:r>
              <a:rPr lang="en-US" sz="1800" b="1" i="0" u="none" strike="noStrike" dirty="0">
                <a:solidFill>
                  <a:srgbClr val="000000"/>
                </a:solidFill>
                <a:effectLst/>
                <a:highlight>
                  <a:srgbClr val="C0C0C0"/>
                </a:highlight>
              </a:rPr>
              <a:t>Pendulum Experiment (Simple Harmonic Motion)</a:t>
            </a:r>
          </a:p>
          <a:p>
            <a:pPr lvl="1" algn="just"/>
            <a:r>
              <a:rPr lang="en-US" b="1" dirty="0">
                <a:solidFill>
                  <a:srgbClr val="000000"/>
                </a:solidFill>
                <a:highlight>
                  <a:srgbClr val="00FF00"/>
                </a:highlight>
              </a:rPr>
              <a:t>1D &amp; 2D Motion with friction</a:t>
            </a:r>
          </a:p>
          <a:p>
            <a:pPr lvl="1" algn="just"/>
            <a:r>
              <a:rPr lang="en-US" b="1" dirty="0">
                <a:solidFill>
                  <a:srgbClr val="000000"/>
                </a:solidFill>
                <a:highlight>
                  <a:srgbClr val="FFFF00"/>
                </a:highlight>
              </a:rPr>
              <a:t>Projectile Motion</a:t>
            </a:r>
          </a:p>
          <a:p>
            <a:pPr lvl="1" algn="just"/>
            <a:r>
              <a:rPr lang="en-US" sz="1800" b="1" i="0" u="none" strike="noStrike" dirty="0">
                <a:solidFill>
                  <a:srgbClr val="000000"/>
                </a:solidFill>
                <a:effectLst/>
                <a:highlight>
                  <a:srgbClr val="FF00FF"/>
                </a:highlight>
              </a:rPr>
              <a:t>Collision (Linear momentum &amp; energy)</a:t>
            </a:r>
          </a:p>
          <a:p>
            <a:pPr lvl="1" algn="just"/>
            <a:r>
              <a:rPr lang="en-US" b="1" dirty="0">
                <a:solidFill>
                  <a:schemeClr val="bg1"/>
                </a:solidFill>
                <a:highlight>
                  <a:srgbClr val="808080"/>
                </a:highlight>
              </a:rPr>
              <a:t>C</a:t>
            </a:r>
            <a:r>
              <a:rPr lang="en-US" sz="1800" b="1" i="0" u="none" strike="noStrike" dirty="0">
                <a:solidFill>
                  <a:schemeClr val="bg1"/>
                </a:solidFill>
                <a:effectLst/>
                <a:highlight>
                  <a:srgbClr val="808080"/>
                </a:highlight>
              </a:rPr>
              <a:t>entripetal Force (Circular motion) </a:t>
            </a:r>
          </a:p>
          <a:p>
            <a:pPr lvl="1" algn="just"/>
            <a:r>
              <a:rPr lang="en-US" sz="1800" b="1" i="0" u="none" strike="noStrike" dirty="0">
                <a:solidFill>
                  <a:schemeClr val="bg1"/>
                </a:solidFill>
                <a:effectLst/>
                <a:highlight>
                  <a:srgbClr val="800000"/>
                </a:highlight>
              </a:rPr>
              <a:t>Electric field</a:t>
            </a:r>
          </a:p>
          <a:p>
            <a:pPr lvl="1" algn="just"/>
            <a:r>
              <a:rPr lang="en-US" sz="1800" b="1" i="0" u="none" strike="noStrike" dirty="0">
                <a:solidFill>
                  <a:srgbClr val="000000"/>
                </a:solidFill>
                <a:effectLst/>
                <a:highlight>
                  <a:srgbClr val="00FFFF"/>
                </a:highlight>
              </a:rPr>
              <a:t>Ohm's Law</a:t>
            </a:r>
          </a:p>
          <a:p>
            <a:pPr lvl="1" algn="just"/>
            <a:r>
              <a:rPr lang="en-US" sz="1800" b="1" i="0" u="none" strike="noStrike" dirty="0">
                <a:solidFill>
                  <a:schemeClr val="bg1"/>
                </a:solidFill>
                <a:effectLst/>
                <a:highlight>
                  <a:srgbClr val="0000FF"/>
                </a:highlight>
              </a:rPr>
              <a:t>Inspection of Capacitors</a:t>
            </a:r>
          </a:p>
        </p:txBody>
      </p:sp>
      <p:sp>
        <p:nvSpPr>
          <p:cNvPr id="6" name="Right Arrow 5">
            <a:extLst>
              <a:ext uri="{FF2B5EF4-FFF2-40B4-BE49-F238E27FC236}">
                <a16:creationId xmlns:a16="http://schemas.microsoft.com/office/drawing/2014/main" id="{32043060-214B-1F41-B22C-E12D02A8583A}"/>
              </a:ext>
            </a:extLst>
          </p:cNvPr>
          <p:cNvSpPr/>
          <p:nvPr/>
        </p:nvSpPr>
        <p:spPr>
          <a:xfrm>
            <a:off x="4987303" y="3339979"/>
            <a:ext cx="1071563" cy="6429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708218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11</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r>
              <a:rPr lang="en-US" b="1" i="0" u="none" strike="noStrike" dirty="0">
                <a:solidFill>
                  <a:srgbClr val="1D1D1D"/>
                </a:solidFill>
                <a:effectLst/>
                <a:latin typeface="Montserrat" panose="020F0502020204030204" pitchFamily="34" charset="0"/>
              </a:rPr>
              <a:t>ISU HEPP Group  / </a:t>
            </a:r>
            <a:r>
              <a:rPr lang="en-US" b="1" i="0" u="none" strike="noStrike" dirty="0" err="1">
                <a:solidFill>
                  <a:schemeClr val="tx1">
                    <a:lumMod val="65000"/>
                    <a:lumOff val="35000"/>
                  </a:schemeClr>
                </a:solidFill>
                <a:effectLst/>
                <a:latin typeface="Montserrat" panose="020F0502020204030204" pitchFamily="34" charset="0"/>
              </a:rPr>
              <a:t>VPCLApps</a:t>
            </a:r>
            <a:r>
              <a:rPr lang="en-US" b="1" i="0" u="none" strike="noStrike" dirty="0">
                <a:solidFill>
                  <a:srgbClr val="1D1D1D"/>
                </a:solidFill>
                <a:effectLst/>
                <a:latin typeface="Montserrat" panose="020F0502020204030204" pitchFamily="34" charset="0"/>
              </a:rPr>
              <a:t> </a:t>
            </a:r>
            <a:endParaRPr lang="en-US" i="0" strike="noStrike" dirty="0">
              <a:solidFill>
                <a:schemeClr val="tx1">
                  <a:lumMod val="65000"/>
                  <a:lumOff val="35000"/>
                </a:schemeClr>
              </a:solidFill>
              <a:effectLst/>
              <a:latin typeface="Montserrat" panose="020F0502020204030204" pitchFamily="34" charset="0"/>
            </a:endParaRPr>
          </a:p>
        </p:txBody>
      </p:sp>
      <p:sp>
        <p:nvSpPr>
          <p:cNvPr id="10" name="TextBox 9">
            <a:extLst>
              <a:ext uri="{FF2B5EF4-FFF2-40B4-BE49-F238E27FC236}">
                <a16:creationId xmlns:a16="http://schemas.microsoft.com/office/drawing/2014/main" id="{51D9CD1B-EE21-0A42-9786-D8DC94A596A2}"/>
              </a:ext>
            </a:extLst>
          </p:cNvPr>
          <p:cNvSpPr txBox="1"/>
          <p:nvPr/>
        </p:nvSpPr>
        <p:spPr>
          <a:xfrm>
            <a:off x="32657" y="1573639"/>
            <a:ext cx="2849089" cy="5078313"/>
          </a:xfrm>
          <a:prstGeom prst="rect">
            <a:avLst/>
          </a:prstGeom>
          <a:noFill/>
        </p:spPr>
        <p:txBody>
          <a:bodyPr wrap="square">
            <a:spAutoFit/>
          </a:bodyPr>
          <a:lstStyle/>
          <a:p>
            <a:pPr algn="l"/>
            <a:r>
              <a:rPr lang="en-US" sz="1200" b="1" i="0" dirty="0">
                <a:solidFill>
                  <a:srgbClr val="FF0000"/>
                </a:solidFill>
                <a:effectLst/>
              </a:rPr>
              <a:t>9. </a:t>
            </a:r>
          </a:p>
          <a:p>
            <a:pPr algn="l"/>
            <a:r>
              <a:rPr lang="en-US" sz="1200" b="1" i="0" dirty="0">
                <a:effectLst/>
              </a:rPr>
              <a:t>1. </a:t>
            </a:r>
            <a:r>
              <a:rPr lang="en-US" sz="1200" b="1" i="0" dirty="0" err="1">
                <a:effectLst/>
              </a:rPr>
              <a:t>Ünite</a:t>
            </a:r>
            <a:r>
              <a:rPr lang="en-US" sz="1200" b="1" i="0" dirty="0">
                <a:effectLst/>
              </a:rPr>
              <a:t>: </a:t>
            </a:r>
            <a:r>
              <a:rPr lang="en-US" sz="1200" b="1" i="0" dirty="0" err="1">
                <a:effectLst/>
                <a:highlight>
                  <a:srgbClr val="FFFF00"/>
                </a:highlight>
              </a:rPr>
              <a:t>Physcis</a:t>
            </a:r>
            <a:r>
              <a:rPr lang="en-US" sz="1200" b="1" i="0" dirty="0">
                <a:effectLst/>
                <a:highlight>
                  <a:srgbClr val="FFFF00"/>
                </a:highlight>
              </a:rPr>
              <a:t> and Career Search</a:t>
            </a:r>
            <a:endParaRPr lang="en-US" sz="1200" b="0" i="0" dirty="0">
              <a:effectLst/>
              <a:highlight>
                <a:srgbClr val="FFFF00"/>
              </a:highlight>
            </a:endParaRPr>
          </a:p>
          <a:p>
            <a:pPr algn="l">
              <a:buFont typeface="Arial" panose="020B0604020202020204" pitchFamily="34" charset="0"/>
              <a:buChar char="•"/>
            </a:pPr>
            <a:r>
              <a:rPr lang="en-US" sz="1200" b="0" i="0" dirty="0" err="1">
                <a:effectLst/>
              </a:rPr>
              <a:t>Fizik</a:t>
            </a:r>
            <a:r>
              <a:rPr lang="en-US" sz="1200" b="0" i="0" dirty="0">
                <a:effectLst/>
              </a:rPr>
              <a:t> </a:t>
            </a:r>
            <a:r>
              <a:rPr lang="en-US" sz="1200" b="0" i="0" u="none" strike="noStrike" dirty="0">
                <a:solidFill>
                  <a:srgbClr val="0563C1"/>
                </a:solidFill>
                <a:effectLst/>
                <a:hlinkClick r:id="rId4">
                  <a:extLst>
                    <a:ext uri="{A12FA001-AC4F-418D-AE19-62706E023703}">
                      <ahyp:hlinkClr xmlns:ahyp="http://schemas.microsoft.com/office/drawing/2018/hyperlinkcolor" val="tx"/>
                    </a:ext>
                  </a:extLst>
                </a:hlinkClick>
              </a:rPr>
              <a:t> </a:t>
            </a:r>
            <a:r>
              <a:rPr lang="en-US" sz="1200" b="0" i="0" u="none" strike="noStrike" dirty="0">
                <a:effectLst/>
                <a:hlinkClick r:id="rId4">
                  <a:extLst>
                    <a:ext uri="{A12FA001-AC4F-418D-AE19-62706E023703}">
                      <ahyp:hlinkClr xmlns:ahyp="http://schemas.microsoft.com/office/drawing/2018/hyperlinkcolor" val="tx"/>
                    </a:ext>
                  </a:extLst>
                </a:hlinkClick>
              </a:rPr>
              <a:t>Bilimi</a:t>
            </a:r>
            <a:endParaRPr lang="en-US" sz="1200" b="0" i="0" dirty="0">
              <a:effectLst/>
            </a:endParaRPr>
          </a:p>
          <a:p>
            <a:pPr algn="l">
              <a:buFont typeface="Arial" panose="020B0604020202020204" pitchFamily="34" charset="0"/>
              <a:buChar char="•"/>
            </a:pPr>
            <a:r>
              <a:rPr lang="en-US" sz="1200" b="0" i="0" dirty="0" err="1">
                <a:effectLst/>
              </a:rPr>
              <a:t>Fizik</a:t>
            </a:r>
            <a:r>
              <a:rPr lang="en-US" sz="1200" b="0" i="0" dirty="0">
                <a:effectLst/>
              </a:rPr>
              <a:t> </a:t>
            </a:r>
            <a:r>
              <a:rPr lang="en-US" sz="1200" b="0" i="0" dirty="0" err="1">
                <a:effectLst/>
              </a:rPr>
              <a:t>Biliminin</a:t>
            </a:r>
            <a:r>
              <a:rPr lang="en-US" sz="1200" b="0" i="0" dirty="0">
                <a:effectLst/>
              </a:rPr>
              <a:t> Alt </a:t>
            </a:r>
            <a:r>
              <a:rPr lang="en-US" sz="1200" b="0" i="0" dirty="0" err="1">
                <a:effectLst/>
              </a:rPr>
              <a:t>Dalları</a:t>
            </a:r>
            <a:endParaRPr lang="en-US" sz="1200" b="0" i="0" dirty="0">
              <a:effectLst/>
            </a:endParaRPr>
          </a:p>
          <a:p>
            <a:pPr algn="l">
              <a:buFont typeface="Arial" panose="020B0604020202020204" pitchFamily="34" charset="0"/>
              <a:buChar char="•"/>
            </a:pPr>
            <a:r>
              <a:rPr lang="en-US" sz="1200" b="0" i="0" dirty="0" err="1">
                <a:effectLst/>
              </a:rPr>
              <a:t>Fizik</a:t>
            </a:r>
            <a:r>
              <a:rPr lang="en-US" sz="1200" b="0" i="0" dirty="0">
                <a:effectLst/>
              </a:rPr>
              <a:t> </a:t>
            </a:r>
            <a:r>
              <a:rPr lang="en-US" sz="1200" b="0" i="0" dirty="0" err="1">
                <a:effectLst/>
              </a:rPr>
              <a:t>Bilimine</a:t>
            </a:r>
            <a:r>
              <a:rPr lang="en-US" sz="1200" b="0" i="0" dirty="0">
                <a:effectLst/>
              </a:rPr>
              <a:t> </a:t>
            </a:r>
            <a:r>
              <a:rPr lang="en-US" sz="1200" b="0" i="0" dirty="0" err="1">
                <a:effectLst/>
              </a:rPr>
              <a:t>Yön</a:t>
            </a:r>
            <a:r>
              <a:rPr lang="en-US" sz="1200" b="0" i="0" dirty="0">
                <a:effectLst/>
              </a:rPr>
              <a:t> </a:t>
            </a:r>
            <a:r>
              <a:rPr lang="en-US" sz="1200" b="0" i="0" dirty="0" err="1">
                <a:effectLst/>
              </a:rPr>
              <a:t>Verenler</a:t>
            </a:r>
            <a:endParaRPr lang="en-US" sz="1200" b="0" i="0" dirty="0">
              <a:effectLst/>
            </a:endParaRPr>
          </a:p>
          <a:p>
            <a:pPr algn="l">
              <a:buFont typeface="Arial" panose="020B0604020202020204" pitchFamily="34" charset="0"/>
              <a:buChar char="•"/>
            </a:pPr>
            <a:r>
              <a:rPr lang="en-US" sz="1200" b="0" i="0" dirty="0" err="1">
                <a:effectLst/>
              </a:rPr>
              <a:t>Fizik</a:t>
            </a:r>
            <a:r>
              <a:rPr lang="en-US" sz="1200" b="0" i="0" dirty="0">
                <a:effectLst/>
              </a:rPr>
              <a:t> </a:t>
            </a:r>
            <a:r>
              <a:rPr lang="en-US" sz="1200" b="0" i="0" dirty="0" err="1">
                <a:effectLst/>
              </a:rPr>
              <a:t>Bilimi</a:t>
            </a:r>
            <a:r>
              <a:rPr lang="en-US" sz="1200" b="0" i="0" dirty="0">
                <a:effectLst/>
              </a:rPr>
              <a:t> İle </a:t>
            </a:r>
            <a:r>
              <a:rPr lang="en-US" sz="1200" b="0" i="0" dirty="0" err="1">
                <a:effectLst/>
              </a:rPr>
              <a:t>İlgili</a:t>
            </a:r>
            <a:r>
              <a:rPr lang="en-US" sz="1200" b="0" i="0" dirty="0">
                <a:effectLst/>
              </a:rPr>
              <a:t> </a:t>
            </a:r>
            <a:r>
              <a:rPr lang="en-US" sz="1200" b="0" i="0" dirty="0" err="1">
                <a:effectLst/>
              </a:rPr>
              <a:t>Kariyer</a:t>
            </a:r>
            <a:r>
              <a:rPr lang="en-US" sz="1200" b="0" i="0" dirty="0">
                <a:effectLst/>
              </a:rPr>
              <a:t> </a:t>
            </a:r>
            <a:r>
              <a:rPr lang="en-US" sz="1200" b="0" i="0" dirty="0" err="1">
                <a:effectLst/>
              </a:rPr>
              <a:t>Keşfi</a:t>
            </a:r>
            <a:endParaRPr lang="en-US" sz="1200" b="0" i="0" dirty="0">
              <a:effectLst/>
            </a:endParaRPr>
          </a:p>
          <a:p>
            <a:pPr algn="l"/>
            <a:r>
              <a:rPr lang="en-US" sz="1200" b="1" i="0" dirty="0">
                <a:effectLst/>
              </a:rPr>
              <a:t>2. </a:t>
            </a:r>
            <a:r>
              <a:rPr lang="en-US" sz="1200" b="1" i="0" dirty="0" err="1">
                <a:effectLst/>
              </a:rPr>
              <a:t>Ünite</a:t>
            </a:r>
            <a:r>
              <a:rPr lang="en-US" sz="1200" b="1" i="0" dirty="0">
                <a:effectLst/>
              </a:rPr>
              <a:t>: </a:t>
            </a:r>
            <a:r>
              <a:rPr lang="en-US" sz="1200" b="1" i="0" dirty="0">
                <a:effectLst/>
                <a:highlight>
                  <a:srgbClr val="FFFF00"/>
                </a:highlight>
              </a:rPr>
              <a:t>Force and Motion</a:t>
            </a:r>
            <a:endParaRPr lang="en-US" sz="1200" b="0" i="0" dirty="0">
              <a:effectLst/>
              <a:highlight>
                <a:srgbClr val="FFFF00"/>
              </a:highlight>
            </a:endParaRPr>
          </a:p>
          <a:p>
            <a:pPr algn="l">
              <a:buFont typeface="Arial" panose="020B0604020202020204" pitchFamily="34" charset="0"/>
              <a:buChar char="•"/>
            </a:pPr>
            <a:r>
              <a:rPr lang="en-US" sz="1200" b="0" i="0" dirty="0" err="1">
                <a:effectLst/>
              </a:rPr>
              <a:t>Temel</a:t>
            </a:r>
            <a:r>
              <a:rPr lang="en-US" sz="1200" b="0" i="0" dirty="0">
                <a:effectLst/>
              </a:rPr>
              <a:t> </a:t>
            </a:r>
            <a:r>
              <a:rPr lang="en-US" sz="1200" b="0" i="0" dirty="0" err="1">
                <a:effectLst/>
              </a:rPr>
              <a:t>ve</a:t>
            </a:r>
            <a:r>
              <a:rPr lang="en-US" sz="1200" b="0" i="0" dirty="0">
                <a:effectLst/>
              </a:rPr>
              <a:t> </a:t>
            </a:r>
            <a:r>
              <a:rPr lang="en-US" sz="1200" b="0" i="0" dirty="0" err="1">
                <a:effectLst/>
              </a:rPr>
              <a:t>Türetilmiş</a:t>
            </a:r>
            <a:r>
              <a:rPr lang="en-US" sz="1200" b="0" i="0" dirty="0">
                <a:effectLst/>
              </a:rPr>
              <a:t> </a:t>
            </a:r>
            <a:r>
              <a:rPr lang="en-US" sz="1200" b="0" i="0" dirty="0" err="1">
                <a:effectLst/>
              </a:rPr>
              <a:t>Nicelikler</a:t>
            </a:r>
            <a:endParaRPr lang="en-US" sz="1200" b="0" i="0" dirty="0">
              <a:effectLst/>
            </a:endParaRPr>
          </a:p>
          <a:p>
            <a:pPr algn="l">
              <a:buFont typeface="Arial" panose="020B0604020202020204" pitchFamily="34" charset="0"/>
              <a:buChar char="•"/>
            </a:pPr>
            <a:r>
              <a:rPr lang="en-US" sz="1200" b="0" i="0" dirty="0" err="1">
                <a:effectLst/>
              </a:rPr>
              <a:t>Skaler</a:t>
            </a:r>
            <a:r>
              <a:rPr lang="en-US" sz="1200" b="0" i="0" dirty="0">
                <a:effectLst/>
              </a:rPr>
              <a:t> </a:t>
            </a:r>
            <a:r>
              <a:rPr lang="en-US" sz="1200" b="0" i="0" dirty="0" err="1">
                <a:effectLst/>
              </a:rPr>
              <a:t>ve</a:t>
            </a:r>
            <a:r>
              <a:rPr lang="en-US" sz="1200" b="0" i="0" dirty="0">
                <a:effectLst/>
              </a:rPr>
              <a:t> </a:t>
            </a:r>
            <a:r>
              <a:rPr lang="en-US" sz="1200" b="0" i="0" dirty="0" err="1">
                <a:effectLst/>
              </a:rPr>
              <a:t>Vektörel</a:t>
            </a:r>
            <a:r>
              <a:rPr lang="en-US" sz="1200" b="0" i="0" dirty="0">
                <a:effectLst/>
              </a:rPr>
              <a:t> </a:t>
            </a:r>
            <a:r>
              <a:rPr lang="en-US" sz="1200" b="0" i="0" dirty="0" err="1">
                <a:effectLst/>
              </a:rPr>
              <a:t>Nicelikler</a:t>
            </a:r>
            <a:endParaRPr lang="en-US" sz="1200" b="0" i="0" dirty="0">
              <a:effectLst/>
            </a:endParaRPr>
          </a:p>
          <a:p>
            <a:pPr algn="l">
              <a:buFont typeface="Arial" panose="020B0604020202020204" pitchFamily="34" charset="0"/>
              <a:buChar char="•"/>
            </a:pPr>
            <a:r>
              <a:rPr lang="en-US" sz="1200" b="0" i="0" dirty="0" err="1">
                <a:effectLst/>
              </a:rPr>
              <a:t>Vektörler</a:t>
            </a:r>
            <a:endParaRPr lang="en-US" sz="1200" b="0" i="0" dirty="0">
              <a:effectLst/>
            </a:endParaRPr>
          </a:p>
          <a:p>
            <a:pPr algn="l">
              <a:buFont typeface="Arial" panose="020B0604020202020204" pitchFamily="34" charset="0"/>
              <a:buChar char="•"/>
            </a:pPr>
            <a:r>
              <a:rPr lang="en-US" sz="1200" b="0" i="0" dirty="0" err="1">
                <a:effectLst/>
              </a:rPr>
              <a:t>Doğadaki</a:t>
            </a:r>
            <a:r>
              <a:rPr lang="en-US" sz="1200" b="0" i="0" dirty="0">
                <a:effectLst/>
              </a:rPr>
              <a:t> </a:t>
            </a:r>
            <a:r>
              <a:rPr lang="en-US" sz="1200" b="0" i="0" dirty="0" err="1">
                <a:effectLst/>
              </a:rPr>
              <a:t>Temel</a:t>
            </a:r>
            <a:r>
              <a:rPr lang="en-US" sz="1200" b="0" i="0" dirty="0">
                <a:effectLst/>
              </a:rPr>
              <a:t> </a:t>
            </a:r>
            <a:r>
              <a:rPr lang="en-US" sz="1200" b="0" i="0" dirty="0" err="1">
                <a:effectLst/>
              </a:rPr>
              <a:t>Kuvvetler</a:t>
            </a:r>
            <a:endParaRPr lang="en-US" sz="1200" b="0" i="0" dirty="0">
              <a:effectLst/>
            </a:endParaRPr>
          </a:p>
          <a:p>
            <a:pPr algn="l">
              <a:buFont typeface="Arial" panose="020B0604020202020204" pitchFamily="34" charset="0"/>
              <a:buChar char="•"/>
            </a:pPr>
            <a:r>
              <a:rPr lang="en-US" sz="1200" b="0" i="0" dirty="0" err="1">
                <a:effectLst/>
              </a:rPr>
              <a:t>Hareket</a:t>
            </a:r>
            <a:r>
              <a:rPr lang="en-US" sz="1200" b="0" i="0" dirty="0">
                <a:effectLst/>
              </a:rPr>
              <a:t> </a:t>
            </a:r>
            <a:r>
              <a:rPr lang="en-US" sz="1200" b="0" i="0" dirty="0" err="1">
                <a:effectLst/>
              </a:rPr>
              <a:t>ve</a:t>
            </a:r>
            <a:r>
              <a:rPr lang="en-US" sz="1200" b="0" i="0" dirty="0">
                <a:effectLst/>
              </a:rPr>
              <a:t> </a:t>
            </a:r>
            <a:r>
              <a:rPr lang="en-US" sz="1200" b="0" i="0" dirty="0" err="1">
                <a:effectLst/>
              </a:rPr>
              <a:t>Hareket</a:t>
            </a:r>
            <a:r>
              <a:rPr lang="en-US" sz="1200" b="0" i="0" dirty="0">
                <a:effectLst/>
              </a:rPr>
              <a:t> </a:t>
            </a:r>
            <a:r>
              <a:rPr lang="en-US" sz="1200" b="0" i="0" dirty="0" err="1">
                <a:effectLst/>
              </a:rPr>
              <a:t>Türleri</a:t>
            </a:r>
            <a:endParaRPr lang="en-US" sz="1200" b="0" i="0" dirty="0">
              <a:effectLst/>
            </a:endParaRPr>
          </a:p>
          <a:p>
            <a:pPr algn="l"/>
            <a:r>
              <a:rPr lang="en-US" sz="1200" b="1" i="0" dirty="0">
                <a:effectLst/>
              </a:rPr>
              <a:t>3. </a:t>
            </a:r>
            <a:r>
              <a:rPr lang="en-US" sz="1200" b="1" i="0" dirty="0" err="1">
                <a:effectLst/>
              </a:rPr>
              <a:t>Ünite</a:t>
            </a:r>
            <a:r>
              <a:rPr lang="en-US" sz="1200" b="1" i="0" dirty="0">
                <a:effectLst/>
              </a:rPr>
              <a:t>: </a:t>
            </a:r>
            <a:r>
              <a:rPr lang="en-US" sz="1200" b="1" i="0" dirty="0">
                <a:effectLst/>
                <a:highlight>
                  <a:srgbClr val="FFFF00"/>
                </a:highlight>
              </a:rPr>
              <a:t>Fluids</a:t>
            </a:r>
            <a:endParaRPr lang="en-US" sz="1200" b="0" i="0" dirty="0">
              <a:effectLst/>
              <a:highlight>
                <a:srgbClr val="FFFF00"/>
              </a:highlight>
            </a:endParaRPr>
          </a:p>
          <a:p>
            <a:pPr algn="l">
              <a:buFont typeface="Arial" panose="020B0604020202020204" pitchFamily="34" charset="0"/>
              <a:buChar char="•"/>
            </a:pPr>
            <a:r>
              <a:rPr lang="en-US" sz="1200" b="0" i="0" dirty="0" err="1">
                <a:effectLst/>
              </a:rPr>
              <a:t>Basınç</a:t>
            </a:r>
            <a:endParaRPr lang="en-US" sz="1200" b="0" i="0" dirty="0">
              <a:effectLst/>
            </a:endParaRPr>
          </a:p>
          <a:p>
            <a:pPr algn="l">
              <a:buFont typeface="Arial" panose="020B0604020202020204" pitchFamily="34" charset="0"/>
              <a:buChar char="•"/>
            </a:pPr>
            <a:r>
              <a:rPr lang="en-US" sz="1200" b="0" i="0" dirty="0" err="1">
                <a:effectLst/>
              </a:rPr>
              <a:t>Sıvılarda</a:t>
            </a:r>
            <a:r>
              <a:rPr lang="en-US" sz="1200" b="0" i="0" dirty="0">
                <a:effectLst/>
              </a:rPr>
              <a:t> </a:t>
            </a:r>
            <a:r>
              <a:rPr lang="en-US" sz="1200" b="0" i="0" dirty="0" err="1">
                <a:effectLst/>
              </a:rPr>
              <a:t>Basınç</a:t>
            </a:r>
            <a:endParaRPr lang="en-US" sz="1200" b="0" i="0" dirty="0">
              <a:effectLst/>
            </a:endParaRPr>
          </a:p>
          <a:p>
            <a:pPr algn="l">
              <a:buFont typeface="Arial" panose="020B0604020202020204" pitchFamily="34" charset="0"/>
              <a:buChar char="•"/>
            </a:pPr>
            <a:r>
              <a:rPr lang="en-US" sz="1200" b="0" i="0" dirty="0" err="1">
                <a:effectLst/>
              </a:rPr>
              <a:t>Açık</a:t>
            </a:r>
            <a:r>
              <a:rPr lang="en-US" sz="1200" b="0" i="0" dirty="0">
                <a:effectLst/>
              </a:rPr>
              <a:t> </a:t>
            </a:r>
            <a:r>
              <a:rPr lang="en-US" sz="1200" b="0" i="0" dirty="0" err="1">
                <a:effectLst/>
              </a:rPr>
              <a:t>Hava</a:t>
            </a:r>
            <a:r>
              <a:rPr lang="en-US" sz="1200" b="0" i="0" dirty="0">
                <a:effectLst/>
              </a:rPr>
              <a:t> </a:t>
            </a:r>
            <a:r>
              <a:rPr lang="en-US" sz="1200" b="0" i="0" dirty="0" err="1">
                <a:effectLst/>
              </a:rPr>
              <a:t>Basıncı</a:t>
            </a:r>
            <a:endParaRPr lang="en-US" sz="1200" b="0" i="0" dirty="0">
              <a:effectLst/>
            </a:endParaRPr>
          </a:p>
          <a:p>
            <a:pPr algn="l">
              <a:buFont typeface="Arial" panose="020B0604020202020204" pitchFamily="34" charset="0"/>
              <a:buChar char="•"/>
            </a:pPr>
            <a:r>
              <a:rPr lang="en-US" sz="1200" b="0" i="0" dirty="0" err="1">
                <a:effectLst/>
              </a:rPr>
              <a:t>Kaldırma</a:t>
            </a:r>
            <a:r>
              <a:rPr lang="en-US" sz="1200" b="0" i="0" dirty="0">
                <a:effectLst/>
              </a:rPr>
              <a:t> </a:t>
            </a:r>
            <a:r>
              <a:rPr lang="en-US" sz="1200" b="0" i="0" dirty="0" err="1">
                <a:effectLst/>
              </a:rPr>
              <a:t>Kuvveti</a:t>
            </a:r>
            <a:endParaRPr lang="en-US" sz="1200" b="0" i="0" dirty="0">
              <a:effectLst/>
            </a:endParaRPr>
          </a:p>
          <a:p>
            <a:pPr algn="l">
              <a:buFont typeface="Arial" panose="020B0604020202020204" pitchFamily="34" charset="0"/>
              <a:buChar char="•"/>
            </a:pPr>
            <a:r>
              <a:rPr lang="en-US" sz="1200" b="0" i="0" dirty="0">
                <a:effectLst/>
              </a:rPr>
              <a:t>Bernoulli </a:t>
            </a:r>
            <a:r>
              <a:rPr lang="en-US" sz="1200" b="0" i="0" dirty="0" err="1">
                <a:effectLst/>
              </a:rPr>
              <a:t>İlkesi</a:t>
            </a:r>
            <a:endParaRPr lang="en-US" sz="1200" b="0" i="0" dirty="0">
              <a:effectLst/>
            </a:endParaRPr>
          </a:p>
          <a:p>
            <a:pPr algn="l"/>
            <a:r>
              <a:rPr lang="en-US" sz="1200" b="1" i="0" dirty="0">
                <a:effectLst/>
              </a:rPr>
              <a:t>4. </a:t>
            </a:r>
            <a:r>
              <a:rPr lang="en-US" sz="1200" b="1" i="0" dirty="0" err="1">
                <a:effectLst/>
              </a:rPr>
              <a:t>Ünite</a:t>
            </a:r>
            <a:r>
              <a:rPr lang="en-US" sz="1200" b="1" i="0" dirty="0">
                <a:effectLst/>
              </a:rPr>
              <a:t>: </a:t>
            </a:r>
            <a:r>
              <a:rPr lang="en-US" sz="1200" b="1" i="0" dirty="0">
                <a:effectLst/>
                <a:highlight>
                  <a:srgbClr val="FFFF00"/>
                </a:highlight>
              </a:rPr>
              <a:t>Energy</a:t>
            </a:r>
            <a:endParaRPr lang="en-US" sz="1200" b="0" i="0" dirty="0">
              <a:effectLst/>
              <a:highlight>
                <a:srgbClr val="FFFF00"/>
              </a:highlight>
            </a:endParaRPr>
          </a:p>
          <a:p>
            <a:pPr algn="l">
              <a:buFont typeface="Arial" panose="020B0604020202020204" pitchFamily="34" charset="0"/>
              <a:buChar char="•"/>
            </a:pPr>
            <a:r>
              <a:rPr lang="en-US" sz="1200" b="0" i="0" dirty="0" err="1">
                <a:effectLst/>
              </a:rPr>
              <a:t>Enerji</a:t>
            </a:r>
            <a:r>
              <a:rPr lang="en-US" sz="1200" b="0" i="0" dirty="0">
                <a:effectLst/>
              </a:rPr>
              <a:t>, </a:t>
            </a:r>
            <a:r>
              <a:rPr lang="en-US" sz="1200" b="0" i="0" dirty="0" err="1">
                <a:effectLst/>
              </a:rPr>
              <a:t>Isı</a:t>
            </a:r>
            <a:r>
              <a:rPr lang="en-US" sz="1200" b="0" i="0" dirty="0">
                <a:effectLst/>
              </a:rPr>
              <a:t> </a:t>
            </a:r>
            <a:r>
              <a:rPr lang="en-US" sz="1200" b="0" i="0" dirty="0" err="1">
                <a:effectLst/>
              </a:rPr>
              <a:t>ve</a:t>
            </a:r>
            <a:r>
              <a:rPr lang="en-US" sz="1200" b="0" i="0" dirty="0">
                <a:effectLst/>
              </a:rPr>
              <a:t> </a:t>
            </a:r>
            <a:r>
              <a:rPr lang="en-US" sz="1200" b="0" i="0" dirty="0" err="1">
                <a:effectLst/>
              </a:rPr>
              <a:t>Sıcaklık</a:t>
            </a:r>
            <a:r>
              <a:rPr lang="en-US" sz="1200" b="0" i="0" dirty="0">
                <a:effectLst/>
              </a:rPr>
              <a:t> </a:t>
            </a:r>
            <a:r>
              <a:rPr lang="en-US" sz="1200" b="0" i="0" dirty="0" err="1">
                <a:effectLst/>
              </a:rPr>
              <a:t>Arasındaki</a:t>
            </a:r>
            <a:r>
              <a:rPr lang="en-US" sz="1200" b="0" i="0" dirty="0">
                <a:effectLst/>
              </a:rPr>
              <a:t> </a:t>
            </a:r>
            <a:r>
              <a:rPr lang="en-US" sz="1200" b="0" i="0" dirty="0" err="1">
                <a:effectLst/>
              </a:rPr>
              <a:t>İlişki</a:t>
            </a:r>
            <a:endParaRPr lang="en-US" sz="1200" b="0" i="0" dirty="0">
              <a:effectLst/>
            </a:endParaRPr>
          </a:p>
          <a:p>
            <a:pPr algn="l">
              <a:buFont typeface="Arial" panose="020B0604020202020204" pitchFamily="34" charset="0"/>
              <a:buChar char="•"/>
            </a:pPr>
            <a:r>
              <a:rPr lang="en-US" sz="1200" b="0" i="0" dirty="0" err="1">
                <a:effectLst/>
              </a:rPr>
              <a:t>Isı</a:t>
            </a:r>
            <a:r>
              <a:rPr lang="en-US" sz="1200" b="0" i="0" dirty="0">
                <a:effectLst/>
              </a:rPr>
              <a:t>, </a:t>
            </a:r>
            <a:r>
              <a:rPr lang="en-US" sz="1200" b="0" i="0" dirty="0" err="1">
                <a:effectLst/>
              </a:rPr>
              <a:t>Öz</a:t>
            </a:r>
            <a:r>
              <a:rPr lang="en-US" sz="1200" b="0" i="0" dirty="0">
                <a:effectLst/>
              </a:rPr>
              <a:t> </a:t>
            </a:r>
            <a:r>
              <a:rPr lang="en-US" sz="1200" b="0" i="0" dirty="0" err="1">
                <a:effectLst/>
              </a:rPr>
              <a:t>Isı</a:t>
            </a:r>
            <a:r>
              <a:rPr lang="en-US" sz="1200" b="0" i="0" dirty="0">
                <a:effectLst/>
              </a:rPr>
              <a:t>, </a:t>
            </a:r>
            <a:r>
              <a:rPr lang="en-US" sz="1200" b="0" i="0" dirty="0" err="1">
                <a:effectLst/>
              </a:rPr>
              <a:t>Isı</a:t>
            </a:r>
            <a:r>
              <a:rPr lang="en-US" sz="1200" b="0" i="0" dirty="0">
                <a:effectLst/>
              </a:rPr>
              <a:t> </a:t>
            </a:r>
            <a:r>
              <a:rPr lang="en-US" sz="1200" b="0" i="0" dirty="0" err="1">
                <a:effectLst/>
              </a:rPr>
              <a:t>Sığası</a:t>
            </a:r>
            <a:r>
              <a:rPr lang="en-US" sz="1200" b="0" i="0" dirty="0">
                <a:effectLst/>
              </a:rPr>
              <a:t> </a:t>
            </a:r>
            <a:r>
              <a:rPr lang="en-US" sz="1200" b="0" i="0" dirty="0" err="1">
                <a:effectLst/>
              </a:rPr>
              <a:t>ve</a:t>
            </a:r>
            <a:r>
              <a:rPr lang="en-US" sz="1200" b="0" i="0" dirty="0">
                <a:effectLst/>
              </a:rPr>
              <a:t> </a:t>
            </a:r>
            <a:r>
              <a:rPr lang="en-US" sz="1200" b="0" i="0" dirty="0" err="1">
                <a:effectLst/>
              </a:rPr>
              <a:t>Sıcaklık</a:t>
            </a:r>
            <a:r>
              <a:rPr lang="en-US" sz="1200" b="0" i="0" dirty="0">
                <a:effectLst/>
              </a:rPr>
              <a:t> </a:t>
            </a:r>
            <a:r>
              <a:rPr lang="en-US" sz="1200" b="0" i="0" dirty="0" err="1">
                <a:effectLst/>
              </a:rPr>
              <a:t>Farkı</a:t>
            </a:r>
            <a:r>
              <a:rPr lang="en-US" sz="1200" b="0" i="0" dirty="0">
                <a:effectLst/>
              </a:rPr>
              <a:t> </a:t>
            </a:r>
            <a:r>
              <a:rPr lang="en-US" sz="1200" b="0" i="0" dirty="0" err="1">
                <a:effectLst/>
              </a:rPr>
              <a:t>Arasındaki</a:t>
            </a:r>
            <a:r>
              <a:rPr lang="en-US" sz="1200" b="0" i="0" dirty="0">
                <a:effectLst/>
              </a:rPr>
              <a:t> </a:t>
            </a:r>
            <a:r>
              <a:rPr lang="en-US" sz="1200" b="0" i="0" dirty="0" err="1">
                <a:effectLst/>
              </a:rPr>
              <a:t>İlişki</a:t>
            </a:r>
            <a:endParaRPr lang="en-US" sz="1200" b="0" i="0" dirty="0">
              <a:effectLst/>
            </a:endParaRPr>
          </a:p>
          <a:p>
            <a:pPr algn="l">
              <a:buFont typeface="Arial" panose="020B0604020202020204" pitchFamily="34" charset="0"/>
              <a:buChar char="•"/>
            </a:pPr>
            <a:r>
              <a:rPr lang="en-US" sz="1200" b="0" i="0" dirty="0" err="1">
                <a:effectLst/>
              </a:rPr>
              <a:t>Hâl</a:t>
            </a:r>
            <a:r>
              <a:rPr lang="en-US" sz="1200" b="0" i="0" dirty="0">
                <a:effectLst/>
              </a:rPr>
              <a:t> </a:t>
            </a:r>
            <a:r>
              <a:rPr lang="en-US" sz="1200" b="0" i="0" dirty="0" err="1">
                <a:effectLst/>
              </a:rPr>
              <a:t>Değişimi</a:t>
            </a:r>
            <a:endParaRPr lang="en-US" sz="1200" b="0" i="0" dirty="0">
              <a:effectLst/>
            </a:endParaRPr>
          </a:p>
          <a:p>
            <a:pPr algn="l">
              <a:buFont typeface="Arial" panose="020B0604020202020204" pitchFamily="34" charset="0"/>
              <a:buChar char="•"/>
            </a:pPr>
            <a:r>
              <a:rPr lang="en-US" sz="1200" b="0" i="0" dirty="0" err="1">
                <a:effectLst/>
              </a:rPr>
              <a:t>Isıl</a:t>
            </a:r>
            <a:r>
              <a:rPr lang="en-US" sz="1200" b="0" i="0" dirty="0">
                <a:effectLst/>
              </a:rPr>
              <a:t> </a:t>
            </a:r>
            <a:r>
              <a:rPr lang="en-US" sz="1200" b="0" i="0" dirty="0" err="1">
                <a:effectLst/>
              </a:rPr>
              <a:t>Denge</a:t>
            </a:r>
            <a:endParaRPr lang="en-US" sz="1200" b="0" i="0" dirty="0">
              <a:effectLst/>
            </a:endParaRPr>
          </a:p>
          <a:p>
            <a:pPr algn="l">
              <a:buFont typeface="Arial" panose="020B0604020202020204" pitchFamily="34" charset="0"/>
              <a:buChar char="•"/>
            </a:pPr>
            <a:r>
              <a:rPr lang="en-US" sz="1200" b="0" i="0" dirty="0" err="1">
                <a:effectLst/>
              </a:rPr>
              <a:t>Isı</a:t>
            </a:r>
            <a:r>
              <a:rPr lang="en-US" sz="1200" b="0" i="0" dirty="0">
                <a:effectLst/>
              </a:rPr>
              <a:t> </a:t>
            </a:r>
            <a:r>
              <a:rPr lang="en-US" sz="1200" b="0" i="0" dirty="0" err="1">
                <a:effectLst/>
              </a:rPr>
              <a:t>Aktarım</a:t>
            </a:r>
            <a:r>
              <a:rPr lang="en-US" sz="1200" b="0" i="0" dirty="0">
                <a:effectLst/>
              </a:rPr>
              <a:t> </a:t>
            </a:r>
            <a:r>
              <a:rPr lang="en-US" sz="1200" b="0" i="0" dirty="0" err="1">
                <a:effectLst/>
              </a:rPr>
              <a:t>Yolları</a:t>
            </a:r>
            <a:endParaRPr lang="en-US" sz="1200" b="0" i="0" dirty="0">
              <a:effectLst/>
            </a:endParaRPr>
          </a:p>
          <a:p>
            <a:pPr algn="l">
              <a:buFont typeface="Arial" panose="020B0604020202020204" pitchFamily="34" charset="0"/>
              <a:buChar char="•"/>
            </a:pPr>
            <a:r>
              <a:rPr lang="en-US" sz="1200" b="0" i="0" dirty="0" err="1">
                <a:effectLst/>
              </a:rPr>
              <a:t>Isı</a:t>
            </a:r>
            <a:r>
              <a:rPr lang="en-US" sz="1200" b="0" i="0" dirty="0">
                <a:effectLst/>
              </a:rPr>
              <a:t> </a:t>
            </a:r>
            <a:r>
              <a:rPr lang="en-US" sz="1200" b="0" i="0" dirty="0" err="1">
                <a:effectLst/>
              </a:rPr>
              <a:t>İletim</a:t>
            </a:r>
            <a:r>
              <a:rPr lang="en-US" sz="1200" b="0" i="0" dirty="0">
                <a:effectLst/>
              </a:rPr>
              <a:t> </a:t>
            </a:r>
            <a:r>
              <a:rPr lang="en-US" sz="1200" b="0" i="0" dirty="0" err="1">
                <a:effectLst/>
              </a:rPr>
              <a:t>Hızı</a:t>
            </a:r>
            <a:endParaRPr lang="en-US" sz="1200" b="0" i="0" dirty="0">
              <a:effectLst/>
            </a:endParaRPr>
          </a:p>
          <a:p>
            <a:pPr algn="l"/>
            <a:endParaRPr lang="en-US" sz="1200" b="0" i="0" u="none" strike="noStrike" dirty="0">
              <a:effectLst/>
            </a:endParaRPr>
          </a:p>
        </p:txBody>
      </p:sp>
      <p:sp>
        <p:nvSpPr>
          <p:cNvPr id="11" name="TextBox 10">
            <a:extLst>
              <a:ext uri="{FF2B5EF4-FFF2-40B4-BE49-F238E27FC236}">
                <a16:creationId xmlns:a16="http://schemas.microsoft.com/office/drawing/2014/main" id="{9667CA21-091B-AA43-98B6-E8E9A96901B6}"/>
              </a:ext>
            </a:extLst>
          </p:cNvPr>
          <p:cNvSpPr txBox="1"/>
          <p:nvPr/>
        </p:nvSpPr>
        <p:spPr>
          <a:xfrm>
            <a:off x="2769643" y="1591327"/>
            <a:ext cx="3730026" cy="4339650"/>
          </a:xfrm>
          <a:prstGeom prst="rect">
            <a:avLst/>
          </a:prstGeom>
          <a:noFill/>
        </p:spPr>
        <p:txBody>
          <a:bodyPr wrap="square">
            <a:spAutoFit/>
          </a:bodyPr>
          <a:lstStyle/>
          <a:p>
            <a:pPr algn="l"/>
            <a:r>
              <a:rPr lang="en-US" sz="1200" b="1" i="0" dirty="0">
                <a:solidFill>
                  <a:srgbClr val="E14D43"/>
                </a:solidFill>
                <a:effectLst/>
              </a:rPr>
              <a:t>10. </a:t>
            </a:r>
            <a:endParaRPr lang="en-US" sz="1200" b="1" i="0" dirty="0">
              <a:solidFill>
                <a:srgbClr val="2C2F34"/>
              </a:solidFill>
              <a:effectLst/>
            </a:endParaRPr>
          </a:p>
          <a:p>
            <a:pPr algn="l"/>
            <a:r>
              <a:rPr lang="en-US" sz="1200" b="1" i="0" dirty="0">
                <a:solidFill>
                  <a:srgbClr val="2C2F34"/>
                </a:solidFill>
                <a:effectLst/>
              </a:rPr>
              <a:t>1. </a:t>
            </a:r>
            <a:r>
              <a:rPr lang="en-US" sz="1200" b="1" i="0" dirty="0" err="1">
                <a:solidFill>
                  <a:srgbClr val="2C2F34"/>
                </a:solidFill>
                <a:effectLst/>
              </a:rPr>
              <a:t>Ünite</a:t>
            </a:r>
            <a:r>
              <a:rPr lang="en-US" sz="1200" b="1" i="0" dirty="0">
                <a:solidFill>
                  <a:srgbClr val="2C2F34"/>
                </a:solidFill>
                <a:effectLst/>
              </a:rPr>
              <a:t>: </a:t>
            </a:r>
            <a:r>
              <a:rPr lang="en-US" sz="1200" b="1" i="0" dirty="0">
                <a:solidFill>
                  <a:srgbClr val="2C2F34"/>
                </a:solidFill>
                <a:effectLst/>
                <a:highlight>
                  <a:srgbClr val="FFFF00"/>
                </a:highlight>
              </a:rPr>
              <a:t>Electricity &amp; Magnetism</a:t>
            </a:r>
            <a:endParaRPr lang="en-US" sz="1200" b="0" i="0" dirty="0">
              <a:solidFill>
                <a:srgbClr val="2C2F34"/>
              </a:solidFill>
              <a:effectLst/>
              <a:highlight>
                <a:srgbClr val="FFFF00"/>
              </a:highlight>
            </a:endParaRPr>
          </a:p>
          <a:p>
            <a:pPr algn="l">
              <a:buFont typeface="Arial" panose="020B0604020202020204" pitchFamily="34" charset="0"/>
              <a:buChar char="•"/>
            </a:pPr>
            <a:r>
              <a:rPr lang="en-US" sz="1200" b="0" i="0" dirty="0" err="1">
                <a:solidFill>
                  <a:srgbClr val="2C2F34"/>
                </a:solidFill>
                <a:effectLst/>
              </a:rPr>
              <a:t>Elektrik</a:t>
            </a:r>
            <a:r>
              <a:rPr lang="en-US" sz="1200" b="0" i="0" dirty="0">
                <a:solidFill>
                  <a:srgbClr val="2C2F34"/>
                </a:solidFill>
                <a:effectLst/>
              </a:rPr>
              <a:t> </a:t>
            </a:r>
            <a:r>
              <a:rPr lang="en-US" sz="1200" b="0" i="0" dirty="0" err="1">
                <a:solidFill>
                  <a:srgbClr val="2C2F34"/>
                </a:solidFill>
                <a:effectLst/>
              </a:rPr>
              <a:t>Akımı</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Potansiyel</a:t>
            </a:r>
            <a:r>
              <a:rPr lang="en-US" sz="1200" b="0" i="0" dirty="0">
                <a:solidFill>
                  <a:srgbClr val="2C2F34"/>
                </a:solidFill>
                <a:effectLst/>
              </a:rPr>
              <a:t> </a:t>
            </a:r>
            <a:r>
              <a:rPr lang="en-US" sz="1200" b="0" i="0" dirty="0" err="1">
                <a:solidFill>
                  <a:srgbClr val="2C2F34"/>
                </a:solidFill>
                <a:effectLst/>
              </a:rPr>
              <a:t>Farkı</a:t>
            </a:r>
            <a:r>
              <a:rPr lang="en-US" sz="1200" b="0" i="0" dirty="0">
                <a:solidFill>
                  <a:srgbClr val="2C2F34"/>
                </a:solidFill>
                <a:effectLst/>
              </a:rPr>
              <a:t>, </a:t>
            </a:r>
            <a:r>
              <a:rPr lang="en-US" sz="1200" b="0" i="0" dirty="0" err="1">
                <a:solidFill>
                  <a:srgbClr val="2C2F34"/>
                </a:solidFill>
                <a:effectLst/>
              </a:rPr>
              <a:t>Direnç</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Elektrik</a:t>
            </a:r>
            <a:r>
              <a:rPr lang="en-US" sz="1200" b="0" i="0" dirty="0">
                <a:solidFill>
                  <a:srgbClr val="2C2F34"/>
                </a:solidFill>
                <a:effectLst/>
              </a:rPr>
              <a:t> </a:t>
            </a:r>
            <a:r>
              <a:rPr lang="en-US" sz="1200" b="0" i="0" dirty="0" err="1">
                <a:solidFill>
                  <a:srgbClr val="2C2F34"/>
                </a:solidFill>
                <a:effectLst/>
              </a:rPr>
              <a:t>Devreleri</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Elektrik</a:t>
            </a:r>
            <a:r>
              <a:rPr lang="en-US" sz="1200" b="0" i="0" dirty="0">
                <a:solidFill>
                  <a:srgbClr val="2C2F34"/>
                </a:solidFill>
                <a:effectLst/>
              </a:rPr>
              <a:t> </a:t>
            </a:r>
            <a:r>
              <a:rPr lang="en-US" sz="1200" b="0" i="0" dirty="0" err="1">
                <a:solidFill>
                  <a:srgbClr val="2C2F34"/>
                </a:solidFill>
                <a:effectLst/>
              </a:rPr>
              <a:t>Enerjisi</a:t>
            </a:r>
            <a:r>
              <a:rPr lang="en-US" sz="1200" b="0" i="0" dirty="0">
                <a:solidFill>
                  <a:srgbClr val="2C2F34"/>
                </a:solidFill>
                <a:effectLst/>
              </a:rPr>
              <a:t>, </a:t>
            </a:r>
            <a:r>
              <a:rPr lang="en-US" sz="1200" b="0" i="0" dirty="0" err="1">
                <a:solidFill>
                  <a:srgbClr val="2C2F34"/>
                </a:solidFill>
                <a:effectLst/>
              </a:rPr>
              <a:t>Elektriksel</a:t>
            </a:r>
            <a:r>
              <a:rPr lang="en-US" sz="1200" b="0" i="0" dirty="0">
                <a:solidFill>
                  <a:srgbClr val="2C2F34"/>
                </a:solidFill>
                <a:effectLst/>
              </a:rPr>
              <a:t> </a:t>
            </a:r>
            <a:r>
              <a:rPr lang="en-US" sz="1200" b="0" i="0" dirty="0" err="1">
                <a:solidFill>
                  <a:srgbClr val="2C2F34"/>
                </a:solidFill>
                <a:effectLst/>
              </a:rPr>
              <a:t>Güç</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Mıknatıs</a:t>
            </a:r>
            <a:r>
              <a:rPr lang="en-US" sz="1200" b="0" i="0" dirty="0">
                <a:solidFill>
                  <a:srgbClr val="2C2F34"/>
                </a:solidFill>
                <a:effectLst/>
              </a:rPr>
              <a:t> </a:t>
            </a:r>
            <a:r>
              <a:rPr lang="en-US" sz="1200" b="0" i="0" dirty="0" err="1">
                <a:solidFill>
                  <a:srgbClr val="2C2F34"/>
                </a:solidFill>
                <a:effectLst/>
              </a:rPr>
              <a:t>ve</a:t>
            </a:r>
            <a:r>
              <a:rPr lang="en-US" sz="1200" b="0" i="0" dirty="0">
                <a:solidFill>
                  <a:srgbClr val="2C2F34"/>
                </a:solidFill>
                <a:effectLst/>
              </a:rPr>
              <a:t> </a:t>
            </a:r>
            <a:r>
              <a:rPr lang="en-US" sz="1200" b="0" i="0" dirty="0" err="1">
                <a:solidFill>
                  <a:srgbClr val="2C2F34"/>
                </a:solidFill>
                <a:effectLst/>
              </a:rPr>
              <a:t>Manyetik</a:t>
            </a:r>
            <a:r>
              <a:rPr lang="en-US" sz="1200" b="0" i="0" dirty="0">
                <a:solidFill>
                  <a:srgbClr val="2C2F34"/>
                </a:solidFill>
                <a:effectLst/>
              </a:rPr>
              <a:t> Alan</a:t>
            </a:r>
          </a:p>
          <a:p>
            <a:pPr algn="l">
              <a:buFont typeface="Arial" panose="020B0604020202020204" pitchFamily="34" charset="0"/>
              <a:buChar char="•"/>
            </a:pPr>
            <a:r>
              <a:rPr lang="en-US" sz="1200" b="0" i="0" dirty="0" err="1">
                <a:solidFill>
                  <a:srgbClr val="2C2F34"/>
                </a:solidFill>
                <a:effectLst/>
              </a:rPr>
              <a:t>Akım</a:t>
            </a:r>
            <a:r>
              <a:rPr lang="en-US" sz="1200" b="0" i="0" dirty="0">
                <a:solidFill>
                  <a:srgbClr val="2C2F34"/>
                </a:solidFill>
                <a:effectLst/>
              </a:rPr>
              <a:t> </a:t>
            </a:r>
            <a:r>
              <a:rPr lang="en-US" sz="1200" b="0" i="0" dirty="0" err="1">
                <a:solidFill>
                  <a:srgbClr val="2C2F34"/>
                </a:solidFill>
                <a:effectLst/>
              </a:rPr>
              <a:t>ve</a:t>
            </a:r>
            <a:r>
              <a:rPr lang="en-US" sz="1200" b="0" i="0" dirty="0">
                <a:solidFill>
                  <a:srgbClr val="2C2F34"/>
                </a:solidFill>
                <a:effectLst/>
              </a:rPr>
              <a:t> </a:t>
            </a:r>
            <a:r>
              <a:rPr lang="en-US" sz="1200" b="0" i="0" dirty="0" err="1">
                <a:solidFill>
                  <a:srgbClr val="2C2F34"/>
                </a:solidFill>
                <a:effectLst/>
              </a:rPr>
              <a:t>Manyetik</a:t>
            </a:r>
            <a:r>
              <a:rPr lang="en-US" sz="1200" b="0" i="0" dirty="0">
                <a:solidFill>
                  <a:srgbClr val="2C2F34"/>
                </a:solidFill>
                <a:effectLst/>
              </a:rPr>
              <a:t> Alan</a:t>
            </a:r>
          </a:p>
          <a:p>
            <a:pPr algn="l"/>
            <a:r>
              <a:rPr lang="en-US" sz="1200" b="1" i="0" dirty="0">
                <a:solidFill>
                  <a:srgbClr val="2C2F34"/>
                </a:solidFill>
                <a:effectLst/>
              </a:rPr>
              <a:t>2. </a:t>
            </a:r>
            <a:r>
              <a:rPr lang="en-US" sz="1200" b="1" i="0" dirty="0" err="1">
                <a:solidFill>
                  <a:srgbClr val="2C2F34"/>
                </a:solidFill>
                <a:effectLst/>
              </a:rPr>
              <a:t>Ünite</a:t>
            </a:r>
            <a:r>
              <a:rPr lang="en-US" sz="1200" b="1" i="0" dirty="0">
                <a:solidFill>
                  <a:srgbClr val="2C2F34"/>
                </a:solidFill>
                <a:effectLst/>
              </a:rPr>
              <a:t>: </a:t>
            </a:r>
            <a:r>
              <a:rPr lang="en-US" sz="1200" b="1" i="0" dirty="0">
                <a:solidFill>
                  <a:srgbClr val="2C2F34"/>
                </a:solidFill>
                <a:effectLst/>
                <a:highlight>
                  <a:srgbClr val="FFFF00"/>
                </a:highlight>
              </a:rPr>
              <a:t>Pressure &amp; upthrust</a:t>
            </a:r>
            <a:endParaRPr lang="en-US" sz="1200" b="0" i="0" dirty="0">
              <a:solidFill>
                <a:srgbClr val="2C2F34"/>
              </a:solidFill>
              <a:effectLst/>
              <a:highlight>
                <a:srgbClr val="FFFF00"/>
              </a:highlight>
            </a:endParaRPr>
          </a:p>
          <a:p>
            <a:pPr algn="l">
              <a:buFont typeface="Arial" panose="020B0604020202020204" pitchFamily="34" charset="0"/>
              <a:buChar char="•"/>
            </a:pPr>
            <a:r>
              <a:rPr lang="en-US" sz="1200" b="0" i="0" dirty="0" err="1">
                <a:solidFill>
                  <a:srgbClr val="2C2F34"/>
                </a:solidFill>
                <a:effectLst/>
              </a:rPr>
              <a:t>Basınç</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Kaldırma</a:t>
            </a:r>
            <a:r>
              <a:rPr lang="en-US" sz="1200" b="0" i="0" dirty="0">
                <a:solidFill>
                  <a:srgbClr val="2C2F34"/>
                </a:solidFill>
                <a:effectLst/>
              </a:rPr>
              <a:t> </a:t>
            </a:r>
            <a:r>
              <a:rPr lang="en-US" sz="1200" b="0" i="0" dirty="0" err="1">
                <a:solidFill>
                  <a:srgbClr val="2C2F34"/>
                </a:solidFill>
                <a:effectLst/>
              </a:rPr>
              <a:t>Kuvveti</a:t>
            </a:r>
            <a:endParaRPr lang="en-US" sz="1200" b="0" i="0" dirty="0">
              <a:solidFill>
                <a:srgbClr val="2C2F34"/>
              </a:solidFill>
              <a:effectLst/>
            </a:endParaRPr>
          </a:p>
          <a:p>
            <a:pPr algn="l"/>
            <a:r>
              <a:rPr lang="en-US" sz="1200" b="1" i="0" dirty="0">
                <a:solidFill>
                  <a:srgbClr val="2C2F34"/>
                </a:solidFill>
                <a:effectLst/>
              </a:rPr>
              <a:t>3. </a:t>
            </a:r>
            <a:r>
              <a:rPr lang="en-US" sz="1200" b="1" i="0" dirty="0" err="1">
                <a:solidFill>
                  <a:srgbClr val="2C2F34"/>
                </a:solidFill>
                <a:effectLst/>
              </a:rPr>
              <a:t>Ünite</a:t>
            </a:r>
            <a:r>
              <a:rPr lang="en-US" sz="1200" b="1" i="0" dirty="0">
                <a:solidFill>
                  <a:srgbClr val="2C2F34"/>
                </a:solidFill>
                <a:effectLst/>
              </a:rPr>
              <a:t>: </a:t>
            </a:r>
            <a:r>
              <a:rPr lang="en-US" sz="1200" b="1" i="0" dirty="0">
                <a:solidFill>
                  <a:srgbClr val="2C2F34"/>
                </a:solidFill>
                <a:effectLst/>
                <a:highlight>
                  <a:srgbClr val="FFFF00"/>
                </a:highlight>
              </a:rPr>
              <a:t>Waves</a:t>
            </a:r>
            <a:endParaRPr lang="en-US" sz="1200" b="0" i="0" dirty="0">
              <a:solidFill>
                <a:srgbClr val="2C2F34"/>
              </a:solidFill>
              <a:effectLst/>
              <a:highlight>
                <a:srgbClr val="FFFF00"/>
              </a:highlight>
            </a:endParaRPr>
          </a:p>
          <a:p>
            <a:pPr algn="l">
              <a:buFont typeface="Arial" panose="020B0604020202020204" pitchFamily="34" charset="0"/>
              <a:buChar char="•"/>
            </a:pPr>
            <a:r>
              <a:rPr lang="en-US" sz="1200" b="0" i="0" dirty="0">
                <a:solidFill>
                  <a:srgbClr val="2C2F34"/>
                </a:solidFill>
                <a:effectLst/>
              </a:rPr>
              <a:t>Yay </a:t>
            </a:r>
            <a:r>
              <a:rPr lang="en-US" sz="1200" b="0" i="0" dirty="0" err="1">
                <a:solidFill>
                  <a:srgbClr val="2C2F34"/>
                </a:solidFill>
                <a:effectLst/>
              </a:rPr>
              <a:t>Dalgası</a:t>
            </a:r>
            <a:r>
              <a:rPr lang="en-US" sz="1200" b="0" i="0" dirty="0">
                <a:solidFill>
                  <a:srgbClr val="2C2F34"/>
                </a:solidFill>
                <a:effectLst/>
              </a:rPr>
              <a:t>, </a:t>
            </a:r>
            <a:r>
              <a:rPr lang="en-US" sz="1200" b="0" i="0" dirty="0" err="1">
                <a:solidFill>
                  <a:srgbClr val="2C2F34"/>
                </a:solidFill>
                <a:effectLst/>
              </a:rPr>
              <a:t>Su</a:t>
            </a:r>
            <a:r>
              <a:rPr lang="en-US" sz="1200" b="0" i="0" dirty="0">
                <a:solidFill>
                  <a:srgbClr val="2C2F34"/>
                </a:solidFill>
                <a:effectLst/>
              </a:rPr>
              <a:t> </a:t>
            </a:r>
            <a:r>
              <a:rPr lang="en-US" sz="1200" b="0" i="0" dirty="0" err="1">
                <a:solidFill>
                  <a:srgbClr val="2C2F34"/>
                </a:solidFill>
                <a:effectLst/>
              </a:rPr>
              <a:t>Dalgası</a:t>
            </a:r>
            <a:r>
              <a:rPr lang="en-US" sz="1200" b="0" i="0" dirty="0">
                <a:solidFill>
                  <a:srgbClr val="2C2F34"/>
                </a:solidFill>
                <a:effectLst/>
              </a:rPr>
              <a:t>, </a:t>
            </a:r>
            <a:r>
              <a:rPr lang="en-US" sz="1200" b="0" i="0" dirty="0" err="1">
                <a:solidFill>
                  <a:srgbClr val="2C2F34"/>
                </a:solidFill>
                <a:effectLst/>
              </a:rPr>
              <a:t>Ses</a:t>
            </a:r>
            <a:r>
              <a:rPr lang="en-US" sz="1200" b="0" i="0" dirty="0">
                <a:solidFill>
                  <a:srgbClr val="2C2F34"/>
                </a:solidFill>
                <a:effectLst/>
              </a:rPr>
              <a:t> </a:t>
            </a:r>
            <a:r>
              <a:rPr lang="en-US" sz="1200" b="0" i="0" dirty="0" err="1">
                <a:solidFill>
                  <a:srgbClr val="2C2F34"/>
                </a:solidFill>
                <a:effectLst/>
              </a:rPr>
              <a:t>Dalgası</a:t>
            </a:r>
            <a:r>
              <a:rPr lang="en-US" sz="1200" b="0" i="0" dirty="0">
                <a:solidFill>
                  <a:srgbClr val="2C2F34"/>
                </a:solidFill>
                <a:effectLst/>
              </a:rPr>
              <a:t>, </a:t>
            </a:r>
            <a:r>
              <a:rPr lang="en-US" sz="1200" b="0" i="0" dirty="0" err="1">
                <a:solidFill>
                  <a:srgbClr val="2C2F34"/>
                </a:solidFill>
                <a:effectLst/>
              </a:rPr>
              <a:t>Deprem</a:t>
            </a:r>
            <a:r>
              <a:rPr lang="en-US" sz="1200" b="0" i="0" dirty="0">
                <a:solidFill>
                  <a:srgbClr val="2C2F34"/>
                </a:solidFill>
                <a:effectLst/>
              </a:rPr>
              <a:t> </a:t>
            </a:r>
            <a:r>
              <a:rPr lang="en-US" sz="1200" b="0" i="0" dirty="0" err="1">
                <a:solidFill>
                  <a:srgbClr val="2C2F34"/>
                </a:solidFill>
                <a:effectLst/>
              </a:rPr>
              <a:t>Dalgası</a:t>
            </a:r>
            <a:endParaRPr lang="en-US" sz="1200" b="0" i="0" dirty="0">
              <a:solidFill>
                <a:srgbClr val="2C2F34"/>
              </a:solidFill>
              <a:effectLst/>
            </a:endParaRPr>
          </a:p>
          <a:p>
            <a:pPr algn="l"/>
            <a:r>
              <a:rPr lang="en-US" sz="1200" b="1" i="0" dirty="0">
                <a:solidFill>
                  <a:srgbClr val="2C2F34"/>
                </a:solidFill>
                <a:effectLst/>
              </a:rPr>
              <a:t>4. </a:t>
            </a:r>
            <a:r>
              <a:rPr lang="en-US" sz="1200" b="1" i="0" dirty="0" err="1">
                <a:solidFill>
                  <a:srgbClr val="2C2F34"/>
                </a:solidFill>
                <a:effectLst/>
              </a:rPr>
              <a:t>Ünite</a:t>
            </a:r>
            <a:r>
              <a:rPr lang="en-US" sz="1200" b="1" i="0" dirty="0">
                <a:solidFill>
                  <a:srgbClr val="2C2F34"/>
                </a:solidFill>
                <a:effectLst/>
              </a:rPr>
              <a:t>: </a:t>
            </a:r>
            <a:r>
              <a:rPr lang="en-US" sz="1200" b="1" i="0" dirty="0">
                <a:solidFill>
                  <a:srgbClr val="2C2F34"/>
                </a:solidFill>
                <a:effectLst/>
                <a:highlight>
                  <a:srgbClr val="FFFF00"/>
                </a:highlight>
              </a:rPr>
              <a:t>Optics</a:t>
            </a:r>
            <a:endParaRPr lang="en-US" sz="1200" b="0" i="0" dirty="0">
              <a:solidFill>
                <a:srgbClr val="2C2F34"/>
              </a:solidFill>
              <a:effectLst/>
              <a:highlight>
                <a:srgbClr val="FFFF00"/>
              </a:highlight>
            </a:endParaRPr>
          </a:p>
          <a:p>
            <a:pPr algn="l">
              <a:buFont typeface="Arial" panose="020B0604020202020204" pitchFamily="34" charset="0"/>
              <a:buChar char="•"/>
            </a:pPr>
            <a:r>
              <a:rPr lang="en-US" sz="1200" b="0" i="0" dirty="0" err="1">
                <a:solidFill>
                  <a:srgbClr val="2C2F34"/>
                </a:solidFill>
                <a:effectLst/>
              </a:rPr>
              <a:t>Aydınlanma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Gölge</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Yansıma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Düzlem</a:t>
            </a:r>
            <a:r>
              <a:rPr lang="en-US" sz="1200" b="0" i="0" dirty="0">
                <a:solidFill>
                  <a:srgbClr val="2C2F34"/>
                </a:solidFill>
                <a:effectLst/>
              </a:rPr>
              <a:t> </a:t>
            </a:r>
            <a:r>
              <a:rPr lang="en-US" sz="1200" b="0" i="0" dirty="0" err="1">
                <a:solidFill>
                  <a:srgbClr val="2C2F34"/>
                </a:solidFill>
                <a:effectLst/>
              </a:rPr>
              <a:t>Ayna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Küresel</a:t>
            </a:r>
            <a:r>
              <a:rPr lang="en-US" sz="1200" b="0" i="0" dirty="0">
                <a:solidFill>
                  <a:srgbClr val="2C2F34"/>
                </a:solidFill>
                <a:effectLst/>
              </a:rPr>
              <a:t> </a:t>
            </a:r>
            <a:r>
              <a:rPr lang="en-US" sz="1200" b="0" i="0" dirty="0" err="1">
                <a:solidFill>
                  <a:srgbClr val="2C2F34"/>
                </a:solidFill>
                <a:effectLst/>
              </a:rPr>
              <a:t>Aynalar</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Kırılma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Mercekler</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Prizmalar</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Renk</a:t>
            </a:r>
            <a:endParaRPr lang="en-US" sz="1200" b="0" i="0" dirty="0">
              <a:solidFill>
                <a:srgbClr val="2C2F34"/>
              </a:solidFill>
              <a:effectLst/>
            </a:endParaRPr>
          </a:p>
        </p:txBody>
      </p:sp>
      <p:sp>
        <p:nvSpPr>
          <p:cNvPr id="12" name="TextBox 11">
            <a:extLst>
              <a:ext uri="{FF2B5EF4-FFF2-40B4-BE49-F238E27FC236}">
                <a16:creationId xmlns:a16="http://schemas.microsoft.com/office/drawing/2014/main" id="{DDB96414-43E3-964B-A732-A9EA050A6AA4}"/>
              </a:ext>
            </a:extLst>
          </p:cNvPr>
          <p:cNvSpPr txBox="1"/>
          <p:nvPr/>
        </p:nvSpPr>
        <p:spPr>
          <a:xfrm>
            <a:off x="5722823" y="474321"/>
            <a:ext cx="3699534" cy="6001643"/>
          </a:xfrm>
          <a:prstGeom prst="rect">
            <a:avLst/>
          </a:prstGeom>
          <a:noFill/>
        </p:spPr>
        <p:txBody>
          <a:bodyPr wrap="square">
            <a:spAutoFit/>
          </a:bodyPr>
          <a:lstStyle/>
          <a:p>
            <a:pPr algn="l"/>
            <a:r>
              <a:rPr lang="en-US" sz="1200" b="1" i="0" dirty="0">
                <a:solidFill>
                  <a:srgbClr val="FF0000"/>
                </a:solidFill>
                <a:effectLst/>
              </a:rPr>
              <a:t>11. </a:t>
            </a:r>
          </a:p>
          <a:p>
            <a:pPr algn="l"/>
            <a:r>
              <a:rPr lang="en-US" sz="1200" b="1" i="0" dirty="0">
                <a:effectLst/>
              </a:rPr>
              <a:t>1. </a:t>
            </a:r>
            <a:r>
              <a:rPr lang="en-US" sz="1200" b="1" i="0" dirty="0" err="1">
                <a:effectLst/>
              </a:rPr>
              <a:t>Ünite</a:t>
            </a:r>
            <a:r>
              <a:rPr lang="en-US" sz="1200" b="1" i="0" dirty="0">
                <a:effectLst/>
              </a:rPr>
              <a:t>: </a:t>
            </a:r>
            <a:r>
              <a:rPr lang="en-US" sz="1200" b="1" i="0" dirty="0">
                <a:effectLst/>
                <a:highlight>
                  <a:srgbClr val="FFFF00"/>
                </a:highlight>
              </a:rPr>
              <a:t>Force and Motion</a:t>
            </a:r>
            <a:endParaRPr lang="en-US" sz="1200" b="0" i="0" dirty="0">
              <a:effectLst/>
              <a:highlight>
                <a:srgbClr val="FFFF00"/>
              </a:highlight>
            </a:endParaRPr>
          </a:p>
          <a:p>
            <a:pPr algn="l">
              <a:buFont typeface="Arial" panose="020B0604020202020204" pitchFamily="34" charset="0"/>
              <a:buChar char="•"/>
            </a:pPr>
            <a:r>
              <a:rPr lang="en-US" sz="1200" b="1" i="0" dirty="0">
                <a:effectLst/>
              </a:rPr>
              <a:t>Vectors</a:t>
            </a:r>
            <a:endParaRPr lang="en-US" sz="1200" b="0" i="0" dirty="0">
              <a:effectLst/>
            </a:endParaRPr>
          </a:p>
          <a:p>
            <a:pPr algn="l">
              <a:buFont typeface="Arial" panose="020B0604020202020204" pitchFamily="34" charset="0"/>
              <a:buChar char="•"/>
            </a:pPr>
            <a:r>
              <a:rPr lang="en-US" sz="1200" b="1" i="0" dirty="0">
                <a:effectLst/>
              </a:rPr>
              <a:t>Relative motion</a:t>
            </a:r>
            <a:endParaRPr lang="en-US" sz="1200" b="0" i="0" dirty="0">
              <a:effectLst/>
            </a:endParaRPr>
          </a:p>
          <a:p>
            <a:pPr algn="l">
              <a:buFont typeface="Arial" panose="020B0604020202020204" pitchFamily="34" charset="0"/>
              <a:buChar char="•"/>
            </a:pPr>
            <a:r>
              <a:rPr lang="en-US" sz="1200" b="1" i="0" dirty="0" err="1">
                <a:effectLst/>
              </a:rPr>
              <a:t>Newton’ın</a:t>
            </a:r>
            <a:r>
              <a:rPr lang="en-US" sz="1200" b="1" i="0" dirty="0">
                <a:effectLst/>
              </a:rPr>
              <a:t> </a:t>
            </a:r>
            <a:r>
              <a:rPr lang="en-US" sz="1200" b="1" i="0" dirty="0" err="1">
                <a:effectLst/>
              </a:rPr>
              <a:t>Hareket</a:t>
            </a:r>
            <a:r>
              <a:rPr lang="en-US" sz="1200" b="1" i="0" dirty="0">
                <a:effectLst/>
              </a:rPr>
              <a:t> </a:t>
            </a:r>
            <a:r>
              <a:rPr lang="en-US" sz="1200" b="1" i="0" dirty="0" err="1">
                <a:effectLst/>
              </a:rPr>
              <a:t>Yasaları</a:t>
            </a:r>
            <a:endParaRPr lang="en-US" sz="1200" b="0" i="0" dirty="0">
              <a:effectLst/>
            </a:endParaRPr>
          </a:p>
          <a:p>
            <a:pPr algn="l">
              <a:buFont typeface="Arial" panose="020B0604020202020204" pitchFamily="34" charset="0"/>
              <a:buChar char="•"/>
            </a:pPr>
            <a:r>
              <a:rPr lang="en-US" sz="1200" b="1" i="0" dirty="0">
                <a:effectLst/>
              </a:rPr>
              <a:t>1D Motion with constant acceleration</a:t>
            </a:r>
            <a:endParaRPr lang="en-US" sz="1200" b="0" i="0" dirty="0">
              <a:effectLst/>
            </a:endParaRPr>
          </a:p>
          <a:p>
            <a:pPr marL="742950" lvl="1" indent="-285750" algn="l">
              <a:buFont typeface="Arial" panose="020B0604020202020204" pitchFamily="34" charset="0"/>
              <a:buChar char="•"/>
            </a:pPr>
            <a:r>
              <a:rPr lang="en-US" sz="1200" b="0" i="0" dirty="0" err="1">
                <a:effectLst/>
              </a:rPr>
              <a:t>Sabit</a:t>
            </a:r>
            <a:r>
              <a:rPr lang="en-US" sz="1200" b="0" i="0" dirty="0">
                <a:effectLst/>
              </a:rPr>
              <a:t> </a:t>
            </a:r>
            <a:r>
              <a:rPr lang="en-US" sz="1200" b="0" i="0" dirty="0" err="1">
                <a:effectLst/>
              </a:rPr>
              <a:t>İvmeli</a:t>
            </a:r>
            <a:r>
              <a:rPr lang="en-US" sz="1200" b="0" i="0" dirty="0">
                <a:effectLst/>
              </a:rPr>
              <a:t> </a:t>
            </a:r>
            <a:r>
              <a:rPr lang="en-US" sz="1200" b="0" i="0" dirty="0" err="1">
                <a:effectLst/>
              </a:rPr>
              <a:t>Hareket</a:t>
            </a:r>
            <a:endParaRPr lang="en-US" sz="1200" b="0" i="0" dirty="0">
              <a:effectLst/>
            </a:endParaRPr>
          </a:p>
          <a:p>
            <a:pPr marL="742950" lvl="1" indent="-285750" algn="l">
              <a:buFont typeface="Arial" panose="020B0604020202020204" pitchFamily="34" charset="0"/>
              <a:buChar char="•"/>
            </a:pPr>
            <a:r>
              <a:rPr lang="en-US" sz="1200" b="0" i="0" dirty="0" err="1">
                <a:effectLst/>
              </a:rPr>
              <a:t>Serbest</a:t>
            </a:r>
            <a:r>
              <a:rPr lang="en-US" sz="1200" b="0" i="0" dirty="0">
                <a:effectLst/>
              </a:rPr>
              <a:t> </a:t>
            </a:r>
            <a:r>
              <a:rPr lang="en-US" sz="1200" b="0" i="0" dirty="0" err="1">
                <a:effectLst/>
              </a:rPr>
              <a:t>Düşme</a:t>
            </a:r>
            <a:endParaRPr lang="en-US" sz="1200" b="0" i="0" dirty="0">
              <a:effectLst/>
            </a:endParaRPr>
          </a:p>
          <a:p>
            <a:pPr marL="742950" lvl="1" indent="-285750" algn="l">
              <a:buFont typeface="Arial" panose="020B0604020202020204" pitchFamily="34" charset="0"/>
              <a:buChar char="•"/>
            </a:pPr>
            <a:r>
              <a:rPr lang="en-US" sz="1200" b="0" i="0" dirty="0">
                <a:effectLst/>
              </a:rPr>
              <a:t>Limit </a:t>
            </a:r>
            <a:r>
              <a:rPr lang="en-US" sz="1200" b="0" i="0" dirty="0" err="1">
                <a:effectLst/>
              </a:rPr>
              <a:t>Hız</a:t>
            </a:r>
            <a:endParaRPr lang="en-US" sz="1200" b="0" i="0" dirty="0">
              <a:effectLst/>
            </a:endParaRPr>
          </a:p>
          <a:p>
            <a:pPr marL="742950" lvl="1" indent="-285750" algn="l">
              <a:buFont typeface="Arial" panose="020B0604020202020204" pitchFamily="34" charset="0"/>
              <a:buChar char="•"/>
            </a:pPr>
            <a:r>
              <a:rPr lang="en-US" sz="1200" b="0" i="0" dirty="0" err="1">
                <a:effectLst/>
              </a:rPr>
              <a:t>Düşey</a:t>
            </a:r>
            <a:r>
              <a:rPr lang="en-US" sz="1200" b="0" i="0" dirty="0">
                <a:effectLst/>
              </a:rPr>
              <a:t> </a:t>
            </a:r>
            <a:r>
              <a:rPr lang="en-US" sz="1200" b="0" i="0" dirty="0" err="1">
                <a:effectLst/>
              </a:rPr>
              <a:t>Doğrultuda</a:t>
            </a:r>
            <a:r>
              <a:rPr lang="en-US" sz="1200" b="0" i="0" dirty="0">
                <a:effectLst/>
              </a:rPr>
              <a:t> </a:t>
            </a:r>
            <a:r>
              <a:rPr lang="en-US" sz="1200" b="0" i="0" dirty="0" err="1">
                <a:effectLst/>
              </a:rPr>
              <a:t>Atış</a:t>
            </a:r>
            <a:r>
              <a:rPr lang="en-US" sz="1200" b="0" i="0" dirty="0">
                <a:effectLst/>
              </a:rPr>
              <a:t> </a:t>
            </a:r>
            <a:r>
              <a:rPr lang="en-US" sz="1200" b="0" i="0" dirty="0" err="1">
                <a:effectLst/>
              </a:rPr>
              <a:t>Hareketi</a:t>
            </a:r>
            <a:endParaRPr lang="en-US" sz="1200" b="0" i="0" dirty="0">
              <a:effectLst/>
            </a:endParaRPr>
          </a:p>
          <a:p>
            <a:pPr algn="l">
              <a:buFont typeface="Arial" panose="020B0604020202020204" pitchFamily="34" charset="0"/>
              <a:buChar char="•"/>
            </a:pPr>
            <a:r>
              <a:rPr lang="en-US" sz="1200" b="1" i="0" dirty="0">
                <a:effectLst/>
              </a:rPr>
              <a:t>2D Motion</a:t>
            </a:r>
            <a:endParaRPr lang="en-US" sz="1200" b="0" i="0" dirty="0">
              <a:effectLst/>
            </a:endParaRPr>
          </a:p>
          <a:p>
            <a:pPr marL="742950" lvl="1" indent="-285750" algn="l">
              <a:buFont typeface="Arial" panose="020B0604020202020204" pitchFamily="34" charset="0"/>
              <a:buChar char="•"/>
            </a:pPr>
            <a:r>
              <a:rPr lang="en-US" sz="1200" b="0" i="0" dirty="0" err="1">
                <a:effectLst/>
              </a:rPr>
              <a:t>Yatay</a:t>
            </a:r>
            <a:r>
              <a:rPr lang="en-US" sz="1200" b="0" i="0" dirty="0">
                <a:effectLst/>
              </a:rPr>
              <a:t> </a:t>
            </a:r>
            <a:r>
              <a:rPr lang="en-US" sz="1200" b="0" i="0" dirty="0" err="1">
                <a:effectLst/>
              </a:rPr>
              <a:t>Atış</a:t>
            </a:r>
            <a:r>
              <a:rPr lang="en-US" sz="1200" b="0" i="0" dirty="0">
                <a:effectLst/>
              </a:rPr>
              <a:t> </a:t>
            </a:r>
            <a:r>
              <a:rPr lang="en-US" sz="1200" b="0" i="0" dirty="0" err="1">
                <a:effectLst/>
              </a:rPr>
              <a:t>Hareketi</a:t>
            </a:r>
            <a:endParaRPr lang="en-US" sz="1200" b="0" i="0" dirty="0">
              <a:effectLst/>
            </a:endParaRPr>
          </a:p>
          <a:p>
            <a:pPr marL="742950" lvl="1" indent="-285750" algn="l">
              <a:buFont typeface="Arial" panose="020B0604020202020204" pitchFamily="34" charset="0"/>
              <a:buChar char="•"/>
            </a:pPr>
            <a:r>
              <a:rPr lang="en-US" sz="1200" b="0" i="0" dirty="0" err="1">
                <a:effectLst/>
              </a:rPr>
              <a:t>Düşey</a:t>
            </a:r>
            <a:r>
              <a:rPr lang="en-US" sz="1200" b="0" i="0" dirty="0">
                <a:effectLst/>
              </a:rPr>
              <a:t> </a:t>
            </a:r>
            <a:r>
              <a:rPr lang="en-US" sz="1200" b="0" i="0" dirty="0" err="1">
                <a:effectLst/>
              </a:rPr>
              <a:t>Atış</a:t>
            </a:r>
            <a:r>
              <a:rPr lang="en-US" sz="1200" b="0" i="0" dirty="0">
                <a:effectLst/>
              </a:rPr>
              <a:t> </a:t>
            </a:r>
            <a:r>
              <a:rPr lang="en-US" sz="1200" b="0" i="0" dirty="0" err="1">
                <a:effectLst/>
              </a:rPr>
              <a:t>Hareketi</a:t>
            </a:r>
            <a:endParaRPr lang="en-US" sz="1200" b="0" i="0" dirty="0">
              <a:effectLst/>
            </a:endParaRPr>
          </a:p>
          <a:p>
            <a:pPr algn="l">
              <a:buFont typeface="Arial" panose="020B0604020202020204" pitchFamily="34" charset="0"/>
              <a:buChar char="•"/>
            </a:pPr>
            <a:r>
              <a:rPr lang="en-US" sz="1200" b="1" i="0" dirty="0">
                <a:effectLst/>
              </a:rPr>
              <a:t>Energy &amp; Motion</a:t>
            </a:r>
            <a:endParaRPr lang="en-US" sz="1200" b="0" i="0" dirty="0">
              <a:effectLst/>
            </a:endParaRPr>
          </a:p>
          <a:p>
            <a:pPr algn="l">
              <a:buFont typeface="Arial" panose="020B0604020202020204" pitchFamily="34" charset="0"/>
              <a:buChar char="•"/>
            </a:pPr>
            <a:r>
              <a:rPr lang="en-US" sz="1200" b="1" i="0" dirty="0">
                <a:effectLst/>
              </a:rPr>
              <a:t>Impact and Linear Momentum</a:t>
            </a:r>
            <a:endParaRPr lang="en-US" sz="1200" b="0" i="0" dirty="0">
              <a:effectLst/>
            </a:endParaRPr>
          </a:p>
          <a:p>
            <a:pPr marL="742950" lvl="1" indent="-285750" algn="l">
              <a:buFont typeface="Arial" panose="020B0604020202020204" pitchFamily="34" charset="0"/>
              <a:buChar char="•"/>
            </a:pPr>
            <a:r>
              <a:rPr lang="en-US" sz="1200" b="0" i="0" dirty="0" err="1">
                <a:effectLst/>
              </a:rPr>
              <a:t>İtme</a:t>
            </a:r>
            <a:endParaRPr lang="en-US" sz="1200" b="0" i="0" dirty="0">
              <a:effectLst/>
            </a:endParaRPr>
          </a:p>
          <a:p>
            <a:pPr marL="742950" lvl="1" indent="-285750" algn="l">
              <a:buFont typeface="Arial" panose="020B0604020202020204" pitchFamily="34" charset="0"/>
              <a:buChar char="•"/>
            </a:pPr>
            <a:r>
              <a:rPr lang="en-US" sz="1200" b="0" i="0" dirty="0" err="1">
                <a:effectLst/>
              </a:rPr>
              <a:t>Çizgisel</a:t>
            </a:r>
            <a:r>
              <a:rPr lang="en-US" sz="1200" b="0" i="0" dirty="0">
                <a:effectLst/>
              </a:rPr>
              <a:t> Momentum</a:t>
            </a:r>
          </a:p>
          <a:p>
            <a:pPr marL="742950" lvl="1" indent="-285750" algn="l">
              <a:buFont typeface="Arial" panose="020B0604020202020204" pitchFamily="34" charset="0"/>
              <a:buChar char="•"/>
            </a:pPr>
            <a:r>
              <a:rPr lang="en-US" sz="1200" b="0" i="0" dirty="0" err="1">
                <a:effectLst/>
              </a:rPr>
              <a:t>Çizgisel</a:t>
            </a:r>
            <a:r>
              <a:rPr lang="en-US" sz="1200" b="0" i="0" dirty="0">
                <a:effectLst/>
              </a:rPr>
              <a:t> </a:t>
            </a:r>
            <a:r>
              <a:rPr lang="en-US" sz="1200" b="0" i="0" dirty="0" err="1">
                <a:effectLst/>
              </a:rPr>
              <a:t>Momentumun</a:t>
            </a:r>
            <a:r>
              <a:rPr lang="en-US" sz="1200" b="0" i="0" dirty="0">
                <a:effectLst/>
              </a:rPr>
              <a:t> </a:t>
            </a:r>
            <a:r>
              <a:rPr lang="en-US" sz="1200" b="0" i="0" dirty="0" err="1">
                <a:effectLst/>
              </a:rPr>
              <a:t>Korunumu</a:t>
            </a:r>
            <a:endParaRPr lang="en-US" sz="1200" b="0" i="0" dirty="0">
              <a:effectLst/>
            </a:endParaRPr>
          </a:p>
          <a:p>
            <a:pPr marL="742950" lvl="1" indent="-285750" algn="l">
              <a:buFont typeface="Arial" panose="020B0604020202020204" pitchFamily="34" charset="0"/>
              <a:buChar char="•"/>
            </a:pPr>
            <a:r>
              <a:rPr lang="en-US" sz="1200" b="0" i="0" dirty="0" err="1">
                <a:effectLst/>
              </a:rPr>
              <a:t>Çarpışmalar</a:t>
            </a:r>
            <a:r>
              <a:rPr lang="en-US" sz="1200" b="0" i="0" dirty="0">
                <a:effectLst/>
              </a:rPr>
              <a:t> </a:t>
            </a:r>
            <a:r>
              <a:rPr lang="en-US" sz="1200" b="0" i="0" dirty="0" err="1">
                <a:effectLst/>
              </a:rPr>
              <a:t>ve</a:t>
            </a:r>
            <a:r>
              <a:rPr lang="en-US" sz="1200" b="0" i="0" dirty="0">
                <a:effectLst/>
              </a:rPr>
              <a:t> </a:t>
            </a:r>
            <a:r>
              <a:rPr lang="en-US" sz="1200" b="0" i="0" dirty="0" err="1">
                <a:effectLst/>
              </a:rPr>
              <a:t>Çizgisel</a:t>
            </a:r>
            <a:r>
              <a:rPr lang="en-US" sz="1200" b="0" i="0" dirty="0">
                <a:effectLst/>
              </a:rPr>
              <a:t> </a:t>
            </a:r>
            <a:r>
              <a:rPr lang="en-US" sz="1200" b="0" i="0" dirty="0" err="1">
                <a:effectLst/>
              </a:rPr>
              <a:t>Momentumun</a:t>
            </a:r>
            <a:r>
              <a:rPr lang="en-US" sz="1200" b="0" i="0" dirty="0">
                <a:effectLst/>
              </a:rPr>
              <a:t> </a:t>
            </a:r>
            <a:r>
              <a:rPr lang="en-US" sz="1200" b="0" i="0" dirty="0" err="1">
                <a:effectLst/>
              </a:rPr>
              <a:t>Korunumu</a:t>
            </a:r>
            <a:endParaRPr lang="en-US" sz="1200" b="0" i="0" dirty="0">
              <a:effectLst/>
            </a:endParaRPr>
          </a:p>
          <a:p>
            <a:pPr algn="l">
              <a:buFont typeface="Arial" panose="020B0604020202020204" pitchFamily="34" charset="0"/>
              <a:buChar char="•"/>
            </a:pPr>
            <a:r>
              <a:rPr lang="en-US" sz="1200" b="1" i="0" dirty="0">
                <a:effectLst/>
              </a:rPr>
              <a:t>Torque</a:t>
            </a:r>
            <a:endParaRPr lang="en-US" sz="1200" b="0" i="0" dirty="0">
              <a:effectLst/>
            </a:endParaRPr>
          </a:p>
          <a:p>
            <a:pPr algn="l">
              <a:buFont typeface="Arial" panose="020B0604020202020204" pitchFamily="34" charset="0"/>
              <a:buChar char="•"/>
            </a:pPr>
            <a:r>
              <a:rPr lang="en-US" sz="1200" b="1" i="0" dirty="0">
                <a:effectLst/>
              </a:rPr>
              <a:t>Equilibrium and Equilibrium conditions</a:t>
            </a:r>
            <a:endParaRPr lang="en-US" sz="1200" b="0" i="0" dirty="0">
              <a:effectLst/>
            </a:endParaRPr>
          </a:p>
          <a:p>
            <a:pPr marL="742950" lvl="1" indent="-285750" algn="l">
              <a:buFont typeface="Arial" panose="020B0604020202020204" pitchFamily="34" charset="0"/>
              <a:buChar char="•"/>
            </a:pPr>
            <a:r>
              <a:rPr lang="en-US" sz="1200" b="0" i="0" dirty="0" err="1">
                <a:effectLst/>
              </a:rPr>
              <a:t>Cisimlerin</a:t>
            </a:r>
            <a:r>
              <a:rPr lang="en-US" sz="1200" b="0" i="0" dirty="0">
                <a:effectLst/>
              </a:rPr>
              <a:t> </a:t>
            </a:r>
            <a:r>
              <a:rPr lang="en-US" sz="1200" b="0" i="0" dirty="0" err="1">
                <a:effectLst/>
              </a:rPr>
              <a:t>Denge</a:t>
            </a:r>
            <a:r>
              <a:rPr lang="en-US" sz="1200" b="0" i="0" dirty="0">
                <a:effectLst/>
              </a:rPr>
              <a:t> </a:t>
            </a:r>
            <a:r>
              <a:rPr lang="en-US" sz="1200" b="0" i="0" dirty="0" err="1">
                <a:effectLst/>
              </a:rPr>
              <a:t>Şartı</a:t>
            </a:r>
            <a:endParaRPr lang="en-US" sz="1200" b="0" i="0" dirty="0">
              <a:effectLst/>
            </a:endParaRPr>
          </a:p>
          <a:p>
            <a:pPr marL="742950" lvl="1" indent="-285750" algn="l">
              <a:buFont typeface="Arial" panose="020B0604020202020204" pitchFamily="34" charset="0"/>
              <a:buChar char="•"/>
            </a:pPr>
            <a:r>
              <a:rPr lang="en-US" sz="1200" b="0" i="0" dirty="0" err="1">
                <a:effectLst/>
              </a:rPr>
              <a:t>Ağırlık</a:t>
            </a:r>
            <a:r>
              <a:rPr lang="en-US" sz="1200" b="0" i="0" dirty="0">
                <a:effectLst/>
              </a:rPr>
              <a:t> </a:t>
            </a:r>
            <a:r>
              <a:rPr lang="en-US" sz="1200" b="0" i="0" dirty="0" err="1">
                <a:effectLst/>
              </a:rPr>
              <a:t>Merkezi</a:t>
            </a:r>
            <a:r>
              <a:rPr lang="en-US" sz="1200" b="0" i="0" dirty="0">
                <a:effectLst/>
              </a:rPr>
              <a:t> </a:t>
            </a:r>
            <a:r>
              <a:rPr lang="en-US" sz="1200" b="0" i="0" dirty="0" err="1">
                <a:effectLst/>
              </a:rPr>
              <a:t>ve</a:t>
            </a:r>
            <a:r>
              <a:rPr lang="en-US" sz="1200" b="0" i="0" dirty="0">
                <a:effectLst/>
              </a:rPr>
              <a:t> </a:t>
            </a:r>
            <a:r>
              <a:rPr lang="en-US" sz="1200" b="0" i="0" dirty="0" err="1">
                <a:effectLst/>
              </a:rPr>
              <a:t>Kütle</a:t>
            </a:r>
            <a:r>
              <a:rPr lang="en-US" sz="1200" b="0" i="0" dirty="0">
                <a:effectLst/>
              </a:rPr>
              <a:t> </a:t>
            </a:r>
            <a:r>
              <a:rPr lang="en-US" sz="1200" b="0" i="0" dirty="0" err="1">
                <a:effectLst/>
              </a:rPr>
              <a:t>Merkezi</a:t>
            </a:r>
            <a:endParaRPr lang="en-US" sz="1200" b="0" i="0" dirty="0">
              <a:effectLst/>
            </a:endParaRPr>
          </a:p>
          <a:p>
            <a:pPr algn="l"/>
            <a:r>
              <a:rPr lang="en-US" sz="1200" b="1" i="0" dirty="0">
                <a:effectLst/>
              </a:rPr>
              <a:t>2. </a:t>
            </a:r>
            <a:r>
              <a:rPr lang="en-US" sz="1200" b="1" i="0" dirty="0" err="1">
                <a:effectLst/>
              </a:rPr>
              <a:t>Ünite</a:t>
            </a:r>
            <a:r>
              <a:rPr lang="en-US" sz="1200" b="1" i="0" dirty="0">
                <a:effectLst/>
              </a:rPr>
              <a:t>: </a:t>
            </a:r>
            <a:r>
              <a:rPr lang="en-US" sz="1200" b="1" i="0" dirty="0">
                <a:solidFill>
                  <a:srgbClr val="2C2F34"/>
                </a:solidFill>
                <a:effectLst/>
                <a:highlight>
                  <a:srgbClr val="FFFF00"/>
                </a:highlight>
              </a:rPr>
              <a:t>Electricity &amp; Magnetism</a:t>
            </a:r>
            <a:endParaRPr lang="en-US" sz="1200" b="0" i="0" dirty="0">
              <a:effectLst/>
              <a:highlight>
                <a:srgbClr val="FFFF00"/>
              </a:highlight>
            </a:endParaRPr>
          </a:p>
          <a:p>
            <a:pPr algn="l">
              <a:buFont typeface="Arial" panose="020B0604020202020204" pitchFamily="34" charset="0"/>
              <a:buChar char="•"/>
            </a:pPr>
            <a:r>
              <a:rPr lang="en-US" sz="1200" b="0" i="0" dirty="0" err="1">
                <a:effectLst/>
              </a:rPr>
              <a:t>Elektriksel</a:t>
            </a:r>
            <a:r>
              <a:rPr lang="en-US" sz="1200" b="0" i="0" dirty="0">
                <a:effectLst/>
              </a:rPr>
              <a:t> </a:t>
            </a:r>
            <a:r>
              <a:rPr lang="en-US" sz="1200" b="0" i="0" dirty="0" err="1">
                <a:effectLst/>
              </a:rPr>
              <a:t>Kuvvet</a:t>
            </a:r>
            <a:r>
              <a:rPr lang="en-US" sz="1200" b="0" i="0" dirty="0">
                <a:effectLst/>
              </a:rPr>
              <a:t> </a:t>
            </a:r>
            <a:r>
              <a:rPr lang="en-US" sz="1200" b="0" i="0" dirty="0" err="1">
                <a:effectLst/>
              </a:rPr>
              <a:t>ve</a:t>
            </a:r>
            <a:r>
              <a:rPr lang="en-US" sz="1200" b="0" i="0" dirty="0">
                <a:effectLst/>
              </a:rPr>
              <a:t> </a:t>
            </a:r>
            <a:r>
              <a:rPr lang="en-US" sz="1200" b="0" i="0" dirty="0" err="1">
                <a:effectLst/>
              </a:rPr>
              <a:t>Elektrik</a:t>
            </a:r>
            <a:r>
              <a:rPr lang="en-US" sz="1200" b="0" i="0" dirty="0">
                <a:effectLst/>
              </a:rPr>
              <a:t> Alan</a:t>
            </a:r>
          </a:p>
          <a:p>
            <a:pPr algn="l">
              <a:buFont typeface="Arial" panose="020B0604020202020204" pitchFamily="34" charset="0"/>
              <a:buChar char="•"/>
            </a:pPr>
            <a:r>
              <a:rPr lang="en-US" sz="1200" b="0" i="0" dirty="0" err="1">
                <a:effectLst/>
              </a:rPr>
              <a:t>Elektriksel</a:t>
            </a:r>
            <a:r>
              <a:rPr lang="en-US" sz="1200" b="0" i="0" dirty="0">
                <a:effectLst/>
              </a:rPr>
              <a:t> </a:t>
            </a:r>
            <a:r>
              <a:rPr lang="en-US" sz="1200" b="0" i="0" dirty="0" err="1">
                <a:effectLst/>
              </a:rPr>
              <a:t>Potansiyel</a:t>
            </a:r>
            <a:endParaRPr lang="en-US" sz="1200" b="0" i="0" dirty="0">
              <a:effectLst/>
            </a:endParaRPr>
          </a:p>
          <a:p>
            <a:pPr algn="l">
              <a:buFont typeface="Arial" panose="020B0604020202020204" pitchFamily="34" charset="0"/>
              <a:buChar char="•"/>
            </a:pPr>
            <a:r>
              <a:rPr lang="en-US" sz="1200" b="0" i="0" dirty="0" err="1">
                <a:effectLst/>
              </a:rPr>
              <a:t>Düzgün</a:t>
            </a:r>
            <a:r>
              <a:rPr lang="en-US" sz="1200" b="0" i="0" dirty="0">
                <a:effectLst/>
              </a:rPr>
              <a:t> </a:t>
            </a:r>
            <a:r>
              <a:rPr lang="en-US" sz="1200" b="0" i="0" dirty="0" err="1">
                <a:effectLst/>
              </a:rPr>
              <a:t>Elektrik</a:t>
            </a:r>
            <a:r>
              <a:rPr lang="en-US" sz="1200" b="0" i="0" dirty="0">
                <a:effectLst/>
              </a:rPr>
              <a:t> Alan </a:t>
            </a:r>
            <a:r>
              <a:rPr lang="en-US" sz="1200" b="0" i="0" dirty="0" err="1">
                <a:effectLst/>
              </a:rPr>
              <a:t>ve</a:t>
            </a:r>
            <a:r>
              <a:rPr lang="en-US" sz="1200" b="0" i="0" dirty="0">
                <a:effectLst/>
              </a:rPr>
              <a:t> </a:t>
            </a:r>
            <a:r>
              <a:rPr lang="en-US" sz="1200" b="0" i="0" dirty="0" err="1">
                <a:effectLst/>
              </a:rPr>
              <a:t>Sığa</a:t>
            </a:r>
            <a:endParaRPr lang="en-US" sz="1200" b="0" i="0" dirty="0">
              <a:effectLst/>
            </a:endParaRPr>
          </a:p>
          <a:p>
            <a:pPr algn="l">
              <a:buFont typeface="Arial" panose="020B0604020202020204" pitchFamily="34" charset="0"/>
              <a:buChar char="•"/>
            </a:pPr>
            <a:r>
              <a:rPr lang="en-US" sz="1200" b="0" i="0" dirty="0" err="1">
                <a:effectLst/>
              </a:rPr>
              <a:t>Manyetizma</a:t>
            </a:r>
            <a:r>
              <a:rPr lang="en-US" sz="1200" b="0" i="0" dirty="0">
                <a:effectLst/>
              </a:rPr>
              <a:t> </a:t>
            </a:r>
            <a:r>
              <a:rPr lang="en-US" sz="1200" b="0" i="0" dirty="0" err="1">
                <a:effectLst/>
              </a:rPr>
              <a:t>ve</a:t>
            </a:r>
            <a:r>
              <a:rPr lang="en-US" sz="1200" b="0" i="0" dirty="0">
                <a:effectLst/>
              </a:rPr>
              <a:t> </a:t>
            </a:r>
            <a:r>
              <a:rPr lang="en-US" sz="1200" b="0" i="0" dirty="0" err="1">
                <a:effectLst/>
              </a:rPr>
              <a:t>Elektromanyetik</a:t>
            </a:r>
            <a:r>
              <a:rPr lang="en-US" sz="1200" b="0" i="0" dirty="0">
                <a:effectLst/>
              </a:rPr>
              <a:t> </a:t>
            </a:r>
            <a:r>
              <a:rPr lang="en-US" sz="1200" b="0" i="0" dirty="0" err="1">
                <a:effectLst/>
              </a:rPr>
              <a:t>İndüklenme</a:t>
            </a:r>
            <a:endParaRPr lang="en-US" sz="1200" b="0" i="0" dirty="0">
              <a:effectLst/>
            </a:endParaRPr>
          </a:p>
          <a:p>
            <a:pPr algn="l">
              <a:buFont typeface="Arial" panose="020B0604020202020204" pitchFamily="34" charset="0"/>
              <a:buChar char="•"/>
            </a:pPr>
            <a:r>
              <a:rPr lang="en-US" sz="1200" b="0" i="0" dirty="0" err="1">
                <a:effectLst/>
              </a:rPr>
              <a:t>Alternatif</a:t>
            </a:r>
            <a:r>
              <a:rPr lang="en-US" sz="1200" b="0" i="0" dirty="0">
                <a:effectLst/>
              </a:rPr>
              <a:t> </a:t>
            </a:r>
            <a:r>
              <a:rPr lang="en-US" sz="1200" b="0" i="0" dirty="0" err="1">
                <a:effectLst/>
              </a:rPr>
              <a:t>Akım</a:t>
            </a:r>
            <a:endParaRPr lang="en-US" sz="1200" b="0" i="0" dirty="0">
              <a:effectLst/>
            </a:endParaRPr>
          </a:p>
          <a:p>
            <a:pPr algn="l">
              <a:buFont typeface="Arial" panose="020B0604020202020204" pitchFamily="34" charset="0"/>
              <a:buChar char="•"/>
            </a:pPr>
            <a:r>
              <a:rPr lang="en-US" sz="1200" b="0" i="0" dirty="0" err="1">
                <a:effectLst/>
              </a:rPr>
              <a:t>Transformatörler</a:t>
            </a:r>
            <a:endParaRPr lang="en-US" sz="1200" b="0" i="0" dirty="0">
              <a:effectLst/>
            </a:endParaRPr>
          </a:p>
        </p:txBody>
      </p:sp>
      <p:sp>
        <p:nvSpPr>
          <p:cNvPr id="22" name="TextBox 21">
            <a:extLst>
              <a:ext uri="{FF2B5EF4-FFF2-40B4-BE49-F238E27FC236}">
                <a16:creationId xmlns:a16="http://schemas.microsoft.com/office/drawing/2014/main" id="{2D0CACB1-4B47-6E4F-9CE5-0611A32CE93F}"/>
              </a:ext>
            </a:extLst>
          </p:cNvPr>
          <p:cNvSpPr txBox="1"/>
          <p:nvPr/>
        </p:nvSpPr>
        <p:spPr>
          <a:xfrm>
            <a:off x="9101659" y="1060037"/>
            <a:ext cx="2956213" cy="5632311"/>
          </a:xfrm>
          <a:prstGeom prst="rect">
            <a:avLst/>
          </a:prstGeom>
          <a:noFill/>
        </p:spPr>
        <p:txBody>
          <a:bodyPr wrap="square" rtlCol="0">
            <a:spAutoFit/>
          </a:bodyPr>
          <a:lstStyle/>
          <a:p>
            <a:pPr marL="0" marR="0" indent="0" algn="l" rtl="0" eaLnBrk="1" fontAlgn="auto" latinLnBrk="0" hangingPunct="1">
              <a:spcBef>
                <a:spcPts val="0"/>
              </a:spcBef>
              <a:spcAft>
                <a:spcPts val="0"/>
              </a:spcAft>
            </a:pPr>
            <a:r>
              <a:rPr lang="en-TR" sz="1200" b="1" i="0" u="none" strike="noStrike" kern="1200" baseline="0" dirty="0">
                <a:ln>
                  <a:noFill/>
                </a:ln>
                <a:solidFill>
                  <a:srgbClr val="FF0000"/>
                </a:solidFill>
                <a:effectLst/>
              </a:rPr>
              <a:t>12. </a:t>
            </a:r>
            <a:endParaRPr lang="en-TR" sz="1200" b="0" i="0" u="none" strike="noStrike" dirty="0">
              <a:solidFill>
                <a:srgbClr val="FF0000"/>
              </a:solidFill>
              <a:effectLst/>
            </a:endParaRPr>
          </a:p>
          <a:p>
            <a:pPr marL="0" algn="l" rtl="0" eaLnBrk="1" fontAlgn="ctr" latinLnBrk="0" hangingPunct="1">
              <a:spcBef>
                <a:spcPts val="0"/>
              </a:spcBef>
              <a:spcAft>
                <a:spcPts val="0"/>
              </a:spcAft>
            </a:pPr>
            <a:r>
              <a:rPr lang="en-US" sz="1200" b="1" i="0" u="none" strike="noStrike" kern="1200" dirty="0">
                <a:effectLst/>
              </a:rPr>
              <a:t>1. ÜNİTE: </a:t>
            </a:r>
            <a:r>
              <a:rPr lang="en-US" sz="1200" b="1" i="0" u="none" strike="noStrike" kern="1200" dirty="0">
                <a:effectLst/>
                <a:highlight>
                  <a:srgbClr val="FFFF00"/>
                </a:highlight>
              </a:rPr>
              <a:t>Uniform circular motion</a:t>
            </a:r>
            <a:endParaRPr lang="en-TR" sz="1200" b="0" i="0" u="none" strike="noStrike" dirty="0">
              <a:effectLst/>
              <a:highlight>
                <a:srgbClr val="FFFF00"/>
              </a:highlight>
            </a:endParaRPr>
          </a:p>
          <a:p>
            <a:pPr marL="0" algn="l" rtl="0" eaLnBrk="1" fontAlgn="ctr" latinLnBrk="0" hangingPunct="1">
              <a:spcBef>
                <a:spcPts val="0"/>
              </a:spcBef>
              <a:spcAft>
                <a:spcPts val="0"/>
              </a:spcAft>
            </a:pPr>
            <a:r>
              <a:rPr lang="en-US" sz="1200" b="0" i="0" u="none" strike="noStrike" kern="1200" dirty="0" err="1">
                <a:effectLst/>
              </a:rPr>
              <a:t>Düzgün</a:t>
            </a:r>
            <a:r>
              <a:rPr lang="en-US" sz="1200" b="0" i="0" u="none" strike="noStrike" kern="1200" dirty="0">
                <a:effectLst/>
              </a:rPr>
              <a:t> </a:t>
            </a:r>
            <a:r>
              <a:rPr lang="en-US" sz="1200" b="0" i="0" u="none" strike="noStrike" kern="1200" dirty="0" err="1">
                <a:effectLst/>
              </a:rPr>
              <a:t>Çembersel</a:t>
            </a:r>
            <a:r>
              <a:rPr lang="en-US" sz="1200" b="0" i="0" u="none" strike="noStrike" kern="1200" dirty="0">
                <a:effectLst/>
              </a:rPr>
              <a:t> </a:t>
            </a:r>
            <a:r>
              <a:rPr lang="en-US" sz="1200" b="0" i="0" u="none" strike="noStrike" kern="1200" dirty="0" err="1">
                <a:effectLst/>
              </a:rPr>
              <a:t>Hareket</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Dönerek</a:t>
            </a:r>
            <a:r>
              <a:rPr lang="en-US" sz="1200" b="0" i="0" u="none" strike="noStrike" kern="1200" dirty="0">
                <a:effectLst/>
              </a:rPr>
              <a:t> </a:t>
            </a:r>
            <a:r>
              <a:rPr lang="en-US" sz="1200" b="0" i="0" u="none" strike="noStrike" kern="1200" dirty="0" err="1">
                <a:effectLst/>
              </a:rPr>
              <a:t>Öteleme</a:t>
            </a:r>
            <a:r>
              <a:rPr lang="en-US" sz="1200" b="0" i="0" u="none" strike="noStrike" kern="1200" dirty="0">
                <a:effectLst/>
              </a:rPr>
              <a:t> </a:t>
            </a:r>
            <a:r>
              <a:rPr lang="en-US" sz="1200" b="0" i="0" u="none" strike="noStrike" kern="1200" dirty="0" err="1">
                <a:effectLst/>
              </a:rPr>
              <a:t>Hareketi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Açısal</a:t>
            </a:r>
            <a:r>
              <a:rPr lang="en-US" sz="1200" b="0" i="0" u="none" strike="noStrike" kern="1200" dirty="0">
                <a:effectLst/>
              </a:rPr>
              <a:t> Momentum</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Kütle</a:t>
            </a:r>
            <a:r>
              <a:rPr lang="en-US" sz="1200" b="0" i="0" u="none" strike="noStrike" kern="1200" dirty="0">
                <a:effectLst/>
              </a:rPr>
              <a:t> </a:t>
            </a:r>
            <a:r>
              <a:rPr lang="en-US" sz="1200" b="0" i="0" u="none" strike="noStrike" kern="1200" dirty="0" err="1">
                <a:effectLst/>
              </a:rPr>
              <a:t>Çekim</a:t>
            </a:r>
            <a:r>
              <a:rPr lang="en-US" sz="1200" b="0" i="0" u="none" strike="noStrike" kern="1200" dirty="0">
                <a:effectLst/>
              </a:rPr>
              <a:t> </a:t>
            </a:r>
            <a:r>
              <a:rPr lang="en-US" sz="1200" b="0" i="0" u="none" strike="noStrike" kern="1200" dirty="0" err="1">
                <a:effectLst/>
              </a:rPr>
              <a:t>Kuvveti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Kepler </a:t>
            </a:r>
            <a:r>
              <a:rPr lang="en-US" sz="1200" b="0" i="0" u="none" strike="noStrike" kern="1200" dirty="0" err="1">
                <a:effectLst/>
              </a:rPr>
              <a:t>Kanunları</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2. ÜNİTE: </a:t>
            </a:r>
            <a:r>
              <a:rPr lang="en-US" sz="1200" b="1" i="0" u="none" strike="noStrike" kern="1200" dirty="0">
                <a:effectLst/>
                <a:highlight>
                  <a:srgbClr val="FFFF00"/>
                </a:highlight>
              </a:rPr>
              <a:t>Simple Harmonic motion</a:t>
            </a:r>
            <a:endParaRPr lang="en-TR" sz="1200" b="0" i="0" u="none" strike="noStrike" dirty="0">
              <a:effectLst/>
              <a:highlight>
                <a:srgbClr val="FFFF00"/>
              </a:highlight>
            </a:endParaRPr>
          </a:p>
          <a:p>
            <a:pPr marL="0" algn="l" rtl="0" eaLnBrk="1" fontAlgn="ctr" latinLnBrk="0" hangingPunct="1">
              <a:spcBef>
                <a:spcPts val="0"/>
              </a:spcBef>
              <a:spcAft>
                <a:spcPts val="0"/>
              </a:spcAft>
            </a:pPr>
            <a:r>
              <a:rPr lang="en-US" sz="1200" b="0" i="0" u="none" strike="noStrike" kern="1200" dirty="0">
                <a:effectLst/>
              </a:rPr>
              <a:t>Basit </a:t>
            </a:r>
            <a:r>
              <a:rPr lang="en-US" sz="1200" b="0" i="0" u="none" strike="noStrike" kern="1200" dirty="0" err="1">
                <a:effectLst/>
              </a:rPr>
              <a:t>Harmonik</a:t>
            </a:r>
            <a:r>
              <a:rPr lang="en-US" sz="1200" b="0" i="0" u="none" strike="noStrike" kern="1200" dirty="0">
                <a:effectLst/>
              </a:rPr>
              <a:t> </a:t>
            </a:r>
            <a:r>
              <a:rPr lang="en-US" sz="1200" b="0" i="0" u="none" strike="noStrike" kern="1200" dirty="0" err="1">
                <a:effectLst/>
              </a:rPr>
              <a:t>Hareket</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3. ÜNİTE: Wave mechanics</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Dalgalarda</a:t>
            </a:r>
            <a:r>
              <a:rPr lang="en-US" sz="1200" b="0" i="0" u="none" strike="noStrike" kern="1200" dirty="0">
                <a:effectLst/>
              </a:rPr>
              <a:t> </a:t>
            </a:r>
            <a:r>
              <a:rPr lang="en-US" sz="1200" b="0" i="0" u="none" strike="noStrike" kern="1200" dirty="0" err="1">
                <a:effectLst/>
              </a:rPr>
              <a:t>Kırınım</a:t>
            </a:r>
            <a:r>
              <a:rPr lang="en-US" sz="1200" b="0" i="0" u="none" strike="noStrike" kern="1200" dirty="0">
                <a:effectLst/>
              </a:rPr>
              <a:t>, </a:t>
            </a:r>
            <a:r>
              <a:rPr lang="en-US" sz="1200" b="0" i="0" u="none" strike="noStrike" kern="1200" dirty="0" err="1">
                <a:effectLst/>
              </a:rPr>
              <a:t>Girişim</a:t>
            </a:r>
            <a:r>
              <a:rPr lang="en-US" sz="1200" b="0" i="0" u="none" strike="noStrike" kern="1200" dirty="0">
                <a:effectLst/>
              </a:rPr>
              <a:t> </a:t>
            </a:r>
            <a:r>
              <a:rPr lang="en-US" sz="1200" b="0" i="0" u="none" strike="noStrike" kern="1200" dirty="0" err="1">
                <a:effectLst/>
              </a:rPr>
              <a:t>ve</a:t>
            </a:r>
            <a:r>
              <a:rPr lang="en-US" sz="1200" b="0" i="0" u="none" strike="noStrike" kern="1200" dirty="0">
                <a:effectLst/>
              </a:rPr>
              <a:t> Doppler </a:t>
            </a:r>
            <a:r>
              <a:rPr lang="en-US" sz="1200" b="0" i="0" u="none" strike="noStrike" kern="1200" dirty="0" err="1">
                <a:effectLst/>
              </a:rPr>
              <a:t>Olayı</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Elektromanyetik</a:t>
            </a:r>
            <a:r>
              <a:rPr lang="en-US" sz="1200" b="0" i="0" u="none" strike="noStrike" kern="1200" dirty="0">
                <a:effectLst/>
              </a:rPr>
              <a:t> </a:t>
            </a:r>
            <a:r>
              <a:rPr lang="en-US" sz="1200" b="0" i="0" u="none" strike="noStrike" kern="1200" dirty="0" err="1">
                <a:effectLst/>
              </a:rPr>
              <a:t>Dalgalar</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4. ÜNİTE: </a:t>
            </a:r>
            <a:r>
              <a:rPr lang="en-US" sz="1200" b="1" i="0" u="none" strike="noStrike" kern="1200" dirty="0">
                <a:effectLst/>
                <a:highlight>
                  <a:srgbClr val="FFFF00"/>
                </a:highlight>
              </a:rPr>
              <a:t>Intro to Atomic Physics and Radioactivity</a:t>
            </a:r>
            <a:endParaRPr lang="en-TR" sz="1200" b="0" i="0" u="none" strike="noStrike" dirty="0">
              <a:effectLst/>
              <a:highlight>
                <a:srgbClr val="FFFF00"/>
              </a:highlight>
            </a:endParaRPr>
          </a:p>
          <a:p>
            <a:pPr marL="0" algn="l" rtl="0" eaLnBrk="1" fontAlgn="ctr" latinLnBrk="0" hangingPunct="1">
              <a:spcBef>
                <a:spcPts val="0"/>
              </a:spcBef>
              <a:spcAft>
                <a:spcPts val="0"/>
              </a:spcAft>
            </a:pPr>
            <a:r>
              <a:rPr lang="en-US" sz="1200" b="0" i="0" u="none" strike="noStrike" kern="1200" dirty="0">
                <a:effectLst/>
              </a:rPr>
              <a:t>Atom </a:t>
            </a:r>
            <a:r>
              <a:rPr lang="en-US" sz="1200" b="0" i="0" u="none" strike="noStrike" kern="1200" dirty="0" err="1">
                <a:effectLst/>
              </a:rPr>
              <a:t>Kavramının</a:t>
            </a:r>
            <a:r>
              <a:rPr lang="en-US" sz="1200" b="0" i="0" u="none" strike="noStrike" kern="1200" dirty="0">
                <a:effectLst/>
              </a:rPr>
              <a:t> </a:t>
            </a:r>
            <a:r>
              <a:rPr lang="en-US" sz="1200" b="0" i="0" u="none" strike="noStrike" kern="1200" dirty="0" err="1">
                <a:effectLst/>
              </a:rPr>
              <a:t>Tarihsel</a:t>
            </a:r>
            <a:r>
              <a:rPr lang="en-US" sz="1200" b="0" i="0" u="none" strike="noStrike" kern="1200" dirty="0">
                <a:effectLst/>
              </a:rPr>
              <a:t> </a:t>
            </a:r>
            <a:r>
              <a:rPr lang="en-US" sz="1200" b="0" i="0" u="none" strike="noStrike" kern="1200" dirty="0" err="1">
                <a:effectLst/>
              </a:rPr>
              <a:t>Gelişimi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Büyük</a:t>
            </a:r>
            <a:r>
              <a:rPr lang="en-US" sz="1200" b="0" i="0" u="none" strike="noStrike" kern="1200" dirty="0">
                <a:effectLst/>
              </a:rPr>
              <a:t> </a:t>
            </a:r>
            <a:r>
              <a:rPr lang="en-US" sz="1200" b="0" i="0" u="none" strike="noStrike" kern="1200" dirty="0" err="1">
                <a:effectLst/>
              </a:rPr>
              <a:t>Patlama</a:t>
            </a:r>
            <a:r>
              <a:rPr lang="en-US" sz="1200" b="0" i="0" u="none" strike="noStrike" kern="1200" dirty="0">
                <a:effectLst/>
              </a:rPr>
              <a:t> </a:t>
            </a:r>
            <a:r>
              <a:rPr lang="en-US" sz="1200" b="0" i="0" u="none" strike="noStrike" kern="1200" dirty="0" err="1">
                <a:effectLst/>
              </a:rPr>
              <a:t>ve</a:t>
            </a:r>
            <a:r>
              <a:rPr lang="en-US" sz="1200" b="0" i="0" u="none" strike="noStrike" kern="1200" dirty="0">
                <a:effectLst/>
              </a:rPr>
              <a:t> </a:t>
            </a:r>
            <a:r>
              <a:rPr lang="en-US" sz="1200" b="0" i="0" u="none" strike="noStrike" kern="1200" dirty="0" err="1">
                <a:effectLst/>
              </a:rPr>
              <a:t>Evrenin</a:t>
            </a:r>
            <a:r>
              <a:rPr lang="en-US" sz="1200" b="0" i="0" u="none" strike="noStrike" kern="1200" dirty="0">
                <a:effectLst/>
              </a:rPr>
              <a:t> </a:t>
            </a:r>
            <a:r>
              <a:rPr lang="en-US" sz="1200" b="0" i="0" u="none" strike="noStrike" kern="1200" dirty="0" err="1">
                <a:effectLst/>
              </a:rPr>
              <a:t>Oluşumu</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Radyoaktivite</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5. ÜNİTE</a:t>
            </a:r>
            <a:r>
              <a:rPr lang="en-US" sz="1200" b="1" i="0" u="none" strike="noStrike" kern="1200" dirty="0">
                <a:effectLst/>
                <a:highlight>
                  <a:srgbClr val="FFFF00"/>
                </a:highlight>
              </a:rPr>
              <a:t>: Modern Physics</a:t>
            </a:r>
            <a:endParaRPr lang="en-TR" sz="1200" b="0" i="0" u="none" strike="noStrike" dirty="0">
              <a:effectLst/>
              <a:highlight>
                <a:srgbClr val="FFFF00"/>
              </a:highlight>
            </a:endParaRPr>
          </a:p>
          <a:p>
            <a:pPr marL="0" algn="l" rtl="0" eaLnBrk="1" fontAlgn="ctr" latinLnBrk="0" hangingPunct="1">
              <a:spcBef>
                <a:spcPts val="0"/>
              </a:spcBef>
              <a:spcAft>
                <a:spcPts val="0"/>
              </a:spcAft>
            </a:pPr>
            <a:r>
              <a:rPr lang="en-US" sz="1200" b="0" i="0" u="none" strike="noStrike" kern="1200" dirty="0">
                <a:effectLst/>
              </a:rPr>
              <a:t>Özel </a:t>
            </a:r>
            <a:r>
              <a:rPr lang="en-US" sz="1200" b="0" i="0" u="none" strike="noStrike" kern="1200" dirty="0" err="1">
                <a:effectLst/>
              </a:rPr>
              <a:t>Görelilik</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Kuantum</a:t>
            </a:r>
            <a:r>
              <a:rPr lang="en-US" sz="1200" b="0" i="0" u="none" strike="noStrike" kern="1200" dirty="0">
                <a:effectLst/>
              </a:rPr>
              <a:t> </a:t>
            </a:r>
            <a:r>
              <a:rPr lang="en-US" sz="1200" b="0" i="0" u="none" strike="noStrike" kern="1200" dirty="0" err="1">
                <a:effectLst/>
              </a:rPr>
              <a:t>Fiziğine</a:t>
            </a:r>
            <a:r>
              <a:rPr lang="en-US" sz="1200" b="0" i="0" u="none" strike="noStrike" kern="1200" dirty="0">
                <a:effectLst/>
              </a:rPr>
              <a:t> </a:t>
            </a:r>
            <a:r>
              <a:rPr lang="en-US" sz="1200" b="0" i="0" u="none" strike="noStrike" kern="1200" dirty="0" err="1">
                <a:effectLst/>
              </a:rPr>
              <a:t>Giriş</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Fotoelektrik</a:t>
            </a:r>
            <a:r>
              <a:rPr lang="en-US" sz="1200" b="0" i="0" u="none" strike="noStrike" kern="1200" dirty="0">
                <a:effectLst/>
              </a:rPr>
              <a:t> </a:t>
            </a:r>
            <a:r>
              <a:rPr lang="en-US" sz="1200" b="0" i="0" u="none" strike="noStrike" kern="1200" dirty="0" err="1">
                <a:effectLst/>
              </a:rPr>
              <a:t>Olayı</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Compton </a:t>
            </a:r>
            <a:r>
              <a:rPr lang="en-US" sz="1200" b="0" i="0" u="none" strike="noStrike" kern="1200" dirty="0" err="1">
                <a:effectLst/>
              </a:rPr>
              <a:t>Saçılması</a:t>
            </a:r>
            <a:r>
              <a:rPr lang="en-US" sz="1200" b="0" i="0" u="none" strike="noStrike" kern="1200" dirty="0">
                <a:effectLst/>
              </a:rPr>
              <a:t> </a:t>
            </a:r>
            <a:r>
              <a:rPr lang="en-US" sz="1200" b="0" i="0" u="none" strike="noStrike" kern="1200" dirty="0" err="1">
                <a:effectLst/>
              </a:rPr>
              <a:t>ve</a:t>
            </a:r>
            <a:r>
              <a:rPr lang="en-US" sz="1200" b="0" i="0" u="none" strike="noStrike" kern="1200" dirty="0">
                <a:effectLst/>
              </a:rPr>
              <a:t> De Broglie </a:t>
            </a:r>
            <a:r>
              <a:rPr lang="en-US" sz="1200" b="0" i="0" u="none" strike="noStrike" kern="1200" dirty="0" err="1">
                <a:effectLst/>
              </a:rPr>
              <a:t>Dalga</a:t>
            </a:r>
            <a:r>
              <a:rPr lang="en-US" sz="1200" b="0" i="0" u="none" strike="noStrike" kern="1200" dirty="0">
                <a:effectLst/>
              </a:rPr>
              <a:t> </a:t>
            </a:r>
            <a:r>
              <a:rPr lang="en-US" sz="1200" b="0" i="0" u="none" strike="noStrike" kern="1200" dirty="0" err="1">
                <a:effectLst/>
              </a:rPr>
              <a:t>Boyu</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6. ÜNİTE: </a:t>
            </a:r>
            <a:r>
              <a:rPr lang="en-US" sz="1200" b="1" i="0" u="none" strike="noStrike" kern="1200" dirty="0">
                <a:effectLst/>
                <a:highlight>
                  <a:srgbClr val="FFFF00"/>
                </a:highlight>
              </a:rPr>
              <a:t>Technological applications of Modern Physics</a:t>
            </a:r>
          </a:p>
          <a:p>
            <a:pPr marL="0" algn="l" rtl="0" eaLnBrk="1" fontAlgn="ctr" latinLnBrk="0" hangingPunct="1">
              <a:spcBef>
                <a:spcPts val="0"/>
              </a:spcBef>
              <a:spcAft>
                <a:spcPts val="0"/>
              </a:spcAft>
            </a:pPr>
            <a:r>
              <a:rPr lang="en-US" sz="1200" b="0" i="0" u="none" strike="noStrike" kern="1200" dirty="0" err="1">
                <a:effectLst/>
              </a:rPr>
              <a:t>Görüntüleme</a:t>
            </a:r>
            <a:r>
              <a:rPr lang="en-US" sz="1200" b="0" i="0" u="none" strike="noStrike" kern="1200" dirty="0">
                <a:effectLst/>
              </a:rPr>
              <a:t> </a:t>
            </a:r>
            <a:r>
              <a:rPr lang="en-US" sz="1200" b="0" i="0" u="none" strike="noStrike" kern="1200" dirty="0" err="1">
                <a:effectLst/>
              </a:rPr>
              <a:t>Teknolojileri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Yarı</a:t>
            </a:r>
            <a:r>
              <a:rPr lang="en-US" sz="1200" b="0" i="0" u="none" strike="noStrike" kern="1200" dirty="0">
                <a:effectLst/>
              </a:rPr>
              <a:t> </a:t>
            </a:r>
            <a:r>
              <a:rPr lang="en-US" sz="1200" b="0" i="0" u="none" strike="noStrike" kern="1200" dirty="0" err="1">
                <a:effectLst/>
              </a:rPr>
              <a:t>İletken</a:t>
            </a:r>
            <a:r>
              <a:rPr lang="en-US" sz="1200" b="0" i="0" u="none" strike="noStrike" kern="1200" dirty="0">
                <a:effectLst/>
              </a:rPr>
              <a:t> </a:t>
            </a:r>
            <a:r>
              <a:rPr lang="en-US" sz="1200" b="0" i="0" u="none" strike="noStrike" kern="1200" dirty="0" err="1">
                <a:effectLst/>
              </a:rPr>
              <a:t>Teknolojisi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Süper</a:t>
            </a:r>
            <a:r>
              <a:rPr lang="en-US" sz="1200" b="0" i="0" u="none" strike="noStrike" kern="1200" dirty="0">
                <a:effectLst/>
              </a:rPr>
              <a:t> </a:t>
            </a:r>
            <a:r>
              <a:rPr lang="en-US" sz="1200" b="0" i="0" u="none" strike="noStrike" kern="1200" dirty="0" err="1">
                <a:effectLst/>
              </a:rPr>
              <a:t>İletkenler</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Nanoteknoloji</a:t>
            </a:r>
            <a:endParaRPr lang="en-TR" sz="1200" b="0" i="0" u="none" strike="noStrike" dirty="0">
              <a:effectLst/>
            </a:endParaRPr>
          </a:p>
          <a:p>
            <a:endParaRPr lang="tr-TR" sz="1200" dirty="0"/>
          </a:p>
        </p:txBody>
      </p:sp>
      <p:grpSp>
        <p:nvGrpSpPr>
          <p:cNvPr id="27" name="Group 26">
            <a:extLst>
              <a:ext uri="{FF2B5EF4-FFF2-40B4-BE49-F238E27FC236}">
                <a16:creationId xmlns:a16="http://schemas.microsoft.com/office/drawing/2014/main" id="{3C9B0657-0F7B-8240-98B5-AB9009D98D7A}"/>
              </a:ext>
            </a:extLst>
          </p:cNvPr>
          <p:cNvGrpSpPr>
            <a:grpSpLocks noChangeAspect="1"/>
          </p:cNvGrpSpPr>
          <p:nvPr/>
        </p:nvGrpSpPr>
        <p:grpSpPr>
          <a:xfrm>
            <a:off x="194044" y="1308030"/>
            <a:ext cx="2168854" cy="5313930"/>
            <a:chOff x="194044" y="1308030"/>
            <a:chExt cx="2168854" cy="5313930"/>
          </a:xfrm>
        </p:grpSpPr>
        <p:cxnSp>
          <p:nvCxnSpPr>
            <p:cNvPr id="24" name="Straight Connector 23">
              <a:extLst>
                <a:ext uri="{FF2B5EF4-FFF2-40B4-BE49-F238E27FC236}">
                  <a16:creationId xmlns:a16="http://schemas.microsoft.com/office/drawing/2014/main" id="{3EA2AB0A-6349-E74F-89F7-00639909F833}"/>
                </a:ext>
              </a:extLst>
            </p:cNvPr>
            <p:cNvCxnSpPr/>
            <p:nvPr/>
          </p:nvCxnSpPr>
          <p:spPr>
            <a:xfrm flipH="1">
              <a:off x="201982" y="1308030"/>
              <a:ext cx="2090057" cy="531393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37925A8-F7C5-054D-8DBF-4D30A002E1C1}"/>
                </a:ext>
              </a:extLst>
            </p:cNvPr>
            <p:cNvCxnSpPr>
              <a:cxnSpLocks/>
            </p:cNvCxnSpPr>
            <p:nvPr/>
          </p:nvCxnSpPr>
          <p:spPr>
            <a:xfrm>
              <a:off x="194044" y="1414222"/>
              <a:ext cx="2168854" cy="516153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2F1676F4-37F9-3545-AB5B-28BBEBFB7E5C}"/>
              </a:ext>
            </a:extLst>
          </p:cNvPr>
          <p:cNvGrpSpPr>
            <a:grpSpLocks noChangeAspect="1"/>
          </p:cNvGrpSpPr>
          <p:nvPr/>
        </p:nvGrpSpPr>
        <p:grpSpPr>
          <a:xfrm>
            <a:off x="9466097" y="5312405"/>
            <a:ext cx="1274017" cy="1043945"/>
            <a:chOff x="194044" y="1308030"/>
            <a:chExt cx="2168854" cy="5313930"/>
          </a:xfrm>
        </p:grpSpPr>
        <p:cxnSp>
          <p:nvCxnSpPr>
            <p:cNvPr id="29" name="Straight Connector 28">
              <a:extLst>
                <a:ext uri="{FF2B5EF4-FFF2-40B4-BE49-F238E27FC236}">
                  <a16:creationId xmlns:a16="http://schemas.microsoft.com/office/drawing/2014/main" id="{00B2B823-F2EE-BD41-BD7D-FF33D282C5F2}"/>
                </a:ext>
              </a:extLst>
            </p:cNvPr>
            <p:cNvCxnSpPr/>
            <p:nvPr/>
          </p:nvCxnSpPr>
          <p:spPr>
            <a:xfrm flipH="1">
              <a:off x="201982" y="1308030"/>
              <a:ext cx="2090057" cy="531393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FA8012-DC47-DE44-9B8B-63ADD820EA48}"/>
                </a:ext>
              </a:extLst>
            </p:cNvPr>
            <p:cNvCxnSpPr>
              <a:cxnSpLocks/>
            </p:cNvCxnSpPr>
            <p:nvPr/>
          </p:nvCxnSpPr>
          <p:spPr>
            <a:xfrm>
              <a:off x="194044" y="1414222"/>
              <a:ext cx="2168854" cy="516153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5869C773-F9DA-E64D-A384-FDA05064566D}"/>
              </a:ext>
            </a:extLst>
          </p:cNvPr>
          <p:cNvGrpSpPr>
            <a:grpSpLocks noChangeAspect="1"/>
          </p:cNvGrpSpPr>
          <p:nvPr/>
        </p:nvGrpSpPr>
        <p:grpSpPr>
          <a:xfrm>
            <a:off x="3478534" y="3098788"/>
            <a:ext cx="578112" cy="473712"/>
            <a:chOff x="194044" y="1308030"/>
            <a:chExt cx="2168854" cy="5313930"/>
          </a:xfrm>
        </p:grpSpPr>
        <p:cxnSp>
          <p:nvCxnSpPr>
            <p:cNvPr id="32" name="Straight Connector 31">
              <a:extLst>
                <a:ext uri="{FF2B5EF4-FFF2-40B4-BE49-F238E27FC236}">
                  <a16:creationId xmlns:a16="http://schemas.microsoft.com/office/drawing/2014/main" id="{8C63BB76-B0D0-9E4C-805B-BC5255ACB6ED}"/>
                </a:ext>
              </a:extLst>
            </p:cNvPr>
            <p:cNvCxnSpPr/>
            <p:nvPr/>
          </p:nvCxnSpPr>
          <p:spPr>
            <a:xfrm flipH="1">
              <a:off x="201982" y="1308030"/>
              <a:ext cx="2090057" cy="531393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6EBF40-325C-E944-9824-330A79C7C706}"/>
                </a:ext>
              </a:extLst>
            </p:cNvPr>
            <p:cNvCxnSpPr>
              <a:cxnSpLocks/>
            </p:cNvCxnSpPr>
            <p:nvPr/>
          </p:nvCxnSpPr>
          <p:spPr>
            <a:xfrm>
              <a:off x="194044" y="1414222"/>
              <a:ext cx="2168854" cy="516153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81897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12</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r>
              <a:rPr lang="en-US" b="1" i="0" u="none" strike="noStrike" dirty="0">
                <a:solidFill>
                  <a:srgbClr val="1D1D1D"/>
                </a:solidFill>
                <a:effectLst/>
                <a:latin typeface="Montserrat" panose="020F0502020204030204" pitchFamily="34" charset="0"/>
              </a:rPr>
              <a:t>ISU HEPP Group  / </a:t>
            </a:r>
            <a:r>
              <a:rPr lang="en-US" b="1" i="0" u="none" strike="noStrike" dirty="0" err="1">
                <a:solidFill>
                  <a:schemeClr val="tx1">
                    <a:lumMod val="65000"/>
                    <a:lumOff val="35000"/>
                  </a:schemeClr>
                </a:solidFill>
                <a:effectLst/>
                <a:latin typeface="Montserrat" panose="020F0502020204030204" pitchFamily="34" charset="0"/>
              </a:rPr>
              <a:t>VPCLApps</a:t>
            </a:r>
            <a:r>
              <a:rPr lang="en-US" b="1" i="0" u="none" strike="noStrike" dirty="0">
                <a:solidFill>
                  <a:srgbClr val="1D1D1D"/>
                </a:solidFill>
                <a:effectLst/>
                <a:latin typeface="Montserrat" panose="020F0502020204030204" pitchFamily="34" charset="0"/>
              </a:rPr>
              <a:t> </a:t>
            </a:r>
            <a:endParaRPr lang="en-US" i="0" strike="noStrike" dirty="0">
              <a:solidFill>
                <a:schemeClr val="tx1">
                  <a:lumMod val="65000"/>
                  <a:lumOff val="35000"/>
                </a:schemeClr>
              </a:solidFill>
              <a:effectLst/>
              <a:latin typeface="Montserrat" panose="020F0502020204030204" pitchFamily="34" charset="0"/>
            </a:endParaRPr>
          </a:p>
        </p:txBody>
      </p:sp>
      <p:sp>
        <p:nvSpPr>
          <p:cNvPr id="11" name="TextBox 10">
            <a:extLst>
              <a:ext uri="{FF2B5EF4-FFF2-40B4-BE49-F238E27FC236}">
                <a16:creationId xmlns:a16="http://schemas.microsoft.com/office/drawing/2014/main" id="{9667CA21-091B-AA43-98B6-E8E9A96901B6}"/>
              </a:ext>
            </a:extLst>
          </p:cNvPr>
          <p:cNvSpPr txBox="1"/>
          <p:nvPr/>
        </p:nvSpPr>
        <p:spPr>
          <a:xfrm>
            <a:off x="117702" y="1647369"/>
            <a:ext cx="2411246" cy="3785652"/>
          </a:xfrm>
          <a:prstGeom prst="rect">
            <a:avLst/>
          </a:prstGeom>
          <a:noFill/>
        </p:spPr>
        <p:txBody>
          <a:bodyPr wrap="square">
            <a:spAutoFit/>
          </a:bodyPr>
          <a:lstStyle/>
          <a:p>
            <a:pPr algn="l"/>
            <a:r>
              <a:rPr lang="en-US" sz="1200" b="1" i="0" dirty="0">
                <a:solidFill>
                  <a:srgbClr val="E14D43"/>
                </a:solidFill>
                <a:effectLst/>
              </a:rPr>
              <a:t>10. </a:t>
            </a:r>
            <a:endParaRPr lang="en-US" sz="1200" b="1" i="0" dirty="0">
              <a:solidFill>
                <a:srgbClr val="2C2F34"/>
              </a:solidFill>
              <a:effectLst/>
            </a:endParaRPr>
          </a:p>
          <a:p>
            <a:pPr algn="l"/>
            <a:r>
              <a:rPr lang="en-US" sz="1200" b="1" i="0" dirty="0">
                <a:solidFill>
                  <a:srgbClr val="2C2F34"/>
                </a:solidFill>
                <a:effectLst/>
              </a:rPr>
              <a:t>1. </a:t>
            </a:r>
            <a:r>
              <a:rPr lang="en-US" sz="1200" b="1" i="0" dirty="0" err="1">
                <a:solidFill>
                  <a:srgbClr val="2C2F34"/>
                </a:solidFill>
                <a:effectLst/>
              </a:rPr>
              <a:t>Ünite</a:t>
            </a:r>
            <a:r>
              <a:rPr lang="en-US" sz="1200" b="1" i="0" dirty="0">
                <a:solidFill>
                  <a:srgbClr val="2C2F34"/>
                </a:solidFill>
                <a:effectLst/>
              </a:rPr>
              <a:t>: </a:t>
            </a:r>
            <a:r>
              <a:rPr lang="en-US" sz="1200" b="1" i="0" dirty="0">
                <a:solidFill>
                  <a:srgbClr val="2C2F34"/>
                </a:solidFill>
                <a:effectLst/>
                <a:highlight>
                  <a:srgbClr val="FFFF00"/>
                </a:highlight>
              </a:rPr>
              <a:t>Electricity &amp; Magnetism</a:t>
            </a:r>
            <a:endParaRPr lang="en-US" sz="1200" b="0" i="0" dirty="0">
              <a:solidFill>
                <a:srgbClr val="2C2F34"/>
              </a:solidFill>
              <a:effectLst/>
              <a:highlight>
                <a:srgbClr val="FFFF00"/>
              </a:highlight>
            </a:endParaRPr>
          </a:p>
          <a:p>
            <a:pPr algn="l">
              <a:buFont typeface="Arial" panose="020B0604020202020204" pitchFamily="34" charset="0"/>
              <a:buChar char="•"/>
            </a:pPr>
            <a:r>
              <a:rPr lang="en-US" sz="1200" b="0" i="0" dirty="0">
                <a:solidFill>
                  <a:srgbClr val="2C2F34"/>
                </a:solidFill>
                <a:effectLst/>
              </a:rPr>
              <a:t>Current, Potential difference, Resistance</a:t>
            </a:r>
          </a:p>
          <a:p>
            <a:pPr algn="l">
              <a:buFont typeface="Arial" panose="020B0604020202020204" pitchFamily="34" charset="0"/>
              <a:buChar char="•"/>
            </a:pPr>
            <a:r>
              <a:rPr lang="en-US" sz="1200" b="0" i="0" dirty="0" err="1">
                <a:solidFill>
                  <a:srgbClr val="2C2F34"/>
                </a:solidFill>
                <a:effectLst/>
              </a:rPr>
              <a:t>Electrcal</a:t>
            </a:r>
            <a:r>
              <a:rPr lang="en-US" sz="1200" b="0" i="0" dirty="0">
                <a:solidFill>
                  <a:srgbClr val="2C2F34"/>
                </a:solidFill>
                <a:effectLst/>
              </a:rPr>
              <a:t> energy and power</a:t>
            </a:r>
          </a:p>
          <a:p>
            <a:pPr algn="l">
              <a:buFont typeface="Arial" panose="020B0604020202020204" pitchFamily="34" charset="0"/>
              <a:buChar char="•"/>
            </a:pPr>
            <a:r>
              <a:rPr lang="en-US" sz="1200" b="0" i="0" dirty="0">
                <a:solidFill>
                  <a:srgbClr val="2C2F34"/>
                </a:solidFill>
                <a:effectLst/>
              </a:rPr>
              <a:t>Magnets and magnetic fields</a:t>
            </a:r>
          </a:p>
          <a:p>
            <a:pPr algn="l">
              <a:buFont typeface="Arial" panose="020B0604020202020204" pitchFamily="34" charset="0"/>
              <a:buChar char="•"/>
            </a:pPr>
            <a:r>
              <a:rPr lang="en-US" sz="1200" b="0" i="0" dirty="0">
                <a:solidFill>
                  <a:srgbClr val="2C2F34"/>
                </a:solidFill>
                <a:effectLst/>
              </a:rPr>
              <a:t>Current and magnetic field</a:t>
            </a:r>
          </a:p>
          <a:p>
            <a:pPr algn="l"/>
            <a:r>
              <a:rPr lang="en-US" sz="1200" b="1" i="0" dirty="0">
                <a:solidFill>
                  <a:srgbClr val="2C2F34"/>
                </a:solidFill>
                <a:effectLst/>
              </a:rPr>
              <a:t>3. </a:t>
            </a:r>
            <a:r>
              <a:rPr lang="en-US" sz="1200" b="1" i="0" dirty="0" err="1">
                <a:solidFill>
                  <a:srgbClr val="2C2F34"/>
                </a:solidFill>
                <a:effectLst/>
              </a:rPr>
              <a:t>Ünite</a:t>
            </a:r>
            <a:r>
              <a:rPr lang="en-US" sz="1200" b="1" i="0" dirty="0">
                <a:solidFill>
                  <a:srgbClr val="2C2F34"/>
                </a:solidFill>
                <a:effectLst/>
              </a:rPr>
              <a:t>: </a:t>
            </a:r>
            <a:r>
              <a:rPr lang="en-US" sz="1200" b="1" i="0" dirty="0">
                <a:solidFill>
                  <a:srgbClr val="2C2F34"/>
                </a:solidFill>
                <a:effectLst/>
                <a:highlight>
                  <a:srgbClr val="FFFF00"/>
                </a:highlight>
              </a:rPr>
              <a:t>Waves</a:t>
            </a:r>
            <a:endParaRPr lang="en-US" sz="1200" b="0" i="0" dirty="0">
              <a:solidFill>
                <a:srgbClr val="2C2F34"/>
              </a:solidFill>
              <a:effectLst/>
              <a:highlight>
                <a:srgbClr val="FFFF00"/>
              </a:highlight>
            </a:endParaRPr>
          </a:p>
          <a:p>
            <a:pPr algn="l">
              <a:buFont typeface="Arial" panose="020B0604020202020204" pitchFamily="34" charset="0"/>
              <a:buChar char="•"/>
            </a:pPr>
            <a:r>
              <a:rPr lang="en-US" sz="1200" b="0" i="0" dirty="0">
                <a:solidFill>
                  <a:srgbClr val="2C2F34"/>
                </a:solidFill>
                <a:effectLst/>
              </a:rPr>
              <a:t>Yay </a:t>
            </a:r>
            <a:r>
              <a:rPr lang="en-US" sz="1200" b="0" i="0" dirty="0" err="1">
                <a:solidFill>
                  <a:srgbClr val="2C2F34"/>
                </a:solidFill>
                <a:effectLst/>
              </a:rPr>
              <a:t>Dalgası</a:t>
            </a:r>
            <a:r>
              <a:rPr lang="en-US" sz="1200" b="0" i="0" dirty="0">
                <a:solidFill>
                  <a:srgbClr val="2C2F34"/>
                </a:solidFill>
                <a:effectLst/>
              </a:rPr>
              <a:t>, </a:t>
            </a:r>
            <a:r>
              <a:rPr lang="en-US" sz="1200" b="0" i="0" dirty="0" err="1">
                <a:solidFill>
                  <a:srgbClr val="2C2F34"/>
                </a:solidFill>
                <a:effectLst/>
              </a:rPr>
              <a:t>Su</a:t>
            </a:r>
            <a:r>
              <a:rPr lang="en-US" sz="1200" b="0" i="0" dirty="0">
                <a:solidFill>
                  <a:srgbClr val="2C2F34"/>
                </a:solidFill>
                <a:effectLst/>
              </a:rPr>
              <a:t> </a:t>
            </a:r>
            <a:r>
              <a:rPr lang="en-US" sz="1200" b="0" i="0" dirty="0" err="1">
                <a:solidFill>
                  <a:srgbClr val="2C2F34"/>
                </a:solidFill>
                <a:effectLst/>
              </a:rPr>
              <a:t>Dalgası</a:t>
            </a:r>
            <a:r>
              <a:rPr lang="en-US" sz="1200" b="0" i="0" dirty="0">
                <a:solidFill>
                  <a:srgbClr val="2C2F34"/>
                </a:solidFill>
                <a:effectLst/>
              </a:rPr>
              <a:t>, </a:t>
            </a:r>
            <a:r>
              <a:rPr lang="en-US" sz="1200" b="0" i="0" dirty="0" err="1">
                <a:solidFill>
                  <a:srgbClr val="2C2F34"/>
                </a:solidFill>
                <a:effectLst/>
              </a:rPr>
              <a:t>Ses</a:t>
            </a:r>
            <a:r>
              <a:rPr lang="en-US" sz="1200" b="0" i="0" dirty="0">
                <a:solidFill>
                  <a:srgbClr val="2C2F34"/>
                </a:solidFill>
                <a:effectLst/>
              </a:rPr>
              <a:t> </a:t>
            </a:r>
            <a:r>
              <a:rPr lang="en-US" sz="1200" b="0" i="0" dirty="0" err="1">
                <a:solidFill>
                  <a:srgbClr val="2C2F34"/>
                </a:solidFill>
                <a:effectLst/>
              </a:rPr>
              <a:t>Dalgası</a:t>
            </a:r>
            <a:r>
              <a:rPr lang="en-US" sz="1200" b="0" i="0" dirty="0">
                <a:solidFill>
                  <a:srgbClr val="2C2F34"/>
                </a:solidFill>
                <a:effectLst/>
              </a:rPr>
              <a:t>, </a:t>
            </a:r>
            <a:r>
              <a:rPr lang="en-US" sz="1200" b="0" i="0" dirty="0" err="1">
                <a:solidFill>
                  <a:srgbClr val="2C2F34"/>
                </a:solidFill>
                <a:effectLst/>
              </a:rPr>
              <a:t>Deprem</a:t>
            </a:r>
            <a:r>
              <a:rPr lang="en-US" sz="1200" b="0" i="0" dirty="0">
                <a:solidFill>
                  <a:srgbClr val="2C2F34"/>
                </a:solidFill>
                <a:effectLst/>
              </a:rPr>
              <a:t> </a:t>
            </a:r>
            <a:r>
              <a:rPr lang="en-US" sz="1200" b="0" i="0" dirty="0" err="1">
                <a:solidFill>
                  <a:srgbClr val="2C2F34"/>
                </a:solidFill>
                <a:effectLst/>
              </a:rPr>
              <a:t>Dalgası</a:t>
            </a:r>
            <a:endParaRPr lang="en-US" sz="1200" b="0" i="0" dirty="0">
              <a:solidFill>
                <a:srgbClr val="2C2F34"/>
              </a:solidFill>
              <a:effectLst/>
            </a:endParaRPr>
          </a:p>
          <a:p>
            <a:pPr algn="l"/>
            <a:r>
              <a:rPr lang="en-US" sz="1200" b="1" i="0" dirty="0">
                <a:solidFill>
                  <a:srgbClr val="2C2F34"/>
                </a:solidFill>
                <a:effectLst/>
              </a:rPr>
              <a:t>4. </a:t>
            </a:r>
            <a:r>
              <a:rPr lang="en-US" sz="1200" b="1" i="0" dirty="0" err="1">
                <a:solidFill>
                  <a:srgbClr val="2C2F34"/>
                </a:solidFill>
                <a:effectLst/>
              </a:rPr>
              <a:t>Ünite</a:t>
            </a:r>
            <a:r>
              <a:rPr lang="en-US" sz="1200" b="1" i="0" dirty="0">
                <a:solidFill>
                  <a:srgbClr val="2C2F34"/>
                </a:solidFill>
                <a:effectLst/>
              </a:rPr>
              <a:t>: </a:t>
            </a:r>
            <a:r>
              <a:rPr lang="en-US" sz="1200" b="1" i="0" dirty="0">
                <a:solidFill>
                  <a:srgbClr val="2C2F34"/>
                </a:solidFill>
                <a:effectLst/>
                <a:highlight>
                  <a:srgbClr val="FFFF00"/>
                </a:highlight>
              </a:rPr>
              <a:t>Optics</a:t>
            </a:r>
            <a:endParaRPr lang="en-US" sz="1200" b="0" i="0" dirty="0">
              <a:solidFill>
                <a:srgbClr val="2C2F34"/>
              </a:solidFill>
              <a:effectLst/>
              <a:highlight>
                <a:srgbClr val="FFFF00"/>
              </a:highlight>
            </a:endParaRPr>
          </a:p>
          <a:p>
            <a:pPr algn="l">
              <a:buFont typeface="Arial" panose="020B0604020202020204" pitchFamily="34" charset="0"/>
              <a:buChar char="•"/>
            </a:pPr>
            <a:r>
              <a:rPr lang="en-US" sz="1200" b="0" i="0" dirty="0" err="1">
                <a:solidFill>
                  <a:srgbClr val="2C2F34"/>
                </a:solidFill>
                <a:effectLst/>
              </a:rPr>
              <a:t>Aydınlanma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Gölge</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Yansıma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Düzlem</a:t>
            </a:r>
            <a:r>
              <a:rPr lang="en-US" sz="1200" b="0" i="0" dirty="0">
                <a:solidFill>
                  <a:srgbClr val="2C2F34"/>
                </a:solidFill>
                <a:effectLst/>
              </a:rPr>
              <a:t> </a:t>
            </a:r>
            <a:r>
              <a:rPr lang="en-US" sz="1200" b="0" i="0" dirty="0" err="1">
                <a:solidFill>
                  <a:srgbClr val="2C2F34"/>
                </a:solidFill>
                <a:effectLst/>
              </a:rPr>
              <a:t>Ayna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Küresel</a:t>
            </a:r>
            <a:r>
              <a:rPr lang="en-US" sz="1200" b="0" i="0" dirty="0">
                <a:solidFill>
                  <a:srgbClr val="2C2F34"/>
                </a:solidFill>
                <a:effectLst/>
              </a:rPr>
              <a:t> </a:t>
            </a:r>
            <a:r>
              <a:rPr lang="en-US" sz="1200" b="0" i="0" dirty="0" err="1">
                <a:solidFill>
                  <a:srgbClr val="2C2F34"/>
                </a:solidFill>
                <a:effectLst/>
              </a:rPr>
              <a:t>Aynalar</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Kırılma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Mercekler</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Prizmalar</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Renk</a:t>
            </a:r>
            <a:endParaRPr lang="en-US" sz="1200" b="0" i="0" dirty="0">
              <a:solidFill>
                <a:srgbClr val="2C2F34"/>
              </a:solidFill>
              <a:effectLst/>
            </a:endParaRPr>
          </a:p>
        </p:txBody>
      </p:sp>
      <p:sp>
        <p:nvSpPr>
          <p:cNvPr id="12" name="TextBox 11">
            <a:extLst>
              <a:ext uri="{FF2B5EF4-FFF2-40B4-BE49-F238E27FC236}">
                <a16:creationId xmlns:a16="http://schemas.microsoft.com/office/drawing/2014/main" id="{DDB96414-43E3-964B-A732-A9EA050A6AA4}"/>
              </a:ext>
            </a:extLst>
          </p:cNvPr>
          <p:cNvSpPr txBox="1"/>
          <p:nvPr/>
        </p:nvSpPr>
        <p:spPr>
          <a:xfrm>
            <a:off x="2528948" y="1647369"/>
            <a:ext cx="2956213" cy="3785652"/>
          </a:xfrm>
          <a:prstGeom prst="rect">
            <a:avLst/>
          </a:prstGeom>
          <a:noFill/>
        </p:spPr>
        <p:txBody>
          <a:bodyPr wrap="square">
            <a:spAutoFit/>
          </a:bodyPr>
          <a:lstStyle/>
          <a:p>
            <a:pPr algn="l"/>
            <a:r>
              <a:rPr lang="en-US" sz="1200" b="1" i="0" dirty="0">
                <a:solidFill>
                  <a:srgbClr val="FF0000"/>
                </a:solidFill>
                <a:effectLst/>
              </a:rPr>
              <a:t>11. </a:t>
            </a:r>
          </a:p>
          <a:p>
            <a:pPr algn="l"/>
            <a:r>
              <a:rPr lang="en-US" sz="1200" b="1" i="0" dirty="0">
                <a:effectLst/>
              </a:rPr>
              <a:t>1. </a:t>
            </a:r>
            <a:r>
              <a:rPr lang="en-US" sz="1200" b="1" i="0" dirty="0" err="1">
                <a:effectLst/>
              </a:rPr>
              <a:t>Ünite</a:t>
            </a:r>
            <a:r>
              <a:rPr lang="en-US" sz="1200" b="1" i="0" dirty="0">
                <a:effectLst/>
              </a:rPr>
              <a:t>: </a:t>
            </a:r>
            <a:r>
              <a:rPr lang="en-US" sz="1200" b="1" i="0" dirty="0">
                <a:effectLst/>
                <a:highlight>
                  <a:srgbClr val="FFFF00"/>
                </a:highlight>
              </a:rPr>
              <a:t>Force and Motion</a:t>
            </a:r>
            <a:endParaRPr lang="en-US" sz="1200" b="0" i="0" dirty="0">
              <a:effectLst/>
              <a:highlight>
                <a:srgbClr val="FFFF00"/>
              </a:highlight>
            </a:endParaRPr>
          </a:p>
          <a:p>
            <a:pPr algn="l">
              <a:buFont typeface="Arial" panose="020B0604020202020204" pitchFamily="34" charset="0"/>
              <a:buChar char="•"/>
            </a:pPr>
            <a:r>
              <a:rPr lang="en-US" sz="1200" i="0" dirty="0">
                <a:effectLst/>
              </a:rPr>
              <a:t>Vectors</a:t>
            </a:r>
          </a:p>
          <a:p>
            <a:pPr algn="l">
              <a:buFont typeface="Arial" panose="020B0604020202020204" pitchFamily="34" charset="0"/>
              <a:buChar char="•"/>
            </a:pPr>
            <a:r>
              <a:rPr lang="en-US" sz="1200" i="0" dirty="0">
                <a:effectLst/>
              </a:rPr>
              <a:t>Relative motion</a:t>
            </a:r>
          </a:p>
          <a:p>
            <a:pPr algn="l">
              <a:buFont typeface="Arial" panose="020B0604020202020204" pitchFamily="34" charset="0"/>
              <a:buChar char="•"/>
            </a:pPr>
            <a:r>
              <a:rPr lang="en-US" sz="1200" i="0" dirty="0" err="1">
                <a:effectLst/>
              </a:rPr>
              <a:t>Newton’ın</a:t>
            </a:r>
            <a:r>
              <a:rPr lang="en-US" sz="1200" i="0" dirty="0">
                <a:effectLst/>
              </a:rPr>
              <a:t> </a:t>
            </a:r>
            <a:r>
              <a:rPr lang="en-US" sz="1200" i="0" dirty="0" err="1">
                <a:effectLst/>
              </a:rPr>
              <a:t>Hareket</a:t>
            </a:r>
            <a:r>
              <a:rPr lang="en-US" sz="1200" i="0" dirty="0">
                <a:effectLst/>
              </a:rPr>
              <a:t> </a:t>
            </a:r>
            <a:r>
              <a:rPr lang="en-US" sz="1200" i="0" dirty="0" err="1">
                <a:effectLst/>
              </a:rPr>
              <a:t>Yasaları</a:t>
            </a:r>
            <a:endParaRPr lang="en-US" sz="1200" i="0" dirty="0">
              <a:effectLst/>
            </a:endParaRPr>
          </a:p>
          <a:p>
            <a:pPr algn="l">
              <a:buFont typeface="Arial" panose="020B0604020202020204" pitchFamily="34" charset="0"/>
              <a:buChar char="•"/>
            </a:pPr>
            <a:r>
              <a:rPr lang="en-US" sz="1200" i="0" dirty="0">
                <a:effectLst/>
              </a:rPr>
              <a:t>1D Motion with constant acceleration</a:t>
            </a:r>
          </a:p>
          <a:p>
            <a:pPr algn="l">
              <a:buFont typeface="Arial" panose="020B0604020202020204" pitchFamily="34" charset="0"/>
              <a:buChar char="•"/>
            </a:pPr>
            <a:r>
              <a:rPr lang="en-US" sz="1200" i="0" dirty="0">
                <a:effectLst/>
              </a:rPr>
              <a:t>2D Motion</a:t>
            </a:r>
          </a:p>
          <a:p>
            <a:pPr algn="l">
              <a:buFont typeface="Arial" panose="020B0604020202020204" pitchFamily="34" charset="0"/>
              <a:buChar char="•"/>
            </a:pPr>
            <a:r>
              <a:rPr lang="en-US" sz="1200" i="0" dirty="0">
                <a:effectLst/>
              </a:rPr>
              <a:t>Energy &amp; Motion</a:t>
            </a:r>
          </a:p>
          <a:p>
            <a:pPr algn="l">
              <a:buFont typeface="Arial" panose="020B0604020202020204" pitchFamily="34" charset="0"/>
              <a:buChar char="•"/>
            </a:pPr>
            <a:r>
              <a:rPr lang="en-US" sz="1200" i="0" dirty="0">
                <a:effectLst/>
              </a:rPr>
              <a:t>Impact and Linear Momentum</a:t>
            </a:r>
            <a:endParaRPr lang="en-US" sz="1200" dirty="0"/>
          </a:p>
          <a:p>
            <a:pPr>
              <a:buFont typeface="Arial" panose="020B0604020202020204" pitchFamily="34" charset="0"/>
              <a:buChar char="•"/>
            </a:pPr>
            <a:r>
              <a:rPr lang="en-US" sz="1200" dirty="0"/>
              <a:t>Torque</a:t>
            </a:r>
          </a:p>
          <a:p>
            <a:pPr algn="l">
              <a:buFont typeface="Arial" panose="020B0604020202020204" pitchFamily="34" charset="0"/>
              <a:buChar char="•"/>
            </a:pPr>
            <a:r>
              <a:rPr lang="en-US" sz="1200" i="0" dirty="0">
                <a:effectLst/>
              </a:rPr>
              <a:t>Equilibrium and Equilibrium conditions</a:t>
            </a:r>
          </a:p>
          <a:p>
            <a:pPr algn="l"/>
            <a:endParaRPr lang="en-US" sz="1200" b="1" i="0" dirty="0">
              <a:effectLst/>
            </a:endParaRPr>
          </a:p>
          <a:p>
            <a:pPr algn="l"/>
            <a:r>
              <a:rPr lang="en-US" sz="1200" b="1" i="0" dirty="0">
                <a:effectLst/>
              </a:rPr>
              <a:t>2. </a:t>
            </a:r>
            <a:r>
              <a:rPr lang="en-US" sz="1200" b="1" i="0" dirty="0" err="1">
                <a:effectLst/>
              </a:rPr>
              <a:t>Ünite</a:t>
            </a:r>
            <a:r>
              <a:rPr lang="en-US" sz="1200" b="1" i="0" dirty="0">
                <a:effectLst/>
              </a:rPr>
              <a:t>: </a:t>
            </a:r>
            <a:r>
              <a:rPr lang="en-US" sz="1200" b="1" i="0" dirty="0">
                <a:solidFill>
                  <a:srgbClr val="2C2F34"/>
                </a:solidFill>
                <a:effectLst/>
                <a:highlight>
                  <a:srgbClr val="FFFF00"/>
                </a:highlight>
              </a:rPr>
              <a:t>Electricity &amp; Magnetism</a:t>
            </a:r>
            <a:endParaRPr lang="en-US" sz="1200" b="0" i="0" dirty="0">
              <a:effectLst/>
              <a:highlight>
                <a:srgbClr val="FFFF00"/>
              </a:highlight>
            </a:endParaRPr>
          </a:p>
          <a:p>
            <a:pPr algn="l">
              <a:buFont typeface="Arial" panose="020B0604020202020204" pitchFamily="34" charset="0"/>
              <a:buChar char="•"/>
            </a:pPr>
            <a:r>
              <a:rPr lang="en-US" sz="1200" b="0" i="0" dirty="0" err="1">
                <a:effectLst/>
              </a:rPr>
              <a:t>Elektriksel</a:t>
            </a:r>
            <a:r>
              <a:rPr lang="en-US" sz="1200" b="0" i="0" dirty="0">
                <a:effectLst/>
              </a:rPr>
              <a:t> </a:t>
            </a:r>
            <a:r>
              <a:rPr lang="en-US" sz="1200" b="0" i="0" dirty="0" err="1">
                <a:effectLst/>
              </a:rPr>
              <a:t>Kuvvet</a:t>
            </a:r>
            <a:r>
              <a:rPr lang="en-US" sz="1200" b="0" i="0" dirty="0">
                <a:effectLst/>
              </a:rPr>
              <a:t> </a:t>
            </a:r>
            <a:r>
              <a:rPr lang="en-US" sz="1200" b="0" i="0" dirty="0" err="1">
                <a:effectLst/>
              </a:rPr>
              <a:t>ve</a:t>
            </a:r>
            <a:r>
              <a:rPr lang="en-US" sz="1200" b="0" i="0" dirty="0">
                <a:effectLst/>
              </a:rPr>
              <a:t> </a:t>
            </a:r>
            <a:r>
              <a:rPr lang="en-US" sz="1200" b="0" i="0" dirty="0" err="1">
                <a:effectLst/>
              </a:rPr>
              <a:t>Elektrik</a:t>
            </a:r>
            <a:r>
              <a:rPr lang="en-US" sz="1200" b="0" i="0" dirty="0">
                <a:effectLst/>
              </a:rPr>
              <a:t> Alan</a:t>
            </a:r>
          </a:p>
          <a:p>
            <a:pPr algn="l">
              <a:buFont typeface="Arial" panose="020B0604020202020204" pitchFamily="34" charset="0"/>
              <a:buChar char="•"/>
            </a:pPr>
            <a:r>
              <a:rPr lang="en-US" sz="1200" b="0" i="0" dirty="0" err="1">
                <a:effectLst/>
              </a:rPr>
              <a:t>Elektriksel</a:t>
            </a:r>
            <a:r>
              <a:rPr lang="en-US" sz="1200" b="0" i="0" dirty="0">
                <a:effectLst/>
              </a:rPr>
              <a:t> </a:t>
            </a:r>
            <a:r>
              <a:rPr lang="en-US" sz="1200" b="0" i="0" dirty="0" err="1">
                <a:effectLst/>
              </a:rPr>
              <a:t>Potansiyel</a:t>
            </a:r>
            <a:endParaRPr lang="en-US" sz="1200" b="0" i="0" dirty="0">
              <a:effectLst/>
            </a:endParaRPr>
          </a:p>
          <a:p>
            <a:pPr algn="l">
              <a:buFont typeface="Arial" panose="020B0604020202020204" pitchFamily="34" charset="0"/>
              <a:buChar char="•"/>
            </a:pPr>
            <a:r>
              <a:rPr lang="en-US" sz="1200" b="0" i="0" dirty="0" err="1">
                <a:effectLst/>
              </a:rPr>
              <a:t>Düzgün</a:t>
            </a:r>
            <a:r>
              <a:rPr lang="en-US" sz="1200" b="0" i="0" dirty="0">
                <a:effectLst/>
              </a:rPr>
              <a:t> </a:t>
            </a:r>
            <a:r>
              <a:rPr lang="en-US" sz="1200" b="0" i="0" dirty="0" err="1">
                <a:effectLst/>
              </a:rPr>
              <a:t>Elektrik</a:t>
            </a:r>
            <a:r>
              <a:rPr lang="en-US" sz="1200" b="0" i="0" dirty="0">
                <a:effectLst/>
              </a:rPr>
              <a:t> Alan </a:t>
            </a:r>
            <a:r>
              <a:rPr lang="en-US" sz="1200" b="0" i="0" dirty="0" err="1">
                <a:effectLst/>
              </a:rPr>
              <a:t>ve</a:t>
            </a:r>
            <a:r>
              <a:rPr lang="en-US" sz="1200" b="0" i="0" dirty="0">
                <a:effectLst/>
              </a:rPr>
              <a:t> </a:t>
            </a:r>
            <a:r>
              <a:rPr lang="en-US" sz="1200" b="0" i="0" dirty="0" err="1">
                <a:effectLst/>
              </a:rPr>
              <a:t>Sığa</a:t>
            </a:r>
            <a:endParaRPr lang="en-US" sz="1200" b="0" i="0" dirty="0">
              <a:effectLst/>
            </a:endParaRPr>
          </a:p>
          <a:p>
            <a:pPr algn="l">
              <a:buFont typeface="Arial" panose="020B0604020202020204" pitchFamily="34" charset="0"/>
              <a:buChar char="•"/>
            </a:pPr>
            <a:r>
              <a:rPr lang="en-US" sz="1200" b="0" i="0" dirty="0" err="1">
                <a:effectLst/>
              </a:rPr>
              <a:t>Manyetizma</a:t>
            </a:r>
            <a:r>
              <a:rPr lang="en-US" sz="1200" b="0" i="0" dirty="0">
                <a:effectLst/>
              </a:rPr>
              <a:t> </a:t>
            </a:r>
            <a:r>
              <a:rPr lang="en-US" sz="1200" b="0" i="0" dirty="0" err="1">
                <a:effectLst/>
              </a:rPr>
              <a:t>ve</a:t>
            </a:r>
            <a:r>
              <a:rPr lang="en-US" sz="1200" b="0" i="0" dirty="0">
                <a:effectLst/>
              </a:rPr>
              <a:t> </a:t>
            </a:r>
            <a:r>
              <a:rPr lang="en-US" sz="1200" b="0" i="0" dirty="0" err="1">
                <a:effectLst/>
              </a:rPr>
              <a:t>Elektromanyetik</a:t>
            </a:r>
            <a:r>
              <a:rPr lang="en-US" sz="1200" b="0" i="0" dirty="0">
                <a:effectLst/>
              </a:rPr>
              <a:t> </a:t>
            </a:r>
            <a:r>
              <a:rPr lang="en-US" sz="1200" b="0" i="0" dirty="0" err="1">
                <a:effectLst/>
              </a:rPr>
              <a:t>İndüklenme</a:t>
            </a:r>
            <a:endParaRPr lang="en-US" sz="1200" b="0" i="0" dirty="0">
              <a:effectLst/>
            </a:endParaRPr>
          </a:p>
          <a:p>
            <a:pPr algn="l">
              <a:buFont typeface="Arial" panose="020B0604020202020204" pitchFamily="34" charset="0"/>
              <a:buChar char="•"/>
            </a:pPr>
            <a:r>
              <a:rPr lang="en-US" sz="1200" b="0" i="0" dirty="0" err="1">
                <a:effectLst/>
              </a:rPr>
              <a:t>Alternatif</a:t>
            </a:r>
            <a:r>
              <a:rPr lang="en-US" sz="1200" b="0" i="0" dirty="0">
                <a:effectLst/>
              </a:rPr>
              <a:t> </a:t>
            </a:r>
            <a:r>
              <a:rPr lang="en-US" sz="1200" b="0" i="0" dirty="0" err="1">
                <a:effectLst/>
              </a:rPr>
              <a:t>Akım</a:t>
            </a:r>
            <a:endParaRPr lang="en-US" sz="1200" b="0" i="0" dirty="0">
              <a:effectLst/>
            </a:endParaRPr>
          </a:p>
          <a:p>
            <a:pPr algn="l">
              <a:buFont typeface="Arial" panose="020B0604020202020204" pitchFamily="34" charset="0"/>
              <a:buChar char="•"/>
            </a:pPr>
            <a:r>
              <a:rPr lang="en-US" sz="1200" b="0" i="0" dirty="0" err="1">
                <a:effectLst/>
              </a:rPr>
              <a:t>Transformatörler</a:t>
            </a:r>
            <a:endParaRPr lang="en-US" sz="1200" b="0" i="0" dirty="0">
              <a:effectLst/>
            </a:endParaRPr>
          </a:p>
        </p:txBody>
      </p:sp>
      <p:sp>
        <p:nvSpPr>
          <p:cNvPr id="22" name="TextBox 21">
            <a:extLst>
              <a:ext uri="{FF2B5EF4-FFF2-40B4-BE49-F238E27FC236}">
                <a16:creationId xmlns:a16="http://schemas.microsoft.com/office/drawing/2014/main" id="{2D0CACB1-4B47-6E4F-9CE5-0611A32CE93F}"/>
              </a:ext>
            </a:extLst>
          </p:cNvPr>
          <p:cNvSpPr txBox="1"/>
          <p:nvPr/>
        </p:nvSpPr>
        <p:spPr>
          <a:xfrm>
            <a:off x="5197187" y="1647369"/>
            <a:ext cx="2956213" cy="4339650"/>
          </a:xfrm>
          <a:prstGeom prst="rect">
            <a:avLst/>
          </a:prstGeom>
          <a:noFill/>
        </p:spPr>
        <p:txBody>
          <a:bodyPr wrap="square" rtlCol="0">
            <a:spAutoFit/>
          </a:bodyPr>
          <a:lstStyle/>
          <a:p>
            <a:pPr marL="0" marR="0" indent="0" algn="l" rtl="0" eaLnBrk="1" fontAlgn="auto" latinLnBrk="0" hangingPunct="1">
              <a:spcBef>
                <a:spcPts val="0"/>
              </a:spcBef>
              <a:spcAft>
                <a:spcPts val="0"/>
              </a:spcAft>
            </a:pPr>
            <a:r>
              <a:rPr lang="en-TR" sz="1200" b="1" i="0" u="none" strike="noStrike" kern="1200" baseline="0" dirty="0">
                <a:ln>
                  <a:noFill/>
                </a:ln>
                <a:solidFill>
                  <a:srgbClr val="FF0000"/>
                </a:solidFill>
                <a:effectLst/>
              </a:rPr>
              <a:t>12. </a:t>
            </a:r>
            <a:endParaRPr lang="en-TR" sz="1200" b="0" i="0" u="none" strike="noStrike" dirty="0">
              <a:solidFill>
                <a:srgbClr val="FF0000"/>
              </a:solidFill>
              <a:effectLst/>
            </a:endParaRPr>
          </a:p>
          <a:p>
            <a:pPr marL="0" algn="l" rtl="0" eaLnBrk="1" fontAlgn="ctr" latinLnBrk="0" hangingPunct="1">
              <a:spcBef>
                <a:spcPts val="0"/>
              </a:spcBef>
              <a:spcAft>
                <a:spcPts val="0"/>
              </a:spcAft>
            </a:pPr>
            <a:r>
              <a:rPr lang="en-US" sz="1200" b="1" i="0" u="none" strike="noStrike" kern="1200" dirty="0">
                <a:effectLst/>
              </a:rPr>
              <a:t>1. ÜNİTE: </a:t>
            </a:r>
            <a:r>
              <a:rPr lang="en-US" sz="1200" b="1" i="0" u="none" strike="noStrike" kern="1200" dirty="0">
                <a:effectLst/>
                <a:highlight>
                  <a:srgbClr val="FFFF00"/>
                </a:highlight>
              </a:rPr>
              <a:t>Uniform circular motion</a:t>
            </a:r>
            <a:endParaRPr lang="en-TR" sz="1200" b="0" i="0" u="none" strike="noStrike" dirty="0">
              <a:effectLst/>
              <a:highlight>
                <a:srgbClr val="FFFF00"/>
              </a:highlight>
            </a:endParaRPr>
          </a:p>
          <a:p>
            <a:pPr marL="0" algn="l" rtl="0" eaLnBrk="1" fontAlgn="ctr" latinLnBrk="0" hangingPunct="1">
              <a:spcBef>
                <a:spcPts val="0"/>
              </a:spcBef>
              <a:spcAft>
                <a:spcPts val="0"/>
              </a:spcAft>
            </a:pPr>
            <a:r>
              <a:rPr lang="en-US" sz="1200" b="0" i="0" u="none" strike="noStrike" kern="1200" dirty="0" err="1">
                <a:effectLst/>
              </a:rPr>
              <a:t>Düzgün</a:t>
            </a:r>
            <a:r>
              <a:rPr lang="en-US" sz="1200" b="0" i="0" u="none" strike="noStrike" kern="1200" dirty="0">
                <a:effectLst/>
              </a:rPr>
              <a:t> </a:t>
            </a:r>
            <a:r>
              <a:rPr lang="en-US" sz="1200" b="0" i="0" u="none" strike="noStrike" kern="1200" dirty="0" err="1">
                <a:effectLst/>
              </a:rPr>
              <a:t>Çembersel</a:t>
            </a:r>
            <a:r>
              <a:rPr lang="en-US" sz="1200" b="0" i="0" u="none" strike="noStrike" kern="1200" dirty="0">
                <a:effectLst/>
              </a:rPr>
              <a:t> </a:t>
            </a:r>
            <a:r>
              <a:rPr lang="en-US" sz="1200" b="0" i="0" u="none" strike="noStrike" kern="1200" dirty="0" err="1">
                <a:effectLst/>
              </a:rPr>
              <a:t>Hareket</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Dönerek</a:t>
            </a:r>
            <a:r>
              <a:rPr lang="en-US" sz="1200" b="0" i="0" u="none" strike="noStrike" kern="1200" dirty="0">
                <a:effectLst/>
              </a:rPr>
              <a:t> </a:t>
            </a:r>
            <a:r>
              <a:rPr lang="en-US" sz="1200" b="0" i="0" u="none" strike="noStrike" kern="1200" dirty="0" err="1">
                <a:effectLst/>
              </a:rPr>
              <a:t>Öteleme</a:t>
            </a:r>
            <a:r>
              <a:rPr lang="en-US" sz="1200" b="0" i="0" u="none" strike="noStrike" kern="1200" dirty="0">
                <a:effectLst/>
              </a:rPr>
              <a:t> </a:t>
            </a:r>
            <a:r>
              <a:rPr lang="en-US" sz="1200" b="0" i="0" u="none" strike="noStrike" kern="1200" dirty="0" err="1">
                <a:effectLst/>
              </a:rPr>
              <a:t>Hareketi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Açısal</a:t>
            </a:r>
            <a:r>
              <a:rPr lang="en-US" sz="1200" b="0" i="0" u="none" strike="noStrike" kern="1200" dirty="0">
                <a:effectLst/>
              </a:rPr>
              <a:t> Momentum</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Kütle</a:t>
            </a:r>
            <a:r>
              <a:rPr lang="en-US" sz="1200" b="0" i="0" u="none" strike="noStrike" kern="1200" dirty="0">
                <a:effectLst/>
              </a:rPr>
              <a:t> </a:t>
            </a:r>
            <a:r>
              <a:rPr lang="en-US" sz="1200" b="0" i="0" u="none" strike="noStrike" kern="1200" dirty="0" err="1">
                <a:effectLst/>
              </a:rPr>
              <a:t>Çekim</a:t>
            </a:r>
            <a:r>
              <a:rPr lang="en-US" sz="1200" b="0" i="0" u="none" strike="noStrike" kern="1200" dirty="0">
                <a:effectLst/>
              </a:rPr>
              <a:t> </a:t>
            </a:r>
            <a:r>
              <a:rPr lang="en-US" sz="1200" b="0" i="0" u="none" strike="noStrike" kern="1200" dirty="0" err="1">
                <a:effectLst/>
              </a:rPr>
              <a:t>Kuvveti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Kepler </a:t>
            </a:r>
            <a:r>
              <a:rPr lang="en-US" sz="1200" b="0" i="0" u="none" strike="noStrike" kern="1200" dirty="0" err="1">
                <a:effectLst/>
              </a:rPr>
              <a:t>Kanunları</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2. ÜNİTE: </a:t>
            </a:r>
            <a:r>
              <a:rPr lang="en-US" sz="1200" b="1" i="0" u="none" strike="noStrike" kern="1200" dirty="0">
                <a:effectLst/>
                <a:highlight>
                  <a:srgbClr val="FFFF00"/>
                </a:highlight>
              </a:rPr>
              <a:t>Simple Harmonic motion</a:t>
            </a:r>
            <a:endParaRPr lang="en-TR" sz="1200" b="0" i="0" u="none" strike="noStrike" dirty="0">
              <a:effectLst/>
              <a:highlight>
                <a:srgbClr val="FFFF00"/>
              </a:highlight>
            </a:endParaRPr>
          </a:p>
          <a:p>
            <a:pPr marL="0" algn="l" rtl="0" eaLnBrk="1" fontAlgn="ctr" latinLnBrk="0" hangingPunct="1">
              <a:spcBef>
                <a:spcPts val="0"/>
              </a:spcBef>
              <a:spcAft>
                <a:spcPts val="0"/>
              </a:spcAft>
            </a:pPr>
            <a:r>
              <a:rPr lang="en-US" sz="1200" b="0" i="0" u="none" strike="noStrike" kern="1200" dirty="0">
                <a:effectLst/>
              </a:rPr>
              <a:t>Basit </a:t>
            </a:r>
            <a:r>
              <a:rPr lang="en-US" sz="1200" b="0" i="0" u="none" strike="noStrike" kern="1200" dirty="0" err="1">
                <a:effectLst/>
              </a:rPr>
              <a:t>Harmonik</a:t>
            </a:r>
            <a:r>
              <a:rPr lang="en-US" sz="1200" b="0" i="0" u="none" strike="noStrike" kern="1200" dirty="0">
                <a:effectLst/>
              </a:rPr>
              <a:t> </a:t>
            </a:r>
            <a:r>
              <a:rPr lang="en-US" sz="1200" b="0" i="0" u="none" strike="noStrike" kern="1200" dirty="0" err="1">
                <a:effectLst/>
              </a:rPr>
              <a:t>Hareket</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3. ÜNİTE: Wave mechanics</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Dalgalarda</a:t>
            </a:r>
            <a:r>
              <a:rPr lang="en-US" sz="1200" b="0" i="0" u="none" strike="noStrike" kern="1200" dirty="0">
                <a:effectLst/>
              </a:rPr>
              <a:t> </a:t>
            </a:r>
            <a:r>
              <a:rPr lang="en-US" sz="1200" b="0" i="0" u="none" strike="noStrike" kern="1200" dirty="0" err="1">
                <a:effectLst/>
              </a:rPr>
              <a:t>Kırınım</a:t>
            </a:r>
            <a:r>
              <a:rPr lang="en-US" sz="1200" b="0" i="0" u="none" strike="noStrike" kern="1200" dirty="0">
                <a:effectLst/>
              </a:rPr>
              <a:t>, </a:t>
            </a:r>
            <a:r>
              <a:rPr lang="en-US" sz="1200" b="0" i="0" u="none" strike="noStrike" kern="1200" dirty="0" err="1">
                <a:effectLst/>
              </a:rPr>
              <a:t>Girişim</a:t>
            </a:r>
            <a:r>
              <a:rPr lang="en-US" sz="1200" b="0" i="0" u="none" strike="noStrike" kern="1200" dirty="0">
                <a:effectLst/>
              </a:rPr>
              <a:t> </a:t>
            </a:r>
            <a:r>
              <a:rPr lang="en-US" sz="1200" b="0" i="0" u="none" strike="noStrike" kern="1200" dirty="0" err="1">
                <a:effectLst/>
              </a:rPr>
              <a:t>ve</a:t>
            </a:r>
            <a:r>
              <a:rPr lang="en-US" sz="1200" b="0" i="0" u="none" strike="noStrike" kern="1200" dirty="0">
                <a:effectLst/>
              </a:rPr>
              <a:t> Doppler </a:t>
            </a:r>
            <a:r>
              <a:rPr lang="en-US" sz="1200" b="0" i="0" u="none" strike="noStrike" kern="1200" dirty="0" err="1">
                <a:effectLst/>
              </a:rPr>
              <a:t>Olayı</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Elektromanyetik</a:t>
            </a:r>
            <a:r>
              <a:rPr lang="en-US" sz="1200" b="0" i="0" u="none" strike="noStrike" kern="1200" dirty="0">
                <a:effectLst/>
              </a:rPr>
              <a:t> </a:t>
            </a:r>
            <a:r>
              <a:rPr lang="en-US" sz="1200" b="0" i="0" u="none" strike="noStrike" kern="1200" dirty="0" err="1">
                <a:effectLst/>
              </a:rPr>
              <a:t>Dalgalar</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4. ÜNİTE: </a:t>
            </a:r>
            <a:r>
              <a:rPr lang="en-US" sz="1200" b="1" i="0" u="none" strike="noStrike" kern="1200" dirty="0">
                <a:effectLst/>
                <a:highlight>
                  <a:srgbClr val="FFFF00"/>
                </a:highlight>
              </a:rPr>
              <a:t>Intro to Atomic Physics and </a:t>
            </a:r>
            <a:r>
              <a:rPr lang="en-US" sz="1200" b="1" i="0" u="none" strike="noStrike" kern="1200" dirty="0">
                <a:effectLst/>
              </a:rPr>
              <a:t>Radioactivity</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Atom </a:t>
            </a:r>
            <a:r>
              <a:rPr lang="en-US" sz="1200" b="0" i="0" u="none" strike="noStrike" kern="1200" dirty="0" err="1">
                <a:effectLst/>
              </a:rPr>
              <a:t>Kavramının</a:t>
            </a:r>
            <a:r>
              <a:rPr lang="en-US" sz="1200" b="0" i="0" u="none" strike="noStrike" kern="1200" dirty="0">
                <a:effectLst/>
              </a:rPr>
              <a:t> </a:t>
            </a:r>
            <a:r>
              <a:rPr lang="en-US" sz="1200" b="0" i="0" u="none" strike="noStrike" kern="1200" dirty="0" err="1">
                <a:effectLst/>
              </a:rPr>
              <a:t>Tarihsel</a:t>
            </a:r>
            <a:r>
              <a:rPr lang="en-US" sz="1200" b="0" i="0" u="none" strike="noStrike" kern="1200" dirty="0">
                <a:effectLst/>
              </a:rPr>
              <a:t> </a:t>
            </a:r>
            <a:r>
              <a:rPr lang="en-US" sz="1200" b="0" i="0" u="none" strike="noStrike" kern="1200" dirty="0" err="1">
                <a:effectLst/>
              </a:rPr>
              <a:t>Gelişimi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Büyük</a:t>
            </a:r>
            <a:r>
              <a:rPr lang="en-US" sz="1200" b="0" i="0" u="none" strike="noStrike" kern="1200" dirty="0">
                <a:effectLst/>
              </a:rPr>
              <a:t> </a:t>
            </a:r>
            <a:r>
              <a:rPr lang="en-US" sz="1200" b="0" i="0" u="none" strike="noStrike" kern="1200" dirty="0" err="1">
                <a:effectLst/>
              </a:rPr>
              <a:t>Patlama</a:t>
            </a:r>
            <a:r>
              <a:rPr lang="en-US" sz="1200" b="0" i="0" u="none" strike="noStrike" kern="1200" dirty="0">
                <a:effectLst/>
              </a:rPr>
              <a:t> </a:t>
            </a:r>
            <a:r>
              <a:rPr lang="en-US" sz="1200" b="0" i="0" u="none" strike="noStrike" kern="1200" dirty="0" err="1">
                <a:effectLst/>
              </a:rPr>
              <a:t>ve</a:t>
            </a:r>
            <a:r>
              <a:rPr lang="en-US" sz="1200" b="0" i="0" u="none" strike="noStrike" kern="1200" dirty="0">
                <a:effectLst/>
              </a:rPr>
              <a:t> </a:t>
            </a:r>
            <a:r>
              <a:rPr lang="en-US" sz="1200" b="0" i="0" u="none" strike="noStrike" kern="1200" dirty="0" err="1">
                <a:effectLst/>
              </a:rPr>
              <a:t>Evrenin</a:t>
            </a:r>
            <a:r>
              <a:rPr lang="en-US" sz="1200" b="0" i="0" u="none" strike="noStrike" kern="1200" dirty="0">
                <a:effectLst/>
              </a:rPr>
              <a:t> </a:t>
            </a:r>
            <a:r>
              <a:rPr lang="en-US" sz="1200" b="0" i="0" u="none" strike="noStrike" kern="1200" dirty="0" err="1">
                <a:effectLst/>
              </a:rPr>
              <a:t>Oluşumu</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Radyoaktivite</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5. ÜNİTE</a:t>
            </a:r>
            <a:r>
              <a:rPr lang="en-US" sz="1200" b="1" i="0" u="none" strike="noStrike" kern="1200" dirty="0">
                <a:effectLst/>
                <a:highlight>
                  <a:srgbClr val="FFFF00"/>
                </a:highlight>
              </a:rPr>
              <a:t>: Modern Physics</a:t>
            </a:r>
            <a:endParaRPr lang="en-TR" sz="1200" b="0" i="0" u="none" strike="noStrike" dirty="0">
              <a:effectLst/>
              <a:highlight>
                <a:srgbClr val="FFFF00"/>
              </a:highlight>
            </a:endParaRPr>
          </a:p>
          <a:p>
            <a:pPr marL="0" algn="l" rtl="0" eaLnBrk="1" fontAlgn="ctr" latinLnBrk="0" hangingPunct="1">
              <a:spcBef>
                <a:spcPts val="0"/>
              </a:spcBef>
              <a:spcAft>
                <a:spcPts val="0"/>
              </a:spcAft>
            </a:pPr>
            <a:r>
              <a:rPr lang="en-US" sz="1200" b="0" i="0" u="none" strike="noStrike" kern="1200" dirty="0">
                <a:effectLst/>
              </a:rPr>
              <a:t>Özel </a:t>
            </a:r>
            <a:r>
              <a:rPr lang="en-US" sz="1200" b="0" i="0" u="none" strike="noStrike" kern="1200" dirty="0" err="1">
                <a:effectLst/>
              </a:rPr>
              <a:t>Görelilik</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Kuantum</a:t>
            </a:r>
            <a:r>
              <a:rPr lang="en-US" sz="1200" b="0" i="0" u="none" strike="noStrike" kern="1200" dirty="0">
                <a:effectLst/>
              </a:rPr>
              <a:t> </a:t>
            </a:r>
            <a:r>
              <a:rPr lang="en-US" sz="1200" b="0" i="0" u="none" strike="noStrike" kern="1200" dirty="0" err="1">
                <a:effectLst/>
              </a:rPr>
              <a:t>Fiziğine</a:t>
            </a:r>
            <a:r>
              <a:rPr lang="en-US" sz="1200" b="0" i="0" u="none" strike="noStrike" kern="1200" dirty="0">
                <a:effectLst/>
              </a:rPr>
              <a:t> </a:t>
            </a:r>
            <a:r>
              <a:rPr lang="en-US" sz="1200" b="0" i="0" u="none" strike="noStrike" kern="1200" dirty="0" err="1">
                <a:effectLst/>
              </a:rPr>
              <a:t>Giriş</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Fotoelektrik</a:t>
            </a:r>
            <a:r>
              <a:rPr lang="en-US" sz="1200" b="0" i="0" u="none" strike="noStrike" kern="1200" dirty="0">
                <a:effectLst/>
              </a:rPr>
              <a:t> </a:t>
            </a:r>
            <a:r>
              <a:rPr lang="en-US" sz="1200" b="0" i="0" u="none" strike="noStrike" kern="1200" dirty="0" err="1">
                <a:effectLst/>
              </a:rPr>
              <a:t>Olayı</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Compton </a:t>
            </a:r>
            <a:r>
              <a:rPr lang="en-US" sz="1200" b="0" i="0" u="none" strike="noStrike" kern="1200" dirty="0" err="1">
                <a:effectLst/>
              </a:rPr>
              <a:t>Saçılması</a:t>
            </a:r>
            <a:r>
              <a:rPr lang="en-US" sz="1200" b="0" i="0" u="none" strike="noStrike" kern="1200" dirty="0">
                <a:effectLst/>
              </a:rPr>
              <a:t> </a:t>
            </a:r>
            <a:r>
              <a:rPr lang="en-US" sz="1200" b="0" i="0" u="none" strike="noStrike" kern="1200" dirty="0" err="1">
                <a:effectLst/>
              </a:rPr>
              <a:t>ve</a:t>
            </a:r>
            <a:r>
              <a:rPr lang="en-US" sz="1200" b="0" i="0" u="none" strike="noStrike" kern="1200" dirty="0">
                <a:effectLst/>
              </a:rPr>
              <a:t> De Broglie </a:t>
            </a:r>
            <a:r>
              <a:rPr lang="en-US" sz="1200" b="0" i="0" u="none" strike="noStrike" kern="1200" dirty="0" err="1">
                <a:effectLst/>
              </a:rPr>
              <a:t>Dalga</a:t>
            </a:r>
            <a:r>
              <a:rPr lang="en-US" sz="1200" b="0" i="0" u="none" strike="noStrike" kern="1200" dirty="0">
                <a:effectLst/>
              </a:rPr>
              <a:t> </a:t>
            </a:r>
            <a:r>
              <a:rPr lang="en-US" sz="1200" b="0" i="0" u="none" strike="noStrike" kern="1200" dirty="0" err="1">
                <a:effectLst/>
              </a:rPr>
              <a:t>Boyu</a:t>
            </a:r>
            <a:endParaRPr lang="en-TR" sz="1200" b="0" i="0" u="none" strike="noStrike" dirty="0">
              <a:effectLst/>
            </a:endParaRPr>
          </a:p>
          <a:p>
            <a:endParaRPr lang="tr-TR" sz="1200" dirty="0"/>
          </a:p>
        </p:txBody>
      </p:sp>
      <p:sp>
        <p:nvSpPr>
          <p:cNvPr id="18" name="TextBox 17">
            <a:extLst>
              <a:ext uri="{FF2B5EF4-FFF2-40B4-BE49-F238E27FC236}">
                <a16:creationId xmlns:a16="http://schemas.microsoft.com/office/drawing/2014/main" id="{0118D37C-6498-E143-B8F8-66E1D53689EF}"/>
              </a:ext>
            </a:extLst>
          </p:cNvPr>
          <p:cNvSpPr txBox="1"/>
          <p:nvPr/>
        </p:nvSpPr>
        <p:spPr>
          <a:xfrm>
            <a:off x="8427344" y="2247533"/>
            <a:ext cx="3445570" cy="3139321"/>
          </a:xfrm>
          <a:prstGeom prst="rect">
            <a:avLst/>
          </a:prstGeom>
          <a:noFill/>
        </p:spPr>
        <p:txBody>
          <a:bodyPr wrap="square">
            <a:spAutoFit/>
          </a:bodyPr>
          <a:lstStyle/>
          <a:p>
            <a:pPr algn="just"/>
            <a:r>
              <a:rPr lang="en-US" b="1" i="0" u="none" strike="noStrike" dirty="0">
                <a:solidFill>
                  <a:srgbClr val="000000"/>
                </a:solidFill>
                <a:effectLst/>
                <a:highlight>
                  <a:srgbClr val="C0C0C0"/>
                </a:highlight>
              </a:rPr>
              <a:t>Pendulum Experiment (Simple Harmonic Motion)</a:t>
            </a:r>
          </a:p>
          <a:p>
            <a:pPr algn="just"/>
            <a:r>
              <a:rPr lang="en-US" b="1" dirty="0">
                <a:solidFill>
                  <a:srgbClr val="000000"/>
                </a:solidFill>
                <a:highlight>
                  <a:srgbClr val="00FF00"/>
                </a:highlight>
              </a:rPr>
              <a:t>1D &amp; 2D Motion with friction</a:t>
            </a:r>
          </a:p>
          <a:p>
            <a:pPr algn="just"/>
            <a:r>
              <a:rPr lang="en-US" b="1" dirty="0">
                <a:solidFill>
                  <a:srgbClr val="000000"/>
                </a:solidFill>
                <a:highlight>
                  <a:srgbClr val="FFFF00"/>
                </a:highlight>
              </a:rPr>
              <a:t>Projectile Motion</a:t>
            </a:r>
          </a:p>
          <a:p>
            <a:pPr algn="just"/>
            <a:r>
              <a:rPr lang="en-US" b="1" i="0" u="none" strike="noStrike" dirty="0">
                <a:solidFill>
                  <a:srgbClr val="000000"/>
                </a:solidFill>
                <a:effectLst/>
                <a:highlight>
                  <a:srgbClr val="FF00FF"/>
                </a:highlight>
              </a:rPr>
              <a:t>Collision (Linear momentum &amp; energy)</a:t>
            </a:r>
          </a:p>
          <a:p>
            <a:pPr algn="just"/>
            <a:r>
              <a:rPr lang="en-US" b="1" dirty="0">
                <a:solidFill>
                  <a:schemeClr val="bg1"/>
                </a:solidFill>
                <a:highlight>
                  <a:srgbClr val="808080"/>
                </a:highlight>
              </a:rPr>
              <a:t>C</a:t>
            </a:r>
            <a:r>
              <a:rPr lang="en-US" b="1" i="0" u="none" strike="noStrike" dirty="0">
                <a:solidFill>
                  <a:schemeClr val="bg1"/>
                </a:solidFill>
                <a:effectLst/>
                <a:highlight>
                  <a:srgbClr val="808080"/>
                </a:highlight>
              </a:rPr>
              <a:t>entripetal Force (Circular motion) </a:t>
            </a:r>
          </a:p>
          <a:p>
            <a:pPr algn="just"/>
            <a:r>
              <a:rPr lang="en-US" b="1" i="0" u="none" strike="noStrike" dirty="0">
                <a:solidFill>
                  <a:schemeClr val="bg1"/>
                </a:solidFill>
                <a:effectLst/>
                <a:highlight>
                  <a:srgbClr val="800000"/>
                </a:highlight>
              </a:rPr>
              <a:t>Electric field</a:t>
            </a:r>
          </a:p>
          <a:p>
            <a:pPr algn="just"/>
            <a:r>
              <a:rPr lang="en-US" b="1" i="0" u="none" strike="noStrike" dirty="0">
                <a:solidFill>
                  <a:srgbClr val="000000"/>
                </a:solidFill>
                <a:effectLst/>
                <a:highlight>
                  <a:srgbClr val="00FFFF"/>
                </a:highlight>
              </a:rPr>
              <a:t>Ohm's Law</a:t>
            </a:r>
          </a:p>
          <a:p>
            <a:pPr algn="just"/>
            <a:r>
              <a:rPr lang="en-US" b="1" i="0" u="none" strike="noStrike" dirty="0">
                <a:solidFill>
                  <a:schemeClr val="bg1"/>
                </a:solidFill>
                <a:effectLst/>
                <a:highlight>
                  <a:srgbClr val="0000FF"/>
                </a:highlight>
              </a:rPr>
              <a:t>Inspection of Capacitors</a:t>
            </a:r>
          </a:p>
        </p:txBody>
      </p:sp>
      <p:cxnSp>
        <p:nvCxnSpPr>
          <p:cNvPr id="9" name="Straight Connector 8">
            <a:extLst>
              <a:ext uri="{FF2B5EF4-FFF2-40B4-BE49-F238E27FC236}">
                <a16:creationId xmlns:a16="http://schemas.microsoft.com/office/drawing/2014/main" id="{CE55417E-2137-6743-9BD0-989EE0D0EA7F}"/>
              </a:ext>
            </a:extLst>
          </p:cNvPr>
          <p:cNvCxnSpPr/>
          <p:nvPr/>
        </p:nvCxnSpPr>
        <p:spPr>
          <a:xfrm>
            <a:off x="8253984" y="1171307"/>
            <a:ext cx="0" cy="501832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48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13</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r>
              <a:rPr lang="en-US" b="1" i="0" u="none" strike="noStrike" dirty="0">
                <a:solidFill>
                  <a:srgbClr val="1D1D1D"/>
                </a:solidFill>
                <a:effectLst/>
                <a:latin typeface="Montserrat" panose="020F0502020204030204" pitchFamily="34" charset="0"/>
              </a:rPr>
              <a:t>ISU HEPP Group  / </a:t>
            </a:r>
            <a:r>
              <a:rPr lang="en-US" b="1" i="0" u="none" strike="noStrike" dirty="0" err="1">
                <a:solidFill>
                  <a:schemeClr val="tx1">
                    <a:lumMod val="65000"/>
                    <a:lumOff val="35000"/>
                  </a:schemeClr>
                </a:solidFill>
                <a:effectLst/>
                <a:latin typeface="Montserrat" panose="020F0502020204030204" pitchFamily="34" charset="0"/>
              </a:rPr>
              <a:t>VPCLApps</a:t>
            </a:r>
            <a:r>
              <a:rPr lang="en-US" b="1" i="0" u="none" strike="noStrike" dirty="0">
                <a:solidFill>
                  <a:srgbClr val="1D1D1D"/>
                </a:solidFill>
                <a:effectLst/>
                <a:latin typeface="Montserrat" panose="020F0502020204030204" pitchFamily="34" charset="0"/>
              </a:rPr>
              <a:t> </a:t>
            </a:r>
            <a:endParaRPr lang="en-US" i="0" strike="noStrike" dirty="0">
              <a:solidFill>
                <a:schemeClr val="tx1">
                  <a:lumMod val="65000"/>
                  <a:lumOff val="35000"/>
                </a:schemeClr>
              </a:solidFill>
              <a:effectLst/>
              <a:latin typeface="Montserrat" panose="020F0502020204030204" pitchFamily="34" charset="0"/>
            </a:endParaRPr>
          </a:p>
        </p:txBody>
      </p:sp>
      <p:sp>
        <p:nvSpPr>
          <p:cNvPr id="11" name="TextBox 10">
            <a:extLst>
              <a:ext uri="{FF2B5EF4-FFF2-40B4-BE49-F238E27FC236}">
                <a16:creationId xmlns:a16="http://schemas.microsoft.com/office/drawing/2014/main" id="{9667CA21-091B-AA43-98B6-E8E9A96901B6}"/>
              </a:ext>
            </a:extLst>
          </p:cNvPr>
          <p:cNvSpPr txBox="1"/>
          <p:nvPr/>
        </p:nvSpPr>
        <p:spPr>
          <a:xfrm>
            <a:off x="117702" y="1647369"/>
            <a:ext cx="2411246" cy="3785652"/>
          </a:xfrm>
          <a:prstGeom prst="rect">
            <a:avLst/>
          </a:prstGeom>
          <a:noFill/>
        </p:spPr>
        <p:txBody>
          <a:bodyPr wrap="square">
            <a:spAutoFit/>
          </a:bodyPr>
          <a:lstStyle/>
          <a:p>
            <a:pPr algn="l"/>
            <a:r>
              <a:rPr lang="en-US" sz="1200" b="1" i="0" dirty="0">
                <a:solidFill>
                  <a:srgbClr val="E14D43"/>
                </a:solidFill>
                <a:effectLst/>
              </a:rPr>
              <a:t>10. </a:t>
            </a:r>
            <a:endParaRPr lang="en-US" sz="1200" b="1" i="0" dirty="0">
              <a:solidFill>
                <a:srgbClr val="2C2F34"/>
              </a:solidFill>
              <a:effectLst/>
            </a:endParaRPr>
          </a:p>
          <a:p>
            <a:pPr algn="l"/>
            <a:r>
              <a:rPr lang="en-US" sz="1200" b="1" i="0" dirty="0">
                <a:solidFill>
                  <a:srgbClr val="2C2F34"/>
                </a:solidFill>
                <a:effectLst/>
              </a:rPr>
              <a:t>1. </a:t>
            </a:r>
            <a:r>
              <a:rPr lang="en-US" sz="1200" b="1" i="0" dirty="0" err="1">
                <a:solidFill>
                  <a:srgbClr val="2C2F34"/>
                </a:solidFill>
                <a:effectLst/>
              </a:rPr>
              <a:t>Ünite</a:t>
            </a:r>
            <a:r>
              <a:rPr lang="en-US" sz="1200" b="1" i="0" dirty="0">
                <a:solidFill>
                  <a:srgbClr val="2C2F34"/>
                </a:solidFill>
                <a:effectLst/>
              </a:rPr>
              <a:t>: Electricity &amp; Magnetism</a:t>
            </a:r>
            <a:endParaRPr lang="en-US" sz="1200" b="0" i="0" dirty="0">
              <a:solidFill>
                <a:srgbClr val="2C2F34"/>
              </a:solidFill>
              <a:effectLst/>
            </a:endParaRPr>
          </a:p>
          <a:p>
            <a:pPr algn="l">
              <a:buFont typeface="Arial" panose="020B0604020202020204" pitchFamily="34" charset="0"/>
              <a:buChar char="•"/>
            </a:pPr>
            <a:r>
              <a:rPr lang="en-US" sz="1200" b="0" i="0" dirty="0">
                <a:solidFill>
                  <a:srgbClr val="2C2F34"/>
                </a:solidFill>
                <a:effectLst/>
                <a:highlight>
                  <a:srgbClr val="00FFFF"/>
                </a:highlight>
              </a:rPr>
              <a:t>Current, Potential difference, Resistance</a:t>
            </a:r>
          </a:p>
          <a:p>
            <a:pPr algn="l">
              <a:buFont typeface="Arial" panose="020B0604020202020204" pitchFamily="34" charset="0"/>
              <a:buChar char="•"/>
            </a:pPr>
            <a:r>
              <a:rPr lang="en-US" sz="1200" b="0" i="0" dirty="0">
                <a:solidFill>
                  <a:srgbClr val="2C2F34"/>
                </a:solidFill>
                <a:effectLst/>
              </a:rPr>
              <a:t>Electrical energy and power</a:t>
            </a:r>
          </a:p>
          <a:p>
            <a:pPr algn="l">
              <a:buFont typeface="Arial" panose="020B0604020202020204" pitchFamily="34" charset="0"/>
              <a:buChar char="•"/>
            </a:pPr>
            <a:r>
              <a:rPr lang="en-US" sz="1200" b="0" i="0" dirty="0">
                <a:solidFill>
                  <a:srgbClr val="2C2F34"/>
                </a:solidFill>
                <a:effectLst/>
              </a:rPr>
              <a:t>Magnets and magnetic fields</a:t>
            </a:r>
          </a:p>
          <a:p>
            <a:pPr algn="l">
              <a:buFont typeface="Arial" panose="020B0604020202020204" pitchFamily="34" charset="0"/>
              <a:buChar char="•"/>
            </a:pPr>
            <a:r>
              <a:rPr lang="en-US" sz="1200" b="0" i="0" dirty="0">
                <a:solidFill>
                  <a:srgbClr val="2C2F34"/>
                </a:solidFill>
                <a:effectLst/>
              </a:rPr>
              <a:t>Current and magnetic field</a:t>
            </a:r>
          </a:p>
          <a:p>
            <a:pPr algn="l"/>
            <a:r>
              <a:rPr lang="en-US" sz="1200" b="1" i="0" dirty="0">
                <a:solidFill>
                  <a:srgbClr val="2C2F34"/>
                </a:solidFill>
                <a:effectLst/>
              </a:rPr>
              <a:t>3. </a:t>
            </a:r>
            <a:r>
              <a:rPr lang="en-US" sz="1200" b="1" i="0" dirty="0" err="1">
                <a:solidFill>
                  <a:srgbClr val="2C2F34"/>
                </a:solidFill>
                <a:effectLst/>
              </a:rPr>
              <a:t>Ünite</a:t>
            </a:r>
            <a:r>
              <a:rPr lang="en-US" sz="1200" b="1" i="0" dirty="0">
                <a:solidFill>
                  <a:srgbClr val="2C2F34"/>
                </a:solidFill>
                <a:effectLst/>
              </a:rPr>
              <a:t>: Waves</a:t>
            </a:r>
            <a:endParaRPr lang="en-US" sz="1200" b="0" i="0" dirty="0">
              <a:solidFill>
                <a:srgbClr val="2C2F34"/>
              </a:solidFill>
              <a:effectLst/>
            </a:endParaRPr>
          </a:p>
          <a:p>
            <a:pPr algn="l">
              <a:buFont typeface="Arial" panose="020B0604020202020204" pitchFamily="34" charset="0"/>
              <a:buChar char="•"/>
            </a:pPr>
            <a:r>
              <a:rPr lang="en-US" sz="1200" b="0" i="0" dirty="0">
                <a:solidFill>
                  <a:srgbClr val="2C2F34"/>
                </a:solidFill>
                <a:effectLst/>
              </a:rPr>
              <a:t>Yay </a:t>
            </a:r>
            <a:r>
              <a:rPr lang="en-US" sz="1200" b="0" i="0" dirty="0" err="1">
                <a:solidFill>
                  <a:srgbClr val="2C2F34"/>
                </a:solidFill>
                <a:effectLst/>
              </a:rPr>
              <a:t>Dalgası</a:t>
            </a:r>
            <a:r>
              <a:rPr lang="en-US" sz="1200" b="0" i="0" dirty="0">
                <a:solidFill>
                  <a:srgbClr val="2C2F34"/>
                </a:solidFill>
                <a:effectLst/>
              </a:rPr>
              <a:t>, </a:t>
            </a:r>
            <a:r>
              <a:rPr lang="en-US" sz="1200" b="0" i="0" dirty="0" err="1">
                <a:solidFill>
                  <a:srgbClr val="2C2F34"/>
                </a:solidFill>
                <a:effectLst/>
              </a:rPr>
              <a:t>Su</a:t>
            </a:r>
            <a:r>
              <a:rPr lang="en-US" sz="1200" b="0" i="0" dirty="0">
                <a:solidFill>
                  <a:srgbClr val="2C2F34"/>
                </a:solidFill>
                <a:effectLst/>
              </a:rPr>
              <a:t> </a:t>
            </a:r>
            <a:r>
              <a:rPr lang="en-US" sz="1200" b="0" i="0" dirty="0" err="1">
                <a:solidFill>
                  <a:srgbClr val="2C2F34"/>
                </a:solidFill>
                <a:effectLst/>
              </a:rPr>
              <a:t>Dalgası</a:t>
            </a:r>
            <a:r>
              <a:rPr lang="en-US" sz="1200" b="0" i="0" dirty="0">
                <a:solidFill>
                  <a:srgbClr val="2C2F34"/>
                </a:solidFill>
                <a:effectLst/>
              </a:rPr>
              <a:t>, </a:t>
            </a:r>
            <a:r>
              <a:rPr lang="en-US" sz="1200" b="0" i="0" dirty="0" err="1">
                <a:solidFill>
                  <a:srgbClr val="2C2F34"/>
                </a:solidFill>
                <a:effectLst/>
              </a:rPr>
              <a:t>Ses</a:t>
            </a:r>
            <a:r>
              <a:rPr lang="en-US" sz="1200" b="0" i="0" dirty="0">
                <a:solidFill>
                  <a:srgbClr val="2C2F34"/>
                </a:solidFill>
                <a:effectLst/>
              </a:rPr>
              <a:t> </a:t>
            </a:r>
            <a:r>
              <a:rPr lang="en-US" sz="1200" b="0" i="0" dirty="0" err="1">
                <a:solidFill>
                  <a:srgbClr val="2C2F34"/>
                </a:solidFill>
                <a:effectLst/>
              </a:rPr>
              <a:t>Dalgası</a:t>
            </a:r>
            <a:r>
              <a:rPr lang="en-US" sz="1200" b="0" i="0" dirty="0">
                <a:solidFill>
                  <a:srgbClr val="2C2F34"/>
                </a:solidFill>
                <a:effectLst/>
              </a:rPr>
              <a:t>, </a:t>
            </a:r>
            <a:r>
              <a:rPr lang="en-US" sz="1200" b="0" i="0" dirty="0" err="1">
                <a:solidFill>
                  <a:srgbClr val="2C2F34"/>
                </a:solidFill>
                <a:effectLst/>
              </a:rPr>
              <a:t>Deprem</a:t>
            </a:r>
            <a:r>
              <a:rPr lang="en-US" sz="1200" b="0" i="0" dirty="0">
                <a:solidFill>
                  <a:srgbClr val="2C2F34"/>
                </a:solidFill>
                <a:effectLst/>
              </a:rPr>
              <a:t> </a:t>
            </a:r>
            <a:r>
              <a:rPr lang="en-US" sz="1200" b="0" i="0" dirty="0" err="1">
                <a:solidFill>
                  <a:srgbClr val="2C2F34"/>
                </a:solidFill>
                <a:effectLst/>
              </a:rPr>
              <a:t>Dalgası</a:t>
            </a:r>
            <a:endParaRPr lang="en-US" sz="1200" b="0" i="0" dirty="0">
              <a:solidFill>
                <a:srgbClr val="2C2F34"/>
              </a:solidFill>
              <a:effectLst/>
            </a:endParaRPr>
          </a:p>
          <a:p>
            <a:pPr algn="l"/>
            <a:r>
              <a:rPr lang="en-US" sz="1200" b="1" i="0" dirty="0">
                <a:solidFill>
                  <a:srgbClr val="2C2F34"/>
                </a:solidFill>
                <a:effectLst/>
              </a:rPr>
              <a:t>4. </a:t>
            </a:r>
            <a:r>
              <a:rPr lang="en-US" sz="1200" b="1" i="0" dirty="0" err="1">
                <a:solidFill>
                  <a:srgbClr val="2C2F34"/>
                </a:solidFill>
                <a:effectLst/>
              </a:rPr>
              <a:t>Ünite</a:t>
            </a:r>
            <a:r>
              <a:rPr lang="en-US" sz="1200" b="1" i="0" dirty="0">
                <a:solidFill>
                  <a:srgbClr val="2C2F34"/>
                </a:solidFill>
                <a:effectLst/>
              </a:rPr>
              <a:t>: Optics</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Aydınlanma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Gölge</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Yansıma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Düzlem</a:t>
            </a:r>
            <a:r>
              <a:rPr lang="en-US" sz="1200" b="0" i="0" dirty="0">
                <a:solidFill>
                  <a:srgbClr val="2C2F34"/>
                </a:solidFill>
                <a:effectLst/>
              </a:rPr>
              <a:t> </a:t>
            </a:r>
            <a:r>
              <a:rPr lang="en-US" sz="1200" b="0" i="0" dirty="0" err="1">
                <a:solidFill>
                  <a:srgbClr val="2C2F34"/>
                </a:solidFill>
                <a:effectLst/>
              </a:rPr>
              <a:t>Ayna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Küresel</a:t>
            </a:r>
            <a:r>
              <a:rPr lang="en-US" sz="1200" b="0" i="0" dirty="0">
                <a:solidFill>
                  <a:srgbClr val="2C2F34"/>
                </a:solidFill>
                <a:effectLst/>
              </a:rPr>
              <a:t> </a:t>
            </a:r>
            <a:r>
              <a:rPr lang="en-US" sz="1200" b="0" i="0" dirty="0" err="1">
                <a:solidFill>
                  <a:srgbClr val="2C2F34"/>
                </a:solidFill>
                <a:effectLst/>
              </a:rPr>
              <a:t>Aynalar</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Kırılma</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Mercekler</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Prizmalar</a:t>
            </a:r>
            <a:endParaRPr lang="en-US" sz="1200" b="0" i="0" dirty="0">
              <a:solidFill>
                <a:srgbClr val="2C2F34"/>
              </a:solidFill>
              <a:effectLst/>
            </a:endParaRPr>
          </a:p>
          <a:p>
            <a:pPr algn="l">
              <a:buFont typeface="Arial" panose="020B0604020202020204" pitchFamily="34" charset="0"/>
              <a:buChar char="•"/>
            </a:pPr>
            <a:r>
              <a:rPr lang="en-US" sz="1200" b="0" i="0" dirty="0" err="1">
                <a:solidFill>
                  <a:srgbClr val="2C2F34"/>
                </a:solidFill>
                <a:effectLst/>
              </a:rPr>
              <a:t>Renk</a:t>
            </a:r>
            <a:endParaRPr lang="en-US" sz="1200" b="0" i="0" dirty="0">
              <a:solidFill>
                <a:srgbClr val="2C2F34"/>
              </a:solidFill>
              <a:effectLst/>
            </a:endParaRPr>
          </a:p>
        </p:txBody>
      </p:sp>
      <p:sp>
        <p:nvSpPr>
          <p:cNvPr id="12" name="TextBox 11">
            <a:extLst>
              <a:ext uri="{FF2B5EF4-FFF2-40B4-BE49-F238E27FC236}">
                <a16:creationId xmlns:a16="http://schemas.microsoft.com/office/drawing/2014/main" id="{DDB96414-43E3-964B-A732-A9EA050A6AA4}"/>
              </a:ext>
            </a:extLst>
          </p:cNvPr>
          <p:cNvSpPr txBox="1"/>
          <p:nvPr/>
        </p:nvSpPr>
        <p:spPr>
          <a:xfrm>
            <a:off x="2528948" y="1647369"/>
            <a:ext cx="2956213" cy="3970318"/>
          </a:xfrm>
          <a:prstGeom prst="rect">
            <a:avLst/>
          </a:prstGeom>
          <a:noFill/>
        </p:spPr>
        <p:txBody>
          <a:bodyPr wrap="square">
            <a:spAutoFit/>
          </a:bodyPr>
          <a:lstStyle/>
          <a:p>
            <a:pPr algn="l"/>
            <a:r>
              <a:rPr lang="en-US" sz="1200" b="1" i="0" dirty="0">
                <a:solidFill>
                  <a:srgbClr val="FF0000"/>
                </a:solidFill>
                <a:effectLst/>
              </a:rPr>
              <a:t>11. </a:t>
            </a:r>
          </a:p>
          <a:p>
            <a:pPr algn="l"/>
            <a:r>
              <a:rPr lang="en-US" sz="1200" b="1" i="0" dirty="0">
                <a:effectLst/>
              </a:rPr>
              <a:t>1. </a:t>
            </a:r>
            <a:r>
              <a:rPr lang="en-US" sz="1200" b="1" i="0" dirty="0" err="1">
                <a:effectLst/>
              </a:rPr>
              <a:t>Ünite</a:t>
            </a:r>
            <a:r>
              <a:rPr lang="en-US" sz="1200" b="1" i="0" dirty="0">
                <a:effectLst/>
              </a:rPr>
              <a:t>: Force and Motion</a:t>
            </a:r>
            <a:endParaRPr lang="en-US" sz="1200" b="0" i="0" dirty="0">
              <a:effectLst/>
            </a:endParaRPr>
          </a:p>
          <a:p>
            <a:pPr algn="l">
              <a:buFont typeface="Arial" panose="020B0604020202020204" pitchFamily="34" charset="0"/>
              <a:buChar char="•"/>
            </a:pPr>
            <a:r>
              <a:rPr lang="en-US" sz="1200" i="0" dirty="0">
                <a:effectLst/>
              </a:rPr>
              <a:t>Vectors</a:t>
            </a:r>
          </a:p>
          <a:p>
            <a:pPr algn="l">
              <a:buFont typeface="Arial" panose="020B0604020202020204" pitchFamily="34" charset="0"/>
              <a:buChar char="•"/>
            </a:pPr>
            <a:r>
              <a:rPr lang="en-US" sz="1200" i="0" dirty="0">
                <a:effectLst/>
              </a:rPr>
              <a:t>Relative motion</a:t>
            </a:r>
          </a:p>
          <a:p>
            <a:pPr algn="l">
              <a:buFont typeface="Arial" panose="020B0604020202020204" pitchFamily="34" charset="0"/>
              <a:buChar char="•"/>
            </a:pPr>
            <a:r>
              <a:rPr lang="en-US" sz="1200" i="0" dirty="0">
                <a:effectLst/>
                <a:highlight>
                  <a:srgbClr val="FFFF00"/>
                </a:highlight>
              </a:rPr>
              <a:t>Newton’s Laws </a:t>
            </a:r>
            <a:r>
              <a:rPr lang="en-US" sz="1200" i="0" dirty="0">
                <a:effectLst/>
                <a:highlight>
                  <a:srgbClr val="00FF00"/>
                </a:highlight>
              </a:rPr>
              <a:t>of Motion</a:t>
            </a:r>
          </a:p>
          <a:p>
            <a:pPr algn="l">
              <a:buFont typeface="Arial" panose="020B0604020202020204" pitchFamily="34" charset="0"/>
              <a:buChar char="•"/>
            </a:pPr>
            <a:r>
              <a:rPr lang="en-US" sz="1200" i="0" dirty="0">
                <a:effectLst/>
                <a:highlight>
                  <a:srgbClr val="FFFF00"/>
                </a:highlight>
              </a:rPr>
              <a:t>1D Motion with </a:t>
            </a:r>
            <a:r>
              <a:rPr lang="en-US" sz="1200" i="0" dirty="0">
                <a:effectLst/>
                <a:highlight>
                  <a:srgbClr val="00FF00"/>
                </a:highlight>
              </a:rPr>
              <a:t>constant acceleration</a:t>
            </a:r>
          </a:p>
          <a:p>
            <a:pPr algn="l">
              <a:buFont typeface="Arial" panose="020B0604020202020204" pitchFamily="34" charset="0"/>
              <a:buChar char="•"/>
            </a:pPr>
            <a:r>
              <a:rPr lang="en-US" sz="1200" i="0" dirty="0">
                <a:effectLst/>
                <a:highlight>
                  <a:srgbClr val="FFFF00"/>
                </a:highlight>
              </a:rPr>
              <a:t>2D </a:t>
            </a:r>
            <a:r>
              <a:rPr lang="en-US" sz="1200" i="0" dirty="0">
                <a:effectLst/>
                <a:highlight>
                  <a:srgbClr val="00FF00"/>
                </a:highlight>
              </a:rPr>
              <a:t>Motion</a:t>
            </a:r>
          </a:p>
          <a:p>
            <a:pPr algn="l">
              <a:buFont typeface="Arial" panose="020B0604020202020204" pitchFamily="34" charset="0"/>
              <a:buChar char="•"/>
            </a:pPr>
            <a:r>
              <a:rPr lang="en-US" sz="1200" i="0" dirty="0">
                <a:effectLst/>
                <a:highlight>
                  <a:srgbClr val="FF00FF"/>
                </a:highlight>
              </a:rPr>
              <a:t>Energy &amp; Motion</a:t>
            </a:r>
          </a:p>
          <a:p>
            <a:pPr algn="l">
              <a:buFont typeface="Arial" panose="020B0604020202020204" pitchFamily="34" charset="0"/>
              <a:buChar char="•"/>
            </a:pPr>
            <a:r>
              <a:rPr lang="en-US" sz="1200" i="0" dirty="0">
                <a:effectLst/>
                <a:highlight>
                  <a:srgbClr val="FF00FF"/>
                </a:highlight>
              </a:rPr>
              <a:t>Impact and Linear Momentum</a:t>
            </a:r>
            <a:endParaRPr lang="en-US" sz="1200" dirty="0">
              <a:highlight>
                <a:srgbClr val="FF00FF"/>
              </a:highlight>
            </a:endParaRPr>
          </a:p>
          <a:p>
            <a:pPr>
              <a:buFont typeface="Arial" panose="020B0604020202020204" pitchFamily="34" charset="0"/>
              <a:buChar char="•"/>
            </a:pPr>
            <a:r>
              <a:rPr lang="en-US" sz="1200" dirty="0"/>
              <a:t>Torque</a:t>
            </a:r>
          </a:p>
          <a:p>
            <a:pPr algn="l">
              <a:buFont typeface="Arial" panose="020B0604020202020204" pitchFamily="34" charset="0"/>
              <a:buChar char="•"/>
            </a:pPr>
            <a:r>
              <a:rPr lang="en-US" sz="1200" i="0" dirty="0">
                <a:effectLst/>
              </a:rPr>
              <a:t>Equilibrium and Equilibrium conditions</a:t>
            </a:r>
          </a:p>
          <a:p>
            <a:pPr algn="l"/>
            <a:endParaRPr lang="en-US" sz="1200" b="1" i="0" dirty="0">
              <a:effectLst/>
            </a:endParaRPr>
          </a:p>
          <a:p>
            <a:pPr algn="l"/>
            <a:r>
              <a:rPr lang="en-US" sz="1200" b="1" i="0" dirty="0">
                <a:effectLst/>
              </a:rPr>
              <a:t>2. </a:t>
            </a:r>
            <a:r>
              <a:rPr lang="en-US" sz="1200" b="1" i="0" dirty="0" err="1">
                <a:effectLst/>
              </a:rPr>
              <a:t>Ünite</a:t>
            </a:r>
            <a:r>
              <a:rPr lang="en-US" sz="1200" b="1" i="0" dirty="0">
                <a:effectLst/>
              </a:rPr>
              <a:t>: </a:t>
            </a:r>
            <a:r>
              <a:rPr lang="en-US" sz="1200" b="1" i="0" dirty="0">
                <a:solidFill>
                  <a:srgbClr val="2C2F34"/>
                </a:solidFill>
                <a:effectLst/>
              </a:rPr>
              <a:t>Electricity &amp; Magnetism</a:t>
            </a:r>
            <a:endParaRPr lang="en-US" sz="1200" b="0" i="0" dirty="0">
              <a:effectLst/>
            </a:endParaRPr>
          </a:p>
          <a:p>
            <a:pPr algn="l">
              <a:buFont typeface="Arial" panose="020B0604020202020204" pitchFamily="34" charset="0"/>
              <a:buChar char="•"/>
            </a:pPr>
            <a:r>
              <a:rPr lang="en-US" sz="1200" b="0" i="0" dirty="0" err="1">
                <a:effectLst/>
              </a:rPr>
              <a:t>Elektriksel</a:t>
            </a:r>
            <a:r>
              <a:rPr lang="en-US" sz="1200" b="0" i="0" dirty="0">
                <a:effectLst/>
              </a:rPr>
              <a:t> </a:t>
            </a:r>
            <a:r>
              <a:rPr lang="en-US" sz="1200" b="0" i="0" dirty="0" err="1">
                <a:effectLst/>
              </a:rPr>
              <a:t>Kuvvet</a:t>
            </a:r>
            <a:endParaRPr lang="en-US" sz="1200" dirty="0"/>
          </a:p>
          <a:p>
            <a:pPr algn="l">
              <a:buFont typeface="Arial" panose="020B0604020202020204" pitchFamily="34" charset="0"/>
              <a:buChar char="•"/>
            </a:pPr>
            <a:r>
              <a:rPr lang="en-US" sz="1200" b="0" i="0" dirty="0">
                <a:solidFill>
                  <a:schemeClr val="bg1"/>
                </a:solidFill>
                <a:effectLst/>
                <a:highlight>
                  <a:srgbClr val="800000"/>
                </a:highlight>
              </a:rPr>
              <a:t>Electric Field</a:t>
            </a:r>
          </a:p>
          <a:p>
            <a:pPr algn="l">
              <a:buFont typeface="Arial" panose="020B0604020202020204" pitchFamily="34" charset="0"/>
              <a:buChar char="•"/>
            </a:pPr>
            <a:r>
              <a:rPr lang="en-US" sz="1200" b="0" i="0" dirty="0" err="1">
                <a:effectLst/>
              </a:rPr>
              <a:t>Elektriksel</a:t>
            </a:r>
            <a:r>
              <a:rPr lang="en-US" sz="1200" b="0" i="0" dirty="0">
                <a:effectLst/>
              </a:rPr>
              <a:t> </a:t>
            </a:r>
            <a:r>
              <a:rPr lang="en-US" sz="1200" b="0" i="0" dirty="0" err="1">
                <a:effectLst/>
              </a:rPr>
              <a:t>Potansiyel</a:t>
            </a:r>
            <a:endParaRPr lang="en-US" sz="1200" b="0" i="0" dirty="0">
              <a:effectLst/>
            </a:endParaRPr>
          </a:p>
          <a:p>
            <a:pPr algn="l">
              <a:buFont typeface="Arial" panose="020B0604020202020204" pitchFamily="34" charset="0"/>
              <a:buChar char="•"/>
            </a:pPr>
            <a:r>
              <a:rPr lang="en-US" sz="1200" b="0" i="0" dirty="0">
                <a:solidFill>
                  <a:schemeClr val="bg1"/>
                </a:solidFill>
                <a:effectLst/>
                <a:highlight>
                  <a:srgbClr val="0000FF"/>
                </a:highlight>
              </a:rPr>
              <a:t>Uniform Electric fields and capacitors</a:t>
            </a:r>
          </a:p>
          <a:p>
            <a:pPr algn="l">
              <a:buFont typeface="Arial" panose="020B0604020202020204" pitchFamily="34" charset="0"/>
              <a:buChar char="•"/>
            </a:pPr>
            <a:r>
              <a:rPr lang="en-US" sz="1200" b="0" i="0" dirty="0" err="1">
                <a:effectLst/>
              </a:rPr>
              <a:t>Manyetizma</a:t>
            </a:r>
            <a:r>
              <a:rPr lang="en-US" sz="1200" b="0" i="0" dirty="0">
                <a:effectLst/>
              </a:rPr>
              <a:t> </a:t>
            </a:r>
            <a:r>
              <a:rPr lang="en-US" sz="1200" b="0" i="0" dirty="0" err="1">
                <a:effectLst/>
              </a:rPr>
              <a:t>ve</a:t>
            </a:r>
            <a:r>
              <a:rPr lang="en-US" sz="1200" b="0" i="0" dirty="0">
                <a:effectLst/>
              </a:rPr>
              <a:t> </a:t>
            </a:r>
            <a:r>
              <a:rPr lang="en-US" sz="1200" b="0" i="0" dirty="0" err="1">
                <a:effectLst/>
              </a:rPr>
              <a:t>Elektromanyetik</a:t>
            </a:r>
            <a:r>
              <a:rPr lang="en-US" sz="1200" b="0" i="0" dirty="0">
                <a:effectLst/>
              </a:rPr>
              <a:t> </a:t>
            </a:r>
            <a:r>
              <a:rPr lang="en-US" sz="1200" b="0" i="0" dirty="0" err="1">
                <a:effectLst/>
              </a:rPr>
              <a:t>İndüklenme</a:t>
            </a:r>
            <a:endParaRPr lang="en-US" sz="1200" b="0" i="0" dirty="0">
              <a:effectLst/>
            </a:endParaRPr>
          </a:p>
          <a:p>
            <a:pPr algn="l">
              <a:buFont typeface="Arial" panose="020B0604020202020204" pitchFamily="34" charset="0"/>
              <a:buChar char="•"/>
            </a:pPr>
            <a:r>
              <a:rPr lang="en-US" sz="1200" b="0" i="0" dirty="0" err="1">
                <a:effectLst/>
              </a:rPr>
              <a:t>Alternatif</a:t>
            </a:r>
            <a:r>
              <a:rPr lang="en-US" sz="1200" b="0" i="0" dirty="0">
                <a:effectLst/>
              </a:rPr>
              <a:t> </a:t>
            </a:r>
            <a:r>
              <a:rPr lang="en-US" sz="1200" b="0" i="0" dirty="0" err="1">
                <a:effectLst/>
              </a:rPr>
              <a:t>Akım</a:t>
            </a:r>
            <a:endParaRPr lang="en-US" sz="1200" b="0" i="0" dirty="0">
              <a:effectLst/>
            </a:endParaRPr>
          </a:p>
          <a:p>
            <a:pPr algn="l">
              <a:buFont typeface="Arial" panose="020B0604020202020204" pitchFamily="34" charset="0"/>
              <a:buChar char="•"/>
            </a:pPr>
            <a:r>
              <a:rPr lang="en-US" sz="1200" b="0" i="0" dirty="0" err="1">
                <a:effectLst/>
              </a:rPr>
              <a:t>Transformatörler</a:t>
            </a:r>
            <a:endParaRPr lang="en-US" sz="1200" b="0" i="0" dirty="0">
              <a:effectLst/>
            </a:endParaRPr>
          </a:p>
        </p:txBody>
      </p:sp>
      <p:sp>
        <p:nvSpPr>
          <p:cNvPr id="22" name="TextBox 21">
            <a:extLst>
              <a:ext uri="{FF2B5EF4-FFF2-40B4-BE49-F238E27FC236}">
                <a16:creationId xmlns:a16="http://schemas.microsoft.com/office/drawing/2014/main" id="{2D0CACB1-4B47-6E4F-9CE5-0611A32CE93F}"/>
              </a:ext>
            </a:extLst>
          </p:cNvPr>
          <p:cNvSpPr txBox="1"/>
          <p:nvPr/>
        </p:nvSpPr>
        <p:spPr>
          <a:xfrm>
            <a:off x="5197187" y="1647369"/>
            <a:ext cx="2956213" cy="4339650"/>
          </a:xfrm>
          <a:prstGeom prst="rect">
            <a:avLst/>
          </a:prstGeom>
          <a:noFill/>
        </p:spPr>
        <p:txBody>
          <a:bodyPr wrap="square" rtlCol="0">
            <a:spAutoFit/>
          </a:bodyPr>
          <a:lstStyle/>
          <a:p>
            <a:pPr marL="0" marR="0" indent="0" algn="l" rtl="0" eaLnBrk="1" fontAlgn="auto" latinLnBrk="0" hangingPunct="1">
              <a:spcBef>
                <a:spcPts val="0"/>
              </a:spcBef>
              <a:spcAft>
                <a:spcPts val="0"/>
              </a:spcAft>
            </a:pPr>
            <a:r>
              <a:rPr lang="en-TR" sz="1200" b="1" i="0" u="none" strike="noStrike" kern="1200" baseline="0" dirty="0">
                <a:ln>
                  <a:noFill/>
                </a:ln>
                <a:solidFill>
                  <a:srgbClr val="FF0000"/>
                </a:solidFill>
                <a:effectLst/>
              </a:rPr>
              <a:t>12. </a:t>
            </a:r>
            <a:endParaRPr lang="en-TR" sz="1200" b="0" i="0" u="none" strike="noStrike" dirty="0">
              <a:solidFill>
                <a:srgbClr val="FF0000"/>
              </a:solidFill>
              <a:effectLst/>
            </a:endParaRPr>
          </a:p>
          <a:p>
            <a:pPr marL="0" algn="l" rtl="0" eaLnBrk="1" fontAlgn="ctr" latinLnBrk="0" hangingPunct="1">
              <a:spcBef>
                <a:spcPts val="0"/>
              </a:spcBef>
              <a:spcAft>
                <a:spcPts val="0"/>
              </a:spcAft>
            </a:pPr>
            <a:r>
              <a:rPr lang="en-US" sz="1200" b="1" i="0" u="none" strike="noStrike" kern="1200" dirty="0">
                <a:effectLst/>
              </a:rPr>
              <a:t>1. ÜNİTE: Uniform circular motion</a:t>
            </a:r>
            <a:endParaRPr lang="en-TR" sz="1200" b="0" i="0" u="none" strike="noStrike" dirty="0">
              <a:effectLst/>
            </a:endParaRPr>
          </a:p>
          <a:p>
            <a:pPr marL="0" algn="l" rtl="0" eaLnBrk="1" fontAlgn="ctr" latinLnBrk="0" hangingPunct="1">
              <a:spcBef>
                <a:spcPts val="0"/>
              </a:spcBef>
              <a:spcAft>
                <a:spcPts val="0"/>
              </a:spcAft>
            </a:pPr>
            <a:r>
              <a:rPr lang="tr-TR" sz="1200" b="0" i="0" u="none" strike="noStrike" kern="1200" dirty="0" err="1">
                <a:solidFill>
                  <a:schemeClr val="bg1"/>
                </a:solidFill>
                <a:effectLst/>
                <a:highlight>
                  <a:srgbClr val="808080"/>
                </a:highlight>
              </a:rPr>
              <a:t>Uniform</a:t>
            </a:r>
            <a:r>
              <a:rPr lang="tr-TR" sz="1200" b="0" i="0" u="none" strike="noStrike" kern="1200" dirty="0">
                <a:solidFill>
                  <a:schemeClr val="bg1"/>
                </a:solidFill>
                <a:effectLst/>
                <a:highlight>
                  <a:srgbClr val="808080"/>
                </a:highlight>
              </a:rPr>
              <a:t> </a:t>
            </a:r>
            <a:r>
              <a:rPr lang="tr-TR" sz="1200" b="0" i="0" u="none" strike="noStrike" kern="1200" dirty="0" err="1">
                <a:solidFill>
                  <a:schemeClr val="bg1"/>
                </a:solidFill>
                <a:effectLst/>
                <a:highlight>
                  <a:srgbClr val="808080"/>
                </a:highlight>
              </a:rPr>
              <a:t>circular</a:t>
            </a:r>
            <a:r>
              <a:rPr lang="tr-TR" sz="1200" b="0" i="0" u="none" strike="noStrike" kern="1200" dirty="0">
                <a:solidFill>
                  <a:schemeClr val="bg1"/>
                </a:solidFill>
                <a:effectLst/>
                <a:highlight>
                  <a:srgbClr val="808080"/>
                </a:highlight>
              </a:rPr>
              <a:t> </a:t>
            </a:r>
            <a:r>
              <a:rPr lang="tr-TR" sz="1200" b="0" i="0" u="none" strike="noStrike" kern="1200" dirty="0" err="1">
                <a:solidFill>
                  <a:schemeClr val="bg1"/>
                </a:solidFill>
                <a:effectLst/>
                <a:highlight>
                  <a:srgbClr val="808080"/>
                </a:highlight>
              </a:rPr>
              <a:t>motion</a:t>
            </a:r>
            <a:endParaRPr lang="en-TR" sz="1200" b="0" i="0" u="none" strike="noStrike" dirty="0">
              <a:solidFill>
                <a:schemeClr val="bg1"/>
              </a:solidFill>
              <a:effectLst/>
              <a:highlight>
                <a:srgbClr val="808080"/>
              </a:highlight>
            </a:endParaRPr>
          </a:p>
          <a:p>
            <a:pPr marL="0" algn="l" rtl="0" eaLnBrk="1" fontAlgn="ctr" latinLnBrk="0" hangingPunct="1">
              <a:spcBef>
                <a:spcPts val="0"/>
              </a:spcBef>
              <a:spcAft>
                <a:spcPts val="0"/>
              </a:spcAft>
            </a:pPr>
            <a:r>
              <a:rPr lang="en-US" sz="1200" b="0" i="0" u="none" strike="noStrike" kern="1200" dirty="0" err="1">
                <a:effectLst/>
              </a:rPr>
              <a:t>Dönerek</a:t>
            </a:r>
            <a:r>
              <a:rPr lang="en-US" sz="1200" b="0" i="0" u="none" strike="noStrike" kern="1200" dirty="0">
                <a:effectLst/>
              </a:rPr>
              <a:t> </a:t>
            </a:r>
            <a:r>
              <a:rPr lang="en-US" sz="1200" b="0" i="0" u="none" strike="noStrike" kern="1200" dirty="0" err="1">
                <a:effectLst/>
              </a:rPr>
              <a:t>Öteleme</a:t>
            </a:r>
            <a:r>
              <a:rPr lang="en-US" sz="1200" b="0" i="0" u="none" strike="noStrike" kern="1200" dirty="0">
                <a:effectLst/>
              </a:rPr>
              <a:t> </a:t>
            </a:r>
            <a:r>
              <a:rPr lang="en-US" sz="1200" b="0" i="0" u="none" strike="noStrike" kern="1200" dirty="0" err="1">
                <a:effectLst/>
              </a:rPr>
              <a:t>Hareketi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Açısal</a:t>
            </a:r>
            <a:r>
              <a:rPr lang="en-US" sz="1200" b="0" i="0" u="none" strike="noStrike" kern="1200" dirty="0">
                <a:effectLst/>
              </a:rPr>
              <a:t> Momentum</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Kütle</a:t>
            </a:r>
            <a:r>
              <a:rPr lang="en-US" sz="1200" b="0" i="0" u="none" strike="noStrike" kern="1200" dirty="0">
                <a:effectLst/>
              </a:rPr>
              <a:t> </a:t>
            </a:r>
            <a:r>
              <a:rPr lang="en-US" sz="1200" b="0" i="0" u="none" strike="noStrike" kern="1200" dirty="0" err="1">
                <a:effectLst/>
              </a:rPr>
              <a:t>Çekim</a:t>
            </a:r>
            <a:r>
              <a:rPr lang="en-US" sz="1200" b="0" i="0" u="none" strike="noStrike" kern="1200" dirty="0">
                <a:effectLst/>
              </a:rPr>
              <a:t> </a:t>
            </a:r>
            <a:r>
              <a:rPr lang="en-US" sz="1200" b="0" i="0" u="none" strike="noStrike" kern="1200" dirty="0" err="1">
                <a:effectLst/>
              </a:rPr>
              <a:t>Kuvveti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Kepler </a:t>
            </a:r>
            <a:r>
              <a:rPr lang="en-US" sz="1200" b="0" i="0" u="none" strike="noStrike" kern="1200" dirty="0" err="1">
                <a:effectLst/>
              </a:rPr>
              <a:t>Kanunları</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highlight>
                  <a:srgbClr val="C0C0C0"/>
                </a:highlight>
              </a:rPr>
              <a:t>2. ÜNİTE: Simple Harmonic motion</a:t>
            </a:r>
            <a:endParaRPr lang="en-TR" sz="1200" b="0" i="0" u="none" strike="noStrike" dirty="0">
              <a:effectLst/>
              <a:highlight>
                <a:srgbClr val="C0C0C0"/>
              </a:highlight>
            </a:endParaRPr>
          </a:p>
          <a:p>
            <a:pPr marL="0" algn="l" rtl="0" eaLnBrk="1" fontAlgn="ctr" latinLnBrk="0" hangingPunct="1">
              <a:spcBef>
                <a:spcPts val="0"/>
              </a:spcBef>
              <a:spcAft>
                <a:spcPts val="0"/>
              </a:spcAft>
            </a:pPr>
            <a:r>
              <a:rPr lang="en-US" sz="1200" b="0" i="0" u="none" strike="noStrike" kern="1200" dirty="0">
                <a:effectLst/>
                <a:highlight>
                  <a:srgbClr val="C0C0C0"/>
                </a:highlight>
              </a:rPr>
              <a:t>Basit </a:t>
            </a:r>
            <a:r>
              <a:rPr lang="en-US" sz="1200" b="0" i="0" u="none" strike="noStrike" kern="1200" dirty="0" err="1">
                <a:effectLst/>
                <a:highlight>
                  <a:srgbClr val="C0C0C0"/>
                </a:highlight>
              </a:rPr>
              <a:t>Harmonik</a:t>
            </a:r>
            <a:r>
              <a:rPr lang="en-US" sz="1200" b="0" i="0" u="none" strike="noStrike" kern="1200" dirty="0">
                <a:effectLst/>
                <a:highlight>
                  <a:srgbClr val="C0C0C0"/>
                </a:highlight>
              </a:rPr>
              <a:t> </a:t>
            </a:r>
            <a:r>
              <a:rPr lang="en-US" sz="1200" b="0" i="0" u="none" strike="noStrike" kern="1200" dirty="0" err="1">
                <a:effectLst/>
                <a:highlight>
                  <a:srgbClr val="C0C0C0"/>
                </a:highlight>
              </a:rPr>
              <a:t>Hareket</a:t>
            </a:r>
            <a:endParaRPr lang="en-TR" sz="1200" b="0" i="0" u="none" strike="noStrike" dirty="0">
              <a:effectLst/>
              <a:highlight>
                <a:srgbClr val="C0C0C0"/>
              </a:highlight>
            </a:endParaRPr>
          </a:p>
          <a:p>
            <a:pPr marL="0" algn="l" rtl="0" eaLnBrk="1" fontAlgn="ctr" latinLnBrk="0" hangingPunct="1">
              <a:spcBef>
                <a:spcPts val="0"/>
              </a:spcBef>
              <a:spcAft>
                <a:spcPts val="0"/>
              </a:spcAft>
            </a:pPr>
            <a:r>
              <a:rPr lang="en-US" sz="1200" b="1" i="0" u="none" strike="noStrike" kern="1200" dirty="0">
                <a:effectLst/>
              </a:rPr>
              <a:t>3. ÜNİTE: Wave mechanics</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Dalgalarda</a:t>
            </a:r>
            <a:r>
              <a:rPr lang="en-US" sz="1200" b="0" i="0" u="none" strike="noStrike" kern="1200" dirty="0">
                <a:effectLst/>
              </a:rPr>
              <a:t> </a:t>
            </a:r>
            <a:r>
              <a:rPr lang="en-US" sz="1200" b="0" i="0" u="none" strike="noStrike" kern="1200" dirty="0" err="1">
                <a:effectLst/>
              </a:rPr>
              <a:t>Kırınım</a:t>
            </a:r>
            <a:r>
              <a:rPr lang="en-US" sz="1200" b="0" i="0" u="none" strike="noStrike" kern="1200" dirty="0">
                <a:effectLst/>
              </a:rPr>
              <a:t>, </a:t>
            </a:r>
            <a:r>
              <a:rPr lang="en-US" sz="1200" b="0" i="0" u="none" strike="noStrike" kern="1200" dirty="0" err="1">
                <a:effectLst/>
              </a:rPr>
              <a:t>Girişim</a:t>
            </a:r>
            <a:r>
              <a:rPr lang="en-US" sz="1200" b="0" i="0" u="none" strike="noStrike" kern="1200" dirty="0">
                <a:effectLst/>
              </a:rPr>
              <a:t> </a:t>
            </a:r>
            <a:r>
              <a:rPr lang="en-US" sz="1200" b="0" i="0" u="none" strike="noStrike" kern="1200" dirty="0" err="1">
                <a:effectLst/>
              </a:rPr>
              <a:t>ve</a:t>
            </a:r>
            <a:r>
              <a:rPr lang="en-US" sz="1200" b="0" i="0" u="none" strike="noStrike" kern="1200" dirty="0">
                <a:effectLst/>
              </a:rPr>
              <a:t> Doppler </a:t>
            </a:r>
            <a:r>
              <a:rPr lang="en-US" sz="1200" b="0" i="0" u="none" strike="noStrike" kern="1200" dirty="0" err="1">
                <a:effectLst/>
              </a:rPr>
              <a:t>Olayı</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Elektromanyetik</a:t>
            </a:r>
            <a:r>
              <a:rPr lang="en-US" sz="1200" b="0" i="0" u="none" strike="noStrike" kern="1200" dirty="0">
                <a:effectLst/>
              </a:rPr>
              <a:t> </a:t>
            </a:r>
            <a:r>
              <a:rPr lang="en-US" sz="1200" b="0" i="0" u="none" strike="noStrike" kern="1200" dirty="0" err="1">
                <a:effectLst/>
              </a:rPr>
              <a:t>Dalgalar</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4. ÜNİTE: Intro to Atomic Physics and Radioactivity</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Atom </a:t>
            </a:r>
            <a:r>
              <a:rPr lang="en-US" sz="1200" b="0" i="0" u="none" strike="noStrike" kern="1200" dirty="0" err="1">
                <a:effectLst/>
              </a:rPr>
              <a:t>Kavramının</a:t>
            </a:r>
            <a:r>
              <a:rPr lang="en-US" sz="1200" b="0" i="0" u="none" strike="noStrike" kern="1200" dirty="0">
                <a:effectLst/>
              </a:rPr>
              <a:t> </a:t>
            </a:r>
            <a:r>
              <a:rPr lang="en-US" sz="1200" b="0" i="0" u="none" strike="noStrike" kern="1200" dirty="0" err="1">
                <a:effectLst/>
              </a:rPr>
              <a:t>Tarihsel</a:t>
            </a:r>
            <a:r>
              <a:rPr lang="en-US" sz="1200" b="0" i="0" u="none" strike="noStrike" kern="1200" dirty="0">
                <a:effectLst/>
              </a:rPr>
              <a:t> </a:t>
            </a:r>
            <a:r>
              <a:rPr lang="en-US" sz="1200" b="0" i="0" u="none" strike="noStrike" kern="1200" dirty="0" err="1">
                <a:effectLst/>
              </a:rPr>
              <a:t>Gelişimi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Büyük</a:t>
            </a:r>
            <a:r>
              <a:rPr lang="en-US" sz="1200" b="0" i="0" u="none" strike="noStrike" kern="1200" dirty="0">
                <a:effectLst/>
              </a:rPr>
              <a:t> </a:t>
            </a:r>
            <a:r>
              <a:rPr lang="en-US" sz="1200" b="0" i="0" u="none" strike="noStrike" kern="1200" dirty="0" err="1">
                <a:effectLst/>
              </a:rPr>
              <a:t>Patlama</a:t>
            </a:r>
            <a:r>
              <a:rPr lang="en-US" sz="1200" b="0" i="0" u="none" strike="noStrike" kern="1200" dirty="0">
                <a:effectLst/>
              </a:rPr>
              <a:t> </a:t>
            </a:r>
            <a:r>
              <a:rPr lang="en-US" sz="1200" b="0" i="0" u="none" strike="noStrike" kern="1200" dirty="0" err="1">
                <a:effectLst/>
              </a:rPr>
              <a:t>ve</a:t>
            </a:r>
            <a:r>
              <a:rPr lang="en-US" sz="1200" b="0" i="0" u="none" strike="noStrike" kern="1200" dirty="0">
                <a:effectLst/>
              </a:rPr>
              <a:t> </a:t>
            </a:r>
            <a:r>
              <a:rPr lang="en-US" sz="1200" b="0" i="0" u="none" strike="noStrike" kern="1200" dirty="0" err="1">
                <a:effectLst/>
              </a:rPr>
              <a:t>Evrenin</a:t>
            </a:r>
            <a:r>
              <a:rPr lang="en-US" sz="1200" b="0" i="0" u="none" strike="noStrike" kern="1200" dirty="0">
                <a:effectLst/>
              </a:rPr>
              <a:t> </a:t>
            </a:r>
            <a:r>
              <a:rPr lang="en-US" sz="1200" b="0" i="0" u="none" strike="noStrike" kern="1200" dirty="0" err="1">
                <a:effectLst/>
              </a:rPr>
              <a:t>Oluşumu</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Radyoaktivite</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rPr>
              <a:t>5. ÜNİTE: Modern Physics</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Özel </a:t>
            </a:r>
            <a:r>
              <a:rPr lang="en-US" sz="1200" b="0" i="0" u="none" strike="noStrike" kern="1200" dirty="0" err="1">
                <a:effectLst/>
              </a:rPr>
              <a:t>Görelilik</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Kuantum</a:t>
            </a:r>
            <a:r>
              <a:rPr lang="en-US" sz="1200" b="0" i="0" u="none" strike="noStrike" kern="1200" dirty="0">
                <a:effectLst/>
              </a:rPr>
              <a:t> </a:t>
            </a:r>
            <a:r>
              <a:rPr lang="en-US" sz="1200" b="0" i="0" u="none" strike="noStrike" kern="1200" dirty="0" err="1">
                <a:effectLst/>
              </a:rPr>
              <a:t>Fiziğine</a:t>
            </a:r>
            <a:r>
              <a:rPr lang="en-US" sz="1200" b="0" i="0" u="none" strike="noStrike" kern="1200" dirty="0">
                <a:effectLst/>
              </a:rPr>
              <a:t> </a:t>
            </a:r>
            <a:r>
              <a:rPr lang="en-US" sz="1200" b="0" i="0" u="none" strike="noStrike" kern="1200" dirty="0" err="1">
                <a:effectLst/>
              </a:rPr>
              <a:t>Giriş</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Photoelectric effect</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Compton </a:t>
            </a:r>
            <a:r>
              <a:rPr lang="en-US" sz="1200" b="0" i="0" u="none" strike="noStrike" kern="1200" dirty="0" err="1">
                <a:effectLst/>
              </a:rPr>
              <a:t>Saçılması</a:t>
            </a:r>
            <a:r>
              <a:rPr lang="en-US" sz="1200" b="0" i="0" u="none" strike="noStrike" kern="1200" dirty="0">
                <a:effectLst/>
              </a:rPr>
              <a:t> </a:t>
            </a:r>
            <a:r>
              <a:rPr lang="en-US" sz="1200" b="0" i="0" u="none" strike="noStrike" kern="1200" dirty="0" err="1">
                <a:effectLst/>
              </a:rPr>
              <a:t>ve</a:t>
            </a:r>
            <a:r>
              <a:rPr lang="en-US" sz="1200" b="0" i="0" u="none" strike="noStrike" kern="1200" dirty="0">
                <a:effectLst/>
              </a:rPr>
              <a:t> De Broglie </a:t>
            </a:r>
            <a:r>
              <a:rPr lang="en-US" sz="1200" b="0" i="0" u="none" strike="noStrike" kern="1200" dirty="0" err="1">
                <a:effectLst/>
              </a:rPr>
              <a:t>Dalga</a:t>
            </a:r>
            <a:r>
              <a:rPr lang="en-US" sz="1200" b="0" i="0" u="none" strike="noStrike" kern="1200" dirty="0">
                <a:effectLst/>
              </a:rPr>
              <a:t> </a:t>
            </a:r>
            <a:r>
              <a:rPr lang="en-US" sz="1200" b="0" i="0" u="none" strike="noStrike" kern="1200" dirty="0" err="1">
                <a:effectLst/>
              </a:rPr>
              <a:t>Boyu</a:t>
            </a:r>
            <a:endParaRPr lang="en-TR" sz="1200" b="0" i="0" u="none" strike="noStrike" dirty="0">
              <a:effectLst/>
            </a:endParaRPr>
          </a:p>
          <a:p>
            <a:endParaRPr lang="tr-TR" sz="1200" dirty="0"/>
          </a:p>
        </p:txBody>
      </p:sp>
      <p:sp>
        <p:nvSpPr>
          <p:cNvPr id="18" name="TextBox 17">
            <a:extLst>
              <a:ext uri="{FF2B5EF4-FFF2-40B4-BE49-F238E27FC236}">
                <a16:creationId xmlns:a16="http://schemas.microsoft.com/office/drawing/2014/main" id="{0118D37C-6498-E143-B8F8-66E1D53689EF}"/>
              </a:ext>
            </a:extLst>
          </p:cNvPr>
          <p:cNvSpPr txBox="1"/>
          <p:nvPr/>
        </p:nvSpPr>
        <p:spPr>
          <a:xfrm>
            <a:off x="8427344" y="2247533"/>
            <a:ext cx="3445570" cy="3139321"/>
          </a:xfrm>
          <a:prstGeom prst="rect">
            <a:avLst/>
          </a:prstGeom>
          <a:noFill/>
        </p:spPr>
        <p:txBody>
          <a:bodyPr wrap="square">
            <a:spAutoFit/>
          </a:bodyPr>
          <a:lstStyle/>
          <a:p>
            <a:pPr algn="just"/>
            <a:r>
              <a:rPr lang="en-US" b="1" i="0" u="none" strike="noStrike" dirty="0">
                <a:solidFill>
                  <a:srgbClr val="000000"/>
                </a:solidFill>
                <a:effectLst/>
                <a:highlight>
                  <a:srgbClr val="C0C0C0"/>
                </a:highlight>
              </a:rPr>
              <a:t>Pendulum Experiment (Simple Harmonic Motion)</a:t>
            </a:r>
          </a:p>
          <a:p>
            <a:pPr algn="just"/>
            <a:r>
              <a:rPr lang="en-US" b="1" dirty="0">
                <a:solidFill>
                  <a:srgbClr val="000000"/>
                </a:solidFill>
                <a:highlight>
                  <a:srgbClr val="00FF00"/>
                </a:highlight>
              </a:rPr>
              <a:t>1D &amp; 2D Motion with friction</a:t>
            </a:r>
          </a:p>
          <a:p>
            <a:pPr algn="just"/>
            <a:r>
              <a:rPr lang="en-US" b="1" dirty="0">
                <a:solidFill>
                  <a:srgbClr val="000000"/>
                </a:solidFill>
                <a:highlight>
                  <a:srgbClr val="FFFF00"/>
                </a:highlight>
              </a:rPr>
              <a:t>Projectile Motion</a:t>
            </a:r>
          </a:p>
          <a:p>
            <a:pPr algn="just"/>
            <a:r>
              <a:rPr lang="en-US" b="1" i="0" u="none" strike="noStrike" dirty="0">
                <a:solidFill>
                  <a:srgbClr val="000000"/>
                </a:solidFill>
                <a:effectLst/>
                <a:highlight>
                  <a:srgbClr val="FF00FF"/>
                </a:highlight>
              </a:rPr>
              <a:t>Collision (Linear momentum &amp; energy)</a:t>
            </a:r>
          </a:p>
          <a:p>
            <a:pPr algn="just"/>
            <a:r>
              <a:rPr lang="en-US" b="1" dirty="0">
                <a:solidFill>
                  <a:schemeClr val="bg1"/>
                </a:solidFill>
                <a:highlight>
                  <a:srgbClr val="808080"/>
                </a:highlight>
              </a:rPr>
              <a:t>C</a:t>
            </a:r>
            <a:r>
              <a:rPr lang="en-US" b="1" i="0" u="none" strike="noStrike" dirty="0">
                <a:solidFill>
                  <a:schemeClr val="bg1"/>
                </a:solidFill>
                <a:effectLst/>
                <a:highlight>
                  <a:srgbClr val="808080"/>
                </a:highlight>
              </a:rPr>
              <a:t>entripetal Force (Circular motion) </a:t>
            </a:r>
          </a:p>
          <a:p>
            <a:pPr algn="just"/>
            <a:r>
              <a:rPr lang="en-US" b="1" i="0" u="none" strike="noStrike" dirty="0">
                <a:solidFill>
                  <a:schemeClr val="bg1"/>
                </a:solidFill>
                <a:effectLst/>
                <a:highlight>
                  <a:srgbClr val="800000"/>
                </a:highlight>
              </a:rPr>
              <a:t>Electric field</a:t>
            </a:r>
          </a:p>
          <a:p>
            <a:pPr algn="just"/>
            <a:r>
              <a:rPr lang="en-US" b="1" i="0" u="none" strike="noStrike" dirty="0">
                <a:solidFill>
                  <a:srgbClr val="000000"/>
                </a:solidFill>
                <a:effectLst/>
                <a:highlight>
                  <a:srgbClr val="00FFFF"/>
                </a:highlight>
              </a:rPr>
              <a:t>Ohm's Law</a:t>
            </a:r>
          </a:p>
          <a:p>
            <a:pPr algn="just"/>
            <a:r>
              <a:rPr lang="en-US" b="1" i="0" u="none" strike="noStrike" dirty="0">
                <a:solidFill>
                  <a:schemeClr val="bg1"/>
                </a:solidFill>
                <a:effectLst/>
                <a:highlight>
                  <a:srgbClr val="0000FF"/>
                </a:highlight>
              </a:rPr>
              <a:t>Inspection of Capacitors</a:t>
            </a:r>
          </a:p>
        </p:txBody>
      </p:sp>
      <p:cxnSp>
        <p:nvCxnSpPr>
          <p:cNvPr id="13" name="Straight Connector 12">
            <a:extLst>
              <a:ext uri="{FF2B5EF4-FFF2-40B4-BE49-F238E27FC236}">
                <a16:creationId xmlns:a16="http://schemas.microsoft.com/office/drawing/2014/main" id="{BB9A4444-C698-8D4D-BC5E-0C9CB597F80B}"/>
              </a:ext>
            </a:extLst>
          </p:cNvPr>
          <p:cNvCxnSpPr/>
          <p:nvPr/>
        </p:nvCxnSpPr>
        <p:spPr>
          <a:xfrm>
            <a:off x="8253984" y="1171307"/>
            <a:ext cx="0" cy="5018329"/>
          </a:xfrm>
          <a:prstGeom prst="line">
            <a:avLst/>
          </a:prstGeom>
        </p:spPr>
        <p:style>
          <a:lnRef idx="1">
            <a:schemeClr val="accent1"/>
          </a:lnRef>
          <a:fillRef idx="0">
            <a:schemeClr val="accent1"/>
          </a:fillRef>
          <a:effectRef idx="0">
            <a:schemeClr val="accent1"/>
          </a:effectRef>
          <a:fontRef idx="minor">
            <a:schemeClr val="tx1"/>
          </a:fontRef>
        </p:style>
      </p:cxnSp>
      <p:sp>
        <p:nvSpPr>
          <p:cNvPr id="6" name="Rounded Rectangle 5">
            <a:extLst>
              <a:ext uri="{FF2B5EF4-FFF2-40B4-BE49-F238E27FC236}">
                <a16:creationId xmlns:a16="http://schemas.microsoft.com/office/drawing/2014/main" id="{BE6591E3-D7FA-0F4E-A7F7-DD95A5EA6C59}"/>
              </a:ext>
            </a:extLst>
          </p:cNvPr>
          <p:cNvSpPr/>
          <p:nvPr/>
        </p:nvSpPr>
        <p:spPr>
          <a:xfrm>
            <a:off x="5108175" y="5317604"/>
            <a:ext cx="1932705" cy="300083"/>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14" name="Rounded Rectangle 13">
            <a:extLst>
              <a:ext uri="{FF2B5EF4-FFF2-40B4-BE49-F238E27FC236}">
                <a16:creationId xmlns:a16="http://schemas.microsoft.com/office/drawing/2014/main" id="{5B580528-A66D-8544-9656-86ADA0108FB1}"/>
              </a:ext>
            </a:extLst>
          </p:cNvPr>
          <p:cNvSpPr/>
          <p:nvPr/>
        </p:nvSpPr>
        <p:spPr>
          <a:xfrm>
            <a:off x="3119308" y="3844402"/>
            <a:ext cx="1932705" cy="300083"/>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Tree>
    <p:extLst>
      <p:ext uri="{BB962C8B-B14F-4D97-AF65-F5344CB8AC3E}">
        <p14:creationId xmlns:p14="http://schemas.microsoft.com/office/powerpoint/2010/main" val="3991298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14</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r>
              <a:rPr lang="en-US" b="1" i="0" u="none" strike="noStrike" dirty="0">
                <a:solidFill>
                  <a:srgbClr val="1D1D1D"/>
                </a:solidFill>
                <a:effectLst/>
                <a:latin typeface="Montserrat" panose="020F0502020204030204" pitchFamily="34" charset="0"/>
              </a:rPr>
              <a:t>ISU HEPP Group  / </a:t>
            </a:r>
            <a:r>
              <a:rPr lang="en-US" b="1" i="0" u="none" strike="noStrike" dirty="0" err="1">
                <a:solidFill>
                  <a:schemeClr val="tx1">
                    <a:lumMod val="65000"/>
                    <a:lumOff val="35000"/>
                  </a:schemeClr>
                </a:solidFill>
                <a:effectLst/>
                <a:latin typeface="Montserrat" panose="020F0502020204030204" pitchFamily="34" charset="0"/>
              </a:rPr>
              <a:t>VPCLApps</a:t>
            </a:r>
            <a:r>
              <a:rPr lang="en-US" b="1" i="0" u="none" strike="noStrike" dirty="0">
                <a:solidFill>
                  <a:srgbClr val="1D1D1D"/>
                </a:solidFill>
                <a:effectLst/>
                <a:latin typeface="Montserrat" panose="020F0502020204030204" pitchFamily="34" charset="0"/>
              </a:rPr>
              <a:t> </a:t>
            </a:r>
            <a:endParaRPr lang="en-US" i="0" strike="noStrike" dirty="0">
              <a:solidFill>
                <a:schemeClr val="tx1">
                  <a:lumMod val="65000"/>
                  <a:lumOff val="35000"/>
                </a:schemeClr>
              </a:solidFill>
              <a:effectLst/>
              <a:latin typeface="Montserrat" panose="020F0502020204030204" pitchFamily="34" charset="0"/>
            </a:endParaRPr>
          </a:p>
        </p:txBody>
      </p:sp>
      <p:sp>
        <p:nvSpPr>
          <p:cNvPr id="11" name="TextBox 10">
            <a:extLst>
              <a:ext uri="{FF2B5EF4-FFF2-40B4-BE49-F238E27FC236}">
                <a16:creationId xmlns:a16="http://schemas.microsoft.com/office/drawing/2014/main" id="{9667CA21-091B-AA43-98B6-E8E9A96901B6}"/>
              </a:ext>
            </a:extLst>
          </p:cNvPr>
          <p:cNvSpPr txBox="1"/>
          <p:nvPr/>
        </p:nvSpPr>
        <p:spPr>
          <a:xfrm>
            <a:off x="117702" y="1368258"/>
            <a:ext cx="2411246" cy="1384995"/>
          </a:xfrm>
          <a:prstGeom prst="rect">
            <a:avLst/>
          </a:prstGeom>
          <a:noFill/>
        </p:spPr>
        <p:txBody>
          <a:bodyPr wrap="square">
            <a:spAutoFit/>
          </a:bodyPr>
          <a:lstStyle/>
          <a:p>
            <a:pPr algn="l"/>
            <a:r>
              <a:rPr lang="en-US" sz="1200" b="1" i="0" dirty="0">
                <a:solidFill>
                  <a:srgbClr val="E14D43"/>
                </a:solidFill>
                <a:effectLst/>
              </a:rPr>
              <a:t>10. </a:t>
            </a:r>
            <a:endParaRPr lang="en-US" sz="1200" b="1" i="0" dirty="0">
              <a:solidFill>
                <a:srgbClr val="2C2F34"/>
              </a:solidFill>
              <a:effectLst/>
            </a:endParaRPr>
          </a:p>
          <a:p>
            <a:pPr algn="l"/>
            <a:r>
              <a:rPr lang="en-US" sz="1200" b="1" i="0" dirty="0">
                <a:solidFill>
                  <a:srgbClr val="2C2F34"/>
                </a:solidFill>
                <a:effectLst/>
              </a:rPr>
              <a:t>1. </a:t>
            </a:r>
            <a:r>
              <a:rPr lang="en-US" sz="1200" b="1" i="0" dirty="0" err="1">
                <a:solidFill>
                  <a:srgbClr val="2C2F34"/>
                </a:solidFill>
                <a:effectLst/>
              </a:rPr>
              <a:t>Ünite</a:t>
            </a:r>
            <a:r>
              <a:rPr lang="en-US" sz="1200" b="1" i="0" dirty="0">
                <a:solidFill>
                  <a:srgbClr val="2C2F34"/>
                </a:solidFill>
                <a:effectLst/>
              </a:rPr>
              <a:t>: Electricity &amp; Magnetism</a:t>
            </a:r>
            <a:endParaRPr lang="en-US" sz="1200" b="0" i="0" dirty="0">
              <a:solidFill>
                <a:srgbClr val="2C2F34"/>
              </a:solidFill>
              <a:effectLst/>
            </a:endParaRPr>
          </a:p>
          <a:p>
            <a:pPr algn="l">
              <a:buFont typeface="Arial" panose="020B0604020202020204" pitchFamily="34" charset="0"/>
              <a:buChar char="•"/>
            </a:pPr>
            <a:r>
              <a:rPr lang="en-US" sz="1200" b="0" i="0" dirty="0">
                <a:solidFill>
                  <a:srgbClr val="2C2F34"/>
                </a:solidFill>
                <a:effectLst/>
                <a:highlight>
                  <a:srgbClr val="00FFFF"/>
                </a:highlight>
              </a:rPr>
              <a:t>Current, Potential difference, Resistance</a:t>
            </a:r>
          </a:p>
          <a:p>
            <a:pPr algn="l">
              <a:buFont typeface="Arial" panose="020B0604020202020204" pitchFamily="34" charset="0"/>
              <a:buChar char="•"/>
            </a:pPr>
            <a:r>
              <a:rPr lang="en-US" sz="1200" b="0" i="0" dirty="0">
                <a:solidFill>
                  <a:srgbClr val="2C2F34"/>
                </a:solidFill>
                <a:effectLst/>
              </a:rPr>
              <a:t>Electrical energy and power</a:t>
            </a:r>
          </a:p>
          <a:p>
            <a:pPr algn="l">
              <a:buFont typeface="Arial" panose="020B0604020202020204" pitchFamily="34" charset="0"/>
              <a:buChar char="•"/>
            </a:pPr>
            <a:r>
              <a:rPr lang="en-US" sz="1200" b="0" i="0" dirty="0">
                <a:solidFill>
                  <a:srgbClr val="2C2F34"/>
                </a:solidFill>
                <a:effectLst/>
              </a:rPr>
              <a:t>Magnets and magnetic fields</a:t>
            </a:r>
          </a:p>
          <a:p>
            <a:pPr algn="l">
              <a:buFont typeface="Arial" panose="020B0604020202020204" pitchFamily="34" charset="0"/>
              <a:buChar char="•"/>
            </a:pPr>
            <a:r>
              <a:rPr lang="en-US" sz="1200" b="0" i="0" dirty="0">
                <a:solidFill>
                  <a:srgbClr val="2C2F34"/>
                </a:solidFill>
                <a:effectLst/>
              </a:rPr>
              <a:t>Current and magnetic field</a:t>
            </a:r>
          </a:p>
        </p:txBody>
      </p:sp>
      <p:sp>
        <p:nvSpPr>
          <p:cNvPr id="12" name="TextBox 11">
            <a:extLst>
              <a:ext uri="{FF2B5EF4-FFF2-40B4-BE49-F238E27FC236}">
                <a16:creationId xmlns:a16="http://schemas.microsoft.com/office/drawing/2014/main" id="{DDB96414-43E3-964B-A732-A9EA050A6AA4}"/>
              </a:ext>
            </a:extLst>
          </p:cNvPr>
          <p:cNvSpPr txBox="1"/>
          <p:nvPr/>
        </p:nvSpPr>
        <p:spPr>
          <a:xfrm>
            <a:off x="117702" y="2728894"/>
            <a:ext cx="2956213" cy="3231654"/>
          </a:xfrm>
          <a:prstGeom prst="rect">
            <a:avLst/>
          </a:prstGeom>
          <a:noFill/>
        </p:spPr>
        <p:txBody>
          <a:bodyPr wrap="square">
            <a:spAutoFit/>
          </a:bodyPr>
          <a:lstStyle/>
          <a:p>
            <a:pPr algn="l"/>
            <a:r>
              <a:rPr lang="en-US" sz="1200" b="1" i="0" dirty="0">
                <a:solidFill>
                  <a:srgbClr val="FF0000"/>
                </a:solidFill>
                <a:effectLst/>
              </a:rPr>
              <a:t>11. </a:t>
            </a:r>
          </a:p>
          <a:p>
            <a:pPr algn="l"/>
            <a:r>
              <a:rPr lang="en-US" sz="1200" b="1" i="0" dirty="0">
                <a:effectLst/>
              </a:rPr>
              <a:t>1. </a:t>
            </a:r>
            <a:r>
              <a:rPr lang="en-US" sz="1200" b="1" i="0" dirty="0" err="1">
                <a:effectLst/>
              </a:rPr>
              <a:t>Ünite</a:t>
            </a:r>
            <a:r>
              <a:rPr lang="en-US" sz="1200" b="1" i="0" dirty="0">
                <a:effectLst/>
              </a:rPr>
              <a:t>: Force and Motion</a:t>
            </a:r>
            <a:endParaRPr lang="en-US" sz="1200" b="0" i="0" dirty="0">
              <a:effectLst/>
            </a:endParaRPr>
          </a:p>
          <a:p>
            <a:pPr algn="l">
              <a:buFont typeface="Arial" panose="020B0604020202020204" pitchFamily="34" charset="0"/>
              <a:buChar char="•"/>
            </a:pPr>
            <a:r>
              <a:rPr lang="en-US" sz="1200" i="0" dirty="0">
                <a:effectLst/>
              </a:rPr>
              <a:t>Vectors</a:t>
            </a:r>
          </a:p>
          <a:p>
            <a:pPr algn="l">
              <a:buFont typeface="Arial" panose="020B0604020202020204" pitchFamily="34" charset="0"/>
              <a:buChar char="•"/>
            </a:pPr>
            <a:r>
              <a:rPr lang="en-US" sz="1200" i="0" dirty="0">
                <a:effectLst/>
              </a:rPr>
              <a:t>Relative motion</a:t>
            </a:r>
          </a:p>
          <a:p>
            <a:pPr algn="l">
              <a:buFont typeface="Arial" panose="020B0604020202020204" pitchFamily="34" charset="0"/>
              <a:buChar char="•"/>
            </a:pPr>
            <a:r>
              <a:rPr lang="en-US" sz="1200" i="0" dirty="0">
                <a:effectLst/>
                <a:highlight>
                  <a:srgbClr val="FFFF00"/>
                </a:highlight>
              </a:rPr>
              <a:t>Newton’s Laws </a:t>
            </a:r>
            <a:r>
              <a:rPr lang="en-US" sz="1200" i="0" dirty="0">
                <a:effectLst/>
                <a:highlight>
                  <a:srgbClr val="00FF00"/>
                </a:highlight>
              </a:rPr>
              <a:t>of Motion</a:t>
            </a:r>
          </a:p>
          <a:p>
            <a:pPr algn="l">
              <a:buFont typeface="Arial" panose="020B0604020202020204" pitchFamily="34" charset="0"/>
              <a:buChar char="•"/>
            </a:pPr>
            <a:r>
              <a:rPr lang="en-US" sz="1200" i="0" dirty="0">
                <a:effectLst/>
                <a:highlight>
                  <a:srgbClr val="FFFF00"/>
                </a:highlight>
              </a:rPr>
              <a:t>1D Motion with </a:t>
            </a:r>
            <a:r>
              <a:rPr lang="en-US" sz="1200" i="0" dirty="0">
                <a:effectLst/>
                <a:highlight>
                  <a:srgbClr val="00FF00"/>
                </a:highlight>
              </a:rPr>
              <a:t>constant acceleration</a:t>
            </a:r>
          </a:p>
          <a:p>
            <a:pPr algn="l">
              <a:buFont typeface="Arial" panose="020B0604020202020204" pitchFamily="34" charset="0"/>
              <a:buChar char="•"/>
            </a:pPr>
            <a:r>
              <a:rPr lang="en-US" sz="1200" i="0" dirty="0">
                <a:effectLst/>
                <a:highlight>
                  <a:srgbClr val="FFFF00"/>
                </a:highlight>
              </a:rPr>
              <a:t>2D </a:t>
            </a:r>
            <a:r>
              <a:rPr lang="en-US" sz="1200" i="0" dirty="0">
                <a:effectLst/>
                <a:highlight>
                  <a:srgbClr val="00FF00"/>
                </a:highlight>
              </a:rPr>
              <a:t>Motion</a:t>
            </a:r>
          </a:p>
          <a:p>
            <a:pPr algn="l">
              <a:buFont typeface="Arial" panose="020B0604020202020204" pitchFamily="34" charset="0"/>
              <a:buChar char="•"/>
            </a:pPr>
            <a:r>
              <a:rPr lang="en-US" sz="1200" i="0" dirty="0">
                <a:effectLst/>
                <a:highlight>
                  <a:srgbClr val="FF00FF"/>
                </a:highlight>
              </a:rPr>
              <a:t>Energy &amp; Motion</a:t>
            </a:r>
          </a:p>
          <a:p>
            <a:pPr algn="l">
              <a:buFont typeface="Arial" panose="020B0604020202020204" pitchFamily="34" charset="0"/>
              <a:buChar char="•"/>
            </a:pPr>
            <a:r>
              <a:rPr lang="en-US" sz="1200" i="0" dirty="0">
                <a:effectLst/>
                <a:highlight>
                  <a:srgbClr val="FF00FF"/>
                </a:highlight>
              </a:rPr>
              <a:t>Impact and Linear Momentum</a:t>
            </a:r>
            <a:endParaRPr lang="en-US" sz="1200" dirty="0">
              <a:highlight>
                <a:srgbClr val="FF00FF"/>
              </a:highlight>
            </a:endParaRPr>
          </a:p>
          <a:p>
            <a:pPr>
              <a:buFont typeface="Arial" panose="020B0604020202020204" pitchFamily="34" charset="0"/>
              <a:buChar char="•"/>
            </a:pPr>
            <a:r>
              <a:rPr lang="en-US" sz="1200" dirty="0"/>
              <a:t>Torque</a:t>
            </a:r>
          </a:p>
          <a:p>
            <a:pPr algn="l">
              <a:buFont typeface="Arial" panose="020B0604020202020204" pitchFamily="34" charset="0"/>
              <a:buChar char="•"/>
            </a:pPr>
            <a:r>
              <a:rPr lang="en-US" sz="1200" i="0" dirty="0">
                <a:effectLst/>
              </a:rPr>
              <a:t>Equilibrium and Equilibrium conditions</a:t>
            </a:r>
          </a:p>
          <a:p>
            <a:pPr algn="l"/>
            <a:endParaRPr lang="en-US" sz="1200" b="1" i="0" dirty="0">
              <a:effectLst/>
            </a:endParaRPr>
          </a:p>
          <a:p>
            <a:pPr algn="l"/>
            <a:r>
              <a:rPr lang="en-US" sz="1200" b="1" i="0" dirty="0">
                <a:effectLst/>
              </a:rPr>
              <a:t>2. </a:t>
            </a:r>
            <a:r>
              <a:rPr lang="en-US" sz="1200" b="1" i="0" dirty="0" err="1">
                <a:effectLst/>
              </a:rPr>
              <a:t>Ünite</a:t>
            </a:r>
            <a:r>
              <a:rPr lang="en-US" sz="1200" b="1" i="0" dirty="0">
                <a:effectLst/>
              </a:rPr>
              <a:t>: </a:t>
            </a:r>
            <a:r>
              <a:rPr lang="en-US" sz="1200" b="1" i="0" dirty="0">
                <a:solidFill>
                  <a:srgbClr val="2C2F34"/>
                </a:solidFill>
                <a:effectLst/>
              </a:rPr>
              <a:t>Electricity &amp; Magnetism</a:t>
            </a:r>
            <a:endParaRPr lang="en-US" sz="1200" b="0" i="0" dirty="0">
              <a:effectLst/>
            </a:endParaRPr>
          </a:p>
          <a:p>
            <a:pPr algn="l">
              <a:buFont typeface="Arial" panose="020B0604020202020204" pitchFamily="34" charset="0"/>
              <a:buChar char="•"/>
            </a:pPr>
            <a:r>
              <a:rPr lang="en-US" sz="1200" b="0" i="0" dirty="0" err="1">
                <a:effectLst/>
              </a:rPr>
              <a:t>Elektriksel</a:t>
            </a:r>
            <a:r>
              <a:rPr lang="en-US" sz="1200" b="0" i="0" dirty="0">
                <a:effectLst/>
              </a:rPr>
              <a:t> </a:t>
            </a:r>
            <a:r>
              <a:rPr lang="en-US" sz="1200" b="0" i="0" dirty="0" err="1">
                <a:effectLst/>
              </a:rPr>
              <a:t>Kuvvet</a:t>
            </a:r>
            <a:endParaRPr lang="en-US" sz="1200" dirty="0"/>
          </a:p>
          <a:p>
            <a:pPr algn="l">
              <a:buFont typeface="Arial" panose="020B0604020202020204" pitchFamily="34" charset="0"/>
              <a:buChar char="•"/>
            </a:pPr>
            <a:r>
              <a:rPr lang="en-US" sz="1200" b="0" i="0" dirty="0">
                <a:solidFill>
                  <a:schemeClr val="bg1"/>
                </a:solidFill>
                <a:effectLst/>
                <a:highlight>
                  <a:srgbClr val="800000"/>
                </a:highlight>
              </a:rPr>
              <a:t>Electric Field</a:t>
            </a:r>
          </a:p>
          <a:p>
            <a:pPr algn="l">
              <a:buFont typeface="Arial" panose="020B0604020202020204" pitchFamily="34" charset="0"/>
              <a:buChar char="•"/>
            </a:pPr>
            <a:r>
              <a:rPr lang="en-US" sz="1200" b="0" i="0" dirty="0" err="1">
                <a:effectLst/>
              </a:rPr>
              <a:t>Elektriksel</a:t>
            </a:r>
            <a:r>
              <a:rPr lang="en-US" sz="1200" b="0" i="0" dirty="0">
                <a:effectLst/>
              </a:rPr>
              <a:t> </a:t>
            </a:r>
            <a:r>
              <a:rPr lang="en-US" sz="1200" b="0" i="0" dirty="0" err="1">
                <a:effectLst/>
              </a:rPr>
              <a:t>Potansiyel</a:t>
            </a:r>
            <a:endParaRPr lang="en-US" sz="1200" b="0" i="0" dirty="0">
              <a:effectLst/>
            </a:endParaRPr>
          </a:p>
          <a:p>
            <a:pPr algn="l">
              <a:buFont typeface="Arial" panose="020B0604020202020204" pitchFamily="34" charset="0"/>
              <a:buChar char="•"/>
            </a:pPr>
            <a:r>
              <a:rPr lang="en-US" sz="1200" b="0" i="0" dirty="0">
                <a:solidFill>
                  <a:schemeClr val="bg1"/>
                </a:solidFill>
                <a:effectLst/>
                <a:highlight>
                  <a:srgbClr val="0000FF"/>
                </a:highlight>
              </a:rPr>
              <a:t>Uniform Electric fields and capacitors</a:t>
            </a:r>
          </a:p>
        </p:txBody>
      </p:sp>
      <p:sp>
        <p:nvSpPr>
          <p:cNvPr id="22" name="TextBox 21">
            <a:extLst>
              <a:ext uri="{FF2B5EF4-FFF2-40B4-BE49-F238E27FC236}">
                <a16:creationId xmlns:a16="http://schemas.microsoft.com/office/drawing/2014/main" id="{2D0CACB1-4B47-6E4F-9CE5-0611A32CE93F}"/>
              </a:ext>
            </a:extLst>
          </p:cNvPr>
          <p:cNvSpPr txBox="1"/>
          <p:nvPr/>
        </p:nvSpPr>
        <p:spPr>
          <a:xfrm>
            <a:off x="2693240" y="1381560"/>
            <a:ext cx="2956213" cy="2492990"/>
          </a:xfrm>
          <a:prstGeom prst="rect">
            <a:avLst/>
          </a:prstGeom>
          <a:noFill/>
        </p:spPr>
        <p:txBody>
          <a:bodyPr wrap="square" rtlCol="0">
            <a:spAutoFit/>
          </a:bodyPr>
          <a:lstStyle/>
          <a:p>
            <a:pPr marL="0" marR="0" indent="0" algn="l" rtl="0" eaLnBrk="1" fontAlgn="auto" latinLnBrk="0" hangingPunct="1">
              <a:spcBef>
                <a:spcPts val="0"/>
              </a:spcBef>
              <a:spcAft>
                <a:spcPts val="0"/>
              </a:spcAft>
            </a:pPr>
            <a:r>
              <a:rPr lang="en-TR" sz="1200" b="1" i="0" u="none" strike="noStrike" kern="1200" baseline="0" dirty="0">
                <a:ln>
                  <a:noFill/>
                </a:ln>
                <a:solidFill>
                  <a:srgbClr val="FF0000"/>
                </a:solidFill>
                <a:effectLst/>
              </a:rPr>
              <a:t>12. </a:t>
            </a:r>
            <a:endParaRPr lang="en-TR" sz="1200" b="0" i="0" u="none" strike="noStrike" dirty="0">
              <a:solidFill>
                <a:srgbClr val="FF0000"/>
              </a:solidFill>
              <a:effectLst/>
            </a:endParaRPr>
          </a:p>
          <a:p>
            <a:pPr marL="0" algn="l" rtl="0" eaLnBrk="1" fontAlgn="ctr" latinLnBrk="0" hangingPunct="1">
              <a:spcBef>
                <a:spcPts val="0"/>
              </a:spcBef>
              <a:spcAft>
                <a:spcPts val="0"/>
              </a:spcAft>
            </a:pPr>
            <a:r>
              <a:rPr lang="en-US" sz="1200" b="1" i="0" u="none" strike="noStrike" kern="1200" dirty="0">
                <a:effectLst/>
              </a:rPr>
              <a:t>1. ÜNİTE: Uniform circular motion</a:t>
            </a:r>
            <a:endParaRPr lang="en-TR" sz="1200" b="0" i="0" u="none" strike="noStrike" dirty="0">
              <a:effectLst/>
            </a:endParaRPr>
          </a:p>
          <a:p>
            <a:pPr marL="0" algn="l" rtl="0" eaLnBrk="1" fontAlgn="ctr" latinLnBrk="0" hangingPunct="1">
              <a:spcBef>
                <a:spcPts val="0"/>
              </a:spcBef>
              <a:spcAft>
                <a:spcPts val="0"/>
              </a:spcAft>
            </a:pPr>
            <a:r>
              <a:rPr lang="tr-TR" sz="1200" b="0" i="0" u="none" strike="noStrike" kern="1200" dirty="0" err="1">
                <a:solidFill>
                  <a:schemeClr val="bg1"/>
                </a:solidFill>
                <a:effectLst/>
                <a:highlight>
                  <a:srgbClr val="808080"/>
                </a:highlight>
              </a:rPr>
              <a:t>Uniform</a:t>
            </a:r>
            <a:r>
              <a:rPr lang="tr-TR" sz="1200" b="0" i="0" u="none" strike="noStrike" kern="1200" dirty="0">
                <a:solidFill>
                  <a:schemeClr val="bg1"/>
                </a:solidFill>
                <a:effectLst/>
                <a:highlight>
                  <a:srgbClr val="808080"/>
                </a:highlight>
              </a:rPr>
              <a:t> </a:t>
            </a:r>
            <a:r>
              <a:rPr lang="tr-TR" sz="1200" b="0" i="0" u="none" strike="noStrike" kern="1200" dirty="0" err="1">
                <a:solidFill>
                  <a:schemeClr val="bg1"/>
                </a:solidFill>
                <a:effectLst/>
                <a:highlight>
                  <a:srgbClr val="808080"/>
                </a:highlight>
              </a:rPr>
              <a:t>circular</a:t>
            </a:r>
            <a:r>
              <a:rPr lang="tr-TR" sz="1200" b="0" i="0" u="none" strike="noStrike" kern="1200" dirty="0">
                <a:solidFill>
                  <a:schemeClr val="bg1"/>
                </a:solidFill>
                <a:effectLst/>
                <a:highlight>
                  <a:srgbClr val="808080"/>
                </a:highlight>
              </a:rPr>
              <a:t> </a:t>
            </a:r>
            <a:r>
              <a:rPr lang="tr-TR" sz="1200" b="0" i="0" u="none" strike="noStrike" kern="1200" dirty="0" err="1">
                <a:solidFill>
                  <a:schemeClr val="bg1"/>
                </a:solidFill>
                <a:effectLst/>
                <a:highlight>
                  <a:srgbClr val="808080"/>
                </a:highlight>
              </a:rPr>
              <a:t>motion</a:t>
            </a:r>
            <a:endParaRPr lang="en-TR" sz="1200" b="0" i="0" u="none" strike="noStrike" dirty="0">
              <a:solidFill>
                <a:schemeClr val="bg1"/>
              </a:solidFill>
              <a:effectLst/>
              <a:highlight>
                <a:srgbClr val="808080"/>
              </a:highlight>
            </a:endParaRPr>
          </a:p>
          <a:p>
            <a:pPr marL="0" algn="l" rtl="0" eaLnBrk="1" fontAlgn="ctr" latinLnBrk="0" hangingPunct="1">
              <a:spcBef>
                <a:spcPts val="0"/>
              </a:spcBef>
              <a:spcAft>
                <a:spcPts val="0"/>
              </a:spcAft>
            </a:pPr>
            <a:r>
              <a:rPr lang="en-US" sz="1200" b="0" i="0" u="none" strike="noStrike" kern="1200" dirty="0" err="1">
                <a:effectLst/>
              </a:rPr>
              <a:t>Dönerek</a:t>
            </a:r>
            <a:r>
              <a:rPr lang="en-US" sz="1200" b="0" i="0" u="none" strike="noStrike" kern="1200" dirty="0">
                <a:effectLst/>
              </a:rPr>
              <a:t> </a:t>
            </a:r>
            <a:r>
              <a:rPr lang="en-US" sz="1200" b="0" i="0" u="none" strike="noStrike" kern="1200" dirty="0" err="1">
                <a:effectLst/>
              </a:rPr>
              <a:t>Öteleme</a:t>
            </a:r>
            <a:r>
              <a:rPr lang="en-US" sz="1200" b="0" i="0" u="none" strike="noStrike" kern="1200" dirty="0">
                <a:effectLst/>
              </a:rPr>
              <a:t> </a:t>
            </a:r>
            <a:r>
              <a:rPr lang="en-US" sz="1200" b="0" i="0" u="none" strike="noStrike" kern="1200" dirty="0" err="1">
                <a:effectLst/>
              </a:rPr>
              <a:t>Hareketi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Açısal</a:t>
            </a:r>
            <a:r>
              <a:rPr lang="en-US" sz="1200" b="0" i="0" u="none" strike="noStrike" kern="1200" dirty="0">
                <a:effectLst/>
              </a:rPr>
              <a:t> Momentum</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Kütle</a:t>
            </a:r>
            <a:r>
              <a:rPr lang="en-US" sz="1200" b="0" i="0" u="none" strike="noStrike" kern="1200" dirty="0">
                <a:effectLst/>
              </a:rPr>
              <a:t> </a:t>
            </a:r>
            <a:r>
              <a:rPr lang="en-US" sz="1200" b="0" i="0" u="none" strike="noStrike" kern="1200" dirty="0" err="1">
                <a:effectLst/>
              </a:rPr>
              <a:t>Çekim</a:t>
            </a:r>
            <a:r>
              <a:rPr lang="en-US" sz="1200" b="0" i="0" u="none" strike="noStrike" kern="1200" dirty="0">
                <a:effectLst/>
              </a:rPr>
              <a:t> </a:t>
            </a:r>
            <a:r>
              <a:rPr lang="en-US" sz="1200" b="0" i="0" u="none" strike="noStrike" kern="1200" dirty="0" err="1">
                <a:effectLst/>
              </a:rPr>
              <a:t>Kuvveti</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Kepler </a:t>
            </a:r>
            <a:r>
              <a:rPr lang="en-US" sz="1200" b="0" i="0" u="none" strike="noStrike" kern="1200" dirty="0" err="1">
                <a:effectLst/>
              </a:rPr>
              <a:t>Kanunları</a:t>
            </a:r>
            <a:endParaRPr lang="en-TR" sz="1200" b="0" i="0" u="none" strike="noStrike" dirty="0">
              <a:effectLst/>
            </a:endParaRPr>
          </a:p>
          <a:p>
            <a:pPr marL="0" algn="l" rtl="0" eaLnBrk="1" fontAlgn="ctr" latinLnBrk="0" hangingPunct="1">
              <a:spcBef>
                <a:spcPts val="0"/>
              </a:spcBef>
              <a:spcAft>
                <a:spcPts val="0"/>
              </a:spcAft>
            </a:pPr>
            <a:r>
              <a:rPr lang="en-US" sz="1200" b="1" i="0" u="none" strike="noStrike" kern="1200" dirty="0">
                <a:effectLst/>
                <a:highlight>
                  <a:srgbClr val="C0C0C0"/>
                </a:highlight>
              </a:rPr>
              <a:t>2. ÜNİTE: Simple Harmonic motion</a:t>
            </a:r>
            <a:endParaRPr lang="en-TR" sz="1200" b="0" i="0" u="none" strike="noStrike" dirty="0">
              <a:effectLst/>
              <a:highlight>
                <a:srgbClr val="C0C0C0"/>
              </a:highlight>
            </a:endParaRPr>
          </a:p>
          <a:p>
            <a:pPr marL="0" algn="l" rtl="0" eaLnBrk="1" fontAlgn="ctr" latinLnBrk="0" hangingPunct="1">
              <a:spcBef>
                <a:spcPts val="0"/>
              </a:spcBef>
              <a:spcAft>
                <a:spcPts val="0"/>
              </a:spcAft>
            </a:pPr>
            <a:r>
              <a:rPr lang="en-US" sz="1200" b="0" i="0" u="none" strike="noStrike" kern="1200" dirty="0">
                <a:effectLst/>
                <a:highlight>
                  <a:srgbClr val="C0C0C0"/>
                </a:highlight>
              </a:rPr>
              <a:t>Basit </a:t>
            </a:r>
            <a:r>
              <a:rPr lang="en-US" sz="1200" b="0" i="0" u="none" strike="noStrike" kern="1200" dirty="0" err="1">
                <a:effectLst/>
                <a:highlight>
                  <a:srgbClr val="C0C0C0"/>
                </a:highlight>
              </a:rPr>
              <a:t>Harmonik</a:t>
            </a:r>
            <a:r>
              <a:rPr lang="en-US" sz="1200" b="0" i="0" u="none" strike="noStrike" kern="1200" dirty="0">
                <a:effectLst/>
                <a:highlight>
                  <a:srgbClr val="C0C0C0"/>
                </a:highlight>
              </a:rPr>
              <a:t> </a:t>
            </a:r>
            <a:r>
              <a:rPr lang="en-US" sz="1200" b="0" i="0" u="none" strike="noStrike" kern="1200" dirty="0" err="1">
                <a:effectLst/>
                <a:highlight>
                  <a:srgbClr val="C0C0C0"/>
                </a:highlight>
              </a:rPr>
              <a:t>Hareket</a:t>
            </a:r>
            <a:endParaRPr lang="en-TR" sz="1200" b="0" i="0" u="none" strike="noStrike" dirty="0">
              <a:effectLst/>
              <a:highlight>
                <a:srgbClr val="C0C0C0"/>
              </a:highlight>
            </a:endParaRPr>
          </a:p>
          <a:p>
            <a:pPr marL="0" algn="l" rtl="0" eaLnBrk="1" fontAlgn="ctr" latinLnBrk="0" hangingPunct="1">
              <a:spcBef>
                <a:spcPts val="0"/>
              </a:spcBef>
              <a:spcAft>
                <a:spcPts val="0"/>
              </a:spcAft>
            </a:pPr>
            <a:r>
              <a:rPr lang="en-US" sz="1200" b="1" i="0" u="none" strike="noStrike" kern="1200" dirty="0">
                <a:effectLst/>
              </a:rPr>
              <a:t>5. ÜNİTE: Modern Physics</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Özel </a:t>
            </a:r>
            <a:r>
              <a:rPr lang="en-US" sz="1200" b="0" i="0" u="none" strike="noStrike" kern="1200" dirty="0" err="1">
                <a:effectLst/>
              </a:rPr>
              <a:t>Görelilik</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err="1">
                <a:effectLst/>
              </a:rPr>
              <a:t>Kuantum</a:t>
            </a:r>
            <a:r>
              <a:rPr lang="en-US" sz="1200" b="0" i="0" u="none" strike="noStrike" kern="1200" dirty="0">
                <a:effectLst/>
              </a:rPr>
              <a:t> </a:t>
            </a:r>
            <a:r>
              <a:rPr lang="en-US" sz="1200" b="0" i="0" u="none" strike="noStrike" kern="1200" dirty="0" err="1">
                <a:effectLst/>
              </a:rPr>
              <a:t>Fiziğine</a:t>
            </a:r>
            <a:r>
              <a:rPr lang="en-US" sz="1200" b="0" i="0" u="none" strike="noStrike" kern="1200" dirty="0">
                <a:effectLst/>
              </a:rPr>
              <a:t> </a:t>
            </a:r>
            <a:r>
              <a:rPr lang="en-US" sz="1200" b="0" i="0" u="none" strike="noStrike" kern="1200" dirty="0" err="1">
                <a:effectLst/>
              </a:rPr>
              <a:t>Giriş</a:t>
            </a:r>
            <a:endParaRPr lang="en-TR" sz="1200" b="0" i="0" u="none" strike="noStrike" dirty="0">
              <a:effectLst/>
            </a:endParaRPr>
          </a:p>
          <a:p>
            <a:pPr marL="0" algn="l" rtl="0" eaLnBrk="1" fontAlgn="ctr" latinLnBrk="0" hangingPunct="1">
              <a:spcBef>
                <a:spcPts val="0"/>
              </a:spcBef>
              <a:spcAft>
                <a:spcPts val="0"/>
              </a:spcAft>
            </a:pPr>
            <a:r>
              <a:rPr lang="en-US" sz="1200" b="0" i="0" u="none" strike="noStrike" kern="1200" dirty="0">
                <a:effectLst/>
              </a:rPr>
              <a:t>Photoelectric effect</a:t>
            </a:r>
            <a:endParaRPr lang="en-TR" sz="1200" b="0" i="0" u="none" strike="noStrike" dirty="0">
              <a:effectLst/>
            </a:endParaRPr>
          </a:p>
        </p:txBody>
      </p:sp>
      <p:sp>
        <p:nvSpPr>
          <p:cNvPr id="18" name="TextBox 17">
            <a:extLst>
              <a:ext uri="{FF2B5EF4-FFF2-40B4-BE49-F238E27FC236}">
                <a16:creationId xmlns:a16="http://schemas.microsoft.com/office/drawing/2014/main" id="{0118D37C-6498-E143-B8F8-66E1D53689EF}"/>
              </a:ext>
            </a:extLst>
          </p:cNvPr>
          <p:cNvSpPr txBox="1"/>
          <p:nvPr/>
        </p:nvSpPr>
        <p:spPr>
          <a:xfrm>
            <a:off x="2974688" y="4123400"/>
            <a:ext cx="3121310" cy="2031325"/>
          </a:xfrm>
          <a:prstGeom prst="rect">
            <a:avLst/>
          </a:prstGeom>
          <a:noFill/>
        </p:spPr>
        <p:txBody>
          <a:bodyPr wrap="square">
            <a:spAutoFit/>
          </a:bodyPr>
          <a:lstStyle/>
          <a:p>
            <a:pPr algn="just"/>
            <a:r>
              <a:rPr lang="en-US" sz="1400" b="1" i="0" u="none" strike="noStrike" dirty="0">
                <a:solidFill>
                  <a:srgbClr val="000000"/>
                </a:solidFill>
                <a:effectLst/>
                <a:highlight>
                  <a:srgbClr val="C0C0C0"/>
                </a:highlight>
              </a:rPr>
              <a:t>Pendulum Experiment </a:t>
            </a:r>
          </a:p>
          <a:p>
            <a:pPr algn="just"/>
            <a:r>
              <a:rPr lang="en-US" sz="1400" b="1" i="0" u="none" strike="noStrike" dirty="0">
                <a:solidFill>
                  <a:srgbClr val="000000"/>
                </a:solidFill>
                <a:effectLst/>
                <a:highlight>
                  <a:srgbClr val="C0C0C0"/>
                </a:highlight>
              </a:rPr>
              <a:t>(Simple Harmonic Motion)</a:t>
            </a:r>
          </a:p>
          <a:p>
            <a:pPr algn="just"/>
            <a:r>
              <a:rPr lang="en-US" sz="1400" b="1" dirty="0">
                <a:solidFill>
                  <a:srgbClr val="000000"/>
                </a:solidFill>
                <a:highlight>
                  <a:srgbClr val="00FF00"/>
                </a:highlight>
              </a:rPr>
              <a:t>1D &amp; 2D Motion with friction</a:t>
            </a:r>
          </a:p>
          <a:p>
            <a:pPr algn="just"/>
            <a:r>
              <a:rPr lang="en-US" sz="1400" b="1" dirty="0">
                <a:solidFill>
                  <a:srgbClr val="000000"/>
                </a:solidFill>
                <a:highlight>
                  <a:srgbClr val="FFFF00"/>
                </a:highlight>
              </a:rPr>
              <a:t>Projectile Motion</a:t>
            </a:r>
          </a:p>
          <a:p>
            <a:pPr algn="just"/>
            <a:r>
              <a:rPr lang="en-US" sz="1400" b="1" i="0" u="none" strike="noStrike" dirty="0">
                <a:solidFill>
                  <a:srgbClr val="000000"/>
                </a:solidFill>
                <a:effectLst/>
                <a:highlight>
                  <a:srgbClr val="FF00FF"/>
                </a:highlight>
              </a:rPr>
              <a:t>Collision (Linear momentum &amp; energy)</a:t>
            </a:r>
          </a:p>
          <a:p>
            <a:pPr algn="just"/>
            <a:r>
              <a:rPr lang="en-US" sz="1400" b="1" dirty="0">
                <a:solidFill>
                  <a:schemeClr val="bg1"/>
                </a:solidFill>
                <a:highlight>
                  <a:srgbClr val="808080"/>
                </a:highlight>
              </a:rPr>
              <a:t>C</a:t>
            </a:r>
            <a:r>
              <a:rPr lang="en-US" sz="1400" b="1" i="0" u="none" strike="noStrike" dirty="0">
                <a:solidFill>
                  <a:schemeClr val="bg1"/>
                </a:solidFill>
                <a:effectLst/>
                <a:highlight>
                  <a:srgbClr val="808080"/>
                </a:highlight>
              </a:rPr>
              <a:t>entripetal Force (Circular motion) </a:t>
            </a:r>
          </a:p>
          <a:p>
            <a:pPr algn="just"/>
            <a:r>
              <a:rPr lang="en-US" sz="1400" b="1" i="0" u="none" strike="noStrike" dirty="0">
                <a:solidFill>
                  <a:schemeClr val="bg1"/>
                </a:solidFill>
                <a:effectLst/>
                <a:highlight>
                  <a:srgbClr val="800000"/>
                </a:highlight>
              </a:rPr>
              <a:t>Electric field</a:t>
            </a:r>
          </a:p>
          <a:p>
            <a:pPr algn="just"/>
            <a:r>
              <a:rPr lang="en-US" sz="1400" b="1" i="0" u="none" strike="noStrike" dirty="0">
                <a:solidFill>
                  <a:srgbClr val="000000"/>
                </a:solidFill>
                <a:effectLst/>
                <a:highlight>
                  <a:srgbClr val="00FFFF"/>
                </a:highlight>
              </a:rPr>
              <a:t>Ohm's Law</a:t>
            </a:r>
          </a:p>
          <a:p>
            <a:pPr algn="just"/>
            <a:r>
              <a:rPr lang="en-US" sz="1400" b="1" i="0" u="none" strike="noStrike" dirty="0">
                <a:solidFill>
                  <a:schemeClr val="bg1"/>
                </a:solidFill>
                <a:effectLst/>
                <a:highlight>
                  <a:srgbClr val="0000FF"/>
                </a:highlight>
              </a:rPr>
              <a:t>Inspection of Capacitors</a:t>
            </a:r>
          </a:p>
        </p:txBody>
      </p:sp>
      <p:cxnSp>
        <p:nvCxnSpPr>
          <p:cNvPr id="13" name="Straight Connector 12">
            <a:extLst>
              <a:ext uri="{FF2B5EF4-FFF2-40B4-BE49-F238E27FC236}">
                <a16:creationId xmlns:a16="http://schemas.microsoft.com/office/drawing/2014/main" id="{BB9A4444-C698-8D4D-BC5E-0C9CB597F80B}"/>
              </a:ext>
            </a:extLst>
          </p:cNvPr>
          <p:cNvCxnSpPr/>
          <p:nvPr/>
        </p:nvCxnSpPr>
        <p:spPr>
          <a:xfrm>
            <a:off x="6322152" y="1214514"/>
            <a:ext cx="0" cy="5018329"/>
          </a:xfrm>
          <a:prstGeom prst="line">
            <a:avLst/>
          </a:prstGeom>
        </p:spPr>
        <p:style>
          <a:lnRef idx="1">
            <a:schemeClr val="accent1"/>
          </a:lnRef>
          <a:fillRef idx="0">
            <a:schemeClr val="accent1"/>
          </a:fillRef>
          <a:effectRef idx="0">
            <a:schemeClr val="accent1"/>
          </a:effectRef>
          <a:fontRef idx="minor">
            <a:schemeClr val="tx1"/>
          </a:fontRef>
        </p:style>
      </p:cxnSp>
      <p:sp>
        <p:nvSpPr>
          <p:cNvPr id="6" name="Rounded Rectangle 5">
            <a:extLst>
              <a:ext uri="{FF2B5EF4-FFF2-40B4-BE49-F238E27FC236}">
                <a16:creationId xmlns:a16="http://schemas.microsoft.com/office/drawing/2014/main" id="{BE6591E3-D7FA-0F4E-A7F7-DD95A5EA6C59}"/>
              </a:ext>
            </a:extLst>
          </p:cNvPr>
          <p:cNvSpPr/>
          <p:nvPr/>
        </p:nvSpPr>
        <p:spPr>
          <a:xfrm>
            <a:off x="2693240" y="3549290"/>
            <a:ext cx="1932705" cy="300083"/>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14" name="Rounded Rectangle 13">
            <a:extLst>
              <a:ext uri="{FF2B5EF4-FFF2-40B4-BE49-F238E27FC236}">
                <a16:creationId xmlns:a16="http://schemas.microsoft.com/office/drawing/2014/main" id="{5B580528-A66D-8544-9656-86ADA0108FB1}"/>
              </a:ext>
            </a:extLst>
          </p:cNvPr>
          <p:cNvSpPr/>
          <p:nvPr/>
        </p:nvSpPr>
        <p:spPr>
          <a:xfrm>
            <a:off x="629455" y="4902735"/>
            <a:ext cx="1932705" cy="300083"/>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p>
        </p:txBody>
      </p:sp>
      <p:sp>
        <p:nvSpPr>
          <p:cNvPr id="9" name="TextBox 8">
            <a:extLst>
              <a:ext uri="{FF2B5EF4-FFF2-40B4-BE49-F238E27FC236}">
                <a16:creationId xmlns:a16="http://schemas.microsoft.com/office/drawing/2014/main" id="{870139D3-7146-7E46-B4B9-8542991E055D}"/>
              </a:ext>
            </a:extLst>
          </p:cNvPr>
          <p:cNvSpPr txBox="1"/>
          <p:nvPr/>
        </p:nvSpPr>
        <p:spPr>
          <a:xfrm>
            <a:off x="6628657" y="2060755"/>
            <a:ext cx="5502633" cy="3693319"/>
          </a:xfrm>
          <a:prstGeom prst="rect">
            <a:avLst/>
          </a:prstGeom>
          <a:noFill/>
        </p:spPr>
        <p:txBody>
          <a:bodyPr wrap="square" rtlCol="0">
            <a:spAutoFit/>
          </a:bodyPr>
          <a:lstStyle/>
          <a:p>
            <a:pPr marL="342900" indent="-342900">
              <a:buFont typeface="+mj-lt"/>
              <a:buAutoNum type="arabicPeriod"/>
            </a:pPr>
            <a:r>
              <a:rPr lang="tr-TR" dirty="0"/>
              <a:t>1D Motion (</a:t>
            </a:r>
            <a:r>
              <a:rPr lang="tr-TR" dirty="0" err="1"/>
              <a:t>horizontal</a:t>
            </a:r>
            <a:r>
              <a:rPr lang="tr-TR" dirty="0"/>
              <a:t> </a:t>
            </a:r>
            <a:r>
              <a:rPr lang="tr-TR" dirty="0" err="1"/>
              <a:t>plane</a:t>
            </a:r>
            <a:r>
              <a:rPr lang="tr-TR" dirty="0"/>
              <a:t>)</a:t>
            </a:r>
          </a:p>
          <a:p>
            <a:pPr marL="342900" indent="-342900">
              <a:buFont typeface="+mj-lt"/>
              <a:buAutoNum type="arabicPeriod"/>
            </a:pPr>
            <a:r>
              <a:rPr lang="tr-TR" dirty="0"/>
              <a:t>2D Motion (</a:t>
            </a:r>
            <a:r>
              <a:rPr lang="tr-TR" dirty="0" err="1"/>
              <a:t>inclined</a:t>
            </a:r>
            <a:r>
              <a:rPr lang="tr-TR" dirty="0"/>
              <a:t> </a:t>
            </a:r>
            <a:r>
              <a:rPr lang="tr-TR" dirty="0" err="1"/>
              <a:t>plane</a:t>
            </a:r>
            <a:r>
              <a:rPr lang="tr-TR" dirty="0"/>
              <a:t>)</a:t>
            </a:r>
          </a:p>
          <a:p>
            <a:pPr marL="342900" indent="-342900">
              <a:buFont typeface="+mj-lt"/>
              <a:buAutoNum type="arabicPeriod"/>
            </a:pPr>
            <a:r>
              <a:rPr lang="tr-TR" dirty="0" err="1"/>
              <a:t>Projectile</a:t>
            </a:r>
            <a:r>
              <a:rPr lang="tr-TR" dirty="0"/>
              <a:t> Motion</a:t>
            </a:r>
          </a:p>
          <a:p>
            <a:pPr marL="342900" indent="-342900">
              <a:buFont typeface="+mj-lt"/>
              <a:buAutoNum type="arabicPeriod"/>
            </a:pPr>
            <a:r>
              <a:rPr lang="tr-TR" dirty="0" err="1"/>
              <a:t>Collision</a:t>
            </a:r>
            <a:r>
              <a:rPr lang="tr-TR" dirty="0"/>
              <a:t> (</a:t>
            </a:r>
            <a:r>
              <a:rPr lang="tr-TR" dirty="0" err="1"/>
              <a:t>Linear</a:t>
            </a:r>
            <a:r>
              <a:rPr lang="tr-TR" dirty="0"/>
              <a:t> momentum &amp; </a:t>
            </a:r>
            <a:r>
              <a:rPr lang="tr-TR" dirty="0" err="1"/>
              <a:t>energy</a:t>
            </a:r>
            <a:r>
              <a:rPr lang="tr-TR" dirty="0"/>
              <a:t>)</a:t>
            </a:r>
          </a:p>
          <a:p>
            <a:pPr marL="342900" indent="-342900">
              <a:buFont typeface="+mj-lt"/>
              <a:buAutoNum type="arabicPeriod"/>
            </a:pPr>
            <a:r>
              <a:rPr lang="tr-TR" dirty="0"/>
              <a:t>Simple </a:t>
            </a:r>
            <a:r>
              <a:rPr lang="tr-TR" dirty="0" err="1"/>
              <a:t>Pendulum</a:t>
            </a:r>
            <a:r>
              <a:rPr lang="tr-TR" dirty="0"/>
              <a:t> (Simple </a:t>
            </a:r>
            <a:r>
              <a:rPr lang="tr-TR" dirty="0" err="1"/>
              <a:t>Harmonic</a:t>
            </a:r>
            <a:r>
              <a:rPr lang="tr-TR" dirty="0"/>
              <a:t> Motion)</a:t>
            </a:r>
          </a:p>
          <a:p>
            <a:pPr marL="342900" indent="-342900">
              <a:buFont typeface="+mj-lt"/>
              <a:buAutoNum type="arabicPeriod"/>
            </a:pPr>
            <a:r>
              <a:rPr lang="tr-TR" dirty="0" err="1"/>
              <a:t>Uniform</a:t>
            </a:r>
            <a:r>
              <a:rPr lang="tr-TR" dirty="0"/>
              <a:t> </a:t>
            </a:r>
            <a:r>
              <a:rPr lang="tr-TR" dirty="0" err="1"/>
              <a:t>Circular</a:t>
            </a:r>
            <a:r>
              <a:rPr lang="tr-TR" dirty="0"/>
              <a:t> Motion</a:t>
            </a:r>
          </a:p>
          <a:p>
            <a:pPr marL="342900" indent="-342900">
              <a:buFont typeface="+mj-lt"/>
              <a:buAutoNum type="arabicPeriod"/>
            </a:pPr>
            <a:r>
              <a:rPr lang="tr-TR" dirty="0" err="1"/>
              <a:t>Ohm’s</a:t>
            </a:r>
            <a:r>
              <a:rPr lang="tr-TR" dirty="0"/>
              <a:t> </a:t>
            </a:r>
            <a:r>
              <a:rPr lang="tr-TR" dirty="0" err="1"/>
              <a:t>Law</a:t>
            </a:r>
            <a:endParaRPr lang="tr-TR" dirty="0"/>
          </a:p>
          <a:p>
            <a:pPr marL="342900" indent="-342900">
              <a:buFont typeface="+mj-lt"/>
              <a:buAutoNum type="arabicPeriod"/>
            </a:pPr>
            <a:r>
              <a:rPr lang="tr-TR" dirty="0" err="1"/>
              <a:t>Capacitors</a:t>
            </a:r>
            <a:endParaRPr lang="tr-TR" dirty="0"/>
          </a:p>
          <a:p>
            <a:pPr marL="342900" indent="-342900">
              <a:buFont typeface="+mj-lt"/>
              <a:buAutoNum type="arabicPeriod"/>
            </a:pPr>
            <a:r>
              <a:rPr lang="tr-TR" dirty="0"/>
              <a:t>Motion of </a:t>
            </a:r>
            <a:r>
              <a:rPr lang="tr-TR" dirty="0" err="1"/>
              <a:t>Charged</a:t>
            </a:r>
            <a:r>
              <a:rPr lang="tr-TR" dirty="0"/>
              <a:t> </a:t>
            </a:r>
            <a:r>
              <a:rPr lang="tr-TR" dirty="0" err="1"/>
              <a:t>Particle</a:t>
            </a:r>
            <a:r>
              <a:rPr lang="tr-TR" dirty="0"/>
              <a:t> in </a:t>
            </a:r>
            <a:r>
              <a:rPr lang="tr-TR" dirty="0" err="1"/>
              <a:t>Uniform</a:t>
            </a:r>
            <a:r>
              <a:rPr lang="tr-TR" dirty="0"/>
              <a:t> </a:t>
            </a:r>
            <a:r>
              <a:rPr lang="tr-TR" dirty="0" err="1"/>
              <a:t>Magnetic</a:t>
            </a:r>
            <a:r>
              <a:rPr lang="tr-TR" dirty="0"/>
              <a:t> </a:t>
            </a:r>
            <a:r>
              <a:rPr lang="tr-TR" dirty="0" err="1"/>
              <a:t>Field</a:t>
            </a:r>
            <a:endParaRPr lang="tr-TR" dirty="0"/>
          </a:p>
          <a:p>
            <a:pPr marL="342900" indent="-342900">
              <a:buFont typeface="+mj-lt"/>
              <a:buAutoNum type="arabicPeriod"/>
            </a:pPr>
            <a:r>
              <a:rPr lang="tr-TR" dirty="0" err="1"/>
              <a:t>Photoelectric</a:t>
            </a:r>
            <a:r>
              <a:rPr lang="tr-TR" dirty="0"/>
              <a:t> </a:t>
            </a:r>
            <a:r>
              <a:rPr lang="tr-TR" dirty="0" err="1"/>
              <a:t>Effect</a:t>
            </a:r>
            <a:endParaRPr lang="tr-TR" dirty="0"/>
          </a:p>
          <a:p>
            <a:endParaRPr lang="tr-TR" dirty="0"/>
          </a:p>
          <a:p>
            <a:endParaRPr lang="tr-TR" dirty="0"/>
          </a:p>
          <a:p>
            <a:endParaRPr lang="tr-TR" dirty="0"/>
          </a:p>
        </p:txBody>
      </p:sp>
    </p:spTree>
    <p:extLst>
      <p:ext uri="{BB962C8B-B14F-4D97-AF65-F5344CB8AC3E}">
        <p14:creationId xmlns:p14="http://schemas.microsoft.com/office/powerpoint/2010/main" val="669799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15</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r>
              <a:rPr lang="en-US" b="1" i="0" u="none" strike="noStrike" dirty="0">
                <a:solidFill>
                  <a:srgbClr val="1D1D1D"/>
                </a:solidFill>
                <a:effectLst/>
                <a:latin typeface="Montserrat" panose="020F0502020204030204" pitchFamily="34" charset="0"/>
              </a:rPr>
              <a:t>ISU HEPP Group  / </a:t>
            </a:r>
            <a:r>
              <a:rPr lang="en-US" b="1" i="0" u="none" strike="noStrike" dirty="0" err="1">
                <a:solidFill>
                  <a:schemeClr val="tx1">
                    <a:lumMod val="65000"/>
                    <a:lumOff val="35000"/>
                  </a:schemeClr>
                </a:solidFill>
                <a:effectLst/>
                <a:latin typeface="Montserrat" panose="020F0502020204030204" pitchFamily="34" charset="0"/>
              </a:rPr>
              <a:t>VPCLApps</a:t>
            </a:r>
            <a:r>
              <a:rPr lang="en-US" b="1" i="0" u="none" strike="noStrike" dirty="0">
                <a:solidFill>
                  <a:srgbClr val="1D1D1D"/>
                </a:solidFill>
                <a:effectLst/>
                <a:latin typeface="Montserrat" panose="020F0502020204030204" pitchFamily="34" charset="0"/>
              </a:rPr>
              <a:t> </a:t>
            </a:r>
            <a:endParaRPr lang="en-US" i="0" strike="noStrike" dirty="0">
              <a:solidFill>
                <a:schemeClr val="tx1">
                  <a:lumMod val="65000"/>
                  <a:lumOff val="35000"/>
                </a:schemeClr>
              </a:solidFill>
              <a:effectLst/>
              <a:latin typeface="Montserrat" panose="020F0502020204030204" pitchFamily="34" charset="0"/>
            </a:endParaRPr>
          </a:p>
        </p:txBody>
      </p:sp>
      <p:cxnSp>
        <p:nvCxnSpPr>
          <p:cNvPr id="13" name="Straight Connector 12">
            <a:extLst>
              <a:ext uri="{FF2B5EF4-FFF2-40B4-BE49-F238E27FC236}">
                <a16:creationId xmlns:a16="http://schemas.microsoft.com/office/drawing/2014/main" id="{BB9A4444-C698-8D4D-BC5E-0C9CB597F80B}"/>
              </a:ext>
            </a:extLst>
          </p:cNvPr>
          <p:cNvCxnSpPr/>
          <p:nvPr/>
        </p:nvCxnSpPr>
        <p:spPr>
          <a:xfrm>
            <a:off x="6322152" y="1214514"/>
            <a:ext cx="0" cy="5018329"/>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70139D3-7146-7E46-B4B9-8542991E055D}"/>
              </a:ext>
            </a:extLst>
          </p:cNvPr>
          <p:cNvSpPr txBox="1"/>
          <p:nvPr/>
        </p:nvSpPr>
        <p:spPr>
          <a:xfrm>
            <a:off x="6628657" y="2060755"/>
            <a:ext cx="5738986" cy="3693319"/>
          </a:xfrm>
          <a:prstGeom prst="rect">
            <a:avLst/>
          </a:prstGeom>
          <a:noFill/>
        </p:spPr>
        <p:txBody>
          <a:bodyPr wrap="square" rtlCol="0">
            <a:spAutoFit/>
          </a:bodyPr>
          <a:lstStyle/>
          <a:p>
            <a:r>
              <a:rPr lang="tr-TR" b="1" dirty="0"/>
              <a:t>1D Motion (</a:t>
            </a:r>
            <a:r>
              <a:rPr lang="tr-TR" b="1" dirty="0" err="1"/>
              <a:t>horizontal</a:t>
            </a:r>
            <a:r>
              <a:rPr lang="tr-TR" b="1" dirty="0"/>
              <a:t> </a:t>
            </a:r>
            <a:r>
              <a:rPr lang="tr-TR" b="1" dirty="0" err="1"/>
              <a:t>plane</a:t>
            </a:r>
            <a:r>
              <a:rPr lang="tr-TR" b="1" dirty="0"/>
              <a:t>)</a:t>
            </a:r>
          </a:p>
          <a:p>
            <a:r>
              <a:rPr lang="tr-TR" b="1" dirty="0"/>
              <a:t>2D Motion (</a:t>
            </a:r>
            <a:r>
              <a:rPr lang="tr-TR" b="1" dirty="0" err="1"/>
              <a:t>inclined</a:t>
            </a:r>
            <a:r>
              <a:rPr lang="tr-TR" b="1" dirty="0"/>
              <a:t> </a:t>
            </a:r>
            <a:r>
              <a:rPr lang="tr-TR" b="1" dirty="0" err="1"/>
              <a:t>plane</a:t>
            </a:r>
            <a:r>
              <a:rPr lang="tr-TR" b="1" dirty="0"/>
              <a:t>)</a:t>
            </a:r>
          </a:p>
          <a:p>
            <a:endParaRPr lang="tr-TR" b="1" dirty="0"/>
          </a:p>
          <a:p>
            <a:r>
              <a:rPr lang="tr-TR" b="1" dirty="0" err="1"/>
              <a:t>Collision</a:t>
            </a:r>
            <a:r>
              <a:rPr lang="tr-TR" b="1" dirty="0"/>
              <a:t> (</a:t>
            </a:r>
            <a:r>
              <a:rPr lang="tr-TR" b="1" dirty="0" err="1"/>
              <a:t>Linear</a:t>
            </a:r>
            <a:r>
              <a:rPr lang="tr-TR" b="1" dirty="0"/>
              <a:t> momentum &amp; </a:t>
            </a:r>
            <a:r>
              <a:rPr lang="tr-TR" b="1" dirty="0" err="1"/>
              <a:t>energy</a:t>
            </a:r>
            <a:r>
              <a:rPr lang="tr-TR" b="1" dirty="0"/>
              <a:t>)</a:t>
            </a:r>
          </a:p>
          <a:p>
            <a:endParaRPr lang="tr-TR" b="1" dirty="0"/>
          </a:p>
          <a:p>
            <a:endParaRPr lang="tr-TR" b="1" dirty="0"/>
          </a:p>
          <a:p>
            <a:r>
              <a:rPr lang="tr-TR" b="1" dirty="0" err="1"/>
              <a:t>Ohm’s</a:t>
            </a:r>
            <a:r>
              <a:rPr lang="tr-TR" b="1" dirty="0"/>
              <a:t> </a:t>
            </a:r>
            <a:r>
              <a:rPr lang="tr-TR" b="1" dirty="0" err="1"/>
              <a:t>Law</a:t>
            </a:r>
            <a:endParaRPr lang="tr-TR" b="1" dirty="0"/>
          </a:p>
          <a:p>
            <a:endParaRPr lang="tr-TR" b="1" dirty="0"/>
          </a:p>
          <a:p>
            <a:r>
              <a:rPr lang="tr-TR" b="1" dirty="0"/>
              <a:t>Motion of </a:t>
            </a:r>
            <a:r>
              <a:rPr lang="tr-TR" b="1" dirty="0" err="1"/>
              <a:t>Charged</a:t>
            </a:r>
            <a:r>
              <a:rPr lang="tr-TR" b="1" dirty="0"/>
              <a:t> </a:t>
            </a:r>
            <a:r>
              <a:rPr lang="tr-TR" b="1" dirty="0" err="1"/>
              <a:t>Particle</a:t>
            </a:r>
            <a:r>
              <a:rPr lang="tr-TR" b="1" dirty="0"/>
              <a:t> in </a:t>
            </a:r>
            <a:r>
              <a:rPr lang="tr-TR" b="1" dirty="0" err="1"/>
              <a:t>Uniform</a:t>
            </a:r>
            <a:r>
              <a:rPr lang="tr-TR" b="1" dirty="0"/>
              <a:t> </a:t>
            </a:r>
            <a:r>
              <a:rPr lang="tr-TR" b="1" dirty="0" err="1"/>
              <a:t>Magnetic</a:t>
            </a:r>
            <a:r>
              <a:rPr lang="tr-TR" b="1" dirty="0"/>
              <a:t> </a:t>
            </a:r>
            <a:r>
              <a:rPr lang="tr-TR" b="1" dirty="0" err="1"/>
              <a:t>Field</a:t>
            </a:r>
            <a:endParaRPr lang="tr-TR" b="1" dirty="0"/>
          </a:p>
          <a:p>
            <a:r>
              <a:rPr lang="tr-TR" b="1" dirty="0" err="1"/>
              <a:t>Photoelectric</a:t>
            </a:r>
            <a:r>
              <a:rPr lang="tr-TR" b="1" dirty="0"/>
              <a:t> </a:t>
            </a:r>
            <a:r>
              <a:rPr lang="tr-TR" b="1" dirty="0" err="1"/>
              <a:t>Effect</a:t>
            </a:r>
            <a:endParaRPr lang="tr-TR" b="1" dirty="0"/>
          </a:p>
          <a:p>
            <a:endParaRPr lang="tr-TR" dirty="0"/>
          </a:p>
          <a:p>
            <a:endParaRPr lang="tr-TR" dirty="0"/>
          </a:p>
          <a:p>
            <a:endParaRPr lang="tr-TR" dirty="0"/>
          </a:p>
        </p:txBody>
      </p:sp>
      <p:sp>
        <p:nvSpPr>
          <p:cNvPr id="16" name="TextBox 15">
            <a:extLst>
              <a:ext uri="{FF2B5EF4-FFF2-40B4-BE49-F238E27FC236}">
                <a16:creationId xmlns:a16="http://schemas.microsoft.com/office/drawing/2014/main" id="{030AFD82-2E7A-5543-83E0-04D75E51A2FB}"/>
              </a:ext>
            </a:extLst>
          </p:cNvPr>
          <p:cNvSpPr txBox="1"/>
          <p:nvPr/>
        </p:nvSpPr>
        <p:spPr>
          <a:xfrm>
            <a:off x="475831" y="2060755"/>
            <a:ext cx="5502633" cy="3693319"/>
          </a:xfrm>
          <a:prstGeom prst="rect">
            <a:avLst/>
          </a:prstGeom>
          <a:noFill/>
        </p:spPr>
        <p:txBody>
          <a:bodyPr wrap="square" rtlCol="0">
            <a:spAutoFit/>
          </a:bodyPr>
          <a:lstStyle/>
          <a:p>
            <a:pPr marL="342900" indent="-342900">
              <a:buFont typeface="+mj-lt"/>
              <a:buAutoNum type="arabicPeriod"/>
            </a:pPr>
            <a:r>
              <a:rPr lang="tr-TR" dirty="0"/>
              <a:t>1D Motion (</a:t>
            </a:r>
            <a:r>
              <a:rPr lang="tr-TR" dirty="0" err="1"/>
              <a:t>horizontal</a:t>
            </a:r>
            <a:r>
              <a:rPr lang="tr-TR" dirty="0"/>
              <a:t> </a:t>
            </a:r>
            <a:r>
              <a:rPr lang="tr-TR" dirty="0" err="1"/>
              <a:t>plane</a:t>
            </a:r>
            <a:r>
              <a:rPr lang="tr-TR" dirty="0"/>
              <a:t>)</a:t>
            </a:r>
          </a:p>
          <a:p>
            <a:pPr marL="342900" indent="-342900">
              <a:buFont typeface="+mj-lt"/>
              <a:buAutoNum type="arabicPeriod"/>
            </a:pPr>
            <a:r>
              <a:rPr lang="tr-TR" dirty="0"/>
              <a:t>2D Motion (</a:t>
            </a:r>
            <a:r>
              <a:rPr lang="tr-TR" dirty="0" err="1"/>
              <a:t>inclined</a:t>
            </a:r>
            <a:r>
              <a:rPr lang="tr-TR" dirty="0"/>
              <a:t> </a:t>
            </a:r>
            <a:r>
              <a:rPr lang="tr-TR" dirty="0" err="1"/>
              <a:t>plane</a:t>
            </a:r>
            <a:r>
              <a:rPr lang="tr-TR" dirty="0"/>
              <a:t>)</a:t>
            </a:r>
          </a:p>
          <a:p>
            <a:pPr marL="342900" indent="-342900">
              <a:buFont typeface="+mj-lt"/>
              <a:buAutoNum type="arabicPeriod"/>
            </a:pPr>
            <a:r>
              <a:rPr lang="tr-TR" dirty="0" err="1"/>
              <a:t>Projectile</a:t>
            </a:r>
            <a:r>
              <a:rPr lang="tr-TR" dirty="0"/>
              <a:t> Motion</a:t>
            </a:r>
          </a:p>
          <a:p>
            <a:pPr marL="342900" indent="-342900">
              <a:buFont typeface="+mj-lt"/>
              <a:buAutoNum type="arabicPeriod"/>
            </a:pPr>
            <a:r>
              <a:rPr lang="tr-TR" dirty="0" err="1"/>
              <a:t>Collision</a:t>
            </a:r>
            <a:r>
              <a:rPr lang="tr-TR" dirty="0"/>
              <a:t> (</a:t>
            </a:r>
            <a:r>
              <a:rPr lang="tr-TR" dirty="0" err="1"/>
              <a:t>Linear</a:t>
            </a:r>
            <a:r>
              <a:rPr lang="tr-TR" dirty="0"/>
              <a:t> momentum &amp; </a:t>
            </a:r>
            <a:r>
              <a:rPr lang="tr-TR" dirty="0" err="1"/>
              <a:t>energy</a:t>
            </a:r>
            <a:r>
              <a:rPr lang="tr-TR" dirty="0"/>
              <a:t>)</a:t>
            </a:r>
          </a:p>
          <a:p>
            <a:pPr marL="342900" indent="-342900">
              <a:buFont typeface="+mj-lt"/>
              <a:buAutoNum type="arabicPeriod"/>
            </a:pPr>
            <a:r>
              <a:rPr lang="tr-TR" dirty="0"/>
              <a:t>Simple </a:t>
            </a:r>
            <a:r>
              <a:rPr lang="tr-TR" dirty="0" err="1"/>
              <a:t>Pendulum</a:t>
            </a:r>
            <a:r>
              <a:rPr lang="tr-TR" dirty="0"/>
              <a:t> (Simple </a:t>
            </a:r>
            <a:r>
              <a:rPr lang="tr-TR" dirty="0" err="1"/>
              <a:t>Harmonic</a:t>
            </a:r>
            <a:r>
              <a:rPr lang="tr-TR" dirty="0"/>
              <a:t> Motion)</a:t>
            </a:r>
          </a:p>
          <a:p>
            <a:pPr marL="342900" indent="-342900">
              <a:buFont typeface="+mj-lt"/>
              <a:buAutoNum type="arabicPeriod"/>
            </a:pPr>
            <a:r>
              <a:rPr lang="tr-TR" dirty="0" err="1"/>
              <a:t>Uniform</a:t>
            </a:r>
            <a:r>
              <a:rPr lang="tr-TR" dirty="0"/>
              <a:t> </a:t>
            </a:r>
            <a:r>
              <a:rPr lang="tr-TR" dirty="0" err="1"/>
              <a:t>Circular</a:t>
            </a:r>
            <a:r>
              <a:rPr lang="tr-TR" dirty="0"/>
              <a:t> Motion</a:t>
            </a:r>
          </a:p>
          <a:p>
            <a:pPr marL="342900" indent="-342900">
              <a:buFont typeface="+mj-lt"/>
              <a:buAutoNum type="arabicPeriod"/>
            </a:pPr>
            <a:r>
              <a:rPr lang="tr-TR" dirty="0" err="1"/>
              <a:t>Ohm’s</a:t>
            </a:r>
            <a:r>
              <a:rPr lang="tr-TR" dirty="0"/>
              <a:t> </a:t>
            </a:r>
            <a:r>
              <a:rPr lang="tr-TR" dirty="0" err="1"/>
              <a:t>Law</a:t>
            </a:r>
            <a:endParaRPr lang="tr-TR" dirty="0"/>
          </a:p>
          <a:p>
            <a:pPr marL="342900" indent="-342900">
              <a:buFont typeface="+mj-lt"/>
              <a:buAutoNum type="arabicPeriod"/>
            </a:pPr>
            <a:r>
              <a:rPr lang="tr-TR" dirty="0" err="1"/>
              <a:t>Capacitors</a:t>
            </a:r>
            <a:endParaRPr lang="tr-TR" dirty="0"/>
          </a:p>
          <a:p>
            <a:pPr marL="342900" indent="-342900">
              <a:buFont typeface="+mj-lt"/>
              <a:buAutoNum type="arabicPeriod"/>
            </a:pPr>
            <a:r>
              <a:rPr lang="tr-TR" dirty="0"/>
              <a:t>Motion of </a:t>
            </a:r>
            <a:r>
              <a:rPr lang="tr-TR" dirty="0" err="1"/>
              <a:t>Charged</a:t>
            </a:r>
            <a:r>
              <a:rPr lang="tr-TR" dirty="0"/>
              <a:t> </a:t>
            </a:r>
            <a:r>
              <a:rPr lang="tr-TR" dirty="0" err="1"/>
              <a:t>Particle</a:t>
            </a:r>
            <a:r>
              <a:rPr lang="tr-TR" dirty="0"/>
              <a:t> in </a:t>
            </a:r>
            <a:r>
              <a:rPr lang="tr-TR" dirty="0" err="1"/>
              <a:t>Uniform</a:t>
            </a:r>
            <a:r>
              <a:rPr lang="tr-TR" dirty="0"/>
              <a:t> </a:t>
            </a:r>
            <a:r>
              <a:rPr lang="tr-TR" dirty="0" err="1"/>
              <a:t>Magnetic</a:t>
            </a:r>
            <a:r>
              <a:rPr lang="tr-TR" dirty="0"/>
              <a:t> </a:t>
            </a:r>
            <a:r>
              <a:rPr lang="tr-TR" dirty="0" err="1"/>
              <a:t>Field</a:t>
            </a:r>
            <a:endParaRPr lang="tr-TR" dirty="0"/>
          </a:p>
          <a:p>
            <a:pPr marL="342900" indent="-342900">
              <a:buFont typeface="+mj-lt"/>
              <a:buAutoNum type="arabicPeriod"/>
            </a:pPr>
            <a:r>
              <a:rPr lang="tr-TR" dirty="0" err="1"/>
              <a:t>Photoelectric</a:t>
            </a:r>
            <a:r>
              <a:rPr lang="tr-TR" dirty="0"/>
              <a:t> </a:t>
            </a:r>
            <a:r>
              <a:rPr lang="tr-TR" dirty="0" err="1"/>
              <a:t>Effect</a:t>
            </a:r>
            <a:endParaRPr lang="tr-TR" dirty="0"/>
          </a:p>
          <a:p>
            <a:endParaRPr lang="tr-TR" dirty="0"/>
          </a:p>
          <a:p>
            <a:endParaRPr lang="tr-TR" dirty="0"/>
          </a:p>
          <a:p>
            <a:endParaRPr lang="tr-TR" dirty="0"/>
          </a:p>
        </p:txBody>
      </p:sp>
    </p:spTree>
    <p:extLst>
      <p:ext uri="{BB962C8B-B14F-4D97-AF65-F5344CB8AC3E}">
        <p14:creationId xmlns:p14="http://schemas.microsoft.com/office/powerpoint/2010/main" val="2522024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Circular Motion in a Magnetic Field | PHYS 1102">
            <a:extLst>
              <a:ext uri="{FF2B5EF4-FFF2-40B4-BE49-F238E27FC236}">
                <a16:creationId xmlns:a16="http://schemas.microsoft.com/office/drawing/2014/main" id="{163C5E27-84BF-5142-B9C7-8F7606154D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297" y="3685087"/>
            <a:ext cx="2467030" cy="129936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S.2.2 Worked Example: Pushing Stacked Blocks | Classical Mechanics |  Physics | MIT OpenCourseWare">
            <a:extLst>
              <a:ext uri="{FF2B5EF4-FFF2-40B4-BE49-F238E27FC236}">
                <a16:creationId xmlns:a16="http://schemas.microsoft.com/office/drawing/2014/main" id="{D3B6EE2D-A741-FD46-968B-B4F27054BF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6182" y="1181932"/>
            <a:ext cx="1574271" cy="1057175"/>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16</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5"/>
          <a:stretch>
            <a:fillRect/>
          </a:stretch>
        </p:blipFill>
        <p:spPr>
          <a:xfrm>
            <a:off x="10630865" y="63985"/>
            <a:ext cx="1445870" cy="595358"/>
          </a:xfrm>
          <a:prstGeom prst="rect">
            <a:avLst/>
          </a:prstGeom>
        </p:spPr>
      </p:pic>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r>
              <a:rPr lang="en-US" b="1" i="0" u="none" strike="noStrike" dirty="0">
                <a:solidFill>
                  <a:srgbClr val="1D1D1D"/>
                </a:solidFill>
                <a:effectLst/>
                <a:latin typeface="Montserrat" panose="020F0502020204030204" pitchFamily="34" charset="0"/>
              </a:rPr>
              <a:t>ISU HEPP Group  / </a:t>
            </a:r>
            <a:r>
              <a:rPr lang="en-US" b="1" i="0" u="none" strike="noStrike" dirty="0" err="1">
                <a:solidFill>
                  <a:schemeClr val="tx1">
                    <a:lumMod val="65000"/>
                    <a:lumOff val="35000"/>
                  </a:schemeClr>
                </a:solidFill>
                <a:effectLst/>
                <a:latin typeface="Montserrat" panose="020F0502020204030204" pitchFamily="34" charset="0"/>
              </a:rPr>
              <a:t>VPCLApps</a:t>
            </a:r>
            <a:r>
              <a:rPr lang="en-US" b="1" i="0" u="none" strike="noStrike" dirty="0">
                <a:solidFill>
                  <a:schemeClr val="tx1">
                    <a:lumMod val="65000"/>
                    <a:lumOff val="35000"/>
                  </a:schemeClr>
                </a:solidFill>
                <a:effectLst/>
                <a:latin typeface="Montserrat" panose="020F0502020204030204" pitchFamily="34" charset="0"/>
              </a:rPr>
              <a:t> / </a:t>
            </a:r>
            <a:r>
              <a:rPr lang="en-US" i="0" u="none" strike="noStrike" dirty="0">
                <a:solidFill>
                  <a:schemeClr val="tx1">
                    <a:lumMod val="65000"/>
                    <a:lumOff val="35000"/>
                  </a:schemeClr>
                </a:solidFill>
                <a:effectLst/>
                <a:latin typeface="Montserrat" panose="020F0502020204030204" pitchFamily="34" charset="0"/>
              </a:rPr>
              <a:t>Proposal of Experiments</a:t>
            </a:r>
            <a:r>
              <a:rPr lang="en-US" i="0" u="none" strike="noStrike" dirty="0">
                <a:solidFill>
                  <a:srgbClr val="1D1D1D"/>
                </a:solidFill>
                <a:effectLst/>
                <a:latin typeface="Montserrat" panose="020F0502020204030204" pitchFamily="34" charset="0"/>
              </a:rPr>
              <a:t> </a:t>
            </a:r>
            <a:endParaRPr lang="en-US" i="0" strike="noStrike" dirty="0">
              <a:solidFill>
                <a:schemeClr val="tx1">
                  <a:lumMod val="65000"/>
                  <a:lumOff val="35000"/>
                </a:schemeClr>
              </a:solidFill>
              <a:effectLst/>
              <a:latin typeface="Montserrat" panose="020F0502020204030204" pitchFamily="34" charset="0"/>
            </a:endParaRPr>
          </a:p>
        </p:txBody>
      </p:sp>
      <p:sp>
        <p:nvSpPr>
          <p:cNvPr id="9" name="TextBox 8">
            <a:extLst>
              <a:ext uri="{FF2B5EF4-FFF2-40B4-BE49-F238E27FC236}">
                <a16:creationId xmlns:a16="http://schemas.microsoft.com/office/drawing/2014/main" id="{870139D3-7146-7E46-B4B9-8542991E055D}"/>
              </a:ext>
            </a:extLst>
          </p:cNvPr>
          <p:cNvSpPr txBox="1"/>
          <p:nvPr/>
        </p:nvSpPr>
        <p:spPr>
          <a:xfrm>
            <a:off x="2073808" y="1647369"/>
            <a:ext cx="5738986" cy="5355312"/>
          </a:xfrm>
          <a:prstGeom prst="rect">
            <a:avLst/>
          </a:prstGeom>
          <a:noFill/>
        </p:spPr>
        <p:txBody>
          <a:bodyPr wrap="square" rtlCol="0">
            <a:spAutoFit/>
          </a:bodyPr>
          <a:lstStyle/>
          <a:p>
            <a:pPr algn="r"/>
            <a:r>
              <a:rPr lang="tr-TR" b="1" dirty="0"/>
              <a:t>1D Motion (</a:t>
            </a:r>
            <a:r>
              <a:rPr lang="tr-TR" b="1" dirty="0" err="1"/>
              <a:t>horizontal</a:t>
            </a:r>
            <a:r>
              <a:rPr lang="tr-TR" b="1" dirty="0"/>
              <a:t> </a:t>
            </a:r>
            <a:r>
              <a:rPr lang="tr-TR" b="1" dirty="0" err="1"/>
              <a:t>plane</a:t>
            </a:r>
            <a:r>
              <a:rPr lang="tr-TR" b="1" dirty="0"/>
              <a:t>)</a:t>
            </a:r>
          </a:p>
          <a:p>
            <a:pPr algn="r"/>
            <a:endParaRPr lang="tr-TR" b="1" dirty="0"/>
          </a:p>
          <a:p>
            <a:pPr algn="r"/>
            <a:endParaRPr lang="tr-TR" b="1" dirty="0"/>
          </a:p>
          <a:p>
            <a:pPr algn="r"/>
            <a:r>
              <a:rPr lang="tr-TR" b="1" dirty="0"/>
              <a:t>2D Motion (</a:t>
            </a:r>
            <a:r>
              <a:rPr lang="tr-TR" b="1" dirty="0" err="1"/>
              <a:t>inclined</a:t>
            </a:r>
            <a:r>
              <a:rPr lang="tr-TR" b="1" dirty="0"/>
              <a:t> </a:t>
            </a:r>
            <a:r>
              <a:rPr lang="tr-TR" b="1" dirty="0" err="1"/>
              <a:t>plane</a:t>
            </a:r>
            <a:r>
              <a:rPr lang="tr-TR" b="1" dirty="0"/>
              <a:t>)</a:t>
            </a:r>
          </a:p>
          <a:p>
            <a:pPr algn="r"/>
            <a:endParaRPr lang="tr-TR" b="1" dirty="0"/>
          </a:p>
          <a:p>
            <a:pPr algn="r"/>
            <a:endParaRPr lang="tr-TR" b="1" dirty="0"/>
          </a:p>
          <a:p>
            <a:pPr algn="r"/>
            <a:r>
              <a:rPr lang="tr-TR" b="1" dirty="0" err="1"/>
              <a:t>Collisions</a:t>
            </a:r>
            <a:endParaRPr lang="tr-TR" b="1" dirty="0"/>
          </a:p>
          <a:p>
            <a:pPr algn="r"/>
            <a:endParaRPr lang="tr-TR" b="1" dirty="0"/>
          </a:p>
          <a:p>
            <a:pPr algn="r"/>
            <a:endParaRPr lang="tr-TR" b="1" dirty="0"/>
          </a:p>
          <a:p>
            <a:pPr algn="r"/>
            <a:r>
              <a:rPr lang="tr-TR" b="1" dirty="0" err="1"/>
              <a:t>Ohm’s</a:t>
            </a:r>
            <a:r>
              <a:rPr lang="tr-TR" b="1" dirty="0"/>
              <a:t> </a:t>
            </a:r>
            <a:r>
              <a:rPr lang="tr-TR" b="1" dirty="0" err="1"/>
              <a:t>Law</a:t>
            </a:r>
            <a:endParaRPr lang="tr-TR" b="1" dirty="0"/>
          </a:p>
          <a:p>
            <a:pPr algn="r"/>
            <a:endParaRPr lang="tr-TR" b="1" dirty="0"/>
          </a:p>
          <a:p>
            <a:pPr algn="r"/>
            <a:endParaRPr lang="tr-TR" b="1" dirty="0"/>
          </a:p>
          <a:p>
            <a:pPr algn="r"/>
            <a:r>
              <a:rPr lang="tr-TR" b="1" dirty="0"/>
              <a:t>Motion of </a:t>
            </a:r>
            <a:r>
              <a:rPr lang="tr-TR" b="1" dirty="0" err="1"/>
              <a:t>Charged</a:t>
            </a:r>
            <a:r>
              <a:rPr lang="tr-TR" b="1" dirty="0"/>
              <a:t> </a:t>
            </a:r>
            <a:r>
              <a:rPr lang="tr-TR" b="1" dirty="0" err="1"/>
              <a:t>Particle</a:t>
            </a:r>
            <a:r>
              <a:rPr lang="tr-TR" b="1" dirty="0"/>
              <a:t> in </a:t>
            </a:r>
            <a:r>
              <a:rPr lang="tr-TR" b="1" dirty="0" err="1"/>
              <a:t>Uniform</a:t>
            </a:r>
            <a:r>
              <a:rPr lang="tr-TR" b="1" dirty="0"/>
              <a:t> </a:t>
            </a:r>
            <a:r>
              <a:rPr lang="tr-TR" b="1" dirty="0" err="1"/>
              <a:t>Magnetic</a:t>
            </a:r>
            <a:r>
              <a:rPr lang="tr-TR" b="1" dirty="0"/>
              <a:t> </a:t>
            </a:r>
            <a:r>
              <a:rPr lang="tr-TR" b="1" dirty="0" err="1"/>
              <a:t>Field</a:t>
            </a:r>
            <a:endParaRPr lang="tr-TR" b="1" dirty="0"/>
          </a:p>
          <a:p>
            <a:pPr algn="r"/>
            <a:endParaRPr lang="tr-TR" b="1" dirty="0"/>
          </a:p>
          <a:p>
            <a:pPr algn="r"/>
            <a:endParaRPr lang="tr-TR" b="1" dirty="0"/>
          </a:p>
          <a:p>
            <a:pPr algn="r"/>
            <a:r>
              <a:rPr lang="tr-TR" b="1" dirty="0" err="1"/>
              <a:t>Photoelectric</a:t>
            </a:r>
            <a:r>
              <a:rPr lang="tr-TR" b="1" dirty="0"/>
              <a:t> </a:t>
            </a:r>
            <a:r>
              <a:rPr lang="tr-TR" b="1" dirty="0" err="1"/>
              <a:t>Effect</a:t>
            </a:r>
            <a:endParaRPr lang="tr-TR" b="1" dirty="0"/>
          </a:p>
          <a:p>
            <a:pPr algn="r"/>
            <a:endParaRPr lang="tr-TR" dirty="0"/>
          </a:p>
          <a:p>
            <a:pPr algn="r"/>
            <a:endParaRPr lang="tr-TR" dirty="0"/>
          </a:p>
          <a:p>
            <a:pPr algn="r"/>
            <a:endParaRPr lang="tr-TR" dirty="0"/>
          </a:p>
        </p:txBody>
      </p:sp>
      <p:pic>
        <p:nvPicPr>
          <p:cNvPr id="1028" name="Picture 4" descr="Lesson Explainer: Applications of Newton's Second Law: Inclined Pulley |  Nagwa">
            <a:extLst>
              <a:ext uri="{FF2B5EF4-FFF2-40B4-BE49-F238E27FC236}">
                <a16:creationId xmlns:a16="http://schemas.microsoft.com/office/drawing/2014/main" id="{70955393-C9EC-E04D-9536-604F232BFB7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12794" y="1960350"/>
            <a:ext cx="1571570" cy="122508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Ohm's Law &gt; Experiment 22 from Physics with Vernier">
            <a:extLst>
              <a:ext uri="{FF2B5EF4-FFF2-40B4-BE49-F238E27FC236}">
                <a16:creationId xmlns:a16="http://schemas.microsoft.com/office/drawing/2014/main" id="{000E2646-0DCB-AA46-8977-CA61CC487F8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51297" y="3685087"/>
            <a:ext cx="1445871" cy="106028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The Photoelectric Effect - Definition, Laws, Applications, Graphs and  Experiments">
            <a:extLst>
              <a:ext uri="{FF2B5EF4-FFF2-40B4-BE49-F238E27FC236}">
                <a16:creationId xmlns:a16="http://schemas.microsoft.com/office/drawing/2014/main" id="{5F1C4268-46F4-C948-BDAB-52B8353D8D4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13152"/>
          <a:stretch/>
        </p:blipFill>
        <p:spPr bwMode="auto">
          <a:xfrm>
            <a:off x="7705916" y="5446694"/>
            <a:ext cx="2139950" cy="99281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ollisions of Point Masses in Two Dimensions | Physics">
            <a:extLst>
              <a:ext uri="{FF2B5EF4-FFF2-40B4-BE49-F238E27FC236}">
                <a16:creationId xmlns:a16="http://schemas.microsoft.com/office/drawing/2014/main" id="{09DC7B5E-831A-8C41-AC1F-91199682F3B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05399" y="3035348"/>
            <a:ext cx="1691395" cy="96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1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2</a:t>
            </a:fld>
            <a:endParaRPr lang="tr-TR"/>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9" name="TextBox 8">
            <a:extLst>
              <a:ext uri="{FF2B5EF4-FFF2-40B4-BE49-F238E27FC236}">
                <a16:creationId xmlns:a16="http://schemas.microsoft.com/office/drawing/2014/main" id="{8FC8B30F-4492-9942-8EA3-0AC1F20EF74A}"/>
              </a:ext>
            </a:extLst>
          </p:cNvPr>
          <p:cNvSpPr txBox="1"/>
          <p:nvPr/>
        </p:nvSpPr>
        <p:spPr>
          <a:xfrm>
            <a:off x="831251" y="968690"/>
            <a:ext cx="10412386" cy="5078313"/>
          </a:xfrm>
          <a:prstGeom prst="rect">
            <a:avLst/>
          </a:prstGeom>
          <a:noFill/>
        </p:spPr>
        <p:txBody>
          <a:bodyPr wrap="square">
            <a:spAutoFit/>
          </a:bodyPr>
          <a:lstStyle/>
          <a:p>
            <a:pPr algn="just"/>
            <a:r>
              <a:rPr lang="en-US" b="1" i="0" u="none" strike="noStrike" dirty="0">
                <a:solidFill>
                  <a:srgbClr val="1D1D1D"/>
                </a:solidFill>
                <a:effectLst/>
                <a:latin typeface="Montserrat" panose="020F0502020204030204" pitchFamily="34" charset="0"/>
              </a:rPr>
              <a:t>About ISU Dept. of Basic Sciences</a:t>
            </a:r>
          </a:p>
          <a:p>
            <a:pPr lvl="1" algn="just"/>
            <a:endParaRPr lang="en-US" dirty="0">
              <a:solidFill>
                <a:srgbClr val="1D1D1D"/>
              </a:solidFill>
              <a:latin typeface="Montserrat" panose="020F0502020204030204" pitchFamily="34" charset="0"/>
            </a:endParaRPr>
          </a:p>
          <a:p>
            <a:pPr algn="just"/>
            <a:r>
              <a:rPr lang="en-US" b="0" i="0" u="none" strike="noStrike" dirty="0">
                <a:solidFill>
                  <a:schemeClr val="tx1">
                    <a:lumMod val="50000"/>
                    <a:lumOff val="50000"/>
                  </a:schemeClr>
                </a:solidFill>
                <a:effectLst/>
                <a:latin typeface="Montserrat" panose="020F0502020204030204" pitchFamily="34" charset="0"/>
              </a:rPr>
              <a:t>The knowledge, that applied science disciplines such as engineering and medicine rely on, is an outcome of the research in basic sciences. Likewise, many technological and methodological outcomes of applied sciences make more advanced research in basic sciences possible.</a:t>
            </a:r>
          </a:p>
          <a:p>
            <a:pPr algn="just"/>
            <a:endParaRPr lang="en-US" b="0" i="0" u="none" strike="noStrike" dirty="0">
              <a:solidFill>
                <a:srgbClr val="1D1D1D"/>
              </a:solidFill>
              <a:effectLst/>
              <a:latin typeface="Montserrat" panose="020F0502020204030204" pitchFamily="34" charset="0"/>
            </a:endParaRPr>
          </a:p>
          <a:p>
            <a:pPr algn="just"/>
            <a:r>
              <a:rPr lang="en-US" b="0" i="0" u="none" strike="noStrike" dirty="0" err="1">
                <a:solidFill>
                  <a:srgbClr val="1D1D1D"/>
                </a:solidFill>
                <a:effectLst/>
                <a:latin typeface="Montserrat" pitchFamily="2" charset="77"/>
              </a:rPr>
              <a:t>Istinye</a:t>
            </a:r>
            <a:r>
              <a:rPr lang="en-US" b="0" i="0" u="none" strike="noStrike" dirty="0">
                <a:solidFill>
                  <a:srgbClr val="1D1D1D"/>
                </a:solidFill>
                <a:effectLst/>
                <a:latin typeface="Montserrat" pitchFamily="2" charset="77"/>
              </a:rPr>
              <a:t> University has an academic staff </a:t>
            </a:r>
            <a:r>
              <a:rPr lang="en-US" dirty="0">
                <a:solidFill>
                  <a:srgbClr val="1D1D1D"/>
                </a:solidFill>
                <a:latin typeface="Montserrat" pitchFamily="2" charset="77"/>
              </a:rPr>
              <a:t>i</a:t>
            </a:r>
            <a:r>
              <a:rPr lang="en-US" b="0" i="0" u="none" strike="noStrike" dirty="0">
                <a:solidFill>
                  <a:srgbClr val="1D1D1D"/>
                </a:solidFill>
                <a:effectLst/>
                <a:latin typeface="Montserrat" pitchFamily="2" charset="77"/>
              </a:rPr>
              <a:t>n various basic science disciplines, who are highly skilled both in education and research. </a:t>
            </a:r>
          </a:p>
          <a:p>
            <a:pPr algn="just"/>
            <a:endParaRPr lang="en-US" dirty="0">
              <a:solidFill>
                <a:srgbClr val="1D1D1D"/>
              </a:solidFill>
              <a:latin typeface="Montserrat" pitchFamily="2" charset="77"/>
            </a:endParaRPr>
          </a:p>
          <a:p>
            <a:pPr lvl="1" algn="just"/>
            <a:r>
              <a:rPr lang="en-US" b="0" i="0" u="none" strike="noStrike" dirty="0">
                <a:solidFill>
                  <a:srgbClr val="1D1D1D"/>
                </a:solidFill>
                <a:effectLst/>
                <a:latin typeface="Montserrat" pitchFamily="2" charset="77"/>
              </a:rPr>
              <a:t>This academic potential serves the teaching and research excellence vision of the university through the departments within the Faculty of Engineering and Natural Sciences such as Chemistry and Mathematics, as well as the Department of Basic Sciences founded under the Rectorate. </a:t>
            </a:r>
          </a:p>
          <a:p>
            <a:pPr algn="just"/>
            <a:endParaRPr lang="en-US" b="0" i="0" u="none" strike="noStrike" dirty="0">
              <a:solidFill>
                <a:srgbClr val="1D1D1D"/>
              </a:solidFill>
              <a:effectLst/>
              <a:latin typeface="Montserrat" pitchFamily="2" charset="77"/>
            </a:endParaRPr>
          </a:p>
          <a:p>
            <a:pPr algn="just"/>
            <a:r>
              <a:rPr lang="en-US" b="0" i="0" u="none" strike="noStrike" dirty="0">
                <a:solidFill>
                  <a:srgbClr val="1D1D1D"/>
                </a:solidFill>
                <a:effectLst/>
                <a:latin typeface="Montserrat" pitchFamily="2" charset="77"/>
              </a:rPr>
              <a:t>The academic staff at the </a:t>
            </a:r>
            <a:r>
              <a:rPr lang="en-US" b="1" i="0" u="none" strike="noStrike" dirty="0">
                <a:solidFill>
                  <a:srgbClr val="1D1D1D"/>
                </a:solidFill>
                <a:effectLst/>
                <a:latin typeface="Montserrat" pitchFamily="2" charset="77"/>
              </a:rPr>
              <a:t>Department of Basic Sciences</a:t>
            </a:r>
            <a:r>
              <a:rPr lang="en-US" b="0" i="0" u="none" strike="noStrike" dirty="0">
                <a:solidFill>
                  <a:srgbClr val="1D1D1D"/>
                </a:solidFill>
                <a:effectLst/>
                <a:latin typeface="Montserrat" pitchFamily="2" charset="77"/>
              </a:rPr>
              <a:t> conducts research-oriented studies in the field of </a:t>
            </a:r>
            <a:r>
              <a:rPr lang="en-US" b="0" i="0" u="sng" strike="noStrike" dirty="0">
                <a:solidFill>
                  <a:srgbClr val="1D1D1D"/>
                </a:solidFill>
                <a:effectLst/>
                <a:latin typeface="Montserrat" pitchFamily="2" charset="77"/>
              </a:rPr>
              <a:t>High Energy Particle Physics</a:t>
            </a:r>
            <a:r>
              <a:rPr lang="en-US" dirty="0">
                <a:solidFill>
                  <a:srgbClr val="1D1D1D"/>
                </a:solidFill>
                <a:latin typeface="Montserrat" pitchFamily="2" charset="77"/>
              </a:rPr>
              <a:t> </a:t>
            </a:r>
            <a:r>
              <a:rPr lang="en-US" b="0" i="0" u="none" strike="noStrike" dirty="0">
                <a:solidFill>
                  <a:srgbClr val="1D1D1D"/>
                </a:solidFill>
                <a:effectLst/>
                <a:latin typeface="Montserrat" pitchFamily="2" charset="77"/>
              </a:rPr>
              <a:t>and also runs the </a:t>
            </a:r>
            <a:r>
              <a:rPr lang="en-US" b="0" i="0" u="sng" strike="noStrike" dirty="0">
                <a:solidFill>
                  <a:srgbClr val="1D1D1D"/>
                </a:solidFill>
                <a:effectLst/>
                <a:latin typeface="Montserrat" pitchFamily="2" charset="77"/>
              </a:rPr>
              <a:t>PhD program in Physics</a:t>
            </a:r>
            <a:r>
              <a:rPr lang="en-US" b="0" i="0" u="none" strike="noStrike" dirty="0">
                <a:solidFill>
                  <a:srgbClr val="1D1D1D"/>
                </a:solidFill>
                <a:effectLst/>
                <a:latin typeface="Montserrat" pitchFamily="2" charset="77"/>
              </a:rPr>
              <a:t>.</a:t>
            </a:r>
          </a:p>
        </p:txBody>
      </p:sp>
    </p:spTree>
    <p:extLst>
      <p:ext uri="{BB962C8B-B14F-4D97-AF65-F5344CB8AC3E}">
        <p14:creationId xmlns:p14="http://schemas.microsoft.com/office/powerpoint/2010/main" val="59089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3</a:t>
            </a:fld>
            <a:endParaRPr lang="tr-TR"/>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9" name="TextBox 8">
            <a:extLst>
              <a:ext uri="{FF2B5EF4-FFF2-40B4-BE49-F238E27FC236}">
                <a16:creationId xmlns:a16="http://schemas.microsoft.com/office/drawing/2014/main" id="{8FC8B30F-4492-9942-8EA3-0AC1F20EF74A}"/>
              </a:ext>
            </a:extLst>
          </p:cNvPr>
          <p:cNvSpPr txBox="1"/>
          <p:nvPr/>
        </p:nvSpPr>
        <p:spPr>
          <a:xfrm>
            <a:off x="831250" y="968690"/>
            <a:ext cx="10770199" cy="2862322"/>
          </a:xfrm>
          <a:prstGeom prst="rect">
            <a:avLst/>
          </a:prstGeom>
          <a:noFill/>
        </p:spPr>
        <p:txBody>
          <a:bodyPr wrap="square">
            <a:spAutoFit/>
          </a:bodyPr>
          <a:lstStyle/>
          <a:p>
            <a:pPr algn="just"/>
            <a:r>
              <a:rPr lang="en-US" b="1" i="0" u="none" strike="noStrike" dirty="0">
                <a:solidFill>
                  <a:srgbClr val="1D1D1D"/>
                </a:solidFill>
                <a:effectLst/>
                <a:latin typeface="Montserrat" panose="020F0502020204030204" pitchFamily="34" charset="0"/>
              </a:rPr>
              <a:t>About ISU High Energy Particle Physics (HEPP) Research Group</a:t>
            </a:r>
          </a:p>
          <a:p>
            <a:pPr lvl="1" algn="just"/>
            <a:endParaRPr lang="en-US" dirty="0">
              <a:solidFill>
                <a:srgbClr val="1D1D1D"/>
              </a:solidFill>
              <a:latin typeface="Montserrat" panose="020F0502020204030204" pitchFamily="34" charset="0"/>
            </a:endParaRPr>
          </a:p>
          <a:p>
            <a:pPr algn="just"/>
            <a:r>
              <a:rPr lang="en-US" b="0" i="0" u="none" strike="noStrike" dirty="0">
                <a:solidFill>
                  <a:srgbClr val="1D1D1D"/>
                </a:solidFill>
                <a:effectLst/>
                <a:latin typeface="Montserrat" pitchFamily="2" charset="77"/>
              </a:rPr>
              <a:t>ISU </a:t>
            </a:r>
            <a:r>
              <a:rPr lang="en-US" dirty="0">
                <a:solidFill>
                  <a:srgbClr val="1D1D1D"/>
                </a:solidFill>
                <a:latin typeface="Montserrat" pitchFamily="2" charset="77"/>
              </a:rPr>
              <a:t>prioritized HEPP among its R&amp;D fields and initiated establishment of a research group by Sept. 2021. </a:t>
            </a:r>
            <a:r>
              <a:rPr lang="en-US" b="0" i="0" u="none" strike="noStrike" dirty="0">
                <a:solidFill>
                  <a:srgbClr val="1D1D1D"/>
                </a:solidFill>
                <a:effectLst/>
                <a:latin typeface="Montserrat" pitchFamily="2" charset="77"/>
              </a:rPr>
              <a:t>The competent academic and technical staff of the HEPP Research Group are involved in advanced studies on High Energy Physics, Particle Physics, Particle Detectors and Particle Accelerators.</a:t>
            </a:r>
          </a:p>
          <a:p>
            <a:pPr algn="just"/>
            <a:endParaRPr lang="en-US" b="0" i="0" u="none" strike="noStrike" dirty="0">
              <a:solidFill>
                <a:srgbClr val="1D1D1D"/>
              </a:solidFill>
              <a:effectLst/>
              <a:latin typeface="Montserrat" pitchFamily="2" charset="77"/>
            </a:endParaRPr>
          </a:p>
          <a:p>
            <a:pPr algn="just"/>
            <a:r>
              <a:rPr lang="en-US" b="0" i="0" u="none" strike="noStrike" dirty="0">
                <a:solidFill>
                  <a:srgbClr val="1D1D1D"/>
                </a:solidFill>
                <a:effectLst/>
                <a:latin typeface="Montserrat" pitchFamily="2" charset="77"/>
              </a:rPr>
              <a:t>The local laboratory infrastructure to conduct R&amp;D in these fields together with various externally funded projects (TÜBİTAK, TENMAK, TÜSEB) and memberships in world-class international research collaborations offer unique opportunities to PhD students as well.</a:t>
            </a:r>
          </a:p>
        </p:txBody>
      </p:sp>
      <p:pic>
        <p:nvPicPr>
          <p:cNvPr id="8" name="Picture 7">
            <a:extLst>
              <a:ext uri="{FF2B5EF4-FFF2-40B4-BE49-F238E27FC236}">
                <a16:creationId xmlns:a16="http://schemas.microsoft.com/office/drawing/2014/main" id="{44D0CD0E-4923-B945-8191-4B15A8498171}"/>
              </a:ext>
            </a:extLst>
          </p:cNvPr>
          <p:cNvPicPr>
            <a:picLocks noChangeAspect="1"/>
          </p:cNvPicPr>
          <p:nvPr/>
        </p:nvPicPr>
        <p:blipFill rotWithShape="1">
          <a:blip r:embed="rId4"/>
          <a:srcRect l="61372" t="38959" r="13628" b="18333"/>
          <a:stretch/>
        </p:blipFill>
        <p:spPr>
          <a:xfrm>
            <a:off x="8310562" y="3792537"/>
            <a:ext cx="2743201" cy="2928938"/>
          </a:xfrm>
          <a:prstGeom prst="rect">
            <a:avLst/>
          </a:prstGeom>
        </p:spPr>
      </p:pic>
      <p:sp>
        <p:nvSpPr>
          <p:cNvPr id="11" name="TextBox 10">
            <a:extLst>
              <a:ext uri="{FF2B5EF4-FFF2-40B4-BE49-F238E27FC236}">
                <a16:creationId xmlns:a16="http://schemas.microsoft.com/office/drawing/2014/main" id="{7A3C15F3-8C19-5B42-ADC8-5035A5A8942F}"/>
              </a:ext>
            </a:extLst>
          </p:cNvPr>
          <p:cNvSpPr txBox="1"/>
          <p:nvPr/>
        </p:nvSpPr>
        <p:spPr>
          <a:xfrm>
            <a:off x="1404937" y="4078018"/>
            <a:ext cx="6748463" cy="2031325"/>
          </a:xfrm>
          <a:prstGeom prst="rect">
            <a:avLst/>
          </a:prstGeom>
          <a:noFill/>
        </p:spPr>
        <p:txBody>
          <a:bodyPr wrap="square">
            <a:spAutoFit/>
          </a:bodyPr>
          <a:lstStyle/>
          <a:p>
            <a:pPr algn="just"/>
            <a:r>
              <a:rPr lang="en-US" b="0" i="0" u="none" strike="noStrike" dirty="0">
                <a:solidFill>
                  <a:srgbClr val="1D1D1D"/>
                </a:solidFill>
                <a:effectLst/>
                <a:latin typeface="Montserrat" pitchFamily="2" charset="77"/>
              </a:rPr>
              <a:t>ISU is a member of four (ATLAS, CAST, DRD1, FCC) collaborations at </a:t>
            </a:r>
            <a:r>
              <a:rPr lang="en-US" b="1" i="0" u="none" strike="noStrike" dirty="0">
                <a:solidFill>
                  <a:srgbClr val="1D1D1D"/>
                </a:solidFill>
                <a:effectLst/>
                <a:latin typeface="Montserrat" pitchFamily="2" charset="77"/>
              </a:rPr>
              <a:t>CERN</a:t>
            </a:r>
            <a:r>
              <a:rPr lang="en-US" b="0" i="0" u="none" strike="noStrike" dirty="0">
                <a:solidFill>
                  <a:srgbClr val="1D1D1D"/>
                </a:solidFill>
                <a:effectLst/>
                <a:latin typeface="Montserrat" pitchFamily="2" charset="77"/>
              </a:rPr>
              <a:t>, the European Particle Physics Laboratory, one (BESIII) experiment at the </a:t>
            </a:r>
            <a:r>
              <a:rPr lang="en-US" b="1" i="0" u="none" strike="noStrike" dirty="0">
                <a:solidFill>
                  <a:srgbClr val="1D1D1D"/>
                </a:solidFill>
                <a:effectLst/>
                <a:latin typeface="Montserrat" pitchFamily="2" charset="77"/>
              </a:rPr>
              <a:t>Institute of High Energy Physics</a:t>
            </a:r>
            <a:r>
              <a:rPr lang="en-US" b="0" i="0" u="none" strike="noStrike" dirty="0">
                <a:solidFill>
                  <a:srgbClr val="1D1D1D"/>
                </a:solidFill>
                <a:effectLst/>
                <a:latin typeface="Montserrat" pitchFamily="2" charset="77"/>
              </a:rPr>
              <a:t> of the Chinese Academy of Sciences, and one (</a:t>
            </a:r>
            <a:r>
              <a:rPr lang="en-US" b="0" i="0" u="none" strike="noStrike" dirty="0" err="1">
                <a:solidFill>
                  <a:srgbClr val="1D1D1D"/>
                </a:solidFill>
                <a:effectLst/>
                <a:latin typeface="Montserrat" pitchFamily="2" charset="77"/>
              </a:rPr>
              <a:t>sr</a:t>
            </a:r>
            <a:r>
              <a:rPr lang="en-US" b="0" i="0" u="none" strike="noStrike" dirty="0">
                <a:solidFill>
                  <a:srgbClr val="1D1D1D"/>
                </a:solidFill>
                <a:effectLst/>
                <a:latin typeface="Montserrat" pitchFamily="2" charset="77"/>
              </a:rPr>
              <a:t>-EDM) experiment under preparation at the US </a:t>
            </a:r>
            <a:r>
              <a:rPr lang="en-US" b="1" i="0" u="none" strike="noStrike" dirty="0">
                <a:solidFill>
                  <a:srgbClr val="1D1D1D"/>
                </a:solidFill>
                <a:effectLst/>
                <a:latin typeface="Montserrat" pitchFamily="2" charset="77"/>
              </a:rPr>
              <a:t>Brookhaven National Laboratory</a:t>
            </a:r>
            <a:r>
              <a:rPr lang="en-US" b="0" i="0" u="none" strike="noStrike" dirty="0">
                <a:solidFill>
                  <a:srgbClr val="1D1D1D"/>
                </a:solidFill>
                <a:effectLst/>
                <a:latin typeface="Montserrat" pitchFamily="2" charset="77"/>
              </a:rPr>
              <a:t> as well as the </a:t>
            </a:r>
            <a:r>
              <a:rPr lang="en-US" b="1" i="0" u="none" strike="noStrike" dirty="0">
                <a:solidFill>
                  <a:srgbClr val="1D1D1D"/>
                </a:solidFill>
                <a:effectLst/>
                <a:latin typeface="Montserrat" pitchFamily="2" charset="77"/>
              </a:rPr>
              <a:t>COST</a:t>
            </a:r>
            <a:r>
              <a:rPr lang="en-US" b="0" i="0" u="none" strike="noStrike" dirty="0">
                <a:solidFill>
                  <a:srgbClr val="1D1D1D"/>
                </a:solidFill>
                <a:effectLst/>
                <a:latin typeface="Montserrat" pitchFamily="2" charset="77"/>
              </a:rPr>
              <a:t> action </a:t>
            </a:r>
            <a:r>
              <a:rPr lang="en-US" b="0" i="0" u="none" strike="noStrike" dirty="0" err="1">
                <a:solidFill>
                  <a:srgbClr val="1D1D1D"/>
                </a:solidFill>
                <a:effectLst/>
                <a:latin typeface="Montserrat" pitchFamily="2" charset="77"/>
              </a:rPr>
              <a:t>CosmicWISPers</a:t>
            </a:r>
            <a:r>
              <a:rPr lang="en-US" b="0" i="0" u="none" strike="noStrike" dirty="0">
                <a:solidFill>
                  <a:srgbClr val="1D1D1D"/>
                </a:solidFill>
                <a:effectLst/>
                <a:latin typeface="Montserrat" pitchFamily="2" charset="77"/>
              </a:rPr>
              <a:t>. </a:t>
            </a:r>
          </a:p>
        </p:txBody>
      </p:sp>
    </p:spTree>
    <p:extLst>
      <p:ext uri="{BB962C8B-B14F-4D97-AF65-F5344CB8AC3E}">
        <p14:creationId xmlns:p14="http://schemas.microsoft.com/office/powerpoint/2010/main" val="1716908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4</a:t>
            </a:fld>
            <a:endParaRPr lang="tr-TR"/>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9" name="TextBox 8">
            <a:extLst>
              <a:ext uri="{FF2B5EF4-FFF2-40B4-BE49-F238E27FC236}">
                <a16:creationId xmlns:a16="http://schemas.microsoft.com/office/drawing/2014/main" id="{8FC8B30F-4492-9942-8EA3-0AC1F20EF74A}"/>
              </a:ext>
            </a:extLst>
          </p:cNvPr>
          <p:cNvSpPr txBox="1"/>
          <p:nvPr/>
        </p:nvSpPr>
        <p:spPr>
          <a:xfrm>
            <a:off x="831250" y="968690"/>
            <a:ext cx="10770199" cy="369332"/>
          </a:xfrm>
          <a:prstGeom prst="rect">
            <a:avLst/>
          </a:prstGeom>
          <a:noFill/>
        </p:spPr>
        <p:txBody>
          <a:bodyPr wrap="square">
            <a:spAutoFit/>
          </a:bodyPr>
          <a:lstStyle/>
          <a:p>
            <a:pPr algn="just"/>
            <a:r>
              <a:rPr lang="en-US" b="1" i="0" u="none" strike="noStrike" dirty="0">
                <a:solidFill>
                  <a:srgbClr val="1D1D1D"/>
                </a:solidFill>
                <a:effectLst/>
                <a:latin typeface="Montserrat" panose="020F0502020204030204" pitchFamily="34" charset="0"/>
              </a:rPr>
              <a:t>ISU High Energy Particle Physics (HEPP) Research Group / </a:t>
            </a:r>
            <a:r>
              <a:rPr lang="en-US" b="1" i="0" u="none" strike="noStrike" dirty="0">
                <a:solidFill>
                  <a:schemeClr val="tx1">
                    <a:lumMod val="50000"/>
                    <a:lumOff val="50000"/>
                  </a:schemeClr>
                </a:solidFill>
                <a:effectLst/>
                <a:latin typeface="Montserrat" panose="020F0502020204030204" pitchFamily="34" charset="0"/>
              </a:rPr>
              <a:t>Projects</a:t>
            </a:r>
          </a:p>
        </p:txBody>
      </p:sp>
      <p:sp>
        <p:nvSpPr>
          <p:cNvPr id="16" name="TextBox 15">
            <a:extLst>
              <a:ext uri="{FF2B5EF4-FFF2-40B4-BE49-F238E27FC236}">
                <a16:creationId xmlns:a16="http://schemas.microsoft.com/office/drawing/2014/main" id="{B7A74B10-4E91-4149-B0C1-6540A64D8463}"/>
              </a:ext>
            </a:extLst>
          </p:cNvPr>
          <p:cNvSpPr txBox="1"/>
          <p:nvPr/>
        </p:nvSpPr>
        <p:spPr>
          <a:xfrm>
            <a:off x="6405561" y="1502223"/>
            <a:ext cx="5399064" cy="3970318"/>
          </a:xfrm>
          <a:prstGeom prst="rect">
            <a:avLst/>
          </a:prstGeom>
          <a:noFill/>
        </p:spPr>
        <p:txBody>
          <a:bodyPr wrap="square">
            <a:spAutoFit/>
          </a:bodyPr>
          <a:lstStyle/>
          <a:p>
            <a:pPr algn="just"/>
            <a:r>
              <a:rPr lang="en-US" sz="1400" b="0" i="0" u="none" strike="noStrike" dirty="0">
                <a:solidFill>
                  <a:schemeClr val="bg1"/>
                </a:solidFill>
                <a:effectLst/>
                <a:highlight>
                  <a:srgbClr val="808080"/>
                </a:highlight>
                <a:latin typeface="Montserrat" pitchFamily="2" charset="77"/>
              </a:rPr>
              <a:t>PARTICIPANT:</a:t>
            </a:r>
          </a:p>
          <a:p>
            <a:pPr algn="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Virtual Physics Laboratory Applications (Anadolu U.) </a:t>
            </a:r>
            <a:r>
              <a:rPr lang="en-US" sz="1400" b="1" i="0" u="none" strike="noStrike" dirty="0">
                <a:solidFill>
                  <a:srgbClr val="000000"/>
                </a:solidFill>
                <a:effectLst/>
                <a:latin typeface="Montserrat" pitchFamily="2" charset="77"/>
              </a:rPr>
              <a:t>Erasmus+ KA220-SCH </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Cosmic </a:t>
            </a:r>
            <a:r>
              <a:rPr lang="en-US" sz="1400" b="0" i="0" u="none" strike="noStrike" dirty="0" err="1">
                <a:solidFill>
                  <a:srgbClr val="111820"/>
                </a:solidFill>
                <a:effectLst/>
                <a:latin typeface="Montserrat" pitchFamily="2" charset="77"/>
              </a:rPr>
              <a:t>WISPers</a:t>
            </a:r>
            <a:r>
              <a:rPr lang="en-US" sz="1400" b="0" i="0" u="none" strike="noStrike" dirty="0">
                <a:solidFill>
                  <a:srgbClr val="111820"/>
                </a:solidFill>
                <a:effectLst/>
                <a:latin typeface="Montserrat" pitchFamily="2" charset="77"/>
              </a:rPr>
              <a:t> in the Dark Universe (Bari U., Italy) </a:t>
            </a:r>
          </a:p>
          <a:p>
            <a:pPr algn="r"/>
            <a:r>
              <a:rPr lang="en-US" sz="1400" b="1" i="0" u="none" strike="noStrike" dirty="0">
                <a:solidFill>
                  <a:srgbClr val="000000"/>
                </a:solidFill>
                <a:effectLst/>
                <a:latin typeface="Montserrat" pitchFamily="2" charset="77"/>
              </a:rPr>
              <a:t>COST Action CA21106 </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Study of the Potential of Scintillation Powders and Optical Media for Cosmic Neutron Detection (</a:t>
            </a:r>
            <a:r>
              <a:rPr lang="en-US" sz="1400" b="0" i="0" u="none" strike="noStrike" dirty="0" err="1">
                <a:solidFill>
                  <a:srgbClr val="111820"/>
                </a:solidFill>
                <a:effectLst/>
                <a:latin typeface="Montserrat" pitchFamily="2" charset="77"/>
              </a:rPr>
              <a:t>Yildiz</a:t>
            </a:r>
            <a:r>
              <a:rPr lang="en-US" sz="1400" b="0" i="0" u="none" strike="noStrike" dirty="0">
                <a:solidFill>
                  <a:srgbClr val="111820"/>
                </a:solidFill>
                <a:effectLst/>
                <a:latin typeface="Montserrat" pitchFamily="2" charset="77"/>
              </a:rPr>
              <a:t> Technical U.)</a:t>
            </a:r>
          </a:p>
          <a:p>
            <a:pPr algn="r"/>
            <a:r>
              <a:rPr lang="en-US" sz="1400" b="1" i="0" u="none" strike="noStrike" dirty="0">
                <a:solidFill>
                  <a:srgbClr val="000000"/>
                </a:solidFill>
                <a:effectLst/>
                <a:latin typeface="Montserrat" pitchFamily="2" charset="77"/>
              </a:rPr>
              <a:t>TÜBİTAK (1001)</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Development of Neutron Interaction Model with Gadolinium Doped Water Cherenkov Detector (</a:t>
            </a:r>
            <a:r>
              <a:rPr lang="en-US" sz="1400" b="0" i="0" u="none" strike="noStrike" dirty="0" err="1">
                <a:solidFill>
                  <a:srgbClr val="111820"/>
                </a:solidFill>
                <a:effectLst/>
                <a:latin typeface="Montserrat" pitchFamily="2" charset="77"/>
              </a:rPr>
              <a:t>Erciyes</a:t>
            </a:r>
            <a:r>
              <a:rPr lang="en-US" sz="1400" b="0" i="0" u="none" strike="noStrike" dirty="0">
                <a:solidFill>
                  <a:srgbClr val="111820"/>
                </a:solidFill>
                <a:effectLst/>
                <a:latin typeface="Montserrat" pitchFamily="2" charset="77"/>
              </a:rPr>
              <a:t> U.)</a:t>
            </a:r>
          </a:p>
          <a:p>
            <a:pPr algn="r"/>
            <a:r>
              <a:rPr lang="en-US" sz="1400" b="1" i="0" u="none" strike="noStrike" dirty="0">
                <a:solidFill>
                  <a:srgbClr val="000000"/>
                </a:solidFill>
                <a:effectLst/>
                <a:latin typeface="Montserrat" pitchFamily="2" charset="77"/>
              </a:rPr>
              <a:t>TÜBİTAK (1001)</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Customized Scintillator Production for Particle Accelerators and Detectors (</a:t>
            </a:r>
            <a:r>
              <a:rPr lang="en-US" sz="1400" b="0" i="0" u="none" strike="noStrike" dirty="0" err="1">
                <a:solidFill>
                  <a:srgbClr val="111820"/>
                </a:solidFill>
                <a:effectLst/>
                <a:latin typeface="Montserrat" pitchFamily="2" charset="77"/>
              </a:rPr>
              <a:t>Bogazici</a:t>
            </a:r>
            <a:r>
              <a:rPr lang="en-US" sz="1400" b="0" i="0" u="none" strike="noStrike" dirty="0">
                <a:solidFill>
                  <a:srgbClr val="111820"/>
                </a:solidFill>
                <a:effectLst/>
                <a:latin typeface="Montserrat" pitchFamily="2" charset="77"/>
              </a:rPr>
              <a:t> U.)</a:t>
            </a:r>
          </a:p>
          <a:p>
            <a:pPr algn="r"/>
            <a:r>
              <a:rPr lang="en-US" sz="1400" b="1" i="0" u="none" strike="noStrike" dirty="0">
                <a:solidFill>
                  <a:srgbClr val="000000"/>
                </a:solidFill>
                <a:effectLst/>
                <a:latin typeface="Montserrat" pitchFamily="2" charset="77"/>
              </a:rPr>
              <a:t>TÜBİTAK (1005)</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Jet Physics Analysis and HCAL-HGCAL Detector R&amp;D at CERN's CMS Experiment (</a:t>
            </a:r>
            <a:r>
              <a:rPr lang="en-US" sz="1400" b="0" i="0" u="none" strike="noStrike" dirty="0" err="1">
                <a:solidFill>
                  <a:srgbClr val="111820"/>
                </a:solidFill>
                <a:effectLst/>
                <a:latin typeface="Montserrat" pitchFamily="2" charset="77"/>
              </a:rPr>
              <a:t>Yildiz</a:t>
            </a:r>
            <a:r>
              <a:rPr lang="en-US" sz="1400" b="0" i="0" u="none" strike="noStrike" dirty="0">
                <a:solidFill>
                  <a:srgbClr val="111820"/>
                </a:solidFill>
                <a:effectLst/>
                <a:latin typeface="Montserrat" pitchFamily="2" charset="77"/>
              </a:rPr>
              <a:t> Technical U.)</a:t>
            </a:r>
          </a:p>
          <a:p>
            <a:pPr algn="r"/>
            <a:r>
              <a:rPr lang="en-US" sz="1400" b="1" i="0" u="none" strike="noStrike" dirty="0">
                <a:solidFill>
                  <a:srgbClr val="000000"/>
                </a:solidFill>
                <a:effectLst/>
                <a:latin typeface="Montserrat" pitchFamily="2" charset="77"/>
              </a:rPr>
              <a:t>TENMAK (CERN)</a:t>
            </a:r>
            <a:endParaRPr lang="en-US" sz="1400" b="0" i="0" u="none" strike="noStrike" dirty="0">
              <a:solidFill>
                <a:srgbClr val="111820"/>
              </a:solidFill>
              <a:effectLst/>
              <a:latin typeface="Montserrat" pitchFamily="2" charset="77"/>
            </a:endParaRPr>
          </a:p>
        </p:txBody>
      </p:sp>
      <p:sp>
        <p:nvSpPr>
          <p:cNvPr id="17" name="TextBox 16">
            <a:extLst>
              <a:ext uri="{FF2B5EF4-FFF2-40B4-BE49-F238E27FC236}">
                <a16:creationId xmlns:a16="http://schemas.microsoft.com/office/drawing/2014/main" id="{7804DE1F-4D2A-3340-B4D0-77A45F2543E7}"/>
              </a:ext>
            </a:extLst>
          </p:cNvPr>
          <p:cNvSpPr txBox="1"/>
          <p:nvPr/>
        </p:nvSpPr>
        <p:spPr>
          <a:xfrm>
            <a:off x="642938" y="1502223"/>
            <a:ext cx="5762623" cy="5047536"/>
          </a:xfrm>
          <a:prstGeom prst="rect">
            <a:avLst/>
          </a:prstGeom>
          <a:noFill/>
        </p:spPr>
        <p:txBody>
          <a:bodyPr wrap="square">
            <a:spAutoFit/>
          </a:bodyPr>
          <a:lstStyle/>
          <a:p>
            <a:pPr algn="just"/>
            <a:r>
              <a:rPr lang="en-US" sz="1400" dirty="0">
                <a:solidFill>
                  <a:schemeClr val="bg1"/>
                </a:solidFill>
                <a:highlight>
                  <a:srgbClr val="808080"/>
                </a:highlight>
                <a:latin typeface="Montserrat" pitchFamily="2" charset="77"/>
              </a:rPr>
              <a:t>PRINCIPLE:</a:t>
            </a:r>
          </a:p>
          <a:p>
            <a:pPr algn="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Measurement of average magnetic field along the particle accelerator beam line using K-modulation technique </a:t>
            </a:r>
            <a:r>
              <a:rPr lang="en-US" sz="1400" b="1" i="0" u="none" strike="noStrike" dirty="0">
                <a:solidFill>
                  <a:srgbClr val="000000"/>
                </a:solidFill>
                <a:effectLst/>
                <a:latin typeface="Montserrat" pitchFamily="2" charset="77"/>
              </a:rPr>
              <a:t>TÜBİTAK (1001)</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Development of Gamma Probe with Active Shielding </a:t>
            </a:r>
            <a:r>
              <a:rPr lang="en-US" sz="1400" b="1" i="0" u="none" strike="noStrike" dirty="0">
                <a:solidFill>
                  <a:srgbClr val="000000"/>
                </a:solidFill>
                <a:effectLst/>
                <a:latin typeface="Montserrat" pitchFamily="2" charset="77"/>
              </a:rPr>
              <a:t>TÜBİTAK (1005)</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Production and Characterization of Plastic </a:t>
            </a:r>
            <a:r>
              <a:rPr lang="en-US" sz="1400" b="0" i="0" u="none" strike="noStrike" dirty="0" err="1">
                <a:solidFill>
                  <a:srgbClr val="111820"/>
                </a:solidFill>
                <a:effectLst/>
                <a:latin typeface="Montserrat" pitchFamily="2" charset="77"/>
              </a:rPr>
              <a:t>Scintallors</a:t>
            </a:r>
            <a:r>
              <a:rPr lang="en-US" sz="1400" b="0" i="0" u="none" strike="noStrike" dirty="0">
                <a:solidFill>
                  <a:srgbClr val="111820"/>
                </a:solidFill>
                <a:effectLst/>
                <a:latin typeface="Montserrat" pitchFamily="2" charset="77"/>
              </a:rPr>
              <a:t> doped with Lithium Tetraborate Nanoparticles </a:t>
            </a:r>
          </a:p>
          <a:p>
            <a:pPr algn="r"/>
            <a:r>
              <a:rPr lang="en-US" sz="1400" b="1" i="0" u="none" strike="noStrike" dirty="0">
                <a:solidFill>
                  <a:srgbClr val="000000"/>
                </a:solidFill>
                <a:effectLst/>
                <a:latin typeface="Montserrat" pitchFamily="2" charset="77"/>
              </a:rPr>
              <a:t>TÜBİTAK (1005)</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Construction of a Novel Cosmic Ray Neutron Sensor Prototype for Measuring Soil Moisture over Large Areas </a:t>
            </a:r>
          </a:p>
          <a:p>
            <a:pPr algn="r"/>
            <a:r>
              <a:rPr lang="en-US" sz="1400" b="1" i="0" u="none" strike="noStrike" dirty="0">
                <a:solidFill>
                  <a:srgbClr val="000000"/>
                </a:solidFill>
                <a:effectLst/>
                <a:latin typeface="Montserrat" pitchFamily="2" charset="77"/>
              </a:rPr>
              <a:t>TÜBİTAK (1512)</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Ecological Improvement of Gases in Gaseous Particle Detectors </a:t>
            </a:r>
          </a:p>
          <a:p>
            <a:pPr algn="r"/>
            <a:r>
              <a:rPr lang="en-US" sz="1400" b="1" i="0" u="none" strike="noStrike" dirty="0">
                <a:solidFill>
                  <a:srgbClr val="000000"/>
                </a:solidFill>
                <a:effectLst/>
                <a:latin typeface="Montserrat" pitchFamily="2" charset="77"/>
              </a:rPr>
              <a:t>TÜBİTAK (1002)</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Development of a new generation hybrid gamma probe by integrating directional count and emission functions </a:t>
            </a:r>
          </a:p>
          <a:p>
            <a:pPr algn="r"/>
            <a:r>
              <a:rPr lang="en-US" sz="1400" b="1" i="0" u="none" strike="noStrike" dirty="0">
                <a:solidFill>
                  <a:srgbClr val="000000"/>
                </a:solidFill>
                <a:effectLst/>
                <a:latin typeface="Montserrat" pitchFamily="2" charset="77"/>
              </a:rPr>
              <a:t>TÜSEB (B)</a:t>
            </a:r>
            <a:endParaRPr lang="en-US" sz="1400" b="0" i="0" u="none" strike="noStrike" dirty="0">
              <a:solidFill>
                <a:srgbClr val="111820"/>
              </a:solidFill>
              <a:effectLst/>
              <a:latin typeface="Montserrat" pitchFamily="2" charset="77"/>
            </a:endParaRPr>
          </a:p>
          <a:p>
            <a:pPr algn="r"/>
            <a:r>
              <a:rPr lang="en-US" sz="1400" b="0" i="0" u="none" strike="noStrike" dirty="0">
                <a:solidFill>
                  <a:srgbClr val="111820"/>
                </a:solidFill>
                <a:effectLst/>
                <a:latin typeface="Montserrat" pitchFamily="2" charset="77"/>
              </a:rPr>
              <a:t>Data Taking, Data Analysis and Operation, Maintenance and Upgrade of Detector Systems at the CERN-ATLAS Experiment </a:t>
            </a:r>
          </a:p>
          <a:p>
            <a:pPr algn="r"/>
            <a:r>
              <a:rPr lang="en-US" sz="1400" b="1" i="0" u="none" strike="noStrike" dirty="0">
                <a:solidFill>
                  <a:srgbClr val="000000"/>
                </a:solidFill>
                <a:effectLst/>
                <a:latin typeface="Montserrat" pitchFamily="2" charset="77"/>
              </a:rPr>
              <a:t>TENMAK (CERN)</a:t>
            </a:r>
            <a:endParaRPr lang="en-US" sz="1400" b="0" i="0" u="none" strike="noStrike" dirty="0">
              <a:solidFill>
                <a:srgbClr val="111820"/>
              </a:solidFill>
              <a:effectLst/>
              <a:latin typeface="Montserrat" pitchFamily="2" charset="77"/>
            </a:endParaRPr>
          </a:p>
          <a:p>
            <a:pPr algn="just"/>
            <a:endParaRPr lang="en-US" sz="1400" b="0" i="0" u="none" strike="noStrike" dirty="0">
              <a:solidFill>
                <a:srgbClr val="1D1D1D"/>
              </a:solidFill>
              <a:effectLst/>
              <a:latin typeface="Montserrat" pitchFamily="2" charset="77"/>
            </a:endParaRPr>
          </a:p>
        </p:txBody>
      </p:sp>
    </p:spTree>
    <p:extLst>
      <p:ext uri="{BB962C8B-B14F-4D97-AF65-F5344CB8AC3E}">
        <p14:creationId xmlns:p14="http://schemas.microsoft.com/office/powerpoint/2010/main" val="4079828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5</a:t>
            </a:fld>
            <a:endParaRPr lang="tr-TR"/>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9" name="TextBox 8">
            <a:extLst>
              <a:ext uri="{FF2B5EF4-FFF2-40B4-BE49-F238E27FC236}">
                <a16:creationId xmlns:a16="http://schemas.microsoft.com/office/drawing/2014/main" id="{8FC8B30F-4492-9942-8EA3-0AC1F20EF74A}"/>
              </a:ext>
            </a:extLst>
          </p:cNvPr>
          <p:cNvSpPr txBox="1"/>
          <p:nvPr/>
        </p:nvSpPr>
        <p:spPr>
          <a:xfrm>
            <a:off x="831250" y="968690"/>
            <a:ext cx="10770199" cy="369332"/>
          </a:xfrm>
          <a:prstGeom prst="rect">
            <a:avLst/>
          </a:prstGeom>
          <a:noFill/>
        </p:spPr>
        <p:txBody>
          <a:bodyPr wrap="square">
            <a:spAutoFit/>
          </a:bodyPr>
          <a:lstStyle/>
          <a:p>
            <a:pPr algn="just"/>
            <a:r>
              <a:rPr lang="en-US" b="1" i="0" u="none" strike="noStrike" dirty="0">
                <a:solidFill>
                  <a:srgbClr val="1D1D1D"/>
                </a:solidFill>
                <a:effectLst/>
                <a:latin typeface="Montserrat" panose="020F0502020204030204" pitchFamily="34" charset="0"/>
              </a:rPr>
              <a:t>ISU High Energy Particle Physics (HEPP) Research Group / </a:t>
            </a:r>
            <a:r>
              <a:rPr lang="en-US" b="1" i="0" u="none" strike="noStrike" dirty="0">
                <a:solidFill>
                  <a:schemeClr val="tx1">
                    <a:lumMod val="50000"/>
                    <a:lumOff val="50000"/>
                  </a:schemeClr>
                </a:solidFill>
                <a:effectLst/>
                <a:latin typeface="Montserrat" panose="020F0502020204030204" pitchFamily="34" charset="0"/>
              </a:rPr>
              <a:t>Members</a:t>
            </a:r>
          </a:p>
        </p:txBody>
      </p:sp>
      <p:sp>
        <p:nvSpPr>
          <p:cNvPr id="10" name="Text Box 3">
            <a:extLst>
              <a:ext uri="{FF2B5EF4-FFF2-40B4-BE49-F238E27FC236}">
                <a16:creationId xmlns:a16="http://schemas.microsoft.com/office/drawing/2014/main" id="{D20F7B61-3F58-104D-8162-53534C141ACB}"/>
              </a:ext>
            </a:extLst>
          </p:cNvPr>
          <p:cNvSpPr txBox="1"/>
          <p:nvPr/>
        </p:nvSpPr>
        <p:spPr>
          <a:xfrm>
            <a:off x="566737" y="1621310"/>
            <a:ext cx="2240563" cy="3903307"/>
          </a:xfrm>
          <a:prstGeom prst="rect">
            <a:avLst/>
          </a:prstGeom>
          <a:solidFill>
            <a:schemeClr val="lt1"/>
          </a:solidFill>
          <a:ln w="12700">
            <a:solidFill>
              <a:schemeClr val="tx1">
                <a:lumMod val="50000"/>
                <a:lumOff val="50000"/>
              </a:schemeClr>
            </a:solid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sz="1600" dirty="0" err="1">
                <a:effectLst/>
                <a:latin typeface="Calibri" panose="020F0502020204030204" pitchFamily="34" charset="0"/>
                <a:ea typeface="Calibri" panose="020F0502020204030204" pitchFamily="34" charset="0"/>
                <a:cs typeface="Times New Roman" panose="02020603050405020304" pitchFamily="18" charset="0"/>
              </a:rPr>
              <a:t>Serkant</a:t>
            </a:r>
            <a:r>
              <a:rPr lang="en-US" sz="1600" dirty="0">
                <a:effectLst/>
                <a:latin typeface="Calibri" panose="020F0502020204030204" pitchFamily="34" charset="0"/>
                <a:ea typeface="Calibri" panose="020F0502020204030204" pitchFamily="34" charset="0"/>
                <a:cs typeface="Times New Roman" panose="02020603050405020304" pitchFamily="18" charset="0"/>
              </a:rPr>
              <a:t> Ali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Çetin</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Professor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err="1">
                <a:effectLst/>
                <a:latin typeface="Calibri" panose="020F0502020204030204" pitchFamily="34" charset="0"/>
                <a:ea typeface="Calibri" panose="020F0502020204030204" pitchFamily="34" charset="0"/>
                <a:cs typeface="Times New Roman" panose="02020603050405020304" pitchFamily="18" charset="0"/>
              </a:rPr>
              <a:t>Sertaç</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Öztürk</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Professor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effectLst/>
                <a:latin typeface="Calibri" panose="020F0502020204030204" pitchFamily="34" charset="0"/>
                <a:ea typeface="Calibri" panose="020F0502020204030204" pitchFamily="34" charset="0"/>
                <a:cs typeface="Times New Roman" panose="02020603050405020304" pitchFamily="18" charset="0"/>
              </a:rPr>
              <a:t>Andrew J.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Beddall</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Associate Professor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err="1">
                <a:effectLst/>
                <a:latin typeface="Calibri" panose="020F0502020204030204" pitchFamily="34" charset="0"/>
                <a:ea typeface="Calibri" panose="020F0502020204030204" pitchFamily="34" charset="0"/>
                <a:cs typeface="Times New Roman" panose="02020603050405020304" pitchFamily="18" charset="0"/>
              </a:rPr>
              <a:t>Selçuk</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Hacıömeroğlu</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Associate Professor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err="1">
                <a:effectLst/>
                <a:latin typeface="Calibri" panose="020F0502020204030204" pitchFamily="34" charset="0"/>
                <a:ea typeface="Calibri" panose="020F0502020204030204" pitchFamily="34" charset="0"/>
                <a:cs typeface="Times New Roman" panose="02020603050405020304" pitchFamily="18" charset="0"/>
              </a:rPr>
              <a:t>Onur</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Buğra</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Kolcu</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Assistant Professor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3">
            <a:extLst>
              <a:ext uri="{FF2B5EF4-FFF2-40B4-BE49-F238E27FC236}">
                <a16:creationId xmlns:a16="http://schemas.microsoft.com/office/drawing/2014/main" id="{1393FA70-254B-894B-85AB-E4D26D131257}"/>
              </a:ext>
            </a:extLst>
          </p:cNvPr>
          <p:cNvSpPr txBox="1"/>
          <p:nvPr/>
        </p:nvSpPr>
        <p:spPr>
          <a:xfrm>
            <a:off x="5975430" y="1967700"/>
            <a:ext cx="2512848" cy="2922596"/>
          </a:xfrm>
          <a:prstGeom prst="rect">
            <a:avLst/>
          </a:prstGeom>
          <a:solidFill>
            <a:schemeClr val="lt1"/>
          </a:solidFill>
          <a:ln w="12700">
            <a:solidFill>
              <a:schemeClr val="tx1">
                <a:lumMod val="50000"/>
                <a:lumOff val="50000"/>
              </a:schemeClr>
            </a:solid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sz="1600" dirty="0" err="1">
                <a:effectLst/>
                <a:latin typeface="Calibri" panose="020F0502020204030204" pitchFamily="34" charset="0"/>
                <a:ea typeface="Calibri" panose="020F0502020204030204" pitchFamily="34" charset="0"/>
                <a:cs typeface="Times New Roman" panose="02020603050405020304" pitchFamily="18" charset="0"/>
              </a:rPr>
              <a:t>Candan</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Dözen</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Altuntaş</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Postdoctoral Researcher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effectLst/>
                <a:latin typeface="Calibri" panose="020F0502020204030204" pitchFamily="34" charset="0"/>
                <a:ea typeface="Calibri" panose="020F0502020204030204" pitchFamily="34" charset="0"/>
                <a:cs typeface="Times New Roman" panose="02020603050405020304" pitchFamily="18" charset="0"/>
              </a:rPr>
              <a:t>Emre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Çelebi</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Postdoctoral Researcher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err="1">
                <a:effectLst/>
                <a:latin typeface="Calibri" panose="020F0502020204030204" pitchFamily="34" charset="0"/>
                <a:ea typeface="Calibri" panose="020F0502020204030204" pitchFamily="34" charset="0"/>
                <a:cs typeface="Times New Roman" panose="02020603050405020304" pitchFamily="18" charset="0"/>
              </a:rPr>
              <a:t>Sinem</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Şimşek</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Postdoctoral Researcher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err="1">
                <a:effectLst/>
                <a:latin typeface="Calibri" panose="020F0502020204030204" pitchFamily="34" charset="0"/>
                <a:ea typeface="Calibri" panose="020F0502020204030204" pitchFamily="34" charset="0"/>
                <a:cs typeface="Times New Roman" panose="02020603050405020304" pitchFamily="18" charset="0"/>
              </a:rPr>
              <a:t>Zekeriya</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Uysal</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Postdoctoral Researcher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 Box 3">
            <a:extLst>
              <a:ext uri="{FF2B5EF4-FFF2-40B4-BE49-F238E27FC236}">
                <a16:creationId xmlns:a16="http://schemas.microsoft.com/office/drawing/2014/main" id="{2D0DCBD7-7675-5846-A6F1-CBE876BAF754}"/>
              </a:ext>
            </a:extLst>
          </p:cNvPr>
          <p:cNvSpPr txBox="1"/>
          <p:nvPr/>
        </p:nvSpPr>
        <p:spPr>
          <a:xfrm>
            <a:off x="3134941" y="2707783"/>
            <a:ext cx="2512848" cy="1442431"/>
          </a:xfrm>
          <a:prstGeom prst="rect">
            <a:avLst/>
          </a:prstGeom>
          <a:solidFill>
            <a:schemeClr val="lt1"/>
          </a:solidFill>
          <a:ln w="12700">
            <a:solidFill>
              <a:schemeClr val="tx1">
                <a:lumMod val="50000"/>
                <a:lumOff val="50000"/>
              </a:schemeClr>
            </a:solid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sz="1600" dirty="0">
                <a:effectLst/>
                <a:latin typeface="Calibri" panose="020F0502020204030204" pitchFamily="34" charset="0"/>
                <a:ea typeface="Calibri" panose="020F0502020204030204" pitchFamily="34" charset="0"/>
                <a:cs typeface="Times New Roman" panose="02020603050405020304" pitchFamily="18" charset="0"/>
              </a:rPr>
              <a:t>Anatoli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Romaniouk</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Adjunct Professor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effectLst/>
                <a:latin typeface="Calibri" panose="020F0502020204030204" pitchFamily="34" charset="0"/>
                <a:ea typeface="Calibri" panose="020F0502020204030204" pitchFamily="34" charset="0"/>
                <a:cs typeface="Times New Roman" panose="02020603050405020304" pitchFamily="18" charset="0"/>
              </a:rPr>
              <a:t> </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err="1">
                <a:effectLst/>
                <a:latin typeface="Calibri" panose="020F0502020204030204" pitchFamily="34" charset="0"/>
                <a:ea typeface="Calibri" panose="020F0502020204030204" pitchFamily="34" charset="0"/>
                <a:cs typeface="Times New Roman" panose="02020603050405020304" pitchFamily="18" charset="0"/>
              </a:rPr>
              <a:t>Sezen</a:t>
            </a:r>
            <a:r>
              <a:rPr lang="en-US" sz="16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dirty="0" err="1">
                <a:effectLst/>
                <a:latin typeface="Calibri" panose="020F0502020204030204" pitchFamily="34" charset="0"/>
                <a:ea typeface="Calibri" panose="020F0502020204030204" pitchFamily="34" charset="0"/>
                <a:cs typeface="Times New Roman" panose="02020603050405020304" pitchFamily="18" charset="0"/>
              </a:rPr>
              <a:t>Sekmen</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i="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Adjunct Professor</a:t>
            </a:r>
            <a:endParaRPr lang="en-TR"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 Box 3">
            <a:extLst>
              <a:ext uri="{FF2B5EF4-FFF2-40B4-BE49-F238E27FC236}">
                <a16:creationId xmlns:a16="http://schemas.microsoft.com/office/drawing/2014/main" id="{E9738B04-7C8F-2B42-9717-23CFF7C28C32}"/>
              </a:ext>
            </a:extLst>
          </p:cNvPr>
          <p:cNvSpPr txBox="1"/>
          <p:nvPr/>
        </p:nvSpPr>
        <p:spPr>
          <a:xfrm>
            <a:off x="8815919" y="2361520"/>
            <a:ext cx="3016139" cy="2134955"/>
          </a:xfrm>
          <a:prstGeom prst="rect">
            <a:avLst/>
          </a:prstGeom>
          <a:solidFill>
            <a:schemeClr val="lt1"/>
          </a:solidFill>
          <a:ln w="12700">
            <a:solidFill>
              <a:schemeClr val="tx1">
                <a:lumMod val="50000"/>
                <a:lumOff val="50000"/>
              </a:schemeClr>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l"/>
            <a:r>
              <a:rPr lang="en-US" sz="1600" dirty="0">
                <a:latin typeface="Calibri" panose="020F0502020204030204" pitchFamily="34" charset="0"/>
                <a:cs typeface="Times New Roman" panose="02020603050405020304" pitchFamily="18" charset="0"/>
              </a:rPr>
              <a:t>Ahmet </a:t>
            </a:r>
            <a:r>
              <a:rPr lang="en-US" sz="1600" dirty="0" err="1">
                <a:latin typeface="Calibri" panose="020F0502020204030204" pitchFamily="34" charset="0"/>
                <a:cs typeface="Times New Roman" panose="02020603050405020304" pitchFamily="18" charset="0"/>
              </a:rPr>
              <a:t>Renklioğlu</a:t>
            </a:r>
            <a:r>
              <a:rPr lang="en-US" sz="1600" dirty="0">
                <a:latin typeface="Calibri" panose="020F0502020204030204" pitchFamily="34" charset="0"/>
                <a:cs typeface="Times New Roman" panose="02020603050405020304" pitchFamily="18" charset="0"/>
              </a:rPr>
              <a:t> </a:t>
            </a:r>
          </a:p>
          <a:p>
            <a:pPr algn="l"/>
            <a:r>
              <a:rPr lang="en-US" sz="1600" i="1" dirty="0">
                <a:solidFill>
                  <a:srgbClr val="7F7F7F"/>
                </a:solidFill>
                <a:latin typeface="Calibri" panose="020F0502020204030204" pitchFamily="34" charset="0"/>
                <a:cs typeface="Times New Roman" panose="02020603050405020304" pitchFamily="18" charset="0"/>
              </a:rPr>
              <a:t>  Technical Specialist</a:t>
            </a:r>
          </a:p>
          <a:p>
            <a:pPr algn="l"/>
            <a:endParaRPr lang="en-US" sz="1600" dirty="0">
              <a:latin typeface="Calibri" panose="020F0502020204030204" pitchFamily="34" charset="0"/>
              <a:cs typeface="Times New Roman" panose="02020603050405020304" pitchFamily="18" charset="0"/>
            </a:endParaRPr>
          </a:p>
          <a:p>
            <a:pPr algn="l"/>
            <a:r>
              <a:rPr lang="en-US" sz="1600" dirty="0">
                <a:latin typeface="Calibri" panose="020F0502020204030204" pitchFamily="34" charset="0"/>
                <a:cs typeface="Times New Roman" panose="02020603050405020304" pitchFamily="18" charset="0"/>
              </a:rPr>
              <a:t>Orhan </a:t>
            </a:r>
            <a:r>
              <a:rPr lang="en-US" sz="1600" dirty="0" err="1">
                <a:latin typeface="Calibri" panose="020F0502020204030204" pitchFamily="34" charset="0"/>
                <a:cs typeface="Times New Roman" panose="02020603050405020304" pitchFamily="18" charset="0"/>
              </a:rPr>
              <a:t>Seyrek</a:t>
            </a:r>
            <a:endParaRPr lang="en-US" sz="1600" dirty="0">
              <a:latin typeface="Calibri" panose="020F0502020204030204" pitchFamily="34" charset="0"/>
              <a:cs typeface="Times New Roman" panose="02020603050405020304" pitchFamily="18" charset="0"/>
            </a:endParaRPr>
          </a:p>
          <a:p>
            <a:pPr algn="l"/>
            <a:r>
              <a:rPr lang="en-US" sz="1600" i="1" dirty="0">
                <a:solidFill>
                  <a:srgbClr val="7F7F7F"/>
                </a:solidFill>
                <a:latin typeface="Calibri" panose="020F0502020204030204" pitchFamily="34" charset="0"/>
                <a:cs typeface="Times New Roman" panose="02020603050405020304" pitchFamily="18" charset="0"/>
              </a:rPr>
              <a:t>  Technical Assistant Specialist</a:t>
            </a:r>
          </a:p>
          <a:p>
            <a:pPr algn="l"/>
            <a:endParaRPr lang="en-US" sz="1600" b="0" i="0" u="none" strike="noStrike" dirty="0">
              <a:solidFill>
                <a:srgbClr val="1D1D1D"/>
              </a:solidFill>
              <a:effectLst/>
              <a:latin typeface="Montserrat" pitchFamily="2" charset="77"/>
            </a:endParaRPr>
          </a:p>
          <a:p>
            <a:pPr algn="l"/>
            <a:r>
              <a:rPr lang="en-US" sz="1600" dirty="0" err="1">
                <a:latin typeface="Calibri" panose="020F0502020204030204" pitchFamily="34" charset="0"/>
                <a:cs typeface="Times New Roman" panose="02020603050405020304" pitchFamily="18" charset="0"/>
              </a:rPr>
              <a:t>Neslihan</a:t>
            </a:r>
            <a:r>
              <a:rPr lang="en-US" sz="1600" dirty="0">
                <a:latin typeface="Calibri" panose="020F0502020204030204" pitchFamily="34" charset="0"/>
                <a:cs typeface="Times New Roman" panose="02020603050405020304" pitchFamily="18" charset="0"/>
              </a:rPr>
              <a:t> </a:t>
            </a:r>
            <a:r>
              <a:rPr lang="en-US" sz="1600" dirty="0" err="1">
                <a:latin typeface="Calibri" panose="020F0502020204030204" pitchFamily="34" charset="0"/>
                <a:cs typeface="Times New Roman" panose="02020603050405020304" pitchFamily="18" charset="0"/>
              </a:rPr>
              <a:t>Sözeri</a:t>
            </a:r>
            <a:r>
              <a:rPr lang="en-US" sz="1600" dirty="0">
                <a:latin typeface="Calibri" panose="020F0502020204030204" pitchFamily="34" charset="0"/>
                <a:cs typeface="Times New Roman" panose="02020603050405020304" pitchFamily="18" charset="0"/>
              </a:rPr>
              <a:t>    </a:t>
            </a:r>
          </a:p>
          <a:p>
            <a:pPr algn="l"/>
            <a:r>
              <a:rPr lang="en-US" sz="1600" i="1" dirty="0">
                <a:solidFill>
                  <a:srgbClr val="7F7F7F"/>
                </a:solidFill>
                <a:latin typeface="Calibri" panose="020F0502020204030204" pitchFamily="34" charset="0"/>
                <a:cs typeface="Times New Roman" panose="02020603050405020304" pitchFamily="18" charset="0"/>
              </a:rPr>
              <a:t>  Administrative Assistant</a:t>
            </a:r>
          </a:p>
        </p:txBody>
      </p:sp>
      <p:sp>
        <p:nvSpPr>
          <p:cNvPr id="12" name="TextBox 11">
            <a:extLst>
              <a:ext uri="{FF2B5EF4-FFF2-40B4-BE49-F238E27FC236}">
                <a16:creationId xmlns:a16="http://schemas.microsoft.com/office/drawing/2014/main" id="{0D329222-6ADD-884A-8A85-CA5FCD7EFA89}"/>
              </a:ext>
            </a:extLst>
          </p:cNvPr>
          <p:cNvSpPr txBox="1"/>
          <p:nvPr/>
        </p:nvSpPr>
        <p:spPr>
          <a:xfrm>
            <a:off x="8804768" y="4944441"/>
            <a:ext cx="279668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prstClr val="black"/>
                </a:solidFill>
                <a:latin typeface="Calibri" panose="020F0502020204030204" pitchFamily="34" charset="0"/>
                <a:cs typeface="Times New Roman" panose="02020603050405020304" pitchFamily="18" charset="0"/>
              </a:rPr>
              <a:t>&amp; 10 PhD students</a:t>
            </a:r>
          </a:p>
        </p:txBody>
      </p:sp>
    </p:spTree>
    <p:extLst>
      <p:ext uri="{BB962C8B-B14F-4D97-AF65-F5344CB8AC3E}">
        <p14:creationId xmlns:p14="http://schemas.microsoft.com/office/powerpoint/2010/main" val="2408038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P spid="19" grpId="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6</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9" name="TextBox 8">
            <a:extLst>
              <a:ext uri="{FF2B5EF4-FFF2-40B4-BE49-F238E27FC236}">
                <a16:creationId xmlns:a16="http://schemas.microsoft.com/office/drawing/2014/main" id="{8FC8B30F-4492-9942-8EA3-0AC1F20EF74A}"/>
              </a:ext>
            </a:extLst>
          </p:cNvPr>
          <p:cNvSpPr txBox="1"/>
          <p:nvPr/>
        </p:nvSpPr>
        <p:spPr>
          <a:xfrm>
            <a:off x="1318161" y="1446529"/>
            <a:ext cx="9690265" cy="4801314"/>
          </a:xfrm>
          <a:prstGeom prst="rect">
            <a:avLst/>
          </a:prstGeom>
          <a:noFill/>
        </p:spPr>
        <p:txBody>
          <a:bodyPr wrap="square">
            <a:spAutoFit/>
          </a:bodyPr>
          <a:lstStyle/>
          <a:p>
            <a:pPr marL="285750"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Local Organizer and Lecturer, </a:t>
            </a:r>
            <a:r>
              <a:rPr lang="en-US" b="0" i="1" u="none" strike="noStrike" dirty="0">
                <a:solidFill>
                  <a:srgbClr val="1D1D1D"/>
                </a:solidFill>
                <a:effectLst/>
                <a:latin typeface="Montserrat" panose="020F0502020204030204" pitchFamily="34" charset="0"/>
              </a:rPr>
              <a:t>ICFA Instrumentation School </a:t>
            </a:r>
            <a:r>
              <a:rPr lang="en-US" i="1" dirty="0">
                <a:solidFill>
                  <a:srgbClr val="1D1D1D"/>
                </a:solidFill>
                <a:latin typeface="Montserrat" panose="020F0502020204030204" pitchFamily="34" charset="0"/>
              </a:rPr>
              <a:t>(</a:t>
            </a:r>
            <a:r>
              <a:rPr lang="en-US" b="0" i="1" u="none" strike="noStrike" dirty="0">
                <a:solidFill>
                  <a:srgbClr val="1D1D1D"/>
                </a:solidFill>
                <a:effectLst/>
                <a:latin typeface="Montserrat" panose="020F0502020204030204" pitchFamily="34" charset="0"/>
              </a:rPr>
              <a:t>International Committee for Future Accelerators)</a:t>
            </a:r>
            <a:r>
              <a:rPr lang="en-US" b="0" i="0" u="none" strike="noStrike" dirty="0">
                <a:solidFill>
                  <a:srgbClr val="1D1D1D"/>
                </a:solidFill>
                <a:effectLst/>
                <a:latin typeface="Montserrat" panose="020F0502020204030204" pitchFamily="34" charset="0"/>
              </a:rPr>
              <a:t>, 1999, Istanbul/</a:t>
            </a:r>
            <a:r>
              <a:rPr lang="en-US" b="0" i="0" u="none" strike="noStrike" dirty="0" err="1">
                <a:solidFill>
                  <a:srgbClr val="1D1D1D"/>
                </a:solidFill>
                <a:effectLst/>
                <a:latin typeface="Montserrat" panose="020F0502020204030204" pitchFamily="34" charset="0"/>
              </a:rPr>
              <a:t>Turkiye</a:t>
            </a:r>
            <a:endParaRPr lang="en-US" b="0" i="0" u="none" strike="noStrike" dirty="0">
              <a:solidFill>
                <a:srgbClr val="1D1D1D"/>
              </a:solidFill>
              <a:effectLst/>
              <a:latin typeface="Montserrat" panose="020F0502020204030204" pitchFamily="34" charset="0"/>
            </a:endParaRPr>
          </a:p>
          <a:p>
            <a:pPr marL="285750"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Local Organizer, </a:t>
            </a:r>
            <a:r>
              <a:rPr lang="en-US" b="0" i="1" u="none" strike="noStrike" dirty="0">
                <a:solidFill>
                  <a:srgbClr val="1D1D1D"/>
                </a:solidFill>
                <a:effectLst/>
                <a:latin typeface="Montserrat" panose="020F0502020204030204" pitchFamily="34" charset="0"/>
              </a:rPr>
              <a:t>International School of Theory and Analysis in Particle Physics (ISTAPP)</a:t>
            </a:r>
            <a:r>
              <a:rPr lang="en-US" b="0" i="0" u="none" strike="noStrike" dirty="0">
                <a:solidFill>
                  <a:srgbClr val="1D1D1D"/>
                </a:solidFill>
                <a:effectLst/>
                <a:latin typeface="Montserrat" panose="020F0502020204030204" pitchFamily="34" charset="0"/>
              </a:rPr>
              <a:t>, 2011, Istanbul/</a:t>
            </a:r>
            <a:r>
              <a:rPr lang="en-US" b="0" i="0" u="none" strike="noStrike" dirty="0" err="1">
                <a:solidFill>
                  <a:srgbClr val="1D1D1D"/>
                </a:solidFill>
                <a:effectLst/>
                <a:latin typeface="Montserrat" panose="020F0502020204030204" pitchFamily="34" charset="0"/>
              </a:rPr>
              <a:t>Turkiye</a:t>
            </a:r>
            <a:endParaRPr lang="en-US" b="0" i="0" u="none" strike="noStrike" dirty="0">
              <a:solidFill>
                <a:srgbClr val="1D1D1D"/>
              </a:solidFill>
              <a:effectLst/>
              <a:latin typeface="Montserrat" panose="020F0502020204030204" pitchFamily="34" charset="0"/>
            </a:endParaRPr>
          </a:p>
          <a:p>
            <a:pPr marL="285750"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National Contact, </a:t>
            </a:r>
            <a:r>
              <a:rPr lang="en-US" b="0" i="1" u="none" strike="noStrike" dirty="0">
                <a:solidFill>
                  <a:srgbClr val="1D1D1D"/>
                </a:solidFill>
                <a:effectLst/>
                <a:latin typeface="Montserrat" panose="020F0502020204030204" pitchFamily="34" charset="0"/>
              </a:rPr>
              <a:t>Beamline for Schools Competition by CERN</a:t>
            </a:r>
            <a:r>
              <a:rPr lang="en-US" b="0" i="0" u="none" strike="noStrike" dirty="0">
                <a:solidFill>
                  <a:srgbClr val="1D1D1D"/>
                </a:solidFill>
                <a:effectLst/>
                <a:latin typeface="Montserrat" panose="020F0502020204030204" pitchFamily="34" charset="0"/>
              </a:rPr>
              <a:t>, since 2016</a:t>
            </a:r>
          </a:p>
          <a:p>
            <a:pPr marL="285750"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Event Organizer, </a:t>
            </a:r>
            <a:r>
              <a:rPr lang="en-US" b="0" i="1" u="none" strike="noStrike" dirty="0">
                <a:solidFill>
                  <a:srgbClr val="1D1D1D"/>
                </a:solidFill>
                <a:effectLst/>
                <a:latin typeface="Montserrat" panose="020F0502020204030204" pitchFamily="34" charset="0"/>
              </a:rPr>
              <a:t>CERN-Turkey Knowledge Transfer Summit</a:t>
            </a:r>
            <a:r>
              <a:rPr lang="en-US" b="0" i="0" u="none" strike="noStrike" dirty="0">
                <a:solidFill>
                  <a:srgbClr val="1D1D1D"/>
                </a:solidFill>
                <a:effectLst/>
                <a:latin typeface="Montserrat" panose="020F0502020204030204" pitchFamily="34" charset="0"/>
              </a:rPr>
              <a:t>, 2016, Istanbul/</a:t>
            </a:r>
            <a:r>
              <a:rPr lang="en-US" b="0" i="0" u="none" strike="noStrike" dirty="0" err="1">
                <a:solidFill>
                  <a:srgbClr val="1D1D1D"/>
                </a:solidFill>
                <a:effectLst/>
                <a:latin typeface="Montserrat" panose="020F0502020204030204" pitchFamily="34" charset="0"/>
              </a:rPr>
              <a:t>Turkiye</a:t>
            </a:r>
            <a:endParaRPr lang="en-US" b="0" i="0" u="none" strike="noStrike" dirty="0">
              <a:solidFill>
                <a:srgbClr val="1D1D1D"/>
              </a:solidFill>
              <a:effectLst/>
              <a:latin typeface="Montserrat" panose="020F0502020204030204" pitchFamily="34" charset="0"/>
            </a:endParaRPr>
          </a:p>
          <a:p>
            <a:pPr marL="285750"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Event Organizer, </a:t>
            </a:r>
            <a:r>
              <a:rPr lang="en-US" b="0" i="1" u="none" strike="noStrike" dirty="0">
                <a:solidFill>
                  <a:srgbClr val="1D1D1D"/>
                </a:solidFill>
                <a:effectLst/>
                <a:latin typeface="Montserrat" panose="020F0502020204030204" pitchFamily="34" charset="0"/>
              </a:rPr>
              <a:t>CERN Accelerating Science Exhibition</a:t>
            </a:r>
            <a:r>
              <a:rPr lang="en-US" b="0" i="0" u="none" strike="noStrike" dirty="0">
                <a:solidFill>
                  <a:srgbClr val="1D1D1D"/>
                </a:solidFill>
                <a:effectLst/>
                <a:latin typeface="Montserrat" panose="020F0502020204030204" pitchFamily="34" charset="0"/>
              </a:rPr>
              <a:t>, 2017, Istanbul/</a:t>
            </a:r>
            <a:r>
              <a:rPr lang="en-US" b="0" i="0" u="none" strike="noStrike" dirty="0" err="1">
                <a:solidFill>
                  <a:srgbClr val="1D1D1D"/>
                </a:solidFill>
                <a:effectLst/>
                <a:latin typeface="Montserrat" panose="020F0502020204030204" pitchFamily="34" charset="0"/>
              </a:rPr>
              <a:t>Turkiye</a:t>
            </a:r>
            <a:endParaRPr lang="en-US" b="0" i="0" u="none" strike="noStrike" dirty="0">
              <a:solidFill>
                <a:srgbClr val="1D1D1D"/>
              </a:solidFill>
              <a:effectLst/>
              <a:latin typeface="Montserrat" panose="020F0502020204030204" pitchFamily="34" charset="0"/>
            </a:endParaRPr>
          </a:p>
          <a:p>
            <a:pPr marL="285750"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Event Organizer, </a:t>
            </a:r>
            <a:r>
              <a:rPr lang="en-US" b="0" i="1" u="none" strike="noStrike" dirty="0">
                <a:solidFill>
                  <a:srgbClr val="1D1D1D"/>
                </a:solidFill>
                <a:effectLst/>
                <a:latin typeface="Montserrat" panose="020F0502020204030204" pitchFamily="34" charset="0"/>
              </a:rPr>
              <a:t>Beamline for Schools Info Days</a:t>
            </a:r>
            <a:r>
              <a:rPr lang="en-US" b="0" i="0" u="none" strike="noStrike" dirty="0">
                <a:solidFill>
                  <a:srgbClr val="1D1D1D"/>
                </a:solidFill>
                <a:effectLst/>
                <a:latin typeface="Montserrat" panose="020F0502020204030204" pitchFamily="34" charset="0"/>
              </a:rPr>
              <a:t>, 2024, 2023, 2022, 2021, 2020, Istanbul/</a:t>
            </a:r>
            <a:r>
              <a:rPr lang="en-US" b="0" i="0" u="none" strike="noStrike" dirty="0" err="1">
                <a:solidFill>
                  <a:srgbClr val="1D1D1D"/>
                </a:solidFill>
                <a:effectLst/>
                <a:latin typeface="Montserrat" panose="020F0502020204030204" pitchFamily="34" charset="0"/>
              </a:rPr>
              <a:t>Turkiye</a:t>
            </a:r>
            <a:r>
              <a:rPr lang="en-US" b="0" i="0" u="none" strike="noStrike" dirty="0">
                <a:solidFill>
                  <a:srgbClr val="1D1D1D"/>
                </a:solidFill>
                <a:effectLst/>
                <a:latin typeface="Montserrat" panose="020F0502020204030204" pitchFamily="34" charset="0"/>
              </a:rPr>
              <a:t> (initiated this info day series in 2020)</a:t>
            </a:r>
          </a:p>
          <a:p>
            <a:pPr marL="285750"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Event Organizer, </a:t>
            </a:r>
            <a:r>
              <a:rPr lang="en-US" b="0" i="1" u="none" strike="noStrike" dirty="0">
                <a:solidFill>
                  <a:srgbClr val="1D1D1D"/>
                </a:solidFill>
                <a:effectLst/>
                <a:latin typeface="Montserrat" panose="020F0502020204030204" pitchFamily="34" charset="0"/>
              </a:rPr>
              <a:t>Local Infrastructure and R&amp;D Workshop on Particle Accelerators and Detectors</a:t>
            </a:r>
            <a:r>
              <a:rPr lang="en-US" b="0" i="0" u="none" strike="noStrike" dirty="0">
                <a:solidFill>
                  <a:srgbClr val="1D1D1D"/>
                </a:solidFill>
                <a:effectLst/>
                <a:latin typeface="Montserrat" panose="020F0502020204030204" pitchFamily="34" charset="0"/>
              </a:rPr>
              <a:t>, 2024, 2023, 2022, 2021, 2020, Istanbul/</a:t>
            </a:r>
            <a:r>
              <a:rPr lang="en-US" b="0" i="0" u="none" strike="noStrike" dirty="0" err="1">
                <a:solidFill>
                  <a:srgbClr val="1D1D1D"/>
                </a:solidFill>
                <a:effectLst/>
                <a:latin typeface="Montserrat" panose="020F0502020204030204" pitchFamily="34" charset="0"/>
              </a:rPr>
              <a:t>Turkiye</a:t>
            </a:r>
            <a:r>
              <a:rPr lang="en-US" b="0" i="0" u="none" strike="noStrike" dirty="0">
                <a:solidFill>
                  <a:srgbClr val="1D1D1D"/>
                </a:solidFill>
                <a:effectLst/>
                <a:latin typeface="Montserrat" panose="020F0502020204030204" pitchFamily="34" charset="0"/>
              </a:rPr>
              <a:t> (initiated this annual workshop series in 2020)</a:t>
            </a:r>
          </a:p>
          <a:p>
            <a:pPr marL="285750"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Event Organizer, </a:t>
            </a:r>
            <a:r>
              <a:rPr lang="en-US" b="0" i="1" u="none" strike="noStrike" dirty="0">
                <a:solidFill>
                  <a:srgbClr val="1D1D1D"/>
                </a:solidFill>
                <a:effectLst/>
                <a:latin typeface="Montserrat" panose="020F0502020204030204" pitchFamily="34" charset="0"/>
              </a:rPr>
              <a:t>Public Launch: “</a:t>
            </a:r>
            <a:r>
              <a:rPr lang="en-US" b="0" i="1" u="none" strike="noStrike" dirty="0" err="1">
                <a:solidFill>
                  <a:srgbClr val="1D1D1D"/>
                </a:solidFill>
                <a:effectLst/>
                <a:latin typeface="Montserrat" panose="020F0502020204030204" pitchFamily="34" charset="0"/>
              </a:rPr>
              <a:t>Istinye</a:t>
            </a:r>
            <a:r>
              <a:rPr lang="en-US" b="0" i="1" u="none" strike="noStrike" dirty="0">
                <a:solidFill>
                  <a:srgbClr val="1D1D1D"/>
                </a:solidFill>
                <a:effectLst/>
                <a:latin typeface="Montserrat" panose="020F0502020204030204" pitchFamily="34" charset="0"/>
              </a:rPr>
              <a:t> University Joins ATLAS”</a:t>
            </a:r>
            <a:r>
              <a:rPr lang="en-US" b="0" i="0" u="none" strike="noStrike" dirty="0">
                <a:solidFill>
                  <a:srgbClr val="1D1D1D"/>
                </a:solidFill>
                <a:effectLst/>
                <a:latin typeface="Montserrat" panose="020F0502020204030204" pitchFamily="34" charset="0"/>
              </a:rPr>
              <a:t>, 2023, Istanbul/</a:t>
            </a:r>
            <a:r>
              <a:rPr lang="en-US" b="0" i="0" u="none" strike="noStrike" dirty="0" err="1">
                <a:solidFill>
                  <a:srgbClr val="1D1D1D"/>
                </a:solidFill>
                <a:effectLst/>
                <a:latin typeface="Montserrat" panose="020F0502020204030204" pitchFamily="34" charset="0"/>
              </a:rPr>
              <a:t>Turkiye</a:t>
            </a:r>
            <a:endParaRPr lang="en-US" b="0" i="0" u="none" strike="noStrike" dirty="0">
              <a:solidFill>
                <a:srgbClr val="1D1D1D"/>
              </a:solidFill>
              <a:effectLst/>
              <a:latin typeface="Montserrat" panose="020F0502020204030204" pitchFamily="34" charset="0"/>
            </a:endParaRPr>
          </a:p>
          <a:p>
            <a:pPr marL="285750" indent="-285750" algn="just">
              <a:buFont typeface="Courier New" panose="02070309020205020404" pitchFamily="49" charset="0"/>
              <a:buChar char="o"/>
            </a:pPr>
            <a:r>
              <a:rPr lang="en-US" dirty="0">
                <a:solidFill>
                  <a:srgbClr val="1D1D1D"/>
                </a:solidFill>
                <a:latin typeface="Montserrat" panose="020F0502020204030204" pitchFamily="34" charset="0"/>
              </a:rPr>
              <a:t>Coordinator of Science and Technology Communication at ISU</a:t>
            </a:r>
          </a:p>
          <a:p>
            <a:pPr marL="285750" indent="-285750" algn="just">
              <a:buFont typeface="Courier New" panose="02070309020205020404" pitchFamily="49" charset="0"/>
              <a:buChar char="o"/>
            </a:pPr>
            <a:r>
              <a:rPr lang="en-US" dirty="0">
                <a:solidFill>
                  <a:srgbClr val="1D1D1D"/>
                </a:solidFill>
                <a:latin typeface="Montserrat" panose="020F0502020204030204" pitchFamily="34" charset="0"/>
              </a:rPr>
              <a:t>…</a:t>
            </a:r>
          </a:p>
        </p:txBody>
      </p:sp>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pPr algn="just"/>
            <a:r>
              <a:rPr lang="en-US" b="1" i="0" u="none" strike="noStrike" dirty="0">
                <a:solidFill>
                  <a:srgbClr val="1D1D1D"/>
                </a:solidFill>
                <a:effectLst/>
                <a:latin typeface="Montserrat" panose="020F0502020204030204" pitchFamily="34" charset="0"/>
              </a:rPr>
              <a:t>ISU HEPP Group Leader / </a:t>
            </a:r>
            <a:r>
              <a:rPr lang="en-US" b="1" i="0" u="none" strike="noStrike" dirty="0" err="1">
                <a:solidFill>
                  <a:schemeClr val="tx1">
                    <a:lumMod val="50000"/>
                    <a:lumOff val="50000"/>
                  </a:schemeClr>
                </a:solidFill>
                <a:effectLst/>
                <a:latin typeface="Montserrat" panose="020F0502020204030204" pitchFamily="34" charset="0"/>
              </a:rPr>
              <a:t>Serkant</a:t>
            </a:r>
            <a:r>
              <a:rPr lang="en-US" b="1" i="0" u="none" strike="noStrike" dirty="0">
                <a:solidFill>
                  <a:schemeClr val="tx1">
                    <a:lumMod val="50000"/>
                    <a:lumOff val="50000"/>
                  </a:schemeClr>
                </a:solidFill>
                <a:effectLst/>
                <a:latin typeface="Montserrat" panose="020F0502020204030204" pitchFamily="34" charset="0"/>
              </a:rPr>
              <a:t> Ali </a:t>
            </a:r>
            <a:r>
              <a:rPr lang="en-US" b="1" i="0" u="none" strike="noStrike" dirty="0" err="1">
                <a:solidFill>
                  <a:schemeClr val="tx1">
                    <a:lumMod val="50000"/>
                    <a:lumOff val="50000"/>
                  </a:schemeClr>
                </a:solidFill>
                <a:effectLst/>
                <a:latin typeface="Montserrat" panose="020F0502020204030204" pitchFamily="34" charset="0"/>
              </a:rPr>
              <a:t>Çetin</a:t>
            </a:r>
            <a:r>
              <a:rPr lang="en-US" b="1" i="0" u="none" strike="noStrike" dirty="0">
                <a:solidFill>
                  <a:schemeClr val="tx1">
                    <a:lumMod val="50000"/>
                    <a:lumOff val="50000"/>
                  </a:schemeClr>
                </a:solidFill>
                <a:effectLst/>
                <a:latin typeface="Montserrat" panose="020F0502020204030204" pitchFamily="34" charset="0"/>
              </a:rPr>
              <a:t> </a:t>
            </a:r>
            <a:r>
              <a:rPr lang="en-US" b="1" i="0" u="none" strike="noStrike" dirty="0">
                <a:effectLst/>
                <a:latin typeface="Montserrat" panose="020F0502020204030204" pitchFamily="34" charset="0"/>
              </a:rPr>
              <a:t>/</a:t>
            </a:r>
            <a:r>
              <a:rPr lang="en-US" b="1" i="0" u="none" strike="noStrike" dirty="0">
                <a:solidFill>
                  <a:schemeClr val="tx1">
                    <a:lumMod val="50000"/>
                    <a:lumOff val="50000"/>
                  </a:schemeClr>
                </a:solidFill>
                <a:effectLst/>
                <a:latin typeface="Montserrat" panose="020F0502020204030204" pitchFamily="34" charset="0"/>
              </a:rPr>
              <a:t> </a:t>
            </a:r>
            <a:r>
              <a:rPr lang="en-US" i="0" u="none" strike="noStrike" dirty="0">
                <a:solidFill>
                  <a:schemeClr val="tx1">
                    <a:lumMod val="50000"/>
                    <a:lumOff val="50000"/>
                  </a:schemeClr>
                </a:solidFill>
                <a:effectLst/>
                <a:latin typeface="Montserrat" panose="020F0502020204030204" pitchFamily="34" charset="0"/>
              </a:rPr>
              <a:t>Highlights on project relevant experience</a:t>
            </a:r>
          </a:p>
        </p:txBody>
      </p:sp>
    </p:spTree>
    <p:extLst>
      <p:ext uri="{BB962C8B-B14F-4D97-AF65-F5344CB8AC3E}">
        <p14:creationId xmlns:p14="http://schemas.microsoft.com/office/powerpoint/2010/main" val="17403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7</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9" name="TextBox 8">
            <a:extLst>
              <a:ext uri="{FF2B5EF4-FFF2-40B4-BE49-F238E27FC236}">
                <a16:creationId xmlns:a16="http://schemas.microsoft.com/office/drawing/2014/main" id="{8FC8B30F-4492-9942-8EA3-0AC1F20EF74A}"/>
              </a:ext>
            </a:extLst>
          </p:cNvPr>
          <p:cNvSpPr txBox="1"/>
          <p:nvPr/>
        </p:nvSpPr>
        <p:spPr>
          <a:xfrm>
            <a:off x="838200" y="1409208"/>
            <a:ext cx="11139077" cy="5078313"/>
          </a:xfrm>
          <a:prstGeom prst="rect">
            <a:avLst/>
          </a:prstGeom>
          <a:noFill/>
        </p:spPr>
        <p:txBody>
          <a:bodyPr wrap="square">
            <a:spAutoFit/>
          </a:bodyPr>
          <a:lstStyle/>
          <a:p>
            <a:pPr algn="just"/>
            <a:r>
              <a:rPr lang="en-US" i="0" u="sng" strike="noStrike" dirty="0">
                <a:solidFill>
                  <a:srgbClr val="1D1D1D"/>
                </a:solidFill>
                <a:effectLst/>
                <a:latin typeface="Montserrat" panose="020F0502020204030204" pitchFamily="34" charset="0"/>
              </a:rPr>
              <a:t>Public Events and Talks</a:t>
            </a:r>
          </a:p>
          <a:p>
            <a:pPr algn="just"/>
            <a:r>
              <a:rPr lang="en-US" b="0" i="0" u="none" strike="noStrike" dirty="0">
                <a:solidFill>
                  <a:schemeClr val="tx1">
                    <a:lumMod val="65000"/>
                    <a:lumOff val="35000"/>
                  </a:schemeClr>
                </a:solidFill>
                <a:effectLst/>
                <a:latin typeface="Montserrat" panose="020F0502020204030204" pitchFamily="34" charset="0"/>
              </a:rPr>
              <a:t>Through various events and organizations, I've been able to reach out to a variety of audience and have had the chance to address subjects like "science &amp; society", "particle physics", "science &amp; technology", "generic technologies &amp; their applications". Below are some diverse examples:</a:t>
            </a:r>
          </a:p>
          <a:p>
            <a:pPr marL="742950" lvl="1"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Public Talk / during the “</a:t>
            </a:r>
            <a:r>
              <a:rPr lang="en-US" b="0" i="0" u="none" strike="noStrike" dirty="0" err="1">
                <a:solidFill>
                  <a:srgbClr val="1D1D1D"/>
                </a:solidFill>
                <a:effectLst/>
                <a:latin typeface="Montserrat" panose="020F0502020204030204" pitchFamily="34" charset="0"/>
              </a:rPr>
              <a:t>CosmicWISPers</a:t>
            </a:r>
            <a:r>
              <a:rPr lang="en-US" b="0" i="0" u="none" strike="noStrike" dirty="0">
                <a:solidFill>
                  <a:srgbClr val="1D1D1D"/>
                </a:solidFill>
                <a:effectLst/>
                <a:latin typeface="Montserrat" panose="020F0502020204030204" pitchFamily="34" charset="0"/>
              </a:rPr>
              <a:t> General Meeting” (2024)</a:t>
            </a:r>
          </a:p>
          <a:p>
            <a:pPr lvl="3" algn="just"/>
            <a:r>
              <a:rPr lang="en-US" i="1" dirty="0">
                <a:solidFill>
                  <a:srgbClr val="1D1D1D"/>
                </a:solidFill>
                <a:latin typeface="Montserrat" panose="020F0502020204030204" pitchFamily="34" charset="0"/>
              </a:rPr>
              <a:t>Cosmic Whispers that we can not hear: Dark Side of the Universe</a:t>
            </a:r>
            <a:endParaRPr lang="en-US" b="0" i="1" u="none" strike="noStrike" dirty="0">
              <a:solidFill>
                <a:srgbClr val="1D1D1D"/>
              </a:solidFill>
              <a:effectLst/>
              <a:latin typeface="Montserrat" panose="020F0502020204030204" pitchFamily="34" charset="0"/>
            </a:endParaRPr>
          </a:p>
          <a:p>
            <a:pPr marL="742950" lvl="1" indent="-285750" algn="just">
              <a:buFont typeface="Courier New" panose="02070309020205020404" pitchFamily="49" charset="0"/>
              <a:buChar char="o"/>
            </a:pPr>
            <a:r>
              <a:rPr lang="en-US" b="0" i="0" u="none" strike="noStrike" dirty="0" err="1">
                <a:solidFill>
                  <a:srgbClr val="1D1D1D"/>
                </a:solidFill>
                <a:effectLst/>
                <a:latin typeface="Montserrat" panose="020F0502020204030204" pitchFamily="34" charset="0"/>
              </a:rPr>
              <a:t>Betül</a:t>
            </a:r>
            <a:r>
              <a:rPr lang="en-US" b="0" i="0" u="none" strike="noStrike" dirty="0">
                <a:solidFill>
                  <a:srgbClr val="1D1D1D"/>
                </a:solidFill>
                <a:effectLst/>
                <a:latin typeface="Montserrat" panose="020F0502020204030204" pitchFamily="34" charset="0"/>
              </a:rPr>
              <a:t> </a:t>
            </a:r>
            <a:r>
              <a:rPr lang="en-US" b="0" i="0" u="none" strike="noStrike" dirty="0" err="1">
                <a:solidFill>
                  <a:srgbClr val="1D1D1D"/>
                </a:solidFill>
                <a:effectLst/>
                <a:latin typeface="Montserrat" panose="020F0502020204030204" pitchFamily="34" charset="0"/>
              </a:rPr>
              <a:t>Mardin</a:t>
            </a:r>
            <a:r>
              <a:rPr lang="en-US" b="0" i="0" u="none" strike="noStrike" dirty="0">
                <a:solidFill>
                  <a:srgbClr val="1D1D1D"/>
                </a:solidFill>
                <a:effectLst/>
                <a:latin typeface="Montserrat" panose="020F0502020204030204" pitchFamily="34" charset="0"/>
              </a:rPr>
              <a:t> Seminars / "Science Communication" (2023)</a:t>
            </a:r>
          </a:p>
          <a:p>
            <a:pPr lvl="3" algn="just"/>
            <a:r>
              <a:rPr lang="en-US" b="0" i="1" u="none" strike="noStrike" dirty="0">
                <a:solidFill>
                  <a:srgbClr val="1D1D1D"/>
                </a:solidFill>
                <a:effectLst/>
                <a:latin typeface="Montserrat" panose="020F0502020204030204" pitchFamily="34" charset="0"/>
              </a:rPr>
              <a:t>A Vectorial Approach to Science Communication</a:t>
            </a:r>
          </a:p>
          <a:p>
            <a:pPr marL="742950" lvl="1" indent="-285750" algn="just">
              <a:buFont typeface="Courier New" panose="02070309020205020404" pitchFamily="49" charset="0"/>
              <a:buChar char="o"/>
            </a:pPr>
            <a:r>
              <a:rPr lang="en-US" b="0" i="0" u="none" strike="noStrike" dirty="0" err="1">
                <a:solidFill>
                  <a:srgbClr val="1D1D1D"/>
                </a:solidFill>
                <a:effectLst/>
                <a:latin typeface="Montserrat" panose="020F0502020204030204" pitchFamily="34" charset="0"/>
              </a:rPr>
              <a:t>Brandweek</a:t>
            </a:r>
            <a:r>
              <a:rPr lang="en-US" b="0" i="0" u="none" strike="noStrike" dirty="0">
                <a:solidFill>
                  <a:srgbClr val="1D1D1D"/>
                </a:solidFill>
                <a:effectLst/>
                <a:latin typeface="Montserrat" panose="020F0502020204030204" pitchFamily="34" charset="0"/>
              </a:rPr>
              <a:t> Istanbul / "Designing the Future" (2019)</a:t>
            </a:r>
          </a:p>
          <a:p>
            <a:pPr lvl="3" algn="just"/>
            <a:r>
              <a:rPr lang="en-US" b="0" i="1" u="none" strike="noStrike" dirty="0">
                <a:solidFill>
                  <a:srgbClr val="1D1D1D"/>
                </a:solidFill>
                <a:effectLst/>
                <a:latin typeface="Montserrat" panose="020F0502020204030204" pitchFamily="34" charset="0"/>
              </a:rPr>
              <a:t>Today for tomorrow, tomorrow for yesterday</a:t>
            </a:r>
          </a:p>
          <a:p>
            <a:pPr marL="742950" lvl="1"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TEDx / "Uncharted Lands" (2018)</a:t>
            </a:r>
          </a:p>
          <a:p>
            <a:pPr lvl="3" algn="just"/>
            <a:r>
              <a:rPr lang="en-US" b="0" i="1" u="none" strike="noStrike" dirty="0">
                <a:solidFill>
                  <a:srgbClr val="1D1D1D"/>
                </a:solidFill>
                <a:effectLst/>
                <a:latin typeface="Montserrat" panose="020F0502020204030204" pitchFamily="34" charset="0"/>
              </a:rPr>
              <a:t>Question first, know later</a:t>
            </a:r>
          </a:p>
          <a:p>
            <a:pPr marL="742950" lvl="1"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TEGEP Training and Development Summit / "Collision" (2018)</a:t>
            </a:r>
          </a:p>
          <a:p>
            <a:pPr lvl="3" algn="just"/>
            <a:r>
              <a:rPr lang="en-US" b="0" i="1" u="none" strike="noStrike" dirty="0">
                <a:solidFill>
                  <a:srgbClr val="1D1D1D"/>
                </a:solidFill>
                <a:effectLst/>
                <a:latin typeface="Montserrat" panose="020F0502020204030204" pitchFamily="34" charset="0"/>
              </a:rPr>
              <a:t>From Physics Laws to Organizations</a:t>
            </a:r>
          </a:p>
          <a:p>
            <a:pPr marL="742950" lvl="1" indent="-285750" algn="just">
              <a:buFont typeface="Courier New" panose="02070309020205020404" pitchFamily="49" charset="0"/>
              <a:buChar char="o"/>
            </a:pPr>
            <a:r>
              <a:rPr lang="en-US" b="0" i="0" u="none" strike="noStrike" dirty="0">
                <a:solidFill>
                  <a:srgbClr val="1D1D1D"/>
                </a:solidFill>
                <a:effectLst/>
                <a:latin typeface="Montserrat" panose="020F0502020204030204" pitchFamily="34" charset="0"/>
              </a:rPr>
              <a:t>Istanbul European Cultural Capital Events / "Choreographers' Day”, (2010)</a:t>
            </a:r>
          </a:p>
          <a:p>
            <a:pPr lvl="3" algn="just"/>
            <a:r>
              <a:rPr lang="en-US" b="0" i="1" u="none" strike="noStrike" dirty="0">
                <a:solidFill>
                  <a:srgbClr val="1D1D1D"/>
                </a:solidFill>
                <a:effectLst/>
                <a:latin typeface="Montserrat" panose="020F0502020204030204" pitchFamily="34" charset="0"/>
              </a:rPr>
              <a:t>Performance: Body &amp; Physics - Interaction &amp; Collision</a:t>
            </a:r>
          </a:p>
          <a:p>
            <a:pPr algn="just"/>
            <a:endParaRPr lang="en-US" b="0" i="0" u="none" strike="noStrike" dirty="0">
              <a:solidFill>
                <a:srgbClr val="1D1D1D"/>
              </a:solidFill>
              <a:effectLst/>
              <a:latin typeface="Montserrat" panose="020F0502020204030204" pitchFamily="34" charset="0"/>
            </a:endParaRPr>
          </a:p>
          <a:p>
            <a:pPr algn="just"/>
            <a:r>
              <a:rPr lang="en-US" b="0" i="0" u="none" strike="noStrike" dirty="0">
                <a:solidFill>
                  <a:srgbClr val="1D1D1D"/>
                </a:solidFill>
                <a:effectLst/>
                <a:latin typeface="Montserrat" panose="020F0502020204030204" pitchFamily="34" charset="0"/>
              </a:rPr>
              <a:t>~100 public, high school or student club talks in the last 20 years.</a:t>
            </a:r>
          </a:p>
        </p:txBody>
      </p:sp>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r>
              <a:rPr lang="en-US" b="1" i="0" u="none" strike="noStrike" dirty="0">
                <a:solidFill>
                  <a:srgbClr val="1D1D1D"/>
                </a:solidFill>
                <a:effectLst/>
                <a:latin typeface="Montserrat" panose="020F0502020204030204" pitchFamily="34" charset="0"/>
              </a:rPr>
              <a:t>ISU HEPP Group Leader / </a:t>
            </a:r>
            <a:r>
              <a:rPr lang="en-US" b="1" i="0" u="none" strike="noStrike" dirty="0" err="1">
                <a:solidFill>
                  <a:schemeClr val="tx1">
                    <a:lumMod val="50000"/>
                    <a:lumOff val="50000"/>
                  </a:schemeClr>
                </a:solidFill>
                <a:effectLst/>
                <a:latin typeface="Montserrat" panose="020F0502020204030204" pitchFamily="34" charset="0"/>
              </a:rPr>
              <a:t>Serkant</a:t>
            </a:r>
            <a:r>
              <a:rPr lang="en-US" b="1" i="0" u="none" strike="noStrike" dirty="0">
                <a:solidFill>
                  <a:schemeClr val="tx1">
                    <a:lumMod val="50000"/>
                    <a:lumOff val="50000"/>
                  </a:schemeClr>
                </a:solidFill>
                <a:effectLst/>
                <a:latin typeface="Montserrat" panose="020F0502020204030204" pitchFamily="34" charset="0"/>
              </a:rPr>
              <a:t> Ali </a:t>
            </a:r>
            <a:r>
              <a:rPr lang="en-US" b="1" i="0" u="none" strike="noStrike" dirty="0" err="1">
                <a:solidFill>
                  <a:schemeClr val="tx1">
                    <a:lumMod val="50000"/>
                    <a:lumOff val="50000"/>
                  </a:schemeClr>
                </a:solidFill>
                <a:effectLst/>
                <a:latin typeface="Montserrat" panose="020F0502020204030204" pitchFamily="34" charset="0"/>
              </a:rPr>
              <a:t>Çetin</a:t>
            </a:r>
            <a:r>
              <a:rPr lang="en-US" b="1" i="0" u="none" strike="noStrike" dirty="0">
                <a:solidFill>
                  <a:schemeClr val="tx1">
                    <a:lumMod val="50000"/>
                    <a:lumOff val="50000"/>
                  </a:schemeClr>
                </a:solidFill>
                <a:effectLst/>
                <a:latin typeface="Montserrat" panose="020F0502020204030204" pitchFamily="34" charset="0"/>
              </a:rPr>
              <a:t> </a:t>
            </a:r>
            <a:r>
              <a:rPr lang="en-US" b="1" i="0" u="none" strike="noStrike" dirty="0">
                <a:effectLst/>
                <a:latin typeface="Montserrat" panose="020F0502020204030204" pitchFamily="34" charset="0"/>
              </a:rPr>
              <a:t>/</a:t>
            </a:r>
            <a:r>
              <a:rPr lang="en-US" b="1" i="0" u="none" strike="noStrike" dirty="0">
                <a:solidFill>
                  <a:schemeClr val="tx1">
                    <a:lumMod val="50000"/>
                    <a:lumOff val="50000"/>
                  </a:schemeClr>
                </a:solidFill>
                <a:effectLst/>
                <a:latin typeface="Montserrat" panose="020F0502020204030204" pitchFamily="34" charset="0"/>
              </a:rPr>
              <a:t> </a:t>
            </a:r>
            <a:r>
              <a:rPr lang="en-TR" dirty="0">
                <a:solidFill>
                  <a:schemeClr val="tx1">
                    <a:lumMod val="50000"/>
                    <a:lumOff val="50000"/>
                  </a:schemeClr>
                </a:solidFill>
                <a:latin typeface="Montserrat" panose="020F0502020204030204" pitchFamily="34" charset="0"/>
              </a:rPr>
              <a:t>SCIENCE COMMUNICATION &amp; OUTREACH</a:t>
            </a:r>
          </a:p>
        </p:txBody>
      </p:sp>
    </p:spTree>
    <p:extLst>
      <p:ext uri="{BB962C8B-B14F-4D97-AF65-F5344CB8AC3E}">
        <p14:creationId xmlns:p14="http://schemas.microsoft.com/office/powerpoint/2010/main" val="525004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12" end="12"/>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
                                            <p:txEl>
                                              <p:pRg st="13" end="1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9">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8</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9" name="TextBox 8">
            <a:extLst>
              <a:ext uri="{FF2B5EF4-FFF2-40B4-BE49-F238E27FC236}">
                <a16:creationId xmlns:a16="http://schemas.microsoft.com/office/drawing/2014/main" id="{8FC8B30F-4492-9942-8EA3-0AC1F20EF74A}"/>
              </a:ext>
            </a:extLst>
          </p:cNvPr>
          <p:cNvSpPr txBox="1"/>
          <p:nvPr/>
        </p:nvSpPr>
        <p:spPr>
          <a:xfrm>
            <a:off x="838200" y="1438703"/>
            <a:ext cx="10977748" cy="4524315"/>
          </a:xfrm>
          <a:prstGeom prst="rect">
            <a:avLst/>
          </a:prstGeom>
          <a:noFill/>
        </p:spPr>
        <p:txBody>
          <a:bodyPr wrap="square">
            <a:spAutoFit/>
          </a:bodyPr>
          <a:lstStyle/>
          <a:p>
            <a:pPr algn="just"/>
            <a:r>
              <a:rPr lang="en-US" i="0" u="sng" strike="noStrike" dirty="0">
                <a:solidFill>
                  <a:srgbClr val="1D1D1D"/>
                </a:solidFill>
                <a:effectLst/>
                <a:latin typeface="Montserrat" panose="020F0502020204030204" pitchFamily="34" charset="0"/>
              </a:rPr>
              <a:t>High school level</a:t>
            </a:r>
          </a:p>
          <a:p>
            <a:pPr marL="742950" lvl="1" indent="-285750" algn="just">
              <a:buFont typeface="Courier New" panose="02070309020205020404" pitchFamily="49" charset="0"/>
              <a:buChar char="o"/>
            </a:pPr>
            <a:r>
              <a:rPr lang="en-US" dirty="0">
                <a:solidFill>
                  <a:srgbClr val="1D1D1D"/>
                </a:solidFill>
                <a:latin typeface="Montserrat" panose="020F0502020204030204" pitchFamily="34" charset="0"/>
              </a:rPr>
              <a:t>L</a:t>
            </a:r>
            <a:r>
              <a:rPr lang="en-US" i="0" strike="noStrike" dirty="0">
                <a:solidFill>
                  <a:srgbClr val="1D1D1D"/>
                </a:solidFill>
                <a:effectLst/>
                <a:latin typeface="Montserrat" panose="020F0502020204030204" pitchFamily="34" charset="0"/>
              </a:rPr>
              <a:t>ectured high school students at training events like "High Energy Physics for High Schools", and, school teachers at the Turkish Teachers Programs at CERN.</a:t>
            </a:r>
          </a:p>
          <a:p>
            <a:pPr marL="742950" lvl="1" indent="-285750" algn="just">
              <a:buFont typeface="Courier New" panose="02070309020205020404" pitchFamily="49" charset="0"/>
              <a:buChar char="o"/>
            </a:pPr>
            <a:r>
              <a:rPr lang="en-US" dirty="0">
                <a:solidFill>
                  <a:srgbClr val="1D1D1D"/>
                </a:solidFill>
                <a:latin typeface="Montserrat" panose="020F0502020204030204" pitchFamily="34" charset="0"/>
              </a:rPr>
              <a:t>E</a:t>
            </a:r>
            <a:r>
              <a:rPr lang="en-US" i="0" strike="noStrike" dirty="0">
                <a:solidFill>
                  <a:srgbClr val="1D1D1D"/>
                </a:solidFill>
                <a:effectLst/>
                <a:latin typeface="Montserrat" panose="020F0502020204030204" pitchFamily="34" charset="0"/>
              </a:rPr>
              <a:t>ngaged ~1000 high school students to work on proposals or literature search in physics and engineering through the "Beamline for Schools Info Days”. </a:t>
            </a:r>
          </a:p>
          <a:p>
            <a:pPr algn="just"/>
            <a:endParaRPr lang="en-US" i="0" strike="noStrike" dirty="0">
              <a:solidFill>
                <a:srgbClr val="1D1D1D"/>
              </a:solidFill>
              <a:effectLst/>
              <a:latin typeface="Montserrat" panose="020F0502020204030204" pitchFamily="34" charset="0"/>
            </a:endParaRPr>
          </a:p>
          <a:p>
            <a:pPr algn="just"/>
            <a:r>
              <a:rPr lang="en-US" i="0" u="sng" strike="noStrike" dirty="0">
                <a:solidFill>
                  <a:srgbClr val="1D1D1D"/>
                </a:solidFill>
                <a:effectLst/>
                <a:latin typeface="Montserrat" panose="020F0502020204030204" pitchFamily="34" charset="0"/>
              </a:rPr>
              <a:t>University / Academic level</a:t>
            </a:r>
          </a:p>
          <a:p>
            <a:pPr marL="742950" lvl="1" indent="-285750" algn="just">
              <a:buFont typeface="Courier New" panose="02070309020205020404" pitchFamily="49" charset="0"/>
              <a:buChar char="o"/>
            </a:pPr>
            <a:r>
              <a:rPr lang="en-US" i="0" strike="noStrike" dirty="0">
                <a:solidFill>
                  <a:srgbClr val="1D1D1D"/>
                </a:solidFill>
                <a:effectLst/>
                <a:latin typeface="Montserrat" panose="020F0502020204030204" pitchFamily="34" charset="0"/>
              </a:rPr>
              <a:t>Lectured physics or engineering students at various extra-curricular summer/winter Accelerator &amp; Detector schools. </a:t>
            </a:r>
          </a:p>
          <a:p>
            <a:pPr marL="742950" lvl="1" indent="-285750" algn="just">
              <a:buFont typeface="Courier New" panose="02070309020205020404" pitchFamily="49" charset="0"/>
              <a:buChar char="o"/>
            </a:pPr>
            <a:r>
              <a:rPr lang="en-US" i="0" strike="noStrike" dirty="0">
                <a:solidFill>
                  <a:srgbClr val="1D1D1D"/>
                </a:solidFill>
                <a:effectLst/>
                <a:latin typeface="Montserrat" panose="020F0502020204030204" pitchFamily="34" charset="0"/>
              </a:rPr>
              <a:t>Acting as scientific consultant to various student clubs and one NGO to disseminate further passion for physics</a:t>
            </a:r>
          </a:p>
          <a:p>
            <a:pPr marL="742950" lvl="1" indent="-285750" algn="just">
              <a:buFont typeface="Courier New" panose="02070309020205020404" pitchFamily="49" charset="0"/>
              <a:buChar char="o"/>
            </a:pPr>
            <a:r>
              <a:rPr lang="en-US" i="0" strike="noStrike" dirty="0">
                <a:solidFill>
                  <a:srgbClr val="1D1D1D"/>
                </a:solidFill>
                <a:effectLst/>
                <a:latin typeface="Montserrat" panose="020F0502020204030204" pitchFamily="34" charset="0"/>
              </a:rPr>
              <a:t>Supervised and/or mentored around 15 senior undergraduate students, 20 graduate students and 5 postdocs.</a:t>
            </a:r>
          </a:p>
          <a:p>
            <a:pPr marL="742950" lvl="1" indent="-285750" algn="just">
              <a:buFont typeface="Courier New" panose="02070309020205020404" pitchFamily="49" charset="0"/>
              <a:buChar char="o"/>
            </a:pPr>
            <a:r>
              <a:rPr lang="en-US" i="0" strike="noStrike" dirty="0">
                <a:solidFill>
                  <a:srgbClr val="1D1D1D"/>
                </a:solidFill>
                <a:effectLst/>
                <a:latin typeface="Montserrat" panose="020F0502020204030204" pitchFamily="34" charset="0"/>
              </a:rPr>
              <a:t>Since 2020, running a TUBİTAK mentorship project, where assigned undergraduate physics students receive consultancy on their academic performance and career planning until they graduate; so far, I've been working with more than 10 students.</a:t>
            </a:r>
          </a:p>
        </p:txBody>
      </p:sp>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r>
              <a:rPr lang="en-US" b="1" i="0" u="none" strike="noStrike" dirty="0">
                <a:solidFill>
                  <a:srgbClr val="1D1D1D"/>
                </a:solidFill>
                <a:effectLst/>
                <a:latin typeface="Montserrat" panose="020F0502020204030204" pitchFamily="34" charset="0"/>
              </a:rPr>
              <a:t>ISU HEPP Group Leader / </a:t>
            </a:r>
            <a:r>
              <a:rPr lang="en-US" b="1" i="0" u="none" strike="noStrike" dirty="0" err="1">
                <a:solidFill>
                  <a:schemeClr val="tx1">
                    <a:lumMod val="50000"/>
                    <a:lumOff val="50000"/>
                  </a:schemeClr>
                </a:solidFill>
                <a:effectLst/>
                <a:latin typeface="Montserrat" panose="020F0502020204030204" pitchFamily="34" charset="0"/>
              </a:rPr>
              <a:t>Serkant</a:t>
            </a:r>
            <a:r>
              <a:rPr lang="en-US" b="1" i="0" u="none" strike="noStrike" dirty="0">
                <a:solidFill>
                  <a:schemeClr val="tx1">
                    <a:lumMod val="50000"/>
                    <a:lumOff val="50000"/>
                  </a:schemeClr>
                </a:solidFill>
                <a:effectLst/>
                <a:latin typeface="Montserrat" panose="020F0502020204030204" pitchFamily="34" charset="0"/>
              </a:rPr>
              <a:t> Ali </a:t>
            </a:r>
            <a:r>
              <a:rPr lang="en-US" b="1" i="0" u="none" strike="noStrike" dirty="0" err="1">
                <a:solidFill>
                  <a:schemeClr val="tx1">
                    <a:lumMod val="50000"/>
                    <a:lumOff val="50000"/>
                  </a:schemeClr>
                </a:solidFill>
                <a:effectLst/>
                <a:latin typeface="Montserrat" panose="020F0502020204030204" pitchFamily="34" charset="0"/>
              </a:rPr>
              <a:t>Çetin</a:t>
            </a:r>
            <a:r>
              <a:rPr lang="en-US" b="1" i="0" u="none" strike="noStrike" dirty="0">
                <a:solidFill>
                  <a:schemeClr val="tx1">
                    <a:lumMod val="50000"/>
                    <a:lumOff val="50000"/>
                  </a:schemeClr>
                </a:solidFill>
                <a:effectLst/>
                <a:latin typeface="Montserrat" panose="020F0502020204030204" pitchFamily="34" charset="0"/>
              </a:rPr>
              <a:t> </a:t>
            </a:r>
            <a:r>
              <a:rPr lang="en-US" b="1" i="0" u="none" strike="noStrike" dirty="0">
                <a:effectLst/>
                <a:latin typeface="Montserrat" panose="020F0502020204030204" pitchFamily="34" charset="0"/>
              </a:rPr>
              <a:t>/</a:t>
            </a:r>
            <a:r>
              <a:rPr lang="en-US" b="1" i="0" u="none" strike="noStrike" dirty="0">
                <a:solidFill>
                  <a:schemeClr val="tx1">
                    <a:lumMod val="50000"/>
                    <a:lumOff val="50000"/>
                  </a:schemeClr>
                </a:solidFill>
                <a:effectLst/>
                <a:latin typeface="Montserrat" panose="020F0502020204030204" pitchFamily="34" charset="0"/>
              </a:rPr>
              <a:t> </a:t>
            </a:r>
            <a:r>
              <a:rPr lang="en-US" i="0" strike="noStrike" dirty="0">
                <a:solidFill>
                  <a:schemeClr val="tx1">
                    <a:lumMod val="65000"/>
                    <a:lumOff val="35000"/>
                  </a:schemeClr>
                </a:solidFill>
                <a:effectLst/>
                <a:latin typeface="Montserrat" panose="020F0502020204030204" pitchFamily="34" charset="0"/>
              </a:rPr>
              <a:t>MENTORSHIP AND SUPERVISION</a:t>
            </a:r>
          </a:p>
        </p:txBody>
      </p:sp>
    </p:spTree>
    <p:extLst>
      <p:ext uri="{BB962C8B-B14F-4D97-AF65-F5344CB8AC3E}">
        <p14:creationId xmlns:p14="http://schemas.microsoft.com/office/powerpoint/2010/main" val="75827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2BB14-902D-F741-B50A-DEAD7FD0DF75}"/>
              </a:ext>
            </a:extLst>
          </p:cNvPr>
          <p:cNvSpPr>
            <a:spLocks noGrp="1"/>
          </p:cNvSpPr>
          <p:nvPr>
            <p:ph type="dt" sz="half" idx="10"/>
          </p:nvPr>
        </p:nvSpPr>
        <p:spPr/>
        <p:txBody>
          <a:bodyPr/>
          <a:lstStyle/>
          <a:p>
            <a:r>
              <a:rPr lang="tr-TR"/>
              <a:t>10.09.2024</a:t>
            </a:r>
          </a:p>
        </p:txBody>
      </p:sp>
      <p:sp>
        <p:nvSpPr>
          <p:cNvPr id="3" name="Footer Placeholder 2">
            <a:extLst>
              <a:ext uri="{FF2B5EF4-FFF2-40B4-BE49-F238E27FC236}">
                <a16:creationId xmlns:a16="http://schemas.microsoft.com/office/drawing/2014/main" id="{E344593C-3217-A240-ABA0-FE519F8A2EE7}"/>
              </a:ext>
            </a:extLst>
          </p:cNvPr>
          <p:cNvSpPr>
            <a:spLocks noGrp="1"/>
          </p:cNvSpPr>
          <p:nvPr>
            <p:ph type="ftr" sz="quarter" idx="11"/>
          </p:nvPr>
        </p:nvSpPr>
        <p:spPr/>
        <p:txBody>
          <a:bodyPr/>
          <a:lstStyle/>
          <a:p>
            <a:r>
              <a:rPr lang="tr-TR" dirty="0" err="1"/>
              <a:t>Serkant</a:t>
            </a:r>
            <a:r>
              <a:rPr lang="tr-TR" dirty="0"/>
              <a:t> Ali Çetin / 1st </a:t>
            </a:r>
            <a:r>
              <a:rPr lang="tr-TR" dirty="0" err="1"/>
              <a:t>Transnational</a:t>
            </a:r>
            <a:r>
              <a:rPr lang="tr-TR" dirty="0"/>
              <a:t> Meeting of </a:t>
            </a:r>
            <a:r>
              <a:rPr lang="tr-TR" dirty="0" err="1"/>
              <a:t>VPCLApps</a:t>
            </a:r>
            <a:r>
              <a:rPr lang="tr-TR" dirty="0"/>
              <a:t> </a:t>
            </a:r>
          </a:p>
        </p:txBody>
      </p:sp>
      <p:sp>
        <p:nvSpPr>
          <p:cNvPr id="4" name="Slide Number Placeholder 3">
            <a:extLst>
              <a:ext uri="{FF2B5EF4-FFF2-40B4-BE49-F238E27FC236}">
                <a16:creationId xmlns:a16="http://schemas.microsoft.com/office/drawing/2014/main" id="{2D4C3FB3-67C8-7944-9BFE-1D5F16EA08A3}"/>
              </a:ext>
            </a:extLst>
          </p:cNvPr>
          <p:cNvSpPr>
            <a:spLocks noGrp="1"/>
          </p:cNvSpPr>
          <p:nvPr>
            <p:ph type="sldNum" sz="quarter" idx="12"/>
          </p:nvPr>
        </p:nvSpPr>
        <p:spPr/>
        <p:txBody>
          <a:bodyPr/>
          <a:lstStyle/>
          <a:p>
            <a:fld id="{410D17F5-4E4F-604D-85F1-2E618EC08003}" type="slidenum">
              <a:rPr lang="tr-TR" smtClean="0"/>
              <a:t>9</a:t>
            </a:fld>
            <a:endParaRPr lang="tr-TR" dirty="0"/>
          </a:p>
        </p:txBody>
      </p:sp>
      <p:pic>
        <p:nvPicPr>
          <p:cNvPr id="5" name="Picture 4" descr="A blue and black logo&#10;&#10;Description automatically generated">
            <a:extLst>
              <a:ext uri="{FF2B5EF4-FFF2-40B4-BE49-F238E27FC236}">
                <a16:creationId xmlns:a16="http://schemas.microsoft.com/office/drawing/2014/main" id="{89E411D5-A4AE-584C-9AAA-50676C0001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493" y="-59859"/>
            <a:ext cx="2589707" cy="864348"/>
          </a:xfrm>
          <a:prstGeom prst="rect">
            <a:avLst/>
          </a:prstGeom>
        </p:spPr>
      </p:pic>
      <p:pic>
        <p:nvPicPr>
          <p:cNvPr id="7" name="Picture 6">
            <a:extLst>
              <a:ext uri="{FF2B5EF4-FFF2-40B4-BE49-F238E27FC236}">
                <a16:creationId xmlns:a16="http://schemas.microsoft.com/office/drawing/2014/main" id="{4BF283E7-D7BA-B14B-810C-4A60D79F8719}"/>
              </a:ext>
            </a:extLst>
          </p:cNvPr>
          <p:cNvPicPr>
            <a:picLocks noChangeAspect="1"/>
          </p:cNvPicPr>
          <p:nvPr/>
        </p:nvPicPr>
        <p:blipFill>
          <a:blip r:embed="rId3"/>
          <a:stretch>
            <a:fillRect/>
          </a:stretch>
        </p:blipFill>
        <p:spPr>
          <a:xfrm>
            <a:off x="10630865" y="63985"/>
            <a:ext cx="1445870" cy="595358"/>
          </a:xfrm>
          <a:prstGeom prst="rect">
            <a:avLst/>
          </a:prstGeom>
        </p:spPr>
      </p:pic>
      <p:sp>
        <p:nvSpPr>
          <p:cNvPr id="8" name="TextBox 7">
            <a:extLst>
              <a:ext uri="{FF2B5EF4-FFF2-40B4-BE49-F238E27FC236}">
                <a16:creationId xmlns:a16="http://schemas.microsoft.com/office/drawing/2014/main" id="{09D0FE7A-70EF-F54A-B3DC-34A8F65B87DE}"/>
              </a:ext>
            </a:extLst>
          </p:cNvPr>
          <p:cNvSpPr txBox="1"/>
          <p:nvPr/>
        </p:nvSpPr>
        <p:spPr>
          <a:xfrm>
            <a:off x="831250" y="968690"/>
            <a:ext cx="10770199" cy="369332"/>
          </a:xfrm>
          <a:prstGeom prst="rect">
            <a:avLst/>
          </a:prstGeom>
          <a:noFill/>
        </p:spPr>
        <p:txBody>
          <a:bodyPr wrap="square">
            <a:spAutoFit/>
          </a:bodyPr>
          <a:lstStyle/>
          <a:p>
            <a:r>
              <a:rPr lang="en-US" b="1" i="0" u="none" strike="noStrike" dirty="0">
                <a:solidFill>
                  <a:srgbClr val="1D1D1D"/>
                </a:solidFill>
                <a:effectLst/>
                <a:latin typeface="Montserrat" panose="020F0502020204030204" pitchFamily="34" charset="0"/>
              </a:rPr>
              <a:t>ISU HEPP Group  / </a:t>
            </a:r>
            <a:r>
              <a:rPr lang="en-US" b="1" i="0" u="none" strike="noStrike" dirty="0" err="1">
                <a:solidFill>
                  <a:schemeClr val="tx1">
                    <a:lumMod val="65000"/>
                    <a:lumOff val="35000"/>
                  </a:schemeClr>
                </a:solidFill>
                <a:effectLst/>
                <a:latin typeface="Montserrat" panose="020F0502020204030204" pitchFamily="34" charset="0"/>
              </a:rPr>
              <a:t>VPCLApps</a:t>
            </a:r>
            <a:r>
              <a:rPr lang="en-US" b="1" i="0" u="none" strike="noStrike" dirty="0">
                <a:solidFill>
                  <a:srgbClr val="1D1D1D"/>
                </a:solidFill>
                <a:effectLst/>
                <a:latin typeface="Montserrat" panose="020F0502020204030204" pitchFamily="34" charset="0"/>
              </a:rPr>
              <a:t> </a:t>
            </a:r>
            <a:endParaRPr lang="en-US" i="0" strike="noStrike" dirty="0">
              <a:solidFill>
                <a:schemeClr val="tx1">
                  <a:lumMod val="65000"/>
                  <a:lumOff val="35000"/>
                </a:schemeClr>
              </a:solidFill>
              <a:effectLst/>
              <a:latin typeface="Montserrat" panose="020F0502020204030204" pitchFamily="34" charset="0"/>
            </a:endParaRPr>
          </a:p>
        </p:txBody>
      </p:sp>
      <p:sp>
        <p:nvSpPr>
          <p:cNvPr id="10" name="TextBox 9">
            <a:extLst>
              <a:ext uri="{FF2B5EF4-FFF2-40B4-BE49-F238E27FC236}">
                <a16:creationId xmlns:a16="http://schemas.microsoft.com/office/drawing/2014/main" id="{51D9CD1B-EE21-0A42-9786-D8DC94A596A2}"/>
              </a:ext>
            </a:extLst>
          </p:cNvPr>
          <p:cNvSpPr txBox="1"/>
          <p:nvPr/>
        </p:nvSpPr>
        <p:spPr>
          <a:xfrm>
            <a:off x="157906" y="1461917"/>
            <a:ext cx="5557094" cy="4770537"/>
          </a:xfrm>
          <a:prstGeom prst="rect">
            <a:avLst/>
          </a:prstGeom>
          <a:noFill/>
        </p:spPr>
        <p:txBody>
          <a:bodyPr wrap="square">
            <a:spAutoFit/>
          </a:bodyPr>
          <a:lstStyle/>
          <a:p>
            <a:pPr algn="l"/>
            <a:r>
              <a:rPr lang="en-US" sz="1600" b="1" i="0" u="none" strike="noStrike" dirty="0">
                <a:solidFill>
                  <a:srgbClr val="000000"/>
                </a:solidFill>
                <a:effectLst/>
              </a:rPr>
              <a:t>Message by </a:t>
            </a:r>
            <a:r>
              <a:rPr lang="en-US" sz="1600" b="1" i="0" u="none" strike="noStrike" dirty="0" err="1">
                <a:solidFill>
                  <a:srgbClr val="000000"/>
                </a:solidFill>
                <a:effectLst/>
              </a:rPr>
              <a:t>Hakan</a:t>
            </a:r>
            <a:r>
              <a:rPr lang="en-US" sz="1600" b="1" i="0" u="none" strike="noStrike" dirty="0">
                <a:solidFill>
                  <a:srgbClr val="000000"/>
                </a:solidFill>
                <a:effectLst/>
              </a:rPr>
              <a:t>:</a:t>
            </a:r>
            <a:endParaRPr lang="en-US" sz="1600" b="1" dirty="0">
              <a:solidFill>
                <a:srgbClr val="000000"/>
              </a:solidFill>
            </a:endParaRPr>
          </a:p>
          <a:p>
            <a:pPr algn="l"/>
            <a:r>
              <a:rPr lang="en-US" sz="1600" b="0" i="0" u="none" strike="noStrike" dirty="0">
                <a:solidFill>
                  <a:srgbClr val="000000"/>
                </a:solidFill>
                <a:effectLst/>
              </a:rPr>
              <a:t>… We will all decide on the e-book and related experiment content together. I suggested a series of topics below as a first step. These contents were determined according to high school textbooks. </a:t>
            </a:r>
            <a:r>
              <a:rPr lang="en-US" sz="1600" b="1" i="0" u="none" strike="noStrike" dirty="0">
                <a:solidFill>
                  <a:srgbClr val="000000"/>
                </a:solidFill>
                <a:effectLst/>
              </a:rPr>
              <a:t>We will clarify 6 of these or other topics</a:t>
            </a:r>
            <a:r>
              <a:rPr lang="en-US" sz="1600" b="0" i="0" u="none" strike="noStrike" dirty="0">
                <a:solidFill>
                  <a:srgbClr val="000000"/>
                </a:solidFill>
                <a:effectLst/>
              </a:rPr>
              <a:t>. I would like you to know that these units do not have to be the ones I suggested. ESMEM and APEL participating institutions are especially expected to do preliminary work on the unit titles.</a:t>
            </a:r>
          </a:p>
          <a:p>
            <a:pPr lvl="1" algn="just"/>
            <a:r>
              <a:rPr lang="en-US" sz="1600" b="0" i="0" u="none" strike="noStrike" dirty="0">
                <a:solidFill>
                  <a:srgbClr val="000000"/>
                </a:solidFill>
                <a:effectLst/>
              </a:rPr>
              <a:t>1.Pendulum Experiment</a:t>
            </a:r>
          </a:p>
          <a:p>
            <a:pPr lvl="1" algn="just"/>
            <a:r>
              <a:rPr lang="en-US" sz="1600" b="0" i="0" u="none" strike="noStrike" dirty="0">
                <a:solidFill>
                  <a:srgbClr val="000000"/>
                </a:solidFill>
                <a:effectLst/>
              </a:rPr>
              <a:t>2. Movement in the Horizontal Plane</a:t>
            </a:r>
          </a:p>
          <a:p>
            <a:pPr lvl="1" algn="just"/>
            <a:r>
              <a:rPr lang="en-US" sz="1600" b="0" i="0" u="none" strike="noStrike" dirty="0">
                <a:solidFill>
                  <a:srgbClr val="000000"/>
                </a:solidFill>
                <a:effectLst/>
              </a:rPr>
              <a:t>3.  Movement on an Inclined Plane</a:t>
            </a:r>
          </a:p>
          <a:p>
            <a:pPr lvl="1" algn="just"/>
            <a:r>
              <a:rPr lang="en-US" sz="1600" b="0" i="0" u="none" strike="noStrike" dirty="0">
                <a:solidFill>
                  <a:srgbClr val="000000"/>
                </a:solidFill>
                <a:effectLst/>
              </a:rPr>
              <a:t>4. Oblique Shot </a:t>
            </a:r>
            <a:r>
              <a:rPr lang="en-US" sz="1600" i="0" u="none" strike="noStrike" dirty="0">
                <a:solidFill>
                  <a:srgbClr val="000000"/>
                </a:solidFill>
                <a:effectLst/>
              </a:rPr>
              <a:t>-&gt; (Projectile Motion)</a:t>
            </a:r>
          </a:p>
          <a:p>
            <a:pPr lvl="1" algn="just"/>
            <a:r>
              <a:rPr lang="en-US" sz="1600" b="0" i="0" u="none" strike="noStrike" dirty="0">
                <a:solidFill>
                  <a:srgbClr val="000000"/>
                </a:solidFill>
                <a:effectLst/>
              </a:rPr>
              <a:t>5. Friction</a:t>
            </a:r>
          </a:p>
          <a:p>
            <a:pPr lvl="1" algn="just"/>
            <a:r>
              <a:rPr lang="en-US" sz="1600" b="0" i="0" u="none" strike="noStrike" dirty="0">
                <a:solidFill>
                  <a:srgbClr val="000000"/>
                </a:solidFill>
                <a:effectLst/>
              </a:rPr>
              <a:t>6. Collision</a:t>
            </a:r>
          </a:p>
          <a:p>
            <a:pPr lvl="1" algn="just"/>
            <a:r>
              <a:rPr lang="en-US" sz="1600" b="0" i="0" u="none" strike="noStrike" dirty="0">
                <a:solidFill>
                  <a:srgbClr val="000000"/>
                </a:solidFill>
                <a:effectLst/>
              </a:rPr>
              <a:t>7. Centripetal Force</a:t>
            </a:r>
          </a:p>
          <a:p>
            <a:pPr lvl="1" algn="just"/>
            <a:r>
              <a:rPr lang="en-US" sz="1600" b="0" i="0" u="none" strike="noStrike" dirty="0">
                <a:solidFill>
                  <a:srgbClr val="000000"/>
                </a:solidFill>
                <a:effectLst/>
              </a:rPr>
              <a:t>8. Electric field</a:t>
            </a:r>
          </a:p>
          <a:p>
            <a:pPr lvl="1" algn="just"/>
            <a:r>
              <a:rPr lang="en-US" sz="1600" b="0" i="0" u="none" strike="noStrike" dirty="0">
                <a:solidFill>
                  <a:srgbClr val="000000"/>
                </a:solidFill>
                <a:effectLst/>
              </a:rPr>
              <a:t>9. Ohm's Law</a:t>
            </a:r>
          </a:p>
          <a:p>
            <a:pPr lvl="1" algn="just"/>
            <a:r>
              <a:rPr lang="en-US" sz="1600" b="0" i="0" u="none" strike="noStrike" dirty="0">
                <a:solidFill>
                  <a:srgbClr val="000000"/>
                </a:solidFill>
                <a:effectLst/>
              </a:rPr>
              <a:t>10. Inspection of Capacitors</a:t>
            </a:r>
          </a:p>
          <a:p>
            <a:pPr lvl="1" algn="just"/>
            <a:r>
              <a:rPr lang="en-US" sz="1600" b="0" i="0" u="none" strike="noStrike" dirty="0">
                <a:solidFill>
                  <a:srgbClr val="000000"/>
                </a:solidFill>
                <a:effectLst/>
              </a:rPr>
              <a:t>11. Examination of Transformers</a:t>
            </a:r>
          </a:p>
        </p:txBody>
      </p:sp>
      <p:sp>
        <p:nvSpPr>
          <p:cNvPr id="12" name="TextBox 11">
            <a:extLst>
              <a:ext uri="{FF2B5EF4-FFF2-40B4-BE49-F238E27FC236}">
                <a16:creationId xmlns:a16="http://schemas.microsoft.com/office/drawing/2014/main" id="{DA879FB6-911A-1B4A-B085-9D96DFCFF095}"/>
              </a:ext>
            </a:extLst>
          </p:cNvPr>
          <p:cNvSpPr txBox="1"/>
          <p:nvPr/>
        </p:nvSpPr>
        <p:spPr>
          <a:xfrm>
            <a:off x="6216349" y="2277524"/>
            <a:ext cx="4566047" cy="3139321"/>
          </a:xfrm>
          <a:prstGeom prst="rect">
            <a:avLst/>
          </a:prstGeom>
          <a:noFill/>
        </p:spPr>
        <p:txBody>
          <a:bodyPr wrap="square">
            <a:spAutoFit/>
          </a:bodyPr>
          <a:lstStyle/>
          <a:p>
            <a:pPr lvl="1" algn="just"/>
            <a:r>
              <a:rPr lang="en-US" sz="1800" b="1" i="0" u="none" strike="noStrike" dirty="0">
                <a:solidFill>
                  <a:srgbClr val="000000"/>
                </a:solidFill>
                <a:effectLst/>
                <a:highlight>
                  <a:srgbClr val="C0C0C0"/>
                </a:highlight>
              </a:rPr>
              <a:t>1.Pendulum Experiment</a:t>
            </a:r>
          </a:p>
          <a:p>
            <a:pPr lvl="1" algn="just"/>
            <a:r>
              <a:rPr lang="en-US" sz="1800" b="1" i="0" u="none" strike="noStrike" dirty="0">
                <a:solidFill>
                  <a:srgbClr val="000000"/>
                </a:solidFill>
                <a:effectLst/>
                <a:highlight>
                  <a:srgbClr val="00FF00"/>
                </a:highlight>
              </a:rPr>
              <a:t>2. Movement in the Horizontal Plane</a:t>
            </a:r>
          </a:p>
          <a:p>
            <a:pPr lvl="1" algn="just"/>
            <a:r>
              <a:rPr lang="en-US" sz="1800" b="1" i="0" u="none" strike="noStrike" dirty="0">
                <a:solidFill>
                  <a:srgbClr val="000000"/>
                </a:solidFill>
                <a:effectLst/>
                <a:highlight>
                  <a:srgbClr val="00FF00"/>
                </a:highlight>
              </a:rPr>
              <a:t>3.  Movement on an Inclined Plane</a:t>
            </a:r>
          </a:p>
          <a:p>
            <a:pPr lvl="1" algn="just"/>
            <a:r>
              <a:rPr lang="en-US" sz="1800" b="1" i="0" u="none" strike="noStrike" dirty="0">
                <a:solidFill>
                  <a:srgbClr val="000000"/>
                </a:solidFill>
                <a:effectLst/>
                <a:highlight>
                  <a:srgbClr val="FFFF00"/>
                </a:highlight>
              </a:rPr>
              <a:t>4. Oblique Shot -&gt; (Projectile Motion)</a:t>
            </a:r>
          </a:p>
          <a:p>
            <a:pPr lvl="1" algn="just"/>
            <a:r>
              <a:rPr lang="en-US" sz="1800" b="1" i="0" u="none" strike="noStrike" dirty="0">
                <a:solidFill>
                  <a:srgbClr val="000000"/>
                </a:solidFill>
                <a:effectLst/>
                <a:highlight>
                  <a:srgbClr val="00FF00"/>
                </a:highlight>
              </a:rPr>
              <a:t>5. Friction</a:t>
            </a:r>
          </a:p>
          <a:p>
            <a:pPr lvl="1" algn="just"/>
            <a:r>
              <a:rPr lang="en-US" sz="1800" b="1" i="0" u="none" strike="noStrike" dirty="0">
                <a:solidFill>
                  <a:srgbClr val="000000"/>
                </a:solidFill>
                <a:effectLst/>
                <a:highlight>
                  <a:srgbClr val="FF00FF"/>
                </a:highlight>
              </a:rPr>
              <a:t>6. Collision</a:t>
            </a:r>
          </a:p>
          <a:p>
            <a:pPr lvl="1" algn="just"/>
            <a:r>
              <a:rPr lang="en-US" sz="1800" b="1" i="0" u="none" strike="noStrike" dirty="0">
                <a:solidFill>
                  <a:schemeClr val="bg1"/>
                </a:solidFill>
                <a:effectLst/>
                <a:highlight>
                  <a:srgbClr val="808080"/>
                </a:highlight>
              </a:rPr>
              <a:t>7. Centripetal Force</a:t>
            </a:r>
          </a:p>
          <a:p>
            <a:pPr lvl="1" algn="just"/>
            <a:r>
              <a:rPr lang="en-US" sz="1800" b="1" i="0" u="none" strike="noStrike" dirty="0">
                <a:solidFill>
                  <a:schemeClr val="bg1"/>
                </a:solidFill>
                <a:effectLst/>
                <a:highlight>
                  <a:srgbClr val="800000"/>
                </a:highlight>
              </a:rPr>
              <a:t>8. Electric field</a:t>
            </a:r>
          </a:p>
          <a:p>
            <a:pPr lvl="1" algn="just"/>
            <a:r>
              <a:rPr lang="en-US" sz="1800" b="1" i="0" u="none" strike="noStrike" dirty="0">
                <a:solidFill>
                  <a:srgbClr val="000000"/>
                </a:solidFill>
                <a:effectLst/>
                <a:highlight>
                  <a:srgbClr val="00FFFF"/>
                </a:highlight>
              </a:rPr>
              <a:t>9. Ohm's Law</a:t>
            </a:r>
          </a:p>
          <a:p>
            <a:pPr lvl="1" algn="just"/>
            <a:r>
              <a:rPr lang="en-US" sz="1800" b="1" i="0" u="none" strike="noStrike" dirty="0">
                <a:solidFill>
                  <a:schemeClr val="bg1"/>
                </a:solidFill>
                <a:effectLst/>
                <a:highlight>
                  <a:srgbClr val="0000FF"/>
                </a:highlight>
              </a:rPr>
              <a:t>10. Inspection of Capacitors</a:t>
            </a:r>
          </a:p>
          <a:p>
            <a:pPr lvl="1" algn="just"/>
            <a:r>
              <a:rPr lang="en-US" sz="1800" b="1" i="0" u="none" strike="sngStrike" dirty="0">
                <a:solidFill>
                  <a:srgbClr val="000000"/>
                </a:solidFill>
                <a:effectLst/>
              </a:rPr>
              <a:t>11. Examination of Transformers</a:t>
            </a:r>
          </a:p>
        </p:txBody>
      </p:sp>
    </p:spTree>
    <p:extLst>
      <p:ext uri="{BB962C8B-B14F-4D97-AF65-F5344CB8AC3E}">
        <p14:creationId xmlns:p14="http://schemas.microsoft.com/office/powerpoint/2010/main" val="3022224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xEl>
                                              <p:pRg st="12" end="1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577</TotalTime>
  <Words>2880</Words>
  <Application>Microsoft Macintosh PowerPoint</Application>
  <PresentationFormat>Widescreen</PresentationFormat>
  <Paragraphs>557</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Courier New</vt:lpstr>
      <vt:lpstr>Montserrat</vt:lpstr>
      <vt:lpstr>Office Theme</vt:lpstr>
      <vt:lpstr>Department of Basic Sciences High Energy Particle Physics Group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Department of Basic Sciences High Energy Particle Physics Group </dc:title>
  <dc:creator>Serkant Ali ÇETİN, ISU</dc:creator>
  <cp:lastModifiedBy>Serkant Ali ÇETİN, ISU</cp:lastModifiedBy>
  <cp:revision>8</cp:revision>
  <dcterms:created xsi:type="dcterms:W3CDTF">2024-09-09T16:44:05Z</dcterms:created>
  <dcterms:modified xsi:type="dcterms:W3CDTF">2024-09-11T12:37:37Z</dcterms:modified>
</cp:coreProperties>
</file>