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9" r:id="rId2"/>
    <p:sldId id="284" r:id="rId3"/>
    <p:sldId id="285" r:id="rId4"/>
    <p:sldId id="290" r:id="rId5"/>
    <p:sldId id="306" r:id="rId6"/>
  </p:sldIdLst>
  <p:sldSz cx="12192000" cy="6858000"/>
  <p:notesSz cx="6858000" cy="9144000"/>
  <p:defaultTextStyle>
    <a:defPPr>
      <a:defRPr lang="en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72676"/>
  </p:normalViewPr>
  <p:slideViewPr>
    <p:cSldViewPr snapToGrid="0">
      <p:cViewPr varScale="1">
        <p:scale>
          <a:sx n="88" d="100"/>
          <a:sy n="88" d="100"/>
        </p:scale>
        <p:origin x="1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35119-3BB1-CC49-A230-0BE641EEB362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E23C7-6223-814D-9D25-A4038C4C09F5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272575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68FB-4275-E64D-B9B1-313B5D4583E9}" type="slidenum">
              <a:rPr lang="en-TR" smtClean="0"/>
              <a:t>1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63845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68FB-4275-E64D-B9B1-313B5D4583E9}" type="slidenum">
              <a:rPr lang="en-TR" smtClean="0"/>
              <a:t>2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715342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68FB-4275-E64D-B9B1-313B5D4583E9}" type="slidenum">
              <a:rPr lang="en-TR" smtClean="0"/>
              <a:t>3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4004405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68FB-4275-E64D-B9B1-313B5D4583E9}" type="slidenum">
              <a:rPr lang="en-TR" smtClean="0"/>
              <a:t>4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654191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68FB-4275-E64D-B9B1-313B5D4583E9}" type="slidenum">
              <a:rPr lang="en-TR" smtClean="0"/>
              <a:t>5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056864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E1C8E-DB4F-FB01-CC43-DBB82DE7AD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F8E8FB-E8D7-AF0C-B8EF-83FF364D42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36718-0258-3B5D-6BB6-AB6F8AF97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FEFEF-7303-696D-6A31-F0C6BA40B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BE6E9-E146-69AC-2034-090EB8E2C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909579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E7668-357E-C83C-74F8-FA55EC927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6C751D-A046-CA5A-34C7-56FE79FD5E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B6A50-7385-0A92-1984-370ACF416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75BF9-1B37-DFC7-39B9-7D62F895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12B20-9DBB-4E19-E485-F6912D6B8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85833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7A53CE-0FF7-92E1-3F2E-EFF40CE6D5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E53D8C-57DE-61F9-193B-00BE21C4A4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8B951-180B-4B3F-0436-3CCA9A8DD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23FFE-D7B3-FFCB-17E9-1FD802CFB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2A08-B564-B147-127B-E730DDB44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26818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87938-BF58-ACB5-CD35-0763E231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CF6DB-240F-9E26-1B20-69CF2B3F6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D160A-817F-18AC-9DDF-6E703B6D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A7A71-8FBF-3737-D58E-25360F843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B3E75-F054-F464-08C8-4CD6EA582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17417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DBFD2-0438-7ADE-DAC0-796A18948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87987-2546-3B4C-0A42-FDF39A15A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B264D-B5FB-338F-FF9D-6A56C7331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171D2-4FD8-F531-5FD7-14ADA48D9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B956F-9CEE-2B74-DE8D-46807D491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25070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7DCB2-9C4E-898D-B7DD-AA7136C9D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471D0-7A21-1BFE-E431-F5D94A1932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294210-464F-B4D4-CAF1-A63AE0FE7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08E7E6-BA4E-085F-53D9-674AFFC7F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3BADFA-DCEB-F546-63B5-4AEAE5BAE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B407E1-A9B3-60F8-0352-E13556A80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416835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4CE4F-33F8-5488-6425-06D07A816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6B845C-0C05-CDD3-B69F-6FD0D498E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3AC0EE-D866-42BC-41AE-4682931086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D1F3F-826F-F961-0617-5E1E319CB5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103107-199F-74DA-BABB-8E6B6BB138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4B9084-39B9-E42B-3982-E4EF4B0CE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4486D3-3355-F840-3D37-C85848430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13E275-F980-ED31-7D1B-9B5156FF5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445510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61AF6-DAC6-CA2F-E4B0-034AAD0D9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A18C71-6A7E-681D-27F9-874B17B1E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CE9C23-C8B3-6B1C-7449-E375EB3EC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DCFAB-CD26-419E-D42C-CE941259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663535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B9257F-E248-55CF-A710-5328B80D8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1295A-299B-B054-E6FB-C6D359143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52D2F-052A-48FF-AE0B-3C878F481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53283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991C-A2ED-D535-319A-2200C4716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EF993-DE0C-56B7-11F9-7EDA19711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5110F0-068F-D748-9CED-1C9648CAF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C5EEC8-46CD-E4EB-62E6-090F5493E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7D4BF2-4F29-1B0A-A9C5-625943D8D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837CF7-64FA-34C4-7406-D30D03D96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431656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84818-E79B-F1BE-8F01-FD49F0963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A88C57-E36A-22F1-C425-E8E11CB76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4CAC99-7C30-46BD-9F71-6DC573AA41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55C638-7CA4-717D-C24C-E3028490E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ADD8C1-9415-B787-F0D6-185A622D8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D4F3B-9D4C-91F8-909C-179808519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37380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10D1CD-6805-21D9-9CFE-83F984DCC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CC622-13FC-04CB-B605-DF270A4EC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8607A-2E63-A949-9BC2-7E6D7EF380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FDD41A-8D10-1D4D-BD91-BDACC6D1464F}" type="datetimeFigureOut">
              <a:rPr lang="en-TR" smtClean="0"/>
              <a:t>10.09.2024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7226D-60A7-E68B-BBA3-68C075EFB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9E50E-3E87-5F38-6E1C-9E01C826F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762341-ED5D-AB44-988F-A1EF2A42DA4E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57913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 flag with a star and a circle&#10;&#10;Description automatically generated">
            <a:extLst>
              <a:ext uri="{FF2B5EF4-FFF2-40B4-BE49-F238E27FC236}">
                <a16:creationId xmlns:a16="http://schemas.microsoft.com/office/drawing/2014/main" id="{D59815E8-B0CB-9396-89F2-F86C755C9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86" y="350837"/>
            <a:ext cx="1031189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2" descr="A red and blue logo&#10;&#10;Description automatically generated">
            <a:extLst>
              <a:ext uri="{FF2B5EF4-FFF2-40B4-BE49-F238E27FC236}">
                <a16:creationId xmlns:a16="http://schemas.microsoft.com/office/drawing/2014/main" id="{77A635BA-DDE4-4009-DE73-D40BDD70F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67" y="344401"/>
            <a:ext cx="1081903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3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242A0D72-13D0-55AC-0BA6-324E8E7E7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961" y="340361"/>
            <a:ext cx="3144282" cy="5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4A646817-D982-89E9-8F21-B5E583C72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39" y="293687"/>
            <a:ext cx="1899698" cy="78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A131BD7E-20BF-7253-5660-3F7892035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4953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7461EA2-8B08-B1F2-E0E2-DF3BDAF2E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384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FEECC09-220B-3345-4E4F-9FEA25475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816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D9E3546-DF85-438F-D2E2-195EA697B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260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  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550D27-605B-6857-B8D3-FF11F28D967A}"/>
              </a:ext>
            </a:extLst>
          </p:cNvPr>
          <p:cNvSpPr txBox="1"/>
          <p:nvPr/>
        </p:nvSpPr>
        <p:spPr>
          <a:xfrm>
            <a:off x="534737" y="1441802"/>
            <a:ext cx="90338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What project results and other outcomes do you expect your project to have?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DB5731-A06D-D08A-7E23-C8D18230A104}"/>
              </a:ext>
            </a:extLst>
          </p:cNvPr>
          <p:cNvSpPr txBox="1"/>
          <p:nvPr/>
        </p:nvSpPr>
        <p:spPr>
          <a:xfrm>
            <a:off x="534737" y="2061254"/>
            <a:ext cx="10133263" cy="441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Project Results:</a:t>
            </a:r>
          </a:p>
          <a:p>
            <a:pPr>
              <a:lnSpc>
                <a:spcPct val="150000"/>
              </a:lnSpc>
            </a:pPr>
            <a:endParaRPr lang="en-US" sz="900" dirty="0">
              <a:effectLst/>
              <a:latin typeface="Helvetica" pitchFamily="2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effectLst/>
                <a:latin typeface="Helvetica" pitchFamily="2" charset="0"/>
              </a:rPr>
              <a:t>Virtual Physics Course Laboratory Applications (6 Experiments)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Helvetica" pitchFamily="2" charset="0"/>
              </a:rPr>
              <a:t>e</a:t>
            </a:r>
            <a:r>
              <a:rPr lang="en-US" dirty="0">
                <a:effectLst/>
                <a:latin typeface="Helvetica" pitchFamily="2" charset="0"/>
              </a:rPr>
              <a:t>-Book (6 Units)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Helvetica" pitchFamily="2" charset="0"/>
              </a:rPr>
              <a:t>e</a:t>
            </a:r>
            <a:r>
              <a:rPr lang="en-US" dirty="0">
                <a:effectLst/>
                <a:latin typeface="Helvetica" pitchFamily="2" charset="0"/>
              </a:rPr>
              <a:t>-Learning Toolkit (1 set)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effectLst/>
                <a:latin typeface="Helvetica" pitchFamily="2" charset="0"/>
              </a:rPr>
              <a:t>Dissemination Materials: 1 Web page, 3 Social media platforms, 9 e-Brochures and 3 e-News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effectLst/>
                <a:latin typeface="Helvetica" pitchFamily="2" charset="0"/>
              </a:rPr>
              <a:t>Documentation and Reports: 4 interim reports, 1 final report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effectLst/>
                <a:latin typeface="Helvetica" pitchFamily="2" charset="0"/>
              </a:rPr>
              <a:t>Transnational Cooperation: 3 Transnational Meetings, 2 Implementation Meetings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effectLst/>
                <a:latin typeface="Helvetica" pitchFamily="2" charset="0"/>
              </a:rPr>
              <a:t>Online Training: 6 Tutorials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effectLst/>
                <a:latin typeface="Helvetica" pitchFamily="2" charset="0"/>
              </a:rPr>
              <a:t>Digital promotion: 30 short videos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effectLst/>
                <a:latin typeface="Helvetica" pitchFamily="2" charset="0"/>
              </a:rPr>
              <a:t>Congress: 1 national congress organization, presentation at 1 different congress</a:t>
            </a:r>
          </a:p>
        </p:txBody>
      </p:sp>
    </p:spTree>
    <p:extLst>
      <p:ext uri="{BB962C8B-B14F-4D97-AF65-F5344CB8AC3E}">
        <p14:creationId xmlns:p14="http://schemas.microsoft.com/office/powerpoint/2010/main" val="3735245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 flag with a star and a circle&#10;&#10;Description automatically generated">
            <a:extLst>
              <a:ext uri="{FF2B5EF4-FFF2-40B4-BE49-F238E27FC236}">
                <a16:creationId xmlns:a16="http://schemas.microsoft.com/office/drawing/2014/main" id="{D59815E8-B0CB-9396-89F2-F86C755C9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86" y="350837"/>
            <a:ext cx="1031189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2" descr="A red and blue logo&#10;&#10;Description automatically generated">
            <a:extLst>
              <a:ext uri="{FF2B5EF4-FFF2-40B4-BE49-F238E27FC236}">
                <a16:creationId xmlns:a16="http://schemas.microsoft.com/office/drawing/2014/main" id="{77A635BA-DDE4-4009-DE73-D40BDD70F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67" y="344401"/>
            <a:ext cx="1081903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3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242A0D72-13D0-55AC-0BA6-324E8E7E7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961" y="340361"/>
            <a:ext cx="3144282" cy="5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4A646817-D982-89E9-8F21-B5E583C72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39" y="293687"/>
            <a:ext cx="1899698" cy="78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A131BD7E-20BF-7253-5660-3F7892035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4953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7461EA2-8B08-B1F2-E0E2-DF3BDAF2E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384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FEECC09-220B-3345-4E4F-9FEA25475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816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D9E3546-DF85-438F-D2E2-195EA697B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260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  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 descr="A project schedule with colorful squares&#10;&#10;Description automatically generated">
            <a:extLst>
              <a:ext uri="{FF2B5EF4-FFF2-40B4-BE49-F238E27FC236}">
                <a16:creationId xmlns:a16="http://schemas.microsoft.com/office/drawing/2014/main" id="{A468252C-B68C-ACD0-430D-DF127F7AFC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8767" y="1120775"/>
            <a:ext cx="10157690" cy="566918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A1152FB-8C19-6234-7BC7-A5CDB3476F86}"/>
              </a:ext>
            </a:extLst>
          </p:cNvPr>
          <p:cNvSpPr/>
          <p:nvPr/>
        </p:nvSpPr>
        <p:spPr>
          <a:xfrm>
            <a:off x="5503412" y="2400300"/>
            <a:ext cx="664028" cy="609600"/>
          </a:xfrm>
          <a:prstGeom prst="ellipse">
            <a:avLst/>
          </a:prstGeom>
          <a:gradFill>
            <a:gsLst>
              <a:gs pos="0">
                <a:schemeClr val="bg1">
                  <a:lumMod val="63000"/>
                  <a:lumOff val="37000"/>
                  <a:alpha val="85758"/>
                </a:schemeClr>
              </a:gs>
              <a:gs pos="100000">
                <a:schemeClr val="bg1">
                  <a:lumMod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9917893-CA51-AA4C-BD6C-132251D2CDCA}"/>
              </a:ext>
            </a:extLst>
          </p:cNvPr>
          <p:cNvSpPr/>
          <p:nvPr/>
        </p:nvSpPr>
        <p:spPr>
          <a:xfrm>
            <a:off x="7384599" y="4597400"/>
            <a:ext cx="664028" cy="609600"/>
          </a:xfrm>
          <a:prstGeom prst="ellipse">
            <a:avLst/>
          </a:prstGeom>
          <a:gradFill>
            <a:gsLst>
              <a:gs pos="0">
                <a:schemeClr val="bg1">
                  <a:lumMod val="63000"/>
                  <a:lumOff val="37000"/>
                  <a:alpha val="85758"/>
                </a:schemeClr>
              </a:gs>
              <a:gs pos="100000">
                <a:schemeClr val="bg1">
                  <a:lumMod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DAF521-88CE-CD8A-B2A4-9A19190E422A}"/>
              </a:ext>
            </a:extLst>
          </p:cNvPr>
          <p:cNvSpPr/>
          <p:nvPr/>
        </p:nvSpPr>
        <p:spPr>
          <a:xfrm>
            <a:off x="7780906" y="2679699"/>
            <a:ext cx="664028" cy="609600"/>
          </a:xfrm>
          <a:prstGeom prst="ellipse">
            <a:avLst/>
          </a:prstGeom>
          <a:blipFill dpi="0" rotWithShape="1">
            <a:blip r:embed="rId8">
              <a:alphaModFix amt="39664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2D7AD8-9A58-8259-3D47-13617999EC71}"/>
              </a:ext>
            </a:extLst>
          </p:cNvPr>
          <p:cNvSpPr/>
          <p:nvPr/>
        </p:nvSpPr>
        <p:spPr>
          <a:xfrm>
            <a:off x="8919653" y="2893327"/>
            <a:ext cx="664028" cy="609600"/>
          </a:xfrm>
          <a:prstGeom prst="ellipse">
            <a:avLst/>
          </a:prstGeom>
          <a:blipFill>
            <a:blip r:embed="rId8">
              <a:alphaModFix amt="39664"/>
            </a:blip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B98BA3-3111-C90C-D513-4862CFBB1A64}"/>
              </a:ext>
            </a:extLst>
          </p:cNvPr>
          <p:cNvSpPr txBox="1"/>
          <p:nvPr/>
        </p:nvSpPr>
        <p:spPr>
          <a:xfrm flipH="1">
            <a:off x="11357201" y="3063289"/>
            <a:ext cx="7511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sz="1400" b="1" dirty="0"/>
              <a:t>M21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A65798-16C3-9E68-A62D-DC215EF70AB6}"/>
              </a:ext>
            </a:extLst>
          </p:cNvPr>
          <p:cNvSpPr txBox="1"/>
          <p:nvPr/>
        </p:nvSpPr>
        <p:spPr>
          <a:xfrm flipH="1">
            <a:off x="11357201" y="2845800"/>
            <a:ext cx="7511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sz="1400" b="1" dirty="0"/>
              <a:t>M15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BB5F96-B21B-49B4-1BB7-C9B02D74CE41}"/>
              </a:ext>
            </a:extLst>
          </p:cNvPr>
          <p:cNvSpPr txBox="1"/>
          <p:nvPr/>
        </p:nvSpPr>
        <p:spPr>
          <a:xfrm flipH="1">
            <a:off x="11364681" y="2636507"/>
            <a:ext cx="7511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sz="1400" b="1" dirty="0"/>
              <a:t>M3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638237-8CFA-86A5-5253-876F82404284}"/>
              </a:ext>
            </a:extLst>
          </p:cNvPr>
          <p:cNvSpPr/>
          <p:nvPr/>
        </p:nvSpPr>
        <p:spPr>
          <a:xfrm>
            <a:off x="11015663" y="2143126"/>
            <a:ext cx="341538" cy="453888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F0707E4-E5E3-4F4A-C5C9-8031A58CA5C9}"/>
              </a:ext>
            </a:extLst>
          </p:cNvPr>
          <p:cNvSpPr/>
          <p:nvPr/>
        </p:nvSpPr>
        <p:spPr>
          <a:xfrm>
            <a:off x="10470700" y="6348631"/>
            <a:ext cx="664028" cy="609600"/>
          </a:xfrm>
          <a:prstGeom prst="ellipse">
            <a:avLst/>
          </a:prstGeom>
          <a:gradFill>
            <a:gsLst>
              <a:gs pos="0">
                <a:schemeClr val="bg1">
                  <a:lumMod val="63000"/>
                  <a:lumOff val="37000"/>
                  <a:alpha val="85758"/>
                </a:schemeClr>
              </a:gs>
              <a:gs pos="100000">
                <a:schemeClr val="bg1">
                  <a:lumMod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FA3493-740D-BF54-4485-DF1A5586E463}"/>
              </a:ext>
            </a:extLst>
          </p:cNvPr>
          <p:cNvSpPr txBox="1"/>
          <p:nvPr/>
        </p:nvSpPr>
        <p:spPr>
          <a:xfrm flipH="1">
            <a:off x="11408060" y="4772733"/>
            <a:ext cx="7511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sz="1400" b="1" dirty="0"/>
              <a:t>M13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A75FA3-57A9-123E-17EA-7B8768234744}"/>
              </a:ext>
            </a:extLst>
          </p:cNvPr>
          <p:cNvSpPr txBox="1"/>
          <p:nvPr/>
        </p:nvSpPr>
        <p:spPr>
          <a:xfrm flipH="1">
            <a:off x="11436628" y="6328288"/>
            <a:ext cx="7511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sz="1400" b="1" dirty="0"/>
              <a:t>M29</a:t>
            </a:r>
          </a:p>
        </p:txBody>
      </p:sp>
    </p:spTree>
    <p:extLst>
      <p:ext uri="{BB962C8B-B14F-4D97-AF65-F5344CB8AC3E}">
        <p14:creationId xmlns:p14="http://schemas.microsoft.com/office/powerpoint/2010/main" val="2899123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 flag with a star and a circle&#10;&#10;Description automatically generated">
            <a:extLst>
              <a:ext uri="{FF2B5EF4-FFF2-40B4-BE49-F238E27FC236}">
                <a16:creationId xmlns:a16="http://schemas.microsoft.com/office/drawing/2014/main" id="{D59815E8-B0CB-9396-89F2-F86C755C9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86" y="350837"/>
            <a:ext cx="1031189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2" descr="A red and blue logo&#10;&#10;Description automatically generated">
            <a:extLst>
              <a:ext uri="{FF2B5EF4-FFF2-40B4-BE49-F238E27FC236}">
                <a16:creationId xmlns:a16="http://schemas.microsoft.com/office/drawing/2014/main" id="{77A635BA-DDE4-4009-DE73-D40BDD70F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67" y="344401"/>
            <a:ext cx="1081903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3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242A0D72-13D0-55AC-0BA6-324E8E7E7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961" y="340361"/>
            <a:ext cx="3144282" cy="5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4A646817-D982-89E9-8F21-B5E583C72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39" y="293687"/>
            <a:ext cx="1899698" cy="78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A131BD7E-20BF-7253-5660-3F7892035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4953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7461EA2-8B08-B1F2-E0E2-DF3BDAF2E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384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FEECC09-220B-3345-4E4F-9FEA25475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816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D9E3546-DF85-438F-D2E2-195EA697B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260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  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E55F0-8729-9C15-0916-49F0008A4076}"/>
              </a:ext>
            </a:extLst>
          </p:cNvPr>
          <p:cNvSpPr txBox="1"/>
          <p:nvPr/>
        </p:nvSpPr>
        <p:spPr>
          <a:xfrm>
            <a:off x="742950" y="2500352"/>
            <a:ext cx="6286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dirty="0"/>
              <a:t>2.1. Transnational Meeting-1 (UÖT-1)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0F66CF-AD84-C54E-24D9-2C8803F52342}"/>
              </a:ext>
            </a:extLst>
          </p:cNvPr>
          <p:cNvSpPr txBox="1"/>
          <p:nvPr/>
        </p:nvSpPr>
        <p:spPr>
          <a:xfrm>
            <a:off x="742950" y="3011699"/>
            <a:ext cx="7943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dirty="0"/>
              <a:t>2.2. VPCLApps Applications for Teachers and Students-1 (VPCLApps-1)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088EDB-BDB7-221D-2A25-2F48FE28ED89}"/>
              </a:ext>
            </a:extLst>
          </p:cNvPr>
          <p:cNvSpPr txBox="1"/>
          <p:nvPr/>
        </p:nvSpPr>
        <p:spPr>
          <a:xfrm>
            <a:off x="742950" y="3537124"/>
            <a:ext cx="7343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dirty="0"/>
              <a:t>2.3. VPCLApps Applications for Teachers and Students-1 (VPCLApps-2)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DFA0AF-0D99-BABA-6D19-DA3B295E0435}"/>
              </a:ext>
            </a:extLst>
          </p:cNvPr>
          <p:cNvSpPr txBox="1"/>
          <p:nvPr/>
        </p:nvSpPr>
        <p:spPr>
          <a:xfrm>
            <a:off x="742950" y="4062549"/>
            <a:ext cx="4743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dirty="0"/>
              <a:t>3.5. Transnational Meeting- 2 (UÖT-2)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836E43-E320-18FB-0F8E-F8F69BE04ABD}"/>
              </a:ext>
            </a:extLst>
          </p:cNvPr>
          <p:cNvSpPr txBox="1"/>
          <p:nvPr/>
        </p:nvSpPr>
        <p:spPr>
          <a:xfrm>
            <a:off x="742950" y="4569854"/>
            <a:ext cx="6286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dirty="0"/>
              <a:t>4.6. Transnational Meeting-3 (UÖT-3)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052252-F572-AB99-B3D8-EB256C6B0D1E}"/>
              </a:ext>
            </a:extLst>
          </p:cNvPr>
          <p:cNvSpPr txBox="1"/>
          <p:nvPr/>
        </p:nvSpPr>
        <p:spPr>
          <a:xfrm flipH="1">
            <a:off x="8072450" y="2504039"/>
            <a:ext cx="3243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TPM 1 :  </a:t>
            </a:r>
            <a:r>
              <a:rPr lang="en-TR" dirty="0"/>
              <a:t>11.09.2024  ( M3 )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F9E3ED-D711-CAA3-BFEB-D0C41E399A13}"/>
              </a:ext>
            </a:extLst>
          </p:cNvPr>
          <p:cNvSpPr txBox="1"/>
          <p:nvPr/>
        </p:nvSpPr>
        <p:spPr>
          <a:xfrm flipH="1">
            <a:off x="8072450" y="4067398"/>
            <a:ext cx="3243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TPM 2 :  </a:t>
            </a:r>
            <a:r>
              <a:rPr lang="en-TR" dirty="0"/>
              <a:t>10.07.2025  ( M13 )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9EA06D-3C27-5A4D-9521-656DEEA0432E}"/>
              </a:ext>
            </a:extLst>
          </p:cNvPr>
          <p:cNvSpPr txBox="1"/>
          <p:nvPr/>
        </p:nvSpPr>
        <p:spPr>
          <a:xfrm flipH="1">
            <a:off x="8072450" y="4541923"/>
            <a:ext cx="3243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TPM 3 :  </a:t>
            </a:r>
            <a:r>
              <a:rPr lang="en-TR" dirty="0"/>
              <a:t>10.11.2026  ( M29 )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28AA7A-3082-E867-35D6-BAD5788C8E04}"/>
              </a:ext>
            </a:extLst>
          </p:cNvPr>
          <p:cNvSpPr txBox="1"/>
          <p:nvPr/>
        </p:nvSpPr>
        <p:spPr>
          <a:xfrm flipH="1">
            <a:off x="8072450" y="3031930"/>
            <a:ext cx="32432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LTT 1  :    </a:t>
            </a:r>
            <a:r>
              <a:rPr lang="en-TR" dirty="0"/>
              <a:t>20.09.2025  ( M15 )</a:t>
            </a:r>
            <a:r>
              <a:rPr lang="en-TR" sz="2800" b="1" baseline="30000" dirty="0">
                <a:solidFill>
                  <a:srgbClr val="0070C0"/>
                </a:solidFill>
              </a:rPr>
              <a:t>*</a:t>
            </a:r>
            <a:endParaRPr lang="en-TR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0C8508-D041-A94F-2F61-0C26C5DF629C}"/>
              </a:ext>
            </a:extLst>
          </p:cNvPr>
          <p:cNvSpPr txBox="1"/>
          <p:nvPr/>
        </p:nvSpPr>
        <p:spPr>
          <a:xfrm flipH="1">
            <a:off x="8072450" y="3477223"/>
            <a:ext cx="32432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LTT 2  :    </a:t>
            </a:r>
            <a:r>
              <a:rPr lang="en-TR" dirty="0"/>
              <a:t>10.03.2026  ( M21 )</a:t>
            </a:r>
            <a:r>
              <a:rPr lang="en-TR" sz="2800" baseline="30000" dirty="0">
                <a:solidFill>
                  <a:srgbClr val="0070C0"/>
                </a:solidFill>
              </a:rPr>
              <a:t>**</a:t>
            </a:r>
            <a:endParaRPr lang="en-T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CEDE5E-AF13-9C1C-4C6A-2D36191DD2C4}"/>
              </a:ext>
            </a:extLst>
          </p:cNvPr>
          <p:cNvSpPr txBox="1"/>
          <p:nvPr/>
        </p:nvSpPr>
        <p:spPr>
          <a:xfrm>
            <a:off x="371475" y="5439370"/>
            <a:ext cx="1134155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TR" sz="2400" b="1" dirty="0">
                <a:solidFill>
                  <a:srgbClr val="0070C0"/>
                </a:solidFill>
              </a:rPr>
              <a:t>*</a:t>
            </a:r>
            <a:r>
              <a:rPr lang="en-TR" dirty="0"/>
              <a:t>VPCLApss 1 work package (APEL) will be carried out in the 15</a:t>
            </a:r>
            <a:r>
              <a:rPr lang="en-TR" baseline="30000" dirty="0"/>
              <a:t> th </a:t>
            </a:r>
            <a:r>
              <a:rPr lang="en-TR" dirty="0"/>
              <a:t>month with 40 students, 10 teachers,</a:t>
            </a:r>
          </a:p>
          <a:p>
            <a:pPr algn="just"/>
            <a:endParaRPr lang="en-TR" dirty="0"/>
          </a:p>
          <a:p>
            <a:pPr algn="just"/>
            <a:r>
              <a:rPr lang="en-TR" sz="2400" b="1" dirty="0">
                <a:solidFill>
                  <a:srgbClr val="0070C0"/>
                </a:solidFill>
              </a:rPr>
              <a:t>**</a:t>
            </a:r>
            <a:r>
              <a:rPr lang="en-TR" dirty="0"/>
              <a:t>VPCLApss 2 (ESMEM) will be carried out in the 21</a:t>
            </a:r>
            <a:r>
              <a:rPr lang="en-TR" baseline="30000" dirty="0"/>
              <a:t>rd</a:t>
            </a:r>
            <a:r>
              <a:rPr lang="en-TR" dirty="0"/>
              <a:t> month with 60 students, 30 teachers.</a:t>
            </a:r>
          </a:p>
        </p:txBody>
      </p:sp>
    </p:spTree>
    <p:extLst>
      <p:ext uri="{BB962C8B-B14F-4D97-AF65-F5344CB8AC3E}">
        <p14:creationId xmlns:p14="http://schemas.microsoft.com/office/powerpoint/2010/main" val="209304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 flag with a star and a circle&#10;&#10;Description automatically generated">
            <a:extLst>
              <a:ext uri="{FF2B5EF4-FFF2-40B4-BE49-F238E27FC236}">
                <a16:creationId xmlns:a16="http://schemas.microsoft.com/office/drawing/2014/main" id="{D59815E8-B0CB-9396-89F2-F86C755C9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86" y="350837"/>
            <a:ext cx="1031189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2" descr="A red and blue logo&#10;&#10;Description automatically generated">
            <a:extLst>
              <a:ext uri="{FF2B5EF4-FFF2-40B4-BE49-F238E27FC236}">
                <a16:creationId xmlns:a16="http://schemas.microsoft.com/office/drawing/2014/main" id="{77A635BA-DDE4-4009-DE73-D40BDD70F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67" y="344401"/>
            <a:ext cx="1081903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3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242A0D72-13D0-55AC-0BA6-324E8E7E7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961" y="340361"/>
            <a:ext cx="3144282" cy="5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4A646817-D982-89E9-8F21-B5E583C72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39" y="293687"/>
            <a:ext cx="1899698" cy="78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A131BD7E-20BF-7253-5660-3F7892035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4953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7461EA2-8B08-B1F2-E0E2-DF3BDAF2E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384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FEECC09-220B-3345-4E4F-9FEA25475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816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D9E3546-DF85-438F-D2E2-195EA697B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260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  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E4924B-7857-0402-49DC-ADE245C55DB9}"/>
              </a:ext>
            </a:extLst>
          </p:cNvPr>
          <p:cNvSpPr txBox="1"/>
          <p:nvPr/>
        </p:nvSpPr>
        <p:spPr>
          <a:xfrm>
            <a:off x="1608604" y="1693927"/>
            <a:ext cx="6257925" cy="4622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1. Pendulum Experiment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2. Movement in the Horizontal Plane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3. Movement on an Inclined Plane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4. Oblique Shot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5. Friction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6. Collision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7. Centripetal Force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8. Electric field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9. Ohm's Law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10. Inspection of Capacitors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11. Examination of Transformers</a:t>
            </a:r>
            <a:endParaRPr lang="en-US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403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 flag with a star and a circle&#10;&#10;Description automatically generated">
            <a:extLst>
              <a:ext uri="{FF2B5EF4-FFF2-40B4-BE49-F238E27FC236}">
                <a16:creationId xmlns:a16="http://schemas.microsoft.com/office/drawing/2014/main" id="{D59815E8-B0CB-9396-89F2-F86C755C9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86" y="350837"/>
            <a:ext cx="1031189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2" descr="A red and blue logo&#10;&#10;Description automatically generated">
            <a:extLst>
              <a:ext uri="{FF2B5EF4-FFF2-40B4-BE49-F238E27FC236}">
                <a16:creationId xmlns:a16="http://schemas.microsoft.com/office/drawing/2014/main" id="{77A635BA-DDE4-4009-DE73-D40BDD70F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67" y="344401"/>
            <a:ext cx="1081903" cy="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3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242A0D72-13D0-55AC-0BA6-324E8E7E7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961" y="340361"/>
            <a:ext cx="3144282" cy="5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4A646817-D982-89E9-8F21-B5E583C72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39" y="293687"/>
            <a:ext cx="1899698" cy="78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A131BD7E-20BF-7253-5660-3F7892035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4953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FEECC09-220B-3345-4E4F-9FEA25475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816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D9E3546-DF85-438F-D2E2-195EA697B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260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TR" altLang="en-T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      </a:t>
            </a:r>
            <a:endParaRPr kumimoji="0" lang="en-TR" altLang="en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9FFB11-3EDE-3C80-420A-43664E5AB935}"/>
              </a:ext>
            </a:extLst>
          </p:cNvPr>
          <p:cNvSpPr txBox="1"/>
          <p:nvPr/>
        </p:nvSpPr>
        <p:spPr>
          <a:xfrm>
            <a:off x="463427" y="1446921"/>
            <a:ext cx="7658100" cy="3376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elvetica" pitchFamily="2" charset="0"/>
              </a:rPr>
              <a:t>Documentation and Reports: </a:t>
            </a: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effectLst/>
                <a:latin typeface="Helvetica" pitchFamily="2" charset="0"/>
              </a:rPr>
              <a:t>4 </a:t>
            </a:r>
            <a:r>
              <a:rPr lang="en-US" dirty="0">
                <a:latin typeface="Helvetica" pitchFamily="2" charset="0"/>
              </a:rPr>
              <a:t>I</a:t>
            </a:r>
            <a:r>
              <a:rPr lang="en-US" dirty="0">
                <a:effectLst/>
                <a:latin typeface="Helvetica" pitchFamily="2" charset="0"/>
              </a:rPr>
              <a:t>nterim reports,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TR" dirty="0"/>
              <a:t>10.12.2024  ( M6 )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TR" dirty="0"/>
              <a:t>10.06.2025  ( M12 )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TR" dirty="0"/>
              <a:t>10.12.2025  ( M18 )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TR" dirty="0"/>
              <a:t>10.06.2026  ( M24 )</a:t>
            </a:r>
            <a:endParaRPr lang="en-US" dirty="0"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effectLst/>
                <a:latin typeface="Helvetica" pitchFamily="2" charset="0"/>
              </a:rPr>
              <a:t>1 </a:t>
            </a:r>
            <a:r>
              <a:rPr lang="en-US" dirty="0">
                <a:latin typeface="Helvetica" pitchFamily="2" charset="0"/>
              </a:rPr>
              <a:t>F</a:t>
            </a:r>
            <a:r>
              <a:rPr lang="en-US" dirty="0">
                <a:effectLst/>
                <a:latin typeface="Helvetica" pitchFamily="2" charset="0"/>
              </a:rPr>
              <a:t>inal report, </a:t>
            </a:r>
            <a:r>
              <a:rPr lang="en-TR" dirty="0"/>
              <a:t>10.12.2026  ( M30 )</a:t>
            </a:r>
            <a:endParaRPr lang="en-US" dirty="0"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endParaRPr lang="en-US" dirty="0">
              <a:effectLst/>
              <a:latin typeface="Helvetica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F6C5CF-4465-A9C2-1545-9352119CB85D}"/>
              </a:ext>
            </a:extLst>
          </p:cNvPr>
          <p:cNvSpPr txBox="1"/>
          <p:nvPr/>
        </p:nvSpPr>
        <p:spPr>
          <a:xfrm flipH="1">
            <a:off x="463427" y="4510538"/>
            <a:ext cx="6416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TPM 1 :  </a:t>
            </a:r>
            <a:r>
              <a:rPr lang="en-TR" dirty="0"/>
              <a:t>11.09.2024  ( M3 )      İSÜ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DE1F6E-E0FC-BDE1-17E3-7BAEEEA65E52}"/>
              </a:ext>
            </a:extLst>
          </p:cNvPr>
          <p:cNvSpPr txBox="1"/>
          <p:nvPr/>
        </p:nvSpPr>
        <p:spPr>
          <a:xfrm flipH="1">
            <a:off x="463427" y="4799897"/>
            <a:ext cx="3869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TPM 2 :  </a:t>
            </a:r>
            <a:r>
              <a:rPr lang="en-TR" dirty="0"/>
              <a:t>10.07.2025  ( M13 )   AIJU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5331F1-606D-74CA-6E08-E995F6528A49}"/>
              </a:ext>
            </a:extLst>
          </p:cNvPr>
          <p:cNvSpPr txBox="1"/>
          <p:nvPr/>
        </p:nvSpPr>
        <p:spPr>
          <a:xfrm flipH="1">
            <a:off x="463427" y="5739739"/>
            <a:ext cx="39779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TPM 3 :  </a:t>
            </a:r>
            <a:r>
              <a:rPr lang="en-TR" dirty="0"/>
              <a:t>10.11.2026  ( M29 )   AU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F04D9F-B921-ED3B-8131-F2DB2D949AD7}"/>
              </a:ext>
            </a:extLst>
          </p:cNvPr>
          <p:cNvSpPr txBox="1"/>
          <p:nvPr/>
        </p:nvSpPr>
        <p:spPr>
          <a:xfrm flipH="1">
            <a:off x="463432" y="5117477"/>
            <a:ext cx="40976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LTT 1  :   </a:t>
            </a:r>
            <a:r>
              <a:rPr lang="en-TR" dirty="0"/>
              <a:t>20.09.2025  ( M15 )   APEL</a:t>
            </a:r>
            <a:endParaRPr lang="en-TR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FC3237-5F63-EC0B-DE32-64A77D6846B5}"/>
              </a:ext>
            </a:extLst>
          </p:cNvPr>
          <p:cNvSpPr txBox="1"/>
          <p:nvPr/>
        </p:nvSpPr>
        <p:spPr>
          <a:xfrm flipH="1">
            <a:off x="463430" y="5432910"/>
            <a:ext cx="40976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b="1" dirty="0">
                <a:solidFill>
                  <a:srgbClr val="FF0000"/>
                </a:solidFill>
              </a:rPr>
              <a:t>LTT 2  :   </a:t>
            </a:r>
            <a:r>
              <a:rPr lang="en-TR" dirty="0"/>
              <a:t>10.03.2026  ( M21 )   ESMEM</a:t>
            </a:r>
          </a:p>
        </p:txBody>
      </p:sp>
    </p:spTree>
    <p:extLst>
      <p:ext uri="{BB962C8B-B14F-4D97-AF65-F5344CB8AC3E}">
        <p14:creationId xmlns:p14="http://schemas.microsoft.com/office/powerpoint/2010/main" val="3229087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3341</TotalTime>
  <Words>373</Words>
  <Application>Microsoft Macintosh PowerPoint</Application>
  <PresentationFormat>Widescreen</PresentationFormat>
  <Paragraphs>72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Helvetica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Hakan Dal</dc:creator>
  <cp:lastModifiedBy>Hakan Dal</cp:lastModifiedBy>
  <cp:revision>2</cp:revision>
  <dcterms:created xsi:type="dcterms:W3CDTF">2024-09-07T13:00:25Z</dcterms:created>
  <dcterms:modified xsi:type="dcterms:W3CDTF">2024-09-10T19:51:40Z</dcterms:modified>
</cp:coreProperties>
</file>