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60" r:id="rId5"/>
    <p:sldId id="274" r:id="rId6"/>
    <p:sldId id="275" r:id="rId7"/>
    <p:sldId id="290" r:id="rId8"/>
    <p:sldId id="277" r:id="rId9"/>
    <p:sldId id="284" r:id="rId10"/>
    <p:sldId id="285" r:id="rId11"/>
    <p:sldId id="287" r:id="rId12"/>
    <p:sldId id="286" r:id="rId13"/>
    <p:sldId id="289" r:id="rId14"/>
    <p:sldId id="288" r:id="rId15"/>
    <p:sldId id="279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100"/>
    <a:srgbClr val="849304"/>
    <a:srgbClr val="9DC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00B8FE-A581-5299-81A6-73C90CEA71EB}" v="203" dt="2026-02-23T17:00:52.3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58A9E-B8CB-436B-8960-CB21700CBC29}" type="datetimeFigureOut">
              <a:rPr lang="en-GB" smtClean="0"/>
              <a:t>25/02/2026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84CA8-6833-4BE7-8C45-B0CF164399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70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861C17-22AD-46B2-B862-229C7E4295BD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B53B2-5D4D-4864-B587-FC18CAF93BD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23827" y="1734520"/>
            <a:ext cx="10423619" cy="2207938"/>
          </a:xfrm>
          <a:prstGeom prst="rect">
            <a:avLst/>
          </a:prstGeo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5151C2-6DFC-4F16-8C23-F0AAC4E900A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23827" y="3960379"/>
            <a:ext cx="10423618" cy="1360115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CY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D03084C-DA5D-4520-88EB-1F6533FA04BD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" y="5678579"/>
            <a:ext cx="1875874" cy="453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55F2AC-120E-4967-AF07-0831757F2F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289" y="5552451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98099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50CEE-AE07-4F20-B984-A902B90C06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5A6F84-6F14-4339-A5BC-81C17196E01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32CAF-437B-4C58-94BD-E935EA22549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D1A44CE9-DC52-481B-AA5C-C34280D536C1}" type="datetime1">
              <a:rPr lang="en-CY"/>
              <a:pPr lvl="0"/>
              <a:t>02/25/2026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D8604-1974-42E5-B4B4-8BD660821E0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E88EC-48AE-4579-8CE6-E46D01C6F0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AA432BD9-4444-4F26-A5E3-7033D5ABD0CC}" type="slidenum"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45894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4496C3-0576-4BC1-B2EB-9D9D3E29476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70380-1F93-4FB2-9F09-73534541964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9AC56-09C7-44F7-9483-D7776A0D401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2B4F82CE-1A33-4886-B73A-C1B90BBF3D47}" type="datetime1">
              <a:rPr lang="en-CY"/>
              <a:pPr lvl="0"/>
              <a:t>02/25/2026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3B7B2-37A2-41AE-9131-15A1DA7EE8F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13545-423A-4382-87A2-34AC38230E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08731608-AD9A-4E95-BD6F-90779182F6CF}" type="slidenum"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09482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B6C10-CFF1-4201-8F83-75EDFE5467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8002" y="381617"/>
            <a:ext cx="11137897" cy="6381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021A1-1497-4F71-BB58-686CFBFC541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08002" y="1155700"/>
            <a:ext cx="11137897" cy="5001597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FB2C38-D362-4255-9896-98188D57B00C}"/>
              </a:ext>
            </a:extLst>
          </p:cNvPr>
          <p:cNvCxnSpPr>
            <a:cxnSpLocks/>
          </p:cNvCxnSpPr>
          <p:nvPr userDrawn="1"/>
        </p:nvCxnSpPr>
        <p:spPr>
          <a:xfrm>
            <a:off x="508002" y="1108688"/>
            <a:ext cx="5473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CECC1E9-ADB7-489F-9DE7-068810FC40C9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83C54-A3CA-4A91-BF2A-2E69B7A0A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7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D413E-AD6B-4663-A9B2-C04B0B4445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6"/>
            <a:ext cx="10515600" cy="1867059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3A0F7-84E0-4101-9356-F8B970994A4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44553" y="3668721"/>
            <a:ext cx="10502894" cy="1367217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784301-43A7-4D70-8840-DDD340350189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805E56-B292-4866-A43C-939B8A8A64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9BDAF-EA59-49AD-8905-62EDB2870D9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08002" y="1197589"/>
            <a:ext cx="5549899" cy="497937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4D1724-BD38-43FE-9215-09379F04389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6000" y="1197589"/>
            <a:ext cx="5549899" cy="50000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24A4997-918D-4971-8973-58095A6D05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8002" y="381617"/>
            <a:ext cx="11137897" cy="6381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F5E6A7-1BDF-471D-A12A-B4944FB37B52}"/>
              </a:ext>
            </a:extLst>
          </p:cNvPr>
          <p:cNvCxnSpPr>
            <a:cxnSpLocks/>
          </p:cNvCxnSpPr>
          <p:nvPr userDrawn="1"/>
        </p:nvCxnSpPr>
        <p:spPr>
          <a:xfrm>
            <a:off x="508002" y="1108688"/>
            <a:ext cx="5473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D6EC8BC-10A2-404D-907D-F5CBBE864277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D9B6A-21FA-436F-973F-9D3DFE315B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A6EF9D-476F-43CF-8847-F6709077FAA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8001" y="1219200"/>
            <a:ext cx="5448299" cy="128587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F3214-FB8A-4BA1-9AF1-27C732F546E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08002" y="2603500"/>
            <a:ext cx="5448298" cy="35861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62B992-8BC9-4914-8820-9DD3141CA4C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956300" y="1219200"/>
            <a:ext cx="5689598" cy="128587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1466EA-2642-4E22-88B2-160C631FDD0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956300" y="2603500"/>
            <a:ext cx="5689598" cy="35861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47751A-A7FC-4D79-94DF-18FE8E8198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8002" y="381617"/>
            <a:ext cx="11137897" cy="6381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54B3A1-3724-4080-B798-0A35E20489CE}"/>
              </a:ext>
            </a:extLst>
          </p:cNvPr>
          <p:cNvCxnSpPr>
            <a:cxnSpLocks/>
          </p:cNvCxnSpPr>
          <p:nvPr userDrawn="1"/>
        </p:nvCxnSpPr>
        <p:spPr>
          <a:xfrm>
            <a:off x="508002" y="1108688"/>
            <a:ext cx="5473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C5A7629-C783-404A-A74A-C037D6831A9D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EF3AFB-A65D-478C-B4A4-EAFAC3D83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31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B408EA-B47B-456B-9D2A-6E42D895C117}"/>
              </a:ext>
            </a:extLst>
          </p:cNvPr>
          <p:cNvCxnSpPr>
            <a:cxnSpLocks/>
          </p:cNvCxnSpPr>
          <p:nvPr userDrawn="1"/>
        </p:nvCxnSpPr>
        <p:spPr>
          <a:xfrm>
            <a:off x="508002" y="1108688"/>
            <a:ext cx="5473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26524DAF-2AB4-463D-BF9D-F0CB3E7EE1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8002" y="390291"/>
            <a:ext cx="11137897" cy="6381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739E45-D787-43C0-884D-5EAD8E7A92AC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7D7398-5674-45DB-96C2-A8CBB04DF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9864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560FCB-E56D-4869-B791-63BE10FB9E38}"/>
              </a:ext>
            </a:extLst>
          </p:cNvPr>
          <p:cNvSpPr/>
          <p:nvPr userDrawn="1"/>
        </p:nvSpPr>
        <p:spPr>
          <a:xfrm>
            <a:off x="12512" y="6278252"/>
            <a:ext cx="12198342" cy="57976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1000">
                <a:srgbClr val="FF0000"/>
              </a:gs>
              <a:gs pos="84000">
                <a:srgbClr val="9DC974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7567DE-20D9-415A-86F7-B2FCA54B56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" y="6204308"/>
            <a:ext cx="2348948" cy="5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2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DCC5-E245-4CB1-A7FA-F40DDAE754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BD3A1-561F-45E9-B326-D0AF276032D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F9283-BCAE-409C-A57C-7F565E6D682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27E12-0BDA-441C-A2D4-91DA223CC6E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9B74592-445F-4BC2-822E-48B9ACCC3F8E}" type="datetime1">
              <a:rPr lang="en-CY"/>
              <a:pPr lvl="0"/>
              <a:t>02/25/2026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1C89B-6D08-4B8D-B59C-341A8F6EECB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211E9-4CF5-4A56-9EE6-1849BFC0D3E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F481C3A5-43C6-4F82-9BF3-A8FCA4FFE2CF}" type="slidenum"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6000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C8048-A489-489C-91D3-0536CEB5C2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6A0163-52A1-4AF4-9A25-06F50BFC63E0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CY" sz="3200"/>
            </a:lvl1pPr>
          </a:lstStyle>
          <a:p>
            <a:pPr lvl="0"/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4E540B-F2BF-4204-BCB1-3FE40372444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FA8A40-95E4-459A-8D53-69E94BBA48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91336602-4BE1-4C38-B20D-71024CE5DD30}" type="datetime1">
              <a:rPr lang="en-CY"/>
              <a:pPr lvl="0"/>
              <a:t>02/25/2026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79F73-494A-4F23-AADB-55027D95BE4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13EC7-B6DF-4405-AB64-98557206090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0D385BED-EE44-4864-8C2F-F934E9A587EC}" type="slidenum"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78237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93454-49B3-42F5-8374-7A8152663D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1019788"/>
            <a:ext cx="10668003" cy="5157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entury Gothic" panose="020B0502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6874C60-DCA2-4055-B95A-3A747532EB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F9256B0-9BDE-41F5-A054-5FE93EAA92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3828" y="4057814"/>
            <a:ext cx="10423618" cy="1360115"/>
          </a:xfrm>
        </p:spPr>
        <p:txBody>
          <a:bodyPr/>
          <a:lstStyle/>
          <a:p>
            <a:r>
              <a:rPr lang="el-GR" err="1">
                <a:latin typeface="Century Gothic"/>
              </a:rPr>
              <a:t>Christian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Kummer</a:t>
            </a:r>
            <a:endParaRPr lang="el-GR">
              <a:latin typeface="Century Gothic"/>
            </a:endParaRPr>
          </a:p>
          <a:p>
            <a:r>
              <a:rPr lang="el-GR" sz="2000" err="1">
                <a:latin typeface="Century Gothic"/>
              </a:rPr>
              <a:t>with</a:t>
            </a:r>
            <a:r>
              <a:rPr lang="el-GR" sz="2000">
                <a:latin typeface="Century Gothic"/>
              </a:rPr>
              <a:t>: C. </a:t>
            </a:r>
            <a:r>
              <a:rPr lang="el-GR" sz="2000" err="1">
                <a:latin typeface="Century Gothic"/>
              </a:rPr>
              <a:t>Alexandrou</a:t>
            </a:r>
            <a:r>
              <a:rPr lang="el-GR" sz="2000">
                <a:latin typeface="Century Gothic"/>
              </a:rPr>
              <a:t>, S. </a:t>
            </a:r>
            <a:r>
              <a:rPr lang="el-GR" sz="2000" err="1">
                <a:latin typeface="Century Gothic"/>
              </a:rPr>
              <a:t>Bacchio</a:t>
            </a:r>
            <a:r>
              <a:rPr lang="el-GR" sz="2000">
                <a:latin typeface="Century Gothic"/>
              </a:rPr>
              <a:t>, M. </a:t>
            </a:r>
            <a:r>
              <a:rPr lang="el-GR" sz="2000" err="1">
                <a:latin typeface="Century Gothic"/>
              </a:rPr>
              <a:t>Constantinou</a:t>
            </a:r>
            <a:r>
              <a:rPr lang="el-GR" sz="2000">
                <a:latin typeface="Century Gothic"/>
              </a:rPr>
              <a:t>, G. </a:t>
            </a:r>
            <a:r>
              <a:rPr lang="el-GR" sz="2000" err="1">
                <a:latin typeface="Century Gothic"/>
              </a:rPr>
              <a:t>Spanoudes</a:t>
            </a:r>
            <a:endParaRPr lang="el-GR" sz="2000" err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8C6B5C-27E5-4CE8-A4F3-63EDB1525883}"/>
              </a:ext>
            </a:extLst>
          </p:cNvPr>
          <p:cNvSpPr/>
          <p:nvPr/>
        </p:nvSpPr>
        <p:spPr>
          <a:xfrm>
            <a:off x="2055043" y="6465612"/>
            <a:ext cx="10254944" cy="27699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The </a:t>
            </a:r>
            <a:r>
              <a:rPr lang="en-US" sz="1200" b="1" i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AQTIVATE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project receives funding from the European Union’s HORIZON MSCA Doctoral Networks programme, under Grant Agreement No. 101072344. </a:t>
            </a:r>
            <a:endParaRPr lang="el-CY" sz="120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904B4F-C943-400B-A637-46A32DCE1068}"/>
              </a:ext>
            </a:extLst>
          </p:cNvPr>
          <p:cNvSpPr txBox="1">
            <a:spLocks/>
          </p:cNvSpPr>
          <p:nvPr/>
        </p:nvSpPr>
        <p:spPr>
          <a:xfrm>
            <a:off x="923827" y="1566451"/>
            <a:ext cx="10423619" cy="2207938"/>
          </a:xfrm>
          <a:prstGeom prst="rect">
            <a:avLst/>
          </a:prstGeom>
        </p:spPr>
        <p:txBody>
          <a:bodyPr lIns="91440" tIns="45720" rIns="91440" bIns="45720" anchor="b" anchorCtr="1"/>
          <a:lstStyle>
            <a:lvl1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6000" b="0" i="0" u="none" strike="noStrike" kern="1200" cap="none" spc="0" baseline="0">
                <a:solidFill>
                  <a:srgbClr val="000000"/>
                </a:solidFill>
                <a:uFillTx/>
                <a:latin typeface="Century Gothic" panose="020B0502020202020204" pitchFamily="34" charset="0"/>
              </a:defRPr>
            </a:lvl1pPr>
          </a:lstStyle>
          <a:p>
            <a:r>
              <a:rPr lang="en-US">
                <a:latin typeface="Century Gothic"/>
              </a:rPr>
              <a:t>The nucleons generalized form factors and Mellin moments up to fourth order</a:t>
            </a:r>
            <a:endParaRPr lang="en-US"/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3A54A441-B720-41DB-DECA-87E8D6670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42" y="5512111"/>
            <a:ext cx="2161823" cy="618185"/>
          </a:xfrm>
          <a:prstGeom prst="rect">
            <a:avLst/>
          </a:prstGeom>
        </p:spPr>
      </p:pic>
      <p:pic>
        <p:nvPicPr>
          <p:cNvPr id="7" name="Picture 6" descr="A red logo with text&#10;&#10;AI-generated content may be incorrect.">
            <a:extLst>
              <a:ext uri="{FF2B5EF4-FFF2-40B4-BE49-F238E27FC236}">
                <a16:creationId xmlns:a16="http://schemas.microsoft.com/office/drawing/2014/main" id="{B8511774-627C-FDC5-5A40-0AE6479C7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374" y="5610205"/>
            <a:ext cx="1077855" cy="44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91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85FD8-7810-4326-1833-7EA4DC47C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A7395-149D-DE83-62F6-C970328D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8B8BA-ADEC-9626-F771-B21F7D1B0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155700"/>
            <a:ext cx="4715326" cy="5001597"/>
          </a:xfrm>
        </p:spPr>
        <p:txBody>
          <a:bodyPr/>
          <a:lstStyle/>
          <a:p>
            <a:r>
              <a:rPr lang="el-GR">
                <a:latin typeface="Century Gothic"/>
              </a:rPr>
              <a:t>NNPDF4.0 </a:t>
            </a:r>
            <a:r>
              <a:rPr lang="el-GR" err="1">
                <a:latin typeface="Century Gothic"/>
              </a:rPr>
              <a:t>is</a:t>
            </a:r>
            <a:r>
              <a:rPr lang="el-GR">
                <a:latin typeface="Century Gothic"/>
              </a:rPr>
              <a:t> another </a:t>
            </a:r>
            <a:r>
              <a:rPr lang="el-GR" err="1">
                <a:latin typeface="Century Gothic"/>
              </a:rPr>
              <a:t>phenomenological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approach</a:t>
            </a:r>
            <a:endParaRPr lang="el-GR">
              <a:latin typeface="Century Gothic"/>
            </a:endParaRPr>
          </a:p>
          <a:p>
            <a:endParaRPr lang="el-GR">
              <a:latin typeface="Century Gothic"/>
            </a:endParaRPr>
          </a:p>
          <a:p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Gao</a:t>
            </a:r>
            <a:r>
              <a:rPr lang="el-GR" dirty="0">
                <a:latin typeface="Century Gothic"/>
              </a:rPr>
              <a:t> </a:t>
            </a:r>
            <a:r>
              <a:rPr lang="el-GR" i="1" err="1">
                <a:latin typeface="Century Gothic"/>
              </a:rPr>
              <a:t>et</a:t>
            </a:r>
            <a:r>
              <a:rPr lang="el-GR" i="1" dirty="0">
                <a:latin typeface="Century Gothic"/>
              </a:rPr>
              <a:t> </a:t>
            </a:r>
            <a:r>
              <a:rPr lang="el-GR" i="1" err="1">
                <a:latin typeface="Century Gothic"/>
              </a:rPr>
              <a:t>al</a:t>
            </a:r>
            <a:r>
              <a:rPr lang="el-GR" i="1">
                <a:latin typeface="Century Gothic"/>
              </a:rPr>
              <a:t>.</a:t>
            </a:r>
            <a:r>
              <a:rPr lang="el-GR" dirty="0">
                <a:latin typeface="Century Gothic"/>
              </a:rPr>
              <a:t> </a:t>
            </a:r>
            <a:r>
              <a:rPr lang="el-GR" err="1">
                <a:latin typeface="Century Gothic"/>
              </a:rPr>
              <a:t>are</a:t>
            </a:r>
            <a:r>
              <a:rPr lang="el-GR">
                <a:latin typeface="Century Gothic"/>
              </a:rPr>
              <a:t> a </a:t>
            </a:r>
            <a:r>
              <a:rPr lang="el-GR" err="1">
                <a:latin typeface="Century Gothic"/>
              </a:rPr>
              <a:t>lattice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group</a:t>
            </a:r>
            <a:r>
              <a:rPr lang="el-GR" dirty="0">
                <a:latin typeface="Century Gothic"/>
              </a:rPr>
              <a:t>  </a:t>
            </a:r>
            <a:endParaRPr lang="el-GR" dirty="0"/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080C66-729E-065E-81F3-C1BECA11F874}"/>
              </a:ext>
            </a:extLst>
          </p:cNvPr>
          <p:cNvSpPr txBox="1"/>
          <p:nvPr/>
        </p:nvSpPr>
        <p:spPr>
          <a:xfrm>
            <a:off x="699878" y="2446528"/>
            <a:ext cx="433647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R. Ball </a:t>
            </a:r>
            <a:r>
              <a:rPr lang="en-US" sz="2400" i="1">
                <a:solidFill>
                  <a:srgbClr val="0070C0"/>
                </a:solidFill>
              </a:rPr>
              <a:t>et al.</a:t>
            </a:r>
            <a:r>
              <a:rPr lang="en-US" sz="2400">
                <a:solidFill>
                  <a:srgbClr val="0070C0"/>
                </a:solidFill>
              </a:rPr>
              <a:t>, Eur. Phys. J C 82.5 (2018), 054518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54FEB3-EEDD-D897-3379-20BA227B287E}"/>
              </a:ext>
            </a:extLst>
          </p:cNvPr>
          <p:cNvSpPr txBox="1"/>
          <p:nvPr/>
        </p:nvSpPr>
        <p:spPr>
          <a:xfrm>
            <a:off x="703158" y="4387451"/>
            <a:ext cx="394062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X. Gao </a:t>
            </a:r>
            <a:r>
              <a:rPr lang="en-US" sz="2400" i="1">
                <a:solidFill>
                  <a:srgbClr val="0070C0"/>
                </a:solidFill>
              </a:rPr>
              <a:t>et al.</a:t>
            </a:r>
            <a:r>
              <a:rPr lang="en-US" sz="2400">
                <a:solidFill>
                  <a:srgbClr val="0070C0"/>
                </a:solidFill>
              </a:rPr>
              <a:t>, </a:t>
            </a:r>
            <a:r>
              <a:rPr lang="en-US" sz="2400" err="1">
                <a:solidFill>
                  <a:srgbClr val="0070C0"/>
                </a:solidFill>
              </a:rPr>
              <a:t>Phys.Rev</a:t>
            </a:r>
            <a:r>
              <a:rPr lang="en-US" sz="2400">
                <a:solidFill>
                  <a:srgbClr val="0070C0"/>
                </a:solidFill>
              </a:rPr>
              <a:t>. D. 107.7 (2023), 074509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B4047C-E1F4-D855-3CF4-A30E7917E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066" y="1310104"/>
            <a:ext cx="6727659" cy="443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55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956A4-A5AE-CDF6-D1F6-477FB6715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2A4F3-0033-E367-20CE-3157F548B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7B744-8196-9E26-3435-68294AC72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155700"/>
            <a:ext cx="5586183" cy="5001597"/>
          </a:xfrm>
        </p:spPr>
        <p:txBody>
          <a:bodyPr/>
          <a:lstStyle/>
          <a:p>
            <a:r>
              <a:rPr lang="el-GR" err="1">
                <a:latin typeface="Century Gothic"/>
              </a:rPr>
              <a:t>Reconstructing</a:t>
            </a:r>
            <a:r>
              <a:rPr lang="el-GR">
                <a:latin typeface="Century Gothic"/>
              </a:rPr>
              <a:t> PDF </a:t>
            </a:r>
            <a:r>
              <a:rPr lang="el-GR" err="1">
                <a:latin typeface="Century Gothic"/>
              </a:rPr>
              <a:t>out</a:t>
            </a:r>
            <a:r>
              <a:rPr lang="el-GR">
                <a:latin typeface="Century Gothic"/>
              </a:rPr>
              <a:t> of the </a:t>
            </a:r>
            <a:r>
              <a:rPr lang="el-GR" err="1">
                <a:latin typeface="Century Gothic"/>
              </a:rPr>
              <a:t>moments</a:t>
            </a:r>
            <a:r>
              <a:rPr lang="el-GR">
                <a:latin typeface="Century Gothic"/>
              </a:rPr>
              <a:t> </a:t>
            </a:r>
            <a:endParaRPr lang="el-GR"/>
          </a:p>
          <a:p>
            <a:r>
              <a:rPr lang="el-GR">
                <a:latin typeface="Century Gothic"/>
              </a:rPr>
              <a:t>DNN and </a:t>
            </a:r>
            <a:r>
              <a:rPr lang="el-GR" i="1">
                <a:latin typeface="Century Gothic"/>
              </a:rPr>
              <a:t>x</a:t>
            </a:r>
            <a:r>
              <a:rPr lang="el-GR">
                <a:latin typeface="Century Gothic"/>
              </a:rPr>
              <a:t>-</a:t>
            </a:r>
            <a:r>
              <a:rPr lang="el-GR" err="1">
                <a:latin typeface="Century Gothic"/>
              </a:rPr>
              <a:t>space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are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two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approaches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by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Gao</a:t>
            </a:r>
            <a:r>
              <a:rPr lang="el-GR">
                <a:latin typeface="Century Gothic"/>
              </a:rPr>
              <a:t> </a:t>
            </a:r>
            <a:r>
              <a:rPr lang="el-GR" i="1" err="1">
                <a:latin typeface="Century Gothic"/>
              </a:rPr>
              <a:t>et</a:t>
            </a:r>
            <a:r>
              <a:rPr lang="el-GR" i="1">
                <a:latin typeface="Century Gothic"/>
              </a:rPr>
              <a:t> </a:t>
            </a:r>
            <a:r>
              <a:rPr lang="el-GR" i="1" err="1">
                <a:latin typeface="Century Gothic"/>
              </a:rPr>
              <a:t>al</a:t>
            </a:r>
            <a:r>
              <a:rPr lang="el-GR" i="1">
                <a:latin typeface="Century Gothic"/>
              </a:rPr>
              <a:t>.</a:t>
            </a:r>
          </a:p>
          <a:p>
            <a:r>
              <a:rPr lang="el-GR">
                <a:latin typeface="Century Gothic"/>
              </a:rPr>
              <a:t>NNPDF </a:t>
            </a:r>
            <a:r>
              <a:rPr lang="el-GR" err="1">
                <a:latin typeface="Century Gothic"/>
              </a:rPr>
              <a:t>is</a:t>
            </a:r>
            <a:r>
              <a:rPr lang="el-GR">
                <a:latin typeface="Century Gothic"/>
              </a:rPr>
              <a:t> the NN </a:t>
            </a:r>
            <a:r>
              <a:rPr lang="el-GR" err="1">
                <a:latin typeface="Century Gothic"/>
              </a:rPr>
              <a:t>approach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by</a:t>
            </a:r>
            <a:r>
              <a:rPr lang="el-GR">
                <a:latin typeface="Century Gothic"/>
              </a:rPr>
              <a:t> NNPDF4.0</a:t>
            </a:r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25A1AF-055F-F9DA-1F6A-8597CBAA50FB}"/>
              </a:ext>
            </a:extLst>
          </p:cNvPr>
          <p:cNvSpPr txBox="1"/>
          <p:nvPr/>
        </p:nvSpPr>
        <p:spPr>
          <a:xfrm>
            <a:off x="781791" y="4453246"/>
            <a:ext cx="431668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600"/>
              <a:t>Ansatz: </a:t>
            </a:r>
            <a:r>
              <a:rPr lang="en-US" sz="2600" i="1"/>
              <a:t>q</a:t>
            </a:r>
            <a:r>
              <a:rPr lang="en-US" sz="2600"/>
              <a:t>(</a:t>
            </a:r>
            <a:r>
              <a:rPr lang="en-US" sz="2600" i="1"/>
              <a:t>x</a:t>
            </a:r>
            <a:r>
              <a:rPr lang="en-US" sz="2600"/>
              <a:t>) = </a:t>
            </a:r>
            <a:r>
              <a:rPr lang="en-US" sz="2600" i="1"/>
              <a:t>A</a:t>
            </a:r>
            <a:r>
              <a:rPr lang="en-US" sz="2600"/>
              <a:t> </a:t>
            </a:r>
            <a:r>
              <a:rPr lang="en-US" sz="2600" i="1"/>
              <a:t>x</a:t>
            </a:r>
            <a:r>
              <a:rPr lang="en-US" sz="2600" i="1" baseline="30000"/>
              <a:t>a</a:t>
            </a:r>
            <a:r>
              <a:rPr lang="en-US" sz="2600" baseline="30000"/>
              <a:t> </a:t>
            </a:r>
            <a:r>
              <a:rPr lang="en-US" sz="2600"/>
              <a:t>(1-</a:t>
            </a:r>
            <a:r>
              <a:rPr lang="en-US" sz="2600" i="1"/>
              <a:t>x</a:t>
            </a:r>
            <a:r>
              <a:rPr lang="en-US" sz="2600"/>
              <a:t>)</a:t>
            </a:r>
            <a:r>
              <a:rPr lang="en-US" sz="2600" i="1" baseline="30000"/>
              <a:t>b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E21D425-73F5-CA34-5A13-E871C1EA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792" y="1443789"/>
            <a:ext cx="5855786" cy="442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31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6DC6E-11CB-FC46-C498-4BCB51356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2212D-D66E-18A4-8F46-4B658AC9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>
                <a:latin typeface="Century Gothic"/>
              </a:rPr>
              <a:t>Outlook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45F7E-291B-8350-AC2A-5B5EB411A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>
                <a:latin typeface="Century Gothic"/>
              </a:rPr>
              <a:t>Moments of axial- and tensor GPDs</a:t>
            </a:r>
          </a:p>
          <a:p>
            <a:r>
              <a:rPr lang="el-GR" err="1">
                <a:latin typeface="Century Gothic"/>
              </a:rPr>
              <a:t>Smaller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lattice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spacing</a:t>
            </a:r>
            <a:endParaRPr lang="el-GR" err="1"/>
          </a:p>
          <a:p>
            <a:r>
              <a:rPr lang="el-GR">
                <a:latin typeface="Century Gothic"/>
              </a:rPr>
              <a:t>Higher moments</a:t>
            </a:r>
            <a:endParaRPr lang="el-GR" dirty="0"/>
          </a:p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74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22A847-3156-40D6-A84F-5455D9ED4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b"/>
          <a:lstStyle/>
          <a:p>
            <a:pPr algn="ctr"/>
            <a:r>
              <a:rPr lang="en-GB">
                <a:latin typeface="Calibri"/>
                <a:cs typeface="Calibri"/>
              </a:rPr>
              <a:t>Thank you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A86594-3B97-4311-A1BC-CA266ABBCD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1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57936-B778-4E32-B5DF-1F103DD34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Overview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80F34-22CE-475D-8B4D-11D39F69F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err="1">
                <a:latin typeface="Century Gothic"/>
              </a:rPr>
              <a:t>Motivation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Definitions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Methods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Results</a:t>
            </a:r>
            <a:endParaRPr lang="el-GR">
              <a:latin typeface="Century Gothic"/>
            </a:endParaRPr>
          </a:p>
          <a:p>
            <a:r>
              <a:rPr lang="el-GR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773126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712E7-EAC3-EDAE-A086-68C46C299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1379C-C7FE-8448-1BD5-BEF8D07CD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Motivation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98A0D-CB31-AFD7-AD13-E3E2F3857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err="1">
                <a:latin typeface="Century Gothic"/>
              </a:rPr>
              <a:t>GFFs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are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directly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calculable</a:t>
            </a:r>
            <a:r>
              <a:rPr lang="el-GR">
                <a:latin typeface="Century Gothic"/>
              </a:rPr>
              <a:t> in LQCD, </a:t>
            </a:r>
            <a:r>
              <a:rPr lang="el-GR" err="1">
                <a:latin typeface="Century Gothic"/>
              </a:rPr>
              <a:t>no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need</a:t>
            </a:r>
            <a:r>
              <a:rPr lang="el-GR">
                <a:latin typeface="Century Gothic"/>
              </a:rPr>
              <a:t> for </a:t>
            </a:r>
            <a:r>
              <a:rPr lang="el-GR" err="1">
                <a:latin typeface="Century Gothic"/>
              </a:rPr>
              <a:t>inverse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transformations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Interpolation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between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form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factors</a:t>
            </a:r>
            <a:r>
              <a:rPr lang="el-GR">
                <a:latin typeface="Century Gothic"/>
              </a:rPr>
              <a:t> and </a:t>
            </a:r>
            <a:r>
              <a:rPr lang="el-GR" err="1">
                <a:latin typeface="Century Gothic"/>
              </a:rPr>
              <a:t>moments</a:t>
            </a:r>
            <a:r>
              <a:rPr lang="el-GR">
                <a:latin typeface="Century Gothic"/>
              </a:rPr>
              <a:t> of </a:t>
            </a:r>
            <a:r>
              <a:rPr lang="el-GR" err="1">
                <a:latin typeface="Century Gothic"/>
              </a:rPr>
              <a:t>GPDs</a:t>
            </a:r>
            <a:r>
              <a:rPr lang="el-GR">
                <a:latin typeface="Century Gothic"/>
              </a:rPr>
              <a:t>, </a:t>
            </a:r>
            <a:r>
              <a:rPr lang="el-GR" err="1">
                <a:latin typeface="Century Gothic"/>
              </a:rPr>
              <a:t>forming</a:t>
            </a:r>
            <a:r>
              <a:rPr lang="el-GR">
                <a:latin typeface="Century Gothic"/>
              </a:rPr>
              <a:t> a </a:t>
            </a:r>
            <a:r>
              <a:rPr lang="el-GR" err="1">
                <a:latin typeface="Century Gothic"/>
              </a:rPr>
              <a:t>bridge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between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elastic</a:t>
            </a:r>
            <a:r>
              <a:rPr lang="el-GR">
                <a:latin typeface="Century Gothic"/>
              </a:rPr>
              <a:t> and </a:t>
            </a:r>
            <a:r>
              <a:rPr lang="el-GR" err="1">
                <a:latin typeface="Century Gothic"/>
              </a:rPr>
              <a:t>inelastic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processes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They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serve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inputs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to</a:t>
            </a:r>
            <a:r>
              <a:rPr lang="el-GR">
                <a:latin typeface="Century Gothic"/>
              </a:rPr>
              <a:t> sum </a:t>
            </a:r>
            <a:r>
              <a:rPr lang="el-GR" err="1">
                <a:latin typeface="Century Gothic"/>
              </a:rPr>
              <a:t>rules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They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provide</a:t>
            </a:r>
            <a:r>
              <a:rPr lang="el-GR">
                <a:latin typeface="Century Gothic"/>
              </a:rPr>
              <a:t> a </a:t>
            </a:r>
            <a:r>
              <a:rPr lang="el-GR" err="1">
                <a:latin typeface="Century Gothic"/>
              </a:rPr>
              <a:t>systematic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way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study</a:t>
            </a:r>
            <a:r>
              <a:rPr lang="el-GR">
                <a:latin typeface="Century Gothic"/>
              </a:rPr>
              <a:t> the QCD </a:t>
            </a:r>
            <a:r>
              <a:rPr lang="el-GR" err="1">
                <a:latin typeface="Century Gothic"/>
              </a:rPr>
              <a:t>evolution</a:t>
            </a:r>
            <a:r>
              <a:rPr lang="el-GR">
                <a:latin typeface="Century Gothic"/>
              </a:rPr>
              <a:t> of </a:t>
            </a:r>
            <a:r>
              <a:rPr lang="el-GR" err="1">
                <a:latin typeface="Century Gothic"/>
              </a:rPr>
              <a:t>GPDs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via</a:t>
            </a:r>
            <a:r>
              <a:rPr lang="el-GR">
                <a:latin typeface="Century Gothic"/>
              </a:rPr>
              <a:t> the </a:t>
            </a:r>
            <a:r>
              <a:rPr lang="el-GR" err="1">
                <a:latin typeface="Century Gothic"/>
              </a:rPr>
              <a:t>operator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product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expansion</a:t>
            </a:r>
          </a:p>
          <a:p>
            <a:pPr marL="0" indent="0">
              <a:buNone/>
            </a:pP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108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94AC-A3ED-AD54-9F77-022FDCBD4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US">
                <a:latin typeface="Century Gothic"/>
              </a:rPr>
              <a:t>Definitions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BD15D-9937-863F-15FA-CF1AE2588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>
                <a:latin typeface="Century Gothic"/>
              </a:rPr>
              <a:t>Twist-two operator</a:t>
            </a:r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latin typeface="Century Gothic"/>
              </a:rPr>
              <a:t>Matrix elements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>
              <a:latin typeface="Century Gothic"/>
            </a:endParaRPr>
          </a:p>
          <a:p>
            <a:endParaRPr lang="en-US">
              <a:latin typeface="Century Gothic"/>
            </a:endParaRPr>
          </a:p>
          <a:p>
            <a:r>
              <a:rPr lang="en-US">
                <a:latin typeface="Century Gothic"/>
              </a:rPr>
              <a:t>GFFs 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CFDD7-CBFF-05AC-878E-EBA0D536E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568" y="1567543"/>
            <a:ext cx="8058150" cy="838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D05B4A-9656-5938-2C60-57AC8029C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214" y="3076770"/>
            <a:ext cx="8527143" cy="25006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27644-63C5-FE91-A4B0-EC9F4831509E}"/>
              </a:ext>
            </a:extLst>
          </p:cNvPr>
          <p:cNvSpPr txBox="1"/>
          <p:nvPr/>
        </p:nvSpPr>
        <p:spPr>
          <a:xfrm>
            <a:off x="8304480" y="5000006"/>
            <a:ext cx="2743199" cy="36575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278C8B-C055-7193-9EC5-98A59A52E8E9}"/>
              </a:ext>
            </a:extLst>
          </p:cNvPr>
          <p:cNvSpPr txBox="1"/>
          <p:nvPr/>
        </p:nvSpPr>
        <p:spPr>
          <a:xfrm>
            <a:off x="2058389" y="5482441"/>
            <a:ext cx="346561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X.D. Ji, J. Phys. G 24 (1998), 1181-1205</a:t>
            </a:r>
          </a:p>
        </p:txBody>
      </p:sp>
    </p:spTree>
    <p:extLst>
      <p:ext uri="{BB962C8B-B14F-4D97-AF65-F5344CB8AC3E}">
        <p14:creationId xmlns:p14="http://schemas.microsoft.com/office/powerpoint/2010/main" val="5584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11925-EBB0-2CCE-453E-61F670292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15A9E-19DB-F964-8AEF-3D055DC6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Methods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327B4-0DCD-C5FF-C6D3-FFDB8A56B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err="1">
                <a:latin typeface="Century Gothic"/>
              </a:rPr>
              <a:t>Ensemble</a:t>
            </a:r>
            <a:endParaRPr lang="el-GR">
              <a:latin typeface="Century Gothic"/>
            </a:endParaRPr>
          </a:p>
          <a:p>
            <a:endParaRPr lang="el-GR">
              <a:latin typeface="Century Gothic"/>
            </a:endParaRPr>
          </a:p>
          <a:p>
            <a:endParaRPr lang="el-GR"/>
          </a:p>
          <a:p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Calculate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two</a:t>
            </a:r>
            <a:r>
              <a:rPr lang="el-GR">
                <a:latin typeface="Century Gothic"/>
              </a:rPr>
              <a:t>-and </a:t>
            </a:r>
            <a:r>
              <a:rPr lang="el-GR" err="1">
                <a:latin typeface="Century Gothic"/>
              </a:rPr>
              <a:t>three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point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functions</a:t>
            </a:r>
          </a:p>
          <a:p>
            <a:r>
              <a:rPr lang="el-GR" err="1">
                <a:latin typeface="Century Gothic"/>
              </a:rPr>
              <a:t>Construct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appropriate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matrix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elements</a:t>
            </a:r>
            <a:endParaRPr lang="el-GR" err="1"/>
          </a:p>
          <a:p>
            <a:r>
              <a:rPr lang="el-GR" err="1">
                <a:latin typeface="Century Gothic"/>
              </a:rPr>
              <a:t>Use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Weighted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Least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Squares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determine</a:t>
            </a:r>
            <a:r>
              <a:rPr lang="el-GR">
                <a:latin typeface="Century Gothic"/>
              </a:rPr>
              <a:t> the </a:t>
            </a:r>
            <a:r>
              <a:rPr lang="el-GR" err="1">
                <a:latin typeface="Century Gothic"/>
              </a:rPr>
              <a:t>GFFs</a:t>
            </a:r>
            <a:endParaRPr lang="el-GR" err="1"/>
          </a:p>
          <a:p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using</a:t>
            </a:r>
            <a:r>
              <a:rPr lang="el-GR">
                <a:latin typeface="Century Gothic"/>
              </a:rPr>
              <a:t> a </a:t>
            </a:r>
            <a:r>
              <a:rPr lang="el-GR" err="1">
                <a:latin typeface="Century Gothic"/>
              </a:rPr>
              <a:t>two-state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or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summation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method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approach</a:t>
            </a:r>
            <a:endParaRPr lang="el-GR" err="1"/>
          </a:p>
          <a:p>
            <a:r>
              <a:rPr lang="el-GR" err="1">
                <a:latin typeface="Century Gothic"/>
              </a:rPr>
              <a:t>Dipole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over</a:t>
            </a:r>
            <a:r>
              <a:rPr lang="el-GR">
                <a:latin typeface="Century Gothic"/>
              </a:rPr>
              <a:t> </a:t>
            </a:r>
            <a:r>
              <a:rPr lang="el-GR" i="1">
                <a:latin typeface="Century Gothic"/>
              </a:rPr>
              <a:t>Q</a:t>
            </a:r>
            <a:r>
              <a:rPr lang="el-GR">
                <a:latin typeface="Century Gothic"/>
              </a:rPr>
              <a:t>²</a:t>
            </a:r>
            <a:endParaRPr lang="el-GR"/>
          </a:p>
          <a:p>
            <a:endParaRPr lang="el-GR"/>
          </a:p>
          <a:p>
            <a:pPr marL="0" indent="0">
              <a:buNone/>
            </a:pPr>
            <a:endParaRPr lang="el-G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1FEA7F-03AE-10B3-9877-2CA5E8F2F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311" y="1856880"/>
            <a:ext cx="8943975" cy="10858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07DD6F-2B23-6598-EE80-A0CE524C92EB}"/>
              </a:ext>
            </a:extLst>
          </p:cNvPr>
          <p:cNvSpPr txBox="1"/>
          <p:nvPr/>
        </p:nvSpPr>
        <p:spPr>
          <a:xfrm>
            <a:off x="8018250" y="3008547"/>
            <a:ext cx="4095044" cy="8408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C. Alexandrou </a:t>
            </a:r>
            <a:r>
              <a:rPr lang="en-US" sz="2400" i="1" dirty="0">
                <a:solidFill>
                  <a:srgbClr val="0070C0"/>
                </a:solidFill>
              </a:rPr>
              <a:t>et al.</a:t>
            </a:r>
            <a:r>
              <a:rPr lang="en-US" sz="2400" dirty="0">
                <a:solidFill>
                  <a:srgbClr val="0070C0"/>
                </a:solidFill>
              </a:rPr>
              <a:t>, Phys. Rev. D 98.5 (2018), 05418</a:t>
            </a:r>
          </a:p>
        </p:txBody>
      </p:sp>
    </p:spTree>
    <p:extLst>
      <p:ext uri="{BB962C8B-B14F-4D97-AF65-F5344CB8AC3E}">
        <p14:creationId xmlns:p14="http://schemas.microsoft.com/office/powerpoint/2010/main" val="414624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88883-5ACF-E1FB-8896-EE5D8B1FB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C35F-E320-113C-C328-D0FD6543C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FC672-46FB-4CF1-A0A3-3D8D20EE2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err="1">
                <a:latin typeface="Century Gothic"/>
              </a:rPr>
              <a:t>Crosschecking</a:t>
            </a:r>
            <a:r>
              <a:rPr lang="el-GR">
                <a:latin typeface="Century Gothic"/>
              </a:rPr>
              <a:t> the </a:t>
            </a:r>
            <a:r>
              <a:rPr lang="el-GR" err="1">
                <a:latin typeface="Century Gothic"/>
              </a:rPr>
              <a:t>boosted</a:t>
            </a:r>
            <a:r>
              <a:rPr lang="el-GR">
                <a:latin typeface="Century Gothic"/>
              </a:rPr>
              <a:t> frame and comparing with JAM</a:t>
            </a:r>
          </a:p>
          <a:p>
            <a:r>
              <a:rPr lang="el-GR" err="1">
                <a:latin typeface="Century Gothic"/>
              </a:rPr>
              <a:t>Combined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two-state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describes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data</a:t>
            </a:r>
            <a:r>
              <a:rPr lang="el-GR" dirty="0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well</a:t>
            </a:r>
            <a:endParaRPr lang="el-GR" dirty="0">
              <a:latin typeface="Century Gothic"/>
            </a:endParaRPr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6C0863-1013-8ACC-BD49-D8145F8092E7}"/>
              </a:ext>
            </a:extLst>
          </p:cNvPr>
          <p:cNvSpPr txBox="1"/>
          <p:nvPr/>
        </p:nvSpPr>
        <p:spPr>
          <a:xfrm>
            <a:off x="8298987" y="3516548"/>
            <a:ext cx="409504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C. Cocuzza </a:t>
            </a:r>
            <a:r>
              <a:rPr lang="en-US" sz="2400" i="1" dirty="0">
                <a:solidFill>
                  <a:srgbClr val="0070C0"/>
                </a:solidFill>
              </a:rPr>
              <a:t>et al.</a:t>
            </a:r>
            <a:r>
              <a:rPr lang="en-US" sz="2400" dirty="0">
                <a:solidFill>
                  <a:srgbClr val="0070C0"/>
                </a:solidFill>
              </a:rPr>
              <a:t>, Phys. Rev. D 106.3 (2022), </a:t>
            </a:r>
            <a:r>
              <a:rPr lang="en-US" sz="2400">
                <a:solidFill>
                  <a:srgbClr val="0070C0"/>
                </a:solidFill>
              </a:rPr>
              <a:t>L031502</a:t>
            </a:r>
            <a:endParaRPr lang="en-US" sz="2400">
              <a:solidFill>
                <a:srgbClr val="0070C0"/>
              </a:solidFill>
              <a:latin typeface="Consolas"/>
            </a:endParaRPr>
          </a:p>
        </p:txBody>
      </p:sp>
      <p:pic>
        <p:nvPicPr>
          <p:cNvPr id="8" name="Picture 7" descr="A diagram of a lab frame&#10;&#10;AI-generated content may be incorrect.">
            <a:extLst>
              <a:ext uri="{FF2B5EF4-FFF2-40B4-BE49-F238E27FC236}">
                <a16:creationId xmlns:a16="http://schemas.microsoft.com/office/drawing/2014/main" id="{D4394527-FF55-F59F-BE93-C714F454B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74" y="2179052"/>
            <a:ext cx="7259115" cy="40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31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20044-2C69-8F30-8B26-E51DFDA2F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6531-79DE-F266-5BC5-2BB91BBF7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7DF16-4640-E82E-F038-6128CCDAE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155700"/>
            <a:ext cx="5114469" cy="5001597"/>
          </a:xfrm>
        </p:spPr>
        <p:txBody>
          <a:bodyPr/>
          <a:lstStyle/>
          <a:p>
            <a:r>
              <a:rPr lang="el-GR" err="1">
                <a:latin typeface="Century Gothic"/>
              </a:rPr>
              <a:t>Two-Derivative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operator</a:t>
            </a:r>
            <a:endParaRPr lang="el-GR">
              <a:latin typeface="Century Gothic"/>
            </a:endParaRPr>
          </a:p>
          <a:p>
            <a:r>
              <a:rPr lang="el-GR" err="1">
                <a:latin typeface="Century Gothic"/>
              </a:rPr>
              <a:t>Direct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calculation</a:t>
            </a:r>
            <a:r>
              <a:rPr lang="el-GR">
                <a:latin typeface="Century Gothic"/>
              </a:rPr>
              <a:t> of &lt;</a:t>
            </a:r>
            <a:r>
              <a:rPr lang="el-GR" i="1">
                <a:latin typeface="Century Gothic"/>
              </a:rPr>
              <a:t>x</a:t>
            </a:r>
            <a:r>
              <a:rPr lang="el-GR">
                <a:latin typeface="Century Gothic"/>
              </a:rPr>
              <a:t>²&gt;</a:t>
            </a:r>
          </a:p>
          <a:p>
            <a:r>
              <a:rPr lang="el-GR" err="1">
                <a:latin typeface="Century Gothic"/>
              </a:rPr>
              <a:t>Two-state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and </a:t>
            </a:r>
            <a:r>
              <a:rPr lang="el-GR" err="1">
                <a:latin typeface="Century Gothic"/>
              </a:rPr>
              <a:t>summation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method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are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compatible</a:t>
            </a:r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7C714D-E60E-98D1-7A22-7E4B52E2E5A5}"/>
              </a:ext>
            </a:extLst>
          </p:cNvPr>
          <p:cNvSpPr txBox="1"/>
          <p:nvPr/>
        </p:nvSpPr>
        <p:spPr>
          <a:xfrm>
            <a:off x="652250" y="4131495"/>
            <a:ext cx="409504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C. Cocuzza </a:t>
            </a:r>
            <a:r>
              <a:rPr lang="en-US" sz="2400" i="1" dirty="0">
                <a:solidFill>
                  <a:srgbClr val="0070C0"/>
                </a:solidFill>
              </a:rPr>
              <a:t>et al.</a:t>
            </a:r>
            <a:r>
              <a:rPr lang="en-US" sz="2400" dirty="0">
                <a:solidFill>
                  <a:srgbClr val="0070C0"/>
                </a:solidFill>
              </a:rPr>
              <a:t>, Phys. Rev. D 106.3 (2022), </a:t>
            </a:r>
            <a:r>
              <a:rPr lang="en-US" sz="2400">
                <a:solidFill>
                  <a:srgbClr val="0070C0"/>
                </a:solidFill>
              </a:rPr>
              <a:t>L031502</a:t>
            </a:r>
            <a:endParaRPr lang="en-US" sz="2400">
              <a:solidFill>
                <a:srgbClr val="0070C0"/>
              </a:solidFill>
              <a:latin typeface="Consola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1380C5-6706-FBFF-2FEB-602725C7D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025" y="1270000"/>
            <a:ext cx="6226478" cy="455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07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F1CF8-FEA0-CAA6-7C7E-235E086CE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BC65-AB90-725F-2F05-48606A3DE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5C662-DAE6-836A-9429-CEF960EA9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155700"/>
            <a:ext cx="5568040" cy="5001597"/>
          </a:xfrm>
        </p:spPr>
        <p:txBody>
          <a:bodyPr/>
          <a:lstStyle/>
          <a:p>
            <a:r>
              <a:rPr lang="el-GR" err="1">
                <a:latin typeface="Century Gothic"/>
              </a:rPr>
              <a:t>Fitting</a:t>
            </a:r>
            <a:r>
              <a:rPr lang="el-GR">
                <a:latin typeface="Century Gothic"/>
              </a:rPr>
              <a:t> the </a:t>
            </a:r>
            <a:r>
              <a:rPr lang="el-GR" err="1">
                <a:latin typeface="Century Gothic"/>
              </a:rPr>
              <a:t>ratio</a:t>
            </a:r>
            <a:r>
              <a:rPr lang="el-GR">
                <a:latin typeface="Century Gothic"/>
              </a:rPr>
              <a:t> for </a:t>
            </a:r>
            <a:r>
              <a:rPr lang="el-GR" err="1">
                <a:latin typeface="Century Gothic"/>
              </a:rPr>
              <a:t>all</a:t>
            </a:r>
            <a:r>
              <a:rPr lang="el-GR">
                <a:latin typeface="Century Gothic"/>
              </a:rPr>
              <a:t> </a:t>
            </a:r>
            <a:r>
              <a:rPr lang="el-GR" i="1">
                <a:latin typeface="Century Gothic"/>
              </a:rPr>
              <a:t>Q</a:t>
            </a:r>
            <a:r>
              <a:rPr lang="el-GR">
                <a:latin typeface="Century Gothic"/>
              </a:rPr>
              <a:t>²</a:t>
            </a:r>
          </a:p>
          <a:p>
            <a:r>
              <a:rPr lang="el-GR" err="1">
                <a:latin typeface="Century Gothic"/>
              </a:rPr>
              <a:t>Dipole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over</a:t>
            </a:r>
            <a:r>
              <a:rPr lang="el-GR">
                <a:latin typeface="Century Gothic"/>
              </a:rPr>
              <a:t> </a:t>
            </a:r>
            <a:r>
              <a:rPr lang="el-GR" i="1">
                <a:latin typeface="Century Gothic"/>
              </a:rPr>
              <a:t>Q</a:t>
            </a:r>
            <a:r>
              <a:rPr lang="el-GR">
                <a:latin typeface="Century Gothic"/>
              </a:rPr>
              <a:t>²</a:t>
            </a:r>
          </a:p>
          <a:p>
            <a:r>
              <a:rPr lang="el-GR" err="1">
                <a:latin typeface="Century Gothic"/>
              </a:rPr>
              <a:t>Dipole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compatible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with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at</a:t>
            </a:r>
            <a:r>
              <a:rPr lang="el-GR">
                <a:latin typeface="Century Gothic"/>
              </a:rPr>
              <a:t> </a:t>
            </a:r>
            <a:r>
              <a:rPr lang="el-GR" i="1">
                <a:latin typeface="Century Gothic"/>
              </a:rPr>
              <a:t>Q</a:t>
            </a:r>
            <a:r>
              <a:rPr lang="el-GR">
                <a:latin typeface="Century Gothic"/>
              </a:rPr>
              <a:t>² = 0</a:t>
            </a:r>
          </a:p>
          <a:p>
            <a:r>
              <a:rPr lang="el-GR" err="1">
                <a:latin typeface="Century Gothic"/>
              </a:rPr>
              <a:t>Also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applicable</a:t>
            </a:r>
            <a:r>
              <a:rPr lang="el-GR">
                <a:latin typeface="Century Gothic"/>
              </a:rPr>
              <a:t> for </a:t>
            </a:r>
            <a:r>
              <a:rPr lang="el-GR" err="1">
                <a:latin typeface="Century Gothic"/>
              </a:rPr>
              <a:t>other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GFFs</a:t>
            </a:r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6DB9D2-BAF4-983F-8CD4-88A3D4781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135" y="1665060"/>
            <a:ext cx="5892800" cy="399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46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502C9-652C-0507-FBC0-9E94C78DC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692B-E652-17A6-8380-CAD37B47F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l-GR" err="1">
                <a:latin typeface="Century Gothic"/>
              </a:rPr>
              <a:t>Results</a:t>
            </a:r>
            <a:endParaRPr lang="el-GR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F1277-8747-A606-87AD-807E23700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2" y="1155700"/>
            <a:ext cx="5422898" cy="5001597"/>
          </a:xfrm>
        </p:spPr>
        <p:txBody>
          <a:bodyPr/>
          <a:lstStyle/>
          <a:p>
            <a:r>
              <a:rPr lang="el-GR" err="1">
                <a:latin typeface="Century Gothic"/>
              </a:rPr>
              <a:t>Three-derivative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operator</a:t>
            </a:r>
          </a:p>
          <a:p>
            <a:r>
              <a:rPr lang="el-GR" err="1">
                <a:latin typeface="Century Gothic"/>
              </a:rPr>
              <a:t>Direct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calculation</a:t>
            </a:r>
            <a:r>
              <a:rPr lang="el-GR">
                <a:latin typeface="Century Gothic"/>
              </a:rPr>
              <a:t> of &lt;</a:t>
            </a:r>
            <a:r>
              <a:rPr lang="el-GR" i="1">
                <a:latin typeface="Century Gothic"/>
              </a:rPr>
              <a:t>x</a:t>
            </a:r>
            <a:r>
              <a:rPr lang="el-GR">
                <a:latin typeface="Century Gothic"/>
              </a:rPr>
              <a:t>³&gt;</a:t>
            </a:r>
          </a:p>
          <a:p>
            <a:r>
              <a:rPr lang="el-GR" err="1">
                <a:latin typeface="Century Gothic"/>
              </a:rPr>
              <a:t>Plateau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fit</a:t>
            </a:r>
            <a:r>
              <a:rPr lang="el-GR">
                <a:latin typeface="Century Gothic"/>
              </a:rPr>
              <a:t> and </a:t>
            </a:r>
            <a:r>
              <a:rPr lang="el-GR" err="1">
                <a:latin typeface="Century Gothic"/>
              </a:rPr>
              <a:t>summation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method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compatible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to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each</a:t>
            </a:r>
            <a:r>
              <a:rPr lang="el-GR">
                <a:latin typeface="Century Gothic"/>
              </a:rPr>
              <a:t> </a:t>
            </a:r>
            <a:r>
              <a:rPr lang="el-GR" err="1">
                <a:latin typeface="Century Gothic"/>
              </a:rPr>
              <a:t>other</a:t>
            </a:r>
            <a:endParaRPr lang="el-GR">
              <a:latin typeface="Century Gothic"/>
            </a:endParaRPr>
          </a:p>
          <a:p>
            <a:endParaRPr lang="el-GR">
              <a:latin typeface="Century Gothic"/>
            </a:endParaRPr>
          </a:p>
          <a:p>
            <a:pPr marL="0" indent="0">
              <a:buNone/>
            </a:pPr>
            <a:endParaRPr lang="el-GR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DB657B-FC97-60CD-532A-990DE8754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346" y="1258648"/>
            <a:ext cx="6277429" cy="4592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6BE39E-90B2-53EE-6319-ECDF7B1F7C66}"/>
              </a:ext>
            </a:extLst>
          </p:cNvPr>
          <p:cNvSpPr txBox="1"/>
          <p:nvPr/>
        </p:nvSpPr>
        <p:spPr>
          <a:xfrm>
            <a:off x="652250" y="4131495"/>
            <a:ext cx="409504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C. Cocuzza </a:t>
            </a:r>
            <a:r>
              <a:rPr lang="en-US" sz="2400" i="1" dirty="0">
                <a:solidFill>
                  <a:srgbClr val="0070C0"/>
                </a:solidFill>
              </a:rPr>
              <a:t>et al.</a:t>
            </a:r>
            <a:r>
              <a:rPr lang="en-US" sz="2400" dirty="0">
                <a:solidFill>
                  <a:srgbClr val="0070C0"/>
                </a:solidFill>
              </a:rPr>
              <a:t>, Phys. Rev. D 106.3 (2022), </a:t>
            </a:r>
            <a:r>
              <a:rPr lang="en-US" sz="2400">
                <a:solidFill>
                  <a:srgbClr val="0070C0"/>
                </a:solidFill>
              </a:rPr>
              <a:t>L031502</a:t>
            </a:r>
            <a:endParaRPr lang="en-US" sz="2400">
              <a:solidFill>
                <a:srgbClr val="0070C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63244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iobank.cy">
      <a:dk1>
        <a:srgbClr val="000000"/>
      </a:dk1>
      <a:lt1>
        <a:sysClr val="window" lastClr="FFFFFF"/>
      </a:lt1>
      <a:dk2>
        <a:srgbClr val="7A4800"/>
      </a:dk2>
      <a:lt2>
        <a:srgbClr val="FFE9C9"/>
      </a:lt2>
      <a:accent1>
        <a:srgbClr val="F49100"/>
      </a:accent1>
      <a:accent2>
        <a:srgbClr val="FFE9C9"/>
      </a:accent2>
      <a:accent3>
        <a:srgbClr val="C8DA91"/>
      </a:accent3>
      <a:accent4>
        <a:srgbClr val="7E9532"/>
      </a:accent4>
      <a:accent5>
        <a:srgbClr val="546321"/>
      </a:accent5>
      <a:accent6>
        <a:srgbClr val="A5C249"/>
      </a:accent6>
      <a:hlink>
        <a:srgbClr val="F49100"/>
      </a:hlink>
      <a:folHlink>
        <a:srgbClr val="92D05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sz="1200" b="1" dirty="0">
            <a:solidFill>
              <a:schemeClr val="tx1">
                <a:lumMod val="75000"/>
                <a:lumOff val="25000"/>
              </a:schemeClr>
            </a:solidFill>
            <a:latin typeface="Calibri" panose="020F0502020204030204" pitchFamily="34" charset="0"/>
            <a:cs typeface="Calibri" panose="020F0502020204030204" pitchFamily="34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BCDD4D6CD5C34F90BD661EF9D054FB" ma:contentTypeVersion="12" ma:contentTypeDescription="Create a new document." ma:contentTypeScope="" ma:versionID="ab26c069b20ba5b25d45ddcb9a78cdf7">
  <xsd:schema xmlns:xsd="http://www.w3.org/2001/XMLSchema" xmlns:xs="http://www.w3.org/2001/XMLSchema" xmlns:p="http://schemas.microsoft.com/office/2006/metadata/properties" xmlns:ns2="29ecdfe2-6d9a-477f-8189-4993f6be7442" xmlns:ns3="8f98cbb5-b236-46eb-a654-ec551ee227a1" targetNamespace="http://schemas.microsoft.com/office/2006/metadata/properties" ma:root="true" ma:fieldsID="7cf97270c075613529bf83fb737e41fa" ns2:_="" ns3:_="">
    <xsd:import namespace="29ecdfe2-6d9a-477f-8189-4993f6be7442"/>
    <xsd:import namespace="8f98cbb5-b236-46eb-a654-ec551ee227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ecdfe2-6d9a-477f-8189-4993f6be744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98cbb5-b236-46eb-a654-ec551ee227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9ecdfe2-6d9a-477f-8189-4993f6be7442">
      <UserInfo>
        <DisplayName>jens.habermann@bbmri-eric.eu</DisplayName>
        <AccountId>272</AccountId>
        <AccountType/>
      </UserInfo>
      <UserInfo>
        <DisplayName>penelope.kungl@medunigraz.at</DisplayName>
        <AccountId>222</AccountId>
        <AccountType/>
      </UserInfo>
      <UserInfo>
        <DisplayName>kurt.zatloukal@medunigraz.at</DisplayName>
        <AccountId>110</AccountId>
        <AccountType/>
      </UserInfo>
      <UserInfo>
        <DisplayName>Michaela Th. Mayrhofer</DisplayName>
        <AccountId>57</AccountId>
        <AccountType/>
      </UserInfo>
      <UserInfo>
        <DisplayName>Melinda Kuthy</DisplayName>
        <AccountId>50</AccountId>
        <AccountType/>
      </UserInfo>
      <UserInfo>
        <DisplayName>Alexandros Michaelides</DisplayName>
        <AccountId>51</AccountId>
        <AccountType/>
      </UserInfo>
      <UserInfo>
        <DisplayName>Stella Antoniou</DisplayName>
        <AccountId>20</AccountId>
        <AccountType/>
      </UserInfo>
      <UserInfo>
        <DisplayName>Constantinos Deltas</DisplayName>
        <AccountId>22</AccountId>
        <AccountType/>
      </UserInfo>
      <UserInfo>
        <DisplayName>Christos Schizas</DisplayName>
        <AccountId>26</AccountId>
        <AccountType/>
      </UserInfo>
      <UserInfo>
        <DisplayName>Georgios Andriotis</DisplayName>
        <AccountId>54</AccountId>
        <AccountType/>
      </UserInfo>
      <UserInfo>
        <DisplayName>Joanna Vella</DisplayName>
        <AccountId>17</AccountId>
        <AccountType/>
      </UserInfo>
      <UserInfo>
        <DisplayName>Neophytos Stylianou</DisplayName>
        <AccountId>321</AccountId>
        <AccountType/>
      </UserInfo>
      <UserInfo>
        <DisplayName>barbora.halmova@bbmri-eric.eu</DisplayName>
        <AccountId>389</AccountId>
        <AccountType/>
      </UserInfo>
      <UserInfo>
        <DisplayName>Daniela Krasser</DisplayName>
        <AccountId>16</AccountId>
        <AccountType/>
      </UserInfo>
      <UserInfo>
        <DisplayName>Joanna Pucher</DisplayName>
        <AccountId>675</AccountId>
        <AccountType/>
      </UserInfo>
      <UserInfo>
        <DisplayName>Athos Antoniades</DisplayName>
        <AccountId>27</AccountId>
        <AccountType/>
      </UserInfo>
      <UserInfo>
        <DisplayName>Konstantinos Alexandropoulos</DisplayName>
        <AccountId>591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98840F-66EB-46D9-977B-A14B98F6FB43}">
  <ds:schemaRefs>
    <ds:schemaRef ds:uri="29ecdfe2-6d9a-477f-8189-4993f6be7442"/>
    <ds:schemaRef ds:uri="8f98cbb5-b236-46eb-a654-ec551ee227a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14ABF78-BAE7-4756-8564-28B3DA1B4744}">
  <ds:schemaRefs>
    <ds:schemaRef ds:uri="29ecdfe2-6d9a-477f-8189-4993f6be7442"/>
    <ds:schemaRef ds:uri="8f98cbb5-b236-46eb-a654-ec551ee227a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126225-BB71-4F6D-984D-16EC445754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</vt:lpstr>
      <vt:lpstr>Overview</vt:lpstr>
      <vt:lpstr>Motivation</vt:lpstr>
      <vt:lpstr>Definitions</vt:lpstr>
      <vt:lpstr>Methods</vt:lpstr>
      <vt:lpstr>Results</vt:lpstr>
      <vt:lpstr>Results</vt:lpstr>
      <vt:lpstr>Results</vt:lpstr>
      <vt:lpstr>Results</vt:lpstr>
      <vt:lpstr>Results</vt:lpstr>
      <vt:lpstr>Results</vt:lpstr>
      <vt:lpstr>Outlook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Georgios Andriotis</dc:creator>
  <cp:revision>87</cp:revision>
  <dcterms:created xsi:type="dcterms:W3CDTF">2020-12-21T09:23:49Z</dcterms:created>
  <dcterms:modified xsi:type="dcterms:W3CDTF">2026-02-25T12:34:14Z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0x01010091BCDD4D6CD5C34F90BD661EF9D054FB</vt:lpwstr>
  </property>
</Properties>
</file>