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fntdata" ContentType="application/x-fontdata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embedTrueTypeFonts="1" saveSubsetFonts="1">
  <p:sldMasterIdLst>
    <p:sldMasterId id="2147483648" r:id="rId1"/>
    <p:sldMasterId id="2147483675" r:id="rId2"/>
    <p:sldMasterId id="2147483687" r:id="rId3"/>
  </p:sldMasterIdLst>
  <p:notesMasterIdLst>
    <p:notesMasterId r:id="rId105"/>
  </p:notesMasterIdLst>
  <p:sldIdLst>
    <p:sldId id="256" r:id="rId4"/>
    <p:sldId id="1010" r:id="rId5"/>
    <p:sldId id="793" r:id="rId6"/>
    <p:sldId id="2252" r:id="rId7"/>
    <p:sldId id="1012" r:id="rId8"/>
    <p:sldId id="2242" r:id="rId9"/>
    <p:sldId id="807" r:id="rId10"/>
    <p:sldId id="808" r:id="rId11"/>
    <p:sldId id="2244" r:id="rId12"/>
    <p:sldId id="2258" r:id="rId13"/>
    <p:sldId id="794" r:id="rId14"/>
    <p:sldId id="852" r:id="rId15"/>
    <p:sldId id="300" r:id="rId16"/>
    <p:sldId id="1078" r:id="rId17"/>
    <p:sldId id="1116" r:id="rId18"/>
    <p:sldId id="2246" r:id="rId19"/>
    <p:sldId id="1296" r:id="rId20"/>
    <p:sldId id="1294" r:id="rId21"/>
    <p:sldId id="2247" r:id="rId22"/>
    <p:sldId id="1295" r:id="rId23"/>
    <p:sldId id="1297" r:id="rId24"/>
    <p:sldId id="1287" r:id="rId25"/>
    <p:sldId id="2253" r:id="rId26"/>
    <p:sldId id="1291" r:id="rId27"/>
    <p:sldId id="2254" r:id="rId28"/>
    <p:sldId id="1014" r:id="rId29"/>
    <p:sldId id="795" r:id="rId30"/>
    <p:sldId id="2228" r:id="rId31"/>
    <p:sldId id="1033" r:id="rId32"/>
    <p:sldId id="2230" r:id="rId33"/>
    <p:sldId id="2248" r:id="rId34"/>
    <p:sldId id="1286" r:id="rId35"/>
    <p:sldId id="2255" r:id="rId36"/>
    <p:sldId id="2249" r:id="rId37"/>
    <p:sldId id="1002" r:id="rId38"/>
    <p:sldId id="2240" r:id="rId39"/>
    <p:sldId id="267" r:id="rId40"/>
    <p:sldId id="1292" r:id="rId41"/>
    <p:sldId id="1050" r:id="rId42"/>
    <p:sldId id="2250" r:id="rId43"/>
    <p:sldId id="2251" r:id="rId44"/>
    <p:sldId id="2239" r:id="rId45"/>
    <p:sldId id="1307" r:id="rId46"/>
    <p:sldId id="1217" r:id="rId47"/>
    <p:sldId id="2232" r:id="rId48"/>
    <p:sldId id="822" r:id="rId49"/>
    <p:sldId id="2241" r:id="rId50"/>
    <p:sldId id="2237" r:id="rId51"/>
    <p:sldId id="2234" r:id="rId52"/>
    <p:sldId id="2235" r:id="rId53"/>
    <p:sldId id="820" r:id="rId54"/>
    <p:sldId id="768" r:id="rId55"/>
    <p:sldId id="965" r:id="rId56"/>
    <p:sldId id="2229" r:id="rId57"/>
    <p:sldId id="2226" r:id="rId58"/>
    <p:sldId id="2227" r:id="rId59"/>
    <p:sldId id="1007" r:id="rId60"/>
    <p:sldId id="1005" r:id="rId61"/>
    <p:sldId id="1003" r:id="rId62"/>
    <p:sldId id="1004" r:id="rId63"/>
    <p:sldId id="1006" r:id="rId64"/>
    <p:sldId id="813" r:id="rId65"/>
    <p:sldId id="378" r:id="rId66"/>
    <p:sldId id="1011" r:id="rId67"/>
    <p:sldId id="1121" r:id="rId68"/>
    <p:sldId id="870" r:id="rId69"/>
    <p:sldId id="841" r:id="rId70"/>
    <p:sldId id="1267" r:id="rId71"/>
    <p:sldId id="1272" r:id="rId72"/>
    <p:sldId id="974" r:id="rId73"/>
    <p:sldId id="1289" r:id="rId74"/>
    <p:sldId id="1284" r:id="rId75"/>
    <p:sldId id="735" r:id="rId76"/>
    <p:sldId id="988" r:id="rId77"/>
    <p:sldId id="1302" r:id="rId78"/>
    <p:sldId id="1040" r:id="rId79"/>
    <p:sldId id="1255" r:id="rId80"/>
    <p:sldId id="1278" r:id="rId81"/>
    <p:sldId id="1282" r:id="rId82"/>
    <p:sldId id="1279" r:id="rId83"/>
    <p:sldId id="1280" r:id="rId84"/>
    <p:sldId id="1281" r:id="rId85"/>
    <p:sldId id="271" r:id="rId86"/>
    <p:sldId id="1260" r:id="rId87"/>
    <p:sldId id="1031" r:id="rId88"/>
    <p:sldId id="959" r:id="rId89"/>
    <p:sldId id="1268" r:id="rId90"/>
    <p:sldId id="1269" r:id="rId91"/>
    <p:sldId id="1270" r:id="rId92"/>
    <p:sldId id="1247" r:id="rId93"/>
    <p:sldId id="1246" r:id="rId94"/>
    <p:sldId id="1249" r:id="rId95"/>
    <p:sldId id="1259" r:id="rId96"/>
    <p:sldId id="1257" r:id="rId97"/>
    <p:sldId id="1253" r:id="rId98"/>
    <p:sldId id="1248" r:id="rId99"/>
    <p:sldId id="975" r:id="rId100"/>
    <p:sldId id="976" r:id="rId101"/>
    <p:sldId id="982" r:id="rId102"/>
    <p:sldId id="1008" r:id="rId103"/>
    <p:sldId id="1015" r:id="rId104"/>
  </p:sldIdLst>
  <p:sldSz cx="12192000" cy="6858000"/>
  <p:notesSz cx="6858000" cy="9144000"/>
  <p:embeddedFontLst>
    <p:embeddedFont>
      <p:font typeface="Arial Rounded MT Bold" panose="020F0704030504030204" pitchFamily="34" charset="77"/>
      <p:regular r:id="rId106"/>
    </p:embeddedFont>
    <p:embeddedFont>
      <p:font typeface="Bahnschrift" panose="020B0502040204020203" pitchFamily="34" charset="0"/>
      <p:regular r:id="rId107"/>
      <p:bold r:id="rId108"/>
    </p:embeddedFont>
    <p:embeddedFont>
      <p:font typeface="Cambria Math" panose="02040503050406030204" pitchFamily="18" charset="0"/>
      <p:regular r:id="rId109"/>
    </p:embeddedFont>
    <p:embeddedFont>
      <p:font typeface="Quantum Round (BRK)" pitchFamily="2" charset="0"/>
      <p:regular r:id="rId110"/>
    </p:embeddedFont>
    <p:embeddedFont>
      <p:font typeface="Quantum Round Hollow (BRK)" pitchFamily="2" charset="0"/>
      <p:regular r:id="rId111"/>
    </p:embeddedFont>
    <p:embeddedFont>
      <p:font typeface="Trebuchet MS" panose="020B0703020202090204" pitchFamily="34" charset="0"/>
      <p:regular r:id="rId112"/>
      <p:bold r:id="rId113"/>
      <p:italic r:id="rId114"/>
      <p:boldItalic r:id="rId11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AFA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839" autoAdjust="0"/>
    <p:restoredTop sz="91343" autoAdjust="0"/>
  </p:normalViewPr>
  <p:slideViewPr>
    <p:cSldViewPr snapToGrid="0">
      <p:cViewPr varScale="1">
        <p:scale>
          <a:sx n="131" d="100"/>
          <a:sy n="131" d="100"/>
        </p:scale>
        <p:origin x="1656" y="18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-8453"/>
    </p:cViewPr>
  </p:sorterViewPr>
  <p:notesViewPr>
    <p:cSldViewPr snapToGrid="0">
      <p:cViewPr varScale="1">
        <p:scale>
          <a:sx n="138" d="100"/>
          <a:sy n="138" d="100"/>
        </p:scale>
        <p:origin x="3064" y="17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3.xml"/><Relationship Id="rId117" Type="http://schemas.openxmlformats.org/officeDocument/2006/relationships/viewProps" Target="viewProps.xml"/><Relationship Id="rId21" Type="http://schemas.openxmlformats.org/officeDocument/2006/relationships/slide" Target="slides/slide18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63" Type="http://schemas.openxmlformats.org/officeDocument/2006/relationships/slide" Target="slides/slide60.xml"/><Relationship Id="rId68" Type="http://schemas.openxmlformats.org/officeDocument/2006/relationships/slide" Target="slides/slide65.xml"/><Relationship Id="rId84" Type="http://schemas.openxmlformats.org/officeDocument/2006/relationships/slide" Target="slides/slide81.xml"/><Relationship Id="rId89" Type="http://schemas.openxmlformats.org/officeDocument/2006/relationships/slide" Target="slides/slide86.xml"/><Relationship Id="rId112" Type="http://schemas.openxmlformats.org/officeDocument/2006/relationships/font" Target="fonts/font7.fntdata"/><Relationship Id="rId16" Type="http://schemas.openxmlformats.org/officeDocument/2006/relationships/slide" Target="slides/slide13.xml"/><Relationship Id="rId107" Type="http://schemas.openxmlformats.org/officeDocument/2006/relationships/font" Target="fonts/font2.fntdata"/><Relationship Id="rId11" Type="http://schemas.openxmlformats.org/officeDocument/2006/relationships/slide" Target="slides/slide8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53" Type="http://schemas.openxmlformats.org/officeDocument/2006/relationships/slide" Target="slides/slide50.xml"/><Relationship Id="rId58" Type="http://schemas.openxmlformats.org/officeDocument/2006/relationships/slide" Target="slides/slide55.xml"/><Relationship Id="rId74" Type="http://schemas.openxmlformats.org/officeDocument/2006/relationships/slide" Target="slides/slide71.xml"/><Relationship Id="rId79" Type="http://schemas.openxmlformats.org/officeDocument/2006/relationships/slide" Target="slides/slide76.xml"/><Relationship Id="rId102" Type="http://schemas.openxmlformats.org/officeDocument/2006/relationships/slide" Target="slides/slide99.xml"/><Relationship Id="rId5" Type="http://schemas.openxmlformats.org/officeDocument/2006/relationships/slide" Target="slides/slide2.xml"/><Relationship Id="rId90" Type="http://schemas.openxmlformats.org/officeDocument/2006/relationships/slide" Target="slides/slide87.xml"/><Relationship Id="rId95" Type="http://schemas.openxmlformats.org/officeDocument/2006/relationships/slide" Target="slides/slide92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64" Type="http://schemas.openxmlformats.org/officeDocument/2006/relationships/slide" Target="slides/slide61.xml"/><Relationship Id="rId69" Type="http://schemas.openxmlformats.org/officeDocument/2006/relationships/slide" Target="slides/slide66.xml"/><Relationship Id="rId113" Type="http://schemas.openxmlformats.org/officeDocument/2006/relationships/font" Target="fonts/font8.fntdata"/><Relationship Id="rId118" Type="http://schemas.openxmlformats.org/officeDocument/2006/relationships/theme" Target="theme/theme1.xml"/><Relationship Id="rId80" Type="http://schemas.openxmlformats.org/officeDocument/2006/relationships/slide" Target="slides/slide77.xml"/><Relationship Id="rId85" Type="http://schemas.openxmlformats.org/officeDocument/2006/relationships/slide" Target="slides/slide82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59" Type="http://schemas.openxmlformats.org/officeDocument/2006/relationships/slide" Target="slides/slide56.xml"/><Relationship Id="rId103" Type="http://schemas.openxmlformats.org/officeDocument/2006/relationships/slide" Target="slides/slide100.xml"/><Relationship Id="rId108" Type="http://schemas.openxmlformats.org/officeDocument/2006/relationships/font" Target="fonts/font3.fntdata"/><Relationship Id="rId54" Type="http://schemas.openxmlformats.org/officeDocument/2006/relationships/slide" Target="slides/slide51.xml"/><Relationship Id="rId70" Type="http://schemas.openxmlformats.org/officeDocument/2006/relationships/slide" Target="slides/slide67.xml"/><Relationship Id="rId75" Type="http://schemas.openxmlformats.org/officeDocument/2006/relationships/slide" Target="slides/slide72.xml"/><Relationship Id="rId91" Type="http://schemas.openxmlformats.org/officeDocument/2006/relationships/slide" Target="slides/slide88.xml"/><Relationship Id="rId96" Type="http://schemas.openxmlformats.org/officeDocument/2006/relationships/slide" Target="slides/slide9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49" Type="http://schemas.openxmlformats.org/officeDocument/2006/relationships/slide" Target="slides/slide46.xml"/><Relationship Id="rId114" Type="http://schemas.openxmlformats.org/officeDocument/2006/relationships/font" Target="fonts/font9.fntdata"/><Relationship Id="rId119" Type="http://schemas.openxmlformats.org/officeDocument/2006/relationships/tableStyles" Target="tableStyles.xml"/><Relationship Id="rId10" Type="http://schemas.openxmlformats.org/officeDocument/2006/relationships/slide" Target="slides/slide7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Relationship Id="rId60" Type="http://schemas.openxmlformats.org/officeDocument/2006/relationships/slide" Target="slides/slide57.xml"/><Relationship Id="rId65" Type="http://schemas.openxmlformats.org/officeDocument/2006/relationships/slide" Target="slides/slide62.xml"/><Relationship Id="rId73" Type="http://schemas.openxmlformats.org/officeDocument/2006/relationships/slide" Target="slides/slide70.xml"/><Relationship Id="rId78" Type="http://schemas.openxmlformats.org/officeDocument/2006/relationships/slide" Target="slides/slide75.xml"/><Relationship Id="rId81" Type="http://schemas.openxmlformats.org/officeDocument/2006/relationships/slide" Target="slides/slide78.xml"/><Relationship Id="rId86" Type="http://schemas.openxmlformats.org/officeDocument/2006/relationships/slide" Target="slides/slide83.xml"/><Relationship Id="rId94" Type="http://schemas.openxmlformats.org/officeDocument/2006/relationships/slide" Target="slides/slide91.xml"/><Relationship Id="rId99" Type="http://schemas.openxmlformats.org/officeDocument/2006/relationships/slide" Target="slides/slide96.xml"/><Relationship Id="rId101" Type="http://schemas.openxmlformats.org/officeDocument/2006/relationships/slide" Target="slides/slide9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9" Type="http://schemas.openxmlformats.org/officeDocument/2006/relationships/slide" Target="slides/slide36.xml"/><Relationship Id="rId109" Type="http://schemas.openxmlformats.org/officeDocument/2006/relationships/font" Target="fonts/font4.fntdata"/><Relationship Id="rId34" Type="http://schemas.openxmlformats.org/officeDocument/2006/relationships/slide" Target="slides/slide31.xml"/><Relationship Id="rId50" Type="http://schemas.openxmlformats.org/officeDocument/2006/relationships/slide" Target="slides/slide47.xml"/><Relationship Id="rId55" Type="http://schemas.openxmlformats.org/officeDocument/2006/relationships/slide" Target="slides/slide52.xml"/><Relationship Id="rId76" Type="http://schemas.openxmlformats.org/officeDocument/2006/relationships/slide" Target="slides/slide73.xml"/><Relationship Id="rId97" Type="http://schemas.openxmlformats.org/officeDocument/2006/relationships/slide" Target="slides/slide94.xml"/><Relationship Id="rId104" Type="http://schemas.openxmlformats.org/officeDocument/2006/relationships/slide" Target="slides/slide101.xml"/><Relationship Id="rId7" Type="http://schemas.openxmlformats.org/officeDocument/2006/relationships/slide" Target="slides/slide4.xml"/><Relationship Id="rId71" Type="http://schemas.openxmlformats.org/officeDocument/2006/relationships/slide" Target="slides/slide68.xml"/><Relationship Id="rId92" Type="http://schemas.openxmlformats.org/officeDocument/2006/relationships/slide" Target="slides/slide89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6.xml"/><Relationship Id="rId24" Type="http://schemas.openxmlformats.org/officeDocument/2006/relationships/slide" Target="slides/slide21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66" Type="http://schemas.openxmlformats.org/officeDocument/2006/relationships/slide" Target="slides/slide63.xml"/><Relationship Id="rId87" Type="http://schemas.openxmlformats.org/officeDocument/2006/relationships/slide" Target="slides/slide84.xml"/><Relationship Id="rId110" Type="http://schemas.openxmlformats.org/officeDocument/2006/relationships/font" Target="fonts/font5.fntdata"/><Relationship Id="rId115" Type="http://schemas.openxmlformats.org/officeDocument/2006/relationships/font" Target="fonts/font10.fntdata"/><Relationship Id="rId61" Type="http://schemas.openxmlformats.org/officeDocument/2006/relationships/slide" Target="slides/slide58.xml"/><Relationship Id="rId82" Type="http://schemas.openxmlformats.org/officeDocument/2006/relationships/slide" Target="slides/slide79.xml"/><Relationship Id="rId19" Type="http://schemas.openxmlformats.org/officeDocument/2006/relationships/slide" Target="slides/slide16.xml"/><Relationship Id="rId14" Type="http://schemas.openxmlformats.org/officeDocument/2006/relationships/slide" Target="slides/slide11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56" Type="http://schemas.openxmlformats.org/officeDocument/2006/relationships/slide" Target="slides/slide53.xml"/><Relationship Id="rId77" Type="http://schemas.openxmlformats.org/officeDocument/2006/relationships/slide" Target="slides/slide74.xml"/><Relationship Id="rId100" Type="http://schemas.openxmlformats.org/officeDocument/2006/relationships/slide" Target="slides/slide97.xml"/><Relationship Id="rId105" Type="http://schemas.openxmlformats.org/officeDocument/2006/relationships/notesMaster" Target="notesMasters/notesMaster1.xml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72" Type="http://schemas.openxmlformats.org/officeDocument/2006/relationships/slide" Target="slides/slide69.xml"/><Relationship Id="rId93" Type="http://schemas.openxmlformats.org/officeDocument/2006/relationships/slide" Target="slides/slide90.xml"/><Relationship Id="rId98" Type="http://schemas.openxmlformats.org/officeDocument/2006/relationships/slide" Target="slides/slide95.xml"/><Relationship Id="rId3" Type="http://schemas.openxmlformats.org/officeDocument/2006/relationships/slideMaster" Target="slideMasters/slideMaster3.xml"/><Relationship Id="rId25" Type="http://schemas.openxmlformats.org/officeDocument/2006/relationships/slide" Target="slides/slide22.xml"/><Relationship Id="rId46" Type="http://schemas.openxmlformats.org/officeDocument/2006/relationships/slide" Target="slides/slide43.xml"/><Relationship Id="rId67" Type="http://schemas.openxmlformats.org/officeDocument/2006/relationships/slide" Target="slides/slide64.xml"/><Relationship Id="rId116" Type="http://schemas.openxmlformats.org/officeDocument/2006/relationships/presProps" Target="presProps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62" Type="http://schemas.openxmlformats.org/officeDocument/2006/relationships/slide" Target="slides/slide59.xml"/><Relationship Id="rId83" Type="http://schemas.openxmlformats.org/officeDocument/2006/relationships/slide" Target="slides/slide80.xml"/><Relationship Id="rId88" Type="http://schemas.openxmlformats.org/officeDocument/2006/relationships/slide" Target="slides/slide85.xml"/><Relationship Id="rId111" Type="http://schemas.openxmlformats.org/officeDocument/2006/relationships/font" Target="fonts/font6.fntdata"/><Relationship Id="rId15" Type="http://schemas.openxmlformats.org/officeDocument/2006/relationships/slide" Target="slides/slide12.xml"/><Relationship Id="rId36" Type="http://schemas.openxmlformats.org/officeDocument/2006/relationships/slide" Target="slides/slide33.xml"/><Relationship Id="rId57" Type="http://schemas.openxmlformats.org/officeDocument/2006/relationships/slide" Target="slides/slide54.xml"/><Relationship Id="rId106" Type="http://schemas.openxmlformats.org/officeDocument/2006/relationships/font" Target="fonts/font1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encabezado 1"/>
          <p:cNvSpPr>
            <a:spLocks noGrp="1"/>
          </p:cNvSpPr>
          <p:nvPr>
            <p:ph type="hdr" sz="quarter"/>
          </p:nvPr>
        </p:nvSpPr>
        <p:spPr>
          <a:xfrm>
            <a:off x="0" y="3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Marcador de fecha 2"/>
          <p:cNvSpPr>
            <a:spLocks noGrp="1"/>
          </p:cNvSpPr>
          <p:nvPr>
            <p:ph type="dt" idx="1"/>
          </p:nvPr>
        </p:nvSpPr>
        <p:spPr>
          <a:xfrm>
            <a:off x="3884613" y="3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99EDAB-D8DC-2D4B-961F-13A2F0018C8D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4" name="Marcador de imagen d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Marcador de notas 4"/>
          <p:cNvSpPr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1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GB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6995EE-C30A-F247-8705-D87F53548A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4056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1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2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3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4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0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1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2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3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4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800" b="1" dirty="0">
              <a:solidFill>
                <a:srgbClr val="FF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6995EE-C30A-F247-8705-D87F53548AB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91200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B360DA4-8D5E-4E37-9F14-946485C94FBF}" type="slidenum">
              <a:rPr lang="es-ES" smtClean="0"/>
              <a:pPr>
                <a:defRPr/>
              </a:pPr>
              <a:t>2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830141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B360DA4-8D5E-4E37-9F14-946485C94FBF}" type="slidenum">
              <a:rPr lang="es-ES" smtClean="0"/>
              <a:pPr>
                <a:defRPr/>
              </a:pPr>
              <a:t>7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8267970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B360DA4-8D5E-4E37-9F14-946485C94FBF}" type="slidenum">
              <a:rPr lang="es-ES" smtClean="0"/>
              <a:pPr>
                <a:defRPr/>
              </a:pPr>
              <a:t>8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42179217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C05437-DDFA-17FD-B911-0C6E3FFB1E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>
            <a:extLst>
              <a:ext uri="{FF2B5EF4-FFF2-40B4-BE49-F238E27FC236}">
                <a16:creationId xmlns:a16="http://schemas.microsoft.com/office/drawing/2014/main" id="{5CAB4021-DF84-0E5A-094B-42A2E84CDC3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>
            <a:extLst>
              <a:ext uri="{FF2B5EF4-FFF2-40B4-BE49-F238E27FC236}">
                <a16:creationId xmlns:a16="http://schemas.microsoft.com/office/drawing/2014/main" id="{DFFEAD5C-3AFA-0BEE-6643-CF20F7BA2FF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815D16D6-5991-B2B4-4B0B-70061DEE8E4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B360DA4-8D5E-4E37-9F14-946485C94FBF}" type="slidenum">
              <a:rPr lang="es-ES" smtClean="0"/>
              <a:pPr>
                <a:defRPr/>
              </a:pPr>
              <a:t>9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56451689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32D941-B67B-984D-5C62-F18D9A6F27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>
            <a:extLst>
              <a:ext uri="{FF2B5EF4-FFF2-40B4-BE49-F238E27FC236}">
                <a16:creationId xmlns:a16="http://schemas.microsoft.com/office/drawing/2014/main" id="{4C9862DD-2453-FB20-FCEE-CCC2325D85F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>
            <a:extLst>
              <a:ext uri="{FF2B5EF4-FFF2-40B4-BE49-F238E27FC236}">
                <a16:creationId xmlns:a16="http://schemas.microsoft.com/office/drawing/2014/main" id="{45A977F9-1C5F-D10B-0CF4-55E36083252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FF17FDF9-631B-AC9C-E62C-74111C138C6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B360DA4-8D5E-4E37-9F14-946485C94FBF}" type="slidenum">
              <a:rPr lang="es-ES" smtClean="0"/>
              <a:pPr>
                <a:defRPr/>
              </a:pPr>
              <a:t>10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1273587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E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6995EE-C30A-F247-8705-D87F53548ABD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090567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E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6995EE-C30A-F247-8705-D87F53548ABD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895199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AC278E-3369-62F3-6150-14CD6B2BDF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>
            <a:extLst>
              <a:ext uri="{FF2B5EF4-FFF2-40B4-BE49-F238E27FC236}">
                <a16:creationId xmlns:a16="http://schemas.microsoft.com/office/drawing/2014/main" id="{D29D9FEF-0842-B30C-40C9-E0CF9D7324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>
            <a:extLst>
              <a:ext uri="{FF2B5EF4-FFF2-40B4-BE49-F238E27FC236}">
                <a16:creationId xmlns:a16="http://schemas.microsoft.com/office/drawing/2014/main" id="{E9441D4A-3217-37AD-9D83-E54EE9A1466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D92D8723-B90E-692B-1229-8C301502078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6995EE-C30A-F247-8705-D87F53548ABD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939131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806497-1266-BCD5-5416-19FE0CFACB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>
            <a:extLst>
              <a:ext uri="{FF2B5EF4-FFF2-40B4-BE49-F238E27FC236}">
                <a16:creationId xmlns:a16="http://schemas.microsoft.com/office/drawing/2014/main" id="{DF298A8B-DDF9-CEE1-6562-83925C82B65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>
            <a:extLst>
              <a:ext uri="{FF2B5EF4-FFF2-40B4-BE49-F238E27FC236}">
                <a16:creationId xmlns:a16="http://schemas.microsoft.com/office/drawing/2014/main" id="{81E9E596-4EC3-DA52-0644-035EF487965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BC9E7958-AC14-4747-B93A-C302A690AB7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6995EE-C30A-F247-8705-D87F53548ABD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440323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373B11-97D3-630A-5A47-A171A3639C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>
            <a:extLst>
              <a:ext uri="{FF2B5EF4-FFF2-40B4-BE49-F238E27FC236}">
                <a16:creationId xmlns:a16="http://schemas.microsoft.com/office/drawing/2014/main" id="{E0B6A575-8469-AF0E-7A08-D7A119ED650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>
            <a:extLst>
              <a:ext uri="{FF2B5EF4-FFF2-40B4-BE49-F238E27FC236}">
                <a16:creationId xmlns:a16="http://schemas.microsoft.com/office/drawing/2014/main" id="{E4C90B16-5F54-AA24-0D6F-7E8535C82EE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96E2B6CA-7FD1-32CD-C4D3-803B4F995E2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6995EE-C30A-F247-8705-D87F53548ABD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890767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B360DA4-8D5E-4E37-9F14-946485C94FBF}" type="slidenum">
              <a:rPr lang="es-ES" smtClean="0"/>
              <a:pPr>
                <a:defRPr/>
              </a:pPr>
              <a:t>32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71724333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B360DA4-8D5E-4E37-9F14-946485C94FBF}" type="slidenum">
              <a:rPr lang="es-ES" smtClean="0"/>
              <a:pPr>
                <a:defRPr/>
              </a:pPr>
              <a:t>33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13339342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FB0838-DBBB-179D-5482-DC1D32F489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>
            <a:extLst>
              <a:ext uri="{FF2B5EF4-FFF2-40B4-BE49-F238E27FC236}">
                <a16:creationId xmlns:a16="http://schemas.microsoft.com/office/drawing/2014/main" id="{66450258-8BDE-B7B1-46D6-36EA1A1DAAF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>
            <a:extLst>
              <a:ext uri="{FF2B5EF4-FFF2-40B4-BE49-F238E27FC236}">
                <a16:creationId xmlns:a16="http://schemas.microsoft.com/office/drawing/2014/main" id="{D8254F9F-066E-9981-8112-FFA33F54E5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ACC3014E-165F-A6C8-19A1-6E2BDA20946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6995EE-C30A-F247-8705-D87F53548ABD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626581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B360DA4-8D5E-4E37-9F14-946485C94FBF}" type="slidenum">
              <a:rPr lang="es-ES" smtClean="0"/>
              <a:pPr>
                <a:defRPr/>
              </a:pPr>
              <a:t>35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00091060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B360DA4-8D5E-4E37-9F14-946485C94FBF}" type="slidenum">
              <a:rPr lang="es-ES" smtClean="0"/>
              <a:pPr>
                <a:defRPr/>
              </a:pPr>
              <a:t>36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05952271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6995EE-C30A-F247-8705-D87F53548ABD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36603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E7420B-0A94-DDB8-F55A-5F60D7479D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>
            <a:extLst>
              <a:ext uri="{FF2B5EF4-FFF2-40B4-BE49-F238E27FC236}">
                <a16:creationId xmlns:a16="http://schemas.microsoft.com/office/drawing/2014/main" id="{87757A76-703E-59F8-73C8-881D2E870FF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>
            <a:extLst>
              <a:ext uri="{FF2B5EF4-FFF2-40B4-BE49-F238E27FC236}">
                <a16:creationId xmlns:a16="http://schemas.microsoft.com/office/drawing/2014/main" id="{23B888FD-147A-1C58-A87F-F827B76CD6A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821E06C6-5E62-7DD6-658F-2516E13806F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6995EE-C30A-F247-8705-D87F53548ABD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158892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B360DA4-8D5E-4E37-9F14-946485C94FBF}" type="slidenum">
              <a:rPr lang="es-ES" smtClean="0"/>
              <a:pPr>
                <a:defRPr/>
              </a:pPr>
              <a:t>39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32402570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6995EE-C30A-F247-8705-D87F53548ABD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627895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D6EBE6-9BA2-7848-131E-810734FFB3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>
            <a:extLst>
              <a:ext uri="{FF2B5EF4-FFF2-40B4-BE49-F238E27FC236}">
                <a16:creationId xmlns:a16="http://schemas.microsoft.com/office/drawing/2014/main" id="{2FEB6F2B-1BA2-9461-1C21-0AE3A44EDB9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>
            <a:extLst>
              <a:ext uri="{FF2B5EF4-FFF2-40B4-BE49-F238E27FC236}">
                <a16:creationId xmlns:a16="http://schemas.microsoft.com/office/drawing/2014/main" id="{2E44D7C2-19A5-8574-745D-4363F3428B4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BC01AD77-10AA-CB74-5AF1-C1F1F964C33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6995EE-C30A-F247-8705-D87F53548ABD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950612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35FAB5-1B38-A58F-8D66-2E38F8EA65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>
            <a:extLst>
              <a:ext uri="{FF2B5EF4-FFF2-40B4-BE49-F238E27FC236}">
                <a16:creationId xmlns:a16="http://schemas.microsoft.com/office/drawing/2014/main" id="{968996DF-1738-9D0A-F77F-62BE2DDD526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>
            <a:extLst>
              <a:ext uri="{FF2B5EF4-FFF2-40B4-BE49-F238E27FC236}">
                <a16:creationId xmlns:a16="http://schemas.microsoft.com/office/drawing/2014/main" id="{164E7A49-912D-8823-26EA-57428027251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AC10B357-CA4F-D9A9-AA51-4700A425BC4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B360DA4-8D5E-4E37-9F14-946485C94FBF}" type="slidenum">
              <a:rPr lang="es-ES" smtClean="0"/>
              <a:pPr>
                <a:defRPr/>
              </a:pPr>
              <a:t>42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68676630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BA2DE9-F68E-0759-682A-5110A20180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>
            <a:extLst>
              <a:ext uri="{FF2B5EF4-FFF2-40B4-BE49-F238E27FC236}">
                <a16:creationId xmlns:a16="http://schemas.microsoft.com/office/drawing/2014/main" id="{BC75806E-52F5-B501-E7B6-6B7F02BE473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>
            <a:extLst>
              <a:ext uri="{FF2B5EF4-FFF2-40B4-BE49-F238E27FC236}">
                <a16:creationId xmlns:a16="http://schemas.microsoft.com/office/drawing/2014/main" id="{9B04F4CA-5775-9F2A-5693-77B8AC9D645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DAE1C86B-CDF0-0874-96AC-B04B856DDBC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B360DA4-8D5E-4E37-9F14-946485C94FBF}" type="slidenum">
              <a:rPr lang="es-ES" smtClean="0"/>
              <a:pPr>
                <a:defRPr/>
              </a:pPr>
              <a:t>43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23959893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6995EE-C30A-F247-8705-D87F53548ABD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036892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F71F62-B8F5-2DA8-7BDD-6019FCBBDB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>
            <a:extLst>
              <a:ext uri="{FF2B5EF4-FFF2-40B4-BE49-F238E27FC236}">
                <a16:creationId xmlns:a16="http://schemas.microsoft.com/office/drawing/2014/main" id="{F4F5EBE9-A88E-CCDE-19CF-0E0E73DA0CA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>
            <a:extLst>
              <a:ext uri="{FF2B5EF4-FFF2-40B4-BE49-F238E27FC236}">
                <a16:creationId xmlns:a16="http://schemas.microsoft.com/office/drawing/2014/main" id="{28C4F2F4-CC7C-8440-7EEC-F5C71A202B7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7DCBFE40-5080-D0DD-AD66-65C03191C1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6995EE-C30A-F247-8705-D87F53548ABD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640911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BCD0E3-381C-B602-40B5-A10255BB2E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>
            <a:extLst>
              <a:ext uri="{FF2B5EF4-FFF2-40B4-BE49-F238E27FC236}">
                <a16:creationId xmlns:a16="http://schemas.microsoft.com/office/drawing/2014/main" id="{01EB3906-CD5F-45DC-DE49-B4D3D43544D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>
            <a:extLst>
              <a:ext uri="{FF2B5EF4-FFF2-40B4-BE49-F238E27FC236}">
                <a16:creationId xmlns:a16="http://schemas.microsoft.com/office/drawing/2014/main" id="{53E036C4-9541-95D9-E169-EF4D9E92E95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Summary: Building on the success of the ABRACADABRA demonstrator, the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DMRadio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program aims to field the definitive search for GUT-scale/pre-inflation axions. Currently testing the 50L magnet and completing the commissioning the cryostat. The collaboration is working through an R&amp;D plan that would allow us to field additional demonstrators at the m^3 scale and finalize the design of the ultimate experiment.</a:t>
            </a:r>
            <a:endParaRPr lang="en-US" dirty="0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CB6C5EAC-85C6-E8CD-F87A-FB46E5AE05B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B360DA4-8D5E-4E37-9F14-946485C94FBF}" type="slidenum">
              <a:rPr lang="es-ES" smtClean="0"/>
              <a:pPr>
                <a:defRPr/>
              </a:pPr>
              <a:t>48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07333207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A3B303-1440-7D83-A784-A4586668D7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>
            <a:extLst>
              <a:ext uri="{FF2B5EF4-FFF2-40B4-BE49-F238E27FC236}">
                <a16:creationId xmlns:a16="http://schemas.microsoft.com/office/drawing/2014/main" id="{1461DC0B-99EE-9B4D-2A55-46D39996BE7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>
            <a:extLst>
              <a:ext uri="{FF2B5EF4-FFF2-40B4-BE49-F238E27FC236}">
                <a16:creationId xmlns:a16="http://schemas.microsoft.com/office/drawing/2014/main" id="{7BF0943F-DDF7-B99D-94B3-96C2A60FED2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8CB3F473-7FE1-7D69-22A6-B7AAA9ACE3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6995EE-C30A-F247-8705-D87F53548ABD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15496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C99ED9-D97F-C652-0C0C-8A03B3E475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>
            <a:extLst>
              <a:ext uri="{FF2B5EF4-FFF2-40B4-BE49-F238E27FC236}">
                <a16:creationId xmlns:a16="http://schemas.microsoft.com/office/drawing/2014/main" id="{A3741C87-22A4-B4A9-5C5A-030F20DB6DD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>
            <a:extLst>
              <a:ext uri="{FF2B5EF4-FFF2-40B4-BE49-F238E27FC236}">
                <a16:creationId xmlns:a16="http://schemas.microsoft.com/office/drawing/2014/main" id="{CEDB77E0-DF4D-F76B-00C3-E359EFF0906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F4343D0A-2F0E-2E8C-3A83-C59420540C8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6995EE-C30A-F247-8705-D87F53548ABD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839418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E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6995EE-C30A-F247-8705-D87F53548ABD}" type="slidenum">
              <a:rPr lang="en-GB" smtClean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484780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B360DA4-8D5E-4E37-9F14-946485C94FBF}" type="slidenum">
              <a:rPr lang="es-ES" smtClean="0"/>
              <a:pPr>
                <a:defRPr/>
              </a:pPr>
              <a:t>53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76168929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7B5255-5329-45F9-87F3-A2F9FB4734DF}" type="slidenum">
              <a:rPr lang="de-DE" smtClean="0"/>
              <a:t>56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68394309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B360DA4-8D5E-4E37-9F14-946485C94FBF}" type="slidenum">
              <a:rPr lang="es-ES" smtClean="0"/>
              <a:pPr>
                <a:defRPr/>
              </a:pPr>
              <a:t>58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4144587639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B360DA4-8D5E-4E37-9F14-946485C94FBF}" type="slidenum">
              <a:rPr lang="es-ES" smtClean="0"/>
              <a:pPr>
                <a:defRPr/>
              </a:pPr>
              <a:t>60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636644460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B360DA4-8D5E-4E37-9F14-946485C94FBF}" type="slidenum">
              <a:rPr lang="es-ES" smtClean="0"/>
              <a:pPr>
                <a:defRPr/>
              </a:pPr>
              <a:t>66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804068749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E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6995EE-C30A-F247-8705-D87F53548ABD}" type="slidenum">
              <a:rPr lang="en-GB" smtClean="0"/>
              <a:t>69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5398782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6995EE-C30A-F247-8705-D87F53548ABD}" type="slidenum">
              <a:rPr lang="en-GB" smtClean="0"/>
              <a:t>71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848566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F0E0F4-C1CA-384A-923F-33C5B622A5B0}" type="slidenum">
              <a:rPr lang="en-US" smtClean="0"/>
              <a:t>73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5490247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E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6995EE-C30A-F247-8705-D87F53548ABD}" type="slidenum">
              <a:rPr lang="en-GB" smtClean="0"/>
              <a:t>75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8844939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E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B360DA4-8D5E-4E37-9F14-946485C94FBF}" type="slidenum">
              <a:rPr lang="es-ES" smtClean="0"/>
              <a:pPr>
                <a:defRPr/>
              </a:pPr>
              <a:t>76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347314584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E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6995EE-C30A-F247-8705-D87F53548ABD}" type="slidenum">
              <a:rPr lang="en-GB" smtClean="0"/>
              <a:t>77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4599003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E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6995EE-C30A-F247-8705-D87F53548ABD}" type="slidenum">
              <a:rPr lang="en-GB" smtClean="0"/>
              <a:t>78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38056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E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6995EE-C30A-F247-8705-D87F53548ABD}" type="slidenum">
              <a:rPr lang="en-GB" smtClean="0"/>
              <a:t>79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8539130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6995EE-C30A-F247-8705-D87F53548ABD}" type="slidenum">
              <a:rPr lang="en-GB" smtClean="0"/>
              <a:t>81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2647519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6995EE-C30A-F247-8705-D87F53548ABD}" type="slidenum">
              <a:rPr lang="en-GB" smtClean="0"/>
              <a:t>82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3848791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6995EE-C30A-F247-8705-D87F53548ABD}" type="slidenum">
              <a:rPr lang="en-GB" smtClean="0"/>
              <a:t>83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4433075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6995EE-C30A-F247-8705-D87F53548ABD}" type="slidenum">
              <a:rPr lang="en-GB" smtClean="0"/>
              <a:t>84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1494627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6995EE-C30A-F247-8705-D87F53548ABD}" type="slidenum">
              <a:rPr lang="en-GB" smtClean="0"/>
              <a:t>90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5343985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6995EE-C30A-F247-8705-D87F53548ABD}" type="slidenum">
              <a:rPr lang="en-GB" smtClean="0"/>
              <a:t>91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6278952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6995EE-C30A-F247-8705-D87F53548ABD}" type="slidenum">
              <a:rPr lang="en-GB" smtClean="0"/>
              <a:t>92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7135394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6995EE-C30A-F247-8705-D87F53548ABD}" type="slidenum">
              <a:rPr lang="en-GB" smtClean="0"/>
              <a:t>93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1793495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E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6995EE-C30A-F247-8705-D87F53548ABD}" type="slidenum">
              <a:rPr lang="en-GB" smtClean="0"/>
              <a:t>94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106455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6995EE-C30A-F247-8705-D87F53548ABD}" type="slidenum">
              <a:rPr lang="en-GB" smtClean="0"/>
              <a:t>96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4736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s-ES"/>
              <a:t>Haga clic para editar el estilo de subtítulo del patrón</a:t>
            </a:r>
            <a:endParaRPr lang="en-US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B8892D-EAB3-B443-988E-2D50D6049447}" type="datetime1">
              <a:rPr lang="es-ES" smtClean="0"/>
              <a:t>22/6/26</a:t>
            </a:fld>
            <a:endParaRPr lang="en-U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D77730-904C-4944-9B34-9295FCD08D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1726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93C94B-C2EF-4A4F-AD9B-D21872FB2871}" type="datetime1">
              <a:rPr lang="es-ES" smtClean="0"/>
              <a:t>22/6/26</a:t>
            </a:fld>
            <a:endParaRPr lang="en-U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  <a:prstGeom prst="roundRect">
            <a:avLst>
              <a:gd name="adj" fmla="val 34880"/>
            </a:avLst>
          </a:prstGeom>
          <a:noFill/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>
              <a:defRPr sz="200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7BD77730-904C-4944-9B34-9295FCD08D9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60824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30E69-042B-3F48-B724-A9C69E951A6B}" type="datetime1">
              <a:rPr lang="es-ES" smtClean="0"/>
              <a:t>22/6/26</a:t>
            </a:fld>
            <a:endParaRPr lang="en-U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D77730-904C-4944-9B34-9295FCD08D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34683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Marcador de contenido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2E2AB-5C05-A741-9993-52B8AD5BEC4B}" type="datetime1">
              <a:rPr lang="es-ES" smtClean="0"/>
              <a:t>22/6/26</a:t>
            </a:fld>
            <a:endParaRPr lang="en-US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D77730-904C-4944-9B34-9295FCD08D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9977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sp>
        <p:nvSpPr>
          <p:cNvPr id="5" name="Marcador de texto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6" name="Marcador de contenido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sp>
        <p:nvSpPr>
          <p:cNvPr id="7" name="Marcador de fecha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E2675-54A9-974E-9BA5-9B4E319FED75}" type="datetime1">
              <a:rPr lang="es-ES" smtClean="0"/>
              <a:t>22/6/26</a:t>
            </a:fld>
            <a:endParaRPr lang="en-US"/>
          </a:p>
        </p:txBody>
      </p:sp>
      <p:sp>
        <p:nvSpPr>
          <p:cNvPr id="8" name="Marcador de pie de página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Marcador de número de diapositiva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D77730-904C-4944-9B34-9295FCD08D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83777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Marcador de fecha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3095D-1405-574B-A136-07A2029A5F71}" type="datetime1">
              <a:rPr lang="es-ES" smtClean="0"/>
              <a:t>22/6/26</a:t>
            </a:fld>
            <a:endParaRPr lang="en-US"/>
          </a:p>
        </p:txBody>
      </p:sp>
      <p:sp>
        <p:nvSpPr>
          <p:cNvPr id="4" name="Marcador de pie de página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Marcador de número de diapositiva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D77730-904C-4944-9B34-9295FCD08D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87506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fecha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49C56-40B3-0742-904C-893372E11DED}" type="datetime1">
              <a:rPr lang="es-ES" smtClean="0"/>
              <a:t>22/6/26</a:t>
            </a:fld>
            <a:endParaRPr lang="en-US"/>
          </a:p>
        </p:txBody>
      </p:sp>
      <p:sp>
        <p:nvSpPr>
          <p:cNvPr id="3" name="Marcador de pie de página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D77730-904C-4944-9B34-9295FCD08D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7666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sp>
        <p:nvSpPr>
          <p:cNvPr id="4" name="Marcador de tex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9DCDF-0EF0-5E47-9320-37F4C0AF099C}" type="datetime1">
              <a:rPr lang="es-ES" smtClean="0"/>
              <a:t>22/6/26</a:t>
            </a:fld>
            <a:endParaRPr lang="en-US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D77730-904C-4944-9B34-9295FCD08D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3022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Marcador de posición de imagen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Marcador de tex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185A2-2537-974A-85A8-277597DDE553}" type="datetime1">
              <a:rPr lang="es-ES" smtClean="0"/>
              <a:t>22/6/26</a:t>
            </a:fld>
            <a:endParaRPr lang="en-US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D77730-904C-4944-9B34-9295FCD08D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52036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Marcador de texto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59C79-7B1F-C443-B7B9-2B70D7EBCD97}" type="datetime1">
              <a:rPr lang="es-ES" smtClean="0"/>
              <a:t>22/6/26</a:t>
            </a:fld>
            <a:endParaRPr lang="en-U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D77730-904C-4944-9B34-9295FCD08D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02917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Marcador de texto vertical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CD6D9-AACE-7349-9266-8A6B4913FEBC}" type="datetime1">
              <a:rPr lang="es-ES" smtClean="0"/>
              <a:t>22/6/26</a:t>
            </a:fld>
            <a:endParaRPr lang="en-U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D77730-904C-4944-9B34-9295FCD08D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65106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olo el título cop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  <p:sp>
        <p:nvSpPr>
          <p:cNvPr id="24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</p:spTree>
    <p:extLst>
      <p:ext uri="{BB962C8B-B14F-4D97-AF65-F5344CB8AC3E}">
        <p14:creationId xmlns:p14="http://schemas.microsoft.com/office/powerpoint/2010/main" val="2530071677"/>
      </p:ext>
    </p:extLst>
  </p:cSld>
  <p:clrMapOvr>
    <a:masterClrMapping/>
  </p:clrMapOvr>
  <p:transition spd="med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2 Conte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7988" y="1406427"/>
            <a:ext cx="5616575" cy="5010249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DESY PRC101 | 28 April 2026 | ALPS II</a:t>
            </a:r>
            <a:endParaRPr lang="en-US" dirty="0"/>
          </a:p>
        </p:txBody>
      </p:sp>
      <p:sp>
        <p:nvSpPr>
          <p:cNvPr id="8" name="Textplatzhalter 7"/>
          <p:cNvSpPr>
            <a:spLocks noGrp="1"/>
          </p:cNvSpPr>
          <p:nvPr>
            <p:ph type="body" sz="quarter" idx="13"/>
          </p:nvPr>
        </p:nvSpPr>
        <p:spPr>
          <a:xfrm>
            <a:off x="407987" y="817500"/>
            <a:ext cx="11376025" cy="379252"/>
          </a:xfrm>
        </p:spPr>
        <p:txBody>
          <a:bodyPr/>
          <a:lstStyle>
            <a:lvl1pPr marL="0" indent="0">
              <a:spcAft>
                <a:spcPts val="0"/>
              </a:spcAft>
              <a:buNone/>
              <a:defRPr b="1">
                <a:solidFill>
                  <a:schemeClr val="accent2"/>
                </a:solidFill>
              </a:defRPr>
            </a:lvl1pPr>
            <a:lvl2pPr marL="266700" indent="0">
              <a:buNone/>
              <a:defRPr/>
            </a:lvl2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6" name="Content Placeholder 2"/>
          <p:cNvSpPr>
            <a:spLocks noGrp="1"/>
          </p:cNvSpPr>
          <p:nvPr>
            <p:ph idx="14"/>
          </p:nvPr>
        </p:nvSpPr>
        <p:spPr>
          <a:xfrm>
            <a:off x="6167439" y="1406427"/>
            <a:ext cx="5616574" cy="5010249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908682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/>
              <a:t>Haga clic para modificar el estilo de subtítulo del patrón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7B8892D-EAB3-B443-988E-2D50D6049447}" type="datetime1">
              <a:rPr lang="es-ES" smtClean="0"/>
              <a:t>22/6/26</a:t>
            </a:fld>
            <a:endParaRPr lang="en-U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BD77730-904C-4944-9B34-9295FCD08D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08506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>
                <a:latin typeface="Arial Rounded MT Bold" panose="020F0704030504030204" pitchFamily="34" charset="0"/>
              </a:defRPr>
            </a:lvl1pPr>
          </a:lstStyle>
          <a:p>
            <a:r>
              <a:rPr lang="es-ES" dirty="0"/>
              <a:t>Haga clic para modificar el estilo de título del patrón</a:t>
            </a:r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>
                <a:latin typeface="Arial Rounded MT Bold" panose="020F0704030504030204" pitchFamily="34" charset="0"/>
              </a:defRPr>
            </a:lvl1pPr>
            <a:lvl2pPr>
              <a:defRPr b="0">
                <a:latin typeface="Arial Rounded MT Bold" panose="020F0704030504030204" pitchFamily="34" charset="0"/>
              </a:defRPr>
            </a:lvl2pPr>
            <a:lvl3pPr>
              <a:defRPr b="0">
                <a:latin typeface="Arial Rounded MT Bold" panose="020F0704030504030204" pitchFamily="34" charset="0"/>
              </a:defRPr>
            </a:lvl3pPr>
            <a:lvl4pPr>
              <a:defRPr b="0">
                <a:latin typeface="Arial Rounded MT Bold" panose="020F0704030504030204" pitchFamily="34" charset="0"/>
              </a:defRPr>
            </a:lvl4pPr>
            <a:lvl5pPr>
              <a:defRPr b="0">
                <a:latin typeface="Arial Rounded MT Bold" panose="020F0704030504030204" pitchFamily="34" charset="0"/>
              </a:defRPr>
            </a:lvl5pPr>
          </a:lstStyle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>
                <a:latin typeface="Arial Rounded MT Bold" panose="020F0704030504030204" pitchFamily="34" charset="0"/>
              </a:defRPr>
            </a:lvl1pPr>
          </a:lstStyle>
          <a:p>
            <a:fld id="{DE93C94B-C2EF-4A4F-AD9B-D21872FB2871}" type="datetime1">
              <a:rPr lang="es-ES" smtClean="0"/>
              <a:t>22/6/26</a:t>
            </a:fld>
            <a:endParaRPr lang="en-U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>
                <a:latin typeface="Arial Rounded MT Bold" panose="020F0704030504030204" pitchFamily="34" charset="0"/>
              </a:defRPr>
            </a:lvl1pPr>
          </a:lstStyle>
          <a:p>
            <a:endParaRPr lang="en-U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Arial Rounded MT Bold" panose="020F0704030504030204" pitchFamily="34" charset="0"/>
              </a:defRPr>
            </a:lvl1pPr>
          </a:lstStyle>
          <a:p>
            <a:fld id="{7BD77730-904C-4944-9B34-9295FCD08D9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1939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0C30E69-042B-3F48-B724-A9C69E951A6B}" type="datetime1">
              <a:rPr lang="es-ES" smtClean="0"/>
              <a:t>22/6/26</a:t>
            </a:fld>
            <a:endParaRPr lang="en-U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BD77730-904C-4944-9B34-9295FCD08D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56402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5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4D2E2AB-5C05-A741-9993-52B8AD5BEC4B}" type="datetime1">
              <a:rPr lang="es-ES" smtClean="0"/>
              <a:t>22/6/26</a:t>
            </a:fld>
            <a:endParaRPr lang="en-US"/>
          </a:p>
        </p:txBody>
      </p:sp>
      <p:sp>
        <p:nvSpPr>
          <p:cNvPr id="6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BD77730-904C-4944-9B34-9295FCD08D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28005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7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CDE2675-54A9-974E-9BA5-9B4E319FED75}" type="datetime1">
              <a:rPr lang="es-ES" smtClean="0"/>
              <a:t>22/6/26</a:t>
            </a:fld>
            <a:endParaRPr lang="en-US"/>
          </a:p>
        </p:txBody>
      </p:sp>
      <p:sp>
        <p:nvSpPr>
          <p:cNvPr id="8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BD77730-904C-4944-9B34-9295FCD08D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68551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02EE95F-7CD8-0B4F-80EE-5643341BCF65}" type="datetime1">
              <a:rPr lang="es-ES" smtClean="0"/>
              <a:t>22/6/26</a:t>
            </a:fld>
            <a:endParaRPr lang="en-US"/>
          </a:p>
        </p:txBody>
      </p:sp>
      <p:sp>
        <p:nvSpPr>
          <p:cNvPr id="4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BD77730-904C-4944-9B34-9295FCD08D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1388984"/>
      </p:ext>
    </p:extLst>
  </p:cSld>
  <p:clrMapOvr>
    <a:masterClrMapping/>
  </p:clrMapOvr>
  <p:hf hdr="0" ft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 Rounded MT Bold" panose="020F0704030504030204" pitchFamily="34" charset="0"/>
              </a:defRPr>
            </a:lvl1pPr>
          </a:lstStyle>
          <a:p>
            <a:fld id="{A0149C56-40B3-0742-904C-893372E11DED}" type="datetime1">
              <a:rPr lang="es-ES" smtClean="0"/>
              <a:t>22/6/26</a:t>
            </a:fld>
            <a:endParaRPr lang="en-US"/>
          </a:p>
        </p:txBody>
      </p:sp>
      <p:sp>
        <p:nvSpPr>
          <p:cNvPr id="3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 Rounded MT Bold" panose="020F0704030504030204" pitchFamily="34" charset="0"/>
              </a:defRPr>
            </a:lvl1pPr>
          </a:lstStyle>
          <a:p>
            <a:endParaRPr lang="en-US"/>
          </a:p>
        </p:txBody>
      </p:sp>
      <p:sp>
        <p:nvSpPr>
          <p:cNvPr id="4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 Rounded MT Bold" panose="020F0704030504030204" pitchFamily="34" charset="0"/>
              </a:defRPr>
            </a:lvl1pPr>
          </a:lstStyle>
          <a:p>
            <a:fld id="{7BD77730-904C-4944-9B34-9295FCD08D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039850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5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889DCDF-0EF0-5E47-9320-37F4C0AF099C}" type="datetime1">
              <a:rPr lang="es-ES" smtClean="0"/>
              <a:t>22/6/26</a:t>
            </a:fld>
            <a:endParaRPr lang="en-US"/>
          </a:p>
        </p:txBody>
      </p:sp>
      <p:sp>
        <p:nvSpPr>
          <p:cNvPr id="6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BD77730-904C-4944-9B34-9295FCD08D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317877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s-ES" noProof="0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5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38185A2-2537-974A-85A8-277597DDE553}" type="datetime1">
              <a:rPr lang="es-ES" smtClean="0"/>
              <a:t>22/6/26</a:t>
            </a:fld>
            <a:endParaRPr lang="en-US"/>
          </a:p>
        </p:txBody>
      </p:sp>
      <p:sp>
        <p:nvSpPr>
          <p:cNvPr id="6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BD77730-904C-4944-9B34-9295FCD08D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681219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559C79-7B1F-C443-B7B9-2B70D7EBCD97}" type="datetime1">
              <a:rPr lang="es-ES" smtClean="0"/>
              <a:t>22/6/26</a:t>
            </a:fld>
            <a:endParaRPr lang="en-U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BD77730-904C-4944-9B34-9295FCD08D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076812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9ACD6D9-AACE-7349-9266-8A6B4913FEBC}" type="datetime1">
              <a:rPr lang="es-ES" smtClean="0"/>
              <a:t>22/6/26</a:t>
            </a:fld>
            <a:endParaRPr lang="en-U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BD77730-904C-4944-9B34-9295FCD08D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16577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/>
              <a:t>Haga clic para modificar el estilo de subtítulo del patrón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7B8892D-EAB3-B443-988E-2D50D6049447}" type="datetime1">
              <a:rPr lang="es-ES" smtClean="0"/>
              <a:t>22/6/26</a:t>
            </a:fld>
            <a:endParaRPr lang="en-U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BD77730-904C-4944-9B34-9295FCD08D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10602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>
                <a:latin typeface="Arial Rounded MT Bold" panose="020F0704030504030204" pitchFamily="34" charset="0"/>
              </a:defRPr>
            </a:lvl1pPr>
          </a:lstStyle>
          <a:p>
            <a:r>
              <a:rPr lang="es-ES" dirty="0"/>
              <a:t>Haga clic para modificar el estilo de título del patrón</a:t>
            </a:r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>
                <a:latin typeface="Arial Rounded MT Bold" panose="020F0704030504030204" pitchFamily="34" charset="0"/>
              </a:defRPr>
            </a:lvl1pPr>
            <a:lvl2pPr>
              <a:defRPr b="0">
                <a:latin typeface="Arial Rounded MT Bold" panose="020F0704030504030204" pitchFamily="34" charset="0"/>
              </a:defRPr>
            </a:lvl2pPr>
            <a:lvl3pPr>
              <a:defRPr b="0">
                <a:latin typeface="Arial Rounded MT Bold" panose="020F0704030504030204" pitchFamily="34" charset="0"/>
              </a:defRPr>
            </a:lvl3pPr>
            <a:lvl4pPr>
              <a:defRPr b="0">
                <a:latin typeface="Arial Rounded MT Bold" panose="020F0704030504030204" pitchFamily="34" charset="0"/>
              </a:defRPr>
            </a:lvl4pPr>
            <a:lvl5pPr>
              <a:defRPr b="0">
                <a:latin typeface="Arial Rounded MT Bold" panose="020F0704030504030204" pitchFamily="34" charset="0"/>
              </a:defRPr>
            </a:lvl5pPr>
          </a:lstStyle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>
                <a:latin typeface="Arial Rounded MT Bold" panose="020F0704030504030204" pitchFamily="34" charset="0"/>
              </a:defRPr>
            </a:lvl1pPr>
          </a:lstStyle>
          <a:p>
            <a:fld id="{DE93C94B-C2EF-4A4F-AD9B-D21872FB2871}" type="datetime1">
              <a:rPr lang="es-ES" smtClean="0"/>
              <a:t>22/6/26</a:t>
            </a:fld>
            <a:endParaRPr lang="en-U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>
                <a:latin typeface="Arial Rounded MT Bold" panose="020F0704030504030204" pitchFamily="34" charset="0"/>
              </a:defRPr>
            </a:lvl1pPr>
          </a:lstStyle>
          <a:p>
            <a:endParaRPr lang="en-U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Arial Rounded MT Bold" panose="020F0704030504030204" pitchFamily="34" charset="0"/>
              </a:defRPr>
            </a:lvl1pPr>
          </a:lstStyle>
          <a:p>
            <a:fld id="{7BD77730-904C-4944-9B34-9295FCD08D9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822966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0C30E69-042B-3F48-B724-A9C69E951A6B}" type="datetime1">
              <a:rPr lang="es-ES" smtClean="0"/>
              <a:t>22/6/26</a:t>
            </a:fld>
            <a:endParaRPr lang="en-U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BD77730-904C-4944-9B34-9295FCD08D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655775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5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4D2E2AB-5C05-A741-9993-52B8AD5BEC4B}" type="datetime1">
              <a:rPr lang="es-ES" smtClean="0"/>
              <a:t>22/6/26</a:t>
            </a:fld>
            <a:endParaRPr lang="en-US"/>
          </a:p>
        </p:txBody>
      </p:sp>
      <p:sp>
        <p:nvSpPr>
          <p:cNvPr id="6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BD77730-904C-4944-9B34-9295FCD08D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696632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7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CDE2675-54A9-974E-9BA5-9B4E319FED75}" type="datetime1">
              <a:rPr lang="es-ES" smtClean="0"/>
              <a:t>22/6/26</a:t>
            </a:fld>
            <a:endParaRPr lang="en-US"/>
          </a:p>
        </p:txBody>
      </p:sp>
      <p:sp>
        <p:nvSpPr>
          <p:cNvPr id="8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BD77730-904C-4944-9B34-9295FCD08D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174456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02EE95F-7CD8-0B4F-80EE-5643341BCF65}" type="datetime1">
              <a:rPr lang="es-ES" smtClean="0"/>
              <a:t>22/6/26</a:t>
            </a:fld>
            <a:endParaRPr lang="en-US"/>
          </a:p>
        </p:txBody>
      </p:sp>
      <p:sp>
        <p:nvSpPr>
          <p:cNvPr id="4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BD77730-904C-4944-9B34-9295FCD08D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2885071"/>
      </p:ext>
    </p:extLst>
  </p:cSld>
  <p:clrMapOvr>
    <a:masterClrMapping/>
  </p:clrMapOvr>
  <p:hf hdr="0" ftr="0" dt="0"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 Rounded MT Bold" panose="020F0704030504030204" pitchFamily="34" charset="0"/>
              </a:defRPr>
            </a:lvl1pPr>
          </a:lstStyle>
          <a:p>
            <a:fld id="{A0149C56-40B3-0742-904C-893372E11DED}" type="datetime1">
              <a:rPr lang="es-ES" smtClean="0"/>
              <a:t>22/6/26</a:t>
            </a:fld>
            <a:endParaRPr lang="en-US"/>
          </a:p>
        </p:txBody>
      </p:sp>
      <p:sp>
        <p:nvSpPr>
          <p:cNvPr id="3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 Rounded MT Bold" panose="020F0704030504030204" pitchFamily="34" charset="0"/>
              </a:defRPr>
            </a:lvl1pPr>
          </a:lstStyle>
          <a:p>
            <a:endParaRPr lang="en-US"/>
          </a:p>
        </p:txBody>
      </p:sp>
      <p:sp>
        <p:nvSpPr>
          <p:cNvPr id="4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 Rounded MT Bold" panose="020F0704030504030204" pitchFamily="34" charset="0"/>
              </a:defRPr>
            </a:lvl1pPr>
          </a:lstStyle>
          <a:p>
            <a:fld id="{7BD77730-904C-4944-9B34-9295FCD08D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781552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5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889DCDF-0EF0-5E47-9320-37F4C0AF099C}" type="datetime1">
              <a:rPr lang="es-ES" smtClean="0"/>
              <a:t>22/6/26</a:t>
            </a:fld>
            <a:endParaRPr lang="en-US"/>
          </a:p>
        </p:txBody>
      </p:sp>
      <p:sp>
        <p:nvSpPr>
          <p:cNvPr id="6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BD77730-904C-4944-9B34-9295FCD08D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080387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s-ES" noProof="0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5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38185A2-2537-974A-85A8-277597DDE553}" type="datetime1">
              <a:rPr lang="es-ES" smtClean="0"/>
              <a:t>22/6/26</a:t>
            </a:fld>
            <a:endParaRPr lang="en-US"/>
          </a:p>
        </p:txBody>
      </p:sp>
      <p:sp>
        <p:nvSpPr>
          <p:cNvPr id="6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BD77730-904C-4944-9B34-9295FCD08D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799748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559C79-7B1F-C443-B7B9-2B70D7EBCD97}" type="datetime1">
              <a:rPr lang="es-ES" smtClean="0"/>
              <a:t>22/6/26</a:t>
            </a:fld>
            <a:endParaRPr lang="en-U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BD77730-904C-4944-9B34-9295FCD08D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775295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9ACD6D9-AACE-7349-9266-8A6B4913FEBC}" type="datetime1">
              <a:rPr lang="es-ES" smtClean="0"/>
              <a:t>22/6/26</a:t>
            </a:fld>
            <a:endParaRPr lang="en-U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BD77730-904C-4944-9B34-9295FCD08D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59375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título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2EE95F-7CD8-0B4F-80EE-5643341BCF65}" type="datetime1">
              <a:rPr lang="es-ES" smtClean="0"/>
              <a:t>22/6/26</a:t>
            </a:fld>
            <a:endParaRPr lang="en-U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D77730-904C-4944-9B34-9295FCD08D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24688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99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1 Marcador de título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s-ES"/>
              <a:t>Haga clic para modificar el estilo de título del patrón</a:t>
            </a:r>
          </a:p>
        </p:txBody>
      </p:sp>
      <p:sp>
        <p:nvSpPr>
          <p:cNvPr id="17411" name="2 Marcador de texto"/>
          <p:cNvSpPr>
            <a:spLocks noGrp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2EE95F-7CD8-0B4F-80EE-5643341BCF65}" type="datetime1">
              <a:rPr lang="es-ES" smtClean="0"/>
              <a:t>22/6/26</a:t>
            </a:fld>
            <a:endParaRPr lang="en-U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D77730-904C-4944-9B34-9295FCD08D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15845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1 Marcador de título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s-ES"/>
              <a:t>Haga clic para modificar el estilo de título del patrón</a:t>
            </a:r>
          </a:p>
        </p:txBody>
      </p:sp>
      <p:sp>
        <p:nvSpPr>
          <p:cNvPr id="17411" name="2 Marcador de texto"/>
          <p:cNvSpPr>
            <a:spLocks noGrp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2EE95F-7CD8-0B4F-80EE-5643341BCF65}" type="datetime1">
              <a:rPr lang="es-ES" smtClean="0"/>
              <a:t>22/6/26</a:t>
            </a:fld>
            <a:endParaRPr lang="en-U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D77730-904C-4944-9B34-9295FCD08D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14575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13" Type="http://schemas.openxmlformats.org/officeDocument/2006/relationships/hyperlink" Target="http://www.iconarchive.com/show/outline-icons-by-designcontest/Camera-icon.html" TargetMode="External"/><Relationship Id="rId18" Type="http://schemas.openxmlformats.org/officeDocument/2006/relationships/image" Target="../media/image10.png"/><Relationship Id="rId3" Type="http://schemas.openxmlformats.org/officeDocument/2006/relationships/hyperlink" Target="http://www.google.com/url?sa=i&amp;rct=j&amp;q=&amp;esrc=s&amp;source=images&amp;cd=&amp;cad=rja&amp;uact=8&amp;ved=0CAcQjRw&amp;url=http://findicons.com/icon/211345/sun&amp;ei=bll2VLKiBIPmapmagugJ&amp;bvm=bv.80642063,d.d2s&amp;psig=AFQjCNHtWWfXgq_EsTyo4c1mhb1Qhob8yw&amp;ust=1417128704963399" TargetMode="External"/><Relationship Id="rId7" Type="http://schemas.openxmlformats.org/officeDocument/2006/relationships/image" Target="../media/image3.png"/><Relationship Id="rId12" Type="http://schemas.openxmlformats.org/officeDocument/2006/relationships/image" Target="../media/image7.jpeg"/><Relationship Id="rId17" Type="http://schemas.openxmlformats.org/officeDocument/2006/relationships/hyperlink" Target="http://www.iconpng.com/icon/48438" TargetMode="External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11" Type="http://schemas.openxmlformats.org/officeDocument/2006/relationships/hyperlink" Target="https://www.google.com/url?sa=i&amp;rct=j&amp;q=&amp;esrc=s&amp;source=images&amp;cd=&amp;cad=rja&amp;uact=8&amp;ved=0CAcQjRw&amp;url=https://www.iconfinder.com/icons/277467/magnet_magnetic_physics_snap_icon&amp;ei=KFJ2VNqWAsT5aqyIgMAJ&amp;bvm=bv.80642063,d.d2s&amp;psig=AFQjCNFJV0_zS42odYfCeS03IkUK1uPQOQ&amp;ust=1417126752477031" TargetMode="External"/><Relationship Id="rId5" Type="http://schemas.openxmlformats.org/officeDocument/2006/relationships/hyperlink" Target="https://www.google.es/url?sa=i&amp;rct=j&amp;q=&amp;esrc=s&amp;source=images&amp;cd=&amp;cad=rja&amp;uact=8&amp;ved=2ahUKEwiSydm4_MHbAhXCvhQKHVQpA0sQjRx6BAgBEAU&amp;url=https://erc.europa.eu/managing-your-project/communicating-your-research&amp;psig=AOvVaw3FKYgDkr27kq0I37R0hfHn&amp;ust=1528475324887615" TargetMode="External"/><Relationship Id="rId15" Type="http://schemas.openxmlformats.org/officeDocument/2006/relationships/hyperlink" Target="http://www.google.com/url?sa=i&amp;rct=j&amp;q=&amp;esrc=s&amp;source=images&amp;cd=&amp;cad=rja&amp;uact=8&amp;ved=0CAcQjRw&amp;url=http://www.clker.com/clipart-27752.html&amp;ei=2FZ2VP23Jcj7arv3gOgG&amp;bvm=bv.80642063,d.d2s&amp;psig=AFQjCNERwxYKKc2eYbiRecKzt2s8S8bmeA&amp;ust=1417128167824580" TargetMode="External"/><Relationship Id="rId10" Type="http://schemas.openxmlformats.org/officeDocument/2006/relationships/image" Target="../media/image6.png"/><Relationship Id="rId4" Type="http://schemas.openxmlformats.org/officeDocument/2006/relationships/image" Target="../media/image1.jpeg"/><Relationship Id="rId9" Type="http://schemas.openxmlformats.org/officeDocument/2006/relationships/image" Target="../media/image5.png"/><Relationship Id="rId14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e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6.png"/><Relationship Id="rId7" Type="http://schemas.openxmlformats.org/officeDocument/2006/relationships/image" Target="../media/image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iconarchive.com/show/outline-icons-by-designcontest/Camera-icon.html" TargetMode="External"/><Relationship Id="rId5" Type="http://schemas.openxmlformats.org/officeDocument/2006/relationships/image" Target="../media/image7.jpeg"/><Relationship Id="rId4" Type="http://schemas.openxmlformats.org/officeDocument/2006/relationships/hyperlink" Target="https://www.google.com/url?sa=i&amp;rct=j&amp;q=&amp;esrc=s&amp;source=images&amp;cd=&amp;cad=rja&amp;uact=8&amp;ved=0CAcQjRw&amp;url=https://www.iconfinder.com/icons/277467/magnet_magnetic_physics_snap_icon&amp;ei=KFJ2VNqWAsT5aqyIgMAJ&amp;bvm=bv.80642063,d.d2s&amp;psig=AFQjCNFJV0_zS42odYfCeS03IkUK1uPQOQ&amp;ust=1417126752477031" TargetMode="External"/><Relationship Id="rId9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0.png"/><Relationship Id="rId7" Type="http://schemas.openxmlformats.org/officeDocument/2006/relationships/image" Target="../media/image1.jpeg"/><Relationship Id="rId2" Type="http://schemas.openxmlformats.org/officeDocument/2006/relationships/hyperlink" Target="http://www.iconpng.com/icon/4843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om/url?sa=i&amp;rct=j&amp;q=&amp;esrc=s&amp;source=images&amp;cd=&amp;cad=rja&amp;uact=8&amp;ved=0CAcQjRw&amp;url=http://findicons.com/icon/211345/sun&amp;ei=bll2VLKiBIPmapmagugJ&amp;bvm=bv.80642063,d.d2s&amp;psig=AFQjCNHtWWfXgq_EsTyo4c1mhb1Qhob8yw&amp;ust=1417128704963399" TargetMode="External"/><Relationship Id="rId5" Type="http://schemas.openxmlformats.org/officeDocument/2006/relationships/image" Target="../media/image9.png"/><Relationship Id="rId4" Type="http://schemas.openxmlformats.org/officeDocument/2006/relationships/hyperlink" Target="http://www.google.com/url?sa=i&amp;rct=j&amp;q=&amp;esrc=s&amp;source=images&amp;cd=&amp;cad=rja&amp;uact=8&amp;ved=0CAcQjRw&amp;url=http://www.clker.com/clipart-27752.html&amp;ei=2FZ2VP23Jcj7arv3gOgG&amp;bvm=bv.80642063,d.d2s&amp;psig=AFQjCNERwxYKKc2eYbiRecKzt2s8S8bmeA&amp;ust=1417128167824580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6.png"/><Relationship Id="rId7" Type="http://schemas.openxmlformats.org/officeDocument/2006/relationships/image" Target="../media/image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iconarchive.com/show/outline-icons-by-designcontest/Camera-icon.html" TargetMode="External"/><Relationship Id="rId5" Type="http://schemas.openxmlformats.org/officeDocument/2006/relationships/image" Target="../media/image7.jpeg"/><Relationship Id="rId10" Type="http://schemas.openxmlformats.org/officeDocument/2006/relationships/image" Target="../media/image9.png"/><Relationship Id="rId4" Type="http://schemas.openxmlformats.org/officeDocument/2006/relationships/hyperlink" Target="https://www.google.com/url?sa=i&amp;rct=j&amp;q=&amp;esrc=s&amp;source=images&amp;cd=&amp;cad=rja&amp;uact=8&amp;ved=0CAcQjRw&amp;url=https://www.iconfinder.com/icons/277467/magnet_magnetic_physics_snap_icon&amp;ei=KFJ2VNqWAsT5aqyIgMAJ&amp;bvm=bv.80642063,d.d2s&amp;psig=AFQjCNFJV0_zS42odYfCeS03IkUK1uPQOQ&amp;ust=1417126752477031" TargetMode="External"/><Relationship Id="rId9" Type="http://schemas.openxmlformats.org/officeDocument/2006/relationships/hyperlink" Target="http://www.google.com/url?sa=i&amp;rct=j&amp;q=&amp;esrc=s&amp;source=images&amp;cd=&amp;cad=rja&amp;uact=8&amp;ved=0CAcQjRw&amp;url=http://www.clker.com/clipart-27752.html&amp;ei=2FZ2VP23Jcj7arv3gOgG&amp;bvm=bv.80642063,d.d2s&amp;psig=AFQjCNERwxYKKc2eYbiRecKzt2s8S8bmeA&amp;ust=1417128167824580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emf"/><Relationship Id="rId4" Type="http://schemas.openxmlformats.org/officeDocument/2006/relationships/oleObject" Target="../embeddings/oleObject1.bin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iconarchive.com/show/outline-icons-by-designcontest/Camera-icon.html" TargetMode="External"/><Relationship Id="rId3" Type="http://schemas.openxmlformats.org/officeDocument/2006/relationships/image" Target="../media/image1.jpeg"/><Relationship Id="rId7" Type="http://schemas.openxmlformats.org/officeDocument/2006/relationships/image" Target="../media/image7.jpeg"/><Relationship Id="rId2" Type="http://schemas.openxmlformats.org/officeDocument/2006/relationships/hyperlink" Target="http://www.google.com/url?sa=i&amp;rct=j&amp;q=&amp;esrc=s&amp;source=images&amp;cd=&amp;cad=rja&amp;uact=8&amp;ved=0CAcQjRw&amp;url=http://findicons.com/icon/211345/sun&amp;ei=bll2VLKiBIPmapmagugJ&amp;bvm=bv.80642063,d.d2s&amp;psig=AFQjCNHtWWfXgq_EsTyo4c1mhb1Qhob8yw&amp;ust=141712870496339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ogle.com/url?sa=i&amp;rct=j&amp;q=&amp;esrc=s&amp;source=images&amp;cd=&amp;cad=rja&amp;uact=8&amp;ved=0CAcQjRw&amp;url=https://www.iconfinder.com/icons/277467/magnet_magnetic_physics_snap_icon&amp;ei=KFJ2VNqWAsT5aqyIgMAJ&amp;bvm=bv.80642063,d.d2s&amp;psig=AFQjCNFJV0_zS42odYfCeS03IkUK1uPQOQ&amp;ust=1417126752477031" TargetMode="External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m/url?sa=i&amp;rct=j&amp;q=&amp;esrc=s&amp;source=images&amp;cd=&amp;cad=rja&amp;uact=8&amp;ved=0CAcQjRw&amp;url=http://findicons.com/icon/211345/sun&amp;ei=bll2VLKiBIPmapmagugJ&amp;bvm=bv.80642063,d.d2s&amp;psig=AFQjCNHtWWfXgq_EsTyo4c1mhb1Qhob8yw&amp;ust=1417128704963399" TargetMode="Externa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png"/><Relationship Id="rId4" Type="http://schemas.openxmlformats.org/officeDocument/2006/relationships/image" Target="../media/image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es/url?sa=i&amp;rct=j&amp;q=&amp;esrc=s&amp;source=images&amp;cd=&amp;cad=rja&amp;uact=8&amp;ved=0ahUKEwiNzO3Y3a7MAhXDzxQKHXvmDTMQjRwIBw&amp;url=http://www.androidpolice.com/2012/12/03/apk-teardown-the-mysterious-leftovers-special-the-jandycane-logo-googles-coffee-mug-notification-and-lightcycle-instructions/&amp;bvm=bv.120551593,d.dmo&amp;psig=AFQjCNGCcC09xYAyNQPWwa1Pv-nZCa4ikA&amp;ust=1461843526163669" TargetMode="External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jpeg"/><Relationship Id="rId4" Type="http://schemas.openxmlformats.org/officeDocument/2006/relationships/image" Target="../media/image2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png"/><Relationship Id="rId4" Type="http://schemas.openxmlformats.org/officeDocument/2006/relationships/image" Target="../media/image33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indico.cern.ch/event/1562652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0.png"/><Relationship Id="rId4" Type="http://schemas.openxmlformats.org/officeDocument/2006/relationships/image" Target="../media/image4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4.png"/><Relationship Id="rId4" Type="http://schemas.openxmlformats.org/officeDocument/2006/relationships/image" Target="../media/image5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gif"/><Relationship Id="rId7" Type="http://schemas.openxmlformats.org/officeDocument/2006/relationships/image" Target="../media/image60.png"/><Relationship Id="rId2" Type="http://schemas.openxmlformats.org/officeDocument/2006/relationships/hyperlink" Target="http://www.google.com/url?sa=i&amp;rct=j&amp;q=&amp;esrc=s&amp;frm=1&amp;source=images&amp;cd=&amp;cad=rja&amp;docid=IiRUURf4sN7QUM&amp;tbnid=-U0flVQzeo_JZM:&amp;ved=0CAUQjRw&amp;url=http://www.accessscience.com/popup.aspx?id=681600&amp;name=print&amp;ei=HklYUuqTGIq-0QW49oHQCA&amp;bvm=bv.53899372,d.Yms&amp;psig=AFQjCNF3GwWCc4ufqbe8pewz6YqaCD39Qg&amp;ust=1381603859694899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9.png"/><Relationship Id="rId5" Type="http://schemas.openxmlformats.org/officeDocument/2006/relationships/image" Target="../media/image58.jpeg"/><Relationship Id="rId4" Type="http://schemas.openxmlformats.org/officeDocument/2006/relationships/hyperlink" Target="http://www.google.com/url?sa=i&amp;rct=j&amp;q=&amp;esrc=s&amp;frm=1&amp;source=images&amp;cd=&amp;cad=rja&amp;docid=ZfbU508O6wUUGM&amp;tbnid=DRmeezVaLIOLuM:&amp;ved=0CAUQjRw&amp;url=http://cerncourier.com/cws/article/cern/28396&amp;ei=1EpYUtb2KOHM0QWL0IGgBg&amp;psig=AFQjCNH_Ka-Sjr14PqzK1lN6wQ360jistA&amp;ust=1381604180222171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4.png"/><Relationship Id="rId4" Type="http://schemas.openxmlformats.org/officeDocument/2006/relationships/image" Target="../media/image63.em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7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cid:f0441b14-4c29-4972-9ea4-b6fc144e04ae" TargetMode="External"/><Relationship Id="rId7" Type="http://schemas.openxmlformats.org/officeDocument/2006/relationships/image" Target="../media/image72.pn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1.png"/><Relationship Id="rId5" Type="http://schemas.openxmlformats.org/officeDocument/2006/relationships/image" Target="../media/image70.png"/><Relationship Id="rId4" Type="http://schemas.openxmlformats.org/officeDocument/2006/relationships/image" Target="../media/image69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7.png"/><Relationship Id="rId5" Type="http://schemas.openxmlformats.org/officeDocument/2006/relationships/image" Target="../media/image76.png"/><Relationship Id="rId4" Type="http://schemas.openxmlformats.org/officeDocument/2006/relationships/image" Target="../media/image75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iconpng.com/icon/48438" TargetMode="External"/><Relationship Id="rId3" Type="http://schemas.openxmlformats.org/officeDocument/2006/relationships/image" Target="../media/image6.png"/><Relationship Id="rId7" Type="http://schemas.openxmlformats.org/officeDocument/2006/relationships/image" Target="../media/image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iconarchive.com/show/outline-icons-by-designcontest/Camera-icon.html" TargetMode="External"/><Relationship Id="rId5" Type="http://schemas.openxmlformats.org/officeDocument/2006/relationships/image" Target="../media/image7.jpeg"/><Relationship Id="rId4" Type="http://schemas.openxmlformats.org/officeDocument/2006/relationships/hyperlink" Target="https://www.google.com/url?sa=i&amp;rct=j&amp;q=&amp;esrc=s&amp;source=images&amp;cd=&amp;cad=rja&amp;uact=8&amp;ved=0CAcQjRw&amp;url=https://www.iconfinder.com/icons/277467/magnet_magnetic_physics_snap_icon&amp;ei=KFJ2VNqWAsT5aqyIgMAJ&amp;bvm=bv.80642063,d.d2s&amp;psig=AFQjCNFJV0_zS42odYfCeS03IkUK1uPQOQ&amp;ust=1417126752477031" TargetMode="External"/><Relationship Id="rId9" Type="http://schemas.openxmlformats.org/officeDocument/2006/relationships/image" Target="../media/image10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9.png"/><Relationship Id="rId4" Type="http://schemas.openxmlformats.org/officeDocument/2006/relationships/image" Target="../media/image148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0.png"/><Relationship Id="rId5" Type="http://schemas.openxmlformats.org/officeDocument/2006/relationships/image" Target="../media/image540.png"/><Relationship Id="rId4" Type="http://schemas.openxmlformats.org/officeDocument/2006/relationships/image" Target="../media/image160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7" Type="http://schemas.openxmlformats.org/officeDocument/2006/relationships/image" Target="../media/image53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20.png"/><Relationship Id="rId5" Type="http://schemas.openxmlformats.org/officeDocument/2006/relationships/image" Target="../media/image83.jpeg"/><Relationship Id="rId4" Type="http://schemas.openxmlformats.org/officeDocument/2006/relationships/image" Target="../media/image82.pn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9.jpeg"/><Relationship Id="rId3" Type="http://schemas.openxmlformats.org/officeDocument/2006/relationships/image" Target="../media/image84.jpeg"/><Relationship Id="rId7" Type="http://schemas.openxmlformats.org/officeDocument/2006/relationships/image" Target="../media/image8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7.png"/><Relationship Id="rId5" Type="http://schemas.openxmlformats.org/officeDocument/2006/relationships/image" Target="../media/image86.png"/><Relationship Id="rId4" Type="http://schemas.openxmlformats.org/officeDocument/2006/relationships/image" Target="../media/image85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7" Type="http://schemas.openxmlformats.org/officeDocument/2006/relationships/image" Target="../media/image9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3.png"/><Relationship Id="rId5" Type="http://schemas.openxmlformats.org/officeDocument/2006/relationships/image" Target="../media/image92.png"/><Relationship Id="rId4" Type="http://schemas.openxmlformats.org/officeDocument/2006/relationships/image" Target="../media/image91.tiff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5.png"/><Relationship Id="rId4" Type="http://schemas.openxmlformats.org/officeDocument/2006/relationships/image" Target="../media/image91.tiff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7.pn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20.png"/><Relationship Id="rId3" Type="http://schemas.openxmlformats.org/officeDocument/2006/relationships/image" Target="../media/image97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0.png"/><Relationship Id="rId5" Type="http://schemas.openxmlformats.org/officeDocument/2006/relationships/image" Target="../media/image99.svg"/><Relationship Id="rId4" Type="http://schemas.openxmlformats.org/officeDocument/2006/relationships/image" Target="../media/image98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9.svg"/><Relationship Id="rId5" Type="http://schemas.openxmlformats.org/officeDocument/2006/relationships/image" Target="../media/image103.png"/><Relationship Id="rId4" Type="http://schemas.openxmlformats.org/officeDocument/2006/relationships/image" Target="../media/image102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5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image" Target="../media/image106.png"/><Relationship Id="rId7" Type="http://schemas.openxmlformats.org/officeDocument/2006/relationships/hyperlink" Target="https://www.google.es/url?sa=i&amp;rct=j&amp;q=&amp;esrc=s&amp;source=images&amp;cd=&amp;cad=rja&amp;uact=8&amp;ved=2ahUKEwiSydm4_MHbAhXCvhQKHVQpA0sQjRx6BAgBEAU&amp;url=https://erc.europa.eu/managing-your-project/communicating-your-research&amp;psig=AOvVaw3FKYgDkr27kq0I37R0hfHn&amp;ust=1528475324887615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8.png"/><Relationship Id="rId5" Type="http://schemas.openxmlformats.org/officeDocument/2006/relationships/image" Target="../media/image107.png"/><Relationship Id="rId4" Type="http://schemas.openxmlformats.org/officeDocument/2006/relationships/image" Target="../media/image99.sv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9.pn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5.png"/><Relationship Id="rId3" Type="http://schemas.openxmlformats.org/officeDocument/2006/relationships/image" Target="../media/image110.jpeg"/><Relationship Id="rId7" Type="http://schemas.openxmlformats.org/officeDocument/2006/relationships/image" Target="../media/image114.emf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3.emf"/><Relationship Id="rId5" Type="http://schemas.openxmlformats.org/officeDocument/2006/relationships/image" Target="../media/image112.emf"/><Relationship Id="rId4" Type="http://schemas.openxmlformats.org/officeDocument/2006/relationships/image" Target="../media/image111.jpeg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es/url?sa=i&amp;rct=j&amp;q=&amp;esrc=s&amp;source=images&amp;cd=&amp;cad=rja&amp;uact=8&amp;ved=2ahUKEwiSydm4_MHbAhXCvhQKHVQpA0sQjRx6BAgBEAU&amp;url=https://erc.europa.eu/managing-your-project/communicating-your-research&amp;psig=AOvVaw3FKYgDkr27kq0I37R0hfHn&amp;ust=1528475324887615" TargetMode="Externa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6.png"/><Relationship Id="rId5" Type="http://schemas.openxmlformats.org/officeDocument/2006/relationships/image" Target="../media/image4.png"/><Relationship Id="rId4" Type="http://schemas.openxmlformats.org/officeDocument/2006/relationships/image" Target="../media/image2.jpeg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png"/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20.png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3.emf"/><Relationship Id="rId3" Type="http://schemas.openxmlformats.org/officeDocument/2006/relationships/image" Target="../media/image118.emf"/><Relationship Id="rId7" Type="http://schemas.openxmlformats.org/officeDocument/2006/relationships/image" Target="../media/image122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1.png"/><Relationship Id="rId5" Type="http://schemas.openxmlformats.org/officeDocument/2006/relationships/image" Target="../media/image120.png"/><Relationship Id="rId4" Type="http://schemas.openxmlformats.org/officeDocument/2006/relationships/image" Target="../media/image119.png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9.png"/><Relationship Id="rId3" Type="http://schemas.openxmlformats.org/officeDocument/2006/relationships/image" Target="../media/image124.png"/><Relationship Id="rId7" Type="http://schemas.openxmlformats.org/officeDocument/2006/relationships/image" Target="../media/image128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7.jpeg"/><Relationship Id="rId5" Type="http://schemas.openxmlformats.org/officeDocument/2006/relationships/image" Target="../media/image126.jpg"/><Relationship Id="rId4" Type="http://schemas.openxmlformats.org/officeDocument/2006/relationships/image" Target="../media/image125.png"/><Relationship Id="rId9" Type="http://schemas.openxmlformats.org/officeDocument/2006/relationships/image" Target="../media/image130.png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5.png"/><Relationship Id="rId3" Type="http://schemas.openxmlformats.org/officeDocument/2006/relationships/image" Target="../media/image124.png"/><Relationship Id="rId7" Type="http://schemas.openxmlformats.org/officeDocument/2006/relationships/image" Target="../media/image134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3.png"/><Relationship Id="rId5" Type="http://schemas.openxmlformats.org/officeDocument/2006/relationships/image" Target="../media/image132.png"/><Relationship Id="rId10" Type="http://schemas.openxmlformats.org/officeDocument/2006/relationships/image" Target="../media/image137.jpg"/><Relationship Id="rId4" Type="http://schemas.openxmlformats.org/officeDocument/2006/relationships/image" Target="../media/image131.tiff"/><Relationship Id="rId9" Type="http://schemas.openxmlformats.org/officeDocument/2006/relationships/image" Target="../media/image136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8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1.png"/><Relationship Id="rId5" Type="http://schemas.openxmlformats.org/officeDocument/2006/relationships/image" Target="../media/image140.png"/><Relationship Id="rId4" Type="http://schemas.openxmlformats.org/officeDocument/2006/relationships/image" Target="../media/image139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3.png"/><Relationship Id="rId2" Type="http://schemas.openxmlformats.org/officeDocument/2006/relationships/image" Target="../media/image14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4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5.emf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image" Target="../media/image147.png"/><Relationship Id="rId7" Type="http://schemas.openxmlformats.org/officeDocument/2006/relationships/hyperlink" Target="http://www.google.com/url?sa=i&amp;rct=j&amp;q=&amp;esrc=s&amp;source=images&amp;cd=&amp;cad=rja&amp;uact=8&amp;ved=0CAcQjRw&amp;url=http://findicons.com/icon/211345/sun&amp;ei=bll2VLKiBIPmapmagugJ&amp;bvm=bv.80642063,d.d2s&amp;psig=AFQjCNHtWWfXgq_EsTyo4c1mhb1Qhob8yw&amp;ust=1417128704963399" TargetMode="External"/><Relationship Id="rId2" Type="http://schemas.openxmlformats.org/officeDocument/2006/relationships/image" Target="../media/image14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9.png"/><Relationship Id="rId5" Type="http://schemas.openxmlformats.org/officeDocument/2006/relationships/image" Target="../media/image10.png"/><Relationship Id="rId4" Type="http://schemas.openxmlformats.org/officeDocument/2006/relationships/hyperlink" Target="http://www.iconpng.com/icon/48438" TargetMode="Externa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1.png"/><Relationship Id="rId2" Type="http://schemas.openxmlformats.org/officeDocument/2006/relationships/image" Target="../media/image150.png"/><Relationship Id="rId1" Type="http://schemas.openxmlformats.org/officeDocument/2006/relationships/slideLayout" Target="../slideLayouts/slideLayout13.xml"/><Relationship Id="rId5" Type="http://schemas.openxmlformats.org/officeDocument/2006/relationships/hyperlink" Target="https://arxiv.org/abs/2512.14110" TargetMode="External"/><Relationship Id="rId4" Type="http://schemas.openxmlformats.org/officeDocument/2006/relationships/image" Target="../media/image152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hyperlink" Target="https://arxiv.org/abs/2510.14064" TargetMode="Externa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54.png"/><Relationship Id="rId4" Type="http://schemas.openxmlformats.org/officeDocument/2006/relationships/image" Target="../media/image153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5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6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9.png"/><Relationship Id="rId5" Type="http://schemas.openxmlformats.org/officeDocument/2006/relationships/image" Target="../media/image158.png"/><Relationship Id="rId4" Type="http://schemas.openxmlformats.org/officeDocument/2006/relationships/image" Target="../media/image157.png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1.pn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2.emf"/><Relationship Id="rId7" Type="http://schemas.openxmlformats.org/officeDocument/2006/relationships/image" Target="../media/image166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5.png"/><Relationship Id="rId5" Type="http://schemas.openxmlformats.org/officeDocument/2006/relationships/image" Target="../media/image164.jpeg"/><Relationship Id="rId4" Type="http://schemas.openxmlformats.org/officeDocument/2006/relationships/image" Target="../media/image163.emf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7.png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8.png"/><Relationship Id="rId2" Type="http://schemas.openxmlformats.org/officeDocument/2006/relationships/slideLayout" Target="../slideLayouts/slideLayout26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169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0.pn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6.xml"/><Relationship Id="rId4" Type="http://schemas.openxmlformats.org/officeDocument/2006/relationships/image" Target="../media/image65.pn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m/url?sa=i&amp;rct=j&amp;q=&amp;esrc=s&amp;source=images&amp;cd=&amp;cad=rja&amp;uact=8&amp;ved=0CAcQjRw&amp;url=http://findicons.com/icon/211345/sun&amp;ei=bll2VLKiBIPmapmagugJ&amp;bvm=bv.80642063,d.d2s&amp;psig=AFQjCNHtWWfXgq_EsTyo4c1mhb1Qhob8yw&amp;ust=1417128704963399" TargetMode="External"/><Relationship Id="rId2" Type="http://schemas.openxmlformats.org/officeDocument/2006/relationships/slideLayout" Target="../slideLayouts/slideLayout15.xml"/><Relationship Id="rId1" Type="http://schemas.openxmlformats.org/officeDocument/2006/relationships/themeOverride" Target="../theme/themeOverride2.xml"/><Relationship Id="rId6" Type="http://schemas.openxmlformats.org/officeDocument/2006/relationships/image" Target="../media/image720.png"/><Relationship Id="rId5" Type="http://schemas.openxmlformats.org/officeDocument/2006/relationships/image" Target="../media/image171.png"/><Relationship Id="rId4" Type="http://schemas.openxmlformats.org/officeDocument/2006/relationships/image" Target="../media/image1.jpe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3.png"/><Relationship Id="rId2" Type="http://schemas.openxmlformats.org/officeDocument/2006/relationships/image" Target="../media/image172.pn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76.png"/><Relationship Id="rId5" Type="http://schemas.openxmlformats.org/officeDocument/2006/relationships/image" Target="../media/image175.jpeg"/><Relationship Id="rId4" Type="http://schemas.openxmlformats.org/officeDocument/2006/relationships/image" Target="../media/image174.pn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7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54.pn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s://www.google.es/url?sa=i&amp;rct=j&amp;q=&amp;esrc=s&amp;source=images&amp;cd=&amp;cad=rja&amp;uact=8&amp;ved=2ahUKEwiSydm4_MHbAhXCvhQKHVQpA0sQjRx6BAgBEAU&amp;url=https://erc.europa.eu/managing-your-project/communicating-your-research&amp;psig=AOvVaw3FKYgDkr27kq0I37R0hfHn&amp;ust=1528475324887615" TargetMode="Externa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178.png"/><Relationship Id="rId4" Type="http://schemas.openxmlformats.org/officeDocument/2006/relationships/image" Target="../media/image54.pn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1.png"/><Relationship Id="rId2" Type="http://schemas.openxmlformats.org/officeDocument/2006/relationships/image" Target="../media/image179.png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182.emf"/><Relationship Id="rId4" Type="http://schemas.openxmlformats.org/officeDocument/2006/relationships/image" Target="../media/image61.pn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184.png"/><Relationship Id="rId4" Type="http://schemas.openxmlformats.org/officeDocument/2006/relationships/image" Target="../media/image183.JPG"/></Relationships>
</file>

<file path=ppt/slides/_rels/slide7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9.png"/><Relationship Id="rId3" Type="http://schemas.openxmlformats.org/officeDocument/2006/relationships/image" Target="../media/image72.png"/><Relationship Id="rId7" Type="http://schemas.openxmlformats.org/officeDocument/2006/relationships/image" Target="../media/image188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87.png"/><Relationship Id="rId5" Type="http://schemas.openxmlformats.org/officeDocument/2006/relationships/image" Target="../media/image186.png"/><Relationship Id="rId4" Type="http://schemas.openxmlformats.org/officeDocument/2006/relationships/image" Target="../media/image185.png"/><Relationship Id="rId9" Type="http://schemas.openxmlformats.org/officeDocument/2006/relationships/image" Target="../media/image184.pn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9.png"/><Relationship Id="rId4" Type="http://schemas.openxmlformats.org/officeDocument/2006/relationships/image" Target="../media/image148.pn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0.png"/><Relationship Id="rId2" Type="http://schemas.openxmlformats.org/officeDocument/2006/relationships/image" Target="../media/image19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jpeg"/><Relationship Id="rId4" Type="http://schemas.openxmlformats.org/officeDocument/2006/relationships/hyperlink" Target="http://www.google.com/url?sa=i&amp;rct=j&amp;q=&amp;esrc=s&amp;source=images&amp;cd=&amp;cad=rja&amp;uact=8&amp;ved=0CAcQjRw&amp;url=http://findicons.com/icon/211345/sun&amp;ei=bll2VLKiBIPmapmagugJ&amp;bvm=bv.80642063,d.d2s&amp;psig=AFQjCNHtWWfXgq_EsTyo4c1mhb1Qhob8yw&amp;ust=1417128704963399" TargetMode="Externa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1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2.png"/></Relationships>
</file>

<file path=ppt/slides/_rels/slide7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image" Target="../media/image194.emf"/><Relationship Id="rId7" Type="http://schemas.openxmlformats.org/officeDocument/2006/relationships/hyperlink" Target="https://www.google.es/url?sa=i&amp;rct=j&amp;q=&amp;esrc=s&amp;source=images&amp;cd=&amp;cad=rja&amp;uact=8&amp;ved=2ahUKEwiSydm4_MHbAhXCvhQKHVQpA0sQjRx6BAgBEAU&amp;url=https://erc.europa.eu/managing-your-project/communicating-your-research&amp;psig=AOvVaw3FKYgDkr27kq0I37R0hfHn&amp;ust=1528475324887615" TargetMode="External"/><Relationship Id="rId2" Type="http://schemas.openxmlformats.org/officeDocument/2006/relationships/image" Target="../media/image19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7.png"/><Relationship Id="rId5" Type="http://schemas.openxmlformats.org/officeDocument/2006/relationships/image" Target="../media/image196.png"/><Relationship Id="rId10" Type="http://schemas.openxmlformats.org/officeDocument/2006/relationships/image" Target="../media/image199.png"/><Relationship Id="rId4" Type="http://schemas.openxmlformats.org/officeDocument/2006/relationships/image" Target="../media/image195.png"/><Relationship Id="rId9" Type="http://schemas.openxmlformats.org/officeDocument/2006/relationships/image" Target="../media/image198.pn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0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jpeg"/><Relationship Id="rId4" Type="http://schemas.openxmlformats.org/officeDocument/2006/relationships/hyperlink" Target="https://www.google.es/url?sa=i&amp;rct=j&amp;q=&amp;esrc=s&amp;source=images&amp;cd=&amp;cad=rja&amp;uact=8&amp;ved=2ahUKEwiSydm4_MHbAhXCvhQKHVQpA0sQjRx6BAgBEAU&amp;url=https://erc.europa.eu/managing-your-project/communicating-your-research&amp;psig=AOvVaw3FKYgDkr27kq0I37R0hfHn&amp;ust=1528475324887615" TargetMode="Externa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0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2.png"/><Relationship Id="rId4" Type="http://schemas.openxmlformats.org/officeDocument/2006/relationships/image" Target="../media/image201.pn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3.png"/><Relationship Id="rId7" Type="http://schemas.openxmlformats.org/officeDocument/2006/relationships/image" Target="../media/image205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4.png"/><Relationship Id="rId5" Type="http://schemas.openxmlformats.org/officeDocument/2006/relationships/image" Target="../media/image740.png"/><Relationship Id="rId4" Type="http://schemas.openxmlformats.org/officeDocument/2006/relationships/image" Target="../media/image730.pn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6.jpe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jpeg"/><Relationship Id="rId4" Type="http://schemas.openxmlformats.org/officeDocument/2006/relationships/hyperlink" Target="https://www.google.es/url?sa=i&amp;rct=j&amp;q=&amp;esrc=s&amp;source=images&amp;cd=&amp;cad=rja&amp;uact=8&amp;ved=2ahUKEwiSydm4_MHbAhXCvhQKHVQpA0sQjRx6BAgBEAU&amp;url=https://erc.europa.eu/managing-your-project/communicating-your-research&amp;psig=AOvVaw3FKYgDkr27kq0I37R0hfHn&amp;ust=1528475324887615" TargetMode="External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0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NULL"/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7.jpeg"/><Relationship Id="rId4" Type="http://schemas.openxmlformats.org/officeDocument/2006/relationships/image" Target="../media/image104.png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8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5.png"/><Relationship Id="rId5" Type="http://schemas.openxmlformats.org/officeDocument/2006/relationships/image" Target="../media/image104.png"/><Relationship Id="rId4" Type="http://schemas.openxmlformats.org/officeDocument/2006/relationships/image" Target="../media/image209.png"/></Relationships>
</file>

<file path=ppt/slides/_rels/slide8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5.jpeg"/><Relationship Id="rId3" Type="http://schemas.openxmlformats.org/officeDocument/2006/relationships/image" Target="../media/image210.png"/><Relationship Id="rId7" Type="http://schemas.openxmlformats.org/officeDocument/2006/relationships/image" Target="../media/image214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3.png"/><Relationship Id="rId5" Type="http://schemas.openxmlformats.org/officeDocument/2006/relationships/image" Target="../media/image212.png"/><Relationship Id="rId4" Type="http://schemas.openxmlformats.org/officeDocument/2006/relationships/image" Target="../media/image211.png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6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8.png"/><Relationship Id="rId2" Type="http://schemas.openxmlformats.org/officeDocument/2006/relationships/image" Target="../media/image2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9.png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1.png"/><Relationship Id="rId2" Type="http://schemas.openxmlformats.org/officeDocument/2006/relationships/image" Target="../media/image22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2.emf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4.png"/><Relationship Id="rId2" Type="http://schemas.openxmlformats.org/officeDocument/2006/relationships/image" Target="../media/image22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5.png"/><Relationship Id="rId2" Type="http://schemas.openxmlformats.org/officeDocument/2006/relationships/image" Target="../media/image181.png"/><Relationship Id="rId1" Type="http://schemas.openxmlformats.org/officeDocument/2006/relationships/slideLayout" Target="../slideLayouts/slideLayout2.xml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2.emf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6.tiff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7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8.emf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6.png"/></Relationships>
</file>

<file path=ppt/slides/_rels/slide9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0.png"/><Relationship Id="rId3" Type="http://schemas.openxmlformats.org/officeDocument/2006/relationships/image" Target="../media/image203.png"/><Relationship Id="rId7" Type="http://schemas.openxmlformats.org/officeDocument/2006/relationships/image" Target="../media/image370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2.xml"/><Relationship Id="rId10" Type="http://schemas.openxmlformats.org/officeDocument/2006/relationships/image" Target="../media/image590.png"/><Relationship Id="rId9" Type="http://schemas.openxmlformats.org/officeDocument/2006/relationships/image" Target="../media/image580.png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4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9.png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0.jpe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2.xml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2.png"/><Relationship Id="rId2" Type="http://schemas.openxmlformats.org/officeDocument/2006/relationships/image" Target="../media/image23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3.png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4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5.png"/><Relationship Id="rId5" Type="http://schemas.openxmlformats.org/officeDocument/2006/relationships/image" Target="../media/image480.png"/><Relationship Id="rId4" Type="http://schemas.openxmlformats.org/officeDocument/2006/relationships/image" Target="../media/image470.png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7.emf"/><Relationship Id="rId7" Type="http://schemas.openxmlformats.org/officeDocument/2006/relationships/image" Target="../media/image2.jpeg"/><Relationship Id="rId2" Type="http://schemas.openxmlformats.org/officeDocument/2006/relationships/image" Target="../media/image236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ogle.es/url?sa=i&amp;rct=j&amp;q=&amp;esrc=s&amp;source=images&amp;cd=&amp;cad=rja&amp;uact=8&amp;ved=2ahUKEwiSydm4_MHbAhXCvhQKHVQpA0sQjRx6BAgBEAU&amp;url=https://erc.europa.eu/managing-your-project/communicating-your-research&amp;psig=AOvVaw3FKYgDkr27kq0I37R0hfHn&amp;ust=1528475324887615" TargetMode="External"/><Relationship Id="rId5" Type="http://schemas.openxmlformats.org/officeDocument/2006/relationships/image" Target="../media/image239.emf"/><Relationship Id="rId4" Type="http://schemas.openxmlformats.org/officeDocument/2006/relationships/image" Target="../media/image238.emf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1.png"/><Relationship Id="rId2" Type="http://schemas.openxmlformats.org/officeDocument/2006/relationships/image" Target="../media/image24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2.png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.jpeg"/><Relationship Id="rId2" Type="http://schemas.openxmlformats.org/officeDocument/2006/relationships/hyperlink" Target="http://www.iconpng.com/icon/4843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om/url?sa=i&amp;rct=j&amp;q=&amp;esrc=s&amp;source=images&amp;cd=&amp;cad=rja&amp;uact=8&amp;ved=0CAcQjRw&amp;url=http://findicons.com/icon/211345/sun&amp;ei=bll2VLKiBIPmapmagugJ&amp;bvm=bv.80642063,d.d2s&amp;psig=AFQjCNHtWWfXgq_EsTyo4c1mhb1Qhob8yw&amp;ust=1417128704963399" TargetMode="External"/><Relationship Id="rId5" Type="http://schemas.openxmlformats.org/officeDocument/2006/relationships/image" Target="../media/image243.png"/><Relationship Id="rId4" Type="http://schemas.openxmlformats.org/officeDocument/2006/relationships/image" Target="../media/image149.png"/></Relationships>
</file>

<file path=ppt/slides/_rels/slide10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9.svg"/><Relationship Id="rId3" Type="http://schemas.openxmlformats.org/officeDocument/2006/relationships/hyperlink" Target="http://www.google.com/url?sa=i&amp;rct=j&amp;q=&amp;esrc=s&amp;source=images&amp;cd=&amp;cad=rja&amp;uact=8&amp;ved=0CAcQjRw&amp;url=http://findicons.com/icon/211345/sun&amp;ei=bll2VLKiBIPmapmagugJ&amp;bvm=bv.80642063,d.d2s&amp;psig=AFQjCNHtWWfXgq_EsTyo4c1mhb1Qhob8yw&amp;ust=1417128704963399" TargetMode="External"/><Relationship Id="rId7" Type="http://schemas.openxmlformats.org/officeDocument/2006/relationships/image" Target="../media/image245.sv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40.png"/><Relationship Id="rId5" Type="http://schemas.openxmlformats.org/officeDocument/2006/relationships/image" Target="../media/image244.png"/><Relationship Id="rId4" Type="http://schemas.openxmlformats.org/officeDocument/2006/relationships/image" Target="../media/image1.jpeg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m/url?sa=i&amp;rct=j&amp;q=&amp;esrc=s&amp;source=images&amp;cd=&amp;cad=rja&amp;uact=8&amp;ved=0CAcQjRw&amp;url=http://findicons.com/icon/211345/sun&amp;ei=bll2VLKiBIPmapmagugJ&amp;bvm=bv.80642063,d.d2s&amp;psig=AFQjCNHtWWfXgq_EsTyo4c1mhb1Qhob8yw&amp;ust=1417128704963399" TargetMode="External"/><Relationship Id="rId2" Type="http://schemas.openxmlformats.org/officeDocument/2006/relationships/hyperlink" Target="https://arxiv.org/abs/2111.06407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60.png"/><Relationship Id="rId5" Type="http://schemas.openxmlformats.org/officeDocument/2006/relationships/image" Target="../media/image171.png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 descr="https://encrypted-tbn2.gstatic.com/images?q=tbn:ANd9GcTTiOpy5Ofiq68JKHmUTMkFKk4pucE4jGwOWa5eGRWrj1nVm4X5">
            <a:hlinkClick r:id="rId3"/>
            <a:extLst>
              <a:ext uri="{FF2B5EF4-FFF2-40B4-BE49-F238E27FC236}">
                <a16:creationId xmlns:a16="http://schemas.microsoft.com/office/drawing/2014/main" id="{CFDD6342-07FB-28C6-B452-88BC2178F8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11950" y="3561636"/>
            <a:ext cx="1495475" cy="1495475"/>
          </a:xfrm>
          <a:prstGeom prst="rect">
            <a:avLst/>
          </a:prstGeom>
          <a:noFill/>
        </p:spPr>
      </p:pic>
      <p:pic>
        <p:nvPicPr>
          <p:cNvPr id="5" name="Picture 2" descr="Resultado de imagen de erc logo">
            <a:hlinkClick r:id="rId5"/>
            <a:extLst>
              <a:ext uri="{FF2B5EF4-FFF2-40B4-BE49-F238E27FC236}">
                <a16:creationId xmlns:a16="http://schemas.microsoft.com/office/drawing/2014/main" id="{F17E1809-99BB-6DA3-DB55-88C40006AC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706788" y="3825879"/>
            <a:ext cx="1216965" cy="12169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914400" y="772504"/>
            <a:ext cx="10157552" cy="5944819"/>
          </a:xfrm>
        </p:spPr>
        <p:txBody>
          <a:bodyPr>
            <a:norm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Instrumentation for axion searches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Igor G. Irastorza (CAPA/UNIZAR) </a:t>
            </a:r>
          </a:p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TIDPAN 2026 - Taller de </a:t>
            </a:r>
            <a:r>
              <a:rPr lang="en-US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Instrumentación</a:t>
            </a: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Detectores</a:t>
            </a: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en</a:t>
            </a: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Física</a:t>
            </a: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 de Particulas, Astropartículas y Nuclear</a:t>
            </a:r>
          </a:p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 IFIC-Valencia, 15-26 June-2026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B75D77E8-5090-F83E-6A33-75A3BAC3D6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7269" y="2899138"/>
            <a:ext cx="4317461" cy="697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F35CF9E8-59AB-CAE3-3CC2-D039D2E5865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849"/>
          <a:stretch>
            <a:fillRect/>
          </a:stretch>
        </p:blipFill>
        <p:spPr bwMode="auto">
          <a:xfrm>
            <a:off x="10446868" y="5248170"/>
            <a:ext cx="1476307" cy="562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6" name="Grupo 15">
            <a:extLst>
              <a:ext uri="{FF2B5EF4-FFF2-40B4-BE49-F238E27FC236}">
                <a16:creationId xmlns:a16="http://schemas.microsoft.com/office/drawing/2014/main" id="{1165732E-D952-9B2E-1FD5-C3343204E7E8}"/>
              </a:ext>
            </a:extLst>
          </p:cNvPr>
          <p:cNvGrpSpPr/>
          <p:nvPr/>
        </p:nvGrpSpPr>
        <p:grpSpPr>
          <a:xfrm>
            <a:off x="4317552" y="3963395"/>
            <a:ext cx="4536930" cy="2223189"/>
            <a:chOff x="3935760" y="2410906"/>
            <a:chExt cx="6339175" cy="3106326"/>
          </a:xfrm>
        </p:grpSpPr>
        <p:pic>
          <p:nvPicPr>
            <p:cNvPr id="6" name="Picture 2" descr="http://media.virbcdn.com/files/c7/43e49938af23ccea-wiggle-line.png">
              <a:extLst>
                <a:ext uri="{FF2B5EF4-FFF2-40B4-BE49-F238E27FC236}">
                  <a16:creationId xmlns:a16="http://schemas.microsoft.com/office/drawing/2014/main" id="{75A86AF6-EF67-257F-F2E6-C328EB6CEFD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" cstate="print"/>
            <a:srcRect r="42222" b="5459"/>
            <a:stretch>
              <a:fillRect/>
            </a:stretch>
          </p:blipFill>
          <p:spPr bwMode="auto">
            <a:xfrm rot="5400000" flipV="1">
              <a:off x="6564052" y="3969060"/>
              <a:ext cx="1872208" cy="216024"/>
            </a:xfrm>
            <a:prstGeom prst="rect">
              <a:avLst/>
            </a:prstGeom>
            <a:noFill/>
          </p:spPr>
        </p:pic>
        <p:pic>
          <p:nvPicPr>
            <p:cNvPr id="7" name="Picture 2" descr="http://media.virbcdn.com/files/c7/43e49938af23ccea-wiggle-line.png">
              <a:extLst>
                <a:ext uri="{FF2B5EF4-FFF2-40B4-BE49-F238E27FC236}">
                  <a16:creationId xmlns:a16="http://schemas.microsoft.com/office/drawing/2014/main" id="{47D7BB15-8AA7-6E6C-55B0-FD802E2029B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" cstate="print"/>
            <a:srcRect r="35556"/>
            <a:stretch>
              <a:fillRect/>
            </a:stretch>
          </p:blipFill>
          <p:spPr bwMode="auto">
            <a:xfrm flipV="1">
              <a:off x="7392144" y="3068960"/>
              <a:ext cx="2088232" cy="228498"/>
            </a:xfrm>
            <a:prstGeom prst="rect">
              <a:avLst/>
            </a:prstGeom>
            <a:noFill/>
          </p:spPr>
        </p:pic>
        <p:pic>
          <p:nvPicPr>
            <p:cNvPr id="8" name="Picture 6" descr="http://b68389.medialib.glogster.com/media/5a8fc46935192dbd420f1942b07feceec7c9aba45298eed86850581a78812c9e/dotted-line.png">
              <a:extLst>
                <a:ext uri="{FF2B5EF4-FFF2-40B4-BE49-F238E27FC236}">
                  <a16:creationId xmlns:a16="http://schemas.microsoft.com/office/drawing/2014/main" id="{AE9E8AEC-9BA2-3D8A-3705-0E0D9114D83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0" cstate="print"/>
            <a:srcRect l="-1694"/>
            <a:stretch>
              <a:fillRect/>
            </a:stretch>
          </p:blipFill>
          <p:spPr bwMode="auto">
            <a:xfrm>
              <a:off x="3935760" y="2708920"/>
              <a:ext cx="4320480" cy="1152128"/>
            </a:xfrm>
            <a:prstGeom prst="rect">
              <a:avLst/>
            </a:prstGeom>
            <a:noFill/>
          </p:spPr>
        </p:pic>
        <p:sp>
          <p:nvSpPr>
            <p:cNvPr id="9" name="11 Elipse">
              <a:extLst>
                <a:ext uri="{FF2B5EF4-FFF2-40B4-BE49-F238E27FC236}">
                  <a16:creationId xmlns:a16="http://schemas.microsoft.com/office/drawing/2014/main" id="{E525508F-18A2-C446-B139-9D2952489A7B}"/>
                </a:ext>
              </a:extLst>
            </p:cNvPr>
            <p:cNvSpPr/>
            <p:nvPr/>
          </p:nvSpPr>
          <p:spPr>
            <a:xfrm>
              <a:off x="7320136" y="2996952"/>
              <a:ext cx="360040" cy="360040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"/>
            </a:p>
          </p:txBody>
        </p:sp>
        <p:pic>
          <p:nvPicPr>
            <p:cNvPr id="10" name="Picture 10" descr="https://encrypted-tbn1.gstatic.com/images?q=tbn:ANd9GcSxNNzTRIwe63MXoxuCE6xqkxOn2pBuE6UDZ6QZk8XmView1ubXHQ">
              <a:hlinkClick r:id="rId11"/>
              <a:extLst>
                <a:ext uri="{FF2B5EF4-FFF2-40B4-BE49-F238E27FC236}">
                  <a16:creationId xmlns:a16="http://schemas.microsoft.com/office/drawing/2014/main" id="{4D2CF9A9-1E11-6A3D-AF12-BF0D882A4F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" cstate="print"/>
            <a:srcRect/>
            <a:stretch>
              <a:fillRect/>
            </a:stretch>
          </p:blipFill>
          <p:spPr bwMode="auto">
            <a:xfrm>
              <a:off x="6816080" y="4170734"/>
              <a:ext cx="1346498" cy="1346498"/>
            </a:xfrm>
            <a:prstGeom prst="rect">
              <a:avLst/>
            </a:prstGeom>
            <a:noFill/>
          </p:spPr>
        </p:pic>
        <p:sp>
          <p:nvSpPr>
            <p:cNvPr id="11" name="15 Rectángulo">
              <a:extLst>
                <a:ext uri="{FF2B5EF4-FFF2-40B4-BE49-F238E27FC236}">
                  <a16:creationId xmlns:a16="http://schemas.microsoft.com/office/drawing/2014/main" id="{8E34868A-0B03-EA81-1327-D0970AFBE907}"/>
                </a:ext>
              </a:extLst>
            </p:cNvPr>
            <p:cNvSpPr/>
            <p:nvPr/>
          </p:nvSpPr>
          <p:spPr>
            <a:xfrm>
              <a:off x="5536486" y="2492897"/>
              <a:ext cx="473041" cy="645056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s-ES" sz="2400" b="0" i="1" dirty="0">
                  <a:latin typeface="Times New Roman" pitchFamily="18" charset="0"/>
                  <a:cs typeface="Times New Roman" pitchFamily="18" charset="0"/>
                </a:rPr>
                <a:t>a</a:t>
              </a:r>
              <a:endParaRPr lang="es-ES" sz="1200" b="0" i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" name="16 Rectángulo">
              <a:extLst>
                <a:ext uri="{FF2B5EF4-FFF2-40B4-BE49-F238E27FC236}">
                  <a16:creationId xmlns:a16="http://schemas.microsoft.com/office/drawing/2014/main" id="{80FFB438-8661-BAE4-D23A-1A6E38265005}"/>
                </a:ext>
              </a:extLst>
            </p:cNvPr>
            <p:cNvSpPr/>
            <p:nvPr/>
          </p:nvSpPr>
          <p:spPr>
            <a:xfrm>
              <a:off x="8314468" y="2492897"/>
              <a:ext cx="434966" cy="645056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s-ES" sz="2400" b="0">
                  <a:latin typeface="Symbol" pitchFamily="18" charset="2"/>
                  <a:cs typeface="Times New Roman" pitchFamily="18" charset="0"/>
                </a:rPr>
                <a:t>g</a:t>
              </a:r>
              <a:endParaRPr lang="es-ES" sz="1200" b="0">
                <a:latin typeface="Symbol" pitchFamily="18" charset="2"/>
                <a:cs typeface="Times New Roman" pitchFamily="18" charset="0"/>
              </a:endParaRPr>
            </a:p>
          </p:txBody>
        </p:sp>
        <p:pic>
          <p:nvPicPr>
            <p:cNvPr id="14" name="Picture 14" descr="Camera icon">
              <a:hlinkClick r:id="rId13"/>
              <a:extLst>
                <a:ext uri="{FF2B5EF4-FFF2-40B4-BE49-F238E27FC236}">
                  <a16:creationId xmlns:a16="http://schemas.microsoft.com/office/drawing/2014/main" id="{582EC9AF-7791-E7AE-B1C4-76AEEA9B963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 rot="5075305">
              <a:off x="8894330" y="2410906"/>
              <a:ext cx="1380605" cy="1380605"/>
            </a:xfrm>
            <a:prstGeom prst="rect">
              <a:avLst/>
            </a:prstGeom>
            <a:noFill/>
          </p:spPr>
        </p:pic>
      </p:grpSp>
      <p:pic>
        <p:nvPicPr>
          <p:cNvPr id="17" name="Picture 4" descr="https://encrypted-tbn2.gstatic.com/images?q=tbn:ANd9GcRezIV1PJLpqfDTV1hBCXuBNdOlFEzuJO11KV8JiI-dbe_ZXltD1w">
            <a:hlinkClick r:id="rId15"/>
            <a:extLst>
              <a:ext uri="{FF2B5EF4-FFF2-40B4-BE49-F238E27FC236}">
                <a16:creationId xmlns:a16="http://schemas.microsoft.com/office/drawing/2014/main" id="{E94D4C0B-B394-19AE-C952-123B2A0663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3125298" y="5112964"/>
            <a:ext cx="1243416" cy="1101643"/>
          </a:xfrm>
          <a:prstGeom prst="rect">
            <a:avLst/>
          </a:prstGeom>
          <a:noFill/>
        </p:spPr>
      </p:pic>
      <p:pic>
        <p:nvPicPr>
          <p:cNvPr id="18" name="Picture 2">
            <a:extLst>
              <a:ext uri="{FF2B5EF4-FFF2-40B4-BE49-F238E27FC236}">
                <a16:creationId xmlns:a16="http://schemas.microsoft.com/office/drawing/2014/main" id="{F128A248-5274-8BE3-21AE-B2252685E0C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1863"/>
          <a:stretch>
            <a:fillRect/>
          </a:stretch>
        </p:blipFill>
        <p:spPr bwMode="auto">
          <a:xfrm>
            <a:off x="9886997" y="5981517"/>
            <a:ext cx="2036178" cy="562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银河图标">
            <a:hlinkClick r:id="rId17"/>
            <a:extLst>
              <a:ext uri="{FF2B5EF4-FFF2-40B4-BE49-F238E27FC236}">
                <a16:creationId xmlns:a16="http://schemas.microsoft.com/office/drawing/2014/main" id="{9A13EC4C-56CA-B70D-3CA7-376E8B4435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2492074" y="3792263"/>
            <a:ext cx="2036163" cy="203616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373518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838200" y="365125"/>
            <a:ext cx="9528672" cy="1325563"/>
          </a:xfrm>
        </p:spPr>
        <p:txBody>
          <a:bodyPr/>
          <a:lstStyle/>
          <a:p>
            <a:pPr algn="ctr"/>
            <a:r>
              <a:rPr lang="en-US" sz="4000" b="1" noProof="0" dirty="0">
                <a:latin typeface="Arial" panose="020B0604020202020204" pitchFamily="34" charset="0"/>
                <a:cs typeface="Arial" panose="020B0604020202020204" pitchFamily="34" charset="0"/>
              </a:rPr>
              <a:t>Why axions?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10" name="Marcador de número de diapositiva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2</a:t>
            </a:fld>
            <a:endParaRPr lang="es-ES" sz="1200" dirty="0"/>
          </a:p>
        </p:txBody>
      </p:sp>
      <p:pic>
        <p:nvPicPr>
          <p:cNvPr id="8" name="Imagen 7">
            <a:extLst>
              <a:ext uri="{FF2B5EF4-FFF2-40B4-BE49-F238E27FC236}">
                <a16:creationId xmlns:a16="http://schemas.microsoft.com/office/drawing/2014/main" id="{EFAB6424-9A54-D7BD-6407-9A62FF66C40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0670"/>
          <a:stretch/>
        </p:blipFill>
        <p:spPr>
          <a:xfrm>
            <a:off x="7413534" y="4000499"/>
            <a:ext cx="4255996" cy="2629535"/>
          </a:xfrm>
          <a:prstGeom prst="rect">
            <a:avLst/>
          </a:prstGeom>
        </p:spPr>
      </p:pic>
      <p:sp>
        <p:nvSpPr>
          <p:cNvPr id="11" name="2 Marcador de contenido">
            <a:extLst>
              <a:ext uri="{FF2B5EF4-FFF2-40B4-BE49-F238E27FC236}">
                <a16:creationId xmlns:a16="http://schemas.microsoft.com/office/drawing/2014/main" id="{0A9AA367-D467-F0F6-E2FE-026C359268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7407" y="1690688"/>
            <a:ext cx="6512623" cy="4145880"/>
          </a:xfrm>
        </p:spPr>
        <p:txBody>
          <a:bodyPr>
            <a:normAutofit/>
          </a:bodyPr>
          <a:lstStyle/>
          <a:p>
            <a:r>
              <a:rPr lang="en-US" sz="2000" noProof="0" dirty="0">
                <a:latin typeface="Arial" panose="020B0604020202020204" pitchFamily="34" charset="0"/>
                <a:cs typeface="Arial" panose="020B0604020202020204" pitchFamily="34" charset="0"/>
              </a:rPr>
              <a:t>Most compelling solution to the </a:t>
            </a:r>
            <a:r>
              <a:rPr lang="en-US" sz="2000" b="1" noProof="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Strong CP problem </a:t>
            </a:r>
            <a:r>
              <a:rPr lang="en-US" sz="2000" noProof="0" dirty="0">
                <a:latin typeface="Arial" panose="020B0604020202020204" pitchFamily="34" charset="0"/>
                <a:cs typeface="Arial" panose="020B0604020202020204" pitchFamily="34" charset="0"/>
              </a:rPr>
              <a:t>of the SM</a:t>
            </a:r>
          </a:p>
          <a:p>
            <a:r>
              <a:rPr lang="en-US" sz="2000" noProof="0" dirty="0">
                <a:latin typeface="Arial" panose="020B0604020202020204" pitchFamily="34" charset="0"/>
                <a:cs typeface="Arial" panose="020B0604020202020204" pitchFamily="34" charset="0"/>
              </a:rPr>
              <a:t>Axion-like particles (ALPs) </a:t>
            </a:r>
            <a:r>
              <a:rPr lang="en-US" sz="2000" b="1" noProof="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predicted by many extensions </a:t>
            </a:r>
            <a:r>
              <a:rPr lang="en-US" sz="2000" noProof="0" dirty="0">
                <a:latin typeface="Arial" panose="020B0604020202020204" pitchFamily="34" charset="0"/>
                <a:cs typeface="Arial" panose="020B0604020202020204" pitchFamily="34" charset="0"/>
              </a:rPr>
              <a:t>of the SM (e.g. string theory)</a:t>
            </a:r>
          </a:p>
          <a:p>
            <a:r>
              <a:rPr lang="en-US" sz="2000" noProof="0" dirty="0">
                <a:latin typeface="Arial" panose="020B0604020202020204" pitchFamily="34" charset="0"/>
                <a:cs typeface="Arial" panose="020B0604020202020204" pitchFamily="34" charset="0"/>
              </a:rPr>
              <a:t>Axions, like WIMPs, may </a:t>
            </a:r>
            <a:r>
              <a:rPr lang="en-US" sz="2000" b="1" noProof="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solve the DM problem </a:t>
            </a:r>
            <a:r>
              <a:rPr lang="en-US" sz="2000" i="1" noProof="0" dirty="0">
                <a:latin typeface="Arial" panose="020B0604020202020204" pitchFamily="34" charset="0"/>
                <a:cs typeface="Arial" panose="020B0604020202020204" pitchFamily="34" charset="0"/>
              </a:rPr>
              <a:t>for free</a:t>
            </a:r>
            <a:r>
              <a:rPr lang="en-US" sz="2000" noProof="0" dirty="0">
                <a:latin typeface="Arial" panose="020B0604020202020204" pitchFamily="34" charset="0"/>
                <a:cs typeface="Arial" panose="020B0604020202020204" pitchFamily="34" charset="0"/>
              </a:rPr>
              <a:t>. (i.e. not </a:t>
            </a:r>
            <a:r>
              <a:rPr lang="en-US" sz="2000" i="1" noProof="0" dirty="0">
                <a:latin typeface="Arial" panose="020B0604020202020204" pitchFamily="34" charset="0"/>
                <a:cs typeface="Arial" panose="020B0604020202020204" pitchFamily="34" charset="0"/>
              </a:rPr>
              <a:t>ad hoc</a:t>
            </a:r>
            <a:r>
              <a:rPr lang="en-US" sz="2000" noProof="0" dirty="0">
                <a:latin typeface="Arial" panose="020B0604020202020204" pitchFamily="34" charset="0"/>
                <a:cs typeface="Arial" panose="020B0604020202020204" pitchFamily="34" charset="0"/>
              </a:rPr>
              <a:t> solution to DM)</a:t>
            </a:r>
          </a:p>
          <a:p>
            <a:r>
              <a:rPr lang="en-US" sz="2000" b="1" noProof="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Astrophysical hints </a:t>
            </a:r>
            <a:r>
              <a:rPr lang="en-US" sz="2000" noProof="0" dirty="0">
                <a:latin typeface="Arial" panose="020B0604020202020204" pitchFamily="34" charset="0"/>
                <a:cs typeface="Arial" panose="020B0604020202020204" pitchFamily="34" charset="0"/>
              </a:rPr>
              <a:t>for axion/ALPs?</a:t>
            </a:r>
          </a:p>
          <a:p>
            <a:endParaRPr lang="en-US" sz="20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noProof="0" dirty="0">
                <a:latin typeface="Arial" panose="020B0604020202020204" pitchFamily="34" charset="0"/>
                <a:cs typeface="Arial" panose="020B0604020202020204" pitchFamily="34" charset="0"/>
              </a:rPr>
              <a:t>Relevant axion/ALP parameter space at </a:t>
            </a:r>
            <a:r>
              <a:rPr lang="en-US" sz="2000" b="1" noProof="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reach of current and near-future experiments</a:t>
            </a:r>
          </a:p>
          <a:p>
            <a:r>
              <a:rPr lang="en-US" sz="2000" noProof="0" dirty="0">
                <a:latin typeface="Arial" panose="020B0604020202020204" pitchFamily="34" charset="0"/>
                <a:cs typeface="Arial" panose="020B0604020202020204" pitchFamily="34" charset="0"/>
              </a:rPr>
              <a:t>Rapidly increasing interest &amp; experimental efforts devoted to axions</a:t>
            </a:r>
            <a:endParaRPr lang="en-US" sz="2000" noProof="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Imagen 11">
            <a:extLst>
              <a:ext uri="{FF2B5EF4-FFF2-40B4-BE49-F238E27FC236}">
                <a16:creationId xmlns:a16="http://schemas.microsoft.com/office/drawing/2014/main" id="{2B2EED74-2B3C-B4CA-436A-EDDFD47423B3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 bwMode="auto">
          <a:xfrm>
            <a:off x="7413534" y="481608"/>
            <a:ext cx="4483870" cy="3633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Rectángulo 12">
            <a:extLst>
              <a:ext uri="{FF2B5EF4-FFF2-40B4-BE49-F238E27FC236}">
                <a16:creationId xmlns:a16="http://schemas.microsoft.com/office/drawing/2014/main" id="{952275F5-D20D-B74B-99CD-7F26BF6B4746}"/>
              </a:ext>
            </a:extLst>
          </p:cNvPr>
          <p:cNvSpPr/>
          <p:nvPr/>
        </p:nvSpPr>
        <p:spPr>
          <a:xfrm>
            <a:off x="7850349" y="4547354"/>
            <a:ext cx="2234907" cy="73866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Papers with “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axion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” in title</a:t>
            </a:r>
          </a:p>
          <a:p>
            <a:r>
              <a:rPr lang="es-ES" sz="1400" dirty="0" err="1">
                <a:latin typeface="Arial" panose="020B0604020202020204" pitchFamily="34" charset="0"/>
                <a:cs typeface="Arial" panose="020B0604020202020204" pitchFamily="34" charset="0"/>
              </a:rPr>
              <a:t>Source</a:t>
            </a:r>
            <a:r>
              <a:rPr lang="es-ES" sz="1400" dirty="0">
                <a:latin typeface="Arial" panose="020B0604020202020204" pitchFamily="34" charset="0"/>
                <a:cs typeface="Arial" panose="020B0604020202020204" pitchFamily="34" charset="0"/>
              </a:rPr>
              <a:t>: INSPIRE-HEP</a:t>
            </a:r>
          </a:p>
          <a:p>
            <a:r>
              <a:rPr lang="es-ES" sz="1400" dirty="0">
                <a:latin typeface="Arial" panose="020B0604020202020204" pitchFamily="34" charset="0"/>
                <a:cs typeface="Arial" panose="020B0604020202020204" pitchFamily="34" charset="0"/>
              </a:rPr>
              <a:t>N=4570 [1977-2025]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0307849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noProof="0" dirty="0">
                <a:latin typeface="Arial" panose="020B0604020202020204" pitchFamily="34" charset="0"/>
                <a:cs typeface="Arial" panose="020B0604020202020204" pitchFamily="34" charset="0"/>
              </a:rPr>
              <a:t>How to detect an axion?</a:t>
            </a:r>
          </a:p>
        </p:txBody>
      </p:sp>
      <p:sp>
        <p:nvSpPr>
          <p:cNvPr id="7" name="Marcador de fecha 3">
            <a:extLst>
              <a:ext uri="{FF2B5EF4-FFF2-40B4-BE49-F238E27FC236}">
                <a16:creationId xmlns:a16="http://schemas.microsoft.com/office/drawing/2014/main" id="{9294A48E-950F-8EF4-D33B-410D0ABD86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Marcador de pie de página 4">
            <a:extLst>
              <a:ext uri="{FF2B5EF4-FFF2-40B4-BE49-F238E27FC236}">
                <a16:creationId xmlns:a16="http://schemas.microsoft.com/office/drawing/2014/main" id="{C4BC4DB8-EA88-D360-3B79-E559B8F294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9" name="Marcador de número de diapositiva 9">
            <a:extLst>
              <a:ext uri="{FF2B5EF4-FFF2-40B4-BE49-F238E27FC236}">
                <a16:creationId xmlns:a16="http://schemas.microsoft.com/office/drawing/2014/main" id="{5CB05CA3-92D6-C983-BB36-D38B1B8E09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3</a:t>
            </a:fld>
            <a:endParaRPr lang="es-ES" sz="1200" dirty="0"/>
          </a:p>
        </p:txBody>
      </p:sp>
      <p:pic>
        <p:nvPicPr>
          <p:cNvPr id="4" name="Picture 2" descr="http://media.virbcdn.com/files/c7/43e49938af23ccea-wiggle-line.png">
            <a:extLst>
              <a:ext uri="{FF2B5EF4-FFF2-40B4-BE49-F238E27FC236}">
                <a16:creationId xmlns:a16="http://schemas.microsoft.com/office/drawing/2014/main" id="{D6639A41-7DF9-0CE1-4564-9FEEDC187D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 r="42222" b="5459"/>
          <a:stretch>
            <a:fillRect/>
          </a:stretch>
        </p:blipFill>
        <p:spPr bwMode="auto">
          <a:xfrm rot="5400000" flipV="1">
            <a:off x="5339916" y="3546994"/>
            <a:ext cx="1872208" cy="216024"/>
          </a:xfrm>
          <a:prstGeom prst="rect">
            <a:avLst/>
          </a:prstGeom>
          <a:noFill/>
        </p:spPr>
      </p:pic>
      <p:pic>
        <p:nvPicPr>
          <p:cNvPr id="5" name="Picture 2" descr="http://media.virbcdn.com/files/c7/43e49938af23ccea-wiggle-line.png">
            <a:extLst>
              <a:ext uri="{FF2B5EF4-FFF2-40B4-BE49-F238E27FC236}">
                <a16:creationId xmlns:a16="http://schemas.microsoft.com/office/drawing/2014/main" id="{5C190824-A671-526F-6CAE-AF007E5071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V="1">
            <a:off x="6168008" y="2646894"/>
            <a:ext cx="3240360" cy="228498"/>
          </a:xfrm>
          <a:prstGeom prst="rect">
            <a:avLst/>
          </a:prstGeom>
          <a:noFill/>
        </p:spPr>
      </p:pic>
      <p:pic>
        <p:nvPicPr>
          <p:cNvPr id="6" name="Picture 6" descr="http://b68389.medialib.glogster.com/media/5a8fc46935192dbd420f1942b07feceec7c9aba45298eed86850581a78812c9e/dotted-line.png">
            <a:extLst>
              <a:ext uri="{FF2B5EF4-FFF2-40B4-BE49-F238E27FC236}">
                <a16:creationId xmlns:a16="http://schemas.microsoft.com/office/drawing/2014/main" id="{043E5251-2DA5-4F8D-AC39-A25EEB090D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83632" y="2286854"/>
            <a:ext cx="4248472" cy="1152128"/>
          </a:xfrm>
          <a:prstGeom prst="rect">
            <a:avLst/>
          </a:prstGeom>
          <a:noFill/>
        </p:spPr>
      </p:pic>
      <p:sp>
        <p:nvSpPr>
          <p:cNvPr id="10" name="11 Elipse">
            <a:extLst>
              <a:ext uri="{FF2B5EF4-FFF2-40B4-BE49-F238E27FC236}">
                <a16:creationId xmlns:a16="http://schemas.microsoft.com/office/drawing/2014/main" id="{AEA324DE-4FDF-E51A-9B9D-1D3DC804A40F}"/>
              </a:ext>
            </a:extLst>
          </p:cNvPr>
          <p:cNvSpPr/>
          <p:nvPr/>
        </p:nvSpPr>
        <p:spPr>
          <a:xfrm>
            <a:off x="6096000" y="2574886"/>
            <a:ext cx="360040" cy="36004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pic>
        <p:nvPicPr>
          <p:cNvPr id="11" name="Picture 10" descr="https://encrypted-tbn1.gstatic.com/images?q=tbn:ANd9GcSxNNzTRIwe63MXoxuCE6xqkxOn2pBuE6UDZ6QZk8XmView1ubXHQ">
            <a:hlinkClick r:id="rId4"/>
            <a:extLst>
              <a:ext uri="{FF2B5EF4-FFF2-40B4-BE49-F238E27FC236}">
                <a16:creationId xmlns:a16="http://schemas.microsoft.com/office/drawing/2014/main" id="{68D39355-CDA9-3754-20CE-873EE54591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91944" y="3748668"/>
            <a:ext cx="1346498" cy="1346498"/>
          </a:xfrm>
          <a:prstGeom prst="rect">
            <a:avLst/>
          </a:prstGeom>
          <a:noFill/>
        </p:spPr>
      </p:pic>
      <p:sp>
        <p:nvSpPr>
          <p:cNvPr id="13" name="15 Rectángulo">
            <a:extLst>
              <a:ext uri="{FF2B5EF4-FFF2-40B4-BE49-F238E27FC236}">
                <a16:creationId xmlns:a16="http://schemas.microsoft.com/office/drawing/2014/main" id="{7AB3C500-9111-C471-9334-B8C5A3B72AA3}"/>
              </a:ext>
            </a:extLst>
          </p:cNvPr>
          <p:cNvSpPr/>
          <p:nvPr/>
        </p:nvSpPr>
        <p:spPr>
          <a:xfrm>
            <a:off x="4655840" y="2070831"/>
            <a:ext cx="41549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ES" sz="3600" b="0" i="1" dirty="0">
                <a:latin typeface="Times New Roman" pitchFamily="18" charset="0"/>
                <a:cs typeface="Times New Roman" pitchFamily="18" charset="0"/>
              </a:rPr>
              <a:t>a</a:t>
            </a:r>
            <a:endParaRPr lang="es-ES" b="0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16 Rectángulo">
            <a:extLst>
              <a:ext uri="{FF2B5EF4-FFF2-40B4-BE49-F238E27FC236}">
                <a16:creationId xmlns:a16="http://schemas.microsoft.com/office/drawing/2014/main" id="{4407EE6C-15C8-F4DA-B7AC-83F71075D1C9}"/>
              </a:ext>
            </a:extLst>
          </p:cNvPr>
          <p:cNvSpPr/>
          <p:nvPr/>
        </p:nvSpPr>
        <p:spPr>
          <a:xfrm>
            <a:off x="7968208" y="2070831"/>
            <a:ext cx="37382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ES" sz="3600" b="0" dirty="0">
                <a:latin typeface="Symbol" pitchFamily="18" charset="2"/>
                <a:cs typeface="Times New Roman" pitchFamily="18" charset="0"/>
              </a:rPr>
              <a:t>g</a:t>
            </a:r>
            <a:endParaRPr lang="es-ES" b="0" dirty="0">
              <a:latin typeface="Symbol" pitchFamily="18" charset="2"/>
              <a:cs typeface="Times New Roman" pitchFamily="18" charset="0"/>
            </a:endParaRPr>
          </a:p>
        </p:txBody>
      </p:sp>
      <p:grpSp>
        <p:nvGrpSpPr>
          <p:cNvPr id="22" name="23 Grupo">
            <a:extLst>
              <a:ext uri="{FF2B5EF4-FFF2-40B4-BE49-F238E27FC236}">
                <a16:creationId xmlns:a16="http://schemas.microsoft.com/office/drawing/2014/main" id="{3DA815A6-BD9E-6629-B8AD-1A5F96229F69}"/>
              </a:ext>
            </a:extLst>
          </p:cNvPr>
          <p:cNvGrpSpPr/>
          <p:nvPr/>
        </p:nvGrpSpPr>
        <p:grpSpPr>
          <a:xfrm>
            <a:off x="8760296" y="1988840"/>
            <a:ext cx="1547664" cy="1882190"/>
            <a:chOff x="7236296" y="2410906"/>
            <a:chExt cx="1547664" cy="1882190"/>
          </a:xfrm>
        </p:grpSpPr>
        <p:pic>
          <p:nvPicPr>
            <p:cNvPr id="28" name="Picture 14" descr="Camera icon">
              <a:hlinkClick r:id="rId6"/>
              <a:extLst>
                <a:ext uri="{FF2B5EF4-FFF2-40B4-BE49-F238E27FC236}">
                  <a16:creationId xmlns:a16="http://schemas.microsoft.com/office/drawing/2014/main" id="{C628E402-2A9A-C625-4ECF-0A8EC70FEE5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 rot="5075305">
              <a:off x="7370330" y="2410906"/>
              <a:ext cx="1380605" cy="1380605"/>
            </a:xfrm>
            <a:prstGeom prst="rect">
              <a:avLst/>
            </a:prstGeom>
            <a:noFill/>
          </p:spPr>
        </p:pic>
        <p:sp>
          <p:nvSpPr>
            <p:cNvPr id="29" name="20 Rectángulo">
              <a:extLst>
                <a:ext uri="{FF2B5EF4-FFF2-40B4-BE49-F238E27FC236}">
                  <a16:creationId xmlns:a16="http://schemas.microsoft.com/office/drawing/2014/main" id="{DF4C5AFC-75E5-786B-A830-3CBD3BD4443F}"/>
                </a:ext>
              </a:extLst>
            </p:cNvPr>
            <p:cNvSpPr/>
            <p:nvPr/>
          </p:nvSpPr>
          <p:spPr>
            <a:xfrm>
              <a:off x="7236296" y="3646765"/>
              <a:ext cx="1547664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s-ES" b="0" dirty="0" err="1">
                  <a:latin typeface="Arial" panose="020B0604020202020204" pitchFamily="34" charset="0"/>
                  <a:cs typeface="Arial" panose="020B0604020202020204" pitchFamily="34" charset="0"/>
                </a:rPr>
                <a:t>Photon</a:t>
              </a:r>
              <a:r>
                <a:rPr lang="es-ES" b="0" dirty="0">
                  <a:latin typeface="Arial" panose="020B0604020202020204" pitchFamily="34" charset="0"/>
                  <a:cs typeface="Arial" panose="020B0604020202020204" pitchFamily="34" charset="0"/>
                </a:rPr>
                <a:t> detector</a:t>
              </a:r>
              <a:endParaRPr lang="es-ES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30" name="21 Elipse">
            <a:extLst>
              <a:ext uri="{FF2B5EF4-FFF2-40B4-BE49-F238E27FC236}">
                <a16:creationId xmlns:a16="http://schemas.microsoft.com/office/drawing/2014/main" id="{0286164C-B3A2-E2DA-17FD-4C23C76E7616}"/>
              </a:ext>
            </a:extLst>
          </p:cNvPr>
          <p:cNvSpPr/>
          <p:nvPr/>
        </p:nvSpPr>
        <p:spPr>
          <a:xfrm>
            <a:off x="2351584" y="2070830"/>
            <a:ext cx="1512168" cy="1512168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s-ES" b="0" dirty="0">
                <a:latin typeface="Arial" panose="020B0604020202020204" pitchFamily="34" charset="0"/>
                <a:cs typeface="Arial" panose="020B0604020202020204" pitchFamily="34" charset="0"/>
              </a:rPr>
              <a:t>Axion </a:t>
            </a:r>
          </a:p>
          <a:p>
            <a:pPr algn="ctr"/>
            <a:r>
              <a:rPr lang="es-ES" b="0" dirty="0" err="1">
                <a:latin typeface="Arial" panose="020B0604020202020204" pitchFamily="34" charset="0"/>
                <a:cs typeface="Arial" panose="020B0604020202020204" pitchFamily="34" charset="0"/>
              </a:rPr>
              <a:t>source</a:t>
            </a:r>
            <a:endParaRPr lang="es-ES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1" name="Picture 4">
            <a:extLst>
              <a:ext uri="{FF2B5EF4-FFF2-40B4-BE49-F238E27FC236}">
                <a16:creationId xmlns:a16="http://schemas.microsoft.com/office/drawing/2014/main" id="{5FDC2A24-7655-3B6E-D204-31573D35F3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/>
          <a:srcRect l="23438" t="14583" r="13281" b="20833"/>
          <a:stretch>
            <a:fillRect/>
          </a:stretch>
        </p:blipFill>
        <p:spPr bwMode="auto">
          <a:xfrm>
            <a:off x="1266056" y="4545104"/>
            <a:ext cx="1431698" cy="1188152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</p:pic>
      <p:pic>
        <p:nvPicPr>
          <p:cNvPr id="32" name="Picture 4">
            <a:extLst>
              <a:ext uri="{FF2B5EF4-FFF2-40B4-BE49-F238E27FC236}">
                <a16:creationId xmlns:a16="http://schemas.microsoft.com/office/drawing/2014/main" id="{F95773A1-DE2C-2A21-26F2-4548B173DC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/>
          <a:srcRect l="21094" t="18750" r="21875" b="21875"/>
          <a:stretch>
            <a:fillRect/>
          </a:stretch>
        </p:blipFill>
        <p:spPr bwMode="auto">
          <a:xfrm>
            <a:off x="3252297" y="4437112"/>
            <a:ext cx="1547559" cy="1309662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</p:pic>
      <p:cxnSp>
        <p:nvCxnSpPr>
          <p:cNvPr id="33" name="Conector recto de flecha 6">
            <a:extLst>
              <a:ext uri="{FF2B5EF4-FFF2-40B4-BE49-F238E27FC236}">
                <a16:creationId xmlns:a16="http://schemas.microsoft.com/office/drawing/2014/main" id="{DB3A2800-50E8-C9ED-9BF7-FD6EC09B705A}"/>
              </a:ext>
            </a:extLst>
          </p:cNvPr>
          <p:cNvCxnSpPr>
            <a:stCxn id="31" idx="3"/>
          </p:cNvCxnSpPr>
          <p:nvPr/>
        </p:nvCxnSpPr>
        <p:spPr>
          <a:xfrm flipV="1">
            <a:off x="2697754" y="4941168"/>
            <a:ext cx="1165998" cy="19801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Rectángulo 7">
            <a:extLst>
              <a:ext uri="{FF2B5EF4-FFF2-40B4-BE49-F238E27FC236}">
                <a16:creationId xmlns:a16="http://schemas.microsoft.com/office/drawing/2014/main" id="{8319696D-CB79-D52C-1F43-28BA394DAFEB}"/>
              </a:ext>
            </a:extLst>
          </p:cNvPr>
          <p:cNvSpPr/>
          <p:nvPr/>
        </p:nvSpPr>
        <p:spPr>
          <a:xfrm>
            <a:off x="983432" y="4293096"/>
            <a:ext cx="4087906" cy="1584176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uadroTexto 2">
            <a:extLst>
              <a:ext uri="{FF2B5EF4-FFF2-40B4-BE49-F238E27FC236}">
                <a16:creationId xmlns:a16="http://schemas.microsoft.com/office/drawing/2014/main" id="{9F3FA18E-13AD-4CAF-CDC2-19FA718E52F7}"/>
              </a:ext>
            </a:extLst>
          </p:cNvPr>
          <p:cNvSpPr txBox="1"/>
          <p:nvPr/>
        </p:nvSpPr>
        <p:spPr>
          <a:xfrm>
            <a:off x="7120664" y="4208289"/>
            <a:ext cx="476055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à"/>
            </a:pPr>
            <a:r>
              <a:rPr lang="en-US" sz="1800" noProof="0" dirty="0">
                <a:latin typeface="Arial" panose="020B0604020202020204" pitchFamily="34" charset="0"/>
                <a:cs typeface="Arial" panose="020B0604020202020204" pitchFamily="34" charset="0"/>
              </a:rPr>
              <a:t>Magnets are central components in axion experiment </a:t>
            </a:r>
          </a:p>
        </p:txBody>
      </p:sp>
      <p:sp>
        <p:nvSpPr>
          <p:cNvPr id="12" name="CuadroTexto 11">
            <a:extLst>
              <a:ext uri="{FF2B5EF4-FFF2-40B4-BE49-F238E27FC236}">
                <a16:creationId xmlns:a16="http://schemas.microsoft.com/office/drawing/2014/main" id="{3B3F75B8-8809-84B6-982B-04F13D6DF95A}"/>
              </a:ext>
            </a:extLst>
          </p:cNvPr>
          <p:cNvSpPr txBox="1"/>
          <p:nvPr/>
        </p:nvSpPr>
        <p:spPr>
          <a:xfrm>
            <a:off x="7120664" y="4896929"/>
            <a:ext cx="4760558" cy="92333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à"/>
            </a:pPr>
            <a:r>
              <a:rPr lang="en-US" sz="1800" noProof="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a completely new and (and even more?) important role </a:t>
            </a:r>
            <a:r>
              <a:rPr lang="en-US" sz="1800" noProof="0" dirty="0" err="1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fo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r magnets in the low mass frontier of particle physics</a:t>
            </a:r>
            <a:r>
              <a:rPr lang="en-US" sz="1800" noProof="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 </a:t>
            </a:r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3015416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  <p:bldP spid="3" grpId="0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FC701A-811D-68ED-ACE8-060F909432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>
            <a:extLst>
              <a:ext uri="{FF2B5EF4-FFF2-40B4-BE49-F238E27FC236}">
                <a16:creationId xmlns:a16="http://schemas.microsoft.com/office/drawing/2014/main" id="{CAD85D35-8BB0-BDCF-D4A4-0028A6D1E1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noProof="0" dirty="0">
                <a:latin typeface="Arial" panose="020B0604020202020204" pitchFamily="34" charset="0"/>
                <a:cs typeface="Arial" panose="020B0604020202020204" pitchFamily="34" charset="0"/>
              </a:rPr>
              <a:t>Magnets for axions</a:t>
            </a:r>
          </a:p>
        </p:txBody>
      </p:sp>
      <p:sp>
        <p:nvSpPr>
          <p:cNvPr id="7" name="Marcador de fecha 3">
            <a:extLst>
              <a:ext uri="{FF2B5EF4-FFF2-40B4-BE49-F238E27FC236}">
                <a16:creationId xmlns:a16="http://schemas.microsoft.com/office/drawing/2014/main" id="{1F6E2D10-ECC6-2854-5911-E7B616C279C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Marcador de pie de página 4">
            <a:extLst>
              <a:ext uri="{FF2B5EF4-FFF2-40B4-BE49-F238E27FC236}">
                <a16:creationId xmlns:a16="http://schemas.microsoft.com/office/drawing/2014/main" id="{AA28D18F-82E8-803D-3040-2D883A3145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9" name="Marcador de número de diapositiva 9">
            <a:extLst>
              <a:ext uri="{FF2B5EF4-FFF2-40B4-BE49-F238E27FC236}">
                <a16:creationId xmlns:a16="http://schemas.microsoft.com/office/drawing/2014/main" id="{6F841647-C6C0-50B3-8ECE-6018C2E044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4</a:t>
            </a:fld>
            <a:endParaRPr lang="es-ES" sz="1200" dirty="0"/>
          </a:p>
        </p:txBody>
      </p:sp>
      <p:sp>
        <p:nvSpPr>
          <p:cNvPr id="15" name="2 Marcador de contenido">
            <a:extLst>
              <a:ext uri="{FF2B5EF4-FFF2-40B4-BE49-F238E27FC236}">
                <a16:creationId xmlns:a16="http://schemas.microsoft.com/office/drawing/2014/main" id="{98AA858B-20FF-BFB3-75A5-B725ADB53B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7407" y="1690688"/>
            <a:ext cx="6512623" cy="4145880"/>
          </a:xfrm>
        </p:spPr>
        <p:txBody>
          <a:bodyPr>
            <a:normAutofit/>
          </a:bodyPr>
          <a:lstStyle/>
          <a:p>
            <a:r>
              <a:rPr lang="en-US" sz="2000" noProof="0" dirty="0">
                <a:latin typeface="Arial" panose="020B0604020202020204" pitchFamily="34" charset="0"/>
                <a:cs typeface="Arial" panose="020B0604020202020204" pitchFamily="34" charset="0"/>
              </a:rPr>
              <a:t>In axion experiments, the magnet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the detector. </a:t>
            </a:r>
            <a:endParaRPr lang="en-US" sz="20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Most FOMs increase with B and size of magnet.</a:t>
            </a:r>
          </a:p>
          <a:p>
            <a:pPr lvl="1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Helioscopes ~ B</a:t>
            </a:r>
            <a:r>
              <a:rPr lang="en-US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US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  <a:p>
            <a:pPr lvl="1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Haloscopes ~B</a:t>
            </a:r>
            <a:r>
              <a:rPr lang="en-US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V</a:t>
            </a:r>
          </a:p>
          <a:p>
            <a:r>
              <a:rPr lang="en-US" sz="2000" noProof="0" dirty="0">
                <a:latin typeface="Arial" panose="020B0604020202020204" pitchFamily="34" charset="0"/>
                <a:cs typeface="Arial" panose="020B0604020202020204" pitchFamily="34" charset="0"/>
              </a:rPr>
              <a:t>Large magnets are expensive. Most axion experiments piggyback on existing infrastructure. Some modern projects aim at purpose-made magnets (IAXO, MADMAX,…). </a:t>
            </a:r>
          </a:p>
          <a:p>
            <a:r>
              <a:rPr lang="en-US" sz="2000" noProof="0" dirty="0">
                <a:latin typeface="Arial" panose="020B0604020202020204" pitchFamily="34" charset="0"/>
                <a:cs typeface="Arial" panose="020B0604020202020204" pitchFamily="34" charset="0"/>
              </a:rPr>
              <a:t>Synergies with HEP accelerator &amp; detector magnets.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Technologies associated with large HEP magnets (see later)</a:t>
            </a:r>
            <a:endParaRPr lang="en-US" sz="20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noProof="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17 Esquina doblada">
            <a:extLst>
              <a:ext uri="{FF2B5EF4-FFF2-40B4-BE49-F238E27FC236}">
                <a16:creationId xmlns:a16="http://schemas.microsoft.com/office/drawing/2014/main" id="{45DC1133-E3FF-0E71-82B0-987F2A7251E4}"/>
              </a:ext>
            </a:extLst>
          </p:cNvPr>
          <p:cNvSpPr/>
          <p:nvPr/>
        </p:nvSpPr>
        <p:spPr>
          <a:xfrm>
            <a:off x="8112224" y="5373216"/>
            <a:ext cx="3528392" cy="800472"/>
          </a:xfrm>
          <a:prstGeom prst="foldedCorner">
            <a:avLst>
              <a:gd name="adj" fmla="val 5095"/>
            </a:avLst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es-ES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Baseline</a:t>
            </a:r>
            <a:r>
              <a:rPr lang="es-ES" sz="1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developed</a:t>
            </a:r>
            <a:r>
              <a:rPr lang="es-ES" sz="1200" b="1" dirty="0">
                <a:latin typeface="Arial" panose="020B0604020202020204" pitchFamily="34" charset="0"/>
                <a:cs typeface="Arial" panose="020B0604020202020204" pitchFamily="34" charset="0"/>
              </a:rPr>
              <a:t> at:</a:t>
            </a:r>
          </a:p>
          <a:p>
            <a:r>
              <a:rPr lang="es-ES" sz="1200" b="1" dirty="0">
                <a:latin typeface="Arial" panose="020B0604020202020204" pitchFamily="34" charset="0"/>
                <a:cs typeface="Arial" panose="020B0604020202020204" pitchFamily="34" charset="0"/>
              </a:rPr>
              <a:t>IAXO </a:t>
            </a:r>
            <a:r>
              <a:rPr lang="es-ES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Letter</a:t>
            </a:r>
            <a:r>
              <a:rPr lang="es-ES" sz="1200" b="1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es-ES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Intent</a:t>
            </a:r>
            <a:r>
              <a:rPr lang="es-ES" sz="1200" b="1" dirty="0">
                <a:latin typeface="Arial" panose="020B0604020202020204" pitchFamily="34" charset="0"/>
                <a:cs typeface="Arial" panose="020B0604020202020204" pitchFamily="34" charset="0"/>
              </a:rPr>
              <a:t>: CERN-SPSC-2013-022 </a:t>
            </a:r>
          </a:p>
          <a:p>
            <a:r>
              <a:rPr lang="es-ES" sz="1200" b="1" dirty="0">
                <a:latin typeface="Arial" panose="020B0604020202020204" pitchFamily="34" charset="0"/>
                <a:cs typeface="Arial" panose="020B0604020202020204" pitchFamily="34" charset="0"/>
              </a:rPr>
              <a:t>IAXO Conceptual </a:t>
            </a:r>
            <a:r>
              <a:rPr lang="es-ES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Design</a:t>
            </a:r>
            <a:r>
              <a:rPr lang="es-ES" sz="1200" b="1" dirty="0">
                <a:latin typeface="Arial" panose="020B0604020202020204" pitchFamily="34" charset="0"/>
                <a:cs typeface="Arial" panose="020B0604020202020204" pitchFamily="34" charset="0"/>
              </a:rPr>
              <a:t>: JINST 9 (2014) T05002 (arXiv:1401.3233)</a:t>
            </a:r>
          </a:p>
        </p:txBody>
      </p:sp>
      <p:sp>
        <p:nvSpPr>
          <p:cNvPr id="17" name="12 Esquina doblada">
            <a:extLst>
              <a:ext uri="{FF2B5EF4-FFF2-40B4-BE49-F238E27FC236}">
                <a16:creationId xmlns:a16="http://schemas.microsoft.com/office/drawing/2014/main" id="{1EC67ABB-C1AF-2A35-D773-66B5E1080F7F}"/>
              </a:ext>
            </a:extLst>
          </p:cNvPr>
          <p:cNvSpPr/>
          <p:nvPr/>
        </p:nvSpPr>
        <p:spPr>
          <a:xfrm>
            <a:off x="7392144" y="1052736"/>
            <a:ext cx="4248472" cy="4248472"/>
          </a:xfrm>
          <a:prstGeom prst="foldedCorner">
            <a:avLst>
              <a:gd name="adj" fmla="val 5095"/>
            </a:avLst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s-ES" sz="1600" b="1" dirty="0">
                <a:latin typeface="Arial" panose="020B0604020202020204" pitchFamily="34" charset="0"/>
                <a:cs typeface="Arial" panose="020B0604020202020204" pitchFamily="34" charset="0"/>
              </a:rPr>
              <a:t>IAXO </a:t>
            </a:r>
            <a:r>
              <a:rPr lang="es-E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magnet</a:t>
            </a:r>
            <a:endParaRPr lang="es-E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buFont typeface="Arial" pitchFamily="34" charset="0"/>
              <a:buChar char="•"/>
            </a:pPr>
            <a:r>
              <a:rPr lang="es-ES" sz="1200" b="1" dirty="0" err="1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Superconducting</a:t>
            </a:r>
            <a:r>
              <a:rPr lang="es-ES" sz="12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“detector” </a:t>
            </a:r>
            <a:r>
              <a:rPr lang="es-ES" sz="1200" b="1" dirty="0" err="1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magnet</a:t>
            </a:r>
            <a:r>
              <a:rPr lang="es-ES" sz="12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228600" indent="-228600">
              <a:buFont typeface="Arial" pitchFamily="34" charset="0"/>
              <a:buChar char="•"/>
            </a:pPr>
            <a:r>
              <a:rPr lang="es-ES" sz="1200" b="1" dirty="0" err="1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Toriodal</a:t>
            </a:r>
            <a:r>
              <a:rPr lang="es-ES" sz="12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200" b="1" dirty="0" err="1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geometry</a:t>
            </a:r>
            <a:r>
              <a:rPr lang="es-ES" sz="12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(8 </a:t>
            </a:r>
            <a:r>
              <a:rPr lang="es-ES" sz="1200" b="1" dirty="0" err="1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coils</a:t>
            </a:r>
            <a:r>
              <a:rPr lang="es-ES" sz="12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228600" indent="-228600">
              <a:buFont typeface="Arial" pitchFamily="34" charset="0"/>
              <a:buChar char="•"/>
            </a:pPr>
            <a:r>
              <a:rPr lang="es-ES" sz="1200" b="1" dirty="0" err="1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Based</a:t>
            </a:r>
            <a:r>
              <a:rPr lang="es-ES" sz="12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on ATLAS </a:t>
            </a:r>
            <a:r>
              <a:rPr lang="es-ES" sz="1200" b="1" dirty="0" err="1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toroid</a:t>
            </a:r>
            <a:r>
              <a:rPr lang="es-ES" sz="12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200" b="1" dirty="0" err="1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technical</a:t>
            </a:r>
            <a:r>
              <a:rPr lang="es-ES" sz="12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200" b="1" dirty="0" err="1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solutions</a:t>
            </a:r>
            <a:r>
              <a:rPr lang="es-ES" sz="12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28600" indent="-228600">
              <a:buFont typeface="Arial" pitchFamily="34" charset="0"/>
              <a:buChar char="•"/>
            </a:pPr>
            <a:r>
              <a:rPr lang="es-ES" sz="12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CERN+CEA </a:t>
            </a:r>
            <a:r>
              <a:rPr lang="es-ES" sz="1200" b="1" dirty="0" err="1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expertise</a:t>
            </a:r>
            <a:endParaRPr lang="es-ES" sz="1200" b="1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buFont typeface="Arial" pitchFamily="34" charset="0"/>
              <a:buChar char="•"/>
            </a:pPr>
            <a:r>
              <a:rPr lang="es-ES" sz="12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8 bores / 20 m </a:t>
            </a:r>
            <a:r>
              <a:rPr lang="es-ES" sz="1200" b="1" dirty="0" err="1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long</a:t>
            </a:r>
            <a:r>
              <a:rPr lang="es-ES" sz="12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/ 60 cm Ø per bore</a:t>
            </a:r>
          </a:p>
          <a:p>
            <a:endParaRPr lang="en-US" sz="1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8" name="Picture 2">
            <a:extLst>
              <a:ext uri="{FF2B5EF4-FFF2-40B4-BE49-F238E27FC236}">
                <a16:creationId xmlns:a16="http://schemas.microsoft.com/office/drawing/2014/main" id="{83D7DF79-6978-9E21-B4EF-AB663C41F9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08168" y="2348880"/>
            <a:ext cx="3885551" cy="2736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3520076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609600" y="332100"/>
            <a:ext cx="10972800" cy="1143000"/>
          </a:xfrm>
        </p:spPr>
        <p:txBody>
          <a:bodyPr/>
          <a:lstStyle/>
          <a:p>
            <a:r>
              <a:rPr lang="en-US" sz="4000" b="1" noProof="0" dirty="0">
                <a:latin typeface="Arial" panose="020B0604020202020204" pitchFamily="34" charset="0"/>
                <a:cs typeface="Arial" panose="020B0604020202020204" pitchFamily="34" charset="0"/>
              </a:rPr>
              <a:t>Detection of axions</a:t>
            </a:r>
          </a:p>
        </p:txBody>
      </p:sp>
      <p:graphicFrame>
        <p:nvGraphicFramePr>
          <p:cNvPr id="7" name="7 Marcador de contenido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5518941"/>
              </p:ext>
            </p:extLst>
          </p:nvPr>
        </p:nvGraphicFramePr>
        <p:xfrm>
          <a:off x="341522" y="1403942"/>
          <a:ext cx="6186525" cy="4816832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50241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3290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5120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036712">
                <a:tc>
                  <a:txBody>
                    <a:bodyPr/>
                    <a:lstStyle/>
                    <a:p>
                      <a:pPr algn="ctr"/>
                      <a:r>
                        <a:rPr lang="es-ES" sz="2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Source</a:t>
                      </a:r>
                      <a:endParaRPr lang="es-ES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" sz="280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Experiments</a:t>
                      </a:r>
                      <a:endParaRPr lang="es-ES" sz="2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" sz="1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Model</a:t>
                      </a:r>
                      <a:r>
                        <a:rPr lang="es-E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&amp; </a:t>
                      </a:r>
                      <a:r>
                        <a:rPr lang="es-ES" sz="1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Cosmology</a:t>
                      </a:r>
                      <a:r>
                        <a:rPr lang="es-E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s-ES" sz="1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dependency</a:t>
                      </a:r>
                      <a:endParaRPr lang="es-E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59840">
                <a:tc>
                  <a:txBody>
                    <a:bodyPr/>
                    <a:lstStyle/>
                    <a:p>
                      <a:r>
                        <a:rPr lang="es-ES" sz="24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Relic</a:t>
                      </a:r>
                      <a:r>
                        <a:rPr lang="es-ES" sz="2400" b="1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r>
                        <a:rPr lang="es-ES" sz="24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axions</a:t>
                      </a:r>
                      <a:endParaRPr lang="es-ES" sz="24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ADMX, </a:t>
                      </a:r>
                    </a:p>
                    <a:p>
                      <a:pPr algn="ctr"/>
                      <a:r>
                        <a:rPr lang="es-E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HAYSTAC, </a:t>
                      </a:r>
                      <a:r>
                        <a:rPr lang="es-ES" sz="1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CASPEr</a:t>
                      </a:r>
                      <a:r>
                        <a:rPr lang="es-E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</a:t>
                      </a:r>
                      <a:r>
                        <a:rPr lang="es-ES" sz="14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CAPP</a:t>
                      </a:r>
                      <a:r>
                        <a:rPr lang="es-E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MADMAX, </a:t>
                      </a:r>
                      <a:r>
                        <a:rPr lang="es-ES" sz="14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QUAX</a:t>
                      </a:r>
                      <a:r>
                        <a:rPr lang="es-E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s-ES" sz="14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RADES</a:t>
                      </a:r>
                      <a:r>
                        <a:rPr lang="es-E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s-ES" sz="14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ORGAN, …</a:t>
                      </a:r>
                      <a:endParaRPr lang="es-E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36104">
                <a:tc>
                  <a:txBody>
                    <a:bodyPr/>
                    <a:lstStyle/>
                    <a:p>
                      <a:r>
                        <a:rPr lang="es-ES" sz="24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Lab</a:t>
                      </a:r>
                      <a:r>
                        <a:rPr lang="es-ES" sz="2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r>
                        <a:rPr lang="es-ES" sz="24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axions</a:t>
                      </a:r>
                      <a:endParaRPr lang="es-ES" sz="24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ALPS, </a:t>
                      </a:r>
                    </a:p>
                    <a:p>
                      <a:pPr algn="ctr"/>
                      <a:r>
                        <a:rPr lang="es-ES" sz="1600" kern="1200" dirty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OSQAR</a:t>
                      </a:r>
                      <a:r>
                        <a:rPr lang="es-E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</a:t>
                      </a:r>
                      <a:r>
                        <a:rPr lang="es-E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ARIADNE</a:t>
                      </a:r>
                      <a:r>
                        <a:rPr lang="es-E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,…</a:t>
                      </a:r>
                      <a:endParaRPr lang="es-E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" sz="180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Very</a:t>
                      </a:r>
                      <a:r>
                        <a:rPr lang="es-ES" sz="18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s-ES" sz="180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</a:t>
                      </a:r>
                      <a:endParaRPr lang="es-ES" sz="18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84176">
                <a:tc>
                  <a:txBody>
                    <a:bodyPr/>
                    <a:lstStyle/>
                    <a:p>
                      <a:r>
                        <a:rPr lang="es-ES" sz="2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Solar </a:t>
                      </a:r>
                    </a:p>
                    <a:p>
                      <a:r>
                        <a:rPr lang="es-ES" sz="24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axions</a:t>
                      </a:r>
                      <a:endParaRPr lang="es-ES" sz="24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SUMICO, CAST,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20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</a:t>
                      </a:r>
                      <a:r>
                        <a:rPr lang="es-ES" sz="2000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Baby</a:t>
                      </a:r>
                      <a:r>
                        <a:rPr lang="es-ES" sz="20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)IAXO</a:t>
                      </a:r>
                    </a:p>
                  </a:txBody>
                  <a:tcPr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s-ES" sz="1800" kern="1200" dirty="0" err="1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Low</a:t>
                      </a:r>
                      <a:endParaRPr lang="es-ES" sz="1800" kern="1200" dirty="0">
                        <a:solidFill>
                          <a:schemeClr val="dk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pic>
        <p:nvPicPr>
          <p:cNvPr id="8" name="Picture 4" descr="银河图标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3356829">
            <a:off x="1235195" y="2341209"/>
            <a:ext cx="1296143" cy="1296144"/>
          </a:xfrm>
          <a:prstGeom prst="rect">
            <a:avLst/>
          </a:prstGeom>
          <a:noFill/>
        </p:spPr>
      </p:pic>
      <p:pic>
        <p:nvPicPr>
          <p:cNvPr id="9" name="Picture 4" descr="https://encrypted-tbn2.gstatic.com/images?q=tbn:ANd9GcRezIV1PJLpqfDTV1hBCXuBNdOlFEzuJO11KV8JiI-dbe_ZXltD1w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88129" y="3751725"/>
            <a:ext cx="926551" cy="820907"/>
          </a:xfrm>
          <a:prstGeom prst="rect">
            <a:avLst/>
          </a:prstGeom>
          <a:noFill/>
        </p:spPr>
      </p:pic>
      <p:pic>
        <p:nvPicPr>
          <p:cNvPr id="10" name="Picture 2" descr="https://encrypted-tbn2.gstatic.com/images?q=tbn:ANd9GcTTiOpy5Ofiq68JKHmUTMkFKk4pucE4jGwOWa5eGRWrj1nVm4X5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520589" y="4822802"/>
            <a:ext cx="1262512" cy="1262512"/>
          </a:xfrm>
          <a:prstGeom prst="rect">
            <a:avLst/>
          </a:prstGeom>
          <a:noFill/>
        </p:spPr>
      </p:pic>
      <p:pic>
        <p:nvPicPr>
          <p:cNvPr id="4" name="Imagen 4">
            <a:extLst>
              <a:ext uri="{FF2B5EF4-FFF2-40B4-BE49-F238E27FC236}">
                <a16:creationId xmlns:a16="http://schemas.microsoft.com/office/drawing/2014/main" id="{0D24E29F-174B-2C82-CC06-118DEF552587}"/>
              </a:ext>
            </a:extLst>
          </p:cNvPr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600056" y="1794432"/>
            <a:ext cx="5402558" cy="4185124"/>
          </a:xfrm>
          <a:prstGeom prst="rect">
            <a:avLst/>
          </a:prstGeom>
        </p:spPr>
      </p:pic>
      <p:sp>
        <p:nvSpPr>
          <p:cNvPr id="3" name="CuadroTexto 2"/>
          <p:cNvSpPr txBox="1"/>
          <p:nvPr/>
        </p:nvSpPr>
        <p:spPr>
          <a:xfrm rot="21212417">
            <a:off x="8496368" y="1489886"/>
            <a:ext cx="2769293" cy="584775"/>
          </a:xfrm>
          <a:prstGeom prst="rect">
            <a:avLst/>
          </a:prstGeom>
          <a:solidFill>
            <a:srgbClr val="FFC000"/>
          </a:soli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Large complementarity among categories</a:t>
            </a:r>
          </a:p>
        </p:txBody>
      </p:sp>
      <p:sp>
        <p:nvSpPr>
          <p:cNvPr id="5" name="Marcador de fecha 3">
            <a:extLst>
              <a:ext uri="{FF2B5EF4-FFF2-40B4-BE49-F238E27FC236}">
                <a16:creationId xmlns:a16="http://schemas.microsoft.com/office/drawing/2014/main" id="{775D58F6-A476-4FC3-AEB8-1F0DFCEB111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Marcador de pie de página 4">
            <a:extLst>
              <a:ext uri="{FF2B5EF4-FFF2-40B4-BE49-F238E27FC236}">
                <a16:creationId xmlns:a16="http://schemas.microsoft.com/office/drawing/2014/main" id="{4F1B7D02-7131-8F6F-EE61-022927D65F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14" name="Marcador de número de diapositiva 9">
            <a:extLst>
              <a:ext uri="{FF2B5EF4-FFF2-40B4-BE49-F238E27FC236}">
                <a16:creationId xmlns:a16="http://schemas.microsoft.com/office/drawing/2014/main" id="{4BF9BAF2-3F62-F4AB-2164-350EBFE5EC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5</a:t>
            </a:fld>
            <a:endParaRPr lang="es-ES" sz="1200" dirty="0"/>
          </a:p>
        </p:txBody>
      </p:sp>
    </p:spTree>
    <p:extLst>
      <p:ext uri="{BB962C8B-B14F-4D97-AF65-F5344CB8AC3E}">
        <p14:creationId xmlns:p14="http://schemas.microsoft.com/office/powerpoint/2010/main" val="30323982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308358-0079-5104-3F23-78CFE43A95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" descr="http://media.virbcdn.com/files/c7/43e49938af23ccea-wiggle-line.png">
            <a:extLst>
              <a:ext uri="{FF2B5EF4-FFF2-40B4-BE49-F238E27FC236}">
                <a16:creationId xmlns:a16="http://schemas.microsoft.com/office/drawing/2014/main" id="{92C707FA-C5D2-119A-193F-C74CDA7B72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 r="35556"/>
          <a:stretch>
            <a:fillRect/>
          </a:stretch>
        </p:blipFill>
        <p:spPr bwMode="auto">
          <a:xfrm flipV="1">
            <a:off x="3143672" y="3068960"/>
            <a:ext cx="2088232" cy="228498"/>
          </a:xfrm>
          <a:prstGeom prst="rect">
            <a:avLst/>
          </a:prstGeom>
          <a:noFill/>
        </p:spPr>
      </p:pic>
      <p:pic>
        <p:nvPicPr>
          <p:cNvPr id="15" name="Picture 2" descr="http://media.virbcdn.com/files/c7/43e49938af23ccea-wiggle-line.png">
            <a:extLst>
              <a:ext uri="{FF2B5EF4-FFF2-40B4-BE49-F238E27FC236}">
                <a16:creationId xmlns:a16="http://schemas.microsoft.com/office/drawing/2014/main" id="{D989C1F7-2095-5C89-DB0F-2BE06FCFA4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 r="42222" b="5459"/>
          <a:stretch>
            <a:fillRect/>
          </a:stretch>
        </p:blipFill>
        <p:spPr bwMode="auto">
          <a:xfrm rot="5400000" flipV="1">
            <a:off x="6564052" y="3969060"/>
            <a:ext cx="1872208" cy="216024"/>
          </a:xfrm>
          <a:prstGeom prst="rect">
            <a:avLst/>
          </a:prstGeom>
          <a:noFill/>
        </p:spPr>
      </p:pic>
      <p:sp>
        <p:nvSpPr>
          <p:cNvPr id="2" name="1 Título">
            <a:extLst>
              <a:ext uri="{FF2B5EF4-FFF2-40B4-BE49-F238E27FC236}">
                <a16:creationId xmlns:a16="http://schemas.microsoft.com/office/drawing/2014/main" id="{ECF6A3E2-3933-0D32-8A87-DBD8C71E05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noProof="0" dirty="0">
                <a:latin typeface="Arial" panose="020B0604020202020204" pitchFamily="34" charset="0"/>
                <a:cs typeface="Arial" panose="020B0604020202020204" pitchFamily="34" charset="0"/>
              </a:rPr>
              <a:t>Laboratory axions</a:t>
            </a:r>
          </a:p>
        </p:txBody>
      </p:sp>
      <p:pic>
        <p:nvPicPr>
          <p:cNvPr id="14338" name="Picture 2" descr="http://media.virbcdn.com/files/c7/43e49938af23ccea-wiggle-line.png">
            <a:extLst>
              <a:ext uri="{FF2B5EF4-FFF2-40B4-BE49-F238E27FC236}">
                <a16:creationId xmlns:a16="http://schemas.microsoft.com/office/drawing/2014/main" id="{092E9AAF-2722-FD7C-9048-D30A66B91D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 r="35556"/>
          <a:stretch>
            <a:fillRect/>
          </a:stretch>
        </p:blipFill>
        <p:spPr bwMode="auto">
          <a:xfrm flipV="1">
            <a:off x="7392144" y="3068960"/>
            <a:ext cx="2088232" cy="228498"/>
          </a:xfrm>
          <a:prstGeom prst="rect">
            <a:avLst/>
          </a:prstGeom>
          <a:noFill/>
        </p:spPr>
      </p:pic>
      <p:pic>
        <p:nvPicPr>
          <p:cNvPr id="14342" name="Picture 6" descr="http://b68389.medialib.glogster.com/media/5a8fc46935192dbd420f1942b07feceec7c9aba45298eed86850581a78812c9e/dotted-line.png">
            <a:extLst>
              <a:ext uri="{FF2B5EF4-FFF2-40B4-BE49-F238E27FC236}">
                <a16:creationId xmlns:a16="http://schemas.microsoft.com/office/drawing/2014/main" id="{77F5680A-AF91-7309-E5D5-A871ED28C9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 l="27119"/>
          <a:stretch>
            <a:fillRect/>
          </a:stretch>
        </p:blipFill>
        <p:spPr bwMode="auto">
          <a:xfrm>
            <a:off x="5159896" y="2708920"/>
            <a:ext cx="3096344" cy="1152128"/>
          </a:xfrm>
          <a:prstGeom prst="rect">
            <a:avLst/>
          </a:prstGeom>
          <a:noFill/>
        </p:spPr>
      </p:pic>
      <p:sp>
        <p:nvSpPr>
          <p:cNvPr id="12" name="11 Elipse">
            <a:extLst>
              <a:ext uri="{FF2B5EF4-FFF2-40B4-BE49-F238E27FC236}">
                <a16:creationId xmlns:a16="http://schemas.microsoft.com/office/drawing/2014/main" id="{71FD2F01-F91F-C3D7-1598-72AEDD7A48F8}"/>
              </a:ext>
            </a:extLst>
          </p:cNvPr>
          <p:cNvSpPr/>
          <p:nvPr/>
        </p:nvSpPr>
        <p:spPr>
          <a:xfrm>
            <a:off x="7320136" y="2996952"/>
            <a:ext cx="360040" cy="36004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 b="1"/>
          </a:p>
        </p:txBody>
      </p:sp>
      <p:pic>
        <p:nvPicPr>
          <p:cNvPr id="14346" name="Picture 10" descr="https://encrypted-tbn1.gstatic.com/images?q=tbn:ANd9GcSxNNzTRIwe63MXoxuCE6xqkxOn2pBuE6UDZ6QZk8XmView1ubXHQ">
            <a:hlinkClick r:id="rId4"/>
            <a:extLst>
              <a:ext uri="{FF2B5EF4-FFF2-40B4-BE49-F238E27FC236}">
                <a16:creationId xmlns:a16="http://schemas.microsoft.com/office/drawing/2014/main" id="{ED7A4FB1-E389-FF51-DC2F-D35EF5EEDF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16080" y="4170734"/>
            <a:ext cx="1346498" cy="1346498"/>
          </a:xfrm>
          <a:prstGeom prst="rect">
            <a:avLst/>
          </a:prstGeom>
          <a:noFill/>
        </p:spPr>
      </p:pic>
      <p:sp>
        <p:nvSpPr>
          <p:cNvPr id="16" name="15 Rectángulo">
            <a:extLst>
              <a:ext uri="{FF2B5EF4-FFF2-40B4-BE49-F238E27FC236}">
                <a16:creationId xmlns:a16="http://schemas.microsoft.com/office/drawing/2014/main" id="{BE1C275C-E703-ED82-72EB-4A19928FDB1B}"/>
              </a:ext>
            </a:extLst>
          </p:cNvPr>
          <p:cNvSpPr/>
          <p:nvPr/>
        </p:nvSpPr>
        <p:spPr>
          <a:xfrm>
            <a:off x="5536486" y="2492897"/>
            <a:ext cx="41549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ES" sz="3600" b="1" i="1">
                <a:latin typeface="Times New Roman" pitchFamily="18" charset="0"/>
                <a:cs typeface="Times New Roman" pitchFamily="18" charset="0"/>
              </a:rPr>
              <a:t>a</a:t>
            </a:r>
            <a:endParaRPr lang="es-ES" b="1" i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16 Rectángulo">
            <a:extLst>
              <a:ext uri="{FF2B5EF4-FFF2-40B4-BE49-F238E27FC236}">
                <a16:creationId xmlns:a16="http://schemas.microsoft.com/office/drawing/2014/main" id="{CA97123E-F4AD-0195-AB41-D6C3EBD44D91}"/>
              </a:ext>
            </a:extLst>
          </p:cNvPr>
          <p:cNvSpPr/>
          <p:nvPr/>
        </p:nvSpPr>
        <p:spPr>
          <a:xfrm>
            <a:off x="8314468" y="2492897"/>
            <a:ext cx="37382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ES" sz="3600" b="1">
                <a:latin typeface="Symbol" pitchFamily="18" charset="2"/>
                <a:cs typeface="Times New Roman" pitchFamily="18" charset="0"/>
              </a:rPr>
              <a:t>g</a:t>
            </a:r>
            <a:endParaRPr lang="es-ES" b="1">
              <a:latin typeface="Symbol" pitchFamily="18" charset="2"/>
              <a:cs typeface="Times New Roman" pitchFamily="18" charset="0"/>
            </a:endParaRPr>
          </a:p>
        </p:txBody>
      </p:sp>
      <p:grpSp>
        <p:nvGrpSpPr>
          <p:cNvPr id="3" name="23 Grupo">
            <a:extLst>
              <a:ext uri="{FF2B5EF4-FFF2-40B4-BE49-F238E27FC236}">
                <a16:creationId xmlns:a16="http://schemas.microsoft.com/office/drawing/2014/main" id="{AB839B10-869F-9A4E-924D-F77529ABA786}"/>
              </a:ext>
            </a:extLst>
          </p:cNvPr>
          <p:cNvGrpSpPr/>
          <p:nvPr/>
        </p:nvGrpSpPr>
        <p:grpSpPr>
          <a:xfrm>
            <a:off x="8760296" y="2410906"/>
            <a:ext cx="1547664" cy="1882190"/>
            <a:chOff x="7236296" y="2410906"/>
            <a:chExt cx="1547664" cy="1882190"/>
          </a:xfrm>
        </p:grpSpPr>
        <p:pic>
          <p:nvPicPr>
            <p:cNvPr id="14350" name="Picture 14" descr="Camera icon">
              <a:hlinkClick r:id="rId6"/>
              <a:extLst>
                <a:ext uri="{FF2B5EF4-FFF2-40B4-BE49-F238E27FC236}">
                  <a16:creationId xmlns:a16="http://schemas.microsoft.com/office/drawing/2014/main" id="{0E40EDC5-E262-B727-AE53-B52D23B1FAB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 rot="5075305">
              <a:off x="7370330" y="2410906"/>
              <a:ext cx="1380605" cy="1380605"/>
            </a:xfrm>
            <a:prstGeom prst="rect">
              <a:avLst/>
            </a:prstGeom>
            <a:noFill/>
          </p:spPr>
        </p:pic>
        <p:sp>
          <p:nvSpPr>
            <p:cNvPr id="21" name="20 Rectángulo">
              <a:extLst>
                <a:ext uri="{FF2B5EF4-FFF2-40B4-BE49-F238E27FC236}">
                  <a16:creationId xmlns:a16="http://schemas.microsoft.com/office/drawing/2014/main" id="{7EAFE1C5-8D1D-3995-BA24-15A1B67B5347}"/>
                </a:ext>
              </a:extLst>
            </p:cNvPr>
            <p:cNvSpPr/>
            <p:nvPr/>
          </p:nvSpPr>
          <p:spPr>
            <a:xfrm>
              <a:off x="7236296" y="3646765"/>
              <a:ext cx="1547664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s-ES" b="1" err="1">
                  <a:latin typeface="Arial" panose="020B0604020202020204" pitchFamily="34" charset="0"/>
                  <a:cs typeface="Arial" panose="020B0604020202020204" pitchFamily="34" charset="0"/>
                </a:rPr>
                <a:t>Photon</a:t>
              </a:r>
              <a:r>
                <a:rPr lang="es-ES" b="1">
                  <a:latin typeface="Arial" panose="020B0604020202020204" pitchFamily="34" charset="0"/>
                  <a:cs typeface="Arial" panose="020B0604020202020204" pitchFamily="34" charset="0"/>
                </a:rPr>
                <a:t> detector</a:t>
              </a:r>
            </a:p>
          </p:txBody>
        </p:sp>
      </p:grpSp>
      <p:pic>
        <p:nvPicPr>
          <p:cNvPr id="18" name="Picture 2" descr="http://media.virbcdn.com/files/c7/43e49938af23ccea-wiggle-line.png">
            <a:extLst>
              <a:ext uri="{FF2B5EF4-FFF2-40B4-BE49-F238E27FC236}">
                <a16:creationId xmlns:a16="http://schemas.microsoft.com/office/drawing/2014/main" id="{F3B4D054-09C0-0367-96AB-D0FDD9363A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 r="42222" b="5459"/>
          <a:stretch>
            <a:fillRect/>
          </a:stretch>
        </p:blipFill>
        <p:spPr bwMode="auto">
          <a:xfrm rot="5400000" flipV="1">
            <a:off x="4259796" y="3969060"/>
            <a:ext cx="1872208" cy="216024"/>
          </a:xfrm>
          <a:prstGeom prst="rect">
            <a:avLst/>
          </a:prstGeom>
          <a:noFill/>
        </p:spPr>
      </p:pic>
      <p:sp>
        <p:nvSpPr>
          <p:cNvPr id="19" name="18 Elipse">
            <a:extLst>
              <a:ext uri="{FF2B5EF4-FFF2-40B4-BE49-F238E27FC236}">
                <a16:creationId xmlns:a16="http://schemas.microsoft.com/office/drawing/2014/main" id="{256DEA64-C9BC-C18F-B63F-7F99CCBC2DDC}"/>
              </a:ext>
            </a:extLst>
          </p:cNvPr>
          <p:cNvSpPr/>
          <p:nvPr/>
        </p:nvSpPr>
        <p:spPr>
          <a:xfrm>
            <a:off x="5015880" y="2996952"/>
            <a:ext cx="360040" cy="36004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 b="1"/>
          </a:p>
        </p:txBody>
      </p:sp>
      <p:pic>
        <p:nvPicPr>
          <p:cNvPr id="20" name="Picture 10" descr="https://encrypted-tbn1.gstatic.com/images?q=tbn:ANd9GcSxNNzTRIwe63MXoxuCE6xqkxOn2pBuE6UDZ6QZk8XmView1ubXHQ">
            <a:hlinkClick r:id="rId4"/>
            <a:extLst>
              <a:ext uri="{FF2B5EF4-FFF2-40B4-BE49-F238E27FC236}">
                <a16:creationId xmlns:a16="http://schemas.microsoft.com/office/drawing/2014/main" id="{C464EA14-40BE-1391-C20A-0F07D5A3C7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11824" y="4170734"/>
            <a:ext cx="1346498" cy="1346498"/>
          </a:xfrm>
          <a:prstGeom prst="rect">
            <a:avLst/>
          </a:prstGeom>
          <a:noFill/>
        </p:spPr>
      </p:pic>
      <p:sp>
        <p:nvSpPr>
          <p:cNvPr id="23" name="22 Rectángulo">
            <a:extLst>
              <a:ext uri="{FF2B5EF4-FFF2-40B4-BE49-F238E27FC236}">
                <a16:creationId xmlns:a16="http://schemas.microsoft.com/office/drawing/2014/main" id="{6AE3BBD3-18F8-D13F-E6CA-126ACDC7F8EC}"/>
              </a:ext>
            </a:extLst>
          </p:cNvPr>
          <p:cNvSpPr/>
          <p:nvPr/>
        </p:nvSpPr>
        <p:spPr>
          <a:xfrm>
            <a:off x="6168008" y="2492896"/>
            <a:ext cx="432048" cy="3312368"/>
          </a:xfrm>
          <a:prstGeom prst="rect">
            <a:avLst/>
          </a:prstGeom>
          <a:blipFill>
            <a:blip r:embed="rId8" cstate="print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 b="1"/>
          </a:p>
        </p:txBody>
      </p:sp>
      <p:sp>
        <p:nvSpPr>
          <p:cNvPr id="25" name="24 Rectángulo">
            <a:extLst>
              <a:ext uri="{FF2B5EF4-FFF2-40B4-BE49-F238E27FC236}">
                <a16:creationId xmlns:a16="http://schemas.microsoft.com/office/drawing/2014/main" id="{D6295B07-F1ED-F248-8C7C-B1B974C81DBC}"/>
              </a:ext>
            </a:extLst>
          </p:cNvPr>
          <p:cNvSpPr/>
          <p:nvPr/>
        </p:nvSpPr>
        <p:spPr>
          <a:xfrm>
            <a:off x="4223792" y="2492897"/>
            <a:ext cx="37382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ES" sz="3600" b="1">
                <a:latin typeface="Symbol" pitchFamily="18" charset="2"/>
                <a:cs typeface="Times New Roman" pitchFamily="18" charset="0"/>
              </a:rPr>
              <a:t>g</a:t>
            </a:r>
            <a:endParaRPr lang="es-ES" b="1">
              <a:latin typeface="Symbol" pitchFamily="18" charset="2"/>
              <a:cs typeface="Times New Roman" pitchFamily="18" charset="0"/>
            </a:endParaRPr>
          </a:p>
        </p:txBody>
      </p:sp>
      <p:pic>
        <p:nvPicPr>
          <p:cNvPr id="172036" name="Picture 4" descr="https://encrypted-tbn2.gstatic.com/images?q=tbn:ANd9GcRezIV1PJLpqfDTV1hBCXuBNdOlFEzuJO11KV8JiI-dbe_ZXltD1w">
            <a:hlinkClick r:id="rId9"/>
            <a:extLst>
              <a:ext uri="{FF2B5EF4-FFF2-40B4-BE49-F238E27FC236}">
                <a16:creationId xmlns:a16="http://schemas.microsoft.com/office/drawing/2014/main" id="{C4D2B289-09DF-CA12-C71F-D671D30B91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207569" y="2320062"/>
            <a:ext cx="1495475" cy="1324963"/>
          </a:xfrm>
          <a:prstGeom prst="rect">
            <a:avLst/>
          </a:prstGeom>
          <a:noFill/>
        </p:spPr>
      </p:pic>
      <p:sp>
        <p:nvSpPr>
          <p:cNvPr id="26" name="25 Rectángulo">
            <a:extLst>
              <a:ext uri="{FF2B5EF4-FFF2-40B4-BE49-F238E27FC236}">
                <a16:creationId xmlns:a16="http://schemas.microsoft.com/office/drawing/2014/main" id="{DD8E0A9C-AF9C-9FE8-37A2-619AE3797BFD}"/>
              </a:ext>
            </a:extLst>
          </p:cNvPr>
          <p:cNvSpPr/>
          <p:nvPr/>
        </p:nvSpPr>
        <p:spPr>
          <a:xfrm>
            <a:off x="2207568" y="3645025"/>
            <a:ext cx="15476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-ES" b="1" dirty="0" err="1">
                <a:latin typeface="Arial" panose="020B0604020202020204" pitchFamily="34" charset="0"/>
                <a:cs typeface="Arial" panose="020B0604020202020204" pitchFamily="34" charset="0"/>
              </a:rPr>
              <a:t>Photon</a:t>
            </a:r>
            <a:r>
              <a:rPr lang="es-E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b="1" dirty="0" err="1">
                <a:latin typeface="Arial" panose="020B0604020202020204" pitchFamily="34" charset="0"/>
                <a:cs typeface="Arial" panose="020B0604020202020204" pitchFamily="34" charset="0"/>
              </a:rPr>
              <a:t>source</a:t>
            </a:r>
            <a:endParaRPr lang="es-E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26 Rectángulo">
            <a:extLst>
              <a:ext uri="{FF2B5EF4-FFF2-40B4-BE49-F238E27FC236}">
                <a16:creationId xmlns:a16="http://schemas.microsoft.com/office/drawing/2014/main" id="{239D8835-32F4-660D-B452-0B7414FB26BA}"/>
              </a:ext>
            </a:extLst>
          </p:cNvPr>
          <p:cNvSpPr/>
          <p:nvPr/>
        </p:nvSpPr>
        <p:spPr>
          <a:xfrm rot="16200000">
            <a:off x="5992037" y="3973108"/>
            <a:ext cx="84670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ES" b="1">
                <a:latin typeface="Arial Rounded MT Bold" pitchFamily="34" charset="0"/>
              </a:rPr>
              <a:t>WALL</a:t>
            </a:r>
            <a:endParaRPr lang="es-ES" b="1"/>
          </a:p>
        </p:txBody>
      </p:sp>
      <p:sp>
        <p:nvSpPr>
          <p:cNvPr id="7" name="Marcador de fecha 3">
            <a:extLst>
              <a:ext uri="{FF2B5EF4-FFF2-40B4-BE49-F238E27FC236}">
                <a16:creationId xmlns:a16="http://schemas.microsoft.com/office/drawing/2014/main" id="{17C75277-B92B-194E-1968-8553B30E019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Marcador de pie de página 4">
            <a:extLst>
              <a:ext uri="{FF2B5EF4-FFF2-40B4-BE49-F238E27FC236}">
                <a16:creationId xmlns:a16="http://schemas.microsoft.com/office/drawing/2014/main" id="{3BF41CAF-CB98-97CB-1459-3D44A0CD35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9" name="Marcador de número de diapositiva 9">
            <a:extLst>
              <a:ext uri="{FF2B5EF4-FFF2-40B4-BE49-F238E27FC236}">
                <a16:creationId xmlns:a16="http://schemas.microsoft.com/office/drawing/2014/main" id="{0265227C-4F4D-4B8A-7FFD-1DDE273203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6</a:t>
            </a:fld>
            <a:endParaRPr lang="es-ES" sz="1200" dirty="0"/>
          </a:p>
        </p:txBody>
      </p:sp>
    </p:spTree>
    <p:extLst>
      <p:ext uri="{BB962C8B-B14F-4D97-AF65-F5344CB8AC3E}">
        <p14:creationId xmlns:p14="http://schemas.microsoft.com/office/powerpoint/2010/main" val="2753227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72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3" grpId="0" animBg="1"/>
      <p:bldP spid="25" grpId="0"/>
      <p:bldP spid="26" grpId="0"/>
      <p:bldP spid="2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n 7"/>
          <p:cNvPicPr>
            <a:picLocks noChangeAspect="1"/>
          </p:cNvPicPr>
          <p:nvPr/>
        </p:nvPicPr>
        <p:blipFill rotWithShape="1">
          <a:blip r:embed="rId3"/>
          <a:srcRect t="20601" r="2693" b="26288"/>
          <a:stretch/>
        </p:blipFill>
        <p:spPr>
          <a:xfrm>
            <a:off x="3791744" y="1124743"/>
            <a:ext cx="8208912" cy="2520281"/>
          </a:xfrm>
          <a:prstGeom prst="rect">
            <a:avLst/>
          </a:prstGeom>
        </p:spPr>
      </p:pic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noProof="0" dirty="0">
                <a:latin typeface="Arial" panose="020B0604020202020204" pitchFamily="34" charset="0"/>
                <a:cs typeface="Arial" panose="020B0604020202020204" pitchFamily="34" charset="0"/>
              </a:rPr>
              <a:t>Light-shining-through-wall (LSW)</a:t>
            </a:r>
          </a:p>
        </p:txBody>
      </p:sp>
      <p:sp>
        <p:nvSpPr>
          <p:cNvPr id="9" name="8 Rectángulo"/>
          <p:cNvSpPr/>
          <p:nvPr/>
        </p:nvSpPr>
        <p:spPr>
          <a:xfrm>
            <a:off x="767409" y="2350620"/>
            <a:ext cx="279595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ES" b="0" dirty="0">
                <a:latin typeface="Arial" panose="020B0604020202020204" pitchFamily="34" charset="0"/>
                <a:cs typeface="Arial" panose="020B0604020202020204" pitchFamily="34" charset="0"/>
              </a:rPr>
              <a:t>Standard </a:t>
            </a:r>
            <a:r>
              <a:rPr lang="es-ES" b="0" dirty="0" err="1">
                <a:latin typeface="Arial" panose="020B0604020202020204" pitchFamily="34" charset="0"/>
                <a:cs typeface="Arial" panose="020B0604020202020204" pitchFamily="34" charset="0"/>
              </a:rPr>
              <a:t>configuration</a:t>
            </a:r>
            <a:r>
              <a:rPr lang="es-ES" b="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b="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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6" name="Grupo 5"/>
          <p:cNvGrpSpPr/>
          <p:nvPr/>
        </p:nvGrpSpPr>
        <p:grpSpPr>
          <a:xfrm>
            <a:off x="767408" y="3429000"/>
            <a:ext cx="11270704" cy="2897372"/>
            <a:chOff x="767408" y="3429000"/>
            <a:chExt cx="11270704" cy="2897372"/>
          </a:xfrm>
        </p:grpSpPr>
        <p:sp>
          <p:nvSpPr>
            <p:cNvPr id="10" name="9 Rectángulo"/>
            <p:cNvSpPr/>
            <p:nvPr/>
          </p:nvSpPr>
          <p:spPr>
            <a:xfrm>
              <a:off x="767408" y="4510861"/>
              <a:ext cx="2795958" cy="646331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s-ES" b="0" dirty="0" err="1">
                  <a:latin typeface="Arial" panose="020B0604020202020204" pitchFamily="34" charset="0"/>
                  <a:cs typeface="Arial" panose="020B0604020202020204" pitchFamily="34" charset="0"/>
                </a:rPr>
                <a:t>Enhanced</a:t>
              </a:r>
              <a:r>
                <a:rPr lang="es-ES" b="0" dirty="0">
                  <a:latin typeface="Arial" panose="020B0604020202020204" pitchFamily="34" charset="0"/>
                  <a:cs typeface="Arial" panose="020B0604020202020204" pitchFamily="34" charset="0"/>
                </a:rPr>
                <a:t> “</a:t>
              </a:r>
              <a:r>
                <a:rPr lang="es-ES" b="0" dirty="0" err="1">
                  <a:latin typeface="Arial" panose="020B0604020202020204" pitchFamily="34" charset="0"/>
                  <a:cs typeface="Arial" panose="020B0604020202020204" pitchFamily="34" charset="0"/>
                </a:rPr>
                <a:t>resonant</a:t>
              </a:r>
              <a:r>
                <a:rPr lang="es-ES" b="0" dirty="0">
                  <a:latin typeface="Arial" panose="020B0604020202020204" pitchFamily="34" charset="0"/>
                  <a:cs typeface="Arial" panose="020B0604020202020204" pitchFamily="34" charset="0"/>
                </a:rPr>
                <a:t>” </a:t>
              </a:r>
            </a:p>
            <a:p>
              <a:r>
                <a:rPr lang="es-ES" b="0" dirty="0" err="1">
                  <a:latin typeface="Arial" panose="020B0604020202020204" pitchFamily="34" charset="0"/>
                  <a:cs typeface="Arial" panose="020B0604020202020204" pitchFamily="34" charset="0"/>
                </a:rPr>
                <a:t>configuration</a:t>
              </a:r>
              <a:r>
                <a:rPr lang="es-ES" b="0" dirty="0">
                  <a:latin typeface="Arial" panose="020B0604020202020204" pitchFamily="34" charset="0"/>
                  <a:cs typeface="Arial" panose="020B0604020202020204" pitchFamily="34" charset="0"/>
                </a:rPr>
                <a:t> (</a:t>
              </a:r>
              <a:r>
                <a:rPr lang="es-ES" b="0" dirty="0" err="1">
                  <a:latin typeface="Arial" panose="020B0604020202020204" pitchFamily="34" charset="0"/>
                  <a:cs typeface="Arial" panose="020B0604020202020204" pitchFamily="34" charset="0"/>
                </a:rPr>
                <a:t>future</a:t>
              </a:r>
              <a:r>
                <a:rPr lang="es-ES" b="0" dirty="0">
                  <a:latin typeface="Arial" panose="020B0604020202020204" pitchFamily="34" charset="0"/>
                  <a:cs typeface="Arial" panose="020B0604020202020204" pitchFamily="34" charset="0"/>
                </a:rPr>
                <a:t>)    </a:t>
              </a:r>
              <a:r>
                <a:rPr lang="es-ES" b="0" dirty="0">
                  <a:latin typeface="Arial" panose="020B0604020202020204" pitchFamily="34" charset="0"/>
                  <a:cs typeface="Arial" panose="020B0604020202020204" pitchFamily="34" charset="0"/>
                  <a:sym typeface="Wingdings" pitchFamily="2" charset="2"/>
                </a:rPr>
                <a:t></a:t>
              </a:r>
              <a:endParaRPr lang="es-ES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pic>
          <p:nvPicPr>
            <p:cNvPr id="3" name="Imagen 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791744" y="3429000"/>
              <a:ext cx="8246368" cy="2897372"/>
            </a:xfrm>
            <a:prstGeom prst="rect">
              <a:avLst/>
            </a:prstGeom>
          </p:spPr>
        </p:pic>
      </p:grpSp>
      <p:sp>
        <p:nvSpPr>
          <p:cNvPr id="11" name="Marcador de fecha 3">
            <a:extLst>
              <a:ext uri="{FF2B5EF4-FFF2-40B4-BE49-F238E27FC236}">
                <a16:creationId xmlns:a16="http://schemas.microsoft.com/office/drawing/2014/main" id="{601EA89B-018C-58AE-2CD4-F30E8AD8DC1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Marcador de pie de página 4">
            <a:extLst>
              <a:ext uri="{FF2B5EF4-FFF2-40B4-BE49-F238E27FC236}">
                <a16:creationId xmlns:a16="http://schemas.microsoft.com/office/drawing/2014/main" id="{5D2AEE96-8566-685E-2D2A-BFAABA8281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13" name="Marcador de número de diapositiva 9">
            <a:extLst>
              <a:ext uri="{FF2B5EF4-FFF2-40B4-BE49-F238E27FC236}">
                <a16:creationId xmlns:a16="http://schemas.microsoft.com/office/drawing/2014/main" id="{036C4DCC-088C-F602-1C48-8E6710DDC6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7</a:t>
            </a:fld>
            <a:endParaRPr lang="es-ES" sz="1200" dirty="0"/>
          </a:p>
        </p:txBody>
      </p:sp>
    </p:spTree>
    <p:extLst>
      <p:ext uri="{BB962C8B-B14F-4D97-AF65-F5344CB8AC3E}">
        <p14:creationId xmlns:p14="http://schemas.microsoft.com/office/powerpoint/2010/main" val="3553020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noProof="0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ALPS-II @ DESY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F32325C-BEA1-824E-8A96-32D3E40AA3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145" y="1598876"/>
            <a:ext cx="5568753" cy="2145978"/>
          </a:xfrm>
          <a:prstGeom prst="rect">
            <a:avLst/>
          </a:prstGeom>
        </p:spPr>
      </p:pic>
      <p:graphicFrame>
        <p:nvGraphicFramePr>
          <p:cNvPr id="6" name="Objekt 6">
            <a:extLst>
              <a:ext uri="{FF2B5EF4-FFF2-40B4-BE49-F238E27FC236}">
                <a16:creationId xmlns:a16="http://schemas.microsoft.com/office/drawing/2014/main" id="{306EEF80-4363-D8E5-37AB-5B643E80D95C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95396488"/>
              </p:ext>
            </p:extLst>
          </p:nvPr>
        </p:nvGraphicFramePr>
        <p:xfrm>
          <a:off x="7278130" y="3487186"/>
          <a:ext cx="4505883" cy="300568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Acrobat Document" r:id="rId4" imgW="8096147" imgH="5400675" progId="Acrobat.Document.DC">
                  <p:embed/>
                </p:oleObj>
              </mc:Choice>
              <mc:Fallback>
                <p:oleObj name="Acrobat Document" r:id="rId4" imgW="8096147" imgH="5400675" progId="Acrobat.Document.DC">
                  <p:embed/>
                  <p:pic>
                    <p:nvPicPr>
                      <p:cNvPr id="6" name="Objekt 6">
                        <a:extLst>
                          <a:ext uri="{FF2B5EF4-FFF2-40B4-BE49-F238E27FC236}">
                            <a16:creationId xmlns:a16="http://schemas.microsoft.com/office/drawing/2014/main" id="{306EEF80-4363-D8E5-37AB-5B643E80D95C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7278130" y="3487186"/>
                        <a:ext cx="4505883" cy="300568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9" name="Grafik 5">
            <a:extLst>
              <a:ext uri="{FF2B5EF4-FFF2-40B4-BE49-F238E27FC236}">
                <a16:creationId xmlns:a16="http://schemas.microsoft.com/office/drawing/2014/main" id="{75498125-8767-271F-196F-81F124BD26E8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46041" y="1452904"/>
            <a:ext cx="8537972" cy="4068564"/>
          </a:xfrm>
          <a:prstGeom prst="rect">
            <a:avLst/>
          </a:prstGeom>
        </p:spPr>
      </p:pic>
      <p:pic>
        <p:nvPicPr>
          <p:cNvPr id="10" name="Grafik 4">
            <a:extLst>
              <a:ext uri="{FF2B5EF4-FFF2-40B4-BE49-F238E27FC236}">
                <a16:creationId xmlns:a16="http://schemas.microsoft.com/office/drawing/2014/main" id="{142E0FE2-5389-9147-17CC-C05B5B8991A2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720" y="3759023"/>
            <a:ext cx="2903321" cy="1938121"/>
          </a:xfrm>
          <a:prstGeom prst="rect">
            <a:avLst/>
          </a:prstGeom>
        </p:spPr>
      </p:pic>
      <p:sp>
        <p:nvSpPr>
          <p:cNvPr id="16" name="2 Marcador de contenido">
            <a:extLst>
              <a:ext uri="{FF2B5EF4-FFF2-40B4-BE49-F238E27FC236}">
                <a16:creationId xmlns:a16="http://schemas.microsoft.com/office/drawing/2014/main" id="{4A89239E-FDE1-D325-862F-274D7064A0E9}"/>
              </a:ext>
            </a:extLst>
          </p:cNvPr>
          <p:cNvSpPr txBox="1">
            <a:spLocks/>
          </p:cNvSpPr>
          <p:nvPr/>
        </p:nvSpPr>
        <p:spPr>
          <a:xfrm>
            <a:off x="5880898" y="1452904"/>
            <a:ext cx="3214611" cy="153344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24 x longer than ALPS-I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Resonant configuration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3000x better sensitivity than ALPS-I expected</a:t>
            </a:r>
          </a:p>
        </p:txBody>
      </p:sp>
      <p:sp>
        <p:nvSpPr>
          <p:cNvPr id="17" name="Marcador de fecha 3">
            <a:extLst>
              <a:ext uri="{FF2B5EF4-FFF2-40B4-BE49-F238E27FC236}">
                <a16:creationId xmlns:a16="http://schemas.microsoft.com/office/drawing/2014/main" id="{4B8A92C7-9A70-1905-D473-8F69E3117F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Marcador de pie de página 4">
            <a:extLst>
              <a:ext uri="{FF2B5EF4-FFF2-40B4-BE49-F238E27FC236}">
                <a16:creationId xmlns:a16="http://schemas.microsoft.com/office/drawing/2014/main" id="{691A3ED9-7704-82DF-E083-563F4FF842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19" name="Marcador de número de diapositiva 9">
            <a:extLst>
              <a:ext uri="{FF2B5EF4-FFF2-40B4-BE49-F238E27FC236}">
                <a16:creationId xmlns:a16="http://schemas.microsoft.com/office/drawing/2014/main" id="{816C3B93-FD68-6183-E74E-FC93A89CEC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8</a:t>
            </a:fld>
            <a:endParaRPr lang="es-ES" sz="1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826B60F-DA56-1E92-E62E-DD9257E92AB1}"/>
              </a:ext>
            </a:extLst>
          </p:cNvPr>
          <p:cNvSpPr txBox="1"/>
          <p:nvPr/>
        </p:nvSpPr>
        <p:spPr>
          <a:xfrm>
            <a:off x="3581400" y="5779136"/>
            <a:ext cx="60998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Font typeface="Arial" panose="020B0604020202020204" pitchFamily="34" charset="0"/>
              <a:buNone/>
            </a:pPr>
            <a:r>
              <a:rPr lang="en-US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First results released recently! </a:t>
            </a:r>
          </a:p>
        </p:txBody>
      </p:sp>
    </p:spTree>
    <p:extLst>
      <p:ext uri="{BB962C8B-B14F-4D97-AF65-F5344CB8AC3E}">
        <p14:creationId xmlns:p14="http://schemas.microsoft.com/office/powerpoint/2010/main" val="515041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ED462F-7070-00AB-E298-73AFE0053A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>
            <a:extLst>
              <a:ext uri="{FF2B5EF4-FFF2-40B4-BE49-F238E27FC236}">
                <a16:creationId xmlns:a16="http://schemas.microsoft.com/office/drawing/2014/main" id="{E110446F-FDD5-12AC-35DE-0C1EA90F84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500" y="365125"/>
            <a:ext cx="10782300" cy="1325563"/>
          </a:xfrm>
        </p:spPr>
        <p:txBody>
          <a:bodyPr/>
          <a:lstStyle/>
          <a:p>
            <a:r>
              <a:rPr lang="en-US" sz="3600" b="1" noProof="0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High precision optics</a:t>
            </a:r>
          </a:p>
        </p:txBody>
      </p:sp>
      <p:sp>
        <p:nvSpPr>
          <p:cNvPr id="17" name="Marcador de fecha 3">
            <a:extLst>
              <a:ext uri="{FF2B5EF4-FFF2-40B4-BE49-F238E27FC236}">
                <a16:creationId xmlns:a16="http://schemas.microsoft.com/office/drawing/2014/main" id="{F5B38104-A9E1-37A0-C149-225E956CFBF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Marcador de pie de página 4">
            <a:extLst>
              <a:ext uri="{FF2B5EF4-FFF2-40B4-BE49-F238E27FC236}">
                <a16:creationId xmlns:a16="http://schemas.microsoft.com/office/drawing/2014/main" id="{F6CA11B7-B89A-911F-3950-6726148D18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19" name="Marcador de número de diapositiva 9">
            <a:extLst>
              <a:ext uri="{FF2B5EF4-FFF2-40B4-BE49-F238E27FC236}">
                <a16:creationId xmlns:a16="http://schemas.microsoft.com/office/drawing/2014/main" id="{19C9E46B-1A27-2DFD-9146-AEDA0FE011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9</a:t>
            </a:fld>
            <a:endParaRPr lang="es-ES" sz="1200" dirty="0"/>
          </a:p>
        </p:txBody>
      </p:sp>
      <p:sp>
        <p:nvSpPr>
          <p:cNvPr id="3" name="Experimental system relies on extremely precise frequency control…">
            <a:extLst>
              <a:ext uri="{FF2B5EF4-FFF2-40B4-BE49-F238E27FC236}">
                <a16:creationId xmlns:a16="http://schemas.microsoft.com/office/drawing/2014/main" id="{3AA1180B-8104-8511-3708-6559EE894294}"/>
              </a:ext>
            </a:extLst>
          </p:cNvPr>
          <p:cNvSpPr txBox="1">
            <a:spLocks/>
          </p:cNvSpPr>
          <p:nvPr/>
        </p:nvSpPr>
        <p:spPr>
          <a:xfrm>
            <a:off x="571500" y="1406426"/>
            <a:ext cx="11257827" cy="3478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  <a:defRPr b="1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ALPS-II: extreme precision optical metrology</a:t>
            </a:r>
          </a:p>
          <a:p>
            <a:pPr marL="590550" lvl="1" indent="-36195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Sub-</a:t>
            </a:r>
            <a:r>
              <a:rPr lang="el-GR" dirty="0">
                <a:latin typeface="Arial" panose="020B0604020202020204" pitchFamily="34" charset="0"/>
                <a:cs typeface="Arial" panose="020B0604020202020204" pitchFamily="34" charset="0"/>
              </a:rPr>
              <a:t>μ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Hz stabilization of laser frequency differences (20 order of magnitude lower than laser frequency - 282 THz)</a:t>
            </a:r>
          </a:p>
          <a:p>
            <a:pPr marL="590550" lvl="1" indent="-36195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Picometer-level control of coupled optical cavities.</a:t>
            </a:r>
          </a:p>
          <a:p>
            <a:pPr marL="590550" lvl="1" indent="-36195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Active feedback with kHz bandwidth to compensate seismic disturbances.</a:t>
            </a:r>
          </a:p>
          <a:p>
            <a:pPr marL="590550" lvl="1" indent="-36195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Interferometric sensing and control of the Production and Regeneration cavities.</a:t>
            </a:r>
          </a:p>
        </p:txBody>
      </p:sp>
      <p:grpSp>
        <p:nvGrpSpPr>
          <p:cNvPr id="13" name="Group">
            <a:extLst>
              <a:ext uri="{FF2B5EF4-FFF2-40B4-BE49-F238E27FC236}">
                <a16:creationId xmlns:a16="http://schemas.microsoft.com/office/drawing/2014/main" id="{57C35B71-C4B3-8E61-3FED-DA3765BEA28B}"/>
              </a:ext>
            </a:extLst>
          </p:cNvPr>
          <p:cNvGrpSpPr/>
          <p:nvPr/>
        </p:nvGrpSpPr>
        <p:grpSpPr>
          <a:xfrm>
            <a:off x="1255859" y="4118644"/>
            <a:ext cx="9680282" cy="2420071"/>
            <a:chOff x="0" y="0"/>
            <a:chExt cx="19360563" cy="4840140"/>
          </a:xfrm>
        </p:grpSpPr>
        <p:pic>
          <p:nvPicPr>
            <p:cNvPr id="14" name="Optical_system_PC_v1.png" descr="Optical_system_PC_v1.png">
              <a:extLst>
                <a:ext uri="{FF2B5EF4-FFF2-40B4-BE49-F238E27FC236}">
                  <a16:creationId xmlns:a16="http://schemas.microsoft.com/office/drawing/2014/main" id="{4EBF281B-2994-FBE3-FAD6-B030A5E1BD0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19360564" cy="4840141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sp>
          <p:nvSpPr>
            <p:cNvPr id="15" name="Production Cavity">
              <a:extLst>
                <a:ext uri="{FF2B5EF4-FFF2-40B4-BE49-F238E27FC236}">
                  <a16:creationId xmlns:a16="http://schemas.microsoft.com/office/drawing/2014/main" id="{9C1D2239-3237-1A71-41B6-974402E40730}"/>
                </a:ext>
              </a:extLst>
            </p:cNvPr>
            <p:cNvSpPr txBox="1"/>
            <p:nvPr/>
          </p:nvSpPr>
          <p:spPr>
            <a:xfrm>
              <a:off x="4023314" y="2356579"/>
              <a:ext cx="1992655" cy="403745"/>
            </a:xfrm>
            <a:prstGeom prst="rect">
              <a:avLst/>
            </a:prstGeom>
            <a:solidFill>
              <a:srgbClr val="FFFFFF"/>
            </a:solidFill>
            <a:ln w="254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20" tIns="45720" rIns="45720" bIns="45720" numCol="1" anchor="t">
              <a:noAutofit/>
            </a:bodyPr>
            <a:lstStyle>
              <a:lvl1pPr defTabSz="1828800">
                <a:defRPr sz="2100"/>
              </a:lvl1pPr>
            </a:lstStyle>
            <a:p>
              <a:r>
                <a:rPr sz="1050"/>
                <a:t>Production Cavity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2006439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41565B-09C0-BD0A-C647-FB9BFB580B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">
            <a:extLst>
              <a:ext uri="{FF2B5EF4-FFF2-40B4-BE49-F238E27FC236}">
                <a16:creationId xmlns:a16="http://schemas.microsoft.com/office/drawing/2014/main" id="{78F34095-4B8E-1450-5FA8-A27A03DAA996}"/>
              </a:ext>
            </a:extLst>
          </p:cNvPr>
          <p:cNvGrpSpPr/>
          <p:nvPr/>
        </p:nvGrpSpPr>
        <p:grpSpPr>
          <a:xfrm>
            <a:off x="5542484" y="4304635"/>
            <a:ext cx="6126395" cy="2198072"/>
            <a:chOff x="0" y="0"/>
            <a:chExt cx="12252787" cy="4396143"/>
          </a:xfrm>
        </p:grpSpPr>
        <p:pic>
          <p:nvPicPr>
            <p:cNvPr id="5" name="image16.png" descr="image16.png">
              <a:extLst>
                <a:ext uri="{FF2B5EF4-FFF2-40B4-BE49-F238E27FC236}">
                  <a16:creationId xmlns:a16="http://schemas.microsoft.com/office/drawing/2014/main" id="{7730DC1F-095A-64C5-2861-705FC1D6E59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t="9345" b="9345"/>
            <a:stretch>
              <a:fillRect/>
            </a:stretch>
          </p:blipFill>
          <p:spPr>
            <a:xfrm>
              <a:off x="0" y="0"/>
              <a:ext cx="12252788" cy="4396144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sp>
          <p:nvSpPr>
            <p:cNvPr id="6" name="Shape">
              <a:extLst>
                <a:ext uri="{FF2B5EF4-FFF2-40B4-BE49-F238E27FC236}">
                  <a16:creationId xmlns:a16="http://schemas.microsoft.com/office/drawing/2014/main" id="{CC42405C-9651-B570-A679-8CBF73C8863B}"/>
                </a:ext>
              </a:extLst>
            </p:cNvPr>
            <p:cNvSpPr/>
            <p:nvPr/>
          </p:nvSpPr>
          <p:spPr>
            <a:xfrm flipH="1">
              <a:off x="9884241" y="622766"/>
              <a:ext cx="268412" cy="164666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29"/>
                  </a:moveTo>
                  <a:lnTo>
                    <a:pt x="0" y="21600"/>
                  </a:lnTo>
                  <a:lnTo>
                    <a:pt x="21600" y="21600"/>
                  </a:lnTo>
                  <a:cubicBezTo>
                    <a:pt x="16449" y="18391"/>
                    <a:pt x="13646" y="14800"/>
                    <a:pt x="13485" y="11139"/>
                  </a:cubicBezTo>
                  <a:cubicBezTo>
                    <a:pt x="13314" y="7249"/>
                    <a:pt x="16129" y="3410"/>
                    <a:pt x="21600" y="0"/>
                  </a:cubicBezTo>
                  <a:lnTo>
                    <a:pt x="0" y="29"/>
                  </a:lnTo>
                  <a:close/>
                </a:path>
              </a:pathLst>
            </a:custGeom>
            <a:solidFill>
              <a:srgbClr val="FFFFFF"/>
            </a:solidFill>
            <a:ln w="50800" cap="flat">
              <a:solidFill>
                <a:srgbClr val="000000"/>
              </a:solidFill>
              <a:prstDash val="solid"/>
              <a:bevel/>
            </a:ln>
            <a:effectLst>
              <a:outerShdw blurRad="76200" dist="38100" dir="5400000" rotWithShape="0">
                <a:srgbClr val="000000">
                  <a:alpha val="38000"/>
                </a:srgbClr>
              </a:outerShdw>
            </a:effectLst>
          </p:spPr>
          <p:txBody>
            <a:bodyPr wrap="square" lIns="45720" tIns="45720" rIns="45720" bIns="45720" numCol="1" anchor="t">
              <a:noAutofit/>
            </a:bodyPr>
            <a:lstStyle/>
            <a:p>
              <a:pPr>
                <a:defRPr sz="2400">
                  <a:latin typeface="+mj-lt"/>
                  <a:ea typeface="+mj-ea"/>
                  <a:cs typeface="+mj-cs"/>
                  <a:sym typeface="Helvetica"/>
                </a:defRPr>
              </a:pPr>
              <a:endParaRPr sz="1200"/>
            </a:p>
          </p:txBody>
        </p:sp>
        <p:sp>
          <p:nvSpPr>
            <p:cNvPr id="7" name="Shape">
              <a:extLst>
                <a:ext uri="{FF2B5EF4-FFF2-40B4-BE49-F238E27FC236}">
                  <a16:creationId xmlns:a16="http://schemas.microsoft.com/office/drawing/2014/main" id="{513E999B-49CF-5CE9-C353-7BD084235E4C}"/>
                </a:ext>
              </a:extLst>
            </p:cNvPr>
            <p:cNvSpPr/>
            <p:nvPr/>
          </p:nvSpPr>
          <p:spPr>
            <a:xfrm>
              <a:off x="6454137" y="621417"/>
              <a:ext cx="202083" cy="164666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29"/>
                  </a:moveTo>
                  <a:lnTo>
                    <a:pt x="0" y="21600"/>
                  </a:lnTo>
                  <a:lnTo>
                    <a:pt x="21600" y="21600"/>
                  </a:lnTo>
                  <a:lnTo>
                    <a:pt x="21600" y="0"/>
                  </a:lnTo>
                  <a:lnTo>
                    <a:pt x="0" y="29"/>
                  </a:lnTo>
                  <a:close/>
                </a:path>
              </a:pathLst>
            </a:custGeom>
            <a:solidFill>
              <a:srgbClr val="FFFFFF"/>
            </a:solidFill>
            <a:ln w="50800" cap="flat">
              <a:solidFill>
                <a:srgbClr val="000000"/>
              </a:solidFill>
              <a:prstDash val="solid"/>
              <a:bevel/>
            </a:ln>
            <a:effectLst>
              <a:outerShdw blurRad="76200" dist="38100" dir="5400000" rotWithShape="0">
                <a:srgbClr val="000000">
                  <a:alpha val="38000"/>
                </a:srgbClr>
              </a:outerShdw>
            </a:effectLst>
          </p:spPr>
          <p:txBody>
            <a:bodyPr wrap="square" lIns="45720" tIns="45720" rIns="45720" bIns="45720" numCol="1" anchor="t">
              <a:noAutofit/>
            </a:bodyPr>
            <a:lstStyle/>
            <a:p>
              <a:pPr>
                <a:defRPr sz="2400">
                  <a:latin typeface="+mj-lt"/>
                  <a:ea typeface="+mj-ea"/>
                  <a:cs typeface="+mj-cs"/>
                  <a:sym typeface="Helvetica"/>
                </a:defRPr>
              </a:pPr>
              <a:endParaRPr sz="1200"/>
            </a:p>
          </p:txBody>
        </p:sp>
        <p:sp>
          <p:nvSpPr>
            <p:cNvPr id="8" name="Production Cavity (PC)">
              <a:extLst>
                <a:ext uri="{FF2B5EF4-FFF2-40B4-BE49-F238E27FC236}">
                  <a16:creationId xmlns:a16="http://schemas.microsoft.com/office/drawing/2014/main" id="{B84571EE-41B9-8700-8B09-CA8231C5F9AE}"/>
                </a:ext>
              </a:extLst>
            </p:cNvPr>
            <p:cNvSpPr txBox="1"/>
            <p:nvPr/>
          </p:nvSpPr>
          <p:spPr>
            <a:xfrm>
              <a:off x="1569393" y="-1"/>
              <a:ext cx="3824403" cy="617534"/>
            </a:xfrm>
            <a:prstGeom prst="rect">
              <a:avLst/>
            </a:prstGeom>
            <a:noFill/>
            <a:ln w="254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20" tIns="45720" rIns="45720" bIns="45720" numCol="1" anchor="t">
              <a:noAutofit/>
            </a:bodyPr>
            <a:lstStyle>
              <a:lvl1pPr defTabSz="1828800">
                <a:defRPr sz="2800"/>
              </a:lvl1pPr>
            </a:lstStyle>
            <a:p>
              <a:r>
                <a:rPr sz="1400"/>
                <a:t>Production Cavity (PC)</a:t>
              </a:r>
            </a:p>
          </p:txBody>
        </p:sp>
        <p:sp>
          <p:nvSpPr>
            <p:cNvPr id="9" name="Regeneration Cavity (RC)">
              <a:extLst>
                <a:ext uri="{FF2B5EF4-FFF2-40B4-BE49-F238E27FC236}">
                  <a16:creationId xmlns:a16="http://schemas.microsoft.com/office/drawing/2014/main" id="{F7719817-4FBD-11C9-DAF2-511319575613}"/>
                </a:ext>
              </a:extLst>
            </p:cNvPr>
            <p:cNvSpPr txBox="1"/>
            <p:nvPr/>
          </p:nvSpPr>
          <p:spPr>
            <a:xfrm>
              <a:off x="6202062" y="-1"/>
              <a:ext cx="4326947" cy="656825"/>
            </a:xfrm>
            <a:prstGeom prst="rect">
              <a:avLst/>
            </a:prstGeom>
            <a:noFill/>
            <a:ln w="254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20" tIns="45720" rIns="45720" bIns="45720" numCol="1" anchor="t">
              <a:noAutofit/>
            </a:bodyPr>
            <a:lstStyle>
              <a:lvl1pPr defTabSz="1828800">
                <a:defRPr sz="2800"/>
              </a:lvl1pPr>
            </a:lstStyle>
            <a:p>
              <a:r>
                <a:rPr sz="1400"/>
                <a:t>Regeneration Cavity (RC)</a:t>
              </a:r>
            </a:p>
          </p:txBody>
        </p:sp>
        <p:sp>
          <p:nvSpPr>
            <p:cNvPr id="10" name="Shape">
              <a:extLst>
                <a:ext uri="{FF2B5EF4-FFF2-40B4-BE49-F238E27FC236}">
                  <a16:creationId xmlns:a16="http://schemas.microsoft.com/office/drawing/2014/main" id="{7CFEDE56-4123-854D-9C16-17333461758B}"/>
                </a:ext>
              </a:extLst>
            </p:cNvPr>
            <p:cNvSpPr/>
            <p:nvPr/>
          </p:nvSpPr>
          <p:spPr>
            <a:xfrm>
              <a:off x="1626833" y="622766"/>
              <a:ext cx="268412" cy="164666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29"/>
                  </a:moveTo>
                  <a:lnTo>
                    <a:pt x="0" y="21600"/>
                  </a:lnTo>
                  <a:lnTo>
                    <a:pt x="21600" y="21600"/>
                  </a:lnTo>
                  <a:cubicBezTo>
                    <a:pt x="16449" y="18391"/>
                    <a:pt x="13646" y="14800"/>
                    <a:pt x="13485" y="11139"/>
                  </a:cubicBezTo>
                  <a:cubicBezTo>
                    <a:pt x="13314" y="7249"/>
                    <a:pt x="16129" y="3410"/>
                    <a:pt x="21600" y="0"/>
                  </a:cubicBezTo>
                  <a:lnTo>
                    <a:pt x="0" y="29"/>
                  </a:lnTo>
                  <a:close/>
                </a:path>
              </a:pathLst>
            </a:custGeom>
            <a:solidFill>
              <a:srgbClr val="FFFFFF"/>
            </a:solidFill>
            <a:ln w="50800" cap="flat">
              <a:solidFill>
                <a:srgbClr val="000000"/>
              </a:solidFill>
              <a:prstDash val="solid"/>
              <a:bevel/>
            </a:ln>
            <a:effectLst>
              <a:outerShdw blurRad="76200" dist="38100" dir="5400000" rotWithShape="0">
                <a:srgbClr val="000000">
                  <a:alpha val="38000"/>
                </a:srgbClr>
              </a:outerShdw>
            </a:effectLst>
          </p:spPr>
          <p:txBody>
            <a:bodyPr wrap="square" lIns="45720" tIns="45720" rIns="45720" bIns="45720" numCol="1" anchor="t">
              <a:noAutofit/>
            </a:bodyPr>
            <a:lstStyle/>
            <a:p>
              <a:pPr>
                <a:defRPr sz="2400">
                  <a:latin typeface="+mj-lt"/>
                  <a:ea typeface="+mj-ea"/>
                  <a:cs typeface="+mj-cs"/>
                  <a:sym typeface="Helvetica"/>
                </a:defRPr>
              </a:pPr>
              <a:endParaRPr sz="1200"/>
            </a:p>
          </p:txBody>
        </p:sp>
        <p:sp>
          <p:nvSpPr>
            <p:cNvPr id="11" name="Shape">
              <a:extLst>
                <a:ext uri="{FF2B5EF4-FFF2-40B4-BE49-F238E27FC236}">
                  <a16:creationId xmlns:a16="http://schemas.microsoft.com/office/drawing/2014/main" id="{AF1419CE-C448-70AA-2A0C-A82F945DD7F5}"/>
                </a:ext>
              </a:extLst>
            </p:cNvPr>
            <p:cNvSpPr/>
            <p:nvPr/>
          </p:nvSpPr>
          <p:spPr>
            <a:xfrm>
              <a:off x="5057957" y="621417"/>
              <a:ext cx="202083" cy="164666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29"/>
                  </a:moveTo>
                  <a:lnTo>
                    <a:pt x="0" y="21600"/>
                  </a:lnTo>
                  <a:lnTo>
                    <a:pt x="21600" y="21600"/>
                  </a:lnTo>
                  <a:lnTo>
                    <a:pt x="21600" y="0"/>
                  </a:lnTo>
                  <a:lnTo>
                    <a:pt x="0" y="29"/>
                  </a:lnTo>
                  <a:close/>
                </a:path>
              </a:pathLst>
            </a:custGeom>
            <a:solidFill>
              <a:srgbClr val="FFFFFF"/>
            </a:solidFill>
            <a:ln w="50800" cap="flat">
              <a:solidFill>
                <a:srgbClr val="000000"/>
              </a:solidFill>
              <a:prstDash val="solid"/>
              <a:bevel/>
            </a:ln>
            <a:effectLst>
              <a:outerShdw blurRad="76200" dist="38100" dir="5400000" rotWithShape="0">
                <a:srgbClr val="000000">
                  <a:alpha val="38000"/>
                </a:srgbClr>
              </a:outerShdw>
            </a:effectLst>
          </p:spPr>
          <p:txBody>
            <a:bodyPr wrap="square" lIns="45720" tIns="45720" rIns="45720" bIns="45720" numCol="1" anchor="t">
              <a:noAutofit/>
            </a:bodyPr>
            <a:lstStyle/>
            <a:p>
              <a:pPr>
                <a:defRPr sz="2400">
                  <a:latin typeface="+mj-lt"/>
                  <a:ea typeface="+mj-ea"/>
                  <a:cs typeface="+mj-cs"/>
                  <a:sym typeface="Helvetica"/>
                </a:defRPr>
              </a:pPr>
              <a:endParaRPr sz="1200"/>
            </a:p>
          </p:txBody>
        </p:sp>
      </p:grpSp>
      <p:sp>
        <p:nvSpPr>
          <p:cNvPr id="2" name="1 Título">
            <a:extLst>
              <a:ext uri="{FF2B5EF4-FFF2-40B4-BE49-F238E27FC236}">
                <a16:creationId xmlns:a16="http://schemas.microsoft.com/office/drawing/2014/main" id="{AC4A4534-701D-019B-69C4-1E689E3070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500" y="365125"/>
            <a:ext cx="10782300" cy="1325563"/>
          </a:xfrm>
        </p:spPr>
        <p:txBody>
          <a:bodyPr/>
          <a:lstStyle/>
          <a:p>
            <a:r>
              <a:rPr lang="en-US" sz="3600" b="1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Ultra-low background optical detection </a:t>
            </a:r>
            <a:endParaRPr lang="en-US" sz="3600" b="1" noProof="0" dirty="0">
              <a:effectLst>
                <a:outerShdw blurRad="38100" dist="38100" dir="2700000" algn="tl">
                  <a:srgbClr val="FFFFFF"/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Marcador de fecha 3">
            <a:extLst>
              <a:ext uri="{FF2B5EF4-FFF2-40B4-BE49-F238E27FC236}">
                <a16:creationId xmlns:a16="http://schemas.microsoft.com/office/drawing/2014/main" id="{C8196787-C313-31A6-03E4-ED82F684B03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Marcador de pie de página 4">
            <a:extLst>
              <a:ext uri="{FF2B5EF4-FFF2-40B4-BE49-F238E27FC236}">
                <a16:creationId xmlns:a16="http://schemas.microsoft.com/office/drawing/2014/main" id="{C1F271D2-5535-2EB8-EA0B-6D75E91518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19" name="Marcador de número de diapositiva 9">
            <a:extLst>
              <a:ext uri="{FF2B5EF4-FFF2-40B4-BE49-F238E27FC236}">
                <a16:creationId xmlns:a16="http://schemas.microsoft.com/office/drawing/2014/main" id="{C5FD342D-1E71-4933-0199-66210D133D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10</a:t>
            </a:fld>
            <a:endParaRPr lang="es-ES" sz="1200" dirty="0"/>
          </a:p>
        </p:txBody>
      </p:sp>
      <p:sp>
        <p:nvSpPr>
          <p:cNvPr id="3" name="Experimental system relies on extremely precise frequency control…">
            <a:extLst>
              <a:ext uri="{FF2B5EF4-FFF2-40B4-BE49-F238E27FC236}">
                <a16:creationId xmlns:a16="http://schemas.microsoft.com/office/drawing/2014/main" id="{2354EB5A-537E-008C-C6C7-60BC9916FDE1}"/>
              </a:ext>
            </a:extLst>
          </p:cNvPr>
          <p:cNvSpPr txBox="1">
            <a:spLocks/>
          </p:cNvSpPr>
          <p:nvPr/>
        </p:nvSpPr>
        <p:spPr>
          <a:xfrm>
            <a:off x="571500" y="1406426"/>
            <a:ext cx="11257827" cy="3478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lvl="1" indent="-34290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Shot-noise-limited heterodyne detection with sensitivity approaching the single-photon level.</a:t>
            </a:r>
          </a:p>
          <a:p>
            <a:pPr marL="571500" lvl="1" indent="-34290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Doppler-shifted stray-light backgrounds rejected through frequency discrimination.</a:t>
            </a:r>
          </a:p>
          <a:p>
            <a:pPr marL="1028700" lvl="2" indent="-342900"/>
            <a:r>
              <a:rPr lang="es-ES" dirty="0"/>
              <a:t>Future run </a:t>
            </a:r>
            <a:r>
              <a:rPr lang="es-ES" dirty="0" err="1"/>
              <a:t>will</a:t>
            </a:r>
            <a:r>
              <a:rPr lang="es-ES" dirty="0"/>
              <a:t> reduce </a:t>
            </a:r>
            <a:r>
              <a:rPr lang="es-ES" dirty="0" err="1"/>
              <a:t>the</a:t>
            </a:r>
            <a:r>
              <a:rPr lang="es-ES" dirty="0"/>
              <a:t> </a:t>
            </a:r>
            <a:r>
              <a:rPr lang="es-ES" dirty="0" err="1"/>
              <a:t>stray</a:t>
            </a:r>
            <a:r>
              <a:rPr lang="es-ES" dirty="0"/>
              <a:t>-light </a:t>
            </a:r>
            <a:r>
              <a:rPr lang="es-ES" dirty="0" err="1"/>
              <a:t>background</a:t>
            </a:r>
            <a:r>
              <a:rPr lang="es-ES" dirty="0"/>
              <a:t> </a:t>
            </a:r>
            <a:r>
              <a:rPr lang="es-ES" dirty="0" err="1"/>
              <a:t>to</a:t>
            </a:r>
            <a:r>
              <a:rPr lang="es-ES" dirty="0"/>
              <a:t> &gt; 1 </a:t>
            </a:r>
            <a:r>
              <a:rPr lang="es-ES" dirty="0" err="1"/>
              <a:t>photon</a:t>
            </a:r>
            <a:r>
              <a:rPr lang="es-ES" dirty="0"/>
              <a:t> per </a:t>
            </a:r>
            <a:r>
              <a:rPr lang="es-ES" dirty="0" err="1"/>
              <a:t>measurement</a:t>
            </a:r>
            <a:r>
              <a:rPr lang="es-ES" dirty="0"/>
              <a:t> time (10</a:t>
            </a:r>
            <a:r>
              <a:rPr lang="es-ES" baseline="31999" dirty="0"/>
              <a:t>6</a:t>
            </a:r>
            <a:r>
              <a:rPr lang="es-ES" dirty="0"/>
              <a:t> </a:t>
            </a:r>
            <a:r>
              <a:rPr lang="es-ES" dirty="0" err="1"/>
              <a:t>seconds</a:t>
            </a:r>
            <a:r>
              <a:rPr lang="es-ES" dirty="0"/>
              <a:t>). </a:t>
            </a:r>
            <a:r>
              <a:rPr lang="es-ES" dirty="0" err="1"/>
              <a:t>Currently</a:t>
            </a:r>
            <a:r>
              <a:rPr lang="es-ES" dirty="0"/>
              <a:t> 200 </a:t>
            </a:r>
            <a:r>
              <a:rPr lang="es-ES" dirty="0" err="1"/>
              <a:t>photons</a:t>
            </a:r>
            <a:r>
              <a:rPr lang="es-ES" dirty="0"/>
              <a:t> in </a:t>
            </a:r>
            <a:r>
              <a:rPr lang="es-ES" dirty="0" err="1"/>
              <a:t>signal</a:t>
            </a:r>
            <a:r>
              <a:rPr lang="es-ES" dirty="0"/>
              <a:t> </a:t>
            </a:r>
            <a:r>
              <a:rPr lang="es-ES" dirty="0" err="1"/>
              <a:t>frequency</a:t>
            </a:r>
            <a:r>
              <a:rPr lang="es-ES" dirty="0"/>
              <a:t> </a:t>
            </a:r>
            <a:r>
              <a:rPr lang="es-ES" dirty="0" err="1"/>
              <a:t>bin</a:t>
            </a:r>
            <a:r>
              <a:rPr lang="es-ES" dirty="0"/>
              <a:t> (</a:t>
            </a:r>
            <a:r>
              <a:rPr lang="es-ES" dirty="0" err="1"/>
              <a:t>stray</a:t>
            </a:r>
            <a:r>
              <a:rPr lang="es-ES" dirty="0"/>
              <a:t> light)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90550" lvl="1" indent="-36195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Operation with ~10²⁹ photons circulating in the production cavity. Optical system designed to suppress leakage and backgrounds by ~30 orders of magnitude (at the signal frequency)</a:t>
            </a:r>
          </a:p>
        </p:txBody>
      </p:sp>
    </p:spTree>
    <p:extLst>
      <p:ext uri="{BB962C8B-B14F-4D97-AF65-F5344CB8AC3E}">
        <p14:creationId xmlns:p14="http://schemas.microsoft.com/office/powerpoint/2010/main" val="13714353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3058" name="Picture 2" descr="https://encrypted-tbn2.gstatic.com/images?q=tbn:ANd9GcTTiOpy5Ofiq68JKHmUTMkFKk4pucE4jGwOWa5eGRWrj1nVm4X5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03512" y="1772816"/>
            <a:ext cx="3096344" cy="3096344"/>
          </a:xfrm>
          <a:prstGeom prst="rect">
            <a:avLst/>
          </a:prstGeom>
          <a:noFill/>
        </p:spPr>
      </p:pic>
      <p:pic>
        <p:nvPicPr>
          <p:cNvPr id="15" name="Picture 2" descr="http://media.virbcdn.com/files/c7/43e49938af23ccea-wiggle-line.png"/>
          <p:cNvPicPr>
            <a:picLocks noChangeAspect="1" noChangeArrowheads="1"/>
          </p:cNvPicPr>
          <p:nvPr/>
        </p:nvPicPr>
        <p:blipFill>
          <a:blip r:embed="rId4" cstate="print"/>
          <a:srcRect r="42222" b="5459"/>
          <a:stretch>
            <a:fillRect/>
          </a:stretch>
        </p:blipFill>
        <p:spPr bwMode="auto">
          <a:xfrm rot="5400000" flipV="1">
            <a:off x="6564052" y="3969060"/>
            <a:ext cx="1872208" cy="216024"/>
          </a:xfrm>
          <a:prstGeom prst="rect">
            <a:avLst/>
          </a:prstGeom>
          <a:noFill/>
        </p:spPr>
      </p:pic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noProof="0" dirty="0">
                <a:latin typeface="Arial" panose="020B0604020202020204" pitchFamily="34" charset="0"/>
                <a:cs typeface="Arial" panose="020B0604020202020204" pitchFamily="34" charset="0"/>
              </a:rPr>
              <a:t>Solar axions</a:t>
            </a:r>
          </a:p>
        </p:txBody>
      </p:sp>
      <p:pic>
        <p:nvPicPr>
          <p:cNvPr id="14338" name="Picture 2" descr="http://media.virbcdn.com/files/c7/43e49938af23ccea-wiggle-line.png"/>
          <p:cNvPicPr>
            <a:picLocks noChangeAspect="1" noChangeArrowheads="1"/>
          </p:cNvPicPr>
          <p:nvPr/>
        </p:nvPicPr>
        <p:blipFill>
          <a:blip r:embed="rId4" cstate="print"/>
          <a:srcRect r="35556"/>
          <a:stretch>
            <a:fillRect/>
          </a:stretch>
        </p:blipFill>
        <p:spPr bwMode="auto">
          <a:xfrm flipV="1">
            <a:off x="7392144" y="3068960"/>
            <a:ext cx="2088232" cy="228498"/>
          </a:xfrm>
          <a:prstGeom prst="rect">
            <a:avLst/>
          </a:prstGeom>
          <a:noFill/>
        </p:spPr>
      </p:pic>
      <p:pic>
        <p:nvPicPr>
          <p:cNvPr id="14342" name="Picture 6" descr="http://b68389.medialib.glogster.com/media/5a8fc46935192dbd420f1942b07feceec7c9aba45298eed86850581a78812c9e/dotted-line.png"/>
          <p:cNvPicPr>
            <a:picLocks noChangeAspect="1" noChangeArrowheads="1"/>
          </p:cNvPicPr>
          <p:nvPr/>
        </p:nvPicPr>
        <p:blipFill>
          <a:blip r:embed="rId5" cstate="print"/>
          <a:srcRect l="-1694"/>
          <a:stretch>
            <a:fillRect/>
          </a:stretch>
        </p:blipFill>
        <p:spPr bwMode="auto">
          <a:xfrm>
            <a:off x="3935760" y="2708920"/>
            <a:ext cx="4320480" cy="1152128"/>
          </a:xfrm>
          <a:prstGeom prst="rect">
            <a:avLst/>
          </a:prstGeom>
          <a:noFill/>
        </p:spPr>
      </p:pic>
      <p:sp>
        <p:nvSpPr>
          <p:cNvPr id="12" name="11 Elipse"/>
          <p:cNvSpPr/>
          <p:nvPr/>
        </p:nvSpPr>
        <p:spPr>
          <a:xfrm>
            <a:off x="7320136" y="2996952"/>
            <a:ext cx="360040" cy="36004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pic>
        <p:nvPicPr>
          <p:cNvPr id="14346" name="Picture 10" descr="https://encrypted-tbn1.gstatic.com/images?q=tbn:ANd9GcSxNNzTRIwe63MXoxuCE6xqkxOn2pBuE6UDZ6QZk8XmView1ubXHQ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16080" y="4170734"/>
            <a:ext cx="1346498" cy="1346498"/>
          </a:xfrm>
          <a:prstGeom prst="rect">
            <a:avLst/>
          </a:prstGeom>
          <a:noFill/>
        </p:spPr>
      </p:pic>
      <p:sp>
        <p:nvSpPr>
          <p:cNvPr id="16" name="15 Rectángulo"/>
          <p:cNvSpPr/>
          <p:nvPr/>
        </p:nvSpPr>
        <p:spPr>
          <a:xfrm>
            <a:off x="5536486" y="2492897"/>
            <a:ext cx="41549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ES" sz="3600" b="0" i="1">
                <a:latin typeface="Times New Roman" pitchFamily="18" charset="0"/>
                <a:cs typeface="Times New Roman" pitchFamily="18" charset="0"/>
              </a:rPr>
              <a:t>a</a:t>
            </a:r>
            <a:endParaRPr lang="es-ES" b="0" i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16 Rectángulo"/>
          <p:cNvSpPr/>
          <p:nvPr/>
        </p:nvSpPr>
        <p:spPr>
          <a:xfrm>
            <a:off x="8314468" y="2492897"/>
            <a:ext cx="37382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ES" sz="3600" b="0">
                <a:latin typeface="Symbol" pitchFamily="18" charset="2"/>
                <a:cs typeface="Times New Roman" pitchFamily="18" charset="0"/>
              </a:rPr>
              <a:t>g</a:t>
            </a:r>
            <a:endParaRPr lang="es-ES" b="0">
              <a:latin typeface="Symbol" pitchFamily="18" charset="2"/>
              <a:cs typeface="Times New Roman" pitchFamily="18" charset="0"/>
            </a:endParaRPr>
          </a:p>
        </p:txBody>
      </p:sp>
      <p:grpSp>
        <p:nvGrpSpPr>
          <p:cNvPr id="3" name="23 Grupo"/>
          <p:cNvGrpSpPr/>
          <p:nvPr/>
        </p:nvGrpSpPr>
        <p:grpSpPr>
          <a:xfrm>
            <a:off x="8760296" y="2410906"/>
            <a:ext cx="1547664" cy="1882190"/>
            <a:chOff x="7236296" y="2410906"/>
            <a:chExt cx="1547664" cy="1882190"/>
          </a:xfrm>
        </p:grpSpPr>
        <p:pic>
          <p:nvPicPr>
            <p:cNvPr id="14350" name="Picture 14" descr="Camera icon">
              <a:hlinkClick r:id="rId8"/>
            </p:cNvPr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 rot="5075305">
              <a:off x="7370330" y="2410906"/>
              <a:ext cx="1380605" cy="1380605"/>
            </a:xfrm>
            <a:prstGeom prst="rect">
              <a:avLst/>
            </a:prstGeom>
            <a:noFill/>
          </p:spPr>
        </p:pic>
        <p:sp>
          <p:nvSpPr>
            <p:cNvPr id="21" name="20 Rectángulo"/>
            <p:cNvSpPr/>
            <p:nvPr/>
          </p:nvSpPr>
          <p:spPr>
            <a:xfrm>
              <a:off x="7236296" y="3646765"/>
              <a:ext cx="1547664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s-ES" b="0" err="1">
                  <a:latin typeface="Arial" panose="020B0604020202020204" pitchFamily="34" charset="0"/>
                  <a:cs typeface="Arial" panose="020B0604020202020204" pitchFamily="34" charset="0"/>
                </a:rPr>
                <a:t>Photon</a:t>
              </a:r>
              <a:r>
                <a:rPr lang="es-ES" b="0">
                  <a:latin typeface="Arial" panose="020B0604020202020204" pitchFamily="34" charset="0"/>
                  <a:cs typeface="Arial" panose="020B0604020202020204" pitchFamily="34" charset="0"/>
                </a:rPr>
                <a:t> detector</a:t>
              </a:r>
              <a:endParaRPr lang="es-E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29" name="28 Rectángulo"/>
          <p:cNvSpPr/>
          <p:nvPr/>
        </p:nvSpPr>
        <p:spPr>
          <a:xfrm>
            <a:off x="2495600" y="4509121"/>
            <a:ext cx="15476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-ES" b="0">
                <a:latin typeface="Arial" panose="020B0604020202020204" pitchFamily="34" charset="0"/>
                <a:cs typeface="Arial" panose="020B0604020202020204" pitchFamily="34" charset="0"/>
              </a:rPr>
              <a:t>Axions </a:t>
            </a:r>
            <a:r>
              <a:rPr lang="es-ES" b="0" err="1">
                <a:latin typeface="Arial" panose="020B0604020202020204" pitchFamily="34" charset="0"/>
                <a:cs typeface="Arial" panose="020B0604020202020204" pitchFamily="34" charset="0"/>
              </a:rPr>
              <a:t>from</a:t>
            </a:r>
            <a:r>
              <a:rPr lang="es-ES" b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b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es-ES" b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b="0" err="1">
                <a:latin typeface="Arial" panose="020B0604020202020204" pitchFamily="34" charset="0"/>
                <a:cs typeface="Arial" panose="020B0604020202020204" pitchFamily="34" charset="0"/>
              </a:rPr>
              <a:t>Sun</a:t>
            </a:r>
            <a:endParaRPr lang="es-E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Marcador de fecha 3">
            <a:extLst>
              <a:ext uri="{FF2B5EF4-FFF2-40B4-BE49-F238E27FC236}">
                <a16:creationId xmlns:a16="http://schemas.microsoft.com/office/drawing/2014/main" id="{BB35297D-8E7D-738D-A314-D75CFBF956D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Marcador de pie de página 4">
            <a:extLst>
              <a:ext uri="{FF2B5EF4-FFF2-40B4-BE49-F238E27FC236}">
                <a16:creationId xmlns:a16="http://schemas.microsoft.com/office/drawing/2014/main" id="{48B6D291-77DD-B919-5EAE-17D88E1284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9" name="Marcador de número de diapositiva 9">
            <a:extLst>
              <a:ext uri="{FF2B5EF4-FFF2-40B4-BE49-F238E27FC236}">
                <a16:creationId xmlns:a16="http://schemas.microsoft.com/office/drawing/2014/main" id="{A8FBEF56-9D0B-23E5-61E9-AD1199FB3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11</a:t>
            </a:fld>
            <a:endParaRPr lang="es-ES" sz="1200" dirty="0"/>
          </a:p>
        </p:txBody>
      </p:sp>
    </p:spTree>
    <p:extLst>
      <p:ext uri="{BB962C8B-B14F-4D97-AF65-F5344CB8AC3E}">
        <p14:creationId xmlns:p14="http://schemas.microsoft.com/office/powerpoint/2010/main" val="596231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73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1233" y="1268760"/>
            <a:ext cx="4540519" cy="4752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Picture 2" descr="https://encrypted-tbn2.gstatic.com/images?q=tbn:ANd9GcTTiOpy5Ofiq68JKHmUTMkFKk4pucE4jGwOWa5eGRWrj1nVm4X5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17661" y="129626"/>
            <a:ext cx="3096344" cy="3096344"/>
          </a:xfrm>
          <a:prstGeom prst="rect">
            <a:avLst/>
          </a:prstGeom>
          <a:noFill/>
        </p:spPr>
      </p:pic>
      <p:sp>
        <p:nvSpPr>
          <p:cNvPr id="115714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771525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US" b="1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Solar Axions</a:t>
            </a:r>
          </a:p>
        </p:txBody>
      </p:sp>
      <p:sp>
        <p:nvSpPr>
          <p:cNvPr id="44" name="43 Rectángulo"/>
          <p:cNvSpPr/>
          <p:nvPr/>
        </p:nvSpPr>
        <p:spPr>
          <a:xfrm>
            <a:off x="5591944" y="3499167"/>
            <a:ext cx="2736304" cy="43088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n-US" sz="1100" b="0">
                <a:latin typeface="Arial" panose="020B0604020202020204" pitchFamily="34" charset="0"/>
                <a:cs typeface="Arial" panose="020B0604020202020204" pitchFamily="34" charset="0"/>
              </a:rPr>
              <a:t>van Bibber PRD 39 (89)</a:t>
            </a:r>
          </a:p>
          <a:p>
            <a:pPr algn="ctr"/>
            <a:r>
              <a:rPr lang="en-US" sz="1100" b="0">
                <a:latin typeface="Arial" panose="020B0604020202020204" pitchFamily="34" charset="0"/>
                <a:cs typeface="Arial" panose="020B0604020202020204" pitchFamily="34" charset="0"/>
              </a:rPr>
              <a:t>CAST JCAP 04(2007)010</a:t>
            </a:r>
          </a:p>
        </p:txBody>
      </p:sp>
      <p:pic>
        <p:nvPicPr>
          <p:cNvPr id="50" name="Picture 167"/>
          <p:cNvPicPr>
            <a:picLocks noChangeAspect="1" noChangeArrowheads="1"/>
          </p:cNvPicPr>
          <p:nvPr/>
        </p:nvPicPr>
        <p:blipFill>
          <a:blip r:embed="rId5" cstate="print"/>
          <a:srcRect l="26563" t="23958" r="16406" b="16667"/>
          <a:stretch>
            <a:fillRect/>
          </a:stretch>
        </p:blipFill>
        <p:spPr bwMode="auto">
          <a:xfrm>
            <a:off x="10250317" y="1323090"/>
            <a:ext cx="1368152" cy="1155417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sp>
        <p:nvSpPr>
          <p:cNvPr id="51" name="50 Rectángulo"/>
          <p:cNvSpPr/>
          <p:nvPr/>
        </p:nvSpPr>
        <p:spPr>
          <a:xfrm>
            <a:off x="6023992" y="4095658"/>
            <a:ext cx="2664296" cy="70788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 eaLnBrk="0" hangingPunct="0">
              <a:defRPr/>
            </a:pPr>
            <a:r>
              <a:rPr lang="es-ES_tradnl" sz="1400" b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Non-hadronic “ABC” Solar axion flux at </a:t>
            </a:r>
            <a:r>
              <a:rPr lang="es-ES_tradnl" sz="1400" b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Earth</a:t>
            </a:r>
            <a:endParaRPr lang="es-ES_tradnl" sz="1400" b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0" hangingPunct="0">
              <a:defRPr/>
            </a:pPr>
            <a:r>
              <a:rPr lang="es-ES_tradnl" sz="1200" b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s-ES_tradnl" sz="1200" b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only</a:t>
            </a:r>
            <a:r>
              <a:rPr lang="es-ES_tradnl" sz="1200" b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_tradnl" sz="1200" b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</a:t>
            </a:r>
            <a:r>
              <a:rPr lang="es-ES_tradnl" sz="1200" b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axion </a:t>
            </a:r>
            <a:r>
              <a:rPr lang="es-ES_tradnl" sz="1200" b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couples</a:t>
            </a:r>
            <a:r>
              <a:rPr lang="es-ES_tradnl" sz="1200" b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_tradnl" sz="1200" b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es-ES_tradnl" sz="1200" b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_tradnl" sz="1200" b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electron</a:t>
            </a:r>
            <a:r>
              <a:rPr lang="es-ES_tradnl" sz="1200" b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s-ES" sz="1200" b="0" baseline="-25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2" name="51 Rectángulo"/>
          <p:cNvSpPr/>
          <p:nvPr/>
        </p:nvSpPr>
        <p:spPr>
          <a:xfrm>
            <a:off x="5591944" y="1491220"/>
            <a:ext cx="2736304" cy="169277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 eaLnBrk="0" hangingPunct="0">
              <a:defRPr/>
            </a:pPr>
            <a:r>
              <a:rPr lang="es-ES" sz="1600" b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Standard Primakoff </a:t>
            </a:r>
            <a:r>
              <a:rPr lang="es-ES" sz="1600" b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spectrum</a:t>
            </a:r>
            <a:r>
              <a:rPr lang="es-ES" sz="1600" b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 eaLnBrk="0" hangingPunct="0">
              <a:defRPr/>
            </a:pPr>
            <a:endParaRPr lang="es-ES" sz="1600" b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0" hangingPunct="0">
              <a:defRPr/>
            </a:pPr>
            <a:r>
              <a:rPr lang="es-ES" sz="1400" b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Robust</a:t>
            </a:r>
            <a:r>
              <a:rPr lang="es-ES" sz="1400" b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400" b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prediction</a:t>
            </a:r>
            <a:r>
              <a:rPr lang="es-ES" sz="1400" b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400" b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from</a:t>
            </a:r>
            <a:r>
              <a:rPr lang="es-ES" sz="1400" b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axion  </a:t>
            </a:r>
            <a:r>
              <a:rPr lang="es-ES" sz="1400" b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models</a:t>
            </a:r>
            <a:r>
              <a:rPr lang="es-ES" sz="1400" b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s-ES" sz="1400" b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Conversion</a:t>
            </a:r>
            <a:r>
              <a:rPr lang="es-ES" sz="1400" b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solar plasma </a:t>
            </a:r>
            <a:r>
              <a:rPr lang="es-ES" sz="1400" b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fotons</a:t>
            </a:r>
            <a:r>
              <a:rPr lang="es-ES" sz="1400" b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400" b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into</a:t>
            </a:r>
            <a:r>
              <a:rPr lang="es-ES" sz="1400" b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axion (</a:t>
            </a:r>
            <a:r>
              <a:rPr lang="es-ES" sz="1400" b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only</a:t>
            </a:r>
            <a:r>
              <a:rPr lang="es-ES" sz="1400" b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axion-</a:t>
            </a:r>
            <a:r>
              <a:rPr lang="es-ES" sz="1400" b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photon</a:t>
            </a:r>
            <a:r>
              <a:rPr lang="es-ES" sz="1400" b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400" b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coupling</a:t>
            </a:r>
            <a:r>
              <a:rPr lang="es-ES" sz="1400" b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400" b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involed</a:t>
            </a:r>
            <a:r>
              <a:rPr lang="es-ES" sz="1400" b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endParaRPr lang="es-ES" sz="1400" b="0" baseline="-25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53" name="52 Conector recto de flecha"/>
          <p:cNvCxnSpPr>
            <a:cxnSpLocks/>
            <a:stCxn id="52" idx="1"/>
          </p:cNvCxnSpPr>
          <p:nvPr/>
        </p:nvCxnSpPr>
        <p:spPr>
          <a:xfrm flipH="1">
            <a:off x="2991492" y="2337606"/>
            <a:ext cx="2600452" cy="193024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4" name="53 Conector recto de flecha"/>
          <p:cNvCxnSpPr>
            <a:cxnSpLocks/>
            <a:stCxn id="51" idx="1"/>
          </p:cNvCxnSpPr>
          <p:nvPr/>
        </p:nvCxnSpPr>
        <p:spPr>
          <a:xfrm flipH="1">
            <a:off x="2920861" y="4449601"/>
            <a:ext cx="3103131" cy="35014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60" name="59 Rectángulo"/>
          <p:cNvSpPr/>
          <p:nvPr/>
        </p:nvSpPr>
        <p:spPr>
          <a:xfrm>
            <a:off x="6023992" y="4895582"/>
            <a:ext cx="2646040" cy="26161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 eaLnBrk="0" hangingPunct="0">
              <a:defRPr/>
            </a:pP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Redondo, JCAP 1312 008</a:t>
            </a:r>
          </a:p>
        </p:txBody>
      </p:sp>
      <p:sp>
        <p:nvSpPr>
          <p:cNvPr id="2" name="Marcador de fecha 3">
            <a:extLst>
              <a:ext uri="{FF2B5EF4-FFF2-40B4-BE49-F238E27FC236}">
                <a16:creationId xmlns:a16="http://schemas.microsoft.com/office/drawing/2014/main" id="{B3B098AE-8B29-3CB0-AB8F-7941B4A1B98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Marcador de pie de página 4">
            <a:extLst>
              <a:ext uri="{FF2B5EF4-FFF2-40B4-BE49-F238E27FC236}">
                <a16:creationId xmlns:a16="http://schemas.microsoft.com/office/drawing/2014/main" id="{91CBA10E-05B8-8545-03A0-1180DFE5D8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4" name="Marcador de número de diapositiva 9">
            <a:extLst>
              <a:ext uri="{FF2B5EF4-FFF2-40B4-BE49-F238E27FC236}">
                <a16:creationId xmlns:a16="http://schemas.microsoft.com/office/drawing/2014/main" id="{2E4E9C9B-9AC6-2CFA-9DE9-2113AA713A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12</a:t>
            </a:fld>
            <a:endParaRPr lang="es-ES" sz="1200" dirty="0"/>
          </a:p>
        </p:txBody>
      </p:sp>
    </p:spTree>
    <p:extLst>
      <p:ext uri="{BB962C8B-B14F-4D97-AF65-F5344CB8AC3E}">
        <p14:creationId xmlns:p14="http://schemas.microsoft.com/office/powerpoint/2010/main" val="191901990"/>
      </p:ext>
    </p:extLst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1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55440" y="4223831"/>
            <a:ext cx="8640960" cy="20751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99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4000" b="1" noProof="0" dirty="0">
                <a:latin typeface="Arial" panose="020B0604020202020204" pitchFamily="34" charset="0"/>
                <a:cs typeface="Arial" panose="020B0604020202020204" pitchFamily="34" charset="0"/>
              </a:rPr>
              <a:t>CAST: state-of-the-art “axion helioscope” </a:t>
            </a:r>
          </a:p>
        </p:txBody>
      </p:sp>
      <p:sp>
        <p:nvSpPr>
          <p:cNvPr id="2" name="Rectángulo 1"/>
          <p:cNvSpPr/>
          <p:nvPr/>
        </p:nvSpPr>
        <p:spPr>
          <a:xfrm>
            <a:off x="897941" y="3438024"/>
            <a:ext cx="36004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indent="0" eaLnBrk="1" hangingPunct="1">
              <a:buNone/>
              <a:defRPr/>
            </a:pPr>
            <a:r>
              <a:rPr lang="en-US" b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First helioscope using low background techniques &amp; x-ray focusing</a:t>
            </a:r>
          </a:p>
        </p:txBody>
      </p:sp>
      <p:pic>
        <p:nvPicPr>
          <p:cNvPr id="14" name="Picture 6" descr="http://www.androidpolice.com/wp-content/uploads/2012/10/nexusae0_spicybowl_example_red_ring_thumb.pn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7245816">
            <a:off x="6881057" y="4816510"/>
            <a:ext cx="2016185" cy="1038860"/>
          </a:xfrm>
          <a:prstGeom prst="rect">
            <a:avLst/>
          </a:prstGeom>
          <a:noFill/>
        </p:spPr>
      </p:pic>
      <p:pic>
        <p:nvPicPr>
          <p:cNvPr id="15" name="Picture 6" descr="http://www.androidpolice.com/wp-content/uploads/2012/10/nexusae0_spicybowl_example_red_ring_thumb.pn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6371359">
            <a:off x="8228031" y="4419846"/>
            <a:ext cx="2100225" cy="1353077"/>
          </a:xfrm>
          <a:prstGeom prst="rect">
            <a:avLst/>
          </a:prstGeom>
          <a:noFill/>
        </p:spPr>
      </p:pic>
      <p:sp>
        <p:nvSpPr>
          <p:cNvPr id="6" name="Rectángulo 5"/>
          <p:cNvSpPr/>
          <p:nvPr/>
        </p:nvSpPr>
        <p:spPr>
          <a:xfrm>
            <a:off x="596117" y="2529242"/>
            <a:ext cx="609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indent="0" eaLnBrk="1" hangingPunct="1">
              <a:buNone/>
              <a:defRPr/>
            </a:pPr>
            <a: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  <a:t>Current state-of-the-art:</a:t>
            </a:r>
          </a:p>
          <a:p>
            <a:pPr marL="0" indent="0" eaLnBrk="1" hangingPunct="1">
              <a:buNone/>
              <a:defRPr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CERN Axion Solar Telescope (</a:t>
            </a:r>
            <a:r>
              <a:rPr 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CAST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</a:p>
        </p:txBody>
      </p:sp>
      <p:pic>
        <p:nvPicPr>
          <p:cNvPr id="22" name="Picture 3" descr="EMagnet4"/>
          <p:cNvPicPr>
            <a:picLocks noChangeAspect="1" noChangeArrowheads="1"/>
          </p:cNvPicPr>
          <p:nvPr/>
        </p:nvPicPr>
        <p:blipFill>
          <a:blip r:embed="rId5" cstate="print"/>
          <a:srcRect l="3244" r="2438"/>
          <a:stretch>
            <a:fillRect/>
          </a:stretch>
        </p:blipFill>
        <p:spPr bwMode="auto">
          <a:xfrm>
            <a:off x="6240016" y="1508552"/>
            <a:ext cx="5391976" cy="2514383"/>
          </a:xfrm>
          <a:prstGeom prst="rect">
            <a:avLst/>
          </a:prstGeom>
          <a:noFill/>
          <a:ln w="57150" cmpd="thickThin">
            <a:solidFill>
              <a:srgbClr val="000000"/>
            </a:solidFill>
            <a:miter lim="800000"/>
            <a:headEnd/>
            <a:tailEnd/>
          </a:ln>
        </p:spPr>
      </p:pic>
      <p:sp>
        <p:nvSpPr>
          <p:cNvPr id="16" name="6 Rectángulo">
            <a:extLst>
              <a:ext uri="{FF2B5EF4-FFF2-40B4-BE49-F238E27FC236}">
                <a16:creationId xmlns:a16="http://schemas.microsoft.com/office/drawing/2014/main" id="{944F868B-50E1-3948-B118-7FF444091E94}"/>
              </a:ext>
            </a:extLst>
          </p:cNvPr>
          <p:cNvSpPr/>
          <p:nvPr/>
        </p:nvSpPr>
        <p:spPr>
          <a:xfrm>
            <a:off x="6382368" y="1613247"/>
            <a:ext cx="1512168" cy="30777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s-ES" sz="1400" b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CAST</a:t>
            </a:r>
          </a:p>
        </p:txBody>
      </p:sp>
      <p:sp>
        <p:nvSpPr>
          <p:cNvPr id="7" name="Marcador de fecha 3">
            <a:extLst>
              <a:ext uri="{FF2B5EF4-FFF2-40B4-BE49-F238E27FC236}">
                <a16:creationId xmlns:a16="http://schemas.microsoft.com/office/drawing/2014/main" id="{6824B955-9A7C-EE82-535F-6B0BF61B1EE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Marcador de pie de página 4">
            <a:extLst>
              <a:ext uri="{FF2B5EF4-FFF2-40B4-BE49-F238E27FC236}">
                <a16:creationId xmlns:a16="http://schemas.microsoft.com/office/drawing/2014/main" id="{31555F68-1607-B785-4E80-050AAB6F2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10" name="Marcador de número de diapositiva 9">
            <a:extLst>
              <a:ext uri="{FF2B5EF4-FFF2-40B4-BE49-F238E27FC236}">
                <a16:creationId xmlns:a16="http://schemas.microsoft.com/office/drawing/2014/main" id="{1B09E840-7ED8-FB6D-4C3A-542D76FF7C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13</a:t>
            </a:fld>
            <a:endParaRPr lang="es-ES" sz="1200" dirty="0"/>
          </a:p>
        </p:txBody>
      </p:sp>
      <p:sp>
        <p:nvSpPr>
          <p:cNvPr id="3" name="15 CuadroTexto">
            <a:extLst>
              <a:ext uri="{FF2B5EF4-FFF2-40B4-BE49-F238E27FC236}">
                <a16:creationId xmlns:a16="http://schemas.microsoft.com/office/drawing/2014/main" id="{8640F1A7-3EC8-DE91-77CE-DA17FA4D1EDC}"/>
              </a:ext>
            </a:extLst>
          </p:cNvPr>
          <p:cNvSpPr txBox="1"/>
          <p:nvPr/>
        </p:nvSpPr>
        <p:spPr>
          <a:xfrm>
            <a:off x="183658" y="1474687"/>
            <a:ext cx="2871270" cy="95410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fr-FR" sz="1400" b="0" dirty="0" err="1">
                <a:latin typeface="Arial" panose="020B0604020202020204" pitchFamily="34" charset="0"/>
                <a:cs typeface="Arial" panose="020B0604020202020204" pitchFamily="34" charset="0"/>
              </a:rPr>
              <a:t>Axion</a:t>
            </a:r>
            <a:r>
              <a:rPr lang="fr-FR" sz="1400" b="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sz="1400" b="0" dirty="0" err="1">
                <a:latin typeface="Arial" panose="020B0604020202020204" pitchFamily="34" charset="0"/>
                <a:cs typeface="Arial" panose="020B0604020202020204" pitchFamily="34" charset="0"/>
              </a:rPr>
              <a:t>helioscope</a:t>
            </a:r>
            <a:r>
              <a:rPr lang="fr-FR" sz="1400" b="0" dirty="0">
                <a:latin typeface="Arial" panose="020B0604020202020204" pitchFamily="34" charset="0"/>
                <a:cs typeface="Arial" panose="020B0604020202020204" pitchFamily="34" charset="0"/>
              </a:rPr>
              <a:t> concept</a:t>
            </a:r>
          </a:p>
          <a:p>
            <a:r>
              <a:rPr lang="fr-FR" sz="1400" b="0" dirty="0">
                <a:latin typeface="Arial" panose="020B0604020202020204" pitchFamily="34" charset="0"/>
                <a:cs typeface="Arial" panose="020B0604020202020204" pitchFamily="34" charset="0"/>
              </a:rPr>
              <a:t>P. </a:t>
            </a:r>
            <a:r>
              <a:rPr lang="fr-FR" sz="1400" b="0" dirty="0" err="1">
                <a:latin typeface="Arial" panose="020B0604020202020204" pitchFamily="34" charset="0"/>
                <a:cs typeface="Arial" panose="020B0604020202020204" pitchFamily="34" charset="0"/>
              </a:rPr>
              <a:t>Sikivie</a:t>
            </a:r>
            <a:r>
              <a:rPr lang="fr-FR" sz="1400" b="0" dirty="0">
                <a:latin typeface="Arial" panose="020B0604020202020204" pitchFamily="34" charset="0"/>
                <a:cs typeface="Arial" panose="020B0604020202020204" pitchFamily="34" charset="0"/>
              </a:rPr>
              <a:t>, 1983</a:t>
            </a:r>
          </a:p>
          <a:p>
            <a:r>
              <a:rPr lang="fr-FR" sz="1400" b="0" dirty="0">
                <a:latin typeface="Arial" panose="020B0604020202020204" pitchFamily="34" charset="0"/>
                <a:cs typeface="Arial" panose="020B0604020202020204" pitchFamily="34" charset="0"/>
              </a:rPr>
              <a:t>+ K. van </a:t>
            </a:r>
            <a:r>
              <a:rPr lang="fr-FR" sz="1400" b="0" dirty="0" err="1">
                <a:latin typeface="Arial" panose="020B0604020202020204" pitchFamily="34" charset="0"/>
                <a:cs typeface="Arial" panose="020B0604020202020204" pitchFamily="34" charset="0"/>
              </a:rPr>
              <a:t>Bibber</a:t>
            </a:r>
            <a:r>
              <a:rPr lang="fr-FR" sz="1400" b="0" dirty="0">
                <a:latin typeface="Arial" panose="020B0604020202020204" pitchFamily="34" charset="0"/>
                <a:cs typeface="Arial" panose="020B0604020202020204" pitchFamily="34" charset="0"/>
              </a:rPr>
              <a:t>, G. </a:t>
            </a:r>
            <a:r>
              <a:rPr lang="fr-FR" sz="1400" b="0" dirty="0" err="1">
                <a:latin typeface="Arial" panose="020B0604020202020204" pitchFamily="34" charset="0"/>
                <a:cs typeface="Arial" panose="020B0604020202020204" pitchFamily="34" charset="0"/>
              </a:rPr>
              <a:t>Raffelt</a:t>
            </a:r>
            <a:r>
              <a:rPr lang="fr-FR" sz="1400" b="0" dirty="0">
                <a:latin typeface="Arial" panose="020B0604020202020204" pitchFamily="34" charset="0"/>
                <a:cs typeface="Arial" panose="020B0604020202020204" pitchFamily="34" charset="0"/>
              </a:rPr>
              <a:t>, et al. (1989) (use of buffer </a:t>
            </a:r>
            <a:r>
              <a:rPr lang="fr-FR" sz="1400" b="0" dirty="0" err="1">
                <a:latin typeface="Arial" panose="020B0604020202020204" pitchFamily="34" charset="0"/>
                <a:cs typeface="Arial" panose="020B0604020202020204" pitchFamily="34" charset="0"/>
              </a:rPr>
              <a:t>gas</a:t>
            </a:r>
            <a:r>
              <a:rPr lang="fr-FR" sz="1400" b="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862257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n 7">
            <a:extLst>
              <a:ext uri="{FF2B5EF4-FFF2-40B4-BE49-F238E27FC236}">
                <a16:creationId xmlns:a16="http://schemas.microsoft.com/office/drawing/2014/main" id="{FE80437D-E3EF-3BD4-2F57-6DB2FB213DD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86" t="8322" r="11730" b="6377"/>
          <a:stretch>
            <a:fillRect/>
          </a:stretch>
        </p:blipFill>
        <p:spPr>
          <a:xfrm>
            <a:off x="3635255" y="2700601"/>
            <a:ext cx="5092055" cy="3866189"/>
          </a:xfrm>
          <a:prstGeom prst="rect">
            <a:avLst/>
          </a:prstGeom>
        </p:spPr>
      </p:pic>
      <p:pic>
        <p:nvPicPr>
          <p:cNvPr id="20" name="Picture 2" descr="Europa financia a un investigador español para avanzar en el estudio de los  axiones | CPAN - Centro Nacional de Física de Partículas, Astropartículas y  Nuclear">
            <a:extLst>
              <a:ext uri="{FF2B5EF4-FFF2-40B4-BE49-F238E27FC236}">
                <a16:creationId xmlns:a16="http://schemas.microsoft.com/office/drawing/2014/main" id="{C9628E84-153C-5995-2B4B-2AA2B282E7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0380" y="4246972"/>
            <a:ext cx="3102284" cy="2350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AST | EP News">
            <a:extLst>
              <a:ext uri="{FF2B5EF4-FFF2-40B4-BE49-F238E27FC236}">
                <a16:creationId xmlns:a16="http://schemas.microsoft.com/office/drawing/2014/main" id="{8F30E5C3-8E77-EF7B-0B76-7F33ADA8E8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129" y="4695194"/>
            <a:ext cx="2396175" cy="1562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55A2977-FBD8-B3BD-718C-A22EAAE23F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1853"/>
            <a:ext cx="10515600" cy="1325563"/>
          </a:xfrm>
        </p:spPr>
        <p:txBody>
          <a:bodyPr>
            <a:normAutofit/>
          </a:bodyPr>
          <a:lstStyle/>
          <a:p>
            <a:r>
              <a:rPr lang="es-ES" sz="4000" b="1" dirty="0">
                <a:latin typeface="Arial" panose="020B0604020202020204" pitchFamily="34" charset="0"/>
                <a:cs typeface="Arial" panose="020B0604020202020204" pitchFamily="34" charset="0"/>
              </a:rPr>
              <a:t>IAXO &amp; BabyIAXO in a </a:t>
            </a:r>
            <a:r>
              <a:rPr lang="es-ES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nutshell</a:t>
            </a:r>
            <a:endParaRPr lang="en-ES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683863-5A99-ABAE-862D-3AA43668E8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73251" y="1335652"/>
            <a:ext cx="7546269" cy="1633533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Primary physics goal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: detection of solar axions. Additional physics program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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i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IAXO as a generic ALP facility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BabyIAXO under construction at DESY. Dedicated magnet 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Time-critical item, experiment timetable driven by magnet: important delays due to </a:t>
            </a:r>
            <a:r>
              <a:rPr lang="en-US" sz="16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cable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16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funding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issues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  <a:sym typeface="Wingdings" pitchFamily="2" charset="2"/>
            </a:endParaRPr>
          </a:p>
        </p:txBody>
      </p:sp>
      <p:sp>
        <p:nvSpPr>
          <p:cNvPr id="21" name="Llamada rectangular 11">
            <a:extLst>
              <a:ext uri="{FF2B5EF4-FFF2-40B4-BE49-F238E27FC236}">
                <a16:creationId xmlns:a16="http://schemas.microsoft.com/office/drawing/2014/main" id="{65C05ACD-B75A-D53A-5B2E-182D7B0C3F2D}"/>
              </a:ext>
            </a:extLst>
          </p:cNvPr>
          <p:cNvSpPr/>
          <p:nvPr/>
        </p:nvSpPr>
        <p:spPr>
          <a:xfrm>
            <a:off x="8426369" y="3016506"/>
            <a:ext cx="3646295" cy="1230466"/>
          </a:xfrm>
          <a:prstGeom prst="wedgeRectCallout">
            <a:avLst>
              <a:gd name="adj1" fmla="val -5774"/>
              <a:gd name="adj2" fmla="val 124694"/>
            </a:avLst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6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IAXO</a:t>
            </a:r>
            <a:r>
              <a:rPr lang="en-US" sz="1600" b="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6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longer-term goal of the community. </a:t>
            </a:r>
          </a:p>
          <a:p>
            <a:pPr algn="ctr"/>
            <a:r>
              <a:rPr lang="en-US" sz="16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First concept established in 2014</a:t>
            </a:r>
          </a:p>
          <a:p>
            <a:pPr algn="ctr"/>
            <a:r>
              <a:rPr lang="en-US" sz="16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SNR ~10</a:t>
            </a:r>
            <a:r>
              <a:rPr lang="en-US" sz="1600" baseline="30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 </a:t>
            </a:r>
            <a:r>
              <a:rPr lang="en-US" sz="16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 CAST</a:t>
            </a:r>
            <a:endParaRPr lang="en-US" sz="1600" baseline="300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Llamada rectangular 11">
            <a:extLst>
              <a:ext uri="{FF2B5EF4-FFF2-40B4-BE49-F238E27FC236}">
                <a16:creationId xmlns:a16="http://schemas.microsoft.com/office/drawing/2014/main" id="{23B6D8A9-EB0F-3AEF-3441-D27BFB45CF5E}"/>
              </a:ext>
            </a:extLst>
          </p:cNvPr>
          <p:cNvSpPr/>
          <p:nvPr/>
        </p:nvSpPr>
        <p:spPr>
          <a:xfrm>
            <a:off x="332130" y="1417409"/>
            <a:ext cx="3580113" cy="1198469"/>
          </a:xfrm>
          <a:prstGeom prst="wedgeRectCallout">
            <a:avLst>
              <a:gd name="adj1" fmla="val 36454"/>
              <a:gd name="adj2" fmla="val 93387"/>
            </a:avLst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6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BabyIAXO</a:t>
            </a:r>
            <a:r>
              <a:rPr lang="en-US" sz="1600" b="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6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intermediate scale between CAST &amp; IAXO. Prototype for IAXO. Relevant physics reach in itself</a:t>
            </a:r>
          </a:p>
          <a:p>
            <a:pPr algn="ctr"/>
            <a:r>
              <a:rPr lang="en-US" sz="16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SNR ~100</a:t>
            </a:r>
            <a:r>
              <a:rPr lang="en-US" sz="1600" baseline="30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 that of CAST</a:t>
            </a:r>
            <a:endParaRPr lang="en-US" sz="1600" baseline="300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Llamada rectangular 11">
            <a:extLst>
              <a:ext uri="{FF2B5EF4-FFF2-40B4-BE49-F238E27FC236}">
                <a16:creationId xmlns:a16="http://schemas.microsoft.com/office/drawing/2014/main" id="{2EEE6329-BF4D-D3A8-B73C-72BA6B3857F3}"/>
              </a:ext>
            </a:extLst>
          </p:cNvPr>
          <p:cNvSpPr/>
          <p:nvPr/>
        </p:nvSpPr>
        <p:spPr>
          <a:xfrm>
            <a:off x="332129" y="3186270"/>
            <a:ext cx="2396176" cy="1315560"/>
          </a:xfrm>
          <a:prstGeom prst="wedgeRectCallout">
            <a:avLst>
              <a:gd name="adj1" fmla="val -27809"/>
              <a:gd name="adj2" fmla="val 99337"/>
            </a:avLst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6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CAST @ CERN</a:t>
            </a:r>
            <a:r>
              <a:rPr lang="en-US" sz="1600" b="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6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current state-of-the-art. Finished in 2021. </a:t>
            </a:r>
          </a:p>
          <a:p>
            <a:pPr algn="ctr"/>
            <a:r>
              <a:rPr lang="en-US" sz="16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Best upper bound on axion-photon coupling</a:t>
            </a:r>
            <a:endParaRPr lang="en-US" sz="1600" baseline="300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67F951AE-5177-40BF-95EF-941D5FBBB4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1664" y="5279842"/>
            <a:ext cx="1101587" cy="1101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Marcador de pie de página 4">
            <a:extLst>
              <a:ext uri="{FF2B5EF4-FFF2-40B4-BE49-F238E27FC236}">
                <a16:creationId xmlns:a16="http://schemas.microsoft.com/office/drawing/2014/main" id="{93B34170-F6E4-C195-2DD4-8438D23D9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5" name="Marcador de número de diapositiva 9">
            <a:extLst>
              <a:ext uri="{FF2B5EF4-FFF2-40B4-BE49-F238E27FC236}">
                <a16:creationId xmlns:a16="http://schemas.microsoft.com/office/drawing/2014/main" id="{4BD8F7A2-BDF1-11F8-64B7-8A9CD07C9E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14</a:t>
            </a:fld>
            <a:endParaRPr lang="es-ES" sz="1200" dirty="0"/>
          </a:p>
        </p:txBody>
      </p:sp>
      <p:sp>
        <p:nvSpPr>
          <p:cNvPr id="6" name="Marcador de fecha 3">
            <a:extLst>
              <a:ext uri="{FF2B5EF4-FFF2-40B4-BE49-F238E27FC236}">
                <a16:creationId xmlns:a16="http://schemas.microsoft.com/office/drawing/2014/main" id="{068AC53B-0816-F6A1-7362-88701326847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20736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C966A1-85B1-A123-2CE9-83E82DEE78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16952-C282-7933-94F2-56C610708D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b="1" dirty="0">
                <a:latin typeface="Arial" panose="020B0604020202020204" pitchFamily="34" charset="0"/>
                <a:cs typeface="Arial" panose="020B0604020202020204" pitchFamily="34" charset="0"/>
              </a:rPr>
              <a:t>BabyIAXO – </a:t>
            </a:r>
            <a:r>
              <a:rPr lang="es-ES" b="1" dirty="0" err="1">
                <a:latin typeface="Arial" panose="020B0604020202020204" pitchFamily="34" charset="0"/>
                <a:cs typeface="Arial" panose="020B0604020202020204" pitchFamily="34" charset="0"/>
              </a:rPr>
              <a:t>under</a:t>
            </a:r>
            <a:r>
              <a:rPr lang="es-E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b="1" dirty="0" err="1">
                <a:latin typeface="Arial" panose="020B0604020202020204" pitchFamily="34" charset="0"/>
                <a:cs typeface="Arial" panose="020B0604020202020204" pitchFamily="34" charset="0"/>
              </a:rPr>
              <a:t>construction</a:t>
            </a:r>
            <a:endParaRPr lang="en-E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Grafik 5">
            <a:extLst>
              <a:ext uri="{FF2B5EF4-FFF2-40B4-BE49-F238E27FC236}">
                <a16:creationId xmlns:a16="http://schemas.microsoft.com/office/drawing/2014/main" id="{51A7E49F-A9C3-B69A-1DBD-FF8BADE0A6B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48626" y="739331"/>
            <a:ext cx="4611344" cy="3260576"/>
          </a:xfrm>
          <a:prstGeom prst="rect">
            <a:avLst/>
          </a:prstGeom>
        </p:spPr>
      </p:pic>
      <p:sp>
        <p:nvSpPr>
          <p:cNvPr id="19" name="Llamada rectangular 11">
            <a:extLst>
              <a:ext uri="{FF2B5EF4-FFF2-40B4-BE49-F238E27FC236}">
                <a16:creationId xmlns:a16="http://schemas.microsoft.com/office/drawing/2014/main" id="{8E284A9D-9FFF-8F3A-1144-EE3D1BCBEA99}"/>
              </a:ext>
            </a:extLst>
          </p:cNvPr>
          <p:cNvSpPr/>
          <p:nvPr/>
        </p:nvSpPr>
        <p:spPr>
          <a:xfrm>
            <a:off x="7176120" y="2147657"/>
            <a:ext cx="2497584" cy="1745378"/>
          </a:xfrm>
          <a:prstGeom prst="wedgeRectCallout">
            <a:avLst>
              <a:gd name="adj1" fmla="val 67678"/>
              <a:gd name="adj2" fmla="val -41613"/>
            </a:avLst>
          </a:prstGeom>
          <a:solidFill>
            <a:schemeClr val="accent3">
              <a:lumMod val="20000"/>
              <a:lumOff val="80000"/>
              <a:alpha val="31447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indent="0">
              <a:buFont typeface="Arial" pitchFamily="34" charset="0"/>
              <a:buNone/>
            </a:pPr>
            <a:r>
              <a:rPr lang="en-US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Parts of BabyIAXO already built:</a:t>
            </a:r>
          </a:p>
          <a:p>
            <a:pPr marL="180975" indent="-180975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 DESY</a:t>
            </a:r>
          </a:p>
          <a:p>
            <a:pPr marL="180975" indent="-180975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4EFB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Available, to be shipped </a:t>
            </a:r>
          </a:p>
          <a:p>
            <a:pPr marL="180975" indent="-180975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 DESY, modification required</a:t>
            </a:r>
          </a:p>
          <a:p>
            <a:pPr marL="180975" indent="-180975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production</a:t>
            </a:r>
          </a:p>
          <a:p>
            <a:pPr marL="180975" indent="-180975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CC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Order in preparation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69C135A6-D804-0D8C-CBFC-447AD7492D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023" y="1839270"/>
            <a:ext cx="2310333" cy="2383677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C31DCA16-30B3-2A10-A362-4F93C2DB017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25722" y="4099310"/>
            <a:ext cx="5317950" cy="2145439"/>
          </a:xfrm>
          <a:prstGeom prst="rect">
            <a:avLst/>
          </a:prstGeom>
        </p:spPr>
      </p:pic>
      <p:sp>
        <p:nvSpPr>
          <p:cNvPr id="23" name="Llamada rectangular 11">
            <a:extLst>
              <a:ext uri="{FF2B5EF4-FFF2-40B4-BE49-F238E27FC236}">
                <a16:creationId xmlns:a16="http://schemas.microsoft.com/office/drawing/2014/main" id="{3A8BEEE4-2B1D-9A31-5B1A-F8E7E003B326}"/>
              </a:ext>
            </a:extLst>
          </p:cNvPr>
          <p:cNvSpPr/>
          <p:nvPr/>
        </p:nvSpPr>
        <p:spPr>
          <a:xfrm>
            <a:off x="9745712" y="3749019"/>
            <a:ext cx="2326952" cy="544077"/>
          </a:xfrm>
          <a:prstGeom prst="wedgeRectCallout">
            <a:avLst>
              <a:gd name="adj1" fmla="val -23883"/>
              <a:gd name="adj2" fmla="val 214580"/>
            </a:avLst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6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Large vacuum beamlines just finished 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0EB0854D-339A-3E61-BFF0-624E36E9164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1338" b="5886"/>
          <a:stretch>
            <a:fillRect/>
          </a:stretch>
        </p:blipFill>
        <p:spPr>
          <a:xfrm>
            <a:off x="3105545" y="2325543"/>
            <a:ext cx="3298075" cy="2003008"/>
          </a:xfrm>
          <a:prstGeom prst="rect">
            <a:avLst/>
          </a:prstGeom>
        </p:spPr>
      </p:pic>
      <p:sp>
        <p:nvSpPr>
          <p:cNvPr id="21" name="Llamada rectangular 11">
            <a:extLst>
              <a:ext uri="{FF2B5EF4-FFF2-40B4-BE49-F238E27FC236}">
                <a16:creationId xmlns:a16="http://schemas.microsoft.com/office/drawing/2014/main" id="{8CC136BD-70AB-7FE3-2D6C-FFBC6B90634C}"/>
              </a:ext>
            </a:extLst>
          </p:cNvPr>
          <p:cNvSpPr/>
          <p:nvPr/>
        </p:nvSpPr>
        <p:spPr>
          <a:xfrm>
            <a:off x="1474143" y="1671226"/>
            <a:ext cx="2160240" cy="544077"/>
          </a:xfrm>
          <a:prstGeom prst="wedgeRectCallout">
            <a:avLst>
              <a:gd name="adj1" fmla="val -35718"/>
              <a:gd name="adj2" fmla="val 112340"/>
            </a:avLst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6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1st km of </a:t>
            </a:r>
            <a:r>
              <a:rPr lang="en-US" sz="1600" b="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BabyIAXO</a:t>
            </a:r>
            <a:r>
              <a:rPr lang="en-US" sz="16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Rutherford-type cable</a:t>
            </a:r>
          </a:p>
        </p:txBody>
      </p:sp>
      <p:sp>
        <p:nvSpPr>
          <p:cNvPr id="26" name="Llamada rectangular 11">
            <a:extLst>
              <a:ext uri="{FF2B5EF4-FFF2-40B4-BE49-F238E27FC236}">
                <a16:creationId xmlns:a16="http://schemas.microsoft.com/office/drawing/2014/main" id="{5038D293-F349-12B0-5AE3-10FF45567580}"/>
              </a:ext>
            </a:extLst>
          </p:cNvPr>
          <p:cNvSpPr/>
          <p:nvPr/>
        </p:nvSpPr>
        <p:spPr>
          <a:xfrm>
            <a:off x="4035572" y="1461447"/>
            <a:ext cx="3110824" cy="857020"/>
          </a:xfrm>
          <a:prstGeom prst="wedgeRectCallout">
            <a:avLst>
              <a:gd name="adj1" fmla="val -21425"/>
              <a:gd name="adj2" fmla="val 98335"/>
            </a:avLst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6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1st Micromegas x-ray detector (with shielding) taking background data at DESY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3D4D013-6D80-DE82-2303-89B00DECFECE}"/>
              </a:ext>
            </a:extLst>
          </p:cNvPr>
          <p:cNvSpPr txBox="1">
            <a:spLocks/>
          </p:cNvSpPr>
          <p:nvPr/>
        </p:nvSpPr>
        <p:spPr>
          <a:xfrm>
            <a:off x="2026548" y="4510784"/>
            <a:ext cx="4154333" cy="166618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Current BabyIAXO timeline:</a:t>
            </a:r>
          </a:p>
          <a:p>
            <a:pPr>
              <a:spcBef>
                <a:spcPts val="0"/>
              </a:spcBef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2026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: Site activation</a:t>
            </a:r>
          </a:p>
          <a:p>
            <a:pPr>
              <a:spcBef>
                <a:spcPts val="0"/>
              </a:spcBef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2027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800" i="1" dirty="0" err="1">
                <a:latin typeface="Arial" panose="020B0604020202020204" pitchFamily="34" charset="0"/>
                <a:cs typeface="Arial" panose="020B0604020202020204" pitchFamily="34" charset="0"/>
              </a:rPr>
              <a:t>magnetless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commissioning</a:t>
            </a:r>
          </a:p>
          <a:p>
            <a:pPr>
              <a:spcBef>
                <a:spcPts val="0"/>
              </a:spcBef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2028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: dark photon run</a:t>
            </a:r>
          </a:p>
          <a:p>
            <a:pPr>
              <a:spcBef>
                <a:spcPts val="0"/>
              </a:spcBef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2029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: magnet installation</a:t>
            </a:r>
          </a:p>
          <a:p>
            <a:pPr>
              <a:spcBef>
                <a:spcPts val="0"/>
              </a:spcBef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2030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+: commissioning + axion runs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8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  <a:sym typeface="Wingdings" pitchFamily="2" charset="2"/>
            </a:endParaRPr>
          </a:p>
        </p:txBody>
      </p:sp>
      <p:sp>
        <p:nvSpPr>
          <p:cNvPr id="10" name="Marcador de pie de página 4">
            <a:extLst>
              <a:ext uri="{FF2B5EF4-FFF2-40B4-BE49-F238E27FC236}">
                <a16:creationId xmlns:a16="http://schemas.microsoft.com/office/drawing/2014/main" id="{A726EEAD-ED09-F3CF-BD4A-35CA2550FB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11" name="Marcador de número de diapositiva 9">
            <a:extLst>
              <a:ext uri="{FF2B5EF4-FFF2-40B4-BE49-F238E27FC236}">
                <a16:creationId xmlns:a16="http://schemas.microsoft.com/office/drawing/2014/main" id="{4C29AD7A-5D4E-B9BF-0FAD-FA5999F6A1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15</a:t>
            </a:fld>
            <a:endParaRPr lang="es-ES" sz="1200" dirty="0"/>
          </a:p>
        </p:txBody>
      </p:sp>
      <p:sp>
        <p:nvSpPr>
          <p:cNvPr id="12" name="Marcador de fecha 3">
            <a:extLst>
              <a:ext uri="{FF2B5EF4-FFF2-40B4-BE49-F238E27FC236}">
                <a16:creationId xmlns:a16="http://schemas.microsoft.com/office/drawing/2014/main" id="{E4E71945-1C4D-CB1C-23A4-17455850D9E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36818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60BB0C-3377-45EE-C329-BE10EEC5A1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ángulo 16">
            <a:extLst>
              <a:ext uri="{FF2B5EF4-FFF2-40B4-BE49-F238E27FC236}">
                <a16:creationId xmlns:a16="http://schemas.microsoft.com/office/drawing/2014/main" id="{42CEDF8C-5E77-13D6-2FEA-08D857EE1DCB}"/>
              </a:ext>
            </a:extLst>
          </p:cNvPr>
          <p:cNvSpPr/>
          <p:nvPr/>
        </p:nvSpPr>
        <p:spPr>
          <a:xfrm>
            <a:off x="9351818" y="1495744"/>
            <a:ext cx="2745842" cy="4860606"/>
          </a:xfrm>
          <a:prstGeom prst="rect">
            <a:avLst/>
          </a:prstGeom>
          <a:ln w="38100">
            <a:solidFill>
              <a:srgbClr val="C0000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pic>
        <p:nvPicPr>
          <p:cNvPr id="3" name="Picture 5">
            <a:extLst>
              <a:ext uri="{FF2B5EF4-FFF2-40B4-BE49-F238E27FC236}">
                <a16:creationId xmlns:a16="http://schemas.microsoft.com/office/drawing/2014/main" id="{FEFA00F0-1460-B0FD-96AF-940149FE5D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6162" y="3644250"/>
            <a:ext cx="3703683" cy="2994099"/>
          </a:xfrm>
          <a:prstGeom prst="rect">
            <a:avLst/>
          </a:prstGeom>
        </p:spPr>
      </p:pic>
      <p:sp>
        <p:nvSpPr>
          <p:cNvPr id="2" name="1 Título">
            <a:extLst>
              <a:ext uri="{FF2B5EF4-FFF2-40B4-BE49-F238E27FC236}">
                <a16:creationId xmlns:a16="http://schemas.microsoft.com/office/drawing/2014/main" id="{DC33971A-7143-BE6B-374F-F996CCD7C0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b="1" dirty="0">
                <a:latin typeface="Arial" panose="020B0604020202020204" pitchFamily="34" charset="0"/>
                <a:cs typeface="Arial" panose="020B0604020202020204" pitchFamily="34" charset="0"/>
              </a:rPr>
              <a:t>BabyIAXO </a:t>
            </a:r>
            <a:r>
              <a:rPr lang="es-ES" b="1" dirty="0" err="1">
                <a:latin typeface="Arial" panose="020B0604020202020204" pitchFamily="34" charset="0"/>
                <a:cs typeface="Arial" panose="020B0604020202020204" pitchFamily="34" charset="0"/>
              </a:rPr>
              <a:t>magnet</a:t>
            </a:r>
            <a:endParaRPr lang="es-E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2 Marcador de contenido">
            <a:extLst>
              <a:ext uri="{FF2B5EF4-FFF2-40B4-BE49-F238E27FC236}">
                <a16:creationId xmlns:a16="http://schemas.microsoft.com/office/drawing/2014/main" id="{4B937214-71D4-B1A9-A968-75D879CBE09E}"/>
              </a:ext>
            </a:extLst>
          </p:cNvPr>
          <p:cNvSpPr txBox="1">
            <a:spLocks/>
          </p:cNvSpPr>
          <p:nvPr/>
        </p:nvSpPr>
        <p:spPr bwMode="auto">
          <a:xfrm>
            <a:off x="263351" y="1444944"/>
            <a:ext cx="5649075" cy="22750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“Common coil” configuration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Reduce risk: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known design choices as much as possible</a:t>
            </a:r>
            <a:endParaRPr lang="en-US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  <a:sym typeface="Wingdings" pitchFamily="2" charset="2"/>
            </a:endParaRP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Cost-effective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: Best use of existing infrastructure and experience at CERN 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Prototyping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 character: winding layout very close to that of IAXO toroidal design.</a:t>
            </a:r>
            <a:endParaRPr lang="es-ES" sz="2000" b="0" dirty="0">
              <a:latin typeface="Arial" panose="020B0604020202020204" pitchFamily="34" charset="0"/>
              <a:cs typeface="Arial" panose="020B0604020202020204" pitchFamily="34" charset="0"/>
              <a:sym typeface="Wingdings" pitchFamily="2" charset="2"/>
            </a:endParaRPr>
          </a:p>
        </p:txBody>
      </p:sp>
      <p:pic>
        <p:nvPicPr>
          <p:cNvPr id="12" name="Imagen 11">
            <a:extLst>
              <a:ext uri="{FF2B5EF4-FFF2-40B4-BE49-F238E27FC236}">
                <a16:creationId xmlns:a16="http://schemas.microsoft.com/office/drawing/2014/main" id="{A8537A58-2537-0739-6FFF-092DD661FC2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8269"/>
          <a:stretch/>
        </p:blipFill>
        <p:spPr>
          <a:xfrm>
            <a:off x="9393382" y="3644250"/>
            <a:ext cx="2650800" cy="2390310"/>
          </a:xfrm>
          <a:prstGeom prst="rect">
            <a:avLst/>
          </a:prstGeom>
        </p:spPr>
      </p:pic>
      <p:pic>
        <p:nvPicPr>
          <p:cNvPr id="16" name="Imagen 15">
            <a:extLst>
              <a:ext uri="{FF2B5EF4-FFF2-40B4-BE49-F238E27FC236}">
                <a16:creationId xmlns:a16="http://schemas.microsoft.com/office/drawing/2014/main" id="{4291B0E0-6AED-BBB3-7179-D16CBFE0E4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91534" y="1600277"/>
            <a:ext cx="2572478" cy="1818332"/>
          </a:xfrm>
          <a:prstGeom prst="rect">
            <a:avLst/>
          </a:prstGeom>
        </p:spPr>
      </p:pic>
      <p:graphicFrame>
        <p:nvGraphicFramePr>
          <p:cNvPr id="4" name="Table 1">
            <a:extLst>
              <a:ext uri="{FF2B5EF4-FFF2-40B4-BE49-F238E27FC236}">
                <a16:creationId xmlns:a16="http://schemas.microsoft.com/office/drawing/2014/main" id="{7C3C8572-90F1-7969-545D-65A4F2120ACF}"/>
              </a:ext>
            </a:extLst>
          </p:cNvPr>
          <p:cNvGraphicFramePr>
            <a:graphicFrameLocks noGrp="1"/>
          </p:cNvGraphicFramePr>
          <p:nvPr/>
        </p:nvGraphicFramePr>
        <p:xfrm>
          <a:off x="5652656" y="1495744"/>
          <a:ext cx="3552973" cy="48079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31831">
                  <a:extLst>
                    <a:ext uri="{9D8B030D-6E8A-4147-A177-3AD203B41FA5}">
                      <a16:colId xmlns:a16="http://schemas.microsoft.com/office/drawing/2014/main" val="863832796"/>
                    </a:ext>
                  </a:extLst>
                </a:gridCol>
                <a:gridCol w="921142">
                  <a:extLst>
                    <a:ext uri="{9D8B030D-6E8A-4147-A177-3AD203B41FA5}">
                      <a16:colId xmlns:a16="http://schemas.microsoft.com/office/drawing/2014/main" val="2999106271"/>
                    </a:ext>
                  </a:extLst>
                </a:gridCol>
              </a:tblGrid>
              <a:tr h="340044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Parameter</a:t>
                      </a:r>
                      <a:endParaRPr lang="en-GB" sz="14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Value</a:t>
                      </a:r>
                      <a:endParaRPr lang="en-GB" sz="14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4736197"/>
                  </a:ext>
                </a:extLst>
              </a:tr>
              <a:tr h="340044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Operating current [kA]</a:t>
                      </a:r>
                      <a:endParaRPr lang="en-GB" sz="14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6.0</a:t>
                      </a:r>
                      <a:endParaRPr lang="en-GB" sz="14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5156182"/>
                  </a:ext>
                </a:extLst>
              </a:tr>
              <a:tr h="340044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Free bore diameter</a:t>
                      </a:r>
                      <a:endParaRPr lang="en-GB" sz="14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0.7</a:t>
                      </a:r>
                      <a:endParaRPr lang="en-GB" sz="14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6161662"/>
                  </a:ext>
                </a:extLst>
              </a:tr>
              <a:tr h="578075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Transverse magnetic field during operation [T]</a:t>
                      </a:r>
                      <a:endParaRPr lang="en-GB" sz="14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2.1</a:t>
                      </a:r>
                      <a:endParaRPr lang="en-GB" sz="14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2094629"/>
                  </a:ext>
                </a:extLst>
              </a:tr>
              <a:tr h="340044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Stored magnetic energy [MJ]</a:t>
                      </a:r>
                      <a:endParaRPr lang="en-GB" sz="14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56</a:t>
                      </a:r>
                      <a:endParaRPr lang="en-GB" sz="14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94355810"/>
                  </a:ext>
                </a:extLst>
              </a:tr>
              <a:tr h="340044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Inductance [H]</a:t>
                      </a:r>
                      <a:endParaRPr lang="en-GB" sz="14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3.1</a:t>
                      </a:r>
                      <a:endParaRPr lang="en-GB" sz="14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3504334"/>
                  </a:ext>
                </a:extLst>
              </a:tr>
              <a:tr h="340044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Cold mass weight (preliminary) [tons]</a:t>
                      </a:r>
                      <a:endParaRPr lang="en-GB" sz="14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38</a:t>
                      </a:r>
                      <a:endParaRPr lang="en-GB" sz="14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9227995"/>
                  </a:ext>
                </a:extLst>
              </a:tr>
              <a:tr h="340044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Energy density (preliminary) [kJ/kg]</a:t>
                      </a:r>
                      <a:endParaRPr lang="en-GB" sz="14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1.5</a:t>
                      </a:r>
                      <a:endParaRPr lang="en-GB" sz="14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4135484"/>
                  </a:ext>
                </a:extLst>
              </a:tr>
              <a:tr h="397115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Overall coil conductor length [km]</a:t>
                      </a:r>
                      <a:endParaRPr lang="en-GB" sz="14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22</a:t>
                      </a:r>
                      <a:endParaRPr lang="en-GB" sz="14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13790620"/>
                  </a:ext>
                </a:extLst>
              </a:tr>
              <a:tr h="340044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Conductor length per pancake [km]</a:t>
                      </a:r>
                      <a:endParaRPr lang="en-GB" sz="14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2.5</a:t>
                      </a:r>
                      <a:endParaRPr lang="en-GB" sz="14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9575438"/>
                  </a:ext>
                </a:extLst>
              </a:tr>
              <a:tr h="578075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Peak magnetic field magnitude on the Rutherford cable [T]</a:t>
                      </a:r>
                      <a:endParaRPr lang="en-GB" sz="14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4.7</a:t>
                      </a:r>
                      <a:endParaRPr lang="en-GB" sz="14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2401726"/>
                  </a:ext>
                </a:extLst>
              </a:tr>
            </a:tbl>
          </a:graphicData>
        </a:graphic>
      </p:graphicFrame>
      <p:sp>
        <p:nvSpPr>
          <p:cNvPr id="14" name="Flecha derecha 13">
            <a:extLst>
              <a:ext uri="{FF2B5EF4-FFF2-40B4-BE49-F238E27FC236}">
                <a16:creationId xmlns:a16="http://schemas.microsoft.com/office/drawing/2014/main" id="{9E05AEA1-6AF1-5325-AF9D-113F4FAB1C06}"/>
              </a:ext>
            </a:extLst>
          </p:cNvPr>
          <p:cNvSpPr/>
          <p:nvPr/>
        </p:nvSpPr>
        <p:spPr>
          <a:xfrm rot="10800000">
            <a:off x="4986492" y="4977827"/>
            <a:ext cx="727364" cy="60209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8" name="Flecha derecha 17">
            <a:extLst>
              <a:ext uri="{FF2B5EF4-FFF2-40B4-BE49-F238E27FC236}">
                <a16:creationId xmlns:a16="http://schemas.microsoft.com/office/drawing/2014/main" id="{5CC75922-E9F2-A0A6-76B9-F6E681E72728}"/>
              </a:ext>
            </a:extLst>
          </p:cNvPr>
          <p:cNvSpPr/>
          <p:nvPr/>
        </p:nvSpPr>
        <p:spPr>
          <a:xfrm rot="5400000">
            <a:off x="10487533" y="3516720"/>
            <a:ext cx="363683" cy="322834"/>
          </a:xfrm>
          <a:prstGeom prst="righ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D2DE943-C063-F534-BFDB-DF1F2F70705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97242721"/>
              </p:ext>
            </p:extLst>
          </p:nvPr>
        </p:nvGraphicFramePr>
        <p:xfrm>
          <a:off x="6425827" y="469975"/>
          <a:ext cx="5502822" cy="57912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5502822">
                  <a:extLst>
                    <a:ext uri="{9D8B030D-6E8A-4147-A177-3AD203B41FA5}">
                      <a16:colId xmlns:a16="http://schemas.microsoft.com/office/drawing/2014/main" val="3521859281"/>
                    </a:ext>
                  </a:extLst>
                </a:gridCol>
              </a:tblGrid>
              <a:tr h="541191"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Magnet design led by CERN-EP (M. Mentink), with support from DESY, </a:t>
                      </a:r>
                      <a:r>
                        <a:rPr lang="en-GB" sz="1600" b="1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Elytt</a:t>
                      </a:r>
                      <a:r>
                        <a:rPr lang="en-GB" sz="16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and CAPA (cable)</a:t>
                      </a:r>
                      <a:endParaRPr lang="en-ES" sz="16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8360718"/>
                  </a:ext>
                </a:extLst>
              </a:tr>
            </a:tbl>
          </a:graphicData>
        </a:graphic>
      </p:graphicFrame>
      <p:sp>
        <p:nvSpPr>
          <p:cNvPr id="6" name="Marcador de pie de página 4">
            <a:extLst>
              <a:ext uri="{FF2B5EF4-FFF2-40B4-BE49-F238E27FC236}">
                <a16:creationId xmlns:a16="http://schemas.microsoft.com/office/drawing/2014/main" id="{B9EA01DD-A718-D153-79D5-2A8C2C6E2A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7" name="Marcador de número de diapositiva 9">
            <a:extLst>
              <a:ext uri="{FF2B5EF4-FFF2-40B4-BE49-F238E27FC236}">
                <a16:creationId xmlns:a16="http://schemas.microsoft.com/office/drawing/2014/main" id="{A87CA450-6DF3-893B-697E-D09744F104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16</a:t>
            </a:fld>
            <a:endParaRPr lang="es-ES" sz="1200" dirty="0"/>
          </a:p>
        </p:txBody>
      </p:sp>
      <p:sp>
        <p:nvSpPr>
          <p:cNvPr id="11" name="Marcador de fecha 3">
            <a:extLst>
              <a:ext uri="{FF2B5EF4-FFF2-40B4-BE49-F238E27FC236}">
                <a16:creationId xmlns:a16="http://schemas.microsoft.com/office/drawing/2014/main" id="{183A7DD4-2759-0577-91B2-9F77910EC2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42424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73E5EC-889C-8A06-D019-1CDBC88454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12">
            <a:extLst>
              <a:ext uri="{FF2B5EF4-FFF2-40B4-BE49-F238E27FC236}">
                <a16:creationId xmlns:a16="http://schemas.microsoft.com/office/drawing/2014/main" id="{B5904A12-E740-0B41-A3BE-E3A992F81A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7559" y="1777682"/>
            <a:ext cx="4474747" cy="3371696"/>
          </a:xfrm>
          <a:prstGeom prst="rect">
            <a:avLst/>
          </a:prstGeom>
        </p:spPr>
      </p:pic>
      <p:sp>
        <p:nvSpPr>
          <p:cNvPr id="2" name="1 Título">
            <a:extLst>
              <a:ext uri="{FF2B5EF4-FFF2-40B4-BE49-F238E27FC236}">
                <a16:creationId xmlns:a16="http://schemas.microsoft.com/office/drawing/2014/main" id="{7BE1E60C-BFCC-227C-2C87-268A54C4A8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b="1" dirty="0">
                <a:latin typeface="Arial" panose="020B0604020202020204" pitchFamily="34" charset="0"/>
                <a:cs typeface="Arial" panose="020B0604020202020204" pitchFamily="34" charset="0"/>
              </a:rPr>
              <a:t>BabyIAXO </a:t>
            </a:r>
            <a:r>
              <a:rPr lang="es-ES" b="1" dirty="0" err="1">
                <a:latin typeface="Arial" panose="020B0604020202020204" pitchFamily="34" charset="0"/>
                <a:cs typeface="Arial" panose="020B0604020202020204" pitchFamily="34" charset="0"/>
              </a:rPr>
              <a:t>magnet</a:t>
            </a:r>
            <a:r>
              <a:rPr lang="es-ES" b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s-ES" b="1" dirty="0" err="1">
                <a:latin typeface="Arial" panose="020B0604020202020204" pitchFamily="34" charset="0"/>
                <a:cs typeface="Arial" panose="020B0604020202020204" pitchFamily="34" charset="0"/>
              </a:rPr>
              <a:t>cold-mass</a:t>
            </a:r>
            <a:endParaRPr lang="es-E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2 Marcador de contenido">
            <a:extLst>
              <a:ext uri="{FF2B5EF4-FFF2-40B4-BE49-F238E27FC236}">
                <a16:creationId xmlns:a16="http://schemas.microsoft.com/office/drawing/2014/main" id="{D7D3FB59-8214-BA4D-4230-DA453912CA71}"/>
              </a:ext>
            </a:extLst>
          </p:cNvPr>
          <p:cNvSpPr txBox="1">
            <a:spLocks/>
          </p:cNvSpPr>
          <p:nvPr/>
        </p:nvSpPr>
        <p:spPr bwMode="auto">
          <a:xfrm>
            <a:off x="263352" y="1444943"/>
            <a:ext cx="4887482" cy="42785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342900" indent="-342900" eaLnBrk="0" hangingPunct="0">
              <a:spcBef>
                <a:spcPct val="20000"/>
              </a:spcBef>
              <a:buFont typeface="Arial" pitchFamily="34" charset="0"/>
              <a:buChar char="•"/>
              <a:defRPr sz="220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800100" lvl="1" indent="-342900" eaLnBrk="0" hangingPunct="0">
              <a:spcBef>
                <a:spcPct val="20000"/>
              </a:spcBef>
              <a:buFont typeface="Arial" pitchFamily="34" charset="0"/>
              <a:buChar char="•"/>
              <a:defRPr sz="2000" b="0">
                <a:latin typeface="Arial" panose="020B0604020202020204" pitchFamily="34" charset="0"/>
                <a:cs typeface="Arial" panose="020B0604020202020204" pitchFamily="34" charset="0"/>
              </a:defRPr>
            </a:lvl2pPr>
          </a:lstStyle>
          <a:p>
            <a:r>
              <a:rPr lang="en-US" dirty="0">
                <a:solidFill>
                  <a:schemeClr val="tx1"/>
                </a:solidFill>
                <a:sym typeface="Wingdings" pitchFamily="2" charset="2"/>
              </a:rPr>
              <a:t>Al alloy support structure to hold considerable forces</a:t>
            </a:r>
          </a:p>
          <a:p>
            <a:r>
              <a:rPr lang="en-US" dirty="0">
                <a:solidFill>
                  <a:schemeClr val="tx1"/>
                </a:solidFill>
                <a:sym typeface="Wingdings" pitchFamily="2" charset="2"/>
              </a:rPr>
              <a:t>Coil bonded to structure</a:t>
            </a:r>
          </a:p>
          <a:p>
            <a:pPr lvl="1"/>
            <a:r>
              <a:rPr lang="en-US" dirty="0">
                <a:sym typeface="Wingdings" pitchFamily="2" charset="2"/>
              </a:rPr>
              <a:t>Four layers stack</a:t>
            </a:r>
          </a:p>
          <a:p>
            <a:pPr lvl="1"/>
            <a:r>
              <a:rPr lang="en-US" dirty="0">
                <a:sym typeface="Wingdings" pitchFamily="2" charset="2"/>
              </a:rPr>
              <a:t>Requirement on conductor: </a:t>
            </a:r>
            <a:r>
              <a:rPr lang="en-US" dirty="0">
                <a:solidFill>
                  <a:srgbClr val="FF0000"/>
                </a:solidFill>
                <a:sym typeface="Wingdings" pitchFamily="2" charset="2"/>
              </a:rPr>
              <a:t>transverse yield strength of &gt;50 MPa at 4K</a:t>
            </a:r>
          </a:p>
          <a:p>
            <a:r>
              <a:rPr lang="en-US" dirty="0">
                <a:solidFill>
                  <a:schemeClr val="tx1"/>
                </a:solidFill>
                <a:sym typeface="Wingdings" pitchFamily="2" charset="2"/>
              </a:rPr>
              <a:t>System of pretensioned tie rods to hold repulsion forces (also vertical ones due to mech. tolerances)</a:t>
            </a:r>
          </a:p>
          <a:p>
            <a:r>
              <a:rPr lang="en-US" dirty="0">
                <a:solidFill>
                  <a:schemeClr val="tx1"/>
                </a:solidFill>
                <a:sym typeface="Wingdings" pitchFamily="2" charset="2"/>
              </a:rPr>
              <a:t>Extensive 3D simulations to evaluate deformations/ displacements</a:t>
            </a:r>
            <a:endParaRPr lang="es-ES" dirty="0">
              <a:solidFill>
                <a:schemeClr val="tx1"/>
              </a:solidFill>
              <a:sym typeface="Wingdings" pitchFamily="2" charset="2"/>
            </a:endParaRPr>
          </a:p>
        </p:txBody>
      </p:sp>
      <p:grpSp>
        <p:nvGrpSpPr>
          <p:cNvPr id="25" name="Group 8">
            <a:extLst>
              <a:ext uri="{FF2B5EF4-FFF2-40B4-BE49-F238E27FC236}">
                <a16:creationId xmlns:a16="http://schemas.microsoft.com/office/drawing/2014/main" id="{F24084CD-745E-4A8A-C063-110FB644A7DF}"/>
              </a:ext>
            </a:extLst>
          </p:cNvPr>
          <p:cNvGrpSpPr/>
          <p:nvPr/>
        </p:nvGrpSpPr>
        <p:grpSpPr>
          <a:xfrm>
            <a:off x="7974766" y="4396503"/>
            <a:ext cx="4057618" cy="2302652"/>
            <a:chOff x="6553200" y="3527015"/>
            <a:chExt cx="4057618" cy="2302652"/>
          </a:xfrm>
        </p:grpSpPr>
        <p:cxnSp>
          <p:nvCxnSpPr>
            <p:cNvPr id="28" name="Straight Arrow Connector 9">
              <a:extLst>
                <a:ext uri="{FF2B5EF4-FFF2-40B4-BE49-F238E27FC236}">
                  <a16:creationId xmlns:a16="http://schemas.microsoft.com/office/drawing/2014/main" id="{8F51268C-ADCE-0B9A-8701-3EB803C52BFD}"/>
                </a:ext>
              </a:extLst>
            </p:cNvPr>
            <p:cNvCxnSpPr>
              <a:cxnSpLocks/>
            </p:cNvCxnSpPr>
            <p:nvPr/>
          </p:nvCxnSpPr>
          <p:spPr bwMode="auto">
            <a:xfrm flipV="1">
              <a:off x="8067675" y="5133788"/>
              <a:ext cx="825313" cy="200775"/>
            </a:xfrm>
            <a:prstGeom prst="straightConnector1">
              <a:avLst/>
            </a:prstGeom>
            <a:solidFill>
              <a:schemeClr val="accent1"/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pic>
          <p:nvPicPr>
            <p:cNvPr id="26" name="Picture 5">
              <a:extLst>
                <a:ext uri="{FF2B5EF4-FFF2-40B4-BE49-F238E27FC236}">
                  <a16:creationId xmlns:a16="http://schemas.microsoft.com/office/drawing/2014/main" id="{56116FAB-486F-B331-5099-58131265EC8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548161" y="3527015"/>
              <a:ext cx="3062657" cy="2302652"/>
            </a:xfrm>
            <a:prstGeom prst="rect">
              <a:avLst/>
            </a:prstGeom>
          </p:spPr>
        </p:pic>
        <p:sp>
          <p:nvSpPr>
            <p:cNvPr id="27" name="TextBox 7">
              <a:extLst>
                <a:ext uri="{FF2B5EF4-FFF2-40B4-BE49-F238E27FC236}">
                  <a16:creationId xmlns:a16="http://schemas.microsoft.com/office/drawing/2014/main" id="{C78904FF-47E3-27B1-E937-8F0061AE55E0}"/>
                </a:ext>
              </a:extLst>
            </p:cNvPr>
            <p:cNvSpPr txBox="1"/>
            <p:nvPr/>
          </p:nvSpPr>
          <p:spPr>
            <a:xfrm>
              <a:off x="6553200" y="4970457"/>
              <a:ext cx="158077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600" dirty="0">
                  <a:latin typeface="Calibri" panose="020F0502020204030204" pitchFamily="34" charset="0"/>
                  <a:cs typeface="Calibri" panose="020F0502020204030204" pitchFamily="34" charset="0"/>
                </a:rPr>
                <a:t>Gap opens during ramp-up</a:t>
              </a:r>
              <a:endParaRPr lang="en-GB" sz="1600" dirty="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sp>
        <p:nvSpPr>
          <p:cNvPr id="31" name="TextBox 9">
            <a:extLst>
              <a:ext uri="{FF2B5EF4-FFF2-40B4-BE49-F238E27FC236}">
                <a16:creationId xmlns:a16="http://schemas.microsoft.com/office/drawing/2014/main" id="{6839973C-1011-4504-6DC6-F9244E20BC5E}"/>
              </a:ext>
            </a:extLst>
          </p:cNvPr>
          <p:cNvSpPr txBox="1"/>
          <p:nvPr/>
        </p:nvSpPr>
        <p:spPr>
          <a:xfrm>
            <a:off x="10371249" y="3760739"/>
            <a:ext cx="114165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i="1" dirty="0">
                <a:latin typeface="Calibri" panose="020F0502020204030204" pitchFamily="34" charset="0"/>
                <a:cs typeface="Calibri" panose="020F0502020204030204" pitchFamily="34" charset="0"/>
              </a:rPr>
              <a:t>Dimensions</a:t>
            </a:r>
            <a:endParaRPr lang="en-GB" sz="1600" i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33" name="Picture 7">
            <a:extLst>
              <a:ext uri="{FF2B5EF4-FFF2-40B4-BE49-F238E27FC236}">
                <a16:creationId xmlns:a16="http://schemas.microsoft.com/office/drawing/2014/main" id="{AA650B0F-6496-21A2-4C64-86486A259C8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11988" y="557611"/>
            <a:ext cx="2476842" cy="3300684"/>
          </a:xfrm>
          <a:prstGeom prst="rect">
            <a:avLst/>
          </a:prstGeom>
        </p:spPr>
      </p:pic>
      <p:sp>
        <p:nvSpPr>
          <p:cNvPr id="3" name="Marcador de pie de página 4">
            <a:extLst>
              <a:ext uri="{FF2B5EF4-FFF2-40B4-BE49-F238E27FC236}">
                <a16:creationId xmlns:a16="http://schemas.microsoft.com/office/drawing/2014/main" id="{7F21DF75-2A57-4A11-3452-2CE35B16D0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4" name="Marcador de número de diapositiva 9">
            <a:extLst>
              <a:ext uri="{FF2B5EF4-FFF2-40B4-BE49-F238E27FC236}">
                <a16:creationId xmlns:a16="http://schemas.microsoft.com/office/drawing/2014/main" id="{5EA524DA-8B9F-91E3-B8DE-025443F50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17</a:t>
            </a:fld>
            <a:endParaRPr lang="es-ES" sz="1200" dirty="0"/>
          </a:p>
        </p:txBody>
      </p:sp>
      <p:sp>
        <p:nvSpPr>
          <p:cNvPr id="5" name="Marcador de fecha 3">
            <a:extLst>
              <a:ext uri="{FF2B5EF4-FFF2-40B4-BE49-F238E27FC236}">
                <a16:creationId xmlns:a16="http://schemas.microsoft.com/office/drawing/2014/main" id="{6F10818C-C46B-75B6-0720-38F9866E259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06555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081659-F27E-CB0F-2BEF-A3D9088104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>
            <a:extLst>
              <a:ext uri="{FF2B5EF4-FFF2-40B4-BE49-F238E27FC236}">
                <a16:creationId xmlns:a16="http://schemas.microsoft.com/office/drawing/2014/main" id="{6E9E2E93-7693-E147-57E2-EC3BF6F02A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b="1" dirty="0">
                <a:latin typeface="Arial" panose="020B0604020202020204" pitchFamily="34" charset="0"/>
                <a:cs typeface="Arial" panose="020B0604020202020204" pitchFamily="34" charset="0"/>
              </a:rPr>
              <a:t>Conductor </a:t>
            </a:r>
            <a:r>
              <a:rPr lang="es-ES" b="1" dirty="0" err="1">
                <a:latin typeface="Arial" panose="020B0604020202020204" pitchFamily="34" charset="0"/>
                <a:cs typeface="Arial" panose="020B0604020202020204" pitchFamily="34" charset="0"/>
              </a:rPr>
              <a:t>for</a:t>
            </a:r>
            <a:r>
              <a:rPr lang="es-E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b="1" dirty="0" err="1">
                <a:latin typeface="Arial" panose="020B0604020202020204" pitchFamily="34" charset="0"/>
                <a:cs typeface="Arial" panose="020B0604020202020204" pitchFamily="34" charset="0"/>
              </a:rPr>
              <a:t>large</a:t>
            </a:r>
            <a:r>
              <a:rPr lang="es-E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b="1" dirty="0" err="1">
                <a:latin typeface="Arial" panose="020B0604020202020204" pitchFamily="34" charset="0"/>
                <a:cs typeface="Arial" panose="020B0604020202020204" pitchFamily="34" charset="0"/>
              </a:rPr>
              <a:t>scale</a:t>
            </a:r>
            <a:r>
              <a:rPr lang="es-E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b="1" dirty="0" err="1">
                <a:latin typeface="Arial" panose="020B0604020202020204" pitchFamily="34" charset="0"/>
                <a:cs typeface="Arial" panose="020B0604020202020204" pitchFamily="34" charset="0"/>
              </a:rPr>
              <a:t>coils</a:t>
            </a:r>
            <a:endParaRPr lang="es-E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2 Marcador de contenido">
            <a:extLst>
              <a:ext uri="{FF2B5EF4-FFF2-40B4-BE49-F238E27FC236}">
                <a16:creationId xmlns:a16="http://schemas.microsoft.com/office/drawing/2014/main" id="{5F78DACB-06E6-A50D-BD95-8297EEA9F036}"/>
              </a:ext>
            </a:extLst>
          </p:cNvPr>
          <p:cNvSpPr txBox="1">
            <a:spLocks/>
          </p:cNvSpPr>
          <p:nvPr/>
        </p:nvSpPr>
        <p:spPr bwMode="auto">
          <a:xfrm>
            <a:off x="426927" y="1436151"/>
            <a:ext cx="5762857" cy="4156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Aluminum-stabilized Nb-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Ti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/Cu conductor:</a:t>
            </a:r>
          </a:p>
        </p:txBody>
      </p:sp>
      <p:pic>
        <p:nvPicPr>
          <p:cNvPr id="11" name="Picture 2">
            <a:extLst>
              <a:ext uri="{FF2B5EF4-FFF2-40B4-BE49-F238E27FC236}">
                <a16:creationId xmlns:a16="http://schemas.microsoft.com/office/drawing/2014/main" id="{7E57C98C-D36D-4DB1-97D1-A59AF229CD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838" y="1990212"/>
            <a:ext cx="4667572" cy="3743077"/>
          </a:xfrm>
          <a:prstGeom prst="rect">
            <a:avLst/>
          </a:prstGeom>
        </p:spPr>
      </p:pic>
      <p:grpSp>
        <p:nvGrpSpPr>
          <p:cNvPr id="12" name="Group 13">
            <a:extLst>
              <a:ext uri="{FF2B5EF4-FFF2-40B4-BE49-F238E27FC236}">
                <a16:creationId xmlns:a16="http://schemas.microsoft.com/office/drawing/2014/main" id="{630C50B9-6964-E0CB-72C2-5F8CF063FFAA}"/>
              </a:ext>
            </a:extLst>
          </p:cNvPr>
          <p:cNvGrpSpPr/>
          <p:nvPr/>
        </p:nvGrpSpPr>
        <p:grpSpPr>
          <a:xfrm>
            <a:off x="3720247" y="4717476"/>
            <a:ext cx="2609634" cy="1327344"/>
            <a:chOff x="8758569" y="1546976"/>
            <a:chExt cx="3334610" cy="1713246"/>
          </a:xfrm>
        </p:grpSpPr>
        <p:pic>
          <p:nvPicPr>
            <p:cNvPr id="13" name="Picture 3">
              <a:extLst>
                <a:ext uri="{FF2B5EF4-FFF2-40B4-BE49-F238E27FC236}">
                  <a16:creationId xmlns:a16="http://schemas.microsoft.com/office/drawing/2014/main" id="{040AD8CA-4A15-275E-B22C-1F14B96DF03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8758569" y="1567710"/>
              <a:ext cx="3203915" cy="1690212"/>
            </a:xfrm>
            <a:prstGeom prst="rect">
              <a:avLst/>
            </a:prstGeom>
          </p:spPr>
        </p:pic>
        <p:sp>
          <p:nvSpPr>
            <p:cNvPr id="14" name="TextBox 5">
              <a:extLst>
                <a:ext uri="{FF2B5EF4-FFF2-40B4-BE49-F238E27FC236}">
                  <a16:creationId xmlns:a16="http://schemas.microsoft.com/office/drawing/2014/main" id="{FE97EF7C-3910-6DD0-E2C0-AEB926D61B74}"/>
                </a:ext>
              </a:extLst>
            </p:cNvPr>
            <p:cNvSpPr txBox="1"/>
            <p:nvPr/>
          </p:nvSpPr>
          <p:spPr>
            <a:xfrm>
              <a:off x="10439609" y="1546976"/>
              <a:ext cx="1653570" cy="5561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1100" dirty="0">
                  <a:latin typeface="Calibri" panose="020F0502020204030204" pitchFamily="34" charset="0"/>
                  <a:cs typeface="Calibri" panose="020F0502020204030204" pitchFamily="34" charset="0"/>
                </a:rPr>
                <a:t>Nb-Ti/Cu Rutherford cable</a:t>
              </a:r>
              <a:endParaRPr lang="en-GB" sz="1100" dirty="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cxnSp>
          <p:nvCxnSpPr>
            <p:cNvPr id="16" name="Straight Arrow Connector 6">
              <a:extLst>
                <a:ext uri="{FF2B5EF4-FFF2-40B4-BE49-F238E27FC236}">
                  <a16:creationId xmlns:a16="http://schemas.microsoft.com/office/drawing/2014/main" id="{D11ED9C6-79A2-1370-C2CB-CB2DD66E0192}"/>
                </a:ext>
              </a:extLst>
            </p:cNvPr>
            <p:cNvCxnSpPr>
              <a:cxnSpLocks/>
              <a:stCxn id="14" idx="2"/>
            </p:cNvCxnSpPr>
            <p:nvPr/>
          </p:nvCxnSpPr>
          <p:spPr bwMode="auto">
            <a:xfrm flipH="1">
              <a:off x="10953053" y="2103136"/>
              <a:ext cx="313341" cy="518064"/>
            </a:xfrm>
            <a:prstGeom prst="straightConnector1">
              <a:avLst/>
            </a:prstGeom>
            <a:solidFill>
              <a:schemeClr val="accent1"/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  <p:sp>
          <p:nvSpPr>
            <p:cNvPr id="17" name="TextBox 9">
              <a:extLst>
                <a:ext uri="{FF2B5EF4-FFF2-40B4-BE49-F238E27FC236}">
                  <a16:creationId xmlns:a16="http://schemas.microsoft.com/office/drawing/2014/main" id="{DA1BF504-9FED-8EDB-86DF-7BE25816F7B3}"/>
                </a:ext>
              </a:extLst>
            </p:cNvPr>
            <p:cNvSpPr txBox="1"/>
            <p:nvPr/>
          </p:nvSpPr>
          <p:spPr>
            <a:xfrm>
              <a:off x="9363374" y="2922554"/>
              <a:ext cx="991802" cy="33766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r>
                <a:rPr lang="en-US" sz="1100" dirty="0">
                  <a:latin typeface="Calibri" panose="020F0502020204030204" pitchFamily="34" charset="0"/>
                  <a:cs typeface="Calibri" panose="020F0502020204030204" pitchFamily="34" charset="0"/>
                </a:rPr>
                <a:t>Aluminum</a:t>
              </a:r>
              <a:endParaRPr lang="en-GB" sz="1100" dirty="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cxnSp>
          <p:nvCxnSpPr>
            <p:cNvPr id="18" name="Straight Arrow Connector 12">
              <a:extLst>
                <a:ext uri="{FF2B5EF4-FFF2-40B4-BE49-F238E27FC236}">
                  <a16:creationId xmlns:a16="http://schemas.microsoft.com/office/drawing/2014/main" id="{6496C745-5149-E661-26BB-A64FF4F1C6C9}"/>
                </a:ext>
              </a:extLst>
            </p:cNvPr>
            <p:cNvCxnSpPr>
              <a:cxnSpLocks/>
            </p:cNvCxnSpPr>
            <p:nvPr/>
          </p:nvCxnSpPr>
          <p:spPr bwMode="auto">
            <a:xfrm flipV="1">
              <a:off x="9782623" y="2583250"/>
              <a:ext cx="311762" cy="302919"/>
            </a:xfrm>
            <a:prstGeom prst="straightConnector1">
              <a:avLst/>
            </a:prstGeom>
            <a:solidFill>
              <a:schemeClr val="accent1"/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</p:grpSp>
      <p:grpSp>
        <p:nvGrpSpPr>
          <p:cNvPr id="19" name="Group 9">
            <a:extLst>
              <a:ext uri="{FF2B5EF4-FFF2-40B4-BE49-F238E27FC236}">
                <a16:creationId xmlns:a16="http://schemas.microsoft.com/office/drawing/2014/main" id="{BE4D8E3B-BFAF-9652-0CC4-0E9B8CE32DF5}"/>
              </a:ext>
            </a:extLst>
          </p:cNvPr>
          <p:cNvGrpSpPr/>
          <p:nvPr/>
        </p:nvGrpSpPr>
        <p:grpSpPr>
          <a:xfrm>
            <a:off x="6834205" y="3861750"/>
            <a:ext cx="5249488" cy="2702463"/>
            <a:chOff x="5950326" y="990600"/>
            <a:chExt cx="5249488" cy="2702463"/>
          </a:xfrm>
        </p:grpSpPr>
        <p:pic>
          <p:nvPicPr>
            <p:cNvPr id="20" name="Picture 6">
              <a:extLst>
                <a:ext uri="{FF2B5EF4-FFF2-40B4-BE49-F238E27FC236}">
                  <a16:creationId xmlns:a16="http://schemas.microsoft.com/office/drawing/2014/main" id="{98E43A23-6D36-366F-88D0-2F832200315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950326" y="990600"/>
              <a:ext cx="3178881" cy="2538361"/>
            </a:xfrm>
            <a:prstGeom prst="rect">
              <a:avLst/>
            </a:prstGeom>
          </p:spPr>
        </p:pic>
        <p:pic>
          <p:nvPicPr>
            <p:cNvPr id="21" name="Picture 8">
              <a:extLst>
                <a:ext uri="{FF2B5EF4-FFF2-40B4-BE49-F238E27FC236}">
                  <a16:creationId xmlns:a16="http://schemas.microsoft.com/office/drawing/2014/main" id="{73E4155F-2460-D594-C1E3-653071D4338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9379326" y="990600"/>
              <a:ext cx="1820488" cy="2702463"/>
            </a:xfrm>
            <a:prstGeom prst="rect">
              <a:avLst/>
            </a:prstGeom>
          </p:spPr>
        </p:pic>
      </p:grpSp>
      <p:sp>
        <p:nvSpPr>
          <p:cNvPr id="22" name="2 Marcador de contenido">
            <a:extLst>
              <a:ext uri="{FF2B5EF4-FFF2-40B4-BE49-F238E27FC236}">
                <a16:creationId xmlns:a16="http://schemas.microsoft.com/office/drawing/2014/main" id="{1D7D1DC5-9422-4B38-9548-856814067142}"/>
              </a:ext>
            </a:extLst>
          </p:cNvPr>
          <p:cNvSpPr txBox="1">
            <a:spLocks/>
          </p:cNvSpPr>
          <p:nvPr/>
        </p:nvSpPr>
        <p:spPr bwMode="auto">
          <a:xfrm>
            <a:off x="6096001" y="1481362"/>
            <a:ext cx="5779678" cy="4156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Conventional technology but no providers in recent years! (+ Russian war)  causing delay to project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Rutherford cable already under production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CERN-TE support in quality control &amp; cabling</a:t>
            </a:r>
            <a:endParaRPr lang="en-US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  <a:sym typeface="Wingdings" pitchFamily="2" charset="2"/>
            </a:endParaRP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Al co-extrusion: possible provider found in China, first trials… 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Cold-working needed to meet yield strength specs</a:t>
            </a:r>
          </a:p>
        </p:txBody>
      </p:sp>
      <p:sp>
        <p:nvSpPr>
          <p:cNvPr id="3" name="Marcador de pie de página 4">
            <a:extLst>
              <a:ext uri="{FF2B5EF4-FFF2-40B4-BE49-F238E27FC236}">
                <a16:creationId xmlns:a16="http://schemas.microsoft.com/office/drawing/2014/main" id="{7DB170DC-03EF-0F22-71DB-BF78448C5B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4" name="Marcador de número de diapositiva 9">
            <a:extLst>
              <a:ext uri="{FF2B5EF4-FFF2-40B4-BE49-F238E27FC236}">
                <a16:creationId xmlns:a16="http://schemas.microsoft.com/office/drawing/2014/main" id="{8F0ABBAD-950D-037A-C016-B391A0A8EE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18</a:t>
            </a:fld>
            <a:endParaRPr lang="es-ES" sz="1200" dirty="0"/>
          </a:p>
        </p:txBody>
      </p:sp>
      <p:sp>
        <p:nvSpPr>
          <p:cNvPr id="5" name="Marcador de fecha 3">
            <a:extLst>
              <a:ext uri="{FF2B5EF4-FFF2-40B4-BE49-F238E27FC236}">
                <a16:creationId xmlns:a16="http://schemas.microsoft.com/office/drawing/2014/main" id="{C8E45C0B-FA52-F632-BDA7-61D5B2CD890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52942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4BEF67-72BC-C0F4-4E28-FDEDAA6C00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>
            <a:extLst>
              <a:ext uri="{FF2B5EF4-FFF2-40B4-BE49-F238E27FC236}">
                <a16:creationId xmlns:a16="http://schemas.microsoft.com/office/drawing/2014/main" id="{89DB68D0-B130-5629-5F89-B15D868EAB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b="1" dirty="0">
                <a:latin typeface="Arial" panose="020B0604020202020204" pitchFamily="34" charset="0"/>
                <a:cs typeface="Arial" panose="020B0604020202020204" pitchFamily="34" charset="0"/>
              </a:rPr>
              <a:t>Future: HTS cables</a:t>
            </a:r>
          </a:p>
        </p:txBody>
      </p:sp>
      <p:sp>
        <p:nvSpPr>
          <p:cNvPr id="15" name="2 Marcador de contenido">
            <a:extLst>
              <a:ext uri="{FF2B5EF4-FFF2-40B4-BE49-F238E27FC236}">
                <a16:creationId xmlns:a16="http://schemas.microsoft.com/office/drawing/2014/main" id="{A51DC385-8AC3-2256-D0E8-F88936CAA207}"/>
              </a:ext>
            </a:extLst>
          </p:cNvPr>
          <p:cNvSpPr txBox="1">
            <a:spLocks/>
          </p:cNvSpPr>
          <p:nvPr/>
        </p:nvSpPr>
        <p:spPr bwMode="auto">
          <a:xfrm>
            <a:off x="426927" y="1436151"/>
            <a:ext cx="5669073" cy="4156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HTS-based conductors would allow for more powerful magnets, and/or simpler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cryognenics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  <a:sym typeface="Wingdings" pitchFamily="2" charset="2"/>
            </a:endParaRPr>
          </a:p>
          <a:p>
            <a:pPr>
              <a:defRPr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  <a:sym typeface="Wingdings" pitchFamily="2" charset="2"/>
            </a:endParaRPr>
          </a:p>
          <a:p>
            <a:pPr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Its use in large magnets are already a reality in </a:t>
            </a:r>
            <a:r>
              <a:rPr lang="en-US" sz="2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fusion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 projects and HEP demonstrators</a:t>
            </a:r>
          </a:p>
          <a:p>
            <a:pPr>
              <a:defRPr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  <a:sym typeface="Wingdings" pitchFamily="2" charset="2"/>
            </a:endParaRPr>
          </a:p>
          <a:p>
            <a:pPr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Lack of reliable HTS ”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cable”.Industrial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 reality rapidly evolving.</a:t>
            </a:r>
          </a:p>
          <a:p>
            <a:pPr>
              <a:defRPr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  <a:sym typeface="Wingdings" pitchFamily="2" charset="2"/>
            </a:endParaRPr>
          </a:p>
          <a:p>
            <a:pPr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See recent seminar by A. Ballarino at CERN: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  <a:hlinkClick r:id="rId3"/>
              </a:rPr>
              <a:t>https://indico.cern.ch/event/1562652/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 </a:t>
            </a:r>
          </a:p>
        </p:txBody>
      </p:sp>
      <p:pic>
        <p:nvPicPr>
          <p:cNvPr id="3" name="Imagen 2">
            <a:extLst>
              <a:ext uri="{FF2B5EF4-FFF2-40B4-BE49-F238E27FC236}">
                <a16:creationId xmlns:a16="http://schemas.microsoft.com/office/drawing/2014/main" id="{4E22DD4D-1AF6-87A2-7F40-4DAA3884A7E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9730"/>
          <a:stretch>
            <a:fillRect/>
          </a:stretch>
        </p:blipFill>
        <p:spPr>
          <a:xfrm>
            <a:off x="8954630" y="241969"/>
            <a:ext cx="3129063" cy="2920656"/>
          </a:xfrm>
          <a:prstGeom prst="rect">
            <a:avLst/>
          </a:prstGeom>
        </p:spPr>
      </p:pic>
      <p:pic>
        <p:nvPicPr>
          <p:cNvPr id="4" name="Imagen 3">
            <a:extLst>
              <a:ext uri="{FF2B5EF4-FFF2-40B4-BE49-F238E27FC236}">
                <a16:creationId xmlns:a16="http://schemas.microsoft.com/office/drawing/2014/main" id="{B5EC30DF-FDF8-3CCF-7E8F-4189BCB6FF8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01949" y="3163266"/>
            <a:ext cx="6063124" cy="3321537"/>
          </a:xfrm>
          <a:prstGeom prst="rect">
            <a:avLst/>
          </a:prstGeom>
        </p:spPr>
      </p:pic>
      <p:pic>
        <p:nvPicPr>
          <p:cNvPr id="5" name="Imagen 4">
            <a:extLst>
              <a:ext uri="{FF2B5EF4-FFF2-40B4-BE49-F238E27FC236}">
                <a16:creationId xmlns:a16="http://schemas.microsoft.com/office/drawing/2014/main" id="{56384A03-BCBA-2A59-70B8-0F3399E6058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5621" r="23448" b="71268"/>
          <a:stretch>
            <a:fillRect/>
          </a:stretch>
        </p:blipFill>
        <p:spPr>
          <a:xfrm>
            <a:off x="7458891" y="241969"/>
            <a:ext cx="1593669" cy="1194182"/>
          </a:xfrm>
          <a:prstGeom prst="rect">
            <a:avLst/>
          </a:prstGeom>
        </p:spPr>
      </p:pic>
      <p:sp>
        <p:nvSpPr>
          <p:cNvPr id="6" name="Marcador de pie de página 4">
            <a:extLst>
              <a:ext uri="{FF2B5EF4-FFF2-40B4-BE49-F238E27FC236}">
                <a16:creationId xmlns:a16="http://schemas.microsoft.com/office/drawing/2014/main" id="{81056BB3-B0AF-FF36-4D26-37EBAEA45B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7" name="Marcador de número de diapositiva 9">
            <a:extLst>
              <a:ext uri="{FF2B5EF4-FFF2-40B4-BE49-F238E27FC236}">
                <a16:creationId xmlns:a16="http://schemas.microsoft.com/office/drawing/2014/main" id="{C120E1AF-AA2E-4DE2-4A9C-26F5FA3BA0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19</a:t>
            </a:fld>
            <a:endParaRPr lang="es-ES" sz="1200" dirty="0"/>
          </a:p>
        </p:txBody>
      </p:sp>
      <p:sp>
        <p:nvSpPr>
          <p:cNvPr id="11" name="Marcador de fecha 3">
            <a:extLst>
              <a:ext uri="{FF2B5EF4-FFF2-40B4-BE49-F238E27FC236}">
                <a16:creationId xmlns:a16="http://schemas.microsoft.com/office/drawing/2014/main" id="{1FDD1328-7531-9FED-5985-D965388853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45230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626724-61C2-B1D7-2C48-3C6A432967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5">
            <a:extLst>
              <a:ext uri="{FF2B5EF4-FFF2-40B4-BE49-F238E27FC236}">
                <a16:creationId xmlns:a16="http://schemas.microsoft.com/office/drawing/2014/main" id="{736FB791-717F-4345-AE52-4035A33A11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1707" y="4525968"/>
            <a:ext cx="6623538" cy="2133600"/>
          </a:xfrm>
          <a:prstGeom prst="rect">
            <a:avLst/>
          </a:prstGeom>
        </p:spPr>
      </p:pic>
      <p:sp>
        <p:nvSpPr>
          <p:cNvPr id="17" name="CuadroTexto 16">
            <a:extLst>
              <a:ext uri="{FF2B5EF4-FFF2-40B4-BE49-F238E27FC236}">
                <a16:creationId xmlns:a16="http://schemas.microsoft.com/office/drawing/2014/main" id="{C2B4CD27-CD13-4A5A-B8BB-99F37407EBC5}"/>
              </a:ext>
            </a:extLst>
          </p:cNvPr>
          <p:cNvSpPr txBox="1"/>
          <p:nvPr/>
        </p:nvSpPr>
        <p:spPr>
          <a:xfrm>
            <a:off x="2374045" y="4127506"/>
            <a:ext cx="1703509" cy="5232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Cryogenic turret (phase separator)</a:t>
            </a:r>
            <a:endParaRPr lang="es-ES" sz="1400" dirty="0"/>
          </a:p>
        </p:txBody>
      </p:sp>
      <p:sp>
        <p:nvSpPr>
          <p:cNvPr id="18" name="CuadroTexto 17">
            <a:extLst>
              <a:ext uri="{FF2B5EF4-FFF2-40B4-BE49-F238E27FC236}">
                <a16:creationId xmlns:a16="http://schemas.microsoft.com/office/drawing/2014/main" id="{64B596FB-0113-40EA-A761-961C34005225}"/>
              </a:ext>
            </a:extLst>
          </p:cNvPr>
          <p:cNvSpPr txBox="1"/>
          <p:nvPr/>
        </p:nvSpPr>
        <p:spPr>
          <a:xfrm>
            <a:off x="5904323" y="4442559"/>
            <a:ext cx="1703509" cy="30777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Service box</a:t>
            </a:r>
            <a:endParaRPr lang="es-ES" sz="1400" dirty="0"/>
          </a:p>
        </p:txBody>
      </p:sp>
      <p:cxnSp>
        <p:nvCxnSpPr>
          <p:cNvPr id="6" name="Conector recto de flecha 5">
            <a:extLst>
              <a:ext uri="{FF2B5EF4-FFF2-40B4-BE49-F238E27FC236}">
                <a16:creationId xmlns:a16="http://schemas.microsoft.com/office/drawing/2014/main" id="{D5422EA9-A60E-49C4-B0FD-D321E9C17948}"/>
              </a:ext>
            </a:extLst>
          </p:cNvPr>
          <p:cNvCxnSpPr>
            <a:stCxn id="17" idx="2"/>
          </p:cNvCxnSpPr>
          <p:nvPr/>
        </p:nvCxnSpPr>
        <p:spPr>
          <a:xfrm>
            <a:off x="3225800" y="4650726"/>
            <a:ext cx="283035" cy="1613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Conector recto de flecha 19">
            <a:extLst>
              <a:ext uri="{FF2B5EF4-FFF2-40B4-BE49-F238E27FC236}">
                <a16:creationId xmlns:a16="http://schemas.microsoft.com/office/drawing/2014/main" id="{C10343A2-A1FD-4073-A298-4A83D599A637}"/>
              </a:ext>
            </a:extLst>
          </p:cNvPr>
          <p:cNvCxnSpPr>
            <a:stCxn id="18" idx="2"/>
          </p:cNvCxnSpPr>
          <p:nvPr/>
        </p:nvCxnSpPr>
        <p:spPr>
          <a:xfrm flipH="1">
            <a:off x="6683267" y="4750336"/>
            <a:ext cx="72811" cy="36490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Picture 18">
            <a:extLst>
              <a:ext uri="{FF2B5EF4-FFF2-40B4-BE49-F238E27FC236}">
                <a16:creationId xmlns:a16="http://schemas.microsoft.com/office/drawing/2014/main" id="{1F6C9A35-15FE-00B8-F756-888C992F42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2120" y="3914669"/>
            <a:ext cx="1033486" cy="1018118"/>
          </a:xfrm>
          <a:prstGeom prst="rect">
            <a:avLst/>
          </a:prstGeom>
        </p:spPr>
      </p:pic>
      <p:pic>
        <p:nvPicPr>
          <p:cNvPr id="5" name="Picture 8">
            <a:extLst>
              <a:ext uri="{FF2B5EF4-FFF2-40B4-BE49-F238E27FC236}">
                <a16:creationId xmlns:a16="http://schemas.microsoft.com/office/drawing/2014/main" id="{38042DE3-C7C6-BF2F-06A7-3CA369D7BCA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3138" y="4121673"/>
            <a:ext cx="3528392" cy="230418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70BED5A-7049-E0E3-BA3D-B2CE08B67714}"/>
              </a:ext>
            </a:extLst>
          </p:cNvPr>
          <p:cNvSpPr txBox="1"/>
          <p:nvPr/>
        </p:nvSpPr>
        <p:spPr>
          <a:xfrm>
            <a:off x="10331989" y="4504331"/>
            <a:ext cx="1840815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algn="ctr"/>
            <a:r>
              <a:rPr lang="en-GB" sz="16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Cold mass, concentric thermal shields and coil suspension</a:t>
            </a:r>
            <a:endParaRPr lang="en-GB" sz="1600" i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AB75462-2A0C-C206-C5EB-1A0B3AA9C9A9}"/>
              </a:ext>
            </a:extLst>
          </p:cNvPr>
          <p:cNvSpPr txBox="1"/>
          <p:nvPr/>
        </p:nvSpPr>
        <p:spPr>
          <a:xfrm>
            <a:off x="9024768" y="3749828"/>
            <a:ext cx="232383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algn="ctr"/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Concentric thermal shields (25 and 50 K)</a:t>
            </a:r>
            <a:endParaRPr lang="en-GB" sz="1600" dirty="0"/>
          </a:p>
        </p:txBody>
      </p:sp>
      <p:sp>
        <p:nvSpPr>
          <p:cNvPr id="2" name="1 Título">
            <a:extLst>
              <a:ext uri="{FF2B5EF4-FFF2-40B4-BE49-F238E27FC236}">
                <a16:creationId xmlns:a16="http://schemas.microsoft.com/office/drawing/2014/main" id="{FEF5D3F2-3198-0207-65FB-C3E69ACECA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b="1" dirty="0">
                <a:latin typeface="Arial" panose="020B0604020202020204" pitchFamily="34" charset="0"/>
                <a:cs typeface="Arial" panose="020B0604020202020204" pitchFamily="34" charset="0"/>
              </a:rPr>
              <a:t>Large </a:t>
            </a:r>
            <a:r>
              <a:rPr lang="es-ES" b="1" dirty="0" err="1">
                <a:latin typeface="Arial" panose="020B0604020202020204" pitchFamily="34" charset="0"/>
                <a:cs typeface="Arial" panose="020B0604020202020204" pitchFamily="34" charset="0"/>
              </a:rPr>
              <a:t>scale</a:t>
            </a:r>
            <a:r>
              <a:rPr lang="es-ES" b="1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s-ES" b="1" dirty="0" err="1">
                <a:latin typeface="Arial" panose="020B0604020202020204" pitchFamily="34" charset="0"/>
                <a:cs typeface="Arial" panose="020B0604020202020204" pitchFamily="34" charset="0"/>
              </a:rPr>
              <a:t>few</a:t>
            </a:r>
            <a:r>
              <a:rPr lang="es-ES" b="1" dirty="0">
                <a:latin typeface="Arial" panose="020B0604020202020204" pitchFamily="34" charset="0"/>
                <a:cs typeface="Arial" panose="020B0604020202020204" pitchFamily="34" charset="0"/>
              </a:rPr>
              <a:t> K) </a:t>
            </a:r>
            <a:r>
              <a:rPr lang="es-ES" b="1" dirty="0" err="1">
                <a:latin typeface="Arial" panose="020B0604020202020204" pitchFamily="34" charset="0"/>
                <a:cs typeface="Arial" panose="020B0604020202020204" pitchFamily="34" charset="0"/>
              </a:rPr>
              <a:t>cryogenics</a:t>
            </a:r>
            <a:endParaRPr lang="es-E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2 Marcador de contenido">
            <a:extLst>
              <a:ext uri="{FF2B5EF4-FFF2-40B4-BE49-F238E27FC236}">
                <a16:creationId xmlns:a16="http://schemas.microsoft.com/office/drawing/2014/main" id="{5A72D33A-AC19-320C-EA7D-770820D13285}"/>
              </a:ext>
            </a:extLst>
          </p:cNvPr>
          <p:cNvSpPr txBox="1">
            <a:spLocks/>
          </p:cNvSpPr>
          <p:nvPr/>
        </p:nvSpPr>
        <p:spPr bwMode="auto">
          <a:xfrm>
            <a:off x="263351" y="1444943"/>
            <a:ext cx="6747049" cy="19840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BabyIAXO will be the first large-scale magnet using </a:t>
            </a:r>
            <a:r>
              <a:rPr lang="en-US" sz="2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cryo-coolers integrated into the magnet vacuum vessel itself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 (no external plant). 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Cold items: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Cold mass at &lt; 5 K.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Two concentric thermal shields, 25 K and 50 K, to mitigate low cooling budget at 4.5 K 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HTS-based lead currents at 50K, to limit heat-load to cold-mass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  <a:sym typeface="Wingdings" pitchFamily="2" charset="2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2E48F1D-E77E-7F1C-1927-0B937E9FC400}"/>
              </a:ext>
            </a:extLst>
          </p:cNvPr>
          <p:cNvGraphicFramePr>
            <a:graphicFrameLocks noGrp="1"/>
          </p:cNvGraphicFramePr>
          <p:nvPr/>
        </p:nvGraphicFramePr>
        <p:xfrm>
          <a:off x="6729245" y="1529862"/>
          <a:ext cx="2518089" cy="146304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2518089">
                  <a:extLst>
                    <a:ext uri="{9D8B030D-6E8A-4147-A177-3AD203B41FA5}">
                      <a16:colId xmlns:a16="http://schemas.microsoft.com/office/drawing/2014/main" val="3521859281"/>
                    </a:ext>
                  </a:extLst>
                </a:gridCol>
              </a:tblGrid>
              <a:tr h="293223">
                <a:tc>
                  <a:txBody>
                    <a:bodyPr/>
                    <a:lstStyle/>
                    <a:p>
                      <a:pPr algn="ctr"/>
                      <a:r>
                        <a:rPr lang="en-ES" sz="1400" dirty="0"/>
                        <a:t>PROS</a:t>
                      </a:r>
                    </a:p>
                  </a:txBody>
                  <a:tcPr>
                    <a:solidFill>
                      <a:schemeClr val="accent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2845984"/>
                  </a:ext>
                </a:extLst>
              </a:tr>
              <a:tr h="541191">
                <a:tc>
                  <a:txBody>
                    <a:bodyPr/>
                    <a:lstStyle/>
                    <a:p>
                      <a:pPr algn="ctr"/>
                      <a:r>
                        <a:rPr lang="en-ES" sz="1400" dirty="0"/>
                        <a:t>No need of external plant</a:t>
                      </a:r>
                    </a:p>
                    <a:p>
                      <a:pPr algn="ctr"/>
                      <a:r>
                        <a:rPr lang="en-GB" sz="1400" dirty="0"/>
                        <a:t>Good for m</a:t>
                      </a:r>
                      <a:r>
                        <a:rPr lang="en-ES" sz="1400" dirty="0"/>
                        <a:t>ovable magnet</a:t>
                      </a:r>
                    </a:p>
                    <a:p>
                      <a:pPr algn="ctr"/>
                      <a:r>
                        <a:rPr lang="en-ES" sz="1400" dirty="0"/>
                        <a:t>Less space</a:t>
                      </a:r>
                    </a:p>
                    <a:p>
                      <a:pPr algn="ctr"/>
                      <a:r>
                        <a:rPr lang="en-ES" sz="1400" dirty="0"/>
                        <a:t>Modularity, redundancy </a:t>
                      </a:r>
                    </a:p>
                    <a:p>
                      <a:pPr algn="ctr"/>
                      <a:r>
                        <a:rPr lang="en-ES" sz="1400" dirty="0"/>
                        <a:t>Less He consumption </a:t>
                      </a: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8360718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104A55A-E7E9-4754-0B17-E37B03A65127}"/>
              </a:ext>
            </a:extLst>
          </p:cNvPr>
          <p:cNvGraphicFramePr>
            <a:graphicFrameLocks noGrp="1"/>
          </p:cNvGraphicFramePr>
          <p:nvPr/>
        </p:nvGraphicFramePr>
        <p:xfrm>
          <a:off x="9402107" y="1529862"/>
          <a:ext cx="2446017" cy="103632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2446017">
                  <a:extLst>
                    <a:ext uri="{9D8B030D-6E8A-4147-A177-3AD203B41FA5}">
                      <a16:colId xmlns:a16="http://schemas.microsoft.com/office/drawing/2014/main" val="3521859281"/>
                    </a:ext>
                  </a:extLst>
                </a:gridCol>
              </a:tblGrid>
              <a:tr h="293223">
                <a:tc>
                  <a:txBody>
                    <a:bodyPr/>
                    <a:lstStyle/>
                    <a:p>
                      <a:pPr algn="ctr"/>
                      <a:r>
                        <a:rPr lang="en-ES" sz="1400" dirty="0"/>
                        <a:t>CONS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2845984"/>
                  </a:ext>
                </a:extLst>
              </a:tr>
              <a:tr h="541191">
                <a:tc>
                  <a:txBody>
                    <a:bodyPr/>
                    <a:lstStyle/>
                    <a:p>
                      <a:pPr algn="ctr"/>
                      <a:r>
                        <a:rPr lang="en-ES" sz="1400" dirty="0"/>
                        <a:t>Complexity</a:t>
                      </a:r>
                    </a:p>
                    <a:p>
                      <a:pPr algn="ctr"/>
                      <a:r>
                        <a:rPr lang="es-ES" sz="1400" dirty="0"/>
                        <a:t>Innovative </a:t>
                      </a:r>
                      <a:r>
                        <a:rPr lang="es-ES" sz="1400" dirty="0" err="1"/>
                        <a:t>design</a:t>
                      </a:r>
                      <a:endParaRPr lang="es-ES" sz="1400" dirty="0"/>
                    </a:p>
                    <a:p>
                      <a:pPr algn="ctr"/>
                      <a:r>
                        <a:rPr lang="es-ES" sz="1400" dirty="0" err="1"/>
                        <a:t>Modest</a:t>
                      </a:r>
                      <a:r>
                        <a:rPr lang="es-ES" sz="1400" dirty="0"/>
                        <a:t> </a:t>
                      </a:r>
                      <a:r>
                        <a:rPr lang="es-ES" sz="1400" dirty="0" err="1"/>
                        <a:t>power</a:t>
                      </a:r>
                      <a:r>
                        <a:rPr lang="es-ES" sz="1400" dirty="0"/>
                        <a:t>, </a:t>
                      </a:r>
                      <a:r>
                        <a:rPr lang="es-ES" sz="1400" dirty="0" err="1"/>
                        <a:t>less</a:t>
                      </a:r>
                      <a:r>
                        <a:rPr lang="es-ES" sz="1400" dirty="0"/>
                        <a:t> </a:t>
                      </a:r>
                      <a:r>
                        <a:rPr lang="es-ES" sz="1400" dirty="0" err="1"/>
                        <a:t>efficient</a:t>
                      </a:r>
                      <a:endParaRPr lang="es-ES" sz="1400" dirty="0"/>
                    </a:p>
                  </a:txBody>
                  <a:tcPr>
                    <a:solidFill>
                      <a:srgbClr val="FFC000">
                        <a:alpha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8360718"/>
                  </a:ext>
                </a:extLst>
              </a:tr>
            </a:tbl>
          </a:graphicData>
        </a:graphic>
      </p:graphicFrame>
      <p:pic>
        <p:nvPicPr>
          <p:cNvPr id="22" name="Imagen 15">
            <a:extLst>
              <a:ext uri="{FF2B5EF4-FFF2-40B4-BE49-F238E27FC236}">
                <a16:creationId xmlns:a16="http://schemas.microsoft.com/office/drawing/2014/main" id="{E38D864E-D4CB-C4A7-79F6-CEAFE0C31F1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64303" y="3263752"/>
            <a:ext cx="1578193" cy="562299"/>
          </a:xfrm>
          <a:prstGeom prst="rect">
            <a:avLst/>
          </a:prstGeom>
        </p:spPr>
      </p:pic>
      <p:sp>
        <p:nvSpPr>
          <p:cNvPr id="13" name="Marcador de pie de página 4">
            <a:extLst>
              <a:ext uri="{FF2B5EF4-FFF2-40B4-BE49-F238E27FC236}">
                <a16:creationId xmlns:a16="http://schemas.microsoft.com/office/drawing/2014/main" id="{23249897-172E-D52E-8C9D-DC6C9CE930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14" name="Marcador de número de diapositiva 9">
            <a:extLst>
              <a:ext uri="{FF2B5EF4-FFF2-40B4-BE49-F238E27FC236}">
                <a16:creationId xmlns:a16="http://schemas.microsoft.com/office/drawing/2014/main" id="{B413DC18-6C7D-DED4-A686-943AF8091C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20</a:t>
            </a:fld>
            <a:endParaRPr lang="es-ES" sz="1200" dirty="0"/>
          </a:p>
        </p:txBody>
      </p:sp>
      <p:sp>
        <p:nvSpPr>
          <p:cNvPr id="16" name="Marcador de fecha 3">
            <a:extLst>
              <a:ext uri="{FF2B5EF4-FFF2-40B4-BE49-F238E27FC236}">
                <a16:creationId xmlns:a16="http://schemas.microsoft.com/office/drawing/2014/main" id="{BCDD92E5-CC32-DE01-D962-C2FA8338126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010523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626724-61C2-B1D7-2C48-3C6A432967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3">
            <a:extLst>
              <a:ext uri="{FF2B5EF4-FFF2-40B4-BE49-F238E27FC236}">
                <a16:creationId xmlns:a16="http://schemas.microsoft.com/office/drawing/2014/main" id="{16D0EA5D-C836-560C-EF57-BB4489A2B0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17255" y="843379"/>
            <a:ext cx="4954498" cy="3710441"/>
          </a:xfrm>
          <a:prstGeom prst="rect">
            <a:avLst/>
          </a:prstGeom>
        </p:spPr>
      </p:pic>
      <p:sp>
        <p:nvSpPr>
          <p:cNvPr id="22" name="Oval 4">
            <a:extLst>
              <a:ext uri="{FF2B5EF4-FFF2-40B4-BE49-F238E27FC236}">
                <a16:creationId xmlns:a16="http://schemas.microsoft.com/office/drawing/2014/main" id="{309C68D9-3A7A-DA63-0209-D4AEABC38EFA}"/>
              </a:ext>
            </a:extLst>
          </p:cNvPr>
          <p:cNvSpPr/>
          <p:nvPr/>
        </p:nvSpPr>
        <p:spPr bwMode="auto">
          <a:xfrm rot="19818920">
            <a:off x="6820114" y="3621314"/>
            <a:ext cx="1894643" cy="641575"/>
          </a:xfrm>
          <a:prstGeom prst="ellipse">
            <a:avLst/>
          </a:prstGeom>
          <a:noFill/>
          <a:ln w="25400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23" name="Oval 8">
            <a:extLst>
              <a:ext uri="{FF2B5EF4-FFF2-40B4-BE49-F238E27FC236}">
                <a16:creationId xmlns:a16="http://schemas.microsoft.com/office/drawing/2014/main" id="{3C808FE1-3E7A-546E-541D-2D1B94B76140}"/>
              </a:ext>
            </a:extLst>
          </p:cNvPr>
          <p:cNvSpPr/>
          <p:nvPr/>
        </p:nvSpPr>
        <p:spPr bwMode="auto">
          <a:xfrm>
            <a:off x="9013354" y="1010491"/>
            <a:ext cx="1539652" cy="1528178"/>
          </a:xfrm>
          <a:prstGeom prst="ellipse">
            <a:avLst/>
          </a:prstGeom>
          <a:noFill/>
          <a:ln w="25400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2" name="1 Título">
            <a:extLst>
              <a:ext uri="{FF2B5EF4-FFF2-40B4-BE49-F238E27FC236}">
                <a16:creationId xmlns:a16="http://schemas.microsoft.com/office/drawing/2014/main" id="{FEF5D3F2-3198-0207-65FB-C3E69ACECA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b="1" dirty="0">
                <a:latin typeface="Arial" panose="020B0604020202020204" pitchFamily="34" charset="0"/>
                <a:cs typeface="Arial" panose="020B0604020202020204" pitchFamily="34" charset="0"/>
              </a:rPr>
              <a:t>BabyIAXO </a:t>
            </a:r>
            <a:r>
              <a:rPr lang="es-ES" b="1" dirty="0" err="1">
                <a:latin typeface="Arial" panose="020B0604020202020204" pitchFamily="34" charset="0"/>
                <a:cs typeface="Arial" panose="020B0604020202020204" pitchFamily="34" charset="0"/>
              </a:rPr>
              <a:t>magnet</a:t>
            </a:r>
            <a:r>
              <a:rPr lang="es-ES" b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s-ES" b="1" dirty="0" err="1">
                <a:latin typeface="Arial" panose="020B0604020202020204" pitchFamily="34" charset="0"/>
                <a:cs typeface="Arial" panose="020B0604020202020204" pitchFamily="34" charset="0"/>
              </a:rPr>
              <a:t>cryogenics</a:t>
            </a:r>
            <a:endParaRPr lang="es-E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2 Marcador de contenido">
            <a:extLst>
              <a:ext uri="{FF2B5EF4-FFF2-40B4-BE49-F238E27FC236}">
                <a16:creationId xmlns:a16="http://schemas.microsoft.com/office/drawing/2014/main" id="{5A72D33A-AC19-320C-EA7D-770820D13285}"/>
              </a:ext>
            </a:extLst>
          </p:cNvPr>
          <p:cNvSpPr txBox="1">
            <a:spLocks/>
          </p:cNvSpPr>
          <p:nvPr/>
        </p:nvSpPr>
        <p:spPr bwMode="auto">
          <a:xfrm>
            <a:off x="289729" y="1444943"/>
            <a:ext cx="6769626" cy="19840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Cold mass (&lt;5K), Cooled with liquid He from phase separator via thermosiphon (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cryo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 turret) 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50 K &amp; 25 K thermal shields and HTS-based current leads, cooled with He gas circulation with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cryo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 fan (service box).</a:t>
            </a:r>
          </a:p>
        </p:txBody>
      </p:sp>
      <p:pic>
        <p:nvPicPr>
          <p:cNvPr id="12" name="Picture 5">
            <a:extLst>
              <a:ext uri="{FF2B5EF4-FFF2-40B4-BE49-F238E27FC236}">
                <a16:creationId xmlns:a16="http://schemas.microsoft.com/office/drawing/2014/main" id="{3E86A5A2-F07F-D2B5-42B3-30F067628B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12" y="3183398"/>
            <a:ext cx="5502822" cy="3108398"/>
          </a:xfrm>
          <a:prstGeom prst="rect">
            <a:avLst/>
          </a:prstGeom>
        </p:spPr>
      </p:pic>
      <p:sp>
        <p:nvSpPr>
          <p:cNvPr id="17" name="CuadroTexto 16">
            <a:extLst>
              <a:ext uri="{FF2B5EF4-FFF2-40B4-BE49-F238E27FC236}">
                <a16:creationId xmlns:a16="http://schemas.microsoft.com/office/drawing/2014/main" id="{C2B4CD27-CD13-4A5A-B8BB-99F37407EBC5}"/>
              </a:ext>
            </a:extLst>
          </p:cNvPr>
          <p:cNvSpPr txBox="1"/>
          <p:nvPr/>
        </p:nvSpPr>
        <p:spPr>
          <a:xfrm>
            <a:off x="7144004" y="1410248"/>
            <a:ext cx="1703509" cy="5232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Cryogenic turret (phase separator)</a:t>
            </a:r>
            <a:endParaRPr lang="es-ES" sz="1400" dirty="0"/>
          </a:p>
        </p:txBody>
      </p:sp>
      <p:sp>
        <p:nvSpPr>
          <p:cNvPr id="18" name="CuadroTexto 17">
            <a:extLst>
              <a:ext uri="{FF2B5EF4-FFF2-40B4-BE49-F238E27FC236}">
                <a16:creationId xmlns:a16="http://schemas.microsoft.com/office/drawing/2014/main" id="{64B596FB-0113-40EA-A761-961C34005225}"/>
              </a:ext>
            </a:extLst>
          </p:cNvPr>
          <p:cNvSpPr txBox="1"/>
          <p:nvPr/>
        </p:nvSpPr>
        <p:spPr>
          <a:xfrm>
            <a:off x="6014991" y="3148970"/>
            <a:ext cx="1703509" cy="30777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Service box</a:t>
            </a:r>
            <a:endParaRPr lang="es-ES" sz="1400" dirty="0"/>
          </a:p>
        </p:txBody>
      </p:sp>
      <p:cxnSp>
        <p:nvCxnSpPr>
          <p:cNvPr id="6" name="Conector recto de flecha 5">
            <a:extLst>
              <a:ext uri="{FF2B5EF4-FFF2-40B4-BE49-F238E27FC236}">
                <a16:creationId xmlns:a16="http://schemas.microsoft.com/office/drawing/2014/main" id="{D5422EA9-A60E-49C4-B0FD-D321E9C17948}"/>
              </a:ext>
            </a:extLst>
          </p:cNvPr>
          <p:cNvCxnSpPr>
            <a:cxnSpLocks/>
            <a:stCxn id="17" idx="3"/>
          </p:cNvCxnSpPr>
          <p:nvPr/>
        </p:nvCxnSpPr>
        <p:spPr>
          <a:xfrm>
            <a:off x="8847513" y="1671858"/>
            <a:ext cx="519525" cy="8338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Conector recto de flecha 19">
            <a:extLst>
              <a:ext uri="{FF2B5EF4-FFF2-40B4-BE49-F238E27FC236}">
                <a16:creationId xmlns:a16="http://schemas.microsoft.com/office/drawing/2014/main" id="{C10343A2-A1FD-4073-A298-4A83D599A637}"/>
              </a:ext>
            </a:extLst>
          </p:cNvPr>
          <p:cNvCxnSpPr>
            <a:cxnSpLocks/>
            <a:stCxn id="18" idx="2"/>
          </p:cNvCxnSpPr>
          <p:nvPr/>
        </p:nvCxnSpPr>
        <p:spPr>
          <a:xfrm>
            <a:off x="6866746" y="3456747"/>
            <a:ext cx="651654" cy="33833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Picture 18">
            <a:extLst>
              <a:ext uri="{FF2B5EF4-FFF2-40B4-BE49-F238E27FC236}">
                <a16:creationId xmlns:a16="http://schemas.microsoft.com/office/drawing/2014/main" id="{1F6C9A35-15FE-00B8-F756-888C992F42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0788" y="3398638"/>
            <a:ext cx="1033486" cy="1018118"/>
          </a:xfrm>
          <a:prstGeom prst="rect">
            <a:avLst/>
          </a:prstGeom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843E854F-96DD-74E3-DA8B-0FEC6D608563}"/>
              </a:ext>
            </a:extLst>
          </p:cNvPr>
          <p:cNvGraphicFramePr>
            <a:graphicFrameLocks noGrp="1"/>
          </p:cNvGraphicFramePr>
          <p:nvPr/>
        </p:nvGraphicFramePr>
        <p:xfrm>
          <a:off x="6449423" y="4710430"/>
          <a:ext cx="5502822" cy="164592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5502822">
                  <a:extLst>
                    <a:ext uri="{9D8B030D-6E8A-4147-A177-3AD203B41FA5}">
                      <a16:colId xmlns:a16="http://schemas.microsoft.com/office/drawing/2014/main" val="3521859281"/>
                    </a:ext>
                  </a:extLst>
                </a:gridCol>
              </a:tblGrid>
              <a:tr h="293223">
                <a:tc>
                  <a:txBody>
                    <a:bodyPr/>
                    <a:lstStyle/>
                    <a:p>
                      <a:pPr algn="ctr"/>
                      <a:r>
                        <a:rPr lang="en-ES" sz="1600" dirty="0"/>
                        <a:t>A number of demonstrating setups &amp; tests ongoing at CERN-EP</a:t>
                      </a:r>
                    </a:p>
                  </a:txBody>
                  <a:tcPr>
                    <a:solidFill>
                      <a:schemeClr val="accent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2845984"/>
                  </a:ext>
                </a:extLst>
              </a:tr>
              <a:tr h="541191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He gas circulation with cryocoolers &amp; </a:t>
                      </a:r>
                      <a:r>
                        <a:rPr lang="en-GB" sz="1600" dirty="0" err="1"/>
                        <a:t>cryofan</a:t>
                      </a:r>
                      <a:endParaRPr lang="en-GB" sz="1600" dirty="0"/>
                    </a:p>
                    <a:p>
                      <a:pPr algn="ctr"/>
                      <a:r>
                        <a:rPr lang="en-GB" sz="1600" dirty="0"/>
                        <a:t>HTS high-efficiency current leads.</a:t>
                      </a:r>
                    </a:p>
                    <a:p>
                      <a:pPr algn="ctr"/>
                      <a:r>
                        <a:rPr lang="en-GB" sz="1600" dirty="0"/>
                        <a:t>Local cryocooler-based He liquefaction and thermal syphon.</a:t>
                      </a:r>
                    </a:p>
                    <a:p>
                      <a:pPr algn="ctr"/>
                      <a:r>
                        <a:rPr lang="en-GB" sz="1600" dirty="0"/>
                        <a:t>Compact Zero-boil-off cryogenics</a:t>
                      </a:r>
                    </a:p>
                    <a:p>
                      <a:pPr algn="ctr"/>
                      <a:r>
                        <a:rPr lang="en-GB" sz="1600" dirty="0"/>
                        <a:t>Custom-designed heat exchanger</a:t>
                      </a:r>
                      <a:endParaRPr lang="en-ES" sz="1600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8360718"/>
                  </a:ext>
                </a:extLst>
              </a:tr>
            </a:tbl>
          </a:graphicData>
        </a:graphic>
      </p:graphicFrame>
      <p:sp>
        <p:nvSpPr>
          <p:cNvPr id="4" name="Marcador de pie de página 4">
            <a:extLst>
              <a:ext uri="{FF2B5EF4-FFF2-40B4-BE49-F238E27FC236}">
                <a16:creationId xmlns:a16="http://schemas.microsoft.com/office/drawing/2014/main" id="{D0C58622-ABCC-D702-8162-A5FC42857F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5" name="Marcador de número de diapositiva 9">
            <a:extLst>
              <a:ext uri="{FF2B5EF4-FFF2-40B4-BE49-F238E27FC236}">
                <a16:creationId xmlns:a16="http://schemas.microsoft.com/office/drawing/2014/main" id="{C9094C68-6C40-DB2E-DA97-EF528C357B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21</a:t>
            </a:fld>
            <a:endParaRPr lang="es-ES" sz="1200" dirty="0"/>
          </a:p>
        </p:txBody>
      </p:sp>
      <p:sp>
        <p:nvSpPr>
          <p:cNvPr id="7" name="Marcador de fecha 3">
            <a:extLst>
              <a:ext uri="{FF2B5EF4-FFF2-40B4-BE49-F238E27FC236}">
                <a16:creationId xmlns:a16="http://schemas.microsoft.com/office/drawing/2014/main" id="{F374ABCA-81B2-4029-E0A2-168580DD26B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073715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974D67-9AB4-D1E7-D375-4F736846AF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24 Grupo">
            <a:extLst>
              <a:ext uri="{FF2B5EF4-FFF2-40B4-BE49-F238E27FC236}">
                <a16:creationId xmlns:a16="http://schemas.microsoft.com/office/drawing/2014/main" id="{8D78850B-0DC1-4B07-B542-6A07C6E3D866}"/>
              </a:ext>
            </a:extLst>
          </p:cNvPr>
          <p:cNvGrpSpPr/>
          <p:nvPr/>
        </p:nvGrpSpPr>
        <p:grpSpPr>
          <a:xfrm>
            <a:off x="4936564" y="1444943"/>
            <a:ext cx="6912768" cy="4752528"/>
            <a:chOff x="323528" y="1916832"/>
            <a:chExt cx="6912768" cy="4752528"/>
          </a:xfrm>
        </p:grpSpPr>
        <p:grpSp>
          <p:nvGrpSpPr>
            <p:cNvPr id="7" name="23 Grupo">
              <a:extLst>
                <a:ext uri="{FF2B5EF4-FFF2-40B4-BE49-F238E27FC236}">
                  <a16:creationId xmlns:a16="http://schemas.microsoft.com/office/drawing/2014/main" id="{026CECD2-7489-FBEA-C6A0-B2A7198D420B}"/>
                </a:ext>
              </a:extLst>
            </p:cNvPr>
            <p:cNvGrpSpPr/>
            <p:nvPr/>
          </p:nvGrpSpPr>
          <p:grpSpPr>
            <a:xfrm>
              <a:off x="323528" y="1916832"/>
              <a:ext cx="6912768" cy="4752528"/>
              <a:chOff x="323528" y="1916832"/>
              <a:chExt cx="6912768" cy="4752528"/>
            </a:xfrm>
          </p:grpSpPr>
          <p:pic>
            <p:nvPicPr>
              <p:cNvPr id="20" name="Picture 4" descr="http://www.accessscience.com/loadBinary.aspx?aID=775&amp;filename=681600FG0090.GIF">
                <a:hlinkClick r:id="rId2"/>
                <a:extLst>
                  <a:ext uri="{FF2B5EF4-FFF2-40B4-BE49-F238E27FC236}">
                    <a16:creationId xmlns:a16="http://schemas.microsoft.com/office/drawing/2014/main" id="{787FA8B3-0804-8122-EDFD-B914F4E76503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323528" y="1957195"/>
                <a:ext cx="6912768" cy="4712165"/>
              </a:xfrm>
              <a:prstGeom prst="rect">
                <a:avLst/>
              </a:prstGeom>
              <a:noFill/>
            </p:spPr>
          </p:pic>
          <p:sp>
            <p:nvSpPr>
              <p:cNvPr id="21" name="21 Rectángulo">
                <a:extLst>
                  <a:ext uri="{FF2B5EF4-FFF2-40B4-BE49-F238E27FC236}">
                    <a16:creationId xmlns:a16="http://schemas.microsoft.com/office/drawing/2014/main" id="{61D34CF8-4130-FA31-47FF-A96774EE3A14}"/>
                  </a:ext>
                </a:extLst>
              </p:cNvPr>
              <p:cNvSpPr/>
              <p:nvPr/>
            </p:nvSpPr>
            <p:spPr>
              <a:xfrm>
                <a:off x="5364088" y="1916832"/>
                <a:ext cx="792088" cy="36004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s-ES" b="0">
                  <a:latin typeface="Arial Rounded MT Bold" pitchFamily="34" charset="0"/>
                </a:endParaRPr>
              </a:p>
            </p:txBody>
          </p:sp>
        </p:grpSp>
        <p:sp>
          <p:nvSpPr>
            <p:cNvPr id="11" name="17 Rectángulo">
              <a:extLst>
                <a:ext uri="{FF2B5EF4-FFF2-40B4-BE49-F238E27FC236}">
                  <a16:creationId xmlns:a16="http://schemas.microsoft.com/office/drawing/2014/main" id="{D3AF2C9D-3979-BD60-F5E1-9B326004B900}"/>
                </a:ext>
              </a:extLst>
            </p:cNvPr>
            <p:cNvSpPr/>
            <p:nvPr/>
          </p:nvSpPr>
          <p:spPr>
            <a:xfrm>
              <a:off x="1280572" y="2996952"/>
              <a:ext cx="504056" cy="36004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" b="0">
                <a:latin typeface="Arial Rounded MT Bold" pitchFamily="34" charset="0"/>
              </a:endParaRPr>
            </a:p>
          </p:txBody>
        </p:sp>
        <p:sp>
          <p:nvSpPr>
            <p:cNvPr id="12" name="19 Rectángulo">
              <a:extLst>
                <a:ext uri="{FF2B5EF4-FFF2-40B4-BE49-F238E27FC236}">
                  <a16:creationId xmlns:a16="http://schemas.microsoft.com/office/drawing/2014/main" id="{BAC343C3-283C-831A-82FB-02A285E50E3D}"/>
                </a:ext>
              </a:extLst>
            </p:cNvPr>
            <p:cNvSpPr/>
            <p:nvPr/>
          </p:nvSpPr>
          <p:spPr>
            <a:xfrm>
              <a:off x="2771800" y="6165304"/>
              <a:ext cx="504056" cy="36004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" b="0">
                <a:latin typeface="Arial Rounded MT Bold" pitchFamily="34" charset="0"/>
              </a:endParaRPr>
            </a:p>
          </p:txBody>
        </p:sp>
        <p:sp>
          <p:nvSpPr>
            <p:cNvPr id="16" name="20 Rectángulo">
              <a:extLst>
                <a:ext uri="{FF2B5EF4-FFF2-40B4-BE49-F238E27FC236}">
                  <a16:creationId xmlns:a16="http://schemas.microsoft.com/office/drawing/2014/main" id="{B342E31B-DFD4-D2F2-512B-AE7425149E4E}"/>
                </a:ext>
              </a:extLst>
            </p:cNvPr>
            <p:cNvSpPr/>
            <p:nvPr/>
          </p:nvSpPr>
          <p:spPr>
            <a:xfrm>
              <a:off x="5148064" y="4365104"/>
              <a:ext cx="792088" cy="36004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" b="0">
                <a:latin typeface="Arial Rounded MT Bold" pitchFamily="34" charset="0"/>
              </a:endParaRPr>
            </a:p>
          </p:txBody>
        </p:sp>
        <p:sp>
          <p:nvSpPr>
            <p:cNvPr id="19" name="22 CuadroTexto">
              <a:extLst>
                <a:ext uri="{FF2B5EF4-FFF2-40B4-BE49-F238E27FC236}">
                  <a16:creationId xmlns:a16="http://schemas.microsoft.com/office/drawing/2014/main" id="{08965A32-8DD3-9AAB-9F1F-3B5ACE85BA68}"/>
                </a:ext>
              </a:extLst>
            </p:cNvPr>
            <p:cNvSpPr txBox="1"/>
            <p:nvPr/>
          </p:nvSpPr>
          <p:spPr>
            <a:xfrm>
              <a:off x="5141155" y="4437112"/>
              <a:ext cx="1015021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s-ES" sz="1100" b="0" dirty="0">
                  <a:latin typeface="Arial Rounded MT Bold" pitchFamily="34" charset="0"/>
                </a:rPr>
                <a:t>Focal </a:t>
              </a:r>
              <a:r>
                <a:rPr lang="es-ES" sz="1100" b="0" dirty="0" err="1">
                  <a:latin typeface="Arial Rounded MT Bold" pitchFamily="34" charset="0"/>
                </a:rPr>
                <a:t>length</a:t>
              </a:r>
              <a:endParaRPr lang="es-ES" sz="1100" b="0" dirty="0">
                <a:latin typeface="Arial Rounded MT Bold" pitchFamily="34" charset="0"/>
              </a:endParaRPr>
            </a:p>
          </p:txBody>
        </p:sp>
      </p:grpSp>
      <p:sp>
        <p:nvSpPr>
          <p:cNvPr id="2" name="1 Título">
            <a:extLst>
              <a:ext uri="{FF2B5EF4-FFF2-40B4-BE49-F238E27FC236}">
                <a16:creationId xmlns:a16="http://schemas.microsoft.com/office/drawing/2014/main" id="{E96056D2-4D09-F5D1-9463-CE88F9B205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b="1" dirty="0">
                <a:latin typeface="Arial" panose="020B0604020202020204" pitchFamily="34" charset="0"/>
                <a:cs typeface="Arial" panose="020B0604020202020204" pitchFamily="34" charset="0"/>
              </a:rPr>
              <a:t>X-</a:t>
            </a:r>
            <a:r>
              <a:rPr lang="es-ES" b="1" dirty="0" err="1">
                <a:latin typeface="Arial" panose="020B0604020202020204" pitchFamily="34" charset="0"/>
                <a:cs typeface="Arial" panose="020B0604020202020204" pitchFamily="34" charset="0"/>
              </a:rPr>
              <a:t>ray</a:t>
            </a:r>
            <a:r>
              <a:rPr lang="es-E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b="1" dirty="0" err="1">
                <a:latin typeface="Arial" panose="020B0604020202020204" pitchFamily="34" charset="0"/>
                <a:cs typeface="Arial" panose="020B0604020202020204" pitchFamily="34" charset="0"/>
              </a:rPr>
              <a:t>optics</a:t>
            </a:r>
            <a:r>
              <a:rPr lang="es-E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b="1" dirty="0" err="1">
                <a:latin typeface="Arial" panose="020B0604020202020204" pitchFamily="34" charset="0"/>
                <a:cs typeface="Arial" panose="020B0604020202020204" pitchFamily="34" charset="0"/>
              </a:rPr>
              <a:t>for</a:t>
            </a:r>
            <a:r>
              <a:rPr lang="es-E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b="1" dirty="0" err="1">
                <a:latin typeface="Arial" panose="020B0604020202020204" pitchFamily="34" charset="0"/>
                <a:cs typeface="Arial" panose="020B0604020202020204" pitchFamily="34" charset="0"/>
              </a:rPr>
              <a:t>axion</a:t>
            </a:r>
            <a:r>
              <a:rPr lang="es-E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b="1" dirty="0" err="1">
                <a:latin typeface="Arial" panose="020B0604020202020204" pitchFamily="34" charset="0"/>
                <a:cs typeface="Arial" panose="020B0604020202020204" pitchFamily="34" charset="0"/>
              </a:rPr>
              <a:t>helioscopes</a:t>
            </a:r>
            <a:endParaRPr lang="es-E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2 Marcador de contenido">
            <a:extLst>
              <a:ext uri="{FF2B5EF4-FFF2-40B4-BE49-F238E27FC236}">
                <a16:creationId xmlns:a16="http://schemas.microsoft.com/office/drawing/2014/main" id="{0AA93ED0-3AE0-40F6-3C8A-B82409A6C4B5}"/>
              </a:ext>
            </a:extLst>
          </p:cNvPr>
          <p:cNvSpPr txBox="1">
            <a:spLocks/>
          </p:cNvSpPr>
          <p:nvPr/>
        </p:nvSpPr>
        <p:spPr bwMode="auto">
          <a:xfrm>
            <a:off x="535576" y="1444943"/>
            <a:ext cx="5541624" cy="4156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indent="-342900" eaLnBrk="0" hangingPunct="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X-rays are focused by means of grazing angle reflection (usually 2)</a:t>
            </a:r>
          </a:p>
          <a:p>
            <a:pPr marL="342900" indent="-342900" eaLnBrk="0" hangingPunct="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Many techniques developed in the </a:t>
            </a:r>
            <a:r>
              <a:rPr lang="en-US" sz="2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x-ray astronomy field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. But usually costly due to exquisite imaging requirements</a:t>
            </a:r>
          </a:p>
          <a:p>
            <a:pPr marL="342900" indent="-342900" eaLnBrk="0" hangingPunct="0">
              <a:spcBef>
                <a:spcPct val="20000"/>
              </a:spcBef>
              <a:buFont typeface="Arial" pitchFamily="34" charset="0"/>
              <a:buChar char="•"/>
              <a:defRPr/>
            </a:pPr>
            <a:endParaRPr lang="en-US" sz="2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  <a:sym typeface="Wingdings" pitchFamily="2" charset="2"/>
            </a:endParaRPr>
          </a:p>
          <a:p>
            <a:pPr lvl="1" eaLnBrk="0" hangingPunct="0">
              <a:spcBef>
                <a:spcPct val="20000"/>
              </a:spcBef>
              <a:defRPr/>
            </a:pPr>
            <a:endParaRPr lang="en-US" sz="1400" b="0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  <a:sym typeface="Wingdings" pitchFamily="2" charset="2"/>
            </a:endParaRPr>
          </a:p>
          <a:p>
            <a:pPr marL="342900" indent="-342900" eaLnBrk="0" hangingPunct="0">
              <a:spcBef>
                <a:spcPct val="20000"/>
              </a:spcBef>
              <a:buFont typeface="Arial" pitchFamily="34" charset="0"/>
              <a:buChar char="•"/>
              <a:defRPr/>
            </a:pPr>
            <a:endParaRPr lang="es-ES" sz="2000" b="0" dirty="0">
              <a:latin typeface="Arial" panose="020B0604020202020204" pitchFamily="34" charset="0"/>
              <a:cs typeface="Arial" panose="020B0604020202020204" pitchFamily="34" charset="0"/>
              <a:sym typeface="Wingdings" pitchFamily="2" charset="2"/>
            </a:endParaRPr>
          </a:p>
        </p:txBody>
      </p:sp>
      <p:pic>
        <p:nvPicPr>
          <p:cNvPr id="22" name="Picture 6" descr="http://images.iop.org/objects/ccr/cern/41/3/3/cernnews7_3-01.jpg">
            <a:hlinkClick r:id="rId4"/>
            <a:extLst>
              <a:ext uri="{FF2B5EF4-FFF2-40B4-BE49-F238E27FC236}">
                <a16:creationId xmlns:a16="http://schemas.microsoft.com/office/drawing/2014/main" id="{EDF1CA11-9041-658B-4539-D21A9EF3F3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2680" y="3486152"/>
            <a:ext cx="2016224" cy="2078582"/>
          </a:xfrm>
          <a:prstGeom prst="rect">
            <a:avLst/>
          </a:prstGeom>
          <a:noFill/>
        </p:spPr>
      </p:pic>
      <p:sp>
        <p:nvSpPr>
          <p:cNvPr id="23" name="TextBox 6">
            <a:extLst>
              <a:ext uri="{FF2B5EF4-FFF2-40B4-BE49-F238E27FC236}">
                <a16:creationId xmlns:a16="http://schemas.microsoft.com/office/drawing/2014/main" id="{438A8257-16F2-2F16-0C91-145E9A906A2B}"/>
              </a:ext>
            </a:extLst>
          </p:cNvPr>
          <p:cNvSpPr txBox="1"/>
          <p:nvPr/>
        </p:nvSpPr>
        <p:spPr>
          <a:xfrm>
            <a:off x="210116" y="5513495"/>
            <a:ext cx="2360219" cy="830997"/>
          </a:xfrm>
          <a:prstGeom prst="rect">
            <a:avLst/>
          </a:prstGeom>
          <a:solidFill>
            <a:srgbClr val="FFCC00"/>
          </a:solidFill>
          <a:ln w="9525" algn="ctr">
            <a:solidFill>
              <a:srgbClr val="FF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en-US" sz="1200" b="0" dirty="0">
                <a:solidFill>
                  <a:srgbClr val="FF0000"/>
                </a:solidFill>
                <a:latin typeface="Arial Rounded MT Bold" pitchFamily="34" charset="0"/>
              </a:rPr>
              <a:t>ABRIXAS</a:t>
            </a:r>
            <a:r>
              <a:rPr lang="en-US" sz="1200" b="0" dirty="0">
                <a:solidFill>
                  <a:srgbClr val="000000"/>
                </a:solidFill>
                <a:latin typeface="Arial Rounded MT Bold" pitchFamily="34" charset="0"/>
              </a:rPr>
              <a:t> spare telescope, used in one of the 4 bores of CAST (pioneer use  of x-ray optics in axion research)</a:t>
            </a:r>
          </a:p>
        </p:txBody>
      </p:sp>
      <p:sp>
        <p:nvSpPr>
          <p:cNvPr id="24" name="26 Flecha abajo">
            <a:extLst>
              <a:ext uri="{FF2B5EF4-FFF2-40B4-BE49-F238E27FC236}">
                <a16:creationId xmlns:a16="http://schemas.microsoft.com/office/drawing/2014/main" id="{042BEC9F-153C-0EB2-5974-53BBD610EB3B}"/>
              </a:ext>
            </a:extLst>
          </p:cNvPr>
          <p:cNvSpPr/>
          <p:nvPr/>
        </p:nvSpPr>
        <p:spPr>
          <a:xfrm rot="9456038">
            <a:off x="1326776" y="5093824"/>
            <a:ext cx="288032" cy="504056"/>
          </a:xfrm>
          <a:prstGeom prst="downArrow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s-ES" b="0">
              <a:latin typeface="Arial Rounded MT Bold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5D80708-19E1-A211-7F8A-4A8A5688DF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/>
          <a:srcRect b="16711"/>
          <a:stretch>
            <a:fillRect/>
          </a:stretch>
        </p:blipFill>
        <p:spPr bwMode="auto">
          <a:xfrm>
            <a:off x="2485813" y="3458827"/>
            <a:ext cx="1905472" cy="18346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4583044-D9DF-3DCC-1E6E-6C6BB9EB23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134572" y="3953368"/>
            <a:ext cx="1033013" cy="9669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Rectangle 7">
            <a:extLst>
              <a:ext uri="{FF2B5EF4-FFF2-40B4-BE49-F238E27FC236}">
                <a16:creationId xmlns:a16="http://schemas.microsoft.com/office/drawing/2014/main" id="{877336A6-F6C0-B8E1-0086-DDE384775590}"/>
              </a:ext>
            </a:extLst>
          </p:cNvPr>
          <p:cNvSpPr>
            <a:spLocks/>
          </p:cNvSpPr>
          <p:nvPr/>
        </p:nvSpPr>
        <p:spPr bwMode="auto">
          <a:xfrm>
            <a:off x="2552276" y="5345852"/>
            <a:ext cx="1851052" cy="646331"/>
          </a:xfrm>
          <a:prstGeom prst="rect">
            <a:avLst/>
          </a:prstGeom>
          <a:solidFill>
            <a:srgbClr val="FFCC00"/>
          </a:solidFill>
          <a:ln w="9525" algn="ctr">
            <a:solidFill>
              <a:srgbClr val="FF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latin typeface="Arial Rounded MT Bold" pitchFamily="34" charset="0"/>
              </a:rPr>
              <a:t>First X-ray optics specifically built for axions in CAST (LLNL)</a:t>
            </a:r>
            <a:endParaRPr lang="en-US" sz="1200" dirty="0">
              <a:latin typeface="Arial Rounded MT Bold" pitchFamily="34" charset="0"/>
              <a:sym typeface="Arial" charset="0"/>
            </a:endParaRPr>
          </a:p>
        </p:txBody>
      </p:sp>
      <p:sp>
        <p:nvSpPr>
          <p:cNvPr id="14" name="26 Flecha abajo">
            <a:extLst>
              <a:ext uri="{FF2B5EF4-FFF2-40B4-BE49-F238E27FC236}">
                <a16:creationId xmlns:a16="http://schemas.microsoft.com/office/drawing/2014/main" id="{C8F4090F-ECD5-9244-8C06-5B4886D8817B}"/>
              </a:ext>
            </a:extLst>
          </p:cNvPr>
          <p:cNvSpPr/>
          <p:nvPr/>
        </p:nvSpPr>
        <p:spPr>
          <a:xfrm rot="10518468">
            <a:off x="3333786" y="4560199"/>
            <a:ext cx="288032" cy="850149"/>
          </a:xfrm>
          <a:prstGeom prst="downArrow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s-ES" b="0">
              <a:latin typeface="Arial Rounded MT Bold" pitchFamily="34" charset="0"/>
            </a:endParaRP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28333444-963C-4DFD-1CF1-177B58CD18FA}"/>
              </a:ext>
            </a:extLst>
          </p:cNvPr>
          <p:cNvCxnSpPr/>
          <p:nvPr/>
        </p:nvCxnSpPr>
        <p:spPr>
          <a:xfrm>
            <a:off x="2993233" y="3690041"/>
            <a:ext cx="0" cy="416997"/>
          </a:xfrm>
          <a:prstGeom prst="straightConnector1">
            <a:avLst/>
          </a:prstGeom>
          <a:ln w="31750">
            <a:solidFill>
              <a:srgbClr val="FFFF00"/>
            </a:solidFill>
            <a:headEnd type="triangle"/>
            <a:tailEnd type="triangle"/>
          </a:ln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EE651FD7-DF3F-A9C8-6BCB-47551F27F50B}"/>
              </a:ext>
            </a:extLst>
          </p:cNvPr>
          <p:cNvSpPr txBox="1"/>
          <p:nvPr/>
        </p:nvSpPr>
        <p:spPr>
          <a:xfrm>
            <a:off x="2505025" y="3655862"/>
            <a:ext cx="755846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100" dirty="0">
                <a:solidFill>
                  <a:srgbClr val="FFFF00"/>
                </a:solidFill>
                <a:latin typeface="Arial Rounded MT Bold" pitchFamily="34" charset="0"/>
              </a:rPr>
              <a:t>5 cm</a:t>
            </a:r>
            <a:endParaRPr lang="en-ES" sz="1100" dirty="0">
              <a:solidFill>
                <a:srgbClr val="FFFF00"/>
              </a:solidFill>
            </a:endParaRPr>
          </a:p>
        </p:txBody>
      </p:sp>
      <p:sp>
        <p:nvSpPr>
          <p:cNvPr id="6" name="Marcador de pie de página 4">
            <a:extLst>
              <a:ext uri="{FF2B5EF4-FFF2-40B4-BE49-F238E27FC236}">
                <a16:creationId xmlns:a16="http://schemas.microsoft.com/office/drawing/2014/main" id="{0597C245-914F-58E2-5790-BAF265AA36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17" name="Marcador de número de diapositiva 9">
            <a:extLst>
              <a:ext uri="{FF2B5EF4-FFF2-40B4-BE49-F238E27FC236}">
                <a16:creationId xmlns:a16="http://schemas.microsoft.com/office/drawing/2014/main" id="{708CBC17-7EAD-729C-6248-7B7AE416E0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22</a:t>
            </a:fld>
            <a:endParaRPr lang="es-ES" sz="1200" dirty="0"/>
          </a:p>
        </p:txBody>
      </p:sp>
      <p:sp>
        <p:nvSpPr>
          <p:cNvPr id="27" name="Marcador de fecha 3">
            <a:extLst>
              <a:ext uri="{FF2B5EF4-FFF2-40B4-BE49-F238E27FC236}">
                <a16:creationId xmlns:a16="http://schemas.microsoft.com/office/drawing/2014/main" id="{1463129C-CB33-7A3D-71BF-119344D6D6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51196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E173C0-1AC0-58F9-498A-5DBDE3776E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8E02735-7682-C9BD-7F7A-46D29AA2D38B}"/>
              </a:ext>
            </a:extLst>
          </p:cNvPr>
          <p:cNvSpPr txBox="1"/>
          <p:nvPr/>
        </p:nvSpPr>
        <p:spPr>
          <a:xfrm>
            <a:off x="8534605" y="1574049"/>
            <a:ext cx="3188289" cy="4027209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>
            <a:noAutofit/>
          </a:bodyPr>
          <a:lstStyle/>
          <a:p>
            <a:pPr marL="118872" indent="0" algn="ctr">
              <a:buNone/>
            </a:pPr>
            <a:r>
              <a:rPr 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XMM Flight Spare x-ray telescope</a:t>
            </a:r>
            <a:endParaRPr lang="en-US" sz="20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Property of ESA, loaned to be used in BabyIAXO. 70 cm diameters, 7 m focal length</a:t>
            </a:r>
          </a:p>
          <a:p>
            <a:endParaRPr 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1 Título">
            <a:extLst>
              <a:ext uri="{FF2B5EF4-FFF2-40B4-BE49-F238E27FC236}">
                <a16:creationId xmlns:a16="http://schemas.microsoft.com/office/drawing/2014/main" id="{43DCFE76-4E64-F554-6E0E-5751E4263D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b="1" dirty="0">
                <a:latin typeface="Arial" panose="020B0604020202020204" pitchFamily="34" charset="0"/>
                <a:cs typeface="Arial" panose="020B0604020202020204" pitchFamily="34" charset="0"/>
              </a:rPr>
              <a:t>Cost-</a:t>
            </a:r>
            <a:r>
              <a:rPr lang="es-ES" b="1" dirty="0" err="1">
                <a:latin typeface="Arial" panose="020B0604020202020204" pitchFamily="34" charset="0"/>
                <a:cs typeface="Arial" panose="020B0604020202020204" pitchFamily="34" charset="0"/>
              </a:rPr>
              <a:t>effective</a:t>
            </a:r>
            <a:r>
              <a:rPr lang="es-E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b="1" dirty="0" err="1">
                <a:latin typeface="Arial" panose="020B0604020202020204" pitchFamily="34" charset="0"/>
                <a:cs typeface="Arial" panose="020B0604020202020204" pitchFamily="34" charset="0"/>
              </a:rPr>
              <a:t>large-scale</a:t>
            </a:r>
            <a:r>
              <a:rPr lang="es-ES" b="1" dirty="0">
                <a:latin typeface="Arial" panose="020B0604020202020204" pitchFamily="34" charset="0"/>
                <a:cs typeface="Arial" panose="020B0604020202020204" pitchFamily="34" charset="0"/>
              </a:rPr>
              <a:t> X-</a:t>
            </a:r>
            <a:r>
              <a:rPr lang="es-ES" b="1" dirty="0" err="1">
                <a:latin typeface="Arial" panose="020B0604020202020204" pitchFamily="34" charset="0"/>
                <a:cs typeface="Arial" panose="020B0604020202020204" pitchFamily="34" charset="0"/>
              </a:rPr>
              <a:t>ray</a:t>
            </a:r>
            <a:r>
              <a:rPr lang="es-E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b="1" dirty="0" err="1">
                <a:latin typeface="Arial" panose="020B0604020202020204" pitchFamily="34" charset="0"/>
                <a:cs typeface="Arial" panose="020B0604020202020204" pitchFamily="34" charset="0"/>
              </a:rPr>
              <a:t>optics</a:t>
            </a:r>
            <a:r>
              <a:rPr lang="es-E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5" name="2 Marcador de contenido">
            <a:extLst>
              <a:ext uri="{FF2B5EF4-FFF2-40B4-BE49-F238E27FC236}">
                <a16:creationId xmlns:a16="http://schemas.microsoft.com/office/drawing/2014/main" id="{C1CBE075-0E9A-78AE-E207-1A730DDC0B4B}"/>
              </a:ext>
            </a:extLst>
          </p:cNvPr>
          <p:cNvSpPr txBox="1">
            <a:spLocks/>
          </p:cNvSpPr>
          <p:nvPr/>
        </p:nvSpPr>
        <p:spPr bwMode="auto">
          <a:xfrm>
            <a:off x="535575" y="1444943"/>
            <a:ext cx="7629935" cy="4156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indent="-342900" eaLnBrk="0" hangingPunct="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Various technologies successfully used in X-ray astronomy:</a:t>
            </a:r>
          </a:p>
          <a:p>
            <a:pPr marL="800100" lvl="1" indent="-342900" eaLnBrk="0" hangingPunct="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Slumped glass (NUSTAR)</a:t>
            </a:r>
          </a:p>
          <a:p>
            <a:pPr marL="800100" lvl="1" indent="-342900" eaLnBrk="0" hangingPunct="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Aluminium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 foil (XRISM)</a:t>
            </a:r>
          </a:p>
          <a:p>
            <a:pPr marL="342900" indent="-342900" eaLnBrk="0" hangingPunct="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Also existing flight spare modules can be used </a:t>
            </a:r>
            <a:endParaRPr lang="en-US" sz="2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  <a:sym typeface="Wingdings" pitchFamily="2" charset="2"/>
            </a:endParaRPr>
          </a:p>
          <a:p>
            <a:pPr lvl="1" eaLnBrk="0" hangingPunct="0">
              <a:spcBef>
                <a:spcPct val="20000"/>
              </a:spcBef>
              <a:defRPr/>
            </a:pPr>
            <a:endParaRPr lang="en-US" sz="1400" b="0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  <a:sym typeface="Wingdings" pitchFamily="2" charset="2"/>
            </a:endParaRPr>
          </a:p>
          <a:p>
            <a:pPr marL="342900" indent="-342900" eaLnBrk="0" hangingPunct="0">
              <a:spcBef>
                <a:spcPct val="20000"/>
              </a:spcBef>
              <a:buFont typeface="Arial" pitchFamily="34" charset="0"/>
              <a:buChar char="•"/>
              <a:defRPr/>
            </a:pPr>
            <a:endParaRPr lang="es-ES" sz="2000" b="0" dirty="0">
              <a:latin typeface="Arial" panose="020B0604020202020204" pitchFamily="34" charset="0"/>
              <a:cs typeface="Arial" panose="020B0604020202020204" pitchFamily="34" charset="0"/>
              <a:sym typeface="Wingdings" pitchFamily="2" charset="2"/>
            </a:endParaRPr>
          </a:p>
        </p:txBody>
      </p:sp>
      <p:sp>
        <p:nvSpPr>
          <p:cNvPr id="6" name="Marcador de pie de página 4">
            <a:extLst>
              <a:ext uri="{FF2B5EF4-FFF2-40B4-BE49-F238E27FC236}">
                <a16:creationId xmlns:a16="http://schemas.microsoft.com/office/drawing/2014/main" id="{8858FF17-2E38-4222-B0EE-8E504D1689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17" name="Marcador de número de diapositiva 9">
            <a:extLst>
              <a:ext uri="{FF2B5EF4-FFF2-40B4-BE49-F238E27FC236}">
                <a16:creationId xmlns:a16="http://schemas.microsoft.com/office/drawing/2014/main" id="{3C28BFFB-CCD8-DA79-8CAD-75353633C7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23</a:t>
            </a:fld>
            <a:endParaRPr lang="es-ES" sz="1200" dirty="0"/>
          </a:p>
        </p:txBody>
      </p:sp>
      <p:sp>
        <p:nvSpPr>
          <p:cNvPr id="27" name="Marcador de fecha 3">
            <a:extLst>
              <a:ext uri="{FF2B5EF4-FFF2-40B4-BE49-F238E27FC236}">
                <a16:creationId xmlns:a16="http://schemas.microsoft.com/office/drawing/2014/main" id="{2F74C733-C49C-A4C6-FB94-75668DCA2F3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6">
            <a:extLst>
              <a:ext uri="{FF2B5EF4-FFF2-40B4-BE49-F238E27FC236}">
                <a16:creationId xmlns:a16="http://schemas.microsoft.com/office/drawing/2014/main" id="{9648C3B7-96F9-B73C-4068-4581E052549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974931" y="3250359"/>
            <a:ext cx="2319625" cy="203359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2C49D09-0878-E0FE-6356-A2D36D4FEF8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501" t="10259" b="6383"/>
          <a:stretch/>
        </p:blipFill>
        <p:spPr>
          <a:xfrm>
            <a:off x="106255" y="3567838"/>
            <a:ext cx="3313091" cy="236960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157110A-64F1-B0CD-D01B-A1E12AA2E97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4196"/>
          <a:stretch/>
        </p:blipFill>
        <p:spPr>
          <a:xfrm>
            <a:off x="3294545" y="3465625"/>
            <a:ext cx="2480461" cy="2694784"/>
          </a:xfrm>
          <a:prstGeom prst="rect">
            <a:avLst/>
          </a:prstGeom>
        </p:spPr>
      </p:pic>
      <p:pic>
        <p:nvPicPr>
          <p:cNvPr id="9" name="Picture 8" descr="A colorful machine with a round wheel&#10;&#10;Description automatically generated">
            <a:extLst>
              <a:ext uri="{FF2B5EF4-FFF2-40B4-BE49-F238E27FC236}">
                <a16:creationId xmlns:a16="http://schemas.microsoft.com/office/drawing/2014/main" id="{B06C9B79-BB0C-2299-EC1B-328DB895927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829382" y="3466920"/>
            <a:ext cx="2596471" cy="2229347"/>
          </a:xfrm>
          <a:prstGeom prst="rect">
            <a:avLst/>
          </a:prstGeom>
          <a:noFill/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ADBC565-2367-C2C1-D280-444E36700583}"/>
              </a:ext>
            </a:extLst>
          </p:cNvPr>
          <p:cNvSpPr txBox="1"/>
          <p:nvPr/>
        </p:nvSpPr>
        <p:spPr>
          <a:xfrm>
            <a:off x="5829382" y="5771854"/>
            <a:ext cx="2814593" cy="389850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1219169" fontAlgn="auto" hangingPunct="0">
              <a:spcBef>
                <a:spcPts val="0"/>
              </a:spcBef>
              <a:spcAft>
                <a:spcPts val="0"/>
              </a:spcAft>
            </a:pPr>
            <a:r>
              <a:rPr lang="en-US" sz="11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Helvetica Neue"/>
              </a:rPr>
              <a:t>Conceptual design for BIAXO co-mount need to be finalized and constructed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7C21EBD-1A76-89D4-7554-E93B29563AE5}"/>
              </a:ext>
            </a:extLst>
          </p:cNvPr>
          <p:cNvSpPr txBox="1"/>
          <p:nvPr/>
        </p:nvSpPr>
        <p:spPr>
          <a:xfrm>
            <a:off x="765106" y="5827152"/>
            <a:ext cx="2192908" cy="220573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ot="0" spcFirstLastPara="1" vertOverflow="overflow" horzOverflow="overflow" vert="horz" wrap="none" lIns="25400" tIns="25400" rIns="25400" bIns="25400" numCol="1" spcCol="38100" rtlCol="0" anchor="ctr">
            <a:spAutoFit/>
          </a:bodyPr>
          <a:lstStyle/>
          <a:p>
            <a:pPr algn="ctr" defTabSz="1219169" fontAlgn="auto" hangingPunct="0">
              <a:spcBef>
                <a:spcPts val="0"/>
              </a:spcBef>
              <a:spcAft>
                <a:spcPts val="0"/>
              </a:spcAft>
            </a:pPr>
            <a:r>
              <a:rPr lang="en-US" sz="11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Helvetica Neue"/>
              </a:rPr>
              <a:t>CSGO Assembly machine @INAF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3BA07E3-F866-680B-B87A-4C9D9BA5BB85}"/>
              </a:ext>
            </a:extLst>
          </p:cNvPr>
          <p:cNvSpPr txBox="1"/>
          <p:nvPr/>
        </p:nvSpPr>
        <p:spPr>
          <a:xfrm>
            <a:off x="3294545" y="6103025"/>
            <a:ext cx="2528844" cy="389850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1219169" fontAlgn="auto" hangingPunct="0">
              <a:spcBef>
                <a:spcPts val="0"/>
              </a:spcBef>
              <a:spcAft>
                <a:spcPts val="0"/>
              </a:spcAft>
            </a:pPr>
            <a:r>
              <a:rPr lang="en-US" sz="11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Helvetica Neue"/>
              </a:rPr>
              <a:t>XRISM XRT and alignment bars @NASA GSFC</a:t>
            </a:r>
          </a:p>
        </p:txBody>
      </p:sp>
    </p:spTree>
    <p:extLst>
      <p:ext uri="{BB962C8B-B14F-4D97-AF65-F5344CB8AC3E}">
        <p14:creationId xmlns:p14="http://schemas.microsoft.com/office/powerpoint/2010/main" val="424675255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7C1912-20EE-1D2B-6788-5564A5F138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>
            <a:extLst>
              <a:ext uri="{FF2B5EF4-FFF2-40B4-BE49-F238E27FC236}">
                <a16:creationId xmlns:a16="http://schemas.microsoft.com/office/drawing/2014/main" id="{C0AB88ED-1AF4-1A40-9F19-5F76FE4835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b="1" dirty="0">
                <a:latin typeface="Arial" panose="020B0604020202020204" pitchFamily="34" charset="0"/>
                <a:cs typeface="Arial" panose="020B0604020202020204" pitchFamily="34" charset="0"/>
              </a:rPr>
              <a:t>Ultra-</a:t>
            </a:r>
            <a:r>
              <a:rPr lang="es-ES" b="1" dirty="0" err="1">
                <a:latin typeface="Arial" panose="020B0604020202020204" pitchFamily="34" charset="0"/>
                <a:cs typeface="Arial" panose="020B0604020202020204" pitchFamily="34" charset="0"/>
              </a:rPr>
              <a:t>low</a:t>
            </a:r>
            <a:r>
              <a:rPr lang="es-E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b="1" dirty="0" err="1">
                <a:latin typeface="Arial" panose="020B0604020202020204" pitchFamily="34" charset="0"/>
                <a:cs typeface="Arial" panose="020B0604020202020204" pitchFamily="34" charset="0"/>
              </a:rPr>
              <a:t>background</a:t>
            </a:r>
            <a:r>
              <a:rPr lang="es-ES" b="1" dirty="0">
                <a:latin typeface="Arial" panose="020B0604020202020204" pitchFamily="34" charset="0"/>
                <a:cs typeface="Arial" panose="020B0604020202020204" pitchFamily="34" charset="0"/>
              </a:rPr>
              <a:t> x-</a:t>
            </a:r>
            <a:r>
              <a:rPr lang="es-ES" b="1" dirty="0" err="1">
                <a:latin typeface="Arial" panose="020B0604020202020204" pitchFamily="34" charset="0"/>
                <a:cs typeface="Arial" panose="020B0604020202020204" pitchFamily="34" charset="0"/>
              </a:rPr>
              <a:t>ray</a:t>
            </a:r>
            <a:r>
              <a:rPr lang="es-E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b="1" dirty="0" err="1">
                <a:latin typeface="Arial" panose="020B0604020202020204" pitchFamily="34" charset="0"/>
                <a:cs typeface="Arial" panose="020B0604020202020204" pitchFamily="34" charset="0"/>
              </a:rPr>
              <a:t>detectors</a:t>
            </a:r>
            <a:endParaRPr lang="es-E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Marcador de contenido 2">
            <a:extLst>
              <a:ext uri="{FF2B5EF4-FFF2-40B4-BE49-F238E27FC236}">
                <a16:creationId xmlns:a16="http://schemas.microsoft.com/office/drawing/2014/main" id="{4A8BEF58-0384-CED1-241C-037A935DF52D}"/>
              </a:ext>
            </a:extLst>
          </p:cNvPr>
          <p:cNvSpPr txBox="1">
            <a:spLocks/>
          </p:cNvSpPr>
          <p:nvPr/>
        </p:nvSpPr>
        <p:spPr bwMode="auto">
          <a:xfrm>
            <a:off x="327898" y="1588089"/>
            <a:ext cx="6431652" cy="11722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kern="1200">
                <a:solidFill>
                  <a:schemeClr val="tx1"/>
                </a:solidFill>
                <a:latin typeface="Arial Rounded MT Bold" panose="020F0704030504030204" pitchFamily="34" charset="0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kern="1200">
                <a:solidFill>
                  <a:schemeClr val="tx1"/>
                </a:solidFill>
                <a:latin typeface="Arial Rounded MT Bold" panose="020F0704030504030204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kern="1200">
                <a:solidFill>
                  <a:schemeClr val="tx1"/>
                </a:solidFill>
                <a:latin typeface="Arial Rounded MT Bold" panose="020F0704030504030204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kern="1200">
                <a:solidFill>
                  <a:schemeClr val="tx1"/>
                </a:solidFill>
                <a:latin typeface="Arial Rounded MT Bold" panose="020F0704030504030204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kern="1200">
                <a:solidFill>
                  <a:schemeClr val="tx1"/>
                </a:solidFill>
                <a:latin typeface="Arial Rounded MT Bold" panose="020F0704030504030204" pitchFamily="34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To be placed at the focal plane of optics</a:t>
            </a:r>
          </a:p>
          <a:p>
            <a:pPr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Pixelization to properly image the axion signal</a:t>
            </a:r>
          </a:p>
          <a:p>
            <a:pPr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Lowest possible background</a:t>
            </a:r>
          </a:p>
          <a:p>
            <a:pPr lvl="1">
              <a:defRPr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901B2971-FFC9-3766-DCE0-515B373712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6" name="Marcador de número de diapositiva 9">
            <a:extLst>
              <a:ext uri="{FF2B5EF4-FFF2-40B4-BE49-F238E27FC236}">
                <a16:creationId xmlns:a16="http://schemas.microsoft.com/office/drawing/2014/main" id="{9B3B90D6-C1B1-68CC-5793-2390C45241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24</a:t>
            </a:fld>
            <a:endParaRPr lang="es-ES" sz="1200" dirty="0"/>
          </a:p>
        </p:txBody>
      </p:sp>
      <p:sp>
        <p:nvSpPr>
          <p:cNvPr id="10" name="Marcador de fecha 3">
            <a:extLst>
              <a:ext uri="{FF2B5EF4-FFF2-40B4-BE49-F238E27FC236}">
                <a16:creationId xmlns:a16="http://schemas.microsoft.com/office/drawing/2014/main" id="{2EBA4381-B8DC-51F3-1F12-81D5C37E02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3" name="Conector recto de flecha 14">
            <a:extLst>
              <a:ext uri="{FF2B5EF4-FFF2-40B4-BE49-F238E27FC236}">
                <a16:creationId xmlns:a16="http://schemas.microsoft.com/office/drawing/2014/main" id="{BE7EF4B1-83A2-8989-F1FF-1FB967E2DAEC}"/>
              </a:ext>
            </a:extLst>
          </p:cNvPr>
          <p:cNvCxnSpPr/>
          <p:nvPr/>
        </p:nvCxnSpPr>
        <p:spPr>
          <a:xfrm flipV="1">
            <a:off x="7735973" y="5319322"/>
            <a:ext cx="2397139" cy="54006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30" name="Picture 2">
            <a:extLst>
              <a:ext uri="{FF2B5EF4-FFF2-40B4-BE49-F238E27FC236}">
                <a16:creationId xmlns:a16="http://schemas.microsoft.com/office/drawing/2014/main" id="{E50AB448-84B2-A803-8E54-77DE03F0CE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68816" y="1588089"/>
            <a:ext cx="3373562" cy="4503564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sp>
        <p:nvSpPr>
          <p:cNvPr id="31" name="Line 6">
            <a:extLst>
              <a:ext uri="{FF2B5EF4-FFF2-40B4-BE49-F238E27FC236}">
                <a16:creationId xmlns:a16="http://schemas.microsoft.com/office/drawing/2014/main" id="{3C479C07-1F7D-0306-7EF0-36C13D3EF9DC}"/>
              </a:ext>
            </a:extLst>
          </p:cNvPr>
          <p:cNvSpPr>
            <a:spLocks noChangeShapeType="1"/>
          </p:cNvSpPr>
          <p:nvPr/>
        </p:nvSpPr>
        <p:spPr bwMode="auto">
          <a:xfrm rot="10800000" flipH="1" flipV="1">
            <a:off x="9125001" y="2242289"/>
            <a:ext cx="864096" cy="1041052"/>
          </a:xfrm>
          <a:prstGeom prst="line">
            <a:avLst/>
          </a:prstGeom>
          <a:ln w="28575">
            <a:headEnd type="stealth" w="med" len="med"/>
            <a:tailEnd type="none" w="med" len="med"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/>
          <a:lstStyle/>
          <a:p>
            <a:endParaRPr lang="es-ES" b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Rectangle 7">
            <a:extLst>
              <a:ext uri="{FF2B5EF4-FFF2-40B4-BE49-F238E27FC236}">
                <a16:creationId xmlns:a16="http://schemas.microsoft.com/office/drawing/2014/main" id="{EFAE5AA1-2CA8-17E3-B5B6-EBC319EAEF33}"/>
              </a:ext>
            </a:extLst>
          </p:cNvPr>
          <p:cNvSpPr>
            <a:spLocks/>
          </p:cNvSpPr>
          <p:nvPr/>
        </p:nvSpPr>
        <p:spPr bwMode="auto">
          <a:xfrm>
            <a:off x="9773072" y="2995309"/>
            <a:ext cx="1260648" cy="648072"/>
          </a:xfrm>
          <a:prstGeom prst="rect">
            <a:avLst/>
          </a:prstGeom>
          <a:ln w="28575">
            <a:headEnd type="none" w="med" len="med"/>
            <a:tailEnd type="none" w="med" len="med"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anchor="ctr"/>
          <a:lstStyle/>
          <a:p>
            <a:pPr algn="ctr"/>
            <a:r>
              <a:rPr lang="en-US" sz="1200" b="0" dirty="0">
                <a:solidFill>
                  <a:schemeClr val="tx1"/>
                </a:solidFill>
                <a:latin typeface="Arial" panose="020B0604020202020204" pitchFamily="34" charset="0"/>
                <a:ea typeface="Arial Bold" charset="0"/>
                <a:cs typeface="Arial" panose="020B0604020202020204" pitchFamily="34" charset="0"/>
              </a:rPr>
              <a:t>X-ray optics specifically built for axions</a:t>
            </a:r>
            <a:endParaRPr lang="en-US" sz="1200" b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  <a:sym typeface="Arial" charset="0"/>
            </a:endParaRPr>
          </a:p>
        </p:txBody>
      </p:sp>
      <p:sp>
        <p:nvSpPr>
          <p:cNvPr id="33" name="Line 6">
            <a:extLst>
              <a:ext uri="{FF2B5EF4-FFF2-40B4-BE49-F238E27FC236}">
                <a16:creationId xmlns:a16="http://schemas.microsoft.com/office/drawing/2014/main" id="{1D0FF385-3CC3-1E5D-E763-5381057E55E6}"/>
              </a:ext>
            </a:extLst>
          </p:cNvPr>
          <p:cNvSpPr>
            <a:spLocks noChangeShapeType="1"/>
          </p:cNvSpPr>
          <p:nvPr/>
        </p:nvSpPr>
        <p:spPr bwMode="auto">
          <a:xfrm rot="10800000" flipH="1" flipV="1">
            <a:off x="8332913" y="4402529"/>
            <a:ext cx="1728192" cy="392980"/>
          </a:xfrm>
          <a:prstGeom prst="line">
            <a:avLst/>
          </a:prstGeom>
          <a:ln w="28575">
            <a:headEnd type="stealth" w="med" len="med"/>
            <a:tailEnd type="none" w="med" len="med"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/>
          <a:lstStyle/>
          <a:p>
            <a:endParaRPr lang="es-ES" b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Rectangle 4">
            <a:extLst>
              <a:ext uri="{FF2B5EF4-FFF2-40B4-BE49-F238E27FC236}">
                <a16:creationId xmlns:a16="http://schemas.microsoft.com/office/drawing/2014/main" id="{6D518234-B069-A79B-3087-20AFD2162063}"/>
              </a:ext>
            </a:extLst>
          </p:cNvPr>
          <p:cNvSpPr>
            <a:spLocks/>
          </p:cNvSpPr>
          <p:nvPr/>
        </p:nvSpPr>
        <p:spPr bwMode="auto">
          <a:xfrm>
            <a:off x="9269016" y="4507477"/>
            <a:ext cx="1368152" cy="504056"/>
          </a:xfrm>
          <a:prstGeom prst="rect">
            <a:avLst/>
          </a:prstGeom>
          <a:ln w="28575">
            <a:headEnd type="none" w="med" len="med"/>
            <a:tailEnd type="none" w="med" len="med"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anchor="ctr"/>
          <a:lstStyle/>
          <a:p>
            <a:pPr algn="ctr"/>
            <a:r>
              <a:rPr lang="en-US" sz="1200" b="0">
                <a:solidFill>
                  <a:schemeClr val="tx1"/>
                </a:solidFill>
                <a:latin typeface="Arial" panose="020B0604020202020204" pitchFamily="34" charset="0"/>
                <a:ea typeface="Arial Bold" charset="0"/>
                <a:cs typeface="Arial" panose="020B0604020202020204" pitchFamily="34" charset="0"/>
              </a:rPr>
              <a:t>Low background Micromegas</a:t>
            </a:r>
            <a:endParaRPr lang="en-US" sz="1200" b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  <a:sym typeface="Arial" charset="0"/>
            </a:endParaRPr>
          </a:p>
        </p:txBody>
      </p:sp>
      <p:sp>
        <p:nvSpPr>
          <p:cNvPr id="35" name="Rectangle 4">
            <a:extLst>
              <a:ext uri="{FF2B5EF4-FFF2-40B4-BE49-F238E27FC236}">
                <a16:creationId xmlns:a16="http://schemas.microsoft.com/office/drawing/2014/main" id="{447254A8-FCBA-6B24-6A62-DAED32A84026}"/>
              </a:ext>
            </a:extLst>
          </p:cNvPr>
          <p:cNvSpPr>
            <a:spLocks/>
          </p:cNvSpPr>
          <p:nvPr/>
        </p:nvSpPr>
        <p:spPr bwMode="auto">
          <a:xfrm>
            <a:off x="8215437" y="1477135"/>
            <a:ext cx="1917675" cy="307343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anchor="ctr"/>
          <a:lstStyle/>
          <a:p>
            <a:pPr algn="ctr"/>
            <a:r>
              <a:rPr lang="en-US" sz="1200" b="0" dirty="0">
                <a:solidFill>
                  <a:schemeClr val="tx1"/>
                </a:solidFill>
                <a:latin typeface="Arial" panose="020B0604020202020204" pitchFamily="34" charset="0"/>
                <a:ea typeface="Arial Bold" charset="0"/>
                <a:cs typeface="Arial" panose="020B0604020202020204" pitchFamily="34" charset="0"/>
              </a:rPr>
              <a:t>“IAXO pathfinder” @ CAST</a:t>
            </a:r>
            <a:endParaRPr lang="en-US" sz="1200" b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  <a:sym typeface="Arial" charset="0"/>
            </a:endParaRPr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89E8F395-9DE8-9BC1-CB4C-9372F9E0D9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93772" y="3672294"/>
            <a:ext cx="2702228" cy="2246431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6C064E40-2DD8-B7C9-A507-4F7423EC59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686" y="3672294"/>
            <a:ext cx="2702228" cy="2293358"/>
          </a:xfrm>
          <a:prstGeom prst="rect">
            <a:avLst/>
          </a:prstGeom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DFE3A4CE-9477-E580-A5B7-7F6A4B1202A2}"/>
              </a:ext>
            </a:extLst>
          </p:cNvPr>
          <p:cNvSpPr txBox="1"/>
          <p:nvPr/>
        </p:nvSpPr>
        <p:spPr>
          <a:xfrm>
            <a:off x="2096430" y="5909028"/>
            <a:ext cx="209314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Phys. Rev. Lett. 133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2024)</a:t>
            </a:r>
            <a:endParaRPr lang="en-E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79173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A66576-1B17-2DDF-4A1B-1B193D25ED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">
            <a:extLst>
              <a:ext uri="{FF2B5EF4-FFF2-40B4-BE49-F238E27FC236}">
                <a16:creationId xmlns:a16="http://schemas.microsoft.com/office/drawing/2014/main" id="{29089ECF-AD81-4AEB-538B-8E08464F417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8272"/>
          <a:stretch>
            <a:fillRect/>
          </a:stretch>
        </p:blipFill>
        <p:spPr bwMode="auto">
          <a:xfrm>
            <a:off x="6521227" y="1406702"/>
            <a:ext cx="2417190" cy="2567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1 Título">
            <a:extLst>
              <a:ext uri="{FF2B5EF4-FFF2-40B4-BE49-F238E27FC236}">
                <a16:creationId xmlns:a16="http://schemas.microsoft.com/office/drawing/2014/main" id="{265390CE-F9A0-F24F-9788-D6D780428E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b="1" dirty="0">
                <a:latin typeface="Arial" panose="020B0604020202020204" pitchFamily="34" charset="0"/>
                <a:cs typeface="Arial" panose="020B0604020202020204" pitchFamily="34" charset="0"/>
              </a:rPr>
              <a:t>Ultra-</a:t>
            </a:r>
            <a:r>
              <a:rPr lang="es-ES" b="1" dirty="0" err="1">
                <a:latin typeface="Arial" panose="020B0604020202020204" pitchFamily="34" charset="0"/>
                <a:cs typeface="Arial" panose="020B0604020202020204" pitchFamily="34" charset="0"/>
              </a:rPr>
              <a:t>low</a:t>
            </a:r>
            <a:r>
              <a:rPr lang="es-E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b="1" dirty="0" err="1">
                <a:latin typeface="Arial" panose="020B0604020202020204" pitchFamily="34" charset="0"/>
                <a:cs typeface="Arial" panose="020B0604020202020204" pitchFamily="34" charset="0"/>
              </a:rPr>
              <a:t>background</a:t>
            </a:r>
            <a:r>
              <a:rPr lang="es-ES" b="1" dirty="0">
                <a:latin typeface="Arial" panose="020B0604020202020204" pitchFamily="34" charset="0"/>
                <a:cs typeface="Arial" panose="020B0604020202020204" pitchFamily="34" charset="0"/>
              </a:rPr>
              <a:t> x-</a:t>
            </a:r>
            <a:r>
              <a:rPr lang="es-ES" b="1" dirty="0" err="1">
                <a:latin typeface="Arial" panose="020B0604020202020204" pitchFamily="34" charset="0"/>
                <a:cs typeface="Arial" panose="020B0604020202020204" pitchFamily="34" charset="0"/>
              </a:rPr>
              <a:t>ray</a:t>
            </a:r>
            <a:r>
              <a:rPr lang="es-E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b="1" dirty="0" err="1">
                <a:latin typeface="Arial" panose="020B0604020202020204" pitchFamily="34" charset="0"/>
                <a:cs typeface="Arial" panose="020B0604020202020204" pitchFamily="34" charset="0"/>
              </a:rPr>
              <a:t>detectors</a:t>
            </a:r>
            <a:endParaRPr lang="es-E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Marcador de contenido 2">
            <a:extLst>
              <a:ext uri="{FF2B5EF4-FFF2-40B4-BE49-F238E27FC236}">
                <a16:creationId xmlns:a16="http://schemas.microsoft.com/office/drawing/2014/main" id="{A0D90EB6-2696-0960-B0B8-F36CA5255CB5}"/>
              </a:ext>
            </a:extLst>
          </p:cNvPr>
          <p:cNvSpPr txBox="1">
            <a:spLocks/>
          </p:cNvSpPr>
          <p:nvPr/>
        </p:nvSpPr>
        <p:spPr bwMode="auto">
          <a:xfrm>
            <a:off x="327897" y="1588089"/>
            <a:ext cx="5594271" cy="11722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kern="1200">
                <a:solidFill>
                  <a:schemeClr val="tx1"/>
                </a:solidFill>
                <a:latin typeface="Arial Rounded MT Bold" panose="020F0704030504030204" pitchFamily="34" charset="0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kern="1200">
                <a:solidFill>
                  <a:schemeClr val="tx1"/>
                </a:solidFill>
                <a:latin typeface="Arial Rounded MT Bold" panose="020F0704030504030204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kern="1200">
                <a:solidFill>
                  <a:schemeClr val="tx1"/>
                </a:solidFill>
                <a:latin typeface="Arial Rounded MT Bold" panose="020F0704030504030204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kern="1200">
                <a:solidFill>
                  <a:schemeClr val="tx1"/>
                </a:solidFill>
                <a:latin typeface="Arial Rounded MT Bold" panose="020F0704030504030204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kern="1200">
                <a:solidFill>
                  <a:schemeClr val="tx1"/>
                </a:solidFill>
                <a:latin typeface="Arial Rounded MT Bold" panose="020F0704030504030204" pitchFamily="34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Low background techniques similar to underground DM experiments:</a:t>
            </a:r>
          </a:p>
          <a:p>
            <a:pPr lvl="1"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Radiopure components &amp; materials</a:t>
            </a:r>
          </a:p>
          <a:p>
            <a:pPr lvl="1"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Shielding of external radiation</a:t>
            </a:r>
          </a:p>
          <a:p>
            <a:pPr lvl="1"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Detailed simulations</a:t>
            </a:r>
          </a:p>
          <a:p>
            <a:pPr lvl="1"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Offline cuts</a:t>
            </a:r>
          </a:p>
          <a:p>
            <a:pPr>
              <a:defRPr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  <a:sym typeface="Wingdings" pitchFamily="2" charset="2"/>
            </a:endParaRPr>
          </a:p>
          <a:p>
            <a:pPr lvl="1">
              <a:defRPr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11">
            <a:extLst>
              <a:ext uri="{FF2B5EF4-FFF2-40B4-BE49-F238E27FC236}">
                <a16:creationId xmlns:a16="http://schemas.microsoft.com/office/drawing/2014/main" id="{0AAE552C-BF4C-A1D7-2CFB-6BB009124E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90021" y="1502366"/>
            <a:ext cx="2387631" cy="2712406"/>
          </a:xfrm>
          <a:prstGeom prst="rect">
            <a:avLst/>
          </a:prstGeom>
        </p:spPr>
      </p:pic>
      <p:sp>
        <p:nvSpPr>
          <p:cNvPr id="7" name="ZoneTexte 20">
            <a:extLst>
              <a:ext uri="{FF2B5EF4-FFF2-40B4-BE49-F238E27FC236}">
                <a16:creationId xmlns:a16="http://schemas.microsoft.com/office/drawing/2014/main" id="{7A48CE7A-D508-A51F-F92B-9FF9AFD55EAC}"/>
              </a:ext>
            </a:extLst>
          </p:cNvPr>
          <p:cNvSpPr txBox="1"/>
          <p:nvPr/>
        </p:nvSpPr>
        <p:spPr>
          <a:xfrm>
            <a:off x="9925369" y="3348437"/>
            <a:ext cx="1181734" cy="5078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FR" sz="1600" dirty="0">
                <a:solidFill>
                  <a:srgbClr val="FFFF00"/>
                </a:solidFill>
                <a:latin typeface="Arial Rounded MT Bold" panose="020F0704030504030204" pitchFamily="34" charset="77"/>
              </a:rPr>
              <a:t>Canfranc</a:t>
            </a:r>
          </a:p>
          <a:p>
            <a:pPr algn="ctr"/>
            <a:r>
              <a:rPr lang="fr-FR" sz="1100" dirty="0">
                <a:solidFill>
                  <a:srgbClr val="FFFF00"/>
                </a:solidFill>
                <a:latin typeface="Arial Rounded MT Bold" panose="020F0704030504030204" pitchFamily="34" charset="77"/>
              </a:rPr>
              <a:t>(underground)</a:t>
            </a:r>
          </a:p>
        </p:txBody>
      </p:sp>
      <p:sp>
        <p:nvSpPr>
          <p:cNvPr id="11" name="Right Arrow 10">
            <a:extLst>
              <a:ext uri="{FF2B5EF4-FFF2-40B4-BE49-F238E27FC236}">
                <a16:creationId xmlns:a16="http://schemas.microsoft.com/office/drawing/2014/main" id="{680ED3B3-E9D9-7A52-9A45-9FA7BFFE3621}"/>
              </a:ext>
            </a:extLst>
          </p:cNvPr>
          <p:cNvSpPr/>
          <p:nvPr/>
        </p:nvSpPr>
        <p:spPr>
          <a:xfrm rot="9920860">
            <a:off x="8630181" y="1618292"/>
            <a:ext cx="477090" cy="592858"/>
          </a:xfrm>
          <a:prstGeom prst="rightArrow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ES"/>
          </a:p>
        </p:txBody>
      </p:sp>
      <p:sp>
        <p:nvSpPr>
          <p:cNvPr id="15" name="Llamada ovalada 10">
            <a:extLst>
              <a:ext uri="{FF2B5EF4-FFF2-40B4-BE49-F238E27FC236}">
                <a16:creationId xmlns:a16="http://schemas.microsoft.com/office/drawing/2014/main" id="{AA432C64-1201-F964-7C45-C941FDE1B632}"/>
              </a:ext>
            </a:extLst>
          </p:cNvPr>
          <p:cNvSpPr/>
          <p:nvPr/>
        </p:nvSpPr>
        <p:spPr>
          <a:xfrm>
            <a:off x="4538573" y="3107297"/>
            <a:ext cx="1831050" cy="867250"/>
          </a:xfrm>
          <a:prstGeom prst="wedgeEllipseCallout">
            <a:avLst>
              <a:gd name="adj1" fmla="val 72752"/>
              <a:gd name="adj2" fmla="val -54824"/>
            </a:avLst>
          </a:prstGeom>
          <a:solidFill>
            <a:srgbClr val="FFCC00"/>
          </a:solidFill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s-ES" sz="1100" dirty="0">
                <a:solidFill>
                  <a:schemeClr val="tx1"/>
                </a:solidFill>
                <a:latin typeface="Arial Rounded MT Bold" panose="020F0704030504030204" pitchFamily="34" charset="77"/>
              </a:rPr>
              <a:t>~1 </a:t>
            </a:r>
            <a:r>
              <a:rPr lang="es-ES" sz="1100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count</a:t>
            </a:r>
            <a:r>
              <a:rPr lang="es-ES" sz="1100" dirty="0">
                <a:solidFill>
                  <a:schemeClr val="tx1"/>
                </a:solidFill>
                <a:latin typeface="Arial Rounded MT Bold" panose="020F0704030504030204" pitchFamily="34" charset="77"/>
              </a:rPr>
              <a:t>/</a:t>
            </a:r>
            <a:r>
              <a:rPr lang="es-ES" sz="1100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month</a:t>
            </a:r>
            <a:r>
              <a:rPr lang="es-ES" sz="1100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</a:t>
            </a:r>
            <a:r>
              <a:rPr lang="es-ES" sz="1100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background</a:t>
            </a:r>
            <a:r>
              <a:rPr lang="es-ES" sz="1100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in </a:t>
            </a:r>
            <a:r>
              <a:rPr lang="es-ES" sz="1100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the</a:t>
            </a:r>
            <a:r>
              <a:rPr lang="es-ES" sz="1100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</a:t>
            </a:r>
            <a:r>
              <a:rPr lang="es-ES" sz="1100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RoI</a:t>
            </a:r>
            <a:r>
              <a:rPr lang="es-ES" sz="1100" dirty="0">
                <a:solidFill>
                  <a:schemeClr val="tx1"/>
                </a:solidFill>
                <a:latin typeface="Arial Rounded MT Bold" panose="020F0704030504030204" pitchFamily="34" charset="77"/>
              </a:rPr>
              <a:t>!</a:t>
            </a:r>
          </a:p>
        </p:txBody>
      </p:sp>
      <p:pic>
        <p:nvPicPr>
          <p:cNvPr id="16" name="Picture 2">
            <a:extLst>
              <a:ext uri="{FF2B5EF4-FFF2-40B4-BE49-F238E27FC236}">
                <a16:creationId xmlns:a16="http://schemas.microsoft.com/office/drawing/2014/main" id="{6E2C275A-1592-BAE5-3BA4-C1BA7800478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03429" y="4604265"/>
            <a:ext cx="2235171" cy="1586824"/>
          </a:xfrm>
          <a:prstGeom prst="rect">
            <a:avLst/>
          </a:prstGeom>
        </p:spPr>
      </p:pic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3BE3EE8B-62B4-E773-F679-EC0BB6ADC07F}"/>
              </a:ext>
            </a:extLst>
          </p:cNvPr>
          <p:cNvSpPr txBox="1">
            <a:spLocks/>
          </p:cNvSpPr>
          <p:nvPr/>
        </p:nvSpPr>
        <p:spPr bwMode="auto">
          <a:xfrm>
            <a:off x="1803429" y="3974547"/>
            <a:ext cx="1831050" cy="48013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wrap="square" lIns="91440" tIns="45720" rIns="91440" bIns="45720" rtlCol="0">
            <a:spAutoFit/>
          </a:bodyPr>
          <a:lstStyle>
            <a:lvl1pPr indent="0" algn="ctr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dk1"/>
                </a:solidFill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dk1"/>
                </a:solidFill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dk1"/>
                </a:solidFill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dk1"/>
                </a:solidFill>
              </a:defRPr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dk1"/>
                </a:solidFill>
              </a:defRPr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dk1"/>
                </a:solidFill>
              </a:defRPr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dk1"/>
                </a:solidFill>
              </a:defRPr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dk1"/>
                </a:solidFill>
              </a:defRPr>
            </a:lvl9pPr>
          </a:lstStyle>
          <a:p>
            <a:r>
              <a:rPr lang="en-US" dirty="0"/>
              <a:t>Simulation studies (neutron event)</a:t>
            </a:r>
          </a:p>
        </p:txBody>
      </p:sp>
      <p:pic>
        <p:nvPicPr>
          <p:cNvPr id="19" name="Picture 6">
            <a:extLst>
              <a:ext uri="{FF2B5EF4-FFF2-40B4-BE49-F238E27FC236}">
                <a16:creationId xmlns:a16="http://schemas.microsoft.com/office/drawing/2014/main" id="{AC5F360F-AC65-18FC-A2EA-7362EA43183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29417" y="4123583"/>
            <a:ext cx="3140851" cy="2177302"/>
          </a:xfrm>
          <a:prstGeom prst="rect">
            <a:avLst/>
          </a:prstGeom>
        </p:spPr>
      </p:pic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A58A41DE-D1E9-928E-18C4-0F8FE8E8C8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12721" y="4799122"/>
            <a:ext cx="2403251" cy="674031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sz="14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System on </a:t>
            </a:r>
            <a:r>
              <a:rPr lang="en-US" sz="1400" dirty="0" err="1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suface</a:t>
            </a:r>
            <a:r>
              <a:rPr lang="en-US" sz="14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to test active shielding concepts (cosmic neutron tagging)</a:t>
            </a:r>
          </a:p>
        </p:txBody>
      </p:sp>
      <p:sp>
        <p:nvSpPr>
          <p:cNvPr id="21" name="ZoneTexte 3">
            <a:extLst>
              <a:ext uri="{FF2B5EF4-FFF2-40B4-BE49-F238E27FC236}">
                <a16:creationId xmlns:a16="http://schemas.microsoft.com/office/drawing/2014/main" id="{3B9F7E18-B430-B42E-F457-1968F940841F}"/>
              </a:ext>
            </a:extLst>
          </p:cNvPr>
          <p:cNvSpPr txBox="1"/>
          <p:nvPr/>
        </p:nvSpPr>
        <p:spPr>
          <a:xfrm>
            <a:off x="5093716" y="5914353"/>
            <a:ext cx="20061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>
                <a:solidFill>
                  <a:srgbClr val="FFFF00"/>
                </a:solidFill>
                <a:latin typeface="Arial Rounded MT Bold" panose="020F0704030504030204" pitchFamily="34" charset="77"/>
              </a:rPr>
              <a:t>CAPA-Zaragoza</a:t>
            </a:r>
          </a:p>
        </p:txBody>
      </p:sp>
      <p:sp>
        <p:nvSpPr>
          <p:cNvPr id="22" name="Right Arrow 21">
            <a:extLst>
              <a:ext uri="{FF2B5EF4-FFF2-40B4-BE49-F238E27FC236}">
                <a16:creationId xmlns:a16="http://schemas.microsoft.com/office/drawing/2014/main" id="{F63D64E1-5E62-FE66-5762-3DE697C5A7C4}"/>
              </a:ext>
            </a:extLst>
          </p:cNvPr>
          <p:cNvSpPr/>
          <p:nvPr/>
        </p:nvSpPr>
        <p:spPr>
          <a:xfrm rot="21160555">
            <a:off x="7969000" y="4898801"/>
            <a:ext cx="477090" cy="592858"/>
          </a:xfrm>
          <a:prstGeom prst="rightArrow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ES"/>
          </a:p>
        </p:txBody>
      </p:sp>
      <p:sp>
        <p:nvSpPr>
          <p:cNvPr id="17" name="Right Arrow 9">
            <a:extLst>
              <a:ext uri="{FF2B5EF4-FFF2-40B4-BE49-F238E27FC236}">
                <a16:creationId xmlns:a16="http://schemas.microsoft.com/office/drawing/2014/main" id="{AF875225-3D2E-1F35-C4DE-4DFC57D1B0A4}"/>
              </a:ext>
            </a:extLst>
          </p:cNvPr>
          <p:cNvSpPr/>
          <p:nvPr/>
        </p:nvSpPr>
        <p:spPr>
          <a:xfrm rot="15743630">
            <a:off x="2398005" y="4266604"/>
            <a:ext cx="477090" cy="592858"/>
          </a:xfrm>
          <a:prstGeom prst="rightArrow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ES"/>
          </a:p>
        </p:txBody>
      </p:sp>
      <p:pic>
        <p:nvPicPr>
          <p:cNvPr id="23" name="Picture 7">
            <a:extLst>
              <a:ext uri="{FF2B5EF4-FFF2-40B4-BE49-F238E27FC236}">
                <a16:creationId xmlns:a16="http://schemas.microsoft.com/office/drawing/2014/main" id="{7BC47DDE-2537-1B3D-7D02-3F3AE666DF79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5524" t="58940" r="65287"/>
          <a:stretch/>
        </p:blipFill>
        <p:spPr>
          <a:xfrm>
            <a:off x="1873102" y="5587424"/>
            <a:ext cx="510302" cy="520489"/>
          </a:xfrm>
          <a:prstGeom prst="rect">
            <a:avLst/>
          </a:prstGeom>
        </p:spPr>
      </p:pic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EC31FD24-39F3-80DF-343D-84BDFAC450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6" name="Marcador de número de diapositiva 9">
            <a:extLst>
              <a:ext uri="{FF2B5EF4-FFF2-40B4-BE49-F238E27FC236}">
                <a16:creationId xmlns:a16="http://schemas.microsoft.com/office/drawing/2014/main" id="{A2459411-AF26-45C6-950A-BB3767784C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25</a:t>
            </a:fld>
            <a:endParaRPr lang="es-ES" sz="1200" dirty="0"/>
          </a:p>
        </p:txBody>
      </p:sp>
      <p:sp>
        <p:nvSpPr>
          <p:cNvPr id="10" name="Marcador de fecha 3">
            <a:extLst>
              <a:ext uri="{FF2B5EF4-FFF2-40B4-BE49-F238E27FC236}">
                <a16:creationId xmlns:a16="http://schemas.microsoft.com/office/drawing/2014/main" id="{941CF01F-F4B8-9CE2-5AA5-C68D5023AAF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765572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681218" y="187385"/>
            <a:ext cx="8798768" cy="655589"/>
          </a:xfrm>
        </p:spPr>
        <p:txBody>
          <a:bodyPr>
            <a:normAutofit fontScale="90000"/>
          </a:bodyPr>
          <a:lstStyle/>
          <a:p>
            <a:r>
              <a:rPr lang="en-US" sz="4900" b="1" dirty="0">
                <a:latin typeface="Arial" panose="020B0604020202020204" pitchFamily="34" charset="0"/>
                <a:cs typeface="Arial" panose="020B0604020202020204" pitchFamily="34" charset="0"/>
              </a:rPr>
              <a:t>Support and drive system (SDS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  <p:sp>
        <p:nvSpPr>
          <p:cNvPr id="13" name="Rectángulo 12">
            <a:extLst>
              <a:ext uri="{FF2B5EF4-FFF2-40B4-BE49-F238E27FC236}">
                <a16:creationId xmlns:a16="http://schemas.microsoft.com/office/drawing/2014/main" id="{FF85554C-CA8F-9544-9D56-8DAF0ACBC507}"/>
              </a:ext>
            </a:extLst>
          </p:cNvPr>
          <p:cNvSpPr/>
          <p:nvPr/>
        </p:nvSpPr>
        <p:spPr>
          <a:xfrm>
            <a:off x="9392715" y="5319774"/>
            <a:ext cx="2335561" cy="64633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dirty="0">
                <a:latin typeface="Arial Rounded MT Bold" panose="020F0704030504030204" pitchFamily="34" charset="77"/>
              </a:rPr>
              <a:t>BabyIAXO in the Hera South Hall</a:t>
            </a:r>
            <a:endParaRPr lang="en-GB" dirty="0">
              <a:solidFill>
                <a:srgbClr val="FF0000"/>
              </a:solidFill>
              <a:latin typeface="Arial Rounded MT Bold" panose="020F0704030504030204" pitchFamily="34" charset="77"/>
            </a:endParaRPr>
          </a:p>
        </p:txBody>
      </p:sp>
      <p:pic>
        <p:nvPicPr>
          <p:cNvPr id="12" name="Picture 19">
            <a:extLst>
              <a:ext uri="{FF2B5EF4-FFF2-40B4-BE49-F238E27FC236}">
                <a16:creationId xmlns:a16="http://schemas.microsoft.com/office/drawing/2014/main" id="{AF7046AC-C5DA-4E55-C5FB-2D776B33E3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5967" y="959679"/>
            <a:ext cx="7441019" cy="4977495"/>
          </a:xfrm>
          <a:prstGeom prst="rect">
            <a:avLst/>
          </a:prstGeom>
        </p:spPr>
      </p:pic>
      <p:cxnSp>
        <p:nvCxnSpPr>
          <p:cNvPr id="16" name="Straight Connector 13">
            <a:extLst>
              <a:ext uri="{FF2B5EF4-FFF2-40B4-BE49-F238E27FC236}">
                <a16:creationId xmlns:a16="http://schemas.microsoft.com/office/drawing/2014/main" id="{570E1317-9380-E9C9-2D7E-1D643CB16D69}"/>
              </a:ext>
            </a:extLst>
          </p:cNvPr>
          <p:cNvCxnSpPr>
            <a:cxnSpLocks/>
            <a:stCxn id="22" idx="1"/>
            <a:endCxn id="27" idx="7"/>
          </p:cNvCxnSpPr>
          <p:nvPr/>
        </p:nvCxnSpPr>
        <p:spPr>
          <a:xfrm flipH="1" flipV="1">
            <a:off x="3588253" y="1178865"/>
            <a:ext cx="1856716" cy="296228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9">
            <a:extLst>
              <a:ext uri="{FF2B5EF4-FFF2-40B4-BE49-F238E27FC236}">
                <a16:creationId xmlns:a16="http://schemas.microsoft.com/office/drawing/2014/main" id="{1E63D5C1-8CEF-CEA0-F761-DB8034682C37}"/>
              </a:ext>
            </a:extLst>
          </p:cNvPr>
          <p:cNvCxnSpPr>
            <a:cxnSpLocks/>
            <a:stCxn id="22" idx="3"/>
            <a:endCxn id="27" idx="4"/>
          </p:cNvCxnSpPr>
          <p:nvPr/>
        </p:nvCxnSpPr>
        <p:spPr>
          <a:xfrm flipH="1" flipV="1">
            <a:off x="2126095" y="2682832"/>
            <a:ext cx="2905841" cy="412146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val 5">
            <a:extLst>
              <a:ext uri="{FF2B5EF4-FFF2-40B4-BE49-F238E27FC236}">
                <a16:creationId xmlns:a16="http://schemas.microsoft.com/office/drawing/2014/main" id="{CB778009-72AF-B494-F88E-1C5DEE35E2F2}"/>
              </a:ext>
            </a:extLst>
          </p:cNvPr>
          <p:cNvSpPr/>
          <p:nvPr/>
        </p:nvSpPr>
        <p:spPr>
          <a:xfrm>
            <a:off x="6376023" y="2785918"/>
            <a:ext cx="1081196" cy="667265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</p:txBody>
      </p:sp>
      <p:pic>
        <p:nvPicPr>
          <p:cNvPr id="21" name="Picture 29">
            <a:extLst>
              <a:ext uri="{FF2B5EF4-FFF2-40B4-BE49-F238E27FC236}">
                <a16:creationId xmlns:a16="http://schemas.microsoft.com/office/drawing/2014/main" id="{DB725B50-BC12-E31E-6F3F-740B162340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838" y="3047538"/>
            <a:ext cx="2882415" cy="1661881"/>
          </a:xfrm>
          <a:prstGeom prst="ellipse">
            <a:avLst/>
          </a:prstGeom>
          <a:ln w="38100" cap="rnd">
            <a:solidFill>
              <a:srgbClr val="FFC000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22" name="Oval 30">
            <a:extLst>
              <a:ext uri="{FF2B5EF4-FFF2-40B4-BE49-F238E27FC236}">
                <a16:creationId xmlns:a16="http://schemas.microsoft.com/office/drawing/2014/main" id="{CD455969-9C4B-E2AD-C7F7-8C67A60A552D}"/>
              </a:ext>
            </a:extLst>
          </p:cNvPr>
          <p:cNvSpPr/>
          <p:nvPr/>
        </p:nvSpPr>
        <p:spPr>
          <a:xfrm rot="858259">
            <a:off x="3985748" y="1798143"/>
            <a:ext cx="7958344" cy="2364158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</p:txBody>
      </p:sp>
      <p:sp>
        <p:nvSpPr>
          <p:cNvPr id="23" name="Oval 31">
            <a:extLst>
              <a:ext uri="{FF2B5EF4-FFF2-40B4-BE49-F238E27FC236}">
                <a16:creationId xmlns:a16="http://schemas.microsoft.com/office/drawing/2014/main" id="{9227C7A5-C654-D803-11BE-D1FED70763BA}"/>
              </a:ext>
            </a:extLst>
          </p:cNvPr>
          <p:cNvSpPr/>
          <p:nvPr/>
        </p:nvSpPr>
        <p:spPr>
          <a:xfrm>
            <a:off x="7132094" y="3901285"/>
            <a:ext cx="1168828" cy="1005636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</p:txBody>
      </p:sp>
      <p:sp>
        <p:nvSpPr>
          <p:cNvPr id="24" name="Oval 32">
            <a:extLst>
              <a:ext uri="{FF2B5EF4-FFF2-40B4-BE49-F238E27FC236}">
                <a16:creationId xmlns:a16="http://schemas.microsoft.com/office/drawing/2014/main" id="{9CF7B716-A475-6B4D-97A9-3E7EC203D0E3}"/>
              </a:ext>
            </a:extLst>
          </p:cNvPr>
          <p:cNvSpPr/>
          <p:nvPr/>
        </p:nvSpPr>
        <p:spPr>
          <a:xfrm rot="3569640">
            <a:off x="6310342" y="3432803"/>
            <a:ext cx="1592189" cy="1221158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</p:txBody>
      </p:sp>
      <p:cxnSp>
        <p:nvCxnSpPr>
          <p:cNvPr id="25" name="Straight Connector 13">
            <a:extLst>
              <a:ext uri="{FF2B5EF4-FFF2-40B4-BE49-F238E27FC236}">
                <a16:creationId xmlns:a16="http://schemas.microsoft.com/office/drawing/2014/main" id="{1B206977-0AF1-1E15-1A2D-864F63031D3C}"/>
              </a:ext>
            </a:extLst>
          </p:cNvPr>
          <p:cNvCxnSpPr>
            <a:cxnSpLocks/>
            <a:stCxn id="20" idx="1"/>
            <a:endCxn id="21" idx="0"/>
          </p:cNvCxnSpPr>
          <p:nvPr/>
        </p:nvCxnSpPr>
        <p:spPr>
          <a:xfrm flipH="1">
            <a:off x="2066046" y="2883637"/>
            <a:ext cx="4468314" cy="163901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19">
            <a:extLst>
              <a:ext uri="{FF2B5EF4-FFF2-40B4-BE49-F238E27FC236}">
                <a16:creationId xmlns:a16="http://schemas.microsoft.com/office/drawing/2014/main" id="{D61DB2FC-08D4-DE30-4412-95095D57255E}"/>
              </a:ext>
            </a:extLst>
          </p:cNvPr>
          <p:cNvCxnSpPr>
            <a:cxnSpLocks/>
            <a:stCxn id="20" idx="4"/>
            <a:endCxn id="21" idx="5"/>
          </p:cNvCxnSpPr>
          <p:nvPr/>
        </p:nvCxnSpPr>
        <p:spPr>
          <a:xfrm flipH="1">
            <a:off x="3085133" y="3453183"/>
            <a:ext cx="3831488" cy="1012859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" name="Picture 63" descr="frame">
            <a:extLst>
              <a:ext uri="{FF2B5EF4-FFF2-40B4-BE49-F238E27FC236}">
                <a16:creationId xmlns:a16="http://schemas.microsoft.com/office/drawing/2014/main" id="{0DDBF071-1A0B-7AC8-0027-B46F1635A12C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4956"/>
          <a:stretch/>
        </p:blipFill>
        <p:spPr>
          <a:xfrm>
            <a:off x="58292" y="920825"/>
            <a:ext cx="4135606" cy="1762007"/>
          </a:xfrm>
          <a:prstGeom prst="ellipse">
            <a:avLst/>
          </a:prstGeom>
          <a:ln w="38100" cap="rnd">
            <a:solidFill>
              <a:srgbClr val="FFC000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8" name="Picture 64">
            <a:extLst>
              <a:ext uri="{FF2B5EF4-FFF2-40B4-BE49-F238E27FC236}">
                <a16:creationId xmlns:a16="http://schemas.microsoft.com/office/drawing/2014/main" id="{0EFC956C-6C58-A2A2-A03A-98305A9947B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84407" y="4138613"/>
            <a:ext cx="1355897" cy="2351854"/>
          </a:xfrm>
          <a:prstGeom prst="ellipse">
            <a:avLst/>
          </a:prstGeom>
          <a:noFill/>
          <a:ln w="38100" cap="rnd">
            <a:solidFill>
              <a:srgbClr val="FFC000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9" name="Picture 66">
            <a:extLst>
              <a:ext uri="{FF2B5EF4-FFF2-40B4-BE49-F238E27FC236}">
                <a16:creationId xmlns:a16="http://schemas.microsoft.com/office/drawing/2014/main" id="{FF4A6475-2E51-F699-51C9-38790A86C15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11609" y="4691165"/>
            <a:ext cx="1668377" cy="1695047"/>
          </a:xfrm>
          <a:prstGeom prst="ellipse">
            <a:avLst/>
          </a:prstGeom>
          <a:ln w="38100" cap="rnd">
            <a:solidFill>
              <a:srgbClr val="FFC000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cxnSp>
        <p:nvCxnSpPr>
          <p:cNvPr id="30" name="Straight Connector 13">
            <a:extLst>
              <a:ext uri="{FF2B5EF4-FFF2-40B4-BE49-F238E27FC236}">
                <a16:creationId xmlns:a16="http://schemas.microsoft.com/office/drawing/2014/main" id="{A607C273-9B6F-4ECB-816E-FD4AD0D249EE}"/>
              </a:ext>
            </a:extLst>
          </p:cNvPr>
          <p:cNvCxnSpPr>
            <a:cxnSpLocks/>
            <a:stCxn id="24" idx="2"/>
            <a:endCxn id="28" idx="0"/>
          </p:cNvCxnSpPr>
          <p:nvPr/>
        </p:nvCxnSpPr>
        <p:spPr>
          <a:xfrm flipH="1">
            <a:off x="5262356" y="3357486"/>
            <a:ext cx="1439960" cy="781127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19">
            <a:extLst>
              <a:ext uri="{FF2B5EF4-FFF2-40B4-BE49-F238E27FC236}">
                <a16:creationId xmlns:a16="http://schemas.microsoft.com/office/drawing/2014/main" id="{A82333DC-13EA-0932-7C08-4DA5B9EE0039}"/>
              </a:ext>
            </a:extLst>
          </p:cNvPr>
          <p:cNvCxnSpPr>
            <a:cxnSpLocks/>
            <a:stCxn id="24" idx="6"/>
            <a:endCxn id="28" idx="5"/>
          </p:cNvCxnSpPr>
          <p:nvPr/>
        </p:nvCxnSpPr>
        <p:spPr>
          <a:xfrm flipH="1">
            <a:off x="5741737" y="4729278"/>
            <a:ext cx="1768820" cy="1416768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13">
            <a:extLst>
              <a:ext uri="{FF2B5EF4-FFF2-40B4-BE49-F238E27FC236}">
                <a16:creationId xmlns:a16="http://schemas.microsoft.com/office/drawing/2014/main" id="{3C7D1BB5-289C-71C3-16FC-DC3B3789DAAA}"/>
              </a:ext>
            </a:extLst>
          </p:cNvPr>
          <p:cNvCxnSpPr>
            <a:cxnSpLocks/>
            <a:stCxn id="29" idx="0"/>
            <a:endCxn id="23" idx="7"/>
          </p:cNvCxnSpPr>
          <p:nvPr/>
        </p:nvCxnSpPr>
        <p:spPr>
          <a:xfrm flipH="1" flipV="1">
            <a:off x="8129751" y="4048557"/>
            <a:ext cx="1516047" cy="642608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19">
            <a:extLst>
              <a:ext uri="{FF2B5EF4-FFF2-40B4-BE49-F238E27FC236}">
                <a16:creationId xmlns:a16="http://schemas.microsoft.com/office/drawing/2014/main" id="{2128714D-9F6F-C828-2C71-686DDF5B7784}"/>
              </a:ext>
            </a:extLst>
          </p:cNvPr>
          <p:cNvCxnSpPr>
            <a:cxnSpLocks/>
            <a:stCxn id="29" idx="3"/>
            <a:endCxn id="23" idx="4"/>
          </p:cNvCxnSpPr>
          <p:nvPr/>
        </p:nvCxnSpPr>
        <p:spPr>
          <a:xfrm flipH="1" flipV="1">
            <a:off x="7716508" y="4906921"/>
            <a:ext cx="1339429" cy="1231057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167">
            <a:extLst>
              <a:ext uri="{FF2B5EF4-FFF2-40B4-BE49-F238E27FC236}">
                <a16:creationId xmlns:a16="http://schemas.microsoft.com/office/drawing/2014/main" id="{7D2870C2-F8E6-BBDA-6FF1-7A5A27DA239E}"/>
              </a:ext>
            </a:extLst>
          </p:cNvPr>
          <p:cNvSpPr txBox="1"/>
          <p:nvPr/>
        </p:nvSpPr>
        <p:spPr>
          <a:xfrm>
            <a:off x="3349262" y="5453807"/>
            <a:ext cx="123514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Head extension</a:t>
            </a:r>
            <a:endParaRPr lang="en-US" sz="1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TextBox 168">
            <a:extLst>
              <a:ext uri="{FF2B5EF4-FFF2-40B4-BE49-F238E27FC236}">
                <a16:creationId xmlns:a16="http://schemas.microsoft.com/office/drawing/2014/main" id="{1496841F-A56A-B712-1C03-98F8F1A8AAA1}"/>
              </a:ext>
            </a:extLst>
          </p:cNvPr>
          <p:cNvSpPr txBox="1"/>
          <p:nvPr/>
        </p:nvSpPr>
        <p:spPr>
          <a:xfrm>
            <a:off x="769012" y="4712281"/>
            <a:ext cx="219642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Elevation drive unit</a:t>
            </a:r>
            <a:endParaRPr lang="en-US" sz="1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TextBox 169">
            <a:extLst>
              <a:ext uri="{FF2B5EF4-FFF2-40B4-BE49-F238E27FC236}">
                <a16:creationId xmlns:a16="http://schemas.microsoft.com/office/drawing/2014/main" id="{94397BD8-C53C-6BFC-49FC-321CECC28843}"/>
              </a:ext>
            </a:extLst>
          </p:cNvPr>
          <p:cNvSpPr txBox="1"/>
          <p:nvPr/>
        </p:nvSpPr>
        <p:spPr>
          <a:xfrm>
            <a:off x="1101698" y="2320763"/>
            <a:ext cx="176325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frame</a:t>
            </a:r>
            <a:endParaRPr lang="en-US" sz="1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Rectángulo 9">
            <a:extLst>
              <a:ext uri="{FF2B5EF4-FFF2-40B4-BE49-F238E27FC236}">
                <a16:creationId xmlns:a16="http://schemas.microsoft.com/office/drawing/2014/main" id="{65502B1C-2D4E-7346-B78D-DA06231FD178}"/>
              </a:ext>
            </a:extLst>
          </p:cNvPr>
          <p:cNvSpPr/>
          <p:nvPr/>
        </p:nvSpPr>
        <p:spPr>
          <a:xfrm>
            <a:off x="8068360" y="982469"/>
            <a:ext cx="3712840" cy="64633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Pointing &amp; alignment, similar to astronomical telescopes</a:t>
            </a:r>
          </a:p>
        </p:txBody>
      </p:sp>
      <p:sp>
        <p:nvSpPr>
          <p:cNvPr id="4" name="Marcador de pie de página 4">
            <a:extLst>
              <a:ext uri="{FF2B5EF4-FFF2-40B4-BE49-F238E27FC236}">
                <a16:creationId xmlns:a16="http://schemas.microsoft.com/office/drawing/2014/main" id="{88059372-39AA-26CF-A8FC-36E798BBF7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5" name="Marcador de número de diapositiva 9">
            <a:extLst>
              <a:ext uri="{FF2B5EF4-FFF2-40B4-BE49-F238E27FC236}">
                <a16:creationId xmlns:a16="http://schemas.microsoft.com/office/drawing/2014/main" id="{5F01A5CC-3F0E-9FE7-118E-2792E00C90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26</a:t>
            </a:fld>
            <a:endParaRPr lang="es-ES" sz="1200" dirty="0"/>
          </a:p>
        </p:txBody>
      </p:sp>
      <p:sp>
        <p:nvSpPr>
          <p:cNvPr id="6" name="Marcador de fecha 3">
            <a:extLst>
              <a:ext uri="{FF2B5EF4-FFF2-40B4-BE49-F238E27FC236}">
                <a16:creationId xmlns:a16="http://schemas.microsoft.com/office/drawing/2014/main" id="{E8FC0034-E7D0-0358-69BF-4EB35E4B2A1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9792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2" grpId="0" animBg="1"/>
      <p:bldP spid="23" grpId="0" animBg="1"/>
      <p:bldP spid="24" grpId="0" animBg="1"/>
      <p:bldP spid="35" grpId="0"/>
      <p:bldP spid="36" grpId="0"/>
      <p:bldP spid="37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 descr="http://media.virbcdn.com/files/c7/43e49938af23ccea-wiggle-line.png"/>
          <p:cNvPicPr>
            <a:picLocks noChangeAspect="1" noChangeArrowheads="1"/>
          </p:cNvPicPr>
          <p:nvPr/>
        </p:nvPicPr>
        <p:blipFill>
          <a:blip r:embed="rId2" cstate="print"/>
          <a:srcRect r="42222" b="5459"/>
          <a:stretch>
            <a:fillRect/>
          </a:stretch>
        </p:blipFill>
        <p:spPr bwMode="auto">
          <a:xfrm rot="5400000" flipV="1">
            <a:off x="6564052" y="3969060"/>
            <a:ext cx="1872208" cy="216024"/>
          </a:xfrm>
          <a:prstGeom prst="rect">
            <a:avLst/>
          </a:prstGeom>
          <a:noFill/>
        </p:spPr>
      </p:pic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noProof="0" dirty="0">
                <a:latin typeface="Arial" panose="020B0604020202020204" pitchFamily="34" charset="0"/>
                <a:cs typeface="Arial" panose="020B0604020202020204" pitchFamily="34" charset="0"/>
              </a:rPr>
              <a:t>Dark matter axions</a:t>
            </a:r>
          </a:p>
        </p:txBody>
      </p:sp>
      <p:pic>
        <p:nvPicPr>
          <p:cNvPr id="14338" name="Picture 2" descr="http://media.virbcdn.com/files/c7/43e49938af23ccea-wiggle-line.png"/>
          <p:cNvPicPr>
            <a:picLocks noChangeAspect="1" noChangeArrowheads="1"/>
          </p:cNvPicPr>
          <p:nvPr/>
        </p:nvPicPr>
        <p:blipFill>
          <a:blip r:embed="rId2" cstate="print"/>
          <a:srcRect r="35556"/>
          <a:stretch>
            <a:fillRect/>
          </a:stretch>
        </p:blipFill>
        <p:spPr bwMode="auto">
          <a:xfrm flipV="1">
            <a:off x="7392144" y="3068960"/>
            <a:ext cx="2088232" cy="228498"/>
          </a:xfrm>
          <a:prstGeom prst="rect">
            <a:avLst/>
          </a:prstGeom>
          <a:noFill/>
        </p:spPr>
      </p:pic>
      <p:pic>
        <p:nvPicPr>
          <p:cNvPr id="14342" name="Picture 6" descr="http://b68389.medialib.glogster.com/media/5a8fc46935192dbd420f1942b07feceec7c9aba45298eed86850581a78812c9e/dotted-line.png"/>
          <p:cNvPicPr>
            <a:picLocks noChangeAspect="1" noChangeArrowheads="1"/>
          </p:cNvPicPr>
          <p:nvPr/>
        </p:nvPicPr>
        <p:blipFill>
          <a:blip r:embed="rId3" cstate="print"/>
          <a:srcRect l="-1694"/>
          <a:stretch>
            <a:fillRect/>
          </a:stretch>
        </p:blipFill>
        <p:spPr bwMode="auto">
          <a:xfrm>
            <a:off x="3935760" y="2708920"/>
            <a:ext cx="4320480" cy="1152128"/>
          </a:xfrm>
          <a:prstGeom prst="rect">
            <a:avLst/>
          </a:prstGeom>
          <a:noFill/>
        </p:spPr>
      </p:pic>
      <p:sp>
        <p:nvSpPr>
          <p:cNvPr id="12" name="11 Elipse"/>
          <p:cNvSpPr/>
          <p:nvPr/>
        </p:nvSpPr>
        <p:spPr>
          <a:xfrm>
            <a:off x="7320136" y="2996952"/>
            <a:ext cx="360040" cy="36004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pic>
        <p:nvPicPr>
          <p:cNvPr id="14346" name="Picture 10" descr="https://encrypted-tbn1.gstatic.com/images?q=tbn:ANd9GcSxNNzTRIwe63MXoxuCE6xqkxOn2pBuE6UDZ6QZk8XmView1ubXHQ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16080" y="4170734"/>
            <a:ext cx="1346498" cy="1346498"/>
          </a:xfrm>
          <a:prstGeom prst="rect">
            <a:avLst/>
          </a:prstGeom>
          <a:noFill/>
        </p:spPr>
      </p:pic>
      <p:sp>
        <p:nvSpPr>
          <p:cNvPr id="16" name="15 Rectángulo"/>
          <p:cNvSpPr/>
          <p:nvPr/>
        </p:nvSpPr>
        <p:spPr>
          <a:xfrm>
            <a:off x="5536486" y="2492897"/>
            <a:ext cx="41549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ES" sz="3600" b="0" i="1">
                <a:latin typeface="Times New Roman" pitchFamily="18" charset="0"/>
                <a:cs typeface="Times New Roman" pitchFamily="18" charset="0"/>
              </a:rPr>
              <a:t>a</a:t>
            </a:r>
            <a:endParaRPr lang="es-ES" b="0" i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16 Rectángulo"/>
          <p:cNvSpPr/>
          <p:nvPr/>
        </p:nvSpPr>
        <p:spPr>
          <a:xfrm>
            <a:off x="8314468" y="2492897"/>
            <a:ext cx="37382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ES" sz="3600" b="0">
                <a:latin typeface="Symbol" pitchFamily="18" charset="2"/>
                <a:cs typeface="Times New Roman" pitchFamily="18" charset="0"/>
              </a:rPr>
              <a:t>g</a:t>
            </a:r>
            <a:endParaRPr lang="es-ES" b="0">
              <a:latin typeface="Symbol" pitchFamily="18" charset="2"/>
              <a:cs typeface="Times New Roman" pitchFamily="18" charset="0"/>
            </a:endParaRPr>
          </a:p>
        </p:txBody>
      </p:sp>
      <p:grpSp>
        <p:nvGrpSpPr>
          <p:cNvPr id="3" name="23 Grupo"/>
          <p:cNvGrpSpPr/>
          <p:nvPr/>
        </p:nvGrpSpPr>
        <p:grpSpPr>
          <a:xfrm>
            <a:off x="8760296" y="2410906"/>
            <a:ext cx="1547664" cy="1882190"/>
            <a:chOff x="7236296" y="2410906"/>
            <a:chExt cx="1547664" cy="1882190"/>
          </a:xfrm>
        </p:grpSpPr>
        <p:pic>
          <p:nvPicPr>
            <p:cNvPr id="14350" name="Picture 14" descr="Camera icon">
              <a:hlinkClick r:id="rId6"/>
            </p:cNvPr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 rot="5075305">
              <a:off x="7370330" y="2410906"/>
              <a:ext cx="1380605" cy="1380605"/>
            </a:xfrm>
            <a:prstGeom prst="rect">
              <a:avLst/>
            </a:prstGeom>
            <a:noFill/>
          </p:spPr>
        </p:pic>
        <p:sp>
          <p:nvSpPr>
            <p:cNvPr id="21" name="20 Rectángulo"/>
            <p:cNvSpPr/>
            <p:nvPr/>
          </p:nvSpPr>
          <p:spPr>
            <a:xfrm>
              <a:off x="7236296" y="3646765"/>
              <a:ext cx="1547664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s-ES" b="0" err="1">
                  <a:latin typeface="Arial" panose="020B0604020202020204" pitchFamily="34" charset="0"/>
                  <a:cs typeface="Arial" panose="020B0604020202020204" pitchFamily="34" charset="0"/>
                </a:rPr>
                <a:t>Photon</a:t>
              </a:r>
              <a:r>
                <a:rPr lang="es-ES" b="0">
                  <a:latin typeface="Arial" panose="020B0604020202020204" pitchFamily="34" charset="0"/>
                  <a:cs typeface="Arial" panose="020B0604020202020204" pitchFamily="34" charset="0"/>
                </a:rPr>
                <a:t> detector</a:t>
              </a:r>
              <a:endParaRPr lang="es-E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pic>
        <p:nvPicPr>
          <p:cNvPr id="174084" name="Picture 4" descr="银河图标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063552" y="1700809"/>
            <a:ext cx="3148608" cy="3148609"/>
          </a:xfrm>
          <a:prstGeom prst="rect">
            <a:avLst/>
          </a:prstGeom>
          <a:noFill/>
        </p:spPr>
      </p:pic>
      <p:sp>
        <p:nvSpPr>
          <p:cNvPr id="20" name="19 Rectángulo"/>
          <p:cNvSpPr/>
          <p:nvPr/>
        </p:nvSpPr>
        <p:spPr>
          <a:xfrm>
            <a:off x="2532112" y="4221089"/>
            <a:ext cx="15476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-ES" b="0">
                <a:latin typeface="Arial" panose="020B0604020202020204" pitchFamily="34" charset="0"/>
                <a:cs typeface="Arial" panose="020B0604020202020204" pitchFamily="34" charset="0"/>
              </a:rPr>
              <a:t>Axions </a:t>
            </a:r>
            <a:r>
              <a:rPr lang="es-ES" b="0" err="1">
                <a:latin typeface="Arial" panose="020B0604020202020204" pitchFamily="34" charset="0"/>
                <a:cs typeface="Arial" panose="020B0604020202020204" pitchFamily="34" charset="0"/>
              </a:rPr>
              <a:t>from</a:t>
            </a:r>
            <a:r>
              <a:rPr lang="es-ES" b="0">
                <a:latin typeface="Arial" panose="020B0604020202020204" pitchFamily="34" charset="0"/>
                <a:cs typeface="Arial" panose="020B0604020202020204" pitchFamily="34" charset="0"/>
              </a:rPr>
              <a:t> DM halo</a:t>
            </a:r>
            <a:endParaRPr lang="es-E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Marcador de pie de página 4">
            <a:extLst>
              <a:ext uri="{FF2B5EF4-FFF2-40B4-BE49-F238E27FC236}">
                <a16:creationId xmlns:a16="http://schemas.microsoft.com/office/drawing/2014/main" id="{7ECD1A1D-412F-9B33-6440-6449CD122B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8" name="Marcador de número de diapositiva 9">
            <a:extLst>
              <a:ext uri="{FF2B5EF4-FFF2-40B4-BE49-F238E27FC236}">
                <a16:creationId xmlns:a16="http://schemas.microsoft.com/office/drawing/2014/main" id="{F0AB9274-289B-BDAF-C50D-2894B69CAE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27</a:t>
            </a:fld>
            <a:endParaRPr lang="es-ES" sz="1200" dirty="0"/>
          </a:p>
        </p:txBody>
      </p:sp>
      <p:sp>
        <p:nvSpPr>
          <p:cNvPr id="9" name="Marcador de fecha 3">
            <a:extLst>
              <a:ext uri="{FF2B5EF4-FFF2-40B4-BE49-F238E27FC236}">
                <a16:creationId xmlns:a16="http://schemas.microsoft.com/office/drawing/2014/main" id="{77FF7FBB-91F6-E7AB-017C-F6A2C359C2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1401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74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6A4B82-20EE-C575-578E-FF0AD1EFE6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B8DD291B-B413-1557-48CB-A26CA53C22A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6751" y="3274240"/>
            <a:ext cx="5500075" cy="3045579"/>
          </a:xfrm>
          <a:prstGeom prst="rect">
            <a:avLst/>
          </a:prstGeom>
        </p:spPr>
      </p:pic>
      <p:sp>
        <p:nvSpPr>
          <p:cNvPr id="114690" name="Rectangle 2">
            <a:extLst>
              <a:ext uri="{FF2B5EF4-FFF2-40B4-BE49-F238E27FC236}">
                <a16:creationId xmlns:a16="http://schemas.microsoft.com/office/drawing/2014/main" id="{9DB505DB-DE81-80BF-98EF-5FD5CEF4B4B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 b="1" noProof="0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Detecting DM axions: “axion </a:t>
            </a:r>
            <a:r>
              <a:rPr lang="en-US" sz="3600" b="1" noProof="0" dirty="0" err="1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haloscopes</a:t>
            </a:r>
            <a:r>
              <a:rPr lang="en-US" sz="3600" b="1" noProof="0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4691" name="Rectangle 3">
                <a:extLst>
                  <a:ext uri="{FF2B5EF4-FFF2-40B4-BE49-F238E27FC236}">
                    <a16:creationId xmlns:a16="http://schemas.microsoft.com/office/drawing/2014/main" id="{971ED8E7-745F-8D81-FC5A-5FCA16026B55}"/>
                  </a:ext>
                </a:extLst>
              </p:cNvPr>
              <p:cNvSpPr>
                <a:spLocks noGrp="1" noChangeArrowheads="1"/>
              </p:cNvSpPr>
              <p:nvPr>
                <p:ph type="body" idx="1"/>
              </p:nvPr>
            </p:nvSpPr>
            <p:spPr>
              <a:xfrm>
                <a:off x="479377" y="1484785"/>
                <a:ext cx="6840588" cy="3484563"/>
              </a:xfrm>
            </p:spPr>
            <p:txBody>
              <a:bodyPr/>
              <a:lstStyle/>
              <a:p>
                <a:pPr eaLnBrk="1" hangingPunct="1">
                  <a:lnSpc>
                    <a:spcPct val="90000"/>
                  </a:lnSpc>
                  <a:defRPr/>
                </a:pPr>
                <a:r>
                  <a:rPr lang="en-US" sz="2000" noProof="0" dirty="0">
                    <a:latin typeface="Arial" panose="020B0604020202020204" pitchFamily="34" charset="0"/>
                    <a:cs typeface="Arial" panose="020B0604020202020204" pitchFamily="34" charset="0"/>
                  </a:rPr>
                  <a:t>Assumption: DM is mostly axions</a:t>
                </a:r>
              </a:p>
              <a:p>
                <a:pPr eaLnBrk="1" hangingPunct="1">
                  <a:lnSpc>
                    <a:spcPct val="90000"/>
                  </a:lnSpc>
                  <a:defRPr/>
                </a:pPr>
                <a:r>
                  <a:rPr lang="en-US" sz="2000" noProof="0" dirty="0">
                    <a:latin typeface="Arial" panose="020B0604020202020204" pitchFamily="34" charset="0"/>
                    <a:cs typeface="Arial" panose="020B0604020202020204" pitchFamily="34" charset="0"/>
                  </a:rPr>
                  <a:t>Resonant cavities (Sikivie,1983)</a:t>
                </a:r>
              </a:p>
              <a:p>
                <a:pPr lvl="1" eaLnBrk="1" hangingPunct="1">
                  <a:lnSpc>
                    <a:spcPct val="90000"/>
                  </a:lnSpc>
                  <a:defRPr/>
                </a:pPr>
                <a:r>
                  <a:rPr lang="en-US" sz="1800" noProof="0" dirty="0" err="1">
                    <a:latin typeface="Arial" panose="020B0604020202020204" pitchFamily="34" charset="0"/>
                    <a:cs typeface="Arial" panose="020B0604020202020204" pitchFamily="34" charset="0"/>
                  </a:rPr>
                  <a:t>Primakoff</a:t>
                </a:r>
                <a:r>
                  <a:rPr lang="en-US" sz="1800" noProof="0" dirty="0">
                    <a:latin typeface="Arial" panose="020B0604020202020204" pitchFamily="34" charset="0"/>
                    <a:cs typeface="Arial" panose="020B0604020202020204" pitchFamily="34" charset="0"/>
                  </a:rPr>
                  <a:t> conversion inside a “tunable” resonant cavity</a:t>
                </a:r>
              </a:p>
              <a:p>
                <a:pPr lvl="1" eaLnBrk="1" hangingPunct="1">
                  <a:lnSpc>
                    <a:spcPct val="90000"/>
                  </a:lnSpc>
                  <a:defRPr/>
                </a:pPr>
                <a:r>
                  <a:rPr lang="en-US" sz="1800" noProof="0" dirty="0">
                    <a:latin typeface="Arial" panose="020B0604020202020204" pitchFamily="34" charset="0"/>
                    <a:cs typeface="Arial" panose="020B0604020202020204" pitchFamily="34" charset="0"/>
                  </a:rPr>
                  <a:t>Energy of photon = </a:t>
                </a:r>
                <a14:m>
                  <m:oMath xmlns:m="http://schemas.openxmlformats.org/officeDocument/2006/math">
                    <m:r>
                      <a:rPr lang="en-US" sz="1800" i="1" noProof="0" dirty="0" smtClean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𝑚</m:t>
                    </m:r>
                    <m:r>
                      <a:rPr lang="en-US" sz="1800" i="1" baseline="-25000" noProof="0" dirty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𝑎</m:t>
                    </m:r>
                    <m:r>
                      <a:rPr lang="en-US" sz="1800" i="1" noProof="0" dirty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𝑐</m:t>
                    </m:r>
                    <m:r>
                      <a:rPr lang="en-US" sz="1800" i="1" baseline="30000" noProof="0" dirty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2</m:t>
                    </m:r>
                    <m:r>
                      <a:rPr lang="en-US" sz="1800" i="1" noProof="0" dirty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+</m:t>
                    </m:r>
                    <m:r>
                      <a:rPr lang="en-US" sz="1800" i="1" noProof="0" dirty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𝑂</m:t>
                    </m:r>
                    <m:r>
                      <a:rPr lang="en-US" sz="1800" i="1" noProof="0" dirty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(</m:t>
                    </m:r>
                    <m:r>
                      <a:rPr lang="en-US" sz="1800" i="1" noProof="0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𝛽</m:t>
                    </m:r>
                    <m:r>
                      <a:rPr lang="en-US" sz="1800" i="1" baseline="30000" noProof="0" dirty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2</m:t>
                    </m:r>
                    <m:r>
                      <a:rPr lang="en-US" sz="1800" i="1" noProof="0" dirty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)</m:t>
                    </m:r>
                  </m:oMath>
                </a14:m>
                <a:endParaRPr lang="en-US" sz="1800" noProof="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eaLnBrk="1" hangingPunct="1">
                  <a:lnSpc>
                    <a:spcPct val="90000"/>
                  </a:lnSpc>
                  <a:defRPr/>
                </a:pPr>
                <a:endParaRPr lang="en-US" sz="2400" noProof="0" dirty="0">
                  <a:effectLst>
                    <a:outerShdw blurRad="38100" dist="38100" dir="2700000" algn="tl">
                      <a:srgbClr val="0000AC"/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14691" name="Rectangle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idx="1"/>
              </p:nvPr>
            </p:nvSpPr>
            <p:spPr>
              <a:xfrm>
                <a:off x="479377" y="1484785"/>
                <a:ext cx="6840588" cy="3484563"/>
              </a:xfrm>
              <a:blipFill>
                <a:blip r:embed="rId4"/>
                <a:stretch>
                  <a:fillRect l="-741" t="-1818"/>
                </a:stretch>
              </a:blipFill>
            </p:spPr>
            <p:txBody>
              <a:bodyPr/>
              <a:lstStyle/>
              <a:p>
                <a:r>
                  <a:rPr lang="en-E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8 Rectángulo">
            <a:extLst>
              <a:ext uri="{FF2B5EF4-FFF2-40B4-BE49-F238E27FC236}">
                <a16:creationId xmlns:a16="http://schemas.microsoft.com/office/drawing/2014/main" id="{12302038-675F-979E-FD42-9921082D7F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9377" y="3837962"/>
            <a:ext cx="2944450" cy="861774"/>
          </a:xfrm>
          <a:prstGeom prst="rect">
            <a:avLst/>
          </a:prstGeom>
          <a:ln>
            <a:headEnd/>
            <a:tailEnd type="triangle" w="med" len="med"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/>
            <a:r>
              <a:rPr lang="es-ES" sz="16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Axion</a:t>
            </a:r>
            <a:r>
              <a:rPr lang="es-ES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DM </a:t>
            </a:r>
            <a:r>
              <a:rPr lang="es-ES" sz="16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field</a:t>
            </a:r>
            <a:endParaRPr lang="es-ES" sz="16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s-ES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Non-</a:t>
            </a:r>
            <a:r>
              <a:rPr lang="es-ES" sz="16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relativistic</a:t>
            </a:r>
            <a:endParaRPr lang="es-ES" sz="16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s-ES" sz="16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Frequency</a:t>
            </a:r>
            <a:r>
              <a:rPr lang="es-ES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 </a:t>
            </a:r>
            <a:r>
              <a:rPr lang="es-ES" sz="16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axion</a:t>
            </a:r>
            <a:r>
              <a:rPr lang="es-ES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 </a:t>
            </a:r>
            <a:r>
              <a:rPr lang="es-ES" sz="16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mass</a:t>
            </a:r>
            <a:endParaRPr lang="es-ES" sz="16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4" name="24 Grupo">
            <a:extLst>
              <a:ext uri="{FF2B5EF4-FFF2-40B4-BE49-F238E27FC236}">
                <a16:creationId xmlns:a16="http://schemas.microsoft.com/office/drawing/2014/main" id="{670E9D87-C887-D16C-4DD1-ABBEC4257F10}"/>
              </a:ext>
            </a:extLst>
          </p:cNvPr>
          <p:cNvGrpSpPr>
            <a:grpSpLocks/>
          </p:cNvGrpSpPr>
          <p:nvPr/>
        </p:nvGrpSpPr>
        <p:grpSpPr bwMode="auto">
          <a:xfrm>
            <a:off x="8760074" y="1501446"/>
            <a:ext cx="3240582" cy="4870779"/>
            <a:chOff x="7236073" y="1501446"/>
            <a:chExt cx="3240582" cy="4870779"/>
          </a:xfrm>
        </p:grpSpPr>
        <p:sp>
          <p:nvSpPr>
            <p:cNvPr id="109580" name="AutoShape 4">
              <a:extLst>
                <a:ext uri="{FF2B5EF4-FFF2-40B4-BE49-F238E27FC236}">
                  <a16:creationId xmlns:a16="http://schemas.microsoft.com/office/drawing/2014/main" id="{E7C81DEC-8AF5-9BEF-AA9C-BAABE6E3CB12}"/>
                </a:ext>
              </a:extLst>
            </p:cNvPr>
            <p:cNvSpPr>
              <a:spLocks/>
            </p:cNvSpPr>
            <p:nvPr/>
          </p:nvSpPr>
          <p:spPr bwMode="auto">
            <a:xfrm>
              <a:off x="7307635" y="1501446"/>
              <a:ext cx="3169020" cy="821641"/>
            </a:xfrm>
            <a:prstGeom prst="borderCallout2">
              <a:avLst>
                <a:gd name="adj1" fmla="val 18750"/>
                <a:gd name="adj2" fmla="val -7079"/>
                <a:gd name="adj3" fmla="val 18750"/>
                <a:gd name="adj4" fmla="val -30532"/>
                <a:gd name="adj5" fmla="val 233051"/>
                <a:gd name="adj6" fmla="val -77134"/>
              </a:avLst>
            </a:prstGeom>
            <a:ln>
              <a:headEnd/>
              <a:tailEnd type="triangle" w="med" len="med"/>
            </a:ln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/>
              <a:r>
                <a:rPr lang="en-GB" sz="1600" b="0" dirty="0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Cavity dimensions smaller than de Broglie wavelength of axions</a:t>
              </a:r>
            </a:p>
          </p:txBody>
        </p:sp>
        <p:sp>
          <p:nvSpPr>
            <p:cNvPr id="109581" name="AutoShape 4">
              <a:extLst>
                <a:ext uri="{FF2B5EF4-FFF2-40B4-BE49-F238E27FC236}">
                  <a16:creationId xmlns:a16="http://schemas.microsoft.com/office/drawing/2014/main" id="{A8315FF4-4924-1579-2962-A69639B8E534}"/>
                </a:ext>
              </a:extLst>
            </p:cNvPr>
            <p:cNvSpPr>
              <a:spLocks/>
            </p:cNvSpPr>
            <p:nvPr/>
          </p:nvSpPr>
          <p:spPr bwMode="auto">
            <a:xfrm>
              <a:off x="7236073" y="5084763"/>
              <a:ext cx="3096566" cy="1287462"/>
            </a:xfrm>
            <a:prstGeom prst="borderCallout2">
              <a:avLst>
                <a:gd name="adj1" fmla="val 67065"/>
                <a:gd name="adj2" fmla="val -6630"/>
                <a:gd name="adj3" fmla="val 67796"/>
                <a:gd name="adj4" fmla="val -33690"/>
                <a:gd name="adj5" fmla="val 19023"/>
                <a:gd name="adj6" fmla="val -68106"/>
              </a:avLst>
            </a:prstGeom>
            <a:ln>
              <a:headEnd/>
              <a:tailEnd type="triangle" w="med" len="med"/>
            </a:ln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/>
              <a:r>
                <a:rPr lang="en-GB" sz="1600" b="0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If cavity tuned to the axion frequency, conversion is “boosted” by resonant factor </a:t>
              </a:r>
            </a:p>
            <a:p>
              <a:pPr algn="ctr"/>
              <a:r>
                <a:rPr lang="en-GB" sz="1600" b="0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(Q quality factor)</a:t>
              </a:r>
            </a:p>
          </p:txBody>
        </p:sp>
      </p:grpSp>
      <p:sp>
        <p:nvSpPr>
          <p:cNvPr id="32" name="AutoShape 4">
            <a:extLst>
              <a:ext uri="{FF2B5EF4-FFF2-40B4-BE49-F238E27FC236}">
                <a16:creationId xmlns:a16="http://schemas.microsoft.com/office/drawing/2014/main" id="{C8F3DC61-0276-6ED3-84EB-3DE2584E8BCF}"/>
              </a:ext>
            </a:extLst>
          </p:cNvPr>
          <p:cNvSpPr>
            <a:spLocks/>
          </p:cNvSpPr>
          <p:nvPr/>
        </p:nvSpPr>
        <p:spPr bwMode="auto">
          <a:xfrm>
            <a:off x="773037" y="5213413"/>
            <a:ext cx="2808363" cy="975187"/>
          </a:xfrm>
          <a:prstGeom prst="borderCallout2">
            <a:avLst>
              <a:gd name="adj1" fmla="val 55162"/>
              <a:gd name="adj2" fmla="val 102616"/>
              <a:gd name="adj3" fmla="val 53514"/>
              <a:gd name="adj4" fmla="val 122051"/>
              <a:gd name="adj5" fmla="val -3280"/>
              <a:gd name="adj6" fmla="val 153888"/>
            </a:avLst>
          </a:prstGeom>
          <a:ln>
            <a:headEnd/>
            <a:tailEnd type="triangle" w="med" len="med"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/>
            <a:r>
              <a:rPr lang="en-GB" sz="16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Primakoff</a:t>
            </a: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conversion of DM axions into microwave photons inside cavity</a:t>
            </a:r>
            <a:endParaRPr lang="en-GB" sz="1600" b="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6" name="Imagen 25">
            <a:extLst>
              <a:ext uri="{FF2B5EF4-FFF2-40B4-BE49-F238E27FC236}">
                <a16:creationId xmlns:a16="http://schemas.microsoft.com/office/drawing/2014/main" id="{FE30151C-54E5-A602-A9F6-76B8E7123A6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98732" y="2815902"/>
            <a:ext cx="3356244" cy="82164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6" name="Marcador de fecha 3">
            <a:extLst>
              <a:ext uri="{FF2B5EF4-FFF2-40B4-BE49-F238E27FC236}">
                <a16:creationId xmlns:a16="http://schemas.microsoft.com/office/drawing/2014/main" id="{BDCC588E-97A6-61C1-CABB-6968DD3D865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Marcador de pie de página 4">
            <a:extLst>
              <a:ext uri="{FF2B5EF4-FFF2-40B4-BE49-F238E27FC236}">
                <a16:creationId xmlns:a16="http://schemas.microsoft.com/office/drawing/2014/main" id="{F7C77879-3B97-267F-BAB2-B424C1781E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9" name="Marcador de número de diapositiva 9">
            <a:extLst>
              <a:ext uri="{FF2B5EF4-FFF2-40B4-BE49-F238E27FC236}">
                <a16:creationId xmlns:a16="http://schemas.microsoft.com/office/drawing/2014/main" id="{A8C45920-FA8B-67CE-DEC0-F814BDF8BC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28</a:t>
            </a:fld>
            <a:endParaRPr lang="es-ES" sz="1200" dirty="0"/>
          </a:p>
        </p:txBody>
      </p:sp>
    </p:spTree>
    <p:extLst>
      <p:ext uri="{BB962C8B-B14F-4D97-AF65-F5344CB8AC3E}">
        <p14:creationId xmlns:p14="http://schemas.microsoft.com/office/powerpoint/2010/main" val="164862824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4">
            <a:extLst>
              <a:ext uri="{FF2B5EF4-FFF2-40B4-BE49-F238E27FC236}">
                <a16:creationId xmlns:a16="http://schemas.microsoft.com/office/drawing/2014/main" id="{66301076-3661-6514-4A50-000BEA6CC75A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419936" y="900650"/>
            <a:ext cx="3933864" cy="304739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654A9AE-3017-88DD-D8B0-BB6D24B67D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4704" y="980564"/>
            <a:ext cx="5804138" cy="3741157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00" y="44624"/>
            <a:ext cx="10972800" cy="1143000"/>
          </a:xfrm>
        </p:spPr>
        <p:txBody>
          <a:bodyPr/>
          <a:lstStyle/>
          <a:p>
            <a:pPr algn="l"/>
            <a:r>
              <a:rPr lang="es-ES" sz="3600" b="1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Haloscopes: </a:t>
            </a:r>
            <a:r>
              <a:rPr lang="es-ES" sz="3600" b="1" dirty="0" err="1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current</a:t>
            </a:r>
            <a:r>
              <a:rPr lang="es-ES" sz="3600" b="1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3600" b="1" dirty="0" err="1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results</a:t>
            </a:r>
            <a:endParaRPr lang="en-US" sz="3600" b="1" dirty="0">
              <a:effectLst>
                <a:outerShdw blurRad="38100" dist="38100" dir="2700000" algn="tl">
                  <a:srgbClr val="FFFFFF"/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F5EB692-D5B3-D7DE-4D12-051763DA71A7}"/>
              </a:ext>
            </a:extLst>
          </p:cNvPr>
          <p:cNvSpPr/>
          <p:nvPr/>
        </p:nvSpPr>
        <p:spPr>
          <a:xfrm>
            <a:off x="4034531" y="4721721"/>
            <a:ext cx="166584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Pre-inflation models</a:t>
            </a:r>
            <a:endParaRPr lang="en-ES" sz="12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89AF303-E47D-82F0-711E-6FE5DFBF8499}"/>
              </a:ext>
            </a:extLst>
          </p:cNvPr>
          <p:cNvSpPr/>
          <p:nvPr/>
        </p:nvSpPr>
        <p:spPr>
          <a:xfrm>
            <a:off x="6199756" y="4699845"/>
            <a:ext cx="175240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Post-inflation models</a:t>
            </a:r>
            <a:endParaRPr lang="en-ES" sz="120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4F2CFF88-74BF-B368-CE4C-50EE6503DBF2}"/>
              </a:ext>
            </a:extLst>
          </p:cNvPr>
          <p:cNvSpPr/>
          <p:nvPr/>
        </p:nvSpPr>
        <p:spPr>
          <a:xfrm>
            <a:off x="1271464" y="5825788"/>
            <a:ext cx="6754936" cy="216024"/>
          </a:xfrm>
          <a:prstGeom prst="rect">
            <a:avLst/>
          </a:prstGeom>
          <a:solidFill>
            <a:srgbClr val="66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E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D135EC34-6AFF-085C-15B4-E694A0FA15C3}"/>
              </a:ext>
            </a:extLst>
          </p:cNvPr>
          <p:cNvSpPr/>
          <p:nvPr/>
        </p:nvSpPr>
        <p:spPr>
          <a:xfrm>
            <a:off x="1775520" y="5825788"/>
            <a:ext cx="3931841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E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Right Arrow 28">
            <a:extLst>
              <a:ext uri="{FF2B5EF4-FFF2-40B4-BE49-F238E27FC236}">
                <a16:creationId xmlns:a16="http://schemas.microsoft.com/office/drawing/2014/main" id="{58EA2DBB-7FE9-529D-DB04-19F89527AA60}"/>
              </a:ext>
            </a:extLst>
          </p:cNvPr>
          <p:cNvSpPr/>
          <p:nvPr/>
        </p:nvSpPr>
        <p:spPr>
          <a:xfrm rot="10800000">
            <a:off x="767408" y="5825788"/>
            <a:ext cx="504056" cy="216024"/>
          </a:xfrm>
          <a:prstGeom prst="rightArrow">
            <a:avLst/>
          </a:prstGeom>
          <a:solidFill>
            <a:srgbClr val="66CCFF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E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Rectangle 29">
                <a:extLst>
                  <a:ext uri="{FF2B5EF4-FFF2-40B4-BE49-F238E27FC236}">
                    <a16:creationId xmlns:a16="http://schemas.microsoft.com/office/drawing/2014/main" id="{74894E03-83C3-64AD-7DD9-E6FA58E6F325}"/>
                  </a:ext>
                </a:extLst>
              </p:cNvPr>
              <p:cNvSpPr/>
              <p:nvPr/>
            </p:nvSpPr>
            <p:spPr>
              <a:xfrm>
                <a:off x="479746" y="5364933"/>
                <a:ext cx="1116075" cy="276999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n-US" sz="1200" b="0" dirty="0">
                    <a:solidFill>
                      <a:srgbClr val="66CCFF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Finetunned</a:t>
                </a:r>
                <a14:m>
                  <m:oMath xmlns:m="http://schemas.openxmlformats.org/officeDocument/2006/math">
                    <m:r>
                      <a:rPr lang="es-ES" sz="1200" b="0" i="0" smtClean="0">
                        <a:solidFill>
                          <a:srgbClr val="66CCFF"/>
                        </a:solidFill>
                        <a:latin typeface="Cambria Math" panose="02040503050406030204" pitchFamily="18" charset="0"/>
                      </a:rPr>
                      <m:t> </m:t>
                    </m:r>
                    <m:sSub>
                      <m:sSubPr>
                        <m:ctrlPr>
                          <a:rPr lang="en-US" sz="1200" b="0" i="1" smtClean="0">
                            <a:solidFill>
                              <a:srgbClr val="66CCFF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1200" b="0" i="1" smtClean="0">
                            <a:solidFill>
                              <a:srgbClr val="66CCFF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𝜃</m:t>
                        </m:r>
                      </m:e>
                      <m:sub>
                        <m:r>
                          <a:rPr lang="es-ES" sz="1200" b="0" i="1" smtClean="0">
                            <a:solidFill>
                              <a:srgbClr val="66CCFF"/>
                            </a:solidFill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</m:oMath>
                </a14:m>
                <a:endParaRPr lang="en-ES" sz="1200" b="0" i="1" dirty="0">
                  <a:solidFill>
                    <a:srgbClr val="66CCFF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30" name="Rectangle 29">
                <a:extLst>
                  <a:ext uri="{FF2B5EF4-FFF2-40B4-BE49-F238E27FC236}">
                    <a16:creationId xmlns:a16="http://schemas.microsoft.com/office/drawing/2014/main" id="{74894E03-83C3-64AD-7DD9-E6FA58E6F325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9746" y="5364933"/>
                <a:ext cx="1116075" cy="276999"/>
              </a:xfrm>
              <a:prstGeom prst="rect">
                <a:avLst/>
              </a:prstGeom>
              <a:blipFill>
                <a:blip r:embed="rId4"/>
                <a:stretch>
                  <a:fillRect b="-17391"/>
                </a:stretch>
              </a:blipFill>
            </p:spPr>
            <p:txBody>
              <a:bodyPr/>
              <a:lstStyle/>
              <a:p>
                <a:r>
                  <a:rPr lang="es-E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1" name="Rectangle 30">
            <a:extLst>
              <a:ext uri="{FF2B5EF4-FFF2-40B4-BE49-F238E27FC236}">
                <a16:creationId xmlns:a16="http://schemas.microsoft.com/office/drawing/2014/main" id="{7C5C8414-FE06-BBFA-5A53-5234F4010990}"/>
              </a:ext>
            </a:extLst>
          </p:cNvPr>
          <p:cNvSpPr/>
          <p:nvPr/>
        </p:nvSpPr>
        <p:spPr>
          <a:xfrm>
            <a:off x="4709760" y="5473135"/>
            <a:ext cx="4482584" cy="21602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E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3CDA85E-9DEC-A7CB-9BA4-6B17B397202C}"/>
              </a:ext>
            </a:extLst>
          </p:cNvPr>
          <p:cNvSpPr/>
          <p:nvPr/>
        </p:nvSpPr>
        <p:spPr>
          <a:xfrm>
            <a:off x="7657694" y="5155518"/>
            <a:ext cx="2844800" cy="233724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E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Right Arrow 32">
            <a:extLst>
              <a:ext uri="{FF2B5EF4-FFF2-40B4-BE49-F238E27FC236}">
                <a16:creationId xmlns:a16="http://schemas.microsoft.com/office/drawing/2014/main" id="{30AB908B-CC18-9413-10E9-FBA844F50A44}"/>
              </a:ext>
            </a:extLst>
          </p:cNvPr>
          <p:cNvSpPr/>
          <p:nvPr/>
        </p:nvSpPr>
        <p:spPr>
          <a:xfrm>
            <a:off x="10503912" y="5173218"/>
            <a:ext cx="504056" cy="216024"/>
          </a:xfrm>
          <a:prstGeom prst="right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E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Rectangle 33">
                <a:extLst>
                  <a:ext uri="{FF2B5EF4-FFF2-40B4-BE49-F238E27FC236}">
                    <a16:creationId xmlns:a16="http://schemas.microsoft.com/office/drawing/2014/main" id="{6DC5947A-6EF3-4DB6-18AA-607482182FF2}"/>
                  </a:ext>
                </a:extLst>
              </p:cNvPr>
              <p:cNvSpPr/>
              <p:nvPr/>
            </p:nvSpPr>
            <p:spPr>
              <a:xfrm>
                <a:off x="6613175" y="4974023"/>
                <a:ext cx="840871" cy="276999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1200" b="0" i="1" smtClean="0">
                              <a:solidFill>
                                <a:srgbClr val="C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s-ES" sz="1200" b="0" i="1" smtClean="0">
                              <a:solidFill>
                                <a:srgbClr val="C00000"/>
                              </a:solidFill>
                              <a:latin typeface="Cambria Math" panose="02040503050406030204" pitchFamily="18" charset="0"/>
                            </a:rPr>
                            <m:t>𝑁</m:t>
                          </m:r>
                        </m:e>
                        <m:sub>
                          <m:r>
                            <a:rPr lang="es-ES" sz="1200" b="0" i="1" smtClean="0">
                              <a:solidFill>
                                <a:srgbClr val="C00000"/>
                              </a:solidFill>
                              <a:latin typeface="Cambria Math" panose="02040503050406030204" pitchFamily="18" charset="0"/>
                            </a:rPr>
                            <m:t>𝐷𝑊</m:t>
                          </m:r>
                        </m:sub>
                      </m:sSub>
                      <m:r>
                        <a:rPr lang="en-US" sz="1200" b="0" i="1" smtClean="0">
                          <a:solidFill>
                            <a:srgbClr val="C00000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s-ES" sz="1200" b="0" i="1" smtClean="0">
                          <a:solidFill>
                            <a:srgbClr val="C00000"/>
                          </a:solidFill>
                          <a:latin typeface="Cambria Math" panose="02040503050406030204" pitchFamily="18" charset="0"/>
                        </a:rPr>
                        <m:t>1</m:t>
                      </m:r>
                    </m:oMath>
                  </m:oMathPara>
                </a14:m>
                <a:endParaRPr lang="en-ES" sz="1200" b="0" i="1" dirty="0">
                  <a:solidFill>
                    <a:srgbClr val="C0000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34" name="Rectangle 33">
                <a:extLst>
                  <a:ext uri="{FF2B5EF4-FFF2-40B4-BE49-F238E27FC236}">
                    <a16:creationId xmlns:a16="http://schemas.microsoft.com/office/drawing/2014/main" id="{6DC5947A-6EF3-4DB6-18AA-607482182FF2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13175" y="4974023"/>
                <a:ext cx="840871" cy="276999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s-E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Rectangle 34">
                <a:extLst>
                  <a:ext uri="{FF2B5EF4-FFF2-40B4-BE49-F238E27FC236}">
                    <a16:creationId xmlns:a16="http://schemas.microsoft.com/office/drawing/2014/main" id="{C2F18376-4000-89EE-11D9-DB842D4929A1}"/>
                  </a:ext>
                </a:extLst>
              </p:cNvPr>
              <p:cNvSpPr/>
              <p:nvPr/>
            </p:nvSpPr>
            <p:spPr>
              <a:xfrm>
                <a:off x="8246643" y="4878056"/>
                <a:ext cx="817468" cy="276999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1200" b="0" i="1" smtClean="0">
                              <a:solidFill>
                                <a:srgbClr val="C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s-ES" sz="1200" b="0" i="1" smtClean="0">
                              <a:solidFill>
                                <a:srgbClr val="C00000"/>
                              </a:solidFill>
                              <a:latin typeface="Cambria Math" panose="02040503050406030204" pitchFamily="18" charset="0"/>
                            </a:rPr>
                            <m:t>𝑁</m:t>
                          </m:r>
                        </m:e>
                        <m:sub>
                          <m:r>
                            <a:rPr lang="es-ES" sz="1200" b="0" i="1" smtClean="0">
                              <a:solidFill>
                                <a:srgbClr val="C00000"/>
                              </a:solidFill>
                              <a:latin typeface="Cambria Math" panose="02040503050406030204" pitchFamily="18" charset="0"/>
                            </a:rPr>
                            <m:t>𝐷𝑊</m:t>
                          </m:r>
                        </m:sub>
                      </m:sSub>
                      <m:r>
                        <a:rPr lang="es-ES" sz="1200" b="0" i="1" smtClean="0">
                          <a:solidFill>
                            <a:srgbClr val="C00000"/>
                          </a:solidFill>
                          <a:latin typeface="Cambria Math" panose="02040503050406030204" pitchFamily="18" charset="0"/>
                        </a:rPr>
                        <m:t>&gt;1</m:t>
                      </m:r>
                    </m:oMath>
                  </m:oMathPara>
                </a14:m>
                <a:endParaRPr lang="en-ES" sz="1200" b="0" i="1" dirty="0">
                  <a:solidFill>
                    <a:srgbClr val="C0000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35" name="Rectangle 34">
                <a:extLst>
                  <a:ext uri="{FF2B5EF4-FFF2-40B4-BE49-F238E27FC236}">
                    <a16:creationId xmlns:a16="http://schemas.microsoft.com/office/drawing/2014/main" id="{C2F18376-4000-89EE-11D9-DB842D4929A1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46643" y="4878056"/>
                <a:ext cx="817468" cy="276999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s-E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Rectangle 35">
                <a:extLst>
                  <a:ext uri="{FF2B5EF4-FFF2-40B4-BE49-F238E27FC236}">
                    <a16:creationId xmlns:a16="http://schemas.microsoft.com/office/drawing/2014/main" id="{144C99C7-04BC-CD96-5012-89FB74C2A58C}"/>
                  </a:ext>
                </a:extLst>
              </p:cNvPr>
              <p:cNvSpPr/>
              <p:nvPr/>
            </p:nvSpPr>
            <p:spPr>
              <a:xfrm>
                <a:off x="6765575" y="5126423"/>
                <a:ext cx="840871" cy="276999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1200" b="0" i="1" smtClean="0">
                              <a:solidFill>
                                <a:srgbClr val="C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s-ES" sz="1200" b="0" i="1" smtClean="0">
                              <a:solidFill>
                                <a:srgbClr val="C00000"/>
                              </a:solidFill>
                              <a:latin typeface="Cambria Math" panose="02040503050406030204" pitchFamily="18" charset="0"/>
                            </a:rPr>
                            <m:t>𝑁</m:t>
                          </m:r>
                        </m:e>
                        <m:sub>
                          <m:r>
                            <a:rPr lang="es-ES" sz="1200" b="0" i="1" smtClean="0">
                              <a:solidFill>
                                <a:srgbClr val="C00000"/>
                              </a:solidFill>
                              <a:latin typeface="Cambria Math" panose="02040503050406030204" pitchFamily="18" charset="0"/>
                            </a:rPr>
                            <m:t>𝐷𝑊</m:t>
                          </m:r>
                        </m:sub>
                      </m:sSub>
                      <m:r>
                        <a:rPr lang="en-US" sz="1200" b="0" i="1" smtClean="0">
                          <a:solidFill>
                            <a:srgbClr val="C00000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s-ES" sz="1200" b="0" i="1" smtClean="0">
                          <a:solidFill>
                            <a:srgbClr val="C00000"/>
                          </a:solidFill>
                          <a:latin typeface="Cambria Math" panose="02040503050406030204" pitchFamily="18" charset="0"/>
                        </a:rPr>
                        <m:t>1</m:t>
                      </m:r>
                    </m:oMath>
                  </m:oMathPara>
                </a14:m>
                <a:endParaRPr lang="en-ES" sz="1200" b="0" i="1" dirty="0">
                  <a:solidFill>
                    <a:srgbClr val="C0000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36" name="Rectangle 35">
                <a:extLst>
                  <a:ext uri="{FF2B5EF4-FFF2-40B4-BE49-F238E27FC236}">
                    <a16:creationId xmlns:a16="http://schemas.microsoft.com/office/drawing/2014/main" id="{144C99C7-04BC-CD96-5012-89FB74C2A58C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65575" y="5126423"/>
                <a:ext cx="840871" cy="276999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s-E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8" name="Oval 37">
            <a:extLst>
              <a:ext uri="{FF2B5EF4-FFF2-40B4-BE49-F238E27FC236}">
                <a16:creationId xmlns:a16="http://schemas.microsoft.com/office/drawing/2014/main" id="{F5B3A6FB-2202-1475-7F00-57D467755E29}"/>
              </a:ext>
            </a:extLst>
          </p:cNvPr>
          <p:cNvSpPr/>
          <p:nvPr/>
        </p:nvSpPr>
        <p:spPr>
          <a:xfrm>
            <a:off x="8552147" y="2583671"/>
            <a:ext cx="640197" cy="629305"/>
          </a:xfrm>
          <a:prstGeom prst="ellipse">
            <a:avLst/>
          </a:prstGeom>
          <a:noFill/>
          <a:ln w="57150">
            <a:solidFill>
              <a:srgbClr val="FF0000"/>
            </a:solidFill>
            <a:prstDash val="sysDot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ES"/>
          </a:p>
        </p:txBody>
      </p:sp>
      <p:sp>
        <p:nvSpPr>
          <p:cNvPr id="39" name="Arc 38">
            <a:extLst>
              <a:ext uri="{FF2B5EF4-FFF2-40B4-BE49-F238E27FC236}">
                <a16:creationId xmlns:a16="http://schemas.microsoft.com/office/drawing/2014/main" id="{B96D8AC4-AEBC-5A68-5802-2190588719F6}"/>
              </a:ext>
            </a:extLst>
          </p:cNvPr>
          <p:cNvSpPr/>
          <p:nvPr/>
        </p:nvSpPr>
        <p:spPr>
          <a:xfrm flipV="1">
            <a:off x="4709759" y="2591650"/>
            <a:ext cx="3842387" cy="643202"/>
          </a:xfrm>
          <a:prstGeom prst="arc">
            <a:avLst/>
          </a:prstGeom>
          <a:noFill/>
          <a:ln w="57150">
            <a:solidFill>
              <a:srgbClr val="FF0000"/>
            </a:solidFill>
            <a:prstDash val="solid"/>
            <a:headEnd type="triangle"/>
            <a:tailEnd type="none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ES">
              <a:solidFill>
                <a:schemeClr val="dk1"/>
              </a:solidFill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45E404A6-9C18-B94A-B229-1F0FCABDDACA}"/>
              </a:ext>
            </a:extLst>
          </p:cNvPr>
          <p:cNvSpPr txBox="1"/>
          <p:nvPr/>
        </p:nvSpPr>
        <p:spPr>
          <a:xfrm>
            <a:off x="445197" y="4792304"/>
            <a:ext cx="283965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Cosmologically interesting axion mass ranges:</a:t>
            </a:r>
            <a:endParaRPr lang="en-E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Marcador de fecha 3">
            <a:extLst>
              <a:ext uri="{FF2B5EF4-FFF2-40B4-BE49-F238E27FC236}">
                <a16:creationId xmlns:a16="http://schemas.microsoft.com/office/drawing/2014/main" id="{8C010DF5-36B5-FC77-789A-3EFA8B7F916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Marcador de pie de página 4">
            <a:extLst>
              <a:ext uri="{FF2B5EF4-FFF2-40B4-BE49-F238E27FC236}">
                <a16:creationId xmlns:a16="http://schemas.microsoft.com/office/drawing/2014/main" id="{8C29A804-4A1F-B992-7045-D5A433FB40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7" name="Marcador de número de diapositiva 9">
            <a:extLst>
              <a:ext uri="{FF2B5EF4-FFF2-40B4-BE49-F238E27FC236}">
                <a16:creationId xmlns:a16="http://schemas.microsoft.com/office/drawing/2014/main" id="{9E017F6D-20DB-D7A2-F436-AA4CBAD34F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29</a:t>
            </a:fld>
            <a:endParaRPr lang="es-ES" sz="1200" dirty="0"/>
          </a:p>
        </p:txBody>
      </p:sp>
    </p:spTree>
    <p:extLst>
      <p:ext uri="{BB962C8B-B14F-4D97-AF65-F5344CB8AC3E}">
        <p14:creationId xmlns:p14="http://schemas.microsoft.com/office/powerpoint/2010/main" val="409911669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F9D1F8-E646-2A80-9E87-1CD5583583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Run1D_limit_with_inset_final.png" descr="Run1D_limit_with_inset_final.png">
            <a:extLst>
              <a:ext uri="{FF2B5EF4-FFF2-40B4-BE49-F238E27FC236}">
                <a16:creationId xmlns:a16="http://schemas.microsoft.com/office/drawing/2014/main" id="{283D2EA1-396C-7392-5FF0-13AADE3DA2C0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62186" y="2019222"/>
            <a:ext cx="5341168" cy="4337128"/>
          </a:xfrm>
          <a:prstGeom prst="rect">
            <a:avLst/>
          </a:prstGeom>
          <a:ln w="12700">
            <a:miter lim="400000"/>
          </a:ln>
        </p:spPr>
      </p:pic>
      <p:sp>
        <p:nvSpPr>
          <p:cNvPr id="114690" name="Rectangle 2">
            <a:extLst>
              <a:ext uri="{FF2B5EF4-FFF2-40B4-BE49-F238E27FC236}">
                <a16:creationId xmlns:a16="http://schemas.microsoft.com/office/drawing/2014/main" id="{C57CBDB5-FAD4-6E24-13B8-8922B02BC5E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 b="1" noProof="0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ADMX</a:t>
            </a:r>
          </a:p>
        </p:txBody>
      </p:sp>
      <p:sp>
        <p:nvSpPr>
          <p:cNvPr id="6" name="Marcador de fecha 3">
            <a:extLst>
              <a:ext uri="{FF2B5EF4-FFF2-40B4-BE49-F238E27FC236}">
                <a16:creationId xmlns:a16="http://schemas.microsoft.com/office/drawing/2014/main" id="{AFD5AA6E-1653-28F7-FCE8-2BAB79A1E1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Marcador de pie de página 4">
            <a:extLst>
              <a:ext uri="{FF2B5EF4-FFF2-40B4-BE49-F238E27FC236}">
                <a16:creationId xmlns:a16="http://schemas.microsoft.com/office/drawing/2014/main" id="{BDFDA0FB-7163-021A-0F8F-067A4D3292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9" name="Marcador de número de diapositiva 9">
            <a:extLst>
              <a:ext uri="{FF2B5EF4-FFF2-40B4-BE49-F238E27FC236}">
                <a16:creationId xmlns:a16="http://schemas.microsoft.com/office/drawing/2014/main" id="{009DC0CD-8D98-5AF3-6AD3-566170F7D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30</a:t>
            </a:fld>
            <a:endParaRPr lang="es-ES" sz="1200" dirty="0"/>
          </a:p>
        </p:txBody>
      </p:sp>
      <p:pic>
        <p:nvPicPr>
          <p:cNvPr id="2" name="Imagen 3">
            <a:extLst>
              <a:ext uri="{FF2B5EF4-FFF2-40B4-BE49-F238E27FC236}">
                <a16:creationId xmlns:a16="http://schemas.microsoft.com/office/drawing/2014/main" id="{C7D387BA-5AAB-C6D0-B763-4A7D95CCE11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4156" y="4658611"/>
            <a:ext cx="2256365" cy="169773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5A18CFD-E610-050B-5290-88178B9636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/>
          <a:srcRect t="7354" b="8213"/>
          <a:stretch>
            <a:fillRect/>
          </a:stretch>
        </p:blipFill>
        <p:spPr bwMode="auto">
          <a:xfrm>
            <a:off x="4010572" y="3204237"/>
            <a:ext cx="2002492" cy="28235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11BFC140-5A05-E748-E274-D658E78492BE}"/>
                  </a:ext>
                </a:extLst>
              </p:cNvPr>
              <p:cNvSpPr/>
              <p:nvPr/>
            </p:nvSpPr>
            <p:spPr>
              <a:xfrm>
                <a:off x="225314" y="3222113"/>
                <a:ext cx="2553785" cy="160281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en-GB" sz="1400" b="0" dirty="0">
                    <a:solidFill>
                      <a:srgbClr val="00B050"/>
                    </a:solidFill>
                    <a:latin typeface="Arial Rounded MT Bold" pitchFamily="34" charset="0"/>
                  </a:rPr>
                  <a:t>- High </a:t>
                </a:r>
                <a14:m>
                  <m:oMath xmlns:m="http://schemas.openxmlformats.org/officeDocument/2006/math">
                    <m:r>
                      <a:rPr lang="es-ES" sz="1400" b="0" i="1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𝑄</m:t>
                    </m:r>
                  </m:oMath>
                </a14:m>
                <a:r>
                  <a:rPr lang="en-GB" sz="1400" b="0" dirty="0">
                    <a:solidFill>
                      <a:srgbClr val="00B050"/>
                    </a:solidFill>
                    <a:latin typeface="Arial Rounded MT Bold" pitchFamily="34" charset="0"/>
                  </a:rPr>
                  <a:t> cavity </a:t>
                </a:r>
                <a14:m>
                  <m:oMath xmlns:m="http://schemas.openxmlformats.org/officeDocument/2006/math">
                    <m:r>
                      <a:rPr lang="es-ES" sz="1400" b="0" i="1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~</m:t>
                    </m:r>
                    <m:sSup>
                      <m:sSupPr>
                        <m:ctrlPr>
                          <a:rPr lang="es-ES" sz="1400" b="0" i="1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s-ES" sz="1400" b="0" i="1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s-ES" sz="1400" b="0" i="1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5</m:t>
                        </m:r>
                      </m:sup>
                    </m:sSup>
                  </m:oMath>
                </a14:m>
                <a:endParaRPr lang="es-ES" sz="1400" b="0" dirty="0">
                  <a:solidFill>
                    <a:srgbClr val="00B050"/>
                  </a:solidFill>
                  <a:latin typeface="Arial Rounded MT Bold" pitchFamily="34" charset="0"/>
                </a:endParaRPr>
              </a:p>
              <a:p>
                <a:r>
                  <a:rPr lang="en-GB" sz="1400" b="0" dirty="0">
                    <a:solidFill>
                      <a:srgbClr val="00B050"/>
                    </a:solidFill>
                    <a:latin typeface="Arial Rounded MT Bold" pitchFamily="34" charset="0"/>
                  </a:rPr>
                  <a:t>- Large volume: </a:t>
                </a:r>
                <a14:m>
                  <m:oMath xmlns:m="http://schemas.openxmlformats.org/officeDocument/2006/math">
                    <m:r>
                      <a:rPr lang="es-ES" sz="1400" b="0" i="1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1</m:t>
                    </m:r>
                    <m:r>
                      <m:rPr>
                        <m:nor/>
                      </m:rPr>
                      <a:rPr lang="es-ES" sz="1400" b="0" i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m</m:t>
                    </m:r>
                    <m:r>
                      <m:rPr>
                        <m:nor/>
                      </m:rPr>
                      <a:rPr lang="es-ES" sz="1400" b="0" i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 </m:t>
                    </m:r>
                    <m:r>
                      <a:rPr lang="es-ES" sz="1400" b="0" i="1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 60</m:t>
                    </m:r>
                    <m:r>
                      <m:rPr>
                        <m:nor/>
                      </m:rPr>
                      <a:rPr lang="es-ES" sz="1400" b="0" i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cm</m:t>
                    </m:r>
                    <m:r>
                      <m:rPr>
                        <m:nor/>
                      </m:rPr>
                      <a:rPr lang="es-ES" sz="1400" b="0" i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r>
                      <a:rPr lang="es-ES" sz="1400" b="0" i="1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∅</m:t>
                    </m:r>
                  </m:oMath>
                </a14:m>
                <a:endParaRPr lang="en-GB" sz="1400" b="0" dirty="0">
                  <a:solidFill>
                    <a:srgbClr val="00B050"/>
                  </a:solidFill>
                  <a:latin typeface="Arial Rounded MT Bold" pitchFamily="34" charset="0"/>
                </a:endParaRPr>
              </a:p>
              <a:p>
                <a:r>
                  <a:rPr lang="en-GB" sz="1400" b="0" dirty="0">
                    <a:solidFill>
                      <a:srgbClr val="00B050"/>
                    </a:solidFill>
                    <a:latin typeface="Arial Rounded MT Bold" pitchFamily="34" charset="0"/>
                  </a:rPr>
                  <a:t>- Suited for resonance </a:t>
                </a:r>
              </a:p>
              <a:p>
                <a:r>
                  <a:rPr lang="en-GB" sz="1400" b="0" dirty="0">
                    <a:solidFill>
                      <a:srgbClr val="00B050"/>
                    </a:solidFill>
                    <a:latin typeface="Arial Rounded MT Bold" pitchFamily="34" charset="0"/>
                  </a:rPr>
                  <a:t>at few </a:t>
                </a:r>
                <a14:m>
                  <m:oMath xmlns:m="http://schemas.openxmlformats.org/officeDocument/2006/math">
                    <m:r>
                      <a:rPr lang="es-ES" sz="1400" b="0" i="1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 </m:t>
                    </m:r>
                    <m:r>
                      <a:rPr lang="es-ES" sz="1400" b="0" i="1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𝜇</m:t>
                    </m:r>
                    <m:r>
                      <m:rPr>
                        <m:nor/>
                      </m:rPr>
                      <a:rPr lang="es-ES" sz="1400" b="0" i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eV</m:t>
                    </m:r>
                    <m:r>
                      <a:rPr lang="es-ES" sz="1400" b="0" i="1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endParaRPr lang="en-GB" sz="1400" b="0" dirty="0">
                  <a:solidFill>
                    <a:srgbClr val="00B050"/>
                  </a:solidFill>
                  <a:latin typeface="Arial Rounded MT Bold" pitchFamily="34" charset="0"/>
                </a:endParaRPr>
              </a:p>
              <a:p>
                <a:r>
                  <a:rPr lang="en-GB" sz="1400" b="0" dirty="0">
                    <a:solidFill>
                      <a:srgbClr val="00B050"/>
                    </a:solidFill>
                    <a:latin typeface="Arial Rounded MT Bold" pitchFamily="34" charset="0"/>
                  </a:rPr>
                  <a:t>- 8T superconducting magnet</a:t>
                </a:r>
              </a:p>
            </p:txBody>
          </p:sp>
        </mc:Choice>
        <mc:Fallback xmlns=""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11BFC140-5A05-E748-E274-D658E78492BE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5314" y="3222113"/>
                <a:ext cx="2553785" cy="1602811"/>
              </a:xfrm>
              <a:prstGeom prst="rect">
                <a:avLst/>
              </a:prstGeom>
              <a:blipFill>
                <a:blip r:embed="rId6"/>
                <a:stretch>
                  <a:fillRect l="-495" t="-787" b="-3150"/>
                </a:stretch>
              </a:blipFill>
            </p:spPr>
            <p:txBody>
              <a:bodyPr/>
              <a:lstStyle/>
              <a:p>
                <a:r>
                  <a:rPr lang="en-E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2 Marcador de contenido">
                <a:extLst>
                  <a:ext uri="{FF2B5EF4-FFF2-40B4-BE49-F238E27FC236}">
                    <a16:creationId xmlns:a16="http://schemas.microsoft.com/office/drawing/2014/main" id="{DB384B96-71D5-180A-A452-7ECD4019CFAE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588646" y="1479105"/>
                <a:ext cx="5061086" cy="4747667"/>
              </a:xfrm>
            </p:spPr>
            <p:txBody>
              <a:bodyPr/>
              <a:lstStyle/>
              <a:p>
                <a:r>
                  <a:rPr lang="en-US" sz="2000" noProof="0" dirty="0">
                    <a:latin typeface="Arial" panose="020B0604020202020204" pitchFamily="34" charset="0"/>
                    <a:cs typeface="Arial" panose="020B0604020202020204" pitchFamily="34" charset="0"/>
                  </a:rPr>
                  <a:t>Paradigmatic axion </a:t>
                </a:r>
                <a:r>
                  <a:rPr lang="en-US" sz="2000" dirty="0">
                    <a:latin typeface="Arial" panose="020B0604020202020204" pitchFamily="34" charset="0"/>
                    <a:cs typeface="Arial" panose="020B0604020202020204" pitchFamily="34" charset="0"/>
                  </a:rPr>
                  <a:t>haloscope. Long track of R&amp;D and physics results. </a:t>
                </a:r>
                <a:r>
                  <a:rPr lang="en-US" sz="2000" noProof="0" dirty="0">
                    <a:latin typeface="Arial" panose="020B0604020202020204" pitchFamily="34" charset="0"/>
                    <a:cs typeface="Arial" panose="020B0604020202020204" pitchFamily="34" charset="0"/>
                  </a:rPr>
                  <a:t>Sited at U. of Washington</a:t>
                </a:r>
                <a:endParaRPr lang="en-US" sz="2800" noProof="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r>
                  <a:rPr lang="en-US" sz="2000" noProof="0" dirty="0">
                    <a:latin typeface="Arial" panose="020B0604020202020204" pitchFamily="34" charset="0"/>
                    <a:cs typeface="Arial" panose="020B0604020202020204" pitchFamily="34" charset="0"/>
                  </a:rPr>
                  <a:t>Tuning achieved by set of movable rods</a:t>
                </a:r>
              </a:p>
              <a:p>
                <a:r>
                  <a:rPr lang="en-US" sz="2000" noProof="0" dirty="0">
                    <a:latin typeface="Arial" panose="020B0604020202020204" pitchFamily="34" charset="0"/>
                    <a:cs typeface="Arial" panose="020B0604020202020204" pitchFamily="34" charset="0"/>
                  </a:rPr>
                  <a:t>Sensitivity to </a:t>
                </a:r>
                <a:r>
                  <a:rPr lang="en-US" sz="2000" b="1" noProof="0" dirty="0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few </a:t>
                </a:r>
                <a14:m>
                  <m:oMath xmlns:m="http://schemas.openxmlformats.org/officeDocument/2006/math">
                    <m:r>
                      <a:rPr lang="en-US" sz="2000" b="1" i="1" noProof="0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  <a:cs typeface="Symap" pitchFamily="2" charset="0"/>
                      </a:rPr>
                      <m:t>𝝁</m:t>
                    </m:r>
                  </m:oMath>
                </a14:m>
                <a:r>
                  <a:rPr lang="en-US" sz="2000" b="1" noProof="0" dirty="0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eV </a:t>
                </a:r>
                <a:r>
                  <a:rPr lang="en-US" sz="2000" noProof="0" dirty="0">
                    <a:latin typeface="Arial" panose="020B0604020202020204" pitchFamily="34" charset="0"/>
                    <a:cs typeface="Arial" panose="020B0604020202020204" pitchFamily="34" charset="0"/>
                  </a:rPr>
                  <a:t>proven</a:t>
                </a:r>
                <a:endParaRPr lang="en-US" sz="20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7" name="2 Marcador de contenido">
                <a:extLst>
                  <a:ext uri="{FF2B5EF4-FFF2-40B4-BE49-F238E27FC236}">
                    <a16:creationId xmlns:a16="http://schemas.microsoft.com/office/drawing/2014/main" id="{DB384B96-71D5-180A-A452-7ECD4019CFAE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88646" y="1479105"/>
                <a:ext cx="5061086" cy="4747667"/>
              </a:xfrm>
              <a:blipFill>
                <a:blip r:embed="rId7"/>
                <a:stretch>
                  <a:fillRect l="-1003" t="-1333"/>
                </a:stretch>
              </a:blipFill>
            </p:spPr>
            <p:txBody>
              <a:bodyPr/>
              <a:lstStyle/>
              <a:p>
                <a:r>
                  <a:rPr lang="en-E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Box 11">
            <a:extLst>
              <a:ext uri="{FF2B5EF4-FFF2-40B4-BE49-F238E27FC236}">
                <a16:creationId xmlns:a16="http://schemas.microsoft.com/office/drawing/2014/main" id="{20486A84-E6E8-178D-1D63-2FAF307B4CAE}"/>
              </a:ext>
            </a:extLst>
          </p:cNvPr>
          <p:cNvSpPr txBox="1"/>
          <p:nvPr/>
        </p:nvSpPr>
        <p:spPr>
          <a:xfrm>
            <a:off x="6262186" y="509609"/>
            <a:ext cx="5590290" cy="163121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2000" b="1" noProof="0" dirty="0">
                <a:latin typeface="Arial" panose="020B0604020202020204" pitchFamily="34" charset="0"/>
                <a:cs typeface="Arial" panose="020B0604020202020204" pitchFamily="34" charset="0"/>
              </a:rPr>
              <a:t>Last results (2024): </a:t>
            </a:r>
            <a:r>
              <a:rPr lang="en-US" sz="2000" noProof="0" dirty="0">
                <a:latin typeface="Arial" panose="020B0604020202020204" pitchFamily="34" charset="0"/>
                <a:cs typeface="Arial" panose="020B0604020202020204" pitchFamily="34" charset="0"/>
              </a:rPr>
              <a:t>KSVZ Axion Model at nominal dark matter density excluded at 90% confidence between 1 GHz and 1.3 GHz.</a:t>
            </a:r>
          </a:p>
          <a:p>
            <a:pPr marL="0" indent="0">
              <a:buNone/>
            </a:pPr>
            <a:r>
              <a:rPr lang="en-US" sz="2000" noProof="0" dirty="0">
                <a:latin typeface="Arial" panose="020B0604020202020204" pitchFamily="34" charset="0"/>
                <a:cs typeface="Arial" panose="020B0604020202020204" pitchFamily="34" charset="0"/>
              </a:rPr>
              <a:t>DFSZ Axion Model at slightly higher densities excluded </a:t>
            </a:r>
          </a:p>
        </p:txBody>
      </p:sp>
    </p:spTree>
    <p:extLst>
      <p:ext uri="{BB962C8B-B14F-4D97-AF65-F5344CB8AC3E}">
        <p14:creationId xmlns:p14="http://schemas.microsoft.com/office/powerpoint/2010/main" val="219703777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609D6D-AC33-B8DF-C6EC-905E29A049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2">
            <a:extLst>
              <a:ext uri="{FF2B5EF4-FFF2-40B4-BE49-F238E27FC236}">
                <a16:creationId xmlns:a16="http://schemas.microsoft.com/office/drawing/2014/main" id="{A9BF6816-7F54-E266-2C90-A3D8E31D77C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 b="1" noProof="0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RF design &amp; engineering</a:t>
            </a:r>
          </a:p>
        </p:txBody>
      </p:sp>
      <p:sp>
        <p:nvSpPr>
          <p:cNvPr id="6" name="Marcador de fecha 3">
            <a:extLst>
              <a:ext uri="{FF2B5EF4-FFF2-40B4-BE49-F238E27FC236}">
                <a16:creationId xmlns:a16="http://schemas.microsoft.com/office/drawing/2014/main" id="{C4073DB2-6915-FFD0-A48A-CAFCF850C7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Marcador de pie de página 4">
            <a:extLst>
              <a:ext uri="{FF2B5EF4-FFF2-40B4-BE49-F238E27FC236}">
                <a16:creationId xmlns:a16="http://schemas.microsoft.com/office/drawing/2014/main" id="{3D1CC0CF-9DAA-156C-FCEF-BB992D1178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9" name="Marcador de número de diapositiva 9">
            <a:extLst>
              <a:ext uri="{FF2B5EF4-FFF2-40B4-BE49-F238E27FC236}">
                <a16:creationId xmlns:a16="http://schemas.microsoft.com/office/drawing/2014/main" id="{0A3C6E22-C98A-D066-58A0-E60279594E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31</a:t>
            </a:fld>
            <a:endParaRPr lang="es-ES" sz="1200" dirty="0"/>
          </a:p>
        </p:txBody>
      </p:sp>
      <p:sp>
        <p:nvSpPr>
          <p:cNvPr id="11" name="Marcador de contenido 10">
            <a:extLst>
              <a:ext uri="{FF2B5EF4-FFF2-40B4-BE49-F238E27FC236}">
                <a16:creationId xmlns:a16="http://schemas.microsoft.com/office/drawing/2014/main" id="{7E562B75-E708-C436-CFA8-3D87A69F59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947" y="1560970"/>
            <a:ext cx="5897363" cy="4329113"/>
          </a:xfrm>
        </p:spPr>
        <p:txBody>
          <a:bodyPr>
            <a:normAutofit/>
          </a:bodyPr>
          <a:lstStyle/>
          <a:p>
            <a:r>
              <a:rPr lang="es-ES" sz="2400" dirty="0">
                <a:latin typeface="Arial" panose="020B0604020202020204" pitchFamily="34" charset="0"/>
                <a:cs typeface="Arial" panose="020B0604020202020204" pitchFamily="34" charset="0"/>
              </a:rPr>
              <a:t>As </a:t>
            </a:r>
            <a:r>
              <a:rPr lang="es-ES" sz="2400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es-E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2400" dirty="0" err="1">
                <a:latin typeface="Arial" panose="020B0604020202020204" pitchFamily="34" charset="0"/>
                <a:cs typeface="Arial" panose="020B0604020202020204" pitchFamily="34" charset="0"/>
              </a:rPr>
              <a:t>expected</a:t>
            </a:r>
            <a:r>
              <a:rPr lang="es-E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2400" dirty="0" err="1">
                <a:latin typeface="Arial" panose="020B0604020202020204" pitchFamily="34" charset="0"/>
                <a:cs typeface="Arial" panose="020B0604020202020204" pitchFamily="34" charset="0"/>
              </a:rPr>
              <a:t>signal</a:t>
            </a:r>
            <a:r>
              <a:rPr lang="es-ES" sz="2400" dirty="0">
                <a:latin typeface="Arial" panose="020B0604020202020204" pitchFamily="34" charset="0"/>
                <a:cs typeface="Arial" panose="020B0604020202020204" pitchFamily="34" charset="0"/>
              </a:rPr>
              <a:t> are at RF, </a:t>
            </a:r>
            <a:r>
              <a:rPr lang="es-ES" sz="2400" dirty="0" err="1">
                <a:latin typeface="Arial" panose="020B0604020202020204" pitchFamily="34" charset="0"/>
                <a:cs typeface="Arial" panose="020B0604020202020204" pitchFamily="34" charset="0"/>
              </a:rPr>
              <a:t>we</a:t>
            </a:r>
            <a:r>
              <a:rPr lang="es-E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2400" dirty="0" err="1">
                <a:latin typeface="Arial" panose="020B0604020202020204" pitchFamily="34" charset="0"/>
                <a:cs typeface="Arial" panose="020B0604020202020204" pitchFamily="34" charset="0"/>
              </a:rPr>
              <a:t>need</a:t>
            </a:r>
            <a:r>
              <a:rPr lang="es-E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2400" dirty="0" err="1">
                <a:latin typeface="Arial" panose="020B0604020202020204" pitchFamily="34" charset="0"/>
                <a:cs typeface="Arial" panose="020B0604020202020204" pitchFamily="34" charset="0"/>
              </a:rPr>
              <a:t>expertise</a:t>
            </a:r>
            <a:r>
              <a:rPr lang="es-ES" sz="2400" dirty="0">
                <a:latin typeface="Arial" panose="020B0604020202020204" pitchFamily="34" charset="0"/>
                <a:cs typeface="Arial" panose="020B0604020202020204" pitchFamily="34" charset="0"/>
              </a:rPr>
              <a:t> in:</a:t>
            </a:r>
          </a:p>
          <a:p>
            <a:pPr lvl="1"/>
            <a:r>
              <a:rPr lang="es-ES" sz="2000" dirty="0" err="1">
                <a:latin typeface="Arial" panose="020B0604020202020204" pitchFamily="34" charset="0"/>
                <a:cs typeface="Arial" panose="020B0604020202020204" pitchFamily="34" charset="0"/>
              </a:rPr>
              <a:t>Passive</a:t>
            </a: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2000" dirty="0" err="1">
                <a:latin typeface="Arial" panose="020B0604020202020204" pitchFamily="34" charset="0"/>
                <a:cs typeface="Arial" panose="020B0604020202020204" pitchFamily="34" charset="0"/>
              </a:rPr>
              <a:t>elements</a:t>
            </a: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2000" dirty="0" err="1">
                <a:latin typeface="Arial" panose="020B0604020202020204" pitchFamily="34" charset="0"/>
                <a:cs typeface="Arial" panose="020B0604020202020204" pitchFamily="34" charset="0"/>
              </a:rPr>
              <a:t>design</a:t>
            </a: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 and FEM </a:t>
            </a:r>
            <a:r>
              <a:rPr lang="es-ES" sz="2000" dirty="0" err="1">
                <a:latin typeface="Arial" panose="020B0604020202020204" pitchFamily="34" charset="0"/>
                <a:cs typeface="Arial" panose="020B0604020202020204" pitchFamily="34" charset="0"/>
              </a:rPr>
              <a:t>simulation</a:t>
            </a: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s-ES" sz="2000" dirty="0" err="1">
                <a:latin typeface="Arial" panose="020B0604020202020204" pitchFamily="34" charset="0"/>
                <a:cs typeface="Arial" panose="020B0604020202020204" pitchFamily="34" charset="0"/>
              </a:rPr>
              <a:t>resonant</a:t>
            </a: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2000" dirty="0" err="1">
                <a:latin typeface="Arial" panose="020B0604020202020204" pitchFamily="34" charset="0"/>
                <a:cs typeface="Arial" panose="020B0604020202020204" pitchFamily="34" charset="0"/>
              </a:rPr>
              <a:t>cavities</a:t>
            </a: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s-ES" sz="2000" dirty="0" err="1">
                <a:latin typeface="Arial" panose="020B0604020202020204" pitchFamily="34" charset="0"/>
                <a:cs typeface="Arial" panose="020B0604020202020204" pitchFamily="34" charset="0"/>
              </a:rPr>
              <a:t>structures</a:t>
            </a: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lvl="1"/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RF </a:t>
            </a:r>
            <a:r>
              <a:rPr lang="es-ES" sz="2000" dirty="0" err="1">
                <a:latin typeface="Arial" panose="020B0604020202020204" pitchFamily="34" charset="0"/>
                <a:cs typeface="Arial" panose="020B0604020202020204" pitchFamily="34" charset="0"/>
              </a:rPr>
              <a:t>components</a:t>
            </a: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s-ES" sz="2000" dirty="0" err="1">
                <a:latin typeface="Arial" panose="020B0604020202020204" pitchFamily="34" charset="0"/>
                <a:cs typeface="Arial" panose="020B0604020202020204" pitchFamily="34" charset="0"/>
              </a:rPr>
              <a:t>circuits</a:t>
            </a: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s-ES" sz="2000" dirty="0" err="1">
                <a:latin typeface="Arial" panose="020B0604020202020204" pitchFamily="34" charset="0"/>
                <a:cs typeface="Arial" panose="020B0604020202020204" pitchFamily="34" charset="0"/>
              </a:rPr>
              <a:t>characterization</a:t>
            </a: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s-ES" sz="2000" dirty="0" err="1">
                <a:latin typeface="Arial" panose="020B0604020202020204" pitchFamily="34" charset="0"/>
                <a:cs typeface="Arial" panose="020B0604020202020204" pitchFamily="34" charset="0"/>
              </a:rPr>
              <a:t>etc</a:t>
            </a: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… </a:t>
            </a:r>
          </a:p>
        </p:txBody>
      </p:sp>
      <p:pic>
        <p:nvPicPr>
          <p:cNvPr id="7" name="Picture 14">
            <a:extLst>
              <a:ext uri="{FF2B5EF4-FFF2-40B4-BE49-F238E27FC236}">
                <a16:creationId xmlns:a16="http://schemas.microsoft.com/office/drawing/2014/main" id="{5C0CA09A-C03B-4876-A372-AAF671C2243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39" b="7310"/>
          <a:stretch>
            <a:fillRect/>
          </a:stretch>
        </p:blipFill>
        <p:spPr>
          <a:xfrm>
            <a:off x="9224986" y="3725526"/>
            <a:ext cx="2438068" cy="2751798"/>
          </a:xfrm>
          <a:prstGeom prst="rect">
            <a:avLst/>
          </a:prstGeom>
        </p:spPr>
      </p:pic>
      <p:pic>
        <p:nvPicPr>
          <p:cNvPr id="1026" name="Picture 2" descr="In pursuit of the post-inflation axion – CERN Courier">
            <a:extLst>
              <a:ext uri="{FF2B5EF4-FFF2-40B4-BE49-F238E27FC236}">
                <a16:creationId xmlns:a16="http://schemas.microsoft.com/office/drawing/2014/main" id="{15F22780-3D79-4FDF-9510-96AE57236A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3595" y="3725526"/>
            <a:ext cx="1953076" cy="2693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4" descr="Frontiers | Split-cavity tuning of a rectangular axion haloscope operating  around 8.4 GHz">
            <a:extLst>
              <a:ext uri="{FF2B5EF4-FFF2-40B4-BE49-F238E27FC236}">
                <a16:creationId xmlns:a16="http://schemas.microsoft.com/office/drawing/2014/main" id="{703579F9-C878-4835-9F3D-434C708D71A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S"/>
          </a:p>
        </p:txBody>
      </p:sp>
      <p:pic>
        <p:nvPicPr>
          <p:cNvPr id="14" name="Imagen 13">
            <a:extLst>
              <a:ext uri="{FF2B5EF4-FFF2-40B4-BE49-F238E27FC236}">
                <a16:creationId xmlns:a16="http://schemas.microsoft.com/office/drawing/2014/main" id="{95EE49CC-70D7-4979-899D-DE8611CFAE6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86370" y="3700872"/>
            <a:ext cx="4033530" cy="2526049"/>
          </a:xfrm>
          <a:prstGeom prst="rect">
            <a:avLst/>
          </a:prstGeom>
        </p:spPr>
      </p:pic>
      <p:pic>
        <p:nvPicPr>
          <p:cNvPr id="1034" name="Picture 10" descr="Electric field distribution in the 3D model.">
            <a:extLst>
              <a:ext uri="{FF2B5EF4-FFF2-40B4-BE49-F238E27FC236}">
                <a16:creationId xmlns:a16="http://schemas.microsoft.com/office/drawing/2014/main" id="{F2A92CCC-D8A2-4C1D-AE6C-16C70BCA72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785" y="3581400"/>
            <a:ext cx="2395937" cy="272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ryogenic Isolator, Buy Cryogenic Circulators | Raditek">
            <a:extLst>
              <a:ext uri="{FF2B5EF4-FFF2-40B4-BE49-F238E27FC236}">
                <a16:creationId xmlns:a16="http://schemas.microsoft.com/office/drawing/2014/main" id="{971D7826-E510-41C8-803A-5CDE90EC3C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3763" y="1690689"/>
            <a:ext cx="2533313" cy="1732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9" descr="A diagram of a machine&#10;&#10;AI-generated content may be incorrect.">
            <a:extLst>
              <a:ext uri="{FF2B5EF4-FFF2-40B4-BE49-F238E27FC236}">
                <a16:creationId xmlns:a16="http://schemas.microsoft.com/office/drawing/2014/main" id="{F0CD632A-323C-4F33-AD93-C7AC2056CEF1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224986" y="1226346"/>
            <a:ext cx="2746099" cy="2355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318968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695400" y="332656"/>
            <a:ext cx="9515400" cy="1143000"/>
          </a:xfrm>
        </p:spPr>
        <p:txBody>
          <a:bodyPr>
            <a:normAutofit/>
          </a:bodyPr>
          <a:lstStyle/>
          <a:p>
            <a:r>
              <a:rPr lang="en-US" sz="4000" b="1" noProof="0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Haloscope FOM</a:t>
            </a:r>
          </a:p>
        </p:txBody>
      </p:sp>
      <p:sp>
        <p:nvSpPr>
          <p:cNvPr id="20" name="2 Marcador de contenido"/>
          <p:cNvSpPr>
            <a:spLocks noGrp="1"/>
          </p:cNvSpPr>
          <p:nvPr>
            <p:ph idx="1"/>
          </p:nvPr>
        </p:nvSpPr>
        <p:spPr>
          <a:xfrm>
            <a:off x="695400" y="1559816"/>
            <a:ext cx="5400600" cy="4594947"/>
          </a:xfrm>
        </p:spPr>
        <p:txBody>
          <a:bodyPr/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High-m</a:t>
            </a:r>
            <a:r>
              <a:rPr lang="en-US" sz="2000" b="1" baseline="-25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challenges:</a:t>
            </a:r>
            <a:r>
              <a:rPr lang="en-US" sz="2000" b="1" noProof="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US" sz="1800" noProof="0" dirty="0">
                <a:latin typeface="Arial" panose="020B0604020202020204" pitchFamily="34" charset="0"/>
                <a:cs typeface="Arial" panose="020B0604020202020204" pitchFamily="34" charset="0"/>
              </a:rPr>
              <a:t>higher m</a:t>
            </a:r>
            <a:r>
              <a:rPr lang="en-US" sz="1800" baseline="-25000" noProof="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US" sz="1800" noProof="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noProof="0" dirty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 lower V  lower sensitivity</a:t>
            </a:r>
          </a:p>
          <a:p>
            <a:endParaRPr lang="en-US" sz="1800" noProof="0" dirty="0">
              <a:latin typeface="Arial" panose="020B0604020202020204" pitchFamily="34" charset="0"/>
              <a:cs typeface="Arial" panose="020B0604020202020204" pitchFamily="34" charset="0"/>
              <a:sym typeface="Wingdings" panose="05000000000000000000" pitchFamily="2" charset="2"/>
            </a:endParaRPr>
          </a:p>
          <a:p>
            <a:endParaRPr lang="en-US" sz="1800" noProof="0" dirty="0">
              <a:latin typeface="Arial" panose="020B0604020202020204" pitchFamily="34" charset="0"/>
              <a:cs typeface="Arial" panose="020B0604020202020204" pitchFamily="34" charset="0"/>
              <a:sym typeface="Wingdings" panose="05000000000000000000" pitchFamily="2" charset="2"/>
            </a:endParaRPr>
          </a:p>
          <a:p>
            <a:endParaRPr lang="en-US" sz="1800" noProof="0" dirty="0">
              <a:latin typeface="Arial" panose="020B0604020202020204" pitchFamily="34" charset="0"/>
              <a:cs typeface="Arial" panose="020B0604020202020204" pitchFamily="34" charset="0"/>
              <a:sym typeface="Wingdings" panose="05000000000000000000" pitchFamily="2" charset="2"/>
            </a:endParaRPr>
          </a:p>
          <a:p>
            <a:endParaRPr lang="en-US" sz="1800" noProof="0" dirty="0">
              <a:latin typeface="Arial" panose="020B0604020202020204" pitchFamily="34" charset="0"/>
              <a:cs typeface="Arial" panose="020B0604020202020204" pitchFamily="34" charset="0"/>
              <a:sym typeface="Wingdings" panose="05000000000000000000" pitchFamily="2" charset="2"/>
            </a:endParaRPr>
          </a:p>
          <a:p>
            <a:endParaRPr lang="en-US" sz="1800" noProof="0" dirty="0">
              <a:latin typeface="Arial" panose="020B0604020202020204" pitchFamily="34" charset="0"/>
              <a:cs typeface="Arial" panose="020B0604020202020204" pitchFamily="34" charset="0"/>
              <a:sym typeface="Wingdings" panose="05000000000000000000" pitchFamily="2" charset="2"/>
            </a:endParaRPr>
          </a:p>
          <a:p>
            <a:r>
              <a:rPr lang="en-US" sz="1800" b="1" noProof="0" dirty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R&amp;D to go to:</a:t>
            </a:r>
          </a:p>
          <a:p>
            <a:pPr lvl="1"/>
            <a:r>
              <a:rPr lang="en-US" sz="1600" noProof="0" dirty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Higher B magnets</a:t>
            </a:r>
          </a:p>
          <a:p>
            <a:pPr lvl="1"/>
            <a:r>
              <a:rPr lang="en-US" sz="1600" noProof="0" dirty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Larger instrumented volumes</a:t>
            </a:r>
          </a:p>
          <a:p>
            <a:pPr lvl="1"/>
            <a:r>
              <a:rPr lang="en-US" sz="1600" noProof="0" dirty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Lower noise sensors</a:t>
            </a:r>
          </a:p>
          <a:p>
            <a:pPr lvl="1"/>
            <a:r>
              <a:rPr lang="en-US" sz="1600" noProof="0" dirty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Higher Q cavities </a:t>
            </a:r>
          </a:p>
          <a:p>
            <a:endParaRPr lang="en-US" sz="18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6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US" sz="18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ángulo 2"/>
          <p:cNvSpPr/>
          <p:nvPr/>
        </p:nvSpPr>
        <p:spPr>
          <a:xfrm>
            <a:off x="5951984" y="1559816"/>
            <a:ext cx="3827121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0" dirty="0">
                <a:latin typeface="Arial" panose="020B0604020202020204" pitchFamily="34" charset="0"/>
                <a:cs typeface="Arial" panose="020B0604020202020204" pitchFamily="34" charset="0"/>
              </a:rPr>
              <a:t>Very active R&amp;D in many groups!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b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0" dirty="0">
                <a:latin typeface="Arial" panose="020B0604020202020204" pitchFamily="34" charset="0"/>
                <a:cs typeface="Arial" panose="020B0604020202020204" pitchFamily="34" charset="0"/>
              </a:rPr>
              <a:t>More powerful magnets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b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b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0" dirty="0" err="1">
                <a:latin typeface="Arial" panose="020B0604020202020204" pitchFamily="34" charset="0"/>
                <a:cs typeface="Arial" panose="020B0604020202020204" pitchFamily="34" charset="0"/>
              </a:rPr>
              <a:t>Multicell</a:t>
            </a:r>
            <a:r>
              <a:rPr lang="en-US" b="0" dirty="0">
                <a:latin typeface="Arial" panose="020B0604020202020204" pitchFamily="34" charset="0"/>
                <a:cs typeface="Arial" panose="020B0604020202020204" pitchFamily="34" charset="0"/>
              </a:rPr>
              <a:t> structures: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b="0" dirty="0">
                <a:latin typeface="Arial" panose="020B0604020202020204" pitchFamily="34" charset="0"/>
                <a:cs typeface="Arial" panose="020B0604020202020204" pitchFamily="34" charset="0"/>
              </a:rPr>
              <a:t>Phase-matched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b="0" dirty="0">
                <a:latin typeface="Arial" panose="020B0604020202020204" pitchFamily="34" charset="0"/>
                <a:cs typeface="Arial" panose="020B0604020202020204" pitchFamily="34" charset="0"/>
              </a:rPr>
              <a:t>Filter-like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b="0" dirty="0">
                <a:latin typeface="Arial" panose="020B0604020202020204" pitchFamily="34" charset="0"/>
                <a:cs typeface="Arial" panose="020B0604020202020204" pitchFamily="34" charset="0"/>
              </a:rPr>
              <a:t>Dielectric loading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b="0" dirty="0">
                <a:latin typeface="Arial" panose="020B0604020202020204" pitchFamily="34" charset="0"/>
                <a:cs typeface="Arial" panose="020B0604020202020204" pitchFamily="34" charset="0"/>
              </a:rPr>
              <a:t>Photonic bandgap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b="0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b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0" dirty="0">
                <a:latin typeface="Arial" panose="020B0604020202020204" pitchFamily="34" charset="0"/>
                <a:cs typeface="Arial" panose="020B0604020202020204" pitchFamily="34" charset="0"/>
              </a:rPr>
              <a:t>SC deposited cavities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b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0" dirty="0">
                <a:latin typeface="Arial" panose="020B0604020202020204" pitchFamily="34" charset="0"/>
                <a:cs typeface="Arial" panose="020B0604020202020204" pitchFamily="34" charset="0"/>
              </a:rPr>
              <a:t>Lowering T with cryogenics and novel sensing techniques </a:t>
            </a:r>
          </a:p>
        </p:txBody>
      </p:sp>
      <p:pic>
        <p:nvPicPr>
          <p:cNvPr id="15" name="Imagen 14"/>
          <p:cNvPicPr>
            <a:picLocks noChangeAspect="1"/>
          </p:cNvPicPr>
          <p:nvPr/>
        </p:nvPicPr>
        <p:blipFill rotWithShape="1">
          <a:blip r:embed="rId3"/>
          <a:srcRect l="6310" r="5577"/>
          <a:stretch/>
        </p:blipFill>
        <p:spPr>
          <a:xfrm>
            <a:off x="335360" y="2725840"/>
            <a:ext cx="5688632" cy="1000125"/>
          </a:xfrm>
          <a:prstGeom prst="rect">
            <a:avLst/>
          </a:prstGeom>
        </p:spPr>
      </p:pic>
      <p:cxnSp>
        <p:nvCxnSpPr>
          <p:cNvPr id="5" name="Conector angular 4"/>
          <p:cNvCxnSpPr>
            <a:cxnSpLocks/>
          </p:cNvCxnSpPr>
          <p:nvPr/>
        </p:nvCxnSpPr>
        <p:spPr>
          <a:xfrm rot="5400000" flipH="1" flipV="1">
            <a:off x="2659592" y="4057096"/>
            <a:ext cx="1112177" cy="144016"/>
          </a:xfrm>
          <a:prstGeom prst="bentConnector3">
            <a:avLst>
              <a:gd name="adj1" fmla="val -1135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Conector recto de flecha 8"/>
          <p:cNvCxnSpPr>
            <a:cxnSpLocks/>
          </p:cNvCxnSpPr>
          <p:nvPr/>
        </p:nvCxnSpPr>
        <p:spPr>
          <a:xfrm flipV="1">
            <a:off x="3719736" y="3428999"/>
            <a:ext cx="0" cy="141837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Conector angular 28"/>
          <p:cNvCxnSpPr>
            <a:cxnSpLocks/>
          </p:cNvCxnSpPr>
          <p:nvPr/>
        </p:nvCxnSpPr>
        <p:spPr>
          <a:xfrm rot="5400000" flipH="1" flipV="1">
            <a:off x="3104760" y="4035138"/>
            <a:ext cx="1612687" cy="913406"/>
          </a:xfrm>
          <a:prstGeom prst="bentConnector3">
            <a:avLst>
              <a:gd name="adj1" fmla="val 214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Conector angular 29"/>
          <p:cNvCxnSpPr>
            <a:cxnSpLocks/>
          </p:cNvCxnSpPr>
          <p:nvPr/>
        </p:nvCxnSpPr>
        <p:spPr>
          <a:xfrm flipV="1">
            <a:off x="3107667" y="3573015"/>
            <a:ext cx="2597545" cy="1977518"/>
          </a:xfrm>
          <a:prstGeom prst="bentConnector3">
            <a:avLst>
              <a:gd name="adj1" fmla="val 99799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1" name="Imagen 40">
            <a:extLst>
              <a:ext uri="{FF2B5EF4-FFF2-40B4-BE49-F238E27FC236}">
                <a16:creationId xmlns:a16="http://schemas.microsoft.com/office/drawing/2014/main" id="{89A7B1FE-C305-2144-A15E-7C913ACF57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34761" y="5747457"/>
            <a:ext cx="1933847" cy="825604"/>
          </a:xfrm>
          <a:prstGeom prst="rect">
            <a:avLst/>
          </a:prstGeom>
        </p:spPr>
      </p:pic>
      <p:sp>
        <p:nvSpPr>
          <p:cNvPr id="42" name="Rectángulo 41">
            <a:extLst>
              <a:ext uri="{FF2B5EF4-FFF2-40B4-BE49-F238E27FC236}">
                <a16:creationId xmlns:a16="http://schemas.microsoft.com/office/drawing/2014/main" id="{A82BF310-DF24-F44A-9406-9EEAC9737DE4}"/>
              </a:ext>
            </a:extLst>
          </p:cNvPr>
          <p:cNvSpPr/>
          <p:nvPr/>
        </p:nvSpPr>
        <p:spPr>
          <a:xfrm>
            <a:off x="9777783" y="5453106"/>
            <a:ext cx="1740025" cy="27699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>
              <a:buNone/>
            </a:pP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QUAX at LNL</a:t>
            </a:r>
            <a:endParaRPr lang="en-US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3" name="Imagen 42">
            <a:extLst>
              <a:ext uri="{FF2B5EF4-FFF2-40B4-BE49-F238E27FC236}">
                <a16:creationId xmlns:a16="http://schemas.microsoft.com/office/drawing/2014/main" id="{7A67BEEF-1A43-D144-8357-8A61ECD0379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52832" y="3435576"/>
            <a:ext cx="1697704" cy="1411798"/>
          </a:xfrm>
          <a:prstGeom prst="rect">
            <a:avLst/>
          </a:prstGeom>
        </p:spPr>
      </p:pic>
      <p:sp>
        <p:nvSpPr>
          <p:cNvPr id="44" name="Rectángulo 43">
            <a:extLst>
              <a:ext uri="{FF2B5EF4-FFF2-40B4-BE49-F238E27FC236}">
                <a16:creationId xmlns:a16="http://schemas.microsoft.com/office/drawing/2014/main" id="{E8B3DFD3-706E-B041-9361-F96607C06248}"/>
              </a:ext>
            </a:extLst>
          </p:cNvPr>
          <p:cNvSpPr/>
          <p:nvPr/>
        </p:nvSpPr>
        <p:spPr>
          <a:xfrm>
            <a:off x="10416480" y="4685192"/>
            <a:ext cx="1740025" cy="64633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“Pizza cavity”</a:t>
            </a:r>
          </a:p>
          <a:p>
            <a:pPr algn="ctr"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at CAPP</a:t>
            </a:r>
          </a:p>
          <a:p>
            <a:pPr algn="ctr">
              <a:buNone/>
            </a:pPr>
            <a:r>
              <a:rPr lang="es-ES" sz="1200" dirty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 </a:t>
            </a:r>
            <a:r>
              <a:rPr lang="es-E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2008.10141</a:t>
            </a:r>
            <a:endParaRPr lang="en-US" sz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Marcador de fecha 3">
            <a:extLst>
              <a:ext uri="{FF2B5EF4-FFF2-40B4-BE49-F238E27FC236}">
                <a16:creationId xmlns:a16="http://schemas.microsoft.com/office/drawing/2014/main" id="{5EFC16B3-5FFC-4041-C7CC-A419ED9714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Marcador de pie de página 4">
            <a:extLst>
              <a:ext uri="{FF2B5EF4-FFF2-40B4-BE49-F238E27FC236}">
                <a16:creationId xmlns:a16="http://schemas.microsoft.com/office/drawing/2014/main" id="{AC5B3991-E287-94BF-97C4-4DC59F621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21" name="Marcador de número de diapositiva 9">
            <a:extLst>
              <a:ext uri="{FF2B5EF4-FFF2-40B4-BE49-F238E27FC236}">
                <a16:creationId xmlns:a16="http://schemas.microsoft.com/office/drawing/2014/main" id="{06C955A2-CEEF-2B23-CF8E-5358F13298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32</a:t>
            </a:fld>
            <a:endParaRPr lang="es-ES" sz="1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72AEB98-3E9E-4E09-9336-40A85A91C17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58861" y="1660907"/>
            <a:ext cx="2624832" cy="1626255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65A36414-C8A5-E03A-D933-646A0494605C}"/>
              </a:ext>
            </a:extLst>
          </p:cNvPr>
          <p:cNvSpPr/>
          <p:nvPr/>
        </p:nvSpPr>
        <p:spPr>
          <a:xfrm>
            <a:off x="10210800" y="1262924"/>
            <a:ext cx="1840151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n-GB" sz="12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HTS coated cavity </a:t>
            </a:r>
          </a:p>
          <a:p>
            <a:pPr algn="ctr"/>
            <a:r>
              <a:rPr lang="en-GB" sz="12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(CAPP)</a:t>
            </a:r>
          </a:p>
        </p:txBody>
      </p:sp>
      <p:pic>
        <p:nvPicPr>
          <p:cNvPr id="7" name="Picture 3">
            <a:extLst>
              <a:ext uri="{FF2B5EF4-FFF2-40B4-BE49-F238E27FC236}">
                <a16:creationId xmlns:a16="http://schemas.microsoft.com/office/drawing/2014/main" id="{CEE2E4E5-01E5-AA4B-BFB1-3005E846F9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377036" y="379271"/>
            <a:ext cx="1874589" cy="10497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ángulo 38">
            <a:extLst>
              <a:ext uri="{FF2B5EF4-FFF2-40B4-BE49-F238E27FC236}">
                <a16:creationId xmlns:a16="http://schemas.microsoft.com/office/drawing/2014/main" id="{A5B7F2D1-456C-F395-A570-0978365265F9}"/>
              </a:ext>
            </a:extLst>
          </p:cNvPr>
          <p:cNvSpPr/>
          <p:nvPr/>
        </p:nvSpPr>
        <p:spPr>
          <a:xfrm>
            <a:off x="10037898" y="571398"/>
            <a:ext cx="1315902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RADES project</a:t>
            </a:r>
          </a:p>
          <a:p>
            <a:pPr algn="ctr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in CAST</a:t>
            </a:r>
          </a:p>
        </p:txBody>
      </p:sp>
    </p:spTree>
    <p:extLst>
      <p:ext uri="{BB962C8B-B14F-4D97-AF65-F5344CB8AC3E}">
        <p14:creationId xmlns:p14="http://schemas.microsoft.com/office/powerpoint/2010/main" val="65285026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828675" y="332656"/>
            <a:ext cx="9382125" cy="1143000"/>
          </a:xfrm>
        </p:spPr>
        <p:txBody>
          <a:bodyPr>
            <a:normAutofit/>
          </a:bodyPr>
          <a:lstStyle/>
          <a:p>
            <a:r>
              <a:rPr lang="es-ES" sz="4000" b="1" noProof="0" dirty="0" err="1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Superconducting</a:t>
            </a:r>
            <a:r>
              <a:rPr lang="es-ES" sz="4000" b="1" noProof="0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4000" b="1" noProof="0" dirty="0" err="1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coatings</a:t>
            </a:r>
            <a:endParaRPr lang="en-US" sz="4000" b="1" noProof="0" dirty="0">
              <a:effectLst>
                <a:outerShdw blurRad="38100" dist="38100" dir="2700000" algn="tl">
                  <a:srgbClr val="FFFFFF"/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2 Marcador de contenido">
                <a:extLst>
                  <a:ext uri="{FF2B5EF4-FFF2-40B4-BE49-F238E27FC236}">
                    <a16:creationId xmlns:a16="http://schemas.microsoft.com/office/drawing/2014/main" id="{0EA28752-1E79-F74D-82DA-6C743413D8BB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95400" y="1772009"/>
                <a:ext cx="6134025" cy="4382753"/>
              </a:xfrm>
            </p:spPr>
            <p:txBody>
              <a:bodyPr>
                <a:normAutofit/>
              </a:bodyPr>
              <a:lstStyle/>
              <a:p>
                <a:r>
                  <a:rPr lang="es-ES" sz="2000" dirty="0" err="1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Coating</a:t>
                </a:r>
                <a:r>
                  <a:rPr lang="es-ES" sz="20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 </a:t>
                </a:r>
                <a:r>
                  <a:rPr lang="es-ES" sz="2000" dirty="0" err="1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the</a:t>
                </a:r>
                <a:r>
                  <a:rPr lang="es-ES" sz="20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 </a:t>
                </a:r>
                <a:r>
                  <a:rPr lang="es-ES" sz="2000" dirty="0" err="1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walls</a:t>
                </a:r>
                <a:r>
                  <a:rPr lang="es-ES" sz="20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 of </a:t>
                </a:r>
                <a:r>
                  <a:rPr lang="es-ES" sz="2000" dirty="0" err="1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the</a:t>
                </a:r>
                <a:r>
                  <a:rPr lang="es-ES" sz="20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 </a:t>
                </a:r>
                <a:r>
                  <a:rPr lang="es-ES" sz="2000" dirty="0" err="1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cavity</a:t>
                </a:r>
                <a:r>
                  <a:rPr lang="es-ES" sz="20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 </a:t>
                </a:r>
                <a:r>
                  <a:rPr lang="es-ES" sz="2000" dirty="0" err="1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with</a:t>
                </a:r>
                <a:r>
                  <a:rPr lang="es-ES" sz="20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 a superconductor material </a:t>
                </a:r>
                <a:r>
                  <a:rPr lang="es-ES" sz="2000" dirty="0" err="1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will</a:t>
                </a:r>
                <a:r>
                  <a:rPr lang="es-ES" sz="20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 </a:t>
                </a:r>
                <a:r>
                  <a:rPr lang="es-ES" sz="2000" dirty="0" err="1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increase</a:t>
                </a:r>
                <a:r>
                  <a:rPr lang="es-ES" sz="20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 </a:t>
                </a:r>
                <a14:m>
                  <m:oMath xmlns:m="http://schemas.openxmlformats.org/officeDocument/2006/math">
                    <m:r>
                      <a:rPr lang="es-ES" sz="2000" b="0" i="1" smtClean="0"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𝑄</m:t>
                    </m:r>
                  </m:oMath>
                </a14:m>
                <a:r>
                  <a:rPr lang="en-US" sz="20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 (decreases the losses on the walls)</a:t>
                </a:r>
              </a:p>
              <a:p>
                <a:r>
                  <a:rPr lang="en-US" sz="20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Technological challenges: the material must remain SC in the magnetic field. </a:t>
                </a:r>
              </a:p>
              <a:p>
                <a:r>
                  <a:rPr lang="en-US" sz="20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Novel high-T superconductor (HTS) are difficult to handle (brittle materials, etc.)</a:t>
                </a:r>
              </a:p>
              <a:p>
                <a:r>
                  <a:rPr lang="en-US" sz="20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Physical limit to improving </a:t>
                </a:r>
                <a14:m>
                  <m:oMath xmlns:m="http://schemas.openxmlformats.org/officeDocument/2006/math">
                    <m:r>
                      <a:rPr lang="es-ES" sz="2000" i="1"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𝑄</m:t>
                    </m:r>
                  </m:oMath>
                </a14:m>
                <a:r>
                  <a:rPr lang="en-US" sz="20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: above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s-ES" sz="2000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s-ES" sz="2000" b="0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𝑄</m:t>
                        </m:r>
                      </m:e>
                      <m:sub>
                        <m:r>
                          <a:rPr lang="es-ES" sz="2000" b="0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𝑎</m:t>
                        </m:r>
                      </m:sub>
                    </m:sSub>
                    <m:r>
                      <a:rPr lang="es-ES" sz="2000" i="1"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~</m:t>
                    </m:r>
                    <m:sSup>
                      <m:sSupPr>
                        <m:ctrlPr>
                          <a:rPr lang="es-ES" sz="2000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pPr>
                      <m:e>
                        <m:r>
                          <a:rPr lang="es-ES" sz="2000" b="0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10</m:t>
                        </m:r>
                      </m:e>
                      <m:sup>
                        <m:r>
                          <a:rPr lang="es-ES" sz="2000" b="0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6</m:t>
                        </m:r>
                      </m:sup>
                    </m:sSup>
                  </m:oMath>
                </a14:m>
                <a:r>
                  <a:rPr lang="en-US" sz="20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 it does not translate in improved FOM (the axion peak must fit in the cavity bandwidth!)</a:t>
                </a:r>
              </a:p>
              <a:p>
                <a:endParaRPr lang="en-US" sz="2000" dirty="0">
                  <a:latin typeface="Arial" panose="020B0604020202020204" pitchFamily="34" charset="0"/>
                  <a:cs typeface="Arial" panose="020B0604020202020204" pitchFamily="34" charset="0"/>
                  <a:sym typeface="Wingdings" panose="05000000000000000000" pitchFamily="2" charset="2"/>
                </a:endParaRPr>
              </a:p>
              <a:p>
                <a:endParaRPr lang="en-US" sz="2000" dirty="0">
                  <a:latin typeface="Arial" panose="020B0604020202020204" pitchFamily="34" charset="0"/>
                  <a:cs typeface="Arial" panose="020B0604020202020204" pitchFamily="34" charset="0"/>
                  <a:sym typeface="Wingdings" panose="05000000000000000000" pitchFamily="2" charset="2"/>
                </a:endParaRPr>
              </a:p>
              <a:p>
                <a:endParaRPr lang="en-US" sz="2000" dirty="0">
                  <a:latin typeface="Arial" panose="020B0604020202020204" pitchFamily="34" charset="0"/>
                  <a:cs typeface="Arial" panose="020B0604020202020204" pitchFamily="34" charset="0"/>
                  <a:sym typeface="Wingdings" panose="05000000000000000000" pitchFamily="2" charset="2"/>
                </a:endParaRPr>
              </a:p>
              <a:p>
                <a:pPr>
                  <a:buNone/>
                </a:pPr>
                <a:endParaRPr lang="en-US" sz="2000" noProof="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7" name="2 Marcador de contenido">
                <a:extLst>
                  <a:ext uri="{FF2B5EF4-FFF2-40B4-BE49-F238E27FC236}">
                    <a16:creationId xmlns:a16="http://schemas.microsoft.com/office/drawing/2014/main" id="{0EA28752-1E79-F74D-82DA-6C743413D8BB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95400" y="1772009"/>
                <a:ext cx="6134025" cy="4382753"/>
              </a:xfrm>
              <a:blipFill>
                <a:blip r:embed="rId3"/>
                <a:stretch>
                  <a:fillRect l="-895" t="-1391"/>
                </a:stretch>
              </a:blipFill>
            </p:spPr>
            <p:txBody>
              <a:bodyPr/>
              <a:lstStyle/>
              <a:p>
                <a:r>
                  <a:rPr lang="es-E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Rectangle 19">
            <a:extLst>
              <a:ext uri="{FF2B5EF4-FFF2-40B4-BE49-F238E27FC236}">
                <a16:creationId xmlns:a16="http://schemas.microsoft.com/office/drawing/2014/main" id="{740CADC3-C9CD-1648-9D5C-FFEC99C54159}"/>
              </a:ext>
            </a:extLst>
          </p:cNvPr>
          <p:cNvSpPr/>
          <p:nvPr/>
        </p:nvSpPr>
        <p:spPr>
          <a:xfrm>
            <a:off x="6240862" y="1591011"/>
            <a:ext cx="184015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1200" b="0" dirty="0" err="1">
                <a:solidFill>
                  <a:srgbClr val="00B050"/>
                </a:solidFill>
                <a:latin typeface="Arial Rounded MT Bold" pitchFamily="34" charset="0"/>
              </a:rPr>
              <a:t>NbTi</a:t>
            </a:r>
            <a:r>
              <a:rPr lang="en-GB" sz="1200" b="0" dirty="0">
                <a:solidFill>
                  <a:srgbClr val="00B050"/>
                </a:solidFill>
                <a:latin typeface="Arial Rounded MT Bold" pitchFamily="34" charset="0"/>
              </a:rPr>
              <a:t> coated cavity </a:t>
            </a:r>
          </a:p>
          <a:p>
            <a:pPr algn="r"/>
            <a:r>
              <a:rPr lang="en-GB" sz="1200" b="0" dirty="0">
                <a:solidFill>
                  <a:srgbClr val="00B050"/>
                </a:solidFill>
                <a:latin typeface="Arial Rounded MT Bold" pitchFamily="34" charset="0"/>
              </a:rPr>
              <a:t>(QUAX experiment)</a:t>
            </a:r>
          </a:p>
        </p:txBody>
      </p:sp>
      <p:pic>
        <p:nvPicPr>
          <p:cNvPr id="12" name="Imagen 40">
            <a:extLst>
              <a:ext uri="{FF2B5EF4-FFF2-40B4-BE49-F238E27FC236}">
                <a16:creationId xmlns:a16="http://schemas.microsoft.com/office/drawing/2014/main" id="{7C66A847-5558-6B42-B70A-6A98B27D0F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6200000">
            <a:off x="5913155" y="2931834"/>
            <a:ext cx="2899787" cy="1237986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E6903F1A-FEFA-234F-B3CD-003B7B0A958D}"/>
              </a:ext>
            </a:extLst>
          </p:cNvPr>
          <p:cNvSpPr/>
          <p:nvPr/>
        </p:nvSpPr>
        <p:spPr>
          <a:xfrm>
            <a:off x="8081013" y="3447713"/>
            <a:ext cx="184015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0" dirty="0">
                <a:solidFill>
                  <a:srgbClr val="00B050"/>
                </a:solidFill>
                <a:latin typeface="Arial Rounded MT Bold" pitchFamily="34" charset="0"/>
              </a:rPr>
              <a:t>HTS coated cavity </a:t>
            </a:r>
          </a:p>
          <a:p>
            <a:r>
              <a:rPr lang="en-GB" sz="1200" b="0" dirty="0">
                <a:solidFill>
                  <a:srgbClr val="00B050"/>
                </a:solidFill>
                <a:latin typeface="Arial Rounded MT Bold" pitchFamily="34" charset="0"/>
              </a:rPr>
              <a:t>(CAPP)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4604E94-66B9-9545-A969-E9E1085BC08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79765" y="152378"/>
            <a:ext cx="2502635" cy="3239261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35479357-E65B-A44E-ACF5-9192A783C9E1}"/>
              </a:ext>
            </a:extLst>
          </p:cNvPr>
          <p:cNvSpPr/>
          <p:nvPr/>
        </p:nvSpPr>
        <p:spPr>
          <a:xfrm>
            <a:off x="10160000" y="3394272"/>
            <a:ext cx="184015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0" dirty="0">
                <a:solidFill>
                  <a:srgbClr val="00B050"/>
                </a:solidFill>
                <a:latin typeface="Arial Rounded MT Bold" pitchFamily="34" charset="0"/>
              </a:rPr>
              <a:t>HTS coated cavity </a:t>
            </a:r>
          </a:p>
          <a:p>
            <a:r>
              <a:rPr lang="en-GB" sz="1200" b="0" dirty="0">
                <a:solidFill>
                  <a:srgbClr val="00B050"/>
                </a:solidFill>
                <a:latin typeface="Arial Rounded MT Bold" pitchFamily="34" charset="0"/>
              </a:rPr>
              <a:t>(RADES)</a:t>
            </a:r>
          </a:p>
        </p:txBody>
      </p:sp>
      <p:sp>
        <p:nvSpPr>
          <p:cNvPr id="8" name="Marcador de fecha 3">
            <a:extLst>
              <a:ext uri="{FF2B5EF4-FFF2-40B4-BE49-F238E27FC236}">
                <a16:creationId xmlns:a16="http://schemas.microsoft.com/office/drawing/2014/main" id="{0832EDF0-6601-EFBF-FB13-5D527C3B316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Marcador de pie de página 4">
            <a:extLst>
              <a:ext uri="{FF2B5EF4-FFF2-40B4-BE49-F238E27FC236}">
                <a16:creationId xmlns:a16="http://schemas.microsoft.com/office/drawing/2014/main" id="{F93CA948-007C-E164-F337-96544AD11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10" name="Marcador de número de diapositiva 9">
            <a:extLst>
              <a:ext uri="{FF2B5EF4-FFF2-40B4-BE49-F238E27FC236}">
                <a16:creationId xmlns:a16="http://schemas.microsoft.com/office/drawing/2014/main" id="{3F219726-A1CB-B7CB-0911-81EBF17C34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33</a:t>
            </a:fld>
            <a:endParaRPr lang="es-ES" sz="1200" dirty="0"/>
          </a:p>
        </p:txBody>
      </p:sp>
    </p:spTree>
    <p:extLst>
      <p:ext uri="{BB962C8B-B14F-4D97-AF65-F5344CB8AC3E}">
        <p14:creationId xmlns:p14="http://schemas.microsoft.com/office/powerpoint/2010/main" val="58700230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F333B1-C59D-C291-176D-DD85E30D3B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2">
            <a:extLst>
              <a:ext uri="{FF2B5EF4-FFF2-40B4-BE49-F238E27FC236}">
                <a16:creationId xmlns:a16="http://schemas.microsoft.com/office/drawing/2014/main" id="{FB81A9D0-00D5-0D9E-9FF4-046278B694F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 b="1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Millikelvin c</a:t>
            </a:r>
            <a:r>
              <a:rPr lang="en-US" sz="3600" b="1" noProof="0" dirty="0" err="1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ryogenics</a:t>
            </a:r>
            <a:endParaRPr lang="en-US" sz="3600" b="1" noProof="0" dirty="0">
              <a:effectLst>
                <a:outerShdw blurRad="38100" dist="38100" dir="2700000" algn="tl">
                  <a:srgbClr val="FFFFFF"/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Marcador de fecha 3">
            <a:extLst>
              <a:ext uri="{FF2B5EF4-FFF2-40B4-BE49-F238E27FC236}">
                <a16:creationId xmlns:a16="http://schemas.microsoft.com/office/drawing/2014/main" id="{47D2EA9F-6389-5179-37B3-1FE131C260F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Marcador de pie de página 4">
            <a:extLst>
              <a:ext uri="{FF2B5EF4-FFF2-40B4-BE49-F238E27FC236}">
                <a16:creationId xmlns:a16="http://schemas.microsoft.com/office/drawing/2014/main" id="{A5629F4F-A14A-BB78-4890-D757C0406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9" name="Marcador de número de diapositiva 9">
            <a:extLst>
              <a:ext uri="{FF2B5EF4-FFF2-40B4-BE49-F238E27FC236}">
                <a16:creationId xmlns:a16="http://schemas.microsoft.com/office/drawing/2014/main" id="{48E407D8-7FC7-D411-4513-FE98F6F962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34</a:t>
            </a:fld>
            <a:endParaRPr lang="es-ES" sz="1200" dirty="0"/>
          </a:p>
        </p:txBody>
      </p:sp>
      <p:sp>
        <p:nvSpPr>
          <p:cNvPr id="11" name="Marcador de contenido 10">
            <a:extLst>
              <a:ext uri="{FF2B5EF4-FFF2-40B4-BE49-F238E27FC236}">
                <a16:creationId xmlns:a16="http://schemas.microsoft.com/office/drawing/2014/main" id="{4656B9A0-8812-6668-FF24-E79AF05A46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3590925" cy="4351338"/>
          </a:xfrm>
        </p:spPr>
        <p:txBody>
          <a:bodyPr>
            <a:normAutofit/>
          </a:bodyPr>
          <a:lstStyle/>
          <a:p>
            <a:r>
              <a:rPr lang="es-ES" sz="2400" dirty="0" err="1">
                <a:latin typeface="Arial" panose="020B0604020202020204" pitchFamily="34" charset="0"/>
                <a:cs typeface="Arial" panose="020B0604020202020204" pitchFamily="34" charset="0"/>
              </a:rPr>
              <a:t>Dilution</a:t>
            </a:r>
            <a:r>
              <a:rPr lang="es-E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2400" dirty="0" err="1">
                <a:latin typeface="Arial" panose="020B0604020202020204" pitchFamily="34" charset="0"/>
                <a:cs typeface="Arial" panose="020B0604020202020204" pitchFamily="34" charset="0"/>
              </a:rPr>
              <a:t>refrigerators</a:t>
            </a:r>
            <a:r>
              <a:rPr lang="es-ES" sz="2400" dirty="0">
                <a:latin typeface="Arial" panose="020B0604020202020204" pitchFamily="34" charset="0"/>
                <a:cs typeface="Arial" panose="020B0604020202020204" pitchFamily="34" charset="0"/>
              </a:rPr>
              <a:t> use </a:t>
            </a:r>
            <a:r>
              <a:rPr lang="es-ES" sz="2400" dirty="0" err="1">
                <a:latin typeface="Arial" panose="020B0604020202020204" pitchFamily="34" charset="0"/>
                <a:cs typeface="Arial" panose="020B0604020202020204" pitchFamily="34" charset="0"/>
              </a:rPr>
              <a:t>evaporation</a:t>
            </a:r>
            <a:r>
              <a:rPr lang="es-E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2400" dirty="0" err="1"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lang="es-ES" sz="2400" dirty="0">
                <a:latin typeface="Arial" panose="020B0604020202020204" pitchFamily="34" charset="0"/>
                <a:cs typeface="Arial" panose="020B0604020202020204" pitchFamily="34" charset="0"/>
              </a:rPr>
              <a:t> He3 </a:t>
            </a:r>
            <a:r>
              <a:rPr lang="es-ES" sz="2400" dirty="0" err="1">
                <a:latin typeface="Arial" panose="020B0604020202020204" pitchFamily="34" charset="0"/>
                <a:cs typeface="Arial" panose="020B0604020202020204" pitchFamily="34" charset="0"/>
              </a:rPr>
              <a:t>from</a:t>
            </a:r>
            <a:r>
              <a:rPr lang="es-ES" sz="2400" dirty="0">
                <a:latin typeface="Arial" panose="020B0604020202020204" pitchFamily="34" charset="0"/>
                <a:cs typeface="Arial" panose="020B0604020202020204" pitchFamily="34" charset="0"/>
              </a:rPr>
              <a:t> a mixture He3/He4 </a:t>
            </a:r>
            <a:r>
              <a:rPr lang="es-ES" sz="2400" dirty="0" err="1">
                <a:latin typeface="Arial" panose="020B0604020202020204" pitchFamily="34" charset="0"/>
                <a:cs typeface="Arial" panose="020B0604020202020204" pitchFamily="34" charset="0"/>
              </a:rPr>
              <a:t>mixturesto</a:t>
            </a:r>
            <a:r>
              <a:rPr lang="es-E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2400" dirty="0" err="1">
                <a:latin typeface="Arial" panose="020B0604020202020204" pitchFamily="34" charset="0"/>
                <a:cs typeface="Arial" panose="020B0604020202020204" pitchFamily="34" charset="0"/>
              </a:rPr>
              <a:t>reach</a:t>
            </a:r>
            <a:r>
              <a:rPr lang="es-E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2400" dirty="0" err="1">
                <a:latin typeface="Arial" panose="020B0604020202020204" pitchFamily="34" charset="0"/>
                <a:cs typeface="Arial" panose="020B0604020202020204" pitchFamily="34" charset="0"/>
              </a:rPr>
              <a:t>mK</a:t>
            </a:r>
            <a:r>
              <a:rPr lang="es-ES" sz="2400" dirty="0">
                <a:latin typeface="Arial" panose="020B0604020202020204" pitchFamily="34" charset="0"/>
                <a:cs typeface="Arial" panose="020B0604020202020204" pitchFamily="34" charset="0"/>
              </a:rPr>
              <a:t> temperaturas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Commercial availability has expanded dramatically, driven by advances in quantum technologies.</a:t>
            </a:r>
            <a:r>
              <a:rPr lang="es-ES" sz="2400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</a:p>
        </p:txBody>
      </p:sp>
      <p:pic>
        <p:nvPicPr>
          <p:cNvPr id="4100" name="Picture 4" descr="Dilution Refrigerators">
            <a:extLst>
              <a:ext uri="{FF2B5EF4-FFF2-40B4-BE49-F238E27FC236}">
                <a16:creationId xmlns:a16="http://schemas.microsoft.com/office/drawing/2014/main" id="{527F2EE3-67DA-4B49-9A5D-17FD9BA5EC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9125" y="1825625"/>
            <a:ext cx="4604650" cy="381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CuadroTexto 9">
            <a:extLst>
              <a:ext uri="{FF2B5EF4-FFF2-40B4-BE49-F238E27FC236}">
                <a16:creationId xmlns:a16="http://schemas.microsoft.com/office/drawing/2014/main" id="{FF23261A-6986-45EA-AA7B-A26299B05FAC}"/>
              </a:ext>
            </a:extLst>
          </p:cNvPr>
          <p:cNvSpPr txBox="1"/>
          <p:nvPr/>
        </p:nvSpPr>
        <p:spPr>
          <a:xfrm>
            <a:off x="4856523" y="5645150"/>
            <a:ext cx="3749854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" sz="1100" dirty="0"/>
              <a:t>https://www.insight-ihbar.com/QC_hardware_en/F.html</a:t>
            </a:r>
          </a:p>
        </p:txBody>
      </p:sp>
      <p:sp>
        <p:nvSpPr>
          <p:cNvPr id="3" name="AutoShape 6" descr="LD System | Dilution Refrigerator Measurement System - Bluefors.com">
            <a:extLst>
              <a:ext uri="{FF2B5EF4-FFF2-40B4-BE49-F238E27FC236}">
                <a16:creationId xmlns:a16="http://schemas.microsoft.com/office/drawing/2014/main" id="{9030437C-757B-4D53-BAEA-CD250EC8F80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351742"/>
            <a:ext cx="229658" cy="229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S"/>
          </a:p>
        </p:txBody>
      </p:sp>
      <p:pic>
        <p:nvPicPr>
          <p:cNvPr id="4104" name="Picture 8" descr="LD400sl System with wiring">
            <a:extLst>
              <a:ext uri="{FF2B5EF4-FFF2-40B4-BE49-F238E27FC236}">
                <a16:creationId xmlns:a16="http://schemas.microsoft.com/office/drawing/2014/main" id="{9BADA961-FA90-49FF-8982-BF572CB5BEA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98" r="30507"/>
          <a:stretch/>
        </p:blipFill>
        <p:spPr bwMode="auto">
          <a:xfrm>
            <a:off x="9373658" y="1212850"/>
            <a:ext cx="2097645" cy="5167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CuadroTexto 12">
            <a:extLst>
              <a:ext uri="{FF2B5EF4-FFF2-40B4-BE49-F238E27FC236}">
                <a16:creationId xmlns:a16="http://schemas.microsoft.com/office/drawing/2014/main" id="{C7E91829-ECF8-4E4C-80F0-DD2BEE722C10}"/>
              </a:ext>
            </a:extLst>
          </p:cNvPr>
          <p:cNvSpPr txBox="1"/>
          <p:nvPr/>
        </p:nvSpPr>
        <p:spPr>
          <a:xfrm>
            <a:off x="9495992" y="6086803"/>
            <a:ext cx="2097645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" sz="1100" dirty="0" err="1"/>
              <a:t>Commercial</a:t>
            </a:r>
            <a:r>
              <a:rPr lang="es-ES" sz="1100" dirty="0"/>
              <a:t> </a:t>
            </a:r>
            <a:r>
              <a:rPr lang="es-ES" sz="1100" dirty="0" err="1"/>
              <a:t>dilfridge</a:t>
            </a:r>
            <a:r>
              <a:rPr lang="es-ES" sz="1100" dirty="0"/>
              <a:t> </a:t>
            </a:r>
            <a:r>
              <a:rPr lang="es-ES" sz="1100" dirty="0" err="1"/>
              <a:t>BlueFors</a:t>
            </a:r>
            <a:r>
              <a:rPr lang="es-ES" sz="1100" dirty="0"/>
              <a:t> LD</a:t>
            </a:r>
          </a:p>
        </p:txBody>
      </p:sp>
    </p:spTree>
    <p:extLst>
      <p:ext uri="{BB962C8B-B14F-4D97-AF65-F5344CB8AC3E}">
        <p14:creationId xmlns:p14="http://schemas.microsoft.com/office/powerpoint/2010/main" val="234062638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1 Título"/>
              <p:cNvSpPr>
                <a:spLocks noGrp="1"/>
              </p:cNvSpPr>
              <p:nvPr>
                <p:ph type="title"/>
              </p:nvPr>
            </p:nvSpPr>
            <p:spPr>
              <a:xfrm>
                <a:off x="800100" y="332656"/>
                <a:ext cx="9410700" cy="1143000"/>
              </a:xfrm>
            </p:spPr>
            <p:txBody>
              <a:bodyPr>
                <a:normAutofit/>
              </a:bodyPr>
              <a:lstStyle/>
              <a:p>
                <a:r>
                  <a:rPr lang="en-US" sz="4000" b="1" noProof="0" dirty="0">
                    <a:effectLst>
                      <a:outerShdw blurRad="38100" dist="38100" dir="2700000" algn="tl">
                        <a:srgbClr val="FFFFFF"/>
                      </a:outerShdw>
                    </a:effectLst>
                    <a:latin typeface="Arial" panose="020B0604020202020204" pitchFamily="34" charset="0"/>
                    <a:cs typeface="Arial" panose="020B0604020202020204" pitchFamily="34" charset="0"/>
                  </a:rPr>
                  <a:t>Quantum technologies to lower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s-ES" sz="4000" b="1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s-ES" sz="4000" b="1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𝑻</m:t>
                        </m:r>
                      </m:e>
                      <m:sub>
                        <m:r>
                          <a:rPr lang="es-ES" sz="4000" b="1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𝒔𝒚𝒔</m:t>
                        </m:r>
                      </m:sub>
                    </m:sSub>
                  </m:oMath>
                </a14:m>
                <a:endParaRPr lang="en-US" b="1" noProof="0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2" name="1 Título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800100" y="332656"/>
                <a:ext cx="9410700" cy="1143000"/>
              </a:xfrm>
              <a:blipFill>
                <a:blip r:embed="rId3"/>
                <a:stretch>
                  <a:fillRect l="-2332" b="-2139"/>
                </a:stretch>
              </a:blipFill>
            </p:spPr>
            <p:txBody>
              <a:bodyPr/>
              <a:lstStyle/>
              <a:p>
                <a:r>
                  <a:rPr lang="es-E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4" name="Picture 13">
            <a:extLst>
              <a:ext uri="{FF2B5EF4-FFF2-40B4-BE49-F238E27FC236}">
                <a16:creationId xmlns:a16="http://schemas.microsoft.com/office/drawing/2014/main" id="{9630A869-1400-F046-9F8D-6C3F07495C3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360" y="1644106"/>
            <a:ext cx="6477000" cy="81280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ADB6CB6B-0080-4049-AB34-5D8FFEAB3552}"/>
              </a:ext>
            </a:extLst>
          </p:cNvPr>
          <p:cNvSpPr/>
          <p:nvPr/>
        </p:nvSpPr>
        <p:spPr>
          <a:xfrm>
            <a:off x="377839" y="1560828"/>
            <a:ext cx="6101600" cy="896078"/>
          </a:xfrm>
          <a:custGeom>
            <a:avLst/>
            <a:gdLst>
              <a:gd name="connsiteX0" fmla="*/ 0 w 6101600"/>
              <a:gd name="connsiteY0" fmla="*/ 0 h 896078"/>
              <a:gd name="connsiteX1" fmla="*/ 615707 w 6101600"/>
              <a:gd name="connsiteY1" fmla="*/ 0 h 896078"/>
              <a:gd name="connsiteX2" fmla="*/ 1109382 w 6101600"/>
              <a:gd name="connsiteY2" fmla="*/ 0 h 896078"/>
              <a:gd name="connsiteX3" fmla="*/ 1725089 w 6101600"/>
              <a:gd name="connsiteY3" fmla="*/ 0 h 896078"/>
              <a:gd name="connsiteX4" fmla="*/ 2096732 w 6101600"/>
              <a:gd name="connsiteY4" fmla="*/ 0 h 896078"/>
              <a:gd name="connsiteX5" fmla="*/ 2529391 w 6101600"/>
              <a:gd name="connsiteY5" fmla="*/ 0 h 896078"/>
              <a:gd name="connsiteX6" fmla="*/ 3084081 w 6101600"/>
              <a:gd name="connsiteY6" fmla="*/ 0 h 896078"/>
              <a:gd name="connsiteX7" fmla="*/ 3577756 w 6101600"/>
              <a:gd name="connsiteY7" fmla="*/ 0 h 896078"/>
              <a:gd name="connsiteX8" fmla="*/ 3949399 w 6101600"/>
              <a:gd name="connsiteY8" fmla="*/ 0 h 896078"/>
              <a:gd name="connsiteX9" fmla="*/ 4504090 w 6101600"/>
              <a:gd name="connsiteY9" fmla="*/ 0 h 896078"/>
              <a:gd name="connsiteX10" fmla="*/ 4997765 w 6101600"/>
              <a:gd name="connsiteY10" fmla="*/ 0 h 896078"/>
              <a:gd name="connsiteX11" fmla="*/ 6101600 w 6101600"/>
              <a:gd name="connsiteY11" fmla="*/ 0 h 896078"/>
              <a:gd name="connsiteX12" fmla="*/ 6101600 w 6101600"/>
              <a:gd name="connsiteY12" fmla="*/ 430117 h 896078"/>
              <a:gd name="connsiteX13" fmla="*/ 6101600 w 6101600"/>
              <a:gd name="connsiteY13" fmla="*/ 896078 h 896078"/>
              <a:gd name="connsiteX14" fmla="*/ 5485893 w 6101600"/>
              <a:gd name="connsiteY14" fmla="*/ 896078 h 896078"/>
              <a:gd name="connsiteX15" fmla="*/ 4992218 w 6101600"/>
              <a:gd name="connsiteY15" fmla="*/ 896078 h 896078"/>
              <a:gd name="connsiteX16" fmla="*/ 4376511 w 6101600"/>
              <a:gd name="connsiteY16" fmla="*/ 896078 h 896078"/>
              <a:gd name="connsiteX17" fmla="*/ 3821820 w 6101600"/>
              <a:gd name="connsiteY17" fmla="*/ 896078 h 896078"/>
              <a:gd name="connsiteX18" fmla="*/ 3450177 w 6101600"/>
              <a:gd name="connsiteY18" fmla="*/ 896078 h 896078"/>
              <a:gd name="connsiteX19" fmla="*/ 2773455 w 6101600"/>
              <a:gd name="connsiteY19" fmla="*/ 896078 h 896078"/>
              <a:gd name="connsiteX20" fmla="*/ 2401812 w 6101600"/>
              <a:gd name="connsiteY20" fmla="*/ 896078 h 896078"/>
              <a:gd name="connsiteX21" fmla="*/ 1969153 w 6101600"/>
              <a:gd name="connsiteY21" fmla="*/ 896078 h 896078"/>
              <a:gd name="connsiteX22" fmla="*/ 1292430 w 6101600"/>
              <a:gd name="connsiteY22" fmla="*/ 896078 h 896078"/>
              <a:gd name="connsiteX23" fmla="*/ 615707 w 6101600"/>
              <a:gd name="connsiteY23" fmla="*/ 896078 h 896078"/>
              <a:gd name="connsiteX24" fmla="*/ 0 w 6101600"/>
              <a:gd name="connsiteY24" fmla="*/ 896078 h 896078"/>
              <a:gd name="connsiteX25" fmla="*/ 0 w 6101600"/>
              <a:gd name="connsiteY25" fmla="*/ 439078 h 896078"/>
              <a:gd name="connsiteX26" fmla="*/ 0 w 6101600"/>
              <a:gd name="connsiteY26" fmla="*/ 0 h 8960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6101600" h="896078" extrusionOk="0">
                <a:moveTo>
                  <a:pt x="0" y="0"/>
                </a:moveTo>
                <a:cubicBezTo>
                  <a:pt x="249350" y="-22284"/>
                  <a:pt x="354314" y="68147"/>
                  <a:pt x="615707" y="0"/>
                </a:cubicBezTo>
                <a:cubicBezTo>
                  <a:pt x="877100" y="-68147"/>
                  <a:pt x="1007772" y="5355"/>
                  <a:pt x="1109382" y="0"/>
                </a:cubicBezTo>
                <a:cubicBezTo>
                  <a:pt x="1210993" y="-5355"/>
                  <a:pt x="1512892" y="64"/>
                  <a:pt x="1725089" y="0"/>
                </a:cubicBezTo>
                <a:cubicBezTo>
                  <a:pt x="1937286" y="-64"/>
                  <a:pt x="1921496" y="40810"/>
                  <a:pt x="2096732" y="0"/>
                </a:cubicBezTo>
                <a:cubicBezTo>
                  <a:pt x="2271968" y="-40810"/>
                  <a:pt x="2395821" y="11401"/>
                  <a:pt x="2529391" y="0"/>
                </a:cubicBezTo>
                <a:cubicBezTo>
                  <a:pt x="2662961" y="-11401"/>
                  <a:pt x="2821337" y="54871"/>
                  <a:pt x="3084081" y="0"/>
                </a:cubicBezTo>
                <a:cubicBezTo>
                  <a:pt x="3346825" y="-54871"/>
                  <a:pt x="3414460" y="20173"/>
                  <a:pt x="3577756" y="0"/>
                </a:cubicBezTo>
                <a:cubicBezTo>
                  <a:pt x="3741053" y="-20173"/>
                  <a:pt x="3845569" y="22904"/>
                  <a:pt x="3949399" y="0"/>
                </a:cubicBezTo>
                <a:cubicBezTo>
                  <a:pt x="4053229" y="-22904"/>
                  <a:pt x="4302273" y="23280"/>
                  <a:pt x="4504090" y="0"/>
                </a:cubicBezTo>
                <a:cubicBezTo>
                  <a:pt x="4705907" y="-23280"/>
                  <a:pt x="4822224" y="15178"/>
                  <a:pt x="4997765" y="0"/>
                </a:cubicBezTo>
                <a:cubicBezTo>
                  <a:pt x="5173306" y="-15178"/>
                  <a:pt x="5773520" y="88142"/>
                  <a:pt x="6101600" y="0"/>
                </a:cubicBezTo>
                <a:cubicBezTo>
                  <a:pt x="6133624" y="207156"/>
                  <a:pt x="6073380" y="327077"/>
                  <a:pt x="6101600" y="430117"/>
                </a:cubicBezTo>
                <a:cubicBezTo>
                  <a:pt x="6129820" y="533157"/>
                  <a:pt x="6079016" y="663730"/>
                  <a:pt x="6101600" y="896078"/>
                </a:cubicBezTo>
                <a:cubicBezTo>
                  <a:pt x="5923146" y="950652"/>
                  <a:pt x="5701151" y="824941"/>
                  <a:pt x="5485893" y="896078"/>
                </a:cubicBezTo>
                <a:cubicBezTo>
                  <a:pt x="5270635" y="967215"/>
                  <a:pt x="5222687" y="851717"/>
                  <a:pt x="4992218" y="896078"/>
                </a:cubicBezTo>
                <a:cubicBezTo>
                  <a:pt x="4761750" y="940439"/>
                  <a:pt x="4680784" y="891254"/>
                  <a:pt x="4376511" y="896078"/>
                </a:cubicBezTo>
                <a:cubicBezTo>
                  <a:pt x="4072238" y="900902"/>
                  <a:pt x="3953620" y="842955"/>
                  <a:pt x="3821820" y="896078"/>
                </a:cubicBezTo>
                <a:cubicBezTo>
                  <a:pt x="3690020" y="949201"/>
                  <a:pt x="3566539" y="895672"/>
                  <a:pt x="3450177" y="896078"/>
                </a:cubicBezTo>
                <a:cubicBezTo>
                  <a:pt x="3333815" y="896484"/>
                  <a:pt x="2948766" y="870065"/>
                  <a:pt x="2773455" y="896078"/>
                </a:cubicBezTo>
                <a:cubicBezTo>
                  <a:pt x="2598144" y="922091"/>
                  <a:pt x="2497299" y="856965"/>
                  <a:pt x="2401812" y="896078"/>
                </a:cubicBezTo>
                <a:cubicBezTo>
                  <a:pt x="2306325" y="935191"/>
                  <a:pt x="2125162" y="868263"/>
                  <a:pt x="1969153" y="896078"/>
                </a:cubicBezTo>
                <a:cubicBezTo>
                  <a:pt x="1813144" y="923893"/>
                  <a:pt x="1541115" y="859711"/>
                  <a:pt x="1292430" y="896078"/>
                </a:cubicBezTo>
                <a:cubicBezTo>
                  <a:pt x="1043745" y="932445"/>
                  <a:pt x="791171" y="852558"/>
                  <a:pt x="615707" y="896078"/>
                </a:cubicBezTo>
                <a:cubicBezTo>
                  <a:pt x="440243" y="939598"/>
                  <a:pt x="263867" y="856370"/>
                  <a:pt x="0" y="896078"/>
                </a:cubicBezTo>
                <a:cubicBezTo>
                  <a:pt x="-25136" y="733379"/>
                  <a:pt x="53075" y="575286"/>
                  <a:pt x="0" y="439078"/>
                </a:cubicBezTo>
                <a:cubicBezTo>
                  <a:pt x="-53075" y="302870"/>
                  <a:pt x="50549" y="116843"/>
                  <a:pt x="0" y="0"/>
                </a:cubicBezTo>
                <a:close/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ES"/>
          </a:p>
        </p:txBody>
      </p:sp>
      <p:pic>
        <p:nvPicPr>
          <p:cNvPr id="16" name="Graphic 15" descr="Line arrow Clockwise curve">
            <a:extLst>
              <a:ext uri="{FF2B5EF4-FFF2-40B4-BE49-F238E27FC236}">
                <a16:creationId xmlns:a16="http://schemas.microsoft.com/office/drawing/2014/main" id="{3782BF59-1F30-1143-B1F7-AB9C88D82234}"/>
              </a:ext>
            </a:extLst>
          </p:cNvPr>
          <p:cNvPicPr>
            <a:picLocks noChangeAspect="1"/>
          </p:cNvPicPr>
          <p:nvPr/>
        </p:nvPicPr>
        <p:blipFill>
          <a:blip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19527906" flipV="1">
            <a:off x="3947804" y="2164254"/>
            <a:ext cx="758049" cy="6751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246743D-FAF7-3E4A-A947-7944915BF54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56240" y="1644106"/>
            <a:ext cx="3451088" cy="4824258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740CADC3-C9CD-1648-9D5C-FFEC99C54159}"/>
              </a:ext>
            </a:extLst>
          </p:cNvPr>
          <p:cNvSpPr/>
          <p:nvPr/>
        </p:nvSpPr>
        <p:spPr>
          <a:xfrm>
            <a:off x="9656449" y="1340768"/>
            <a:ext cx="220019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200" b="0" dirty="0">
                <a:solidFill>
                  <a:srgbClr val="00B050"/>
                </a:solidFill>
                <a:latin typeface="Arial Rounded MT Bold" pitchFamily="34" charset="0"/>
              </a:rPr>
              <a:t>SQUID amplifier from ADMX collaboration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Marcador de contenido 10">
                <a:extLst>
                  <a:ext uri="{FF2B5EF4-FFF2-40B4-BE49-F238E27FC236}">
                    <a16:creationId xmlns:a16="http://schemas.microsoft.com/office/drawing/2014/main" id="{BC2FD5A0-7223-4C03-8D2D-85E0E210EE3B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383060" y="2821666"/>
                <a:ext cx="7873179" cy="3819525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sz="20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Leading </a:t>
                </a:r>
                <a:r>
                  <a:rPr lang="en-US" sz="2000" dirty="0" err="1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haloscopes</a:t>
                </a:r>
                <a:r>
                  <a:rPr lang="en-US" sz="20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 use cryogenics to cool down well below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s-ES" sz="2000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s-ES" sz="200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𝑇</m:t>
                        </m:r>
                      </m:e>
                      <m:sub>
                        <m:r>
                          <a:rPr lang="es-ES" sz="200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𝑝h𝑦𝑠</m:t>
                        </m:r>
                      </m:sub>
                    </m:sSub>
                    <m:r>
                      <a:rPr lang="es-ES" sz="2000"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≪1</m:t>
                    </m:r>
                    <m:r>
                      <m:rPr>
                        <m:nor/>
                      </m:rPr>
                      <a:rPr lang="es-ES" sz="2000">
                        <a:latin typeface="Arial" panose="020B0604020202020204" pitchFamily="34" charset="0"/>
                        <a:cs typeface="Arial" panose="020B0604020202020204" pitchFamily="34" charset="0"/>
                        <a:sym typeface="Wingdings" panose="05000000000000000000" pitchFamily="2" charset="2"/>
                      </a:rPr>
                      <m:t> </m:t>
                    </m:r>
                    <m:r>
                      <m:rPr>
                        <m:nor/>
                      </m:rPr>
                      <a:rPr lang="es-ES" sz="2000">
                        <a:latin typeface="Arial" panose="020B0604020202020204" pitchFamily="34" charset="0"/>
                        <a:cs typeface="Arial" panose="020B0604020202020204" pitchFamily="34" charset="0"/>
                        <a:sym typeface="Wingdings" panose="05000000000000000000" pitchFamily="2" charset="2"/>
                      </a:rPr>
                      <m:t>K</m:t>
                    </m:r>
                  </m:oMath>
                </a14:m>
                <a:r>
                  <a:rPr lang="en-US" sz="20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.</a:t>
                </a:r>
              </a:p>
              <a:p>
                <a:r>
                  <a:rPr lang="en-US" sz="20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But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s-ES" sz="2000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s-ES" sz="200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𝑇</m:t>
                        </m:r>
                      </m:e>
                      <m:sub>
                        <m:r>
                          <a:rPr lang="es-ES" sz="200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𝑠𝑦𝑠</m:t>
                        </m:r>
                      </m:sub>
                    </m:sSub>
                    <m:sSub>
                      <m:sSubPr>
                        <m:ctrlPr>
                          <a:rPr lang="es-ES" sz="2000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s-ES" sz="200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=</m:t>
                        </m:r>
                        <m:r>
                          <a:rPr lang="es-ES" sz="200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𝑇</m:t>
                        </m:r>
                      </m:e>
                      <m:sub>
                        <m:r>
                          <a:rPr lang="es-ES" sz="200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𝑝h𝑦𝑠</m:t>
                        </m:r>
                      </m:sub>
                    </m:sSub>
                    <m:r>
                      <a:rPr lang="es-ES" sz="2000"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+</m:t>
                    </m:r>
                    <m:sSub>
                      <m:sSubPr>
                        <m:ctrlPr>
                          <a:rPr lang="es-ES" sz="2000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s-ES" sz="200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𝑇</m:t>
                        </m:r>
                      </m:e>
                      <m:sub>
                        <m:r>
                          <a:rPr lang="es-ES" sz="200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𝑠𝑒𝑛</m:t>
                        </m:r>
                      </m:sub>
                    </m:sSub>
                  </m:oMath>
                </a14:m>
                <a:r>
                  <a:rPr lang="en-US" sz="20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 (contribution from the sensor technology). New technologies with lower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s-ES" sz="2000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s-ES" sz="200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𝑇</m:t>
                        </m:r>
                      </m:e>
                      <m:sub>
                        <m:r>
                          <a:rPr lang="es-ES" sz="200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𝑠𝑒𝑛</m:t>
                        </m:r>
                      </m:sub>
                    </m:sSub>
                  </m:oMath>
                </a14:m>
                <a:r>
                  <a:rPr lang="en-US" sz="20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 are also needed. Quantum technology needed to profit from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s-ES" sz="2000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s-ES" sz="200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𝑇</m:t>
                        </m:r>
                      </m:e>
                      <m:sub>
                        <m:r>
                          <a:rPr lang="es-ES" sz="200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𝑝h𝑦𝑠</m:t>
                        </m:r>
                      </m:sub>
                    </m:sSub>
                  </m:oMath>
                </a14:m>
                <a:r>
                  <a:rPr lang="en-US" sz="20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 at reach by dilution refrigerators</a:t>
                </a:r>
              </a:p>
              <a:p>
                <a:r>
                  <a:rPr lang="en-US" sz="20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But Standard Quantum Limit (SQL): when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s-ES" sz="2000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s-ES" sz="200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𝑇</m:t>
                        </m:r>
                      </m:e>
                      <m:sub>
                        <m:r>
                          <a:rPr lang="es-ES" sz="200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𝑝h𝑦𝑠</m:t>
                        </m:r>
                      </m:sub>
                    </m:sSub>
                  </m:oMath>
                </a14:m>
                <a:r>
                  <a:rPr lang="en-US" sz="20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 approaches</a:t>
                </a:r>
                <a:r>
                  <a:rPr lang="es-ES" sz="20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 </a:t>
                </a:r>
                <a14:m>
                  <m:oMath xmlns:m="http://schemas.openxmlformats.org/officeDocument/2006/math">
                    <m:r>
                      <a:rPr lang="es-ES" sz="2000" dirty="0"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~</m:t>
                    </m:r>
                    <m:r>
                      <a:rPr lang="es-ES" sz="2000"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h</m:t>
                    </m:r>
                    <m:r>
                      <a:rPr lang="es-ES" sz="2000"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𝜈</m:t>
                    </m:r>
                  </m:oMath>
                </a14:m>
                <a:r>
                  <a:rPr lang="en-US" sz="20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, irreducible noise from vacuum fluctuations</a:t>
                </a:r>
                <a:r>
                  <a:rPr lang="en-US" sz="2000" dirty="0">
                    <a:latin typeface="Arial" panose="020B0604020202020204" pitchFamily="34" charset="0"/>
                    <a:cs typeface="Arial" panose="020B0604020202020204" pitchFamily="34" charset="0"/>
                  </a:rPr>
                  <a:t>.</a:t>
                </a:r>
                <a:r>
                  <a:rPr lang="es-ES" sz="2000" dirty="0">
                    <a:latin typeface="Arial" panose="020B0604020202020204" pitchFamily="34" charset="0"/>
                    <a:cs typeface="Arial" panose="020B0604020202020204" pitchFamily="34" charset="0"/>
                  </a:rPr>
                  <a:t>		</a:t>
                </a:r>
              </a:p>
              <a:p>
                <a:r>
                  <a:rPr lang="es-ES" sz="2000" dirty="0">
                    <a:latin typeface="Arial" panose="020B0604020202020204" pitchFamily="34" charset="0"/>
                    <a:cs typeface="Arial" panose="020B0604020202020204" pitchFamily="34" charset="0"/>
                  </a:rPr>
                  <a:t>Quantum </a:t>
                </a:r>
                <a:r>
                  <a:rPr lang="es-ES" sz="2000" dirty="0" err="1">
                    <a:latin typeface="Arial" panose="020B0604020202020204" pitchFamily="34" charset="0"/>
                    <a:cs typeface="Arial" panose="020B0604020202020204" pitchFamily="34" charset="0"/>
                  </a:rPr>
                  <a:t>circuits</a:t>
                </a:r>
                <a:r>
                  <a:rPr lang="es-ES" sz="2000" dirty="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  <a:r>
                  <a:rPr lang="es-ES" sz="2000" dirty="0" err="1">
                    <a:latin typeface="Arial" panose="020B0604020202020204" pitchFamily="34" charset="0"/>
                    <a:cs typeface="Arial" panose="020B0604020202020204" pitchFamily="34" charset="0"/>
                  </a:rPr>
                  <a:t>to</a:t>
                </a:r>
                <a:r>
                  <a:rPr lang="es-ES" sz="2000" dirty="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  <a:r>
                  <a:rPr lang="es-ES" sz="2000" dirty="0" err="1">
                    <a:latin typeface="Arial" panose="020B0604020202020204" pitchFamily="34" charset="0"/>
                    <a:cs typeface="Arial" panose="020B0604020202020204" pitchFamily="34" charset="0"/>
                  </a:rPr>
                  <a:t>achieve</a:t>
                </a:r>
                <a:r>
                  <a:rPr lang="es-ES" sz="2000" dirty="0">
                    <a:latin typeface="Arial" panose="020B0604020202020204" pitchFamily="34" charset="0"/>
                    <a:cs typeface="Arial" panose="020B0604020202020204" pitchFamily="34" charset="0"/>
                  </a:rPr>
                  <a:t> quantum-</a:t>
                </a:r>
                <a:r>
                  <a:rPr lang="es-ES" sz="2000" dirty="0" err="1">
                    <a:latin typeface="Arial" panose="020B0604020202020204" pitchFamily="34" charset="0"/>
                    <a:cs typeface="Arial" panose="020B0604020202020204" pitchFamily="34" charset="0"/>
                  </a:rPr>
                  <a:t>limited</a:t>
                </a:r>
                <a:r>
                  <a:rPr lang="es-ES" sz="2000" dirty="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  <a:r>
                  <a:rPr lang="es-ES" sz="2000" dirty="0" err="1">
                    <a:latin typeface="Arial" panose="020B0604020202020204" pitchFamily="34" charset="0"/>
                    <a:cs typeface="Arial" panose="020B0604020202020204" pitchFamily="34" charset="0"/>
                  </a:rPr>
                  <a:t>amplification</a:t>
                </a:r>
                <a:r>
                  <a:rPr lang="es-ES" sz="2000" dirty="0">
                    <a:latin typeface="Arial" panose="020B0604020202020204" pitchFamily="34" charset="0"/>
                    <a:cs typeface="Arial" panose="020B0604020202020204" pitchFamily="34" charset="0"/>
                  </a:rPr>
                  <a:t>: </a:t>
                </a:r>
                <a:r>
                  <a:rPr lang="es-ES" sz="2000" dirty="0" err="1">
                    <a:latin typeface="Arial" panose="020B0604020202020204" pitchFamily="34" charset="0"/>
                    <a:cs typeface="Arial" panose="020B0604020202020204" pitchFamily="34" charset="0"/>
                  </a:rPr>
                  <a:t>SQUIDs</a:t>
                </a:r>
                <a:r>
                  <a:rPr lang="es-ES" sz="2000" dirty="0">
                    <a:latin typeface="Arial" panose="020B0604020202020204" pitchFamily="34" charset="0"/>
                    <a:cs typeface="Arial" panose="020B0604020202020204" pitchFamily="34" charset="0"/>
                  </a:rPr>
                  <a:t>, JPA, TWPA,… </a:t>
                </a:r>
              </a:p>
            </p:txBody>
          </p:sp>
        </mc:Choice>
        <mc:Fallback xmlns="">
          <p:sp>
            <p:nvSpPr>
              <p:cNvPr id="12" name="Marcador de contenido 10">
                <a:extLst>
                  <a:ext uri="{FF2B5EF4-FFF2-40B4-BE49-F238E27FC236}">
                    <a16:creationId xmlns:a16="http://schemas.microsoft.com/office/drawing/2014/main" id="{BC2FD5A0-7223-4C03-8D2D-85E0E210EE3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3060" y="2821666"/>
                <a:ext cx="7873179" cy="3819525"/>
              </a:xfrm>
              <a:prstGeom prst="rect">
                <a:avLst/>
              </a:prstGeom>
              <a:blipFill>
                <a:blip r:embed="rId8"/>
                <a:stretch>
                  <a:fillRect l="-697" t="-1597" r="-155"/>
                </a:stretch>
              </a:blipFill>
            </p:spPr>
            <p:txBody>
              <a:bodyPr/>
              <a:lstStyle/>
              <a:p>
                <a:r>
                  <a:rPr lang="es-E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Marcador de fecha 3">
            <a:extLst>
              <a:ext uri="{FF2B5EF4-FFF2-40B4-BE49-F238E27FC236}">
                <a16:creationId xmlns:a16="http://schemas.microsoft.com/office/drawing/2014/main" id="{8053C1D3-CBB4-8A5E-DBD4-1E2CA05CAAC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Marcador de pie de página 4">
            <a:extLst>
              <a:ext uri="{FF2B5EF4-FFF2-40B4-BE49-F238E27FC236}">
                <a16:creationId xmlns:a16="http://schemas.microsoft.com/office/drawing/2014/main" id="{84BDD0F5-A6F4-10BF-D1CA-6349AB413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6" name="Marcador de número de diapositiva 9">
            <a:extLst>
              <a:ext uri="{FF2B5EF4-FFF2-40B4-BE49-F238E27FC236}">
                <a16:creationId xmlns:a16="http://schemas.microsoft.com/office/drawing/2014/main" id="{EA696DAB-DB69-2795-D11F-818C6712F3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35</a:t>
            </a:fld>
            <a:endParaRPr lang="es-ES" sz="1200" dirty="0"/>
          </a:p>
        </p:txBody>
      </p:sp>
    </p:spTree>
    <p:extLst>
      <p:ext uri="{BB962C8B-B14F-4D97-AF65-F5344CB8AC3E}">
        <p14:creationId xmlns:p14="http://schemas.microsoft.com/office/powerpoint/2010/main" val="283117504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6F31C9A-C78C-204E-82A0-C61E8BAF48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92144" y="3168945"/>
            <a:ext cx="4074699" cy="3236251"/>
          </a:xfrm>
          <a:prstGeom prst="rect">
            <a:avLst/>
          </a:prstGeom>
        </p:spPr>
      </p:pic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990600" y="332656"/>
            <a:ext cx="9843304" cy="1143000"/>
          </a:xfrm>
        </p:spPr>
        <p:txBody>
          <a:bodyPr>
            <a:normAutofit/>
          </a:bodyPr>
          <a:lstStyle/>
          <a:p>
            <a:r>
              <a:rPr lang="en-US" b="1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Beyond the SQL: photon squeezing</a:t>
            </a:r>
            <a:endParaRPr lang="en-US" b="1" noProof="0" dirty="0">
              <a:effectLst>
                <a:outerShdw blurRad="38100" dist="38100" dir="2700000" algn="tl">
                  <a:srgbClr val="FFFFFF"/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Imagen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573" y="1345010"/>
            <a:ext cx="6499539" cy="2948087"/>
          </a:xfrm>
          <a:prstGeom prst="rect">
            <a:avLst/>
          </a:prstGeom>
        </p:spPr>
      </p:pic>
      <p:sp>
        <p:nvSpPr>
          <p:cNvPr id="17" name="2 Marcador de contenido">
            <a:extLst>
              <a:ext uri="{FF2B5EF4-FFF2-40B4-BE49-F238E27FC236}">
                <a16:creationId xmlns:a16="http://schemas.microsoft.com/office/drawing/2014/main" id="{0EA28752-1E79-F74D-82DA-6C743413D8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400" y="3958759"/>
            <a:ext cx="7056784" cy="2196004"/>
          </a:xfrm>
        </p:spPr>
        <p:txBody>
          <a:bodyPr>
            <a:normAutofit lnSpcReduction="10000"/>
          </a:bodyPr>
          <a:lstStyle/>
          <a:p>
            <a:endParaRPr lang="en-US" sz="2000" noProof="0" dirty="0">
              <a:latin typeface="Arial" panose="020B0604020202020204" pitchFamily="34" charset="0"/>
              <a:cs typeface="Arial" panose="020B0604020202020204" pitchFamily="34" charset="0"/>
              <a:sym typeface="Wingdings" panose="05000000000000000000" pitchFamily="2" charset="2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If the cavity vacuum is prepared in a squeezed state, the axion signal can be read with a noise that is effectively lower than the SQL in an amount dependent of the degree of squeezing. </a:t>
            </a:r>
            <a:r>
              <a:rPr lang="en-US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Concept studied in </a:t>
            </a:r>
            <a:r>
              <a:rPr lang="en-US" sz="2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Malnou</a:t>
            </a:r>
            <a:r>
              <a:rPr lang="en-US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et. al 2018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First experimental application HAYSTAC at Yale </a:t>
            </a:r>
            <a:r>
              <a:rPr lang="en-US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(Backes et al 2021).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Factor x2 effective faster scan rate obtained</a:t>
            </a:r>
          </a:p>
          <a:p>
            <a:endParaRPr lang="en-US" sz="2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  <a:sym typeface="Wingdings" panose="05000000000000000000" pitchFamily="2" charset="2"/>
            </a:endParaRP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  <a:sym typeface="Wingdings" panose="05000000000000000000" pitchFamily="2" charset="2"/>
            </a:endParaRPr>
          </a:p>
          <a:p>
            <a:pPr>
              <a:buNone/>
            </a:pPr>
            <a:endParaRPr lang="en-US" sz="20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EFF734D-5594-594B-A28A-4D06BF413047}"/>
              </a:ext>
            </a:extLst>
          </p:cNvPr>
          <p:cNvSpPr/>
          <p:nvPr/>
        </p:nvSpPr>
        <p:spPr>
          <a:xfrm>
            <a:off x="7273776" y="1845506"/>
            <a:ext cx="376808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lvl="1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HAYSTAC experiment: </a:t>
            </a:r>
          </a:p>
          <a:p>
            <a:pPr marL="0" lvl="1"/>
            <a:r>
              <a:rPr lang="en-US" sz="20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Quantum information technologies for axion searches</a:t>
            </a:r>
          </a:p>
          <a:p>
            <a:endParaRPr lang="en-US" sz="2000" dirty="0">
              <a:solidFill>
                <a:srgbClr val="00CC00"/>
              </a:solidFill>
              <a:latin typeface="Arial" panose="020B0604020202020204" pitchFamily="34" charset="0"/>
              <a:cs typeface="Arial" panose="020B0604020202020204" pitchFamily="34" charset="0"/>
              <a:sym typeface="Wingdings" panose="05000000000000000000" pitchFamily="2" charset="2"/>
            </a:endParaRPr>
          </a:p>
        </p:txBody>
      </p:sp>
      <p:pic>
        <p:nvPicPr>
          <p:cNvPr id="19" name="Imagen 6">
            <a:extLst>
              <a:ext uri="{FF2B5EF4-FFF2-40B4-BE49-F238E27FC236}">
                <a16:creationId xmlns:a16="http://schemas.microsoft.com/office/drawing/2014/main" id="{C66CA818-EACF-8B41-A878-003E14164CB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560496" y="3212976"/>
            <a:ext cx="1445444" cy="131768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7FA66AE9-B2DC-B947-BEBE-42B6EA1FB2D1}"/>
              </a:ext>
            </a:extLst>
          </p:cNvPr>
          <p:cNvSpPr/>
          <p:nvPr/>
        </p:nvSpPr>
        <p:spPr>
          <a:xfrm>
            <a:off x="10730424" y="4724937"/>
            <a:ext cx="694168" cy="1008319"/>
          </a:xfrm>
          <a:custGeom>
            <a:avLst/>
            <a:gdLst>
              <a:gd name="connsiteX0" fmla="*/ 0 w 694168"/>
              <a:gd name="connsiteY0" fmla="*/ 0 h 1008319"/>
              <a:gd name="connsiteX1" fmla="*/ 354026 w 694168"/>
              <a:gd name="connsiteY1" fmla="*/ 0 h 1008319"/>
              <a:gd name="connsiteX2" fmla="*/ 694168 w 694168"/>
              <a:gd name="connsiteY2" fmla="*/ 0 h 1008319"/>
              <a:gd name="connsiteX3" fmla="*/ 694168 w 694168"/>
              <a:gd name="connsiteY3" fmla="*/ 514243 h 1008319"/>
              <a:gd name="connsiteX4" fmla="*/ 694168 w 694168"/>
              <a:gd name="connsiteY4" fmla="*/ 1008319 h 1008319"/>
              <a:gd name="connsiteX5" fmla="*/ 333201 w 694168"/>
              <a:gd name="connsiteY5" fmla="*/ 1008319 h 1008319"/>
              <a:gd name="connsiteX6" fmla="*/ 0 w 694168"/>
              <a:gd name="connsiteY6" fmla="*/ 1008319 h 1008319"/>
              <a:gd name="connsiteX7" fmla="*/ 0 w 694168"/>
              <a:gd name="connsiteY7" fmla="*/ 514243 h 1008319"/>
              <a:gd name="connsiteX8" fmla="*/ 0 w 694168"/>
              <a:gd name="connsiteY8" fmla="*/ 0 h 10083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94168" h="1008319" extrusionOk="0">
                <a:moveTo>
                  <a:pt x="0" y="0"/>
                </a:moveTo>
                <a:cubicBezTo>
                  <a:pt x="154029" y="-36638"/>
                  <a:pt x="250588" y="9338"/>
                  <a:pt x="354026" y="0"/>
                </a:cubicBezTo>
                <a:cubicBezTo>
                  <a:pt x="457464" y="-9338"/>
                  <a:pt x="527731" y="28784"/>
                  <a:pt x="694168" y="0"/>
                </a:cubicBezTo>
                <a:cubicBezTo>
                  <a:pt x="721152" y="122361"/>
                  <a:pt x="643462" y="292545"/>
                  <a:pt x="694168" y="514243"/>
                </a:cubicBezTo>
                <a:cubicBezTo>
                  <a:pt x="744874" y="735941"/>
                  <a:pt x="638473" y="869157"/>
                  <a:pt x="694168" y="1008319"/>
                </a:cubicBezTo>
                <a:cubicBezTo>
                  <a:pt x="614617" y="1033778"/>
                  <a:pt x="424591" y="1004844"/>
                  <a:pt x="333201" y="1008319"/>
                </a:cubicBezTo>
                <a:cubicBezTo>
                  <a:pt x="241811" y="1011794"/>
                  <a:pt x="85261" y="1007491"/>
                  <a:pt x="0" y="1008319"/>
                </a:cubicBezTo>
                <a:cubicBezTo>
                  <a:pt x="-3910" y="776086"/>
                  <a:pt x="40955" y="738554"/>
                  <a:pt x="0" y="514243"/>
                </a:cubicBezTo>
                <a:cubicBezTo>
                  <a:pt x="-40955" y="289932"/>
                  <a:pt x="52534" y="251405"/>
                  <a:pt x="0" y="0"/>
                </a:cubicBezTo>
                <a:close/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ES"/>
          </a:p>
        </p:txBody>
      </p:sp>
      <p:pic>
        <p:nvPicPr>
          <p:cNvPr id="23" name="Graphic 22" descr="Line arrow Clockwise curve">
            <a:extLst>
              <a:ext uri="{FF2B5EF4-FFF2-40B4-BE49-F238E27FC236}">
                <a16:creationId xmlns:a16="http://schemas.microsoft.com/office/drawing/2014/main" id="{D380B7D8-89B9-0E4E-8F96-AADBBDEAFBB1}"/>
              </a:ext>
            </a:extLst>
          </p:cNvPr>
          <p:cNvPicPr>
            <a:picLocks noChangeAspect="1"/>
          </p:cNvPicPr>
          <p:nvPr/>
        </p:nvPicPr>
        <p:blipFill>
          <a:blip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3836524" flipH="1" flipV="1">
            <a:off x="11297142" y="4533277"/>
            <a:ext cx="759870" cy="675125"/>
          </a:xfrm>
          <a:prstGeom prst="rect">
            <a:avLst/>
          </a:prstGeom>
        </p:spPr>
      </p:pic>
      <p:sp>
        <p:nvSpPr>
          <p:cNvPr id="3" name="Marcador de fecha 3">
            <a:extLst>
              <a:ext uri="{FF2B5EF4-FFF2-40B4-BE49-F238E27FC236}">
                <a16:creationId xmlns:a16="http://schemas.microsoft.com/office/drawing/2014/main" id="{14A5B71B-09D9-080F-9E03-22BF83E2666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Marcador de pie de página 4">
            <a:extLst>
              <a:ext uri="{FF2B5EF4-FFF2-40B4-BE49-F238E27FC236}">
                <a16:creationId xmlns:a16="http://schemas.microsoft.com/office/drawing/2014/main" id="{F9D09AB3-2A3F-8A4E-DB02-4CE7C3C32D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7" name="Marcador de número de diapositiva 9">
            <a:extLst>
              <a:ext uri="{FF2B5EF4-FFF2-40B4-BE49-F238E27FC236}">
                <a16:creationId xmlns:a16="http://schemas.microsoft.com/office/drawing/2014/main" id="{C276DD38-B94F-67F6-FA02-5D65F56FFB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36</a:t>
            </a:fld>
            <a:endParaRPr lang="es-ES" sz="1200" dirty="0"/>
          </a:p>
        </p:txBody>
      </p:sp>
    </p:spTree>
    <p:extLst>
      <p:ext uri="{BB962C8B-B14F-4D97-AF65-F5344CB8AC3E}">
        <p14:creationId xmlns:p14="http://schemas.microsoft.com/office/powerpoint/2010/main" val="71481236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 : coins arrondis 75">
            <a:extLst>
              <a:ext uri="{FF2B5EF4-FFF2-40B4-BE49-F238E27FC236}">
                <a16:creationId xmlns:a16="http://schemas.microsoft.com/office/drawing/2014/main" id="{8A0DAC98-A049-FCC6-244E-D91F6AEF552E}"/>
              </a:ext>
            </a:extLst>
          </p:cNvPr>
          <p:cNvSpPr/>
          <p:nvPr/>
        </p:nvSpPr>
        <p:spPr>
          <a:xfrm>
            <a:off x="462912" y="2555323"/>
            <a:ext cx="3790834" cy="3042991"/>
          </a:xfrm>
          <a:prstGeom prst="roundRect">
            <a:avLst/>
          </a:prstGeom>
          <a:solidFill>
            <a:schemeClr val="bg1"/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D56F0BCC-71A4-1A81-1748-995D0EE683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35653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Beyond the quantum limit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CuadroTexto 17">
            <a:extLst>
              <a:ext uri="{FF2B5EF4-FFF2-40B4-BE49-F238E27FC236}">
                <a16:creationId xmlns:a16="http://schemas.microsoft.com/office/drawing/2014/main" id="{06936D90-BF73-0F1C-0AF8-C120F90B0CFC}"/>
              </a:ext>
            </a:extLst>
          </p:cNvPr>
          <p:cNvSpPr txBox="1"/>
          <p:nvPr/>
        </p:nvSpPr>
        <p:spPr>
          <a:xfrm>
            <a:off x="838199" y="1460435"/>
            <a:ext cx="506621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From linear amplification (LA) to  </a:t>
            </a:r>
            <a:r>
              <a:rPr lang="en-GB" sz="2400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counting single photons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(SPD) </a:t>
            </a:r>
            <a:endParaRPr lang="en-GB" sz="2400" dirty="0"/>
          </a:p>
        </p:txBody>
      </p:sp>
      <p:pic>
        <p:nvPicPr>
          <p:cNvPr id="3" name="Picture 12">
            <a:extLst>
              <a:ext uri="{FF2B5EF4-FFF2-40B4-BE49-F238E27FC236}">
                <a16:creationId xmlns:a16="http://schemas.microsoft.com/office/drawing/2014/main" id="{0915FDC4-A3EA-ED63-96FD-3AAE87B856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08392" y="1314090"/>
            <a:ext cx="5554936" cy="4264640"/>
          </a:xfrm>
          <a:prstGeom prst="rect">
            <a:avLst/>
          </a:prstGeom>
        </p:spPr>
      </p:pic>
      <p:sp>
        <p:nvSpPr>
          <p:cNvPr id="14" name="Rectángulo 13">
            <a:extLst>
              <a:ext uri="{FF2B5EF4-FFF2-40B4-BE49-F238E27FC236}">
                <a16:creationId xmlns:a16="http://schemas.microsoft.com/office/drawing/2014/main" id="{39C1C92E-7E45-057A-2C82-79E26DD8263C}"/>
              </a:ext>
            </a:extLst>
          </p:cNvPr>
          <p:cNvSpPr/>
          <p:nvPr/>
        </p:nvSpPr>
        <p:spPr>
          <a:xfrm rot="20430406">
            <a:off x="9282764" y="2565795"/>
            <a:ext cx="4924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ES" b="1">
                <a:solidFill>
                  <a:srgbClr val="0070C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LA</a:t>
            </a:r>
            <a:endParaRPr lang="es-ES" b="1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9">
            <a:extLst>
              <a:ext uri="{FF2B5EF4-FFF2-40B4-BE49-F238E27FC236}">
                <a16:creationId xmlns:a16="http://schemas.microsoft.com/office/drawing/2014/main" id="{990997A9-3B02-6E9A-F513-23A4E43E1176}"/>
              </a:ext>
            </a:extLst>
          </p:cNvPr>
          <p:cNvSpPr txBox="1"/>
          <p:nvPr/>
        </p:nvSpPr>
        <p:spPr>
          <a:xfrm>
            <a:off x="5124607" y="2762884"/>
            <a:ext cx="660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" b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SQL</a:t>
            </a:r>
            <a:endParaRPr lang="en-ES" sz="1200" b="1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cxnSp>
        <p:nvCxnSpPr>
          <p:cNvPr id="19" name="Conector recto de flecha 18">
            <a:extLst>
              <a:ext uri="{FF2B5EF4-FFF2-40B4-BE49-F238E27FC236}">
                <a16:creationId xmlns:a16="http://schemas.microsoft.com/office/drawing/2014/main" id="{074E58E1-FD09-8757-0DC3-DD7816EF24EB}"/>
              </a:ext>
            </a:extLst>
          </p:cNvPr>
          <p:cNvCxnSpPr>
            <a:cxnSpLocks/>
          </p:cNvCxnSpPr>
          <p:nvPr/>
        </p:nvCxnSpPr>
        <p:spPr>
          <a:xfrm>
            <a:off x="5470627" y="3110388"/>
            <a:ext cx="1111800" cy="0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Connecteur droit avec flèche 4">
            <a:extLst>
              <a:ext uri="{FF2B5EF4-FFF2-40B4-BE49-F238E27FC236}">
                <a16:creationId xmlns:a16="http://schemas.microsoft.com/office/drawing/2014/main" id="{F3D0ABCD-AD51-DBEC-8732-DC02E2E01151}"/>
              </a:ext>
            </a:extLst>
          </p:cNvPr>
          <p:cNvCxnSpPr>
            <a:cxnSpLocks/>
          </p:cNvCxnSpPr>
          <p:nvPr/>
        </p:nvCxnSpPr>
        <p:spPr>
          <a:xfrm flipV="1">
            <a:off x="2473998" y="2927341"/>
            <a:ext cx="0" cy="2286676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Connecteur droit avec flèche 10">
            <a:extLst>
              <a:ext uri="{FF2B5EF4-FFF2-40B4-BE49-F238E27FC236}">
                <a16:creationId xmlns:a16="http://schemas.microsoft.com/office/drawing/2014/main" id="{315752E6-5057-C70C-2671-27C43D3DE882}"/>
              </a:ext>
            </a:extLst>
          </p:cNvPr>
          <p:cNvCxnSpPr>
            <a:cxnSpLocks/>
          </p:cNvCxnSpPr>
          <p:nvPr/>
        </p:nvCxnSpPr>
        <p:spPr>
          <a:xfrm>
            <a:off x="1237060" y="4843993"/>
            <a:ext cx="2611042" cy="6867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oneTexte 11">
            <a:extLst>
              <a:ext uri="{FF2B5EF4-FFF2-40B4-BE49-F238E27FC236}">
                <a16:creationId xmlns:a16="http://schemas.microsoft.com/office/drawing/2014/main" id="{810BC90A-6572-0145-A82E-4A5DFEFBD7D6}"/>
              </a:ext>
            </a:extLst>
          </p:cNvPr>
          <p:cNvSpPr txBox="1"/>
          <p:nvPr/>
        </p:nvSpPr>
        <p:spPr>
          <a:xfrm>
            <a:off x="3781381" y="4714449"/>
            <a:ext cx="3124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3200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</a:p>
        </p:txBody>
      </p:sp>
      <p:sp>
        <p:nvSpPr>
          <p:cNvPr id="8" name="ZoneTexte 12">
            <a:extLst>
              <a:ext uri="{FF2B5EF4-FFF2-40B4-BE49-F238E27FC236}">
                <a16:creationId xmlns:a16="http://schemas.microsoft.com/office/drawing/2014/main" id="{D9F7989E-6637-F981-0142-6C31C0892271}"/>
              </a:ext>
            </a:extLst>
          </p:cNvPr>
          <p:cNvSpPr txBox="1"/>
          <p:nvPr/>
        </p:nvSpPr>
        <p:spPr>
          <a:xfrm>
            <a:off x="1964879" y="2549536"/>
            <a:ext cx="5091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3200" dirty="0">
                <a:latin typeface="Arial" panose="020B0604020202020204" pitchFamily="34" charset="0"/>
                <a:cs typeface="Arial" panose="020B0604020202020204" pitchFamily="34" charset="0"/>
              </a:rPr>
              <a:t>Q</a:t>
            </a:r>
          </a:p>
        </p:txBody>
      </p:sp>
      <p:sp>
        <p:nvSpPr>
          <p:cNvPr id="9" name="Ellipse 13">
            <a:extLst>
              <a:ext uri="{FF2B5EF4-FFF2-40B4-BE49-F238E27FC236}">
                <a16:creationId xmlns:a16="http://schemas.microsoft.com/office/drawing/2014/main" id="{8ACB86CC-CBD4-34D3-E421-3324DE34DB93}"/>
              </a:ext>
            </a:extLst>
          </p:cNvPr>
          <p:cNvSpPr/>
          <p:nvPr/>
        </p:nvSpPr>
        <p:spPr>
          <a:xfrm>
            <a:off x="2022092" y="4404374"/>
            <a:ext cx="916097" cy="898337"/>
          </a:xfrm>
          <a:prstGeom prst="ellipse">
            <a:avLst/>
          </a:prstGeom>
          <a:gradFill flip="none" rotWithShape="1">
            <a:gsLst>
              <a:gs pos="100000">
                <a:schemeClr val="accent4">
                  <a:alpha val="0"/>
                </a:schemeClr>
              </a:gs>
              <a:gs pos="0">
                <a:schemeClr val="accent4">
                  <a:lumMod val="89000"/>
                  <a:alpha val="84000"/>
                </a:schemeClr>
              </a:gs>
              <a:gs pos="75000">
                <a:schemeClr val="accent4">
                  <a:alpha val="0"/>
                </a:schemeClr>
              </a:gs>
              <a:gs pos="40000">
                <a:schemeClr val="accent4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1" name="Connecteur droit 16">
            <a:extLst>
              <a:ext uri="{FF2B5EF4-FFF2-40B4-BE49-F238E27FC236}">
                <a16:creationId xmlns:a16="http://schemas.microsoft.com/office/drawing/2014/main" id="{3E14C6BB-8DF3-3E3E-E2B5-0027AC0B9669}"/>
              </a:ext>
            </a:extLst>
          </p:cNvPr>
          <p:cNvCxnSpPr>
            <a:cxnSpLocks/>
          </p:cNvCxnSpPr>
          <p:nvPr/>
        </p:nvCxnSpPr>
        <p:spPr>
          <a:xfrm flipV="1">
            <a:off x="2483478" y="4404374"/>
            <a:ext cx="398881" cy="432456"/>
          </a:xfrm>
          <a:prstGeom prst="line">
            <a:avLst/>
          </a:prstGeom>
          <a:ln w="34925">
            <a:headEnd type="none" w="med" len="med"/>
            <a:tailEnd type="triangl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" name="ZoneTexte 17">
            <a:extLst>
              <a:ext uri="{FF2B5EF4-FFF2-40B4-BE49-F238E27FC236}">
                <a16:creationId xmlns:a16="http://schemas.microsoft.com/office/drawing/2014/main" id="{3988A1DE-5569-CFC2-5E61-E2E0045DA2EE}"/>
              </a:ext>
            </a:extLst>
          </p:cNvPr>
          <p:cNvSpPr txBox="1"/>
          <p:nvPr/>
        </p:nvSpPr>
        <p:spPr>
          <a:xfrm rot="18946901" flipH="1">
            <a:off x="2189201" y="4293945"/>
            <a:ext cx="74461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axion</a:t>
            </a:r>
            <a:endParaRPr lang="fr-FR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ZoneTexte 30">
            <a:extLst>
              <a:ext uri="{FF2B5EF4-FFF2-40B4-BE49-F238E27FC236}">
                <a16:creationId xmlns:a16="http://schemas.microsoft.com/office/drawing/2014/main" id="{ADA77F2C-26A9-F448-CA17-7491E339C8EF}"/>
              </a:ext>
            </a:extLst>
          </p:cNvPr>
          <p:cNvSpPr txBox="1"/>
          <p:nvPr/>
        </p:nvSpPr>
        <p:spPr>
          <a:xfrm>
            <a:off x="499040" y="3332066"/>
            <a:ext cx="15665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fr-FR" sz="1200" dirty="0" err="1">
                <a:latin typeface="Arial" panose="020B0604020202020204" pitchFamily="34" charset="0"/>
                <a:cs typeface="Arial" panose="020B0604020202020204" pitchFamily="34" charset="0"/>
              </a:rPr>
              <a:t>Linear</a:t>
            </a:r>
            <a:r>
              <a:rPr lang="fr-FR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sz="1200" dirty="0" err="1">
                <a:latin typeface="Arial" panose="020B0604020202020204" pitchFamily="34" charset="0"/>
                <a:cs typeface="Arial" panose="020B0604020202020204" pitchFamily="34" charset="0"/>
              </a:rPr>
              <a:t>cavity</a:t>
            </a:r>
            <a:endParaRPr lang="fr-FR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r-FR" sz="1200" dirty="0" err="1">
                <a:latin typeface="Arial" panose="020B0604020202020204" pitchFamily="34" charset="0"/>
                <a:cs typeface="Arial" panose="020B0604020202020204" pitchFamily="34" charset="0"/>
              </a:rPr>
              <a:t>Linear</a:t>
            </a:r>
            <a:r>
              <a:rPr lang="fr-FR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sz="1200" dirty="0" err="1">
                <a:latin typeface="Arial" panose="020B0604020202020204" pitchFamily="34" charset="0"/>
                <a:cs typeface="Arial" panose="020B0604020202020204" pitchFamily="34" charset="0"/>
              </a:rPr>
              <a:t>amp</a:t>
            </a:r>
            <a:endParaRPr lang="fr-FR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 Box 8">
            <a:extLst>
              <a:ext uri="{FF2B5EF4-FFF2-40B4-BE49-F238E27FC236}">
                <a16:creationId xmlns:a16="http://schemas.microsoft.com/office/drawing/2014/main" id="{50B3DF9F-C8D3-1855-DA1F-2C4B1D21239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599" y="5756601"/>
            <a:ext cx="5242027" cy="9848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fr-FR" altLang="fr-FR" dirty="0" err="1">
                <a:cs typeface="Arial" panose="020B0604020202020204" pitchFamily="34" charset="0"/>
              </a:rPr>
              <a:t>Conventional</a:t>
            </a:r>
            <a:r>
              <a:rPr lang="fr-FR" altLang="fr-FR" dirty="0">
                <a:cs typeface="Arial" panose="020B0604020202020204" pitchFamily="34" charset="0"/>
              </a:rPr>
              <a:t> haloscope: </a:t>
            </a:r>
            <a:r>
              <a:rPr lang="fr-FR" dirty="0"/>
              <a:t>In-phase(I) and Out of phase (Q) </a:t>
            </a:r>
            <a:r>
              <a:rPr lang="fr-FR" dirty="0" err="1"/>
              <a:t>conjugates</a:t>
            </a:r>
            <a:r>
              <a:rPr lang="fr-FR" dirty="0"/>
              <a:t> </a:t>
            </a:r>
            <a:r>
              <a:rPr lang="fr-FR" b="1" dirty="0" err="1">
                <a:solidFill>
                  <a:srgbClr val="FF0000"/>
                </a:solidFill>
              </a:rPr>
              <a:t>limited</a:t>
            </a:r>
            <a:r>
              <a:rPr lang="fr-FR" b="1" dirty="0">
                <a:solidFill>
                  <a:srgbClr val="FF0000"/>
                </a:solidFill>
              </a:rPr>
              <a:t> by SQL </a:t>
            </a:r>
          </a:p>
          <a:p>
            <a:pPr algn="ctr" eaLnBrk="1" hangingPunct="1"/>
            <a:endParaRPr lang="fr-FR" altLang="fr-FR" sz="1800" dirty="0">
              <a:cs typeface="Arial" panose="020B0604020202020204" pitchFamily="34" charset="0"/>
            </a:endParaRPr>
          </a:p>
        </p:txBody>
      </p:sp>
      <p:cxnSp>
        <p:nvCxnSpPr>
          <p:cNvPr id="26" name="Connecteur droit avec flèche 83">
            <a:extLst>
              <a:ext uri="{FF2B5EF4-FFF2-40B4-BE49-F238E27FC236}">
                <a16:creationId xmlns:a16="http://schemas.microsoft.com/office/drawing/2014/main" id="{60410AA0-E364-D537-0824-E06F4493095F}"/>
              </a:ext>
            </a:extLst>
          </p:cNvPr>
          <p:cNvCxnSpPr>
            <a:endCxn id="9" idx="1"/>
          </p:cNvCxnSpPr>
          <p:nvPr/>
        </p:nvCxnSpPr>
        <p:spPr>
          <a:xfrm>
            <a:off x="1912078" y="4267846"/>
            <a:ext cx="244173" cy="268086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Connecteur droit avec flèche 85">
            <a:extLst>
              <a:ext uri="{FF2B5EF4-FFF2-40B4-BE49-F238E27FC236}">
                <a16:creationId xmlns:a16="http://schemas.microsoft.com/office/drawing/2014/main" id="{BBC21577-2B2F-3B81-2805-A8AF94723002}"/>
              </a:ext>
            </a:extLst>
          </p:cNvPr>
          <p:cNvCxnSpPr>
            <a:cxnSpLocks/>
            <a:endCxn id="9" idx="5"/>
          </p:cNvCxnSpPr>
          <p:nvPr/>
        </p:nvCxnSpPr>
        <p:spPr>
          <a:xfrm flipH="1" flipV="1">
            <a:off x="2804030" y="5171153"/>
            <a:ext cx="224285" cy="25001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ZoneTexte 89">
            <a:extLst>
              <a:ext uri="{FF2B5EF4-FFF2-40B4-BE49-F238E27FC236}">
                <a16:creationId xmlns:a16="http://schemas.microsoft.com/office/drawing/2014/main" id="{9B48AB78-2195-2E69-DBFF-AB4F67FD6A05}"/>
              </a:ext>
            </a:extLst>
          </p:cNvPr>
          <p:cNvSpPr txBox="1"/>
          <p:nvPr/>
        </p:nvSpPr>
        <p:spPr>
          <a:xfrm>
            <a:off x="873192" y="4904690"/>
            <a:ext cx="13363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1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Quantum + thermal noise</a:t>
            </a:r>
          </a:p>
        </p:txBody>
      </p:sp>
      <p:sp>
        <p:nvSpPr>
          <p:cNvPr id="30" name="ZoneTexte 91">
            <a:extLst>
              <a:ext uri="{FF2B5EF4-FFF2-40B4-BE49-F238E27FC236}">
                <a16:creationId xmlns:a16="http://schemas.microsoft.com/office/drawing/2014/main" id="{B4C3141B-BB6B-9348-1B41-0B02E1A30F51}"/>
              </a:ext>
            </a:extLst>
          </p:cNvPr>
          <p:cNvSpPr txBox="1"/>
          <p:nvPr/>
        </p:nvSpPr>
        <p:spPr>
          <a:xfrm>
            <a:off x="601858" y="2876547"/>
            <a:ext cx="18583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[I,Q]=i</a:t>
            </a:r>
            <a:endParaRPr lang="fr-FR" sz="2400" i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Ellipse 13">
            <a:extLst>
              <a:ext uri="{FF2B5EF4-FFF2-40B4-BE49-F238E27FC236}">
                <a16:creationId xmlns:a16="http://schemas.microsoft.com/office/drawing/2014/main" id="{8ACB86CC-CBD4-34D3-E421-3324DE34DB93}"/>
              </a:ext>
            </a:extLst>
          </p:cNvPr>
          <p:cNvSpPr/>
          <p:nvPr/>
        </p:nvSpPr>
        <p:spPr>
          <a:xfrm>
            <a:off x="2475462" y="3947177"/>
            <a:ext cx="916097" cy="898337"/>
          </a:xfrm>
          <a:prstGeom prst="ellipse">
            <a:avLst/>
          </a:prstGeom>
          <a:gradFill flip="none" rotWithShape="1">
            <a:gsLst>
              <a:gs pos="100000">
                <a:srgbClr val="FF0000">
                  <a:alpha val="0"/>
                </a:srgbClr>
              </a:gs>
              <a:gs pos="0">
                <a:srgbClr val="FF0000">
                  <a:alpha val="84000"/>
                </a:srgbClr>
              </a:gs>
              <a:gs pos="75000">
                <a:srgbClr val="FF0000">
                  <a:alpha val="0"/>
                </a:srgbClr>
              </a:gs>
              <a:gs pos="40000">
                <a:srgbClr val="FF0000">
                  <a:alpha val="8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Marcador de fecha 3">
            <a:extLst>
              <a:ext uri="{FF2B5EF4-FFF2-40B4-BE49-F238E27FC236}">
                <a16:creationId xmlns:a16="http://schemas.microsoft.com/office/drawing/2014/main" id="{5EC4D967-0B0D-493C-A385-0717BC8D998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Marcador de pie de página 4">
            <a:extLst>
              <a:ext uri="{FF2B5EF4-FFF2-40B4-BE49-F238E27FC236}">
                <a16:creationId xmlns:a16="http://schemas.microsoft.com/office/drawing/2014/main" id="{9C4D8E55-8818-4F23-B3D5-74B84ABEC7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32" name="Marcador de número de diapositiva 9">
            <a:extLst>
              <a:ext uri="{FF2B5EF4-FFF2-40B4-BE49-F238E27FC236}">
                <a16:creationId xmlns:a16="http://schemas.microsoft.com/office/drawing/2014/main" id="{7281AA24-10DA-4C72-9DFE-1681C38270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37</a:t>
            </a:fld>
            <a:endParaRPr lang="es-ES" sz="1200" dirty="0"/>
          </a:p>
        </p:txBody>
      </p:sp>
    </p:spTree>
    <p:extLst>
      <p:ext uri="{BB962C8B-B14F-4D97-AF65-F5344CB8AC3E}">
        <p14:creationId xmlns:p14="http://schemas.microsoft.com/office/powerpoint/2010/main" val="366003583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0E9213-B8F6-6501-9ACC-7AEB4BE082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 : coins arrondis 75">
            <a:extLst>
              <a:ext uri="{FF2B5EF4-FFF2-40B4-BE49-F238E27FC236}">
                <a16:creationId xmlns:a16="http://schemas.microsoft.com/office/drawing/2014/main" id="{C6EE62B8-E8C3-8760-EE9D-87C341A23B76}"/>
              </a:ext>
            </a:extLst>
          </p:cNvPr>
          <p:cNvSpPr/>
          <p:nvPr/>
        </p:nvSpPr>
        <p:spPr>
          <a:xfrm>
            <a:off x="462912" y="2555323"/>
            <a:ext cx="3790834" cy="3042991"/>
          </a:xfrm>
          <a:prstGeom prst="roundRect">
            <a:avLst/>
          </a:prstGeom>
          <a:solidFill>
            <a:schemeClr val="bg1"/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48F47192-AD6E-11B3-EAF7-02B3ECA035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35653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Beyond the quantum limit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CuadroTexto 17">
            <a:extLst>
              <a:ext uri="{FF2B5EF4-FFF2-40B4-BE49-F238E27FC236}">
                <a16:creationId xmlns:a16="http://schemas.microsoft.com/office/drawing/2014/main" id="{BA5A7C96-C433-8D1F-49CE-1152CB262C48}"/>
              </a:ext>
            </a:extLst>
          </p:cNvPr>
          <p:cNvSpPr txBox="1"/>
          <p:nvPr/>
        </p:nvSpPr>
        <p:spPr>
          <a:xfrm>
            <a:off x="838199" y="1460435"/>
            <a:ext cx="506621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From linear amplification (LA) to  </a:t>
            </a:r>
            <a:r>
              <a:rPr lang="en-GB" sz="2400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counting single photons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(SPD) </a:t>
            </a:r>
            <a:endParaRPr lang="en-GB" sz="2400" dirty="0"/>
          </a:p>
        </p:txBody>
      </p:sp>
      <p:cxnSp>
        <p:nvCxnSpPr>
          <p:cNvPr id="4" name="Connecteur droit avec flèche 4">
            <a:extLst>
              <a:ext uri="{FF2B5EF4-FFF2-40B4-BE49-F238E27FC236}">
                <a16:creationId xmlns:a16="http://schemas.microsoft.com/office/drawing/2014/main" id="{826EAA89-3AEE-11F3-7D7C-8062FBE7DF1B}"/>
              </a:ext>
            </a:extLst>
          </p:cNvPr>
          <p:cNvCxnSpPr>
            <a:cxnSpLocks/>
          </p:cNvCxnSpPr>
          <p:nvPr/>
        </p:nvCxnSpPr>
        <p:spPr>
          <a:xfrm flipV="1">
            <a:off x="2473998" y="2927341"/>
            <a:ext cx="0" cy="2286676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Connecteur droit avec flèche 10">
            <a:extLst>
              <a:ext uri="{FF2B5EF4-FFF2-40B4-BE49-F238E27FC236}">
                <a16:creationId xmlns:a16="http://schemas.microsoft.com/office/drawing/2014/main" id="{343E28C0-BFFC-31E7-3FED-B622C94C01F0}"/>
              </a:ext>
            </a:extLst>
          </p:cNvPr>
          <p:cNvCxnSpPr>
            <a:cxnSpLocks/>
          </p:cNvCxnSpPr>
          <p:nvPr/>
        </p:nvCxnSpPr>
        <p:spPr>
          <a:xfrm>
            <a:off x="1237060" y="4843993"/>
            <a:ext cx="2611042" cy="6867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oneTexte 11">
            <a:extLst>
              <a:ext uri="{FF2B5EF4-FFF2-40B4-BE49-F238E27FC236}">
                <a16:creationId xmlns:a16="http://schemas.microsoft.com/office/drawing/2014/main" id="{980D04CD-062F-7802-A8B6-9A65322E6C40}"/>
              </a:ext>
            </a:extLst>
          </p:cNvPr>
          <p:cNvSpPr txBox="1"/>
          <p:nvPr/>
        </p:nvSpPr>
        <p:spPr>
          <a:xfrm>
            <a:off x="3781381" y="4714449"/>
            <a:ext cx="3124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3200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</a:p>
        </p:txBody>
      </p:sp>
      <p:sp>
        <p:nvSpPr>
          <p:cNvPr id="8" name="ZoneTexte 12">
            <a:extLst>
              <a:ext uri="{FF2B5EF4-FFF2-40B4-BE49-F238E27FC236}">
                <a16:creationId xmlns:a16="http://schemas.microsoft.com/office/drawing/2014/main" id="{E7A6EDEE-B779-4704-2992-B57F2F65CC79}"/>
              </a:ext>
            </a:extLst>
          </p:cNvPr>
          <p:cNvSpPr txBox="1"/>
          <p:nvPr/>
        </p:nvSpPr>
        <p:spPr>
          <a:xfrm>
            <a:off x="1964879" y="2549536"/>
            <a:ext cx="5091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3200" dirty="0">
                <a:latin typeface="Arial" panose="020B0604020202020204" pitchFamily="34" charset="0"/>
                <a:cs typeface="Arial" panose="020B0604020202020204" pitchFamily="34" charset="0"/>
              </a:rPr>
              <a:t>Q</a:t>
            </a:r>
          </a:p>
        </p:txBody>
      </p:sp>
      <p:sp>
        <p:nvSpPr>
          <p:cNvPr id="9" name="Ellipse 13">
            <a:extLst>
              <a:ext uri="{FF2B5EF4-FFF2-40B4-BE49-F238E27FC236}">
                <a16:creationId xmlns:a16="http://schemas.microsoft.com/office/drawing/2014/main" id="{609A8840-0F03-F63D-9725-A86A5DDF98E3}"/>
              </a:ext>
            </a:extLst>
          </p:cNvPr>
          <p:cNvSpPr/>
          <p:nvPr/>
        </p:nvSpPr>
        <p:spPr>
          <a:xfrm>
            <a:off x="2022092" y="4404374"/>
            <a:ext cx="916097" cy="898337"/>
          </a:xfrm>
          <a:prstGeom prst="ellipse">
            <a:avLst/>
          </a:prstGeom>
          <a:gradFill flip="none" rotWithShape="1">
            <a:gsLst>
              <a:gs pos="100000">
                <a:schemeClr val="accent4">
                  <a:alpha val="0"/>
                </a:schemeClr>
              </a:gs>
              <a:gs pos="0">
                <a:schemeClr val="accent4">
                  <a:lumMod val="89000"/>
                  <a:alpha val="84000"/>
                </a:schemeClr>
              </a:gs>
              <a:gs pos="75000">
                <a:schemeClr val="accent4">
                  <a:alpha val="0"/>
                </a:schemeClr>
              </a:gs>
              <a:gs pos="40000">
                <a:schemeClr val="accent4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1" name="Connecteur droit 16">
            <a:extLst>
              <a:ext uri="{FF2B5EF4-FFF2-40B4-BE49-F238E27FC236}">
                <a16:creationId xmlns:a16="http://schemas.microsoft.com/office/drawing/2014/main" id="{FF127EDC-305A-1133-94FE-35FE7F01EAEC}"/>
              </a:ext>
            </a:extLst>
          </p:cNvPr>
          <p:cNvCxnSpPr>
            <a:cxnSpLocks/>
          </p:cNvCxnSpPr>
          <p:nvPr/>
        </p:nvCxnSpPr>
        <p:spPr>
          <a:xfrm flipV="1">
            <a:off x="2483478" y="4404374"/>
            <a:ext cx="398881" cy="432456"/>
          </a:xfrm>
          <a:prstGeom prst="line">
            <a:avLst/>
          </a:prstGeom>
          <a:ln w="34925">
            <a:headEnd type="none" w="med" len="med"/>
            <a:tailEnd type="triangl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" name="ZoneTexte 17">
            <a:extLst>
              <a:ext uri="{FF2B5EF4-FFF2-40B4-BE49-F238E27FC236}">
                <a16:creationId xmlns:a16="http://schemas.microsoft.com/office/drawing/2014/main" id="{09654205-5E79-A563-B42B-C4DF986A0AE9}"/>
              </a:ext>
            </a:extLst>
          </p:cNvPr>
          <p:cNvSpPr txBox="1"/>
          <p:nvPr/>
        </p:nvSpPr>
        <p:spPr>
          <a:xfrm rot="18946901" flipH="1">
            <a:off x="2189201" y="4293945"/>
            <a:ext cx="74461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axion</a:t>
            </a:r>
            <a:endParaRPr lang="fr-FR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ZoneTexte 91">
            <a:extLst>
              <a:ext uri="{FF2B5EF4-FFF2-40B4-BE49-F238E27FC236}">
                <a16:creationId xmlns:a16="http://schemas.microsoft.com/office/drawing/2014/main" id="{6F559849-CC4F-F6FA-1BAC-3BAD7282491D}"/>
              </a:ext>
            </a:extLst>
          </p:cNvPr>
          <p:cNvSpPr txBox="1"/>
          <p:nvPr/>
        </p:nvSpPr>
        <p:spPr>
          <a:xfrm rot="18098755">
            <a:off x="1677793" y="4389134"/>
            <a:ext cx="62320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n=1</a:t>
            </a:r>
            <a:endParaRPr lang="fr-FR" sz="1200" i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Ellipse 13">
            <a:extLst>
              <a:ext uri="{FF2B5EF4-FFF2-40B4-BE49-F238E27FC236}">
                <a16:creationId xmlns:a16="http://schemas.microsoft.com/office/drawing/2014/main" id="{389F6E3F-E4E2-902F-487A-AC7E263CED56}"/>
              </a:ext>
            </a:extLst>
          </p:cNvPr>
          <p:cNvSpPr/>
          <p:nvPr/>
        </p:nvSpPr>
        <p:spPr>
          <a:xfrm>
            <a:off x="2475462" y="3947177"/>
            <a:ext cx="916097" cy="898337"/>
          </a:xfrm>
          <a:prstGeom prst="ellipse">
            <a:avLst/>
          </a:prstGeom>
          <a:gradFill flip="none" rotWithShape="1">
            <a:gsLst>
              <a:gs pos="100000">
                <a:srgbClr val="FF0000">
                  <a:alpha val="0"/>
                </a:srgbClr>
              </a:gs>
              <a:gs pos="0">
                <a:srgbClr val="FF0000">
                  <a:alpha val="84000"/>
                </a:srgbClr>
              </a:gs>
              <a:gs pos="75000">
                <a:srgbClr val="FF0000">
                  <a:alpha val="0"/>
                </a:srgbClr>
              </a:gs>
              <a:gs pos="40000">
                <a:srgbClr val="FF0000">
                  <a:alpha val="8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1" name="Ellipse 13">
            <a:extLst>
              <a:ext uri="{FF2B5EF4-FFF2-40B4-BE49-F238E27FC236}">
                <a16:creationId xmlns:a16="http://schemas.microsoft.com/office/drawing/2014/main" id="{FD1F1566-036C-A429-FC27-98B70AB747ED}"/>
              </a:ext>
            </a:extLst>
          </p:cNvPr>
          <p:cNvSpPr/>
          <p:nvPr/>
        </p:nvSpPr>
        <p:spPr>
          <a:xfrm>
            <a:off x="2006852" y="4419614"/>
            <a:ext cx="916097" cy="898337"/>
          </a:xfrm>
          <a:prstGeom prst="ellipse">
            <a:avLst/>
          </a:prstGeom>
          <a:noFill/>
          <a:ln w="50800">
            <a:solidFill>
              <a:schemeClr val="accen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2" name="Ellipse 13">
            <a:extLst>
              <a:ext uri="{FF2B5EF4-FFF2-40B4-BE49-F238E27FC236}">
                <a16:creationId xmlns:a16="http://schemas.microsoft.com/office/drawing/2014/main" id="{A6140E15-A8EA-44C8-65D8-53585822349A}"/>
              </a:ext>
            </a:extLst>
          </p:cNvPr>
          <p:cNvSpPr/>
          <p:nvPr/>
        </p:nvSpPr>
        <p:spPr>
          <a:xfrm>
            <a:off x="1567381" y="3964796"/>
            <a:ext cx="1832194" cy="1796674"/>
          </a:xfrm>
          <a:prstGeom prst="ellipse">
            <a:avLst/>
          </a:prstGeom>
          <a:noFill/>
          <a:ln w="50800">
            <a:solidFill>
              <a:schemeClr val="accen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3" name="Ellipse 13">
            <a:extLst>
              <a:ext uri="{FF2B5EF4-FFF2-40B4-BE49-F238E27FC236}">
                <a16:creationId xmlns:a16="http://schemas.microsoft.com/office/drawing/2014/main" id="{C855A73B-6C2D-4B1E-0C57-D68A117C6408}"/>
              </a:ext>
            </a:extLst>
          </p:cNvPr>
          <p:cNvSpPr/>
          <p:nvPr/>
        </p:nvSpPr>
        <p:spPr>
          <a:xfrm>
            <a:off x="1109332" y="3506329"/>
            <a:ext cx="2748291" cy="2695011"/>
          </a:xfrm>
          <a:prstGeom prst="ellipse">
            <a:avLst/>
          </a:prstGeom>
          <a:noFill/>
          <a:ln w="50800">
            <a:solidFill>
              <a:schemeClr val="accen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4" name="Rectángulo 43">
            <a:extLst>
              <a:ext uri="{FF2B5EF4-FFF2-40B4-BE49-F238E27FC236}">
                <a16:creationId xmlns:a16="http://schemas.microsoft.com/office/drawing/2014/main" id="{7184B6DD-6CC9-650A-5D4C-8CCB3CE7B2FD}"/>
              </a:ext>
            </a:extLst>
          </p:cNvPr>
          <p:cNvSpPr/>
          <p:nvPr/>
        </p:nvSpPr>
        <p:spPr>
          <a:xfrm>
            <a:off x="1043940" y="5621174"/>
            <a:ext cx="2804162" cy="7472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22" name="Text Box 8">
            <a:extLst>
              <a:ext uri="{FF2B5EF4-FFF2-40B4-BE49-F238E27FC236}">
                <a16:creationId xmlns:a16="http://schemas.microsoft.com/office/drawing/2014/main" id="{8A101A16-E884-8A47-3C6A-6269964537C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599" y="5756601"/>
            <a:ext cx="6888481" cy="1292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fr-FR" altLang="fr-FR" dirty="0" err="1">
                <a:cs typeface="Arial" panose="020B0604020202020204" pitchFamily="34" charset="0"/>
              </a:rPr>
              <a:t>Displaced</a:t>
            </a:r>
            <a:r>
              <a:rPr lang="fr-FR" altLang="fr-FR" dirty="0">
                <a:cs typeface="Arial" panose="020B0604020202020204" pitchFamily="34" charset="0"/>
              </a:rPr>
              <a:t> vacuum state </a:t>
            </a:r>
            <a:r>
              <a:rPr lang="fr-FR" altLang="fr-FR" dirty="0" err="1">
                <a:cs typeface="Arial" panose="020B0604020202020204" pitchFamily="34" charset="0"/>
              </a:rPr>
              <a:t>leaks</a:t>
            </a:r>
            <a:r>
              <a:rPr lang="fr-FR" altLang="fr-FR" dirty="0">
                <a:cs typeface="Arial" panose="020B0604020202020204" pitchFamily="34" charset="0"/>
              </a:rPr>
              <a:t> </a:t>
            </a:r>
            <a:r>
              <a:rPr lang="fr-FR" altLang="fr-FR" dirty="0" err="1">
                <a:cs typeface="Arial" panose="020B0604020202020204" pitchFamily="34" charset="0"/>
              </a:rPr>
              <a:t>into</a:t>
            </a:r>
            <a:r>
              <a:rPr lang="fr-FR" altLang="fr-FR" dirty="0">
                <a:cs typeface="Arial" panose="020B0604020202020204" pitchFamily="34" charset="0"/>
              </a:rPr>
              <a:t> non-</a:t>
            </a:r>
            <a:r>
              <a:rPr lang="fr-FR" altLang="fr-FR" dirty="0" err="1">
                <a:cs typeface="Arial" panose="020B0604020202020204" pitchFamily="34" charset="0"/>
              </a:rPr>
              <a:t>zero</a:t>
            </a:r>
            <a:r>
              <a:rPr lang="fr-FR" altLang="fr-FR" dirty="0">
                <a:cs typeface="Arial" panose="020B0604020202020204" pitchFamily="34" charset="0"/>
              </a:rPr>
              <a:t> </a:t>
            </a:r>
            <a:r>
              <a:rPr lang="fr-FR" altLang="fr-FR" dirty="0" err="1">
                <a:cs typeface="Arial" panose="020B0604020202020204" pitchFamily="34" charset="0"/>
              </a:rPr>
              <a:t>Fock</a:t>
            </a:r>
            <a:r>
              <a:rPr lang="fr-FR" altLang="fr-FR" dirty="0">
                <a:cs typeface="Arial" panose="020B0604020202020204" pitchFamily="34" charset="0"/>
              </a:rPr>
              <a:t> </a:t>
            </a:r>
            <a:r>
              <a:rPr lang="fr-FR" altLang="fr-FR" dirty="0" err="1">
                <a:cs typeface="Arial" panose="020B0604020202020204" pitchFamily="34" charset="0"/>
              </a:rPr>
              <a:t>number</a:t>
            </a:r>
            <a:r>
              <a:rPr lang="fr-FR" altLang="fr-FR" dirty="0">
                <a:cs typeface="Arial" panose="020B0604020202020204" pitchFamily="34" charset="0"/>
              </a:rPr>
              <a:t>.  </a:t>
            </a:r>
            <a:r>
              <a:rPr lang="fr-FR" altLang="fr-FR" b="1" dirty="0" err="1">
                <a:solidFill>
                  <a:srgbClr val="FF0000"/>
                </a:solidFill>
                <a:cs typeface="Arial" panose="020B0604020202020204" pitchFamily="34" charset="0"/>
              </a:rPr>
              <a:t>Detect</a:t>
            </a:r>
            <a:r>
              <a:rPr lang="fr-FR" altLang="fr-FR" b="1" dirty="0">
                <a:solidFill>
                  <a:srgbClr val="FF0000"/>
                </a:solidFill>
                <a:cs typeface="Arial" panose="020B0604020202020204" pitchFamily="34" charset="0"/>
              </a:rPr>
              <a:t> </a:t>
            </a:r>
            <a:r>
              <a:rPr lang="fr-FR" altLang="fr-FR" b="1" dirty="0" err="1">
                <a:solidFill>
                  <a:srgbClr val="FF0000"/>
                </a:solidFill>
                <a:cs typeface="Arial" panose="020B0604020202020204" pitchFamily="34" charset="0"/>
              </a:rPr>
              <a:t>displacement</a:t>
            </a:r>
            <a:r>
              <a:rPr lang="fr-FR" altLang="fr-FR" b="1" dirty="0">
                <a:solidFill>
                  <a:srgbClr val="FF0000"/>
                </a:solidFill>
                <a:cs typeface="Arial" panose="020B0604020202020204" pitchFamily="34" charset="0"/>
              </a:rPr>
              <a:t> by </a:t>
            </a:r>
            <a:r>
              <a:rPr lang="fr-FR" altLang="fr-FR" b="1" dirty="0" err="1">
                <a:solidFill>
                  <a:srgbClr val="FF0000"/>
                </a:solidFill>
                <a:cs typeface="Arial" panose="020B0604020202020204" pitchFamily="34" charset="0"/>
              </a:rPr>
              <a:t>counting</a:t>
            </a:r>
            <a:r>
              <a:rPr lang="fr-FR" altLang="fr-FR" b="1" dirty="0">
                <a:solidFill>
                  <a:srgbClr val="FF0000"/>
                </a:solidFill>
                <a:cs typeface="Arial" panose="020B0604020202020204" pitchFamily="34" charset="0"/>
              </a:rPr>
              <a:t> the photon.</a:t>
            </a:r>
          </a:p>
          <a:p>
            <a:pPr algn="ctr" eaLnBrk="1" hangingPunct="1"/>
            <a:endParaRPr lang="fr-FR" altLang="fr-FR" dirty="0">
              <a:cs typeface="Arial" panose="020B0604020202020204" pitchFamily="34" charset="0"/>
            </a:endParaRPr>
          </a:p>
          <a:p>
            <a:pPr algn="ctr" eaLnBrk="1" hangingPunct="1"/>
            <a:endParaRPr lang="fr-FR" altLang="fr-FR" sz="1800" dirty="0">
              <a:cs typeface="Arial" panose="020B0604020202020204" pitchFamily="34" charset="0"/>
            </a:endParaRPr>
          </a:p>
        </p:txBody>
      </p:sp>
      <p:sp>
        <p:nvSpPr>
          <p:cNvPr id="45" name="ZoneTexte 91">
            <a:extLst>
              <a:ext uri="{FF2B5EF4-FFF2-40B4-BE49-F238E27FC236}">
                <a16:creationId xmlns:a16="http://schemas.microsoft.com/office/drawing/2014/main" id="{0B0A41FF-4060-D773-0CA1-150C864CDD35}"/>
              </a:ext>
            </a:extLst>
          </p:cNvPr>
          <p:cNvSpPr txBox="1"/>
          <p:nvPr/>
        </p:nvSpPr>
        <p:spPr>
          <a:xfrm rot="18098755">
            <a:off x="1257497" y="4200442"/>
            <a:ext cx="62320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n=2</a:t>
            </a:r>
            <a:endParaRPr lang="fr-FR" sz="1200" i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6" name="ZoneTexte 91">
            <a:extLst>
              <a:ext uri="{FF2B5EF4-FFF2-40B4-BE49-F238E27FC236}">
                <a16:creationId xmlns:a16="http://schemas.microsoft.com/office/drawing/2014/main" id="{8F9E4A39-A635-9B20-3281-E7CB68E743F6}"/>
              </a:ext>
            </a:extLst>
          </p:cNvPr>
          <p:cNvSpPr txBox="1"/>
          <p:nvPr/>
        </p:nvSpPr>
        <p:spPr>
          <a:xfrm rot="18098755">
            <a:off x="806688" y="3928061"/>
            <a:ext cx="79298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n=3 (*)</a:t>
            </a:r>
            <a:endParaRPr lang="fr-FR" sz="1200" i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7" name="Picture 12">
            <a:extLst>
              <a:ext uri="{FF2B5EF4-FFF2-40B4-BE49-F238E27FC236}">
                <a16:creationId xmlns:a16="http://schemas.microsoft.com/office/drawing/2014/main" id="{C6DB9841-563D-5482-3263-8A25C36538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08392" y="1309057"/>
            <a:ext cx="5554936" cy="4264640"/>
          </a:xfrm>
          <a:prstGeom prst="rect">
            <a:avLst/>
          </a:prstGeom>
        </p:spPr>
      </p:pic>
      <p:pic>
        <p:nvPicPr>
          <p:cNvPr id="48" name="Imagen 47">
            <a:extLst>
              <a:ext uri="{FF2B5EF4-FFF2-40B4-BE49-F238E27FC236}">
                <a16:creationId xmlns:a16="http://schemas.microsoft.com/office/drawing/2014/main" id="{70DDF6F7-480A-85A1-7A5C-EDAAA33587C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46639" y="1271842"/>
            <a:ext cx="5768297" cy="4389533"/>
          </a:xfrm>
          <a:prstGeom prst="rect">
            <a:avLst/>
          </a:prstGeom>
        </p:spPr>
      </p:pic>
      <p:sp>
        <p:nvSpPr>
          <p:cNvPr id="49" name="Rectángulo 48">
            <a:extLst>
              <a:ext uri="{FF2B5EF4-FFF2-40B4-BE49-F238E27FC236}">
                <a16:creationId xmlns:a16="http://schemas.microsoft.com/office/drawing/2014/main" id="{B5C1CC3C-0A33-EE18-05E0-F109E08A9A6C}"/>
              </a:ext>
            </a:extLst>
          </p:cNvPr>
          <p:cNvSpPr/>
          <p:nvPr/>
        </p:nvSpPr>
        <p:spPr>
          <a:xfrm rot="20430406">
            <a:off x="9282764" y="2560762"/>
            <a:ext cx="4924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ES" b="1">
                <a:solidFill>
                  <a:srgbClr val="0070C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LA</a:t>
            </a:r>
            <a:endParaRPr lang="es-ES" b="1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0" name="Rectángulo 49">
            <a:extLst>
              <a:ext uri="{FF2B5EF4-FFF2-40B4-BE49-F238E27FC236}">
                <a16:creationId xmlns:a16="http://schemas.microsoft.com/office/drawing/2014/main" id="{EF9D65AA-3453-E544-4999-803228F28D40}"/>
              </a:ext>
            </a:extLst>
          </p:cNvPr>
          <p:cNvSpPr/>
          <p:nvPr/>
        </p:nvSpPr>
        <p:spPr>
          <a:xfrm rot="19811583">
            <a:off x="8905450" y="2185382"/>
            <a:ext cx="6639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ES" b="1" dirty="0">
                <a:solidFill>
                  <a:srgbClr val="FFC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SPD</a:t>
            </a:r>
            <a:endParaRPr lang="es-ES" b="1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1" name="TextBox 9">
            <a:extLst>
              <a:ext uri="{FF2B5EF4-FFF2-40B4-BE49-F238E27FC236}">
                <a16:creationId xmlns:a16="http://schemas.microsoft.com/office/drawing/2014/main" id="{90F88661-7AF6-3868-4718-B94C376B7D04}"/>
              </a:ext>
            </a:extLst>
          </p:cNvPr>
          <p:cNvSpPr txBox="1"/>
          <p:nvPr/>
        </p:nvSpPr>
        <p:spPr>
          <a:xfrm>
            <a:off x="5124607" y="2757851"/>
            <a:ext cx="660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" b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SQL</a:t>
            </a:r>
            <a:endParaRPr lang="en-ES" sz="1200" b="1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cxnSp>
        <p:nvCxnSpPr>
          <p:cNvPr id="52" name="Conector recto de flecha 51">
            <a:extLst>
              <a:ext uri="{FF2B5EF4-FFF2-40B4-BE49-F238E27FC236}">
                <a16:creationId xmlns:a16="http://schemas.microsoft.com/office/drawing/2014/main" id="{D3E61BF8-25BB-D6DE-08CA-FC32C5DAE3DB}"/>
              </a:ext>
            </a:extLst>
          </p:cNvPr>
          <p:cNvCxnSpPr>
            <a:cxnSpLocks/>
          </p:cNvCxnSpPr>
          <p:nvPr/>
        </p:nvCxnSpPr>
        <p:spPr>
          <a:xfrm>
            <a:off x="5470627" y="3105355"/>
            <a:ext cx="1111800" cy="0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TextBox 9">
            <a:extLst>
              <a:ext uri="{FF2B5EF4-FFF2-40B4-BE49-F238E27FC236}">
                <a16:creationId xmlns:a16="http://schemas.microsoft.com/office/drawing/2014/main" id="{951CD539-9314-DFF6-CFF7-D9DBF4BA3A2A}"/>
              </a:ext>
            </a:extLst>
          </p:cNvPr>
          <p:cNvSpPr txBox="1"/>
          <p:nvPr/>
        </p:nvSpPr>
        <p:spPr>
          <a:xfrm>
            <a:off x="4170120" y="4828431"/>
            <a:ext cx="13644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Shot noise</a:t>
            </a:r>
            <a:endParaRPr lang="en-GB" sz="12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cxnSp>
        <p:nvCxnSpPr>
          <p:cNvPr id="54" name="Conector recto de flecha 53">
            <a:extLst>
              <a:ext uri="{FF2B5EF4-FFF2-40B4-BE49-F238E27FC236}">
                <a16:creationId xmlns:a16="http://schemas.microsoft.com/office/drawing/2014/main" id="{FB3E3CCE-4B47-033B-A42A-64A468D764D2}"/>
              </a:ext>
            </a:extLst>
          </p:cNvPr>
          <p:cNvCxnSpPr>
            <a:cxnSpLocks/>
          </p:cNvCxnSpPr>
          <p:nvPr/>
        </p:nvCxnSpPr>
        <p:spPr>
          <a:xfrm>
            <a:off x="5534596" y="5025623"/>
            <a:ext cx="1047831" cy="0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Conector recto de flecha 54">
            <a:extLst>
              <a:ext uri="{FF2B5EF4-FFF2-40B4-BE49-F238E27FC236}">
                <a16:creationId xmlns:a16="http://schemas.microsoft.com/office/drawing/2014/main" id="{C1E62675-DF98-E16E-6E6D-A7CA8F9843CD}"/>
              </a:ext>
            </a:extLst>
          </p:cNvPr>
          <p:cNvCxnSpPr>
            <a:cxnSpLocks/>
          </p:cNvCxnSpPr>
          <p:nvPr/>
        </p:nvCxnSpPr>
        <p:spPr>
          <a:xfrm flipH="1" flipV="1">
            <a:off x="8554941" y="3796549"/>
            <a:ext cx="284518" cy="140835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Box 5">
            <a:extLst>
              <a:ext uri="{FF2B5EF4-FFF2-40B4-BE49-F238E27FC236}">
                <a16:creationId xmlns:a16="http://schemas.microsoft.com/office/drawing/2014/main" id="{3D12A45C-5F2F-81F2-99FC-DEFA7344A546}"/>
              </a:ext>
            </a:extLst>
          </p:cNvPr>
          <p:cNvSpPr txBox="1"/>
          <p:nvPr/>
        </p:nvSpPr>
        <p:spPr>
          <a:xfrm>
            <a:off x="7850979" y="5660223"/>
            <a:ext cx="366395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S" sz="1400" dirty="0">
                <a:latin typeface="Arial" panose="020B0604020202020204" pitchFamily="34" charset="0"/>
                <a:cs typeface="Arial" panose="020B0604020202020204" pitchFamily="34" charset="0"/>
              </a:rPr>
              <a:t>Single-</a:t>
            </a:r>
            <a:r>
              <a:rPr lang="es-ES" sz="1400" dirty="0" err="1">
                <a:latin typeface="Arial" panose="020B0604020202020204" pitchFamily="34" charset="0"/>
                <a:cs typeface="Arial" panose="020B0604020202020204" pitchFamily="34" charset="0"/>
              </a:rPr>
              <a:t>photon</a:t>
            </a:r>
            <a:r>
              <a:rPr lang="es-ES" sz="1400" dirty="0">
                <a:latin typeface="Arial" panose="020B0604020202020204" pitchFamily="34" charset="0"/>
                <a:cs typeface="Arial" panose="020B0604020202020204" pitchFamily="34" charset="0"/>
              </a:rPr>
              <a:t> detector (</a:t>
            </a:r>
            <a:r>
              <a:rPr lang="es-ES" sz="1400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SPD</a:t>
            </a:r>
            <a:r>
              <a:rPr lang="es-ES" sz="14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algn="ctr"/>
            <a:r>
              <a:rPr lang="es-ES" sz="1400" dirty="0">
                <a:latin typeface="Arial" panose="020B0604020202020204" pitchFamily="34" charset="0"/>
                <a:cs typeface="Arial" panose="020B0604020202020204" pitchFamily="34" charset="0"/>
              </a:rPr>
              <a:t>vs Linear </a:t>
            </a:r>
            <a:r>
              <a:rPr lang="es-ES" sz="1400" dirty="0" err="1">
                <a:latin typeface="Arial" panose="020B0604020202020204" pitchFamily="34" charset="0"/>
                <a:cs typeface="Arial" panose="020B0604020202020204" pitchFamily="34" charset="0"/>
              </a:rPr>
              <a:t>Amplifier</a:t>
            </a:r>
            <a:r>
              <a:rPr lang="es-ES" sz="14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s-ES" sz="1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</a:t>
            </a:r>
            <a:r>
              <a:rPr lang="es-ES" sz="14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E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57" name="Conector recto de flecha 56">
            <a:extLst>
              <a:ext uri="{FF2B5EF4-FFF2-40B4-BE49-F238E27FC236}">
                <a16:creationId xmlns:a16="http://schemas.microsoft.com/office/drawing/2014/main" id="{48812A3C-5E5F-B05E-9A12-177080AC5338}"/>
              </a:ext>
            </a:extLst>
          </p:cNvPr>
          <p:cNvCxnSpPr>
            <a:cxnSpLocks/>
          </p:cNvCxnSpPr>
          <p:nvPr/>
        </p:nvCxnSpPr>
        <p:spPr>
          <a:xfrm>
            <a:off x="6967155" y="3346109"/>
            <a:ext cx="0" cy="1579306"/>
          </a:xfrm>
          <a:prstGeom prst="straightConnector1">
            <a:avLst/>
          </a:prstGeom>
          <a:ln w="44450">
            <a:solidFill>
              <a:schemeClr val="tx1"/>
            </a:solidFill>
            <a:prstDash val="sysDot"/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8" name="Grupo 57">
            <a:extLst>
              <a:ext uri="{FF2B5EF4-FFF2-40B4-BE49-F238E27FC236}">
                <a16:creationId xmlns:a16="http://schemas.microsoft.com/office/drawing/2014/main" id="{6BD7E8CB-12E5-500C-914C-2027CF10CE84}"/>
              </a:ext>
            </a:extLst>
          </p:cNvPr>
          <p:cNvGrpSpPr/>
          <p:nvPr/>
        </p:nvGrpSpPr>
        <p:grpSpPr>
          <a:xfrm>
            <a:off x="3730230" y="3160028"/>
            <a:ext cx="2431417" cy="1666446"/>
            <a:chOff x="1796031" y="3094246"/>
            <a:chExt cx="3081645" cy="2060527"/>
          </a:xfrm>
        </p:grpSpPr>
        <p:sp>
          <p:nvSpPr>
            <p:cNvPr id="59" name="Explosión 2 58">
              <a:extLst>
                <a:ext uri="{FF2B5EF4-FFF2-40B4-BE49-F238E27FC236}">
                  <a16:creationId xmlns:a16="http://schemas.microsoft.com/office/drawing/2014/main" id="{FB39354A-2FA8-25B7-302A-814CE6A67F7A}"/>
                </a:ext>
              </a:extLst>
            </p:cNvPr>
            <p:cNvSpPr/>
            <p:nvPr/>
          </p:nvSpPr>
          <p:spPr>
            <a:xfrm rot="1224204">
              <a:off x="1797302" y="3094246"/>
              <a:ext cx="3080374" cy="2060330"/>
            </a:xfrm>
            <a:prstGeom prst="irregularSeal2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  <p:sp>
          <p:nvSpPr>
            <p:cNvPr id="60" name="TextBox 9">
              <a:extLst>
                <a:ext uri="{FF2B5EF4-FFF2-40B4-BE49-F238E27FC236}">
                  <a16:creationId xmlns:a16="http://schemas.microsoft.com/office/drawing/2014/main" id="{4EB2ACEA-8A31-7DD8-9FF9-BAFF222DFB15}"/>
                </a:ext>
              </a:extLst>
            </p:cNvPr>
            <p:cNvSpPr txBox="1"/>
            <p:nvPr/>
          </p:nvSpPr>
          <p:spPr>
            <a:xfrm>
              <a:off x="2267211" y="3585523"/>
              <a:ext cx="1834526" cy="1027511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sz="1200" b="1" dirty="0">
                  <a:solidFill>
                    <a:srgbClr val="FF0000"/>
                  </a:solidFill>
                  <a:effectLst/>
                  <a:latin typeface="Arial" panose="020B0604020202020204" pitchFamily="34" charset="0"/>
                  <a:ea typeface="Calibri" panose="020F0502020204030204" pitchFamily="34" charset="0"/>
                  <a:cs typeface="Arial" panose="020B0604020202020204" pitchFamily="34" charset="0"/>
                </a:rPr>
                <a:t>Several orders of magnitude SNR improvement available !!!</a:t>
              </a:r>
            </a:p>
          </p:txBody>
        </p:sp>
        <p:sp>
          <p:nvSpPr>
            <p:cNvPr id="61" name="Explosión 2 60">
              <a:extLst>
                <a:ext uri="{FF2B5EF4-FFF2-40B4-BE49-F238E27FC236}">
                  <a16:creationId xmlns:a16="http://schemas.microsoft.com/office/drawing/2014/main" id="{53255D55-CDA5-9B45-4C73-E3607150CF13}"/>
                </a:ext>
              </a:extLst>
            </p:cNvPr>
            <p:cNvSpPr/>
            <p:nvPr/>
          </p:nvSpPr>
          <p:spPr>
            <a:xfrm rot="1224204">
              <a:off x="1796031" y="3094443"/>
              <a:ext cx="3081531" cy="2060330"/>
            </a:xfrm>
            <a:prstGeom prst="irregularSeal2">
              <a:avLst/>
            </a:prstGeom>
            <a:no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</p:grpSp>
      <p:cxnSp>
        <p:nvCxnSpPr>
          <p:cNvPr id="62" name="Conector recto de flecha 61">
            <a:extLst>
              <a:ext uri="{FF2B5EF4-FFF2-40B4-BE49-F238E27FC236}">
                <a16:creationId xmlns:a16="http://schemas.microsoft.com/office/drawing/2014/main" id="{86937AB9-D259-64E5-1D81-DB58A63C62C7}"/>
              </a:ext>
            </a:extLst>
          </p:cNvPr>
          <p:cNvCxnSpPr>
            <a:cxnSpLocks/>
          </p:cNvCxnSpPr>
          <p:nvPr/>
        </p:nvCxnSpPr>
        <p:spPr>
          <a:xfrm flipV="1">
            <a:off x="5470627" y="3884057"/>
            <a:ext cx="1368584" cy="181941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3" name="Grupo 62">
            <a:extLst>
              <a:ext uri="{FF2B5EF4-FFF2-40B4-BE49-F238E27FC236}">
                <a16:creationId xmlns:a16="http://schemas.microsoft.com/office/drawing/2014/main" id="{742EE038-7F85-46A6-7C80-FF3D7D67E33C}"/>
              </a:ext>
            </a:extLst>
          </p:cNvPr>
          <p:cNvGrpSpPr/>
          <p:nvPr/>
        </p:nvGrpSpPr>
        <p:grpSpPr>
          <a:xfrm>
            <a:off x="8707185" y="3465772"/>
            <a:ext cx="1951544" cy="1579306"/>
            <a:chOff x="1796031" y="3094246"/>
            <a:chExt cx="3081645" cy="2060527"/>
          </a:xfrm>
        </p:grpSpPr>
        <p:sp>
          <p:nvSpPr>
            <p:cNvPr id="64" name="Explosión 2 63">
              <a:extLst>
                <a:ext uri="{FF2B5EF4-FFF2-40B4-BE49-F238E27FC236}">
                  <a16:creationId xmlns:a16="http://schemas.microsoft.com/office/drawing/2014/main" id="{70067C31-88BF-FF42-0941-FAA7F29BE749}"/>
                </a:ext>
              </a:extLst>
            </p:cNvPr>
            <p:cNvSpPr/>
            <p:nvPr/>
          </p:nvSpPr>
          <p:spPr>
            <a:xfrm rot="1224204">
              <a:off x="1797302" y="3094246"/>
              <a:ext cx="3080374" cy="2060330"/>
            </a:xfrm>
            <a:prstGeom prst="irregularSeal2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  <p:sp>
          <p:nvSpPr>
            <p:cNvPr id="65" name="TextBox 9">
              <a:extLst>
                <a:ext uri="{FF2B5EF4-FFF2-40B4-BE49-F238E27FC236}">
                  <a16:creationId xmlns:a16="http://schemas.microsoft.com/office/drawing/2014/main" id="{BA9326E7-C088-1439-3A81-86FBC26E5B3B}"/>
                </a:ext>
              </a:extLst>
            </p:cNvPr>
            <p:cNvSpPr txBox="1"/>
            <p:nvPr/>
          </p:nvSpPr>
          <p:spPr>
            <a:xfrm>
              <a:off x="2267211" y="3585523"/>
              <a:ext cx="1834525" cy="1084205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sz="1200" b="1" dirty="0">
                  <a:solidFill>
                    <a:srgbClr val="FF0000"/>
                  </a:solidFill>
                  <a:effectLst/>
                  <a:latin typeface="Arial" panose="020B0604020202020204" pitchFamily="34" charset="0"/>
                  <a:ea typeface="Calibri" panose="020F0502020204030204" pitchFamily="34" charset="0"/>
                  <a:cs typeface="Arial" panose="020B0604020202020204" pitchFamily="34" charset="0"/>
                </a:rPr>
                <a:t>Noise counts exponentially suppressed at low T !!!</a:t>
              </a:r>
            </a:p>
          </p:txBody>
        </p:sp>
        <p:sp>
          <p:nvSpPr>
            <p:cNvPr id="66" name="Explosión 2 65">
              <a:extLst>
                <a:ext uri="{FF2B5EF4-FFF2-40B4-BE49-F238E27FC236}">
                  <a16:creationId xmlns:a16="http://schemas.microsoft.com/office/drawing/2014/main" id="{529D7A6E-9027-F192-B88B-E5A87F4B658D}"/>
                </a:ext>
              </a:extLst>
            </p:cNvPr>
            <p:cNvSpPr/>
            <p:nvPr/>
          </p:nvSpPr>
          <p:spPr>
            <a:xfrm rot="1224204">
              <a:off x="1796031" y="3094443"/>
              <a:ext cx="3081531" cy="2060330"/>
            </a:xfrm>
            <a:prstGeom prst="irregularSeal2">
              <a:avLst/>
            </a:prstGeom>
            <a:no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</p:grpSp>
      <p:sp>
        <p:nvSpPr>
          <p:cNvPr id="67" name="ZoneTexte 91">
            <a:extLst>
              <a:ext uri="{FF2B5EF4-FFF2-40B4-BE49-F238E27FC236}">
                <a16:creationId xmlns:a16="http://schemas.microsoft.com/office/drawing/2014/main" id="{0085F4EC-33C9-E729-851B-8599128B2862}"/>
              </a:ext>
            </a:extLst>
          </p:cNvPr>
          <p:cNvSpPr txBox="1"/>
          <p:nvPr/>
        </p:nvSpPr>
        <p:spPr>
          <a:xfrm>
            <a:off x="609065" y="5567252"/>
            <a:ext cx="243296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(*) </a:t>
            </a:r>
            <a:r>
              <a:rPr lang="fr-FR" sz="12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heuristic</a:t>
            </a:r>
            <a:r>
              <a:rPr lang="fr-FR" sz="1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sz="12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simplified</a:t>
            </a:r>
            <a:r>
              <a:rPr lang="fr-FR" sz="1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sz="12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picture</a:t>
            </a:r>
            <a:endParaRPr lang="fr-FR" sz="1200" i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8" name="Marcador de fecha 3">
            <a:extLst>
              <a:ext uri="{FF2B5EF4-FFF2-40B4-BE49-F238E27FC236}">
                <a16:creationId xmlns:a16="http://schemas.microsoft.com/office/drawing/2014/main" id="{DE5B1C69-9E53-433C-B5BE-B2125178E35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9" name="Marcador de pie de página 4">
            <a:extLst>
              <a:ext uri="{FF2B5EF4-FFF2-40B4-BE49-F238E27FC236}">
                <a16:creationId xmlns:a16="http://schemas.microsoft.com/office/drawing/2014/main" id="{B1874383-0365-48CF-B228-DEE2297B5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70" name="Marcador de número de diapositiva 9">
            <a:extLst>
              <a:ext uri="{FF2B5EF4-FFF2-40B4-BE49-F238E27FC236}">
                <a16:creationId xmlns:a16="http://schemas.microsoft.com/office/drawing/2014/main" id="{1D0AB8EF-B43B-44EF-BD11-55DADFDF12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38</a:t>
            </a:fld>
            <a:endParaRPr lang="es-ES" sz="1200" dirty="0"/>
          </a:p>
        </p:txBody>
      </p:sp>
    </p:spTree>
    <p:extLst>
      <p:ext uri="{BB962C8B-B14F-4D97-AF65-F5344CB8AC3E}">
        <p14:creationId xmlns:p14="http://schemas.microsoft.com/office/powerpoint/2010/main" val="1925782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  <p:bldP spid="53" grpId="0"/>
      <p:bldP spid="56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4F8C5B5B-8857-4915-D553-65ECE72C87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52184" y="1013462"/>
            <a:ext cx="4074636" cy="3613108"/>
          </a:xfrm>
          <a:prstGeom prst="rect">
            <a:avLst/>
          </a:prstGeom>
        </p:spPr>
      </p:pic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1919536" y="332656"/>
            <a:ext cx="9361040" cy="1143000"/>
          </a:xfrm>
        </p:spPr>
        <p:txBody>
          <a:bodyPr>
            <a:normAutofit/>
          </a:bodyPr>
          <a:lstStyle/>
          <a:p>
            <a:r>
              <a:rPr lang="en-US" sz="4000" b="1" noProof="0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Beyond </a:t>
            </a:r>
            <a:r>
              <a:rPr lang="en-US" sz="4000" b="1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the SQL: photon counting</a:t>
            </a:r>
            <a:endParaRPr lang="en-US" b="1" noProof="0" dirty="0">
              <a:effectLst>
                <a:outerShdw blurRad="38100" dist="38100" dir="2700000" algn="tl">
                  <a:srgbClr val="FFFFFF"/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2 Marcador de contenido">
            <a:extLst>
              <a:ext uri="{FF2B5EF4-FFF2-40B4-BE49-F238E27FC236}">
                <a16:creationId xmlns:a16="http://schemas.microsoft.com/office/drawing/2014/main" id="{0EA28752-1E79-F74D-82DA-6C743413D8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675" y="2206235"/>
            <a:ext cx="7056784" cy="2196004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But, how to implement photon counters at these energies?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 quantum technologies </a:t>
            </a:r>
            <a:r>
              <a:rPr lang="en-US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Several promising ideas.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Some examples:</a:t>
            </a:r>
          </a:p>
          <a:p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QUAX+Saclay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group: </a:t>
            </a:r>
            <a:r>
              <a:rPr lang="en-ES" sz="20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2403.02321 (x20 better than SQL)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  <a:sym typeface="Wingdings" panose="05000000000000000000" pitchFamily="2" charset="2"/>
            </a:endParaRP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  <a:sym typeface="Wingdings" panose="05000000000000000000" pitchFamily="2" charset="2"/>
            </a:endParaRPr>
          </a:p>
          <a:p>
            <a:pPr>
              <a:buNone/>
            </a:pPr>
            <a:endParaRPr lang="en-US" sz="20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C0C81AB-7C7F-EA47-9E0B-0F491809E7C5}"/>
              </a:ext>
            </a:extLst>
          </p:cNvPr>
          <p:cNvSpPr/>
          <p:nvPr/>
        </p:nvSpPr>
        <p:spPr>
          <a:xfrm>
            <a:off x="556871" y="1412219"/>
            <a:ext cx="6713335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Counting photons </a:t>
            </a:r>
            <a:r>
              <a:rPr lang="en-US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(versus phase preserving readout): SQL is evaded as phase uncertainty is maximal…</a:t>
            </a:r>
          </a:p>
          <a:p>
            <a:endParaRPr lang="en-US" sz="2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3" name="Graphic 22" descr="Line arrow Clockwise curve">
            <a:extLst>
              <a:ext uri="{FF2B5EF4-FFF2-40B4-BE49-F238E27FC236}">
                <a16:creationId xmlns:a16="http://schemas.microsoft.com/office/drawing/2014/main" id="{D380B7D8-89B9-0E4E-8F96-AADBBDEAFBB1}"/>
              </a:ext>
            </a:extLst>
          </p:cNvPr>
          <p:cNvPicPr>
            <a:picLocks noChangeAspect="1"/>
          </p:cNvPicPr>
          <p:nvPr/>
        </p:nvPicPr>
        <p:blipFill>
          <a:blip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19195711" flipH="1" flipV="1">
            <a:off x="7250702" y="1231691"/>
            <a:ext cx="1002964" cy="891108"/>
          </a:xfrm>
          <a:prstGeom prst="rect">
            <a:avLst/>
          </a:prstGeom>
        </p:spPr>
      </p:pic>
      <p:pic>
        <p:nvPicPr>
          <p:cNvPr id="21" name="Picture 2" descr="PDF] Searching for Dark Matter with a Superconducting Qubit. | Semantic  Scholar">
            <a:extLst>
              <a:ext uri="{FF2B5EF4-FFF2-40B4-BE49-F238E27FC236}">
                <a16:creationId xmlns:a16="http://schemas.microsoft.com/office/drawing/2014/main" id="{27762B79-9D28-7668-54C0-ECD1386F4E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4880" y="4539256"/>
            <a:ext cx="3505696" cy="1768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3776325-5834-13F1-D7CA-EEA1F75CA2F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9416" y="3552285"/>
            <a:ext cx="3073400" cy="27559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8858B54-E53A-ADB2-4EB4-3EA4959A738B}"/>
              </a:ext>
            </a:extLst>
          </p:cNvPr>
          <p:cNvSpPr txBox="1"/>
          <p:nvPr/>
        </p:nvSpPr>
        <p:spPr>
          <a:xfrm>
            <a:off x="4040241" y="3933056"/>
            <a:ext cx="3207887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Dixit et al </a:t>
            </a:r>
            <a: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  <a:t>(PRL 126)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RADES</a:t>
            </a:r>
            <a: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sz="2000" b="0" dirty="0" err="1">
                <a:latin typeface="Arial" panose="020B0604020202020204" pitchFamily="34" charset="0"/>
                <a:cs typeface="Arial" panose="020B0604020202020204" pitchFamily="34" charset="0"/>
              </a:rPr>
              <a:t>DarkQuantum</a:t>
            </a:r>
            <a: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  <a:t> ERC-</a:t>
            </a:r>
            <a:r>
              <a:rPr lang="en-US" sz="2000" b="0" dirty="0" err="1">
                <a:latin typeface="Arial" panose="020B0604020202020204" pitchFamily="34" charset="0"/>
                <a:cs typeface="Arial" panose="020B0604020202020204" pitchFamily="34" charset="0"/>
              </a:rPr>
              <a:t>SyG</a:t>
            </a:r>
            <a: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  <a:t> project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b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7812BE68-3249-A50F-6957-74DA5DBD7503}"/>
              </a:ext>
            </a:extLst>
          </p:cNvPr>
          <p:cNvSpPr txBox="1"/>
          <p:nvPr/>
        </p:nvSpPr>
        <p:spPr>
          <a:xfrm>
            <a:off x="4977805" y="4974609"/>
            <a:ext cx="234233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" sz="1800" dirty="0" err="1">
                <a:solidFill>
                  <a:schemeClr val="accent5">
                    <a:lumMod val="75000"/>
                  </a:schemeClr>
                </a:solidFill>
                <a:latin typeface="Quantum Round (BRK)" pitchFamily="2" charset="0"/>
              </a:rPr>
              <a:t>Dark</a:t>
            </a:r>
            <a:r>
              <a:rPr lang="es-ES" sz="1800" dirty="0" err="1">
                <a:solidFill>
                  <a:schemeClr val="accent5">
                    <a:lumMod val="75000"/>
                  </a:schemeClr>
                </a:solidFill>
                <a:latin typeface="Quantum Round Hollow (BRK)" pitchFamily="2" charset="0"/>
              </a:rPr>
              <a:t>Quantum</a:t>
            </a:r>
            <a:endParaRPr lang="es-ES" dirty="0"/>
          </a:p>
        </p:txBody>
      </p:sp>
      <p:pic>
        <p:nvPicPr>
          <p:cNvPr id="8" name="Picture 2" descr="Resultado de imagen de erc logo">
            <a:hlinkClick r:id="rId7"/>
            <a:extLst>
              <a:ext uri="{FF2B5EF4-FFF2-40B4-BE49-F238E27FC236}">
                <a16:creationId xmlns:a16="http://schemas.microsoft.com/office/drawing/2014/main" id="{5B67BCAD-A1AA-393A-8DE6-341466CC216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 cstate="print"/>
          <a:srcRect b="23927"/>
          <a:stretch/>
        </p:blipFill>
        <p:spPr bwMode="auto">
          <a:xfrm>
            <a:off x="5524063" y="5369667"/>
            <a:ext cx="1075993" cy="81854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07B6296-C303-BAFD-C57B-9277BC905417}"/>
              </a:ext>
            </a:extLst>
          </p:cNvPr>
          <p:cNvSpPr txBox="1"/>
          <p:nvPr/>
        </p:nvSpPr>
        <p:spPr>
          <a:xfrm>
            <a:off x="8350791" y="1212221"/>
            <a:ext cx="295733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minimum detectable power</a:t>
            </a:r>
            <a:endParaRPr lang="en-E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Marcador de fecha 3">
            <a:extLst>
              <a:ext uri="{FF2B5EF4-FFF2-40B4-BE49-F238E27FC236}">
                <a16:creationId xmlns:a16="http://schemas.microsoft.com/office/drawing/2014/main" id="{5E6DE0AA-04A1-70C5-219C-F6ED410B6D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Marcador de pie de página 4">
            <a:extLst>
              <a:ext uri="{FF2B5EF4-FFF2-40B4-BE49-F238E27FC236}">
                <a16:creationId xmlns:a16="http://schemas.microsoft.com/office/drawing/2014/main" id="{028F259D-DE27-BFDB-78A6-7C1233930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15" name="Marcador de número de diapositiva 9">
            <a:extLst>
              <a:ext uri="{FF2B5EF4-FFF2-40B4-BE49-F238E27FC236}">
                <a16:creationId xmlns:a16="http://schemas.microsoft.com/office/drawing/2014/main" id="{DDADD611-6F4F-D446-2B60-3D12C14E49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39</a:t>
            </a:fld>
            <a:endParaRPr lang="es-ES" sz="1200" dirty="0"/>
          </a:p>
        </p:txBody>
      </p:sp>
    </p:spTree>
    <p:extLst>
      <p:ext uri="{BB962C8B-B14F-4D97-AF65-F5344CB8AC3E}">
        <p14:creationId xmlns:p14="http://schemas.microsoft.com/office/powerpoint/2010/main" val="377860031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56F0BCC-71A4-1A81-1748-995D0EE683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Qubit-based Single Photon Detector (SPD)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DC0E74EA-D3E6-2770-B3D9-89CFFEE2F8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664" y="1690688"/>
            <a:ext cx="5307541" cy="919261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Superconducting qubit (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trasmon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dispersively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coupled to cavity: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PDF] Searching for Dark Matter with a Superconducting Qubit. | Semantic  Scholar">
            <a:extLst>
              <a:ext uri="{FF2B5EF4-FFF2-40B4-BE49-F238E27FC236}">
                <a16:creationId xmlns:a16="http://schemas.microsoft.com/office/drawing/2014/main" id="{61255807-F22C-99B9-E280-BA79B238C0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2776" y="1571578"/>
            <a:ext cx="5671024" cy="2861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969C008-8A44-A981-2227-2336FCA7DF9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533" y="2409124"/>
            <a:ext cx="5107891" cy="1065675"/>
          </a:xfrm>
          <a:prstGeom prst="rect">
            <a:avLst/>
          </a:prstGeom>
        </p:spPr>
      </p:pic>
      <p:sp>
        <p:nvSpPr>
          <p:cNvPr id="8" name="Llamada rectangular redondeada 2">
            <a:extLst>
              <a:ext uri="{FF2B5EF4-FFF2-40B4-BE49-F238E27FC236}">
                <a16:creationId xmlns:a16="http://schemas.microsoft.com/office/drawing/2014/main" id="{41E5043E-8182-6633-4D07-D551151BD61F}"/>
              </a:ext>
            </a:extLst>
          </p:cNvPr>
          <p:cNvSpPr/>
          <p:nvPr/>
        </p:nvSpPr>
        <p:spPr>
          <a:xfrm>
            <a:off x="1154936" y="3296974"/>
            <a:ext cx="1032679" cy="365125"/>
          </a:xfrm>
          <a:prstGeom prst="wedgeRoundRectCallout">
            <a:avLst>
              <a:gd name="adj1" fmla="val -4478"/>
              <a:gd name="adj2" fmla="val -98949"/>
              <a:gd name="adj3" fmla="val 16667"/>
            </a:avLst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Cavity</a:t>
            </a:r>
          </a:p>
        </p:txBody>
      </p:sp>
      <p:sp>
        <p:nvSpPr>
          <p:cNvPr id="9" name="Llamada rectangular redondeada 2">
            <a:extLst>
              <a:ext uri="{FF2B5EF4-FFF2-40B4-BE49-F238E27FC236}">
                <a16:creationId xmlns:a16="http://schemas.microsoft.com/office/drawing/2014/main" id="{3D40E60D-709D-8FB2-8129-CB64D4ED00DB}"/>
              </a:ext>
            </a:extLst>
          </p:cNvPr>
          <p:cNvSpPr/>
          <p:nvPr/>
        </p:nvSpPr>
        <p:spPr>
          <a:xfrm>
            <a:off x="2892103" y="3328385"/>
            <a:ext cx="1032679" cy="365125"/>
          </a:xfrm>
          <a:prstGeom prst="wedgeRoundRectCallout">
            <a:avLst>
              <a:gd name="adj1" fmla="val 7851"/>
              <a:gd name="adj2" fmla="val -102119"/>
              <a:gd name="adj3" fmla="val 16667"/>
            </a:avLst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Qubit</a:t>
            </a:r>
          </a:p>
        </p:txBody>
      </p:sp>
      <p:sp>
        <p:nvSpPr>
          <p:cNvPr id="10" name="Llamada rectangular redondeada 2">
            <a:extLst>
              <a:ext uri="{FF2B5EF4-FFF2-40B4-BE49-F238E27FC236}">
                <a16:creationId xmlns:a16="http://schemas.microsoft.com/office/drawing/2014/main" id="{08485158-10E2-7096-FC9E-F3C105FC2ABE}"/>
              </a:ext>
            </a:extLst>
          </p:cNvPr>
          <p:cNvSpPr/>
          <p:nvPr/>
        </p:nvSpPr>
        <p:spPr>
          <a:xfrm>
            <a:off x="4572360" y="3330310"/>
            <a:ext cx="1032679" cy="365125"/>
          </a:xfrm>
          <a:prstGeom prst="wedgeRoundRectCallout">
            <a:avLst>
              <a:gd name="adj1" fmla="val -26895"/>
              <a:gd name="adj2" fmla="val -98949"/>
              <a:gd name="adj3" fmla="val 16667"/>
            </a:avLst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Coupling</a:t>
            </a:r>
          </a:p>
        </p:txBody>
      </p:sp>
      <p:sp>
        <p:nvSpPr>
          <p:cNvPr id="11" name="Marcador de contenido 2">
            <a:extLst>
              <a:ext uri="{FF2B5EF4-FFF2-40B4-BE49-F238E27FC236}">
                <a16:creationId xmlns:a16="http://schemas.microsoft.com/office/drawing/2014/main" id="{0D824A1A-3A79-F3D8-62BB-B37F10A37639}"/>
              </a:ext>
            </a:extLst>
          </p:cNvPr>
          <p:cNvSpPr txBox="1">
            <a:spLocks/>
          </p:cNvSpPr>
          <p:nvPr/>
        </p:nvSpPr>
        <p:spPr>
          <a:xfrm>
            <a:off x="606718" y="4685595"/>
            <a:ext cx="7449262" cy="18545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Presence of photons in cavity shifts frequency of qubit.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Interrogating the qubit “senses” the presence of single photon</a:t>
            </a:r>
          </a:p>
          <a:p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Quantum-non-demolition measurement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 photon not absorbed, measurement can be repeated on the same photon!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Marcador de contenido 2">
            <a:extLst>
              <a:ext uri="{FF2B5EF4-FFF2-40B4-BE49-F238E27FC236}">
                <a16:creationId xmlns:a16="http://schemas.microsoft.com/office/drawing/2014/main" id="{60C04F3D-D2F1-2821-6CDE-79AF5205C1D1}"/>
              </a:ext>
            </a:extLst>
          </p:cNvPr>
          <p:cNvSpPr txBox="1">
            <a:spLocks/>
          </p:cNvSpPr>
          <p:nvPr/>
        </p:nvSpPr>
        <p:spPr>
          <a:xfrm>
            <a:off x="8305799" y="4823149"/>
            <a:ext cx="3048001" cy="156962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Concept proposed in the context of axions by Dixit et al. PRL126 (2021)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 O(Hz) dark count rate measured, </a:t>
            </a:r>
            <a:r>
              <a:rPr lang="en-GB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10</a:t>
            </a:r>
            <a:r>
              <a:rPr lang="en-GB" sz="1800" baseline="30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3</a:t>
            </a:r>
            <a:r>
              <a:rPr lang="en-GB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 better than SQL!!!</a:t>
            </a:r>
            <a:endParaRPr lang="en-GB" sz="1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Marcador de fecha 3">
            <a:extLst>
              <a:ext uri="{FF2B5EF4-FFF2-40B4-BE49-F238E27FC236}">
                <a16:creationId xmlns:a16="http://schemas.microsoft.com/office/drawing/2014/main" id="{9F9D0A24-86FC-4663-98E7-F69F9206C22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Marcador de pie de página 4">
            <a:extLst>
              <a:ext uri="{FF2B5EF4-FFF2-40B4-BE49-F238E27FC236}">
                <a16:creationId xmlns:a16="http://schemas.microsoft.com/office/drawing/2014/main" id="{15B83022-18A5-4C87-B902-4BD4E198AF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18" name="Marcador de número de diapositiva 9">
            <a:extLst>
              <a:ext uri="{FF2B5EF4-FFF2-40B4-BE49-F238E27FC236}">
                <a16:creationId xmlns:a16="http://schemas.microsoft.com/office/drawing/2014/main" id="{3E35D91B-ABE8-4005-9D38-D95F9AE0C2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40</a:t>
            </a:fld>
            <a:endParaRPr lang="es-ES" sz="1200" dirty="0"/>
          </a:p>
        </p:txBody>
      </p:sp>
    </p:spTree>
    <p:extLst>
      <p:ext uri="{BB962C8B-B14F-4D97-AF65-F5344CB8AC3E}">
        <p14:creationId xmlns:p14="http://schemas.microsoft.com/office/powerpoint/2010/main" val="326388696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8389B1-BAE2-5604-A0D4-CF393802D5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CA9EF9C-B950-4925-4FA3-BA3A38854B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First implementation in RADES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A3ECA63E-7B38-6617-564A-9E10C1A65A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664" y="1446835"/>
            <a:ext cx="7294293" cy="4948103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Double cavity with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transmon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coupled to both: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Second version with cylindrical storage cavity geometry just built at CAPA/Zaragoza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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4" name="Grupo 5">
            <a:extLst>
              <a:ext uri="{FF2B5EF4-FFF2-40B4-BE49-F238E27FC236}">
                <a16:creationId xmlns:a16="http://schemas.microsoft.com/office/drawing/2014/main" id="{DA47E93F-2228-C519-E602-AA30833FD9B0}"/>
              </a:ext>
            </a:extLst>
          </p:cNvPr>
          <p:cNvGrpSpPr/>
          <p:nvPr/>
        </p:nvGrpSpPr>
        <p:grpSpPr>
          <a:xfrm>
            <a:off x="1271169" y="1978393"/>
            <a:ext cx="3462777" cy="2332384"/>
            <a:chOff x="4113498" y="2580339"/>
            <a:chExt cx="3462777" cy="2332384"/>
          </a:xfrm>
        </p:grpSpPr>
        <p:pic>
          <p:nvPicPr>
            <p:cNvPr id="6" name="Рисунок 25">
              <a:extLst>
                <a:ext uri="{FF2B5EF4-FFF2-40B4-BE49-F238E27FC236}">
                  <a16:creationId xmlns:a16="http://schemas.microsoft.com/office/drawing/2014/main" id="{337E4041-1C1D-8B68-9712-39298773B7E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768" t="3471" r="12101" b="19021"/>
            <a:stretch/>
          </p:blipFill>
          <p:spPr>
            <a:xfrm>
              <a:off x="4113498" y="2580339"/>
              <a:ext cx="1305582" cy="2332384"/>
            </a:xfrm>
            <a:prstGeom prst="rect">
              <a:avLst/>
            </a:prstGeom>
          </p:spPr>
        </p:pic>
        <p:pic>
          <p:nvPicPr>
            <p:cNvPr id="7" name="Рисунок 22" descr="Изображение выглядит как раковина, Сантехнический прибор, кран, Алюминий&#10;&#10;Автоматически созданное описание">
              <a:extLst>
                <a:ext uri="{FF2B5EF4-FFF2-40B4-BE49-F238E27FC236}">
                  <a16:creationId xmlns:a16="http://schemas.microsoft.com/office/drawing/2014/main" id="{B16B7090-46A0-860A-7432-4DB7D4E9A10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8016" r="35500"/>
            <a:stretch/>
          </p:blipFill>
          <p:spPr>
            <a:xfrm rot="16200000">
              <a:off x="5894521" y="2975162"/>
              <a:ext cx="1865391" cy="1498117"/>
            </a:xfrm>
            <a:prstGeom prst="roundRect">
              <a:avLst>
                <a:gd name="adj" fmla="val 8594"/>
              </a:avLst>
            </a:prstGeom>
            <a:solidFill>
              <a:srgbClr val="FFFFFF">
                <a:shade val="85000"/>
              </a:srgbClr>
            </a:solidFill>
            <a:ln w="28575">
              <a:solidFill>
                <a:srgbClr val="C00000"/>
              </a:solidFill>
            </a:ln>
            <a:effectLst/>
          </p:spPr>
        </p:pic>
        <p:sp>
          <p:nvSpPr>
            <p:cNvPr id="10" name="Rectángulo 10">
              <a:extLst>
                <a:ext uri="{FF2B5EF4-FFF2-40B4-BE49-F238E27FC236}">
                  <a16:creationId xmlns:a16="http://schemas.microsoft.com/office/drawing/2014/main" id="{70949C0E-D5E2-2500-6D15-E9BA57986F88}"/>
                </a:ext>
              </a:extLst>
            </p:cNvPr>
            <p:cNvSpPr/>
            <p:nvPr/>
          </p:nvSpPr>
          <p:spPr>
            <a:xfrm>
              <a:off x="4424498" y="3223845"/>
              <a:ext cx="683581" cy="781235"/>
            </a:xfrm>
            <a:prstGeom prst="rect">
              <a:avLst/>
            </a:prstGeom>
            <a:noFill/>
            <a:ln w="28575"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1" name="Conector recto 11">
              <a:extLst>
                <a:ext uri="{FF2B5EF4-FFF2-40B4-BE49-F238E27FC236}">
                  <a16:creationId xmlns:a16="http://schemas.microsoft.com/office/drawing/2014/main" id="{2EB53E65-7154-5669-EA39-83FFA6B52F9A}"/>
                </a:ext>
              </a:extLst>
            </p:cNvPr>
            <p:cNvCxnSpPr/>
            <p:nvPr/>
          </p:nvCxnSpPr>
          <p:spPr>
            <a:xfrm flipV="1">
              <a:off x="5108079" y="2791525"/>
              <a:ext cx="1038404" cy="432320"/>
            </a:xfrm>
            <a:prstGeom prst="line">
              <a:avLst/>
            </a:prstGeom>
            <a:ln w="1905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Conector recto 13">
              <a:extLst>
                <a:ext uri="{FF2B5EF4-FFF2-40B4-BE49-F238E27FC236}">
                  <a16:creationId xmlns:a16="http://schemas.microsoft.com/office/drawing/2014/main" id="{F07DA5ED-028D-916D-C8A2-C03BBDAF2DDB}"/>
                </a:ext>
              </a:extLst>
            </p:cNvPr>
            <p:cNvCxnSpPr>
              <a:cxnSpLocks/>
            </p:cNvCxnSpPr>
            <p:nvPr/>
          </p:nvCxnSpPr>
          <p:spPr>
            <a:xfrm>
              <a:off x="5108079" y="4005081"/>
              <a:ext cx="1038404" cy="651835"/>
            </a:xfrm>
            <a:prstGeom prst="line">
              <a:avLst/>
            </a:prstGeom>
            <a:ln w="1905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0C28AFE2-9A47-04B1-6A27-D570E4472979}"/>
              </a:ext>
            </a:extLst>
          </p:cNvPr>
          <p:cNvGrpSpPr/>
          <p:nvPr/>
        </p:nvGrpSpPr>
        <p:grpSpPr>
          <a:xfrm>
            <a:off x="5476743" y="1978393"/>
            <a:ext cx="6314584" cy="2530444"/>
            <a:chOff x="206532" y="1860205"/>
            <a:chExt cx="11253800" cy="4509736"/>
          </a:xfrm>
        </p:grpSpPr>
        <p:pic>
          <p:nvPicPr>
            <p:cNvPr id="14" name="Imagen 4">
              <a:extLst>
                <a:ext uri="{FF2B5EF4-FFF2-40B4-BE49-F238E27FC236}">
                  <a16:creationId xmlns:a16="http://schemas.microsoft.com/office/drawing/2014/main" id="{392C8079-6F54-0EBA-C337-3589A3580B0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7155402" y="3605039"/>
              <a:ext cx="4304930" cy="2409662"/>
            </a:xfrm>
            <a:prstGeom prst="rect">
              <a:avLst/>
            </a:prstGeom>
            <a:ln w="38100">
              <a:solidFill>
                <a:srgbClr val="C00000"/>
              </a:solidFill>
            </a:ln>
          </p:spPr>
        </p:pic>
        <p:pic>
          <p:nvPicPr>
            <p:cNvPr id="15" name="Imagen 2">
              <a:extLst>
                <a:ext uri="{FF2B5EF4-FFF2-40B4-BE49-F238E27FC236}">
                  <a16:creationId xmlns:a16="http://schemas.microsoft.com/office/drawing/2014/main" id="{F77C215B-CC6C-DBDD-70CB-D75F019FAA8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206532" y="4697425"/>
              <a:ext cx="2936163" cy="1585324"/>
            </a:xfrm>
            <a:prstGeom prst="rect">
              <a:avLst/>
            </a:prstGeom>
            <a:ln w="38100">
              <a:solidFill>
                <a:srgbClr val="0070C0"/>
              </a:solidFill>
            </a:ln>
          </p:spPr>
        </p:pic>
        <p:pic>
          <p:nvPicPr>
            <p:cNvPr id="16" name="Imagen 3">
              <a:extLst>
                <a:ext uri="{FF2B5EF4-FFF2-40B4-BE49-F238E27FC236}">
                  <a16:creationId xmlns:a16="http://schemas.microsoft.com/office/drawing/2014/main" id="{BD119B3F-309F-C587-8090-9D37FFDECEE6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2829339" y="1860205"/>
              <a:ext cx="3762097" cy="2161205"/>
            </a:xfrm>
            <a:prstGeom prst="rect">
              <a:avLst/>
            </a:prstGeom>
            <a:ln w="38100">
              <a:solidFill>
                <a:schemeClr val="accent6">
                  <a:lumMod val="50000"/>
                </a:schemeClr>
              </a:solidFill>
            </a:ln>
          </p:spPr>
        </p:pic>
        <p:sp>
          <p:nvSpPr>
            <p:cNvPr id="17" name="Rectángulo 5">
              <a:extLst>
                <a:ext uri="{FF2B5EF4-FFF2-40B4-BE49-F238E27FC236}">
                  <a16:creationId xmlns:a16="http://schemas.microsoft.com/office/drawing/2014/main" id="{DA443A57-F818-07CD-CF3F-C21D4E5A3557}"/>
                </a:ext>
              </a:extLst>
            </p:cNvPr>
            <p:cNvSpPr/>
            <p:nvPr/>
          </p:nvSpPr>
          <p:spPr>
            <a:xfrm>
              <a:off x="1207363" y="5140171"/>
              <a:ext cx="1003177" cy="665825"/>
            </a:xfrm>
            <a:prstGeom prst="rect">
              <a:avLst/>
            </a:prstGeom>
            <a:noFill/>
            <a:ln w="19050"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050"/>
            </a:p>
          </p:txBody>
        </p:sp>
        <p:sp>
          <p:nvSpPr>
            <p:cNvPr id="18" name="Rectángulo 9">
              <a:extLst>
                <a:ext uri="{FF2B5EF4-FFF2-40B4-BE49-F238E27FC236}">
                  <a16:creationId xmlns:a16="http://schemas.microsoft.com/office/drawing/2014/main" id="{BDA91EA1-383E-4BA2-2969-2020181547FA}"/>
                </a:ext>
              </a:extLst>
            </p:cNvPr>
            <p:cNvSpPr/>
            <p:nvPr/>
          </p:nvSpPr>
          <p:spPr>
            <a:xfrm>
              <a:off x="4404804" y="2590588"/>
              <a:ext cx="1003177" cy="665825"/>
            </a:xfrm>
            <a:prstGeom prst="rect">
              <a:avLst/>
            </a:prstGeom>
            <a:noFill/>
            <a:ln w="19050"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050"/>
            </a:p>
          </p:txBody>
        </p:sp>
        <p:cxnSp>
          <p:nvCxnSpPr>
            <p:cNvPr id="19" name="Conector recto 7">
              <a:extLst>
                <a:ext uri="{FF2B5EF4-FFF2-40B4-BE49-F238E27FC236}">
                  <a16:creationId xmlns:a16="http://schemas.microsoft.com/office/drawing/2014/main" id="{599DEE9C-4A8A-FD87-98D8-DBCF2C338E03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207363" y="1860205"/>
              <a:ext cx="1598721" cy="3279966"/>
            </a:xfrm>
            <a:prstGeom prst="line">
              <a:avLst/>
            </a:prstGeom>
            <a:ln w="1905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Conector recto 13">
              <a:extLst>
                <a:ext uri="{FF2B5EF4-FFF2-40B4-BE49-F238E27FC236}">
                  <a16:creationId xmlns:a16="http://schemas.microsoft.com/office/drawing/2014/main" id="{9700228B-E9D1-5CB1-3D00-9BF15069F3CE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210540" y="4018852"/>
              <a:ext cx="4380896" cy="1787144"/>
            </a:xfrm>
            <a:prstGeom prst="line">
              <a:avLst/>
            </a:prstGeom>
            <a:ln w="1905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Conector recto 16">
              <a:extLst>
                <a:ext uri="{FF2B5EF4-FFF2-40B4-BE49-F238E27FC236}">
                  <a16:creationId xmlns:a16="http://schemas.microsoft.com/office/drawing/2014/main" id="{8EAA5643-0609-B2AE-DE7C-B56362D27598}"/>
                </a:ext>
              </a:extLst>
            </p:cNvPr>
            <p:cNvCxnSpPr>
              <a:cxnSpLocks/>
            </p:cNvCxnSpPr>
            <p:nvPr/>
          </p:nvCxnSpPr>
          <p:spPr>
            <a:xfrm>
              <a:off x="4400988" y="3256413"/>
              <a:ext cx="2754414" cy="2758288"/>
            </a:xfrm>
            <a:prstGeom prst="line">
              <a:avLst/>
            </a:prstGeom>
            <a:ln w="1905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Conector recto 20">
              <a:extLst>
                <a:ext uri="{FF2B5EF4-FFF2-40B4-BE49-F238E27FC236}">
                  <a16:creationId xmlns:a16="http://schemas.microsoft.com/office/drawing/2014/main" id="{35B2F118-D672-FEAC-28D4-DC794286A087}"/>
                </a:ext>
              </a:extLst>
            </p:cNvPr>
            <p:cNvCxnSpPr>
              <a:cxnSpLocks/>
            </p:cNvCxnSpPr>
            <p:nvPr/>
          </p:nvCxnSpPr>
          <p:spPr>
            <a:xfrm>
              <a:off x="5407981" y="2590588"/>
              <a:ext cx="6052351" cy="1011000"/>
            </a:xfrm>
            <a:prstGeom prst="line">
              <a:avLst/>
            </a:prstGeom>
            <a:ln w="1905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8 Conector recto de flecha">
              <a:extLst>
                <a:ext uri="{FF2B5EF4-FFF2-40B4-BE49-F238E27FC236}">
                  <a16:creationId xmlns:a16="http://schemas.microsoft.com/office/drawing/2014/main" id="{38D16459-0373-F91A-C959-FC8367725C6D}"/>
                </a:ext>
              </a:extLst>
            </p:cNvPr>
            <p:cNvCxnSpPr>
              <a:cxnSpLocks/>
            </p:cNvCxnSpPr>
            <p:nvPr/>
          </p:nvCxnSpPr>
          <p:spPr>
            <a:xfrm>
              <a:off x="10334297" y="4414345"/>
              <a:ext cx="15765" cy="670034"/>
            </a:xfrm>
            <a:prstGeom prst="straightConnector1">
              <a:avLst/>
            </a:prstGeom>
            <a:ln w="12700"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11 CuadroTexto">
              <a:extLst>
                <a:ext uri="{FF2B5EF4-FFF2-40B4-BE49-F238E27FC236}">
                  <a16:creationId xmlns:a16="http://schemas.microsoft.com/office/drawing/2014/main" id="{B53A7ED3-6462-15B3-DD0C-A240FF112D02}"/>
                </a:ext>
              </a:extLst>
            </p:cNvPr>
            <p:cNvSpPr txBox="1"/>
            <p:nvPr/>
          </p:nvSpPr>
          <p:spPr>
            <a:xfrm>
              <a:off x="10428890" y="4595474"/>
              <a:ext cx="678391" cy="658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900" dirty="0">
                  <a:latin typeface="Bahnschrift" pitchFamily="34" charset="0"/>
                </a:rPr>
                <a:t>20 um</a:t>
              </a:r>
            </a:p>
          </p:txBody>
        </p:sp>
        <p:cxnSp>
          <p:nvCxnSpPr>
            <p:cNvPr id="27" name="22 Conector recto de flecha">
              <a:extLst>
                <a:ext uri="{FF2B5EF4-FFF2-40B4-BE49-F238E27FC236}">
                  <a16:creationId xmlns:a16="http://schemas.microsoft.com/office/drawing/2014/main" id="{54D26B4C-A555-7387-81D3-CE3DA1005C5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06532" y="5958554"/>
              <a:ext cx="1221216" cy="0"/>
            </a:xfrm>
            <a:prstGeom prst="straightConnector1">
              <a:avLst/>
            </a:prstGeom>
            <a:ln w="12700"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23 CuadroTexto">
              <a:extLst>
                <a:ext uri="{FF2B5EF4-FFF2-40B4-BE49-F238E27FC236}">
                  <a16:creationId xmlns:a16="http://schemas.microsoft.com/office/drawing/2014/main" id="{B4CEFB3E-45C3-EC3C-9A29-4E9E82CA900C}"/>
                </a:ext>
              </a:extLst>
            </p:cNvPr>
            <p:cNvSpPr txBox="1"/>
            <p:nvPr/>
          </p:nvSpPr>
          <p:spPr>
            <a:xfrm>
              <a:off x="477944" y="5958554"/>
              <a:ext cx="854342" cy="4113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900" dirty="0">
                  <a:latin typeface="Bahnschrift" pitchFamily="34" charset="0"/>
                </a:rPr>
                <a:t>1 mm</a:t>
              </a:r>
            </a:p>
          </p:txBody>
        </p:sp>
      </p:grpSp>
      <p:pic>
        <p:nvPicPr>
          <p:cNvPr id="29" name="Picture 28">
            <a:extLst>
              <a:ext uri="{FF2B5EF4-FFF2-40B4-BE49-F238E27FC236}">
                <a16:creationId xmlns:a16="http://schemas.microsoft.com/office/drawing/2014/main" id="{676D3A4A-39B7-A6A0-6440-932C1E9E75D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766531" y="4620214"/>
            <a:ext cx="3223607" cy="1706219"/>
          </a:xfrm>
          <a:prstGeom prst="rect">
            <a:avLst/>
          </a:prstGeom>
        </p:spPr>
      </p:pic>
      <p:sp>
        <p:nvSpPr>
          <p:cNvPr id="30" name="Llamada rectangular redondeada 2">
            <a:extLst>
              <a:ext uri="{FF2B5EF4-FFF2-40B4-BE49-F238E27FC236}">
                <a16:creationId xmlns:a16="http://schemas.microsoft.com/office/drawing/2014/main" id="{F61E607C-2062-286F-5A02-EDFE1C2932DF}"/>
              </a:ext>
            </a:extLst>
          </p:cNvPr>
          <p:cNvSpPr/>
          <p:nvPr/>
        </p:nvSpPr>
        <p:spPr>
          <a:xfrm>
            <a:off x="118824" y="3393849"/>
            <a:ext cx="1225263" cy="238643"/>
          </a:xfrm>
          <a:prstGeom prst="wedgeRoundRectCallout">
            <a:avLst>
              <a:gd name="adj1" fmla="val 92821"/>
              <a:gd name="adj2" fmla="val -91537"/>
              <a:gd name="adj3" fmla="val 16667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200" b="0" dirty="0">
                <a:latin typeface="Arial" panose="020B0604020202020204" pitchFamily="34" charset="0"/>
                <a:cs typeface="Arial" panose="020B0604020202020204" pitchFamily="34" charset="0"/>
              </a:rPr>
              <a:t>Readout cavity</a:t>
            </a:r>
            <a:endParaRPr lang="en-US" sz="12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Llamada rectangular redondeada 2">
            <a:extLst>
              <a:ext uri="{FF2B5EF4-FFF2-40B4-BE49-F238E27FC236}">
                <a16:creationId xmlns:a16="http://schemas.microsoft.com/office/drawing/2014/main" id="{7D9D785C-4F16-EDD4-0CF0-FDFA9BF1192E}"/>
              </a:ext>
            </a:extLst>
          </p:cNvPr>
          <p:cNvSpPr/>
          <p:nvPr/>
        </p:nvSpPr>
        <p:spPr>
          <a:xfrm>
            <a:off x="4403771" y="2369083"/>
            <a:ext cx="1225263" cy="238643"/>
          </a:xfrm>
          <a:prstGeom prst="wedgeRoundRectCallout">
            <a:avLst>
              <a:gd name="adj1" fmla="val -57092"/>
              <a:gd name="adj2" fmla="val 241213"/>
              <a:gd name="adj3" fmla="val 16667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200" b="0" dirty="0" err="1">
                <a:latin typeface="Arial" panose="020B0604020202020204" pitchFamily="34" charset="0"/>
                <a:cs typeface="Arial" panose="020B0604020202020204" pitchFamily="34" charset="0"/>
              </a:rPr>
              <a:t>Transmon</a:t>
            </a:r>
            <a:endParaRPr lang="en-US" sz="12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Llamada rectangular redondeada 2">
            <a:extLst>
              <a:ext uri="{FF2B5EF4-FFF2-40B4-BE49-F238E27FC236}">
                <a16:creationId xmlns:a16="http://schemas.microsoft.com/office/drawing/2014/main" id="{BC7444D1-A3EF-E53A-606D-E8ED357BCFDE}"/>
              </a:ext>
            </a:extLst>
          </p:cNvPr>
          <p:cNvSpPr/>
          <p:nvPr/>
        </p:nvSpPr>
        <p:spPr>
          <a:xfrm>
            <a:off x="186769" y="3818805"/>
            <a:ext cx="1225263" cy="238643"/>
          </a:xfrm>
          <a:prstGeom prst="wedgeRoundRectCallout">
            <a:avLst>
              <a:gd name="adj1" fmla="val 103611"/>
              <a:gd name="adj2" fmla="val -63838"/>
              <a:gd name="adj3" fmla="val 16667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200" b="0" dirty="0">
                <a:latin typeface="Arial" panose="020B0604020202020204" pitchFamily="34" charset="0"/>
                <a:cs typeface="Arial" panose="020B0604020202020204" pitchFamily="34" charset="0"/>
              </a:rPr>
              <a:t>Storage cavity</a:t>
            </a:r>
            <a:endParaRPr lang="en-US" sz="12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Llamada rectangular redondeada 2">
            <a:extLst>
              <a:ext uri="{FF2B5EF4-FFF2-40B4-BE49-F238E27FC236}">
                <a16:creationId xmlns:a16="http://schemas.microsoft.com/office/drawing/2014/main" id="{CC5E7F7B-8CC1-ADA1-BF97-5BF5A1B71DB8}"/>
              </a:ext>
            </a:extLst>
          </p:cNvPr>
          <p:cNvSpPr/>
          <p:nvPr/>
        </p:nvSpPr>
        <p:spPr>
          <a:xfrm>
            <a:off x="4978163" y="3084901"/>
            <a:ext cx="1225263" cy="238643"/>
          </a:xfrm>
          <a:prstGeom prst="wedgeRoundRectCallout">
            <a:avLst>
              <a:gd name="adj1" fmla="val 46507"/>
              <a:gd name="adj2" fmla="val 227930"/>
              <a:gd name="adj3" fmla="val 16667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200" b="0" dirty="0" err="1">
                <a:latin typeface="Arial" panose="020B0604020202020204" pitchFamily="34" charset="0"/>
                <a:cs typeface="Arial" panose="020B0604020202020204" pitchFamily="34" charset="0"/>
              </a:rPr>
              <a:t>Transmon</a:t>
            </a:r>
            <a:endParaRPr lang="en-US" sz="12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Llamada rectangular redondeada 2">
            <a:extLst>
              <a:ext uri="{FF2B5EF4-FFF2-40B4-BE49-F238E27FC236}">
                <a16:creationId xmlns:a16="http://schemas.microsoft.com/office/drawing/2014/main" id="{5BEAF708-DE2A-07AB-EAB3-6C838A6982E0}"/>
              </a:ext>
            </a:extLst>
          </p:cNvPr>
          <p:cNvSpPr/>
          <p:nvPr/>
        </p:nvSpPr>
        <p:spPr>
          <a:xfrm>
            <a:off x="10367528" y="2172853"/>
            <a:ext cx="1583945" cy="241563"/>
          </a:xfrm>
          <a:prstGeom prst="wedgeRoundRectCallout">
            <a:avLst>
              <a:gd name="adj1" fmla="val -39874"/>
              <a:gd name="adj2" fmla="val 483608"/>
              <a:gd name="adj3" fmla="val 16667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200" b="0" dirty="0">
                <a:latin typeface="Arial" panose="020B0604020202020204" pitchFamily="34" charset="0"/>
                <a:cs typeface="Arial" panose="020B0604020202020204" pitchFamily="34" charset="0"/>
              </a:rPr>
              <a:t>Josephson junction</a:t>
            </a:r>
            <a:endParaRPr lang="en-US" sz="12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" name="Marcador de fecha 3">
            <a:extLst>
              <a:ext uri="{FF2B5EF4-FFF2-40B4-BE49-F238E27FC236}">
                <a16:creationId xmlns:a16="http://schemas.microsoft.com/office/drawing/2014/main" id="{1FF47E8A-6235-43A2-881F-D76E54498CC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Marcador de pie de página 4">
            <a:extLst>
              <a:ext uri="{FF2B5EF4-FFF2-40B4-BE49-F238E27FC236}">
                <a16:creationId xmlns:a16="http://schemas.microsoft.com/office/drawing/2014/main" id="{578E4B78-6E8D-4596-B479-A5B0841B9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37" name="Marcador de número de diapositiva 9">
            <a:extLst>
              <a:ext uri="{FF2B5EF4-FFF2-40B4-BE49-F238E27FC236}">
                <a16:creationId xmlns:a16="http://schemas.microsoft.com/office/drawing/2014/main" id="{B8402F5C-3D97-453D-969C-87A8E9EF60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41</a:t>
            </a:fld>
            <a:endParaRPr lang="es-ES" sz="1200" dirty="0"/>
          </a:p>
        </p:txBody>
      </p:sp>
    </p:spTree>
    <p:extLst>
      <p:ext uri="{BB962C8B-B14F-4D97-AF65-F5344CB8AC3E}">
        <p14:creationId xmlns:p14="http://schemas.microsoft.com/office/powerpoint/2010/main" val="381107530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34F262-4D5C-763C-C66D-35977BACA5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>
            <a:extLst>
              <a:ext uri="{FF2B5EF4-FFF2-40B4-BE49-F238E27FC236}">
                <a16:creationId xmlns:a16="http://schemas.microsoft.com/office/drawing/2014/main" id="{D5946903-C33D-19C5-8974-1B8FE2AF96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400" y="332656"/>
            <a:ext cx="9515400" cy="1143000"/>
          </a:xfrm>
        </p:spPr>
        <p:txBody>
          <a:bodyPr>
            <a:normAutofit/>
          </a:bodyPr>
          <a:lstStyle/>
          <a:p>
            <a:r>
              <a:rPr lang="en-US" sz="4000" b="1" noProof="0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Conclusions</a:t>
            </a:r>
          </a:p>
        </p:txBody>
      </p:sp>
      <p:sp>
        <p:nvSpPr>
          <p:cNvPr id="18" name="Marcador de fecha 3">
            <a:extLst>
              <a:ext uri="{FF2B5EF4-FFF2-40B4-BE49-F238E27FC236}">
                <a16:creationId xmlns:a16="http://schemas.microsoft.com/office/drawing/2014/main" id="{63616068-0068-6586-FEF9-6573436391D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Marcador de pie de página 4">
            <a:extLst>
              <a:ext uri="{FF2B5EF4-FFF2-40B4-BE49-F238E27FC236}">
                <a16:creationId xmlns:a16="http://schemas.microsoft.com/office/drawing/2014/main" id="{B8A98E52-C9D5-1993-1761-225EC1C714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6" name="Marcador de número de diapositiva 8">
            <a:extLst>
              <a:ext uri="{FF2B5EF4-FFF2-40B4-BE49-F238E27FC236}">
                <a16:creationId xmlns:a16="http://schemas.microsoft.com/office/drawing/2014/main" id="{876B456D-DB70-615B-C4C8-37515DC4AE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6356351"/>
            <a:ext cx="2844800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mtClean="0"/>
              <a:pPr>
                <a:defRPr/>
              </a:pPr>
              <a:t>42</a:t>
            </a:fld>
            <a:endParaRPr lang="es-ES" dirty="0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29659F97-AD23-C4B3-58B5-312ED8B028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451" y="1355075"/>
            <a:ext cx="10515600" cy="4756358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0000"/>
              </a:lnSpc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Boosting interest in experimental search for axions </a:t>
            </a:r>
          </a:p>
          <a:p>
            <a:pPr>
              <a:lnSpc>
                <a:spcPct val="110000"/>
              </a:lnSpc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Singular portfolio of technologies, many of them not present in conventional HEP groups/institutions</a:t>
            </a:r>
          </a:p>
          <a:p>
            <a:pPr lvl="1">
              <a:lnSpc>
                <a:spcPct val="110000"/>
              </a:lnSpc>
              <a:spcBef>
                <a:spcPts val="1000"/>
              </a:spcBef>
              <a:defRPr/>
            </a:pPr>
            <a:r>
              <a:rPr lang="es-ES" sz="19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Technologicaly</a:t>
            </a:r>
            <a:r>
              <a:rPr lang="es-ES" sz="19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9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exciting</a:t>
            </a:r>
            <a:r>
              <a:rPr lang="es-ES" sz="19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9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field</a:t>
            </a:r>
            <a:endParaRPr lang="en-US" sz="19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Importance of networking with neighboring fields</a:t>
            </a:r>
          </a:p>
          <a:p>
            <a:pPr lvl="1">
              <a:lnSpc>
                <a:spcPct val="110000"/>
              </a:lnSpc>
              <a:spcBef>
                <a:spcPts val="0"/>
              </a:spcBef>
              <a:defRPr/>
            </a:pPr>
            <a:r>
              <a:rPr lang="en-US" sz="18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Astronomical observatories and missions (e.g. x-ray </a:t>
            </a:r>
            <a:r>
              <a:rPr lang="en-US" sz="18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telecopes</a:t>
            </a:r>
            <a:r>
              <a:rPr lang="en-US" sz="18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US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10000"/>
              </a:lnSpc>
              <a:spcBef>
                <a:spcPts val="0"/>
              </a:spcBef>
              <a:defRPr/>
            </a:pPr>
            <a:r>
              <a:rPr lang="en-US" sz="18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Precision optics, material science,…</a:t>
            </a:r>
          </a:p>
          <a:p>
            <a:pPr lvl="1">
              <a:lnSpc>
                <a:spcPct val="110000"/>
              </a:lnSpc>
              <a:spcBef>
                <a:spcPts val="0"/>
              </a:spcBef>
              <a:defRPr/>
            </a:pPr>
            <a:r>
              <a:rPr lang="en-US" sz="18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RF technologies and astronomy</a:t>
            </a:r>
          </a:p>
          <a:p>
            <a:pPr lvl="1">
              <a:lnSpc>
                <a:spcPct val="110000"/>
              </a:lnSpc>
              <a:spcBef>
                <a:spcPts val="0"/>
              </a:spcBef>
              <a:defRPr/>
            </a:pPr>
            <a:r>
              <a:rPr lang="en-US" sz="18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Quantum physics and technologies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Potential for impact of new ideas, or new synergic connections,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etc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Large fraction of parameter space at reach of near-future experiments</a:t>
            </a:r>
          </a:p>
          <a:p>
            <a:pPr lvl="1">
              <a:lnSpc>
                <a:spcPct val="110000"/>
              </a:lnSpc>
              <a:spcBef>
                <a:spcPts val="1000"/>
              </a:spcBef>
              <a:defRPr/>
            </a:pPr>
            <a:r>
              <a:rPr lang="en-US" sz="19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chances of discovery!</a:t>
            </a:r>
          </a:p>
          <a:p>
            <a:pPr marL="457200" lvl="1" indent="0">
              <a:lnSpc>
                <a:spcPct val="110000"/>
              </a:lnSpc>
              <a:spcBef>
                <a:spcPts val="1000"/>
              </a:spcBef>
              <a:buNone/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0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				Good times for axions… stay tuned</a:t>
            </a:r>
            <a:endParaRPr lang="en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944065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57AD61-4871-3C0B-1435-21E36632E8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>
            <a:extLst>
              <a:ext uri="{FF2B5EF4-FFF2-40B4-BE49-F238E27FC236}">
                <a16:creationId xmlns:a16="http://schemas.microsoft.com/office/drawing/2014/main" id="{C5EE2D75-AC4D-812D-AE7B-F0F14C9BA5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54108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Acknowledgements</a:t>
            </a:r>
            <a:endParaRPr lang="en-US" sz="4000" b="1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2 Marcador de contenido">
            <a:extLst>
              <a:ext uri="{FF2B5EF4-FFF2-40B4-BE49-F238E27FC236}">
                <a16:creationId xmlns:a16="http://schemas.microsoft.com/office/drawing/2014/main" id="{5152D74D-6392-A111-E6E9-8B7F3A1E36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283" y="1731625"/>
            <a:ext cx="8423445" cy="38460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600" noProof="0" dirty="0">
                <a:latin typeface="Arial" panose="020B0604020202020204" pitchFamily="34" charset="0"/>
                <a:cs typeface="Arial" panose="020B0604020202020204" pitchFamily="34" charset="0"/>
              </a:rPr>
              <a:t>The work presented in this seminar is a review of international efforts funded by many agencies. But in particular I want to personally acknowledge support from: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sz="1600" noProof="0" dirty="0">
                <a:latin typeface="Arial" panose="020B0604020202020204" pitchFamily="34" charset="0"/>
                <a:cs typeface="Arial" panose="020B0604020202020204" pitchFamily="34" charset="0"/>
              </a:rPr>
              <a:t>European Union’s Horizon 2020 research and innovation </a:t>
            </a:r>
            <a:r>
              <a:rPr lang="en-US" sz="1600" noProof="0" dirty="0" err="1"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r>
              <a:rPr lang="en-US" sz="1600" noProof="0" dirty="0">
                <a:latin typeface="Arial" panose="020B0604020202020204" pitchFamily="34" charset="0"/>
                <a:cs typeface="Arial" panose="020B0604020202020204" pitchFamily="34" charset="0"/>
              </a:rPr>
              <a:t> under the </a:t>
            </a:r>
            <a:r>
              <a:rPr lang="en-US" sz="1600" b="1" noProof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European Research Council (ERC) </a:t>
            </a:r>
            <a:r>
              <a:rPr lang="en-US" sz="1600" noProof="0" dirty="0">
                <a:latin typeface="Arial" panose="020B0604020202020204" pitchFamily="34" charset="0"/>
                <a:cs typeface="Arial" panose="020B0604020202020204" pitchFamily="34" charset="0"/>
              </a:rPr>
              <a:t>grant agreement ERC-2017-AdG788781 (</a:t>
            </a:r>
            <a:r>
              <a:rPr lang="en-US" sz="1600" b="1" noProof="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IAXO+</a:t>
            </a:r>
            <a:r>
              <a:rPr lang="en-US" sz="1600" noProof="0" dirty="0"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European Union’s Horizon 2020 research and innovation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under the </a:t>
            </a:r>
            <a:r>
              <a:rPr lang="en-US" sz="16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European Research Council (ERC)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grant agreement ERC-2023-SyG 101118911 (</a:t>
            </a:r>
            <a:r>
              <a:rPr lang="en-US" sz="16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DarkQuantum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sz="1600" noProof="0" dirty="0">
                <a:latin typeface="Arial" panose="020B0604020202020204" pitchFamily="34" charset="0"/>
                <a:cs typeface="Arial" panose="020B0604020202020204" pitchFamily="34" charset="0"/>
              </a:rPr>
              <a:t>Spanish </a:t>
            </a:r>
            <a:r>
              <a:rPr lang="en-US" sz="16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Agencia Estatal de </a:t>
            </a:r>
            <a:r>
              <a:rPr lang="en-US" sz="1600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Investigación</a:t>
            </a:r>
            <a:r>
              <a:rPr lang="en-US" sz="16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(AEI)</a:t>
            </a:r>
            <a:r>
              <a:rPr lang="en-US" sz="1600" noProof="0" dirty="0">
                <a:latin typeface="Arial" panose="020B0604020202020204" pitchFamily="34" charset="0"/>
                <a:cs typeface="Arial" panose="020B0604020202020204" pitchFamily="34" charset="0"/>
              </a:rPr>
              <a:t> under grant PID2019-108122GB-C31 funded by MCIN/AEI/10.13039/501100011033. </a:t>
            </a:r>
          </a:p>
          <a:p>
            <a:r>
              <a:rPr lang="en-US" sz="1600" noProof="0" dirty="0">
                <a:latin typeface="Arial" panose="020B0604020202020204" pitchFamily="34" charset="0"/>
                <a:cs typeface="Arial" panose="020B0604020202020204" pitchFamily="34" charset="0"/>
              </a:rPr>
              <a:t>The “</a:t>
            </a:r>
            <a:r>
              <a:rPr lang="en-US" sz="16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European Union </a:t>
            </a:r>
            <a:r>
              <a:rPr lang="en-US" sz="1600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NextGenerationEU</a:t>
            </a:r>
            <a:r>
              <a:rPr lang="en-US" sz="16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/PRTR</a:t>
            </a:r>
            <a:r>
              <a:rPr lang="en-US" sz="1600" noProof="0" dirty="0">
                <a:latin typeface="Arial" panose="020B0604020202020204" pitchFamily="34" charset="0"/>
                <a:cs typeface="Arial" panose="020B0604020202020204" pitchFamily="34" charset="0"/>
              </a:rPr>
              <a:t>” (Planes </a:t>
            </a:r>
            <a:r>
              <a:rPr lang="en-US" sz="1600" noProof="0" dirty="0" err="1">
                <a:latin typeface="Arial" panose="020B0604020202020204" pitchFamily="34" charset="0"/>
                <a:cs typeface="Arial" panose="020B0604020202020204" pitchFamily="34" charset="0"/>
              </a:rPr>
              <a:t>complementarios</a:t>
            </a:r>
            <a:r>
              <a:rPr lang="en-US" sz="1600" noProof="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600" noProof="0" dirty="0" err="1">
                <a:latin typeface="Arial" panose="020B0604020202020204" pitchFamily="34" charset="0"/>
                <a:cs typeface="Arial" panose="020B0604020202020204" pitchFamily="34" charset="0"/>
              </a:rPr>
              <a:t>Programa</a:t>
            </a:r>
            <a:r>
              <a:rPr lang="en-US" sz="1600" noProof="0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US" sz="1600" noProof="0" dirty="0" err="1">
                <a:latin typeface="Arial" panose="020B0604020202020204" pitchFamily="34" charset="0"/>
                <a:cs typeface="Arial" panose="020B0604020202020204" pitchFamily="34" charset="0"/>
              </a:rPr>
              <a:t>Astrofísica</a:t>
            </a:r>
            <a:r>
              <a:rPr lang="en-US" sz="1600" noProof="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1600" noProof="0" dirty="0" err="1">
                <a:latin typeface="Arial" panose="020B0604020202020204" pitchFamily="34" charset="0"/>
                <a:cs typeface="Arial" panose="020B0604020202020204" pitchFamily="34" charset="0"/>
              </a:rPr>
              <a:t>Física</a:t>
            </a:r>
            <a:r>
              <a:rPr lang="en-US" sz="1600" noProof="0" dirty="0">
                <a:latin typeface="Arial" panose="020B0604020202020204" pitchFamily="34" charset="0"/>
                <a:cs typeface="Arial" panose="020B0604020202020204" pitchFamily="34" charset="0"/>
              </a:rPr>
              <a:t> de Altas </a:t>
            </a:r>
            <a:r>
              <a:rPr lang="en-US" sz="1600" noProof="0" dirty="0" err="1">
                <a:latin typeface="Arial" panose="020B0604020202020204" pitchFamily="34" charset="0"/>
                <a:cs typeface="Arial" panose="020B0604020202020204" pitchFamily="34" charset="0"/>
              </a:rPr>
              <a:t>Energías</a:t>
            </a:r>
            <a:r>
              <a:rPr lang="en-US" sz="1600" noProof="0" dirty="0">
                <a:latin typeface="Arial" panose="020B0604020202020204" pitchFamily="34" charset="0"/>
                <a:cs typeface="Arial" panose="020B0604020202020204" pitchFamily="34" charset="0"/>
              </a:rPr>
              <a:t>), co-funded by </a:t>
            </a:r>
            <a:r>
              <a:rPr lang="en-US" sz="1600" noProof="0" dirty="0" err="1">
                <a:latin typeface="Arial" panose="020B0604020202020204" pitchFamily="34" charset="0"/>
                <a:cs typeface="Arial" panose="020B0604020202020204" pitchFamily="34" charset="0"/>
              </a:rPr>
              <a:t>Gobierno</a:t>
            </a:r>
            <a:r>
              <a:rPr lang="en-US" sz="1600" noProof="0" dirty="0">
                <a:latin typeface="Arial" panose="020B0604020202020204" pitchFamily="34" charset="0"/>
                <a:cs typeface="Arial" panose="020B0604020202020204" pitchFamily="34" charset="0"/>
              </a:rPr>
              <a:t> de Aragón</a:t>
            </a:r>
          </a:p>
          <a:p>
            <a:endParaRPr lang="en-US" sz="16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2" descr="Resultado de imagen de erc logo">
            <a:hlinkClick r:id="rId3"/>
            <a:extLst>
              <a:ext uri="{FF2B5EF4-FFF2-40B4-BE49-F238E27FC236}">
                <a16:creationId xmlns:a16="http://schemas.microsoft.com/office/drawing/2014/main" id="{F030E8B7-2794-79A9-C711-7AA1D7C828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79465" y="1032781"/>
            <a:ext cx="1802110" cy="1802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sp>
        <p:nvSpPr>
          <p:cNvPr id="9" name="Rectangle 1">
            <a:extLst>
              <a:ext uri="{FF2B5EF4-FFF2-40B4-BE49-F238E27FC236}">
                <a16:creationId xmlns:a16="http://schemas.microsoft.com/office/drawing/2014/main" id="{503BE6AF-4A29-4E5B-AC44-EDBDE8A6F21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ES" altLang="en-ES" sz="3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ES" altLang="en-E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1" name="Picture 2">
            <a:extLst>
              <a:ext uri="{FF2B5EF4-FFF2-40B4-BE49-F238E27FC236}">
                <a16:creationId xmlns:a16="http://schemas.microsoft.com/office/drawing/2014/main" id="{F35CF9E8-59AB-CAE3-3CC2-D039D2E5865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048" t="-9057" b="-1"/>
          <a:stretch/>
        </p:blipFill>
        <p:spPr bwMode="auto">
          <a:xfrm>
            <a:off x="9462636" y="4081937"/>
            <a:ext cx="2267582" cy="993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>
            <a:extLst>
              <a:ext uri="{FF2B5EF4-FFF2-40B4-BE49-F238E27FC236}">
                <a16:creationId xmlns:a16="http://schemas.microsoft.com/office/drawing/2014/main" id="{F35CF9E8-59AB-CAE3-3CC2-D039D2E5865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796" r="41202"/>
          <a:stretch/>
        </p:blipFill>
        <p:spPr bwMode="auto">
          <a:xfrm>
            <a:off x="9198857" y="3095347"/>
            <a:ext cx="2963327" cy="823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id="{FEAB98D3-7449-6C25-46A6-CC74BE146E6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84521" y="5334690"/>
            <a:ext cx="4672445" cy="979387"/>
          </a:xfrm>
          <a:prstGeom prst="rect">
            <a:avLst/>
          </a:prstGeom>
        </p:spPr>
      </p:pic>
      <p:sp>
        <p:nvSpPr>
          <p:cNvPr id="13" name="CuadroTexto 12">
            <a:extLst>
              <a:ext uri="{FF2B5EF4-FFF2-40B4-BE49-F238E27FC236}">
                <a16:creationId xmlns:a16="http://schemas.microsoft.com/office/drawing/2014/main" id="{B366FF5E-7C29-0324-5CFD-664715B53443}"/>
              </a:ext>
            </a:extLst>
          </p:cNvPr>
          <p:cNvSpPr txBox="1"/>
          <p:nvPr/>
        </p:nvSpPr>
        <p:spPr>
          <a:xfrm>
            <a:off x="5897136" y="5387409"/>
            <a:ext cx="545666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Funded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by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European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Union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Views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opinions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expressed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are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however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those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author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(s)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only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and do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necessarily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reflect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those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European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Union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Neither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European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Union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nor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granting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authority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can be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held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responsible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b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for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them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Rectángulo 13">
            <a:extLst>
              <a:ext uri="{FF2B5EF4-FFF2-40B4-BE49-F238E27FC236}">
                <a16:creationId xmlns:a16="http://schemas.microsoft.com/office/drawing/2014/main" id="{F015524B-BEDB-2806-1270-FEAE45FB6C94}"/>
              </a:ext>
            </a:extLst>
          </p:cNvPr>
          <p:cNvSpPr/>
          <p:nvPr/>
        </p:nvSpPr>
        <p:spPr>
          <a:xfrm>
            <a:off x="1330037" y="5335454"/>
            <a:ext cx="10272320" cy="968941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33DC6A7E-8B55-2FF1-A9B0-737CE90B885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4206EA78-BC7D-57A5-1751-BE9759CC89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7" name="Marcador de número de diapositiva 9">
            <a:extLst>
              <a:ext uri="{FF2B5EF4-FFF2-40B4-BE49-F238E27FC236}">
                <a16:creationId xmlns:a16="http://schemas.microsoft.com/office/drawing/2014/main" id="{E4212DE6-F974-AD1A-AFA3-0C124FEF9B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43</a:t>
            </a:fld>
            <a:endParaRPr lang="es-ES" sz="1200" dirty="0"/>
          </a:p>
        </p:txBody>
      </p:sp>
    </p:spTree>
    <p:extLst>
      <p:ext uri="{BB962C8B-B14F-4D97-AF65-F5344CB8AC3E}">
        <p14:creationId xmlns:p14="http://schemas.microsoft.com/office/powerpoint/2010/main" val="346991306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56F0BCC-71A4-1A81-1748-995D0EE683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DC0E74EA-D3E6-2770-B3D9-89CFFEE2F8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Thank you for your attention</a:t>
            </a:r>
          </a:p>
          <a:p>
            <a:pPr marL="0" indent="0" algn="ctr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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Backup slides</a:t>
            </a:r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5EEAC2F0-FECC-0E7B-4753-91255BFF5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D77730-904C-4944-9B34-9295FCD08D9B}" type="slidenum">
              <a:rPr lang="en-US" smtClean="0"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590212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EA4A55-34B9-0800-5B3B-D8E1EAAC5D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2">
            <a:extLst>
              <a:ext uri="{FF2B5EF4-FFF2-40B4-BE49-F238E27FC236}">
                <a16:creationId xmlns:a16="http://schemas.microsoft.com/office/drawing/2014/main" id="{7A98BFAE-6BC6-F630-B82F-5E9EDE9E94F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 b="1" noProof="0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ADMX: next plans</a:t>
            </a:r>
          </a:p>
        </p:txBody>
      </p:sp>
      <p:sp>
        <p:nvSpPr>
          <p:cNvPr id="6" name="Marcador de fecha 3">
            <a:extLst>
              <a:ext uri="{FF2B5EF4-FFF2-40B4-BE49-F238E27FC236}">
                <a16:creationId xmlns:a16="http://schemas.microsoft.com/office/drawing/2014/main" id="{7F55D017-3E6D-7D94-D648-017B9F947AD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Marcador de pie de página 4">
            <a:extLst>
              <a:ext uri="{FF2B5EF4-FFF2-40B4-BE49-F238E27FC236}">
                <a16:creationId xmlns:a16="http://schemas.microsoft.com/office/drawing/2014/main" id="{75C68E80-A7D5-701B-3A91-B840BD2E40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9" name="Marcador de número de diapositiva 9">
            <a:extLst>
              <a:ext uri="{FF2B5EF4-FFF2-40B4-BE49-F238E27FC236}">
                <a16:creationId xmlns:a16="http://schemas.microsoft.com/office/drawing/2014/main" id="{BE35A611-FA9A-CA11-0A95-496EE171A4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45</a:t>
            </a:fld>
            <a:endParaRPr lang="es-ES" sz="1200" dirty="0"/>
          </a:p>
        </p:txBody>
      </p:sp>
      <p:pic>
        <p:nvPicPr>
          <p:cNvPr id="4" name="Run1D_limit_with_inset_final.png" descr="Run1D_limit_with_inset_final.png">
            <a:extLst>
              <a:ext uri="{FF2B5EF4-FFF2-40B4-BE49-F238E27FC236}">
                <a16:creationId xmlns:a16="http://schemas.microsoft.com/office/drawing/2014/main" id="{496E16F7-91F2-2B56-81F7-DACDBB0D904F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80000" y="1346793"/>
            <a:ext cx="6273800" cy="5094442"/>
          </a:xfrm>
          <a:prstGeom prst="rect">
            <a:avLst/>
          </a:prstGeom>
          <a:ln w="12700">
            <a:miter lim="400000"/>
          </a:ln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3E3B5BDF-27CF-9224-B937-93BC840BB1E5}"/>
              </a:ext>
            </a:extLst>
          </p:cNvPr>
          <p:cNvSpPr/>
          <p:nvPr/>
        </p:nvSpPr>
        <p:spPr>
          <a:xfrm rot="21433666">
            <a:off x="6472519" y="4834965"/>
            <a:ext cx="4114800" cy="14343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8D25976-CD2C-E088-4A0A-3A7980D5EF1E}"/>
              </a:ext>
            </a:extLst>
          </p:cNvPr>
          <p:cNvSpPr txBox="1"/>
          <p:nvPr/>
        </p:nvSpPr>
        <p:spPr>
          <a:xfrm rot="21269768">
            <a:off x="6992471" y="4928816"/>
            <a:ext cx="2749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 – reach downward</a:t>
            </a:r>
          </a:p>
        </p:txBody>
      </p:sp>
      <p:sp>
        <p:nvSpPr>
          <p:cNvPr id="7" name="2 Marcador de contenido">
            <a:extLst>
              <a:ext uri="{FF2B5EF4-FFF2-40B4-BE49-F238E27FC236}">
                <a16:creationId xmlns:a16="http://schemas.microsoft.com/office/drawing/2014/main" id="{41F30188-3536-05FD-9C46-81EAC14DD0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8646" y="1479105"/>
            <a:ext cx="4791672" cy="4747667"/>
          </a:xfrm>
        </p:spPr>
        <p:txBody>
          <a:bodyPr>
            <a:normAutofit/>
          </a:bodyPr>
          <a:lstStyle/>
          <a:p>
            <a:r>
              <a:rPr lang="en-US" sz="2000" noProof="0" dirty="0">
                <a:latin typeface="Arial" panose="020B0604020202020204" pitchFamily="34" charset="0"/>
                <a:cs typeface="Arial" panose="020B0604020202020204" pitchFamily="34" charset="0"/>
              </a:rPr>
              <a:t>Plan: Extend reach down to DFSZ at below-nominal dark matter density, by improving amplifiers to lower system noise temperature. [Started data taking in 2026)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noProof="0" dirty="0">
                <a:latin typeface="Arial" panose="020B0604020202020204" pitchFamily="34" charset="0"/>
                <a:cs typeface="Arial" panose="020B0604020202020204" pitchFamily="34" charset="0"/>
              </a:rPr>
              <a:t>Beyond next year: Extend sensitivity to higher masses using a multicavity system. Method: Multiple cavity system</a:t>
            </a:r>
          </a:p>
          <a:p>
            <a:endParaRPr lang="en-US" sz="20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Arrow: Right 5">
            <a:extLst>
              <a:ext uri="{FF2B5EF4-FFF2-40B4-BE49-F238E27FC236}">
                <a16:creationId xmlns:a16="http://schemas.microsoft.com/office/drawing/2014/main" id="{CBE80B51-EB4A-2FA9-B83A-6B93DADAEBD3}"/>
              </a:ext>
            </a:extLst>
          </p:cNvPr>
          <p:cNvSpPr/>
          <p:nvPr/>
        </p:nvSpPr>
        <p:spPr>
          <a:xfrm>
            <a:off x="7219577" y="2912937"/>
            <a:ext cx="203200" cy="788894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5829452-90D6-BFD5-BAE1-F1351016C429}"/>
              </a:ext>
            </a:extLst>
          </p:cNvPr>
          <p:cNvSpPr txBox="1"/>
          <p:nvPr/>
        </p:nvSpPr>
        <p:spPr>
          <a:xfrm>
            <a:off x="7422777" y="2912937"/>
            <a:ext cx="13447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2 – reach upwards</a:t>
            </a:r>
          </a:p>
        </p:txBody>
      </p:sp>
    </p:spTree>
    <p:extLst>
      <p:ext uri="{BB962C8B-B14F-4D97-AF65-F5344CB8AC3E}">
        <p14:creationId xmlns:p14="http://schemas.microsoft.com/office/powerpoint/2010/main" val="140939949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4">
            <a:extLst>
              <a:ext uri="{FF2B5EF4-FFF2-40B4-BE49-F238E27FC236}">
                <a16:creationId xmlns:a16="http://schemas.microsoft.com/office/drawing/2014/main" id="{5E5A6A14-4F89-7AD0-CFDC-5CA36DF5F3F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39" b="7310"/>
          <a:stretch>
            <a:fillRect/>
          </a:stretch>
        </p:blipFill>
        <p:spPr>
          <a:xfrm>
            <a:off x="9204467" y="3603096"/>
            <a:ext cx="2012666" cy="2271655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854CBE50-AC9F-96C8-D326-16258216A3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51391" y="501649"/>
            <a:ext cx="3253849" cy="2972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1919536" y="332656"/>
            <a:ext cx="8291264" cy="1143000"/>
          </a:xfrm>
        </p:spPr>
        <p:txBody>
          <a:bodyPr/>
          <a:lstStyle/>
          <a:p>
            <a:r>
              <a:rPr lang="en-US" b="1" noProof="0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Lower-m</a:t>
            </a:r>
            <a:r>
              <a:rPr lang="en-US" b="1" baseline="-25000" noProof="0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US" b="1" noProof="0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noProof="0" dirty="0" err="1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haloscopes</a:t>
            </a:r>
            <a:endParaRPr lang="en-US" b="1" noProof="0" dirty="0">
              <a:effectLst>
                <a:outerShdw blurRad="38100" dist="38100" dir="2700000" algn="tl">
                  <a:srgbClr val="FFFFFF"/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2 Marcador de contenido"/>
              <p:cNvSpPr>
                <a:spLocks noGrp="1"/>
              </p:cNvSpPr>
              <p:nvPr>
                <p:ph idx="1"/>
              </p:nvPr>
            </p:nvSpPr>
            <p:spPr>
              <a:xfrm>
                <a:off x="623391" y="1340769"/>
                <a:ext cx="8114209" cy="5015582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US" sz="2000" noProof="0" dirty="0">
                    <a:latin typeface="Arial" panose="020B0604020202020204" pitchFamily="34" charset="0"/>
                    <a:cs typeface="Arial" panose="020B0604020202020204" pitchFamily="34" charset="0"/>
                  </a:rPr>
                  <a:t>Large </a:t>
                </a:r>
                <a:r>
                  <a:rPr lang="en-US" sz="2000" dirty="0">
                    <a:latin typeface="Arial" panose="020B0604020202020204" pitchFamily="34" charset="0"/>
                    <a:cs typeface="Arial" panose="020B0604020202020204" pitchFamily="34" charset="0"/>
                  </a:rPr>
                  <a:t>V </a:t>
                </a:r>
                <a:r>
                  <a:rPr lang="en-US" sz="2000" dirty="0" err="1">
                    <a:latin typeface="Arial" panose="020B0604020202020204" pitchFamily="34" charset="0"/>
                    <a:cs typeface="Arial" panose="020B0604020202020204" pitchFamily="34" charset="0"/>
                  </a:rPr>
                  <a:t>haloscopes</a:t>
                </a:r>
                <a:r>
                  <a:rPr lang="en-US" sz="2000" dirty="0">
                    <a:latin typeface="Arial" panose="020B0604020202020204" pitchFamily="34" charset="0"/>
                    <a:cs typeface="Arial" panose="020B0604020202020204" pitchFamily="34" charset="0"/>
                  </a:rPr>
                  <a:t> are technologically simpler, but expensive </a:t>
                </a:r>
                <a:r>
                  <a:rPr lang="en-US" sz="20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 huge magnet needed.</a:t>
                </a:r>
              </a:p>
              <a:p>
                <a:r>
                  <a:rPr lang="en-US" sz="2000" noProof="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Use of existing magnets could be an effective </a:t>
                </a:r>
                <a:r>
                  <a:rPr lang="en-US" sz="20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strategy</a:t>
                </a:r>
              </a:p>
              <a:p>
                <a:pPr marL="0" indent="0">
                  <a:buNone/>
                </a:pPr>
                <a:r>
                  <a:rPr lang="en-US" sz="20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Some proposals:</a:t>
                </a:r>
              </a:p>
              <a:p>
                <a:r>
                  <a:rPr lang="en-US" sz="2000" b="1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RADES</a:t>
                </a:r>
                <a:r>
                  <a:rPr lang="en-US" sz="20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 </a:t>
                </a:r>
                <a:r>
                  <a:rPr lang="en-US" sz="2000" dirty="0" err="1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DarkQuantum</a:t>
                </a:r>
                <a:r>
                  <a:rPr lang="en-US" sz="20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 - low frequency: aiming at </a:t>
                </a:r>
                <a:r>
                  <a:rPr lang="en-US" sz="2000" dirty="0" err="1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BabyIAXO</a:t>
                </a:r>
                <a:r>
                  <a:rPr lang="en-US" sz="20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 magnet, but first prototypes could take data at CERN’s M1</a:t>
                </a:r>
              </a:p>
              <a:p>
                <a:r>
                  <a:rPr lang="en-US" sz="2000" b="1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FLASH</a:t>
                </a:r>
                <a:r>
                  <a:rPr lang="en-US" sz="20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 proposal to use FINUDA magnet at LNF</a:t>
                </a:r>
              </a:p>
              <a:p>
                <a:pPr marL="0" indent="0">
                  <a:buNone/>
                </a:pPr>
                <a:r>
                  <a:rPr lang="en-US" sz="20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Also</a:t>
                </a:r>
              </a:p>
              <a:p>
                <a:r>
                  <a:rPr lang="en-US" sz="2000" b="1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GraHal</a:t>
                </a:r>
                <a:r>
                  <a:rPr lang="en-US" sz="20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 in Grenoble</a:t>
                </a:r>
              </a:p>
              <a:p>
                <a:r>
                  <a:rPr lang="en-US" sz="2000" b="1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ADMX</a:t>
                </a:r>
                <a:r>
                  <a:rPr lang="en-US" sz="20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 plans for lower masses (EFR)</a:t>
                </a:r>
                <a:endParaRPr lang="en-US" sz="2000" noProof="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>
                  <a:buNone/>
                </a:pPr>
                <a:r>
                  <a:rPr lang="en-US" sz="2000" dirty="0">
                    <a:latin typeface="Arial" panose="020B0604020202020204" pitchFamily="34" charset="0"/>
                    <a:cs typeface="Arial" panose="020B0604020202020204" pitchFamily="34" charset="0"/>
                  </a:rPr>
                  <a:t>Lowest possible frequency ultimately limited but realistic magnet/cavity size </a:t>
                </a:r>
                <a:r>
                  <a:rPr lang="en-US" sz="2000" dirty="0">
                    <a:latin typeface="Arial" panose="020B0604020202020204" pitchFamily="34" charset="0"/>
                    <a:cs typeface="Arial" panose="020B0604020202020204" pitchFamily="34" charset="0"/>
                    <a:sym typeface="Wingdings" pitchFamily="2" charset="2"/>
                  </a:rPr>
                  <a:t> move to different concepts</a:t>
                </a:r>
              </a:p>
              <a:p>
                <a:r>
                  <a:rPr lang="en-US" sz="2000" dirty="0">
                    <a:latin typeface="Arial" panose="020B0604020202020204" pitchFamily="34" charset="0"/>
                    <a:cs typeface="Arial" panose="020B0604020202020204" pitchFamily="34" charset="0"/>
                    <a:sym typeface="Wingdings" pitchFamily="2" charset="2"/>
                  </a:rPr>
                  <a:t>Pick-up coil and resonant circuit (DM-Radio, see next slide)</a:t>
                </a:r>
              </a:p>
              <a:p>
                <a:r>
                  <a:rPr lang="en-US" sz="2000" dirty="0">
                    <a:latin typeface="Arial" panose="020B0604020202020204" pitchFamily="34" charset="0"/>
                    <a:cs typeface="Arial" panose="020B0604020202020204" pitchFamily="34" charset="0"/>
                    <a:sym typeface="Wingdings" pitchFamily="2" charset="2"/>
                  </a:rPr>
                  <a:t>NMR resonances (</a:t>
                </a:r>
                <a:r>
                  <a:rPr lang="en-US" sz="2000" dirty="0" err="1">
                    <a:latin typeface="Arial" panose="020B0604020202020204" pitchFamily="34" charset="0"/>
                    <a:cs typeface="Arial" panose="020B0604020202020204" pitchFamily="34" charset="0"/>
                    <a:sym typeface="Wingdings" pitchFamily="2" charset="2"/>
                  </a:rPr>
                  <a:t>CASPEr</a:t>
                </a:r>
                <a:r>
                  <a:rPr lang="en-US" sz="2000" dirty="0">
                    <a:latin typeface="Arial" panose="020B0604020202020204" pitchFamily="34" charset="0"/>
                    <a:cs typeface="Arial" panose="020B0604020202020204" pitchFamily="34" charset="0"/>
                    <a:sym typeface="Wingdings" pitchFamily="2" charset="2"/>
                  </a:rPr>
                  <a:t>), but not sensitive to other than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2000" i="1" dirty="0" smtClean="0">
                            <a:latin typeface="Cambria Math" panose="02040503050406030204" pitchFamily="18" charset="0"/>
                            <a:cs typeface="Arial" panose="020B0604020202020204" pitchFamily="34" charset="0"/>
                            <a:sym typeface="Wingdings" pitchFamily="2" charset="2"/>
                          </a:rPr>
                        </m:ctrlPr>
                      </m:sSubPr>
                      <m:e>
                        <m:r>
                          <a:rPr lang="es-ES" sz="2000" b="0" i="1" dirty="0" smtClean="0">
                            <a:latin typeface="Cambria Math" panose="02040503050406030204" pitchFamily="18" charset="0"/>
                            <a:cs typeface="Arial" panose="020B0604020202020204" pitchFamily="34" charset="0"/>
                            <a:sym typeface="Wingdings" pitchFamily="2" charset="2"/>
                          </a:rPr>
                          <m:t>𝑔</m:t>
                        </m:r>
                      </m:e>
                      <m:sub>
                        <m:r>
                          <a:rPr lang="es-ES" sz="2000" b="0" i="1" dirty="0" smtClean="0">
                            <a:latin typeface="Cambria Math" panose="02040503050406030204" pitchFamily="18" charset="0"/>
                            <a:cs typeface="Arial" panose="020B0604020202020204" pitchFamily="34" charset="0"/>
                            <a:sym typeface="Wingdings" pitchFamily="2" charset="2"/>
                          </a:rPr>
                          <m:t>𝑎</m:t>
                        </m:r>
                        <m:r>
                          <a:rPr lang="es-ES" sz="2000" b="0" i="1" dirty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  <a:sym typeface="Wingdings" pitchFamily="2" charset="2"/>
                          </a:rPr>
                          <m:t>𝛾</m:t>
                        </m:r>
                      </m:sub>
                    </m:sSub>
                  </m:oMath>
                </a14:m>
                <a:r>
                  <a:rPr lang="en-US" sz="2000" dirty="0">
                    <a:latin typeface="Arial" panose="020B0604020202020204" pitchFamily="34" charset="0"/>
                    <a:cs typeface="Arial" panose="020B0604020202020204" pitchFamily="34" charset="0"/>
                    <a:sym typeface="Wingdings" pitchFamily="2" charset="2"/>
                  </a:rPr>
                  <a:t> </a:t>
                </a:r>
              </a:p>
              <a:p>
                <a:pPr>
                  <a:buNone/>
                </a:pPr>
                <a:endParaRPr lang="en-US" sz="2000" noProof="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>
                  <a:buNone/>
                </a:pPr>
                <a:endParaRPr lang="en-US" sz="1800" noProof="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>
                  <a:buNone/>
                </a:pPr>
                <a:endParaRPr lang="en-US" sz="1800" noProof="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endParaRPr lang="en-US" sz="2400" noProof="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>
                  <a:buNone/>
                </a:pPr>
                <a:endParaRPr lang="en-US" sz="2000" noProof="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3" name="2 Marcador de contenido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23391" y="1340769"/>
                <a:ext cx="8114209" cy="5015582"/>
              </a:xfrm>
              <a:blipFill>
                <a:blip r:embed="rId4"/>
                <a:stretch>
                  <a:fillRect l="-625" t="-1768" r="-1719"/>
                </a:stretch>
              </a:blipFill>
            </p:spPr>
            <p:txBody>
              <a:bodyPr/>
              <a:lstStyle/>
              <a:p>
                <a:r>
                  <a:rPr lang="es-E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Rectángulo 6"/>
          <p:cNvSpPr/>
          <p:nvPr/>
        </p:nvSpPr>
        <p:spPr>
          <a:xfrm>
            <a:off x="10412590" y="2733043"/>
            <a:ext cx="1506117" cy="58477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n-US" sz="1600" b="0" dirty="0">
                <a:latin typeface="Arial Rounded MT Bold" pitchFamily="34" charset="0"/>
                <a:sym typeface="Wingdings" panose="05000000000000000000" pitchFamily="2" charset="2"/>
              </a:rPr>
              <a:t>FLASH @ FINUDA</a:t>
            </a:r>
            <a:endParaRPr lang="en-US" sz="1600" b="0" dirty="0"/>
          </a:p>
        </p:txBody>
      </p:sp>
      <p:sp>
        <p:nvSpPr>
          <p:cNvPr id="15" name="Rectángulo 14"/>
          <p:cNvSpPr/>
          <p:nvPr/>
        </p:nvSpPr>
        <p:spPr>
          <a:xfrm>
            <a:off x="9252019" y="5782593"/>
            <a:ext cx="2012666" cy="33855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n-US" sz="1600" b="0" dirty="0">
                <a:latin typeface="Arial Rounded MT Bold" pitchFamily="34" charset="0"/>
                <a:sym typeface="Wingdings" panose="05000000000000000000" pitchFamily="2" charset="2"/>
              </a:rPr>
              <a:t>RADES-DQLF</a:t>
            </a:r>
            <a:endParaRPr lang="en-US" sz="1600" b="0" dirty="0"/>
          </a:p>
        </p:txBody>
      </p:sp>
      <p:sp>
        <p:nvSpPr>
          <p:cNvPr id="14" name="Marcador de fecha 3">
            <a:extLst>
              <a:ext uri="{FF2B5EF4-FFF2-40B4-BE49-F238E27FC236}">
                <a16:creationId xmlns:a16="http://schemas.microsoft.com/office/drawing/2014/main" id="{A2AF0053-30CA-C380-B00F-14E9133273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Marcador de pie de página 4">
            <a:extLst>
              <a:ext uri="{FF2B5EF4-FFF2-40B4-BE49-F238E27FC236}">
                <a16:creationId xmlns:a16="http://schemas.microsoft.com/office/drawing/2014/main" id="{168BB709-23B3-EB79-4D56-A2E806824C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19" name="Marcador de número de diapositiva 9">
            <a:extLst>
              <a:ext uri="{FF2B5EF4-FFF2-40B4-BE49-F238E27FC236}">
                <a16:creationId xmlns:a16="http://schemas.microsoft.com/office/drawing/2014/main" id="{E9FEC123-A486-9A9F-351C-05C9BFA6BE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46</a:t>
            </a:fld>
            <a:endParaRPr lang="es-ES" sz="1200" dirty="0"/>
          </a:p>
        </p:txBody>
      </p:sp>
    </p:spTree>
    <p:extLst>
      <p:ext uri="{BB962C8B-B14F-4D97-AF65-F5344CB8AC3E}">
        <p14:creationId xmlns:p14="http://schemas.microsoft.com/office/powerpoint/2010/main" val="15509509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288946-46CD-C2B3-C00E-AE64F38D04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>
            <a:extLst>
              <a:ext uri="{FF2B5EF4-FFF2-40B4-BE49-F238E27FC236}">
                <a16:creationId xmlns:a16="http://schemas.microsoft.com/office/drawing/2014/main" id="{B7468780-C67D-5383-5C13-A07C5BA6F4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9536" y="332656"/>
            <a:ext cx="8291264" cy="1143000"/>
          </a:xfrm>
        </p:spPr>
        <p:txBody>
          <a:bodyPr>
            <a:normAutofit/>
          </a:bodyPr>
          <a:lstStyle/>
          <a:p>
            <a:r>
              <a:rPr lang="en-US" b="1" noProof="0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Plasma haloscopes: ALPHA</a:t>
            </a:r>
          </a:p>
        </p:txBody>
      </p:sp>
      <p:sp>
        <p:nvSpPr>
          <p:cNvPr id="3" name="2 Marcador de contenido">
            <a:extLst>
              <a:ext uri="{FF2B5EF4-FFF2-40B4-BE49-F238E27FC236}">
                <a16:creationId xmlns:a16="http://schemas.microsoft.com/office/drawing/2014/main" id="{52D975B4-B156-13B3-8FB3-0E58D73444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392" y="1340769"/>
            <a:ext cx="6336704" cy="4525963"/>
          </a:xfrm>
        </p:spPr>
        <p:txBody>
          <a:bodyPr/>
          <a:lstStyle/>
          <a:p>
            <a:r>
              <a:rPr lang="en-US" sz="2000" noProof="0" dirty="0" err="1">
                <a:latin typeface="Arial" panose="020B0604020202020204" pitchFamily="34" charset="0"/>
                <a:cs typeface="Arial" panose="020B0604020202020204" pitchFamily="34" charset="0"/>
              </a:rPr>
              <a:t>bal</a:t>
            </a:r>
            <a:endParaRPr lang="en-US" sz="18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US" sz="16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US" sz="16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US" sz="16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US" sz="18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Marcador de fecha 3">
            <a:extLst>
              <a:ext uri="{FF2B5EF4-FFF2-40B4-BE49-F238E27FC236}">
                <a16:creationId xmlns:a16="http://schemas.microsoft.com/office/drawing/2014/main" id="{0A967830-84B8-60A9-9415-968E169217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Marcador de pie de página 4">
            <a:extLst>
              <a:ext uri="{FF2B5EF4-FFF2-40B4-BE49-F238E27FC236}">
                <a16:creationId xmlns:a16="http://schemas.microsoft.com/office/drawing/2014/main" id="{DAB2300E-A712-49AC-8D72-60AB2D3674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10" name="Marcador de número de diapositiva 9">
            <a:extLst>
              <a:ext uri="{FF2B5EF4-FFF2-40B4-BE49-F238E27FC236}">
                <a16:creationId xmlns:a16="http://schemas.microsoft.com/office/drawing/2014/main" id="{F8E820EC-5A47-76F2-EA1E-D4596B98B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47</a:t>
            </a:fld>
            <a:endParaRPr lang="es-ES" sz="1200" dirty="0"/>
          </a:p>
        </p:txBody>
      </p:sp>
    </p:spTree>
    <p:extLst>
      <p:ext uri="{BB962C8B-B14F-4D97-AF65-F5344CB8AC3E}">
        <p14:creationId xmlns:p14="http://schemas.microsoft.com/office/powerpoint/2010/main" val="234312555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AC796D-1877-CD51-B845-E101355A94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>
            <a:extLst>
              <a:ext uri="{FF2B5EF4-FFF2-40B4-BE49-F238E27FC236}">
                <a16:creationId xmlns:a16="http://schemas.microsoft.com/office/drawing/2014/main" id="{A8EB4AC4-F5F2-D5DE-908B-277310AFE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400" y="332656"/>
            <a:ext cx="10784176" cy="1143000"/>
          </a:xfrm>
        </p:spPr>
        <p:txBody>
          <a:bodyPr>
            <a:normAutofit/>
          </a:bodyPr>
          <a:lstStyle/>
          <a:p>
            <a:r>
              <a:rPr lang="en-US" sz="4000" b="1" noProof="0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Pick-up loop &amp; resonant circuit: DM-Radio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17E0E9-E77A-2A4A-9770-083D65E391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876" y="1475656"/>
            <a:ext cx="5116975" cy="4351338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program to make a definitive search for GUT-scale axions and find a pre-inflation relic!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Now commissioning DMRadio-50L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While working on a staged R&amp;D program for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DMRadio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-GUT.</a:t>
            </a:r>
          </a:p>
          <a:p>
            <a:endParaRPr lang="en-ES" sz="24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6A32769-F954-07CA-BC47-FD109AE1FF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864" y="3736690"/>
            <a:ext cx="4114801" cy="257490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EAF3B87-2CC0-F866-3081-7224BDC5B7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31441" y="3684538"/>
            <a:ext cx="1896924" cy="253736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A188F14-C4FA-4A71-7F3B-2D7D3484E16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0319" y="3429000"/>
            <a:ext cx="2105934" cy="204253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BDBDD6E-2CD1-9242-68B1-EF6F38C01D7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58207" y="2278140"/>
            <a:ext cx="2977917" cy="403345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ACBD496-C64D-CAD4-682C-56377C6DD21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360133" y="1188786"/>
            <a:ext cx="1575212" cy="924581"/>
          </a:xfrm>
          <a:prstGeom prst="rect">
            <a:avLst/>
          </a:prstGeom>
        </p:spPr>
      </p:pic>
      <p:pic>
        <p:nvPicPr>
          <p:cNvPr id="3" name="Imagen 2">
            <a:extLst>
              <a:ext uri="{FF2B5EF4-FFF2-40B4-BE49-F238E27FC236}">
                <a16:creationId xmlns:a16="http://schemas.microsoft.com/office/drawing/2014/main" id="{980C893F-318B-392B-71C8-850F6279A575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r="10135"/>
          <a:stretch/>
        </p:blipFill>
        <p:spPr>
          <a:xfrm>
            <a:off x="5691905" y="1448942"/>
            <a:ext cx="2869631" cy="1724520"/>
          </a:xfrm>
          <a:prstGeom prst="rect">
            <a:avLst/>
          </a:prstGeom>
        </p:spPr>
      </p:pic>
      <p:sp>
        <p:nvSpPr>
          <p:cNvPr id="5" name="Marcador de fecha 3">
            <a:extLst>
              <a:ext uri="{FF2B5EF4-FFF2-40B4-BE49-F238E27FC236}">
                <a16:creationId xmlns:a16="http://schemas.microsoft.com/office/drawing/2014/main" id="{5152F063-DDFB-FACA-F507-F0A4A97ABBF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Marcador de pie de página 4">
            <a:extLst>
              <a:ext uri="{FF2B5EF4-FFF2-40B4-BE49-F238E27FC236}">
                <a16:creationId xmlns:a16="http://schemas.microsoft.com/office/drawing/2014/main" id="{47A529CF-110C-B312-A39C-4BA698304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8" name="Marcador de número de diapositiva 9">
            <a:extLst>
              <a:ext uri="{FF2B5EF4-FFF2-40B4-BE49-F238E27FC236}">
                <a16:creationId xmlns:a16="http://schemas.microsoft.com/office/drawing/2014/main" id="{6A38B32D-158B-07B8-BFA3-D89AEC91E6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48</a:t>
            </a:fld>
            <a:endParaRPr lang="es-ES" sz="1200" dirty="0"/>
          </a:p>
        </p:txBody>
      </p:sp>
    </p:spTree>
    <p:extLst>
      <p:ext uri="{BB962C8B-B14F-4D97-AF65-F5344CB8AC3E}">
        <p14:creationId xmlns:p14="http://schemas.microsoft.com/office/powerpoint/2010/main" val="164098200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97618F-D10D-7884-D503-B9CC346863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2">
            <a:extLst>
              <a:ext uri="{FF2B5EF4-FFF2-40B4-BE49-F238E27FC236}">
                <a16:creationId xmlns:a16="http://schemas.microsoft.com/office/drawing/2014/main" id="{732B45CF-3038-81D5-6186-251467E267B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 b="1" noProof="0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DM Axion Group @ IBS, Korea (former CAPP)</a:t>
            </a:r>
          </a:p>
        </p:txBody>
      </p:sp>
      <p:sp>
        <p:nvSpPr>
          <p:cNvPr id="6" name="Marcador de fecha 3">
            <a:extLst>
              <a:ext uri="{FF2B5EF4-FFF2-40B4-BE49-F238E27FC236}">
                <a16:creationId xmlns:a16="http://schemas.microsoft.com/office/drawing/2014/main" id="{A66AE049-55C8-7CE6-9D20-DFCE39AC137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Marcador de pie de página 4">
            <a:extLst>
              <a:ext uri="{FF2B5EF4-FFF2-40B4-BE49-F238E27FC236}">
                <a16:creationId xmlns:a16="http://schemas.microsoft.com/office/drawing/2014/main" id="{957A2FB3-B10C-B97D-8065-47177C86AC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9" name="Marcador de número de diapositiva 9">
            <a:extLst>
              <a:ext uri="{FF2B5EF4-FFF2-40B4-BE49-F238E27FC236}">
                <a16:creationId xmlns:a16="http://schemas.microsoft.com/office/drawing/2014/main" id="{F7308502-AE28-ACE4-3D66-2C8BEBAE2A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49</a:t>
            </a:fld>
            <a:endParaRPr lang="es-ES" sz="1200" dirty="0"/>
          </a:p>
        </p:txBody>
      </p:sp>
      <p:pic>
        <p:nvPicPr>
          <p:cNvPr id="11" name="Content Placeholder 9">
            <a:extLst>
              <a:ext uri="{FF2B5EF4-FFF2-40B4-BE49-F238E27FC236}">
                <a16:creationId xmlns:a16="http://schemas.microsoft.com/office/drawing/2014/main" id="{6C3E51B7-F849-6B4D-9937-C7E837861D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32000" y="1485106"/>
            <a:ext cx="8128000" cy="4813300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4F3A7898-8C28-AC65-0324-3D94DCB7999D}"/>
              </a:ext>
            </a:extLst>
          </p:cNvPr>
          <p:cNvGrpSpPr/>
          <p:nvPr/>
        </p:nvGrpSpPr>
        <p:grpSpPr>
          <a:xfrm>
            <a:off x="191161" y="1795193"/>
            <a:ext cx="2461523" cy="4555702"/>
            <a:chOff x="484520" y="1080074"/>
            <a:chExt cx="2461523" cy="4555702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00640877-2EB0-4303-463D-F1320E56F63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64359" y="3503647"/>
              <a:ext cx="864000" cy="2132129"/>
            </a:xfrm>
            <a:prstGeom prst="rect">
              <a:avLst/>
            </a:prstGeom>
          </p:spPr>
        </p:pic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4BC958A7-1895-F80E-828C-11EADD63DFB2}"/>
                </a:ext>
              </a:extLst>
            </p:cNvPr>
            <p:cNvSpPr txBox="1"/>
            <p:nvPr/>
          </p:nvSpPr>
          <p:spPr>
            <a:xfrm>
              <a:off x="484525" y="1080074"/>
              <a:ext cx="2461518" cy="1508105"/>
            </a:xfrm>
            <a:prstGeom prst="rect">
              <a:avLst/>
            </a:prstGeom>
            <a:solidFill>
              <a:schemeClr val="bg2"/>
            </a:solidFill>
            <a:effectLst>
              <a:softEdge rad="63500"/>
            </a:effectLst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600" b="1" i="1" dirty="0"/>
                <a:t>DMAG</a:t>
              </a:r>
              <a:r>
                <a:rPr lang="en-KR" sz="1600" b="1" i="1"/>
                <a:t>-12T</a:t>
              </a:r>
              <a:endParaRPr lang="en-KR" sz="1600" b="1" i="1" dirty="0"/>
            </a:p>
            <a:p>
              <a:pPr algn="ctr"/>
              <a:r>
                <a:rPr lang="en-KR" sz="1400" i="1" dirty="0"/>
                <a:t>(12T/96m)</a:t>
              </a:r>
            </a:p>
            <a:p>
              <a:pPr algn="ctr"/>
              <a:endParaRPr lang="en-KR" sz="800" i="1" dirty="0"/>
            </a:p>
            <a:p>
              <a:pPr algn="ctr"/>
              <a:r>
                <a:rPr lang="en-KR" sz="1400" i="1" dirty="0">
                  <a:solidFill>
                    <a:srgbClr val="FF0000"/>
                  </a:solidFill>
                </a:rPr>
                <a:t>TM</a:t>
              </a:r>
              <a:r>
                <a:rPr lang="en-KR" sz="1400" i="1" baseline="-25000" dirty="0">
                  <a:solidFill>
                    <a:srgbClr val="FF0000"/>
                  </a:solidFill>
                </a:rPr>
                <a:t>020</a:t>
              </a:r>
              <a:r>
                <a:rPr lang="en-KR" sz="1400" i="1" dirty="0">
                  <a:solidFill>
                    <a:srgbClr val="FF0000"/>
                  </a:solidFill>
                </a:rPr>
                <a:t> </a:t>
              </a:r>
              <a:r>
                <a:rPr lang="en-KR" sz="1400" i="1">
                  <a:solidFill>
                    <a:srgbClr val="FF0000"/>
                  </a:solidFill>
                </a:rPr>
                <a:t>+ </a:t>
              </a:r>
              <a:r>
                <a:rPr lang="en-US" sz="1400" i="1" dirty="0">
                  <a:solidFill>
                    <a:srgbClr val="FF0000"/>
                  </a:solidFill>
                </a:rPr>
                <a:t>auxetic</a:t>
              </a:r>
              <a:r>
                <a:rPr lang="en-KR" sz="1400" i="1">
                  <a:solidFill>
                    <a:srgbClr val="FF0000"/>
                  </a:solidFill>
                </a:rPr>
                <a:t> </a:t>
              </a:r>
              <a:r>
                <a:rPr lang="en-KR" sz="1400" i="1" dirty="0">
                  <a:solidFill>
                    <a:srgbClr val="FF0000"/>
                  </a:solidFill>
                </a:rPr>
                <a:t>+ JPA </a:t>
              </a:r>
            </a:p>
            <a:p>
              <a:pPr algn="ctr"/>
              <a:r>
                <a:rPr lang="en-KR" sz="1400" i="1" dirty="0"/>
                <a:t>(5.1 GHz)</a:t>
              </a:r>
            </a:p>
            <a:p>
              <a:pPr algn="ctr"/>
              <a:r>
                <a:rPr lang="en-US" sz="1400" i="1" dirty="0"/>
                <a:t>Near </a:t>
              </a:r>
              <a:r>
                <a:rPr lang="en-KR" sz="1400" i="1"/>
                <a:t>KSVZ </a:t>
              </a:r>
              <a:r>
                <a:rPr lang="en-US" sz="1400" i="1" dirty="0"/>
                <a:t>sensitivity</a:t>
              </a:r>
            </a:p>
            <a:p>
              <a:pPr algn="ctr"/>
              <a:r>
                <a:rPr lang="en-US" sz="1200" i="1" dirty="0">
                  <a:solidFill>
                    <a:srgbClr val="00B050"/>
                  </a:solidFill>
                </a:rPr>
                <a:t>PRL </a:t>
              </a:r>
              <a:r>
                <a:rPr lang="en-US" sz="1200" b="1" i="1" dirty="0">
                  <a:solidFill>
                    <a:srgbClr val="00B050"/>
                  </a:solidFill>
                </a:rPr>
                <a:t>135</a:t>
              </a:r>
              <a:r>
                <a:rPr lang="en-US" sz="1200" i="1" dirty="0">
                  <a:solidFill>
                    <a:srgbClr val="00B050"/>
                  </a:solidFill>
                </a:rPr>
                <a:t> 091804 (2025)</a:t>
              </a:r>
              <a:endParaRPr lang="en-KR" sz="1200" i="1" dirty="0">
                <a:solidFill>
                  <a:srgbClr val="00B050"/>
                </a:solidFill>
              </a:endParaRPr>
            </a:p>
          </p:txBody>
        </p:sp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8E750EB8-A0CE-55E5-13D9-EDFC7F896B8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506043" y="2593335"/>
              <a:ext cx="1440000" cy="3041587"/>
            </a:xfrm>
            <a:prstGeom prst="rect">
              <a:avLst/>
            </a:prstGeom>
            <a:effectLst>
              <a:softEdge rad="63500"/>
            </a:effectLst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BEE0CD69-2A2F-79B5-1FF5-DB977A3B1EEE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84520" y="2603647"/>
              <a:ext cx="1021523" cy="900000"/>
            </a:xfrm>
            <a:prstGeom prst="rect">
              <a:avLst/>
            </a:prstGeom>
            <a:effectLst>
              <a:softEdge rad="63500"/>
            </a:effectLst>
          </p:spPr>
        </p:pic>
      </p:grp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9F64014F-90AC-8E69-745E-4D46BF004DCF}"/>
              </a:ext>
            </a:extLst>
          </p:cNvPr>
          <p:cNvCxnSpPr>
            <a:cxnSpLocks/>
            <a:stCxn id="15" idx="3"/>
          </p:cNvCxnSpPr>
          <p:nvPr/>
        </p:nvCxnSpPr>
        <p:spPr>
          <a:xfrm flipV="1">
            <a:off x="2652684" y="4218766"/>
            <a:ext cx="3840274" cy="610482"/>
          </a:xfrm>
          <a:prstGeom prst="straightConnector1">
            <a:avLst/>
          </a:prstGeom>
          <a:ln w="25400">
            <a:solidFill>
              <a:srgbClr val="7030A0"/>
            </a:solidFill>
            <a:prstDash val="dash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0B79AFE5-5F66-287A-2349-BCD8926CAB99}"/>
              </a:ext>
            </a:extLst>
          </p:cNvPr>
          <p:cNvSpPr/>
          <p:nvPr/>
        </p:nvSpPr>
        <p:spPr>
          <a:xfrm>
            <a:off x="7236135" y="2783967"/>
            <a:ext cx="54000" cy="720000"/>
          </a:xfrm>
          <a:prstGeom prst="rect">
            <a:avLst/>
          </a:prstGeom>
          <a:solidFill>
            <a:srgbClr val="FF0000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KR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8F29CA87-E1CB-607D-697D-C423B3F9E20C}"/>
              </a:ext>
            </a:extLst>
          </p:cNvPr>
          <p:cNvCxnSpPr/>
          <p:nvPr/>
        </p:nvCxnSpPr>
        <p:spPr>
          <a:xfrm>
            <a:off x="6492958" y="2783967"/>
            <a:ext cx="0" cy="1908000"/>
          </a:xfrm>
          <a:prstGeom prst="line">
            <a:avLst/>
          </a:prstGeom>
          <a:ln w="19050">
            <a:solidFill>
              <a:srgbClr val="FF0000">
                <a:alpha val="49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" name="Group 19">
            <a:extLst>
              <a:ext uri="{FF2B5EF4-FFF2-40B4-BE49-F238E27FC236}">
                <a16:creationId xmlns:a16="http://schemas.microsoft.com/office/drawing/2014/main" id="{7D8BDD87-8947-802D-5A8C-C102EBA9037E}"/>
              </a:ext>
            </a:extLst>
          </p:cNvPr>
          <p:cNvGrpSpPr/>
          <p:nvPr/>
        </p:nvGrpSpPr>
        <p:grpSpPr>
          <a:xfrm>
            <a:off x="9129362" y="1246394"/>
            <a:ext cx="2680889" cy="4063484"/>
            <a:chOff x="6444000" y="1957899"/>
            <a:chExt cx="2680891" cy="4063484"/>
          </a:xfrm>
        </p:grpSpPr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FB928F0B-06C8-1916-ABBA-BCF672A59959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7396890" y="1957899"/>
              <a:ext cx="1728001" cy="2316578"/>
            </a:xfrm>
            <a:prstGeom prst="rect">
              <a:avLst/>
            </a:prstGeom>
            <a:ln>
              <a:noFill/>
            </a:ln>
            <a:effectLst>
              <a:softEdge rad="63500"/>
            </a:effectLst>
          </p:spPr>
        </p:pic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676E9ACE-1FF5-162A-58EE-7DD750468F51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6581629" y="1959776"/>
              <a:ext cx="720001" cy="1748573"/>
            </a:xfrm>
            <a:prstGeom prst="rect">
              <a:avLst/>
            </a:prstGeom>
          </p:spPr>
        </p:pic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F9B2CB94-CE24-7399-8AF6-EF5C4C77B1E4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6486369" y="3676699"/>
              <a:ext cx="900000" cy="900000"/>
            </a:xfrm>
            <a:prstGeom prst="rect">
              <a:avLst/>
            </a:prstGeom>
            <a:effectLst>
              <a:softEdge rad="38100"/>
            </a:effectLst>
          </p:spPr>
        </p:pic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EE33BAD0-2A9F-2FD9-F390-A7D3380F1455}"/>
                </a:ext>
              </a:extLst>
            </p:cNvPr>
            <p:cNvSpPr txBox="1"/>
            <p:nvPr/>
          </p:nvSpPr>
          <p:spPr>
            <a:xfrm>
              <a:off x="6444000" y="4513278"/>
              <a:ext cx="2680889" cy="1508105"/>
            </a:xfrm>
            <a:prstGeom prst="rect">
              <a:avLst/>
            </a:prstGeom>
            <a:solidFill>
              <a:schemeClr val="bg2"/>
            </a:solidFill>
            <a:effectLst>
              <a:softEdge rad="63500"/>
            </a:effectLst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600" b="1" i="1" dirty="0"/>
                <a:t>DMAG</a:t>
              </a:r>
              <a:r>
                <a:rPr lang="en-KR" sz="1600" b="1" i="1"/>
                <a:t>-8TB</a:t>
              </a:r>
              <a:endParaRPr lang="en-KR" sz="1600" b="1" i="1" dirty="0"/>
            </a:p>
            <a:p>
              <a:pPr algn="ctr"/>
              <a:r>
                <a:rPr lang="en-KR" sz="1400" i="1" dirty="0"/>
                <a:t>(8T/165mm)</a:t>
              </a:r>
            </a:p>
            <a:p>
              <a:pPr algn="ctr"/>
              <a:endParaRPr lang="en-KR" sz="800" i="1" dirty="0"/>
            </a:p>
            <a:p>
              <a:pPr algn="ctr"/>
              <a:r>
                <a:rPr lang="en-KR" sz="1400" i="1" dirty="0">
                  <a:solidFill>
                    <a:srgbClr val="FF0000"/>
                  </a:solidFill>
                </a:rPr>
                <a:t>8-cell + JPA </a:t>
              </a:r>
            </a:p>
            <a:p>
              <a:pPr algn="ctr"/>
              <a:r>
                <a:rPr lang="en-KR" sz="1400" i="1" dirty="0"/>
                <a:t>(5.9 GHz, 400 mK)</a:t>
              </a:r>
            </a:p>
            <a:p>
              <a:pPr algn="ctr"/>
              <a:r>
                <a:rPr lang="en-KR" sz="1400" i="1"/>
                <a:t>KSVZ </a:t>
              </a:r>
              <a:r>
                <a:rPr lang="en-KR" sz="1400" i="1" dirty="0"/>
                <a:t>sensitivity</a:t>
              </a:r>
            </a:p>
            <a:p>
              <a:pPr algn="ctr"/>
              <a:r>
                <a:rPr lang="en-US" sz="1200" i="1" dirty="0">
                  <a:solidFill>
                    <a:srgbClr val="00B050"/>
                  </a:solidFill>
                </a:rPr>
                <a:t>PRL </a:t>
              </a:r>
              <a:r>
                <a:rPr lang="en-US" sz="1200" b="1" i="1" dirty="0">
                  <a:solidFill>
                    <a:srgbClr val="00B050"/>
                  </a:solidFill>
                </a:rPr>
                <a:t>135</a:t>
              </a:r>
              <a:r>
                <a:rPr lang="en-US" sz="1200" i="1" dirty="0">
                  <a:solidFill>
                    <a:srgbClr val="00B050"/>
                  </a:solidFill>
                </a:rPr>
                <a:t> 211801 (2025)</a:t>
              </a:r>
              <a:endParaRPr lang="en-KR" sz="1200" i="1" dirty="0">
                <a:solidFill>
                  <a:srgbClr val="00B050"/>
                </a:solidFill>
              </a:endParaRPr>
            </a:p>
          </p:txBody>
        </p:sp>
      </p:grp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2AE715C1-D531-54DA-BC05-2535C8191960}"/>
              </a:ext>
            </a:extLst>
          </p:cNvPr>
          <p:cNvCxnSpPr>
            <a:cxnSpLocks/>
          </p:cNvCxnSpPr>
          <p:nvPr/>
        </p:nvCxnSpPr>
        <p:spPr>
          <a:xfrm flipH="1">
            <a:off x="6638441" y="2996844"/>
            <a:ext cx="2628550" cy="722749"/>
          </a:xfrm>
          <a:prstGeom prst="straightConnector1">
            <a:avLst/>
          </a:prstGeom>
          <a:ln w="25400">
            <a:solidFill>
              <a:srgbClr val="7030A0"/>
            </a:solidFill>
            <a:prstDash val="dash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52499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F7E561-EB28-5424-EAE9-80883EBE81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2">
            <a:extLst>
              <a:ext uri="{FF2B5EF4-FFF2-40B4-BE49-F238E27FC236}">
                <a16:creationId xmlns:a16="http://schemas.microsoft.com/office/drawing/2014/main" id="{3B31FB2C-0BDD-BF38-9908-2C754F647B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 b="1" noProof="0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DM Axion Group @ IBS, Korea (former CAPP)</a:t>
            </a:r>
          </a:p>
        </p:txBody>
      </p:sp>
      <p:sp>
        <p:nvSpPr>
          <p:cNvPr id="6" name="Marcador de fecha 3">
            <a:extLst>
              <a:ext uri="{FF2B5EF4-FFF2-40B4-BE49-F238E27FC236}">
                <a16:creationId xmlns:a16="http://schemas.microsoft.com/office/drawing/2014/main" id="{698E6B5A-EC8B-3B0A-F472-F8090029A1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Marcador de pie de página 4">
            <a:extLst>
              <a:ext uri="{FF2B5EF4-FFF2-40B4-BE49-F238E27FC236}">
                <a16:creationId xmlns:a16="http://schemas.microsoft.com/office/drawing/2014/main" id="{0A45144A-E0BE-0C74-2275-A6858F1171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9" name="Marcador de número de diapositiva 9">
            <a:extLst>
              <a:ext uri="{FF2B5EF4-FFF2-40B4-BE49-F238E27FC236}">
                <a16:creationId xmlns:a16="http://schemas.microsoft.com/office/drawing/2014/main" id="{17A6FD3B-BDE2-2B34-3CEB-D738E29268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50</a:t>
            </a:fld>
            <a:endParaRPr lang="es-ES" sz="1200" dirty="0"/>
          </a:p>
        </p:txBody>
      </p:sp>
      <p:pic>
        <p:nvPicPr>
          <p:cNvPr id="2" name="Content Placeholder 9">
            <a:extLst>
              <a:ext uri="{FF2B5EF4-FFF2-40B4-BE49-F238E27FC236}">
                <a16:creationId xmlns:a16="http://schemas.microsoft.com/office/drawing/2014/main" id="{C4690EEC-5FDE-987C-EA3B-52B54E2ADC3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032000" y="1485106"/>
            <a:ext cx="8128000" cy="4813300"/>
          </a:xfrm>
        </p:spPr>
      </p:pic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88187269-F436-FEE4-FD5B-E16B844ECA97}"/>
              </a:ext>
            </a:extLst>
          </p:cNvPr>
          <p:cNvCxnSpPr>
            <a:cxnSpLocks/>
          </p:cNvCxnSpPr>
          <p:nvPr/>
        </p:nvCxnSpPr>
        <p:spPr>
          <a:xfrm flipH="1">
            <a:off x="4801892" y="3588152"/>
            <a:ext cx="3763374" cy="372096"/>
          </a:xfrm>
          <a:prstGeom prst="straightConnector1">
            <a:avLst/>
          </a:prstGeom>
          <a:ln w="25400">
            <a:solidFill>
              <a:srgbClr val="7030A0"/>
            </a:solidFill>
            <a:prstDash val="dash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Group 3">
            <a:extLst>
              <a:ext uri="{FF2B5EF4-FFF2-40B4-BE49-F238E27FC236}">
                <a16:creationId xmlns:a16="http://schemas.microsoft.com/office/drawing/2014/main" id="{F8399933-1300-C9BB-15F7-E8B4F67261F3}"/>
              </a:ext>
            </a:extLst>
          </p:cNvPr>
          <p:cNvGrpSpPr/>
          <p:nvPr/>
        </p:nvGrpSpPr>
        <p:grpSpPr>
          <a:xfrm>
            <a:off x="8443703" y="1305721"/>
            <a:ext cx="3607469" cy="5009333"/>
            <a:chOff x="5033449" y="1453356"/>
            <a:chExt cx="3607469" cy="5009333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184F083D-E571-35DB-8765-E3D18FA0A11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18416" r="17425"/>
            <a:stretch/>
          </p:blipFill>
          <p:spPr>
            <a:xfrm>
              <a:off x="5033449" y="1465380"/>
              <a:ext cx="1542499" cy="3205604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ffectLst>
              <a:softEdge rad="38100"/>
            </a:effectLst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6FCA3BD7-D76E-E48E-0C00-9FD90C10A927}"/>
                </a:ext>
              </a:extLst>
            </p:cNvPr>
            <p:cNvSpPr txBox="1"/>
            <p:nvPr/>
          </p:nvSpPr>
          <p:spPr>
            <a:xfrm>
              <a:off x="5033449" y="4646807"/>
              <a:ext cx="3605330" cy="1815882"/>
            </a:xfrm>
            <a:prstGeom prst="rect">
              <a:avLst/>
            </a:prstGeom>
            <a:solidFill>
              <a:schemeClr val="bg2"/>
            </a:solidFill>
            <a:effectLst>
              <a:softEdge rad="38100"/>
            </a:effectLst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600" b="1" i="1" dirty="0"/>
                <a:t>DMAG</a:t>
              </a:r>
              <a:r>
                <a:rPr lang="en-KR" sz="1600" b="1" i="1"/>
                <a:t>-12TB </a:t>
              </a:r>
              <a:r>
                <a:rPr lang="en-KR" sz="1400" i="1" dirty="0"/>
                <a:t>(12T/320mm)</a:t>
              </a:r>
            </a:p>
            <a:p>
              <a:pPr algn="ctr"/>
              <a:endParaRPr lang="en-KR" sz="800" i="1" dirty="0"/>
            </a:p>
            <a:p>
              <a:pPr algn="ctr"/>
              <a:r>
                <a:rPr lang="en-KR" sz="1400" i="1" dirty="0"/>
                <a:t>f &gt; 1 GHz, V = 32 L, T</a:t>
              </a:r>
              <a:r>
                <a:rPr lang="en-KR" sz="1400" i="1" baseline="-25000" dirty="0"/>
                <a:t>sys</a:t>
              </a:r>
              <a:r>
                <a:rPr lang="en-KR" sz="1400" i="1" dirty="0"/>
                <a:t> ~ 200 mK </a:t>
              </a:r>
            </a:p>
            <a:p>
              <a:pPr algn="ctr"/>
              <a:r>
                <a:rPr lang="en-US" sz="1400" i="1" dirty="0">
                  <a:solidFill>
                    <a:srgbClr val="FF0000"/>
                  </a:solidFill>
                </a:rPr>
                <a:t>d</a:t>
              </a:r>
              <a:r>
                <a:rPr lang="en-KR" sz="1400" i="1" dirty="0">
                  <a:solidFill>
                    <a:srgbClr val="FF0000"/>
                  </a:solidFill>
                </a:rPr>
                <a:t>f/dt ~ 2 MHz/day @ DFSZ </a:t>
              </a:r>
            </a:p>
            <a:p>
              <a:pPr algn="ctr"/>
              <a:r>
                <a:rPr lang="en-US" sz="1200" i="1" dirty="0">
                  <a:solidFill>
                    <a:srgbClr val="00B050"/>
                  </a:solidFill>
                </a:rPr>
                <a:t>PRX </a:t>
              </a:r>
              <a:r>
                <a:rPr lang="en-US" sz="1200" b="1" i="1" dirty="0">
                  <a:solidFill>
                    <a:srgbClr val="00B050"/>
                  </a:solidFill>
                </a:rPr>
                <a:t>14</a:t>
              </a:r>
              <a:r>
                <a:rPr lang="en-US" sz="1200" i="1" dirty="0">
                  <a:solidFill>
                    <a:srgbClr val="00B050"/>
                  </a:solidFill>
                </a:rPr>
                <a:t> 031023 (2024)</a:t>
              </a:r>
            </a:p>
            <a:p>
              <a:pPr algn="ctr"/>
              <a:endParaRPr lang="en-US" sz="800" b="1" i="1" dirty="0">
                <a:solidFill>
                  <a:srgbClr val="FF0000"/>
                </a:solidFill>
              </a:endParaRPr>
            </a:p>
            <a:p>
              <a:pPr algn="ctr"/>
              <a:r>
                <a:rPr lang="en-US" sz="1400" i="1" dirty="0">
                  <a:solidFill>
                    <a:srgbClr val="FF0000"/>
                  </a:solidFill>
                </a:rPr>
                <a:t>Hybrid cavity </a:t>
              </a:r>
            </a:p>
            <a:p>
              <a:pPr algn="ctr"/>
              <a:r>
                <a:rPr lang="en-US" sz="1200" i="1" dirty="0">
                  <a:solidFill>
                    <a:srgbClr val="FF0000"/>
                  </a:solidFill>
                </a:rPr>
                <a:t>(Cu cavity + HTS tuning rod)</a:t>
              </a:r>
              <a:endParaRPr lang="en-KR" sz="1200" i="1" dirty="0">
                <a:solidFill>
                  <a:srgbClr val="FF0000"/>
                </a:solidFill>
              </a:endParaRPr>
            </a:p>
            <a:p>
              <a:pPr algn="ctr"/>
              <a:r>
                <a:rPr lang="en-US" sz="1400" i="1" dirty="0"/>
                <a:t>DAQ since Nov. 2025 (1.3–1.5 GHz)</a:t>
              </a:r>
              <a:endParaRPr lang="en-KR" sz="1400" i="1" dirty="0"/>
            </a:p>
          </p:txBody>
        </p:sp>
        <p:pic>
          <p:nvPicPr>
            <p:cNvPr id="10" name="Content Placeholder 13">
              <a:extLst>
                <a:ext uri="{FF2B5EF4-FFF2-40B4-BE49-F238E27FC236}">
                  <a16:creationId xmlns:a16="http://schemas.microsoft.com/office/drawing/2014/main" id="{A7664AFC-6516-8E01-AE43-48E1C0335E8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10067"/>
            <a:stretch/>
          </p:blipFill>
          <p:spPr>
            <a:xfrm>
              <a:off x="6568199" y="1453356"/>
              <a:ext cx="1342831" cy="3217628"/>
            </a:xfrm>
            <a:prstGeom prst="rect">
              <a:avLst/>
            </a:prstGeom>
            <a:ln>
              <a:noFill/>
            </a:ln>
            <a:effectLst>
              <a:softEdge rad="38100"/>
            </a:effectLst>
          </p:spPr>
        </p:pic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204765C5-018D-EB33-E6B5-10B47D20C4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t="3631" b="-1"/>
            <a:stretch/>
          </p:blipFill>
          <p:spPr>
            <a:xfrm>
              <a:off x="7918779" y="1461104"/>
              <a:ext cx="720000" cy="2467066"/>
            </a:xfrm>
            <a:prstGeom prst="rect">
              <a:avLst/>
            </a:prstGeom>
            <a:effectLst>
              <a:softEdge rad="38100"/>
            </a:effectLst>
          </p:spPr>
        </p:pic>
        <p:pic>
          <p:nvPicPr>
            <p:cNvPr id="27" name="Picture 26">
              <a:extLst>
                <a:ext uri="{FF2B5EF4-FFF2-40B4-BE49-F238E27FC236}">
                  <a16:creationId xmlns:a16="http://schemas.microsoft.com/office/drawing/2014/main" id="{F1E77E87-7933-3091-F0AA-12D44490382F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7920918" y="3960248"/>
              <a:ext cx="720000" cy="694285"/>
            </a:xfrm>
            <a:prstGeom prst="rect">
              <a:avLst/>
            </a:prstGeom>
            <a:effectLst>
              <a:softEdge rad="38100"/>
            </a:effectLst>
          </p:spPr>
        </p:pic>
      </p:grp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07D6B445-E68C-B3B6-3C6E-C0B7082B9959}"/>
              </a:ext>
            </a:extLst>
          </p:cNvPr>
          <p:cNvCxnSpPr>
            <a:cxnSpLocks/>
          </p:cNvCxnSpPr>
          <p:nvPr/>
        </p:nvCxnSpPr>
        <p:spPr>
          <a:xfrm>
            <a:off x="2717654" y="4051139"/>
            <a:ext cx="2871016" cy="249638"/>
          </a:xfrm>
          <a:prstGeom prst="straightConnector1">
            <a:avLst/>
          </a:prstGeom>
          <a:ln w="25400">
            <a:solidFill>
              <a:srgbClr val="7030A0"/>
            </a:solidFill>
            <a:prstDash val="dash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9" name="Group 28">
            <a:extLst>
              <a:ext uri="{FF2B5EF4-FFF2-40B4-BE49-F238E27FC236}">
                <a16:creationId xmlns:a16="http://schemas.microsoft.com/office/drawing/2014/main" id="{1F6AED7F-0CAC-B954-9C46-8ED647A9CDB7}"/>
              </a:ext>
            </a:extLst>
          </p:cNvPr>
          <p:cNvGrpSpPr/>
          <p:nvPr/>
        </p:nvGrpSpPr>
        <p:grpSpPr>
          <a:xfrm>
            <a:off x="464212" y="1607462"/>
            <a:ext cx="2377441" cy="4870658"/>
            <a:chOff x="675562" y="1409635"/>
            <a:chExt cx="2377441" cy="4870658"/>
          </a:xfrm>
        </p:grpSpPr>
        <p:pic>
          <p:nvPicPr>
            <p:cNvPr id="30" name="Picture 29">
              <a:extLst>
                <a:ext uri="{FF2B5EF4-FFF2-40B4-BE49-F238E27FC236}">
                  <a16:creationId xmlns:a16="http://schemas.microsoft.com/office/drawing/2014/main" id="{25227B1C-0648-CF83-D01E-EF7B222F22E1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675563" y="2915592"/>
              <a:ext cx="1307990" cy="1943100"/>
            </a:xfrm>
            <a:prstGeom prst="rect">
              <a:avLst/>
            </a:prstGeom>
            <a:effectLst>
              <a:softEdge rad="63500"/>
            </a:effectLst>
          </p:spPr>
        </p:pic>
        <p:pic>
          <p:nvPicPr>
            <p:cNvPr id="31" name="Picture 30">
              <a:extLst>
                <a:ext uri="{FF2B5EF4-FFF2-40B4-BE49-F238E27FC236}">
                  <a16:creationId xmlns:a16="http://schemas.microsoft.com/office/drawing/2014/main" id="{6B29CC80-629B-12FD-37A4-62B70789A354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1978277" y="2922036"/>
              <a:ext cx="1074726" cy="1934507"/>
            </a:xfrm>
            <a:prstGeom prst="rect">
              <a:avLst/>
            </a:prstGeom>
            <a:effectLst>
              <a:softEdge rad="63500"/>
            </a:effectLst>
          </p:spPr>
        </p:pic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8E46511C-DFD9-480C-D172-2879119498ED}"/>
                </a:ext>
              </a:extLst>
            </p:cNvPr>
            <p:cNvSpPr txBox="1"/>
            <p:nvPr/>
          </p:nvSpPr>
          <p:spPr>
            <a:xfrm>
              <a:off x="675562" y="1409635"/>
              <a:ext cx="2377441" cy="1508105"/>
            </a:xfrm>
            <a:prstGeom prst="rect">
              <a:avLst/>
            </a:prstGeom>
            <a:solidFill>
              <a:schemeClr val="bg2"/>
            </a:solidFill>
            <a:effectLst>
              <a:softEdge rad="63500"/>
            </a:effectLst>
          </p:spPr>
          <p:txBody>
            <a:bodyPr wrap="square" rtlCol="0">
              <a:spAutoFit/>
            </a:bodyPr>
            <a:lstStyle/>
            <a:p>
              <a:pPr algn="ctr"/>
              <a:r>
                <a:rPr lang="en-KR" sz="1600" b="1" i="1" dirty="0"/>
                <a:t>CAPP-8T</a:t>
              </a:r>
            </a:p>
            <a:p>
              <a:pPr algn="ctr"/>
              <a:r>
                <a:rPr lang="en-KR" sz="1400" i="1" dirty="0"/>
                <a:t>(8T/125mm)</a:t>
              </a:r>
            </a:p>
            <a:p>
              <a:pPr algn="ctr"/>
              <a:endParaRPr lang="en-KR" sz="800" i="1" dirty="0">
                <a:solidFill>
                  <a:srgbClr val="00B050"/>
                </a:solidFill>
              </a:endParaRPr>
            </a:p>
            <a:p>
              <a:pPr algn="ctr"/>
              <a:r>
                <a:rPr lang="en-KR" sz="1400" i="1" dirty="0">
                  <a:solidFill>
                    <a:srgbClr val="FF0000"/>
                  </a:solidFill>
                </a:rPr>
                <a:t>HTS SC cavity + JPA </a:t>
              </a:r>
            </a:p>
            <a:p>
              <a:pPr algn="ctr"/>
              <a:r>
                <a:rPr lang="en-KR" sz="1400" i="1" dirty="0"/>
                <a:t>(2.3 GHz, Q ~ 3.5 M)</a:t>
              </a:r>
            </a:p>
            <a:p>
              <a:pPr algn="ctr"/>
              <a:r>
                <a:rPr lang="en-KR" sz="1400" i="1" dirty="0">
                  <a:solidFill>
                    <a:srgbClr val="FF0000"/>
                  </a:solidFill>
                </a:rPr>
                <a:t>AQN search</a:t>
              </a:r>
            </a:p>
            <a:p>
              <a:pPr algn="ctr"/>
              <a:r>
                <a:rPr lang="en-KR" sz="1200" i="1">
                  <a:solidFill>
                    <a:srgbClr val="00B050"/>
                  </a:solidFill>
                </a:rPr>
                <a:t>PRD</a:t>
              </a:r>
              <a:r>
                <a:rPr lang="en-US" sz="1200" i="1" dirty="0">
                  <a:solidFill>
                    <a:srgbClr val="00B050"/>
                  </a:solidFill>
                </a:rPr>
                <a:t> 112, L121305 (2025)</a:t>
              </a:r>
              <a:endParaRPr lang="en-KR" sz="1200" i="1" dirty="0">
                <a:solidFill>
                  <a:srgbClr val="00B050"/>
                </a:solidFill>
              </a:endParaRPr>
            </a:p>
          </p:txBody>
        </p:sp>
        <p:pic>
          <p:nvPicPr>
            <p:cNvPr id="33" name="Picture 32">
              <a:extLst>
                <a:ext uri="{FF2B5EF4-FFF2-40B4-BE49-F238E27FC236}">
                  <a16:creationId xmlns:a16="http://schemas.microsoft.com/office/drawing/2014/main" id="{026E2A18-56E8-5A9A-D5A5-C3BDCBB69DCC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1027549" y="4856543"/>
              <a:ext cx="1901455" cy="1423750"/>
            </a:xfrm>
            <a:prstGeom prst="rect">
              <a:avLst/>
            </a:prstGeom>
            <a:effectLst>
              <a:softEdge rad="63500"/>
            </a:effectLst>
          </p:spPr>
        </p:pic>
      </p:grp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F78098AC-F350-BE4D-5263-0F31D40A3320}"/>
              </a:ext>
            </a:extLst>
          </p:cNvPr>
          <p:cNvCxnSpPr/>
          <p:nvPr/>
        </p:nvCxnSpPr>
        <p:spPr>
          <a:xfrm>
            <a:off x="6492958" y="2783967"/>
            <a:ext cx="0" cy="1908000"/>
          </a:xfrm>
          <a:prstGeom prst="line">
            <a:avLst/>
          </a:prstGeom>
          <a:ln w="19050">
            <a:solidFill>
              <a:srgbClr val="FF0000">
                <a:alpha val="49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3287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623392" y="1340769"/>
            <a:ext cx="6840760" cy="4525963"/>
          </a:xfrm>
        </p:spPr>
        <p:txBody>
          <a:bodyPr/>
          <a:lstStyle/>
          <a:p>
            <a:r>
              <a:rPr lang="en-US" sz="2000" noProof="0" dirty="0">
                <a:latin typeface="Arial" panose="020B0604020202020204" pitchFamily="34" charset="0"/>
                <a:cs typeface="Arial" panose="020B0604020202020204" pitchFamily="34" charset="0"/>
              </a:rPr>
              <a:t>DM field + B field + boundary condition in the dish </a:t>
            </a:r>
            <a:r>
              <a:rPr lang="en-US" sz="2000" noProof="0" dirty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 </a:t>
            </a:r>
            <a:r>
              <a:rPr lang="en-US" sz="2000" noProof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photon emission normal </a:t>
            </a:r>
            <a:r>
              <a:rPr lang="en-US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to surface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noProof="0" dirty="0">
                <a:latin typeface="Arial" panose="020B0604020202020204" pitchFamily="34" charset="0"/>
                <a:cs typeface="Arial" panose="020B0604020202020204" pitchFamily="34" charset="0"/>
              </a:rPr>
              <a:t>No resonance (loss a factor Q) BUT may be compensated with very large areas ?</a:t>
            </a:r>
          </a:p>
          <a:p>
            <a:endParaRPr lang="en-US" sz="12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US" sz="16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US" sz="16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US" sz="16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Imagen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66040" y="1958597"/>
            <a:ext cx="2274122" cy="773616"/>
          </a:xfrm>
          <a:prstGeom prst="rect">
            <a:avLst/>
          </a:prstGeom>
        </p:spPr>
      </p:pic>
      <p:pic>
        <p:nvPicPr>
          <p:cNvPr id="1026" name="Picture 2" descr="Phys. Rev. Lett. 128, 131801 (2022) - Broadband Solenoidal Haloscope for  Terahertz Axion Detection">
            <a:extLst>
              <a:ext uri="{FF2B5EF4-FFF2-40B4-BE49-F238E27FC236}">
                <a16:creationId xmlns:a16="http://schemas.microsoft.com/office/drawing/2014/main" id="{2C5A26AA-0DDF-D022-3050-AFB8A58FD7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2550" y="4818834"/>
            <a:ext cx="2225377" cy="2225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Imagen 6"/>
          <p:cNvPicPr>
            <a:picLocks noChangeAspect="1"/>
          </p:cNvPicPr>
          <p:nvPr/>
        </p:nvPicPr>
        <p:blipFill rotWithShape="1">
          <a:blip r:embed="rId5"/>
          <a:srcRect l="33859"/>
          <a:stretch/>
        </p:blipFill>
        <p:spPr>
          <a:xfrm>
            <a:off x="724726" y="2492896"/>
            <a:ext cx="5978906" cy="2901293"/>
          </a:xfrm>
          <a:prstGeom prst="rect">
            <a:avLst/>
          </a:prstGeom>
        </p:spPr>
      </p:pic>
      <p:sp>
        <p:nvSpPr>
          <p:cNvPr id="18" name="12 Rectángulo"/>
          <p:cNvSpPr/>
          <p:nvPr/>
        </p:nvSpPr>
        <p:spPr>
          <a:xfrm>
            <a:off x="5303912" y="2534081"/>
            <a:ext cx="1872208" cy="64633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Implementation</a:t>
            </a:r>
          </a:p>
          <a:p>
            <a:pPr algn="ctr"/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In the BRASS Project at Hamburg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291002" y="2719003"/>
            <a:ext cx="4536504" cy="29957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1919536" y="332656"/>
            <a:ext cx="8291264" cy="1143000"/>
          </a:xfrm>
        </p:spPr>
        <p:txBody>
          <a:bodyPr/>
          <a:lstStyle/>
          <a:p>
            <a:r>
              <a:rPr lang="en-US" b="1" noProof="0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Magnetized dish antenna</a:t>
            </a:r>
          </a:p>
        </p:txBody>
      </p:sp>
      <p:sp>
        <p:nvSpPr>
          <p:cNvPr id="5" name="Rectángulo 4"/>
          <p:cNvSpPr/>
          <p:nvPr/>
        </p:nvSpPr>
        <p:spPr>
          <a:xfrm>
            <a:off x="8806152" y="1700808"/>
            <a:ext cx="280929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Arial Rounded MT Bold" pitchFamily="34" charset="0"/>
              </a:rPr>
              <a:t>Resonance versus area</a:t>
            </a:r>
          </a:p>
        </p:txBody>
      </p:sp>
      <p:sp>
        <p:nvSpPr>
          <p:cNvPr id="10" name="Rectángulo 9"/>
          <p:cNvSpPr/>
          <p:nvPr/>
        </p:nvSpPr>
        <p:spPr>
          <a:xfrm>
            <a:off x="8616280" y="1484784"/>
            <a:ext cx="3096344" cy="1296144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12 Rectángulo">
            <a:extLst>
              <a:ext uri="{FF2B5EF4-FFF2-40B4-BE49-F238E27FC236}">
                <a16:creationId xmlns:a16="http://schemas.microsoft.com/office/drawing/2014/main" id="{973F83F8-019A-1B1F-87E5-8B87EFC4FB8D}"/>
              </a:ext>
            </a:extLst>
          </p:cNvPr>
          <p:cNvSpPr/>
          <p:nvPr/>
        </p:nvSpPr>
        <p:spPr>
          <a:xfrm>
            <a:off x="1127448" y="5589240"/>
            <a:ext cx="2399978" cy="43088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s-ES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Also</a:t>
            </a:r>
            <a:r>
              <a:rPr lang="es-ES" sz="1100" b="1" dirty="0">
                <a:latin typeface="Arial" panose="020B0604020202020204" pitchFamily="34" charset="0"/>
                <a:cs typeface="Arial" panose="020B0604020202020204" pitchFamily="34" charset="0"/>
              </a:rPr>
              <a:t> BREAD Project @ US</a:t>
            </a:r>
          </a:p>
          <a:p>
            <a:pPr algn="ctr"/>
            <a:r>
              <a:rPr lang="es-ES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Variation</a:t>
            </a:r>
            <a:r>
              <a:rPr lang="es-ES" sz="1100" b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s-ES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solenoidal</a:t>
            </a:r>
            <a:r>
              <a:rPr lang="es-ES" sz="11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geometry</a:t>
            </a:r>
            <a:endParaRPr lang="es-E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7 Rectángulo">
            <a:extLst>
              <a:ext uri="{FF2B5EF4-FFF2-40B4-BE49-F238E27FC236}">
                <a16:creationId xmlns:a16="http://schemas.microsoft.com/office/drawing/2014/main" id="{F0571D10-587C-9EC7-EEEC-BB3DB032A57F}"/>
              </a:ext>
            </a:extLst>
          </p:cNvPr>
          <p:cNvSpPr/>
          <p:nvPr/>
        </p:nvSpPr>
        <p:spPr>
          <a:xfrm>
            <a:off x="8737600" y="1258677"/>
            <a:ext cx="2934072" cy="43088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n-US" sz="1100" b="1">
                <a:latin typeface="Arial" panose="020B0604020202020204" pitchFamily="34" charset="0"/>
                <a:cs typeface="Arial" panose="020B0604020202020204" pitchFamily="34" charset="0"/>
              </a:rPr>
              <a:t>Horns et al. JCAP 1304 (2013) 016</a:t>
            </a:r>
          </a:p>
          <a:p>
            <a:pPr algn="ctr"/>
            <a:r>
              <a:rPr lang="es-ES" sz="1100" b="1">
                <a:latin typeface="Arial" panose="020B0604020202020204" pitchFamily="34" charset="0"/>
                <a:cs typeface="Arial" panose="020B0604020202020204" pitchFamily="34" charset="0"/>
              </a:rPr>
              <a:t>Jaeckel , Redondo JCAP 1311 (2013) 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270D5B1D-AD18-9EB8-1FE7-3BCF49B2294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Marcador de pie de página 4">
            <a:extLst>
              <a:ext uri="{FF2B5EF4-FFF2-40B4-BE49-F238E27FC236}">
                <a16:creationId xmlns:a16="http://schemas.microsoft.com/office/drawing/2014/main" id="{04A0710C-D300-C260-DF38-AD2D57C1BE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13" name="Marcador de número de diapositiva 9">
            <a:extLst>
              <a:ext uri="{FF2B5EF4-FFF2-40B4-BE49-F238E27FC236}">
                <a16:creationId xmlns:a16="http://schemas.microsoft.com/office/drawing/2014/main" id="{077EEBDE-3972-3247-CD67-8C612C7847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51</a:t>
            </a:fld>
            <a:endParaRPr lang="es-ES" sz="1200" dirty="0"/>
          </a:p>
        </p:txBody>
      </p:sp>
    </p:spTree>
    <p:extLst>
      <p:ext uri="{BB962C8B-B14F-4D97-AF65-F5344CB8AC3E}">
        <p14:creationId xmlns:p14="http://schemas.microsoft.com/office/powerpoint/2010/main" val="272803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The axion dark matter search result (orange filled region) from the MADMAX prototype. The axion-photon coupling (in inverse giga-electron-Volts ) is on the vertical axis and axion dark matter mass (in micro-electron-volts) is on the horizontal axis.">
            <a:extLst>
              <a:ext uri="{FF2B5EF4-FFF2-40B4-BE49-F238E27FC236}">
                <a16:creationId xmlns:a16="http://schemas.microsoft.com/office/drawing/2014/main" id="{CE0E1E08-0A7A-13C1-078E-89832BD569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3645023"/>
            <a:ext cx="5099699" cy="2880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MADMAX prototype test at CERN | EP News">
            <a:extLst>
              <a:ext uri="{FF2B5EF4-FFF2-40B4-BE49-F238E27FC236}">
                <a16:creationId xmlns:a16="http://schemas.microsoft.com/office/drawing/2014/main" id="{7B324274-3D3D-2E5E-3F5F-F75A5EDDE7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307" y="3752009"/>
            <a:ext cx="5066605" cy="2690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Imagen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73711" y="1052736"/>
            <a:ext cx="4226945" cy="2673102"/>
          </a:xfrm>
          <a:prstGeom prst="rect">
            <a:avLst/>
          </a:prstGeom>
        </p:spPr>
      </p:pic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1919536" y="332656"/>
            <a:ext cx="8291264" cy="1143000"/>
          </a:xfrm>
        </p:spPr>
        <p:txBody>
          <a:bodyPr>
            <a:normAutofit fontScale="90000"/>
          </a:bodyPr>
          <a:lstStyle/>
          <a:p>
            <a:r>
              <a:rPr lang="en-US" b="1" noProof="0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Dielectric haloscopes: MADMAX</a:t>
            </a:r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623392" y="1340769"/>
            <a:ext cx="6336704" cy="4525963"/>
          </a:xfrm>
        </p:spPr>
        <p:txBody>
          <a:bodyPr/>
          <a:lstStyle/>
          <a:p>
            <a:r>
              <a:rPr lang="en-US" sz="2000" noProof="0" dirty="0">
                <a:latin typeface="Arial" panose="020B0604020202020204" pitchFamily="34" charset="0"/>
                <a:cs typeface="Arial" panose="020B0604020202020204" pitchFamily="34" charset="0"/>
              </a:rPr>
              <a:t>Effect of dish antenna “boosted” by the addition of many dielectric disks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Some “mild” resonance </a:t>
            </a:r>
          </a:p>
          <a:p>
            <a:pPr lvl="1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Concept between a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haloscope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and a dish antenna</a:t>
            </a:r>
          </a:p>
          <a:p>
            <a:pPr lvl="1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It needs tuning! (challenging)</a:t>
            </a:r>
          </a:p>
          <a:p>
            <a:r>
              <a:rPr lang="en-US" sz="1800" noProof="0" dirty="0">
                <a:latin typeface="Arial" panose="020B0604020202020204" pitchFamily="34" charset="0"/>
                <a:cs typeface="Arial" panose="020B0604020202020204" pitchFamily="34" charset="0"/>
              </a:rPr>
              <a:t>Relevant sensitivity in the 10</a:t>
            </a:r>
            <a:r>
              <a:rPr lang="en-US" sz="1800" baseline="30000" noProof="0" dirty="0">
                <a:latin typeface="Arial" panose="020B0604020202020204" pitchFamily="34" charset="0"/>
                <a:cs typeface="Arial" panose="020B0604020202020204" pitchFamily="34" charset="0"/>
              </a:rPr>
              <a:t>-4</a:t>
            </a:r>
            <a:r>
              <a:rPr lang="en-US" sz="1800" noProof="0" dirty="0">
                <a:latin typeface="Arial" panose="020B0604020202020204" pitchFamily="34" charset="0"/>
                <a:cs typeface="Arial" panose="020B0604020202020204" pitchFamily="34" charset="0"/>
              </a:rPr>
              <a:t> eV ballpark for a ~m</a:t>
            </a:r>
            <a:r>
              <a:rPr lang="en-US" sz="1800" baseline="30000" noProof="0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US" sz="1800" noProof="0" dirty="0">
                <a:latin typeface="Arial" panose="020B0604020202020204" pitchFamily="34" charset="0"/>
                <a:cs typeface="Arial" panose="020B0604020202020204" pitchFamily="34" charset="0"/>
              </a:rPr>
              <a:t> 10T experiment (80 disks)</a:t>
            </a:r>
          </a:p>
          <a:p>
            <a:endParaRPr lang="en-US" sz="12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US" sz="16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US" sz="16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US" sz="16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US" sz="18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12 Rectángulo"/>
          <p:cNvSpPr/>
          <p:nvPr/>
        </p:nvSpPr>
        <p:spPr>
          <a:xfrm>
            <a:off x="3102496" y="3756096"/>
            <a:ext cx="1872208" cy="43088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s-ES" sz="1100" b="0" dirty="0">
                <a:latin typeface="Arial Rounded MT Bold" pitchFamily="34" charset="0"/>
              </a:rPr>
              <a:t>MADMAX </a:t>
            </a:r>
            <a:r>
              <a:rPr lang="es-ES" sz="1100" b="0" dirty="0" err="1">
                <a:latin typeface="Arial Rounded MT Bold" pitchFamily="34" charset="0"/>
              </a:rPr>
              <a:t>dielectric</a:t>
            </a:r>
            <a:r>
              <a:rPr lang="es-ES" sz="1100" b="0" dirty="0">
                <a:latin typeface="Arial Rounded MT Bold" pitchFamily="34" charset="0"/>
              </a:rPr>
              <a:t> </a:t>
            </a:r>
            <a:r>
              <a:rPr lang="es-ES" sz="1100" b="0" dirty="0" err="1">
                <a:latin typeface="Arial Rounded MT Bold" pitchFamily="34" charset="0"/>
              </a:rPr>
              <a:t>haloscope</a:t>
            </a:r>
            <a:endParaRPr lang="es-ES" sz="1100" b="0" dirty="0">
              <a:latin typeface="Arial Rounded MT Bold" pitchFamily="34" charset="0"/>
            </a:endParaRPr>
          </a:p>
        </p:txBody>
      </p:sp>
      <p:sp>
        <p:nvSpPr>
          <p:cNvPr id="6" name="Marcador de fecha 3">
            <a:extLst>
              <a:ext uri="{FF2B5EF4-FFF2-40B4-BE49-F238E27FC236}">
                <a16:creationId xmlns:a16="http://schemas.microsoft.com/office/drawing/2014/main" id="{9D21571C-B119-6AF8-15A8-30B43FA99C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Marcador de pie de página 4">
            <a:extLst>
              <a:ext uri="{FF2B5EF4-FFF2-40B4-BE49-F238E27FC236}">
                <a16:creationId xmlns:a16="http://schemas.microsoft.com/office/drawing/2014/main" id="{0FC22B14-3FC3-7C28-E112-E13991A002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10" name="Marcador de número de diapositiva 9">
            <a:extLst>
              <a:ext uri="{FF2B5EF4-FFF2-40B4-BE49-F238E27FC236}">
                <a16:creationId xmlns:a16="http://schemas.microsoft.com/office/drawing/2014/main" id="{76477010-C5FA-12D5-BDB6-A25B4048BB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52</a:t>
            </a:fld>
            <a:endParaRPr lang="es-ES" sz="1200" dirty="0"/>
          </a:p>
        </p:txBody>
      </p:sp>
      <p:sp>
        <p:nvSpPr>
          <p:cNvPr id="11" name="12 Rectángulo">
            <a:extLst>
              <a:ext uri="{FF2B5EF4-FFF2-40B4-BE49-F238E27FC236}">
                <a16:creationId xmlns:a16="http://schemas.microsoft.com/office/drawing/2014/main" id="{2A9F4985-87D9-B8B7-1373-2D60295590A1}"/>
              </a:ext>
            </a:extLst>
          </p:cNvPr>
          <p:cNvSpPr/>
          <p:nvPr/>
        </p:nvSpPr>
        <p:spPr>
          <a:xfrm>
            <a:off x="4827301" y="5195096"/>
            <a:ext cx="1872208" cy="43088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s-ES" sz="1100" b="0" dirty="0">
                <a:latin typeface="Arial Rounded MT Bold" pitchFamily="34" charset="0"/>
              </a:rPr>
              <a:t>First </a:t>
            </a:r>
            <a:r>
              <a:rPr lang="es-ES" sz="1100" b="0" dirty="0" err="1">
                <a:latin typeface="Arial Rounded MT Bold" pitchFamily="34" charset="0"/>
              </a:rPr>
              <a:t>results</a:t>
            </a:r>
            <a:r>
              <a:rPr lang="es-ES" sz="1100" b="0" dirty="0">
                <a:latin typeface="Arial Rounded MT Bold" pitchFamily="34" charset="0"/>
              </a:rPr>
              <a:t> </a:t>
            </a:r>
            <a:r>
              <a:rPr lang="es-ES" sz="1100" b="0" dirty="0" err="1">
                <a:latin typeface="Arial Rounded MT Bold" pitchFamily="34" charset="0"/>
              </a:rPr>
              <a:t>with</a:t>
            </a:r>
            <a:r>
              <a:rPr lang="es-ES" sz="1100" b="0" dirty="0">
                <a:latin typeface="Arial Rounded MT Bold" pitchFamily="34" charset="0"/>
              </a:rPr>
              <a:t> a 3 disk </a:t>
            </a:r>
            <a:r>
              <a:rPr lang="es-ES" sz="1100" b="0" dirty="0" err="1">
                <a:latin typeface="Arial Rounded MT Bold" pitchFamily="34" charset="0"/>
              </a:rPr>
              <a:t>prototype</a:t>
            </a:r>
            <a:endParaRPr lang="es-ES" sz="1100" b="0" dirty="0">
              <a:latin typeface="Arial Rounded MT Bol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3235351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43769" y="1171169"/>
            <a:ext cx="7248575" cy="5270502"/>
          </a:xfrm>
          <a:prstGeom prst="rect">
            <a:avLst/>
          </a:prstGeom>
        </p:spPr>
      </p:pic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1981200" y="188640"/>
            <a:ext cx="8229600" cy="1143000"/>
          </a:xfrm>
        </p:spPr>
        <p:txBody>
          <a:bodyPr/>
          <a:lstStyle/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Helioscopes &amp; astrophysics</a:t>
            </a:r>
          </a:p>
        </p:txBody>
      </p:sp>
      <p:sp>
        <p:nvSpPr>
          <p:cNvPr id="11" name="10 Rectángulo"/>
          <p:cNvSpPr/>
          <p:nvPr/>
        </p:nvSpPr>
        <p:spPr>
          <a:xfrm>
            <a:off x="9118039" y="3849675"/>
            <a:ext cx="2483768" cy="206210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US" sz="1600" b="0" dirty="0">
                <a:latin typeface="Arial" panose="020B0604020202020204" pitchFamily="34" charset="0"/>
                <a:cs typeface="Arial" panose="020B0604020202020204" pitchFamily="34" charset="0"/>
              </a:rPr>
              <a:t>… as well as a large fraction of the axion &amp; ALP models invoked in the “stellar cooling anomaly”</a:t>
            </a:r>
          </a:p>
          <a:p>
            <a:r>
              <a:rPr lang="en-US" sz="1600" b="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But for this the </a:t>
            </a:r>
            <a:r>
              <a:rPr lang="en-US" sz="1600" b="0" i="1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US" sz="1600" b="0" i="1" baseline="-250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ae</a:t>
            </a:r>
            <a:r>
              <a:rPr lang="en-US" sz="1600" b="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 particularly interesting (see backup slides)</a:t>
            </a:r>
          </a:p>
        </p:txBody>
      </p:sp>
      <p:sp>
        <p:nvSpPr>
          <p:cNvPr id="16" name="15 Rectángulo"/>
          <p:cNvSpPr/>
          <p:nvPr/>
        </p:nvSpPr>
        <p:spPr>
          <a:xfrm>
            <a:off x="551384" y="4418888"/>
            <a:ext cx="2232248" cy="1077218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s-ES" sz="1600" b="0">
                <a:latin typeface="Arial" panose="020B0604020202020204" pitchFamily="34" charset="0"/>
                <a:cs typeface="Arial" panose="020B0604020202020204" pitchFamily="34" charset="0"/>
              </a:rPr>
              <a:t>IAXO  </a:t>
            </a:r>
            <a:r>
              <a:rPr lang="es-ES" sz="1600" b="0" err="1">
                <a:latin typeface="Arial" panose="020B0604020202020204" pitchFamily="34" charset="0"/>
                <a:cs typeface="Arial" panose="020B0604020202020204" pitchFamily="34" charset="0"/>
              </a:rPr>
              <a:t>will</a:t>
            </a:r>
            <a:r>
              <a:rPr lang="es-ES" sz="1600" b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600" b="0" err="1">
                <a:latin typeface="Arial" panose="020B0604020202020204" pitchFamily="34" charset="0"/>
                <a:cs typeface="Arial" panose="020B0604020202020204" pitchFamily="34" charset="0"/>
              </a:rPr>
              <a:t>fully</a:t>
            </a:r>
            <a:r>
              <a:rPr lang="es-ES" sz="1600" b="0">
                <a:latin typeface="Arial" panose="020B0604020202020204" pitchFamily="34" charset="0"/>
                <a:cs typeface="Arial" panose="020B0604020202020204" pitchFamily="34" charset="0"/>
              </a:rPr>
              <a:t> explore ALP </a:t>
            </a:r>
            <a:r>
              <a:rPr lang="es-ES" sz="1600" b="0" err="1">
                <a:latin typeface="Arial" panose="020B0604020202020204" pitchFamily="34" charset="0"/>
                <a:cs typeface="Arial" panose="020B0604020202020204" pitchFamily="34" charset="0"/>
              </a:rPr>
              <a:t>models</a:t>
            </a:r>
            <a:r>
              <a:rPr lang="es-ES" sz="1600" b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600" b="0" err="1">
                <a:latin typeface="Arial" panose="020B0604020202020204" pitchFamily="34" charset="0"/>
                <a:cs typeface="Arial" panose="020B0604020202020204" pitchFamily="34" charset="0"/>
              </a:rPr>
              <a:t>invoked</a:t>
            </a:r>
            <a:r>
              <a:rPr lang="es-ES" sz="1600" b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600" b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es-ES" sz="1600" b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600" b="0" err="1">
                <a:latin typeface="Arial" panose="020B0604020202020204" pitchFamily="34" charset="0"/>
                <a:cs typeface="Arial" panose="020B0604020202020204" pitchFamily="34" charset="0"/>
              </a:rPr>
              <a:t>solve</a:t>
            </a:r>
            <a:r>
              <a:rPr lang="es-ES" sz="1600" b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600" b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es-ES" sz="1600" b="0">
                <a:latin typeface="Arial" panose="020B0604020202020204" pitchFamily="34" charset="0"/>
                <a:cs typeface="Arial" panose="020B0604020202020204" pitchFamily="34" charset="0"/>
              </a:rPr>
              <a:t> “</a:t>
            </a:r>
            <a:r>
              <a:rPr lang="es-ES" sz="1600" b="0" err="1">
                <a:latin typeface="Arial" panose="020B0604020202020204" pitchFamily="34" charset="0"/>
                <a:cs typeface="Arial" panose="020B0604020202020204" pitchFamily="34" charset="0"/>
              </a:rPr>
              <a:t>transparency</a:t>
            </a:r>
            <a:r>
              <a:rPr lang="es-ES" sz="1600" b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600" b="0" err="1">
                <a:latin typeface="Arial" panose="020B0604020202020204" pitchFamily="34" charset="0"/>
                <a:cs typeface="Arial" panose="020B0604020202020204" pitchFamily="34" charset="0"/>
              </a:rPr>
              <a:t>hint</a:t>
            </a:r>
            <a:r>
              <a:rPr lang="es-ES" sz="1600" b="0"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  <a:endParaRPr lang="es-ES" sz="1600" b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8" name="17 Conector recto de flecha"/>
          <p:cNvCxnSpPr>
            <a:cxnSpLocks/>
          </p:cNvCxnSpPr>
          <p:nvPr/>
        </p:nvCxnSpPr>
        <p:spPr>
          <a:xfrm flipV="1">
            <a:off x="2423592" y="3744284"/>
            <a:ext cx="1944216" cy="76483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9" name="18 Conector recto de flecha"/>
          <p:cNvCxnSpPr/>
          <p:nvPr/>
        </p:nvCxnSpPr>
        <p:spPr>
          <a:xfrm flipH="1" flipV="1">
            <a:off x="8184232" y="3284984"/>
            <a:ext cx="959768" cy="64807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sp>
        <p:nvSpPr>
          <p:cNvPr id="13" name="16 Rectángulo"/>
          <p:cNvSpPr/>
          <p:nvPr/>
        </p:nvSpPr>
        <p:spPr>
          <a:xfrm>
            <a:off x="9118039" y="2474312"/>
            <a:ext cx="2232248" cy="95410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s-ES" sz="1400" b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IAXO+:  </a:t>
            </a:r>
            <a:r>
              <a:rPr lang="es-ES" sz="1400" b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enhanced</a:t>
            </a:r>
            <a:r>
              <a:rPr lang="es-ES" sz="1400" b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400" b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scenario</a:t>
            </a:r>
            <a:r>
              <a:rPr lang="es-ES" sz="1400" b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with x10 (x4) </a:t>
            </a:r>
            <a:r>
              <a:rPr lang="es-ES" sz="1400" b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higher</a:t>
            </a:r>
            <a:r>
              <a:rPr lang="es-ES" sz="1400" b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FOM (MFOM) with </a:t>
            </a:r>
            <a:r>
              <a:rPr lang="es-ES" sz="1400" b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respect</a:t>
            </a:r>
            <a:r>
              <a:rPr lang="es-ES" sz="1400" b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es-ES" sz="1400" b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LoI</a:t>
            </a:r>
            <a:endParaRPr lang="es-ES" sz="1400" b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ángulo 3"/>
          <p:cNvSpPr/>
          <p:nvPr/>
        </p:nvSpPr>
        <p:spPr>
          <a:xfrm>
            <a:off x="9912424" y="6055234"/>
            <a:ext cx="175676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ES" sz="1200" b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MFOM = </a:t>
            </a:r>
            <a:r>
              <a:rPr lang="es-ES" sz="1200" b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Magnet</a:t>
            </a:r>
            <a:r>
              <a:rPr lang="es-ES" sz="1200" b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FOM</a:t>
            </a:r>
            <a:endParaRPr 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55301204-9647-37BD-DA75-E207A5BD1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6" name="Marcador de número de diapositiva 9">
            <a:extLst>
              <a:ext uri="{FF2B5EF4-FFF2-40B4-BE49-F238E27FC236}">
                <a16:creationId xmlns:a16="http://schemas.microsoft.com/office/drawing/2014/main" id="{2C911810-6C91-78B1-264F-741A5228E8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53</a:t>
            </a:fld>
            <a:endParaRPr lang="es-ES" sz="1200" dirty="0"/>
          </a:p>
        </p:txBody>
      </p:sp>
      <p:sp>
        <p:nvSpPr>
          <p:cNvPr id="10" name="Marcador de fecha 3">
            <a:extLst>
              <a:ext uri="{FF2B5EF4-FFF2-40B4-BE49-F238E27FC236}">
                <a16:creationId xmlns:a16="http://schemas.microsoft.com/office/drawing/2014/main" id="{560CBD7F-EDFC-16B5-D3B6-CA1909772A0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162085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37BB9B9F-EEC6-1EBD-3E92-709162AA81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5878"/>
          <a:stretch/>
        </p:blipFill>
        <p:spPr>
          <a:xfrm>
            <a:off x="10253609" y="5012501"/>
            <a:ext cx="1830083" cy="1438404"/>
          </a:xfrm>
          <a:prstGeom prst="rect">
            <a:avLst/>
          </a:prstGeom>
        </p:spPr>
      </p:pic>
      <p:pic>
        <p:nvPicPr>
          <p:cNvPr id="24" name="Imagen 7">
            <a:extLst>
              <a:ext uri="{FF2B5EF4-FFF2-40B4-BE49-F238E27FC236}">
                <a16:creationId xmlns:a16="http://schemas.microsoft.com/office/drawing/2014/main" id="{6F370AE0-464D-CDD7-33E3-DFEB0387F21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20" t="22368" r="24276" b="20668"/>
          <a:stretch/>
        </p:blipFill>
        <p:spPr>
          <a:xfrm>
            <a:off x="4003686" y="2733024"/>
            <a:ext cx="4630863" cy="3479587"/>
          </a:xfrm>
          <a:prstGeom prst="rect">
            <a:avLst/>
          </a:prstGeom>
        </p:spPr>
      </p:pic>
      <p:pic>
        <p:nvPicPr>
          <p:cNvPr id="20" name="Picture 4" descr="银河图标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8770925">
            <a:off x="10183963" y="3043013"/>
            <a:ext cx="2061512" cy="2061514"/>
          </a:xfrm>
          <a:prstGeom prst="rect">
            <a:avLst/>
          </a:prstGeom>
          <a:noFill/>
        </p:spPr>
      </p:pic>
      <p:pic>
        <p:nvPicPr>
          <p:cNvPr id="8" name="Imagen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49276" y="3963443"/>
            <a:ext cx="1058180" cy="1058180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920068" y="294066"/>
            <a:ext cx="10798098" cy="1143000"/>
          </a:xfrm>
        </p:spPr>
        <p:txBody>
          <a:bodyPr/>
          <a:lstStyle/>
          <a:p>
            <a:r>
              <a:rPr lang="es-ES" sz="4000" b="1" dirty="0">
                <a:latin typeface="Arial" panose="020B0604020202020204" pitchFamily="34" charset="0"/>
                <a:cs typeface="Arial" panose="020B0604020202020204" pitchFamily="34" charset="0"/>
              </a:rPr>
              <a:t>BabyIAXO: </a:t>
            </a:r>
            <a:r>
              <a:rPr lang="es-ES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beyond</a:t>
            </a:r>
            <a:r>
              <a:rPr lang="es-ES" sz="4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baseline</a:t>
            </a:r>
            <a:endParaRPr lang="es-E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32E56F09-4FE4-5542-8AC0-0980EC0734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051" y="1484784"/>
            <a:ext cx="10798098" cy="4489004"/>
          </a:xfrm>
        </p:spPr>
        <p:txBody>
          <a:bodyPr/>
          <a:lstStyle/>
          <a:p>
            <a:pPr marL="0" indent="0">
              <a:buNone/>
            </a:pPr>
            <a:r>
              <a:rPr lang="en-US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BabyIAXO as a generic axion(-like) facility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BabyIAXO constitutes a great infrastructure that can be used to target other physics goals beyond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Primakoff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solar axions:</a:t>
            </a:r>
          </a:p>
        </p:txBody>
      </p:sp>
      <p:pic>
        <p:nvPicPr>
          <p:cNvPr id="12" name="Picture 2" descr="https://encrypted-tbn2.gstatic.com/images?q=tbn:ANd9GcTTiOpy5Ofiq68JKHmUTMkFKk4pucE4jGwOWa5eGRWrj1nVm4X5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9376" y="3140968"/>
            <a:ext cx="1038924" cy="1038924"/>
          </a:xfrm>
          <a:prstGeom prst="rect">
            <a:avLst/>
          </a:prstGeom>
          <a:noFill/>
        </p:spPr>
      </p:pic>
      <p:sp>
        <p:nvSpPr>
          <p:cNvPr id="3" name="Llamada rectangular redondeada 2"/>
          <p:cNvSpPr/>
          <p:nvPr/>
        </p:nvSpPr>
        <p:spPr>
          <a:xfrm>
            <a:off x="263352" y="4438036"/>
            <a:ext cx="2088232" cy="1697380"/>
          </a:xfrm>
          <a:prstGeom prst="wedgeRoundRectCallout">
            <a:avLst>
              <a:gd name="adj1" fmla="val -17441"/>
              <a:gd name="adj2" fmla="val -67689"/>
              <a:gd name="adj3" fmla="val 16667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s-ES" sz="1400" b="0" dirty="0" err="1">
                <a:latin typeface="Arial" panose="020B0604020202020204" pitchFamily="34" charset="0"/>
                <a:cs typeface="Arial" panose="020B0604020202020204" pitchFamily="34" charset="0"/>
              </a:rPr>
              <a:t>Other</a:t>
            </a:r>
            <a:r>
              <a:rPr lang="es-ES" sz="1400" b="0" dirty="0">
                <a:latin typeface="Arial" panose="020B0604020202020204" pitchFamily="34" charset="0"/>
                <a:cs typeface="Arial" panose="020B0604020202020204" pitchFamily="34" charset="0"/>
              </a:rPr>
              <a:t> (non-</a:t>
            </a:r>
            <a:r>
              <a:rPr lang="es-ES" sz="1400" b="0" dirty="0" err="1">
                <a:latin typeface="Arial" panose="020B0604020202020204" pitchFamily="34" charset="0"/>
                <a:cs typeface="Arial" panose="020B0604020202020204" pitchFamily="34" charset="0"/>
              </a:rPr>
              <a:t>Primakoff</a:t>
            </a:r>
            <a:r>
              <a:rPr lang="es-ES" sz="1400" b="0" dirty="0">
                <a:latin typeface="Arial" panose="020B0604020202020204" pitchFamily="34" charset="0"/>
                <a:cs typeface="Arial" panose="020B0604020202020204" pitchFamily="34" charset="0"/>
              </a:rPr>
              <a:t>) solar axion </a:t>
            </a:r>
            <a:r>
              <a:rPr lang="es-ES" sz="1400" b="0" dirty="0" err="1">
                <a:latin typeface="Arial" panose="020B0604020202020204" pitchFamily="34" charset="0"/>
                <a:cs typeface="Arial" panose="020B0604020202020204" pitchFamily="34" charset="0"/>
              </a:rPr>
              <a:t>production</a:t>
            </a:r>
            <a:r>
              <a:rPr lang="es-ES" sz="1400" b="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400" b="0" dirty="0" err="1">
                <a:latin typeface="Arial" panose="020B0604020202020204" pitchFamily="34" charset="0"/>
                <a:cs typeface="Arial" panose="020B0604020202020204" pitchFamily="34" charset="0"/>
              </a:rPr>
              <a:t>mechanisms</a:t>
            </a:r>
            <a:endParaRPr lang="en-US" sz="1400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Llamada rectangular redondeada 14"/>
          <p:cNvSpPr/>
          <p:nvPr/>
        </p:nvSpPr>
        <p:spPr>
          <a:xfrm>
            <a:off x="2084077" y="3239025"/>
            <a:ext cx="1856920" cy="539884"/>
          </a:xfrm>
          <a:prstGeom prst="wedgeRoundRectCallout">
            <a:avLst>
              <a:gd name="adj1" fmla="val 23122"/>
              <a:gd name="adj2" fmla="val 99595"/>
              <a:gd name="adj3" fmla="val 16667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s-ES" sz="1400" b="0" dirty="0">
                <a:latin typeface="Arial" panose="020B0604020202020204" pitchFamily="34" charset="0"/>
                <a:cs typeface="Arial" panose="020B0604020202020204" pitchFamily="34" charset="0"/>
              </a:rPr>
              <a:t>Axions </a:t>
            </a:r>
            <a:r>
              <a:rPr lang="es-ES" sz="1400" b="0" dirty="0" err="1">
                <a:latin typeface="Arial" panose="020B0604020202020204" pitchFamily="34" charset="0"/>
                <a:cs typeface="Arial" panose="020B0604020202020204" pitchFamily="34" charset="0"/>
              </a:rPr>
              <a:t>from</a:t>
            </a:r>
            <a:r>
              <a:rPr lang="es-ES" sz="1400" b="0" dirty="0">
                <a:latin typeface="Arial" panose="020B0604020202020204" pitchFamily="34" charset="0"/>
                <a:cs typeface="Arial" panose="020B0604020202020204" pitchFamily="34" charset="0"/>
              </a:rPr>
              <a:t> SN</a:t>
            </a:r>
            <a:endParaRPr lang="en-US" sz="1400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Llamada rectangular redondeada 16"/>
          <p:cNvSpPr/>
          <p:nvPr/>
        </p:nvSpPr>
        <p:spPr>
          <a:xfrm>
            <a:off x="7215932" y="2933701"/>
            <a:ext cx="3555055" cy="792088"/>
          </a:xfrm>
          <a:prstGeom prst="wedgeRoundRectCallout">
            <a:avLst>
              <a:gd name="adj1" fmla="val 59407"/>
              <a:gd name="adj2" fmla="val 45527"/>
              <a:gd name="adj3" fmla="val 16667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s-ES" sz="1400" b="0" dirty="0">
                <a:latin typeface="Arial" panose="020B0604020202020204" pitchFamily="34" charset="0"/>
                <a:cs typeface="Arial" panose="020B0604020202020204" pitchFamily="34" charset="0"/>
              </a:rPr>
              <a:t>Dark Matter axions: haloscope </a:t>
            </a:r>
            <a:r>
              <a:rPr lang="es-ES" sz="1400" b="0" dirty="0" err="1">
                <a:latin typeface="Arial" panose="020B0604020202020204" pitchFamily="34" charset="0"/>
                <a:cs typeface="Arial" panose="020B0604020202020204" pitchFamily="34" charset="0"/>
              </a:rPr>
              <a:t>setups</a:t>
            </a:r>
            <a:r>
              <a:rPr lang="es-ES" sz="1400" b="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400" b="0" dirty="0" err="1">
                <a:latin typeface="Arial" panose="020B0604020202020204" pitchFamily="34" charset="0"/>
                <a:cs typeface="Arial" panose="020B0604020202020204" pitchFamily="34" charset="0"/>
              </a:rPr>
              <a:t>inside</a:t>
            </a:r>
            <a:r>
              <a:rPr lang="es-ES" sz="1400" b="0" dirty="0">
                <a:latin typeface="Arial" panose="020B0604020202020204" pitchFamily="34" charset="0"/>
                <a:cs typeface="Arial" panose="020B0604020202020204" pitchFamily="34" charset="0"/>
              </a:rPr>
              <a:t> the BabyIAXO bores</a:t>
            </a:r>
            <a:endParaRPr lang="en-US" sz="1400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Llamada rectangular redondeada 17"/>
          <p:cNvSpPr/>
          <p:nvPr/>
        </p:nvSpPr>
        <p:spPr>
          <a:xfrm>
            <a:off x="8105476" y="3869528"/>
            <a:ext cx="2273599" cy="792088"/>
          </a:xfrm>
          <a:prstGeom prst="wedgeRoundRectCallout">
            <a:avLst>
              <a:gd name="adj1" fmla="val -14281"/>
              <a:gd name="adj2" fmla="val 2835"/>
              <a:gd name="adj3" fmla="val 16667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s-ES" sz="1400" b="0" dirty="0" err="1">
                <a:latin typeface="Arial" panose="020B0604020202020204" pitchFamily="34" charset="0"/>
                <a:cs typeface="Arial" panose="020B0604020202020204" pitchFamily="34" charset="0"/>
              </a:rPr>
              <a:t>Other</a:t>
            </a:r>
            <a:r>
              <a:rPr lang="es-ES" sz="1400" b="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400" b="0" dirty="0" err="1">
                <a:latin typeface="Arial" panose="020B0604020202020204" pitchFamily="34" charset="0"/>
                <a:cs typeface="Arial" panose="020B0604020202020204" pitchFamily="34" charset="0"/>
              </a:rPr>
              <a:t>WISPs</a:t>
            </a:r>
            <a:r>
              <a:rPr lang="es-ES" sz="1400" b="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s-ES" sz="1400" b="0" dirty="0" err="1">
                <a:latin typeface="Arial" panose="020B0604020202020204" pitchFamily="34" charset="0"/>
                <a:cs typeface="Arial" panose="020B0604020202020204" pitchFamily="34" charset="0"/>
              </a:rPr>
              <a:t>hidden</a:t>
            </a:r>
            <a:r>
              <a:rPr lang="es-ES" sz="1400" b="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s-ES" sz="1400" b="0" dirty="0" err="1">
                <a:latin typeface="Arial" panose="020B0604020202020204" pitchFamily="34" charset="0"/>
                <a:cs typeface="Arial" panose="020B0604020202020204" pitchFamily="34" charset="0"/>
              </a:rPr>
              <a:t>dark</a:t>
            </a:r>
            <a:r>
              <a:rPr lang="es-ES" sz="1400" b="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s-ES" sz="1400" b="0" dirty="0" err="1">
                <a:latin typeface="Arial" panose="020B0604020202020204" pitchFamily="34" charset="0"/>
                <a:cs typeface="Arial" panose="020B0604020202020204" pitchFamily="34" charset="0"/>
              </a:rPr>
              <a:t>photons</a:t>
            </a:r>
            <a:r>
              <a:rPr lang="es-ES" sz="1400" b="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s-ES" sz="1400" b="0" dirty="0" err="1">
                <a:latin typeface="Arial" panose="020B0604020202020204" pitchFamily="34" charset="0"/>
                <a:cs typeface="Arial" panose="020B0604020202020204" pitchFamily="34" charset="0"/>
              </a:rPr>
              <a:t>chameleons</a:t>
            </a:r>
            <a:r>
              <a:rPr lang="es-ES" sz="1400" b="0" dirty="0">
                <a:latin typeface="Arial" panose="020B0604020202020204" pitchFamily="34" charset="0"/>
                <a:cs typeface="Arial" panose="020B0604020202020204" pitchFamily="34" charset="0"/>
              </a:rPr>
              <a:t>, …</a:t>
            </a:r>
            <a:endParaRPr lang="en-US" sz="1400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Llamada rectangular redondeada 20"/>
          <p:cNvSpPr/>
          <p:nvPr/>
        </p:nvSpPr>
        <p:spPr>
          <a:xfrm>
            <a:off x="2742282" y="5404185"/>
            <a:ext cx="2273598" cy="617103"/>
          </a:xfrm>
          <a:prstGeom prst="wedgeRoundRectCallout">
            <a:avLst>
              <a:gd name="adj1" fmla="val -5316"/>
              <a:gd name="adj2" fmla="val -13938"/>
              <a:gd name="adj3" fmla="val 16667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s-ES" sz="1400" b="0" dirty="0">
                <a:latin typeface="Arial" panose="020B0604020202020204" pitchFamily="34" charset="0"/>
                <a:cs typeface="Arial" panose="020B0604020202020204" pitchFamily="34" charset="0"/>
              </a:rPr>
              <a:t>post-Discovery “</a:t>
            </a:r>
            <a:r>
              <a:rPr lang="es-ES" sz="1400" b="0" dirty="0" err="1">
                <a:latin typeface="Arial" panose="020B0604020202020204" pitchFamily="34" charset="0"/>
                <a:cs typeface="Arial" panose="020B0604020202020204" pitchFamily="34" charset="0"/>
              </a:rPr>
              <a:t>precision</a:t>
            </a:r>
            <a:r>
              <a:rPr lang="es-ES" sz="1400" b="0" dirty="0">
                <a:latin typeface="Arial" panose="020B0604020202020204" pitchFamily="34" charset="0"/>
                <a:cs typeface="Arial" panose="020B0604020202020204" pitchFamily="34" charset="0"/>
              </a:rPr>
              <a:t>” </a:t>
            </a:r>
            <a:r>
              <a:rPr lang="es-ES" sz="1400" b="0" dirty="0" err="1">
                <a:latin typeface="Arial" panose="020B0604020202020204" pitchFamily="34" charset="0"/>
                <a:cs typeface="Arial" panose="020B0604020202020204" pitchFamily="34" charset="0"/>
              </a:rPr>
              <a:t>physics</a:t>
            </a:r>
            <a:endParaRPr lang="en-US" sz="1400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Llamada rectangular redondeada 16">
            <a:extLst>
              <a:ext uri="{FF2B5EF4-FFF2-40B4-BE49-F238E27FC236}">
                <a16:creationId xmlns:a16="http://schemas.microsoft.com/office/drawing/2014/main" id="{D957BA98-5B48-28CD-7C76-307F556CFF88}"/>
              </a:ext>
            </a:extLst>
          </p:cNvPr>
          <p:cNvSpPr/>
          <p:nvPr/>
        </p:nvSpPr>
        <p:spPr>
          <a:xfrm>
            <a:off x="8666432" y="5096349"/>
            <a:ext cx="1745738" cy="792088"/>
          </a:xfrm>
          <a:prstGeom prst="wedgeRoundRectCallout">
            <a:avLst>
              <a:gd name="adj1" fmla="val 63341"/>
              <a:gd name="adj2" fmla="val 32375"/>
              <a:gd name="adj3" fmla="val 16667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s-ES" sz="1400" b="0" dirty="0">
                <a:latin typeface="Arial" panose="020B0604020202020204" pitchFamily="34" charset="0"/>
                <a:cs typeface="Arial" panose="020B0604020202020204" pitchFamily="34" charset="0"/>
              </a:rPr>
              <a:t>…And </a:t>
            </a:r>
            <a:r>
              <a:rPr lang="es-ES" sz="1400" b="0" dirty="0" err="1">
                <a:latin typeface="Arial" panose="020B0604020202020204" pitchFamily="34" charset="0"/>
                <a:cs typeface="Arial" panose="020B0604020202020204" pitchFamily="34" charset="0"/>
              </a:rPr>
              <a:t>also</a:t>
            </a:r>
            <a:r>
              <a:rPr lang="es-ES" sz="1400" b="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400" b="0" dirty="0" err="1">
                <a:latin typeface="Arial" panose="020B0604020202020204" pitchFamily="34" charset="0"/>
                <a:cs typeface="Arial" panose="020B0604020202020204" pitchFamily="34" charset="0"/>
              </a:rPr>
              <a:t>high-frequency</a:t>
            </a:r>
            <a:r>
              <a:rPr lang="es-ES" sz="1400" b="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400" b="0" dirty="0" err="1">
                <a:latin typeface="Arial" panose="020B0604020202020204" pitchFamily="34" charset="0"/>
                <a:cs typeface="Arial" panose="020B0604020202020204" pitchFamily="34" charset="0"/>
              </a:rPr>
              <a:t>grav</a:t>
            </a:r>
            <a:r>
              <a:rPr lang="es-ES" sz="1400" b="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s-ES" sz="1400" b="0" dirty="0" err="1">
                <a:latin typeface="Arial" panose="020B0604020202020204" pitchFamily="34" charset="0"/>
                <a:cs typeface="Arial" panose="020B0604020202020204" pitchFamily="34" charset="0"/>
              </a:rPr>
              <a:t>waves</a:t>
            </a:r>
            <a:r>
              <a:rPr lang="es-ES" sz="1400" b="0" dirty="0">
                <a:latin typeface="Arial" panose="020B0604020202020204" pitchFamily="34" charset="0"/>
                <a:cs typeface="Arial" panose="020B0604020202020204" pitchFamily="34" charset="0"/>
              </a:rPr>
              <a:t>!!</a:t>
            </a:r>
            <a:endParaRPr lang="en-US" sz="1400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Marcador de pie de página 4">
            <a:extLst>
              <a:ext uri="{FF2B5EF4-FFF2-40B4-BE49-F238E27FC236}">
                <a16:creationId xmlns:a16="http://schemas.microsoft.com/office/drawing/2014/main" id="{CBE82C25-98E5-3DA9-805D-9BDE2B765C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5" name="Marcador de número de diapositiva 9">
            <a:extLst>
              <a:ext uri="{FF2B5EF4-FFF2-40B4-BE49-F238E27FC236}">
                <a16:creationId xmlns:a16="http://schemas.microsoft.com/office/drawing/2014/main" id="{C0430EAB-807D-A8BC-C6B3-2C83869866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54</a:t>
            </a:fld>
            <a:endParaRPr lang="es-ES" sz="1200" dirty="0"/>
          </a:p>
        </p:txBody>
      </p:sp>
      <p:sp>
        <p:nvSpPr>
          <p:cNvPr id="6" name="Marcador de fecha 3">
            <a:extLst>
              <a:ext uri="{FF2B5EF4-FFF2-40B4-BE49-F238E27FC236}">
                <a16:creationId xmlns:a16="http://schemas.microsoft.com/office/drawing/2014/main" id="{5C5F35DD-D103-329C-34A2-6E6F0702057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1313276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ALPS-II @ DESY: status &amp; plans</a:t>
            </a:r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platzhalter 7">
            <a:extLst>
              <a:ext uri="{FF2B5EF4-FFF2-40B4-BE49-F238E27FC236}">
                <a16:creationId xmlns:a16="http://schemas.microsoft.com/office/drawing/2014/main" id="{1B06721B-4CD3-59A0-89CB-8176A23709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3644" y="2098964"/>
            <a:ext cx="5106741" cy="4239344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Results of first axion search science campaign published!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Optics upgrade for axion searches under way.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6B55A70D-E0C0-22EF-FB5B-585D512039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6107" y="4896574"/>
            <a:ext cx="2327739" cy="1507140"/>
          </a:xfrm>
          <a:prstGeom prst="rect">
            <a:avLst/>
          </a:prstGeom>
        </p:spPr>
      </p:pic>
      <p:pic>
        <p:nvPicPr>
          <p:cNvPr id="8" name="Grafik 7">
            <a:extLst>
              <a:ext uri="{FF2B5EF4-FFF2-40B4-BE49-F238E27FC236}">
                <a16:creationId xmlns:a16="http://schemas.microsoft.com/office/drawing/2014/main" id="{B5A2B21F-C397-F30C-43C0-F6C3990F8D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0183" y="4896574"/>
            <a:ext cx="2578516" cy="1628770"/>
          </a:xfrm>
          <a:prstGeom prst="rect">
            <a:avLst/>
          </a:prstGeom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3C74E004-5AB6-7A45-48B6-307ADBC15C5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5960" y="1757632"/>
            <a:ext cx="6334341" cy="4750757"/>
          </a:xfrm>
          <a:prstGeom prst="rect">
            <a:avLst/>
          </a:prstGeom>
        </p:spPr>
      </p:pic>
      <p:sp>
        <p:nvSpPr>
          <p:cNvPr id="14" name="Textfeld 13">
            <a:extLst>
              <a:ext uri="{FF2B5EF4-FFF2-40B4-BE49-F238E27FC236}">
                <a16:creationId xmlns:a16="http://schemas.microsoft.com/office/drawing/2014/main" id="{3C386BF0-635C-759F-DC0B-A30C728DF73B}"/>
              </a:ext>
            </a:extLst>
          </p:cNvPr>
          <p:cNvSpPr txBox="1"/>
          <p:nvPr/>
        </p:nvSpPr>
        <p:spPr>
          <a:xfrm>
            <a:off x="7964454" y="1568900"/>
            <a:ext cx="26444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6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arXiv:2512.14110</a:t>
            </a:r>
            <a:r>
              <a:rPr lang="de-DE" sz="16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de-DE" sz="1600" dirty="0" err="1">
                <a:latin typeface="Arial" panose="020B0604020202020204" pitchFamily="34" charset="0"/>
                <a:cs typeface="Arial" panose="020B0604020202020204" pitchFamily="34" charset="0"/>
              </a:rPr>
              <a:t>hep</a:t>
            </a:r>
            <a:r>
              <a:rPr lang="de-DE" sz="1600" dirty="0">
                <a:latin typeface="Arial" panose="020B0604020202020204" pitchFamily="34" charset="0"/>
                <a:cs typeface="Arial" panose="020B0604020202020204" pitchFamily="34" charset="0"/>
              </a:rPr>
              <a:t>-ex]</a:t>
            </a:r>
            <a:endParaRPr lang="de-DE" sz="1600" dirty="0">
              <a:latin typeface="Arial" panose="020B0604020202020204" pitchFamily="34" charset="0"/>
              <a:cs typeface="Arial" panose="020B0604020202020204" pitchFamily="34" charset="0"/>
              <a:hlinkClick r:id="" action="ppaction://noaction"/>
            </a:endParaRPr>
          </a:p>
          <a:p>
            <a:r>
              <a:rPr lang="de-DE" sz="1600" dirty="0">
                <a:latin typeface="Arial" panose="020B0604020202020204" pitchFamily="34" charset="0"/>
                <a:cs typeface="Arial" panose="020B0604020202020204" pitchFamily="34" charset="0"/>
                <a:hlinkClick r:id="" action="ppaction://noaction"/>
              </a:rPr>
              <a:t>arXiv:2601.18684</a:t>
            </a:r>
            <a:r>
              <a:rPr lang="de-DE" sz="16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de-DE" sz="1600" dirty="0" err="1">
                <a:latin typeface="Arial" panose="020B0604020202020204" pitchFamily="34" charset="0"/>
                <a:cs typeface="Arial" panose="020B0604020202020204" pitchFamily="34" charset="0"/>
              </a:rPr>
              <a:t>hep</a:t>
            </a:r>
            <a:r>
              <a:rPr lang="de-DE" sz="1600" dirty="0">
                <a:latin typeface="Arial" panose="020B0604020202020204" pitchFamily="34" charset="0"/>
                <a:cs typeface="Arial" panose="020B0604020202020204" pitchFamily="34" charset="0"/>
              </a:rPr>
              <a:t>-ex]</a:t>
            </a:r>
          </a:p>
        </p:txBody>
      </p:sp>
      <p:sp>
        <p:nvSpPr>
          <p:cNvPr id="18" name="Marcador de fecha 3">
            <a:extLst>
              <a:ext uri="{FF2B5EF4-FFF2-40B4-BE49-F238E27FC236}">
                <a16:creationId xmlns:a16="http://schemas.microsoft.com/office/drawing/2014/main" id="{5AB94156-CAAE-1EBD-F89D-265B21DEE1B1}"/>
              </a:ext>
            </a:extLst>
          </p:cNvPr>
          <p:cNvSpPr txBox="1">
            <a:spLocks/>
          </p:cNvSpPr>
          <p:nvPr/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TIDPAN, Valencia, Jun-2026</a:t>
            </a:r>
            <a:endParaRPr lang="es-ES" dirty="0"/>
          </a:p>
        </p:txBody>
      </p:sp>
      <p:sp>
        <p:nvSpPr>
          <p:cNvPr id="19" name="Marcador de pie de página 4">
            <a:extLst>
              <a:ext uri="{FF2B5EF4-FFF2-40B4-BE49-F238E27FC236}">
                <a16:creationId xmlns:a16="http://schemas.microsoft.com/office/drawing/2014/main" id="{9E0CAF77-0777-1CDB-C163-54018CF869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20" name="Marcador de número de diapositiva 9">
            <a:extLst>
              <a:ext uri="{FF2B5EF4-FFF2-40B4-BE49-F238E27FC236}">
                <a16:creationId xmlns:a16="http://schemas.microsoft.com/office/drawing/2014/main" id="{6AC4254C-A2F8-9DA5-40F8-92B67334CC85}"/>
              </a:ext>
            </a:extLst>
          </p:cNvPr>
          <p:cNvSpPr txBox="1">
            <a:spLocks/>
          </p:cNvSpPr>
          <p:nvPr/>
        </p:nvSpPr>
        <p:spPr>
          <a:xfrm>
            <a:off x="11353800" y="6356350"/>
            <a:ext cx="729893" cy="365125"/>
          </a:xfrm>
          <a:prstGeom prst="roundRect">
            <a:avLst>
              <a:gd name="adj" fmla="val 34880"/>
            </a:avLst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B34CA36-8F8E-4B33-818A-5383808A46B8}" type="slidenum">
              <a:rPr lang="es-ES"/>
              <a:pPr/>
              <a:t>55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2541057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platzhalter 7">
            <a:extLst>
              <a:ext uri="{FF2B5EF4-FFF2-40B4-BE49-F238E27FC236}">
                <a16:creationId xmlns:a16="http://schemas.microsoft.com/office/drawing/2014/main" id="{1B06721B-4CD3-59A0-89CB-8176A23709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368" y="1690688"/>
            <a:ext cx="11376024" cy="4834656"/>
          </a:xfrm>
          <a:ln>
            <a:noFill/>
          </a:ln>
        </p:spPr>
        <p:txBody>
          <a:bodyPr>
            <a:normAutofit lnSpcReduction="10000"/>
          </a:bodyPr>
          <a:lstStyle/>
          <a:p>
            <a:pPr>
              <a:spcAft>
                <a:spcPts val="0"/>
              </a:spcAft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Expected signal at ALPS II 600 times larger than at PVLAS.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Measure changes in the cavity resonances for orthogonally polarized states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when modulating magnetic field strength at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mHz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frequencies.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Results from 19m prototype published: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arXiv:2510.14064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physics.optics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].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Aft>
                <a:spcPts val="0"/>
              </a:spcAft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Grafik 10">
            <a:extLst>
              <a:ext uri="{FF2B5EF4-FFF2-40B4-BE49-F238E27FC236}">
                <a16:creationId xmlns:a16="http://schemas.microsoft.com/office/drawing/2014/main" id="{CA21D6D0-2DAD-BF01-3B7F-1D905F89136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66363" y="3378100"/>
            <a:ext cx="2619470" cy="2003665"/>
          </a:xfrm>
          <a:prstGeom prst="rect">
            <a:avLst/>
          </a:prstGeom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ALPS II @ DESY: beyond axion searches</a:t>
            </a:r>
            <a:endParaRPr lang="en-US" sz="3600" dirty="0"/>
          </a:p>
        </p:txBody>
      </p:sp>
      <p:sp>
        <p:nvSpPr>
          <p:cNvPr id="4" name="Textplatzhalter 3"/>
          <p:cNvSpPr>
            <a:spLocks noGrp="1"/>
          </p:cNvSpPr>
          <p:nvPr>
            <p:ph type="body" sz="quarter" idx="13"/>
          </p:nvPr>
        </p:nvSpPr>
        <p:spPr>
          <a:xfrm>
            <a:off x="1148268" y="3319320"/>
            <a:ext cx="11376025" cy="379252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Measure Vacuum Magnetic Birefringence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1B482A36-7AB1-5805-DCCD-85E57C37C56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8200" y="3627211"/>
            <a:ext cx="6336704" cy="1941591"/>
          </a:xfrm>
          <a:prstGeom prst="rect">
            <a:avLst/>
          </a:prstGeom>
        </p:spPr>
      </p:pic>
      <p:sp>
        <p:nvSpPr>
          <p:cNvPr id="5" name="Marcador de fecha 3">
            <a:extLst>
              <a:ext uri="{FF2B5EF4-FFF2-40B4-BE49-F238E27FC236}">
                <a16:creationId xmlns:a16="http://schemas.microsoft.com/office/drawing/2014/main" id="{A21BA31D-30A5-FB59-E637-BAC89166BE2F}"/>
              </a:ext>
            </a:extLst>
          </p:cNvPr>
          <p:cNvSpPr txBox="1">
            <a:spLocks/>
          </p:cNvSpPr>
          <p:nvPr/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TIDPAN, Valencia, Jun-2026</a:t>
            </a:r>
            <a:endParaRPr lang="es-ES" dirty="0"/>
          </a:p>
        </p:txBody>
      </p:sp>
      <p:sp>
        <p:nvSpPr>
          <p:cNvPr id="6" name="Marcador de pie de página 4">
            <a:extLst>
              <a:ext uri="{FF2B5EF4-FFF2-40B4-BE49-F238E27FC236}">
                <a16:creationId xmlns:a16="http://schemas.microsoft.com/office/drawing/2014/main" id="{B327CB06-2AB8-3D39-54F2-51C47589DB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8" name="Marcador de número de diapositiva 9">
            <a:extLst>
              <a:ext uri="{FF2B5EF4-FFF2-40B4-BE49-F238E27FC236}">
                <a16:creationId xmlns:a16="http://schemas.microsoft.com/office/drawing/2014/main" id="{F4871C5D-A0A2-80B2-CBD7-895888CADE54}"/>
              </a:ext>
            </a:extLst>
          </p:cNvPr>
          <p:cNvSpPr txBox="1">
            <a:spLocks/>
          </p:cNvSpPr>
          <p:nvPr/>
        </p:nvSpPr>
        <p:spPr>
          <a:xfrm>
            <a:off x="11353800" y="6356350"/>
            <a:ext cx="729893" cy="365125"/>
          </a:xfrm>
          <a:prstGeom prst="roundRect">
            <a:avLst>
              <a:gd name="adj" fmla="val 34880"/>
            </a:avLst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B34CA36-8F8E-4B33-818A-5383808A46B8}" type="slidenum">
              <a:rPr lang="es-ES"/>
              <a:pPr/>
              <a:t>56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2672177495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39895" y="1260100"/>
            <a:ext cx="5402558" cy="4185124"/>
          </a:xfrm>
          <a:prstGeom prst="rect">
            <a:avLst/>
          </a:prstGeom>
        </p:spPr>
      </p:pic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4000" noProof="0" dirty="0">
                <a:latin typeface="Arial Rounded MT Bold" pitchFamily="34" charset="0"/>
              </a:rPr>
              <a:t>Beyond axions</a:t>
            </a:r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479376" y="1268760"/>
            <a:ext cx="5987008" cy="1296144"/>
          </a:xfrm>
        </p:spPr>
        <p:txBody>
          <a:bodyPr/>
          <a:lstStyle/>
          <a:p>
            <a:r>
              <a:rPr lang="en-US" sz="2000" noProof="0" dirty="0">
                <a:latin typeface="Arial Rounded MT Bold" pitchFamily="34" charset="0"/>
              </a:rPr>
              <a:t>Many extensions of SM predict axion-like particles</a:t>
            </a:r>
          </a:p>
          <a:p>
            <a:pPr lvl="1"/>
            <a:r>
              <a:rPr lang="en-US" sz="1800" noProof="0" dirty="0">
                <a:latin typeface="Arial Rounded MT Bold" pitchFamily="34" charset="0"/>
              </a:rPr>
              <a:t>Higher scale symmetry breaking</a:t>
            </a:r>
          </a:p>
        </p:txBody>
      </p:sp>
      <p:sp>
        <p:nvSpPr>
          <p:cNvPr id="30" name="29 Rectángulo"/>
          <p:cNvSpPr/>
          <p:nvPr/>
        </p:nvSpPr>
        <p:spPr>
          <a:xfrm>
            <a:off x="6888088" y="5374957"/>
            <a:ext cx="36430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b="0" dirty="0" err="1">
                <a:latin typeface="Arial Rounded MT Bold" pitchFamily="34" charset="0"/>
              </a:rPr>
              <a:t>String</a:t>
            </a:r>
            <a:r>
              <a:rPr lang="es-ES" b="0" dirty="0">
                <a:latin typeface="Arial Rounded MT Bold" pitchFamily="34" charset="0"/>
              </a:rPr>
              <a:t> </a:t>
            </a:r>
            <a:r>
              <a:rPr lang="es-ES" b="0" dirty="0" err="1">
                <a:latin typeface="Arial Rounded MT Bold" pitchFamily="34" charset="0"/>
              </a:rPr>
              <a:t>theory</a:t>
            </a:r>
            <a:r>
              <a:rPr lang="es-ES" b="0" dirty="0">
                <a:latin typeface="Arial Rounded MT Bold" pitchFamily="34" charset="0"/>
              </a:rPr>
              <a:t> </a:t>
            </a:r>
            <a:r>
              <a:rPr lang="es-ES" b="0" dirty="0" err="1">
                <a:latin typeface="Arial Rounded MT Bold" pitchFamily="34" charset="0"/>
              </a:rPr>
              <a:t>predicts</a:t>
            </a:r>
            <a:r>
              <a:rPr lang="es-ES" b="0" dirty="0">
                <a:latin typeface="Arial Rounded MT Bold" pitchFamily="34" charset="0"/>
              </a:rPr>
              <a:t> a </a:t>
            </a:r>
            <a:r>
              <a:rPr lang="es-ES" b="0" dirty="0" err="1">
                <a:latin typeface="Arial Rounded MT Bold" pitchFamily="34" charset="0"/>
              </a:rPr>
              <a:t>plenitude</a:t>
            </a:r>
            <a:r>
              <a:rPr lang="es-ES" b="0" dirty="0">
                <a:latin typeface="Arial Rounded MT Bold" pitchFamily="34" charset="0"/>
              </a:rPr>
              <a:t> of </a:t>
            </a:r>
            <a:r>
              <a:rPr lang="es-ES" b="0" dirty="0" err="1">
                <a:latin typeface="Arial Rounded MT Bold" pitchFamily="34" charset="0"/>
              </a:rPr>
              <a:t>ALPs</a:t>
            </a:r>
            <a:endParaRPr lang="es-ES" b="0" dirty="0"/>
          </a:p>
        </p:txBody>
      </p:sp>
      <p:sp>
        <p:nvSpPr>
          <p:cNvPr id="31" name="30 Rectángulo"/>
          <p:cNvSpPr/>
          <p:nvPr/>
        </p:nvSpPr>
        <p:spPr>
          <a:xfrm>
            <a:off x="4943872" y="2348880"/>
            <a:ext cx="17406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>
              <a:buNone/>
            </a:pPr>
            <a:r>
              <a:rPr lang="es-ES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Arial Rounded MT Bold" pitchFamily="34" charset="0"/>
              </a:rPr>
              <a:t>Generic</a:t>
            </a:r>
            <a:r>
              <a:rPr lang="es-ES" dirty="0">
                <a:solidFill>
                  <a:schemeClr val="tx2">
                    <a:lumMod val="60000"/>
                    <a:lumOff val="40000"/>
                  </a:schemeClr>
                </a:solidFill>
                <a:latin typeface="Arial Rounded MT Bold" pitchFamily="34" charset="0"/>
              </a:rPr>
              <a:t> </a:t>
            </a:r>
            <a:r>
              <a:rPr lang="es-ES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Arial Rounded MT Bold" pitchFamily="34" charset="0"/>
              </a:rPr>
              <a:t>ALPs</a:t>
            </a:r>
            <a:r>
              <a:rPr lang="es-ES" dirty="0">
                <a:solidFill>
                  <a:schemeClr val="tx2">
                    <a:lumMod val="60000"/>
                    <a:lumOff val="40000"/>
                  </a:schemeClr>
                </a:solidFill>
                <a:latin typeface="Arial Rounded MT Bold" pitchFamily="34" charset="0"/>
              </a:rPr>
              <a:t> </a:t>
            </a:r>
            <a:r>
              <a:rPr lang="es-ES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Arial Rounded MT Bold" pitchFamily="34" charset="0"/>
              </a:rPr>
              <a:t>parameter</a:t>
            </a:r>
            <a:r>
              <a:rPr lang="es-ES" dirty="0">
                <a:solidFill>
                  <a:schemeClr val="tx2">
                    <a:lumMod val="60000"/>
                    <a:lumOff val="40000"/>
                  </a:schemeClr>
                </a:solidFill>
                <a:latin typeface="Arial Rounded MT Bold" pitchFamily="34" charset="0"/>
              </a:rPr>
              <a:t> </a:t>
            </a:r>
            <a:r>
              <a:rPr lang="es-ES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Arial Rounded MT Bold" pitchFamily="34" charset="0"/>
              </a:rPr>
              <a:t>space</a:t>
            </a:r>
            <a:r>
              <a:rPr lang="es-ES" dirty="0">
                <a:solidFill>
                  <a:schemeClr val="tx2">
                    <a:lumMod val="60000"/>
                    <a:lumOff val="40000"/>
                  </a:schemeClr>
                </a:solidFill>
                <a:latin typeface="Arial Rounded MT Bold" pitchFamily="34" charset="0"/>
              </a:rPr>
              <a:t> </a:t>
            </a:r>
            <a:r>
              <a:rPr lang="es-ES" dirty="0">
                <a:solidFill>
                  <a:schemeClr val="tx2">
                    <a:lumMod val="60000"/>
                    <a:lumOff val="40000"/>
                  </a:schemeClr>
                </a:solidFill>
                <a:latin typeface="Arial Rounded MT Bold" pitchFamily="34" charset="0"/>
                <a:sym typeface="Wingdings" pitchFamily="2" charset="2"/>
              </a:rPr>
              <a:t></a:t>
            </a:r>
            <a:endParaRPr lang="es-ES" dirty="0">
              <a:solidFill>
                <a:schemeClr val="tx2">
                  <a:lumMod val="60000"/>
                  <a:lumOff val="40000"/>
                </a:schemeClr>
              </a:solidFill>
              <a:latin typeface="Arial Rounded MT Bold" pitchFamily="34" charset="0"/>
            </a:endParaRPr>
          </a:p>
        </p:txBody>
      </p:sp>
      <p:sp>
        <p:nvSpPr>
          <p:cNvPr id="32" name="Marcador de pie de página 4"/>
          <p:cNvSpPr>
            <a:spLocks noGrp="1"/>
          </p:cNvSpPr>
          <p:nvPr>
            <p:ph type="ftr" sz="quarter" idx="11"/>
          </p:nvPr>
        </p:nvSpPr>
        <p:spPr>
          <a:xfrm>
            <a:off x="4165600" y="6356351"/>
            <a:ext cx="3860800" cy="365125"/>
          </a:xfrm>
        </p:spPr>
        <p:txBody>
          <a:bodyPr/>
          <a:lstStyle/>
          <a:p>
            <a:pPr>
              <a:defRPr/>
            </a:pPr>
            <a:r>
              <a:rPr lang="es-ES" b="0" dirty="0">
                <a:latin typeface="Arial Rounded MT Bold" panose="020F0704030504030204" pitchFamily="34" charset="0"/>
              </a:rPr>
              <a:t>Igor G. Irastorza / CAPA / UNIZAR</a:t>
            </a:r>
          </a:p>
        </p:txBody>
      </p:sp>
      <p:sp>
        <p:nvSpPr>
          <p:cNvPr id="33" name="Marcador de número de diapositiva 5"/>
          <p:cNvSpPr>
            <a:spLocks noGrp="1"/>
          </p:cNvSpPr>
          <p:nvPr>
            <p:ph type="sldNum" sz="quarter" idx="12"/>
          </p:nvPr>
        </p:nvSpPr>
        <p:spPr>
          <a:xfrm>
            <a:off x="8737600" y="6356351"/>
            <a:ext cx="2844800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b="0" smtClean="0">
                <a:latin typeface="Arial Rounded MT Bold" panose="020F0704030504030204" pitchFamily="34" charset="0"/>
              </a:rPr>
              <a:pPr>
                <a:defRPr/>
              </a:pPr>
              <a:t>57</a:t>
            </a:fld>
            <a:endParaRPr lang="es-ES" b="0">
              <a:latin typeface="Arial Rounded MT Bold" panose="020F0704030504030204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10547" y="4555095"/>
            <a:ext cx="1677541" cy="1755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4" name="Groupe 14"/>
          <p:cNvGrpSpPr/>
          <p:nvPr/>
        </p:nvGrpSpPr>
        <p:grpSpPr>
          <a:xfrm>
            <a:off x="238840" y="2483036"/>
            <a:ext cx="5065072" cy="4042308"/>
            <a:chOff x="76200" y="381000"/>
            <a:chExt cx="9067800" cy="5867400"/>
          </a:xfrm>
        </p:grpSpPr>
        <p:sp>
          <p:nvSpPr>
            <p:cNvPr id="20" name="Ellipse 3"/>
            <p:cNvSpPr/>
            <p:nvPr/>
          </p:nvSpPr>
          <p:spPr>
            <a:xfrm>
              <a:off x="76200" y="381000"/>
              <a:ext cx="9067800" cy="5867400"/>
            </a:xfrm>
            <a:prstGeom prst="ellipse">
              <a:avLst/>
            </a:prstGeom>
            <a:solidFill>
              <a:schemeClr val="accent6">
                <a:lumMod val="20000"/>
                <a:lumOff val="80000"/>
              </a:schemeClr>
            </a:solidFill>
            <a:ln w="508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 sz="1600" dirty="0">
                <a:latin typeface="Arial Rounded MT Bold" pitchFamily="34" charset="0"/>
              </a:endParaRPr>
            </a:p>
          </p:txBody>
        </p:sp>
        <p:sp>
          <p:nvSpPr>
            <p:cNvPr id="21" name="Rectangle 6"/>
            <p:cNvSpPr/>
            <p:nvPr/>
          </p:nvSpPr>
          <p:spPr>
            <a:xfrm>
              <a:off x="2175091" y="824075"/>
              <a:ext cx="4508031" cy="133841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fr-FR" dirty="0" err="1">
                  <a:solidFill>
                    <a:srgbClr val="000000"/>
                  </a:solidFill>
                  <a:latin typeface="Arial Rounded MT Bold" pitchFamily="34" charset="0"/>
                </a:rPr>
                <a:t>Weakly</a:t>
              </a:r>
              <a:r>
                <a:rPr lang="fr-FR" dirty="0">
                  <a:solidFill>
                    <a:srgbClr val="000000"/>
                  </a:solidFill>
                  <a:latin typeface="Arial Rounded MT Bold" pitchFamily="34" charset="0"/>
                </a:rPr>
                <a:t> </a:t>
              </a:r>
              <a:r>
                <a:rPr lang="fr-FR" dirty="0" err="1">
                  <a:solidFill>
                    <a:srgbClr val="000000"/>
                  </a:solidFill>
                  <a:latin typeface="Arial Rounded MT Bold" pitchFamily="34" charset="0"/>
                </a:rPr>
                <a:t>Interacting</a:t>
              </a:r>
              <a:r>
                <a:rPr lang="fr-FR" dirty="0">
                  <a:solidFill>
                    <a:srgbClr val="000000"/>
                  </a:solidFill>
                  <a:latin typeface="Arial Rounded MT Bold" pitchFamily="34" charset="0"/>
                </a:rPr>
                <a:t>  </a:t>
              </a:r>
              <a:r>
                <a:rPr lang="fr-FR" dirty="0" err="1">
                  <a:solidFill>
                    <a:srgbClr val="000000"/>
                  </a:solidFill>
                  <a:latin typeface="Arial Rounded MT Bold" pitchFamily="34" charset="0"/>
                </a:rPr>
                <a:t>Sub</a:t>
              </a:r>
              <a:r>
                <a:rPr lang="fr-FR" dirty="0">
                  <a:solidFill>
                    <a:srgbClr val="000000"/>
                  </a:solidFill>
                  <a:latin typeface="Arial Rounded MT Bold" pitchFamily="34" charset="0"/>
                </a:rPr>
                <a:t>-eV </a:t>
              </a:r>
              <a:r>
                <a:rPr lang="fr-FR" dirty="0" err="1">
                  <a:solidFill>
                    <a:srgbClr val="000000"/>
                  </a:solidFill>
                  <a:latin typeface="Arial Rounded MT Bold" pitchFamily="34" charset="0"/>
                </a:rPr>
                <a:t>Particles</a:t>
              </a:r>
              <a:r>
                <a:rPr lang="fr-FR" dirty="0">
                  <a:solidFill>
                    <a:srgbClr val="000000"/>
                  </a:solidFill>
                  <a:latin typeface="Arial Rounded MT Bold" pitchFamily="34" charset="0"/>
                </a:rPr>
                <a:t> </a:t>
              </a:r>
            </a:p>
            <a:p>
              <a:pPr algn="ctr"/>
              <a:r>
                <a:rPr lang="fr-FR" dirty="0">
                  <a:solidFill>
                    <a:srgbClr val="000000"/>
                  </a:solidFill>
                  <a:latin typeface="Arial Rounded MT Bold" pitchFamily="34" charset="0"/>
                </a:rPr>
                <a:t> (</a:t>
              </a:r>
              <a:r>
                <a:rPr lang="fr-FR" dirty="0" err="1">
                  <a:solidFill>
                    <a:srgbClr val="000000"/>
                  </a:solidFill>
                  <a:latin typeface="Arial Rounded MT Bold" pitchFamily="34" charset="0"/>
                </a:rPr>
                <a:t>WISPs</a:t>
              </a:r>
              <a:r>
                <a:rPr lang="fr-FR" dirty="0">
                  <a:solidFill>
                    <a:srgbClr val="000000"/>
                  </a:solidFill>
                  <a:latin typeface="Arial Rounded MT Bold" pitchFamily="34" charset="0"/>
                </a:rPr>
                <a:t>)</a:t>
              </a:r>
            </a:p>
          </p:txBody>
        </p:sp>
        <p:sp>
          <p:nvSpPr>
            <p:cNvPr id="22" name="Ellipse 7"/>
            <p:cNvSpPr/>
            <p:nvPr/>
          </p:nvSpPr>
          <p:spPr>
            <a:xfrm>
              <a:off x="381000" y="2209800"/>
              <a:ext cx="5410200" cy="3352800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 w="508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fr-FR" sz="1200" dirty="0">
                  <a:latin typeface="Arial Rounded MT Bold" pitchFamily="34" charset="0"/>
                </a:rPr>
                <a:t> </a:t>
              </a:r>
            </a:p>
          </p:txBody>
        </p:sp>
        <p:sp>
          <p:nvSpPr>
            <p:cNvPr id="23" name="Rectangle 8"/>
            <p:cNvSpPr/>
            <p:nvPr/>
          </p:nvSpPr>
          <p:spPr>
            <a:xfrm>
              <a:off x="5483300" y="2155451"/>
              <a:ext cx="2461879" cy="107073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fr-FR" sz="1400" dirty="0" err="1">
                  <a:solidFill>
                    <a:schemeClr val="tx2">
                      <a:lumMod val="60000"/>
                      <a:lumOff val="40000"/>
                    </a:schemeClr>
                  </a:solidFill>
                  <a:latin typeface="Arial Rounded MT Bold" pitchFamily="34" charset="0"/>
                </a:rPr>
                <a:t>Hidden</a:t>
              </a:r>
              <a:r>
                <a:rPr lang="fr-FR" sz="1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Arial Rounded MT Bold" pitchFamily="34" charset="0"/>
                </a:rPr>
                <a:t> Photons </a:t>
              </a:r>
            </a:p>
            <a:p>
              <a:r>
                <a:rPr lang="fr-FR" sz="1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Arial Rounded MT Bold" pitchFamily="34" charset="0"/>
                </a:rPr>
                <a:t>(</a:t>
              </a:r>
              <a:r>
                <a:rPr lang="fr-FR" sz="1400" dirty="0" err="1">
                  <a:solidFill>
                    <a:schemeClr val="tx2">
                      <a:lumMod val="60000"/>
                      <a:lumOff val="40000"/>
                    </a:schemeClr>
                  </a:solidFill>
                  <a:latin typeface="Arial Rounded MT Bold" pitchFamily="34" charset="0"/>
                </a:rPr>
                <a:t>HPs</a:t>
              </a:r>
              <a:r>
                <a:rPr lang="fr-FR" sz="1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Arial Rounded MT Bold" pitchFamily="34" charset="0"/>
                </a:rPr>
                <a:t>)</a:t>
              </a:r>
            </a:p>
          </p:txBody>
        </p:sp>
        <p:sp>
          <p:nvSpPr>
            <p:cNvPr id="24" name="Rectangle 9"/>
            <p:cNvSpPr/>
            <p:nvPr/>
          </p:nvSpPr>
          <p:spPr>
            <a:xfrm>
              <a:off x="5965365" y="4180729"/>
              <a:ext cx="2689499" cy="75843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fr-FR" sz="1400" dirty="0" err="1">
                  <a:solidFill>
                    <a:schemeClr val="tx2">
                      <a:lumMod val="60000"/>
                      <a:lumOff val="40000"/>
                    </a:schemeClr>
                  </a:solidFill>
                  <a:latin typeface="Arial Rounded MT Bold" pitchFamily="34" charset="0"/>
                </a:rPr>
                <a:t>Millicharged</a:t>
              </a:r>
              <a:r>
                <a:rPr lang="fr-FR" sz="1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Arial Rounded MT Bold" pitchFamily="34" charset="0"/>
                </a:rPr>
                <a:t> </a:t>
              </a:r>
              <a:r>
                <a:rPr lang="fr-FR" sz="1400" dirty="0" err="1">
                  <a:solidFill>
                    <a:schemeClr val="tx2">
                      <a:lumMod val="60000"/>
                      <a:lumOff val="40000"/>
                    </a:schemeClr>
                  </a:solidFill>
                  <a:latin typeface="Arial Rounded MT Bold" pitchFamily="34" charset="0"/>
                </a:rPr>
                <a:t>Particles</a:t>
              </a:r>
              <a:endParaRPr lang="fr-FR" sz="1400" dirty="0">
                <a:solidFill>
                  <a:schemeClr val="tx2">
                    <a:lumMod val="60000"/>
                    <a:lumOff val="40000"/>
                  </a:schemeClr>
                </a:solidFill>
                <a:latin typeface="Arial Rounded MT Bold" pitchFamily="34" charset="0"/>
              </a:endParaRPr>
            </a:p>
          </p:txBody>
        </p:sp>
        <p:sp>
          <p:nvSpPr>
            <p:cNvPr id="25" name="Rectangle 10"/>
            <p:cNvSpPr/>
            <p:nvPr/>
          </p:nvSpPr>
          <p:spPr>
            <a:xfrm>
              <a:off x="5607708" y="5029200"/>
              <a:ext cx="2273272" cy="44613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fr-FR" sz="1400" dirty="0" err="1">
                  <a:solidFill>
                    <a:schemeClr val="tx2">
                      <a:lumMod val="60000"/>
                      <a:lumOff val="40000"/>
                    </a:schemeClr>
                  </a:solidFill>
                  <a:latin typeface="Arial Rounded MT Bold" pitchFamily="34" charset="0"/>
                </a:rPr>
                <a:t>Chameleons</a:t>
              </a:r>
              <a:endParaRPr lang="fr-FR" sz="1400" dirty="0">
                <a:solidFill>
                  <a:schemeClr val="tx2">
                    <a:lumMod val="60000"/>
                    <a:lumOff val="40000"/>
                  </a:schemeClr>
                </a:solidFill>
                <a:latin typeface="Arial Rounded MT Bold" pitchFamily="34" charset="0"/>
              </a:endParaRPr>
            </a:p>
          </p:txBody>
        </p:sp>
        <p:sp>
          <p:nvSpPr>
            <p:cNvPr id="26" name="Rectangle 11"/>
            <p:cNvSpPr/>
            <p:nvPr/>
          </p:nvSpPr>
          <p:spPr>
            <a:xfrm>
              <a:off x="883333" y="2699999"/>
              <a:ext cx="4255592" cy="93689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fr-FR" b="1" dirty="0">
                  <a:solidFill>
                    <a:srgbClr val="000000"/>
                  </a:solidFill>
                  <a:latin typeface="Arial Rounded MT Bold" pitchFamily="34" charset="0"/>
                </a:rPr>
                <a:t>Axion </a:t>
              </a:r>
              <a:r>
                <a:rPr lang="fr-FR" b="1" dirty="0" err="1">
                  <a:solidFill>
                    <a:srgbClr val="000000"/>
                  </a:solidFill>
                  <a:latin typeface="Arial Rounded MT Bold" pitchFamily="34" charset="0"/>
                </a:rPr>
                <a:t>Like</a:t>
              </a:r>
              <a:r>
                <a:rPr lang="fr-FR" b="1" dirty="0">
                  <a:solidFill>
                    <a:srgbClr val="000000"/>
                  </a:solidFill>
                  <a:latin typeface="Arial Rounded MT Bold" pitchFamily="34" charset="0"/>
                </a:rPr>
                <a:t> </a:t>
              </a:r>
              <a:r>
                <a:rPr lang="fr-FR" b="1" dirty="0" err="1">
                  <a:solidFill>
                    <a:srgbClr val="000000"/>
                  </a:solidFill>
                  <a:latin typeface="Arial Rounded MT Bold" pitchFamily="34" charset="0"/>
                </a:rPr>
                <a:t>particles</a:t>
              </a:r>
              <a:endParaRPr lang="fr-FR" b="1" dirty="0">
                <a:solidFill>
                  <a:srgbClr val="000000"/>
                </a:solidFill>
                <a:latin typeface="Arial Rounded MT Bold" pitchFamily="34" charset="0"/>
              </a:endParaRPr>
            </a:p>
            <a:p>
              <a:pPr algn="ctr"/>
              <a:r>
                <a:rPr lang="fr-FR" b="1" dirty="0">
                  <a:solidFill>
                    <a:srgbClr val="000000"/>
                  </a:solidFill>
                  <a:latin typeface="Arial Rounded MT Bold" pitchFamily="34" charset="0"/>
                </a:rPr>
                <a:t> (</a:t>
              </a:r>
              <a:r>
                <a:rPr lang="fr-FR" b="1" dirty="0" err="1">
                  <a:solidFill>
                    <a:srgbClr val="000000"/>
                  </a:solidFill>
                  <a:latin typeface="Arial Rounded MT Bold" pitchFamily="34" charset="0"/>
                </a:rPr>
                <a:t>ALPs</a:t>
              </a:r>
              <a:r>
                <a:rPr lang="fr-FR" b="1" dirty="0">
                  <a:solidFill>
                    <a:srgbClr val="000000"/>
                  </a:solidFill>
                  <a:latin typeface="Arial Rounded MT Bold" pitchFamily="34" charset="0"/>
                </a:rPr>
                <a:t>)</a:t>
              </a:r>
            </a:p>
          </p:txBody>
        </p:sp>
        <p:sp>
          <p:nvSpPr>
            <p:cNvPr id="27" name="Ellipse 12"/>
            <p:cNvSpPr/>
            <p:nvPr/>
          </p:nvSpPr>
          <p:spPr>
            <a:xfrm>
              <a:off x="672195" y="3678297"/>
              <a:ext cx="2549744" cy="1295400"/>
            </a:xfrm>
            <a:prstGeom prst="ellipse">
              <a:avLst/>
            </a:prstGeom>
            <a:solidFill>
              <a:schemeClr val="accent6">
                <a:lumMod val="60000"/>
                <a:lumOff val="40000"/>
              </a:schemeClr>
            </a:solidFill>
            <a:ln w="508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fr-FR" sz="1600" dirty="0">
                  <a:solidFill>
                    <a:srgbClr val="000000"/>
                  </a:solidFill>
                  <a:latin typeface="Arial Rounded MT Bold" pitchFamily="34" charset="0"/>
                </a:rPr>
                <a:t>AXIONS</a:t>
              </a:r>
            </a:p>
          </p:txBody>
        </p:sp>
        <p:sp>
          <p:nvSpPr>
            <p:cNvPr id="28" name="Rectangle 13"/>
            <p:cNvSpPr/>
            <p:nvPr/>
          </p:nvSpPr>
          <p:spPr>
            <a:xfrm>
              <a:off x="3401948" y="3659758"/>
              <a:ext cx="2353518" cy="138303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fr-FR" sz="1400" dirty="0" err="1">
                  <a:solidFill>
                    <a:schemeClr val="tx2">
                      <a:lumMod val="60000"/>
                      <a:lumOff val="40000"/>
                    </a:schemeClr>
                  </a:solidFill>
                  <a:latin typeface="Arial Rounded MT Bold" pitchFamily="34" charset="0"/>
                </a:rPr>
                <a:t>Stringy</a:t>
              </a:r>
              <a:r>
                <a:rPr lang="fr-FR" sz="1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Arial Rounded MT Bold" pitchFamily="34" charset="0"/>
                </a:rPr>
                <a:t> </a:t>
              </a:r>
              <a:r>
                <a:rPr lang="fr-FR" sz="1400" dirty="0" err="1">
                  <a:solidFill>
                    <a:schemeClr val="tx2">
                      <a:lumMod val="60000"/>
                      <a:lumOff val="40000"/>
                    </a:schemeClr>
                  </a:solidFill>
                  <a:latin typeface="Arial Rounded MT Bold" pitchFamily="34" charset="0"/>
                </a:rPr>
                <a:t>ALPs</a:t>
              </a:r>
              <a:endParaRPr lang="fr-FR" sz="1400" dirty="0">
                <a:solidFill>
                  <a:schemeClr val="tx2">
                    <a:lumMod val="60000"/>
                    <a:lumOff val="40000"/>
                  </a:schemeClr>
                </a:solidFill>
                <a:latin typeface="Arial Rounded MT Bold" pitchFamily="34" charset="0"/>
              </a:endParaRPr>
            </a:p>
            <a:p>
              <a:r>
                <a:rPr lang="fr-FR" sz="1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Arial Rounded MT Bold" pitchFamily="34" charset="0"/>
                </a:rPr>
                <a:t>Arion</a:t>
              </a:r>
            </a:p>
            <a:p>
              <a:r>
                <a:rPr lang="fr-FR" sz="1400" dirty="0" err="1">
                  <a:solidFill>
                    <a:schemeClr val="tx2">
                      <a:lumMod val="60000"/>
                      <a:lumOff val="40000"/>
                    </a:schemeClr>
                  </a:solidFill>
                  <a:latin typeface="Arial Rounded MT Bold" pitchFamily="34" charset="0"/>
                </a:rPr>
                <a:t>Majoron</a:t>
              </a:r>
              <a:endParaRPr lang="fr-FR" sz="1400" dirty="0">
                <a:solidFill>
                  <a:schemeClr val="tx2">
                    <a:lumMod val="60000"/>
                    <a:lumOff val="40000"/>
                  </a:schemeClr>
                </a:solidFill>
                <a:latin typeface="Arial Rounded MT Bold" pitchFamily="34" charset="0"/>
              </a:endParaRPr>
            </a:p>
            <a:p>
              <a:r>
                <a:rPr lang="fr-FR" sz="1400" dirty="0" err="1">
                  <a:solidFill>
                    <a:schemeClr val="tx2">
                      <a:lumMod val="60000"/>
                      <a:lumOff val="40000"/>
                    </a:schemeClr>
                  </a:solidFill>
                  <a:latin typeface="Arial Rounded MT Bold" pitchFamily="34" charset="0"/>
                </a:rPr>
                <a:t>Familon</a:t>
              </a:r>
              <a:endParaRPr lang="fr-FR" sz="1400" dirty="0">
                <a:solidFill>
                  <a:schemeClr val="tx2">
                    <a:lumMod val="60000"/>
                    <a:lumOff val="40000"/>
                  </a:schemeClr>
                </a:solidFill>
                <a:latin typeface="Arial Rounded MT Bold" pitchFamily="34" charset="0"/>
              </a:endParaRPr>
            </a:p>
          </p:txBody>
        </p:sp>
      </p:grpSp>
      <p:sp>
        <p:nvSpPr>
          <p:cNvPr id="34" name="Marcador de fecha 3"/>
          <p:cNvSpPr>
            <a:spLocks noGrp="1"/>
          </p:cNvSpPr>
          <p:nvPr>
            <p:ph type="dt" sz="half" idx="10"/>
          </p:nvPr>
        </p:nvSpPr>
        <p:spPr>
          <a:xfrm>
            <a:off x="609600" y="6356351"/>
            <a:ext cx="2844800" cy="365125"/>
          </a:xfrm>
        </p:spPr>
        <p:txBody>
          <a:bodyPr/>
          <a:lstStyle/>
          <a:p>
            <a:pPr>
              <a:defRPr/>
            </a:pPr>
            <a:r>
              <a:rPr lang="en-US" dirty="0"/>
              <a:t>IMFP2024 - </a:t>
            </a:r>
            <a:r>
              <a:rPr lang="en-US" dirty="0" err="1"/>
              <a:t>Benasque</a:t>
            </a:r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3236550144"/>
      </p:ext>
    </p:extLst>
  </p:cSld>
  <p:clrMapOvr>
    <a:masterClrMapping/>
  </p:clrMapOvr>
  <p:transition/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2"/>
          <p:cNvSpPr>
            <a:spLocks noChangeArrowheads="1"/>
          </p:cNvSpPr>
          <p:nvPr/>
        </p:nvSpPr>
        <p:spPr bwMode="auto">
          <a:xfrm>
            <a:off x="3188673" y="3059797"/>
            <a:ext cx="2808312" cy="302433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headEnd/>
            <a:tailEnd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anchor="t"/>
          <a:lstStyle/>
          <a:p>
            <a:pPr algn="ctr"/>
            <a:r>
              <a:rPr lang="es-ES" b="0" err="1">
                <a:latin typeface="Arial Rounded MT Bold" panose="020F0704030504030204" pitchFamily="34" charset="0"/>
              </a:rPr>
              <a:t>Mass</a:t>
            </a:r>
            <a:endParaRPr lang="es-ES" b="0">
              <a:latin typeface="Arial Rounded MT Bold" panose="020F0704030504030204" pitchFamily="34" charset="0"/>
            </a:endParaRPr>
          </a:p>
          <a:p>
            <a:pPr algn="ctr"/>
            <a:endParaRPr lang="es-ES" b="0">
              <a:latin typeface="Arial Rounded MT Bold" panose="020F0704030504030204" pitchFamily="34" charset="0"/>
            </a:endParaRPr>
          </a:p>
          <a:p>
            <a:pPr algn="ctr"/>
            <a:endParaRPr lang="es-ES" b="0">
              <a:latin typeface="Arial Rounded MT Bold" panose="020F0704030504030204" pitchFamily="34" charset="0"/>
            </a:endParaRPr>
          </a:p>
          <a:p>
            <a:pPr algn="ctr"/>
            <a:endParaRPr lang="es-ES" b="0">
              <a:latin typeface="Arial Rounded MT Bold" panose="020F0704030504030204" pitchFamily="34" charset="0"/>
            </a:endParaRPr>
          </a:p>
          <a:p>
            <a:pPr algn="ctr"/>
            <a:endParaRPr lang="es-ES" b="0">
              <a:latin typeface="Arial Rounded MT Bold" panose="020F0704030504030204" pitchFamily="34" charset="0"/>
            </a:endParaRPr>
          </a:p>
          <a:p>
            <a:pPr algn="ctr"/>
            <a:endParaRPr lang="es-ES" b="0">
              <a:latin typeface="Arial Rounded MT Bold" panose="020F0704030504030204" pitchFamily="34" charset="0"/>
            </a:endParaRPr>
          </a:p>
          <a:p>
            <a:pPr algn="ctr"/>
            <a:endParaRPr lang="es-ES" b="0">
              <a:latin typeface="Arial Rounded MT Bold" panose="020F0704030504030204" pitchFamily="34" charset="0"/>
            </a:endParaRPr>
          </a:p>
          <a:p>
            <a:pPr algn="ctr"/>
            <a:endParaRPr lang="es-ES" b="0">
              <a:latin typeface="Arial Rounded MT Bold" panose="020F0704030504030204" pitchFamily="34" charset="0"/>
            </a:endParaRPr>
          </a:p>
          <a:p>
            <a:pPr algn="ctr"/>
            <a:r>
              <a:rPr lang="es-ES" b="0" i="1" err="1">
                <a:latin typeface="Arial Rounded MT Bold" panose="020F0704030504030204" pitchFamily="34" charset="0"/>
              </a:rPr>
              <a:t>generic</a:t>
            </a:r>
            <a:endParaRPr lang="es-ES" b="0" i="1">
              <a:latin typeface="Arial Rounded MT Bold" panose="020F0704030504030204" pitchFamily="34" charset="0"/>
            </a:endParaRPr>
          </a:p>
          <a:p>
            <a:pPr algn="ctr"/>
            <a:endParaRPr lang="es-ES" b="0">
              <a:latin typeface="Arial Rounded MT Bold" panose="020F0704030504030204" pitchFamily="34" charset="0"/>
            </a:endParaRPr>
          </a:p>
        </p:txBody>
      </p:sp>
      <p:sp>
        <p:nvSpPr>
          <p:cNvPr id="18" name="Rectangle 2"/>
          <p:cNvSpPr>
            <a:spLocks noChangeArrowheads="1"/>
          </p:cNvSpPr>
          <p:nvPr/>
        </p:nvSpPr>
        <p:spPr bwMode="auto">
          <a:xfrm>
            <a:off x="263352" y="3068960"/>
            <a:ext cx="2808312" cy="302433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headEnd/>
            <a:tailEnd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anchor="t"/>
          <a:lstStyle/>
          <a:p>
            <a:pPr algn="ctr"/>
            <a:r>
              <a:rPr lang="es-ES" b="0">
                <a:latin typeface="Arial Rounded MT Bold" panose="020F0704030504030204" pitchFamily="34" charset="0"/>
              </a:rPr>
              <a:t>Gluon </a:t>
            </a:r>
            <a:r>
              <a:rPr lang="es-ES" b="0" err="1">
                <a:latin typeface="Arial Rounded MT Bold" panose="020F0704030504030204" pitchFamily="34" charset="0"/>
              </a:rPr>
              <a:t>coupling</a:t>
            </a:r>
            <a:endParaRPr lang="es-ES" b="0">
              <a:latin typeface="Arial Rounded MT Bold" panose="020F0704030504030204" pitchFamily="34" charset="0"/>
            </a:endParaRPr>
          </a:p>
          <a:p>
            <a:pPr algn="ctr"/>
            <a:endParaRPr lang="es-ES" b="0">
              <a:latin typeface="Arial Rounded MT Bold" panose="020F0704030504030204" pitchFamily="34" charset="0"/>
            </a:endParaRPr>
          </a:p>
          <a:p>
            <a:pPr algn="ctr"/>
            <a:endParaRPr lang="es-ES" b="0">
              <a:latin typeface="Arial Rounded MT Bold" panose="020F0704030504030204" pitchFamily="34" charset="0"/>
            </a:endParaRPr>
          </a:p>
          <a:p>
            <a:pPr algn="ctr"/>
            <a:endParaRPr lang="es-ES" b="0">
              <a:latin typeface="Arial Rounded MT Bold" panose="020F0704030504030204" pitchFamily="34" charset="0"/>
            </a:endParaRPr>
          </a:p>
          <a:p>
            <a:pPr algn="ctr"/>
            <a:endParaRPr lang="es-ES" b="0">
              <a:latin typeface="Arial Rounded MT Bold" panose="020F0704030504030204" pitchFamily="34" charset="0"/>
            </a:endParaRPr>
          </a:p>
          <a:p>
            <a:pPr algn="ctr"/>
            <a:endParaRPr lang="es-ES" b="0">
              <a:latin typeface="Arial Rounded MT Bold" panose="020F0704030504030204" pitchFamily="34" charset="0"/>
            </a:endParaRPr>
          </a:p>
          <a:p>
            <a:pPr algn="ctr"/>
            <a:endParaRPr lang="es-ES" b="0">
              <a:latin typeface="Arial Rounded MT Bold" panose="020F0704030504030204" pitchFamily="34" charset="0"/>
            </a:endParaRPr>
          </a:p>
          <a:p>
            <a:pPr algn="ctr"/>
            <a:endParaRPr lang="es-ES" b="0">
              <a:latin typeface="Arial Rounded MT Bold" panose="020F0704030504030204" pitchFamily="34" charset="0"/>
            </a:endParaRPr>
          </a:p>
          <a:p>
            <a:pPr algn="ctr"/>
            <a:r>
              <a:rPr lang="es-ES" b="0" i="1" err="1">
                <a:latin typeface="Arial Rounded MT Bold" panose="020F0704030504030204" pitchFamily="34" charset="0"/>
              </a:rPr>
              <a:t>generic</a:t>
            </a:r>
            <a:endParaRPr lang="es-ES" b="0" i="1">
              <a:latin typeface="Arial Rounded MT Bold" panose="020F0704030504030204" pitchFamily="34" charset="0"/>
            </a:endParaRPr>
          </a:p>
        </p:txBody>
      </p:sp>
      <p:sp>
        <p:nvSpPr>
          <p:cNvPr id="268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4000" noProof="0" dirty="0">
                <a:latin typeface="Arial Rounded MT Bold" pitchFamily="34" charset="0"/>
              </a:rPr>
              <a:t>Axion phenomenology</a:t>
            </a:r>
          </a:p>
        </p:txBody>
      </p:sp>
      <p:sp>
        <p:nvSpPr>
          <p:cNvPr id="268291" name="Rectangle 3"/>
          <p:cNvSpPr>
            <a:spLocks noGrp="1" noChangeArrowheads="1"/>
          </p:cNvSpPr>
          <p:nvPr>
            <p:ph idx="1"/>
          </p:nvPr>
        </p:nvSpPr>
        <p:spPr>
          <a:xfrm>
            <a:off x="839416" y="1341438"/>
            <a:ext cx="10742984" cy="863600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defRPr/>
            </a:pPr>
            <a:r>
              <a:rPr lang="en-US" sz="2400" noProof="0" dirty="0">
                <a:latin typeface="Arial Rounded MT Bold" pitchFamily="34" charset="0"/>
              </a:rPr>
              <a:t>Some phenomenology depends on the </a:t>
            </a:r>
            <a:r>
              <a:rPr lang="en-US" sz="2400" b="1" noProof="0" dirty="0">
                <a:solidFill>
                  <a:srgbClr val="C00000"/>
                </a:solidFill>
                <a:latin typeface="Arial Rounded MT Bold" pitchFamily="34" charset="0"/>
              </a:rPr>
              <a:t>“axion model”</a:t>
            </a:r>
            <a:r>
              <a:rPr lang="en-US" sz="2400" b="1" noProof="0" dirty="0">
                <a:latin typeface="Arial Rounded MT Bold" pitchFamily="34" charset="0"/>
              </a:rPr>
              <a:t>, </a:t>
            </a:r>
            <a:r>
              <a:rPr lang="en-US" sz="2400" noProof="0" dirty="0">
                <a:latin typeface="Arial Rounded MT Bold" pitchFamily="34" charset="0"/>
              </a:rPr>
              <a:t>e.g.</a:t>
            </a:r>
          </a:p>
          <a:p>
            <a:pPr lvl="1" eaLnBrk="1" hangingPunct="1">
              <a:defRPr/>
            </a:pPr>
            <a:r>
              <a:rPr lang="en-US" sz="2000" noProof="0" dirty="0">
                <a:latin typeface="Arial Rounded MT Bold" pitchFamily="34" charset="0"/>
              </a:rPr>
              <a:t>KSVZ axions are “hadronic axions” (no coupling with leptons at tree level)</a:t>
            </a:r>
          </a:p>
          <a:p>
            <a:pPr lvl="1" eaLnBrk="1" hangingPunct="1">
              <a:defRPr/>
            </a:pPr>
            <a:r>
              <a:rPr lang="en-US" sz="2000" noProof="0" dirty="0">
                <a:latin typeface="Arial Rounded MT Bold" pitchFamily="34" charset="0"/>
              </a:rPr>
              <a:t>DFSZ axions couple to electrons</a:t>
            </a:r>
          </a:p>
          <a:p>
            <a:pPr eaLnBrk="1" hangingPunct="1">
              <a:defRPr/>
            </a:pPr>
            <a:endParaRPr lang="en-US" noProof="0" dirty="0">
              <a:latin typeface="Arial Rounded MT Bold" pitchFamily="34" charset="0"/>
            </a:endParaRP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IMFP2024 - </a:t>
            </a:r>
            <a:r>
              <a:rPr lang="en-US" dirty="0" err="1"/>
              <a:t>Benasque</a:t>
            </a:r>
            <a:endParaRPr lang="es-ES" dirty="0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s-ES" dirty="0"/>
              <a:t>Igor G. Irastorza / CAPA / UNIZAR</a:t>
            </a:r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B34CA36-8F8E-4B33-818A-5383808A46B8}" type="slidenum">
              <a:rPr lang="es-ES" smtClean="0"/>
              <a:pPr>
                <a:defRPr/>
              </a:pPr>
              <a:t>58</a:t>
            </a:fld>
            <a:endParaRPr lang="es-ES"/>
          </a:p>
        </p:txBody>
      </p:sp>
      <p:sp>
        <p:nvSpPr>
          <p:cNvPr id="20" name="Rectangle 2"/>
          <p:cNvSpPr>
            <a:spLocks noChangeArrowheads="1"/>
          </p:cNvSpPr>
          <p:nvPr/>
        </p:nvSpPr>
        <p:spPr bwMode="auto">
          <a:xfrm>
            <a:off x="6096000" y="3068960"/>
            <a:ext cx="2808312" cy="302433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headEnd/>
            <a:tailEnd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anchor="t"/>
          <a:lstStyle/>
          <a:p>
            <a:pPr algn="ctr"/>
            <a:r>
              <a:rPr lang="es-ES" b="0" err="1">
                <a:latin typeface="Arial Rounded MT Bold" panose="020F0704030504030204" pitchFamily="34" charset="0"/>
              </a:rPr>
              <a:t>Photon</a:t>
            </a:r>
            <a:r>
              <a:rPr lang="es-ES" b="0">
                <a:latin typeface="Arial Rounded MT Bold" panose="020F0704030504030204" pitchFamily="34" charset="0"/>
              </a:rPr>
              <a:t> </a:t>
            </a:r>
            <a:r>
              <a:rPr lang="es-ES" b="0" err="1">
                <a:latin typeface="Arial Rounded MT Bold" panose="020F0704030504030204" pitchFamily="34" charset="0"/>
              </a:rPr>
              <a:t>coupling</a:t>
            </a:r>
            <a:endParaRPr lang="es-ES" b="0">
              <a:latin typeface="Arial Rounded MT Bold" panose="020F0704030504030204" pitchFamily="34" charset="0"/>
            </a:endParaRPr>
          </a:p>
          <a:p>
            <a:pPr algn="ctr"/>
            <a:endParaRPr lang="es-ES" b="0">
              <a:latin typeface="Arial Rounded MT Bold" panose="020F0704030504030204" pitchFamily="34" charset="0"/>
            </a:endParaRPr>
          </a:p>
          <a:p>
            <a:pPr algn="ctr"/>
            <a:endParaRPr lang="es-ES" b="0">
              <a:latin typeface="Arial Rounded MT Bold" panose="020F0704030504030204" pitchFamily="34" charset="0"/>
            </a:endParaRPr>
          </a:p>
          <a:p>
            <a:pPr algn="ctr"/>
            <a:endParaRPr lang="es-ES" b="0">
              <a:latin typeface="Arial Rounded MT Bold" panose="020F0704030504030204" pitchFamily="34" charset="0"/>
            </a:endParaRPr>
          </a:p>
          <a:p>
            <a:pPr algn="ctr"/>
            <a:endParaRPr lang="es-ES" b="0">
              <a:latin typeface="Arial Rounded MT Bold" panose="020F0704030504030204" pitchFamily="34" charset="0"/>
            </a:endParaRPr>
          </a:p>
          <a:p>
            <a:pPr algn="ctr"/>
            <a:endParaRPr lang="es-ES" b="0">
              <a:latin typeface="Arial Rounded MT Bold" panose="020F0704030504030204" pitchFamily="34" charset="0"/>
            </a:endParaRPr>
          </a:p>
          <a:p>
            <a:pPr algn="ctr"/>
            <a:endParaRPr lang="es-ES" b="0">
              <a:latin typeface="Arial Rounded MT Bold" panose="020F0704030504030204" pitchFamily="34" charset="0"/>
            </a:endParaRPr>
          </a:p>
          <a:p>
            <a:pPr algn="ctr"/>
            <a:endParaRPr lang="es-ES" b="0">
              <a:latin typeface="Arial Rounded MT Bold" panose="020F0704030504030204" pitchFamily="34" charset="0"/>
            </a:endParaRPr>
          </a:p>
          <a:p>
            <a:pPr algn="ctr"/>
            <a:r>
              <a:rPr lang="es-ES" b="0" i="1" err="1">
                <a:latin typeface="Arial Rounded MT Bold" panose="020F0704030504030204" pitchFamily="34" charset="0"/>
              </a:rPr>
              <a:t>generic</a:t>
            </a:r>
            <a:r>
              <a:rPr lang="es-ES" b="0" i="1">
                <a:latin typeface="Arial Rounded MT Bold" panose="020F0704030504030204" pitchFamily="34" charset="0"/>
              </a:rPr>
              <a:t> </a:t>
            </a:r>
            <a:r>
              <a:rPr lang="es-ES" b="0" i="1" err="1">
                <a:latin typeface="Arial Rounded MT Bold" panose="020F0704030504030204" pitchFamily="34" charset="0"/>
              </a:rPr>
              <a:t>but</a:t>
            </a:r>
            <a:r>
              <a:rPr lang="es-ES" b="0" i="1">
                <a:latin typeface="Arial Rounded MT Bold" panose="020F0704030504030204" pitchFamily="34" charset="0"/>
              </a:rPr>
              <a:t> </a:t>
            </a:r>
            <a:r>
              <a:rPr lang="es-ES" b="0" i="1" err="1">
                <a:latin typeface="Arial Rounded MT Bold" panose="020F0704030504030204" pitchFamily="34" charset="0"/>
              </a:rPr>
              <a:t>value</a:t>
            </a:r>
            <a:endParaRPr lang="es-ES" b="0" i="1">
              <a:latin typeface="Arial Rounded MT Bold" panose="020F0704030504030204" pitchFamily="34" charset="0"/>
            </a:endParaRPr>
          </a:p>
          <a:p>
            <a:pPr algn="ctr"/>
            <a:r>
              <a:rPr lang="es-ES" b="0" i="1" err="1">
                <a:latin typeface="Arial Rounded MT Bold" panose="020F0704030504030204" pitchFamily="34" charset="0"/>
              </a:rPr>
              <a:t>model</a:t>
            </a:r>
            <a:r>
              <a:rPr lang="es-ES" b="0" i="1">
                <a:latin typeface="Arial Rounded MT Bold" panose="020F0704030504030204" pitchFamily="34" charset="0"/>
              </a:rPr>
              <a:t> </a:t>
            </a:r>
            <a:r>
              <a:rPr lang="es-ES" b="0" i="1" err="1">
                <a:latin typeface="Arial Rounded MT Bold" panose="020F0704030504030204" pitchFamily="34" charset="0"/>
              </a:rPr>
              <a:t>dependent</a:t>
            </a:r>
            <a:endParaRPr lang="es-ES" b="0" i="1">
              <a:latin typeface="Arial Rounded MT Bold" panose="020F0704030504030204" pitchFamily="34" charset="0"/>
            </a:endParaRPr>
          </a:p>
        </p:txBody>
      </p:sp>
      <p:sp>
        <p:nvSpPr>
          <p:cNvPr id="21" name="Rectangle 2"/>
          <p:cNvSpPr>
            <a:spLocks noChangeArrowheads="1"/>
          </p:cNvSpPr>
          <p:nvPr/>
        </p:nvSpPr>
        <p:spPr bwMode="auto">
          <a:xfrm>
            <a:off x="8995515" y="3068960"/>
            <a:ext cx="2808312" cy="302433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headEnd/>
            <a:tailEnd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anchor="t"/>
          <a:lstStyle/>
          <a:p>
            <a:pPr algn="ctr"/>
            <a:r>
              <a:rPr lang="es-ES" b="0" err="1">
                <a:latin typeface="Arial Rounded MT Bold" panose="020F0704030504030204" pitchFamily="34" charset="0"/>
              </a:rPr>
              <a:t>Fermion</a:t>
            </a:r>
            <a:r>
              <a:rPr lang="es-ES" b="0">
                <a:latin typeface="Arial Rounded MT Bold" panose="020F0704030504030204" pitchFamily="34" charset="0"/>
              </a:rPr>
              <a:t> </a:t>
            </a:r>
            <a:r>
              <a:rPr lang="es-ES" b="0" err="1">
                <a:latin typeface="Arial Rounded MT Bold" panose="020F0704030504030204" pitchFamily="34" charset="0"/>
              </a:rPr>
              <a:t>couplings</a:t>
            </a:r>
            <a:endParaRPr lang="es-ES" b="0">
              <a:latin typeface="Arial Rounded MT Bold" panose="020F0704030504030204" pitchFamily="34" charset="0"/>
            </a:endParaRPr>
          </a:p>
          <a:p>
            <a:pPr algn="ctr"/>
            <a:endParaRPr lang="es-ES" b="0">
              <a:latin typeface="Arial Rounded MT Bold" panose="020F0704030504030204" pitchFamily="34" charset="0"/>
            </a:endParaRPr>
          </a:p>
          <a:p>
            <a:pPr algn="ctr"/>
            <a:r>
              <a:rPr lang="es-ES" b="0" err="1">
                <a:latin typeface="Arial Rounded MT Bold" panose="020F0704030504030204" pitchFamily="34" charset="0"/>
              </a:rPr>
              <a:t>Electron</a:t>
            </a:r>
            <a:r>
              <a:rPr lang="es-ES" b="0">
                <a:latin typeface="Arial Rounded MT Bold" panose="020F0704030504030204" pitchFamily="34" charset="0"/>
              </a:rPr>
              <a:t> </a:t>
            </a:r>
            <a:r>
              <a:rPr lang="es-ES" b="0" err="1">
                <a:latin typeface="Arial Rounded MT Bold" panose="020F0704030504030204" pitchFamily="34" charset="0"/>
              </a:rPr>
              <a:t>coupling</a:t>
            </a:r>
            <a:endParaRPr lang="es-ES" b="0">
              <a:latin typeface="Arial Rounded MT Bold" panose="020F0704030504030204" pitchFamily="34" charset="0"/>
            </a:endParaRPr>
          </a:p>
          <a:p>
            <a:pPr algn="ctr"/>
            <a:r>
              <a:rPr lang="es-ES" b="0" err="1">
                <a:latin typeface="Arial Rounded MT Bold" panose="020F0704030504030204" pitchFamily="34" charset="0"/>
              </a:rPr>
              <a:t>Nucleon</a:t>
            </a:r>
            <a:r>
              <a:rPr lang="es-ES" b="0">
                <a:latin typeface="Arial Rounded MT Bold" panose="020F0704030504030204" pitchFamily="34" charset="0"/>
              </a:rPr>
              <a:t> </a:t>
            </a:r>
            <a:r>
              <a:rPr lang="es-ES" b="0" err="1">
                <a:latin typeface="Arial Rounded MT Bold" panose="020F0704030504030204" pitchFamily="34" charset="0"/>
              </a:rPr>
              <a:t>coupling</a:t>
            </a:r>
            <a:endParaRPr lang="es-ES" b="0">
              <a:latin typeface="Arial Rounded MT Bold" panose="020F0704030504030204" pitchFamily="34" charset="0"/>
            </a:endParaRPr>
          </a:p>
          <a:p>
            <a:pPr algn="ctr"/>
            <a:r>
              <a:rPr lang="es-ES" b="0">
                <a:latin typeface="Arial Rounded MT Bold" panose="020F0704030504030204" pitchFamily="34" charset="0"/>
              </a:rPr>
              <a:t>…</a:t>
            </a:r>
          </a:p>
          <a:p>
            <a:pPr algn="ctr"/>
            <a:endParaRPr lang="es-ES" b="0">
              <a:latin typeface="Arial Rounded MT Bold" panose="020F0704030504030204" pitchFamily="34" charset="0"/>
            </a:endParaRPr>
          </a:p>
          <a:p>
            <a:pPr algn="ctr"/>
            <a:endParaRPr lang="es-ES" b="0">
              <a:latin typeface="Arial Rounded MT Bold" panose="020F0704030504030204" pitchFamily="34" charset="0"/>
            </a:endParaRPr>
          </a:p>
          <a:p>
            <a:pPr algn="ctr"/>
            <a:endParaRPr lang="es-ES" b="0">
              <a:latin typeface="Arial Rounded MT Bold" panose="020F0704030504030204" pitchFamily="34" charset="0"/>
            </a:endParaRPr>
          </a:p>
          <a:p>
            <a:pPr algn="ctr"/>
            <a:r>
              <a:rPr lang="es-ES" b="0" i="1" err="1">
                <a:latin typeface="Arial Rounded MT Bold" panose="020F0704030504030204" pitchFamily="34" charset="0"/>
              </a:rPr>
              <a:t>Model</a:t>
            </a:r>
            <a:r>
              <a:rPr lang="es-ES" b="0" i="1">
                <a:latin typeface="Arial Rounded MT Bold" panose="020F0704030504030204" pitchFamily="34" charset="0"/>
              </a:rPr>
              <a:t> </a:t>
            </a:r>
            <a:r>
              <a:rPr lang="es-ES" b="0" i="1" err="1">
                <a:latin typeface="Arial Rounded MT Bold" panose="020F0704030504030204" pitchFamily="34" charset="0"/>
              </a:rPr>
              <a:t>dependent</a:t>
            </a:r>
            <a:endParaRPr lang="es-ES" b="0" i="1">
              <a:latin typeface="Arial Rounded MT Bold" panose="020F0704030504030204" pitchFamily="34" charset="0"/>
            </a:endParaRPr>
          </a:p>
          <a:p>
            <a:pPr algn="ctr"/>
            <a:endParaRPr lang="es-ES" b="0">
              <a:latin typeface="Arial Rounded MT Bold" panose="020F0704030504030204" pitchFamily="34" charset="0"/>
            </a:endParaRPr>
          </a:p>
          <a:p>
            <a:pPr algn="ctr"/>
            <a:endParaRPr lang="es-ES" b="0">
              <a:latin typeface="Arial Rounded MT Bold" panose="020F0704030504030204" pitchFamily="34" charset="0"/>
            </a:endParaRPr>
          </a:p>
          <a:p>
            <a:pPr algn="ctr"/>
            <a:endParaRPr lang="es-ES" b="0">
              <a:latin typeface="Arial Rounded MT Bold" panose="020F0704030504030204" pitchFamily="34" charset="0"/>
            </a:endParaRPr>
          </a:p>
        </p:txBody>
      </p:sp>
      <p:pic>
        <p:nvPicPr>
          <p:cNvPr id="22" name="Picture 4"/>
          <p:cNvPicPr>
            <a:picLocks noChangeAspect="1" noChangeArrowheads="1"/>
          </p:cNvPicPr>
          <p:nvPr/>
        </p:nvPicPr>
        <p:blipFill rotWithShape="1">
          <a:blip r:embed="rId3" cstate="print"/>
          <a:srcRect l="53044" t="38860" r="12605" b="17343"/>
          <a:stretch/>
        </p:blipFill>
        <p:spPr bwMode="auto">
          <a:xfrm>
            <a:off x="839416" y="3983525"/>
            <a:ext cx="1570384" cy="91193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24" name="Picture 7"/>
          <p:cNvPicPr>
            <a:picLocks noChangeAspect="1" noChangeArrowheads="1"/>
          </p:cNvPicPr>
          <p:nvPr/>
        </p:nvPicPr>
        <p:blipFill rotWithShape="1">
          <a:blip r:embed="rId4" cstate="print"/>
          <a:srcRect l="40748" t="40575" r="15294" b="32288"/>
          <a:stretch/>
        </p:blipFill>
        <p:spPr bwMode="auto">
          <a:xfrm>
            <a:off x="6339509" y="3645024"/>
            <a:ext cx="2312523" cy="65012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grpSp>
        <p:nvGrpSpPr>
          <p:cNvPr id="3" name="Grupo 2"/>
          <p:cNvGrpSpPr/>
          <p:nvPr/>
        </p:nvGrpSpPr>
        <p:grpSpPr>
          <a:xfrm>
            <a:off x="3467706" y="3645024"/>
            <a:ext cx="2340261" cy="1512168"/>
            <a:chOff x="3467706" y="3789040"/>
            <a:chExt cx="2340261" cy="1512168"/>
          </a:xfrm>
        </p:grpSpPr>
        <p:sp>
          <p:nvSpPr>
            <p:cNvPr id="2" name="Rectángulo 1"/>
            <p:cNvSpPr/>
            <p:nvPr/>
          </p:nvSpPr>
          <p:spPr>
            <a:xfrm>
              <a:off x="3467706" y="3789040"/>
              <a:ext cx="2340261" cy="1512168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5" name="Imagen 24"/>
            <p:cNvPicPr>
              <a:picLocks noChangeAspect="1"/>
            </p:cNvPicPr>
            <p:nvPr/>
          </p:nvPicPr>
          <p:blipFill rotWithShape="1">
            <a:blip r:embed="rId5"/>
            <a:srcRect t="11065" r="40304" b="23987"/>
            <a:stretch/>
          </p:blipFill>
          <p:spPr>
            <a:xfrm>
              <a:off x="3514725" y="3861048"/>
              <a:ext cx="2210222" cy="576064"/>
            </a:xfrm>
            <a:prstGeom prst="rect">
              <a:avLst/>
            </a:prstGeom>
            <a:ln w="12700">
              <a:solidFill>
                <a:schemeClr val="bg1"/>
              </a:solidFill>
            </a:ln>
          </p:spPr>
        </p:pic>
        <p:pic>
          <p:nvPicPr>
            <p:cNvPr id="26" name="Imagen 25"/>
            <p:cNvPicPr>
              <a:picLocks noChangeAspect="1"/>
            </p:cNvPicPr>
            <p:nvPr/>
          </p:nvPicPr>
          <p:blipFill rotWithShape="1">
            <a:blip r:embed="rId5"/>
            <a:srcRect l="59973"/>
            <a:stretch/>
          </p:blipFill>
          <p:spPr>
            <a:xfrm>
              <a:off x="4246580" y="4369523"/>
              <a:ext cx="1481996" cy="886958"/>
            </a:xfrm>
            <a:prstGeom prst="rect">
              <a:avLst/>
            </a:prstGeom>
            <a:ln w="12700">
              <a:solidFill>
                <a:schemeClr val="bg1"/>
              </a:solidFill>
            </a:ln>
          </p:spPr>
        </p:pic>
      </p:grpSp>
      <p:sp>
        <p:nvSpPr>
          <p:cNvPr id="7" name="Rectángulo 6"/>
          <p:cNvSpPr/>
          <p:nvPr/>
        </p:nvSpPr>
        <p:spPr>
          <a:xfrm>
            <a:off x="4007768" y="4407495"/>
            <a:ext cx="35939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×</a:t>
            </a:r>
          </a:p>
        </p:txBody>
      </p:sp>
      <p:pic>
        <p:nvPicPr>
          <p:cNvPr id="27" name="Imagen 26"/>
          <p:cNvPicPr>
            <a:picLocks noChangeAspect="1"/>
          </p:cNvPicPr>
          <p:nvPr/>
        </p:nvPicPr>
        <p:blipFill rotWithShape="1">
          <a:blip r:embed="rId6"/>
          <a:srcRect t="21543"/>
          <a:stretch/>
        </p:blipFill>
        <p:spPr>
          <a:xfrm>
            <a:off x="6339509" y="4437113"/>
            <a:ext cx="2312523" cy="6070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682766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noProof="0" dirty="0">
                <a:latin typeface="Arial Rounded MT Bold" pitchFamily="34" charset="0"/>
              </a:rPr>
              <a:t>Axion models</a:t>
            </a:r>
            <a:endParaRPr lang="en-US" noProof="0" dirty="0"/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IMFP2024 - </a:t>
            </a:r>
            <a:r>
              <a:rPr lang="en-US" dirty="0" err="1"/>
              <a:t>Benasque</a:t>
            </a:r>
            <a:endParaRPr lang="es-ES" dirty="0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s-ES" dirty="0"/>
              <a:t>Igor G. Irastorza / CAPA / UNIZAR</a:t>
            </a:r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B34CA36-8F8E-4B33-818A-5383808A46B8}" type="slidenum">
              <a:rPr lang="es-ES" smtClean="0"/>
              <a:pPr>
                <a:defRPr/>
              </a:pPr>
              <a:t>59</a:t>
            </a:fld>
            <a:endParaRPr lang="es-ES"/>
          </a:p>
        </p:txBody>
      </p:sp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5960" y="1268760"/>
            <a:ext cx="6187301" cy="466659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17" name="2 Marcador de contenido"/>
          <p:cNvSpPr>
            <a:spLocks noGrp="1"/>
          </p:cNvSpPr>
          <p:nvPr>
            <p:ph idx="1"/>
          </p:nvPr>
        </p:nvSpPr>
        <p:spPr>
          <a:xfrm>
            <a:off x="767408" y="2348880"/>
            <a:ext cx="4968552" cy="3487688"/>
          </a:xfrm>
        </p:spPr>
        <p:txBody>
          <a:bodyPr/>
          <a:lstStyle/>
          <a:p>
            <a:r>
              <a:rPr lang="en-US" sz="1800" noProof="0" dirty="0"/>
              <a:t>Conventional QCD axion models lie on the “yellow band” </a:t>
            </a:r>
          </a:p>
          <a:p>
            <a:pPr lvl="1"/>
            <a:r>
              <a:rPr lang="en-US" sz="1400" dirty="0"/>
              <a:t>KSVZ, DSFZ benchmarks</a:t>
            </a:r>
            <a:endParaRPr lang="en-US" sz="1400" noProof="0" dirty="0"/>
          </a:p>
          <a:p>
            <a:r>
              <a:rPr lang="en-US" sz="1800" dirty="0"/>
              <a:t>Outside the band typically ALPs</a:t>
            </a:r>
          </a:p>
          <a:p>
            <a:endParaRPr lang="en-US" sz="1800" noProof="0" dirty="0"/>
          </a:p>
          <a:p>
            <a:r>
              <a:rPr lang="en-US" sz="1800" dirty="0">
                <a:solidFill>
                  <a:srgbClr val="FF0000"/>
                </a:solidFill>
              </a:rPr>
              <a:t>BUT</a:t>
            </a:r>
            <a:r>
              <a:rPr lang="en-US" sz="1800" dirty="0"/>
              <a:t> a</a:t>
            </a:r>
            <a:r>
              <a:rPr lang="en-US" sz="1800" noProof="0" dirty="0"/>
              <a:t> lot of “model building” activity in recent years, leading to QCD axion models outside the conventional band…</a:t>
            </a:r>
          </a:p>
          <a:p>
            <a:pPr lvl="1"/>
            <a:r>
              <a:rPr lang="en-US" sz="1400" dirty="0"/>
              <a:t>Normally populating higher g</a:t>
            </a:r>
            <a:r>
              <a:rPr lang="en-US" sz="1400" baseline="-25000" dirty="0"/>
              <a:t>a</a:t>
            </a:r>
            <a:r>
              <a:rPr lang="en-US" sz="1400" baseline="-25000" dirty="0">
                <a:latin typeface="Symbol" panose="05050102010706020507" pitchFamily="18" charset="2"/>
              </a:rPr>
              <a:t>g</a:t>
            </a:r>
            <a:r>
              <a:rPr lang="en-US" sz="1400" dirty="0"/>
              <a:t>. </a:t>
            </a:r>
          </a:p>
          <a:p>
            <a:pPr lvl="1"/>
            <a:r>
              <a:rPr lang="en-US" sz="1400" dirty="0"/>
              <a:t>Very interesting for experiments!</a:t>
            </a:r>
            <a:endParaRPr lang="en-US" sz="1400" noProof="0" dirty="0"/>
          </a:p>
          <a:p>
            <a:endParaRPr lang="en-US" sz="1800" noProof="0" dirty="0">
              <a:latin typeface="Arial Rounded MT Bold" pitchFamily="34" charset="0"/>
            </a:endParaRPr>
          </a:p>
        </p:txBody>
      </p:sp>
      <p:sp>
        <p:nvSpPr>
          <p:cNvPr id="18" name="12 Rectángulo">
            <a:extLst>
              <a:ext uri="{FF2B5EF4-FFF2-40B4-BE49-F238E27FC236}">
                <a16:creationId xmlns:a16="http://schemas.microsoft.com/office/drawing/2014/main" id="{A1534FC6-37A8-DC4D-B205-15F83329370B}"/>
              </a:ext>
            </a:extLst>
          </p:cNvPr>
          <p:cNvSpPr/>
          <p:nvPr/>
        </p:nvSpPr>
        <p:spPr>
          <a:xfrm>
            <a:off x="8757436" y="5977331"/>
            <a:ext cx="2883179" cy="26161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s-ES" sz="1100" b="0" dirty="0">
                <a:latin typeface="Arial Rounded MT Bold" panose="020F0704030504030204" pitchFamily="34" charset="77"/>
              </a:rPr>
              <a:t>P. </a:t>
            </a:r>
            <a:r>
              <a:rPr lang="es-ES" sz="1100" b="0" dirty="0" err="1">
                <a:latin typeface="Arial Rounded MT Bold" panose="020F0704030504030204" pitchFamily="34" charset="77"/>
              </a:rPr>
              <a:t>Agrawal</a:t>
            </a:r>
            <a:r>
              <a:rPr lang="es-ES" sz="1100" b="0" dirty="0">
                <a:latin typeface="Arial Rounded MT Bold" panose="020F0704030504030204" pitchFamily="34" charset="77"/>
              </a:rPr>
              <a:t>, ESPP 2019 Granada</a:t>
            </a:r>
            <a:r>
              <a:rPr lang="es-ES" sz="1100" dirty="0">
                <a:latin typeface="Arial Rounded MT Bold" panose="020F0704030504030204" pitchFamily="34" charset="77"/>
              </a:rPr>
              <a:t> </a:t>
            </a:r>
            <a:endParaRPr lang="es-ES" sz="1100" b="0" dirty="0">
              <a:latin typeface="Arial Rounded MT Bold" panose="020F0704030504030204" pitchFamily="34" charset="77"/>
            </a:endParaRPr>
          </a:p>
        </p:txBody>
      </p:sp>
      <p:sp>
        <p:nvSpPr>
          <p:cNvPr id="9" name="Flecha derecha 8"/>
          <p:cNvSpPr/>
          <p:nvPr/>
        </p:nvSpPr>
        <p:spPr>
          <a:xfrm>
            <a:off x="5663952" y="4293096"/>
            <a:ext cx="432048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3823840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7 Rectángulo">
            <a:extLst>
              <a:ext uri="{FF2B5EF4-FFF2-40B4-BE49-F238E27FC236}">
                <a16:creationId xmlns:a16="http://schemas.microsoft.com/office/drawing/2014/main" id="{21A69FB3-6D52-9B4E-979A-6D6C6CF3D9F0}"/>
              </a:ext>
            </a:extLst>
          </p:cNvPr>
          <p:cNvSpPr/>
          <p:nvPr/>
        </p:nvSpPr>
        <p:spPr>
          <a:xfrm>
            <a:off x="6926813" y="1225296"/>
            <a:ext cx="1440160" cy="830997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sz="1200" b="0">
                <a:latin typeface="Arial Rounded MT Bold" pitchFamily="34" charset="0"/>
              </a:rPr>
              <a:t>… AND decay of topological defects. </a:t>
            </a:r>
          </a:p>
          <a:p>
            <a:r>
              <a:rPr lang="en-US" sz="1200" b="0">
                <a:latin typeface="Arial Rounded MT Bold" pitchFamily="34" charset="0"/>
              </a:rPr>
              <a:t>(TD)</a:t>
            </a:r>
            <a:endParaRPr lang="en-US" sz="1200" b="0" dirty="0">
              <a:latin typeface="Arial Rounded MT Bold" pitchFamily="34" charset="0"/>
            </a:endParaRPr>
          </a:p>
        </p:txBody>
      </p:sp>
      <p:sp>
        <p:nvSpPr>
          <p:cNvPr id="19" name="7 Rectángulo">
            <a:extLst>
              <a:ext uri="{FF2B5EF4-FFF2-40B4-BE49-F238E27FC236}">
                <a16:creationId xmlns:a16="http://schemas.microsoft.com/office/drawing/2014/main" id="{6022B353-8B40-6A41-BC44-2C34EC3D36E5}"/>
              </a:ext>
            </a:extLst>
          </p:cNvPr>
          <p:cNvSpPr/>
          <p:nvPr/>
        </p:nvSpPr>
        <p:spPr>
          <a:xfrm>
            <a:off x="408340" y="1044945"/>
            <a:ext cx="1440160" cy="646331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sz="1200" b="0">
                <a:latin typeface="Arial Rounded MT Bold" pitchFamily="34" charset="0"/>
              </a:rPr>
              <a:t>Axion realignment… </a:t>
            </a:r>
          </a:p>
          <a:p>
            <a:r>
              <a:rPr lang="en-US" sz="1200" b="0">
                <a:latin typeface="Arial Rounded MT Bold" pitchFamily="34" charset="0"/>
              </a:rPr>
              <a:t>(AR)</a:t>
            </a:r>
            <a:endParaRPr lang="en-US" sz="1200" b="0" dirty="0">
              <a:latin typeface="Arial Rounded MT Bold" pitchFamily="34" charset="0"/>
            </a:endParaRPr>
          </a:p>
        </p:txBody>
      </p:sp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599" y="274638"/>
            <a:ext cx="11077445" cy="1143000"/>
          </a:xfrm>
        </p:spPr>
        <p:txBody>
          <a:bodyPr/>
          <a:lstStyle/>
          <a:p>
            <a:r>
              <a:rPr lang="en-US" sz="3600" noProof="0" dirty="0"/>
              <a:t>Axions as cold dark </a:t>
            </a:r>
            <a:r>
              <a:rPr lang="en-US" sz="3600" dirty="0"/>
              <a:t>matter</a:t>
            </a:r>
            <a:endParaRPr lang="en-US" noProof="0" dirty="0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IMFP2024 - </a:t>
            </a:r>
            <a:r>
              <a:rPr lang="en-US" dirty="0" err="1"/>
              <a:t>Benasque</a:t>
            </a:r>
            <a:endParaRPr lang="en-US" dirty="0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Igor G. Irastorza / CAPA / UNIZAR</a:t>
            </a:r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FB05FBB-932A-4BE0-859B-9914A16CF988}" type="slidenum">
              <a:rPr lang="en-US" smtClean="0"/>
              <a:pPr>
                <a:defRPr/>
              </a:pPr>
              <a:t>60</a:t>
            </a:fld>
            <a:endParaRPr lang="en-US" dirty="0"/>
          </a:p>
        </p:txBody>
      </p:sp>
      <p:pic>
        <p:nvPicPr>
          <p:cNvPr id="9" name="Imagen 8"/>
          <p:cNvPicPr>
            <a:picLocks noChangeAspect="1"/>
          </p:cNvPicPr>
          <p:nvPr/>
        </p:nvPicPr>
        <p:blipFill rotWithShape="1">
          <a:blip r:embed="rId3"/>
          <a:srcRect l="31814" t="163659" r="-31814" b="-69294"/>
          <a:stretch/>
        </p:blipFill>
        <p:spPr>
          <a:xfrm>
            <a:off x="2042948" y="6165304"/>
            <a:ext cx="8309909" cy="352066"/>
          </a:xfrm>
          <a:prstGeom prst="rect">
            <a:avLst/>
          </a:prstGeom>
        </p:spPr>
      </p:pic>
      <p:grpSp>
        <p:nvGrpSpPr>
          <p:cNvPr id="12" name="Grupo 11">
            <a:extLst>
              <a:ext uri="{FF2B5EF4-FFF2-40B4-BE49-F238E27FC236}">
                <a16:creationId xmlns:a16="http://schemas.microsoft.com/office/drawing/2014/main" id="{9B2005E4-1DEE-D546-B812-ADFD13775553}"/>
              </a:ext>
            </a:extLst>
          </p:cNvPr>
          <p:cNvGrpSpPr/>
          <p:nvPr/>
        </p:nvGrpSpPr>
        <p:grpSpPr>
          <a:xfrm>
            <a:off x="585573" y="3801703"/>
            <a:ext cx="11268135" cy="2291593"/>
            <a:chOff x="5051152" y="548680"/>
            <a:chExt cx="6733479" cy="1369383"/>
          </a:xfrm>
        </p:grpSpPr>
        <p:pic>
          <p:nvPicPr>
            <p:cNvPr id="13" name="Imagen 12">
              <a:extLst>
                <a:ext uri="{FF2B5EF4-FFF2-40B4-BE49-F238E27FC236}">
                  <a16:creationId xmlns:a16="http://schemas.microsoft.com/office/drawing/2014/main" id="{3C9FBAA9-B83B-B74E-A44B-42BC574D464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7416" b="75427"/>
            <a:stretch/>
          </p:blipFill>
          <p:spPr>
            <a:xfrm>
              <a:off x="5051152" y="548680"/>
              <a:ext cx="6733479" cy="1369383"/>
            </a:xfrm>
            <a:prstGeom prst="rect">
              <a:avLst/>
            </a:prstGeom>
          </p:spPr>
        </p:pic>
        <p:sp>
          <p:nvSpPr>
            <p:cNvPr id="14" name="Rectángulo 13">
              <a:extLst>
                <a:ext uri="{FF2B5EF4-FFF2-40B4-BE49-F238E27FC236}">
                  <a16:creationId xmlns:a16="http://schemas.microsoft.com/office/drawing/2014/main" id="{99D760B2-9215-FE44-87CA-B8E1D4D21EA1}"/>
                </a:ext>
              </a:extLst>
            </p:cNvPr>
            <p:cNvSpPr/>
            <p:nvPr/>
          </p:nvSpPr>
          <p:spPr>
            <a:xfrm>
              <a:off x="9401175" y="1094379"/>
              <a:ext cx="1625600" cy="89895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  <a:ln w="19050"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rgbClr val="FF0000"/>
                </a:solidFill>
              </a:endParaRPr>
            </a:p>
          </p:txBody>
        </p:sp>
        <p:sp>
          <p:nvSpPr>
            <p:cNvPr id="15" name="Rectángulo 14">
              <a:extLst>
                <a:ext uri="{FF2B5EF4-FFF2-40B4-BE49-F238E27FC236}">
                  <a16:creationId xmlns:a16="http://schemas.microsoft.com/office/drawing/2014/main" id="{FEFD8834-3068-D44D-8651-5090E5487B2C}"/>
                </a:ext>
              </a:extLst>
            </p:cNvPr>
            <p:cNvSpPr/>
            <p:nvPr/>
          </p:nvSpPr>
          <p:spPr>
            <a:xfrm>
              <a:off x="8478929" y="1094379"/>
              <a:ext cx="1519146" cy="89895"/>
            </a:xfrm>
            <a:prstGeom prst="rect">
              <a:avLst/>
            </a:prstGeom>
            <a:solidFill>
              <a:srgbClr val="FF0000"/>
            </a:solidFill>
            <a:ln w="19050"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rgbClr val="FF0000"/>
                </a:solidFill>
              </a:endParaRPr>
            </a:p>
          </p:txBody>
        </p:sp>
      </p:grpSp>
      <p:pic>
        <p:nvPicPr>
          <p:cNvPr id="16" name="Picture 2" descr="http://images.slideplayer.us/1/663928/slides/slide_2.jpg">
            <a:extLst>
              <a:ext uri="{FF2B5EF4-FFF2-40B4-BE49-F238E27FC236}">
                <a16:creationId xmlns:a16="http://schemas.microsoft.com/office/drawing/2014/main" id="{5221EEDA-1DAB-A54B-A913-3CB7AD5D98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/>
          <a:srcRect l="28300" t="65941" r="50800" b="13083"/>
          <a:stretch>
            <a:fillRect/>
          </a:stretch>
        </p:blipFill>
        <p:spPr bwMode="auto">
          <a:xfrm>
            <a:off x="487709" y="1704209"/>
            <a:ext cx="2009561" cy="1512664"/>
          </a:xfrm>
          <a:prstGeom prst="rect">
            <a:avLst/>
          </a:prstGeom>
          <a:noFill/>
        </p:spPr>
      </p:pic>
      <p:pic>
        <p:nvPicPr>
          <p:cNvPr id="17" name="Picture 3">
            <a:extLst>
              <a:ext uri="{FF2B5EF4-FFF2-40B4-BE49-F238E27FC236}">
                <a16:creationId xmlns:a16="http://schemas.microsoft.com/office/drawing/2014/main" id="{42BBCB04-B1B0-EA47-A1FB-232FFB9B39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128466" y="1354107"/>
            <a:ext cx="1681256" cy="13399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4">
            <a:extLst>
              <a:ext uri="{FF2B5EF4-FFF2-40B4-BE49-F238E27FC236}">
                <a16:creationId xmlns:a16="http://schemas.microsoft.com/office/drawing/2014/main" id="{81900832-FDEC-3E48-9276-5216A12A13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366973" y="1350572"/>
            <a:ext cx="1754259" cy="13470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" name="7 Rectángulo">
            <a:extLst>
              <a:ext uri="{FF2B5EF4-FFF2-40B4-BE49-F238E27FC236}">
                <a16:creationId xmlns:a16="http://schemas.microsoft.com/office/drawing/2014/main" id="{431D43B7-1259-6D47-8505-14B6E06AF0AC}"/>
              </a:ext>
            </a:extLst>
          </p:cNvPr>
          <p:cNvSpPr/>
          <p:nvPr/>
        </p:nvSpPr>
        <p:spPr>
          <a:xfrm>
            <a:off x="2869456" y="2204864"/>
            <a:ext cx="2592288" cy="1384995"/>
          </a:xfrm>
          <a:prstGeom prst="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b="0" dirty="0">
                <a:latin typeface="Arial Rounded MT Bold" pitchFamily="34" charset="0"/>
              </a:rPr>
              <a:t>Only well-known AR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b="0" dirty="0">
                <a:latin typeface="Arial Rounded MT Bold" pitchFamily="34" charset="0"/>
              </a:rPr>
              <a:t>BUT, initial misalignment angle unknown…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b="0" dirty="0">
                <a:latin typeface="Arial Rounded MT Bold" pitchFamily="34" charset="0"/>
              </a:rPr>
              <a:t>Large range of masses possible, even very low ones (</a:t>
            </a:r>
            <a:r>
              <a:rPr lang="en-US" sz="1200" b="0" dirty="0">
                <a:latin typeface="Arial Rounded MT Bold" pitchFamily="34" charset="0"/>
                <a:sym typeface="Wingdings" pitchFamily="2" charset="2"/>
              </a:rPr>
              <a:t> </a:t>
            </a:r>
            <a:r>
              <a:rPr lang="en-US" sz="1200" b="0" dirty="0" err="1">
                <a:latin typeface="Arial Rounded MT Bold" pitchFamily="34" charset="0"/>
                <a:sym typeface="Wingdings" pitchFamily="2" charset="2"/>
              </a:rPr>
              <a:t>anthopically</a:t>
            </a:r>
            <a:r>
              <a:rPr lang="en-US" sz="1200" b="0" dirty="0">
                <a:latin typeface="Arial Rounded MT Bold" pitchFamily="34" charset="0"/>
                <a:sym typeface="Wingdings" pitchFamily="2" charset="2"/>
              </a:rPr>
              <a:t> finetuned?)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200" b="0" dirty="0">
              <a:latin typeface="Arial Rounded MT Bold" pitchFamily="34" charset="0"/>
            </a:endParaRPr>
          </a:p>
        </p:txBody>
      </p:sp>
      <p:sp>
        <p:nvSpPr>
          <p:cNvPr id="10" name="Flecha abajo 9">
            <a:extLst>
              <a:ext uri="{FF2B5EF4-FFF2-40B4-BE49-F238E27FC236}">
                <a16:creationId xmlns:a16="http://schemas.microsoft.com/office/drawing/2014/main" id="{087F1877-6971-7346-87E8-76D42ED8BC99}"/>
              </a:ext>
            </a:extLst>
          </p:cNvPr>
          <p:cNvSpPr/>
          <p:nvPr/>
        </p:nvSpPr>
        <p:spPr>
          <a:xfrm>
            <a:off x="3949576" y="3455206"/>
            <a:ext cx="432048" cy="430902"/>
          </a:xfrm>
          <a:prstGeom prst="down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7 Rectángulo">
            <a:extLst>
              <a:ext uri="{FF2B5EF4-FFF2-40B4-BE49-F238E27FC236}">
                <a16:creationId xmlns:a16="http://schemas.microsoft.com/office/drawing/2014/main" id="{437E20CE-AE5E-F349-8AE2-EB5ED45AC3E2}"/>
              </a:ext>
            </a:extLst>
          </p:cNvPr>
          <p:cNvSpPr/>
          <p:nvPr/>
        </p:nvSpPr>
        <p:spPr>
          <a:xfrm>
            <a:off x="5525378" y="2204863"/>
            <a:ext cx="2592288" cy="1384995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b="0" dirty="0">
                <a:latin typeface="Arial Rounded MT Bold" pitchFamily="34" charset="0"/>
              </a:rPr>
              <a:t>TD contributes, potentially dominating…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b="0" dirty="0">
                <a:latin typeface="Arial Rounded MT Bold" pitchFamily="34" charset="0"/>
              </a:rPr>
              <a:t>Not initial AR uncertainty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b="0" dirty="0">
                <a:latin typeface="Arial Rounded MT Bold" pitchFamily="34" charset="0"/>
              </a:rPr>
              <a:t>BUT TD computation very complex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b="0" dirty="0">
                <a:latin typeface="Arial Rounded MT Bold" pitchFamily="34" charset="0"/>
              </a:rPr>
              <a:t>Still large range of masses possible</a:t>
            </a:r>
          </a:p>
        </p:txBody>
      </p:sp>
      <p:sp>
        <p:nvSpPr>
          <p:cNvPr id="23" name="Flecha abajo 22">
            <a:extLst>
              <a:ext uri="{FF2B5EF4-FFF2-40B4-BE49-F238E27FC236}">
                <a16:creationId xmlns:a16="http://schemas.microsoft.com/office/drawing/2014/main" id="{581A6EA7-7E50-D246-A4CA-513246F67A4E}"/>
              </a:ext>
            </a:extLst>
          </p:cNvPr>
          <p:cNvSpPr/>
          <p:nvPr/>
        </p:nvSpPr>
        <p:spPr>
          <a:xfrm>
            <a:off x="7032104" y="3413673"/>
            <a:ext cx="432048" cy="430902"/>
          </a:xfrm>
          <a:prstGeom prst="downArrow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7 Rectángulo">
            <a:extLst>
              <a:ext uri="{FF2B5EF4-FFF2-40B4-BE49-F238E27FC236}">
                <a16:creationId xmlns:a16="http://schemas.microsoft.com/office/drawing/2014/main" id="{EF12E053-CBBE-E74C-A23D-787B2A63C53B}"/>
              </a:ext>
            </a:extLst>
          </p:cNvPr>
          <p:cNvSpPr/>
          <p:nvPr/>
        </p:nvSpPr>
        <p:spPr>
          <a:xfrm>
            <a:off x="9832111" y="2946574"/>
            <a:ext cx="1506726" cy="430887"/>
          </a:xfrm>
          <a:prstGeom prst="rect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n-US" sz="1100" b="0" dirty="0">
                <a:latin typeface="Arial Rounded MT Bold" pitchFamily="34" charset="0"/>
              </a:rPr>
              <a:t>ALP as </a:t>
            </a:r>
            <a:r>
              <a:rPr lang="en-US" sz="1100" b="0" dirty="0" err="1">
                <a:latin typeface="Arial Rounded MT Bold" pitchFamily="34" charset="0"/>
              </a:rPr>
              <a:t>inflaton</a:t>
            </a:r>
            <a:r>
              <a:rPr lang="en-US" sz="1100" b="0">
                <a:latin typeface="Arial Rounded MT Bold" pitchFamily="34" charset="0"/>
              </a:rPr>
              <a:t> AND dark matter?</a:t>
            </a:r>
            <a:endParaRPr lang="en-US" sz="1100" b="0" dirty="0">
              <a:latin typeface="Arial Rounded MT Bold" pitchFamily="34" charset="0"/>
            </a:endParaRPr>
          </a:p>
        </p:txBody>
      </p:sp>
      <p:sp>
        <p:nvSpPr>
          <p:cNvPr id="25" name="Flecha abajo 24">
            <a:extLst>
              <a:ext uri="{FF2B5EF4-FFF2-40B4-BE49-F238E27FC236}">
                <a16:creationId xmlns:a16="http://schemas.microsoft.com/office/drawing/2014/main" id="{792ACB71-141A-7848-A7A6-8C4212BA6AC0}"/>
              </a:ext>
            </a:extLst>
          </p:cNvPr>
          <p:cNvSpPr/>
          <p:nvPr/>
        </p:nvSpPr>
        <p:spPr>
          <a:xfrm>
            <a:off x="10247892" y="3374407"/>
            <a:ext cx="432048" cy="430902"/>
          </a:xfrm>
          <a:prstGeom prst="downArrow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ángulo 10">
            <a:extLst>
              <a:ext uri="{FF2B5EF4-FFF2-40B4-BE49-F238E27FC236}">
                <a16:creationId xmlns:a16="http://schemas.microsoft.com/office/drawing/2014/main" id="{6B8C796C-56CF-1445-9180-1859358A86DA}"/>
              </a:ext>
            </a:extLst>
          </p:cNvPr>
          <p:cNvSpPr/>
          <p:nvPr/>
        </p:nvSpPr>
        <p:spPr>
          <a:xfrm>
            <a:off x="3647728" y="5892443"/>
            <a:ext cx="80393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0">
                <a:solidFill>
                  <a:srgbClr val="FF0000"/>
                </a:solidFill>
                <a:latin typeface="Arial Rounded MT Bold" pitchFamily="34" charset="0"/>
                <a:sym typeface="Wingdings" pitchFamily="2" charset="2"/>
              </a:rPr>
              <a:t> Right axion DM density is possible for a wide range range of masses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Rectángulo 2">
            <a:extLst>
              <a:ext uri="{FF2B5EF4-FFF2-40B4-BE49-F238E27FC236}">
                <a16:creationId xmlns:a16="http://schemas.microsoft.com/office/drawing/2014/main" id="{7231F537-8CFF-2B4F-B7D8-F8514E50846A}"/>
              </a:ext>
            </a:extLst>
          </p:cNvPr>
          <p:cNvSpPr/>
          <p:nvPr/>
        </p:nvSpPr>
        <p:spPr>
          <a:xfrm>
            <a:off x="3064643" y="1618005"/>
            <a:ext cx="32891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0" dirty="0">
                <a:latin typeface="Arial Rounded MT Bold" pitchFamily="34" charset="0"/>
              </a:rPr>
              <a:t>PQ </a:t>
            </a:r>
            <a:r>
              <a:rPr lang="en-US" b="0" dirty="0">
                <a:solidFill>
                  <a:srgbClr val="0070C0"/>
                </a:solidFill>
                <a:latin typeface="Arial Rounded MT Bold" pitchFamily="34" charset="0"/>
              </a:rPr>
              <a:t>before</a:t>
            </a:r>
            <a:r>
              <a:rPr lang="en-US" b="0" dirty="0">
                <a:latin typeface="Arial Rounded MT Bold" pitchFamily="34" charset="0"/>
              </a:rPr>
              <a:t> or </a:t>
            </a:r>
            <a:r>
              <a:rPr lang="en-US" b="0" dirty="0">
                <a:solidFill>
                  <a:srgbClr val="FF0000"/>
                </a:solidFill>
                <a:latin typeface="Arial Rounded MT Bold" pitchFamily="34" charset="0"/>
              </a:rPr>
              <a:t>after</a:t>
            </a:r>
            <a:r>
              <a:rPr lang="en-US" b="0" dirty="0">
                <a:latin typeface="Arial Rounded MT Bold" pitchFamily="34" charset="0"/>
              </a:rPr>
              <a:t> inflation?</a:t>
            </a:r>
            <a:endParaRPr lang="en-US" dirty="0"/>
          </a:p>
        </p:txBody>
      </p:sp>
      <p:sp>
        <p:nvSpPr>
          <p:cNvPr id="7" name="Rectángulo 6"/>
          <p:cNvSpPr/>
          <p:nvPr/>
        </p:nvSpPr>
        <p:spPr>
          <a:xfrm>
            <a:off x="11640616" y="5415607"/>
            <a:ext cx="54373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</a:t>
            </a:r>
          </a:p>
        </p:txBody>
      </p:sp>
    </p:spTree>
    <p:extLst>
      <p:ext uri="{BB962C8B-B14F-4D97-AF65-F5344CB8AC3E}">
        <p14:creationId xmlns:p14="http://schemas.microsoft.com/office/powerpoint/2010/main" val="2621110285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noProof="0" dirty="0">
                <a:latin typeface="Arial Rounded MT Bold" pitchFamily="34" charset="0"/>
              </a:rPr>
              <a:t>Sources of axions</a:t>
            </a:r>
            <a:endParaRPr lang="en-US" sz="4000" noProof="0" dirty="0"/>
          </a:p>
        </p:txBody>
      </p:sp>
      <p:sp>
        <p:nvSpPr>
          <p:cNvPr id="7" name="Marcador de contenido 6"/>
          <p:cNvSpPr>
            <a:spLocks noGrp="1"/>
          </p:cNvSpPr>
          <p:nvPr>
            <p:ph idx="1"/>
          </p:nvPr>
        </p:nvSpPr>
        <p:spPr>
          <a:xfrm>
            <a:off x="609600" y="1340769"/>
            <a:ext cx="6868344" cy="4785396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marL="0" indent="0" algn="ctr">
              <a:buNone/>
            </a:pPr>
            <a:r>
              <a:rPr lang="en-US" sz="2400" noProof="0" dirty="0">
                <a:solidFill>
                  <a:srgbClr val="C00000"/>
                </a:solidFill>
                <a:latin typeface="Arial Rounded MT Bold" panose="020F0704030504030204" pitchFamily="34" charset="0"/>
              </a:rPr>
              <a:t>Natural sources</a:t>
            </a:r>
          </a:p>
          <a:p>
            <a:pPr marL="0" indent="0" algn="ctr">
              <a:buNone/>
            </a:pPr>
            <a:endParaRPr lang="en-US" noProof="0" dirty="0">
              <a:latin typeface="Arial Rounded MT Bold" panose="020F0704030504030204" pitchFamily="34" charset="0"/>
            </a:endParaRPr>
          </a:p>
        </p:txBody>
      </p:sp>
      <p:pic>
        <p:nvPicPr>
          <p:cNvPr id="21" name="Imagen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9416" y="1914781"/>
            <a:ext cx="6464291" cy="4176464"/>
          </a:xfrm>
          <a:prstGeom prst="rect">
            <a:avLst/>
          </a:prstGeom>
        </p:spPr>
      </p:pic>
      <p:sp>
        <p:nvSpPr>
          <p:cNvPr id="23" name="Rectángulo 22"/>
          <p:cNvSpPr/>
          <p:nvPr/>
        </p:nvSpPr>
        <p:spPr>
          <a:xfrm>
            <a:off x="1534691" y="1772816"/>
            <a:ext cx="15180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ES" err="1">
                <a:solidFill>
                  <a:schemeClr val="tx2"/>
                </a:solidFill>
                <a:latin typeface="Arial Rounded MT Bold" panose="020F0704030504030204" pitchFamily="34" charset="0"/>
              </a:rPr>
              <a:t>Dark</a:t>
            </a:r>
            <a:r>
              <a:rPr lang="es-ES">
                <a:solidFill>
                  <a:schemeClr val="tx2"/>
                </a:solidFill>
                <a:latin typeface="Arial Rounded MT Bold" panose="020F0704030504030204" pitchFamily="34" charset="0"/>
              </a:rPr>
              <a:t> </a:t>
            </a:r>
            <a:r>
              <a:rPr lang="es-ES" err="1">
                <a:solidFill>
                  <a:schemeClr val="tx2"/>
                </a:solidFill>
                <a:latin typeface="Arial Rounded MT Bold" panose="020F0704030504030204" pitchFamily="34" charset="0"/>
              </a:rPr>
              <a:t>matter</a:t>
            </a:r>
            <a:endParaRPr lang="en-US">
              <a:solidFill>
                <a:schemeClr val="tx2"/>
              </a:solidFill>
            </a:endParaRPr>
          </a:p>
        </p:txBody>
      </p:sp>
      <p:sp>
        <p:nvSpPr>
          <p:cNvPr id="25" name="Rectángulo 24"/>
          <p:cNvSpPr/>
          <p:nvPr/>
        </p:nvSpPr>
        <p:spPr>
          <a:xfrm>
            <a:off x="3011317" y="1815536"/>
            <a:ext cx="1421543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sz="1400" err="1">
                <a:solidFill>
                  <a:schemeClr val="tx2"/>
                </a:solidFill>
                <a:latin typeface="Arial Rounded MT Bold" panose="020F0704030504030204" pitchFamily="34" charset="0"/>
              </a:rPr>
              <a:t>Dark</a:t>
            </a:r>
            <a:r>
              <a:rPr lang="es-ES" sz="1400">
                <a:solidFill>
                  <a:schemeClr val="tx2"/>
                </a:solidFill>
                <a:latin typeface="Arial Rounded MT Bold" panose="020F0704030504030204" pitchFamily="34" charset="0"/>
              </a:rPr>
              <a:t> </a:t>
            </a:r>
            <a:r>
              <a:rPr lang="es-ES" sz="1400" err="1">
                <a:solidFill>
                  <a:schemeClr val="tx2"/>
                </a:solidFill>
                <a:latin typeface="Arial Rounded MT Bold" panose="020F0704030504030204" pitchFamily="34" charset="0"/>
              </a:rPr>
              <a:t>radiation</a:t>
            </a:r>
            <a:endParaRPr lang="en-US" sz="1400">
              <a:solidFill>
                <a:schemeClr val="tx2"/>
              </a:solidFill>
            </a:endParaRPr>
          </a:p>
        </p:txBody>
      </p:sp>
      <p:sp>
        <p:nvSpPr>
          <p:cNvPr id="26" name="Rectángulo 25"/>
          <p:cNvSpPr/>
          <p:nvPr/>
        </p:nvSpPr>
        <p:spPr>
          <a:xfrm>
            <a:off x="5604683" y="1783270"/>
            <a:ext cx="9220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ES" err="1">
                <a:solidFill>
                  <a:schemeClr val="tx2"/>
                </a:solidFill>
                <a:latin typeface="Arial Rounded MT Bold" panose="020F0704030504030204" pitchFamily="34" charset="0"/>
              </a:rPr>
              <a:t>Stellar</a:t>
            </a:r>
            <a:endParaRPr lang="en-US">
              <a:solidFill>
                <a:schemeClr val="tx2"/>
              </a:solidFill>
            </a:endParaRPr>
          </a:p>
        </p:txBody>
      </p:sp>
      <p:sp>
        <p:nvSpPr>
          <p:cNvPr id="28" name="Marcador de contenido 6"/>
          <p:cNvSpPr txBox="1">
            <a:spLocks/>
          </p:cNvSpPr>
          <p:nvPr/>
        </p:nvSpPr>
        <p:spPr bwMode="auto">
          <a:xfrm>
            <a:off x="7680176" y="1340768"/>
            <a:ext cx="4104456" cy="4785396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es-ES" sz="2400" b="0" err="1">
                <a:solidFill>
                  <a:srgbClr val="C00000"/>
                </a:solidFill>
                <a:latin typeface="Arial Rounded MT Bold" panose="020F0704030504030204" pitchFamily="34" charset="0"/>
              </a:rPr>
              <a:t>Laboratory</a:t>
            </a:r>
            <a:r>
              <a:rPr lang="es-ES" sz="2400" b="0">
                <a:solidFill>
                  <a:srgbClr val="C00000"/>
                </a:solidFill>
                <a:latin typeface="Arial Rounded MT Bold" panose="020F0704030504030204" pitchFamily="34" charset="0"/>
              </a:rPr>
              <a:t> </a:t>
            </a:r>
            <a:r>
              <a:rPr lang="es-ES" sz="2400" b="0" err="1">
                <a:solidFill>
                  <a:srgbClr val="C00000"/>
                </a:solidFill>
                <a:latin typeface="Arial Rounded MT Bold" panose="020F0704030504030204" pitchFamily="34" charset="0"/>
              </a:rPr>
              <a:t>sources</a:t>
            </a:r>
            <a:endParaRPr lang="es-ES" sz="2400" b="0">
              <a:solidFill>
                <a:srgbClr val="C00000"/>
              </a:solidFill>
              <a:latin typeface="Arial Rounded MT Bold" panose="020F0704030504030204" pitchFamily="34" charset="0"/>
            </a:endParaRPr>
          </a:p>
          <a:p>
            <a:pPr marL="0" indent="0" algn="ctr">
              <a:buFont typeface="Arial" pitchFamily="34" charset="0"/>
              <a:buNone/>
            </a:pPr>
            <a:endParaRPr lang="es-ES" sz="2400" b="0">
              <a:latin typeface="Arial Rounded MT Bold" panose="020F0704030504030204" pitchFamily="34" charset="0"/>
            </a:endParaRPr>
          </a:p>
          <a:p>
            <a:pPr marL="0" indent="0" algn="ctr">
              <a:buFont typeface="Arial" pitchFamily="34" charset="0"/>
              <a:buNone/>
            </a:pPr>
            <a:endParaRPr lang="es-ES" sz="2400" b="0">
              <a:latin typeface="Arial Rounded MT Bold" panose="020F0704030504030204" pitchFamily="34" charset="0"/>
            </a:endParaRPr>
          </a:p>
          <a:p>
            <a:pPr marL="0" indent="0" algn="ctr">
              <a:buFont typeface="Arial" pitchFamily="34" charset="0"/>
              <a:buNone/>
            </a:pPr>
            <a:endParaRPr lang="es-ES" sz="2400" b="0">
              <a:latin typeface="Arial Rounded MT Bold" panose="020F0704030504030204" pitchFamily="34" charset="0"/>
            </a:endParaRPr>
          </a:p>
          <a:p>
            <a:r>
              <a:rPr lang="es-ES" sz="1800" b="0" err="1">
                <a:solidFill>
                  <a:schemeClr val="tx2"/>
                </a:solidFill>
                <a:latin typeface="Arial Rounded MT Bold" panose="020F0704030504030204" pitchFamily="34" charset="0"/>
              </a:rPr>
              <a:t>Photon</a:t>
            </a:r>
            <a:r>
              <a:rPr lang="es-ES" sz="1800" b="0">
                <a:solidFill>
                  <a:schemeClr val="tx2"/>
                </a:solidFill>
                <a:latin typeface="Arial Rounded MT Bold" panose="020F0704030504030204" pitchFamily="34" charset="0"/>
              </a:rPr>
              <a:t>-ALP </a:t>
            </a:r>
            <a:r>
              <a:rPr lang="es-ES" sz="1800" b="0" err="1">
                <a:solidFill>
                  <a:schemeClr val="tx2"/>
                </a:solidFill>
                <a:latin typeface="Arial Rounded MT Bold" panose="020F0704030504030204" pitchFamily="34" charset="0"/>
              </a:rPr>
              <a:t>conversion</a:t>
            </a:r>
            <a:r>
              <a:rPr lang="es-ES" sz="1800" b="0">
                <a:solidFill>
                  <a:schemeClr val="tx2"/>
                </a:solidFill>
                <a:latin typeface="Arial Rounded MT Bold" panose="020F0704030504030204" pitchFamily="34" charset="0"/>
              </a:rPr>
              <a:t> in </a:t>
            </a:r>
            <a:r>
              <a:rPr lang="es-ES" sz="1800" b="0" err="1">
                <a:solidFill>
                  <a:schemeClr val="tx2"/>
                </a:solidFill>
                <a:latin typeface="Arial Rounded MT Bold" panose="020F0704030504030204" pitchFamily="34" charset="0"/>
              </a:rPr>
              <a:t>strong</a:t>
            </a:r>
            <a:r>
              <a:rPr lang="es-ES" sz="1800" b="0">
                <a:solidFill>
                  <a:schemeClr val="tx2"/>
                </a:solidFill>
                <a:latin typeface="Arial Rounded MT Bold" panose="020F0704030504030204" pitchFamily="34" charset="0"/>
              </a:rPr>
              <a:t> </a:t>
            </a:r>
            <a:r>
              <a:rPr lang="es-ES" sz="1800" b="0" err="1">
                <a:solidFill>
                  <a:schemeClr val="tx2"/>
                </a:solidFill>
                <a:latin typeface="Arial Rounded MT Bold" panose="020F0704030504030204" pitchFamily="34" charset="0"/>
              </a:rPr>
              <a:t>magnetic</a:t>
            </a:r>
            <a:r>
              <a:rPr lang="es-ES" sz="1800" b="0">
                <a:solidFill>
                  <a:schemeClr val="tx2"/>
                </a:solidFill>
                <a:latin typeface="Arial Rounded MT Bold" panose="020F0704030504030204" pitchFamily="34" charset="0"/>
              </a:rPr>
              <a:t> </a:t>
            </a:r>
            <a:r>
              <a:rPr lang="es-ES" sz="1800" b="0" err="1">
                <a:solidFill>
                  <a:schemeClr val="tx2"/>
                </a:solidFill>
                <a:latin typeface="Arial Rounded MT Bold" panose="020F0704030504030204" pitchFamily="34" charset="0"/>
              </a:rPr>
              <a:t>fields</a:t>
            </a:r>
            <a:r>
              <a:rPr lang="es-ES" sz="1800" b="0">
                <a:solidFill>
                  <a:schemeClr val="tx2"/>
                </a:solidFill>
                <a:latin typeface="Arial Rounded MT Bold" panose="020F0704030504030204" pitchFamily="34" charset="0"/>
              </a:rPr>
              <a:t> (axion-</a:t>
            </a:r>
            <a:r>
              <a:rPr lang="es-ES" sz="1800" b="0" err="1">
                <a:solidFill>
                  <a:schemeClr val="tx2"/>
                </a:solidFill>
                <a:latin typeface="Arial Rounded MT Bold" panose="020F0704030504030204" pitchFamily="34" charset="0"/>
              </a:rPr>
              <a:t>photon</a:t>
            </a:r>
            <a:r>
              <a:rPr lang="es-ES" sz="1800" b="0">
                <a:solidFill>
                  <a:schemeClr val="tx2"/>
                </a:solidFill>
                <a:latin typeface="Arial Rounded MT Bold" panose="020F0704030504030204" pitchFamily="34" charset="0"/>
              </a:rPr>
              <a:t> </a:t>
            </a:r>
            <a:r>
              <a:rPr lang="es-ES" sz="1800" b="0" err="1">
                <a:solidFill>
                  <a:schemeClr val="tx2"/>
                </a:solidFill>
                <a:latin typeface="Arial Rounded MT Bold" panose="020F0704030504030204" pitchFamily="34" charset="0"/>
              </a:rPr>
              <a:t>coupling</a:t>
            </a:r>
            <a:r>
              <a:rPr lang="es-ES" sz="1800" b="0">
                <a:solidFill>
                  <a:schemeClr val="tx2"/>
                </a:solidFill>
                <a:latin typeface="Arial Rounded MT Bold" panose="020F0704030504030204" pitchFamily="34" charset="0"/>
              </a:rPr>
              <a:t>)</a:t>
            </a:r>
          </a:p>
          <a:p>
            <a:endParaRPr lang="es-ES" sz="1800" b="0">
              <a:solidFill>
                <a:schemeClr val="tx2"/>
              </a:solidFill>
              <a:latin typeface="Arial Rounded MT Bold" panose="020F0704030504030204" pitchFamily="34" charset="0"/>
            </a:endParaRPr>
          </a:p>
          <a:p>
            <a:r>
              <a:rPr lang="es-ES" sz="1800" b="0">
                <a:solidFill>
                  <a:schemeClr val="tx2"/>
                </a:solidFill>
                <a:latin typeface="Arial Rounded MT Bold" panose="020F0704030504030204" pitchFamily="34" charset="0"/>
              </a:rPr>
              <a:t>ALP </a:t>
            </a:r>
            <a:r>
              <a:rPr lang="es-ES" sz="1800" b="0" err="1">
                <a:solidFill>
                  <a:schemeClr val="tx2"/>
                </a:solidFill>
                <a:latin typeface="Arial Rounded MT Bold" panose="020F0704030504030204" pitchFamily="34" charset="0"/>
              </a:rPr>
              <a:t>fields</a:t>
            </a:r>
            <a:r>
              <a:rPr lang="es-ES" sz="1800" b="0">
                <a:solidFill>
                  <a:schemeClr val="tx2"/>
                </a:solidFill>
                <a:latin typeface="Arial Rounded MT Bold" panose="020F0704030504030204" pitchFamily="34" charset="0"/>
              </a:rPr>
              <a:t> </a:t>
            </a:r>
            <a:r>
              <a:rPr lang="es-ES" sz="1800" b="0" err="1">
                <a:solidFill>
                  <a:schemeClr val="tx2"/>
                </a:solidFill>
                <a:latin typeface="Arial Rounded MT Bold" panose="020F0704030504030204" pitchFamily="34" charset="0"/>
              </a:rPr>
              <a:t>from</a:t>
            </a:r>
            <a:r>
              <a:rPr lang="es-ES" sz="1800" b="0">
                <a:solidFill>
                  <a:schemeClr val="tx2"/>
                </a:solidFill>
                <a:latin typeface="Arial Rounded MT Bold" panose="020F0704030504030204" pitchFamily="34" charset="0"/>
              </a:rPr>
              <a:t> </a:t>
            </a:r>
            <a:r>
              <a:rPr lang="es-ES" sz="1800" b="0" err="1">
                <a:solidFill>
                  <a:schemeClr val="tx2"/>
                </a:solidFill>
                <a:latin typeface="Arial Rounded MT Bold" panose="020F0704030504030204" pitchFamily="34" charset="0"/>
              </a:rPr>
              <a:t>macroscopic</a:t>
            </a:r>
            <a:r>
              <a:rPr lang="es-ES" sz="1800" b="0">
                <a:solidFill>
                  <a:schemeClr val="tx2"/>
                </a:solidFill>
                <a:latin typeface="Arial Rounded MT Bold" panose="020F0704030504030204" pitchFamily="34" charset="0"/>
              </a:rPr>
              <a:t> </a:t>
            </a:r>
            <a:r>
              <a:rPr lang="es-ES" sz="1800" b="0" err="1">
                <a:solidFill>
                  <a:schemeClr val="tx2"/>
                </a:solidFill>
                <a:latin typeface="Arial Rounded MT Bold" panose="020F0704030504030204" pitchFamily="34" charset="0"/>
              </a:rPr>
              <a:t>bodies</a:t>
            </a:r>
            <a:r>
              <a:rPr lang="es-ES" sz="1800" b="0">
                <a:solidFill>
                  <a:schemeClr val="tx2"/>
                </a:solidFill>
                <a:latin typeface="Arial Rounded MT Bold" panose="020F0704030504030204" pitchFamily="34" charset="0"/>
              </a:rPr>
              <a:t> (</a:t>
            </a:r>
            <a:r>
              <a:rPr lang="es-ES" sz="1800" b="0" err="1">
                <a:solidFill>
                  <a:schemeClr val="tx2"/>
                </a:solidFill>
                <a:latin typeface="Arial Rounded MT Bold" panose="020F0704030504030204" pitchFamily="34" charset="0"/>
              </a:rPr>
              <a:t>fermionic</a:t>
            </a:r>
            <a:r>
              <a:rPr lang="es-ES" sz="1800" b="0">
                <a:solidFill>
                  <a:schemeClr val="tx2"/>
                </a:solidFill>
                <a:latin typeface="Arial Rounded MT Bold" panose="020F0704030504030204" pitchFamily="34" charset="0"/>
              </a:rPr>
              <a:t> </a:t>
            </a:r>
            <a:r>
              <a:rPr lang="es-ES" sz="1800" b="0" err="1">
                <a:solidFill>
                  <a:schemeClr val="tx2"/>
                </a:solidFill>
                <a:latin typeface="Arial Rounded MT Bold" panose="020F0704030504030204" pitchFamily="34" charset="0"/>
              </a:rPr>
              <a:t>couplings</a:t>
            </a:r>
            <a:r>
              <a:rPr lang="es-ES" sz="1800" b="0">
                <a:solidFill>
                  <a:schemeClr val="tx2"/>
                </a:solidFill>
                <a:latin typeface="Arial Rounded MT Bold" panose="020F0704030504030204" pitchFamily="34" charset="0"/>
              </a:rPr>
              <a:t>)</a:t>
            </a:r>
          </a:p>
          <a:p>
            <a:pPr marL="0" indent="0" algn="ctr">
              <a:buFont typeface="Arial" pitchFamily="34" charset="0"/>
              <a:buNone/>
            </a:pPr>
            <a:endParaRPr lang="en-US" sz="2800" b="0">
              <a:solidFill>
                <a:schemeClr val="tx2"/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3" name="Marcador de fecha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IMFP2024 - </a:t>
            </a:r>
            <a:r>
              <a:rPr lang="en-US" dirty="0" err="1"/>
              <a:t>Benasque</a:t>
            </a:r>
            <a:endParaRPr lang="es-ES" dirty="0"/>
          </a:p>
        </p:txBody>
      </p:sp>
      <p:sp>
        <p:nvSpPr>
          <p:cNvPr id="4" name="Marcador de pie de página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s-ES" dirty="0"/>
              <a:t>Igor G. Irastorza / CAPA / UNIZAR</a:t>
            </a:r>
          </a:p>
        </p:txBody>
      </p:sp>
      <p:sp>
        <p:nvSpPr>
          <p:cNvPr id="5" name="Marcador de número de diapositiva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B34CA36-8F8E-4B33-818A-5383808A46B8}" type="slidenum">
              <a:rPr lang="es-ES" smtClean="0"/>
              <a:pPr>
                <a:defRPr/>
              </a:pPr>
              <a:t>61</a:t>
            </a:fld>
            <a:endParaRPr lang="es-ES"/>
          </a:p>
        </p:txBody>
      </p:sp>
      <p:sp>
        <p:nvSpPr>
          <p:cNvPr id="12" name="Rectángulo 11">
            <a:extLst>
              <a:ext uri="{FF2B5EF4-FFF2-40B4-BE49-F238E27FC236}">
                <a16:creationId xmlns:a16="http://schemas.microsoft.com/office/drawing/2014/main" id="{2A56AE46-041B-EF48-BE54-39D81A7D358D}"/>
              </a:ext>
            </a:extLst>
          </p:cNvPr>
          <p:cNvSpPr/>
          <p:nvPr/>
        </p:nvSpPr>
        <p:spPr>
          <a:xfrm>
            <a:off x="5015880" y="5693207"/>
            <a:ext cx="2777863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00B050"/>
                </a:solidFill>
                <a:latin typeface="Arial Rounded MT Bold" panose="020F0704030504030204" pitchFamily="34" charset="77"/>
              </a:rPr>
              <a:t>IGI, J. Redondo, 1801.08127 </a:t>
            </a:r>
          </a:p>
        </p:txBody>
      </p:sp>
    </p:spTree>
    <p:extLst>
      <p:ext uri="{BB962C8B-B14F-4D97-AF65-F5344CB8AC3E}">
        <p14:creationId xmlns:p14="http://schemas.microsoft.com/office/powerpoint/2010/main" val="2454551182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noProof="0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Other purely laboratory searches</a:t>
            </a:r>
            <a:endParaRPr lang="en-US" sz="2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626411" y="1340769"/>
            <a:ext cx="10942197" cy="29063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Other LSW experiments active in the past, some at different photon energies: </a:t>
            </a:r>
          </a:p>
          <a:p>
            <a:pPr>
              <a:buNone/>
            </a:pPr>
            <a:r>
              <a:rPr lang="en-US" sz="1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s-ES" sz="1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OSQAR@CERN, CROWS@CERN, </a:t>
            </a:r>
            <a:r>
              <a:rPr lang="es-ES" sz="12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GammeV</a:t>
            </a:r>
            <a:r>
              <a:rPr lang="es-ES" sz="1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&amp; REAP @ </a:t>
            </a:r>
            <a:r>
              <a:rPr lang="es-ES" sz="12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Fermilab</a:t>
            </a:r>
            <a:r>
              <a:rPr lang="es-ES" sz="1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US, BMV @ Toulouse,…</a:t>
            </a:r>
            <a:r>
              <a:rPr lang="en-US" sz="1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buNone/>
            </a:pPr>
            <a:r>
              <a:rPr lang="es-ES" sz="1200" dirty="0" err="1">
                <a:latin typeface="Arial" panose="020B0604020202020204" pitchFamily="34" charset="0"/>
                <a:cs typeface="Arial" panose="020B0604020202020204" pitchFamily="34" charset="0"/>
              </a:rPr>
              <a:t>Possible</a:t>
            </a:r>
            <a:r>
              <a:rPr lang="es-ES" sz="1200" dirty="0">
                <a:latin typeface="Arial" panose="020B0604020202020204" pitchFamily="34" charset="0"/>
                <a:cs typeface="Arial" panose="020B0604020202020204" pitchFamily="34" charset="0"/>
              </a:rPr>
              <a:t> future </a:t>
            </a:r>
            <a:r>
              <a:rPr lang="es-ES" sz="1200" dirty="0" err="1">
                <a:latin typeface="Arial" panose="020B0604020202020204" pitchFamily="34" charset="0"/>
                <a:cs typeface="Arial" panose="020B0604020202020204" pitchFamily="34" charset="0"/>
              </a:rPr>
              <a:t>extrapolation</a:t>
            </a:r>
            <a:r>
              <a:rPr lang="es-ES" sz="1200" dirty="0">
                <a:latin typeface="Arial" panose="020B0604020202020204" pitchFamily="34" charset="0"/>
                <a:cs typeface="Arial" panose="020B0604020202020204" pitchFamily="34" charset="0"/>
              </a:rPr>
              <a:t>: JURA </a:t>
            </a:r>
            <a:r>
              <a:rPr lang="es-ES" sz="12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(&amp; </a:t>
            </a:r>
            <a:r>
              <a:rPr lang="es-ES" sz="1200" dirty="0" err="1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also</a:t>
            </a:r>
            <a:r>
              <a:rPr lang="es-ES" sz="12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STAX </a:t>
            </a:r>
            <a:r>
              <a:rPr lang="es-ES" sz="1200" dirty="0" err="1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</a:t>
            </a:r>
            <a:r>
              <a:rPr lang="es-ES" sz="12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MW)</a:t>
            </a:r>
          </a:p>
          <a:p>
            <a:pPr marL="0" indent="0"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Laser polarization experiments (sensitive to VMB): </a:t>
            </a:r>
            <a:r>
              <a:rPr lang="es-ES" sz="1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PVLAS @ Ferrara, … Future (</a:t>
            </a:r>
            <a:r>
              <a:rPr lang="es-ES" sz="12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project</a:t>
            </a:r>
            <a:r>
              <a:rPr lang="es-ES" sz="1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): VMB@CERN</a:t>
            </a:r>
          </a:p>
          <a:p>
            <a:pPr>
              <a:buNone/>
            </a:pPr>
            <a:r>
              <a:rPr lang="en-US" sz="1400" noProof="0" dirty="0">
                <a:latin typeface="Arial" panose="020B0604020202020204" pitchFamily="34" charset="0"/>
                <a:cs typeface="Arial" panose="020B0604020202020204" pitchFamily="34" charset="0"/>
              </a:rPr>
              <a:t>Short-range axion-mediated macroscopic forces: ARIADNE</a:t>
            </a:r>
          </a:p>
          <a:p>
            <a:pPr lvl="1"/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NMR techniques</a:t>
            </a:r>
          </a:p>
          <a:p>
            <a:pPr lvl="1"/>
            <a:r>
              <a:rPr lang="en-US" sz="1100" noProof="0" dirty="0">
                <a:latin typeface="Arial" panose="020B0604020202020204" pitchFamily="34" charset="0"/>
                <a:cs typeface="Arial" panose="020B0604020202020204" pitchFamily="34" charset="0"/>
              </a:rPr>
              <a:t>Sensitive to (products of) fermion couplings</a:t>
            </a:r>
          </a:p>
          <a:p>
            <a:pPr lvl="1"/>
            <a:r>
              <a:rPr lang="en-US" sz="1100" noProof="0" dirty="0">
                <a:latin typeface="Arial" panose="020B0604020202020204" pitchFamily="34" charset="0"/>
                <a:cs typeface="Arial" panose="020B0604020202020204" pitchFamily="34" charset="0"/>
              </a:rPr>
              <a:t>Good prospects for sub-</a:t>
            </a:r>
            <a:r>
              <a:rPr lang="en-US" sz="1100" noProof="0" dirty="0" err="1">
                <a:latin typeface="Arial" panose="020B0604020202020204" pitchFamily="34" charset="0"/>
                <a:cs typeface="Arial" panose="020B0604020202020204" pitchFamily="34" charset="0"/>
              </a:rPr>
              <a:t>meV</a:t>
            </a:r>
            <a:r>
              <a:rPr lang="en-US" sz="1100" noProof="0" dirty="0">
                <a:latin typeface="Arial" panose="020B0604020202020204" pitchFamily="34" charset="0"/>
                <a:cs typeface="Arial" panose="020B0604020202020204" pitchFamily="34" charset="0"/>
              </a:rPr>
              <a:t> axion </a:t>
            </a:r>
          </a:p>
          <a:p>
            <a:pPr lvl="1"/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US" sz="11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US" sz="1200" noProof="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endParaRPr lang="en-US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US" sz="10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IMFP2024 -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Benasque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/ UNIZAR</a:t>
            </a:r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B34CA36-8F8E-4B33-818A-5383808A46B8}" type="slidenum">
              <a:rPr lang="es-ES" smtClean="0">
                <a:latin typeface="Arial" panose="020B0604020202020204" pitchFamily="34" charset="0"/>
                <a:cs typeface="Arial" panose="020B0604020202020204" pitchFamily="34" charset="0"/>
              </a:rPr>
              <a:pPr>
                <a:defRPr/>
              </a:pPr>
              <a:t>62</a:t>
            </a:fld>
            <a:endParaRPr lang="es-E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29560" y="4247157"/>
            <a:ext cx="1971675" cy="206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79499" y="3375507"/>
            <a:ext cx="4486090" cy="29873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11 Rectángulo"/>
          <p:cNvSpPr/>
          <p:nvPr/>
        </p:nvSpPr>
        <p:spPr>
          <a:xfrm>
            <a:off x="1847528" y="5570656"/>
            <a:ext cx="1224136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sz="1400" b="0" err="1">
                <a:latin typeface="Arial" panose="020B0604020202020204" pitchFamily="34" charset="0"/>
                <a:cs typeface="Arial" panose="020B0604020202020204" pitchFamily="34" charset="0"/>
              </a:rPr>
              <a:t>Rotating</a:t>
            </a:r>
            <a:r>
              <a:rPr lang="es-ES" sz="1400" b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400" b="0" err="1">
                <a:latin typeface="Arial" panose="020B0604020202020204" pitchFamily="34" charset="0"/>
                <a:cs typeface="Arial" panose="020B0604020202020204" pitchFamily="34" charset="0"/>
              </a:rPr>
              <a:t>source</a:t>
            </a:r>
            <a:endParaRPr lang="es-ES" sz="1400" b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ES" sz="1400" b="0" err="1">
                <a:latin typeface="Arial" panose="020B0604020202020204" pitchFamily="34" charset="0"/>
                <a:cs typeface="Arial" panose="020B0604020202020204" pitchFamily="34" charset="0"/>
              </a:rPr>
              <a:t>mass</a:t>
            </a:r>
            <a:endParaRPr lang="es-ES" sz="1400" b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4" name="13 Conector recto de flecha"/>
          <p:cNvCxnSpPr>
            <a:cxnSpLocks/>
          </p:cNvCxnSpPr>
          <p:nvPr/>
        </p:nvCxnSpPr>
        <p:spPr>
          <a:xfrm flipV="1">
            <a:off x="2639616" y="5438514"/>
            <a:ext cx="671770" cy="20415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sp>
        <p:nvSpPr>
          <p:cNvPr id="16" name="15 Rectángulo"/>
          <p:cNvSpPr/>
          <p:nvPr/>
        </p:nvSpPr>
        <p:spPr>
          <a:xfrm>
            <a:off x="1847528" y="5570656"/>
            <a:ext cx="122413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sz="1400" b="0" err="1">
                <a:latin typeface="Arial" panose="020B0604020202020204" pitchFamily="34" charset="0"/>
                <a:cs typeface="Arial" panose="020B0604020202020204" pitchFamily="34" charset="0"/>
              </a:rPr>
              <a:t>Rotating</a:t>
            </a:r>
            <a:r>
              <a:rPr lang="es-ES" sz="1400" b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400" b="0" err="1">
                <a:latin typeface="Arial" panose="020B0604020202020204" pitchFamily="34" charset="0"/>
                <a:cs typeface="Arial" panose="020B0604020202020204" pitchFamily="34" charset="0"/>
              </a:rPr>
              <a:t>source</a:t>
            </a:r>
            <a:endParaRPr lang="es-ES" sz="1400" b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7" name="16 Conector recto de flecha"/>
          <p:cNvCxnSpPr>
            <a:cxnSpLocks/>
          </p:cNvCxnSpPr>
          <p:nvPr/>
        </p:nvCxnSpPr>
        <p:spPr>
          <a:xfrm flipH="1" flipV="1">
            <a:off x="4727848" y="5349118"/>
            <a:ext cx="605585" cy="17879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sp>
        <p:nvSpPr>
          <p:cNvPr id="18" name="17 Rectángulo"/>
          <p:cNvSpPr/>
          <p:nvPr/>
        </p:nvSpPr>
        <p:spPr>
          <a:xfrm>
            <a:off x="5350244" y="5218681"/>
            <a:ext cx="122413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sz="1400" b="0" dirty="0">
                <a:latin typeface="Arial" panose="020B0604020202020204" pitchFamily="34" charset="0"/>
                <a:cs typeface="Arial" panose="020B0604020202020204" pitchFamily="34" charset="0"/>
              </a:rPr>
              <a:t>NMR </a:t>
            </a:r>
            <a:r>
              <a:rPr lang="es-ES" sz="1400" b="0" dirty="0" err="1">
                <a:latin typeface="Arial" panose="020B0604020202020204" pitchFamily="34" charset="0"/>
                <a:cs typeface="Arial" panose="020B0604020202020204" pitchFamily="34" charset="0"/>
              </a:rPr>
              <a:t>sample</a:t>
            </a:r>
            <a:endParaRPr lang="es-ES" sz="1400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21 Rectángulo"/>
          <p:cNvSpPr/>
          <p:nvPr/>
        </p:nvSpPr>
        <p:spPr>
          <a:xfrm>
            <a:off x="9264352" y="5349118"/>
            <a:ext cx="2646040" cy="43088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n-US" sz="1100" b="0" err="1">
                <a:latin typeface="Arial" panose="020B0604020202020204" pitchFamily="34" charset="0"/>
                <a:cs typeface="Arial" panose="020B0604020202020204" pitchFamily="34" charset="0"/>
              </a:rPr>
              <a:t>Arvanitaki</a:t>
            </a:r>
            <a:r>
              <a:rPr lang="en-US" sz="1100" b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100" b="0" err="1">
                <a:latin typeface="Arial" panose="020B0604020202020204" pitchFamily="34" charset="0"/>
                <a:cs typeface="Arial" panose="020B0604020202020204" pitchFamily="34" charset="0"/>
              </a:rPr>
              <a:t>Geraci</a:t>
            </a:r>
            <a:endParaRPr lang="en-US" sz="1100" b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1100" b="0">
                <a:latin typeface="Arial" panose="020B0604020202020204" pitchFamily="34" charset="0"/>
                <a:cs typeface="Arial" panose="020B0604020202020204" pitchFamily="34" charset="0"/>
              </a:rPr>
              <a:t>Phys. Rev. </a:t>
            </a:r>
            <a:r>
              <a:rPr lang="en-US" sz="1100" b="0" err="1">
                <a:latin typeface="Arial" panose="020B0604020202020204" pitchFamily="34" charset="0"/>
                <a:cs typeface="Arial" panose="020B0604020202020204" pitchFamily="34" charset="0"/>
              </a:rPr>
              <a:t>Lett</a:t>
            </a:r>
            <a:r>
              <a:rPr lang="en-US" sz="1100" b="0">
                <a:latin typeface="Arial" panose="020B0604020202020204" pitchFamily="34" charset="0"/>
                <a:cs typeface="Arial" panose="020B0604020202020204" pitchFamily="34" charset="0"/>
              </a:rPr>
              <a:t>. 113, 161801 (2014)</a:t>
            </a:r>
            <a:endParaRPr lang="es-ES" sz="1100" b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13134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22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-26988"/>
            <a:ext cx="8229600" cy="1143001"/>
          </a:xfrm>
        </p:spPr>
        <p:txBody>
          <a:bodyPr/>
          <a:lstStyle/>
          <a:p>
            <a:pPr eaLnBrk="1" hangingPunct="1">
              <a:defRPr/>
            </a:pPr>
            <a:r>
              <a:rPr lang="en-US" sz="4000" noProof="0" dirty="0">
                <a:latin typeface="Arial Rounded MT Bold" pitchFamily="34" charset="0"/>
              </a:rPr>
              <a:t>CAST experiment @ CERN</a:t>
            </a:r>
          </a:p>
        </p:txBody>
      </p:sp>
      <p:sp>
        <p:nvSpPr>
          <p:cNvPr id="286727" name="Rectangle 7"/>
          <p:cNvSpPr>
            <a:spLocks noGrp="1" noChangeArrowheads="1"/>
          </p:cNvSpPr>
          <p:nvPr>
            <p:ph idx="1"/>
          </p:nvPr>
        </p:nvSpPr>
        <p:spPr>
          <a:xfrm>
            <a:off x="388620" y="1028700"/>
            <a:ext cx="6427460" cy="1567086"/>
          </a:xfrm>
        </p:spPr>
        <p:txBody>
          <a:bodyPr/>
          <a:lstStyle/>
          <a:p>
            <a:pPr eaLnBrk="1" hangingPunct="1">
              <a:defRPr/>
            </a:pPr>
            <a:r>
              <a:rPr lang="en-US" sz="1800" noProof="0" dirty="0">
                <a:latin typeface="Arial Rounded MT Bold" pitchFamily="34" charset="0"/>
                <a:ea typeface="+mj-ea"/>
                <a:cs typeface="+mj-cs"/>
              </a:rPr>
              <a:t>Decommissioned LHC test magnet (L=10m, B=9 T)</a:t>
            </a:r>
          </a:p>
          <a:p>
            <a:pPr eaLnBrk="1" hangingPunct="1">
              <a:defRPr/>
            </a:pPr>
            <a:r>
              <a:rPr lang="en-US" sz="1800" noProof="0" dirty="0">
                <a:latin typeface="Arial Rounded MT Bold" pitchFamily="34" charset="0"/>
                <a:ea typeface="+mj-ea"/>
                <a:cs typeface="+mj-cs"/>
              </a:rPr>
              <a:t>Moving platform ±8°V ±40°H (to allow up to 50 days / year of alignment)</a:t>
            </a:r>
          </a:p>
          <a:p>
            <a:pPr eaLnBrk="1" hangingPunct="1">
              <a:defRPr/>
            </a:pPr>
            <a:r>
              <a:rPr lang="en-US" sz="1800" noProof="0" dirty="0">
                <a:latin typeface="Arial Rounded MT Bold" pitchFamily="34" charset="0"/>
                <a:ea typeface="+mj-ea"/>
                <a:cs typeface="+mj-cs"/>
              </a:rPr>
              <a:t>4 magnet bores to look for X rays </a:t>
            </a:r>
          </a:p>
          <a:p>
            <a:pPr eaLnBrk="1" hangingPunct="1">
              <a:defRPr/>
            </a:pPr>
            <a:endParaRPr lang="en-US" sz="1800" noProof="0" dirty="0">
              <a:latin typeface="Arial Rounded MT Bold" pitchFamily="34" charset="0"/>
              <a:ea typeface="+mj-ea"/>
              <a:cs typeface="+mj-cs"/>
            </a:endParaRPr>
          </a:p>
        </p:txBody>
      </p:sp>
      <p:pic>
        <p:nvPicPr>
          <p:cNvPr id="17" name="Picture 3" descr="EMagnet4"/>
          <p:cNvPicPr>
            <a:picLocks noChangeAspect="1" noChangeArrowheads="1"/>
          </p:cNvPicPr>
          <p:nvPr/>
        </p:nvPicPr>
        <p:blipFill>
          <a:blip r:embed="rId2" cstate="print"/>
          <a:srcRect l="3244" r="2438"/>
          <a:stretch>
            <a:fillRect/>
          </a:stretch>
        </p:blipFill>
        <p:spPr bwMode="auto">
          <a:xfrm>
            <a:off x="1703512" y="2371722"/>
            <a:ext cx="8424936" cy="3928712"/>
          </a:xfrm>
          <a:prstGeom prst="rect">
            <a:avLst/>
          </a:prstGeom>
          <a:noFill/>
          <a:ln w="57150" cmpd="thickThin">
            <a:solidFill>
              <a:srgbClr val="000000"/>
            </a:solidFill>
            <a:miter lim="800000"/>
            <a:headEnd/>
            <a:tailEnd/>
          </a:ln>
        </p:spPr>
      </p:pic>
      <p:sp>
        <p:nvSpPr>
          <p:cNvPr id="21" name="AutoShape 4"/>
          <p:cNvSpPr>
            <a:spLocks/>
          </p:cNvSpPr>
          <p:nvPr/>
        </p:nvSpPr>
        <p:spPr bwMode="auto">
          <a:xfrm>
            <a:off x="6132658" y="3055307"/>
            <a:ext cx="902612" cy="449339"/>
          </a:xfrm>
          <a:prstGeom prst="borderCallout2">
            <a:avLst>
              <a:gd name="adj1" fmla="val 18750"/>
              <a:gd name="adj2" fmla="val -7079"/>
              <a:gd name="adj3" fmla="val 18750"/>
              <a:gd name="adj4" fmla="val -30532"/>
              <a:gd name="adj5" fmla="val 97917"/>
              <a:gd name="adj6" fmla="val -55014"/>
            </a:avLst>
          </a:prstGeom>
          <a:solidFill>
            <a:srgbClr val="FFCC00"/>
          </a:solidFill>
          <a:ln w="19050">
            <a:solidFill>
              <a:srgbClr val="FF0000"/>
            </a:solidFill>
            <a:miter lim="800000"/>
            <a:headEnd/>
            <a:tailEnd type="triangle" w="med" len="med"/>
          </a:ln>
        </p:spPr>
        <p:txBody>
          <a:bodyPr/>
          <a:lstStyle/>
          <a:p>
            <a:pPr algn="ctr"/>
            <a:r>
              <a:rPr lang="en-GB" sz="1050" b="0">
                <a:solidFill>
                  <a:srgbClr val="000000"/>
                </a:solidFill>
                <a:latin typeface="Arial Rounded MT Bold" pitchFamily="34" charset="0"/>
              </a:rPr>
              <a:t>LHC test magnet</a:t>
            </a:r>
          </a:p>
        </p:txBody>
      </p:sp>
      <p:sp>
        <p:nvSpPr>
          <p:cNvPr id="27" name="AutoShape 4"/>
          <p:cNvSpPr>
            <a:spLocks/>
          </p:cNvSpPr>
          <p:nvPr/>
        </p:nvSpPr>
        <p:spPr bwMode="auto">
          <a:xfrm>
            <a:off x="1908210" y="2636912"/>
            <a:ext cx="1368152" cy="360040"/>
          </a:xfrm>
          <a:prstGeom prst="borderCallout2">
            <a:avLst>
              <a:gd name="adj1" fmla="val 114740"/>
              <a:gd name="adj2" fmla="val 45485"/>
              <a:gd name="adj3" fmla="val 204970"/>
              <a:gd name="adj4" fmla="val 46882"/>
              <a:gd name="adj5" fmla="val 431334"/>
              <a:gd name="adj6" fmla="val 85856"/>
            </a:avLst>
          </a:prstGeom>
          <a:solidFill>
            <a:srgbClr val="FFCC00"/>
          </a:solidFill>
          <a:ln w="19050">
            <a:solidFill>
              <a:srgbClr val="FF0000"/>
            </a:solidFill>
            <a:miter lim="800000"/>
            <a:headEnd/>
            <a:tailEnd type="triangle" w="med" len="med"/>
          </a:ln>
        </p:spPr>
        <p:txBody>
          <a:bodyPr/>
          <a:lstStyle/>
          <a:p>
            <a:pPr algn="ctr"/>
            <a:r>
              <a:rPr lang="en-GB" sz="1050" b="0">
                <a:solidFill>
                  <a:srgbClr val="000000"/>
                </a:solidFill>
                <a:latin typeface="Arial Rounded MT Bold" pitchFamily="34" charset="0"/>
              </a:rPr>
              <a:t>Moving platform ±8°V ±40°H </a:t>
            </a:r>
          </a:p>
        </p:txBody>
      </p:sp>
      <p:pic>
        <p:nvPicPr>
          <p:cNvPr id="2" name="Imagen 1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199456" y="4818223"/>
            <a:ext cx="1892622" cy="1096360"/>
          </a:xfrm>
          <a:prstGeom prst="rect">
            <a:avLst/>
          </a:prstGeom>
        </p:spPr>
      </p:pic>
      <p:sp>
        <p:nvSpPr>
          <p:cNvPr id="25" name="AutoShape 5"/>
          <p:cNvSpPr>
            <a:spLocks/>
          </p:cNvSpPr>
          <p:nvPr/>
        </p:nvSpPr>
        <p:spPr bwMode="auto">
          <a:xfrm>
            <a:off x="2720906" y="5012356"/>
            <a:ext cx="1070838" cy="530774"/>
          </a:xfrm>
          <a:prstGeom prst="borderCallout2">
            <a:avLst>
              <a:gd name="adj1" fmla="val 31718"/>
              <a:gd name="adj2" fmla="val -7079"/>
              <a:gd name="adj3" fmla="val 31718"/>
              <a:gd name="adj4" fmla="val -26403"/>
              <a:gd name="adj5" fmla="val -244048"/>
              <a:gd name="adj6" fmla="val -71212"/>
            </a:avLst>
          </a:prstGeom>
          <a:solidFill>
            <a:srgbClr val="FFCC00"/>
          </a:solidFill>
          <a:ln w="19050">
            <a:solidFill>
              <a:srgbClr val="FF0000"/>
            </a:solidFill>
            <a:miter lim="800000"/>
            <a:headEnd/>
            <a:tailEnd type="triangle" w="med" len="med"/>
          </a:ln>
        </p:spPr>
        <p:txBody>
          <a:bodyPr/>
          <a:lstStyle/>
          <a:p>
            <a:pPr algn="ctr"/>
            <a:r>
              <a:rPr lang="en-GB" sz="1000" b="0">
                <a:solidFill>
                  <a:srgbClr val="000000"/>
                </a:solidFill>
                <a:latin typeface="Arial Rounded MT Bold" pitchFamily="34" charset="0"/>
              </a:rPr>
              <a:t>2 low background Micromegas</a:t>
            </a:r>
          </a:p>
        </p:txBody>
      </p:sp>
      <p:pic>
        <p:nvPicPr>
          <p:cNvPr id="28" name="Picture 2"/>
          <p:cNvPicPr>
            <a:picLocks noChangeAspect="1" noChangeArrowheads="1"/>
          </p:cNvPicPr>
          <p:nvPr/>
        </p:nvPicPr>
        <p:blipFill rotWithShape="1">
          <a:blip r:embed="rId4" cstate="print"/>
          <a:srcRect l="6404" t="13659" r="29562" b="7994"/>
          <a:stretch/>
        </p:blipFill>
        <p:spPr bwMode="auto">
          <a:xfrm>
            <a:off x="9636627" y="4608563"/>
            <a:ext cx="1283909" cy="2097051"/>
          </a:xfrm>
          <a:prstGeom prst="rect">
            <a:avLst/>
          </a:prstGeom>
          <a:noFill/>
          <a:ln w="38100" cap="flat">
            <a:solidFill>
              <a:schemeClr val="bg1"/>
            </a:solidFill>
            <a:miter lim="800000"/>
            <a:headEnd/>
            <a:tailEnd/>
          </a:ln>
        </p:spPr>
      </p:pic>
      <p:sp>
        <p:nvSpPr>
          <p:cNvPr id="26" name="AutoShape 6"/>
          <p:cNvSpPr>
            <a:spLocks/>
          </p:cNvSpPr>
          <p:nvPr/>
        </p:nvSpPr>
        <p:spPr bwMode="auto">
          <a:xfrm>
            <a:off x="8112224" y="5124241"/>
            <a:ext cx="1512168" cy="504056"/>
          </a:xfrm>
          <a:prstGeom prst="borderCallout2">
            <a:avLst>
              <a:gd name="adj1" fmla="val -10392"/>
              <a:gd name="adj2" fmla="val 57861"/>
              <a:gd name="adj3" fmla="val -66250"/>
              <a:gd name="adj4" fmla="val 66765"/>
              <a:gd name="adj5" fmla="val -177326"/>
              <a:gd name="adj6" fmla="val 80787"/>
            </a:avLst>
          </a:prstGeom>
          <a:solidFill>
            <a:srgbClr val="FFCC00"/>
          </a:solidFill>
          <a:ln w="19050">
            <a:solidFill>
              <a:srgbClr val="FF0000"/>
            </a:solidFill>
            <a:miter lim="800000"/>
            <a:headEnd/>
            <a:tailEnd type="triangle" w="med" len="med"/>
          </a:ln>
        </p:spPr>
        <p:txBody>
          <a:bodyPr/>
          <a:lstStyle/>
          <a:p>
            <a:pPr algn="ctr"/>
            <a:r>
              <a:rPr lang="en-GB" sz="1000" b="0">
                <a:solidFill>
                  <a:srgbClr val="000000"/>
                </a:solidFill>
                <a:latin typeface="Arial Rounded MT Bold" pitchFamily="34" charset="0"/>
              </a:rPr>
              <a:t>1 </a:t>
            </a:r>
            <a:r>
              <a:rPr lang="en-GB" sz="1000" b="0" err="1">
                <a:solidFill>
                  <a:srgbClr val="000000"/>
                </a:solidFill>
                <a:latin typeface="Arial Rounded MT Bold" pitchFamily="34" charset="0"/>
              </a:rPr>
              <a:t>Micromegas</a:t>
            </a:r>
            <a:r>
              <a:rPr lang="en-GB" sz="1000" b="0">
                <a:solidFill>
                  <a:srgbClr val="000000"/>
                </a:solidFill>
                <a:latin typeface="Arial Rounded MT Bold" pitchFamily="34" charset="0"/>
              </a:rPr>
              <a:t> + XRT</a:t>
            </a:r>
          </a:p>
          <a:p>
            <a:pPr algn="ctr"/>
            <a:r>
              <a:rPr lang="en-GB" sz="1000" b="0">
                <a:solidFill>
                  <a:srgbClr val="000000"/>
                </a:solidFill>
                <a:latin typeface="Arial Rounded MT Bold" pitchFamily="34" charset="0"/>
              </a:rPr>
              <a:t>1 Ingrid + XRT</a:t>
            </a:r>
          </a:p>
        </p:txBody>
      </p:sp>
      <p:sp>
        <p:nvSpPr>
          <p:cNvPr id="15" name="Rectangle 7"/>
          <p:cNvSpPr txBox="1">
            <a:spLocks noChangeArrowheads="1"/>
          </p:cNvSpPr>
          <p:nvPr/>
        </p:nvSpPr>
        <p:spPr bwMode="auto">
          <a:xfrm>
            <a:off x="6744072" y="1052736"/>
            <a:ext cx="4472880" cy="15670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US" sz="1800" b="0">
                <a:latin typeface="Arial Rounded MT Bold" pitchFamily="34" charset="0"/>
                <a:ea typeface="+mj-ea"/>
                <a:cs typeface="+mj-cs"/>
              </a:rPr>
              <a:t>3 X rays detector prototypes used.</a:t>
            </a:r>
          </a:p>
          <a:p>
            <a:pPr eaLnBrk="1" hangingPunct="1">
              <a:defRPr/>
            </a:pPr>
            <a:r>
              <a:rPr lang="en-US" sz="1800" b="0">
                <a:latin typeface="Arial Rounded MT Bold" pitchFamily="34" charset="0"/>
                <a:ea typeface="+mj-ea"/>
                <a:cs typeface="+mj-cs"/>
              </a:rPr>
              <a:t>X ray Focusing System to increase signal/noise ratio.</a:t>
            </a:r>
          </a:p>
          <a:p>
            <a:pPr eaLnBrk="1" hangingPunct="1">
              <a:defRPr/>
            </a:pPr>
            <a:endParaRPr lang="en-US" sz="1800" b="0">
              <a:latin typeface="Arial Rounded MT Bold" pitchFamily="34" charset="0"/>
              <a:ea typeface="+mj-ea"/>
              <a:cs typeface="+mj-cs"/>
            </a:endParaRPr>
          </a:p>
        </p:txBody>
      </p:sp>
      <p:sp>
        <p:nvSpPr>
          <p:cNvPr id="3" name="Marcador de fecha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IMFP2024 - </a:t>
            </a:r>
            <a:r>
              <a:rPr lang="en-US" dirty="0" err="1"/>
              <a:t>Benasque</a:t>
            </a:r>
            <a:endParaRPr lang="es-ES" dirty="0"/>
          </a:p>
        </p:txBody>
      </p:sp>
      <p:sp>
        <p:nvSpPr>
          <p:cNvPr id="4" name="Marcador de pie de página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s-ES" dirty="0"/>
              <a:t>Igor G. Irastorza / CAPA / UNIZAR</a:t>
            </a:r>
          </a:p>
        </p:txBody>
      </p:sp>
      <p:sp>
        <p:nvSpPr>
          <p:cNvPr id="5" name="Marcador de número de diapositiva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B34CA36-8F8E-4B33-818A-5383808A46B8}" type="slidenum">
              <a:rPr lang="es-ES" smtClean="0"/>
              <a:pPr>
                <a:defRPr/>
              </a:pPr>
              <a:t>63</a:t>
            </a:fld>
            <a:endParaRPr lang="es-ES"/>
          </a:p>
        </p:txBody>
      </p:sp>
      <p:sp>
        <p:nvSpPr>
          <p:cNvPr id="16" name="15 CuadroTexto">
            <a:extLst>
              <a:ext uri="{FF2B5EF4-FFF2-40B4-BE49-F238E27FC236}">
                <a16:creationId xmlns:a16="http://schemas.microsoft.com/office/drawing/2014/main" id="{6D768480-1ED3-574D-8D2A-68B9F9D5B06D}"/>
              </a:ext>
            </a:extLst>
          </p:cNvPr>
          <p:cNvSpPr txBox="1"/>
          <p:nvPr/>
        </p:nvSpPr>
        <p:spPr>
          <a:xfrm>
            <a:off x="7162353" y="2445149"/>
            <a:ext cx="2778605" cy="2616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fr-FR" sz="1100" b="0">
                <a:latin typeface="Arial Rounded MT Bold" pitchFamily="34" charset="0"/>
              </a:rPr>
              <a:t>CAST: last </a:t>
            </a:r>
            <a:r>
              <a:rPr lang="fr-FR" sz="1100" b="0" err="1">
                <a:latin typeface="Arial Rounded MT Bold" pitchFamily="34" charset="0"/>
              </a:rPr>
              <a:t>solar</a:t>
            </a:r>
            <a:r>
              <a:rPr lang="fr-FR" sz="1100" b="0">
                <a:latin typeface="Arial Rounded MT Bold" pitchFamily="34" charset="0"/>
              </a:rPr>
              <a:t> </a:t>
            </a:r>
            <a:r>
              <a:rPr lang="fr-FR" sz="1100" b="0" err="1">
                <a:latin typeface="Arial Rounded MT Bold" pitchFamily="34" charset="0"/>
              </a:rPr>
              <a:t>axion</a:t>
            </a:r>
            <a:r>
              <a:rPr lang="fr-FR" sz="1100" b="0">
                <a:latin typeface="Arial Rounded MT Bold" pitchFamily="34" charset="0"/>
              </a:rPr>
              <a:t> configuration</a:t>
            </a:r>
            <a:endParaRPr lang="es-ES" sz="1100"/>
          </a:p>
        </p:txBody>
      </p:sp>
    </p:spTree>
    <p:extLst>
      <p:ext uri="{BB962C8B-B14F-4D97-AF65-F5344CB8AC3E}">
        <p14:creationId xmlns:p14="http://schemas.microsoft.com/office/powerpoint/2010/main" val="3159617204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2"/>
          <p:cNvSpPr>
            <a:spLocks noGrp="1" noChangeArrowheads="1"/>
          </p:cNvSpPr>
          <p:nvPr>
            <p:ph type="title"/>
          </p:nvPr>
        </p:nvSpPr>
        <p:spPr>
          <a:xfrm>
            <a:off x="1860605" y="274588"/>
            <a:ext cx="7268718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US" noProof="0" dirty="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…and more solar </a:t>
            </a:r>
            <a:r>
              <a:rPr lang="en-US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a</a:t>
            </a:r>
            <a:r>
              <a:rPr lang="en-US" noProof="0" dirty="0" err="1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xions</a:t>
            </a:r>
            <a:endParaRPr lang="en-US" noProof="0" dirty="0">
              <a:effectLst>
                <a:outerShdw blurRad="38100" dist="38100" dir="2700000" algn="tl">
                  <a:srgbClr val="FFFFFF"/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115715" name="Rectangle 3"/>
          <p:cNvSpPr>
            <a:spLocks noGrp="1" noChangeArrowheads="1"/>
          </p:cNvSpPr>
          <p:nvPr>
            <p:ph idx="1"/>
          </p:nvPr>
        </p:nvSpPr>
        <p:spPr>
          <a:xfrm>
            <a:off x="479372" y="1412776"/>
            <a:ext cx="7016756" cy="1575754"/>
          </a:xfrm>
        </p:spPr>
        <p:txBody>
          <a:bodyPr>
            <a:normAutofit fontScale="77500" lnSpcReduction="20000"/>
          </a:bodyPr>
          <a:lstStyle/>
          <a:p>
            <a:pPr eaLnBrk="1" hangingPunct="1">
              <a:defRPr/>
            </a:pPr>
            <a:r>
              <a:rPr lang="en-US" sz="2000" noProof="0" dirty="0">
                <a:latin typeface="Arial Rounded MT Bold" pitchFamily="34" charset="0"/>
              </a:rPr>
              <a:t>Via </a:t>
            </a:r>
            <a:r>
              <a:rPr lang="en-US" sz="2000" noProof="0" dirty="0">
                <a:solidFill>
                  <a:schemeClr val="accent1"/>
                </a:solidFill>
                <a:latin typeface="Arial Rounded MT Bold" pitchFamily="34" charset="0"/>
              </a:rPr>
              <a:t>axion-nucleon couplings</a:t>
            </a:r>
            <a:r>
              <a:rPr lang="en-US" sz="2000" noProof="0" dirty="0">
                <a:latin typeface="Arial Rounded MT Bold" pitchFamily="34" charset="0"/>
              </a:rPr>
              <a:t>: monochromatic lines from nuclear transitions:</a:t>
            </a:r>
          </a:p>
          <a:p>
            <a:pPr lvl="1" eaLnBrk="1" hangingPunct="1">
              <a:defRPr/>
            </a:pPr>
            <a:r>
              <a:rPr lang="en-US" sz="1600" dirty="0"/>
              <a:t>E.g. 14.4 keV axions emitted in the M1 transition of Fe-57 nuclei, MeV axions from 7Li and D(</a:t>
            </a:r>
            <a:r>
              <a:rPr lang="en-US" sz="1600" dirty="0" err="1"/>
              <a:t>p;</a:t>
            </a:r>
            <a:r>
              <a:rPr lang="en-US" sz="1600" dirty="0" err="1">
                <a:latin typeface="Symbol" pitchFamily="2" charset="2"/>
              </a:rPr>
              <a:t>g</a:t>
            </a:r>
            <a:r>
              <a:rPr lang="en-US" sz="1600" dirty="0"/>
              <a:t>)</a:t>
            </a:r>
            <a:r>
              <a:rPr lang="en-US" sz="1600" baseline="30000" dirty="0"/>
              <a:t>3</a:t>
            </a:r>
            <a:r>
              <a:rPr lang="en-US" sz="1600" dirty="0"/>
              <a:t>He nuclear transitions or Tm-169.</a:t>
            </a:r>
            <a:endParaRPr lang="en-US" sz="2000" dirty="0"/>
          </a:p>
          <a:p>
            <a:pPr eaLnBrk="1" hangingPunct="1">
              <a:defRPr/>
            </a:pPr>
            <a:endParaRPr lang="en-US" sz="2000" noProof="0" dirty="0">
              <a:latin typeface="Arial Rounded MT Bold" pitchFamily="34" charset="0"/>
            </a:endParaRPr>
          </a:p>
          <a:p>
            <a:pPr eaLnBrk="1" hangingPunct="1">
              <a:defRPr/>
            </a:pPr>
            <a:r>
              <a:rPr lang="en-US" sz="2000" noProof="0" dirty="0">
                <a:latin typeface="Arial Rounded MT Bold" pitchFamily="34" charset="0"/>
              </a:rPr>
              <a:t>More </a:t>
            </a:r>
            <a:r>
              <a:rPr lang="en-US" sz="2000" dirty="0"/>
              <a:t>recently proposed: p</a:t>
            </a:r>
            <a:r>
              <a:rPr lang="en-US" sz="2000" noProof="0" dirty="0" err="1">
                <a:latin typeface="Arial Rounded MT Bold" pitchFamily="34" charset="0"/>
              </a:rPr>
              <a:t>hotons</a:t>
            </a:r>
            <a:r>
              <a:rPr lang="en-US" sz="2000" noProof="0" dirty="0">
                <a:latin typeface="Arial Rounded MT Bold" pitchFamily="34" charset="0"/>
              </a:rPr>
              <a:t> interacting with macroscopic solar </a:t>
            </a:r>
            <a:r>
              <a:rPr lang="en-US" sz="2000" dirty="0"/>
              <a:t>B-</a:t>
            </a:r>
            <a:r>
              <a:rPr lang="en-US" sz="2000" noProof="0" dirty="0">
                <a:latin typeface="Arial Rounded MT Bold" pitchFamily="34" charset="0"/>
              </a:rPr>
              <a:t>fields. </a:t>
            </a:r>
            <a:endParaRPr lang="en-US" sz="1600" noProof="0" dirty="0">
              <a:latin typeface="Arial Rounded MT Bold" pitchFamily="34" charset="0"/>
            </a:endParaRPr>
          </a:p>
          <a:p>
            <a:pPr eaLnBrk="1" hangingPunct="1">
              <a:defRPr/>
            </a:pPr>
            <a:endParaRPr lang="en-US" sz="2000" noProof="0" dirty="0">
              <a:latin typeface="Arial Rounded MT Bold" pitchFamily="34" charset="0"/>
            </a:endParaRPr>
          </a:p>
        </p:txBody>
      </p:sp>
      <p:sp>
        <p:nvSpPr>
          <p:cNvPr id="2" name="Marcador de fecha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IMFP2024 - </a:t>
            </a:r>
            <a:r>
              <a:rPr lang="en-US" dirty="0" err="1"/>
              <a:t>Benasque</a:t>
            </a:r>
            <a:endParaRPr lang="es-ES" dirty="0"/>
          </a:p>
        </p:txBody>
      </p:sp>
      <p:sp>
        <p:nvSpPr>
          <p:cNvPr id="3" name="Marcador de pie de página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s-ES" dirty="0"/>
              <a:t>Igor G. Irastorza / CAPA / UNIZAR</a:t>
            </a:r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B34CA36-8F8E-4B33-818A-5383808A46B8}" type="slidenum">
              <a:rPr lang="es-ES" smtClean="0"/>
              <a:pPr>
                <a:defRPr/>
              </a:pPr>
              <a:t>64</a:t>
            </a:fld>
            <a:endParaRPr lang="es-ES"/>
          </a:p>
        </p:txBody>
      </p:sp>
      <p:pic>
        <p:nvPicPr>
          <p:cNvPr id="44" name="Picture 2" descr="https://encrypted-tbn2.gstatic.com/images?q=tbn:ANd9GcTTiOpy5Ofiq68JKHmUTMkFKk4pucE4jGwOWa5eGRWrj1nVm4X5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881898" y="-51911"/>
            <a:ext cx="3096344" cy="3096344"/>
          </a:xfrm>
          <a:prstGeom prst="rect">
            <a:avLst/>
          </a:prstGeom>
          <a:noFill/>
        </p:spPr>
      </p:pic>
      <p:grpSp>
        <p:nvGrpSpPr>
          <p:cNvPr id="45" name="63 Grupo"/>
          <p:cNvGrpSpPr/>
          <p:nvPr/>
        </p:nvGrpSpPr>
        <p:grpSpPr>
          <a:xfrm>
            <a:off x="7428656" y="1410489"/>
            <a:ext cx="3168352" cy="3960440"/>
            <a:chOff x="4572000" y="1484784"/>
            <a:chExt cx="3168352" cy="3960440"/>
          </a:xfrm>
        </p:grpSpPr>
        <p:cxnSp>
          <p:nvCxnSpPr>
            <p:cNvPr id="46" name="28 Conector recto de flecha"/>
            <p:cNvCxnSpPr/>
            <p:nvPr/>
          </p:nvCxnSpPr>
          <p:spPr>
            <a:xfrm flipH="1">
              <a:off x="5278475" y="1628800"/>
              <a:ext cx="2173845" cy="2592288"/>
            </a:xfrm>
            <a:prstGeom prst="straightConnector1">
              <a:avLst/>
            </a:prstGeom>
            <a:ln w="28575">
              <a:solidFill>
                <a:srgbClr val="92D050"/>
              </a:solidFill>
              <a:prstDash val="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30 Conector recto de flecha"/>
            <p:cNvCxnSpPr/>
            <p:nvPr/>
          </p:nvCxnSpPr>
          <p:spPr>
            <a:xfrm flipH="1">
              <a:off x="5064719" y="1628800"/>
              <a:ext cx="2531618" cy="2376264"/>
            </a:xfrm>
            <a:prstGeom prst="straightConnector1">
              <a:avLst/>
            </a:prstGeom>
            <a:ln w="28575">
              <a:solidFill>
                <a:srgbClr val="92D050"/>
              </a:solidFill>
              <a:prstDash val="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31 Conector recto de flecha"/>
            <p:cNvCxnSpPr/>
            <p:nvPr/>
          </p:nvCxnSpPr>
          <p:spPr>
            <a:xfrm flipH="1">
              <a:off x="4932041" y="1628800"/>
              <a:ext cx="2664295" cy="2016223"/>
            </a:xfrm>
            <a:prstGeom prst="straightConnector1">
              <a:avLst/>
            </a:prstGeom>
            <a:ln w="28575">
              <a:solidFill>
                <a:srgbClr val="92D050"/>
              </a:solidFill>
              <a:prstDash val="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32 Conector recto de flecha"/>
            <p:cNvCxnSpPr/>
            <p:nvPr/>
          </p:nvCxnSpPr>
          <p:spPr>
            <a:xfrm flipH="1">
              <a:off x="4860032" y="1653912"/>
              <a:ext cx="2599090" cy="1775088"/>
            </a:xfrm>
            <a:prstGeom prst="straightConnector1">
              <a:avLst/>
            </a:prstGeom>
            <a:ln w="28575">
              <a:solidFill>
                <a:srgbClr val="92D050"/>
              </a:solidFill>
              <a:prstDash val="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33 Conector recto de flecha"/>
            <p:cNvCxnSpPr/>
            <p:nvPr/>
          </p:nvCxnSpPr>
          <p:spPr>
            <a:xfrm flipH="1">
              <a:off x="4639473" y="1628800"/>
              <a:ext cx="2812847" cy="1656184"/>
            </a:xfrm>
            <a:prstGeom prst="straightConnector1">
              <a:avLst/>
            </a:prstGeom>
            <a:ln w="28575">
              <a:solidFill>
                <a:srgbClr val="92D050"/>
              </a:solidFill>
              <a:prstDash val="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34 Conector recto de flecha"/>
            <p:cNvCxnSpPr/>
            <p:nvPr/>
          </p:nvCxnSpPr>
          <p:spPr>
            <a:xfrm flipH="1">
              <a:off x="4678879" y="1556792"/>
              <a:ext cx="2773441" cy="1460079"/>
            </a:xfrm>
            <a:prstGeom prst="straightConnector1">
              <a:avLst/>
            </a:prstGeom>
            <a:ln w="28575">
              <a:solidFill>
                <a:srgbClr val="92D050"/>
              </a:solidFill>
              <a:prstDash val="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35 Conector recto de flecha"/>
            <p:cNvCxnSpPr/>
            <p:nvPr/>
          </p:nvCxnSpPr>
          <p:spPr>
            <a:xfrm flipH="1">
              <a:off x="4572000" y="1484784"/>
              <a:ext cx="2808312" cy="1323162"/>
            </a:xfrm>
            <a:prstGeom prst="straightConnector1">
              <a:avLst/>
            </a:prstGeom>
            <a:ln w="28575">
              <a:solidFill>
                <a:srgbClr val="92D050"/>
              </a:solidFill>
              <a:prstDash val="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37 Conector recto de flecha"/>
            <p:cNvCxnSpPr/>
            <p:nvPr/>
          </p:nvCxnSpPr>
          <p:spPr>
            <a:xfrm flipH="1">
              <a:off x="5436096" y="1628800"/>
              <a:ext cx="2160240" cy="2808313"/>
            </a:xfrm>
            <a:prstGeom prst="straightConnector1">
              <a:avLst/>
            </a:prstGeom>
            <a:ln w="28575">
              <a:solidFill>
                <a:srgbClr val="92D050"/>
              </a:solidFill>
              <a:prstDash val="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38 Conector recto de flecha"/>
            <p:cNvCxnSpPr/>
            <p:nvPr/>
          </p:nvCxnSpPr>
          <p:spPr>
            <a:xfrm flipH="1">
              <a:off x="5580112" y="1700808"/>
              <a:ext cx="1944216" cy="2952328"/>
            </a:xfrm>
            <a:prstGeom prst="straightConnector1">
              <a:avLst/>
            </a:prstGeom>
            <a:ln w="28575">
              <a:solidFill>
                <a:srgbClr val="92D050"/>
              </a:solidFill>
              <a:prstDash val="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39 Conector recto de flecha"/>
            <p:cNvCxnSpPr/>
            <p:nvPr/>
          </p:nvCxnSpPr>
          <p:spPr>
            <a:xfrm flipH="1">
              <a:off x="6012160" y="1772816"/>
              <a:ext cx="1512168" cy="3168352"/>
            </a:xfrm>
            <a:prstGeom prst="straightConnector1">
              <a:avLst/>
            </a:prstGeom>
            <a:ln w="28575">
              <a:solidFill>
                <a:srgbClr val="92D050"/>
              </a:solidFill>
              <a:prstDash val="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40 Conector recto de flecha"/>
            <p:cNvCxnSpPr/>
            <p:nvPr/>
          </p:nvCxnSpPr>
          <p:spPr>
            <a:xfrm flipH="1">
              <a:off x="6372200" y="1700808"/>
              <a:ext cx="1296144" cy="3456384"/>
            </a:xfrm>
            <a:prstGeom prst="straightConnector1">
              <a:avLst/>
            </a:prstGeom>
            <a:ln w="28575">
              <a:solidFill>
                <a:srgbClr val="92D050"/>
              </a:solidFill>
              <a:prstDash val="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41 Conector recto de flecha"/>
            <p:cNvCxnSpPr/>
            <p:nvPr/>
          </p:nvCxnSpPr>
          <p:spPr>
            <a:xfrm flipH="1">
              <a:off x="6804248" y="1700808"/>
              <a:ext cx="864096" cy="3600400"/>
            </a:xfrm>
            <a:prstGeom prst="straightConnector1">
              <a:avLst/>
            </a:prstGeom>
            <a:ln w="28575">
              <a:solidFill>
                <a:srgbClr val="92D050"/>
              </a:solidFill>
              <a:prstDash val="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42 Conector recto de flecha"/>
            <p:cNvCxnSpPr/>
            <p:nvPr/>
          </p:nvCxnSpPr>
          <p:spPr>
            <a:xfrm flipH="1">
              <a:off x="7380312" y="1700808"/>
              <a:ext cx="360040" cy="3744416"/>
            </a:xfrm>
            <a:prstGeom prst="straightConnector1">
              <a:avLst/>
            </a:prstGeom>
            <a:ln w="28575">
              <a:solidFill>
                <a:srgbClr val="92D050"/>
              </a:solidFill>
              <a:prstDash val="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4" name="Text Box 15"/>
            <p:cNvSpPr txBox="1">
              <a:spLocks noChangeArrowheads="1"/>
            </p:cNvSpPr>
            <p:nvPr/>
          </p:nvSpPr>
          <p:spPr bwMode="auto">
            <a:xfrm rot="19465398">
              <a:off x="5607109" y="2208180"/>
              <a:ext cx="1149674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sz="2400" dirty="0">
                  <a:solidFill>
                    <a:schemeClr val="folHlink"/>
                  </a:solidFill>
                  <a:latin typeface="Arial Rounded MT Bold" pitchFamily="34" charset="0"/>
                </a:rPr>
                <a:t>axions</a:t>
              </a:r>
            </a:p>
          </p:txBody>
        </p:sp>
      </p:grpSp>
      <p:pic>
        <p:nvPicPr>
          <p:cNvPr id="2050" name="Picture 2" descr="Figure">
            <a:extLst>
              <a:ext uri="{FF2B5EF4-FFF2-40B4-BE49-F238E27FC236}">
                <a16:creationId xmlns:a16="http://schemas.microsoft.com/office/drawing/2014/main" id="{80038B0D-2D89-3B42-AB0B-64CE1A2423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0674" y="3930769"/>
            <a:ext cx="3836996" cy="2420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7" name="Rectangle 6">
                <a:extLst>
                  <a:ext uri="{FF2B5EF4-FFF2-40B4-BE49-F238E27FC236}">
                    <a16:creationId xmlns:a16="http://schemas.microsoft.com/office/drawing/2014/main" id="{9C2F449E-C789-224A-87D3-D8B8249FFC18}"/>
                  </a:ext>
                </a:extLst>
              </p:cNvPr>
              <p:cNvSpPr/>
              <p:nvPr/>
            </p:nvSpPr>
            <p:spPr>
              <a:xfrm>
                <a:off x="575712" y="4048716"/>
                <a:ext cx="2981257" cy="232826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sz="1600" dirty="0">
                    <a:solidFill>
                      <a:srgbClr val="00B050"/>
                    </a:solidFill>
                    <a:latin typeface="Arial Rounded MT Bold" pitchFamily="34" charset="0"/>
                  </a:rPr>
                  <a:t>longitudinal and transversal plasmons conversion. 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sz="1600" dirty="0">
                    <a:solidFill>
                      <a:srgbClr val="00B050"/>
                    </a:solidFill>
                    <a:latin typeface="Arial Rounded MT Bold" pitchFamily="34" charset="0"/>
                  </a:rPr>
                  <a:t>Depend on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1600" i="1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s-ES" sz="1600" b="1" i="1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𝒈</m:t>
                        </m:r>
                      </m:e>
                      <m:sub>
                        <m:r>
                          <a:rPr lang="es-ES" sz="1600" b="1" i="1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𝒂</m:t>
                        </m:r>
                        <m:r>
                          <a:rPr lang="es-ES" sz="1600" b="1" i="1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𝜸</m:t>
                        </m:r>
                      </m:sub>
                    </m:sSub>
                  </m:oMath>
                </a14:m>
                <a:r>
                  <a:rPr lang="en-US" sz="1600" dirty="0">
                    <a:solidFill>
                      <a:srgbClr val="00B050"/>
                    </a:solidFill>
                    <a:latin typeface="Arial Rounded MT Bold" pitchFamily="34" charset="0"/>
                  </a:rPr>
                  <a:t> !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sz="1600" dirty="0">
                    <a:solidFill>
                      <a:srgbClr val="00B050"/>
                    </a:solidFill>
                    <a:latin typeface="Arial Rounded MT Bold" pitchFamily="34" charset="0"/>
                  </a:rPr>
                  <a:t>TP depend on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1600" i="1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s-ES" sz="1600" b="1" i="1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𝒎</m:t>
                        </m:r>
                      </m:e>
                      <m:sub>
                        <m:r>
                          <a:rPr lang="es-ES" sz="1600" i="1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𝒂</m:t>
                        </m:r>
                      </m:sub>
                    </m:sSub>
                    <m:r>
                      <a:rPr lang="es-ES" sz="1600" i="1">
                        <a:solidFill>
                          <a:srgbClr val="00B05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sz="1600" dirty="0">
                    <a:solidFill>
                      <a:srgbClr val="00B050"/>
                    </a:solidFill>
                    <a:latin typeface="Arial Rounded MT Bold" pitchFamily="34" charset="0"/>
                  </a:rPr>
                  <a:t>too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sz="1600" dirty="0">
                    <a:solidFill>
                      <a:srgbClr val="00B050"/>
                    </a:solidFill>
                    <a:latin typeface="Arial Rounded MT Bold" pitchFamily="34" charset="0"/>
                  </a:rPr>
                  <a:t>Depend on solar B-field. Poorly known but constrained: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en-ES" sz="1600" dirty="0">
                  <a:solidFill>
                    <a:srgbClr val="00B050"/>
                  </a:solidFill>
                </a:endParaRPr>
              </a:p>
            </p:txBody>
          </p:sp>
        </mc:Choice>
        <mc:Fallback xmlns="">
          <p:sp>
            <p:nvSpPr>
              <p:cNvPr id="7" name="Rectangle 6">
                <a:extLst>
                  <a:ext uri="{FF2B5EF4-FFF2-40B4-BE49-F238E27FC236}">
                    <a16:creationId xmlns:a16="http://schemas.microsoft.com/office/drawing/2014/main" id="{9C2F449E-C789-224A-87D3-D8B8249FFC18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5712" y="4048716"/>
                <a:ext cx="2981257" cy="2328266"/>
              </a:xfrm>
              <a:prstGeom prst="rect">
                <a:avLst/>
              </a:prstGeom>
              <a:blipFill>
                <a:blip r:embed="rId6"/>
                <a:stretch>
                  <a:fillRect l="-851" t="-541"/>
                </a:stretch>
              </a:blipFill>
            </p:spPr>
            <p:txBody>
              <a:bodyPr/>
              <a:lstStyle/>
              <a:p>
                <a:r>
                  <a:rPr lang="en-E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59 Rectángulo">
            <a:extLst>
              <a:ext uri="{FF2B5EF4-FFF2-40B4-BE49-F238E27FC236}">
                <a16:creationId xmlns:a16="http://schemas.microsoft.com/office/drawing/2014/main" id="{D621BAED-B431-794E-8C26-BDD802EDC423}"/>
              </a:ext>
            </a:extLst>
          </p:cNvPr>
          <p:cNvSpPr/>
          <p:nvPr/>
        </p:nvSpPr>
        <p:spPr>
          <a:xfrm>
            <a:off x="4321236" y="2748353"/>
            <a:ext cx="2880320" cy="43088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 eaLnBrk="0" hangingPunct="0">
              <a:defRPr/>
            </a:pPr>
            <a:r>
              <a:rPr lang="en-US" sz="1100" dirty="0">
                <a:latin typeface="Trebuchet MS" pitchFamily="34" charset="0"/>
              </a:rPr>
              <a:t>See recent study Di </a:t>
            </a:r>
            <a:r>
              <a:rPr lang="en-US" sz="1100" dirty="0" err="1">
                <a:latin typeface="Trebuchet MS" pitchFamily="34" charset="0"/>
              </a:rPr>
              <a:t>Luzio</a:t>
            </a:r>
            <a:r>
              <a:rPr lang="en-US" sz="1100" dirty="0">
                <a:latin typeface="Trebuchet MS" pitchFamily="34" charset="0"/>
              </a:rPr>
              <a:t> et al, EPJC 82, 2111.06407 [hep-</a:t>
            </a:r>
            <a:r>
              <a:rPr lang="en-US" sz="1100" dirty="0" err="1">
                <a:latin typeface="Trebuchet MS" pitchFamily="34" charset="0"/>
              </a:rPr>
              <a:t>ph</a:t>
            </a:r>
            <a:r>
              <a:rPr lang="en-US" sz="1100" dirty="0">
                <a:latin typeface="Trebuchet MS" pitchFamily="34" charset="0"/>
              </a:rPr>
              <a:t>]</a:t>
            </a:r>
          </a:p>
        </p:txBody>
      </p:sp>
      <p:sp>
        <p:nvSpPr>
          <p:cNvPr id="26" name="59 Rectángulo">
            <a:extLst>
              <a:ext uri="{FF2B5EF4-FFF2-40B4-BE49-F238E27FC236}">
                <a16:creationId xmlns:a16="http://schemas.microsoft.com/office/drawing/2014/main" id="{121A9F8A-F985-564B-B0C1-C47CF181B073}"/>
              </a:ext>
            </a:extLst>
          </p:cNvPr>
          <p:cNvSpPr/>
          <p:nvPr/>
        </p:nvSpPr>
        <p:spPr>
          <a:xfrm>
            <a:off x="7786428" y="5728199"/>
            <a:ext cx="2459609" cy="43088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 eaLnBrk="0" hangingPunct="0">
              <a:defRPr/>
            </a:pPr>
            <a:r>
              <a:rPr lang="en-US" sz="1100" dirty="0">
                <a:latin typeface="Trebuchet MS" pitchFamily="34" charset="0"/>
              </a:rPr>
              <a:t>See e.g. Caputo et al 2005.00078, Guarini et al. 2010.06601</a:t>
            </a:r>
          </a:p>
        </p:txBody>
      </p:sp>
    </p:spTree>
    <p:extLst>
      <p:ext uri="{BB962C8B-B14F-4D97-AF65-F5344CB8AC3E}">
        <p14:creationId xmlns:p14="http://schemas.microsoft.com/office/powerpoint/2010/main" val="13438524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35B83F-4247-6827-9927-264804235A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Imagen 19">
            <a:extLst>
              <a:ext uri="{FF2B5EF4-FFF2-40B4-BE49-F238E27FC236}">
                <a16:creationId xmlns:a16="http://schemas.microsoft.com/office/drawing/2014/main" id="{B7E056E5-EABF-ECEB-944B-4023A8F7C40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3060"/>
          <a:stretch>
            <a:fillRect/>
          </a:stretch>
        </p:blipFill>
        <p:spPr>
          <a:xfrm>
            <a:off x="3688297" y="3336279"/>
            <a:ext cx="2857500" cy="311705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755311A-0098-C901-CD95-0C80BCC73F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b="1" dirty="0">
                <a:latin typeface="Arial" panose="020B0604020202020204" pitchFamily="34" charset="0"/>
                <a:cs typeface="Arial" panose="020B0604020202020204" pitchFamily="34" charset="0"/>
              </a:rPr>
              <a:t>BabyIAXO – </a:t>
            </a:r>
            <a:r>
              <a:rPr lang="es-ES" b="1" dirty="0" err="1">
                <a:latin typeface="Arial" panose="020B0604020202020204" pitchFamily="34" charset="0"/>
                <a:cs typeface="Arial" panose="020B0604020202020204" pitchFamily="34" charset="0"/>
              </a:rPr>
              <a:t>superbrief</a:t>
            </a:r>
            <a:r>
              <a:rPr lang="es-ES" b="1" dirty="0">
                <a:latin typeface="Arial" panose="020B0604020202020204" pitchFamily="34" charset="0"/>
                <a:cs typeface="Arial" panose="020B0604020202020204" pitchFamily="34" charset="0"/>
              </a:rPr>
              <a:t> status</a:t>
            </a:r>
            <a:endParaRPr lang="en-E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474CD0-0081-A931-4729-CE4B009079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344" y="1196752"/>
            <a:ext cx="5688278" cy="1633533"/>
          </a:xfrm>
        </p:spPr>
        <p:txBody>
          <a:bodyPr/>
          <a:lstStyle/>
          <a:p>
            <a:r>
              <a:rPr lang="en-US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Technologies involved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: Large detector magnets, x-ray optics &amp; detectors, low-background, vacuum, astronomical alignment, link with quantum technologies,… </a:t>
            </a:r>
          </a:p>
          <a:p>
            <a:pPr marL="0" indent="0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  <a:sym typeface="Wingdings" pitchFamily="2" charset="2"/>
            </a:endParaRP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  <a:sym typeface="Wingdings" pitchFamily="2" charset="2"/>
            </a:endParaRPr>
          </a:p>
        </p:txBody>
      </p:sp>
      <p:pic>
        <p:nvPicPr>
          <p:cNvPr id="7" name="Picture 1">
            <a:extLst>
              <a:ext uri="{FF2B5EF4-FFF2-40B4-BE49-F238E27FC236}">
                <a16:creationId xmlns:a16="http://schemas.microsoft.com/office/drawing/2014/main" id="{59F0208C-5135-0539-2407-2E2F2862A65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131" t="21172" r="24208" b="22482"/>
          <a:stretch/>
        </p:blipFill>
        <p:spPr>
          <a:xfrm>
            <a:off x="6888088" y="1052736"/>
            <a:ext cx="4824536" cy="3516187"/>
          </a:xfrm>
          <a:prstGeom prst="rect">
            <a:avLst/>
          </a:prstGeom>
        </p:spPr>
      </p:pic>
      <p:pic>
        <p:nvPicPr>
          <p:cNvPr id="8" name="Grafik 2">
            <a:extLst>
              <a:ext uri="{FF2B5EF4-FFF2-40B4-BE49-F238E27FC236}">
                <a16:creationId xmlns:a16="http://schemas.microsoft.com/office/drawing/2014/main" id="{CCC2860B-6E84-AD07-ABA4-CF9E9FB16D10}"/>
              </a:ext>
            </a:extLst>
          </p:cNvPr>
          <p:cNvPicPr/>
          <p:nvPr/>
        </p:nvPicPr>
        <p:blipFill>
          <a:blip r:embed="rId4"/>
          <a:stretch/>
        </p:blipFill>
        <p:spPr>
          <a:xfrm>
            <a:off x="7104112" y="4568923"/>
            <a:ext cx="4059360" cy="1918800"/>
          </a:xfrm>
          <a:prstGeom prst="rect">
            <a:avLst/>
          </a:prstGeom>
          <a:ln w="0">
            <a:noFill/>
          </a:ln>
        </p:spPr>
      </p:pic>
      <p:pic>
        <p:nvPicPr>
          <p:cNvPr id="1026" name="Picture 2" descr="iaxo on X: &quot;We are the IAXO Collaboration, an international research team  in particle physics, and we are on the hunt for solar #axions ☀️ Last week  we had our 19th Collaboration">
            <a:extLst>
              <a:ext uri="{FF2B5EF4-FFF2-40B4-BE49-F238E27FC236}">
                <a16:creationId xmlns:a16="http://schemas.microsoft.com/office/drawing/2014/main" id="{372FB315-A496-3E74-FBF8-79A0A1BAC1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020" y="4203058"/>
            <a:ext cx="3079823" cy="20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Llamada rectangular 11">
            <a:extLst>
              <a:ext uri="{FF2B5EF4-FFF2-40B4-BE49-F238E27FC236}">
                <a16:creationId xmlns:a16="http://schemas.microsoft.com/office/drawing/2014/main" id="{BF0AFE56-87B3-D8AD-5FC8-F7A032885E4F}"/>
              </a:ext>
            </a:extLst>
          </p:cNvPr>
          <p:cNvSpPr/>
          <p:nvPr/>
        </p:nvSpPr>
        <p:spPr>
          <a:xfrm>
            <a:off x="105419" y="3019715"/>
            <a:ext cx="3348424" cy="1008001"/>
          </a:xfrm>
          <a:prstGeom prst="wedgeRectCallout">
            <a:avLst>
              <a:gd name="adj1" fmla="val -27809"/>
              <a:gd name="adj2" fmla="val 99337"/>
            </a:avLst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600" b="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Collaboration </a:t>
            </a:r>
            <a:r>
              <a:rPr lang="en-US" sz="16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consolidated: 120 (150) members, 20 (24) institutions (associated)</a:t>
            </a:r>
          </a:p>
        </p:txBody>
      </p:sp>
      <p:sp>
        <p:nvSpPr>
          <p:cNvPr id="10" name="Llamada rectangular 11">
            <a:extLst>
              <a:ext uri="{FF2B5EF4-FFF2-40B4-BE49-F238E27FC236}">
                <a16:creationId xmlns:a16="http://schemas.microsoft.com/office/drawing/2014/main" id="{4CEC75DC-9BD0-07D9-178F-8F88536A796D}"/>
              </a:ext>
            </a:extLst>
          </p:cNvPr>
          <p:cNvSpPr/>
          <p:nvPr/>
        </p:nvSpPr>
        <p:spPr>
          <a:xfrm>
            <a:off x="3612916" y="3429000"/>
            <a:ext cx="1949325" cy="598716"/>
          </a:xfrm>
          <a:prstGeom prst="wedgeRectCallout">
            <a:avLst>
              <a:gd name="adj1" fmla="val -3886"/>
              <a:gd name="adj2" fmla="val 136958"/>
            </a:avLst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600" b="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Site</a:t>
            </a:r>
            <a:r>
              <a:rPr lang="en-US" sz="16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BabyIAXO hosted by DESY </a:t>
            </a:r>
          </a:p>
        </p:txBody>
      </p:sp>
      <p:sp>
        <p:nvSpPr>
          <p:cNvPr id="11" name="Llamada rectangular 11">
            <a:extLst>
              <a:ext uri="{FF2B5EF4-FFF2-40B4-BE49-F238E27FC236}">
                <a16:creationId xmlns:a16="http://schemas.microsoft.com/office/drawing/2014/main" id="{1EAE0997-2876-AD97-ECB1-B28593F21E6E}"/>
              </a:ext>
            </a:extLst>
          </p:cNvPr>
          <p:cNvSpPr/>
          <p:nvPr/>
        </p:nvSpPr>
        <p:spPr>
          <a:xfrm>
            <a:off x="5991030" y="1426583"/>
            <a:ext cx="1064040" cy="389096"/>
          </a:xfrm>
          <a:prstGeom prst="wedgeRectCallout">
            <a:avLst>
              <a:gd name="adj1" fmla="val 122815"/>
              <a:gd name="adj2" fmla="val -31761"/>
            </a:avLst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6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Magnet</a:t>
            </a:r>
          </a:p>
        </p:txBody>
      </p:sp>
      <p:sp>
        <p:nvSpPr>
          <p:cNvPr id="13" name="Llamada rectangular 11">
            <a:extLst>
              <a:ext uri="{FF2B5EF4-FFF2-40B4-BE49-F238E27FC236}">
                <a16:creationId xmlns:a16="http://schemas.microsoft.com/office/drawing/2014/main" id="{3CD0139E-6CCD-0BFA-0DA3-03DBD7D612AE}"/>
              </a:ext>
            </a:extLst>
          </p:cNvPr>
          <p:cNvSpPr/>
          <p:nvPr/>
        </p:nvSpPr>
        <p:spPr>
          <a:xfrm>
            <a:off x="9133792" y="1290908"/>
            <a:ext cx="1064040" cy="389096"/>
          </a:xfrm>
          <a:prstGeom prst="wedgeRectCallout">
            <a:avLst>
              <a:gd name="adj1" fmla="val -107"/>
              <a:gd name="adj2" fmla="val 286538"/>
            </a:avLst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6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Optics</a:t>
            </a:r>
          </a:p>
        </p:txBody>
      </p:sp>
      <p:sp>
        <p:nvSpPr>
          <p:cNvPr id="14" name="Llamada rectangular 11">
            <a:extLst>
              <a:ext uri="{FF2B5EF4-FFF2-40B4-BE49-F238E27FC236}">
                <a16:creationId xmlns:a16="http://schemas.microsoft.com/office/drawing/2014/main" id="{2D76EC61-D378-DFA6-DD57-E92E91971E2A}"/>
              </a:ext>
            </a:extLst>
          </p:cNvPr>
          <p:cNvSpPr/>
          <p:nvPr/>
        </p:nvSpPr>
        <p:spPr>
          <a:xfrm>
            <a:off x="10344472" y="1818970"/>
            <a:ext cx="1064040" cy="389096"/>
          </a:xfrm>
          <a:prstGeom prst="wedgeRectCallout">
            <a:avLst>
              <a:gd name="adj1" fmla="val -88219"/>
              <a:gd name="adj2" fmla="val 203245"/>
            </a:avLst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6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VGS</a:t>
            </a:r>
          </a:p>
        </p:txBody>
      </p:sp>
      <p:sp>
        <p:nvSpPr>
          <p:cNvPr id="15" name="Llamada rectangular 11">
            <a:extLst>
              <a:ext uri="{FF2B5EF4-FFF2-40B4-BE49-F238E27FC236}">
                <a16:creationId xmlns:a16="http://schemas.microsoft.com/office/drawing/2014/main" id="{5408C104-CAFB-FB6A-F025-303A000A10EB}"/>
              </a:ext>
            </a:extLst>
          </p:cNvPr>
          <p:cNvSpPr/>
          <p:nvPr/>
        </p:nvSpPr>
        <p:spPr>
          <a:xfrm>
            <a:off x="10920536" y="2608865"/>
            <a:ext cx="1193884" cy="389096"/>
          </a:xfrm>
          <a:prstGeom prst="wedgeRectCallout">
            <a:avLst>
              <a:gd name="adj1" fmla="val -56226"/>
              <a:gd name="adj2" fmla="val 149699"/>
            </a:avLst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6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Detectors</a:t>
            </a:r>
          </a:p>
        </p:txBody>
      </p:sp>
      <p:sp>
        <p:nvSpPr>
          <p:cNvPr id="16" name="Llamada rectangular 11">
            <a:extLst>
              <a:ext uri="{FF2B5EF4-FFF2-40B4-BE49-F238E27FC236}">
                <a16:creationId xmlns:a16="http://schemas.microsoft.com/office/drawing/2014/main" id="{DB53136D-9B8B-C25C-1053-F2A78A66CDF0}"/>
              </a:ext>
            </a:extLst>
          </p:cNvPr>
          <p:cNvSpPr/>
          <p:nvPr/>
        </p:nvSpPr>
        <p:spPr>
          <a:xfrm>
            <a:off x="6955418" y="2803413"/>
            <a:ext cx="1212377" cy="538710"/>
          </a:xfrm>
          <a:prstGeom prst="wedgeRectCallout">
            <a:avLst>
              <a:gd name="adj1" fmla="val 76946"/>
              <a:gd name="adj2" fmla="val -52438"/>
            </a:avLst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6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 &amp; drive</a:t>
            </a:r>
          </a:p>
        </p:txBody>
      </p:sp>
      <p:sp>
        <p:nvSpPr>
          <p:cNvPr id="17" name="Llamada rectangular 11">
            <a:extLst>
              <a:ext uri="{FF2B5EF4-FFF2-40B4-BE49-F238E27FC236}">
                <a16:creationId xmlns:a16="http://schemas.microsoft.com/office/drawing/2014/main" id="{FE510842-76E2-90FB-0A8B-C565C2BF73AE}"/>
              </a:ext>
            </a:extLst>
          </p:cNvPr>
          <p:cNvSpPr/>
          <p:nvPr/>
        </p:nvSpPr>
        <p:spPr>
          <a:xfrm>
            <a:off x="5737752" y="3531483"/>
            <a:ext cx="2734511" cy="915935"/>
          </a:xfrm>
          <a:prstGeom prst="wedgeRectCallout">
            <a:avLst>
              <a:gd name="adj1" fmla="val -3370"/>
              <a:gd name="adj2" fmla="val 105078"/>
            </a:avLst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600" b="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Funding</a:t>
            </a:r>
            <a:r>
              <a:rPr lang="en-US" sz="16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ERC, DESY, NSF, AEI, DFG, ANR, INAF, + good prospects for more</a:t>
            </a:r>
          </a:p>
        </p:txBody>
      </p:sp>
      <p:pic>
        <p:nvPicPr>
          <p:cNvPr id="12" name="Picture 2" descr="logo-erc">
            <a:extLst>
              <a:ext uri="{FF2B5EF4-FFF2-40B4-BE49-F238E27FC236}">
                <a16:creationId xmlns:a16="http://schemas.microsoft.com/office/drawing/2014/main" id="{73C21904-DA53-0235-6EAD-AA6FDC5C8F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9622" y="2686522"/>
            <a:ext cx="750139" cy="674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Llamada rectangular 11">
            <a:extLst>
              <a:ext uri="{FF2B5EF4-FFF2-40B4-BE49-F238E27FC236}">
                <a16:creationId xmlns:a16="http://schemas.microsoft.com/office/drawing/2014/main" id="{35198550-BB36-E2B1-033A-0A79CB797986}"/>
              </a:ext>
            </a:extLst>
          </p:cNvPr>
          <p:cNvSpPr/>
          <p:nvPr/>
        </p:nvSpPr>
        <p:spPr>
          <a:xfrm>
            <a:off x="11006326" y="5386059"/>
            <a:ext cx="1185674" cy="419205"/>
          </a:xfrm>
          <a:prstGeom prst="wedgeRectCallout">
            <a:avLst>
              <a:gd name="adj1" fmla="val -70967"/>
              <a:gd name="adj2" fmla="val 30262"/>
            </a:avLst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100" b="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Promising DFG GG application</a:t>
            </a:r>
            <a:endParaRPr lang="en-US" sz="1100" b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6306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3"/>
          <p:cNvPicPr>
            <a:picLocks noChangeAspect="1" noChangeArrowheads="1"/>
          </p:cNvPicPr>
          <p:nvPr/>
        </p:nvPicPr>
        <p:blipFill rotWithShape="1">
          <a:blip r:embed="rId3" cstate="print"/>
          <a:srcRect r="9302"/>
          <a:stretch/>
        </p:blipFill>
        <p:spPr bwMode="auto">
          <a:xfrm>
            <a:off x="5879976" y="1440091"/>
            <a:ext cx="6186569" cy="4633066"/>
          </a:xfrm>
          <a:prstGeom prst="rect">
            <a:avLst/>
          </a:prstGeom>
          <a:ln>
            <a:headEnd/>
            <a:tailEnd/>
          </a:ln>
        </p:spPr>
      </p:pic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z="4000" b="1" dirty="0">
                <a:latin typeface="Arial" panose="020B0604020202020204" pitchFamily="34" charset="0"/>
                <a:cs typeface="Arial" panose="020B0604020202020204" pitchFamily="34" charset="0"/>
              </a:rPr>
              <a:t>IAXO </a:t>
            </a:r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experiment - summary</a:t>
            </a:r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354330" y="1484784"/>
            <a:ext cx="6101710" cy="4824536"/>
          </a:xfrm>
        </p:spPr>
        <p:txBody>
          <a:bodyPr/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Next generation “axion helioscope” after CAST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Purpose-built large-scale magnet</a:t>
            </a:r>
          </a:p>
          <a:p>
            <a:pPr lvl="1">
              <a:buNone/>
            </a:pPr>
            <a:r>
              <a:rPr lang="en-US" sz="16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&gt;300 times larger B</a:t>
            </a:r>
            <a:r>
              <a:rPr lang="en-US" sz="1600" baseline="300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US" sz="16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US" sz="1600" baseline="300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US" sz="16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than CAST magnet</a:t>
            </a:r>
          </a:p>
          <a:p>
            <a:pPr lvl="1">
              <a:buNone/>
            </a:pPr>
            <a:r>
              <a:rPr lang="en-US" sz="16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Toroid geometry</a:t>
            </a:r>
          </a:p>
          <a:p>
            <a:pPr lvl="1">
              <a:buNone/>
            </a:pPr>
            <a:r>
              <a:rPr lang="en-US" sz="16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 conversion bores of 60 cm </a:t>
            </a:r>
            <a:r>
              <a:rPr lang="en-US" sz="1600" dirty="0" err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Ø</a:t>
            </a:r>
            <a:r>
              <a:rPr lang="en-US" sz="16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~20 m long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Detection systems (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XRT+detectors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lvl="1">
              <a:buNone/>
            </a:pPr>
            <a:r>
              <a:rPr lang="en-US" sz="16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Scaled-up versions  based on experience in CAST</a:t>
            </a:r>
          </a:p>
          <a:p>
            <a:pPr lvl="1">
              <a:buNone/>
            </a:pPr>
            <a:r>
              <a:rPr lang="en-US" sz="16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Low-background techniques for detectors</a:t>
            </a:r>
          </a:p>
          <a:p>
            <a:pPr lvl="1">
              <a:buNone/>
            </a:pPr>
            <a:r>
              <a:rPr lang="en-US" sz="16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Optics based on slumped-glass technique used in NuStar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~50% Sun-tracking time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 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Large magnetic volume available for additional “axion” physics (e.g. DM setups)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  <a:sym typeface="Wingdings" pitchFamily="2" charset="2"/>
            </a:endParaRPr>
          </a:p>
        </p:txBody>
      </p:sp>
      <p:sp>
        <p:nvSpPr>
          <p:cNvPr id="13" name="6 Rectángulo"/>
          <p:cNvSpPr/>
          <p:nvPr/>
        </p:nvSpPr>
        <p:spPr>
          <a:xfrm>
            <a:off x="6116018" y="1524219"/>
            <a:ext cx="2621582" cy="46935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s-ES" sz="1400" b="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IAXO conceptual </a:t>
            </a:r>
            <a:r>
              <a:rPr lang="es-ES" sz="1400" b="0" dirty="0" err="1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design</a:t>
            </a:r>
            <a:r>
              <a:rPr lang="es-ES" sz="1400" b="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 </a:t>
            </a:r>
          </a:p>
          <a:p>
            <a:pPr algn="ctr"/>
            <a:r>
              <a:rPr lang="es-ES" sz="1050" b="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JINST 9 (2014) T05002</a:t>
            </a:r>
          </a:p>
        </p:txBody>
      </p:sp>
      <p:sp>
        <p:nvSpPr>
          <p:cNvPr id="15" name="16 Rectángulo">
            <a:extLst>
              <a:ext uri="{FF2B5EF4-FFF2-40B4-BE49-F238E27FC236}">
                <a16:creationId xmlns:a16="http://schemas.microsoft.com/office/drawing/2014/main" id="{E7992980-172F-BF42-9BF1-A172763700EE}"/>
              </a:ext>
            </a:extLst>
          </p:cNvPr>
          <p:cNvSpPr/>
          <p:nvPr/>
        </p:nvSpPr>
        <p:spPr>
          <a:xfrm>
            <a:off x="10272464" y="6006330"/>
            <a:ext cx="1794081" cy="30777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en-US" sz="1400" b="0" dirty="0">
                <a:latin typeface="Arial" panose="020B0604020202020204" pitchFamily="34" charset="0"/>
                <a:cs typeface="Arial" panose="020B0604020202020204" pitchFamily="34" charset="0"/>
              </a:rPr>
              <a:t>~10</a:t>
            </a:r>
            <a:r>
              <a:rPr lang="en-US" sz="1400" b="0" baseline="30000" dirty="0">
                <a:latin typeface="Arial" panose="020B0604020202020204" pitchFamily="34" charset="0"/>
                <a:cs typeface="Arial" panose="020B0604020202020204" pitchFamily="34" charset="0"/>
              </a:rPr>
              <a:t>4-5</a:t>
            </a:r>
            <a:r>
              <a:rPr lang="en-US" sz="1400" b="0" dirty="0">
                <a:latin typeface="Arial" panose="020B0604020202020204" pitchFamily="34" charset="0"/>
                <a:cs typeface="Arial" panose="020B0604020202020204" pitchFamily="34" charset="0"/>
              </a:rPr>
              <a:t> x CAST SNR</a:t>
            </a:r>
            <a:endParaRPr lang="es-ES" sz="1400" baseline="30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Imagen 15">
            <a:extLst>
              <a:ext uri="{FF2B5EF4-FFF2-40B4-BE49-F238E27FC236}">
                <a16:creationId xmlns:a16="http://schemas.microsoft.com/office/drawing/2014/main" id="{0679809D-C53B-396C-EA82-1C52C9DE708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712" y="2081651"/>
            <a:ext cx="1578193" cy="562299"/>
          </a:xfrm>
          <a:prstGeom prst="rect">
            <a:avLst/>
          </a:prstGeom>
        </p:spPr>
      </p:pic>
      <p:sp>
        <p:nvSpPr>
          <p:cNvPr id="8" name="Marcador de fecha 3">
            <a:extLst>
              <a:ext uri="{FF2B5EF4-FFF2-40B4-BE49-F238E27FC236}">
                <a16:creationId xmlns:a16="http://schemas.microsoft.com/office/drawing/2014/main" id="{44039E5F-C89F-0FF2-1B58-D4167ED7B95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Marcador de pie de página 4">
            <a:extLst>
              <a:ext uri="{FF2B5EF4-FFF2-40B4-BE49-F238E27FC236}">
                <a16:creationId xmlns:a16="http://schemas.microsoft.com/office/drawing/2014/main" id="{A58495F4-2832-A8C3-58DF-6EAD3064B9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10" name="Marcador de número de diapositiva 9">
            <a:extLst>
              <a:ext uri="{FF2B5EF4-FFF2-40B4-BE49-F238E27FC236}">
                <a16:creationId xmlns:a16="http://schemas.microsoft.com/office/drawing/2014/main" id="{9C1934C5-785B-E9EF-57DF-A6AFCAC0ED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66</a:t>
            </a:fld>
            <a:endParaRPr lang="es-ES" sz="1200" dirty="0"/>
          </a:p>
        </p:txBody>
      </p:sp>
    </p:spTree>
    <p:extLst>
      <p:ext uri="{BB962C8B-B14F-4D97-AF65-F5344CB8AC3E}">
        <p14:creationId xmlns:p14="http://schemas.microsoft.com/office/powerpoint/2010/main" val="715832732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b="1" dirty="0">
                <a:latin typeface="Arial" panose="020B0604020202020204" pitchFamily="34" charset="0"/>
                <a:cs typeface="Arial" panose="020B0604020202020204" pitchFamily="34" charset="0"/>
              </a:rPr>
              <a:t>BabyIAXO</a:t>
            </a:r>
          </a:p>
        </p:txBody>
      </p:sp>
      <p:sp>
        <p:nvSpPr>
          <p:cNvPr id="15" name="2 Marcador de contenido"/>
          <p:cNvSpPr txBox="1">
            <a:spLocks/>
          </p:cNvSpPr>
          <p:nvPr/>
        </p:nvSpPr>
        <p:spPr bwMode="auto">
          <a:xfrm>
            <a:off x="451490" y="1510407"/>
            <a:ext cx="4680520" cy="4156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indent="-342900" eaLnBrk="0" hangingPunct="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en-US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Prototype:</a:t>
            </a:r>
            <a:r>
              <a:rPr lang="en-US" sz="2000" b="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 </a:t>
            </a:r>
            <a: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Intermediate experimental stage before IAXO</a:t>
            </a:r>
          </a:p>
          <a:p>
            <a:pPr marL="800100" lvl="1" indent="-342900" eaLnBrk="0" hangingPunct="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es-ES" sz="2000" b="0" dirty="0" err="1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Two</a:t>
            </a:r>
            <a:r>
              <a:rPr lang="es-ES" sz="2000" b="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 bores of </a:t>
            </a:r>
            <a: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dimensions similar to final IAXO bores  detection lines representative of final ones.</a:t>
            </a:r>
          </a:p>
          <a:p>
            <a:pPr marL="800100" lvl="1" indent="-342900" eaLnBrk="0" hangingPunct="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Magnet will test design options of final IAXO magnet</a:t>
            </a:r>
          </a:p>
          <a:p>
            <a:pPr marL="800100" lvl="1" indent="-342900" eaLnBrk="0" hangingPunct="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Test &amp; improve all systems. Risk mitigation for full IAXO</a:t>
            </a:r>
            <a:endParaRPr lang="en-US" sz="20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  <a:sym typeface="Wingdings" pitchFamily="2" charset="2"/>
            </a:endParaRPr>
          </a:p>
          <a:p>
            <a:pPr marL="342900" indent="-342900" eaLnBrk="0" hangingPunct="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en-US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Physics:</a:t>
            </a:r>
            <a: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 will also produce relevant physics outcome </a:t>
            </a:r>
          </a:p>
          <a:p>
            <a:pPr lvl="1" eaLnBrk="0" hangingPunct="0">
              <a:spcBef>
                <a:spcPct val="20000"/>
              </a:spcBef>
              <a:defRPr/>
            </a:pPr>
            <a:r>
              <a:rPr lang="en-US" sz="1400" b="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 </a:t>
            </a:r>
            <a:r>
              <a:rPr lang="en-US" sz="1600" b="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(~100 times larger FOM than CAST)</a:t>
            </a:r>
            <a:endParaRPr lang="en-US" sz="1400" b="0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  <a:sym typeface="Wingdings" pitchFamily="2" charset="2"/>
            </a:endParaRPr>
          </a:p>
          <a:p>
            <a:pPr marL="342900" indent="-342900" eaLnBrk="0" hangingPunct="0">
              <a:spcBef>
                <a:spcPct val="20000"/>
              </a:spcBef>
              <a:buFont typeface="Arial" pitchFamily="34" charset="0"/>
              <a:buChar char="•"/>
              <a:defRPr/>
            </a:pPr>
            <a:endParaRPr lang="es-ES" sz="2000" b="0" dirty="0">
              <a:latin typeface="Arial" panose="020B0604020202020204" pitchFamily="34" charset="0"/>
              <a:cs typeface="Arial" panose="020B0604020202020204" pitchFamily="34" charset="0"/>
              <a:sym typeface="Wingdings" pitchFamily="2" charset="2"/>
            </a:endParaRPr>
          </a:p>
        </p:txBody>
      </p:sp>
      <p:sp>
        <p:nvSpPr>
          <p:cNvPr id="17" name="16 Rectángulo"/>
          <p:cNvSpPr/>
          <p:nvPr/>
        </p:nvSpPr>
        <p:spPr>
          <a:xfrm>
            <a:off x="6477941" y="5016841"/>
            <a:ext cx="1675459" cy="30777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en-US" sz="1400" b="0">
                <a:latin typeface="Arial" panose="020B0604020202020204" pitchFamily="34" charset="0"/>
                <a:cs typeface="Arial" panose="020B0604020202020204" pitchFamily="34" charset="0"/>
              </a:rPr>
              <a:t>~100x CAST SNR</a:t>
            </a:r>
            <a:endParaRPr lang="es-ES" sz="1400" baseline="30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" name="Picture 2" descr="Resultado de imagen de erc logo">
            <a:hlinkClick r:id="rId2"/>
            <a:extLst>
              <a:ext uri="{FF2B5EF4-FFF2-40B4-BE49-F238E27FC236}">
                <a16:creationId xmlns:a16="http://schemas.microsoft.com/office/drawing/2014/main" id="{D16B0C01-D5FC-BA40-8F6B-3E4F83184C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17154" y="4230083"/>
            <a:ext cx="1175643" cy="117564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sp>
        <p:nvSpPr>
          <p:cNvPr id="14" name="Rectángulo 13">
            <a:extLst>
              <a:ext uri="{FF2B5EF4-FFF2-40B4-BE49-F238E27FC236}">
                <a16:creationId xmlns:a16="http://schemas.microsoft.com/office/drawing/2014/main" id="{A901BC4D-12AD-3F43-861F-E7F202D82D59}"/>
              </a:ext>
            </a:extLst>
          </p:cNvPr>
          <p:cNvSpPr/>
          <p:nvPr/>
        </p:nvSpPr>
        <p:spPr>
          <a:xfrm>
            <a:off x="4201780" y="6033235"/>
            <a:ext cx="2030748" cy="307777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en-US" sz="1400" b="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ERC-</a:t>
            </a:r>
            <a:r>
              <a:rPr lang="en-US" sz="1400" b="0" dirty="0" err="1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AvG</a:t>
            </a:r>
            <a:r>
              <a:rPr lang="en-US" sz="1400" b="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 2017 IAXO+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6 Rectángulo">
            <a:extLst>
              <a:ext uri="{FF2B5EF4-FFF2-40B4-BE49-F238E27FC236}">
                <a16:creationId xmlns:a16="http://schemas.microsoft.com/office/drawing/2014/main" id="{A864583B-44A2-2C4E-9C88-8D46423463F7}"/>
              </a:ext>
            </a:extLst>
          </p:cNvPr>
          <p:cNvSpPr/>
          <p:nvPr/>
        </p:nvSpPr>
        <p:spPr>
          <a:xfrm>
            <a:off x="8927123" y="1408425"/>
            <a:ext cx="2844800" cy="46935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s-ES" sz="1400" b="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BabyIAXO conceptual </a:t>
            </a:r>
            <a:r>
              <a:rPr lang="es-ES" sz="1400" b="0" dirty="0" err="1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design</a:t>
            </a:r>
            <a:r>
              <a:rPr lang="es-ES" sz="1400" b="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 </a:t>
            </a:r>
          </a:p>
          <a:p>
            <a:pPr algn="ctr"/>
            <a:r>
              <a:rPr lang="es-ES" sz="1050" b="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JHEP 05 (2021) 137</a:t>
            </a:r>
          </a:p>
        </p:txBody>
      </p:sp>
      <p:pic>
        <p:nvPicPr>
          <p:cNvPr id="6" name="Imagen 15">
            <a:extLst>
              <a:ext uri="{FF2B5EF4-FFF2-40B4-BE49-F238E27FC236}">
                <a16:creationId xmlns:a16="http://schemas.microsoft.com/office/drawing/2014/main" id="{C61B39A6-2BAD-EF68-9CCE-3B54606E94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9446" y="4265995"/>
            <a:ext cx="1578193" cy="562299"/>
          </a:xfrm>
          <a:prstGeom prst="rect">
            <a:avLst/>
          </a:prstGeom>
        </p:spPr>
      </p:pic>
      <p:pic>
        <p:nvPicPr>
          <p:cNvPr id="8" name="Imagen 7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20" t="22368" r="24276" b="20668"/>
          <a:stretch/>
        </p:blipFill>
        <p:spPr>
          <a:xfrm>
            <a:off x="5761892" y="877870"/>
            <a:ext cx="6147553" cy="4619214"/>
          </a:xfrm>
          <a:prstGeom prst="rect">
            <a:avLst/>
          </a:prstGeom>
        </p:spPr>
      </p:pic>
      <p:sp>
        <p:nvSpPr>
          <p:cNvPr id="7" name="Marcador de fecha 3">
            <a:extLst>
              <a:ext uri="{FF2B5EF4-FFF2-40B4-BE49-F238E27FC236}">
                <a16:creationId xmlns:a16="http://schemas.microsoft.com/office/drawing/2014/main" id="{DD351E0B-4B11-8DC5-A33D-E0727205D99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Marcador de pie de página 4">
            <a:extLst>
              <a:ext uri="{FF2B5EF4-FFF2-40B4-BE49-F238E27FC236}">
                <a16:creationId xmlns:a16="http://schemas.microsoft.com/office/drawing/2014/main" id="{BA9E669D-8DDD-F527-C8A6-1B5C245B21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10" name="Marcador de número de diapositiva 9">
            <a:extLst>
              <a:ext uri="{FF2B5EF4-FFF2-40B4-BE49-F238E27FC236}">
                <a16:creationId xmlns:a16="http://schemas.microsoft.com/office/drawing/2014/main" id="{8B375B9D-B5D3-A719-B887-1FE43FB4A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67</a:t>
            </a:fld>
            <a:endParaRPr lang="es-ES" sz="1200" dirty="0"/>
          </a:p>
        </p:txBody>
      </p:sp>
    </p:spTree>
    <p:extLst>
      <p:ext uri="{BB962C8B-B14F-4D97-AF65-F5344CB8AC3E}">
        <p14:creationId xmlns:p14="http://schemas.microsoft.com/office/powerpoint/2010/main" val="1237692742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s-ES" sz="4000" b="1" dirty="0">
                <a:latin typeface="Arial" panose="020B0604020202020204" pitchFamily="34" charset="0"/>
                <a:cs typeface="Arial" panose="020B0604020202020204" pitchFamily="34" charset="0"/>
              </a:rPr>
              <a:t>BabyIAXO status</a:t>
            </a:r>
          </a:p>
        </p:txBody>
      </p:sp>
      <p:pic>
        <p:nvPicPr>
          <p:cNvPr id="8" name="Imagen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20" t="22368" r="24276" b="20668"/>
          <a:stretch/>
        </p:blipFill>
        <p:spPr>
          <a:xfrm>
            <a:off x="4980873" y="2802489"/>
            <a:ext cx="4097762" cy="3079020"/>
          </a:xfrm>
          <a:prstGeom prst="rect">
            <a:avLst/>
          </a:prstGeom>
        </p:spPr>
      </p:pic>
      <p:pic>
        <p:nvPicPr>
          <p:cNvPr id="16" name="Imagen 15">
            <a:extLst>
              <a:ext uri="{FF2B5EF4-FFF2-40B4-BE49-F238E27FC236}">
                <a16:creationId xmlns:a16="http://schemas.microsoft.com/office/drawing/2014/main" id="{2420E978-1C56-8346-8451-9BC6D63EDD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91017" y="2438400"/>
            <a:ext cx="3325492" cy="2483033"/>
          </a:xfrm>
          <a:prstGeom prst="rect">
            <a:avLst/>
          </a:prstGeom>
        </p:spPr>
      </p:pic>
      <p:sp>
        <p:nvSpPr>
          <p:cNvPr id="19" name="Marcador de contenido 2"/>
          <p:cNvSpPr>
            <a:spLocks noGrp="1"/>
          </p:cNvSpPr>
          <p:nvPr>
            <p:ph idx="1"/>
          </p:nvPr>
        </p:nvSpPr>
        <p:spPr>
          <a:xfrm>
            <a:off x="6389078" y="10260"/>
            <a:ext cx="5694616" cy="4237931"/>
          </a:xfrm>
        </p:spPr>
        <p:txBody>
          <a:bodyPr>
            <a:normAutofit/>
          </a:bodyPr>
          <a:lstStyle/>
          <a:p>
            <a:pPr>
              <a:defRPr/>
            </a:pPr>
            <a:endParaRPr lang="en-US" sz="2000" dirty="0">
              <a:solidFill>
                <a:srgbClr val="FF0000"/>
              </a:solidFill>
              <a:sym typeface="Wingdings" pitchFamily="2" charset="2"/>
            </a:endParaRPr>
          </a:p>
          <a:p>
            <a:pPr marL="0" indent="0">
              <a:buNone/>
              <a:defRPr/>
            </a:pPr>
            <a:r>
              <a:rPr lang="en-US" sz="2000" b="1" dirty="0">
                <a:solidFill>
                  <a:srgbClr val="FF0000"/>
                </a:solidFill>
                <a:sym typeface="Wingdings" pitchFamily="2" charset="2"/>
              </a:rPr>
              <a:t>Magnet</a:t>
            </a:r>
          </a:p>
          <a:p>
            <a:pPr>
              <a:defRPr/>
            </a:pPr>
            <a:r>
              <a:rPr lang="en-US" sz="2000" dirty="0">
                <a:solidFill>
                  <a:srgbClr val="FF0000"/>
                </a:solidFill>
                <a:sym typeface="Wingdings" pitchFamily="2" charset="2"/>
              </a:rPr>
              <a:t>Technical in-depth review</a:t>
            </a:r>
            <a:r>
              <a:rPr lang="en-US" sz="2000" dirty="0">
                <a:sym typeface="Wingdings" pitchFamily="2" charset="2"/>
              </a:rPr>
              <a:t> of magnet design successfully passed at DESY PRC last </a:t>
            </a:r>
            <a:r>
              <a:rPr lang="en-US" sz="2000" dirty="0" err="1">
                <a:sym typeface="Wingdings" pitchFamily="2" charset="2"/>
              </a:rPr>
              <a:t>april</a:t>
            </a:r>
            <a:r>
              <a:rPr lang="en-US" sz="2000" dirty="0">
                <a:sym typeface="Wingdings" pitchFamily="2" charset="2"/>
              </a:rPr>
              <a:t>. Progress towards TDR</a:t>
            </a:r>
          </a:p>
          <a:p>
            <a:pPr>
              <a:defRPr/>
            </a:pPr>
            <a:r>
              <a:rPr lang="en-US" sz="2000" dirty="0">
                <a:sym typeface="Wingdings" pitchFamily="2" charset="2"/>
              </a:rPr>
              <a:t>Magnet cable procurement: critical item, causing delays. Good progress in finding viable provider</a:t>
            </a:r>
            <a:endParaRPr lang="es-ES" sz="2000" dirty="0">
              <a:sym typeface="Wingdings" pitchFamily="2" charset="2"/>
            </a:endParaRPr>
          </a:p>
        </p:txBody>
      </p:sp>
      <p:sp>
        <p:nvSpPr>
          <p:cNvPr id="20" name="Marcador de contenido 2"/>
          <p:cNvSpPr txBox="1">
            <a:spLocks/>
          </p:cNvSpPr>
          <p:nvPr/>
        </p:nvSpPr>
        <p:spPr>
          <a:xfrm>
            <a:off x="401384" y="1159122"/>
            <a:ext cx="5149493" cy="42379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en-US" sz="2000" dirty="0">
              <a:solidFill>
                <a:srgbClr val="FF0000"/>
              </a:solidFill>
              <a:sym typeface="Wingdings" pitchFamily="2" charset="2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sz="2000" b="1" dirty="0">
                <a:solidFill>
                  <a:srgbClr val="FF0000"/>
                </a:solidFill>
                <a:sym typeface="Wingdings" pitchFamily="2" charset="2"/>
              </a:rPr>
              <a:t>X-ray Optics</a:t>
            </a:r>
          </a:p>
          <a:p>
            <a:pPr>
              <a:defRPr/>
            </a:pPr>
            <a:r>
              <a:rPr lang="en-US" sz="2000" dirty="0">
                <a:sym typeface="Wingdings" pitchFamily="2" charset="2"/>
              </a:rPr>
              <a:t>2 detection lines in BabyIAXO with different solutions: existing XMM spare + custom-made slumped glass optics</a:t>
            </a:r>
          </a:p>
          <a:p>
            <a:pPr>
              <a:defRPr/>
            </a:pPr>
            <a:r>
              <a:rPr lang="es-ES" sz="2000" dirty="0">
                <a:sym typeface="Wingdings" pitchFamily="2" charset="2"/>
              </a:rPr>
              <a:t>Collaboration </a:t>
            </a:r>
            <a:r>
              <a:rPr lang="es-ES" sz="2000" dirty="0" err="1">
                <a:sym typeface="Wingdings" pitchFamily="2" charset="2"/>
              </a:rPr>
              <a:t>effort</a:t>
            </a:r>
            <a:r>
              <a:rPr lang="es-ES" sz="2000" dirty="0">
                <a:sym typeface="Wingdings" pitchFamily="2" charset="2"/>
              </a:rPr>
              <a:t>: CAPA, Columbia, INAF, DTU, MPE-</a:t>
            </a:r>
            <a:r>
              <a:rPr lang="es-ES" sz="2000" dirty="0" err="1">
                <a:sym typeface="Wingdings" pitchFamily="2" charset="2"/>
              </a:rPr>
              <a:t>Panter</a:t>
            </a:r>
            <a:endParaRPr lang="es-ES" sz="2000" dirty="0">
              <a:sym typeface="Wingdings" pitchFamily="2" charset="2"/>
            </a:endParaRPr>
          </a:p>
          <a:p>
            <a:pPr>
              <a:defRPr/>
            </a:pPr>
            <a:r>
              <a:rPr lang="es-ES" sz="2000" dirty="0" err="1">
                <a:sym typeface="Wingdings" pitchFamily="2" charset="2"/>
              </a:rPr>
              <a:t>First</a:t>
            </a:r>
            <a:r>
              <a:rPr lang="es-ES" sz="2000" dirty="0">
                <a:sym typeface="Wingdings" pitchFamily="2" charset="2"/>
              </a:rPr>
              <a:t> </a:t>
            </a:r>
            <a:r>
              <a:rPr lang="es-ES" sz="2000" dirty="0" err="1">
                <a:sym typeface="Wingdings" pitchFamily="2" charset="2"/>
              </a:rPr>
              <a:t>prototype</a:t>
            </a:r>
            <a:r>
              <a:rPr lang="es-ES" sz="2000" dirty="0">
                <a:sym typeface="Wingdings" pitchFamily="2" charset="2"/>
              </a:rPr>
              <a:t> </a:t>
            </a:r>
            <a:r>
              <a:rPr lang="es-ES" sz="2000" dirty="0" err="1">
                <a:sym typeface="Wingdings" pitchFamily="2" charset="2"/>
              </a:rPr>
              <a:t>sectors</a:t>
            </a:r>
            <a:r>
              <a:rPr lang="es-ES" sz="2000" dirty="0">
                <a:sym typeface="Wingdings" pitchFamily="2" charset="2"/>
              </a:rPr>
              <a:t> </a:t>
            </a:r>
            <a:r>
              <a:rPr lang="es-ES" sz="2000" dirty="0" err="1">
                <a:sym typeface="Wingdings" pitchFamily="2" charset="2"/>
              </a:rPr>
              <a:t>built</a:t>
            </a:r>
            <a:r>
              <a:rPr lang="es-ES" sz="2000" dirty="0">
                <a:sym typeface="Wingdings" pitchFamily="2" charset="2"/>
              </a:rPr>
              <a:t>!</a:t>
            </a:r>
            <a:endParaRPr lang="en-US" sz="2000" dirty="0">
              <a:sym typeface="Wingdings" pitchFamily="2" charset="2"/>
            </a:endParaRPr>
          </a:p>
        </p:txBody>
      </p:sp>
      <p:pic>
        <p:nvPicPr>
          <p:cNvPr id="21" name="Picture 6">
            <a:extLst>
              <a:ext uri="{FF2B5EF4-FFF2-40B4-BE49-F238E27FC236}">
                <a16:creationId xmlns:a16="http://schemas.microsoft.com/office/drawing/2014/main" id="{DAF3196D-B359-464C-A6C2-27D741EEB791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03710" y="4235356"/>
            <a:ext cx="2331792" cy="2044259"/>
          </a:xfrm>
          <a:prstGeom prst="rect">
            <a:avLst/>
          </a:prstGeom>
        </p:spPr>
      </p:pic>
      <p:pic>
        <p:nvPicPr>
          <p:cNvPr id="22" name="Picture 5">
            <a:extLst>
              <a:ext uri="{FF2B5EF4-FFF2-40B4-BE49-F238E27FC236}">
                <a16:creationId xmlns:a16="http://schemas.microsoft.com/office/drawing/2014/main" id="{2ED2E82A-F102-C245-B9B3-35707B2C382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36657"/>
          <a:stretch/>
        </p:blipFill>
        <p:spPr>
          <a:xfrm>
            <a:off x="3176293" y="4248190"/>
            <a:ext cx="1804580" cy="2167181"/>
          </a:xfrm>
          <a:prstGeom prst="rect">
            <a:avLst/>
          </a:prstGeom>
        </p:spPr>
      </p:pic>
      <p:cxnSp>
        <p:nvCxnSpPr>
          <p:cNvPr id="23" name="Conector recto de flecha 22">
            <a:extLst>
              <a:ext uri="{FF2B5EF4-FFF2-40B4-BE49-F238E27FC236}">
                <a16:creationId xmlns:a16="http://schemas.microsoft.com/office/drawing/2014/main" id="{518C83CE-8DDE-6B4B-B463-6FCE82D4AF3E}"/>
              </a:ext>
            </a:extLst>
          </p:cNvPr>
          <p:cNvCxnSpPr>
            <a:cxnSpLocks/>
          </p:cNvCxnSpPr>
          <p:nvPr/>
        </p:nvCxnSpPr>
        <p:spPr>
          <a:xfrm flipV="1">
            <a:off x="4980873" y="4140523"/>
            <a:ext cx="2338093" cy="630769"/>
          </a:xfrm>
          <a:prstGeom prst="straightConnector1">
            <a:avLst/>
          </a:prstGeom>
          <a:ln>
            <a:solidFill>
              <a:srgbClr val="FF0000"/>
            </a:solidFill>
            <a:prstDash val="sysDash"/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4" name="Conector recto de flecha 23">
            <a:extLst>
              <a:ext uri="{FF2B5EF4-FFF2-40B4-BE49-F238E27FC236}">
                <a16:creationId xmlns:a16="http://schemas.microsoft.com/office/drawing/2014/main" id="{18ACB733-3797-8E40-BBE0-FE13ECC46ACD}"/>
              </a:ext>
            </a:extLst>
          </p:cNvPr>
          <p:cNvCxnSpPr>
            <a:cxnSpLocks/>
          </p:cNvCxnSpPr>
          <p:nvPr/>
        </p:nvCxnSpPr>
        <p:spPr>
          <a:xfrm flipH="1">
            <a:off x="6958361" y="3408897"/>
            <a:ext cx="2162193" cy="0"/>
          </a:xfrm>
          <a:prstGeom prst="straightConnector1">
            <a:avLst/>
          </a:prstGeom>
          <a:ln>
            <a:solidFill>
              <a:srgbClr val="FF0000"/>
            </a:solidFill>
            <a:prstDash val="sysDash"/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6" name="Marcador de fecha 3">
            <a:extLst>
              <a:ext uri="{FF2B5EF4-FFF2-40B4-BE49-F238E27FC236}">
                <a16:creationId xmlns:a16="http://schemas.microsoft.com/office/drawing/2014/main" id="{E8415520-F812-9DA6-B016-846A45744F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Marcador de pie de página 4">
            <a:extLst>
              <a:ext uri="{FF2B5EF4-FFF2-40B4-BE49-F238E27FC236}">
                <a16:creationId xmlns:a16="http://schemas.microsoft.com/office/drawing/2014/main" id="{00895CAA-2179-0994-EE01-A7E675A91F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9" name="Marcador de número de diapositiva 9">
            <a:extLst>
              <a:ext uri="{FF2B5EF4-FFF2-40B4-BE49-F238E27FC236}">
                <a16:creationId xmlns:a16="http://schemas.microsoft.com/office/drawing/2014/main" id="{635C4D69-CEB5-2067-D1B2-ADD4D91CE6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68</a:t>
            </a:fld>
            <a:endParaRPr lang="es-ES" sz="1200" dirty="0"/>
          </a:p>
        </p:txBody>
      </p:sp>
    </p:spTree>
    <p:extLst>
      <p:ext uri="{BB962C8B-B14F-4D97-AF65-F5344CB8AC3E}">
        <p14:creationId xmlns:p14="http://schemas.microsoft.com/office/powerpoint/2010/main" val="4051493899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6">
            <a:extLst>
              <a:ext uri="{FF2B5EF4-FFF2-40B4-BE49-F238E27FC236}">
                <a16:creationId xmlns:a16="http://schemas.microsoft.com/office/drawing/2014/main" id="{BC949EE6-4CCE-0D49-BAC7-CBE94DB91B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840" y="3036369"/>
            <a:ext cx="4350776" cy="3016047"/>
          </a:xfrm>
          <a:prstGeom prst="rect">
            <a:avLst/>
          </a:prstGeom>
        </p:spPr>
      </p:pic>
      <p:pic>
        <p:nvPicPr>
          <p:cNvPr id="8" name="Imagen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2215" y="1800772"/>
            <a:ext cx="5484178" cy="415904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s-ES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BabyIAXO</a:t>
            </a:r>
            <a:r>
              <a:rPr lang="es-ES" sz="4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detectors</a:t>
            </a:r>
            <a:r>
              <a:rPr lang="es-ES" sz="4000" b="1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s-ES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beamlines</a:t>
            </a:r>
            <a:endParaRPr lang="en-US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Marcador de contenido 2"/>
          <p:cNvSpPr txBox="1">
            <a:spLocks/>
          </p:cNvSpPr>
          <p:nvPr/>
        </p:nvSpPr>
        <p:spPr bwMode="auto">
          <a:xfrm>
            <a:off x="92596" y="1501096"/>
            <a:ext cx="6167527" cy="11722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kern="1200">
                <a:solidFill>
                  <a:schemeClr val="tx1"/>
                </a:solidFill>
                <a:latin typeface="Arial Rounded MT Bold" panose="020F0704030504030204" pitchFamily="34" charset="0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kern="1200">
                <a:solidFill>
                  <a:schemeClr val="tx1"/>
                </a:solidFill>
                <a:latin typeface="Arial Rounded MT Bold" panose="020F0704030504030204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kern="1200">
                <a:solidFill>
                  <a:schemeClr val="tx1"/>
                </a:solidFill>
                <a:latin typeface="Arial Rounded MT Bold" panose="020F0704030504030204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kern="1200">
                <a:solidFill>
                  <a:schemeClr val="tx1"/>
                </a:solidFill>
                <a:latin typeface="Arial Rounded MT Bold" panose="020F0704030504030204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kern="1200">
                <a:solidFill>
                  <a:schemeClr val="tx1"/>
                </a:solidFill>
                <a:latin typeface="Arial Rounded MT Bold" panose="020F0704030504030204" pitchFamily="34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Baseline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detectors: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Low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 background </a:t>
            </a:r>
            <a:r>
              <a:rPr lang="en-US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Micromegas detectors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 of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microbulk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 type.</a:t>
            </a:r>
          </a:p>
          <a:p>
            <a:pPr>
              <a:defRPr/>
            </a:pPr>
            <a:r>
              <a:rPr lang="es-ES" sz="2000" dirty="0" err="1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Various</a:t>
            </a: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 alternative </a:t>
            </a:r>
            <a:r>
              <a:rPr lang="es-ES" sz="2000" dirty="0" err="1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technologies</a:t>
            </a: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 being </a:t>
            </a:r>
            <a:r>
              <a:rPr lang="es-ES" sz="2000" dirty="0" err="1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explored</a:t>
            </a: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 in te collaboration: TES, MMC, </a:t>
            </a:r>
            <a:r>
              <a:rPr lang="es-ES" sz="2000" dirty="0" err="1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GridPix</a:t>
            </a: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, </a:t>
            </a:r>
            <a:r>
              <a:rPr lang="es-ES" sz="2000" dirty="0" err="1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SDDs</a:t>
            </a: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,…</a:t>
            </a:r>
            <a:endParaRPr lang="en-US" sz="2000" dirty="0"/>
          </a:p>
        </p:txBody>
      </p:sp>
      <p:sp>
        <p:nvSpPr>
          <p:cNvPr id="3" name="Rectángulo 2">
            <a:extLst>
              <a:ext uri="{FF2B5EF4-FFF2-40B4-BE49-F238E27FC236}">
                <a16:creationId xmlns:a16="http://schemas.microsoft.com/office/drawing/2014/main" id="{AE5A2BB3-03FC-BE48-9C1D-1C816542A441}"/>
              </a:ext>
            </a:extLst>
          </p:cNvPr>
          <p:cNvSpPr/>
          <p:nvPr/>
        </p:nvSpPr>
        <p:spPr>
          <a:xfrm>
            <a:off x="707925" y="5419553"/>
            <a:ext cx="3003749" cy="52322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Various prototypes taking data at CAPA, LSC &amp;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Saclay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Rectángulo 2">
            <a:extLst>
              <a:ext uri="{FF2B5EF4-FFF2-40B4-BE49-F238E27FC236}">
                <a16:creationId xmlns:a16="http://schemas.microsoft.com/office/drawing/2014/main" id="{FBFE4CFF-95C9-D341-A60E-A7CF77159FAC}"/>
              </a:ext>
            </a:extLst>
          </p:cNvPr>
          <p:cNvSpPr/>
          <p:nvPr/>
        </p:nvSpPr>
        <p:spPr>
          <a:xfrm>
            <a:off x="6506325" y="2020405"/>
            <a:ext cx="2516631" cy="52322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s-ES" sz="1400" dirty="0" err="1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Beamline</a:t>
            </a:r>
            <a:r>
              <a:rPr lang="es-ES" sz="14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 </a:t>
            </a:r>
            <a:r>
              <a:rPr lang="es-ES" sz="1400" dirty="0" err="1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design</a:t>
            </a:r>
            <a:r>
              <a:rPr lang="es-ES" sz="14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 </a:t>
            </a:r>
            <a:r>
              <a:rPr lang="es-ES" sz="1400" dirty="0" err="1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finalized</a:t>
            </a:r>
            <a:r>
              <a:rPr lang="es-ES" sz="14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. </a:t>
            </a:r>
          </a:p>
          <a:p>
            <a:pPr algn="ctr"/>
            <a:r>
              <a:rPr lang="es-ES" sz="1400" dirty="0" err="1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First</a:t>
            </a:r>
            <a:r>
              <a:rPr lang="es-ES" sz="14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 </a:t>
            </a:r>
            <a:r>
              <a:rPr lang="es-ES" sz="1400" dirty="0" err="1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procurements</a:t>
            </a:r>
            <a:r>
              <a:rPr lang="es-ES" sz="14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 </a:t>
            </a:r>
            <a:r>
              <a:rPr lang="es-ES" sz="1400" dirty="0" err="1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started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Marcador de fecha 3">
            <a:extLst>
              <a:ext uri="{FF2B5EF4-FFF2-40B4-BE49-F238E27FC236}">
                <a16:creationId xmlns:a16="http://schemas.microsoft.com/office/drawing/2014/main" id="{6A365237-7AE0-1D30-A7A1-5E9D4A525D2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Marcador de pie de página 4">
            <a:extLst>
              <a:ext uri="{FF2B5EF4-FFF2-40B4-BE49-F238E27FC236}">
                <a16:creationId xmlns:a16="http://schemas.microsoft.com/office/drawing/2014/main" id="{1350888F-FBD6-85C4-AB41-73FCDBFF3E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10" name="Marcador de número de diapositiva 9">
            <a:extLst>
              <a:ext uri="{FF2B5EF4-FFF2-40B4-BE49-F238E27FC236}">
                <a16:creationId xmlns:a16="http://schemas.microsoft.com/office/drawing/2014/main" id="{55BDE67B-EDFE-3347-DAFB-7C204401B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69</a:t>
            </a:fld>
            <a:endParaRPr lang="es-ES" sz="1200" dirty="0"/>
          </a:p>
        </p:txBody>
      </p:sp>
      <p:pic>
        <p:nvPicPr>
          <p:cNvPr id="11" name="Imagen 6">
            <a:extLst>
              <a:ext uri="{FF2B5EF4-FFF2-40B4-BE49-F238E27FC236}">
                <a16:creationId xmlns:a16="http://schemas.microsoft.com/office/drawing/2014/main" id="{38429983-5A7D-F7A7-411B-772D8219081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2780" y="5481246"/>
            <a:ext cx="1371841" cy="399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740685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z="4000" b="1" dirty="0">
                <a:latin typeface="Arial" panose="020B0604020202020204" pitchFamily="34" charset="0"/>
                <a:cs typeface="Arial" panose="020B0604020202020204" pitchFamily="34" charset="0"/>
              </a:rPr>
              <a:t>BabyIAXO Micromegas </a:t>
            </a:r>
            <a:r>
              <a:rPr lang="es-ES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detectors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Marcador de contenido 2">
            <a:extLst>
              <a:ext uri="{FF2B5EF4-FFF2-40B4-BE49-F238E27FC236}">
                <a16:creationId xmlns:a16="http://schemas.microsoft.com/office/drawing/2014/main" id="{779F002C-2F98-0241-BDBD-1CCAC21C20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368" y="1525096"/>
            <a:ext cx="6221178" cy="2533948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Goal is to reach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10</a:t>
            </a:r>
            <a:r>
              <a:rPr lang="en-US" sz="2000" baseline="300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-7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 c/keV/cm</a:t>
            </a:r>
            <a:r>
              <a:rPr lang="en-US" sz="2000" baseline="300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2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/s</a:t>
            </a:r>
          </a:p>
          <a:p>
            <a:pPr>
              <a:spcAft>
                <a:spcPts val="0"/>
              </a:spcAft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Achieved underground</a:t>
            </a:r>
          </a:p>
          <a:p>
            <a:pPr>
              <a:spcAft>
                <a:spcPts val="0"/>
              </a:spcAft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Prototypes aboveground (CAPA) and underground (LSC) to test intrinsic limits</a:t>
            </a:r>
          </a:p>
          <a:p>
            <a:pPr>
              <a:spcAft>
                <a:spcPts val="0"/>
              </a:spcAft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Simulation effort: background model</a:t>
            </a:r>
          </a:p>
          <a:p>
            <a:pPr>
              <a:spcAft>
                <a:spcPts val="0"/>
              </a:spcAft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Cosmic neutrons study: collaboration with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HENSA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EFCD719-94C2-7642-B6C8-BB00FF08E8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76551" y="4203188"/>
            <a:ext cx="2865223" cy="2034119"/>
          </a:xfrm>
          <a:prstGeom prst="rect">
            <a:avLst/>
          </a:prstGeom>
        </p:spPr>
      </p:pic>
      <p:sp>
        <p:nvSpPr>
          <p:cNvPr id="15" name="Rectángulo 2">
            <a:extLst>
              <a:ext uri="{FF2B5EF4-FFF2-40B4-BE49-F238E27FC236}">
                <a16:creationId xmlns:a16="http://schemas.microsoft.com/office/drawing/2014/main" id="{B65DFF8A-AEC0-F446-94AA-2051E4521BCA}"/>
              </a:ext>
            </a:extLst>
          </p:cNvPr>
          <p:cNvSpPr/>
          <p:nvPr/>
        </p:nvSpPr>
        <p:spPr>
          <a:xfrm>
            <a:off x="10240031" y="5907239"/>
            <a:ext cx="1958445" cy="52322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n-US" sz="1400" dirty="0">
                <a:latin typeface="Arial Rounded MT Bold" panose="020F0704030504030204" pitchFamily="34" charset="77"/>
                <a:sym typeface="Wingdings" pitchFamily="2" charset="2"/>
              </a:rPr>
              <a:t>Simulated cosmic neutron event</a:t>
            </a:r>
            <a:endParaRPr lang="en-US" sz="1400" dirty="0">
              <a:latin typeface="Arial Rounded MT Bold" panose="020F0704030504030204" pitchFamily="34" charset="77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71C17BB-30DC-F54A-AC6F-E3E94577A80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524" r="4551"/>
          <a:stretch/>
        </p:blipFill>
        <p:spPr>
          <a:xfrm>
            <a:off x="6304539" y="4231266"/>
            <a:ext cx="2680157" cy="2161001"/>
          </a:xfrm>
          <a:prstGeom prst="rect">
            <a:avLst/>
          </a:prstGeom>
        </p:spPr>
      </p:pic>
      <p:pic>
        <p:nvPicPr>
          <p:cNvPr id="14" name="Imagen 6">
            <a:extLst>
              <a:ext uri="{FF2B5EF4-FFF2-40B4-BE49-F238E27FC236}">
                <a16:creationId xmlns:a16="http://schemas.microsoft.com/office/drawing/2014/main" id="{26696450-F982-F823-7FCA-DC234CF74B2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7552" y="3937910"/>
            <a:ext cx="5918448" cy="229939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21ACD8F1-2CC6-82D0-338C-6B5F6906EA2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20026" y="302054"/>
            <a:ext cx="2538004" cy="2111005"/>
          </a:xfrm>
          <a:prstGeom prst="rect">
            <a:avLst/>
          </a:prstGeom>
        </p:spPr>
      </p:pic>
      <p:sp>
        <p:nvSpPr>
          <p:cNvPr id="20" name="Rectángulo 2">
            <a:extLst>
              <a:ext uri="{FF2B5EF4-FFF2-40B4-BE49-F238E27FC236}">
                <a16:creationId xmlns:a16="http://schemas.microsoft.com/office/drawing/2014/main" id="{4D66C971-3F39-41ED-D593-511941174AE5}"/>
              </a:ext>
            </a:extLst>
          </p:cNvPr>
          <p:cNvSpPr/>
          <p:nvPr/>
        </p:nvSpPr>
        <p:spPr>
          <a:xfrm>
            <a:off x="7011586" y="1497504"/>
            <a:ext cx="2680157" cy="73866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n-US" sz="1400" dirty="0">
                <a:latin typeface="Arial Rounded MT Bold" panose="020F0704030504030204" pitchFamily="34" charset="77"/>
                <a:sym typeface="Wingdings" pitchFamily="2" charset="2"/>
              </a:rPr>
              <a:t>Development of new radiopure electronics </a:t>
            </a:r>
          </a:p>
          <a:p>
            <a:pPr algn="ctr"/>
            <a:r>
              <a:rPr lang="en-US" sz="1400" dirty="0">
                <a:latin typeface="Arial Rounded MT Bold" panose="020F0704030504030204" pitchFamily="34" charset="77"/>
                <a:sym typeface="Wingdings" pitchFamily="2" charset="2"/>
              </a:rPr>
              <a:t>&amp; low EM noise</a:t>
            </a:r>
            <a:endParaRPr lang="en-US" sz="1400" dirty="0">
              <a:latin typeface="Arial Rounded MT Bold" panose="020F0704030504030204" pitchFamily="34" charset="77"/>
            </a:endParaRPr>
          </a:p>
        </p:txBody>
      </p:sp>
      <p:pic>
        <p:nvPicPr>
          <p:cNvPr id="22" name="Imagen 7">
            <a:extLst>
              <a:ext uri="{FF2B5EF4-FFF2-40B4-BE49-F238E27FC236}">
                <a16:creationId xmlns:a16="http://schemas.microsoft.com/office/drawing/2014/main" id="{AE71A245-1421-2C3E-29CA-FC26E00AF7E5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23174"/>
          <a:stretch/>
        </p:blipFill>
        <p:spPr>
          <a:xfrm>
            <a:off x="10375670" y="2954240"/>
            <a:ext cx="1582629" cy="555255"/>
          </a:xfrm>
          <a:prstGeom prst="rect">
            <a:avLst/>
          </a:prstGeom>
        </p:spPr>
      </p:pic>
      <p:pic>
        <p:nvPicPr>
          <p:cNvPr id="23" name="Imagen 8">
            <a:extLst>
              <a:ext uri="{FF2B5EF4-FFF2-40B4-BE49-F238E27FC236}">
                <a16:creationId xmlns:a16="http://schemas.microsoft.com/office/drawing/2014/main" id="{B6978F47-5401-A65C-7691-75874D64055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592195" y="2071661"/>
            <a:ext cx="1149579" cy="858200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73A2237B-FD2C-6751-11DC-F2886B5D522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7271" y="2646431"/>
            <a:ext cx="2865223" cy="1375307"/>
          </a:xfrm>
          <a:prstGeom prst="rect">
            <a:avLst/>
          </a:prstGeom>
        </p:spPr>
      </p:pic>
      <p:sp>
        <p:nvSpPr>
          <p:cNvPr id="25" name="Right Arrow 24">
            <a:extLst>
              <a:ext uri="{FF2B5EF4-FFF2-40B4-BE49-F238E27FC236}">
                <a16:creationId xmlns:a16="http://schemas.microsoft.com/office/drawing/2014/main" id="{9217FBDA-83FE-8CE6-A5BD-F9E117A15DB4}"/>
              </a:ext>
            </a:extLst>
          </p:cNvPr>
          <p:cNvSpPr/>
          <p:nvPr/>
        </p:nvSpPr>
        <p:spPr>
          <a:xfrm>
            <a:off x="6408212" y="3380744"/>
            <a:ext cx="517798" cy="478499"/>
          </a:xfrm>
          <a:prstGeom prst="right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ES"/>
          </a:p>
        </p:txBody>
      </p:sp>
      <p:sp>
        <p:nvSpPr>
          <p:cNvPr id="7" name="Marcador de fecha 3">
            <a:extLst>
              <a:ext uri="{FF2B5EF4-FFF2-40B4-BE49-F238E27FC236}">
                <a16:creationId xmlns:a16="http://schemas.microsoft.com/office/drawing/2014/main" id="{1A0BF2E5-33D8-40FE-60F5-5A5999556E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Marcador de pie de página 4">
            <a:extLst>
              <a:ext uri="{FF2B5EF4-FFF2-40B4-BE49-F238E27FC236}">
                <a16:creationId xmlns:a16="http://schemas.microsoft.com/office/drawing/2014/main" id="{432553B9-8E1F-8356-FAFC-47D28DD5F3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10" name="Marcador de número de diapositiva 9">
            <a:extLst>
              <a:ext uri="{FF2B5EF4-FFF2-40B4-BE49-F238E27FC236}">
                <a16:creationId xmlns:a16="http://schemas.microsoft.com/office/drawing/2014/main" id="{089B19E9-1365-5FB0-7448-110A7E7244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70</a:t>
            </a:fld>
            <a:endParaRPr lang="es-ES" sz="1200" dirty="0"/>
          </a:p>
        </p:txBody>
      </p:sp>
      <p:pic>
        <p:nvPicPr>
          <p:cNvPr id="18" name="Imagen 6">
            <a:extLst>
              <a:ext uri="{FF2B5EF4-FFF2-40B4-BE49-F238E27FC236}">
                <a16:creationId xmlns:a16="http://schemas.microsoft.com/office/drawing/2014/main" id="{38429983-5A7D-F7A7-411B-772D8219081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68481" y="5984093"/>
            <a:ext cx="1371841" cy="399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5007195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AB05CF9E-CB5A-887F-F86A-2D37131946C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6751" y="3274240"/>
            <a:ext cx="5500075" cy="3045579"/>
          </a:xfrm>
          <a:prstGeom prst="rect">
            <a:avLst/>
          </a:prstGeom>
        </p:spPr>
      </p:pic>
      <p:sp>
        <p:nvSpPr>
          <p:cNvPr id="1146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 b="1" noProof="0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Detecting DM axions: “axion </a:t>
            </a:r>
            <a:r>
              <a:rPr lang="en-US" sz="3600" b="1" noProof="0" dirty="0" err="1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haloscopes</a:t>
            </a:r>
            <a:r>
              <a:rPr lang="en-US" sz="3600" b="1" noProof="0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4691" name="Rectangle 3"/>
              <p:cNvSpPr>
                <a:spLocks noGrp="1" noChangeArrowheads="1"/>
              </p:cNvSpPr>
              <p:nvPr>
                <p:ph type="body" idx="1"/>
              </p:nvPr>
            </p:nvSpPr>
            <p:spPr>
              <a:xfrm>
                <a:off x="479377" y="1484785"/>
                <a:ext cx="6840588" cy="3484563"/>
              </a:xfrm>
            </p:spPr>
            <p:txBody>
              <a:bodyPr/>
              <a:lstStyle/>
              <a:p>
                <a:pPr eaLnBrk="1" hangingPunct="1">
                  <a:lnSpc>
                    <a:spcPct val="90000"/>
                  </a:lnSpc>
                  <a:defRPr/>
                </a:pPr>
                <a:r>
                  <a:rPr lang="en-US" sz="2000" noProof="0" dirty="0">
                    <a:latin typeface="Arial" panose="020B0604020202020204" pitchFamily="34" charset="0"/>
                    <a:cs typeface="Arial" panose="020B0604020202020204" pitchFamily="34" charset="0"/>
                  </a:rPr>
                  <a:t>Assumption: DM is mostly axions</a:t>
                </a:r>
              </a:p>
              <a:p>
                <a:pPr eaLnBrk="1" hangingPunct="1">
                  <a:lnSpc>
                    <a:spcPct val="90000"/>
                  </a:lnSpc>
                  <a:defRPr/>
                </a:pPr>
                <a:r>
                  <a:rPr lang="en-US" sz="2000" noProof="0" dirty="0">
                    <a:latin typeface="Arial" panose="020B0604020202020204" pitchFamily="34" charset="0"/>
                    <a:cs typeface="Arial" panose="020B0604020202020204" pitchFamily="34" charset="0"/>
                  </a:rPr>
                  <a:t>Resonant cavities (Sikivie,1983)</a:t>
                </a:r>
              </a:p>
              <a:p>
                <a:pPr lvl="1" eaLnBrk="1" hangingPunct="1">
                  <a:lnSpc>
                    <a:spcPct val="90000"/>
                  </a:lnSpc>
                  <a:defRPr/>
                </a:pPr>
                <a:r>
                  <a:rPr lang="en-US" sz="1800" noProof="0" dirty="0" err="1">
                    <a:latin typeface="Arial" panose="020B0604020202020204" pitchFamily="34" charset="0"/>
                    <a:cs typeface="Arial" panose="020B0604020202020204" pitchFamily="34" charset="0"/>
                  </a:rPr>
                  <a:t>Primakoff</a:t>
                </a:r>
                <a:r>
                  <a:rPr lang="en-US" sz="1800" noProof="0" dirty="0">
                    <a:latin typeface="Arial" panose="020B0604020202020204" pitchFamily="34" charset="0"/>
                    <a:cs typeface="Arial" panose="020B0604020202020204" pitchFamily="34" charset="0"/>
                  </a:rPr>
                  <a:t> conversion inside a “tunable” resonant cavity</a:t>
                </a:r>
              </a:p>
              <a:p>
                <a:pPr lvl="1" eaLnBrk="1" hangingPunct="1">
                  <a:lnSpc>
                    <a:spcPct val="90000"/>
                  </a:lnSpc>
                  <a:defRPr/>
                </a:pPr>
                <a:r>
                  <a:rPr lang="en-US" sz="1800" noProof="0" dirty="0">
                    <a:latin typeface="Arial" panose="020B0604020202020204" pitchFamily="34" charset="0"/>
                    <a:cs typeface="Arial" panose="020B0604020202020204" pitchFamily="34" charset="0"/>
                  </a:rPr>
                  <a:t>Energy of photon = </a:t>
                </a:r>
                <a14:m>
                  <m:oMath xmlns:m="http://schemas.openxmlformats.org/officeDocument/2006/math">
                    <m:r>
                      <a:rPr lang="en-US" sz="1800" i="1" noProof="0" dirty="0" smtClean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𝑚</m:t>
                    </m:r>
                    <m:r>
                      <a:rPr lang="en-US" sz="1800" i="1" baseline="-25000" noProof="0" dirty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𝑎</m:t>
                    </m:r>
                    <m:r>
                      <a:rPr lang="en-US" sz="1800" i="1" noProof="0" dirty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𝑐</m:t>
                    </m:r>
                    <m:r>
                      <a:rPr lang="en-US" sz="1800" i="1" baseline="30000" noProof="0" dirty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2</m:t>
                    </m:r>
                    <m:r>
                      <a:rPr lang="en-US" sz="1800" i="1" noProof="0" dirty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+</m:t>
                    </m:r>
                    <m:r>
                      <a:rPr lang="en-US" sz="1800" i="1" noProof="0" dirty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𝑂</m:t>
                    </m:r>
                    <m:r>
                      <a:rPr lang="en-US" sz="1800" i="1" noProof="0" dirty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(</m:t>
                    </m:r>
                    <m:r>
                      <a:rPr lang="en-US" sz="1800" i="1" noProof="0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𝛽</m:t>
                    </m:r>
                    <m:r>
                      <a:rPr lang="en-US" sz="1800" i="1" baseline="30000" noProof="0" dirty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2</m:t>
                    </m:r>
                    <m:r>
                      <a:rPr lang="en-US" sz="1800" i="1" noProof="0" dirty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)</m:t>
                    </m:r>
                  </m:oMath>
                </a14:m>
                <a:endParaRPr lang="en-US" sz="1800" noProof="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eaLnBrk="1" hangingPunct="1">
                  <a:lnSpc>
                    <a:spcPct val="90000"/>
                  </a:lnSpc>
                  <a:defRPr/>
                </a:pPr>
                <a:endParaRPr lang="en-US" sz="2400" noProof="0" dirty="0">
                  <a:effectLst>
                    <a:outerShdw blurRad="38100" dist="38100" dir="2700000" algn="tl">
                      <a:srgbClr val="0000AC"/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14691" name="Rectangle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idx="1"/>
              </p:nvPr>
            </p:nvSpPr>
            <p:spPr>
              <a:xfrm>
                <a:off x="479377" y="1484785"/>
                <a:ext cx="6840588" cy="3484563"/>
              </a:xfrm>
              <a:blipFill>
                <a:blip r:embed="rId4"/>
                <a:stretch>
                  <a:fillRect l="-741" t="-1818"/>
                </a:stretch>
              </a:blipFill>
            </p:spPr>
            <p:txBody>
              <a:bodyPr/>
              <a:lstStyle/>
              <a:p>
                <a:r>
                  <a:rPr lang="en-E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8 Rectángulo"/>
          <p:cNvSpPr>
            <a:spLocks noChangeArrowheads="1"/>
          </p:cNvSpPr>
          <p:nvPr/>
        </p:nvSpPr>
        <p:spPr bwMode="auto">
          <a:xfrm>
            <a:off x="479377" y="3837962"/>
            <a:ext cx="2944450" cy="861774"/>
          </a:xfrm>
          <a:prstGeom prst="rect">
            <a:avLst/>
          </a:prstGeom>
          <a:ln>
            <a:headEnd/>
            <a:tailEnd type="triangle" w="med" len="med"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/>
            <a:r>
              <a:rPr lang="es-ES" sz="16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Axion</a:t>
            </a:r>
            <a:r>
              <a:rPr lang="es-ES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DM </a:t>
            </a:r>
            <a:r>
              <a:rPr lang="es-ES" sz="16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field</a:t>
            </a:r>
            <a:endParaRPr lang="es-ES" sz="16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s-ES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Non-</a:t>
            </a:r>
            <a:r>
              <a:rPr lang="es-ES" sz="16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relativistic</a:t>
            </a:r>
            <a:endParaRPr lang="es-ES" sz="16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s-ES" sz="16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Frequency</a:t>
            </a:r>
            <a:r>
              <a:rPr lang="es-ES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 </a:t>
            </a:r>
            <a:r>
              <a:rPr lang="es-ES" sz="16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axion</a:t>
            </a:r>
            <a:r>
              <a:rPr lang="es-ES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 </a:t>
            </a:r>
            <a:r>
              <a:rPr lang="es-ES" sz="16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mass</a:t>
            </a:r>
            <a:endParaRPr lang="es-ES" sz="16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4" name="24 Grupo"/>
          <p:cNvGrpSpPr>
            <a:grpSpLocks/>
          </p:cNvGrpSpPr>
          <p:nvPr/>
        </p:nvGrpSpPr>
        <p:grpSpPr bwMode="auto">
          <a:xfrm>
            <a:off x="8760074" y="1501446"/>
            <a:ext cx="3240582" cy="4870779"/>
            <a:chOff x="7236073" y="1501446"/>
            <a:chExt cx="3240582" cy="4870779"/>
          </a:xfrm>
        </p:grpSpPr>
        <p:sp>
          <p:nvSpPr>
            <p:cNvPr id="109580" name="AutoShape 4"/>
            <p:cNvSpPr>
              <a:spLocks/>
            </p:cNvSpPr>
            <p:nvPr/>
          </p:nvSpPr>
          <p:spPr bwMode="auto">
            <a:xfrm>
              <a:off x="7307635" y="1501446"/>
              <a:ext cx="3169020" cy="821641"/>
            </a:xfrm>
            <a:prstGeom prst="borderCallout2">
              <a:avLst>
                <a:gd name="adj1" fmla="val 18750"/>
                <a:gd name="adj2" fmla="val -7079"/>
                <a:gd name="adj3" fmla="val 18750"/>
                <a:gd name="adj4" fmla="val -30532"/>
                <a:gd name="adj5" fmla="val 233051"/>
                <a:gd name="adj6" fmla="val -77134"/>
              </a:avLst>
            </a:prstGeom>
            <a:ln>
              <a:headEnd/>
              <a:tailEnd type="triangle" w="med" len="med"/>
            </a:ln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/>
              <a:r>
                <a:rPr lang="en-GB" sz="1600" b="0" dirty="0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Cavity dimensions smaller than de Broglie wavelength of axions</a:t>
              </a:r>
            </a:p>
          </p:txBody>
        </p:sp>
        <p:sp>
          <p:nvSpPr>
            <p:cNvPr id="109581" name="AutoShape 4"/>
            <p:cNvSpPr>
              <a:spLocks/>
            </p:cNvSpPr>
            <p:nvPr/>
          </p:nvSpPr>
          <p:spPr bwMode="auto">
            <a:xfrm>
              <a:off x="7236073" y="5084763"/>
              <a:ext cx="3096566" cy="1287462"/>
            </a:xfrm>
            <a:prstGeom prst="borderCallout2">
              <a:avLst>
                <a:gd name="adj1" fmla="val 67065"/>
                <a:gd name="adj2" fmla="val -6630"/>
                <a:gd name="adj3" fmla="val 67796"/>
                <a:gd name="adj4" fmla="val -33690"/>
                <a:gd name="adj5" fmla="val 19023"/>
                <a:gd name="adj6" fmla="val -68106"/>
              </a:avLst>
            </a:prstGeom>
            <a:ln>
              <a:headEnd/>
              <a:tailEnd type="triangle" w="med" len="med"/>
            </a:ln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/>
              <a:r>
                <a:rPr lang="en-GB" sz="1600" b="0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If cavity tuned to the axion frequency, conversion is “boosted” by resonant factor </a:t>
              </a:r>
            </a:p>
            <a:p>
              <a:pPr algn="ctr"/>
              <a:r>
                <a:rPr lang="en-GB" sz="1600" b="0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(Q quality factor)</a:t>
              </a:r>
            </a:p>
          </p:txBody>
        </p:sp>
      </p:grpSp>
      <p:sp>
        <p:nvSpPr>
          <p:cNvPr id="32" name="AutoShape 4"/>
          <p:cNvSpPr>
            <a:spLocks/>
          </p:cNvSpPr>
          <p:nvPr/>
        </p:nvSpPr>
        <p:spPr bwMode="auto">
          <a:xfrm>
            <a:off x="773037" y="5213413"/>
            <a:ext cx="2808363" cy="975187"/>
          </a:xfrm>
          <a:prstGeom prst="borderCallout2">
            <a:avLst>
              <a:gd name="adj1" fmla="val 55162"/>
              <a:gd name="adj2" fmla="val 102616"/>
              <a:gd name="adj3" fmla="val 53514"/>
              <a:gd name="adj4" fmla="val 122051"/>
              <a:gd name="adj5" fmla="val -3280"/>
              <a:gd name="adj6" fmla="val 153888"/>
            </a:avLst>
          </a:prstGeom>
          <a:ln>
            <a:headEnd/>
            <a:tailEnd type="triangle" w="med" len="med"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/>
            <a:r>
              <a:rPr lang="en-GB" sz="16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Primakoff</a:t>
            </a: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conversion of DM axions into microwave photons inside cavity</a:t>
            </a:r>
            <a:endParaRPr lang="en-GB" sz="1600" b="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6" name="Imagen 2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98732" y="2815902"/>
            <a:ext cx="3356244" cy="82164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6" name="Marcador de fecha 3">
            <a:extLst>
              <a:ext uri="{FF2B5EF4-FFF2-40B4-BE49-F238E27FC236}">
                <a16:creationId xmlns:a16="http://schemas.microsoft.com/office/drawing/2014/main" id="{EFAECBAC-D6AF-E110-DEDA-54300371B14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Marcador de pie de página 4">
            <a:extLst>
              <a:ext uri="{FF2B5EF4-FFF2-40B4-BE49-F238E27FC236}">
                <a16:creationId xmlns:a16="http://schemas.microsoft.com/office/drawing/2014/main" id="{BFE7D9C9-D924-CDC4-84BC-0B88A023F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9" name="Marcador de número de diapositiva 9">
            <a:extLst>
              <a:ext uri="{FF2B5EF4-FFF2-40B4-BE49-F238E27FC236}">
                <a16:creationId xmlns:a16="http://schemas.microsoft.com/office/drawing/2014/main" id="{DE98B719-28E2-372C-3494-8B13C2C72B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71</a:t>
            </a:fld>
            <a:endParaRPr lang="es-ES" sz="1200" dirty="0"/>
          </a:p>
        </p:txBody>
      </p:sp>
    </p:spTree>
    <p:extLst>
      <p:ext uri="{BB962C8B-B14F-4D97-AF65-F5344CB8AC3E}">
        <p14:creationId xmlns:p14="http://schemas.microsoft.com/office/powerpoint/2010/main" val="1313165154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34C23E3C-1170-B975-1B1E-E5DCAE9335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3104" y="2780928"/>
            <a:ext cx="4283056" cy="3647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5714" name="Rectangle 2"/>
          <p:cNvSpPr>
            <a:spLocks noGrp="1" noChangeArrowheads="1"/>
          </p:cNvSpPr>
          <p:nvPr>
            <p:ph type="title"/>
          </p:nvPr>
        </p:nvSpPr>
        <p:spPr>
          <a:xfrm>
            <a:off x="1184031" y="274638"/>
            <a:ext cx="8512419" cy="114300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4000" b="1" noProof="0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Solar Axions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5715" name="Rectangle 3"/>
              <p:cNvSpPr>
                <a:spLocks noGrp="1" noChangeArrowheads="1"/>
              </p:cNvSpPr>
              <p:nvPr>
                <p:ph idx="1"/>
              </p:nvPr>
            </p:nvSpPr>
            <p:spPr>
              <a:xfrm>
                <a:off x="902970" y="1412776"/>
                <a:ext cx="6593157" cy="1575754"/>
              </a:xfrm>
            </p:spPr>
            <p:txBody>
              <a:bodyPr/>
              <a:lstStyle/>
              <a:p>
                <a:pPr eaLnBrk="1" hangingPunct="1">
                  <a:defRPr/>
                </a:pPr>
                <a:r>
                  <a:rPr lang="en-US" sz="2000" noProof="0" dirty="0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Primakoff conversion of solar plasma photons </a:t>
                </a:r>
                <a:r>
                  <a:rPr lang="en-US" sz="2000" noProof="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 generic prediction of most axion models </a:t>
                </a:r>
              </a:p>
              <a:p>
                <a:pPr eaLnBrk="1" hangingPunct="1">
                  <a:defRPr/>
                </a:pPr>
                <a:r>
                  <a:rPr lang="es-ES" sz="20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In </a:t>
                </a:r>
                <a:r>
                  <a:rPr lang="es-ES" sz="2000" dirty="0" err="1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addition</a:t>
                </a:r>
                <a:r>
                  <a:rPr lang="es-ES" sz="20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s-ES" sz="2000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s-ES" sz="2000" b="0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  <a:sym typeface="Wingdings" panose="05000000000000000000" pitchFamily="2" charset="2"/>
                          </a:rPr>
                          <m:t>𝑔</m:t>
                        </m:r>
                      </m:e>
                      <m:sub>
                        <m:r>
                          <a:rPr lang="es-ES" sz="2000" b="0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  <a:sym typeface="Wingdings" panose="05000000000000000000" pitchFamily="2" charset="2"/>
                          </a:rPr>
                          <m:t>𝑎𝑒</m:t>
                        </m:r>
                      </m:sub>
                    </m:sSub>
                  </m:oMath>
                </a14:m>
                <a:r>
                  <a:rPr lang="es-ES" sz="20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-mediated axions (</a:t>
                </a:r>
                <a:r>
                  <a:rPr lang="es-ES" sz="2000" dirty="0" err="1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model</a:t>
                </a:r>
                <a:r>
                  <a:rPr lang="es-ES" sz="20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 </a:t>
                </a:r>
                <a:r>
                  <a:rPr lang="es-ES" sz="2000" dirty="0" err="1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dependent</a:t>
                </a:r>
                <a:r>
                  <a:rPr lang="es-ES" sz="20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)</a:t>
                </a:r>
                <a:endParaRPr lang="en-US" sz="2000" noProof="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eaLnBrk="1" hangingPunct="1">
                  <a:defRPr/>
                </a:pPr>
                <a:endParaRPr lang="en-US" sz="2000" noProof="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15715" name="Rectangle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902970" y="1412776"/>
                <a:ext cx="6593157" cy="1575754"/>
              </a:xfrm>
              <a:blipFill>
                <a:blip r:embed="rId3"/>
                <a:stretch>
                  <a:fillRect l="-832" t="-387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4" name="Picture 2" descr="https://encrypted-tbn2.gstatic.com/images?q=tbn:ANd9GcTTiOpy5Ofiq68JKHmUTMkFKk4pucE4jGwOWa5eGRWrj1nVm4X5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904312" y="-68580"/>
            <a:ext cx="3096344" cy="3096344"/>
          </a:xfrm>
          <a:prstGeom prst="rect">
            <a:avLst/>
          </a:prstGeom>
          <a:noFill/>
        </p:spPr>
      </p:pic>
      <p:grpSp>
        <p:nvGrpSpPr>
          <p:cNvPr id="45" name="63 Grupo"/>
          <p:cNvGrpSpPr/>
          <p:nvPr/>
        </p:nvGrpSpPr>
        <p:grpSpPr>
          <a:xfrm>
            <a:off x="7428656" y="1410489"/>
            <a:ext cx="3168352" cy="3960440"/>
            <a:chOff x="4572000" y="1484784"/>
            <a:chExt cx="3168352" cy="3960440"/>
          </a:xfrm>
        </p:grpSpPr>
        <p:cxnSp>
          <p:nvCxnSpPr>
            <p:cNvPr id="46" name="28 Conector recto de flecha"/>
            <p:cNvCxnSpPr/>
            <p:nvPr/>
          </p:nvCxnSpPr>
          <p:spPr>
            <a:xfrm flipH="1">
              <a:off x="5278475" y="1628800"/>
              <a:ext cx="2173845" cy="2592288"/>
            </a:xfrm>
            <a:prstGeom prst="straightConnector1">
              <a:avLst/>
            </a:prstGeom>
            <a:ln w="28575">
              <a:solidFill>
                <a:srgbClr val="92D050"/>
              </a:solidFill>
              <a:prstDash val="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30 Conector recto de flecha"/>
            <p:cNvCxnSpPr/>
            <p:nvPr/>
          </p:nvCxnSpPr>
          <p:spPr>
            <a:xfrm flipH="1">
              <a:off x="5064719" y="1628800"/>
              <a:ext cx="2531618" cy="2376264"/>
            </a:xfrm>
            <a:prstGeom prst="straightConnector1">
              <a:avLst/>
            </a:prstGeom>
            <a:ln w="28575">
              <a:solidFill>
                <a:srgbClr val="92D050"/>
              </a:solidFill>
              <a:prstDash val="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31 Conector recto de flecha"/>
            <p:cNvCxnSpPr/>
            <p:nvPr/>
          </p:nvCxnSpPr>
          <p:spPr>
            <a:xfrm flipH="1">
              <a:off x="4932041" y="1628800"/>
              <a:ext cx="2664295" cy="2016223"/>
            </a:xfrm>
            <a:prstGeom prst="straightConnector1">
              <a:avLst/>
            </a:prstGeom>
            <a:ln w="28575">
              <a:solidFill>
                <a:srgbClr val="92D050"/>
              </a:solidFill>
              <a:prstDash val="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32 Conector recto de flecha"/>
            <p:cNvCxnSpPr/>
            <p:nvPr/>
          </p:nvCxnSpPr>
          <p:spPr>
            <a:xfrm flipH="1">
              <a:off x="4860032" y="1653912"/>
              <a:ext cx="2599090" cy="1775088"/>
            </a:xfrm>
            <a:prstGeom prst="straightConnector1">
              <a:avLst/>
            </a:prstGeom>
            <a:ln w="28575">
              <a:solidFill>
                <a:srgbClr val="92D050"/>
              </a:solidFill>
              <a:prstDash val="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33 Conector recto de flecha"/>
            <p:cNvCxnSpPr/>
            <p:nvPr/>
          </p:nvCxnSpPr>
          <p:spPr>
            <a:xfrm flipH="1">
              <a:off x="4639473" y="1628800"/>
              <a:ext cx="2812847" cy="1656184"/>
            </a:xfrm>
            <a:prstGeom prst="straightConnector1">
              <a:avLst/>
            </a:prstGeom>
            <a:ln w="28575">
              <a:solidFill>
                <a:srgbClr val="92D050"/>
              </a:solidFill>
              <a:prstDash val="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34 Conector recto de flecha"/>
            <p:cNvCxnSpPr/>
            <p:nvPr/>
          </p:nvCxnSpPr>
          <p:spPr>
            <a:xfrm flipH="1">
              <a:off x="4678879" y="1556792"/>
              <a:ext cx="2773441" cy="1460079"/>
            </a:xfrm>
            <a:prstGeom prst="straightConnector1">
              <a:avLst/>
            </a:prstGeom>
            <a:ln w="28575">
              <a:solidFill>
                <a:srgbClr val="92D050"/>
              </a:solidFill>
              <a:prstDash val="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35 Conector recto de flecha"/>
            <p:cNvCxnSpPr/>
            <p:nvPr/>
          </p:nvCxnSpPr>
          <p:spPr>
            <a:xfrm flipH="1">
              <a:off x="4572000" y="1484784"/>
              <a:ext cx="2808312" cy="1323162"/>
            </a:xfrm>
            <a:prstGeom prst="straightConnector1">
              <a:avLst/>
            </a:prstGeom>
            <a:ln w="28575">
              <a:solidFill>
                <a:srgbClr val="92D050"/>
              </a:solidFill>
              <a:prstDash val="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37 Conector recto de flecha"/>
            <p:cNvCxnSpPr/>
            <p:nvPr/>
          </p:nvCxnSpPr>
          <p:spPr>
            <a:xfrm flipH="1">
              <a:off x="5436096" y="1628800"/>
              <a:ext cx="2160240" cy="2808313"/>
            </a:xfrm>
            <a:prstGeom prst="straightConnector1">
              <a:avLst/>
            </a:prstGeom>
            <a:ln w="28575">
              <a:solidFill>
                <a:srgbClr val="92D050"/>
              </a:solidFill>
              <a:prstDash val="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38 Conector recto de flecha"/>
            <p:cNvCxnSpPr/>
            <p:nvPr/>
          </p:nvCxnSpPr>
          <p:spPr>
            <a:xfrm flipH="1">
              <a:off x="5580112" y="1700808"/>
              <a:ext cx="1944216" cy="2952328"/>
            </a:xfrm>
            <a:prstGeom prst="straightConnector1">
              <a:avLst/>
            </a:prstGeom>
            <a:ln w="28575">
              <a:solidFill>
                <a:srgbClr val="92D050"/>
              </a:solidFill>
              <a:prstDash val="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39 Conector recto de flecha"/>
            <p:cNvCxnSpPr/>
            <p:nvPr/>
          </p:nvCxnSpPr>
          <p:spPr>
            <a:xfrm flipH="1">
              <a:off x="6012160" y="1772816"/>
              <a:ext cx="1512168" cy="3168352"/>
            </a:xfrm>
            <a:prstGeom prst="straightConnector1">
              <a:avLst/>
            </a:prstGeom>
            <a:ln w="28575">
              <a:solidFill>
                <a:srgbClr val="92D050"/>
              </a:solidFill>
              <a:prstDash val="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40 Conector recto de flecha"/>
            <p:cNvCxnSpPr/>
            <p:nvPr/>
          </p:nvCxnSpPr>
          <p:spPr>
            <a:xfrm flipH="1">
              <a:off x="6372200" y="1700808"/>
              <a:ext cx="1296144" cy="3456384"/>
            </a:xfrm>
            <a:prstGeom prst="straightConnector1">
              <a:avLst/>
            </a:prstGeom>
            <a:ln w="28575">
              <a:solidFill>
                <a:srgbClr val="92D050"/>
              </a:solidFill>
              <a:prstDash val="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41 Conector recto de flecha"/>
            <p:cNvCxnSpPr/>
            <p:nvPr/>
          </p:nvCxnSpPr>
          <p:spPr>
            <a:xfrm flipH="1">
              <a:off x="6804248" y="1700808"/>
              <a:ext cx="864096" cy="3600400"/>
            </a:xfrm>
            <a:prstGeom prst="straightConnector1">
              <a:avLst/>
            </a:prstGeom>
            <a:ln w="28575">
              <a:solidFill>
                <a:srgbClr val="92D050"/>
              </a:solidFill>
              <a:prstDash val="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42 Conector recto de flecha"/>
            <p:cNvCxnSpPr/>
            <p:nvPr/>
          </p:nvCxnSpPr>
          <p:spPr>
            <a:xfrm flipH="1">
              <a:off x="7380312" y="1700808"/>
              <a:ext cx="360040" cy="3744416"/>
            </a:xfrm>
            <a:prstGeom prst="straightConnector1">
              <a:avLst/>
            </a:prstGeom>
            <a:ln w="28575">
              <a:solidFill>
                <a:srgbClr val="92D050"/>
              </a:solidFill>
              <a:prstDash val="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4" name="Text Box 15"/>
            <p:cNvSpPr txBox="1">
              <a:spLocks noChangeArrowheads="1"/>
            </p:cNvSpPr>
            <p:nvPr/>
          </p:nvSpPr>
          <p:spPr bwMode="auto">
            <a:xfrm rot="19465398">
              <a:off x="5643978" y="2208180"/>
              <a:ext cx="1075936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sz="2400">
                  <a:solidFill>
                    <a:schemeClr val="folHlin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axions</a:t>
              </a:r>
            </a:p>
          </p:txBody>
        </p:sp>
      </p:grpSp>
      <p:sp>
        <p:nvSpPr>
          <p:cNvPr id="30" name="55 Rectángulo"/>
          <p:cNvSpPr/>
          <p:nvPr/>
        </p:nvSpPr>
        <p:spPr>
          <a:xfrm>
            <a:off x="1390508" y="3594379"/>
            <a:ext cx="1656184" cy="115416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 eaLnBrk="0" hangingPunct="0">
              <a:defRPr/>
            </a:pPr>
            <a:r>
              <a:rPr lang="es-ES_tradnl" sz="1200" b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Non-hadronic “ABC” Solar axion flux at </a:t>
            </a:r>
            <a:r>
              <a:rPr lang="es-ES_tradnl" sz="1200" b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Earth</a:t>
            </a:r>
            <a:endParaRPr lang="es-ES_tradnl" sz="1200" b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0" hangingPunct="0">
              <a:defRPr/>
            </a:pPr>
            <a:r>
              <a:rPr lang="en-US" sz="1100" i="1">
                <a:latin typeface="Arial" panose="020B0604020202020204" pitchFamily="34" charset="0"/>
                <a:cs typeface="Arial" panose="020B0604020202020204" pitchFamily="34" charset="0"/>
              </a:rPr>
              <a:t>JCAP 1312 008</a:t>
            </a:r>
          </a:p>
          <a:p>
            <a:pPr algn="ctr" eaLnBrk="0" hangingPunct="0">
              <a:defRPr/>
            </a:pPr>
            <a:r>
              <a:rPr lang="es-ES_tradnl" sz="1100" b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s-ES_tradnl" sz="1100" b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only</a:t>
            </a:r>
            <a:r>
              <a:rPr lang="es-ES_tradnl" sz="1100" b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_tradnl" sz="1100" b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</a:t>
            </a:r>
            <a:r>
              <a:rPr lang="es-ES_tradnl" sz="1100" b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axion </a:t>
            </a:r>
            <a:r>
              <a:rPr lang="es-ES_tradnl" sz="1100" b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couples</a:t>
            </a:r>
            <a:r>
              <a:rPr lang="es-ES_tradnl" sz="1100" b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_tradnl" sz="1100" b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es-ES_tradnl" sz="1100" b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_tradnl" sz="1100" b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electron</a:t>
            </a:r>
            <a:r>
              <a:rPr lang="es-ES_tradnl" sz="1100" b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s-ES" sz="1100" b="0" baseline="-25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56 Rectángulo"/>
          <p:cNvSpPr/>
          <p:nvPr/>
        </p:nvSpPr>
        <p:spPr>
          <a:xfrm>
            <a:off x="1412421" y="5123557"/>
            <a:ext cx="1656184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 eaLnBrk="0" hangingPunct="0">
              <a:defRPr/>
            </a:pPr>
            <a:r>
              <a:rPr lang="es-ES" sz="1200" b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Standard </a:t>
            </a:r>
            <a:r>
              <a:rPr lang="es-ES" sz="1200" b="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Primakoff</a:t>
            </a:r>
            <a:r>
              <a:rPr lang="es-ES" sz="1200" b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200" b="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spectrum</a:t>
            </a:r>
            <a:endParaRPr lang="es-ES" sz="1100" b="0" baseline="-25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2" name="58 Conector recto de flecha"/>
          <p:cNvCxnSpPr>
            <a:cxnSpLocks/>
          </p:cNvCxnSpPr>
          <p:nvPr/>
        </p:nvCxnSpPr>
        <p:spPr>
          <a:xfrm flipV="1">
            <a:off x="3068605" y="5001832"/>
            <a:ext cx="2163299" cy="515400"/>
          </a:xfrm>
          <a:prstGeom prst="straightConnector1">
            <a:avLst/>
          </a:prstGeom>
          <a:ln w="38100">
            <a:solidFill>
              <a:srgbClr val="0000FF">
                <a:alpha val="55294"/>
              </a:srgb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60 Conector recto de flecha"/>
          <p:cNvCxnSpPr>
            <a:cxnSpLocks/>
          </p:cNvCxnSpPr>
          <p:nvPr/>
        </p:nvCxnSpPr>
        <p:spPr>
          <a:xfrm>
            <a:off x="3046328" y="3841160"/>
            <a:ext cx="1152856" cy="160222"/>
          </a:xfrm>
          <a:prstGeom prst="straightConnector1">
            <a:avLst/>
          </a:prstGeom>
          <a:ln w="38100">
            <a:solidFill>
              <a:srgbClr val="C00000">
                <a:alpha val="55294"/>
              </a:srgb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56 Rectángulo">
            <a:extLst>
              <a:ext uri="{FF2B5EF4-FFF2-40B4-BE49-F238E27FC236}">
                <a16:creationId xmlns:a16="http://schemas.microsoft.com/office/drawing/2014/main" id="{2B0512B5-2677-10D3-CD0A-57CED2921B41}"/>
              </a:ext>
            </a:extLst>
          </p:cNvPr>
          <p:cNvSpPr/>
          <p:nvPr/>
        </p:nvSpPr>
        <p:spPr>
          <a:xfrm>
            <a:off x="3454400" y="6169663"/>
            <a:ext cx="1656184" cy="27699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 eaLnBrk="0" hangingPunct="0">
              <a:defRPr/>
            </a:pPr>
            <a:r>
              <a:rPr lang="es-ES" sz="1200" b="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Dafni+2019</a:t>
            </a:r>
            <a:endParaRPr lang="es-ES" sz="1100" b="0" baseline="-25000" dirty="0">
              <a:solidFill>
                <a:schemeClr val="bg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Marcador de fecha 3">
            <a:extLst>
              <a:ext uri="{FF2B5EF4-FFF2-40B4-BE49-F238E27FC236}">
                <a16:creationId xmlns:a16="http://schemas.microsoft.com/office/drawing/2014/main" id="{E7FCA808-31BD-6982-B4AC-B98AA7551D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Marcador de pie de página 4">
            <a:extLst>
              <a:ext uri="{FF2B5EF4-FFF2-40B4-BE49-F238E27FC236}">
                <a16:creationId xmlns:a16="http://schemas.microsoft.com/office/drawing/2014/main" id="{DEE675D6-D861-15B1-017A-4774676257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8" name="Marcador de número de diapositiva 9">
            <a:extLst>
              <a:ext uri="{FF2B5EF4-FFF2-40B4-BE49-F238E27FC236}">
                <a16:creationId xmlns:a16="http://schemas.microsoft.com/office/drawing/2014/main" id="{6B18B423-2708-81A3-0CB4-1440800654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72</a:t>
            </a:fld>
            <a:endParaRPr lang="es-ES" sz="1200" dirty="0"/>
          </a:p>
        </p:txBody>
      </p:sp>
    </p:spTree>
    <p:extLst>
      <p:ext uri="{BB962C8B-B14F-4D97-AF65-F5344CB8AC3E}">
        <p14:creationId xmlns:p14="http://schemas.microsoft.com/office/powerpoint/2010/main" val="36183666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305720"/>
            <a:ext cx="8229600" cy="5171280"/>
          </a:xfrm>
        </p:spPr>
        <p:txBody>
          <a:bodyPr/>
          <a:lstStyle/>
          <a:p>
            <a:endParaRPr lang="en-US" sz="2400" i="1" dirty="0">
              <a:solidFill>
                <a:srgbClr val="0000FF"/>
              </a:solidFill>
            </a:endParaRP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2252179" y="374639"/>
            <a:ext cx="7700917" cy="719999"/>
          </a:xfrm>
        </p:spPr>
        <p:txBody>
          <a:bodyPr>
            <a:normAutofit/>
          </a:bodyPr>
          <a:lstStyle/>
          <a:p>
            <a:r>
              <a:rPr lang="en-US" dirty="0"/>
              <a:t>CAPP to DMAG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DMAG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Search Highlights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BDD181-C145-4142-A625-57F8BB131799}" type="slidenum">
              <a:rPr lang="en-US" smtClean="0"/>
              <a:t>73</a:t>
            </a:fld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BEAF57F-E8BD-64BC-51EC-49C725A734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1200" y="1686719"/>
            <a:ext cx="4064000" cy="28194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63DC84E-D504-E53C-12C9-E5F1EC90178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6802" y="1686719"/>
            <a:ext cx="4064000" cy="281940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420E9845-10BF-F6BE-0FFB-C633D6A9B8AD}"/>
              </a:ext>
            </a:extLst>
          </p:cNvPr>
          <p:cNvSpPr txBox="1"/>
          <p:nvPr/>
        </p:nvSpPr>
        <p:spPr>
          <a:xfrm>
            <a:off x="3694338" y="3740298"/>
            <a:ext cx="183895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KR" sz="1400" b="1" i="1" dirty="0">
                <a:solidFill>
                  <a:srgbClr val="FF0000"/>
                </a:solidFill>
              </a:rPr>
              <a:t>IBS-CAPP</a:t>
            </a:r>
          </a:p>
          <a:p>
            <a:pPr algn="ctr"/>
            <a:r>
              <a:rPr lang="en-KR" sz="1200" b="1" i="1" dirty="0"/>
              <a:t>2013.10 ~ 2024.12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3C15D1E-B185-78AF-47EF-EF4BFAFAB97E}"/>
              </a:ext>
            </a:extLst>
          </p:cNvPr>
          <p:cNvSpPr txBox="1"/>
          <p:nvPr/>
        </p:nvSpPr>
        <p:spPr>
          <a:xfrm>
            <a:off x="7916598" y="3740297"/>
            <a:ext cx="176080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KR" sz="1400" b="1" i="1" dirty="0">
                <a:solidFill>
                  <a:srgbClr val="FF0000"/>
                </a:solidFill>
              </a:rPr>
              <a:t>IBS-DMAG</a:t>
            </a:r>
          </a:p>
          <a:p>
            <a:pPr algn="ctr"/>
            <a:r>
              <a:rPr lang="en-KR" sz="1200" b="1" i="1" dirty="0"/>
              <a:t>2025.01 ~</a:t>
            </a:r>
          </a:p>
        </p:txBody>
      </p:sp>
    </p:spTree>
    <p:extLst>
      <p:ext uri="{BB962C8B-B14F-4D97-AF65-F5344CB8AC3E}">
        <p14:creationId xmlns:p14="http://schemas.microsoft.com/office/powerpoint/2010/main" val="1456991763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0332" y="4210218"/>
            <a:ext cx="3565951" cy="1922245"/>
          </a:xfrm>
          <a:prstGeom prst="rect">
            <a:avLst/>
          </a:prstGeom>
        </p:spPr>
      </p:pic>
      <p:pic>
        <p:nvPicPr>
          <p:cNvPr id="11" name="Imagen 8">
            <a:extLst>
              <a:ext uri="{FF2B5EF4-FFF2-40B4-BE49-F238E27FC236}">
                <a16:creationId xmlns:a16="http://schemas.microsoft.com/office/drawing/2014/main" id="{D43A0941-FCC3-B1CC-0930-AA10BC2E47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8426" y="3584729"/>
            <a:ext cx="2608177" cy="1549254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RADES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Marcador de contenido 2">
            <a:extLst>
              <a:ext uri="{FF2B5EF4-FFF2-40B4-BE49-F238E27FC236}">
                <a16:creationId xmlns:a16="http://schemas.microsoft.com/office/drawing/2014/main" id="{4A6DAE9B-484E-F928-D837-4207AEA3F950}"/>
              </a:ext>
            </a:extLst>
          </p:cNvPr>
          <p:cNvSpPr txBox="1">
            <a:spLocks/>
          </p:cNvSpPr>
          <p:nvPr/>
        </p:nvSpPr>
        <p:spPr bwMode="auto">
          <a:xfrm>
            <a:off x="734326" y="1417639"/>
            <a:ext cx="7703831" cy="2011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kern="1200">
                <a:solidFill>
                  <a:schemeClr val="tx1"/>
                </a:solidFill>
                <a:latin typeface="Arial Rounded MT Bold" panose="020F0704030504030204" pitchFamily="34" charset="0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kern="1200">
                <a:solidFill>
                  <a:schemeClr val="tx1"/>
                </a:solidFill>
                <a:latin typeface="Arial Rounded MT Bold" panose="020F0704030504030204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kern="1200">
                <a:solidFill>
                  <a:schemeClr val="tx1"/>
                </a:solidFill>
                <a:latin typeface="Arial Rounded MT Bold" panose="020F0704030504030204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kern="1200">
                <a:solidFill>
                  <a:schemeClr val="tx1"/>
                </a:solidFill>
                <a:latin typeface="Arial Rounded MT Bold" panose="020F0704030504030204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kern="1200">
                <a:solidFill>
                  <a:schemeClr val="tx1"/>
                </a:solidFill>
                <a:latin typeface="Arial Rounded MT Bold" panose="020F0704030504030204" pitchFamily="34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Exploratory project emerged at a later stage of CAST: use of “helioscope” magnets for “haloscope” searches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Various R&amp;D and physics results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Strong boost by ERC-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StG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(B. Dobrich) in 2018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Now ultra-cryogenic setup being built at MPP-Munich</a:t>
            </a:r>
          </a:p>
          <a:p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DarkQuantum ERC-</a:t>
            </a:r>
            <a:r>
              <a:rPr lang="es-ES" sz="2000" dirty="0" err="1">
                <a:latin typeface="Arial" panose="020B0604020202020204" pitchFamily="34" charset="0"/>
                <a:cs typeface="Arial" panose="020B0604020202020204" pitchFamily="34" charset="0"/>
              </a:rPr>
              <a:t>SyG</a:t>
            </a: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2000" dirty="0" err="1">
                <a:latin typeface="Arial" panose="020B0604020202020204" pitchFamily="34" charset="0"/>
                <a:cs typeface="Arial" panose="020B0604020202020204" pitchFamily="34" charset="0"/>
              </a:rPr>
              <a:t>started</a:t>
            </a: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 2024 (Irastorza, </a:t>
            </a:r>
            <a:r>
              <a:rPr lang="es-ES" sz="2000" dirty="0" err="1">
                <a:latin typeface="Arial" panose="020B0604020202020204" pitchFamily="34" charset="0"/>
                <a:cs typeface="Arial" panose="020B0604020202020204" pitchFamily="34" charset="0"/>
              </a:rPr>
              <a:t>Kontos</a:t>
            </a: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s-ES" sz="2000" dirty="0" err="1">
                <a:latin typeface="Arial" panose="020B0604020202020204" pitchFamily="34" charset="0"/>
                <a:cs typeface="Arial" panose="020B0604020202020204" pitchFamily="34" charset="0"/>
              </a:rPr>
              <a:t>Paraoanu</a:t>
            </a: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s-ES" sz="2000" dirty="0" err="1">
                <a:latin typeface="Arial" panose="020B0604020202020204" pitchFamily="34" charset="0"/>
                <a:cs typeface="Arial" panose="020B0604020202020204" pitchFamily="34" charset="0"/>
              </a:rPr>
              <a:t>Wernsdorfer</a:t>
            </a: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Imagen 9">
            <a:extLst>
              <a:ext uri="{FF2B5EF4-FFF2-40B4-BE49-F238E27FC236}">
                <a16:creationId xmlns:a16="http://schemas.microsoft.com/office/drawing/2014/main" id="{6B2B8655-90CD-B2FE-9D2D-E17E744088E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7131" t="3773" r="13224"/>
          <a:stretch/>
        </p:blipFill>
        <p:spPr>
          <a:xfrm>
            <a:off x="8864368" y="867391"/>
            <a:ext cx="2591263" cy="2561609"/>
          </a:xfrm>
          <a:prstGeom prst="rect">
            <a:avLst/>
          </a:prstGeom>
        </p:spPr>
      </p:pic>
      <p:pic>
        <p:nvPicPr>
          <p:cNvPr id="12" name="Imagen 15">
            <a:extLst>
              <a:ext uri="{FF2B5EF4-FFF2-40B4-BE49-F238E27FC236}">
                <a16:creationId xmlns:a16="http://schemas.microsoft.com/office/drawing/2014/main" id="{4AF683D1-31AF-1F54-1DC1-D4D49BBCD5A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8682" y="5599354"/>
            <a:ext cx="2171384" cy="1229398"/>
          </a:xfrm>
          <a:prstGeom prst="rect">
            <a:avLst/>
          </a:prstGeom>
        </p:spPr>
      </p:pic>
      <p:sp>
        <p:nvSpPr>
          <p:cNvPr id="15" name="ZoneTexte 9">
            <a:extLst>
              <a:ext uri="{FF2B5EF4-FFF2-40B4-BE49-F238E27FC236}">
                <a16:creationId xmlns:a16="http://schemas.microsoft.com/office/drawing/2014/main" id="{E29CB907-8F54-9387-DE59-16904ADECC35}"/>
              </a:ext>
            </a:extLst>
          </p:cNvPr>
          <p:cNvSpPr txBox="1"/>
          <p:nvPr/>
        </p:nvSpPr>
        <p:spPr>
          <a:xfrm>
            <a:off x="1847512" y="5863031"/>
            <a:ext cx="1991164" cy="52322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es-ES"/>
            </a:defPPr>
            <a:lvl1pPr algn="ctr">
              <a:defRPr sz="1400">
                <a:solidFill>
                  <a:schemeClr val="dk1"/>
                </a:solidFill>
                <a:latin typeface="Arial Rounded MT Bold" panose="020F0704030504030204" pitchFamily="34" charset="77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cs typeface="+mn-cs"/>
              </a:defRPr>
            </a:lvl9pPr>
          </a:lstStyle>
          <a:p>
            <a:r>
              <a:rPr lang="en-US" b="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JCAP 05 (2018) 040</a:t>
            </a:r>
          </a:p>
          <a:p>
            <a:r>
              <a:rPr lang="en-US" b="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JHEP 07 (2020) 084</a:t>
            </a:r>
          </a:p>
        </p:txBody>
      </p:sp>
      <p:sp>
        <p:nvSpPr>
          <p:cNvPr id="18" name="ZoneTexte 9">
            <a:extLst>
              <a:ext uri="{FF2B5EF4-FFF2-40B4-BE49-F238E27FC236}">
                <a16:creationId xmlns:a16="http://schemas.microsoft.com/office/drawing/2014/main" id="{B771BF31-529D-8FAB-E5DD-5789B365563A}"/>
              </a:ext>
            </a:extLst>
          </p:cNvPr>
          <p:cNvSpPr txBox="1"/>
          <p:nvPr/>
        </p:nvSpPr>
        <p:spPr>
          <a:xfrm>
            <a:off x="4734058" y="6073551"/>
            <a:ext cx="1991164" cy="52322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es-ES"/>
            </a:defPPr>
            <a:lvl1pPr algn="ctr">
              <a:defRPr sz="1400">
                <a:solidFill>
                  <a:schemeClr val="dk1"/>
                </a:solidFill>
                <a:latin typeface="Arial Rounded MT Bold" panose="020F0704030504030204" pitchFamily="34" charset="77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cs typeface="+mn-cs"/>
              </a:defRPr>
            </a:lvl9pPr>
          </a:lstStyle>
          <a:p>
            <a:r>
              <a:rPr lang="en-US" b="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JHEP </a:t>
            </a:r>
            <a:r>
              <a:rPr lang="en-US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21 (2020) 075</a:t>
            </a:r>
          </a:p>
          <a:p>
            <a:r>
              <a:rPr lang="en-US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JHEP 04 (2025) 113</a:t>
            </a:r>
          </a:p>
        </p:txBody>
      </p:sp>
      <p:sp>
        <p:nvSpPr>
          <p:cNvPr id="19" name="ZoneTexte 9">
            <a:extLst>
              <a:ext uri="{FF2B5EF4-FFF2-40B4-BE49-F238E27FC236}">
                <a16:creationId xmlns:a16="http://schemas.microsoft.com/office/drawing/2014/main" id="{021AB1D1-1543-FD87-9008-E34FCD4DD1E5}"/>
              </a:ext>
            </a:extLst>
          </p:cNvPr>
          <p:cNvSpPr txBox="1"/>
          <p:nvPr/>
        </p:nvSpPr>
        <p:spPr>
          <a:xfrm>
            <a:off x="9175801" y="5782480"/>
            <a:ext cx="2520482" cy="52322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es-ES"/>
            </a:defPPr>
            <a:lvl1pPr algn="ctr">
              <a:defRPr sz="1400">
                <a:solidFill>
                  <a:schemeClr val="dk1"/>
                </a:solidFill>
                <a:latin typeface="Arial Rounded MT Bold" panose="020F0704030504030204" pitchFamily="34" charset="77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cs typeface="+mn-cs"/>
              </a:defRPr>
            </a:lvl9pPr>
          </a:lstStyle>
          <a:p>
            <a:r>
              <a:rPr lang="en-US" b="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IEEE Trans. Appl. </a:t>
            </a:r>
            <a:r>
              <a:rPr lang="en-US" b="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Supercond</a:t>
            </a:r>
            <a:r>
              <a:rPr lang="en-US" b="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32 (2022) 45</a:t>
            </a:r>
          </a:p>
        </p:txBody>
      </p:sp>
      <p:sp>
        <p:nvSpPr>
          <p:cNvPr id="20" name="Llamada rectangular redondeada 2">
            <a:extLst>
              <a:ext uri="{FF2B5EF4-FFF2-40B4-BE49-F238E27FC236}">
                <a16:creationId xmlns:a16="http://schemas.microsoft.com/office/drawing/2014/main" id="{7AED31EF-8C56-CB8B-7F4C-66EEA8DBB373}"/>
              </a:ext>
            </a:extLst>
          </p:cNvPr>
          <p:cNvSpPr/>
          <p:nvPr/>
        </p:nvSpPr>
        <p:spPr>
          <a:xfrm>
            <a:off x="2828239" y="4171213"/>
            <a:ext cx="1872304" cy="1160125"/>
          </a:xfrm>
          <a:prstGeom prst="wedgeRoundRectCallout">
            <a:avLst>
              <a:gd name="adj1" fmla="val -62627"/>
              <a:gd name="adj2" fmla="val -14964"/>
              <a:gd name="adj3" fmla="val 16667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 b="0" dirty="0">
                <a:latin typeface="Arial" panose="020B0604020202020204" pitchFamily="34" charset="0"/>
                <a:cs typeface="Arial" panose="020B0604020202020204" pitchFamily="34" charset="0"/>
              </a:rPr>
              <a:t>New geometry concepts to scale in V but keeping high resonant </a:t>
            </a:r>
            <a:r>
              <a:rPr lang="en-US" sz="1400" b="0" i="1" dirty="0"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</a:p>
        </p:txBody>
      </p:sp>
      <p:sp>
        <p:nvSpPr>
          <p:cNvPr id="22" name="Llamada rectangular redondeada 2">
            <a:extLst>
              <a:ext uri="{FF2B5EF4-FFF2-40B4-BE49-F238E27FC236}">
                <a16:creationId xmlns:a16="http://schemas.microsoft.com/office/drawing/2014/main" id="{BA7EF4CD-AD0E-0142-7052-F1AD14B66FB8}"/>
              </a:ext>
            </a:extLst>
          </p:cNvPr>
          <p:cNvSpPr/>
          <p:nvPr/>
        </p:nvSpPr>
        <p:spPr>
          <a:xfrm>
            <a:off x="5738400" y="3958393"/>
            <a:ext cx="3311497" cy="439459"/>
          </a:xfrm>
          <a:prstGeom prst="wedgeRoundRectCallout">
            <a:avLst>
              <a:gd name="adj1" fmla="val -3505"/>
              <a:gd name="adj2" fmla="val 83091"/>
              <a:gd name="adj3" fmla="val 16667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 b="0" dirty="0">
                <a:latin typeface="Arial" panose="020B0604020202020204" pitchFamily="34" charset="0"/>
                <a:cs typeface="Arial" panose="020B0604020202020204" pitchFamily="34" charset="0"/>
              </a:rPr>
              <a:t>Physics result at single </a:t>
            </a:r>
            <a:r>
              <a:rPr lang="en-US" sz="1400" b="0" i="1" dirty="0"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US" sz="1400" b="0" dirty="0">
                <a:latin typeface="Arial" panose="020B0604020202020204" pitchFamily="34" charset="0"/>
                <a:cs typeface="Arial" panose="020B0604020202020204" pitchFamily="34" charset="0"/>
              </a:rPr>
              <a:t> point in CAST and in SM18 magnets</a:t>
            </a:r>
            <a:endParaRPr lang="en-US" sz="1400" b="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8" name="Picture 4" descr="Figure">
            <a:extLst>
              <a:ext uri="{FF2B5EF4-FFF2-40B4-BE49-F238E27FC236}">
                <a16:creationId xmlns:a16="http://schemas.microsoft.com/office/drawing/2014/main" id="{8DA2F28B-8C0D-61CB-3DA1-82E6F961F0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3642" y="4698306"/>
            <a:ext cx="2844800" cy="1039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Llamada rectangular redondeada 2">
            <a:extLst>
              <a:ext uri="{FF2B5EF4-FFF2-40B4-BE49-F238E27FC236}">
                <a16:creationId xmlns:a16="http://schemas.microsoft.com/office/drawing/2014/main" id="{755BA5FA-EABD-B443-52A8-434F8620C8AB}"/>
              </a:ext>
            </a:extLst>
          </p:cNvPr>
          <p:cNvSpPr/>
          <p:nvPr/>
        </p:nvSpPr>
        <p:spPr>
          <a:xfrm>
            <a:off x="9499890" y="3717032"/>
            <a:ext cx="1872304" cy="859699"/>
          </a:xfrm>
          <a:prstGeom prst="wedgeRoundRectCallout">
            <a:avLst>
              <a:gd name="adj1" fmla="val 12189"/>
              <a:gd name="adj2" fmla="val 68886"/>
              <a:gd name="adj3" fmla="val 16667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 b="0" dirty="0">
                <a:latin typeface="Arial" panose="020B0604020202020204" pitchFamily="34" charset="0"/>
                <a:cs typeface="Arial" panose="020B0604020202020204" pitchFamily="34" charset="0"/>
              </a:rPr>
              <a:t>Inner HTS coatings to improve Q factor</a:t>
            </a:r>
            <a:endParaRPr lang="en-US" sz="1400" b="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4" name="Picture 2" descr="Resultado de imagen de erc logo">
            <a:hlinkClick r:id="rId7"/>
            <a:extLst>
              <a:ext uri="{FF2B5EF4-FFF2-40B4-BE49-F238E27FC236}">
                <a16:creationId xmlns:a16="http://schemas.microsoft.com/office/drawing/2014/main" id="{586E27A0-9C64-521D-B291-8DD026C716B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 cstate="print"/>
          <a:srcRect b="23927"/>
          <a:stretch/>
        </p:blipFill>
        <p:spPr bwMode="auto">
          <a:xfrm>
            <a:off x="10881170" y="2760210"/>
            <a:ext cx="1075993" cy="81854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sp>
        <p:nvSpPr>
          <p:cNvPr id="3" name="Marcador de fecha 3">
            <a:extLst>
              <a:ext uri="{FF2B5EF4-FFF2-40B4-BE49-F238E27FC236}">
                <a16:creationId xmlns:a16="http://schemas.microsoft.com/office/drawing/2014/main" id="{735BCABE-30D5-36D9-229D-A6825CC44B8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Marcador de pie de página 4">
            <a:extLst>
              <a:ext uri="{FF2B5EF4-FFF2-40B4-BE49-F238E27FC236}">
                <a16:creationId xmlns:a16="http://schemas.microsoft.com/office/drawing/2014/main" id="{DAF0F866-C3BC-8F2B-39DD-247FFFDC1E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9" name="Marcador de número de diapositiva 9">
            <a:extLst>
              <a:ext uri="{FF2B5EF4-FFF2-40B4-BE49-F238E27FC236}">
                <a16:creationId xmlns:a16="http://schemas.microsoft.com/office/drawing/2014/main" id="{E7571A6A-41B6-92FD-6943-7E50EEB1CB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74</a:t>
            </a:fld>
            <a:endParaRPr lang="es-ES" sz="1200" dirty="0"/>
          </a:p>
        </p:txBody>
      </p:sp>
      <p:pic>
        <p:nvPicPr>
          <p:cNvPr id="6" name="Imagen 9">
            <a:extLst>
              <a:ext uri="{FF2B5EF4-FFF2-40B4-BE49-F238E27FC236}">
                <a16:creationId xmlns:a16="http://schemas.microsoft.com/office/drawing/2014/main" id="{602FDCBE-A55B-7EB2-28DB-85172E30762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947546" y="6214053"/>
            <a:ext cx="1798766" cy="514246"/>
          </a:xfrm>
          <a:prstGeom prst="rect">
            <a:avLst/>
          </a:prstGeom>
        </p:spPr>
      </p:pic>
      <p:pic>
        <p:nvPicPr>
          <p:cNvPr id="21" name="Picture 2">
            <a:extLst>
              <a:ext uri="{FF2B5EF4-FFF2-40B4-BE49-F238E27FC236}">
                <a16:creationId xmlns:a16="http://schemas.microsoft.com/office/drawing/2014/main" id="{3A17E6C0-53C3-4D5C-BCEA-182B7FFB43F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0678"/>
          <a:stretch/>
        </p:blipFill>
        <p:spPr bwMode="auto">
          <a:xfrm>
            <a:off x="7065153" y="112900"/>
            <a:ext cx="1586110" cy="1225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7244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upo 10">
            <a:extLst>
              <a:ext uri="{FF2B5EF4-FFF2-40B4-BE49-F238E27FC236}">
                <a16:creationId xmlns:a16="http://schemas.microsoft.com/office/drawing/2014/main" id="{A8FD1E80-7EBE-9BA3-5893-3720DBA6F612}"/>
              </a:ext>
            </a:extLst>
          </p:cNvPr>
          <p:cNvGrpSpPr/>
          <p:nvPr/>
        </p:nvGrpSpPr>
        <p:grpSpPr>
          <a:xfrm>
            <a:off x="5279587" y="1929142"/>
            <a:ext cx="5747626" cy="3607753"/>
            <a:chOff x="411630" y="1590103"/>
            <a:chExt cx="6507101" cy="4084471"/>
          </a:xfrm>
        </p:grpSpPr>
        <p:pic>
          <p:nvPicPr>
            <p:cNvPr id="14" name="Imagen 3">
              <a:extLst>
                <a:ext uri="{FF2B5EF4-FFF2-40B4-BE49-F238E27FC236}">
                  <a16:creationId xmlns:a16="http://schemas.microsoft.com/office/drawing/2014/main" id="{D2E1ACCE-B414-76C0-7455-569FC6CB9F5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b="896"/>
            <a:stretch/>
          </p:blipFill>
          <p:spPr>
            <a:xfrm>
              <a:off x="411630" y="1590103"/>
              <a:ext cx="6507101" cy="4084471"/>
            </a:xfrm>
            <a:prstGeom prst="rect">
              <a:avLst/>
            </a:prstGeom>
          </p:spPr>
        </p:pic>
        <p:sp>
          <p:nvSpPr>
            <p:cNvPr id="15" name="CuadroTexto 7">
              <a:extLst>
                <a:ext uri="{FF2B5EF4-FFF2-40B4-BE49-F238E27FC236}">
                  <a16:creationId xmlns:a16="http://schemas.microsoft.com/office/drawing/2014/main" id="{2DB9D5A0-E035-951B-2EF6-882A98C1E00B}"/>
                </a:ext>
              </a:extLst>
            </p:cNvPr>
            <p:cNvSpPr txBox="1"/>
            <p:nvPr/>
          </p:nvSpPr>
          <p:spPr>
            <a:xfrm>
              <a:off x="2292262" y="4715674"/>
              <a:ext cx="674253" cy="540091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en-GB" sz="1400" dirty="0">
                  <a:latin typeface="Quantum Round (BRK)" pitchFamily="2"/>
                  <a:cs typeface="Arial" panose="020B0604020202020204" pitchFamily="34" charset="0"/>
                </a:rPr>
                <a:t>D</a:t>
              </a:r>
              <a:r>
                <a:rPr lang="en-GB" sz="1400" dirty="0">
                  <a:latin typeface="Quantum Round Hollow (BRK)" pitchFamily="2"/>
                  <a:cs typeface="Arial" panose="020B0604020202020204" pitchFamily="34" charset="0"/>
                </a:rPr>
                <a:t>Q </a:t>
              </a:r>
            </a:p>
            <a:p>
              <a:pPr algn="ctr"/>
              <a:r>
                <a:rPr lang="en-GB" sz="11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LF</a:t>
              </a:r>
              <a:endPara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6" name="CuadroTexto 8">
              <a:extLst>
                <a:ext uri="{FF2B5EF4-FFF2-40B4-BE49-F238E27FC236}">
                  <a16:creationId xmlns:a16="http://schemas.microsoft.com/office/drawing/2014/main" id="{8B6190DE-D6A0-B10C-3B9A-3033199E1DD6}"/>
                </a:ext>
              </a:extLst>
            </p:cNvPr>
            <p:cNvSpPr txBox="1"/>
            <p:nvPr/>
          </p:nvSpPr>
          <p:spPr>
            <a:xfrm>
              <a:off x="5237966" y="4715674"/>
              <a:ext cx="858034" cy="477054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en-GB" sz="1400" dirty="0">
                  <a:latin typeface="Quantum Round (BRK)" pitchFamily="2"/>
                  <a:cs typeface="Arial" panose="020B0604020202020204" pitchFamily="34" charset="0"/>
                </a:rPr>
                <a:t>D</a:t>
              </a:r>
              <a:r>
                <a:rPr lang="en-GB" sz="1400" dirty="0">
                  <a:latin typeface="Quantum Round Hollow (BRK)" pitchFamily="2"/>
                  <a:cs typeface="Arial" panose="020B0604020202020204" pitchFamily="34" charset="0"/>
                </a:rPr>
                <a:t>Q </a:t>
              </a:r>
            </a:p>
            <a:p>
              <a:pPr algn="ctr"/>
              <a:r>
                <a:rPr lang="en-GB" sz="11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HF</a:t>
              </a:r>
              <a:endPara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cxnSp>
          <p:nvCxnSpPr>
            <p:cNvPr id="17" name="Conector recto de flecha 9">
              <a:extLst>
                <a:ext uri="{FF2B5EF4-FFF2-40B4-BE49-F238E27FC236}">
                  <a16:creationId xmlns:a16="http://schemas.microsoft.com/office/drawing/2014/main" id="{7144AEDA-3675-3570-9A0F-0041B7DBE9B2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5617923" y="4433838"/>
              <a:ext cx="43841" cy="319414"/>
            </a:xfrm>
            <a:prstGeom prst="straightConnector1">
              <a:avLst/>
            </a:prstGeom>
            <a:ln w="254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Conector recto de flecha 15">
              <a:extLst>
                <a:ext uri="{FF2B5EF4-FFF2-40B4-BE49-F238E27FC236}">
                  <a16:creationId xmlns:a16="http://schemas.microsoft.com/office/drawing/2014/main" id="{5AF05BE2-0CD8-A620-F8A6-9BC3C526F777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2210844" y="4571624"/>
              <a:ext cx="162838" cy="244258"/>
            </a:xfrm>
            <a:prstGeom prst="straightConnector1">
              <a:avLst/>
            </a:prstGeom>
            <a:ln w="254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Rectángulo 19">
              <a:extLst>
                <a:ext uri="{FF2B5EF4-FFF2-40B4-BE49-F238E27FC236}">
                  <a16:creationId xmlns:a16="http://schemas.microsoft.com/office/drawing/2014/main" id="{C1B3B27D-0EC7-2926-2F6F-B87053422B30}"/>
                </a:ext>
              </a:extLst>
            </p:cNvPr>
            <p:cNvSpPr/>
            <p:nvPr/>
          </p:nvSpPr>
          <p:spPr>
            <a:xfrm>
              <a:off x="2805830" y="4715674"/>
              <a:ext cx="256784" cy="47705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2" name="Título 1">
            <a:extLst>
              <a:ext uri="{FF2B5EF4-FFF2-40B4-BE49-F238E27FC236}">
                <a16:creationId xmlns:a16="http://schemas.microsoft.com/office/drawing/2014/main" id="{D56F0BCC-71A4-1A81-1748-995D0EE683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601" y="235653"/>
            <a:ext cx="10886954" cy="1325563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DarkQuantum: quantum-enhancing RADES</a:t>
            </a:r>
            <a:endParaRPr lang="en-GB" sz="4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DC0E74EA-D3E6-2770-B3D9-89CFFEE2F8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283" y="1660413"/>
            <a:ext cx="4772583" cy="3675862"/>
          </a:xfrm>
        </p:spPr>
        <p:txBody>
          <a:bodyPr vert="horz" lIns="91440" tIns="45720" rIns="91440" bIns="45720" rtlCol="0">
            <a:normAutofit fontScale="92500"/>
          </a:bodyPr>
          <a:lstStyle/>
          <a:p>
            <a:pPr>
              <a:lnSpc>
                <a:spcPct val="10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Built on RADES plans. Add “quantum” ingredient. </a:t>
            </a:r>
          </a:p>
          <a:p>
            <a:pPr lvl="1">
              <a:lnSpc>
                <a:spcPct val="10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Establish link with key experts and bring them to the axion field.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Well defined roadmap of technical and physics outcome (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 impact)</a:t>
            </a:r>
          </a:p>
          <a:p>
            <a:pPr lvl="1">
              <a:lnSpc>
                <a:spcPct val="10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Low frequency search in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RADES@BabyIAXO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High frequency search in RADES@LSC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FF7F93A-54FD-5D04-16B8-2F7F624A2391}"/>
              </a:ext>
            </a:extLst>
          </p:cNvPr>
          <p:cNvSpPr txBox="1"/>
          <p:nvPr/>
        </p:nvSpPr>
        <p:spPr>
          <a:xfrm>
            <a:off x="618283" y="5343959"/>
            <a:ext cx="625052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Additional exploratory lines with great potential: 1) HTS for increasing Q, 2) low radioactive techniques / underground, 3) Machine learning, 4) Magnonics for tuning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B1A57B02-9E2D-80A1-508C-BE7BD07666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Marcador de pie de página 4">
            <a:extLst>
              <a:ext uri="{FF2B5EF4-FFF2-40B4-BE49-F238E27FC236}">
                <a16:creationId xmlns:a16="http://schemas.microsoft.com/office/drawing/2014/main" id="{83516BDC-F6B0-111C-8F15-67D2CF5DBD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9" name="Marcador de número de diapositiva 9">
            <a:extLst>
              <a:ext uri="{FF2B5EF4-FFF2-40B4-BE49-F238E27FC236}">
                <a16:creationId xmlns:a16="http://schemas.microsoft.com/office/drawing/2014/main" id="{1A3F9C5A-AD20-3C3E-715B-72BFB08287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75</a:t>
            </a:fld>
            <a:endParaRPr lang="es-ES" sz="1200" dirty="0"/>
          </a:p>
        </p:txBody>
      </p:sp>
      <p:pic>
        <p:nvPicPr>
          <p:cNvPr id="20" name="Picture 2" descr="Resultado de imagen de erc logo">
            <a:hlinkClick r:id="rId4"/>
            <a:extLst>
              <a:ext uri="{FF2B5EF4-FFF2-40B4-BE49-F238E27FC236}">
                <a16:creationId xmlns:a16="http://schemas.microsoft.com/office/drawing/2014/main" id="{B3C4E6D3-572C-6678-3F29-B3B997CB26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281583" y="1405058"/>
            <a:ext cx="1802110" cy="1802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sp>
        <p:nvSpPr>
          <p:cNvPr id="21" name="TextBox 6">
            <a:extLst>
              <a:ext uri="{FF2B5EF4-FFF2-40B4-BE49-F238E27FC236}">
                <a16:creationId xmlns:a16="http://schemas.microsoft.com/office/drawing/2014/main" id="{EA20EDA5-F4F5-992E-2E9E-B716E8CF1CA6}"/>
              </a:ext>
            </a:extLst>
          </p:cNvPr>
          <p:cNvSpPr txBox="1"/>
          <p:nvPr/>
        </p:nvSpPr>
        <p:spPr>
          <a:xfrm>
            <a:off x="7012638" y="1344306"/>
            <a:ext cx="365030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" sz="2800" dirty="0">
                <a:solidFill>
                  <a:schemeClr val="accent5">
                    <a:lumMod val="75000"/>
                  </a:schemeClr>
                </a:solidFill>
                <a:latin typeface="Quantum Round (BRK)" pitchFamily="2" charset="0"/>
              </a:rPr>
              <a:t>Dark</a:t>
            </a:r>
            <a:r>
              <a:rPr lang="es-ES" sz="2800" dirty="0">
                <a:solidFill>
                  <a:schemeClr val="accent5">
                    <a:lumMod val="75000"/>
                  </a:schemeClr>
                </a:solidFill>
                <a:latin typeface="Quantum Round Hollow (BRK)" pitchFamily="2" charset="0"/>
              </a:rPr>
              <a:t>Quantum</a:t>
            </a:r>
            <a:endParaRPr lang="en-ES" sz="2800" dirty="0"/>
          </a:p>
        </p:txBody>
      </p:sp>
      <p:sp>
        <p:nvSpPr>
          <p:cNvPr id="22" name="TextBox 4">
            <a:extLst>
              <a:ext uri="{FF2B5EF4-FFF2-40B4-BE49-F238E27FC236}">
                <a16:creationId xmlns:a16="http://schemas.microsoft.com/office/drawing/2014/main" id="{E1A578A5-9213-4D70-B526-BD1C8D739791}"/>
              </a:ext>
            </a:extLst>
          </p:cNvPr>
          <p:cNvSpPr txBox="1"/>
          <p:nvPr/>
        </p:nvSpPr>
        <p:spPr>
          <a:xfrm>
            <a:off x="6868806" y="5699410"/>
            <a:ext cx="5234624" cy="64633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Also </a:t>
            </a:r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QRADES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project from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Quantera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call, further strengthen the quantum development for RADES</a:t>
            </a:r>
          </a:p>
        </p:txBody>
      </p:sp>
    </p:spTree>
    <p:extLst>
      <p:ext uri="{BB962C8B-B14F-4D97-AF65-F5344CB8AC3E}">
        <p14:creationId xmlns:p14="http://schemas.microsoft.com/office/powerpoint/2010/main" val="1046412543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865022" y="332656"/>
            <a:ext cx="9345778" cy="1143000"/>
          </a:xfrm>
        </p:spPr>
        <p:txBody>
          <a:bodyPr>
            <a:normAutofit/>
          </a:bodyPr>
          <a:lstStyle/>
          <a:p>
            <a:r>
              <a:rPr lang="en-US" sz="4000" b="1" noProof="0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RADES/DQ low frequency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2 Marcador de contenido"/>
              <p:cNvSpPr>
                <a:spLocks noGrp="1"/>
              </p:cNvSpPr>
              <p:nvPr>
                <p:ph idx="1"/>
              </p:nvPr>
            </p:nvSpPr>
            <p:spPr>
              <a:xfrm>
                <a:off x="623391" y="1583472"/>
                <a:ext cx="6951009" cy="4241327"/>
              </a:xfrm>
            </p:spPr>
            <p:txBody>
              <a:bodyPr>
                <a:normAutofit/>
              </a:bodyPr>
              <a:lstStyle/>
              <a:p>
                <a:pPr eaLnBrk="0" fontAlgn="base" hangingPunct="0">
                  <a:spcBef>
                    <a:spcPct val="20000"/>
                  </a:spcBef>
                  <a:spcAft>
                    <a:spcPct val="0"/>
                  </a:spcAft>
                </a:pPr>
                <a:r>
                  <a:rPr lang="en-US" sz="2200" dirty="0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Large V haloscopes</a:t>
                </a:r>
                <a:r>
                  <a:rPr lang="en-US" sz="2200" dirty="0">
                    <a:latin typeface="Arial" panose="020B0604020202020204" pitchFamily="34" charset="0"/>
                    <a:cs typeface="Arial" panose="020B0604020202020204" pitchFamily="34" charset="0"/>
                  </a:rPr>
                  <a:t> are technologically simpler, but expensive </a:t>
                </a:r>
                <a:r>
                  <a:rPr lang="en-US" sz="22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 huge magnet needed. Use of existing magnets could be an effective strategy</a:t>
                </a:r>
              </a:p>
              <a:p>
                <a:pPr eaLnBrk="0" fontAlgn="base" hangingPunct="0">
                  <a:spcBef>
                    <a:spcPct val="20000"/>
                  </a:spcBef>
                  <a:spcAft>
                    <a:spcPct val="0"/>
                  </a:spcAft>
                </a:pPr>
                <a:r>
                  <a:rPr lang="en-US" sz="2200" b="1" dirty="0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RADES</a:t>
                </a:r>
                <a:r>
                  <a:rPr lang="en-US" sz="22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: use of BabyIAXO Use of (Baby)IAXO large magnetic volume for axion DM setups.</a:t>
                </a:r>
              </a:p>
              <a:p>
                <a:pPr lvl="1" eaLnBrk="0" fontAlgn="base" hangingPunct="0">
                  <a:spcBef>
                    <a:spcPct val="20000"/>
                  </a:spcBef>
                  <a:spcAft>
                    <a:spcPct val="0"/>
                  </a:spcAft>
                </a:pPr>
                <a:r>
                  <a:rPr lang="es-ES" sz="1800" dirty="0" err="1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Various</a:t>
                </a:r>
                <a:r>
                  <a:rPr lang="es-ES" sz="18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 5-m </a:t>
                </a:r>
                <a:r>
                  <a:rPr lang="es-ES" sz="1800" dirty="0" err="1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long</a:t>
                </a:r>
                <a:r>
                  <a:rPr lang="es-ES" sz="18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 50-cm </a:t>
                </a:r>
                <a:r>
                  <a:rPr lang="es-ES" sz="1800" dirty="0" err="1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diameter</a:t>
                </a:r>
                <a:r>
                  <a:rPr lang="es-ES" sz="18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 </a:t>
                </a:r>
                <a:r>
                  <a:rPr lang="es-ES" sz="1800" dirty="0" err="1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cavities</a:t>
                </a:r>
                <a:endParaRPr lang="en-US" sz="1800" dirty="0">
                  <a:latin typeface="Arial" panose="020B0604020202020204" pitchFamily="34" charset="0"/>
                  <a:cs typeface="Arial" panose="020B0604020202020204" pitchFamily="34" charset="0"/>
                  <a:sym typeface="Wingdings" panose="05000000000000000000" pitchFamily="2" charset="2"/>
                </a:endParaRPr>
              </a:p>
              <a:p>
                <a:pPr eaLnBrk="0" fontAlgn="base" hangingPunct="0">
                  <a:spcBef>
                    <a:spcPct val="20000"/>
                  </a:spcBef>
                  <a:spcAft>
                    <a:spcPct val="0"/>
                  </a:spcAft>
                </a:pPr>
                <a:r>
                  <a:rPr lang="en-US" sz="22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Very competitive prospects for 1-2 </a:t>
                </a:r>
                <a14:m>
                  <m:oMath xmlns:m="http://schemas.openxmlformats.org/officeDocument/2006/math">
                    <m:r>
                      <a:rPr lang="en-US" sz="220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  <a:sym typeface="Wingdings" panose="05000000000000000000" pitchFamily="2" charset="2"/>
                      </a:rPr>
                      <m:t>𝜇</m:t>
                    </m:r>
                  </m:oMath>
                </a14:m>
                <a:r>
                  <a:rPr lang="en-US" sz="22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eV axion searches.</a:t>
                </a:r>
              </a:p>
              <a:p>
                <a:pPr eaLnBrk="0" fontAlgn="base" hangingPunct="0">
                  <a:spcBef>
                    <a:spcPct val="20000"/>
                  </a:spcBef>
                  <a:spcAft>
                    <a:spcPct val="0"/>
                  </a:spcAft>
                </a:pPr>
                <a:r>
                  <a:rPr lang="es-ES" sz="2200" dirty="0" err="1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First</a:t>
                </a:r>
                <a:r>
                  <a:rPr lang="es-ES" sz="22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 </a:t>
                </a:r>
                <a:r>
                  <a:rPr lang="es-ES" sz="2200" dirty="0" err="1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prototypes</a:t>
                </a:r>
                <a:r>
                  <a:rPr lang="es-ES" sz="22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 </a:t>
                </a:r>
                <a:r>
                  <a:rPr lang="es-ES" sz="2200" dirty="0" err="1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under</a:t>
                </a:r>
                <a:r>
                  <a:rPr lang="es-ES" sz="22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 </a:t>
                </a:r>
                <a:r>
                  <a:rPr lang="es-ES" sz="2200" dirty="0" err="1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construction</a:t>
                </a:r>
                <a:r>
                  <a:rPr lang="es-ES" sz="22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 (1 m </a:t>
                </a:r>
                <a:r>
                  <a:rPr lang="es-ES" sz="2200" dirty="0" err="1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long</a:t>
                </a:r>
                <a:r>
                  <a:rPr lang="es-ES" sz="22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)</a:t>
                </a:r>
              </a:p>
              <a:p>
                <a:pPr eaLnBrk="0" fontAlgn="base" hangingPunct="0">
                  <a:spcBef>
                    <a:spcPct val="20000"/>
                  </a:spcBef>
                  <a:spcAft>
                    <a:spcPct val="0"/>
                  </a:spcAft>
                </a:pPr>
                <a:r>
                  <a:rPr lang="es-ES" sz="22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Could </a:t>
                </a:r>
                <a:r>
                  <a:rPr lang="es-ES" sz="2200" dirty="0" err="1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already</a:t>
                </a:r>
                <a:r>
                  <a:rPr lang="es-ES" sz="22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 </a:t>
                </a:r>
                <a:r>
                  <a:rPr lang="es-ES" sz="2200" dirty="0" err="1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get</a:t>
                </a:r>
                <a:r>
                  <a:rPr lang="es-ES" sz="22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 </a:t>
                </a:r>
                <a:r>
                  <a:rPr lang="es-ES" sz="2200" dirty="0" err="1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physics</a:t>
                </a:r>
                <a:r>
                  <a:rPr lang="es-ES" sz="22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 </a:t>
                </a:r>
                <a:r>
                  <a:rPr lang="es-ES" sz="2200" dirty="0" err="1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from</a:t>
                </a:r>
                <a:r>
                  <a:rPr lang="es-ES" sz="22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 </a:t>
                </a:r>
                <a:r>
                  <a:rPr lang="es-ES" sz="2200" dirty="0" err="1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them</a:t>
                </a:r>
                <a:r>
                  <a:rPr lang="es-ES" sz="22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: </a:t>
                </a:r>
                <a:r>
                  <a:rPr lang="es-ES" sz="2200" dirty="0" err="1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using</a:t>
                </a:r>
                <a:r>
                  <a:rPr lang="es-ES" sz="22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 M1 </a:t>
                </a:r>
                <a:r>
                  <a:rPr lang="es-ES" sz="2200" dirty="0" err="1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magnet</a:t>
                </a:r>
                <a:r>
                  <a:rPr lang="es-ES" sz="22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 at CERN North </a:t>
                </a:r>
                <a:r>
                  <a:rPr lang="es-ES" sz="2200" dirty="0" err="1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Area</a:t>
                </a:r>
                <a:r>
                  <a:rPr lang="es-ES" sz="2200" dirty="0"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?  </a:t>
                </a:r>
                <a:r>
                  <a:rPr lang="es-ES" sz="2200" b="1" dirty="0" err="1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recent</a:t>
                </a:r>
                <a:r>
                  <a:rPr lang="es-ES" sz="2200" b="1" dirty="0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 </a:t>
                </a:r>
                <a:r>
                  <a:rPr lang="es-ES" sz="2200" b="1" dirty="0" err="1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EoI</a:t>
                </a:r>
                <a:r>
                  <a:rPr lang="es-ES" sz="2200" b="1" dirty="0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 </a:t>
                </a:r>
                <a:r>
                  <a:rPr lang="es-ES" sz="2200" b="1" dirty="0" err="1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to</a:t>
                </a:r>
                <a:r>
                  <a:rPr lang="es-ES" sz="2200" b="1" dirty="0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  <a:sym typeface="Wingdings" panose="05000000000000000000" pitchFamily="2" charset="2"/>
                  </a:rPr>
                  <a:t> CERN SPSC submitted</a:t>
                </a:r>
                <a:endParaRPr lang="en-US" sz="2200" b="1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  <a:sym typeface="Wingdings" panose="05000000000000000000" pitchFamily="2" charset="2"/>
                </a:endParaRPr>
              </a:p>
              <a:p>
                <a:pPr eaLnBrk="0" fontAlgn="base" hangingPunct="0">
                  <a:spcBef>
                    <a:spcPct val="20000"/>
                  </a:spcBef>
                  <a:spcAft>
                    <a:spcPct val="0"/>
                  </a:spcAft>
                </a:pPr>
                <a:endParaRPr lang="en-US" sz="2200" dirty="0">
                  <a:latin typeface="Arial" panose="020B0604020202020204" pitchFamily="34" charset="0"/>
                  <a:cs typeface="Arial" panose="020B0604020202020204" pitchFamily="34" charset="0"/>
                  <a:sym typeface="Wingdings" panose="05000000000000000000" pitchFamily="2" charset="2"/>
                </a:endParaRPr>
              </a:p>
              <a:p>
                <a:pPr eaLnBrk="0" fontAlgn="base" hangingPunct="0">
                  <a:spcBef>
                    <a:spcPct val="20000"/>
                  </a:spcBef>
                  <a:spcAft>
                    <a:spcPct val="0"/>
                  </a:spcAft>
                </a:pPr>
                <a:endParaRPr lang="en-US" sz="2200" dirty="0">
                  <a:latin typeface="Arial" panose="020B0604020202020204" pitchFamily="34" charset="0"/>
                  <a:cs typeface="Arial" panose="020B0604020202020204" pitchFamily="34" charset="0"/>
                  <a:sym typeface="Wingdings" panose="05000000000000000000" pitchFamily="2" charset="2"/>
                </a:endParaRPr>
              </a:p>
              <a:p>
                <a:pPr eaLnBrk="0" fontAlgn="base" hangingPunct="0">
                  <a:spcBef>
                    <a:spcPct val="20000"/>
                  </a:spcBef>
                  <a:spcAft>
                    <a:spcPct val="0"/>
                  </a:spcAft>
                </a:pPr>
                <a:endParaRPr lang="en-US" sz="2000" dirty="0">
                  <a:latin typeface="Arial" panose="020B0604020202020204" pitchFamily="34" charset="0"/>
                  <a:cs typeface="Arial" panose="020B0604020202020204" pitchFamily="34" charset="0"/>
                  <a:sym typeface="Wingdings" panose="05000000000000000000" pitchFamily="2" charset="2"/>
                </a:endParaRPr>
              </a:p>
            </p:txBody>
          </p:sp>
        </mc:Choice>
        <mc:Fallback xmlns="">
          <p:sp>
            <p:nvSpPr>
              <p:cNvPr id="3" name="2 Marcador de contenido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23391" y="1583472"/>
                <a:ext cx="6951009" cy="4241327"/>
              </a:xfrm>
              <a:blipFill>
                <a:blip r:embed="rId3"/>
                <a:stretch>
                  <a:fillRect l="-911" t="-1493" r="-546"/>
                </a:stretch>
              </a:blipFill>
            </p:spPr>
            <p:txBody>
              <a:bodyPr/>
              <a:lstStyle/>
              <a:p>
                <a:r>
                  <a:rPr lang="en-E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Marcador de fecha 3">
            <a:extLst>
              <a:ext uri="{FF2B5EF4-FFF2-40B4-BE49-F238E27FC236}">
                <a16:creationId xmlns:a16="http://schemas.microsoft.com/office/drawing/2014/main" id="{5ABA1789-FD1A-F98B-71C6-628F57DF8E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Marcador de pie de página 4">
            <a:extLst>
              <a:ext uri="{FF2B5EF4-FFF2-40B4-BE49-F238E27FC236}">
                <a16:creationId xmlns:a16="http://schemas.microsoft.com/office/drawing/2014/main" id="{8B8024A4-A78D-0A54-0394-1CA244E6B3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8" name="Marcador de número de diapositiva 9">
            <a:extLst>
              <a:ext uri="{FF2B5EF4-FFF2-40B4-BE49-F238E27FC236}">
                <a16:creationId xmlns:a16="http://schemas.microsoft.com/office/drawing/2014/main" id="{7A1D0F39-133D-B0DA-95BD-A11F434DC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76</a:t>
            </a:fld>
            <a:endParaRPr lang="es-ES" sz="1200" dirty="0"/>
          </a:p>
        </p:txBody>
      </p:sp>
      <p:pic>
        <p:nvPicPr>
          <p:cNvPr id="4" name="Imagen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64186" y="3643395"/>
            <a:ext cx="4362828" cy="2712955"/>
          </a:xfrm>
          <a:prstGeom prst="rect">
            <a:avLst/>
          </a:prstGeom>
        </p:spPr>
      </p:pic>
      <p:pic>
        <p:nvPicPr>
          <p:cNvPr id="12" name="Imagen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88064" y="1129524"/>
            <a:ext cx="4038950" cy="2248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8551037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56F0BCC-71A4-1A81-1748-995D0EE683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601" y="235653"/>
            <a:ext cx="10886954" cy="1325563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RADES-DQ high frequency</a:t>
            </a:r>
            <a:endParaRPr lang="en-GB" sz="4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DC0E74EA-D3E6-2770-B3D9-89CFFEE2F8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283" y="1371600"/>
            <a:ext cx="5594627" cy="50727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Beyond the standard quantum limit by counting ~10 GHz photons: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SC qubit (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transmon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) based sensor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Quantum non-demolition measurement</a:t>
            </a:r>
          </a:p>
          <a:p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Magnonics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for frequency tuning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HTS for increasing cavity Q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Going underground to reduce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darkcount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rate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 </a:t>
            </a:r>
            <a:r>
              <a:rPr lang="en-GB" sz="20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EoI</a:t>
            </a:r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to LSC recently submitted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Marcador de fecha 3">
            <a:extLst>
              <a:ext uri="{FF2B5EF4-FFF2-40B4-BE49-F238E27FC236}">
                <a16:creationId xmlns:a16="http://schemas.microsoft.com/office/drawing/2014/main" id="{45B6746C-EFD2-1DD3-B92C-89298820C9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Marcador de pie de página 4">
            <a:extLst>
              <a:ext uri="{FF2B5EF4-FFF2-40B4-BE49-F238E27FC236}">
                <a16:creationId xmlns:a16="http://schemas.microsoft.com/office/drawing/2014/main" id="{BB3D6462-9962-B0D6-38C3-19158CD55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13" name="Marcador de número de diapositiva 9">
            <a:extLst>
              <a:ext uri="{FF2B5EF4-FFF2-40B4-BE49-F238E27FC236}">
                <a16:creationId xmlns:a16="http://schemas.microsoft.com/office/drawing/2014/main" id="{B6994C4A-BC7D-0395-50AD-FA291DF7A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77</a:t>
            </a:fld>
            <a:endParaRPr lang="es-ES" sz="1200" dirty="0"/>
          </a:p>
        </p:txBody>
      </p:sp>
      <p:sp>
        <p:nvSpPr>
          <p:cNvPr id="18" name="Flecha derecha 2">
            <a:extLst>
              <a:ext uri="{FF2B5EF4-FFF2-40B4-BE49-F238E27FC236}">
                <a16:creationId xmlns:a16="http://schemas.microsoft.com/office/drawing/2014/main" id="{59101617-A382-9DD5-64F3-DC67EEF9FABA}"/>
              </a:ext>
            </a:extLst>
          </p:cNvPr>
          <p:cNvSpPr/>
          <p:nvPr/>
        </p:nvSpPr>
        <p:spPr>
          <a:xfrm>
            <a:off x="7445156" y="3544446"/>
            <a:ext cx="2089503" cy="40444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ounded Rectangle 9">
            <a:extLst>
              <a:ext uri="{FF2B5EF4-FFF2-40B4-BE49-F238E27FC236}">
                <a16:creationId xmlns:a16="http://schemas.microsoft.com/office/drawing/2014/main" id="{AA09A1C6-98F7-223D-2433-959B4EAD4B2F}"/>
              </a:ext>
            </a:extLst>
          </p:cNvPr>
          <p:cNvSpPr/>
          <p:nvPr/>
        </p:nvSpPr>
        <p:spPr>
          <a:xfrm>
            <a:off x="10560422" y="4449180"/>
            <a:ext cx="889979" cy="132202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SPD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dark count rate</a:t>
            </a:r>
          </a:p>
        </p:txBody>
      </p:sp>
      <p:sp>
        <p:nvSpPr>
          <p:cNvPr id="23" name="Right Brace 10">
            <a:extLst>
              <a:ext uri="{FF2B5EF4-FFF2-40B4-BE49-F238E27FC236}">
                <a16:creationId xmlns:a16="http://schemas.microsoft.com/office/drawing/2014/main" id="{9E875109-7DA2-4B92-C25D-C200F3758DEE}"/>
              </a:ext>
            </a:extLst>
          </p:cNvPr>
          <p:cNvSpPr/>
          <p:nvPr/>
        </p:nvSpPr>
        <p:spPr>
          <a:xfrm>
            <a:off x="10231201" y="4739071"/>
            <a:ext cx="381000" cy="771180"/>
          </a:xfrm>
          <a:prstGeom prst="rightBrac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ES"/>
          </a:p>
        </p:txBody>
      </p:sp>
      <p:grpSp>
        <p:nvGrpSpPr>
          <p:cNvPr id="4" name="Grupo 3"/>
          <p:cNvGrpSpPr/>
          <p:nvPr/>
        </p:nvGrpSpPr>
        <p:grpSpPr>
          <a:xfrm>
            <a:off x="5914915" y="2570399"/>
            <a:ext cx="4316286" cy="3849688"/>
            <a:chOff x="5914914" y="1610154"/>
            <a:chExt cx="5505351" cy="4809932"/>
          </a:xfrm>
        </p:grpSpPr>
        <p:pic>
          <p:nvPicPr>
            <p:cNvPr id="14" name="Picture 12">
              <a:extLst>
                <a:ext uri="{FF2B5EF4-FFF2-40B4-BE49-F238E27FC236}">
                  <a16:creationId xmlns:a16="http://schemas.microsoft.com/office/drawing/2014/main" id="{2C1FB5A8-62D8-7004-3AF4-9D79B6478F2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914914" y="1979488"/>
              <a:ext cx="5505351" cy="4440598"/>
            </a:xfrm>
            <a:prstGeom prst="rect">
              <a:avLst/>
            </a:prstGeom>
          </p:spPr>
        </p:pic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1" name="TextBox 7">
                  <a:extLst>
                    <a:ext uri="{FF2B5EF4-FFF2-40B4-BE49-F238E27FC236}">
                      <a16:creationId xmlns:a16="http://schemas.microsoft.com/office/drawing/2014/main" id="{4879C985-8713-2D9B-A906-FF0582C38A57}"/>
                    </a:ext>
                  </a:extLst>
                </p:cNvPr>
                <p:cNvSpPr txBox="1"/>
                <p:nvPr/>
              </p:nvSpPr>
              <p:spPr>
                <a:xfrm rot="16200000">
                  <a:off x="3963345" y="3584577"/>
                  <a:ext cx="4287923" cy="339077"/>
                </a:xfrm>
                <a:prstGeom prst="rect">
                  <a:avLst/>
                </a:prstGeom>
                <a:solidFill>
                  <a:schemeClr val="bg1"/>
                </a:solidFill>
              </p:spPr>
              <p:txBody>
                <a:bodyPr wrap="square" lIns="0" tIns="0" rIns="0" bIns="0" rtlCol="0">
                  <a:spAutoFit/>
                </a:bodyPr>
                <a:lstStyle/>
                <a:p>
                  <a14:m>
                    <m:oMath xmlns:m="http://schemas.openxmlformats.org/officeDocument/2006/math">
                      <m:sSub>
                        <m:sSubPr>
                          <m:ctrlPr>
                            <a:rPr lang="en-ES" sz="16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nor/>
                            </m:rPr>
                            <a:rPr lang="es-ES" sz="1600" b="0" i="0" smtClean="0">
                              <a:latin typeface="Cambria Math" panose="02040503050406030204" pitchFamily="18" charset="0"/>
                            </a:rPr>
                            <m:t>axion</m:t>
                          </m:r>
                          <m:r>
                            <m:rPr>
                              <m:nor/>
                            </m:rPr>
                            <a:rPr lang="es-ES" sz="1600" b="0" i="0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m:rPr>
                              <m:nor/>
                            </m:rPr>
                            <a:rPr lang="es-ES" sz="1600" b="0" i="0" smtClean="0">
                              <a:latin typeface="Cambria Math" panose="02040503050406030204" pitchFamily="18" charset="0"/>
                            </a:rPr>
                            <m:t>photon</m:t>
                          </m:r>
                          <m:r>
                            <m:rPr>
                              <m:nor/>
                            </m:rPr>
                            <a:rPr lang="es-ES" sz="1600" b="0" i="0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nor/>
                            </m:rPr>
                            <a:rPr lang="es-ES" sz="1600" b="0" i="0" smtClean="0">
                              <a:latin typeface="Cambria Math" panose="02040503050406030204" pitchFamily="18" charset="0"/>
                            </a:rPr>
                            <m:t>coupling</m:t>
                          </m:r>
                          <m:r>
                            <m:rPr>
                              <m:nor/>
                            </m:rPr>
                            <a:rPr lang="es-ES" sz="1600" b="0" i="0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s-ES" sz="16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s-ES" sz="1600" b="0" i="1" smtClean="0">
                              <a:latin typeface="Cambria Math" panose="02040503050406030204" pitchFamily="18" charset="0"/>
                            </a:rPr>
                            <m:t>𝐶</m:t>
                          </m:r>
                        </m:e>
                        <m:sub>
                          <m:r>
                            <a:rPr lang="es-ES" sz="1600" b="0" i="1" smtClean="0">
                              <a:latin typeface="Cambria Math" panose="02040503050406030204" pitchFamily="18" charset="0"/>
                            </a:rPr>
                            <m:t>𝑎</m:t>
                          </m:r>
                          <m:r>
                            <a:rPr lang="es-ES" sz="16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𝛾</m:t>
                          </m:r>
                        </m:sub>
                      </m:sSub>
                      <m:r>
                        <a:rPr lang="en-ES" sz="16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∝</m:t>
                      </m:r>
                      <m:r>
                        <a:rPr lang="es-ES" sz="16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</m:t>
                      </m:r>
                      <m:sSub>
                        <m:sSubPr>
                          <m:ctrlPr>
                            <a:rPr lang="es-ES" sz="16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s-ES" sz="16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𝑔</m:t>
                          </m:r>
                        </m:e>
                        <m:sub>
                          <m:r>
                            <a:rPr lang="es-ES" sz="16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𝑎</m:t>
                          </m:r>
                          <m:r>
                            <a:rPr lang="es-ES" sz="16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𝛾</m:t>
                          </m:r>
                        </m:sub>
                      </m:sSub>
                      <m:r>
                        <a:rPr lang="es-ES" sz="16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/</m:t>
                      </m:r>
                      <m:sSub>
                        <m:sSubPr>
                          <m:ctrlPr>
                            <a:rPr lang="es-ES" sz="16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s-ES" sz="16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</m:t>
                          </m:r>
                        </m:e>
                        <m:sub>
                          <m:r>
                            <a:rPr lang="es-ES" sz="16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𝑎</m:t>
                          </m:r>
                        </m:sub>
                      </m:sSub>
                    </m:oMath>
                  </a14:m>
                  <a:r>
                    <a:rPr lang="en-ES" sz="1600" dirty="0"/>
                    <a:t> </a:t>
                  </a:r>
                </a:p>
              </p:txBody>
            </p:sp>
          </mc:Choice>
          <mc:Fallback xmlns="">
            <p:sp>
              <p:nvSpPr>
                <p:cNvPr id="21" name="TextBox 7">
                  <a:extLst>
                    <a:ext uri="{FF2B5EF4-FFF2-40B4-BE49-F238E27FC236}">
                      <a16:creationId xmlns:a16="http://schemas.microsoft.com/office/drawing/2014/main" id="{4879C985-8713-2D9B-A906-FF0582C38A57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 rot="16200000">
                  <a:off x="3963345" y="3584577"/>
                  <a:ext cx="4287923" cy="339077"/>
                </a:xfrm>
                <a:prstGeom prst="rect">
                  <a:avLst/>
                </a:prstGeom>
                <a:blipFill>
                  <a:blip r:embed="rId4"/>
                  <a:stretch>
                    <a:fillRect l="-9091" t="-369" r="-22727" b="-2952"/>
                  </a:stretch>
                </a:blipFill>
              </p:spPr>
              <p:txBody>
                <a:bodyPr/>
                <a:lstStyle/>
                <a:p>
                  <a:r>
                    <a:rPr lang="en-ES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4" name="Rectángulo 23"/>
                <p:cNvSpPr/>
                <p:nvPr/>
              </p:nvSpPr>
              <p:spPr>
                <a:xfrm>
                  <a:off x="8566484" y="1610156"/>
                  <a:ext cx="1852880" cy="369332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s-ES" i="1" dirty="0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𝑓</m:t>
                        </m:r>
                        <m:r>
                          <a:rPr lang="es-ES" i="1" dirty="0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 ∈ (8,18) </m:t>
                        </m:r>
                        <m:r>
                          <m:rPr>
                            <m:nor/>
                          </m:rPr>
                          <a:rPr lang="es-ES" i="0" dirty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GHz</m:t>
                        </m:r>
                      </m:oMath>
                    </m:oMathPara>
                  </a14:m>
                  <a:endParaRPr lang="en-US" dirty="0"/>
                </a:p>
              </p:txBody>
            </p:sp>
          </mc:Choice>
          <mc:Fallback xmlns="">
            <p:sp>
              <p:nvSpPr>
                <p:cNvPr id="24" name="Rectángulo 23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566484" y="1610156"/>
                  <a:ext cx="1852880" cy="369332"/>
                </a:xfrm>
                <a:prstGeom prst="rect">
                  <a:avLst/>
                </a:prstGeom>
                <a:blipFill>
                  <a:blip r:embed="rId5"/>
                  <a:stretch>
                    <a:fillRect l="-1255" r="-20502" b="-41667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pic>
        <p:nvPicPr>
          <p:cNvPr id="25" name="Picture 10">
            <a:extLst>
              <a:ext uri="{FF2B5EF4-FFF2-40B4-BE49-F238E27FC236}">
                <a16:creationId xmlns:a16="http://schemas.microsoft.com/office/drawing/2014/main" id="{42CE8B55-F0A4-E37D-3B4B-572F4097602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766905" y="1973112"/>
            <a:ext cx="1260787" cy="1656861"/>
          </a:xfrm>
          <a:prstGeom prst="rect">
            <a:avLst/>
          </a:prstGeom>
        </p:spPr>
      </p:pic>
      <p:pic>
        <p:nvPicPr>
          <p:cNvPr id="26" name="Picture 11">
            <a:extLst>
              <a:ext uri="{FF2B5EF4-FFF2-40B4-BE49-F238E27FC236}">
                <a16:creationId xmlns:a16="http://schemas.microsoft.com/office/drawing/2014/main" id="{0A89B500-8722-0FAE-6309-CAA8DC14F11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22920" y="250477"/>
            <a:ext cx="3183479" cy="2215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4401392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56F0BCC-71A4-1A81-1748-995D0EE683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601" y="235653"/>
            <a:ext cx="10886954" cy="1325563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DarkQuantum: quantum-enhancing RADES</a:t>
            </a:r>
            <a:endParaRPr lang="en-GB" sz="4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DC0E74EA-D3E6-2770-B3D9-89CFFEE2F8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283" y="1371600"/>
            <a:ext cx="4473547" cy="50727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“rationale”:</a:t>
            </a:r>
          </a:p>
          <a:p>
            <a:pPr marL="0" indent="0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Built on RADES plans, high-frequency and low-frequency (BabyIAXO)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Add “quantum” ingredient. Establish link with key experts and bring them to the axion field.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Imagen">
            <a:extLst>
              <a:ext uri="{FF2B5EF4-FFF2-40B4-BE49-F238E27FC236}">
                <a16:creationId xmlns:a16="http://schemas.microsoft.com/office/drawing/2014/main" id="{89DB7DA6-01EF-B3EA-7C43-CF47ED7B33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1881" y="1691013"/>
            <a:ext cx="3378859" cy="3519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Llamada rectangular redondeada 2">
            <a:extLst>
              <a:ext uri="{FF2B5EF4-FFF2-40B4-BE49-F238E27FC236}">
                <a16:creationId xmlns:a16="http://schemas.microsoft.com/office/drawing/2014/main" id="{A714871F-84A6-AE76-40C7-22B8FDBDF864}"/>
              </a:ext>
            </a:extLst>
          </p:cNvPr>
          <p:cNvSpPr/>
          <p:nvPr/>
        </p:nvSpPr>
        <p:spPr>
          <a:xfrm>
            <a:off x="6757083" y="5405324"/>
            <a:ext cx="3419606" cy="1039019"/>
          </a:xfrm>
          <a:prstGeom prst="wedgeRoundRectCallout">
            <a:avLst>
              <a:gd name="adj1" fmla="val -4478"/>
              <a:gd name="adj2" fmla="val -98949"/>
              <a:gd name="adj3" fmla="val 16667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 b="0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US" sz="1400" b="0" baseline="30000" dirty="0"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US" sz="1400" b="0" dirty="0">
                <a:latin typeface="Arial" panose="020B0604020202020204" pitchFamily="34" charset="0"/>
                <a:cs typeface="Arial" panose="020B0604020202020204" pitchFamily="34" charset="0"/>
              </a:rPr>
              <a:t> RADES Coll. Meeting &amp; 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DarkQuantum KICKOFF Meeting</a:t>
            </a:r>
          </a:p>
          <a:p>
            <a:pPr algn="ctr"/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1 month ago @ MPP-Munich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FF7F93A-54FD-5D04-16B8-2F7F624A2391}"/>
              </a:ext>
            </a:extLst>
          </p:cNvPr>
          <p:cNvSpPr txBox="1"/>
          <p:nvPr/>
        </p:nvSpPr>
        <p:spPr>
          <a:xfrm>
            <a:off x="618283" y="5636092"/>
            <a:ext cx="609704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Also </a:t>
            </a:r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QRADES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project from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Quantera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call, further strengthen the quantum development for RADES</a:t>
            </a:r>
          </a:p>
        </p:txBody>
      </p:sp>
      <p:pic>
        <p:nvPicPr>
          <p:cNvPr id="6" name="Picture 2" descr="Resultado de imagen de erc logo">
            <a:hlinkClick r:id="rId4"/>
            <a:extLst>
              <a:ext uri="{FF2B5EF4-FFF2-40B4-BE49-F238E27FC236}">
                <a16:creationId xmlns:a16="http://schemas.microsoft.com/office/drawing/2014/main" id="{B3C4E6D3-572C-6678-3F29-B3B997CB26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44387" y="2190673"/>
            <a:ext cx="1802110" cy="1802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A20EDA5-F4F5-992E-2E9E-B716E8CF1CA6}"/>
              </a:ext>
            </a:extLst>
          </p:cNvPr>
          <p:cNvSpPr txBox="1"/>
          <p:nvPr/>
        </p:nvSpPr>
        <p:spPr>
          <a:xfrm>
            <a:off x="5285984" y="1789119"/>
            <a:ext cx="238475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" sz="2000" dirty="0">
                <a:solidFill>
                  <a:schemeClr val="accent5">
                    <a:lumMod val="75000"/>
                  </a:schemeClr>
                </a:solidFill>
                <a:latin typeface="Quantum Round (BRK)" pitchFamily="2" charset="0"/>
              </a:rPr>
              <a:t>Dark</a:t>
            </a:r>
            <a:r>
              <a:rPr lang="es-ES" sz="2000" dirty="0">
                <a:solidFill>
                  <a:schemeClr val="accent5">
                    <a:lumMod val="75000"/>
                  </a:schemeClr>
                </a:solidFill>
                <a:latin typeface="Quantum Round Hollow (BRK)" pitchFamily="2" charset="0"/>
              </a:rPr>
              <a:t>Quantum</a:t>
            </a:r>
            <a:endParaRPr lang="en-ES" sz="2000" dirty="0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B1A57B02-9E2D-80A1-508C-BE7BD07666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Marcador de pie de página 4">
            <a:extLst>
              <a:ext uri="{FF2B5EF4-FFF2-40B4-BE49-F238E27FC236}">
                <a16:creationId xmlns:a16="http://schemas.microsoft.com/office/drawing/2014/main" id="{83516BDC-F6B0-111C-8F15-67D2CF5DBD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9" name="Marcador de número de diapositiva 9">
            <a:extLst>
              <a:ext uri="{FF2B5EF4-FFF2-40B4-BE49-F238E27FC236}">
                <a16:creationId xmlns:a16="http://schemas.microsoft.com/office/drawing/2014/main" id="{1A3F9C5A-AD20-3C3E-715B-72BFB08287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78</a:t>
            </a:fld>
            <a:endParaRPr lang="es-ES" sz="1200" dirty="0"/>
          </a:p>
        </p:txBody>
      </p:sp>
      <p:sp>
        <p:nvSpPr>
          <p:cNvPr id="10" name="Rectángulo redondeado 5">
            <a:extLst>
              <a:ext uri="{FF2B5EF4-FFF2-40B4-BE49-F238E27FC236}">
                <a16:creationId xmlns:a16="http://schemas.microsoft.com/office/drawing/2014/main" id="{0193F4C9-80CA-B475-B828-38096A0E9F1C}"/>
              </a:ext>
            </a:extLst>
          </p:cNvPr>
          <p:cNvSpPr/>
          <p:nvPr/>
        </p:nvSpPr>
        <p:spPr>
          <a:xfrm>
            <a:off x="5811097" y="4104455"/>
            <a:ext cx="1334529" cy="820136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 w="41275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s-ES" sz="4800" dirty="0">
                <a:solidFill>
                  <a:schemeClr val="accent5">
                    <a:lumMod val="75000"/>
                  </a:schemeClr>
                </a:solidFill>
                <a:latin typeface="Quantum Round (BRK)" pitchFamily="2" charset="0"/>
              </a:rPr>
              <a:t>D</a:t>
            </a:r>
            <a:r>
              <a:rPr lang="es-ES" sz="4800" dirty="0">
                <a:solidFill>
                  <a:schemeClr val="accent5">
                    <a:lumMod val="75000"/>
                  </a:schemeClr>
                </a:solidFill>
                <a:latin typeface="Quantum Round Hollow (BRK)" pitchFamily="2" charset="0"/>
              </a:rPr>
              <a:t>Q</a:t>
            </a:r>
            <a:endParaRPr lang="es-ES" sz="4800" dirty="0"/>
          </a:p>
        </p:txBody>
      </p:sp>
    </p:spTree>
    <p:extLst>
      <p:ext uri="{BB962C8B-B14F-4D97-AF65-F5344CB8AC3E}">
        <p14:creationId xmlns:p14="http://schemas.microsoft.com/office/powerpoint/2010/main" val="3734393477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56F0BCC-71A4-1A81-1748-995D0EE683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601" y="235653"/>
            <a:ext cx="10886954" cy="1325563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DarkQuantum: quantum-enhancing RADES</a:t>
            </a:r>
            <a:endParaRPr lang="en-GB" sz="4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DC0E74EA-D3E6-2770-B3D9-89CFFEE2F8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283" y="1371600"/>
            <a:ext cx="5594627" cy="5072743"/>
          </a:xfrm>
        </p:spPr>
        <p:txBody>
          <a:bodyPr>
            <a:normAutofit/>
          </a:bodyPr>
          <a:lstStyle/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Well defined roadmap of technical and physics outcome (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 impact)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Low frequency search in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RADES@BabyIAXO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High frequency search in RADES@LSC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Development &amp; implementation of quantum sensors.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Very novel synergies: remain open for new ideas, unforeseen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byproducts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etc…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  <a:sym typeface="Wingdings" pitchFamily="2" charset="2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4" name="Grupo 10">
            <a:extLst>
              <a:ext uri="{FF2B5EF4-FFF2-40B4-BE49-F238E27FC236}">
                <a16:creationId xmlns:a16="http://schemas.microsoft.com/office/drawing/2014/main" id="{A8FD1E80-7EBE-9BA3-5893-3720DBA6F612}"/>
              </a:ext>
            </a:extLst>
          </p:cNvPr>
          <p:cNvGrpSpPr/>
          <p:nvPr/>
        </p:nvGrpSpPr>
        <p:grpSpPr>
          <a:xfrm>
            <a:off x="6096000" y="1561216"/>
            <a:ext cx="5747626" cy="3607753"/>
            <a:chOff x="411630" y="1590103"/>
            <a:chExt cx="6507101" cy="4084471"/>
          </a:xfrm>
        </p:grpSpPr>
        <p:pic>
          <p:nvPicPr>
            <p:cNvPr id="5" name="Imagen 3">
              <a:extLst>
                <a:ext uri="{FF2B5EF4-FFF2-40B4-BE49-F238E27FC236}">
                  <a16:creationId xmlns:a16="http://schemas.microsoft.com/office/drawing/2014/main" id="{D2E1ACCE-B414-76C0-7455-569FC6CB9F5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b="896"/>
            <a:stretch/>
          </p:blipFill>
          <p:spPr>
            <a:xfrm>
              <a:off x="411630" y="1590103"/>
              <a:ext cx="6507101" cy="4084471"/>
            </a:xfrm>
            <a:prstGeom prst="rect">
              <a:avLst/>
            </a:prstGeom>
          </p:spPr>
        </p:pic>
        <p:sp>
          <p:nvSpPr>
            <p:cNvPr id="6" name="CuadroTexto 7">
              <a:extLst>
                <a:ext uri="{FF2B5EF4-FFF2-40B4-BE49-F238E27FC236}">
                  <a16:creationId xmlns:a16="http://schemas.microsoft.com/office/drawing/2014/main" id="{2DB9D5A0-E035-951B-2EF6-882A98C1E00B}"/>
                </a:ext>
              </a:extLst>
            </p:cNvPr>
            <p:cNvSpPr txBox="1"/>
            <p:nvPr/>
          </p:nvSpPr>
          <p:spPr>
            <a:xfrm>
              <a:off x="2292262" y="4715674"/>
              <a:ext cx="674253" cy="540091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en-GB" sz="1400" dirty="0">
                  <a:latin typeface="Quantum Round (BRK)" pitchFamily="2"/>
                  <a:cs typeface="Arial" panose="020B0604020202020204" pitchFamily="34" charset="0"/>
                </a:rPr>
                <a:t>D</a:t>
              </a:r>
              <a:r>
                <a:rPr lang="en-GB" sz="1400" dirty="0">
                  <a:latin typeface="Quantum Round Hollow (BRK)" pitchFamily="2"/>
                  <a:cs typeface="Arial" panose="020B0604020202020204" pitchFamily="34" charset="0"/>
                </a:rPr>
                <a:t>Q </a:t>
              </a:r>
            </a:p>
            <a:p>
              <a:pPr algn="ctr"/>
              <a:r>
                <a:rPr lang="en-GB" sz="11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LF</a:t>
              </a:r>
              <a:endPara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7" name="CuadroTexto 8">
              <a:extLst>
                <a:ext uri="{FF2B5EF4-FFF2-40B4-BE49-F238E27FC236}">
                  <a16:creationId xmlns:a16="http://schemas.microsoft.com/office/drawing/2014/main" id="{8B6190DE-D6A0-B10C-3B9A-3033199E1DD6}"/>
                </a:ext>
              </a:extLst>
            </p:cNvPr>
            <p:cNvSpPr txBox="1"/>
            <p:nvPr/>
          </p:nvSpPr>
          <p:spPr>
            <a:xfrm>
              <a:off x="5237966" y="4715674"/>
              <a:ext cx="858034" cy="477054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en-GB" sz="1400" dirty="0">
                  <a:latin typeface="Quantum Round (BRK)" pitchFamily="2"/>
                  <a:cs typeface="Arial" panose="020B0604020202020204" pitchFamily="34" charset="0"/>
                </a:rPr>
                <a:t>D</a:t>
              </a:r>
              <a:r>
                <a:rPr lang="en-GB" sz="1400" dirty="0">
                  <a:latin typeface="Quantum Round Hollow (BRK)" pitchFamily="2"/>
                  <a:cs typeface="Arial" panose="020B0604020202020204" pitchFamily="34" charset="0"/>
                </a:rPr>
                <a:t>Q </a:t>
              </a:r>
            </a:p>
            <a:p>
              <a:pPr algn="ctr"/>
              <a:r>
                <a:rPr lang="en-GB" sz="11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HF</a:t>
              </a:r>
              <a:endPara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cxnSp>
          <p:nvCxnSpPr>
            <p:cNvPr id="8" name="Conector recto de flecha 9">
              <a:extLst>
                <a:ext uri="{FF2B5EF4-FFF2-40B4-BE49-F238E27FC236}">
                  <a16:creationId xmlns:a16="http://schemas.microsoft.com/office/drawing/2014/main" id="{7144AEDA-3675-3570-9A0F-0041B7DBE9B2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5617923" y="4433838"/>
              <a:ext cx="43841" cy="319414"/>
            </a:xfrm>
            <a:prstGeom prst="straightConnector1">
              <a:avLst/>
            </a:prstGeom>
            <a:ln w="254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Conector recto de flecha 15">
              <a:extLst>
                <a:ext uri="{FF2B5EF4-FFF2-40B4-BE49-F238E27FC236}">
                  <a16:creationId xmlns:a16="http://schemas.microsoft.com/office/drawing/2014/main" id="{5AF05BE2-0CD8-A620-F8A6-9BC3C526F777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2210844" y="4571624"/>
              <a:ext cx="162838" cy="244258"/>
            </a:xfrm>
            <a:prstGeom prst="straightConnector1">
              <a:avLst/>
            </a:prstGeom>
            <a:ln w="254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Rectángulo 19">
              <a:extLst>
                <a:ext uri="{FF2B5EF4-FFF2-40B4-BE49-F238E27FC236}">
                  <a16:creationId xmlns:a16="http://schemas.microsoft.com/office/drawing/2014/main" id="{C1B3B27D-0EC7-2926-2F6F-B87053422B30}"/>
                </a:ext>
              </a:extLst>
            </p:cNvPr>
            <p:cNvSpPr/>
            <p:nvPr/>
          </p:nvSpPr>
          <p:spPr>
            <a:xfrm>
              <a:off x="2805830" y="4715674"/>
              <a:ext cx="256784" cy="47705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1" name="Marcador de fecha 3">
            <a:extLst>
              <a:ext uri="{FF2B5EF4-FFF2-40B4-BE49-F238E27FC236}">
                <a16:creationId xmlns:a16="http://schemas.microsoft.com/office/drawing/2014/main" id="{45B6746C-EFD2-1DD3-B92C-89298820C9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Marcador de pie de página 4">
            <a:extLst>
              <a:ext uri="{FF2B5EF4-FFF2-40B4-BE49-F238E27FC236}">
                <a16:creationId xmlns:a16="http://schemas.microsoft.com/office/drawing/2014/main" id="{BB3D6462-9962-B0D6-38C3-19158CD55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13" name="Marcador de número de diapositiva 9">
            <a:extLst>
              <a:ext uri="{FF2B5EF4-FFF2-40B4-BE49-F238E27FC236}">
                <a16:creationId xmlns:a16="http://schemas.microsoft.com/office/drawing/2014/main" id="{B6994C4A-BC7D-0395-50AD-FA291DF7A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79</a:t>
            </a:fld>
            <a:endParaRPr lang="es-ES" sz="1200" dirty="0"/>
          </a:p>
        </p:txBody>
      </p:sp>
    </p:spTree>
    <p:extLst>
      <p:ext uri="{BB962C8B-B14F-4D97-AF65-F5344CB8AC3E}">
        <p14:creationId xmlns:p14="http://schemas.microsoft.com/office/powerpoint/2010/main" val="28780929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s-ES" sz="4000" b="1" dirty="0">
                <a:latin typeface="Arial" panose="020B0604020202020204" pitchFamily="34" charset="0"/>
                <a:cs typeface="Arial" panose="020B0604020202020204" pitchFamily="34" charset="0"/>
              </a:rPr>
              <a:t>Haloscopes &amp; quantum </a:t>
            </a:r>
            <a:r>
              <a:rPr lang="es-ES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technologies</a:t>
            </a:r>
            <a:endParaRPr lang="en-US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Imagen 20">
            <a:extLst>
              <a:ext uri="{FF2B5EF4-FFF2-40B4-BE49-F238E27FC236}">
                <a16:creationId xmlns:a16="http://schemas.microsoft.com/office/drawing/2014/main" id="{C9029598-4E5F-79E0-93D2-F54015548E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310" r="5577"/>
          <a:stretch/>
        </p:blipFill>
        <p:spPr>
          <a:xfrm>
            <a:off x="1221424" y="1479265"/>
            <a:ext cx="5688632" cy="1000125"/>
          </a:xfrm>
          <a:prstGeom prst="rect">
            <a:avLst/>
          </a:prstGeom>
        </p:spPr>
      </p:pic>
      <p:cxnSp>
        <p:nvCxnSpPr>
          <p:cNvPr id="8" name="Conector angular 23">
            <a:extLst>
              <a:ext uri="{FF2B5EF4-FFF2-40B4-BE49-F238E27FC236}">
                <a16:creationId xmlns:a16="http://schemas.microsoft.com/office/drawing/2014/main" id="{882A5384-A741-9BA8-7E74-F0FFF4A80E0C}"/>
              </a:ext>
            </a:extLst>
          </p:cNvPr>
          <p:cNvCxnSpPr>
            <a:cxnSpLocks/>
          </p:cNvCxnSpPr>
          <p:nvPr/>
        </p:nvCxnSpPr>
        <p:spPr>
          <a:xfrm rot="5400000" flipH="1" flipV="1">
            <a:off x="5074310" y="2527013"/>
            <a:ext cx="315189" cy="1"/>
          </a:xfrm>
          <a:prstGeom prst="bentConnector3">
            <a:avLst>
              <a:gd name="adj1" fmla="val 50000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Rectángulo 2">
                <a:extLst>
                  <a:ext uri="{FF2B5EF4-FFF2-40B4-BE49-F238E27FC236}">
                    <a16:creationId xmlns:a16="http://schemas.microsoft.com/office/drawing/2014/main" id="{DA56A8D3-ED4D-DED4-4B52-C9722439BF20}"/>
                  </a:ext>
                </a:extLst>
              </p:cNvPr>
              <p:cNvSpPr/>
              <p:nvPr/>
            </p:nvSpPr>
            <p:spPr>
              <a:xfrm>
                <a:off x="551384" y="2492896"/>
                <a:ext cx="6231187" cy="368306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sz="2000" b="0" dirty="0">
                    <a:latin typeface="Arial" panose="020B0604020202020204" pitchFamily="34" charset="0"/>
                    <a:cs typeface="Arial" panose="020B0604020202020204" pitchFamily="34" charset="0"/>
                  </a:rPr>
                  <a:t>Reducing </a:t>
                </a:r>
                <a14:m>
                  <m:oMath xmlns:m="http://schemas.openxmlformats.org/officeDocument/2006/math">
                    <m:r>
                      <a:rPr lang="en-US" sz="2000" b="0" i="1" dirty="0" smtClean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𝑇</m:t>
                    </m:r>
                    <m:r>
                      <a:rPr lang="en-US" sz="2000" b="0" i="1" baseline="-25000" dirty="0" err="1" smtClean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𝑠𝑦𝑠</m:t>
                    </m:r>
                  </m:oMath>
                </a14:m>
                <a:r>
                  <a:rPr lang="en-US" sz="2000" b="0" dirty="0">
                    <a:latin typeface="Arial" panose="020B0604020202020204" pitchFamily="34" charset="0"/>
                    <a:cs typeface="Arial" panose="020B0604020202020204" pitchFamily="34" charset="0"/>
                  </a:rPr>
                  <a:t> implies: </a:t>
                </a:r>
              </a:p>
              <a:p>
                <a:pPr marL="742950" lvl="1" indent="-285750">
                  <a:buFont typeface="Arial" panose="020B0604020202020204" pitchFamily="34" charset="0"/>
                  <a:buChar char="•"/>
                </a:pPr>
                <a:r>
                  <a:rPr lang="en-US" sz="2000" b="0" dirty="0">
                    <a:latin typeface="Arial" panose="020B0604020202020204" pitchFamily="34" charset="0"/>
                    <a:cs typeface="Arial" panose="020B0604020202020204" pitchFamily="34" charset="0"/>
                  </a:rPr>
                  <a:t>1) reducing physical temperature &amp; </a:t>
                </a:r>
              </a:p>
              <a:p>
                <a:pPr marL="742950" lvl="1" indent="-285750">
                  <a:buFont typeface="Arial" panose="020B0604020202020204" pitchFamily="34" charset="0"/>
                  <a:buChar char="•"/>
                </a:pPr>
                <a:r>
                  <a:rPr lang="en-US" sz="2000" b="0" dirty="0">
                    <a:latin typeface="Arial" panose="020B0604020202020204" pitchFamily="34" charset="0"/>
                    <a:cs typeface="Arial" panose="020B0604020202020204" pitchFamily="34" charset="0"/>
                  </a:rPr>
                  <a:t>2) improving sensing technology (quantum sensing)</a:t>
                </a:r>
              </a:p>
              <a:p>
                <a:pPr marL="742950" lvl="1" indent="-285750">
                  <a:buFont typeface="Arial" panose="020B0604020202020204" pitchFamily="34" charset="0"/>
                  <a:buChar char="•"/>
                </a:pPr>
                <a:endParaRPr lang="en-US" sz="2000" b="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sz="2000" b="0" dirty="0">
                    <a:latin typeface="Arial" panose="020B0604020202020204" pitchFamily="34" charset="0"/>
                    <a:cs typeface="Arial" panose="020B0604020202020204" pitchFamily="34" charset="0"/>
                  </a:rPr>
                  <a:t>Quantum amplification technologies are needed if one want to profit from cryogenics…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en-US" sz="2000" b="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sz="2000" b="0" dirty="0">
                    <a:latin typeface="Arial" panose="020B0604020202020204" pitchFamily="34" charset="0"/>
                    <a:cs typeface="Arial" panose="020B0604020202020204" pitchFamily="34" charset="0"/>
                  </a:rPr>
                  <a:t>But, even doing 1) and 2) the improvement suggested in above expression does not continue indefinitely: </a:t>
                </a:r>
                <a:r>
                  <a:rPr lang="en-US" sz="2000" b="0" dirty="0">
                    <a:solidFill>
                      <a:schemeClr val="accent1">
                        <a:lumMod val="75000"/>
                      </a:schemeClr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standard quantum limit SQL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en-US" sz="2000" b="0" i="1" baseline="300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0" name="Rectángulo 2">
                <a:extLst>
                  <a:ext uri="{FF2B5EF4-FFF2-40B4-BE49-F238E27FC236}">
                    <a16:creationId xmlns:a16="http://schemas.microsoft.com/office/drawing/2014/main" id="{DA56A8D3-ED4D-DED4-4B52-C9722439BF20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1384" y="2492896"/>
                <a:ext cx="6231187" cy="3683060"/>
              </a:xfrm>
              <a:prstGeom prst="rect">
                <a:avLst/>
              </a:prstGeom>
              <a:blipFill>
                <a:blip r:embed="rId3"/>
                <a:stretch>
                  <a:fillRect l="-813" t="-1031"/>
                </a:stretch>
              </a:blipFill>
            </p:spPr>
            <p:txBody>
              <a:bodyPr/>
              <a:lstStyle/>
              <a:p>
                <a:r>
                  <a:rPr lang="en-E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3" name="Picture 12">
            <a:extLst>
              <a:ext uri="{FF2B5EF4-FFF2-40B4-BE49-F238E27FC236}">
                <a16:creationId xmlns:a16="http://schemas.microsoft.com/office/drawing/2014/main" id="{3E926EFA-5237-0B0A-1DA8-909B150D86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80766" y="1445902"/>
            <a:ext cx="5254352" cy="4033875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5DDF1513-E3C5-8F67-E2C9-594994D0DABD}"/>
              </a:ext>
            </a:extLst>
          </p:cNvPr>
          <p:cNvGrpSpPr/>
          <p:nvPr/>
        </p:nvGrpSpPr>
        <p:grpSpPr>
          <a:xfrm>
            <a:off x="8255280" y="3506962"/>
            <a:ext cx="4008718" cy="2938338"/>
            <a:chOff x="8255280" y="3284984"/>
            <a:chExt cx="4008718" cy="2938338"/>
          </a:xfrm>
        </p:grpSpPr>
        <p:pic>
          <p:nvPicPr>
            <p:cNvPr id="1026" name="Picture 2">
              <a:extLst>
                <a:ext uri="{FF2B5EF4-FFF2-40B4-BE49-F238E27FC236}">
                  <a16:creationId xmlns:a16="http://schemas.microsoft.com/office/drawing/2014/main" id="{E34B348C-BEF3-657F-828A-459108836714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0184" t="4578"/>
            <a:stretch/>
          </p:blipFill>
          <p:spPr bwMode="auto">
            <a:xfrm>
              <a:off x="8255280" y="3284984"/>
              <a:ext cx="3385336" cy="29383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5E05FB0D-389E-865D-5B01-E2182ED83E00}"/>
                </a:ext>
              </a:extLst>
            </p:cNvPr>
            <p:cNvSpPr txBox="1"/>
            <p:nvPr/>
          </p:nvSpPr>
          <p:spPr>
            <a:xfrm>
              <a:off x="9901979" y="4672238"/>
              <a:ext cx="2362019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1800" b="0" dirty="0">
                  <a:solidFill>
                    <a:schemeClr val="accent1">
                      <a:lumMod val="75000"/>
                    </a:schemeClr>
                  </a:solidFill>
                  <a:latin typeface="Arial Rounded MT Bold" panose="020F0704030504030204" pitchFamily="34" charset="77"/>
                </a:rPr>
                <a:t>ADMX coll.</a:t>
              </a:r>
              <a:endParaRPr lang="en-ES" dirty="0"/>
            </a:p>
          </p:txBody>
        </p:sp>
      </p:grp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B920A427-F8F2-435A-0D1C-3FF7597622C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PPCC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AstroHEP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Zaragoza, 6/6/24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F7DF70A5-914B-1BC8-D9E2-4C0E073316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6" name="Marcador de número de diapositiva 9">
            <a:extLst>
              <a:ext uri="{FF2B5EF4-FFF2-40B4-BE49-F238E27FC236}">
                <a16:creationId xmlns:a16="http://schemas.microsoft.com/office/drawing/2014/main" id="{4F6A9DF9-AD50-71A3-09F8-01D10444CB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80</a:t>
            </a:fld>
            <a:endParaRPr lang="es-ES" sz="1200" dirty="0"/>
          </a:p>
        </p:txBody>
      </p:sp>
    </p:spTree>
    <p:extLst>
      <p:ext uri="{BB962C8B-B14F-4D97-AF65-F5344CB8AC3E}">
        <p14:creationId xmlns:p14="http://schemas.microsoft.com/office/powerpoint/2010/main" val="1640606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 : coins arrondis 75">
            <a:extLst>
              <a:ext uri="{FF2B5EF4-FFF2-40B4-BE49-F238E27FC236}">
                <a16:creationId xmlns:a16="http://schemas.microsoft.com/office/drawing/2014/main" id="{8A0DAC98-A049-FCC6-244E-D91F6AEF552E}"/>
              </a:ext>
            </a:extLst>
          </p:cNvPr>
          <p:cNvSpPr/>
          <p:nvPr/>
        </p:nvSpPr>
        <p:spPr>
          <a:xfrm>
            <a:off x="462912" y="2555323"/>
            <a:ext cx="3790834" cy="3042991"/>
          </a:xfrm>
          <a:prstGeom prst="roundRect">
            <a:avLst/>
          </a:prstGeom>
          <a:solidFill>
            <a:schemeClr val="bg1"/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D56F0BCC-71A4-1A81-1748-995D0EE683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35653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Beyond the quantum limit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CuadroTexto 17">
            <a:extLst>
              <a:ext uri="{FF2B5EF4-FFF2-40B4-BE49-F238E27FC236}">
                <a16:creationId xmlns:a16="http://schemas.microsoft.com/office/drawing/2014/main" id="{06936D90-BF73-0F1C-0AF8-C120F90B0CFC}"/>
              </a:ext>
            </a:extLst>
          </p:cNvPr>
          <p:cNvSpPr txBox="1"/>
          <p:nvPr/>
        </p:nvSpPr>
        <p:spPr>
          <a:xfrm>
            <a:off x="838199" y="1460435"/>
            <a:ext cx="506621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From linear amplification (LA) to  </a:t>
            </a:r>
            <a:r>
              <a:rPr lang="en-GB" sz="2400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counting single photons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(SPD) </a:t>
            </a:r>
            <a:endParaRPr lang="en-GB" sz="2400" dirty="0"/>
          </a:p>
        </p:txBody>
      </p:sp>
      <p:pic>
        <p:nvPicPr>
          <p:cNvPr id="3" name="Picture 12">
            <a:extLst>
              <a:ext uri="{FF2B5EF4-FFF2-40B4-BE49-F238E27FC236}">
                <a16:creationId xmlns:a16="http://schemas.microsoft.com/office/drawing/2014/main" id="{0915FDC4-A3EA-ED63-96FD-3AAE87B856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08392" y="1314090"/>
            <a:ext cx="5554936" cy="4264640"/>
          </a:xfrm>
          <a:prstGeom prst="rect">
            <a:avLst/>
          </a:prstGeom>
        </p:spPr>
      </p:pic>
      <p:sp>
        <p:nvSpPr>
          <p:cNvPr id="14" name="Rectángulo 13">
            <a:extLst>
              <a:ext uri="{FF2B5EF4-FFF2-40B4-BE49-F238E27FC236}">
                <a16:creationId xmlns:a16="http://schemas.microsoft.com/office/drawing/2014/main" id="{39C1C92E-7E45-057A-2C82-79E26DD8263C}"/>
              </a:ext>
            </a:extLst>
          </p:cNvPr>
          <p:cNvSpPr/>
          <p:nvPr/>
        </p:nvSpPr>
        <p:spPr>
          <a:xfrm rot="20430406">
            <a:off x="9282764" y="2565795"/>
            <a:ext cx="4924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ES" b="1">
                <a:solidFill>
                  <a:srgbClr val="0070C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LA</a:t>
            </a:r>
            <a:endParaRPr lang="es-ES" b="1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9">
            <a:extLst>
              <a:ext uri="{FF2B5EF4-FFF2-40B4-BE49-F238E27FC236}">
                <a16:creationId xmlns:a16="http://schemas.microsoft.com/office/drawing/2014/main" id="{990997A9-3B02-6E9A-F513-23A4E43E1176}"/>
              </a:ext>
            </a:extLst>
          </p:cNvPr>
          <p:cNvSpPr txBox="1"/>
          <p:nvPr/>
        </p:nvSpPr>
        <p:spPr>
          <a:xfrm>
            <a:off x="5124607" y="2762884"/>
            <a:ext cx="660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" b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SQL</a:t>
            </a:r>
            <a:endParaRPr lang="en-ES" sz="1200" b="1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cxnSp>
        <p:nvCxnSpPr>
          <p:cNvPr id="19" name="Conector recto de flecha 18">
            <a:extLst>
              <a:ext uri="{FF2B5EF4-FFF2-40B4-BE49-F238E27FC236}">
                <a16:creationId xmlns:a16="http://schemas.microsoft.com/office/drawing/2014/main" id="{074E58E1-FD09-8757-0DC3-DD7816EF24EB}"/>
              </a:ext>
            </a:extLst>
          </p:cNvPr>
          <p:cNvCxnSpPr>
            <a:cxnSpLocks/>
          </p:cNvCxnSpPr>
          <p:nvPr/>
        </p:nvCxnSpPr>
        <p:spPr>
          <a:xfrm>
            <a:off x="5470627" y="3110388"/>
            <a:ext cx="1111800" cy="0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Connecteur droit avec flèche 4">
            <a:extLst>
              <a:ext uri="{FF2B5EF4-FFF2-40B4-BE49-F238E27FC236}">
                <a16:creationId xmlns:a16="http://schemas.microsoft.com/office/drawing/2014/main" id="{F3D0ABCD-AD51-DBEC-8732-DC02E2E01151}"/>
              </a:ext>
            </a:extLst>
          </p:cNvPr>
          <p:cNvCxnSpPr>
            <a:cxnSpLocks/>
          </p:cNvCxnSpPr>
          <p:nvPr/>
        </p:nvCxnSpPr>
        <p:spPr>
          <a:xfrm flipV="1">
            <a:off x="2473998" y="2927341"/>
            <a:ext cx="0" cy="2286676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Connecteur droit avec flèche 10">
            <a:extLst>
              <a:ext uri="{FF2B5EF4-FFF2-40B4-BE49-F238E27FC236}">
                <a16:creationId xmlns:a16="http://schemas.microsoft.com/office/drawing/2014/main" id="{315752E6-5057-C70C-2671-27C43D3DE882}"/>
              </a:ext>
            </a:extLst>
          </p:cNvPr>
          <p:cNvCxnSpPr>
            <a:cxnSpLocks/>
          </p:cNvCxnSpPr>
          <p:nvPr/>
        </p:nvCxnSpPr>
        <p:spPr>
          <a:xfrm>
            <a:off x="1237060" y="4843993"/>
            <a:ext cx="2611042" cy="6867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oneTexte 11">
            <a:extLst>
              <a:ext uri="{FF2B5EF4-FFF2-40B4-BE49-F238E27FC236}">
                <a16:creationId xmlns:a16="http://schemas.microsoft.com/office/drawing/2014/main" id="{810BC90A-6572-0145-A82E-4A5DFEFBD7D6}"/>
              </a:ext>
            </a:extLst>
          </p:cNvPr>
          <p:cNvSpPr txBox="1"/>
          <p:nvPr/>
        </p:nvSpPr>
        <p:spPr>
          <a:xfrm>
            <a:off x="3781381" y="4714449"/>
            <a:ext cx="3124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3200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</a:p>
        </p:txBody>
      </p:sp>
      <p:sp>
        <p:nvSpPr>
          <p:cNvPr id="8" name="ZoneTexte 12">
            <a:extLst>
              <a:ext uri="{FF2B5EF4-FFF2-40B4-BE49-F238E27FC236}">
                <a16:creationId xmlns:a16="http://schemas.microsoft.com/office/drawing/2014/main" id="{D9F7989E-6637-F981-0142-6C31C0892271}"/>
              </a:ext>
            </a:extLst>
          </p:cNvPr>
          <p:cNvSpPr txBox="1"/>
          <p:nvPr/>
        </p:nvSpPr>
        <p:spPr>
          <a:xfrm>
            <a:off x="1964879" y="2549536"/>
            <a:ext cx="5091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3200" dirty="0">
                <a:latin typeface="Arial" panose="020B0604020202020204" pitchFamily="34" charset="0"/>
                <a:cs typeface="Arial" panose="020B0604020202020204" pitchFamily="34" charset="0"/>
              </a:rPr>
              <a:t>Q</a:t>
            </a:r>
          </a:p>
        </p:txBody>
      </p:sp>
      <p:sp>
        <p:nvSpPr>
          <p:cNvPr id="9" name="Ellipse 13">
            <a:extLst>
              <a:ext uri="{FF2B5EF4-FFF2-40B4-BE49-F238E27FC236}">
                <a16:creationId xmlns:a16="http://schemas.microsoft.com/office/drawing/2014/main" id="{8ACB86CC-CBD4-34D3-E421-3324DE34DB93}"/>
              </a:ext>
            </a:extLst>
          </p:cNvPr>
          <p:cNvSpPr/>
          <p:nvPr/>
        </p:nvSpPr>
        <p:spPr>
          <a:xfrm>
            <a:off x="2022092" y="4404374"/>
            <a:ext cx="916097" cy="898337"/>
          </a:xfrm>
          <a:prstGeom prst="ellipse">
            <a:avLst/>
          </a:prstGeom>
          <a:gradFill flip="none" rotWithShape="1">
            <a:gsLst>
              <a:gs pos="100000">
                <a:schemeClr val="accent4">
                  <a:alpha val="0"/>
                </a:schemeClr>
              </a:gs>
              <a:gs pos="0">
                <a:schemeClr val="accent4">
                  <a:lumMod val="89000"/>
                  <a:alpha val="84000"/>
                </a:schemeClr>
              </a:gs>
              <a:gs pos="75000">
                <a:schemeClr val="accent4">
                  <a:alpha val="0"/>
                </a:schemeClr>
              </a:gs>
              <a:gs pos="40000">
                <a:schemeClr val="accent4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1" name="Connecteur droit 16">
            <a:extLst>
              <a:ext uri="{FF2B5EF4-FFF2-40B4-BE49-F238E27FC236}">
                <a16:creationId xmlns:a16="http://schemas.microsoft.com/office/drawing/2014/main" id="{3E14C6BB-8DF3-3E3E-E2B5-0027AC0B9669}"/>
              </a:ext>
            </a:extLst>
          </p:cNvPr>
          <p:cNvCxnSpPr>
            <a:cxnSpLocks/>
          </p:cNvCxnSpPr>
          <p:nvPr/>
        </p:nvCxnSpPr>
        <p:spPr>
          <a:xfrm flipV="1">
            <a:off x="2483478" y="4404374"/>
            <a:ext cx="398881" cy="432456"/>
          </a:xfrm>
          <a:prstGeom prst="line">
            <a:avLst/>
          </a:prstGeom>
          <a:ln w="34925">
            <a:headEnd type="none" w="med" len="med"/>
            <a:tailEnd type="triangl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" name="ZoneTexte 17">
            <a:extLst>
              <a:ext uri="{FF2B5EF4-FFF2-40B4-BE49-F238E27FC236}">
                <a16:creationId xmlns:a16="http://schemas.microsoft.com/office/drawing/2014/main" id="{3988A1DE-5569-CFC2-5E61-E2E0045DA2EE}"/>
              </a:ext>
            </a:extLst>
          </p:cNvPr>
          <p:cNvSpPr txBox="1"/>
          <p:nvPr/>
        </p:nvSpPr>
        <p:spPr>
          <a:xfrm rot="18946901" flipH="1">
            <a:off x="2189201" y="4293945"/>
            <a:ext cx="74461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axion</a:t>
            </a:r>
            <a:endParaRPr lang="fr-FR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ZoneTexte 30">
            <a:extLst>
              <a:ext uri="{FF2B5EF4-FFF2-40B4-BE49-F238E27FC236}">
                <a16:creationId xmlns:a16="http://schemas.microsoft.com/office/drawing/2014/main" id="{ADA77F2C-26A9-F448-CA17-7491E339C8EF}"/>
              </a:ext>
            </a:extLst>
          </p:cNvPr>
          <p:cNvSpPr txBox="1"/>
          <p:nvPr/>
        </p:nvSpPr>
        <p:spPr>
          <a:xfrm>
            <a:off x="499040" y="3332066"/>
            <a:ext cx="15665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fr-FR" sz="1200" dirty="0" err="1">
                <a:latin typeface="Arial" panose="020B0604020202020204" pitchFamily="34" charset="0"/>
                <a:cs typeface="Arial" panose="020B0604020202020204" pitchFamily="34" charset="0"/>
              </a:rPr>
              <a:t>Linear</a:t>
            </a:r>
            <a:r>
              <a:rPr lang="fr-FR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sz="1200" dirty="0" err="1">
                <a:latin typeface="Arial" panose="020B0604020202020204" pitchFamily="34" charset="0"/>
                <a:cs typeface="Arial" panose="020B0604020202020204" pitchFamily="34" charset="0"/>
              </a:rPr>
              <a:t>cavity</a:t>
            </a:r>
            <a:endParaRPr lang="fr-FR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r-FR" sz="1200" dirty="0" err="1">
                <a:latin typeface="Arial" panose="020B0604020202020204" pitchFamily="34" charset="0"/>
                <a:cs typeface="Arial" panose="020B0604020202020204" pitchFamily="34" charset="0"/>
              </a:rPr>
              <a:t>Linear</a:t>
            </a:r>
            <a:r>
              <a:rPr lang="fr-FR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sz="1200" dirty="0" err="1">
                <a:latin typeface="Arial" panose="020B0604020202020204" pitchFamily="34" charset="0"/>
                <a:cs typeface="Arial" panose="020B0604020202020204" pitchFamily="34" charset="0"/>
              </a:rPr>
              <a:t>amp</a:t>
            </a:r>
            <a:endParaRPr lang="fr-FR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 Box 8">
            <a:extLst>
              <a:ext uri="{FF2B5EF4-FFF2-40B4-BE49-F238E27FC236}">
                <a16:creationId xmlns:a16="http://schemas.microsoft.com/office/drawing/2014/main" id="{50B3DF9F-C8D3-1855-DA1F-2C4B1D21239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599" y="5756601"/>
            <a:ext cx="5242027" cy="9848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fr-FR" altLang="fr-FR" dirty="0" err="1">
                <a:cs typeface="Arial" panose="020B0604020202020204" pitchFamily="34" charset="0"/>
              </a:rPr>
              <a:t>Conventional</a:t>
            </a:r>
            <a:r>
              <a:rPr lang="fr-FR" altLang="fr-FR" dirty="0">
                <a:cs typeface="Arial" panose="020B0604020202020204" pitchFamily="34" charset="0"/>
              </a:rPr>
              <a:t> haloscope: </a:t>
            </a:r>
            <a:r>
              <a:rPr lang="fr-FR" dirty="0"/>
              <a:t>In-phase(I) and Out of phase (Q) </a:t>
            </a:r>
            <a:r>
              <a:rPr lang="fr-FR" dirty="0" err="1"/>
              <a:t>conjugates</a:t>
            </a:r>
            <a:r>
              <a:rPr lang="fr-FR" dirty="0"/>
              <a:t> </a:t>
            </a:r>
            <a:r>
              <a:rPr lang="fr-FR" b="1" dirty="0" err="1">
                <a:solidFill>
                  <a:srgbClr val="FF0000"/>
                </a:solidFill>
              </a:rPr>
              <a:t>limited</a:t>
            </a:r>
            <a:r>
              <a:rPr lang="fr-FR" b="1" dirty="0">
                <a:solidFill>
                  <a:srgbClr val="FF0000"/>
                </a:solidFill>
              </a:rPr>
              <a:t> by SQL </a:t>
            </a:r>
          </a:p>
          <a:p>
            <a:pPr algn="ctr" eaLnBrk="1" hangingPunct="1"/>
            <a:endParaRPr lang="fr-FR" altLang="fr-FR" sz="1800" dirty="0">
              <a:cs typeface="Arial" panose="020B0604020202020204" pitchFamily="34" charset="0"/>
            </a:endParaRPr>
          </a:p>
        </p:txBody>
      </p:sp>
      <p:cxnSp>
        <p:nvCxnSpPr>
          <p:cNvPr id="26" name="Connecteur droit avec flèche 83">
            <a:extLst>
              <a:ext uri="{FF2B5EF4-FFF2-40B4-BE49-F238E27FC236}">
                <a16:creationId xmlns:a16="http://schemas.microsoft.com/office/drawing/2014/main" id="{60410AA0-E364-D537-0824-E06F4493095F}"/>
              </a:ext>
            </a:extLst>
          </p:cNvPr>
          <p:cNvCxnSpPr>
            <a:endCxn id="9" idx="1"/>
          </p:cNvCxnSpPr>
          <p:nvPr/>
        </p:nvCxnSpPr>
        <p:spPr>
          <a:xfrm>
            <a:off x="1912078" y="4267846"/>
            <a:ext cx="244173" cy="268086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Connecteur droit avec flèche 85">
            <a:extLst>
              <a:ext uri="{FF2B5EF4-FFF2-40B4-BE49-F238E27FC236}">
                <a16:creationId xmlns:a16="http://schemas.microsoft.com/office/drawing/2014/main" id="{BBC21577-2B2F-3B81-2805-A8AF94723002}"/>
              </a:ext>
            </a:extLst>
          </p:cNvPr>
          <p:cNvCxnSpPr>
            <a:cxnSpLocks/>
            <a:endCxn id="9" idx="5"/>
          </p:cNvCxnSpPr>
          <p:nvPr/>
        </p:nvCxnSpPr>
        <p:spPr>
          <a:xfrm flipH="1" flipV="1">
            <a:off x="2804030" y="5171153"/>
            <a:ext cx="224285" cy="25001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ZoneTexte 89">
            <a:extLst>
              <a:ext uri="{FF2B5EF4-FFF2-40B4-BE49-F238E27FC236}">
                <a16:creationId xmlns:a16="http://schemas.microsoft.com/office/drawing/2014/main" id="{9B48AB78-2195-2E69-DBFF-AB4F67FD6A05}"/>
              </a:ext>
            </a:extLst>
          </p:cNvPr>
          <p:cNvSpPr txBox="1"/>
          <p:nvPr/>
        </p:nvSpPr>
        <p:spPr>
          <a:xfrm>
            <a:off x="873192" y="4904690"/>
            <a:ext cx="13363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1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Quantum + thermal noise</a:t>
            </a:r>
          </a:p>
        </p:txBody>
      </p:sp>
      <p:sp>
        <p:nvSpPr>
          <p:cNvPr id="30" name="ZoneTexte 91">
            <a:extLst>
              <a:ext uri="{FF2B5EF4-FFF2-40B4-BE49-F238E27FC236}">
                <a16:creationId xmlns:a16="http://schemas.microsoft.com/office/drawing/2014/main" id="{B4C3141B-BB6B-9348-1B41-0B02E1A30F51}"/>
              </a:ext>
            </a:extLst>
          </p:cNvPr>
          <p:cNvSpPr txBox="1"/>
          <p:nvPr/>
        </p:nvSpPr>
        <p:spPr>
          <a:xfrm>
            <a:off x="601858" y="2876547"/>
            <a:ext cx="18583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[I,Q]=i</a:t>
            </a:r>
            <a:endParaRPr lang="fr-FR" sz="2400" i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Ellipse 13">
            <a:extLst>
              <a:ext uri="{FF2B5EF4-FFF2-40B4-BE49-F238E27FC236}">
                <a16:creationId xmlns:a16="http://schemas.microsoft.com/office/drawing/2014/main" id="{8ACB86CC-CBD4-34D3-E421-3324DE34DB93}"/>
              </a:ext>
            </a:extLst>
          </p:cNvPr>
          <p:cNvSpPr/>
          <p:nvPr/>
        </p:nvSpPr>
        <p:spPr>
          <a:xfrm>
            <a:off x="2475462" y="3947177"/>
            <a:ext cx="916097" cy="898337"/>
          </a:xfrm>
          <a:prstGeom prst="ellipse">
            <a:avLst/>
          </a:prstGeom>
          <a:gradFill flip="none" rotWithShape="1">
            <a:gsLst>
              <a:gs pos="100000">
                <a:srgbClr val="FF0000">
                  <a:alpha val="0"/>
                </a:srgbClr>
              </a:gs>
              <a:gs pos="0">
                <a:srgbClr val="FF0000">
                  <a:alpha val="84000"/>
                </a:srgbClr>
              </a:gs>
              <a:gs pos="75000">
                <a:srgbClr val="FF0000">
                  <a:alpha val="0"/>
                </a:srgbClr>
              </a:gs>
              <a:gs pos="40000">
                <a:srgbClr val="FF0000">
                  <a:alpha val="8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Marcador de fecha 3">
            <a:extLst>
              <a:ext uri="{FF2B5EF4-FFF2-40B4-BE49-F238E27FC236}">
                <a16:creationId xmlns:a16="http://schemas.microsoft.com/office/drawing/2014/main" id="{E1F81AA9-EF70-078E-152F-B175C66A232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0600" y="65087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PPCC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AstroHEP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Zaragoza, 6/6/24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Marcador de pie de página 4">
            <a:extLst>
              <a:ext uri="{FF2B5EF4-FFF2-40B4-BE49-F238E27FC236}">
                <a16:creationId xmlns:a16="http://schemas.microsoft.com/office/drawing/2014/main" id="{AF466507-A0F8-7355-B563-DB12241374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91000" y="65087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20" name="Marcador de número de diapositiva 9">
            <a:extLst>
              <a:ext uri="{FF2B5EF4-FFF2-40B4-BE49-F238E27FC236}">
                <a16:creationId xmlns:a16="http://schemas.microsoft.com/office/drawing/2014/main" id="{80946A44-28F9-6474-E11C-896F67A0F550}"/>
              </a:ext>
            </a:extLst>
          </p:cNvPr>
          <p:cNvSpPr txBox="1">
            <a:spLocks/>
          </p:cNvSpPr>
          <p:nvPr/>
        </p:nvSpPr>
        <p:spPr>
          <a:xfrm>
            <a:off x="11506200" y="6508750"/>
            <a:ext cx="729893" cy="365125"/>
          </a:xfrm>
          <a:prstGeom prst="roundRect">
            <a:avLst>
              <a:gd name="adj" fmla="val 34880"/>
            </a:avLst>
          </a:prstGeom>
          <a:noFill/>
          <a:ln w="12700" cap="flat" cmpd="sng" algn="ctr">
            <a:noFill/>
            <a:prstDash val="solid"/>
            <a:miter lim="800000"/>
          </a:ln>
          <a:effectLst/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2000" kern="1200">
                <a:solidFill>
                  <a:schemeClr val="accent5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81</a:t>
            </a:fld>
            <a:endParaRPr lang="es-ES" sz="1200" dirty="0"/>
          </a:p>
        </p:txBody>
      </p:sp>
    </p:spTree>
    <p:extLst>
      <p:ext uri="{BB962C8B-B14F-4D97-AF65-F5344CB8AC3E}">
        <p14:creationId xmlns:p14="http://schemas.microsoft.com/office/powerpoint/2010/main" val="660767391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 : coins arrondis 75">
            <a:extLst>
              <a:ext uri="{FF2B5EF4-FFF2-40B4-BE49-F238E27FC236}">
                <a16:creationId xmlns:a16="http://schemas.microsoft.com/office/drawing/2014/main" id="{5B18173A-8B08-B98A-4610-48C2AC856C4D}"/>
              </a:ext>
            </a:extLst>
          </p:cNvPr>
          <p:cNvSpPr/>
          <p:nvPr/>
        </p:nvSpPr>
        <p:spPr>
          <a:xfrm>
            <a:off x="371472" y="2544503"/>
            <a:ext cx="3790834" cy="3042991"/>
          </a:xfrm>
          <a:prstGeom prst="roundRect">
            <a:avLst/>
          </a:prstGeom>
          <a:solidFill>
            <a:schemeClr val="bg1"/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5" name="ZoneTexte 54">
            <a:extLst>
              <a:ext uri="{FF2B5EF4-FFF2-40B4-BE49-F238E27FC236}">
                <a16:creationId xmlns:a16="http://schemas.microsoft.com/office/drawing/2014/main" id="{89B67ADE-4E4F-80E1-E29E-25FD4E3A5179}"/>
              </a:ext>
            </a:extLst>
          </p:cNvPr>
          <p:cNvSpPr txBox="1"/>
          <p:nvPr/>
        </p:nvSpPr>
        <p:spPr>
          <a:xfrm>
            <a:off x="823314" y="5102723"/>
            <a:ext cx="60966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dirty="0">
                <a:solidFill>
                  <a:srgbClr val="FF0000"/>
                </a:solidFill>
              </a:rPr>
              <a:t>‘No Click’</a:t>
            </a:r>
          </a:p>
        </p:txBody>
      </p:sp>
      <p:sp>
        <p:nvSpPr>
          <p:cNvPr id="56" name="ZoneTexte 76">
            <a:extLst>
              <a:ext uri="{FF2B5EF4-FFF2-40B4-BE49-F238E27FC236}">
                <a16:creationId xmlns:a16="http://schemas.microsoft.com/office/drawing/2014/main" id="{2026B2C1-8E71-2590-CB8A-7A01DBA20970}"/>
              </a:ext>
            </a:extLst>
          </p:cNvPr>
          <p:cNvSpPr txBox="1"/>
          <p:nvPr/>
        </p:nvSpPr>
        <p:spPr>
          <a:xfrm>
            <a:off x="898831" y="4771585"/>
            <a:ext cx="11502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>
                <a:solidFill>
                  <a:srgbClr val="FF0000"/>
                </a:solidFill>
              </a:rPr>
              <a:t>Qubit 0</a:t>
            </a:r>
          </a:p>
        </p:txBody>
      </p:sp>
      <p:sp>
        <p:nvSpPr>
          <p:cNvPr id="57" name="ZoneTexte 77">
            <a:extLst>
              <a:ext uri="{FF2B5EF4-FFF2-40B4-BE49-F238E27FC236}">
                <a16:creationId xmlns:a16="http://schemas.microsoft.com/office/drawing/2014/main" id="{0E7A8A6D-F51E-6F8E-A89B-D7595CA4D89B}"/>
              </a:ext>
            </a:extLst>
          </p:cNvPr>
          <p:cNvSpPr txBox="1"/>
          <p:nvPr/>
        </p:nvSpPr>
        <p:spPr>
          <a:xfrm>
            <a:off x="2780424" y="4755228"/>
            <a:ext cx="12531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>
                <a:solidFill>
                  <a:srgbClr val="00B0F0"/>
                </a:solidFill>
              </a:rPr>
              <a:t>Qubit 1</a:t>
            </a:r>
          </a:p>
        </p:txBody>
      </p:sp>
      <p:pic>
        <p:nvPicPr>
          <p:cNvPr id="58" name="Google Shape;999;p52">
            <a:extLst>
              <a:ext uri="{FF2B5EF4-FFF2-40B4-BE49-F238E27FC236}">
                <a16:creationId xmlns:a16="http://schemas.microsoft.com/office/drawing/2014/main" id="{96E2790F-3289-6862-228E-470DAA4039DC}"/>
              </a:ext>
            </a:extLst>
          </p:cNvPr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11607" y="3127183"/>
            <a:ext cx="1659036" cy="1715890"/>
          </a:xfrm>
          <a:prstGeom prst="rect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59" name="Google Shape;997;p52">
            <a:extLst>
              <a:ext uri="{FF2B5EF4-FFF2-40B4-BE49-F238E27FC236}">
                <a16:creationId xmlns:a16="http://schemas.microsoft.com/office/drawing/2014/main" id="{A7D04BEE-2BED-6499-D0C4-A604561E8E78}"/>
              </a:ext>
            </a:extLst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360068" y="3139981"/>
            <a:ext cx="1648147" cy="1690293"/>
          </a:xfrm>
          <a:prstGeom prst="rect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60" name="Arc 59">
            <a:extLst>
              <a:ext uri="{FF2B5EF4-FFF2-40B4-BE49-F238E27FC236}">
                <a16:creationId xmlns:a16="http://schemas.microsoft.com/office/drawing/2014/main" id="{169473AE-9443-F178-F837-617E40EC81F6}"/>
              </a:ext>
            </a:extLst>
          </p:cNvPr>
          <p:cNvSpPr/>
          <p:nvPr/>
        </p:nvSpPr>
        <p:spPr>
          <a:xfrm rot="19346223">
            <a:off x="1758757" y="3552991"/>
            <a:ext cx="936703" cy="832555"/>
          </a:xfrm>
          <a:prstGeom prst="arc">
            <a:avLst/>
          </a:prstGeom>
          <a:ln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1" name="ZoneTexte 47">
            <a:extLst>
              <a:ext uri="{FF2B5EF4-FFF2-40B4-BE49-F238E27FC236}">
                <a16:creationId xmlns:a16="http://schemas.microsoft.com/office/drawing/2014/main" id="{581D86FC-CA13-93DB-5FAA-44A597B8584B}"/>
              </a:ext>
            </a:extLst>
          </p:cNvPr>
          <p:cNvSpPr txBox="1"/>
          <p:nvPr/>
        </p:nvSpPr>
        <p:spPr>
          <a:xfrm flipH="1">
            <a:off x="1980358" y="3198438"/>
            <a:ext cx="693295" cy="376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 err="1">
                <a:solidFill>
                  <a:srgbClr val="00B0F0"/>
                </a:solidFill>
              </a:rPr>
              <a:t>axion</a:t>
            </a:r>
            <a:endParaRPr lang="fr-FR" dirty="0">
              <a:solidFill>
                <a:srgbClr val="00B0F0"/>
              </a:solidFill>
            </a:endParaRPr>
          </a:p>
        </p:txBody>
      </p:sp>
      <p:sp>
        <p:nvSpPr>
          <p:cNvPr id="62" name="ZoneTexte 4">
            <a:extLst>
              <a:ext uri="{FF2B5EF4-FFF2-40B4-BE49-F238E27FC236}">
                <a16:creationId xmlns:a16="http://schemas.microsoft.com/office/drawing/2014/main" id="{6EAB7526-6049-3898-5598-8F0293EB1C2F}"/>
              </a:ext>
            </a:extLst>
          </p:cNvPr>
          <p:cNvSpPr txBox="1"/>
          <p:nvPr/>
        </p:nvSpPr>
        <p:spPr>
          <a:xfrm>
            <a:off x="2852140" y="5124560"/>
            <a:ext cx="7248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>
                <a:solidFill>
                  <a:srgbClr val="00B0F0"/>
                </a:solidFill>
              </a:rPr>
              <a:t>‘Click’</a:t>
            </a: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D56F0BCC-71A4-1A81-1748-995D0EE683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9469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Beyond the SQL: “counting photons”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CuadroTexto 17">
            <a:extLst>
              <a:ext uri="{FF2B5EF4-FFF2-40B4-BE49-F238E27FC236}">
                <a16:creationId xmlns:a16="http://schemas.microsoft.com/office/drawing/2014/main" id="{06936D90-BF73-0F1C-0AF8-C120F90B0CFC}"/>
              </a:ext>
            </a:extLst>
          </p:cNvPr>
          <p:cNvSpPr txBox="1"/>
          <p:nvPr/>
        </p:nvSpPr>
        <p:spPr>
          <a:xfrm>
            <a:off x="838199" y="1455402"/>
            <a:ext cx="506621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From linear amplification (LA) to  </a:t>
            </a:r>
            <a:r>
              <a:rPr lang="en-GB" sz="2400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counting single photons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(SPD) </a:t>
            </a:r>
            <a:endParaRPr lang="en-GB" sz="2400" dirty="0"/>
          </a:p>
        </p:txBody>
      </p:sp>
      <p:pic>
        <p:nvPicPr>
          <p:cNvPr id="3" name="Picture 12">
            <a:extLst>
              <a:ext uri="{FF2B5EF4-FFF2-40B4-BE49-F238E27FC236}">
                <a16:creationId xmlns:a16="http://schemas.microsoft.com/office/drawing/2014/main" id="{0915FDC4-A3EA-ED63-96FD-3AAE87B8566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08392" y="1309057"/>
            <a:ext cx="5554936" cy="4264640"/>
          </a:xfrm>
          <a:prstGeom prst="rect">
            <a:avLst/>
          </a:prstGeom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id="{7B3530B2-DC5C-8372-AF6F-EB91D5DA0FD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46639" y="1271842"/>
            <a:ext cx="5768297" cy="4389533"/>
          </a:xfrm>
          <a:prstGeom prst="rect">
            <a:avLst/>
          </a:prstGeom>
        </p:spPr>
      </p:pic>
      <p:sp>
        <p:nvSpPr>
          <p:cNvPr id="14" name="Rectángulo 13">
            <a:extLst>
              <a:ext uri="{FF2B5EF4-FFF2-40B4-BE49-F238E27FC236}">
                <a16:creationId xmlns:a16="http://schemas.microsoft.com/office/drawing/2014/main" id="{39C1C92E-7E45-057A-2C82-79E26DD8263C}"/>
              </a:ext>
            </a:extLst>
          </p:cNvPr>
          <p:cNvSpPr/>
          <p:nvPr/>
        </p:nvSpPr>
        <p:spPr>
          <a:xfrm rot="20430406">
            <a:off x="9282764" y="2560762"/>
            <a:ext cx="4924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ES" b="1">
                <a:solidFill>
                  <a:srgbClr val="0070C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LA</a:t>
            </a:r>
            <a:endParaRPr lang="es-ES" b="1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Rectángulo 14">
            <a:extLst>
              <a:ext uri="{FF2B5EF4-FFF2-40B4-BE49-F238E27FC236}">
                <a16:creationId xmlns:a16="http://schemas.microsoft.com/office/drawing/2014/main" id="{A19104D2-20D7-864F-8815-08A58E94BF58}"/>
              </a:ext>
            </a:extLst>
          </p:cNvPr>
          <p:cNvSpPr/>
          <p:nvPr/>
        </p:nvSpPr>
        <p:spPr>
          <a:xfrm rot="19811583">
            <a:off x="8905450" y="2185382"/>
            <a:ext cx="6639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ES" b="1" dirty="0">
                <a:solidFill>
                  <a:srgbClr val="FFC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SPD</a:t>
            </a:r>
            <a:endParaRPr lang="es-ES" b="1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9">
            <a:extLst>
              <a:ext uri="{FF2B5EF4-FFF2-40B4-BE49-F238E27FC236}">
                <a16:creationId xmlns:a16="http://schemas.microsoft.com/office/drawing/2014/main" id="{990997A9-3B02-6E9A-F513-23A4E43E1176}"/>
              </a:ext>
            </a:extLst>
          </p:cNvPr>
          <p:cNvSpPr txBox="1"/>
          <p:nvPr/>
        </p:nvSpPr>
        <p:spPr>
          <a:xfrm>
            <a:off x="5124607" y="2757851"/>
            <a:ext cx="660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" b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SQL</a:t>
            </a:r>
            <a:endParaRPr lang="en-ES" sz="1200" b="1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cxnSp>
        <p:nvCxnSpPr>
          <p:cNvPr id="19" name="Conector recto de flecha 18">
            <a:extLst>
              <a:ext uri="{FF2B5EF4-FFF2-40B4-BE49-F238E27FC236}">
                <a16:creationId xmlns:a16="http://schemas.microsoft.com/office/drawing/2014/main" id="{074E58E1-FD09-8757-0DC3-DD7816EF24EB}"/>
              </a:ext>
            </a:extLst>
          </p:cNvPr>
          <p:cNvCxnSpPr>
            <a:cxnSpLocks/>
          </p:cNvCxnSpPr>
          <p:nvPr/>
        </p:nvCxnSpPr>
        <p:spPr>
          <a:xfrm>
            <a:off x="5470627" y="3105355"/>
            <a:ext cx="1111800" cy="0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9">
            <a:extLst>
              <a:ext uri="{FF2B5EF4-FFF2-40B4-BE49-F238E27FC236}">
                <a16:creationId xmlns:a16="http://schemas.microsoft.com/office/drawing/2014/main" id="{AC792CC9-E08B-7369-4B3D-3777697D34B1}"/>
              </a:ext>
            </a:extLst>
          </p:cNvPr>
          <p:cNvSpPr txBox="1"/>
          <p:nvPr/>
        </p:nvSpPr>
        <p:spPr>
          <a:xfrm>
            <a:off x="4170120" y="4828431"/>
            <a:ext cx="13644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Shot noise</a:t>
            </a:r>
            <a:endParaRPr lang="en-GB" sz="12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cxnSp>
        <p:nvCxnSpPr>
          <p:cNvPr id="21" name="Conector recto de flecha 20">
            <a:extLst>
              <a:ext uri="{FF2B5EF4-FFF2-40B4-BE49-F238E27FC236}">
                <a16:creationId xmlns:a16="http://schemas.microsoft.com/office/drawing/2014/main" id="{A1F5E6E9-8A54-5122-BE12-B40DD835A684}"/>
              </a:ext>
            </a:extLst>
          </p:cNvPr>
          <p:cNvCxnSpPr>
            <a:cxnSpLocks/>
          </p:cNvCxnSpPr>
          <p:nvPr/>
        </p:nvCxnSpPr>
        <p:spPr>
          <a:xfrm>
            <a:off x="5534596" y="5025623"/>
            <a:ext cx="1047831" cy="0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Conector recto de flecha 22">
            <a:extLst>
              <a:ext uri="{FF2B5EF4-FFF2-40B4-BE49-F238E27FC236}">
                <a16:creationId xmlns:a16="http://schemas.microsoft.com/office/drawing/2014/main" id="{58FB534E-A277-2631-897B-8D5B57EFBAE0}"/>
              </a:ext>
            </a:extLst>
          </p:cNvPr>
          <p:cNvCxnSpPr>
            <a:cxnSpLocks/>
          </p:cNvCxnSpPr>
          <p:nvPr/>
        </p:nvCxnSpPr>
        <p:spPr>
          <a:xfrm flipH="1" flipV="1">
            <a:off x="8554941" y="3796549"/>
            <a:ext cx="284518" cy="140835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5">
            <a:extLst>
              <a:ext uri="{FF2B5EF4-FFF2-40B4-BE49-F238E27FC236}">
                <a16:creationId xmlns:a16="http://schemas.microsoft.com/office/drawing/2014/main" id="{48E5E568-B014-8C70-1238-A9E1708947A7}"/>
              </a:ext>
            </a:extLst>
          </p:cNvPr>
          <p:cNvSpPr txBox="1"/>
          <p:nvPr/>
        </p:nvSpPr>
        <p:spPr>
          <a:xfrm>
            <a:off x="7850979" y="5660223"/>
            <a:ext cx="366395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S" sz="1400" dirty="0">
                <a:latin typeface="Arial" panose="020B0604020202020204" pitchFamily="34" charset="0"/>
                <a:cs typeface="Arial" panose="020B0604020202020204" pitchFamily="34" charset="0"/>
              </a:rPr>
              <a:t>Single-</a:t>
            </a:r>
            <a:r>
              <a:rPr lang="es-ES" sz="1400" dirty="0" err="1">
                <a:latin typeface="Arial" panose="020B0604020202020204" pitchFamily="34" charset="0"/>
                <a:cs typeface="Arial" panose="020B0604020202020204" pitchFamily="34" charset="0"/>
              </a:rPr>
              <a:t>photon</a:t>
            </a:r>
            <a:r>
              <a:rPr lang="es-ES" sz="1400" dirty="0">
                <a:latin typeface="Arial" panose="020B0604020202020204" pitchFamily="34" charset="0"/>
                <a:cs typeface="Arial" panose="020B0604020202020204" pitchFamily="34" charset="0"/>
              </a:rPr>
              <a:t> detector (</a:t>
            </a:r>
            <a:r>
              <a:rPr lang="es-ES" sz="1400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SPD</a:t>
            </a:r>
            <a:r>
              <a:rPr lang="es-ES" sz="14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algn="ctr"/>
            <a:r>
              <a:rPr lang="es-ES" sz="1400" dirty="0">
                <a:latin typeface="Arial" panose="020B0604020202020204" pitchFamily="34" charset="0"/>
                <a:cs typeface="Arial" panose="020B0604020202020204" pitchFamily="34" charset="0"/>
              </a:rPr>
              <a:t>vs Linear </a:t>
            </a:r>
            <a:r>
              <a:rPr lang="es-ES" sz="1400" dirty="0" err="1">
                <a:latin typeface="Arial" panose="020B0604020202020204" pitchFamily="34" charset="0"/>
                <a:cs typeface="Arial" panose="020B0604020202020204" pitchFamily="34" charset="0"/>
              </a:rPr>
              <a:t>Amplifier</a:t>
            </a:r>
            <a:r>
              <a:rPr lang="es-ES" sz="14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s-ES" sz="1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</a:t>
            </a:r>
            <a:r>
              <a:rPr lang="es-ES" sz="14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E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9" name="Conector recto de flecha 28">
            <a:extLst>
              <a:ext uri="{FF2B5EF4-FFF2-40B4-BE49-F238E27FC236}">
                <a16:creationId xmlns:a16="http://schemas.microsoft.com/office/drawing/2014/main" id="{9FD3B000-306E-31CC-393F-E3B180FB0F26}"/>
              </a:ext>
            </a:extLst>
          </p:cNvPr>
          <p:cNvCxnSpPr>
            <a:cxnSpLocks/>
          </p:cNvCxnSpPr>
          <p:nvPr/>
        </p:nvCxnSpPr>
        <p:spPr>
          <a:xfrm>
            <a:off x="6967155" y="3346109"/>
            <a:ext cx="0" cy="1579306"/>
          </a:xfrm>
          <a:prstGeom prst="straightConnector1">
            <a:avLst/>
          </a:prstGeom>
          <a:ln w="44450">
            <a:solidFill>
              <a:schemeClr val="tx1"/>
            </a:solidFill>
            <a:prstDash val="sysDot"/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5" name="Grupo 34">
            <a:extLst>
              <a:ext uri="{FF2B5EF4-FFF2-40B4-BE49-F238E27FC236}">
                <a16:creationId xmlns:a16="http://schemas.microsoft.com/office/drawing/2014/main" id="{BED861B6-E837-77A7-B24D-0E4A3976A9BC}"/>
              </a:ext>
            </a:extLst>
          </p:cNvPr>
          <p:cNvGrpSpPr/>
          <p:nvPr/>
        </p:nvGrpSpPr>
        <p:grpSpPr>
          <a:xfrm>
            <a:off x="3730230" y="3160028"/>
            <a:ext cx="2431417" cy="1666446"/>
            <a:chOff x="1796031" y="3094246"/>
            <a:chExt cx="3081645" cy="2060527"/>
          </a:xfrm>
        </p:grpSpPr>
        <p:sp>
          <p:nvSpPr>
            <p:cNvPr id="33" name="Explosión 2 32">
              <a:extLst>
                <a:ext uri="{FF2B5EF4-FFF2-40B4-BE49-F238E27FC236}">
                  <a16:creationId xmlns:a16="http://schemas.microsoft.com/office/drawing/2014/main" id="{75475F90-8176-23B6-D9A0-6EDF1C69603F}"/>
                </a:ext>
              </a:extLst>
            </p:cNvPr>
            <p:cNvSpPr/>
            <p:nvPr/>
          </p:nvSpPr>
          <p:spPr>
            <a:xfrm rot="1224204">
              <a:off x="1797302" y="3094246"/>
              <a:ext cx="3080374" cy="2060330"/>
            </a:xfrm>
            <a:prstGeom prst="irregularSeal2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  <p:sp>
          <p:nvSpPr>
            <p:cNvPr id="25" name="TextBox 9">
              <a:extLst>
                <a:ext uri="{FF2B5EF4-FFF2-40B4-BE49-F238E27FC236}">
                  <a16:creationId xmlns:a16="http://schemas.microsoft.com/office/drawing/2014/main" id="{ED34445C-4184-8AC4-F729-0811112CC4F6}"/>
                </a:ext>
              </a:extLst>
            </p:cNvPr>
            <p:cNvSpPr txBox="1"/>
            <p:nvPr/>
          </p:nvSpPr>
          <p:spPr>
            <a:xfrm>
              <a:off x="2267211" y="3585523"/>
              <a:ext cx="1834526" cy="1027511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sz="1200" b="1" dirty="0">
                  <a:solidFill>
                    <a:srgbClr val="FF0000"/>
                  </a:solidFill>
                  <a:effectLst/>
                  <a:latin typeface="Arial" panose="020B0604020202020204" pitchFamily="34" charset="0"/>
                  <a:ea typeface="Calibri" panose="020F0502020204030204" pitchFamily="34" charset="0"/>
                  <a:cs typeface="Arial" panose="020B0604020202020204" pitchFamily="34" charset="0"/>
                </a:rPr>
                <a:t>Several orders of magnitude SNR improvement available !!!</a:t>
              </a:r>
            </a:p>
          </p:txBody>
        </p:sp>
        <p:sp>
          <p:nvSpPr>
            <p:cNvPr id="34" name="Explosión 2 33">
              <a:extLst>
                <a:ext uri="{FF2B5EF4-FFF2-40B4-BE49-F238E27FC236}">
                  <a16:creationId xmlns:a16="http://schemas.microsoft.com/office/drawing/2014/main" id="{3B801E59-20C2-84D2-20CF-39F5BD67F93D}"/>
                </a:ext>
              </a:extLst>
            </p:cNvPr>
            <p:cNvSpPr/>
            <p:nvPr/>
          </p:nvSpPr>
          <p:spPr>
            <a:xfrm rot="1224204">
              <a:off x="1796031" y="3094443"/>
              <a:ext cx="3081531" cy="2060330"/>
            </a:xfrm>
            <a:prstGeom prst="irregularSeal2">
              <a:avLst/>
            </a:prstGeom>
            <a:no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</p:grpSp>
      <p:cxnSp>
        <p:nvCxnSpPr>
          <p:cNvPr id="36" name="Conector recto de flecha 35">
            <a:extLst>
              <a:ext uri="{FF2B5EF4-FFF2-40B4-BE49-F238E27FC236}">
                <a16:creationId xmlns:a16="http://schemas.microsoft.com/office/drawing/2014/main" id="{026B4E48-7513-D663-BC28-3992305B9490}"/>
              </a:ext>
            </a:extLst>
          </p:cNvPr>
          <p:cNvCxnSpPr>
            <a:cxnSpLocks/>
          </p:cNvCxnSpPr>
          <p:nvPr/>
        </p:nvCxnSpPr>
        <p:spPr>
          <a:xfrm flipV="1">
            <a:off x="5470627" y="3884057"/>
            <a:ext cx="1368584" cy="181941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8" name="Grupo 37">
            <a:extLst>
              <a:ext uri="{FF2B5EF4-FFF2-40B4-BE49-F238E27FC236}">
                <a16:creationId xmlns:a16="http://schemas.microsoft.com/office/drawing/2014/main" id="{E1114CB5-4BA4-BC56-8B86-3D866844B1E5}"/>
              </a:ext>
            </a:extLst>
          </p:cNvPr>
          <p:cNvGrpSpPr/>
          <p:nvPr/>
        </p:nvGrpSpPr>
        <p:grpSpPr>
          <a:xfrm>
            <a:off x="8707185" y="3465772"/>
            <a:ext cx="1951544" cy="1579306"/>
            <a:chOff x="1796031" y="3094246"/>
            <a:chExt cx="3081645" cy="2060527"/>
          </a:xfrm>
        </p:grpSpPr>
        <p:sp>
          <p:nvSpPr>
            <p:cNvPr id="39" name="Explosión 2 38">
              <a:extLst>
                <a:ext uri="{FF2B5EF4-FFF2-40B4-BE49-F238E27FC236}">
                  <a16:creationId xmlns:a16="http://schemas.microsoft.com/office/drawing/2014/main" id="{D0ACB830-3066-3BCD-AA57-117912197089}"/>
                </a:ext>
              </a:extLst>
            </p:cNvPr>
            <p:cNvSpPr/>
            <p:nvPr/>
          </p:nvSpPr>
          <p:spPr>
            <a:xfrm rot="1224204">
              <a:off x="1797302" y="3094246"/>
              <a:ext cx="3080374" cy="2060330"/>
            </a:xfrm>
            <a:prstGeom prst="irregularSeal2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  <p:sp>
          <p:nvSpPr>
            <p:cNvPr id="40" name="TextBox 9">
              <a:extLst>
                <a:ext uri="{FF2B5EF4-FFF2-40B4-BE49-F238E27FC236}">
                  <a16:creationId xmlns:a16="http://schemas.microsoft.com/office/drawing/2014/main" id="{48CFAD64-1F84-8BDF-FD58-A35D049AE3F7}"/>
                </a:ext>
              </a:extLst>
            </p:cNvPr>
            <p:cNvSpPr txBox="1"/>
            <p:nvPr/>
          </p:nvSpPr>
          <p:spPr>
            <a:xfrm>
              <a:off x="2267211" y="3585523"/>
              <a:ext cx="1834525" cy="1084205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sz="1200" b="1" dirty="0">
                  <a:solidFill>
                    <a:srgbClr val="FF0000"/>
                  </a:solidFill>
                  <a:effectLst/>
                  <a:latin typeface="Arial" panose="020B0604020202020204" pitchFamily="34" charset="0"/>
                  <a:ea typeface="Calibri" panose="020F0502020204030204" pitchFamily="34" charset="0"/>
                  <a:cs typeface="Arial" panose="020B0604020202020204" pitchFamily="34" charset="0"/>
                </a:rPr>
                <a:t>Noise counts exponentially suppressed at low T !!!</a:t>
              </a:r>
            </a:p>
          </p:txBody>
        </p:sp>
        <p:sp>
          <p:nvSpPr>
            <p:cNvPr id="41" name="Explosión 2 40">
              <a:extLst>
                <a:ext uri="{FF2B5EF4-FFF2-40B4-BE49-F238E27FC236}">
                  <a16:creationId xmlns:a16="http://schemas.microsoft.com/office/drawing/2014/main" id="{F2735911-CB4F-777B-CEC9-6A8FF24C7649}"/>
                </a:ext>
              </a:extLst>
            </p:cNvPr>
            <p:cNvSpPr/>
            <p:nvPr/>
          </p:nvSpPr>
          <p:spPr>
            <a:xfrm rot="1224204">
              <a:off x="1796031" y="3094443"/>
              <a:ext cx="3081531" cy="2060330"/>
            </a:xfrm>
            <a:prstGeom prst="irregularSeal2">
              <a:avLst/>
            </a:prstGeom>
            <a:no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</p:grpSp>
      <p:sp>
        <p:nvSpPr>
          <p:cNvPr id="22" name="ZoneTexte 30">
            <a:extLst>
              <a:ext uri="{FF2B5EF4-FFF2-40B4-BE49-F238E27FC236}">
                <a16:creationId xmlns:a16="http://schemas.microsoft.com/office/drawing/2014/main" id="{94259532-9783-AE79-7167-256082FCC309}"/>
              </a:ext>
            </a:extLst>
          </p:cNvPr>
          <p:cNvSpPr txBox="1"/>
          <p:nvPr/>
        </p:nvSpPr>
        <p:spPr>
          <a:xfrm>
            <a:off x="1989088" y="2605796"/>
            <a:ext cx="15665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fr-FR" sz="1200" dirty="0" err="1">
                <a:latin typeface="Arial" panose="020B0604020202020204" pitchFamily="34" charset="0"/>
                <a:cs typeface="Arial" panose="020B0604020202020204" pitchFamily="34" charset="0"/>
              </a:rPr>
              <a:t>Linear</a:t>
            </a:r>
            <a:r>
              <a:rPr lang="fr-FR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sz="1200" dirty="0" err="1">
                <a:latin typeface="Arial" panose="020B0604020202020204" pitchFamily="34" charset="0"/>
                <a:cs typeface="Arial" panose="020B0604020202020204" pitchFamily="34" charset="0"/>
              </a:rPr>
              <a:t>cavity</a:t>
            </a:r>
            <a:endParaRPr lang="fr-FR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r-FR" sz="1200" dirty="0">
                <a:latin typeface="Arial" panose="020B0604020202020204" pitchFamily="34" charset="0"/>
                <a:cs typeface="Arial" panose="020B0604020202020204" pitchFamily="34" charset="0"/>
              </a:rPr>
              <a:t>B-</a:t>
            </a:r>
            <a:r>
              <a:rPr lang="fr-FR" sz="1200" dirty="0" err="1">
                <a:latin typeface="Arial" panose="020B0604020202020204" pitchFamily="34" charset="0"/>
                <a:cs typeface="Arial" panose="020B0604020202020204" pitchFamily="34" charset="0"/>
              </a:rPr>
              <a:t>resilient</a:t>
            </a:r>
            <a:r>
              <a:rPr lang="fr-FR" sz="1200" dirty="0">
                <a:latin typeface="Arial" panose="020B0604020202020204" pitchFamily="34" charset="0"/>
                <a:cs typeface="Arial" panose="020B0604020202020204" pitchFamily="34" charset="0"/>
              </a:rPr>
              <a:t> Qubit </a:t>
            </a:r>
            <a:r>
              <a:rPr lang="fr-FR" sz="1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(B-SPD)</a:t>
            </a:r>
          </a:p>
        </p:txBody>
      </p:sp>
      <p:sp>
        <p:nvSpPr>
          <p:cNvPr id="26" name="Text Box 8">
            <a:extLst>
              <a:ext uri="{FF2B5EF4-FFF2-40B4-BE49-F238E27FC236}">
                <a16:creationId xmlns:a16="http://schemas.microsoft.com/office/drawing/2014/main" id="{308B887D-FFDF-4C83-F222-D8F85CB662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599" y="5775844"/>
            <a:ext cx="4828033" cy="1292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sz="2000" dirty="0">
                <a:solidFill>
                  <a:schemeClr val="accent5">
                    <a:lumMod val="75000"/>
                  </a:schemeClr>
                </a:solidFill>
                <a:latin typeface="Quantum Round (BRK)" pitchFamily="2" charset="0"/>
              </a:rPr>
              <a:t>D</a:t>
            </a:r>
            <a:r>
              <a:rPr lang="en-GB" sz="2000" dirty="0">
                <a:solidFill>
                  <a:schemeClr val="accent5">
                    <a:lumMod val="75000"/>
                  </a:schemeClr>
                </a:solidFill>
                <a:latin typeface="Quantum Round Hollow (BRK)" pitchFamily="2" charset="0"/>
              </a:rPr>
              <a:t>Q</a:t>
            </a:r>
            <a:r>
              <a:rPr lang="en-GB" altLang="fr-FR" dirty="0">
                <a:cs typeface="Arial" panose="020B0604020202020204" pitchFamily="34" charset="0"/>
              </a:rPr>
              <a:t> change of paradigm </a:t>
            </a:r>
            <a:r>
              <a:rPr lang="en-GB" altLang="fr-FR" dirty="0">
                <a:cs typeface="Arial" panose="020B0604020202020204" pitchFamily="34" charset="0"/>
                <a:sym typeface="Wingdings" pitchFamily="2" charset="2"/>
              </a:rPr>
              <a:t></a:t>
            </a:r>
            <a:r>
              <a:rPr lang="en-GB" altLang="fr-FR" dirty="0">
                <a:cs typeface="Arial" panose="020B0604020202020204" pitchFamily="34" charset="0"/>
              </a:rPr>
              <a:t> Number-Phase conjugates evade the SQL</a:t>
            </a:r>
          </a:p>
          <a:p>
            <a:pPr algn="ctr" eaLnBrk="1" hangingPunct="1"/>
            <a:endParaRPr lang="en-GB" altLang="fr-FR" dirty="0">
              <a:cs typeface="Arial" panose="020B0604020202020204" pitchFamily="34" charset="0"/>
            </a:endParaRPr>
          </a:p>
          <a:p>
            <a:pPr algn="ctr" eaLnBrk="1" hangingPunct="1"/>
            <a:endParaRPr lang="en-GB" altLang="fr-FR" sz="1800" dirty="0">
              <a:cs typeface="Arial" panose="020B0604020202020204" pitchFamily="34" charset="0"/>
            </a:endParaRPr>
          </a:p>
        </p:txBody>
      </p:sp>
      <p:sp>
        <p:nvSpPr>
          <p:cNvPr id="54" name="ZoneTexte 91">
            <a:extLst>
              <a:ext uri="{FF2B5EF4-FFF2-40B4-BE49-F238E27FC236}">
                <a16:creationId xmlns:a16="http://schemas.microsoft.com/office/drawing/2014/main" id="{071DF5AF-424A-7B07-C9FB-2AF140322CE1}"/>
              </a:ext>
            </a:extLst>
          </p:cNvPr>
          <p:cNvSpPr txBox="1"/>
          <p:nvPr/>
        </p:nvSpPr>
        <p:spPr>
          <a:xfrm>
            <a:off x="993741" y="2616259"/>
            <a:ext cx="18583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fr-FR" sz="24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N,</a:t>
            </a:r>
            <a:r>
              <a:rPr lang="fr-FR" sz="2400" dirty="0" err="1">
                <a:solidFill>
                  <a:srgbClr val="0070C0"/>
                </a:solidFill>
                <a:latin typeface="Symbol" pitchFamily="2" charset="2"/>
                <a:cs typeface="Arial" panose="020B0604020202020204" pitchFamily="34" charset="0"/>
              </a:rPr>
              <a:t>f</a:t>
            </a:r>
            <a:r>
              <a:rPr lang="fr-FR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]=i</a:t>
            </a:r>
          </a:p>
        </p:txBody>
      </p:sp>
      <p:sp>
        <p:nvSpPr>
          <p:cNvPr id="7" name="Marcador de fecha 3">
            <a:extLst>
              <a:ext uri="{FF2B5EF4-FFF2-40B4-BE49-F238E27FC236}">
                <a16:creationId xmlns:a16="http://schemas.microsoft.com/office/drawing/2014/main" id="{D64A9EE6-4E28-FCE7-F2DE-9A5BBA6AD25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0600" y="65087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PPCC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AstroHEP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Zaragoza, 6/6/24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Marcador de pie de página 4">
            <a:extLst>
              <a:ext uri="{FF2B5EF4-FFF2-40B4-BE49-F238E27FC236}">
                <a16:creationId xmlns:a16="http://schemas.microsoft.com/office/drawing/2014/main" id="{64D4BAF1-13FE-42C4-C5F8-C66F4487F6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91000" y="65087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9" name="Marcador de número de diapositiva 9">
            <a:extLst>
              <a:ext uri="{FF2B5EF4-FFF2-40B4-BE49-F238E27FC236}">
                <a16:creationId xmlns:a16="http://schemas.microsoft.com/office/drawing/2014/main" id="{DFF0693C-35AE-7869-2684-173C4A62C033}"/>
              </a:ext>
            </a:extLst>
          </p:cNvPr>
          <p:cNvSpPr txBox="1">
            <a:spLocks/>
          </p:cNvSpPr>
          <p:nvPr/>
        </p:nvSpPr>
        <p:spPr>
          <a:xfrm>
            <a:off x="11506200" y="6508750"/>
            <a:ext cx="729893" cy="365125"/>
          </a:xfrm>
          <a:prstGeom prst="roundRect">
            <a:avLst>
              <a:gd name="adj" fmla="val 34880"/>
            </a:avLst>
          </a:prstGeom>
          <a:noFill/>
          <a:ln w="12700" cap="flat" cmpd="sng" algn="ctr">
            <a:noFill/>
            <a:prstDash val="solid"/>
            <a:miter lim="800000"/>
          </a:ln>
          <a:effectLst/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2000" kern="1200">
                <a:solidFill>
                  <a:schemeClr val="accent5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82</a:t>
            </a:fld>
            <a:endParaRPr lang="es-ES" sz="1200" dirty="0"/>
          </a:p>
        </p:txBody>
      </p:sp>
    </p:spTree>
    <p:extLst>
      <p:ext uri="{BB962C8B-B14F-4D97-AF65-F5344CB8AC3E}">
        <p14:creationId xmlns:p14="http://schemas.microsoft.com/office/powerpoint/2010/main" val="889620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20" grpId="0"/>
      <p:bldP spid="24" grpId="0"/>
    </p:bld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Marcador de contenido 2">
            <a:extLst>
              <a:ext uri="{FF2B5EF4-FFF2-40B4-BE49-F238E27FC236}">
                <a16:creationId xmlns:a16="http://schemas.microsoft.com/office/drawing/2014/main" id="{32890C22-EA1E-2A1F-C1B9-916F40A98533}"/>
              </a:ext>
            </a:extLst>
          </p:cNvPr>
          <p:cNvSpPr txBox="1">
            <a:spLocks/>
          </p:cNvSpPr>
          <p:nvPr/>
        </p:nvSpPr>
        <p:spPr>
          <a:xfrm>
            <a:off x="394048" y="1432124"/>
            <a:ext cx="7299288" cy="2533077"/>
          </a:xfrm>
          <a:prstGeom prst="rect">
            <a:avLst/>
          </a:prstGeom>
          <a:noFill/>
          <a:ln w="41275" cmpd="thickThin">
            <a:solidFill>
              <a:srgbClr val="C00000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Large-scale cryogenics</a:t>
            </a:r>
          </a:p>
        </p:txBody>
      </p:sp>
      <p:sp>
        <p:nvSpPr>
          <p:cNvPr id="12" name="Marcador de contenido 2">
            <a:extLst>
              <a:ext uri="{FF2B5EF4-FFF2-40B4-BE49-F238E27FC236}">
                <a16:creationId xmlns:a16="http://schemas.microsoft.com/office/drawing/2014/main" id="{D12C73A9-79E1-5E78-D0F0-1AE0A341EED5}"/>
              </a:ext>
            </a:extLst>
          </p:cNvPr>
          <p:cNvSpPr txBox="1">
            <a:spLocks/>
          </p:cNvSpPr>
          <p:nvPr/>
        </p:nvSpPr>
        <p:spPr>
          <a:xfrm>
            <a:off x="8307822" y="4061585"/>
            <a:ext cx="3770332" cy="2174769"/>
          </a:xfrm>
          <a:prstGeom prst="rect">
            <a:avLst/>
          </a:prstGeom>
          <a:noFill/>
          <a:ln w="41275" cmpd="thickThin">
            <a:solidFill>
              <a:srgbClr val="C00000"/>
            </a:solidFill>
          </a:ln>
        </p:spPr>
        <p:txBody>
          <a:bodyPr vert="horz" lIns="91440" tIns="45720" rIns="91440" bIns="45720" rtlCol="0">
            <a:normAutofit/>
          </a:bodyPr>
          <a:lstStyle>
            <a:defPPr>
              <a:defRPr lang="en-US"/>
            </a:defPPr>
            <a:lvl1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/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/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en-GB" sz="2400" dirty="0"/>
              <a:t>Machine learning for quantum sensing</a:t>
            </a:r>
          </a:p>
        </p:txBody>
      </p:sp>
      <p:sp>
        <p:nvSpPr>
          <p:cNvPr id="13" name="Marcador de contenido 2">
            <a:extLst>
              <a:ext uri="{FF2B5EF4-FFF2-40B4-BE49-F238E27FC236}">
                <a16:creationId xmlns:a16="http://schemas.microsoft.com/office/drawing/2014/main" id="{C53253B8-5F35-A108-8AD0-A4722E1ABDD9}"/>
              </a:ext>
            </a:extLst>
          </p:cNvPr>
          <p:cNvSpPr txBox="1">
            <a:spLocks/>
          </p:cNvSpPr>
          <p:nvPr/>
        </p:nvSpPr>
        <p:spPr>
          <a:xfrm>
            <a:off x="7823964" y="1081895"/>
            <a:ext cx="4254191" cy="2883306"/>
          </a:xfrm>
          <a:prstGeom prst="rect">
            <a:avLst/>
          </a:prstGeom>
          <a:noFill/>
          <a:ln w="41275" cmpd="thickThin">
            <a:solidFill>
              <a:srgbClr val="C00000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/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/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en-GB" sz="2400" dirty="0"/>
              <a:t>Low radioactivity techniques and underground operation</a:t>
            </a:r>
          </a:p>
        </p:txBody>
      </p:sp>
      <p:pic>
        <p:nvPicPr>
          <p:cNvPr id="10" name="Imagen 9">
            <a:extLst>
              <a:ext uri="{FF2B5EF4-FFF2-40B4-BE49-F238E27FC236}">
                <a16:creationId xmlns:a16="http://schemas.microsoft.com/office/drawing/2014/main" id="{C58541AE-BD51-C11E-BF54-F558E70BEBC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1946"/>
          <a:stretch/>
        </p:blipFill>
        <p:spPr>
          <a:xfrm>
            <a:off x="8551678" y="2001188"/>
            <a:ext cx="2504162" cy="1817643"/>
          </a:xfrm>
          <a:prstGeom prst="rect">
            <a:avLst/>
          </a:prstGeo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D56F0BCC-71A4-1A81-1748-995D0EE683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9469"/>
            <a:ext cx="10515600" cy="1325563"/>
          </a:xfrm>
        </p:spPr>
        <p:txBody>
          <a:bodyPr/>
          <a:lstStyle/>
          <a:p>
            <a:r>
              <a:rPr lang="en-GB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DarkQuantum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 synergies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DC0E74EA-D3E6-2770-B3D9-89CFFEE2F8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3482" y="4061586"/>
            <a:ext cx="3852276" cy="2174769"/>
          </a:xfrm>
          <a:noFill/>
          <a:ln w="41275" cmpd="thickThin">
            <a:solidFill>
              <a:srgbClr val="C00000"/>
            </a:solidFill>
          </a:ln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HTS coatings</a:t>
            </a: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6A615526-B465-0A02-DB64-EF701C63A2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7487" y="1929469"/>
            <a:ext cx="6770069" cy="1961079"/>
          </a:xfrm>
          <a:prstGeom prst="rect">
            <a:avLst/>
          </a:prstGeom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id="{17EBCF49-96E2-9A9A-7C84-1DEEA1E3C13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84597" y="4785144"/>
            <a:ext cx="1626770" cy="1399298"/>
          </a:xfrm>
          <a:prstGeom prst="rect">
            <a:avLst/>
          </a:prstGeom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7D75D716-2017-2591-0FC7-07540453961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88884" y="1842301"/>
            <a:ext cx="1785629" cy="1362493"/>
          </a:xfrm>
          <a:prstGeom prst="snip2DiagRect">
            <a:avLst>
              <a:gd name="adj1" fmla="val 0"/>
              <a:gd name="adj2" fmla="val 50000"/>
            </a:avLst>
          </a:prstGeom>
          <a:solidFill>
            <a:srgbClr val="FFFFFF">
              <a:shade val="85000"/>
            </a:srgbClr>
          </a:solidFill>
          <a:ln w="127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4" name="Marcador de contenido 2">
            <a:extLst>
              <a:ext uri="{FF2B5EF4-FFF2-40B4-BE49-F238E27FC236}">
                <a16:creationId xmlns:a16="http://schemas.microsoft.com/office/drawing/2014/main" id="{DB2B8A3F-BE31-F9C6-D9FE-B06EBE6243D1}"/>
              </a:ext>
            </a:extLst>
          </p:cNvPr>
          <p:cNvSpPr txBox="1">
            <a:spLocks/>
          </p:cNvSpPr>
          <p:nvPr/>
        </p:nvSpPr>
        <p:spPr>
          <a:xfrm>
            <a:off x="394047" y="4061586"/>
            <a:ext cx="3852276" cy="2174769"/>
          </a:xfrm>
          <a:prstGeom prst="rect">
            <a:avLst/>
          </a:prstGeom>
          <a:noFill/>
          <a:ln w="41275" cmpd="thickThin">
            <a:solidFill>
              <a:srgbClr val="C00000"/>
            </a:solidFill>
          </a:ln>
        </p:spPr>
        <p:txBody>
          <a:bodyPr vert="horz" lIns="91440" tIns="45720" rIns="91440" bIns="45720" rtlCol="0">
            <a:normAutofit/>
          </a:bodyPr>
          <a:lstStyle>
            <a:defPPr>
              <a:defRPr lang="en-US"/>
            </a:defPPr>
            <a:lvl1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/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/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en-GB" sz="2400" dirty="0" err="1"/>
              <a:t>Magnonics</a:t>
            </a:r>
            <a:r>
              <a:rPr lang="en-GB" sz="2400" dirty="0"/>
              <a:t> for tuning</a:t>
            </a:r>
          </a:p>
        </p:txBody>
      </p:sp>
      <p:pic>
        <p:nvPicPr>
          <p:cNvPr id="15" name="Imagen 14">
            <a:extLst>
              <a:ext uri="{FF2B5EF4-FFF2-40B4-BE49-F238E27FC236}">
                <a16:creationId xmlns:a16="http://schemas.microsoft.com/office/drawing/2014/main" id="{63A14E8A-C38C-5F06-5ADF-0AC62384074E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b="53568"/>
          <a:stretch/>
        </p:blipFill>
        <p:spPr>
          <a:xfrm>
            <a:off x="568580" y="4524605"/>
            <a:ext cx="3404007" cy="1267075"/>
          </a:xfrm>
          <a:prstGeom prst="rect">
            <a:avLst/>
          </a:prstGeom>
        </p:spPr>
      </p:pic>
      <p:pic>
        <p:nvPicPr>
          <p:cNvPr id="3074" name="Picture 2" descr="a) Schematics of the coated conductor segment's position on the RADES... |  Download Scientific Diagram">
            <a:extLst>
              <a:ext uri="{FF2B5EF4-FFF2-40B4-BE49-F238E27FC236}">
                <a16:creationId xmlns:a16="http://schemas.microsoft.com/office/drawing/2014/main" id="{BC8F2B27-C90E-0743-5A64-C457D04F4D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2560" y="4693008"/>
            <a:ext cx="2761990" cy="1002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FEC577CC-7BE8-2EC9-6102-12DA53398E8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Marcador de pie de página 4">
            <a:extLst>
              <a:ext uri="{FF2B5EF4-FFF2-40B4-BE49-F238E27FC236}">
                <a16:creationId xmlns:a16="http://schemas.microsoft.com/office/drawing/2014/main" id="{440C8119-A6C7-74AA-6EFD-98BDA6FC28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16" name="Marcador de número de diapositiva 9">
            <a:extLst>
              <a:ext uri="{FF2B5EF4-FFF2-40B4-BE49-F238E27FC236}">
                <a16:creationId xmlns:a16="http://schemas.microsoft.com/office/drawing/2014/main" id="{BAF484B2-3984-714E-4CD8-DDCA8A8291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83</a:t>
            </a:fld>
            <a:endParaRPr lang="es-ES" sz="1200" dirty="0"/>
          </a:p>
        </p:txBody>
      </p:sp>
    </p:spTree>
    <p:extLst>
      <p:ext uri="{BB962C8B-B14F-4D97-AF65-F5344CB8AC3E}">
        <p14:creationId xmlns:p14="http://schemas.microsoft.com/office/powerpoint/2010/main" val="1768527907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1254939-4C4E-365F-73D3-C89716A896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Why going underground</a:t>
            </a:r>
          </a:p>
        </p:txBody>
      </p:sp>
      <p:sp>
        <p:nvSpPr>
          <p:cNvPr id="10" name="Marcador de contenido 2">
            <a:extLst>
              <a:ext uri="{FF2B5EF4-FFF2-40B4-BE49-F238E27FC236}">
                <a16:creationId xmlns:a16="http://schemas.microsoft.com/office/drawing/2014/main" id="{4D740373-2E03-678D-6B2E-00ED09DE81A8}"/>
              </a:ext>
            </a:extLst>
          </p:cNvPr>
          <p:cNvSpPr txBox="1">
            <a:spLocks/>
          </p:cNvSpPr>
          <p:nvPr/>
        </p:nvSpPr>
        <p:spPr>
          <a:xfrm>
            <a:off x="503470" y="1623612"/>
            <a:ext cx="5473223" cy="3868649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Going underground to further reduce dark count rate? </a:t>
            </a:r>
          </a:p>
          <a:p>
            <a:pPr lvl="1"/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EoI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to LSC recently submitted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Large scale cryogenics to cool down BabyIAXO bores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Machine What is its origin? Could radiation play a role?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Suggestive link to evidence of radiation affecting qubits properties. Synergies with ARQ/MIRQ project already operating at Canfranc (led by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P.Forn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IFAE) ?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QRADES: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Quantera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project share goals with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DarkQuantum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includes P.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Forn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Marcador de fecha 3">
            <a:extLst>
              <a:ext uri="{FF2B5EF4-FFF2-40B4-BE49-F238E27FC236}">
                <a16:creationId xmlns:a16="http://schemas.microsoft.com/office/drawing/2014/main" id="{E8028DF7-1FF1-8252-FA4C-F7009D15E5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0658" y="6382051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Marcador de pie de página 4">
            <a:extLst>
              <a:ext uri="{FF2B5EF4-FFF2-40B4-BE49-F238E27FC236}">
                <a16:creationId xmlns:a16="http://schemas.microsoft.com/office/drawing/2014/main" id="{E8516DA5-523F-7C60-C741-049AE18013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971058" y="6382051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16" name="Marcador de número de diapositiva 9">
            <a:extLst>
              <a:ext uri="{FF2B5EF4-FFF2-40B4-BE49-F238E27FC236}">
                <a16:creationId xmlns:a16="http://schemas.microsoft.com/office/drawing/2014/main" id="{8DBCA1B7-D77B-50C0-A635-3DE9D136977C}"/>
              </a:ext>
            </a:extLst>
          </p:cNvPr>
          <p:cNvSpPr txBox="1">
            <a:spLocks/>
          </p:cNvSpPr>
          <p:nvPr/>
        </p:nvSpPr>
        <p:spPr>
          <a:xfrm>
            <a:off x="11286258" y="6382051"/>
            <a:ext cx="729893" cy="365125"/>
          </a:xfrm>
          <a:prstGeom prst="roundRect">
            <a:avLst>
              <a:gd name="adj" fmla="val 34880"/>
            </a:avLst>
          </a:prstGeom>
          <a:noFill/>
          <a:ln w="12700" cap="flat" cmpd="sng" algn="ctr">
            <a:noFill/>
            <a:prstDash val="solid"/>
            <a:miter lim="800000"/>
          </a:ln>
          <a:effectLst/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2000" kern="1200">
                <a:solidFill>
                  <a:schemeClr val="accent5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84</a:t>
            </a:fld>
            <a:endParaRPr lang="es-ES" sz="1200" dirty="0"/>
          </a:p>
        </p:txBody>
      </p:sp>
      <p:pic>
        <p:nvPicPr>
          <p:cNvPr id="9" name="Picture 8" descr="Figure 3">
            <a:extLst>
              <a:ext uri="{FF2B5EF4-FFF2-40B4-BE49-F238E27FC236}">
                <a16:creationId xmlns:a16="http://schemas.microsoft.com/office/drawing/2014/main" id="{AB847860-7C79-FD1E-5725-13DEC36D52E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333" b="41378"/>
          <a:stretch/>
        </p:blipFill>
        <p:spPr bwMode="auto">
          <a:xfrm>
            <a:off x="8392269" y="1027906"/>
            <a:ext cx="2762239" cy="2441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Flecha derecha 2"/>
          <p:cNvSpPr/>
          <p:nvPr/>
        </p:nvSpPr>
        <p:spPr>
          <a:xfrm>
            <a:off x="6799385" y="2538046"/>
            <a:ext cx="2089503" cy="40444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Marcador de contenido 2">
            <a:extLst>
              <a:ext uri="{FF2B5EF4-FFF2-40B4-BE49-F238E27FC236}">
                <a16:creationId xmlns:a16="http://schemas.microsoft.com/office/drawing/2014/main" id="{4D740373-2E03-678D-6B2E-00ED09DE81A8}"/>
              </a:ext>
            </a:extLst>
          </p:cNvPr>
          <p:cNvSpPr txBox="1">
            <a:spLocks/>
          </p:cNvSpPr>
          <p:nvPr/>
        </p:nvSpPr>
        <p:spPr>
          <a:xfrm>
            <a:off x="6435969" y="4249616"/>
            <a:ext cx="5134708" cy="162950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DarkQuantum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could open an innovative link between “low background techniques &amp; underground labs” and “axion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haloscopes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”:</a:t>
            </a:r>
          </a:p>
          <a:p>
            <a:pPr marL="0" indent="0" algn="ctr">
              <a:buNone/>
            </a:pPr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RADES at LSC the first underground axion haloscope?</a:t>
            </a:r>
          </a:p>
        </p:txBody>
      </p:sp>
    </p:spTree>
    <p:extLst>
      <p:ext uri="{BB962C8B-B14F-4D97-AF65-F5344CB8AC3E}">
        <p14:creationId xmlns:p14="http://schemas.microsoft.com/office/powerpoint/2010/main" val="666373148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E1119E54-935A-B88D-41D9-6D5F567C9C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18100" y="1425936"/>
            <a:ext cx="3241435" cy="1812231"/>
          </a:xfrm>
          <a:prstGeom prst="rect">
            <a:avLst/>
          </a:prstGeom>
        </p:spPr>
      </p:pic>
      <p:pic>
        <p:nvPicPr>
          <p:cNvPr id="8" name="Imagen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12029" y="2974894"/>
            <a:ext cx="5481359" cy="379344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8200" y="274638"/>
            <a:ext cx="10744200" cy="1143000"/>
          </a:xfrm>
        </p:spPr>
        <p:txBody>
          <a:bodyPr>
            <a:normAutofit/>
          </a:bodyPr>
          <a:lstStyle/>
          <a:p>
            <a:r>
              <a:rPr lang="es-ES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Haloscopes</a:t>
            </a:r>
            <a:r>
              <a:rPr lang="es-ES" sz="4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inside</a:t>
            </a:r>
            <a:r>
              <a:rPr lang="es-ES" sz="4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BabyIAXO</a:t>
            </a:r>
            <a:endParaRPr lang="es-ES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Marcador de contenido 2">
            <a:extLst>
              <a:ext uri="{FF2B5EF4-FFF2-40B4-BE49-F238E27FC236}">
                <a16:creationId xmlns:a16="http://schemas.microsoft.com/office/drawing/2014/main" id="{640A09AF-C3B2-8E42-98A4-7DFDFB698307}"/>
              </a:ext>
            </a:extLst>
          </p:cNvPr>
          <p:cNvSpPr txBox="1">
            <a:spLocks/>
          </p:cNvSpPr>
          <p:nvPr/>
        </p:nvSpPr>
        <p:spPr bwMode="auto">
          <a:xfrm>
            <a:off x="840441" y="1600201"/>
            <a:ext cx="4672483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kern="1200">
                <a:solidFill>
                  <a:schemeClr val="tx1"/>
                </a:solidFill>
                <a:latin typeface="Arial Rounded MT Bold" panose="020F0704030504030204" pitchFamily="34" charset="0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kern="1200">
                <a:solidFill>
                  <a:schemeClr val="tx1"/>
                </a:solidFill>
                <a:latin typeface="Arial Rounded MT Bold" panose="020F0704030504030204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kern="1200">
                <a:solidFill>
                  <a:schemeClr val="tx1"/>
                </a:solidFill>
                <a:latin typeface="Arial Rounded MT Bold" panose="020F0704030504030204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kern="1200">
                <a:solidFill>
                  <a:schemeClr val="tx1"/>
                </a:solidFill>
                <a:latin typeface="Arial Rounded MT Bold" panose="020F0704030504030204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kern="1200">
                <a:solidFill>
                  <a:schemeClr val="tx1"/>
                </a:solidFill>
                <a:latin typeface="Arial Rounded MT Bold" panose="020F0704030504030204" pitchFamily="34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Use of (Baby)IAXO large magnetic volume for axion DM setups.</a:t>
            </a: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Very competitive prospects for 1-2 </a:t>
            </a:r>
            <a:r>
              <a:rPr lang="en-US" sz="2000" b="1" dirty="0" err="1">
                <a:latin typeface="Symbol" pitchFamily="2" charset="2"/>
                <a:cs typeface="Arial" panose="020B0604020202020204" pitchFamily="34" charset="0"/>
              </a:rPr>
              <a:t>m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eV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axion searches.</a:t>
            </a:r>
          </a:p>
          <a:p>
            <a:pPr lvl="1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4 x 5m long cavities with tuning slabs.</a:t>
            </a:r>
          </a:p>
          <a:p>
            <a:pPr lvl="1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Low noise (standard) amplification + DAQ</a:t>
            </a:r>
          </a:p>
          <a:p>
            <a:pPr lvl="1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Bores cooled down to 4-5 K </a:t>
            </a:r>
          </a:p>
          <a:p>
            <a:pPr lvl="1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Sensitivity to KSVZ in &lt; 2year data.</a:t>
            </a:r>
          </a:p>
          <a:p>
            <a:pPr lvl="1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Other implementations (more speculative) are being discussed, BASE-like setups to much lower masses</a:t>
            </a:r>
          </a:p>
          <a:p>
            <a:pPr lvl="1"/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Flecha derecha 14">
            <a:extLst>
              <a:ext uri="{FF2B5EF4-FFF2-40B4-BE49-F238E27FC236}">
                <a16:creationId xmlns:a16="http://schemas.microsoft.com/office/drawing/2014/main" id="{4DE756BA-9C14-1947-A444-560B67702DE5}"/>
              </a:ext>
            </a:extLst>
          </p:cNvPr>
          <p:cNvSpPr/>
          <p:nvPr/>
        </p:nvSpPr>
        <p:spPr>
          <a:xfrm rot="3238564">
            <a:off x="7645720" y="2802293"/>
            <a:ext cx="1308148" cy="54319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3EA3DC1-346D-F125-A191-8C481557E077}"/>
              </a:ext>
            </a:extLst>
          </p:cNvPr>
          <p:cNvSpPr txBox="1"/>
          <p:nvPr/>
        </p:nvSpPr>
        <p:spPr>
          <a:xfrm>
            <a:off x="8299794" y="5756832"/>
            <a:ext cx="460958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RADES coll., Ann. Phys. 2023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0996928-3C82-79B5-5E52-3FD7606D8D5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04132" y="1116242"/>
            <a:ext cx="3287868" cy="2190693"/>
          </a:xfrm>
          <a:prstGeom prst="rect">
            <a:avLst/>
          </a:prstGeom>
        </p:spPr>
      </p:pic>
      <p:sp>
        <p:nvSpPr>
          <p:cNvPr id="9" name="Marcador de fecha 3">
            <a:extLst>
              <a:ext uri="{FF2B5EF4-FFF2-40B4-BE49-F238E27FC236}">
                <a16:creationId xmlns:a16="http://schemas.microsoft.com/office/drawing/2014/main" id="{9F95FF5B-3D71-CFD2-24ED-EF9B56579F8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Marcador de pie de página 4">
            <a:extLst>
              <a:ext uri="{FF2B5EF4-FFF2-40B4-BE49-F238E27FC236}">
                <a16:creationId xmlns:a16="http://schemas.microsoft.com/office/drawing/2014/main" id="{CDD72A99-B671-7AE5-3A89-A26C828D0A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11" name="Marcador de número de diapositiva 9">
            <a:extLst>
              <a:ext uri="{FF2B5EF4-FFF2-40B4-BE49-F238E27FC236}">
                <a16:creationId xmlns:a16="http://schemas.microsoft.com/office/drawing/2014/main" id="{7EBBFCD4-BAB4-F01B-F30A-A52551B7DF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85</a:t>
            </a:fld>
            <a:endParaRPr lang="es-ES" sz="1200" dirty="0"/>
          </a:p>
        </p:txBody>
      </p:sp>
    </p:spTree>
    <p:extLst>
      <p:ext uri="{BB962C8B-B14F-4D97-AF65-F5344CB8AC3E}">
        <p14:creationId xmlns:p14="http://schemas.microsoft.com/office/powerpoint/2010/main" val="567443689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s-ES" sz="4000" b="1" dirty="0">
                <a:latin typeface="Arial" panose="020B0604020202020204" pitchFamily="34" charset="0"/>
                <a:cs typeface="Arial" panose="020B0604020202020204" pitchFamily="34" charset="0"/>
              </a:rPr>
              <a:t>BabyIAXO </a:t>
            </a:r>
            <a:r>
              <a:rPr lang="es-ES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detectors</a:t>
            </a:r>
            <a:endParaRPr lang="en-US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TRIUMF Seminar, 6/07/2023</a:t>
            </a:r>
            <a:endParaRPr lang="es-ES" dirty="0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s-ES"/>
              <a:t>Igor G. Irastorza</a:t>
            </a:r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B34CA36-8F8E-4B33-818A-5383808A46B8}" type="slidenum">
              <a:rPr lang="es-ES" smtClean="0"/>
              <a:pPr>
                <a:defRPr/>
              </a:pPr>
              <a:t>86</a:t>
            </a:fld>
            <a:endParaRPr lang="es-ES"/>
          </a:p>
        </p:txBody>
      </p:sp>
      <p:pic>
        <p:nvPicPr>
          <p:cNvPr id="7" name="Picture 2" descr="C:\Users\Elisa\Google Drive\Tesis - IAXO\IAXO-D0 Montaje\IMG_20160707_122103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17" t="29992" r="13388" b="12730"/>
          <a:stretch/>
        </p:blipFill>
        <p:spPr bwMode="auto">
          <a:xfrm>
            <a:off x="7608168" y="3708139"/>
            <a:ext cx="2232248" cy="2463743"/>
          </a:xfrm>
          <a:prstGeom prst="rect">
            <a:avLst/>
          </a:prstGeom>
          <a:ln w="9525">
            <a:solidFill>
              <a:schemeClr val="tx1"/>
            </a:solidFill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Marcador de contenido 2"/>
          <p:cNvSpPr txBox="1">
            <a:spLocks/>
          </p:cNvSpPr>
          <p:nvPr/>
        </p:nvSpPr>
        <p:spPr bwMode="auto">
          <a:xfrm>
            <a:off x="669116" y="2411760"/>
            <a:ext cx="6507004" cy="11722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kern="1200">
                <a:solidFill>
                  <a:schemeClr val="tx1"/>
                </a:solidFill>
                <a:latin typeface="Arial Rounded MT Bold" panose="020F0704030504030204" pitchFamily="34" charset="0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kern="1200">
                <a:solidFill>
                  <a:schemeClr val="tx1"/>
                </a:solidFill>
                <a:latin typeface="Arial Rounded MT Bold" panose="020F0704030504030204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kern="1200">
                <a:solidFill>
                  <a:schemeClr val="tx1"/>
                </a:solidFill>
                <a:latin typeface="Arial Rounded MT Bold" panose="020F0704030504030204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kern="1200">
                <a:solidFill>
                  <a:schemeClr val="tx1"/>
                </a:solidFill>
                <a:latin typeface="Arial Rounded MT Bold" panose="020F0704030504030204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kern="1200">
                <a:solidFill>
                  <a:schemeClr val="tx1"/>
                </a:solidFill>
                <a:latin typeface="Arial Rounded MT Bold" panose="020F0704030504030204" pitchFamily="34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Baseline detectors:</a:t>
            </a:r>
          </a:p>
          <a:p>
            <a:pPr lvl="1"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Low background </a:t>
            </a:r>
            <a:r>
              <a:rPr lang="en-US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Micromegas detectors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 of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microbulk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 type</a:t>
            </a:r>
          </a:p>
          <a:p>
            <a:pPr lvl="1"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“Discovery detectors” (priority to low background). </a:t>
            </a:r>
          </a:p>
          <a:p>
            <a:pPr lvl="1"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Experience in CAST</a:t>
            </a:r>
          </a:p>
          <a:p>
            <a:pPr lvl="1"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Low background capability, radiopurity, shielding.</a:t>
            </a:r>
          </a:p>
          <a:p>
            <a:pPr lvl="1"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Goal is to reach 10</a:t>
            </a:r>
            <a:r>
              <a:rPr lang="en-US" sz="2000" baseline="300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-7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 c/keV/cm</a:t>
            </a:r>
            <a:r>
              <a:rPr lang="en-US" sz="2000" baseline="300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2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/s</a:t>
            </a:r>
          </a:p>
          <a:p>
            <a:pPr lvl="1">
              <a:defRPr/>
            </a:pPr>
            <a:endParaRPr lang="en-US" sz="2000" dirty="0"/>
          </a:p>
        </p:txBody>
      </p:sp>
      <p:pic>
        <p:nvPicPr>
          <p:cNvPr id="17" name="Imagen 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42082" y="3702903"/>
            <a:ext cx="1264264" cy="2468979"/>
          </a:xfrm>
          <a:prstGeom prst="rect">
            <a:avLst/>
          </a:prstGeom>
          <a:ln w="9525">
            <a:solidFill>
              <a:schemeClr val="tx1"/>
            </a:solidFill>
            <a:headEnd/>
            <a:tailEnd/>
          </a:ln>
        </p:spPr>
      </p:pic>
      <p:pic>
        <p:nvPicPr>
          <p:cNvPr id="11" name="Image 7">
            <a:extLst>
              <a:ext uri="{FF2B5EF4-FFF2-40B4-BE49-F238E27FC236}">
                <a16:creationId xmlns:a16="http://schemas.microsoft.com/office/drawing/2014/main" id="{0ACDAB46-6331-2345-81FF-56FD5B9103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64151" y="1504534"/>
            <a:ext cx="3796059" cy="2212498"/>
          </a:xfrm>
          <a:prstGeom prst="rect">
            <a:avLst/>
          </a:prstGeom>
        </p:spPr>
      </p:pic>
      <p:sp>
        <p:nvSpPr>
          <p:cNvPr id="3" name="Rectángulo 2">
            <a:extLst>
              <a:ext uri="{FF2B5EF4-FFF2-40B4-BE49-F238E27FC236}">
                <a16:creationId xmlns:a16="http://schemas.microsoft.com/office/drawing/2014/main" id="{AE5A2BB3-03FC-BE48-9C1D-1C816542A441}"/>
              </a:ext>
            </a:extLst>
          </p:cNvPr>
          <p:cNvSpPr/>
          <p:nvPr/>
        </p:nvSpPr>
        <p:spPr>
          <a:xfrm>
            <a:off x="6672064" y="1711356"/>
            <a:ext cx="2124236" cy="52322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n-US" sz="1400">
                <a:latin typeface="Arial Rounded MT Bold" panose="020F0704030504030204" pitchFamily="34" charset="77"/>
                <a:sym typeface="Wingdings" pitchFamily="2" charset="2"/>
              </a:rPr>
              <a:t>Improved detector design for BabyIAXO</a:t>
            </a:r>
            <a:endParaRPr lang="en-US" sz="1400">
              <a:latin typeface="Arial Rounded MT Bold" panose="020F0704030504030204" pitchFamily="34" charset="77"/>
            </a:endParaRPr>
          </a:p>
        </p:txBody>
      </p:sp>
      <p:sp>
        <p:nvSpPr>
          <p:cNvPr id="33" name="Rectángulo 2">
            <a:extLst>
              <a:ext uri="{FF2B5EF4-FFF2-40B4-BE49-F238E27FC236}">
                <a16:creationId xmlns:a16="http://schemas.microsoft.com/office/drawing/2014/main" id="{FBFE4CFF-95C9-D341-A60E-A7CF77159FAC}"/>
              </a:ext>
            </a:extLst>
          </p:cNvPr>
          <p:cNvSpPr/>
          <p:nvPr/>
        </p:nvSpPr>
        <p:spPr>
          <a:xfrm>
            <a:off x="6067955" y="5526010"/>
            <a:ext cx="1958445" cy="52322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n-US" sz="1400">
                <a:latin typeface="Arial Rounded MT Bold" panose="020F0704030504030204" pitchFamily="34" charset="77"/>
                <a:sym typeface="Wingdings" pitchFamily="2" charset="2"/>
              </a:rPr>
              <a:t>IAXO-D0 prototype in its shielding</a:t>
            </a:r>
            <a:endParaRPr lang="en-US" sz="1400">
              <a:latin typeface="Arial Rounded MT Bold" panose="020F0704030504030204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056018629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n 10">
            <a:extLst>
              <a:ext uri="{FF2B5EF4-FFF2-40B4-BE49-F238E27FC236}">
                <a16:creationId xmlns:a16="http://schemas.microsoft.com/office/drawing/2014/main" id="{40CFC971-9EB7-564F-8CE6-BA106C134C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40915" y="1002389"/>
            <a:ext cx="4300451" cy="2107287"/>
          </a:xfrm>
          <a:prstGeom prst="rect">
            <a:avLst/>
          </a:prstGeom>
        </p:spPr>
      </p:pic>
      <p:pic>
        <p:nvPicPr>
          <p:cNvPr id="7" name="Imagen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336" y="3544822"/>
            <a:ext cx="8976320" cy="2673452"/>
          </a:xfrm>
          <a:prstGeom prst="rect">
            <a:avLst/>
          </a:prstGeom>
        </p:spPr>
      </p:pic>
      <p:pic>
        <p:nvPicPr>
          <p:cNvPr id="9" name="Imagen 8"/>
          <p:cNvPicPr>
            <a:picLocks noChangeAspect="1"/>
          </p:cNvPicPr>
          <p:nvPr/>
        </p:nvPicPr>
        <p:blipFill rotWithShape="1">
          <a:blip r:embed="rId4"/>
          <a:srcRect l="58269"/>
          <a:stretch/>
        </p:blipFill>
        <p:spPr>
          <a:xfrm>
            <a:off x="9120336" y="3429000"/>
            <a:ext cx="3071664" cy="2769817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err="1"/>
              <a:t>BabyIAXO</a:t>
            </a:r>
            <a:r>
              <a:rPr lang="es-ES"/>
              <a:t> </a:t>
            </a:r>
            <a:r>
              <a:rPr lang="es-ES" err="1"/>
              <a:t>magnet</a:t>
            </a:r>
            <a:endParaRPr lang="en-US"/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>
          <a:xfrm>
            <a:off x="609600" y="1484784"/>
            <a:ext cx="6134472" cy="4525963"/>
          </a:xfrm>
        </p:spPr>
        <p:txBody>
          <a:bodyPr/>
          <a:lstStyle/>
          <a:p>
            <a:pPr>
              <a:defRPr/>
            </a:pPr>
            <a:r>
              <a:rPr lang="en-US" sz="2400">
                <a:sym typeface="Wingdings" pitchFamily="2" charset="2"/>
              </a:rPr>
              <a:t>“Common coil” configuration</a:t>
            </a:r>
          </a:p>
          <a:p>
            <a:pPr lvl="1">
              <a:defRPr/>
            </a:pPr>
            <a:r>
              <a:rPr lang="en-US" sz="1800">
                <a:solidFill>
                  <a:srgbClr val="FF0000"/>
                </a:solidFill>
                <a:sym typeface="Wingdings" pitchFamily="2" charset="2"/>
              </a:rPr>
              <a:t>Minimal risk: </a:t>
            </a:r>
            <a:r>
              <a:rPr lang="en-US" sz="1800">
                <a:sym typeface="Wingdings" pitchFamily="2" charset="2"/>
              </a:rPr>
              <a:t>conservative design choices</a:t>
            </a:r>
            <a:endParaRPr lang="en-US" sz="1800">
              <a:solidFill>
                <a:srgbClr val="FF0000"/>
              </a:solidFill>
              <a:sym typeface="Wingdings" pitchFamily="2" charset="2"/>
            </a:endParaRPr>
          </a:p>
          <a:p>
            <a:pPr lvl="1">
              <a:defRPr/>
            </a:pPr>
            <a:r>
              <a:rPr lang="en-US" sz="1800">
                <a:solidFill>
                  <a:srgbClr val="FF0000"/>
                </a:solidFill>
                <a:sym typeface="Wingdings" pitchFamily="2" charset="2"/>
              </a:rPr>
              <a:t>Cost-effective</a:t>
            </a:r>
            <a:r>
              <a:rPr lang="en-US" sz="1800">
                <a:sym typeface="Wingdings" pitchFamily="2" charset="2"/>
              </a:rPr>
              <a:t>: Best use of existing infrastructure and experience at CERN </a:t>
            </a:r>
          </a:p>
          <a:p>
            <a:pPr lvl="1">
              <a:defRPr/>
            </a:pPr>
            <a:r>
              <a:rPr lang="en-US" sz="1800">
                <a:solidFill>
                  <a:srgbClr val="FF0000"/>
                </a:solidFill>
                <a:sym typeface="Wingdings" pitchFamily="2" charset="2"/>
              </a:rPr>
              <a:t>Prototyping</a:t>
            </a:r>
            <a:r>
              <a:rPr lang="en-US" sz="1800">
                <a:sym typeface="Wingdings" pitchFamily="2" charset="2"/>
              </a:rPr>
              <a:t> character: winding layout very close to that of IAXO toroidal design.</a:t>
            </a:r>
            <a:endParaRPr lang="en-US" sz="1800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TRIUMF seminar, jul-2023</a:t>
            </a:r>
            <a:endParaRPr lang="es-ES" dirty="0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s-ES"/>
              <a:t>Igor G. Irastorza</a:t>
            </a:r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B34CA36-8F8E-4B33-818A-5383808A46B8}" type="slidenum">
              <a:rPr lang="es-ES" smtClean="0"/>
              <a:pPr>
                <a:defRPr/>
              </a:pPr>
              <a:t>87</a:t>
            </a:fld>
            <a:endParaRPr lang="es-ES"/>
          </a:p>
        </p:txBody>
      </p:sp>
      <p:cxnSp>
        <p:nvCxnSpPr>
          <p:cNvPr id="13" name="Conector recto de flecha 12">
            <a:extLst>
              <a:ext uri="{FF2B5EF4-FFF2-40B4-BE49-F238E27FC236}">
                <a16:creationId xmlns:a16="http://schemas.microsoft.com/office/drawing/2014/main" id="{705269EC-5D6E-444C-956C-9D5D53DC2E6D}"/>
              </a:ext>
            </a:extLst>
          </p:cNvPr>
          <p:cNvCxnSpPr>
            <a:cxnSpLocks/>
          </p:cNvCxnSpPr>
          <p:nvPr/>
        </p:nvCxnSpPr>
        <p:spPr>
          <a:xfrm flipV="1">
            <a:off x="8026400" y="2492897"/>
            <a:ext cx="2678112" cy="649243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Conector recto de flecha 14">
            <a:extLst>
              <a:ext uri="{FF2B5EF4-FFF2-40B4-BE49-F238E27FC236}">
                <a16:creationId xmlns:a16="http://schemas.microsoft.com/office/drawing/2014/main" id="{7EB1DE06-B735-0847-A88F-3EB24BCFA32A}"/>
              </a:ext>
            </a:extLst>
          </p:cNvPr>
          <p:cNvCxnSpPr/>
          <p:nvPr/>
        </p:nvCxnSpPr>
        <p:spPr>
          <a:xfrm>
            <a:off x="7292976" y="1832765"/>
            <a:ext cx="0" cy="504056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ángulo 15">
            <a:extLst>
              <a:ext uri="{FF2B5EF4-FFF2-40B4-BE49-F238E27FC236}">
                <a16:creationId xmlns:a16="http://schemas.microsoft.com/office/drawing/2014/main" id="{C9508FA3-60DF-5E40-BDBD-3FD1C2DB50D5}"/>
              </a:ext>
            </a:extLst>
          </p:cNvPr>
          <p:cNvSpPr/>
          <p:nvPr/>
        </p:nvSpPr>
        <p:spPr>
          <a:xfrm rot="20651801">
            <a:off x="9478670" y="2720488"/>
            <a:ext cx="660758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600">
                <a:latin typeface="Arial Rounded MT Bold" panose="020F0704030504030204" pitchFamily="34" charset="77"/>
                <a:sym typeface="Wingdings" pitchFamily="2" charset="2"/>
              </a:rPr>
              <a:t>10 m</a:t>
            </a:r>
            <a:endParaRPr lang="en-US" sz="1600">
              <a:latin typeface="Arial Rounded MT Bold" panose="020F0704030504030204" pitchFamily="34" charset="77"/>
            </a:endParaRPr>
          </a:p>
        </p:txBody>
      </p:sp>
      <p:sp>
        <p:nvSpPr>
          <p:cNvPr id="17" name="Rectángulo 16">
            <a:extLst>
              <a:ext uri="{FF2B5EF4-FFF2-40B4-BE49-F238E27FC236}">
                <a16:creationId xmlns:a16="http://schemas.microsoft.com/office/drawing/2014/main" id="{57C0707F-1C29-3D42-9F93-83D8E8ABA62D}"/>
              </a:ext>
            </a:extLst>
          </p:cNvPr>
          <p:cNvSpPr/>
          <p:nvPr/>
        </p:nvSpPr>
        <p:spPr>
          <a:xfrm rot="16200000">
            <a:off x="6799251" y="1917534"/>
            <a:ext cx="71045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>
                <a:latin typeface="Arial Rounded MT Bold" panose="020F0704030504030204" pitchFamily="34" charset="77"/>
                <a:sym typeface="Wingdings" pitchFamily="2" charset="2"/>
              </a:rPr>
              <a:t>70 cm  </a:t>
            </a:r>
            <a:endParaRPr lang="en-US" sz="1200">
              <a:latin typeface="Arial Rounded MT Bold" panose="020F0704030504030204" pitchFamily="34" charset="77"/>
            </a:endParaRPr>
          </a:p>
        </p:txBody>
      </p:sp>
      <p:pic>
        <p:nvPicPr>
          <p:cNvPr id="10" name="Imagen 9">
            <a:extLst>
              <a:ext uri="{FF2B5EF4-FFF2-40B4-BE49-F238E27FC236}">
                <a16:creationId xmlns:a16="http://schemas.microsoft.com/office/drawing/2014/main" id="{1C7E5CF5-7AF0-0C47-9034-E1531DB6FD4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3122" y="3535168"/>
            <a:ext cx="3991259" cy="2821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2753531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n 10">
            <a:extLst>
              <a:ext uri="{FF2B5EF4-FFF2-40B4-BE49-F238E27FC236}">
                <a16:creationId xmlns:a16="http://schemas.microsoft.com/office/drawing/2014/main" id="{2420E978-1C56-8346-8451-9BC6D63EDD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6080" y="1268760"/>
            <a:ext cx="4392488" cy="3279723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/>
              <a:t>BabyIAXO </a:t>
            </a:r>
            <a:r>
              <a:rPr lang="es-ES" dirty="0" err="1"/>
              <a:t>magnet</a:t>
            </a:r>
            <a:endParaRPr lang="en-US" dirty="0"/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>
          <a:xfrm>
            <a:off x="681608" y="1435795"/>
            <a:ext cx="6134472" cy="4237931"/>
          </a:xfrm>
        </p:spPr>
        <p:txBody>
          <a:bodyPr/>
          <a:lstStyle/>
          <a:p>
            <a:pPr>
              <a:defRPr/>
            </a:pPr>
            <a:endParaRPr lang="en-US" sz="2000" dirty="0">
              <a:solidFill>
                <a:srgbClr val="FF0000"/>
              </a:solidFill>
              <a:sym typeface="Wingdings" pitchFamily="2" charset="2"/>
            </a:endParaRPr>
          </a:p>
          <a:p>
            <a:pPr>
              <a:defRPr/>
            </a:pPr>
            <a:r>
              <a:rPr lang="en-US" sz="2000" dirty="0">
                <a:solidFill>
                  <a:srgbClr val="FF0000"/>
                </a:solidFill>
                <a:sym typeface="Wingdings" pitchFamily="2" charset="2"/>
              </a:rPr>
              <a:t>Technical in-depth review</a:t>
            </a:r>
            <a:r>
              <a:rPr lang="en-US" sz="2000" dirty="0">
                <a:sym typeface="Wingdings" pitchFamily="2" charset="2"/>
              </a:rPr>
              <a:t> of magnet design successfully passed at DESY PRC already in 2020.</a:t>
            </a:r>
          </a:p>
          <a:p>
            <a:pPr>
              <a:defRPr/>
            </a:pPr>
            <a:r>
              <a:rPr lang="en-US" sz="2000" dirty="0">
                <a:sym typeface="Wingdings" pitchFamily="2" charset="2"/>
              </a:rPr>
              <a:t>Now ongoing adaptations derived from difficulties to procure Al-stabilized SC cable:</a:t>
            </a:r>
          </a:p>
          <a:p>
            <a:pPr lvl="1">
              <a:defRPr/>
            </a:pPr>
            <a:r>
              <a:rPr lang="en-US" sz="1600" dirty="0">
                <a:sym typeface="Wingdings" pitchFamily="2" charset="2"/>
              </a:rPr>
              <a:t>Original cable not usable</a:t>
            </a:r>
          </a:p>
          <a:p>
            <a:pPr lvl="1">
              <a:defRPr/>
            </a:pPr>
            <a:r>
              <a:rPr lang="en-US" sz="1600" dirty="0">
                <a:sym typeface="Wingdings" pitchFamily="2" charset="2"/>
              </a:rPr>
              <a:t>Potential Russian providers not available</a:t>
            </a:r>
          </a:p>
          <a:p>
            <a:pPr lvl="1">
              <a:defRPr/>
            </a:pPr>
            <a:r>
              <a:rPr lang="en-US" sz="1600" dirty="0">
                <a:sym typeface="Wingdings" pitchFamily="2" charset="2"/>
              </a:rPr>
              <a:t>Need to re-activate know-how in industry. </a:t>
            </a:r>
          </a:p>
          <a:p>
            <a:pPr lvl="1">
              <a:defRPr/>
            </a:pPr>
            <a:r>
              <a:rPr lang="en-US" sz="1600" dirty="0">
                <a:sym typeface="Wingdings" pitchFamily="2" charset="2"/>
              </a:rPr>
              <a:t>New review planned for end of year</a:t>
            </a:r>
            <a:endParaRPr lang="en-US" sz="2000" dirty="0">
              <a:sym typeface="Wingdings" pitchFamily="2" charset="2"/>
            </a:endParaRPr>
          </a:p>
          <a:p>
            <a:pPr>
              <a:defRPr/>
            </a:pPr>
            <a:r>
              <a:rPr lang="en-US" sz="2000" dirty="0">
                <a:sym typeface="Wingdings" pitchFamily="2" charset="2"/>
              </a:rPr>
              <a:t>Request for quotations &amp; tendering started for some subsystems. </a:t>
            </a:r>
          </a:p>
          <a:p>
            <a:pPr>
              <a:defRPr/>
            </a:pPr>
            <a:r>
              <a:rPr lang="en-US" sz="2000" dirty="0">
                <a:solidFill>
                  <a:srgbClr val="FF0000"/>
                </a:solidFill>
                <a:sym typeface="Wingdings" pitchFamily="2" charset="2"/>
              </a:rPr>
              <a:t>Critical item, causing delays.</a:t>
            </a:r>
          </a:p>
          <a:p>
            <a:pPr>
              <a:defRPr/>
            </a:pPr>
            <a:endParaRPr lang="es-ES" sz="2000" dirty="0">
              <a:sym typeface="Wingdings" pitchFamily="2" charset="2"/>
            </a:endParaRP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TRIUMF Seminar, 6/07/2023</a:t>
            </a:r>
            <a:endParaRPr lang="es-ES" dirty="0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s-ES"/>
              <a:t>Igor G. Irastorza</a:t>
            </a:r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B34CA36-8F8E-4B33-818A-5383808A46B8}" type="slidenum">
              <a:rPr lang="es-ES" smtClean="0"/>
              <a:pPr>
                <a:defRPr/>
              </a:pPr>
              <a:t>88</a:t>
            </a:fld>
            <a:endParaRPr lang="es-ES"/>
          </a:p>
        </p:txBody>
      </p:sp>
      <p:pic>
        <p:nvPicPr>
          <p:cNvPr id="10" name="Imagen 9">
            <a:extLst>
              <a:ext uri="{FF2B5EF4-FFF2-40B4-BE49-F238E27FC236}">
                <a16:creationId xmlns:a16="http://schemas.microsoft.com/office/drawing/2014/main" id="{D6B7CC91-4828-2F46-9AF5-678ABE197D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6079" y="4534936"/>
            <a:ext cx="4504069" cy="191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2699362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Marcador de contenido 2"/>
          <p:cNvSpPr txBox="1">
            <a:spLocks/>
          </p:cNvSpPr>
          <p:nvPr/>
        </p:nvSpPr>
        <p:spPr bwMode="auto">
          <a:xfrm>
            <a:off x="609600" y="1417638"/>
            <a:ext cx="7790656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kern="1200">
                <a:solidFill>
                  <a:schemeClr val="tx1"/>
                </a:solidFill>
                <a:latin typeface="Arial Rounded MT Bold" panose="020F0704030504030204" pitchFamily="34" charset="0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kern="1200">
                <a:solidFill>
                  <a:schemeClr val="tx1"/>
                </a:solidFill>
                <a:latin typeface="Arial Rounded MT Bold" panose="020F0704030504030204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kern="1200">
                <a:solidFill>
                  <a:schemeClr val="tx1"/>
                </a:solidFill>
                <a:latin typeface="Arial Rounded MT Bold" panose="020F0704030504030204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kern="1200">
                <a:solidFill>
                  <a:schemeClr val="tx1"/>
                </a:solidFill>
                <a:latin typeface="Arial Rounded MT Bold" panose="020F0704030504030204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kern="1200">
                <a:solidFill>
                  <a:schemeClr val="tx1"/>
                </a:solidFill>
                <a:latin typeface="Arial Rounded MT Bold" panose="020F0704030504030204" pitchFamily="34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en-US" sz="2000" dirty="0">
                <a:latin typeface="Arial Rounded MT Bold" panose="020F0704030504030204" pitchFamily="34" charset="77"/>
                <a:sym typeface="Wingdings" pitchFamily="2" charset="2"/>
              </a:rPr>
              <a:t>2 detection lines in BabyIAXO with different solutions:</a:t>
            </a:r>
          </a:p>
          <a:p>
            <a:pPr marL="118872" indent="0">
              <a:buNone/>
            </a:pPr>
            <a:r>
              <a:rPr lang="en-US" sz="2000" b="1" dirty="0">
                <a:solidFill>
                  <a:srgbClr val="FF0000"/>
                </a:solidFill>
                <a:latin typeface="Arial Rounded MT Bold" panose="020F0704030504030204" pitchFamily="34" charset="77"/>
              </a:rPr>
              <a:t>Hybrid approach for custom BabyIAXO optic</a:t>
            </a:r>
            <a:r>
              <a:rPr lang="en-US" sz="2000" b="1" dirty="0">
                <a:latin typeface="Arial Rounded MT Bold" panose="020F0704030504030204" pitchFamily="34" charset="77"/>
              </a:rPr>
              <a:t> </a:t>
            </a:r>
          </a:p>
          <a:p>
            <a:r>
              <a:rPr lang="en-US" sz="1800" dirty="0">
                <a:latin typeface="Arial Rounded MT Bold" panose="020F0704030504030204" pitchFamily="34" charset="77"/>
              </a:rPr>
              <a:t>Inner part Al-foil or segmented glass optic </a:t>
            </a:r>
          </a:p>
          <a:p>
            <a:r>
              <a:rPr lang="en-US" sz="1800" dirty="0">
                <a:latin typeface="Arial Rounded MT Bold" panose="020F0704030504030204" pitchFamily="34" charset="77"/>
              </a:rPr>
              <a:t>Outer part cold-slumped Willow-glass technology</a:t>
            </a:r>
          </a:p>
          <a:p>
            <a:r>
              <a:rPr lang="en-US" sz="1800" dirty="0">
                <a:latin typeface="Arial Rounded MT Bold" panose="020F0704030504030204" pitchFamily="34" charset="77"/>
              </a:rPr>
              <a:t>First </a:t>
            </a:r>
            <a:r>
              <a:rPr lang="es-ES" sz="1800" dirty="0" err="1">
                <a:latin typeface="Arial Rounded MT Bold" panose="020F0704030504030204" pitchFamily="34" charset="77"/>
                <a:sym typeface="Wingdings" pitchFamily="2" charset="2"/>
              </a:rPr>
              <a:t>coating</a:t>
            </a:r>
            <a:r>
              <a:rPr lang="es-ES" sz="1800" dirty="0">
                <a:latin typeface="Arial Rounded MT Bold" panose="020F0704030504030204" pitchFamily="34" charset="77"/>
                <a:sym typeface="Wingdings" pitchFamily="2" charset="2"/>
              </a:rPr>
              <a:t> test (10 &amp; 30 </a:t>
            </a:r>
            <a:r>
              <a:rPr lang="es-ES" sz="1800" dirty="0" err="1">
                <a:latin typeface="Arial Rounded MT Bold" panose="020F0704030504030204" pitchFamily="34" charset="77"/>
                <a:sym typeface="Wingdings" pitchFamily="2" charset="2"/>
              </a:rPr>
              <a:t>nm</a:t>
            </a:r>
            <a:r>
              <a:rPr lang="es-ES" sz="1800" dirty="0">
                <a:latin typeface="Arial Rounded MT Bold" panose="020F0704030504030204" pitchFamily="34" charset="77"/>
                <a:sym typeface="Wingdings" pitchFamily="2" charset="2"/>
              </a:rPr>
              <a:t> Ir) </a:t>
            </a:r>
            <a:r>
              <a:rPr lang="es-ES" sz="1800" dirty="0" err="1">
                <a:latin typeface="Arial Rounded MT Bold" panose="020F0704030504030204" pitchFamily="34" charset="77"/>
                <a:sym typeface="Wingdings" pitchFamily="2" charset="2"/>
              </a:rPr>
              <a:t>on</a:t>
            </a:r>
            <a:r>
              <a:rPr lang="es-ES" sz="1800" dirty="0">
                <a:latin typeface="Arial Rounded MT Bold" panose="020F0704030504030204" pitchFamily="34" charset="77"/>
                <a:sym typeface="Wingdings" pitchFamily="2" charset="2"/>
              </a:rPr>
              <a:t> </a:t>
            </a:r>
            <a:r>
              <a:rPr lang="en-US" sz="1800" dirty="0">
                <a:latin typeface="Arial Rounded MT Bold" panose="020F0704030504030204" pitchFamily="34" charset="77"/>
              </a:rPr>
              <a:t>NuSTAR flight glass and Willow glass satisfactory agreement with expectations </a:t>
            </a:r>
          </a:p>
          <a:p>
            <a:pPr lvl="1" algn="r"/>
            <a:r>
              <a:rPr lang="en-US" sz="1200" dirty="0">
                <a:solidFill>
                  <a:srgbClr val="0000FF"/>
                </a:solidFill>
                <a:latin typeface="Arial Rounded MT Bold" panose="020F0704030504030204" pitchFamily="34" charset="77"/>
                <a:sym typeface="Wingdings" pitchFamily="2" charset="2"/>
              </a:rPr>
              <a:t> Henriksen et al, Appl. Opt. 60 (2021)</a:t>
            </a:r>
            <a:endParaRPr lang="en-US" sz="2000" dirty="0">
              <a:solidFill>
                <a:srgbClr val="0000FF"/>
              </a:solidFill>
              <a:latin typeface="Arial Rounded MT Bold" panose="020F0704030504030204" pitchFamily="34" charset="77"/>
              <a:sym typeface="Wingdings" pitchFamily="2" charset="2"/>
            </a:endParaRPr>
          </a:p>
          <a:p>
            <a:r>
              <a:rPr lang="en-US" sz="1800" dirty="0">
                <a:latin typeface="Arial Rounded MT Bold" panose="020F0704030504030204" pitchFamily="34" charset="77"/>
              </a:rPr>
              <a:t>Design of support structure and vessel to hold, co-align and calibrate both underway </a:t>
            </a:r>
          </a:p>
          <a:p>
            <a: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</a:pPr>
            <a:endParaRPr lang="en-US" sz="1200" b="1" dirty="0">
              <a:latin typeface="Arial Rounded MT Bold" panose="020F0704030504030204" pitchFamily="34" charset="77"/>
            </a:endParaRPr>
          </a:p>
          <a:p>
            <a:pPr marL="118872" indent="0">
              <a:buNone/>
            </a:pPr>
            <a:r>
              <a:rPr lang="en-US" sz="2000" b="1" dirty="0">
                <a:solidFill>
                  <a:srgbClr val="FF0000"/>
                </a:solidFill>
                <a:latin typeface="Arial Rounded MT Bold" panose="020F0704030504030204" pitchFamily="34" charset="77"/>
              </a:rPr>
              <a:t>XMM Flight Spare XRT</a:t>
            </a:r>
            <a:endParaRPr lang="en-US" sz="2000" dirty="0">
              <a:solidFill>
                <a:srgbClr val="FF0000"/>
              </a:solidFill>
              <a:latin typeface="Arial Rounded MT Bold" panose="020F0704030504030204" pitchFamily="34" charset="77"/>
            </a:endParaRPr>
          </a:p>
          <a:p>
            <a:r>
              <a:rPr lang="en-US" sz="1800" dirty="0">
                <a:latin typeface="Arial Rounded MT Bold" panose="020F0704030504030204" pitchFamily="34" charset="77"/>
              </a:rPr>
              <a:t>Engineering model sent to DESY, actual optic currently at PANTER (Munich). MPE/PANTER formally joined IAXO. </a:t>
            </a:r>
          </a:p>
          <a:p>
            <a:r>
              <a:rPr lang="en-US" sz="1800" dirty="0">
                <a:latin typeface="Arial Rounded MT Bold" panose="020F0704030504030204" pitchFamily="34" charset="77"/>
              </a:rPr>
              <a:t>ESA letter received in 2019. Now operational requirements and loan agreement in preparation</a:t>
            </a:r>
          </a:p>
          <a:p>
            <a:r>
              <a:rPr lang="es-ES" sz="1800" dirty="0" err="1">
                <a:latin typeface="Arial Rounded MT Bold" panose="020F0704030504030204" pitchFamily="34" charset="77"/>
              </a:rPr>
              <a:t>Calibration</a:t>
            </a:r>
            <a:r>
              <a:rPr lang="es-ES" sz="1800" dirty="0">
                <a:latin typeface="Arial Rounded MT Bold" panose="020F0704030504030204" pitchFamily="34" charset="77"/>
              </a:rPr>
              <a:t> at PANTER </a:t>
            </a:r>
            <a:r>
              <a:rPr lang="es-ES" sz="1800" dirty="0" err="1">
                <a:latin typeface="Arial Rounded MT Bold" panose="020F0704030504030204" pitchFamily="34" charset="77"/>
              </a:rPr>
              <a:t>scheduled</a:t>
            </a:r>
            <a:r>
              <a:rPr lang="es-ES" sz="1800" dirty="0">
                <a:latin typeface="Arial Rounded MT Bold" panose="020F0704030504030204" pitchFamily="34" charset="77"/>
              </a:rPr>
              <a:t> </a:t>
            </a:r>
            <a:r>
              <a:rPr lang="es-ES" sz="1800" dirty="0" err="1">
                <a:latin typeface="Arial Rounded MT Bold" panose="020F0704030504030204" pitchFamily="34" charset="77"/>
              </a:rPr>
              <a:t>soon</a:t>
            </a:r>
            <a:endParaRPr lang="en-US" sz="1800" dirty="0">
              <a:latin typeface="Arial Rounded MT Bold" panose="020F0704030504030204" pitchFamily="34" charset="77"/>
            </a:endParaRPr>
          </a:p>
          <a:p>
            <a:pPr lvl="1">
              <a:defRPr/>
            </a:pPr>
            <a:endParaRPr lang="en-US" sz="1200" dirty="0">
              <a:latin typeface="Arial Rounded MT Bold" panose="020F0704030504030204" pitchFamily="34" charset="77"/>
            </a:endParaRPr>
          </a:p>
        </p:txBody>
      </p:sp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00" y="236538"/>
            <a:ext cx="10972800" cy="1143000"/>
          </a:xfrm>
        </p:spPr>
        <p:txBody>
          <a:bodyPr/>
          <a:lstStyle/>
          <a:p>
            <a:r>
              <a:rPr lang="es-ES"/>
              <a:t>BabyIAXO </a:t>
            </a:r>
            <a:r>
              <a:rPr lang="es-ES" err="1"/>
              <a:t>optics</a:t>
            </a:r>
            <a:endParaRPr lang="en-US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TRIUMF Seminar, 6/07/2023</a:t>
            </a:r>
            <a:endParaRPr lang="es-ES" dirty="0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s-ES"/>
              <a:t>Igor G. Irastorza</a:t>
            </a:r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B34CA36-8F8E-4B33-818A-5383808A46B8}" type="slidenum">
              <a:rPr lang="es-ES" smtClean="0"/>
              <a:pPr>
                <a:defRPr/>
              </a:pPr>
              <a:t>89</a:t>
            </a:fld>
            <a:endParaRPr lang="es-ES"/>
          </a:p>
        </p:txBody>
      </p:sp>
      <p:pic>
        <p:nvPicPr>
          <p:cNvPr id="14" name="Picture 6">
            <a:extLst>
              <a:ext uri="{FF2B5EF4-FFF2-40B4-BE49-F238E27FC236}">
                <a16:creationId xmlns:a16="http://schemas.microsoft.com/office/drawing/2014/main" id="{DAF3196D-B359-464C-A6C2-27D741EEB79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160000" y="4749457"/>
            <a:ext cx="1872207" cy="1641345"/>
          </a:xfrm>
          <a:prstGeom prst="rect">
            <a:avLst/>
          </a:prstGeom>
        </p:spPr>
      </p:pic>
      <p:pic>
        <p:nvPicPr>
          <p:cNvPr id="21" name="Picture 5">
            <a:extLst>
              <a:ext uri="{FF2B5EF4-FFF2-40B4-BE49-F238E27FC236}">
                <a16:creationId xmlns:a16="http://schemas.microsoft.com/office/drawing/2014/main" id="{2ED2E82A-F102-C245-B9B3-35707B2C382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6657"/>
          <a:stretch/>
        </p:blipFill>
        <p:spPr>
          <a:xfrm>
            <a:off x="10407734" y="1400938"/>
            <a:ext cx="1448906" cy="1740040"/>
          </a:xfrm>
          <a:prstGeom prst="rect">
            <a:avLst/>
          </a:prstGeom>
        </p:spPr>
      </p:pic>
      <p:pic>
        <p:nvPicPr>
          <p:cNvPr id="15" name="Imagen 14">
            <a:extLst>
              <a:ext uri="{FF2B5EF4-FFF2-40B4-BE49-F238E27FC236}">
                <a16:creationId xmlns:a16="http://schemas.microsoft.com/office/drawing/2014/main" id="{5BB7E054-68B7-F745-B438-DCC32895907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6823" r="52463" b="36614"/>
          <a:stretch/>
        </p:blipFill>
        <p:spPr>
          <a:xfrm>
            <a:off x="8415907" y="3184830"/>
            <a:ext cx="2317885" cy="1690115"/>
          </a:xfrm>
          <a:prstGeom prst="rect">
            <a:avLst/>
          </a:prstGeom>
        </p:spPr>
      </p:pic>
      <p:cxnSp>
        <p:nvCxnSpPr>
          <p:cNvPr id="23" name="Conector recto de flecha 22">
            <a:extLst>
              <a:ext uri="{FF2B5EF4-FFF2-40B4-BE49-F238E27FC236}">
                <a16:creationId xmlns:a16="http://schemas.microsoft.com/office/drawing/2014/main" id="{518C83CE-8DDE-6B4B-B463-6FCE82D4AF3E}"/>
              </a:ext>
            </a:extLst>
          </p:cNvPr>
          <p:cNvCxnSpPr>
            <a:cxnSpLocks/>
          </p:cNvCxnSpPr>
          <p:nvPr/>
        </p:nvCxnSpPr>
        <p:spPr>
          <a:xfrm flipH="1" flipV="1">
            <a:off x="10344472" y="3728746"/>
            <a:ext cx="504056" cy="936115"/>
          </a:xfrm>
          <a:prstGeom prst="straightConnector1">
            <a:avLst/>
          </a:prstGeom>
          <a:ln>
            <a:solidFill>
              <a:srgbClr val="FF0000"/>
            </a:solidFill>
            <a:prstDash val="sysDash"/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4" name="Conector recto de flecha 23">
            <a:extLst>
              <a:ext uri="{FF2B5EF4-FFF2-40B4-BE49-F238E27FC236}">
                <a16:creationId xmlns:a16="http://schemas.microsoft.com/office/drawing/2014/main" id="{18ACB733-3797-8E40-BBE0-FE13ECC46ACD}"/>
              </a:ext>
            </a:extLst>
          </p:cNvPr>
          <p:cNvCxnSpPr>
            <a:cxnSpLocks/>
          </p:cNvCxnSpPr>
          <p:nvPr/>
        </p:nvCxnSpPr>
        <p:spPr>
          <a:xfrm flipH="1">
            <a:off x="10200456" y="2724095"/>
            <a:ext cx="457250" cy="627228"/>
          </a:xfrm>
          <a:prstGeom prst="straightConnector1">
            <a:avLst/>
          </a:prstGeom>
          <a:ln>
            <a:solidFill>
              <a:srgbClr val="FF0000"/>
            </a:solidFill>
            <a:prstDash val="sysDash"/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15792582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1254939-4C4E-365F-73D3-C89716A896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B-resilient </a:t>
            </a:r>
            <a:r>
              <a:rPr lang="en-GB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transmons</a:t>
            </a: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 using </a:t>
            </a:r>
            <a:r>
              <a:rPr lang="en-GB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graAl</a:t>
            </a:r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ángulo redondeado 5">
            <a:extLst>
              <a:ext uri="{FF2B5EF4-FFF2-40B4-BE49-F238E27FC236}">
                <a16:creationId xmlns:a16="http://schemas.microsoft.com/office/drawing/2014/main" id="{8F3F1D5E-AFC3-38B5-0D77-9336BBFB7A24}"/>
              </a:ext>
            </a:extLst>
          </p:cNvPr>
          <p:cNvSpPr/>
          <p:nvPr/>
        </p:nvSpPr>
        <p:spPr>
          <a:xfrm>
            <a:off x="9951729" y="870552"/>
            <a:ext cx="1334529" cy="820136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 w="41275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s-ES" sz="4800" dirty="0">
                <a:solidFill>
                  <a:schemeClr val="accent5">
                    <a:lumMod val="75000"/>
                  </a:schemeClr>
                </a:solidFill>
                <a:latin typeface="Quantum Round (BRK)" pitchFamily="2" charset="0"/>
              </a:rPr>
              <a:t>D</a:t>
            </a:r>
            <a:r>
              <a:rPr lang="es-ES" sz="4800" dirty="0">
                <a:solidFill>
                  <a:schemeClr val="accent5">
                    <a:lumMod val="75000"/>
                  </a:schemeClr>
                </a:solidFill>
                <a:latin typeface="Quantum Round Hollow (BRK)" pitchFamily="2" charset="0"/>
              </a:rPr>
              <a:t>Q</a:t>
            </a:r>
            <a:endParaRPr lang="es-ES" sz="4800" dirty="0"/>
          </a:p>
        </p:txBody>
      </p:sp>
      <p:sp>
        <p:nvSpPr>
          <p:cNvPr id="10" name="Marcador de contenido 2">
            <a:extLst>
              <a:ext uri="{FF2B5EF4-FFF2-40B4-BE49-F238E27FC236}">
                <a16:creationId xmlns:a16="http://schemas.microsoft.com/office/drawing/2014/main" id="{4D740373-2E03-678D-6B2E-00ED09DE81A8}"/>
              </a:ext>
            </a:extLst>
          </p:cNvPr>
          <p:cNvSpPr txBox="1">
            <a:spLocks/>
          </p:cNvSpPr>
          <p:nvPr/>
        </p:nvSpPr>
        <p:spPr>
          <a:xfrm>
            <a:off x="838200" y="4970585"/>
            <a:ext cx="5473223" cy="12063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Magnetic field resilient superconducting quantum circuits with granular aluminium, A.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Théry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et al. submitted to PRL‘23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fr-FR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fr-FR" sz="2000" dirty="0">
              <a:solidFill>
                <a:schemeClr val="tx1">
                  <a:lumMod val="50000"/>
                  <a:lumOff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Image 1">
            <a:extLst>
              <a:ext uri="{FF2B5EF4-FFF2-40B4-BE49-F238E27FC236}">
                <a16:creationId xmlns:a16="http://schemas.microsoft.com/office/drawing/2014/main" id="{7F6886BD-89E3-12B1-46C9-3250F15E3C0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4066" y="2429123"/>
            <a:ext cx="5822085" cy="3024686"/>
          </a:xfrm>
          <a:prstGeom prst="rect">
            <a:avLst/>
          </a:prstGeom>
        </p:spPr>
      </p:pic>
      <p:pic>
        <p:nvPicPr>
          <p:cNvPr id="8" name="Image 4">
            <a:extLst>
              <a:ext uri="{FF2B5EF4-FFF2-40B4-BE49-F238E27FC236}">
                <a16:creationId xmlns:a16="http://schemas.microsoft.com/office/drawing/2014/main" id="{EF95F939-20B0-DBA0-1E6A-E5AEC5335B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69117" y="3260634"/>
            <a:ext cx="4280893" cy="148499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A110623B-C0E4-1F8C-E6D2-7251C07BB6AA}"/>
              </a:ext>
            </a:extLst>
          </p:cNvPr>
          <p:cNvSpPr txBox="1"/>
          <p:nvPr/>
        </p:nvSpPr>
        <p:spPr>
          <a:xfrm>
            <a:off x="6284204" y="1926405"/>
            <a:ext cx="609865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de-CH" altLang="fr-FR" sz="2000" dirty="0">
                <a:latin typeface="Arial" panose="020B0604020202020204" pitchFamily="34" charset="0"/>
                <a:cs typeface="Arial" panose="020B0604020202020204" pitchFamily="34" charset="0"/>
              </a:rPr>
              <a:t>Rabi-like </a:t>
            </a:r>
            <a:r>
              <a:rPr lang="de-CH" altLang="fr-FR" sz="2000" dirty="0" err="1">
                <a:latin typeface="Arial" panose="020B0604020202020204" pitchFamily="34" charset="0"/>
                <a:cs typeface="Arial" panose="020B0604020202020204" pitchFamily="34" charset="0"/>
              </a:rPr>
              <a:t>drive</a:t>
            </a:r>
            <a:r>
              <a:rPr lang="de-CH" altLang="fr-FR" sz="2000" dirty="0">
                <a:latin typeface="Arial" panose="020B0604020202020204" pitchFamily="34" charset="0"/>
                <a:cs typeface="Arial" panose="020B0604020202020204" pitchFamily="34" charset="0"/>
              </a:rPr>
              <a:t> at finite B-</a:t>
            </a:r>
            <a:r>
              <a:rPr lang="de-CH" altLang="fr-FR" sz="2000" dirty="0" err="1">
                <a:latin typeface="Arial" panose="020B0604020202020204" pitchFamily="34" charset="0"/>
                <a:cs typeface="Arial" panose="020B0604020202020204" pitchFamily="34" charset="0"/>
              </a:rPr>
              <a:t>field</a:t>
            </a:r>
            <a:endParaRPr lang="en-GB" altLang="fr-FR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ZoneTexte 43">
            <a:extLst>
              <a:ext uri="{FF2B5EF4-FFF2-40B4-BE49-F238E27FC236}">
                <a16:creationId xmlns:a16="http://schemas.microsoft.com/office/drawing/2014/main" id="{A3D1378F-F035-1BDD-464E-A60CAAE703D9}"/>
              </a:ext>
            </a:extLst>
          </p:cNvPr>
          <p:cNvSpPr txBox="1"/>
          <p:nvPr/>
        </p:nvSpPr>
        <p:spPr>
          <a:xfrm>
            <a:off x="8892223" y="5453809"/>
            <a:ext cx="9621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b="1" dirty="0"/>
              <a:t>T=20mK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2634215-2BA8-2D81-7EB1-7658FC50272D}"/>
              </a:ext>
            </a:extLst>
          </p:cNvPr>
          <p:cNvSpPr txBox="1"/>
          <p:nvPr/>
        </p:nvSpPr>
        <p:spPr>
          <a:xfrm>
            <a:off x="2780037" y="1921291"/>
            <a:ext cx="3626251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Preliminary results from </a:t>
            </a:r>
          </a:p>
          <a:p>
            <a:pPr algn="ctr"/>
            <a:r>
              <a:rPr lang="en-GB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T. </a:t>
            </a:r>
            <a:r>
              <a:rPr lang="en-GB" sz="2000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Kontos</a:t>
            </a:r>
            <a:r>
              <a:rPr lang="en-GB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 group </a:t>
            </a:r>
          </a:p>
          <a:p>
            <a:pPr algn="ctr"/>
            <a:r>
              <a:rPr lang="en-GB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(ENS-Paris)</a:t>
            </a:r>
            <a:endParaRPr lang="en-US" sz="2000" dirty="0">
              <a:solidFill>
                <a:srgbClr val="0070C0"/>
              </a:solidFill>
            </a:endParaRPr>
          </a:p>
        </p:txBody>
      </p:sp>
      <p:sp>
        <p:nvSpPr>
          <p:cNvPr id="12" name="Marcador de fecha 3">
            <a:extLst>
              <a:ext uri="{FF2B5EF4-FFF2-40B4-BE49-F238E27FC236}">
                <a16:creationId xmlns:a16="http://schemas.microsoft.com/office/drawing/2014/main" id="{E8028DF7-1FF1-8252-FA4C-F7009D15E5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0658" y="6382051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Marcador de pie de página 4">
            <a:extLst>
              <a:ext uri="{FF2B5EF4-FFF2-40B4-BE49-F238E27FC236}">
                <a16:creationId xmlns:a16="http://schemas.microsoft.com/office/drawing/2014/main" id="{E8516DA5-523F-7C60-C741-049AE18013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971058" y="6382051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16" name="Marcador de número de diapositiva 9">
            <a:extLst>
              <a:ext uri="{FF2B5EF4-FFF2-40B4-BE49-F238E27FC236}">
                <a16:creationId xmlns:a16="http://schemas.microsoft.com/office/drawing/2014/main" id="{8DBCA1B7-D77B-50C0-A635-3DE9D136977C}"/>
              </a:ext>
            </a:extLst>
          </p:cNvPr>
          <p:cNvSpPr txBox="1">
            <a:spLocks/>
          </p:cNvSpPr>
          <p:nvPr/>
        </p:nvSpPr>
        <p:spPr>
          <a:xfrm>
            <a:off x="11286258" y="6382051"/>
            <a:ext cx="729893" cy="365125"/>
          </a:xfrm>
          <a:prstGeom prst="roundRect">
            <a:avLst>
              <a:gd name="adj" fmla="val 34880"/>
            </a:avLst>
          </a:prstGeom>
          <a:noFill/>
          <a:ln w="12700" cap="flat" cmpd="sng" algn="ctr">
            <a:noFill/>
            <a:prstDash val="solid"/>
            <a:miter lim="800000"/>
          </a:ln>
          <a:effectLst/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2000" kern="1200">
                <a:solidFill>
                  <a:schemeClr val="accent5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90</a:t>
            </a:fld>
            <a:endParaRPr lang="es-ES" sz="1200" dirty="0"/>
          </a:p>
        </p:txBody>
      </p:sp>
    </p:spTree>
    <p:extLst>
      <p:ext uri="{BB962C8B-B14F-4D97-AF65-F5344CB8AC3E}">
        <p14:creationId xmlns:p14="http://schemas.microsoft.com/office/powerpoint/2010/main" val="3546704563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56F0BCC-71A4-1A81-1748-995D0EE683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Qubit-based Single Photon Detector (SPD)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DC0E74EA-D3E6-2770-B3D9-89CFFEE2F8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664" y="4091354"/>
            <a:ext cx="5307541" cy="2303584"/>
          </a:xfrm>
        </p:spPr>
        <p:txBody>
          <a:bodyPr>
            <a:normAutofit fontScale="92500" lnSpcReduction="20000"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Dixit et al. Searching for dark matter with a superconducting qubit, Phys. Rev. Lett. 126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Other SC devices/layouts possible (*)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transmons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are supersensitive to B-fields!</a:t>
            </a:r>
          </a:p>
        </p:txBody>
      </p:sp>
      <p:pic>
        <p:nvPicPr>
          <p:cNvPr id="1026" name="Picture 2" descr="PDF] Searching for Dark Matter with a Superconducting Qubit. | Semantic  Scholar">
            <a:extLst>
              <a:ext uri="{FF2B5EF4-FFF2-40B4-BE49-F238E27FC236}">
                <a16:creationId xmlns:a16="http://schemas.microsoft.com/office/drawing/2014/main" id="{61255807-F22C-99B9-E280-BA79B238C0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1623096"/>
            <a:ext cx="4690938" cy="2366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Figure 3">
            <a:extLst>
              <a:ext uri="{FF2B5EF4-FFF2-40B4-BE49-F238E27FC236}">
                <a16:creationId xmlns:a16="http://schemas.microsoft.com/office/drawing/2014/main" id="{AB847860-7C79-FD1E-5725-13DEC36D52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1827" y="1585172"/>
            <a:ext cx="6019366" cy="4598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8EFC7139-342A-44D2-C64E-F43804D3F4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0600" y="65087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Marcador de pie de página 4">
            <a:extLst>
              <a:ext uri="{FF2B5EF4-FFF2-40B4-BE49-F238E27FC236}">
                <a16:creationId xmlns:a16="http://schemas.microsoft.com/office/drawing/2014/main" id="{86E2B7E5-2270-8ACF-E6F3-6DE2649552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91000" y="65087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7" name="Marcador de número de diapositiva 9">
            <a:extLst>
              <a:ext uri="{FF2B5EF4-FFF2-40B4-BE49-F238E27FC236}">
                <a16:creationId xmlns:a16="http://schemas.microsoft.com/office/drawing/2014/main" id="{EF343FED-D3DA-F12C-D7A3-2E28C1F3C820}"/>
              </a:ext>
            </a:extLst>
          </p:cNvPr>
          <p:cNvSpPr txBox="1">
            <a:spLocks/>
          </p:cNvSpPr>
          <p:nvPr/>
        </p:nvSpPr>
        <p:spPr>
          <a:xfrm>
            <a:off x="11506200" y="6508750"/>
            <a:ext cx="729893" cy="365125"/>
          </a:xfrm>
          <a:prstGeom prst="roundRect">
            <a:avLst>
              <a:gd name="adj" fmla="val 34880"/>
            </a:avLst>
          </a:prstGeom>
          <a:noFill/>
          <a:ln w="12700" cap="flat" cmpd="sng" algn="ctr">
            <a:noFill/>
            <a:prstDash val="solid"/>
            <a:miter lim="800000"/>
          </a:ln>
          <a:effectLst/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2000" kern="1200">
                <a:solidFill>
                  <a:schemeClr val="accent5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91</a:t>
            </a:fld>
            <a:endParaRPr lang="es-ES" sz="1200" dirty="0"/>
          </a:p>
        </p:txBody>
      </p:sp>
    </p:spTree>
    <p:extLst>
      <p:ext uri="{BB962C8B-B14F-4D97-AF65-F5344CB8AC3E}">
        <p14:creationId xmlns:p14="http://schemas.microsoft.com/office/powerpoint/2010/main" val="1563174466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1254939-4C4E-365F-73D3-C89716A896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9908" y="365125"/>
            <a:ext cx="10662138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Potential impact in high-</a:t>
            </a:r>
            <a:r>
              <a:rPr lang="en-GB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freq</a:t>
            </a: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 RADES setup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C1FB5A8-62D8-7004-3AF4-9D79B6478F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14913" y="1971923"/>
            <a:ext cx="5505351" cy="4440598"/>
          </a:xfrm>
          <a:prstGeom prst="rect">
            <a:avLst/>
          </a:prstGeom>
        </p:spPr>
      </p:pic>
      <p:sp>
        <p:nvSpPr>
          <p:cNvPr id="3" name="Marcador de número de diapositiva 2">
            <a:extLst>
              <a:ext uri="{FF2B5EF4-FFF2-40B4-BE49-F238E27FC236}">
                <a16:creationId xmlns:a16="http://schemas.microsoft.com/office/drawing/2014/main" id="{B6D551C4-D478-3AB5-D8D4-97D5A65939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D77730-904C-4944-9B34-9295FCD08D9B}" type="slidenum">
              <a:rPr lang="en-US" smtClean="0"/>
              <a:t>92</a:t>
            </a:fld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4879C985-8713-2D9B-A906-FF0582C38A57}"/>
                  </a:ext>
                </a:extLst>
              </p:cNvPr>
              <p:cNvSpPr txBox="1"/>
              <p:nvPr/>
            </p:nvSpPr>
            <p:spPr>
              <a:xfrm rot="16200000">
                <a:off x="4107744" y="3748925"/>
                <a:ext cx="3999123" cy="299184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ES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nor/>
                          </m:rPr>
                          <a:rPr lang="es-ES" b="0" i="0" smtClean="0">
                            <a:latin typeface="Cambria Math" panose="02040503050406030204" pitchFamily="18" charset="0"/>
                          </a:rPr>
                          <m:t>axion</m:t>
                        </m:r>
                        <m:r>
                          <m:rPr>
                            <m:nor/>
                          </m:rPr>
                          <a:rPr lang="es-ES" b="0" i="0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m:rPr>
                            <m:nor/>
                          </m:rPr>
                          <a:rPr lang="es-ES" b="0" i="0" smtClean="0">
                            <a:latin typeface="Cambria Math" panose="02040503050406030204" pitchFamily="18" charset="0"/>
                          </a:rPr>
                          <m:t>photon</m:t>
                        </m:r>
                        <m:r>
                          <m:rPr>
                            <m:nor/>
                          </m:rPr>
                          <a:rPr lang="es-ES" b="0" i="0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m:rPr>
                            <m:nor/>
                          </m:rPr>
                          <a:rPr lang="es-ES" b="0" i="0" smtClean="0">
                            <a:latin typeface="Cambria Math" panose="02040503050406030204" pitchFamily="18" charset="0"/>
                          </a:rPr>
                          <m:t>coupling</m:t>
                        </m:r>
                        <m:r>
                          <m:rPr>
                            <m:nor/>
                          </m:rPr>
                          <a:rPr lang="es-ES" b="0" i="0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s-ES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s-ES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  <m:sub>
                        <m:r>
                          <a:rPr lang="es-ES" b="0" i="1" smtClean="0">
                            <a:latin typeface="Cambria Math" panose="02040503050406030204" pitchFamily="18" charset="0"/>
                          </a:rPr>
                          <m:t>𝑎</m:t>
                        </m:r>
                        <m:r>
                          <a:rPr lang="es-ES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𝛾</m:t>
                        </m:r>
                      </m:sub>
                    </m:sSub>
                    <m:r>
                      <a:rPr lang="en-ES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∝</m:t>
                    </m:r>
                    <m:r>
                      <a:rPr lang="es-ES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sSub>
                      <m:sSubPr>
                        <m:ctrlPr>
                          <a:rPr lang="es-ES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s-ES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𝑔</m:t>
                        </m:r>
                      </m:e>
                      <m:sub>
                        <m:r>
                          <a:rPr lang="es-ES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𝑎</m:t>
                        </m:r>
                        <m:r>
                          <a:rPr lang="es-ES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𝛾</m:t>
                        </m:r>
                      </m:sub>
                    </m:sSub>
                    <m:r>
                      <a:rPr lang="es-ES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/</m:t>
                    </m:r>
                    <m:sSub>
                      <m:sSubPr>
                        <m:ctrlPr>
                          <a:rPr lang="es-ES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s-ES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𝑚</m:t>
                        </m:r>
                      </m:e>
                      <m:sub>
                        <m:r>
                          <a:rPr lang="es-ES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𝑎</m:t>
                        </m:r>
                      </m:sub>
                    </m:sSub>
                  </m:oMath>
                </a14:m>
                <a:r>
                  <a:rPr lang="en-ES" dirty="0"/>
                  <a:t> </a:t>
                </a: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4879C985-8713-2D9B-A906-FF0582C38A5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16200000">
                <a:off x="4107744" y="3748925"/>
                <a:ext cx="3999123" cy="299184"/>
              </a:xfrm>
              <a:prstGeom prst="rect">
                <a:avLst/>
              </a:prstGeom>
              <a:blipFill>
                <a:blip r:embed="rId7"/>
                <a:stretch>
                  <a:fillRect l="-4000" r="-28000" b="-28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44DBB53E-19EE-82B8-4D92-CA9156811360}"/>
                  </a:ext>
                </a:extLst>
              </p:cNvPr>
              <p:cNvSpPr txBox="1"/>
              <p:nvPr/>
            </p:nvSpPr>
            <p:spPr>
              <a:xfrm>
                <a:off x="9373544" y="6151499"/>
                <a:ext cx="1981644" cy="276999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ES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nor/>
                            </m:rPr>
                            <a:rPr lang="es-ES" b="0" i="0" smtClean="0">
                              <a:latin typeface="Cambria Math" panose="02040503050406030204" pitchFamily="18" charset="0"/>
                            </a:rPr>
                            <m:t>axion</m:t>
                          </m:r>
                          <m:r>
                            <m:rPr>
                              <m:nor/>
                            </m:rPr>
                            <a:rPr lang="es-ES" b="0" i="0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nor/>
                            </m:rPr>
                            <a:rPr lang="es-ES" b="0" i="0" smtClean="0">
                              <a:latin typeface="Cambria Math" panose="02040503050406030204" pitchFamily="18" charset="0"/>
                            </a:rPr>
                            <m:t>mass</m:t>
                          </m:r>
                          <m:r>
                            <a:rPr lang="es-ES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s-ES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e>
                        <m:sub>
                          <m:r>
                            <a:rPr lang="es-ES" b="0" i="1" smtClean="0">
                              <a:latin typeface="Cambria Math" panose="02040503050406030204" pitchFamily="18" charset="0"/>
                            </a:rPr>
                            <m:t>𝑎</m:t>
                          </m:r>
                        </m:sub>
                      </m:sSub>
                      <m:r>
                        <m:rPr>
                          <m:nor/>
                        </m:rPr>
                        <a:rPr lang="es-ES" b="0" i="0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nor/>
                        </m:rPr>
                        <a:rPr lang="es-ES">
                          <a:latin typeface="Cambria Math" panose="02040503050406030204" pitchFamily="18" charset="0"/>
                        </a:rPr>
                        <m:t>(</m:t>
                      </m:r>
                      <m:r>
                        <m:rPr>
                          <m:nor/>
                        </m:rPr>
                        <a:rPr lang="es-ES">
                          <a:latin typeface="Cambria Math" panose="02040503050406030204" pitchFamily="18" charset="0"/>
                        </a:rPr>
                        <m:t>eV</m:t>
                      </m:r>
                      <m:r>
                        <m:rPr>
                          <m:nor/>
                        </m:rPr>
                        <a:rPr lang="es-ES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ES" dirty="0"/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44DBB53E-19EE-82B8-4D92-CA915681136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73544" y="6151499"/>
                <a:ext cx="1981644" cy="276999"/>
              </a:xfrm>
              <a:prstGeom prst="rect">
                <a:avLst/>
              </a:prstGeom>
              <a:blipFill>
                <a:blip r:embed="rId8"/>
                <a:stretch>
                  <a:fillRect l="-3185" t="-8696" r="-3822" b="-34783"/>
                </a:stretch>
              </a:blipFill>
            </p:spPr>
            <p:txBody>
              <a:bodyPr/>
              <a:lstStyle/>
              <a:p>
                <a:r>
                  <a:rPr lang="en-E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AA09A1C6-98F7-223D-2433-959B4EAD4B2F}"/>
              </a:ext>
            </a:extLst>
          </p:cNvPr>
          <p:cNvSpPr/>
          <p:nvPr/>
        </p:nvSpPr>
        <p:spPr>
          <a:xfrm>
            <a:off x="11302021" y="4230477"/>
            <a:ext cx="889979" cy="132202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SPD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dark count rate</a:t>
            </a:r>
          </a:p>
        </p:txBody>
      </p:sp>
      <p:sp>
        <p:nvSpPr>
          <p:cNvPr id="11" name="Right Brace 10">
            <a:extLst>
              <a:ext uri="{FF2B5EF4-FFF2-40B4-BE49-F238E27FC236}">
                <a16:creationId xmlns:a16="http://schemas.microsoft.com/office/drawing/2014/main" id="{9E875109-7DA2-4B92-C25D-C200F3758DEE}"/>
              </a:ext>
            </a:extLst>
          </p:cNvPr>
          <p:cNvSpPr/>
          <p:nvPr/>
        </p:nvSpPr>
        <p:spPr>
          <a:xfrm>
            <a:off x="10972800" y="4527933"/>
            <a:ext cx="381000" cy="771180"/>
          </a:xfrm>
          <a:prstGeom prst="rightBrac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ES"/>
          </a:p>
        </p:txBody>
      </p:sp>
      <p:sp>
        <p:nvSpPr>
          <p:cNvPr id="4" name="Right Arrow 3">
            <a:extLst>
              <a:ext uri="{FF2B5EF4-FFF2-40B4-BE49-F238E27FC236}">
                <a16:creationId xmlns:a16="http://schemas.microsoft.com/office/drawing/2014/main" id="{C2D6A1F7-A8B0-F2BD-6A8A-9D6F9A69713C}"/>
              </a:ext>
            </a:extLst>
          </p:cNvPr>
          <p:cNvSpPr/>
          <p:nvPr/>
        </p:nvSpPr>
        <p:spPr>
          <a:xfrm>
            <a:off x="1313955" y="1859774"/>
            <a:ext cx="4479148" cy="1894113"/>
          </a:xfrm>
          <a:prstGeom prst="rightArrow">
            <a:avLst>
              <a:gd name="adj1" fmla="val 66092"/>
              <a:gd name="adj2" fmla="val 47102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s-E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+ 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single-photon counter</a:t>
            </a:r>
          </a:p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+ reasonable tunability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Rectángulo 4"/>
              <p:cNvSpPr/>
              <p:nvPr/>
            </p:nvSpPr>
            <p:spPr>
              <a:xfrm>
                <a:off x="1241811" y="3976540"/>
                <a:ext cx="4551292" cy="286232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en-US" dirty="0">
                    <a:latin typeface="Arial" panose="020B0604020202020204" pitchFamily="34" charset="0"/>
                    <a:cs typeface="Arial" panose="020B0604020202020204" pitchFamily="34" charset="0"/>
                  </a:rPr>
                  <a:t>Other parameters conservative – current RADES numbers:</a:t>
                </a:r>
              </a:p>
              <a:p>
                <a:endParaRPr lang="en-US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r>
                  <a:rPr lang="en-US" dirty="0">
                    <a:latin typeface="Arial" panose="020B0604020202020204" pitchFamily="34" charset="0"/>
                    <a:cs typeface="Arial" panose="020B0604020202020204" pitchFamily="34" charset="0"/>
                  </a:rPr>
                  <a:t>V ~ 0.03 liters</a:t>
                </a:r>
              </a:p>
              <a:p>
                <a:r>
                  <a:rPr lang="en-US" dirty="0">
                    <a:latin typeface="Arial" panose="020B0604020202020204" pitchFamily="34" charset="0"/>
                    <a:cs typeface="Arial" panose="020B0604020202020204" pitchFamily="34" charset="0"/>
                  </a:rPr>
                  <a:t>Q ~ 10</a:t>
                </a:r>
                <a:r>
                  <a:rPr lang="en-US" baseline="30000" dirty="0">
                    <a:latin typeface="Arial" panose="020B0604020202020204" pitchFamily="34" charset="0"/>
                    <a:cs typeface="Arial" panose="020B0604020202020204" pitchFamily="34" charset="0"/>
                  </a:rPr>
                  <a:t>4</a:t>
                </a:r>
              </a:p>
              <a:p>
                <a:r>
                  <a:rPr lang="en-US" dirty="0">
                    <a:latin typeface="Arial" panose="020B0604020202020204" pitchFamily="34" charset="0"/>
                    <a:cs typeface="Arial" panose="020B0604020202020204" pitchFamily="34" charset="0"/>
                  </a:rPr>
                  <a:t>B ~ 9 T</a:t>
                </a:r>
              </a:p>
              <a:p>
                <a:r>
                  <a:rPr lang="en-US" dirty="0">
                    <a:latin typeface="Arial" panose="020B0604020202020204" pitchFamily="34" charset="0"/>
                    <a:cs typeface="Arial" panose="020B0604020202020204" pitchFamily="34" charset="0"/>
                  </a:rPr>
                  <a:t>Time per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b="0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𝑚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𝑎</m:t>
                        </m:r>
                      </m:sub>
                    </m:sSub>
                  </m:oMath>
                </a14:m>
                <a:r>
                  <a:rPr lang="en-US" dirty="0">
                    <a:latin typeface="Arial" panose="020B0604020202020204" pitchFamily="34" charset="0"/>
                    <a:cs typeface="Arial" panose="020B0604020202020204" pitchFamily="34" charset="0"/>
                  </a:rPr>
                  <a:t>-step = 2 h</a:t>
                </a:r>
              </a:p>
              <a:p>
                <a:r>
                  <a:rPr lang="en-US" dirty="0">
                    <a:latin typeface="Arial" panose="020B0604020202020204" pitchFamily="34" charset="0"/>
                    <a:cs typeface="Arial" panose="020B0604020202020204" pitchFamily="34" charset="0"/>
                  </a:rPr>
                  <a:t>Total effective exposure time = 800 days (can be distributed in a few cavities)</a:t>
                </a:r>
              </a:p>
              <a:p>
                <a:endParaRPr lang="en-ES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5" name="Rectángulo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41811" y="3976540"/>
                <a:ext cx="4551292" cy="2862322"/>
              </a:xfrm>
              <a:prstGeom prst="rect">
                <a:avLst/>
              </a:prstGeom>
              <a:blipFill>
                <a:blip r:embed="rId9"/>
                <a:stretch>
                  <a:fillRect l="-1111" t="-441"/>
                </a:stretch>
              </a:blipFill>
            </p:spPr>
            <p:txBody>
              <a:bodyPr/>
              <a:lstStyle/>
              <a:p>
                <a:r>
                  <a:rPr lang="en-E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Rectángulo redondeado 11">
            <a:extLst>
              <a:ext uri="{FF2B5EF4-FFF2-40B4-BE49-F238E27FC236}">
                <a16:creationId xmlns:a16="http://schemas.microsoft.com/office/drawing/2014/main" id="{8F3F1D5E-AFC3-38B5-0D77-9336BBFB7A24}"/>
              </a:ext>
            </a:extLst>
          </p:cNvPr>
          <p:cNvSpPr/>
          <p:nvPr/>
        </p:nvSpPr>
        <p:spPr>
          <a:xfrm>
            <a:off x="4174453" y="2529095"/>
            <a:ext cx="968724" cy="555469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 w="41275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s-ES" sz="2800" dirty="0">
                <a:solidFill>
                  <a:schemeClr val="accent5">
                    <a:lumMod val="75000"/>
                  </a:schemeClr>
                </a:solidFill>
                <a:latin typeface="Quantum Round (BRK)" pitchFamily="2" charset="0"/>
              </a:rPr>
              <a:t>D</a:t>
            </a:r>
            <a:r>
              <a:rPr lang="es-ES" sz="2800" dirty="0">
                <a:solidFill>
                  <a:schemeClr val="accent5">
                    <a:lumMod val="75000"/>
                  </a:schemeClr>
                </a:solidFill>
                <a:latin typeface="Quantum Round Hollow (BRK)" pitchFamily="2" charset="0"/>
              </a:rPr>
              <a:t>Q</a:t>
            </a:r>
            <a:endParaRPr lang="es-ES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Rectángulo 6"/>
              <p:cNvSpPr/>
              <p:nvPr/>
            </p:nvSpPr>
            <p:spPr>
              <a:xfrm>
                <a:off x="8566483" y="1610156"/>
                <a:ext cx="1852880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s-ES" i="1" dirty="0" smtClean="0">
                          <a:latin typeface="Cambria Math" panose="02040503050406030204" pitchFamily="18" charset="0"/>
                          <a:cs typeface="Arial" panose="020B0604020202020204" pitchFamily="34" charset="0"/>
                        </a:rPr>
                        <m:t>𝑓</m:t>
                      </m:r>
                      <m:r>
                        <a:rPr lang="es-ES" i="1" dirty="0" smtClean="0">
                          <a:latin typeface="Cambria Math" panose="02040503050406030204" pitchFamily="18" charset="0"/>
                          <a:cs typeface="Arial" panose="020B0604020202020204" pitchFamily="34" charset="0"/>
                        </a:rPr>
                        <m:t> ∈ (8,18) </m:t>
                      </m:r>
                      <m:r>
                        <m:rPr>
                          <m:nor/>
                        </m:rPr>
                        <a:rPr lang="es-ES" i="0" dirty="0">
                          <a:latin typeface="Cambria Math" panose="02040503050406030204" pitchFamily="18" charset="0"/>
                          <a:cs typeface="Arial" panose="020B0604020202020204" pitchFamily="34" charset="0"/>
                        </a:rPr>
                        <m:t>GHz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7" name="Rectángulo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66483" y="1610156"/>
                <a:ext cx="1852880" cy="369332"/>
              </a:xfrm>
              <a:prstGeom prst="rect">
                <a:avLst/>
              </a:prstGeom>
              <a:blipFill>
                <a:blip r:embed="rId10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3434499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1254939-4C4E-365F-73D3-C89716A896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Magnonics</a:t>
            </a: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 for tuning</a:t>
            </a:r>
          </a:p>
        </p:txBody>
      </p:sp>
      <p:sp>
        <p:nvSpPr>
          <p:cNvPr id="6" name="Rectángulo redondeado 5">
            <a:extLst>
              <a:ext uri="{FF2B5EF4-FFF2-40B4-BE49-F238E27FC236}">
                <a16:creationId xmlns:a16="http://schemas.microsoft.com/office/drawing/2014/main" id="{8F3F1D5E-AFC3-38B5-0D77-9336BBFB7A24}"/>
              </a:ext>
            </a:extLst>
          </p:cNvPr>
          <p:cNvSpPr/>
          <p:nvPr/>
        </p:nvSpPr>
        <p:spPr>
          <a:xfrm>
            <a:off x="9793467" y="365125"/>
            <a:ext cx="1334529" cy="820136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 w="41275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s-ES" sz="4800" dirty="0">
                <a:solidFill>
                  <a:schemeClr val="accent5">
                    <a:lumMod val="75000"/>
                  </a:schemeClr>
                </a:solidFill>
                <a:latin typeface="Quantum Round (BRK)" pitchFamily="2" charset="0"/>
              </a:rPr>
              <a:t>D</a:t>
            </a:r>
            <a:r>
              <a:rPr lang="es-ES" sz="4800" dirty="0">
                <a:solidFill>
                  <a:schemeClr val="accent5">
                    <a:lumMod val="75000"/>
                  </a:schemeClr>
                </a:solidFill>
                <a:latin typeface="Quantum Round Hollow (BRK)" pitchFamily="2" charset="0"/>
              </a:rPr>
              <a:t>Q</a:t>
            </a:r>
            <a:endParaRPr lang="es-ES" sz="4800" dirty="0"/>
          </a:p>
        </p:txBody>
      </p:sp>
      <p:sp>
        <p:nvSpPr>
          <p:cNvPr id="10" name="Marcador de contenido 2">
            <a:extLst>
              <a:ext uri="{FF2B5EF4-FFF2-40B4-BE49-F238E27FC236}">
                <a16:creationId xmlns:a16="http://schemas.microsoft.com/office/drawing/2014/main" id="{4D740373-2E03-678D-6B2E-00ED09DE81A8}"/>
              </a:ext>
            </a:extLst>
          </p:cNvPr>
          <p:cNvSpPr txBox="1">
            <a:spLocks/>
          </p:cNvSpPr>
          <p:nvPr/>
        </p:nvSpPr>
        <p:spPr>
          <a:xfrm>
            <a:off x="503470" y="1623612"/>
            <a:ext cx="7121212" cy="47374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Magnetic crystals (e.g. YIG or GdVO4) can modify the mode geometry and frequency in a B-dependent way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Varying B to tune cavity: avoid messy and challenging mechanical systems! And maybe increase range?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Challenge: how to implement without affecting Q or mode coupling</a:t>
            </a:r>
          </a:p>
          <a:p>
            <a:pPr lvl="1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Plan B: we go back to mechanical tuning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fr-FR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fr-FR" sz="2000" dirty="0">
              <a:solidFill>
                <a:schemeClr val="tx1">
                  <a:lumMod val="50000"/>
                  <a:lumOff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2634215-2BA8-2D81-7EB1-7658FC50272D}"/>
              </a:ext>
            </a:extLst>
          </p:cNvPr>
          <p:cNvSpPr txBox="1"/>
          <p:nvPr/>
        </p:nvSpPr>
        <p:spPr>
          <a:xfrm>
            <a:off x="8024953" y="5345441"/>
            <a:ext cx="3626251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Preliminary results from </a:t>
            </a:r>
          </a:p>
          <a:p>
            <a:pPr algn="ctr"/>
            <a:r>
              <a:rPr lang="en-GB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T. </a:t>
            </a:r>
            <a:r>
              <a:rPr lang="en-GB" sz="2000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Kontos</a:t>
            </a:r>
            <a:r>
              <a:rPr lang="en-GB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 group </a:t>
            </a:r>
          </a:p>
          <a:p>
            <a:pPr algn="ctr"/>
            <a:r>
              <a:rPr lang="en-GB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(ENS-Paris)</a:t>
            </a:r>
            <a:endParaRPr lang="en-US" sz="2000" dirty="0">
              <a:solidFill>
                <a:srgbClr val="0070C0"/>
              </a:solidFill>
            </a:endParaRPr>
          </a:p>
        </p:txBody>
      </p:sp>
      <p:sp>
        <p:nvSpPr>
          <p:cNvPr id="12" name="Marcador de fecha 3">
            <a:extLst>
              <a:ext uri="{FF2B5EF4-FFF2-40B4-BE49-F238E27FC236}">
                <a16:creationId xmlns:a16="http://schemas.microsoft.com/office/drawing/2014/main" id="{E8028DF7-1FF1-8252-FA4C-F7009D15E5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0658" y="6382051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Marcador de pie de página 4">
            <a:extLst>
              <a:ext uri="{FF2B5EF4-FFF2-40B4-BE49-F238E27FC236}">
                <a16:creationId xmlns:a16="http://schemas.microsoft.com/office/drawing/2014/main" id="{E8516DA5-523F-7C60-C741-049AE18013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971058" y="6382051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16" name="Marcador de número de diapositiva 9">
            <a:extLst>
              <a:ext uri="{FF2B5EF4-FFF2-40B4-BE49-F238E27FC236}">
                <a16:creationId xmlns:a16="http://schemas.microsoft.com/office/drawing/2014/main" id="{8DBCA1B7-D77B-50C0-A635-3DE9D136977C}"/>
              </a:ext>
            </a:extLst>
          </p:cNvPr>
          <p:cNvSpPr txBox="1">
            <a:spLocks/>
          </p:cNvSpPr>
          <p:nvPr/>
        </p:nvSpPr>
        <p:spPr>
          <a:xfrm>
            <a:off x="11286258" y="6382051"/>
            <a:ext cx="729893" cy="365125"/>
          </a:xfrm>
          <a:prstGeom prst="roundRect">
            <a:avLst>
              <a:gd name="adj" fmla="val 34880"/>
            </a:avLst>
          </a:prstGeom>
          <a:noFill/>
          <a:ln w="12700" cap="flat" cmpd="sng" algn="ctr">
            <a:noFill/>
            <a:prstDash val="solid"/>
            <a:miter lim="800000"/>
          </a:ln>
          <a:effectLst/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2000" kern="1200">
                <a:solidFill>
                  <a:schemeClr val="accent5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93</a:t>
            </a:fld>
            <a:endParaRPr lang="es-ES" sz="1200" dirty="0"/>
          </a:p>
        </p:txBody>
      </p:sp>
      <p:pic>
        <p:nvPicPr>
          <p:cNvPr id="17" name="Imagen 16">
            <a:extLst>
              <a:ext uri="{FF2B5EF4-FFF2-40B4-BE49-F238E27FC236}">
                <a16:creationId xmlns:a16="http://schemas.microsoft.com/office/drawing/2014/main" id="{63A14E8A-C38C-5F06-5ADF-0AC62384074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53568"/>
          <a:stretch/>
        </p:blipFill>
        <p:spPr>
          <a:xfrm>
            <a:off x="2608385" y="3692220"/>
            <a:ext cx="4633669" cy="1724793"/>
          </a:xfrm>
          <a:prstGeom prst="rect">
            <a:avLst/>
          </a:prstGeom>
        </p:spPr>
      </p:pic>
      <p:pic>
        <p:nvPicPr>
          <p:cNvPr id="3" name="Imagen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92224" y="1354981"/>
            <a:ext cx="3817951" cy="3951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6965513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Bent Arrow 8">
            <a:extLst>
              <a:ext uri="{FF2B5EF4-FFF2-40B4-BE49-F238E27FC236}">
                <a16:creationId xmlns:a16="http://schemas.microsoft.com/office/drawing/2014/main" id="{68FD11EC-881D-66CF-8DE0-8E2F1F5A74D4}"/>
              </a:ext>
            </a:extLst>
          </p:cNvPr>
          <p:cNvSpPr/>
          <p:nvPr/>
        </p:nvSpPr>
        <p:spPr>
          <a:xfrm rot="10173092">
            <a:off x="2923958" y="4927495"/>
            <a:ext cx="826532" cy="789912"/>
          </a:xfrm>
          <a:prstGeom prst="ben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endParaRPr lang="en-ES">
              <a:solidFill>
                <a:schemeClr val="dk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D56F0BCC-71A4-1A81-1748-995D0EE683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601" y="235653"/>
            <a:ext cx="10886954" cy="1325563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RADES groups</a:t>
            </a:r>
            <a:endParaRPr lang="en-GB" sz="4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DC0E74EA-D3E6-2770-B3D9-89CFFEE2F8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283" y="1371600"/>
            <a:ext cx="5594627" cy="5072743"/>
          </a:xfrm>
        </p:spPr>
        <p:txBody>
          <a:bodyPr>
            <a:normAutofit fontScale="62500" lnSpcReduction="20000"/>
          </a:bodyPr>
          <a:lstStyle/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MPP-Munich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CAPA-Zaragoza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JGU-Mainz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CERN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ICCUB, Barcelona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IFIC, Valencia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TRIUMF, Vancouver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UPCT, Cartagena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ITA, Zaragoza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OAN,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Yebes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LSC</a:t>
            </a: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ENS-Paris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KIT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Aalto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+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IFAE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P.Forn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) via QRADES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Imagen">
            <a:extLst>
              <a:ext uri="{FF2B5EF4-FFF2-40B4-BE49-F238E27FC236}">
                <a16:creationId xmlns:a16="http://schemas.microsoft.com/office/drawing/2014/main" id="{89DB7DA6-01EF-B3EA-7C43-CF47ED7B33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6373" y="1691013"/>
            <a:ext cx="4564367" cy="4754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90B88CD-1BF3-E3DB-C771-048A8946DC5E}"/>
              </a:ext>
            </a:extLst>
          </p:cNvPr>
          <p:cNvSpPr txBox="1"/>
          <p:nvPr/>
        </p:nvSpPr>
        <p:spPr>
          <a:xfrm rot="19875632">
            <a:off x="3317488" y="2182743"/>
            <a:ext cx="3875048" cy="64633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Large expertise in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axion haloscopes and related know-hows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9B6A76F-CCB1-BB8C-477B-CC79737D5EDF}"/>
              </a:ext>
            </a:extLst>
          </p:cNvPr>
          <p:cNvSpPr txBox="1"/>
          <p:nvPr/>
        </p:nvSpPr>
        <p:spPr>
          <a:xfrm rot="21018352">
            <a:off x="2900946" y="4180653"/>
            <a:ext cx="3090963" cy="64633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“Quantum tech” experts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via DarkQuantum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2366646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ángulo 2">
            <a:extLst>
              <a:ext uri="{FF2B5EF4-FFF2-40B4-BE49-F238E27FC236}">
                <a16:creationId xmlns:a16="http://schemas.microsoft.com/office/drawing/2014/main" id="{DA56A8D3-ED4D-DED4-4B52-C9722439BF20}"/>
              </a:ext>
            </a:extLst>
          </p:cNvPr>
          <p:cNvSpPr/>
          <p:nvPr/>
        </p:nvSpPr>
        <p:spPr>
          <a:xfrm>
            <a:off x="465806" y="1567345"/>
            <a:ext cx="6231187" cy="24519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  <a:t>Unprecedented magnetic volume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Available to axion community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We need: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  <a:t>Ultra-cryogenics for unorthodox size and dimensions: challenging but possible.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SQUID-based quantum-limited amplifier</a:t>
            </a:r>
            <a:endParaRPr lang="en-US" sz="2000" b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b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b="0" i="1" baseline="30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s-ES" sz="4000" b="1" dirty="0">
                <a:latin typeface="Arial" panose="020B0604020202020204" pitchFamily="34" charset="0"/>
                <a:cs typeface="Arial" panose="020B0604020202020204" pitchFamily="34" charset="0"/>
              </a:rPr>
              <a:t>Low </a:t>
            </a:r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frequency: pushing </a:t>
            </a:r>
            <a:r>
              <a:rPr lang="es-ES" sz="4000" b="1" dirty="0">
                <a:latin typeface="Arial" panose="020B0604020202020204" pitchFamily="34" charset="0"/>
                <a:cs typeface="Arial" panose="020B0604020202020204" pitchFamily="34" charset="0"/>
              </a:rPr>
              <a:t>BabyIAXO </a:t>
            </a:r>
            <a:r>
              <a:rPr lang="es-ES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es-ES" sz="4000" b="1" dirty="0">
                <a:latin typeface="Arial" panose="020B0604020202020204" pitchFamily="34" charset="0"/>
                <a:cs typeface="Arial" panose="020B0604020202020204" pitchFamily="34" charset="0"/>
              </a:rPr>
              <a:t> SQL</a:t>
            </a:r>
            <a:endParaRPr lang="en-US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B920A427-F8F2-435A-0D1C-3FF7597622C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F7DF70A5-914B-1BC8-D9E2-4C0E073316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6" name="Marcador de número de diapositiva 9">
            <a:extLst>
              <a:ext uri="{FF2B5EF4-FFF2-40B4-BE49-F238E27FC236}">
                <a16:creationId xmlns:a16="http://schemas.microsoft.com/office/drawing/2014/main" id="{4F6A9DF9-AD50-71A3-09F8-01D10444CB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95</a:t>
            </a:fld>
            <a:endParaRPr lang="es-ES" sz="1200" dirty="0"/>
          </a:p>
        </p:txBody>
      </p:sp>
      <p:pic>
        <p:nvPicPr>
          <p:cNvPr id="9" name="Imagen 3">
            <a:extLst>
              <a:ext uri="{FF2B5EF4-FFF2-40B4-BE49-F238E27FC236}">
                <a16:creationId xmlns:a16="http://schemas.microsoft.com/office/drawing/2014/main" id="{02969AC9-1EA7-56EA-F3EE-8C9DC7EBF5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59250" y="2203716"/>
            <a:ext cx="5504856" cy="4055301"/>
          </a:xfrm>
          <a:prstGeom prst="rect">
            <a:avLst/>
          </a:prstGeom>
        </p:spPr>
      </p:pic>
      <p:pic>
        <p:nvPicPr>
          <p:cNvPr id="11" name="Imagen 6">
            <a:extLst>
              <a:ext uri="{FF2B5EF4-FFF2-40B4-BE49-F238E27FC236}">
                <a16:creationId xmlns:a16="http://schemas.microsoft.com/office/drawing/2014/main" id="{C03A3E55-682B-DA8D-D2EB-6220181E5B1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68685" y="4517690"/>
            <a:ext cx="3168451" cy="198505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</p:pic>
      <p:sp>
        <p:nvSpPr>
          <p:cNvPr id="12" name="CuadroTexto 8">
            <a:extLst>
              <a:ext uri="{FF2B5EF4-FFF2-40B4-BE49-F238E27FC236}">
                <a16:creationId xmlns:a16="http://schemas.microsoft.com/office/drawing/2014/main" id="{C93C35CD-84ED-8B89-2C8F-840B8CCEBCAF}"/>
              </a:ext>
            </a:extLst>
          </p:cNvPr>
          <p:cNvSpPr txBox="1"/>
          <p:nvPr/>
        </p:nvSpPr>
        <p:spPr>
          <a:xfrm>
            <a:off x="6511504" y="1663785"/>
            <a:ext cx="50099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x 10-m long 70-cm diameter magnet bores</a:t>
            </a:r>
            <a:endParaRPr lang="en-GB" b="1" dirty="0">
              <a:solidFill>
                <a:schemeClr val="accent5"/>
              </a:solidFill>
            </a:endParaRPr>
          </a:p>
        </p:txBody>
      </p:sp>
      <p:pic>
        <p:nvPicPr>
          <p:cNvPr id="38" name="Picture 2" descr="https://attachments.office.net/owa/Igor.Irastorza%40cern.ch/service.svc/s/GetAttachmentThumbnail?id=AAMkADRmMDQ1MmMyLTI1NzMtNGI4Mi1iMDk2LTgyMDc4Y2NlY2QwMQBGAAAAAABcw%2F%2FtBIcHR5Zq2aE8hfL4BwBkW7wQ73T5Qb2W0JvtrH5MAAAAw5ttAACDgrbDcx0qTKmfEgILf7OYAABuK2r6AAABEgAQAHO%2Fk7MXzldGsy62MwRjpjQ%3D&amp;thumbnailType=2&amp;token=eyJhbGciOiJSUzI1NiIsImtpZCI6IjczRkI5QkJFRjYzNjc4RDRGN0U4NEI0NDBCQUJCMTJBMzM5RDlGOTgiLCJ0eXAiOiJKV1QiLCJ4NXQiOiJjX3VidnZZMmVOVDM2RXRFQzZ1eEtqT2RuNWcifQ.eyJvcmlnaW4iOiJodHRwczovL291dGxvb2sub2ZmaWNlLmNvbSIsInVjIjoiNTBhNmQ3ZTZiNWQ5NGYwZmFhNzA3ZTY0ODI3YTU1NjkiLCJzaWduaW5fc3RhdGUiOiJbXCJrbXNpXCJdIiwidmVyIjoiRXhjaGFuZ2UuQ2FsbGJhY2suVjEiLCJhcHBjdHhzZW5kZXIiOiJPd2FEb3dubG9hZEBjODBkMzQ5OS00YTQwLTRhOGMtOTg2ZS1hYmNlMDE3ZDZiMTkiLCJpc3NyaW5nIjoiV1ciLCJhcHBjdHgiOiJ7XCJtc2V4Y2hwcm90XCI6XCJvd2FcIixcInB1aWRcIjpcIjExNTM5NzcwMjUzMjMxNTA5MDRcIixcInNjb3BlXCI6XCJPd2FEb3dubG9hZFwiLFwib2lkXCI6XCJjYmVhYjkwOC1hM2I0LTRhM2UtOWY2OS1mNDVmZWFiZTMzNzdcIixcInByaW1hcnlzaWRcIjpcIlMtMS01LTIxLTI0NzQ2NjYyMDctMTQ3NDkzNzE0Ny0xNzI3MzM3NzA3LTEzNjc1NjkyXCJ9IiwibmJmIjoxNjk0NjEwODIxLCJleHAiOjE2OTQ2MTE0MjEsImlzcyI6IjAwMDAwMDAyLTAwMDAtMGZmMS1jZTAwLTAwMDAwMDAwMDAwMEBjODBkMzQ5OS00YTQwLTRhOGMtOTg2ZS1hYmNlMDE3ZDZiMTkiLCJhdWQiOiIwMDAwMDAwMi0wMDAwLTBmZjEtY2UwMC0wMDAwMDAwMDAwMDAvYXR0YWNobWVudHMub2ZmaWNlLm5ldEBjODBkMzQ5OS00YTQwLTRhOGMtOTg2ZS1hYmNlMDE3ZDZiMTkiLCJoYXBwIjoib3dhIn0.W_-UF76zSvzaRyvIVkeqoUiSe-mJDYbc8UvFKtrHubDWLK5Tvwumr-gZkDOQYdWczUUnc88QwBvA2viDpp3U6IrVhlXp8Qkt4NDhxYSsP7N-UVBWX-i1p8_0XaB8woLRUwDYS3KntCbygzq5oqDR4aUpoLDUEtPMM6xYnRjpiWSQyNaXku3Xyryouk0u48rdz1KP7myoEvjhAp7T02P_KvoOshQXxRAqQGfXzewg5lOu_fm2yALWjiuS-2-tpVeY5WSNrY9Lb_ez3u_EFac8tBY8TJ4GsVDzFE_gQ539lD7GUab_if_E3qNlIMqtH3qutO0NiHZb5Sn_LMPYRJjwsw&amp;X-OWA-CANARY=XKrh5UmH00K1vqlpGnru8VBkBMhbtNsYVFdXON29jm6jrtgQS3ya38ToicVEa1i7v762BPf4q9A.&amp;owa=outlook.office.com&amp;scriptVer=20230904003.13&amp;animation=true">
            <a:extLst>
              <a:ext uri="{FF2B5EF4-FFF2-40B4-BE49-F238E27FC236}">
                <a16:creationId xmlns:a16="http://schemas.microsoft.com/office/drawing/2014/main" id="{F198CB42-258D-C5B3-60AA-392DED1F84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838200" y="4874395"/>
            <a:ext cx="3733265" cy="1271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0" name="TextBox 39">
            <a:extLst>
              <a:ext uri="{FF2B5EF4-FFF2-40B4-BE49-F238E27FC236}">
                <a16:creationId xmlns:a16="http://schemas.microsoft.com/office/drawing/2014/main" id="{86C074F4-27C3-685C-3360-7109018FE11F}"/>
              </a:ext>
            </a:extLst>
          </p:cNvPr>
          <p:cNvSpPr txBox="1"/>
          <p:nvPr/>
        </p:nvSpPr>
        <p:spPr>
          <a:xfrm>
            <a:off x="596819" y="4294752"/>
            <a:ext cx="610017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First scaled-down prototype built and tested:</a:t>
            </a:r>
            <a:endParaRPr lang="en-ES" dirty="0"/>
          </a:p>
        </p:txBody>
      </p:sp>
    </p:spTree>
    <p:extLst>
      <p:ext uri="{BB962C8B-B14F-4D97-AF65-F5344CB8AC3E}">
        <p14:creationId xmlns:p14="http://schemas.microsoft.com/office/powerpoint/2010/main" val="703150751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1254939-4C4E-365F-73D3-C89716A896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9569" y="365125"/>
            <a:ext cx="10404231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Enhanced sensitivity prospects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EC90B1F-63B4-7379-A43F-9E8C9A41C0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9955" y="1621409"/>
            <a:ext cx="5691357" cy="459392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852CFB1E-7C02-E462-ABD2-13569D7D19BA}"/>
                  </a:ext>
                </a:extLst>
              </p:cNvPr>
              <p:cNvSpPr txBox="1"/>
              <p:nvPr/>
            </p:nvSpPr>
            <p:spPr>
              <a:xfrm>
                <a:off x="9996639" y="5940304"/>
                <a:ext cx="1981644" cy="276999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ES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nor/>
                            </m:rPr>
                            <a:rPr lang="es-ES" b="0" i="0" smtClean="0">
                              <a:latin typeface="Cambria Math" panose="02040503050406030204" pitchFamily="18" charset="0"/>
                            </a:rPr>
                            <m:t>axion</m:t>
                          </m:r>
                          <m:r>
                            <m:rPr>
                              <m:nor/>
                            </m:rPr>
                            <a:rPr lang="es-ES" b="0" i="0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nor/>
                            </m:rPr>
                            <a:rPr lang="es-ES" b="0" i="0" smtClean="0">
                              <a:latin typeface="Cambria Math" panose="02040503050406030204" pitchFamily="18" charset="0"/>
                            </a:rPr>
                            <m:t>mass</m:t>
                          </m:r>
                          <m:r>
                            <a:rPr lang="es-ES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s-ES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e>
                        <m:sub>
                          <m:r>
                            <a:rPr lang="es-ES" b="0" i="1" smtClean="0">
                              <a:latin typeface="Cambria Math" panose="02040503050406030204" pitchFamily="18" charset="0"/>
                            </a:rPr>
                            <m:t>𝑎</m:t>
                          </m:r>
                        </m:sub>
                      </m:sSub>
                      <m:r>
                        <m:rPr>
                          <m:nor/>
                        </m:rPr>
                        <a:rPr lang="es-ES" b="0" i="0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nor/>
                        </m:rPr>
                        <a:rPr lang="es-ES">
                          <a:latin typeface="Cambria Math" panose="02040503050406030204" pitchFamily="18" charset="0"/>
                        </a:rPr>
                        <m:t>(</m:t>
                      </m:r>
                      <m:r>
                        <m:rPr>
                          <m:nor/>
                        </m:rPr>
                        <a:rPr lang="es-ES">
                          <a:latin typeface="Cambria Math" panose="02040503050406030204" pitchFamily="18" charset="0"/>
                        </a:rPr>
                        <m:t>eV</m:t>
                      </m:r>
                      <m:r>
                        <m:rPr>
                          <m:nor/>
                        </m:rPr>
                        <a:rPr lang="es-ES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ES" dirty="0"/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852CFB1E-7C02-E462-ABD2-13569D7D19B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96639" y="5940304"/>
                <a:ext cx="1981644" cy="276999"/>
              </a:xfrm>
              <a:prstGeom prst="rect">
                <a:avLst/>
              </a:prstGeom>
              <a:blipFill>
                <a:blip r:embed="rId4"/>
                <a:stretch>
                  <a:fillRect l="-3185" t="-4348" r="-3822" b="-34783"/>
                </a:stretch>
              </a:blipFill>
            </p:spPr>
            <p:txBody>
              <a:bodyPr/>
              <a:lstStyle/>
              <a:p>
                <a:r>
                  <a:rPr lang="en-E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243333D2-1378-FAB5-4F33-9A17256BA89C}"/>
                  </a:ext>
                </a:extLst>
              </p:cNvPr>
              <p:cNvSpPr txBox="1"/>
              <p:nvPr/>
            </p:nvSpPr>
            <p:spPr>
              <a:xfrm rot="16200000">
                <a:off x="4530040" y="3489356"/>
                <a:ext cx="3999123" cy="299184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ES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nor/>
                          </m:rPr>
                          <a:rPr lang="es-ES" b="0" i="0" smtClean="0">
                            <a:latin typeface="Cambria Math" panose="02040503050406030204" pitchFamily="18" charset="0"/>
                          </a:rPr>
                          <m:t>axion</m:t>
                        </m:r>
                        <m:r>
                          <m:rPr>
                            <m:nor/>
                          </m:rPr>
                          <a:rPr lang="es-ES" b="0" i="0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m:rPr>
                            <m:nor/>
                          </m:rPr>
                          <a:rPr lang="es-ES" b="0" i="0" smtClean="0">
                            <a:latin typeface="Cambria Math" panose="02040503050406030204" pitchFamily="18" charset="0"/>
                          </a:rPr>
                          <m:t>photon</m:t>
                        </m:r>
                        <m:r>
                          <m:rPr>
                            <m:nor/>
                          </m:rPr>
                          <a:rPr lang="es-ES" b="0" i="0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m:rPr>
                            <m:nor/>
                          </m:rPr>
                          <a:rPr lang="es-ES" b="0" i="0" smtClean="0">
                            <a:latin typeface="Cambria Math" panose="02040503050406030204" pitchFamily="18" charset="0"/>
                          </a:rPr>
                          <m:t>coupling</m:t>
                        </m:r>
                        <m:r>
                          <m:rPr>
                            <m:nor/>
                          </m:rPr>
                          <a:rPr lang="es-ES" b="0" i="0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s-ES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s-ES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  <m:sub>
                        <m:r>
                          <a:rPr lang="es-ES" b="0" i="1" smtClean="0">
                            <a:latin typeface="Cambria Math" panose="02040503050406030204" pitchFamily="18" charset="0"/>
                          </a:rPr>
                          <m:t>𝑎</m:t>
                        </m:r>
                        <m:r>
                          <a:rPr lang="es-ES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𝛾</m:t>
                        </m:r>
                      </m:sub>
                    </m:sSub>
                    <m:r>
                      <a:rPr lang="en-ES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∝</m:t>
                    </m:r>
                    <m:r>
                      <a:rPr lang="es-ES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sSub>
                      <m:sSubPr>
                        <m:ctrlPr>
                          <a:rPr lang="es-ES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s-ES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𝑔</m:t>
                        </m:r>
                      </m:e>
                      <m:sub>
                        <m:r>
                          <a:rPr lang="es-ES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𝑎</m:t>
                        </m:r>
                        <m:r>
                          <a:rPr lang="es-ES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𝛾</m:t>
                        </m:r>
                      </m:sub>
                    </m:sSub>
                    <m:r>
                      <a:rPr lang="es-ES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/</m:t>
                    </m:r>
                    <m:sSub>
                      <m:sSubPr>
                        <m:ctrlPr>
                          <a:rPr lang="es-ES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s-ES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𝑚</m:t>
                        </m:r>
                      </m:e>
                      <m:sub>
                        <m:r>
                          <a:rPr lang="es-ES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𝑎</m:t>
                        </m:r>
                      </m:sub>
                    </m:sSub>
                  </m:oMath>
                </a14:m>
                <a:r>
                  <a:rPr lang="en-ES" dirty="0"/>
                  <a:t> </a:t>
                </a: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243333D2-1378-FAB5-4F33-9A17256BA89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16200000">
                <a:off x="4530040" y="3489356"/>
                <a:ext cx="3999123" cy="299184"/>
              </a:xfrm>
              <a:prstGeom prst="rect">
                <a:avLst/>
              </a:prstGeom>
              <a:blipFill>
                <a:blip r:embed="rId5"/>
                <a:stretch>
                  <a:fillRect l="-8000" r="-24000" b="-2532"/>
                </a:stretch>
              </a:blipFill>
            </p:spPr>
            <p:txBody>
              <a:bodyPr/>
              <a:lstStyle/>
              <a:p>
                <a:r>
                  <a:rPr lang="en-ES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A2B6FB7E-F252-1E99-A45C-3E792D4A8E9D}"/>
              </a:ext>
            </a:extLst>
          </p:cNvPr>
          <p:cNvCxnSpPr/>
          <p:nvPr/>
        </p:nvCxnSpPr>
        <p:spPr>
          <a:xfrm>
            <a:off x="7428516" y="3413105"/>
            <a:ext cx="0" cy="1465243"/>
          </a:xfrm>
          <a:prstGeom prst="straightConnector1">
            <a:avLst/>
          </a:prstGeom>
          <a:ln w="28575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20390504-144B-6E41-8FBE-D830E9C3C691}"/>
              </a:ext>
            </a:extLst>
          </p:cNvPr>
          <p:cNvSpPr txBox="1"/>
          <p:nvPr/>
        </p:nvSpPr>
        <p:spPr>
          <a:xfrm rot="19743847">
            <a:off x="7035572" y="2507272"/>
            <a:ext cx="182214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Benchmark “QCD axion” model band</a:t>
            </a:r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188BECFE-8886-0016-F8FD-D3991EAB760A}"/>
              </a:ext>
            </a:extLst>
          </p:cNvPr>
          <p:cNvSpPr/>
          <p:nvPr/>
        </p:nvSpPr>
        <p:spPr>
          <a:xfrm>
            <a:off x="7439533" y="3203784"/>
            <a:ext cx="333827" cy="539827"/>
          </a:xfrm>
          <a:custGeom>
            <a:avLst/>
            <a:gdLst>
              <a:gd name="connsiteX0" fmla="*/ 330506 w 333827"/>
              <a:gd name="connsiteY0" fmla="*/ 0 h 539827"/>
              <a:gd name="connsiteX1" fmla="*/ 286439 w 333827"/>
              <a:gd name="connsiteY1" fmla="*/ 341523 h 539827"/>
              <a:gd name="connsiteX2" fmla="*/ 0 w 333827"/>
              <a:gd name="connsiteY2" fmla="*/ 539827 h 5398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33827" h="539827">
                <a:moveTo>
                  <a:pt x="330506" y="0"/>
                </a:moveTo>
                <a:cubicBezTo>
                  <a:pt x="336014" y="125776"/>
                  <a:pt x="341523" y="251552"/>
                  <a:pt x="286439" y="341523"/>
                </a:cubicBezTo>
                <a:cubicBezTo>
                  <a:pt x="231355" y="431494"/>
                  <a:pt x="115677" y="485660"/>
                  <a:pt x="0" y="539827"/>
                </a:cubicBezTo>
              </a:path>
            </a:pathLst>
          </a:custGeom>
          <a:noFill/>
          <a:ln w="25400"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ES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28C7BBCB-24D1-9846-EBE6-226BD7FDA1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258" y="2451773"/>
            <a:ext cx="4102866" cy="3113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EBA64EA-457C-EA75-452C-51FB8A617F3D}"/>
              </a:ext>
            </a:extLst>
          </p:cNvPr>
          <p:cNvSpPr txBox="1"/>
          <p:nvPr/>
        </p:nvSpPr>
        <p:spPr>
          <a:xfrm>
            <a:off x="525484" y="1805442"/>
            <a:ext cx="306286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From our recent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RADES@BabyIAXO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paper:</a:t>
            </a:r>
          </a:p>
        </p:txBody>
      </p:sp>
      <p:sp>
        <p:nvSpPr>
          <p:cNvPr id="12" name="Right Arrow 11">
            <a:extLst>
              <a:ext uri="{FF2B5EF4-FFF2-40B4-BE49-F238E27FC236}">
                <a16:creationId xmlns:a16="http://schemas.microsoft.com/office/drawing/2014/main" id="{4922BDB5-6DB0-D3E6-1B1F-DF91ECB8DD98}"/>
              </a:ext>
            </a:extLst>
          </p:cNvPr>
          <p:cNvSpPr/>
          <p:nvPr/>
        </p:nvSpPr>
        <p:spPr>
          <a:xfrm>
            <a:off x="3856892" y="4038600"/>
            <a:ext cx="2512102" cy="2296346"/>
          </a:xfrm>
          <a:prstGeom prst="rightArrow">
            <a:avLst>
              <a:gd name="adj1" fmla="val 66092"/>
              <a:gd name="adj2" fmla="val 47102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E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+ cryogenics</a:t>
            </a:r>
          </a:p>
          <a:p>
            <a:r>
              <a:rPr lang="en-E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+ quantum-limited readout</a:t>
            </a:r>
          </a:p>
        </p:txBody>
      </p:sp>
      <p:sp>
        <p:nvSpPr>
          <p:cNvPr id="3" name="Marcador de fecha 3">
            <a:extLst>
              <a:ext uri="{FF2B5EF4-FFF2-40B4-BE49-F238E27FC236}">
                <a16:creationId xmlns:a16="http://schemas.microsoft.com/office/drawing/2014/main" id="{3DA7E857-032B-C3B5-D8E9-5BDB62C41F8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TIDPAN, Valencia, Jun-2026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Marcador de pie de página 4">
            <a:extLst>
              <a:ext uri="{FF2B5EF4-FFF2-40B4-BE49-F238E27FC236}">
                <a16:creationId xmlns:a16="http://schemas.microsoft.com/office/drawing/2014/main" id="{04816F77-3430-9A76-BB23-7584F8C57C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defRPr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Igor G. Irastorza / CAPA - Zaragoza</a:t>
            </a:r>
          </a:p>
        </p:txBody>
      </p:sp>
      <p:sp>
        <p:nvSpPr>
          <p:cNvPr id="9" name="Marcador de número de diapositiva 9">
            <a:extLst>
              <a:ext uri="{FF2B5EF4-FFF2-40B4-BE49-F238E27FC236}">
                <a16:creationId xmlns:a16="http://schemas.microsoft.com/office/drawing/2014/main" id="{894C2251-D4D5-9F0F-EDEC-98779FD541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56350"/>
            <a:ext cx="729893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z="1200" smtClean="0"/>
              <a:pPr>
                <a:defRPr/>
              </a:pPr>
              <a:t>96</a:t>
            </a:fld>
            <a:endParaRPr lang="es-ES" sz="1200" dirty="0"/>
          </a:p>
        </p:txBody>
      </p:sp>
      <p:sp>
        <p:nvSpPr>
          <p:cNvPr id="6" name="Rectángulo redondeado 5">
            <a:extLst>
              <a:ext uri="{FF2B5EF4-FFF2-40B4-BE49-F238E27FC236}">
                <a16:creationId xmlns:a16="http://schemas.microsoft.com/office/drawing/2014/main" id="{8F3F1D5E-AFC3-38B5-0D77-9336BBFB7A24}"/>
              </a:ext>
            </a:extLst>
          </p:cNvPr>
          <p:cNvSpPr/>
          <p:nvPr/>
        </p:nvSpPr>
        <p:spPr>
          <a:xfrm>
            <a:off x="5310215" y="4631304"/>
            <a:ext cx="968724" cy="555469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 w="41275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s-ES" sz="2800" dirty="0">
                <a:solidFill>
                  <a:schemeClr val="accent5">
                    <a:lumMod val="75000"/>
                  </a:schemeClr>
                </a:solidFill>
                <a:latin typeface="Quantum Round (BRK)" pitchFamily="2" charset="0"/>
              </a:rPr>
              <a:t>D</a:t>
            </a:r>
            <a:r>
              <a:rPr lang="es-ES" sz="2800" dirty="0">
                <a:solidFill>
                  <a:schemeClr val="accent5">
                    <a:lumMod val="75000"/>
                  </a:schemeClr>
                </a:solidFill>
                <a:latin typeface="Quantum Round Hollow (BRK)" pitchFamily="2" charset="0"/>
              </a:rPr>
              <a:t>Q</a:t>
            </a:r>
            <a:endParaRPr lang="es-ES" sz="2800" dirty="0"/>
          </a:p>
        </p:txBody>
      </p:sp>
    </p:spTree>
    <p:extLst>
      <p:ext uri="{BB962C8B-B14F-4D97-AF65-F5344CB8AC3E}">
        <p14:creationId xmlns:p14="http://schemas.microsoft.com/office/powerpoint/2010/main" val="2261266264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487488" y="274638"/>
            <a:ext cx="10094912" cy="1143000"/>
          </a:xfrm>
        </p:spPr>
        <p:txBody>
          <a:bodyPr/>
          <a:lstStyle/>
          <a:p>
            <a:r>
              <a:rPr lang="en-US" dirty="0"/>
              <a:t>BabyIAXO complementary technologies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TRIUMF Seminar, 6/07/2023</a:t>
            </a:r>
            <a:endParaRPr lang="es-ES" dirty="0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s-ES"/>
              <a:t>Igor G. Irastorza</a:t>
            </a:r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B34CA36-8F8E-4B33-818A-5383808A46B8}" type="slidenum">
              <a:rPr lang="es-ES" smtClean="0"/>
              <a:pPr>
                <a:defRPr/>
              </a:pPr>
              <a:t>97</a:t>
            </a:fld>
            <a:endParaRPr lang="es-ES"/>
          </a:p>
        </p:txBody>
      </p:sp>
      <p:pic>
        <p:nvPicPr>
          <p:cNvPr id="14" name="Picture 9">
            <a:extLst>
              <a:ext uri="{FF2B5EF4-FFF2-40B4-BE49-F238E27FC236}">
                <a16:creationId xmlns:a16="http://schemas.microsoft.com/office/drawing/2014/main" id="{74756E61-FC3D-FF4E-8980-7F40A995984D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975" y="3493164"/>
            <a:ext cx="2919849" cy="1946566"/>
          </a:xfrm>
          <a:prstGeom prst="rect">
            <a:avLst/>
          </a:prstGeom>
        </p:spPr>
      </p:pic>
      <p:pic>
        <p:nvPicPr>
          <p:cNvPr id="15" name="Image 6">
            <a:extLst>
              <a:ext uri="{FF2B5EF4-FFF2-40B4-BE49-F238E27FC236}">
                <a16:creationId xmlns:a16="http://schemas.microsoft.com/office/drawing/2014/main" id="{2A10BF2D-7EB1-3841-A424-F3F3974BF9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8139" y="3429000"/>
            <a:ext cx="2325286" cy="2387833"/>
          </a:xfrm>
          <a:prstGeom prst="rect">
            <a:avLst/>
          </a:prstGeom>
        </p:spPr>
      </p:pic>
      <p:pic>
        <p:nvPicPr>
          <p:cNvPr id="16" name="Image 7">
            <a:extLst>
              <a:ext uri="{FF2B5EF4-FFF2-40B4-BE49-F238E27FC236}">
                <a16:creationId xmlns:a16="http://schemas.microsoft.com/office/drawing/2014/main" id="{7C533429-2320-744D-AE8F-6245094BC5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8616297" y="3055426"/>
            <a:ext cx="3899680" cy="1184349"/>
          </a:xfrm>
          <a:prstGeom prst="rect">
            <a:avLst/>
          </a:prstGeom>
        </p:spPr>
      </p:pic>
      <p:sp>
        <p:nvSpPr>
          <p:cNvPr id="17" name="ZoneTexte 8">
            <a:extLst>
              <a:ext uri="{FF2B5EF4-FFF2-40B4-BE49-F238E27FC236}">
                <a16:creationId xmlns:a16="http://schemas.microsoft.com/office/drawing/2014/main" id="{F2A352AD-A3A2-B941-B66E-AA002F54F7A0}"/>
              </a:ext>
            </a:extLst>
          </p:cNvPr>
          <p:cNvSpPr txBox="1"/>
          <p:nvPr/>
        </p:nvSpPr>
        <p:spPr>
          <a:xfrm>
            <a:off x="10136371" y="5776932"/>
            <a:ext cx="1002197" cy="307777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es-ES"/>
            </a:defPPr>
            <a:lvl1pPr algn="ctr">
              <a:defRPr sz="1400">
                <a:solidFill>
                  <a:schemeClr val="dk1"/>
                </a:solidFill>
                <a:latin typeface="Arial Rounded MT Bold" panose="020F0704030504030204" pitchFamily="34" charset="77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cs typeface="+mn-cs"/>
              </a:defRPr>
            </a:lvl9pPr>
          </a:lstStyle>
          <a:p>
            <a:r>
              <a:rPr lang="fr-FR" err="1">
                <a:solidFill>
                  <a:srgbClr val="0000FF"/>
                </a:solidFill>
              </a:rPr>
              <a:t>Gridpix</a:t>
            </a:r>
            <a:endParaRPr lang="fr-FR">
              <a:solidFill>
                <a:srgbClr val="0000FF"/>
              </a:solidFill>
            </a:endParaRPr>
          </a:p>
        </p:txBody>
      </p:sp>
      <p:sp>
        <p:nvSpPr>
          <p:cNvPr id="22" name="ZoneTexte 9">
            <a:extLst>
              <a:ext uri="{FF2B5EF4-FFF2-40B4-BE49-F238E27FC236}">
                <a16:creationId xmlns:a16="http://schemas.microsoft.com/office/drawing/2014/main" id="{1A605BAE-967D-4249-B0B4-E5AF8787AAAB}"/>
              </a:ext>
            </a:extLst>
          </p:cNvPr>
          <p:cNvSpPr txBox="1"/>
          <p:nvPr/>
        </p:nvSpPr>
        <p:spPr>
          <a:xfrm>
            <a:off x="1053432" y="5612936"/>
            <a:ext cx="2234095" cy="52322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es-ES"/>
            </a:defPPr>
            <a:lvl1pPr algn="ctr">
              <a:defRPr sz="1400">
                <a:solidFill>
                  <a:schemeClr val="dk1"/>
                </a:solidFill>
                <a:latin typeface="Arial Rounded MT Bold" panose="020F0704030504030204" pitchFamily="34" charset="77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cs typeface="+mn-cs"/>
              </a:defRPr>
            </a:lvl9pPr>
          </a:lstStyle>
          <a:p>
            <a:r>
              <a:rPr lang="fr-FR">
                <a:solidFill>
                  <a:srgbClr val="0000FF"/>
                </a:solidFill>
              </a:rPr>
              <a:t>MMC: </a:t>
            </a:r>
            <a:r>
              <a:rPr lang="fr-FR" err="1">
                <a:solidFill>
                  <a:schemeClr val="tx1"/>
                </a:solidFill>
              </a:rPr>
              <a:t>Metallic</a:t>
            </a:r>
            <a:r>
              <a:rPr lang="fr-FR">
                <a:solidFill>
                  <a:schemeClr val="tx1"/>
                </a:solidFill>
              </a:rPr>
              <a:t> </a:t>
            </a:r>
            <a:r>
              <a:rPr lang="fr-FR" err="1">
                <a:solidFill>
                  <a:schemeClr val="tx1"/>
                </a:solidFill>
              </a:rPr>
              <a:t>Magnetic</a:t>
            </a:r>
            <a:r>
              <a:rPr lang="fr-FR">
                <a:solidFill>
                  <a:schemeClr val="tx1"/>
                </a:solidFill>
              </a:rPr>
              <a:t> </a:t>
            </a:r>
            <a:r>
              <a:rPr lang="fr-FR" err="1">
                <a:solidFill>
                  <a:schemeClr val="tx1"/>
                </a:solidFill>
              </a:rPr>
              <a:t>calorimeters</a:t>
            </a:r>
            <a:endParaRPr lang="fr-FR">
              <a:solidFill>
                <a:schemeClr val="tx1"/>
              </a:solidFill>
            </a:endParaRPr>
          </a:p>
        </p:txBody>
      </p:sp>
      <p:sp>
        <p:nvSpPr>
          <p:cNvPr id="23" name="ZoneTexte 10">
            <a:extLst>
              <a:ext uri="{FF2B5EF4-FFF2-40B4-BE49-F238E27FC236}">
                <a16:creationId xmlns:a16="http://schemas.microsoft.com/office/drawing/2014/main" id="{A7CDD59E-0340-C442-95EA-53B7B2437E28}"/>
              </a:ext>
            </a:extLst>
          </p:cNvPr>
          <p:cNvSpPr txBox="1"/>
          <p:nvPr/>
        </p:nvSpPr>
        <p:spPr>
          <a:xfrm>
            <a:off x="4064629" y="5776932"/>
            <a:ext cx="1539789" cy="52322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es-ES"/>
            </a:defPPr>
            <a:lvl1pPr algn="ctr">
              <a:defRPr sz="1400">
                <a:solidFill>
                  <a:schemeClr val="dk1"/>
                </a:solidFill>
                <a:latin typeface="Arial Rounded MT Bold" panose="020F0704030504030204" pitchFamily="34" charset="77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cs typeface="+mn-cs"/>
              </a:defRPr>
            </a:lvl9pPr>
          </a:lstStyle>
          <a:p>
            <a:r>
              <a:rPr lang="fr-FR">
                <a:solidFill>
                  <a:srgbClr val="0000FF"/>
                </a:solidFill>
              </a:rPr>
              <a:t>SDD</a:t>
            </a:r>
            <a:r>
              <a:rPr lang="fr-FR"/>
              <a:t>: </a:t>
            </a:r>
            <a:r>
              <a:rPr lang="fr-FR" err="1"/>
              <a:t>Silicon</a:t>
            </a:r>
            <a:r>
              <a:rPr lang="fr-FR"/>
              <a:t> Drift Detectors</a:t>
            </a:r>
          </a:p>
        </p:txBody>
      </p:sp>
      <p:sp>
        <p:nvSpPr>
          <p:cNvPr id="26" name="ZoneTexte 11">
            <a:extLst>
              <a:ext uri="{FF2B5EF4-FFF2-40B4-BE49-F238E27FC236}">
                <a16:creationId xmlns:a16="http://schemas.microsoft.com/office/drawing/2014/main" id="{C3119DF7-7886-F84C-9219-8EC8986EB3F0}"/>
              </a:ext>
            </a:extLst>
          </p:cNvPr>
          <p:cNvSpPr txBox="1"/>
          <p:nvPr/>
        </p:nvSpPr>
        <p:spPr>
          <a:xfrm>
            <a:off x="6944625" y="5722029"/>
            <a:ext cx="1887679" cy="52322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es-ES"/>
            </a:defPPr>
            <a:lvl1pPr algn="ctr">
              <a:defRPr sz="1400">
                <a:solidFill>
                  <a:schemeClr val="dk1"/>
                </a:solidFill>
                <a:latin typeface="Arial Rounded MT Bold" panose="020F0704030504030204" pitchFamily="34" charset="77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cs typeface="+mn-cs"/>
              </a:defRPr>
            </a:lvl9pPr>
          </a:lstStyle>
          <a:p>
            <a:r>
              <a:rPr lang="fr-FR">
                <a:solidFill>
                  <a:srgbClr val="0000FF"/>
                </a:solidFill>
              </a:rPr>
              <a:t>TES</a:t>
            </a:r>
            <a:r>
              <a:rPr lang="fr-FR"/>
              <a:t>: Transition </a:t>
            </a:r>
            <a:r>
              <a:rPr lang="fr-FR" err="1"/>
              <a:t>Edge</a:t>
            </a:r>
            <a:r>
              <a:rPr lang="fr-FR"/>
              <a:t> </a:t>
            </a:r>
            <a:r>
              <a:rPr lang="fr-FR" err="1"/>
              <a:t>senstors</a:t>
            </a:r>
            <a:endParaRPr lang="fr-FR"/>
          </a:p>
        </p:txBody>
      </p:sp>
      <p:pic>
        <p:nvPicPr>
          <p:cNvPr id="28" name="Image 13">
            <a:extLst>
              <a:ext uri="{FF2B5EF4-FFF2-40B4-BE49-F238E27FC236}">
                <a16:creationId xmlns:a16="http://schemas.microsoft.com/office/drawing/2014/main" id="{0FDFAC12-F09C-DD40-A93B-DA24EFE9848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1680" y="3493164"/>
            <a:ext cx="2717686" cy="2130270"/>
          </a:xfrm>
          <a:prstGeom prst="rect">
            <a:avLst/>
          </a:prstGeom>
        </p:spPr>
      </p:pic>
      <p:sp>
        <p:nvSpPr>
          <p:cNvPr id="29" name="Marcador de contenido 2">
            <a:extLst>
              <a:ext uri="{FF2B5EF4-FFF2-40B4-BE49-F238E27FC236}">
                <a16:creationId xmlns:a16="http://schemas.microsoft.com/office/drawing/2014/main" id="{3AF4C792-7359-6744-882F-2BEB09901200}"/>
              </a:ext>
            </a:extLst>
          </p:cNvPr>
          <p:cNvSpPr txBox="1">
            <a:spLocks/>
          </p:cNvSpPr>
          <p:nvPr/>
        </p:nvSpPr>
        <p:spPr bwMode="auto">
          <a:xfrm>
            <a:off x="471518" y="1662127"/>
            <a:ext cx="11305255" cy="1912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kern="1200">
                <a:solidFill>
                  <a:schemeClr val="tx1"/>
                </a:solidFill>
                <a:latin typeface="Arial Rounded MT Bold" panose="020F0704030504030204" pitchFamily="34" charset="0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kern="1200">
                <a:solidFill>
                  <a:schemeClr val="tx1"/>
                </a:solidFill>
                <a:latin typeface="Arial Rounded MT Bold" panose="020F0704030504030204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kern="1200">
                <a:solidFill>
                  <a:schemeClr val="tx1"/>
                </a:solidFill>
                <a:latin typeface="Arial Rounded MT Bold" panose="020F0704030504030204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kern="1200">
                <a:solidFill>
                  <a:schemeClr val="tx1"/>
                </a:solidFill>
                <a:latin typeface="Arial Rounded MT Bold" panose="020F0704030504030204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kern="1200">
                <a:solidFill>
                  <a:schemeClr val="tx1"/>
                </a:solidFill>
                <a:latin typeface="Arial Rounded MT Bold" panose="020F0704030504030204" pitchFamily="34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sz="2000" dirty="0">
                <a:sym typeface="Wingdings" pitchFamily="2" charset="2"/>
              </a:rPr>
              <a:t>Beyond baseline, “high precision” detectors</a:t>
            </a:r>
          </a:p>
          <a:p>
            <a:pPr lvl="1">
              <a:defRPr/>
            </a:pPr>
            <a:r>
              <a:rPr lang="en-US" sz="1800" dirty="0">
                <a:sym typeface="Wingdings" pitchFamily="2" charset="2"/>
              </a:rPr>
              <a:t>Better threshold &amp; energy resolution</a:t>
            </a:r>
          </a:p>
          <a:p>
            <a:pPr lvl="1">
              <a:defRPr/>
            </a:pPr>
            <a:r>
              <a:rPr lang="en-US" sz="1800" dirty="0">
                <a:sym typeface="Wingdings" pitchFamily="2" charset="2"/>
              </a:rPr>
              <a:t>Design and material optimization ongoing in all fronts</a:t>
            </a:r>
          </a:p>
          <a:p>
            <a:pPr lvl="1">
              <a:defRPr/>
            </a:pPr>
            <a:r>
              <a:rPr lang="en-US" sz="1800" dirty="0">
                <a:sym typeface="Wingdings" pitchFamily="2" charset="2"/>
              </a:rPr>
              <a:t>Background studies with different  shielding configurations</a:t>
            </a:r>
          </a:p>
          <a:p>
            <a:pPr lvl="1">
              <a:defRPr/>
            </a:pPr>
            <a:r>
              <a:rPr lang="en-US" sz="1800" dirty="0">
                <a:sym typeface="Wingdings" pitchFamily="2" charset="2"/>
              </a:rPr>
              <a:t>DALPS project (French ANR)</a:t>
            </a:r>
          </a:p>
          <a:p>
            <a:pPr lvl="1">
              <a:defRPr/>
            </a:pPr>
            <a:endParaRPr lang="en-US" sz="1800" dirty="0">
              <a:sym typeface="Wingdings" pitchFamily="2" charset="2"/>
            </a:endParaRPr>
          </a:p>
          <a:p>
            <a:pPr lvl="1">
              <a:defRPr/>
            </a:pPr>
            <a:endParaRPr lang="en-US" sz="1600" dirty="0">
              <a:solidFill>
                <a:sysClr val="windowText" lastClr="000000"/>
              </a:solidFill>
            </a:endParaRPr>
          </a:p>
        </p:txBody>
      </p:sp>
      <p:sp>
        <p:nvSpPr>
          <p:cNvPr id="20" name="Marcador de contenido 2">
            <a:extLst>
              <a:ext uri="{FF2B5EF4-FFF2-40B4-BE49-F238E27FC236}">
                <a16:creationId xmlns:a16="http://schemas.microsoft.com/office/drawing/2014/main" id="{1CE02D88-B04B-3F4A-B207-2D7DADA41F7D}"/>
              </a:ext>
            </a:extLst>
          </p:cNvPr>
          <p:cNvSpPr txBox="1">
            <a:spLocks/>
          </p:cNvSpPr>
          <p:nvPr/>
        </p:nvSpPr>
        <p:spPr bwMode="auto">
          <a:xfrm>
            <a:off x="7609774" y="1657017"/>
            <a:ext cx="2224189" cy="593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kern="1200">
                <a:solidFill>
                  <a:schemeClr val="tx1"/>
                </a:solidFill>
                <a:latin typeface="Arial Rounded MT Bold" panose="020F0704030504030204" pitchFamily="34" charset="0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kern="1200">
                <a:solidFill>
                  <a:schemeClr val="tx1"/>
                </a:solidFill>
                <a:latin typeface="Arial Rounded MT Bold" panose="020F0704030504030204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kern="1200">
                <a:solidFill>
                  <a:schemeClr val="tx1"/>
                </a:solidFill>
                <a:latin typeface="Arial Rounded MT Bold" panose="020F0704030504030204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kern="1200">
                <a:solidFill>
                  <a:schemeClr val="tx1"/>
                </a:solidFill>
                <a:latin typeface="Arial Rounded MT Bold" panose="020F0704030504030204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kern="1200">
                <a:solidFill>
                  <a:schemeClr val="tx1"/>
                </a:solidFill>
                <a:latin typeface="Arial Rounded MT Bold" panose="020F0704030504030204" pitchFamily="34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en-US" sz="1400" dirty="0"/>
              <a:t>ERC-</a:t>
            </a:r>
            <a:r>
              <a:rPr lang="en-US" sz="1400" dirty="0" err="1"/>
              <a:t>StG</a:t>
            </a:r>
            <a:r>
              <a:rPr lang="en-US" sz="1400" dirty="0"/>
              <a:t> (2020)</a:t>
            </a:r>
          </a:p>
          <a:p>
            <a:pPr marL="0" indent="0" algn="ctr">
              <a:buFont typeface="Arial" pitchFamily="34" charset="0"/>
              <a:buNone/>
            </a:pPr>
            <a:r>
              <a:rPr lang="en-US" sz="1400" dirty="0" err="1"/>
              <a:t>M.Meyer</a:t>
            </a:r>
            <a:endParaRPr lang="en-US" sz="1400" dirty="0"/>
          </a:p>
          <a:p>
            <a:pPr marL="0" indent="0" algn="ctr">
              <a:buFont typeface="Arial" pitchFamily="34" charset="0"/>
              <a:buNone/>
            </a:pPr>
            <a:r>
              <a:rPr lang="en-US" sz="1100" dirty="0"/>
              <a:t>To understand  </a:t>
            </a:r>
            <a:r>
              <a:rPr lang="en-US" sz="1100" dirty="0" err="1"/>
              <a:t>bkg</a:t>
            </a:r>
            <a:r>
              <a:rPr lang="en-US" sz="1100" dirty="0"/>
              <a:t> in TES</a:t>
            </a:r>
            <a:endParaRPr lang="es-ES" sz="1800" dirty="0"/>
          </a:p>
        </p:txBody>
      </p:sp>
      <p:pic>
        <p:nvPicPr>
          <p:cNvPr id="21" name="Picture 2" descr="Resultado de imagen de erc logo">
            <a:hlinkClick r:id="rId6"/>
            <a:extLst>
              <a:ext uri="{FF2B5EF4-FFF2-40B4-BE49-F238E27FC236}">
                <a16:creationId xmlns:a16="http://schemas.microsoft.com/office/drawing/2014/main" id="{6D41B15B-53F2-6642-987D-AEBB5B7EBE0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 cstate="print"/>
          <a:srcRect b="23927"/>
          <a:stretch/>
        </p:blipFill>
        <p:spPr bwMode="auto">
          <a:xfrm>
            <a:off x="8434570" y="2411760"/>
            <a:ext cx="764006" cy="58120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858045269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401000D-3529-97E2-D6D6-2C3952ABD3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7406" y="3504602"/>
            <a:ext cx="4896242" cy="289684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767408" y="274638"/>
            <a:ext cx="10814992" cy="1143000"/>
          </a:xfrm>
        </p:spPr>
        <p:txBody>
          <a:bodyPr/>
          <a:lstStyle/>
          <a:p>
            <a:r>
              <a:rPr lang="en-US" dirty="0"/>
              <a:t>Technical coordination at DESY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TRIUMF Seminar, 6/07/2023</a:t>
            </a:r>
            <a:endParaRPr lang="es-ES" dirty="0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s-ES"/>
              <a:t>Igor G. Irastorza</a:t>
            </a:r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B34CA36-8F8E-4B33-818A-5383808A46B8}" type="slidenum">
              <a:rPr lang="es-ES" smtClean="0"/>
              <a:pPr>
                <a:defRPr/>
              </a:pPr>
              <a:t>98</a:t>
            </a:fld>
            <a:endParaRPr lang="es-ES"/>
          </a:p>
        </p:txBody>
      </p:sp>
      <p:sp>
        <p:nvSpPr>
          <p:cNvPr id="29" name="Marcador de contenido 2">
            <a:extLst>
              <a:ext uri="{FF2B5EF4-FFF2-40B4-BE49-F238E27FC236}">
                <a16:creationId xmlns:a16="http://schemas.microsoft.com/office/drawing/2014/main" id="{3AF4C792-7359-6744-882F-2BEB09901200}"/>
              </a:ext>
            </a:extLst>
          </p:cNvPr>
          <p:cNvSpPr txBox="1">
            <a:spLocks/>
          </p:cNvSpPr>
          <p:nvPr/>
        </p:nvSpPr>
        <p:spPr bwMode="auto">
          <a:xfrm>
            <a:off x="471519" y="1428939"/>
            <a:ext cx="6056529" cy="214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kern="1200">
                <a:solidFill>
                  <a:schemeClr val="tx1"/>
                </a:solidFill>
                <a:latin typeface="Arial Rounded MT Bold" panose="020F0704030504030204" pitchFamily="34" charset="0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kern="1200">
                <a:solidFill>
                  <a:schemeClr val="tx1"/>
                </a:solidFill>
                <a:latin typeface="Arial Rounded MT Bold" panose="020F0704030504030204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kern="1200">
                <a:solidFill>
                  <a:schemeClr val="tx1"/>
                </a:solidFill>
                <a:latin typeface="Arial Rounded MT Bold" panose="020F0704030504030204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kern="1200">
                <a:solidFill>
                  <a:schemeClr val="tx1"/>
                </a:solidFill>
                <a:latin typeface="Arial Rounded MT Bold" panose="020F0704030504030204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kern="1200">
                <a:solidFill>
                  <a:schemeClr val="tx1"/>
                </a:solidFill>
                <a:latin typeface="Arial Rounded MT Bold" panose="020F0704030504030204" pitchFamily="34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>
                <a:solidFill>
                  <a:srgbClr val="FF0000"/>
                </a:solidFill>
              </a:rPr>
              <a:t>Site</a:t>
            </a:r>
            <a:r>
              <a:rPr lang="en-GB" sz="2000" dirty="0"/>
              <a:t>: HERA South Hall, former ZEUS detector hall: 43 x 25m</a:t>
            </a:r>
            <a:endParaRPr lang="en-GB" sz="2000" dirty="0">
              <a:solidFill>
                <a:srgbClr val="FF0000"/>
              </a:solidFill>
            </a:endParaRPr>
          </a:p>
          <a:p>
            <a:r>
              <a:rPr lang="en-GB" sz="2000" dirty="0">
                <a:solidFill>
                  <a:srgbClr val="FF0000"/>
                </a:solidFill>
              </a:rPr>
              <a:t>Support and Drive System</a:t>
            </a:r>
            <a:r>
              <a:rPr lang="en-GB" sz="2000" dirty="0"/>
              <a:t>: Reusing (parts of) CTA MST Prototype from Berlin.</a:t>
            </a:r>
            <a:endParaRPr lang="en-GB" sz="2000" dirty="0">
              <a:solidFill>
                <a:srgbClr val="FF0000"/>
              </a:solidFill>
            </a:endParaRPr>
          </a:p>
          <a:p>
            <a:r>
              <a:rPr lang="en-GB" sz="2000" dirty="0">
                <a:solidFill>
                  <a:srgbClr val="FF0000"/>
                </a:solidFill>
              </a:rPr>
              <a:t>Technical coordination and project office </a:t>
            </a:r>
            <a:r>
              <a:rPr lang="en-GB" sz="2000" dirty="0"/>
              <a:t>very active, WBS, PBS, …</a:t>
            </a:r>
          </a:p>
          <a:p>
            <a:pPr lvl="1">
              <a:defRPr/>
            </a:pPr>
            <a:endParaRPr lang="en-US" sz="1600" dirty="0">
              <a:sym typeface="Wingdings" pitchFamily="2" charset="2"/>
            </a:endParaRPr>
          </a:p>
          <a:p>
            <a:pPr lvl="1">
              <a:defRPr/>
            </a:pPr>
            <a:endParaRPr lang="en-US" sz="1400" dirty="0">
              <a:solidFill>
                <a:sysClr val="windowText" lastClr="000000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6285D32-BFA5-544B-AE7A-D95F0225BE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5496" y="1662126"/>
            <a:ext cx="5332161" cy="399912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E65EAFD-6AF7-0743-B775-67F79E8ED9C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75938"/>
          <a:stretch/>
        </p:blipFill>
        <p:spPr>
          <a:xfrm>
            <a:off x="263353" y="3717032"/>
            <a:ext cx="2232248" cy="2639319"/>
          </a:xfrm>
          <a:prstGeom prst="rect">
            <a:avLst/>
          </a:prstGeom>
        </p:spPr>
      </p:pic>
      <p:sp>
        <p:nvSpPr>
          <p:cNvPr id="10" name="Right Arrow 9">
            <a:extLst>
              <a:ext uri="{FF2B5EF4-FFF2-40B4-BE49-F238E27FC236}">
                <a16:creationId xmlns:a16="http://schemas.microsoft.com/office/drawing/2014/main" id="{18B4B1EA-9B9C-0745-F7B2-A019C19D0D69}"/>
              </a:ext>
            </a:extLst>
          </p:cNvPr>
          <p:cNvSpPr/>
          <p:nvPr/>
        </p:nvSpPr>
        <p:spPr>
          <a:xfrm>
            <a:off x="2063552" y="4509120"/>
            <a:ext cx="1080120" cy="792088"/>
          </a:xfrm>
          <a:prstGeom prst="rightArrow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ES"/>
          </a:p>
        </p:txBody>
      </p:sp>
    </p:spTree>
    <p:extLst>
      <p:ext uri="{BB962C8B-B14F-4D97-AF65-F5344CB8AC3E}">
        <p14:creationId xmlns:p14="http://schemas.microsoft.com/office/powerpoint/2010/main" val="3592499999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4" descr="银河图标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3356829">
            <a:off x="9444638" y="3676432"/>
            <a:ext cx="1296143" cy="1296144"/>
          </a:xfrm>
          <a:prstGeom prst="rect">
            <a:avLst/>
          </a:prstGeom>
          <a:noFill/>
        </p:spPr>
      </p:pic>
      <p:pic>
        <p:nvPicPr>
          <p:cNvPr id="8" name="Imagen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29208" y="3863182"/>
            <a:ext cx="1058180" cy="1058180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847528" y="274638"/>
            <a:ext cx="9734872" cy="1143000"/>
          </a:xfrm>
        </p:spPr>
        <p:txBody>
          <a:bodyPr/>
          <a:lstStyle/>
          <a:p>
            <a:r>
              <a:rPr lang="es-ES" dirty="0"/>
              <a:t>BabyIAXO: </a:t>
            </a:r>
            <a:r>
              <a:rPr lang="es-ES" dirty="0" err="1"/>
              <a:t>beyond</a:t>
            </a:r>
            <a:r>
              <a:rPr lang="es-ES" dirty="0"/>
              <a:t> </a:t>
            </a:r>
            <a:r>
              <a:rPr lang="es-ES" dirty="0" err="1"/>
              <a:t>baseline</a:t>
            </a:r>
            <a:endParaRPr lang="es-ES" dirty="0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TRIUMF seminar, jul-2023</a:t>
            </a:r>
            <a:endParaRPr lang="es-ES" dirty="0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s-ES"/>
              <a:t>Igor G. Irastorza</a:t>
            </a:r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B34CA36-8F8E-4B33-818A-5383808A46B8}" type="slidenum">
              <a:rPr lang="es-ES" smtClean="0"/>
              <a:pPr>
                <a:defRPr/>
              </a:pPr>
              <a:t>99</a:t>
            </a:fld>
            <a:endParaRPr lang="es-ES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32E56F09-4FE4-5542-8AC0-0980EC0734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051" y="1484784"/>
            <a:ext cx="10798098" cy="4489004"/>
          </a:xfrm>
        </p:spPr>
        <p:txBody>
          <a:bodyPr/>
          <a:lstStyle/>
          <a:p>
            <a:pPr marL="0" indent="0" algn="ctr">
              <a:buNone/>
            </a:pPr>
            <a:r>
              <a:rPr lang="en-US" sz="2800" dirty="0">
                <a:solidFill>
                  <a:srgbClr val="FF0000"/>
                </a:solidFill>
              </a:rPr>
              <a:t>BabyIAXO as a generic axion(-like) facility</a:t>
            </a:r>
          </a:p>
          <a:p>
            <a:r>
              <a:rPr lang="en-US" sz="2400" dirty="0"/>
              <a:t>BabyIAXO constitutes a great infrastructure that can be used to target other physics goals beyond </a:t>
            </a:r>
            <a:r>
              <a:rPr lang="en-US" sz="2400" dirty="0" err="1"/>
              <a:t>Primakoff</a:t>
            </a:r>
            <a:r>
              <a:rPr lang="en-US" sz="2400" dirty="0"/>
              <a:t> solar axions:</a:t>
            </a:r>
          </a:p>
        </p:txBody>
      </p:sp>
      <p:pic>
        <p:nvPicPr>
          <p:cNvPr id="11" name="Imagen 1">
            <a:extLst>
              <a:ext uri="{FF2B5EF4-FFF2-40B4-BE49-F238E27FC236}">
                <a16:creationId xmlns:a16="http://schemas.microsoft.com/office/drawing/2014/main" id="{847DE660-B09F-BC70-91F3-CF5F6BB844A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8246" y="3284984"/>
            <a:ext cx="3128154" cy="2556457"/>
          </a:xfrm>
          <a:prstGeom prst="rect">
            <a:avLst/>
          </a:prstGeom>
        </p:spPr>
      </p:pic>
      <p:pic>
        <p:nvPicPr>
          <p:cNvPr id="12" name="Picture 2" descr="https://encrypted-tbn2.gstatic.com/images?q=tbn:ANd9GcTTiOpy5Ofiq68JKHmUTMkFKk4pucE4jGwOWa5eGRWrj1nVm4X5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79376" y="3140968"/>
            <a:ext cx="1038924" cy="1038924"/>
          </a:xfrm>
          <a:prstGeom prst="rect">
            <a:avLst/>
          </a:prstGeom>
          <a:noFill/>
        </p:spPr>
      </p:pic>
      <p:sp>
        <p:nvSpPr>
          <p:cNvPr id="3" name="Llamada rectangular redondeada 2"/>
          <p:cNvSpPr/>
          <p:nvPr/>
        </p:nvSpPr>
        <p:spPr>
          <a:xfrm>
            <a:off x="263352" y="4438036"/>
            <a:ext cx="2088232" cy="1697380"/>
          </a:xfrm>
          <a:prstGeom prst="wedgeRoundRectCallout">
            <a:avLst>
              <a:gd name="adj1" fmla="val -17441"/>
              <a:gd name="adj2" fmla="val -67689"/>
              <a:gd name="adj3" fmla="val 16667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s-ES" sz="1400" b="0" dirty="0" err="1">
                <a:latin typeface="Arial Rounded MT Bold" panose="020F0704030504030204" pitchFamily="34" charset="77"/>
              </a:rPr>
              <a:t>Other</a:t>
            </a:r>
            <a:r>
              <a:rPr lang="es-ES" sz="1400" b="0" dirty="0">
                <a:latin typeface="Arial Rounded MT Bold" panose="020F0704030504030204" pitchFamily="34" charset="77"/>
              </a:rPr>
              <a:t> (non-</a:t>
            </a:r>
            <a:r>
              <a:rPr lang="es-ES" sz="1400" b="0" dirty="0" err="1">
                <a:latin typeface="Arial Rounded MT Bold" panose="020F0704030504030204" pitchFamily="34" charset="77"/>
              </a:rPr>
              <a:t>Primakoff</a:t>
            </a:r>
            <a:r>
              <a:rPr lang="es-ES" sz="1400" b="0" dirty="0">
                <a:latin typeface="Arial Rounded MT Bold" panose="020F0704030504030204" pitchFamily="34" charset="77"/>
              </a:rPr>
              <a:t>) solar axion </a:t>
            </a:r>
            <a:r>
              <a:rPr lang="es-ES" sz="1400" b="0" dirty="0" err="1">
                <a:latin typeface="Arial Rounded MT Bold" panose="020F0704030504030204" pitchFamily="34" charset="77"/>
              </a:rPr>
              <a:t>production</a:t>
            </a:r>
            <a:r>
              <a:rPr lang="es-ES" sz="1400" b="0" dirty="0">
                <a:latin typeface="Arial Rounded MT Bold" panose="020F0704030504030204" pitchFamily="34" charset="77"/>
              </a:rPr>
              <a:t> </a:t>
            </a:r>
            <a:r>
              <a:rPr lang="es-ES" sz="1400" b="0" dirty="0" err="1">
                <a:latin typeface="Arial Rounded MT Bold" panose="020F0704030504030204" pitchFamily="34" charset="77"/>
              </a:rPr>
              <a:t>mechanisms</a:t>
            </a:r>
            <a:endParaRPr lang="en-US" sz="1400" b="0" dirty="0">
              <a:latin typeface="Arial Rounded MT Bold" panose="020F0704030504030204" pitchFamily="34" charset="77"/>
            </a:endParaRPr>
          </a:p>
        </p:txBody>
      </p:sp>
      <p:sp>
        <p:nvSpPr>
          <p:cNvPr id="15" name="Llamada rectangular redondeada 14"/>
          <p:cNvSpPr/>
          <p:nvPr/>
        </p:nvSpPr>
        <p:spPr>
          <a:xfrm>
            <a:off x="2575252" y="3212976"/>
            <a:ext cx="1856920" cy="539884"/>
          </a:xfrm>
          <a:prstGeom prst="wedgeRoundRectCallout">
            <a:avLst>
              <a:gd name="adj1" fmla="val -13031"/>
              <a:gd name="adj2" fmla="val 91020"/>
              <a:gd name="adj3" fmla="val 16667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s-ES" sz="1400" b="0" dirty="0">
                <a:latin typeface="Arial Rounded MT Bold" panose="020F0704030504030204" pitchFamily="34" charset="77"/>
              </a:rPr>
              <a:t>Axions </a:t>
            </a:r>
            <a:r>
              <a:rPr lang="es-ES" sz="1400" b="0" dirty="0" err="1">
                <a:latin typeface="Arial Rounded MT Bold" panose="020F0704030504030204" pitchFamily="34" charset="77"/>
              </a:rPr>
              <a:t>from</a:t>
            </a:r>
            <a:r>
              <a:rPr lang="es-ES" sz="1400" b="0" dirty="0">
                <a:latin typeface="Arial Rounded MT Bold" panose="020F0704030504030204" pitchFamily="34" charset="77"/>
              </a:rPr>
              <a:t> SN</a:t>
            </a:r>
            <a:endParaRPr lang="en-US" sz="1400" b="0" dirty="0">
              <a:latin typeface="Arial Rounded MT Bold" panose="020F0704030504030204" pitchFamily="34" charset="77"/>
            </a:endParaRPr>
          </a:p>
        </p:txBody>
      </p:sp>
      <p:sp>
        <p:nvSpPr>
          <p:cNvPr id="17" name="Llamada rectangular redondeada 16"/>
          <p:cNvSpPr/>
          <p:nvPr/>
        </p:nvSpPr>
        <p:spPr>
          <a:xfrm>
            <a:off x="8287791" y="2924944"/>
            <a:ext cx="3555055" cy="792088"/>
          </a:xfrm>
          <a:prstGeom prst="wedgeRoundRectCallout">
            <a:avLst>
              <a:gd name="adj1" fmla="val -11245"/>
              <a:gd name="adj2" fmla="val 80598"/>
              <a:gd name="adj3" fmla="val 16667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s-ES" sz="1400" b="0" dirty="0">
                <a:latin typeface="Arial Rounded MT Bold" panose="020F0704030504030204" pitchFamily="34" charset="77"/>
              </a:rPr>
              <a:t>Dark Matter axions: haloscope </a:t>
            </a:r>
            <a:r>
              <a:rPr lang="es-ES" sz="1400" b="0" dirty="0" err="1">
                <a:latin typeface="Arial Rounded MT Bold" panose="020F0704030504030204" pitchFamily="34" charset="77"/>
              </a:rPr>
              <a:t>setups</a:t>
            </a:r>
            <a:r>
              <a:rPr lang="es-ES" sz="1400" b="0" dirty="0">
                <a:latin typeface="Arial Rounded MT Bold" panose="020F0704030504030204" pitchFamily="34" charset="77"/>
              </a:rPr>
              <a:t> </a:t>
            </a:r>
            <a:r>
              <a:rPr lang="es-ES" sz="1400" b="0" dirty="0" err="1">
                <a:latin typeface="Arial Rounded MT Bold" panose="020F0704030504030204" pitchFamily="34" charset="77"/>
              </a:rPr>
              <a:t>inside</a:t>
            </a:r>
            <a:r>
              <a:rPr lang="es-ES" sz="1400" b="0" dirty="0">
                <a:latin typeface="Arial Rounded MT Bold" panose="020F0704030504030204" pitchFamily="34" charset="77"/>
              </a:rPr>
              <a:t> the BabyIAXO bores</a:t>
            </a:r>
            <a:endParaRPr lang="en-US" sz="1400" b="0" dirty="0">
              <a:latin typeface="Arial Rounded MT Bold" panose="020F0704030504030204" pitchFamily="34" charset="77"/>
            </a:endParaRPr>
          </a:p>
        </p:txBody>
      </p:sp>
      <p:sp>
        <p:nvSpPr>
          <p:cNvPr id="18" name="Llamada rectangular redondeada 17"/>
          <p:cNvSpPr/>
          <p:nvPr/>
        </p:nvSpPr>
        <p:spPr>
          <a:xfrm>
            <a:off x="8261845" y="5229200"/>
            <a:ext cx="3555055" cy="792088"/>
          </a:xfrm>
          <a:prstGeom prst="wedgeRoundRectCallout">
            <a:avLst>
              <a:gd name="adj1" fmla="val -14281"/>
              <a:gd name="adj2" fmla="val 2835"/>
              <a:gd name="adj3" fmla="val 16667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s-ES" sz="1400" b="0" dirty="0" err="1">
                <a:latin typeface="Arial Rounded MT Bold" panose="020F0704030504030204" pitchFamily="34" charset="77"/>
              </a:rPr>
              <a:t>Other</a:t>
            </a:r>
            <a:r>
              <a:rPr lang="es-ES" sz="1400" b="0" dirty="0">
                <a:latin typeface="Arial Rounded MT Bold" panose="020F0704030504030204" pitchFamily="34" charset="77"/>
              </a:rPr>
              <a:t> </a:t>
            </a:r>
            <a:r>
              <a:rPr lang="es-ES" sz="1400" b="0" dirty="0" err="1">
                <a:latin typeface="Arial Rounded MT Bold" panose="020F0704030504030204" pitchFamily="34" charset="77"/>
              </a:rPr>
              <a:t>WISPs</a:t>
            </a:r>
            <a:r>
              <a:rPr lang="es-ES" sz="1400" b="0" dirty="0">
                <a:latin typeface="Arial Rounded MT Bold" panose="020F0704030504030204" pitchFamily="34" charset="77"/>
              </a:rPr>
              <a:t>: </a:t>
            </a:r>
            <a:r>
              <a:rPr lang="es-ES" sz="1400" b="0" dirty="0" err="1">
                <a:latin typeface="Arial Rounded MT Bold" panose="020F0704030504030204" pitchFamily="34" charset="77"/>
              </a:rPr>
              <a:t>hidden</a:t>
            </a:r>
            <a:r>
              <a:rPr lang="es-ES" sz="1400" b="0" dirty="0">
                <a:latin typeface="Arial Rounded MT Bold" panose="020F0704030504030204" pitchFamily="34" charset="77"/>
              </a:rPr>
              <a:t> (</a:t>
            </a:r>
            <a:r>
              <a:rPr lang="es-ES" sz="1400" b="0" dirty="0" err="1">
                <a:latin typeface="Arial Rounded MT Bold" panose="020F0704030504030204" pitchFamily="34" charset="77"/>
              </a:rPr>
              <a:t>dark</a:t>
            </a:r>
            <a:r>
              <a:rPr lang="es-ES" sz="1400" b="0" dirty="0">
                <a:latin typeface="Arial Rounded MT Bold" panose="020F0704030504030204" pitchFamily="34" charset="77"/>
              </a:rPr>
              <a:t>) </a:t>
            </a:r>
            <a:r>
              <a:rPr lang="es-ES" sz="1400" b="0" dirty="0" err="1">
                <a:latin typeface="Arial Rounded MT Bold" panose="020F0704030504030204" pitchFamily="34" charset="77"/>
              </a:rPr>
              <a:t>photons</a:t>
            </a:r>
            <a:r>
              <a:rPr lang="es-ES" sz="1400" b="0" dirty="0">
                <a:latin typeface="Arial Rounded MT Bold" panose="020F0704030504030204" pitchFamily="34" charset="77"/>
              </a:rPr>
              <a:t>, </a:t>
            </a:r>
            <a:r>
              <a:rPr lang="es-ES" sz="1400" b="0" dirty="0" err="1">
                <a:latin typeface="Arial Rounded MT Bold" panose="020F0704030504030204" pitchFamily="34" charset="77"/>
              </a:rPr>
              <a:t>chameleons</a:t>
            </a:r>
            <a:r>
              <a:rPr lang="es-ES" sz="1400" b="0" dirty="0">
                <a:latin typeface="Arial Rounded MT Bold" panose="020F0704030504030204" pitchFamily="34" charset="77"/>
              </a:rPr>
              <a:t>, …</a:t>
            </a:r>
            <a:endParaRPr lang="en-US" sz="1400" b="0" dirty="0">
              <a:latin typeface="Arial Rounded MT Bold" panose="020F0704030504030204" pitchFamily="34" charset="77"/>
            </a:endParaRPr>
          </a:p>
        </p:txBody>
      </p:sp>
      <p:sp>
        <p:nvSpPr>
          <p:cNvPr id="21" name="Llamada rectangular redondeada 20"/>
          <p:cNvSpPr/>
          <p:nvPr/>
        </p:nvSpPr>
        <p:spPr>
          <a:xfrm>
            <a:off x="2742282" y="5404185"/>
            <a:ext cx="2273598" cy="617103"/>
          </a:xfrm>
          <a:prstGeom prst="wedgeRoundRectCallout">
            <a:avLst>
              <a:gd name="adj1" fmla="val -5316"/>
              <a:gd name="adj2" fmla="val -13938"/>
              <a:gd name="adj3" fmla="val 16667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s-ES" sz="1400" b="0" dirty="0">
                <a:latin typeface="Arial Rounded MT Bold" panose="020F0704030504030204" pitchFamily="34" charset="77"/>
              </a:rPr>
              <a:t>post-Discovery “</a:t>
            </a:r>
            <a:r>
              <a:rPr lang="es-ES" sz="1400" b="0" dirty="0" err="1">
                <a:latin typeface="Arial Rounded MT Bold" panose="020F0704030504030204" pitchFamily="34" charset="77"/>
              </a:rPr>
              <a:t>precision</a:t>
            </a:r>
            <a:r>
              <a:rPr lang="es-ES" sz="1400" b="0" dirty="0">
                <a:latin typeface="Arial Rounded MT Bold" panose="020F0704030504030204" pitchFamily="34" charset="77"/>
              </a:rPr>
              <a:t>” </a:t>
            </a:r>
            <a:r>
              <a:rPr lang="es-ES" sz="1400" b="0" dirty="0" err="1">
                <a:latin typeface="Arial Rounded MT Bold" panose="020F0704030504030204" pitchFamily="34" charset="77"/>
              </a:rPr>
              <a:t>physics</a:t>
            </a:r>
            <a:endParaRPr lang="en-US" sz="1400" b="0" dirty="0">
              <a:latin typeface="Arial Rounded MT Bold" panose="020F0704030504030204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566047335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2"/>
          <p:cNvSpPr>
            <a:spLocks noGrp="1" noChangeArrowheads="1"/>
          </p:cNvSpPr>
          <p:nvPr>
            <p:ph type="title"/>
          </p:nvPr>
        </p:nvSpPr>
        <p:spPr>
          <a:xfrm>
            <a:off x="1487488" y="274638"/>
            <a:ext cx="7715250" cy="1143000"/>
          </a:xfrm>
        </p:spPr>
        <p:txBody>
          <a:bodyPr/>
          <a:lstStyle/>
          <a:p>
            <a:pPr eaLnBrk="1" hangingPunct="1">
              <a:defRPr/>
            </a:pPr>
            <a:r>
              <a:rPr lang="es-ES" dirty="0" err="1"/>
              <a:t>Other</a:t>
            </a:r>
            <a:r>
              <a:rPr lang="es-ES" dirty="0"/>
              <a:t> solar axion </a:t>
            </a:r>
            <a:r>
              <a:rPr lang="es-ES" dirty="0" err="1"/>
              <a:t>sources</a:t>
            </a:r>
            <a:endParaRPr lang="en-US" noProof="0" dirty="0">
              <a:effectLst>
                <a:outerShdw blurRad="38100" dist="38100" dir="2700000" algn="tl">
                  <a:srgbClr val="FFFFFF"/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115715" name="Rectangle 3"/>
          <p:cNvSpPr>
            <a:spLocks noGrp="1" noChangeArrowheads="1"/>
          </p:cNvSpPr>
          <p:nvPr>
            <p:ph idx="1"/>
          </p:nvPr>
        </p:nvSpPr>
        <p:spPr>
          <a:xfrm>
            <a:off x="902970" y="1412776"/>
            <a:ext cx="6593157" cy="1575754"/>
          </a:xfrm>
        </p:spPr>
        <p:txBody>
          <a:bodyPr/>
          <a:lstStyle/>
          <a:p>
            <a:pPr eaLnBrk="1" hangingPunct="1">
              <a:defRPr/>
            </a:pPr>
            <a:r>
              <a:rPr lang="en-US" sz="2000" noProof="0" dirty="0">
                <a:latin typeface="Arial Rounded MT Bold" pitchFamily="34" charset="0"/>
              </a:rPr>
              <a:t>In addition to </a:t>
            </a:r>
            <a:r>
              <a:rPr lang="en-US" sz="2000" noProof="0" dirty="0" err="1">
                <a:latin typeface="Arial Rounded MT Bold" pitchFamily="34" charset="0"/>
              </a:rPr>
              <a:t>Primakoff</a:t>
            </a:r>
            <a:r>
              <a:rPr lang="en-US" sz="2000" noProof="0" dirty="0">
                <a:latin typeface="Arial Rounded MT Bold" pitchFamily="34" charset="0"/>
              </a:rPr>
              <a:t>, </a:t>
            </a:r>
            <a:r>
              <a:rPr lang="en-US" sz="2000" noProof="0" dirty="0">
                <a:solidFill>
                  <a:schemeClr val="accent1"/>
                </a:solidFill>
                <a:latin typeface="Arial Rounded MT Bold" pitchFamily="34" charset="0"/>
              </a:rPr>
              <a:t>“ABC axions”</a:t>
            </a:r>
            <a:r>
              <a:rPr lang="en-US" sz="2000" noProof="0" dirty="0">
                <a:latin typeface="Arial Rounded MT Bold" pitchFamily="34" charset="0"/>
              </a:rPr>
              <a:t> may be x100 more intense… but model-dependent.</a:t>
            </a:r>
          </a:p>
          <a:p>
            <a:pPr eaLnBrk="1" hangingPunct="1">
              <a:defRPr/>
            </a:pPr>
            <a:endParaRPr lang="en-US" sz="2000" noProof="0" dirty="0">
              <a:latin typeface="Arial Rounded MT Bold" pitchFamily="34" charset="0"/>
            </a:endParaRPr>
          </a:p>
        </p:txBody>
      </p:sp>
      <p:pic>
        <p:nvPicPr>
          <p:cNvPr id="3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8892" y="2293464"/>
            <a:ext cx="3790380" cy="396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0" name="Text Box 164"/>
          <p:cNvSpPr txBox="1">
            <a:spLocks noChangeArrowheads="1"/>
          </p:cNvSpPr>
          <p:nvPr/>
        </p:nvSpPr>
        <p:spPr bwMode="auto">
          <a:xfrm>
            <a:off x="2257834" y="3669672"/>
            <a:ext cx="1368152" cy="1138761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lIns="91428" tIns="45714" rIns="91428" bIns="45714">
            <a:spAutoFit/>
          </a:bodyPr>
          <a:lstStyle/>
          <a:p>
            <a:pPr algn="ctr" eaLnBrk="0" hangingPunct="0">
              <a:defRPr/>
            </a:pPr>
            <a:r>
              <a:rPr lang="es-ES_tradnl" sz="1400" b="0" dirty="0">
                <a:solidFill>
                  <a:srgbClr val="000000"/>
                </a:solidFill>
                <a:latin typeface="Arial Rounded MT Bold" pitchFamily="34" charset="0"/>
              </a:rPr>
              <a:t>Non-hadronic “ABC” Solar axion flux at </a:t>
            </a:r>
            <a:r>
              <a:rPr lang="es-ES_tradnl" sz="1400" b="0" dirty="0" err="1">
                <a:solidFill>
                  <a:srgbClr val="000000"/>
                </a:solidFill>
                <a:latin typeface="Arial Rounded MT Bold" pitchFamily="34" charset="0"/>
              </a:rPr>
              <a:t>Earth</a:t>
            </a:r>
            <a:endParaRPr lang="es-ES_tradnl" sz="1400" b="0" dirty="0">
              <a:solidFill>
                <a:srgbClr val="000000"/>
              </a:solidFill>
              <a:latin typeface="Arial Rounded MT Bold" pitchFamily="34" charset="0"/>
            </a:endParaRPr>
          </a:p>
          <a:p>
            <a:pPr algn="ctr" eaLnBrk="0" hangingPunct="0">
              <a:defRPr/>
            </a:pPr>
            <a:r>
              <a:rPr lang="en-US" sz="1050" i="1" dirty="0">
                <a:solidFill>
                  <a:schemeClr val="tx1"/>
                </a:solidFill>
                <a:latin typeface="Trebuchet MS" pitchFamily="34" charset="0"/>
              </a:rPr>
              <a:t>JCAP 1312 008</a:t>
            </a:r>
            <a:endParaRPr lang="es-ES" sz="1050" b="0" baseline="-25000" dirty="0">
              <a:solidFill>
                <a:schemeClr val="tx1"/>
              </a:solidFill>
              <a:latin typeface="Arial Rounded MT Bold" pitchFamily="34" charset="0"/>
            </a:endParaRPr>
          </a:p>
        </p:txBody>
      </p:sp>
      <p:cxnSp>
        <p:nvCxnSpPr>
          <p:cNvPr id="51" name="50 Conector recto de flecha"/>
          <p:cNvCxnSpPr/>
          <p:nvPr/>
        </p:nvCxnSpPr>
        <p:spPr bwMode="auto">
          <a:xfrm flipH="1">
            <a:off x="1465746" y="4173727"/>
            <a:ext cx="720080" cy="72008"/>
          </a:xfrm>
          <a:prstGeom prst="straightConnector1">
            <a:avLst/>
          </a:prstGeom>
          <a:solidFill>
            <a:schemeClr val="hlink"/>
          </a:solidFill>
          <a:ln w="28575" cap="flat" cmpd="sng" algn="ctr">
            <a:solidFill>
              <a:schemeClr val="accent1"/>
            </a:solidFill>
            <a:prstDash val="solid"/>
            <a:round/>
            <a:headEnd type="none" w="med" len="med"/>
            <a:tailEnd type="arrow"/>
          </a:ln>
          <a:effectLst/>
        </p:spPr>
      </p:cxnSp>
      <p:pic>
        <p:nvPicPr>
          <p:cNvPr id="44" name="Picture 2" descr="https://encrypted-tbn2.gstatic.com/images?q=tbn:ANd9GcTTiOpy5Ofiq68JKHmUTMkFKk4pucE4jGwOWa5eGRWrj1nVm4X5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894756" y="-59758"/>
            <a:ext cx="3096344" cy="3096344"/>
          </a:xfrm>
          <a:prstGeom prst="rect">
            <a:avLst/>
          </a:prstGeom>
          <a:noFill/>
        </p:spPr>
      </p:pic>
      <p:grpSp>
        <p:nvGrpSpPr>
          <p:cNvPr id="45" name="63 Grupo"/>
          <p:cNvGrpSpPr/>
          <p:nvPr/>
        </p:nvGrpSpPr>
        <p:grpSpPr>
          <a:xfrm>
            <a:off x="7428656" y="1410489"/>
            <a:ext cx="3168352" cy="3960440"/>
            <a:chOff x="4572000" y="1484784"/>
            <a:chExt cx="3168352" cy="3960440"/>
          </a:xfrm>
        </p:grpSpPr>
        <p:cxnSp>
          <p:nvCxnSpPr>
            <p:cNvPr id="46" name="28 Conector recto de flecha"/>
            <p:cNvCxnSpPr/>
            <p:nvPr/>
          </p:nvCxnSpPr>
          <p:spPr>
            <a:xfrm flipH="1">
              <a:off x="5278475" y="1628800"/>
              <a:ext cx="2173845" cy="2592288"/>
            </a:xfrm>
            <a:prstGeom prst="straightConnector1">
              <a:avLst/>
            </a:prstGeom>
            <a:ln w="28575">
              <a:solidFill>
                <a:srgbClr val="92D050"/>
              </a:solidFill>
              <a:prstDash val="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30 Conector recto de flecha"/>
            <p:cNvCxnSpPr/>
            <p:nvPr/>
          </p:nvCxnSpPr>
          <p:spPr>
            <a:xfrm flipH="1">
              <a:off x="5064719" y="1628800"/>
              <a:ext cx="2531618" cy="2376264"/>
            </a:xfrm>
            <a:prstGeom prst="straightConnector1">
              <a:avLst/>
            </a:prstGeom>
            <a:ln w="28575">
              <a:solidFill>
                <a:srgbClr val="92D050"/>
              </a:solidFill>
              <a:prstDash val="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31 Conector recto de flecha"/>
            <p:cNvCxnSpPr/>
            <p:nvPr/>
          </p:nvCxnSpPr>
          <p:spPr>
            <a:xfrm flipH="1">
              <a:off x="4932041" y="1628800"/>
              <a:ext cx="2664295" cy="2016223"/>
            </a:xfrm>
            <a:prstGeom prst="straightConnector1">
              <a:avLst/>
            </a:prstGeom>
            <a:ln w="28575">
              <a:solidFill>
                <a:srgbClr val="92D050"/>
              </a:solidFill>
              <a:prstDash val="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32 Conector recto de flecha"/>
            <p:cNvCxnSpPr/>
            <p:nvPr/>
          </p:nvCxnSpPr>
          <p:spPr>
            <a:xfrm flipH="1">
              <a:off x="4860032" y="1653912"/>
              <a:ext cx="2599090" cy="1775088"/>
            </a:xfrm>
            <a:prstGeom prst="straightConnector1">
              <a:avLst/>
            </a:prstGeom>
            <a:ln w="28575">
              <a:solidFill>
                <a:srgbClr val="92D050"/>
              </a:solidFill>
              <a:prstDash val="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33 Conector recto de flecha"/>
            <p:cNvCxnSpPr/>
            <p:nvPr/>
          </p:nvCxnSpPr>
          <p:spPr>
            <a:xfrm flipH="1">
              <a:off x="4639473" y="1628800"/>
              <a:ext cx="2812847" cy="1656184"/>
            </a:xfrm>
            <a:prstGeom prst="straightConnector1">
              <a:avLst/>
            </a:prstGeom>
            <a:ln w="28575">
              <a:solidFill>
                <a:srgbClr val="92D050"/>
              </a:solidFill>
              <a:prstDash val="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34 Conector recto de flecha"/>
            <p:cNvCxnSpPr/>
            <p:nvPr/>
          </p:nvCxnSpPr>
          <p:spPr>
            <a:xfrm flipH="1">
              <a:off x="4678879" y="1556792"/>
              <a:ext cx="2773441" cy="1460079"/>
            </a:xfrm>
            <a:prstGeom prst="straightConnector1">
              <a:avLst/>
            </a:prstGeom>
            <a:ln w="28575">
              <a:solidFill>
                <a:srgbClr val="92D050"/>
              </a:solidFill>
              <a:prstDash val="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35 Conector recto de flecha"/>
            <p:cNvCxnSpPr/>
            <p:nvPr/>
          </p:nvCxnSpPr>
          <p:spPr>
            <a:xfrm flipH="1">
              <a:off x="4572000" y="1484784"/>
              <a:ext cx="2808312" cy="1323162"/>
            </a:xfrm>
            <a:prstGeom prst="straightConnector1">
              <a:avLst/>
            </a:prstGeom>
            <a:ln w="28575">
              <a:solidFill>
                <a:srgbClr val="92D050"/>
              </a:solidFill>
              <a:prstDash val="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37 Conector recto de flecha"/>
            <p:cNvCxnSpPr/>
            <p:nvPr/>
          </p:nvCxnSpPr>
          <p:spPr>
            <a:xfrm flipH="1">
              <a:off x="5436096" y="1628800"/>
              <a:ext cx="2160240" cy="2808313"/>
            </a:xfrm>
            <a:prstGeom prst="straightConnector1">
              <a:avLst/>
            </a:prstGeom>
            <a:ln w="28575">
              <a:solidFill>
                <a:srgbClr val="92D050"/>
              </a:solidFill>
              <a:prstDash val="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38 Conector recto de flecha"/>
            <p:cNvCxnSpPr/>
            <p:nvPr/>
          </p:nvCxnSpPr>
          <p:spPr>
            <a:xfrm flipH="1">
              <a:off x="5580112" y="1700808"/>
              <a:ext cx="1944216" cy="2952328"/>
            </a:xfrm>
            <a:prstGeom prst="straightConnector1">
              <a:avLst/>
            </a:prstGeom>
            <a:ln w="28575">
              <a:solidFill>
                <a:srgbClr val="92D050"/>
              </a:solidFill>
              <a:prstDash val="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39 Conector recto de flecha"/>
            <p:cNvCxnSpPr/>
            <p:nvPr/>
          </p:nvCxnSpPr>
          <p:spPr>
            <a:xfrm flipH="1">
              <a:off x="6012160" y="1772816"/>
              <a:ext cx="1512168" cy="3168352"/>
            </a:xfrm>
            <a:prstGeom prst="straightConnector1">
              <a:avLst/>
            </a:prstGeom>
            <a:ln w="28575">
              <a:solidFill>
                <a:srgbClr val="92D050"/>
              </a:solidFill>
              <a:prstDash val="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40 Conector recto de flecha"/>
            <p:cNvCxnSpPr/>
            <p:nvPr/>
          </p:nvCxnSpPr>
          <p:spPr>
            <a:xfrm flipH="1">
              <a:off x="6372200" y="1700808"/>
              <a:ext cx="1296144" cy="3456384"/>
            </a:xfrm>
            <a:prstGeom prst="straightConnector1">
              <a:avLst/>
            </a:prstGeom>
            <a:ln w="28575">
              <a:solidFill>
                <a:srgbClr val="92D050"/>
              </a:solidFill>
              <a:prstDash val="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41 Conector recto de flecha"/>
            <p:cNvCxnSpPr/>
            <p:nvPr/>
          </p:nvCxnSpPr>
          <p:spPr>
            <a:xfrm flipH="1">
              <a:off x="6804248" y="1700808"/>
              <a:ext cx="864096" cy="3600400"/>
            </a:xfrm>
            <a:prstGeom prst="straightConnector1">
              <a:avLst/>
            </a:prstGeom>
            <a:ln w="28575">
              <a:solidFill>
                <a:srgbClr val="92D050"/>
              </a:solidFill>
              <a:prstDash val="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42 Conector recto de flecha"/>
            <p:cNvCxnSpPr/>
            <p:nvPr/>
          </p:nvCxnSpPr>
          <p:spPr>
            <a:xfrm flipH="1">
              <a:off x="7380312" y="1700808"/>
              <a:ext cx="360040" cy="3744416"/>
            </a:xfrm>
            <a:prstGeom prst="straightConnector1">
              <a:avLst/>
            </a:prstGeom>
            <a:ln w="28575">
              <a:solidFill>
                <a:srgbClr val="92D050"/>
              </a:solidFill>
              <a:prstDash val="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4" name="Text Box 15"/>
            <p:cNvSpPr txBox="1">
              <a:spLocks noChangeArrowheads="1"/>
            </p:cNvSpPr>
            <p:nvPr/>
          </p:nvSpPr>
          <p:spPr bwMode="auto">
            <a:xfrm rot="19465398">
              <a:off x="5607109" y="2208180"/>
              <a:ext cx="1149674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sz="2400" dirty="0">
                  <a:solidFill>
                    <a:schemeClr val="folHlink"/>
                  </a:solidFill>
                  <a:latin typeface="Arial Rounded MT Bold" pitchFamily="34" charset="0"/>
                </a:rPr>
                <a:t>axions</a:t>
              </a:r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AA8CE570-6FF0-7A45-8718-4CC18E30576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6703" y="3540641"/>
            <a:ext cx="5570020" cy="2609427"/>
          </a:xfrm>
          <a:prstGeom prst="rect">
            <a:avLst/>
          </a:prstGeom>
          <a:ln>
            <a:solidFill>
              <a:schemeClr val="accent1">
                <a:shade val="50000"/>
              </a:schemeClr>
            </a:solidFill>
          </a:ln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49" name="Text Box 164"/>
              <p:cNvSpPr txBox="1">
                <a:spLocks noChangeArrowheads="1"/>
              </p:cNvSpPr>
              <p:nvPr/>
            </p:nvSpPr>
            <p:spPr bwMode="auto">
              <a:xfrm>
                <a:off x="9623921" y="5625862"/>
                <a:ext cx="2376735" cy="723263"/>
              </a:xfrm>
              <a:prstGeom prst="rect">
                <a:avLst/>
              </a:prstGeom>
              <a:ln>
                <a:headEnd/>
                <a:tailEnd/>
              </a:ln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wrap="square" lIns="91428" tIns="45714" rIns="91428" bIns="45714">
                <a:spAutoFit/>
              </a:bodyPr>
              <a:lstStyle/>
              <a:p>
                <a:pPr algn="ctr" eaLnBrk="0" hangingPunct="0">
                  <a:defRPr/>
                </a:pPr>
                <a:r>
                  <a:rPr lang="es-ES_tradnl" sz="1600" i="1" dirty="0">
                    <a:solidFill>
                      <a:srgbClr val="000000"/>
                    </a:solidFill>
                    <a:latin typeface="Times New Roman" pitchFamily="18" charset="0"/>
                    <a:cs typeface="Times New Roman" pitchFamily="18" charset="0"/>
                  </a:rPr>
                  <a:t>* </a:t>
                </a:r>
                <a:r>
                  <a:rPr lang="es-ES_tradnl" sz="1400" b="0" dirty="0" err="1">
                    <a:solidFill>
                      <a:srgbClr val="000000"/>
                    </a:solidFill>
                    <a:latin typeface="Arial Rounded MT Bold" pitchFamily="34" charset="0"/>
                  </a:rPr>
                  <a:t>if</a:t>
                </a:r>
                <a:r>
                  <a:rPr lang="es-ES_tradnl" sz="1400" b="0" dirty="0">
                    <a:solidFill>
                      <a:srgbClr val="000000"/>
                    </a:solidFill>
                    <a:latin typeface="Arial Rounded MT Bold" pitchFamily="34" charset="0"/>
                  </a:rPr>
                  <a:t> </a:t>
                </a:r>
                <a:r>
                  <a:rPr lang="es-ES_tradnl" sz="1400" b="0" dirty="0" err="1">
                    <a:solidFill>
                      <a:srgbClr val="000000"/>
                    </a:solidFill>
                    <a:latin typeface="Arial Rounded MT Bold" pitchFamily="34" charset="0"/>
                  </a:rPr>
                  <a:t>the</a:t>
                </a:r>
                <a:r>
                  <a:rPr lang="es-ES_tradnl" sz="1400" b="0" dirty="0">
                    <a:solidFill>
                      <a:srgbClr val="000000"/>
                    </a:solidFill>
                    <a:latin typeface="Arial Rounded MT Bold" pitchFamily="34" charset="0"/>
                  </a:rPr>
                  <a:t> axion </a:t>
                </a:r>
                <a:r>
                  <a:rPr lang="es-ES_tradnl" sz="1400" b="0" dirty="0" err="1">
                    <a:solidFill>
                      <a:srgbClr val="000000"/>
                    </a:solidFill>
                    <a:latin typeface="Arial Rounded MT Bold" pitchFamily="34" charset="0"/>
                  </a:rPr>
                  <a:t>couples</a:t>
                </a:r>
                <a:r>
                  <a:rPr lang="es-ES_tradnl" sz="1400" b="0" dirty="0">
                    <a:solidFill>
                      <a:srgbClr val="000000"/>
                    </a:solidFill>
                    <a:latin typeface="Arial Rounded MT Bold" pitchFamily="34" charset="0"/>
                  </a:rPr>
                  <a:t> </a:t>
                </a:r>
                <a:r>
                  <a:rPr lang="es-ES_tradnl" sz="1400" b="0" dirty="0" err="1">
                    <a:solidFill>
                      <a:srgbClr val="000000"/>
                    </a:solidFill>
                    <a:latin typeface="Arial Rounded MT Bold" pitchFamily="34" charset="0"/>
                  </a:rPr>
                  <a:t>with</a:t>
                </a:r>
                <a:r>
                  <a:rPr lang="es-ES_tradnl" sz="1400" b="0" dirty="0">
                    <a:solidFill>
                      <a:srgbClr val="000000"/>
                    </a:solidFill>
                    <a:latin typeface="Arial Rounded MT Bold" pitchFamily="34" charset="0"/>
                  </a:rPr>
                  <a:t> </a:t>
                </a:r>
                <a:r>
                  <a:rPr lang="es-ES_tradnl" sz="1400" b="0" dirty="0" err="1">
                    <a:solidFill>
                      <a:srgbClr val="000000"/>
                    </a:solidFill>
                    <a:latin typeface="Arial Rounded MT Bold" pitchFamily="34" charset="0"/>
                  </a:rPr>
                  <a:t>the</a:t>
                </a:r>
                <a:r>
                  <a:rPr lang="es-ES_tradnl" sz="1400" b="0" dirty="0">
                    <a:solidFill>
                      <a:srgbClr val="000000"/>
                    </a:solidFill>
                    <a:latin typeface="Arial Rounded MT Bold" pitchFamily="34" charset="0"/>
                  </a:rPr>
                  <a:t> </a:t>
                </a:r>
                <a:r>
                  <a:rPr lang="es-ES_tradnl" sz="1400" b="0" dirty="0" err="1">
                    <a:solidFill>
                      <a:srgbClr val="000000"/>
                    </a:solidFill>
                    <a:latin typeface="Arial Rounded MT Bold" pitchFamily="34" charset="0"/>
                  </a:rPr>
                  <a:t>electron</a:t>
                </a:r>
                <a:r>
                  <a:rPr lang="es-ES_tradnl" sz="1400" b="0" dirty="0">
                    <a:solidFill>
                      <a:srgbClr val="000000"/>
                    </a:solidFill>
                    <a:latin typeface="Arial Rounded MT Bold" pitchFamily="34" charset="0"/>
                  </a:rPr>
                  <a:t>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s-ES_tradnl" sz="1400" b="0" i="1" smtClean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s-ES" sz="1400" b="0" i="1" smtClean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𝑔</m:t>
                        </m:r>
                      </m:e>
                      <m:sub>
                        <m:r>
                          <a:rPr lang="es-ES" sz="1400" b="0" i="1" smtClean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𝑎𝑒</m:t>
                        </m:r>
                      </m:sub>
                    </m:sSub>
                  </m:oMath>
                </a14:m>
                <a:r>
                  <a:rPr lang="es-ES_tradnl" sz="1400" b="0" dirty="0">
                    <a:solidFill>
                      <a:srgbClr val="000000"/>
                    </a:solidFill>
                    <a:latin typeface="Arial Rounded MT Bold" pitchFamily="34" charset="0"/>
                  </a:rPr>
                  <a:t>)</a:t>
                </a:r>
              </a:p>
              <a:p>
                <a:pPr algn="ctr" eaLnBrk="0" hangingPunct="0">
                  <a:defRPr/>
                </a:pPr>
                <a:r>
                  <a:rPr lang="es-ES_tradnl" sz="1100" b="0" i="1" dirty="0">
                    <a:solidFill>
                      <a:srgbClr val="000000"/>
                    </a:solidFill>
                    <a:latin typeface="Arial Rounded MT Bold" pitchFamily="34" charset="0"/>
                  </a:rPr>
                  <a:t>(non hadronic axion)</a:t>
                </a:r>
                <a:endParaRPr lang="es-ES" sz="1100" b="0" i="1" dirty="0">
                  <a:solidFill>
                    <a:srgbClr val="000000"/>
                  </a:solidFill>
                  <a:latin typeface="Arial Rounded MT Bold" pitchFamily="34" charset="0"/>
                </a:endParaRPr>
              </a:p>
            </p:txBody>
          </p:sp>
        </mc:Choice>
        <mc:Fallback xmlns="">
          <p:sp>
            <p:nvSpPr>
              <p:cNvPr id="49" name="Text Box 16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9623921" y="5625862"/>
                <a:ext cx="2376735" cy="723263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  <a:ln>
                <a:headEnd/>
                <a:tailEnd/>
              </a:ln>
            </p:spPr>
            <p:txBody>
              <a:bodyPr/>
              <a:lstStyle/>
              <a:p>
                <a:r>
                  <a:rPr lang="en-E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Rectangle 29">
            <a:extLst>
              <a:ext uri="{FF2B5EF4-FFF2-40B4-BE49-F238E27FC236}">
                <a16:creationId xmlns:a16="http://schemas.microsoft.com/office/drawing/2014/main" id="{40779A2B-A049-5E4E-B69E-59DF369CFB1E}"/>
              </a:ext>
            </a:extLst>
          </p:cNvPr>
          <p:cNvSpPr/>
          <p:nvPr/>
        </p:nvSpPr>
        <p:spPr>
          <a:xfrm>
            <a:off x="4165600" y="3824062"/>
            <a:ext cx="1907235" cy="1089707"/>
          </a:xfrm>
          <a:custGeom>
            <a:avLst/>
            <a:gdLst>
              <a:gd name="connsiteX0" fmla="*/ 0 w 1907235"/>
              <a:gd name="connsiteY0" fmla="*/ 0 h 1089707"/>
              <a:gd name="connsiteX1" fmla="*/ 495881 w 1907235"/>
              <a:gd name="connsiteY1" fmla="*/ 0 h 1089707"/>
              <a:gd name="connsiteX2" fmla="*/ 953618 w 1907235"/>
              <a:gd name="connsiteY2" fmla="*/ 0 h 1089707"/>
              <a:gd name="connsiteX3" fmla="*/ 1449499 w 1907235"/>
              <a:gd name="connsiteY3" fmla="*/ 0 h 1089707"/>
              <a:gd name="connsiteX4" fmla="*/ 1907235 w 1907235"/>
              <a:gd name="connsiteY4" fmla="*/ 0 h 1089707"/>
              <a:gd name="connsiteX5" fmla="*/ 1907235 w 1907235"/>
              <a:gd name="connsiteY5" fmla="*/ 523059 h 1089707"/>
              <a:gd name="connsiteX6" fmla="*/ 1907235 w 1907235"/>
              <a:gd name="connsiteY6" fmla="*/ 1089707 h 1089707"/>
              <a:gd name="connsiteX7" fmla="*/ 1411354 w 1907235"/>
              <a:gd name="connsiteY7" fmla="*/ 1089707 h 1089707"/>
              <a:gd name="connsiteX8" fmla="*/ 972690 w 1907235"/>
              <a:gd name="connsiteY8" fmla="*/ 1089707 h 1089707"/>
              <a:gd name="connsiteX9" fmla="*/ 553098 w 1907235"/>
              <a:gd name="connsiteY9" fmla="*/ 1089707 h 1089707"/>
              <a:gd name="connsiteX10" fmla="*/ 0 w 1907235"/>
              <a:gd name="connsiteY10" fmla="*/ 1089707 h 1089707"/>
              <a:gd name="connsiteX11" fmla="*/ 0 w 1907235"/>
              <a:gd name="connsiteY11" fmla="*/ 544854 h 1089707"/>
              <a:gd name="connsiteX12" fmla="*/ 0 w 1907235"/>
              <a:gd name="connsiteY12" fmla="*/ 0 h 10897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907235" h="1089707" extrusionOk="0">
                <a:moveTo>
                  <a:pt x="0" y="0"/>
                </a:moveTo>
                <a:cubicBezTo>
                  <a:pt x="116171" y="-42920"/>
                  <a:pt x="372922" y="16050"/>
                  <a:pt x="495881" y="0"/>
                </a:cubicBezTo>
                <a:cubicBezTo>
                  <a:pt x="618840" y="-16050"/>
                  <a:pt x="856135" y="51102"/>
                  <a:pt x="953618" y="0"/>
                </a:cubicBezTo>
                <a:cubicBezTo>
                  <a:pt x="1051101" y="-51102"/>
                  <a:pt x="1210039" y="18217"/>
                  <a:pt x="1449499" y="0"/>
                </a:cubicBezTo>
                <a:cubicBezTo>
                  <a:pt x="1688959" y="-18217"/>
                  <a:pt x="1755027" y="1799"/>
                  <a:pt x="1907235" y="0"/>
                </a:cubicBezTo>
                <a:cubicBezTo>
                  <a:pt x="1957672" y="219499"/>
                  <a:pt x="1861204" y="290861"/>
                  <a:pt x="1907235" y="523059"/>
                </a:cubicBezTo>
                <a:cubicBezTo>
                  <a:pt x="1953266" y="755257"/>
                  <a:pt x="1888401" y="951042"/>
                  <a:pt x="1907235" y="1089707"/>
                </a:cubicBezTo>
                <a:cubicBezTo>
                  <a:pt x="1781785" y="1122831"/>
                  <a:pt x="1514306" y="1038710"/>
                  <a:pt x="1411354" y="1089707"/>
                </a:cubicBezTo>
                <a:cubicBezTo>
                  <a:pt x="1308402" y="1140704"/>
                  <a:pt x="1176490" y="1088189"/>
                  <a:pt x="972690" y="1089707"/>
                </a:cubicBezTo>
                <a:cubicBezTo>
                  <a:pt x="768890" y="1091225"/>
                  <a:pt x="749303" y="1063790"/>
                  <a:pt x="553098" y="1089707"/>
                </a:cubicBezTo>
                <a:cubicBezTo>
                  <a:pt x="356893" y="1115624"/>
                  <a:pt x="199578" y="1045300"/>
                  <a:pt x="0" y="1089707"/>
                </a:cubicBezTo>
                <a:cubicBezTo>
                  <a:pt x="-16228" y="943014"/>
                  <a:pt x="64968" y="726317"/>
                  <a:pt x="0" y="544854"/>
                </a:cubicBezTo>
                <a:cubicBezTo>
                  <a:pt x="-64968" y="363391"/>
                  <a:pt x="61639" y="121751"/>
                  <a:pt x="0" y="0"/>
                </a:cubicBezTo>
                <a:close/>
              </a:path>
            </a:pathLst>
          </a:cu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ES"/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5C9A11FB-5185-194A-969C-3075B7A1677F}"/>
              </a:ext>
            </a:extLst>
          </p:cNvPr>
          <p:cNvSpPr/>
          <p:nvPr/>
        </p:nvSpPr>
        <p:spPr>
          <a:xfrm>
            <a:off x="4260716" y="3579779"/>
            <a:ext cx="5272392" cy="2636195"/>
          </a:xfrm>
          <a:custGeom>
            <a:avLst/>
            <a:gdLst>
              <a:gd name="connsiteX0" fmla="*/ 5204298 w 5272391"/>
              <a:gd name="connsiteY0" fmla="*/ 0 h 2636195"/>
              <a:gd name="connsiteX1" fmla="*/ 1916349 w 5272391"/>
              <a:gd name="connsiteY1" fmla="*/ 9727 h 2636195"/>
              <a:gd name="connsiteX2" fmla="*/ 1926076 w 5272391"/>
              <a:gd name="connsiteY2" fmla="*/ 1449421 h 2636195"/>
              <a:gd name="connsiteX3" fmla="*/ 0 w 5272391"/>
              <a:gd name="connsiteY3" fmla="*/ 1449421 h 2636195"/>
              <a:gd name="connsiteX4" fmla="*/ 0 w 5272391"/>
              <a:gd name="connsiteY4" fmla="*/ 2636195 h 2636195"/>
              <a:gd name="connsiteX5" fmla="*/ 5272391 w 5272391"/>
              <a:gd name="connsiteY5" fmla="*/ 2616740 h 2636195"/>
              <a:gd name="connsiteX6" fmla="*/ 5204298 w 5272391"/>
              <a:gd name="connsiteY6" fmla="*/ 0 h 2636195"/>
              <a:gd name="connsiteX0" fmla="*/ 5272392 w 5272392"/>
              <a:gd name="connsiteY0" fmla="*/ 0 h 2636195"/>
              <a:gd name="connsiteX1" fmla="*/ 1916349 w 5272392"/>
              <a:gd name="connsiteY1" fmla="*/ 9727 h 2636195"/>
              <a:gd name="connsiteX2" fmla="*/ 1926076 w 5272392"/>
              <a:gd name="connsiteY2" fmla="*/ 1449421 h 2636195"/>
              <a:gd name="connsiteX3" fmla="*/ 0 w 5272392"/>
              <a:gd name="connsiteY3" fmla="*/ 1449421 h 2636195"/>
              <a:gd name="connsiteX4" fmla="*/ 0 w 5272392"/>
              <a:gd name="connsiteY4" fmla="*/ 2636195 h 2636195"/>
              <a:gd name="connsiteX5" fmla="*/ 5272391 w 5272392"/>
              <a:gd name="connsiteY5" fmla="*/ 2616740 h 2636195"/>
              <a:gd name="connsiteX6" fmla="*/ 5272392 w 5272392"/>
              <a:gd name="connsiteY6" fmla="*/ 0 h 26361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72392" h="2636195">
                <a:moveTo>
                  <a:pt x="5272392" y="0"/>
                </a:moveTo>
                <a:lnTo>
                  <a:pt x="1916349" y="9727"/>
                </a:lnTo>
                <a:cubicBezTo>
                  <a:pt x="1919591" y="489625"/>
                  <a:pt x="1922834" y="969523"/>
                  <a:pt x="1926076" y="1449421"/>
                </a:cubicBezTo>
                <a:lnTo>
                  <a:pt x="0" y="1449421"/>
                </a:lnTo>
                <a:lnTo>
                  <a:pt x="0" y="2636195"/>
                </a:lnTo>
                <a:lnTo>
                  <a:pt x="5272391" y="2616740"/>
                </a:lnTo>
                <a:cubicBezTo>
                  <a:pt x="5272391" y="1744493"/>
                  <a:pt x="5272392" y="872247"/>
                  <a:pt x="5272392" y="0"/>
                </a:cubicBezTo>
                <a:close/>
              </a:path>
            </a:pathLst>
          </a:custGeom>
          <a:noFill/>
          <a:ln>
            <a:solidFill>
              <a:srgbClr val="FF0000"/>
            </a:solidFill>
            <a:extLst>
              <a:ext uri="{C807C97D-BFC1-408E-A445-0C87EB9F89A2}">
                <ask:lineSketchStyleProps xmlns:ask="http://schemas.microsoft.com/office/drawing/2018/sketchyshapes" sd="595554856"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ES"/>
          </a:p>
        </p:txBody>
      </p:sp>
      <p:pic>
        <p:nvPicPr>
          <p:cNvPr id="32" name="Graphic 31" descr="Line arrow Clockwise curve">
            <a:extLst>
              <a:ext uri="{FF2B5EF4-FFF2-40B4-BE49-F238E27FC236}">
                <a16:creationId xmlns:a16="http://schemas.microsoft.com/office/drawing/2014/main" id="{C0A99320-2DC2-0348-8599-86157BA7614B}"/>
              </a:ext>
            </a:extLst>
          </p:cNvPr>
          <p:cNvPicPr>
            <a:picLocks noChangeAspect="1"/>
          </p:cNvPicPr>
          <p:nvPr/>
        </p:nvPicPr>
        <p:blipFill>
          <a:blip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rot="9025825" flipV="1">
            <a:off x="5174736" y="3470027"/>
            <a:ext cx="506018" cy="450664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2080054C-17B1-C14A-A7D6-50143C1EBDB9}"/>
              </a:ext>
            </a:extLst>
          </p:cNvPr>
          <p:cNvSpPr/>
          <p:nvPr/>
        </p:nvSpPr>
        <p:spPr>
          <a:xfrm>
            <a:off x="4240213" y="3075382"/>
            <a:ext cx="2482549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-ES" sz="1400" b="0" dirty="0" err="1">
                <a:solidFill>
                  <a:schemeClr val="accent1"/>
                </a:solidFill>
                <a:latin typeface="Arial Rounded MT Bold" pitchFamily="34" charset="0"/>
              </a:rPr>
              <a:t>Primakoff</a:t>
            </a:r>
            <a:endParaRPr lang="en-GB" sz="1400" b="0" dirty="0">
              <a:solidFill>
                <a:schemeClr val="accent1"/>
              </a:solidFill>
              <a:latin typeface="Arial Rounded MT Bold" pitchFamily="34" charset="0"/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557B1963-39B4-324E-AA2B-EC5A9744CD82}"/>
              </a:ext>
            </a:extLst>
          </p:cNvPr>
          <p:cNvSpPr/>
          <p:nvPr/>
        </p:nvSpPr>
        <p:spPr>
          <a:xfrm>
            <a:off x="9552384" y="5281463"/>
            <a:ext cx="2482549" cy="307777"/>
          </a:xfrm>
          <a:prstGeom prst="rect">
            <a:avLst/>
          </a:prstGeom>
          <a:ln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s-ES" sz="1400" b="0" dirty="0">
                <a:solidFill>
                  <a:srgbClr val="FF0000"/>
                </a:solidFill>
                <a:latin typeface="Arial Rounded MT Bold" pitchFamily="34" charset="0"/>
              </a:rPr>
              <a:t>“ABC” </a:t>
            </a:r>
            <a:r>
              <a:rPr lang="es-ES" sz="1400" b="0" dirty="0" err="1">
                <a:solidFill>
                  <a:srgbClr val="FF0000"/>
                </a:solidFill>
                <a:latin typeface="Arial Rounded MT Bold" pitchFamily="34" charset="0"/>
              </a:rPr>
              <a:t>axions</a:t>
            </a:r>
            <a:r>
              <a:rPr lang="es-ES" sz="1400" b="0" dirty="0">
                <a:solidFill>
                  <a:srgbClr val="FF0000"/>
                </a:solidFill>
                <a:latin typeface="Arial Rounded MT Bold" pitchFamily="34" charset="0"/>
              </a:rPr>
              <a:t> (*)</a:t>
            </a:r>
            <a:endParaRPr lang="en-GB" sz="1400" b="0" dirty="0">
              <a:solidFill>
                <a:srgbClr val="FF0000"/>
              </a:solidFill>
              <a:latin typeface="Arial Rounded MT Bold" pitchFamily="34" charset="0"/>
            </a:endParaRPr>
          </a:p>
        </p:txBody>
      </p:sp>
      <p:pic>
        <p:nvPicPr>
          <p:cNvPr id="35" name="Graphic 34" descr="Line arrow Clockwise curve">
            <a:extLst>
              <a:ext uri="{FF2B5EF4-FFF2-40B4-BE49-F238E27FC236}">
                <a16:creationId xmlns:a16="http://schemas.microsoft.com/office/drawing/2014/main" id="{FCE7D77F-C2C1-EC41-B3F1-D75E7CEAFAB7}"/>
              </a:ext>
            </a:extLst>
          </p:cNvPr>
          <p:cNvPicPr>
            <a:picLocks noChangeAspect="1"/>
          </p:cNvPicPr>
          <p:nvPr/>
        </p:nvPicPr>
        <p:blipFill>
          <a:blip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rot="14999731" flipV="1">
            <a:off x="9325630" y="5259304"/>
            <a:ext cx="506018" cy="450664"/>
          </a:xfrm>
          <a:prstGeom prst="rect">
            <a:avLst/>
          </a:prstGeom>
        </p:spPr>
      </p:pic>
      <p:sp>
        <p:nvSpPr>
          <p:cNvPr id="36" name="Marcador de fecha 3"/>
          <p:cNvSpPr>
            <a:spLocks noGrp="1"/>
          </p:cNvSpPr>
          <p:nvPr>
            <p:ph type="dt" sz="half" idx="10"/>
          </p:nvPr>
        </p:nvSpPr>
        <p:spPr>
          <a:xfrm>
            <a:off x="609600" y="6356351"/>
            <a:ext cx="2844800" cy="365125"/>
          </a:xfrm>
        </p:spPr>
        <p:txBody>
          <a:bodyPr/>
          <a:lstStyle/>
          <a:p>
            <a:pPr>
              <a:defRPr/>
            </a:pPr>
            <a:r>
              <a:rPr lang="en-US" dirty="0"/>
              <a:t>TRIUMF Seminar, 6/07/2023</a:t>
            </a:r>
            <a:endParaRPr lang="es-ES" dirty="0"/>
          </a:p>
        </p:txBody>
      </p:sp>
      <p:sp>
        <p:nvSpPr>
          <p:cNvPr id="38" name="Marcador de pie de página 4"/>
          <p:cNvSpPr>
            <a:spLocks noGrp="1"/>
          </p:cNvSpPr>
          <p:nvPr>
            <p:ph type="ftr" sz="quarter" idx="11"/>
          </p:nvPr>
        </p:nvSpPr>
        <p:spPr>
          <a:xfrm>
            <a:off x="4165600" y="6356351"/>
            <a:ext cx="3860800" cy="365125"/>
          </a:xfrm>
        </p:spPr>
        <p:txBody>
          <a:bodyPr/>
          <a:lstStyle/>
          <a:p>
            <a:pPr>
              <a:defRPr/>
            </a:pPr>
            <a:r>
              <a:rPr lang="es-ES"/>
              <a:t>Igor G. Irastorza</a:t>
            </a:r>
          </a:p>
        </p:txBody>
      </p:sp>
      <p:sp>
        <p:nvSpPr>
          <p:cNvPr id="39" name="Marcador de número de diapositiva 5"/>
          <p:cNvSpPr>
            <a:spLocks noGrp="1"/>
          </p:cNvSpPr>
          <p:nvPr>
            <p:ph type="sldNum" sz="quarter" idx="12"/>
          </p:nvPr>
        </p:nvSpPr>
        <p:spPr>
          <a:xfrm>
            <a:off x="8737600" y="6356351"/>
            <a:ext cx="2844800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mtClean="0"/>
              <a:pPr>
                <a:defRPr/>
              </a:pPr>
              <a:t>100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75169894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 animBg="1"/>
      <p:bldP spid="49" grpId="0" animBg="1"/>
      <p:bldP spid="30" grpId="0" animBg="1"/>
      <p:bldP spid="6" grpId="0" animBg="1"/>
      <p:bldP spid="33" grpId="0"/>
      <p:bldP spid="34" grpId="0" animBg="1"/>
    </p:bld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2"/>
          <p:cNvSpPr>
            <a:spLocks noGrp="1" noChangeArrowheads="1"/>
          </p:cNvSpPr>
          <p:nvPr>
            <p:ph type="title"/>
          </p:nvPr>
        </p:nvSpPr>
        <p:spPr>
          <a:xfrm>
            <a:off x="1707602" y="274588"/>
            <a:ext cx="7268718" cy="1143000"/>
          </a:xfrm>
        </p:spPr>
        <p:txBody>
          <a:bodyPr/>
          <a:lstStyle/>
          <a:p>
            <a:pPr eaLnBrk="1" hangingPunct="1">
              <a:defRPr/>
            </a:pPr>
            <a:r>
              <a:rPr lang="es-ES" dirty="0" err="1"/>
              <a:t>Other</a:t>
            </a:r>
            <a:r>
              <a:rPr lang="es-ES" dirty="0"/>
              <a:t> solar axion </a:t>
            </a:r>
            <a:r>
              <a:rPr lang="es-ES" dirty="0" err="1"/>
              <a:t>sources</a:t>
            </a:r>
            <a:endParaRPr lang="en-US" noProof="0" dirty="0">
              <a:effectLst>
                <a:outerShdw blurRad="38100" dist="38100" dir="2700000" algn="tl">
                  <a:srgbClr val="FFFFFF"/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115715" name="Rectangle 3"/>
          <p:cNvSpPr>
            <a:spLocks noGrp="1" noChangeArrowheads="1"/>
          </p:cNvSpPr>
          <p:nvPr>
            <p:ph idx="1"/>
          </p:nvPr>
        </p:nvSpPr>
        <p:spPr>
          <a:xfrm>
            <a:off x="902970" y="1268760"/>
            <a:ext cx="7369314" cy="1575754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defRPr/>
            </a:pPr>
            <a:r>
              <a:rPr lang="en-US" sz="2000" noProof="0" dirty="0">
                <a:latin typeface="Arial Rounded MT Bold" pitchFamily="34" charset="0"/>
              </a:rPr>
              <a:t>Via </a:t>
            </a:r>
            <a:r>
              <a:rPr lang="en-US" sz="2000" noProof="0" dirty="0">
                <a:solidFill>
                  <a:schemeClr val="accent1"/>
                </a:solidFill>
                <a:latin typeface="Arial Rounded MT Bold" pitchFamily="34" charset="0"/>
              </a:rPr>
              <a:t>axion-nucleon couplings</a:t>
            </a:r>
            <a:r>
              <a:rPr lang="en-US" sz="2000" noProof="0" dirty="0">
                <a:latin typeface="Arial Rounded MT Bold" pitchFamily="34" charset="0"/>
              </a:rPr>
              <a:t>: monochromatic lines from nuclear transitions:</a:t>
            </a:r>
          </a:p>
          <a:p>
            <a:pPr lvl="1" eaLnBrk="1" hangingPunct="1">
              <a:defRPr/>
            </a:pPr>
            <a:r>
              <a:rPr lang="en-US" sz="1600" dirty="0"/>
              <a:t>E.g. 14.4 keV axions emitted in the M1 transition of Fe-57 nuclei, MeV axions from 7Li and D(</a:t>
            </a:r>
            <a:r>
              <a:rPr lang="en-US" sz="1600" dirty="0" err="1"/>
              <a:t>p;</a:t>
            </a:r>
            <a:r>
              <a:rPr lang="en-US" sz="1600" dirty="0" err="1">
                <a:latin typeface="Symbol" pitchFamily="2" charset="2"/>
              </a:rPr>
              <a:t>g</a:t>
            </a:r>
            <a:r>
              <a:rPr lang="en-US" sz="1600" dirty="0"/>
              <a:t>)</a:t>
            </a:r>
            <a:r>
              <a:rPr lang="en-US" sz="1600" baseline="30000" dirty="0"/>
              <a:t>3</a:t>
            </a:r>
            <a:r>
              <a:rPr lang="en-US" sz="1600" dirty="0"/>
              <a:t>He nuclear transitions or Tm-169. </a:t>
            </a:r>
            <a:r>
              <a:rPr lang="en-ES" sz="1600" dirty="0">
                <a:solidFill>
                  <a:srgbClr val="C00000"/>
                </a:solidFill>
              </a:rPr>
              <a:t>Di Luzio et al. </a:t>
            </a:r>
            <a:r>
              <a:rPr lang="en-ES" sz="1600" dirty="0">
                <a:solidFill>
                  <a:srgbClr val="C0000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2111.06407</a:t>
            </a:r>
            <a:endParaRPr lang="en-ES" sz="1600" dirty="0">
              <a:solidFill>
                <a:srgbClr val="C00000"/>
              </a:solidFill>
            </a:endParaRPr>
          </a:p>
          <a:p>
            <a:pPr lvl="1" eaLnBrk="1" hangingPunct="1">
              <a:defRPr/>
            </a:pPr>
            <a:endParaRPr lang="en-US" sz="2000" dirty="0"/>
          </a:p>
          <a:p>
            <a:pPr eaLnBrk="1" hangingPunct="1">
              <a:defRPr/>
            </a:pPr>
            <a:r>
              <a:rPr lang="en-US" sz="2000" noProof="0" dirty="0">
                <a:latin typeface="Arial Rounded MT Bold" pitchFamily="34" charset="0"/>
              </a:rPr>
              <a:t>More </a:t>
            </a:r>
            <a:r>
              <a:rPr lang="en-US" sz="2000" dirty="0"/>
              <a:t>recently proposed: p</a:t>
            </a:r>
            <a:r>
              <a:rPr lang="en-US" sz="2000" noProof="0" dirty="0" err="1">
                <a:latin typeface="Arial Rounded MT Bold" pitchFamily="34" charset="0"/>
              </a:rPr>
              <a:t>hotons</a:t>
            </a:r>
            <a:r>
              <a:rPr lang="en-US" sz="2000" noProof="0" dirty="0">
                <a:latin typeface="Arial Rounded MT Bold" pitchFamily="34" charset="0"/>
              </a:rPr>
              <a:t> interacting with macroscopic solar </a:t>
            </a:r>
            <a:r>
              <a:rPr lang="en-US" sz="2000" dirty="0"/>
              <a:t>B-</a:t>
            </a:r>
            <a:r>
              <a:rPr lang="en-US" sz="2000" noProof="0" dirty="0">
                <a:latin typeface="Arial Rounded MT Bold" pitchFamily="34" charset="0"/>
              </a:rPr>
              <a:t>fields. </a:t>
            </a:r>
            <a:r>
              <a:rPr lang="en-ES" sz="1600" dirty="0">
                <a:solidFill>
                  <a:srgbClr val="C00000"/>
                </a:solidFill>
              </a:rPr>
              <a:t>e.g. Guarini et al. </a:t>
            </a:r>
            <a:r>
              <a:rPr lang="en-GB" sz="1600" dirty="0">
                <a:solidFill>
                  <a:srgbClr val="C00000"/>
                </a:solidFill>
              </a:rPr>
              <a:t>2010.06601</a:t>
            </a:r>
            <a:endParaRPr lang="en-US" sz="1600" noProof="0" dirty="0">
              <a:latin typeface="Arial Rounded MT Bold" pitchFamily="34" charset="0"/>
            </a:endParaRPr>
          </a:p>
          <a:p>
            <a:pPr eaLnBrk="1" hangingPunct="1">
              <a:defRPr/>
            </a:pPr>
            <a:endParaRPr lang="en-US" sz="2000" noProof="0" dirty="0">
              <a:latin typeface="Arial Rounded MT Bold" pitchFamily="34" charset="0"/>
            </a:endParaRPr>
          </a:p>
        </p:txBody>
      </p:sp>
      <p:pic>
        <p:nvPicPr>
          <p:cNvPr id="44" name="Picture 2" descr="https://encrypted-tbn2.gstatic.com/images?q=tbn:ANd9GcTTiOpy5Ofiq68JKHmUTMkFKk4pucE4jGwOWa5eGRWrj1nVm4X5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881898" y="-51911"/>
            <a:ext cx="3096344" cy="3096344"/>
          </a:xfrm>
          <a:prstGeom prst="rect">
            <a:avLst/>
          </a:prstGeom>
          <a:noFill/>
        </p:spPr>
      </p:pic>
      <p:grpSp>
        <p:nvGrpSpPr>
          <p:cNvPr id="45" name="63 Grupo"/>
          <p:cNvGrpSpPr/>
          <p:nvPr/>
        </p:nvGrpSpPr>
        <p:grpSpPr>
          <a:xfrm>
            <a:off x="7428656" y="1410489"/>
            <a:ext cx="3168352" cy="3960440"/>
            <a:chOff x="4572000" y="1484784"/>
            <a:chExt cx="3168352" cy="3960440"/>
          </a:xfrm>
        </p:grpSpPr>
        <p:cxnSp>
          <p:nvCxnSpPr>
            <p:cNvPr id="46" name="28 Conector recto de flecha"/>
            <p:cNvCxnSpPr/>
            <p:nvPr/>
          </p:nvCxnSpPr>
          <p:spPr>
            <a:xfrm flipH="1">
              <a:off x="5278475" y="1628800"/>
              <a:ext cx="2173845" cy="2592288"/>
            </a:xfrm>
            <a:prstGeom prst="straightConnector1">
              <a:avLst/>
            </a:prstGeom>
            <a:ln w="28575">
              <a:solidFill>
                <a:srgbClr val="92D050"/>
              </a:solidFill>
              <a:prstDash val="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30 Conector recto de flecha"/>
            <p:cNvCxnSpPr/>
            <p:nvPr/>
          </p:nvCxnSpPr>
          <p:spPr>
            <a:xfrm flipH="1">
              <a:off x="5064719" y="1628800"/>
              <a:ext cx="2531618" cy="2376264"/>
            </a:xfrm>
            <a:prstGeom prst="straightConnector1">
              <a:avLst/>
            </a:prstGeom>
            <a:ln w="28575">
              <a:solidFill>
                <a:srgbClr val="92D050"/>
              </a:solidFill>
              <a:prstDash val="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31 Conector recto de flecha"/>
            <p:cNvCxnSpPr/>
            <p:nvPr/>
          </p:nvCxnSpPr>
          <p:spPr>
            <a:xfrm flipH="1">
              <a:off x="4932041" y="1628800"/>
              <a:ext cx="2664295" cy="2016223"/>
            </a:xfrm>
            <a:prstGeom prst="straightConnector1">
              <a:avLst/>
            </a:prstGeom>
            <a:ln w="28575">
              <a:solidFill>
                <a:srgbClr val="92D050"/>
              </a:solidFill>
              <a:prstDash val="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32 Conector recto de flecha"/>
            <p:cNvCxnSpPr/>
            <p:nvPr/>
          </p:nvCxnSpPr>
          <p:spPr>
            <a:xfrm flipH="1">
              <a:off x="4860032" y="1653912"/>
              <a:ext cx="2599090" cy="1775088"/>
            </a:xfrm>
            <a:prstGeom prst="straightConnector1">
              <a:avLst/>
            </a:prstGeom>
            <a:ln w="28575">
              <a:solidFill>
                <a:srgbClr val="92D050"/>
              </a:solidFill>
              <a:prstDash val="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33 Conector recto de flecha"/>
            <p:cNvCxnSpPr/>
            <p:nvPr/>
          </p:nvCxnSpPr>
          <p:spPr>
            <a:xfrm flipH="1">
              <a:off x="4639473" y="1628800"/>
              <a:ext cx="2812847" cy="1656184"/>
            </a:xfrm>
            <a:prstGeom prst="straightConnector1">
              <a:avLst/>
            </a:prstGeom>
            <a:ln w="28575">
              <a:solidFill>
                <a:srgbClr val="92D050"/>
              </a:solidFill>
              <a:prstDash val="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34 Conector recto de flecha"/>
            <p:cNvCxnSpPr/>
            <p:nvPr/>
          </p:nvCxnSpPr>
          <p:spPr>
            <a:xfrm flipH="1">
              <a:off x="4678879" y="1556792"/>
              <a:ext cx="2773441" cy="1460079"/>
            </a:xfrm>
            <a:prstGeom prst="straightConnector1">
              <a:avLst/>
            </a:prstGeom>
            <a:ln w="28575">
              <a:solidFill>
                <a:srgbClr val="92D050"/>
              </a:solidFill>
              <a:prstDash val="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35 Conector recto de flecha"/>
            <p:cNvCxnSpPr/>
            <p:nvPr/>
          </p:nvCxnSpPr>
          <p:spPr>
            <a:xfrm flipH="1">
              <a:off x="4572000" y="1484784"/>
              <a:ext cx="2808312" cy="1323162"/>
            </a:xfrm>
            <a:prstGeom prst="straightConnector1">
              <a:avLst/>
            </a:prstGeom>
            <a:ln w="28575">
              <a:solidFill>
                <a:srgbClr val="92D050"/>
              </a:solidFill>
              <a:prstDash val="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37 Conector recto de flecha"/>
            <p:cNvCxnSpPr/>
            <p:nvPr/>
          </p:nvCxnSpPr>
          <p:spPr>
            <a:xfrm flipH="1">
              <a:off x="5436096" y="1628800"/>
              <a:ext cx="2160240" cy="2808313"/>
            </a:xfrm>
            <a:prstGeom prst="straightConnector1">
              <a:avLst/>
            </a:prstGeom>
            <a:ln w="28575">
              <a:solidFill>
                <a:srgbClr val="92D050"/>
              </a:solidFill>
              <a:prstDash val="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38 Conector recto de flecha"/>
            <p:cNvCxnSpPr/>
            <p:nvPr/>
          </p:nvCxnSpPr>
          <p:spPr>
            <a:xfrm flipH="1">
              <a:off x="5580112" y="1700808"/>
              <a:ext cx="1944216" cy="2952328"/>
            </a:xfrm>
            <a:prstGeom prst="straightConnector1">
              <a:avLst/>
            </a:prstGeom>
            <a:ln w="28575">
              <a:solidFill>
                <a:srgbClr val="92D050"/>
              </a:solidFill>
              <a:prstDash val="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39 Conector recto de flecha"/>
            <p:cNvCxnSpPr/>
            <p:nvPr/>
          </p:nvCxnSpPr>
          <p:spPr>
            <a:xfrm flipH="1">
              <a:off x="6012160" y="1772816"/>
              <a:ext cx="1512168" cy="3168352"/>
            </a:xfrm>
            <a:prstGeom prst="straightConnector1">
              <a:avLst/>
            </a:prstGeom>
            <a:ln w="28575">
              <a:solidFill>
                <a:srgbClr val="92D050"/>
              </a:solidFill>
              <a:prstDash val="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40 Conector recto de flecha"/>
            <p:cNvCxnSpPr/>
            <p:nvPr/>
          </p:nvCxnSpPr>
          <p:spPr>
            <a:xfrm flipH="1">
              <a:off x="6372200" y="1700808"/>
              <a:ext cx="1296144" cy="3456384"/>
            </a:xfrm>
            <a:prstGeom prst="straightConnector1">
              <a:avLst/>
            </a:prstGeom>
            <a:ln w="28575">
              <a:solidFill>
                <a:srgbClr val="92D050"/>
              </a:solidFill>
              <a:prstDash val="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41 Conector recto de flecha"/>
            <p:cNvCxnSpPr/>
            <p:nvPr/>
          </p:nvCxnSpPr>
          <p:spPr>
            <a:xfrm flipH="1">
              <a:off x="6804248" y="1700808"/>
              <a:ext cx="864096" cy="3600400"/>
            </a:xfrm>
            <a:prstGeom prst="straightConnector1">
              <a:avLst/>
            </a:prstGeom>
            <a:ln w="28575">
              <a:solidFill>
                <a:srgbClr val="92D050"/>
              </a:solidFill>
              <a:prstDash val="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42 Conector recto de flecha"/>
            <p:cNvCxnSpPr/>
            <p:nvPr/>
          </p:nvCxnSpPr>
          <p:spPr>
            <a:xfrm flipH="1">
              <a:off x="7380312" y="1700808"/>
              <a:ext cx="360040" cy="3744416"/>
            </a:xfrm>
            <a:prstGeom prst="straightConnector1">
              <a:avLst/>
            </a:prstGeom>
            <a:ln w="28575">
              <a:solidFill>
                <a:srgbClr val="92D050"/>
              </a:solidFill>
              <a:prstDash val="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4" name="Text Box 15"/>
            <p:cNvSpPr txBox="1">
              <a:spLocks noChangeArrowheads="1"/>
            </p:cNvSpPr>
            <p:nvPr/>
          </p:nvSpPr>
          <p:spPr bwMode="auto">
            <a:xfrm rot="19465398">
              <a:off x="5607109" y="2208180"/>
              <a:ext cx="1149674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sz="2400" dirty="0">
                  <a:solidFill>
                    <a:schemeClr val="folHlink"/>
                  </a:solidFill>
                  <a:latin typeface="Arial Rounded MT Bold" pitchFamily="34" charset="0"/>
                </a:rPr>
                <a:t>axions</a:t>
              </a:r>
            </a:p>
          </p:txBody>
        </p:sp>
      </p:grpSp>
      <p:pic>
        <p:nvPicPr>
          <p:cNvPr id="2050" name="Picture 2" descr="Figure">
            <a:extLst>
              <a:ext uri="{FF2B5EF4-FFF2-40B4-BE49-F238E27FC236}">
                <a16:creationId xmlns:a16="http://schemas.microsoft.com/office/drawing/2014/main" id="{80038B0D-2D89-3B42-AB0B-64CE1A2423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0674" y="4005064"/>
            <a:ext cx="3836996" cy="2420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7" name="Rectangle 6">
                <a:extLst>
                  <a:ext uri="{FF2B5EF4-FFF2-40B4-BE49-F238E27FC236}">
                    <a16:creationId xmlns:a16="http://schemas.microsoft.com/office/drawing/2014/main" id="{9C2F449E-C789-224A-87D3-D8B8249FFC18}"/>
                  </a:ext>
                </a:extLst>
              </p:cNvPr>
              <p:cNvSpPr/>
              <p:nvPr/>
            </p:nvSpPr>
            <p:spPr>
              <a:xfrm>
                <a:off x="839416" y="4040210"/>
                <a:ext cx="2981257" cy="232826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sz="1600" dirty="0">
                    <a:solidFill>
                      <a:srgbClr val="00B050"/>
                    </a:solidFill>
                    <a:latin typeface="Arial Rounded MT Bold" pitchFamily="34" charset="0"/>
                  </a:rPr>
                  <a:t>longitudinal and transversal plasmons conversion. 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sz="1600" dirty="0">
                    <a:solidFill>
                      <a:srgbClr val="00B050"/>
                    </a:solidFill>
                    <a:latin typeface="Arial Rounded MT Bold" pitchFamily="34" charset="0"/>
                  </a:rPr>
                  <a:t>Depend on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1600" i="1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s-ES" sz="1600" b="1" i="1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𝒈</m:t>
                        </m:r>
                      </m:e>
                      <m:sub>
                        <m:r>
                          <a:rPr lang="es-ES" sz="1600" b="1" i="1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𝒂</m:t>
                        </m:r>
                        <m:r>
                          <a:rPr lang="es-ES" sz="1600" b="1" i="1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𝜸</m:t>
                        </m:r>
                      </m:sub>
                    </m:sSub>
                  </m:oMath>
                </a14:m>
                <a:r>
                  <a:rPr lang="en-US" sz="1600" dirty="0">
                    <a:solidFill>
                      <a:srgbClr val="00B050"/>
                    </a:solidFill>
                    <a:latin typeface="Arial Rounded MT Bold" pitchFamily="34" charset="0"/>
                  </a:rPr>
                  <a:t> !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sz="1600" dirty="0">
                    <a:solidFill>
                      <a:srgbClr val="00B050"/>
                    </a:solidFill>
                    <a:latin typeface="Arial Rounded MT Bold" pitchFamily="34" charset="0"/>
                  </a:rPr>
                  <a:t>TP depend on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1600" i="1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s-ES" sz="1600" b="1" i="1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𝒎</m:t>
                        </m:r>
                      </m:e>
                      <m:sub>
                        <m:r>
                          <a:rPr lang="es-ES" sz="1600" i="1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𝒂</m:t>
                        </m:r>
                      </m:sub>
                    </m:sSub>
                    <m:r>
                      <a:rPr lang="es-ES" sz="1600" i="1">
                        <a:solidFill>
                          <a:srgbClr val="00B05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sz="1600" dirty="0">
                    <a:solidFill>
                      <a:srgbClr val="00B050"/>
                    </a:solidFill>
                    <a:latin typeface="Arial Rounded MT Bold" pitchFamily="34" charset="0"/>
                  </a:rPr>
                  <a:t>too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sz="1600" dirty="0">
                    <a:solidFill>
                      <a:srgbClr val="00B050"/>
                    </a:solidFill>
                    <a:latin typeface="Arial Rounded MT Bold" pitchFamily="34" charset="0"/>
                  </a:rPr>
                  <a:t>Depend on solar B-field. Poorly known but constrained: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en-ES" sz="1600" dirty="0">
                  <a:solidFill>
                    <a:srgbClr val="00B050"/>
                  </a:solidFill>
                </a:endParaRPr>
              </a:p>
            </p:txBody>
          </p:sp>
        </mc:Choice>
        <mc:Fallback xmlns="">
          <p:sp>
            <p:nvSpPr>
              <p:cNvPr id="7" name="Rectangle 6">
                <a:extLst>
                  <a:ext uri="{FF2B5EF4-FFF2-40B4-BE49-F238E27FC236}">
                    <a16:creationId xmlns:a16="http://schemas.microsoft.com/office/drawing/2014/main" id="{9C2F449E-C789-224A-87D3-D8B8249FFC18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9416" y="4040210"/>
                <a:ext cx="2981257" cy="2328266"/>
              </a:xfrm>
              <a:prstGeom prst="rect">
                <a:avLst/>
              </a:prstGeom>
              <a:blipFill>
                <a:blip r:embed="rId6"/>
                <a:stretch>
                  <a:fillRect l="-1277" t="-1087"/>
                </a:stretch>
              </a:blipFill>
            </p:spPr>
            <p:txBody>
              <a:bodyPr/>
              <a:lstStyle/>
              <a:p>
                <a:r>
                  <a:rPr lang="en-E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Marcador de fecha 3"/>
          <p:cNvSpPr>
            <a:spLocks noGrp="1"/>
          </p:cNvSpPr>
          <p:nvPr>
            <p:ph type="dt" sz="half" idx="10"/>
          </p:nvPr>
        </p:nvSpPr>
        <p:spPr>
          <a:xfrm>
            <a:off x="609600" y="6356351"/>
            <a:ext cx="2844800" cy="365125"/>
          </a:xfrm>
        </p:spPr>
        <p:txBody>
          <a:bodyPr/>
          <a:lstStyle/>
          <a:p>
            <a:pPr>
              <a:defRPr/>
            </a:pPr>
            <a:r>
              <a:rPr lang="en-US" dirty="0"/>
              <a:t>TRIUMF Seminar, 6/07/2023</a:t>
            </a:r>
            <a:endParaRPr lang="es-ES" dirty="0"/>
          </a:p>
        </p:txBody>
      </p:sp>
      <p:sp>
        <p:nvSpPr>
          <p:cNvPr id="26" name="Marcador de pie de página 4"/>
          <p:cNvSpPr>
            <a:spLocks noGrp="1"/>
          </p:cNvSpPr>
          <p:nvPr>
            <p:ph type="ftr" sz="quarter" idx="11"/>
          </p:nvPr>
        </p:nvSpPr>
        <p:spPr>
          <a:xfrm>
            <a:off x="4165600" y="6356351"/>
            <a:ext cx="3860800" cy="365125"/>
          </a:xfrm>
        </p:spPr>
        <p:txBody>
          <a:bodyPr/>
          <a:lstStyle/>
          <a:p>
            <a:pPr>
              <a:defRPr/>
            </a:pPr>
            <a:r>
              <a:rPr lang="es-ES"/>
              <a:t>Igor G. Irastorza</a:t>
            </a:r>
          </a:p>
        </p:txBody>
      </p:sp>
      <p:sp>
        <p:nvSpPr>
          <p:cNvPr id="27" name="Marcador de número de diapositiva 5"/>
          <p:cNvSpPr>
            <a:spLocks noGrp="1"/>
          </p:cNvSpPr>
          <p:nvPr>
            <p:ph type="sldNum" sz="quarter" idx="12"/>
          </p:nvPr>
        </p:nvSpPr>
        <p:spPr>
          <a:xfrm>
            <a:off x="8737600" y="6356351"/>
            <a:ext cx="2844800" cy="365125"/>
          </a:xfrm>
        </p:spPr>
        <p:txBody>
          <a:bodyPr/>
          <a:lstStyle/>
          <a:p>
            <a:pPr>
              <a:defRPr/>
            </a:pPr>
            <a:fld id="{5B34CA36-8F8E-4B33-818A-5383808A46B8}" type="slidenum">
              <a:rPr lang="es-ES" smtClean="0"/>
              <a:pPr>
                <a:defRPr/>
              </a:pPr>
              <a:t>101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94834143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_Tema de Office">
  <a:themeElements>
    <a:clrScheme name="Oficina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icina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icin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Tema de Office">
  <a:themeElements>
    <a:clrScheme name="Oficina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icina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icin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icina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Oficina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32573</TotalTime>
  <Words>8316</Words>
  <Application>Microsoft Macintosh PowerPoint</Application>
  <PresentationFormat>Widescreen</PresentationFormat>
  <Paragraphs>1485</Paragraphs>
  <Slides>101</Slides>
  <Notes>52</Notes>
  <HiddenSlides>0</HiddenSlides>
  <MMClips>0</MMClips>
  <ScaleCrop>false</ScaleCrop>
  <HeadingPairs>
    <vt:vector size="8" baseType="variant">
      <vt:variant>
        <vt:lpstr>Fonts Used</vt:lpstr>
      </vt:variant>
      <vt:variant>
        <vt:i4>12</vt:i4>
      </vt:variant>
      <vt:variant>
        <vt:lpstr>Theme</vt:lpstr>
      </vt:variant>
      <vt:variant>
        <vt:i4>3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101</vt:i4>
      </vt:variant>
    </vt:vector>
  </HeadingPairs>
  <TitlesOfParts>
    <vt:vector size="117" baseType="lpstr">
      <vt:lpstr>Quantum Round Hollow (BRK)</vt:lpstr>
      <vt:lpstr>Wingdings</vt:lpstr>
      <vt:lpstr>Times New Roman</vt:lpstr>
      <vt:lpstr>Arial</vt:lpstr>
      <vt:lpstr>Bahnschrift</vt:lpstr>
      <vt:lpstr>Cambria Math</vt:lpstr>
      <vt:lpstr>Calibri</vt:lpstr>
      <vt:lpstr>Symbol</vt:lpstr>
      <vt:lpstr>Quantum Round (BRK)</vt:lpstr>
      <vt:lpstr>Trebuchet MS</vt:lpstr>
      <vt:lpstr>Calibri Light</vt:lpstr>
      <vt:lpstr>Arial Rounded MT Bold</vt:lpstr>
      <vt:lpstr>Tema de Office</vt:lpstr>
      <vt:lpstr>2_Tema de Office</vt:lpstr>
      <vt:lpstr>3_Tema de Office</vt:lpstr>
      <vt:lpstr>Acrobat Document</vt:lpstr>
      <vt:lpstr>PowerPoint Presentation</vt:lpstr>
      <vt:lpstr>Why axions?</vt:lpstr>
      <vt:lpstr>How to detect an axion?</vt:lpstr>
      <vt:lpstr>Magnets for axions</vt:lpstr>
      <vt:lpstr>Detection of axions</vt:lpstr>
      <vt:lpstr>Laboratory axions</vt:lpstr>
      <vt:lpstr>Light-shining-through-wall (LSW)</vt:lpstr>
      <vt:lpstr>ALPS-II @ DESY</vt:lpstr>
      <vt:lpstr>High precision optics</vt:lpstr>
      <vt:lpstr>Ultra-low background optical detection </vt:lpstr>
      <vt:lpstr>Solar axions</vt:lpstr>
      <vt:lpstr>Solar Axions</vt:lpstr>
      <vt:lpstr>CAST: state-of-the-art “axion helioscope” </vt:lpstr>
      <vt:lpstr>IAXO &amp; BabyIAXO in a nutshell</vt:lpstr>
      <vt:lpstr>BabyIAXO – under construction</vt:lpstr>
      <vt:lpstr>BabyIAXO magnet</vt:lpstr>
      <vt:lpstr>BabyIAXO magnet: cold-mass</vt:lpstr>
      <vt:lpstr>Conductor for large scale coils</vt:lpstr>
      <vt:lpstr>Future: HTS cables</vt:lpstr>
      <vt:lpstr>Large scale (few K) cryogenics</vt:lpstr>
      <vt:lpstr>BabyIAXO magnet: cryogenics</vt:lpstr>
      <vt:lpstr>X-ray optics for axion helioscopes</vt:lpstr>
      <vt:lpstr>Cost-effective large-scale X-ray optics </vt:lpstr>
      <vt:lpstr>Ultra-low background x-ray detectors</vt:lpstr>
      <vt:lpstr>Ultra-low background x-ray detectors</vt:lpstr>
      <vt:lpstr>Support and drive system (SDS)</vt:lpstr>
      <vt:lpstr>Dark matter axions</vt:lpstr>
      <vt:lpstr>Detecting DM axions: “axion haloscopes”</vt:lpstr>
      <vt:lpstr>Haloscopes: current results</vt:lpstr>
      <vt:lpstr>ADMX</vt:lpstr>
      <vt:lpstr>RF design &amp; engineering</vt:lpstr>
      <vt:lpstr>Haloscope FOM</vt:lpstr>
      <vt:lpstr>Superconducting coatings</vt:lpstr>
      <vt:lpstr>Millikelvin cryogenics</vt:lpstr>
      <vt:lpstr>Quantum technologies to lower T_sys</vt:lpstr>
      <vt:lpstr>Beyond the SQL: photon squeezing</vt:lpstr>
      <vt:lpstr>Beyond the quantum limit</vt:lpstr>
      <vt:lpstr>Beyond the quantum limit</vt:lpstr>
      <vt:lpstr>Beyond the SQL: photon counting</vt:lpstr>
      <vt:lpstr>Qubit-based Single Photon Detector (SPD)</vt:lpstr>
      <vt:lpstr>First implementation in RADES</vt:lpstr>
      <vt:lpstr>Conclusions</vt:lpstr>
      <vt:lpstr>Acknowledgements</vt:lpstr>
      <vt:lpstr> </vt:lpstr>
      <vt:lpstr>ADMX: next plans</vt:lpstr>
      <vt:lpstr>Lower-ma haloscopes</vt:lpstr>
      <vt:lpstr>Plasma haloscopes: ALPHA</vt:lpstr>
      <vt:lpstr>Pick-up loop &amp; resonant circuit: DM-Radio</vt:lpstr>
      <vt:lpstr>DM Axion Group @ IBS, Korea (former CAPP)</vt:lpstr>
      <vt:lpstr>DM Axion Group @ IBS, Korea (former CAPP)</vt:lpstr>
      <vt:lpstr>Magnetized dish antenna</vt:lpstr>
      <vt:lpstr>Dielectric haloscopes: MADMAX</vt:lpstr>
      <vt:lpstr>Helioscopes &amp; astrophysics</vt:lpstr>
      <vt:lpstr>BabyIAXO: beyond baseline</vt:lpstr>
      <vt:lpstr>ALPS-II @ DESY: status &amp; plans</vt:lpstr>
      <vt:lpstr>ALPS II @ DESY: beyond axion searches</vt:lpstr>
      <vt:lpstr>Beyond axions</vt:lpstr>
      <vt:lpstr>Axion phenomenology</vt:lpstr>
      <vt:lpstr>Axion models</vt:lpstr>
      <vt:lpstr>Axions as cold dark matter</vt:lpstr>
      <vt:lpstr>Sources of axions</vt:lpstr>
      <vt:lpstr>Other purely laboratory searches</vt:lpstr>
      <vt:lpstr>CAST experiment @ CERN</vt:lpstr>
      <vt:lpstr>…and more solar axions</vt:lpstr>
      <vt:lpstr>BabyIAXO – superbrief status</vt:lpstr>
      <vt:lpstr>IAXO experiment - summary</vt:lpstr>
      <vt:lpstr>BabyIAXO</vt:lpstr>
      <vt:lpstr>BabyIAXO status</vt:lpstr>
      <vt:lpstr>BabyIAXO detectors and beamlines</vt:lpstr>
      <vt:lpstr>BabyIAXO Micromegas detectors</vt:lpstr>
      <vt:lpstr>Detecting DM axions: “axion haloscopes”</vt:lpstr>
      <vt:lpstr>Solar Axions</vt:lpstr>
      <vt:lpstr>CAPP to DMAG</vt:lpstr>
      <vt:lpstr>RADES</vt:lpstr>
      <vt:lpstr>DarkQuantum: quantum-enhancing RADES</vt:lpstr>
      <vt:lpstr>RADES/DQ low frequency</vt:lpstr>
      <vt:lpstr>RADES-DQ high frequency</vt:lpstr>
      <vt:lpstr>DarkQuantum: quantum-enhancing RADES</vt:lpstr>
      <vt:lpstr>DarkQuantum: quantum-enhancing RADES</vt:lpstr>
      <vt:lpstr>Haloscopes &amp; quantum technologies</vt:lpstr>
      <vt:lpstr>Beyond the quantum limit</vt:lpstr>
      <vt:lpstr>Beyond the SQL: “counting photons”</vt:lpstr>
      <vt:lpstr>DarkQuantum synergies</vt:lpstr>
      <vt:lpstr>Why going underground</vt:lpstr>
      <vt:lpstr>Haloscopes inside BabyIAXO</vt:lpstr>
      <vt:lpstr>BabyIAXO detectors</vt:lpstr>
      <vt:lpstr>BabyIAXO magnet</vt:lpstr>
      <vt:lpstr>BabyIAXO magnet</vt:lpstr>
      <vt:lpstr>BabyIAXO optics</vt:lpstr>
      <vt:lpstr>B-resilient transmons using graAl</vt:lpstr>
      <vt:lpstr>Qubit-based Single Photon Detector (SPD)</vt:lpstr>
      <vt:lpstr>Potential impact in high-freq RADES setup</vt:lpstr>
      <vt:lpstr>Magnonics for tuning</vt:lpstr>
      <vt:lpstr>RADES groups</vt:lpstr>
      <vt:lpstr>Low frequency: pushing BabyIAXO to SQL</vt:lpstr>
      <vt:lpstr>Enhanced sensitivity prospects</vt:lpstr>
      <vt:lpstr>BabyIAXO complementary technologies</vt:lpstr>
      <vt:lpstr>Technical coordination at DESY</vt:lpstr>
      <vt:lpstr>BabyIAXO: beyond baseline</vt:lpstr>
      <vt:lpstr>Other solar axion sources</vt:lpstr>
      <vt:lpstr>Other solar axion sources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DarkQuantum</dc:title>
  <dc:creator>igor g irastorza</dc:creator>
  <cp:lastModifiedBy>Igor Garcia Irastorza</cp:lastModifiedBy>
  <cp:revision>311</cp:revision>
  <cp:lastPrinted>2023-09-09T08:02:43Z</cp:lastPrinted>
  <dcterms:created xsi:type="dcterms:W3CDTF">2023-08-01T14:36:17Z</dcterms:created>
  <dcterms:modified xsi:type="dcterms:W3CDTF">2026-06-22T16:57:15Z</dcterms:modified>
</cp:coreProperties>
</file>