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56" r:id="rId2"/>
    <p:sldId id="311" r:id="rId3"/>
    <p:sldId id="328" r:id="rId4"/>
    <p:sldId id="312" r:id="rId5"/>
    <p:sldId id="313" r:id="rId6"/>
    <p:sldId id="332" r:id="rId7"/>
    <p:sldId id="327" r:id="rId8"/>
    <p:sldId id="320" r:id="rId9"/>
    <p:sldId id="508" r:id="rId10"/>
    <p:sldId id="335" r:id="rId11"/>
    <p:sldId id="331" r:id="rId12"/>
    <p:sldId id="510" r:id="rId13"/>
    <p:sldId id="334" r:id="rId14"/>
    <p:sldId id="340" r:id="rId15"/>
    <p:sldId id="511" r:id="rId16"/>
    <p:sldId id="458" r:id="rId17"/>
    <p:sldId id="333" r:id="rId18"/>
    <p:sldId id="347" r:id="rId19"/>
    <p:sldId id="515" r:id="rId20"/>
    <p:sldId id="259" r:id="rId21"/>
    <p:sldId id="338" r:id="rId22"/>
    <p:sldId id="361" r:id="rId23"/>
    <p:sldId id="507" r:id="rId24"/>
    <p:sldId id="341" r:id="rId25"/>
    <p:sldId id="382" r:id="rId26"/>
    <p:sldId id="355" r:id="rId27"/>
    <p:sldId id="509" r:id="rId28"/>
    <p:sldId id="431" r:id="rId29"/>
    <p:sldId id="513" r:id="rId30"/>
    <p:sldId id="432" r:id="rId31"/>
    <p:sldId id="430" r:id="rId32"/>
    <p:sldId id="345" r:id="rId33"/>
    <p:sldId id="421" r:id="rId34"/>
    <p:sldId id="426" r:id="rId35"/>
    <p:sldId id="514" r:id="rId36"/>
    <p:sldId id="516" r:id="rId37"/>
    <p:sldId id="261" r:id="rId38"/>
    <p:sldId id="322" r:id="rId39"/>
    <p:sldId id="376" r:id="rId40"/>
    <p:sldId id="456" r:id="rId41"/>
    <p:sldId id="263" r:id="rId42"/>
    <p:sldId id="378" r:id="rId43"/>
    <p:sldId id="379" r:id="rId44"/>
    <p:sldId id="380" r:id="rId45"/>
    <p:sldId id="457" r:id="rId46"/>
    <p:sldId id="356" r:id="rId47"/>
    <p:sldId id="502" r:id="rId48"/>
    <p:sldId id="310" r:id="rId49"/>
    <p:sldId id="433" r:id="rId50"/>
    <p:sldId id="447" r:id="rId51"/>
    <p:sldId id="437" r:id="rId52"/>
    <p:sldId id="448" r:id="rId53"/>
    <p:sldId id="445" r:id="rId54"/>
    <p:sldId id="517" r:id="rId55"/>
    <p:sldId id="464" r:id="rId56"/>
    <p:sldId id="512" r:id="rId57"/>
    <p:sldId id="396" r:id="rId58"/>
    <p:sldId id="414" r:id="rId59"/>
    <p:sldId id="466" r:id="rId60"/>
    <p:sldId id="397" r:id="rId61"/>
    <p:sldId id="471" r:id="rId62"/>
    <p:sldId id="470" r:id="rId63"/>
    <p:sldId id="500" r:id="rId64"/>
    <p:sldId id="389" r:id="rId65"/>
    <p:sldId id="390" r:id="rId66"/>
    <p:sldId id="394" r:id="rId67"/>
    <p:sldId id="395" r:id="rId68"/>
    <p:sldId id="503" r:id="rId69"/>
    <p:sldId id="501" r:id="rId70"/>
    <p:sldId id="364" r:id="rId7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36F6"/>
    <a:srgbClr val="FFFF00"/>
    <a:srgbClr val="60F52B"/>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7543" autoAdjust="0"/>
  </p:normalViewPr>
  <p:slideViewPr>
    <p:cSldViewPr>
      <p:cViewPr varScale="1">
        <p:scale>
          <a:sx n="71" d="100"/>
          <a:sy n="71" d="100"/>
        </p:scale>
        <p:origin x="1061" y="77"/>
      </p:cViewPr>
      <p:guideLst>
        <p:guide orient="horz" pos="2160"/>
        <p:guide pos="3840"/>
      </p:guideLst>
    </p:cSldViewPr>
  </p:slideViewPr>
  <p:notesTextViewPr>
    <p:cViewPr>
      <p:scale>
        <a:sx n="100" d="100"/>
        <a:sy n="100" d="100"/>
      </p:scale>
      <p:origin x="0" y="0"/>
    </p:cViewPr>
  </p:notesTextViewPr>
  <p:notesViewPr>
    <p:cSldViewPr>
      <p:cViewPr varScale="1">
        <p:scale>
          <a:sx n="62" d="100"/>
          <a:sy n="62" d="100"/>
        </p:scale>
        <p:origin x="3154" y="67"/>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FB3BFB-23D9-4B2D-A735-B33D0C85EEE3}" type="datetimeFigureOut">
              <a:rPr lang="en-US" smtClean="0"/>
              <a:t>6/22/2026</a:t>
            </a:fld>
            <a:endParaRPr lang="en-U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4CE7AC-DAB4-4619-8C2D-5FF0178C7BFE}" type="slidenum">
              <a:rPr lang="en-US" smtClean="0"/>
              <a:t>‹Nº›</a:t>
            </a:fld>
            <a:endParaRPr lang="en-US"/>
          </a:p>
        </p:txBody>
      </p:sp>
    </p:spTree>
    <p:extLst>
      <p:ext uri="{BB962C8B-B14F-4D97-AF65-F5344CB8AC3E}">
        <p14:creationId xmlns:p14="http://schemas.microsoft.com/office/powerpoint/2010/main" val="3427806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it.wikipedia.org/wiki/Isotopi_del_cesio#Cesio-134" TargetMode="External"/><Relationship Id="rId7" Type="http://schemas.openxmlformats.org/officeDocument/2006/relationships/hyperlink" Target="https://it.wikipedia.org/wiki/Grafite" TargetMode="External"/><Relationship Id="rId2" Type="http://schemas.openxmlformats.org/officeDocument/2006/relationships/slide" Target="../slides/slide40.xml"/><Relationship Id="rId1" Type="http://schemas.openxmlformats.org/officeDocument/2006/relationships/notesMaster" Target="../notesMasters/notesMaster1.xml"/><Relationship Id="rId6" Type="http://schemas.openxmlformats.org/officeDocument/2006/relationships/hyperlink" Target="https://it.wikipedia.org/wiki/Radionuclide" TargetMode="External"/><Relationship Id="rId5" Type="http://schemas.openxmlformats.org/officeDocument/2006/relationships/hyperlink" Target="https://it.wikipedia.org/wiki/Stronzio-90" TargetMode="External"/><Relationship Id="rId4" Type="http://schemas.openxmlformats.org/officeDocument/2006/relationships/hyperlink" Target="https://it.wikipedia.org/wiki/Iodio-131"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8" Type="http://schemas.openxmlformats.org/officeDocument/2006/relationships/hyperlink" Target="https://en.wikipedia.org/wiki/Inductively_coupled_plasma#cite_note-2" TargetMode="External"/><Relationship Id="rId3" Type="http://schemas.openxmlformats.org/officeDocument/2006/relationships/hyperlink" Target="https://en.wikipedia.org/wiki/Plasma_(physics)" TargetMode="External"/><Relationship Id="rId7" Type="http://schemas.openxmlformats.org/officeDocument/2006/relationships/hyperlink" Target="https://en.wikipedia.org/wiki/Magnetic_field" TargetMode="External"/><Relationship Id="rId2" Type="http://schemas.openxmlformats.org/officeDocument/2006/relationships/slide" Target="../slides/slide58.xml"/><Relationship Id="rId1" Type="http://schemas.openxmlformats.org/officeDocument/2006/relationships/notesMaster" Target="../notesMasters/notesMaster1.xml"/><Relationship Id="rId6" Type="http://schemas.openxmlformats.org/officeDocument/2006/relationships/hyperlink" Target="https://en.wikipedia.org/wiki/Electromagnetic_induction" TargetMode="External"/><Relationship Id="rId5" Type="http://schemas.openxmlformats.org/officeDocument/2006/relationships/hyperlink" Target="https://en.wikipedia.org/wiki/Electric_current" TargetMode="External"/><Relationship Id="rId4" Type="http://schemas.openxmlformats.org/officeDocument/2006/relationships/hyperlink" Target="https://en.wikipedia.org/wiki/Energy"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n-US" dirty="0"/>
              <a:t>School  topics related to underground physics.</a:t>
            </a:r>
          </a:p>
        </p:txBody>
      </p:sp>
      <p:sp>
        <p:nvSpPr>
          <p:cNvPr id="4" name="3 Marcador de número de diapositiva"/>
          <p:cNvSpPr>
            <a:spLocks noGrp="1"/>
          </p:cNvSpPr>
          <p:nvPr>
            <p:ph type="sldNum" sz="quarter" idx="10"/>
          </p:nvPr>
        </p:nvSpPr>
        <p:spPr/>
        <p:txBody>
          <a:bodyPr/>
          <a:lstStyle/>
          <a:p>
            <a:fld id="{444CE7AC-DAB4-4619-8C2D-5FF0178C7BFE}" type="slidenum">
              <a:rPr lang="en-US" smtClean="0"/>
              <a:t>8</a:t>
            </a:fld>
            <a:endParaRPr lang="en-US"/>
          </a:p>
        </p:txBody>
      </p:sp>
    </p:spTree>
    <p:extLst>
      <p:ext uri="{BB962C8B-B14F-4D97-AF65-F5344CB8AC3E}">
        <p14:creationId xmlns:p14="http://schemas.microsoft.com/office/powerpoint/2010/main" val="16812065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39</a:t>
            </a:fld>
            <a:endParaRPr lang="en-US"/>
          </a:p>
        </p:txBody>
      </p:sp>
    </p:spTree>
    <p:extLst>
      <p:ext uri="{BB962C8B-B14F-4D97-AF65-F5344CB8AC3E}">
        <p14:creationId xmlns:p14="http://schemas.microsoft.com/office/powerpoint/2010/main" val="3117643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n-US" dirty="0"/>
              <a:t>since the 1930s</a:t>
            </a:r>
          </a:p>
          <a:p>
            <a:r>
              <a:rPr lang="it-IT" dirty="0"/>
              <a:t>Assieme al </a:t>
            </a:r>
            <a:r>
              <a:rPr lang="it-IT" dirty="0">
                <a:hlinkClick r:id="rId3" tooltip="Isotopi del cesio"/>
              </a:rPr>
              <a:t>cesio-134</a:t>
            </a:r>
            <a:r>
              <a:rPr lang="it-IT" dirty="0"/>
              <a:t>, allo </a:t>
            </a:r>
            <a:r>
              <a:rPr lang="it-IT" dirty="0">
                <a:hlinkClick r:id="rId4" tooltip="Iodio-131"/>
              </a:rPr>
              <a:t>iodio-131</a:t>
            </a:r>
            <a:r>
              <a:rPr lang="it-IT" dirty="0"/>
              <a:t> e allo </a:t>
            </a:r>
            <a:r>
              <a:rPr lang="it-IT" dirty="0">
                <a:hlinkClick r:id="rId5" tooltip="Stronzio-90"/>
              </a:rPr>
              <a:t>stronzio-90</a:t>
            </a:r>
            <a:r>
              <a:rPr lang="it-IT" dirty="0"/>
              <a:t>, il cesio-137 era uno dei </a:t>
            </a:r>
            <a:r>
              <a:rPr lang="it-IT" dirty="0">
                <a:hlinkClick r:id="rId6" tooltip="Radionuclide"/>
              </a:rPr>
              <a:t>radioisotopi</a:t>
            </a:r>
            <a:r>
              <a:rPr lang="it-IT" dirty="0"/>
              <a:t> che ponevano il maggiore rischio per la salute tra quelli dispersi dall'esplosione della bolla d'idrogeno del reattore e il successivo incendio della </a:t>
            </a:r>
            <a:r>
              <a:rPr lang="it-IT" dirty="0">
                <a:hlinkClick r:id="rId7" tooltip="Grafite"/>
              </a:rPr>
              <a:t>grafite</a:t>
            </a:r>
            <a:r>
              <a:rPr lang="it-IT" dirty="0"/>
              <a:t>. </a:t>
            </a:r>
          </a:p>
          <a:p>
            <a:r>
              <a:rPr lang="it-IT" dirty="0"/>
              <a:t>Dal momento che il cesio-137 è un sottoprodotto della fissione nucleare dell'uranio, un tipo di reazione nucleare attualmente per la maggior parte di origine artificiale, esso non si presentava in natura in modo significativo prima che cominciasse l'era atomica</a:t>
            </a:r>
          </a:p>
          <a:p>
            <a:r>
              <a:rPr lang="it-IT" dirty="0"/>
              <a:t>Cs</a:t>
            </a:r>
            <a:r>
              <a:rPr lang="it-IT" baseline="0" dirty="0"/>
              <a:t> simile al potassio</a:t>
            </a:r>
            <a:endParaRPr lang="it-IT" dirty="0"/>
          </a:p>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40</a:t>
            </a:fld>
            <a:endParaRPr lang="en-US"/>
          </a:p>
        </p:txBody>
      </p:sp>
    </p:spTree>
    <p:extLst>
      <p:ext uri="{BB962C8B-B14F-4D97-AF65-F5344CB8AC3E}">
        <p14:creationId xmlns:p14="http://schemas.microsoft.com/office/powerpoint/2010/main" val="3508293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41</a:t>
            </a:fld>
            <a:endParaRPr lang="en-US"/>
          </a:p>
        </p:txBody>
      </p:sp>
    </p:spTree>
    <p:extLst>
      <p:ext uri="{BB962C8B-B14F-4D97-AF65-F5344CB8AC3E}">
        <p14:creationId xmlns:p14="http://schemas.microsoft.com/office/powerpoint/2010/main" val="3508293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n-US" dirty="0"/>
              <a:t>Germanium is by far the most common gamma-ray</a:t>
            </a:r>
          </a:p>
          <a:p>
            <a:r>
              <a:rPr lang="en-US" dirty="0"/>
              <a:t>detector material. High atomic number small band gap </a:t>
            </a:r>
            <a:endParaRPr lang="en-US" dirty="0">
              <a:latin typeface="Arial" panose="020B0604020202020204" pitchFamily="34" charset="0"/>
              <a:cs typeface="Arial" panose="020B0604020202020204" pitchFamily="34" charset="0"/>
            </a:endParaRPr>
          </a:p>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49</a:t>
            </a:fld>
            <a:endParaRPr lang="en-US"/>
          </a:p>
        </p:txBody>
      </p:sp>
    </p:spTree>
    <p:extLst>
      <p:ext uri="{BB962C8B-B14F-4D97-AF65-F5344CB8AC3E}">
        <p14:creationId xmlns:p14="http://schemas.microsoft.com/office/powerpoint/2010/main" val="1868773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n-US" dirty="0"/>
              <a:t>photoelectric cross section depends roughly on the fifth power</a:t>
            </a:r>
          </a:p>
          <a:p>
            <a:r>
              <a:rPr lang="en-US" dirty="0"/>
              <a:t>of the atomic number</a:t>
            </a:r>
            <a:endParaRPr lang="en-US" dirty="0">
              <a:latin typeface="Arial" panose="020B0604020202020204" pitchFamily="34" charset="0"/>
              <a:cs typeface="Arial" panose="020B0604020202020204" pitchFamily="34" charset="0"/>
            </a:endParaRPr>
          </a:p>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51</a:t>
            </a:fld>
            <a:endParaRPr lang="en-US"/>
          </a:p>
        </p:txBody>
      </p:sp>
    </p:spTree>
    <p:extLst>
      <p:ext uri="{BB962C8B-B14F-4D97-AF65-F5344CB8AC3E}">
        <p14:creationId xmlns:p14="http://schemas.microsoft.com/office/powerpoint/2010/main" val="15029727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n-US" dirty="0">
                <a:hlinkClick r:id="rId3" tooltip="Electron temperature"/>
              </a:rPr>
              <a:t>plasma</a:t>
            </a:r>
            <a:r>
              <a:rPr lang="en-US" dirty="0"/>
              <a:t> source in which the </a:t>
            </a:r>
            <a:r>
              <a:rPr lang="en-US" dirty="0">
                <a:hlinkClick r:id="rId4"/>
              </a:rPr>
              <a:t>energy</a:t>
            </a:r>
            <a:r>
              <a:rPr lang="en-US" dirty="0"/>
              <a:t> is supplied by </a:t>
            </a:r>
            <a:r>
              <a:rPr lang="en-US" dirty="0">
                <a:hlinkClick r:id="rId5" tooltip="Electric current"/>
              </a:rPr>
              <a:t>electric currents</a:t>
            </a:r>
            <a:r>
              <a:rPr lang="en-US" dirty="0"/>
              <a:t> which are produced by </a:t>
            </a:r>
            <a:r>
              <a:rPr lang="en-US" dirty="0">
                <a:hlinkClick r:id="rId6" tooltip="Electromagnetic induction"/>
              </a:rPr>
              <a:t>electromagnetic induction</a:t>
            </a:r>
            <a:r>
              <a:rPr lang="en-US" dirty="0"/>
              <a:t>, that is, by time-varying </a:t>
            </a:r>
            <a:r>
              <a:rPr lang="en-US" dirty="0">
                <a:hlinkClick r:id="rId7" tooltip="Magnetic field"/>
              </a:rPr>
              <a:t>magnetic fields</a:t>
            </a:r>
            <a:r>
              <a:rPr lang="en-US" dirty="0"/>
              <a:t>.</a:t>
            </a:r>
            <a:r>
              <a:rPr lang="en-US" baseline="30000" dirty="0">
                <a:hlinkClick r:id="rId8"/>
              </a:rPr>
              <a:t>[2]</a:t>
            </a:r>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58</a:t>
            </a:fld>
            <a:endParaRPr lang="en-US"/>
          </a:p>
        </p:txBody>
      </p:sp>
    </p:spTree>
    <p:extLst>
      <p:ext uri="{BB962C8B-B14F-4D97-AF65-F5344CB8AC3E}">
        <p14:creationId xmlns:p14="http://schemas.microsoft.com/office/powerpoint/2010/main" val="3633997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60</a:t>
            </a:fld>
            <a:endParaRPr lang="en-US"/>
          </a:p>
        </p:txBody>
      </p:sp>
    </p:spTree>
    <p:extLst>
      <p:ext uri="{BB962C8B-B14F-4D97-AF65-F5344CB8AC3E}">
        <p14:creationId xmlns:p14="http://schemas.microsoft.com/office/powerpoint/2010/main" val="2904368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69</a:t>
            </a:fld>
            <a:endParaRPr lang="en-US"/>
          </a:p>
        </p:txBody>
      </p:sp>
    </p:spTree>
    <p:extLst>
      <p:ext uri="{BB962C8B-B14F-4D97-AF65-F5344CB8AC3E}">
        <p14:creationId xmlns:p14="http://schemas.microsoft.com/office/powerpoint/2010/main" val="3400002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Extremely low-background features are more and more required: steady progress in material sourcing, manufacturing and assaying</a:t>
            </a:r>
          </a:p>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11</a:t>
            </a:fld>
            <a:endParaRPr lang="en-US"/>
          </a:p>
        </p:txBody>
      </p:sp>
    </p:spTree>
    <p:extLst>
      <p:ext uri="{BB962C8B-B14F-4D97-AF65-F5344CB8AC3E}">
        <p14:creationId xmlns:p14="http://schemas.microsoft.com/office/powerpoint/2010/main" val="2369502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Extremely low-background features are more and more required: steady progress in material sourcing, manufacturing and assaying</a:t>
            </a:r>
          </a:p>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12</a:t>
            </a:fld>
            <a:endParaRPr lang="en-US"/>
          </a:p>
        </p:txBody>
      </p:sp>
    </p:spTree>
    <p:extLst>
      <p:ext uri="{BB962C8B-B14F-4D97-AF65-F5344CB8AC3E}">
        <p14:creationId xmlns:p14="http://schemas.microsoft.com/office/powerpoint/2010/main" val="2943106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n-US" sz="1200" dirty="0"/>
              <a:t>Our galaxy’s stock of heavy elements was mostly produced in earlier generations of stars and dispersed into the interstellar medium by various processes (e.g. supernovae explosions can eject stable and unstable nuclei into the interstellar medium)</a:t>
            </a:r>
          </a:p>
          <a:p>
            <a:endParaRPr lang="en-US" sz="1200" dirty="0"/>
          </a:p>
          <a:p>
            <a:r>
              <a:rPr lang="en-US" sz="1200" dirty="0"/>
              <a:t>This cloud later condensed to form the stellar systems</a:t>
            </a:r>
          </a:p>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20</a:t>
            </a:fld>
            <a:endParaRPr lang="en-US"/>
          </a:p>
        </p:txBody>
      </p:sp>
    </p:spTree>
    <p:extLst>
      <p:ext uri="{BB962C8B-B14F-4D97-AF65-F5344CB8AC3E}">
        <p14:creationId xmlns:p14="http://schemas.microsoft.com/office/powerpoint/2010/main" val="773655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latin typeface="+mn-lt"/>
                <a:ea typeface="+mn-ea"/>
                <a:cs typeface="+mn-cs"/>
              </a:rPr>
              <a:t>Secular does not mean eternal. Looking at a very long-term all secular equilibria are transient. </a:t>
            </a:r>
          </a:p>
          <a:p>
            <a:r>
              <a:rPr lang="en-US" dirty="0"/>
              <a:t>At the equilibrium the # of atoms Is</a:t>
            </a:r>
            <a:r>
              <a:rPr lang="en-US" baseline="0" dirty="0"/>
              <a:t> maximum</a:t>
            </a:r>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28</a:t>
            </a:fld>
            <a:endParaRPr lang="en-US"/>
          </a:p>
        </p:txBody>
      </p:sp>
    </p:spTree>
    <p:extLst>
      <p:ext uri="{BB962C8B-B14F-4D97-AF65-F5344CB8AC3E}">
        <p14:creationId xmlns:p14="http://schemas.microsoft.com/office/powerpoint/2010/main" val="4201603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n-US" dirty="0"/>
          </a:p>
          <a:p>
            <a:endParaRPr lang="en-US" dirty="0"/>
          </a:p>
          <a:p>
            <a:r>
              <a:rPr lang="en-US" dirty="0"/>
              <a:t>In rare circumstances, nucleons removed in spallation reactions can combine to form nuclei. For example the radioactive tritium isotope of hydrogen can be produced by cosmic rays by (for example) the reaction </a:t>
            </a:r>
            <a:r>
              <a:rPr lang="pt-BR" dirty="0"/>
              <a:t>n 16O </a:t>
            </a:r>
            <a:r>
              <a:rPr lang="pt-BR" i="1" dirty="0"/>
              <a:t>→  </a:t>
            </a:r>
            <a:r>
              <a:rPr lang="pt-BR" dirty="0"/>
              <a:t>H14N </a:t>
            </a:r>
            <a:r>
              <a:rPr lang="pt-BR" i="1" dirty="0"/>
              <a:t>t</a:t>
            </a:r>
            <a:r>
              <a:rPr lang="pt-BR" dirty="0"/>
              <a:t>1</a:t>
            </a:r>
            <a:r>
              <a:rPr lang="pt-BR" i="1" dirty="0"/>
              <a:t>/</a:t>
            </a:r>
            <a:r>
              <a:rPr lang="pt-BR" dirty="0"/>
              <a:t>2(3H) = 12</a:t>
            </a:r>
            <a:r>
              <a:rPr lang="pt-BR" i="1" dirty="0"/>
              <a:t>.</a:t>
            </a:r>
            <a:r>
              <a:rPr lang="pt-BR" dirty="0"/>
              <a:t>35 </a:t>
            </a:r>
            <a:r>
              <a:rPr lang="pt-BR" dirty="0" err="1"/>
              <a:t>yr</a:t>
            </a:r>
            <a:r>
              <a:rPr lang="pt-BR" dirty="0"/>
              <a:t> </a:t>
            </a:r>
            <a:r>
              <a:rPr lang="pt-BR" i="1" dirty="0"/>
              <a:t>. </a:t>
            </a:r>
            <a:r>
              <a:rPr lang="pt-BR" dirty="0"/>
              <a:t>(5.14) </a:t>
            </a:r>
            <a:r>
              <a:rPr lang="en-US" dirty="0"/>
              <a:t>The atmospheric tritium combines with oxygen to form water that rains down on the Earth. Prior to the atmospheric testing of nuclear weapons and the Chernobyl reactor accident, this was  he primary source of naturally occurring tritium. Because of its short half-life, tritium is absent in water from deep water reserves and also in crude oil  </a:t>
            </a:r>
          </a:p>
          <a:p>
            <a:endParaRPr lang="en-US" dirty="0"/>
          </a:p>
          <a:p>
            <a:r>
              <a:rPr lang="en-US" dirty="0"/>
              <a:t>Primary cosmic ray particles hit the earth atmosphere producing a variety of particles </a:t>
            </a:r>
          </a:p>
          <a:p>
            <a:endParaRPr lang="en-US"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Cosmic muons can</a:t>
            </a:r>
          </a:p>
          <a:p>
            <a:pPr marL="285750" indent="-285750">
              <a:buFont typeface="Arial" panose="020B0604020202020204" pitchFamily="34" charset="0"/>
              <a:buChar char="•"/>
            </a:pPr>
            <a:r>
              <a:rPr lang="en-US" dirty="0"/>
              <a:t>create neutrons, β and γ backgrounds without leaving any traces in the detector</a:t>
            </a:r>
          </a:p>
          <a:p>
            <a:pPr marL="285750" indent="-285750">
              <a:buFont typeface="Arial" panose="020B0604020202020204" pitchFamily="34" charset="0"/>
              <a:buChar char="•"/>
            </a:pPr>
            <a:r>
              <a:rPr lang="en-US" dirty="0"/>
              <a:t> increase detector dead-time (if overhead burden is inadequate)</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t>produce unwanted radioisotopes</a:t>
            </a:r>
            <a:r>
              <a:rPr lang="en-US" dirty="0">
                <a:latin typeface="Arial" panose="020B0604020202020204" pitchFamily="34" charset="0"/>
                <a:cs typeface="Arial" panose="020B0604020202020204" pitchFamily="34" charset="0"/>
              </a:rPr>
              <a:t> (even UG)</a:t>
            </a:r>
            <a:endParaRPr lang="en-US" dirty="0"/>
          </a:p>
          <a:p>
            <a:endParaRPr lang="en-US" dirty="0"/>
          </a:p>
          <a:p>
            <a:endParaRPr lang="en-US" dirty="0"/>
          </a:p>
          <a:p>
            <a:endParaRPr lang="en-US" dirty="0"/>
          </a:p>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35</a:t>
            </a:fld>
            <a:endParaRPr lang="en-US"/>
          </a:p>
        </p:txBody>
      </p:sp>
    </p:spTree>
    <p:extLst>
      <p:ext uri="{BB962C8B-B14F-4D97-AF65-F5344CB8AC3E}">
        <p14:creationId xmlns:p14="http://schemas.microsoft.com/office/powerpoint/2010/main" val="878658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n-US" dirty="0"/>
          </a:p>
          <a:p>
            <a:r>
              <a:rPr lang="en-US" dirty="0"/>
              <a:t>This nucleus is a secondary product of neutrons who are themselves produced by high-energy cosmic-ray protons that breakup nuclei in the  atmosphere. The neutrons then either decay or are absorbed. The most common absorption process is the </a:t>
            </a:r>
            <a:r>
              <a:rPr lang="en-US" i="1" dirty="0"/>
              <a:t>exothermic </a:t>
            </a:r>
            <a:r>
              <a:rPr lang="en-US" dirty="0"/>
              <a:t>(</a:t>
            </a:r>
            <a:r>
              <a:rPr lang="en-US" dirty="0" err="1"/>
              <a:t>n,p</a:t>
            </a:r>
            <a:r>
              <a:rPr lang="en-US" dirty="0"/>
              <a:t>) reaction on abundant atmospheric nitrogen </a:t>
            </a:r>
          </a:p>
          <a:p>
            <a:endParaRPr lang="en-US" dirty="0"/>
          </a:p>
          <a:p>
            <a:r>
              <a:rPr lang="en-US" dirty="0"/>
              <a:t>In rare circumstances, nucleons removed in spallation reactions can combine to form nuclei. For example the radioactive tritium isotope of hydrogen can be produced by cosmic rays by (for example) the reaction </a:t>
            </a:r>
            <a:r>
              <a:rPr lang="pt-BR" dirty="0"/>
              <a:t>n 16O </a:t>
            </a:r>
            <a:r>
              <a:rPr lang="pt-BR" i="1" dirty="0"/>
              <a:t>→  </a:t>
            </a:r>
            <a:r>
              <a:rPr lang="pt-BR" dirty="0"/>
              <a:t>H14N </a:t>
            </a:r>
            <a:r>
              <a:rPr lang="pt-BR" i="1" dirty="0"/>
              <a:t>t</a:t>
            </a:r>
            <a:r>
              <a:rPr lang="pt-BR" dirty="0"/>
              <a:t>1</a:t>
            </a:r>
            <a:r>
              <a:rPr lang="pt-BR" i="1" dirty="0"/>
              <a:t>/</a:t>
            </a:r>
            <a:r>
              <a:rPr lang="pt-BR" dirty="0"/>
              <a:t>2(3H) = 12</a:t>
            </a:r>
            <a:r>
              <a:rPr lang="pt-BR" i="1" dirty="0"/>
              <a:t>.</a:t>
            </a:r>
            <a:r>
              <a:rPr lang="pt-BR" dirty="0"/>
              <a:t>35 </a:t>
            </a:r>
            <a:r>
              <a:rPr lang="pt-BR" dirty="0" err="1"/>
              <a:t>yr</a:t>
            </a:r>
            <a:r>
              <a:rPr lang="pt-BR" dirty="0"/>
              <a:t> </a:t>
            </a:r>
            <a:r>
              <a:rPr lang="pt-BR" i="1" dirty="0"/>
              <a:t>. </a:t>
            </a:r>
            <a:r>
              <a:rPr lang="pt-BR" dirty="0"/>
              <a:t>(5.14) </a:t>
            </a:r>
            <a:r>
              <a:rPr lang="en-US" dirty="0"/>
              <a:t>The atmospheric tritium combines with oxygen to form water that rains down on the Earth. Prior to the atmospheric testing of nuclear weapons and the Chernobyl reactor accident, this was  he primary source of naturally occurring tritium. Because of its short half-life, tritium is absent in water from deep water reserves and also in crude oil  </a:t>
            </a:r>
          </a:p>
          <a:p>
            <a:endParaRPr lang="en-US" dirty="0"/>
          </a:p>
          <a:p>
            <a:r>
              <a:rPr lang="en-US" dirty="0"/>
              <a:t>Primary cosmic ray particles hit the earth atmosphere producing a variety of particles </a:t>
            </a:r>
          </a:p>
          <a:p>
            <a:r>
              <a:rPr lang="en-US" dirty="0"/>
              <a:t>The total intensity of these secondary's reaches a maximum at an atmospheric depth of about 150 g/cm (</a:t>
            </a:r>
            <a:r>
              <a:rPr lang="en-US" dirty="0">
                <a:sym typeface="Symbol"/>
              </a:rPr>
              <a:t></a:t>
            </a:r>
            <a:r>
              <a:rPr lang="en-US" dirty="0"/>
              <a:t>13.7 km altitude) and then falls off gradually</a:t>
            </a:r>
          </a:p>
          <a:p>
            <a:r>
              <a:rPr lang="en-US" dirty="0"/>
              <a:t>At sea level, the muon flux dominates</a:t>
            </a:r>
          </a:p>
          <a:p>
            <a:endParaRPr lang="en-US"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Cosmic muons can</a:t>
            </a:r>
          </a:p>
          <a:p>
            <a:pPr marL="285750" indent="-285750">
              <a:buFont typeface="Arial" panose="020B0604020202020204" pitchFamily="34" charset="0"/>
              <a:buChar char="•"/>
            </a:pPr>
            <a:r>
              <a:rPr lang="en-US" dirty="0"/>
              <a:t>create neutrons, β and γ backgrounds without leaving any traces in the detector</a:t>
            </a:r>
          </a:p>
          <a:p>
            <a:pPr marL="285750" indent="-285750">
              <a:buFont typeface="Arial" panose="020B0604020202020204" pitchFamily="34" charset="0"/>
              <a:buChar char="•"/>
            </a:pPr>
            <a:r>
              <a:rPr lang="en-US" dirty="0"/>
              <a:t> increase detector dead-time (if overhead burden is inadequate)</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t>produce unwanted radioisotopes</a:t>
            </a:r>
            <a:r>
              <a:rPr lang="en-US" dirty="0">
                <a:latin typeface="Arial" panose="020B0604020202020204" pitchFamily="34" charset="0"/>
                <a:cs typeface="Arial" panose="020B0604020202020204" pitchFamily="34" charset="0"/>
              </a:rPr>
              <a:t> (even UG)</a:t>
            </a:r>
            <a:endParaRPr lang="en-US" dirty="0"/>
          </a:p>
          <a:p>
            <a:endParaRPr lang="en-US" dirty="0"/>
          </a:p>
          <a:p>
            <a:endParaRPr lang="en-US" dirty="0"/>
          </a:p>
          <a:p>
            <a:endParaRPr lang="en-US" dirty="0"/>
          </a:p>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36</a:t>
            </a:fld>
            <a:endParaRPr lang="en-US"/>
          </a:p>
        </p:txBody>
      </p:sp>
    </p:spTree>
    <p:extLst>
      <p:ext uri="{BB962C8B-B14F-4D97-AF65-F5344CB8AC3E}">
        <p14:creationId xmlns:p14="http://schemas.microsoft.com/office/powerpoint/2010/main" val="1697080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37</a:t>
            </a:fld>
            <a:endParaRPr lang="en-US"/>
          </a:p>
        </p:txBody>
      </p:sp>
    </p:spTree>
    <p:extLst>
      <p:ext uri="{BB962C8B-B14F-4D97-AF65-F5344CB8AC3E}">
        <p14:creationId xmlns:p14="http://schemas.microsoft.com/office/powerpoint/2010/main" val="975959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n-US" dirty="0"/>
              <a:t>tritium is absent in water from deep water reserves and also in crude oil</a:t>
            </a:r>
            <a:endParaRPr lang="en-US" dirty="0">
              <a:latin typeface="Arial" panose="020B0604020202020204" pitchFamily="34" charset="0"/>
              <a:cs typeface="Arial" panose="020B0604020202020204" pitchFamily="34" charset="0"/>
            </a:endParaRPr>
          </a:p>
          <a:p>
            <a:endParaRPr lang="en-US" dirty="0"/>
          </a:p>
        </p:txBody>
      </p:sp>
      <p:sp>
        <p:nvSpPr>
          <p:cNvPr id="4" name="3 Marcador de número de diapositiva"/>
          <p:cNvSpPr>
            <a:spLocks noGrp="1"/>
          </p:cNvSpPr>
          <p:nvPr>
            <p:ph type="sldNum" sz="quarter" idx="10"/>
          </p:nvPr>
        </p:nvSpPr>
        <p:spPr/>
        <p:txBody>
          <a:bodyPr/>
          <a:lstStyle/>
          <a:p>
            <a:fld id="{444CE7AC-DAB4-4619-8C2D-5FF0178C7BFE}" type="slidenum">
              <a:rPr lang="en-US" smtClean="0"/>
              <a:t>38</a:t>
            </a:fld>
            <a:endParaRPr lang="en-US"/>
          </a:p>
        </p:txBody>
      </p:sp>
    </p:spTree>
    <p:extLst>
      <p:ext uri="{BB962C8B-B14F-4D97-AF65-F5344CB8AC3E}">
        <p14:creationId xmlns:p14="http://schemas.microsoft.com/office/powerpoint/2010/main" val="3810027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A0839DE4-87FB-4B73-9128-C2114E3CF8AC}" type="datetime1">
              <a:rPr lang="es-ES" smtClean="0"/>
              <a:t>22/06/2026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51490D4F-0220-4C94-BC98-84A9F67BACBE}" type="datetime1">
              <a:rPr lang="es-ES" smtClean="0"/>
              <a:t>22/06/2026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5FCBBE9B-4B69-496A-996F-F4B2C3ACB5C8}" type="datetime1">
              <a:rPr lang="es-ES" smtClean="0"/>
              <a:t>22/06/2026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B395A0FF-9EC2-458F-B95A-4F942EB3DDEB}" type="datetime1">
              <a:rPr lang="es-ES" smtClean="0"/>
              <a:t>22/06/2026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3B3FA126-CFBC-4D83-BC19-17106228B9B2}" type="datetime1">
              <a:rPr lang="es-ES" smtClean="0"/>
              <a:t>22/06/2026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86E8E79A-CBEF-4DFF-9E15-67B9295110DA}" type="datetime1">
              <a:rPr lang="es-ES" smtClean="0"/>
              <a:t>22/06/2026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942C1834-0A71-4BE3-A8B2-A29ED9760910}" type="datetime1">
              <a:rPr lang="es-ES" smtClean="0"/>
              <a:t>22/06/2026</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C0879FAD-355F-4044-ADB4-FA9EC296AA1A}" type="datetime1">
              <a:rPr lang="es-ES" smtClean="0"/>
              <a:t>22/06/2026</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0C1123C-8C95-4A71-927B-0B13DDC125D3}" type="datetime1">
              <a:rPr lang="es-ES" smtClean="0"/>
              <a:t>22/06/2026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EFF2253-A800-47AA-B124-5C04F3653DBA}" type="datetime1">
              <a:rPr lang="es-ES" smtClean="0"/>
              <a:t>22/06/2026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D3025661-4DE8-4661-9381-793DBF694B2D}" type="datetime1">
              <a:rPr lang="es-ES" smtClean="0"/>
              <a:t>22/06/2026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34F51A-046B-4E53-B1A5-2CBBF3C72F22}" type="datetime1">
              <a:rPr lang="es-ES" smtClean="0"/>
              <a:t>22/06/2026</a:t>
            </a:fld>
            <a:endParaRPr lang="es-ES"/>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hyperlink" Target="https://www-nds.iaea.org/relnsd/vcharthtml/VChartHTML.html"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g"/><Relationship Id="rId4" Type="http://schemas.openxmlformats.org/officeDocument/2006/relationships/image" Target="../media/image2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54.tiff"/><Relationship Id="rId3" Type="http://schemas.openxmlformats.org/officeDocument/2006/relationships/image" Target="../media/image49.tiff"/><Relationship Id="rId7" Type="http://schemas.openxmlformats.org/officeDocument/2006/relationships/image" Target="../media/image53.png"/><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tiff"/><Relationship Id="rId4" Type="http://schemas.openxmlformats.org/officeDocument/2006/relationships/image" Target="../media/image50.tiff"/></Relationships>
</file>

<file path=ppt/slides/_rels/slide5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5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5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6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6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2.tiff"/><Relationship Id="rId2" Type="http://schemas.openxmlformats.org/officeDocument/2006/relationships/image" Target="../media/image81.tif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11052515-625B-45AD-BD0F-9FEB3CA81C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1 Título"/>
          <p:cNvSpPr>
            <a:spLocks noGrp="1"/>
          </p:cNvSpPr>
          <p:nvPr>
            <p:ph type="ctrTitle"/>
          </p:nvPr>
        </p:nvSpPr>
        <p:spPr>
          <a:xfrm>
            <a:off x="0" y="0"/>
            <a:ext cx="12192000" cy="1470025"/>
          </a:xfrm>
        </p:spPr>
        <p:txBody>
          <a:bodyPr tIns="0" bIns="0" anchor="t" anchorCtr="1">
            <a:noAutofit/>
          </a:bodyPr>
          <a:lstStyle/>
          <a:p>
            <a:r>
              <a:rPr lang="en-US" sz="4800" b="1" dirty="0">
                <a:solidFill>
                  <a:srgbClr val="FF0000"/>
                </a:solidFill>
              </a:rPr>
              <a:t>Materials radiopurity and radioactive assays</a:t>
            </a:r>
          </a:p>
        </p:txBody>
      </p:sp>
      <p:sp>
        <p:nvSpPr>
          <p:cNvPr id="5" name="4 CuadroTexto"/>
          <p:cNvSpPr txBox="1"/>
          <p:nvPr/>
        </p:nvSpPr>
        <p:spPr>
          <a:xfrm>
            <a:off x="4079776" y="4912251"/>
            <a:ext cx="4541436" cy="1569660"/>
          </a:xfrm>
          <a:prstGeom prst="rect">
            <a:avLst/>
          </a:prstGeom>
          <a:noFill/>
        </p:spPr>
        <p:txBody>
          <a:bodyPr wrap="none" rtlCol="0">
            <a:spAutoFit/>
          </a:bodyPr>
          <a:lstStyle/>
          <a:p>
            <a:pPr algn="ctr"/>
            <a:r>
              <a:rPr lang="en-US" sz="4000" dirty="0">
                <a:solidFill>
                  <a:schemeClr val="accent3">
                    <a:lumMod val="60000"/>
                    <a:lumOff val="40000"/>
                  </a:schemeClr>
                </a:solidFill>
                <a:latin typeface="+mj-lt"/>
                <a:cs typeface="Arial" panose="020B0604020202020204" pitchFamily="34" charset="0"/>
              </a:rPr>
              <a:t>Roberto Santorelli</a:t>
            </a:r>
          </a:p>
          <a:p>
            <a:pPr algn="ctr"/>
            <a:r>
              <a:rPr lang="en-US" sz="2800" dirty="0">
                <a:solidFill>
                  <a:schemeClr val="accent3">
                    <a:lumMod val="60000"/>
                    <a:lumOff val="40000"/>
                  </a:schemeClr>
                </a:solidFill>
                <a:latin typeface="+mj-lt"/>
                <a:cs typeface="Arial" panose="020B0604020202020204" pitchFamily="34" charset="0"/>
              </a:rPr>
              <a:t>CIEMAT – Madrid</a:t>
            </a:r>
          </a:p>
          <a:p>
            <a:pPr algn="ctr"/>
            <a:r>
              <a:rPr lang="en-US" sz="2800" dirty="0">
                <a:solidFill>
                  <a:schemeClr val="accent3">
                    <a:lumMod val="60000"/>
                    <a:lumOff val="40000"/>
                  </a:schemeClr>
                </a:solidFill>
                <a:latin typeface="+mj-lt"/>
                <a:cs typeface="Arial" panose="020B0604020202020204" pitchFamily="34" charset="0"/>
              </a:rPr>
              <a:t>roberto.santorelli@ciemat.es</a:t>
            </a:r>
          </a:p>
        </p:txBody>
      </p:sp>
      <p:pic>
        <p:nvPicPr>
          <p:cNvPr id="8" name="Picture 2" descr="Logo CIEM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9" y="5808754"/>
            <a:ext cx="2889303" cy="59951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cfp.ciemat.es/image/layout_set_logo?img_id=531894&amp;t=1479399651928"/>
          <p:cNvPicPr>
            <a:picLocks noChangeAspect="1" noChangeArrowheads="1"/>
          </p:cNvPicPr>
          <p:nvPr/>
        </p:nvPicPr>
        <p:blipFill rotWithShape="1">
          <a:blip r:embed="rId4">
            <a:extLst>
              <a:ext uri="{28A0092B-C50C-407E-A947-70E740481C1C}">
                <a14:useLocalDpi xmlns:a14="http://schemas.microsoft.com/office/drawing/2010/main" val="0"/>
              </a:ext>
            </a:extLst>
          </a:blip>
          <a:srcRect l="82387"/>
          <a:stretch/>
        </p:blipFill>
        <p:spPr bwMode="auto">
          <a:xfrm>
            <a:off x="11074737" y="5753936"/>
            <a:ext cx="1055177" cy="709147"/>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1343472" y="6490711"/>
            <a:ext cx="9723239" cy="369332"/>
          </a:xfrm>
          <a:prstGeom prst="rect">
            <a:avLst/>
          </a:prstGeom>
          <a:noFill/>
        </p:spPr>
        <p:txBody>
          <a:bodyPr wrap="none" rtlCol="0">
            <a:spAutoFit/>
          </a:bodyPr>
          <a:lstStyle/>
          <a:p>
            <a:r>
              <a:rPr lang="es-ES" i="1" dirty="0">
                <a:solidFill>
                  <a:schemeClr val="bg1"/>
                </a:solidFill>
              </a:rPr>
              <a:t>TIDPAN 2026 - Taller de Instrumentación y Detectores en Física de </a:t>
            </a:r>
            <a:r>
              <a:rPr lang="es-ES" i="1" dirty="0" err="1">
                <a:solidFill>
                  <a:schemeClr val="bg1"/>
                </a:solidFill>
              </a:rPr>
              <a:t>Particulas</a:t>
            </a:r>
            <a:r>
              <a:rPr lang="es-ES" i="1" dirty="0">
                <a:solidFill>
                  <a:schemeClr val="bg1"/>
                </a:solidFill>
              </a:rPr>
              <a:t>, </a:t>
            </a:r>
            <a:r>
              <a:rPr lang="es-ES" i="1" dirty="0" err="1">
                <a:solidFill>
                  <a:schemeClr val="bg1"/>
                </a:solidFill>
              </a:rPr>
              <a:t>Astropartículas</a:t>
            </a:r>
            <a:r>
              <a:rPr lang="es-ES" i="1" dirty="0">
                <a:solidFill>
                  <a:schemeClr val="bg1"/>
                </a:solidFill>
              </a:rPr>
              <a:t> y Nuclear</a:t>
            </a:r>
            <a:endParaRPr lang="en-US" i="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889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263353" y="989584"/>
            <a:ext cx="11960360" cy="954107"/>
          </a:xfrm>
          <a:prstGeom prst="rect">
            <a:avLst/>
          </a:prstGeom>
          <a:noFill/>
        </p:spPr>
        <p:txBody>
          <a:bodyPr wrap="square" rtlCol="0">
            <a:spAutoFit/>
          </a:bodyPr>
          <a:lstStyle/>
          <a:p>
            <a:r>
              <a:rPr lang="en-US" sz="2800" dirty="0"/>
              <a:t>In rare-event searches, the background must be carefully assessed: all detector components have to be assayed</a:t>
            </a:r>
            <a:endParaRPr lang="en-US" sz="2800" dirty="0">
              <a:latin typeface="+mj-lt"/>
              <a:cs typeface="Arial" panose="020B0604020202020204" pitchFamily="34" charset="0"/>
            </a:endParaRPr>
          </a:p>
        </p:txBody>
      </p:sp>
      <p:pic>
        <p:nvPicPr>
          <p:cNvPr id="7" name="Google Shape;353;p75"/>
          <p:cNvPicPr preferRelativeResize="0"/>
          <p:nvPr/>
        </p:nvPicPr>
        <p:blipFill rotWithShape="1">
          <a:blip r:embed="rId2">
            <a:alphaModFix/>
          </a:blip>
          <a:srcRect t="6367"/>
          <a:stretch/>
        </p:blipFill>
        <p:spPr>
          <a:xfrm>
            <a:off x="2547322" y="2168580"/>
            <a:ext cx="6264696" cy="4263932"/>
          </a:xfrm>
          <a:prstGeom prst="rect">
            <a:avLst/>
          </a:prstGeom>
          <a:noFill/>
          <a:ln>
            <a:noFill/>
          </a:ln>
        </p:spPr>
      </p:pic>
      <p:sp>
        <p:nvSpPr>
          <p:cNvPr id="2" name="1 CuadroTexto"/>
          <p:cNvSpPr txBox="1"/>
          <p:nvPr/>
        </p:nvSpPr>
        <p:spPr>
          <a:xfrm>
            <a:off x="216235" y="3251110"/>
            <a:ext cx="2331087" cy="523220"/>
          </a:xfrm>
          <a:prstGeom prst="rect">
            <a:avLst/>
          </a:prstGeom>
          <a:noFill/>
        </p:spPr>
        <p:txBody>
          <a:bodyPr wrap="none" rtlCol="0">
            <a:spAutoFit/>
          </a:bodyPr>
          <a:lstStyle/>
          <a:p>
            <a:r>
              <a:rPr lang="en-US" sz="2800" b="1" dirty="0">
                <a:latin typeface="+mj-lt"/>
                <a:cs typeface="Arial" panose="020B0604020202020204" pitchFamily="34" charset="0"/>
              </a:rPr>
              <a:t>DS-50 @ LNGS</a:t>
            </a:r>
          </a:p>
        </p:txBody>
      </p:sp>
      <p:sp>
        <p:nvSpPr>
          <p:cNvPr id="9" name="8 CuadroTexto"/>
          <p:cNvSpPr txBox="1"/>
          <p:nvPr/>
        </p:nvSpPr>
        <p:spPr>
          <a:xfrm>
            <a:off x="1524000" y="1192"/>
            <a:ext cx="9144000" cy="646331"/>
          </a:xfrm>
          <a:prstGeom prst="rect">
            <a:avLst/>
          </a:prstGeom>
          <a:noFill/>
        </p:spPr>
        <p:txBody>
          <a:bodyPr wrap="square" rtlCol="0">
            <a:spAutoFit/>
          </a:bodyPr>
          <a:lstStyle/>
          <a:p>
            <a:pPr algn="ctr"/>
            <a:r>
              <a:rPr lang="en-US" sz="3600" b="1" dirty="0"/>
              <a:t>Material radiopurity: general aspects</a:t>
            </a:r>
            <a:endParaRPr lang="en-US" sz="3600" b="1" dirty="0">
              <a:latin typeface="Arial" panose="020B0604020202020204" pitchFamily="34" charset="0"/>
              <a:cs typeface="Arial" panose="020B0604020202020204" pitchFamily="34" charset="0"/>
            </a:endParaRPr>
          </a:p>
        </p:txBody>
      </p:sp>
      <p:sp>
        <p:nvSpPr>
          <p:cNvPr id="10" name="3 Marcador de número de diapositiva">
            <a:extLst>
              <a:ext uri="{FF2B5EF4-FFF2-40B4-BE49-F238E27FC236}">
                <a16:creationId xmlns:a16="http://schemas.microsoft.com/office/drawing/2014/main" id="{5E63F1E6-23CD-4EA0-9813-C42C47395FAF}"/>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10</a:t>
            </a:fld>
            <a:endParaRPr lang="es-ES" b="1" dirty="0"/>
          </a:p>
        </p:txBody>
      </p:sp>
      <p:sp>
        <p:nvSpPr>
          <p:cNvPr id="3" name="Rectángulo 2">
            <a:extLst>
              <a:ext uri="{FF2B5EF4-FFF2-40B4-BE49-F238E27FC236}">
                <a16:creationId xmlns:a16="http://schemas.microsoft.com/office/drawing/2014/main" id="{E93B5537-0245-46F5-96D8-D8142A8F3611}"/>
              </a:ext>
            </a:extLst>
          </p:cNvPr>
          <p:cNvSpPr/>
          <p:nvPr/>
        </p:nvSpPr>
        <p:spPr>
          <a:xfrm>
            <a:off x="8431969" y="3513261"/>
            <a:ext cx="3791743" cy="830997"/>
          </a:xfrm>
          <a:prstGeom prst="rect">
            <a:avLst/>
          </a:prstGeom>
        </p:spPr>
        <p:txBody>
          <a:bodyPr wrap="square">
            <a:spAutoFit/>
          </a:bodyPr>
          <a:lstStyle/>
          <a:p>
            <a:r>
              <a:rPr lang="en-US" sz="2400" dirty="0">
                <a:cs typeface="Arial" panose="020B0604020202020204" pitchFamily="34" charset="0"/>
              </a:rPr>
              <a:t>Cryostat, sensors, support structure, </a:t>
            </a:r>
            <a:r>
              <a:rPr lang="en-US" sz="2400" dirty="0" err="1">
                <a:cs typeface="Arial" panose="020B0604020202020204" pitchFamily="34" charset="0"/>
              </a:rPr>
              <a:t>Ar</a:t>
            </a:r>
            <a:r>
              <a:rPr lang="en-US" sz="2400" dirty="0">
                <a:cs typeface="Arial" panose="020B0604020202020204" pitchFamily="34" charset="0"/>
              </a:rPr>
              <a:t>…</a:t>
            </a:r>
            <a:endParaRPr lang="en-US" sz="2400" dirty="0"/>
          </a:p>
        </p:txBody>
      </p:sp>
    </p:spTree>
    <p:extLst>
      <p:ext uri="{BB962C8B-B14F-4D97-AF65-F5344CB8AC3E}">
        <p14:creationId xmlns:p14="http://schemas.microsoft.com/office/powerpoint/2010/main" val="161279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1937" y="1124744"/>
            <a:ext cx="12025336" cy="5324535"/>
          </a:xfrm>
          <a:prstGeom prst="rect">
            <a:avLst/>
          </a:prstGeom>
          <a:noFill/>
        </p:spPr>
        <p:txBody>
          <a:bodyPr wrap="square" rtlCol="0">
            <a:spAutoFit/>
          </a:bodyPr>
          <a:lstStyle/>
          <a:p>
            <a:pPr marL="457200" indent="-457200">
              <a:spcAft>
                <a:spcPts val="1200"/>
              </a:spcAft>
              <a:buFont typeface="Arial" panose="020B0604020202020204" pitchFamily="34" charset="0"/>
              <a:buChar char="•"/>
            </a:pPr>
            <a:r>
              <a:rPr lang="en-US" sz="2800" b="1" dirty="0"/>
              <a:t>Dedicated measurements to ensure the radiopurity of the materials used in the detector’s construction: </a:t>
            </a:r>
          </a:p>
          <a:p>
            <a:pPr marL="1166813" indent="-457200">
              <a:spcAft>
                <a:spcPts val="1200"/>
              </a:spcAft>
              <a:buFont typeface="Wingdings" panose="05000000000000000000" pitchFamily="2" charset="2"/>
              <a:buChar char="Ø"/>
            </a:pPr>
            <a:r>
              <a:rPr lang="en-US" sz="2800" b="1" dirty="0">
                <a:solidFill>
                  <a:srgbClr val="FF0000"/>
                </a:solidFill>
              </a:rPr>
              <a:t>Quantify the content of radionuclides</a:t>
            </a:r>
          </a:p>
          <a:p>
            <a:pPr marL="709613">
              <a:spcAft>
                <a:spcPts val="1200"/>
              </a:spcAft>
            </a:pPr>
            <a:r>
              <a:rPr lang="en-US" sz="2800" i="1" dirty="0"/>
              <a:t>Multiple assays methods and facilities: gamma counting, ICPMS, radiochemistry…</a:t>
            </a:r>
          </a:p>
          <a:p>
            <a:pPr marL="457200" indent="-457200">
              <a:spcAft>
                <a:spcPts val="1200"/>
              </a:spcAft>
              <a:buFont typeface="Wingdings" panose="05000000000000000000" pitchFamily="2" charset="2"/>
              <a:buChar char="v"/>
            </a:pPr>
            <a:endParaRPr lang="en-US" sz="2800" b="1" dirty="0"/>
          </a:p>
          <a:p>
            <a:pPr marL="457200" indent="-457200">
              <a:spcAft>
                <a:spcPts val="1200"/>
              </a:spcAft>
              <a:buFont typeface="Arial" panose="020B0604020202020204" pitchFamily="34" charset="0"/>
              <a:buChar char="•"/>
            </a:pPr>
            <a:r>
              <a:rPr lang="en-US" sz="2800" b="1" dirty="0"/>
              <a:t>Simulation and calculation of radiation emission</a:t>
            </a:r>
          </a:p>
          <a:p>
            <a:pPr marL="1166813" indent="-447675">
              <a:spcAft>
                <a:spcPts val="1200"/>
              </a:spcAft>
              <a:buFont typeface="Wingdings" panose="05000000000000000000" pitchFamily="2" charset="2"/>
              <a:buChar char="Ø"/>
            </a:pPr>
            <a:r>
              <a:rPr lang="en-US" sz="2800" b="1" dirty="0">
                <a:solidFill>
                  <a:srgbClr val="FF0000"/>
                </a:solidFill>
              </a:rPr>
              <a:t>quantify their impact on detector background</a:t>
            </a:r>
          </a:p>
          <a:p>
            <a:pPr marL="719138">
              <a:spcAft>
                <a:spcPts val="1200"/>
              </a:spcAft>
            </a:pPr>
            <a:r>
              <a:rPr lang="en-US" sz="2800" i="1" dirty="0"/>
              <a:t>Calculation of the yields of primary and secondary particles, particle tracking …</a:t>
            </a:r>
          </a:p>
        </p:txBody>
      </p:sp>
      <p:sp>
        <p:nvSpPr>
          <p:cNvPr id="7" name="6 CuadroTexto"/>
          <p:cNvSpPr txBox="1"/>
          <p:nvPr/>
        </p:nvSpPr>
        <p:spPr>
          <a:xfrm>
            <a:off x="1524000" y="1192"/>
            <a:ext cx="9144000" cy="707886"/>
          </a:xfrm>
          <a:prstGeom prst="rect">
            <a:avLst/>
          </a:prstGeom>
          <a:noFill/>
        </p:spPr>
        <p:txBody>
          <a:bodyPr wrap="square" rtlCol="0">
            <a:spAutoFit/>
          </a:bodyPr>
          <a:lstStyle/>
          <a:p>
            <a:pPr algn="ctr"/>
            <a:r>
              <a:rPr lang="es-ES" sz="4000" b="1" dirty="0" err="1"/>
              <a:t>Radiopurity</a:t>
            </a:r>
            <a:r>
              <a:rPr lang="es-ES" sz="4000" b="1" dirty="0"/>
              <a:t> </a:t>
            </a:r>
            <a:r>
              <a:rPr lang="es-ES" sz="4000" b="1" dirty="0" err="1"/>
              <a:t>assessment</a:t>
            </a:r>
            <a:r>
              <a:rPr lang="es-ES" sz="4000" b="1" dirty="0"/>
              <a:t> </a:t>
            </a:r>
            <a:r>
              <a:rPr lang="es-ES" sz="4000" b="1" dirty="0" err="1"/>
              <a:t>strategy</a:t>
            </a:r>
            <a:endParaRPr lang="en-US" sz="4000" b="1" dirty="0">
              <a:latin typeface="Arial" panose="020B0604020202020204" pitchFamily="34" charset="0"/>
              <a:cs typeface="Arial" panose="020B0604020202020204" pitchFamily="34" charset="0"/>
            </a:endParaRPr>
          </a:p>
        </p:txBody>
      </p:sp>
      <p:sp>
        <p:nvSpPr>
          <p:cNvPr id="8" name="3 Marcador de número de diapositiva">
            <a:extLst>
              <a:ext uri="{FF2B5EF4-FFF2-40B4-BE49-F238E27FC236}">
                <a16:creationId xmlns:a16="http://schemas.microsoft.com/office/drawing/2014/main" id="{FBCA1261-C4DC-48C0-9360-7882E63584E8}"/>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11</a:t>
            </a:fld>
            <a:endParaRPr lang="es-ES" b="1" dirty="0"/>
          </a:p>
        </p:txBody>
      </p:sp>
      <p:sp>
        <p:nvSpPr>
          <p:cNvPr id="6" name="Flecha: curvada hacia la izquierda 5">
            <a:extLst>
              <a:ext uri="{FF2B5EF4-FFF2-40B4-BE49-F238E27FC236}">
                <a16:creationId xmlns:a16="http://schemas.microsoft.com/office/drawing/2014/main" id="{26C86609-6A81-40A6-AEC8-738359C63500}"/>
              </a:ext>
            </a:extLst>
          </p:cNvPr>
          <p:cNvSpPr/>
          <p:nvPr/>
        </p:nvSpPr>
        <p:spPr>
          <a:xfrm>
            <a:off x="11280576" y="4581128"/>
            <a:ext cx="648072" cy="85334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lecha: curvada hacia la izquierda 8">
            <a:extLst>
              <a:ext uri="{FF2B5EF4-FFF2-40B4-BE49-F238E27FC236}">
                <a16:creationId xmlns:a16="http://schemas.microsoft.com/office/drawing/2014/main" id="{79CD5441-4C74-47C8-8EE9-B23F7023A01D}"/>
              </a:ext>
            </a:extLst>
          </p:cNvPr>
          <p:cNvSpPr/>
          <p:nvPr/>
        </p:nvSpPr>
        <p:spPr>
          <a:xfrm>
            <a:off x="11136560" y="1700808"/>
            <a:ext cx="648072" cy="85334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79123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19336" y="1168340"/>
            <a:ext cx="11737304" cy="5093702"/>
          </a:xfrm>
          <a:prstGeom prst="rect">
            <a:avLst/>
          </a:prstGeom>
          <a:noFill/>
        </p:spPr>
        <p:txBody>
          <a:bodyPr wrap="square" rtlCol="0">
            <a:spAutoFit/>
          </a:bodyPr>
          <a:lstStyle/>
          <a:p>
            <a:pPr marL="457200" indent="-457200">
              <a:spcAft>
                <a:spcPts val="1800"/>
              </a:spcAft>
              <a:buFont typeface="Arial" panose="020B0604020202020204" pitchFamily="34" charset="0"/>
              <a:buChar char="•"/>
            </a:pPr>
            <a:r>
              <a:rPr lang="en-US" sz="2800" dirty="0"/>
              <a:t>The radiopurity of commercial raw materials from </a:t>
            </a:r>
            <a:r>
              <a:rPr lang="en-US" sz="2800" b="1" dirty="0">
                <a:solidFill>
                  <a:srgbClr val="3636F6"/>
                </a:solidFill>
              </a:rPr>
              <a:t>different suppliers </a:t>
            </a:r>
            <a:r>
              <a:rPr lang="en-US" sz="2800" dirty="0"/>
              <a:t>can vary by orders of magnitude</a:t>
            </a:r>
          </a:p>
          <a:p>
            <a:pPr marL="457200" indent="-457200">
              <a:spcAft>
                <a:spcPts val="1800"/>
              </a:spcAft>
              <a:buFont typeface="Arial" panose="020B0604020202020204" pitchFamily="34" charset="0"/>
              <a:buChar char="•"/>
            </a:pPr>
            <a:r>
              <a:rPr lang="en-US" sz="2800" dirty="0"/>
              <a:t>The contamination level can differ, even in </a:t>
            </a:r>
            <a:r>
              <a:rPr lang="en-US" sz="2800" b="1" dirty="0">
                <a:solidFill>
                  <a:srgbClr val="3636F6"/>
                </a:solidFill>
              </a:rPr>
              <a:t>batches</a:t>
            </a:r>
            <a:r>
              <a:rPr lang="en-US" sz="2800" dirty="0"/>
              <a:t> of the same material with different geological or chemical histories because of differences in the chemical composition of ores</a:t>
            </a:r>
          </a:p>
          <a:p>
            <a:pPr marL="457200" indent="-457200">
              <a:spcAft>
                <a:spcPts val="1800"/>
              </a:spcAft>
              <a:buFont typeface="Arial" panose="020B0604020202020204" pitchFamily="34" charset="0"/>
              <a:buChar char="•"/>
            </a:pPr>
            <a:r>
              <a:rPr lang="en-US" sz="2800" b="1" dirty="0">
                <a:solidFill>
                  <a:srgbClr val="3636F6"/>
                </a:solidFill>
              </a:rPr>
              <a:t>Clean </a:t>
            </a:r>
            <a:r>
              <a:rPr lang="en-US" sz="2800" b="1" dirty="0" err="1">
                <a:solidFill>
                  <a:srgbClr val="3636F6"/>
                </a:solidFill>
              </a:rPr>
              <a:t>manufactoring</a:t>
            </a:r>
            <a:r>
              <a:rPr lang="en-US" sz="2800" dirty="0"/>
              <a:t>: materials can be contaminated during manufacturing or synthesis through the intentional or unintentional use of radioactively contaminated catalysts, molds, lubricants, or additives.</a:t>
            </a:r>
          </a:p>
          <a:p>
            <a:pPr marL="457200" indent="-457200">
              <a:spcAft>
                <a:spcPts val="1800"/>
              </a:spcAft>
              <a:buFont typeface="Arial" panose="020B0604020202020204" pitchFamily="34" charset="0"/>
              <a:buChar char="•"/>
            </a:pPr>
            <a:r>
              <a:rPr lang="en-US" sz="2800" dirty="0"/>
              <a:t>Prevent </a:t>
            </a:r>
            <a:r>
              <a:rPr lang="en-US" sz="2800" b="1" dirty="0">
                <a:solidFill>
                  <a:srgbClr val="3636F6"/>
                </a:solidFill>
              </a:rPr>
              <a:t>recontamination</a:t>
            </a:r>
            <a:r>
              <a:rPr lang="en-US" sz="2800" dirty="0"/>
              <a:t> through appropriate storage and handling of clean materials</a:t>
            </a:r>
          </a:p>
        </p:txBody>
      </p:sp>
      <p:sp>
        <p:nvSpPr>
          <p:cNvPr id="4" name="3 CuadroTexto"/>
          <p:cNvSpPr txBox="1"/>
          <p:nvPr/>
        </p:nvSpPr>
        <p:spPr>
          <a:xfrm>
            <a:off x="1449808" y="16625"/>
            <a:ext cx="10266913" cy="707886"/>
          </a:xfrm>
          <a:prstGeom prst="rect">
            <a:avLst/>
          </a:prstGeom>
          <a:noFill/>
        </p:spPr>
        <p:txBody>
          <a:bodyPr wrap="none" rtlCol="0">
            <a:spAutoFit/>
          </a:bodyPr>
          <a:lstStyle/>
          <a:p>
            <a:r>
              <a:rPr lang="en-US" sz="4000" b="1" dirty="0"/>
              <a:t>Sample, vendor, manufacturing, storage history</a:t>
            </a:r>
            <a:endParaRPr lang="en-US" sz="4000" dirty="0">
              <a:latin typeface="Arial" panose="020B0604020202020204" pitchFamily="34" charset="0"/>
              <a:cs typeface="Arial" panose="020B0604020202020204" pitchFamily="34" charset="0"/>
            </a:endParaRPr>
          </a:p>
        </p:txBody>
      </p:sp>
      <p:sp>
        <p:nvSpPr>
          <p:cNvPr id="8" name="3 Marcador de número de diapositiva">
            <a:extLst>
              <a:ext uri="{FF2B5EF4-FFF2-40B4-BE49-F238E27FC236}">
                <a16:creationId xmlns:a16="http://schemas.microsoft.com/office/drawing/2014/main" id="{FBCA1261-C4DC-48C0-9360-7882E63584E8}"/>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12</a:t>
            </a:fld>
            <a:endParaRPr lang="es-ES" b="1" dirty="0"/>
          </a:p>
        </p:txBody>
      </p:sp>
    </p:spTree>
    <p:extLst>
      <p:ext uri="{BB962C8B-B14F-4D97-AF65-F5344CB8AC3E}">
        <p14:creationId xmlns:p14="http://schemas.microsoft.com/office/powerpoint/2010/main" val="1811087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95400" y="2582614"/>
            <a:ext cx="11089232" cy="2954655"/>
          </a:xfrm>
          <a:prstGeom prst="rect">
            <a:avLst/>
          </a:prstGeom>
          <a:noFill/>
        </p:spPr>
        <p:txBody>
          <a:bodyPr wrap="square" rtlCol="0">
            <a:spAutoFit/>
          </a:bodyPr>
          <a:lstStyle/>
          <a:p>
            <a:pPr algn="ctr"/>
            <a:r>
              <a:rPr lang="en-US" sz="2800" i="1" dirty="0"/>
              <a:t>“Selecting candidate low-radioactivity materials is as much an art </a:t>
            </a:r>
          </a:p>
          <a:p>
            <a:pPr algn="ctr"/>
            <a:r>
              <a:rPr lang="en-US" sz="2800" i="1" dirty="0"/>
              <a:t>as it is a science”</a:t>
            </a:r>
          </a:p>
          <a:p>
            <a:pPr algn="ctr"/>
            <a:endParaRPr lang="en-US" sz="2800" i="1" dirty="0"/>
          </a:p>
          <a:p>
            <a:pPr algn="ctr"/>
            <a:endParaRPr lang="en-US" sz="2800" i="1" dirty="0"/>
          </a:p>
          <a:p>
            <a:pPr algn="r"/>
            <a:r>
              <a:rPr lang="en-US" sz="2800" dirty="0"/>
              <a:t>(</a:t>
            </a:r>
            <a:r>
              <a:rPr lang="en-US" sz="2800" i="1" dirty="0" err="1"/>
              <a:t>Nucl.Instrum.Meth.A</a:t>
            </a:r>
            <a:r>
              <a:rPr lang="en-US" sz="2800" dirty="0"/>
              <a:t> 839 (2016) 6-11)</a:t>
            </a:r>
          </a:p>
          <a:p>
            <a:endParaRPr lang="en-US" sz="2800" dirty="0"/>
          </a:p>
          <a:p>
            <a:endParaRPr lang="en-US" dirty="0"/>
          </a:p>
        </p:txBody>
      </p:sp>
      <p:sp>
        <p:nvSpPr>
          <p:cNvPr id="7" name="6 CuadroTexto"/>
          <p:cNvSpPr txBox="1"/>
          <p:nvPr/>
        </p:nvSpPr>
        <p:spPr>
          <a:xfrm>
            <a:off x="1522605" y="692696"/>
            <a:ext cx="9144000" cy="923330"/>
          </a:xfrm>
          <a:prstGeom prst="rect">
            <a:avLst/>
          </a:prstGeom>
          <a:noFill/>
        </p:spPr>
        <p:txBody>
          <a:bodyPr wrap="square" rtlCol="0">
            <a:spAutoFit/>
          </a:bodyPr>
          <a:lstStyle/>
          <a:p>
            <a:pPr algn="ctr"/>
            <a:r>
              <a:rPr lang="en-US" sz="5400" b="1" dirty="0"/>
              <a:t>Art?</a:t>
            </a:r>
            <a:endParaRPr lang="en-US" sz="5400" b="1" dirty="0">
              <a:latin typeface="Arial" panose="020B0604020202020204" pitchFamily="34" charset="0"/>
              <a:cs typeface="Arial" panose="020B0604020202020204" pitchFamily="34" charset="0"/>
            </a:endParaRPr>
          </a:p>
        </p:txBody>
      </p:sp>
      <p:sp>
        <p:nvSpPr>
          <p:cNvPr id="8" name="3 Marcador de número de diapositiva">
            <a:extLst>
              <a:ext uri="{FF2B5EF4-FFF2-40B4-BE49-F238E27FC236}">
                <a16:creationId xmlns:a16="http://schemas.microsoft.com/office/drawing/2014/main" id="{1ED390A0-AF9B-445C-BEF0-B8825B56012E}"/>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13</a:t>
            </a:fld>
            <a:endParaRPr lang="es-ES" b="1" dirty="0"/>
          </a:p>
        </p:txBody>
      </p:sp>
    </p:spTree>
    <p:extLst>
      <p:ext uri="{BB962C8B-B14F-4D97-AF65-F5344CB8AC3E}">
        <p14:creationId xmlns:p14="http://schemas.microsoft.com/office/powerpoint/2010/main" val="985991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1.bp.blogspot.com/-osg0PvNJZTc/UJrvHpdkBlI/AAAAAAAABqI/xbtaXFObayA/s1600/radioactivityNuclid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7163" y="618324"/>
            <a:ext cx="4722307" cy="3286725"/>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1199456" y="0"/>
            <a:ext cx="9143999" cy="707886"/>
          </a:xfrm>
          <a:prstGeom prst="rect">
            <a:avLst/>
          </a:prstGeom>
          <a:noFill/>
        </p:spPr>
        <p:txBody>
          <a:bodyPr wrap="square" rtlCol="0">
            <a:spAutoFit/>
          </a:bodyPr>
          <a:lstStyle/>
          <a:p>
            <a:pPr algn="ctr"/>
            <a:r>
              <a:rPr lang="en-US" sz="4000" b="1" dirty="0">
                <a:latin typeface="+mj-lt"/>
                <a:cs typeface="Arial" panose="020B0604020202020204" pitchFamily="34" charset="0"/>
              </a:rPr>
              <a:t>Radionuclides</a:t>
            </a:r>
          </a:p>
        </p:txBody>
      </p:sp>
      <p:sp>
        <p:nvSpPr>
          <p:cNvPr id="3" name="2 CuadroTexto"/>
          <p:cNvSpPr txBox="1"/>
          <p:nvPr/>
        </p:nvSpPr>
        <p:spPr>
          <a:xfrm>
            <a:off x="407368" y="2252850"/>
            <a:ext cx="5425910" cy="3416320"/>
          </a:xfrm>
          <a:prstGeom prst="rect">
            <a:avLst/>
          </a:prstGeom>
          <a:noFill/>
        </p:spPr>
        <p:txBody>
          <a:bodyPr wrap="square" rtlCol="0">
            <a:spAutoFit/>
          </a:bodyPr>
          <a:lstStyle/>
          <a:p>
            <a:pPr marL="285750" indent="-285750">
              <a:buFont typeface="Arial" panose="020B0604020202020204" pitchFamily="34" charset="0"/>
              <a:buChar char="•"/>
            </a:pPr>
            <a:r>
              <a:rPr lang="en-US" dirty="0"/>
              <a:t>For light stable nuclei, the number of neutrons is approximately equal to the number of protons (This reflects the structure of nuclear energy levels, in loose analogy with electron shells)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For light stable nuclei, N≈Z  up to about calcium, (Z=20). For heavier stable nuclei, neutron excess increases with Z</a:t>
            </a:r>
          </a:p>
          <a:p>
            <a:pPr marL="285750" indent="-285750">
              <a:buFont typeface="Arial" panose="020B0604020202020204" pitchFamily="34" charset="0"/>
              <a:buChar char="•"/>
            </a:pPr>
            <a:endParaRPr lang="en-US" i="1" dirty="0"/>
          </a:p>
          <a:p>
            <a:pPr marL="285750" indent="-285750">
              <a:buFont typeface="Arial" panose="020B0604020202020204" pitchFamily="34" charset="0"/>
              <a:buChar char="•"/>
            </a:pPr>
            <a:r>
              <a:rPr lang="en-US" i="1" dirty="0"/>
              <a:t>Above Z </a:t>
            </a:r>
            <a:r>
              <a:rPr lang="en-US" dirty="0"/>
              <a:t>= 82 (or 83), no stable isotopes of the elements discovered so far</a:t>
            </a:r>
          </a:p>
          <a:p>
            <a:pPr marL="285750" indent="-285750">
              <a:buFont typeface="Arial" panose="020B0604020202020204" pitchFamily="34" charset="0"/>
              <a:buChar char="•"/>
            </a:pPr>
            <a:endParaRPr lang="en-US" dirty="0"/>
          </a:p>
        </p:txBody>
      </p:sp>
      <p:sp>
        <p:nvSpPr>
          <p:cNvPr id="5" name="4 CuadroTexto"/>
          <p:cNvSpPr txBox="1"/>
          <p:nvPr/>
        </p:nvSpPr>
        <p:spPr>
          <a:xfrm>
            <a:off x="5951982" y="4966716"/>
            <a:ext cx="5832650" cy="1200329"/>
          </a:xfrm>
          <a:prstGeom prst="rect">
            <a:avLst/>
          </a:prstGeom>
          <a:noFill/>
        </p:spPr>
        <p:txBody>
          <a:bodyPr wrap="square" rtlCol="0">
            <a:spAutoFit/>
          </a:bodyPr>
          <a:lstStyle/>
          <a:p>
            <a:r>
              <a:rPr lang="en-US" dirty="0"/>
              <a:t>λ</a:t>
            </a:r>
            <a:r>
              <a:rPr lang="en-US" i="1" dirty="0"/>
              <a:t> </a:t>
            </a:r>
            <a:r>
              <a:rPr lang="en-US" dirty="0"/>
              <a:t>is the </a:t>
            </a:r>
            <a:r>
              <a:rPr lang="en-US" i="1" dirty="0"/>
              <a:t>decay constant </a:t>
            </a:r>
            <a:r>
              <a:rPr lang="en-US" dirty="0"/>
              <a:t>of a given radionuclide      		</a:t>
            </a:r>
            <a:r>
              <a:rPr lang="en-US" dirty="0">
                <a:sym typeface="Symbol"/>
              </a:rPr>
              <a:t> </a:t>
            </a:r>
            <a:r>
              <a:rPr lang="en-US" dirty="0"/>
              <a:t>A = N </a:t>
            </a:r>
            <a:r>
              <a:rPr lang="el-GR" dirty="0"/>
              <a:t>λ = </a:t>
            </a:r>
            <a:r>
              <a:rPr lang="en-US" dirty="0"/>
              <a:t>N/</a:t>
            </a:r>
            <a:r>
              <a:rPr lang="el-GR" dirty="0"/>
              <a:t>τ </a:t>
            </a:r>
            <a:endParaRPr lang="en-US" dirty="0"/>
          </a:p>
          <a:p>
            <a:r>
              <a:rPr lang="en-US" dirty="0"/>
              <a:t>The</a:t>
            </a:r>
            <a:r>
              <a:rPr lang="en-US" i="1" dirty="0"/>
              <a:t> half-life </a:t>
            </a:r>
            <a:r>
              <a:rPr lang="en-US" dirty="0"/>
              <a:t>t</a:t>
            </a:r>
            <a:r>
              <a:rPr lang="en-US" baseline="-25000" dirty="0"/>
              <a:t>1/2</a:t>
            </a:r>
            <a:r>
              <a:rPr lang="en-US" dirty="0"/>
              <a:t> is the time required for half of the radioactive nuclei in a sample to decay		</a:t>
            </a:r>
            <a:endParaRPr lang="en-US"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 name="10 CuadroTexto"/>
              <p:cNvSpPr txBox="1"/>
              <p:nvPr/>
            </p:nvSpPr>
            <p:spPr>
              <a:xfrm>
                <a:off x="7574726" y="4519000"/>
                <a:ext cx="1470531" cy="41998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s-ES">
                          <a:latin typeface="Cambria Math"/>
                          <a:cs typeface="Arial" panose="020B0604020202020204" pitchFamily="34" charset="0"/>
                        </a:rPr>
                        <m:t>N</m:t>
                      </m:r>
                      <m:r>
                        <a:rPr lang="es-ES">
                          <a:latin typeface="Cambria Math"/>
                          <a:cs typeface="Arial" panose="020B0604020202020204" pitchFamily="34" charset="0"/>
                        </a:rPr>
                        <m:t>=</m:t>
                      </m:r>
                      <m:sSub>
                        <m:sSubPr>
                          <m:ctrlPr>
                            <a:rPr lang="es-ES" i="1">
                              <a:latin typeface="Cambria Math" panose="02040503050406030204" pitchFamily="18" charset="0"/>
                              <a:cs typeface="Arial" panose="020B0604020202020204" pitchFamily="34" charset="0"/>
                            </a:rPr>
                          </m:ctrlPr>
                        </m:sSubPr>
                        <m:e>
                          <m:r>
                            <m:rPr>
                              <m:sty m:val="p"/>
                            </m:rPr>
                            <a:rPr lang="es-ES">
                              <a:latin typeface="Cambria Math"/>
                              <a:cs typeface="Arial" panose="020B0604020202020204" pitchFamily="34" charset="0"/>
                            </a:rPr>
                            <m:t>N</m:t>
                          </m:r>
                        </m:e>
                        <m:sub>
                          <m:r>
                            <a:rPr lang="es-ES">
                              <a:latin typeface="Cambria Math"/>
                              <a:cs typeface="Arial" panose="020B0604020202020204" pitchFamily="34" charset="0"/>
                            </a:rPr>
                            <m:t>0</m:t>
                          </m:r>
                        </m:sub>
                      </m:sSub>
                      <m:sSup>
                        <m:sSupPr>
                          <m:ctrlPr>
                            <a:rPr lang="es-ES" i="1">
                              <a:latin typeface="Cambria Math" panose="02040503050406030204" pitchFamily="18" charset="0"/>
                              <a:cs typeface="Arial" panose="020B0604020202020204" pitchFamily="34" charset="0"/>
                            </a:rPr>
                          </m:ctrlPr>
                        </m:sSupPr>
                        <m:e>
                          <m:r>
                            <m:rPr>
                              <m:sty m:val="p"/>
                            </m:rPr>
                            <a:rPr lang="es-ES">
                              <a:latin typeface="Cambria Math"/>
                              <a:cs typeface="Arial" panose="020B0604020202020204" pitchFamily="34" charset="0"/>
                            </a:rPr>
                            <m:t>e</m:t>
                          </m:r>
                        </m:e>
                        <m:sup>
                          <m:f>
                            <m:fPr>
                              <m:type m:val="skw"/>
                              <m:ctrlPr>
                                <a:rPr lang="es-ES" i="1">
                                  <a:latin typeface="Cambria Math" panose="02040503050406030204" pitchFamily="18" charset="0"/>
                                  <a:cs typeface="Arial" panose="020B0604020202020204" pitchFamily="34" charset="0"/>
                                </a:rPr>
                              </m:ctrlPr>
                            </m:fPr>
                            <m:num>
                              <m:r>
                                <a:rPr lang="es-ES">
                                  <a:latin typeface="Cambria Math"/>
                                  <a:cs typeface="Arial" panose="020B0604020202020204" pitchFamily="34" charset="0"/>
                                </a:rPr>
                                <m:t>−</m:t>
                              </m:r>
                              <m:r>
                                <m:rPr>
                                  <m:sty m:val="p"/>
                                </m:rPr>
                                <a:rPr lang="es-ES">
                                  <a:latin typeface="Cambria Math"/>
                                  <a:cs typeface="Arial" panose="020B0604020202020204" pitchFamily="34" charset="0"/>
                                </a:rPr>
                                <m:t>t</m:t>
                              </m:r>
                            </m:num>
                            <m:den>
                              <m:r>
                                <m:rPr>
                                  <m:sty m:val="p"/>
                                </m:rPr>
                                <a:rPr lang="es-ES">
                                  <a:latin typeface="Cambria Math"/>
                                  <a:ea typeface="Cambria Math"/>
                                  <a:cs typeface="Arial" panose="020B0604020202020204" pitchFamily="34" charset="0"/>
                                </a:rPr>
                                <m:t>τ</m:t>
                              </m:r>
                            </m:den>
                          </m:f>
                        </m:sup>
                      </m:sSup>
                    </m:oMath>
                  </m:oMathPara>
                </a14:m>
                <a:endParaRPr lang="en-US" dirty="0" err="1">
                  <a:latin typeface="Arial" panose="020B0604020202020204" pitchFamily="34" charset="0"/>
                  <a:cs typeface="Arial" panose="020B0604020202020204" pitchFamily="34" charset="0"/>
                </a:endParaRPr>
              </a:p>
            </p:txBody>
          </p:sp>
        </mc:Choice>
        <mc:Fallback xmlns="">
          <p:sp>
            <p:nvSpPr>
              <p:cNvPr id="11" name="10 CuadroTexto"/>
              <p:cNvSpPr txBox="1">
                <a:spLocks noRot="1" noChangeAspect="1" noMove="1" noResize="1" noEditPoints="1" noAdjustHandles="1" noChangeArrowheads="1" noChangeShapeType="1" noTextEdit="1"/>
              </p:cNvSpPr>
              <p:nvPr/>
            </p:nvSpPr>
            <p:spPr>
              <a:xfrm>
                <a:off x="7574726" y="4519000"/>
                <a:ext cx="1470531" cy="419987"/>
              </a:xfrm>
              <a:prstGeom prst="rect">
                <a:avLst/>
              </a:prstGeom>
              <a:blipFill>
                <a:blip r:embed="rId3"/>
                <a:stretch>
                  <a:fillRect t="-98551" r="-29876" b="-127536"/>
                </a:stretch>
              </a:blipFill>
            </p:spPr>
            <p:txBody>
              <a:bodyPr/>
              <a:lstStyle/>
              <a:p>
                <a:r>
                  <a:rPr lang="en-US">
                    <a:noFill/>
                  </a:rPr>
                  <a:t> </a:t>
                </a:r>
              </a:p>
            </p:txBody>
          </p:sp>
        </mc:Fallback>
      </mc:AlternateContent>
      <p:sp>
        <p:nvSpPr>
          <p:cNvPr id="12" name="11 CuadroTexto"/>
          <p:cNvSpPr txBox="1"/>
          <p:nvPr/>
        </p:nvSpPr>
        <p:spPr>
          <a:xfrm>
            <a:off x="5951984" y="4238009"/>
            <a:ext cx="4716016" cy="338554"/>
          </a:xfrm>
          <a:prstGeom prst="rect">
            <a:avLst/>
          </a:prstGeom>
          <a:noFill/>
        </p:spPr>
        <p:txBody>
          <a:bodyPr wrap="square" rtlCol="0">
            <a:spAutoFit/>
          </a:bodyPr>
          <a:lstStyle/>
          <a:p>
            <a:r>
              <a:rPr lang="en-US" sz="1600" i="1" dirty="0"/>
              <a:t>N </a:t>
            </a:r>
            <a:r>
              <a:rPr lang="en-US" sz="1600" dirty="0"/>
              <a:t>of parent atoms decreases </a:t>
            </a:r>
            <a:r>
              <a:rPr lang="en-US" sz="1600" i="1" dirty="0"/>
              <a:t>exponentially </a:t>
            </a:r>
            <a:r>
              <a:rPr lang="en-US" sz="1600" dirty="0"/>
              <a:t>with time</a:t>
            </a:r>
            <a:endParaRPr lang="en-US" sz="1600" dirty="0">
              <a:latin typeface="Arial" panose="020B0604020202020204" pitchFamily="34" charset="0"/>
              <a:cs typeface="Arial" panose="020B0604020202020204" pitchFamily="34" charset="0"/>
            </a:endParaRPr>
          </a:p>
        </p:txBody>
      </p:sp>
      <p:sp>
        <p:nvSpPr>
          <p:cNvPr id="14" name="13 CuadroTexto"/>
          <p:cNvSpPr txBox="1"/>
          <p:nvPr/>
        </p:nvSpPr>
        <p:spPr>
          <a:xfrm>
            <a:off x="7314144" y="6093296"/>
            <a:ext cx="2310248" cy="369332"/>
          </a:xfrm>
          <a:prstGeom prst="rect">
            <a:avLst/>
          </a:prstGeom>
          <a:noFill/>
        </p:spPr>
        <p:txBody>
          <a:bodyPr wrap="none" rtlCol="0">
            <a:spAutoFit/>
          </a:bodyPr>
          <a:lstStyle/>
          <a:p>
            <a:r>
              <a:rPr lang="en-US" dirty="0"/>
              <a:t>t</a:t>
            </a:r>
            <a:r>
              <a:rPr lang="en-US" baseline="-25000" dirty="0"/>
              <a:t>1/2</a:t>
            </a:r>
            <a:r>
              <a:rPr lang="en-US" dirty="0"/>
              <a:t>= (ln2)/λ = 0.693 </a:t>
            </a:r>
            <a:r>
              <a:rPr lang="en-US" dirty="0">
                <a:sym typeface="Symbol"/>
              </a:rPr>
              <a:t> </a:t>
            </a:r>
            <a:endParaRPr lang="en-US" dirty="0">
              <a:latin typeface="Arial" panose="020B0604020202020204" pitchFamily="34" charset="0"/>
              <a:cs typeface="Arial" panose="020B0604020202020204" pitchFamily="34" charset="0"/>
            </a:endParaRPr>
          </a:p>
        </p:txBody>
      </p:sp>
      <p:sp>
        <p:nvSpPr>
          <p:cNvPr id="13" name="12 Rectángulo"/>
          <p:cNvSpPr/>
          <p:nvPr/>
        </p:nvSpPr>
        <p:spPr>
          <a:xfrm>
            <a:off x="839416" y="1064869"/>
            <a:ext cx="3672408" cy="830997"/>
          </a:xfrm>
          <a:prstGeom prst="rect">
            <a:avLst/>
          </a:prstGeom>
        </p:spPr>
        <p:txBody>
          <a:bodyPr wrap="square">
            <a:spAutoFit/>
          </a:bodyPr>
          <a:lstStyle/>
          <a:p>
            <a:r>
              <a:rPr lang="en-US" sz="1600" dirty="0">
                <a:hlinkClick r:id="rId4"/>
              </a:rPr>
              <a:t>https://www-nds.iaea.org/relnsd/vcharthtml/VChartHTML.html</a:t>
            </a:r>
            <a:r>
              <a:rPr lang="en-US" sz="1600" dirty="0"/>
              <a:t>  </a:t>
            </a:r>
          </a:p>
        </p:txBody>
      </p:sp>
      <p:sp>
        <p:nvSpPr>
          <p:cNvPr id="15" name="3 Marcador de número de diapositiva">
            <a:extLst>
              <a:ext uri="{FF2B5EF4-FFF2-40B4-BE49-F238E27FC236}">
                <a16:creationId xmlns:a16="http://schemas.microsoft.com/office/drawing/2014/main" id="{DDA2051B-16B0-41BA-93FF-3E0D06A99B61}"/>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14</a:t>
            </a:fld>
            <a:endParaRPr lang="es-ES" b="1" dirty="0"/>
          </a:p>
        </p:txBody>
      </p:sp>
    </p:spTree>
    <p:extLst>
      <p:ext uri="{BB962C8B-B14F-4D97-AF65-F5344CB8AC3E}">
        <p14:creationId xmlns:p14="http://schemas.microsoft.com/office/powerpoint/2010/main" val="4121002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D1785B-2C19-4BD7-954C-7EB105797C65}"/>
              </a:ext>
            </a:extLst>
          </p:cNvPr>
          <p:cNvSpPr>
            <a:spLocks noGrp="1"/>
          </p:cNvSpPr>
          <p:nvPr>
            <p:ph type="title"/>
          </p:nvPr>
        </p:nvSpPr>
        <p:spPr>
          <a:xfrm>
            <a:off x="609600" y="23326"/>
            <a:ext cx="10972800" cy="1143000"/>
          </a:xfrm>
        </p:spPr>
        <p:txBody>
          <a:bodyPr/>
          <a:lstStyle/>
          <a:p>
            <a:r>
              <a:rPr lang="el-GR" dirty="0"/>
              <a:t>α</a:t>
            </a:r>
            <a:r>
              <a:rPr lang="es-ES" dirty="0"/>
              <a:t>,</a:t>
            </a:r>
            <a:r>
              <a:rPr lang="el-GR" dirty="0"/>
              <a:t>β</a:t>
            </a:r>
            <a:r>
              <a:rPr lang="es-ES" dirty="0"/>
              <a:t>,</a:t>
            </a:r>
            <a:r>
              <a:rPr lang="el-GR" dirty="0">
                <a:sym typeface="Symbol" panose="05050102010706020507" pitchFamily="18" charset="2"/>
              </a:rPr>
              <a:t></a:t>
            </a:r>
            <a:r>
              <a:rPr lang="es-ES" dirty="0">
                <a:sym typeface="Symbol" panose="05050102010706020507" pitchFamily="18" charset="2"/>
              </a:rPr>
              <a:t>,….and </a:t>
            </a:r>
            <a:r>
              <a:rPr lang="es-ES" dirty="0" err="1">
                <a:sym typeface="Symbol" panose="05050102010706020507" pitchFamily="18" charset="2"/>
              </a:rPr>
              <a:t>neutrons</a:t>
            </a:r>
            <a:endParaRPr lang="en-US" dirty="0"/>
          </a:p>
        </p:txBody>
      </p:sp>
      <p:pic>
        <p:nvPicPr>
          <p:cNvPr id="4" name="Picture 2">
            <a:extLst>
              <a:ext uri="{FF2B5EF4-FFF2-40B4-BE49-F238E27FC236}">
                <a16:creationId xmlns:a16="http://schemas.microsoft.com/office/drawing/2014/main" id="{2C516AB8-850C-4ACB-A412-C053085EB2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161" y="1431579"/>
            <a:ext cx="5711824" cy="3162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3 CuadroTexto">
            <a:extLst>
              <a:ext uri="{FF2B5EF4-FFF2-40B4-BE49-F238E27FC236}">
                <a16:creationId xmlns:a16="http://schemas.microsoft.com/office/drawing/2014/main" id="{65DD3960-B81C-4265-9F87-774FCBB32B90}"/>
              </a:ext>
            </a:extLst>
          </p:cNvPr>
          <p:cNvSpPr txBox="1"/>
          <p:nvPr/>
        </p:nvSpPr>
        <p:spPr>
          <a:xfrm>
            <a:off x="6126319" y="1916832"/>
            <a:ext cx="6065681" cy="2246769"/>
          </a:xfrm>
          <a:prstGeom prst="rect">
            <a:avLst/>
          </a:prstGeom>
          <a:noFill/>
        </p:spPr>
        <p:txBody>
          <a:bodyPr wrap="square" rtlCol="0">
            <a:spAutoFit/>
          </a:bodyPr>
          <a:lstStyle/>
          <a:p>
            <a:pPr algn="ctr"/>
            <a:r>
              <a:rPr lang="en-US" sz="2800" i="1" dirty="0"/>
              <a:t>α-</a:t>
            </a:r>
            <a:r>
              <a:rPr lang="en-US" sz="2800" dirty="0"/>
              <a:t>emitters produce secondary neutrons mainly through</a:t>
            </a:r>
          </a:p>
          <a:p>
            <a:pPr algn="ctr"/>
            <a:r>
              <a:rPr lang="en-US" sz="2800" dirty="0"/>
              <a:t>(</a:t>
            </a:r>
            <a:r>
              <a:rPr lang="en-US" sz="2800" i="1" dirty="0"/>
              <a:t>α, n</a:t>
            </a:r>
            <a:r>
              <a:rPr lang="en-US" sz="2800" dirty="0"/>
              <a:t>) reactions</a:t>
            </a:r>
          </a:p>
          <a:p>
            <a:pPr algn="ctr"/>
            <a:r>
              <a:rPr lang="en-US" sz="2800" dirty="0">
                <a:latin typeface="Arial" panose="020B0604020202020204" pitchFamily="34" charset="0"/>
                <a:cs typeface="Arial" panose="020B0604020202020204" pitchFamily="34" charset="0"/>
              </a:rPr>
              <a:t>+</a:t>
            </a:r>
          </a:p>
          <a:p>
            <a:pPr algn="ctr"/>
            <a:r>
              <a:rPr lang="en-US" sz="2800" dirty="0">
                <a:latin typeface="Arial" panose="020B0604020202020204" pitchFamily="34" charset="0"/>
                <a:cs typeface="Arial" panose="020B0604020202020204" pitchFamily="34" charset="0"/>
              </a:rPr>
              <a:t>S.F.</a:t>
            </a:r>
          </a:p>
        </p:txBody>
      </p:sp>
      <p:sp>
        <p:nvSpPr>
          <p:cNvPr id="5" name="3 Marcador de número de diapositiva">
            <a:extLst>
              <a:ext uri="{FF2B5EF4-FFF2-40B4-BE49-F238E27FC236}">
                <a16:creationId xmlns:a16="http://schemas.microsoft.com/office/drawing/2014/main" id="{63D9E0ED-889B-474F-8F13-B90A8AD200E0}"/>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15</a:t>
            </a:fld>
            <a:endParaRPr lang="es-ES" b="1" dirty="0"/>
          </a:p>
        </p:txBody>
      </p:sp>
    </p:spTree>
    <p:extLst>
      <p:ext uri="{BB962C8B-B14F-4D97-AF65-F5344CB8AC3E}">
        <p14:creationId xmlns:p14="http://schemas.microsoft.com/office/powerpoint/2010/main" val="3089291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524000" y="764705"/>
            <a:ext cx="9144000" cy="5078313"/>
          </a:xfrm>
          <a:prstGeom prst="rect">
            <a:avLst/>
          </a:prstGeom>
          <a:noFill/>
        </p:spPr>
        <p:txBody>
          <a:bodyPr wrap="square" rtlCol="0">
            <a:spAutoFit/>
          </a:bodyPr>
          <a:lstStyle/>
          <a:p>
            <a:pPr algn="ctr"/>
            <a:r>
              <a:rPr lang="en-US" sz="5400" b="1" dirty="0">
                <a:latin typeface="Arial Black" panose="020B0A04020102020204" pitchFamily="34" charset="0"/>
              </a:rPr>
              <a:t>What we have to measure?</a:t>
            </a:r>
          </a:p>
          <a:p>
            <a:pPr algn="ctr"/>
            <a:endParaRPr lang="en-US" sz="5400" b="1" dirty="0">
              <a:latin typeface="Arial Black" panose="020B0A04020102020204" pitchFamily="34" charset="0"/>
              <a:cs typeface="Arial" panose="020B0604020202020204" pitchFamily="34" charset="0"/>
            </a:endParaRPr>
          </a:p>
          <a:p>
            <a:pPr algn="ctr"/>
            <a:endParaRPr lang="en-US" sz="5400" b="1" dirty="0">
              <a:latin typeface="Arial Black" panose="020B0A04020102020204" pitchFamily="34" charset="0"/>
              <a:cs typeface="Arial" panose="020B0604020202020204" pitchFamily="34" charset="0"/>
            </a:endParaRPr>
          </a:p>
          <a:p>
            <a:pPr algn="ctr"/>
            <a:r>
              <a:rPr lang="en-US" sz="5400" b="1" dirty="0">
                <a:latin typeface="Arial Black" panose="020B0A04020102020204" pitchFamily="34" charset="0"/>
                <a:cs typeface="Arial" panose="020B0604020202020204" pitchFamily="34" charset="0"/>
              </a:rPr>
              <a:t>How can we measure it?</a:t>
            </a:r>
          </a:p>
        </p:txBody>
      </p:sp>
      <p:sp>
        <p:nvSpPr>
          <p:cNvPr id="4" name="3 Marcador de número de diapositiva">
            <a:extLst>
              <a:ext uri="{FF2B5EF4-FFF2-40B4-BE49-F238E27FC236}">
                <a16:creationId xmlns:a16="http://schemas.microsoft.com/office/drawing/2014/main" id="{53FC01D3-635E-49A4-B02E-61778E86FFDE}"/>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16</a:t>
            </a:fld>
            <a:endParaRPr lang="es-ES" b="1" dirty="0"/>
          </a:p>
        </p:txBody>
      </p:sp>
    </p:spTree>
    <p:extLst>
      <p:ext uri="{BB962C8B-B14F-4D97-AF65-F5344CB8AC3E}">
        <p14:creationId xmlns:p14="http://schemas.microsoft.com/office/powerpoint/2010/main" val="3312438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524000" y="764705"/>
            <a:ext cx="9144000" cy="5078313"/>
          </a:xfrm>
          <a:prstGeom prst="rect">
            <a:avLst/>
          </a:prstGeom>
          <a:noFill/>
        </p:spPr>
        <p:txBody>
          <a:bodyPr wrap="square" rtlCol="0">
            <a:spAutoFit/>
          </a:bodyPr>
          <a:lstStyle/>
          <a:p>
            <a:pPr algn="ctr"/>
            <a:r>
              <a:rPr lang="en-US" sz="5400" b="1" dirty="0">
                <a:solidFill>
                  <a:srgbClr val="FF0000"/>
                </a:solidFill>
                <a:latin typeface="Arial Black" panose="020B0A04020102020204" pitchFamily="34" charset="0"/>
              </a:rPr>
              <a:t>What we have to measure?</a:t>
            </a:r>
          </a:p>
          <a:p>
            <a:pPr algn="ctr"/>
            <a:endParaRPr lang="en-US" sz="5400" b="1" dirty="0">
              <a:latin typeface="Arial Black" panose="020B0A04020102020204" pitchFamily="34" charset="0"/>
              <a:cs typeface="Arial" panose="020B0604020202020204" pitchFamily="34" charset="0"/>
            </a:endParaRPr>
          </a:p>
          <a:p>
            <a:pPr algn="ctr"/>
            <a:endParaRPr lang="en-US" sz="5400" b="1" dirty="0">
              <a:latin typeface="Arial Black" panose="020B0A04020102020204" pitchFamily="34" charset="0"/>
              <a:cs typeface="Arial" panose="020B0604020202020204" pitchFamily="34" charset="0"/>
            </a:endParaRPr>
          </a:p>
          <a:p>
            <a:pPr algn="ctr"/>
            <a:r>
              <a:rPr lang="en-US" sz="5400" b="1" i="1" dirty="0">
                <a:solidFill>
                  <a:schemeClr val="bg1">
                    <a:lumMod val="75000"/>
                  </a:schemeClr>
                </a:solidFill>
                <a:latin typeface="Arial Black" panose="020B0A04020102020204" pitchFamily="34" charset="0"/>
                <a:cs typeface="Arial" panose="020B0604020202020204" pitchFamily="34" charset="0"/>
              </a:rPr>
              <a:t>How can we measure it?</a:t>
            </a:r>
          </a:p>
        </p:txBody>
      </p:sp>
      <p:sp>
        <p:nvSpPr>
          <p:cNvPr id="4" name="3 Marcador de número de diapositiva">
            <a:extLst>
              <a:ext uri="{FF2B5EF4-FFF2-40B4-BE49-F238E27FC236}">
                <a16:creationId xmlns:a16="http://schemas.microsoft.com/office/drawing/2014/main" id="{D01C2336-83AE-41F9-90D7-2ECFBE3E89E7}"/>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17</a:t>
            </a:fld>
            <a:endParaRPr lang="es-ES" b="1" dirty="0"/>
          </a:p>
        </p:txBody>
      </p:sp>
    </p:spTree>
    <p:extLst>
      <p:ext uri="{BB962C8B-B14F-4D97-AF65-F5344CB8AC3E}">
        <p14:creationId xmlns:p14="http://schemas.microsoft.com/office/powerpoint/2010/main" val="2456214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19337" y="116632"/>
            <a:ext cx="7200800" cy="5647700"/>
          </a:xfrm>
          <a:prstGeom prst="rect">
            <a:avLst/>
          </a:prstGeom>
          <a:noFill/>
        </p:spPr>
        <p:txBody>
          <a:bodyPr wrap="square" rtlCol="0">
            <a:spAutoFit/>
          </a:bodyPr>
          <a:lstStyle/>
          <a:p>
            <a:pPr algn="ctr">
              <a:spcAft>
                <a:spcPts val="1200"/>
              </a:spcAft>
            </a:pPr>
            <a:r>
              <a:rPr lang="en-US" sz="2800" b="1" u="sng" dirty="0">
                <a:solidFill>
                  <a:srgbClr val="FF0000"/>
                </a:solidFill>
                <a:latin typeface="+mj-lt"/>
                <a:cs typeface="Arial" panose="020B0604020202020204" pitchFamily="34" charset="0"/>
              </a:rPr>
              <a:t>Naturally occurring radionuclides </a:t>
            </a:r>
          </a:p>
          <a:p>
            <a:pPr marL="361950" indent="-361950">
              <a:buFont typeface="Arial" panose="020B0604020202020204" pitchFamily="34" charset="0"/>
              <a:buChar char="•"/>
              <a:tabLst>
                <a:tab pos="361950" algn="l"/>
              </a:tabLst>
            </a:pPr>
            <a:r>
              <a:rPr lang="en-US" sz="2800" b="1" dirty="0">
                <a:solidFill>
                  <a:srgbClr val="0070C0"/>
                </a:solidFill>
                <a:latin typeface="+mj-lt"/>
                <a:cs typeface="Arial" panose="020B0604020202020204" pitchFamily="34" charset="0"/>
              </a:rPr>
              <a:t>Primordial</a:t>
            </a:r>
            <a:r>
              <a:rPr lang="en-US" sz="2800" dirty="0">
                <a:latin typeface="+mj-lt"/>
              </a:rPr>
              <a:t> </a:t>
            </a:r>
          </a:p>
          <a:p>
            <a:pPr marL="449263" indent="-449263">
              <a:spcAft>
                <a:spcPts val="600"/>
              </a:spcAft>
              <a:tabLst>
                <a:tab pos="361950" algn="l"/>
              </a:tabLst>
            </a:pPr>
            <a:r>
              <a:rPr lang="en-US" sz="2800" dirty="0">
                <a:latin typeface="+mj-lt"/>
              </a:rPr>
              <a:t>  	 Found on the Earth and existing in their current form since before Earth was formed</a:t>
            </a:r>
          </a:p>
          <a:p>
            <a:pPr marL="361950" indent="-361950">
              <a:buFont typeface="Arial" panose="020B0604020202020204" pitchFamily="34" charset="0"/>
              <a:buChar char="•"/>
              <a:tabLst>
                <a:tab pos="361950" algn="l"/>
              </a:tabLst>
            </a:pPr>
            <a:r>
              <a:rPr lang="en-US" sz="2800" b="1" dirty="0">
                <a:solidFill>
                  <a:srgbClr val="0070C0"/>
                </a:solidFill>
                <a:latin typeface="+mj-lt"/>
                <a:cs typeface="Arial" panose="020B0604020202020204" pitchFamily="34" charset="0"/>
              </a:rPr>
              <a:t>Cosmogenic</a:t>
            </a:r>
          </a:p>
          <a:p>
            <a:pPr marL="447675">
              <a:tabLst>
                <a:tab pos="447675" algn="l"/>
              </a:tabLst>
            </a:pPr>
            <a:r>
              <a:rPr lang="en-US" sz="2800" dirty="0">
                <a:latin typeface="+mj-lt"/>
              </a:rPr>
              <a:t>Production of unstable nuclei by cosmic rays entering the Earth’s atmosphere</a:t>
            </a:r>
            <a:endParaRPr lang="en-US" sz="2800" b="1" dirty="0">
              <a:solidFill>
                <a:srgbClr val="0070C0"/>
              </a:solidFill>
              <a:latin typeface="+mj-lt"/>
              <a:cs typeface="Arial" panose="020B0604020202020204" pitchFamily="34" charset="0"/>
            </a:endParaRPr>
          </a:p>
          <a:p>
            <a:pPr marL="180975" indent="-180975">
              <a:buFont typeface="Arial" panose="020B0604020202020204" pitchFamily="34" charset="0"/>
              <a:buChar char="•"/>
              <a:tabLst>
                <a:tab pos="180975" algn="l"/>
              </a:tabLst>
            </a:pPr>
            <a:endParaRPr lang="en-US" sz="2800" b="1" dirty="0">
              <a:solidFill>
                <a:srgbClr val="0070C0"/>
              </a:solidFill>
              <a:latin typeface="+mj-lt"/>
              <a:cs typeface="Arial" panose="020B0604020202020204" pitchFamily="34" charset="0"/>
            </a:endParaRPr>
          </a:p>
          <a:p>
            <a:endParaRPr lang="en-US" sz="2800" dirty="0">
              <a:latin typeface="+mj-lt"/>
              <a:cs typeface="Arial" panose="020B0604020202020204" pitchFamily="34" charset="0"/>
            </a:endParaRPr>
          </a:p>
          <a:p>
            <a:pPr algn="ctr">
              <a:spcAft>
                <a:spcPts val="1200"/>
              </a:spcAft>
            </a:pPr>
            <a:r>
              <a:rPr lang="en-US" sz="2800" b="1" u="sng" dirty="0">
                <a:solidFill>
                  <a:srgbClr val="FF0000"/>
                </a:solidFill>
                <a:latin typeface="+mj-lt"/>
                <a:cs typeface="Arial" panose="020B0604020202020204" pitchFamily="34" charset="0"/>
              </a:rPr>
              <a:t>Artificial radionuclides</a:t>
            </a:r>
          </a:p>
          <a:p>
            <a:pPr marL="361950" indent="-361950">
              <a:buFont typeface="Arial" panose="020B0604020202020204" pitchFamily="34" charset="0"/>
              <a:buChar char="•"/>
            </a:pPr>
            <a:r>
              <a:rPr lang="en-US" sz="2800" b="1" dirty="0">
                <a:solidFill>
                  <a:srgbClr val="0070C0"/>
                </a:solidFill>
                <a:latin typeface="+mj-lt"/>
                <a:cs typeface="Arial" panose="020B0604020202020204" pitchFamily="34" charset="0"/>
              </a:rPr>
              <a:t>Anthropogenic  </a:t>
            </a:r>
          </a:p>
          <a:p>
            <a:r>
              <a:rPr lang="en-US" sz="2800" b="1" dirty="0">
                <a:solidFill>
                  <a:srgbClr val="0070C0"/>
                </a:solidFill>
                <a:latin typeface="+mj-lt"/>
                <a:cs typeface="Arial" panose="020B0604020202020204" pitchFamily="34" charset="0"/>
              </a:rPr>
              <a:t>    </a:t>
            </a:r>
            <a:r>
              <a:rPr lang="en-US" sz="2800" dirty="0">
                <a:latin typeface="+mj-lt"/>
                <a:cs typeface="Arial" panose="020B0604020202020204" pitchFamily="34" charset="0"/>
              </a:rPr>
              <a:t>Nuclear tests, nuclear waste, accelerators…</a:t>
            </a:r>
            <a:endParaRPr lang="en-US" sz="2800" dirty="0">
              <a:solidFill>
                <a:srgbClr val="0070C0"/>
              </a:solidFill>
              <a:latin typeface="+mj-lt"/>
              <a:cs typeface="Arial" panose="020B0604020202020204" pitchFamily="34" charset="0"/>
            </a:endParaRPr>
          </a:p>
        </p:txBody>
      </p:sp>
      <p:sp>
        <p:nvSpPr>
          <p:cNvPr id="8" name="3 Marcador de número de diapositiva">
            <a:extLst>
              <a:ext uri="{FF2B5EF4-FFF2-40B4-BE49-F238E27FC236}">
                <a16:creationId xmlns:a16="http://schemas.microsoft.com/office/drawing/2014/main" id="{EDBB32F6-877E-428E-846E-2EFC01D2666C}"/>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18</a:t>
            </a:fld>
            <a:endParaRPr lang="es-ES" b="1" dirty="0"/>
          </a:p>
        </p:txBody>
      </p:sp>
      <p:pic>
        <p:nvPicPr>
          <p:cNvPr id="9" name="Picture 2" descr="http://1.bp.blogspot.com/-osg0PvNJZTc/UJrvHpdkBlI/AAAAAAAABqI/xbtaXFObayA/s1600/radioactivityNuclide.png">
            <a:extLst>
              <a:ext uri="{FF2B5EF4-FFF2-40B4-BE49-F238E27FC236}">
                <a16:creationId xmlns:a16="http://schemas.microsoft.com/office/drawing/2014/main" id="{1402000B-377C-4A72-8C49-AACD879D4F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8741" y="1484784"/>
            <a:ext cx="4722307" cy="3286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8538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524000" y="1192"/>
            <a:ext cx="9144000" cy="646331"/>
          </a:xfrm>
          <a:prstGeom prst="rect">
            <a:avLst/>
          </a:prstGeom>
          <a:noFill/>
        </p:spPr>
        <p:txBody>
          <a:bodyPr wrap="square" rtlCol="0">
            <a:spAutoFit/>
          </a:bodyPr>
          <a:lstStyle/>
          <a:p>
            <a:pPr algn="ctr"/>
            <a:r>
              <a:rPr lang="en-US" sz="3600" b="1" dirty="0"/>
              <a:t>Relevant primordial radionuclides</a:t>
            </a:r>
            <a:endParaRPr lang="en-US" sz="3600" b="1" dirty="0">
              <a:latin typeface="Arial" panose="020B0604020202020204" pitchFamily="34" charset="0"/>
              <a:cs typeface="Arial" panose="020B0604020202020204" pitchFamily="34" charset="0"/>
            </a:endParaRPr>
          </a:p>
        </p:txBody>
      </p:sp>
      <p:sp>
        <p:nvSpPr>
          <p:cNvPr id="30" name="3 Marcador de número de diapositiva">
            <a:extLst>
              <a:ext uri="{FF2B5EF4-FFF2-40B4-BE49-F238E27FC236}">
                <a16:creationId xmlns:a16="http://schemas.microsoft.com/office/drawing/2014/main" id="{05587385-407F-40A8-AB1D-BAA54B7EE24E}"/>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19</a:t>
            </a:fld>
            <a:endParaRPr lang="es-ES" b="1" dirty="0"/>
          </a:p>
        </p:txBody>
      </p:sp>
      <p:sp>
        <p:nvSpPr>
          <p:cNvPr id="36" name="CuadroTexto 35">
            <a:extLst>
              <a:ext uri="{FF2B5EF4-FFF2-40B4-BE49-F238E27FC236}">
                <a16:creationId xmlns:a16="http://schemas.microsoft.com/office/drawing/2014/main" id="{9BA0137B-4A73-44DB-B463-E61134BDB9BB}"/>
              </a:ext>
            </a:extLst>
          </p:cNvPr>
          <p:cNvSpPr txBox="1"/>
          <p:nvPr/>
        </p:nvSpPr>
        <p:spPr>
          <a:xfrm>
            <a:off x="-2788" y="669427"/>
            <a:ext cx="12194788" cy="1169551"/>
          </a:xfrm>
          <a:prstGeom prst="rect">
            <a:avLst/>
          </a:prstGeom>
          <a:noFill/>
        </p:spPr>
        <p:txBody>
          <a:bodyPr wrap="square" rtlCol="0">
            <a:spAutoFit/>
          </a:bodyPr>
          <a:lstStyle/>
          <a:p>
            <a:pPr>
              <a:spcAft>
                <a:spcPts val="600"/>
              </a:spcAft>
            </a:pPr>
            <a:r>
              <a:rPr lang="en-US" sz="2000" dirty="0">
                <a:latin typeface="Arial" panose="020B0604020202020204" pitchFamily="34" charset="0"/>
                <a:cs typeface="Arial" panose="020B0604020202020204" pitchFamily="34" charset="0"/>
              </a:rPr>
              <a:t>For low-background experiments, the relevance of primordial radionuclides is driven by:</a:t>
            </a:r>
          </a:p>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Abundance of the chemical element in the Earth’s crust</a:t>
            </a:r>
          </a:p>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Isotopic abundance of the radioactive isotope</a:t>
            </a:r>
          </a:p>
        </p:txBody>
      </p:sp>
      <p:sp>
        <p:nvSpPr>
          <p:cNvPr id="34" name="14 Rectángulo">
            <a:extLst>
              <a:ext uri="{FF2B5EF4-FFF2-40B4-BE49-F238E27FC236}">
                <a16:creationId xmlns:a16="http://schemas.microsoft.com/office/drawing/2014/main" id="{F814B649-93DA-40AD-845F-CCEB04964E8B}"/>
              </a:ext>
            </a:extLst>
          </p:cNvPr>
          <p:cNvSpPr/>
          <p:nvPr/>
        </p:nvSpPr>
        <p:spPr>
          <a:xfrm>
            <a:off x="2041799" y="2162273"/>
            <a:ext cx="8208911" cy="338554"/>
          </a:xfrm>
          <a:prstGeom prst="rect">
            <a:avLst/>
          </a:prstGeom>
        </p:spPr>
        <p:txBody>
          <a:bodyPr wrap="square">
            <a:spAutoFit/>
          </a:bodyPr>
          <a:lstStyle/>
          <a:p>
            <a:pPr algn="ctr"/>
            <a:r>
              <a:rPr lang="en-US" sz="1600" dirty="0"/>
              <a:t>Abundance of the chemical elements in the Earth's upper continental crust</a:t>
            </a:r>
          </a:p>
        </p:txBody>
      </p:sp>
      <p:pic>
        <p:nvPicPr>
          <p:cNvPr id="37" name="Imagen 36">
            <a:extLst>
              <a:ext uri="{FF2B5EF4-FFF2-40B4-BE49-F238E27FC236}">
                <a16:creationId xmlns:a16="http://schemas.microsoft.com/office/drawing/2014/main" id="{41B1FE0C-153A-493E-AAA5-BE9ADA56BA39}"/>
              </a:ext>
            </a:extLst>
          </p:cNvPr>
          <p:cNvPicPr>
            <a:picLocks noChangeAspect="1"/>
          </p:cNvPicPr>
          <p:nvPr/>
        </p:nvPicPr>
        <p:blipFill>
          <a:blip r:embed="rId2"/>
          <a:stretch>
            <a:fillRect/>
          </a:stretch>
        </p:blipFill>
        <p:spPr>
          <a:xfrm>
            <a:off x="2135560" y="2432887"/>
            <a:ext cx="7527119" cy="2868533"/>
          </a:xfrm>
          <a:prstGeom prst="rect">
            <a:avLst/>
          </a:prstGeom>
        </p:spPr>
      </p:pic>
    </p:spTree>
    <p:extLst>
      <p:ext uri="{BB962C8B-B14F-4D97-AF65-F5344CB8AC3E}">
        <p14:creationId xmlns:p14="http://schemas.microsoft.com/office/powerpoint/2010/main" val="2590344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9362"/>
            <a:ext cx="8229600" cy="1143000"/>
          </a:xfrm>
        </p:spPr>
        <p:txBody>
          <a:bodyPr>
            <a:normAutofit/>
          </a:bodyPr>
          <a:lstStyle/>
          <a:p>
            <a:r>
              <a:rPr lang="en-US" b="1" dirty="0"/>
              <a:t>Objectives of this lecture</a:t>
            </a:r>
            <a:endParaRPr lang="en-US" dirty="0"/>
          </a:p>
        </p:txBody>
      </p:sp>
      <p:sp>
        <p:nvSpPr>
          <p:cNvPr id="3" name="2 Marcador de contenido"/>
          <p:cNvSpPr>
            <a:spLocks noGrp="1"/>
          </p:cNvSpPr>
          <p:nvPr>
            <p:ph idx="1"/>
          </p:nvPr>
        </p:nvSpPr>
        <p:spPr>
          <a:xfrm>
            <a:off x="0" y="1196753"/>
            <a:ext cx="12192000" cy="5296122"/>
          </a:xfrm>
        </p:spPr>
        <p:txBody>
          <a:bodyPr>
            <a:noAutofit/>
          </a:bodyPr>
          <a:lstStyle/>
          <a:p>
            <a:pPr>
              <a:spcBef>
                <a:spcPts val="0"/>
              </a:spcBef>
              <a:spcAft>
                <a:spcPts val="2400"/>
              </a:spcAft>
            </a:pPr>
            <a:r>
              <a:rPr lang="en-US" sz="2400" dirty="0"/>
              <a:t>Figure out the importance of </a:t>
            </a:r>
            <a:r>
              <a:rPr lang="en-US" sz="2400" b="1" dirty="0"/>
              <a:t>material assays and radiopurity-</a:t>
            </a:r>
            <a:r>
              <a:rPr lang="en-US" sz="2400" dirty="0"/>
              <a:t>related aspects for low-background techniques</a:t>
            </a:r>
          </a:p>
          <a:p>
            <a:pPr>
              <a:spcBef>
                <a:spcPts val="0"/>
              </a:spcBef>
              <a:spcAft>
                <a:spcPts val="1200"/>
              </a:spcAft>
            </a:pPr>
            <a:r>
              <a:rPr lang="en-US" sz="2400" dirty="0"/>
              <a:t>Know the most important </a:t>
            </a:r>
            <a:r>
              <a:rPr lang="en-US" sz="2400" b="1" dirty="0"/>
              <a:t>sources of natural </a:t>
            </a:r>
            <a:r>
              <a:rPr lang="en-US" sz="2400" dirty="0"/>
              <a:t>radioactivity for rare event search experiments</a:t>
            </a:r>
          </a:p>
          <a:p>
            <a:pPr lvl="1">
              <a:spcBef>
                <a:spcPts val="0"/>
              </a:spcBef>
              <a:spcAft>
                <a:spcPts val="1200"/>
              </a:spcAft>
            </a:pPr>
            <a:r>
              <a:rPr lang="en-US" sz="2400" dirty="0"/>
              <a:t>Identify the main </a:t>
            </a:r>
            <a:r>
              <a:rPr lang="en-US" sz="2400" b="1" dirty="0"/>
              <a:t>primordial</a:t>
            </a:r>
            <a:r>
              <a:rPr lang="en-US" sz="2400" dirty="0"/>
              <a:t> radionuclides relevant for low-background experiments</a:t>
            </a:r>
            <a:endParaRPr lang="en-US" sz="2400" i="1" dirty="0"/>
          </a:p>
          <a:p>
            <a:pPr lvl="1">
              <a:spcBef>
                <a:spcPts val="0"/>
              </a:spcBef>
              <a:spcAft>
                <a:spcPts val="1200"/>
              </a:spcAft>
            </a:pPr>
            <a:r>
              <a:rPr lang="en-US" sz="2400" i="1" dirty="0"/>
              <a:t>Grasp the principles of the </a:t>
            </a:r>
            <a:r>
              <a:rPr lang="en-US" sz="2400" b="1" i="1" dirty="0"/>
              <a:t>cosmogenic </a:t>
            </a:r>
            <a:r>
              <a:rPr lang="en-US" sz="2400" i="1" dirty="0"/>
              <a:t>production of radionuclides</a:t>
            </a:r>
          </a:p>
          <a:p>
            <a:pPr lvl="1">
              <a:spcBef>
                <a:spcPts val="0"/>
              </a:spcBef>
              <a:spcAft>
                <a:spcPts val="2400"/>
              </a:spcAft>
            </a:pPr>
            <a:r>
              <a:rPr lang="en-US" sz="2400" b="1" i="1" dirty="0"/>
              <a:t>Anthropogenic</a:t>
            </a:r>
            <a:r>
              <a:rPr lang="en-US" sz="2400" i="1" dirty="0"/>
              <a:t> contaminants</a:t>
            </a:r>
          </a:p>
          <a:p>
            <a:pPr>
              <a:spcBef>
                <a:spcPts val="0"/>
              </a:spcBef>
              <a:spcAft>
                <a:spcPts val="2400"/>
              </a:spcAft>
            </a:pPr>
            <a:r>
              <a:rPr lang="en-US" sz="2400" dirty="0"/>
              <a:t>Understand the general framework of the problems posed by </a:t>
            </a:r>
            <a:r>
              <a:rPr lang="en-US" sz="2400" b="1" dirty="0"/>
              <a:t>Radon</a:t>
            </a:r>
          </a:p>
          <a:p>
            <a:pPr>
              <a:spcBef>
                <a:spcPts val="0"/>
              </a:spcBef>
              <a:spcAft>
                <a:spcPts val="2400"/>
              </a:spcAft>
            </a:pPr>
            <a:r>
              <a:rPr lang="en-US" sz="2400" dirty="0"/>
              <a:t>Know the principle of the most commonly used </a:t>
            </a:r>
            <a:r>
              <a:rPr lang="en-US" sz="2400" b="1" dirty="0"/>
              <a:t>assay</a:t>
            </a:r>
            <a:r>
              <a:rPr lang="en-US" sz="2400" dirty="0"/>
              <a:t> </a:t>
            </a:r>
            <a:r>
              <a:rPr lang="en-US" sz="2400" b="1" dirty="0"/>
              <a:t>techniques</a:t>
            </a:r>
            <a:endParaRPr lang="en-US" sz="2400" dirty="0"/>
          </a:p>
          <a:p>
            <a:pPr>
              <a:spcAft>
                <a:spcPts val="2400"/>
              </a:spcAft>
            </a:pPr>
            <a:endParaRPr lang="en-US" sz="2400" dirty="0"/>
          </a:p>
        </p:txBody>
      </p:sp>
      <p:sp>
        <p:nvSpPr>
          <p:cNvPr id="5" name="3 Marcador de número de diapositiva"/>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a:t>
            </a:fld>
            <a:endParaRPr lang="es-ES" b="1" dirty="0"/>
          </a:p>
        </p:txBody>
      </p:sp>
    </p:spTree>
    <p:extLst>
      <p:ext uri="{BB962C8B-B14F-4D97-AF65-F5344CB8AC3E}">
        <p14:creationId xmlns:p14="http://schemas.microsoft.com/office/powerpoint/2010/main" val="435698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991545" y="332656"/>
            <a:ext cx="184731" cy="369332"/>
          </a:xfrm>
          <a:prstGeom prst="rect">
            <a:avLst/>
          </a:prstGeom>
          <a:noFill/>
        </p:spPr>
        <p:txBody>
          <a:bodyPr wrap="none" rtlCol="0">
            <a:spAutoFit/>
          </a:bodyPr>
          <a:lstStyle/>
          <a:p>
            <a:endParaRPr lang="en-US" dirty="0" err="1">
              <a:latin typeface="Arial" panose="020B0604020202020204" pitchFamily="34" charset="0"/>
              <a:cs typeface="Arial" panose="020B0604020202020204" pitchFamily="34" charset="0"/>
            </a:endParaRPr>
          </a:p>
        </p:txBody>
      </p:sp>
      <p:sp>
        <p:nvSpPr>
          <p:cNvPr id="8" name="7 CuadroTexto"/>
          <p:cNvSpPr txBox="1"/>
          <p:nvPr/>
        </p:nvSpPr>
        <p:spPr>
          <a:xfrm>
            <a:off x="119336" y="674682"/>
            <a:ext cx="11521279" cy="2754600"/>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200" dirty="0">
                <a:cs typeface="Arial" panose="020B0604020202020204" pitchFamily="34" charset="0"/>
              </a:rPr>
              <a:t>There are </a:t>
            </a:r>
            <a:r>
              <a:rPr lang="en-US" sz="2200" dirty="0">
                <a:cs typeface="Arial" panose="020B0604020202020204" pitchFamily="34" charset="0"/>
                <a:sym typeface="Symbol"/>
              </a:rPr>
              <a:t></a:t>
            </a:r>
            <a:r>
              <a:rPr lang="en-US" sz="2200" dirty="0">
                <a:cs typeface="Arial" panose="020B0604020202020204" pitchFamily="34" charset="0"/>
              </a:rPr>
              <a:t>252 stable nuclides (it depends on the definition of “stability”…)</a:t>
            </a:r>
          </a:p>
          <a:p>
            <a:pPr marL="342900" indent="-342900">
              <a:spcAft>
                <a:spcPts val="600"/>
              </a:spcAft>
              <a:buFont typeface="Arial" panose="020B0604020202020204" pitchFamily="34" charset="0"/>
              <a:buChar char="•"/>
            </a:pPr>
            <a:r>
              <a:rPr lang="en-US" sz="2200" dirty="0"/>
              <a:t>On Earth, </a:t>
            </a:r>
            <a:r>
              <a:rPr lang="en-US" sz="2200" i="1" dirty="0"/>
              <a:t>∼ </a:t>
            </a:r>
            <a:r>
              <a:rPr lang="en-US" sz="2200" dirty="0"/>
              <a:t>4</a:t>
            </a:r>
            <a:r>
              <a:rPr lang="en-US" sz="2200" i="1" dirty="0"/>
              <a:t>.</a:t>
            </a:r>
            <a:r>
              <a:rPr lang="en-US" sz="2200" dirty="0"/>
              <a:t>5 </a:t>
            </a:r>
            <a:r>
              <a:rPr lang="en-US" sz="2200" i="1" dirty="0"/>
              <a:t>× </a:t>
            </a:r>
            <a:r>
              <a:rPr lang="en-US" sz="2200" dirty="0"/>
              <a:t>10</a:t>
            </a:r>
            <a:r>
              <a:rPr lang="en-US" sz="2200" baseline="30000" dirty="0"/>
              <a:t>9</a:t>
            </a:r>
            <a:r>
              <a:rPr lang="en-US" sz="2200" dirty="0"/>
              <a:t> </a:t>
            </a:r>
            <a:r>
              <a:rPr lang="en-US" sz="2200" dirty="0" err="1"/>
              <a:t>yr</a:t>
            </a:r>
            <a:r>
              <a:rPr lang="en-US" sz="2200" dirty="0"/>
              <a:t> after its formation, most of the original unstable nuclei have decayed leaving only those with </a:t>
            </a:r>
            <a:r>
              <a:rPr lang="en-US" sz="2200" b="1" i="1" dirty="0"/>
              <a:t>t</a:t>
            </a:r>
            <a:r>
              <a:rPr lang="en-US" sz="2200" b="1" baseline="-25000" dirty="0"/>
              <a:t>1</a:t>
            </a:r>
            <a:r>
              <a:rPr lang="en-US" sz="2200" b="1" i="1" baseline="-25000" dirty="0"/>
              <a:t>/</a:t>
            </a:r>
            <a:r>
              <a:rPr lang="en-US" sz="2200" b="1" baseline="-25000" dirty="0"/>
              <a:t>2</a:t>
            </a:r>
            <a:r>
              <a:rPr lang="en-US" sz="2200" b="1" dirty="0"/>
              <a:t> </a:t>
            </a:r>
            <a:r>
              <a:rPr lang="en-US" sz="2200" b="1" i="1" dirty="0"/>
              <a:t>&gt; </a:t>
            </a:r>
            <a:r>
              <a:rPr lang="en-US" sz="2200" b="1" dirty="0"/>
              <a:t>10</a:t>
            </a:r>
            <a:r>
              <a:rPr lang="en-US" sz="2200" b="1" baseline="30000" dirty="0"/>
              <a:t>8</a:t>
            </a:r>
            <a:r>
              <a:rPr lang="en-US" sz="2200" b="1" dirty="0"/>
              <a:t> </a:t>
            </a:r>
            <a:r>
              <a:rPr lang="en-US" sz="2200" b="1" dirty="0" err="1"/>
              <a:t>yr</a:t>
            </a:r>
            <a:endParaRPr lang="en-US" sz="2200" dirty="0">
              <a:cs typeface="Arial" panose="020B0604020202020204" pitchFamily="34" charset="0"/>
            </a:endParaRPr>
          </a:p>
          <a:p>
            <a:pPr marL="342900" indent="-342900">
              <a:spcAft>
                <a:spcPts val="600"/>
              </a:spcAft>
              <a:buFont typeface="Arial" panose="020B0604020202020204" pitchFamily="34" charset="0"/>
              <a:buChar char="•"/>
            </a:pPr>
            <a:r>
              <a:rPr lang="en-US" sz="2200" dirty="0">
                <a:cs typeface="Arial" panose="020B0604020202020204" pitchFamily="34" charset="0"/>
                <a:sym typeface="Symbol"/>
              </a:rPr>
              <a:t> </a:t>
            </a:r>
            <a:r>
              <a:rPr lang="en-US" sz="2200" dirty="0">
                <a:cs typeface="Arial" panose="020B0604020202020204" pitchFamily="34" charset="0"/>
              </a:rPr>
              <a:t>34 radionuclides that have half-lives long enough to have survived since the formation of the Earth </a:t>
            </a:r>
            <a:r>
              <a:rPr lang="en-US" sz="2200" dirty="0"/>
              <a:t>4.5×10</a:t>
            </a:r>
            <a:r>
              <a:rPr lang="en-US" sz="2200" baseline="30000" dirty="0"/>
              <a:t>9</a:t>
            </a:r>
            <a:r>
              <a:rPr lang="en-US" sz="2200" dirty="0"/>
              <a:t> years </a:t>
            </a:r>
            <a:r>
              <a:rPr lang="en-US" sz="2200" dirty="0">
                <a:cs typeface="Arial" panose="020B0604020202020204" pitchFamily="34" charset="0"/>
              </a:rPr>
              <a:t>(isotopes of 28 separate elements)</a:t>
            </a:r>
          </a:p>
          <a:p>
            <a:pPr marL="342900" indent="-342900">
              <a:spcAft>
                <a:spcPts val="600"/>
              </a:spcAft>
              <a:buFont typeface="Arial" panose="020B0604020202020204" pitchFamily="34" charset="0"/>
              <a:buChar char="•"/>
            </a:pPr>
            <a:r>
              <a:rPr lang="en-US" sz="2200" dirty="0"/>
              <a:t>These long-lived nuclei undergo either highly forbidden β decays, involving large spin changes, or α decays with Q-values that lead to half-lives in this range</a:t>
            </a:r>
            <a:endParaRPr lang="en-US" sz="2200" dirty="0">
              <a:cs typeface="Arial" panose="020B0604020202020204" pitchFamily="34" charset="0"/>
            </a:endParaRPr>
          </a:p>
        </p:txBody>
      </p:sp>
      <p:sp>
        <p:nvSpPr>
          <p:cNvPr id="10" name="9 CuadroTexto"/>
          <p:cNvSpPr txBox="1"/>
          <p:nvPr/>
        </p:nvSpPr>
        <p:spPr>
          <a:xfrm>
            <a:off x="1524000" y="1192"/>
            <a:ext cx="9144000" cy="646331"/>
          </a:xfrm>
          <a:prstGeom prst="rect">
            <a:avLst/>
          </a:prstGeom>
          <a:noFill/>
        </p:spPr>
        <p:txBody>
          <a:bodyPr wrap="square" rtlCol="0">
            <a:spAutoFit/>
          </a:bodyPr>
          <a:lstStyle/>
          <a:p>
            <a:pPr algn="ctr"/>
            <a:r>
              <a:rPr lang="en-US" sz="3600" b="1" u="sng" dirty="0"/>
              <a:t>Primordial radionuclides</a:t>
            </a:r>
            <a:endParaRPr lang="en-US" sz="3600" b="1" u="sng" dirty="0">
              <a:latin typeface="Arial" panose="020B0604020202020204" pitchFamily="34" charset="0"/>
              <a:cs typeface="Arial" panose="020B0604020202020204" pitchFamily="34" charset="0"/>
            </a:endParaRPr>
          </a:p>
        </p:txBody>
      </p:sp>
      <p:sp>
        <p:nvSpPr>
          <p:cNvPr id="11" name="3 Marcador de número de diapositiva">
            <a:extLst>
              <a:ext uri="{FF2B5EF4-FFF2-40B4-BE49-F238E27FC236}">
                <a16:creationId xmlns:a16="http://schemas.microsoft.com/office/drawing/2014/main" id="{8DE562D8-8F62-4135-82BF-AF48805EBB82}"/>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20</a:t>
            </a:fld>
            <a:endParaRPr lang="es-ES" b="1" dirty="0"/>
          </a:p>
        </p:txBody>
      </p:sp>
      <p:pic>
        <p:nvPicPr>
          <p:cNvPr id="9" name="Picture 2">
            <a:extLst>
              <a:ext uri="{FF2B5EF4-FFF2-40B4-BE49-F238E27FC236}">
                <a16:creationId xmlns:a16="http://schemas.microsoft.com/office/drawing/2014/main" id="{B5EE8DE8-898E-4474-B6EE-C81101514D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9456" y="3352393"/>
            <a:ext cx="5262437" cy="311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9221 CuadroTexto">
            <a:extLst>
              <a:ext uri="{FF2B5EF4-FFF2-40B4-BE49-F238E27FC236}">
                <a16:creationId xmlns:a16="http://schemas.microsoft.com/office/drawing/2014/main" id="{A9F9A754-8D23-4059-8EF3-37EB54482CF5}"/>
              </a:ext>
            </a:extLst>
          </p:cNvPr>
          <p:cNvSpPr txBox="1"/>
          <p:nvPr/>
        </p:nvSpPr>
        <p:spPr>
          <a:xfrm>
            <a:off x="7176120" y="5361829"/>
            <a:ext cx="4388879" cy="646331"/>
          </a:xfrm>
          <a:prstGeom prst="rect">
            <a:avLst/>
          </a:prstGeom>
          <a:noFill/>
        </p:spPr>
        <p:txBody>
          <a:bodyPr wrap="square" rtlCol="0">
            <a:spAutoFit/>
          </a:bodyPr>
          <a:lstStyle/>
          <a:p>
            <a:pPr algn="ctr"/>
            <a:r>
              <a:rPr lang="en-US" b="1" dirty="0">
                <a:latin typeface="+mj-lt"/>
                <a:cs typeface="Arial" panose="020B0604020202020204" pitchFamily="34" charset="0"/>
              </a:rPr>
              <a:t>There are only a handful of nuclides with half-lives comparable to the age of the Earth</a:t>
            </a:r>
          </a:p>
        </p:txBody>
      </p:sp>
      <p:sp>
        <p:nvSpPr>
          <p:cNvPr id="13" name="1 CuadroTexto">
            <a:extLst>
              <a:ext uri="{FF2B5EF4-FFF2-40B4-BE49-F238E27FC236}">
                <a16:creationId xmlns:a16="http://schemas.microsoft.com/office/drawing/2014/main" id="{4B9E13E3-E856-408E-BDA3-AA7B4C03252F}"/>
              </a:ext>
            </a:extLst>
          </p:cNvPr>
          <p:cNvSpPr txBox="1"/>
          <p:nvPr/>
        </p:nvSpPr>
        <p:spPr>
          <a:xfrm>
            <a:off x="6461893" y="3607856"/>
            <a:ext cx="5466755" cy="1477328"/>
          </a:xfrm>
          <a:prstGeom prst="rect">
            <a:avLst/>
          </a:prstGeom>
          <a:noFill/>
        </p:spPr>
        <p:txBody>
          <a:bodyPr wrap="square" rtlCol="0">
            <a:spAutoFit/>
          </a:bodyPr>
          <a:lstStyle/>
          <a:p>
            <a:pPr algn="ctr"/>
            <a:r>
              <a:rPr lang="en-US" dirty="0">
                <a:cs typeface="Arial" panose="020B0604020202020204" pitchFamily="34" charset="0"/>
              </a:rPr>
              <a:t>Most of them have half-lives significantly longer than the age of the Universe </a:t>
            </a:r>
          </a:p>
          <a:p>
            <a:pPr algn="ctr"/>
            <a:r>
              <a:rPr lang="en-US" dirty="0">
                <a:cs typeface="Arial" panose="020B0604020202020204" pitchFamily="34" charset="0"/>
              </a:rPr>
              <a:t>(</a:t>
            </a:r>
            <a:r>
              <a:rPr lang="en-US" dirty="0"/>
              <a:t>they are practically stable, with an abundance similar to the one of the stable isotopes of their respective elements)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519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8CEFB9DF-7B07-4027-B273-47EC11EC745A}"/>
              </a:ext>
            </a:extLst>
          </p:cNvPr>
          <p:cNvPicPr>
            <a:picLocks noChangeAspect="1"/>
          </p:cNvPicPr>
          <p:nvPr/>
        </p:nvPicPr>
        <p:blipFill>
          <a:blip r:embed="rId2"/>
          <a:stretch>
            <a:fillRect/>
          </a:stretch>
        </p:blipFill>
        <p:spPr>
          <a:xfrm>
            <a:off x="92331" y="2238512"/>
            <a:ext cx="5427605" cy="4233041"/>
          </a:xfrm>
          <a:prstGeom prst="rect">
            <a:avLst/>
          </a:prstGeom>
        </p:spPr>
      </p:pic>
      <p:sp>
        <p:nvSpPr>
          <p:cNvPr id="5" name="4 CuadroTexto"/>
          <p:cNvSpPr txBox="1"/>
          <p:nvPr/>
        </p:nvSpPr>
        <p:spPr>
          <a:xfrm>
            <a:off x="1524000" y="1192"/>
            <a:ext cx="9144000" cy="646331"/>
          </a:xfrm>
          <a:prstGeom prst="rect">
            <a:avLst/>
          </a:prstGeom>
          <a:noFill/>
        </p:spPr>
        <p:txBody>
          <a:bodyPr wrap="square" rtlCol="0">
            <a:spAutoFit/>
          </a:bodyPr>
          <a:lstStyle/>
          <a:p>
            <a:pPr algn="ctr"/>
            <a:r>
              <a:rPr lang="en-US" sz="3600" b="1" dirty="0"/>
              <a:t>Relevant primordial radionuclides</a:t>
            </a:r>
            <a:endParaRPr lang="en-US" sz="3600" b="1" dirty="0">
              <a:latin typeface="Arial" panose="020B0604020202020204" pitchFamily="34" charset="0"/>
              <a:cs typeface="Arial" panose="020B0604020202020204" pitchFamily="34" charset="0"/>
            </a:endParaRPr>
          </a:p>
        </p:txBody>
      </p:sp>
      <p:sp>
        <p:nvSpPr>
          <p:cNvPr id="9" name="8 Rectángulo"/>
          <p:cNvSpPr/>
          <p:nvPr/>
        </p:nvSpPr>
        <p:spPr>
          <a:xfrm>
            <a:off x="182217" y="4562078"/>
            <a:ext cx="5013647" cy="1440160"/>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9 Cerrar llave"/>
          <p:cNvSpPr/>
          <p:nvPr/>
        </p:nvSpPr>
        <p:spPr>
          <a:xfrm>
            <a:off x="5449590" y="3265934"/>
            <a:ext cx="216024" cy="36004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10 CuadroTexto"/>
          <p:cNvSpPr txBox="1"/>
          <p:nvPr/>
        </p:nvSpPr>
        <p:spPr>
          <a:xfrm>
            <a:off x="5747944" y="3256642"/>
            <a:ext cx="846707" cy="369332"/>
          </a:xfrm>
          <a:prstGeom prst="rect">
            <a:avLst/>
          </a:prstGeom>
          <a:noFill/>
        </p:spPr>
        <p:txBody>
          <a:bodyPr wrap="none" rtlCol="0">
            <a:spAutoFit/>
          </a:bodyPr>
          <a:lstStyle/>
          <a:p>
            <a:r>
              <a:rPr lang="en-US" b="1" baseline="-25000" dirty="0">
                <a:solidFill>
                  <a:schemeClr val="accent4"/>
                </a:solidFill>
                <a:cs typeface="Arial" panose="020B0604020202020204" pitchFamily="34" charset="0"/>
                <a:sym typeface="Symbol"/>
              </a:rPr>
              <a:t> </a:t>
            </a:r>
            <a:r>
              <a:rPr lang="en-US" b="1" dirty="0">
                <a:solidFill>
                  <a:schemeClr val="accent4"/>
                </a:solidFill>
                <a:cs typeface="Arial" panose="020B0604020202020204" pitchFamily="34" charset="0"/>
                <a:sym typeface="Symbol"/>
              </a:rPr>
              <a:t></a:t>
            </a:r>
            <a:r>
              <a:rPr lang="en-US" b="1" dirty="0">
                <a:solidFill>
                  <a:schemeClr val="accent4"/>
                </a:solidFill>
                <a:cs typeface="Arial" panose="020B0604020202020204" pitchFamily="34" charset="0"/>
              </a:rPr>
              <a:t>10</a:t>
            </a:r>
            <a:r>
              <a:rPr lang="en-US" b="1" baseline="30000" dirty="0">
                <a:solidFill>
                  <a:schemeClr val="accent4"/>
                </a:solidFill>
                <a:cs typeface="Arial" panose="020B0604020202020204" pitchFamily="34" charset="0"/>
              </a:rPr>
              <a:t>11</a:t>
            </a:r>
            <a:r>
              <a:rPr lang="en-US" b="1" dirty="0">
                <a:solidFill>
                  <a:schemeClr val="accent4"/>
                </a:solidFill>
                <a:cs typeface="Arial" panose="020B0604020202020204" pitchFamily="34" charset="0"/>
              </a:rPr>
              <a:t>y</a:t>
            </a:r>
            <a:endParaRPr lang="en-US" b="1" baseline="30000" dirty="0">
              <a:solidFill>
                <a:schemeClr val="accent4"/>
              </a:solidFill>
              <a:cs typeface="Arial" panose="020B0604020202020204" pitchFamily="34" charset="0"/>
            </a:endParaRPr>
          </a:p>
        </p:txBody>
      </p:sp>
      <p:sp>
        <p:nvSpPr>
          <p:cNvPr id="14" name="13 Cerrar llave"/>
          <p:cNvSpPr/>
          <p:nvPr/>
        </p:nvSpPr>
        <p:spPr>
          <a:xfrm>
            <a:off x="5443091" y="3894956"/>
            <a:ext cx="216024" cy="955154"/>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14 Cerrar llave"/>
          <p:cNvSpPr/>
          <p:nvPr/>
        </p:nvSpPr>
        <p:spPr>
          <a:xfrm>
            <a:off x="5449590" y="4994126"/>
            <a:ext cx="209525" cy="720081"/>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15 Cerrar llave"/>
          <p:cNvSpPr/>
          <p:nvPr/>
        </p:nvSpPr>
        <p:spPr>
          <a:xfrm>
            <a:off x="5443091" y="5886797"/>
            <a:ext cx="235074" cy="324036"/>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16 CuadroTexto"/>
          <p:cNvSpPr txBox="1"/>
          <p:nvPr/>
        </p:nvSpPr>
        <p:spPr>
          <a:xfrm>
            <a:off x="5779654" y="4070330"/>
            <a:ext cx="811441" cy="369332"/>
          </a:xfrm>
          <a:prstGeom prst="rect">
            <a:avLst/>
          </a:prstGeom>
          <a:noFill/>
        </p:spPr>
        <p:txBody>
          <a:bodyPr wrap="none" rtlCol="0">
            <a:spAutoFit/>
          </a:bodyPr>
          <a:lstStyle/>
          <a:p>
            <a:r>
              <a:rPr lang="en-US" b="1" dirty="0">
                <a:solidFill>
                  <a:schemeClr val="accent4"/>
                </a:solidFill>
                <a:cs typeface="Arial" panose="020B0604020202020204" pitchFamily="34" charset="0"/>
                <a:sym typeface="Symbol"/>
              </a:rPr>
              <a:t></a:t>
            </a:r>
            <a:r>
              <a:rPr lang="en-US" b="1" dirty="0">
                <a:solidFill>
                  <a:schemeClr val="accent4"/>
                </a:solidFill>
                <a:cs typeface="Arial" panose="020B0604020202020204" pitchFamily="34" charset="0"/>
              </a:rPr>
              <a:t>10</a:t>
            </a:r>
            <a:r>
              <a:rPr lang="en-US" b="1" baseline="30000" dirty="0">
                <a:solidFill>
                  <a:schemeClr val="accent4"/>
                </a:solidFill>
                <a:cs typeface="Arial" panose="020B0604020202020204" pitchFamily="34" charset="0"/>
              </a:rPr>
              <a:t>10</a:t>
            </a:r>
            <a:r>
              <a:rPr lang="en-US" b="1" dirty="0">
                <a:solidFill>
                  <a:schemeClr val="accent4"/>
                </a:solidFill>
                <a:cs typeface="Arial" panose="020B0604020202020204" pitchFamily="34" charset="0"/>
              </a:rPr>
              <a:t>y</a:t>
            </a:r>
            <a:endParaRPr lang="en-US" b="1" baseline="30000" dirty="0">
              <a:solidFill>
                <a:schemeClr val="accent4"/>
              </a:solidFill>
              <a:cs typeface="Arial" panose="020B0604020202020204" pitchFamily="34" charset="0"/>
            </a:endParaRPr>
          </a:p>
        </p:txBody>
      </p:sp>
      <p:sp>
        <p:nvSpPr>
          <p:cNvPr id="18" name="17 CuadroTexto"/>
          <p:cNvSpPr txBox="1"/>
          <p:nvPr/>
        </p:nvSpPr>
        <p:spPr>
          <a:xfrm>
            <a:off x="5762006" y="5157716"/>
            <a:ext cx="732893" cy="369332"/>
          </a:xfrm>
          <a:prstGeom prst="rect">
            <a:avLst/>
          </a:prstGeom>
          <a:noFill/>
        </p:spPr>
        <p:txBody>
          <a:bodyPr wrap="none" rtlCol="0">
            <a:spAutoFit/>
          </a:bodyPr>
          <a:lstStyle/>
          <a:p>
            <a:r>
              <a:rPr lang="en-US" b="1" dirty="0">
                <a:solidFill>
                  <a:schemeClr val="accent4"/>
                </a:solidFill>
                <a:cs typeface="Arial" panose="020B0604020202020204" pitchFamily="34" charset="0"/>
                <a:sym typeface="Symbol"/>
              </a:rPr>
              <a:t></a:t>
            </a:r>
            <a:r>
              <a:rPr lang="en-US" b="1" dirty="0">
                <a:solidFill>
                  <a:schemeClr val="accent4"/>
                </a:solidFill>
                <a:cs typeface="Arial" panose="020B0604020202020204" pitchFamily="34" charset="0"/>
              </a:rPr>
              <a:t>10</a:t>
            </a:r>
            <a:r>
              <a:rPr lang="en-US" b="1" baseline="30000" dirty="0">
                <a:solidFill>
                  <a:schemeClr val="accent4"/>
                </a:solidFill>
                <a:cs typeface="Arial" panose="020B0604020202020204" pitchFamily="34" charset="0"/>
              </a:rPr>
              <a:t>9</a:t>
            </a:r>
            <a:r>
              <a:rPr lang="en-US" b="1" dirty="0">
                <a:solidFill>
                  <a:schemeClr val="accent4"/>
                </a:solidFill>
                <a:cs typeface="Arial" panose="020B0604020202020204" pitchFamily="34" charset="0"/>
              </a:rPr>
              <a:t>y</a:t>
            </a:r>
            <a:endParaRPr lang="en-US" b="1" baseline="30000" dirty="0">
              <a:solidFill>
                <a:schemeClr val="accent4"/>
              </a:solidFill>
              <a:cs typeface="Arial" panose="020B0604020202020204" pitchFamily="34" charset="0"/>
            </a:endParaRPr>
          </a:p>
        </p:txBody>
      </p:sp>
      <p:sp>
        <p:nvSpPr>
          <p:cNvPr id="19" name="18 CuadroTexto"/>
          <p:cNvSpPr txBox="1"/>
          <p:nvPr/>
        </p:nvSpPr>
        <p:spPr>
          <a:xfrm>
            <a:off x="5737623" y="5886797"/>
            <a:ext cx="732893" cy="369332"/>
          </a:xfrm>
          <a:prstGeom prst="rect">
            <a:avLst/>
          </a:prstGeom>
          <a:noFill/>
        </p:spPr>
        <p:txBody>
          <a:bodyPr wrap="none" rtlCol="0">
            <a:spAutoFit/>
          </a:bodyPr>
          <a:lstStyle/>
          <a:p>
            <a:r>
              <a:rPr lang="en-US" b="1" dirty="0">
                <a:solidFill>
                  <a:schemeClr val="accent4"/>
                </a:solidFill>
                <a:cs typeface="Arial" panose="020B0604020202020204" pitchFamily="34" charset="0"/>
                <a:sym typeface="Symbol"/>
              </a:rPr>
              <a:t></a:t>
            </a:r>
            <a:r>
              <a:rPr lang="en-US" b="1" dirty="0">
                <a:solidFill>
                  <a:schemeClr val="accent4"/>
                </a:solidFill>
                <a:cs typeface="Arial" panose="020B0604020202020204" pitchFamily="34" charset="0"/>
              </a:rPr>
              <a:t>10</a:t>
            </a:r>
            <a:r>
              <a:rPr lang="en-US" b="1" baseline="30000" dirty="0">
                <a:solidFill>
                  <a:schemeClr val="accent4"/>
                </a:solidFill>
                <a:cs typeface="Arial" panose="020B0604020202020204" pitchFamily="34" charset="0"/>
              </a:rPr>
              <a:t>8</a:t>
            </a:r>
            <a:r>
              <a:rPr lang="en-US" b="1" dirty="0">
                <a:solidFill>
                  <a:schemeClr val="accent4"/>
                </a:solidFill>
                <a:cs typeface="Arial" panose="020B0604020202020204" pitchFamily="34" charset="0"/>
              </a:rPr>
              <a:t>y</a:t>
            </a:r>
            <a:endParaRPr lang="en-US" b="1" baseline="30000" dirty="0">
              <a:solidFill>
                <a:schemeClr val="accent4"/>
              </a:solidFill>
              <a:cs typeface="Arial" panose="020B0604020202020204" pitchFamily="34" charset="0"/>
            </a:endParaRPr>
          </a:p>
        </p:txBody>
      </p:sp>
      <p:cxnSp>
        <p:nvCxnSpPr>
          <p:cNvPr id="28" name="27 Conector recto"/>
          <p:cNvCxnSpPr/>
          <p:nvPr/>
        </p:nvCxnSpPr>
        <p:spPr>
          <a:xfrm>
            <a:off x="6605794" y="3645024"/>
            <a:ext cx="0" cy="14401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a:off x="6605794" y="3522216"/>
            <a:ext cx="0" cy="720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220" name="9219 Rectángulo"/>
          <p:cNvSpPr/>
          <p:nvPr/>
        </p:nvSpPr>
        <p:spPr>
          <a:xfrm>
            <a:off x="4369470" y="2367297"/>
            <a:ext cx="864096" cy="3960440"/>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23" name="9222 CuadroTexto"/>
          <p:cNvSpPr txBox="1"/>
          <p:nvPr/>
        </p:nvSpPr>
        <p:spPr>
          <a:xfrm>
            <a:off x="5449591" y="2369259"/>
            <a:ext cx="2880320" cy="400110"/>
          </a:xfrm>
          <a:prstGeom prst="rect">
            <a:avLst/>
          </a:prstGeom>
          <a:noFill/>
        </p:spPr>
        <p:txBody>
          <a:bodyPr wrap="square" rtlCol="0">
            <a:spAutoFit/>
          </a:bodyPr>
          <a:lstStyle/>
          <a:p>
            <a:r>
              <a:rPr lang="en-US" sz="1000" i="1" dirty="0"/>
              <a:t>“Fundamentals In Nuclear Physics From Nuclear Structure to Cosmology” - Springer</a:t>
            </a:r>
            <a:endParaRPr lang="en-US" sz="1000" i="1" dirty="0">
              <a:latin typeface="Arial" panose="020B0604020202020204" pitchFamily="34" charset="0"/>
              <a:cs typeface="Arial" panose="020B0604020202020204" pitchFamily="34" charset="0"/>
            </a:endParaRPr>
          </a:p>
        </p:txBody>
      </p:sp>
      <p:cxnSp>
        <p:nvCxnSpPr>
          <p:cNvPr id="7" name="6 Conector recto"/>
          <p:cNvCxnSpPr/>
          <p:nvPr/>
        </p:nvCxnSpPr>
        <p:spPr>
          <a:xfrm>
            <a:off x="6606168" y="3894956"/>
            <a:ext cx="0" cy="210728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a:off x="6612992" y="6066817"/>
            <a:ext cx="0" cy="14401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a:off x="6619442" y="6278078"/>
            <a:ext cx="0" cy="720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6615271" y="6421586"/>
            <a:ext cx="0" cy="720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H="1" flipV="1">
            <a:off x="6600056" y="3332752"/>
            <a:ext cx="2653" cy="14401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30 CuadroTexto"/>
          <p:cNvSpPr txBox="1"/>
          <p:nvPr/>
        </p:nvSpPr>
        <p:spPr>
          <a:xfrm>
            <a:off x="6287296" y="2681150"/>
            <a:ext cx="655949" cy="523220"/>
          </a:xfrm>
          <a:prstGeom prst="rect">
            <a:avLst/>
          </a:prstGeom>
          <a:noFill/>
        </p:spPr>
        <p:txBody>
          <a:bodyPr wrap="none" rtlCol="0">
            <a:spAutoFit/>
          </a:bodyPr>
          <a:lstStyle/>
          <a:p>
            <a:r>
              <a:rPr lang="en-US" sz="2800" b="1" dirty="0">
                <a:cs typeface="Arial" panose="020B0604020202020204" pitchFamily="34" charset="0"/>
                <a:sym typeface="Symbol"/>
              </a:rPr>
              <a:t>t</a:t>
            </a:r>
            <a:r>
              <a:rPr lang="en-US" sz="2800" b="1" baseline="-25000" dirty="0">
                <a:cs typeface="Arial" panose="020B0604020202020204" pitchFamily="34" charset="0"/>
                <a:sym typeface="Symbol"/>
              </a:rPr>
              <a:t>1/2</a:t>
            </a:r>
            <a:endParaRPr lang="en-US" sz="2800" b="1" baseline="30000" dirty="0">
              <a:cs typeface="Arial" panose="020B0604020202020204" pitchFamily="34" charset="0"/>
            </a:endParaRPr>
          </a:p>
        </p:txBody>
      </p:sp>
      <p:sp>
        <p:nvSpPr>
          <p:cNvPr id="30" name="3 Marcador de número de diapositiva">
            <a:extLst>
              <a:ext uri="{FF2B5EF4-FFF2-40B4-BE49-F238E27FC236}">
                <a16:creationId xmlns:a16="http://schemas.microsoft.com/office/drawing/2014/main" id="{05587385-407F-40A8-AB1D-BAA54B7EE24E}"/>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21</a:t>
            </a:fld>
            <a:endParaRPr lang="es-ES" b="1" dirty="0"/>
          </a:p>
        </p:txBody>
      </p:sp>
      <p:pic>
        <p:nvPicPr>
          <p:cNvPr id="33" name="Imagen 32">
            <a:extLst>
              <a:ext uri="{FF2B5EF4-FFF2-40B4-BE49-F238E27FC236}">
                <a16:creationId xmlns:a16="http://schemas.microsoft.com/office/drawing/2014/main" id="{2331F485-7F85-4B71-9D00-1AC6104A8A33}"/>
              </a:ext>
            </a:extLst>
          </p:cNvPr>
          <p:cNvPicPr>
            <a:picLocks noChangeAspect="1"/>
          </p:cNvPicPr>
          <p:nvPr/>
        </p:nvPicPr>
        <p:blipFill rotWithShape="1">
          <a:blip r:embed="rId3"/>
          <a:srcRect t="8676"/>
          <a:stretch/>
        </p:blipFill>
        <p:spPr>
          <a:xfrm>
            <a:off x="7099304" y="3068960"/>
            <a:ext cx="4965961" cy="3401313"/>
          </a:xfrm>
          <a:prstGeom prst="rect">
            <a:avLst/>
          </a:prstGeom>
        </p:spPr>
      </p:pic>
      <p:sp>
        <p:nvSpPr>
          <p:cNvPr id="35" name="CuadroTexto 34">
            <a:extLst>
              <a:ext uri="{FF2B5EF4-FFF2-40B4-BE49-F238E27FC236}">
                <a16:creationId xmlns:a16="http://schemas.microsoft.com/office/drawing/2014/main" id="{7681ED13-1F04-4A32-A07E-323C2EF15A7D}"/>
              </a:ext>
            </a:extLst>
          </p:cNvPr>
          <p:cNvSpPr txBox="1"/>
          <p:nvPr/>
        </p:nvSpPr>
        <p:spPr>
          <a:xfrm>
            <a:off x="8143237" y="2731978"/>
            <a:ext cx="2878096" cy="369332"/>
          </a:xfrm>
          <a:prstGeom prst="rect">
            <a:avLst/>
          </a:prstGeom>
          <a:noFill/>
        </p:spPr>
        <p:txBody>
          <a:bodyPr wrap="none" rtlCol="0">
            <a:spAutoFit/>
          </a:bodyPr>
          <a:lstStyle/>
          <a:p>
            <a:r>
              <a:rPr lang="en-US" b="1" dirty="0"/>
              <a:t>Radiogenic heat in the Earth</a:t>
            </a:r>
            <a:endParaRPr lang="en-US" dirty="0">
              <a:latin typeface="Arial" panose="020B0604020202020204" pitchFamily="34" charset="0"/>
              <a:cs typeface="Arial" panose="020B0604020202020204" pitchFamily="34" charset="0"/>
            </a:endParaRPr>
          </a:p>
        </p:txBody>
      </p:sp>
      <p:sp>
        <p:nvSpPr>
          <p:cNvPr id="36" name="CuadroTexto 35">
            <a:extLst>
              <a:ext uri="{FF2B5EF4-FFF2-40B4-BE49-F238E27FC236}">
                <a16:creationId xmlns:a16="http://schemas.microsoft.com/office/drawing/2014/main" id="{9BA0137B-4A73-44DB-B463-E61134BDB9BB}"/>
              </a:ext>
            </a:extLst>
          </p:cNvPr>
          <p:cNvSpPr txBox="1"/>
          <p:nvPr/>
        </p:nvSpPr>
        <p:spPr>
          <a:xfrm>
            <a:off x="-2788" y="669427"/>
            <a:ext cx="12194788" cy="1938992"/>
          </a:xfrm>
          <a:prstGeom prst="rect">
            <a:avLst/>
          </a:prstGeom>
          <a:noFill/>
        </p:spPr>
        <p:txBody>
          <a:bodyPr wrap="square" rtlCol="0">
            <a:spAutoFit/>
          </a:bodyPr>
          <a:lstStyle/>
          <a:p>
            <a:pPr>
              <a:spcAft>
                <a:spcPts val="600"/>
              </a:spcAft>
            </a:pPr>
            <a:r>
              <a:rPr lang="en-US" sz="2000" dirty="0">
                <a:latin typeface="Arial" panose="020B0604020202020204" pitchFamily="34" charset="0"/>
                <a:cs typeface="Arial" panose="020B0604020202020204" pitchFamily="34" charset="0"/>
              </a:rPr>
              <a:t>For low-background experiments, the relevance of primordial radionuclides is driven by:</a:t>
            </a:r>
          </a:p>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Abundance of the chemical element in the Earth’s crust</a:t>
            </a:r>
          </a:p>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Isotopic abundance of the radioactive isotope</a:t>
            </a:r>
          </a:p>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Half-life: long enough to survive since Earth formation, but short enough to produce measurable activity</a:t>
            </a:r>
          </a:p>
          <a:p>
            <a:pPr>
              <a:spcAft>
                <a:spcPts val="600"/>
              </a:spcAft>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5150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2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2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4" grpId="0" animBg="1"/>
      <p:bldP spid="15" grpId="0" animBg="1"/>
      <p:bldP spid="16" grpId="0" animBg="1"/>
      <p:bldP spid="17" grpId="0"/>
      <p:bldP spid="18" grpId="0"/>
      <p:bldP spid="19" grpId="0"/>
      <p:bldP spid="9220" grpId="0" animBg="1"/>
      <p:bldP spid="9223" grpId="0"/>
      <p:bldP spid="31"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2930" y="719138"/>
            <a:ext cx="9065071" cy="5338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Rectángulo"/>
          <p:cNvSpPr/>
          <p:nvPr/>
        </p:nvSpPr>
        <p:spPr>
          <a:xfrm>
            <a:off x="1763644" y="2446317"/>
            <a:ext cx="478812" cy="556573"/>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6 Rectángulo"/>
          <p:cNvSpPr/>
          <p:nvPr/>
        </p:nvSpPr>
        <p:spPr>
          <a:xfrm>
            <a:off x="3719736" y="5445225"/>
            <a:ext cx="478812" cy="556573"/>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7 Rectángulo"/>
          <p:cNvSpPr/>
          <p:nvPr/>
        </p:nvSpPr>
        <p:spPr>
          <a:xfrm>
            <a:off x="4677057" y="5442857"/>
            <a:ext cx="478812" cy="556573"/>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3 Marcador de número de diapositiva">
            <a:extLst>
              <a:ext uri="{FF2B5EF4-FFF2-40B4-BE49-F238E27FC236}">
                <a16:creationId xmlns:a16="http://schemas.microsoft.com/office/drawing/2014/main" id="{8BAC4C69-7743-424D-9BDE-C225D82E9DBE}"/>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22</a:t>
            </a:fld>
            <a:endParaRPr lang="es-ES" b="1" dirty="0"/>
          </a:p>
        </p:txBody>
      </p:sp>
      <p:sp>
        <p:nvSpPr>
          <p:cNvPr id="2" name="CuadroTexto 1">
            <a:extLst>
              <a:ext uri="{FF2B5EF4-FFF2-40B4-BE49-F238E27FC236}">
                <a16:creationId xmlns:a16="http://schemas.microsoft.com/office/drawing/2014/main" id="{9244F4C8-7DED-4DC5-933C-4E9A72F71F7D}"/>
              </a:ext>
            </a:extLst>
          </p:cNvPr>
          <p:cNvSpPr txBox="1"/>
          <p:nvPr/>
        </p:nvSpPr>
        <p:spPr>
          <a:xfrm>
            <a:off x="119337" y="72807"/>
            <a:ext cx="11017224" cy="923330"/>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U, Th, and K dominate because they combine natural abundance, suitable half-lives, and radiologically relevant decay emissions.</a:t>
            </a:r>
          </a:p>
          <a:p>
            <a:pPr algn="ctr"/>
            <a:endParaRPr lang="en-US" dirty="0" err="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0163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136B2E49-64BB-4CC3-A66E-A86C7D22E333}"/>
              </a:ext>
            </a:extLst>
          </p:cNvPr>
          <p:cNvPicPr>
            <a:picLocks noChangeAspect="1"/>
          </p:cNvPicPr>
          <p:nvPr/>
        </p:nvPicPr>
        <p:blipFill>
          <a:blip r:embed="rId2"/>
          <a:stretch>
            <a:fillRect/>
          </a:stretch>
        </p:blipFill>
        <p:spPr>
          <a:xfrm>
            <a:off x="806671" y="3717032"/>
            <a:ext cx="3692271" cy="2723349"/>
          </a:xfrm>
          <a:prstGeom prst="rect">
            <a:avLst/>
          </a:prstGeom>
        </p:spPr>
      </p:pic>
      <p:sp>
        <p:nvSpPr>
          <p:cNvPr id="10" name="9 CuadroTexto"/>
          <p:cNvSpPr txBox="1"/>
          <p:nvPr/>
        </p:nvSpPr>
        <p:spPr>
          <a:xfrm>
            <a:off x="296825" y="806928"/>
            <a:ext cx="5223111" cy="1631216"/>
          </a:xfrm>
          <a:prstGeom prst="rect">
            <a:avLst/>
          </a:prstGeom>
          <a:noFill/>
        </p:spPr>
        <p:txBody>
          <a:bodyPr wrap="square" rtlCol="0">
            <a:spAutoFit/>
          </a:bodyPr>
          <a:lstStyle/>
          <a:p>
            <a:pPr algn="ctr"/>
            <a:r>
              <a:rPr lang="en-US" sz="2000" dirty="0"/>
              <a:t>Potassium is one of the most common elements on the Earth’s crust</a:t>
            </a:r>
          </a:p>
          <a:p>
            <a:pPr algn="ctr"/>
            <a:r>
              <a:rPr lang="en-US" sz="2000" baseline="30000" dirty="0"/>
              <a:t>40</a:t>
            </a:r>
            <a:r>
              <a:rPr lang="en-US" sz="2000" dirty="0"/>
              <a:t>K emits detectable gamma rays </a:t>
            </a:r>
          </a:p>
          <a:p>
            <a:pPr algn="ctr"/>
            <a:endParaRPr lang="en-US" sz="2000" dirty="0"/>
          </a:p>
          <a:p>
            <a:pPr algn="ctr"/>
            <a:endParaRPr lang="en-US" sz="2000" dirty="0" err="1">
              <a:latin typeface="Arial" panose="020B0604020202020204" pitchFamily="34" charset="0"/>
              <a:cs typeface="Arial" panose="020B0604020202020204" pitchFamily="34" charset="0"/>
            </a:endParaRPr>
          </a:p>
        </p:txBody>
      </p:sp>
      <p:sp>
        <p:nvSpPr>
          <p:cNvPr id="7" name="6 CuadroTexto"/>
          <p:cNvSpPr txBox="1"/>
          <p:nvPr/>
        </p:nvSpPr>
        <p:spPr>
          <a:xfrm>
            <a:off x="1034004" y="-36755"/>
            <a:ext cx="9144000" cy="1200329"/>
          </a:xfrm>
          <a:prstGeom prst="rect">
            <a:avLst/>
          </a:prstGeom>
          <a:noFill/>
        </p:spPr>
        <p:txBody>
          <a:bodyPr wrap="square" rtlCol="0">
            <a:spAutoFit/>
          </a:bodyPr>
          <a:lstStyle/>
          <a:p>
            <a:pPr algn="ctr"/>
            <a:r>
              <a:rPr lang="en-US" sz="7200" b="1" baseline="30000" dirty="0"/>
              <a:t>40</a:t>
            </a:r>
            <a:r>
              <a:rPr lang="en-US" sz="7200" b="1" dirty="0"/>
              <a:t>K</a:t>
            </a:r>
            <a:endParaRPr lang="en-US" sz="7200" b="1" dirty="0">
              <a:latin typeface="Arial" panose="020B0604020202020204" pitchFamily="34" charset="0"/>
              <a:cs typeface="Arial" panose="020B0604020202020204" pitchFamily="34" charset="0"/>
            </a:endParaRPr>
          </a:p>
        </p:txBody>
      </p:sp>
      <p:pic>
        <p:nvPicPr>
          <p:cNvPr id="1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4112" y="835593"/>
            <a:ext cx="4888996" cy="3457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5 Conector recto de flecha"/>
          <p:cNvCxnSpPr>
            <a:cxnSpLocks/>
          </p:cNvCxnSpPr>
          <p:nvPr/>
        </p:nvCxnSpPr>
        <p:spPr>
          <a:xfrm flipV="1">
            <a:off x="8334791" y="1619192"/>
            <a:ext cx="2257169" cy="21418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10558978" y="1353251"/>
            <a:ext cx="1236237" cy="646331"/>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1.46 MeV </a:t>
            </a:r>
          </a:p>
          <a:p>
            <a:pPr algn="ctr"/>
            <a:r>
              <a:rPr lang="en-US" dirty="0">
                <a:latin typeface="Arial" panose="020B0604020202020204" pitchFamily="34" charset="0"/>
                <a:cs typeface="Arial" panose="020B0604020202020204" pitchFamily="34" charset="0"/>
              </a:rPr>
              <a:t>from </a:t>
            </a:r>
            <a:r>
              <a:rPr lang="en-US" baseline="30000" dirty="0">
                <a:latin typeface="Arial" panose="020B0604020202020204" pitchFamily="34" charset="0"/>
                <a:cs typeface="Arial" panose="020B0604020202020204" pitchFamily="34" charset="0"/>
              </a:rPr>
              <a:t>40</a:t>
            </a:r>
            <a:r>
              <a:rPr lang="en-US" dirty="0">
                <a:latin typeface="Arial" panose="020B0604020202020204" pitchFamily="34" charset="0"/>
                <a:cs typeface="Arial" panose="020B0604020202020204" pitchFamily="34" charset="0"/>
              </a:rPr>
              <a:t>K</a:t>
            </a:r>
          </a:p>
        </p:txBody>
      </p:sp>
      <p:sp>
        <p:nvSpPr>
          <p:cNvPr id="14" name="13 Flecha abajo"/>
          <p:cNvSpPr/>
          <p:nvPr/>
        </p:nvSpPr>
        <p:spPr>
          <a:xfrm>
            <a:off x="2736523" y="3252580"/>
            <a:ext cx="254461" cy="4151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CuadroTexto"/>
          <p:cNvSpPr txBox="1"/>
          <p:nvPr/>
        </p:nvSpPr>
        <p:spPr>
          <a:xfrm>
            <a:off x="0" y="3320365"/>
            <a:ext cx="2139678" cy="646331"/>
          </a:xfrm>
          <a:prstGeom prst="rect">
            <a:avLst/>
          </a:prstGeom>
          <a:noFill/>
        </p:spPr>
        <p:txBody>
          <a:bodyPr wrap="square" rtlCol="0">
            <a:spAutoFit/>
          </a:bodyPr>
          <a:lstStyle/>
          <a:p>
            <a:pPr algn="ctr"/>
            <a:r>
              <a:rPr lang="en-US" sz="1200" b="1" dirty="0">
                <a:latin typeface="+mj-lt"/>
                <a:cs typeface="Arial" panose="020B0604020202020204" pitchFamily="34" charset="0"/>
              </a:rPr>
              <a:t> In 10.72% of events, it decays to </a:t>
            </a:r>
            <a:r>
              <a:rPr lang="en-US" sz="1200" b="1" baseline="30000" dirty="0">
                <a:latin typeface="+mj-lt"/>
                <a:cs typeface="Arial" panose="020B0604020202020204" pitchFamily="34" charset="0"/>
              </a:rPr>
              <a:t>40</a:t>
            </a:r>
            <a:r>
              <a:rPr lang="en-US" sz="1200" b="1" dirty="0">
                <a:latin typeface="+mj-lt"/>
                <a:cs typeface="Arial" panose="020B0604020202020204" pitchFamily="34" charset="0"/>
              </a:rPr>
              <a:t>Ar by electron capture (EC)</a:t>
            </a:r>
          </a:p>
        </p:txBody>
      </p:sp>
      <p:sp>
        <p:nvSpPr>
          <p:cNvPr id="15" name="3 Marcador de número de diapositiva">
            <a:extLst>
              <a:ext uri="{FF2B5EF4-FFF2-40B4-BE49-F238E27FC236}">
                <a16:creationId xmlns:a16="http://schemas.microsoft.com/office/drawing/2014/main" id="{50C86FBC-D07A-4C12-9F71-2C7EAEF51017}"/>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23</a:t>
            </a:fld>
            <a:endParaRPr lang="es-ES" b="1" dirty="0"/>
          </a:p>
        </p:txBody>
      </p:sp>
      <p:sp>
        <p:nvSpPr>
          <p:cNvPr id="4" name="CuadroTexto 3">
            <a:extLst>
              <a:ext uri="{FF2B5EF4-FFF2-40B4-BE49-F238E27FC236}">
                <a16:creationId xmlns:a16="http://schemas.microsoft.com/office/drawing/2014/main" id="{A0C080AA-E467-4DEE-82B6-368B1712AE90}"/>
              </a:ext>
            </a:extLst>
          </p:cNvPr>
          <p:cNvSpPr txBox="1"/>
          <p:nvPr/>
        </p:nvSpPr>
        <p:spPr>
          <a:xfrm>
            <a:off x="8973497" y="2610862"/>
            <a:ext cx="979755" cy="769441"/>
          </a:xfrm>
          <a:prstGeom prst="rect">
            <a:avLst/>
          </a:prstGeom>
          <a:noFill/>
        </p:spPr>
        <p:txBody>
          <a:bodyPr wrap="none" rtlCol="0">
            <a:spAutoFit/>
          </a:bodyPr>
          <a:lstStyle/>
          <a:p>
            <a:r>
              <a:rPr lang="en-US" dirty="0">
                <a:solidFill>
                  <a:srgbClr val="FF0000"/>
                </a:solidFill>
                <a:latin typeface="Arial" panose="020B0604020202020204" pitchFamily="34" charset="0"/>
                <a:cs typeface="Arial" panose="020B0604020202020204" pitchFamily="34" charset="0"/>
              </a:rPr>
              <a:t>Surface</a:t>
            </a:r>
          </a:p>
          <a:p>
            <a:endParaRPr lang="en-US" sz="800" dirty="0">
              <a:latin typeface="Arial" panose="020B0604020202020204" pitchFamily="34" charset="0"/>
              <a:cs typeface="Arial" panose="020B0604020202020204" pitchFamily="34" charset="0"/>
            </a:endParaRPr>
          </a:p>
          <a:p>
            <a:pPr algn="r"/>
            <a:r>
              <a:rPr lang="en-US" dirty="0">
                <a:latin typeface="Arial" panose="020B0604020202020204" pitchFamily="34" charset="0"/>
                <a:cs typeface="Arial" panose="020B0604020202020204" pitchFamily="34" charset="0"/>
              </a:rPr>
              <a:t>UG</a:t>
            </a:r>
          </a:p>
        </p:txBody>
      </p:sp>
      <p:pic>
        <p:nvPicPr>
          <p:cNvPr id="5" name="Imagen 4">
            <a:extLst>
              <a:ext uri="{FF2B5EF4-FFF2-40B4-BE49-F238E27FC236}">
                <a16:creationId xmlns:a16="http://schemas.microsoft.com/office/drawing/2014/main" id="{91F67D7E-EF60-405C-9D55-537E60C5ECCD}"/>
              </a:ext>
            </a:extLst>
          </p:cNvPr>
          <p:cNvPicPr>
            <a:picLocks noChangeAspect="1"/>
          </p:cNvPicPr>
          <p:nvPr/>
        </p:nvPicPr>
        <p:blipFill>
          <a:blip r:embed="rId4"/>
          <a:stretch>
            <a:fillRect/>
          </a:stretch>
        </p:blipFill>
        <p:spPr>
          <a:xfrm>
            <a:off x="890387" y="1851904"/>
            <a:ext cx="3692271" cy="1266956"/>
          </a:xfrm>
          <a:prstGeom prst="rect">
            <a:avLst/>
          </a:prstGeom>
        </p:spPr>
      </p:pic>
      <p:sp>
        <p:nvSpPr>
          <p:cNvPr id="13" name="1 CuadroTexto">
            <a:extLst>
              <a:ext uri="{FF2B5EF4-FFF2-40B4-BE49-F238E27FC236}">
                <a16:creationId xmlns:a16="http://schemas.microsoft.com/office/drawing/2014/main" id="{5A91A902-46B9-4B61-BC64-6F6ABD1A01F3}"/>
              </a:ext>
            </a:extLst>
          </p:cNvPr>
          <p:cNvSpPr txBox="1"/>
          <p:nvPr/>
        </p:nvSpPr>
        <p:spPr>
          <a:xfrm>
            <a:off x="4564876" y="4419857"/>
            <a:ext cx="7635238" cy="1795363"/>
          </a:xfrm>
          <a:prstGeom prst="rect">
            <a:avLst/>
          </a:prstGeom>
          <a:noFill/>
        </p:spPr>
        <p:txBody>
          <a:bodyPr wrap="square" rtlCol="0">
            <a:spAutoFit/>
          </a:bodyPr>
          <a:lstStyle/>
          <a:p>
            <a:pPr marL="285750" indent="-285750">
              <a:buFont typeface="Wingdings" panose="05000000000000000000" pitchFamily="2" charset="2"/>
              <a:buChar char="Ø"/>
            </a:pPr>
            <a:r>
              <a:rPr lang="en-US" sz="2200" dirty="0"/>
              <a:t>K content of the body is 0.2 %</a:t>
            </a:r>
          </a:p>
          <a:p>
            <a:pPr marL="285750" indent="-285750">
              <a:buFont typeface="Wingdings" panose="05000000000000000000" pitchFamily="2" charset="2"/>
              <a:buChar char="Ø"/>
            </a:pPr>
            <a:endParaRPr lang="en-US" sz="2200" baseline="30000" dirty="0"/>
          </a:p>
          <a:p>
            <a:pPr marL="285750" indent="-285750">
              <a:buFont typeface="Wingdings" panose="05000000000000000000" pitchFamily="2" charset="2"/>
              <a:buChar char="Ø"/>
            </a:pPr>
            <a:r>
              <a:rPr lang="en-US" sz="2200" baseline="30000" dirty="0"/>
              <a:t>40</a:t>
            </a:r>
            <a:r>
              <a:rPr lang="en-US" sz="2200" dirty="0"/>
              <a:t>K in humans </a:t>
            </a:r>
            <a:r>
              <a:rPr lang="en-US" sz="2200" dirty="0">
                <a:sym typeface="Symbol"/>
              </a:rPr>
              <a:t></a:t>
            </a:r>
            <a:r>
              <a:rPr lang="en-US" sz="2200" dirty="0"/>
              <a:t> primary source of radiation from our body </a:t>
            </a:r>
          </a:p>
          <a:p>
            <a:r>
              <a:rPr lang="en-US" sz="2200" dirty="0"/>
              <a:t>				(practically constant) </a:t>
            </a:r>
          </a:p>
          <a:p>
            <a:pPr lvl="2"/>
            <a:endParaRPr lang="en-US" sz="800" dirty="0"/>
          </a:p>
          <a:p>
            <a:r>
              <a:rPr lang="en-US" sz="2200" dirty="0"/>
              <a:t>       For a 70-kg person, the amount of </a:t>
            </a:r>
            <a:r>
              <a:rPr lang="en-US" sz="2200" baseline="30000" dirty="0"/>
              <a:t>40</a:t>
            </a:r>
            <a:r>
              <a:rPr lang="en-US" sz="2200" dirty="0"/>
              <a:t>K will be about 4.26 </a:t>
            </a:r>
            <a:r>
              <a:rPr lang="en-US" sz="2200" dirty="0" err="1"/>
              <a:t>kBq</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8522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2" grpId="0"/>
      <p:bldP spid="4"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19336" y="659095"/>
            <a:ext cx="11953328" cy="3785652"/>
          </a:xfrm>
          <a:prstGeom prst="rect">
            <a:avLst/>
          </a:prstGeom>
          <a:noFill/>
        </p:spPr>
        <p:txBody>
          <a:bodyPr wrap="square" rtlCol="0">
            <a:spAutoFit/>
          </a:bodyPr>
          <a:lstStyle/>
          <a:p>
            <a:pPr>
              <a:spcAft>
                <a:spcPts val="600"/>
              </a:spcAft>
            </a:pPr>
            <a:r>
              <a:rPr lang="en-US" sz="2000" dirty="0"/>
              <a:t>They do not decay directly to a stable state: each initiates a </a:t>
            </a:r>
            <a:r>
              <a:rPr lang="en-US" sz="2000" b="1" dirty="0">
                <a:solidFill>
                  <a:srgbClr val="FF0000"/>
                </a:solidFill>
              </a:rPr>
              <a:t>decay chain</a:t>
            </a:r>
          </a:p>
          <a:p>
            <a:pPr>
              <a:spcAft>
                <a:spcPts val="600"/>
              </a:spcAft>
            </a:pPr>
            <a:r>
              <a:rPr lang="en-US" sz="2000" dirty="0"/>
              <a:t>Altogether, these chains include ≈42 radionuclides</a:t>
            </a:r>
          </a:p>
          <a:p>
            <a:pPr>
              <a:spcAft>
                <a:spcPts val="600"/>
              </a:spcAft>
            </a:pPr>
            <a:endParaRPr lang="en-US" sz="2000" dirty="0"/>
          </a:p>
          <a:p>
            <a:pPr>
              <a:spcAft>
                <a:spcPts val="600"/>
              </a:spcAft>
            </a:pPr>
            <a:r>
              <a:rPr lang="en-US" sz="2000" dirty="0"/>
              <a:t>The mass number of the members may be expressed as four times an appropriate integer (n) plus the constant for that series. Three naturally occurring series are: </a:t>
            </a:r>
          </a:p>
          <a:p>
            <a:pPr>
              <a:spcAft>
                <a:spcPts val="600"/>
              </a:spcAft>
            </a:pPr>
            <a:endParaRPr lang="en-US" sz="2000" dirty="0"/>
          </a:p>
          <a:p>
            <a:pPr>
              <a:spcAft>
                <a:spcPts val="600"/>
              </a:spcAft>
            </a:pPr>
            <a:r>
              <a:rPr lang="en-US" sz="2000" b="1" dirty="0">
                <a:solidFill>
                  <a:srgbClr val="3636F6"/>
                </a:solidFill>
              </a:rPr>
              <a:t>Thorium series (4n):           </a:t>
            </a:r>
            <a:r>
              <a:rPr lang="en-US" sz="2000" b="1" baseline="30000" dirty="0">
                <a:solidFill>
                  <a:srgbClr val="3636F6"/>
                </a:solidFill>
              </a:rPr>
              <a:t>232</a:t>
            </a:r>
            <a:r>
              <a:rPr lang="en-US" sz="2000" b="1" dirty="0">
                <a:solidFill>
                  <a:srgbClr val="3636F6"/>
                </a:solidFill>
              </a:rPr>
              <a:t>Th  (t</a:t>
            </a:r>
            <a:r>
              <a:rPr lang="en-US" sz="2000" b="1" baseline="-25000" dirty="0">
                <a:solidFill>
                  <a:srgbClr val="3636F6"/>
                </a:solidFill>
              </a:rPr>
              <a:t>1/2 </a:t>
            </a:r>
            <a:r>
              <a:rPr lang="en-US" sz="2000" b="1" dirty="0">
                <a:solidFill>
                  <a:srgbClr val="3636F6"/>
                </a:solidFill>
              </a:rPr>
              <a:t>=1.4·10</a:t>
            </a:r>
            <a:r>
              <a:rPr lang="en-US" sz="2000" b="1" baseline="30000" dirty="0">
                <a:solidFill>
                  <a:srgbClr val="3636F6"/>
                </a:solidFill>
              </a:rPr>
              <a:t>10</a:t>
            </a:r>
            <a:r>
              <a:rPr lang="en-US" sz="2000" b="1" dirty="0">
                <a:solidFill>
                  <a:srgbClr val="3636F6"/>
                </a:solidFill>
              </a:rPr>
              <a:t> y)    </a:t>
            </a:r>
            <a:r>
              <a:rPr lang="en-US" sz="2000" b="1" dirty="0">
                <a:solidFill>
                  <a:srgbClr val="3636F6"/>
                </a:solidFill>
                <a:sym typeface="Symbol"/>
              </a:rPr>
              <a:t> </a:t>
            </a:r>
            <a:r>
              <a:rPr lang="en-US" sz="2000" b="1" dirty="0">
                <a:solidFill>
                  <a:srgbClr val="3636F6"/>
                </a:solidFill>
              </a:rPr>
              <a:t>10 radionuclides   </a:t>
            </a:r>
            <a:r>
              <a:rPr lang="en-US" sz="2000" b="1" dirty="0">
                <a:solidFill>
                  <a:srgbClr val="3636F6"/>
                </a:solidFill>
                <a:sym typeface="Symbol"/>
              </a:rPr>
              <a:t>  </a:t>
            </a:r>
            <a:r>
              <a:rPr lang="en-US" sz="2000" b="1" baseline="30000" dirty="0">
                <a:solidFill>
                  <a:srgbClr val="3636F6"/>
                </a:solidFill>
              </a:rPr>
              <a:t>208</a:t>
            </a:r>
            <a:r>
              <a:rPr lang="en-US" sz="2000" b="1" dirty="0">
                <a:solidFill>
                  <a:srgbClr val="3636F6"/>
                </a:solidFill>
              </a:rPr>
              <a:t>Pb	(</a:t>
            </a:r>
            <a:r>
              <a:rPr lang="en-US" sz="2000" b="1" baseline="30000" dirty="0">
                <a:solidFill>
                  <a:srgbClr val="3636F6"/>
                </a:solidFill>
              </a:rPr>
              <a:t>232</a:t>
            </a:r>
            <a:r>
              <a:rPr lang="en-US" sz="2000" b="1" dirty="0">
                <a:solidFill>
                  <a:srgbClr val="3636F6"/>
                </a:solidFill>
              </a:rPr>
              <a:t>Th ≈100% </a:t>
            </a:r>
            <a:r>
              <a:rPr lang="en-US" sz="2000" b="1" baseline="30000" dirty="0" err="1">
                <a:solidFill>
                  <a:srgbClr val="3636F6"/>
                </a:solidFill>
              </a:rPr>
              <a:t>nat</a:t>
            </a:r>
            <a:r>
              <a:rPr lang="en-US" sz="2000" b="1" dirty="0" err="1">
                <a:solidFill>
                  <a:srgbClr val="3636F6"/>
                </a:solidFill>
              </a:rPr>
              <a:t>Th</a:t>
            </a:r>
            <a:r>
              <a:rPr lang="en-US" sz="2000" b="1" dirty="0">
                <a:solidFill>
                  <a:srgbClr val="3636F6"/>
                </a:solidFill>
              </a:rPr>
              <a:t>)</a:t>
            </a:r>
          </a:p>
          <a:p>
            <a:pPr>
              <a:spcAft>
                <a:spcPts val="600"/>
              </a:spcAft>
            </a:pPr>
            <a:r>
              <a:rPr lang="en-US" sz="2000" b="1" dirty="0">
                <a:solidFill>
                  <a:srgbClr val="3636F6"/>
                </a:solidFill>
              </a:rPr>
              <a:t>Uranium series (4n+2) :      </a:t>
            </a:r>
            <a:r>
              <a:rPr lang="en-US" sz="2000" b="1" baseline="30000" dirty="0">
                <a:solidFill>
                  <a:srgbClr val="3636F6"/>
                </a:solidFill>
              </a:rPr>
              <a:t>238</a:t>
            </a:r>
            <a:r>
              <a:rPr lang="en-US" sz="2000" b="1" dirty="0">
                <a:solidFill>
                  <a:srgbClr val="3636F6"/>
                </a:solidFill>
              </a:rPr>
              <a:t>U   (t</a:t>
            </a:r>
            <a:r>
              <a:rPr lang="en-US" sz="2000" b="1" baseline="-25000" dirty="0">
                <a:solidFill>
                  <a:srgbClr val="3636F6"/>
                </a:solidFill>
              </a:rPr>
              <a:t>1/2</a:t>
            </a:r>
            <a:r>
              <a:rPr lang="en-US" sz="2000" b="1" dirty="0">
                <a:solidFill>
                  <a:srgbClr val="3636F6"/>
                </a:solidFill>
              </a:rPr>
              <a:t>= 4.5·10</a:t>
            </a:r>
            <a:r>
              <a:rPr lang="en-US" sz="2000" b="1" baseline="30000" dirty="0">
                <a:solidFill>
                  <a:srgbClr val="3636F6"/>
                </a:solidFill>
              </a:rPr>
              <a:t>9</a:t>
            </a:r>
            <a:r>
              <a:rPr lang="en-US" sz="2000" b="1" dirty="0">
                <a:solidFill>
                  <a:srgbClr val="3636F6"/>
                </a:solidFill>
              </a:rPr>
              <a:t> y)     </a:t>
            </a:r>
            <a:r>
              <a:rPr lang="en-US" sz="2000" b="1" dirty="0">
                <a:solidFill>
                  <a:srgbClr val="3636F6"/>
                </a:solidFill>
                <a:sym typeface="Symbol"/>
              </a:rPr>
              <a:t> </a:t>
            </a:r>
            <a:r>
              <a:rPr lang="en-US" sz="2000" b="1" dirty="0">
                <a:solidFill>
                  <a:srgbClr val="3636F6"/>
                </a:solidFill>
              </a:rPr>
              <a:t>17 radionuclides   </a:t>
            </a:r>
            <a:r>
              <a:rPr lang="en-US" sz="2000" b="1" dirty="0">
                <a:solidFill>
                  <a:srgbClr val="3636F6"/>
                </a:solidFill>
                <a:sym typeface="Symbol"/>
              </a:rPr>
              <a:t>  </a:t>
            </a:r>
            <a:r>
              <a:rPr lang="en-US" sz="2000" b="1" baseline="30000" dirty="0">
                <a:solidFill>
                  <a:srgbClr val="3636F6"/>
                </a:solidFill>
              </a:rPr>
              <a:t>206</a:t>
            </a:r>
            <a:r>
              <a:rPr lang="en-US" sz="2000" b="1" dirty="0">
                <a:solidFill>
                  <a:srgbClr val="3636F6"/>
                </a:solidFill>
              </a:rPr>
              <a:t>Pb	(</a:t>
            </a:r>
            <a:r>
              <a:rPr lang="en-US" sz="2000" b="1" baseline="30000" dirty="0">
                <a:solidFill>
                  <a:srgbClr val="3636F6"/>
                </a:solidFill>
              </a:rPr>
              <a:t>238</a:t>
            </a:r>
            <a:r>
              <a:rPr lang="en-US" sz="2000" b="1" dirty="0">
                <a:solidFill>
                  <a:srgbClr val="3636F6"/>
                </a:solidFill>
              </a:rPr>
              <a:t>U ≈99.3% </a:t>
            </a:r>
            <a:r>
              <a:rPr lang="en-US" sz="2000" b="1" baseline="30000" dirty="0" err="1">
                <a:solidFill>
                  <a:srgbClr val="3636F6"/>
                </a:solidFill>
              </a:rPr>
              <a:t>nat</a:t>
            </a:r>
            <a:r>
              <a:rPr lang="en-US" sz="2000" b="1" dirty="0" err="1">
                <a:solidFill>
                  <a:srgbClr val="3636F6"/>
                </a:solidFill>
              </a:rPr>
              <a:t>U</a:t>
            </a:r>
            <a:r>
              <a:rPr lang="en-US" sz="2000" b="1" dirty="0">
                <a:solidFill>
                  <a:srgbClr val="3636F6"/>
                </a:solidFill>
              </a:rPr>
              <a:t>)</a:t>
            </a:r>
          </a:p>
          <a:p>
            <a:pPr>
              <a:spcAft>
                <a:spcPts val="600"/>
              </a:spcAft>
            </a:pPr>
            <a:r>
              <a:rPr lang="en-US" sz="2000" b="1" dirty="0">
                <a:solidFill>
                  <a:srgbClr val="3636F6"/>
                </a:solidFill>
              </a:rPr>
              <a:t>Actinium series (4n+3):      </a:t>
            </a:r>
            <a:r>
              <a:rPr lang="en-US" sz="2000" b="1" baseline="30000" dirty="0">
                <a:solidFill>
                  <a:srgbClr val="3636F6"/>
                </a:solidFill>
              </a:rPr>
              <a:t>235</a:t>
            </a:r>
            <a:r>
              <a:rPr lang="en-US" sz="2000" b="1" dirty="0">
                <a:solidFill>
                  <a:srgbClr val="3636F6"/>
                </a:solidFill>
              </a:rPr>
              <a:t>U   (t</a:t>
            </a:r>
            <a:r>
              <a:rPr lang="en-US" sz="2000" b="1" baseline="-25000" dirty="0">
                <a:solidFill>
                  <a:srgbClr val="3636F6"/>
                </a:solidFill>
              </a:rPr>
              <a:t>1/2</a:t>
            </a:r>
            <a:r>
              <a:rPr lang="en-US" sz="2000" b="1" dirty="0">
                <a:solidFill>
                  <a:srgbClr val="3636F6"/>
                </a:solidFill>
              </a:rPr>
              <a:t>= 7·10</a:t>
            </a:r>
            <a:r>
              <a:rPr lang="en-US" sz="2000" b="1" baseline="30000" dirty="0">
                <a:solidFill>
                  <a:srgbClr val="3636F6"/>
                </a:solidFill>
              </a:rPr>
              <a:t>8</a:t>
            </a:r>
            <a:r>
              <a:rPr lang="en-US" sz="2000" b="1" dirty="0">
                <a:solidFill>
                  <a:srgbClr val="3636F6"/>
                </a:solidFill>
              </a:rPr>
              <a:t> y)         </a:t>
            </a:r>
            <a:r>
              <a:rPr lang="en-US" sz="2000" b="1" dirty="0">
                <a:solidFill>
                  <a:srgbClr val="3636F6"/>
                </a:solidFill>
                <a:sym typeface="Symbol"/>
              </a:rPr>
              <a:t> </a:t>
            </a:r>
            <a:r>
              <a:rPr lang="en-US" sz="2000" b="1" dirty="0">
                <a:solidFill>
                  <a:srgbClr val="3636F6"/>
                </a:solidFill>
              </a:rPr>
              <a:t>15 radionuclides   </a:t>
            </a:r>
            <a:r>
              <a:rPr lang="en-US" sz="2000" b="1" dirty="0">
                <a:solidFill>
                  <a:srgbClr val="3636F6"/>
                </a:solidFill>
                <a:sym typeface="Symbol"/>
              </a:rPr>
              <a:t>  </a:t>
            </a:r>
            <a:r>
              <a:rPr lang="en-US" sz="2000" b="1" baseline="30000" dirty="0">
                <a:solidFill>
                  <a:srgbClr val="3636F6"/>
                </a:solidFill>
              </a:rPr>
              <a:t>207</a:t>
            </a:r>
            <a:r>
              <a:rPr lang="en-US" sz="2000" b="1" dirty="0">
                <a:solidFill>
                  <a:srgbClr val="3636F6"/>
                </a:solidFill>
              </a:rPr>
              <a:t>Pb	(</a:t>
            </a:r>
            <a:r>
              <a:rPr lang="en-US" sz="2000" b="1" baseline="30000" dirty="0">
                <a:solidFill>
                  <a:srgbClr val="3636F6"/>
                </a:solidFill>
              </a:rPr>
              <a:t>235</a:t>
            </a:r>
            <a:r>
              <a:rPr lang="en-US" sz="2000" b="1" dirty="0">
                <a:solidFill>
                  <a:srgbClr val="3636F6"/>
                </a:solidFill>
              </a:rPr>
              <a:t>U ≈0.7% </a:t>
            </a:r>
            <a:r>
              <a:rPr lang="en-US" sz="2000" b="1" baseline="30000" dirty="0" err="1">
                <a:solidFill>
                  <a:srgbClr val="3636F6"/>
                </a:solidFill>
              </a:rPr>
              <a:t>nat</a:t>
            </a:r>
            <a:r>
              <a:rPr lang="en-US" sz="2000" b="1" dirty="0" err="1">
                <a:solidFill>
                  <a:srgbClr val="3636F6"/>
                </a:solidFill>
              </a:rPr>
              <a:t>U</a:t>
            </a:r>
            <a:r>
              <a:rPr lang="en-US" sz="2000" b="1" dirty="0">
                <a:solidFill>
                  <a:srgbClr val="3636F6"/>
                </a:solidFill>
              </a:rPr>
              <a:t>)</a:t>
            </a:r>
          </a:p>
          <a:p>
            <a:pPr>
              <a:spcAft>
                <a:spcPts val="600"/>
              </a:spcAft>
            </a:pPr>
            <a:endParaRPr lang="en-US" sz="2000" dirty="0"/>
          </a:p>
        </p:txBody>
      </p:sp>
      <p:sp>
        <p:nvSpPr>
          <p:cNvPr id="7" name="6 CuadroTexto"/>
          <p:cNvSpPr txBox="1"/>
          <p:nvPr/>
        </p:nvSpPr>
        <p:spPr>
          <a:xfrm>
            <a:off x="1524000" y="1192"/>
            <a:ext cx="9144000" cy="646331"/>
          </a:xfrm>
          <a:prstGeom prst="rect">
            <a:avLst/>
          </a:prstGeom>
          <a:noFill/>
        </p:spPr>
        <p:txBody>
          <a:bodyPr wrap="square" rtlCol="0">
            <a:spAutoFit/>
          </a:bodyPr>
          <a:lstStyle/>
          <a:p>
            <a:pPr algn="ctr"/>
            <a:r>
              <a:rPr lang="en-US" sz="3600" b="1" baseline="30000" dirty="0"/>
              <a:t>238</a:t>
            </a:r>
            <a:r>
              <a:rPr lang="en-US" sz="3600" b="1" dirty="0"/>
              <a:t>U, </a:t>
            </a:r>
            <a:r>
              <a:rPr lang="en-US" sz="3600" b="1" baseline="30000" dirty="0"/>
              <a:t>235</a:t>
            </a:r>
            <a:r>
              <a:rPr lang="en-US" sz="3600" b="1" dirty="0"/>
              <a:t>U, </a:t>
            </a:r>
            <a:r>
              <a:rPr lang="en-US" sz="3600" b="1" baseline="30000" dirty="0"/>
              <a:t>232</a:t>
            </a:r>
            <a:r>
              <a:rPr lang="en-US" sz="3600" b="1" dirty="0"/>
              <a:t>Th</a:t>
            </a:r>
            <a:endParaRPr lang="en-US" sz="3600" b="1" dirty="0">
              <a:latin typeface="Arial" panose="020B0604020202020204" pitchFamily="34" charset="0"/>
              <a:cs typeface="Arial" panose="020B0604020202020204" pitchFamily="34" charset="0"/>
            </a:endParaRPr>
          </a:p>
        </p:txBody>
      </p:sp>
      <p:sp>
        <p:nvSpPr>
          <p:cNvPr id="9" name="8 CuadroTexto"/>
          <p:cNvSpPr txBox="1"/>
          <p:nvPr/>
        </p:nvSpPr>
        <p:spPr>
          <a:xfrm>
            <a:off x="119336" y="4581128"/>
            <a:ext cx="12072664" cy="1862048"/>
          </a:xfrm>
          <a:prstGeom prst="rect">
            <a:avLst/>
          </a:prstGeom>
          <a:noFill/>
        </p:spPr>
        <p:txBody>
          <a:bodyPr wrap="square" rtlCol="0">
            <a:spAutoFit/>
          </a:bodyPr>
          <a:lstStyle/>
          <a:p>
            <a:pPr>
              <a:spcAft>
                <a:spcPts val="600"/>
              </a:spcAft>
            </a:pPr>
            <a:r>
              <a:rPr lang="en-US" sz="2000" i="1" dirty="0"/>
              <a:t>The neptunium series with Np-237 (with a half-life of 2 million years) 4n+1 series do not occur naturally, because the half-life of the longest lived isotope in the series is short compared to the age of the Earth. </a:t>
            </a:r>
          </a:p>
          <a:p>
            <a:pPr>
              <a:spcAft>
                <a:spcPts val="600"/>
              </a:spcAft>
            </a:pPr>
            <a:r>
              <a:rPr lang="en-US" sz="2000" i="1" dirty="0"/>
              <a:t>The Np decay chain has no long-lived nuclei heavier than </a:t>
            </a:r>
            <a:r>
              <a:rPr lang="en-US" sz="2000" i="1" baseline="30000" dirty="0"/>
              <a:t>209</a:t>
            </a:r>
            <a:r>
              <a:rPr lang="en-US" sz="2000" i="1" dirty="0"/>
              <a:t>Bi.            </a:t>
            </a:r>
          </a:p>
          <a:p>
            <a:pPr>
              <a:spcAft>
                <a:spcPts val="600"/>
              </a:spcAft>
            </a:pPr>
            <a:r>
              <a:rPr lang="en-US" sz="2000" i="1" dirty="0">
                <a:sym typeface="Symbol" panose="05050102010706020507" pitchFamily="18" charset="2"/>
              </a:rPr>
              <a:t>	    </a:t>
            </a:r>
            <a:r>
              <a:rPr lang="en-US" sz="2000" i="1" dirty="0"/>
              <a:t>The chain thus consists of a single decay </a:t>
            </a:r>
            <a:r>
              <a:rPr lang="en-US" sz="2000" i="1" baseline="30000" dirty="0"/>
              <a:t>209</a:t>
            </a:r>
            <a:r>
              <a:rPr lang="en-US" sz="2000" i="1" dirty="0"/>
              <a:t>Bi →  </a:t>
            </a:r>
            <a:r>
              <a:rPr lang="en-US" sz="2000" i="1" baseline="30000" dirty="0"/>
              <a:t>205</a:t>
            </a:r>
            <a:r>
              <a:rPr lang="en-US" sz="2000" i="1" dirty="0"/>
              <a:t>Tl</a:t>
            </a:r>
            <a:r>
              <a:rPr lang="en-US" sz="2000" i="1" baseline="-25000" dirty="0"/>
              <a:t>(stable)    </a:t>
            </a:r>
            <a:r>
              <a:rPr lang="en-US" sz="2000" i="1" dirty="0"/>
              <a:t>(t</a:t>
            </a:r>
            <a:r>
              <a:rPr lang="en-US" sz="2000" i="1" baseline="-25000" dirty="0"/>
              <a:t>1/2</a:t>
            </a:r>
            <a:r>
              <a:rPr lang="en-US" sz="2000" i="1" dirty="0"/>
              <a:t> = 1.9 × 10</a:t>
            </a:r>
            <a:r>
              <a:rPr lang="en-US" sz="2000" i="1" baseline="30000" dirty="0"/>
              <a:t>19</a:t>
            </a:r>
            <a:r>
              <a:rPr lang="en-US" sz="2000" i="1" dirty="0"/>
              <a:t> y)</a:t>
            </a:r>
            <a:endParaRPr lang="en-US" sz="2000" i="1" dirty="0">
              <a:cs typeface="Arial" panose="020B0604020202020204" pitchFamily="34" charset="0"/>
            </a:endParaRPr>
          </a:p>
          <a:p>
            <a:pPr>
              <a:spcAft>
                <a:spcPts val="600"/>
              </a:spcAft>
            </a:pPr>
            <a:endParaRPr lang="en-US" sz="2000" dirty="0"/>
          </a:p>
        </p:txBody>
      </p:sp>
      <p:sp>
        <p:nvSpPr>
          <p:cNvPr id="8" name="3 Marcador de número de diapositiva">
            <a:extLst>
              <a:ext uri="{FF2B5EF4-FFF2-40B4-BE49-F238E27FC236}">
                <a16:creationId xmlns:a16="http://schemas.microsoft.com/office/drawing/2014/main" id="{586956CE-CC88-4B07-9431-0EF149C28719}"/>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24</a:t>
            </a:fld>
            <a:endParaRPr lang="es-ES" b="1" dirty="0"/>
          </a:p>
        </p:txBody>
      </p:sp>
    </p:spTree>
    <p:extLst>
      <p:ext uri="{BB962C8B-B14F-4D97-AF65-F5344CB8AC3E}">
        <p14:creationId xmlns:p14="http://schemas.microsoft.com/office/powerpoint/2010/main" val="38666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6227\Downloads\Senza nom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4592" y="862904"/>
            <a:ext cx="6842000" cy="4726336"/>
          </a:xfrm>
          <a:prstGeom prst="rect">
            <a:avLst/>
          </a:prstGeom>
          <a:noFill/>
          <a:extLst>
            <a:ext uri="{909E8E84-426E-40DD-AFC4-6F175D3DCCD1}">
              <a14:hiddenFill xmlns:a14="http://schemas.microsoft.com/office/drawing/2010/main">
                <a:solidFill>
                  <a:srgbClr val="FFFFFF"/>
                </a:solidFill>
              </a14:hiddenFill>
            </a:ext>
          </a:extLst>
        </p:spPr>
      </p:pic>
      <p:sp>
        <p:nvSpPr>
          <p:cNvPr id="7" name="6 Rectángulo"/>
          <p:cNvSpPr/>
          <p:nvPr/>
        </p:nvSpPr>
        <p:spPr>
          <a:xfrm>
            <a:off x="2711624" y="1588009"/>
            <a:ext cx="1753086" cy="23702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9 Rectángulo"/>
          <p:cNvSpPr/>
          <p:nvPr/>
        </p:nvSpPr>
        <p:spPr>
          <a:xfrm>
            <a:off x="2710405" y="2515820"/>
            <a:ext cx="1753086" cy="23702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10 Rectángulo"/>
          <p:cNvSpPr/>
          <p:nvPr/>
        </p:nvSpPr>
        <p:spPr>
          <a:xfrm>
            <a:off x="2711624" y="2752847"/>
            <a:ext cx="1753086" cy="23702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11 Rectángulo"/>
          <p:cNvSpPr/>
          <p:nvPr/>
        </p:nvSpPr>
        <p:spPr>
          <a:xfrm>
            <a:off x="2711624" y="2985421"/>
            <a:ext cx="1753086" cy="23702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13 Rectángulo"/>
          <p:cNvSpPr/>
          <p:nvPr/>
        </p:nvSpPr>
        <p:spPr>
          <a:xfrm>
            <a:off x="2711624" y="3219758"/>
            <a:ext cx="1753086" cy="23702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15 Rectángulo"/>
          <p:cNvSpPr/>
          <p:nvPr/>
        </p:nvSpPr>
        <p:spPr>
          <a:xfrm>
            <a:off x="2711624" y="3881524"/>
            <a:ext cx="1753086" cy="23702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16 Rectángulo"/>
          <p:cNvSpPr/>
          <p:nvPr/>
        </p:nvSpPr>
        <p:spPr>
          <a:xfrm>
            <a:off x="2717720" y="4576735"/>
            <a:ext cx="1753086" cy="23702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17 Rectángulo"/>
          <p:cNvSpPr/>
          <p:nvPr/>
        </p:nvSpPr>
        <p:spPr>
          <a:xfrm>
            <a:off x="2710482" y="1825036"/>
            <a:ext cx="1753086" cy="46107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18 Rectángulo"/>
          <p:cNvSpPr/>
          <p:nvPr/>
        </p:nvSpPr>
        <p:spPr>
          <a:xfrm>
            <a:off x="2711624" y="3439449"/>
            <a:ext cx="1753086" cy="46013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19 Rectángulo"/>
          <p:cNvSpPr/>
          <p:nvPr/>
        </p:nvSpPr>
        <p:spPr>
          <a:xfrm>
            <a:off x="2709185" y="4116604"/>
            <a:ext cx="1753086" cy="46013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20 Rectángulo"/>
          <p:cNvSpPr/>
          <p:nvPr/>
        </p:nvSpPr>
        <p:spPr>
          <a:xfrm>
            <a:off x="4799856" y="4120521"/>
            <a:ext cx="1753086" cy="236003"/>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21 Rectángulo"/>
          <p:cNvSpPr/>
          <p:nvPr/>
        </p:nvSpPr>
        <p:spPr>
          <a:xfrm>
            <a:off x="4799856" y="2984344"/>
            <a:ext cx="1753086" cy="220451"/>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22 Rectángulo"/>
          <p:cNvSpPr/>
          <p:nvPr/>
        </p:nvSpPr>
        <p:spPr>
          <a:xfrm>
            <a:off x="6960096" y="2736410"/>
            <a:ext cx="2083363" cy="456509"/>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23 Rectángulo"/>
          <p:cNvSpPr/>
          <p:nvPr/>
        </p:nvSpPr>
        <p:spPr>
          <a:xfrm>
            <a:off x="6960096" y="4118550"/>
            <a:ext cx="2083363" cy="241784"/>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24 Rectángulo"/>
          <p:cNvSpPr/>
          <p:nvPr/>
        </p:nvSpPr>
        <p:spPr>
          <a:xfrm>
            <a:off x="6963069" y="2505320"/>
            <a:ext cx="2083363" cy="23702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25 Rectángulo"/>
          <p:cNvSpPr/>
          <p:nvPr/>
        </p:nvSpPr>
        <p:spPr>
          <a:xfrm>
            <a:off x="4799856" y="2291131"/>
            <a:ext cx="1753086" cy="23702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27 Rectángulo"/>
          <p:cNvSpPr/>
          <p:nvPr/>
        </p:nvSpPr>
        <p:spPr>
          <a:xfrm>
            <a:off x="4796634" y="2528157"/>
            <a:ext cx="1749565" cy="221132"/>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28 Rectángulo"/>
          <p:cNvSpPr/>
          <p:nvPr/>
        </p:nvSpPr>
        <p:spPr>
          <a:xfrm>
            <a:off x="4799856" y="3439450"/>
            <a:ext cx="1753086" cy="68350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31 Rectángulo"/>
          <p:cNvSpPr/>
          <p:nvPr/>
        </p:nvSpPr>
        <p:spPr>
          <a:xfrm>
            <a:off x="4798137" y="4583666"/>
            <a:ext cx="1753086" cy="22275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32 Rectángulo"/>
          <p:cNvSpPr/>
          <p:nvPr/>
        </p:nvSpPr>
        <p:spPr>
          <a:xfrm>
            <a:off x="2711624" y="2279771"/>
            <a:ext cx="1753086" cy="23702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34" name="33 Rectángulo"/>
          <p:cNvSpPr/>
          <p:nvPr/>
        </p:nvSpPr>
        <p:spPr>
          <a:xfrm>
            <a:off x="4793113" y="2748392"/>
            <a:ext cx="1753086" cy="23702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34 Rectángulo"/>
          <p:cNvSpPr/>
          <p:nvPr/>
        </p:nvSpPr>
        <p:spPr>
          <a:xfrm>
            <a:off x="4800536" y="3205912"/>
            <a:ext cx="1753086" cy="23702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35 Rectángulo"/>
          <p:cNvSpPr/>
          <p:nvPr/>
        </p:nvSpPr>
        <p:spPr>
          <a:xfrm>
            <a:off x="4798136" y="4350166"/>
            <a:ext cx="1753086" cy="23702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36 Rectángulo"/>
          <p:cNvSpPr/>
          <p:nvPr/>
        </p:nvSpPr>
        <p:spPr>
          <a:xfrm>
            <a:off x="6964965" y="3192918"/>
            <a:ext cx="2083363" cy="925632"/>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37 Rectángulo"/>
          <p:cNvSpPr/>
          <p:nvPr/>
        </p:nvSpPr>
        <p:spPr>
          <a:xfrm>
            <a:off x="6960096" y="4343600"/>
            <a:ext cx="2083363" cy="700792"/>
          </a:xfrm>
          <a:prstGeom prst="rect">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adroTexto 2">
            <a:extLst>
              <a:ext uri="{FF2B5EF4-FFF2-40B4-BE49-F238E27FC236}">
                <a16:creationId xmlns:a16="http://schemas.microsoft.com/office/drawing/2014/main" id="{CD43A2BC-DB55-4468-AE04-8F25361C7174}"/>
              </a:ext>
            </a:extLst>
          </p:cNvPr>
          <p:cNvSpPr txBox="1"/>
          <p:nvPr/>
        </p:nvSpPr>
        <p:spPr>
          <a:xfrm>
            <a:off x="335360" y="2221776"/>
            <a:ext cx="1670842" cy="1754326"/>
          </a:xfrm>
          <a:prstGeom prst="rect">
            <a:avLst/>
          </a:prstGeom>
          <a:noFill/>
        </p:spPr>
        <p:txBody>
          <a:bodyPr wrap="none" rtlCol="0">
            <a:spAutoFit/>
          </a:bodyPr>
          <a:lstStyle/>
          <a:p>
            <a:r>
              <a:rPr lang="en-US" sz="3600" b="1" dirty="0">
                <a:solidFill>
                  <a:schemeClr val="accent1">
                    <a:lumMod val="75000"/>
                  </a:schemeClr>
                </a:solidFill>
                <a:cs typeface="Arial" panose="020B0604020202020204" pitchFamily="34" charset="0"/>
              </a:rPr>
              <a:t>α decay</a:t>
            </a:r>
          </a:p>
          <a:p>
            <a:endParaRPr lang="en-US" sz="3600" b="1" dirty="0">
              <a:cs typeface="Arial" panose="020B0604020202020204" pitchFamily="34" charset="0"/>
            </a:endParaRPr>
          </a:p>
          <a:p>
            <a:r>
              <a:rPr lang="el-GR" sz="3600" b="1" dirty="0">
                <a:solidFill>
                  <a:srgbClr val="92D050"/>
                </a:solidFill>
                <a:cs typeface="Arial" panose="020B0604020202020204" pitchFamily="34" charset="0"/>
              </a:rPr>
              <a:t>β</a:t>
            </a:r>
            <a:r>
              <a:rPr lang="es-ES" sz="3600" b="1" dirty="0">
                <a:solidFill>
                  <a:srgbClr val="92D050"/>
                </a:solidFill>
                <a:cs typeface="Arial" panose="020B0604020202020204" pitchFamily="34" charset="0"/>
              </a:rPr>
              <a:t> </a:t>
            </a:r>
            <a:r>
              <a:rPr lang="es-ES" sz="3600" b="1" dirty="0" err="1">
                <a:solidFill>
                  <a:srgbClr val="92D050"/>
                </a:solidFill>
                <a:cs typeface="Arial" panose="020B0604020202020204" pitchFamily="34" charset="0"/>
              </a:rPr>
              <a:t>decay</a:t>
            </a:r>
            <a:endParaRPr lang="en-US" sz="3600" b="1" dirty="0" err="1">
              <a:solidFill>
                <a:srgbClr val="92D050"/>
              </a:solidFill>
              <a:cs typeface="Arial" panose="020B0604020202020204" pitchFamily="34" charset="0"/>
            </a:endParaRPr>
          </a:p>
        </p:txBody>
      </p:sp>
      <p:sp>
        <p:nvSpPr>
          <p:cNvPr id="39" name="CuadroTexto 38">
            <a:extLst>
              <a:ext uri="{FF2B5EF4-FFF2-40B4-BE49-F238E27FC236}">
                <a16:creationId xmlns:a16="http://schemas.microsoft.com/office/drawing/2014/main" id="{FC16001A-1B1D-494B-9A46-D34595686E5D}"/>
              </a:ext>
            </a:extLst>
          </p:cNvPr>
          <p:cNvSpPr txBox="1"/>
          <p:nvPr/>
        </p:nvSpPr>
        <p:spPr>
          <a:xfrm>
            <a:off x="9192344" y="4400365"/>
            <a:ext cx="2542876" cy="646331"/>
          </a:xfrm>
          <a:prstGeom prst="rect">
            <a:avLst/>
          </a:prstGeom>
          <a:noFill/>
        </p:spPr>
        <p:txBody>
          <a:bodyPr wrap="none" rtlCol="0">
            <a:spAutoFit/>
          </a:bodyPr>
          <a:lstStyle/>
          <a:p>
            <a:r>
              <a:rPr lang="en-US" sz="3600" b="1" dirty="0">
                <a:solidFill>
                  <a:srgbClr val="FFC000"/>
                </a:solidFill>
                <a:cs typeface="Arial" panose="020B0604020202020204" pitchFamily="34" charset="0"/>
              </a:rPr>
              <a:t>α or</a:t>
            </a:r>
            <a:r>
              <a:rPr lang="el-GR" sz="3600" b="1" dirty="0">
                <a:solidFill>
                  <a:srgbClr val="FFC000"/>
                </a:solidFill>
                <a:cs typeface="Arial" panose="020B0604020202020204" pitchFamily="34" charset="0"/>
              </a:rPr>
              <a:t> β</a:t>
            </a:r>
            <a:r>
              <a:rPr lang="en-US" sz="3600" b="1" dirty="0">
                <a:solidFill>
                  <a:srgbClr val="FFC000"/>
                </a:solidFill>
                <a:cs typeface="Arial" panose="020B0604020202020204" pitchFamily="34" charset="0"/>
              </a:rPr>
              <a:t> decay</a:t>
            </a:r>
          </a:p>
        </p:txBody>
      </p:sp>
      <p:sp>
        <p:nvSpPr>
          <p:cNvPr id="40" name="3 Marcador de número de diapositiva">
            <a:extLst>
              <a:ext uri="{FF2B5EF4-FFF2-40B4-BE49-F238E27FC236}">
                <a16:creationId xmlns:a16="http://schemas.microsoft.com/office/drawing/2014/main" id="{92F4D244-79A3-44DF-8AC2-F67960AAA42D}"/>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25</a:t>
            </a:fld>
            <a:endParaRPr lang="es-ES" b="1" dirty="0"/>
          </a:p>
        </p:txBody>
      </p:sp>
      <p:sp>
        <p:nvSpPr>
          <p:cNvPr id="31" name="6 CuadroTexto">
            <a:extLst>
              <a:ext uri="{FF2B5EF4-FFF2-40B4-BE49-F238E27FC236}">
                <a16:creationId xmlns:a16="http://schemas.microsoft.com/office/drawing/2014/main" id="{26B5FB58-5410-4542-99F2-BBADDA4F8E0A}"/>
              </a:ext>
            </a:extLst>
          </p:cNvPr>
          <p:cNvSpPr txBox="1"/>
          <p:nvPr/>
        </p:nvSpPr>
        <p:spPr>
          <a:xfrm>
            <a:off x="1524000" y="1192"/>
            <a:ext cx="9144000" cy="646331"/>
          </a:xfrm>
          <a:prstGeom prst="rect">
            <a:avLst/>
          </a:prstGeom>
          <a:noFill/>
        </p:spPr>
        <p:txBody>
          <a:bodyPr wrap="square" rtlCol="0">
            <a:spAutoFit/>
          </a:bodyPr>
          <a:lstStyle/>
          <a:p>
            <a:pPr algn="ctr"/>
            <a:r>
              <a:rPr lang="en-US" sz="3600" b="1" baseline="30000" dirty="0"/>
              <a:t>238</a:t>
            </a:r>
            <a:r>
              <a:rPr lang="en-US" sz="3600" b="1" dirty="0"/>
              <a:t>U, </a:t>
            </a:r>
            <a:r>
              <a:rPr lang="en-US" sz="3600" b="1" baseline="30000" dirty="0"/>
              <a:t>235</a:t>
            </a:r>
            <a:r>
              <a:rPr lang="en-US" sz="3600" b="1" dirty="0"/>
              <a:t>U, </a:t>
            </a:r>
            <a:r>
              <a:rPr lang="en-US" sz="3600" b="1" baseline="30000" dirty="0"/>
              <a:t>232</a:t>
            </a:r>
            <a:r>
              <a:rPr lang="en-US" sz="3600" b="1" dirty="0"/>
              <a:t>Th</a:t>
            </a:r>
            <a:endParaRPr lang="en-US"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1317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D9C5FD13-B0C2-41E5-932A-950B10FD1CF8}"/>
              </a:ext>
            </a:extLst>
          </p:cNvPr>
          <p:cNvPicPr>
            <a:picLocks noChangeAspect="1"/>
          </p:cNvPicPr>
          <p:nvPr/>
        </p:nvPicPr>
        <p:blipFill rotWithShape="1">
          <a:blip r:embed="rId2"/>
          <a:srcRect l="1369" r="2301"/>
          <a:stretch/>
        </p:blipFill>
        <p:spPr>
          <a:xfrm>
            <a:off x="2981988" y="3011741"/>
            <a:ext cx="6503775" cy="3808012"/>
          </a:xfrm>
          <a:prstGeom prst="rect">
            <a:avLst/>
          </a:prstGeom>
        </p:spPr>
      </p:pic>
      <p:sp>
        <p:nvSpPr>
          <p:cNvPr id="7" name="6 CuadroTexto"/>
          <p:cNvSpPr txBox="1"/>
          <p:nvPr/>
        </p:nvSpPr>
        <p:spPr>
          <a:xfrm>
            <a:off x="1524000" y="1"/>
            <a:ext cx="9144000" cy="830997"/>
          </a:xfrm>
          <a:prstGeom prst="rect">
            <a:avLst/>
          </a:prstGeom>
          <a:noFill/>
        </p:spPr>
        <p:txBody>
          <a:bodyPr wrap="square" rtlCol="0">
            <a:spAutoFit/>
          </a:bodyPr>
          <a:lstStyle/>
          <a:p>
            <a:pPr algn="ctr"/>
            <a:r>
              <a:rPr lang="en-US" sz="4800" dirty="0">
                <a:latin typeface="+mj-lt"/>
                <a:cs typeface="Arial" panose="020B0604020202020204" pitchFamily="34" charset="0"/>
                <a:sym typeface="Symbol" panose="05050102010706020507" pitchFamily="18" charset="2"/>
              </a:rPr>
              <a:t>-spectroscopy with </a:t>
            </a:r>
            <a:r>
              <a:rPr lang="en-US" sz="4800" dirty="0" err="1">
                <a:latin typeface="+mj-lt"/>
                <a:cs typeface="Arial" panose="020B0604020202020204" pitchFamily="34" charset="0"/>
              </a:rPr>
              <a:t>HPGe</a:t>
            </a:r>
            <a:r>
              <a:rPr lang="en-US" sz="4800" dirty="0">
                <a:latin typeface="+mj-lt"/>
                <a:cs typeface="Arial" panose="020B0604020202020204" pitchFamily="34" charset="0"/>
              </a:rPr>
              <a:t> detectors</a:t>
            </a:r>
          </a:p>
        </p:txBody>
      </p:sp>
      <p:sp>
        <p:nvSpPr>
          <p:cNvPr id="14" name="3 Marcador de número de diapositiva">
            <a:extLst>
              <a:ext uri="{FF2B5EF4-FFF2-40B4-BE49-F238E27FC236}">
                <a16:creationId xmlns:a16="http://schemas.microsoft.com/office/drawing/2014/main" id="{40172521-E6F7-428D-AA3D-813C88F5C4C0}"/>
              </a:ext>
            </a:extLst>
          </p:cNvPr>
          <p:cNvSpPr>
            <a:spLocks noGrp="1"/>
          </p:cNvSpPr>
          <p:nvPr>
            <p:ph type="sldNum" sz="quarter" idx="12"/>
          </p:nvPr>
        </p:nvSpPr>
        <p:spPr>
          <a:xfrm>
            <a:off x="-2788" y="6492875"/>
            <a:ext cx="12194787" cy="365125"/>
          </a:xfrm>
        </p:spPr>
        <p:txBody>
          <a:bodyPr tIns="0" bIns="0"/>
          <a:lstStyle/>
          <a:p>
            <a:pPr algn="l"/>
            <a:r>
              <a:rPr lang="en-US" b="1" i="1" dirty="0"/>
              <a:t>			               	                        								                      </a:t>
            </a:r>
            <a:fld id="{132FADFE-3B8F-471C-ABF0-DBC7717ECBBC}" type="slidenum">
              <a:rPr lang="es-ES" b="1" smtClean="0"/>
              <a:pPr algn="l"/>
              <a:t>26</a:t>
            </a:fld>
            <a:endParaRPr lang="es-ES" b="1" dirty="0"/>
          </a:p>
        </p:txBody>
      </p:sp>
      <p:pic>
        <p:nvPicPr>
          <p:cNvPr id="19" name="Imagen 18">
            <a:extLst>
              <a:ext uri="{FF2B5EF4-FFF2-40B4-BE49-F238E27FC236}">
                <a16:creationId xmlns:a16="http://schemas.microsoft.com/office/drawing/2014/main" id="{7D6B450E-7571-4F9C-BBF2-E9EF481AF0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15209"/>
            <a:ext cx="3268500" cy="4461503"/>
          </a:xfrm>
          <a:prstGeom prst="rect">
            <a:avLst/>
          </a:prstGeom>
        </p:spPr>
      </p:pic>
      <p:pic>
        <p:nvPicPr>
          <p:cNvPr id="23" name="Imagen 22">
            <a:extLst>
              <a:ext uri="{FF2B5EF4-FFF2-40B4-BE49-F238E27FC236}">
                <a16:creationId xmlns:a16="http://schemas.microsoft.com/office/drawing/2014/main" id="{D985C440-5D11-415A-A6ED-A3816F1D7E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6846" y="845958"/>
            <a:ext cx="2742444" cy="2559310"/>
          </a:xfrm>
          <a:prstGeom prst="rect">
            <a:avLst/>
          </a:prstGeom>
        </p:spPr>
      </p:pic>
      <p:pic>
        <p:nvPicPr>
          <p:cNvPr id="25" name="Imagen 24">
            <a:extLst>
              <a:ext uri="{FF2B5EF4-FFF2-40B4-BE49-F238E27FC236}">
                <a16:creationId xmlns:a16="http://schemas.microsoft.com/office/drawing/2014/main" id="{2C4316E5-0461-4586-ADF1-7520F358EB1C}"/>
              </a:ext>
            </a:extLst>
          </p:cNvPr>
          <p:cNvPicPr>
            <a:picLocks noChangeAspect="1"/>
          </p:cNvPicPr>
          <p:nvPr/>
        </p:nvPicPr>
        <p:blipFill rotWithShape="1">
          <a:blip r:embed="rId5">
            <a:extLst>
              <a:ext uri="{28A0092B-C50C-407E-A947-70E740481C1C}">
                <a14:useLocalDpi xmlns:a14="http://schemas.microsoft.com/office/drawing/2010/main" val="0"/>
              </a:ext>
            </a:extLst>
          </a:blip>
          <a:srcRect l="19761" t="13122" r="19761" b="3194"/>
          <a:stretch/>
        </p:blipFill>
        <p:spPr>
          <a:xfrm>
            <a:off x="9984432" y="3644808"/>
            <a:ext cx="1662324" cy="3064909"/>
          </a:xfrm>
          <a:prstGeom prst="rect">
            <a:avLst/>
          </a:prstGeom>
        </p:spPr>
      </p:pic>
      <p:pic>
        <p:nvPicPr>
          <p:cNvPr id="4100" name="Picture 4" descr="HPGe Detectors &amp; Spectrometers | BSI.LV">
            <a:extLst>
              <a:ext uri="{FF2B5EF4-FFF2-40B4-BE49-F238E27FC236}">
                <a16:creationId xmlns:a16="http://schemas.microsoft.com/office/drawing/2014/main" id="{3393D52B-43F4-4BAD-AE0B-CB9CC7FABD0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51784" y="794434"/>
            <a:ext cx="3268500" cy="1918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08911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524000" y="1192"/>
            <a:ext cx="9144000" cy="1200329"/>
          </a:xfrm>
          <a:prstGeom prst="rect">
            <a:avLst/>
          </a:prstGeom>
          <a:noFill/>
        </p:spPr>
        <p:txBody>
          <a:bodyPr wrap="square" rtlCol="0">
            <a:spAutoFit/>
          </a:bodyPr>
          <a:lstStyle/>
          <a:p>
            <a:pPr algn="ctr"/>
            <a:r>
              <a:rPr lang="en-US" sz="7200" b="1" baseline="30000" dirty="0"/>
              <a:t>However….</a:t>
            </a:r>
            <a:endParaRPr lang="en-US" sz="7200" b="1" dirty="0">
              <a:latin typeface="Arial" panose="020B0604020202020204" pitchFamily="34" charset="0"/>
              <a:cs typeface="Arial" panose="020B0604020202020204" pitchFamily="34" charset="0"/>
            </a:endParaRPr>
          </a:p>
        </p:txBody>
      </p:sp>
      <p:sp>
        <p:nvSpPr>
          <p:cNvPr id="2" name="1 CuadroTexto"/>
          <p:cNvSpPr txBox="1"/>
          <p:nvPr/>
        </p:nvSpPr>
        <p:spPr>
          <a:xfrm>
            <a:off x="1170572" y="1772816"/>
            <a:ext cx="9848066" cy="2308324"/>
          </a:xfrm>
          <a:prstGeom prst="rect">
            <a:avLst/>
          </a:prstGeom>
          <a:noFill/>
        </p:spPr>
        <p:txBody>
          <a:bodyPr wrap="square" rtlCol="0">
            <a:spAutoFit/>
          </a:bodyPr>
          <a:lstStyle/>
          <a:p>
            <a:pPr algn="ctr"/>
            <a:r>
              <a:rPr lang="en-US" sz="3600" dirty="0"/>
              <a:t>In these chains there are alpha and beta emitters, most of which do not emit detectable gamma rays:</a:t>
            </a:r>
          </a:p>
          <a:p>
            <a:pPr algn="ctr"/>
            <a:endParaRPr lang="en-US" sz="3600" dirty="0"/>
          </a:p>
          <a:p>
            <a:pPr marL="571500" indent="-571500" algn="ctr">
              <a:buFont typeface="Wingdings" panose="05000000000000000000" pitchFamily="2" charset="2"/>
              <a:buChar char="Ø"/>
            </a:pPr>
            <a:r>
              <a:rPr lang="en-US" sz="3600" dirty="0"/>
              <a:t>Gamma spectroscopy alone is not sufficient </a:t>
            </a:r>
            <a:endParaRPr lang="en-US" sz="3600" dirty="0">
              <a:cs typeface="Arial" panose="020B0604020202020204" pitchFamily="34" charset="0"/>
            </a:endParaRPr>
          </a:p>
        </p:txBody>
      </p:sp>
      <p:sp>
        <p:nvSpPr>
          <p:cNvPr id="8" name="3 Marcador de número de diapositiva">
            <a:extLst>
              <a:ext uri="{FF2B5EF4-FFF2-40B4-BE49-F238E27FC236}">
                <a16:creationId xmlns:a16="http://schemas.microsoft.com/office/drawing/2014/main" id="{D335454E-9439-4B80-B458-0D204FC99468}"/>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27</a:t>
            </a:fld>
            <a:endParaRPr lang="es-ES" b="1" dirty="0"/>
          </a:p>
        </p:txBody>
      </p:sp>
    </p:spTree>
    <p:extLst>
      <p:ext uri="{BB962C8B-B14F-4D97-AF65-F5344CB8AC3E}">
        <p14:creationId xmlns:p14="http://schemas.microsoft.com/office/powerpoint/2010/main" val="3182195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5800" y="5973837"/>
            <a:ext cx="293370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263352" y="751924"/>
            <a:ext cx="11521280" cy="369332"/>
          </a:xfrm>
          <a:prstGeom prst="rect">
            <a:avLst/>
          </a:prstGeom>
          <a:noFill/>
        </p:spPr>
        <p:txBody>
          <a:bodyPr wrap="square" rtlCol="0">
            <a:spAutoFit/>
          </a:bodyPr>
          <a:lstStyle/>
          <a:p>
            <a:pPr>
              <a:spcAft>
                <a:spcPts val="1200"/>
              </a:spcAft>
            </a:pPr>
            <a:r>
              <a:rPr lang="en-US" dirty="0"/>
              <a:t>Equilibrium means that the </a:t>
            </a:r>
            <a:r>
              <a:rPr lang="en-US" b="1" dirty="0"/>
              <a:t>activities</a:t>
            </a:r>
            <a:r>
              <a:rPr lang="en-US" dirty="0"/>
              <a:t> of the parent and daughter nuclides are the same</a:t>
            </a:r>
          </a:p>
        </p:txBody>
      </p:sp>
      <p:sp>
        <p:nvSpPr>
          <p:cNvPr id="17" name="16 CuadroTexto"/>
          <p:cNvSpPr txBox="1"/>
          <p:nvPr/>
        </p:nvSpPr>
        <p:spPr>
          <a:xfrm>
            <a:off x="3620077" y="28541"/>
            <a:ext cx="4738477" cy="646331"/>
          </a:xfrm>
          <a:prstGeom prst="rect">
            <a:avLst/>
          </a:prstGeom>
          <a:noFill/>
        </p:spPr>
        <p:txBody>
          <a:bodyPr wrap="none" rtlCol="0">
            <a:spAutoFit/>
          </a:bodyPr>
          <a:lstStyle/>
          <a:p>
            <a:r>
              <a:rPr lang="en-US" sz="3600" b="1" dirty="0">
                <a:latin typeface="+mj-lt"/>
                <a:cs typeface="Arial" panose="020B0604020202020204" pitchFamily="34" charset="0"/>
              </a:rPr>
              <a:t>Equilibrium in the chain</a:t>
            </a:r>
          </a:p>
        </p:txBody>
      </p:sp>
      <p:sp>
        <p:nvSpPr>
          <p:cNvPr id="12" name="11 CuadroTexto"/>
          <p:cNvSpPr txBox="1"/>
          <p:nvPr/>
        </p:nvSpPr>
        <p:spPr>
          <a:xfrm>
            <a:off x="263352" y="1335702"/>
            <a:ext cx="101886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no progeny atoms are present at time </a:t>
            </a:r>
            <a:r>
              <a:rPr lang="en-US" i="1" dirty="0"/>
              <a:t>t </a:t>
            </a:r>
            <a:r>
              <a:rPr lang="en-US" dirty="0"/>
              <a:t>= 0, the number of progeny atoms, N</a:t>
            </a:r>
            <a:r>
              <a:rPr lang="en-US" baseline="-25000" dirty="0"/>
              <a:t>2</a:t>
            </a:r>
            <a:r>
              <a:rPr lang="en-US" dirty="0"/>
              <a:t>, at any later time </a:t>
            </a:r>
            <a:r>
              <a:rPr lang="en-US" i="1" dirty="0"/>
              <a:t>t </a:t>
            </a:r>
            <a:r>
              <a:rPr lang="en-US" dirty="0"/>
              <a:t>is:</a:t>
            </a:r>
          </a:p>
        </p:txBody>
      </p:sp>
      <p:sp>
        <p:nvSpPr>
          <p:cNvPr id="18" name="17 CuadroTexto"/>
          <p:cNvSpPr txBox="1"/>
          <p:nvPr/>
        </p:nvSpPr>
        <p:spPr>
          <a:xfrm>
            <a:off x="2207568" y="4381137"/>
            <a:ext cx="72008" cy="369332"/>
          </a:xfrm>
          <a:prstGeom prst="rect">
            <a:avLst/>
          </a:prstGeom>
          <a:noFill/>
        </p:spPr>
        <p:txBody>
          <a:bodyPr wrap="square" rtlCol="0">
            <a:spAutoFit/>
          </a:bodyPr>
          <a:lstStyle/>
          <a:p>
            <a:endParaRPr lang="en-US" dirty="0" err="1">
              <a:latin typeface="Arial" panose="020B0604020202020204" pitchFamily="34" charset="0"/>
              <a:cs typeface="Arial" panose="020B0604020202020204" pitchFamily="34" charset="0"/>
            </a:endParaRPr>
          </a:p>
        </p:txBody>
      </p:sp>
      <p:sp>
        <p:nvSpPr>
          <p:cNvPr id="19" name="18 CuadroTexto"/>
          <p:cNvSpPr txBox="1"/>
          <p:nvPr/>
        </p:nvSpPr>
        <p:spPr>
          <a:xfrm>
            <a:off x="551384" y="2653627"/>
            <a:ext cx="8775699" cy="923330"/>
          </a:xfrm>
          <a:prstGeom prst="rect">
            <a:avLst/>
          </a:prstGeom>
          <a:noFill/>
        </p:spPr>
        <p:txBody>
          <a:bodyPr wrap="square" rtlCol="0">
            <a:spAutoFit/>
          </a:bodyPr>
          <a:lstStyle/>
          <a:p>
            <a:r>
              <a:rPr lang="en-US" i="1" dirty="0"/>
              <a:t>N</a:t>
            </a:r>
            <a:r>
              <a:rPr lang="en-US" baseline="-25000" dirty="0"/>
              <a:t>0</a:t>
            </a:r>
            <a:r>
              <a:rPr lang="en-US" dirty="0"/>
              <a:t> is the number of parent atoms present at time N</a:t>
            </a:r>
            <a:r>
              <a:rPr lang="en-US" baseline="-25000" dirty="0"/>
              <a:t>1</a:t>
            </a:r>
            <a:r>
              <a:rPr lang="en-US" dirty="0"/>
              <a:t>(</a:t>
            </a:r>
            <a:r>
              <a:rPr lang="en-US" i="1" dirty="0"/>
              <a:t>t </a:t>
            </a:r>
            <a:r>
              <a:rPr lang="en-US" dirty="0"/>
              <a:t>= 0)</a:t>
            </a:r>
          </a:p>
          <a:p>
            <a:r>
              <a:rPr lang="el-GR" i="1" dirty="0"/>
              <a:t>λ</a:t>
            </a:r>
            <a:r>
              <a:rPr lang="el-GR" baseline="-25000" dirty="0"/>
              <a:t>1</a:t>
            </a:r>
            <a:r>
              <a:rPr lang="el-GR" dirty="0"/>
              <a:t> </a:t>
            </a:r>
            <a:r>
              <a:rPr lang="en-US" dirty="0"/>
              <a:t>is the decay constant of the parent, </a:t>
            </a:r>
          </a:p>
          <a:p>
            <a:r>
              <a:rPr lang="en-US" i="1" dirty="0"/>
              <a:t>λ</a:t>
            </a:r>
            <a:r>
              <a:rPr lang="en-US" baseline="-25000" dirty="0"/>
              <a:t>2</a:t>
            </a:r>
            <a:r>
              <a:rPr lang="en-US" dirty="0"/>
              <a:t> is the decay constant of the progeny</a:t>
            </a:r>
          </a:p>
        </p:txBody>
      </p:sp>
      <p:pic>
        <p:nvPicPr>
          <p:cNvPr id="2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3169" y="1832809"/>
            <a:ext cx="3971925"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3169" y="4750469"/>
            <a:ext cx="6657975"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21 CuadroTexto"/>
          <p:cNvSpPr txBox="1"/>
          <p:nvPr/>
        </p:nvSpPr>
        <p:spPr>
          <a:xfrm>
            <a:off x="1506885" y="5398170"/>
            <a:ext cx="10277747" cy="646331"/>
          </a:xfrm>
          <a:prstGeom prst="rect">
            <a:avLst/>
          </a:prstGeom>
          <a:noFill/>
        </p:spPr>
        <p:txBody>
          <a:bodyPr wrap="square" rtlCol="0">
            <a:spAutoFit/>
          </a:bodyPr>
          <a:lstStyle/>
          <a:p>
            <a:r>
              <a:rPr lang="en-US" dirty="0"/>
              <a:t>The apparent half-life of the progeny reflects the simultaneous  production and decay of the progeny. </a:t>
            </a:r>
          </a:p>
          <a:p>
            <a:r>
              <a:rPr lang="en-US" dirty="0"/>
              <a:t>The ratio of activities </a:t>
            </a:r>
            <a:r>
              <a:rPr lang="en-US" i="1" dirty="0"/>
              <a:t>A</a:t>
            </a:r>
            <a:r>
              <a:rPr lang="en-US" dirty="0"/>
              <a:t>1/</a:t>
            </a:r>
            <a:r>
              <a:rPr lang="en-US" i="1" dirty="0"/>
              <a:t>A</a:t>
            </a:r>
            <a:r>
              <a:rPr lang="en-US" dirty="0"/>
              <a:t>2 for X and Y, respectively, is</a:t>
            </a:r>
            <a:endParaRPr lang="en-US" dirty="0">
              <a:latin typeface="Arial" panose="020B0604020202020204" pitchFamily="34" charset="0"/>
              <a:cs typeface="Arial" panose="020B0604020202020204" pitchFamily="34" charset="0"/>
            </a:endParaRPr>
          </a:p>
        </p:txBody>
      </p:sp>
      <p:sp>
        <p:nvSpPr>
          <p:cNvPr id="24" name="23 CuadroTexto"/>
          <p:cNvSpPr txBox="1"/>
          <p:nvPr/>
        </p:nvSpPr>
        <p:spPr>
          <a:xfrm>
            <a:off x="7129533" y="1907540"/>
            <a:ext cx="1918795" cy="369332"/>
          </a:xfrm>
          <a:prstGeom prst="rect">
            <a:avLst/>
          </a:prstGeom>
          <a:noFill/>
        </p:spPr>
        <p:txBody>
          <a:bodyPr wrap="none" rtlCol="0">
            <a:spAutoFit/>
          </a:bodyPr>
          <a:lstStyle/>
          <a:p>
            <a:r>
              <a:rPr lang="en-US" dirty="0"/>
              <a:t>Bateman equation</a:t>
            </a:r>
            <a:endParaRPr lang="en-US" dirty="0">
              <a:latin typeface="Arial" panose="020B0604020202020204" pitchFamily="34" charset="0"/>
              <a:cs typeface="Arial" panose="020B0604020202020204" pitchFamily="34" charset="0"/>
            </a:endParaRPr>
          </a:p>
        </p:txBody>
      </p:sp>
      <p:sp>
        <p:nvSpPr>
          <p:cNvPr id="13" name="3 Marcador de número de diapositiva">
            <a:extLst>
              <a:ext uri="{FF2B5EF4-FFF2-40B4-BE49-F238E27FC236}">
                <a16:creationId xmlns:a16="http://schemas.microsoft.com/office/drawing/2014/main" id="{D6D5BC30-0126-4C4A-AA6D-8C822108DC44}"/>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28</a:t>
            </a:fld>
            <a:endParaRPr lang="es-ES" b="1" dirty="0"/>
          </a:p>
        </p:txBody>
      </p:sp>
      <p:sp>
        <p:nvSpPr>
          <p:cNvPr id="2" name="CuadroTexto 1">
            <a:extLst>
              <a:ext uri="{FF2B5EF4-FFF2-40B4-BE49-F238E27FC236}">
                <a16:creationId xmlns:a16="http://schemas.microsoft.com/office/drawing/2014/main" id="{D2E59BA3-D281-489D-857A-2097F30393BA}"/>
              </a:ext>
            </a:extLst>
          </p:cNvPr>
          <p:cNvSpPr txBox="1"/>
          <p:nvPr/>
        </p:nvSpPr>
        <p:spPr>
          <a:xfrm>
            <a:off x="417733" y="4103453"/>
            <a:ext cx="7915950" cy="646331"/>
          </a:xfrm>
          <a:prstGeom prst="rect">
            <a:avLst/>
          </a:prstGeom>
          <a:noFill/>
        </p:spPr>
        <p:txBody>
          <a:bodyPr wrap="none" rtlCol="0">
            <a:spAutoFit/>
          </a:bodyPr>
          <a:lstStyle/>
          <a:p>
            <a:pPr marL="285750" indent="-285750">
              <a:buFont typeface="Arial" panose="020B0604020202020204" pitchFamily="34" charset="0"/>
              <a:buChar char="•"/>
            </a:pPr>
            <a:r>
              <a:rPr lang="en-US" dirty="0"/>
              <a:t>If (</a:t>
            </a:r>
            <a:r>
              <a:rPr lang="en-US" i="1" dirty="0"/>
              <a:t>N</a:t>
            </a:r>
            <a:r>
              <a:rPr lang="en-US" baseline="-25000" dirty="0"/>
              <a:t>2</a:t>
            </a:r>
            <a:r>
              <a:rPr lang="en-US" dirty="0"/>
              <a:t>)</a:t>
            </a:r>
            <a:r>
              <a:rPr lang="en-US" baseline="-25000" dirty="0"/>
              <a:t>0</a:t>
            </a:r>
            <a:r>
              <a:rPr lang="en-US" dirty="0"/>
              <a:t> progeny atoms are present at time </a:t>
            </a:r>
            <a:r>
              <a:rPr lang="en-US" i="1" dirty="0"/>
              <a:t>t </a:t>
            </a:r>
            <a:r>
              <a:rPr lang="en-US" dirty="0"/>
              <a:t>= 0, the expression for </a:t>
            </a:r>
            <a:r>
              <a:rPr lang="en-US" i="1" dirty="0"/>
              <a:t>N</a:t>
            </a:r>
            <a:r>
              <a:rPr lang="en-US" dirty="0"/>
              <a:t>2 is written</a:t>
            </a:r>
            <a:endParaRPr lang="en-US" dirty="0">
              <a:cs typeface="Arial" panose="020B0604020202020204" pitchFamily="34" charset="0"/>
            </a:endParaRPr>
          </a:p>
          <a:p>
            <a:endParaRPr lang="en-US" dirty="0" err="1">
              <a:cs typeface="Arial" panose="020B0604020202020204" pitchFamily="34" charset="0"/>
            </a:endParaRPr>
          </a:p>
        </p:txBody>
      </p:sp>
    </p:spTree>
    <p:extLst>
      <p:ext uri="{BB962C8B-B14F-4D97-AF65-F5344CB8AC3E}">
        <p14:creationId xmlns:p14="http://schemas.microsoft.com/office/powerpoint/2010/main" val="3058026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p:bldP spid="22" grpId="0"/>
      <p:bldP spid="24"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28541"/>
            <a:ext cx="9144000" cy="646331"/>
          </a:xfrm>
          <a:prstGeom prst="rect">
            <a:avLst/>
          </a:prstGeom>
          <a:noFill/>
        </p:spPr>
        <p:txBody>
          <a:bodyPr wrap="square" rtlCol="0">
            <a:spAutoFit/>
          </a:bodyPr>
          <a:lstStyle/>
          <a:p>
            <a:pPr algn="ctr"/>
            <a:r>
              <a:rPr lang="en-US" sz="3600" b="1" dirty="0">
                <a:latin typeface="+mj-lt"/>
                <a:cs typeface="Arial" panose="020B0604020202020204" pitchFamily="34" charset="0"/>
              </a:rPr>
              <a:t>Example: Activity Evolution</a:t>
            </a:r>
          </a:p>
        </p:txBody>
      </p:sp>
      <p:sp>
        <p:nvSpPr>
          <p:cNvPr id="10" name="3 Marcador de número de diapositiva">
            <a:extLst>
              <a:ext uri="{FF2B5EF4-FFF2-40B4-BE49-F238E27FC236}">
                <a16:creationId xmlns:a16="http://schemas.microsoft.com/office/drawing/2014/main" id="{B1808D13-D079-428B-B798-D35A716F7F5B}"/>
              </a:ext>
            </a:extLst>
          </p:cNvPr>
          <p:cNvSpPr>
            <a:spLocks noGrp="1"/>
          </p:cNvSpPr>
          <p:nvPr>
            <p:ph type="sldNum" sz="quarter" idx="12"/>
          </p:nvPr>
        </p:nvSpPr>
        <p:spPr>
          <a:xfrm>
            <a:off x="-2788" y="6520259"/>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29</a:t>
            </a:fld>
            <a:endParaRPr lang="es-ES" b="1" dirty="0"/>
          </a:p>
        </p:txBody>
      </p:sp>
      <p:sp>
        <p:nvSpPr>
          <p:cNvPr id="3" name="CuadroTexto 2">
            <a:extLst>
              <a:ext uri="{FF2B5EF4-FFF2-40B4-BE49-F238E27FC236}">
                <a16:creationId xmlns:a16="http://schemas.microsoft.com/office/drawing/2014/main" id="{EA8D1812-B00F-407D-88DE-A552D9FEFF4D}"/>
              </a:ext>
            </a:extLst>
          </p:cNvPr>
          <p:cNvSpPr txBox="1"/>
          <p:nvPr/>
        </p:nvSpPr>
        <p:spPr>
          <a:xfrm>
            <a:off x="9563685" y="5932917"/>
            <a:ext cx="996811"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Time [y]</a:t>
            </a:r>
          </a:p>
        </p:txBody>
      </p:sp>
      <p:pic>
        <p:nvPicPr>
          <p:cNvPr id="5" name="Imagen 4">
            <a:extLst>
              <a:ext uri="{FF2B5EF4-FFF2-40B4-BE49-F238E27FC236}">
                <a16:creationId xmlns:a16="http://schemas.microsoft.com/office/drawing/2014/main" id="{70D1C20D-720D-4979-A68E-5A5384B7E5B6}"/>
              </a:ext>
            </a:extLst>
          </p:cNvPr>
          <p:cNvPicPr>
            <a:picLocks noChangeAspect="1"/>
          </p:cNvPicPr>
          <p:nvPr/>
        </p:nvPicPr>
        <p:blipFill rotWithShape="1">
          <a:blip r:embed="rId2"/>
          <a:srcRect t="7370"/>
          <a:stretch/>
        </p:blipFill>
        <p:spPr>
          <a:xfrm>
            <a:off x="1476011" y="916245"/>
            <a:ext cx="9084485" cy="5024703"/>
          </a:xfrm>
          <a:prstGeom prst="rect">
            <a:avLst/>
          </a:prstGeom>
        </p:spPr>
      </p:pic>
    </p:spTree>
    <p:extLst>
      <p:ext uri="{BB962C8B-B14F-4D97-AF65-F5344CB8AC3E}">
        <p14:creationId xmlns:p14="http://schemas.microsoft.com/office/powerpoint/2010/main" val="202653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0" y="-18256"/>
            <a:ext cx="9144000" cy="1143000"/>
          </a:xfrm>
        </p:spPr>
        <p:txBody>
          <a:bodyPr/>
          <a:lstStyle/>
          <a:p>
            <a:r>
              <a:rPr lang="es-ES" b="1" dirty="0" err="1"/>
              <a:t>Suggested</a:t>
            </a:r>
            <a:r>
              <a:rPr lang="es-ES" b="1" dirty="0"/>
              <a:t> </a:t>
            </a:r>
            <a:r>
              <a:rPr lang="es-ES" b="1" dirty="0" err="1"/>
              <a:t>references</a:t>
            </a:r>
            <a:endParaRPr lang="en-US" b="1" dirty="0"/>
          </a:p>
        </p:txBody>
      </p:sp>
      <p:sp>
        <p:nvSpPr>
          <p:cNvPr id="5" name="4 CuadroTexto"/>
          <p:cNvSpPr txBox="1"/>
          <p:nvPr/>
        </p:nvSpPr>
        <p:spPr>
          <a:xfrm>
            <a:off x="839416" y="1223486"/>
            <a:ext cx="10044608" cy="5170646"/>
          </a:xfrm>
          <a:prstGeom prst="rect">
            <a:avLst/>
          </a:prstGeom>
          <a:noFill/>
        </p:spPr>
        <p:txBody>
          <a:bodyPr wrap="square" rtlCol="0">
            <a:spAutoFit/>
          </a:bodyPr>
          <a:lstStyle/>
          <a:p>
            <a:pPr marL="457200" indent="-457200">
              <a:buFont typeface="Arial" panose="020B0604020202020204" pitchFamily="34" charset="0"/>
              <a:buChar char="•"/>
            </a:pPr>
            <a:r>
              <a:rPr lang="fr-FR" sz="2000" dirty="0">
                <a:solidFill>
                  <a:srgbClr val="00B050"/>
                </a:solidFill>
              </a:rPr>
              <a:t>Heusser  "</a:t>
            </a:r>
            <a:r>
              <a:rPr lang="en-US" sz="2000" i="1" dirty="0">
                <a:solidFill>
                  <a:srgbClr val="00B050"/>
                </a:solidFill>
              </a:rPr>
              <a:t>Low-Radioactivity Background Techniques</a:t>
            </a:r>
            <a:r>
              <a:rPr lang="fr-FR" sz="2000" dirty="0">
                <a:solidFill>
                  <a:srgbClr val="00B050"/>
                </a:solidFill>
              </a:rPr>
              <a:t>"  </a:t>
            </a:r>
          </a:p>
          <a:p>
            <a:pPr marL="457200" indent="-457200">
              <a:spcAft>
                <a:spcPts val="1200"/>
              </a:spcAft>
            </a:pPr>
            <a:r>
              <a:rPr lang="fr-FR" sz="2000" dirty="0">
                <a:solidFill>
                  <a:srgbClr val="00B050"/>
                </a:solidFill>
              </a:rPr>
              <a:t>        Ann. </a:t>
            </a:r>
            <a:r>
              <a:rPr lang="fr-FR" sz="2000" dirty="0" err="1">
                <a:solidFill>
                  <a:srgbClr val="00B050"/>
                </a:solidFill>
              </a:rPr>
              <a:t>Rev</a:t>
            </a:r>
            <a:r>
              <a:rPr lang="fr-FR" sz="2000" dirty="0">
                <a:solidFill>
                  <a:srgbClr val="00B050"/>
                </a:solidFill>
              </a:rPr>
              <a:t>. </a:t>
            </a:r>
            <a:r>
              <a:rPr lang="fr-FR" sz="2000" dirty="0" err="1">
                <a:solidFill>
                  <a:srgbClr val="00B050"/>
                </a:solidFill>
              </a:rPr>
              <a:t>Nucl</a:t>
            </a:r>
            <a:r>
              <a:rPr lang="fr-FR" sz="2000" dirty="0">
                <a:solidFill>
                  <a:srgbClr val="00B050"/>
                </a:solidFill>
              </a:rPr>
              <a:t>. Part. </a:t>
            </a:r>
            <a:r>
              <a:rPr lang="fr-FR" sz="2000" dirty="0" err="1">
                <a:solidFill>
                  <a:srgbClr val="00B050"/>
                </a:solidFill>
              </a:rPr>
              <a:t>Sci</a:t>
            </a:r>
            <a:r>
              <a:rPr lang="fr-FR" sz="2000" dirty="0">
                <a:solidFill>
                  <a:srgbClr val="00B050"/>
                </a:solidFill>
              </a:rPr>
              <a:t>. 45: 543 (1995).</a:t>
            </a:r>
          </a:p>
          <a:p>
            <a:pPr marL="457200" indent="-457200">
              <a:spcAft>
                <a:spcPts val="1200"/>
              </a:spcAft>
              <a:buFont typeface="Arial" panose="020B0604020202020204" pitchFamily="34" charset="0"/>
              <a:buChar char="•"/>
            </a:pPr>
            <a:r>
              <a:rPr lang="en-US" sz="2000" dirty="0" err="1">
                <a:solidFill>
                  <a:srgbClr val="00B050"/>
                </a:solidFill>
              </a:rPr>
              <a:t>Formaggio</a:t>
            </a:r>
            <a:r>
              <a:rPr lang="en-US" sz="2000" dirty="0">
                <a:solidFill>
                  <a:srgbClr val="00B050"/>
                </a:solidFill>
              </a:rPr>
              <a:t> J. A., </a:t>
            </a:r>
            <a:r>
              <a:rPr lang="en-US" sz="2000" dirty="0" err="1">
                <a:solidFill>
                  <a:srgbClr val="00B050"/>
                </a:solidFill>
              </a:rPr>
              <a:t>Martoff</a:t>
            </a:r>
            <a:r>
              <a:rPr lang="en-US" sz="2000" dirty="0">
                <a:solidFill>
                  <a:srgbClr val="00B050"/>
                </a:solidFill>
              </a:rPr>
              <a:t> C. J., “</a:t>
            </a:r>
            <a:r>
              <a:rPr lang="en-US" sz="2000" i="1" dirty="0">
                <a:solidFill>
                  <a:srgbClr val="00B050"/>
                </a:solidFill>
              </a:rPr>
              <a:t>Backgrounds to sensitive experiments underground</a:t>
            </a:r>
            <a:r>
              <a:rPr lang="en-US" sz="2000" dirty="0">
                <a:solidFill>
                  <a:srgbClr val="00B050"/>
                </a:solidFill>
              </a:rPr>
              <a:t>”,  Ann. Rev. </a:t>
            </a:r>
            <a:r>
              <a:rPr lang="en-US" sz="2000" dirty="0" err="1">
                <a:solidFill>
                  <a:srgbClr val="00B050"/>
                </a:solidFill>
              </a:rPr>
              <a:t>Nucl</a:t>
            </a:r>
            <a:r>
              <a:rPr lang="en-US" sz="2000" dirty="0">
                <a:solidFill>
                  <a:srgbClr val="00B050"/>
                </a:solidFill>
              </a:rPr>
              <a:t>. Part. Sci. 54, 361-412 (2004).</a:t>
            </a:r>
          </a:p>
          <a:p>
            <a:pPr marL="457200" indent="-457200">
              <a:spcAft>
                <a:spcPts val="1200"/>
              </a:spcAft>
              <a:buFont typeface="Arial" panose="020B0604020202020204" pitchFamily="34" charset="0"/>
              <a:buChar char="•"/>
            </a:pPr>
            <a:r>
              <a:rPr lang="en-US" sz="2000" dirty="0">
                <a:solidFill>
                  <a:srgbClr val="0070C0"/>
                </a:solidFill>
              </a:rPr>
              <a:t>S. </a:t>
            </a:r>
            <a:r>
              <a:rPr lang="en-US" sz="2000" dirty="0" err="1">
                <a:solidFill>
                  <a:srgbClr val="0070C0"/>
                </a:solidFill>
              </a:rPr>
              <a:t>Cebrián</a:t>
            </a:r>
            <a:r>
              <a:rPr lang="en-US" sz="2000" dirty="0">
                <a:solidFill>
                  <a:srgbClr val="0070C0"/>
                </a:solidFill>
              </a:rPr>
              <a:t>, “</a:t>
            </a:r>
            <a:r>
              <a:rPr lang="en-US" sz="2000" i="1" dirty="0">
                <a:solidFill>
                  <a:srgbClr val="0070C0"/>
                </a:solidFill>
              </a:rPr>
              <a:t>Cosmogenic Activation in Double Beta Decay Experiments</a:t>
            </a:r>
            <a:r>
              <a:rPr lang="en-US" sz="2000" dirty="0">
                <a:solidFill>
                  <a:srgbClr val="0070C0"/>
                </a:solidFill>
              </a:rPr>
              <a:t>”, </a:t>
            </a:r>
            <a:r>
              <a:rPr lang="nl-NL" sz="2000" dirty="0">
                <a:solidFill>
                  <a:srgbClr val="0070C0"/>
                </a:solidFill>
              </a:rPr>
              <a:t>Universe 6 (2020) 10, 162</a:t>
            </a:r>
            <a:r>
              <a:rPr lang="en-US" sz="2000" dirty="0">
                <a:solidFill>
                  <a:srgbClr val="0070C0"/>
                </a:solidFill>
              </a:rPr>
              <a:t> .</a:t>
            </a:r>
          </a:p>
          <a:p>
            <a:pPr marL="457200" indent="-457200">
              <a:spcAft>
                <a:spcPts val="1200"/>
              </a:spcAft>
              <a:buFont typeface="Arial" panose="020B0604020202020204" pitchFamily="34" charset="0"/>
              <a:buChar char="•"/>
            </a:pPr>
            <a:r>
              <a:rPr lang="en-US" sz="2000" dirty="0">
                <a:solidFill>
                  <a:srgbClr val="0070C0"/>
                </a:solidFill>
              </a:rPr>
              <a:t>M. </a:t>
            </a:r>
            <a:r>
              <a:rPr lang="en-US" sz="2000" dirty="0" err="1">
                <a:solidFill>
                  <a:srgbClr val="0070C0"/>
                </a:solidFill>
              </a:rPr>
              <a:t>Wojcik</a:t>
            </a:r>
            <a:r>
              <a:rPr lang="en-US" sz="2000" dirty="0">
                <a:solidFill>
                  <a:srgbClr val="0070C0"/>
                </a:solidFill>
              </a:rPr>
              <a:t>, G. </a:t>
            </a:r>
            <a:r>
              <a:rPr lang="en-US" sz="2000" dirty="0" err="1">
                <a:solidFill>
                  <a:srgbClr val="0070C0"/>
                </a:solidFill>
              </a:rPr>
              <a:t>Zuzel</a:t>
            </a:r>
            <a:r>
              <a:rPr lang="en-US" sz="2000" dirty="0">
                <a:solidFill>
                  <a:srgbClr val="0070C0"/>
                </a:solidFill>
              </a:rPr>
              <a:t>, “</a:t>
            </a:r>
            <a:r>
              <a:rPr lang="en-US" sz="2000" i="1" dirty="0">
                <a:solidFill>
                  <a:srgbClr val="0070C0"/>
                </a:solidFill>
              </a:rPr>
              <a:t>Review of high-sensitivity Radon studies</a:t>
            </a:r>
            <a:r>
              <a:rPr lang="en-US" sz="2000" dirty="0">
                <a:solidFill>
                  <a:srgbClr val="0070C0"/>
                </a:solidFill>
              </a:rPr>
              <a:t>”, </a:t>
            </a:r>
            <a:r>
              <a:rPr lang="en-US" sz="2000" i="1" dirty="0" err="1">
                <a:solidFill>
                  <a:srgbClr val="0070C0"/>
                </a:solidFill>
              </a:rPr>
              <a:t>Int.J.Mod.Phys.A</a:t>
            </a:r>
            <a:r>
              <a:rPr lang="en-US" sz="2000" dirty="0">
                <a:solidFill>
                  <a:srgbClr val="0070C0"/>
                </a:solidFill>
              </a:rPr>
              <a:t> 32 (2017) 30, 1743004.</a:t>
            </a:r>
          </a:p>
          <a:p>
            <a:pPr marL="457200" indent="-457200">
              <a:spcAft>
                <a:spcPts val="1200"/>
              </a:spcAft>
              <a:buFont typeface="Arial" panose="020B0604020202020204" pitchFamily="34" charset="0"/>
              <a:buChar char="•"/>
            </a:pPr>
            <a:r>
              <a:rPr lang="en-US" sz="2000" dirty="0">
                <a:solidFill>
                  <a:srgbClr val="FF0000"/>
                </a:solidFill>
              </a:rPr>
              <a:t>M. F. </a:t>
            </a:r>
            <a:r>
              <a:rPr lang="en-US" sz="2000" dirty="0" err="1">
                <a:solidFill>
                  <a:srgbClr val="FF0000"/>
                </a:solidFill>
              </a:rPr>
              <a:t>L'Annunziata</a:t>
            </a:r>
            <a:r>
              <a:rPr lang="en-US" sz="2000" dirty="0">
                <a:solidFill>
                  <a:srgbClr val="FF0000"/>
                </a:solidFill>
              </a:rPr>
              <a:t>, “</a:t>
            </a:r>
            <a:r>
              <a:rPr lang="en-US" sz="2000" i="1" dirty="0">
                <a:solidFill>
                  <a:srgbClr val="FF0000"/>
                </a:solidFill>
              </a:rPr>
              <a:t>Handbook of Radioactivity Analysis</a:t>
            </a:r>
            <a:r>
              <a:rPr lang="en-US" sz="2000" dirty="0">
                <a:solidFill>
                  <a:srgbClr val="FF0000"/>
                </a:solidFill>
              </a:rPr>
              <a:t>”, Elsevier.</a:t>
            </a:r>
          </a:p>
          <a:p>
            <a:pPr marL="457200" indent="-457200">
              <a:spcAft>
                <a:spcPts val="1200"/>
              </a:spcAft>
              <a:buFont typeface="Arial" panose="020B0604020202020204" pitchFamily="34" charset="0"/>
              <a:buChar char="•"/>
            </a:pPr>
            <a:r>
              <a:rPr lang="en-US" sz="2000" dirty="0">
                <a:solidFill>
                  <a:srgbClr val="FF0000"/>
                </a:solidFill>
              </a:rPr>
              <a:t>G.R. Gilmore, “</a:t>
            </a:r>
            <a:r>
              <a:rPr lang="en-US" sz="2000" i="1" dirty="0">
                <a:solidFill>
                  <a:srgbClr val="FF0000"/>
                </a:solidFill>
              </a:rPr>
              <a:t>Practical gamma-ray spectrometry by Gordon Gilmore</a:t>
            </a:r>
            <a:r>
              <a:rPr lang="en-US" sz="2000" dirty="0">
                <a:solidFill>
                  <a:srgbClr val="FF0000"/>
                </a:solidFill>
              </a:rPr>
              <a:t>”, John Wiley &amp; Sons.</a:t>
            </a:r>
          </a:p>
          <a:p>
            <a:pPr marL="457200" indent="-457200">
              <a:spcAft>
                <a:spcPts val="1200"/>
              </a:spcAft>
              <a:buFont typeface="Arial" panose="020B0604020202020204" pitchFamily="34" charset="0"/>
              <a:buChar char="•"/>
            </a:pPr>
            <a:r>
              <a:rPr lang="en-US" sz="2000" dirty="0"/>
              <a:t>Several “</a:t>
            </a:r>
            <a:r>
              <a:rPr lang="en-US" sz="2000" i="1" dirty="0"/>
              <a:t>material-assay” </a:t>
            </a:r>
            <a:r>
              <a:rPr lang="en-US" sz="2000" dirty="0"/>
              <a:t>papers from different low-background experiments (</a:t>
            </a:r>
            <a:r>
              <a:rPr lang="en-US" sz="2000" dirty="0" err="1"/>
              <a:t>DarkSide</a:t>
            </a:r>
            <a:r>
              <a:rPr lang="en-US" sz="2000" dirty="0"/>
              <a:t>, XENON, EXO, LZ, LEGEND, NEXT, </a:t>
            </a:r>
            <a:r>
              <a:rPr lang="en-US" sz="2000" dirty="0" err="1"/>
              <a:t>etc</a:t>
            </a:r>
            <a:r>
              <a:rPr lang="en-US" sz="2000" dirty="0"/>
              <a:t>) .</a:t>
            </a:r>
          </a:p>
          <a:p>
            <a:pPr>
              <a:spcAft>
                <a:spcPts val="1200"/>
              </a:spcAft>
            </a:pPr>
            <a:endParaRPr lang="en-US" sz="2000" dirty="0" err="1">
              <a:latin typeface="Arial" panose="020B0604020202020204" pitchFamily="34" charset="0"/>
              <a:cs typeface="Arial" panose="020B0604020202020204" pitchFamily="34" charset="0"/>
            </a:endParaRPr>
          </a:p>
        </p:txBody>
      </p:sp>
      <p:sp>
        <p:nvSpPr>
          <p:cNvPr id="7" name="3 Marcador de número de diapositiva">
            <a:extLst>
              <a:ext uri="{FF2B5EF4-FFF2-40B4-BE49-F238E27FC236}">
                <a16:creationId xmlns:a16="http://schemas.microsoft.com/office/drawing/2014/main" id="{EFC48E6F-2AAE-44EA-B064-B1E43CEF2D92}"/>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a:t>
            </a:fld>
            <a:endParaRPr lang="es-ES" b="1" dirty="0"/>
          </a:p>
        </p:txBody>
      </p:sp>
    </p:spTree>
    <p:extLst>
      <p:ext uri="{BB962C8B-B14F-4D97-AF65-F5344CB8AC3E}">
        <p14:creationId xmlns:p14="http://schemas.microsoft.com/office/powerpoint/2010/main" val="12917512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28541"/>
            <a:ext cx="9144000" cy="646331"/>
          </a:xfrm>
          <a:prstGeom prst="rect">
            <a:avLst/>
          </a:prstGeom>
          <a:noFill/>
        </p:spPr>
        <p:txBody>
          <a:bodyPr wrap="square" rtlCol="0">
            <a:spAutoFit/>
          </a:bodyPr>
          <a:lstStyle/>
          <a:p>
            <a:pPr algn="ctr"/>
            <a:r>
              <a:rPr lang="en-US" sz="3600" b="1" dirty="0">
                <a:latin typeface="+mj-lt"/>
                <a:cs typeface="Arial" panose="020B0604020202020204" pitchFamily="34" charset="0"/>
              </a:rPr>
              <a:t>Example: Abundance Evolution</a:t>
            </a:r>
          </a:p>
        </p:txBody>
      </p:sp>
      <p:sp>
        <p:nvSpPr>
          <p:cNvPr id="10" name="3 Marcador de número de diapositiva">
            <a:extLst>
              <a:ext uri="{FF2B5EF4-FFF2-40B4-BE49-F238E27FC236}">
                <a16:creationId xmlns:a16="http://schemas.microsoft.com/office/drawing/2014/main" id="{B1808D13-D079-428B-B798-D35A716F7F5B}"/>
              </a:ext>
            </a:extLst>
          </p:cNvPr>
          <p:cNvSpPr>
            <a:spLocks noGrp="1"/>
          </p:cNvSpPr>
          <p:nvPr>
            <p:ph type="sldNum" sz="quarter" idx="12"/>
          </p:nvPr>
        </p:nvSpPr>
        <p:spPr>
          <a:xfrm>
            <a:off x="-2788" y="6520259"/>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30</a:t>
            </a:fld>
            <a:endParaRPr lang="es-ES" b="1" dirty="0"/>
          </a:p>
        </p:txBody>
      </p:sp>
      <p:pic>
        <p:nvPicPr>
          <p:cNvPr id="8" name="Imagen 7">
            <a:extLst>
              <a:ext uri="{FF2B5EF4-FFF2-40B4-BE49-F238E27FC236}">
                <a16:creationId xmlns:a16="http://schemas.microsoft.com/office/drawing/2014/main" id="{B24AD58D-AA81-4F1D-97CD-093C6661B114}"/>
              </a:ext>
            </a:extLst>
          </p:cNvPr>
          <p:cNvPicPr>
            <a:picLocks noChangeAspect="1"/>
          </p:cNvPicPr>
          <p:nvPr/>
        </p:nvPicPr>
        <p:blipFill>
          <a:blip r:embed="rId2"/>
          <a:stretch>
            <a:fillRect/>
          </a:stretch>
        </p:blipFill>
        <p:spPr>
          <a:xfrm>
            <a:off x="1415480" y="1035750"/>
            <a:ext cx="8957659" cy="4932659"/>
          </a:xfrm>
          <a:prstGeom prst="rect">
            <a:avLst/>
          </a:prstGeom>
        </p:spPr>
      </p:pic>
      <p:sp>
        <p:nvSpPr>
          <p:cNvPr id="14" name="CuadroTexto 13">
            <a:extLst>
              <a:ext uri="{FF2B5EF4-FFF2-40B4-BE49-F238E27FC236}">
                <a16:creationId xmlns:a16="http://schemas.microsoft.com/office/drawing/2014/main" id="{B772BE9D-5298-4878-8889-408116745CBB}"/>
              </a:ext>
            </a:extLst>
          </p:cNvPr>
          <p:cNvSpPr txBox="1"/>
          <p:nvPr/>
        </p:nvSpPr>
        <p:spPr>
          <a:xfrm>
            <a:off x="9563685" y="5932917"/>
            <a:ext cx="996811"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Time [y]</a:t>
            </a:r>
          </a:p>
        </p:txBody>
      </p:sp>
    </p:spTree>
    <p:extLst>
      <p:ext uri="{BB962C8B-B14F-4D97-AF65-F5344CB8AC3E}">
        <p14:creationId xmlns:p14="http://schemas.microsoft.com/office/powerpoint/2010/main" val="36821590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63352" y="548681"/>
            <a:ext cx="11881319" cy="3323987"/>
          </a:xfrm>
          <a:prstGeom prst="rect">
            <a:avLst/>
          </a:prstGeom>
          <a:noFill/>
        </p:spPr>
        <p:txBody>
          <a:bodyPr wrap="square" rtlCol="0">
            <a:spAutoFit/>
          </a:bodyPr>
          <a:lstStyle/>
          <a:p>
            <a:endParaRPr lang="en-US" sz="2000" dirty="0"/>
          </a:p>
          <a:p>
            <a:r>
              <a:rPr lang="en-US" sz="2000" dirty="0"/>
              <a:t>“</a:t>
            </a:r>
            <a:r>
              <a:rPr lang="en-US" sz="2000" b="1" dirty="0">
                <a:solidFill>
                  <a:srgbClr val="3636F6"/>
                </a:solidFill>
              </a:rPr>
              <a:t>Secular equilibrium</a:t>
            </a:r>
            <a:r>
              <a:rPr lang="en-US" sz="2000" dirty="0"/>
              <a:t>”: the half-life of the parent nuclide is very long and the half-life of the daughter nuclide is considerably shorter than that of the parent </a:t>
            </a:r>
          </a:p>
          <a:p>
            <a:endParaRPr lang="en-US" sz="2000" dirty="0"/>
          </a:p>
          <a:p>
            <a:r>
              <a:rPr lang="en-US" sz="2000" i="1" dirty="0"/>
              <a:t>A </a:t>
            </a:r>
            <a:r>
              <a:rPr lang="en-US" sz="2000" dirty="0"/>
              <a:t>radioactive nuclide decays at the same rate at which it is being produced:</a:t>
            </a:r>
          </a:p>
          <a:p>
            <a:r>
              <a:rPr lang="en-US" sz="2000" dirty="0">
                <a:sym typeface="Symbol"/>
              </a:rPr>
              <a:t> </a:t>
            </a:r>
            <a:r>
              <a:rPr lang="en-US" sz="2000" dirty="0"/>
              <a:t>the number of atoms present remains constant (over a certain period of time)</a:t>
            </a:r>
          </a:p>
          <a:p>
            <a:pPr>
              <a:spcBef>
                <a:spcPts val="1200"/>
              </a:spcBef>
            </a:pPr>
            <a:r>
              <a:rPr lang="en-US" sz="2000" dirty="0"/>
              <a:t>Over the 4.5 billion years of the Earth’s history, all U and Th decay chains have reached equilibria between the parent nucleus and the various descendants   (assuming that the system has been closed for millions of years)</a:t>
            </a:r>
          </a:p>
          <a:p>
            <a:endParaRPr lang="en-US" sz="2000" dirty="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
        <p:nvSpPr>
          <p:cNvPr id="5" name="4 Rectángulo"/>
          <p:cNvSpPr/>
          <p:nvPr/>
        </p:nvSpPr>
        <p:spPr>
          <a:xfrm>
            <a:off x="6619969" y="3469093"/>
            <a:ext cx="5524702" cy="3139321"/>
          </a:xfrm>
          <a:prstGeom prst="rect">
            <a:avLst/>
          </a:prstGeom>
        </p:spPr>
        <p:txBody>
          <a:bodyPr wrap="square">
            <a:spAutoFit/>
          </a:bodyPr>
          <a:lstStyle/>
          <a:p>
            <a:pPr marL="285750" indent="-285750">
              <a:buFont typeface="Arial" panose="020B0604020202020204" pitchFamily="34" charset="0"/>
              <a:buChar char="•"/>
            </a:pPr>
            <a:r>
              <a:rPr lang="en-US" dirty="0">
                <a:cs typeface="Arial" panose="020B0604020202020204" pitchFamily="34" charset="0"/>
              </a:rPr>
              <a:t>Minerals that contain uranium and thorium also contain virtually all daughter nuclides in their decay chains, provided the system has remained closed for a sufficiently long time</a:t>
            </a:r>
          </a:p>
          <a:p>
            <a:endParaRPr lang="en-US" dirty="0">
              <a:cs typeface="Arial" panose="020B0604020202020204" pitchFamily="34" charset="0"/>
            </a:endParaRPr>
          </a:p>
          <a:p>
            <a:pPr marL="285750" indent="-285750">
              <a:buFont typeface="Arial" panose="020B0604020202020204" pitchFamily="34" charset="0"/>
              <a:buChar char="•"/>
            </a:pPr>
            <a:r>
              <a:rPr lang="en-US" dirty="0">
                <a:cs typeface="Arial" panose="020B0604020202020204" pitchFamily="34" charset="0"/>
              </a:rPr>
              <a:t>In secular equilibrium, all nuclides in the chain have the same activity</a:t>
            </a:r>
          </a:p>
          <a:p>
            <a:pPr marL="285750" indent="-285750">
              <a:buFont typeface="Arial" panose="020B0604020202020204" pitchFamily="34" charset="0"/>
              <a:buChar char="•"/>
            </a:pPr>
            <a:endParaRPr lang="en-US" dirty="0">
              <a:cs typeface="Arial" panose="020B0604020202020204" pitchFamily="34" charset="0"/>
            </a:endParaRPr>
          </a:p>
          <a:p>
            <a:pPr marL="285750" indent="-285750">
              <a:buFont typeface="Arial" panose="020B0604020202020204" pitchFamily="34" charset="0"/>
              <a:buChar char="•"/>
            </a:pPr>
            <a:r>
              <a:rPr lang="en-US" dirty="0">
                <a:cs typeface="Arial" panose="020B0604020202020204" pitchFamily="34" charset="0"/>
              </a:rPr>
              <a:t>The mass of each daughter nuclide present in the mineral is proportional to its half-life</a:t>
            </a:r>
          </a:p>
          <a:p>
            <a:pPr marL="285750" indent="-285750">
              <a:buFont typeface="Arial" panose="020B0604020202020204" pitchFamily="34" charset="0"/>
              <a:buChar char="•"/>
            </a:pPr>
            <a:endParaRPr lang="en-US" dirty="0">
              <a:cs typeface="Arial" panose="020B0604020202020204" pitchFamily="34" charset="0"/>
            </a:endParaRPr>
          </a:p>
        </p:txBody>
      </p:sp>
      <p:pic>
        <p:nvPicPr>
          <p:cNvPr id="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7205"/>
          <a:stretch/>
        </p:blipFill>
        <p:spPr bwMode="auto">
          <a:xfrm>
            <a:off x="499287" y="3429000"/>
            <a:ext cx="6120681" cy="3086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911424" y="3295079"/>
            <a:ext cx="1686680" cy="253916"/>
          </a:xfrm>
          <a:prstGeom prst="rect">
            <a:avLst/>
          </a:prstGeom>
          <a:noFill/>
        </p:spPr>
        <p:txBody>
          <a:bodyPr wrap="none" rtlCol="0">
            <a:spAutoFit/>
          </a:bodyPr>
          <a:lstStyle/>
          <a:p>
            <a:r>
              <a:rPr lang="en-US" sz="1050" b="1" dirty="0">
                <a:latin typeface="Arial Black" panose="020B0A04020102020204" pitchFamily="34" charset="0"/>
                <a:cs typeface="Arial" panose="020B0604020202020204" pitchFamily="34" charset="0"/>
              </a:rPr>
              <a:t>Mass / tonne (U-238)</a:t>
            </a:r>
          </a:p>
        </p:txBody>
      </p:sp>
      <p:sp>
        <p:nvSpPr>
          <p:cNvPr id="8" name="7 CuadroTexto"/>
          <p:cNvSpPr txBox="1"/>
          <p:nvPr/>
        </p:nvSpPr>
        <p:spPr>
          <a:xfrm>
            <a:off x="1058167" y="3682916"/>
            <a:ext cx="931665" cy="246221"/>
          </a:xfrm>
          <a:prstGeom prst="rect">
            <a:avLst/>
          </a:prstGeom>
          <a:noFill/>
        </p:spPr>
        <p:txBody>
          <a:bodyPr wrap="none" rtlCol="0">
            <a:spAutoFit/>
          </a:bodyPr>
          <a:lstStyle/>
          <a:p>
            <a:r>
              <a:rPr lang="en-US" sz="1000" dirty="0">
                <a:latin typeface="Arial Black" panose="020B0A04020102020204" pitchFamily="34" charset="0"/>
                <a:cs typeface="Arial" panose="020B0604020202020204" pitchFamily="34" charset="0"/>
              </a:rPr>
              <a:t>54 g U-234</a:t>
            </a:r>
          </a:p>
        </p:txBody>
      </p:sp>
      <p:sp>
        <p:nvSpPr>
          <p:cNvPr id="9" name="8 CuadroTexto"/>
          <p:cNvSpPr txBox="1"/>
          <p:nvPr/>
        </p:nvSpPr>
        <p:spPr>
          <a:xfrm>
            <a:off x="2052714" y="3597279"/>
            <a:ext cx="1002197" cy="246221"/>
          </a:xfrm>
          <a:prstGeom prst="rect">
            <a:avLst/>
          </a:prstGeom>
          <a:noFill/>
        </p:spPr>
        <p:txBody>
          <a:bodyPr wrap="none" rtlCol="0">
            <a:spAutoFit/>
          </a:bodyPr>
          <a:lstStyle/>
          <a:p>
            <a:r>
              <a:rPr lang="en-US" sz="1000" dirty="0">
                <a:latin typeface="Arial Black" panose="020B0A04020102020204" pitchFamily="34" charset="0"/>
                <a:cs typeface="Arial" panose="020B0604020202020204" pitchFamily="34" charset="0"/>
              </a:rPr>
              <a:t>16 g Th-230</a:t>
            </a:r>
          </a:p>
        </p:txBody>
      </p:sp>
      <p:sp>
        <p:nvSpPr>
          <p:cNvPr id="10" name="9 CuadroTexto"/>
          <p:cNvSpPr txBox="1"/>
          <p:nvPr/>
        </p:nvSpPr>
        <p:spPr>
          <a:xfrm>
            <a:off x="2423592" y="4146587"/>
            <a:ext cx="1051891" cy="246221"/>
          </a:xfrm>
          <a:prstGeom prst="rect">
            <a:avLst/>
          </a:prstGeom>
          <a:noFill/>
        </p:spPr>
        <p:txBody>
          <a:bodyPr wrap="none" rtlCol="0">
            <a:spAutoFit/>
          </a:bodyPr>
          <a:lstStyle/>
          <a:p>
            <a:r>
              <a:rPr lang="en-US" sz="1000" dirty="0">
                <a:latin typeface="Arial Black" panose="020B0A04020102020204" pitchFamily="34" charset="0"/>
                <a:cs typeface="Arial" panose="020B0604020202020204" pitchFamily="34" charset="0"/>
              </a:rPr>
              <a:t>0.3 g Ra-226</a:t>
            </a:r>
          </a:p>
        </p:txBody>
      </p:sp>
      <p:sp>
        <p:nvSpPr>
          <p:cNvPr id="11" name="10 CuadroTexto"/>
          <p:cNvSpPr txBox="1"/>
          <p:nvPr/>
        </p:nvSpPr>
        <p:spPr>
          <a:xfrm>
            <a:off x="4957446" y="4772914"/>
            <a:ext cx="1173719" cy="246221"/>
          </a:xfrm>
          <a:prstGeom prst="rect">
            <a:avLst/>
          </a:prstGeom>
          <a:noFill/>
        </p:spPr>
        <p:txBody>
          <a:bodyPr wrap="none" rtlCol="0">
            <a:spAutoFit/>
          </a:bodyPr>
          <a:lstStyle/>
          <a:p>
            <a:r>
              <a:rPr lang="en-US" sz="1000" dirty="0">
                <a:latin typeface="Arial Black" panose="020B0A04020102020204" pitchFamily="34" charset="0"/>
                <a:cs typeface="Arial" panose="020B0604020202020204" pitchFamily="34" charset="0"/>
              </a:rPr>
              <a:t>4.4 mg Pb-210</a:t>
            </a:r>
          </a:p>
        </p:txBody>
      </p:sp>
      <p:sp>
        <p:nvSpPr>
          <p:cNvPr id="13" name="12 CuadroTexto"/>
          <p:cNvSpPr txBox="1"/>
          <p:nvPr/>
        </p:nvSpPr>
        <p:spPr>
          <a:xfrm>
            <a:off x="1524000" y="28541"/>
            <a:ext cx="9144000" cy="646331"/>
          </a:xfrm>
          <a:prstGeom prst="rect">
            <a:avLst/>
          </a:prstGeom>
          <a:noFill/>
        </p:spPr>
        <p:txBody>
          <a:bodyPr wrap="square" rtlCol="0">
            <a:spAutoFit/>
          </a:bodyPr>
          <a:lstStyle/>
          <a:p>
            <a:pPr algn="ctr"/>
            <a:r>
              <a:rPr lang="en-US" sz="3600" b="1" dirty="0">
                <a:latin typeface="+mj-lt"/>
                <a:cs typeface="Arial" panose="020B0604020202020204" pitchFamily="34" charset="0"/>
              </a:rPr>
              <a:t>Secular equilibrium</a:t>
            </a:r>
          </a:p>
        </p:txBody>
      </p:sp>
      <p:sp>
        <p:nvSpPr>
          <p:cNvPr id="14" name="3 Marcador de número de diapositiva">
            <a:extLst>
              <a:ext uri="{FF2B5EF4-FFF2-40B4-BE49-F238E27FC236}">
                <a16:creationId xmlns:a16="http://schemas.microsoft.com/office/drawing/2014/main" id="{05E7ABB4-1448-4041-A875-B14C158D71F3}"/>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31</a:t>
            </a:fld>
            <a:endParaRPr lang="es-ES" b="1" dirty="0"/>
          </a:p>
        </p:txBody>
      </p:sp>
    </p:spTree>
    <p:extLst>
      <p:ext uri="{BB962C8B-B14F-4D97-AF65-F5344CB8AC3E}">
        <p14:creationId xmlns:p14="http://schemas.microsoft.com/office/powerpoint/2010/main" val="270005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127449" y="1556792"/>
            <a:ext cx="9507314" cy="707886"/>
          </a:xfrm>
          <a:prstGeom prst="rect">
            <a:avLst/>
          </a:prstGeom>
        </p:spPr>
        <p:txBody>
          <a:bodyPr wrap="square">
            <a:spAutoFit/>
          </a:bodyPr>
          <a:lstStyle/>
          <a:p>
            <a:pPr marL="342900" indent="-342900" algn="ctr">
              <a:buFont typeface="Arial" panose="020B0604020202020204" pitchFamily="34" charset="0"/>
              <a:buChar char="•"/>
            </a:pPr>
            <a:r>
              <a:rPr lang="en-US" sz="2000" dirty="0"/>
              <a:t>chemical, artificial or natural processes (e.g. dissolution into groundwater) can remove one or more members of the chain.</a:t>
            </a:r>
          </a:p>
        </p:txBody>
      </p:sp>
      <p:sp>
        <p:nvSpPr>
          <p:cNvPr id="6" name="5 CuadroTexto"/>
          <p:cNvSpPr txBox="1"/>
          <p:nvPr/>
        </p:nvSpPr>
        <p:spPr>
          <a:xfrm>
            <a:off x="1524000" y="1"/>
            <a:ext cx="9144000" cy="646331"/>
          </a:xfrm>
          <a:prstGeom prst="rect">
            <a:avLst/>
          </a:prstGeom>
          <a:noFill/>
        </p:spPr>
        <p:txBody>
          <a:bodyPr wrap="square" rtlCol="0">
            <a:spAutoFit/>
          </a:bodyPr>
          <a:lstStyle/>
          <a:p>
            <a:pPr algn="ctr"/>
            <a:r>
              <a:rPr lang="en-US" sz="3600" b="1" dirty="0"/>
              <a:t>Disequilibrium in natural decay chains</a:t>
            </a:r>
            <a:endParaRPr lang="en-US" sz="3600" b="1" dirty="0">
              <a:latin typeface="+mj-lt"/>
              <a:cs typeface="Arial" panose="020B0604020202020204" pitchFamily="34" charset="0"/>
            </a:endParaRPr>
          </a:p>
        </p:txBody>
      </p:sp>
      <p:sp>
        <p:nvSpPr>
          <p:cNvPr id="7" name="6 CuadroTexto"/>
          <p:cNvSpPr txBox="1"/>
          <p:nvPr/>
        </p:nvSpPr>
        <p:spPr>
          <a:xfrm>
            <a:off x="191344" y="769928"/>
            <a:ext cx="10476656" cy="707886"/>
          </a:xfrm>
          <a:prstGeom prst="rect">
            <a:avLst/>
          </a:prstGeom>
          <a:noFill/>
        </p:spPr>
        <p:txBody>
          <a:bodyPr wrap="square" rtlCol="0">
            <a:spAutoFit/>
          </a:bodyPr>
          <a:lstStyle/>
          <a:p>
            <a:r>
              <a:rPr lang="en-US" sz="2000" dirty="0"/>
              <a:t>Equilibrium in the decay series </a:t>
            </a:r>
            <a:r>
              <a:rPr lang="en-US" sz="2000" b="1" i="1" dirty="0"/>
              <a:t>is rarely maintained </a:t>
            </a:r>
            <a:r>
              <a:rPr lang="en-US" sz="2000" dirty="0"/>
              <a:t>in most surface and near-surface geological environments, as a result of physical or chemical processes: </a:t>
            </a:r>
          </a:p>
        </p:txBody>
      </p:sp>
      <p:sp>
        <p:nvSpPr>
          <p:cNvPr id="9" name="8 CuadroTexto"/>
          <p:cNvSpPr txBox="1"/>
          <p:nvPr/>
        </p:nvSpPr>
        <p:spPr>
          <a:xfrm>
            <a:off x="1775521" y="3573016"/>
            <a:ext cx="184731" cy="369332"/>
          </a:xfrm>
          <a:prstGeom prst="rect">
            <a:avLst/>
          </a:prstGeom>
          <a:noFill/>
        </p:spPr>
        <p:txBody>
          <a:bodyPr wrap="none" rtlCol="0">
            <a:spAutoFit/>
          </a:bodyPr>
          <a:lstStyle/>
          <a:p>
            <a:endParaRPr lang="en-US" dirty="0" err="1">
              <a:latin typeface="Arial" panose="020B0604020202020204" pitchFamily="34" charset="0"/>
              <a:cs typeface="Arial" panose="020B0604020202020204" pitchFamily="34" charset="0"/>
            </a:endParaRPr>
          </a:p>
        </p:txBody>
      </p:sp>
      <p:sp>
        <p:nvSpPr>
          <p:cNvPr id="10" name="9 CuadroTexto"/>
          <p:cNvSpPr txBox="1"/>
          <p:nvPr/>
        </p:nvSpPr>
        <p:spPr>
          <a:xfrm>
            <a:off x="263352" y="2492897"/>
            <a:ext cx="11593288" cy="2862322"/>
          </a:xfrm>
          <a:prstGeom prst="rect">
            <a:avLst/>
          </a:prstGeom>
          <a:noFill/>
        </p:spPr>
        <p:txBody>
          <a:bodyPr wrap="square" rtlCol="0">
            <a:spAutoFit/>
          </a:bodyPr>
          <a:lstStyle/>
          <a:p>
            <a:r>
              <a:rPr lang="en-US" sz="2000" dirty="0"/>
              <a:t>If, for example, uranium is dissolved from a primary uranium-bearing mineral by oxidation, the remaining radionuclides in the </a:t>
            </a:r>
            <a:r>
              <a:rPr lang="en-US" sz="2000" baseline="30000" dirty="0"/>
              <a:t>238</a:t>
            </a:r>
            <a:r>
              <a:rPr lang="en-US" sz="2000" dirty="0"/>
              <a:t>U series will be supported by its most long-lived radionuclide which is </a:t>
            </a:r>
            <a:r>
              <a:rPr lang="en-US" sz="2000" baseline="30000" dirty="0"/>
              <a:t>230</a:t>
            </a:r>
            <a:r>
              <a:rPr lang="en-US" sz="2000" dirty="0"/>
              <a:t>Th. If the dissolved uranium is then precipitated somewhere out of the system a new equilibrium will begin to develop. </a:t>
            </a:r>
          </a:p>
          <a:p>
            <a:endParaRPr lang="en-US" sz="2000" dirty="0"/>
          </a:p>
          <a:p>
            <a:r>
              <a:rPr lang="en-US" sz="2000" dirty="0"/>
              <a:t>The time required to attain the equilibrium is governed by the most long-lived daughter radionuclide in the series, </a:t>
            </a:r>
            <a:r>
              <a:rPr lang="en-US" sz="2000" baseline="30000" dirty="0"/>
              <a:t>230</a:t>
            </a:r>
            <a:r>
              <a:rPr lang="en-US" sz="2000" dirty="0"/>
              <a:t>Th in the case of </a:t>
            </a:r>
            <a:r>
              <a:rPr lang="en-US" sz="2000" baseline="30000" dirty="0"/>
              <a:t>238</a:t>
            </a:r>
            <a:r>
              <a:rPr lang="en-US" sz="2000" dirty="0"/>
              <a:t>U series. The half-life of </a:t>
            </a:r>
            <a:r>
              <a:rPr lang="en-US" sz="2000" baseline="30000" dirty="0"/>
              <a:t>230</a:t>
            </a:r>
            <a:r>
              <a:rPr lang="en-US" sz="2000" dirty="0"/>
              <a:t>Th is 75000 years and this time is required to reach 50% of equilibrium.</a:t>
            </a:r>
          </a:p>
          <a:p>
            <a:endParaRPr lang="en-US" sz="2000" dirty="0"/>
          </a:p>
          <a:p>
            <a:r>
              <a:rPr lang="en-US" sz="2000" dirty="0"/>
              <a:t>The disequilibria can be utilized in dating geological events. </a:t>
            </a:r>
            <a:endParaRPr lang="en-US" sz="2000" dirty="0">
              <a:latin typeface="Arial" panose="020B0604020202020204" pitchFamily="34" charset="0"/>
              <a:cs typeface="Arial" panose="020B0604020202020204" pitchFamily="34" charset="0"/>
            </a:endParaRPr>
          </a:p>
        </p:txBody>
      </p:sp>
      <p:sp>
        <p:nvSpPr>
          <p:cNvPr id="11" name="3 Marcador de número de diapositiva">
            <a:extLst>
              <a:ext uri="{FF2B5EF4-FFF2-40B4-BE49-F238E27FC236}">
                <a16:creationId xmlns:a16="http://schemas.microsoft.com/office/drawing/2014/main" id="{89E97226-9399-4A97-B225-C99379ADEFDF}"/>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32</a:t>
            </a:fld>
            <a:endParaRPr lang="es-ES" b="1" dirty="0"/>
          </a:p>
        </p:txBody>
      </p:sp>
    </p:spTree>
    <p:extLst>
      <p:ext uri="{BB962C8B-B14F-4D97-AF65-F5344CB8AC3E}">
        <p14:creationId xmlns:p14="http://schemas.microsoft.com/office/powerpoint/2010/main" val="18847418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47" t="14365" r="1323" b="6560"/>
          <a:stretch/>
        </p:blipFill>
        <p:spPr bwMode="auto">
          <a:xfrm>
            <a:off x="2423592" y="769441"/>
            <a:ext cx="7271438" cy="5336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1524000" y="1"/>
            <a:ext cx="9144000" cy="769441"/>
          </a:xfrm>
          <a:prstGeom prst="rect">
            <a:avLst/>
          </a:prstGeom>
        </p:spPr>
        <p:txBody>
          <a:bodyPr wrap="square">
            <a:spAutoFit/>
          </a:bodyPr>
          <a:lstStyle/>
          <a:p>
            <a:pPr algn="ctr"/>
            <a:r>
              <a:rPr lang="en-US" sz="4400" b="1" baseline="30000" dirty="0"/>
              <a:t>238</a:t>
            </a:r>
            <a:r>
              <a:rPr lang="en-US" sz="4400" b="1" dirty="0"/>
              <a:t>U chain</a:t>
            </a:r>
            <a:endParaRPr lang="en-US" sz="4400" dirty="0"/>
          </a:p>
        </p:txBody>
      </p:sp>
      <p:sp>
        <p:nvSpPr>
          <p:cNvPr id="6" name="3 Marcador de número de diapositiva">
            <a:extLst>
              <a:ext uri="{FF2B5EF4-FFF2-40B4-BE49-F238E27FC236}">
                <a16:creationId xmlns:a16="http://schemas.microsoft.com/office/drawing/2014/main" id="{9DE67CAA-079E-4B90-AF4A-BD3A50C01EA2}"/>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33</a:t>
            </a:fld>
            <a:endParaRPr lang="es-ES" b="1" dirty="0"/>
          </a:p>
        </p:txBody>
      </p:sp>
    </p:spTree>
    <p:extLst>
      <p:ext uri="{BB962C8B-B14F-4D97-AF65-F5344CB8AC3E}">
        <p14:creationId xmlns:p14="http://schemas.microsoft.com/office/powerpoint/2010/main" val="9726950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24000" y="1"/>
            <a:ext cx="9144000" cy="769441"/>
          </a:xfrm>
          <a:prstGeom prst="rect">
            <a:avLst/>
          </a:prstGeom>
        </p:spPr>
        <p:txBody>
          <a:bodyPr wrap="square">
            <a:spAutoFit/>
          </a:bodyPr>
          <a:lstStyle/>
          <a:p>
            <a:pPr algn="ctr"/>
            <a:r>
              <a:rPr lang="en-US" sz="4400" b="1" baseline="30000" dirty="0"/>
              <a:t>232</a:t>
            </a:r>
            <a:r>
              <a:rPr lang="en-US" sz="4400" b="1" dirty="0"/>
              <a:t>Th chain</a:t>
            </a:r>
            <a:endParaRPr lang="en-US" sz="4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2455" y="908720"/>
            <a:ext cx="7287090" cy="511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3 Marcador de número de diapositiva">
            <a:extLst>
              <a:ext uri="{FF2B5EF4-FFF2-40B4-BE49-F238E27FC236}">
                <a16:creationId xmlns:a16="http://schemas.microsoft.com/office/drawing/2014/main" id="{BF21F13D-EFBB-47B6-84A9-3E1B31CD14A4}"/>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34</a:t>
            </a:fld>
            <a:endParaRPr lang="es-ES" b="1" dirty="0"/>
          </a:p>
        </p:txBody>
      </p:sp>
    </p:spTree>
    <p:extLst>
      <p:ext uri="{BB962C8B-B14F-4D97-AF65-F5344CB8AC3E}">
        <p14:creationId xmlns:p14="http://schemas.microsoft.com/office/powerpoint/2010/main" val="28614341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4384" y="620688"/>
            <a:ext cx="12143232" cy="369332"/>
          </a:xfrm>
          <a:prstGeom prst="rect">
            <a:avLst/>
          </a:prstGeom>
          <a:noFill/>
        </p:spPr>
        <p:txBody>
          <a:bodyPr wrap="square" rtlCol="0">
            <a:spAutoFit/>
          </a:bodyPr>
          <a:lstStyle/>
          <a:p>
            <a:pPr algn="ctr"/>
            <a:r>
              <a:rPr lang="en-US" u="sng" dirty="0"/>
              <a:t>Cosmic rays produce radioactive nuclei via their interactions with nuclei in the atmosphere and in the Earth’s crust</a:t>
            </a:r>
            <a:endParaRPr lang="en-US" dirty="0"/>
          </a:p>
        </p:txBody>
      </p:sp>
      <p:sp>
        <p:nvSpPr>
          <p:cNvPr id="4" name="3 CuadroTexto"/>
          <p:cNvSpPr txBox="1"/>
          <p:nvPr/>
        </p:nvSpPr>
        <p:spPr>
          <a:xfrm>
            <a:off x="1524000" y="28540"/>
            <a:ext cx="9144000" cy="646331"/>
          </a:xfrm>
          <a:prstGeom prst="rect">
            <a:avLst/>
          </a:prstGeom>
          <a:noFill/>
        </p:spPr>
        <p:txBody>
          <a:bodyPr wrap="square" rtlCol="0">
            <a:spAutoFit/>
          </a:bodyPr>
          <a:lstStyle/>
          <a:p>
            <a:pPr algn="ctr"/>
            <a:r>
              <a:rPr lang="en-US" sz="3600" b="1" dirty="0">
                <a:latin typeface="+mj-lt"/>
                <a:cs typeface="Arial" panose="020B0604020202020204" pitchFamily="34" charset="0"/>
              </a:rPr>
              <a:t>Cosmogenic radionuclides</a:t>
            </a:r>
          </a:p>
        </p:txBody>
      </p:sp>
      <p:sp>
        <p:nvSpPr>
          <p:cNvPr id="12" name="5 CuadroTexto">
            <a:extLst>
              <a:ext uri="{FF2B5EF4-FFF2-40B4-BE49-F238E27FC236}">
                <a16:creationId xmlns:a16="http://schemas.microsoft.com/office/drawing/2014/main" id="{61F5E924-88AF-49D8-8829-268E19F20817}"/>
              </a:ext>
            </a:extLst>
          </p:cNvPr>
          <p:cNvSpPr txBox="1"/>
          <p:nvPr/>
        </p:nvSpPr>
        <p:spPr>
          <a:xfrm>
            <a:off x="385309" y="3133998"/>
            <a:ext cx="1885453" cy="1231106"/>
          </a:xfrm>
          <a:prstGeom prst="rect">
            <a:avLst/>
          </a:prstGeom>
          <a:noFill/>
        </p:spPr>
        <p:txBody>
          <a:bodyPr wrap="none" rtlCol="0">
            <a:spAutoFit/>
          </a:bodyPr>
          <a:lstStyle/>
          <a:p>
            <a:pPr>
              <a:spcAft>
                <a:spcPts val="1200"/>
              </a:spcAft>
            </a:pPr>
            <a:r>
              <a:rPr lang="en-US" i="1" baseline="30000" dirty="0">
                <a:cs typeface="Arial" panose="020B0604020202020204" pitchFamily="34" charset="0"/>
              </a:rPr>
              <a:t>14</a:t>
            </a:r>
            <a:r>
              <a:rPr lang="en-US" i="1" dirty="0">
                <a:cs typeface="Arial" panose="020B0604020202020204" pitchFamily="34" charset="0"/>
              </a:rPr>
              <a:t>N + n </a:t>
            </a:r>
            <a:r>
              <a:rPr lang="en-US" i="1" dirty="0">
                <a:cs typeface="Arial" panose="020B0604020202020204" pitchFamily="34" charset="0"/>
                <a:sym typeface="Symbol"/>
              </a:rPr>
              <a:t> </a:t>
            </a:r>
            <a:r>
              <a:rPr lang="en-US" i="1" baseline="30000" dirty="0">
                <a:solidFill>
                  <a:srgbClr val="FF0000"/>
                </a:solidFill>
                <a:cs typeface="Arial" panose="020B0604020202020204" pitchFamily="34" charset="0"/>
                <a:sym typeface="Symbol"/>
              </a:rPr>
              <a:t>14</a:t>
            </a:r>
            <a:r>
              <a:rPr lang="en-US" i="1" dirty="0">
                <a:solidFill>
                  <a:srgbClr val="FF0000"/>
                </a:solidFill>
                <a:cs typeface="Arial" panose="020B0604020202020204" pitchFamily="34" charset="0"/>
                <a:sym typeface="Symbol"/>
              </a:rPr>
              <a:t>C </a:t>
            </a:r>
            <a:r>
              <a:rPr lang="en-US" i="1" dirty="0">
                <a:cs typeface="Arial" panose="020B0604020202020204" pitchFamily="34" charset="0"/>
                <a:sym typeface="Symbol"/>
              </a:rPr>
              <a:t>+ p</a:t>
            </a:r>
          </a:p>
          <a:p>
            <a:pPr>
              <a:spcAft>
                <a:spcPts val="1200"/>
              </a:spcAft>
            </a:pPr>
            <a:r>
              <a:rPr lang="en-US" i="1" baseline="30000" dirty="0">
                <a:cs typeface="Arial" panose="020B0604020202020204" pitchFamily="34" charset="0"/>
              </a:rPr>
              <a:t>14</a:t>
            </a:r>
            <a:r>
              <a:rPr lang="en-US" i="1" dirty="0">
                <a:cs typeface="Arial" panose="020B0604020202020204" pitchFamily="34" charset="0"/>
              </a:rPr>
              <a:t>N + n </a:t>
            </a:r>
            <a:r>
              <a:rPr lang="en-US" i="1" dirty="0">
                <a:cs typeface="Arial" panose="020B0604020202020204" pitchFamily="34" charset="0"/>
                <a:sym typeface="Symbol"/>
              </a:rPr>
              <a:t> </a:t>
            </a:r>
            <a:r>
              <a:rPr lang="en-US" i="1" baseline="30000" dirty="0">
                <a:cs typeface="Arial" panose="020B0604020202020204" pitchFamily="34" charset="0"/>
                <a:sym typeface="Symbol"/>
              </a:rPr>
              <a:t>12</a:t>
            </a:r>
            <a:r>
              <a:rPr lang="en-US" i="1" dirty="0">
                <a:cs typeface="Arial" panose="020B0604020202020204" pitchFamily="34" charset="0"/>
                <a:sym typeface="Symbol"/>
              </a:rPr>
              <a:t>C + </a:t>
            </a:r>
            <a:r>
              <a:rPr lang="en-US" i="1" baseline="30000" dirty="0">
                <a:solidFill>
                  <a:srgbClr val="FF0000"/>
                </a:solidFill>
                <a:cs typeface="Arial" panose="020B0604020202020204" pitchFamily="34" charset="0"/>
                <a:sym typeface="Symbol"/>
              </a:rPr>
              <a:t>3</a:t>
            </a:r>
            <a:r>
              <a:rPr lang="en-US" i="1" dirty="0">
                <a:solidFill>
                  <a:srgbClr val="FF0000"/>
                </a:solidFill>
                <a:cs typeface="Arial" panose="020B0604020202020204" pitchFamily="34" charset="0"/>
                <a:sym typeface="Symbol"/>
              </a:rPr>
              <a:t>H</a:t>
            </a:r>
          </a:p>
          <a:p>
            <a:pPr>
              <a:spcAft>
                <a:spcPts val="1200"/>
              </a:spcAft>
            </a:pPr>
            <a:endParaRPr lang="en-US" dirty="0">
              <a:latin typeface="Arial" panose="020B0604020202020204" pitchFamily="34" charset="0"/>
              <a:cs typeface="Arial" panose="020B0604020202020204" pitchFamily="34" charset="0"/>
              <a:sym typeface="Symbol"/>
            </a:endParaRPr>
          </a:p>
        </p:txBody>
      </p:sp>
      <p:sp>
        <p:nvSpPr>
          <p:cNvPr id="5" name="CuadroTexto 4">
            <a:extLst>
              <a:ext uri="{FF2B5EF4-FFF2-40B4-BE49-F238E27FC236}">
                <a16:creationId xmlns:a16="http://schemas.microsoft.com/office/drawing/2014/main" id="{BA96A2B2-34D2-4AE3-BAAC-882CCE3D94A5}"/>
              </a:ext>
            </a:extLst>
          </p:cNvPr>
          <p:cNvSpPr txBox="1"/>
          <p:nvPr/>
        </p:nvSpPr>
        <p:spPr>
          <a:xfrm>
            <a:off x="47328" y="4020380"/>
            <a:ext cx="5397485" cy="923330"/>
          </a:xfrm>
          <a:prstGeom prst="rect">
            <a:avLst/>
          </a:prstGeom>
          <a:noFill/>
        </p:spPr>
        <p:txBody>
          <a:bodyPr wrap="square" rtlCol="0">
            <a:spAutoFit/>
          </a:bodyPr>
          <a:lstStyle/>
          <a:p>
            <a:pPr algn="ctr"/>
            <a:r>
              <a:rPr lang="en-US" dirty="0"/>
              <a:t>These radionuclides are isotopes of lighter elements, and their half-lives vary widely</a:t>
            </a:r>
            <a:endParaRPr lang="en-US" dirty="0">
              <a:cs typeface="Arial" panose="020B0604020202020204" pitchFamily="34" charset="0"/>
            </a:endParaRPr>
          </a:p>
          <a:p>
            <a:pPr algn="ctr"/>
            <a:endParaRPr lang="en-US" dirty="0" err="1">
              <a:latin typeface="Arial" panose="020B0604020202020204" pitchFamily="34" charset="0"/>
              <a:cs typeface="Arial" panose="020B0604020202020204" pitchFamily="34" charset="0"/>
            </a:endParaRPr>
          </a:p>
        </p:txBody>
      </p:sp>
      <p:pic>
        <p:nvPicPr>
          <p:cNvPr id="8" name="Imagen 7">
            <a:extLst>
              <a:ext uri="{FF2B5EF4-FFF2-40B4-BE49-F238E27FC236}">
                <a16:creationId xmlns:a16="http://schemas.microsoft.com/office/drawing/2014/main" id="{C7954D5B-A907-4D98-965B-5332D5CE1627}"/>
              </a:ext>
            </a:extLst>
          </p:cNvPr>
          <p:cNvPicPr>
            <a:picLocks noChangeAspect="1"/>
          </p:cNvPicPr>
          <p:nvPr/>
        </p:nvPicPr>
        <p:blipFill>
          <a:blip r:embed="rId3"/>
          <a:stretch>
            <a:fillRect/>
          </a:stretch>
        </p:blipFill>
        <p:spPr>
          <a:xfrm>
            <a:off x="781361" y="4815314"/>
            <a:ext cx="4113483" cy="1926054"/>
          </a:xfrm>
          <a:prstGeom prst="rect">
            <a:avLst/>
          </a:prstGeom>
        </p:spPr>
      </p:pic>
      <p:sp>
        <p:nvSpPr>
          <p:cNvPr id="15" name="CuadroTexto 14">
            <a:extLst>
              <a:ext uri="{FF2B5EF4-FFF2-40B4-BE49-F238E27FC236}">
                <a16:creationId xmlns:a16="http://schemas.microsoft.com/office/drawing/2014/main" id="{6AC477D9-1C8C-4E61-8886-2FB46F49D3E1}"/>
              </a:ext>
            </a:extLst>
          </p:cNvPr>
          <p:cNvSpPr txBox="1"/>
          <p:nvPr/>
        </p:nvSpPr>
        <p:spPr>
          <a:xfrm>
            <a:off x="3046607" y="3153742"/>
            <a:ext cx="9351534" cy="923330"/>
          </a:xfrm>
          <a:prstGeom prst="rect">
            <a:avLst/>
          </a:prstGeom>
          <a:noFill/>
        </p:spPr>
        <p:txBody>
          <a:bodyPr wrap="none" rtlCol="0">
            <a:spAutoFit/>
          </a:bodyPr>
          <a:lstStyle/>
          <a:p>
            <a:r>
              <a:rPr lang="en-US" dirty="0"/>
              <a:t>In the atmosphere, the most common radioactivity produced is that of </a:t>
            </a:r>
            <a:r>
              <a:rPr lang="en-US" baseline="30000" dirty="0"/>
              <a:t>14</a:t>
            </a:r>
            <a:r>
              <a:rPr lang="en-US" dirty="0"/>
              <a:t>C</a:t>
            </a:r>
          </a:p>
          <a:p>
            <a:r>
              <a:rPr lang="en-US" baseline="30000" dirty="0"/>
              <a:t>14</a:t>
            </a:r>
            <a:r>
              <a:rPr lang="en-US" dirty="0"/>
              <a:t>C is mixed throughout the atmosphere and enters the food chain through CO</a:t>
            </a:r>
            <a:r>
              <a:rPr lang="en-US" baseline="-25000" dirty="0"/>
              <a:t>2</a:t>
            </a:r>
            <a:r>
              <a:rPr lang="en-US" dirty="0"/>
              <a:t> ingesting plants</a:t>
            </a:r>
          </a:p>
          <a:p>
            <a:endParaRPr lang="en-US" dirty="0" err="1">
              <a:latin typeface="Arial" panose="020B0604020202020204" pitchFamily="34" charset="0"/>
              <a:cs typeface="Arial" panose="020B0604020202020204" pitchFamily="34" charset="0"/>
            </a:endParaRPr>
          </a:p>
        </p:txBody>
      </p:sp>
      <p:sp>
        <p:nvSpPr>
          <p:cNvPr id="7" name="CuadroTexto 6">
            <a:extLst>
              <a:ext uri="{FF2B5EF4-FFF2-40B4-BE49-F238E27FC236}">
                <a16:creationId xmlns:a16="http://schemas.microsoft.com/office/drawing/2014/main" id="{4B1A26FA-7238-49EE-8593-468F05046DAB}"/>
              </a:ext>
            </a:extLst>
          </p:cNvPr>
          <p:cNvSpPr txBox="1"/>
          <p:nvPr/>
        </p:nvSpPr>
        <p:spPr>
          <a:xfrm>
            <a:off x="5879976" y="4204931"/>
            <a:ext cx="6098788" cy="2215991"/>
          </a:xfrm>
          <a:prstGeom prst="rect">
            <a:avLst/>
          </a:prstGeom>
          <a:noFill/>
        </p:spPr>
        <p:txBody>
          <a:bodyPr wrap="square" rtlCol="0">
            <a:spAutoFit/>
          </a:bodyPr>
          <a:lstStyle/>
          <a:p>
            <a:r>
              <a:rPr lang="es-ES" dirty="0" err="1"/>
              <a:t>The</a:t>
            </a:r>
            <a:r>
              <a:rPr lang="es-ES" dirty="0"/>
              <a:t> total </a:t>
            </a:r>
            <a:r>
              <a:rPr lang="es-ES" dirty="0" err="1"/>
              <a:t>production</a:t>
            </a:r>
            <a:r>
              <a:rPr lang="es-ES" dirty="0"/>
              <a:t> </a:t>
            </a:r>
            <a:r>
              <a:rPr lang="es-ES" dirty="0" err="1"/>
              <a:t>rate</a:t>
            </a:r>
            <a:r>
              <a:rPr lang="es-ES" dirty="0"/>
              <a:t> R </a:t>
            </a:r>
            <a:r>
              <a:rPr lang="es-ES" dirty="0" err="1"/>
              <a:t>of</a:t>
            </a:r>
            <a:r>
              <a:rPr lang="es-ES" dirty="0"/>
              <a:t> a </a:t>
            </a:r>
            <a:r>
              <a:rPr lang="es-ES" dirty="0" err="1"/>
              <a:t>radioisotope</a:t>
            </a:r>
            <a:r>
              <a:rPr lang="es-ES" dirty="0"/>
              <a:t> </a:t>
            </a:r>
            <a:r>
              <a:rPr lang="es-ES" dirty="0" err="1"/>
              <a:t>is</a:t>
            </a:r>
            <a:r>
              <a:rPr lang="es-ES" dirty="0"/>
              <a:t> </a:t>
            </a:r>
            <a:r>
              <a:rPr lang="es-ES" dirty="0" err="1"/>
              <a:t>obtained</a:t>
            </a:r>
            <a:r>
              <a:rPr lang="es-ES" dirty="0"/>
              <a:t> </a:t>
            </a:r>
            <a:r>
              <a:rPr lang="es-ES" dirty="0" err="1"/>
              <a:t>by</a:t>
            </a:r>
            <a:r>
              <a:rPr lang="es-ES" dirty="0"/>
              <a:t> </a:t>
            </a:r>
            <a:r>
              <a:rPr lang="es-ES" dirty="0" err="1"/>
              <a:t>summing</a:t>
            </a:r>
            <a:r>
              <a:rPr lang="es-ES" dirty="0"/>
              <a:t> </a:t>
            </a:r>
            <a:r>
              <a:rPr lang="es-ES" dirty="0" err="1"/>
              <a:t>over</a:t>
            </a:r>
            <a:r>
              <a:rPr lang="es-ES" dirty="0"/>
              <a:t> </a:t>
            </a:r>
            <a:r>
              <a:rPr lang="es-ES" dirty="0" err="1"/>
              <a:t>all</a:t>
            </a:r>
            <a:r>
              <a:rPr lang="es-ES" dirty="0"/>
              <a:t> target </a:t>
            </a:r>
            <a:r>
              <a:rPr lang="es-ES" dirty="0" err="1"/>
              <a:t>nuclei</a:t>
            </a:r>
            <a:r>
              <a:rPr lang="es-ES" dirty="0"/>
              <a:t> i and </a:t>
            </a:r>
            <a:r>
              <a:rPr lang="es-ES" dirty="0" err="1"/>
              <a:t>over</a:t>
            </a:r>
            <a:r>
              <a:rPr lang="es-ES" dirty="0"/>
              <a:t> </a:t>
            </a:r>
            <a:r>
              <a:rPr lang="es-ES" dirty="0" err="1"/>
              <a:t>all</a:t>
            </a:r>
            <a:r>
              <a:rPr lang="es-ES" dirty="0"/>
              <a:t> </a:t>
            </a:r>
            <a:r>
              <a:rPr lang="es-ES" dirty="0" err="1"/>
              <a:t>cosmic-ray</a:t>
            </a:r>
            <a:r>
              <a:rPr lang="es-ES" dirty="0"/>
              <a:t> </a:t>
            </a:r>
            <a:r>
              <a:rPr lang="es-ES" dirty="0" err="1"/>
              <a:t>particle</a:t>
            </a:r>
            <a:r>
              <a:rPr lang="es-ES" dirty="0"/>
              <a:t> </a:t>
            </a:r>
            <a:r>
              <a:rPr lang="es-ES" dirty="0" err="1"/>
              <a:t>components</a:t>
            </a:r>
            <a:r>
              <a:rPr lang="es-ES" dirty="0"/>
              <a:t> j:</a:t>
            </a:r>
          </a:p>
          <a:p>
            <a:endParaRPr lang="es-ES" dirty="0"/>
          </a:p>
          <a:p>
            <a:endParaRPr lang="es-ES" dirty="0"/>
          </a:p>
          <a:p>
            <a:r>
              <a:rPr lang="es-ES" sz="1200" dirty="0"/>
              <a:t>N</a:t>
            </a:r>
            <a:r>
              <a:rPr lang="es-ES" sz="1200" baseline="-25000" dirty="0"/>
              <a:t>i</a:t>
            </a:r>
            <a:r>
              <a:rPr lang="es-ES" sz="1200" dirty="0"/>
              <a:t>​ </a:t>
            </a:r>
            <a:r>
              <a:rPr lang="es-ES" sz="1200" dirty="0" err="1"/>
              <a:t>is</a:t>
            </a:r>
            <a:r>
              <a:rPr lang="es-ES" sz="1200" dirty="0"/>
              <a:t> </a:t>
            </a:r>
            <a:r>
              <a:rPr lang="es-ES" sz="1200" dirty="0" err="1"/>
              <a:t>the</a:t>
            </a:r>
            <a:r>
              <a:rPr lang="es-ES" sz="1200" dirty="0"/>
              <a:t> </a:t>
            </a:r>
            <a:r>
              <a:rPr lang="es-ES" sz="1200" dirty="0" err="1"/>
              <a:t>number</a:t>
            </a:r>
            <a:r>
              <a:rPr lang="es-ES" sz="1200" dirty="0"/>
              <a:t> </a:t>
            </a:r>
            <a:r>
              <a:rPr lang="es-ES" sz="1200" dirty="0" err="1"/>
              <a:t>of</a:t>
            </a:r>
            <a:r>
              <a:rPr lang="es-ES" sz="1200" dirty="0"/>
              <a:t> target </a:t>
            </a:r>
            <a:r>
              <a:rPr lang="es-ES" sz="1200" dirty="0" err="1"/>
              <a:t>nuclei</a:t>
            </a:r>
            <a:endParaRPr lang="es-ES" sz="1200" dirty="0"/>
          </a:p>
          <a:p>
            <a:r>
              <a:rPr lang="el-GR" sz="1200" dirty="0"/>
              <a:t>ϕ</a:t>
            </a:r>
            <a:r>
              <a:rPr lang="es-ES" sz="1200" baseline="-25000" dirty="0"/>
              <a:t>j</a:t>
            </a:r>
            <a:r>
              <a:rPr lang="es-ES" sz="1200" dirty="0"/>
              <a:t>(E) </a:t>
            </a:r>
            <a:r>
              <a:rPr lang="es-ES" sz="1200" dirty="0" err="1"/>
              <a:t>is</a:t>
            </a:r>
            <a:r>
              <a:rPr lang="es-ES" sz="1200" dirty="0"/>
              <a:t> </a:t>
            </a:r>
            <a:r>
              <a:rPr lang="es-ES" sz="1200" dirty="0" err="1"/>
              <a:t>the</a:t>
            </a:r>
            <a:r>
              <a:rPr lang="es-ES" sz="1200" dirty="0"/>
              <a:t> </a:t>
            </a:r>
            <a:r>
              <a:rPr lang="es-ES" sz="1200" dirty="0" err="1"/>
              <a:t>energy-dependent</a:t>
            </a:r>
            <a:r>
              <a:rPr lang="es-ES" sz="1200" dirty="0"/>
              <a:t> </a:t>
            </a:r>
            <a:r>
              <a:rPr lang="es-ES" sz="1200" dirty="0" err="1"/>
              <a:t>cosmic-ray</a:t>
            </a:r>
            <a:r>
              <a:rPr lang="es-ES" sz="1200" dirty="0"/>
              <a:t> flux</a:t>
            </a:r>
          </a:p>
          <a:p>
            <a:r>
              <a:rPr lang="el-GR" sz="1200" dirty="0"/>
              <a:t>σ</a:t>
            </a:r>
            <a:r>
              <a:rPr lang="es-ES" sz="1200" baseline="-25000" dirty="0" err="1"/>
              <a:t>ij</a:t>
            </a:r>
            <a:r>
              <a:rPr lang="es-ES" sz="1200" dirty="0"/>
              <a:t>​(E) </a:t>
            </a:r>
            <a:r>
              <a:rPr lang="es-ES" sz="1200" dirty="0" err="1"/>
              <a:t>is</a:t>
            </a:r>
            <a:r>
              <a:rPr lang="es-ES" sz="1200" dirty="0"/>
              <a:t> </a:t>
            </a:r>
            <a:r>
              <a:rPr lang="es-ES" sz="1200" dirty="0" err="1"/>
              <a:t>the</a:t>
            </a:r>
            <a:r>
              <a:rPr lang="es-ES" sz="1200" dirty="0"/>
              <a:t> </a:t>
            </a:r>
            <a:r>
              <a:rPr lang="es-ES" sz="1200" dirty="0" err="1"/>
              <a:t>production</a:t>
            </a:r>
            <a:r>
              <a:rPr lang="es-ES" sz="1200" dirty="0"/>
              <a:t> </a:t>
            </a:r>
            <a:r>
              <a:rPr lang="es-ES" sz="1200" dirty="0" err="1"/>
              <a:t>cross</a:t>
            </a:r>
            <a:r>
              <a:rPr lang="es-ES" sz="1200" dirty="0"/>
              <a:t> </a:t>
            </a:r>
            <a:r>
              <a:rPr lang="es-ES" sz="1200" dirty="0" err="1"/>
              <a:t>section</a:t>
            </a:r>
            <a:r>
              <a:rPr lang="es-ES" sz="1200" dirty="0"/>
              <a:t> </a:t>
            </a:r>
            <a:r>
              <a:rPr lang="es-ES" sz="1200" dirty="0" err="1"/>
              <a:t>for</a:t>
            </a:r>
            <a:r>
              <a:rPr lang="es-ES" sz="1200" dirty="0"/>
              <a:t> </a:t>
            </a:r>
            <a:r>
              <a:rPr lang="es-ES" sz="1200" dirty="0" err="1"/>
              <a:t>isotope</a:t>
            </a:r>
            <a:r>
              <a:rPr lang="es-ES" sz="1200" dirty="0"/>
              <a:t> i </a:t>
            </a:r>
            <a:r>
              <a:rPr lang="es-ES" sz="1200" dirty="0" err="1"/>
              <a:t>induced</a:t>
            </a:r>
            <a:r>
              <a:rPr lang="es-ES" sz="1200" dirty="0"/>
              <a:t> </a:t>
            </a:r>
            <a:r>
              <a:rPr lang="es-ES" sz="1200" dirty="0" err="1"/>
              <a:t>by</a:t>
            </a:r>
            <a:r>
              <a:rPr lang="es-ES" sz="1200" dirty="0"/>
              <a:t> </a:t>
            </a:r>
            <a:r>
              <a:rPr lang="es-ES" sz="1200" dirty="0" err="1"/>
              <a:t>particle</a:t>
            </a:r>
            <a:r>
              <a:rPr lang="es-ES" sz="1200" dirty="0"/>
              <a:t> j </a:t>
            </a:r>
          </a:p>
          <a:p>
            <a:r>
              <a:rPr lang="es-ES" sz="1200" dirty="0"/>
              <a:t>(integral </a:t>
            </a:r>
            <a:r>
              <a:rPr lang="es-ES" sz="1200" dirty="0" err="1"/>
              <a:t>accounts</a:t>
            </a:r>
            <a:r>
              <a:rPr lang="es-ES" sz="1200" dirty="0"/>
              <a:t> </a:t>
            </a:r>
            <a:r>
              <a:rPr lang="es-ES" sz="1200" dirty="0" err="1"/>
              <a:t>for</a:t>
            </a:r>
            <a:r>
              <a:rPr lang="es-ES" sz="1200" dirty="0"/>
              <a:t> </a:t>
            </a:r>
            <a:r>
              <a:rPr lang="es-ES" sz="1200" dirty="0" err="1"/>
              <a:t>the</a:t>
            </a:r>
            <a:r>
              <a:rPr lang="es-ES" sz="1200" dirty="0"/>
              <a:t> </a:t>
            </a:r>
            <a:r>
              <a:rPr lang="es-ES" sz="1200" dirty="0" err="1"/>
              <a:t>contribution</a:t>
            </a:r>
            <a:r>
              <a:rPr lang="es-ES" sz="1200" dirty="0"/>
              <a:t> </a:t>
            </a:r>
            <a:r>
              <a:rPr lang="es-ES" sz="1200" dirty="0" err="1"/>
              <a:t>of</a:t>
            </a:r>
            <a:r>
              <a:rPr lang="es-ES" sz="1200" dirty="0"/>
              <a:t> </a:t>
            </a:r>
            <a:r>
              <a:rPr lang="es-ES" sz="1200" dirty="0" err="1"/>
              <a:t>all</a:t>
            </a:r>
            <a:r>
              <a:rPr lang="es-ES" sz="1200" dirty="0"/>
              <a:t> </a:t>
            </a:r>
            <a:r>
              <a:rPr lang="es-ES" sz="1200" dirty="0" err="1"/>
              <a:t>incident</a:t>
            </a:r>
            <a:r>
              <a:rPr lang="es-ES" sz="1200" dirty="0"/>
              <a:t> </a:t>
            </a:r>
            <a:r>
              <a:rPr lang="es-ES" sz="1200" dirty="0" err="1"/>
              <a:t>particle</a:t>
            </a:r>
            <a:r>
              <a:rPr lang="es-ES" sz="1200" dirty="0"/>
              <a:t> </a:t>
            </a:r>
            <a:r>
              <a:rPr lang="es-ES" sz="1200" dirty="0" err="1"/>
              <a:t>energies</a:t>
            </a:r>
            <a:r>
              <a:rPr lang="es-ES" sz="1200" dirty="0"/>
              <a:t>)</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FA855328-5668-4831-963D-84289322AD62}"/>
                  </a:ext>
                </a:extLst>
              </p:cNvPr>
              <p:cNvSpPr txBox="1"/>
              <p:nvPr/>
            </p:nvSpPr>
            <p:spPr>
              <a:xfrm>
                <a:off x="8362816" y="4826661"/>
                <a:ext cx="3198248" cy="8345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cs typeface="Arial" panose="020B0604020202020204" pitchFamily="34" charset="0"/>
                        </a:rPr>
                        <m:t>𝑅</m:t>
                      </m:r>
                      <m:r>
                        <a:rPr lang="es-ES" b="0" i="1" smtClean="0">
                          <a:latin typeface="Cambria Math" panose="02040503050406030204" pitchFamily="18" charset="0"/>
                          <a:cs typeface="Arial" panose="020B0604020202020204" pitchFamily="34" charset="0"/>
                        </a:rPr>
                        <m:t>=</m:t>
                      </m:r>
                      <m:nary>
                        <m:naryPr>
                          <m:chr m:val="∑"/>
                          <m:ctrlPr>
                            <a:rPr lang="es-ES" i="1">
                              <a:latin typeface="Cambria Math" panose="02040503050406030204" pitchFamily="18" charset="0"/>
                              <a:cs typeface="Arial" panose="020B0604020202020204" pitchFamily="34" charset="0"/>
                            </a:rPr>
                          </m:ctrlPr>
                        </m:naryPr>
                        <m:sub>
                          <m:r>
                            <m:rPr>
                              <m:brk m:alnAt="23"/>
                            </m:rPr>
                            <a:rPr lang="es-ES" b="0" i="1" smtClean="0">
                              <a:latin typeface="Cambria Math" panose="02040503050406030204" pitchFamily="18" charset="0"/>
                              <a:cs typeface="Arial" panose="020B0604020202020204" pitchFamily="34" charset="0"/>
                            </a:rPr>
                            <m:t>𝑖</m:t>
                          </m:r>
                        </m:sub>
                        <m:sup/>
                        <m:e>
                          <m:sSub>
                            <m:sSubPr>
                              <m:ctrlPr>
                                <a:rPr lang="es-ES" i="1" smtClean="0">
                                  <a:latin typeface="Cambria Math" panose="02040503050406030204" pitchFamily="18" charset="0"/>
                                  <a:cs typeface="Arial" panose="020B0604020202020204" pitchFamily="34" charset="0"/>
                                </a:rPr>
                              </m:ctrlPr>
                            </m:sSubPr>
                            <m:e>
                              <m:r>
                                <a:rPr lang="es-ES" b="0" i="1" smtClean="0">
                                  <a:latin typeface="Cambria Math" panose="02040503050406030204" pitchFamily="18" charset="0"/>
                                  <a:cs typeface="Arial" panose="020B0604020202020204" pitchFamily="34" charset="0"/>
                                </a:rPr>
                                <m:t>𝑁</m:t>
                              </m:r>
                            </m:e>
                            <m:sub>
                              <m:r>
                                <a:rPr lang="es-ES" b="0" i="1" smtClean="0">
                                  <a:latin typeface="Cambria Math" panose="02040503050406030204" pitchFamily="18" charset="0"/>
                                  <a:cs typeface="Arial" panose="020B0604020202020204" pitchFamily="34" charset="0"/>
                                </a:rPr>
                                <m:t>𝑖</m:t>
                              </m:r>
                            </m:sub>
                          </m:sSub>
                        </m:e>
                      </m:nary>
                      <m:nary>
                        <m:naryPr>
                          <m:chr m:val="∑"/>
                          <m:ctrlPr>
                            <a:rPr lang="es-ES" i="1" smtClean="0">
                              <a:latin typeface="Cambria Math" panose="02040503050406030204" pitchFamily="18" charset="0"/>
                              <a:cs typeface="Arial" panose="020B0604020202020204" pitchFamily="34" charset="0"/>
                            </a:rPr>
                          </m:ctrlPr>
                        </m:naryPr>
                        <m:sub>
                          <m:r>
                            <m:rPr>
                              <m:brk m:alnAt="23"/>
                            </m:rPr>
                            <a:rPr lang="es-ES" b="0" i="1" smtClean="0">
                              <a:latin typeface="Cambria Math" panose="02040503050406030204" pitchFamily="18" charset="0"/>
                              <a:cs typeface="Arial" panose="020B0604020202020204" pitchFamily="34" charset="0"/>
                            </a:rPr>
                            <m:t>𝑗</m:t>
                          </m:r>
                        </m:sub>
                        <m:sup/>
                        <m:e>
                          <m:nary>
                            <m:naryPr>
                              <m:limLoc m:val="undOvr"/>
                              <m:subHide m:val="on"/>
                              <m:supHide m:val="on"/>
                              <m:ctrlPr>
                                <a:rPr lang="es-ES" i="1" smtClean="0">
                                  <a:latin typeface="Cambria Math" panose="02040503050406030204" pitchFamily="18" charset="0"/>
                                  <a:cs typeface="Arial" panose="020B0604020202020204" pitchFamily="34" charset="0"/>
                                </a:rPr>
                              </m:ctrlPr>
                            </m:naryPr>
                            <m:sub/>
                            <m:sup/>
                            <m:e>
                              <m:sSub>
                                <m:sSubPr>
                                  <m:ctrlPr>
                                    <a:rPr lang="es-ES" i="1" smtClean="0">
                                      <a:latin typeface="Cambria Math" panose="02040503050406030204" pitchFamily="18" charset="0"/>
                                      <a:cs typeface="Arial" panose="020B0604020202020204" pitchFamily="34" charset="0"/>
                                    </a:rPr>
                                  </m:ctrlPr>
                                </m:sSubPr>
                                <m:e>
                                  <m:r>
                                    <m:rPr>
                                      <m:sty m:val="p"/>
                                    </m:rPr>
                                    <a:rPr lang="el-GR" i="1">
                                      <a:latin typeface="Cambria Math" panose="02040503050406030204" pitchFamily="18" charset="0"/>
                                      <a:ea typeface="Cambria Math" panose="02040503050406030204" pitchFamily="18" charset="0"/>
                                      <a:cs typeface="Arial" panose="020B0604020202020204" pitchFamily="34" charset="0"/>
                                    </a:rPr>
                                    <m:t>Φ</m:t>
                                  </m:r>
                                </m:e>
                                <m:sub>
                                  <m:r>
                                    <a:rPr lang="es-ES" b="0" i="1" smtClean="0">
                                      <a:latin typeface="Cambria Math" panose="02040503050406030204" pitchFamily="18" charset="0"/>
                                      <a:cs typeface="Arial" panose="020B0604020202020204" pitchFamily="34" charset="0"/>
                                    </a:rPr>
                                    <m:t>𝑗</m:t>
                                  </m:r>
                                </m:sub>
                              </m:sSub>
                              <m:d>
                                <m:dPr>
                                  <m:ctrlPr>
                                    <a:rPr lang="es-ES" b="0" i="1" smtClean="0">
                                      <a:latin typeface="Cambria Math" panose="02040503050406030204" pitchFamily="18" charset="0"/>
                                      <a:cs typeface="Arial" panose="020B0604020202020204" pitchFamily="34" charset="0"/>
                                    </a:rPr>
                                  </m:ctrlPr>
                                </m:dPr>
                                <m:e>
                                  <m:r>
                                    <a:rPr lang="es-ES" b="0" i="1" smtClean="0">
                                      <a:latin typeface="Cambria Math" panose="02040503050406030204" pitchFamily="18" charset="0"/>
                                      <a:cs typeface="Arial" panose="020B0604020202020204" pitchFamily="34" charset="0"/>
                                    </a:rPr>
                                    <m:t>𝐸</m:t>
                                  </m:r>
                                </m:e>
                              </m:d>
                              <m:sSub>
                                <m:sSubPr>
                                  <m:ctrlPr>
                                    <a:rPr lang="es-ES" b="0" i="1" smtClean="0">
                                      <a:latin typeface="Cambria Math" panose="02040503050406030204" pitchFamily="18" charset="0"/>
                                      <a:cs typeface="Arial" panose="020B0604020202020204" pitchFamily="34" charset="0"/>
                                    </a:rPr>
                                  </m:ctrlPr>
                                </m:sSubPr>
                                <m:e>
                                  <m:r>
                                    <a:rPr lang="es-ES" b="0" i="1" smtClean="0">
                                      <a:latin typeface="Cambria Math" panose="02040503050406030204" pitchFamily="18" charset="0"/>
                                      <a:ea typeface="Cambria Math" panose="02040503050406030204" pitchFamily="18" charset="0"/>
                                      <a:cs typeface="Arial" panose="020B0604020202020204" pitchFamily="34" charset="0"/>
                                    </a:rPr>
                                    <m:t>𝜎</m:t>
                                  </m:r>
                                </m:e>
                                <m:sub>
                                  <m:r>
                                    <a:rPr lang="es-ES" b="0" i="1" smtClean="0">
                                      <a:latin typeface="Cambria Math" panose="02040503050406030204" pitchFamily="18" charset="0"/>
                                      <a:cs typeface="Arial" panose="020B0604020202020204" pitchFamily="34" charset="0"/>
                                    </a:rPr>
                                    <m:t>𝑖𝑗</m:t>
                                  </m:r>
                                </m:sub>
                              </m:sSub>
                              <m:d>
                                <m:dPr>
                                  <m:ctrlPr>
                                    <a:rPr lang="es-ES" b="0" i="1" smtClean="0">
                                      <a:latin typeface="Cambria Math" panose="02040503050406030204" pitchFamily="18" charset="0"/>
                                      <a:cs typeface="Arial" panose="020B0604020202020204" pitchFamily="34" charset="0"/>
                                    </a:rPr>
                                  </m:ctrlPr>
                                </m:dPr>
                                <m:e>
                                  <m:r>
                                    <a:rPr lang="es-ES" b="0" i="1" smtClean="0">
                                      <a:latin typeface="Cambria Math" panose="02040503050406030204" pitchFamily="18" charset="0"/>
                                      <a:cs typeface="Arial" panose="020B0604020202020204" pitchFamily="34" charset="0"/>
                                    </a:rPr>
                                    <m:t>𝐸</m:t>
                                  </m:r>
                                </m:e>
                              </m:d>
                              <m:r>
                                <a:rPr lang="es-ES" b="0" i="1" smtClean="0">
                                  <a:latin typeface="Cambria Math" panose="02040503050406030204" pitchFamily="18" charset="0"/>
                                  <a:cs typeface="Arial" panose="020B0604020202020204" pitchFamily="34" charset="0"/>
                                </a:rPr>
                                <m:t>𝑑𝐸</m:t>
                              </m:r>
                            </m:e>
                          </m:nary>
                        </m:e>
                      </m:nary>
                    </m:oMath>
                  </m:oMathPara>
                </a14:m>
                <a:endParaRPr lang="en-US" dirty="0" err="1">
                  <a:latin typeface="Arial" panose="020B0604020202020204" pitchFamily="34" charset="0"/>
                  <a:cs typeface="Arial" panose="020B0604020202020204" pitchFamily="34" charset="0"/>
                </a:endParaRPr>
              </a:p>
            </p:txBody>
          </p:sp>
        </mc:Choice>
        <mc:Fallback xmlns="">
          <p:sp>
            <p:nvSpPr>
              <p:cNvPr id="14" name="CuadroTexto 13">
                <a:extLst>
                  <a:ext uri="{FF2B5EF4-FFF2-40B4-BE49-F238E27FC236}">
                    <a16:creationId xmlns:a16="http://schemas.microsoft.com/office/drawing/2014/main" id="{FA855328-5668-4831-963D-84289322AD62}"/>
                  </a:ext>
                </a:extLst>
              </p:cNvPr>
              <p:cNvSpPr txBox="1">
                <a:spLocks noRot="1" noChangeAspect="1" noMove="1" noResize="1" noEditPoints="1" noAdjustHandles="1" noChangeArrowheads="1" noChangeShapeType="1" noTextEdit="1"/>
              </p:cNvSpPr>
              <p:nvPr/>
            </p:nvSpPr>
            <p:spPr>
              <a:xfrm>
                <a:off x="8362816" y="4826661"/>
                <a:ext cx="3198248" cy="834587"/>
              </a:xfrm>
              <a:prstGeom prst="rect">
                <a:avLst/>
              </a:prstGeom>
              <a:blipFill>
                <a:blip r:embed="rId4"/>
                <a:stretch>
                  <a:fillRect/>
                </a:stretch>
              </a:blipFill>
            </p:spPr>
            <p:txBody>
              <a:bodyPr/>
              <a:lstStyle/>
              <a:p>
                <a:r>
                  <a:rPr lang="en-US">
                    <a:noFill/>
                  </a:rPr>
                  <a:t> </a:t>
                </a:r>
              </a:p>
            </p:txBody>
          </p:sp>
        </mc:Fallback>
      </mc:AlternateContent>
      <p:pic>
        <p:nvPicPr>
          <p:cNvPr id="13" name="Picture 2">
            <a:extLst>
              <a:ext uri="{FF2B5EF4-FFF2-40B4-BE49-F238E27FC236}">
                <a16:creationId xmlns:a16="http://schemas.microsoft.com/office/drawing/2014/main" id="{F3E96ED3-57E9-4265-A141-37277C6E27B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16080" y="1036587"/>
            <a:ext cx="3145860" cy="1989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uadroTexto 2">
            <a:extLst>
              <a:ext uri="{FF2B5EF4-FFF2-40B4-BE49-F238E27FC236}">
                <a16:creationId xmlns:a16="http://schemas.microsoft.com/office/drawing/2014/main" id="{B5A03EE6-186C-42F3-9BBC-EBB2BF0B913B}"/>
              </a:ext>
            </a:extLst>
          </p:cNvPr>
          <p:cNvSpPr txBox="1"/>
          <p:nvPr/>
        </p:nvSpPr>
        <p:spPr>
          <a:xfrm>
            <a:off x="76247" y="1268760"/>
            <a:ext cx="5803729" cy="1477328"/>
          </a:xfrm>
          <a:prstGeom prst="rect">
            <a:avLst/>
          </a:prstGeom>
          <a:noFill/>
        </p:spPr>
        <p:txBody>
          <a:bodyPr wrap="square" rtlCol="0">
            <a:spAutoFit/>
          </a:bodyPr>
          <a:lstStyle/>
          <a:p>
            <a:pPr algn="ctr"/>
            <a:r>
              <a:rPr lang="en-US" dirty="0"/>
              <a:t>The primary components of cosmic radiation are high-energy alpha particles and protons, which induce nuclear reactions when they impact on the nuclei of the atmospheric atoms (especially oxygen, nitrogen and argon)</a:t>
            </a:r>
            <a:endParaRPr lang="en-US" sz="1200" dirty="0"/>
          </a:p>
          <a:p>
            <a:pPr algn="ctr"/>
            <a:endParaRPr lang="en-US" dirty="0" err="1">
              <a:latin typeface="Arial" panose="020B0604020202020204" pitchFamily="34" charset="0"/>
              <a:cs typeface="Arial" panose="020B0604020202020204" pitchFamily="34" charset="0"/>
            </a:endParaRPr>
          </a:p>
        </p:txBody>
      </p:sp>
      <p:sp>
        <p:nvSpPr>
          <p:cNvPr id="16" name="3 Marcador de número de diapositiva">
            <a:extLst>
              <a:ext uri="{FF2B5EF4-FFF2-40B4-BE49-F238E27FC236}">
                <a16:creationId xmlns:a16="http://schemas.microsoft.com/office/drawing/2014/main" id="{56D74EFA-1872-49E5-ACF3-D11162117DB8}"/>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35</a:t>
            </a:fld>
            <a:endParaRPr lang="es-ES" b="1" dirty="0"/>
          </a:p>
        </p:txBody>
      </p:sp>
    </p:spTree>
    <p:extLst>
      <p:ext uri="{BB962C8B-B14F-4D97-AF65-F5344CB8AC3E}">
        <p14:creationId xmlns:p14="http://schemas.microsoft.com/office/powerpoint/2010/main" val="977274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P spid="15" grpId="0"/>
      <p:bldP spid="7"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28540"/>
            <a:ext cx="9144000" cy="646331"/>
          </a:xfrm>
          <a:prstGeom prst="rect">
            <a:avLst/>
          </a:prstGeom>
          <a:noFill/>
        </p:spPr>
        <p:txBody>
          <a:bodyPr wrap="square" rtlCol="0">
            <a:spAutoFit/>
          </a:bodyPr>
          <a:lstStyle/>
          <a:p>
            <a:pPr algn="ctr"/>
            <a:r>
              <a:rPr lang="en-US" sz="3600" b="1" dirty="0">
                <a:latin typeface="+mj-lt"/>
                <a:cs typeface="Arial" panose="020B0604020202020204" pitchFamily="34" charset="0"/>
              </a:rPr>
              <a:t>Cosmogenic radionuclides</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356" y="1039668"/>
            <a:ext cx="3716658" cy="2877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CuadroTexto"/>
          <p:cNvSpPr txBox="1"/>
          <p:nvPr/>
        </p:nvSpPr>
        <p:spPr>
          <a:xfrm>
            <a:off x="33347" y="3829853"/>
            <a:ext cx="5270566" cy="246221"/>
          </a:xfrm>
          <a:prstGeom prst="rect">
            <a:avLst/>
          </a:prstGeom>
          <a:noFill/>
        </p:spPr>
        <p:txBody>
          <a:bodyPr wrap="square" rtlCol="0">
            <a:spAutoFit/>
          </a:bodyPr>
          <a:lstStyle/>
          <a:p>
            <a:r>
              <a:rPr lang="en-US" sz="1000" dirty="0">
                <a:latin typeface="+mj-lt"/>
                <a:cs typeface="Arial" panose="020B0604020202020204" pitchFamily="34" charset="0"/>
              </a:rPr>
              <a:t>Fundamentals in Nuclear Physics - From Nuclear Structure to Cosmology – </a:t>
            </a:r>
            <a:r>
              <a:rPr lang="en-US" sz="1000" dirty="0" err="1">
                <a:latin typeface="+mj-lt"/>
                <a:cs typeface="Arial" panose="020B0604020202020204" pitchFamily="34" charset="0"/>
              </a:rPr>
              <a:t>Basdevant</a:t>
            </a:r>
            <a:r>
              <a:rPr lang="en-US" sz="1000" dirty="0">
                <a:latin typeface="+mj-lt"/>
                <a:cs typeface="Arial" panose="020B0604020202020204" pitchFamily="34" charset="0"/>
              </a:rPr>
              <a:t>, Rich, Spiro</a:t>
            </a:r>
          </a:p>
        </p:txBody>
      </p:sp>
      <p:sp>
        <p:nvSpPr>
          <p:cNvPr id="16" name="CuadroTexto 15">
            <a:extLst>
              <a:ext uri="{FF2B5EF4-FFF2-40B4-BE49-F238E27FC236}">
                <a16:creationId xmlns:a16="http://schemas.microsoft.com/office/drawing/2014/main" id="{CCA6D3A0-A691-45F5-A39E-35E3B1FD48BE}"/>
              </a:ext>
            </a:extLst>
          </p:cNvPr>
          <p:cNvSpPr txBox="1"/>
          <p:nvPr/>
        </p:nvSpPr>
        <p:spPr>
          <a:xfrm>
            <a:off x="6672064" y="3319265"/>
            <a:ext cx="5659563" cy="646331"/>
          </a:xfrm>
          <a:prstGeom prst="rect">
            <a:avLst/>
          </a:prstGeom>
          <a:noFill/>
        </p:spPr>
        <p:txBody>
          <a:bodyPr wrap="none" rtlCol="0">
            <a:spAutoFit/>
          </a:bodyPr>
          <a:lstStyle/>
          <a:p>
            <a:r>
              <a:rPr lang="en-US" b="1" dirty="0"/>
              <a:t>At sea level (and obviously U.G) the muon flux dominates</a:t>
            </a:r>
          </a:p>
          <a:p>
            <a:endParaRPr lang="en-US" b="1" dirty="0" err="1">
              <a:latin typeface="Arial" panose="020B0604020202020204" pitchFamily="34" charset="0"/>
              <a:cs typeface="Arial" panose="020B0604020202020204" pitchFamily="34" charset="0"/>
            </a:endParaRPr>
          </a:p>
        </p:txBody>
      </p:sp>
      <p:sp>
        <p:nvSpPr>
          <p:cNvPr id="20" name="CuadroTexto 19">
            <a:extLst>
              <a:ext uri="{FF2B5EF4-FFF2-40B4-BE49-F238E27FC236}">
                <a16:creationId xmlns:a16="http://schemas.microsoft.com/office/drawing/2014/main" id="{17612414-BB16-42BF-AB16-A33ED320D396}"/>
              </a:ext>
            </a:extLst>
          </p:cNvPr>
          <p:cNvSpPr txBox="1"/>
          <p:nvPr/>
        </p:nvSpPr>
        <p:spPr>
          <a:xfrm>
            <a:off x="333527" y="716503"/>
            <a:ext cx="11883153" cy="646331"/>
          </a:xfrm>
          <a:prstGeom prst="rect">
            <a:avLst/>
          </a:prstGeom>
          <a:noFill/>
        </p:spPr>
        <p:txBody>
          <a:bodyPr wrap="square" rtlCol="0">
            <a:spAutoFit/>
          </a:bodyPr>
          <a:lstStyle/>
          <a:p>
            <a:pPr algn="ctr"/>
            <a:r>
              <a:rPr lang="en-US" dirty="0"/>
              <a:t>There is, however, great variation at different heights of the atmosphere and at different latitudes.</a:t>
            </a:r>
            <a:endParaRPr lang="en-US" dirty="0">
              <a:latin typeface="Arial" panose="020B0604020202020204" pitchFamily="34" charset="0"/>
              <a:cs typeface="Arial" panose="020B0604020202020204" pitchFamily="34" charset="0"/>
            </a:endParaRPr>
          </a:p>
          <a:p>
            <a:pPr algn="ctr"/>
            <a:endParaRPr lang="en-US" dirty="0" err="1">
              <a:latin typeface="Arial" panose="020B0604020202020204" pitchFamily="34" charset="0"/>
              <a:cs typeface="Arial" panose="020B0604020202020204" pitchFamily="34" charset="0"/>
            </a:endParaRPr>
          </a:p>
        </p:txBody>
      </p:sp>
      <p:sp>
        <p:nvSpPr>
          <p:cNvPr id="22" name="3 Marcador de número de diapositiva">
            <a:extLst>
              <a:ext uri="{FF2B5EF4-FFF2-40B4-BE49-F238E27FC236}">
                <a16:creationId xmlns:a16="http://schemas.microsoft.com/office/drawing/2014/main" id="{7AF2C6C3-D30C-4006-B0B6-E4B9DB533FFE}"/>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36</a:t>
            </a:fld>
            <a:endParaRPr lang="es-ES" b="1" dirty="0"/>
          </a:p>
        </p:txBody>
      </p:sp>
      <p:sp>
        <p:nvSpPr>
          <p:cNvPr id="11" name="Rectángulo 10">
            <a:extLst>
              <a:ext uri="{FF2B5EF4-FFF2-40B4-BE49-F238E27FC236}">
                <a16:creationId xmlns:a16="http://schemas.microsoft.com/office/drawing/2014/main" id="{A12CC0A6-153F-400C-9473-B002FA4ED474}"/>
              </a:ext>
            </a:extLst>
          </p:cNvPr>
          <p:cNvSpPr/>
          <p:nvPr/>
        </p:nvSpPr>
        <p:spPr>
          <a:xfrm>
            <a:off x="4295800" y="1287940"/>
            <a:ext cx="5698624" cy="2031325"/>
          </a:xfrm>
          <a:prstGeom prst="rect">
            <a:avLst/>
          </a:prstGeom>
        </p:spPr>
        <p:txBody>
          <a:bodyPr wrap="square">
            <a:spAutoFit/>
          </a:bodyPr>
          <a:lstStyle/>
          <a:p>
            <a:pPr marL="285750" indent="-285750">
              <a:buFont typeface="Arial" panose="020B0604020202020204" pitchFamily="34" charset="0"/>
              <a:buChar char="•"/>
            </a:pPr>
            <a:r>
              <a:rPr lang="en-US" dirty="0"/>
              <a:t>The total intensity of these secondary's reaches a maximum at an atmospheric depth of about 150 g/cm (</a:t>
            </a:r>
            <a:r>
              <a:rPr lang="en-US" dirty="0">
                <a:sym typeface="Symbol"/>
              </a:rPr>
              <a:t></a:t>
            </a:r>
            <a:r>
              <a:rPr lang="en-US" dirty="0"/>
              <a:t>13.7 km altitude) and then falls off gradually</a:t>
            </a:r>
          </a:p>
          <a:p>
            <a:pPr marL="285750" indent="-285750">
              <a:buFont typeface="Arial" panose="020B0604020202020204" pitchFamily="34" charset="0"/>
              <a:buChar char="•"/>
            </a:pPr>
            <a:r>
              <a:rPr lang="en-US" dirty="0"/>
              <a:t>Most of the cosmogenic radionuclides are attached to aerosol particles and are deposited on the ground. Some, however, are gaseous, such as </a:t>
            </a:r>
            <a:r>
              <a:rPr lang="en-US" baseline="30000" dirty="0"/>
              <a:t>39</a:t>
            </a:r>
            <a:r>
              <a:rPr lang="en-US" dirty="0"/>
              <a:t>Ar (a noble gas), and thus stay in the atmosphere. </a:t>
            </a:r>
          </a:p>
        </p:txBody>
      </p:sp>
      <p:sp>
        <p:nvSpPr>
          <p:cNvPr id="2" name="CuadroTexto 1">
            <a:extLst>
              <a:ext uri="{FF2B5EF4-FFF2-40B4-BE49-F238E27FC236}">
                <a16:creationId xmlns:a16="http://schemas.microsoft.com/office/drawing/2014/main" id="{21FD2142-CD25-461C-96EB-92B10C2CB9EC}"/>
              </a:ext>
            </a:extLst>
          </p:cNvPr>
          <p:cNvSpPr txBox="1"/>
          <p:nvPr/>
        </p:nvSpPr>
        <p:spPr>
          <a:xfrm>
            <a:off x="66695" y="4101604"/>
            <a:ext cx="12125305" cy="2423740"/>
          </a:xfrm>
          <a:prstGeom prst="rect">
            <a:avLst/>
          </a:prstGeom>
          <a:noFill/>
        </p:spPr>
        <p:txBody>
          <a:bodyPr wrap="square" rtlCol="0">
            <a:spAutoFit/>
          </a:bodyPr>
          <a:lstStyle/>
          <a:p>
            <a:pPr marL="285750" indent="-285750">
              <a:spcAft>
                <a:spcPts val="300"/>
              </a:spcAft>
              <a:buFont typeface="Arial" panose="020B0604020202020204" pitchFamily="34" charset="0"/>
              <a:buChar char="•"/>
            </a:pPr>
            <a:r>
              <a:rPr lang="en-US" i="1" dirty="0">
                <a:cs typeface="Arial" panose="020B0604020202020204" pitchFamily="34" charset="0"/>
              </a:rPr>
              <a:t>Muon-induced spallation</a:t>
            </a:r>
            <a:r>
              <a:rPr lang="en-US" dirty="0">
                <a:cs typeface="Arial" panose="020B0604020202020204" pitchFamily="34" charset="0"/>
              </a:rPr>
              <a:t>: a high-energy muon emits a hard photon (virtual or real), which interacts </a:t>
            </a:r>
            <a:r>
              <a:rPr lang="en-US" dirty="0" err="1">
                <a:cs typeface="Arial" panose="020B0604020202020204" pitchFamily="34" charset="0"/>
              </a:rPr>
              <a:t>photonuclearly</a:t>
            </a:r>
            <a:r>
              <a:rPr lang="en-US" dirty="0">
                <a:cs typeface="Arial" panose="020B0604020202020204" pitchFamily="34" charset="0"/>
              </a:rPr>
              <a:t> with the nucleus and fragments it, producing radioactive residual isotopes</a:t>
            </a:r>
          </a:p>
          <a:p>
            <a:pPr marL="285750" indent="-285750">
              <a:spcAft>
                <a:spcPts val="300"/>
              </a:spcAft>
              <a:buFont typeface="Arial" panose="020B0604020202020204" pitchFamily="34" charset="0"/>
              <a:buChar char="•"/>
            </a:pPr>
            <a:r>
              <a:rPr lang="en-US" i="1" dirty="0">
                <a:cs typeface="Arial" panose="020B0604020202020204" pitchFamily="34" charset="0"/>
              </a:rPr>
              <a:t>Electromagnetic/photonuclear showers</a:t>
            </a:r>
            <a:r>
              <a:rPr lang="en-US" dirty="0">
                <a:cs typeface="Arial" panose="020B0604020202020204" pitchFamily="34" charset="0"/>
              </a:rPr>
              <a:t>: muon-induced bremsstrahlung photons and e</a:t>
            </a:r>
            <a:r>
              <a:rPr lang="en-US" baseline="30000" dirty="0">
                <a:cs typeface="Arial" panose="020B0604020202020204" pitchFamily="34" charset="0"/>
              </a:rPr>
              <a:t>±</a:t>
            </a:r>
            <a:r>
              <a:rPr lang="en-US" dirty="0">
                <a:cs typeface="Arial" panose="020B0604020202020204" pitchFamily="34" charset="0"/>
              </a:rPr>
              <a:t> cascades generate hard photons that activate nuclei through photonuclear reactions such as (</a:t>
            </a:r>
            <a:r>
              <a:rPr lang="en-US" dirty="0">
                <a:cs typeface="Arial" panose="020B0604020202020204" pitchFamily="34" charset="0"/>
                <a:sym typeface="Symbol" panose="05050102010706020507" pitchFamily="18" charset="2"/>
              </a:rPr>
              <a:t></a:t>
            </a:r>
            <a:r>
              <a:rPr lang="en-US" dirty="0">
                <a:cs typeface="Arial" panose="020B0604020202020204" pitchFamily="34" charset="0"/>
              </a:rPr>
              <a:t>,n)</a:t>
            </a:r>
          </a:p>
          <a:p>
            <a:pPr marL="285750" indent="-285750">
              <a:spcAft>
                <a:spcPts val="300"/>
              </a:spcAft>
              <a:buFont typeface="Arial" panose="020B0604020202020204" pitchFamily="34" charset="0"/>
              <a:buChar char="•"/>
            </a:pPr>
            <a:r>
              <a:rPr lang="en-US" i="1" dirty="0">
                <a:cs typeface="Arial" panose="020B0604020202020204" pitchFamily="34" charset="0"/>
              </a:rPr>
              <a:t>Muon-induced neutrons</a:t>
            </a:r>
            <a:r>
              <a:rPr lang="en-US" dirty="0">
                <a:cs typeface="Arial" panose="020B0604020202020204" pitchFamily="34" charset="0"/>
              </a:rPr>
              <a:t>: secondary neutrons produced as by-products of muon-induced spallation or photonuclear reactions in electromagnetic showers, which then activate nuclei via reactions such as (n,</a:t>
            </a:r>
            <a:r>
              <a:rPr lang="en-US" dirty="0">
                <a:cs typeface="Arial" panose="020B0604020202020204" pitchFamily="34" charset="0"/>
                <a:sym typeface="Symbol" panose="05050102010706020507" pitchFamily="18" charset="2"/>
              </a:rPr>
              <a:t></a:t>
            </a:r>
            <a:r>
              <a:rPr lang="en-US" dirty="0">
                <a:cs typeface="Arial" panose="020B0604020202020204" pitchFamily="34" charset="0"/>
              </a:rPr>
              <a:t>), (</a:t>
            </a:r>
            <a:r>
              <a:rPr lang="en-US" dirty="0" err="1">
                <a:cs typeface="Arial" panose="020B0604020202020204" pitchFamily="34" charset="0"/>
              </a:rPr>
              <a:t>n,p</a:t>
            </a:r>
            <a:r>
              <a:rPr lang="en-US" dirty="0">
                <a:cs typeface="Arial" panose="020B0604020202020204" pitchFamily="34" charset="0"/>
              </a:rPr>
              <a:t>), or (n,2n)</a:t>
            </a:r>
          </a:p>
          <a:p>
            <a:pPr marL="285750" indent="-285750">
              <a:spcAft>
                <a:spcPts val="300"/>
              </a:spcAft>
              <a:buFont typeface="Arial" panose="020B0604020202020204" pitchFamily="34" charset="0"/>
              <a:buChar char="•"/>
            </a:pPr>
            <a:r>
              <a:rPr lang="en-US" i="1" dirty="0">
                <a:cs typeface="Arial" panose="020B0604020202020204" pitchFamily="34" charset="0"/>
              </a:rPr>
              <a:t>Negative-muon capture</a:t>
            </a:r>
            <a:r>
              <a:rPr lang="en-US" dirty="0">
                <a:cs typeface="Arial" panose="020B0604020202020204" pitchFamily="34" charset="0"/>
              </a:rPr>
              <a:t>: stopped </a:t>
            </a:r>
            <a:r>
              <a:rPr lang="el-GR" dirty="0"/>
              <a:t>μ</a:t>
            </a:r>
            <a:r>
              <a:rPr lang="es-ES" baseline="30000" dirty="0"/>
              <a:t>-</a:t>
            </a:r>
            <a:r>
              <a:rPr lang="en-US" dirty="0">
                <a:cs typeface="Arial" panose="020B0604020202020204" pitchFamily="34" charset="0"/>
              </a:rPr>
              <a:t> are captured by nuclei, converting a proton into a neutron and leaving the nucleus excited, possibly producing radioactive isotopes</a:t>
            </a:r>
          </a:p>
        </p:txBody>
      </p:sp>
    </p:spTree>
    <p:extLst>
      <p:ext uri="{BB962C8B-B14F-4D97-AF65-F5344CB8AC3E}">
        <p14:creationId xmlns:p14="http://schemas.microsoft.com/office/powerpoint/2010/main" val="282379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28540"/>
            <a:ext cx="9144000" cy="646331"/>
          </a:xfrm>
          <a:prstGeom prst="rect">
            <a:avLst/>
          </a:prstGeom>
          <a:noFill/>
        </p:spPr>
        <p:txBody>
          <a:bodyPr wrap="square" rtlCol="0">
            <a:spAutoFit/>
          </a:bodyPr>
          <a:lstStyle/>
          <a:p>
            <a:pPr algn="ctr"/>
            <a:r>
              <a:rPr lang="en-US" sz="3600" b="1" dirty="0">
                <a:latin typeface="+mj-lt"/>
                <a:cs typeface="Arial" panose="020B0604020202020204" pitchFamily="34" charset="0"/>
              </a:rPr>
              <a:t>Cosmogenic radionuclides</a:t>
            </a:r>
          </a:p>
        </p:txBody>
      </p:sp>
      <p:sp>
        <p:nvSpPr>
          <p:cNvPr id="17" name="Rectángulo 16">
            <a:extLst>
              <a:ext uri="{FF2B5EF4-FFF2-40B4-BE49-F238E27FC236}">
                <a16:creationId xmlns:a16="http://schemas.microsoft.com/office/drawing/2014/main" id="{AEEEC1EC-117B-4349-B5BB-1F76C0CD57A4}"/>
              </a:ext>
            </a:extLst>
          </p:cNvPr>
          <p:cNvSpPr/>
          <p:nvPr/>
        </p:nvSpPr>
        <p:spPr>
          <a:xfrm>
            <a:off x="21893" y="764704"/>
            <a:ext cx="12194787" cy="2800767"/>
          </a:xfrm>
          <a:prstGeom prst="rect">
            <a:avLst/>
          </a:prstGeom>
        </p:spPr>
        <p:txBody>
          <a:bodyPr wrap="square">
            <a:spAutoFit/>
          </a:bodyPr>
          <a:lstStyle/>
          <a:p>
            <a:r>
              <a:rPr lang="en-US" sz="2200" dirty="0">
                <a:cs typeface="Aharoni" panose="02010803020104030203" pitchFamily="2" charset="-79"/>
              </a:rPr>
              <a:t>For example neutron “</a:t>
            </a:r>
            <a:r>
              <a:rPr lang="en-US" sz="2200" b="1" dirty="0">
                <a:cs typeface="Aharoni" panose="02010803020104030203" pitchFamily="2" charset="-79"/>
              </a:rPr>
              <a:t>spallation</a:t>
            </a:r>
            <a:r>
              <a:rPr lang="en-US" sz="2200" dirty="0">
                <a:cs typeface="Aharoni" panose="02010803020104030203" pitchFamily="2" charset="-79"/>
              </a:rPr>
              <a:t>” reactions:</a:t>
            </a:r>
          </a:p>
          <a:p>
            <a:endParaRPr lang="en-US" sz="2200" dirty="0">
              <a:cs typeface="Aharoni" panose="02010803020104030203" pitchFamily="2" charset="-79"/>
            </a:endParaRPr>
          </a:p>
          <a:p>
            <a:pPr marL="538163" indent="-538163">
              <a:buFont typeface="Arial" panose="020B0604020202020204" pitchFamily="34" charset="0"/>
              <a:buChar char="•"/>
            </a:pPr>
            <a:r>
              <a:rPr lang="en-US" sz="2200" dirty="0">
                <a:cs typeface="Aharoni" panose="02010803020104030203" pitchFamily="2" charset="-79"/>
              </a:rPr>
              <a:t>A neutron with kinetic energy greater than ∼20 MeV can remove two neutrons for a germanium nucleus, </a:t>
            </a:r>
          </a:p>
          <a:p>
            <a:pPr marL="538163" indent="-538163"/>
            <a:r>
              <a:rPr lang="en-US" sz="2200" dirty="0">
                <a:cs typeface="Aharoni" panose="02010803020104030203" pitchFamily="2" charset="-79"/>
              </a:rPr>
              <a:t>			e.g. 	</a:t>
            </a:r>
            <a:r>
              <a:rPr lang="sv-SE" sz="2200" dirty="0">
                <a:cs typeface="Aharoni" panose="02010803020104030203" pitchFamily="2" charset="-79"/>
              </a:rPr>
              <a:t>n + </a:t>
            </a:r>
            <a:r>
              <a:rPr lang="sv-SE" sz="2200" baseline="30000" dirty="0">
                <a:cs typeface="Aharoni" panose="02010803020104030203" pitchFamily="2" charset="-79"/>
              </a:rPr>
              <a:t>70</a:t>
            </a:r>
            <a:r>
              <a:rPr lang="sv-SE" sz="2200" dirty="0">
                <a:cs typeface="Aharoni" panose="02010803020104030203" pitchFamily="2" charset="-79"/>
              </a:rPr>
              <a:t>Ge → 3n + </a:t>
            </a:r>
            <a:r>
              <a:rPr lang="sv-SE" sz="2200" baseline="30000" dirty="0">
                <a:cs typeface="Aharoni" panose="02010803020104030203" pitchFamily="2" charset="-79"/>
              </a:rPr>
              <a:t>68</a:t>
            </a:r>
            <a:r>
              <a:rPr lang="sv-SE" sz="2200" dirty="0">
                <a:cs typeface="Aharoni" panose="02010803020104030203" pitchFamily="2" charset="-79"/>
              </a:rPr>
              <a:t>Ge          t</a:t>
            </a:r>
            <a:r>
              <a:rPr lang="sv-SE" sz="2200" baseline="-25000" dirty="0">
                <a:cs typeface="Aharoni" panose="02010803020104030203" pitchFamily="2" charset="-79"/>
              </a:rPr>
              <a:t>1/2</a:t>
            </a:r>
            <a:r>
              <a:rPr lang="sv-SE" sz="2200" dirty="0">
                <a:cs typeface="Aharoni" panose="02010803020104030203" pitchFamily="2" charset="-79"/>
              </a:rPr>
              <a:t>(</a:t>
            </a:r>
            <a:r>
              <a:rPr lang="sv-SE" sz="2200" baseline="30000" dirty="0">
                <a:cs typeface="Aharoni" panose="02010803020104030203" pitchFamily="2" charset="-79"/>
              </a:rPr>
              <a:t>68</a:t>
            </a:r>
            <a:r>
              <a:rPr lang="sv-SE" sz="2200" dirty="0">
                <a:cs typeface="Aharoni" panose="02010803020104030203" pitchFamily="2" charset="-79"/>
              </a:rPr>
              <a:t>Ge) = 270.7day</a:t>
            </a:r>
          </a:p>
          <a:p>
            <a:pPr marL="538163" indent="-538163"/>
            <a:endParaRPr lang="sv-SE" sz="2200" dirty="0">
              <a:cs typeface="Aharoni" panose="02010803020104030203" pitchFamily="2" charset="-79"/>
            </a:endParaRPr>
          </a:p>
          <a:p>
            <a:pPr marL="538163" indent="-538163"/>
            <a:r>
              <a:rPr lang="en-US" sz="2200" dirty="0">
                <a:cs typeface="Aharoni" panose="02010803020104030203" pitchFamily="2" charset="-79"/>
              </a:rPr>
              <a:t>	This reaction results in an activity of </a:t>
            </a:r>
            <a:r>
              <a:rPr lang="en-US" sz="2200" dirty="0">
                <a:cs typeface="Aharoni" panose="02010803020104030203" pitchFamily="2" charset="-79"/>
                <a:sym typeface="Symbol"/>
              </a:rPr>
              <a:t></a:t>
            </a:r>
            <a:r>
              <a:rPr lang="en-US" sz="2200" dirty="0">
                <a:cs typeface="Aharoni" panose="02010803020104030203" pitchFamily="2" charset="-79"/>
              </a:rPr>
              <a:t>0.3 </a:t>
            </a:r>
            <a:r>
              <a:rPr lang="en-US" sz="2200" dirty="0" err="1">
                <a:cs typeface="Aharoni" panose="02010803020104030203" pitchFamily="2" charset="-79"/>
              </a:rPr>
              <a:t>mBq</a:t>
            </a:r>
            <a:r>
              <a:rPr lang="en-US" sz="2200" dirty="0">
                <a:cs typeface="Aharoni" panose="02010803020104030203" pitchFamily="2" charset="-79"/>
              </a:rPr>
              <a:t> kg</a:t>
            </a:r>
            <a:r>
              <a:rPr lang="en-US" sz="2200" baseline="30000" dirty="0">
                <a:cs typeface="Aharoni" panose="02010803020104030203" pitchFamily="2" charset="-79"/>
              </a:rPr>
              <a:t>−1</a:t>
            </a:r>
            <a:r>
              <a:rPr lang="en-US" sz="2200" dirty="0">
                <a:cs typeface="Aharoni" panose="02010803020104030203" pitchFamily="2" charset="-79"/>
              </a:rPr>
              <a:t> in Ge crystals produced at the Earth’s surface </a:t>
            </a:r>
          </a:p>
          <a:p>
            <a:pPr marL="538163" indent="-538163"/>
            <a:r>
              <a:rPr lang="en-US" sz="2200" dirty="0">
                <a:cs typeface="Aharoni" panose="02010803020104030203" pitchFamily="2" charset="-79"/>
              </a:rPr>
              <a:t>	This is the most important source of intrinsic radioactivity in the </a:t>
            </a:r>
            <a:r>
              <a:rPr lang="en-US" sz="2200" dirty="0" err="1">
                <a:cs typeface="Aharoni" panose="02010803020104030203" pitchFamily="2" charset="-79"/>
              </a:rPr>
              <a:t>HPGe</a:t>
            </a:r>
            <a:r>
              <a:rPr lang="en-US" sz="2200" dirty="0">
                <a:cs typeface="Aharoni" panose="02010803020104030203" pitchFamily="2" charset="-79"/>
              </a:rPr>
              <a:t> crystals</a:t>
            </a:r>
          </a:p>
        </p:txBody>
      </p:sp>
      <p:sp>
        <p:nvSpPr>
          <p:cNvPr id="22" name="3 Marcador de número de diapositiva">
            <a:extLst>
              <a:ext uri="{FF2B5EF4-FFF2-40B4-BE49-F238E27FC236}">
                <a16:creationId xmlns:a16="http://schemas.microsoft.com/office/drawing/2014/main" id="{7AF2C6C3-D30C-4006-B0B6-E4B9DB533FFE}"/>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37</a:t>
            </a:fld>
            <a:endParaRPr lang="es-ES" b="1" dirty="0"/>
          </a:p>
        </p:txBody>
      </p:sp>
      <p:sp>
        <p:nvSpPr>
          <p:cNvPr id="2" name="CuadroTexto 1">
            <a:extLst>
              <a:ext uri="{FF2B5EF4-FFF2-40B4-BE49-F238E27FC236}">
                <a16:creationId xmlns:a16="http://schemas.microsoft.com/office/drawing/2014/main" id="{9B9D383F-76A4-45DD-B0E7-A5FBE557C736}"/>
              </a:ext>
            </a:extLst>
          </p:cNvPr>
          <p:cNvSpPr txBox="1"/>
          <p:nvPr/>
        </p:nvSpPr>
        <p:spPr>
          <a:xfrm>
            <a:off x="119336" y="4156625"/>
            <a:ext cx="12072663" cy="2462213"/>
          </a:xfrm>
          <a:prstGeom prst="rect">
            <a:avLst/>
          </a:prstGeom>
          <a:noFill/>
        </p:spPr>
        <p:txBody>
          <a:bodyPr wrap="square" rtlCol="0">
            <a:spAutoFit/>
          </a:bodyPr>
          <a:lstStyle/>
          <a:p>
            <a:pPr marL="342900" indent="-342900">
              <a:buFont typeface="Arial" panose="020B0604020202020204" pitchFamily="34" charset="0"/>
              <a:buChar char="•"/>
            </a:pPr>
            <a:r>
              <a:rPr lang="en-US" sz="2200" dirty="0">
                <a:cs typeface="Arial" panose="020B0604020202020204" pitchFamily="34" charset="0"/>
              </a:rPr>
              <a:t>A fast neutron with kinetic energy above the (n,2n) threshold can remove one neutron from atmospheric argon,</a:t>
            </a:r>
          </a:p>
          <a:p>
            <a:r>
              <a:rPr lang="en-US" sz="2200" dirty="0">
                <a:cs typeface="Arial" panose="020B0604020202020204" pitchFamily="34" charset="0"/>
              </a:rPr>
              <a:t>		e.g.        n + ⁴⁰</a:t>
            </a:r>
            <a:r>
              <a:rPr lang="en-US" sz="2200" dirty="0" err="1">
                <a:cs typeface="Arial" panose="020B0604020202020204" pitchFamily="34" charset="0"/>
              </a:rPr>
              <a:t>Ar</a:t>
            </a:r>
            <a:r>
              <a:rPr lang="en-US" sz="2200" dirty="0">
                <a:cs typeface="Arial" panose="020B0604020202020204" pitchFamily="34" charset="0"/>
              </a:rPr>
              <a:t> → 2n + ³⁹Ar        t</a:t>
            </a:r>
            <a:r>
              <a:rPr lang="sv-SE" sz="2200" baseline="-25000" dirty="0">
                <a:cs typeface="Aharoni" panose="02010803020104030203" pitchFamily="2" charset="-79"/>
              </a:rPr>
              <a:t>1/2 </a:t>
            </a:r>
            <a:r>
              <a:rPr lang="en-US" sz="2200" dirty="0">
                <a:cs typeface="Arial" panose="020B0604020202020204" pitchFamily="34" charset="0"/>
              </a:rPr>
              <a:t>(³⁹Ar) = 269 </a:t>
            </a:r>
            <a:r>
              <a:rPr lang="en-US" sz="2200" dirty="0" err="1">
                <a:cs typeface="Arial" panose="020B0604020202020204" pitchFamily="34" charset="0"/>
              </a:rPr>
              <a:t>yr</a:t>
            </a:r>
            <a:endParaRPr lang="en-US" sz="2200" dirty="0">
              <a:cs typeface="Arial" panose="020B0604020202020204" pitchFamily="34" charset="0"/>
            </a:endParaRPr>
          </a:p>
          <a:p>
            <a:endParaRPr lang="en-US" sz="2200" dirty="0">
              <a:cs typeface="Arial" panose="020B0604020202020204" pitchFamily="34" charset="0"/>
            </a:endParaRPr>
          </a:p>
          <a:p>
            <a:r>
              <a:rPr lang="en-US" sz="2200" dirty="0">
                <a:cs typeface="Arial" panose="020B0604020202020204" pitchFamily="34" charset="0"/>
              </a:rPr>
              <a:t>      This cosmogenic production leads to an activity of ~1 </a:t>
            </a:r>
            <a:r>
              <a:rPr lang="en-US" sz="2200" dirty="0" err="1">
                <a:cs typeface="Arial" panose="020B0604020202020204" pitchFamily="34" charset="0"/>
              </a:rPr>
              <a:t>Bq</a:t>
            </a:r>
            <a:r>
              <a:rPr lang="en-US" sz="2200" dirty="0">
                <a:cs typeface="Arial" panose="020B0604020202020204" pitchFamily="34" charset="0"/>
              </a:rPr>
              <a:t> kg⁻¹ in atmospheric argon</a:t>
            </a:r>
          </a:p>
          <a:p>
            <a:r>
              <a:rPr lang="en-US" sz="2200" dirty="0">
                <a:cs typeface="Arial" panose="020B0604020202020204" pitchFamily="34" charset="0"/>
              </a:rPr>
              <a:t>      This is the dominant intrinsic radioactive background of </a:t>
            </a:r>
            <a:r>
              <a:rPr lang="en-US" sz="2200" dirty="0" err="1">
                <a:cs typeface="Arial" panose="020B0604020202020204" pitchFamily="34" charset="0"/>
              </a:rPr>
              <a:t>Ar</a:t>
            </a:r>
            <a:r>
              <a:rPr lang="en-US" sz="2200" baseline="-25000" dirty="0" err="1">
                <a:cs typeface="Arial" panose="020B0604020202020204" pitchFamily="34" charset="0"/>
              </a:rPr>
              <a:t>Atm</a:t>
            </a:r>
            <a:r>
              <a:rPr lang="en-US" sz="2200" dirty="0">
                <a:cs typeface="Arial" panose="020B0604020202020204" pitchFamily="34" charset="0"/>
              </a:rPr>
              <a:t> in low-background </a:t>
            </a:r>
            <a:r>
              <a:rPr lang="en-US" sz="2200" dirty="0" err="1">
                <a:cs typeface="Arial" panose="020B0604020202020204" pitchFamily="34" charset="0"/>
              </a:rPr>
              <a:t>LAr</a:t>
            </a:r>
            <a:r>
              <a:rPr lang="en-US" sz="2200" dirty="0">
                <a:cs typeface="Arial" panose="020B0604020202020204" pitchFamily="34" charset="0"/>
              </a:rPr>
              <a:t> detectors</a:t>
            </a:r>
          </a:p>
          <a:p>
            <a:endParaRPr lang="en-US" sz="2200" dirty="0" err="1">
              <a:cs typeface="Arial" panose="020B0604020202020204" pitchFamily="34" charset="0"/>
            </a:endParaRPr>
          </a:p>
        </p:txBody>
      </p:sp>
    </p:spTree>
    <p:extLst>
      <p:ext uri="{BB962C8B-B14F-4D97-AF65-F5344CB8AC3E}">
        <p14:creationId xmlns:p14="http://schemas.microsoft.com/office/powerpoint/2010/main" val="3153519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524000" y="28540"/>
            <a:ext cx="9144000" cy="646331"/>
          </a:xfrm>
          <a:prstGeom prst="rect">
            <a:avLst/>
          </a:prstGeom>
          <a:noFill/>
        </p:spPr>
        <p:txBody>
          <a:bodyPr wrap="square" rtlCol="0">
            <a:spAutoFit/>
          </a:bodyPr>
          <a:lstStyle/>
          <a:p>
            <a:pPr algn="ctr"/>
            <a:r>
              <a:rPr lang="en-US" sz="3600" b="1" dirty="0">
                <a:cs typeface="Arial" panose="020B0604020202020204" pitchFamily="34" charset="0"/>
              </a:rPr>
              <a:t>Cosmogenic radionuclides</a:t>
            </a:r>
          </a:p>
        </p:txBody>
      </p:sp>
      <p:sp>
        <p:nvSpPr>
          <p:cNvPr id="2" name="1 CuadroTexto"/>
          <p:cNvSpPr txBox="1"/>
          <p:nvPr/>
        </p:nvSpPr>
        <p:spPr>
          <a:xfrm>
            <a:off x="310680" y="1196752"/>
            <a:ext cx="11881320" cy="5262979"/>
          </a:xfrm>
          <a:prstGeom prst="rect">
            <a:avLst/>
          </a:prstGeom>
          <a:noFill/>
        </p:spPr>
        <p:txBody>
          <a:bodyPr wrap="square" rtlCol="0">
            <a:spAutoFit/>
          </a:bodyPr>
          <a:lstStyle/>
          <a:p>
            <a:pPr marL="342900" indent="-342900">
              <a:buFont typeface="Wingdings" panose="05000000000000000000" pitchFamily="2" charset="2"/>
              <a:buChar char="Ø"/>
            </a:pPr>
            <a:r>
              <a:rPr lang="en-US" sz="2400" dirty="0"/>
              <a:t>The </a:t>
            </a:r>
            <a:r>
              <a:rPr lang="en-US" sz="2400" b="1" dirty="0"/>
              <a:t>activation</a:t>
            </a:r>
            <a:r>
              <a:rPr lang="en-US" sz="2400" dirty="0"/>
              <a:t> by the hadronic component can reach specific radioactivity levels higher than the residual contamination from primordial nuclides.</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Since the intensity of cosmic radiation is constant over the long-term, the production of cosmogenic radionuclides is rather constant. </a:t>
            </a:r>
          </a:p>
          <a:p>
            <a:endParaRPr lang="en-US" sz="2400" dirty="0">
              <a:cs typeface="Aharoni" panose="02010803020104030203" pitchFamily="2" charset="-79"/>
            </a:endParaRPr>
          </a:p>
          <a:p>
            <a:endParaRPr lang="en-US" sz="2400" i="1" dirty="0">
              <a:cs typeface="Aharoni" panose="02010803020104030203" pitchFamily="2" charset="-79"/>
            </a:endParaRPr>
          </a:p>
          <a:p>
            <a:pPr marL="342900" indent="-342900">
              <a:buFont typeface="Wingdings" panose="05000000000000000000" pitchFamily="2" charset="2"/>
              <a:buChar char="Ø"/>
            </a:pPr>
            <a:r>
              <a:rPr lang="en-US" sz="2400" dirty="0">
                <a:cs typeface="Aharoni" panose="02010803020104030203" pitchFamily="2" charset="-79"/>
              </a:rPr>
              <a:t>Materials have to be </a:t>
            </a:r>
            <a:r>
              <a:rPr lang="en-US" sz="2400" b="1" dirty="0">
                <a:cs typeface="Aharoni" panose="02010803020104030203" pitchFamily="2" charset="-79"/>
              </a:rPr>
              <a:t>stored underground</a:t>
            </a:r>
            <a:r>
              <a:rPr lang="en-US" sz="2400" dirty="0">
                <a:cs typeface="Aharoni" panose="02010803020104030203" pitchFamily="2" charset="-79"/>
              </a:rPr>
              <a:t> (the production of cosmogenic radionuclides stops and the activity decays away). </a:t>
            </a:r>
          </a:p>
          <a:p>
            <a:endParaRPr lang="en-US" sz="2400" dirty="0">
              <a:cs typeface="Aharoni" panose="02010803020104030203" pitchFamily="2" charset="-79"/>
            </a:endParaRPr>
          </a:p>
          <a:p>
            <a:pPr marL="342900" indent="-342900">
              <a:buFont typeface="Wingdings" panose="05000000000000000000" pitchFamily="2" charset="2"/>
              <a:buChar char="Ø"/>
            </a:pPr>
            <a:r>
              <a:rPr lang="en-US" sz="2400" i="1" dirty="0">
                <a:cs typeface="Aharoni" panose="02010803020104030203" pitchFamily="2" charset="-79"/>
              </a:rPr>
              <a:t>Materials extracted UG should be largely depleted in cosmogenic isotopes. </a:t>
            </a:r>
          </a:p>
          <a:p>
            <a:endParaRPr lang="en-US" sz="2400" dirty="0">
              <a:cs typeface="Aharoni" panose="02010803020104030203" pitchFamily="2" charset="-79"/>
            </a:endParaRPr>
          </a:p>
          <a:p>
            <a:endParaRPr lang="sv-SE" sz="2400" dirty="0">
              <a:cs typeface="Aharoni" panose="02010803020104030203" pitchFamily="2" charset="-79"/>
            </a:endParaRPr>
          </a:p>
          <a:p>
            <a:endParaRPr lang="en-US" sz="2400" dirty="0" err="1">
              <a:cs typeface="Aharoni" panose="02010803020104030203" pitchFamily="2" charset="-79"/>
            </a:endParaRPr>
          </a:p>
        </p:txBody>
      </p:sp>
      <p:sp>
        <p:nvSpPr>
          <p:cNvPr id="5" name="3 Marcador de número de diapositiva">
            <a:extLst>
              <a:ext uri="{FF2B5EF4-FFF2-40B4-BE49-F238E27FC236}">
                <a16:creationId xmlns:a16="http://schemas.microsoft.com/office/drawing/2014/main" id="{C60F8292-A809-4E7C-8D7E-B3AFD1E1427A}"/>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38</a:t>
            </a:fld>
            <a:endParaRPr lang="es-ES" b="1" dirty="0"/>
          </a:p>
        </p:txBody>
      </p:sp>
    </p:spTree>
    <p:extLst>
      <p:ext uri="{BB962C8B-B14F-4D97-AF65-F5344CB8AC3E}">
        <p14:creationId xmlns:p14="http://schemas.microsoft.com/office/powerpoint/2010/main" val="6520756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24000" y="1"/>
            <a:ext cx="9144000" cy="1200329"/>
          </a:xfrm>
          <a:prstGeom prst="rect">
            <a:avLst/>
          </a:prstGeom>
          <a:noFill/>
        </p:spPr>
        <p:txBody>
          <a:bodyPr wrap="square" rtlCol="0">
            <a:spAutoFit/>
          </a:bodyPr>
          <a:lstStyle/>
          <a:p>
            <a:r>
              <a:rPr lang="en-US" sz="3600" b="1" dirty="0"/>
              <a:t>Rates of production of long-lived radionuclides </a:t>
            </a:r>
          </a:p>
          <a:p>
            <a:pPr algn="ctr"/>
            <a:r>
              <a:rPr lang="en-US" sz="3600" b="1" dirty="0"/>
              <a:t>at sea level (atoms/kg/day)</a:t>
            </a:r>
            <a:endParaRPr lang="en-US" sz="3600" b="1" dirty="0">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1865" y="1200329"/>
            <a:ext cx="5676803"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2639616" y="1772817"/>
            <a:ext cx="1399742" cy="584775"/>
          </a:xfrm>
          <a:prstGeom prst="rect">
            <a:avLst/>
          </a:prstGeom>
          <a:noFill/>
        </p:spPr>
        <p:txBody>
          <a:bodyPr wrap="none" rtlCol="0">
            <a:spAutoFit/>
          </a:bodyPr>
          <a:lstStyle/>
          <a:p>
            <a:r>
              <a:rPr lang="en-US" sz="3200" dirty="0">
                <a:latin typeface="+mj-lt"/>
                <a:cs typeface="Arial" panose="020B0604020202020204" pitchFamily="34" charset="0"/>
              </a:rPr>
              <a:t>Copper</a:t>
            </a: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1984" y="4819309"/>
            <a:ext cx="3168352" cy="1093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2855641" y="5157193"/>
            <a:ext cx="974947" cy="584775"/>
          </a:xfrm>
          <a:prstGeom prst="rect">
            <a:avLst/>
          </a:prstGeom>
          <a:noFill/>
        </p:spPr>
        <p:txBody>
          <a:bodyPr wrap="none" rtlCol="0">
            <a:spAutoFit/>
          </a:bodyPr>
          <a:lstStyle/>
          <a:p>
            <a:r>
              <a:rPr lang="en-US" sz="3200" dirty="0">
                <a:latin typeface="+mj-lt"/>
                <a:cs typeface="Arial" panose="020B0604020202020204" pitchFamily="34" charset="0"/>
              </a:rPr>
              <a:t>Lead</a:t>
            </a:r>
          </a:p>
        </p:txBody>
      </p:sp>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5029" y="3387814"/>
            <a:ext cx="5441018" cy="1160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3039184" y="3645023"/>
            <a:ext cx="607859" cy="646331"/>
          </a:xfrm>
          <a:prstGeom prst="rect">
            <a:avLst/>
          </a:prstGeom>
          <a:noFill/>
        </p:spPr>
        <p:txBody>
          <a:bodyPr wrap="none" rtlCol="0">
            <a:spAutoFit/>
          </a:bodyPr>
          <a:lstStyle/>
          <a:p>
            <a:r>
              <a:rPr lang="en-US" sz="3600" dirty="0">
                <a:latin typeface="+mj-lt"/>
                <a:cs typeface="Arial" panose="020B0604020202020204" pitchFamily="34" charset="0"/>
              </a:rPr>
              <a:t>SS</a:t>
            </a:r>
          </a:p>
        </p:txBody>
      </p:sp>
      <p:sp>
        <p:nvSpPr>
          <p:cNvPr id="5" name="4 Rectángulo"/>
          <p:cNvSpPr/>
          <p:nvPr/>
        </p:nvSpPr>
        <p:spPr>
          <a:xfrm>
            <a:off x="9388012" y="5264914"/>
            <a:ext cx="2780120" cy="369332"/>
          </a:xfrm>
          <a:prstGeom prst="rect">
            <a:avLst/>
          </a:prstGeom>
        </p:spPr>
        <p:txBody>
          <a:bodyPr wrap="none">
            <a:spAutoFit/>
          </a:bodyPr>
          <a:lstStyle/>
          <a:p>
            <a:r>
              <a:rPr lang="nl-NL" i="1" dirty="0">
                <a:latin typeface="Times New Roman" panose="02020603050405020304" pitchFamily="18" charset="0"/>
                <a:cs typeface="Times New Roman" panose="02020603050405020304" pitchFamily="18" charset="0"/>
              </a:rPr>
              <a:t>(Universe 6 (2020) 10, 162</a:t>
            </a:r>
            <a:r>
              <a:rPr lang="en-US" i="1" dirty="0">
                <a:latin typeface="Times New Roman" panose="02020603050405020304" pitchFamily="18" charset="0"/>
                <a:cs typeface="Times New Roman" panose="02020603050405020304" pitchFamily="18" charset="0"/>
              </a:rPr>
              <a:t>)</a:t>
            </a:r>
          </a:p>
        </p:txBody>
      </p:sp>
      <p:sp>
        <p:nvSpPr>
          <p:cNvPr id="11" name="3 Marcador de número de diapositiva">
            <a:extLst>
              <a:ext uri="{FF2B5EF4-FFF2-40B4-BE49-F238E27FC236}">
                <a16:creationId xmlns:a16="http://schemas.microsoft.com/office/drawing/2014/main" id="{4B1EE0B7-D718-434A-B4C8-080746FFB4B1}"/>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39</a:t>
            </a:fld>
            <a:endParaRPr lang="es-ES" b="1" dirty="0"/>
          </a:p>
        </p:txBody>
      </p:sp>
    </p:spTree>
    <p:extLst>
      <p:ext uri="{BB962C8B-B14F-4D97-AF65-F5344CB8AC3E}">
        <p14:creationId xmlns:p14="http://schemas.microsoft.com/office/powerpoint/2010/main" val="3233658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35360" y="332657"/>
            <a:ext cx="6120680" cy="4525963"/>
          </a:xfrm>
        </p:spPr>
        <p:txBody>
          <a:bodyPr>
            <a:normAutofit/>
          </a:bodyPr>
          <a:lstStyle/>
          <a:p>
            <a:pPr marL="0" indent="0">
              <a:buNone/>
            </a:pPr>
            <a:r>
              <a:rPr lang="en-US" b="1" dirty="0"/>
              <a:t>What you are expected to know:</a:t>
            </a:r>
          </a:p>
          <a:p>
            <a:pPr marL="0" indent="0">
              <a:buNone/>
            </a:pPr>
            <a:endParaRPr lang="en-US" dirty="0"/>
          </a:p>
          <a:p>
            <a:pPr>
              <a:spcBef>
                <a:spcPts val="0"/>
              </a:spcBef>
              <a:spcAft>
                <a:spcPts val="1800"/>
              </a:spcAft>
            </a:pPr>
            <a:r>
              <a:rPr lang="en-US" dirty="0"/>
              <a:t>Principles of radioactive decay</a:t>
            </a:r>
          </a:p>
          <a:p>
            <a:pPr>
              <a:spcBef>
                <a:spcPts val="0"/>
              </a:spcBef>
              <a:spcAft>
                <a:spcPts val="1800"/>
              </a:spcAft>
            </a:pPr>
            <a:r>
              <a:rPr lang="en-US" dirty="0"/>
              <a:t>Principles of nuclear radiation </a:t>
            </a:r>
          </a:p>
          <a:p>
            <a:pPr>
              <a:spcBef>
                <a:spcPts val="0"/>
              </a:spcBef>
              <a:spcAft>
                <a:spcPts val="1800"/>
              </a:spcAft>
            </a:pPr>
            <a:r>
              <a:rPr lang="en-US" dirty="0"/>
              <a:t>Principles of radiation interaction with matter</a:t>
            </a:r>
          </a:p>
        </p:txBody>
      </p:sp>
      <p:sp>
        <p:nvSpPr>
          <p:cNvPr id="5" name="3 Marcador de número de diapositiva">
            <a:extLst>
              <a:ext uri="{FF2B5EF4-FFF2-40B4-BE49-F238E27FC236}">
                <a16:creationId xmlns:a16="http://schemas.microsoft.com/office/drawing/2014/main" id="{BD00F993-D30D-4684-8DF9-424320FA1CA8}"/>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4</a:t>
            </a:fld>
            <a:endParaRPr lang="es-ES" b="1" dirty="0"/>
          </a:p>
        </p:txBody>
      </p:sp>
      <p:sp>
        <p:nvSpPr>
          <p:cNvPr id="2" name="CuadroTexto 1">
            <a:extLst>
              <a:ext uri="{FF2B5EF4-FFF2-40B4-BE49-F238E27FC236}">
                <a16:creationId xmlns:a16="http://schemas.microsoft.com/office/drawing/2014/main" id="{A7D953C7-DDBD-448D-ACA0-A59CC99B15AB}"/>
              </a:ext>
            </a:extLst>
          </p:cNvPr>
          <p:cNvSpPr txBox="1"/>
          <p:nvPr/>
        </p:nvSpPr>
        <p:spPr>
          <a:xfrm>
            <a:off x="27029" y="4653136"/>
            <a:ext cx="8300844" cy="1569660"/>
          </a:xfrm>
          <a:prstGeom prst="rect">
            <a:avLst/>
          </a:prstGeom>
          <a:noFill/>
        </p:spPr>
        <p:txBody>
          <a:bodyPr wrap="square" rtlCol="0">
            <a:spAutoFit/>
          </a:bodyPr>
          <a:lstStyle/>
          <a:p>
            <a:pPr algn="ctr"/>
            <a:r>
              <a:rPr lang="en-US" sz="2400" i="1" dirty="0">
                <a:solidFill>
                  <a:srgbClr val="00B050"/>
                </a:solidFill>
              </a:rPr>
              <a:t>Rare events searches: No worries!... We are going to quickly summarize together some general aspects related to the rare-events searches and low-background techniques</a:t>
            </a:r>
          </a:p>
          <a:p>
            <a:pPr algn="ctr"/>
            <a:endParaRPr lang="en-US" sz="2400" dirty="0" err="1">
              <a:latin typeface="Arial" panose="020B0604020202020204" pitchFamily="34" charset="0"/>
              <a:cs typeface="Arial" panose="020B0604020202020204" pitchFamily="34" charset="0"/>
            </a:endParaRPr>
          </a:p>
        </p:txBody>
      </p:sp>
      <p:pic>
        <p:nvPicPr>
          <p:cNvPr id="1026" name="Picture 2" descr="Archivo:Giordano Bruno BW 2.JPG - Wikimedia Colombia">
            <a:extLst>
              <a:ext uri="{FF2B5EF4-FFF2-40B4-BE49-F238E27FC236}">
                <a16:creationId xmlns:a16="http://schemas.microsoft.com/office/drawing/2014/main" id="{8132B70A-06E1-49DD-B00C-3EDA2BD0DF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569" t="16830" r="12723" b="11302"/>
          <a:stretch/>
        </p:blipFill>
        <p:spPr bwMode="auto">
          <a:xfrm>
            <a:off x="8400256" y="261424"/>
            <a:ext cx="2376264" cy="3619558"/>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a:extLst>
              <a:ext uri="{FF2B5EF4-FFF2-40B4-BE49-F238E27FC236}">
                <a16:creationId xmlns:a16="http://schemas.microsoft.com/office/drawing/2014/main" id="{635F6D2A-BDEA-4FB3-9F9D-68CAC7A5EFB5}"/>
              </a:ext>
            </a:extLst>
          </p:cNvPr>
          <p:cNvPicPr>
            <a:picLocks noChangeAspect="1"/>
          </p:cNvPicPr>
          <p:nvPr/>
        </p:nvPicPr>
        <p:blipFill>
          <a:blip r:embed="rId3"/>
          <a:stretch>
            <a:fillRect/>
          </a:stretch>
        </p:blipFill>
        <p:spPr>
          <a:xfrm>
            <a:off x="8357690" y="4130682"/>
            <a:ext cx="2686425" cy="2410161"/>
          </a:xfrm>
          <a:prstGeom prst="rect">
            <a:avLst/>
          </a:prstGeom>
        </p:spPr>
      </p:pic>
    </p:spTree>
    <p:extLst>
      <p:ext uri="{BB962C8B-B14F-4D97-AF65-F5344CB8AC3E}">
        <p14:creationId xmlns:p14="http://schemas.microsoft.com/office/powerpoint/2010/main" val="166891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63352" y="836712"/>
            <a:ext cx="10404648" cy="3477875"/>
          </a:xfrm>
          <a:prstGeom prst="rect">
            <a:avLst/>
          </a:prstGeom>
          <a:noFill/>
        </p:spPr>
        <p:txBody>
          <a:bodyPr wrap="square" rtlCol="0">
            <a:spAutoFit/>
          </a:bodyPr>
          <a:lstStyle/>
          <a:p>
            <a:r>
              <a:rPr lang="en-US" sz="2000" dirty="0">
                <a:latin typeface="+mj-lt"/>
              </a:rPr>
              <a:t>Sources of artificial radionuclides:</a:t>
            </a:r>
          </a:p>
          <a:p>
            <a:pPr marL="285750" indent="-285750">
              <a:buFont typeface="Arial" panose="020B0604020202020204" pitchFamily="34" charset="0"/>
              <a:buChar char="•"/>
            </a:pPr>
            <a:r>
              <a:rPr lang="en-US" sz="2000" i="1" dirty="0">
                <a:latin typeface="+mj-lt"/>
              </a:rPr>
              <a:t>nuclear weapons production and explosions;</a:t>
            </a:r>
          </a:p>
          <a:p>
            <a:pPr marL="285750" indent="-285750">
              <a:buFont typeface="Arial" panose="020B0604020202020204" pitchFamily="34" charset="0"/>
              <a:buChar char="•"/>
            </a:pPr>
            <a:r>
              <a:rPr lang="en-US" sz="2000" i="1" dirty="0">
                <a:latin typeface="+mj-lt"/>
              </a:rPr>
              <a:t>nuclear energy production;</a:t>
            </a:r>
          </a:p>
          <a:p>
            <a:pPr marL="285750" indent="-285750">
              <a:buFont typeface="Arial" panose="020B0604020202020204" pitchFamily="34" charset="0"/>
              <a:buChar char="•"/>
            </a:pPr>
            <a:r>
              <a:rPr lang="en-US" sz="2000" i="1" dirty="0">
                <a:latin typeface="+mj-lt"/>
              </a:rPr>
              <a:t>radionuclide production by reactors and accelerators (medical application </a:t>
            </a:r>
            <a:r>
              <a:rPr lang="en-US" sz="2000" i="1" dirty="0" err="1">
                <a:latin typeface="+mj-lt"/>
              </a:rPr>
              <a:t>etc</a:t>
            </a:r>
            <a:r>
              <a:rPr lang="en-US" sz="2000" i="1" dirty="0">
                <a:latin typeface="+mj-lt"/>
              </a:rPr>
              <a:t>…)</a:t>
            </a:r>
          </a:p>
          <a:p>
            <a:pPr marL="285750" indent="-285750">
              <a:buFont typeface="Arial" panose="020B0604020202020204" pitchFamily="34" charset="0"/>
              <a:buChar char="•"/>
            </a:pPr>
            <a:endParaRPr lang="en-US" sz="2000" i="1" dirty="0">
              <a:latin typeface="+mj-lt"/>
              <a:cs typeface="Arial" panose="020B0604020202020204" pitchFamily="34" charset="0"/>
            </a:endParaRPr>
          </a:p>
          <a:p>
            <a:r>
              <a:rPr lang="en-US" sz="2000" dirty="0">
                <a:latin typeface="+mj-lt"/>
              </a:rPr>
              <a:t>Artificial radionuclides form the </a:t>
            </a:r>
            <a:r>
              <a:rPr lang="en-US" sz="2000" b="1" dirty="0">
                <a:latin typeface="+mj-lt"/>
              </a:rPr>
              <a:t>largest group of radionuclides</a:t>
            </a:r>
            <a:r>
              <a:rPr lang="en-US" sz="2000" dirty="0">
                <a:latin typeface="+mj-lt"/>
              </a:rPr>
              <a:t>, comprising more than two thousand nuclides.</a:t>
            </a:r>
          </a:p>
          <a:p>
            <a:endParaRPr lang="en-US" sz="2000" dirty="0">
              <a:latin typeface="+mj-lt"/>
              <a:cs typeface="Arial" panose="020B0604020202020204" pitchFamily="34" charset="0"/>
            </a:endParaRPr>
          </a:p>
          <a:p>
            <a:r>
              <a:rPr lang="en-US" sz="2000" dirty="0">
                <a:latin typeface="+mj-lt"/>
              </a:rPr>
              <a:t>The explosion clouds of the most powerful tests entered the upper part of the atmosphere, the stratosphere, from where the radioactive pollutants have deposited on a global scale.</a:t>
            </a:r>
          </a:p>
          <a:p>
            <a:endParaRPr lang="en-US" sz="2000" dirty="0">
              <a:latin typeface="+mj-lt"/>
            </a:endParaRPr>
          </a:p>
        </p:txBody>
      </p:sp>
      <p:sp>
        <p:nvSpPr>
          <p:cNvPr id="4" name="3 CuadroTexto"/>
          <p:cNvSpPr txBox="1"/>
          <p:nvPr/>
        </p:nvSpPr>
        <p:spPr>
          <a:xfrm>
            <a:off x="1524000" y="28540"/>
            <a:ext cx="9144000" cy="646331"/>
          </a:xfrm>
          <a:prstGeom prst="rect">
            <a:avLst/>
          </a:prstGeom>
          <a:noFill/>
        </p:spPr>
        <p:txBody>
          <a:bodyPr wrap="square" rtlCol="0">
            <a:spAutoFit/>
          </a:bodyPr>
          <a:lstStyle/>
          <a:p>
            <a:pPr algn="ctr"/>
            <a:r>
              <a:rPr lang="en-US" sz="3600" b="1" dirty="0">
                <a:latin typeface="+mj-lt"/>
                <a:cs typeface="Arial" panose="020B0604020202020204" pitchFamily="34" charset="0"/>
              </a:rPr>
              <a:t>Artificial radionuclides</a:t>
            </a:r>
          </a:p>
        </p:txBody>
      </p:sp>
      <p:sp>
        <p:nvSpPr>
          <p:cNvPr id="3" name="2 CuadroTexto"/>
          <p:cNvSpPr txBox="1"/>
          <p:nvPr/>
        </p:nvSpPr>
        <p:spPr>
          <a:xfrm>
            <a:off x="983432" y="4668235"/>
            <a:ext cx="10668000" cy="1631216"/>
          </a:xfrm>
          <a:prstGeom prst="rect">
            <a:avLst/>
          </a:prstGeom>
          <a:noFill/>
        </p:spPr>
        <p:txBody>
          <a:bodyPr wrap="square" rtlCol="0">
            <a:spAutoFit/>
          </a:bodyPr>
          <a:lstStyle/>
          <a:p>
            <a:pPr marL="342900" indent="-342900">
              <a:buFont typeface="Wingdings" panose="05000000000000000000" pitchFamily="2" charset="2"/>
              <a:buChar char="Ø"/>
            </a:pPr>
            <a:r>
              <a:rPr lang="en-US" sz="2000" i="1" dirty="0">
                <a:latin typeface="+mj-lt"/>
              </a:rPr>
              <a:t>Cs-137 (T</a:t>
            </a:r>
            <a:r>
              <a:rPr lang="en-US" sz="2000" i="1" baseline="-25000" dirty="0">
                <a:latin typeface="+mj-lt"/>
              </a:rPr>
              <a:t>1/2</a:t>
            </a:r>
            <a:r>
              <a:rPr lang="en-US" sz="2000" i="1" dirty="0">
                <a:latin typeface="+mj-lt"/>
              </a:rPr>
              <a:t>=30.2 y)</a:t>
            </a:r>
            <a:r>
              <a:rPr lang="en-US" sz="2000" i="1" dirty="0">
                <a:latin typeface="+mj-lt"/>
                <a:cs typeface="Arial" panose="020B0604020202020204" pitchFamily="34" charset="0"/>
              </a:rPr>
              <a:t>, along with iodine-131, xenon-133, and strontium-90, has been released into the environment by nuclear weapons tests and major nuclear accidents.</a:t>
            </a:r>
          </a:p>
          <a:p>
            <a:pPr marL="342900" indent="-342900">
              <a:buFont typeface="Wingdings" panose="05000000000000000000" pitchFamily="2" charset="2"/>
              <a:buChar char="Ø"/>
            </a:pPr>
            <a:endParaRPr lang="en-US" sz="2000" dirty="0">
              <a:latin typeface="+mj-lt"/>
              <a:cs typeface="Arial" panose="020B0604020202020204" pitchFamily="34" charset="0"/>
            </a:endParaRPr>
          </a:p>
          <a:p>
            <a:pPr marL="342900" indent="-342900">
              <a:buFont typeface="Wingdings" panose="05000000000000000000" pitchFamily="2" charset="2"/>
              <a:buChar char="Ø"/>
            </a:pPr>
            <a:r>
              <a:rPr lang="en-US" sz="2000" i="1" dirty="0">
                <a:latin typeface="+mj-lt"/>
              </a:rPr>
              <a:t>The mean Cs-137 contamination in Eastern Europe following the Chernobyl disaster was several </a:t>
            </a:r>
            <a:r>
              <a:rPr lang="en-US" sz="2000" i="1" dirty="0" err="1">
                <a:latin typeface="+mj-lt"/>
              </a:rPr>
              <a:t>kBq</a:t>
            </a:r>
            <a:r>
              <a:rPr lang="en-US" sz="2000" i="1" dirty="0">
                <a:latin typeface="+mj-lt"/>
              </a:rPr>
              <a:t>/m</a:t>
            </a:r>
            <a:r>
              <a:rPr lang="en-US" sz="2000" i="1" baseline="30000" dirty="0">
                <a:latin typeface="+mj-lt"/>
              </a:rPr>
              <a:t>2</a:t>
            </a:r>
            <a:r>
              <a:rPr lang="en-US" sz="2000" dirty="0">
                <a:latin typeface="+mj-lt"/>
              </a:rPr>
              <a:t>.</a:t>
            </a:r>
            <a:endParaRPr lang="en-US" sz="2000" dirty="0">
              <a:latin typeface="+mj-lt"/>
              <a:cs typeface="Arial" panose="020B0604020202020204" pitchFamily="34" charset="0"/>
            </a:endParaRPr>
          </a:p>
        </p:txBody>
      </p:sp>
      <p:sp>
        <p:nvSpPr>
          <p:cNvPr id="6" name="3 Marcador de número de diapositiva">
            <a:extLst>
              <a:ext uri="{FF2B5EF4-FFF2-40B4-BE49-F238E27FC236}">
                <a16:creationId xmlns:a16="http://schemas.microsoft.com/office/drawing/2014/main" id="{3F8738CB-AA26-4969-AEFA-C3C5A7C7BC57}"/>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40</a:t>
            </a:fld>
            <a:endParaRPr lang="es-ES" b="1" dirty="0"/>
          </a:p>
        </p:txBody>
      </p:sp>
    </p:spTree>
    <p:extLst>
      <p:ext uri="{BB962C8B-B14F-4D97-AF65-F5344CB8AC3E}">
        <p14:creationId xmlns:p14="http://schemas.microsoft.com/office/powerpoint/2010/main" val="6006971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28540"/>
            <a:ext cx="9144000" cy="646331"/>
          </a:xfrm>
          <a:prstGeom prst="rect">
            <a:avLst/>
          </a:prstGeom>
          <a:noFill/>
        </p:spPr>
        <p:txBody>
          <a:bodyPr wrap="square" rtlCol="0">
            <a:spAutoFit/>
          </a:bodyPr>
          <a:lstStyle/>
          <a:p>
            <a:pPr algn="ctr"/>
            <a:r>
              <a:rPr lang="en-US" sz="3600" b="1" dirty="0">
                <a:latin typeface="+mj-lt"/>
                <a:cs typeface="Arial" panose="020B0604020202020204" pitchFamily="34" charset="0"/>
              </a:rPr>
              <a:t>Artificial radionuclides</a:t>
            </a:r>
          </a:p>
        </p:txBody>
      </p:sp>
      <p:pic>
        <p:nvPicPr>
          <p:cNvPr id="7" name="Google Shape;353;p75"/>
          <p:cNvPicPr preferRelativeResize="0"/>
          <p:nvPr/>
        </p:nvPicPr>
        <p:blipFill rotWithShape="1">
          <a:blip r:embed="rId3">
            <a:alphaModFix/>
          </a:blip>
          <a:srcRect t="6367"/>
          <a:stretch/>
        </p:blipFill>
        <p:spPr>
          <a:xfrm>
            <a:off x="2916982" y="2420888"/>
            <a:ext cx="6264696" cy="4263932"/>
          </a:xfrm>
          <a:prstGeom prst="rect">
            <a:avLst/>
          </a:prstGeom>
          <a:noFill/>
          <a:ln>
            <a:noFill/>
          </a:ln>
        </p:spPr>
      </p:pic>
      <p:sp>
        <p:nvSpPr>
          <p:cNvPr id="3" name="2 CuadroTexto"/>
          <p:cNvSpPr txBox="1"/>
          <p:nvPr/>
        </p:nvSpPr>
        <p:spPr>
          <a:xfrm>
            <a:off x="407368" y="764705"/>
            <a:ext cx="11377264" cy="2308324"/>
          </a:xfrm>
          <a:prstGeom prst="rect">
            <a:avLst/>
          </a:prstGeom>
          <a:noFill/>
        </p:spPr>
        <p:txBody>
          <a:bodyPr wrap="square" rtlCol="0">
            <a:spAutoFit/>
          </a:bodyPr>
          <a:lstStyle/>
          <a:p>
            <a:r>
              <a:rPr lang="en-US" dirty="0">
                <a:cs typeface="Arial" panose="020B0604020202020204" pitchFamily="34" charset="0"/>
              </a:rPr>
              <a:t>Kr-85 </a:t>
            </a:r>
            <a:r>
              <a:rPr lang="en-US" dirty="0"/>
              <a:t>(T</a:t>
            </a:r>
            <a:r>
              <a:rPr lang="en-US" baseline="-25000" dirty="0"/>
              <a:t>1/2</a:t>
            </a:r>
            <a:r>
              <a:rPr lang="en-US" dirty="0"/>
              <a:t>=10.8 y) </a:t>
            </a:r>
            <a:r>
              <a:rPr lang="en-US" dirty="0">
                <a:cs typeface="Arial" panose="020B0604020202020204" pitchFamily="34" charset="0"/>
              </a:rPr>
              <a:t>is one of the seven common medium-lived fission products</a:t>
            </a:r>
          </a:p>
          <a:p>
            <a:endParaRPr lang="en-US" dirty="0">
              <a:cs typeface="Arial" panose="020B0604020202020204" pitchFamily="34" charset="0"/>
            </a:endParaRPr>
          </a:p>
          <a:p>
            <a:r>
              <a:rPr lang="en-US" dirty="0">
                <a:cs typeface="Arial" panose="020B0604020202020204" pitchFamily="34" charset="0"/>
              </a:rPr>
              <a:t>Kr-85 is produced in small quantities by cosmic rays interactions with stable Kr-84 in the atmosphere. Natural sources maintain a steady-state inventory of about 0.09 </a:t>
            </a:r>
            <a:r>
              <a:rPr lang="en-US" dirty="0" err="1">
                <a:cs typeface="Arial" panose="020B0604020202020204" pitchFamily="34" charset="0"/>
              </a:rPr>
              <a:t>PBq</a:t>
            </a:r>
            <a:r>
              <a:rPr lang="en-US" dirty="0">
                <a:cs typeface="Arial" panose="020B0604020202020204" pitchFamily="34" charset="0"/>
              </a:rPr>
              <a:t> in the atmosphere. </a:t>
            </a:r>
          </a:p>
          <a:p>
            <a:endParaRPr lang="en-US" dirty="0">
              <a:cs typeface="Arial" panose="020B0604020202020204" pitchFamily="34" charset="0"/>
            </a:endParaRPr>
          </a:p>
          <a:p>
            <a:r>
              <a:rPr lang="en-US" dirty="0">
                <a:cs typeface="Arial" panose="020B0604020202020204" pitchFamily="34" charset="0"/>
              </a:rPr>
              <a:t>The Fukushima accident released an estimated 44–84 </a:t>
            </a:r>
            <a:r>
              <a:rPr lang="en-US" dirty="0" err="1">
                <a:cs typeface="Arial" panose="020B0604020202020204" pitchFamily="34" charset="0"/>
              </a:rPr>
              <a:t>PBq</a:t>
            </a:r>
            <a:r>
              <a:rPr lang="en-US" dirty="0">
                <a:cs typeface="Arial" panose="020B0604020202020204" pitchFamily="34" charset="0"/>
              </a:rPr>
              <a:t> of Kr-85 in the atmosphere</a:t>
            </a:r>
          </a:p>
          <a:p>
            <a:endParaRPr lang="en-US" dirty="0">
              <a:cs typeface="Arial" panose="020B0604020202020204" pitchFamily="34" charset="0"/>
            </a:endParaRPr>
          </a:p>
          <a:p>
            <a:endParaRPr lang="en-US" dirty="0" err="1">
              <a:latin typeface="Arial" panose="020B0604020202020204" pitchFamily="34" charset="0"/>
              <a:cs typeface="Arial" panose="020B0604020202020204" pitchFamily="34" charset="0"/>
            </a:endParaRPr>
          </a:p>
        </p:txBody>
      </p:sp>
      <p:sp>
        <p:nvSpPr>
          <p:cNvPr id="2" name="1 Elipse"/>
          <p:cNvSpPr/>
          <p:nvPr/>
        </p:nvSpPr>
        <p:spPr>
          <a:xfrm>
            <a:off x="5807968" y="3140968"/>
            <a:ext cx="1008112" cy="288032"/>
          </a:xfrm>
          <a:prstGeom prst="ellipse">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3 Marcador de número de diapositiva">
            <a:extLst>
              <a:ext uri="{FF2B5EF4-FFF2-40B4-BE49-F238E27FC236}">
                <a16:creationId xmlns:a16="http://schemas.microsoft.com/office/drawing/2014/main" id="{735CD607-62BF-4B7F-8CD6-86381C2E64D9}"/>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41</a:t>
            </a:fld>
            <a:endParaRPr lang="es-ES" b="1" dirty="0"/>
          </a:p>
        </p:txBody>
      </p:sp>
    </p:spTree>
    <p:extLst>
      <p:ext uri="{BB962C8B-B14F-4D97-AF65-F5344CB8AC3E}">
        <p14:creationId xmlns:p14="http://schemas.microsoft.com/office/powerpoint/2010/main" val="3153519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U warns Spain for NOT acting on &amp;#39;radiation directive&amp;#39;, meaning increased  lung cancer risks for thousands - Olive Press News Spai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5760" y="1556792"/>
            <a:ext cx="4320480" cy="2430270"/>
          </a:xfrm>
          <a:prstGeom prst="rect">
            <a:avLst/>
          </a:prstGeom>
          <a:noFill/>
          <a:extLst>
            <a:ext uri="{909E8E84-426E-40DD-AFC4-6F175D3DCCD1}">
              <a14:hiddenFill xmlns:a14="http://schemas.microsoft.com/office/drawing/2010/main">
                <a:solidFill>
                  <a:srgbClr val="FFFFFF"/>
                </a:solidFill>
              </a14:hiddenFill>
            </a:ext>
          </a:extLst>
        </p:spPr>
      </p:pic>
      <p:sp>
        <p:nvSpPr>
          <p:cNvPr id="4" name="3 Marcador de número de diapositiva">
            <a:extLst>
              <a:ext uri="{FF2B5EF4-FFF2-40B4-BE49-F238E27FC236}">
                <a16:creationId xmlns:a16="http://schemas.microsoft.com/office/drawing/2014/main" id="{459240F3-76EF-461D-AFBF-D9D46F1404E3}"/>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42</a:t>
            </a:fld>
            <a:endParaRPr lang="es-ES" b="1" dirty="0"/>
          </a:p>
        </p:txBody>
      </p:sp>
    </p:spTree>
    <p:extLst>
      <p:ext uri="{BB962C8B-B14F-4D97-AF65-F5344CB8AC3E}">
        <p14:creationId xmlns:p14="http://schemas.microsoft.com/office/powerpoint/2010/main" val="16005769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t="1527" b="2557"/>
          <a:stretch/>
        </p:blipFill>
        <p:spPr bwMode="auto">
          <a:xfrm>
            <a:off x="1381125" y="44623"/>
            <a:ext cx="9429750" cy="6696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2711624" y="3717032"/>
            <a:ext cx="7200800" cy="576064"/>
          </a:xfrm>
          <a:prstGeom prst="rect">
            <a:avLst/>
          </a:prstGeom>
          <a:noFill/>
          <a:ln w="508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Rectángulo"/>
          <p:cNvSpPr/>
          <p:nvPr/>
        </p:nvSpPr>
        <p:spPr>
          <a:xfrm>
            <a:off x="3071664" y="3717032"/>
            <a:ext cx="648072" cy="576064"/>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3 Marcador de número de diapositiva">
            <a:extLst>
              <a:ext uri="{FF2B5EF4-FFF2-40B4-BE49-F238E27FC236}">
                <a16:creationId xmlns:a16="http://schemas.microsoft.com/office/drawing/2014/main" id="{D1669013-9B7A-4485-847A-F347D650DC00}"/>
              </a:ext>
            </a:extLst>
          </p:cNvPr>
          <p:cNvSpPr>
            <a:spLocks noGrp="1"/>
          </p:cNvSpPr>
          <p:nvPr>
            <p:ph type="sldNum" sz="quarter" idx="12"/>
          </p:nvPr>
        </p:nvSpPr>
        <p:spPr>
          <a:xfrm>
            <a:off x="-2788" y="6492875"/>
            <a:ext cx="12194787" cy="365125"/>
          </a:xfrm>
        </p:spPr>
        <p:txBody>
          <a:bodyPr tIns="0" bIns="0"/>
          <a:lstStyle/>
          <a:p>
            <a:pPr algn="l"/>
            <a:r>
              <a:rPr lang="en-US" b="1" i="1" dirty="0"/>
              <a:t>											               	                        </a:t>
            </a:r>
            <a:fld id="{132FADFE-3B8F-471C-ABF0-DBC7717ECBBC}" type="slidenum">
              <a:rPr lang="es-ES" b="1" smtClean="0"/>
              <a:pPr algn="l"/>
              <a:t>43</a:t>
            </a:fld>
            <a:endParaRPr lang="es-ES" b="1" dirty="0"/>
          </a:p>
        </p:txBody>
      </p:sp>
    </p:spTree>
    <p:extLst>
      <p:ext uri="{BB962C8B-B14F-4D97-AF65-F5344CB8AC3E}">
        <p14:creationId xmlns:p14="http://schemas.microsoft.com/office/powerpoint/2010/main" val="2518125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83070" y="620688"/>
            <a:ext cx="12008929" cy="2862322"/>
          </a:xfrm>
          <a:prstGeom prst="rect">
            <a:avLst/>
          </a:prstGeom>
          <a:noFill/>
        </p:spPr>
        <p:txBody>
          <a:bodyPr wrap="square" rtlCol="0">
            <a:spAutoFit/>
          </a:bodyPr>
          <a:lstStyle/>
          <a:p>
            <a:r>
              <a:rPr lang="en-US" dirty="0">
                <a:latin typeface="+mj-lt"/>
              </a:rPr>
              <a:t>Why is Rn  a problem?</a:t>
            </a:r>
          </a:p>
          <a:p>
            <a:r>
              <a:rPr lang="en-US" dirty="0">
                <a:latin typeface="+mj-lt"/>
              </a:rPr>
              <a:t>Radon is a noble gas and can escape both solid and liquid materials.</a:t>
            </a:r>
          </a:p>
          <a:p>
            <a:pPr marL="285750" indent="-285750">
              <a:buFont typeface="Arial" panose="020B0604020202020204" pitchFamily="34" charset="0"/>
              <a:buChar char="•"/>
            </a:pPr>
            <a:r>
              <a:rPr lang="en-US" dirty="0">
                <a:latin typeface="+mj-lt"/>
              </a:rPr>
              <a:t> </a:t>
            </a:r>
            <a:r>
              <a:rPr lang="en-US" baseline="30000" dirty="0">
                <a:latin typeface="+mj-lt"/>
              </a:rPr>
              <a:t>220</a:t>
            </a:r>
            <a:r>
              <a:rPr lang="en-US" dirty="0">
                <a:latin typeface="+mj-lt"/>
              </a:rPr>
              <a:t>Rn, </a:t>
            </a:r>
            <a:r>
              <a:rPr lang="en-US" baseline="30000" dirty="0">
                <a:latin typeface="+mj-lt"/>
              </a:rPr>
              <a:t>219</a:t>
            </a:r>
            <a:r>
              <a:rPr lang="en-US" dirty="0">
                <a:latin typeface="+mj-lt"/>
              </a:rPr>
              <a:t>Rn, and especially </a:t>
            </a:r>
            <a:r>
              <a:rPr lang="en-US" baseline="30000" dirty="0">
                <a:latin typeface="+mj-lt"/>
              </a:rPr>
              <a:t>222</a:t>
            </a:r>
            <a:r>
              <a:rPr lang="en-US" dirty="0">
                <a:latin typeface="+mj-lt"/>
              </a:rPr>
              <a:t>Rn (together with their daughters) emit several high-energy gammas</a:t>
            </a:r>
          </a:p>
          <a:p>
            <a:pPr marL="285750" indent="-285750">
              <a:buFont typeface="Arial" panose="020B0604020202020204" pitchFamily="34" charset="0"/>
              <a:buChar char="•"/>
            </a:pPr>
            <a:r>
              <a:rPr lang="en-US" dirty="0">
                <a:latin typeface="+mj-lt"/>
              </a:rPr>
              <a:t>Rn daughters plate out electrostatically onto surfaces. This effect is strongly enhanced on statically charged surfaces such as plastics or glass</a:t>
            </a:r>
          </a:p>
          <a:p>
            <a:pPr marL="285750" indent="-285750">
              <a:buFont typeface="Arial" panose="020B0604020202020204" pitchFamily="34" charset="0"/>
              <a:buChar char="•"/>
            </a:pPr>
            <a:r>
              <a:rPr lang="en-US" baseline="30000" dirty="0">
                <a:latin typeface="+mj-lt"/>
              </a:rPr>
              <a:t>222</a:t>
            </a:r>
            <a:r>
              <a:rPr lang="en-US" dirty="0">
                <a:latin typeface="+mj-lt"/>
              </a:rPr>
              <a:t>Rn feeds the long-lived isotope </a:t>
            </a:r>
            <a:r>
              <a:rPr lang="en-US" baseline="30000" dirty="0">
                <a:latin typeface="+mj-lt"/>
              </a:rPr>
              <a:t>210</a:t>
            </a:r>
            <a:r>
              <a:rPr lang="en-US" dirty="0">
                <a:latin typeface="+mj-lt"/>
              </a:rPr>
              <a:t>Pb  (</a:t>
            </a:r>
            <a:r>
              <a:rPr lang="fr-FR" dirty="0"/>
              <a:t>T</a:t>
            </a:r>
            <a:r>
              <a:rPr lang="fr-FR" baseline="-25000" dirty="0"/>
              <a:t>1/2</a:t>
            </a:r>
            <a:r>
              <a:rPr lang="fr-FR" dirty="0"/>
              <a:t>​=22 y)</a:t>
            </a:r>
            <a:endParaRPr lang="en-US" dirty="0">
              <a:latin typeface="+mj-lt"/>
            </a:endParaRPr>
          </a:p>
          <a:p>
            <a:endParaRPr lang="en-US" dirty="0">
              <a:latin typeface="+mj-lt"/>
            </a:endParaRPr>
          </a:p>
          <a:p>
            <a:r>
              <a:rPr lang="en-US" dirty="0">
                <a:latin typeface="+mj-lt"/>
              </a:rPr>
              <a:t>Techniques based on charcoal adsorption have been used which suppress Radon (by about a factor of 10</a:t>
            </a:r>
            <a:r>
              <a:rPr lang="en-US" baseline="30000" dirty="0">
                <a:latin typeface="+mj-lt"/>
              </a:rPr>
              <a:t>4</a:t>
            </a:r>
            <a:r>
              <a:rPr lang="en-US" dirty="0">
                <a:latin typeface="+mj-lt"/>
              </a:rPr>
              <a:t>-10</a:t>
            </a:r>
            <a:r>
              <a:rPr lang="en-US" baseline="30000" dirty="0">
                <a:latin typeface="+mj-lt"/>
              </a:rPr>
              <a:t>5</a:t>
            </a:r>
            <a:r>
              <a:rPr lang="en-US" dirty="0">
                <a:latin typeface="+mj-lt"/>
              </a:rPr>
              <a:t>).</a:t>
            </a:r>
          </a:p>
          <a:p>
            <a:endParaRPr lang="en-US" dirty="0">
              <a:latin typeface="+mj-lt"/>
              <a:cs typeface="Arial" panose="020B0604020202020204" pitchFamily="34" charset="0"/>
            </a:endParaRPr>
          </a:p>
          <a:p>
            <a:endParaRPr lang="en-US" dirty="0">
              <a:latin typeface="+mj-lt"/>
              <a:cs typeface="Arial" panose="020B0604020202020204" pitchFamily="34" charset="0"/>
            </a:endParaRPr>
          </a:p>
        </p:txBody>
      </p:sp>
      <p:sp>
        <p:nvSpPr>
          <p:cNvPr id="2" name="1 CuadroTexto"/>
          <p:cNvSpPr txBox="1"/>
          <p:nvPr/>
        </p:nvSpPr>
        <p:spPr>
          <a:xfrm>
            <a:off x="1524000" y="0"/>
            <a:ext cx="9144000" cy="707886"/>
          </a:xfrm>
          <a:prstGeom prst="rect">
            <a:avLst/>
          </a:prstGeom>
          <a:noFill/>
        </p:spPr>
        <p:txBody>
          <a:bodyPr wrap="square" rtlCol="0">
            <a:spAutoFit/>
          </a:bodyPr>
          <a:lstStyle/>
          <a:p>
            <a:pPr algn="ctr"/>
            <a:r>
              <a:rPr lang="en-US" sz="4000" b="1" baseline="30000" dirty="0">
                <a:latin typeface="+mj-lt"/>
                <a:cs typeface="Arial" panose="020B0604020202020204" pitchFamily="34" charset="0"/>
              </a:rPr>
              <a:t>222</a:t>
            </a:r>
            <a:r>
              <a:rPr lang="en-US" sz="4000" b="1" dirty="0">
                <a:latin typeface="+mj-lt"/>
                <a:cs typeface="Arial" panose="020B0604020202020204" pitchFamily="34" charset="0"/>
              </a:rPr>
              <a:t>Rn problem</a:t>
            </a:r>
          </a:p>
        </p:txBody>
      </p:sp>
      <p:sp>
        <p:nvSpPr>
          <p:cNvPr id="3" name="2 CuadroTexto"/>
          <p:cNvSpPr txBox="1"/>
          <p:nvPr/>
        </p:nvSpPr>
        <p:spPr>
          <a:xfrm>
            <a:off x="9408367" y="3032432"/>
            <a:ext cx="2783632" cy="3600986"/>
          </a:xfrm>
          <a:prstGeom prst="rect">
            <a:avLst/>
          </a:prstGeom>
          <a:noFill/>
        </p:spPr>
        <p:txBody>
          <a:bodyPr wrap="square" rtlCol="0">
            <a:spAutoFit/>
          </a:bodyPr>
          <a:lstStyle/>
          <a:p>
            <a:pPr marL="285750" indent="-285750">
              <a:buFont typeface="Arial" panose="020B0604020202020204" pitchFamily="34" charset="0"/>
              <a:buChar char="•"/>
            </a:pPr>
            <a:r>
              <a:rPr lang="en-US" dirty="0"/>
              <a:t>Rn emanates constantly from the rock. </a:t>
            </a:r>
          </a:p>
          <a:p>
            <a:pPr marL="285750" indent="-285750">
              <a:buFont typeface="Arial" panose="020B0604020202020204" pitchFamily="34" charset="0"/>
              <a:buChar char="•"/>
            </a:pPr>
            <a:endParaRPr lang="en-US" baseline="30000" dirty="0"/>
          </a:p>
          <a:p>
            <a:pPr marL="285750" indent="-285750">
              <a:buFont typeface="Arial" panose="020B0604020202020204" pitchFamily="34" charset="0"/>
              <a:buChar char="•"/>
            </a:pPr>
            <a:r>
              <a:rPr lang="en-US" b="1" baseline="30000" dirty="0"/>
              <a:t>222</a:t>
            </a:r>
            <a:r>
              <a:rPr lang="en-US" b="1" dirty="0"/>
              <a:t>Rn concentration is significantly higher in an underground facility than on surface.</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r>
              <a:rPr lang="en-US" i="1" dirty="0"/>
              <a:t>It is mandatory to protect a the material surface against Rn (particularly UG)</a:t>
            </a:r>
            <a:endParaRPr lang="en-US" b="1" dirty="0"/>
          </a:p>
          <a:p>
            <a:pPr marL="285750" indent="-285750">
              <a:buFont typeface="Arial" panose="020B0604020202020204" pitchFamily="34" charset="0"/>
              <a:buChar char="•"/>
            </a:pPr>
            <a:endParaRPr lang="en-US" dirty="0" err="1">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id="{7AEA3986-5541-488C-8542-8ACEC851B347}"/>
              </a:ext>
            </a:extLst>
          </p:cNvPr>
          <p:cNvPicPr>
            <a:picLocks noChangeAspect="1"/>
          </p:cNvPicPr>
          <p:nvPr/>
        </p:nvPicPr>
        <p:blipFill>
          <a:blip r:embed="rId2"/>
          <a:stretch>
            <a:fillRect/>
          </a:stretch>
        </p:blipFill>
        <p:spPr>
          <a:xfrm>
            <a:off x="0" y="2945234"/>
            <a:ext cx="9480376" cy="3525036"/>
          </a:xfrm>
          <a:prstGeom prst="rect">
            <a:avLst/>
          </a:prstGeom>
        </p:spPr>
      </p:pic>
      <p:sp>
        <p:nvSpPr>
          <p:cNvPr id="8" name="3 Marcador de número de diapositiva">
            <a:extLst>
              <a:ext uri="{FF2B5EF4-FFF2-40B4-BE49-F238E27FC236}">
                <a16:creationId xmlns:a16="http://schemas.microsoft.com/office/drawing/2014/main" id="{C846CAF7-CF89-43D3-BF70-1AEEB4829C0D}"/>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44</a:t>
            </a:fld>
            <a:endParaRPr lang="es-ES" b="1" dirty="0"/>
          </a:p>
        </p:txBody>
      </p:sp>
    </p:spTree>
    <p:extLst>
      <p:ext uri="{BB962C8B-B14F-4D97-AF65-F5344CB8AC3E}">
        <p14:creationId xmlns:p14="http://schemas.microsoft.com/office/powerpoint/2010/main" val="35829718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524000" y="764705"/>
            <a:ext cx="9144000" cy="5078313"/>
          </a:xfrm>
          <a:prstGeom prst="rect">
            <a:avLst/>
          </a:prstGeom>
          <a:noFill/>
        </p:spPr>
        <p:txBody>
          <a:bodyPr wrap="square" rtlCol="0">
            <a:spAutoFit/>
          </a:bodyPr>
          <a:lstStyle/>
          <a:p>
            <a:pPr algn="ctr"/>
            <a:r>
              <a:rPr lang="en-US" sz="5400" b="1" i="1" dirty="0">
                <a:solidFill>
                  <a:schemeClr val="bg1">
                    <a:lumMod val="75000"/>
                  </a:schemeClr>
                </a:solidFill>
                <a:latin typeface="Arial Black" panose="020B0A04020102020204" pitchFamily="34" charset="0"/>
              </a:rPr>
              <a:t>What we have to measure?</a:t>
            </a:r>
          </a:p>
          <a:p>
            <a:pPr algn="ctr"/>
            <a:r>
              <a:rPr lang="en-US" sz="5400" b="1" i="1" dirty="0">
                <a:solidFill>
                  <a:schemeClr val="bg1">
                    <a:lumMod val="75000"/>
                  </a:schemeClr>
                </a:solidFill>
                <a:latin typeface="Arial Black" panose="020B0A04020102020204" pitchFamily="34" charset="0"/>
              </a:rPr>
              <a:t>U, </a:t>
            </a:r>
            <a:r>
              <a:rPr lang="en-US" sz="5400" b="1" i="1" dirty="0" err="1">
                <a:solidFill>
                  <a:schemeClr val="bg1">
                    <a:lumMod val="75000"/>
                  </a:schemeClr>
                </a:solidFill>
                <a:latin typeface="Arial Black" panose="020B0A04020102020204" pitchFamily="34" charset="0"/>
              </a:rPr>
              <a:t>Th</a:t>
            </a:r>
            <a:r>
              <a:rPr lang="en-US" sz="5400" b="1" i="1" dirty="0">
                <a:solidFill>
                  <a:schemeClr val="bg1">
                    <a:lumMod val="75000"/>
                  </a:schemeClr>
                </a:solidFill>
                <a:latin typeface="Arial Black" panose="020B0A04020102020204" pitchFamily="34" charset="0"/>
              </a:rPr>
              <a:t>, K, Cs, Co…</a:t>
            </a:r>
          </a:p>
          <a:p>
            <a:pPr algn="ctr"/>
            <a:endParaRPr lang="en-US" sz="5400" b="1" dirty="0">
              <a:latin typeface="Arial Black" panose="020B0A04020102020204" pitchFamily="34" charset="0"/>
              <a:cs typeface="Arial" panose="020B0604020202020204" pitchFamily="34" charset="0"/>
            </a:endParaRPr>
          </a:p>
          <a:p>
            <a:pPr algn="ctr"/>
            <a:r>
              <a:rPr lang="en-US" sz="5400" b="1" dirty="0">
                <a:solidFill>
                  <a:srgbClr val="FF0000"/>
                </a:solidFill>
                <a:latin typeface="Arial Black" panose="020B0A04020102020204" pitchFamily="34" charset="0"/>
                <a:cs typeface="Arial" panose="020B0604020202020204" pitchFamily="34" charset="0"/>
              </a:rPr>
              <a:t>How can we measure it?</a:t>
            </a:r>
          </a:p>
        </p:txBody>
      </p:sp>
      <p:sp>
        <p:nvSpPr>
          <p:cNvPr id="4" name="3 Marcador de número de diapositiva">
            <a:extLst>
              <a:ext uri="{FF2B5EF4-FFF2-40B4-BE49-F238E27FC236}">
                <a16:creationId xmlns:a16="http://schemas.microsoft.com/office/drawing/2014/main" id="{5EF0150E-6815-4A67-935F-85A7A0BBBA3A}"/>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45</a:t>
            </a:fld>
            <a:endParaRPr lang="es-ES" b="1" dirty="0"/>
          </a:p>
        </p:txBody>
      </p:sp>
    </p:spTree>
    <p:extLst>
      <p:ext uri="{BB962C8B-B14F-4D97-AF65-F5344CB8AC3E}">
        <p14:creationId xmlns:p14="http://schemas.microsoft.com/office/powerpoint/2010/main" val="25722499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335360" y="2111202"/>
            <a:ext cx="9144000" cy="430887"/>
          </a:xfrm>
          <a:prstGeom prst="rect">
            <a:avLst/>
          </a:prstGeom>
          <a:noFill/>
        </p:spPr>
        <p:txBody>
          <a:bodyPr wrap="square" rtlCol="0">
            <a:spAutoFit/>
          </a:bodyPr>
          <a:lstStyle/>
          <a:p>
            <a:pPr marL="285750" indent="-285750">
              <a:buFont typeface="Wingdings" panose="05000000000000000000" pitchFamily="2" charset="2"/>
              <a:buChar char="Ø"/>
            </a:pPr>
            <a:r>
              <a:rPr lang="en-US" sz="2200" baseline="30000" dirty="0"/>
              <a:t> </a:t>
            </a:r>
            <a:r>
              <a:rPr lang="en-US" sz="2200" dirty="0"/>
              <a:t>One banana is a source of about </a:t>
            </a:r>
            <a:r>
              <a:rPr lang="en-US" sz="2200" dirty="0">
                <a:sym typeface="Symbol"/>
              </a:rPr>
              <a:t> 20 </a:t>
            </a:r>
            <a:r>
              <a:rPr lang="en-US" sz="2200" dirty="0" err="1"/>
              <a:t>Bq</a:t>
            </a:r>
            <a:r>
              <a:rPr lang="en-US" sz="2200" dirty="0"/>
              <a:t> of </a:t>
            </a:r>
            <a:r>
              <a:rPr lang="en-US" sz="2200" baseline="30000" dirty="0"/>
              <a:t>40</a:t>
            </a:r>
            <a:r>
              <a:rPr lang="en-US" sz="2200" dirty="0"/>
              <a:t>K      </a:t>
            </a:r>
            <a:r>
              <a:rPr lang="en-US" sz="2200" dirty="0">
                <a:sym typeface="Symbol"/>
              </a:rPr>
              <a:t></a:t>
            </a:r>
            <a:r>
              <a:rPr lang="en-US" sz="2200" dirty="0"/>
              <a:t>    </a:t>
            </a:r>
            <a:r>
              <a:rPr lang="en-US" sz="2200" dirty="0">
                <a:sym typeface="Symbol"/>
              </a:rPr>
              <a:t> </a:t>
            </a:r>
            <a:r>
              <a:rPr lang="en-US" sz="2200" dirty="0"/>
              <a:t>100 </a:t>
            </a:r>
            <a:r>
              <a:rPr lang="en-US" sz="2200" dirty="0" err="1"/>
              <a:t>Bq</a:t>
            </a:r>
            <a:r>
              <a:rPr lang="en-US" sz="2200" dirty="0"/>
              <a:t>/kg</a:t>
            </a:r>
            <a:endParaRPr lang="en-US" sz="2200" baseline="30000" dirty="0"/>
          </a:p>
        </p:txBody>
      </p:sp>
      <p:sp>
        <p:nvSpPr>
          <p:cNvPr id="6" name="5 CuadroTexto"/>
          <p:cNvSpPr txBox="1"/>
          <p:nvPr/>
        </p:nvSpPr>
        <p:spPr>
          <a:xfrm>
            <a:off x="1524000" y="0"/>
            <a:ext cx="9144000" cy="707886"/>
          </a:xfrm>
          <a:prstGeom prst="rect">
            <a:avLst/>
          </a:prstGeom>
          <a:noFill/>
        </p:spPr>
        <p:txBody>
          <a:bodyPr wrap="square" rtlCol="0">
            <a:spAutoFit/>
          </a:bodyPr>
          <a:lstStyle/>
          <a:p>
            <a:pPr algn="ctr"/>
            <a:r>
              <a:rPr lang="en-US" sz="4000" b="1" dirty="0">
                <a:latin typeface="+mj-lt"/>
                <a:cs typeface="Arial" panose="020B0604020202020204" pitchFamily="34" charset="0"/>
              </a:rPr>
              <a:t>How radiopure?</a:t>
            </a:r>
          </a:p>
        </p:txBody>
      </p:sp>
      <p:sp>
        <p:nvSpPr>
          <p:cNvPr id="8" name="7 Rectángulo"/>
          <p:cNvSpPr/>
          <p:nvPr/>
        </p:nvSpPr>
        <p:spPr>
          <a:xfrm>
            <a:off x="2855640" y="836543"/>
            <a:ext cx="6840760" cy="1015663"/>
          </a:xfrm>
          <a:prstGeom prst="rect">
            <a:avLst/>
          </a:prstGeom>
        </p:spPr>
        <p:txBody>
          <a:bodyPr wrap="square">
            <a:spAutoFit/>
          </a:bodyPr>
          <a:lstStyle/>
          <a:p>
            <a:r>
              <a:rPr lang="en-US" sz="2000" dirty="0"/>
              <a:t>1 </a:t>
            </a:r>
            <a:r>
              <a:rPr lang="en-US" sz="2000" dirty="0" err="1"/>
              <a:t>Bq</a:t>
            </a:r>
            <a:r>
              <a:rPr lang="en-US" sz="2000" dirty="0"/>
              <a:t>   </a:t>
            </a:r>
            <a:r>
              <a:rPr lang="en-US" sz="2000" baseline="30000" dirty="0"/>
              <a:t>238</a:t>
            </a:r>
            <a:r>
              <a:rPr lang="en-US" sz="2000" dirty="0"/>
              <a:t>U /kg   </a:t>
            </a:r>
            <a:r>
              <a:rPr lang="en-US" sz="2000" dirty="0">
                <a:sym typeface="Symbol"/>
              </a:rPr>
              <a:t>     </a:t>
            </a:r>
            <a:r>
              <a:rPr lang="en-US" sz="2000" dirty="0"/>
              <a:t>81 </a:t>
            </a:r>
            <a:r>
              <a:rPr lang="en-US" sz="2000" dirty="0">
                <a:sym typeface="Symbol"/>
              </a:rPr>
              <a:t> </a:t>
            </a:r>
            <a:r>
              <a:rPr lang="en-US" sz="2000" dirty="0"/>
              <a:t>10</a:t>
            </a:r>
            <a:r>
              <a:rPr lang="en-US" sz="2000" baseline="30000" dirty="0"/>
              <a:t>-9</a:t>
            </a:r>
            <a:r>
              <a:rPr lang="en-US" sz="2000" dirty="0"/>
              <a:t>  </a:t>
            </a:r>
            <a:r>
              <a:rPr lang="en-US" sz="2000" dirty="0" err="1"/>
              <a:t>g</a:t>
            </a:r>
            <a:r>
              <a:rPr lang="en-US" sz="2000" baseline="-25000" dirty="0" err="1"/>
              <a:t>U</a:t>
            </a:r>
            <a:r>
              <a:rPr lang="en-US" sz="2000" dirty="0"/>
              <a:t>/g 		(81 ppb U)</a:t>
            </a:r>
          </a:p>
          <a:p>
            <a:r>
              <a:rPr lang="en-US" sz="2000" dirty="0"/>
              <a:t>1 </a:t>
            </a:r>
            <a:r>
              <a:rPr lang="en-US" sz="2000" dirty="0" err="1"/>
              <a:t>Bq</a:t>
            </a:r>
            <a:r>
              <a:rPr lang="en-US" sz="2000" dirty="0"/>
              <a:t> </a:t>
            </a:r>
            <a:r>
              <a:rPr lang="en-US" sz="2000" baseline="30000" dirty="0"/>
              <a:t>232</a:t>
            </a:r>
            <a:r>
              <a:rPr lang="en-US" sz="2000" dirty="0"/>
              <a:t>Th /kg   </a:t>
            </a:r>
            <a:r>
              <a:rPr lang="en-US" sz="2000" dirty="0">
                <a:sym typeface="Symbol"/>
              </a:rPr>
              <a:t>    </a:t>
            </a:r>
            <a:r>
              <a:rPr lang="en-US" sz="2000" dirty="0"/>
              <a:t>246 </a:t>
            </a:r>
            <a:r>
              <a:rPr lang="en-US" sz="2000" dirty="0">
                <a:sym typeface="Symbol"/>
              </a:rPr>
              <a:t> </a:t>
            </a:r>
            <a:r>
              <a:rPr lang="en-US" sz="2000" dirty="0"/>
              <a:t>10</a:t>
            </a:r>
            <a:r>
              <a:rPr lang="en-US" sz="2000" baseline="30000" dirty="0"/>
              <a:t>-9</a:t>
            </a:r>
            <a:r>
              <a:rPr lang="en-US" sz="2000" dirty="0"/>
              <a:t> </a:t>
            </a:r>
            <a:r>
              <a:rPr lang="en-US" sz="2000" dirty="0" err="1"/>
              <a:t>g</a:t>
            </a:r>
            <a:r>
              <a:rPr lang="en-US" sz="2000" baseline="-25000" dirty="0" err="1"/>
              <a:t>Th</a:t>
            </a:r>
            <a:r>
              <a:rPr lang="en-US" sz="2000" dirty="0"/>
              <a:t>/g 		(246 ppb </a:t>
            </a:r>
            <a:r>
              <a:rPr lang="en-US" sz="2000" dirty="0" err="1"/>
              <a:t>Th</a:t>
            </a:r>
            <a:r>
              <a:rPr lang="en-US" sz="2000" dirty="0"/>
              <a:t>) </a:t>
            </a:r>
          </a:p>
          <a:p>
            <a:r>
              <a:rPr lang="en-US" sz="2000" dirty="0"/>
              <a:t>1 </a:t>
            </a:r>
            <a:r>
              <a:rPr lang="en-US" sz="2000" dirty="0" err="1"/>
              <a:t>Bq</a:t>
            </a:r>
            <a:r>
              <a:rPr lang="en-US" sz="2000" dirty="0"/>
              <a:t>    </a:t>
            </a:r>
            <a:r>
              <a:rPr lang="en-US" sz="2000" baseline="30000" dirty="0"/>
              <a:t>40</a:t>
            </a:r>
            <a:r>
              <a:rPr lang="en-US" sz="2000" dirty="0"/>
              <a:t>K /kg    </a:t>
            </a:r>
            <a:r>
              <a:rPr lang="en-US" sz="2000" dirty="0">
                <a:sym typeface="Symbol"/>
              </a:rPr>
              <a:t>   </a:t>
            </a:r>
            <a:r>
              <a:rPr lang="en-US" sz="2000" dirty="0"/>
              <a:t>32.3 </a:t>
            </a:r>
            <a:r>
              <a:rPr lang="en-US" sz="2000" dirty="0">
                <a:sym typeface="Symbol"/>
              </a:rPr>
              <a:t> </a:t>
            </a:r>
            <a:r>
              <a:rPr lang="en-US" sz="2000" dirty="0"/>
              <a:t>10</a:t>
            </a:r>
            <a:r>
              <a:rPr lang="en-US" sz="2000" baseline="30000" dirty="0"/>
              <a:t>-6</a:t>
            </a:r>
            <a:r>
              <a:rPr lang="en-US" sz="2000" dirty="0"/>
              <a:t> </a:t>
            </a:r>
            <a:r>
              <a:rPr lang="en-US" sz="2000" dirty="0" err="1"/>
              <a:t>g</a:t>
            </a:r>
            <a:r>
              <a:rPr lang="en-US" sz="2000" baseline="-25000" dirty="0" err="1"/>
              <a:t>K</a:t>
            </a:r>
            <a:r>
              <a:rPr lang="en-US" sz="2000" dirty="0"/>
              <a:t>/g         	(32.3 ppm K)</a:t>
            </a:r>
          </a:p>
        </p:txBody>
      </p:sp>
      <p:sp>
        <p:nvSpPr>
          <p:cNvPr id="9" name="8 Rectángulo"/>
          <p:cNvSpPr/>
          <p:nvPr/>
        </p:nvSpPr>
        <p:spPr>
          <a:xfrm>
            <a:off x="2766517" y="754024"/>
            <a:ext cx="6408712" cy="1180703"/>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CuadroTexto"/>
          <p:cNvSpPr txBox="1"/>
          <p:nvPr/>
        </p:nvSpPr>
        <p:spPr>
          <a:xfrm>
            <a:off x="335360" y="2557467"/>
            <a:ext cx="11305256" cy="2616101"/>
          </a:xfrm>
          <a:prstGeom prst="rect">
            <a:avLst/>
          </a:prstGeom>
          <a:noFill/>
        </p:spPr>
        <p:txBody>
          <a:bodyPr wrap="square" rtlCol="0">
            <a:spAutoFit/>
          </a:bodyPr>
          <a:lstStyle/>
          <a:p>
            <a:pPr marL="285750" indent="-285750">
              <a:buFont typeface="Wingdings" panose="05000000000000000000" pitchFamily="2" charset="2"/>
              <a:buChar char="Ø"/>
            </a:pPr>
            <a:r>
              <a:rPr lang="en-US" sz="2200" baseline="30000" dirty="0"/>
              <a:t>40</a:t>
            </a:r>
            <a:r>
              <a:rPr lang="en-US" sz="2200" dirty="0"/>
              <a:t>K in humans </a:t>
            </a:r>
            <a:r>
              <a:rPr lang="en-US" sz="2200" dirty="0">
                <a:sym typeface="Symbol"/>
              </a:rPr>
              <a:t></a:t>
            </a:r>
            <a:r>
              <a:rPr lang="en-US" sz="2200" dirty="0"/>
              <a:t> primary source of radiation from our body   (practically constant) </a:t>
            </a:r>
          </a:p>
          <a:p>
            <a:endParaRPr lang="en-US" sz="1000" dirty="0"/>
          </a:p>
          <a:p>
            <a:pPr marL="1200150" lvl="2" indent="-285750">
              <a:buFont typeface="Arial" panose="020B0604020202020204" pitchFamily="34" charset="0"/>
              <a:buChar char="•"/>
            </a:pPr>
            <a:r>
              <a:rPr lang="en-US" sz="2200" dirty="0"/>
              <a:t>K content of the body is 0.2 %</a:t>
            </a:r>
          </a:p>
          <a:p>
            <a:pPr marL="1200150" lvl="2" indent="-285750">
              <a:buFont typeface="Arial" panose="020B0604020202020204" pitchFamily="34" charset="0"/>
              <a:buChar char="•"/>
            </a:pPr>
            <a:r>
              <a:rPr lang="en-US" sz="2200" dirty="0"/>
              <a:t>Natural abundance of 0.0117 % of </a:t>
            </a:r>
            <a:r>
              <a:rPr lang="en-US" sz="2200" dirty="0" err="1"/>
              <a:t>K</a:t>
            </a:r>
            <a:r>
              <a:rPr lang="en-US" sz="2200" baseline="-25000" dirty="0" err="1"/>
              <a:t>Nat</a:t>
            </a:r>
            <a:r>
              <a:rPr lang="en-US" sz="2200" dirty="0"/>
              <a:t> </a:t>
            </a:r>
          </a:p>
          <a:p>
            <a:pPr marL="1200150" lvl="2" indent="-285750">
              <a:buFont typeface="Arial" panose="020B0604020202020204" pitchFamily="34" charset="0"/>
              <a:buChar char="•"/>
            </a:pPr>
            <a:r>
              <a:rPr lang="en-US" sz="2200" dirty="0"/>
              <a:t>K-40 specific activity ≈2.6e5 </a:t>
            </a:r>
            <a:r>
              <a:rPr lang="en-US" sz="2200" dirty="0" err="1"/>
              <a:t>Bq</a:t>
            </a:r>
            <a:r>
              <a:rPr lang="en-US" sz="2200" dirty="0"/>
              <a:t> g</a:t>
            </a:r>
            <a:r>
              <a:rPr lang="en-US" sz="2200" baseline="30000" dirty="0"/>
              <a:t>-1</a:t>
            </a:r>
            <a:r>
              <a:rPr lang="en-US" sz="2200" dirty="0"/>
              <a:t> </a:t>
            </a:r>
          </a:p>
          <a:p>
            <a:pPr lvl="2"/>
            <a:r>
              <a:rPr lang="en-US" sz="1000" dirty="0"/>
              <a:t>		</a:t>
            </a:r>
          </a:p>
          <a:p>
            <a:r>
              <a:rPr lang="en-US" sz="2200" dirty="0"/>
              <a:t>       For a 70-kg person, the amount of </a:t>
            </a:r>
            <a:r>
              <a:rPr lang="en-US" sz="2200" baseline="30000" dirty="0"/>
              <a:t>40</a:t>
            </a:r>
            <a:r>
              <a:rPr lang="en-US" sz="2200" dirty="0"/>
              <a:t>K will be about 4.26 </a:t>
            </a:r>
            <a:r>
              <a:rPr lang="en-US" sz="2200" dirty="0" err="1"/>
              <a:t>kBq</a:t>
            </a:r>
            <a:r>
              <a:rPr lang="en-US" sz="2200" dirty="0"/>
              <a:t> (</a:t>
            </a:r>
            <a:r>
              <a:rPr lang="en-US" sz="2200" dirty="0">
                <a:sym typeface="Symbol"/>
              </a:rPr>
              <a:t> 6</a:t>
            </a:r>
            <a:r>
              <a:rPr lang="en-US" sz="2200" dirty="0"/>
              <a:t>0 </a:t>
            </a:r>
            <a:r>
              <a:rPr lang="en-US" sz="2200" dirty="0" err="1"/>
              <a:t>Bq</a:t>
            </a:r>
            <a:r>
              <a:rPr lang="en-US" sz="2200" dirty="0"/>
              <a:t>/kg)</a:t>
            </a:r>
          </a:p>
          <a:p>
            <a:endParaRPr lang="en-US" sz="1200" dirty="0"/>
          </a:p>
          <a:p>
            <a:pPr marL="285750" indent="-285750">
              <a:buFont typeface="Wingdings" panose="05000000000000000000" pitchFamily="2" charset="2"/>
              <a:buChar char="Ø"/>
            </a:pPr>
            <a:r>
              <a:rPr lang="en-US" sz="2200" baseline="30000" dirty="0"/>
              <a:t>14</a:t>
            </a:r>
            <a:r>
              <a:rPr lang="en-US" sz="2200" dirty="0"/>
              <a:t>C for a 70-kg person would be about 3.08 </a:t>
            </a:r>
            <a:r>
              <a:rPr lang="en-US" sz="2200" dirty="0" err="1"/>
              <a:t>kBq</a:t>
            </a:r>
            <a:r>
              <a:rPr lang="en-US" sz="2200" dirty="0"/>
              <a:t> (</a:t>
            </a:r>
            <a:r>
              <a:rPr lang="es-ES" sz="2200" dirty="0"/>
              <a:t>≈44 Bq/kg)</a:t>
            </a:r>
            <a:endParaRPr lang="en-US" sz="2200" dirty="0">
              <a:latin typeface="Arial" panose="020B0604020202020204" pitchFamily="34" charset="0"/>
              <a:cs typeface="Arial" panose="020B0604020202020204" pitchFamily="34" charset="0"/>
            </a:endParaRPr>
          </a:p>
        </p:txBody>
      </p:sp>
      <p:sp>
        <p:nvSpPr>
          <p:cNvPr id="10" name="3 Marcador de número de diapositiva">
            <a:extLst>
              <a:ext uri="{FF2B5EF4-FFF2-40B4-BE49-F238E27FC236}">
                <a16:creationId xmlns:a16="http://schemas.microsoft.com/office/drawing/2014/main" id="{BA6141CC-4081-4999-974E-70BC05EFE215}"/>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46</a:t>
            </a:fld>
            <a:endParaRPr lang="es-ES" b="1" dirty="0"/>
          </a:p>
        </p:txBody>
      </p:sp>
      <p:sp>
        <p:nvSpPr>
          <p:cNvPr id="4" name="CuadroTexto 3">
            <a:extLst>
              <a:ext uri="{FF2B5EF4-FFF2-40B4-BE49-F238E27FC236}">
                <a16:creationId xmlns:a16="http://schemas.microsoft.com/office/drawing/2014/main" id="{92233635-63FD-40D0-9326-576A5F18A13F}"/>
              </a:ext>
            </a:extLst>
          </p:cNvPr>
          <p:cNvSpPr txBox="1"/>
          <p:nvPr/>
        </p:nvSpPr>
        <p:spPr>
          <a:xfrm>
            <a:off x="27381" y="5589240"/>
            <a:ext cx="12194787" cy="769441"/>
          </a:xfrm>
          <a:prstGeom prst="rect">
            <a:avLst/>
          </a:prstGeom>
          <a:noFill/>
        </p:spPr>
        <p:txBody>
          <a:bodyPr wrap="square" rtlCol="0">
            <a:spAutoFit/>
          </a:bodyPr>
          <a:lstStyle/>
          <a:p>
            <a:pPr algn="ctr"/>
            <a:r>
              <a:rPr lang="en-US" sz="2200" dirty="0">
                <a:solidFill>
                  <a:srgbClr val="FF0000"/>
                </a:solidFill>
              </a:rPr>
              <a:t>For a low-background detector, a human body is a radioactive object: per kilogram, we are about one hundred thousand times hotter than the materials we are trying to select.</a:t>
            </a:r>
            <a:endParaRPr lang="en-US" sz="2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0319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553" y="548680"/>
            <a:ext cx="8076545" cy="511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3 Marcador de número de diapositiva">
            <a:extLst>
              <a:ext uri="{FF2B5EF4-FFF2-40B4-BE49-F238E27FC236}">
                <a16:creationId xmlns:a16="http://schemas.microsoft.com/office/drawing/2014/main" id="{2FA4ED84-1C15-453A-97DB-FC8643FB9538}"/>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47</a:t>
            </a:fld>
            <a:endParaRPr lang="es-ES" b="1" dirty="0"/>
          </a:p>
        </p:txBody>
      </p:sp>
    </p:spTree>
    <p:extLst>
      <p:ext uri="{BB962C8B-B14F-4D97-AF65-F5344CB8AC3E}">
        <p14:creationId xmlns:p14="http://schemas.microsoft.com/office/powerpoint/2010/main" val="1719627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524000" y="0"/>
            <a:ext cx="9144000" cy="707886"/>
          </a:xfrm>
          <a:prstGeom prst="rect">
            <a:avLst/>
          </a:prstGeom>
          <a:noFill/>
        </p:spPr>
        <p:txBody>
          <a:bodyPr wrap="square" rtlCol="0">
            <a:spAutoFit/>
          </a:bodyPr>
          <a:lstStyle/>
          <a:p>
            <a:pPr algn="ctr"/>
            <a:r>
              <a:rPr lang="en-US" sz="4000" b="1" dirty="0">
                <a:latin typeface="+mj-lt"/>
                <a:cs typeface="Arial" panose="020B0604020202020204" pitchFamily="34" charset="0"/>
              </a:rPr>
              <a:t>Common assay techniques</a:t>
            </a:r>
          </a:p>
        </p:txBody>
      </p:sp>
      <p:sp>
        <p:nvSpPr>
          <p:cNvPr id="4" name="3 CuadroTexto"/>
          <p:cNvSpPr txBox="1"/>
          <p:nvPr/>
        </p:nvSpPr>
        <p:spPr>
          <a:xfrm>
            <a:off x="1552203" y="836713"/>
            <a:ext cx="9115797" cy="5632311"/>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3200" dirty="0">
                <a:latin typeface="+mj-lt"/>
                <a:cs typeface="Arial" panose="020B0604020202020204" pitchFamily="34" charset="0"/>
              </a:rPr>
              <a:t>Gamma counting with </a:t>
            </a:r>
            <a:r>
              <a:rPr lang="en-US" sz="3200" dirty="0" err="1">
                <a:latin typeface="+mj-lt"/>
                <a:cs typeface="Arial" panose="020B0604020202020204" pitchFamily="34" charset="0"/>
              </a:rPr>
              <a:t>HPGe</a:t>
            </a:r>
            <a:r>
              <a:rPr lang="en-US" sz="3200" dirty="0">
                <a:latin typeface="+mj-lt"/>
                <a:cs typeface="Arial" panose="020B0604020202020204" pitchFamily="34" charset="0"/>
              </a:rPr>
              <a:t> crystals</a:t>
            </a:r>
          </a:p>
          <a:p>
            <a:pPr marL="285750" indent="-285750">
              <a:buFont typeface="Arial" panose="020B0604020202020204" pitchFamily="34" charset="0"/>
              <a:buChar char="•"/>
            </a:pPr>
            <a:r>
              <a:rPr lang="en-US" sz="3200" dirty="0">
                <a:latin typeface="+mj-lt"/>
                <a:cs typeface="Arial" panose="020B0604020202020204" pitchFamily="34" charset="0"/>
              </a:rPr>
              <a:t>Mass spectroscopy</a:t>
            </a:r>
          </a:p>
          <a:p>
            <a:pPr marL="1371600" lvl="2" indent="-457200">
              <a:buSzPct val="50000"/>
              <a:buFont typeface="Wingdings" panose="05000000000000000000" pitchFamily="2" charset="2"/>
              <a:buChar char="v"/>
            </a:pPr>
            <a:r>
              <a:rPr lang="en-US" sz="3200" dirty="0">
                <a:latin typeface="+mj-lt"/>
                <a:cs typeface="Arial" panose="020B0604020202020204" pitchFamily="34" charset="0"/>
              </a:rPr>
              <a:t>ICP-MS</a:t>
            </a:r>
          </a:p>
          <a:p>
            <a:pPr marL="1371600" lvl="2" indent="-457200">
              <a:buSzPct val="50000"/>
              <a:buFont typeface="Wingdings" panose="05000000000000000000" pitchFamily="2" charset="2"/>
              <a:buChar char="v"/>
            </a:pPr>
            <a:r>
              <a:rPr lang="en-US" sz="3200" dirty="0">
                <a:latin typeface="+mj-lt"/>
                <a:cs typeface="Arial" panose="020B0604020202020204" pitchFamily="34" charset="0"/>
              </a:rPr>
              <a:t>GD-MS</a:t>
            </a:r>
          </a:p>
          <a:p>
            <a:pPr marL="1371600" lvl="2" indent="-457200">
              <a:spcAft>
                <a:spcPts val="1200"/>
              </a:spcAft>
              <a:buSzPct val="50000"/>
              <a:buFont typeface="Wingdings" panose="05000000000000000000" pitchFamily="2" charset="2"/>
              <a:buChar char="v"/>
            </a:pPr>
            <a:r>
              <a:rPr lang="en-US" sz="3200" dirty="0">
                <a:latin typeface="+mj-lt"/>
                <a:cs typeface="Arial" panose="020B0604020202020204" pitchFamily="34" charset="0"/>
              </a:rPr>
              <a:t>LA-ICP-MS</a:t>
            </a:r>
          </a:p>
          <a:p>
            <a:pPr marL="285750" indent="-285750">
              <a:spcAft>
                <a:spcPts val="1200"/>
              </a:spcAft>
              <a:buFont typeface="Arial" panose="020B0604020202020204" pitchFamily="34" charset="0"/>
              <a:buChar char="•"/>
            </a:pPr>
            <a:r>
              <a:rPr lang="en-US" sz="3200" dirty="0"/>
              <a:t>Neutron Activation Analysis</a:t>
            </a:r>
            <a:endParaRPr lang="en-US" sz="3200" dirty="0">
              <a:cs typeface="Arial" panose="020B0604020202020204" pitchFamily="34" charset="0"/>
            </a:endParaRPr>
          </a:p>
          <a:p>
            <a:pPr marL="285750" indent="-285750">
              <a:buFont typeface="Arial" panose="020B0604020202020204" pitchFamily="34" charset="0"/>
              <a:buChar char="•"/>
            </a:pPr>
            <a:r>
              <a:rPr lang="en-US" sz="3200" dirty="0">
                <a:cs typeface="Arial" panose="020B0604020202020204" pitchFamily="34" charset="0"/>
              </a:rPr>
              <a:t>Emission spectroscopy </a:t>
            </a:r>
          </a:p>
          <a:p>
            <a:pPr marL="990600" lvl="2" indent="352425">
              <a:buSzPct val="50000"/>
              <a:buFont typeface="Wingdings" panose="05000000000000000000" pitchFamily="2" charset="2"/>
              <a:buChar char="v"/>
            </a:pPr>
            <a:r>
              <a:rPr lang="en-US" sz="3200" dirty="0">
                <a:cs typeface="Arial" panose="020B0604020202020204" pitchFamily="34" charset="0"/>
              </a:rPr>
              <a:t>XRF</a:t>
            </a:r>
          </a:p>
          <a:p>
            <a:pPr marL="990600" lvl="2" indent="352425">
              <a:spcAft>
                <a:spcPts val="1200"/>
              </a:spcAft>
              <a:buSzPct val="50000"/>
              <a:buFont typeface="Wingdings" panose="05000000000000000000" pitchFamily="2" charset="2"/>
              <a:buChar char="v"/>
            </a:pPr>
            <a:r>
              <a:rPr lang="en-US" sz="3200" dirty="0">
                <a:cs typeface="Arial" panose="020B0604020202020204" pitchFamily="34" charset="0"/>
              </a:rPr>
              <a:t>ICP-AES</a:t>
            </a:r>
            <a:endParaRPr lang="en-US" sz="3200" dirty="0">
              <a:latin typeface="+mj-lt"/>
              <a:cs typeface="Arial" panose="020B0604020202020204" pitchFamily="34" charset="0"/>
            </a:endParaRPr>
          </a:p>
          <a:p>
            <a:pPr marL="285750" indent="-285750">
              <a:buFont typeface="Arial" panose="020B0604020202020204" pitchFamily="34" charset="0"/>
              <a:buChar char="•"/>
            </a:pPr>
            <a:r>
              <a:rPr lang="en-US" sz="3200" dirty="0">
                <a:latin typeface="+mj-lt"/>
                <a:cs typeface="Arial" panose="020B0604020202020204" pitchFamily="34" charset="0"/>
              </a:rPr>
              <a:t>Radio-chemical methods (</a:t>
            </a:r>
            <a:r>
              <a:rPr lang="en-US" sz="3200" baseline="30000" dirty="0">
                <a:latin typeface="+mj-lt"/>
                <a:cs typeface="Arial" panose="020B0604020202020204" pitchFamily="34" charset="0"/>
              </a:rPr>
              <a:t>210</a:t>
            </a:r>
            <a:r>
              <a:rPr lang="en-US" sz="3200" dirty="0">
                <a:latin typeface="+mj-lt"/>
                <a:cs typeface="Arial" panose="020B0604020202020204" pitchFamily="34" charset="0"/>
              </a:rPr>
              <a:t>Po extraction) </a:t>
            </a:r>
          </a:p>
        </p:txBody>
      </p:sp>
      <p:sp>
        <p:nvSpPr>
          <p:cNvPr id="6" name="3 Marcador de número de diapositiva">
            <a:extLst>
              <a:ext uri="{FF2B5EF4-FFF2-40B4-BE49-F238E27FC236}">
                <a16:creationId xmlns:a16="http://schemas.microsoft.com/office/drawing/2014/main" id="{491D57F9-FC63-4B7D-9BFE-97873627252F}"/>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48</a:t>
            </a:fld>
            <a:endParaRPr lang="es-ES" b="1" dirty="0"/>
          </a:p>
        </p:txBody>
      </p:sp>
    </p:spTree>
    <p:extLst>
      <p:ext uri="{BB962C8B-B14F-4D97-AF65-F5344CB8AC3E}">
        <p14:creationId xmlns:p14="http://schemas.microsoft.com/office/powerpoint/2010/main" val="41461314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0"/>
            <a:ext cx="9144000" cy="707886"/>
          </a:xfrm>
          <a:prstGeom prst="rect">
            <a:avLst/>
          </a:prstGeom>
          <a:noFill/>
        </p:spPr>
        <p:txBody>
          <a:bodyPr wrap="square" rtlCol="0">
            <a:spAutoFit/>
          </a:bodyPr>
          <a:lstStyle/>
          <a:p>
            <a:pPr algn="ctr">
              <a:spcAft>
                <a:spcPts val="1200"/>
              </a:spcAft>
            </a:pPr>
            <a:r>
              <a:rPr lang="en-US" sz="4000" b="1" dirty="0">
                <a:latin typeface="+mj-lt"/>
                <a:cs typeface="Arial" panose="020B0604020202020204" pitchFamily="34" charset="0"/>
              </a:rPr>
              <a:t>Gamma spectroscopy with </a:t>
            </a:r>
            <a:r>
              <a:rPr lang="en-US" sz="4000" b="1" dirty="0" err="1">
                <a:latin typeface="+mj-lt"/>
                <a:cs typeface="Arial" panose="020B0604020202020204" pitchFamily="34" charset="0"/>
              </a:rPr>
              <a:t>HPGe</a:t>
            </a:r>
            <a:endParaRPr lang="en-US" sz="4000" b="1" dirty="0">
              <a:latin typeface="+mj-lt"/>
              <a:cs typeface="Arial" panose="020B0604020202020204" pitchFamily="34" charset="0"/>
            </a:endParaRPr>
          </a:p>
        </p:txBody>
      </p:sp>
      <p:sp>
        <p:nvSpPr>
          <p:cNvPr id="5" name="4 CuadroTexto"/>
          <p:cNvSpPr txBox="1"/>
          <p:nvPr/>
        </p:nvSpPr>
        <p:spPr>
          <a:xfrm>
            <a:off x="609124" y="1031427"/>
            <a:ext cx="11463539" cy="2769989"/>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altLang="en-US" sz="2400" dirty="0"/>
              <a:t>Gamma rays produced by the great majority of radionuclides </a:t>
            </a:r>
            <a:endParaRPr lang="en-US" sz="2400" dirty="0"/>
          </a:p>
          <a:p>
            <a:pPr marL="285750" indent="-285750">
              <a:spcAft>
                <a:spcPts val="1200"/>
              </a:spcAft>
              <a:buFont typeface="Arial" panose="020B0604020202020204" pitchFamily="34" charset="0"/>
              <a:buChar char="•"/>
            </a:pPr>
            <a:r>
              <a:rPr lang="en-US" sz="2400" dirty="0"/>
              <a:t>The typical range for </a:t>
            </a:r>
            <a:r>
              <a:rPr lang="en-US" sz="2400" dirty="0">
                <a:sym typeface="Symbol"/>
              </a:rPr>
              <a:t>-</a:t>
            </a:r>
            <a:r>
              <a:rPr lang="en-US" sz="2400" dirty="0"/>
              <a:t>rays emitted by nuclei is 50 keV </a:t>
            </a:r>
            <a:r>
              <a:rPr lang="en-US" sz="2400" dirty="0">
                <a:sym typeface="Symbol"/>
              </a:rPr>
              <a:t>- </a:t>
            </a:r>
            <a:r>
              <a:rPr lang="en-US" sz="2400" dirty="0"/>
              <a:t>10 MeV (endcap - size of the crystals)</a:t>
            </a:r>
          </a:p>
          <a:p>
            <a:pPr marL="285750" indent="-285750">
              <a:spcAft>
                <a:spcPts val="1200"/>
              </a:spcAft>
              <a:buFont typeface="Arial" panose="020B0604020202020204" pitchFamily="34" charset="0"/>
              <a:buChar char="•"/>
            </a:pPr>
            <a:r>
              <a:rPr lang="en-US" altLang="en-US" sz="2400" dirty="0"/>
              <a:t>Gamma spectrometry is a </a:t>
            </a:r>
            <a:r>
              <a:rPr lang="en-US" altLang="en-US" sz="2400" b="1" dirty="0"/>
              <a:t>non-destructive technique</a:t>
            </a:r>
            <a:endParaRPr lang="en-US" altLang="en-US" sz="2400" dirty="0"/>
          </a:p>
          <a:p>
            <a:pPr marL="285750" indent="-285750">
              <a:spcAft>
                <a:spcPts val="1200"/>
              </a:spcAft>
              <a:buFont typeface="Arial" panose="020B0604020202020204" pitchFamily="34" charset="0"/>
              <a:buChar char="•"/>
            </a:pPr>
            <a:r>
              <a:rPr lang="en-US" altLang="en-US" sz="2400" dirty="0"/>
              <a:t>Gamma spectrometry using </a:t>
            </a:r>
            <a:r>
              <a:rPr lang="en-US" altLang="en-US" sz="2400" dirty="0" err="1"/>
              <a:t>HPGe</a:t>
            </a:r>
            <a:r>
              <a:rPr lang="en-US" altLang="en-US" sz="2400" dirty="0"/>
              <a:t> </a:t>
            </a:r>
            <a:r>
              <a:rPr lang="en-US" sz="2400" dirty="0"/>
              <a:t>semi-conductor detectors </a:t>
            </a:r>
            <a:r>
              <a:rPr lang="en-US" altLang="en-US" sz="2400" dirty="0"/>
              <a:t>is one of the best techniques to identify and quantify radionuclides:  </a:t>
            </a:r>
            <a:r>
              <a:rPr lang="en-US" altLang="en-US" sz="2400" b="1" dirty="0"/>
              <a:t>very good energy resolution</a:t>
            </a:r>
          </a:p>
        </p:txBody>
      </p:sp>
      <p:sp>
        <p:nvSpPr>
          <p:cNvPr id="8" name="7 CuadroTexto"/>
          <p:cNvSpPr txBox="1"/>
          <p:nvPr/>
        </p:nvSpPr>
        <p:spPr>
          <a:xfrm>
            <a:off x="443372" y="4225672"/>
            <a:ext cx="11305256" cy="2616101"/>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400" dirty="0"/>
              <a:t>Operating Ge detectors not possible at room temperature  (leakage current due to the small bandgap energy)</a:t>
            </a:r>
          </a:p>
          <a:p>
            <a:pPr marL="285750" indent="-285750">
              <a:spcAft>
                <a:spcPts val="1200"/>
              </a:spcAft>
              <a:buFont typeface="Arial" panose="020B0604020202020204" pitchFamily="34" charset="0"/>
              <a:buChar char="•"/>
            </a:pPr>
            <a:r>
              <a:rPr lang="en-US" sz="2400" dirty="0"/>
              <a:t>The germanium detector preamp is normally included as part of the cryostat package. </a:t>
            </a:r>
            <a:endParaRPr lang="en-US" sz="2400" dirty="0">
              <a:cs typeface="Arial" panose="020B0604020202020204" pitchFamily="34" charset="0"/>
            </a:endParaRPr>
          </a:p>
          <a:p>
            <a:pPr marL="285750" indent="-285750">
              <a:spcAft>
                <a:spcPts val="1200"/>
              </a:spcAft>
              <a:buFont typeface="Arial" panose="020B0604020202020204" pitchFamily="34" charset="0"/>
              <a:buChar char="•"/>
            </a:pPr>
            <a:r>
              <a:rPr lang="en-US" sz="2400" dirty="0"/>
              <a:t>All of the cryostat materials around the detector should be as low Z as possible to reduce photon scatter. Hence, aluminum, magnesium, beryllium, Teflon, and Mylar are used whenever possible.</a:t>
            </a:r>
            <a:endParaRPr lang="en-US" sz="2400" dirty="0">
              <a:cs typeface="Arial" panose="020B0604020202020204" pitchFamily="34" charset="0"/>
            </a:endParaRPr>
          </a:p>
        </p:txBody>
      </p:sp>
      <p:sp>
        <p:nvSpPr>
          <p:cNvPr id="9" name="3 Marcador de número de diapositiva"/>
          <p:cNvSpPr>
            <a:spLocks noGrp="1"/>
          </p:cNvSpPr>
          <p:nvPr>
            <p:ph type="sldNum" sz="quarter" idx="12"/>
          </p:nvPr>
        </p:nvSpPr>
        <p:spPr>
          <a:xfrm>
            <a:off x="3011488" y="6476648"/>
            <a:ext cx="9180512" cy="365125"/>
          </a:xfrm>
        </p:spPr>
        <p:txBody>
          <a:bodyPr/>
          <a:lstStyle/>
          <a:p>
            <a:r>
              <a:rPr lang="en-US" i="1" dirty="0"/>
              <a:t>				                 </a:t>
            </a:r>
            <a:fld id="{132FADFE-3B8F-471C-ABF0-DBC7717ECBBC}" type="slidenum">
              <a:rPr lang="es-ES" smtClean="0"/>
              <a:pPr/>
              <a:t>49</a:t>
            </a:fld>
            <a:endParaRPr lang="es-ES" dirty="0"/>
          </a:p>
        </p:txBody>
      </p:sp>
    </p:spTree>
    <p:extLst>
      <p:ext uri="{BB962C8B-B14F-4D97-AF65-F5344CB8AC3E}">
        <p14:creationId xmlns:p14="http://schemas.microsoft.com/office/powerpoint/2010/main" val="2995688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02360" y="-21602"/>
            <a:ext cx="8712968" cy="1200329"/>
          </a:xfrm>
          <a:prstGeom prst="rect">
            <a:avLst/>
          </a:prstGeom>
          <a:noFill/>
        </p:spPr>
        <p:txBody>
          <a:bodyPr wrap="square" rtlCol="0">
            <a:spAutoFit/>
          </a:bodyPr>
          <a:lstStyle/>
          <a:p>
            <a:pPr algn="ctr"/>
            <a:r>
              <a:rPr lang="es-ES" sz="3600" b="1" dirty="0" err="1"/>
              <a:t>Rare-event</a:t>
            </a:r>
            <a:r>
              <a:rPr lang="es-ES" sz="3600" b="1" dirty="0"/>
              <a:t> </a:t>
            </a:r>
            <a:r>
              <a:rPr lang="es-ES" sz="3600" b="1" dirty="0" err="1"/>
              <a:t>searches</a:t>
            </a:r>
            <a:r>
              <a:rPr lang="es-ES" sz="3600" b="1" dirty="0"/>
              <a:t>: solar a</a:t>
            </a:r>
            <a:r>
              <a:rPr lang="en-US" sz="3600" b="1" dirty="0" err="1"/>
              <a:t>nd</a:t>
            </a:r>
            <a:r>
              <a:rPr lang="en-US" sz="3600" b="1" dirty="0"/>
              <a:t> SN neutrinos, double-beta decay, Dark Matter particles…</a:t>
            </a:r>
            <a:endParaRPr lang="en-US" sz="3600" b="1" dirty="0">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526"/>
          <a:stretch/>
        </p:blipFill>
        <p:spPr bwMode="auto">
          <a:xfrm>
            <a:off x="2351585" y="4794345"/>
            <a:ext cx="7859211" cy="884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Rectángulo"/>
          <p:cNvSpPr/>
          <p:nvPr/>
        </p:nvSpPr>
        <p:spPr>
          <a:xfrm>
            <a:off x="2351584" y="1628800"/>
            <a:ext cx="7214520" cy="338437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7 CuadroTexto"/>
          <p:cNvSpPr txBox="1"/>
          <p:nvPr/>
        </p:nvSpPr>
        <p:spPr>
          <a:xfrm>
            <a:off x="9957315" y="5207659"/>
            <a:ext cx="466794"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eV</a:t>
            </a:r>
          </a:p>
        </p:txBody>
      </p:sp>
      <p:sp>
        <p:nvSpPr>
          <p:cNvPr id="9" name="8 CuadroTexto"/>
          <p:cNvSpPr txBox="1"/>
          <p:nvPr/>
        </p:nvSpPr>
        <p:spPr>
          <a:xfrm>
            <a:off x="5786717" y="3819743"/>
            <a:ext cx="2424570" cy="338554"/>
          </a:xfrm>
          <a:prstGeom prst="rect">
            <a:avLst/>
          </a:prstGeom>
          <a:gradFill flip="none" rotWithShape="1">
            <a:gsLst>
              <a:gs pos="100000">
                <a:schemeClr val="accent1">
                  <a:alpha val="0"/>
                </a:schemeClr>
              </a:gs>
              <a:gs pos="70000">
                <a:srgbClr val="6D97AE"/>
              </a:gs>
              <a:gs pos="30000">
                <a:srgbClr val="A2BC93"/>
              </a:gs>
              <a:gs pos="50000">
                <a:srgbClr val="FFFF00">
                  <a:lumMod val="61000"/>
                  <a:lumOff val="39000"/>
                </a:srgbClr>
              </a:gs>
              <a:gs pos="0">
                <a:schemeClr val="accent1"/>
              </a:gs>
            </a:gsLst>
            <a:lin ang="0" scaled="1"/>
            <a:tileRect/>
          </a:gradFill>
        </p:spPr>
        <p:txBody>
          <a:bodyPr wrap="square" rtlCol="0">
            <a:spAutoFit/>
          </a:bodyPr>
          <a:lstStyle/>
          <a:p>
            <a:pPr algn="ctr"/>
            <a:r>
              <a:rPr lang="en-US" sz="1600" dirty="0">
                <a:latin typeface="Arial" panose="020B0604020202020204" pitchFamily="34" charset="0"/>
                <a:cs typeface="Arial" panose="020B0604020202020204" pitchFamily="34" charset="0"/>
              </a:rPr>
              <a:t>0</a:t>
            </a:r>
            <a:r>
              <a:rPr lang="en-US" sz="1600" dirty="0">
                <a:latin typeface="Arial" panose="020B0604020202020204" pitchFamily="34" charset="0"/>
                <a:cs typeface="Arial" panose="020B0604020202020204" pitchFamily="34" charset="0"/>
                <a:sym typeface="Symbol"/>
              </a:rPr>
              <a:t></a:t>
            </a:r>
            <a:endParaRPr lang="en-US" sz="1600" dirty="0">
              <a:latin typeface="Arial" panose="020B0604020202020204" pitchFamily="34" charset="0"/>
              <a:cs typeface="Arial" panose="020B0604020202020204" pitchFamily="34" charset="0"/>
            </a:endParaRPr>
          </a:p>
        </p:txBody>
      </p:sp>
      <p:cxnSp>
        <p:nvCxnSpPr>
          <p:cNvPr id="10" name="9 Conector recto"/>
          <p:cNvCxnSpPr/>
          <p:nvPr/>
        </p:nvCxnSpPr>
        <p:spPr>
          <a:xfrm>
            <a:off x="9542259" y="5031822"/>
            <a:ext cx="2478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a:off x="9866828" y="5032226"/>
            <a:ext cx="1809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10120829" y="5030438"/>
            <a:ext cx="9048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2703290" y="4255720"/>
            <a:ext cx="4024538" cy="338554"/>
          </a:xfrm>
          <a:prstGeom prst="rect">
            <a:avLst/>
          </a:prstGeom>
          <a:gradFill flip="none" rotWithShape="1">
            <a:gsLst>
              <a:gs pos="85000">
                <a:schemeClr val="accent1">
                  <a:alpha val="0"/>
                </a:schemeClr>
              </a:gs>
              <a:gs pos="50000">
                <a:schemeClr val="tx1"/>
              </a:gs>
              <a:gs pos="15000">
                <a:schemeClr val="accent1"/>
              </a:gs>
            </a:gsLst>
            <a:lin ang="0" scaled="1"/>
            <a:tileRect/>
          </a:gradFill>
        </p:spPr>
        <p:txBody>
          <a:bodyPr wrap="square" rtlCol="0">
            <a:spAutoFit/>
          </a:bodyPr>
          <a:lstStyle/>
          <a:p>
            <a:pPr algn="ctr"/>
            <a:r>
              <a:rPr lang="en-US" sz="1600" dirty="0">
                <a:solidFill>
                  <a:schemeClr val="bg1"/>
                </a:solidFill>
                <a:latin typeface="Arial" panose="020B0604020202020204" pitchFamily="34" charset="0"/>
                <a:cs typeface="Arial" panose="020B0604020202020204" pitchFamily="34" charset="0"/>
              </a:rPr>
              <a:t>Dark Matter</a:t>
            </a:r>
          </a:p>
        </p:txBody>
      </p:sp>
      <p:sp>
        <p:nvSpPr>
          <p:cNvPr id="14" name="13 CuadroTexto"/>
          <p:cNvSpPr txBox="1"/>
          <p:nvPr/>
        </p:nvSpPr>
        <p:spPr>
          <a:xfrm>
            <a:off x="6473981" y="3283997"/>
            <a:ext cx="1750425" cy="338554"/>
          </a:xfrm>
          <a:prstGeom prst="rect">
            <a:avLst/>
          </a:prstGeom>
          <a:gradFill flip="none" rotWithShape="1">
            <a:gsLst>
              <a:gs pos="100000">
                <a:schemeClr val="accent1">
                  <a:alpha val="0"/>
                </a:schemeClr>
              </a:gs>
              <a:gs pos="70000">
                <a:srgbClr val="6D97AE"/>
              </a:gs>
              <a:gs pos="30000">
                <a:srgbClr val="A2BC93"/>
              </a:gs>
              <a:gs pos="50000">
                <a:srgbClr val="FFFF00">
                  <a:lumMod val="61000"/>
                  <a:lumOff val="39000"/>
                </a:srgbClr>
              </a:gs>
              <a:gs pos="0">
                <a:schemeClr val="accent1"/>
              </a:gs>
            </a:gsLst>
            <a:lin ang="0" scaled="1"/>
            <a:tileRect/>
          </a:gradFill>
        </p:spPr>
        <p:txBody>
          <a:bodyPr wrap="square" rtlCol="0">
            <a:spAutoFit/>
          </a:bodyPr>
          <a:lstStyle/>
          <a:p>
            <a:pPr algn="ctr"/>
            <a:r>
              <a:rPr lang="en-US" sz="1600" dirty="0">
                <a:latin typeface="Arial" panose="020B0604020202020204" pitchFamily="34" charset="0"/>
                <a:cs typeface="Arial" panose="020B0604020202020204" pitchFamily="34" charset="0"/>
              </a:rPr>
              <a:t>Reactor &amp; Geo </a:t>
            </a:r>
            <a:r>
              <a:rPr lang="en-US" sz="1600" dirty="0">
                <a:latin typeface="Arial" panose="020B0604020202020204" pitchFamily="34" charset="0"/>
                <a:cs typeface="Arial" panose="020B0604020202020204" pitchFamily="34" charset="0"/>
                <a:sym typeface="Symbol"/>
              </a:rPr>
              <a:t></a:t>
            </a:r>
            <a:endParaRPr lang="en-US" sz="1600" dirty="0">
              <a:latin typeface="Arial" panose="020B0604020202020204" pitchFamily="34" charset="0"/>
              <a:cs typeface="Arial" panose="020B0604020202020204" pitchFamily="34" charset="0"/>
            </a:endParaRPr>
          </a:p>
        </p:txBody>
      </p:sp>
      <p:sp>
        <p:nvSpPr>
          <p:cNvPr id="15" name="14 CuadroTexto"/>
          <p:cNvSpPr txBox="1"/>
          <p:nvPr/>
        </p:nvSpPr>
        <p:spPr>
          <a:xfrm>
            <a:off x="5916982" y="2703215"/>
            <a:ext cx="2546948" cy="338554"/>
          </a:xfrm>
          <a:prstGeom prst="rect">
            <a:avLst/>
          </a:prstGeom>
          <a:gradFill flip="none" rotWithShape="1">
            <a:gsLst>
              <a:gs pos="100000">
                <a:schemeClr val="accent1">
                  <a:alpha val="0"/>
                </a:schemeClr>
              </a:gs>
              <a:gs pos="70000">
                <a:srgbClr val="6D97AE"/>
              </a:gs>
              <a:gs pos="30000">
                <a:srgbClr val="A2BC93"/>
              </a:gs>
              <a:gs pos="50000">
                <a:srgbClr val="FFFF00">
                  <a:lumMod val="61000"/>
                  <a:lumOff val="39000"/>
                </a:srgbClr>
              </a:gs>
              <a:gs pos="0">
                <a:schemeClr val="accent1"/>
              </a:gs>
            </a:gsLst>
            <a:lin ang="0" scaled="1"/>
            <a:tileRect/>
          </a:gradFill>
        </p:spPr>
        <p:txBody>
          <a:bodyPr wrap="square" rtlCol="0">
            <a:spAutoFit/>
          </a:bodyPr>
          <a:lstStyle/>
          <a:p>
            <a:pPr algn="ctr"/>
            <a:r>
              <a:rPr lang="en-US" sz="1600" dirty="0">
                <a:latin typeface="Arial" panose="020B0604020202020204" pitchFamily="34" charset="0"/>
                <a:cs typeface="Arial" panose="020B0604020202020204" pitchFamily="34" charset="0"/>
              </a:rPr>
              <a:t>Solar &amp; SN </a:t>
            </a:r>
            <a:r>
              <a:rPr lang="en-US" sz="1600" dirty="0">
                <a:latin typeface="Arial" panose="020B0604020202020204" pitchFamily="34" charset="0"/>
                <a:cs typeface="Arial" panose="020B0604020202020204" pitchFamily="34" charset="0"/>
                <a:sym typeface="Symbol"/>
              </a:rPr>
              <a:t></a:t>
            </a:r>
            <a:r>
              <a:rPr lang="en-US" sz="1600" dirty="0">
                <a:latin typeface="Arial" panose="020B0604020202020204" pitchFamily="34" charset="0"/>
                <a:cs typeface="Arial" panose="020B0604020202020204" pitchFamily="34" charset="0"/>
              </a:rPr>
              <a:t> </a:t>
            </a:r>
          </a:p>
        </p:txBody>
      </p:sp>
      <p:sp>
        <p:nvSpPr>
          <p:cNvPr id="16" name="15 CuadroTexto"/>
          <p:cNvSpPr txBox="1"/>
          <p:nvPr/>
        </p:nvSpPr>
        <p:spPr>
          <a:xfrm>
            <a:off x="7608168" y="2204864"/>
            <a:ext cx="1941168" cy="338554"/>
          </a:xfrm>
          <a:prstGeom prst="rect">
            <a:avLst/>
          </a:prstGeom>
          <a:gradFill flip="none" rotWithShape="1">
            <a:gsLst>
              <a:gs pos="50000">
                <a:srgbClr val="A2BC93"/>
              </a:gs>
              <a:gs pos="75000">
                <a:srgbClr val="FFFF00">
                  <a:lumMod val="61000"/>
                  <a:lumOff val="39000"/>
                </a:srgbClr>
              </a:gs>
              <a:gs pos="0">
                <a:schemeClr val="accent1"/>
              </a:gs>
            </a:gsLst>
            <a:lin ang="0" scaled="1"/>
            <a:tileRect/>
          </a:gradFill>
        </p:spPr>
        <p:txBody>
          <a:bodyPr wrap="square" rtlCol="0">
            <a:spAutoFit/>
          </a:bodyPr>
          <a:lstStyle/>
          <a:p>
            <a:pPr algn="r"/>
            <a:r>
              <a:rPr lang="en-US" sz="1600" dirty="0">
                <a:latin typeface="Arial" panose="020B0604020202020204" pitchFamily="34" charset="0"/>
                <a:cs typeface="Arial" panose="020B0604020202020204" pitchFamily="34" charset="0"/>
                <a:sym typeface="Symbol"/>
              </a:rPr>
              <a:t>Atmospheric </a:t>
            </a:r>
            <a:r>
              <a:rPr lang="en-US" sz="1600" dirty="0">
                <a:latin typeface="Arial" panose="020B0604020202020204" pitchFamily="34" charset="0"/>
                <a:cs typeface="Arial" panose="020B0604020202020204" pitchFamily="34" charset="0"/>
              </a:rPr>
              <a:t> </a:t>
            </a:r>
          </a:p>
        </p:txBody>
      </p:sp>
      <p:sp>
        <p:nvSpPr>
          <p:cNvPr id="17" name="16 CuadroTexto"/>
          <p:cNvSpPr txBox="1"/>
          <p:nvPr/>
        </p:nvSpPr>
        <p:spPr>
          <a:xfrm>
            <a:off x="8867403" y="1661964"/>
            <a:ext cx="737453" cy="338554"/>
          </a:xfrm>
          <a:prstGeom prst="rect">
            <a:avLst/>
          </a:prstGeom>
          <a:gradFill flip="none" rotWithShape="1">
            <a:gsLst>
              <a:gs pos="40000">
                <a:srgbClr val="A2BC93"/>
              </a:gs>
              <a:gs pos="70000">
                <a:srgbClr val="FFFF00">
                  <a:lumMod val="61000"/>
                  <a:lumOff val="39000"/>
                </a:srgbClr>
              </a:gs>
              <a:gs pos="0">
                <a:schemeClr val="accent1"/>
              </a:gs>
            </a:gsLst>
            <a:lin ang="0" scaled="1"/>
            <a:tileRect/>
          </a:gradFill>
        </p:spPr>
        <p:txBody>
          <a:bodyPr wrap="square" rtlCol="0">
            <a:spAutoFit/>
          </a:bodyPr>
          <a:lstStyle/>
          <a:p>
            <a:pPr algn="r"/>
            <a:r>
              <a:rPr lang="en-US" sz="1600" dirty="0">
                <a:latin typeface="Arial" panose="020B0604020202020204" pitchFamily="34" charset="0"/>
                <a:cs typeface="Arial" panose="020B0604020202020204" pitchFamily="34" charset="0"/>
                <a:sym typeface="Symbol"/>
              </a:rPr>
              <a:t>LBL </a:t>
            </a:r>
            <a:r>
              <a:rPr lang="en-US" sz="1600" dirty="0">
                <a:latin typeface="Arial" panose="020B0604020202020204" pitchFamily="34" charset="0"/>
                <a:cs typeface="Arial" panose="020B0604020202020204" pitchFamily="34" charset="0"/>
              </a:rPr>
              <a:t> </a:t>
            </a:r>
          </a:p>
        </p:txBody>
      </p:sp>
      <p:sp>
        <p:nvSpPr>
          <p:cNvPr id="19" name="3 Marcador de número de diapositiva">
            <a:extLst>
              <a:ext uri="{FF2B5EF4-FFF2-40B4-BE49-F238E27FC236}">
                <a16:creationId xmlns:a16="http://schemas.microsoft.com/office/drawing/2014/main" id="{A4705D8B-FF15-4F5C-AD9B-E2D8ECAEBF80}"/>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5</a:t>
            </a:fld>
            <a:endParaRPr lang="es-ES" b="1" dirty="0"/>
          </a:p>
        </p:txBody>
      </p:sp>
      <p:sp>
        <p:nvSpPr>
          <p:cNvPr id="18" name="7 CuadroTexto">
            <a:extLst>
              <a:ext uri="{FF2B5EF4-FFF2-40B4-BE49-F238E27FC236}">
                <a16:creationId xmlns:a16="http://schemas.microsoft.com/office/drawing/2014/main" id="{A34CD194-B5A7-4CA9-8AD4-7A9C869C2A06}"/>
              </a:ext>
            </a:extLst>
          </p:cNvPr>
          <p:cNvSpPr txBox="1"/>
          <p:nvPr/>
        </p:nvSpPr>
        <p:spPr>
          <a:xfrm>
            <a:off x="5048083" y="5628828"/>
            <a:ext cx="2964722" cy="400110"/>
          </a:xfrm>
          <a:prstGeom prst="rect">
            <a:avLst/>
          </a:prstGeom>
          <a:noFill/>
        </p:spPr>
        <p:txBody>
          <a:bodyPr wrap="none" rtlCol="0">
            <a:spAutoFit/>
          </a:bodyPr>
          <a:lstStyle/>
          <a:p>
            <a:r>
              <a:rPr lang="es-ES" sz="2000" b="1" dirty="0" err="1"/>
              <a:t>Typical</a:t>
            </a:r>
            <a:r>
              <a:rPr lang="es-ES" sz="2000" b="1" dirty="0"/>
              <a:t> </a:t>
            </a:r>
            <a:r>
              <a:rPr lang="es-ES" sz="2000" b="1" dirty="0" err="1"/>
              <a:t>signal</a:t>
            </a:r>
            <a:r>
              <a:rPr lang="es-ES" sz="2000" b="1" dirty="0"/>
              <a:t> </a:t>
            </a:r>
            <a:r>
              <a:rPr lang="es-ES" sz="2000" b="1" dirty="0" err="1"/>
              <a:t>energy</a:t>
            </a:r>
            <a:r>
              <a:rPr lang="es-ES" sz="2000" b="1" dirty="0"/>
              <a:t> </a:t>
            </a:r>
            <a:r>
              <a:rPr lang="es-ES" sz="2000" b="1" dirty="0" err="1"/>
              <a:t>scale</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78771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6130455-B07A-4B7A-A578-5736CCDE09C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8451" y="72304"/>
            <a:ext cx="1639849" cy="570057"/>
          </a:xfrm>
          <a:prstGeom prst="rect">
            <a:avLst/>
          </a:prstGeom>
        </p:spPr>
      </p:pic>
      <p:pic>
        <p:nvPicPr>
          <p:cNvPr id="6" name="Picture 5">
            <a:extLst>
              <a:ext uri="{FF2B5EF4-FFF2-40B4-BE49-F238E27FC236}">
                <a16:creationId xmlns:a16="http://schemas.microsoft.com/office/drawing/2014/main" id="{27C9ED94-B9B2-4078-A1FC-93E27079CF65}"/>
              </a:ext>
            </a:extLst>
          </p:cNvPr>
          <p:cNvPicPr>
            <a:picLocks noChangeAspect="1"/>
          </p:cNvPicPr>
          <p:nvPr/>
        </p:nvPicPr>
        <p:blipFill>
          <a:blip r:embed="rId3"/>
          <a:stretch>
            <a:fillRect/>
          </a:stretch>
        </p:blipFill>
        <p:spPr>
          <a:xfrm>
            <a:off x="1817855" y="1124744"/>
            <a:ext cx="2160000" cy="1620000"/>
          </a:xfrm>
          <a:prstGeom prst="rect">
            <a:avLst/>
          </a:prstGeom>
        </p:spPr>
      </p:pic>
      <p:pic>
        <p:nvPicPr>
          <p:cNvPr id="7" name="Picture 6">
            <a:extLst>
              <a:ext uri="{FF2B5EF4-FFF2-40B4-BE49-F238E27FC236}">
                <a16:creationId xmlns:a16="http://schemas.microsoft.com/office/drawing/2014/main" id="{78C8A668-9F04-45B0-B2AA-09C9717371AD}"/>
              </a:ext>
            </a:extLst>
          </p:cNvPr>
          <p:cNvPicPr>
            <a:picLocks noChangeAspect="1"/>
          </p:cNvPicPr>
          <p:nvPr/>
        </p:nvPicPr>
        <p:blipFill>
          <a:blip r:embed="rId4"/>
          <a:stretch>
            <a:fillRect/>
          </a:stretch>
        </p:blipFill>
        <p:spPr>
          <a:xfrm>
            <a:off x="4482915" y="944744"/>
            <a:ext cx="3711041" cy="1980000"/>
          </a:xfrm>
          <a:prstGeom prst="rect">
            <a:avLst/>
          </a:prstGeom>
        </p:spPr>
      </p:pic>
      <p:sp>
        <p:nvSpPr>
          <p:cNvPr id="8" name="Rectangle 7">
            <a:extLst>
              <a:ext uri="{FF2B5EF4-FFF2-40B4-BE49-F238E27FC236}">
                <a16:creationId xmlns:a16="http://schemas.microsoft.com/office/drawing/2014/main" id="{CB716AB8-BC6D-4DE0-9577-4F7FB8AAA1A2}"/>
              </a:ext>
            </a:extLst>
          </p:cNvPr>
          <p:cNvSpPr/>
          <p:nvPr/>
        </p:nvSpPr>
        <p:spPr>
          <a:xfrm>
            <a:off x="6672064" y="1181699"/>
            <a:ext cx="3776279" cy="1200329"/>
          </a:xfrm>
          <a:prstGeom prst="rect">
            <a:avLst/>
          </a:prstGeom>
        </p:spPr>
        <p:txBody>
          <a:bodyPr wrap="square">
            <a:spAutoFit/>
          </a:bodyPr>
          <a:lstStyle/>
          <a:p>
            <a:pPr marL="285750" indent="-285750">
              <a:buFont typeface="Arial" panose="020B0604020202020204" pitchFamily="34" charset="0"/>
              <a:buChar char="•"/>
            </a:pPr>
            <a:r>
              <a:rPr lang="pl-PL" dirty="0">
                <a:cs typeface="Times New Roman" panose="02020603050405020304" pitchFamily="18" charset="0"/>
              </a:rPr>
              <a:t>10 cm Cu-OF</a:t>
            </a:r>
          </a:p>
          <a:p>
            <a:pPr marL="285750" indent="-285750">
              <a:buFont typeface="Arial" panose="020B0604020202020204" pitchFamily="34" charset="0"/>
              <a:buChar char="•"/>
            </a:pPr>
            <a:r>
              <a:rPr lang="en-US" dirty="0">
                <a:cs typeface="Times New Roman" panose="02020603050405020304" pitchFamily="18" charset="0"/>
              </a:rPr>
              <a:t>20 cm Pb (~660 bricks or “donuts”)</a:t>
            </a:r>
          </a:p>
          <a:p>
            <a:pPr marL="285750" indent="-285750">
              <a:buFont typeface="Arial" panose="020B0604020202020204" pitchFamily="34" charset="0"/>
              <a:buChar char="•"/>
            </a:pPr>
            <a:r>
              <a:rPr lang="en-US" dirty="0">
                <a:cs typeface="Times New Roman" panose="02020603050405020304" pitchFamily="18" charset="0"/>
              </a:rPr>
              <a:t>Methacrylate Rn box.</a:t>
            </a:r>
          </a:p>
          <a:p>
            <a:pPr marL="285750" indent="-285750">
              <a:buFont typeface="Arial" panose="020B0604020202020204" pitchFamily="34" charset="0"/>
              <a:buChar char="•"/>
            </a:pPr>
            <a:r>
              <a:rPr lang="nl-NL" dirty="0">
                <a:cs typeface="Times New Roman" panose="02020603050405020304" pitchFamily="18" charset="0"/>
              </a:rPr>
              <a:t>Door</a:t>
            </a:r>
          </a:p>
        </p:txBody>
      </p:sp>
      <p:pic>
        <p:nvPicPr>
          <p:cNvPr id="9" name="Picture 8">
            <a:extLst>
              <a:ext uri="{FF2B5EF4-FFF2-40B4-BE49-F238E27FC236}">
                <a16:creationId xmlns:a16="http://schemas.microsoft.com/office/drawing/2014/main" id="{CFDB496B-15EE-4E52-AF59-13EEA13FFF7F}"/>
              </a:ext>
            </a:extLst>
          </p:cNvPr>
          <p:cNvPicPr>
            <a:picLocks noChangeAspect="1"/>
          </p:cNvPicPr>
          <p:nvPr/>
        </p:nvPicPr>
        <p:blipFill>
          <a:blip r:embed="rId5"/>
          <a:stretch>
            <a:fillRect/>
          </a:stretch>
        </p:blipFill>
        <p:spPr>
          <a:xfrm>
            <a:off x="297660" y="2746558"/>
            <a:ext cx="4821429" cy="2700000"/>
          </a:xfrm>
          <a:prstGeom prst="rect">
            <a:avLst/>
          </a:prstGeom>
        </p:spPr>
      </p:pic>
      <p:pic>
        <p:nvPicPr>
          <p:cNvPr id="10" name="Content Placeholder 5">
            <a:extLst>
              <a:ext uri="{FF2B5EF4-FFF2-40B4-BE49-F238E27FC236}">
                <a16:creationId xmlns:a16="http://schemas.microsoft.com/office/drawing/2014/main" id="{8D39CE89-BD3E-4304-826F-41DE1055786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4295800" y="2972344"/>
            <a:ext cx="2901696" cy="2176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pic>
      <p:pic>
        <p:nvPicPr>
          <p:cNvPr id="11" name="Content Placeholder 13">
            <a:extLst>
              <a:ext uri="{FF2B5EF4-FFF2-40B4-BE49-F238E27FC236}">
                <a16:creationId xmlns:a16="http://schemas.microsoft.com/office/drawing/2014/main" id="{00003F9C-A158-4270-A76E-728C27ABFD81}"/>
              </a:ext>
            </a:extLst>
          </p:cNvPr>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8112224" y="2852936"/>
            <a:ext cx="2001520" cy="2326640"/>
          </a:xfrm>
        </p:spPr>
      </p:pic>
      <p:sp>
        <p:nvSpPr>
          <p:cNvPr id="12" name="Text Box 2">
            <a:extLst>
              <a:ext uri="{FF2B5EF4-FFF2-40B4-BE49-F238E27FC236}">
                <a16:creationId xmlns:a16="http://schemas.microsoft.com/office/drawing/2014/main" id="{C45FF448-6C4D-4E2D-892E-0F9E36B549E6}"/>
              </a:ext>
            </a:extLst>
          </p:cNvPr>
          <p:cNvSpPr txBox="1">
            <a:spLocks noChangeArrowheads="1"/>
          </p:cNvSpPr>
          <p:nvPr/>
        </p:nvSpPr>
        <p:spPr bwMode="auto">
          <a:xfrm>
            <a:off x="7464152" y="72303"/>
            <a:ext cx="24288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lnSpc>
                <a:spcPct val="125000"/>
              </a:lnSpc>
              <a:spcBef>
                <a:spcPct val="0"/>
              </a:spcBef>
              <a:spcAft>
                <a:spcPct val="0"/>
              </a:spcAft>
              <a:defRPr>
                <a:solidFill>
                  <a:schemeClr val="tx1"/>
                </a:solidFill>
                <a:latin typeface="Times New Roman" panose="02020603050405020304" pitchFamily="18" charset="0"/>
              </a:defRPr>
            </a:lvl6pPr>
            <a:lvl7pPr marL="2971800" indent="-228600" eaLnBrk="0" fontAlgn="base" hangingPunct="0">
              <a:lnSpc>
                <a:spcPct val="125000"/>
              </a:lnSpc>
              <a:spcBef>
                <a:spcPct val="0"/>
              </a:spcBef>
              <a:spcAft>
                <a:spcPct val="0"/>
              </a:spcAft>
              <a:defRPr>
                <a:solidFill>
                  <a:schemeClr val="tx1"/>
                </a:solidFill>
                <a:latin typeface="Times New Roman" panose="02020603050405020304" pitchFamily="18" charset="0"/>
              </a:defRPr>
            </a:lvl7pPr>
            <a:lvl8pPr marL="3429000" indent="-228600" eaLnBrk="0" fontAlgn="base" hangingPunct="0">
              <a:lnSpc>
                <a:spcPct val="125000"/>
              </a:lnSpc>
              <a:spcBef>
                <a:spcPct val="0"/>
              </a:spcBef>
              <a:spcAft>
                <a:spcPct val="0"/>
              </a:spcAft>
              <a:defRPr>
                <a:solidFill>
                  <a:schemeClr val="tx1"/>
                </a:solidFill>
                <a:latin typeface="Times New Roman" panose="02020603050405020304" pitchFamily="18" charset="0"/>
              </a:defRPr>
            </a:lvl8pPr>
            <a:lvl9pPr marL="3886200" indent="-228600" eaLnBrk="0" fontAlgn="base" hangingPunct="0">
              <a:lnSpc>
                <a:spcPct val="125000"/>
              </a:lnSpc>
              <a:spcBef>
                <a:spcPct val="0"/>
              </a:spcBef>
              <a:spcAft>
                <a:spcPct val="0"/>
              </a:spcAft>
              <a:defRPr>
                <a:solidFill>
                  <a:schemeClr val="tx1"/>
                </a:solidFill>
                <a:latin typeface="Times New Roman" panose="02020603050405020304" pitchFamily="18" charset="0"/>
              </a:defRPr>
            </a:lvl9pPr>
          </a:lstStyle>
          <a:p>
            <a:pPr eaLnBrk="1" hangingPunct="1">
              <a:lnSpc>
                <a:spcPct val="100000"/>
              </a:lnSpc>
            </a:pPr>
            <a:r>
              <a:rPr lang="en-US" altLang="en-US" sz="2800" b="1" dirty="0" err="1">
                <a:solidFill>
                  <a:schemeClr val="tx2"/>
                </a:solidFill>
                <a:latin typeface="+mn-lt"/>
              </a:rPr>
              <a:t>HPGe</a:t>
            </a:r>
            <a:r>
              <a:rPr lang="en-US" altLang="en-US" sz="2800" b="1" dirty="0">
                <a:solidFill>
                  <a:schemeClr val="tx2"/>
                </a:solidFill>
                <a:latin typeface="+mn-lt"/>
              </a:rPr>
              <a:t> shielding</a:t>
            </a:r>
          </a:p>
        </p:txBody>
      </p:sp>
      <p:sp>
        <p:nvSpPr>
          <p:cNvPr id="2" name="1 CuadroTexto"/>
          <p:cNvSpPr txBox="1"/>
          <p:nvPr/>
        </p:nvSpPr>
        <p:spPr>
          <a:xfrm>
            <a:off x="3930531" y="114791"/>
            <a:ext cx="1877437" cy="369332"/>
          </a:xfrm>
          <a:prstGeom prst="rect">
            <a:avLst/>
          </a:prstGeom>
          <a:noFill/>
        </p:spPr>
        <p:txBody>
          <a:bodyPr wrap="none" rtlCol="0">
            <a:spAutoFit/>
          </a:bodyPr>
          <a:lstStyle/>
          <a:p>
            <a:r>
              <a:rPr lang="en-US" i="1" dirty="0">
                <a:latin typeface="Arial" panose="020B0604020202020204" pitchFamily="34" charset="0"/>
                <a:cs typeface="Arial" panose="020B0604020202020204" pitchFamily="34" charset="0"/>
              </a:rPr>
              <a:t>Courtesy of LSC</a:t>
            </a:r>
          </a:p>
        </p:txBody>
      </p:sp>
      <p:pic>
        <p:nvPicPr>
          <p:cNvPr id="13" name="Picture 13">
            <a:extLst>
              <a:ext uri="{FF2B5EF4-FFF2-40B4-BE49-F238E27FC236}">
                <a16:creationId xmlns:a16="http://schemas.microsoft.com/office/drawing/2014/main" id="{E08948ED-2A32-46C1-BC77-A9EDBD5D4D21}"/>
              </a:ext>
            </a:extLst>
          </p:cNvPr>
          <p:cNvPicPr>
            <a:picLocks noChangeAspect="1"/>
          </p:cNvPicPr>
          <p:nvPr/>
        </p:nvPicPr>
        <p:blipFill>
          <a:blip r:embed="rId8"/>
          <a:stretch>
            <a:fillRect/>
          </a:stretch>
        </p:blipFill>
        <p:spPr>
          <a:xfrm>
            <a:off x="2265601" y="5373216"/>
            <a:ext cx="7082781" cy="1224000"/>
          </a:xfrm>
          <a:prstGeom prst="rect">
            <a:avLst/>
          </a:prstGeom>
        </p:spPr>
      </p:pic>
      <p:sp>
        <p:nvSpPr>
          <p:cNvPr id="15" name="3 Marcador de número de diapositiva">
            <a:extLst>
              <a:ext uri="{FF2B5EF4-FFF2-40B4-BE49-F238E27FC236}">
                <a16:creationId xmlns:a16="http://schemas.microsoft.com/office/drawing/2014/main" id="{F0BE3F80-7B9F-4687-BB96-438E118FA165}"/>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50</a:t>
            </a:fld>
            <a:endParaRPr lang="es-ES" b="1" dirty="0"/>
          </a:p>
        </p:txBody>
      </p:sp>
    </p:spTree>
    <p:extLst>
      <p:ext uri="{BB962C8B-B14F-4D97-AF65-F5344CB8AC3E}">
        <p14:creationId xmlns:p14="http://schemas.microsoft.com/office/powerpoint/2010/main" val="15527799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0"/>
            <a:ext cx="9144000" cy="707886"/>
          </a:xfrm>
          <a:prstGeom prst="rect">
            <a:avLst/>
          </a:prstGeom>
          <a:noFill/>
        </p:spPr>
        <p:txBody>
          <a:bodyPr wrap="square" rtlCol="0">
            <a:spAutoFit/>
          </a:bodyPr>
          <a:lstStyle/>
          <a:p>
            <a:pPr algn="ctr"/>
            <a:r>
              <a:rPr lang="en-US" sz="4000" b="1" dirty="0">
                <a:latin typeface="+mj-lt"/>
                <a:cs typeface="Arial" panose="020B0604020202020204" pitchFamily="34" charset="0"/>
              </a:rPr>
              <a:t>Gamma spectroscopy with </a:t>
            </a:r>
            <a:r>
              <a:rPr lang="en-US" sz="4000" b="1" dirty="0" err="1">
                <a:latin typeface="+mj-lt"/>
                <a:cs typeface="Arial" panose="020B0604020202020204" pitchFamily="34" charset="0"/>
              </a:rPr>
              <a:t>HPGe</a:t>
            </a:r>
            <a:endParaRPr lang="en-US" sz="4000" b="1" dirty="0">
              <a:latin typeface="+mj-lt"/>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5520" y="836713"/>
            <a:ext cx="4205346" cy="2716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2025" y="866453"/>
            <a:ext cx="3891267" cy="2722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6816080" y="3625651"/>
            <a:ext cx="3168353" cy="400110"/>
          </a:xfrm>
          <a:prstGeom prst="rect">
            <a:avLst/>
          </a:prstGeom>
          <a:noFill/>
        </p:spPr>
        <p:txBody>
          <a:bodyPr wrap="square" rtlCol="0">
            <a:spAutoFit/>
          </a:bodyPr>
          <a:lstStyle/>
          <a:p>
            <a:r>
              <a:rPr lang="en-US" sz="1000" dirty="0"/>
              <a:t>Compton, photoelectric, and pair production cross section of Ge for high-energy g-rays.</a:t>
            </a:r>
            <a:endParaRPr lang="en-US" sz="1000" dirty="0">
              <a:latin typeface="Arial" panose="020B0604020202020204" pitchFamily="34" charset="0"/>
              <a:cs typeface="Arial" panose="020B0604020202020204" pitchFamily="34" charset="0"/>
            </a:endParaRPr>
          </a:p>
        </p:txBody>
      </p:sp>
      <p:sp>
        <p:nvSpPr>
          <p:cNvPr id="3" name="2 CuadroTexto"/>
          <p:cNvSpPr txBox="1"/>
          <p:nvPr/>
        </p:nvSpPr>
        <p:spPr>
          <a:xfrm>
            <a:off x="2135560" y="3604954"/>
            <a:ext cx="3528393" cy="400110"/>
          </a:xfrm>
          <a:prstGeom prst="rect">
            <a:avLst/>
          </a:prstGeom>
          <a:noFill/>
        </p:spPr>
        <p:txBody>
          <a:bodyPr wrap="square" rtlCol="0">
            <a:spAutoFit/>
          </a:bodyPr>
          <a:lstStyle/>
          <a:p>
            <a:pPr algn="ctr"/>
            <a:r>
              <a:rPr lang="en-US" sz="1000" dirty="0"/>
              <a:t>Photoelectric cross section (barns) of Si (lower curve) and Ge (higher curve) as a function of energy (</a:t>
            </a:r>
            <a:r>
              <a:rPr lang="en-US" sz="1000" dirty="0" err="1"/>
              <a:t>keV</a:t>
            </a:r>
            <a:r>
              <a:rPr lang="en-US" sz="1000" dirty="0"/>
              <a:t>).</a:t>
            </a:r>
            <a:endParaRPr lang="en-US" sz="1000" dirty="0">
              <a:latin typeface="Arial" panose="020B0604020202020204" pitchFamily="34" charset="0"/>
              <a:cs typeface="Arial" panose="020B0604020202020204" pitchFamily="34" charset="0"/>
            </a:endParaRPr>
          </a:p>
        </p:txBody>
      </p:sp>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6198" y="4093239"/>
            <a:ext cx="4248116" cy="2792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3 Marcador de número de diapositiva"/>
          <p:cNvSpPr>
            <a:spLocks noGrp="1"/>
          </p:cNvSpPr>
          <p:nvPr>
            <p:ph type="sldNum" sz="quarter" idx="12"/>
          </p:nvPr>
        </p:nvSpPr>
        <p:spPr>
          <a:xfrm>
            <a:off x="3010871" y="6435105"/>
            <a:ext cx="9180512" cy="365125"/>
          </a:xfrm>
        </p:spPr>
        <p:txBody>
          <a:bodyPr/>
          <a:lstStyle/>
          <a:p>
            <a:r>
              <a:rPr lang="en-US" i="1" dirty="0"/>
              <a:t>				                 </a:t>
            </a:r>
            <a:fld id="{132FADFE-3B8F-471C-ABF0-DBC7717ECBBC}" type="slidenum">
              <a:rPr lang="es-ES" smtClean="0"/>
              <a:pPr/>
              <a:t>51</a:t>
            </a:fld>
            <a:endParaRPr lang="es-ES" dirty="0"/>
          </a:p>
        </p:txBody>
      </p:sp>
      <p:pic>
        <p:nvPicPr>
          <p:cNvPr id="11" name="Picture 2">
            <a:extLst>
              <a:ext uri="{FF2B5EF4-FFF2-40B4-BE49-F238E27FC236}">
                <a16:creationId xmlns:a16="http://schemas.microsoft.com/office/drawing/2014/main" id="{901EE1AE-0FCD-4CFD-B397-4963649CC0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5560" y="4665101"/>
            <a:ext cx="2847551" cy="1243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65846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45B59B8-BFFF-4902-8F82-BB01E9BCE3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8451" y="45008"/>
            <a:ext cx="1639849" cy="570057"/>
          </a:xfrm>
          <a:prstGeom prst="rect">
            <a:avLst/>
          </a:prstGeom>
        </p:spPr>
      </p:pic>
      <p:sp>
        <p:nvSpPr>
          <p:cNvPr id="5" name="Text Box 2">
            <a:extLst>
              <a:ext uri="{FF2B5EF4-FFF2-40B4-BE49-F238E27FC236}">
                <a16:creationId xmlns:a16="http://schemas.microsoft.com/office/drawing/2014/main" id="{C932BAE3-38B0-4F9E-A6FB-3B89697D642B}"/>
              </a:ext>
            </a:extLst>
          </p:cNvPr>
          <p:cNvSpPr txBox="1">
            <a:spLocks noChangeArrowheads="1"/>
          </p:cNvSpPr>
          <p:nvPr/>
        </p:nvSpPr>
        <p:spPr bwMode="auto">
          <a:xfrm>
            <a:off x="1823073" y="1039515"/>
            <a:ext cx="80254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lnSpc>
                <a:spcPct val="125000"/>
              </a:lnSpc>
              <a:spcBef>
                <a:spcPct val="0"/>
              </a:spcBef>
              <a:spcAft>
                <a:spcPct val="0"/>
              </a:spcAft>
              <a:defRPr>
                <a:solidFill>
                  <a:schemeClr val="tx1"/>
                </a:solidFill>
                <a:latin typeface="Times New Roman" panose="02020603050405020304" pitchFamily="18" charset="0"/>
              </a:defRPr>
            </a:lvl6pPr>
            <a:lvl7pPr marL="2971800" indent="-228600" eaLnBrk="0" fontAlgn="base" hangingPunct="0">
              <a:lnSpc>
                <a:spcPct val="125000"/>
              </a:lnSpc>
              <a:spcBef>
                <a:spcPct val="0"/>
              </a:spcBef>
              <a:spcAft>
                <a:spcPct val="0"/>
              </a:spcAft>
              <a:defRPr>
                <a:solidFill>
                  <a:schemeClr val="tx1"/>
                </a:solidFill>
                <a:latin typeface="Times New Roman" panose="02020603050405020304" pitchFamily="18" charset="0"/>
              </a:defRPr>
            </a:lvl7pPr>
            <a:lvl8pPr marL="3429000" indent="-228600" eaLnBrk="0" fontAlgn="base" hangingPunct="0">
              <a:lnSpc>
                <a:spcPct val="125000"/>
              </a:lnSpc>
              <a:spcBef>
                <a:spcPct val="0"/>
              </a:spcBef>
              <a:spcAft>
                <a:spcPct val="0"/>
              </a:spcAft>
              <a:defRPr>
                <a:solidFill>
                  <a:schemeClr val="tx1"/>
                </a:solidFill>
                <a:latin typeface="Times New Roman" panose="02020603050405020304" pitchFamily="18" charset="0"/>
              </a:defRPr>
            </a:lvl8pPr>
            <a:lvl9pPr marL="3886200" indent="-228600" eaLnBrk="0" fontAlgn="base" hangingPunct="0">
              <a:lnSpc>
                <a:spcPct val="125000"/>
              </a:lnSpc>
              <a:spcBef>
                <a:spcPct val="0"/>
              </a:spcBef>
              <a:spcAft>
                <a:spcPct val="0"/>
              </a:spcAft>
              <a:defRPr>
                <a:solidFill>
                  <a:schemeClr val="tx1"/>
                </a:solidFill>
                <a:latin typeface="Times New Roman" panose="02020603050405020304" pitchFamily="18" charset="0"/>
              </a:defRPr>
            </a:lvl9pPr>
          </a:lstStyle>
          <a:p>
            <a:pPr eaLnBrk="1" hangingPunct="1">
              <a:lnSpc>
                <a:spcPct val="100000"/>
              </a:lnSpc>
            </a:pPr>
            <a:r>
              <a:rPr lang="en-US" altLang="en-US" sz="2800" b="1" dirty="0">
                <a:solidFill>
                  <a:schemeClr val="tx2"/>
                </a:solidFill>
                <a:latin typeface="+mn-lt"/>
              </a:rPr>
              <a:t>Ultra-Low Background Measurements Service- Hall C</a:t>
            </a:r>
          </a:p>
        </p:txBody>
      </p:sp>
      <p:pic>
        <p:nvPicPr>
          <p:cNvPr id="6" name="Content Placeholder 4">
            <a:extLst>
              <a:ext uri="{FF2B5EF4-FFF2-40B4-BE49-F238E27FC236}">
                <a16:creationId xmlns:a16="http://schemas.microsoft.com/office/drawing/2014/main" id="{75C4D5CC-357A-4900-A5DE-631FFE204C64}"/>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25578" y="2169872"/>
            <a:ext cx="5394138" cy="3600000"/>
          </a:xfrm>
        </p:spPr>
      </p:pic>
      <p:sp>
        <p:nvSpPr>
          <p:cNvPr id="7" name="Rectangle 6">
            <a:extLst>
              <a:ext uri="{FF2B5EF4-FFF2-40B4-BE49-F238E27FC236}">
                <a16:creationId xmlns:a16="http://schemas.microsoft.com/office/drawing/2014/main" id="{A59764A5-E389-40EC-8ED2-CF75F6E072DF}"/>
              </a:ext>
            </a:extLst>
          </p:cNvPr>
          <p:cNvSpPr/>
          <p:nvPr/>
        </p:nvSpPr>
        <p:spPr>
          <a:xfrm>
            <a:off x="7198164" y="2365870"/>
            <a:ext cx="3268259" cy="830997"/>
          </a:xfrm>
          <a:prstGeom prst="rect">
            <a:avLst/>
          </a:prstGeom>
        </p:spPr>
        <p:txBody>
          <a:bodyPr wrap="square">
            <a:spAutoFit/>
          </a:bodyPr>
          <a:lstStyle/>
          <a:p>
            <a:r>
              <a:rPr lang="pl-PL" sz="1600" dirty="0">
                <a:latin typeface="Times New Roman" panose="02020603050405020304" pitchFamily="18" charset="0"/>
                <a:cs typeface="Times New Roman" panose="02020603050405020304" pitchFamily="18" charset="0"/>
              </a:rPr>
              <a:t>7 HPGe p-type coaxial (2 kg)</a:t>
            </a:r>
            <a:r>
              <a:rPr lang="en-US" sz="1600" dirty="0">
                <a:latin typeface="Times New Roman" panose="02020603050405020304" pitchFamily="18" charset="0"/>
                <a:cs typeface="Times New Roman" panose="02020603050405020304" pitchFamily="18" charset="0"/>
              </a:rPr>
              <a:t>-LSC</a:t>
            </a:r>
          </a:p>
          <a:p>
            <a:r>
              <a:rPr lang="en-US" sz="1600" dirty="0">
                <a:latin typeface="Times New Roman" panose="02020603050405020304" pitchFamily="18" charset="0"/>
                <a:cs typeface="Times New Roman" panose="02020603050405020304" pitchFamily="18" charset="0"/>
              </a:rPr>
              <a:t>1 </a:t>
            </a:r>
            <a:r>
              <a:rPr lang="en-US" sz="1600" dirty="0" err="1">
                <a:latin typeface="Times New Roman" panose="02020603050405020304" pitchFamily="18" charset="0"/>
                <a:cs typeface="Times New Roman" panose="02020603050405020304" pitchFamily="18" charset="0"/>
              </a:rPr>
              <a:t>SAGe</a:t>
            </a:r>
            <a:r>
              <a:rPr lang="en-US" sz="1600" dirty="0">
                <a:latin typeface="Times New Roman" panose="02020603050405020304" pitchFamily="18" charset="0"/>
                <a:cs typeface="Times New Roman" panose="02020603050405020304" pitchFamily="18" charset="0"/>
              </a:rPr>
              <a:t> Well model GSW275L-LSC</a:t>
            </a:r>
          </a:p>
          <a:p>
            <a:r>
              <a:rPr lang="en-US" sz="1600" dirty="0">
                <a:latin typeface="Times New Roman" panose="02020603050405020304" pitchFamily="18" charset="0"/>
                <a:cs typeface="Times New Roman" panose="02020603050405020304" pitchFamily="18" charset="0"/>
              </a:rPr>
              <a:t>1SAGe Well model GSW400-Poland</a:t>
            </a:r>
          </a:p>
        </p:txBody>
      </p:sp>
      <p:sp>
        <p:nvSpPr>
          <p:cNvPr id="8" name="Rectangle 7">
            <a:extLst>
              <a:ext uri="{FF2B5EF4-FFF2-40B4-BE49-F238E27FC236}">
                <a16:creationId xmlns:a16="http://schemas.microsoft.com/office/drawing/2014/main" id="{0AE5AEF5-C6EB-410D-AC38-C492ECD0F626}"/>
              </a:ext>
            </a:extLst>
          </p:cNvPr>
          <p:cNvSpPr/>
          <p:nvPr/>
        </p:nvSpPr>
        <p:spPr>
          <a:xfrm>
            <a:off x="7198164" y="3969872"/>
            <a:ext cx="3268259" cy="1569660"/>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7 mounted and taking data: Asterix, </a:t>
            </a:r>
            <a:r>
              <a:rPr lang="en-US" sz="1600" dirty="0" err="1">
                <a:latin typeface="Times New Roman" panose="02020603050405020304" pitchFamily="18" charset="0"/>
                <a:cs typeface="Times New Roman" panose="02020603050405020304" pitchFamily="18" charset="0"/>
              </a:rPr>
              <a:t>GeLatuca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GeOroel</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GeTobazo</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GeAnayet</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GeAspe</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GeRysy</a:t>
            </a:r>
            <a:r>
              <a:rPr lang="en-US" sz="1600" dirty="0">
                <a:latin typeface="Times New Roman" panose="02020603050405020304" pitchFamily="18" charset="0"/>
                <a:cs typeface="Times New Roman" panose="02020603050405020304" pitchFamily="18" charset="0"/>
              </a:rPr>
              <a:t>.</a:t>
            </a:r>
          </a:p>
          <a:p>
            <a:endParaRPr lang="en-US" sz="1600" dirty="0">
              <a:latin typeface="Times New Roman" panose="02020603050405020304" pitchFamily="18" charset="0"/>
              <a:cs typeface="Times New Roman" panose="02020603050405020304" pitchFamily="18" charset="0"/>
            </a:endParaRPr>
          </a:p>
          <a:p>
            <a:r>
              <a:rPr lang="en-US" sz="1600" dirty="0" err="1">
                <a:latin typeface="Times New Roman" panose="02020603050405020304" pitchFamily="18" charset="0"/>
                <a:cs typeface="Times New Roman" panose="02020603050405020304" pitchFamily="18" charset="0"/>
              </a:rPr>
              <a:t>Obelix</a:t>
            </a:r>
            <a:r>
              <a:rPr lang="en-US" sz="1600" dirty="0">
                <a:latin typeface="Times New Roman" panose="02020603050405020304" pitchFamily="18" charset="0"/>
                <a:cs typeface="Times New Roman" panose="02020603050405020304" pitchFamily="18" charset="0"/>
              </a:rPr>
              <a:t>  and </a:t>
            </a:r>
            <a:r>
              <a:rPr lang="en-US" sz="1600" dirty="0" err="1">
                <a:latin typeface="Times New Roman" panose="02020603050405020304" pitchFamily="18" charset="0"/>
                <a:cs typeface="Times New Roman" panose="02020603050405020304" pitchFamily="18" charset="0"/>
              </a:rPr>
              <a:t>GeLaraca</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SAGe</a:t>
            </a:r>
            <a:r>
              <a:rPr lang="en-US" sz="1600" dirty="0">
                <a:latin typeface="Times New Roman" panose="02020603050405020304" pitchFamily="18" charset="0"/>
                <a:cs typeface="Times New Roman" panose="02020603050405020304" pitchFamily="18" charset="0"/>
              </a:rPr>
              <a:t>)-no shielding</a:t>
            </a:r>
          </a:p>
        </p:txBody>
      </p:sp>
      <p:sp>
        <p:nvSpPr>
          <p:cNvPr id="9" name="8 CuadroTexto"/>
          <p:cNvSpPr txBox="1"/>
          <p:nvPr/>
        </p:nvSpPr>
        <p:spPr>
          <a:xfrm>
            <a:off x="3758605" y="111618"/>
            <a:ext cx="1877437" cy="369332"/>
          </a:xfrm>
          <a:prstGeom prst="rect">
            <a:avLst/>
          </a:prstGeom>
          <a:noFill/>
        </p:spPr>
        <p:txBody>
          <a:bodyPr wrap="none" rtlCol="0">
            <a:spAutoFit/>
          </a:bodyPr>
          <a:lstStyle/>
          <a:p>
            <a:r>
              <a:rPr lang="en-US" i="1" dirty="0">
                <a:latin typeface="Arial" panose="020B0604020202020204" pitchFamily="34" charset="0"/>
                <a:cs typeface="Arial" panose="020B0604020202020204" pitchFamily="34" charset="0"/>
              </a:rPr>
              <a:t>Courtesy of LSC</a:t>
            </a:r>
          </a:p>
        </p:txBody>
      </p:sp>
      <p:sp>
        <p:nvSpPr>
          <p:cNvPr id="11" name="3 Marcador de número de diapositiva">
            <a:extLst>
              <a:ext uri="{FF2B5EF4-FFF2-40B4-BE49-F238E27FC236}">
                <a16:creationId xmlns:a16="http://schemas.microsoft.com/office/drawing/2014/main" id="{48BD6A1D-5BE8-4EA4-8D21-726DDBFB0C31}"/>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52</a:t>
            </a:fld>
            <a:endParaRPr lang="es-ES" b="1" dirty="0"/>
          </a:p>
        </p:txBody>
      </p:sp>
    </p:spTree>
    <p:extLst>
      <p:ext uri="{BB962C8B-B14F-4D97-AF65-F5344CB8AC3E}">
        <p14:creationId xmlns:p14="http://schemas.microsoft.com/office/powerpoint/2010/main" val="35764274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0"/>
            <a:ext cx="9144000" cy="707886"/>
          </a:xfrm>
          <a:prstGeom prst="rect">
            <a:avLst/>
          </a:prstGeom>
          <a:noFill/>
        </p:spPr>
        <p:txBody>
          <a:bodyPr wrap="square" rtlCol="0">
            <a:spAutoFit/>
          </a:bodyPr>
          <a:lstStyle/>
          <a:p>
            <a:pPr algn="ctr"/>
            <a:r>
              <a:rPr lang="en-US" sz="4000" b="1" dirty="0" err="1">
                <a:latin typeface="+mj-lt"/>
                <a:cs typeface="Arial" panose="020B0604020202020204" pitchFamily="34" charset="0"/>
              </a:rPr>
              <a:t>HPGe</a:t>
            </a:r>
            <a:r>
              <a:rPr lang="en-US" sz="4000" b="1" dirty="0">
                <a:latin typeface="+mj-lt"/>
                <a:cs typeface="Arial" panose="020B0604020202020204" pitchFamily="34" charset="0"/>
              </a:rPr>
              <a:t>: Figure of Merit</a:t>
            </a:r>
          </a:p>
        </p:txBody>
      </p:sp>
      <p:sp>
        <p:nvSpPr>
          <p:cNvPr id="3" name="2 CuadroTexto"/>
          <p:cNvSpPr txBox="1"/>
          <p:nvPr/>
        </p:nvSpPr>
        <p:spPr>
          <a:xfrm>
            <a:off x="191344" y="620689"/>
            <a:ext cx="12000656" cy="5509200"/>
          </a:xfrm>
          <a:prstGeom prst="rect">
            <a:avLst/>
          </a:prstGeom>
          <a:noFill/>
        </p:spPr>
        <p:txBody>
          <a:bodyPr wrap="square" rtlCol="0">
            <a:spAutoFit/>
          </a:bodyPr>
          <a:lstStyle/>
          <a:p>
            <a:pPr>
              <a:spcAft>
                <a:spcPts val="1200"/>
              </a:spcAft>
            </a:pPr>
            <a:r>
              <a:rPr lang="en-US" sz="2200" i="1" dirty="0">
                <a:latin typeface="+mj-lt"/>
                <a:cs typeface="Arial" panose="020B0604020202020204" pitchFamily="34" charset="0"/>
              </a:rPr>
              <a:t>Advantages</a:t>
            </a:r>
            <a:r>
              <a:rPr lang="en-US" sz="2200" dirty="0">
                <a:latin typeface="+mj-lt"/>
                <a:cs typeface="Arial" panose="020B0604020202020204" pitchFamily="34" charset="0"/>
              </a:rPr>
              <a:t>: </a:t>
            </a:r>
          </a:p>
          <a:p>
            <a:pPr marL="285750" indent="-285750">
              <a:spcAft>
                <a:spcPts val="1200"/>
              </a:spcAft>
              <a:buFont typeface="Arial" panose="020B0604020202020204" pitchFamily="34" charset="0"/>
              <a:buChar char="•"/>
            </a:pPr>
            <a:r>
              <a:rPr lang="en-US" sz="2200" dirty="0">
                <a:solidFill>
                  <a:srgbClr val="00B050"/>
                </a:solidFill>
                <a:latin typeface="+mj-lt"/>
                <a:cs typeface="Arial" panose="020B0604020202020204" pitchFamily="34" charset="0"/>
              </a:rPr>
              <a:t>The best technique to assay the </a:t>
            </a:r>
            <a:r>
              <a:rPr lang="en-US" sz="2200" dirty="0">
                <a:solidFill>
                  <a:srgbClr val="00B050"/>
                </a:solidFill>
                <a:latin typeface="+mj-lt"/>
                <a:cs typeface="Arial" panose="020B0604020202020204" pitchFamily="34" charset="0"/>
                <a:sym typeface="Symbol"/>
              </a:rPr>
              <a:t>-emitters:</a:t>
            </a:r>
            <a:r>
              <a:rPr lang="en-US" sz="2200" dirty="0">
                <a:solidFill>
                  <a:srgbClr val="00B050"/>
                </a:solidFill>
                <a:latin typeface="+mj-lt"/>
                <a:cs typeface="Arial" panose="020B0604020202020204" pitchFamily="34" charset="0"/>
              </a:rPr>
              <a:t> K-40, middle primordial decay chains, </a:t>
            </a:r>
            <a:r>
              <a:rPr lang="en-US" sz="2200" dirty="0" err="1">
                <a:solidFill>
                  <a:srgbClr val="00B050"/>
                </a:solidFill>
                <a:latin typeface="+mj-lt"/>
                <a:cs typeface="Arial" panose="020B0604020202020204" pitchFamily="34" charset="0"/>
              </a:rPr>
              <a:t>cosmogenics</a:t>
            </a:r>
            <a:r>
              <a:rPr lang="en-US" sz="2200" dirty="0">
                <a:solidFill>
                  <a:srgbClr val="00B050"/>
                </a:solidFill>
                <a:latin typeface="+mj-lt"/>
                <a:cs typeface="Arial" panose="020B0604020202020204" pitchFamily="34" charset="0"/>
              </a:rPr>
              <a:t> … </a:t>
            </a:r>
            <a:r>
              <a:rPr lang="en-US" sz="2200" dirty="0" err="1">
                <a:solidFill>
                  <a:srgbClr val="00B050"/>
                </a:solidFill>
                <a:latin typeface="+mj-lt"/>
                <a:cs typeface="Arial" panose="020B0604020202020204" pitchFamily="34" charset="0"/>
              </a:rPr>
              <a:t>etc</a:t>
            </a:r>
            <a:endParaRPr lang="en-US" sz="2200" dirty="0">
              <a:solidFill>
                <a:srgbClr val="00B050"/>
              </a:solidFill>
              <a:latin typeface="+mj-lt"/>
              <a:cs typeface="Arial" panose="020B0604020202020204" pitchFamily="34" charset="0"/>
            </a:endParaRPr>
          </a:p>
          <a:p>
            <a:pPr marL="285750" indent="-285750">
              <a:spcAft>
                <a:spcPts val="1200"/>
              </a:spcAft>
              <a:buFont typeface="Arial" panose="020B0604020202020204" pitchFamily="34" charset="0"/>
              <a:buChar char="•"/>
            </a:pPr>
            <a:r>
              <a:rPr lang="en-US" sz="2200" dirty="0">
                <a:solidFill>
                  <a:srgbClr val="00B050"/>
                </a:solidFill>
                <a:latin typeface="+mj-lt"/>
                <a:cs typeface="Arial" panose="020B0604020202020204" pitchFamily="34" charset="0"/>
              </a:rPr>
              <a:t>Relatively simple sample preparation</a:t>
            </a:r>
          </a:p>
          <a:p>
            <a:pPr marL="285750" indent="-285750">
              <a:spcAft>
                <a:spcPts val="1200"/>
              </a:spcAft>
              <a:buFont typeface="Arial" panose="020B0604020202020204" pitchFamily="34" charset="0"/>
              <a:buChar char="•"/>
            </a:pPr>
            <a:r>
              <a:rPr lang="en-US" sz="2200" dirty="0">
                <a:solidFill>
                  <a:srgbClr val="00B050"/>
                </a:solidFill>
                <a:latin typeface="+mj-lt"/>
                <a:cs typeface="Arial" panose="020B0604020202020204" pitchFamily="34" charset="0"/>
              </a:rPr>
              <a:t>Non-destructive technique</a:t>
            </a:r>
          </a:p>
          <a:p>
            <a:pPr marL="285750" indent="-285750">
              <a:spcAft>
                <a:spcPts val="2400"/>
              </a:spcAft>
              <a:buFont typeface="Arial" panose="020B0604020202020204" pitchFamily="34" charset="0"/>
              <a:buChar char="•"/>
            </a:pPr>
            <a:r>
              <a:rPr lang="en-US" sz="2200" dirty="0">
                <a:solidFill>
                  <a:srgbClr val="00B050"/>
                </a:solidFill>
                <a:latin typeface="+mj-lt"/>
                <a:cs typeface="Arial" panose="020B0604020202020204" pitchFamily="34" charset="0"/>
              </a:rPr>
              <a:t>Very good sensitivity achievable (</a:t>
            </a:r>
            <a:r>
              <a:rPr lang="en-US" sz="2200" dirty="0">
                <a:solidFill>
                  <a:srgbClr val="00B050"/>
                </a:solidFill>
                <a:latin typeface="+mj-lt"/>
                <a:cs typeface="Arial" panose="020B0604020202020204" pitchFamily="34" charset="0"/>
                <a:sym typeface="Symbol"/>
              </a:rPr>
              <a:t>&lt;&lt; </a:t>
            </a:r>
            <a:r>
              <a:rPr lang="en-US" sz="2200" dirty="0" err="1">
                <a:solidFill>
                  <a:srgbClr val="00B050"/>
                </a:solidFill>
                <a:latin typeface="+mj-lt"/>
                <a:cs typeface="Arial" panose="020B0604020202020204" pitchFamily="34" charset="0"/>
                <a:sym typeface="Symbol"/>
              </a:rPr>
              <a:t>mBq</a:t>
            </a:r>
            <a:r>
              <a:rPr lang="en-US" sz="2200" dirty="0">
                <a:solidFill>
                  <a:srgbClr val="00B050"/>
                </a:solidFill>
                <a:latin typeface="+mj-lt"/>
                <a:cs typeface="Arial" panose="020B0604020202020204" pitchFamily="34" charset="0"/>
                <a:sym typeface="Symbol"/>
              </a:rPr>
              <a:t>/kg)</a:t>
            </a:r>
            <a:endParaRPr lang="en-US" sz="2200" dirty="0">
              <a:solidFill>
                <a:srgbClr val="00B050"/>
              </a:solidFill>
              <a:latin typeface="+mj-lt"/>
              <a:cs typeface="Arial" panose="020B0604020202020204" pitchFamily="34" charset="0"/>
            </a:endParaRPr>
          </a:p>
          <a:p>
            <a:pPr>
              <a:spcAft>
                <a:spcPts val="1200"/>
              </a:spcAft>
            </a:pPr>
            <a:r>
              <a:rPr lang="en-US" sz="2200" i="1" dirty="0">
                <a:latin typeface="+mj-lt"/>
                <a:cs typeface="Arial" panose="020B0604020202020204" pitchFamily="34" charset="0"/>
              </a:rPr>
              <a:t>Limitations</a:t>
            </a:r>
            <a:r>
              <a:rPr lang="en-US" sz="2200" dirty="0">
                <a:latin typeface="+mj-lt"/>
                <a:cs typeface="Arial" panose="020B0604020202020204" pitchFamily="34" charset="0"/>
              </a:rPr>
              <a:t>: </a:t>
            </a:r>
          </a:p>
          <a:p>
            <a:pPr marL="342900" indent="-342900">
              <a:spcAft>
                <a:spcPts val="1200"/>
              </a:spcAft>
              <a:buFont typeface="Arial" panose="020B0604020202020204" pitchFamily="34" charset="0"/>
              <a:buChar char="•"/>
            </a:pPr>
            <a:r>
              <a:rPr lang="en-US" sz="2200" dirty="0">
                <a:solidFill>
                  <a:srgbClr val="FF0000"/>
                </a:solidFill>
                <a:cs typeface="Arial" panose="020B0604020202020204" pitchFamily="34" charset="0"/>
              </a:rPr>
              <a:t>Actual sensitivity strongly depends on the mass of the sample (not suitable for small samples)</a:t>
            </a:r>
          </a:p>
          <a:p>
            <a:pPr marL="342900" indent="-342900">
              <a:spcAft>
                <a:spcPts val="1200"/>
              </a:spcAft>
              <a:buFont typeface="Arial" panose="020B0604020202020204" pitchFamily="34" charset="0"/>
              <a:buChar char="•"/>
            </a:pPr>
            <a:r>
              <a:rPr lang="en-US" sz="2200" dirty="0">
                <a:solidFill>
                  <a:srgbClr val="FF0000"/>
                </a:solidFill>
                <a:cs typeface="Arial" panose="020B0604020202020204" pitchFamily="34" charset="0"/>
              </a:rPr>
              <a:t>Stringent detector stability and background requirements</a:t>
            </a:r>
          </a:p>
          <a:p>
            <a:pPr marL="285750" indent="-285750">
              <a:spcAft>
                <a:spcPts val="1200"/>
              </a:spcAft>
              <a:buFont typeface="Arial" panose="020B0604020202020204" pitchFamily="34" charset="0"/>
              <a:buChar char="•"/>
            </a:pPr>
            <a:r>
              <a:rPr lang="en-US" sz="2200" dirty="0">
                <a:solidFill>
                  <a:srgbClr val="FF0000"/>
                </a:solidFill>
                <a:cs typeface="Arial" panose="020B0604020202020204" pitchFamily="34" charset="0"/>
              </a:rPr>
              <a:t>Only sensitive to </a:t>
            </a:r>
            <a:r>
              <a:rPr lang="en-US" sz="2200" dirty="0">
                <a:solidFill>
                  <a:srgbClr val="FF0000"/>
                </a:solidFill>
                <a:cs typeface="Arial" panose="020B0604020202020204" pitchFamily="34" charset="0"/>
                <a:sym typeface="Symbol"/>
              </a:rPr>
              <a:t>-emitters</a:t>
            </a:r>
            <a:endParaRPr lang="en-US" sz="2200" dirty="0">
              <a:solidFill>
                <a:srgbClr val="FF0000"/>
              </a:solidFill>
              <a:cs typeface="Arial" panose="020B0604020202020204" pitchFamily="34" charset="0"/>
            </a:endParaRPr>
          </a:p>
          <a:p>
            <a:pPr marL="285750" indent="-285750">
              <a:spcAft>
                <a:spcPts val="1200"/>
              </a:spcAft>
              <a:buFont typeface="Arial" panose="020B0604020202020204" pitchFamily="34" charset="0"/>
              <a:buChar char="•"/>
            </a:pPr>
            <a:r>
              <a:rPr lang="en-US" sz="2200" dirty="0">
                <a:solidFill>
                  <a:srgbClr val="FF0000"/>
                </a:solidFill>
                <a:cs typeface="Arial" panose="020B0604020202020204" pitchFamily="34" charset="0"/>
              </a:rPr>
              <a:t>Several weeks are typically necessary to assay clean samples</a:t>
            </a:r>
          </a:p>
          <a:p>
            <a:pPr marL="285750" indent="-285750">
              <a:spcAft>
                <a:spcPts val="1200"/>
              </a:spcAft>
              <a:buFont typeface="Arial" panose="020B0604020202020204" pitchFamily="34" charset="0"/>
              <a:buChar char="•"/>
            </a:pPr>
            <a:r>
              <a:rPr lang="en-US" sz="2200" dirty="0">
                <a:solidFill>
                  <a:srgbClr val="FF0000"/>
                </a:solidFill>
                <a:cs typeface="Arial" panose="020B0604020202020204" pitchFamily="34" charset="0"/>
              </a:rPr>
              <a:t>Detailed Monte Carlo simulation to calculate the efficiency as a function of E</a:t>
            </a:r>
            <a:endParaRPr lang="en-US" sz="2200" dirty="0">
              <a:latin typeface="+mj-lt"/>
              <a:cs typeface="Arial" panose="020B0604020202020204" pitchFamily="34" charset="0"/>
            </a:endParaRPr>
          </a:p>
        </p:txBody>
      </p:sp>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a:stretch/>
        </p:blipFill>
        <p:spPr bwMode="auto">
          <a:xfrm>
            <a:off x="8688289" y="1662311"/>
            <a:ext cx="1469242" cy="1383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2637"/>
          <a:stretch/>
        </p:blipFill>
        <p:spPr bwMode="auto">
          <a:xfrm>
            <a:off x="8817904" y="4653136"/>
            <a:ext cx="1368152" cy="1359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3 Marcador de número de diapositiva">
            <a:extLst>
              <a:ext uri="{FF2B5EF4-FFF2-40B4-BE49-F238E27FC236}">
                <a16:creationId xmlns:a16="http://schemas.microsoft.com/office/drawing/2014/main" id="{59EBAF8A-F2CB-4FA0-9D19-35BA47A42F38}"/>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53</a:t>
            </a:fld>
            <a:endParaRPr lang="es-ES" b="1" dirty="0"/>
          </a:p>
        </p:txBody>
      </p:sp>
    </p:spTree>
    <p:extLst>
      <p:ext uri="{BB962C8B-B14F-4D97-AF65-F5344CB8AC3E}">
        <p14:creationId xmlns:p14="http://schemas.microsoft.com/office/powerpoint/2010/main" val="35015464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3F6D8BF3-A72F-4CB5-90F7-BCCAD1875F5F}"/>
              </a:ext>
            </a:extLst>
          </p:cNvPr>
          <p:cNvPicPr>
            <a:picLocks noChangeAspect="1"/>
          </p:cNvPicPr>
          <p:nvPr/>
        </p:nvPicPr>
        <p:blipFill>
          <a:blip r:embed="rId2"/>
          <a:stretch>
            <a:fillRect/>
          </a:stretch>
        </p:blipFill>
        <p:spPr>
          <a:xfrm>
            <a:off x="3863752" y="404664"/>
            <a:ext cx="7409483" cy="5445224"/>
          </a:xfrm>
          <a:prstGeom prst="rect">
            <a:avLst/>
          </a:prstGeom>
        </p:spPr>
      </p:pic>
      <p:sp>
        <p:nvSpPr>
          <p:cNvPr id="6" name="Flecha: hacia la izquierda 5">
            <a:extLst>
              <a:ext uri="{FF2B5EF4-FFF2-40B4-BE49-F238E27FC236}">
                <a16:creationId xmlns:a16="http://schemas.microsoft.com/office/drawing/2014/main" id="{631975B2-F5B6-42F4-A0A2-82D5C93BA642}"/>
              </a:ext>
            </a:extLst>
          </p:cNvPr>
          <p:cNvSpPr/>
          <p:nvPr/>
        </p:nvSpPr>
        <p:spPr>
          <a:xfrm>
            <a:off x="2423592" y="3429000"/>
            <a:ext cx="1080120" cy="43204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adroTexto 6">
            <a:extLst>
              <a:ext uri="{FF2B5EF4-FFF2-40B4-BE49-F238E27FC236}">
                <a16:creationId xmlns:a16="http://schemas.microsoft.com/office/drawing/2014/main" id="{8B611380-B9F0-4D11-8017-2107375D241F}"/>
              </a:ext>
            </a:extLst>
          </p:cNvPr>
          <p:cNvSpPr txBox="1"/>
          <p:nvPr/>
        </p:nvSpPr>
        <p:spPr>
          <a:xfrm>
            <a:off x="0" y="2636912"/>
            <a:ext cx="3057247" cy="1323439"/>
          </a:xfrm>
          <a:prstGeom prst="rect">
            <a:avLst/>
          </a:prstGeom>
          <a:noFill/>
        </p:spPr>
        <p:txBody>
          <a:bodyPr wrap="none" rtlCol="0">
            <a:spAutoFit/>
          </a:bodyPr>
          <a:lstStyle/>
          <a:p>
            <a:pPr algn="ctr"/>
            <a:r>
              <a:rPr lang="en-US" sz="4000" dirty="0">
                <a:cs typeface="Arial" panose="020B0604020202020204" pitchFamily="34" charset="0"/>
              </a:rPr>
              <a:t>Middle Chain </a:t>
            </a:r>
          </a:p>
          <a:p>
            <a:pPr algn="ctr"/>
            <a:r>
              <a:rPr lang="en-US" sz="4000" dirty="0" err="1">
                <a:cs typeface="Arial" panose="020B0604020202020204" pitchFamily="34" charset="0"/>
              </a:rPr>
              <a:t>HPGe</a:t>
            </a:r>
            <a:endParaRPr lang="en-US" sz="4000" dirty="0">
              <a:cs typeface="Arial" panose="020B0604020202020204" pitchFamily="34" charset="0"/>
            </a:endParaRPr>
          </a:p>
        </p:txBody>
      </p:sp>
    </p:spTree>
    <p:extLst>
      <p:ext uri="{BB962C8B-B14F-4D97-AF65-F5344CB8AC3E}">
        <p14:creationId xmlns:p14="http://schemas.microsoft.com/office/powerpoint/2010/main" val="25490309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3473"/>
            <a:ext cx="8229600" cy="1143000"/>
          </a:xfrm>
        </p:spPr>
        <p:txBody>
          <a:bodyPr>
            <a:normAutofit/>
          </a:bodyPr>
          <a:lstStyle/>
          <a:p>
            <a:pPr algn="ctr"/>
            <a:r>
              <a:rPr lang="es-ES" dirty="0"/>
              <a:t>MASS SPECTROMETRY (MS)</a:t>
            </a:r>
          </a:p>
        </p:txBody>
      </p:sp>
      <p:sp>
        <p:nvSpPr>
          <p:cNvPr id="5" name="4 CuadroTexto"/>
          <p:cNvSpPr txBox="1"/>
          <p:nvPr/>
        </p:nvSpPr>
        <p:spPr>
          <a:xfrm>
            <a:off x="6492817" y="2104845"/>
            <a:ext cx="3319013" cy="369332"/>
          </a:xfrm>
          <a:prstGeom prst="rect">
            <a:avLst/>
          </a:prstGeom>
          <a:noFill/>
        </p:spPr>
        <p:txBody>
          <a:bodyPr wrap="square" rtlCol="0">
            <a:spAutoFit/>
          </a:bodyPr>
          <a:lstStyle/>
          <a:p>
            <a:endParaRPr lang="es-ES" dirty="0"/>
          </a:p>
        </p:txBody>
      </p:sp>
      <p:sp>
        <p:nvSpPr>
          <p:cNvPr id="10" name="9 CuadroTexto"/>
          <p:cNvSpPr txBox="1"/>
          <p:nvPr/>
        </p:nvSpPr>
        <p:spPr>
          <a:xfrm>
            <a:off x="1524000" y="1268760"/>
            <a:ext cx="9144000" cy="4832092"/>
          </a:xfrm>
          <a:prstGeom prst="rect">
            <a:avLst/>
          </a:prstGeom>
          <a:noFill/>
        </p:spPr>
        <p:txBody>
          <a:bodyPr wrap="square" rtlCol="0">
            <a:spAutoFit/>
          </a:bodyPr>
          <a:lstStyle/>
          <a:p>
            <a:pPr marL="457200" indent="-457200">
              <a:buFont typeface="Arial" panose="020B0604020202020204" pitchFamily="34" charset="0"/>
              <a:buChar char="•"/>
            </a:pPr>
            <a:r>
              <a:rPr lang="en-US" sz="2800" dirty="0"/>
              <a:t>Inductively coupled plasma mass spectrometry (ICP-MS)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Glow discharge mass spectrometry (GD-MS) </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Laser ablation mass spectrometry (LA-ICP-MS)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Secondary ion mass spectrometry (SIMS), </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Resonance ionization mass spectrometry (RIMS), </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Accelerator mass spectrometry (AMS)</a:t>
            </a:r>
          </a:p>
        </p:txBody>
      </p:sp>
      <p:sp>
        <p:nvSpPr>
          <p:cNvPr id="7" name="3 Marcador de número de diapositiva">
            <a:extLst>
              <a:ext uri="{FF2B5EF4-FFF2-40B4-BE49-F238E27FC236}">
                <a16:creationId xmlns:a16="http://schemas.microsoft.com/office/drawing/2014/main" id="{074EEFB1-A7D6-4ED1-B105-344D586674E5}"/>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55</a:t>
            </a:fld>
            <a:endParaRPr lang="es-ES" b="1" dirty="0"/>
          </a:p>
        </p:txBody>
      </p:sp>
    </p:spTree>
    <p:extLst>
      <p:ext uri="{BB962C8B-B14F-4D97-AF65-F5344CB8AC3E}">
        <p14:creationId xmlns:p14="http://schemas.microsoft.com/office/powerpoint/2010/main" val="21588963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3473"/>
            <a:ext cx="8229600" cy="1143000"/>
          </a:xfrm>
        </p:spPr>
        <p:txBody>
          <a:bodyPr>
            <a:normAutofit/>
          </a:bodyPr>
          <a:lstStyle/>
          <a:p>
            <a:pPr algn="ctr"/>
            <a:r>
              <a:rPr lang="es-ES" dirty="0"/>
              <a:t>MASS SPECTROMETRY (MS)</a:t>
            </a:r>
          </a:p>
        </p:txBody>
      </p:sp>
      <p:sp>
        <p:nvSpPr>
          <p:cNvPr id="5" name="4 CuadroTexto"/>
          <p:cNvSpPr txBox="1"/>
          <p:nvPr/>
        </p:nvSpPr>
        <p:spPr>
          <a:xfrm>
            <a:off x="6492817" y="2104845"/>
            <a:ext cx="3319013" cy="369332"/>
          </a:xfrm>
          <a:prstGeom prst="rect">
            <a:avLst/>
          </a:prstGeom>
          <a:noFill/>
        </p:spPr>
        <p:txBody>
          <a:bodyPr wrap="square" rtlCol="0">
            <a:spAutoFit/>
          </a:bodyPr>
          <a:lstStyle/>
          <a:p>
            <a:endParaRPr lang="es-ES" dirty="0"/>
          </a:p>
        </p:txBody>
      </p:sp>
      <p:sp>
        <p:nvSpPr>
          <p:cNvPr id="10" name="9 CuadroTexto"/>
          <p:cNvSpPr txBox="1"/>
          <p:nvPr/>
        </p:nvSpPr>
        <p:spPr>
          <a:xfrm>
            <a:off x="1524000" y="1268760"/>
            <a:ext cx="9144000" cy="4832092"/>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rgbClr val="FF0000"/>
                </a:solidFill>
              </a:rPr>
              <a:t>Inductively coupled plasma mass spectrometry (ICP-MS)</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solidFill>
                  <a:schemeClr val="bg2">
                    <a:lumMod val="75000"/>
                  </a:schemeClr>
                </a:solidFill>
              </a:rPr>
              <a:t>Glow discharge mass spectrometry (GD-MS) </a:t>
            </a:r>
          </a:p>
          <a:p>
            <a:pPr marL="457200" indent="-457200">
              <a:buFont typeface="Arial" panose="020B0604020202020204" pitchFamily="34" charset="0"/>
              <a:buChar char="•"/>
            </a:pPr>
            <a:endParaRPr lang="en-US" sz="2800" dirty="0">
              <a:solidFill>
                <a:schemeClr val="bg2">
                  <a:lumMod val="75000"/>
                </a:schemeClr>
              </a:solidFill>
            </a:endParaRPr>
          </a:p>
          <a:p>
            <a:pPr marL="457200" indent="-457200">
              <a:buFont typeface="Arial" panose="020B0604020202020204" pitchFamily="34" charset="0"/>
              <a:buChar char="•"/>
            </a:pPr>
            <a:r>
              <a:rPr lang="en-US" sz="2800" dirty="0">
                <a:solidFill>
                  <a:schemeClr val="bg2">
                    <a:lumMod val="75000"/>
                  </a:schemeClr>
                </a:solidFill>
              </a:rPr>
              <a:t>Laser ablation mass spectrometry (LA-ICP-MS)</a:t>
            </a:r>
          </a:p>
          <a:p>
            <a:pPr marL="457200" indent="-457200">
              <a:buFont typeface="Arial" panose="020B0604020202020204" pitchFamily="34" charset="0"/>
              <a:buChar char="•"/>
            </a:pPr>
            <a:endParaRPr lang="en-US" sz="2800" dirty="0">
              <a:solidFill>
                <a:schemeClr val="bg2">
                  <a:lumMod val="75000"/>
                </a:schemeClr>
              </a:solidFill>
            </a:endParaRPr>
          </a:p>
          <a:p>
            <a:pPr marL="457200" indent="-457200">
              <a:buFont typeface="Arial" panose="020B0604020202020204" pitchFamily="34" charset="0"/>
              <a:buChar char="•"/>
            </a:pPr>
            <a:r>
              <a:rPr lang="en-US" sz="2800" dirty="0">
                <a:solidFill>
                  <a:schemeClr val="bg2">
                    <a:lumMod val="75000"/>
                  </a:schemeClr>
                </a:solidFill>
              </a:rPr>
              <a:t>Secondary ion mass spectrometry (SIMS), </a:t>
            </a:r>
          </a:p>
          <a:p>
            <a:pPr marL="457200" indent="-457200">
              <a:buFont typeface="Arial" panose="020B0604020202020204" pitchFamily="34" charset="0"/>
              <a:buChar char="•"/>
            </a:pPr>
            <a:endParaRPr lang="en-US" sz="2800" dirty="0">
              <a:solidFill>
                <a:schemeClr val="bg2">
                  <a:lumMod val="75000"/>
                </a:schemeClr>
              </a:solidFill>
            </a:endParaRPr>
          </a:p>
          <a:p>
            <a:pPr marL="457200" indent="-457200">
              <a:buFont typeface="Arial" panose="020B0604020202020204" pitchFamily="34" charset="0"/>
              <a:buChar char="•"/>
            </a:pPr>
            <a:r>
              <a:rPr lang="en-US" sz="2800" dirty="0">
                <a:solidFill>
                  <a:schemeClr val="bg2">
                    <a:lumMod val="75000"/>
                  </a:schemeClr>
                </a:solidFill>
              </a:rPr>
              <a:t>Resonance ionization mass spectrometry (RIMS), </a:t>
            </a:r>
          </a:p>
          <a:p>
            <a:pPr marL="457200" indent="-457200">
              <a:buFont typeface="Arial" panose="020B0604020202020204" pitchFamily="34" charset="0"/>
              <a:buChar char="•"/>
            </a:pPr>
            <a:endParaRPr lang="en-US" sz="2800" dirty="0">
              <a:solidFill>
                <a:schemeClr val="bg2">
                  <a:lumMod val="75000"/>
                </a:schemeClr>
              </a:solidFill>
            </a:endParaRPr>
          </a:p>
          <a:p>
            <a:pPr marL="457200" indent="-457200">
              <a:buFont typeface="Arial" panose="020B0604020202020204" pitchFamily="34" charset="0"/>
              <a:buChar char="•"/>
            </a:pPr>
            <a:r>
              <a:rPr lang="en-US" sz="2800" dirty="0">
                <a:solidFill>
                  <a:schemeClr val="bg2">
                    <a:lumMod val="75000"/>
                  </a:schemeClr>
                </a:solidFill>
              </a:rPr>
              <a:t>Accelerator mass spectrometry (AMS)</a:t>
            </a:r>
          </a:p>
        </p:txBody>
      </p:sp>
      <p:sp>
        <p:nvSpPr>
          <p:cNvPr id="7" name="3 Marcador de número de diapositiva">
            <a:extLst>
              <a:ext uri="{FF2B5EF4-FFF2-40B4-BE49-F238E27FC236}">
                <a16:creationId xmlns:a16="http://schemas.microsoft.com/office/drawing/2014/main" id="{2F75282C-9AE4-494E-9FEF-0FB980AE7436}"/>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56</a:t>
            </a:fld>
            <a:endParaRPr lang="es-ES" b="1" dirty="0"/>
          </a:p>
        </p:txBody>
      </p:sp>
    </p:spTree>
    <p:extLst>
      <p:ext uri="{BB962C8B-B14F-4D97-AF65-F5344CB8AC3E}">
        <p14:creationId xmlns:p14="http://schemas.microsoft.com/office/powerpoint/2010/main" val="114449137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3473"/>
            <a:ext cx="8229600" cy="1143000"/>
          </a:xfrm>
        </p:spPr>
        <p:txBody>
          <a:bodyPr>
            <a:normAutofit fontScale="90000"/>
          </a:bodyPr>
          <a:lstStyle/>
          <a:p>
            <a:pPr algn="ctr"/>
            <a:r>
              <a:rPr lang="es-ES" dirty="0"/>
              <a:t>INDUCTIVELY COUPLED PLASMA MASS SPECTROMETRY (ICP-MS)</a:t>
            </a:r>
          </a:p>
        </p:txBody>
      </p:sp>
      <p:sp>
        <p:nvSpPr>
          <p:cNvPr id="5" name="4 CuadroTexto"/>
          <p:cNvSpPr txBox="1"/>
          <p:nvPr/>
        </p:nvSpPr>
        <p:spPr>
          <a:xfrm>
            <a:off x="6492817" y="2104845"/>
            <a:ext cx="3319013" cy="369332"/>
          </a:xfrm>
          <a:prstGeom prst="rect">
            <a:avLst/>
          </a:prstGeom>
          <a:noFill/>
        </p:spPr>
        <p:txBody>
          <a:bodyPr wrap="square" rtlCol="0">
            <a:spAutoFit/>
          </a:bodyPr>
          <a:lstStyle/>
          <a:p>
            <a:endParaRPr lang="es-ES" dirty="0"/>
          </a:p>
        </p:txBody>
      </p:sp>
      <p:sp>
        <p:nvSpPr>
          <p:cNvPr id="10" name="9 CuadroTexto"/>
          <p:cNvSpPr txBox="1"/>
          <p:nvPr/>
        </p:nvSpPr>
        <p:spPr>
          <a:xfrm>
            <a:off x="263352" y="1196752"/>
            <a:ext cx="11521280" cy="5324535"/>
          </a:xfrm>
          <a:prstGeom prst="rect">
            <a:avLst/>
          </a:prstGeom>
          <a:noFill/>
        </p:spPr>
        <p:txBody>
          <a:bodyPr wrap="square" rtlCol="0">
            <a:spAutoFit/>
          </a:bodyPr>
          <a:lstStyle/>
          <a:p>
            <a:pPr algn="just"/>
            <a:r>
              <a:rPr lang="en-US" sz="2000" dirty="0"/>
              <a:t>It allows the determination of </a:t>
            </a:r>
            <a:r>
              <a:rPr lang="en-US" sz="2000" b="1" dirty="0"/>
              <a:t>elements</a:t>
            </a:r>
            <a:r>
              <a:rPr lang="en-US" sz="2000" dirty="0"/>
              <a:t> with atomic mass ranges 7 to 250 (Li to U)</a:t>
            </a:r>
          </a:p>
          <a:p>
            <a:pPr algn="just"/>
            <a:endParaRPr lang="en-US" sz="2000" dirty="0"/>
          </a:p>
          <a:p>
            <a:pPr algn="just"/>
            <a:r>
              <a:rPr lang="en-US" sz="2000" dirty="0"/>
              <a:t>Concentration at very low level in a wide variety of samples</a:t>
            </a:r>
          </a:p>
          <a:p>
            <a:pPr algn="just"/>
            <a:endParaRPr lang="en-US" sz="2000" dirty="0"/>
          </a:p>
          <a:p>
            <a:pPr algn="just"/>
            <a:r>
              <a:rPr lang="en-US" sz="2000" b="1" dirty="0">
                <a:solidFill>
                  <a:srgbClr val="0070C0"/>
                </a:solidFill>
              </a:rPr>
              <a:t>High resolution ICP-MS </a:t>
            </a:r>
            <a:r>
              <a:rPr lang="en-US" sz="2000" dirty="0"/>
              <a:t>(HR-ICP-MS), uses a magnetic field and electrostatic analyzer, providing  very low detection limits, in the pg</a:t>
            </a:r>
            <a:r>
              <a:rPr lang="en-US" sz="2000" dirty="0">
                <a:sym typeface="Symbol"/>
              </a:rPr>
              <a:t></a:t>
            </a:r>
            <a:r>
              <a:rPr lang="en-US" sz="2000" dirty="0"/>
              <a:t>L</a:t>
            </a:r>
            <a:r>
              <a:rPr lang="en-US" sz="2000" baseline="30000" dirty="0"/>
              <a:t>-1</a:t>
            </a:r>
            <a:r>
              <a:rPr lang="en-US" sz="2000" dirty="0"/>
              <a:t> range</a:t>
            </a:r>
          </a:p>
          <a:p>
            <a:pPr algn="just"/>
            <a:endParaRPr lang="en-US" sz="2000" dirty="0"/>
          </a:p>
          <a:p>
            <a:pPr algn="just"/>
            <a:r>
              <a:rPr lang="en-US" sz="2000" dirty="0"/>
              <a:t>Destructive analysis: a </a:t>
            </a:r>
            <a:r>
              <a:rPr lang="en-US" sz="2000" b="1" dirty="0"/>
              <a:t>previous sample digestion </a:t>
            </a:r>
            <a:r>
              <a:rPr lang="en-US" sz="2000" dirty="0"/>
              <a:t>is required in order to obtain a liquid solution:</a:t>
            </a:r>
          </a:p>
          <a:p>
            <a:pPr marL="800100" lvl="1" indent="-342900">
              <a:buFont typeface="Arial" panose="020B0604020202020204" pitchFamily="34" charset="0"/>
              <a:buChar char="•"/>
            </a:pPr>
            <a:r>
              <a:rPr lang="en-US" sz="2000" dirty="0"/>
              <a:t>Acid digestion uses a combination of different acids in order to obtain a total simple digestion (strong mineral acids: Nitric Acid, Hydrochloric Acid, Hydrofluoric Acid, </a:t>
            </a:r>
            <a:r>
              <a:rPr lang="en-US" sz="2000" dirty="0" err="1"/>
              <a:t>Perchloryc</a:t>
            </a:r>
            <a:r>
              <a:rPr lang="en-US" sz="2000" dirty="0"/>
              <a:t> Acid…)</a:t>
            </a:r>
          </a:p>
          <a:p>
            <a:pPr marL="800100" lvl="1" indent="-342900">
              <a:buFont typeface="Arial" panose="020B0604020202020204" pitchFamily="34" charset="0"/>
              <a:buChar char="•"/>
            </a:pPr>
            <a:r>
              <a:rPr lang="en-US" sz="2000" dirty="0"/>
              <a:t>Dry </a:t>
            </a:r>
            <a:r>
              <a:rPr lang="en-US" sz="2000" dirty="0" err="1"/>
              <a:t>ashing</a:t>
            </a:r>
            <a:r>
              <a:rPr lang="en-US" sz="2000" dirty="0"/>
              <a:t>: Especially suitable for samples with a high organic matter content (organic matter can be completely eliminated)</a:t>
            </a:r>
          </a:p>
          <a:p>
            <a:pPr marL="800100" lvl="1" indent="-342900">
              <a:buFont typeface="Arial" panose="020B0604020202020204" pitchFamily="34" charset="0"/>
              <a:buChar char="•"/>
            </a:pPr>
            <a:r>
              <a:rPr lang="en-US" sz="2000" dirty="0"/>
              <a:t>Need to avoid contamination during sample processing (acids, tools, crucible…) </a:t>
            </a:r>
          </a:p>
          <a:p>
            <a:pPr lvl="1"/>
            <a:endParaRPr lang="en-US" sz="2000" dirty="0"/>
          </a:p>
          <a:p>
            <a:endParaRPr lang="en-US" sz="2000" dirty="0"/>
          </a:p>
          <a:p>
            <a:r>
              <a:rPr lang="en-US" sz="2000" dirty="0"/>
              <a:t>Major advantage of ICP-MS: In comparison to other alternative solid-state mass spectrometric techniques is advantageous because liquid solutions can be easily and </a:t>
            </a:r>
            <a:r>
              <a:rPr lang="en-US" sz="2000" b="1" dirty="0"/>
              <a:t>rapidly analyzed</a:t>
            </a:r>
            <a:endParaRPr lang="en-US" sz="2000" dirty="0"/>
          </a:p>
        </p:txBody>
      </p:sp>
      <p:sp>
        <p:nvSpPr>
          <p:cNvPr id="7" name="3 Marcador de número de diapositiva">
            <a:extLst>
              <a:ext uri="{FF2B5EF4-FFF2-40B4-BE49-F238E27FC236}">
                <a16:creationId xmlns:a16="http://schemas.microsoft.com/office/drawing/2014/main" id="{23907EB9-7774-459B-B6E8-67EB7E096B53}"/>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57</a:t>
            </a:fld>
            <a:endParaRPr lang="es-ES" b="1" dirty="0"/>
          </a:p>
        </p:txBody>
      </p:sp>
    </p:spTree>
    <p:extLst>
      <p:ext uri="{BB962C8B-B14F-4D97-AF65-F5344CB8AC3E}">
        <p14:creationId xmlns:p14="http://schemas.microsoft.com/office/powerpoint/2010/main" val="7293550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6327" y="7067"/>
            <a:ext cx="6153150" cy="420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a:xfrm>
            <a:off x="-1" y="3473"/>
            <a:ext cx="6600057" cy="1143000"/>
          </a:xfrm>
        </p:spPr>
        <p:txBody>
          <a:bodyPr>
            <a:normAutofit fontScale="90000"/>
          </a:bodyPr>
          <a:lstStyle/>
          <a:p>
            <a:pPr algn="ctr"/>
            <a:r>
              <a:rPr lang="es-ES" sz="3600" dirty="0"/>
              <a:t>INDUCTIVELY COUPLED PLASMA MASS SPECTROMETRY (ICP-MS)</a:t>
            </a:r>
          </a:p>
        </p:txBody>
      </p:sp>
      <p:sp>
        <p:nvSpPr>
          <p:cNvPr id="5" name="4 CuadroTexto"/>
          <p:cNvSpPr txBox="1"/>
          <p:nvPr/>
        </p:nvSpPr>
        <p:spPr>
          <a:xfrm>
            <a:off x="6492817" y="2104845"/>
            <a:ext cx="3319013" cy="369332"/>
          </a:xfrm>
          <a:prstGeom prst="rect">
            <a:avLst/>
          </a:prstGeom>
          <a:noFill/>
        </p:spPr>
        <p:txBody>
          <a:bodyPr wrap="square" rtlCol="0">
            <a:spAutoFit/>
          </a:bodyPr>
          <a:lstStyle/>
          <a:p>
            <a:endParaRPr lang="es-ES" dirty="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635" y="1203573"/>
            <a:ext cx="2997333"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3 Marcador de número de diapositiva">
            <a:extLst>
              <a:ext uri="{FF2B5EF4-FFF2-40B4-BE49-F238E27FC236}">
                <a16:creationId xmlns:a16="http://schemas.microsoft.com/office/drawing/2014/main" id="{EC91D5B6-62FE-49EB-8847-127697E05E19}"/>
              </a:ext>
            </a:extLst>
          </p:cNvPr>
          <p:cNvSpPr>
            <a:spLocks noGrp="1"/>
          </p:cNvSpPr>
          <p:nvPr>
            <p:ph type="sldNum" sz="quarter" idx="12"/>
          </p:nvPr>
        </p:nvSpPr>
        <p:spPr>
          <a:xfrm>
            <a:off x="-2788" y="6492875"/>
            <a:ext cx="12194787" cy="365125"/>
          </a:xfrm>
        </p:spPr>
        <p:txBody>
          <a:bodyPr tIns="0" bIns="0"/>
          <a:lstStyle/>
          <a:p>
            <a:pPr algn="l"/>
            <a:r>
              <a:rPr lang="en-US" b="1" i="1" dirty="0"/>
              <a:t>											               	                        </a:t>
            </a:r>
            <a:fld id="{132FADFE-3B8F-471C-ABF0-DBC7717ECBBC}" type="slidenum">
              <a:rPr lang="es-ES" b="1" smtClean="0"/>
              <a:pPr algn="l"/>
              <a:t>58</a:t>
            </a:fld>
            <a:endParaRPr lang="es-ES" b="1" dirty="0"/>
          </a:p>
        </p:txBody>
      </p:sp>
      <p:sp>
        <p:nvSpPr>
          <p:cNvPr id="6" name="CuadroTexto 5">
            <a:extLst>
              <a:ext uri="{FF2B5EF4-FFF2-40B4-BE49-F238E27FC236}">
                <a16:creationId xmlns:a16="http://schemas.microsoft.com/office/drawing/2014/main" id="{9450175C-2F00-4689-8AD8-760D1F63776A}"/>
              </a:ext>
            </a:extLst>
          </p:cNvPr>
          <p:cNvSpPr txBox="1"/>
          <p:nvPr/>
        </p:nvSpPr>
        <p:spPr>
          <a:xfrm>
            <a:off x="4864" y="4011404"/>
            <a:ext cx="12194788" cy="286232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ICP source</a:t>
            </a:r>
            <a:r>
              <a:rPr lang="en-US" dirty="0">
                <a:latin typeface="Arial" panose="020B0604020202020204" pitchFamily="34" charset="0"/>
                <a:cs typeface="Arial" panose="020B0604020202020204" pitchFamily="34" charset="0"/>
              </a:rPr>
              <a:t>: the inductively coupled argon plasma atomizes and ionizes the elements in the sample, producing mostly positive ions.</a:t>
            </a:r>
          </a:p>
          <a:p>
            <a:r>
              <a:rPr lang="en-US" b="1" dirty="0">
                <a:latin typeface="Arial" panose="020B0604020202020204" pitchFamily="34" charset="0"/>
                <a:cs typeface="Arial" panose="020B0604020202020204" pitchFamily="34" charset="0"/>
              </a:rPr>
              <a:t>Interface region</a:t>
            </a:r>
            <a:r>
              <a:rPr lang="en-US" dirty="0">
                <a:latin typeface="Arial" panose="020B0604020202020204" pitchFamily="34" charset="0"/>
                <a:cs typeface="Arial" panose="020B0604020202020204" pitchFamily="34" charset="0"/>
              </a:rPr>
              <a:t>: sampler and skimmer cones extract ions from the atmospheric-pressure plasma into the low-pressure region.</a:t>
            </a:r>
          </a:p>
          <a:p>
            <a:r>
              <a:rPr lang="en-US" b="1" dirty="0">
                <a:latin typeface="Arial" panose="020B0604020202020204" pitchFamily="34" charset="0"/>
                <a:cs typeface="Arial" panose="020B0604020202020204" pitchFamily="34" charset="0"/>
              </a:rPr>
              <a:t>Ion optics</a:t>
            </a:r>
            <a:r>
              <a:rPr lang="en-US" dirty="0">
                <a:latin typeface="Arial" panose="020B0604020202020204" pitchFamily="34" charset="0"/>
                <a:cs typeface="Arial" panose="020B0604020202020204" pitchFamily="34" charset="0"/>
              </a:rPr>
              <a:t>: electrostatic lenses focus and guide the ion beam, while removing photons, neutrals and unwanted particles.</a:t>
            </a:r>
          </a:p>
          <a:p>
            <a:r>
              <a:rPr lang="en-US" b="1" dirty="0">
                <a:latin typeface="Arial" panose="020B0604020202020204" pitchFamily="34" charset="0"/>
                <a:cs typeface="Arial" panose="020B0604020202020204" pitchFamily="34" charset="0"/>
              </a:rPr>
              <a:t>Mass analyzer</a:t>
            </a:r>
            <a:r>
              <a:rPr lang="en-US" dirty="0">
                <a:latin typeface="Arial" panose="020B0604020202020204" pitchFamily="34" charset="0"/>
                <a:cs typeface="Arial" panose="020B0604020202020204" pitchFamily="34" charset="0"/>
              </a:rPr>
              <a:t>: ions are separated according to their mass-to-charge ratio, using quadrupole, sector-field or time-of-flight analyzers.</a:t>
            </a:r>
          </a:p>
          <a:p>
            <a:r>
              <a:rPr lang="en-US" b="1" dirty="0">
                <a:latin typeface="Arial" panose="020B0604020202020204" pitchFamily="34" charset="0"/>
                <a:cs typeface="Arial" panose="020B0604020202020204" pitchFamily="34" charset="0"/>
              </a:rPr>
              <a:t>Detector</a:t>
            </a:r>
            <a:r>
              <a:rPr lang="en-US" dirty="0">
                <a:latin typeface="Arial" panose="020B0604020202020204" pitchFamily="34" charset="0"/>
                <a:cs typeface="Arial" panose="020B0604020202020204" pitchFamily="34" charset="0"/>
              </a:rPr>
              <a:t>: the selected ions are counted, giving elemental concentrations down to sub ppt levels for U, Th and other trace contaminants.</a:t>
            </a:r>
          </a:p>
        </p:txBody>
      </p:sp>
      <p:sp>
        <p:nvSpPr>
          <p:cNvPr id="7" name="CuadroTexto 6">
            <a:extLst>
              <a:ext uri="{FF2B5EF4-FFF2-40B4-BE49-F238E27FC236}">
                <a16:creationId xmlns:a16="http://schemas.microsoft.com/office/drawing/2014/main" id="{F29115C9-707F-4012-B622-182C1ABD9B85}"/>
              </a:ext>
            </a:extLst>
          </p:cNvPr>
          <p:cNvSpPr txBox="1"/>
          <p:nvPr/>
        </p:nvSpPr>
        <p:spPr>
          <a:xfrm>
            <a:off x="3136164" y="2811298"/>
            <a:ext cx="4464496" cy="1077218"/>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Sample introduction</a:t>
            </a:r>
            <a:r>
              <a:rPr lang="en-US" sz="1600" dirty="0">
                <a:latin typeface="Arial" panose="020B0604020202020204" pitchFamily="34" charset="0"/>
                <a:cs typeface="Arial" panose="020B0604020202020204" pitchFamily="34" charset="0"/>
              </a:rPr>
              <a:t>: the liquid sample is nebulized into a fine aerosol and transported by argon gas into the plasma.</a:t>
            </a:r>
          </a:p>
          <a:p>
            <a:pPr algn="ctr"/>
            <a:endParaRPr lang="en-US" sz="1600" dirty="0" err="1">
              <a:latin typeface="Arial" panose="020B0604020202020204" pitchFamily="34" charset="0"/>
              <a:cs typeface="Arial" panose="020B0604020202020204" pitchFamily="34" charset="0"/>
            </a:endParaRPr>
          </a:p>
        </p:txBody>
      </p:sp>
      <p:sp>
        <p:nvSpPr>
          <p:cNvPr id="3" name="2 Rectángulo"/>
          <p:cNvSpPr/>
          <p:nvPr/>
        </p:nvSpPr>
        <p:spPr>
          <a:xfrm>
            <a:off x="205492" y="3691066"/>
            <a:ext cx="3779912" cy="369332"/>
          </a:xfrm>
          <a:prstGeom prst="rect">
            <a:avLst/>
          </a:prstGeom>
        </p:spPr>
        <p:txBody>
          <a:bodyPr wrap="square">
            <a:spAutoFit/>
          </a:bodyPr>
          <a:lstStyle/>
          <a:p>
            <a:r>
              <a:rPr lang="en-US" dirty="0"/>
              <a:t>Perkin, Agilent, Bruker….</a:t>
            </a:r>
            <a:endParaRPr lang="en-US" dirty="0">
              <a:latin typeface="Arial" panose="020B0604020202020204" pitchFamily="34" charset="0"/>
              <a:cs typeface="Arial" panose="020B0604020202020204" pitchFamily="34" charset="0"/>
            </a:endParaRPr>
          </a:p>
        </p:txBody>
      </p:sp>
      <p:cxnSp>
        <p:nvCxnSpPr>
          <p:cNvPr id="10" name="Conector recto de flecha 9">
            <a:extLst>
              <a:ext uri="{FF2B5EF4-FFF2-40B4-BE49-F238E27FC236}">
                <a16:creationId xmlns:a16="http://schemas.microsoft.com/office/drawing/2014/main" id="{A46C7889-FF66-40CD-82C8-52537764D3C1}"/>
              </a:ext>
            </a:extLst>
          </p:cNvPr>
          <p:cNvCxnSpPr>
            <a:cxnSpLocks/>
          </p:cNvCxnSpPr>
          <p:nvPr/>
        </p:nvCxnSpPr>
        <p:spPr>
          <a:xfrm flipH="1">
            <a:off x="2779878" y="2996952"/>
            <a:ext cx="520149" cy="25436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6128515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65064" y="540305"/>
            <a:ext cx="3035349" cy="369332"/>
          </a:xfrm>
          <a:prstGeom prst="rect">
            <a:avLst/>
          </a:prstGeom>
          <a:noFill/>
        </p:spPr>
        <p:txBody>
          <a:bodyPr wrap="square" rtlCol="0">
            <a:spAutoFit/>
          </a:bodyPr>
          <a:lstStyle/>
          <a:p>
            <a:r>
              <a:rPr lang="es-ES" dirty="0">
                <a:solidFill>
                  <a:srgbClr val="0070C0"/>
                </a:solidFill>
              </a:rPr>
              <a:t>HR-ICP-MS </a:t>
            </a:r>
            <a:r>
              <a:rPr lang="es-ES" dirty="0" err="1">
                <a:solidFill>
                  <a:srgbClr val="0070C0"/>
                </a:solidFill>
              </a:rPr>
              <a:t>Thermo</a:t>
            </a:r>
            <a:r>
              <a:rPr lang="es-ES" dirty="0">
                <a:solidFill>
                  <a:srgbClr val="0070C0"/>
                </a:solidFill>
              </a:rPr>
              <a:t> </a:t>
            </a:r>
            <a:r>
              <a:rPr lang="es-ES" dirty="0" err="1">
                <a:solidFill>
                  <a:srgbClr val="0070C0"/>
                </a:solidFill>
              </a:rPr>
              <a:t>Element</a:t>
            </a:r>
            <a:endParaRPr lang="es-ES" dirty="0">
              <a:solidFill>
                <a:srgbClr val="0070C0"/>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994" y="980728"/>
            <a:ext cx="3061491" cy="2800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5716" y="1089564"/>
            <a:ext cx="2847691" cy="2489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6 Imagen"/>
          <p:cNvPicPr/>
          <p:nvPr/>
        </p:nvPicPr>
        <p:blipFill>
          <a:blip r:embed="rId4"/>
          <a:stretch>
            <a:fillRect/>
          </a:stretch>
        </p:blipFill>
        <p:spPr>
          <a:xfrm>
            <a:off x="7724724" y="1118243"/>
            <a:ext cx="2943277" cy="2431896"/>
          </a:xfrm>
          <a:prstGeom prst="rect">
            <a:avLst/>
          </a:prstGeom>
        </p:spPr>
      </p:pic>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887089"/>
            <a:ext cx="6048672" cy="2769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CuadroTexto"/>
          <p:cNvSpPr txBox="1"/>
          <p:nvPr/>
        </p:nvSpPr>
        <p:spPr>
          <a:xfrm>
            <a:off x="6239561" y="750497"/>
            <a:ext cx="3891733" cy="338554"/>
          </a:xfrm>
          <a:prstGeom prst="rect">
            <a:avLst/>
          </a:prstGeom>
          <a:noFill/>
        </p:spPr>
        <p:txBody>
          <a:bodyPr wrap="square" rtlCol="0">
            <a:spAutoFit/>
          </a:bodyPr>
          <a:lstStyle/>
          <a:p>
            <a:r>
              <a:rPr lang="es-ES" sz="1600" baseline="30000" dirty="0"/>
              <a:t>238</a:t>
            </a:r>
            <a:r>
              <a:rPr lang="es-ES" sz="1600" dirty="0"/>
              <a:t>U AND </a:t>
            </a:r>
            <a:r>
              <a:rPr lang="es-ES" sz="1600" baseline="30000" dirty="0"/>
              <a:t>232</a:t>
            </a:r>
            <a:r>
              <a:rPr lang="es-ES" sz="1600" dirty="0"/>
              <a:t>Th CALIBRATION</a:t>
            </a:r>
          </a:p>
        </p:txBody>
      </p:sp>
      <p:sp>
        <p:nvSpPr>
          <p:cNvPr id="10" name="9 Rectángulo"/>
          <p:cNvSpPr/>
          <p:nvPr/>
        </p:nvSpPr>
        <p:spPr>
          <a:xfrm>
            <a:off x="2495600" y="4221088"/>
            <a:ext cx="3923078" cy="369332"/>
          </a:xfrm>
          <a:prstGeom prst="rect">
            <a:avLst/>
          </a:prstGeom>
        </p:spPr>
        <p:txBody>
          <a:bodyPr wrap="square">
            <a:spAutoFit/>
          </a:bodyPr>
          <a:lstStyle/>
          <a:p>
            <a:pPr algn="ctr"/>
            <a:r>
              <a:rPr lang="es-ES" dirty="0"/>
              <a:t>HR-ICP-MS U AND Th SPECTRA</a:t>
            </a:r>
          </a:p>
        </p:txBody>
      </p:sp>
      <p:sp>
        <p:nvSpPr>
          <p:cNvPr id="11" name="10 CuadroTexto"/>
          <p:cNvSpPr txBox="1"/>
          <p:nvPr/>
        </p:nvSpPr>
        <p:spPr>
          <a:xfrm>
            <a:off x="2195351" y="4509120"/>
            <a:ext cx="987386" cy="369332"/>
          </a:xfrm>
          <a:prstGeom prst="rect">
            <a:avLst/>
          </a:prstGeom>
          <a:noFill/>
        </p:spPr>
        <p:txBody>
          <a:bodyPr wrap="square" rtlCol="0">
            <a:spAutoFit/>
          </a:bodyPr>
          <a:lstStyle/>
          <a:p>
            <a:r>
              <a:rPr lang="es-ES" baseline="30000" dirty="0"/>
              <a:t>232</a:t>
            </a:r>
            <a:r>
              <a:rPr lang="es-ES" dirty="0"/>
              <a:t>Th</a:t>
            </a:r>
          </a:p>
        </p:txBody>
      </p:sp>
      <p:sp>
        <p:nvSpPr>
          <p:cNvPr id="12" name="11 CuadroTexto"/>
          <p:cNvSpPr txBox="1"/>
          <p:nvPr/>
        </p:nvSpPr>
        <p:spPr>
          <a:xfrm>
            <a:off x="5879976" y="4422176"/>
            <a:ext cx="582284" cy="369332"/>
          </a:xfrm>
          <a:prstGeom prst="rect">
            <a:avLst/>
          </a:prstGeom>
          <a:noFill/>
        </p:spPr>
        <p:txBody>
          <a:bodyPr wrap="square" rtlCol="0">
            <a:spAutoFit/>
          </a:bodyPr>
          <a:lstStyle/>
          <a:p>
            <a:r>
              <a:rPr lang="es-ES" baseline="30000" dirty="0"/>
              <a:t>238</a:t>
            </a:r>
            <a:r>
              <a:rPr lang="es-ES" dirty="0"/>
              <a:t>U</a:t>
            </a:r>
          </a:p>
        </p:txBody>
      </p:sp>
      <p:sp>
        <p:nvSpPr>
          <p:cNvPr id="13" name="12 CuadroTexto"/>
          <p:cNvSpPr txBox="1"/>
          <p:nvPr/>
        </p:nvSpPr>
        <p:spPr>
          <a:xfrm>
            <a:off x="4210586" y="5987804"/>
            <a:ext cx="582284" cy="369332"/>
          </a:xfrm>
          <a:prstGeom prst="rect">
            <a:avLst/>
          </a:prstGeom>
          <a:noFill/>
        </p:spPr>
        <p:txBody>
          <a:bodyPr wrap="square" rtlCol="0">
            <a:spAutoFit/>
          </a:bodyPr>
          <a:lstStyle/>
          <a:p>
            <a:r>
              <a:rPr lang="es-ES" baseline="30000" dirty="0"/>
              <a:t>235</a:t>
            </a:r>
            <a:r>
              <a:rPr lang="es-ES" dirty="0"/>
              <a:t>U</a:t>
            </a:r>
          </a:p>
        </p:txBody>
      </p:sp>
      <p:sp>
        <p:nvSpPr>
          <p:cNvPr id="14" name="13 Rectángulo"/>
          <p:cNvSpPr/>
          <p:nvPr/>
        </p:nvSpPr>
        <p:spPr>
          <a:xfrm>
            <a:off x="7675957" y="3960512"/>
            <a:ext cx="2956548" cy="646331"/>
          </a:xfrm>
          <a:prstGeom prst="rect">
            <a:avLst/>
          </a:prstGeom>
          <a:ln>
            <a:noFill/>
          </a:ln>
        </p:spPr>
        <p:txBody>
          <a:bodyPr wrap="square">
            <a:spAutoFit/>
          </a:bodyPr>
          <a:lstStyle/>
          <a:p>
            <a:r>
              <a:rPr lang="es-ES" dirty="0"/>
              <a:t>               Th (</a:t>
            </a:r>
            <a:r>
              <a:rPr lang="es-ES" dirty="0" err="1"/>
              <a:t>ng</a:t>
            </a:r>
            <a:r>
              <a:rPr lang="es-ES" dirty="0"/>
              <a:t>/g)	   U (</a:t>
            </a:r>
            <a:r>
              <a:rPr lang="es-ES" dirty="0" err="1"/>
              <a:t>ng</a:t>
            </a:r>
            <a:r>
              <a:rPr lang="es-ES" dirty="0"/>
              <a:t>/g)</a:t>
            </a:r>
          </a:p>
          <a:p>
            <a:r>
              <a:rPr lang="es-ES" i="1" dirty="0"/>
              <a:t>LOQ</a:t>
            </a:r>
            <a:r>
              <a:rPr lang="es-ES" dirty="0"/>
              <a:t>	0.052	       0.580</a:t>
            </a:r>
          </a:p>
        </p:txBody>
      </p:sp>
      <p:sp>
        <p:nvSpPr>
          <p:cNvPr id="15" name="14 CuadroTexto"/>
          <p:cNvSpPr txBox="1"/>
          <p:nvPr/>
        </p:nvSpPr>
        <p:spPr>
          <a:xfrm>
            <a:off x="7675958" y="4902189"/>
            <a:ext cx="2740523" cy="1477328"/>
          </a:xfrm>
          <a:prstGeom prst="rect">
            <a:avLst/>
          </a:prstGeom>
          <a:noFill/>
        </p:spPr>
        <p:txBody>
          <a:bodyPr wrap="square" rtlCol="0">
            <a:spAutoFit/>
          </a:bodyPr>
          <a:lstStyle/>
          <a:p>
            <a:r>
              <a:rPr lang="en-US" dirty="0"/>
              <a:t>Spectroscopic interferences (molecular ion formation) can be decreased or overcome by the use of a collision cell.</a:t>
            </a:r>
            <a:endParaRPr lang="en-US" dirty="0">
              <a:latin typeface="Arial" panose="020B0604020202020204" pitchFamily="34" charset="0"/>
              <a:cs typeface="Arial" panose="020B0604020202020204" pitchFamily="34" charset="0"/>
            </a:endParaRPr>
          </a:p>
        </p:txBody>
      </p:sp>
      <p:sp>
        <p:nvSpPr>
          <p:cNvPr id="16" name="15 CuadroTexto"/>
          <p:cNvSpPr txBox="1"/>
          <p:nvPr/>
        </p:nvSpPr>
        <p:spPr>
          <a:xfrm>
            <a:off x="4855329" y="1"/>
            <a:ext cx="1866217" cy="769441"/>
          </a:xfrm>
          <a:prstGeom prst="rect">
            <a:avLst/>
          </a:prstGeom>
          <a:noFill/>
        </p:spPr>
        <p:txBody>
          <a:bodyPr wrap="none" rtlCol="0">
            <a:spAutoFit/>
          </a:bodyPr>
          <a:lstStyle/>
          <a:p>
            <a:r>
              <a:rPr lang="en-US" sz="4400" dirty="0">
                <a:latin typeface="+mj-lt"/>
              </a:rPr>
              <a:t>ICP-MS</a:t>
            </a:r>
            <a:endParaRPr lang="en-US" sz="4400" dirty="0">
              <a:latin typeface="+mj-lt"/>
              <a:cs typeface="Arial" panose="020B0604020202020204" pitchFamily="34" charset="0"/>
            </a:endParaRPr>
          </a:p>
        </p:txBody>
      </p:sp>
      <p:pic>
        <p:nvPicPr>
          <p:cNvPr id="1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1" y="3881756"/>
            <a:ext cx="6139406" cy="3019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3 Marcador de número de diapositiva"/>
          <p:cNvSpPr>
            <a:spLocks noGrp="1"/>
          </p:cNvSpPr>
          <p:nvPr>
            <p:ph type="sldNum" sz="quarter" idx="12"/>
          </p:nvPr>
        </p:nvSpPr>
        <p:spPr>
          <a:xfrm>
            <a:off x="3001617" y="6492300"/>
            <a:ext cx="9180512" cy="365125"/>
          </a:xfrm>
        </p:spPr>
        <p:txBody>
          <a:bodyPr/>
          <a:lstStyle/>
          <a:p>
            <a:r>
              <a:rPr lang="en-US" i="1" dirty="0"/>
              <a:t>				                 </a:t>
            </a:r>
            <a:fld id="{132FADFE-3B8F-471C-ABF0-DBC7717ECBBC}" type="slidenum">
              <a:rPr lang="es-ES" smtClean="0"/>
              <a:pPr/>
              <a:t>59</a:t>
            </a:fld>
            <a:endParaRPr lang="es-ES" dirty="0"/>
          </a:p>
        </p:txBody>
      </p:sp>
    </p:spTree>
    <p:extLst>
      <p:ext uri="{BB962C8B-B14F-4D97-AF65-F5344CB8AC3E}">
        <p14:creationId xmlns:p14="http://schemas.microsoft.com/office/powerpoint/2010/main" val="3999963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1364" y="426773"/>
            <a:ext cx="11089232" cy="6088211"/>
          </a:xfrm>
        </p:spPr>
        <p:txBody>
          <a:bodyPr>
            <a:normAutofit/>
          </a:bodyPr>
          <a:lstStyle/>
          <a:p>
            <a:pPr marL="0" indent="0">
              <a:buNone/>
            </a:pPr>
            <a:endParaRPr lang="en-US" dirty="0"/>
          </a:p>
          <a:p>
            <a:pPr marL="0" indent="0">
              <a:buNone/>
            </a:pPr>
            <a:endParaRPr lang="en-US" dirty="0"/>
          </a:p>
          <a:p>
            <a:pPr marL="0" indent="0">
              <a:buNone/>
            </a:pPr>
            <a:r>
              <a:rPr lang="en-US" dirty="0"/>
              <a:t>Rates as low as a few events per year are predicted</a:t>
            </a:r>
          </a:p>
          <a:p>
            <a:pPr marL="0" indent="0">
              <a:buNone/>
            </a:pPr>
            <a:endParaRPr lang="en-US" dirty="0"/>
          </a:p>
          <a:p>
            <a:pPr>
              <a:spcBef>
                <a:spcPts val="0"/>
              </a:spcBef>
              <a:spcAft>
                <a:spcPts val="1800"/>
              </a:spcAft>
            </a:pPr>
            <a:r>
              <a:rPr lang="en-US" i="1" dirty="0"/>
              <a:t>Improved detector technology </a:t>
            </a:r>
          </a:p>
          <a:p>
            <a:pPr>
              <a:spcBef>
                <a:spcPts val="0"/>
              </a:spcBef>
              <a:spcAft>
                <a:spcPts val="1800"/>
              </a:spcAft>
            </a:pPr>
            <a:r>
              <a:rPr lang="en-US" i="1" dirty="0"/>
              <a:t>Optimized detector design</a:t>
            </a:r>
          </a:p>
          <a:p>
            <a:pPr>
              <a:spcBef>
                <a:spcPts val="0"/>
              </a:spcBef>
              <a:spcAft>
                <a:spcPts val="1800"/>
              </a:spcAft>
            </a:pPr>
            <a:r>
              <a:rPr lang="en-US" i="1" dirty="0"/>
              <a:t>Improved techniques to extract weak signals over background and noise (e.g. machine learning)</a:t>
            </a:r>
          </a:p>
          <a:p>
            <a:pPr>
              <a:spcBef>
                <a:spcPts val="0"/>
              </a:spcBef>
              <a:spcAft>
                <a:spcPts val="1800"/>
              </a:spcAft>
            </a:pPr>
            <a:r>
              <a:rPr lang="en-US" i="1" dirty="0"/>
              <a:t>Improved detector modeling, </a:t>
            </a:r>
            <a:r>
              <a:rPr lang="en-US" i="1" dirty="0" err="1"/>
              <a:t>etc</a:t>
            </a:r>
            <a:r>
              <a:rPr lang="en-US" i="1" dirty="0"/>
              <a:t>…</a:t>
            </a:r>
          </a:p>
        </p:txBody>
      </p:sp>
      <p:sp>
        <p:nvSpPr>
          <p:cNvPr id="6" name="3 Marcador de número de diapositiva">
            <a:extLst>
              <a:ext uri="{FF2B5EF4-FFF2-40B4-BE49-F238E27FC236}">
                <a16:creationId xmlns:a16="http://schemas.microsoft.com/office/drawing/2014/main" id="{D84BBE92-98E8-4E8A-94A9-4E91FEF3AB4E}"/>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6</a:t>
            </a:fld>
            <a:endParaRPr lang="es-ES" b="1" dirty="0"/>
          </a:p>
        </p:txBody>
      </p:sp>
      <p:sp>
        <p:nvSpPr>
          <p:cNvPr id="9" name="1 CuadroTexto">
            <a:extLst>
              <a:ext uri="{FF2B5EF4-FFF2-40B4-BE49-F238E27FC236}">
                <a16:creationId xmlns:a16="http://schemas.microsoft.com/office/drawing/2014/main" id="{CCD7C2F0-B16C-435B-864B-8286EDD89994}"/>
              </a:ext>
            </a:extLst>
          </p:cNvPr>
          <p:cNvSpPr txBox="1"/>
          <p:nvPr/>
        </p:nvSpPr>
        <p:spPr>
          <a:xfrm>
            <a:off x="1602360" y="-21602"/>
            <a:ext cx="8712968" cy="1200329"/>
          </a:xfrm>
          <a:prstGeom prst="rect">
            <a:avLst/>
          </a:prstGeom>
          <a:noFill/>
        </p:spPr>
        <p:txBody>
          <a:bodyPr wrap="square" rtlCol="0">
            <a:spAutoFit/>
          </a:bodyPr>
          <a:lstStyle/>
          <a:p>
            <a:pPr algn="ctr"/>
            <a:r>
              <a:rPr lang="es-ES" sz="3600" b="1" dirty="0" err="1"/>
              <a:t>Rare-event</a:t>
            </a:r>
            <a:r>
              <a:rPr lang="es-ES" sz="3600" b="1" dirty="0"/>
              <a:t> </a:t>
            </a:r>
            <a:r>
              <a:rPr lang="es-ES" sz="3600" b="1" dirty="0" err="1"/>
              <a:t>searches</a:t>
            </a:r>
            <a:r>
              <a:rPr lang="es-ES" sz="3600" b="1" dirty="0"/>
              <a:t>: solar a</a:t>
            </a:r>
            <a:r>
              <a:rPr lang="en-US" sz="3600" b="1" dirty="0" err="1"/>
              <a:t>nd</a:t>
            </a:r>
            <a:r>
              <a:rPr lang="en-US" sz="3600" b="1" dirty="0"/>
              <a:t> SN neutrinos, double-beta decay, Dark Matter particles…</a:t>
            </a:r>
            <a:endParaRPr lang="en-US"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274960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1" y="1539"/>
            <a:ext cx="4427984" cy="3127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0383" y="9526"/>
            <a:ext cx="4516622" cy="3168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3512" y="3206325"/>
            <a:ext cx="3848100" cy="3305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35607" y="3236060"/>
            <a:ext cx="3686175"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5745923" y="6104844"/>
            <a:ext cx="489108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Concentration of the daughters too low for MS</a:t>
            </a:r>
          </a:p>
        </p:txBody>
      </p:sp>
      <p:sp>
        <p:nvSpPr>
          <p:cNvPr id="8" name="3 Marcador de número de diapositiva">
            <a:extLst>
              <a:ext uri="{FF2B5EF4-FFF2-40B4-BE49-F238E27FC236}">
                <a16:creationId xmlns:a16="http://schemas.microsoft.com/office/drawing/2014/main" id="{E14C40A8-38C2-49CC-8D6E-5FD3BC1CDF2B}"/>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60</a:t>
            </a:fld>
            <a:endParaRPr lang="es-ES" b="1" dirty="0"/>
          </a:p>
        </p:txBody>
      </p:sp>
    </p:spTree>
    <p:extLst>
      <p:ext uri="{BB962C8B-B14F-4D97-AF65-F5344CB8AC3E}">
        <p14:creationId xmlns:p14="http://schemas.microsoft.com/office/powerpoint/2010/main" val="418912461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7924" y="1"/>
            <a:ext cx="3624461" cy="3021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3592" y="3212976"/>
            <a:ext cx="7276932" cy="3271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1904" y="620689"/>
            <a:ext cx="5132784" cy="1675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6528048" y="1"/>
            <a:ext cx="1856598" cy="584775"/>
          </a:xfrm>
          <a:prstGeom prst="rect">
            <a:avLst/>
          </a:prstGeom>
          <a:noFill/>
        </p:spPr>
        <p:txBody>
          <a:bodyPr wrap="none" rtlCol="0">
            <a:spAutoFit/>
          </a:bodyPr>
          <a:lstStyle/>
          <a:p>
            <a:r>
              <a:rPr lang="en-US" sz="3200" dirty="0">
                <a:latin typeface="+mj-lt"/>
                <a:cs typeface="Arial" panose="020B0604020202020204" pitchFamily="34" charset="0"/>
              </a:rPr>
              <a:t>SS sample</a:t>
            </a:r>
          </a:p>
        </p:txBody>
      </p:sp>
      <p:sp>
        <p:nvSpPr>
          <p:cNvPr id="8" name="3 Marcador de número de diapositiva">
            <a:extLst>
              <a:ext uri="{FF2B5EF4-FFF2-40B4-BE49-F238E27FC236}">
                <a16:creationId xmlns:a16="http://schemas.microsoft.com/office/drawing/2014/main" id="{DA72AAA2-D772-419C-AA68-83A222FFE17C}"/>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61</a:t>
            </a:fld>
            <a:endParaRPr lang="es-ES" b="1" dirty="0"/>
          </a:p>
        </p:txBody>
      </p:sp>
    </p:spTree>
    <p:extLst>
      <p:ext uri="{BB962C8B-B14F-4D97-AF65-F5344CB8AC3E}">
        <p14:creationId xmlns:p14="http://schemas.microsoft.com/office/powerpoint/2010/main" val="9767128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0"/>
            <a:ext cx="9144000" cy="707886"/>
          </a:xfrm>
          <a:prstGeom prst="rect">
            <a:avLst/>
          </a:prstGeom>
          <a:noFill/>
        </p:spPr>
        <p:txBody>
          <a:bodyPr wrap="square" rtlCol="0">
            <a:spAutoFit/>
          </a:bodyPr>
          <a:lstStyle/>
          <a:p>
            <a:pPr algn="ctr"/>
            <a:r>
              <a:rPr lang="en-US" sz="4000" b="1" dirty="0">
                <a:latin typeface="+mj-lt"/>
                <a:cs typeface="Arial" panose="020B0604020202020204" pitchFamily="34" charset="0"/>
              </a:rPr>
              <a:t>ICP-MS: Figure of Merit</a:t>
            </a:r>
          </a:p>
        </p:txBody>
      </p:sp>
      <p:sp>
        <p:nvSpPr>
          <p:cNvPr id="3" name="2 CuadroTexto"/>
          <p:cNvSpPr txBox="1"/>
          <p:nvPr/>
        </p:nvSpPr>
        <p:spPr>
          <a:xfrm>
            <a:off x="983432" y="548680"/>
            <a:ext cx="9696377" cy="6063198"/>
          </a:xfrm>
          <a:prstGeom prst="rect">
            <a:avLst/>
          </a:prstGeom>
          <a:noFill/>
        </p:spPr>
        <p:txBody>
          <a:bodyPr wrap="square" rtlCol="0">
            <a:spAutoFit/>
          </a:bodyPr>
          <a:lstStyle/>
          <a:p>
            <a:pPr>
              <a:spcAft>
                <a:spcPts val="1200"/>
              </a:spcAft>
            </a:pPr>
            <a:r>
              <a:rPr lang="en-US" sz="2400" i="1" dirty="0">
                <a:latin typeface="+mj-lt"/>
                <a:cs typeface="Arial" panose="020B0604020202020204" pitchFamily="34" charset="0"/>
              </a:rPr>
              <a:t>Advantages</a:t>
            </a:r>
            <a:r>
              <a:rPr lang="en-US" sz="2400" dirty="0">
                <a:latin typeface="+mj-lt"/>
                <a:cs typeface="Arial" panose="020B0604020202020204" pitchFamily="34" charset="0"/>
              </a:rPr>
              <a:t>: </a:t>
            </a:r>
          </a:p>
          <a:p>
            <a:pPr marL="285750" indent="-285750">
              <a:spcAft>
                <a:spcPts val="1200"/>
              </a:spcAft>
              <a:buFont typeface="Arial" panose="020B0604020202020204" pitchFamily="34" charset="0"/>
              <a:buChar char="•"/>
            </a:pPr>
            <a:r>
              <a:rPr lang="en-US" sz="2400" b="1" dirty="0">
                <a:solidFill>
                  <a:srgbClr val="00B050"/>
                </a:solidFill>
              </a:rPr>
              <a:t>Fast analytical technique for simultaneous determination of trace and ultra-trace elements in liquid solution (</a:t>
            </a:r>
            <a:r>
              <a:rPr lang="en-US" sz="2400" b="1" dirty="0">
                <a:solidFill>
                  <a:srgbClr val="00B050"/>
                </a:solidFill>
                <a:sym typeface="Symbol"/>
              </a:rPr>
              <a:t> 1 d</a:t>
            </a:r>
            <a:r>
              <a:rPr lang="en-US" sz="2400" b="1" dirty="0">
                <a:solidFill>
                  <a:srgbClr val="00B050"/>
                </a:solidFill>
              </a:rPr>
              <a:t>)</a:t>
            </a:r>
          </a:p>
          <a:p>
            <a:pPr marL="285750" indent="-285750">
              <a:spcAft>
                <a:spcPts val="1200"/>
              </a:spcAft>
              <a:buFont typeface="Arial" panose="020B0604020202020204" pitchFamily="34" charset="0"/>
              <a:buChar char="•"/>
            </a:pPr>
            <a:r>
              <a:rPr lang="en-US" sz="2400" b="1" dirty="0">
                <a:solidFill>
                  <a:srgbClr val="00B050"/>
                </a:solidFill>
              </a:rPr>
              <a:t>Excellent sensitivity, accuracy and very low det. limits: </a:t>
            </a:r>
            <a:r>
              <a:rPr lang="en-US" sz="2400" b="1" dirty="0">
                <a:solidFill>
                  <a:srgbClr val="00B050"/>
                </a:solidFill>
                <a:sym typeface="Symbol"/>
              </a:rPr>
              <a:t> </a:t>
            </a:r>
            <a:r>
              <a:rPr lang="en-US" sz="2400" b="1" dirty="0">
                <a:solidFill>
                  <a:srgbClr val="00B050"/>
                </a:solidFill>
              </a:rPr>
              <a:t>0.1 </a:t>
            </a:r>
            <a:r>
              <a:rPr lang="en-US" sz="2400" b="1" dirty="0" err="1">
                <a:solidFill>
                  <a:srgbClr val="00B050"/>
                </a:solidFill>
              </a:rPr>
              <a:t>pg</a:t>
            </a:r>
            <a:r>
              <a:rPr lang="en-US" sz="2400" b="1" dirty="0">
                <a:solidFill>
                  <a:srgbClr val="00B050"/>
                </a:solidFill>
              </a:rPr>
              <a:t>/mL</a:t>
            </a:r>
            <a:endParaRPr lang="en-US" sz="2400" b="1" dirty="0">
              <a:solidFill>
                <a:srgbClr val="00B050"/>
              </a:solidFill>
              <a:latin typeface="+mj-lt"/>
              <a:cs typeface="Arial" panose="020B0604020202020204" pitchFamily="34" charset="0"/>
            </a:endParaRPr>
          </a:p>
          <a:p>
            <a:pPr marL="285750" indent="-285750">
              <a:spcAft>
                <a:spcPts val="1200"/>
              </a:spcAft>
              <a:buFont typeface="Arial" panose="020B0604020202020204" pitchFamily="34" charset="0"/>
              <a:buChar char="•"/>
            </a:pPr>
            <a:r>
              <a:rPr lang="en-US" sz="2400" b="1" dirty="0">
                <a:solidFill>
                  <a:srgbClr val="00B050"/>
                </a:solidFill>
                <a:latin typeface="+mj-lt"/>
                <a:cs typeface="Arial" panose="020B0604020202020204" pitchFamily="34" charset="0"/>
              </a:rPr>
              <a:t>Little amount of materials needed (small sample)</a:t>
            </a:r>
          </a:p>
          <a:p>
            <a:pPr marL="285750" indent="-285750">
              <a:spcAft>
                <a:spcPts val="2400"/>
              </a:spcAft>
              <a:buFont typeface="Arial" panose="020B0604020202020204" pitchFamily="34" charset="0"/>
              <a:buChar char="•"/>
            </a:pPr>
            <a:r>
              <a:rPr lang="en-US" sz="2400" b="1" dirty="0">
                <a:solidFill>
                  <a:srgbClr val="00B050"/>
                </a:solidFill>
              </a:rPr>
              <a:t>Isotope ratio measurements</a:t>
            </a:r>
            <a:endParaRPr lang="en-US" sz="2400" b="1" dirty="0">
              <a:solidFill>
                <a:srgbClr val="00B050"/>
              </a:solidFill>
              <a:latin typeface="+mj-lt"/>
              <a:cs typeface="Arial" panose="020B0604020202020204" pitchFamily="34" charset="0"/>
            </a:endParaRPr>
          </a:p>
          <a:p>
            <a:pPr>
              <a:spcAft>
                <a:spcPts val="1200"/>
              </a:spcAft>
            </a:pPr>
            <a:r>
              <a:rPr lang="en-US" sz="2400" i="1" dirty="0">
                <a:latin typeface="+mj-lt"/>
                <a:cs typeface="Arial" panose="020B0604020202020204" pitchFamily="34" charset="0"/>
              </a:rPr>
              <a:t>Limitations</a:t>
            </a:r>
            <a:r>
              <a:rPr lang="en-US" sz="2400" dirty="0">
                <a:latin typeface="+mj-lt"/>
                <a:cs typeface="Arial" panose="020B0604020202020204" pitchFamily="34" charset="0"/>
              </a:rPr>
              <a:t>: </a:t>
            </a:r>
          </a:p>
          <a:p>
            <a:pPr marL="342900" indent="-342900">
              <a:spcAft>
                <a:spcPts val="1200"/>
              </a:spcAft>
              <a:buFont typeface="Arial" panose="020B0604020202020204" pitchFamily="34" charset="0"/>
              <a:buChar char="•"/>
            </a:pPr>
            <a:r>
              <a:rPr lang="en-US" sz="2400" dirty="0">
                <a:solidFill>
                  <a:srgbClr val="FF0000"/>
                </a:solidFill>
                <a:latin typeface="+mj-lt"/>
                <a:cs typeface="Arial" panose="020B0604020202020204" pitchFamily="34" charset="0"/>
              </a:rPr>
              <a:t>Destructive analysis</a:t>
            </a:r>
          </a:p>
          <a:p>
            <a:pPr marL="342900" indent="-342900">
              <a:spcAft>
                <a:spcPts val="1200"/>
              </a:spcAft>
              <a:buFont typeface="Arial" panose="020B0604020202020204" pitchFamily="34" charset="0"/>
              <a:buChar char="•"/>
            </a:pPr>
            <a:r>
              <a:rPr lang="en-US" sz="2400" dirty="0">
                <a:solidFill>
                  <a:srgbClr val="FF0000"/>
                </a:solidFill>
              </a:rPr>
              <a:t>Sample preparation for solid samples (full digestion, recuperation, contamination..)</a:t>
            </a:r>
          </a:p>
          <a:p>
            <a:pPr marL="342900" indent="-342900">
              <a:spcAft>
                <a:spcPts val="1200"/>
              </a:spcAft>
              <a:buFont typeface="Arial" panose="020B0604020202020204" pitchFamily="34" charset="0"/>
              <a:buChar char="•"/>
            </a:pPr>
            <a:r>
              <a:rPr lang="en-US" sz="2400" dirty="0">
                <a:solidFill>
                  <a:srgbClr val="FF0000"/>
                </a:solidFill>
              </a:rPr>
              <a:t>It only measures the upper chain (It cannot measure K-40)</a:t>
            </a:r>
          </a:p>
          <a:p>
            <a:pPr marL="342900" indent="-342900">
              <a:spcAft>
                <a:spcPts val="1200"/>
              </a:spcAft>
              <a:buFont typeface="Arial" panose="020B0604020202020204" pitchFamily="34" charset="0"/>
              <a:buChar char="•"/>
            </a:pPr>
            <a:r>
              <a:rPr lang="en-US" sz="2400" dirty="0">
                <a:solidFill>
                  <a:srgbClr val="FF0000"/>
                </a:solidFill>
              </a:rPr>
              <a:t>Molecular ions interferences with atomic ions (e.g. </a:t>
            </a:r>
            <a:r>
              <a:rPr lang="en-US" sz="2400" baseline="30000" dirty="0">
                <a:solidFill>
                  <a:srgbClr val="FF0000"/>
                </a:solidFill>
              </a:rPr>
              <a:t>238</a:t>
            </a:r>
            <a:r>
              <a:rPr lang="en-US" sz="2400" dirty="0">
                <a:solidFill>
                  <a:srgbClr val="FF0000"/>
                </a:solidFill>
              </a:rPr>
              <a:t>UH</a:t>
            </a:r>
            <a:r>
              <a:rPr lang="en-US" sz="2400" baseline="30000" dirty="0">
                <a:solidFill>
                  <a:srgbClr val="FF0000"/>
                </a:solidFill>
              </a:rPr>
              <a:t>+</a:t>
            </a:r>
            <a:r>
              <a:rPr lang="en-US" sz="2400" dirty="0">
                <a:solidFill>
                  <a:srgbClr val="FF0000"/>
                </a:solidFill>
              </a:rPr>
              <a:t>  and </a:t>
            </a:r>
            <a:r>
              <a:rPr lang="en-US" sz="2400" baseline="30000" dirty="0">
                <a:solidFill>
                  <a:srgbClr val="FF0000"/>
                </a:solidFill>
              </a:rPr>
              <a:t>239</a:t>
            </a:r>
            <a:r>
              <a:rPr lang="en-US" sz="2400" dirty="0">
                <a:solidFill>
                  <a:srgbClr val="FF0000"/>
                </a:solidFill>
              </a:rPr>
              <a:t>Pu</a:t>
            </a:r>
            <a:r>
              <a:rPr lang="en-US" sz="2400" baseline="30000" dirty="0">
                <a:solidFill>
                  <a:srgbClr val="FF0000"/>
                </a:solidFill>
              </a:rPr>
              <a:t>+</a:t>
            </a:r>
            <a:r>
              <a:rPr lang="en-US" sz="2400" dirty="0">
                <a:solidFill>
                  <a:srgbClr val="FF0000"/>
                </a:solidFill>
              </a:rPr>
              <a:t>)</a:t>
            </a:r>
            <a:endParaRPr lang="en-US" sz="2400" dirty="0">
              <a:latin typeface="+mj-lt"/>
              <a:cs typeface="Arial" panose="020B0604020202020204" pitchFamily="34" charset="0"/>
            </a:endParaRP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a:stretch/>
        </p:blipFill>
        <p:spPr bwMode="auto">
          <a:xfrm>
            <a:off x="8942045" y="2450869"/>
            <a:ext cx="1181210" cy="1112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2637"/>
          <a:stretch/>
        </p:blipFill>
        <p:spPr bwMode="auto">
          <a:xfrm>
            <a:off x="9005729" y="3573016"/>
            <a:ext cx="1053842" cy="1047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3 Marcador de número de diapositiva">
            <a:extLst>
              <a:ext uri="{FF2B5EF4-FFF2-40B4-BE49-F238E27FC236}">
                <a16:creationId xmlns:a16="http://schemas.microsoft.com/office/drawing/2014/main" id="{A8740AF5-8A29-4C1E-814C-53160CA4DD8A}"/>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62</a:t>
            </a:fld>
            <a:endParaRPr lang="es-ES" b="1" dirty="0"/>
          </a:p>
        </p:txBody>
      </p:sp>
    </p:spTree>
    <p:extLst>
      <p:ext uri="{BB962C8B-B14F-4D97-AF65-F5344CB8AC3E}">
        <p14:creationId xmlns:p14="http://schemas.microsoft.com/office/powerpoint/2010/main" val="3226806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719"/>
            <a:ext cx="9144000" cy="923330"/>
          </a:xfrm>
          <a:prstGeom prst="rect">
            <a:avLst/>
          </a:prstGeom>
          <a:noFill/>
        </p:spPr>
        <p:txBody>
          <a:bodyPr wrap="square" rtlCol="0">
            <a:spAutoFit/>
          </a:bodyPr>
          <a:lstStyle/>
          <a:p>
            <a:pPr algn="ctr"/>
            <a:r>
              <a:rPr lang="en-US" sz="3600" b="1" dirty="0">
                <a:cs typeface="Arial" panose="020B0604020202020204" pitchFamily="34" charset="0"/>
              </a:rPr>
              <a:t>Radio-chemical methods (</a:t>
            </a:r>
            <a:r>
              <a:rPr lang="en-US" sz="3600" b="1" baseline="30000" dirty="0">
                <a:cs typeface="Arial" panose="020B0604020202020204" pitchFamily="34" charset="0"/>
              </a:rPr>
              <a:t>210</a:t>
            </a:r>
            <a:r>
              <a:rPr lang="en-US" sz="3600" b="1" dirty="0">
                <a:cs typeface="Arial" panose="020B0604020202020204" pitchFamily="34" charset="0"/>
              </a:rPr>
              <a:t>Po extraction) </a:t>
            </a:r>
          </a:p>
          <a:p>
            <a:pPr algn="ctr"/>
            <a:endParaRPr lang="en-US" dirty="0" err="1">
              <a:latin typeface="Arial" panose="020B0604020202020204" pitchFamily="34" charset="0"/>
              <a:cs typeface="Arial" panose="020B0604020202020204" pitchFamily="34" charset="0"/>
            </a:endParaRPr>
          </a:p>
        </p:txBody>
      </p:sp>
      <p:pic>
        <p:nvPicPr>
          <p:cNvPr id="5" name="Obraz 4"/>
          <p:cNvPicPr>
            <a:picLocks noChangeAspect="1"/>
          </p:cNvPicPr>
          <p:nvPr/>
        </p:nvPicPr>
        <p:blipFill>
          <a:blip r:embed="rId2" cstate="print"/>
          <a:stretch>
            <a:fillRect/>
          </a:stretch>
        </p:blipFill>
        <p:spPr>
          <a:xfrm>
            <a:off x="1524000" y="922611"/>
            <a:ext cx="3571900" cy="5439904"/>
          </a:xfrm>
          <a:prstGeom prst="rect">
            <a:avLst/>
          </a:prstGeom>
        </p:spPr>
      </p:pic>
      <p:sp>
        <p:nvSpPr>
          <p:cNvPr id="9" name="Oval 20"/>
          <p:cNvSpPr/>
          <p:nvPr/>
        </p:nvSpPr>
        <p:spPr>
          <a:xfrm>
            <a:off x="4381520" y="3290705"/>
            <a:ext cx="642942" cy="64294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 name="Oval 21"/>
          <p:cNvSpPr/>
          <p:nvPr/>
        </p:nvSpPr>
        <p:spPr>
          <a:xfrm>
            <a:off x="3167074" y="4505151"/>
            <a:ext cx="642942" cy="64294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ole tekstowe 7"/>
          <p:cNvSpPr txBox="1"/>
          <p:nvPr/>
        </p:nvSpPr>
        <p:spPr>
          <a:xfrm>
            <a:off x="5519936" y="764705"/>
            <a:ext cx="4104456" cy="5786199"/>
          </a:xfrm>
          <a:prstGeom prst="rect">
            <a:avLst/>
          </a:prstGeom>
          <a:noFill/>
        </p:spPr>
        <p:txBody>
          <a:bodyPr wrap="square" rtlCol="0">
            <a:spAutoFit/>
          </a:bodyPr>
          <a:lstStyle/>
          <a:p>
            <a:r>
              <a:rPr lang="pl-PL" sz="2200" dirty="0" err="1"/>
              <a:t>Background</a:t>
            </a:r>
            <a:r>
              <a:rPr lang="pl-PL" sz="2200" dirty="0"/>
              <a:t> component:</a:t>
            </a:r>
          </a:p>
          <a:p>
            <a:pPr marL="285750" indent="-285750">
              <a:buFont typeface="Arial" panose="020B0604020202020204" pitchFamily="34" charset="0"/>
              <a:buChar char="•"/>
            </a:pPr>
            <a:r>
              <a:rPr lang="pl-PL" sz="2200" dirty="0"/>
              <a:t>Surface </a:t>
            </a:r>
            <a:r>
              <a:rPr lang="pl-PL" sz="2200" dirty="0" err="1"/>
              <a:t>contamination</a:t>
            </a:r>
            <a:r>
              <a:rPr lang="pl-PL" sz="2200" dirty="0"/>
              <a:t> </a:t>
            </a:r>
          </a:p>
          <a:p>
            <a:pPr marL="285750" indent="-285750">
              <a:buFont typeface="Arial" panose="020B0604020202020204" pitchFamily="34" charset="0"/>
              <a:buChar char="•"/>
            </a:pPr>
            <a:r>
              <a:rPr lang="pl-PL" sz="2200" dirty="0" err="1"/>
              <a:t>Bulk</a:t>
            </a:r>
            <a:r>
              <a:rPr lang="pl-PL" sz="2200" dirty="0"/>
              <a:t> </a:t>
            </a:r>
            <a:r>
              <a:rPr lang="pl-PL" sz="2200" dirty="0" err="1"/>
              <a:t>contamination</a:t>
            </a:r>
            <a:r>
              <a:rPr lang="pl-PL" sz="2200" dirty="0"/>
              <a:t> </a:t>
            </a:r>
          </a:p>
          <a:p>
            <a:pPr marL="285750" indent="-285750">
              <a:buFont typeface="Arial" panose="020B0604020202020204" pitchFamily="34" charset="0"/>
              <a:buChar char="•"/>
            </a:pPr>
            <a:r>
              <a:rPr lang="pl-PL" sz="2200" dirty="0"/>
              <a:t>(</a:t>
            </a:r>
            <a:r>
              <a:rPr lang="el-GR" sz="2200" dirty="0"/>
              <a:t>α</a:t>
            </a:r>
            <a:r>
              <a:rPr lang="pl-PL" sz="2200" dirty="0"/>
              <a:t>,n) reaction</a:t>
            </a:r>
          </a:p>
          <a:p>
            <a:pPr marL="285750" indent="-285750"/>
            <a:endParaRPr lang="pl-PL" sz="2200" dirty="0"/>
          </a:p>
          <a:p>
            <a:pPr marL="285750" indent="-285750"/>
            <a:r>
              <a:rPr lang="pl-PL" sz="2200" dirty="0"/>
              <a:t>Radioanalytical/Radiochemical</a:t>
            </a:r>
          </a:p>
          <a:p>
            <a:pPr marL="285750" indent="-285750"/>
            <a:r>
              <a:rPr lang="pl-PL" sz="2200" dirty="0"/>
              <a:t>problems:</a:t>
            </a:r>
          </a:p>
          <a:p>
            <a:pPr marL="285750" indent="-285750">
              <a:buFont typeface="Arial" pitchFamily="34" charset="0"/>
              <a:buChar char="•"/>
            </a:pPr>
            <a:r>
              <a:rPr lang="pl-PL" sz="2200" dirty="0"/>
              <a:t>measurement can be done only by alpha spec </a:t>
            </a:r>
            <a:endParaRPr lang="es-ES" sz="2200" dirty="0"/>
          </a:p>
          <a:p>
            <a:pPr marL="285750" indent="-285750">
              <a:buFont typeface="Arial" pitchFamily="34" charset="0"/>
              <a:buChar char="•"/>
            </a:pPr>
            <a:r>
              <a:rPr lang="pl-PL" sz="2200" dirty="0"/>
              <a:t>High volatility of Po – only wet ashing in boiling concentrated acids and acid mixtures  (problems with some polymers materials)</a:t>
            </a:r>
          </a:p>
          <a:p>
            <a:pPr marL="285750" indent="-285750">
              <a:buFont typeface="Arial" pitchFamily="34" charset="0"/>
              <a:buChar char="•"/>
            </a:pPr>
            <a:endParaRPr lang="pl-PL" sz="2200" dirty="0"/>
          </a:p>
          <a:p>
            <a:pPr marL="285750" indent="-285750">
              <a:buFont typeface="Arial" pitchFamily="34" charset="0"/>
              <a:buChar char="•"/>
            </a:pPr>
            <a:endParaRPr lang="pl-PL" sz="2200" dirty="0"/>
          </a:p>
          <a:p>
            <a:pPr marL="285750" indent="-285750">
              <a:buFont typeface="Arial" pitchFamily="34" charset="0"/>
              <a:buChar char="•"/>
            </a:pPr>
            <a:endParaRPr lang="en-GB" dirty="0"/>
          </a:p>
        </p:txBody>
      </p:sp>
      <p:sp>
        <p:nvSpPr>
          <p:cNvPr id="8" name="3 Marcador de número de diapositiva">
            <a:extLst>
              <a:ext uri="{FF2B5EF4-FFF2-40B4-BE49-F238E27FC236}">
                <a16:creationId xmlns:a16="http://schemas.microsoft.com/office/drawing/2014/main" id="{B33EF552-5D44-4CE1-9A0C-82CE3AE145F7}"/>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63</a:t>
            </a:fld>
            <a:endParaRPr lang="es-ES" b="1" dirty="0"/>
          </a:p>
        </p:txBody>
      </p:sp>
    </p:spTree>
    <p:extLst>
      <p:ext uri="{BB962C8B-B14F-4D97-AF65-F5344CB8AC3E}">
        <p14:creationId xmlns:p14="http://schemas.microsoft.com/office/powerpoint/2010/main" val="42305860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919536" y="0"/>
            <a:ext cx="8229600" cy="1143000"/>
          </a:xfrm>
        </p:spPr>
        <p:txBody>
          <a:bodyPr>
            <a:normAutofit/>
          </a:bodyPr>
          <a:lstStyle/>
          <a:p>
            <a:r>
              <a:rPr lang="en-US" b="1" dirty="0">
                <a:solidFill>
                  <a:srgbClr val="C00000"/>
                </a:solidFill>
              </a:rPr>
              <a:t>Chemical separation of </a:t>
            </a:r>
            <a:r>
              <a:rPr lang="en-US" b="1" baseline="30000" dirty="0">
                <a:solidFill>
                  <a:srgbClr val="C00000"/>
                </a:solidFill>
              </a:rPr>
              <a:t>210</a:t>
            </a:r>
            <a:r>
              <a:rPr lang="en-US" b="1" dirty="0">
                <a:solidFill>
                  <a:srgbClr val="C00000"/>
                </a:solidFill>
              </a:rPr>
              <a:t>Po </a:t>
            </a:r>
          </a:p>
        </p:txBody>
      </p:sp>
      <p:cxnSp>
        <p:nvCxnSpPr>
          <p:cNvPr id="7" name="Łącznik prosty 6"/>
          <p:cNvCxnSpPr/>
          <p:nvPr/>
        </p:nvCxnSpPr>
        <p:spPr>
          <a:xfrm>
            <a:off x="1524000" y="1268760"/>
            <a:ext cx="9144000"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5365" name="Rectangle 5"/>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5366" name="Rectangle 6"/>
          <p:cNvSpPr>
            <a:spLocks noChangeArrowheads="1"/>
          </p:cNvSpPr>
          <p:nvPr/>
        </p:nvSpPr>
        <p:spPr bwMode="auto">
          <a:xfrm>
            <a:off x="6003635" y="587947"/>
            <a:ext cx="184731"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just" fontAlgn="base">
              <a:spcBef>
                <a:spcPct val="0"/>
              </a:spcBef>
              <a:spcAft>
                <a:spcPct val="0"/>
              </a:spcAft>
            </a:pPr>
            <a:br>
              <a:rPr lang="en-US" sz="1100" dirty="0">
                <a:latin typeface="Calibri" pitchFamily="34" charset="0"/>
                <a:ea typeface="Calibri" pitchFamily="34" charset="0"/>
                <a:cs typeface="Times New Roman" pitchFamily="18" charset="0"/>
              </a:rPr>
            </a:br>
            <a:endParaRPr lang="en-US" dirty="0">
              <a:latin typeface="Arial" pitchFamily="34" charset="0"/>
              <a:cs typeface="Arial" pitchFamily="34" charset="0"/>
            </a:endParaRPr>
          </a:p>
        </p:txBody>
      </p:sp>
      <p:sp>
        <p:nvSpPr>
          <p:cNvPr id="15367" name="Rectangle 7"/>
          <p:cNvSpPr>
            <a:spLocks noChangeArrowheads="1"/>
          </p:cNvSpPr>
          <p:nvPr/>
        </p:nvSpPr>
        <p:spPr bwMode="auto">
          <a:xfrm>
            <a:off x="1524001" y="10726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dirty="0">
              <a:latin typeface="Arial" pitchFamily="34" charset="0"/>
              <a:cs typeface="Arial" pitchFamily="34" charset="0"/>
            </a:endParaRPr>
          </a:p>
        </p:txBody>
      </p:sp>
      <p:sp>
        <p:nvSpPr>
          <p:cNvPr id="15368" name="Rectangle 8"/>
          <p:cNvSpPr>
            <a:spLocks noChangeArrowheads="1"/>
          </p:cNvSpPr>
          <p:nvPr/>
        </p:nvSpPr>
        <p:spPr bwMode="auto">
          <a:xfrm>
            <a:off x="1524001" y="17012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dirty="0">
              <a:latin typeface="Arial" pitchFamily="34" charset="0"/>
              <a:cs typeface="Arial" pitchFamily="34" charset="0"/>
            </a:endParaRPr>
          </a:p>
        </p:txBody>
      </p:sp>
      <p:sp>
        <p:nvSpPr>
          <p:cNvPr id="15371" name="Rectangle 11"/>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5372" name="Rectangle 12"/>
          <p:cNvSpPr>
            <a:spLocks noChangeArrowheads="1"/>
          </p:cNvSpPr>
          <p:nvPr/>
        </p:nvSpPr>
        <p:spPr bwMode="auto">
          <a:xfrm>
            <a:off x="6003635" y="1121347"/>
            <a:ext cx="184731"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just" fontAlgn="base">
              <a:spcBef>
                <a:spcPct val="0"/>
              </a:spcBef>
              <a:spcAft>
                <a:spcPct val="0"/>
              </a:spcAft>
            </a:pPr>
            <a:br>
              <a:rPr lang="en-US" sz="1100" dirty="0">
                <a:latin typeface="Calibri" pitchFamily="34" charset="0"/>
                <a:ea typeface="Calibri" pitchFamily="34" charset="0"/>
                <a:cs typeface="Times New Roman" pitchFamily="18" charset="0"/>
              </a:rPr>
            </a:br>
            <a:endParaRPr lang="en-US" dirty="0">
              <a:latin typeface="Arial" pitchFamily="34" charset="0"/>
              <a:cs typeface="Arial" pitchFamily="34" charset="0"/>
            </a:endParaRPr>
          </a:p>
        </p:txBody>
      </p:sp>
      <p:sp>
        <p:nvSpPr>
          <p:cNvPr id="15373" name="Rectangle 13"/>
          <p:cNvSpPr>
            <a:spLocks noChangeArrowheads="1"/>
          </p:cNvSpPr>
          <p:nvPr/>
        </p:nvSpPr>
        <p:spPr bwMode="auto">
          <a:xfrm>
            <a:off x="1524001" y="2139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dirty="0">
              <a:latin typeface="Arial" pitchFamily="34" charset="0"/>
              <a:cs typeface="Arial" pitchFamily="34" charset="0"/>
            </a:endParaRPr>
          </a:p>
        </p:txBody>
      </p:sp>
      <p:sp>
        <p:nvSpPr>
          <p:cNvPr id="15375" name="Rectangle 15"/>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5376" name="Rectangle 16"/>
          <p:cNvSpPr>
            <a:spLocks noChangeArrowheads="1"/>
          </p:cNvSpPr>
          <p:nvPr/>
        </p:nvSpPr>
        <p:spPr bwMode="auto">
          <a:xfrm>
            <a:off x="1524001" y="14345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dirty="0">
              <a:latin typeface="Arial" pitchFamily="34" charset="0"/>
              <a:cs typeface="Arial" pitchFamily="34" charset="0"/>
            </a:endParaRPr>
          </a:p>
        </p:txBody>
      </p:sp>
      <p:sp>
        <p:nvSpPr>
          <p:cNvPr id="14" name="pole tekstowe 13"/>
          <p:cNvSpPr txBox="1"/>
          <p:nvPr/>
        </p:nvSpPr>
        <p:spPr>
          <a:xfrm>
            <a:off x="1775520" y="1390652"/>
            <a:ext cx="5472608" cy="3139321"/>
          </a:xfrm>
          <a:prstGeom prst="rect">
            <a:avLst/>
          </a:prstGeom>
          <a:noFill/>
        </p:spPr>
        <p:txBody>
          <a:bodyPr wrap="square" rtlCol="0">
            <a:spAutoFit/>
          </a:bodyPr>
          <a:lstStyle/>
          <a:p>
            <a:r>
              <a:rPr lang="en-US" sz="2200" dirty="0"/>
              <a:t>Separation method of </a:t>
            </a:r>
            <a:r>
              <a:rPr lang="en-US" sz="2200" baseline="30000" dirty="0"/>
              <a:t>210</a:t>
            </a:r>
            <a:r>
              <a:rPr lang="en-US" sz="2200" dirty="0"/>
              <a:t>Po:</a:t>
            </a:r>
          </a:p>
          <a:p>
            <a:pPr marL="342900" indent="-342900">
              <a:buFont typeface="Arial" panose="020B0604020202020204" pitchFamily="34" charset="0"/>
              <a:buChar char="•"/>
            </a:pPr>
            <a:r>
              <a:rPr lang="en-US" sz="2200" dirty="0"/>
              <a:t>Sample etch and dissolution</a:t>
            </a:r>
          </a:p>
          <a:p>
            <a:pPr marL="342900" indent="-342900">
              <a:buFont typeface="Arial" panose="020B0604020202020204" pitchFamily="34" charset="0"/>
              <a:buChar char="•"/>
            </a:pPr>
            <a:r>
              <a:rPr lang="en-US" sz="2200" dirty="0"/>
              <a:t>Sample pre-concentration and purification (if needed) by co-</a:t>
            </a:r>
            <a:r>
              <a:rPr lang="en-US" sz="2200" dirty="0" err="1"/>
              <a:t>precipitaion</a:t>
            </a:r>
            <a:r>
              <a:rPr lang="en-US" sz="2200" dirty="0"/>
              <a:t> or ion-exchange chromatography (e.g. measurement of bulk </a:t>
            </a:r>
            <a:r>
              <a:rPr lang="en-US" sz="2200" baseline="30000" dirty="0"/>
              <a:t>210</a:t>
            </a:r>
            <a:r>
              <a:rPr lang="en-US" sz="2200" dirty="0"/>
              <a:t>Po in Cu samples) </a:t>
            </a:r>
          </a:p>
          <a:p>
            <a:pPr marL="342900" indent="-342900">
              <a:buFont typeface="Arial" panose="020B0604020202020204" pitchFamily="34" charset="0"/>
              <a:buChar char="•"/>
            </a:pPr>
            <a:r>
              <a:rPr lang="en-US" sz="2200" dirty="0"/>
              <a:t>Source preparation by spontaneous deposition</a:t>
            </a:r>
          </a:p>
          <a:p>
            <a:pPr marL="342900" indent="-342900">
              <a:buFont typeface="Arial" panose="020B0604020202020204" pitchFamily="34" charset="0"/>
              <a:buChar char="•"/>
            </a:pPr>
            <a:endParaRPr lang="en-US" sz="2200" dirty="0"/>
          </a:p>
        </p:txBody>
      </p:sp>
      <p:pic>
        <p:nvPicPr>
          <p:cNvPr id="5" name="Obraz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18662" y="1390590"/>
            <a:ext cx="2284761" cy="3046348"/>
          </a:xfrm>
          <a:prstGeom prst="rect">
            <a:avLst/>
          </a:prstGeom>
        </p:spPr>
      </p:pic>
      <p:sp>
        <p:nvSpPr>
          <p:cNvPr id="19" name="Rectangle 18"/>
          <p:cNvSpPr/>
          <p:nvPr/>
        </p:nvSpPr>
        <p:spPr>
          <a:xfrm>
            <a:off x="1631505" y="4573849"/>
            <a:ext cx="2571025" cy="923330"/>
          </a:xfrm>
          <a:prstGeom prst="rect">
            <a:avLst/>
          </a:prstGeom>
        </p:spPr>
        <p:txBody>
          <a:bodyPr wrap="none">
            <a:spAutoFit/>
          </a:bodyPr>
          <a:lstStyle/>
          <a:p>
            <a:r>
              <a:rPr lang="en-US" b="1" dirty="0"/>
              <a:t>Radiochemical tracers</a:t>
            </a:r>
            <a:r>
              <a:rPr lang="en-US" dirty="0"/>
              <a:t>:</a:t>
            </a:r>
          </a:p>
          <a:p>
            <a:r>
              <a:rPr lang="en-US" baseline="30000" dirty="0"/>
              <a:t>208</a:t>
            </a:r>
            <a:r>
              <a:rPr lang="en-US" dirty="0"/>
              <a:t>Po (5.115 MeV alphas)</a:t>
            </a:r>
          </a:p>
          <a:p>
            <a:r>
              <a:rPr lang="en-US" baseline="30000" dirty="0"/>
              <a:t>209</a:t>
            </a:r>
            <a:r>
              <a:rPr lang="en-US" dirty="0"/>
              <a:t>Po (4.883 MeV alphas)</a:t>
            </a:r>
          </a:p>
        </p:txBody>
      </p:sp>
      <p:sp>
        <p:nvSpPr>
          <p:cNvPr id="16" name="pole tekstowe 15">
            <a:extLst>
              <a:ext uri="{FF2B5EF4-FFF2-40B4-BE49-F238E27FC236}">
                <a16:creationId xmlns:a16="http://schemas.microsoft.com/office/drawing/2014/main" id="{F931221C-54AC-457C-BD50-6124E9B8BCAA}"/>
              </a:ext>
            </a:extLst>
          </p:cNvPr>
          <p:cNvSpPr txBox="1"/>
          <p:nvPr/>
        </p:nvSpPr>
        <p:spPr>
          <a:xfrm>
            <a:off x="4727848" y="4570228"/>
            <a:ext cx="4104456" cy="2215991"/>
          </a:xfrm>
          <a:prstGeom prst="rect">
            <a:avLst/>
          </a:prstGeom>
          <a:noFill/>
        </p:spPr>
        <p:txBody>
          <a:bodyPr wrap="square" rtlCol="0">
            <a:spAutoFit/>
          </a:bodyPr>
          <a:lstStyle/>
          <a:p>
            <a:r>
              <a:rPr lang="en-US" dirty="0"/>
              <a:t>Reagents:</a:t>
            </a:r>
          </a:p>
          <a:p>
            <a:pPr marL="342900" indent="-342900">
              <a:buFont typeface="Arial" panose="020B0604020202020204" pitchFamily="34" charset="0"/>
              <a:buChar char="•"/>
            </a:pPr>
            <a:r>
              <a:rPr lang="en-US" dirty="0"/>
              <a:t>HNO</a:t>
            </a:r>
            <a:r>
              <a:rPr lang="en-US" baseline="-25000" dirty="0"/>
              <a:t>3</a:t>
            </a:r>
            <a:r>
              <a:rPr lang="en-US" dirty="0"/>
              <a:t> </a:t>
            </a:r>
          </a:p>
          <a:p>
            <a:pPr marL="342900" indent="-342900">
              <a:buFont typeface="Arial" panose="020B0604020202020204" pitchFamily="34" charset="0"/>
              <a:buChar char="•"/>
            </a:pPr>
            <a:r>
              <a:rPr lang="en-US" dirty="0" err="1"/>
              <a:t>HCl</a:t>
            </a:r>
            <a:r>
              <a:rPr lang="en-US" dirty="0"/>
              <a:t> </a:t>
            </a:r>
          </a:p>
          <a:p>
            <a:pPr marL="342900" indent="-342900">
              <a:buFont typeface="Arial" panose="020B0604020202020204" pitchFamily="34" charset="0"/>
              <a:buChar char="•"/>
            </a:pPr>
            <a:r>
              <a:rPr lang="en-US" dirty="0"/>
              <a:t>H</a:t>
            </a:r>
            <a:r>
              <a:rPr lang="en-US" baseline="-25000" dirty="0"/>
              <a:t>2</a:t>
            </a:r>
            <a:r>
              <a:rPr lang="en-US" dirty="0"/>
              <a:t>O</a:t>
            </a:r>
            <a:r>
              <a:rPr lang="en-US" baseline="-25000" dirty="0"/>
              <a:t>2 </a:t>
            </a:r>
            <a:r>
              <a:rPr lang="en-US" dirty="0"/>
              <a:t> 30%</a:t>
            </a:r>
          </a:p>
          <a:p>
            <a:pPr marL="342900" indent="-342900">
              <a:buFont typeface="Arial" panose="020B0604020202020204" pitchFamily="34" charset="0"/>
              <a:buChar char="•"/>
            </a:pPr>
            <a:r>
              <a:rPr lang="en-US" dirty="0"/>
              <a:t>N</a:t>
            </a:r>
            <a:r>
              <a:rPr lang="en-US" baseline="-25000" dirty="0"/>
              <a:t>2</a:t>
            </a:r>
            <a:r>
              <a:rPr lang="en-US" dirty="0"/>
              <a:t>H</a:t>
            </a:r>
            <a:r>
              <a:rPr lang="en-US" baseline="-25000" dirty="0"/>
              <a:t>4</a:t>
            </a:r>
            <a:r>
              <a:rPr lang="en-US" dirty="0"/>
              <a:t>•2HCl</a:t>
            </a:r>
          </a:p>
          <a:p>
            <a:pPr marL="342900" indent="-342900">
              <a:buFont typeface="Arial" panose="020B0604020202020204" pitchFamily="34" charset="0"/>
              <a:buChar char="•"/>
            </a:pPr>
            <a:r>
              <a:rPr lang="en-US" dirty="0"/>
              <a:t>Silver discs</a:t>
            </a:r>
          </a:p>
          <a:p>
            <a:pPr marL="342900" indent="-342900">
              <a:buFont typeface="Arial" panose="020B0604020202020204" pitchFamily="34" charset="0"/>
              <a:buChar char="•"/>
            </a:pPr>
            <a:endParaRPr lang="en-US" dirty="0"/>
          </a:p>
          <a:p>
            <a:endParaRPr lang="en-US" baseline="-25000" dirty="0"/>
          </a:p>
        </p:txBody>
      </p:sp>
      <p:sp>
        <p:nvSpPr>
          <p:cNvPr id="17" name="pole tekstowe 16">
            <a:extLst>
              <a:ext uri="{FF2B5EF4-FFF2-40B4-BE49-F238E27FC236}">
                <a16:creationId xmlns:a16="http://schemas.microsoft.com/office/drawing/2014/main" id="{80A642E7-72F3-4B5D-A0E0-0850E149B021}"/>
              </a:ext>
            </a:extLst>
          </p:cNvPr>
          <p:cNvSpPr txBox="1"/>
          <p:nvPr/>
        </p:nvSpPr>
        <p:spPr>
          <a:xfrm>
            <a:off x="6608771" y="4558767"/>
            <a:ext cx="4104456" cy="2646878"/>
          </a:xfrm>
          <a:prstGeom prst="rect">
            <a:avLst/>
          </a:prstGeom>
          <a:noFill/>
        </p:spPr>
        <p:txBody>
          <a:bodyPr wrap="square" rtlCol="0">
            <a:spAutoFit/>
          </a:bodyPr>
          <a:lstStyle/>
          <a:p>
            <a:r>
              <a:rPr lang="pl-PL" dirty="0" err="1"/>
              <a:t>Laboratory</a:t>
            </a:r>
            <a:r>
              <a:rPr lang="pl-PL" dirty="0"/>
              <a:t> </a:t>
            </a:r>
            <a:r>
              <a:rPr lang="pl-PL" dirty="0" err="1"/>
              <a:t>equipment</a:t>
            </a:r>
            <a:r>
              <a:rPr lang="pl-PL" dirty="0"/>
              <a:t>:</a:t>
            </a:r>
          </a:p>
          <a:p>
            <a:pPr marL="342900" indent="-342900">
              <a:buFont typeface="Arial" panose="020B0604020202020204" pitchFamily="34" charset="0"/>
              <a:buChar char="•"/>
            </a:pPr>
            <a:r>
              <a:rPr lang="pl-PL" dirty="0"/>
              <a:t>Glass </a:t>
            </a:r>
            <a:r>
              <a:rPr lang="pl-PL" dirty="0" err="1"/>
              <a:t>beakers</a:t>
            </a:r>
            <a:r>
              <a:rPr lang="pl-PL" dirty="0"/>
              <a:t> (250 ml)</a:t>
            </a:r>
          </a:p>
          <a:p>
            <a:pPr marL="342900" indent="-342900">
              <a:buFont typeface="Arial" panose="020B0604020202020204" pitchFamily="34" charset="0"/>
              <a:buChar char="•"/>
            </a:pPr>
            <a:r>
              <a:rPr lang="pl-PL" dirty="0"/>
              <a:t>Watch </a:t>
            </a:r>
            <a:r>
              <a:rPr lang="pl-PL" dirty="0" err="1"/>
              <a:t>glasses</a:t>
            </a:r>
            <a:endParaRPr lang="pl-PL" dirty="0"/>
          </a:p>
          <a:p>
            <a:pPr marL="342900" indent="-342900">
              <a:buFont typeface="Arial" panose="020B0604020202020204" pitchFamily="34" charset="0"/>
              <a:buChar char="•"/>
            </a:pPr>
            <a:r>
              <a:rPr lang="pl-PL" dirty="0" err="1"/>
              <a:t>Stirring</a:t>
            </a:r>
            <a:r>
              <a:rPr lang="pl-PL" dirty="0"/>
              <a:t> </a:t>
            </a:r>
            <a:r>
              <a:rPr lang="pl-PL" dirty="0" err="1"/>
              <a:t>rods</a:t>
            </a:r>
            <a:r>
              <a:rPr lang="pl-PL" dirty="0"/>
              <a:t> with PTFE </a:t>
            </a:r>
            <a:r>
              <a:rPr lang="pl-PL" dirty="0" err="1"/>
              <a:t>coating</a:t>
            </a:r>
            <a:endParaRPr lang="pl-PL" dirty="0"/>
          </a:p>
          <a:p>
            <a:pPr marL="342900" indent="-342900">
              <a:buFont typeface="Arial" panose="020B0604020202020204" pitchFamily="34" charset="0"/>
              <a:buChar char="•"/>
            </a:pPr>
            <a:r>
              <a:rPr lang="pl-PL" dirty="0" err="1"/>
              <a:t>Hotplate</a:t>
            </a:r>
            <a:r>
              <a:rPr lang="pl-PL" dirty="0"/>
              <a:t> with </a:t>
            </a:r>
            <a:r>
              <a:rPr lang="pl-PL" dirty="0" err="1"/>
              <a:t>stirrer</a:t>
            </a:r>
            <a:endParaRPr lang="pl-PL" dirty="0"/>
          </a:p>
          <a:p>
            <a:pPr marL="342900" indent="-342900">
              <a:buFont typeface="Arial" panose="020B0604020202020204" pitchFamily="34" charset="0"/>
              <a:buChar char="•"/>
            </a:pPr>
            <a:r>
              <a:rPr lang="pl-PL" dirty="0" err="1"/>
              <a:t>Pipette</a:t>
            </a:r>
            <a:r>
              <a:rPr lang="pl-PL" dirty="0"/>
              <a:t> 10-100 </a:t>
            </a:r>
            <a:r>
              <a:rPr lang="el-GR" dirty="0"/>
              <a:t>μ</a:t>
            </a:r>
            <a:r>
              <a:rPr lang="pl-PL" dirty="0"/>
              <a:t>l+ </a:t>
            </a:r>
            <a:r>
              <a:rPr lang="pl-PL" dirty="0" err="1"/>
              <a:t>tips</a:t>
            </a:r>
            <a:endParaRPr lang="pl-PL" dirty="0"/>
          </a:p>
          <a:p>
            <a:pPr marL="342900" indent="-342900">
              <a:buFont typeface="Arial" panose="020B0604020202020204" pitchFamily="34" charset="0"/>
              <a:buChar char="•"/>
            </a:pPr>
            <a:r>
              <a:rPr lang="pl-PL" dirty="0" err="1"/>
              <a:t>Protective</a:t>
            </a:r>
            <a:r>
              <a:rPr lang="pl-PL" dirty="0"/>
              <a:t> </a:t>
            </a:r>
            <a:r>
              <a:rPr lang="pl-PL" dirty="0" err="1"/>
              <a:t>equipment</a:t>
            </a:r>
            <a:r>
              <a:rPr lang="pl-PL" dirty="0"/>
              <a:t> (</a:t>
            </a:r>
            <a:r>
              <a:rPr lang="pl-PL" dirty="0" err="1"/>
              <a:t>glasses</a:t>
            </a:r>
            <a:r>
              <a:rPr lang="pl-PL" dirty="0"/>
              <a:t>, </a:t>
            </a:r>
            <a:r>
              <a:rPr lang="pl-PL" dirty="0" err="1"/>
              <a:t>gloves</a:t>
            </a:r>
            <a:r>
              <a:rPr lang="pl-PL" dirty="0"/>
              <a:t> etc.)</a:t>
            </a:r>
          </a:p>
          <a:p>
            <a:pPr marL="342900" indent="-342900">
              <a:buFont typeface="Arial" panose="020B0604020202020204" pitchFamily="34" charset="0"/>
              <a:buChar char="•"/>
            </a:pPr>
            <a:endParaRPr lang="pl-PL" sz="2200" dirty="0"/>
          </a:p>
        </p:txBody>
      </p:sp>
      <p:sp>
        <p:nvSpPr>
          <p:cNvPr id="18" name="17 CuadroTexto"/>
          <p:cNvSpPr txBox="1"/>
          <p:nvPr/>
        </p:nvSpPr>
        <p:spPr>
          <a:xfrm>
            <a:off x="1524000" y="6223980"/>
            <a:ext cx="3648948" cy="634020"/>
          </a:xfrm>
          <a:prstGeom prst="rect">
            <a:avLst/>
          </a:prstGeom>
          <a:noFill/>
        </p:spPr>
        <p:txBody>
          <a:bodyPr wrap="none" rtlCol="0">
            <a:spAutoFit/>
          </a:bodyPr>
          <a:lstStyle/>
          <a:p>
            <a:pPr>
              <a:lnSpc>
                <a:spcPct val="110000"/>
              </a:lnSpc>
            </a:pPr>
            <a:r>
              <a:rPr lang="en-US" sz="1600" i="1" dirty="0">
                <a:latin typeface="+mj-lt"/>
                <a:cs typeface="Arial" panose="020B0604020202020204" pitchFamily="34" charset="0"/>
              </a:rPr>
              <a:t>Courtesy of </a:t>
            </a:r>
            <a:r>
              <a:rPr lang="pl-PL" sz="1600" i="1" dirty="0">
                <a:latin typeface="+mj-lt"/>
                <a:cs typeface="Times New Roman" panose="02020603050405020304" pitchFamily="18" charset="0"/>
              </a:rPr>
              <a:t>T. Mróz</a:t>
            </a:r>
          </a:p>
          <a:p>
            <a:pPr>
              <a:lnSpc>
                <a:spcPct val="110000"/>
              </a:lnSpc>
            </a:pPr>
            <a:r>
              <a:rPr lang="pl-PL" sz="1600" i="1" dirty="0">
                <a:latin typeface="+mj-lt"/>
                <a:cs typeface="Times New Roman" panose="02020603050405020304" pitchFamily="18" charset="0"/>
              </a:rPr>
              <a:t>Jagiellonian University in Cracow, Poland</a:t>
            </a:r>
            <a:endParaRPr lang="en-US" sz="1600" i="1" dirty="0">
              <a:latin typeface="+mj-lt"/>
              <a:cs typeface="Arial" panose="020B0604020202020204" pitchFamily="34" charset="0"/>
            </a:endParaRPr>
          </a:p>
        </p:txBody>
      </p:sp>
      <p:sp>
        <p:nvSpPr>
          <p:cNvPr id="20" name="3 Marcador de número de diapositiva"/>
          <p:cNvSpPr>
            <a:spLocks noGrp="1"/>
          </p:cNvSpPr>
          <p:nvPr>
            <p:ph type="sldNum" sz="quarter" idx="12"/>
          </p:nvPr>
        </p:nvSpPr>
        <p:spPr>
          <a:xfrm>
            <a:off x="3020279" y="6546169"/>
            <a:ext cx="9180512" cy="365125"/>
          </a:xfrm>
        </p:spPr>
        <p:txBody>
          <a:bodyPr/>
          <a:lstStyle/>
          <a:p>
            <a:r>
              <a:rPr lang="en-US" i="1" dirty="0"/>
              <a:t>				                 </a:t>
            </a:r>
            <a:fld id="{132FADFE-3B8F-471C-ABF0-DBC7717ECBBC}" type="slidenum">
              <a:rPr lang="es-ES" smtClean="0"/>
              <a:pPr/>
              <a:t>64</a:t>
            </a:fld>
            <a:endParaRPr lang="es-ES" dirty="0"/>
          </a:p>
        </p:txBody>
      </p:sp>
    </p:spTree>
    <p:extLst>
      <p:ext uri="{BB962C8B-B14F-4D97-AF65-F5344CB8AC3E}">
        <p14:creationId xmlns:p14="http://schemas.microsoft.com/office/powerpoint/2010/main" val="3974688403"/>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919536" y="0"/>
            <a:ext cx="8229600" cy="1143000"/>
          </a:xfrm>
        </p:spPr>
        <p:txBody>
          <a:bodyPr>
            <a:normAutofit fontScale="90000"/>
          </a:bodyPr>
          <a:lstStyle/>
          <a:p>
            <a:r>
              <a:rPr lang="pl-PL" b="1" dirty="0" err="1">
                <a:solidFill>
                  <a:srgbClr val="C00000"/>
                </a:solidFill>
              </a:rPr>
              <a:t>Detection</a:t>
            </a:r>
            <a:r>
              <a:rPr lang="pl-PL" b="1" dirty="0">
                <a:solidFill>
                  <a:srgbClr val="C00000"/>
                </a:solidFill>
              </a:rPr>
              <a:t> of </a:t>
            </a:r>
            <a:r>
              <a:rPr lang="pl-PL" b="1" baseline="30000" dirty="0">
                <a:solidFill>
                  <a:srgbClr val="C00000"/>
                </a:solidFill>
              </a:rPr>
              <a:t>210</a:t>
            </a:r>
            <a:r>
              <a:rPr lang="pl-PL" b="1" dirty="0">
                <a:solidFill>
                  <a:srgbClr val="C00000"/>
                </a:solidFill>
              </a:rPr>
              <a:t>Po – semiconductor </a:t>
            </a:r>
            <a:r>
              <a:rPr lang="pl-PL" b="1" dirty="0" err="1">
                <a:solidFill>
                  <a:srgbClr val="C00000"/>
                </a:solidFill>
              </a:rPr>
              <a:t>alpha</a:t>
            </a:r>
            <a:r>
              <a:rPr lang="pl-PL" b="1" dirty="0">
                <a:solidFill>
                  <a:srgbClr val="C00000"/>
                </a:solidFill>
              </a:rPr>
              <a:t> </a:t>
            </a:r>
            <a:r>
              <a:rPr lang="pl-PL" b="1" dirty="0" err="1">
                <a:solidFill>
                  <a:srgbClr val="C00000"/>
                </a:solidFill>
              </a:rPr>
              <a:t>spectrometer</a:t>
            </a:r>
            <a:endParaRPr lang="pl-PL" b="1" dirty="0">
              <a:solidFill>
                <a:srgbClr val="C00000"/>
              </a:solidFill>
            </a:endParaRPr>
          </a:p>
        </p:txBody>
      </p:sp>
      <p:cxnSp>
        <p:nvCxnSpPr>
          <p:cNvPr id="7" name="Łącznik prosty 6"/>
          <p:cNvCxnSpPr/>
          <p:nvPr/>
        </p:nvCxnSpPr>
        <p:spPr>
          <a:xfrm>
            <a:off x="1524000" y="1268760"/>
            <a:ext cx="9144000"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5365" name="Rectangle 5"/>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15366" name="Rectangle 6"/>
          <p:cNvSpPr>
            <a:spLocks noChangeArrowheads="1"/>
          </p:cNvSpPr>
          <p:nvPr/>
        </p:nvSpPr>
        <p:spPr bwMode="auto">
          <a:xfrm>
            <a:off x="6003635" y="587947"/>
            <a:ext cx="184731"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just" fontAlgn="base">
              <a:spcBef>
                <a:spcPct val="0"/>
              </a:spcBef>
              <a:spcAft>
                <a:spcPct val="0"/>
              </a:spcAft>
            </a:pPr>
            <a:br>
              <a:rPr lang="pl-PL" sz="1100">
                <a:latin typeface="Calibri" pitchFamily="34" charset="0"/>
                <a:ea typeface="Calibri" pitchFamily="34" charset="0"/>
                <a:cs typeface="Times New Roman" pitchFamily="18" charset="0"/>
              </a:rPr>
            </a:br>
            <a:endParaRPr lang="pl-PL">
              <a:latin typeface="Arial" pitchFamily="34" charset="0"/>
              <a:cs typeface="Arial" pitchFamily="34" charset="0"/>
            </a:endParaRPr>
          </a:p>
        </p:txBody>
      </p:sp>
      <p:sp>
        <p:nvSpPr>
          <p:cNvPr id="15367" name="Rectangle 7"/>
          <p:cNvSpPr>
            <a:spLocks noChangeArrowheads="1"/>
          </p:cNvSpPr>
          <p:nvPr/>
        </p:nvSpPr>
        <p:spPr bwMode="auto">
          <a:xfrm>
            <a:off x="1524001" y="10726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5368" name="Rectangle 8"/>
          <p:cNvSpPr>
            <a:spLocks noChangeArrowheads="1"/>
          </p:cNvSpPr>
          <p:nvPr/>
        </p:nvSpPr>
        <p:spPr bwMode="auto">
          <a:xfrm>
            <a:off x="1524001" y="17012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5371" name="Rectangle 11"/>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15372" name="Rectangle 12"/>
          <p:cNvSpPr>
            <a:spLocks noChangeArrowheads="1"/>
          </p:cNvSpPr>
          <p:nvPr/>
        </p:nvSpPr>
        <p:spPr bwMode="auto">
          <a:xfrm>
            <a:off x="6003635" y="1121347"/>
            <a:ext cx="184731"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just" fontAlgn="base">
              <a:spcBef>
                <a:spcPct val="0"/>
              </a:spcBef>
              <a:spcAft>
                <a:spcPct val="0"/>
              </a:spcAft>
            </a:pPr>
            <a:br>
              <a:rPr lang="pl-PL" sz="1100">
                <a:latin typeface="Calibri" pitchFamily="34" charset="0"/>
                <a:ea typeface="Calibri" pitchFamily="34" charset="0"/>
                <a:cs typeface="Times New Roman" pitchFamily="18" charset="0"/>
              </a:rPr>
            </a:br>
            <a:endParaRPr lang="pl-PL">
              <a:latin typeface="Arial" pitchFamily="34" charset="0"/>
              <a:cs typeface="Arial" pitchFamily="34" charset="0"/>
            </a:endParaRPr>
          </a:p>
        </p:txBody>
      </p:sp>
      <p:sp>
        <p:nvSpPr>
          <p:cNvPr id="15373" name="Rectangle 13"/>
          <p:cNvSpPr>
            <a:spLocks noChangeArrowheads="1"/>
          </p:cNvSpPr>
          <p:nvPr/>
        </p:nvSpPr>
        <p:spPr bwMode="auto">
          <a:xfrm>
            <a:off x="1524001" y="2139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5375" name="Rectangle 15"/>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15376" name="Rectangle 16"/>
          <p:cNvSpPr>
            <a:spLocks noChangeArrowheads="1"/>
          </p:cNvSpPr>
          <p:nvPr/>
        </p:nvSpPr>
        <p:spPr bwMode="auto">
          <a:xfrm>
            <a:off x="1524001" y="14345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pic>
        <p:nvPicPr>
          <p:cNvPr id="3" name="Obraz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90288" y="2093922"/>
            <a:ext cx="4567401" cy="3425551"/>
          </a:xfrm>
          <a:prstGeom prst="rect">
            <a:avLst/>
          </a:prstGeom>
        </p:spPr>
      </p:pic>
      <p:sp>
        <p:nvSpPr>
          <p:cNvPr id="15" name="pole tekstowe 14"/>
          <p:cNvSpPr txBox="1"/>
          <p:nvPr/>
        </p:nvSpPr>
        <p:spPr>
          <a:xfrm>
            <a:off x="1775520" y="1390651"/>
            <a:ext cx="4104456" cy="4832092"/>
          </a:xfrm>
          <a:prstGeom prst="rect">
            <a:avLst/>
          </a:prstGeom>
          <a:noFill/>
        </p:spPr>
        <p:txBody>
          <a:bodyPr wrap="square" rtlCol="0">
            <a:spAutoFit/>
          </a:bodyPr>
          <a:lstStyle/>
          <a:p>
            <a:pPr marL="285750" indent="-285750">
              <a:buFont typeface="Arial" panose="020B0604020202020204" pitchFamily="34" charset="0"/>
              <a:buChar char="•"/>
            </a:pPr>
            <a:r>
              <a:rPr lang="pl-PL" sz="2200" dirty="0" err="1"/>
              <a:t>Very</a:t>
            </a:r>
            <a:r>
              <a:rPr lang="pl-PL" sz="2200" dirty="0"/>
              <a:t> </a:t>
            </a:r>
            <a:r>
              <a:rPr lang="pl-PL" sz="2200" dirty="0" err="1"/>
              <a:t>good</a:t>
            </a:r>
            <a:r>
              <a:rPr lang="pl-PL" sz="2200" dirty="0"/>
              <a:t> </a:t>
            </a:r>
            <a:r>
              <a:rPr lang="pl-PL" sz="2200" dirty="0" err="1"/>
              <a:t>energy</a:t>
            </a:r>
            <a:r>
              <a:rPr lang="pl-PL" sz="2200" dirty="0"/>
              <a:t> resolution (20-30 keV FWHM) </a:t>
            </a:r>
          </a:p>
          <a:p>
            <a:pPr marL="285750" indent="-285750">
              <a:buFont typeface="Arial" panose="020B0604020202020204" pitchFamily="34" charset="0"/>
              <a:buChar char="•"/>
            </a:pPr>
            <a:r>
              <a:rPr lang="pl-PL" sz="2200" dirty="0" err="1"/>
              <a:t>Detection</a:t>
            </a:r>
            <a:r>
              <a:rPr lang="pl-PL" sz="2200" dirty="0"/>
              <a:t> </a:t>
            </a:r>
            <a:r>
              <a:rPr lang="pl-PL" sz="2200" dirty="0" err="1"/>
              <a:t>limits</a:t>
            </a:r>
            <a:r>
              <a:rPr lang="pl-PL" sz="2200" dirty="0"/>
              <a:t> for </a:t>
            </a:r>
            <a:r>
              <a:rPr lang="pl-PL" sz="2200" dirty="0" err="1"/>
              <a:t>activity</a:t>
            </a:r>
            <a:r>
              <a:rPr lang="pl-PL" sz="2200" dirty="0"/>
              <a:t> </a:t>
            </a:r>
            <a:r>
              <a:rPr lang="pl-PL" sz="2200" dirty="0" err="1"/>
              <a:t>lower</a:t>
            </a:r>
            <a:r>
              <a:rPr lang="pl-PL" sz="2200" dirty="0"/>
              <a:t> </a:t>
            </a:r>
            <a:r>
              <a:rPr lang="pl-PL" sz="2200" dirty="0" err="1"/>
              <a:t>than</a:t>
            </a:r>
            <a:r>
              <a:rPr lang="pl-PL" sz="2200" dirty="0"/>
              <a:t> for </a:t>
            </a:r>
            <a:r>
              <a:rPr lang="pl-PL" sz="2200" dirty="0" err="1"/>
              <a:t>XiA</a:t>
            </a:r>
            <a:r>
              <a:rPr lang="pl-PL" sz="2200" dirty="0"/>
              <a:t> </a:t>
            </a:r>
            <a:br>
              <a:rPr lang="pl-PL" dirty="0"/>
            </a:br>
            <a:endParaRPr lang="pl-PL" sz="2200" dirty="0"/>
          </a:p>
          <a:p>
            <a:pPr marL="285750" indent="-285750">
              <a:buFont typeface="Arial" panose="020B0604020202020204" pitchFamily="34" charset="0"/>
              <a:buChar char="•"/>
            </a:pPr>
            <a:r>
              <a:rPr lang="pl-PL" sz="2200" dirty="0" err="1"/>
              <a:t>Requires</a:t>
            </a:r>
            <a:r>
              <a:rPr lang="pl-PL" sz="2200" dirty="0"/>
              <a:t> </a:t>
            </a:r>
            <a:r>
              <a:rPr lang="pl-PL" sz="2200" dirty="0" err="1"/>
              <a:t>radiochemical</a:t>
            </a:r>
            <a:r>
              <a:rPr lang="pl-PL" sz="2200" dirty="0"/>
              <a:t> </a:t>
            </a:r>
            <a:r>
              <a:rPr lang="pl-PL" sz="2200" dirty="0" err="1"/>
              <a:t>separation</a:t>
            </a:r>
            <a:r>
              <a:rPr lang="pl-PL" sz="2200" dirty="0"/>
              <a:t> of </a:t>
            </a:r>
            <a:r>
              <a:rPr lang="pl-PL" sz="2200" baseline="30000" dirty="0"/>
              <a:t>210</a:t>
            </a:r>
            <a:r>
              <a:rPr lang="pl-PL" sz="2200" dirty="0"/>
              <a:t>Po</a:t>
            </a:r>
          </a:p>
          <a:p>
            <a:pPr marL="285750" indent="-285750">
              <a:buFont typeface="Arial" panose="020B0604020202020204" pitchFamily="34" charset="0"/>
              <a:buChar char="•"/>
            </a:pPr>
            <a:r>
              <a:rPr lang="pl-PL" sz="2200" dirty="0" err="1"/>
              <a:t>Efficiency</a:t>
            </a:r>
            <a:r>
              <a:rPr lang="pl-PL" sz="2200" dirty="0"/>
              <a:t> </a:t>
            </a:r>
            <a:r>
              <a:rPr lang="pl-PL" sz="2200" dirty="0" err="1"/>
              <a:t>determined</a:t>
            </a:r>
            <a:r>
              <a:rPr lang="pl-PL" sz="2200" dirty="0"/>
              <a:t> with </a:t>
            </a:r>
            <a:r>
              <a:rPr lang="pl-PL" sz="2200" dirty="0" err="1"/>
              <a:t>tracer</a:t>
            </a:r>
            <a:endParaRPr lang="pl-PL" sz="2200" dirty="0"/>
          </a:p>
          <a:p>
            <a:pPr marL="285750" indent="-285750">
              <a:buFont typeface="Arial" panose="020B0604020202020204" pitchFamily="34" charset="0"/>
              <a:buChar char="•"/>
            </a:pPr>
            <a:r>
              <a:rPr lang="pl-PL" sz="2200" dirty="0"/>
              <a:t>Spectrum resolution </a:t>
            </a:r>
            <a:r>
              <a:rPr lang="pl-PL" sz="2200" dirty="0" err="1"/>
              <a:t>depends</a:t>
            </a:r>
            <a:r>
              <a:rPr lang="pl-PL" sz="2200" dirty="0"/>
              <a:t> on the </a:t>
            </a:r>
            <a:r>
              <a:rPr lang="pl-PL" sz="2200" dirty="0" err="1"/>
              <a:t>source</a:t>
            </a:r>
            <a:r>
              <a:rPr lang="pl-PL" sz="2200" dirty="0"/>
              <a:t> </a:t>
            </a:r>
            <a:r>
              <a:rPr lang="pl-PL" sz="2200" dirty="0" err="1"/>
              <a:t>quality</a:t>
            </a:r>
            <a:endParaRPr lang="pl-PL" sz="2200" dirty="0"/>
          </a:p>
          <a:p>
            <a:pPr marL="285750" indent="-285750">
              <a:buFont typeface="Arial" panose="020B0604020202020204" pitchFamily="34" charset="0"/>
              <a:buChar char="•"/>
            </a:pPr>
            <a:r>
              <a:rPr lang="pl-PL" sz="2200" dirty="0"/>
              <a:t>Blank </a:t>
            </a:r>
            <a:r>
              <a:rPr lang="pl-PL" sz="2200" dirty="0" err="1"/>
              <a:t>runs</a:t>
            </a:r>
            <a:r>
              <a:rPr lang="pl-PL" sz="2200" dirty="0"/>
              <a:t> </a:t>
            </a:r>
            <a:r>
              <a:rPr lang="pl-PL" sz="2200" dirty="0" err="1"/>
              <a:t>required</a:t>
            </a:r>
            <a:r>
              <a:rPr lang="pl-PL" sz="2200" dirty="0"/>
              <a:t> to </a:t>
            </a:r>
            <a:r>
              <a:rPr lang="pl-PL" sz="2200" dirty="0" err="1"/>
              <a:t>control</a:t>
            </a:r>
            <a:r>
              <a:rPr lang="pl-PL" sz="2200" dirty="0"/>
              <a:t> the </a:t>
            </a:r>
            <a:r>
              <a:rPr lang="pl-PL" sz="2200" dirty="0" err="1"/>
              <a:t>background</a:t>
            </a:r>
            <a:r>
              <a:rPr lang="pl-PL" sz="2200" dirty="0"/>
              <a:t> for </a:t>
            </a:r>
            <a:r>
              <a:rPr lang="pl-PL" sz="2200" dirty="0" err="1"/>
              <a:t>each</a:t>
            </a:r>
            <a:r>
              <a:rPr lang="pl-PL" sz="2200" dirty="0"/>
              <a:t> </a:t>
            </a:r>
            <a:r>
              <a:rPr lang="pl-PL" sz="2200" dirty="0" err="1"/>
              <a:t>procedure</a:t>
            </a:r>
            <a:endParaRPr lang="pl-PL" sz="2200" dirty="0"/>
          </a:p>
        </p:txBody>
      </p:sp>
      <p:sp>
        <p:nvSpPr>
          <p:cNvPr id="17" name="3 Marcador de número de diapositiva">
            <a:extLst>
              <a:ext uri="{FF2B5EF4-FFF2-40B4-BE49-F238E27FC236}">
                <a16:creationId xmlns:a16="http://schemas.microsoft.com/office/drawing/2014/main" id="{69219F11-F1BF-4924-A0F1-280EA22879CB}"/>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65</a:t>
            </a:fld>
            <a:endParaRPr lang="es-ES" b="1" dirty="0"/>
          </a:p>
        </p:txBody>
      </p:sp>
    </p:spTree>
    <p:extLst>
      <p:ext uri="{BB962C8B-B14F-4D97-AF65-F5344CB8AC3E}">
        <p14:creationId xmlns:p14="http://schemas.microsoft.com/office/powerpoint/2010/main" val="915425844"/>
      </p:ext>
    </p:extLst>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919536" y="0"/>
            <a:ext cx="8229600" cy="1143000"/>
          </a:xfrm>
        </p:spPr>
        <p:txBody>
          <a:bodyPr>
            <a:normAutofit/>
          </a:bodyPr>
          <a:lstStyle/>
          <a:p>
            <a:r>
              <a:rPr lang="pl-PL" b="1" dirty="0">
                <a:solidFill>
                  <a:srgbClr val="C00000"/>
                </a:solidFill>
              </a:rPr>
              <a:t>Source </a:t>
            </a:r>
            <a:r>
              <a:rPr lang="pl-PL" b="1" dirty="0" err="1">
                <a:solidFill>
                  <a:srgbClr val="C00000"/>
                </a:solidFill>
              </a:rPr>
              <a:t>preparation</a:t>
            </a:r>
            <a:r>
              <a:rPr lang="pl-PL" b="1" dirty="0">
                <a:solidFill>
                  <a:srgbClr val="C00000"/>
                </a:solidFill>
              </a:rPr>
              <a:t> </a:t>
            </a:r>
          </a:p>
        </p:txBody>
      </p:sp>
      <p:cxnSp>
        <p:nvCxnSpPr>
          <p:cNvPr id="7" name="Łącznik prosty 6"/>
          <p:cNvCxnSpPr/>
          <p:nvPr/>
        </p:nvCxnSpPr>
        <p:spPr>
          <a:xfrm>
            <a:off x="1524000" y="1268760"/>
            <a:ext cx="9144000"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5365" name="Rectangle 5"/>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15366" name="Rectangle 6"/>
          <p:cNvSpPr>
            <a:spLocks noChangeArrowheads="1"/>
          </p:cNvSpPr>
          <p:nvPr/>
        </p:nvSpPr>
        <p:spPr bwMode="auto">
          <a:xfrm>
            <a:off x="6003635" y="587947"/>
            <a:ext cx="184731"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just" fontAlgn="base">
              <a:spcBef>
                <a:spcPct val="0"/>
              </a:spcBef>
              <a:spcAft>
                <a:spcPct val="0"/>
              </a:spcAft>
            </a:pPr>
            <a:br>
              <a:rPr lang="pl-PL" sz="1100">
                <a:latin typeface="Calibri" pitchFamily="34" charset="0"/>
                <a:ea typeface="Calibri" pitchFamily="34" charset="0"/>
                <a:cs typeface="Times New Roman" pitchFamily="18" charset="0"/>
              </a:rPr>
            </a:br>
            <a:endParaRPr lang="pl-PL">
              <a:latin typeface="Arial" pitchFamily="34" charset="0"/>
              <a:cs typeface="Arial" pitchFamily="34" charset="0"/>
            </a:endParaRPr>
          </a:p>
        </p:txBody>
      </p:sp>
      <p:sp>
        <p:nvSpPr>
          <p:cNvPr id="15367" name="Rectangle 7"/>
          <p:cNvSpPr>
            <a:spLocks noChangeArrowheads="1"/>
          </p:cNvSpPr>
          <p:nvPr/>
        </p:nvSpPr>
        <p:spPr bwMode="auto">
          <a:xfrm>
            <a:off x="1524001" y="10726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5368" name="Rectangle 8"/>
          <p:cNvSpPr>
            <a:spLocks noChangeArrowheads="1"/>
          </p:cNvSpPr>
          <p:nvPr/>
        </p:nvSpPr>
        <p:spPr bwMode="auto">
          <a:xfrm>
            <a:off x="1524001" y="17012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5371" name="Rectangle 11"/>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15372" name="Rectangle 12"/>
          <p:cNvSpPr>
            <a:spLocks noChangeArrowheads="1"/>
          </p:cNvSpPr>
          <p:nvPr/>
        </p:nvSpPr>
        <p:spPr bwMode="auto">
          <a:xfrm>
            <a:off x="6003635" y="1121347"/>
            <a:ext cx="184731"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just" fontAlgn="base">
              <a:spcBef>
                <a:spcPct val="0"/>
              </a:spcBef>
              <a:spcAft>
                <a:spcPct val="0"/>
              </a:spcAft>
            </a:pPr>
            <a:br>
              <a:rPr lang="pl-PL" sz="1100">
                <a:latin typeface="Calibri" pitchFamily="34" charset="0"/>
                <a:ea typeface="Calibri" pitchFamily="34" charset="0"/>
                <a:cs typeface="Times New Roman" pitchFamily="18" charset="0"/>
              </a:rPr>
            </a:br>
            <a:endParaRPr lang="pl-PL">
              <a:latin typeface="Arial" pitchFamily="34" charset="0"/>
              <a:cs typeface="Arial" pitchFamily="34" charset="0"/>
            </a:endParaRPr>
          </a:p>
        </p:txBody>
      </p:sp>
      <p:sp>
        <p:nvSpPr>
          <p:cNvPr id="15373" name="Rectangle 13"/>
          <p:cNvSpPr>
            <a:spLocks noChangeArrowheads="1"/>
          </p:cNvSpPr>
          <p:nvPr/>
        </p:nvSpPr>
        <p:spPr bwMode="auto">
          <a:xfrm>
            <a:off x="1524001" y="2139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5375" name="Rectangle 15"/>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15376" name="Rectangle 16"/>
          <p:cNvSpPr>
            <a:spLocks noChangeArrowheads="1"/>
          </p:cNvSpPr>
          <p:nvPr/>
        </p:nvSpPr>
        <p:spPr bwMode="auto">
          <a:xfrm>
            <a:off x="1524001" y="14345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pic>
        <p:nvPicPr>
          <p:cNvPr id="2050" name="Picture 2" descr="C:\Users\Tomek\Downloads\IMG_20190125_171618.jpg"/>
          <p:cNvPicPr>
            <a:picLocks noChangeAspect="1" noChangeArrowheads="1"/>
          </p:cNvPicPr>
          <p:nvPr/>
        </p:nvPicPr>
        <p:blipFill>
          <a:blip r:embed="rId2" cstate="print"/>
          <a:srcRect/>
          <a:stretch>
            <a:fillRect/>
          </a:stretch>
        </p:blipFill>
        <p:spPr bwMode="auto">
          <a:xfrm>
            <a:off x="5953125" y="1785926"/>
            <a:ext cx="4381499" cy="3286124"/>
          </a:xfrm>
          <a:prstGeom prst="rect">
            <a:avLst/>
          </a:prstGeom>
          <a:noFill/>
        </p:spPr>
      </p:pic>
      <p:pic>
        <p:nvPicPr>
          <p:cNvPr id="2051" name="Picture 3" descr="C:\Users\Tomek\Downloads\IMG_20190427_202643.jpg"/>
          <p:cNvPicPr>
            <a:picLocks noChangeAspect="1" noChangeArrowheads="1"/>
          </p:cNvPicPr>
          <p:nvPr/>
        </p:nvPicPr>
        <p:blipFill>
          <a:blip r:embed="rId3" cstate="print"/>
          <a:srcRect t="22951"/>
          <a:stretch>
            <a:fillRect/>
          </a:stretch>
        </p:blipFill>
        <p:spPr bwMode="auto">
          <a:xfrm>
            <a:off x="2095473" y="1785926"/>
            <a:ext cx="3268271" cy="3357562"/>
          </a:xfrm>
          <a:prstGeom prst="rect">
            <a:avLst/>
          </a:prstGeom>
          <a:noFill/>
        </p:spPr>
      </p:pic>
      <p:sp>
        <p:nvSpPr>
          <p:cNvPr id="16" name="Rectangle 16"/>
          <p:cNvSpPr>
            <a:spLocks noChangeArrowheads="1"/>
          </p:cNvSpPr>
          <p:nvPr/>
        </p:nvSpPr>
        <p:spPr bwMode="auto">
          <a:xfrm>
            <a:off x="1524001" y="540176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7" name="pole tekstowe 13"/>
          <p:cNvSpPr txBox="1"/>
          <p:nvPr/>
        </p:nvSpPr>
        <p:spPr>
          <a:xfrm>
            <a:off x="1881158" y="5214951"/>
            <a:ext cx="8572560" cy="430887"/>
          </a:xfrm>
          <a:prstGeom prst="rect">
            <a:avLst/>
          </a:prstGeom>
          <a:noFill/>
        </p:spPr>
        <p:txBody>
          <a:bodyPr wrap="square" rtlCol="0">
            <a:spAutoFit/>
          </a:bodyPr>
          <a:lstStyle/>
          <a:p>
            <a:r>
              <a:rPr lang="pl-PL" sz="2200" b="1" dirty="0">
                <a:solidFill>
                  <a:srgbClr val="002060"/>
                </a:solidFill>
              </a:rPr>
              <a:t>Spontaneous deposition of Po on Ag from diluted HCl </a:t>
            </a:r>
            <a:r>
              <a:rPr lang="pl-PL" sz="2200" b="1" dirty="0" err="1">
                <a:solidFill>
                  <a:srgbClr val="002060"/>
                </a:solidFill>
              </a:rPr>
              <a:t>solution</a:t>
            </a:r>
            <a:r>
              <a:rPr lang="pl-PL" sz="2200" b="1" dirty="0">
                <a:solidFill>
                  <a:srgbClr val="002060"/>
                </a:solidFill>
              </a:rPr>
              <a:t> </a:t>
            </a:r>
          </a:p>
        </p:txBody>
      </p:sp>
      <p:sp>
        <p:nvSpPr>
          <p:cNvPr id="19" name="3 Marcador de número de diapositiva">
            <a:extLst>
              <a:ext uri="{FF2B5EF4-FFF2-40B4-BE49-F238E27FC236}">
                <a16:creationId xmlns:a16="http://schemas.microsoft.com/office/drawing/2014/main" id="{DF6999B8-B013-4CC6-A342-2BE733B2BC29}"/>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66</a:t>
            </a:fld>
            <a:endParaRPr lang="es-ES" b="1" dirty="0"/>
          </a:p>
        </p:txBody>
      </p:sp>
    </p:spTree>
    <p:extLst>
      <p:ext uri="{BB962C8B-B14F-4D97-AF65-F5344CB8AC3E}">
        <p14:creationId xmlns:p14="http://schemas.microsoft.com/office/powerpoint/2010/main" val="2198819744"/>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919536" y="0"/>
            <a:ext cx="8229600" cy="1143000"/>
          </a:xfrm>
        </p:spPr>
        <p:txBody>
          <a:bodyPr>
            <a:normAutofit/>
          </a:bodyPr>
          <a:lstStyle/>
          <a:p>
            <a:r>
              <a:rPr lang="pl-PL" b="1" dirty="0" err="1">
                <a:solidFill>
                  <a:srgbClr val="C00000"/>
                </a:solidFill>
              </a:rPr>
              <a:t>Alpha</a:t>
            </a:r>
            <a:r>
              <a:rPr lang="pl-PL" b="1" dirty="0">
                <a:solidFill>
                  <a:srgbClr val="C00000"/>
                </a:solidFill>
              </a:rPr>
              <a:t> </a:t>
            </a:r>
            <a:r>
              <a:rPr lang="pl-PL" b="1" dirty="0" err="1">
                <a:solidFill>
                  <a:srgbClr val="C00000"/>
                </a:solidFill>
              </a:rPr>
              <a:t>spectrometry</a:t>
            </a:r>
            <a:r>
              <a:rPr lang="pl-PL" b="1" dirty="0">
                <a:solidFill>
                  <a:srgbClr val="C00000"/>
                </a:solidFill>
              </a:rPr>
              <a:t> </a:t>
            </a:r>
            <a:r>
              <a:rPr lang="pl-PL" b="1" dirty="0" err="1">
                <a:solidFill>
                  <a:srgbClr val="C00000"/>
                </a:solidFill>
              </a:rPr>
              <a:t>sources</a:t>
            </a:r>
            <a:r>
              <a:rPr lang="pl-PL" b="1" dirty="0">
                <a:solidFill>
                  <a:srgbClr val="C00000"/>
                </a:solidFill>
              </a:rPr>
              <a:t> </a:t>
            </a:r>
          </a:p>
        </p:txBody>
      </p:sp>
      <p:cxnSp>
        <p:nvCxnSpPr>
          <p:cNvPr id="7" name="Łącznik prosty 6"/>
          <p:cNvCxnSpPr/>
          <p:nvPr/>
        </p:nvCxnSpPr>
        <p:spPr>
          <a:xfrm>
            <a:off x="1524000" y="1268760"/>
            <a:ext cx="9144000"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5365" name="Rectangle 5"/>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15366" name="Rectangle 6"/>
          <p:cNvSpPr>
            <a:spLocks noChangeArrowheads="1"/>
          </p:cNvSpPr>
          <p:nvPr/>
        </p:nvSpPr>
        <p:spPr bwMode="auto">
          <a:xfrm>
            <a:off x="6003635" y="587947"/>
            <a:ext cx="184731"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just" fontAlgn="base">
              <a:spcBef>
                <a:spcPct val="0"/>
              </a:spcBef>
              <a:spcAft>
                <a:spcPct val="0"/>
              </a:spcAft>
            </a:pPr>
            <a:br>
              <a:rPr lang="pl-PL" sz="1100">
                <a:latin typeface="Calibri" pitchFamily="34" charset="0"/>
                <a:ea typeface="Calibri" pitchFamily="34" charset="0"/>
                <a:cs typeface="Times New Roman" pitchFamily="18" charset="0"/>
              </a:rPr>
            </a:br>
            <a:endParaRPr lang="pl-PL">
              <a:latin typeface="Arial" pitchFamily="34" charset="0"/>
              <a:cs typeface="Arial" pitchFamily="34" charset="0"/>
            </a:endParaRPr>
          </a:p>
        </p:txBody>
      </p:sp>
      <p:sp>
        <p:nvSpPr>
          <p:cNvPr id="15367" name="Rectangle 7"/>
          <p:cNvSpPr>
            <a:spLocks noChangeArrowheads="1"/>
          </p:cNvSpPr>
          <p:nvPr/>
        </p:nvSpPr>
        <p:spPr bwMode="auto">
          <a:xfrm>
            <a:off x="1524001" y="10726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5368" name="Rectangle 8"/>
          <p:cNvSpPr>
            <a:spLocks noChangeArrowheads="1"/>
          </p:cNvSpPr>
          <p:nvPr/>
        </p:nvSpPr>
        <p:spPr bwMode="auto">
          <a:xfrm>
            <a:off x="1524001" y="17012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5371" name="Rectangle 11"/>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15372" name="Rectangle 12"/>
          <p:cNvSpPr>
            <a:spLocks noChangeArrowheads="1"/>
          </p:cNvSpPr>
          <p:nvPr/>
        </p:nvSpPr>
        <p:spPr bwMode="auto">
          <a:xfrm>
            <a:off x="6003635" y="1121347"/>
            <a:ext cx="184731"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just" fontAlgn="base">
              <a:spcBef>
                <a:spcPct val="0"/>
              </a:spcBef>
              <a:spcAft>
                <a:spcPct val="0"/>
              </a:spcAft>
            </a:pPr>
            <a:br>
              <a:rPr lang="pl-PL" sz="1100">
                <a:latin typeface="Calibri" pitchFamily="34" charset="0"/>
                <a:ea typeface="Calibri" pitchFamily="34" charset="0"/>
                <a:cs typeface="Times New Roman" pitchFamily="18" charset="0"/>
              </a:rPr>
            </a:br>
            <a:endParaRPr lang="pl-PL">
              <a:latin typeface="Arial" pitchFamily="34" charset="0"/>
              <a:cs typeface="Arial" pitchFamily="34" charset="0"/>
            </a:endParaRPr>
          </a:p>
        </p:txBody>
      </p:sp>
      <p:sp>
        <p:nvSpPr>
          <p:cNvPr id="15373" name="Rectangle 13"/>
          <p:cNvSpPr>
            <a:spLocks noChangeArrowheads="1"/>
          </p:cNvSpPr>
          <p:nvPr/>
        </p:nvSpPr>
        <p:spPr bwMode="auto">
          <a:xfrm>
            <a:off x="1524001" y="2139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sp>
        <p:nvSpPr>
          <p:cNvPr id="15375" name="Rectangle 15"/>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l-PL"/>
          </a:p>
        </p:txBody>
      </p:sp>
      <p:sp>
        <p:nvSpPr>
          <p:cNvPr id="15376" name="Rectangle 16"/>
          <p:cNvSpPr>
            <a:spLocks noChangeArrowheads="1"/>
          </p:cNvSpPr>
          <p:nvPr/>
        </p:nvSpPr>
        <p:spPr bwMode="auto">
          <a:xfrm>
            <a:off x="1524001" y="14345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pl-PL">
              <a:latin typeface="Arial" pitchFamily="34" charset="0"/>
              <a:cs typeface="Arial" pitchFamily="34" charset="0"/>
            </a:endParaRPr>
          </a:p>
        </p:txBody>
      </p:sp>
      <p:pic>
        <p:nvPicPr>
          <p:cNvPr id="5" name="Obraz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23992" y="2276873"/>
            <a:ext cx="4644008" cy="3553763"/>
          </a:xfrm>
          <a:prstGeom prst="rect">
            <a:avLst/>
          </a:prstGeom>
        </p:spPr>
      </p:pic>
      <p:pic>
        <p:nvPicPr>
          <p:cNvPr id="6" name="Obraz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2752" y="2276872"/>
            <a:ext cx="4635728" cy="3547427"/>
          </a:xfrm>
          <a:prstGeom prst="rect">
            <a:avLst/>
          </a:prstGeom>
        </p:spPr>
      </p:pic>
      <p:sp>
        <p:nvSpPr>
          <p:cNvPr id="21" name="Rectangle 20"/>
          <p:cNvSpPr/>
          <p:nvPr/>
        </p:nvSpPr>
        <p:spPr>
          <a:xfrm>
            <a:off x="2769505" y="1822785"/>
            <a:ext cx="2262222" cy="646331"/>
          </a:xfrm>
          <a:prstGeom prst="rect">
            <a:avLst/>
          </a:prstGeom>
        </p:spPr>
        <p:txBody>
          <a:bodyPr wrap="none">
            <a:spAutoFit/>
          </a:bodyPr>
          <a:lstStyle/>
          <a:p>
            <a:r>
              <a:rPr lang="pl-PL" b="1" dirty="0" err="1">
                <a:solidFill>
                  <a:srgbClr val="002060"/>
                </a:solidFill>
              </a:rPr>
              <a:t>Thick</a:t>
            </a:r>
            <a:r>
              <a:rPr lang="pl-PL" b="1" dirty="0">
                <a:solidFill>
                  <a:srgbClr val="002060"/>
                </a:solidFill>
              </a:rPr>
              <a:t> </a:t>
            </a:r>
            <a:r>
              <a:rPr lang="pl-PL" b="1" dirty="0" err="1">
                <a:solidFill>
                  <a:srgbClr val="002060"/>
                </a:solidFill>
              </a:rPr>
              <a:t>layer</a:t>
            </a:r>
            <a:r>
              <a:rPr lang="pl-PL" b="1" dirty="0">
                <a:solidFill>
                  <a:srgbClr val="002060"/>
                </a:solidFill>
              </a:rPr>
              <a:t> deposited </a:t>
            </a:r>
            <a:br>
              <a:rPr lang="pl-PL" b="1" dirty="0">
                <a:solidFill>
                  <a:srgbClr val="002060"/>
                </a:solidFill>
              </a:rPr>
            </a:br>
            <a:r>
              <a:rPr lang="pl-PL" b="1" dirty="0">
                <a:solidFill>
                  <a:srgbClr val="002060"/>
                </a:solidFill>
              </a:rPr>
              <a:t>on </a:t>
            </a:r>
            <a:r>
              <a:rPr lang="pl-PL" b="1" dirty="0" err="1">
                <a:solidFill>
                  <a:srgbClr val="002060"/>
                </a:solidFill>
              </a:rPr>
              <a:t>source</a:t>
            </a:r>
            <a:endParaRPr lang="pl-PL" b="1" dirty="0">
              <a:solidFill>
                <a:srgbClr val="002060"/>
              </a:solidFill>
            </a:endParaRPr>
          </a:p>
        </p:txBody>
      </p:sp>
      <p:sp>
        <p:nvSpPr>
          <p:cNvPr id="22" name="Rectangle 21"/>
          <p:cNvSpPr/>
          <p:nvPr/>
        </p:nvSpPr>
        <p:spPr>
          <a:xfrm>
            <a:off x="7536159" y="1810314"/>
            <a:ext cx="2463662" cy="646331"/>
          </a:xfrm>
          <a:prstGeom prst="rect">
            <a:avLst/>
          </a:prstGeom>
        </p:spPr>
        <p:txBody>
          <a:bodyPr wrap="square">
            <a:spAutoFit/>
          </a:bodyPr>
          <a:lstStyle/>
          <a:p>
            <a:r>
              <a:rPr lang="pl-PL" b="1" dirty="0" err="1">
                <a:solidFill>
                  <a:srgbClr val="002060"/>
                </a:solidFill>
              </a:rPr>
              <a:t>Thin</a:t>
            </a:r>
            <a:r>
              <a:rPr lang="pl-PL" b="1" dirty="0">
                <a:solidFill>
                  <a:srgbClr val="002060"/>
                </a:solidFill>
              </a:rPr>
              <a:t> </a:t>
            </a:r>
            <a:r>
              <a:rPr lang="pl-PL" b="1" dirty="0" err="1">
                <a:solidFill>
                  <a:srgbClr val="002060"/>
                </a:solidFill>
              </a:rPr>
              <a:t>source</a:t>
            </a:r>
            <a:endParaRPr lang="pl-PL" b="1" dirty="0">
              <a:solidFill>
                <a:srgbClr val="002060"/>
              </a:solidFill>
            </a:endParaRPr>
          </a:p>
          <a:p>
            <a:r>
              <a:rPr lang="pl-PL" b="1" dirty="0">
                <a:solidFill>
                  <a:srgbClr val="002060"/>
                </a:solidFill>
              </a:rPr>
              <a:t>(~20 keV FWHM)</a:t>
            </a:r>
            <a:endParaRPr lang="pl-PL" dirty="0"/>
          </a:p>
        </p:txBody>
      </p:sp>
      <p:sp>
        <p:nvSpPr>
          <p:cNvPr id="18" name="3 Marcador de número de diapositiva">
            <a:extLst>
              <a:ext uri="{FF2B5EF4-FFF2-40B4-BE49-F238E27FC236}">
                <a16:creationId xmlns:a16="http://schemas.microsoft.com/office/drawing/2014/main" id="{C9BBF198-E399-4FA3-8806-04CB5D5B22DD}"/>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67</a:t>
            </a:fld>
            <a:endParaRPr lang="es-ES" b="1" dirty="0"/>
          </a:p>
        </p:txBody>
      </p:sp>
    </p:spTree>
    <p:extLst>
      <p:ext uri="{BB962C8B-B14F-4D97-AF65-F5344CB8AC3E}">
        <p14:creationId xmlns:p14="http://schemas.microsoft.com/office/powerpoint/2010/main" val="3814143634"/>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24000" y="0"/>
            <a:ext cx="9144000" cy="707886"/>
          </a:xfrm>
          <a:prstGeom prst="rect">
            <a:avLst/>
          </a:prstGeom>
          <a:noFill/>
        </p:spPr>
        <p:txBody>
          <a:bodyPr wrap="square" rtlCol="0">
            <a:spAutoFit/>
          </a:bodyPr>
          <a:lstStyle/>
          <a:p>
            <a:pPr algn="ctr"/>
            <a:r>
              <a:rPr lang="en-US" sz="4000" b="1" dirty="0">
                <a:cs typeface="Arial" panose="020B0604020202020204" pitchFamily="34" charset="0"/>
              </a:rPr>
              <a:t>Radio-chemical methods </a:t>
            </a:r>
            <a:r>
              <a:rPr lang="en-US" sz="4000" b="1" dirty="0">
                <a:latin typeface="+mj-lt"/>
                <a:cs typeface="Arial" panose="020B0604020202020204" pitchFamily="34" charset="0"/>
              </a:rPr>
              <a:t>: Figure of Merit</a:t>
            </a:r>
          </a:p>
        </p:txBody>
      </p:sp>
      <p:sp>
        <p:nvSpPr>
          <p:cNvPr id="3" name="2 CuadroTexto"/>
          <p:cNvSpPr txBox="1"/>
          <p:nvPr/>
        </p:nvSpPr>
        <p:spPr>
          <a:xfrm>
            <a:off x="1493219" y="1136981"/>
            <a:ext cx="9144001" cy="3939540"/>
          </a:xfrm>
          <a:prstGeom prst="rect">
            <a:avLst/>
          </a:prstGeom>
          <a:noFill/>
        </p:spPr>
        <p:txBody>
          <a:bodyPr wrap="square" rtlCol="0">
            <a:spAutoFit/>
          </a:bodyPr>
          <a:lstStyle/>
          <a:p>
            <a:pPr>
              <a:spcAft>
                <a:spcPts val="1200"/>
              </a:spcAft>
            </a:pPr>
            <a:r>
              <a:rPr lang="en-US" sz="2300" i="1" dirty="0">
                <a:latin typeface="+mj-lt"/>
                <a:cs typeface="Arial" panose="020B0604020202020204" pitchFamily="34" charset="0"/>
              </a:rPr>
              <a:t>Advantages</a:t>
            </a:r>
            <a:r>
              <a:rPr lang="en-US" sz="2300" dirty="0">
                <a:latin typeface="+mj-lt"/>
                <a:cs typeface="Arial" panose="020B0604020202020204" pitchFamily="34" charset="0"/>
              </a:rPr>
              <a:t>: </a:t>
            </a:r>
          </a:p>
          <a:p>
            <a:pPr marL="285750" indent="-285750">
              <a:spcAft>
                <a:spcPts val="1200"/>
              </a:spcAft>
              <a:buFont typeface="Arial" panose="020B0604020202020204" pitchFamily="34" charset="0"/>
              <a:buChar char="•"/>
            </a:pPr>
            <a:r>
              <a:rPr lang="en-US" sz="2400" b="1" dirty="0">
                <a:solidFill>
                  <a:srgbClr val="00B050"/>
                </a:solidFill>
              </a:rPr>
              <a:t>Is the only technique able to measure the lower chain</a:t>
            </a:r>
          </a:p>
          <a:p>
            <a:pPr marL="285750" indent="-285750">
              <a:spcAft>
                <a:spcPts val="1200"/>
              </a:spcAft>
              <a:buFont typeface="Arial" panose="020B0604020202020204" pitchFamily="34" charset="0"/>
              <a:buChar char="•"/>
            </a:pPr>
            <a:endParaRPr lang="en-US" sz="2400" b="1" dirty="0">
              <a:solidFill>
                <a:srgbClr val="00B050"/>
              </a:solidFill>
            </a:endParaRPr>
          </a:p>
          <a:p>
            <a:pPr marL="285750" indent="-285750">
              <a:spcAft>
                <a:spcPts val="1200"/>
              </a:spcAft>
            </a:pPr>
            <a:r>
              <a:rPr lang="en-US" sz="2300" i="1" dirty="0">
                <a:latin typeface="+mj-lt"/>
                <a:cs typeface="Arial" panose="020B0604020202020204" pitchFamily="34" charset="0"/>
              </a:rPr>
              <a:t>Limitations</a:t>
            </a:r>
            <a:r>
              <a:rPr lang="en-US" sz="2300" dirty="0">
                <a:latin typeface="+mj-lt"/>
                <a:cs typeface="Arial" panose="020B0604020202020204" pitchFamily="34" charset="0"/>
              </a:rPr>
              <a:t>: </a:t>
            </a:r>
          </a:p>
          <a:p>
            <a:pPr marL="285750" indent="-285750">
              <a:spcAft>
                <a:spcPts val="1200"/>
              </a:spcAft>
            </a:pPr>
            <a:endParaRPr lang="en-US" sz="2300" dirty="0">
              <a:latin typeface="+mj-lt"/>
              <a:cs typeface="Arial" panose="020B0604020202020204" pitchFamily="34" charset="0"/>
            </a:endParaRPr>
          </a:p>
          <a:p>
            <a:pPr marL="285750" indent="-285750">
              <a:spcAft>
                <a:spcPts val="1200"/>
              </a:spcAft>
              <a:buFont typeface="Arial" panose="020B0604020202020204" pitchFamily="34" charset="0"/>
              <a:buChar char="•"/>
            </a:pPr>
            <a:r>
              <a:rPr lang="en-US" sz="2000" dirty="0">
                <a:solidFill>
                  <a:srgbClr val="FF0000"/>
                </a:solidFill>
              </a:rPr>
              <a:t>Sample preparation</a:t>
            </a:r>
          </a:p>
          <a:p>
            <a:pPr>
              <a:spcAft>
                <a:spcPts val="1200"/>
              </a:spcAft>
            </a:pPr>
            <a:endParaRPr lang="en-US" sz="2000" dirty="0">
              <a:solidFill>
                <a:srgbClr val="FF0000"/>
              </a:solidFill>
            </a:endParaRPr>
          </a:p>
          <a:p>
            <a:pPr marL="285750" indent="-285750">
              <a:spcAft>
                <a:spcPts val="1200"/>
              </a:spcAft>
              <a:buFont typeface="Arial" panose="020B0604020202020204" pitchFamily="34" charset="0"/>
              <a:buChar char="•"/>
            </a:pPr>
            <a:endParaRPr lang="en-US" sz="2300" dirty="0">
              <a:solidFill>
                <a:srgbClr val="FF0000"/>
              </a:solidFill>
              <a:latin typeface="+mj-lt"/>
              <a:cs typeface="Arial" panose="020B0604020202020204" pitchFamily="34" charset="0"/>
            </a:endParaRP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a:stretch/>
        </p:blipFill>
        <p:spPr bwMode="auto">
          <a:xfrm>
            <a:off x="9225204" y="1308225"/>
            <a:ext cx="1111499" cy="10466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2637"/>
          <a:stretch/>
        </p:blipFill>
        <p:spPr bwMode="auto">
          <a:xfrm>
            <a:off x="9296755" y="3588741"/>
            <a:ext cx="968394" cy="962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3 Marcador de número de diapositiva">
            <a:extLst>
              <a:ext uri="{FF2B5EF4-FFF2-40B4-BE49-F238E27FC236}">
                <a16:creationId xmlns:a16="http://schemas.microsoft.com/office/drawing/2014/main" id="{D42CFB76-888B-4C6C-B41A-F111271432D8}"/>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68</a:t>
            </a:fld>
            <a:endParaRPr lang="es-ES" b="1" dirty="0"/>
          </a:p>
        </p:txBody>
      </p:sp>
    </p:spTree>
    <p:extLst>
      <p:ext uri="{BB962C8B-B14F-4D97-AF65-F5344CB8AC3E}">
        <p14:creationId xmlns:p14="http://schemas.microsoft.com/office/powerpoint/2010/main" val="1235951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1981200" y="9362"/>
            <a:ext cx="8229600" cy="1143000"/>
          </a:xfrm>
        </p:spPr>
        <p:txBody>
          <a:bodyPr>
            <a:normAutofit/>
          </a:bodyPr>
          <a:lstStyle/>
          <a:p>
            <a:r>
              <a:rPr lang="en-US" b="1" dirty="0"/>
              <a:t>OBJECTIVES of this lecture</a:t>
            </a:r>
            <a:endParaRPr lang="en-US" dirty="0"/>
          </a:p>
        </p:txBody>
      </p:sp>
      <p:sp>
        <p:nvSpPr>
          <p:cNvPr id="7" name="2 Marcador de contenido"/>
          <p:cNvSpPr>
            <a:spLocks noGrp="1"/>
          </p:cNvSpPr>
          <p:nvPr>
            <p:ph idx="1"/>
          </p:nvPr>
        </p:nvSpPr>
        <p:spPr>
          <a:xfrm>
            <a:off x="1524000" y="1196753"/>
            <a:ext cx="9144000" cy="4525963"/>
          </a:xfrm>
        </p:spPr>
        <p:txBody>
          <a:bodyPr>
            <a:noAutofit/>
          </a:bodyPr>
          <a:lstStyle/>
          <a:p>
            <a:pPr marL="0" indent="0">
              <a:buNone/>
            </a:pPr>
            <a:r>
              <a:rPr lang="en-US" sz="2400" dirty="0"/>
              <a:t>After this class, you should be able to:</a:t>
            </a:r>
          </a:p>
          <a:p>
            <a:pPr marL="0" indent="0">
              <a:buNone/>
            </a:pPr>
            <a:endParaRPr lang="en-US" sz="2400" dirty="0"/>
          </a:p>
          <a:p>
            <a:pPr>
              <a:spcBef>
                <a:spcPts val="0"/>
              </a:spcBef>
              <a:spcAft>
                <a:spcPts val="1200"/>
              </a:spcAft>
            </a:pPr>
            <a:r>
              <a:rPr lang="en-US" sz="2400" dirty="0"/>
              <a:t>Know the most important sources of </a:t>
            </a:r>
            <a:r>
              <a:rPr lang="en-US" sz="2400" b="1" dirty="0">
                <a:solidFill>
                  <a:srgbClr val="FF0000"/>
                </a:solidFill>
              </a:rPr>
              <a:t>natural radioactivity</a:t>
            </a:r>
            <a:r>
              <a:rPr lang="en-US" sz="2400" b="1" dirty="0"/>
              <a:t>.</a:t>
            </a:r>
            <a:endParaRPr lang="en-US" sz="2400" b="1" dirty="0">
              <a:solidFill>
                <a:srgbClr val="FF0000"/>
              </a:solidFill>
            </a:endParaRPr>
          </a:p>
          <a:p>
            <a:pPr>
              <a:spcBef>
                <a:spcPts val="0"/>
              </a:spcBef>
              <a:spcAft>
                <a:spcPts val="1200"/>
              </a:spcAft>
            </a:pPr>
            <a:r>
              <a:rPr lang="en-US" sz="2400" dirty="0"/>
              <a:t>Understand the principles of secular </a:t>
            </a:r>
            <a:r>
              <a:rPr lang="en-US" sz="2400" b="1" dirty="0">
                <a:solidFill>
                  <a:srgbClr val="FF0000"/>
                </a:solidFill>
              </a:rPr>
              <a:t>equilibrium and disequilibrium </a:t>
            </a:r>
            <a:r>
              <a:rPr lang="en-US" sz="2400" dirty="0"/>
              <a:t>of the decay chains.</a:t>
            </a:r>
          </a:p>
          <a:p>
            <a:pPr>
              <a:spcBef>
                <a:spcPts val="0"/>
              </a:spcBef>
              <a:spcAft>
                <a:spcPts val="1200"/>
              </a:spcAft>
            </a:pPr>
            <a:r>
              <a:rPr lang="en-US" sz="2400" dirty="0"/>
              <a:t>Grasp the principles of the </a:t>
            </a:r>
            <a:r>
              <a:rPr lang="en-US" sz="2400" b="1" dirty="0">
                <a:solidFill>
                  <a:srgbClr val="FF0000"/>
                </a:solidFill>
              </a:rPr>
              <a:t>cosmogenic</a:t>
            </a:r>
            <a:r>
              <a:rPr lang="en-US" sz="2400" dirty="0">
                <a:solidFill>
                  <a:srgbClr val="FF0000"/>
                </a:solidFill>
              </a:rPr>
              <a:t> </a:t>
            </a:r>
            <a:r>
              <a:rPr lang="en-US" sz="2400" dirty="0"/>
              <a:t>production of radionuclides.</a:t>
            </a:r>
          </a:p>
          <a:p>
            <a:pPr>
              <a:spcBef>
                <a:spcPts val="0"/>
              </a:spcBef>
              <a:spcAft>
                <a:spcPts val="1200"/>
              </a:spcAft>
            </a:pPr>
            <a:r>
              <a:rPr lang="en-US" sz="2400" dirty="0"/>
              <a:t>Understand the general framework of the problems posed by the    </a:t>
            </a:r>
            <a:r>
              <a:rPr lang="en-US" sz="2400" b="1" dirty="0">
                <a:solidFill>
                  <a:srgbClr val="FF0000"/>
                </a:solidFill>
              </a:rPr>
              <a:t>Rn-222.</a:t>
            </a:r>
          </a:p>
          <a:p>
            <a:pPr>
              <a:spcBef>
                <a:spcPts val="0"/>
              </a:spcBef>
              <a:spcAft>
                <a:spcPts val="1200"/>
              </a:spcAft>
            </a:pPr>
            <a:r>
              <a:rPr lang="en-US" sz="2400" dirty="0"/>
              <a:t>Figure out the </a:t>
            </a:r>
            <a:r>
              <a:rPr lang="en-US" sz="2400" b="1" dirty="0">
                <a:solidFill>
                  <a:srgbClr val="FF0000"/>
                </a:solidFill>
              </a:rPr>
              <a:t>importance of material assays</a:t>
            </a:r>
            <a:r>
              <a:rPr lang="en-US" sz="2400" dirty="0"/>
              <a:t> </a:t>
            </a:r>
            <a:r>
              <a:rPr lang="en-US" sz="2400" b="1" dirty="0">
                <a:solidFill>
                  <a:srgbClr val="FF0000"/>
                </a:solidFill>
              </a:rPr>
              <a:t>and radiopurity </a:t>
            </a:r>
            <a:r>
              <a:rPr lang="en-US" sz="2400" dirty="0"/>
              <a:t>related aspects for low-background techniques.</a:t>
            </a:r>
          </a:p>
          <a:p>
            <a:pPr>
              <a:spcBef>
                <a:spcPts val="0"/>
              </a:spcBef>
              <a:spcAft>
                <a:spcPts val="1200"/>
              </a:spcAft>
            </a:pPr>
            <a:r>
              <a:rPr lang="en-US" sz="2400" dirty="0"/>
              <a:t>Know the principle of the </a:t>
            </a:r>
            <a:r>
              <a:rPr lang="en-US" sz="2400" b="1" dirty="0">
                <a:solidFill>
                  <a:srgbClr val="FF0000"/>
                </a:solidFill>
              </a:rPr>
              <a:t>most used techniques </a:t>
            </a:r>
            <a:r>
              <a:rPr lang="en-US" sz="2400" dirty="0"/>
              <a:t>for the assays.</a:t>
            </a:r>
          </a:p>
          <a:p>
            <a:endParaRPr lang="en-US" sz="2400" dirty="0"/>
          </a:p>
        </p:txBody>
      </p:sp>
      <p:sp>
        <p:nvSpPr>
          <p:cNvPr id="5" name="3 Marcador de número de diapositiva"/>
          <p:cNvSpPr>
            <a:spLocks noGrp="1"/>
          </p:cNvSpPr>
          <p:nvPr>
            <p:ph type="sldNum" sz="quarter" idx="12"/>
          </p:nvPr>
        </p:nvSpPr>
        <p:spPr>
          <a:xfrm>
            <a:off x="9840416" y="7498536"/>
            <a:ext cx="9180512" cy="365125"/>
          </a:xfrm>
        </p:spPr>
        <p:txBody>
          <a:bodyPr/>
          <a:lstStyle/>
          <a:p>
            <a:pPr algn="l"/>
            <a:r>
              <a:rPr lang="es-ES" dirty="0"/>
              <a:t>Roberto Santorelli  			           </a:t>
            </a:r>
            <a:r>
              <a:rPr lang="en-US" i="1" dirty="0"/>
              <a:t>SOUP 20|21 				                 </a:t>
            </a:r>
            <a:fld id="{132FADFE-3B8F-471C-ABF0-DBC7717ECBBC}" type="slidenum">
              <a:rPr lang="es-ES" smtClean="0"/>
              <a:pPr algn="l"/>
              <a:t>69</a:t>
            </a:fld>
            <a:endParaRPr lang="es-ES" dirty="0"/>
          </a:p>
        </p:txBody>
      </p:sp>
      <p:sp>
        <p:nvSpPr>
          <p:cNvPr id="2" name="1 CuadroTexto"/>
          <p:cNvSpPr txBox="1"/>
          <p:nvPr/>
        </p:nvSpPr>
        <p:spPr>
          <a:xfrm>
            <a:off x="2567608" y="2348880"/>
            <a:ext cx="6416372" cy="1938992"/>
          </a:xfrm>
          <a:prstGeom prst="rect">
            <a:avLst/>
          </a:prstGeom>
          <a:noFill/>
        </p:spPr>
        <p:txBody>
          <a:bodyPr wrap="none" rtlCol="0">
            <a:spAutoFit/>
          </a:bodyPr>
          <a:lstStyle/>
          <a:p>
            <a:pPr algn="ctr"/>
            <a:r>
              <a:rPr lang="en-US" sz="6000" dirty="0">
                <a:latin typeface="+mj-lt"/>
                <a:cs typeface="Arial" panose="020B0604020202020204" pitchFamily="34" charset="0"/>
              </a:rPr>
              <a:t>Thank you for </a:t>
            </a:r>
          </a:p>
          <a:p>
            <a:pPr algn="ctr"/>
            <a:r>
              <a:rPr lang="en-US" sz="6000" dirty="0">
                <a:latin typeface="+mj-lt"/>
                <a:cs typeface="Arial" panose="020B0604020202020204" pitchFamily="34" charset="0"/>
              </a:rPr>
              <a:t>your kind attention!</a:t>
            </a:r>
          </a:p>
        </p:txBody>
      </p:sp>
      <p:sp>
        <p:nvSpPr>
          <p:cNvPr id="8" name="3 Marcador de número de diapositiva">
            <a:extLst>
              <a:ext uri="{FF2B5EF4-FFF2-40B4-BE49-F238E27FC236}">
                <a16:creationId xmlns:a16="http://schemas.microsoft.com/office/drawing/2014/main" id="{E63EFB22-C910-48D3-8793-2E98B26C12AD}"/>
              </a:ext>
            </a:extLst>
          </p:cNvPr>
          <p:cNvSpPr txBox="1">
            <a:spLocks/>
          </p:cNvSpPr>
          <p:nvPr/>
        </p:nvSpPr>
        <p:spPr>
          <a:xfrm>
            <a:off x="-2788" y="6492875"/>
            <a:ext cx="12194787" cy="365125"/>
          </a:xfrm>
          <a:prstGeom prst="rect">
            <a:avLst/>
          </a:prstGeom>
        </p:spPr>
        <p:txBody>
          <a:bodyPr vert="horz" lIns="91440" tIns="0" rIns="91440" bIns="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s-ES" b="1"/>
              <a:t>Roberto Santorelli  			           </a:t>
            </a:r>
            <a:r>
              <a:rPr lang="en-US" b="1" i="1"/>
              <a:t>		   TIDPAN 2026 				               	                        </a:t>
            </a:r>
            <a:fld id="{132FADFE-3B8F-471C-ABF0-DBC7717ECBBC}" type="slidenum">
              <a:rPr lang="es-ES" b="1" smtClean="0"/>
              <a:pPr algn="l"/>
              <a:t>69</a:t>
            </a:fld>
            <a:endParaRPr lang="es-ES" b="1" dirty="0"/>
          </a:p>
        </p:txBody>
      </p:sp>
    </p:spTree>
    <p:extLst>
      <p:ext uri="{BB962C8B-B14F-4D97-AF65-F5344CB8AC3E}">
        <p14:creationId xmlns:p14="http://schemas.microsoft.com/office/powerpoint/2010/main" val="156688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500"/>
                                        <p:tgtEl>
                                          <p:spTgt spid="7">
                                            <p:txEl>
                                              <p:pRg st="2" end="2"/>
                                            </p:txEl>
                                          </p:spTgt>
                                        </p:tgtEl>
                                      </p:cBhvr>
                                    </p:animEffect>
                                  </p:childTnLst>
                                </p:cTn>
                              </p:par>
                            </p:childTnLst>
                          </p:cTn>
                        </p:par>
                        <p:par>
                          <p:cTn id="8" fill="hold">
                            <p:stCondLst>
                              <p:cond delay="500"/>
                            </p:stCondLst>
                            <p:childTnLst>
                              <p:par>
                                <p:cTn id="9" presetID="10" presetClass="entr" presetSubtype="0" fill="hold" grpId="0" nodeType="afterEffect">
                                  <p:stCondLst>
                                    <p:cond delay="1000"/>
                                  </p:stCondLst>
                                  <p:childTnLst>
                                    <p:set>
                                      <p:cBhvr>
                                        <p:cTn id="10" dur="1" fill="hold">
                                          <p:stCondLst>
                                            <p:cond delay="0"/>
                                          </p:stCondLst>
                                        </p:cTn>
                                        <p:tgtEl>
                                          <p:spTgt spid="7">
                                            <p:txEl>
                                              <p:pRg st="3" end="3"/>
                                            </p:txEl>
                                          </p:spTgt>
                                        </p:tgtEl>
                                        <p:attrNameLst>
                                          <p:attrName>style.visibility</p:attrName>
                                        </p:attrNameLst>
                                      </p:cBhvr>
                                      <p:to>
                                        <p:strVal val="visible"/>
                                      </p:to>
                                    </p:set>
                                    <p:animEffect transition="in" filter="fade">
                                      <p:cBhvr>
                                        <p:cTn id="11" dur="500"/>
                                        <p:tgtEl>
                                          <p:spTgt spid="7">
                                            <p:txEl>
                                              <p:pRg st="3" end="3"/>
                                            </p:txEl>
                                          </p:spTgt>
                                        </p:tgtEl>
                                      </p:cBhvr>
                                    </p:animEffect>
                                  </p:childTnLst>
                                </p:cTn>
                              </p:par>
                            </p:childTnLst>
                          </p:cTn>
                        </p:par>
                        <p:par>
                          <p:cTn id="12" fill="hold">
                            <p:stCondLst>
                              <p:cond delay="2000"/>
                            </p:stCondLst>
                            <p:childTnLst>
                              <p:par>
                                <p:cTn id="13" presetID="10" presetClass="entr" presetSubtype="0" fill="hold" grpId="0" nodeType="afterEffect">
                                  <p:stCondLst>
                                    <p:cond delay="1000"/>
                                  </p:stCondLst>
                                  <p:childTnLst>
                                    <p:set>
                                      <p:cBhvr>
                                        <p:cTn id="14" dur="1" fill="hold">
                                          <p:stCondLst>
                                            <p:cond delay="0"/>
                                          </p:stCondLst>
                                        </p:cTn>
                                        <p:tgtEl>
                                          <p:spTgt spid="7">
                                            <p:txEl>
                                              <p:pRg st="4" end="4"/>
                                            </p:txEl>
                                          </p:spTgt>
                                        </p:tgtEl>
                                        <p:attrNameLst>
                                          <p:attrName>style.visibility</p:attrName>
                                        </p:attrNameLst>
                                      </p:cBhvr>
                                      <p:to>
                                        <p:strVal val="visible"/>
                                      </p:to>
                                    </p:set>
                                    <p:animEffect transition="in" filter="fade">
                                      <p:cBhvr>
                                        <p:cTn id="15" dur="500"/>
                                        <p:tgtEl>
                                          <p:spTgt spid="7">
                                            <p:txEl>
                                              <p:pRg st="4" end="4"/>
                                            </p:txEl>
                                          </p:spTgt>
                                        </p:tgtEl>
                                      </p:cBhvr>
                                    </p:animEffect>
                                  </p:childTnLst>
                                </p:cTn>
                              </p:par>
                            </p:childTnLst>
                          </p:cTn>
                        </p:par>
                        <p:par>
                          <p:cTn id="16" fill="hold">
                            <p:stCondLst>
                              <p:cond delay="3500"/>
                            </p:stCondLst>
                            <p:childTnLst>
                              <p:par>
                                <p:cTn id="17" presetID="10" presetClass="entr" presetSubtype="0" fill="hold" grpId="0" nodeType="afterEffect">
                                  <p:stCondLst>
                                    <p:cond delay="1000"/>
                                  </p:stCondLst>
                                  <p:childTnLst>
                                    <p:set>
                                      <p:cBhvr>
                                        <p:cTn id="18" dur="1" fill="hold">
                                          <p:stCondLst>
                                            <p:cond delay="0"/>
                                          </p:stCondLst>
                                        </p:cTn>
                                        <p:tgtEl>
                                          <p:spTgt spid="7">
                                            <p:txEl>
                                              <p:pRg st="5" end="5"/>
                                            </p:txEl>
                                          </p:spTgt>
                                        </p:tgtEl>
                                        <p:attrNameLst>
                                          <p:attrName>style.visibility</p:attrName>
                                        </p:attrNameLst>
                                      </p:cBhvr>
                                      <p:to>
                                        <p:strVal val="visible"/>
                                      </p:to>
                                    </p:set>
                                    <p:animEffect transition="in" filter="fade">
                                      <p:cBhvr>
                                        <p:cTn id="19" dur="500"/>
                                        <p:tgtEl>
                                          <p:spTgt spid="7">
                                            <p:txEl>
                                              <p:pRg st="5" end="5"/>
                                            </p:txEl>
                                          </p:spTgt>
                                        </p:tgtEl>
                                      </p:cBhvr>
                                    </p:animEffect>
                                  </p:childTnLst>
                                </p:cTn>
                              </p:par>
                            </p:childTnLst>
                          </p:cTn>
                        </p:par>
                        <p:par>
                          <p:cTn id="20" fill="hold">
                            <p:stCondLst>
                              <p:cond delay="5000"/>
                            </p:stCondLst>
                            <p:childTnLst>
                              <p:par>
                                <p:cTn id="21" presetID="10" presetClass="entr" presetSubtype="0" fill="hold" grpId="0" nodeType="afterEffect">
                                  <p:stCondLst>
                                    <p:cond delay="1000"/>
                                  </p:stCondLst>
                                  <p:childTnLst>
                                    <p:set>
                                      <p:cBhvr>
                                        <p:cTn id="22" dur="1" fill="hold">
                                          <p:stCondLst>
                                            <p:cond delay="0"/>
                                          </p:stCondLst>
                                        </p:cTn>
                                        <p:tgtEl>
                                          <p:spTgt spid="7">
                                            <p:txEl>
                                              <p:pRg st="6" end="6"/>
                                            </p:txEl>
                                          </p:spTgt>
                                        </p:tgtEl>
                                        <p:attrNameLst>
                                          <p:attrName>style.visibility</p:attrName>
                                        </p:attrNameLst>
                                      </p:cBhvr>
                                      <p:to>
                                        <p:strVal val="visible"/>
                                      </p:to>
                                    </p:set>
                                    <p:animEffect transition="in" filter="fade">
                                      <p:cBhvr>
                                        <p:cTn id="23" dur="500"/>
                                        <p:tgtEl>
                                          <p:spTgt spid="7">
                                            <p:txEl>
                                              <p:pRg st="6" end="6"/>
                                            </p:txEl>
                                          </p:spTgt>
                                        </p:tgtEl>
                                      </p:cBhvr>
                                    </p:animEffect>
                                  </p:childTnLst>
                                </p:cTn>
                              </p:par>
                            </p:childTnLst>
                          </p:cTn>
                        </p:par>
                        <p:par>
                          <p:cTn id="24" fill="hold">
                            <p:stCondLst>
                              <p:cond delay="6500"/>
                            </p:stCondLst>
                            <p:childTnLst>
                              <p:par>
                                <p:cTn id="25" presetID="10" presetClass="entr" presetSubtype="0" fill="hold" grpId="0" nodeType="afterEffect">
                                  <p:stCondLst>
                                    <p:cond delay="1000"/>
                                  </p:stCondLst>
                                  <p:childTnLst>
                                    <p:set>
                                      <p:cBhvr>
                                        <p:cTn id="26" dur="1" fill="hold">
                                          <p:stCondLst>
                                            <p:cond delay="0"/>
                                          </p:stCondLst>
                                        </p:cTn>
                                        <p:tgtEl>
                                          <p:spTgt spid="7">
                                            <p:txEl>
                                              <p:pRg st="7" end="7"/>
                                            </p:txEl>
                                          </p:spTgt>
                                        </p:tgtEl>
                                        <p:attrNameLst>
                                          <p:attrName>style.visibility</p:attrName>
                                        </p:attrNameLst>
                                      </p:cBhvr>
                                      <p:to>
                                        <p:strVal val="visible"/>
                                      </p:to>
                                    </p:set>
                                    <p:animEffect transition="in" filter="fade">
                                      <p:cBhvr>
                                        <p:cTn id="27" dur="500"/>
                                        <p:tgtEl>
                                          <p:spTgt spid="7">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7">
                                            <p:txEl>
                                              <p:pRg st="0" end="0"/>
                                            </p:txEl>
                                          </p:spTgt>
                                        </p:tgtEl>
                                      </p:cBhvr>
                                    </p:animEffect>
                                    <p:set>
                                      <p:cBhvr>
                                        <p:cTn id="32" dur="1" fill="hold">
                                          <p:stCondLst>
                                            <p:cond delay="499"/>
                                          </p:stCondLst>
                                        </p:cTn>
                                        <p:tgtEl>
                                          <p:spTgt spid="7">
                                            <p:txEl>
                                              <p:pRg st="0" end="0"/>
                                            </p:txEl>
                                          </p:spTgt>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500"/>
                                        <p:tgtEl>
                                          <p:spTgt spid="7">
                                            <p:txEl>
                                              <p:pRg st="2" end="2"/>
                                            </p:txEl>
                                          </p:spTgt>
                                        </p:tgtEl>
                                      </p:cBhvr>
                                    </p:animEffect>
                                    <p:set>
                                      <p:cBhvr>
                                        <p:cTn id="35" dur="1" fill="hold">
                                          <p:stCondLst>
                                            <p:cond delay="499"/>
                                          </p:stCondLst>
                                        </p:cTn>
                                        <p:tgtEl>
                                          <p:spTgt spid="7">
                                            <p:txEl>
                                              <p:pRg st="2" end="2"/>
                                            </p:txEl>
                                          </p:spTgt>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7">
                                            <p:txEl>
                                              <p:pRg st="3" end="3"/>
                                            </p:txEl>
                                          </p:spTgt>
                                        </p:tgtEl>
                                      </p:cBhvr>
                                    </p:animEffect>
                                    <p:set>
                                      <p:cBhvr>
                                        <p:cTn id="38" dur="1" fill="hold">
                                          <p:stCondLst>
                                            <p:cond delay="499"/>
                                          </p:stCondLst>
                                        </p:cTn>
                                        <p:tgtEl>
                                          <p:spTgt spid="7">
                                            <p:txEl>
                                              <p:pRg st="3" end="3"/>
                                            </p:txEl>
                                          </p:spTgt>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7">
                                            <p:txEl>
                                              <p:pRg st="4" end="4"/>
                                            </p:txEl>
                                          </p:spTgt>
                                        </p:tgtEl>
                                      </p:cBhvr>
                                    </p:animEffect>
                                    <p:set>
                                      <p:cBhvr>
                                        <p:cTn id="41" dur="1" fill="hold">
                                          <p:stCondLst>
                                            <p:cond delay="499"/>
                                          </p:stCondLst>
                                        </p:cTn>
                                        <p:tgtEl>
                                          <p:spTgt spid="7">
                                            <p:txEl>
                                              <p:pRg st="4" end="4"/>
                                            </p:txEl>
                                          </p:spTgt>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7">
                                            <p:txEl>
                                              <p:pRg st="5" end="5"/>
                                            </p:txEl>
                                          </p:spTgt>
                                        </p:tgtEl>
                                      </p:cBhvr>
                                    </p:animEffect>
                                    <p:set>
                                      <p:cBhvr>
                                        <p:cTn id="44" dur="1" fill="hold">
                                          <p:stCondLst>
                                            <p:cond delay="499"/>
                                          </p:stCondLst>
                                        </p:cTn>
                                        <p:tgtEl>
                                          <p:spTgt spid="7">
                                            <p:txEl>
                                              <p:pRg st="5" end="5"/>
                                            </p:txEl>
                                          </p:spTgt>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7">
                                            <p:txEl>
                                              <p:pRg st="6" end="6"/>
                                            </p:txEl>
                                          </p:spTgt>
                                        </p:tgtEl>
                                      </p:cBhvr>
                                    </p:animEffect>
                                    <p:set>
                                      <p:cBhvr>
                                        <p:cTn id="47" dur="1" fill="hold">
                                          <p:stCondLst>
                                            <p:cond delay="499"/>
                                          </p:stCondLst>
                                        </p:cTn>
                                        <p:tgtEl>
                                          <p:spTgt spid="7">
                                            <p:txEl>
                                              <p:pRg st="6" end="6"/>
                                            </p:txEl>
                                          </p:spTgt>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7">
                                            <p:txEl>
                                              <p:pRg st="7" end="7"/>
                                            </p:txEl>
                                          </p:spTgt>
                                        </p:tgtEl>
                                      </p:cBhvr>
                                    </p:animEffect>
                                    <p:set>
                                      <p:cBhvr>
                                        <p:cTn id="50" dur="1" fill="hold">
                                          <p:stCondLst>
                                            <p:cond delay="499"/>
                                          </p:stCondLst>
                                        </p:cTn>
                                        <p:tgtEl>
                                          <p:spTgt spid="7">
                                            <p:txEl>
                                              <p:pRg st="7" end="7"/>
                                            </p:txEl>
                                          </p:spTgt>
                                        </p:tgtEl>
                                        <p:attrNameLst>
                                          <p:attrName>style.visibility</p:attrName>
                                        </p:attrNameLst>
                                      </p:cBhvr>
                                      <p:to>
                                        <p:strVal val="hidden"/>
                                      </p:to>
                                    </p:set>
                                  </p:childTnLst>
                                </p:cTn>
                              </p:par>
                              <p:par>
                                <p:cTn id="51" presetID="2" presetClass="entr" presetSubtype="4" fill="hold" grpId="0" nodeType="withEffect">
                                  <p:stCondLst>
                                    <p:cond delay="500"/>
                                  </p:stCondLst>
                                  <p:childTnLst>
                                    <p:set>
                                      <p:cBhvr>
                                        <p:cTn id="52" dur="1" fill="hold">
                                          <p:stCondLst>
                                            <p:cond delay="0"/>
                                          </p:stCondLst>
                                        </p:cTn>
                                        <p:tgtEl>
                                          <p:spTgt spid="2"/>
                                        </p:tgtEl>
                                        <p:attrNameLst>
                                          <p:attrName>style.visibility</p:attrName>
                                        </p:attrNameLst>
                                      </p:cBhvr>
                                      <p:to>
                                        <p:strVal val="visible"/>
                                      </p:to>
                                    </p:set>
                                    <p:anim calcmode="lin" valueType="num">
                                      <p:cBhvr additive="base">
                                        <p:cTn id="53" dur="500" fill="hold"/>
                                        <p:tgtEl>
                                          <p:spTgt spid="2"/>
                                        </p:tgtEl>
                                        <p:attrNameLst>
                                          <p:attrName>ppt_x</p:attrName>
                                        </p:attrNameLst>
                                      </p:cBhvr>
                                      <p:tavLst>
                                        <p:tav tm="0">
                                          <p:val>
                                            <p:strVal val="#ppt_x"/>
                                          </p:val>
                                        </p:tav>
                                        <p:tav tm="100000">
                                          <p:val>
                                            <p:strVal val="#ppt_x"/>
                                          </p:val>
                                        </p:tav>
                                      </p:tavLst>
                                    </p:anim>
                                    <p:anim calcmode="lin" valueType="num">
                                      <p:cBhvr additive="base">
                                        <p:cTn id="5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7" grpId="1" uiExpand="1" build="p"/>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24000" y="404664"/>
            <a:ext cx="8964488" cy="5616624"/>
          </a:xfrm>
        </p:spPr>
        <p:txBody>
          <a:bodyPr>
            <a:normAutofit/>
          </a:bodyPr>
          <a:lstStyle/>
          <a:p>
            <a:pPr marL="0" indent="0">
              <a:buNone/>
            </a:pPr>
            <a:endParaRPr lang="en-US" dirty="0"/>
          </a:p>
          <a:p>
            <a:pPr marL="0" indent="0">
              <a:buNone/>
            </a:pPr>
            <a:endParaRPr lang="en-US" dirty="0"/>
          </a:p>
          <a:p>
            <a:pPr marL="0" indent="0">
              <a:buNone/>
            </a:pPr>
            <a:endParaRPr lang="en-US" dirty="0">
              <a:solidFill>
                <a:srgbClr val="FF0000"/>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860077">
            <a:off x="6143668" y="1904430"/>
            <a:ext cx="3152775"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CuadroTexto"/>
          <p:cNvSpPr txBox="1"/>
          <p:nvPr/>
        </p:nvSpPr>
        <p:spPr>
          <a:xfrm rot="1961355">
            <a:off x="6540648" y="2329559"/>
            <a:ext cx="3048142" cy="492443"/>
          </a:xfrm>
          <a:prstGeom prst="rect">
            <a:avLst/>
          </a:prstGeom>
          <a:noFill/>
        </p:spPr>
        <p:txBody>
          <a:bodyPr wrap="none" rtlCol="0">
            <a:spAutoFit/>
          </a:bodyPr>
          <a:lstStyle/>
          <a:p>
            <a:r>
              <a:rPr lang="en-US" sz="2600" dirty="0">
                <a:solidFill>
                  <a:srgbClr val="FF0000"/>
                </a:solidFill>
              </a:rPr>
              <a:t>Reduce the </a:t>
            </a:r>
            <a:r>
              <a:rPr lang="en-US" sz="2600" dirty="0" err="1">
                <a:solidFill>
                  <a:srgbClr val="FF0000"/>
                </a:solidFill>
              </a:rPr>
              <a:t>bkg</a:t>
            </a:r>
            <a:r>
              <a:rPr lang="en-US" sz="2600" dirty="0">
                <a:solidFill>
                  <a:srgbClr val="FF0000"/>
                </a:solidFill>
              </a:rPr>
              <a:t> level </a:t>
            </a:r>
          </a:p>
        </p:txBody>
      </p:sp>
      <p:pic>
        <p:nvPicPr>
          <p:cNvPr id="583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5026" y="3937040"/>
            <a:ext cx="4320480" cy="1801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3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3432" y="5733344"/>
            <a:ext cx="4402074" cy="287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rot="19681553">
            <a:off x="1458938" y="2187807"/>
            <a:ext cx="3491725" cy="892552"/>
          </a:xfrm>
          <a:prstGeom prst="rect">
            <a:avLst/>
          </a:prstGeom>
          <a:noFill/>
        </p:spPr>
        <p:txBody>
          <a:bodyPr wrap="none" rtlCol="0">
            <a:spAutoFit/>
          </a:bodyPr>
          <a:lstStyle/>
          <a:p>
            <a:r>
              <a:rPr lang="en-US" sz="2600" dirty="0">
                <a:solidFill>
                  <a:srgbClr val="FF0000"/>
                </a:solidFill>
              </a:rPr>
              <a:t>Increase the target mass</a:t>
            </a:r>
          </a:p>
          <a:p>
            <a:endParaRPr lang="en-US" sz="2600" dirty="0">
              <a:latin typeface="Arial" panose="020B0604020202020204" pitchFamily="34" charset="0"/>
              <a:cs typeface="Arial" panose="020B0604020202020204" pitchFamily="34" charset="0"/>
            </a:endParaRPr>
          </a:p>
        </p:txBody>
      </p:sp>
      <p:cxnSp>
        <p:nvCxnSpPr>
          <p:cNvPr id="8" name="7 Conector recto de flecha"/>
          <p:cNvCxnSpPr/>
          <p:nvPr/>
        </p:nvCxnSpPr>
        <p:spPr>
          <a:xfrm flipV="1">
            <a:off x="1929992" y="1957504"/>
            <a:ext cx="2664296" cy="1656184"/>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2063552" y="3541680"/>
            <a:ext cx="48336" cy="7539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3071664" y="2893609"/>
            <a:ext cx="48336" cy="7539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a:off x="4079776" y="2284378"/>
            <a:ext cx="48336" cy="7539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18 CuadroTexto"/>
          <p:cNvSpPr txBox="1"/>
          <p:nvPr/>
        </p:nvSpPr>
        <p:spPr>
          <a:xfrm rot="19719004">
            <a:off x="1956187" y="3514210"/>
            <a:ext cx="52610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10</a:t>
            </a:r>
            <a:r>
              <a:rPr lang="en-US" baseline="30000" dirty="0">
                <a:latin typeface="Arial" panose="020B0604020202020204" pitchFamily="34" charset="0"/>
                <a:cs typeface="Arial" panose="020B0604020202020204" pitchFamily="34" charset="0"/>
              </a:rPr>
              <a:t>1</a:t>
            </a:r>
            <a:endParaRPr lang="en-US" dirty="0">
              <a:latin typeface="Arial" panose="020B0604020202020204" pitchFamily="34" charset="0"/>
              <a:cs typeface="Arial" panose="020B0604020202020204" pitchFamily="34" charset="0"/>
            </a:endParaRPr>
          </a:p>
        </p:txBody>
      </p:sp>
      <p:sp>
        <p:nvSpPr>
          <p:cNvPr id="25" name="24 CuadroTexto"/>
          <p:cNvSpPr txBox="1"/>
          <p:nvPr/>
        </p:nvSpPr>
        <p:spPr>
          <a:xfrm rot="19719004">
            <a:off x="2945276" y="2861632"/>
            <a:ext cx="52610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10</a:t>
            </a:r>
            <a:r>
              <a:rPr lang="en-US" baseline="30000" dirty="0">
                <a:latin typeface="Arial" panose="020B0604020202020204" pitchFamily="34" charset="0"/>
                <a:cs typeface="Arial" panose="020B0604020202020204" pitchFamily="34" charset="0"/>
              </a:rPr>
              <a:t>2</a:t>
            </a:r>
            <a:endParaRPr lang="en-US" dirty="0">
              <a:latin typeface="Arial" panose="020B0604020202020204" pitchFamily="34" charset="0"/>
              <a:cs typeface="Arial" panose="020B0604020202020204" pitchFamily="34" charset="0"/>
            </a:endParaRPr>
          </a:p>
        </p:txBody>
      </p:sp>
      <p:sp>
        <p:nvSpPr>
          <p:cNvPr id="26" name="25 CuadroTexto"/>
          <p:cNvSpPr txBox="1"/>
          <p:nvPr/>
        </p:nvSpPr>
        <p:spPr>
          <a:xfrm rot="19719004">
            <a:off x="3938503" y="2272507"/>
            <a:ext cx="52610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10</a:t>
            </a:r>
            <a:r>
              <a:rPr lang="en-US" baseline="30000" dirty="0">
                <a:latin typeface="Arial" panose="020B0604020202020204" pitchFamily="34" charset="0"/>
                <a:cs typeface="Arial" panose="020B0604020202020204" pitchFamily="34" charset="0"/>
              </a:rPr>
              <a:t>3</a:t>
            </a:r>
            <a:endParaRPr lang="en-US" dirty="0">
              <a:latin typeface="Arial" panose="020B0604020202020204" pitchFamily="34" charset="0"/>
              <a:cs typeface="Arial" panose="020B0604020202020204" pitchFamily="34" charset="0"/>
            </a:endParaRPr>
          </a:p>
        </p:txBody>
      </p:sp>
      <p:sp>
        <p:nvSpPr>
          <p:cNvPr id="46" name="45 CuadroTexto"/>
          <p:cNvSpPr txBox="1"/>
          <p:nvPr/>
        </p:nvSpPr>
        <p:spPr>
          <a:xfrm rot="2028171">
            <a:off x="6183571" y="2135333"/>
            <a:ext cx="577402"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10</a:t>
            </a:r>
            <a:r>
              <a:rPr lang="en-US" baseline="30000" dirty="0">
                <a:latin typeface="Arial" panose="020B0604020202020204" pitchFamily="34" charset="0"/>
                <a:cs typeface="Arial" panose="020B0604020202020204" pitchFamily="34" charset="0"/>
              </a:rPr>
              <a:t>-1</a:t>
            </a:r>
          </a:p>
        </p:txBody>
      </p:sp>
      <p:sp>
        <p:nvSpPr>
          <p:cNvPr id="52" name="51 CuadroTexto"/>
          <p:cNvSpPr txBox="1"/>
          <p:nvPr/>
        </p:nvSpPr>
        <p:spPr>
          <a:xfrm rot="2000994">
            <a:off x="7205134" y="2742163"/>
            <a:ext cx="577402"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10</a:t>
            </a:r>
            <a:r>
              <a:rPr lang="en-US" baseline="30000" dirty="0">
                <a:latin typeface="Arial" panose="020B0604020202020204" pitchFamily="34" charset="0"/>
                <a:cs typeface="Arial" panose="020B0604020202020204" pitchFamily="34" charset="0"/>
              </a:rPr>
              <a:t>-2</a:t>
            </a:r>
          </a:p>
        </p:txBody>
      </p:sp>
      <p:sp>
        <p:nvSpPr>
          <p:cNvPr id="53" name="52 CuadroTexto"/>
          <p:cNvSpPr txBox="1"/>
          <p:nvPr/>
        </p:nvSpPr>
        <p:spPr>
          <a:xfrm rot="2000994">
            <a:off x="8176772" y="3396682"/>
            <a:ext cx="577402"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10</a:t>
            </a:r>
            <a:r>
              <a:rPr lang="en-US" baseline="30000" dirty="0">
                <a:latin typeface="Arial" panose="020B0604020202020204" pitchFamily="34" charset="0"/>
                <a:cs typeface="Arial" panose="020B0604020202020204" pitchFamily="34" charset="0"/>
              </a:rPr>
              <a:t>-3</a:t>
            </a:r>
          </a:p>
        </p:txBody>
      </p:sp>
      <p:sp>
        <p:nvSpPr>
          <p:cNvPr id="24" name="3 Marcador de número de diapositiva">
            <a:extLst>
              <a:ext uri="{FF2B5EF4-FFF2-40B4-BE49-F238E27FC236}">
                <a16:creationId xmlns:a16="http://schemas.microsoft.com/office/drawing/2014/main" id="{EFB8ABD7-5632-49F2-80C2-E9EEF2F785A7}"/>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7</a:t>
            </a:fld>
            <a:endParaRPr lang="es-ES" b="1" dirty="0"/>
          </a:p>
        </p:txBody>
      </p:sp>
      <p:sp>
        <p:nvSpPr>
          <p:cNvPr id="4" name="CuadroTexto 3">
            <a:extLst>
              <a:ext uri="{FF2B5EF4-FFF2-40B4-BE49-F238E27FC236}">
                <a16:creationId xmlns:a16="http://schemas.microsoft.com/office/drawing/2014/main" id="{34F8DFBB-AD5B-45A1-9E5B-B3DBA34551E6}"/>
              </a:ext>
            </a:extLst>
          </p:cNvPr>
          <p:cNvSpPr txBox="1"/>
          <p:nvPr/>
        </p:nvSpPr>
        <p:spPr>
          <a:xfrm>
            <a:off x="-24680" y="1178749"/>
            <a:ext cx="4402359" cy="954107"/>
          </a:xfrm>
          <a:prstGeom prst="rect">
            <a:avLst/>
          </a:prstGeom>
          <a:noFill/>
        </p:spPr>
        <p:txBody>
          <a:bodyPr wrap="none" rtlCol="0">
            <a:spAutoFit/>
          </a:bodyPr>
          <a:lstStyle/>
          <a:p>
            <a:r>
              <a:rPr lang="en-US" sz="2800" dirty="0"/>
              <a:t>Two fundamental strategies: </a:t>
            </a:r>
          </a:p>
          <a:p>
            <a:endParaRPr lang="en-US" sz="2800" dirty="0" err="1">
              <a:latin typeface="Arial" panose="020B0604020202020204" pitchFamily="34" charset="0"/>
              <a:cs typeface="Arial" panose="020B0604020202020204" pitchFamily="34" charset="0"/>
            </a:endParaRPr>
          </a:p>
        </p:txBody>
      </p:sp>
      <p:pic>
        <p:nvPicPr>
          <p:cNvPr id="28" name="Imagen 27">
            <a:extLst>
              <a:ext uri="{FF2B5EF4-FFF2-40B4-BE49-F238E27FC236}">
                <a16:creationId xmlns:a16="http://schemas.microsoft.com/office/drawing/2014/main" id="{1EB5D62C-A46B-4BFF-9CC4-43E952787B71}"/>
              </a:ext>
            </a:extLst>
          </p:cNvPr>
          <p:cNvPicPr>
            <a:picLocks noChangeAspect="1"/>
          </p:cNvPicPr>
          <p:nvPr/>
        </p:nvPicPr>
        <p:blipFill>
          <a:blip r:embed="rId5"/>
          <a:stretch>
            <a:fillRect/>
          </a:stretch>
        </p:blipFill>
        <p:spPr>
          <a:xfrm>
            <a:off x="6096000" y="3700207"/>
            <a:ext cx="3236280" cy="2753129"/>
          </a:xfrm>
          <a:prstGeom prst="rect">
            <a:avLst/>
          </a:prstGeom>
        </p:spPr>
      </p:pic>
      <p:sp>
        <p:nvSpPr>
          <p:cNvPr id="29" name="1 CuadroTexto">
            <a:extLst>
              <a:ext uri="{FF2B5EF4-FFF2-40B4-BE49-F238E27FC236}">
                <a16:creationId xmlns:a16="http://schemas.microsoft.com/office/drawing/2014/main" id="{C6847F78-6804-4CED-8DED-ADDAA8EB3100}"/>
              </a:ext>
            </a:extLst>
          </p:cNvPr>
          <p:cNvSpPr txBox="1"/>
          <p:nvPr/>
        </p:nvSpPr>
        <p:spPr>
          <a:xfrm>
            <a:off x="1602360" y="-21602"/>
            <a:ext cx="8712968" cy="1200329"/>
          </a:xfrm>
          <a:prstGeom prst="rect">
            <a:avLst/>
          </a:prstGeom>
          <a:noFill/>
        </p:spPr>
        <p:txBody>
          <a:bodyPr wrap="square" rtlCol="0">
            <a:spAutoFit/>
          </a:bodyPr>
          <a:lstStyle/>
          <a:p>
            <a:pPr algn="ctr"/>
            <a:r>
              <a:rPr lang="es-ES" sz="3600" b="1" dirty="0" err="1"/>
              <a:t>Rare-event</a:t>
            </a:r>
            <a:r>
              <a:rPr lang="es-ES" sz="3600" b="1" dirty="0"/>
              <a:t> </a:t>
            </a:r>
            <a:r>
              <a:rPr lang="es-ES" sz="3600" b="1" dirty="0" err="1"/>
              <a:t>searches</a:t>
            </a:r>
            <a:r>
              <a:rPr lang="es-ES" sz="3600" b="1" dirty="0"/>
              <a:t>: solar a</a:t>
            </a:r>
            <a:r>
              <a:rPr lang="en-US" sz="3600" b="1" dirty="0" err="1"/>
              <a:t>nd</a:t>
            </a:r>
            <a:r>
              <a:rPr lang="en-US" sz="3600" b="1" dirty="0"/>
              <a:t> SN neutrinos, double-beta decay, Dark Matter particles…</a:t>
            </a:r>
            <a:endParaRPr lang="en-US" sz="3600" b="1" dirty="0">
              <a:latin typeface="Arial" panose="020B0604020202020204" pitchFamily="34" charset="0"/>
              <a:cs typeface="Arial" panose="020B0604020202020204" pitchFamily="34" charset="0"/>
            </a:endParaRPr>
          </a:p>
        </p:txBody>
      </p:sp>
      <p:sp>
        <p:nvSpPr>
          <p:cNvPr id="2" name="Rectángulo 1">
            <a:extLst>
              <a:ext uri="{FF2B5EF4-FFF2-40B4-BE49-F238E27FC236}">
                <a16:creationId xmlns:a16="http://schemas.microsoft.com/office/drawing/2014/main" id="{E60A8593-93FD-4421-BC5A-544F7A1EDD48}"/>
              </a:ext>
            </a:extLst>
          </p:cNvPr>
          <p:cNvSpPr/>
          <p:nvPr/>
        </p:nvSpPr>
        <p:spPr>
          <a:xfrm>
            <a:off x="5775753" y="1331015"/>
            <a:ext cx="4402074" cy="5235266"/>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lecha: hacia la izquierda 4">
            <a:extLst>
              <a:ext uri="{FF2B5EF4-FFF2-40B4-BE49-F238E27FC236}">
                <a16:creationId xmlns:a16="http://schemas.microsoft.com/office/drawing/2014/main" id="{7C932896-FD98-4D18-BBC0-ED6BA3F9803B}"/>
              </a:ext>
            </a:extLst>
          </p:cNvPr>
          <p:cNvSpPr/>
          <p:nvPr/>
        </p:nvSpPr>
        <p:spPr>
          <a:xfrm>
            <a:off x="10488488" y="3209125"/>
            <a:ext cx="1228156" cy="8679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879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837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1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P spid="19" grpId="0"/>
      <p:bldP spid="25" grpId="0"/>
      <p:bldP spid="26" grpId="0"/>
      <p:bldP spid="46" grpId="0"/>
      <p:bldP spid="52" grpId="0"/>
      <p:bldP spid="53" grpId="0"/>
      <p:bldP spid="2" grpId="0" animBg="1"/>
      <p:bldP spid="5"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55840" y="2276873"/>
            <a:ext cx="2899640" cy="1200329"/>
          </a:xfrm>
          <a:prstGeom prst="rect">
            <a:avLst/>
          </a:prstGeom>
          <a:noFill/>
        </p:spPr>
        <p:txBody>
          <a:bodyPr wrap="none" rtlCol="0">
            <a:spAutoFit/>
          </a:bodyPr>
          <a:lstStyle/>
          <a:p>
            <a:r>
              <a:rPr lang="en-US" sz="7200" dirty="0">
                <a:latin typeface="+mj-lt"/>
                <a:cs typeface="Arial" panose="020B0604020202020204" pitchFamily="34" charset="0"/>
              </a:rPr>
              <a:t>Backup</a:t>
            </a:r>
          </a:p>
        </p:txBody>
      </p:sp>
    </p:spTree>
    <p:extLst>
      <p:ext uri="{BB962C8B-B14F-4D97-AF65-F5344CB8AC3E}">
        <p14:creationId xmlns:p14="http://schemas.microsoft.com/office/powerpoint/2010/main" val="238274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63352" y="1124744"/>
            <a:ext cx="11665296" cy="1221358"/>
          </a:xfrm>
        </p:spPr>
        <p:txBody>
          <a:bodyPr>
            <a:normAutofit/>
          </a:bodyPr>
          <a:lstStyle/>
          <a:p>
            <a:pPr>
              <a:spcAft>
                <a:spcPts val="1200"/>
              </a:spcAft>
            </a:pPr>
            <a:r>
              <a:rPr lang="en-US" sz="2800" dirty="0"/>
              <a:t>Although the background sources in rare-event search experiments depend on the specific experiment, the main sources are generally:</a:t>
            </a:r>
          </a:p>
          <a:p>
            <a:pPr marL="457200" lvl="1" indent="0">
              <a:spcAft>
                <a:spcPts val="1200"/>
              </a:spcAft>
              <a:buNone/>
            </a:pPr>
            <a:endParaRPr lang="en-US" dirty="0"/>
          </a:p>
        </p:txBody>
      </p:sp>
      <p:sp>
        <p:nvSpPr>
          <p:cNvPr id="4" name="3 CuadroTexto"/>
          <p:cNvSpPr txBox="1"/>
          <p:nvPr/>
        </p:nvSpPr>
        <p:spPr>
          <a:xfrm>
            <a:off x="1524000" y="1192"/>
            <a:ext cx="9144000" cy="707886"/>
          </a:xfrm>
          <a:prstGeom prst="rect">
            <a:avLst/>
          </a:prstGeom>
          <a:noFill/>
        </p:spPr>
        <p:txBody>
          <a:bodyPr wrap="square" rtlCol="0">
            <a:spAutoFit/>
          </a:bodyPr>
          <a:lstStyle/>
          <a:p>
            <a:pPr algn="ctr"/>
            <a:r>
              <a:rPr lang="en-US" sz="4000" b="1" dirty="0"/>
              <a:t>Backgrounds</a:t>
            </a:r>
            <a:endParaRPr lang="en-US" sz="4000" b="1" dirty="0">
              <a:latin typeface="Arial" panose="020B0604020202020204" pitchFamily="34" charset="0"/>
              <a:cs typeface="Arial" panose="020B0604020202020204" pitchFamily="34" charset="0"/>
            </a:endParaRPr>
          </a:p>
        </p:txBody>
      </p:sp>
      <p:sp>
        <p:nvSpPr>
          <p:cNvPr id="6" name="3 Marcador de número de diapositiva">
            <a:extLst>
              <a:ext uri="{FF2B5EF4-FFF2-40B4-BE49-F238E27FC236}">
                <a16:creationId xmlns:a16="http://schemas.microsoft.com/office/drawing/2014/main" id="{17D0AF6B-A2D9-4269-80EC-8926E276DCCD}"/>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8</a:t>
            </a:fld>
            <a:endParaRPr lang="es-ES" b="1" dirty="0"/>
          </a:p>
        </p:txBody>
      </p:sp>
      <p:sp>
        <p:nvSpPr>
          <p:cNvPr id="2" name="CuadroTexto 1">
            <a:extLst>
              <a:ext uri="{FF2B5EF4-FFF2-40B4-BE49-F238E27FC236}">
                <a16:creationId xmlns:a16="http://schemas.microsoft.com/office/drawing/2014/main" id="{C98F354F-6EA6-42D8-8AF2-3C3A57DD49FD}"/>
              </a:ext>
            </a:extLst>
          </p:cNvPr>
          <p:cNvSpPr txBox="1"/>
          <p:nvPr/>
        </p:nvSpPr>
        <p:spPr>
          <a:xfrm>
            <a:off x="479376" y="4855851"/>
            <a:ext cx="10139892" cy="1785104"/>
          </a:xfrm>
          <a:prstGeom prst="rect">
            <a:avLst/>
          </a:prstGeom>
          <a:noFill/>
        </p:spPr>
        <p:txBody>
          <a:bodyPr wrap="none" rtlCol="0">
            <a:spAutoFit/>
          </a:bodyPr>
          <a:lstStyle/>
          <a:p>
            <a:pPr lvl="1" algn="ctr">
              <a:spcAft>
                <a:spcPts val="1200"/>
              </a:spcAft>
              <a:buFont typeface="Wingdings" panose="05000000000000000000" pitchFamily="2" charset="2"/>
              <a:buChar char="Ø"/>
            </a:pPr>
            <a:r>
              <a:rPr lang="en-US" sz="3600" b="1" dirty="0">
                <a:solidFill>
                  <a:srgbClr val="FF0000"/>
                </a:solidFill>
              </a:rPr>
              <a:t>These backgrounds can be shielded and vetoed </a:t>
            </a:r>
          </a:p>
          <a:p>
            <a:pPr lvl="1" algn="ctr">
              <a:spcAft>
                <a:spcPts val="1200"/>
              </a:spcAft>
            </a:pPr>
            <a:r>
              <a:rPr lang="en-US" sz="3600" b="1" dirty="0">
                <a:solidFill>
                  <a:srgbClr val="FF0000"/>
                </a:solidFill>
              </a:rPr>
              <a:t>(more or less efficiently) </a:t>
            </a:r>
          </a:p>
          <a:p>
            <a:endParaRPr lang="en-US" dirty="0" err="1">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0FD1DAA9-67C7-43CF-917C-355462403AC5}"/>
              </a:ext>
            </a:extLst>
          </p:cNvPr>
          <p:cNvSpPr/>
          <p:nvPr/>
        </p:nvSpPr>
        <p:spPr>
          <a:xfrm>
            <a:off x="695400" y="2137853"/>
            <a:ext cx="6096000" cy="461665"/>
          </a:xfrm>
          <a:prstGeom prst="rect">
            <a:avLst/>
          </a:prstGeom>
        </p:spPr>
        <p:txBody>
          <a:bodyPr>
            <a:spAutoFit/>
          </a:bodyPr>
          <a:lstStyle/>
          <a:p>
            <a:pPr lvl="1">
              <a:spcAft>
                <a:spcPts val="1200"/>
              </a:spcAft>
              <a:buFont typeface="Courier New" panose="02070309020205020404" pitchFamily="49" charset="0"/>
              <a:buChar char="o"/>
            </a:pPr>
            <a:r>
              <a:rPr lang="en-US" sz="2400" dirty="0"/>
              <a:t>  cosmic rays </a:t>
            </a:r>
          </a:p>
        </p:txBody>
      </p:sp>
      <p:sp>
        <p:nvSpPr>
          <p:cNvPr id="7" name="CuadroTexto 6">
            <a:extLst>
              <a:ext uri="{FF2B5EF4-FFF2-40B4-BE49-F238E27FC236}">
                <a16:creationId xmlns:a16="http://schemas.microsoft.com/office/drawing/2014/main" id="{9FB0D2ED-022E-4819-9A16-F3E023FF0718}"/>
              </a:ext>
            </a:extLst>
          </p:cNvPr>
          <p:cNvSpPr txBox="1"/>
          <p:nvPr/>
        </p:nvSpPr>
        <p:spPr>
          <a:xfrm>
            <a:off x="676738" y="2667275"/>
            <a:ext cx="7616380" cy="461665"/>
          </a:xfrm>
          <a:prstGeom prst="rect">
            <a:avLst/>
          </a:prstGeom>
          <a:noFill/>
        </p:spPr>
        <p:txBody>
          <a:bodyPr wrap="none" rtlCol="0">
            <a:spAutoFit/>
          </a:bodyPr>
          <a:lstStyle/>
          <a:p>
            <a:pPr lvl="1">
              <a:spcAft>
                <a:spcPts val="1200"/>
              </a:spcAft>
              <a:buFont typeface="Courier New" panose="02070309020205020404" pitchFamily="49" charset="0"/>
              <a:buChar char="o"/>
            </a:pPr>
            <a:r>
              <a:rPr lang="en-US" sz="2400" dirty="0"/>
              <a:t>  radiation from the materials surrounding the detector</a:t>
            </a:r>
          </a:p>
        </p:txBody>
      </p:sp>
      <p:sp>
        <p:nvSpPr>
          <p:cNvPr id="8" name="CuadroTexto 7">
            <a:extLst>
              <a:ext uri="{FF2B5EF4-FFF2-40B4-BE49-F238E27FC236}">
                <a16:creationId xmlns:a16="http://schemas.microsoft.com/office/drawing/2014/main" id="{00C64D14-A331-4D18-BE06-207903563E2C}"/>
              </a:ext>
            </a:extLst>
          </p:cNvPr>
          <p:cNvSpPr txBox="1"/>
          <p:nvPr/>
        </p:nvSpPr>
        <p:spPr>
          <a:xfrm>
            <a:off x="1127448" y="3192595"/>
            <a:ext cx="4293163" cy="830997"/>
          </a:xfrm>
          <a:prstGeom prst="rect">
            <a:avLst/>
          </a:prstGeom>
          <a:noFill/>
        </p:spPr>
        <p:txBody>
          <a:bodyPr wrap="none" rtlCol="0">
            <a:spAutoFit/>
          </a:bodyPr>
          <a:lstStyle/>
          <a:p>
            <a:pPr marL="342900" indent="-342900">
              <a:buFont typeface="Courier New" panose="02070309020205020404" pitchFamily="49" charset="0"/>
              <a:buChar char="o"/>
            </a:pPr>
            <a:r>
              <a:rPr lang="en-US" sz="2400" dirty="0"/>
              <a:t>radon in the experimental hall</a:t>
            </a:r>
          </a:p>
          <a:p>
            <a:endParaRPr lang="en-US" sz="2400" dirty="0" err="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6532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79376" y="2599587"/>
            <a:ext cx="11377264" cy="494576"/>
          </a:xfrm>
        </p:spPr>
        <p:txBody>
          <a:bodyPr>
            <a:noAutofit/>
          </a:bodyPr>
          <a:lstStyle/>
          <a:p>
            <a:pPr marL="361950" indent="-361950"/>
            <a:r>
              <a:rPr lang="en-US" sz="2800" dirty="0"/>
              <a:t>It is very difficult to mitigate this type of background </a:t>
            </a:r>
          </a:p>
          <a:p>
            <a:endParaRPr lang="en-US" sz="2800" dirty="0"/>
          </a:p>
          <a:p>
            <a:endParaRPr lang="en-US" sz="2800" dirty="0"/>
          </a:p>
          <a:p>
            <a:pPr marL="0" indent="0">
              <a:buNone/>
            </a:pPr>
            <a:endParaRPr lang="en-US" sz="2800" dirty="0"/>
          </a:p>
        </p:txBody>
      </p:sp>
      <p:sp>
        <p:nvSpPr>
          <p:cNvPr id="6" name="5 CuadroTexto"/>
          <p:cNvSpPr txBox="1"/>
          <p:nvPr/>
        </p:nvSpPr>
        <p:spPr>
          <a:xfrm>
            <a:off x="983432" y="1192"/>
            <a:ext cx="9684568" cy="646331"/>
          </a:xfrm>
          <a:prstGeom prst="rect">
            <a:avLst/>
          </a:prstGeom>
          <a:noFill/>
        </p:spPr>
        <p:txBody>
          <a:bodyPr wrap="square" rtlCol="0">
            <a:spAutoFit/>
          </a:bodyPr>
          <a:lstStyle/>
          <a:p>
            <a:pPr algn="ctr"/>
            <a:r>
              <a:rPr lang="en-US" sz="3600" b="1" dirty="0"/>
              <a:t>Setting the stage: material-induced backgrounds</a:t>
            </a:r>
            <a:endParaRPr lang="en-US" sz="3600" b="1" dirty="0">
              <a:latin typeface="Arial" panose="020B0604020202020204" pitchFamily="34" charset="0"/>
              <a:cs typeface="Arial" panose="020B0604020202020204" pitchFamily="34" charset="0"/>
            </a:endParaRPr>
          </a:p>
        </p:txBody>
      </p:sp>
      <p:sp>
        <p:nvSpPr>
          <p:cNvPr id="5" name="4 CuadroTexto"/>
          <p:cNvSpPr txBox="1"/>
          <p:nvPr/>
        </p:nvSpPr>
        <p:spPr>
          <a:xfrm>
            <a:off x="3991092" y="6662886"/>
            <a:ext cx="3833101" cy="215444"/>
          </a:xfrm>
          <a:prstGeom prst="rect">
            <a:avLst/>
          </a:prstGeom>
          <a:noFill/>
        </p:spPr>
        <p:txBody>
          <a:bodyPr wrap="none" rtlCol="0">
            <a:spAutoFit/>
          </a:bodyPr>
          <a:lstStyle/>
          <a:p>
            <a:r>
              <a:rPr lang="en-US" sz="800" dirty="0">
                <a:latin typeface="+mj-lt"/>
                <a:cs typeface="Arial" panose="020B0604020202020204" pitchFamily="34" charset="0"/>
              </a:rPr>
              <a:t>https://me.me/i/this-seems-likea-decent-amountof-pasta-what-the-okay-im-19124040</a:t>
            </a:r>
          </a:p>
        </p:txBody>
      </p:sp>
      <p:sp>
        <p:nvSpPr>
          <p:cNvPr id="7" name="6 CuadroTexto"/>
          <p:cNvSpPr txBox="1"/>
          <p:nvPr/>
        </p:nvSpPr>
        <p:spPr>
          <a:xfrm>
            <a:off x="479376" y="3466841"/>
            <a:ext cx="11377264" cy="1384995"/>
          </a:xfrm>
          <a:prstGeom prst="rect">
            <a:avLst/>
          </a:prstGeom>
          <a:noFill/>
        </p:spPr>
        <p:txBody>
          <a:bodyPr wrap="square" rtlCol="0">
            <a:spAutoFit/>
          </a:bodyPr>
          <a:lstStyle/>
          <a:p>
            <a:pPr marL="361950" indent="-361950">
              <a:buFont typeface="Arial" panose="020B0604020202020204" pitchFamily="34" charset="0"/>
              <a:buChar char="•"/>
            </a:pPr>
            <a:r>
              <a:rPr lang="en-US" sz="2800" dirty="0"/>
              <a:t>A simple and extremely effective strategy (to some extent) is to minimize the amount of material used to build the detector</a:t>
            </a:r>
          </a:p>
          <a:p>
            <a:endParaRPr lang="en-US" sz="2800" dirty="0" err="1">
              <a:latin typeface="Arial" panose="020B0604020202020204" pitchFamily="34" charset="0"/>
              <a:cs typeface="Arial" panose="020B0604020202020204" pitchFamily="34" charset="0"/>
            </a:endParaRPr>
          </a:p>
        </p:txBody>
      </p:sp>
      <p:sp>
        <p:nvSpPr>
          <p:cNvPr id="8" name="7 CuadroTexto"/>
          <p:cNvSpPr txBox="1"/>
          <p:nvPr/>
        </p:nvSpPr>
        <p:spPr>
          <a:xfrm>
            <a:off x="479376" y="5189789"/>
            <a:ext cx="11377264"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t>The </a:t>
            </a:r>
            <a:r>
              <a:rPr lang="en-US" sz="2800" b="1" dirty="0">
                <a:solidFill>
                  <a:srgbClr val="FF0000"/>
                </a:solidFill>
              </a:rPr>
              <a:t>radiopurity</a:t>
            </a:r>
            <a:r>
              <a:rPr lang="en-US" sz="2800" dirty="0"/>
              <a:t> of the detector assembly is </a:t>
            </a:r>
            <a:r>
              <a:rPr lang="en-US" sz="2800" b="1" dirty="0">
                <a:solidFill>
                  <a:srgbClr val="FF0000"/>
                </a:solidFill>
              </a:rPr>
              <a:t>crucial</a:t>
            </a:r>
            <a:r>
              <a:rPr lang="en-US" sz="2800" dirty="0"/>
              <a:t> for achieving the sensitivity required for rare-event searches</a:t>
            </a:r>
          </a:p>
          <a:p>
            <a:endParaRPr lang="en-US" sz="2800" dirty="0" err="1">
              <a:cs typeface="Arial" panose="020B0604020202020204" pitchFamily="34" charset="0"/>
            </a:endParaRPr>
          </a:p>
        </p:txBody>
      </p:sp>
      <p:sp>
        <p:nvSpPr>
          <p:cNvPr id="10" name="9 CuadroTexto"/>
          <p:cNvSpPr txBox="1"/>
          <p:nvPr/>
        </p:nvSpPr>
        <p:spPr>
          <a:xfrm>
            <a:off x="479376" y="3003252"/>
            <a:ext cx="11593288" cy="523220"/>
          </a:xfrm>
          <a:prstGeom prst="rect">
            <a:avLst/>
          </a:prstGeom>
          <a:noFill/>
        </p:spPr>
        <p:txBody>
          <a:bodyPr wrap="square" rtlCol="0">
            <a:spAutoFit/>
          </a:bodyPr>
          <a:lstStyle/>
          <a:p>
            <a:pPr algn="ctr"/>
            <a:r>
              <a:rPr lang="en-US" sz="2800" i="1" dirty="0">
                <a:cs typeface="Arial" panose="020B0604020202020204" pitchFamily="34" charset="0"/>
              </a:rPr>
              <a:t>Limited impact of active/passive shielding, rock overburden ineffective… </a:t>
            </a:r>
          </a:p>
        </p:txBody>
      </p:sp>
      <p:sp>
        <p:nvSpPr>
          <p:cNvPr id="12" name="11 CuadroTexto"/>
          <p:cNvSpPr txBox="1"/>
          <p:nvPr/>
        </p:nvSpPr>
        <p:spPr>
          <a:xfrm>
            <a:off x="479376" y="1201522"/>
            <a:ext cx="11377264" cy="1384995"/>
          </a:xfrm>
          <a:prstGeom prst="rect">
            <a:avLst/>
          </a:prstGeom>
          <a:noFill/>
        </p:spPr>
        <p:txBody>
          <a:bodyPr wrap="square" rtlCol="0">
            <a:spAutoFit/>
          </a:bodyPr>
          <a:lstStyle/>
          <a:p>
            <a:pPr marL="457200" indent="-457200">
              <a:spcAft>
                <a:spcPts val="1200"/>
              </a:spcAft>
              <a:buFont typeface="Arial" panose="020B0604020202020204" pitchFamily="34" charset="0"/>
              <a:buChar char="•"/>
            </a:pPr>
            <a:r>
              <a:rPr lang="en-US" sz="2800" b="1" dirty="0">
                <a:sym typeface="Symbol"/>
              </a:rPr>
              <a:t>, , , from the detector materials</a:t>
            </a:r>
            <a:r>
              <a:rPr lang="en-US" sz="2800" dirty="0">
                <a:sym typeface="Symbol"/>
              </a:rPr>
              <a:t>, </a:t>
            </a:r>
            <a:r>
              <a:rPr lang="en-US" sz="2800" dirty="0"/>
              <a:t>especially those surrounding the active volume, can </a:t>
            </a:r>
            <a:r>
              <a:rPr lang="en-US" sz="2800" dirty="0">
                <a:sym typeface="Symbol"/>
              </a:rPr>
              <a:t>produce the ultimate background for the UG experiments</a:t>
            </a:r>
            <a:endParaRPr lang="en-US" sz="2800" dirty="0"/>
          </a:p>
        </p:txBody>
      </p:sp>
      <p:sp>
        <p:nvSpPr>
          <p:cNvPr id="13" name="3 Marcador de número de diapositiva">
            <a:extLst>
              <a:ext uri="{FF2B5EF4-FFF2-40B4-BE49-F238E27FC236}">
                <a16:creationId xmlns:a16="http://schemas.microsoft.com/office/drawing/2014/main" id="{3220C457-1D1D-475E-9A1F-29042E69B159}"/>
              </a:ext>
            </a:extLst>
          </p:cNvPr>
          <p:cNvSpPr>
            <a:spLocks noGrp="1"/>
          </p:cNvSpPr>
          <p:nvPr>
            <p:ph type="sldNum" sz="quarter" idx="12"/>
          </p:nvPr>
        </p:nvSpPr>
        <p:spPr>
          <a:xfrm>
            <a:off x="-2788" y="6492875"/>
            <a:ext cx="12194787" cy="365125"/>
          </a:xfrm>
        </p:spPr>
        <p:txBody>
          <a:bodyPr tIns="0" bIns="0"/>
          <a:lstStyle/>
          <a:p>
            <a:pPr algn="l"/>
            <a:r>
              <a:rPr lang="es-ES" b="1" dirty="0"/>
              <a:t>Roberto Santorelli  			           </a:t>
            </a:r>
            <a:r>
              <a:rPr lang="en-US" b="1" i="1" dirty="0"/>
              <a:t>		   TIDPAN 2026 				                   	                        </a:t>
            </a:r>
            <a:fld id="{132FADFE-3B8F-471C-ABF0-DBC7717ECBBC}" type="slidenum">
              <a:rPr lang="es-ES" b="1" smtClean="0"/>
              <a:pPr algn="l"/>
              <a:t>9</a:t>
            </a:fld>
            <a:endParaRPr lang="es-ES" b="1" dirty="0"/>
          </a:p>
        </p:txBody>
      </p:sp>
      <p:pic>
        <p:nvPicPr>
          <p:cNvPr id="11" name="Picture 2">
            <a:extLst>
              <a:ext uri="{FF2B5EF4-FFF2-40B4-BE49-F238E27FC236}">
                <a16:creationId xmlns:a16="http://schemas.microsoft.com/office/drawing/2014/main" id="{342407F2-AB4F-45B5-8C79-FFD1E2BEBB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497" y="2539461"/>
            <a:ext cx="3769022" cy="3784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5302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11"/>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5" grpId="1"/>
      <p:bldP spid="7" grpId="0"/>
      <p:bldP spid="8" grpId="0"/>
      <p:bldP spid="10" grpId="0"/>
      <p:bldP spid="10" grpId="1"/>
      <p:bldP spid="12" grpId="0"/>
    </p:bld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err="1" smtClean="0">
            <a:latin typeface="Arial" panose="020B0604020202020204" pitchFamily="34" charset="0"/>
            <a:cs typeface="Arial" panose="020B0604020202020204" pitchFamily="34" charset="0"/>
          </a:defRPr>
        </a:defPPr>
      </a:lstStyle>
    </a:tx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17378</TotalTime>
  <Words>6672</Words>
  <Application>Microsoft Office PowerPoint</Application>
  <PresentationFormat>Panorámica</PresentationFormat>
  <Paragraphs>663</Paragraphs>
  <Slides>70</Slides>
  <Notes>17</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70</vt:i4>
      </vt:variant>
    </vt:vector>
  </HeadingPairs>
  <TitlesOfParts>
    <vt:vector size="80" baseType="lpstr">
      <vt:lpstr>Aharoni</vt:lpstr>
      <vt:lpstr>Arial</vt:lpstr>
      <vt:lpstr>Arial Black</vt:lpstr>
      <vt:lpstr>Calibri</vt:lpstr>
      <vt:lpstr>Cambria Math</vt:lpstr>
      <vt:lpstr>Courier New</vt:lpstr>
      <vt:lpstr>Symbol</vt:lpstr>
      <vt:lpstr>Times New Roman</vt:lpstr>
      <vt:lpstr>Wingdings</vt:lpstr>
      <vt:lpstr>Tema de Office</vt:lpstr>
      <vt:lpstr>Materials radiopurity and radioactive assays</vt:lpstr>
      <vt:lpstr>Objectives of this lecture</vt:lpstr>
      <vt:lpstr>Suggested references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α,β,,….and neutrons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MASS SPECTROMETRY (MS)</vt:lpstr>
      <vt:lpstr>MASS SPECTROMETRY (MS)</vt:lpstr>
      <vt:lpstr>INDUCTIVELY COUPLED PLASMA MASS SPECTROMETRY (ICP-MS)</vt:lpstr>
      <vt:lpstr>INDUCTIVELY COUPLED PLASMA MASS SPECTROMETRY (ICP-MS)</vt:lpstr>
      <vt:lpstr>Presentación de PowerPoint</vt:lpstr>
      <vt:lpstr>Presentación de PowerPoint</vt:lpstr>
      <vt:lpstr>Presentación de PowerPoint</vt:lpstr>
      <vt:lpstr>Presentación de PowerPoint</vt:lpstr>
      <vt:lpstr>Presentación de PowerPoint</vt:lpstr>
      <vt:lpstr>Chemical separation of 210Po </vt:lpstr>
      <vt:lpstr>Detection of 210Po – semiconductor alpha spectrometer</vt:lpstr>
      <vt:lpstr>Source preparation </vt:lpstr>
      <vt:lpstr>Alpha spectrometry sources </vt:lpstr>
      <vt:lpstr>Presentación de PowerPoint</vt:lpstr>
      <vt:lpstr>OBJECTIVES of this lecture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u6227</dc:creator>
  <cp:lastModifiedBy>Roberto Santorelli</cp:lastModifiedBy>
  <cp:revision>1543</cp:revision>
  <dcterms:created xsi:type="dcterms:W3CDTF">2021-06-19T13:49:28Z</dcterms:created>
  <dcterms:modified xsi:type="dcterms:W3CDTF">2026-06-22T11:12:20Z</dcterms:modified>
</cp:coreProperties>
</file>