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59" r:id="rId4"/>
    <p:sldId id="258" r:id="rId5"/>
    <p:sldId id="266" r:id="rId6"/>
    <p:sldId id="260" r:id="rId7"/>
    <p:sldId id="262" r:id="rId8"/>
    <p:sldId id="264" r:id="rId9"/>
    <p:sldId id="263" r:id="rId10"/>
    <p:sldId id="261" r:id="rId11"/>
    <p:sldId id="265" r:id="rId12"/>
    <p:sldId id="453" r:id="rId13"/>
    <p:sldId id="473" r:id="rId14"/>
    <p:sldId id="268" r:id="rId15"/>
    <p:sldId id="447" r:id="rId16"/>
    <p:sldId id="448" r:id="rId17"/>
    <p:sldId id="446" r:id="rId18"/>
    <p:sldId id="449" r:id="rId19"/>
    <p:sldId id="351" r:id="rId20"/>
    <p:sldId id="900" r:id="rId21"/>
    <p:sldId id="267" r:id="rId22"/>
    <p:sldId id="269" r:id="rId23"/>
    <p:sldId id="471" r:id="rId24"/>
    <p:sldId id="454" r:id="rId25"/>
    <p:sldId id="895" r:id="rId26"/>
    <p:sldId id="896" r:id="rId27"/>
    <p:sldId id="897" r:id="rId28"/>
    <p:sldId id="898" r:id="rId29"/>
    <p:sldId id="451" r:id="rId30"/>
    <p:sldId id="894" r:id="rId31"/>
    <p:sldId id="893" r:id="rId32"/>
    <p:sldId id="899" r:id="rId33"/>
    <p:sldId id="417" r:id="rId34"/>
    <p:sldId id="901" r:id="rId3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98"/>
    <p:restoredTop sz="94663"/>
  </p:normalViewPr>
  <p:slideViewPr>
    <p:cSldViewPr snapToGrid="0" snapToObjects="1">
      <p:cViewPr varScale="1">
        <p:scale>
          <a:sx n="112" d="100"/>
          <a:sy n="112" d="100"/>
        </p:scale>
        <p:origin x="10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3EB3F2-5C74-4439-8DE6-5FDFEC096C8E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B047173D-9254-4293-9513-DECD1B568E8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To </a:t>
          </a:r>
          <a:r>
            <a:rPr lang="es-ES" dirty="0" err="1"/>
            <a:t>reveal</a:t>
          </a:r>
          <a:r>
            <a:rPr lang="es-ES" dirty="0"/>
            <a:t> </a:t>
          </a:r>
          <a:r>
            <a:rPr lang="es-ES" dirty="0" err="1"/>
            <a:t>fully</a:t>
          </a:r>
          <a:r>
            <a:rPr lang="es-ES" dirty="0"/>
            <a:t> </a:t>
          </a:r>
          <a:r>
            <a:rPr lang="es-ES" dirty="0" err="1"/>
            <a:t>the</a:t>
          </a:r>
          <a:r>
            <a:rPr lang="es-ES" dirty="0"/>
            <a:t> </a:t>
          </a:r>
          <a:r>
            <a:rPr lang="es-ES" dirty="0" err="1"/>
            <a:t>characteristics</a:t>
          </a:r>
          <a:r>
            <a:rPr lang="es-ES" dirty="0"/>
            <a:t> of </a:t>
          </a:r>
          <a:r>
            <a:rPr lang="es-ES" dirty="0" err="1"/>
            <a:t>the</a:t>
          </a:r>
          <a:r>
            <a:rPr lang="es-ES" dirty="0"/>
            <a:t> nuclear </a:t>
          </a:r>
          <a:r>
            <a:rPr lang="es-ES" dirty="0" err="1"/>
            <a:t>forces</a:t>
          </a:r>
          <a:r>
            <a:rPr lang="es-ES" dirty="0"/>
            <a:t>, </a:t>
          </a:r>
          <a:r>
            <a:rPr lang="es-ES" dirty="0" err="1"/>
            <a:t>which</a:t>
          </a:r>
          <a:r>
            <a:rPr lang="es-ES" dirty="0"/>
            <a:t> are </a:t>
          </a:r>
          <a:r>
            <a:rPr lang="es-ES" dirty="0" err="1"/>
            <a:t>the</a:t>
          </a:r>
          <a:r>
            <a:rPr lang="es-ES" dirty="0"/>
            <a:t> </a:t>
          </a:r>
          <a:r>
            <a:rPr lang="es-ES" dirty="0" err="1"/>
            <a:t>glue</a:t>
          </a:r>
          <a:r>
            <a:rPr lang="es-ES" dirty="0"/>
            <a:t> of </a:t>
          </a:r>
          <a:r>
            <a:rPr lang="es-ES" dirty="0" err="1"/>
            <a:t>matter</a:t>
          </a:r>
          <a:r>
            <a:rPr lang="es-ES" dirty="0"/>
            <a:t> in </a:t>
          </a:r>
          <a:r>
            <a:rPr lang="es-ES" dirty="0" err="1"/>
            <a:t>the</a:t>
          </a:r>
          <a:r>
            <a:rPr lang="es-ES" dirty="0"/>
            <a:t> </a:t>
          </a:r>
          <a:r>
            <a:rPr lang="es-ES" dirty="0" err="1"/>
            <a:t>Universe</a:t>
          </a:r>
          <a:endParaRPr lang="en-US" dirty="0"/>
        </a:p>
      </dgm:t>
    </dgm:pt>
    <dgm:pt modelId="{623A0818-916D-48A8-93A0-978556B3060D}" type="parTrans" cxnId="{7A77C9DC-0069-4DB1-A29A-A55780F08CCA}">
      <dgm:prSet/>
      <dgm:spPr/>
      <dgm:t>
        <a:bodyPr/>
        <a:lstStyle/>
        <a:p>
          <a:endParaRPr lang="en-US"/>
        </a:p>
      </dgm:t>
    </dgm:pt>
    <dgm:pt modelId="{B74EC52B-1AB0-4B98-BA00-D24CA80D4FEE}" type="sibTrans" cxnId="{7A77C9DC-0069-4DB1-A29A-A55780F08CC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8A6F940-5673-440D-A971-76E61A676993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Nucleus properties determine the stability of matter. </a:t>
          </a:r>
          <a:endParaRPr lang="en-US"/>
        </a:p>
      </dgm:t>
    </dgm:pt>
    <dgm:pt modelId="{08F9B9B1-979D-42DF-89B7-EC2B370A27E5}" type="parTrans" cxnId="{AE3C043F-636A-4069-809E-4A3A5E9E5FC8}">
      <dgm:prSet/>
      <dgm:spPr/>
      <dgm:t>
        <a:bodyPr/>
        <a:lstStyle/>
        <a:p>
          <a:endParaRPr lang="en-US"/>
        </a:p>
      </dgm:t>
    </dgm:pt>
    <dgm:pt modelId="{F286551E-6E60-42B1-BA1A-DBCAB02ABCBA}" type="sibTrans" cxnId="{AE3C043F-636A-4069-809E-4A3A5E9E5FC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46C1E67-D95D-41B3-A9BC-E19F93205006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Non </a:t>
          </a:r>
          <a:r>
            <a:rPr lang="es-ES" dirty="0" err="1"/>
            <a:t>stable</a:t>
          </a:r>
          <a:r>
            <a:rPr lang="es-ES" dirty="0"/>
            <a:t> </a:t>
          </a:r>
          <a:r>
            <a:rPr lang="es-ES" dirty="0" err="1"/>
            <a:t>nucleus</a:t>
          </a:r>
          <a:r>
            <a:rPr lang="es-ES" dirty="0"/>
            <a:t> are </a:t>
          </a:r>
          <a:r>
            <a:rPr lang="es-ES" dirty="0" err="1"/>
            <a:t>used</a:t>
          </a:r>
          <a:r>
            <a:rPr lang="es-ES" dirty="0"/>
            <a:t> in </a:t>
          </a:r>
          <a:r>
            <a:rPr lang="es-ES" dirty="0" err="1"/>
            <a:t>many</a:t>
          </a:r>
          <a:r>
            <a:rPr lang="es-ES" dirty="0"/>
            <a:t> </a:t>
          </a:r>
          <a:r>
            <a:rPr lang="es-ES" dirty="0" err="1"/>
            <a:t>applications</a:t>
          </a:r>
          <a:r>
            <a:rPr lang="es-ES" dirty="0"/>
            <a:t> so </a:t>
          </a:r>
          <a:r>
            <a:rPr lang="es-ES" dirty="0" err="1"/>
            <a:t>useful</a:t>
          </a:r>
          <a:r>
            <a:rPr lang="es-ES" dirty="0"/>
            <a:t> </a:t>
          </a:r>
          <a:r>
            <a:rPr lang="es-ES" dirty="0" err="1"/>
            <a:t>for</a:t>
          </a:r>
          <a:r>
            <a:rPr lang="es-ES" dirty="0"/>
            <a:t> </a:t>
          </a:r>
          <a:r>
            <a:rPr lang="es-ES" dirty="0" err="1"/>
            <a:t>the</a:t>
          </a:r>
          <a:r>
            <a:rPr lang="es-ES" dirty="0"/>
            <a:t> </a:t>
          </a:r>
          <a:r>
            <a:rPr lang="es-ES" dirty="0" err="1"/>
            <a:t>society</a:t>
          </a:r>
          <a:r>
            <a:rPr lang="es-ES" dirty="0"/>
            <a:t> as nuclear medicine and nuclear </a:t>
          </a:r>
          <a:r>
            <a:rPr lang="es-ES" dirty="0" err="1"/>
            <a:t>energy</a:t>
          </a:r>
          <a:r>
            <a:rPr lang="es-ES" dirty="0"/>
            <a:t>.</a:t>
          </a:r>
          <a:endParaRPr lang="en-US" dirty="0"/>
        </a:p>
      </dgm:t>
    </dgm:pt>
    <dgm:pt modelId="{DCE68B14-356C-4DE4-9476-DD6732383447}" type="parTrans" cxnId="{2152EA27-7105-4FBD-BD55-996923D94B74}">
      <dgm:prSet/>
      <dgm:spPr/>
      <dgm:t>
        <a:bodyPr/>
        <a:lstStyle/>
        <a:p>
          <a:endParaRPr lang="en-US"/>
        </a:p>
      </dgm:t>
    </dgm:pt>
    <dgm:pt modelId="{9266BCA8-6009-4627-B40B-3F44C67A7AFF}" type="sibTrans" cxnId="{2152EA27-7105-4FBD-BD55-996923D94B7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2D001E6-5AE9-4F41-A6D8-4479902B3112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To </a:t>
          </a:r>
          <a:r>
            <a:rPr lang="es-ES" dirty="0" err="1"/>
            <a:t>create</a:t>
          </a:r>
          <a:r>
            <a:rPr lang="es-ES" dirty="0"/>
            <a:t> new </a:t>
          </a:r>
          <a:r>
            <a:rPr lang="es-ES" dirty="0" err="1"/>
            <a:t>nucleus</a:t>
          </a:r>
          <a:r>
            <a:rPr lang="es-ES" dirty="0"/>
            <a:t> leads to </a:t>
          </a:r>
          <a:r>
            <a:rPr lang="es-ES" dirty="0" err="1"/>
            <a:t>discover</a:t>
          </a:r>
          <a:r>
            <a:rPr lang="es-ES" dirty="0"/>
            <a:t> new nuclear </a:t>
          </a:r>
          <a:r>
            <a:rPr lang="es-ES" dirty="0" err="1"/>
            <a:t>properties</a:t>
          </a:r>
          <a:r>
            <a:rPr lang="es-ES" dirty="0"/>
            <a:t> and </a:t>
          </a:r>
          <a:r>
            <a:rPr lang="es-ES" dirty="0" err="1"/>
            <a:t>then</a:t>
          </a:r>
          <a:r>
            <a:rPr lang="es-ES" dirty="0"/>
            <a:t>, new </a:t>
          </a:r>
          <a:r>
            <a:rPr lang="es-ES" dirty="0" err="1"/>
            <a:t>matter</a:t>
          </a:r>
          <a:r>
            <a:rPr lang="es-ES" dirty="0"/>
            <a:t>…</a:t>
          </a:r>
          <a:endParaRPr lang="en-US" dirty="0"/>
        </a:p>
      </dgm:t>
    </dgm:pt>
    <dgm:pt modelId="{A6F6B559-4005-42AF-B3B3-15F56BAC9C38}" type="parTrans" cxnId="{0D6593A0-7CD1-41A5-9C18-3B681B682B53}">
      <dgm:prSet/>
      <dgm:spPr/>
      <dgm:t>
        <a:bodyPr/>
        <a:lstStyle/>
        <a:p>
          <a:endParaRPr lang="en-US"/>
        </a:p>
      </dgm:t>
    </dgm:pt>
    <dgm:pt modelId="{766DFE9A-F070-4396-B100-FB390E0E03EF}" type="sibTrans" cxnId="{0D6593A0-7CD1-41A5-9C18-3B681B682B53}">
      <dgm:prSet/>
      <dgm:spPr/>
      <dgm:t>
        <a:bodyPr/>
        <a:lstStyle/>
        <a:p>
          <a:endParaRPr lang="en-US"/>
        </a:p>
      </dgm:t>
    </dgm:pt>
    <dgm:pt modelId="{D7935671-68B8-41A8-8D85-4BF6ED7BECBE}" type="pres">
      <dgm:prSet presAssocID="{B33EB3F2-5C74-4439-8DE6-5FDFEC096C8E}" presName="root" presStyleCnt="0">
        <dgm:presLayoutVars>
          <dgm:dir/>
          <dgm:resizeHandles val="exact"/>
        </dgm:presLayoutVars>
      </dgm:prSet>
      <dgm:spPr/>
    </dgm:pt>
    <dgm:pt modelId="{6C87D395-9146-48E9-98FD-E0CA10C41193}" type="pres">
      <dgm:prSet presAssocID="{B33EB3F2-5C74-4439-8DE6-5FDFEC096C8E}" presName="container" presStyleCnt="0">
        <dgm:presLayoutVars>
          <dgm:dir/>
          <dgm:resizeHandles val="exact"/>
        </dgm:presLayoutVars>
      </dgm:prSet>
      <dgm:spPr/>
    </dgm:pt>
    <dgm:pt modelId="{FD221E9A-0F7B-47D8-8E5E-95E04CF00CF0}" type="pres">
      <dgm:prSet presAssocID="{B047173D-9254-4293-9513-DECD1B568E80}" presName="compNode" presStyleCnt="0"/>
      <dgm:spPr/>
    </dgm:pt>
    <dgm:pt modelId="{3A0B5F04-E139-4799-B17B-849C53445B02}" type="pres">
      <dgm:prSet presAssocID="{B047173D-9254-4293-9513-DECD1B568E80}" presName="iconBgRect" presStyleLbl="bgShp" presStyleIdx="0" presStyleCnt="4"/>
      <dgm:spPr/>
    </dgm:pt>
    <dgm:pt modelId="{BAB66EBD-4690-4262-8758-A0880FD7E5AF}" type="pres">
      <dgm:prSet presAssocID="{B047173D-9254-4293-9513-DECD1B568E8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Átomo"/>
        </a:ext>
      </dgm:extLst>
    </dgm:pt>
    <dgm:pt modelId="{FC52ED7B-4BBB-40CF-A4C0-CFC5AF34EE29}" type="pres">
      <dgm:prSet presAssocID="{B047173D-9254-4293-9513-DECD1B568E80}" presName="spaceRect" presStyleCnt="0"/>
      <dgm:spPr/>
    </dgm:pt>
    <dgm:pt modelId="{1854BA05-86DE-4DB1-91EF-CA26F630A52C}" type="pres">
      <dgm:prSet presAssocID="{B047173D-9254-4293-9513-DECD1B568E80}" presName="textRect" presStyleLbl="revTx" presStyleIdx="0" presStyleCnt="4">
        <dgm:presLayoutVars>
          <dgm:chMax val="1"/>
          <dgm:chPref val="1"/>
        </dgm:presLayoutVars>
      </dgm:prSet>
      <dgm:spPr/>
    </dgm:pt>
    <dgm:pt modelId="{4A349D4E-FCF8-4EF8-965A-1BBC4B842930}" type="pres">
      <dgm:prSet presAssocID="{B74EC52B-1AB0-4B98-BA00-D24CA80D4FEE}" presName="sibTrans" presStyleLbl="sibTrans2D1" presStyleIdx="0" presStyleCnt="0"/>
      <dgm:spPr/>
    </dgm:pt>
    <dgm:pt modelId="{C4FB3349-7020-4703-B91A-6989254B5A6A}" type="pres">
      <dgm:prSet presAssocID="{B8A6F940-5673-440D-A971-76E61A676993}" presName="compNode" presStyleCnt="0"/>
      <dgm:spPr/>
    </dgm:pt>
    <dgm:pt modelId="{427AD1ED-95BE-47E5-BC7D-2D4F6768C16E}" type="pres">
      <dgm:prSet presAssocID="{B8A6F940-5673-440D-A971-76E61A676993}" presName="iconBgRect" presStyleLbl="bgShp" presStyleIdx="1" presStyleCnt="4"/>
      <dgm:spPr/>
    </dgm:pt>
    <dgm:pt modelId="{F8BE5FB7-60B1-4DBC-92D2-99F81D729642}" type="pres">
      <dgm:prSet presAssocID="{B8A6F940-5673-440D-A971-76E61A67699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traz"/>
        </a:ext>
      </dgm:extLst>
    </dgm:pt>
    <dgm:pt modelId="{4305A03E-17E1-487A-867E-3AF64D54284B}" type="pres">
      <dgm:prSet presAssocID="{B8A6F940-5673-440D-A971-76E61A676993}" presName="spaceRect" presStyleCnt="0"/>
      <dgm:spPr/>
    </dgm:pt>
    <dgm:pt modelId="{B636B9AC-AC50-4986-8EA8-E5DBBB217DD0}" type="pres">
      <dgm:prSet presAssocID="{B8A6F940-5673-440D-A971-76E61A676993}" presName="textRect" presStyleLbl="revTx" presStyleIdx="1" presStyleCnt="4">
        <dgm:presLayoutVars>
          <dgm:chMax val="1"/>
          <dgm:chPref val="1"/>
        </dgm:presLayoutVars>
      </dgm:prSet>
      <dgm:spPr/>
    </dgm:pt>
    <dgm:pt modelId="{572F2313-E2E6-41A0-BAB6-28B32E7D7082}" type="pres">
      <dgm:prSet presAssocID="{F286551E-6E60-42B1-BA1A-DBCAB02ABCBA}" presName="sibTrans" presStyleLbl="sibTrans2D1" presStyleIdx="0" presStyleCnt="0"/>
      <dgm:spPr/>
    </dgm:pt>
    <dgm:pt modelId="{C5CFEB82-8D67-4005-BCF9-A66F8D755DE4}" type="pres">
      <dgm:prSet presAssocID="{D46C1E67-D95D-41B3-A9BC-E19F93205006}" presName="compNode" presStyleCnt="0"/>
      <dgm:spPr/>
    </dgm:pt>
    <dgm:pt modelId="{33559DD9-2191-4421-AFF0-C056547B4286}" type="pres">
      <dgm:prSet presAssocID="{D46C1E67-D95D-41B3-A9BC-E19F93205006}" presName="iconBgRect" presStyleLbl="bgShp" presStyleIdx="2" presStyleCnt="4"/>
      <dgm:spPr/>
    </dgm:pt>
    <dgm:pt modelId="{85B81013-0F75-4647-A5A8-77DFAB0BE96D}" type="pres">
      <dgm:prSet presAssocID="{D46C1E67-D95D-41B3-A9BC-E19F9320500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activo"/>
        </a:ext>
      </dgm:extLst>
    </dgm:pt>
    <dgm:pt modelId="{1E75115D-40C0-4F40-9630-BA02AC0CA3B2}" type="pres">
      <dgm:prSet presAssocID="{D46C1E67-D95D-41B3-A9BC-E19F93205006}" presName="spaceRect" presStyleCnt="0"/>
      <dgm:spPr/>
    </dgm:pt>
    <dgm:pt modelId="{247AFD16-2140-40B3-9962-4D2C8A989F56}" type="pres">
      <dgm:prSet presAssocID="{D46C1E67-D95D-41B3-A9BC-E19F93205006}" presName="textRect" presStyleLbl="revTx" presStyleIdx="2" presStyleCnt="4">
        <dgm:presLayoutVars>
          <dgm:chMax val="1"/>
          <dgm:chPref val="1"/>
        </dgm:presLayoutVars>
      </dgm:prSet>
      <dgm:spPr/>
    </dgm:pt>
    <dgm:pt modelId="{F6B29D5C-1FAB-449D-B5CD-F46DD97D1EC7}" type="pres">
      <dgm:prSet presAssocID="{9266BCA8-6009-4627-B40B-3F44C67A7AFF}" presName="sibTrans" presStyleLbl="sibTrans2D1" presStyleIdx="0" presStyleCnt="0"/>
      <dgm:spPr/>
    </dgm:pt>
    <dgm:pt modelId="{1D273E3A-C9CB-47D8-80EA-EC16513CB4FC}" type="pres">
      <dgm:prSet presAssocID="{02D001E6-5AE9-4F41-A6D8-4479902B3112}" presName="compNode" presStyleCnt="0"/>
      <dgm:spPr/>
    </dgm:pt>
    <dgm:pt modelId="{30ACD972-D382-44ED-AA00-3A6D0F56593D}" type="pres">
      <dgm:prSet presAssocID="{02D001E6-5AE9-4F41-A6D8-4479902B3112}" presName="iconBgRect" presStyleLbl="bgShp" presStyleIdx="3" presStyleCnt="4"/>
      <dgm:spPr/>
    </dgm:pt>
    <dgm:pt modelId="{1E793845-B95E-432E-9179-B1D1D99CD746}" type="pres">
      <dgm:prSet presAssocID="{02D001E6-5AE9-4F41-A6D8-4479902B311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entífico"/>
        </a:ext>
      </dgm:extLst>
    </dgm:pt>
    <dgm:pt modelId="{9E3814EB-DA49-4085-96F9-98FBB4029EB1}" type="pres">
      <dgm:prSet presAssocID="{02D001E6-5AE9-4F41-A6D8-4479902B3112}" presName="spaceRect" presStyleCnt="0"/>
      <dgm:spPr/>
    </dgm:pt>
    <dgm:pt modelId="{3ACD7047-2009-47AC-9350-20A3B74B69C8}" type="pres">
      <dgm:prSet presAssocID="{02D001E6-5AE9-4F41-A6D8-4479902B311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AF63F00-0818-7A42-B430-6DEA3C4EFFF6}" type="presOf" srcId="{9266BCA8-6009-4627-B40B-3F44C67A7AFF}" destId="{F6B29D5C-1FAB-449D-B5CD-F46DD97D1EC7}" srcOrd="0" destOrd="0" presId="urn:microsoft.com/office/officeart/2018/2/layout/IconCircleList"/>
    <dgm:cxn modelId="{9C7E940C-0B74-2948-9194-201B4AEEDC25}" type="presOf" srcId="{B74EC52B-1AB0-4B98-BA00-D24CA80D4FEE}" destId="{4A349D4E-FCF8-4EF8-965A-1BBC4B842930}" srcOrd="0" destOrd="0" presId="urn:microsoft.com/office/officeart/2018/2/layout/IconCircleList"/>
    <dgm:cxn modelId="{2152EA27-7105-4FBD-BD55-996923D94B74}" srcId="{B33EB3F2-5C74-4439-8DE6-5FDFEC096C8E}" destId="{D46C1E67-D95D-41B3-A9BC-E19F93205006}" srcOrd="2" destOrd="0" parTransId="{DCE68B14-356C-4DE4-9476-DD6732383447}" sibTransId="{9266BCA8-6009-4627-B40B-3F44C67A7AFF}"/>
    <dgm:cxn modelId="{AE3C043F-636A-4069-809E-4A3A5E9E5FC8}" srcId="{B33EB3F2-5C74-4439-8DE6-5FDFEC096C8E}" destId="{B8A6F940-5673-440D-A971-76E61A676993}" srcOrd="1" destOrd="0" parTransId="{08F9B9B1-979D-42DF-89B7-EC2B370A27E5}" sibTransId="{F286551E-6E60-42B1-BA1A-DBCAB02ABCBA}"/>
    <dgm:cxn modelId="{C338784C-DB36-E34F-B876-0D4009B1B127}" type="presOf" srcId="{B8A6F940-5673-440D-A971-76E61A676993}" destId="{B636B9AC-AC50-4986-8EA8-E5DBBB217DD0}" srcOrd="0" destOrd="0" presId="urn:microsoft.com/office/officeart/2018/2/layout/IconCircleList"/>
    <dgm:cxn modelId="{DD3EB74C-859A-D64E-87BD-FF228E7FF149}" type="presOf" srcId="{D46C1E67-D95D-41B3-A9BC-E19F93205006}" destId="{247AFD16-2140-40B3-9962-4D2C8A989F56}" srcOrd="0" destOrd="0" presId="urn:microsoft.com/office/officeart/2018/2/layout/IconCircleList"/>
    <dgm:cxn modelId="{155C1469-A94C-2041-877A-0F63048CC8B0}" type="presOf" srcId="{B047173D-9254-4293-9513-DECD1B568E80}" destId="{1854BA05-86DE-4DB1-91EF-CA26F630A52C}" srcOrd="0" destOrd="0" presId="urn:microsoft.com/office/officeart/2018/2/layout/IconCircleList"/>
    <dgm:cxn modelId="{F24AF36B-4C96-2C4F-8778-CD40AA100BAE}" type="presOf" srcId="{02D001E6-5AE9-4F41-A6D8-4479902B3112}" destId="{3ACD7047-2009-47AC-9350-20A3B74B69C8}" srcOrd="0" destOrd="0" presId="urn:microsoft.com/office/officeart/2018/2/layout/IconCircleList"/>
    <dgm:cxn modelId="{4FB1D472-73EA-4943-BB12-B5D30EE82412}" type="presOf" srcId="{B33EB3F2-5C74-4439-8DE6-5FDFEC096C8E}" destId="{D7935671-68B8-41A8-8D85-4BF6ED7BECBE}" srcOrd="0" destOrd="0" presId="urn:microsoft.com/office/officeart/2018/2/layout/IconCircleList"/>
    <dgm:cxn modelId="{0D6593A0-7CD1-41A5-9C18-3B681B682B53}" srcId="{B33EB3F2-5C74-4439-8DE6-5FDFEC096C8E}" destId="{02D001E6-5AE9-4F41-A6D8-4479902B3112}" srcOrd="3" destOrd="0" parTransId="{A6F6B559-4005-42AF-B3B3-15F56BAC9C38}" sibTransId="{766DFE9A-F070-4396-B100-FB390E0E03EF}"/>
    <dgm:cxn modelId="{D9BE96CD-B789-E243-B728-EDED950880FD}" type="presOf" srcId="{F286551E-6E60-42B1-BA1A-DBCAB02ABCBA}" destId="{572F2313-E2E6-41A0-BAB6-28B32E7D7082}" srcOrd="0" destOrd="0" presId="urn:microsoft.com/office/officeart/2018/2/layout/IconCircleList"/>
    <dgm:cxn modelId="{7A77C9DC-0069-4DB1-A29A-A55780F08CCA}" srcId="{B33EB3F2-5C74-4439-8DE6-5FDFEC096C8E}" destId="{B047173D-9254-4293-9513-DECD1B568E80}" srcOrd="0" destOrd="0" parTransId="{623A0818-916D-48A8-93A0-978556B3060D}" sibTransId="{B74EC52B-1AB0-4B98-BA00-D24CA80D4FEE}"/>
    <dgm:cxn modelId="{1CA60A31-17C6-544B-9969-C2A729BA6682}" type="presParOf" srcId="{D7935671-68B8-41A8-8D85-4BF6ED7BECBE}" destId="{6C87D395-9146-48E9-98FD-E0CA10C41193}" srcOrd="0" destOrd="0" presId="urn:microsoft.com/office/officeart/2018/2/layout/IconCircleList"/>
    <dgm:cxn modelId="{4E69B500-4211-3B4D-A4CD-0B6DE31D0E8D}" type="presParOf" srcId="{6C87D395-9146-48E9-98FD-E0CA10C41193}" destId="{FD221E9A-0F7B-47D8-8E5E-95E04CF00CF0}" srcOrd="0" destOrd="0" presId="urn:microsoft.com/office/officeart/2018/2/layout/IconCircleList"/>
    <dgm:cxn modelId="{BB230100-CD61-9F4F-8016-95D51275C5CB}" type="presParOf" srcId="{FD221E9A-0F7B-47D8-8E5E-95E04CF00CF0}" destId="{3A0B5F04-E139-4799-B17B-849C53445B02}" srcOrd="0" destOrd="0" presId="urn:microsoft.com/office/officeart/2018/2/layout/IconCircleList"/>
    <dgm:cxn modelId="{7E497AE4-B2DF-184C-BA48-B8816674AB3F}" type="presParOf" srcId="{FD221E9A-0F7B-47D8-8E5E-95E04CF00CF0}" destId="{BAB66EBD-4690-4262-8758-A0880FD7E5AF}" srcOrd="1" destOrd="0" presId="urn:microsoft.com/office/officeart/2018/2/layout/IconCircleList"/>
    <dgm:cxn modelId="{001D6A0E-A808-E248-B889-B36DF6856B8D}" type="presParOf" srcId="{FD221E9A-0F7B-47D8-8E5E-95E04CF00CF0}" destId="{FC52ED7B-4BBB-40CF-A4C0-CFC5AF34EE29}" srcOrd="2" destOrd="0" presId="urn:microsoft.com/office/officeart/2018/2/layout/IconCircleList"/>
    <dgm:cxn modelId="{C6EF89D6-888D-BB4D-B201-46B67BC396CE}" type="presParOf" srcId="{FD221E9A-0F7B-47D8-8E5E-95E04CF00CF0}" destId="{1854BA05-86DE-4DB1-91EF-CA26F630A52C}" srcOrd="3" destOrd="0" presId="urn:microsoft.com/office/officeart/2018/2/layout/IconCircleList"/>
    <dgm:cxn modelId="{59F10221-D2F0-604B-8595-E51B568C3CC8}" type="presParOf" srcId="{6C87D395-9146-48E9-98FD-E0CA10C41193}" destId="{4A349D4E-FCF8-4EF8-965A-1BBC4B842930}" srcOrd="1" destOrd="0" presId="urn:microsoft.com/office/officeart/2018/2/layout/IconCircleList"/>
    <dgm:cxn modelId="{8BB716D8-9678-5D44-BCD6-45F677D9CEFB}" type="presParOf" srcId="{6C87D395-9146-48E9-98FD-E0CA10C41193}" destId="{C4FB3349-7020-4703-B91A-6989254B5A6A}" srcOrd="2" destOrd="0" presId="urn:microsoft.com/office/officeart/2018/2/layout/IconCircleList"/>
    <dgm:cxn modelId="{34DD3C84-AA2D-904D-8129-76EB0ABBF7E7}" type="presParOf" srcId="{C4FB3349-7020-4703-B91A-6989254B5A6A}" destId="{427AD1ED-95BE-47E5-BC7D-2D4F6768C16E}" srcOrd="0" destOrd="0" presId="urn:microsoft.com/office/officeart/2018/2/layout/IconCircleList"/>
    <dgm:cxn modelId="{C737B863-18EB-504B-BB23-7D9A1A69D06B}" type="presParOf" srcId="{C4FB3349-7020-4703-B91A-6989254B5A6A}" destId="{F8BE5FB7-60B1-4DBC-92D2-99F81D729642}" srcOrd="1" destOrd="0" presId="urn:microsoft.com/office/officeart/2018/2/layout/IconCircleList"/>
    <dgm:cxn modelId="{C1D3C75F-8864-ED40-BCAA-01E2F149F48E}" type="presParOf" srcId="{C4FB3349-7020-4703-B91A-6989254B5A6A}" destId="{4305A03E-17E1-487A-867E-3AF64D54284B}" srcOrd="2" destOrd="0" presId="urn:microsoft.com/office/officeart/2018/2/layout/IconCircleList"/>
    <dgm:cxn modelId="{4C98F1E8-8E8C-CD43-B410-F740E1BC637D}" type="presParOf" srcId="{C4FB3349-7020-4703-B91A-6989254B5A6A}" destId="{B636B9AC-AC50-4986-8EA8-E5DBBB217DD0}" srcOrd="3" destOrd="0" presId="urn:microsoft.com/office/officeart/2018/2/layout/IconCircleList"/>
    <dgm:cxn modelId="{C42A21FD-1FC8-994B-A7A4-045974262791}" type="presParOf" srcId="{6C87D395-9146-48E9-98FD-E0CA10C41193}" destId="{572F2313-E2E6-41A0-BAB6-28B32E7D7082}" srcOrd="3" destOrd="0" presId="urn:microsoft.com/office/officeart/2018/2/layout/IconCircleList"/>
    <dgm:cxn modelId="{81095123-D714-EF42-B9AE-6BBFB743E4A0}" type="presParOf" srcId="{6C87D395-9146-48E9-98FD-E0CA10C41193}" destId="{C5CFEB82-8D67-4005-BCF9-A66F8D755DE4}" srcOrd="4" destOrd="0" presId="urn:microsoft.com/office/officeart/2018/2/layout/IconCircleList"/>
    <dgm:cxn modelId="{DEE42B67-996A-A24E-8E4F-D54A2A4179F0}" type="presParOf" srcId="{C5CFEB82-8D67-4005-BCF9-A66F8D755DE4}" destId="{33559DD9-2191-4421-AFF0-C056547B4286}" srcOrd="0" destOrd="0" presId="urn:microsoft.com/office/officeart/2018/2/layout/IconCircleList"/>
    <dgm:cxn modelId="{0604EBC5-D321-5248-8B5B-76884F711FBF}" type="presParOf" srcId="{C5CFEB82-8D67-4005-BCF9-A66F8D755DE4}" destId="{85B81013-0F75-4647-A5A8-77DFAB0BE96D}" srcOrd="1" destOrd="0" presId="urn:microsoft.com/office/officeart/2018/2/layout/IconCircleList"/>
    <dgm:cxn modelId="{D595D8C1-DFF6-D24D-910E-5BF598E1C40B}" type="presParOf" srcId="{C5CFEB82-8D67-4005-BCF9-A66F8D755DE4}" destId="{1E75115D-40C0-4F40-9630-BA02AC0CA3B2}" srcOrd="2" destOrd="0" presId="urn:microsoft.com/office/officeart/2018/2/layout/IconCircleList"/>
    <dgm:cxn modelId="{01E09347-A71B-0249-820D-96F96F20E8EB}" type="presParOf" srcId="{C5CFEB82-8D67-4005-BCF9-A66F8D755DE4}" destId="{247AFD16-2140-40B3-9962-4D2C8A989F56}" srcOrd="3" destOrd="0" presId="urn:microsoft.com/office/officeart/2018/2/layout/IconCircleList"/>
    <dgm:cxn modelId="{15FA91E7-5445-6342-8A3B-6EF1DB8859E7}" type="presParOf" srcId="{6C87D395-9146-48E9-98FD-E0CA10C41193}" destId="{F6B29D5C-1FAB-449D-B5CD-F46DD97D1EC7}" srcOrd="5" destOrd="0" presId="urn:microsoft.com/office/officeart/2018/2/layout/IconCircleList"/>
    <dgm:cxn modelId="{CB92EFAD-A469-7A4A-A523-A6C19179458C}" type="presParOf" srcId="{6C87D395-9146-48E9-98FD-E0CA10C41193}" destId="{1D273E3A-C9CB-47D8-80EA-EC16513CB4FC}" srcOrd="6" destOrd="0" presId="urn:microsoft.com/office/officeart/2018/2/layout/IconCircleList"/>
    <dgm:cxn modelId="{2EACFB5B-F221-EA4F-BFC6-430C3FB40467}" type="presParOf" srcId="{1D273E3A-C9CB-47D8-80EA-EC16513CB4FC}" destId="{30ACD972-D382-44ED-AA00-3A6D0F56593D}" srcOrd="0" destOrd="0" presId="urn:microsoft.com/office/officeart/2018/2/layout/IconCircleList"/>
    <dgm:cxn modelId="{12EDD4B0-46D7-0A44-A208-8AD4A80B7E0D}" type="presParOf" srcId="{1D273E3A-C9CB-47D8-80EA-EC16513CB4FC}" destId="{1E793845-B95E-432E-9179-B1D1D99CD746}" srcOrd="1" destOrd="0" presId="urn:microsoft.com/office/officeart/2018/2/layout/IconCircleList"/>
    <dgm:cxn modelId="{FEDF7944-4A73-DA42-942E-CDBB76D59CEA}" type="presParOf" srcId="{1D273E3A-C9CB-47D8-80EA-EC16513CB4FC}" destId="{9E3814EB-DA49-4085-96F9-98FBB4029EB1}" srcOrd="2" destOrd="0" presId="urn:microsoft.com/office/officeart/2018/2/layout/IconCircleList"/>
    <dgm:cxn modelId="{BAD342CF-E221-3A4A-AB9B-5652DCAF15DE}" type="presParOf" srcId="{1D273E3A-C9CB-47D8-80EA-EC16513CB4FC}" destId="{3ACD7047-2009-47AC-9350-20A3B74B69C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B5F04-E139-4799-B17B-849C53445B02}">
      <dsp:nvSpPr>
        <dsp:cNvPr id="0" name=""/>
        <dsp:cNvSpPr/>
      </dsp:nvSpPr>
      <dsp:spPr>
        <a:xfrm>
          <a:off x="189082" y="8195"/>
          <a:ext cx="1323913" cy="1323913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66EBD-4690-4262-8758-A0880FD7E5AF}">
      <dsp:nvSpPr>
        <dsp:cNvPr id="0" name=""/>
        <dsp:cNvSpPr/>
      </dsp:nvSpPr>
      <dsp:spPr>
        <a:xfrm>
          <a:off x="467104" y="286217"/>
          <a:ext cx="767869" cy="7678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4BA05-86DE-4DB1-91EF-CA26F630A52C}">
      <dsp:nvSpPr>
        <dsp:cNvPr id="0" name=""/>
        <dsp:cNvSpPr/>
      </dsp:nvSpPr>
      <dsp:spPr>
        <a:xfrm>
          <a:off x="1796691" y="8195"/>
          <a:ext cx="3120653" cy="132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To </a:t>
          </a:r>
          <a:r>
            <a:rPr lang="es-ES" sz="2000" kern="1200" dirty="0" err="1"/>
            <a:t>reveal</a:t>
          </a:r>
          <a:r>
            <a:rPr lang="es-ES" sz="2000" kern="1200" dirty="0"/>
            <a:t> </a:t>
          </a:r>
          <a:r>
            <a:rPr lang="es-ES" sz="2000" kern="1200" dirty="0" err="1"/>
            <a:t>fully</a:t>
          </a:r>
          <a:r>
            <a:rPr lang="es-ES" sz="2000" kern="1200" dirty="0"/>
            <a:t> </a:t>
          </a:r>
          <a:r>
            <a:rPr lang="es-ES" sz="2000" kern="1200" dirty="0" err="1"/>
            <a:t>the</a:t>
          </a:r>
          <a:r>
            <a:rPr lang="es-ES" sz="2000" kern="1200" dirty="0"/>
            <a:t> </a:t>
          </a:r>
          <a:r>
            <a:rPr lang="es-ES" sz="2000" kern="1200" dirty="0" err="1"/>
            <a:t>characteristics</a:t>
          </a:r>
          <a:r>
            <a:rPr lang="es-ES" sz="2000" kern="1200" dirty="0"/>
            <a:t> of </a:t>
          </a:r>
          <a:r>
            <a:rPr lang="es-ES" sz="2000" kern="1200" dirty="0" err="1"/>
            <a:t>the</a:t>
          </a:r>
          <a:r>
            <a:rPr lang="es-ES" sz="2000" kern="1200" dirty="0"/>
            <a:t> nuclear </a:t>
          </a:r>
          <a:r>
            <a:rPr lang="es-ES" sz="2000" kern="1200" dirty="0" err="1"/>
            <a:t>forces</a:t>
          </a:r>
          <a:r>
            <a:rPr lang="es-ES" sz="2000" kern="1200" dirty="0"/>
            <a:t>, </a:t>
          </a:r>
          <a:r>
            <a:rPr lang="es-ES" sz="2000" kern="1200" dirty="0" err="1"/>
            <a:t>which</a:t>
          </a:r>
          <a:r>
            <a:rPr lang="es-ES" sz="2000" kern="1200" dirty="0"/>
            <a:t> are </a:t>
          </a:r>
          <a:r>
            <a:rPr lang="es-ES" sz="2000" kern="1200" dirty="0" err="1"/>
            <a:t>the</a:t>
          </a:r>
          <a:r>
            <a:rPr lang="es-ES" sz="2000" kern="1200" dirty="0"/>
            <a:t> </a:t>
          </a:r>
          <a:r>
            <a:rPr lang="es-ES" sz="2000" kern="1200" dirty="0" err="1"/>
            <a:t>glue</a:t>
          </a:r>
          <a:r>
            <a:rPr lang="es-ES" sz="2000" kern="1200" dirty="0"/>
            <a:t> of </a:t>
          </a:r>
          <a:r>
            <a:rPr lang="es-ES" sz="2000" kern="1200" dirty="0" err="1"/>
            <a:t>matter</a:t>
          </a:r>
          <a:r>
            <a:rPr lang="es-ES" sz="2000" kern="1200" dirty="0"/>
            <a:t> in </a:t>
          </a:r>
          <a:r>
            <a:rPr lang="es-ES" sz="2000" kern="1200" dirty="0" err="1"/>
            <a:t>the</a:t>
          </a:r>
          <a:r>
            <a:rPr lang="es-ES" sz="2000" kern="1200" dirty="0"/>
            <a:t> </a:t>
          </a:r>
          <a:r>
            <a:rPr lang="es-ES" sz="2000" kern="1200" dirty="0" err="1"/>
            <a:t>Universe</a:t>
          </a:r>
          <a:endParaRPr lang="en-US" sz="2000" kern="1200" dirty="0"/>
        </a:p>
      </dsp:txBody>
      <dsp:txXfrm>
        <a:off x="1796691" y="8195"/>
        <a:ext cx="3120653" cy="1323913"/>
      </dsp:txXfrm>
    </dsp:sp>
    <dsp:sp modelId="{427AD1ED-95BE-47E5-BC7D-2D4F6768C16E}">
      <dsp:nvSpPr>
        <dsp:cNvPr id="0" name=""/>
        <dsp:cNvSpPr/>
      </dsp:nvSpPr>
      <dsp:spPr>
        <a:xfrm>
          <a:off x="5461095" y="8195"/>
          <a:ext cx="1323913" cy="1323913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E5FB7-60B1-4DBC-92D2-99F81D729642}">
      <dsp:nvSpPr>
        <dsp:cNvPr id="0" name=""/>
        <dsp:cNvSpPr/>
      </dsp:nvSpPr>
      <dsp:spPr>
        <a:xfrm>
          <a:off x="5739116" y="286217"/>
          <a:ext cx="767869" cy="7678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6B9AC-AC50-4986-8EA8-E5DBBB217DD0}">
      <dsp:nvSpPr>
        <dsp:cNvPr id="0" name=""/>
        <dsp:cNvSpPr/>
      </dsp:nvSpPr>
      <dsp:spPr>
        <a:xfrm>
          <a:off x="7068704" y="8195"/>
          <a:ext cx="3120653" cy="132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/>
            <a:t>Nucleus properties determine the stability of matter. </a:t>
          </a:r>
          <a:endParaRPr lang="en-US" sz="2000" kern="1200"/>
        </a:p>
      </dsp:txBody>
      <dsp:txXfrm>
        <a:off x="7068704" y="8195"/>
        <a:ext cx="3120653" cy="1323913"/>
      </dsp:txXfrm>
    </dsp:sp>
    <dsp:sp modelId="{33559DD9-2191-4421-AFF0-C056547B4286}">
      <dsp:nvSpPr>
        <dsp:cNvPr id="0" name=""/>
        <dsp:cNvSpPr/>
      </dsp:nvSpPr>
      <dsp:spPr>
        <a:xfrm>
          <a:off x="189082" y="1877792"/>
          <a:ext cx="1323913" cy="1323913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81013-0F75-4647-A5A8-77DFAB0BE96D}">
      <dsp:nvSpPr>
        <dsp:cNvPr id="0" name=""/>
        <dsp:cNvSpPr/>
      </dsp:nvSpPr>
      <dsp:spPr>
        <a:xfrm>
          <a:off x="467104" y="2155814"/>
          <a:ext cx="767869" cy="7678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7AFD16-2140-40B3-9962-4D2C8A989F56}">
      <dsp:nvSpPr>
        <dsp:cNvPr id="0" name=""/>
        <dsp:cNvSpPr/>
      </dsp:nvSpPr>
      <dsp:spPr>
        <a:xfrm>
          <a:off x="1796691" y="1877792"/>
          <a:ext cx="3120653" cy="132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Non </a:t>
          </a:r>
          <a:r>
            <a:rPr lang="es-ES" sz="2000" kern="1200" dirty="0" err="1"/>
            <a:t>stable</a:t>
          </a:r>
          <a:r>
            <a:rPr lang="es-ES" sz="2000" kern="1200" dirty="0"/>
            <a:t> </a:t>
          </a:r>
          <a:r>
            <a:rPr lang="es-ES" sz="2000" kern="1200" dirty="0" err="1"/>
            <a:t>nucleus</a:t>
          </a:r>
          <a:r>
            <a:rPr lang="es-ES" sz="2000" kern="1200" dirty="0"/>
            <a:t> are </a:t>
          </a:r>
          <a:r>
            <a:rPr lang="es-ES" sz="2000" kern="1200" dirty="0" err="1"/>
            <a:t>used</a:t>
          </a:r>
          <a:r>
            <a:rPr lang="es-ES" sz="2000" kern="1200" dirty="0"/>
            <a:t> in </a:t>
          </a:r>
          <a:r>
            <a:rPr lang="es-ES" sz="2000" kern="1200" dirty="0" err="1"/>
            <a:t>many</a:t>
          </a:r>
          <a:r>
            <a:rPr lang="es-ES" sz="2000" kern="1200" dirty="0"/>
            <a:t> </a:t>
          </a:r>
          <a:r>
            <a:rPr lang="es-ES" sz="2000" kern="1200" dirty="0" err="1"/>
            <a:t>applications</a:t>
          </a:r>
          <a:r>
            <a:rPr lang="es-ES" sz="2000" kern="1200" dirty="0"/>
            <a:t> so </a:t>
          </a:r>
          <a:r>
            <a:rPr lang="es-ES" sz="2000" kern="1200" dirty="0" err="1"/>
            <a:t>useful</a:t>
          </a:r>
          <a:r>
            <a:rPr lang="es-ES" sz="2000" kern="1200" dirty="0"/>
            <a:t> </a:t>
          </a:r>
          <a:r>
            <a:rPr lang="es-ES" sz="2000" kern="1200" dirty="0" err="1"/>
            <a:t>for</a:t>
          </a:r>
          <a:r>
            <a:rPr lang="es-ES" sz="2000" kern="1200" dirty="0"/>
            <a:t> </a:t>
          </a:r>
          <a:r>
            <a:rPr lang="es-ES" sz="2000" kern="1200" dirty="0" err="1"/>
            <a:t>the</a:t>
          </a:r>
          <a:r>
            <a:rPr lang="es-ES" sz="2000" kern="1200" dirty="0"/>
            <a:t> </a:t>
          </a:r>
          <a:r>
            <a:rPr lang="es-ES" sz="2000" kern="1200" dirty="0" err="1"/>
            <a:t>society</a:t>
          </a:r>
          <a:r>
            <a:rPr lang="es-ES" sz="2000" kern="1200" dirty="0"/>
            <a:t> as nuclear medicine and nuclear </a:t>
          </a:r>
          <a:r>
            <a:rPr lang="es-ES" sz="2000" kern="1200" dirty="0" err="1"/>
            <a:t>energy</a:t>
          </a:r>
          <a:r>
            <a:rPr lang="es-ES" sz="2000" kern="1200" dirty="0"/>
            <a:t>.</a:t>
          </a:r>
          <a:endParaRPr lang="en-US" sz="2000" kern="1200" dirty="0"/>
        </a:p>
      </dsp:txBody>
      <dsp:txXfrm>
        <a:off x="1796691" y="1877792"/>
        <a:ext cx="3120653" cy="1323913"/>
      </dsp:txXfrm>
    </dsp:sp>
    <dsp:sp modelId="{30ACD972-D382-44ED-AA00-3A6D0F56593D}">
      <dsp:nvSpPr>
        <dsp:cNvPr id="0" name=""/>
        <dsp:cNvSpPr/>
      </dsp:nvSpPr>
      <dsp:spPr>
        <a:xfrm>
          <a:off x="5461095" y="1877792"/>
          <a:ext cx="1323913" cy="1323913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793845-B95E-432E-9179-B1D1D99CD746}">
      <dsp:nvSpPr>
        <dsp:cNvPr id="0" name=""/>
        <dsp:cNvSpPr/>
      </dsp:nvSpPr>
      <dsp:spPr>
        <a:xfrm>
          <a:off x="5739116" y="2155814"/>
          <a:ext cx="767869" cy="7678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CD7047-2009-47AC-9350-20A3B74B69C8}">
      <dsp:nvSpPr>
        <dsp:cNvPr id="0" name=""/>
        <dsp:cNvSpPr/>
      </dsp:nvSpPr>
      <dsp:spPr>
        <a:xfrm>
          <a:off x="7068704" y="1877792"/>
          <a:ext cx="3120653" cy="1323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To </a:t>
          </a:r>
          <a:r>
            <a:rPr lang="es-ES" sz="2000" kern="1200" dirty="0" err="1"/>
            <a:t>create</a:t>
          </a:r>
          <a:r>
            <a:rPr lang="es-ES" sz="2000" kern="1200" dirty="0"/>
            <a:t> new </a:t>
          </a:r>
          <a:r>
            <a:rPr lang="es-ES" sz="2000" kern="1200" dirty="0" err="1"/>
            <a:t>nucleus</a:t>
          </a:r>
          <a:r>
            <a:rPr lang="es-ES" sz="2000" kern="1200" dirty="0"/>
            <a:t> leads to </a:t>
          </a:r>
          <a:r>
            <a:rPr lang="es-ES" sz="2000" kern="1200" dirty="0" err="1"/>
            <a:t>discover</a:t>
          </a:r>
          <a:r>
            <a:rPr lang="es-ES" sz="2000" kern="1200" dirty="0"/>
            <a:t> new nuclear </a:t>
          </a:r>
          <a:r>
            <a:rPr lang="es-ES" sz="2000" kern="1200" dirty="0" err="1"/>
            <a:t>properties</a:t>
          </a:r>
          <a:r>
            <a:rPr lang="es-ES" sz="2000" kern="1200" dirty="0"/>
            <a:t> and </a:t>
          </a:r>
          <a:r>
            <a:rPr lang="es-ES" sz="2000" kern="1200" dirty="0" err="1"/>
            <a:t>then</a:t>
          </a:r>
          <a:r>
            <a:rPr lang="es-ES" sz="2000" kern="1200" dirty="0"/>
            <a:t>, new </a:t>
          </a:r>
          <a:r>
            <a:rPr lang="es-ES" sz="2000" kern="1200" dirty="0" err="1"/>
            <a:t>matter</a:t>
          </a:r>
          <a:r>
            <a:rPr lang="es-ES" sz="2000" kern="1200" dirty="0"/>
            <a:t>…</a:t>
          </a:r>
          <a:endParaRPr lang="en-US" sz="2000" kern="1200" dirty="0"/>
        </a:p>
      </dsp:txBody>
      <dsp:txXfrm>
        <a:off x="7068704" y="1877792"/>
        <a:ext cx="3120653" cy="1323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A9BC9-ABCC-FB47-A77B-C874FD509D55}" type="datetimeFigureOut">
              <a:rPr lang="es-ES" smtClean="0"/>
              <a:t>21/6/26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7D1E1-2533-CB42-A4D3-18FEBB2E92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993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E55453-30AC-4DE3-A67A-AA2BC3D665B0}" type="slidenum">
              <a:rPr kumimoji="0" lang="it-IT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7D1E1-2533-CB42-A4D3-18FEBB2E92B2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59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7D1E1-2533-CB42-A4D3-18FEBB2E92B2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47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97D1E1-2533-CB42-A4D3-18FEBB2E92B2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35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A202CD-4841-C445-BA6E-E36ACABA2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20459D-DC6B-4845-8E9D-103CB9196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B54E5D-FF1A-A84B-AF72-8AF0D73C8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E84DF1-4517-C041-94E9-F28D2C85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D62B7B-8E32-7848-AF6E-E506F9C35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269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AAEF76-C565-604A-A940-95D3DF253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022C690-487A-8545-A83A-37F7CE940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9DEA85-E091-8343-8E30-1246FA6D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47FAC2-6EBA-2943-B3F9-A81D7A31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E15BF8-201A-B943-BDE8-434ED5C1F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229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35B35E-2310-F148-A326-E993479C3E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AFAC36-009C-3946-8C48-02E669E1F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88BCD8-1475-7A43-89E1-169F7F271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D26432-FF11-974A-B576-81861917D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337E35-7578-9548-9966-459E1650A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0609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ECECC94-B588-6041-85E6-D17464AECA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4965D14-34FF-2F49-9F64-CBBE653065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614EAB-61A0-9447-BD62-66DD62340C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14BD8-EA42-6647-8FDE-E20C1C45996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802788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D6148A-F647-4276-BD08-A75417A29873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29564-9FD7-4C58-8890-9BDA872467C7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367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A6E8F9-8CC6-4816-B3AE-A48FBB9D01ED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0C541-85AF-4225-8852-A3113C5DF899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9865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2FA97-7651-4C0F-9288-CA0FB3174078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54567-CD9F-4C8A-8E94-063FBC3A8BAC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0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0C6E3C-99A7-4E4F-8830-63677F9553B6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22945-8896-497D-9548-3A7F3C2114DB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927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97FE3-A5BB-4AFD-912F-EBE636A8EC10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46A99-701A-473B-AAEA-DC625EDCDAC1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472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0340D1-589E-4043-A483-37B49806693E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E8B2B-40C6-4BBF-A0DF-D6F4CD0D9C59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367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73FB29-05F3-4255-B67B-9C0E22C1F89A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272ED-0D20-4CE2-872D-0ECC2D877964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59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8E5093-96FD-834C-A25F-59AD86397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307049-3819-9142-AACC-F10195EF0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EAD2F6-B436-574B-80C2-E7E20A146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A66FF5-695A-E24C-BD36-C643A1388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D9111A-AF6C-E744-A1AA-996A174B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74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462A41-FF98-4607-A08F-BC0C51EB0DFF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06223-8BC4-4BEB-BA81-425B974A92A7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900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432D3F-EECE-4FAF-BA64-899A87E67601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87085-6F1C-4FCB-B44B-00403A2424CD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505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7F6EE5-D3CC-4DFB-947C-B4E5E4D3138A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B45E1-888D-42C2-8911-0BF0B4B239EC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931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A47FBB-296B-4EB9-8FF1-7C6E903A26FB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BDE98-5E0B-427D-B547-BFBFA3D87265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793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D5BF2C-6B20-C243-8CC3-837A2AB54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827250-7292-1A41-AF44-159F1C24F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75ABCC-0E41-7F48-AC03-A208F1E4F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B43279-EA8D-2D4B-B0CE-A4E273F4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C27E4-27B3-A44B-83B1-AFDBCAF9A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568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689DCE-229B-DC44-92DB-A425BF0CB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FDD4F5-463B-DE4B-A221-D0181D7E73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3BB8C92-24E0-4C42-A7F5-6B087F6B7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56D7741-C866-CC42-BEF2-2C8C0D11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5B313A-DB6E-C447-A0A8-873B29A3D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F0D6D83-E0C2-7544-8B0C-6E02662F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723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02BC4B-BB59-DC42-8516-79C72FD5C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13A34A-D485-674D-A325-2AD6D21C0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668002-0636-A14D-A9B0-14F32137B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05C3107-A921-4D47-A39A-3A133879D4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A7EE5E2-F295-DE43-B158-406D8B9123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290C9B7-DE07-1E4C-822D-397333008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A6A72A6-D784-9740-88D7-BBA3D13E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C15B450-A825-E745-868F-F0A97DF0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392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B4D7A-032E-1B49-AB4C-2309837B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6A5BDAB-6A66-7448-9362-936B0CE22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B4183A-4822-7644-ADA4-13B2AB081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36E0817-628F-CA47-B569-59B4B8C45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160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1E5E04E-87E6-B241-8D80-B37F9FF04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C24E1DD-AD45-1442-9D6C-FC947DE2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B1EC363-42D1-3246-9384-DAFD595FF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320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4A1755-591A-E94E-8FD7-6D0753C5A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BC4C43-0ABC-7842-B218-85F7E4BF9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8B5F9-21FA-1A4F-880B-C52D14B48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71BB2F-52A8-4941-92A5-E62F7FA59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60251B-18CC-1649-81B3-13E20EE5A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50CA5E-8DB7-B342-9398-25E0FB55C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5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57FC10-5A65-A046-8DFD-A65F0905D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4D7A40E-A790-D542-8F55-6E6E3A382E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E05DE00-CD55-7B45-AB2F-0D4213105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BC1C87-58FA-5340-82E5-6D857F382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2B65E9-4AA3-8142-975E-E8E3ED53E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39519BF-9D43-D140-9A3C-F272ACB67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672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D3AA189-F4A1-F249-A5E4-BEEBD10D1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57FB88-C1B7-E84F-9DC1-14C89C2B5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E6DB4A-C9CF-0048-86DD-00FEC7B4C6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D3B82-CF25-7A42-9D0E-9F7E3B05C3D8}" type="datetimeFigureOut">
              <a:rPr lang="es-ES" smtClean="0"/>
              <a:t>21/6/26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811307-D92D-A64D-B013-C7DD3040F9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A2D1D-186C-8F49-B6AA-73EF67474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D95C-2AB7-AC4E-82A5-36E48C4698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3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título del patrón</a:t>
            </a:r>
            <a:endParaRPr lang="en-US" altLang="en-US"/>
          </a:p>
        </p:txBody>
      </p:sp>
      <p:sp>
        <p:nvSpPr>
          <p:cNvPr id="9830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  <a:endParaRPr lang="en-US" alt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41C424E-008F-420F-9F19-5E7097CCD111}" type="datetimeFigureOut">
              <a:rPr lang="es-ES" altLang="en-US"/>
              <a:pPr/>
              <a:t>21/6/26</a:t>
            </a:fld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1B7CE95-EA7D-49D8-93D1-440B3FDD8925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69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gif"/><Relationship Id="rId3" Type="http://schemas.openxmlformats.org/officeDocument/2006/relationships/image" Target="../media/image32.gif"/><Relationship Id="rId7" Type="http://schemas.openxmlformats.org/officeDocument/2006/relationships/image" Target="../media/image36.png"/><Relationship Id="rId12" Type="http://schemas.openxmlformats.org/officeDocument/2006/relationships/image" Target="../media/image41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5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gif"/><Relationship Id="rId11" Type="http://schemas.openxmlformats.org/officeDocument/2006/relationships/image" Target="../media/image40.png"/><Relationship Id="rId5" Type="http://schemas.openxmlformats.org/officeDocument/2006/relationships/image" Target="../media/image34.gif"/><Relationship Id="rId15" Type="http://schemas.openxmlformats.org/officeDocument/2006/relationships/image" Target="../media/image44.gif"/><Relationship Id="rId10" Type="http://schemas.openxmlformats.org/officeDocument/2006/relationships/image" Target="../media/image39.wmf"/><Relationship Id="rId4" Type="http://schemas.openxmlformats.org/officeDocument/2006/relationships/image" Target="../media/image33.gif"/><Relationship Id="rId9" Type="http://schemas.openxmlformats.org/officeDocument/2006/relationships/image" Target="../media/image38.wmf"/><Relationship Id="rId14" Type="http://schemas.openxmlformats.org/officeDocument/2006/relationships/image" Target="../media/image4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2.png"/><Relationship Id="rId4" Type="http://schemas.openxmlformats.org/officeDocument/2006/relationships/image" Target="../media/image55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in2p3.fr/np/nptool" TargetMode="External"/><Relationship Id="rId4" Type="http://schemas.openxmlformats.org/officeDocument/2006/relationships/image" Target="../media/image6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8E1C99-8C04-1B4F-8746-9E7D3939BB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241" y="1008993"/>
            <a:ext cx="9231410" cy="3542045"/>
          </a:xfrm>
        </p:spPr>
        <p:txBody>
          <a:bodyPr anchor="b">
            <a:normAutofit/>
          </a:bodyPr>
          <a:lstStyle/>
          <a:p>
            <a:pPr algn="l"/>
            <a:r>
              <a:rPr lang="es-ES" sz="5500"/>
              <a:t>Espectroscopía de rayos </a:t>
            </a:r>
            <a:r>
              <a:rPr lang="es-ES" sz="5500">
                <a:latin typeface="Symbol" pitchFamily="2" charset="2"/>
              </a:rPr>
              <a:t>g</a:t>
            </a:r>
            <a:r>
              <a:rPr lang="es-ES" sz="5500"/>
              <a:t> por reconstrucción de la trayectoria de los fotones: AGATA, the advanced </a:t>
            </a:r>
            <a:r>
              <a:rPr lang="es-ES" sz="5500">
                <a:latin typeface="Symbol" pitchFamily="2" charset="2"/>
              </a:rPr>
              <a:t>g</a:t>
            </a:r>
            <a:r>
              <a:rPr lang="es-ES" sz="5500"/>
              <a:t>-ray tracking array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8526BA-DF4E-D34D-BFFB-C94790A291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241" y="4582814"/>
            <a:ext cx="7132335" cy="1312657"/>
          </a:xfrm>
        </p:spPr>
        <p:txBody>
          <a:bodyPr anchor="t">
            <a:normAutofit/>
          </a:bodyPr>
          <a:lstStyle/>
          <a:p>
            <a:pPr algn="l"/>
            <a:r>
              <a:rPr lang="es-ES" sz="2200"/>
              <a:t>Begoña Quintana Arnés</a:t>
            </a:r>
          </a:p>
          <a:p>
            <a:pPr algn="l"/>
            <a:r>
              <a:rPr lang="es-ES" sz="2200"/>
              <a:t>Catedrática de Física Atómica, Molecular y Nuclear</a:t>
            </a:r>
          </a:p>
          <a:p>
            <a:pPr algn="l"/>
            <a:r>
              <a:rPr lang="es-ES" sz="2200"/>
              <a:t>Universidad de Salamanca</a:t>
            </a:r>
          </a:p>
        </p:txBody>
      </p:sp>
    </p:spTree>
    <p:extLst>
      <p:ext uri="{BB962C8B-B14F-4D97-AF65-F5344CB8AC3E}">
        <p14:creationId xmlns:p14="http://schemas.microsoft.com/office/powerpoint/2010/main" val="233166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DCD58D-EB4C-194C-9EAF-ED91DE6A1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What</a:t>
            </a:r>
            <a:r>
              <a:rPr lang="es-ES" dirty="0"/>
              <a:t> to do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interaction</a:t>
            </a:r>
            <a:r>
              <a:rPr lang="es-ES" dirty="0"/>
              <a:t> position?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B0829FD-4A98-6745-9924-0771A389E226}"/>
              </a:ext>
            </a:extLst>
          </p:cNvPr>
          <p:cNvSpPr txBox="1"/>
          <p:nvPr/>
        </p:nvSpPr>
        <p:spPr>
          <a:xfrm>
            <a:off x="1031485" y="1546443"/>
            <a:ext cx="5892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>
                <a:solidFill>
                  <a:srgbClr val="0070C0"/>
                </a:solidFill>
                <a:latin typeface="+mj-lt"/>
              </a:rPr>
              <a:t>First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,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some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basics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of </a:t>
            </a:r>
            <a:r>
              <a:rPr lang="es-ES" sz="2800" dirty="0">
                <a:solidFill>
                  <a:srgbClr val="0070C0"/>
                </a:solidFill>
                <a:latin typeface="Symbol" pitchFamily="2" charset="2"/>
              </a:rPr>
              <a:t>g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-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ray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spectroscopy</a:t>
            </a:r>
            <a:endParaRPr lang="es-ES" sz="28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28" name="Picture 4" descr="On-Field Robotic Measurement with Germanium Detectors">
            <a:extLst>
              <a:ext uri="{FF2B5EF4-FFF2-40B4-BE49-F238E27FC236}">
                <a16:creationId xmlns:a16="http://schemas.microsoft.com/office/drawing/2014/main" id="{E7489E14-29CE-B14A-B62E-1CC94ADFA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88" y="2302961"/>
            <a:ext cx="4305300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5FEEE1E-C055-A045-AAF5-2F98415BA468}"/>
              </a:ext>
            </a:extLst>
          </p:cNvPr>
          <p:cNvSpPr txBox="1"/>
          <p:nvPr/>
        </p:nvSpPr>
        <p:spPr>
          <a:xfrm>
            <a:off x="4329705" y="2315619"/>
            <a:ext cx="2894318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latin typeface="+mj-lt"/>
              </a:rPr>
              <a:t>Full-</a:t>
            </a:r>
            <a:r>
              <a:rPr lang="es-ES" dirty="0" err="1">
                <a:latin typeface="+mj-lt"/>
              </a:rPr>
              <a:t>energy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absorption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peaks</a:t>
            </a:r>
            <a:r>
              <a:rPr lang="es-ES" dirty="0">
                <a:latin typeface="+mj-lt"/>
              </a:rPr>
              <a:t>:</a:t>
            </a:r>
          </a:p>
          <a:p>
            <a:r>
              <a:rPr lang="es-ES" dirty="0">
                <a:latin typeface="+mj-lt"/>
              </a:rPr>
              <a:t>position, </a:t>
            </a:r>
            <a:r>
              <a:rPr lang="es-ES" dirty="0" err="1">
                <a:latin typeface="+mj-lt"/>
              </a:rPr>
              <a:t>area</a:t>
            </a:r>
            <a:r>
              <a:rPr lang="es-ES" dirty="0">
                <a:latin typeface="+mj-lt"/>
              </a:rPr>
              <a:t> </a:t>
            </a:r>
            <a:r>
              <a:rPr lang="es-ES" dirty="0"/>
              <a:t>-&gt;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" baseline="-25000" dirty="0" err="1">
                <a:latin typeface="Symbol" pitchFamily="2" charset="2"/>
              </a:rPr>
              <a:t>g</a:t>
            </a:r>
            <a:r>
              <a:rPr lang="es-ES" baseline="-25000" dirty="0">
                <a:latin typeface="Symbol" pitchFamily="2" charset="2"/>
              </a:rPr>
              <a:t> </a:t>
            </a:r>
            <a:r>
              <a:rPr lang="es-ES" dirty="0">
                <a:latin typeface="Symbol" pitchFamily="2" charset="2"/>
              </a:rPr>
              <a:t>,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" baseline="-25000" dirty="0" err="1">
                <a:latin typeface="Symbol" pitchFamily="2" charset="2"/>
              </a:rPr>
              <a:t>g</a:t>
            </a:r>
            <a:endParaRPr lang="es-ES" baseline="-25000" dirty="0">
              <a:latin typeface="Symbol" pitchFamily="2" charset="2"/>
            </a:endParaRP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82ED971-CAE4-BA48-89CD-3C7925FF7CDC}"/>
              </a:ext>
            </a:extLst>
          </p:cNvPr>
          <p:cNvCxnSpPr>
            <a:stCxn id="7" idx="2"/>
          </p:cNvCxnSpPr>
          <p:nvPr/>
        </p:nvCxnSpPr>
        <p:spPr>
          <a:xfrm flipH="1">
            <a:off x="4341538" y="2961950"/>
            <a:ext cx="1435326" cy="2347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246FC3-6F28-804B-A0B2-0B4E84F923A2}"/>
              </a:ext>
            </a:extLst>
          </p:cNvPr>
          <p:cNvSpPr txBox="1"/>
          <p:nvPr/>
        </p:nvSpPr>
        <p:spPr>
          <a:xfrm>
            <a:off x="1095885" y="4376788"/>
            <a:ext cx="3034989" cy="1477328"/>
          </a:xfrm>
          <a:prstGeom prst="rect">
            <a:avLst/>
          </a:prstGeom>
          <a:ln w="317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>
                <a:latin typeface="+mj-lt"/>
              </a:rPr>
              <a:t>Spectral</a:t>
            </a:r>
            <a:r>
              <a:rPr lang="es-ES" dirty="0">
                <a:latin typeface="+mj-lt"/>
              </a:rPr>
              <a:t> continuum: </a:t>
            </a:r>
            <a:r>
              <a:rPr lang="es-ES" dirty="0" err="1">
                <a:latin typeface="+mj-lt"/>
              </a:rPr>
              <a:t>Compton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effect</a:t>
            </a:r>
            <a:r>
              <a:rPr lang="es-ES" dirty="0">
                <a:latin typeface="+mj-lt"/>
              </a:rPr>
              <a:t> of </a:t>
            </a:r>
            <a:r>
              <a:rPr lang="es-ES" dirty="0" err="1">
                <a:latin typeface="+mj-lt"/>
              </a:rPr>
              <a:t>photons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from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the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source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not</a:t>
            </a:r>
            <a:r>
              <a:rPr lang="es-ES" dirty="0">
                <a:latin typeface="+mj-lt"/>
              </a:rPr>
              <a:t> absorbed in </a:t>
            </a:r>
            <a:r>
              <a:rPr lang="es-ES" dirty="0" err="1">
                <a:latin typeface="+mj-lt"/>
              </a:rPr>
              <a:t>the</a:t>
            </a:r>
            <a:r>
              <a:rPr lang="es-ES" dirty="0">
                <a:latin typeface="+mj-lt"/>
              </a:rPr>
              <a:t> detector and </a:t>
            </a:r>
            <a:r>
              <a:rPr lang="es-ES" dirty="0" err="1">
                <a:latin typeface="+mj-lt"/>
              </a:rPr>
              <a:t>bremsstrahlung</a:t>
            </a:r>
            <a:r>
              <a:rPr lang="es-ES" dirty="0">
                <a:latin typeface="+mj-lt"/>
              </a:rPr>
              <a:t> of </a:t>
            </a:r>
            <a:r>
              <a:rPr lang="es-ES" dirty="0" err="1">
                <a:latin typeface="+mj-lt"/>
              </a:rPr>
              <a:t>charge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particles</a:t>
            </a:r>
            <a:endParaRPr lang="es-ES" dirty="0">
              <a:latin typeface="+mj-lt"/>
            </a:endParaRP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B52735E4-1011-3C48-ADDF-2E0173674C33}"/>
              </a:ext>
            </a:extLst>
          </p:cNvPr>
          <p:cNvCxnSpPr>
            <a:stCxn id="10" idx="0"/>
          </p:cNvCxnSpPr>
          <p:nvPr/>
        </p:nvCxnSpPr>
        <p:spPr>
          <a:xfrm flipV="1">
            <a:off x="2613380" y="3730882"/>
            <a:ext cx="302267" cy="6459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3F221AC-CBB3-884D-8AC2-C1C258AD8F5A}"/>
              </a:ext>
            </a:extLst>
          </p:cNvPr>
          <p:cNvSpPr txBox="1"/>
          <p:nvPr/>
        </p:nvSpPr>
        <p:spPr>
          <a:xfrm>
            <a:off x="6429399" y="3249111"/>
            <a:ext cx="1997580" cy="132343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s-ES" sz="2000" dirty="0"/>
              <a:t>SENSITIVITY LIMITED BY THE BACKGROUND UNDER THE PEAK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74D68724-64B2-634E-8BC7-A6784637F0B6}"/>
              </a:ext>
            </a:extLst>
          </p:cNvPr>
          <p:cNvSpPr/>
          <p:nvPr/>
        </p:nvSpPr>
        <p:spPr>
          <a:xfrm>
            <a:off x="8636677" y="1962011"/>
            <a:ext cx="283242" cy="3942220"/>
          </a:xfrm>
          <a:prstGeom prst="leftBrace">
            <a:avLst>
              <a:gd name="adj1" fmla="val 0"/>
              <a:gd name="adj2" fmla="val 50443"/>
            </a:avLst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BDD60D1-05D4-0640-A7E8-6BBC55035467}"/>
                  </a:ext>
                </a:extLst>
              </p:cNvPr>
              <p:cNvSpPr txBox="1"/>
              <p:nvPr/>
            </p:nvSpPr>
            <p:spPr>
              <a:xfrm>
                <a:off x="9176745" y="4215629"/>
                <a:ext cx="2457276" cy="1535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chemeClr val="accent4"/>
                  </a:buClr>
                  <a:buFont typeface="Wingdings" pitchFamily="2" charset="2"/>
                  <a:buChar char="ü"/>
                </a:pPr>
                <a:r>
                  <a:rPr lang="es-ES" dirty="0"/>
                  <a:t>Peak-to-total (P/T)</a:t>
                </a:r>
              </a:p>
              <a:p>
                <a:pPr marL="285750" indent="-285750">
                  <a:buClr>
                    <a:schemeClr val="accent4"/>
                  </a:buClr>
                  <a:buFont typeface="Wingdings" pitchFamily="2" charset="2"/>
                  <a:buChar char="ü"/>
                </a:pPr>
                <a:r>
                  <a:rPr lang="es-ES" dirty="0"/>
                  <a:t>Factor of </a:t>
                </a:r>
                <a:r>
                  <a:rPr lang="es-ES" dirty="0" err="1"/>
                  <a:t>merit</a:t>
                </a:r>
                <a:r>
                  <a:rPr lang="es-ES" dirty="0"/>
                  <a:t> : </a:t>
                </a:r>
                <a:r>
                  <a:rPr lang="es-ES" dirty="0">
                    <a:latin typeface="Symbol" pitchFamily="2" charset="2"/>
                  </a:rPr>
                  <a:t>e</a:t>
                </a:r>
                <a:r>
                  <a:rPr lang="es-ES" baseline="30000" dirty="0"/>
                  <a:t>2</a:t>
                </a:r>
                <a:r>
                  <a:rPr lang="es-ES" dirty="0"/>
                  <a:t>/</a:t>
                </a:r>
                <a:r>
                  <a:rPr lang="es-E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pPr marL="285750" indent="-285750">
                  <a:buClr>
                    <a:schemeClr val="accent4"/>
                  </a:buClr>
                  <a:buFont typeface="Wingdings" pitchFamily="2" charset="2"/>
                  <a:buChar char="ü"/>
                </a:pPr>
                <a:r>
                  <a:rPr lang="es-ES" dirty="0" err="1"/>
                  <a:t>Detection</a:t>
                </a:r>
                <a:r>
                  <a:rPr lang="es-ES" dirty="0"/>
                  <a:t> </a:t>
                </a:r>
                <a:r>
                  <a:rPr lang="es-ES" dirty="0" err="1"/>
                  <a:t>limits</a:t>
                </a:r>
                <a:r>
                  <a:rPr lang="es-ES" dirty="0"/>
                  <a:t>:</a:t>
                </a:r>
              </a:p>
              <a:p>
                <a:pPr marL="285750" indent="-285750">
                  <a:buClr>
                    <a:schemeClr val="accent4"/>
                  </a:buClr>
                  <a:buFont typeface="Wingdings" pitchFamily="2" charset="2"/>
                  <a:buChar char="ü"/>
                </a:pPr>
                <a:endParaRPr lang="es-ES" dirty="0"/>
              </a:p>
              <a:p>
                <a:pPr>
                  <a:buClr>
                    <a:schemeClr val="accent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ra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FBDD60D1-05D4-0640-A7E8-6BBC55035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6745" y="4215629"/>
                <a:ext cx="2457276" cy="1535741"/>
              </a:xfrm>
              <a:prstGeom prst="rect">
                <a:avLst/>
              </a:prstGeom>
              <a:blipFill>
                <a:blip r:embed="rId3"/>
                <a:stretch>
                  <a:fillRect l="-1546" t="-2479" r="-1031" b="-330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ector angular 18">
            <a:extLst>
              <a:ext uri="{FF2B5EF4-FFF2-40B4-BE49-F238E27FC236}">
                <a16:creationId xmlns:a16="http://schemas.microsoft.com/office/drawing/2014/main" id="{EC1BB53A-7992-CD40-A3D3-30542463580C}"/>
              </a:ext>
            </a:extLst>
          </p:cNvPr>
          <p:cNvCxnSpPr>
            <a:stCxn id="10" idx="3"/>
            <a:endCxn id="13" idx="2"/>
          </p:cNvCxnSpPr>
          <p:nvPr/>
        </p:nvCxnSpPr>
        <p:spPr>
          <a:xfrm flipV="1">
            <a:off x="4130874" y="4572550"/>
            <a:ext cx="3297315" cy="542902"/>
          </a:xfrm>
          <a:prstGeom prst="bentConnector2">
            <a:avLst/>
          </a:prstGeom>
          <a:ln w="2222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>
            <a:extLst>
              <a:ext uri="{FF2B5EF4-FFF2-40B4-BE49-F238E27FC236}">
                <a16:creationId xmlns:a16="http://schemas.microsoft.com/office/drawing/2014/main" id="{A25DBE65-413A-4E49-9541-B4D317F54ECF}"/>
              </a:ext>
            </a:extLst>
          </p:cNvPr>
          <p:cNvCxnSpPr>
            <a:stCxn id="13" idx="0"/>
            <a:endCxn id="7" idx="3"/>
          </p:cNvCxnSpPr>
          <p:nvPr/>
        </p:nvCxnSpPr>
        <p:spPr>
          <a:xfrm rot="16200000" flipV="1">
            <a:off x="7020943" y="2841865"/>
            <a:ext cx="610326" cy="204166"/>
          </a:xfrm>
          <a:prstGeom prst="bentConnector2">
            <a:avLst/>
          </a:prstGeom>
          <a:ln w="2222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11">
            <a:extLst>
              <a:ext uri="{FF2B5EF4-FFF2-40B4-BE49-F238E27FC236}">
                <a16:creationId xmlns:a16="http://schemas.microsoft.com/office/drawing/2014/main" id="{DB5429EC-AE62-E747-A34B-0404206E039B}"/>
              </a:ext>
            </a:extLst>
          </p:cNvPr>
          <p:cNvSpPr>
            <a:spLocks/>
          </p:cNvSpPr>
          <p:nvPr/>
        </p:nvSpPr>
        <p:spPr bwMode="auto">
          <a:xfrm>
            <a:off x="9432034" y="2160309"/>
            <a:ext cx="1539888" cy="1373786"/>
          </a:xfrm>
          <a:custGeom>
            <a:avLst/>
            <a:gdLst>
              <a:gd name="T0" fmla="*/ 0 w 1950"/>
              <a:gd name="T1" fmla="*/ 2147483647 h 1270"/>
              <a:gd name="T2" fmla="*/ 2147483647 w 1950"/>
              <a:gd name="T3" fmla="*/ 2147483647 h 1270"/>
              <a:gd name="T4" fmla="*/ 2147483647 w 1950"/>
              <a:gd name="T5" fmla="*/ 2147483647 h 1270"/>
              <a:gd name="T6" fmla="*/ 2147483647 w 1950"/>
              <a:gd name="T7" fmla="*/ 2147483647 h 1270"/>
              <a:gd name="T8" fmla="*/ 2147483647 w 1950"/>
              <a:gd name="T9" fmla="*/ 2147483647 h 1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0"/>
              <a:gd name="T16" fmla="*/ 0 h 1270"/>
              <a:gd name="T17" fmla="*/ 1950 w 1950"/>
              <a:gd name="T18" fmla="*/ 1270 h 1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0" h="1270">
                <a:moveTo>
                  <a:pt x="0" y="1248"/>
                </a:moveTo>
                <a:cubicBezTo>
                  <a:pt x="117" y="1259"/>
                  <a:pt x="234" y="1270"/>
                  <a:pt x="408" y="1066"/>
                </a:cubicBezTo>
                <a:cubicBezTo>
                  <a:pt x="582" y="862"/>
                  <a:pt x="839" y="46"/>
                  <a:pt x="1043" y="23"/>
                </a:cubicBezTo>
                <a:cubicBezTo>
                  <a:pt x="1247" y="0"/>
                  <a:pt x="1482" y="726"/>
                  <a:pt x="1633" y="930"/>
                </a:cubicBezTo>
                <a:cubicBezTo>
                  <a:pt x="1784" y="1134"/>
                  <a:pt x="1867" y="1191"/>
                  <a:pt x="1950" y="1248"/>
                </a:cubicBezTo>
              </a:path>
            </a:pathLst>
          </a:cu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062BA980-B11B-9742-A874-17960FAE14C8}"/>
              </a:ext>
            </a:extLst>
          </p:cNvPr>
          <p:cNvSpPr/>
          <p:nvPr/>
        </p:nvSpPr>
        <p:spPr>
          <a:xfrm>
            <a:off x="9424425" y="3519227"/>
            <a:ext cx="1615280" cy="48073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B</a:t>
            </a:r>
            <a:endParaRPr lang="es-ES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405B40D8-6BFB-F341-9BE2-9E7D21C71449}"/>
              </a:ext>
            </a:extLst>
          </p:cNvPr>
          <p:cNvCxnSpPr/>
          <p:nvPr/>
        </p:nvCxnSpPr>
        <p:spPr>
          <a:xfrm flipV="1">
            <a:off x="9424425" y="2103860"/>
            <a:ext cx="0" cy="1925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12CC8C54-AE46-8344-B980-48FFBF2DE52D}"/>
              </a:ext>
            </a:extLst>
          </p:cNvPr>
          <p:cNvCxnSpPr>
            <a:cxnSpLocks/>
          </p:cNvCxnSpPr>
          <p:nvPr/>
        </p:nvCxnSpPr>
        <p:spPr>
          <a:xfrm>
            <a:off x="9424425" y="4007391"/>
            <a:ext cx="19126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Line 13">
            <a:extLst>
              <a:ext uri="{FF2B5EF4-FFF2-40B4-BE49-F238E27FC236}">
                <a16:creationId xmlns:a16="http://schemas.microsoft.com/office/drawing/2014/main" id="{AEF601FE-9931-F14C-84A1-7F0D0F33E99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46846" y="2734736"/>
            <a:ext cx="317074" cy="1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_tradnl"/>
          </a:p>
        </p:txBody>
      </p:sp>
      <p:sp>
        <p:nvSpPr>
          <p:cNvPr id="35" name="Text Box 14">
            <a:extLst>
              <a:ext uri="{FF2B5EF4-FFF2-40B4-BE49-F238E27FC236}">
                <a16:creationId xmlns:a16="http://schemas.microsoft.com/office/drawing/2014/main" id="{11671EAC-1416-154B-AD63-838C4AEC0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8352" y="2466972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>
                <a:latin typeface="Symbol" pitchFamily="18" charset="2"/>
              </a:rPr>
              <a:t>s</a:t>
            </a:r>
            <a:endParaRPr lang="es-ES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E791DAD6-BCE3-E147-8AC0-F31C4793B87C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10232065" y="2145441"/>
            <a:ext cx="24422" cy="1373786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23 Conector recto de flecha">
            <a:extLst>
              <a:ext uri="{FF2B5EF4-FFF2-40B4-BE49-F238E27FC236}">
                <a16:creationId xmlns:a16="http://schemas.microsoft.com/office/drawing/2014/main" id="{B22A6470-9A54-9C4C-8291-4E8E459FF308}"/>
              </a:ext>
            </a:extLst>
          </p:cNvPr>
          <p:cNvCxnSpPr>
            <a:cxnSpLocks/>
          </p:cNvCxnSpPr>
          <p:nvPr/>
        </p:nvCxnSpPr>
        <p:spPr>
          <a:xfrm>
            <a:off x="9911337" y="2944445"/>
            <a:ext cx="717635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24 CuadroTexto">
            <a:extLst>
              <a:ext uri="{FF2B5EF4-FFF2-40B4-BE49-F238E27FC236}">
                <a16:creationId xmlns:a16="http://schemas.microsoft.com/office/drawing/2014/main" id="{04C16115-F71C-F74E-9C99-009C31EA1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5152" y="2940655"/>
            <a:ext cx="692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dirty="0">
                <a:solidFill>
                  <a:srgbClr val="FF0000"/>
                </a:solidFill>
              </a:rPr>
              <a:t>FWHM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036B733-F9F8-D744-B66A-B1FB1B79B095}"/>
              </a:ext>
            </a:extLst>
          </p:cNvPr>
          <p:cNvSpPr txBox="1"/>
          <p:nvPr/>
        </p:nvSpPr>
        <p:spPr>
          <a:xfrm>
            <a:off x="10076030" y="1842387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" baseline="-25000" dirty="0" err="1">
                <a:latin typeface="Symbol" pitchFamily="2" charset="2"/>
              </a:rPr>
              <a:t>g</a:t>
            </a:r>
            <a:endParaRPr lang="es-ES" baseline="-25000" dirty="0">
              <a:latin typeface="Symbol" pitchFamily="2" charset="2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BEB3C86-C288-C149-AAB6-EEDFA14639BA}"/>
              </a:ext>
            </a:extLst>
          </p:cNvPr>
          <p:cNvSpPr txBox="1"/>
          <p:nvPr/>
        </p:nvSpPr>
        <p:spPr>
          <a:xfrm>
            <a:off x="9939401" y="315361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→ </a:t>
            </a:r>
            <a:r>
              <a:rPr lang="es-ES" dirty="0">
                <a:latin typeface="Symbol" pitchFamily="2" charset="2"/>
                <a:cs typeface="Times New Roman" panose="02020603050405020304" pitchFamily="18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1741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8FC1691-D0B6-E541-B726-7BD6F06C00FD}"/>
              </a:ext>
            </a:extLst>
          </p:cNvPr>
          <p:cNvSpPr/>
          <p:nvPr/>
        </p:nvSpPr>
        <p:spPr>
          <a:xfrm rot="20206052">
            <a:off x="2739566" y="3474246"/>
            <a:ext cx="1698250" cy="207412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2DCD58D-EB4C-194C-9EAF-ED91DE6A1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What</a:t>
            </a:r>
            <a:r>
              <a:rPr lang="es-ES" dirty="0"/>
              <a:t> to do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interaction</a:t>
            </a:r>
            <a:r>
              <a:rPr lang="es-ES" dirty="0"/>
              <a:t> position?</a:t>
            </a:r>
          </a:p>
        </p:txBody>
      </p:sp>
      <p:pic>
        <p:nvPicPr>
          <p:cNvPr id="4" name="Google Shape;635;p9">
            <a:extLst>
              <a:ext uri="{FF2B5EF4-FFF2-40B4-BE49-F238E27FC236}">
                <a16:creationId xmlns:a16="http://schemas.microsoft.com/office/drawing/2014/main" id="{03FF8132-D9CB-9A40-83AB-E93D724D2508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7702056" y="2989696"/>
            <a:ext cx="3508701" cy="31809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F8C4109-7E6A-4349-8348-7BD231D14CB0}"/>
              </a:ext>
            </a:extLst>
          </p:cNvPr>
          <p:cNvSpPr txBox="1"/>
          <p:nvPr/>
        </p:nvSpPr>
        <p:spPr>
          <a:xfrm>
            <a:off x="6492949" y="2340694"/>
            <a:ext cx="5096539" cy="400110"/>
          </a:xfrm>
          <a:prstGeom prst="rect">
            <a:avLst/>
          </a:prstGeom>
          <a:noFill/>
          <a:ln w="635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err="1"/>
              <a:t>But</a:t>
            </a:r>
            <a:r>
              <a:rPr lang="es-ES" sz="2000" dirty="0"/>
              <a:t>, </a:t>
            </a:r>
            <a:r>
              <a:rPr lang="es-ES" sz="2000" dirty="0" err="1"/>
              <a:t>with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interaction</a:t>
            </a:r>
            <a:r>
              <a:rPr lang="es-ES" sz="2000" dirty="0"/>
              <a:t> position…TRACKING!!!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C7D8CB9-A635-FE4E-AC5C-9991700C5750}"/>
                  </a:ext>
                </a:extLst>
              </p:cNvPr>
              <p:cNvSpPr txBox="1"/>
              <p:nvPr/>
            </p:nvSpPr>
            <p:spPr>
              <a:xfrm>
                <a:off x="4791159" y="3258573"/>
                <a:ext cx="2910897" cy="9929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endParaRPr lang="es-ES" sz="9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 1+</m:t>
                          </m:r>
                          <m:f>
                            <m:fPr>
                              <m:ctrlP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ES" sz="16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s-ES" dirty="0"/>
              </a:p>
              <a:p>
                <a:endParaRPr lang="es-ES" sz="9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C7D8CB9-A635-FE4E-AC5C-9991700C5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1159" y="3258573"/>
                <a:ext cx="2910897" cy="9929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ortar rectángulo de esquina del mismo lado 7">
            <a:extLst>
              <a:ext uri="{FF2B5EF4-FFF2-40B4-BE49-F238E27FC236}">
                <a16:creationId xmlns:a16="http://schemas.microsoft.com/office/drawing/2014/main" id="{CAAF41A5-0C13-2147-8D80-BC3BD2BC3929}"/>
              </a:ext>
            </a:extLst>
          </p:cNvPr>
          <p:cNvSpPr/>
          <p:nvPr/>
        </p:nvSpPr>
        <p:spPr>
          <a:xfrm rot="14806052">
            <a:off x="3128424" y="3659117"/>
            <a:ext cx="914400" cy="1704385"/>
          </a:xfrm>
          <a:prstGeom prst="snip2SameRect">
            <a:avLst>
              <a:gd name="adj1" fmla="val 29675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FE1872E6-B479-DA40-908A-756874AA3569}"/>
              </a:ext>
            </a:extLst>
          </p:cNvPr>
          <p:cNvSpPr/>
          <p:nvPr/>
        </p:nvSpPr>
        <p:spPr>
          <a:xfrm rot="20206052">
            <a:off x="846988" y="4966769"/>
            <a:ext cx="572430" cy="47578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baseline="-25000" dirty="0">
                <a:latin typeface="Symbol" pitchFamily="2" charset="2"/>
              </a:rPr>
              <a:t>g</a:t>
            </a:r>
          </a:p>
        </p:txBody>
      </p:sp>
      <p:sp>
        <p:nvSpPr>
          <p:cNvPr id="18" name="Forma libre 17">
            <a:extLst>
              <a:ext uri="{FF2B5EF4-FFF2-40B4-BE49-F238E27FC236}">
                <a16:creationId xmlns:a16="http://schemas.microsoft.com/office/drawing/2014/main" id="{067830F6-A6A7-9648-9316-02CC192B6C26}"/>
              </a:ext>
            </a:extLst>
          </p:cNvPr>
          <p:cNvSpPr/>
          <p:nvPr/>
        </p:nvSpPr>
        <p:spPr>
          <a:xfrm rot="20206052">
            <a:off x="1404300" y="4617714"/>
            <a:ext cx="1531434" cy="587297"/>
          </a:xfrm>
          <a:custGeom>
            <a:avLst/>
            <a:gdLst>
              <a:gd name="connsiteX0" fmla="*/ 0 w 1531434"/>
              <a:gd name="connsiteY0" fmla="*/ 170985 h 587297"/>
              <a:gd name="connsiteX1" fmla="*/ 14868 w 1531434"/>
              <a:gd name="connsiteY1" fmla="*/ 74341 h 587297"/>
              <a:gd name="connsiteX2" fmla="*/ 29736 w 1531434"/>
              <a:gd name="connsiteY2" fmla="*/ 29736 h 587297"/>
              <a:gd name="connsiteX3" fmla="*/ 44605 w 1531434"/>
              <a:gd name="connsiteY3" fmla="*/ 14868 h 587297"/>
              <a:gd name="connsiteX4" fmla="*/ 89210 w 1531434"/>
              <a:gd name="connsiteY4" fmla="*/ 0 h 587297"/>
              <a:gd name="connsiteX5" fmla="*/ 133814 w 1531434"/>
              <a:gd name="connsiteY5" fmla="*/ 7434 h 587297"/>
              <a:gd name="connsiteX6" fmla="*/ 156117 w 1531434"/>
              <a:gd name="connsiteY6" fmla="*/ 14868 h 587297"/>
              <a:gd name="connsiteX7" fmla="*/ 163551 w 1531434"/>
              <a:gd name="connsiteY7" fmla="*/ 37171 h 587297"/>
              <a:gd name="connsiteX8" fmla="*/ 170985 w 1531434"/>
              <a:gd name="connsiteY8" fmla="*/ 170985 h 587297"/>
              <a:gd name="connsiteX9" fmla="*/ 185853 w 1531434"/>
              <a:gd name="connsiteY9" fmla="*/ 245327 h 587297"/>
              <a:gd name="connsiteX10" fmla="*/ 193288 w 1531434"/>
              <a:gd name="connsiteY10" fmla="*/ 267629 h 587297"/>
              <a:gd name="connsiteX11" fmla="*/ 237893 w 1531434"/>
              <a:gd name="connsiteY11" fmla="*/ 282497 h 587297"/>
              <a:gd name="connsiteX12" fmla="*/ 297366 w 1531434"/>
              <a:gd name="connsiteY12" fmla="*/ 267629 h 587297"/>
              <a:gd name="connsiteX13" fmla="*/ 312234 w 1531434"/>
              <a:gd name="connsiteY13" fmla="*/ 245327 h 587297"/>
              <a:gd name="connsiteX14" fmla="*/ 327102 w 1531434"/>
              <a:gd name="connsiteY14" fmla="*/ 230458 h 587297"/>
              <a:gd name="connsiteX15" fmla="*/ 334536 w 1531434"/>
              <a:gd name="connsiteY15" fmla="*/ 208156 h 587297"/>
              <a:gd name="connsiteX16" fmla="*/ 341971 w 1531434"/>
              <a:gd name="connsiteY16" fmla="*/ 156117 h 587297"/>
              <a:gd name="connsiteX17" fmla="*/ 349405 w 1531434"/>
              <a:gd name="connsiteY17" fmla="*/ 111512 h 587297"/>
              <a:gd name="connsiteX18" fmla="*/ 364273 w 1531434"/>
              <a:gd name="connsiteY18" fmla="*/ 59473 h 587297"/>
              <a:gd name="connsiteX19" fmla="*/ 386575 w 1531434"/>
              <a:gd name="connsiteY19" fmla="*/ 52039 h 587297"/>
              <a:gd name="connsiteX20" fmla="*/ 446049 w 1531434"/>
              <a:gd name="connsiteY20" fmla="*/ 59473 h 587297"/>
              <a:gd name="connsiteX21" fmla="*/ 468351 w 1531434"/>
              <a:gd name="connsiteY21" fmla="*/ 66907 h 587297"/>
              <a:gd name="connsiteX22" fmla="*/ 475785 w 1531434"/>
              <a:gd name="connsiteY22" fmla="*/ 89210 h 587297"/>
              <a:gd name="connsiteX23" fmla="*/ 490653 w 1531434"/>
              <a:gd name="connsiteY23" fmla="*/ 223024 h 587297"/>
              <a:gd name="connsiteX24" fmla="*/ 512956 w 1531434"/>
              <a:gd name="connsiteY24" fmla="*/ 267629 h 587297"/>
              <a:gd name="connsiteX25" fmla="*/ 535258 w 1531434"/>
              <a:gd name="connsiteY25" fmla="*/ 275063 h 587297"/>
              <a:gd name="connsiteX26" fmla="*/ 579863 w 1531434"/>
              <a:gd name="connsiteY26" fmla="*/ 267629 h 587297"/>
              <a:gd name="connsiteX27" fmla="*/ 624468 w 1531434"/>
              <a:gd name="connsiteY27" fmla="*/ 252761 h 587297"/>
              <a:gd name="connsiteX28" fmla="*/ 646771 w 1531434"/>
              <a:gd name="connsiteY28" fmla="*/ 185853 h 587297"/>
              <a:gd name="connsiteX29" fmla="*/ 654205 w 1531434"/>
              <a:gd name="connsiteY29" fmla="*/ 163551 h 587297"/>
              <a:gd name="connsiteX30" fmla="*/ 661639 w 1531434"/>
              <a:gd name="connsiteY30" fmla="*/ 133814 h 587297"/>
              <a:gd name="connsiteX31" fmla="*/ 669073 w 1531434"/>
              <a:gd name="connsiteY31" fmla="*/ 111512 h 587297"/>
              <a:gd name="connsiteX32" fmla="*/ 713678 w 1531434"/>
              <a:gd name="connsiteY32" fmla="*/ 96644 h 587297"/>
              <a:gd name="connsiteX33" fmla="*/ 765717 w 1531434"/>
              <a:gd name="connsiteY33" fmla="*/ 111512 h 587297"/>
              <a:gd name="connsiteX34" fmla="*/ 780585 w 1531434"/>
              <a:gd name="connsiteY34" fmla="*/ 133814 h 587297"/>
              <a:gd name="connsiteX35" fmla="*/ 788019 w 1531434"/>
              <a:gd name="connsiteY35" fmla="*/ 156117 h 587297"/>
              <a:gd name="connsiteX36" fmla="*/ 773151 w 1531434"/>
              <a:gd name="connsiteY36" fmla="*/ 304800 h 587297"/>
              <a:gd name="connsiteX37" fmla="*/ 780585 w 1531434"/>
              <a:gd name="connsiteY37" fmla="*/ 356839 h 587297"/>
              <a:gd name="connsiteX38" fmla="*/ 788019 w 1531434"/>
              <a:gd name="connsiteY38" fmla="*/ 379141 h 587297"/>
              <a:gd name="connsiteX39" fmla="*/ 810322 w 1531434"/>
              <a:gd name="connsiteY39" fmla="*/ 386575 h 587297"/>
              <a:gd name="connsiteX40" fmla="*/ 854927 w 1531434"/>
              <a:gd name="connsiteY40" fmla="*/ 379141 h 587297"/>
              <a:gd name="connsiteX41" fmla="*/ 884663 w 1531434"/>
              <a:gd name="connsiteY41" fmla="*/ 334536 h 587297"/>
              <a:gd name="connsiteX42" fmla="*/ 914400 w 1531434"/>
              <a:gd name="connsiteY42" fmla="*/ 289932 h 587297"/>
              <a:gd name="connsiteX43" fmla="*/ 929268 w 1531434"/>
              <a:gd name="connsiteY43" fmla="*/ 267629 h 587297"/>
              <a:gd name="connsiteX44" fmla="*/ 951571 w 1531434"/>
              <a:gd name="connsiteY44" fmla="*/ 200722 h 587297"/>
              <a:gd name="connsiteX45" fmla="*/ 959005 w 1531434"/>
              <a:gd name="connsiteY45" fmla="*/ 178419 h 587297"/>
              <a:gd name="connsiteX46" fmla="*/ 981307 w 1531434"/>
              <a:gd name="connsiteY46" fmla="*/ 163551 h 587297"/>
              <a:gd name="connsiteX47" fmla="*/ 1040780 w 1531434"/>
              <a:gd name="connsiteY47" fmla="*/ 193288 h 587297"/>
              <a:gd name="connsiteX48" fmla="*/ 1055649 w 1531434"/>
              <a:gd name="connsiteY48" fmla="*/ 215590 h 587297"/>
              <a:gd name="connsiteX49" fmla="*/ 1055649 w 1531434"/>
              <a:gd name="connsiteY49" fmla="*/ 356839 h 587297"/>
              <a:gd name="connsiteX50" fmla="*/ 1077951 w 1531434"/>
              <a:gd name="connsiteY50" fmla="*/ 453483 h 587297"/>
              <a:gd name="connsiteX51" fmla="*/ 1152293 w 1531434"/>
              <a:gd name="connsiteY51" fmla="*/ 446049 h 587297"/>
              <a:gd name="connsiteX52" fmla="*/ 1174595 w 1531434"/>
              <a:gd name="connsiteY52" fmla="*/ 438614 h 587297"/>
              <a:gd name="connsiteX53" fmla="*/ 1196897 w 1531434"/>
              <a:gd name="connsiteY53" fmla="*/ 394010 h 587297"/>
              <a:gd name="connsiteX54" fmla="*/ 1211766 w 1531434"/>
              <a:gd name="connsiteY54" fmla="*/ 371707 h 587297"/>
              <a:gd name="connsiteX55" fmla="*/ 1234068 w 1531434"/>
              <a:gd name="connsiteY55" fmla="*/ 304800 h 587297"/>
              <a:gd name="connsiteX56" fmla="*/ 1241502 w 1531434"/>
              <a:gd name="connsiteY56" fmla="*/ 282497 h 587297"/>
              <a:gd name="connsiteX57" fmla="*/ 1293541 w 1531434"/>
              <a:gd name="connsiteY57" fmla="*/ 289932 h 587297"/>
              <a:gd name="connsiteX58" fmla="*/ 1315844 w 1531434"/>
              <a:gd name="connsiteY58" fmla="*/ 297366 h 587297"/>
              <a:gd name="connsiteX59" fmla="*/ 1345580 w 1531434"/>
              <a:gd name="connsiteY59" fmla="*/ 341971 h 587297"/>
              <a:gd name="connsiteX60" fmla="*/ 1353014 w 1531434"/>
              <a:gd name="connsiteY60" fmla="*/ 379141 h 587297"/>
              <a:gd name="connsiteX61" fmla="*/ 1345580 w 1531434"/>
              <a:gd name="connsiteY61" fmla="*/ 401444 h 587297"/>
              <a:gd name="connsiteX62" fmla="*/ 1338146 w 1531434"/>
              <a:gd name="connsiteY62" fmla="*/ 453483 h 587297"/>
              <a:gd name="connsiteX63" fmla="*/ 1330712 w 1531434"/>
              <a:gd name="connsiteY63" fmla="*/ 475785 h 587297"/>
              <a:gd name="connsiteX64" fmla="*/ 1323278 w 1531434"/>
              <a:gd name="connsiteY64" fmla="*/ 505522 h 587297"/>
              <a:gd name="connsiteX65" fmla="*/ 1353014 w 1531434"/>
              <a:gd name="connsiteY65" fmla="*/ 579863 h 587297"/>
              <a:gd name="connsiteX66" fmla="*/ 1375317 w 1531434"/>
              <a:gd name="connsiteY66" fmla="*/ 587297 h 587297"/>
              <a:gd name="connsiteX67" fmla="*/ 1397619 w 1531434"/>
              <a:gd name="connsiteY67" fmla="*/ 579863 h 587297"/>
              <a:gd name="connsiteX68" fmla="*/ 1427356 w 1531434"/>
              <a:gd name="connsiteY68" fmla="*/ 542693 h 587297"/>
              <a:gd name="connsiteX69" fmla="*/ 1449658 w 1531434"/>
              <a:gd name="connsiteY69" fmla="*/ 460917 h 587297"/>
              <a:gd name="connsiteX70" fmla="*/ 1524000 w 1531434"/>
              <a:gd name="connsiteY70" fmla="*/ 475785 h 587297"/>
              <a:gd name="connsiteX71" fmla="*/ 1531434 w 1531434"/>
              <a:gd name="connsiteY71" fmla="*/ 475785 h 58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531434" h="587297" extrusionOk="0">
                <a:moveTo>
                  <a:pt x="0" y="170985"/>
                </a:moveTo>
                <a:cubicBezTo>
                  <a:pt x="450" y="159289"/>
                  <a:pt x="9549" y="88800"/>
                  <a:pt x="14868" y="74341"/>
                </a:cubicBezTo>
                <a:cubicBezTo>
                  <a:pt x="20243" y="59467"/>
                  <a:pt x="16858" y="40875"/>
                  <a:pt x="29736" y="29736"/>
                </a:cubicBezTo>
                <a:cubicBezTo>
                  <a:pt x="34014" y="25442"/>
                  <a:pt x="38201" y="18747"/>
                  <a:pt x="44605" y="14868"/>
                </a:cubicBezTo>
                <a:cubicBezTo>
                  <a:pt x="58623" y="7859"/>
                  <a:pt x="89211" y="0"/>
                  <a:pt x="89210" y="0"/>
                </a:cubicBezTo>
                <a:cubicBezTo>
                  <a:pt x="106840" y="2806"/>
                  <a:pt x="120272" y="1751"/>
                  <a:pt x="133814" y="7434"/>
                </a:cubicBezTo>
                <a:cubicBezTo>
                  <a:pt x="140043" y="8916"/>
                  <a:pt x="149480" y="10358"/>
                  <a:pt x="156117" y="14868"/>
                </a:cubicBezTo>
                <a:cubicBezTo>
                  <a:pt x="161506" y="18956"/>
                  <a:pt x="160718" y="30230"/>
                  <a:pt x="163551" y="37171"/>
                </a:cubicBezTo>
                <a:cubicBezTo>
                  <a:pt x="171092" y="84611"/>
                  <a:pt x="174351" y="128167"/>
                  <a:pt x="170985" y="170985"/>
                </a:cubicBezTo>
                <a:cubicBezTo>
                  <a:pt x="169286" y="191046"/>
                  <a:pt x="182996" y="226693"/>
                  <a:pt x="185853" y="245327"/>
                </a:cubicBezTo>
                <a:cubicBezTo>
                  <a:pt x="188551" y="253674"/>
                  <a:pt x="187059" y="264606"/>
                  <a:pt x="193288" y="267629"/>
                </a:cubicBezTo>
                <a:cubicBezTo>
                  <a:pt x="206041" y="276739"/>
                  <a:pt x="237893" y="282497"/>
                  <a:pt x="237893" y="282497"/>
                </a:cubicBezTo>
                <a:cubicBezTo>
                  <a:pt x="240684" y="281304"/>
                  <a:pt x="290116" y="271986"/>
                  <a:pt x="297366" y="267629"/>
                </a:cubicBezTo>
                <a:cubicBezTo>
                  <a:pt x="302772" y="262306"/>
                  <a:pt x="306035" y="251877"/>
                  <a:pt x="312234" y="245327"/>
                </a:cubicBezTo>
                <a:cubicBezTo>
                  <a:pt x="316090" y="239817"/>
                  <a:pt x="321917" y="234947"/>
                  <a:pt x="327102" y="230458"/>
                </a:cubicBezTo>
                <a:cubicBezTo>
                  <a:pt x="329613" y="222576"/>
                  <a:pt x="332376" y="216204"/>
                  <a:pt x="334536" y="208156"/>
                </a:cubicBezTo>
                <a:cubicBezTo>
                  <a:pt x="337015" y="192687"/>
                  <a:pt x="339661" y="173700"/>
                  <a:pt x="341971" y="156117"/>
                </a:cubicBezTo>
                <a:cubicBezTo>
                  <a:pt x="344181" y="143165"/>
                  <a:pt x="347421" y="125717"/>
                  <a:pt x="349405" y="111512"/>
                </a:cubicBezTo>
                <a:cubicBezTo>
                  <a:pt x="349165" y="111728"/>
                  <a:pt x="360301" y="63039"/>
                  <a:pt x="364273" y="59473"/>
                </a:cubicBezTo>
                <a:cubicBezTo>
                  <a:pt x="370320" y="54934"/>
                  <a:pt x="377831" y="55208"/>
                  <a:pt x="386575" y="52039"/>
                </a:cubicBezTo>
                <a:cubicBezTo>
                  <a:pt x="407052" y="50791"/>
                  <a:pt x="424316" y="55782"/>
                  <a:pt x="446049" y="59473"/>
                </a:cubicBezTo>
                <a:cubicBezTo>
                  <a:pt x="454551" y="61557"/>
                  <a:pt x="462400" y="62603"/>
                  <a:pt x="468351" y="66907"/>
                </a:cubicBezTo>
                <a:cubicBezTo>
                  <a:pt x="473708" y="72818"/>
                  <a:pt x="473141" y="81556"/>
                  <a:pt x="475785" y="89210"/>
                </a:cubicBezTo>
                <a:cubicBezTo>
                  <a:pt x="481907" y="148090"/>
                  <a:pt x="478207" y="169796"/>
                  <a:pt x="490653" y="223024"/>
                </a:cubicBezTo>
                <a:cubicBezTo>
                  <a:pt x="496243" y="237891"/>
                  <a:pt x="500285" y="258834"/>
                  <a:pt x="512956" y="267629"/>
                </a:cubicBezTo>
                <a:cubicBezTo>
                  <a:pt x="518640" y="273881"/>
                  <a:pt x="527549" y="271721"/>
                  <a:pt x="535258" y="275063"/>
                </a:cubicBezTo>
                <a:cubicBezTo>
                  <a:pt x="551739" y="271373"/>
                  <a:pt x="566644" y="268847"/>
                  <a:pt x="579863" y="267629"/>
                </a:cubicBezTo>
                <a:cubicBezTo>
                  <a:pt x="595067" y="263828"/>
                  <a:pt x="624468" y="252761"/>
                  <a:pt x="624468" y="252761"/>
                </a:cubicBezTo>
                <a:cubicBezTo>
                  <a:pt x="633893" y="240271"/>
                  <a:pt x="644392" y="198904"/>
                  <a:pt x="646771" y="185853"/>
                </a:cubicBezTo>
                <a:cubicBezTo>
                  <a:pt x="649561" y="178357"/>
                  <a:pt x="652111" y="171879"/>
                  <a:pt x="654205" y="163551"/>
                </a:cubicBezTo>
                <a:cubicBezTo>
                  <a:pt x="656988" y="153727"/>
                  <a:pt x="658259" y="141768"/>
                  <a:pt x="661639" y="133814"/>
                </a:cubicBezTo>
                <a:cubicBezTo>
                  <a:pt x="664826" y="126312"/>
                  <a:pt x="663715" y="117123"/>
                  <a:pt x="669073" y="111512"/>
                </a:cubicBezTo>
                <a:cubicBezTo>
                  <a:pt x="681827" y="102404"/>
                  <a:pt x="713678" y="96645"/>
                  <a:pt x="713678" y="96644"/>
                </a:cubicBezTo>
                <a:cubicBezTo>
                  <a:pt x="716202" y="97705"/>
                  <a:pt x="760588" y="107257"/>
                  <a:pt x="765717" y="111512"/>
                </a:cubicBezTo>
                <a:cubicBezTo>
                  <a:pt x="771760" y="118020"/>
                  <a:pt x="776252" y="126520"/>
                  <a:pt x="780585" y="133814"/>
                </a:cubicBezTo>
                <a:cubicBezTo>
                  <a:pt x="783374" y="140916"/>
                  <a:pt x="788046" y="147729"/>
                  <a:pt x="788019" y="156117"/>
                </a:cubicBezTo>
                <a:cubicBezTo>
                  <a:pt x="785855" y="205878"/>
                  <a:pt x="773151" y="304801"/>
                  <a:pt x="773151" y="304800"/>
                </a:cubicBezTo>
                <a:cubicBezTo>
                  <a:pt x="773711" y="319951"/>
                  <a:pt x="777453" y="339328"/>
                  <a:pt x="780585" y="356839"/>
                </a:cubicBezTo>
                <a:cubicBezTo>
                  <a:pt x="782645" y="365166"/>
                  <a:pt x="783744" y="373817"/>
                  <a:pt x="788019" y="379141"/>
                </a:cubicBezTo>
                <a:cubicBezTo>
                  <a:pt x="792572" y="385043"/>
                  <a:pt x="802867" y="383361"/>
                  <a:pt x="810322" y="386575"/>
                </a:cubicBezTo>
                <a:cubicBezTo>
                  <a:pt x="825448" y="381486"/>
                  <a:pt x="842105" y="382449"/>
                  <a:pt x="854927" y="379141"/>
                </a:cubicBezTo>
                <a:cubicBezTo>
                  <a:pt x="882913" y="366255"/>
                  <a:pt x="873279" y="355122"/>
                  <a:pt x="884663" y="334536"/>
                </a:cubicBezTo>
                <a:cubicBezTo>
                  <a:pt x="895458" y="317249"/>
                  <a:pt x="906958" y="304608"/>
                  <a:pt x="914400" y="289932"/>
                </a:cubicBezTo>
                <a:cubicBezTo>
                  <a:pt x="919491" y="281976"/>
                  <a:pt x="926606" y="275492"/>
                  <a:pt x="929268" y="267629"/>
                </a:cubicBezTo>
                <a:cubicBezTo>
                  <a:pt x="929784" y="246669"/>
                  <a:pt x="951294" y="208521"/>
                  <a:pt x="951571" y="200722"/>
                </a:cubicBezTo>
                <a:cubicBezTo>
                  <a:pt x="955197" y="194213"/>
                  <a:pt x="951334" y="183088"/>
                  <a:pt x="959005" y="178419"/>
                </a:cubicBezTo>
                <a:cubicBezTo>
                  <a:pt x="969452" y="173891"/>
                  <a:pt x="972763" y="167948"/>
                  <a:pt x="981307" y="163551"/>
                </a:cubicBezTo>
                <a:cubicBezTo>
                  <a:pt x="1016144" y="175584"/>
                  <a:pt x="1021861" y="170360"/>
                  <a:pt x="1040780" y="193288"/>
                </a:cubicBezTo>
                <a:cubicBezTo>
                  <a:pt x="1045492" y="199503"/>
                  <a:pt x="1051132" y="208196"/>
                  <a:pt x="1055649" y="215590"/>
                </a:cubicBezTo>
                <a:cubicBezTo>
                  <a:pt x="1064960" y="279099"/>
                  <a:pt x="1052020" y="207892"/>
                  <a:pt x="1055649" y="356839"/>
                </a:cubicBezTo>
                <a:cubicBezTo>
                  <a:pt x="1054712" y="436434"/>
                  <a:pt x="1045860" y="420511"/>
                  <a:pt x="1077951" y="453483"/>
                </a:cubicBezTo>
                <a:cubicBezTo>
                  <a:pt x="1100247" y="454614"/>
                  <a:pt x="1126906" y="451764"/>
                  <a:pt x="1152293" y="446049"/>
                </a:cubicBezTo>
                <a:cubicBezTo>
                  <a:pt x="1159455" y="444997"/>
                  <a:pt x="1168690" y="444097"/>
                  <a:pt x="1174595" y="438614"/>
                </a:cubicBezTo>
                <a:cubicBezTo>
                  <a:pt x="1190028" y="424007"/>
                  <a:pt x="1187905" y="411632"/>
                  <a:pt x="1196897" y="394010"/>
                </a:cubicBezTo>
                <a:cubicBezTo>
                  <a:pt x="1201156" y="385514"/>
                  <a:pt x="1207141" y="378797"/>
                  <a:pt x="1211766" y="371707"/>
                </a:cubicBezTo>
                <a:cubicBezTo>
                  <a:pt x="1216912" y="337422"/>
                  <a:pt x="1221466" y="334363"/>
                  <a:pt x="1234068" y="304800"/>
                </a:cubicBezTo>
                <a:cubicBezTo>
                  <a:pt x="1235233" y="294704"/>
                  <a:pt x="1238062" y="288965"/>
                  <a:pt x="1241502" y="282497"/>
                </a:cubicBezTo>
                <a:cubicBezTo>
                  <a:pt x="1260451" y="285074"/>
                  <a:pt x="1276138" y="283758"/>
                  <a:pt x="1293541" y="289932"/>
                </a:cubicBezTo>
                <a:cubicBezTo>
                  <a:pt x="1301058" y="291487"/>
                  <a:pt x="1310795" y="292425"/>
                  <a:pt x="1315844" y="297366"/>
                </a:cubicBezTo>
                <a:cubicBezTo>
                  <a:pt x="1328480" y="310003"/>
                  <a:pt x="1345581" y="341971"/>
                  <a:pt x="1345580" y="341971"/>
                </a:cubicBezTo>
                <a:cubicBezTo>
                  <a:pt x="1348205" y="354009"/>
                  <a:pt x="1353962" y="366924"/>
                  <a:pt x="1353014" y="379141"/>
                </a:cubicBezTo>
                <a:cubicBezTo>
                  <a:pt x="1353758" y="385810"/>
                  <a:pt x="1348320" y="393359"/>
                  <a:pt x="1345580" y="401444"/>
                </a:cubicBezTo>
                <a:cubicBezTo>
                  <a:pt x="1343442" y="418858"/>
                  <a:pt x="1341708" y="437906"/>
                  <a:pt x="1338146" y="453483"/>
                </a:cubicBezTo>
                <a:cubicBezTo>
                  <a:pt x="1335192" y="460635"/>
                  <a:pt x="1334404" y="468149"/>
                  <a:pt x="1330712" y="475785"/>
                </a:cubicBezTo>
                <a:cubicBezTo>
                  <a:pt x="1327902" y="485462"/>
                  <a:pt x="1327143" y="494604"/>
                  <a:pt x="1323278" y="505522"/>
                </a:cubicBezTo>
                <a:cubicBezTo>
                  <a:pt x="1329321" y="546998"/>
                  <a:pt x="1320703" y="557941"/>
                  <a:pt x="1353014" y="579863"/>
                </a:cubicBezTo>
                <a:cubicBezTo>
                  <a:pt x="1360477" y="583243"/>
                  <a:pt x="1368390" y="583633"/>
                  <a:pt x="1375317" y="587297"/>
                </a:cubicBezTo>
                <a:cubicBezTo>
                  <a:pt x="1382896" y="584885"/>
                  <a:pt x="1391832" y="583088"/>
                  <a:pt x="1397619" y="579863"/>
                </a:cubicBezTo>
                <a:cubicBezTo>
                  <a:pt x="1410810" y="573299"/>
                  <a:pt x="1420658" y="552492"/>
                  <a:pt x="1427356" y="542693"/>
                </a:cubicBezTo>
                <a:cubicBezTo>
                  <a:pt x="1445416" y="484326"/>
                  <a:pt x="1439492" y="516020"/>
                  <a:pt x="1449658" y="460917"/>
                </a:cubicBezTo>
                <a:cubicBezTo>
                  <a:pt x="1485050" y="469773"/>
                  <a:pt x="1481442" y="468968"/>
                  <a:pt x="1524000" y="475785"/>
                </a:cubicBezTo>
                <a:cubicBezTo>
                  <a:pt x="1526319" y="476018"/>
                  <a:pt x="1528659" y="476134"/>
                  <a:pt x="1531434" y="475785"/>
                </a:cubicBezTo>
              </a:path>
            </a:pathLst>
          </a:custGeom>
          <a:noFill/>
          <a:ln w="34925">
            <a:solidFill>
              <a:schemeClr val="accent2"/>
            </a:solidFill>
            <a:prstDash val="sysDot"/>
            <a:tailEnd type="none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31434"/>
                      <a:gd name="connsiteY0" fmla="*/ 170985 h 587297"/>
                      <a:gd name="connsiteX1" fmla="*/ 14868 w 1531434"/>
                      <a:gd name="connsiteY1" fmla="*/ 74341 h 587297"/>
                      <a:gd name="connsiteX2" fmla="*/ 29736 w 1531434"/>
                      <a:gd name="connsiteY2" fmla="*/ 29736 h 587297"/>
                      <a:gd name="connsiteX3" fmla="*/ 44605 w 1531434"/>
                      <a:gd name="connsiteY3" fmla="*/ 14868 h 587297"/>
                      <a:gd name="connsiteX4" fmla="*/ 89210 w 1531434"/>
                      <a:gd name="connsiteY4" fmla="*/ 0 h 587297"/>
                      <a:gd name="connsiteX5" fmla="*/ 133814 w 1531434"/>
                      <a:gd name="connsiteY5" fmla="*/ 7434 h 587297"/>
                      <a:gd name="connsiteX6" fmla="*/ 156117 w 1531434"/>
                      <a:gd name="connsiteY6" fmla="*/ 14868 h 587297"/>
                      <a:gd name="connsiteX7" fmla="*/ 163551 w 1531434"/>
                      <a:gd name="connsiteY7" fmla="*/ 37171 h 587297"/>
                      <a:gd name="connsiteX8" fmla="*/ 170985 w 1531434"/>
                      <a:gd name="connsiteY8" fmla="*/ 170985 h 587297"/>
                      <a:gd name="connsiteX9" fmla="*/ 185853 w 1531434"/>
                      <a:gd name="connsiteY9" fmla="*/ 245327 h 587297"/>
                      <a:gd name="connsiteX10" fmla="*/ 193288 w 1531434"/>
                      <a:gd name="connsiteY10" fmla="*/ 267629 h 587297"/>
                      <a:gd name="connsiteX11" fmla="*/ 237893 w 1531434"/>
                      <a:gd name="connsiteY11" fmla="*/ 282497 h 587297"/>
                      <a:gd name="connsiteX12" fmla="*/ 297366 w 1531434"/>
                      <a:gd name="connsiteY12" fmla="*/ 267629 h 587297"/>
                      <a:gd name="connsiteX13" fmla="*/ 312234 w 1531434"/>
                      <a:gd name="connsiteY13" fmla="*/ 245327 h 587297"/>
                      <a:gd name="connsiteX14" fmla="*/ 327102 w 1531434"/>
                      <a:gd name="connsiteY14" fmla="*/ 230458 h 587297"/>
                      <a:gd name="connsiteX15" fmla="*/ 334536 w 1531434"/>
                      <a:gd name="connsiteY15" fmla="*/ 208156 h 587297"/>
                      <a:gd name="connsiteX16" fmla="*/ 341971 w 1531434"/>
                      <a:gd name="connsiteY16" fmla="*/ 156117 h 587297"/>
                      <a:gd name="connsiteX17" fmla="*/ 349405 w 1531434"/>
                      <a:gd name="connsiteY17" fmla="*/ 111512 h 587297"/>
                      <a:gd name="connsiteX18" fmla="*/ 364273 w 1531434"/>
                      <a:gd name="connsiteY18" fmla="*/ 59473 h 587297"/>
                      <a:gd name="connsiteX19" fmla="*/ 386575 w 1531434"/>
                      <a:gd name="connsiteY19" fmla="*/ 52039 h 587297"/>
                      <a:gd name="connsiteX20" fmla="*/ 446049 w 1531434"/>
                      <a:gd name="connsiteY20" fmla="*/ 59473 h 587297"/>
                      <a:gd name="connsiteX21" fmla="*/ 468351 w 1531434"/>
                      <a:gd name="connsiteY21" fmla="*/ 66907 h 587297"/>
                      <a:gd name="connsiteX22" fmla="*/ 475785 w 1531434"/>
                      <a:gd name="connsiteY22" fmla="*/ 89210 h 587297"/>
                      <a:gd name="connsiteX23" fmla="*/ 490653 w 1531434"/>
                      <a:gd name="connsiteY23" fmla="*/ 223024 h 587297"/>
                      <a:gd name="connsiteX24" fmla="*/ 512956 w 1531434"/>
                      <a:gd name="connsiteY24" fmla="*/ 267629 h 587297"/>
                      <a:gd name="connsiteX25" fmla="*/ 535258 w 1531434"/>
                      <a:gd name="connsiteY25" fmla="*/ 275063 h 587297"/>
                      <a:gd name="connsiteX26" fmla="*/ 579863 w 1531434"/>
                      <a:gd name="connsiteY26" fmla="*/ 267629 h 587297"/>
                      <a:gd name="connsiteX27" fmla="*/ 624468 w 1531434"/>
                      <a:gd name="connsiteY27" fmla="*/ 252761 h 587297"/>
                      <a:gd name="connsiteX28" fmla="*/ 646771 w 1531434"/>
                      <a:gd name="connsiteY28" fmla="*/ 185853 h 587297"/>
                      <a:gd name="connsiteX29" fmla="*/ 654205 w 1531434"/>
                      <a:gd name="connsiteY29" fmla="*/ 163551 h 587297"/>
                      <a:gd name="connsiteX30" fmla="*/ 661639 w 1531434"/>
                      <a:gd name="connsiteY30" fmla="*/ 133814 h 587297"/>
                      <a:gd name="connsiteX31" fmla="*/ 669073 w 1531434"/>
                      <a:gd name="connsiteY31" fmla="*/ 111512 h 587297"/>
                      <a:gd name="connsiteX32" fmla="*/ 713678 w 1531434"/>
                      <a:gd name="connsiteY32" fmla="*/ 96644 h 587297"/>
                      <a:gd name="connsiteX33" fmla="*/ 765717 w 1531434"/>
                      <a:gd name="connsiteY33" fmla="*/ 111512 h 587297"/>
                      <a:gd name="connsiteX34" fmla="*/ 780585 w 1531434"/>
                      <a:gd name="connsiteY34" fmla="*/ 133814 h 587297"/>
                      <a:gd name="connsiteX35" fmla="*/ 788019 w 1531434"/>
                      <a:gd name="connsiteY35" fmla="*/ 156117 h 587297"/>
                      <a:gd name="connsiteX36" fmla="*/ 773151 w 1531434"/>
                      <a:gd name="connsiteY36" fmla="*/ 304800 h 587297"/>
                      <a:gd name="connsiteX37" fmla="*/ 780585 w 1531434"/>
                      <a:gd name="connsiteY37" fmla="*/ 356839 h 587297"/>
                      <a:gd name="connsiteX38" fmla="*/ 788019 w 1531434"/>
                      <a:gd name="connsiteY38" fmla="*/ 379141 h 587297"/>
                      <a:gd name="connsiteX39" fmla="*/ 810322 w 1531434"/>
                      <a:gd name="connsiteY39" fmla="*/ 386575 h 587297"/>
                      <a:gd name="connsiteX40" fmla="*/ 854927 w 1531434"/>
                      <a:gd name="connsiteY40" fmla="*/ 379141 h 587297"/>
                      <a:gd name="connsiteX41" fmla="*/ 884663 w 1531434"/>
                      <a:gd name="connsiteY41" fmla="*/ 334536 h 587297"/>
                      <a:gd name="connsiteX42" fmla="*/ 914400 w 1531434"/>
                      <a:gd name="connsiteY42" fmla="*/ 289932 h 587297"/>
                      <a:gd name="connsiteX43" fmla="*/ 929268 w 1531434"/>
                      <a:gd name="connsiteY43" fmla="*/ 267629 h 587297"/>
                      <a:gd name="connsiteX44" fmla="*/ 951571 w 1531434"/>
                      <a:gd name="connsiteY44" fmla="*/ 200722 h 587297"/>
                      <a:gd name="connsiteX45" fmla="*/ 959005 w 1531434"/>
                      <a:gd name="connsiteY45" fmla="*/ 178419 h 587297"/>
                      <a:gd name="connsiteX46" fmla="*/ 981307 w 1531434"/>
                      <a:gd name="connsiteY46" fmla="*/ 163551 h 587297"/>
                      <a:gd name="connsiteX47" fmla="*/ 1040780 w 1531434"/>
                      <a:gd name="connsiteY47" fmla="*/ 193288 h 587297"/>
                      <a:gd name="connsiteX48" fmla="*/ 1055649 w 1531434"/>
                      <a:gd name="connsiteY48" fmla="*/ 215590 h 587297"/>
                      <a:gd name="connsiteX49" fmla="*/ 1055649 w 1531434"/>
                      <a:gd name="connsiteY49" fmla="*/ 356839 h 587297"/>
                      <a:gd name="connsiteX50" fmla="*/ 1077951 w 1531434"/>
                      <a:gd name="connsiteY50" fmla="*/ 453483 h 587297"/>
                      <a:gd name="connsiteX51" fmla="*/ 1152293 w 1531434"/>
                      <a:gd name="connsiteY51" fmla="*/ 446049 h 587297"/>
                      <a:gd name="connsiteX52" fmla="*/ 1174595 w 1531434"/>
                      <a:gd name="connsiteY52" fmla="*/ 438614 h 587297"/>
                      <a:gd name="connsiteX53" fmla="*/ 1196897 w 1531434"/>
                      <a:gd name="connsiteY53" fmla="*/ 394010 h 587297"/>
                      <a:gd name="connsiteX54" fmla="*/ 1211766 w 1531434"/>
                      <a:gd name="connsiteY54" fmla="*/ 371707 h 587297"/>
                      <a:gd name="connsiteX55" fmla="*/ 1234068 w 1531434"/>
                      <a:gd name="connsiteY55" fmla="*/ 304800 h 587297"/>
                      <a:gd name="connsiteX56" fmla="*/ 1241502 w 1531434"/>
                      <a:gd name="connsiteY56" fmla="*/ 282497 h 587297"/>
                      <a:gd name="connsiteX57" fmla="*/ 1293541 w 1531434"/>
                      <a:gd name="connsiteY57" fmla="*/ 289932 h 587297"/>
                      <a:gd name="connsiteX58" fmla="*/ 1315844 w 1531434"/>
                      <a:gd name="connsiteY58" fmla="*/ 297366 h 587297"/>
                      <a:gd name="connsiteX59" fmla="*/ 1345580 w 1531434"/>
                      <a:gd name="connsiteY59" fmla="*/ 341971 h 587297"/>
                      <a:gd name="connsiteX60" fmla="*/ 1353014 w 1531434"/>
                      <a:gd name="connsiteY60" fmla="*/ 379141 h 587297"/>
                      <a:gd name="connsiteX61" fmla="*/ 1345580 w 1531434"/>
                      <a:gd name="connsiteY61" fmla="*/ 401444 h 587297"/>
                      <a:gd name="connsiteX62" fmla="*/ 1338146 w 1531434"/>
                      <a:gd name="connsiteY62" fmla="*/ 453483 h 587297"/>
                      <a:gd name="connsiteX63" fmla="*/ 1330712 w 1531434"/>
                      <a:gd name="connsiteY63" fmla="*/ 475785 h 587297"/>
                      <a:gd name="connsiteX64" fmla="*/ 1323278 w 1531434"/>
                      <a:gd name="connsiteY64" fmla="*/ 505522 h 587297"/>
                      <a:gd name="connsiteX65" fmla="*/ 1353014 w 1531434"/>
                      <a:gd name="connsiteY65" fmla="*/ 579863 h 587297"/>
                      <a:gd name="connsiteX66" fmla="*/ 1375317 w 1531434"/>
                      <a:gd name="connsiteY66" fmla="*/ 587297 h 587297"/>
                      <a:gd name="connsiteX67" fmla="*/ 1397619 w 1531434"/>
                      <a:gd name="connsiteY67" fmla="*/ 579863 h 587297"/>
                      <a:gd name="connsiteX68" fmla="*/ 1427356 w 1531434"/>
                      <a:gd name="connsiteY68" fmla="*/ 542693 h 587297"/>
                      <a:gd name="connsiteX69" fmla="*/ 1449658 w 1531434"/>
                      <a:gd name="connsiteY69" fmla="*/ 460917 h 587297"/>
                      <a:gd name="connsiteX70" fmla="*/ 1524000 w 1531434"/>
                      <a:gd name="connsiteY70" fmla="*/ 475785 h 587297"/>
                      <a:gd name="connsiteX71" fmla="*/ 1531434 w 1531434"/>
                      <a:gd name="connsiteY71" fmla="*/ 475785 h 587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531434" h="587297">
                        <a:moveTo>
                          <a:pt x="0" y="170985"/>
                        </a:moveTo>
                        <a:cubicBezTo>
                          <a:pt x="1572" y="159981"/>
                          <a:pt x="11430" y="88094"/>
                          <a:pt x="14868" y="74341"/>
                        </a:cubicBezTo>
                        <a:cubicBezTo>
                          <a:pt x="18669" y="59136"/>
                          <a:pt x="18653" y="40818"/>
                          <a:pt x="29736" y="29736"/>
                        </a:cubicBezTo>
                        <a:cubicBezTo>
                          <a:pt x="34692" y="24780"/>
                          <a:pt x="38336" y="18002"/>
                          <a:pt x="44605" y="14868"/>
                        </a:cubicBezTo>
                        <a:cubicBezTo>
                          <a:pt x="58623" y="7859"/>
                          <a:pt x="89210" y="0"/>
                          <a:pt x="89210" y="0"/>
                        </a:cubicBezTo>
                        <a:cubicBezTo>
                          <a:pt x="104078" y="2478"/>
                          <a:pt x="119100" y="4164"/>
                          <a:pt x="133814" y="7434"/>
                        </a:cubicBezTo>
                        <a:cubicBezTo>
                          <a:pt x="141464" y="9134"/>
                          <a:pt x="150576" y="9327"/>
                          <a:pt x="156117" y="14868"/>
                        </a:cubicBezTo>
                        <a:cubicBezTo>
                          <a:pt x="161658" y="20409"/>
                          <a:pt x="161073" y="29737"/>
                          <a:pt x="163551" y="37171"/>
                        </a:cubicBezTo>
                        <a:cubicBezTo>
                          <a:pt x="166029" y="81776"/>
                          <a:pt x="167275" y="126466"/>
                          <a:pt x="170985" y="170985"/>
                        </a:cubicBezTo>
                        <a:cubicBezTo>
                          <a:pt x="172703" y="191599"/>
                          <a:pt x="179777" y="224060"/>
                          <a:pt x="185853" y="245327"/>
                        </a:cubicBezTo>
                        <a:cubicBezTo>
                          <a:pt x="188006" y="252862"/>
                          <a:pt x="186911" y="263074"/>
                          <a:pt x="193288" y="267629"/>
                        </a:cubicBezTo>
                        <a:cubicBezTo>
                          <a:pt x="206041" y="276738"/>
                          <a:pt x="237893" y="282497"/>
                          <a:pt x="237893" y="282497"/>
                        </a:cubicBezTo>
                        <a:cubicBezTo>
                          <a:pt x="239744" y="282127"/>
                          <a:pt x="289747" y="273724"/>
                          <a:pt x="297366" y="267629"/>
                        </a:cubicBezTo>
                        <a:cubicBezTo>
                          <a:pt x="304343" y="262048"/>
                          <a:pt x="306653" y="252304"/>
                          <a:pt x="312234" y="245327"/>
                        </a:cubicBezTo>
                        <a:cubicBezTo>
                          <a:pt x="316612" y="239854"/>
                          <a:pt x="322146" y="235414"/>
                          <a:pt x="327102" y="230458"/>
                        </a:cubicBezTo>
                        <a:cubicBezTo>
                          <a:pt x="329580" y="223024"/>
                          <a:pt x="332999" y="215840"/>
                          <a:pt x="334536" y="208156"/>
                        </a:cubicBezTo>
                        <a:cubicBezTo>
                          <a:pt x="337973" y="190974"/>
                          <a:pt x="339306" y="173436"/>
                          <a:pt x="341971" y="156117"/>
                        </a:cubicBezTo>
                        <a:cubicBezTo>
                          <a:pt x="344263" y="141219"/>
                          <a:pt x="346449" y="126293"/>
                          <a:pt x="349405" y="111512"/>
                        </a:cubicBezTo>
                        <a:cubicBezTo>
                          <a:pt x="349453" y="111271"/>
                          <a:pt x="360730" y="63016"/>
                          <a:pt x="364273" y="59473"/>
                        </a:cubicBezTo>
                        <a:cubicBezTo>
                          <a:pt x="369814" y="53932"/>
                          <a:pt x="379141" y="54517"/>
                          <a:pt x="386575" y="52039"/>
                        </a:cubicBezTo>
                        <a:cubicBezTo>
                          <a:pt x="406400" y="54517"/>
                          <a:pt x="426392" y="55899"/>
                          <a:pt x="446049" y="59473"/>
                        </a:cubicBezTo>
                        <a:cubicBezTo>
                          <a:pt x="453759" y="60875"/>
                          <a:pt x="462810" y="61366"/>
                          <a:pt x="468351" y="66907"/>
                        </a:cubicBezTo>
                        <a:cubicBezTo>
                          <a:pt x="473892" y="72448"/>
                          <a:pt x="473307" y="81776"/>
                          <a:pt x="475785" y="89210"/>
                        </a:cubicBezTo>
                        <a:cubicBezTo>
                          <a:pt x="480275" y="147579"/>
                          <a:pt x="478413" y="174066"/>
                          <a:pt x="490653" y="223024"/>
                        </a:cubicBezTo>
                        <a:cubicBezTo>
                          <a:pt x="494020" y="236490"/>
                          <a:pt x="501601" y="258545"/>
                          <a:pt x="512956" y="267629"/>
                        </a:cubicBezTo>
                        <a:cubicBezTo>
                          <a:pt x="519075" y="272524"/>
                          <a:pt x="527824" y="272585"/>
                          <a:pt x="535258" y="275063"/>
                        </a:cubicBezTo>
                        <a:cubicBezTo>
                          <a:pt x="550126" y="272585"/>
                          <a:pt x="565240" y="271285"/>
                          <a:pt x="579863" y="267629"/>
                        </a:cubicBezTo>
                        <a:cubicBezTo>
                          <a:pt x="595068" y="263828"/>
                          <a:pt x="624468" y="252761"/>
                          <a:pt x="624468" y="252761"/>
                        </a:cubicBezTo>
                        <a:lnTo>
                          <a:pt x="646771" y="185853"/>
                        </a:lnTo>
                        <a:cubicBezTo>
                          <a:pt x="649249" y="178419"/>
                          <a:pt x="652305" y="171153"/>
                          <a:pt x="654205" y="163551"/>
                        </a:cubicBezTo>
                        <a:cubicBezTo>
                          <a:pt x="656683" y="153639"/>
                          <a:pt x="658832" y="143638"/>
                          <a:pt x="661639" y="133814"/>
                        </a:cubicBezTo>
                        <a:cubicBezTo>
                          <a:pt x="663792" y="126279"/>
                          <a:pt x="662696" y="116067"/>
                          <a:pt x="669073" y="111512"/>
                        </a:cubicBezTo>
                        <a:cubicBezTo>
                          <a:pt x="681826" y="102403"/>
                          <a:pt x="713678" y="96644"/>
                          <a:pt x="713678" y="96644"/>
                        </a:cubicBezTo>
                        <a:cubicBezTo>
                          <a:pt x="715620" y="97130"/>
                          <a:pt x="760870" y="107634"/>
                          <a:pt x="765717" y="111512"/>
                        </a:cubicBezTo>
                        <a:cubicBezTo>
                          <a:pt x="772694" y="117093"/>
                          <a:pt x="775629" y="126380"/>
                          <a:pt x="780585" y="133814"/>
                        </a:cubicBezTo>
                        <a:cubicBezTo>
                          <a:pt x="783063" y="141248"/>
                          <a:pt x="788359" y="148288"/>
                          <a:pt x="788019" y="156117"/>
                        </a:cubicBezTo>
                        <a:cubicBezTo>
                          <a:pt x="785856" y="205878"/>
                          <a:pt x="773151" y="304800"/>
                          <a:pt x="773151" y="304800"/>
                        </a:cubicBezTo>
                        <a:cubicBezTo>
                          <a:pt x="775629" y="322146"/>
                          <a:pt x="777149" y="339657"/>
                          <a:pt x="780585" y="356839"/>
                        </a:cubicBezTo>
                        <a:cubicBezTo>
                          <a:pt x="782122" y="364523"/>
                          <a:pt x="782478" y="373600"/>
                          <a:pt x="788019" y="379141"/>
                        </a:cubicBezTo>
                        <a:cubicBezTo>
                          <a:pt x="793560" y="384682"/>
                          <a:pt x="802888" y="384097"/>
                          <a:pt x="810322" y="386575"/>
                        </a:cubicBezTo>
                        <a:cubicBezTo>
                          <a:pt x="825190" y="384097"/>
                          <a:pt x="841153" y="385263"/>
                          <a:pt x="854927" y="379141"/>
                        </a:cubicBezTo>
                        <a:cubicBezTo>
                          <a:pt x="884138" y="366159"/>
                          <a:pt x="872885" y="355736"/>
                          <a:pt x="884663" y="334536"/>
                        </a:cubicBezTo>
                        <a:cubicBezTo>
                          <a:pt x="893341" y="318915"/>
                          <a:pt x="904488" y="304800"/>
                          <a:pt x="914400" y="289932"/>
                        </a:cubicBezTo>
                        <a:cubicBezTo>
                          <a:pt x="919356" y="282498"/>
                          <a:pt x="926443" y="276105"/>
                          <a:pt x="929268" y="267629"/>
                        </a:cubicBezTo>
                        <a:lnTo>
                          <a:pt x="951571" y="200722"/>
                        </a:lnTo>
                        <a:cubicBezTo>
                          <a:pt x="954049" y="193288"/>
                          <a:pt x="952485" y="182766"/>
                          <a:pt x="959005" y="178419"/>
                        </a:cubicBezTo>
                        <a:lnTo>
                          <a:pt x="981307" y="163551"/>
                        </a:lnTo>
                        <a:cubicBezTo>
                          <a:pt x="1016741" y="175362"/>
                          <a:pt x="1021905" y="169695"/>
                          <a:pt x="1040780" y="193288"/>
                        </a:cubicBezTo>
                        <a:cubicBezTo>
                          <a:pt x="1046362" y="200265"/>
                          <a:pt x="1050693" y="208156"/>
                          <a:pt x="1055649" y="215590"/>
                        </a:cubicBezTo>
                        <a:cubicBezTo>
                          <a:pt x="1077208" y="280269"/>
                          <a:pt x="1055649" y="206302"/>
                          <a:pt x="1055649" y="356839"/>
                        </a:cubicBezTo>
                        <a:cubicBezTo>
                          <a:pt x="1055649" y="437525"/>
                          <a:pt x="1045796" y="421326"/>
                          <a:pt x="1077951" y="453483"/>
                        </a:cubicBezTo>
                        <a:cubicBezTo>
                          <a:pt x="1102732" y="451005"/>
                          <a:pt x="1127678" y="449836"/>
                          <a:pt x="1152293" y="446049"/>
                        </a:cubicBezTo>
                        <a:cubicBezTo>
                          <a:pt x="1160038" y="444857"/>
                          <a:pt x="1168476" y="443509"/>
                          <a:pt x="1174595" y="438614"/>
                        </a:cubicBezTo>
                        <a:cubicBezTo>
                          <a:pt x="1192350" y="424410"/>
                          <a:pt x="1187918" y="411967"/>
                          <a:pt x="1196897" y="394010"/>
                        </a:cubicBezTo>
                        <a:cubicBezTo>
                          <a:pt x="1200893" y="386018"/>
                          <a:pt x="1206810" y="379141"/>
                          <a:pt x="1211766" y="371707"/>
                        </a:cubicBezTo>
                        <a:lnTo>
                          <a:pt x="1234068" y="304800"/>
                        </a:lnTo>
                        <a:lnTo>
                          <a:pt x="1241502" y="282497"/>
                        </a:lnTo>
                        <a:cubicBezTo>
                          <a:pt x="1258848" y="284975"/>
                          <a:pt x="1276359" y="286495"/>
                          <a:pt x="1293541" y="289932"/>
                        </a:cubicBezTo>
                        <a:cubicBezTo>
                          <a:pt x="1301225" y="291469"/>
                          <a:pt x="1310303" y="291825"/>
                          <a:pt x="1315844" y="297366"/>
                        </a:cubicBezTo>
                        <a:cubicBezTo>
                          <a:pt x="1328480" y="310002"/>
                          <a:pt x="1345580" y="341971"/>
                          <a:pt x="1345580" y="341971"/>
                        </a:cubicBezTo>
                        <a:cubicBezTo>
                          <a:pt x="1348058" y="354361"/>
                          <a:pt x="1353014" y="366506"/>
                          <a:pt x="1353014" y="379141"/>
                        </a:cubicBezTo>
                        <a:cubicBezTo>
                          <a:pt x="1353014" y="386977"/>
                          <a:pt x="1347117" y="393760"/>
                          <a:pt x="1345580" y="401444"/>
                        </a:cubicBezTo>
                        <a:cubicBezTo>
                          <a:pt x="1342144" y="418626"/>
                          <a:pt x="1341582" y="436301"/>
                          <a:pt x="1338146" y="453483"/>
                        </a:cubicBezTo>
                        <a:cubicBezTo>
                          <a:pt x="1336609" y="461167"/>
                          <a:pt x="1332865" y="468250"/>
                          <a:pt x="1330712" y="475785"/>
                        </a:cubicBezTo>
                        <a:cubicBezTo>
                          <a:pt x="1327905" y="485609"/>
                          <a:pt x="1325756" y="495610"/>
                          <a:pt x="1323278" y="505522"/>
                        </a:cubicBezTo>
                        <a:cubicBezTo>
                          <a:pt x="1329155" y="546665"/>
                          <a:pt x="1320148" y="557953"/>
                          <a:pt x="1353014" y="579863"/>
                        </a:cubicBezTo>
                        <a:cubicBezTo>
                          <a:pt x="1359534" y="584210"/>
                          <a:pt x="1367883" y="584819"/>
                          <a:pt x="1375317" y="587297"/>
                        </a:cubicBezTo>
                        <a:cubicBezTo>
                          <a:pt x="1382751" y="584819"/>
                          <a:pt x="1390900" y="583895"/>
                          <a:pt x="1397619" y="579863"/>
                        </a:cubicBezTo>
                        <a:cubicBezTo>
                          <a:pt x="1409391" y="572800"/>
                          <a:pt x="1420602" y="552825"/>
                          <a:pt x="1427356" y="542693"/>
                        </a:cubicBezTo>
                        <a:cubicBezTo>
                          <a:pt x="1446220" y="486101"/>
                          <a:pt x="1439150" y="513456"/>
                          <a:pt x="1449658" y="460917"/>
                        </a:cubicBezTo>
                        <a:cubicBezTo>
                          <a:pt x="1485781" y="469948"/>
                          <a:pt x="1481469" y="469709"/>
                          <a:pt x="1524000" y="475785"/>
                        </a:cubicBezTo>
                        <a:cubicBezTo>
                          <a:pt x="1526453" y="476135"/>
                          <a:pt x="1528956" y="475785"/>
                          <a:pt x="1531434" y="475785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orma libre 18">
            <a:extLst>
              <a:ext uri="{FF2B5EF4-FFF2-40B4-BE49-F238E27FC236}">
                <a16:creationId xmlns:a16="http://schemas.microsoft.com/office/drawing/2014/main" id="{243AE005-B8B0-304C-BF0A-F335980CCC76}"/>
              </a:ext>
            </a:extLst>
          </p:cNvPr>
          <p:cNvSpPr/>
          <p:nvPr/>
        </p:nvSpPr>
        <p:spPr>
          <a:xfrm rot="17306092">
            <a:off x="2861126" y="3990423"/>
            <a:ext cx="1124008" cy="378190"/>
          </a:xfrm>
          <a:custGeom>
            <a:avLst/>
            <a:gdLst>
              <a:gd name="connsiteX0" fmla="*/ 8144 w 1124008"/>
              <a:gd name="connsiteY0" fmla="*/ 236369 h 378190"/>
              <a:gd name="connsiteX1" fmla="*/ 0 w 1124008"/>
              <a:gd name="connsiteY1" fmla="*/ 189095 h 378190"/>
              <a:gd name="connsiteX2" fmla="*/ 24434 w 1124008"/>
              <a:gd name="connsiteY2" fmla="*/ 75637 h 378190"/>
              <a:gd name="connsiteX3" fmla="*/ 40724 w 1124008"/>
              <a:gd name="connsiteY3" fmla="*/ 47274 h 378190"/>
              <a:gd name="connsiteX4" fmla="*/ 65159 w 1124008"/>
              <a:gd name="connsiteY4" fmla="*/ 0 h 378190"/>
              <a:gd name="connsiteX5" fmla="*/ 122174 w 1124008"/>
              <a:gd name="connsiteY5" fmla="*/ 18910 h 378190"/>
              <a:gd name="connsiteX6" fmla="*/ 146609 w 1124008"/>
              <a:gd name="connsiteY6" fmla="*/ 75637 h 378190"/>
              <a:gd name="connsiteX7" fmla="*/ 154753 w 1124008"/>
              <a:gd name="connsiteY7" fmla="*/ 312006 h 378190"/>
              <a:gd name="connsiteX8" fmla="*/ 162898 w 1124008"/>
              <a:gd name="connsiteY8" fmla="*/ 340371 h 378190"/>
              <a:gd name="connsiteX9" fmla="*/ 187334 w 1124008"/>
              <a:gd name="connsiteY9" fmla="*/ 359280 h 378190"/>
              <a:gd name="connsiteX10" fmla="*/ 236204 w 1124008"/>
              <a:gd name="connsiteY10" fmla="*/ 349826 h 378190"/>
              <a:gd name="connsiteX11" fmla="*/ 285074 w 1124008"/>
              <a:gd name="connsiteY11" fmla="*/ 330915 h 378190"/>
              <a:gd name="connsiteX12" fmla="*/ 309508 w 1124008"/>
              <a:gd name="connsiteY12" fmla="*/ 245823 h 378190"/>
              <a:gd name="connsiteX13" fmla="*/ 317653 w 1124008"/>
              <a:gd name="connsiteY13" fmla="*/ 217459 h 378190"/>
              <a:gd name="connsiteX14" fmla="*/ 325798 w 1124008"/>
              <a:gd name="connsiteY14" fmla="*/ 189095 h 378190"/>
              <a:gd name="connsiteX15" fmla="*/ 342089 w 1124008"/>
              <a:gd name="connsiteY15" fmla="*/ 56728 h 378190"/>
              <a:gd name="connsiteX16" fmla="*/ 358378 w 1124008"/>
              <a:gd name="connsiteY16" fmla="*/ 28364 h 378190"/>
              <a:gd name="connsiteX17" fmla="*/ 456119 w 1124008"/>
              <a:gd name="connsiteY17" fmla="*/ 37819 h 378190"/>
              <a:gd name="connsiteX18" fmla="*/ 472408 w 1124008"/>
              <a:gd name="connsiteY18" fmla="*/ 66183 h 378190"/>
              <a:gd name="connsiteX19" fmla="*/ 488698 w 1124008"/>
              <a:gd name="connsiteY19" fmla="*/ 283643 h 378190"/>
              <a:gd name="connsiteX20" fmla="*/ 513133 w 1124008"/>
              <a:gd name="connsiteY20" fmla="*/ 330915 h 378190"/>
              <a:gd name="connsiteX21" fmla="*/ 562004 w 1124008"/>
              <a:gd name="connsiteY21" fmla="*/ 349826 h 378190"/>
              <a:gd name="connsiteX22" fmla="*/ 619018 w 1124008"/>
              <a:gd name="connsiteY22" fmla="*/ 321461 h 378190"/>
              <a:gd name="connsiteX23" fmla="*/ 651598 w 1124008"/>
              <a:gd name="connsiteY23" fmla="*/ 264732 h 378190"/>
              <a:gd name="connsiteX24" fmla="*/ 667888 w 1124008"/>
              <a:gd name="connsiteY24" fmla="*/ 122911 h 378190"/>
              <a:gd name="connsiteX25" fmla="*/ 692323 w 1124008"/>
              <a:gd name="connsiteY25" fmla="*/ 47274 h 378190"/>
              <a:gd name="connsiteX26" fmla="*/ 716757 w 1124008"/>
              <a:gd name="connsiteY26" fmla="*/ 37819 h 378190"/>
              <a:gd name="connsiteX27" fmla="*/ 798208 w 1124008"/>
              <a:gd name="connsiteY27" fmla="*/ 66183 h 378190"/>
              <a:gd name="connsiteX28" fmla="*/ 814498 w 1124008"/>
              <a:gd name="connsiteY28" fmla="*/ 122911 h 378190"/>
              <a:gd name="connsiteX29" fmla="*/ 822642 w 1124008"/>
              <a:gd name="connsiteY29" fmla="*/ 312006 h 378190"/>
              <a:gd name="connsiteX30" fmla="*/ 847078 w 1124008"/>
              <a:gd name="connsiteY30" fmla="*/ 368735 h 378190"/>
              <a:gd name="connsiteX31" fmla="*/ 871512 w 1124008"/>
              <a:gd name="connsiteY31" fmla="*/ 378190 h 378190"/>
              <a:gd name="connsiteX32" fmla="*/ 936672 w 1124008"/>
              <a:gd name="connsiteY32" fmla="*/ 349826 h 378190"/>
              <a:gd name="connsiteX33" fmla="*/ 952963 w 1124008"/>
              <a:gd name="connsiteY33" fmla="*/ 293097 h 378190"/>
              <a:gd name="connsiteX34" fmla="*/ 961108 w 1124008"/>
              <a:gd name="connsiteY34" fmla="*/ 255278 h 378190"/>
              <a:gd name="connsiteX35" fmla="*/ 969253 w 1124008"/>
              <a:gd name="connsiteY35" fmla="*/ 198549 h 378190"/>
              <a:gd name="connsiteX36" fmla="*/ 977397 w 1124008"/>
              <a:gd name="connsiteY36" fmla="*/ 170185 h 378190"/>
              <a:gd name="connsiteX37" fmla="*/ 1124008 w 1124008"/>
              <a:gd name="connsiteY37" fmla="*/ 189095 h 378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124008" h="378190" extrusionOk="0">
                <a:moveTo>
                  <a:pt x="8144" y="236369"/>
                </a:moveTo>
                <a:cubicBezTo>
                  <a:pt x="3836" y="219628"/>
                  <a:pt x="-1613" y="205770"/>
                  <a:pt x="0" y="189095"/>
                </a:cubicBezTo>
                <a:cubicBezTo>
                  <a:pt x="1261" y="168095"/>
                  <a:pt x="11994" y="93312"/>
                  <a:pt x="24434" y="75637"/>
                </a:cubicBezTo>
                <a:cubicBezTo>
                  <a:pt x="28787" y="67234"/>
                  <a:pt x="35969" y="59520"/>
                  <a:pt x="40724" y="47274"/>
                </a:cubicBezTo>
                <a:cubicBezTo>
                  <a:pt x="53886" y="-6188"/>
                  <a:pt x="33881" y="37193"/>
                  <a:pt x="65159" y="0"/>
                </a:cubicBezTo>
                <a:cubicBezTo>
                  <a:pt x="67380" y="630"/>
                  <a:pt x="117224" y="13226"/>
                  <a:pt x="122174" y="18910"/>
                </a:cubicBezTo>
                <a:cubicBezTo>
                  <a:pt x="133638" y="31797"/>
                  <a:pt x="138516" y="59520"/>
                  <a:pt x="146609" y="75637"/>
                </a:cubicBezTo>
                <a:cubicBezTo>
                  <a:pt x="147946" y="141289"/>
                  <a:pt x="144304" y="241151"/>
                  <a:pt x="154753" y="312006"/>
                </a:cubicBezTo>
                <a:cubicBezTo>
                  <a:pt x="156615" y="322648"/>
                  <a:pt x="158081" y="332720"/>
                  <a:pt x="162898" y="340371"/>
                </a:cubicBezTo>
                <a:cubicBezTo>
                  <a:pt x="168571" y="349173"/>
                  <a:pt x="180469" y="354024"/>
                  <a:pt x="187334" y="359280"/>
                </a:cubicBezTo>
                <a:cubicBezTo>
                  <a:pt x="204362" y="357229"/>
                  <a:pt x="220493" y="357689"/>
                  <a:pt x="236204" y="349826"/>
                </a:cubicBezTo>
                <a:cubicBezTo>
                  <a:pt x="252863" y="344993"/>
                  <a:pt x="285074" y="330915"/>
                  <a:pt x="285074" y="330915"/>
                </a:cubicBezTo>
                <a:cubicBezTo>
                  <a:pt x="288793" y="302278"/>
                  <a:pt x="295508" y="274663"/>
                  <a:pt x="309508" y="245823"/>
                </a:cubicBezTo>
                <a:cubicBezTo>
                  <a:pt x="312362" y="234378"/>
                  <a:pt x="314246" y="223683"/>
                  <a:pt x="317653" y="217459"/>
                </a:cubicBezTo>
                <a:cubicBezTo>
                  <a:pt x="319343" y="203352"/>
                  <a:pt x="323870" y="192187"/>
                  <a:pt x="325798" y="189095"/>
                </a:cubicBezTo>
                <a:cubicBezTo>
                  <a:pt x="326743" y="179935"/>
                  <a:pt x="336523" y="73589"/>
                  <a:pt x="342089" y="56728"/>
                </a:cubicBezTo>
                <a:cubicBezTo>
                  <a:pt x="345050" y="46187"/>
                  <a:pt x="354344" y="38856"/>
                  <a:pt x="358378" y="28364"/>
                </a:cubicBezTo>
                <a:cubicBezTo>
                  <a:pt x="390747" y="36559"/>
                  <a:pt x="429353" y="24624"/>
                  <a:pt x="456119" y="37819"/>
                </a:cubicBezTo>
                <a:cubicBezTo>
                  <a:pt x="464607" y="42406"/>
                  <a:pt x="470632" y="54955"/>
                  <a:pt x="472408" y="66183"/>
                </a:cubicBezTo>
                <a:cubicBezTo>
                  <a:pt x="495126" y="238266"/>
                  <a:pt x="461102" y="189238"/>
                  <a:pt x="488698" y="283643"/>
                </a:cubicBezTo>
                <a:cubicBezTo>
                  <a:pt x="493129" y="299554"/>
                  <a:pt x="495199" y="321276"/>
                  <a:pt x="513133" y="330915"/>
                </a:cubicBezTo>
                <a:cubicBezTo>
                  <a:pt x="528492" y="339829"/>
                  <a:pt x="562004" y="349827"/>
                  <a:pt x="562004" y="349826"/>
                </a:cubicBezTo>
                <a:cubicBezTo>
                  <a:pt x="583060" y="344466"/>
                  <a:pt x="602396" y="341196"/>
                  <a:pt x="619018" y="321461"/>
                </a:cubicBezTo>
                <a:cubicBezTo>
                  <a:pt x="631912" y="304358"/>
                  <a:pt x="651598" y="264732"/>
                  <a:pt x="651598" y="264732"/>
                </a:cubicBezTo>
                <a:cubicBezTo>
                  <a:pt x="687728" y="169580"/>
                  <a:pt x="643521" y="289881"/>
                  <a:pt x="667888" y="122911"/>
                </a:cubicBezTo>
                <a:cubicBezTo>
                  <a:pt x="669362" y="102852"/>
                  <a:pt x="672872" y="62720"/>
                  <a:pt x="692323" y="47274"/>
                </a:cubicBezTo>
                <a:cubicBezTo>
                  <a:pt x="700337" y="40064"/>
                  <a:pt x="708946" y="40394"/>
                  <a:pt x="716757" y="37819"/>
                </a:cubicBezTo>
                <a:cubicBezTo>
                  <a:pt x="730524" y="39628"/>
                  <a:pt x="787576" y="35376"/>
                  <a:pt x="798208" y="66183"/>
                </a:cubicBezTo>
                <a:cubicBezTo>
                  <a:pt x="807308" y="83085"/>
                  <a:pt x="814498" y="122911"/>
                  <a:pt x="814498" y="122911"/>
                </a:cubicBezTo>
                <a:cubicBezTo>
                  <a:pt x="827512" y="183899"/>
                  <a:pt x="817777" y="250424"/>
                  <a:pt x="822642" y="312006"/>
                </a:cubicBezTo>
                <a:cubicBezTo>
                  <a:pt x="827183" y="337139"/>
                  <a:pt x="828451" y="355538"/>
                  <a:pt x="847078" y="368735"/>
                </a:cubicBezTo>
                <a:cubicBezTo>
                  <a:pt x="855428" y="373894"/>
                  <a:pt x="864204" y="375905"/>
                  <a:pt x="871512" y="378190"/>
                </a:cubicBezTo>
                <a:cubicBezTo>
                  <a:pt x="890242" y="376583"/>
                  <a:pt x="926447" y="376387"/>
                  <a:pt x="936672" y="349826"/>
                </a:cubicBezTo>
                <a:cubicBezTo>
                  <a:pt x="946094" y="333242"/>
                  <a:pt x="947171" y="310259"/>
                  <a:pt x="952963" y="293097"/>
                </a:cubicBezTo>
                <a:cubicBezTo>
                  <a:pt x="954744" y="281418"/>
                  <a:pt x="960354" y="268344"/>
                  <a:pt x="961108" y="255278"/>
                </a:cubicBezTo>
                <a:cubicBezTo>
                  <a:pt x="966243" y="234453"/>
                  <a:pt x="964577" y="215309"/>
                  <a:pt x="969253" y="198549"/>
                </a:cubicBezTo>
                <a:cubicBezTo>
                  <a:pt x="969982" y="189347"/>
                  <a:pt x="974793" y="181300"/>
                  <a:pt x="977397" y="170185"/>
                </a:cubicBezTo>
                <a:cubicBezTo>
                  <a:pt x="1086398" y="186702"/>
                  <a:pt x="1045004" y="185961"/>
                  <a:pt x="1124008" y="189095"/>
                </a:cubicBezTo>
              </a:path>
            </a:pathLst>
          </a:custGeom>
          <a:noFill/>
          <a:ln w="28575">
            <a:solidFill>
              <a:schemeClr val="accent2"/>
            </a:solidFill>
            <a:prstDash val="sysDot"/>
            <a:tailEnd type="none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7434 w 1025912"/>
                      <a:gd name="connsiteY0" fmla="*/ 185854 h 297366"/>
                      <a:gd name="connsiteX1" fmla="*/ 0 w 1025912"/>
                      <a:gd name="connsiteY1" fmla="*/ 148683 h 297366"/>
                      <a:gd name="connsiteX2" fmla="*/ 22302 w 1025912"/>
                      <a:gd name="connsiteY2" fmla="*/ 59473 h 297366"/>
                      <a:gd name="connsiteX3" fmla="*/ 37170 w 1025912"/>
                      <a:gd name="connsiteY3" fmla="*/ 37171 h 297366"/>
                      <a:gd name="connsiteX4" fmla="*/ 59473 w 1025912"/>
                      <a:gd name="connsiteY4" fmla="*/ 0 h 297366"/>
                      <a:gd name="connsiteX5" fmla="*/ 111512 w 1025912"/>
                      <a:gd name="connsiteY5" fmla="*/ 14869 h 297366"/>
                      <a:gd name="connsiteX6" fmla="*/ 133814 w 1025912"/>
                      <a:gd name="connsiteY6" fmla="*/ 59473 h 297366"/>
                      <a:gd name="connsiteX7" fmla="*/ 141248 w 1025912"/>
                      <a:gd name="connsiteY7" fmla="*/ 245327 h 297366"/>
                      <a:gd name="connsiteX8" fmla="*/ 148682 w 1025912"/>
                      <a:gd name="connsiteY8" fmla="*/ 267630 h 297366"/>
                      <a:gd name="connsiteX9" fmla="*/ 170985 w 1025912"/>
                      <a:gd name="connsiteY9" fmla="*/ 282498 h 297366"/>
                      <a:gd name="connsiteX10" fmla="*/ 215590 w 1025912"/>
                      <a:gd name="connsiteY10" fmla="*/ 275064 h 297366"/>
                      <a:gd name="connsiteX11" fmla="*/ 260195 w 1025912"/>
                      <a:gd name="connsiteY11" fmla="*/ 260195 h 297366"/>
                      <a:gd name="connsiteX12" fmla="*/ 282497 w 1025912"/>
                      <a:gd name="connsiteY12" fmla="*/ 193288 h 297366"/>
                      <a:gd name="connsiteX13" fmla="*/ 289931 w 1025912"/>
                      <a:gd name="connsiteY13" fmla="*/ 170986 h 297366"/>
                      <a:gd name="connsiteX14" fmla="*/ 297365 w 1025912"/>
                      <a:gd name="connsiteY14" fmla="*/ 148683 h 297366"/>
                      <a:gd name="connsiteX15" fmla="*/ 312234 w 1025912"/>
                      <a:gd name="connsiteY15" fmla="*/ 44605 h 297366"/>
                      <a:gd name="connsiteX16" fmla="*/ 327102 w 1025912"/>
                      <a:gd name="connsiteY16" fmla="*/ 22303 h 297366"/>
                      <a:gd name="connsiteX17" fmla="*/ 416312 w 1025912"/>
                      <a:gd name="connsiteY17" fmla="*/ 29737 h 297366"/>
                      <a:gd name="connsiteX18" fmla="*/ 431180 w 1025912"/>
                      <a:gd name="connsiteY18" fmla="*/ 52039 h 297366"/>
                      <a:gd name="connsiteX19" fmla="*/ 446048 w 1025912"/>
                      <a:gd name="connsiteY19" fmla="*/ 223025 h 297366"/>
                      <a:gd name="connsiteX20" fmla="*/ 468351 w 1025912"/>
                      <a:gd name="connsiteY20" fmla="*/ 260195 h 297366"/>
                      <a:gd name="connsiteX21" fmla="*/ 512956 w 1025912"/>
                      <a:gd name="connsiteY21" fmla="*/ 275064 h 297366"/>
                      <a:gd name="connsiteX22" fmla="*/ 564995 w 1025912"/>
                      <a:gd name="connsiteY22" fmla="*/ 252761 h 297366"/>
                      <a:gd name="connsiteX23" fmla="*/ 594731 w 1025912"/>
                      <a:gd name="connsiteY23" fmla="*/ 208156 h 297366"/>
                      <a:gd name="connsiteX24" fmla="*/ 609600 w 1025912"/>
                      <a:gd name="connsiteY24" fmla="*/ 96644 h 297366"/>
                      <a:gd name="connsiteX25" fmla="*/ 631902 w 1025912"/>
                      <a:gd name="connsiteY25" fmla="*/ 37171 h 297366"/>
                      <a:gd name="connsiteX26" fmla="*/ 654204 w 1025912"/>
                      <a:gd name="connsiteY26" fmla="*/ 29737 h 297366"/>
                      <a:gd name="connsiteX27" fmla="*/ 728546 w 1025912"/>
                      <a:gd name="connsiteY27" fmla="*/ 52039 h 297366"/>
                      <a:gd name="connsiteX28" fmla="*/ 743414 w 1025912"/>
                      <a:gd name="connsiteY28" fmla="*/ 96644 h 297366"/>
                      <a:gd name="connsiteX29" fmla="*/ 750848 w 1025912"/>
                      <a:gd name="connsiteY29" fmla="*/ 245327 h 297366"/>
                      <a:gd name="connsiteX30" fmla="*/ 773151 w 1025912"/>
                      <a:gd name="connsiteY30" fmla="*/ 289932 h 297366"/>
                      <a:gd name="connsiteX31" fmla="*/ 795453 w 1025912"/>
                      <a:gd name="connsiteY31" fmla="*/ 297366 h 297366"/>
                      <a:gd name="connsiteX32" fmla="*/ 854926 w 1025912"/>
                      <a:gd name="connsiteY32" fmla="*/ 275064 h 297366"/>
                      <a:gd name="connsiteX33" fmla="*/ 869795 w 1025912"/>
                      <a:gd name="connsiteY33" fmla="*/ 230459 h 297366"/>
                      <a:gd name="connsiteX34" fmla="*/ 877229 w 1025912"/>
                      <a:gd name="connsiteY34" fmla="*/ 200722 h 297366"/>
                      <a:gd name="connsiteX35" fmla="*/ 884663 w 1025912"/>
                      <a:gd name="connsiteY35" fmla="*/ 156117 h 297366"/>
                      <a:gd name="connsiteX36" fmla="*/ 892097 w 1025912"/>
                      <a:gd name="connsiteY36" fmla="*/ 133815 h 297366"/>
                      <a:gd name="connsiteX37" fmla="*/ 1025912 w 1025912"/>
                      <a:gd name="connsiteY37" fmla="*/ 148683 h 297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025912" h="297366">
                        <a:moveTo>
                          <a:pt x="7434" y="185854"/>
                        </a:moveTo>
                        <a:cubicBezTo>
                          <a:pt x="4956" y="173464"/>
                          <a:pt x="0" y="161319"/>
                          <a:pt x="0" y="148683"/>
                        </a:cubicBezTo>
                        <a:cubicBezTo>
                          <a:pt x="0" y="131962"/>
                          <a:pt x="13076" y="73312"/>
                          <a:pt x="22302" y="59473"/>
                        </a:cubicBezTo>
                        <a:cubicBezTo>
                          <a:pt x="27258" y="52039"/>
                          <a:pt x="33174" y="45162"/>
                          <a:pt x="37170" y="37171"/>
                        </a:cubicBezTo>
                        <a:cubicBezTo>
                          <a:pt x="56471" y="-1431"/>
                          <a:pt x="30431" y="29042"/>
                          <a:pt x="59473" y="0"/>
                        </a:cubicBezTo>
                        <a:cubicBezTo>
                          <a:pt x="61419" y="487"/>
                          <a:pt x="106662" y="10989"/>
                          <a:pt x="111512" y="14869"/>
                        </a:cubicBezTo>
                        <a:cubicBezTo>
                          <a:pt x="124613" y="25350"/>
                          <a:pt x="128917" y="44781"/>
                          <a:pt x="133814" y="59473"/>
                        </a:cubicBezTo>
                        <a:cubicBezTo>
                          <a:pt x="136292" y="121424"/>
                          <a:pt x="136831" y="183484"/>
                          <a:pt x="141248" y="245327"/>
                        </a:cubicBezTo>
                        <a:cubicBezTo>
                          <a:pt x="141806" y="253144"/>
                          <a:pt x="143787" y="261511"/>
                          <a:pt x="148682" y="267630"/>
                        </a:cubicBezTo>
                        <a:cubicBezTo>
                          <a:pt x="154264" y="274607"/>
                          <a:pt x="163551" y="277542"/>
                          <a:pt x="170985" y="282498"/>
                        </a:cubicBezTo>
                        <a:cubicBezTo>
                          <a:pt x="185853" y="280020"/>
                          <a:pt x="200967" y="278720"/>
                          <a:pt x="215590" y="275064"/>
                        </a:cubicBezTo>
                        <a:cubicBezTo>
                          <a:pt x="230795" y="271263"/>
                          <a:pt x="260195" y="260195"/>
                          <a:pt x="260195" y="260195"/>
                        </a:cubicBezTo>
                        <a:lnTo>
                          <a:pt x="282497" y="193288"/>
                        </a:lnTo>
                        <a:lnTo>
                          <a:pt x="289931" y="170986"/>
                        </a:lnTo>
                        <a:lnTo>
                          <a:pt x="297365" y="148683"/>
                        </a:lnTo>
                        <a:cubicBezTo>
                          <a:pt x="298144" y="142451"/>
                          <a:pt x="307948" y="57463"/>
                          <a:pt x="312234" y="44605"/>
                        </a:cubicBezTo>
                        <a:cubicBezTo>
                          <a:pt x="315059" y="36129"/>
                          <a:pt x="322146" y="29737"/>
                          <a:pt x="327102" y="22303"/>
                        </a:cubicBezTo>
                        <a:cubicBezTo>
                          <a:pt x="356839" y="24781"/>
                          <a:pt x="387620" y="21540"/>
                          <a:pt x="416312" y="29737"/>
                        </a:cubicBezTo>
                        <a:cubicBezTo>
                          <a:pt x="424903" y="32191"/>
                          <a:pt x="429916" y="43194"/>
                          <a:pt x="431180" y="52039"/>
                        </a:cubicBezTo>
                        <a:cubicBezTo>
                          <a:pt x="450056" y="184174"/>
                          <a:pt x="426815" y="146091"/>
                          <a:pt x="446048" y="223025"/>
                        </a:cubicBezTo>
                        <a:cubicBezTo>
                          <a:pt x="449682" y="237560"/>
                          <a:pt x="453323" y="252681"/>
                          <a:pt x="468351" y="260195"/>
                        </a:cubicBezTo>
                        <a:cubicBezTo>
                          <a:pt x="482369" y="267204"/>
                          <a:pt x="512956" y="275064"/>
                          <a:pt x="512956" y="275064"/>
                        </a:cubicBezTo>
                        <a:cubicBezTo>
                          <a:pt x="532574" y="270159"/>
                          <a:pt x="550620" y="269190"/>
                          <a:pt x="564995" y="252761"/>
                        </a:cubicBezTo>
                        <a:cubicBezTo>
                          <a:pt x="576762" y="239313"/>
                          <a:pt x="594731" y="208156"/>
                          <a:pt x="594731" y="208156"/>
                        </a:cubicBezTo>
                        <a:cubicBezTo>
                          <a:pt x="611458" y="124519"/>
                          <a:pt x="592217" y="227012"/>
                          <a:pt x="609600" y="96644"/>
                        </a:cubicBezTo>
                        <a:cubicBezTo>
                          <a:pt x="612126" y="77698"/>
                          <a:pt x="614734" y="50905"/>
                          <a:pt x="631902" y="37171"/>
                        </a:cubicBezTo>
                        <a:cubicBezTo>
                          <a:pt x="638021" y="32276"/>
                          <a:pt x="646770" y="32215"/>
                          <a:pt x="654204" y="29737"/>
                        </a:cubicBezTo>
                        <a:cubicBezTo>
                          <a:pt x="668757" y="31816"/>
                          <a:pt x="715288" y="30827"/>
                          <a:pt x="728546" y="52039"/>
                        </a:cubicBezTo>
                        <a:cubicBezTo>
                          <a:pt x="736853" y="65329"/>
                          <a:pt x="743414" y="96644"/>
                          <a:pt x="743414" y="96644"/>
                        </a:cubicBezTo>
                        <a:cubicBezTo>
                          <a:pt x="745892" y="146205"/>
                          <a:pt x="746727" y="195875"/>
                          <a:pt x="750848" y="245327"/>
                        </a:cubicBezTo>
                        <a:cubicBezTo>
                          <a:pt x="752442" y="264459"/>
                          <a:pt x="756229" y="279779"/>
                          <a:pt x="773151" y="289932"/>
                        </a:cubicBezTo>
                        <a:cubicBezTo>
                          <a:pt x="779870" y="293964"/>
                          <a:pt x="788019" y="294888"/>
                          <a:pt x="795453" y="297366"/>
                        </a:cubicBezTo>
                        <a:cubicBezTo>
                          <a:pt x="810446" y="294368"/>
                          <a:pt x="843987" y="292566"/>
                          <a:pt x="854926" y="275064"/>
                        </a:cubicBezTo>
                        <a:cubicBezTo>
                          <a:pt x="863233" y="261774"/>
                          <a:pt x="865994" y="245664"/>
                          <a:pt x="869795" y="230459"/>
                        </a:cubicBezTo>
                        <a:cubicBezTo>
                          <a:pt x="872273" y="220547"/>
                          <a:pt x="875225" y="210741"/>
                          <a:pt x="877229" y="200722"/>
                        </a:cubicBezTo>
                        <a:cubicBezTo>
                          <a:pt x="880185" y="185941"/>
                          <a:pt x="881393" y="170831"/>
                          <a:pt x="884663" y="156117"/>
                        </a:cubicBezTo>
                        <a:cubicBezTo>
                          <a:pt x="886363" y="148467"/>
                          <a:pt x="889619" y="141249"/>
                          <a:pt x="892097" y="133815"/>
                        </a:cubicBezTo>
                        <a:cubicBezTo>
                          <a:pt x="995973" y="151127"/>
                          <a:pt x="951160" y="148683"/>
                          <a:pt x="1025912" y="148683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55E5C4C9-8472-1644-9640-EF5A22FDFA1A}"/>
              </a:ext>
            </a:extLst>
          </p:cNvPr>
          <p:cNvSpPr/>
          <p:nvPr/>
        </p:nvSpPr>
        <p:spPr>
          <a:xfrm rot="21309783">
            <a:off x="2939071" y="4552269"/>
            <a:ext cx="609600" cy="43861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" sz="1600" baseline="-25000" dirty="0">
                <a:solidFill>
                  <a:schemeClr val="tx1"/>
                </a:solidFill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s-ES" sz="16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CEA614A5-D830-4A42-BADC-79363897D752}"/>
              </a:ext>
            </a:extLst>
          </p:cNvPr>
          <p:cNvSpPr/>
          <p:nvPr/>
        </p:nvSpPr>
        <p:spPr>
          <a:xfrm rot="21333773">
            <a:off x="3516673" y="3342164"/>
            <a:ext cx="609600" cy="438615"/>
          </a:xfrm>
          <a:prstGeom prst="ellipse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" sz="1600" baseline="-25000" dirty="0">
                <a:solidFill>
                  <a:schemeClr val="tx1"/>
                </a:solidFill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s-ES" sz="16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0E01337-1A92-EB42-B509-51BF9E6EA510}"/>
              </a:ext>
            </a:extLst>
          </p:cNvPr>
          <p:cNvSpPr txBox="1"/>
          <p:nvPr/>
        </p:nvSpPr>
        <p:spPr>
          <a:xfrm>
            <a:off x="773151" y="2364233"/>
            <a:ext cx="484369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“</a:t>
            </a:r>
            <a:r>
              <a:rPr lang="es-ES" dirty="0" err="1"/>
              <a:t>classical</a:t>
            </a:r>
            <a:r>
              <a:rPr lang="es-ES" dirty="0"/>
              <a:t>” </a:t>
            </a:r>
            <a:r>
              <a:rPr lang="es-ES" dirty="0" err="1"/>
              <a:t>method</a:t>
            </a:r>
            <a:r>
              <a:rPr lang="es-ES" dirty="0"/>
              <a:t>: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Compton</a:t>
            </a:r>
            <a:r>
              <a:rPr lang="es-ES" dirty="0"/>
              <a:t> </a:t>
            </a:r>
            <a:r>
              <a:rPr lang="es-ES" dirty="0" err="1"/>
              <a:t>suppression</a:t>
            </a:r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4B85ABA-D4F1-2B42-B7F3-3F7D3324E116}"/>
              </a:ext>
            </a:extLst>
          </p:cNvPr>
          <p:cNvSpPr txBox="1"/>
          <p:nvPr/>
        </p:nvSpPr>
        <p:spPr>
          <a:xfrm rot="20206052">
            <a:off x="3194608" y="5015046"/>
            <a:ext cx="131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AC-detector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36D7793-15FE-0645-AB8A-845C0003D982}"/>
              </a:ext>
            </a:extLst>
          </p:cNvPr>
          <p:cNvSpPr txBox="1"/>
          <p:nvPr/>
        </p:nvSpPr>
        <p:spPr>
          <a:xfrm rot="20206052">
            <a:off x="3539675" y="4030343"/>
            <a:ext cx="985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HPGe</a:t>
            </a:r>
            <a:endParaRPr lang="es-ES" dirty="0"/>
          </a:p>
          <a:p>
            <a:r>
              <a:rPr lang="es-ES" dirty="0"/>
              <a:t>detector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BE1D15D3-C946-3B41-B19B-BBDD6D651126}"/>
              </a:ext>
            </a:extLst>
          </p:cNvPr>
          <p:cNvSpPr txBox="1"/>
          <p:nvPr/>
        </p:nvSpPr>
        <p:spPr>
          <a:xfrm>
            <a:off x="889765" y="1545268"/>
            <a:ext cx="7416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>
                <a:solidFill>
                  <a:srgbClr val="0070C0"/>
                </a:solidFill>
                <a:latin typeface="+mj-lt"/>
              </a:rPr>
              <a:t>Second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,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how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to reduce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Compton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800" dirty="0" err="1">
                <a:solidFill>
                  <a:srgbClr val="0070C0"/>
                </a:solidFill>
                <a:latin typeface="+mj-lt"/>
              </a:rPr>
              <a:t>background</a:t>
            </a:r>
            <a:r>
              <a:rPr lang="es-ES" sz="2800" dirty="0">
                <a:solidFill>
                  <a:srgbClr val="0070C0"/>
                </a:solidFill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34691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33">
            <a:extLst>
              <a:ext uri="{FF2B5EF4-FFF2-40B4-BE49-F238E27FC236}">
                <a16:creationId xmlns:a16="http://schemas.microsoft.com/office/drawing/2014/main" id="{614141FC-8189-47F8-821A-FC9A4E91E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35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0CE56-C36B-E24B-BF49-0F59D8AFC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10047"/>
            <a:ext cx="3300984" cy="16459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development of clusters of highly segmented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HPGe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detectors </a:t>
            </a:r>
          </a:p>
        </p:txBody>
      </p:sp>
      <p:sp>
        <p:nvSpPr>
          <p:cNvPr id="43" name="Rectangle 37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981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1DD53CB-025D-814C-ACB6-C9730BD6ECE1}"/>
              </a:ext>
            </a:extLst>
          </p:cNvPr>
          <p:cNvSpPr txBox="1"/>
          <p:nvPr/>
        </p:nvSpPr>
        <p:spPr>
          <a:xfrm>
            <a:off x="4581144" y="510047"/>
            <a:ext cx="6858000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Compound or cluster detectors were developed in Europe in the nineties and used for first time in </a:t>
            </a:r>
            <a:r>
              <a:rPr lang="en-US" sz="2000" dirty="0" err="1">
                <a:latin typeface="+mj-lt"/>
              </a:rPr>
              <a:t>Euroball</a:t>
            </a:r>
            <a:r>
              <a:rPr lang="en-US" sz="2000" dirty="0">
                <a:latin typeface="+mj-lt"/>
              </a:rPr>
              <a:t>. This is the starting point up to reach the development of highly-segmented </a:t>
            </a:r>
            <a:r>
              <a:rPr lang="en-US" sz="2000" dirty="0" err="1">
                <a:latin typeface="+mj-lt"/>
              </a:rPr>
              <a:t>HPGe</a:t>
            </a:r>
            <a:r>
              <a:rPr lang="en-US" sz="2000" dirty="0">
                <a:latin typeface="+mj-lt"/>
              </a:rPr>
              <a:t> detectors…</a:t>
            </a:r>
          </a:p>
        </p:txBody>
      </p:sp>
      <p:pic>
        <p:nvPicPr>
          <p:cNvPr id="7" name="Form1">
            <a:extLst>
              <a:ext uri="{FF2B5EF4-FFF2-40B4-BE49-F238E27FC236}">
                <a16:creationId xmlns:a16="http://schemas.microsoft.com/office/drawing/2014/main" id="{82968065-EE68-AE45-9E5E-9975D546AEB7}"/>
              </a:ext>
            </a:extLst>
          </p:cNvPr>
          <p:cNvPicPr/>
          <p:nvPr/>
        </p:nvPicPr>
        <p:blipFill rotWithShape="1">
          <a:blip r:embed="rId2"/>
          <a:srcRect l="29917" r="11195" b="-1"/>
          <a:stretch>
            <a:fillRect/>
          </a:stretch>
        </p:blipFill>
        <p:spPr>
          <a:xfrm rot="5400000">
            <a:off x="8109983" y="2675008"/>
            <a:ext cx="3639312" cy="3584448"/>
          </a:xfrm>
          <a:prstGeom prst="rect">
            <a:avLst/>
          </a:prstGeom>
        </p:spPr>
      </p:pic>
      <p:pic>
        <p:nvPicPr>
          <p:cNvPr id="6" name="Grafik 1">
            <a:extLst>
              <a:ext uri="{FF2B5EF4-FFF2-40B4-BE49-F238E27FC236}">
                <a16:creationId xmlns:a16="http://schemas.microsoft.com/office/drawing/2014/main" id="{57F6312F-8810-854F-8F44-C9223473E7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6" r="24327" b="2"/>
          <a:stretch>
            <a:fillRect/>
          </a:stretch>
        </p:blipFill>
        <p:spPr>
          <a:xfrm rot="5400000">
            <a:off x="4320167" y="2633894"/>
            <a:ext cx="3639312" cy="3584448"/>
          </a:xfrm>
          <a:prstGeom prst="rect">
            <a:avLst/>
          </a:prstGeom>
        </p:spPr>
      </p:pic>
      <p:pic>
        <p:nvPicPr>
          <p:cNvPr id="5" name="Grafik 2">
            <a:extLst>
              <a:ext uri="{FF2B5EF4-FFF2-40B4-BE49-F238E27FC236}">
                <a16:creationId xmlns:a16="http://schemas.microsoft.com/office/drawing/2014/main" id="{80C00AB5-82A5-6248-AAF4-C0FD904B17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 r="29160" b="2"/>
          <a:stretch>
            <a:fillRect/>
          </a:stretch>
        </p:blipFill>
        <p:spPr>
          <a:xfrm>
            <a:off x="557783" y="2606462"/>
            <a:ext cx="3584448" cy="3639312"/>
          </a:xfrm>
          <a:prstGeom prst="rect">
            <a:avLst/>
          </a:prstGeom>
        </p:spPr>
      </p:pic>
      <p:pic>
        <p:nvPicPr>
          <p:cNvPr id="26" name="Picture 7" descr="logoAgata">
            <a:extLst>
              <a:ext uri="{FF2B5EF4-FFF2-40B4-BE49-F238E27FC236}">
                <a16:creationId xmlns:a16="http://schemas.microsoft.com/office/drawing/2014/main" id="{E590359D-FB66-654A-8860-F168C30AC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939" y="4972850"/>
            <a:ext cx="97948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30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564">
            <a:extLst>
              <a:ext uri="{FF2B5EF4-FFF2-40B4-BE49-F238E27FC236}">
                <a16:creationId xmlns:a16="http://schemas.microsoft.com/office/drawing/2014/main" id="{E0EB1299-E961-CD4B-A93E-C2813328125C}"/>
              </a:ext>
            </a:extLst>
          </p:cNvPr>
          <p:cNvGrpSpPr/>
          <p:nvPr/>
        </p:nvGrpSpPr>
        <p:grpSpPr>
          <a:xfrm>
            <a:off x="1380743" y="2413818"/>
            <a:ext cx="10679792" cy="4216223"/>
            <a:chOff x="-1176061" y="1990805"/>
            <a:chExt cx="10680161" cy="4216543"/>
          </a:xfrm>
        </p:grpSpPr>
        <p:pic>
          <p:nvPicPr>
            <p:cNvPr id="6" name="Picture 5850">
              <a:extLst>
                <a:ext uri="{FF2B5EF4-FFF2-40B4-BE49-F238E27FC236}">
                  <a16:creationId xmlns:a16="http://schemas.microsoft.com/office/drawing/2014/main" id="{8A2DA3AC-C77F-C543-B666-EFF40B07DF36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16904" y="4240402"/>
              <a:ext cx="1187196" cy="251460"/>
            </a:xfrm>
            <a:prstGeom prst="rect">
              <a:avLst/>
            </a:prstGeom>
          </p:spPr>
        </p:pic>
        <p:sp>
          <p:nvSpPr>
            <p:cNvPr id="7" name="Shape 5851">
              <a:extLst>
                <a:ext uri="{FF2B5EF4-FFF2-40B4-BE49-F238E27FC236}">
                  <a16:creationId xmlns:a16="http://schemas.microsoft.com/office/drawing/2014/main" id="{8DA8BA7B-63D8-944A-8435-53B622C11F7B}"/>
                </a:ext>
              </a:extLst>
            </p:cNvPr>
            <p:cNvSpPr/>
            <p:nvPr/>
          </p:nvSpPr>
          <p:spPr>
            <a:xfrm>
              <a:off x="8351190" y="4559209"/>
              <a:ext cx="360045" cy="143064"/>
            </a:xfrm>
            <a:custGeom>
              <a:avLst/>
              <a:gdLst/>
              <a:ahLst/>
              <a:cxnLst/>
              <a:rect l="0" t="0" r="0" b="0"/>
              <a:pathLst>
                <a:path w="360045">
                  <a:moveTo>
                    <a:pt x="0" y="0"/>
                  </a:moveTo>
                  <a:lnTo>
                    <a:pt x="360045" y="0"/>
                  </a:lnTo>
                </a:path>
              </a:pathLst>
            </a:custGeom>
            <a:ln w="25908" cap="flat">
              <a:miter lim="127000"/>
            </a:ln>
          </p:spPr>
          <p:style>
            <a:lnRef idx="1">
              <a:srgbClr val="ED7D31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pic>
          <p:nvPicPr>
            <p:cNvPr id="8" name="Picture 5859">
              <a:extLst>
                <a:ext uri="{FF2B5EF4-FFF2-40B4-BE49-F238E27FC236}">
                  <a16:creationId xmlns:a16="http://schemas.microsoft.com/office/drawing/2014/main" id="{26F8F3A0-EDDC-8749-96D0-DA50F404FCBF}"/>
                </a:ext>
              </a:extLst>
            </p:cNvPr>
            <p:cNvPicPr/>
            <p:nvPr/>
          </p:nvPicPr>
          <p:blipFill rotWithShape="1">
            <a:blip r:embed="rId3"/>
            <a:srcRect l="1084" b="11621"/>
            <a:stretch/>
          </p:blipFill>
          <p:spPr>
            <a:xfrm>
              <a:off x="-1176061" y="1990805"/>
              <a:ext cx="8970574" cy="4216543"/>
            </a:xfrm>
            <a:prstGeom prst="rect">
              <a:avLst/>
            </a:prstGeom>
          </p:spPr>
        </p:pic>
        <p:pic>
          <p:nvPicPr>
            <p:cNvPr id="31" name="Picture 5882">
              <a:extLst>
                <a:ext uri="{FF2B5EF4-FFF2-40B4-BE49-F238E27FC236}">
                  <a16:creationId xmlns:a16="http://schemas.microsoft.com/office/drawing/2014/main" id="{5EF04789-C4A3-DE49-8397-2552F7A8A920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949236" y="4806199"/>
              <a:ext cx="1524000" cy="1333500"/>
            </a:xfrm>
            <a:prstGeom prst="rect">
              <a:avLst/>
            </a:prstGeom>
          </p:spPr>
        </p:pic>
      </p:grpSp>
      <p:sp>
        <p:nvSpPr>
          <p:cNvPr id="32" name="Título 31">
            <a:extLst>
              <a:ext uri="{FF2B5EF4-FFF2-40B4-BE49-F238E27FC236}">
                <a16:creationId xmlns:a16="http://schemas.microsoft.com/office/drawing/2014/main" id="{1054AE73-456C-1E48-8E26-CB56E4B82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Why?...</a:t>
            </a:r>
            <a:endParaRPr lang="es-ES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60A49FC-9B30-3C41-B5E6-0B52C94BEA36}"/>
              </a:ext>
            </a:extLst>
          </p:cNvPr>
          <p:cNvSpPr txBox="1"/>
          <p:nvPr/>
        </p:nvSpPr>
        <p:spPr>
          <a:xfrm>
            <a:off x="3389378" y="527989"/>
            <a:ext cx="7021291" cy="1384995"/>
          </a:xfrm>
          <a:prstGeom prst="rect">
            <a:avLst/>
          </a:prstGeom>
          <a:noFill/>
          <a:ln w="349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800" dirty="0" err="1"/>
              <a:t>Experiments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stable</a:t>
            </a:r>
            <a:r>
              <a:rPr lang="es-ES" sz="2800" dirty="0"/>
              <a:t> and </a:t>
            </a:r>
            <a:r>
              <a:rPr lang="es-ES" sz="2800" dirty="0" err="1"/>
              <a:t>radioactive</a:t>
            </a:r>
            <a:r>
              <a:rPr lang="es-ES" sz="2800" dirty="0"/>
              <a:t> </a:t>
            </a:r>
            <a:r>
              <a:rPr lang="es-ES" sz="2800" dirty="0" err="1"/>
              <a:t>beams</a:t>
            </a:r>
            <a:r>
              <a:rPr lang="es-ES" sz="2800" dirty="0"/>
              <a:t> to </a:t>
            </a:r>
            <a:r>
              <a:rPr lang="es-ES" sz="2800" dirty="0" err="1"/>
              <a:t>study</a:t>
            </a:r>
            <a:r>
              <a:rPr lang="es-ES" sz="2800" dirty="0"/>
              <a:t> nuclear </a:t>
            </a:r>
            <a:r>
              <a:rPr lang="es-ES" sz="2800" dirty="0" err="1"/>
              <a:t>structure</a:t>
            </a:r>
            <a:r>
              <a:rPr lang="es-ES" sz="2800" dirty="0"/>
              <a:t> at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frontier</a:t>
            </a:r>
            <a:r>
              <a:rPr lang="es-ES" sz="2800" dirty="0"/>
              <a:t> of </a:t>
            </a:r>
            <a:r>
              <a:rPr lang="es-ES" sz="2800" dirty="0" err="1"/>
              <a:t>knowledge</a:t>
            </a:r>
            <a:r>
              <a:rPr lang="es-ES" sz="2800" dirty="0"/>
              <a:t> </a:t>
            </a:r>
          </a:p>
        </p:txBody>
      </p:sp>
      <p:sp>
        <p:nvSpPr>
          <p:cNvPr id="49" name="Forma libre 48">
            <a:extLst>
              <a:ext uri="{FF2B5EF4-FFF2-40B4-BE49-F238E27FC236}">
                <a16:creationId xmlns:a16="http://schemas.microsoft.com/office/drawing/2014/main" id="{B7F724D8-2624-124C-85DE-09A14EB3C586}"/>
              </a:ext>
            </a:extLst>
          </p:cNvPr>
          <p:cNvSpPr/>
          <p:nvPr/>
        </p:nvSpPr>
        <p:spPr>
          <a:xfrm>
            <a:off x="996696" y="1307592"/>
            <a:ext cx="1536192" cy="64697"/>
          </a:xfrm>
          <a:custGeom>
            <a:avLst/>
            <a:gdLst>
              <a:gd name="connsiteX0" fmla="*/ 0 w 1536192"/>
              <a:gd name="connsiteY0" fmla="*/ 0 h 64697"/>
              <a:gd name="connsiteX1" fmla="*/ 45720 w 1536192"/>
              <a:gd name="connsiteY1" fmla="*/ 18288 h 64697"/>
              <a:gd name="connsiteX2" fmla="*/ 210312 w 1536192"/>
              <a:gd name="connsiteY2" fmla="*/ 36576 h 64697"/>
              <a:gd name="connsiteX3" fmla="*/ 731520 w 1536192"/>
              <a:gd name="connsiteY3" fmla="*/ 54864 h 64697"/>
              <a:gd name="connsiteX4" fmla="*/ 987552 w 1536192"/>
              <a:gd name="connsiteY4" fmla="*/ 54864 h 64697"/>
              <a:gd name="connsiteX5" fmla="*/ 1078992 w 1536192"/>
              <a:gd name="connsiteY5" fmla="*/ 27432 h 64697"/>
              <a:gd name="connsiteX6" fmla="*/ 1161288 w 1536192"/>
              <a:gd name="connsiteY6" fmla="*/ 9144 h 64697"/>
              <a:gd name="connsiteX7" fmla="*/ 1536192 w 1536192"/>
              <a:gd name="connsiteY7" fmla="*/ 18288 h 64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6192" h="64697" extrusionOk="0">
                <a:moveTo>
                  <a:pt x="0" y="0"/>
                </a:moveTo>
                <a:cubicBezTo>
                  <a:pt x="14553" y="5672"/>
                  <a:pt x="25181" y="17115"/>
                  <a:pt x="45720" y="18288"/>
                </a:cubicBezTo>
                <a:cubicBezTo>
                  <a:pt x="106679" y="29130"/>
                  <a:pt x="139357" y="29288"/>
                  <a:pt x="210312" y="36576"/>
                </a:cubicBezTo>
                <a:cubicBezTo>
                  <a:pt x="411824" y="80357"/>
                  <a:pt x="252026" y="49410"/>
                  <a:pt x="731520" y="54864"/>
                </a:cubicBezTo>
                <a:cubicBezTo>
                  <a:pt x="854561" y="63655"/>
                  <a:pt x="839665" y="71347"/>
                  <a:pt x="987552" y="54864"/>
                </a:cubicBezTo>
                <a:cubicBezTo>
                  <a:pt x="1030194" y="51988"/>
                  <a:pt x="1042629" y="28684"/>
                  <a:pt x="1078992" y="27432"/>
                </a:cubicBezTo>
                <a:cubicBezTo>
                  <a:pt x="1137182" y="15756"/>
                  <a:pt x="1113449" y="26804"/>
                  <a:pt x="1161288" y="9144"/>
                </a:cubicBezTo>
                <a:cubicBezTo>
                  <a:pt x="1407498" y="15780"/>
                  <a:pt x="1266963" y="40758"/>
                  <a:pt x="1536192" y="18288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36192"/>
                      <a:gd name="connsiteY0" fmla="*/ 0 h 64697"/>
                      <a:gd name="connsiteX1" fmla="*/ 45720 w 1536192"/>
                      <a:gd name="connsiteY1" fmla="*/ 18288 h 64697"/>
                      <a:gd name="connsiteX2" fmla="*/ 210312 w 1536192"/>
                      <a:gd name="connsiteY2" fmla="*/ 36576 h 64697"/>
                      <a:gd name="connsiteX3" fmla="*/ 731520 w 1536192"/>
                      <a:gd name="connsiteY3" fmla="*/ 54864 h 64697"/>
                      <a:gd name="connsiteX4" fmla="*/ 987552 w 1536192"/>
                      <a:gd name="connsiteY4" fmla="*/ 54864 h 64697"/>
                      <a:gd name="connsiteX5" fmla="*/ 1078992 w 1536192"/>
                      <a:gd name="connsiteY5" fmla="*/ 27432 h 64697"/>
                      <a:gd name="connsiteX6" fmla="*/ 1161288 w 1536192"/>
                      <a:gd name="connsiteY6" fmla="*/ 9144 h 64697"/>
                      <a:gd name="connsiteX7" fmla="*/ 1536192 w 1536192"/>
                      <a:gd name="connsiteY7" fmla="*/ 18288 h 64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6192" h="64697">
                        <a:moveTo>
                          <a:pt x="0" y="0"/>
                        </a:moveTo>
                        <a:cubicBezTo>
                          <a:pt x="15240" y="6096"/>
                          <a:pt x="29549" y="15476"/>
                          <a:pt x="45720" y="18288"/>
                        </a:cubicBezTo>
                        <a:cubicBezTo>
                          <a:pt x="100105" y="27746"/>
                          <a:pt x="155665" y="28769"/>
                          <a:pt x="210312" y="36576"/>
                        </a:cubicBezTo>
                        <a:cubicBezTo>
                          <a:pt x="425218" y="67277"/>
                          <a:pt x="252772" y="45289"/>
                          <a:pt x="731520" y="54864"/>
                        </a:cubicBezTo>
                        <a:cubicBezTo>
                          <a:pt x="859809" y="66527"/>
                          <a:pt x="835479" y="69347"/>
                          <a:pt x="987552" y="54864"/>
                        </a:cubicBezTo>
                        <a:cubicBezTo>
                          <a:pt x="1024653" y="51331"/>
                          <a:pt x="1040087" y="33916"/>
                          <a:pt x="1078992" y="27432"/>
                        </a:cubicBezTo>
                        <a:cubicBezTo>
                          <a:pt x="1143363" y="16703"/>
                          <a:pt x="1116267" y="24151"/>
                          <a:pt x="1161288" y="9144"/>
                        </a:cubicBezTo>
                        <a:cubicBezTo>
                          <a:pt x="1408096" y="21484"/>
                          <a:pt x="1283132" y="18288"/>
                          <a:pt x="1536192" y="18288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Forma libre 50">
            <a:extLst>
              <a:ext uri="{FF2B5EF4-FFF2-40B4-BE49-F238E27FC236}">
                <a16:creationId xmlns:a16="http://schemas.microsoft.com/office/drawing/2014/main" id="{CD2895CF-3474-0D4A-AA6B-6A51B2BE3587}"/>
              </a:ext>
            </a:extLst>
          </p:cNvPr>
          <p:cNvSpPr/>
          <p:nvPr/>
        </p:nvSpPr>
        <p:spPr>
          <a:xfrm>
            <a:off x="932688" y="1298448"/>
            <a:ext cx="1611322" cy="91440"/>
          </a:xfrm>
          <a:custGeom>
            <a:avLst/>
            <a:gdLst>
              <a:gd name="connsiteX0" fmla="*/ 82296 w 1611322"/>
              <a:gd name="connsiteY0" fmla="*/ 82296 h 91440"/>
              <a:gd name="connsiteX1" fmla="*/ 246888 w 1611322"/>
              <a:gd name="connsiteY1" fmla="*/ 91440 h 91440"/>
              <a:gd name="connsiteX2" fmla="*/ 320040 w 1611322"/>
              <a:gd name="connsiteY2" fmla="*/ 82296 h 91440"/>
              <a:gd name="connsiteX3" fmla="*/ 630936 w 1611322"/>
              <a:gd name="connsiteY3" fmla="*/ 73152 h 91440"/>
              <a:gd name="connsiteX4" fmla="*/ 941832 w 1611322"/>
              <a:gd name="connsiteY4" fmla="*/ 82296 h 91440"/>
              <a:gd name="connsiteX5" fmla="*/ 1261872 w 1611322"/>
              <a:gd name="connsiteY5" fmla="*/ 54864 h 91440"/>
              <a:gd name="connsiteX6" fmla="*/ 1435608 w 1611322"/>
              <a:gd name="connsiteY6" fmla="*/ 45720 h 91440"/>
              <a:gd name="connsiteX7" fmla="*/ 1609344 w 1611322"/>
              <a:gd name="connsiteY7" fmla="*/ 45720 h 91440"/>
              <a:gd name="connsiteX8" fmla="*/ 1581912 w 1611322"/>
              <a:gd name="connsiteY8" fmla="*/ 36576 h 91440"/>
              <a:gd name="connsiteX9" fmla="*/ 1453896 w 1611322"/>
              <a:gd name="connsiteY9" fmla="*/ 18288 h 91440"/>
              <a:gd name="connsiteX10" fmla="*/ 1316736 w 1611322"/>
              <a:gd name="connsiteY10" fmla="*/ 0 h 91440"/>
              <a:gd name="connsiteX11" fmla="*/ 1042416 w 1611322"/>
              <a:gd name="connsiteY11" fmla="*/ 9144 h 91440"/>
              <a:gd name="connsiteX12" fmla="*/ 960120 w 1611322"/>
              <a:gd name="connsiteY12" fmla="*/ 18288 h 91440"/>
              <a:gd name="connsiteX13" fmla="*/ 685800 w 1611322"/>
              <a:gd name="connsiteY13" fmla="*/ 27432 h 91440"/>
              <a:gd name="connsiteX14" fmla="*/ 429768 w 1611322"/>
              <a:gd name="connsiteY14" fmla="*/ 45720 h 91440"/>
              <a:gd name="connsiteX15" fmla="*/ 201168 w 1611322"/>
              <a:gd name="connsiteY15" fmla="*/ 64008 h 91440"/>
              <a:gd name="connsiteX16" fmla="*/ 100584 w 1611322"/>
              <a:gd name="connsiteY16" fmla="*/ 54864 h 91440"/>
              <a:gd name="connsiteX17" fmla="*/ 36576 w 1611322"/>
              <a:gd name="connsiteY17" fmla="*/ 27432 h 91440"/>
              <a:gd name="connsiteX18" fmla="*/ 0 w 1611322"/>
              <a:gd name="connsiteY18" fmla="*/ 91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11322" h="91440" extrusionOk="0">
                <a:moveTo>
                  <a:pt x="82296" y="82296"/>
                </a:moveTo>
                <a:cubicBezTo>
                  <a:pt x="125810" y="78343"/>
                  <a:pt x="187140" y="93241"/>
                  <a:pt x="246888" y="91440"/>
                </a:cubicBezTo>
                <a:cubicBezTo>
                  <a:pt x="276518" y="92504"/>
                  <a:pt x="291197" y="83602"/>
                  <a:pt x="320040" y="82296"/>
                </a:cubicBezTo>
                <a:cubicBezTo>
                  <a:pt x="419331" y="81533"/>
                  <a:pt x="526910" y="78378"/>
                  <a:pt x="630936" y="73152"/>
                </a:cubicBezTo>
                <a:cubicBezTo>
                  <a:pt x="718319" y="67310"/>
                  <a:pt x="842094" y="84178"/>
                  <a:pt x="941832" y="82296"/>
                </a:cubicBezTo>
                <a:cubicBezTo>
                  <a:pt x="1060749" y="84431"/>
                  <a:pt x="1175393" y="35732"/>
                  <a:pt x="1261872" y="54864"/>
                </a:cubicBezTo>
                <a:cubicBezTo>
                  <a:pt x="1336964" y="33992"/>
                  <a:pt x="1360133" y="56373"/>
                  <a:pt x="1435608" y="45720"/>
                </a:cubicBezTo>
                <a:cubicBezTo>
                  <a:pt x="1507506" y="69085"/>
                  <a:pt x="1481178" y="67655"/>
                  <a:pt x="1609344" y="45720"/>
                </a:cubicBezTo>
                <a:cubicBezTo>
                  <a:pt x="1617875" y="43099"/>
                  <a:pt x="1591498" y="38898"/>
                  <a:pt x="1581912" y="36576"/>
                </a:cubicBezTo>
                <a:cubicBezTo>
                  <a:pt x="1533453" y="28741"/>
                  <a:pt x="1496912" y="24690"/>
                  <a:pt x="1453896" y="18288"/>
                </a:cubicBezTo>
                <a:cubicBezTo>
                  <a:pt x="1378776" y="5114"/>
                  <a:pt x="1428935" y="5459"/>
                  <a:pt x="1316736" y="0"/>
                </a:cubicBezTo>
                <a:cubicBezTo>
                  <a:pt x="1252405" y="15088"/>
                  <a:pt x="1156031" y="-19684"/>
                  <a:pt x="1042416" y="9144"/>
                </a:cubicBezTo>
                <a:cubicBezTo>
                  <a:pt x="1016333" y="3586"/>
                  <a:pt x="984439" y="17407"/>
                  <a:pt x="960120" y="18288"/>
                </a:cubicBezTo>
                <a:cubicBezTo>
                  <a:pt x="847568" y="8360"/>
                  <a:pt x="751361" y="21624"/>
                  <a:pt x="685800" y="27432"/>
                </a:cubicBezTo>
                <a:cubicBezTo>
                  <a:pt x="582265" y="15466"/>
                  <a:pt x="522771" y="35793"/>
                  <a:pt x="429768" y="45720"/>
                </a:cubicBezTo>
                <a:cubicBezTo>
                  <a:pt x="333779" y="66088"/>
                  <a:pt x="349748" y="64405"/>
                  <a:pt x="201168" y="64008"/>
                </a:cubicBezTo>
                <a:cubicBezTo>
                  <a:pt x="175377" y="69860"/>
                  <a:pt x="133710" y="67474"/>
                  <a:pt x="100584" y="54864"/>
                </a:cubicBezTo>
                <a:cubicBezTo>
                  <a:pt x="36693" y="28578"/>
                  <a:pt x="93983" y="68120"/>
                  <a:pt x="36576" y="27432"/>
                </a:cubicBezTo>
                <a:cubicBezTo>
                  <a:pt x="-12309" y="6784"/>
                  <a:pt x="21232" y="30939"/>
                  <a:pt x="0" y="9144"/>
                </a:cubicBezTo>
              </a:path>
            </a:pathLst>
          </a:custGeom>
          <a:noFill/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82296 w 1611322"/>
                      <a:gd name="connsiteY0" fmla="*/ 82296 h 91440"/>
                      <a:gd name="connsiteX1" fmla="*/ 246888 w 1611322"/>
                      <a:gd name="connsiteY1" fmla="*/ 91440 h 91440"/>
                      <a:gd name="connsiteX2" fmla="*/ 320040 w 1611322"/>
                      <a:gd name="connsiteY2" fmla="*/ 82296 h 91440"/>
                      <a:gd name="connsiteX3" fmla="*/ 630936 w 1611322"/>
                      <a:gd name="connsiteY3" fmla="*/ 73152 h 91440"/>
                      <a:gd name="connsiteX4" fmla="*/ 941832 w 1611322"/>
                      <a:gd name="connsiteY4" fmla="*/ 82296 h 91440"/>
                      <a:gd name="connsiteX5" fmla="*/ 1261872 w 1611322"/>
                      <a:gd name="connsiteY5" fmla="*/ 54864 h 91440"/>
                      <a:gd name="connsiteX6" fmla="*/ 1435608 w 1611322"/>
                      <a:gd name="connsiteY6" fmla="*/ 45720 h 91440"/>
                      <a:gd name="connsiteX7" fmla="*/ 1609344 w 1611322"/>
                      <a:gd name="connsiteY7" fmla="*/ 45720 h 91440"/>
                      <a:gd name="connsiteX8" fmla="*/ 1581912 w 1611322"/>
                      <a:gd name="connsiteY8" fmla="*/ 36576 h 91440"/>
                      <a:gd name="connsiteX9" fmla="*/ 1453896 w 1611322"/>
                      <a:gd name="connsiteY9" fmla="*/ 18288 h 91440"/>
                      <a:gd name="connsiteX10" fmla="*/ 1316736 w 1611322"/>
                      <a:gd name="connsiteY10" fmla="*/ 0 h 91440"/>
                      <a:gd name="connsiteX11" fmla="*/ 1042416 w 1611322"/>
                      <a:gd name="connsiteY11" fmla="*/ 9144 h 91440"/>
                      <a:gd name="connsiteX12" fmla="*/ 960120 w 1611322"/>
                      <a:gd name="connsiteY12" fmla="*/ 18288 h 91440"/>
                      <a:gd name="connsiteX13" fmla="*/ 685800 w 1611322"/>
                      <a:gd name="connsiteY13" fmla="*/ 27432 h 91440"/>
                      <a:gd name="connsiteX14" fmla="*/ 429768 w 1611322"/>
                      <a:gd name="connsiteY14" fmla="*/ 45720 h 91440"/>
                      <a:gd name="connsiteX15" fmla="*/ 201168 w 1611322"/>
                      <a:gd name="connsiteY15" fmla="*/ 64008 h 91440"/>
                      <a:gd name="connsiteX16" fmla="*/ 100584 w 1611322"/>
                      <a:gd name="connsiteY16" fmla="*/ 54864 h 91440"/>
                      <a:gd name="connsiteX17" fmla="*/ 36576 w 1611322"/>
                      <a:gd name="connsiteY17" fmla="*/ 27432 h 91440"/>
                      <a:gd name="connsiteX18" fmla="*/ 0 w 1611322"/>
                      <a:gd name="connsiteY18" fmla="*/ 9144 h 91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11322" h="91440">
                        <a:moveTo>
                          <a:pt x="82296" y="82296"/>
                        </a:moveTo>
                        <a:cubicBezTo>
                          <a:pt x="137160" y="85344"/>
                          <a:pt x="191939" y="91440"/>
                          <a:pt x="246888" y="91440"/>
                        </a:cubicBezTo>
                        <a:cubicBezTo>
                          <a:pt x="271462" y="91440"/>
                          <a:pt x="295494" y="83465"/>
                          <a:pt x="320040" y="82296"/>
                        </a:cubicBezTo>
                        <a:cubicBezTo>
                          <a:pt x="423599" y="77365"/>
                          <a:pt x="527304" y="76200"/>
                          <a:pt x="630936" y="73152"/>
                        </a:cubicBezTo>
                        <a:cubicBezTo>
                          <a:pt x="734568" y="76200"/>
                          <a:pt x="838155" y="82296"/>
                          <a:pt x="941832" y="82296"/>
                        </a:cubicBezTo>
                        <a:cubicBezTo>
                          <a:pt x="1042750" y="82296"/>
                          <a:pt x="1163583" y="60037"/>
                          <a:pt x="1261872" y="54864"/>
                        </a:cubicBezTo>
                        <a:lnTo>
                          <a:pt x="1435608" y="45720"/>
                        </a:lnTo>
                        <a:cubicBezTo>
                          <a:pt x="1503629" y="68394"/>
                          <a:pt x="1482656" y="65210"/>
                          <a:pt x="1609344" y="45720"/>
                        </a:cubicBezTo>
                        <a:cubicBezTo>
                          <a:pt x="1618871" y="44254"/>
                          <a:pt x="1591404" y="38251"/>
                          <a:pt x="1581912" y="36576"/>
                        </a:cubicBezTo>
                        <a:cubicBezTo>
                          <a:pt x="1539463" y="29085"/>
                          <a:pt x="1496164" y="26742"/>
                          <a:pt x="1453896" y="18288"/>
                        </a:cubicBezTo>
                        <a:cubicBezTo>
                          <a:pt x="1378139" y="3137"/>
                          <a:pt x="1423641" y="10690"/>
                          <a:pt x="1316736" y="0"/>
                        </a:cubicBezTo>
                        <a:lnTo>
                          <a:pt x="1042416" y="9144"/>
                        </a:lnTo>
                        <a:cubicBezTo>
                          <a:pt x="1014851" y="10558"/>
                          <a:pt x="987685" y="16874"/>
                          <a:pt x="960120" y="18288"/>
                        </a:cubicBezTo>
                        <a:cubicBezTo>
                          <a:pt x="868749" y="22974"/>
                          <a:pt x="777204" y="23458"/>
                          <a:pt x="685800" y="27432"/>
                        </a:cubicBezTo>
                        <a:cubicBezTo>
                          <a:pt x="590175" y="31590"/>
                          <a:pt x="522609" y="37983"/>
                          <a:pt x="429768" y="45720"/>
                        </a:cubicBezTo>
                        <a:cubicBezTo>
                          <a:pt x="336827" y="64308"/>
                          <a:pt x="349970" y="64008"/>
                          <a:pt x="201168" y="64008"/>
                        </a:cubicBezTo>
                        <a:cubicBezTo>
                          <a:pt x="167502" y="64008"/>
                          <a:pt x="134112" y="57912"/>
                          <a:pt x="100584" y="54864"/>
                        </a:cubicBezTo>
                        <a:cubicBezTo>
                          <a:pt x="24462" y="35833"/>
                          <a:pt x="99724" y="59006"/>
                          <a:pt x="36576" y="27432"/>
                        </a:cubicBezTo>
                        <a:cubicBezTo>
                          <a:pt x="-5452" y="6418"/>
                          <a:pt x="20658" y="29802"/>
                          <a:pt x="0" y="9144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289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5237173-6FA9-3843-B178-9578B7159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s-ES" sz="4800" dirty="0" err="1"/>
              <a:t>But</a:t>
            </a:r>
            <a:r>
              <a:rPr lang="es-ES" sz="4800" dirty="0"/>
              <a:t>, </a:t>
            </a:r>
            <a:r>
              <a:rPr lang="es-ES" sz="4800" dirty="0" err="1"/>
              <a:t>why</a:t>
            </a:r>
            <a:r>
              <a:rPr lang="es-ES" sz="4800" dirty="0"/>
              <a:t> to </a:t>
            </a:r>
            <a:r>
              <a:rPr lang="es-ES" sz="4800" dirty="0" err="1"/>
              <a:t>study</a:t>
            </a:r>
            <a:r>
              <a:rPr lang="es-ES" sz="4800" dirty="0"/>
              <a:t> </a:t>
            </a:r>
            <a:r>
              <a:rPr lang="es-ES" sz="4800" dirty="0" err="1"/>
              <a:t>the</a:t>
            </a:r>
            <a:r>
              <a:rPr lang="es-ES" sz="4800" dirty="0"/>
              <a:t> </a:t>
            </a:r>
            <a:r>
              <a:rPr lang="es-ES" sz="4800" dirty="0" err="1"/>
              <a:t>atomic</a:t>
            </a:r>
            <a:r>
              <a:rPr lang="es-ES" sz="4800" dirty="0"/>
              <a:t> </a:t>
            </a:r>
            <a:r>
              <a:rPr lang="es-ES" sz="4800" dirty="0" err="1"/>
              <a:t>nucleus</a:t>
            </a:r>
            <a:r>
              <a:rPr lang="es-ES" sz="4800" dirty="0"/>
              <a:t>?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84105615-5E0D-FAB3-6FCA-462A502998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273528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8229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1772BE-BA83-0544-83B6-EDDF0579E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Some topics…</a:t>
            </a:r>
          </a:p>
        </p:txBody>
      </p:sp>
      <p:pic>
        <p:nvPicPr>
          <p:cNvPr id="4" name="Picture 2" descr="nuclear-structure">
            <a:extLst>
              <a:ext uri="{FF2B5EF4-FFF2-40B4-BE49-F238E27FC236}">
                <a16:creationId xmlns:a16="http://schemas.microsoft.com/office/drawing/2014/main" id="{E1B02114-0F67-1C44-80BA-E394C8D2FE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r="4726"/>
          <a:stretch>
            <a:fillRect/>
          </a:stretch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7003095-8580-DC4D-9924-829268EBB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97762" y="2706624"/>
            <a:ext cx="6589438" cy="4023360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endParaRPr lang="en-US" altLang="en-US" sz="2200" dirty="0"/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Evolution of shells and collectivity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Magic number evolution in highly excited nucleus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Very heavy nucleus towards new magic numbers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Disintegration modes of exotic nuclei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Cross sections of nuclear reactions for new nuclei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Neutron-halo (proton-halo?)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Neutron skin</a:t>
            </a:r>
          </a:p>
          <a:p>
            <a:pPr marL="40005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altLang="en-US" sz="2200" dirty="0"/>
              <a:t>Unbound systems…</a:t>
            </a:r>
            <a:endParaRPr lang="en-US" sz="2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879BD27-7F06-1D49-9958-CFB874CD8AD0}"/>
              </a:ext>
            </a:extLst>
          </p:cNvPr>
          <p:cNvSpPr txBox="1"/>
          <p:nvPr/>
        </p:nvSpPr>
        <p:spPr>
          <a:xfrm>
            <a:off x="3736900" y="5404104"/>
            <a:ext cx="920445" cy="646331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endParaRPr lang="es-E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solidFill>
                  <a:schemeClr val="accent6"/>
                </a:solidFill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s-E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ES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arrays</a:t>
            </a:r>
            <a:endParaRPr lang="es-E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08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5" descr="viby3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4" y="2924176"/>
            <a:ext cx="2484437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7" name="Picture 4" descr="viby3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2852738"/>
            <a:ext cx="23415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8" name="Picture 3" descr="viby2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2708276"/>
            <a:ext cx="2557462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9" name="Picture 1" descr="viby20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2781301"/>
            <a:ext cx="233997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44578" y="-167938"/>
            <a:ext cx="10732956" cy="1143001"/>
          </a:xfrm>
        </p:spPr>
        <p:txBody>
          <a:bodyPr/>
          <a:lstStyle/>
          <a:p>
            <a:pPr eaLnBrk="1" hangingPunct="1"/>
            <a:r>
              <a:rPr lang="it-IT" altLang="en-US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Evolution</a:t>
            </a:r>
            <a:r>
              <a:rPr lang="it-IT" alt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it-IT" altLang="en-US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nuclear</a:t>
            </a:r>
            <a:r>
              <a:rPr lang="it-IT" alt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altLang="en-US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shells</a:t>
            </a:r>
            <a:r>
              <a:rPr lang="it-IT" alt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it-IT" altLang="en-US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collectivity</a:t>
            </a:r>
            <a:endParaRPr lang="it-IT" alt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3671" name="Picture 1035" descr="Tetrahedr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163" y="1349375"/>
            <a:ext cx="118745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Text Box 1044"/>
          <p:cNvSpPr txBox="1">
            <a:spLocks noChangeArrowheads="1"/>
          </p:cNvSpPr>
          <p:nvPr/>
        </p:nvSpPr>
        <p:spPr bwMode="auto">
          <a:xfrm rot="19100208">
            <a:off x="216942" y="1947107"/>
            <a:ext cx="21908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Examples</a:t>
            </a:r>
            <a:r>
              <a:rPr lang="it-IT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nuclear</a:t>
            </a:r>
            <a:r>
              <a:rPr lang="it-IT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shapes</a:t>
            </a:r>
            <a:endParaRPr lang="it-IT" sz="20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826" name="Text Box 1071"/>
          <p:cNvSpPr txBox="1">
            <a:spLocks noChangeArrowheads="1"/>
          </p:cNvSpPr>
          <p:nvPr/>
        </p:nvSpPr>
        <p:spPr bwMode="auto">
          <a:xfrm>
            <a:off x="5557838" y="2644776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Oblate</a:t>
            </a:r>
          </a:p>
        </p:txBody>
      </p:sp>
      <p:sp>
        <p:nvSpPr>
          <p:cNvPr id="34827" name="Text Box 1072"/>
          <p:cNvSpPr txBox="1">
            <a:spLocks noChangeArrowheads="1"/>
          </p:cNvSpPr>
          <p:nvPr/>
        </p:nvSpPr>
        <p:spPr bwMode="auto">
          <a:xfrm>
            <a:off x="4186238" y="2644776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err="1">
                <a:solidFill>
                  <a:srgbClr val="FFFFFF"/>
                </a:solidFill>
              </a:rPr>
              <a:t>Prolate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34828" name="Text Box 1076"/>
          <p:cNvSpPr txBox="1">
            <a:spLocks noChangeArrowheads="1"/>
          </p:cNvSpPr>
          <p:nvPr/>
        </p:nvSpPr>
        <p:spPr bwMode="auto">
          <a:xfrm>
            <a:off x="2667001" y="2644775"/>
            <a:ext cx="1222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Spherical</a:t>
            </a:r>
          </a:p>
        </p:txBody>
      </p:sp>
      <p:sp>
        <p:nvSpPr>
          <p:cNvPr id="34829" name="Text Box 1081"/>
          <p:cNvSpPr txBox="1">
            <a:spLocks noChangeArrowheads="1"/>
          </p:cNvSpPr>
          <p:nvPr/>
        </p:nvSpPr>
        <p:spPr bwMode="auto">
          <a:xfrm>
            <a:off x="6900863" y="2644776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 err="1">
                <a:solidFill>
                  <a:srgbClr val="FFFFFF"/>
                </a:solidFill>
              </a:rPr>
              <a:t>Octupole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4830" name="Text Box 1082"/>
          <p:cNvSpPr txBox="1">
            <a:spLocks noChangeArrowheads="1"/>
          </p:cNvSpPr>
          <p:nvPr/>
        </p:nvSpPr>
        <p:spPr bwMode="auto">
          <a:xfrm>
            <a:off x="8101013" y="2644776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 err="1">
                <a:solidFill>
                  <a:srgbClr val="FFFFFF"/>
                </a:solidFill>
              </a:rPr>
              <a:t>Tetrahedric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13678" name="Picture 24" descr="quad02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9" y="1192214"/>
            <a:ext cx="1665287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9" name="Picture 23" descr="quad02p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9" y="989013"/>
            <a:ext cx="1406525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0" name="Picture 25" descr="quad02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5" y="1620838"/>
            <a:ext cx="1735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1" name="42 Imagen" descr="Octupolar copia.gi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1549400"/>
            <a:ext cx="1628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1"/>
          <p:cNvSpPr txBox="1">
            <a:spLocks noChangeArrowheads="1"/>
          </p:cNvSpPr>
          <p:nvPr/>
        </p:nvSpPr>
        <p:spPr bwMode="auto">
          <a:xfrm rot="19052559">
            <a:off x="502994" y="5157954"/>
            <a:ext cx="19077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s-ES_tradnl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Examples</a:t>
            </a:r>
            <a:r>
              <a:rPr lang="es-ES_tradnl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s-ES_tradnl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vibrational</a:t>
            </a:r>
            <a:r>
              <a:rPr lang="es-ES_tradnl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_tradnl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collective</a:t>
            </a:r>
            <a:r>
              <a:rPr lang="es-ES_tradnl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_tradnl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nuclei</a:t>
            </a:r>
            <a:endParaRPr lang="es-ES_tradnl" sz="20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5696128" y="6167438"/>
            <a:ext cx="1752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GDR (</a:t>
            </a:r>
            <a:r>
              <a:rPr lang="en-US" dirty="0" err="1">
                <a:solidFill>
                  <a:srgbClr val="FFFFFF"/>
                </a:solidFill>
              </a:rPr>
              <a:t>isovector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pic>
        <p:nvPicPr>
          <p:cNvPr id="113684" name="Picture 28" descr="ivGDR_attila_animation_04s_delay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328" y="5024438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5" name="Picture 41" descr="isGMR_attila_animation_04s_delay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528" y="5024438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6" name="Picture 42" descr="ivGMR_attila_animation_04s_delay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928" y="5032375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7" name="Picture 43" descr="isGQR_attila_animation_04s_delay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28" y="5024438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8" name="Picture 44" descr="ivGQR_attila_animation_04s_delay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128" y="5024438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2495728" y="6167438"/>
            <a:ext cx="152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GMR (</a:t>
            </a:r>
            <a:r>
              <a:rPr lang="en-US" dirty="0" err="1">
                <a:solidFill>
                  <a:srgbClr val="FFFFFF"/>
                </a:solidFill>
              </a:rPr>
              <a:t>Isoscalar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1" name="Text Box 47"/>
          <p:cNvSpPr txBox="1">
            <a:spLocks noChangeArrowheads="1"/>
          </p:cNvSpPr>
          <p:nvPr/>
        </p:nvSpPr>
        <p:spPr bwMode="auto">
          <a:xfrm>
            <a:off x="4095928" y="6167438"/>
            <a:ext cx="1676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GMR (</a:t>
            </a:r>
            <a:r>
              <a:rPr lang="en-US" dirty="0" err="1">
                <a:solidFill>
                  <a:srgbClr val="FFFFFF"/>
                </a:solidFill>
              </a:rPr>
              <a:t>isovector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2" name="Text Box 48"/>
          <p:cNvSpPr txBox="1">
            <a:spLocks noChangeArrowheads="1"/>
          </p:cNvSpPr>
          <p:nvPr/>
        </p:nvSpPr>
        <p:spPr bwMode="auto">
          <a:xfrm>
            <a:off x="7524929" y="6167438"/>
            <a:ext cx="1500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GQR (</a:t>
            </a:r>
            <a:r>
              <a:rPr lang="en-US" dirty="0" err="1">
                <a:solidFill>
                  <a:srgbClr val="FFFFFF"/>
                </a:solidFill>
              </a:rPr>
              <a:t>isoscalar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3" name="Text Box 49"/>
          <p:cNvSpPr txBox="1">
            <a:spLocks noChangeArrowheads="1"/>
          </p:cNvSpPr>
          <p:nvPr/>
        </p:nvSpPr>
        <p:spPr bwMode="auto">
          <a:xfrm>
            <a:off x="9094966" y="6167438"/>
            <a:ext cx="1679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GQR (</a:t>
            </a:r>
            <a:r>
              <a:rPr lang="en-US" dirty="0" err="1">
                <a:solidFill>
                  <a:srgbClr val="FFFFFF"/>
                </a:solidFill>
              </a:rPr>
              <a:t>isovector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4" name="Text Box 1044"/>
          <p:cNvSpPr txBox="1">
            <a:spLocks noChangeArrowheads="1"/>
          </p:cNvSpPr>
          <p:nvPr/>
        </p:nvSpPr>
        <p:spPr bwMode="auto">
          <a:xfrm rot="19156122">
            <a:off x="174631" y="3471246"/>
            <a:ext cx="27271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Examples</a:t>
            </a:r>
            <a:r>
              <a:rPr lang="it-IT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nuclear</a:t>
            </a:r>
            <a:r>
              <a:rPr lang="it-IT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shape</a:t>
            </a:r>
            <a:r>
              <a:rPr lang="it-IT" sz="2000" dirty="0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000" dirty="0" err="1">
                <a:solidFill>
                  <a:srgbClr val="FFFF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vibrations</a:t>
            </a:r>
            <a:endParaRPr lang="it-IT" sz="2000" dirty="0">
              <a:solidFill>
                <a:srgbClr val="FFFF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694" name="TextBox 2"/>
          <p:cNvSpPr txBox="1">
            <a:spLocks noChangeArrowheads="1"/>
          </p:cNvSpPr>
          <p:nvPr/>
        </p:nvSpPr>
        <p:spPr bwMode="auto">
          <a:xfrm>
            <a:off x="2351089" y="3429001"/>
            <a:ext cx="617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i="1">
                <a:solidFill>
                  <a:srgbClr val="FFFFFF"/>
                </a:solidFill>
              </a:rPr>
              <a:t>Y</a:t>
            </a:r>
            <a:r>
              <a:rPr lang="en-US" altLang="en-US" i="1" baseline="-25000">
                <a:solidFill>
                  <a:srgbClr val="FFFFFF"/>
                </a:solidFill>
              </a:rPr>
              <a:t>20</a:t>
            </a:r>
          </a:p>
        </p:txBody>
      </p:sp>
      <p:sp>
        <p:nvSpPr>
          <p:cNvPr id="113695" name="TextBox 44"/>
          <p:cNvSpPr txBox="1">
            <a:spLocks noChangeArrowheads="1"/>
          </p:cNvSpPr>
          <p:nvPr/>
        </p:nvSpPr>
        <p:spPr bwMode="auto">
          <a:xfrm>
            <a:off x="4268789" y="3429001"/>
            <a:ext cx="617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i="1">
                <a:solidFill>
                  <a:srgbClr val="FFFFFF"/>
                </a:solidFill>
              </a:rPr>
              <a:t>Y</a:t>
            </a:r>
            <a:r>
              <a:rPr lang="en-US" altLang="en-US" i="1" baseline="-25000">
                <a:solidFill>
                  <a:srgbClr val="FFFFFF"/>
                </a:solidFill>
              </a:rPr>
              <a:t>22</a:t>
            </a:r>
          </a:p>
        </p:txBody>
      </p:sp>
      <p:sp>
        <p:nvSpPr>
          <p:cNvPr id="113696" name="TextBox 45"/>
          <p:cNvSpPr txBox="1">
            <a:spLocks noChangeArrowheads="1"/>
          </p:cNvSpPr>
          <p:nvPr/>
        </p:nvSpPr>
        <p:spPr bwMode="auto">
          <a:xfrm>
            <a:off x="6284914" y="3429001"/>
            <a:ext cx="617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i="1">
                <a:solidFill>
                  <a:srgbClr val="FFFFFF"/>
                </a:solidFill>
              </a:rPr>
              <a:t>Y</a:t>
            </a:r>
            <a:r>
              <a:rPr lang="en-US" altLang="en-US" i="1" baseline="-25000">
                <a:solidFill>
                  <a:srgbClr val="FFFFFF"/>
                </a:solidFill>
              </a:rPr>
              <a:t>30</a:t>
            </a:r>
          </a:p>
        </p:txBody>
      </p:sp>
      <p:sp>
        <p:nvSpPr>
          <p:cNvPr id="113697" name="TextBox 47"/>
          <p:cNvSpPr txBox="1">
            <a:spLocks noChangeArrowheads="1"/>
          </p:cNvSpPr>
          <p:nvPr/>
        </p:nvSpPr>
        <p:spPr bwMode="auto">
          <a:xfrm>
            <a:off x="7869239" y="3429001"/>
            <a:ext cx="617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i="1">
                <a:solidFill>
                  <a:srgbClr val="FFFFFF"/>
                </a:solidFill>
              </a:rPr>
              <a:t>Y</a:t>
            </a:r>
            <a:r>
              <a:rPr lang="en-US" altLang="en-US" i="1" baseline="-2500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113698" name="TextBox 6"/>
          <p:cNvSpPr txBox="1">
            <a:spLocks noChangeArrowheads="1"/>
          </p:cNvSpPr>
          <p:nvPr/>
        </p:nvSpPr>
        <p:spPr bwMode="auto">
          <a:xfrm>
            <a:off x="9710739" y="3429000"/>
            <a:ext cx="954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s-IS" altLang="en-US" sz="6000" dirty="0">
                <a:solidFill>
                  <a:srgbClr val="FFFFFF"/>
                </a:solidFill>
              </a:rPr>
              <a:t>…</a:t>
            </a:r>
            <a:endParaRPr lang="en-US" altLang="en-US" sz="6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2 Imagen" descr="Octupo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03" y="2898503"/>
            <a:ext cx="3842902" cy="334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4" name="3 Imagen" descr="Octupolar copi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29" y="1388409"/>
            <a:ext cx="200025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5" name="5 Imagen" descr="rotational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07"/>
          <a:stretch/>
        </p:blipFill>
        <p:spPr bwMode="auto">
          <a:xfrm>
            <a:off x="6307214" y="2540905"/>
            <a:ext cx="1709871" cy="372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5716" name="6 Grupo"/>
          <p:cNvGrpSpPr>
            <a:grpSpLocks/>
          </p:cNvGrpSpPr>
          <p:nvPr/>
        </p:nvGrpSpPr>
        <p:grpSpPr bwMode="auto">
          <a:xfrm>
            <a:off x="6591760" y="1124970"/>
            <a:ext cx="1498600" cy="1504950"/>
            <a:chOff x="7286644" y="3214686"/>
            <a:chExt cx="1498876" cy="1504944"/>
          </a:xfrm>
        </p:grpSpPr>
        <p:pic>
          <p:nvPicPr>
            <p:cNvPr id="115718" name="7 Imagen" descr="Deformed_SD copia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6644" y="3214686"/>
              <a:ext cx="1498876" cy="1504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8 Flecha curvada hacia la derecha"/>
            <p:cNvSpPr/>
            <p:nvPr/>
          </p:nvSpPr>
          <p:spPr>
            <a:xfrm>
              <a:off x="7858249" y="3643309"/>
              <a:ext cx="214352" cy="214311"/>
            </a:xfrm>
            <a:prstGeom prst="curvedRightArrow">
              <a:avLst/>
            </a:prstGeom>
            <a:solidFill>
              <a:srgbClr val="B557A8"/>
            </a:solidFill>
            <a:ln>
              <a:solidFill>
                <a:srgbClr val="B557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15717" name="9 Imagen" descr="Deformed_ND copia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720" y="1010065"/>
            <a:ext cx="1141376" cy="164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 Imagen" descr="rotational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1" t="8220"/>
          <a:stretch/>
        </p:blipFill>
        <p:spPr bwMode="auto">
          <a:xfrm>
            <a:off x="8682160" y="2613100"/>
            <a:ext cx="1784560" cy="363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5 Imagen" descr="rotational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20" r="32242" b="90409"/>
          <a:stretch/>
        </p:blipFill>
        <p:spPr bwMode="auto">
          <a:xfrm>
            <a:off x="8032728" y="2613100"/>
            <a:ext cx="864096" cy="42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02395" y="279358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baseline="-25000" dirty="0"/>
              <a:t>3</a:t>
            </a:r>
            <a:r>
              <a:rPr lang="en-GB" dirty="0"/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GB" dirty="0"/>
              <a:t> 0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07214" y="269809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GB" dirty="0"/>
              <a:t> 0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543048" y="2698096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dirty="0"/>
              <a:t> 0 </a:t>
            </a:r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24CA32A-A2A6-3748-9774-F0C55D74B13E}"/>
              </a:ext>
            </a:extLst>
          </p:cNvPr>
          <p:cNvSpPr txBox="1"/>
          <p:nvPr/>
        </p:nvSpPr>
        <p:spPr>
          <a:xfrm>
            <a:off x="5703125" y="3267353"/>
            <a:ext cx="849913" cy="523220"/>
          </a:xfrm>
          <a:prstGeom prst="rect">
            <a:avLst/>
          </a:prstGeom>
          <a:pattFill prst="pct5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es-ES" sz="2800" baseline="30000" dirty="0">
                <a:solidFill>
                  <a:srgbClr val="FF0000"/>
                </a:solidFill>
              </a:rPr>
              <a:t>158</a:t>
            </a:r>
            <a:r>
              <a:rPr lang="es-ES" sz="2800" dirty="0">
                <a:solidFill>
                  <a:srgbClr val="FF0000"/>
                </a:solidFill>
              </a:rPr>
              <a:t>Er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7AC2891-F96E-E74B-8A6F-EFD0771CEB8C}"/>
              </a:ext>
            </a:extLst>
          </p:cNvPr>
          <p:cNvSpPr txBox="1"/>
          <p:nvPr/>
        </p:nvSpPr>
        <p:spPr>
          <a:xfrm>
            <a:off x="10168457" y="3267353"/>
            <a:ext cx="965329" cy="523220"/>
          </a:xfrm>
          <a:prstGeom prst="rect">
            <a:avLst/>
          </a:prstGeom>
          <a:pattFill prst="pct5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es-ES" sz="2800" baseline="30000" dirty="0">
                <a:solidFill>
                  <a:srgbClr val="FF0000"/>
                </a:solidFill>
              </a:rPr>
              <a:t>147</a:t>
            </a:r>
            <a:r>
              <a:rPr lang="es-ES" sz="2800" dirty="0">
                <a:solidFill>
                  <a:srgbClr val="FF0000"/>
                </a:solidFill>
              </a:rPr>
              <a:t>Gd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F3165C7-13FC-684B-82DC-D0CE26829AF5}"/>
              </a:ext>
            </a:extLst>
          </p:cNvPr>
          <p:cNvSpPr txBox="1"/>
          <p:nvPr/>
        </p:nvSpPr>
        <p:spPr>
          <a:xfrm>
            <a:off x="1197864" y="411480"/>
            <a:ext cx="7490577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ES" sz="4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Where</a:t>
            </a:r>
            <a:r>
              <a:rPr lang="es-E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to look at </a:t>
            </a:r>
            <a:r>
              <a:rPr lang="es-ES" sz="4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into</a:t>
            </a:r>
            <a:r>
              <a:rPr lang="es-E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4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4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nucleus</a:t>
            </a:r>
            <a:r>
              <a:rPr lang="es-ES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 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92C82CD-CE4F-0544-A405-96D54E31164C}"/>
              </a:ext>
            </a:extLst>
          </p:cNvPr>
          <p:cNvSpPr txBox="1"/>
          <p:nvPr/>
        </p:nvSpPr>
        <p:spPr>
          <a:xfrm>
            <a:off x="9811551" y="1010065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>
            <a:extLst>
              <a:ext uri="{FF2B5EF4-FFF2-40B4-BE49-F238E27FC236}">
                <a16:creationId xmlns:a16="http://schemas.microsoft.com/office/drawing/2014/main" id="{A6F80829-331A-2044-942D-EEE65A906EDC}"/>
              </a:ext>
            </a:extLst>
          </p:cNvPr>
          <p:cNvSpPr/>
          <p:nvPr/>
        </p:nvSpPr>
        <p:spPr>
          <a:xfrm>
            <a:off x="5724250" y="1677429"/>
            <a:ext cx="6142328" cy="31038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" name="Imagen 3" descr="NUSTAR-AGATA.jpg">
            <a:extLst>
              <a:ext uri="{FF2B5EF4-FFF2-40B4-BE49-F238E27FC236}">
                <a16:creationId xmlns:a16="http://schemas.microsoft.com/office/drawing/2014/main" id="{667CEBBA-8753-8548-8324-1BF40C7EFB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26"/>
          <a:stretch/>
        </p:blipFill>
        <p:spPr>
          <a:xfrm>
            <a:off x="6080931" y="5099182"/>
            <a:ext cx="5618384" cy="1586149"/>
          </a:xfrm>
          <a:prstGeom prst="rect">
            <a:avLst/>
          </a:prstGeom>
          <a:noFill/>
        </p:spPr>
      </p:pic>
      <p:pic>
        <p:nvPicPr>
          <p:cNvPr id="28" name="Picture 13">
            <a:extLst>
              <a:ext uri="{FF2B5EF4-FFF2-40B4-BE49-F238E27FC236}">
                <a16:creationId xmlns:a16="http://schemas.microsoft.com/office/drawing/2014/main" id="{30ECFF7D-C9C7-2F4C-87CB-DA793B0E37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" b="4905"/>
          <a:stretch/>
        </p:blipFill>
        <p:spPr bwMode="auto">
          <a:xfrm>
            <a:off x="606192" y="3093922"/>
            <a:ext cx="4861023" cy="314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16BAED35-EC8D-764F-B396-0FB047C96415}"/>
              </a:ext>
            </a:extLst>
          </p:cNvPr>
          <p:cNvSpPr/>
          <p:nvPr/>
        </p:nvSpPr>
        <p:spPr>
          <a:xfrm rot="1359486">
            <a:off x="1016206" y="1994639"/>
            <a:ext cx="1752251" cy="52609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3644"/>
            <a:ext cx="10972800" cy="1143000"/>
          </a:xfrm>
        </p:spPr>
        <p:txBody>
          <a:bodyPr wrap="square" anchor="ctr">
            <a:normAutofit/>
          </a:bodyPr>
          <a:lstStyle/>
          <a:p>
            <a:pPr algn="l" eaLnBrk="1" hangingPunct="1"/>
            <a:r>
              <a:rPr lang="en-GB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How to generate and measure exotic nuclei? </a:t>
            </a:r>
            <a:r>
              <a:rPr lang="en-GB" altLang="en-US" dirty="0"/>
              <a:t>…</a:t>
            </a:r>
            <a:endParaRPr lang="it-IT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Forma libre 9">
            <a:extLst>
              <a:ext uri="{FF2B5EF4-FFF2-40B4-BE49-F238E27FC236}">
                <a16:creationId xmlns:a16="http://schemas.microsoft.com/office/drawing/2014/main" id="{5F56DBF7-ADA0-5041-85B4-5928BE1990BB}"/>
              </a:ext>
            </a:extLst>
          </p:cNvPr>
          <p:cNvSpPr/>
          <p:nvPr/>
        </p:nvSpPr>
        <p:spPr>
          <a:xfrm>
            <a:off x="798897" y="898841"/>
            <a:ext cx="1536192" cy="64697"/>
          </a:xfrm>
          <a:custGeom>
            <a:avLst/>
            <a:gdLst>
              <a:gd name="connsiteX0" fmla="*/ 0 w 1536192"/>
              <a:gd name="connsiteY0" fmla="*/ 0 h 64697"/>
              <a:gd name="connsiteX1" fmla="*/ 45720 w 1536192"/>
              <a:gd name="connsiteY1" fmla="*/ 18288 h 64697"/>
              <a:gd name="connsiteX2" fmla="*/ 210312 w 1536192"/>
              <a:gd name="connsiteY2" fmla="*/ 36576 h 64697"/>
              <a:gd name="connsiteX3" fmla="*/ 731520 w 1536192"/>
              <a:gd name="connsiteY3" fmla="*/ 54864 h 64697"/>
              <a:gd name="connsiteX4" fmla="*/ 987552 w 1536192"/>
              <a:gd name="connsiteY4" fmla="*/ 54864 h 64697"/>
              <a:gd name="connsiteX5" fmla="*/ 1078992 w 1536192"/>
              <a:gd name="connsiteY5" fmla="*/ 27432 h 64697"/>
              <a:gd name="connsiteX6" fmla="*/ 1161288 w 1536192"/>
              <a:gd name="connsiteY6" fmla="*/ 9144 h 64697"/>
              <a:gd name="connsiteX7" fmla="*/ 1536192 w 1536192"/>
              <a:gd name="connsiteY7" fmla="*/ 18288 h 64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6192" h="64697" extrusionOk="0">
                <a:moveTo>
                  <a:pt x="0" y="0"/>
                </a:moveTo>
                <a:cubicBezTo>
                  <a:pt x="14553" y="5672"/>
                  <a:pt x="25181" y="17115"/>
                  <a:pt x="45720" y="18288"/>
                </a:cubicBezTo>
                <a:cubicBezTo>
                  <a:pt x="106679" y="29130"/>
                  <a:pt x="139357" y="29288"/>
                  <a:pt x="210312" y="36576"/>
                </a:cubicBezTo>
                <a:cubicBezTo>
                  <a:pt x="411824" y="80357"/>
                  <a:pt x="252026" y="49410"/>
                  <a:pt x="731520" y="54864"/>
                </a:cubicBezTo>
                <a:cubicBezTo>
                  <a:pt x="854561" y="63655"/>
                  <a:pt x="839665" y="71347"/>
                  <a:pt x="987552" y="54864"/>
                </a:cubicBezTo>
                <a:cubicBezTo>
                  <a:pt x="1030194" y="51988"/>
                  <a:pt x="1042629" y="28684"/>
                  <a:pt x="1078992" y="27432"/>
                </a:cubicBezTo>
                <a:cubicBezTo>
                  <a:pt x="1137182" y="15756"/>
                  <a:pt x="1113449" y="26804"/>
                  <a:pt x="1161288" y="9144"/>
                </a:cubicBezTo>
                <a:cubicBezTo>
                  <a:pt x="1407498" y="15780"/>
                  <a:pt x="1266963" y="40758"/>
                  <a:pt x="1536192" y="18288"/>
                </a:cubicBezTo>
              </a:path>
            </a:pathLst>
          </a:custGeom>
          <a:noFill/>
          <a:ln w="34925" cap="flat" cmpd="sng" algn="ctr">
            <a:solidFill>
              <a:srgbClr val="ED7D3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36192"/>
                      <a:gd name="connsiteY0" fmla="*/ 0 h 64697"/>
                      <a:gd name="connsiteX1" fmla="*/ 45720 w 1536192"/>
                      <a:gd name="connsiteY1" fmla="*/ 18288 h 64697"/>
                      <a:gd name="connsiteX2" fmla="*/ 210312 w 1536192"/>
                      <a:gd name="connsiteY2" fmla="*/ 36576 h 64697"/>
                      <a:gd name="connsiteX3" fmla="*/ 731520 w 1536192"/>
                      <a:gd name="connsiteY3" fmla="*/ 54864 h 64697"/>
                      <a:gd name="connsiteX4" fmla="*/ 987552 w 1536192"/>
                      <a:gd name="connsiteY4" fmla="*/ 54864 h 64697"/>
                      <a:gd name="connsiteX5" fmla="*/ 1078992 w 1536192"/>
                      <a:gd name="connsiteY5" fmla="*/ 27432 h 64697"/>
                      <a:gd name="connsiteX6" fmla="*/ 1161288 w 1536192"/>
                      <a:gd name="connsiteY6" fmla="*/ 9144 h 64697"/>
                      <a:gd name="connsiteX7" fmla="*/ 1536192 w 1536192"/>
                      <a:gd name="connsiteY7" fmla="*/ 18288 h 64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6192" h="64697">
                        <a:moveTo>
                          <a:pt x="0" y="0"/>
                        </a:moveTo>
                        <a:cubicBezTo>
                          <a:pt x="15240" y="6096"/>
                          <a:pt x="29549" y="15476"/>
                          <a:pt x="45720" y="18288"/>
                        </a:cubicBezTo>
                        <a:cubicBezTo>
                          <a:pt x="100105" y="27746"/>
                          <a:pt x="155665" y="28769"/>
                          <a:pt x="210312" y="36576"/>
                        </a:cubicBezTo>
                        <a:cubicBezTo>
                          <a:pt x="425218" y="67277"/>
                          <a:pt x="252772" y="45289"/>
                          <a:pt x="731520" y="54864"/>
                        </a:cubicBezTo>
                        <a:cubicBezTo>
                          <a:pt x="859809" y="66527"/>
                          <a:pt x="835479" y="69347"/>
                          <a:pt x="987552" y="54864"/>
                        </a:cubicBezTo>
                        <a:cubicBezTo>
                          <a:pt x="1024653" y="51331"/>
                          <a:pt x="1040087" y="33916"/>
                          <a:pt x="1078992" y="27432"/>
                        </a:cubicBezTo>
                        <a:cubicBezTo>
                          <a:pt x="1143363" y="16703"/>
                          <a:pt x="1116267" y="24151"/>
                          <a:pt x="1161288" y="9144"/>
                        </a:cubicBezTo>
                        <a:cubicBezTo>
                          <a:pt x="1408096" y="21484"/>
                          <a:pt x="1283132" y="18288"/>
                          <a:pt x="1536192" y="18288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orma libre 10">
            <a:extLst>
              <a:ext uri="{FF2B5EF4-FFF2-40B4-BE49-F238E27FC236}">
                <a16:creationId xmlns:a16="http://schemas.microsoft.com/office/drawing/2014/main" id="{154A631D-3AEB-F847-AEC5-773C80EA7110}"/>
              </a:ext>
            </a:extLst>
          </p:cNvPr>
          <p:cNvSpPr/>
          <p:nvPr/>
        </p:nvSpPr>
        <p:spPr>
          <a:xfrm>
            <a:off x="734889" y="905739"/>
            <a:ext cx="1611322" cy="91440"/>
          </a:xfrm>
          <a:custGeom>
            <a:avLst/>
            <a:gdLst>
              <a:gd name="connsiteX0" fmla="*/ 82296 w 1611322"/>
              <a:gd name="connsiteY0" fmla="*/ 82296 h 91440"/>
              <a:gd name="connsiteX1" fmla="*/ 246888 w 1611322"/>
              <a:gd name="connsiteY1" fmla="*/ 91440 h 91440"/>
              <a:gd name="connsiteX2" fmla="*/ 320040 w 1611322"/>
              <a:gd name="connsiteY2" fmla="*/ 82296 h 91440"/>
              <a:gd name="connsiteX3" fmla="*/ 630936 w 1611322"/>
              <a:gd name="connsiteY3" fmla="*/ 73152 h 91440"/>
              <a:gd name="connsiteX4" fmla="*/ 941832 w 1611322"/>
              <a:gd name="connsiteY4" fmla="*/ 82296 h 91440"/>
              <a:gd name="connsiteX5" fmla="*/ 1261872 w 1611322"/>
              <a:gd name="connsiteY5" fmla="*/ 54864 h 91440"/>
              <a:gd name="connsiteX6" fmla="*/ 1435608 w 1611322"/>
              <a:gd name="connsiteY6" fmla="*/ 45720 h 91440"/>
              <a:gd name="connsiteX7" fmla="*/ 1609344 w 1611322"/>
              <a:gd name="connsiteY7" fmla="*/ 45720 h 91440"/>
              <a:gd name="connsiteX8" fmla="*/ 1581912 w 1611322"/>
              <a:gd name="connsiteY8" fmla="*/ 36576 h 91440"/>
              <a:gd name="connsiteX9" fmla="*/ 1453896 w 1611322"/>
              <a:gd name="connsiteY9" fmla="*/ 18288 h 91440"/>
              <a:gd name="connsiteX10" fmla="*/ 1316736 w 1611322"/>
              <a:gd name="connsiteY10" fmla="*/ 0 h 91440"/>
              <a:gd name="connsiteX11" fmla="*/ 1042416 w 1611322"/>
              <a:gd name="connsiteY11" fmla="*/ 9144 h 91440"/>
              <a:gd name="connsiteX12" fmla="*/ 960120 w 1611322"/>
              <a:gd name="connsiteY12" fmla="*/ 18288 h 91440"/>
              <a:gd name="connsiteX13" fmla="*/ 685800 w 1611322"/>
              <a:gd name="connsiteY13" fmla="*/ 27432 h 91440"/>
              <a:gd name="connsiteX14" fmla="*/ 429768 w 1611322"/>
              <a:gd name="connsiteY14" fmla="*/ 45720 h 91440"/>
              <a:gd name="connsiteX15" fmla="*/ 201168 w 1611322"/>
              <a:gd name="connsiteY15" fmla="*/ 64008 h 91440"/>
              <a:gd name="connsiteX16" fmla="*/ 100584 w 1611322"/>
              <a:gd name="connsiteY16" fmla="*/ 54864 h 91440"/>
              <a:gd name="connsiteX17" fmla="*/ 36576 w 1611322"/>
              <a:gd name="connsiteY17" fmla="*/ 27432 h 91440"/>
              <a:gd name="connsiteX18" fmla="*/ 0 w 1611322"/>
              <a:gd name="connsiteY18" fmla="*/ 91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11322" h="91440" extrusionOk="0">
                <a:moveTo>
                  <a:pt x="82296" y="82296"/>
                </a:moveTo>
                <a:cubicBezTo>
                  <a:pt x="125810" y="78343"/>
                  <a:pt x="187140" y="93241"/>
                  <a:pt x="246888" y="91440"/>
                </a:cubicBezTo>
                <a:cubicBezTo>
                  <a:pt x="276518" y="92504"/>
                  <a:pt x="291197" y="83602"/>
                  <a:pt x="320040" y="82296"/>
                </a:cubicBezTo>
                <a:cubicBezTo>
                  <a:pt x="419331" y="81533"/>
                  <a:pt x="526910" y="78378"/>
                  <a:pt x="630936" y="73152"/>
                </a:cubicBezTo>
                <a:cubicBezTo>
                  <a:pt x="718319" y="67310"/>
                  <a:pt x="842094" y="84178"/>
                  <a:pt x="941832" y="82296"/>
                </a:cubicBezTo>
                <a:cubicBezTo>
                  <a:pt x="1060749" y="84431"/>
                  <a:pt x="1175393" y="35732"/>
                  <a:pt x="1261872" y="54864"/>
                </a:cubicBezTo>
                <a:cubicBezTo>
                  <a:pt x="1336964" y="33992"/>
                  <a:pt x="1360133" y="56373"/>
                  <a:pt x="1435608" y="45720"/>
                </a:cubicBezTo>
                <a:cubicBezTo>
                  <a:pt x="1507506" y="69085"/>
                  <a:pt x="1481178" y="67655"/>
                  <a:pt x="1609344" y="45720"/>
                </a:cubicBezTo>
                <a:cubicBezTo>
                  <a:pt x="1617875" y="43099"/>
                  <a:pt x="1591498" y="38898"/>
                  <a:pt x="1581912" y="36576"/>
                </a:cubicBezTo>
                <a:cubicBezTo>
                  <a:pt x="1533453" y="28741"/>
                  <a:pt x="1496912" y="24690"/>
                  <a:pt x="1453896" y="18288"/>
                </a:cubicBezTo>
                <a:cubicBezTo>
                  <a:pt x="1378776" y="5114"/>
                  <a:pt x="1428935" y="5459"/>
                  <a:pt x="1316736" y="0"/>
                </a:cubicBezTo>
                <a:cubicBezTo>
                  <a:pt x="1252405" y="15088"/>
                  <a:pt x="1156031" y="-19684"/>
                  <a:pt x="1042416" y="9144"/>
                </a:cubicBezTo>
                <a:cubicBezTo>
                  <a:pt x="1016333" y="3586"/>
                  <a:pt x="984439" y="17407"/>
                  <a:pt x="960120" y="18288"/>
                </a:cubicBezTo>
                <a:cubicBezTo>
                  <a:pt x="847568" y="8360"/>
                  <a:pt x="751361" y="21624"/>
                  <a:pt x="685800" y="27432"/>
                </a:cubicBezTo>
                <a:cubicBezTo>
                  <a:pt x="582265" y="15466"/>
                  <a:pt x="522771" y="35793"/>
                  <a:pt x="429768" y="45720"/>
                </a:cubicBezTo>
                <a:cubicBezTo>
                  <a:pt x="333779" y="66088"/>
                  <a:pt x="349748" y="64405"/>
                  <a:pt x="201168" y="64008"/>
                </a:cubicBezTo>
                <a:cubicBezTo>
                  <a:pt x="175377" y="69860"/>
                  <a:pt x="133710" y="67474"/>
                  <a:pt x="100584" y="54864"/>
                </a:cubicBezTo>
                <a:cubicBezTo>
                  <a:pt x="36693" y="28578"/>
                  <a:pt x="93983" y="68120"/>
                  <a:pt x="36576" y="27432"/>
                </a:cubicBezTo>
                <a:cubicBezTo>
                  <a:pt x="-12309" y="6784"/>
                  <a:pt x="21232" y="30939"/>
                  <a:pt x="0" y="9144"/>
                </a:cubicBezTo>
              </a:path>
            </a:pathLst>
          </a:custGeom>
          <a:noFill/>
          <a:ln w="28575" cap="flat" cmpd="sng" algn="ctr">
            <a:solidFill>
              <a:srgbClr val="ED7D3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82296 w 1611322"/>
                      <a:gd name="connsiteY0" fmla="*/ 82296 h 91440"/>
                      <a:gd name="connsiteX1" fmla="*/ 246888 w 1611322"/>
                      <a:gd name="connsiteY1" fmla="*/ 91440 h 91440"/>
                      <a:gd name="connsiteX2" fmla="*/ 320040 w 1611322"/>
                      <a:gd name="connsiteY2" fmla="*/ 82296 h 91440"/>
                      <a:gd name="connsiteX3" fmla="*/ 630936 w 1611322"/>
                      <a:gd name="connsiteY3" fmla="*/ 73152 h 91440"/>
                      <a:gd name="connsiteX4" fmla="*/ 941832 w 1611322"/>
                      <a:gd name="connsiteY4" fmla="*/ 82296 h 91440"/>
                      <a:gd name="connsiteX5" fmla="*/ 1261872 w 1611322"/>
                      <a:gd name="connsiteY5" fmla="*/ 54864 h 91440"/>
                      <a:gd name="connsiteX6" fmla="*/ 1435608 w 1611322"/>
                      <a:gd name="connsiteY6" fmla="*/ 45720 h 91440"/>
                      <a:gd name="connsiteX7" fmla="*/ 1609344 w 1611322"/>
                      <a:gd name="connsiteY7" fmla="*/ 45720 h 91440"/>
                      <a:gd name="connsiteX8" fmla="*/ 1581912 w 1611322"/>
                      <a:gd name="connsiteY8" fmla="*/ 36576 h 91440"/>
                      <a:gd name="connsiteX9" fmla="*/ 1453896 w 1611322"/>
                      <a:gd name="connsiteY9" fmla="*/ 18288 h 91440"/>
                      <a:gd name="connsiteX10" fmla="*/ 1316736 w 1611322"/>
                      <a:gd name="connsiteY10" fmla="*/ 0 h 91440"/>
                      <a:gd name="connsiteX11" fmla="*/ 1042416 w 1611322"/>
                      <a:gd name="connsiteY11" fmla="*/ 9144 h 91440"/>
                      <a:gd name="connsiteX12" fmla="*/ 960120 w 1611322"/>
                      <a:gd name="connsiteY12" fmla="*/ 18288 h 91440"/>
                      <a:gd name="connsiteX13" fmla="*/ 685800 w 1611322"/>
                      <a:gd name="connsiteY13" fmla="*/ 27432 h 91440"/>
                      <a:gd name="connsiteX14" fmla="*/ 429768 w 1611322"/>
                      <a:gd name="connsiteY14" fmla="*/ 45720 h 91440"/>
                      <a:gd name="connsiteX15" fmla="*/ 201168 w 1611322"/>
                      <a:gd name="connsiteY15" fmla="*/ 64008 h 91440"/>
                      <a:gd name="connsiteX16" fmla="*/ 100584 w 1611322"/>
                      <a:gd name="connsiteY16" fmla="*/ 54864 h 91440"/>
                      <a:gd name="connsiteX17" fmla="*/ 36576 w 1611322"/>
                      <a:gd name="connsiteY17" fmla="*/ 27432 h 91440"/>
                      <a:gd name="connsiteX18" fmla="*/ 0 w 1611322"/>
                      <a:gd name="connsiteY18" fmla="*/ 9144 h 91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11322" h="91440">
                        <a:moveTo>
                          <a:pt x="82296" y="82296"/>
                        </a:moveTo>
                        <a:cubicBezTo>
                          <a:pt x="137160" y="85344"/>
                          <a:pt x="191939" y="91440"/>
                          <a:pt x="246888" y="91440"/>
                        </a:cubicBezTo>
                        <a:cubicBezTo>
                          <a:pt x="271462" y="91440"/>
                          <a:pt x="295494" y="83465"/>
                          <a:pt x="320040" y="82296"/>
                        </a:cubicBezTo>
                        <a:cubicBezTo>
                          <a:pt x="423599" y="77365"/>
                          <a:pt x="527304" y="76200"/>
                          <a:pt x="630936" y="73152"/>
                        </a:cubicBezTo>
                        <a:cubicBezTo>
                          <a:pt x="734568" y="76200"/>
                          <a:pt x="838155" y="82296"/>
                          <a:pt x="941832" y="82296"/>
                        </a:cubicBezTo>
                        <a:cubicBezTo>
                          <a:pt x="1042750" y="82296"/>
                          <a:pt x="1163583" y="60037"/>
                          <a:pt x="1261872" y="54864"/>
                        </a:cubicBezTo>
                        <a:lnTo>
                          <a:pt x="1435608" y="45720"/>
                        </a:lnTo>
                        <a:cubicBezTo>
                          <a:pt x="1503629" y="68394"/>
                          <a:pt x="1482656" y="65210"/>
                          <a:pt x="1609344" y="45720"/>
                        </a:cubicBezTo>
                        <a:cubicBezTo>
                          <a:pt x="1618871" y="44254"/>
                          <a:pt x="1591404" y="38251"/>
                          <a:pt x="1581912" y="36576"/>
                        </a:cubicBezTo>
                        <a:cubicBezTo>
                          <a:pt x="1539463" y="29085"/>
                          <a:pt x="1496164" y="26742"/>
                          <a:pt x="1453896" y="18288"/>
                        </a:cubicBezTo>
                        <a:cubicBezTo>
                          <a:pt x="1378139" y="3137"/>
                          <a:pt x="1423641" y="10690"/>
                          <a:pt x="1316736" y="0"/>
                        </a:cubicBezTo>
                        <a:lnTo>
                          <a:pt x="1042416" y="9144"/>
                        </a:lnTo>
                        <a:cubicBezTo>
                          <a:pt x="1014851" y="10558"/>
                          <a:pt x="987685" y="16874"/>
                          <a:pt x="960120" y="18288"/>
                        </a:cubicBezTo>
                        <a:cubicBezTo>
                          <a:pt x="868749" y="22974"/>
                          <a:pt x="777204" y="23458"/>
                          <a:pt x="685800" y="27432"/>
                        </a:cubicBezTo>
                        <a:cubicBezTo>
                          <a:pt x="590175" y="31590"/>
                          <a:pt x="522609" y="37983"/>
                          <a:pt x="429768" y="45720"/>
                        </a:cubicBezTo>
                        <a:cubicBezTo>
                          <a:pt x="336827" y="64308"/>
                          <a:pt x="349970" y="64008"/>
                          <a:pt x="201168" y="64008"/>
                        </a:cubicBezTo>
                        <a:cubicBezTo>
                          <a:pt x="167502" y="64008"/>
                          <a:pt x="134112" y="57912"/>
                          <a:pt x="100584" y="54864"/>
                        </a:cubicBezTo>
                        <a:cubicBezTo>
                          <a:pt x="24462" y="35833"/>
                          <a:pt x="99724" y="59006"/>
                          <a:pt x="36576" y="27432"/>
                        </a:cubicBezTo>
                        <a:cubicBezTo>
                          <a:pt x="-5452" y="6418"/>
                          <a:pt x="20658" y="29802"/>
                          <a:pt x="0" y="9144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7D5CB88A-4894-C04A-AA95-5C259FC76D20}"/>
              </a:ext>
            </a:extLst>
          </p:cNvPr>
          <p:cNvSpPr/>
          <p:nvPr/>
        </p:nvSpPr>
        <p:spPr>
          <a:xfrm>
            <a:off x="2600396" y="2097835"/>
            <a:ext cx="1461541" cy="1480212"/>
          </a:xfrm>
          <a:prstGeom prst="ellipse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tx1">
                  <a:lumMod val="50000"/>
                  <a:lumOff val="50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6FEC686-F7D5-0E47-83E5-FB51A1D34977}"/>
              </a:ext>
            </a:extLst>
          </p:cNvPr>
          <p:cNvSpPr txBox="1"/>
          <p:nvPr/>
        </p:nvSpPr>
        <p:spPr>
          <a:xfrm rot="1284825">
            <a:off x="1445259" y="1658233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ION BEAM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6C329A-0AA5-E84F-BC51-873CB4FF710D}"/>
              </a:ext>
            </a:extLst>
          </p:cNvPr>
          <p:cNvSpPr txBox="1"/>
          <p:nvPr/>
        </p:nvSpPr>
        <p:spPr>
          <a:xfrm>
            <a:off x="6374484" y="5104946"/>
            <a:ext cx="228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CHARGED PARTICLE AND MASS SPECTROMETERS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A103AD-4AFE-0B4F-9E69-E5C25D4D4A9A}"/>
              </a:ext>
            </a:extLst>
          </p:cNvPr>
          <p:cNvSpPr txBox="1"/>
          <p:nvPr/>
        </p:nvSpPr>
        <p:spPr>
          <a:xfrm>
            <a:off x="3628750" y="2394633"/>
            <a:ext cx="1324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REACTION CHAMBER</a:t>
            </a:r>
          </a:p>
        </p:txBody>
      </p:sp>
      <p:pic>
        <p:nvPicPr>
          <p:cNvPr id="13" name="Picture 119939">
            <a:extLst>
              <a:ext uri="{FF2B5EF4-FFF2-40B4-BE49-F238E27FC236}">
                <a16:creationId xmlns:a16="http://schemas.microsoft.com/office/drawing/2014/main" id="{64E39DF7-5AF4-2F49-9A46-923C0D83F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5351162" y="3643678"/>
            <a:ext cx="59193" cy="65481"/>
          </a:xfrm>
          <a:prstGeom prst="rect">
            <a:avLst/>
          </a:prstGeom>
        </p:spPr>
      </p:pic>
      <p:pic>
        <p:nvPicPr>
          <p:cNvPr id="1026" name="Picture 2" descr="Científicos logran la primera radiografía de un solo átomo de la historia">
            <a:extLst>
              <a:ext uri="{FF2B5EF4-FFF2-40B4-BE49-F238E27FC236}">
                <a16:creationId xmlns:a16="http://schemas.microsoft.com/office/drawing/2014/main" id="{3CDE4860-0390-5342-9E7A-72F42EDDD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0380">
            <a:off x="1895848" y="2162613"/>
            <a:ext cx="779899" cy="51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ientíficos logran la primera radiografía de un solo átomo de la historia">
            <a:extLst>
              <a:ext uri="{FF2B5EF4-FFF2-40B4-BE49-F238E27FC236}">
                <a16:creationId xmlns:a16="http://schemas.microsoft.com/office/drawing/2014/main" id="{3D9C765C-106C-8D4B-92E0-EEFEFD297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1655">
            <a:off x="1200944" y="1874651"/>
            <a:ext cx="779899" cy="51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1EFCB06-B9B2-AC48-A101-11A68AFBF15E}"/>
              </a:ext>
            </a:extLst>
          </p:cNvPr>
          <p:cNvCxnSpPr>
            <a:cxnSpLocks/>
          </p:cNvCxnSpPr>
          <p:nvPr/>
        </p:nvCxnSpPr>
        <p:spPr>
          <a:xfrm>
            <a:off x="1240428" y="2363989"/>
            <a:ext cx="983673" cy="369332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15987A0-CFF4-C94A-B19F-A5BBB0560DB8}"/>
              </a:ext>
            </a:extLst>
          </p:cNvPr>
          <p:cNvSpPr txBox="1"/>
          <p:nvPr/>
        </p:nvSpPr>
        <p:spPr>
          <a:xfrm rot="1170440">
            <a:off x="734090" y="2583359"/>
            <a:ext cx="1870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 ∝ 3-10 </a:t>
            </a:r>
            <a:r>
              <a:rPr lang="es-ES" sz="1400" dirty="0" err="1"/>
              <a:t>MeV</a:t>
            </a:r>
            <a:r>
              <a:rPr lang="es-ES" sz="1400" dirty="0"/>
              <a:t>/</a:t>
            </a:r>
            <a:r>
              <a:rPr lang="es-ES" sz="1400" dirty="0" err="1"/>
              <a:t>nucleon</a:t>
            </a:r>
            <a:endParaRPr lang="es-ES" sz="1400" dirty="0"/>
          </a:p>
        </p:txBody>
      </p:sp>
      <p:pic>
        <p:nvPicPr>
          <p:cNvPr id="21" name="Picture 119939">
            <a:extLst>
              <a:ext uri="{FF2B5EF4-FFF2-40B4-BE49-F238E27FC236}">
                <a16:creationId xmlns:a16="http://schemas.microsoft.com/office/drawing/2014/main" id="{8EC54B5C-1DBF-F54B-9B5B-F246656FE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212603">
            <a:off x="3062038" y="2638675"/>
            <a:ext cx="220945" cy="202210"/>
          </a:xfrm>
          <a:prstGeom prst="rect">
            <a:avLst/>
          </a:prstGeom>
        </p:spPr>
      </p:pic>
      <p:pic>
        <p:nvPicPr>
          <p:cNvPr id="22" name="Picture 119939">
            <a:extLst>
              <a:ext uri="{FF2B5EF4-FFF2-40B4-BE49-F238E27FC236}">
                <a16:creationId xmlns:a16="http://schemas.microsoft.com/office/drawing/2014/main" id="{376535BC-301D-6A47-A856-2C15DCA9B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595421">
            <a:off x="3209848" y="2520181"/>
            <a:ext cx="220945" cy="202210"/>
          </a:xfrm>
          <a:prstGeom prst="rect">
            <a:avLst/>
          </a:prstGeom>
        </p:spPr>
      </p:pic>
      <p:pic>
        <p:nvPicPr>
          <p:cNvPr id="23" name="Picture 119939">
            <a:extLst>
              <a:ext uri="{FF2B5EF4-FFF2-40B4-BE49-F238E27FC236}">
                <a16:creationId xmlns:a16="http://schemas.microsoft.com/office/drawing/2014/main" id="{09D1537B-2F33-9548-8A94-EBED3522D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32180">
            <a:off x="3207908" y="2743468"/>
            <a:ext cx="220945" cy="188713"/>
          </a:xfrm>
          <a:prstGeom prst="rect">
            <a:avLst/>
          </a:prstGeom>
        </p:spPr>
      </p:pic>
      <p:pic>
        <p:nvPicPr>
          <p:cNvPr id="24" name="Picture 119939">
            <a:extLst>
              <a:ext uri="{FF2B5EF4-FFF2-40B4-BE49-F238E27FC236}">
                <a16:creationId xmlns:a16="http://schemas.microsoft.com/office/drawing/2014/main" id="{51AD38F0-A38B-7042-87AE-06825C0DD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45812">
            <a:off x="3057222" y="2874418"/>
            <a:ext cx="206949" cy="202210"/>
          </a:xfrm>
          <a:prstGeom prst="rect">
            <a:avLst/>
          </a:prstGeom>
        </p:spPr>
      </p:pic>
      <p:pic>
        <p:nvPicPr>
          <p:cNvPr id="25" name="Picture 119939">
            <a:extLst>
              <a:ext uri="{FF2B5EF4-FFF2-40B4-BE49-F238E27FC236}">
                <a16:creationId xmlns:a16="http://schemas.microsoft.com/office/drawing/2014/main" id="{0BD2850D-5F2F-0940-A3C0-A3AF712EC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749365">
            <a:off x="3356773" y="2660464"/>
            <a:ext cx="220944" cy="202210"/>
          </a:xfrm>
          <a:prstGeom prst="rect">
            <a:avLst/>
          </a:prstGeom>
        </p:spPr>
      </p:pic>
      <p:pic>
        <p:nvPicPr>
          <p:cNvPr id="26" name="Picture 119939">
            <a:extLst>
              <a:ext uri="{FF2B5EF4-FFF2-40B4-BE49-F238E27FC236}">
                <a16:creationId xmlns:a16="http://schemas.microsoft.com/office/drawing/2014/main" id="{D330D9F4-CC07-B244-859C-A66E29DE1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976661">
            <a:off x="3219110" y="2932551"/>
            <a:ext cx="220945" cy="20221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EB1B2F6-4B7F-804B-8C58-449685CA5727}"/>
              </a:ext>
            </a:extLst>
          </p:cNvPr>
          <p:cNvSpPr txBox="1"/>
          <p:nvPr/>
        </p:nvSpPr>
        <p:spPr>
          <a:xfrm>
            <a:off x="2931928" y="3104097"/>
            <a:ext cx="823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TARGET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662D505-FB42-114C-9F76-33F001889200}"/>
                  </a:ext>
                </a:extLst>
              </p:cNvPr>
              <p:cNvSpPr txBox="1"/>
              <p:nvPr/>
            </p:nvSpPr>
            <p:spPr>
              <a:xfrm>
                <a:off x="5920874" y="1914359"/>
                <a:ext cx="5904565" cy="3048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Pre>
                          <m:sPre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´</m:t>
                            </m:r>
                          </m:sub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´</m:t>
                            </m:r>
                          </m:sup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Pre>
                              <m:sPre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𝑍</m:t>
                                </m:r>
                                <m:r>
                                  <a:rPr lang="es-E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´</m:t>
                                </m:r>
                                <m: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´</m:t>
                                </m:r>
                              </m:sub>
                              <m:sup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  <m:r>
                                  <a:rPr lang="es-ES" i="1" smtClean="0"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</m:sup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Pre>
                                  <m:sPre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r>
                                      <a:rPr lang="es-ES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b>
                                  <m:sup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r>
                                      <a:rPr lang="es-ES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p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𝑗𝑛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+…(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𝑑𝑒𝑙𝑎𝑦𝑒𝑑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p>
                                      <m:sSupPr>
                                        <m:ctrlP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±</m:t>
                                        </m:r>
                                      </m:sup>
                                    </m:sSup>
                                  </m:e>
                                </m:sPre>
                              </m:e>
                            </m:sPre>
                          </m:e>
                        </m:sPre>
                      </m:e>
                    </m:sPre>
                  </m:oMath>
                </a14:m>
                <a:r>
                  <a:rPr lang="es-ES" dirty="0"/>
                  <a:t>)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662D505-FB42-114C-9F76-33F001889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874" y="1914359"/>
                <a:ext cx="5904565" cy="304827"/>
              </a:xfrm>
              <a:prstGeom prst="rect">
                <a:avLst/>
              </a:prstGeom>
              <a:blipFill>
                <a:blip r:embed="rId6"/>
                <a:stretch>
                  <a:fillRect l="-858" t="-16000" r="-1288" b="-44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EC26215C-26F0-5141-B5BD-AC7C7F98D38B}"/>
                  </a:ext>
                </a:extLst>
              </p:cNvPr>
              <p:cNvSpPr txBox="1"/>
              <p:nvPr/>
            </p:nvSpPr>
            <p:spPr>
              <a:xfrm>
                <a:off x="6661212" y="2751768"/>
                <a:ext cx="2304733" cy="3048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p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sPr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Pre>
                                <m:sPre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sub>
                                <m:sup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p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sPre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Pre>
                                <m:sPre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´</m:t>
                                  </m:r>
                                </m:sub>
                                <m:sup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sPre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EC26215C-26F0-5141-B5BD-AC7C7F98D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1212" y="2751768"/>
                <a:ext cx="2304733" cy="304827"/>
              </a:xfrm>
              <a:prstGeom prst="rect">
                <a:avLst/>
              </a:prstGeom>
              <a:blipFill>
                <a:blip r:embed="rId7"/>
                <a:stretch>
                  <a:fillRect l="-546" b="-2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9137C78-77C8-624A-93E5-525590FC629E}"/>
                  </a:ext>
                </a:extLst>
              </p:cNvPr>
              <p:cNvSpPr txBox="1"/>
              <p:nvPr/>
            </p:nvSpPr>
            <p:spPr>
              <a:xfrm>
                <a:off x="6572369" y="3515621"/>
                <a:ext cx="2735429" cy="307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p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sPr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Pre>
                                <m:sPre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´</m:t>
                                  </m:r>
                                </m:sub>
                                <m:sup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sPre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sPre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89137C78-77C8-624A-93E5-525590FC6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369" y="3515621"/>
                <a:ext cx="2735429" cy="307648"/>
              </a:xfrm>
              <a:prstGeom prst="rect">
                <a:avLst/>
              </a:prstGeom>
              <a:blipFill>
                <a:blip r:embed="rId8"/>
                <a:stretch>
                  <a:fillRect l="-463" r="-926" b="-2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adroTexto 26">
            <a:extLst>
              <a:ext uri="{FF2B5EF4-FFF2-40B4-BE49-F238E27FC236}">
                <a16:creationId xmlns:a16="http://schemas.microsoft.com/office/drawing/2014/main" id="{D0FFB010-0D9E-694C-9CA3-3DF01A2FED21}"/>
              </a:ext>
            </a:extLst>
          </p:cNvPr>
          <p:cNvSpPr txBox="1"/>
          <p:nvPr/>
        </p:nvSpPr>
        <p:spPr>
          <a:xfrm>
            <a:off x="10199083" y="2720561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s</a:t>
            </a:r>
            <a:r>
              <a:rPr lang="es-ES" baseline="-25000" dirty="0"/>
              <a:t>1</a:t>
            </a:r>
            <a:r>
              <a:rPr lang="es-ES" dirty="0"/>
              <a:t> ∝ 1 bar</a:t>
            </a:r>
            <a:endParaRPr lang="es-ES" baseline="-25000" dirty="0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B85A2DC-013D-654B-BE91-AA65A7097B7F}"/>
              </a:ext>
            </a:extLst>
          </p:cNvPr>
          <p:cNvSpPr txBox="1"/>
          <p:nvPr/>
        </p:nvSpPr>
        <p:spPr>
          <a:xfrm>
            <a:off x="10224782" y="3484779"/>
            <a:ext cx="160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s</a:t>
            </a:r>
            <a:r>
              <a:rPr lang="es-ES" baseline="-25000" dirty="0">
                <a:latin typeface="Symbol" pitchFamily="2" charset="2"/>
              </a:rPr>
              <a:t>3</a:t>
            </a:r>
            <a:r>
              <a:rPr lang="es-ES" dirty="0"/>
              <a:t> ∝ 10</a:t>
            </a:r>
            <a:r>
              <a:rPr lang="es-ES" baseline="30000" dirty="0"/>
              <a:t>-2</a:t>
            </a:r>
            <a:r>
              <a:rPr lang="es-ES" dirty="0"/>
              <a:t> mbar</a:t>
            </a:r>
            <a:endParaRPr lang="es-ES" baseline="-25000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413A0D9-044A-E14B-9895-98FCE0526F5C}"/>
              </a:ext>
            </a:extLst>
          </p:cNvPr>
          <p:cNvSpPr txBox="1"/>
          <p:nvPr/>
        </p:nvSpPr>
        <p:spPr>
          <a:xfrm>
            <a:off x="8143765" y="414118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s</a:t>
            </a:r>
            <a:r>
              <a:rPr lang="es-ES" baseline="-25000" dirty="0"/>
              <a:t>1</a:t>
            </a:r>
            <a:r>
              <a:rPr lang="es-ES" dirty="0"/>
              <a:t>&gt;&gt;</a:t>
            </a:r>
            <a:r>
              <a:rPr lang="es-ES" dirty="0">
                <a:latin typeface="Symbol" pitchFamily="2" charset="2"/>
              </a:rPr>
              <a:t> s</a:t>
            </a:r>
            <a:r>
              <a:rPr lang="es-ES" baseline="-25000" dirty="0">
                <a:latin typeface="Symbol" pitchFamily="2" charset="2"/>
              </a:rPr>
              <a:t>2</a:t>
            </a:r>
            <a:r>
              <a:rPr lang="es-ES" dirty="0">
                <a:latin typeface="Symbol" pitchFamily="2" charset="2"/>
              </a:rPr>
              <a:t> &gt;&gt; s</a:t>
            </a:r>
            <a:r>
              <a:rPr lang="es-ES" baseline="-25000" dirty="0">
                <a:latin typeface="Symbol" pitchFamily="2" charset="2"/>
              </a:rPr>
              <a:t>3</a:t>
            </a:r>
            <a:endParaRPr lang="es-E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12B71719-10A4-DB4B-AC41-C7458F6BC754}"/>
                  </a:ext>
                </a:extLst>
              </p:cNvPr>
              <p:cNvSpPr txBox="1"/>
              <p:nvPr/>
            </p:nvSpPr>
            <p:spPr>
              <a:xfrm>
                <a:off x="6660585" y="3113657"/>
                <a:ext cx="3314882" cy="306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´</m:t>
                              </m:r>
                            </m:sup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sPre>
                          <m:r>
                            <a:rPr lang="es-E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Pre>
                                <m:sPre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p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sPre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Pre>
                                <m:sPre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´</m:t>
                                  </m:r>
                                </m:sub>
                                <m:sup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sPre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12B71719-10A4-DB4B-AC41-C7458F6BC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585" y="3113657"/>
                <a:ext cx="3314882" cy="306879"/>
              </a:xfrm>
              <a:prstGeom prst="rect">
                <a:avLst/>
              </a:prstGeom>
              <a:blipFill>
                <a:blip r:embed="rId9"/>
                <a:stretch>
                  <a:fillRect b="-24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uadroTexto 36">
            <a:extLst>
              <a:ext uri="{FF2B5EF4-FFF2-40B4-BE49-F238E27FC236}">
                <a16:creationId xmlns:a16="http://schemas.microsoft.com/office/drawing/2014/main" id="{0D0BC301-0BAD-FA46-85D5-BD1F5F994996}"/>
              </a:ext>
            </a:extLst>
          </p:cNvPr>
          <p:cNvSpPr txBox="1"/>
          <p:nvPr/>
        </p:nvSpPr>
        <p:spPr>
          <a:xfrm>
            <a:off x="10225627" y="3102994"/>
            <a:ext cx="160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s</a:t>
            </a:r>
            <a:r>
              <a:rPr lang="es-ES" baseline="-25000" dirty="0">
                <a:latin typeface="Symbol" pitchFamily="2" charset="2"/>
              </a:rPr>
              <a:t>2</a:t>
            </a:r>
            <a:r>
              <a:rPr lang="es-ES" dirty="0"/>
              <a:t> ∝ 1 mbar</a:t>
            </a:r>
            <a:endParaRPr lang="es-ES" baseline="-250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2C40CE2-CED4-1648-8BAE-64E42B7A1C8B}"/>
              </a:ext>
            </a:extLst>
          </p:cNvPr>
          <p:cNvSpPr txBox="1"/>
          <p:nvPr/>
        </p:nvSpPr>
        <p:spPr>
          <a:xfrm>
            <a:off x="5747174" y="2768758"/>
            <a:ext cx="769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COULEX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284C1BD-C157-7B48-8A60-845B13070A0E}"/>
              </a:ext>
            </a:extLst>
          </p:cNvPr>
          <p:cNvSpPr txBox="1"/>
          <p:nvPr/>
        </p:nvSpPr>
        <p:spPr>
          <a:xfrm>
            <a:off x="5747174" y="3086677"/>
            <a:ext cx="797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/>
              <a:t>MNT+Ev</a:t>
            </a:r>
            <a:endParaRPr lang="es-ES" sz="1400" dirty="0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CA38F7C-35F9-3640-B042-8DDB98D9B008}"/>
              </a:ext>
            </a:extLst>
          </p:cNvPr>
          <p:cNvSpPr txBox="1"/>
          <p:nvPr/>
        </p:nvSpPr>
        <p:spPr>
          <a:xfrm>
            <a:off x="5765548" y="3492933"/>
            <a:ext cx="58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Fu-</a:t>
            </a:r>
            <a:r>
              <a:rPr lang="es-ES" sz="1400" dirty="0" err="1"/>
              <a:t>Ev</a:t>
            </a:r>
            <a:endParaRPr lang="es-ES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>
            <a:extLst>
              <a:ext uri="{FF2B5EF4-FFF2-40B4-BE49-F238E27FC236}">
                <a16:creationId xmlns:a16="http://schemas.microsoft.com/office/drawing/2014/main" id="{BA7908A6-9476-D846-BBA4-B89FE4DB82E8}"/>
              </a:ext>
            </a:extLst>
          </p:cNvPr>
          <p:cNvSpPr/>
          <p:nvPr/>
        </p:nvSpPr>
        <p:spPr>
          <a:xfrm rot="21054182">
            <a:off x="3924483" y="2359861"/>
            <a:ext cx="1752251" cy="52609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" name="Imagen 3" descr="NUSTAR-AGATA.jpg">
            <a:extLst>
              <a:ext uri="{FF2B5EF4-FFF2-40B4-BE49-F238E27FC236}">
                <a16:creationId xmlns:a16="http://schemas.microsoft.com/office/drawing/2014/main" id="{667CEBBA-8753-8548-8324-1BF40C7EFB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26"/>
          <a:stretch/>
        </p:blipFill>
        <p:spPr>
          <a:xfrm>
            <a:off x="6080931" y="5114870"/>
            <a:ext cx="5618384" cy="1586149"/>
          </a:xfrm>
          <a:prstGeom prst="rect">
            <a:avLst/>
          </a:prstGeom>
          <a:noFill/>
        </p:spPr>
      </p:pic>
      <p:pic>
        <p:nvPicPr>
          <p:cNvPr id="28" name="Picture 13">
            <a:extLst>
              <a:ext uri="{FF2B5EF4-FFF2-40B4-BE49-F238E27FC236}">
                <a16:creationId xmlns:a16="http://schemas.microsoft.com/office/drawing/2014/main" id="{30ECFF7D-C9C7-2F4C-87CB-DA793B0E37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" b="4905"/>
          <a:stretch/>
        </p:blipFill>
        <p:spPr bwMode="auto">
          <a:xfrm>
            <a:off x="606192" y="3093922"/>
            <a:ext cx="4861023" cy="314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16BAED35-EC8D-764F-B396-0FB047C96415}"/>
              </a:ext>
            </a:extLst>
          </p:cNvPr>
          <p:cNvSpPr/>
          <p:nvPr/>
        </p:nvSpPr>
        <p:spPr>
          <a:xfrm rot="1359486">
            <a:off x="1016206" y="1994639"/>
            <a:ext cx="1752251" cy="52609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46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3644"/>
            <a:ext cx="10972800" cy="1143000"/>
          </a:xfrm>
        </p:spPr>
        <p:txBody>
          <a:bodyPr wrap="square" anchor="ctr">
            <a:normAutofit/>
          </a:bodyPr>
          <a:lstStyle/>
          <a:p>
            <a:pPr algn="l" eaLnBrk="1" hangingPunct="1"/>
            <a:r>
              <a:rPr lang="en-GB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How to generate and measure exotic nuclei? </a:t>
            </a:r>
            <a:r>
              <a:rPr lang="en-GB" altLang="en-US" dirty="0"/>
              <a:t>…</a:t>
            </a:r>
            <a:endParaRPr lang="it-IT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866314" y="1087898"/>
            <a:ext cx="6047618" cy="3477228"/>
          </a:xfrm>
          <a:solidFill>
            <a:schemeClr val="bg1">
              <a:lumMod val="65000"/>
            </a:schemeClr>
          </a:solidFill>
          <a:ln>
            <a:solidFill>
              <a:srgbClr val="ED7D31"/>
            </a:solidFill>
          </a:ln>
        </p:spPr>
        <p:txBody>
          <a:bodyPr wrap="square" anchor="t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GB" altLang="en-US" dirty="0">
                <a:solidFill>
                  <a:schemeClr val="bg1"/>
                </a:solidFill>
              </a:rPr>
              <a:t>Key aspects</a:t>
            </a:r>
          </a:p>
          <a:p>
            <a:pPr algn="just" eaLnBrk="1" hangingPunct="1">
              <a:lnSpc>
                <a:spcPct val="110000"/>
              </a:lnSpc>
              <a:buClr>
                <a:srgbClr val="FF9300"/>
              </a:buClr>
              <a:buFont typeface="Wingdings" pitchFamily="2" charset="2"/>
              <a:buChar char="q"/>
            </a:pPr>
            <a:r>
              <a:rPr lang="en-GB" altLang="en-US" sz="1800" dirty="0">
                <a:solidFill>
                  <a:schemeClr val="bg1"/>
                </a:solidFill>
              </a:rPr>
              <a:t>The nucleus to be studied “must” be in an excited state</a:t>
            </a:r>
          </a:p>
          <a:p>
            <a:pPr algn="just" eaLnBrk="1" hangingPunct="1">
              <a:lnSpc>
                <a:spcPct val="110000"/>
              </a:lnSpc>
              <a:buClr>
                <a:srgbClr val="FF9300"/>
              </a:buClr>
              <a:buFont typeface="Wingdings" pitchFamily="2" charset="2"/>
              <a:buChar char="q"/>
            </a:pPr>
            <a:r>
              <a:rPr lang="en-GB" altLang="en-US" sz="1800" dirty="0">
                <a:solidFill>
                  <a:schemeClr val="bg1"/>
                </a:solidFill>
              </a:rPr>
              <a:t>Direct detection of the “prompt” de-excitation </a:t>
            </a:r>
            <a:r>
              <a:rPr lang="en-GB" altLang="en-US" sz="18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GB" altLang="en-US" sz="1800" dirty="0">
                <a:solidFill>
                  <a:schemeClr val="bg1"/>
                </a:solidFill>
              </a:rPr>
              <a:t>-rays emitted by the nucleus of interest</a:t>
            </a:r>
          </a:p>
          <a:p>
            <a:pPr algn="just" eaLnBrk="1" hangingPunct="1">
              <a:lnSpc>
                <a:spcPct val="110000"/>
              </a:lnSpc>
              <a:buClr>
                <a:srgbClr val="FF9300"/>
              </a:buClr>
              <a:buFont typeface="Wingdings" pitchFamily="2" charset="2"/>
              <a:buChar char="q"/>
            </a:pPr>
            <a:r>
              <a:rPr lang="en-GB" altLang="en-US" sz="1800" dirty="0">
                <a:solidFill>
                  <a:schemeClr val="bg1"/>
                </a:solidFill>
              </a:rPr>
              <a:t>The detection system needs to be installed around the reaction point</a:t>
            </a:r>
          </a:p>
          <a:p>
            <a:pPr algn="just" eaLnBrk="1" hangingPunct="1">
              <a:lnSpc>
                <a:spcPct val="110000"/>
              </a:lnSpc>
              <a:buClr>
                <a:srgbClr val="FF9300"/>
              </a:buClr>
              <a:buFont typeface="Wingdings" pitchFamily="2" charset="2"/>
              <a:buChar char="q"/>
            </a:pPr>
            <a:r>
              <a:rPr lang="en-GB" altLang="en-US" sz="1800" dirty="0">
                <a:solidFill>
                  <a:schemeClr val="bg1"/>
                </a:solidFill>
              </a:rPr>
              <a:t>In addition to the </a:t>
            </a:r>
            <a:r>
              <a:rPr lang="en-GB" altLang="en-US" sz="18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GB" altLang="en-US" sz="1800" dirty="0">
                <a:solidFill>
                  <a:schemeClr val="bg1"/>
                </a:solidFill>
              </a:rPr>
              <a:t>-ray detector, frequently, complementary detectors and ancillary devices are necessary to improve selectivity or to perform a particular measurement.  </a:t>
            </a:r>
          </a:p>
        </p:txBody>
      </p:sp>
      <p:sp>
        <p:nvSpPr>
          <p:cNvPr id="10" name="Forma libre 9">
            <a:extLst>
              <a:ext uri="{FF2B5EF4-FFF2-40B4-BE49-F238E27FC236}">
                <a16:creationId xmlns:a16="http://schemas.microsoft.com/office/drawing/2014/main" id="{5F56DBF7-ADA0-5041-85B4-5928BE1990BB}"/>
              </a:ext>
            </a:extLst>
          </p:cNvPr>
          <p:cNvSpPr/>
          <p:nvPr/>
        </p:nvSpPr>
        <p:spPr>
          <a:xfrm>
            <a:off x="798897" y="898841"/>
            <a:ext cx="1536192" cy="64697"/>
          </a:xfrm>
          <a:custGeom>
            <a:avLst/>
            <a:gdLst>
              <a:gd name="connsiteX0" fmla="*/ 0 w 1536192"/>
              <a:gd name="connsiteY0" fmla="*/ 0 h 64697"/>
              <a:gd name="connsiteX1" fmla="*/ 45720 w 1536192"/>
              <a:gd name="connsiteY1" fmla="*/ 18288 h 64697"/>
              <a:gd name="connsiteX2" fmla="*/ 210312 w 1536192"/>
              <a:gd name="connsiteY2" fmla="*/ 36576 h 64697"/>
              <a:gd name="connsiteX3" fmla="*/ 731520 w 1536192"/>
              <a:gd name="connsiteY3" fmla="*/ 54864 h 64697"/>
              <a:gd name="connsiteX4" fmla="*/ 987552 w 1536192"/>
              <a:gd name="connsiteY4" fmla="*/ 54864 h 64697"/>
              <a:gd name="connsiteX5" fmla="*/ 1078992 w 1536192"/>
              <a:gd name="connsiteY5" fmla="*/ 27432 h 64697"/>
              <a:gd name="connsiteX6" fmla="*/ 1161288 w 1536192"/>
              <a:gd name="connsiteY6" fmla="*/ 9144 h 64697"/>
              <a:gd name="connsiteX7" fmla="*/ 1536192 w 1536192"/>
              <a:gd name="connsiteY7" fmla="*/ 18288 h 64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6192" h="64697" extrusionOk="0">
                <a:moveTo>
                  <a:pt x="0" y="0"/>
                </a:moveTo>
                <a:cubicBezTo>
                  <a:pt x="14553" y="5672"/>
                  <a:pt x="25181" y="17115"/>
                  <a:pt x="45720" y="18288"/>
                </a:cubicBezTo>
                <a:cubicBezTo>
                  <a:pt x="106679" y="29130"/>
                  <a:pt x="139357" y="29288"/>
                  <a:pt x="210312" y="36576"/>
                </a:cubicBezTo>
                <a:cubicBezTo>
                  <a:pt x="411824" y="80357"/>
                  <a:pt x="252026" y="49410"/>
                  <a:pt x="731520" y="54864"/>
                </a:cubicBezTo>
                <a:cubicBezTo>
                  <a:pt x="854561" y="63655"/>
                  <a:pt x="839665" y="71347"/>
                  <a:pt x="987552" y="54864"/>
                </a:cubicBezTo>
                <a:cubicBezTo>
                  <a:pt x="1030194" y="51988"/>
                  <a:pt x="1042629" y="28684"/>
                  <a:pt x="1078992" y="27432"/>
                </a:cubicBezTo>
                <a:cubicBezTo>
                  <a:pt x="1137182" y="15756"/>
                  <a:pt x="1113449" y="26804"/>
                  <a:pt x="1161288" y="9144"/>
                </a:cubicBezTo>
                <a:cubicBezTo>
                  <a:pt x="1407498" y="15780"/>
                  <a:pt x="1266963" y="40758"/>
                  <a:pt x="1536192" y="18288"/>
                </a:cubicBezTo>
              </a:path>
            </a:pathLst>
          </a:custGeom>
          <a:noFill/>
          <a:ln w="34925" cap="flat" cmpd="sng" algn="ctr">
            <a:solidFill>
              <a:srgbClr val="ED7D3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36192"/>
                      <a:gd name="connsiteY0" fmla="*/ 0 h 64697"/>
                      <a:gd name="connsiteX1" fmla="*/ 45720 w 1536192"/>
                      <a:gd name="connsiteY1" fmla="*/ 18288 h 64697"/>
                      <a:gd name="connsiteX2" fmla="*/ 210312 w 1536192"/>
                      <a:gd name="connsiteY2" fmla="*/ 36576 h 64697"/>
                      <a:gd name="connsiteX3" fmla="*/ 731520 w 1536192"/>
                      <a:gd name="connsiteY3" fmla="*/ 54864 h 64697"/>
                      <a:gd name="connsiteX4" fmla="*/ 987552 w 1536192"/>
                      <a:gd name="connsiteY4" fmla="*/ 54864 h 64697"/>
                      <a:gd name="connsiteX5" fmla="*/ 1078992 w 1536192"/>
                      <a:gd name="connsiteY5" fmla="*/ 27432 h 64697"/>
                      <a:gd name="connsiteX6" fmla="*/ 1161288 w 1536192"/>
                      <a:gd name="connsiteY6" fmla="*/ 9144 h 64697"/>
                      <a:gd name="connsiteX7" fmla="*/ 1536192 w 1536192"/>
                      <a:gd name="connsiteY7" fmla="*/ 18288 h 64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6192" h="64697">
                        <a:moveTo>
                          <a:pt x="0" y="0"/>
                        </a:moveTo>
                        <a:cubicBezTo>
                          <a:pt x="15240" y="6096"/>
                          <a:pt x="29549" y="15476"/>
                          <a:pt x="45720" y="18288"/>
                        </a:cubicBezTo>
                        <a:cubicBezTo>
                          <a:pt x="100105" y="27746"/>
                          <a:pt x="155665" y="28769"/>
                          <a:pt x="210312" y="36576"/>
                        </a:cubicBezTo>
                        <a:cubicBezTo>
                          <a:pt x="425218" y="67277"/>
                          <a:pt x="252772" y="45289"/>
                          <a:pt x="731520" y="54864"/>
                        </a:cubicBezTo>
                        <a:cubicBezTo>
                          <a:pt x="859809" y="66527"/>
                          <a:pt x="835479" y="69347"/>
                          <a:pt x="987552" y="54864"/>
                        </a:cubicBezTo>
                        <a:cubicBezTo>
                          <a:pt x="1024653" y="51331"/>
                          <a:pt x="1040087" y="33916"/>
                          <a:pt x="1078992" y="27432"/>
                        </a:cubicBezTo>
                        <a:cubicBezTo>
                          <a:pt x="1143363" y="16703"/>
                          <a:pt x="1116267" y="24151"/>
                          <a:pt x="1161288" y="9144"/>
                        </a:cubicBezTo>
                        <a:cubicBezTo>
                          <a:pt x="1408096" y="21484"/>
                          <a:pt x="1283132" y="18288"/>
                          <a:pt x="1536192" y="18288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orma libre 10">
            <a:extLst>
              <a:ext uri="{FF2B5EF4-FFF2-40B4-BE49-F238E27FC236}">
                <a16:creationId xmlns:a16="http://schemas.microsoft.com/office/drawing/2014/main" id="{154A631D-3AEB-F847-AEC5-773C80EA7110}"/>
              </a:ext>
            </a:extLst>
          </p:cNvPr>
          <p:cNvSpPr/>
          <p:nvPr/>
        </p:nvSpPr>
        <p:spPr>
          <a:xfrm>
            <a:off x="734889" y="905739"/>
            <a:ext cx="1611322" cy="91440"/>
          </a:xfrm>
          <a:custGeom>
            <a:avLst/>
            <a:gdLst>
              <a:gd name="connsiteX0" fmla="*/ 82296 w 1611322"/>
              <a:gd name="connsiteY0" fmla="*/ 82296 h 91440"/>
              <a:gd name="connsiteX1" fmla="*/ 246888 w 1611322"/>
              <a:gd name="connsiteY1" fmla="*/ 91440 h 91440"/>
              <a:gd name="connsiteX2" fmla="*/ 320040 w 1611322"/>
              <a:gd name="connsiteY2" fmla="*/ 82296 h 91440"/>
              <a:gd name="connsiteX3" fmla="*/ 630936 w 1611322"/>
              <a:gd name="connsiteY3" fmla="*/ 73152 h 91440"/>
              <a:gd name="connsiteX4" fmla="*/ 941832 w 1611322"/>
              <a:gd name="connsiteY4" fmla="*/ 82296 h 91440"/>
              <a:gd name="connsiteX5" fmla="*/ 1261872 w 1611322"/>
              <a:gd name="connsiteY5" fmla="*/ 54864 h 91440"/>
              <a:gd name="connsiteX6" fmla="*/ 1435608 w 1611322"/>
              <a:gd name="connsiteY6" fmla="*/ 45720 h 91440"/>
              <a:gd name="connsiteX7" fmla="*/ 1609344 w 1611322"/>
              <a:gd name="connsiteY7" fmla="*/ 45720 h 91440"/>
              <a:gd name="connsiteX8" fmla="*/ 1581912 w 1611322"/>
              <a:gd name="connsiteY8" fmla="*/ 36576 h 91440"/>
              <a:gd name="connsiteX9" fmla="*/ 1453896 w 1611322"/>
              <a:gd name="connsiteY9" fmla="*/ 18288 h 91440"/>
              <a:gd name="connsiteX10" fmla="*/ 1316736 w 1611322"/>
              <a:gd name="connsiteY10" fmla="*/ 0 h 91440"/>
              <a:gd name="connsiteX11" fmla="*/ 1042416 w 1611322"/>
              <a:gd name="connsiteY11" fmla="*/ 9144 h 91440"/>
              <a:gd name="connsiteX12" fmla="*/ 960120 w 1611322"/>
              <a:gd name="connsiteY12" fmla="*/ 18288 h 91440"/>
              <a:gd name="connsiteX13" fmla="*/ 685800 w 1611322"/>
              <a:gd name="connsiteY13" fmla="*/ 27432 h 91440"/>
              <a:gd name="connsiteX14" fmla="*/ 429768 w 1611322"/>
              <a:gd name="connsiteY14" fmla="*/ 45720 h 91440"/>
              <a:gd name="connsiteX15" fmla="*/ 201168 w 1611322"/>
              <a:gd name="connsiteY15" fmla="*/ 64008 h 91440"/>
              <a:gd name="connsiteX16" fmla="*/ 100584 w 1611322"/>
              <a:gd name="connsiteY16" fmla="*/ 54864 h 91440"/>
              <a:gd name="connsiteX17" fmla="*/ 36576 w 1611322"/>
              <a:gd name="connsiteY17" fmla="*/ 27432 h 91440"/>
              <a:gd name="connsiteX18" fmla="*/ 0 w 1611322"/>
              <a:gd name="connsiteY18" fmla="*/ 91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11322" h="91440" extrusionOk="0">
                <a:moveTo>
                  <a:pt x="82296" y="82296"/>
                </a:moveTo>
                <a:cubicBezTo>
                  <a:pt x="125810" y="78343"/>
                  <a:pt x="187140" y="93241"/>
                  <a:pt x="246888" y="91440"/>
                </a:cubicBezTo>
                <a:cubicBezTo>
                  <a:pt x="276518" y="92504"/>
                  <a:pt x="291197" y="83602"/>
                  <a:pt x="320040" y="82296"/>
                </a:cubicBezTo>
                <a:cubicBezTo>
                  <a:pt x="419331" y="81533"/>
                  <a:pt x="526910" y="78378"/>
                  <a:pt x="630936" y="73152"/>
                </a:cubicBezTo>
                <a:cubicBezTo>
                  <a:pt x="718319" y="67310"/>
                  <a:pt x="842094" y="84178"/>
                  <a:pt x="941832" y="82296"/>
                </a:cubicBezTo>
                <a:cubicBezTo>
                  <a:pt x="1060749" y="84431"/>
                  <a:pt x="1175393" y="35732"/>
                  <a:pt x="1261872" y="54864"/>
                </a:cubicBezTo>
                <a:cubicBezTo>
                  <a:pt x="1336964" y="33992"/>
                  <a:pt x="1360133" y="56373"/>
                  <a:pt x="1435608" y="45720"/>
                </a:cubicBezTo>
                <a:cubicBezTo>
                  <a:pt x="1507506" y="69085"/>
                  <a:pt x="1481178" y="67655"/>
                  <a:pt x="1609344" y="45720"/>
                </a:cubicBezTo>
                <a:cubicBezTo>
                  <a:pt x="1617875" y="43099"/>
                  <a:pt x="1591498" y="38898"/>
                  <a:pt x="1581912" y="36576"/>
                </a:cubicBezTo>
                <a:cubicBezTo>
                  <a:pt x="1533453" y="28741"/>
                  <a:pt x="1496912" y="24690"/>
                  <a:pt x="1453896" y="18288"/>
                </a:cubicBezTo>
                <a:cubicBezTo>
                  <a:pt x="1378776" y="5114"/>
                  <a:pt x="1428935" y="5459"/>
                  <a:pt x="1316736" y="0"/>
                </a:cubicBezTo>
                <a:cubicBezTo>
                  <a:pt x="1252405" y="15088"/>
                  <a:pt x="1156031" y="-19684"/>
                  <a:pt x="1042416" y="9144"/>
                </a:cubicBezTo>
                <a:cubicBezTo>
                  <a:pt x="1016333" y="3586"/>
                  <a:pt x="984439" y="17407"/>
                  <a:pt x="960120" y="18288"/>
                </a:cubicBezTo>
                <a:cubicBezTo>
                  <a:pt x="847568" y="8360"/>
                  <a:pt x="751361" y="21624"/>
                  <a:pt x="685800" y="27432"/>
                </a:cubicBezTo>
                <a:cubicBezTo>
                  <a:pt x="582265" y="15466"/>
                  <a:pt x="522771" y="35793"/>
                  <a:pt x="429768" y="45720"/>
                </a:cubicBezTo>
                <a:cubicBezTo>
                  <a:pt x="333779" y="66088"/>
                  <a:pt x="349748" y="64405"/>
                  <a:pt x="201168" y="64008"/>
                </a:cubicBezTo>
                <a:cubicBezTo>
                  <a:pt x="175377" y="69860"/>
                  <a:pt x="133710" y="67474"/>
                  <a:pt x="100584" y="54864"/>
                </a:cubicBezTo>
                <a:cubicBezTo>
                  <a:pt x="36693" y="28578"/>
                  <a:pt x="93983" y="68120"/>
                  <a:pt x="36576" y="27432"/>
                </a:cubicBezTo>
                <a:cubicBezTo>
                  <a:pt x="-12309" y="6784"/>
                  <a:pt x="21232" y="30939"/>
                  <a:pt x="0" y="9144"/>
                </a:cubicBezTo>
              </a:path>
            </a:pathLst>
          </a:custGeom>
          <a:noFill/>
          <a:ln w="28575" cap="flat" cmpd="sng" algn="ctr">
            <a:solidFill>
              <a:srgbClr val="ED7D3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82296 w 1611322"/>
                      <a:gd name="connsiteY0" fmla="*/ 82296 h 91440"/>
                      <a:gd name="connsiteX1" fmla="*/ 246888 w 1611322"/>
                      <a:gd name="connsiteY1" fmla="*/ 91440 h 91440"/>
                      <a:gd name="connsiteX2" fmla="*/ 320040 w 1611322"/>
                      <a:gd name="connsiteY2" fmla="*/ 82296 h 91440"/>
                      <a:gd name="connsiteX3" fmla="*/ 630936 w 1611322"/>
                      <a:gd name="connsiteY3" fmla="*/ 73152 h 91440"/>
                      <a:gd name="connsiteX4" fmla="*/ 941832 w 1611322"/>
                      <a:gd name="connsiteY4" fmla="*/ 82296 h 91440"/>
                      <a:gd name="connsiteX5" fmla="*/ 1261872 w 1611322"/>
                      <a:gd name="connsiteY5" fmla="*/ 54864 h 91440"/>
                      <a:gd name="connsiteX6" fmla="*/ 1435608 w 1611322"/>
                      <a:gd name="connsiteY6" fmla="*/ 45720 h 91440"/>
                      <a:gd name="connsiteX7" fmla="*/ 1609344 w 1611322"/>
                      <a:gd name="connsiteY7" fmla="*/ 45720 h 91440"/>
                      <a:gd name="connsiteX8" fmla="*/ 1581912 w 1611322"/>
                      <a:gd name="connsiteY8" fmla="*/ 36576 h 91440"/>
                      <a:gd name="connsiteX9" fmla="*/ 1453896 w 1611322"/>
                      <a:gd name="connsiteY9" fmla="*/ 18288 h 91440"/>
                      <a:gd name="connsiteX10" fmla="*/ 1316736 w 1611322"/>
                      <a:gd name="connsiteY10" fmla="*/ 0 h 91440"/>
                      <a:gd name="connsiteX11" fmla="*/ 1042416 w 1611322"/>
                      <a:gd name="connsiteY11" fmla="*/ 9144 h 91440"/>
                      <a:gd name="connsiteX12" fmla="*/ 960120 w 1611322"/>
                      <a:gd name="connsiteY12" fmla="*/ 18288 h 91440"/>
                      <a:gd name="connsiteX13" fmla="*/ 685800 w 1611322"/>
                      <a:gd name="connsiteY13" fmla="*/ 27432 h 91440"/>
                      <a:gd name="connsiteX14" fmla="*/ 429768 w 1611322"/>
                      <a:gd name="connsiteY14" fmla="*/ 45720 h 91440"/>
                      <a:gd name="connsiteX15" fmla="*/ 201168 w 1611322"/>
                      <a:gd name="connsiteY15" fmla="*/ 64008 h 91440"/>
                      <a:gd name="connsiteX16" fmla="*/ 100584 w 1611322"/>
                      <a:gd name="connsiteY16" fmla="*/ 54864 h 91440"/>
                      <a:gd name="connsiteX17" fmla="*/ 36576 w 1611322"/>
                      <a:gd name="connsiteY17" fmla="*/ 27432 h 91440"/>
                      <a:gd name="connsiteX18" fmla="*/ 0 w 1611322"/>
                      <a:gd name="connsiteY18" fmla="*/ 9144 h 91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11322" h="91440">
                        <a:moveTo>
                          <a:pt x="82296" y="82296"/>
                        </a:moveTo>
                        <a:cubicBezTo>
                          <a:pt x="137160" y="85344"/>
                          <a:pt x="191939" y="91440"/>
                          <a:pt x="246888" y="91440"/>
                        </a:cubicBezTo>
                        <a:cubicBezTo>
                          <a:pt x="271462" y="91440"/>
                          <a:pt x="295494" y="83465"/>
                          <a:pt x="320040" y="82296"/>
                        </a:cubicBezTo>
                        <a:cubicBezTo>
                          <a:pt x="423599" y="77365"/>
                          <a:pt x="527304" y="76200"/>
                          <a:pt x="630936" y="73152"/>
                        </a:cubicBezTo>
                        <a:cubicBezTo>
                          <a:pt x="734568" y="76200"/>
                          <a:pt x="838155" y="82296"/>
                          <a:pt x="941832" y="82296"/>
                        </a:cubicBezTo>
                        <a:cubicBezTo>
                          <a:pt x="1042750" y="82296"/>
                          <a:pt x="1163583" y="60037"/>
                          <a:pt x="1261872" y="54864"/>
                        </a:cubicBezTo>
                        <a:lnTo>
                          <a:pt x="1435608" y="45720"/>
                        </a:lnTo>
                        <a:cubicBezTo>
                          <a:pt x="1503629" y="68394"/>
                          <a:pt x="1482656" y="65210"/>
                          <a:pt x="1609344" y="45720"/>
                        </a:cubicBezTo>
                        <a:cubicBezTo>
                          <a:pt x="1618871" y="44254"/>
                          <a:pt x="1591404" y="38251"/>
                          <a:pt x="1581912" y="36576"/>
                        </a:cubicBezTo>
                        <a:cubicBezTo>
                          <a:pt x="1539463" y="29085"/>
                          <a:pt x="1496164" y="26742"/>
                          <a:pt x="1453896" y="18288"/>
                        </a:cubicBezTo>
                        <a:cubicBezTo>
                          <a:pt x="1378139" y="3137"/>
                          <a:pt x="1423641" y="10690"/>
                          <a:pt x="1316736" y="0"/>
                        </a:cubicBezTo>
                        <a:lnTo>
                          <a:pt x="1042416" y="9144"/>
                        </a:lnTo>
                        <a:cubicBezTo>
                          <a:pt x="1014851" y="10558"/>
                          <a:pt x="987685" y="16874"/>
                          <a:pt x="960120" y="18288"/>
                        </a:cubicBezTo>
                        <a:cubicBezTo>
                          <a:pt x="868749" y="22974"/>
                          <a:pt x="777204" y="23458"/>
                          <a:pt x="685800" y="27432"/>
                        </a:cubicBezTo>
                        <a:cubicBezTo>
                          <a:pt x="590175" y="31590"/>
                          <a:pt x="522609" y="37983"/>
                          <a:pt x="429768" y="45720"/>
                        </a:cubicBezTo>
                        <a:cubicBezTo>
                          <a:pt x="336827" y="64308"/>
                          <a:pt x="349970" y="64008"/>
                          <a:pt x="201168" y="64008"/>
                        </a:cubicBezTo>
                        <a:cubicBezTo>
                          <a:pt x="167502" y="64008"/>
                          <a:pt x="134112" y="57912"/>
                          <a:pt x="100584" y="54864"/>
                        </a:cubicBezTo>
                        <a:cubicBezTo>
                          <a:pt x="24462" y="35833"/>
                          <a:pt x="99724" y="59006"/>
                          <a:pt x="36576" y="27432"/>
                        </a:cubicBezTo>
                        <a:cubicBezTo>
                          <a:pt x="-5452" y="6418"/>
                          <a:pt x="20658" y="29802"/>
                          <a:pt x="0" y="9144"/>
                        </a:cubicBez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7D5CB88A-4894-C04A-AA95-5C259FC76D20}"/>
              </a:ext>
            </a:extLst>
          </p:cNvPr>
          <p:cNvSpPr/>
          <p:nvPr/>
        </p:nvSpPr>
        <p:spPr>
          <a:xfrm>
            <a:off x="2600396" y="2097835"/>
            <a:ext cx="1461541" cy="1480212"/>
          </a:xfrm>
          <a:prstGeom prst="ellipse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tx1">
                  <a:lumMod val="50000"/>
                  <a:lumOff val="50000"/>
                </a:schemeClr>
              </a:gs>
              <a:gs pos="83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A103AD-4AFE-0B4F-9E69-E5C25D4D4A9A}"/>
              </a:ext>
            </a:extLst>
          </p:cNvPr>
          <p:cNvSpPr txBox="1"/>
          <p:nvPr/>
        </p:nvSpPr>
        <p:spPr>
          <a:xfrm>
            <a:off x="2200727" y="1476764"/>
            <a:ext cx="1324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REACTION </a:t>
            </a:r>
            <a:r>
              <a:rPr lang="es-ES" dirty="0" err="1">
                <a:solidFill>
                  <a:schemeClr val="bg1"/>
                </a:solidFill>
              </a:rPr>
              <a:t>products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3" name="Picture 119939">
            <a:extLst>
              <a:ext uri="{FF2B5EF4-FFF2-40B4-BE49-F238E27FC236}">
                <a16:creationId xmlns:a16="http://schemas.microsoft.com/office/drawing/2014/main" id="{64E39DF7-5AF4-2F49-9A46-923C0D83F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5351162" y="3643678"/>
            <a:ext cx="59193" cy="65481"/>
          </a:xfrm>
          <a:prstGeom prst="rect">
            <a:avLst/>
          </a:prstGeom>
        </p:spPr>
      </p:pic>
      <p:pic>
        <p:nvPicPr>
          <p:cNvPr id="1026" name="Picture 2" descr="Científicos logran la primera radiografía de un solo átomo de la historia">
            <a:extLst>
              <a:ext uri="{FF2B5EF4-FFF2-40B4-BE49-F238E27FC236}">
                <a16:creationId xmlns:a16="http://schemas.microsoft.com/office/drawing/2014/main" id="{3CDE4860-0390-5342-9E7A-72F42EDDD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2592">
            <a:off x="4849744" y="2373787"/>
            <a:ext cx="607869" cy="40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ientíficos logran la primera radiografía de un solo átomo de la historia">
            <a:extLst>
              <a:ext uri="{FF2B5EF4-FFF2-40B4-BE49-F238E27FC236}">
                <a16:creationId xmlns:a16="http://schemas.microsoft.com/office/drawing/2014/main" id="{3D9C765C-106C-8D4B-92E0-EEFEFD297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0732">
            <a:off x="4120670" y="2510168"/>
            <a:ext cx="606979" cy="40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19939">
            <a:extLst>
              <a:ext uri="{FF2B5EF4-FFF2-40B4-BE49-F238E27FC236}">
                <a16:creationId xmlns:a16="http://schemas.microsoft.com/office/drawing/2014/main" id="{8EC54B5C-1DBF-F54B-9B5B-F246656FE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212603">
            <a:off x="2964767" y="2654852"/>
            <a:ext cx="276205" cy="252784"/>
          </a:xfrm>
          <a:prstGeom prst="rect">
            <a:avLst/>
          </a:prstGeom>
        </p:spPr>
      </p:pic>
      <p:pic>
        <p:nvPicPr>
          <p:cNvPr id="22" name="Picture 119939">
            <a:extLst>
              <a:ext uri="{FF2B5EF4-FFF2-40B4-BE49-F238E27FC236}">
                <a16:creationId xmlns:a16="http://schemas.microsoft.com/office/drawing/2014/main" id="{376535BC-301D-6A47-A856-2C15DCA9B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595421">
            <a:off x="3176915" y="2561888"/>
            <a:ext cx="220945" cy="134498"/>
          </a:xfrm>
          <a:prstGeom prst="rect">
            <a:avLst/>
          </a:prstGeom>
        </p:spPr>
      </p:pic>
      <p:pic>
        <p:nvPicPr>
          <p:cNvPr id="23" name="Picture 119939">
            <a:extLst>
              <a:ext uri="{FF2B5EF4-FFF2-40B4-BE49-F238E27FC236}">
                <a16:creationId xmlns:a16="http://schemas.microsoft.com/office/drawing/2014/main" id="{09D1537B-2F33-9548-8A94-EBED3522D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32180">
            <a:off x="3207908" y="2743468"/>
            <a:ext cx="220945" cy="188713"/>
          </a:xfrm>
          <a:prstGeom prst="rect">
            <a:avLst/>
          </a:prstGeom>
        </p:spPr>
      </p:pic>
      <p:pic>
        <p:nvPicPr>
          <p:cNvPr id="24" name="Picture 119939">
            <a:extLst>
              <a:ext uri="{FF2B5EF4-FFF2-40B4-BE49-F238E27FC236}">
                <a16:creationId xmlns:a16="http://schemas.microsoft.com/office/drawing/2014/main" id="{51AD38F0-A38B-7042-87AE-06825C0DD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45812">
            <a:off x="3088425" y="2902561"/>
            <a:ext cx="150362" cy="202210"/>
          </a:xfrm>
          <a:prstGeom prst="rect">
            <a:avLst/>
          </a:prstGeom>
        </p:spPr>
      </p:pic>
      <p:pic>
        <p:nvPicPr>
          <p:cNvPr id="25" name="Picture 119939">
            <a:extLst>
              <a:ext uri="{FF2B5EF4-FFF2-40B4-BE49-F238E27FC236}">
                <a16:creationId xmlns:a16="http://schemas.microsoft.com/office/drawing/2014/main" id="{0BD2850D-5F2F-0940-A3C0-A3AF712EC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749365">
            <a:off x="3392515" y="2700035"/>
            <a:ext cx="141390" cy="202210"/>
          </a:xfrm>
          <a:prstGeom prst="rect">
            <a:avLst/>
          </a:prstGeom>
        </p:spPr>
      </p:pic>
      <p:pic>
        <p:nvPicPr>
          <p:cNvPr id="26" name="Picture 119939">
            <a:extLst>
              <a:ext uri="{FF2B5EF4-FFF2-40B4-BE49-F238E27FC236}">
                <a16:creationId xmlns:a16="http://schemas.microsoft.com/office/drawing/2014/main" id="{D330D9F4-CC07-B244-859C-A66E29DE1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976661">
            <a:off x="3246300" y="2976301"/>
            <a:ext cx="181478" cy="16609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0AD64D5F-9EB3-2048-8582-30AAB5FE019B}"/>
              </a:ext>
            </a:extLst>
          </p:cNvPr>
          <p:cNvSpPr txBox="1"/>
          <p:nvPr/>
        </p:nvSpPr>
        <p:spPr>
          <a:xfrm>
            <a:off x="6374484" y="5104946"/>
            <a:ext cx="228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CHARGED PARTICLE AND MASS SPECTROMETERS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07661DD-76A4-0E4A-AF43-F10A6F3DE388}"/>
              </a:ext>
            </a:extLst>
          </p:cNvPr>
          <p:cNvSpPr txBox="1"/>
          <p:nvPr/>
        </p:nvSpPr>
        <p:spPr>
          <a:xfrm>
            <a:off x="751843" y="2902410"/>
            <a:ext cx="1819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Nuclear </a:t>
            </a:r>
            <a:r>
              <a:rPr lang="es-ES" dirty="0" err="1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reaction</a:t>
            </a:r>
            <a:r>
              <a:rPr lang="es-ES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dirty="0" err="1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production</a:t>
            </a:r>
            <a:r>
              <a:rPr lang="es-ES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dirty="0" err="1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rates</a:t>
            </a:r>
            <a:r>
              <a:rPr lang="es-ES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∝ 10</a:t>
            </a:r>
            <a:r>
              <a:rPr lang="es-ES" baseline="30000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-15</a:t>
            </a:r>
            <a:r>
              <a:rPr lang="es-ES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 !!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7C253F60-94C8-E642-94FE-0F05208C1E3A}"/>
              </a:ext>
            </a:extLst>
          </p:cNvPr>
          <p:cNvCxnSpPr>
            <a:stCxn id="3" idx="7"/>
          </p:cNvCxnSpPr>
          <p:nvPr/>
        </p:nvCxnSpPr>
        <p:spPr>
          <a:xfrm flipV="1">
            <a:off x="3847899" y="1842899"/>
            <a:ext cx="1016334" cy="471708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CEB5AF9-25B9-C44A-B58C-6B7604DAEA06}"/>
              </a:ext>
            </a:extLst>
          </p:cNvPr>
          <p:cNvSpPr txBox="1"/>
          <p:nvPr/>
        </p:nvSpPr>
        <p:spPr>
          <a:xfrm>
            <a:off x="4606549" y="191199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F1C2477C-125C-CF47-876D-29A4C172FE48}"/>
              </a:ext>
            </a:extLst>
          </p:cNvPr>
          <p:cNvCxnSpPr>
            <a:stCxn id="3" idx="0"/>
          </p:cNvCxnSpPr>
          <p:nvPr/>
        </p:nvCxnSpPr>
        <p:spPr>
          <a:xfrm flipV="1">
            <a:off x="3331167" y="1489300"/>
            <a:ext cx="103696" cy="608535"/>
          </a:xfrm>
          <a:prstGeom prst="straightConnector1">
            <a:avLst/>
          </a:prstGeom>
          <a:ln w="38100">
            <a:solidFill>
              <a:schemeClr val="accent6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D1F24BF-7992-D345-9DDF-3A4AFF464786}"/>
              </a:ext>
            </a:extLst>
          </p:cNvPr>
          <p:cNvSpPr txBox="1"/>
          <p:nvPr/>
        </p:nvSpPr>
        <p:spPr>
          <a:xfrm>
            <a:off x="3441274" y="167456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C9DFA51-7BE0-974D-8ADF-6ADD95163E2D}"/>
              </a:ext>
            </a:extLst>
          </p:cNvPr>
          <p:cNvSpPr txBox="1"/>
          <p:nvPr/>
        </p:nvSpPr>
        <p:spPr>
          <a:xfrm>
            <a:off x="3217251" y="242813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D854B04-E0CC-B143-B7F4-C58BE6C3BE8E}"/>
              </a:ext>
            </a:extLst>
          </p:cNvPr>
          <p:cNvSpPr txBox="1"/>
          <p:nvPr/>
        </p:nvSpPr>
        <p:spPr>
          <a:xfrm>
            <a:off x="3369651" y="258053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E16283E-5626-BD4F-AF8F-A9B9700F0D38}"/>
              </a:ext>
            </a:extLst>
          </p:cNvPr>
          <p:cNvSpPr txBox="1"/>
          <p:nvPr/>
        </p:nvSpPr>
        <p:spPr>
          <a:xfrm>
            <a:off x="3315831" y="28771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AEB843C-FDC1-4644-B18F-3B4E21D62AB8}"/>
              </a:ext>
            </a:extLst>
          </p:cNvPr>
          <p:cNvSpPr txBox="1"/>
          <p:nvPr/>
        </p:nvSpPr>
        <p:spPr>
          <a:xfrm>
            <a:off x="3039637" y="252660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C71F96A-C54D-BE42-BEF9-F473A40B2809}"/>
              </a:ext>
            </a:extLst>
          </p:cNvPr>
          <p:cNvSpPr txBox="1"/>
          <p:nvPr/>
        </p:nvSpPr>
        <p:spPr>
          <a:xfrm>
            <a:off x="3123013" y="28158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983C713-1CD3-2D4F-B28D-87C626695217}"/>
              </a:ext>
            </a:extLst>
          </p:cNvPr>
          <p:cNvSpPr txBox="1"/>
          <p:nvPr/>
        </p:nvSpPr>
        <p:spPr>
          <a:xfrm>
            <a:off x="3233956" y="260394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445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4667275-E3A7-774D-A2B3-1B09150BD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What will this talk be about?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AC56AB-C050-B045-B8CE-B1DD5E486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666" y="4636008"/>
            <a:ext cx="3356975" cy="1796608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buNone/>
            </a:pPr>
            <a:r>
              <a:rPr lang="en-US" sz="3000" dirty="0">
                <a:latin typeface="+mj-lt"/>
              </a:rPr>
              <a:t>High resolution </a:t>
            </a:r>
            <a:r>
              <a:rPr lang="en-US" sz="3000" dirty="0">
                <a:latin typeface="Symbol" pitchFamily="2" charset="2"/>
              </a:rPr>
              <a:t>g</a:t>
            </a:r>
            <a:r>
              <a:rPr lang="en-US" sz="3000" dirty="0">
                <a:latin typeface="+mj-lt"/>
              </a:rPr>
              <a:t>-ray spectroscopy with highly-segmented </a:t>
            </a:r>
            <a:r>
              <a:rPr lang="en-US" sz="3000" dirty="0" err="1">
                <a:latin typeface="+mj-lt"/>
              </a:rPr>
              <a:t>HPGe</a:t>
            </a:r>
            <a:r>
              <a:rPr lang="en-US" sz="3000" dirty="0">
                <a:latin typeface="+mj-lt"/>
              </a:rPr>
              <a:t> detectors</a:t>
            </a:r>
          </a:p>
        </p:txBody>
      </p:sp>
      <p:sp>
        <p:nvSpPr>
          <p:cNvPr id="2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AGATA-250.jpg">
            <a:extLst>
              <a:ext uri="{FF2B5EF4-FFF2-40B4-BE49-F238E27FC236}">
                <a16:creationId xmlns:a16="http://schemas.microsoft.com/office/drawing/2014/main" id="{C0C087A9-5310-5C4A-B21E-8BA64ED96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"/>
          <a:stretch>
            <a:fillRect/>
          </a:stretch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6927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>
            <a:extLst>
              <a:ext uri="{FF2B5EF4-FFF2-40B4-BE49-F238E27FC236}">
                <a16:creationId xmlns:a16="http://schemas.microsoft.com/office/drawing/2014/main" id="{594BE15B-6A99-A246-B5A8-54A88AD4A7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"/>
          <a:stretch/>
        </p:blipFill>
        <p:spPr>
          <a:xfrm>
            <a:off x="2091066" y="2488230"/>
            <a:ext cx="3657615" cy="353932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FAFF0F-41C6-9643-8D09-C5A261DE6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5387"/>
            <a:ext cx="10515600" cy="996696"/>
          </a:xfrm>
          <a:ln w="5080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200" dirty="0"/>
              <a:t>High-</a:t>
            </a:r>
            <a:r>
              <a:rPr lang="es-ES" sz="3200" dirty="0" err="1"/>
              <a:t>resolution</a:t>
            </a:r>
            <a:r>
              <a:rPr lang="es-ES" sz="3200" dirty="0"/>
              <a:t> in-</a:t>
            </a:r>
            <a:r>
              <a:rPr lang="es-ES" sz="3200" dirty="0" err="1"/>
              <a:t>beam</a:t>
            </a:r>
            <a:r>
              <a:rPr lang="es-ES" sz="3200" dirty="0"/>
              <a:t> </a:t>
            </a:r>
            <a:r>
              <a:rPr lang="es-ES" sz="3200" dirty="0">
                <a:latin typeface="Symbol" pitchFamily="2" charset="2"/>
              </a:rPr>
              <a:t>g</a:t>
            </a:r>
            <a:r>
              <a:rPr lang="es-ES" sz="3200" dirty="0"/>
              <a:t>-</a:t>
            </a:r>
            <a:r>
              <a:rPr lang="es-ES" sz="3200" dirty="0" err="1"/>
              <a:t>ray</a:t>
            </a:r>
            <a:r>
              <a:rPr lang="es-ES" sz="3200" dirty="0"/>
              <a:t> </a:t>
            </a:r>
            <a:r>
              <a:rPr lang="es-ES" sz="3200" dirty="0" err="1"/>
              <a:t>spectroscopy</a:t>
            </a:r>
            <a:r>
              <a:rPr lang="es-ES" sz="3200" dirty="0"/>
              <a:t> to </a:t>
            </a:r>
            <a:r>
              <a:rPr lang="es-ES" sz="3200" dirty="0" err="1"/>
              <a:t>study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nuclear </a:t>
            </a:r>
            <a:r>
              <a:rPr lang="es-ES" sz="3200" dirty="0" err="1"/>
              <a:t>structure</a:t>
            </a:r>
            <a:r>
              <a:rPr lang="es-ES" sz="3200" dirty="0"/>
              <a:t> </a:t>
            </a:r>
            <a:r>
              <a:rPr lang="es-ES" sz="3200" dirty="0" err="1"/>
              <a:t>far</a:t>
            </a:r>
            <a:r>
              <a:rPr lang="es-ES" sz="3200" dirty="0"/>
              <a:t> </a:t>
            </a:r>
            <a:r>
              <a:rPr lang="es-ES" sz="3200" dirty="0" err="1"/>
              <a:t>from</a:t>
            </a:r>
            <a:r>
              <a:rPr lang="es-ES" sz="3200" dirty="0"/>
              <a:t> </a:t>
            </a:r>
            <a:r>
              <a:rPr lang="es-ES" sz="3200" dirty="0" err="1"/>
              <a:t>stability</a:t>
            </a:r>
            <a:endParaRPr lang="es-ES" sz="3200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1AC1BBFE-000E-BF44-9A3C-F45C93D08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306" y="2031844"/>
            <a:ext cx="4114849" cy="3428315"/>
          </a:xfrm>
          <a:prstGeom prst="rect">
            <a:avLst/>
          </a:prstGeom>
        </p:spPr>
      </p:pic>
      <p:pic>
        <p:nvPicPr>
          <p:cNvPr id="10" name="Picture 119939">
            <a:extLst>
              <a:ext uri="{FF2B5EF4-FFF2-40B4-BE49-F238E27FC236}">
                <a16:creationId xmlns:a16="http://schemas.microsoft.com/office/drawing/2014/main" id="{1B04E2A0-147E-8E4C-BDBB-17C025076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297929" y="3468601"/>
            <a:ext cx="488842" cy="675878"/>
          </a:xfrm>
          <a:prstGeom prst="rect">
            <a:avLst/>
          </a:prstGeom>
        </p:spPr>
      </p:pic>
      <p:pic>
        <p:nvPicPr>
          <p:cNvPr id="11" name="Picture 119940">
            <a:extLst>
              <a:ext uri="{FF2B5EF4-FFF2-40B4-BE49-F238E27FC236}">
                <a16:creationId xmlns:a16="http://schemas.microsoft.com/office/drawing/2014/main" id="{D811CB37-B8DA-1C4E-8F34-E1CB8E0DFF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905" t="9630" r="36598" b="50173"/>
          <a:stretch/>
        </p:blipFill>
        <p:spPr>
          <a:xfrm flipH="1">
            <a:off x="8354626" y="3235445"/>
            <a:ext cx="382949" cy="459539"/>
          </a:xfrm>
          <a:prstGeom prst="rect">
            <a:avLst/>
          </a:prstGeom>
        </p:spPr>
      </p:pic>
      <p:sp>
        <p:nvSpPr>
          <p:cNvPr id="12" name="TextBox 119941">
            <a:extLst>
              <a:ext uri="{FF2B5EF4-FFF2-40B4-BE49-F238E27FC236}">
                <a16:creationId xmlns:a16="http://schemas.microsoft.com/office/drawing/2014/main" id="{B2369512-6D3A-2241-9012-FEF7CC047BE8}"/>
              </a:ext>
            </a:extLst>
          </p:cNvPr>
          <p:cNvSpPr txBox="1"/>
          <p:nvPr/>
        </p:nvSpPr>
        <p:spPr>
          <a:xfrm>
            <a:off x="805875" y="1848752"/>
            <a:ext cx="3543974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The excited nuclear state produced in a given nuclear reaction de-excites through electromagnetic transitions among the existing nuclear states, emitting a </a:t>
            </a:r>
            <a:r>
              <a:rPr lang="en-GB" dirty="0">
                <a:latin typeface="Symbol" panose="05050102010706020507" pitchFamily="18" charset="2"/>
              </a:rPr>
              <a:t>g </a:t>
            </a:r>
            <a:r>
              <a:rPr lang="en-GB" dirty="0"/>
              <a:t>ray per transition in a time around 10</a:t>
            </a:r>
            <a:r>
              <a:rPr lang="en-GB" baseline="30000" dirty="0"/>
              <a:t>-12</a:t>
            </a:r>
            <a:r>
              <a:rPr lang="en-GB" dirty="0"/>
              <a:t> s. </a:t>
            </a:r>
            <a:endParaRPr lang="en-US" dirty="0"/>
          </a:p>
        </p:txBody>
      </p:sp>
      <p:sp>
        <p:nvSpPr>
          <p:cNvPr id="16" name="Freeform 86">
            <a:extLst>
              <a:ext uri="{FF2B5EF4-FFF2-40B4-BE49-F238E27FC236}">
                <a16:creationId xmlns:a16="http://schemas.microsoft.com/office/drawing/2014/main" id="{43EB5B43-B2CA-2B43-AFE7-68DCC802AECB}"/>
              </a:ext>
            </a:extLst>
          </p:cNvPr>
          <p:cNvSpPr>
            <a:spLocks/>
          </p:cNvSpPr>
          <p:nvPr/>
        </p:nvSpPr>
        <p:spPr bwMode="auto">
          <a:xfrm rot="298154">
            <a:off x="8717918" y="3347370"/>
            <a:ext cx="553521" cy="303213"/>
          </a:xfrm>
          <a:custGeom>
            <a:avLst/>
            <a:gdLst>
              <a:gd name="T0" fmla="*/ 3 w 620"/>
              <a:gd name="T1" fmla="*/ 282 h 282"/>
              <a:gd name="T2" fmla="*/ 3 w 620"/>
              <a:gd name="T3" fmla="*/ 282 h 282"/>
              <a:gd name="T4" fmla="*/ 5 w 620"/>
              <a:gd name="T5" fmla="*/ 250 h 282"/>
              <a:gd name="T6" fmla="*/ 34 w 620"/>
              <a:gd name="T7" fmla="*/ 236 h 282"/>
              <a:gd name="T8" fmla="*/ 52 w 620"/>
              <a:gd name="T9" fmla="*/ 243 h 282"/>
              <a:gd name="T10" fmla="*/ 70 w 620"/>
              <a:gd name="T11" fmla="*/ 251 h 282"/>
              <a:gd name="T12" fmla="*/ 88 w 620"/>
              <a:gd name="T13" fmla="*/ 254 h 282"/>
              <a:gd name="T14" fmla="*/ 131 w 620"/>
              <a:gd name="T15" fmla="*/ 207 h 282"/>
              <a:gd name="T16" fmla="*/ 145 w 620"/>
              <a:gd name="T17" fmla="*/ 181 h 282"/>
              <a:gd name="T18" fmla="*/ 156 w 620"/>
              <a:gd name="T19" fmla="*/ 168 h 282"/>
              <a:gd name="T20" fmla="*/ 197 w 620"/>
              <a:gd name="T21" fmla="*/ 168 h 282"/>
              <a:gd name="T22" fmla="*/ 223 w 620"/>
              <a:gd name="T23" fmla="*/ 187 h 282"/>
              <a:gd name="T24" fmla="*/ 252 w 620"/>
              <a:gd name="T25" fmla="*/ 193 h 282"/>
              <a:gd name="T26" fmla="*/ 292 w 620"/>
              <a:gd name="T27" fmla="*/ 147 h 282"/>
              <a:gd name="T28" fmla="*/ 296 w 620"/>
              <a:gd name="T29" fmla="*/ 130 h 282"/>
              <a:gd name="T30" fmla="*/ 300 w 620"/>
              <a:gd name="T31" fmla="*/ 120 h 282"/>
              <a:gd name="T32" fmla="*/ 300 w 620"/>
              <a:gd name="T33" fmla="*/ 108 h 282"/>
              <a:gd name="T34" fmla="*/ 329 w 620"/>
              <a:gd name="T35" fmla="*/ 76 h 282"/>
              <a:gd name="T36" fmla="*/ 372 w 620"/>
              <a:gd name="T37" fmla="*/ 87 h 282"/>
              <a:gd name="T38" fmla="*/ 378 w 620"/>
              <a:gd name="T39" fmla="*/ 95 h 282"/>
              <a:gd name="T40" fmla="*/ 397 w 620"/>
              <a:gd name="T41" fmla="*/ 110 h 282"/>
              <a:gd name="T42" fmla="*/ 406 w 620"/>
              <a:gd name="T43" fmla="*/ 110 h 282"/>
              <a:gd name="T44" fmla="*/ 413 w 620"/>
              <a:gd name="T45" fmla="*/ 119 h 282"/>
              <a:gd name="T46" fmla="*/ 430 w 620"/>
              <a:gd name="T47" fmla="*/ 119 h 282"/>
              <a:gd name="T48" fmla="*/ 465 w 620"/>
              <a:gd name="T49" fmla="*/ 75 h 282"/>
              <a:gd name="T50" fmla="*/ 480 w 620"/>
              <a:gd name="T51" fmla="*/ 33 h 282"/>
              <a:gd name="T52" fmla="*/ 492 w 620"/>
              <a:gd name="T53" fmla="*/ 19 h 282"/>
              <a:gd name="T54" fmla="*/ 497 w 620"/>
              <a:gd name="T55" fmla="*/ 13 h 282"/>
              <a:gd name="T56" fmla="*/ 529 w 620"/>
              <a:gd name="T57" fmla="*/ 6 h 282"/>
              <a:gd name="T58" fmla="*/ 564 w 620"/>
              <a:gd name="T59" fmla="*/ 37 h 282"/>
              <a:gd name="T60" fmla="*/ 618 w 620"/>
              <a:gd name="T61" fmla="*/ 23 h 282"/>
              <a:gd name="T62" fmla="*/ 615 w 620"/>
              <a:gd name="T63" fmla="*/ 29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0" h="282">
                <a:moveTo>
                  <a:pt x="3" y="282"/>
                </a:moveTo>
                <a:lnTo>
                  <a:pt x="3" y="282"/>
                </a:lnTo>
                <a:cubicBezTo>
                  <a:pt x="0" y="268"/>
                  <a:pt x="5" y="263"/>
                  <a:pt x="5" y="250"/>
                </a:cubicBezTo>
                <a:cubicBezTo>
                  <a:pt x="20" y="232"/>
                  <a:pt x="11" y="236"/>
                  <a:pt x="34" y="236"/>
                </a:cubicBezTo>
                <a:cubicBezTo>
                  <a:pt x="46" y="236"/>
                  <a:pt x="40" y="234"/>
                  <a:pt x="52" y="243"/>
                </a:cubicBezTo>
                <a:cubicBezTo>
                  <a:pt x="73" y="243"/>
                  <a:pt x="46" y="241"/>
                  <a:pt x="70" y="251"/>
                </a:cubicBezTo>
                <a:cubicBezTo>
                  <a:pt x="76" y="253"/>
                  <a:pt x="82" y="252"/>
                  <a:pt x="88" y="254"/>
                </a:cubicBezTo>
                <a:cubicBezTo>
                  <a:pt x="110" y="241"/>
                  <a:pt x="130" y="239"/>
                  <a:pt x="131" y="207"/>
                </a:cubicBezTo>
                <a:cubicBezTo>
                  <a:pt x="141" y="196"/>
                  <a:pt x="135" y="203"/>
                  <a:pt x="145" y="181"/>
                </a:cubicBezTo>
                <a:cubicBezTo>
                  <a:pt x="147" y="175"/>
                  <a:pt x="156" y="168"/>
                  <a:pt x="156" y="168"/>
                </a:cubicBezTo>
                <a:cubicBezTo>
                  <a:pt x="174" y="162"/>
                  <a:pt x="180" y="154"/>
                  <a:pt x="197" y="168"/>
                </a:cubicBezTo>
                <a:cubicBezTo>
                  <a:pt x="211" y="172"/>
                  <a:pt x="211" y="177"/>
                  <a:pt x="223" y="187"/>
                </a:cubicBezTo>
                <a:cubicBezTo>
                  <a:pt x="233" y="190"/>
                  <a:pt x="242" y="190"/>
                  <a:pt x="252" y="193"/>
                </a:cubicBezTo>
                <a:cubicBezTo>
                  <a:pt x="274" y="193"/>
                  <a:pt x="292" y="173"/>
                  <a:pt x="292" y="147"/>
                </a:cubicBezTo>
                <a:cubicBezTo>
                  <a:pt x="305" y="133"/>
                  <a:pt x="294" y="150"/>
                  <a:pt x="296" y="130"/>
                </a:cubicBezTo>
                <a:cubicBezTo>
                  <a:pt x="296" y="126"/>
                  <a:pt x="299" y="124"/>
                  <a:pt x="300" y="120"/>
                </a:cubicBezTo>
                <a:cubicBezTo>
                  <a:pt x="301" y="117"/>
                  <a:pt x="300" y="112"/>
                  <a:pt x="300" y="108"/>
                </a:cubicBezTo>
                <a:cubicBezTo>
                  <a:pt x="307" y="92"/>
                  <a:pt x="317" y="85"/>
                  <a:pt x="329" y="76"/>
                </a:cubicBezTo>
                <a:cubicBezTo>
                  <a:pt x="353" y="71"/>
                  <a:pt x="347" y="67"/>
                  <a:pt x="372" y="87"/>
                </a:cubicBezTo>
                <a:cubicBezTo>
                  <a:pt x="374" y="89"/>
                  <a:pt x="376" y="93"/>
                  <a:pt x="378" y="95"/>
                </a:cubicBezTo>
                <a:cubicBezTo>
                  <a:pt x="384" y="101"/>
                  <a:pt x="397" y="110"/>
                  <a:pt x="397" y="110"/>
                </a:cubicBezTo>
                <a:cubicBezTo>
                  <a:pt x="400" y="110"/>
                  <a:pt x="403" y="108"/>
                  <a:pt x="406" y="110"/>
                </a:cubicBezTo>
                <a:cubicBezTo>
                  <a:pt x="409" y="112"/>
                  <a:pt x="410" y="118"/>
                  <a:pt x="413" y="119"/>
                </a:cubicBezTo>
                <a:cubicBezTo>
                  <a:pt x="419" y="121"/>
                  <a:pt x="430" y="119"/>
                  <a:pt x="430" y="119"/>
                </a:cubicBezTo>
                <a:cubicBezTo>
                  <a:pt x="449" y="107"/>
                  <a:pt x="464" y="104"/>
                  <a:pt x="465" y="75"/>
                </a:cubicBezTo>
                <a:cubicBezTo>
                  <a:pt x="469" y="66"/>
                  <a:pt x="475" y="40"/>
                  <a:pt x="480" y="33"/>
                </a:cubicBezTo>
                <a:cubicBezTo>
                  <a:pt x="484" y="28"/>
                  <a:pt x="488" y="24"/>
                  <a:pt x="492" y="19"/>
                </a:cubicBezTo>
                <a:cubicBezTo>
                  <a:pt x="493" y="17"/>
                  <a:pt x="497" y="13"/>
                  <a:pt x="497" y="13"/>
                </a:cubicBezTo>
                <a:cubicBezTo>
                  <a:pt x="508" y="10"/>
                  <a:pt x="518" y="0"/>
                  <a:pt x="529" y="6"/>
                </a:cubicBezTo>
                <a:cubicBezTo>
                  <a:pt x="540" y="12"/>
                  <a:pt x="554" y="25"/>
                  <a:pt x="564" y="37"/>
                </a:cubicBezTo>
                <a:cubicBezTo>
                  <a:pt x="601" y="48"/>
                  <a:pt x="572" y="44"/>
                  <a:pt x="618" y="23"/>
                </a:cubicBezTo>
                <a:cubicBezTo>
                  <a:pt x="620" y="22"/>
                  <a:pt x="616" y="27"/>
                  <a:pt x="615" y="29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89">
            <a:extLst>
              <a:ext uri="{FF2B5EF4-FFF2-40B4-BE49-F238E27FC236}">
                <a16:creationId xmlns:a16="http://schemas.microsoft.com/office/drawing/2014/main" id="{F254BC72-7BB1-E54A-B89C-A241106E6920}"/>
              </a:ext>
            </a:extLst>
          </p:cNvPr>
          <p:cNvSpPr>
            <a:spLocks/>
          </p:cNvSpPr>
          <p:nvPr/>
        </p:nvSpPr>
        <p:spPr bwMode="auto">
          <a:xfrm>
            <a:off x="8155247" y="3125583"/>
            <a:ext cx="294669" cy="495300"/>
          </a:xfrm>
          <a:custGeom>
            <a:avLst/>
            <a:gdLst>
              <a:gd name="T0" fmla="*/ 436 w 436"/>
              <a:gd name="T1" fmla="*/ 464 h 469"/>
              <a:gd name="T2" fmla="*/ 436 w 436"/>
              <a:gd name="T3" fmla="*/ 464 h 469"/>
              <a:gd name="T4" fmla="*/ 411 w 436"/>
              <a:gd name="T5" fmla="*/ 467 h 469"/>
              <a:gd name="T6" fmla="*/ 390 w 436"/>
              <a:gd name="T7" fmla="*/ 446 h 469"/>
              <a:gd name="T8" fmla="*/ 388 w 436"/>
              <a:gd name="T9" fmla="*/ 430 h 469"/>
              <a:gd name="T10" fmla="*/ 386 w 436"/>
              <a:gd name="T11" fmla="*/ 414 h 469"/>
              <a:gd name="T12" fmla="*/ 381 w 436"/>
              <a:gd name="T13" fmla="*/ 399 h 469"/>
              <a:gd name="T14" fmla="*/ 330 w 436"/>
              <a:gd name="T15" fmla="*/ 371 h 469"/>
              <a:gd name="T16" fmla="*/ 306 w 436"/>
              <a:gd name="T17" fmla="*/ 364 h 469"/>
              <a:gd name="T18" fmla="*/ 291 w 436"/>
              <a:gd name="T19" fmla="*/ 356 h 469"/>
              <a:gd name="T20" fmla="*/ 276 w 436"/>
              <a:gd name="T21" fmla="*/ 323 h 469"/>
              <a:gd name="T22" fmla="*/ 279 w 436"/>
              <a:gd name="T23" fmla="*/ 298 h 469"/>
              <a:gd name="T24" fmla="*/ 272 w 436"/>
              <a:gd name="T25" fmla="*/ 274 h 469"/>
              <a:gd name="T26" fmla="*/ 222 w 436"/>
              <a:gd name="T27" fmla="*/ 248 h 469"/>
              <a:gd name="T28" fmla="*/ 208 w 436"/>
              <a:gd name="T29" fmla="*/ 248 h 469"/>
              <a:gd name="T30" fmla="*/ 200 w 436"/>
              <a:gd name="T31" fmla="*/ 246 h 469"/>
              <a:gd name="T32" fmla="*/ 191 w 436"/>
              <a:gd name="T33" fmla="*/ 248 h 469"/>
              <a:gd name="T34" fmla="*/ 156 w 436"/>
              <a:gd name="T35" fmla="*/ 229 h 469"/>
              <a:gd name="T36" fmla="*/ 147 w 436"/>
              <a:gd name="T37" fmla="*/ 193 h 469"/>
              <a:gd name="T38" fmla="*/ 150 w 436"/>
              <a:gd name="T39" fmla="*/ 186 h 469"/>
              <a:gd name="T40" fmla="*/ 154 w 436"/>
              <a:gd name="T41" fmla="*/ 169 h 469"/>
              <a:gd name="T42" fmla="*/ 150 w 436"/>
              <a:gd name="T43" fmla="*/ 161 h 469"/>
              <a:gd name="T44" fmla="*/ 153 w 436"/>
              <a:gd name="T45" fmla="*/ 154 h 469"/>
              <a:gd name="T46" fmla="*/ 146 w 436"/>
              <a:gd name="T47" fmla="*/ 140 h 469"/>
              <a:gd name="T48" fmla="*/ 101 w 436"/>
              <a:gd name="T49" fmla="*/ 118 h 469"/>
              <a:gd name="T50" fmla="*/ 64 w 436"/>
              <a:gd name="T51" fmla="*/ 112 h 469"/>
              <a:gd name="T52" fmla="*/ 50 w 436"/>
              <a:gd name="T53" fmla="*/ 105 h 469"/>
              <a:gd name="T54" fmla="*/ 43 w 436"/>
              <a:gd name="T55" fmla="*/ 101 h 469"/>
              <a:gd name="T56" fmla="*/ 25 w 436"/>
              <a:gd name="T57" fmla="*/ 76 h 469"/>
              <a:gd name="T58" fmla="*/ 34 w 436"/>
              <a:gd name="T59" fmla="*/ 44 h 469"/>
              <a:gd name="T60" fmla="*/ 2 w 436"/>
              <a:gd name="T61" fmla="*/ 1 h 469"/>
              <a:gd name="T62" fmla="*/ 7 w 436"/>
              <a:gd name="T63" fmla="*/ 3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6" h="469">
                <a:moveTo>
                  <a:pt x="436" y="464"/>
                </a:moveTo>
                <a:lnTo>
                  <a:pt x="436" y="464"/>
                </a:lnTo>
                <a:cubicBezTo>
                  <a:pt x="427" y="469"/>
                  <a:pt x="421" y="465"/>
                  <a:pt x="411" y="467"/>
                </a:cubicBezTo>
                <a:cubicBezTo>
                  <a:pt x="393" y="458"/>
                  <a:pt x="399" y="465"/>
                  <a:pt x="390" y="446"/>
                </a:cubicBezTo>
                <a:cubicBezTo>
                  <a:pt x="385" y="436"/>
                  <a:pt x="386" y="441"/>
                  <a:pt x="388" y="430"/>
                </a:cubicBezTo>
                <a:cubicBezTo>
                  <a:pt x="379" y="412"/>
                  <a:pt x="389" y="435"/>
                  <a:pt x="386" y="414"/>
                </a:cubicBezTo>
                <a:cubicBezTo>
                  <a:pt x="386" y="409"/>
                  <a:pt x="382" y="404"/>
                  <a:pt x="381" y="399"/>
                </a:cubicBezTo>
                <a:cubicBezTo>
                  <a:pt x="363" y="383"/>
                  <a:pt x="353" y="366"/>
                  <a:pt x="330" y="371"/>
                </a:cubicBezTo>
                <a:cubicBezTo>
                  <a:pt x="318" y="365"/>
                  <a:pt x="326" y="368"/>
                  <a:pt x="306" y="364"/>
                </a:cubicBezTo>
                <a:cubicBezTo>
                  <a:pt x="301" y="363"/>
                  <a:pt x="291" y="356"/>
                  <a:pt x="291" y="356"/>
                </a:cubicBezTo>
                <a:cubicBezTo>
                  <a:pt x="280" y="343"/>
                  <a:pt x="272" y="338"/>
                  <a:pt x="276" y="323"/>
                </a:cubicBezTo>
                <a:cubicBezTo>
                  <a:pt x="273" y="311"/>
                  <a:pt x="276" y="310"/>
                  <a:pt x="279" y="298"/>
                </a:cubicBezTo>
                <a:cubicBezTo>
                  <a:pt x="277" y="290"/>
                  <a:pt x="273" y="283"/>
                  <a:pt x="272" y="274"/>
                </a:cubicBezTo>
                <a:cubicBezTo>
                  <a:pt x="263" y="256"/>
                  <a:pt x="241" y="245"/>
                  <a:pt x="222" y="248"/>
                </a:cubicBezTo>
                <a:cubicBezTo>
                  <a:pt x="207" y="240"/>
                  <a:pt x="224" y="247"/>
                  <a:pt x="208" y="248"/>
                </a:cubicBezTo>
                <a:cubicBezTo>
                  <a:pt x="206" y="248"/>
                  <a:pt x="203" y="246"/>
                  <a:pt x="200" y="246"/>
                </a:cubicBezTo>
                <a:cubicBezTo>
                  <a:pt x="197" y="246"/>
                  <a:pt x="194" y="247"/>
                  <a:pt x="191" y="248"/>
                </a:cubicBezTo>
                <a:cubicBezTo>
                  <a:pt x="177" y="245"/>
                  <a:pt x="167" y="238"/>
                  <a:pt x="156" y="229"/>
                </a:cubicBezTo>
                <a:cubicBezTo>
                  <a:pt x="143" y="211"/>
                  <a:pt x="142" y="216"/>
                  <a:pt x="147" y="193"/>
                </a:cubicBezTo>
                <a:cubicBezTo>
                  <a:pt x="147" y="190"/>
                  <a:pt x="149" y="188"/>
                  <a:pt x="150" y="186"/>
                </a:cubicBezTo>
                <a:cubicBezTo>
                  <a:pt x="152" y="180"/>
                  <a:pt x="154" y="169"/>
                  <a:pt x="154" y="169"/>
                </a:cubicBezTo>
                <a:cubicBezTo>
                  <a:pt x="152" y="166"/>
                  <a:pt x="150" y="164"/>
                  <a:pt x="150" y="161"/>
                </a:cubicBezTo>
                <a:cubicBezTo>
                  <a:pt x="150" y="159"/>
                  <a:pt x="154" y="157"/>
                  <a:pt x="153" y="154"/>
                </a:cubicBezTo>
                <a:cubicBezTo>
                  <a:pt x="153" y="149"/>
                  <a:pt x="146" y="140"/>
                  <a:pt x="146" y="140"/>
                </a:cubicBezTo>
                <a:cubicBezTo>
                  <a:pt x="130" y="126"/>
                  <a:pt x="122" y="114"/>
                  <a:pt x="101" y="118"/>
                </a:cubicBezTo>
                <a:cubicBezTo>
                  <a:pt x="93" y="117"/>
                  <a:pt x="71" y="115"/>
                  <a:pt x="64" y="112"/>
                </a:cubicBezTo>
                <a:cubicBezTo>
                  <a:pt x="59" y="110"/>
                  <a:pt x="55" y="107"/>
                  <a:pt x="50" y="105"/>
                </a:cubicBezTo>
                <a:cubicBezTo>
                  <a:pt x="48" y="104"/>
                  <a:pt x="43" y="101"/>
                  <a:pt x="43" y="101"/>
                </a:cubicBezTo>
                <a:cubicBezTo>
                  <a:pt x="36" y="93"/>
                  <a:pt x="25" y="86"/>
                  <a:pt x="25" y="76"/>
                </a:cubicBezTo>
                <a:cubicBezTo>
                  <a:pt x="25" y="66"/>
                  <a:pt x="29" y="53"/>
                  <a:pt x="34" y="44"/>
                </a:cubicBezTo>
                <a:cubicBezTo>
                  <a:pt x="27" y="11"/>
                  <a:pt x="36" y="35"/>
                  <a:pt x="2" y="1"/>
                </a:cubicBezTo>
                <a:cubicBezTo>
                  <a:pt x="0" y="0"/>
                  <a:pt x="5" y="2"/>
                  <a:pt x="7" y="3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7">
            <a:extLst>
              <a:ext uri="{FF2B5EF4-FFF2-40B4-BE49-F238E27FC236}">
                <a16:creationId xmlns:a16="http://schemas.microsoft.com/office/drawing/2014/main" id="{6693DC2A-74E3-E943-99C8-DB2768BE917C}"/>
              </a:ext>
            </a:extLst>
          </p:cNvPr>
          <p:cNvSpPr>
            <a:spLocks/>
          </p:cNvSpPr>
          <p:nvPr/>
        </p:nvSpPr>
        <p:spPr bwMode="auto">
          <a:xfrm flipV="1">
            <a:off x="7830289" y="3745117"/>
            <a:ext cx="520961" cy="46038"/>
          </a:xfrm>
          <a:custGeom>
            <a:avLst/>
            <a:gdLst>
              <a:gd name="T0" fmla="*/ 651 w 652"/>
              <a:gd name="T1" fmla="*/ 0 h 189"/>
              <a:gd name="T2" fmla="*/ 651 w 652"/>
              <a:gd name="T3" fmla="*/ 0 h 189"/>
              <a:gd name="T4" fmla="*/ 643 w 652"/>
              <a:gd name="T5" fmla="*/ 32 h 189"/>
              <a:gd name="T6" fmla="*/ 613 w 652"/>
              <a:gd name="T7" fmla="*/ 40 h 189"/>
              <a:gd name="T8" fmla="*/ 597 w 652"/>
              <a:gd name="T9" fmla="*/ 30 h 189"/>
              <a:gd name="T10" fmla="*/ 580 w 652"/>
              <a:gd name="T11" fmla="*/ 20 h 189"/>
              <a:gd name="T12" fmla="*/ 562 w 652"/>
              <a:gd name="T13" fmla="*/ 14 h 189"/>
              <a:gd name="T14" fmla="*/ 513 w 652"/>
              <a:gd name="T15" fmla="*/ 53 h 189"/>
              <a:gd name="T16" fmla="*/ 494 w 652"/>
              <a:gd name="T17" fmla="*/ 76 h 189"/>
              <a:gd name="T18" fmla="*/ 481 w 652"/>
              <a:gd name="T19" fmla="*/ 87 h 189"/>
              <a:gd name="T20" fmla="*/ 441 w 652"/>
              <a:gd name="T21" fmla="*/ 79 h 189"/>
              <a:gd name="T22" fmla="*/ 418 w 652"/>
              <a:gd name="T23" fmla="*/ 56 h 189"/>
              <a:gd name="T24" fmla="*/ 391 w 652"/>
              <a:gd name="T25" fmla="*/ 45 h 189"/>
              <a:gd name="T26" fmla="*/ 344 w 652"/>
              <a:gd name="T27" fmla="*/ 83 h 189"/>
              <a:gd name="T28" fmla="*/ 337 w 652"/>
              <a:gd name="T29" fmla="*/ 100 h 189"/>
              <a:gd name="T30" fmla="*/ 331 w 652"/>
              <a:gd name="T31" fmla="*/ 108 h 189"/>
              <a:gd name="T32" fmla="*/ 329 w 652"/>
              <a:gd name="T33" fmla="*/ 120 h 189"/>
              <a:gd name="T34" fmla="*/ 296 w 652"/>
              <a:gd name="T35" fmla="*/ 147 h 189"/>
              <a:gd name="T36" fmla="*/ 255 w 652"/>
              <a:gd name="T37" fmla="*/ 129 h 189"/>
              <a:gd name="T38" fmla="*/ 250 w 652"/>
              <a:gd name="T39" fmla="*/ 119 h 189"/>
              <a:gd name="T40" fmla="*/ 234 w 652"/>
              <a:gd name="T41" fmla="*/ 102 h 189"/>
              <a:gd name="T42" fmla="*/ 226 w 652"/>
              <a:gd name="T43" fmla="*/ 100 h 189"/>
              <a:gd name="T44" fmla="*/ 220 w 652"/>
              <a:gd name="T45" fmla="*/ 90 h 189"/>
              <a:gd name="T46" fmla="*/ 203 w 652"/>
              <a:gd name="T47" fmla="*/ 88 h 189"/>
              <a:gd name="T48" fmla="*/ 161 w 652"/>
              <a:gd name="T49" fmla="*/ 124 h 189"/>
              <a:gd name="T50" fmla="*/ 139 w 652"/>
              <a:gd name="T51" fmla="*/ 164 h 189"/>
              <a:gd name="T52" fmla="*/ 126 w 652"/>
              <a:gd name="T53" fmla="*/ 175 h 189"/>
              <a:gd name="T54" fmla="*/ 119 w 652"/>
              <a:gd name="T55" fmla="*/ 180 h 189"/>
              <a:gd name="T56" fmla="*/ 87 w 652"/>
              <a:gd name="T57" fmla="*/ 181 h 189"/>
              <a:gd name="T58" fmla="*/ 58 w 652"/>
              <a:gd name="T59" fmla="*/ 145 h 189"/>
              <a:gd name="T60" fmla="*/ 2 w 652"/>
              <a:gd name="T61" fmla="*/ 149 h 189"/>
              <a:gd name="T62" fmla="*/ 6 w 652"/>
              <a:gd name="T63" fmla="*/ 14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52" h="189">
                <a:moveTo>
                  <a:pt x="651" y="0"/>
                </a:moveTo>
                <a:lnTo>
                  <a:pt x="651" y="0"/>
                </a:lnTo>
                <a:cubicBezTo>
                  <a:pt x="652" y="14"/>
                  <a:pt x="646" y="19"/>
                  <a:pt x="643" y="32"/>
                </a:cubicBezTo>
                <a:cubicBezTo>
                  <a:pt x="626" y="47"/>
                  <a:pt x="636" y="44"/>
                  <a:pt x="613" y="40"/>
                </a:cubicBezTo>
                <a:cubicBezTo>
                  <a:pt x="601" y="38"/>
                  <a:pt x="607" y="41"/>
                  <a:pt x="597" y="30"/>
                </a:cubicBezTo>
                <a:cubicBezTo>
                  <a:pt x="575" y="26"/>
                  <a:pt x="602" y="33"/>
                  <a:pt x="580" y="20"/>
                </a:cubicBezTo>
                <a:cubicBezTo>
                  <a:pt x="575" y="16"/>
                  <a:pt x="568" y="17"/>
                  <a:pt x="562" y="14"/>
                </a:cubicBezTo>
                <a:cubicBezTo>
                  <a:pt x="539" y="22"/>
                  <a:pt x="518" y="21"/>
                  <a:pt x="513" y="53"/>
                </a:cubicBezTo>
                <a:cubicBezTo>
                  <a:pt x="501" y="62"/>
                  <a:pt x="508" y="55"/>
                  <a:pt x="494" y="76"/>
                </a:cubicBezTo>
                <a:cubicBezTo>
                  <a:pt x="491" y="81"/>
                  <a:pt x="481" y="87"/>
                  <a:pt x="481" y="87"/>
                </a:cubicBezTo>
                <a:cubicBezTo>
                  <a:pt x="463" y="89"/>
                  <a:pt x="455" y="95"/>
                  <a:pt x="441" y="79"/>
                </a:cubicBezTo>
                <a:cubicBezTo>
                  <a:pt x="428" y="73"/>
                  <a:pt x="429" y="68"/>
                  <a:pt x="418" y="56"/>
                </a:cubicBezTo>
                <a:cubicBezTo>
                  <a:pt x="409" y="51"/>
                  <a:pt x="400" y="50"/>
                  <a:pt x="391" y="45"/>
                </a:cubicBezTo>
                <a:cubicBezTo>
                  <a:pt x="369" y="41"/>
                  <a:pt x="349" y="58"/>
                  <a:pt x="344" y="83"/>
                </a:cubicBezTo>
                <a:cubicBezTo>
                  <a:pt x="329" y="95"/>
                  <a:pt x="343" y="80"/>
                  <a:pt x="337" y="100"/>
                </a:cubicBezTo>
                <a:cubicBezTo>
                  <a:pt x="336" y="103"/>
                  <a:pt x="333" y="105"/>
                  <a:pt x="331" y="108"/>
                </a:cubicBezTo>
                <a:cubicBezTo>
                  <a:pt x="330" y="112"/>
                  <a:pt x="330" y="116"/>
                  <a:pt x="329" y="120"/>
                </a:cubicBezTo>
                <a:cubicBezTo>
                  <a:pt x="320" y="135"/>
                  <a:pt x="309" y="140"/>
                  <a:pt x="296" y="147"/>
                </a:cubicBezTo>
                <a:cubicBezTo>
                  <a:pt x="271" y="148"/>
                  <a:pt x="276" y="153"/>
                  <a:pt x="255" y="129"/>
                </a:cubicBezTo>
                <a:cubicBezTo>
                  <a:pt x="253" y="126"/>
                  <a:pt x="252" y="122"/>
                  <a:pt x="250" y="119"/>
                </a:cubicBezTo>
                <a:cubicBezTo>
                  <a:pt x="245" y="113"/>
                  <a:pt x="234" y="102"/>
                  <a:pt x="234" y="102"/>
                </a:cubicBezTo>
                <a:cubicBezTo>
                  <a:pt x="231" y="101"/>
                  <a:pt x="228" y="102"/>
                  <a:pt x="226" y="100"/>
                </a:cubicBezTo>
                <a:cubicBezTo>
                  <a:pt x="223" y="98"/>
                  <a:pt x="223" y="92"/>
                  <a:pt x="220" y="90"/>
                </a:cubicBezTo>
                <a:cubicBezTo>
                  <a:pt x="215" y="87"/>
                  <a:pt x="203" y="88"/>
                  <a:pt x="203" y="88"/>
                </a:cubicBezTo>
                <a:cubicBezTo>
                  <a:pt x="182" y="96"/>
                  <a:pt x="167" y="97"/>
                  <a:pt x="161" y="124"/>
                </a:cubicBezTo>
                <a:cubicBezTo>
                  <a:pt x="156" y="133"/>
                  <a:pt x="145" y="157"/>
                  <a:pt x="139" y="164"/>
                </a:cubicBezTo>
                <a:cubicBezTo>
                  <a:pt x="135" y="168"/>
                  <a:pt x="130" y="171"/>
                  <a:pt x="126" y="175"/>
                </a:cubicBezTo>
                <a:cubicBezTo>
                  <a:pt x="123" y="177"/>
                  <a:pt x="119" y="180"/>
                  <a:pt x="119" y="180"/>
                </a:cubicBezTo>
                <a:cubicBezTo>
                  <a:pt x="108" y="181"/>
                  <a:pt x="96" y="189"/>
                  <a:pt x="87" y="181"/>
                </a:cubicBezTo>
                <a:cubicBezTo>
                  <a:pt x="76" y="173"/>
                  <a:pt x="65" y="158"/>
                  <a:pt x="58" y="145"/>
                </a:cubicBezTo>
                <a:cubicBezTo>
                  <a:pt x="23" y="127"/>
                  <a:pt x="50" y="136"/>
                  <a:pt x="2" y="149"/>
                </a:cubicBezTo>
                <a:cubicBezTo>
                  <a:pt x="0" y="150"/>
                  <a:pt x="5" y="146"/>
                  <a:pt x="6" y="144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0">
            <a:extLst>
              <a:ext uri="{FF2B5EF4-FFF2-40B4-BE49-F238E27FC236}">
                <a16:creationId xmlns:a16="http://schemas.microsoft.com/office/drawing/2014/main" id="{944C4001-57C0-584F-BA21-7E4771CDA79F}"/>
              </a:ext>
            </a:extLst>
          </p:cNvPr>
          <p:cNvSpPr>
            <a:spLocks/>
          </p:cNvSpPr>
          <p:nvPr/>
        </p:nvSpPr>
        <p:spPr bwMode="auto">
          <a:xfrm>
            <a:off x="8188923" y="3945045"/>
            <a:ext cx="263737" cy="430213"/>
          </a:xfrm>
          <a:custGeom>
            <a:avLst/>
            <a:gdLst>
              <a:gd name="T0" fmla="*/ 303 w 328"/>
              <a:gd name="T1" fmla="*/ 0 h 562"/>
              <a:gd name="T2" fmla="*/ 303 w 328"/>
              <a:gd name="T3" fmla="*/ 0 h 562"/>
              <a:gd name="T4" fmla="*/ 323 w 328"/>
              <a:gd name="T5" fmla="*/ 26 h 562"/>
              <a:gd name="T6" fmla="*/ 310 w 328"/>
              <a:gd name="T7" fmla="*/ 54 h 562"/>
              <a:gd name="T8" fmla="*/ 292 w 328"/>
              <a:gd name="T9" fmla="*/ 59 h 562"/>
              <a:gd name="T10" fmla="*/ 272 w 328"/>
              <a:gd name="T11" fmla="*/ 63 h 562"/>
              <a:gd name="T12" fmla="*/ 256 w 328"/>
              <a:gd name="T13" fmla="*/ 72 h 562"/>
              <a:gd name="T14" fmla="*/ 256 w 328"/>
              <a:gd name="T15" fmla="*/ 133 h 562"/>
              <a:gd name="T16" fmla="*/ 263 w 328"/>
              <a:gd name="T17" fmla="*/ 161 h 562"/>
              <a:gd name="T18" fmla="*/ 263 w 328"/>
              <a:gd name="T19" fmla="*/ 178 h 562"/>
              <a:gd name="T20" fmla="*/ 231 w 328"/>
              <a:gd name="T21" fmla="*/ 202 h 562"/>
              <a:gd name="T22" fmla="*/ 197 w 328"/>
              <a:gd name="T23" fmla="*/ 202 h 562"/>
              <a:gd name="T24" fmla="*/ 171 w 328"/>
              <a:gd name="T25" fmla="*/ 215 h 562"/>
              <a:gd name="T26" fmla="*/ 171 w 328"/>
              <a:gd name="T27" fmla="*/ 273 h 562"/>
              <a:gd name="T28" fmla="*/ 181 w 328"/>
              <a:gd name="T29" fmla="*/ 289 h 562"/>
              <a:gd name="T30" fmla="*/ 184 w 328"/>
              <a:gd name="T31" fmla="*/ 299 h 562"/>
              <a:gd name="T32" fmla="*/ 192 w 328"/>
              <a:gd name="T33" fmla="*/ 308 h 562"/>
              <a:gd name="T34" fmla="*/ 192 w 328"/>
              <a:gd name="T35" fmla="*/ 350 h 562"/>
              <a:gd name="T36" fmla="*/ 151 w 328"/>
              <a:gd name="T37" fmla="*/ 367 h 562"/>
              <a:gd name="T38" fmla="*/ 140 w 328"/>
              <a:gd name="T39" fmla="*/ 364 h 562"/>
              <a:gd name="T40" fmla="*/ 116 w 328"/>
              <a:gd name="T41" fmla="*/ 363 h 562"/>
              <a:gd name="T42" fmla="*/ 109 w 328"/>
              <a:gd name="T43" fmla="*/ 369 h 562"/>
              <a:gd name="T44" fmla="*/ 98 w 328"/>
              <a:gd name="T45" fmla="*/ 366 h 562"/>
              <a:gd name="T46" fmla="*/ 84 w 328"/>
              <a:gd name="T47" fmla="*/ 376 h 562"/>
              <a:gd name="T48" fmla="*/ 87 w 328"/>
              <a:gd name="T49" fmla="*/ 430 h 562"/>
              <a:gd name="T50" fmla="*/ 105 w 328"/>
              <a:gd name="T51" fmla="*/ 472 h 562"/>
              <a:gd name="T52" fmla="*/ 105 w 328"/>
              <a:gd name="T53" fmla="*/ 489 h 562"/>
              <a:gd name="T54" fmla="*/ 105 w 328"/>
              <a:gd name="T55" fmla="*/ 498 h 562"/>
              <a:gd name="T56" fmla="*/ 85 w 328"/>
              <a:gd name="T57" fmla="*/ 521 h 562"/>
              <a:gd name="T58" fmla="*/ 37 w 328"/>
              <a:gd name="T59" fmla="*/ 518 h 562"/>
              <a:gd name="T60" fmla="*/ 4 w 328"/>
              <a:gd name="T61" fmla="*/ 560 h 562"/>
              <a:gd name="T62" fmla="*/ 3 w 328"/>
              <a:gd name="T63" fmla="*/ 554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8" h="562">
                <a:moveTo>
                  <a:pt x="303" y="0"/>
                </a:moveTo>
                <a:lnTo>
                  <a:pt x="303" y="0"/>
                </a:lnTo>
                <a:cubicBezTo>
                  <a:pt x="314" y="9"/>
                  <a:pt x="314" y="16"/>
                  <a:pt x="323" y="26"/>
                </a:cubicBezTo>
                <a:cubicBezTo>
                  <a:pt x="324" y="49"/>
                  <a:pt x="328" y="40"/>
                  <a:pt x="310" y="54"/>
                </a:cubicBezTo>
                <a:cubicBezTo>
                  <a:pt x="301" y="61"/>
                  <a:pt x="307" y="59"/>
                  <a:pt x="292" y="59"/>
                </a:cubicBezTo>
                <a:cubicBezTo>
                  <a:pt x="275" y="71"/>
                  <a:pt x="298" y="57"/>
                  <a:pt x="272" y="63"/>
                </a:cubicBezTo>
                <a:cubicBezTo>
                  <a:pt x="266" y="65"/>
                  <a:pt x="262" y="70"/>
                  <a:pt x="256" y="72"/>
                </a:cubicBezTo>
                <a:cubicBezTo>
                  <a:pt x="248" y="94"/>
                  <a:pt x="234" y="108"/>
                  <a:pt x="256" y="133"/>
                </a:cubicBezTo>
                <a:cubicBezTo>
                  <a:pt x="255" y="148"/>
                  <a:pt x="254" y="138"/>
                  <a:pt x="263" y="161"/>
                </a:cubicBezTo>
                <a:cubicBezTo>
                  <a:pt x="265" y="167"/>
                  <a:pt x="263" y="178"/>
                  <a:pt x="263" y="178"/>
                </a:cubicBezTo>
                <a:cubicBezTo>
                  <a:pt x="253" y="193"/>
                  <a:pt x="253" y="203"/>
                  <a:pt x="231" y="202"/>
                </a:cubicBezTo>
                <a:cubicBezTo>
                  <a:pt x="217" y="207"/>
                  <a:pt x="214" y="203"/>
                  <a:pt x="197" y="202"/>
                </a:cubicBezTo>
                <a:cubicBezTo>
                  <a:pt x="187" y="206"/>
                  <a:pt x="181" y="211"/>
                  <a:pt x="171" y="215"/>
                </a:cubicBezTo>
                <a:cubicBezTo>
                  <a:pt x="154" y="227"/>
                  <a:pt x="154" y="253"/>
                  <a:pt x="171" y="273"/>
                </a:cubicBezTo>
                <a:cubicBezTo>
                  <a:pt x="172" y="292"/>
                  <a:pt x="168" y="272"/>
                  <a:pt x="181" y="289"/>
                </a:cubicBezTo>
                <a:cubicBezTo>
                  <a:pt x="183" y="292"/>
                  <a:pt x="182" y="296"/>
                  <a:pt x="184" y="299"/>
                </a:cubicBezTo>
                <a:cubicBezTo>
                  <a:pt x="186" y="302"/>
                  <a:pt x="189" y="305"/>
                  <a:pt x="192" y="308"/>
                </a:cubicBezTo>
                <a:cubicBezTo>
                  <a:pt x="198" y="325"/>
                  <a:pt x="195" y="336"/>
                  <a:pt x="192" y="350"/>
                </a:cubicBezTo>
                <a:cubicBezTo>
                  <a:pt x="177" y="368"/>
                  <a:pt x="184" y="368"/>
                  <a:pt x="151" y="367"/>
                </a:cubicBezTo>
                <a:cubicBezTo>
                  <a:pt x="148" y="366"/>
                  <a:pt x="144" y="365"/>
                  <a:pt x="140" y="364"/>
                </a:cubicBezTo>
                <a:cubicBezTo>
                  <a:pt x="132" y="363"/>
                  <a:pt x="116" y="363"/>
                  <a:pt x="116" y="363"/>
                </a:cubicBezTo>
                <a:cubicBezTo>
                  <a:pt x="113" y="365"/>
                  <a:pt x="112" y="368"/>
                  <a:pt x="109" y="369"/>
                </a:cubicBezTo>
                <a:cubicBezTo>
                  <a:pt x="105" y="369"/>
                  <a:pt x="101" y="365"/>
                  <a:pt x="98" y="366"/>
                </a:cubicBezTo>
                <a:cubicBezTo>
                  <a:pt x="92" y="368"/>
                  <a:pt x="84" y="376"/>
                  <a:pt x="84" y="376"/>
                </a:cubicBezTo>
                <a:cubicBezTo>
                  <a:pt x="78" y="397"/>
                  <a:pt x="68" y="408"/>
                  <a:pt x="87" y="430"/>
                </a:cubicBezTo>
                <a:cubicBezTo>
                  <a:pt x="90" y="439"/>
                  <a:pt x="103" y="464"/>
                  <a:pt x="105" y="472"/>
                </a:cubicBezTo>
                <a:cubicBezTo>
                  <a:pt x="105" y="478"/>
                  <a:pt x="105" y="483"/>
                  <a:pt x="105" y="489"/>
                </a:cubicBezTo>
                <a:cubicBezTo>
                  <a:pt x="105" y="492"/>
                  <a:pt x="105" y="498"/>
                  <a:pt x="105" y="498"/>
                </a:cubicBezTo>
                <a:cubicBezTo>
                  <a:pt x="99" y="506"/>
                  <a:pt x="98" y="520"/>
                  <a:pt x="85" y="521"/>
                </a:cubicBezTo>
                <a:cubicBezTo>
                  <a:pt x="72" y="523"/>
                  <a:pt x="52" y="521"/>
                  <a:pt x="37" y="518"/>
                </a:cubicBezTo>
                <a:cubicBezTo>
                  <a:pt x="0" y="530"/>
                  <a:pt x="25" y="517"/>
                  <a:pt x="4" y="560"/>
                </a:cubicBezTo>
                <a:cubicBezTo>
                  <a:pt x="3" y="562"/>
                  <a:pt x="3" y="556"/>
                  <a:pt x="3" y="554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3">
            <a:extLst>
              <a:ext uri="{FF2B5EF4-FFF2-40B4-BE49-F238E27FC236}">
                <a16:creationId xmlns:a16="http://schemas.microsoft.com/office/drawing/2014/main" id="{80C9E972-0F1D-B743-BE7F-883D29027260}"/>
              </a:ext>
            </a:extLst>
          </p:cNvPr>
          <p:cNvSpPr>
            <a:spLocks/>
          </p:cNvSpPr>
          <p:nvPr/>
        </p:nvSpPr>
        <p:spPr bwMode="auto">
          <a:xfrm>
            <a:off x="8795576" y="3743765"/>
            <a:ext cx="701670" cy="76200"/>
          </a:xfrm>
          <a:custGeom>
            <a:avLst/>
            <a:gdLst>
              <a:gd name="T0" fmla="*/ 0 w 651"/>
              <a:gd name="T1" fmla="*/ 32 h 200"/>
              <a:gd name="T2" fmla="*/ 0 w 651"/>
              <a:gd name="T3" fmla="*/ 32 h 200"/>
              <a:gd name="T4" fmla="*/ 21 w 651"/>
              <a:gd name="T5" fmla="*/ 7 h 200"/>
              <a:gd name="T6" fmla="*/ 52 w 651"/>
              <a:gd name="T7" fmla="*/ 13 h 200"/>
              <a:gd name="T8" fmla="*/ 62 w 651"/>
              <a:gd name="T9" fmla="*/ 30 h 200"/>
              <a:gd name="T10" fmla="*/ 72 w 651"/>
              <a:gd name="T11" fmla="*/ 47 h 200"/>
              <a:gd name="T12" fmla="*/ 85 w 651"/>
              <a:gd name="T13" fmla="*/ 60 h 200"/>
              <a:gd name="T14" fmla="*/ 147 w 651"/>
              <a:gd name="T15" fmla="*/ 47 h 200"/>
              <a:gd name="T16" fmla="*/ 174 w 651"/>
              <a:gd name="T17" fmla="*/ 35 h 200"/>
              <a:gd name="T18" fmla="*/ 191 w 651"/>
              <a:gd name="T19" fmla="*/ 31 h 200"/>
              <a:gd name="T20" fmla="*/ 224 w 651"/>
              <a:gd name="T21" fmla="*/ 56 h 200"/>
              <a:gd name="T22" fmla="*/ 234 w 651"/>
              <a:gd name="T23" fmla="*/ 87 h 200"/>
              <a:gd name="T24" fmla="*/ 253 w 651"/>
              <a:gd name="T25" fmla="*/ 109 h 200"/>
              <a:gd name="T26" fmla="*/ 313 w 651"/>
              <a:gd name="T27" fmla="*/ 96 h 200"/>
              <a:gd name="T28" fmla="*/ 326 w 651"/>
              <a:gd name="T29" fmla="*/ 84 h 200"/>
              <a:gd name="T30" fmla="*/ 335 w 651"/>
              <a:gd name="T31" fmla="*/ 79 h 200"/>
              <a:gd name="T32" fmla="*/ 342 w 651"/>
              <a:gd name="T33" fmla="*/ 69 h 200"/>
              <a:gd name="T34" fmla="*/ 385 w 651"/>
              <a:gd name="T35" fmla="*/ 60 h 200"/>
              <a:gd name="T36" fmla="*/ 413 w 651"/>
              <a:gd name="T37" fmla="*/ 95 h 200"/>
              <a:gd name="T38" fmla="*/ 413 w 651"/>
              <a:gd name="T39" fmla="*/ 105 h 200"/>
              <a:gd name="T40" fmla="*/ 419 w 651"/>
              <a:gd name="T41" fmla="*/ 128 h 200"/>
              <a:gd name="T42" fmla="*/ 426 w 651"/>
              <a:gd name="T43" fmla="*/ 133 h 200"/>
              <a:gd name="T44" fmla="*/ 427 w 651"/>
              <a:gd name="T45" fmla="*/ 145 h 200"/>
              <a:gd name="T46" fmla="*/ 441 w 651"/>
              <a:gd name="T47" fmla="*/ 155 h 200"/>
              <a:gd name="T48" fmla="*/ 495 w 651"/>
              <a:gd name="T49" fmla="*/ 141 h 200"/>
              <a:gd name="T50" fmla="*/ 532 w 651"/>
              <a:gd name="T51" fmla="*/ 116 h 200"/>
              <a:gd name="T52" fmla="*/ 549 w 651"/>
              <a:gd name="T53" fmla="*/ 112 h 200"/>
              <a:gd name="T54" fmla="*/ 558 w 651"/>
              <a:gd name="T55" fmla="*/ 110 h 200"/>
              <a:gd name="T56" fmla="*/ 587 w 651"/>
              <a:gd name="T57" fmla="*/ 123 h 200"/>
              <a:gd name="T58" fmla="*/ 597 w 651"/>
              <a:gd name="T59" fmla="*/ 168 h 200"/>
              <a:gd name="T60" fmla="*/ 649 w 651"/>
              <a:gd name="T61" fmla="*/ 190 h 200"/>
              <a:gd name="T62" fmla="*/ 643 w 651"/>
              <a:gd name="T6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51" h="200">
                <a:moveTo>
                  <a:pt x="0" y="32"/>
                </a:moveTo>
                <a:lnTo>
                  <a:pt x="0" y="32"/>
                </a:lnTo>
                <a:cubicBezTo>
                  <a:pt x="6" y="19"/>
                  <a:pt x="13" y="18"/>
                  <a:pt x="21" y="7"/>
                </a:cubicBezTo>
                <a:cubicBezTo>
                  <a:pt x="44" y="2"/>
                  <a:pt x="33" y="0"/>
                  <a:pt x="52" y="13"/>
                </a:cubicBezTo>
                <a:cubicBezTo>
                  <a:pt x="62" y="20"/>
                  <a:pt x="58" y="15"/>
                  <a:pt x="62" y="30"/>
                </a:cubicBezTo>
                <a:cubicBezTo>
                  <a:pt x="80" y="43"/>
                  <a:pt x="59" y="25"/>
                  <a:pt x="72" y="47"/>
                </a:cubicBezTo>
                <a:cubicBezTo>
                  <a:pt x="76" y="52"/>
                  <a:pt x="82" y="55"/>
                  <a:pt x="85" y="60"/>
                </a:cubicBezTo>
                <a:cubicBezTo>
                  <a:pt x="110" y="63"/>
                  <a:pt x="128" y="73"/>
                  <a:pt x="147" y="47"/>
                </a:cubicBezTo>
                <a:cubicBezTo>
                  <a:pt x="162" y="45"/>
                  <a:pt x="153" y="47"/>
                  <a:pt x="174" y="35"/>
                </a:cubicBezTo>
                <a:cubicBezTo>
                  <a:pt x="179" y="32"/>
                  <a:pt x="191" y="31"/>
                  <a:pt x="191" y="31"/>
                </a:cubicBezTo>
                <a:cubicBezTo>
                  <a:pt x="209" y="37"/>
                  <a:pt x="219" y="35"/>
                  <a:pt x="224" y="56"/>
                </a:cubicBezTo>
                <a:cubicBezTo>
                  <a:pt x="233" y="67"/>
                  <a:pt x="230" y="72"/>
                  <a:pt x="234" y="87"/>
                </a:cubicBezTo>
                <a:cubicBezTo>
                  <a:pt x="240" y="95"/>
                  <a:pt x="247" y="100"/>
                  <a:pt x="253" y="109"/>
                </a:cubicBezTo>
                <a:cubicBezTo>
                  <a:pt x="271" y="122"/>
                  <a:pt x="297" y="116"/>
                  <a:pt x="313" y="96"/>
                </a:cubicBezTo>
                <a:cubicBezTo>
                  <a:pt x="331" y="92"/>
                  <a:pt x="312" y="99"/>
                  <a:pt x="326" y="84"/>
                </a:cubicBezTo>
                <a:cubicBezTo>
                  <a:pt x="328" y="81"/>
                  <a:pt x="332" y="81"/>
                  <a:pt x="335" y="79"/>
                </a:cubicBezTo>
                <a:cubicBezTo>
                  <a:pt x="338" y="76"/>
                  <a:pt x="340" y="72"/>
                  <a:pt x="342" y="69"/>
                </a:cubicBezTo>
                <a:cubicBezTo>
                  <a:pt x="357" y="61"/>
                  <a:pt x="370" y="60"/>
                  <a:pt x="385" y="60"/>
                </a:cubicBezTo>
                <a:cubicBezTo>
                  <a:pt x="407" y="70"/>
                  <a:pt x="405" y="64"/>
                  <a:pt x="413" y="95"/>
                </a:cubicBezTo>
                <a:cubicBezTo>
                  <a:pt x="413" y="98"/>
                  <a:pt x="413" y="102"/>
                  <a:pt x="413" y="105"/>
                </a:cubicBezTo>
                <a:cubicBezTo>
                  <a:pt x="415" y="113"/>
                  <a:pt x="419" y="128"/>
                  <a:pt x="419" y="128"/>
                </a:cubicBezTo>
                <a:cubicBezTo>
                  <a:pt x="421" y="130"/>
                  <a:pt x="425" y="130"/>
                  <a:pt x="426" y="133"/>
                </a:cubicBezTo>
                <a:cubicBezTo>
                  <a:pt x="428" y="137"/>
                  <a:pt x="425" y="142"/>
                  <a:pt x="427" y="145"/>
                </a:cubicBezTo>
                <a:cubicBezTo>
                  <a:pt x="430" y="150"/>
                  <a:pt x="441" y="155"/>
                  <a:pt x="441" y="155"/>
                </a:cubicBezTo>
                <a:cubicBezTo>
                  <a:pt x="463" y="157"/>
                  <a:pt x="477" y="163"/>
                  <a:pt x="495" y="141"/>
                </a:cubicBezTo>
                <a:cubicBezTo>
                  <a:pt x="503" y="136"/>
                  <a:pt x="524" y="118"/>
                  <a:pt x="532" y="116"/>
                </a:cubicBezTo>
                <a:cubicBezTo>
                  <a:pt x="538" y="114"/>
                  <a:pt x="544" y="113"/>
                  <a:pt x="549" y="112"/>
                </a:cubicBezTo>
                <a:cubicBezTo>
                  <a:pt x="552" y="111"/>
                  <a:pt x="558" y="110"/>
                  <a:pt x="558" y="110"/>
                </a:cubicBezTo>
                <a:cubicBezTo>
                  <a:pt x="568" y="114"/>
                  <a:pt x="582" y="112"/>
                  <a:pt x="587" y="123"/>
                </a:cubicBezTo>
                <a:cubicBezTo>
                  <a:pt x="593" y="135"/>
                  <a:pt x="596" y="154"/>
                  <a:pt x="597" y="168"/>
                </a:cubicBezTo>
                <a:cubicBezTo>
                  <a:pt x="620" y="200"/>
                  <a:pt x="599" y="180"/>
                  <a:pt x="649" y="190"/>
                </a:cubicBezTo>
                <a:cubicBezTo>
                  <a:pt x="651" y="191"/>
                  <a:pt x="645" y="192"/>
                  <a:pt x="643" y="193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2">
            <a:extLst>
              <a:ext uri="{FF2B5EF4-FFF2-40B4-BE49-F238E27FC236}">
                <a16:creationId xmlns:a16="http://schemas.microsoft.com/office/drawing/2014/main" id="{EF546AC3-8981-7341-A4C8-D1818228AFD5}"/>
              </a:ext>
            </a:extLst>
          </p:cNvPr>
          <p:cNvSpPr>
            <a:spLocks/>
          </p:cNvSpPr>
          <p:nvPr/>
        </p:nvSpPr>
        <p:spPr bwMode="auto">
          <a:xfrm rot="21177832">
            <a:off x="8766778" y="3958446"/>
            <a:ext cx="245829" cy="439738"/>
          </a:xfrm>
          <a:custGeom>
            <a:avLst/>
            <a:gdLst>
              <a:gd name="T0" fmla="*/ 0 w 306"/>
              <a:gd name="T1" fmla="*/ 5 h 574"/>
              <a:gd name="T2" fmla="*/ 0 w 306"/>
              <a:gd name="T3" fmla="*/ 5 h 574"/>
              <a:gd name="T4" fmla="*/ 34 w 306"/>
              <a:gd name="T5" fmla="*/ 3 h 574"/>
              <a:gd name="T6" fmla="*/ 49 w 306"/>
              <a:gd name="T7" fmla="*/ 29 h 574"/>
              <a:gd name="T8" fmla="*/ 42 w 306"/>
              <a:gd name="T9" fmla="*/ 48 h 574"/>
              <a:gd name="T10" fmla="*/ 34 w 306"/>
              <a:gd name="T11" fmla="*/ 66 h 574"/>
              <a:gd name="T12" fmla="*/ 32 w 306"/>
              <a:gd name="T13" fmla="*/ 85 h 574"/>
              <a:gd name="T14" fmla="*/ 82 w 306"/>
              <a:gd name="T15" fmla="*/ 120 h 574"/>
              <a:gd name="T16" fmla="*/ 109 w 306"/>
              <a:gd name="T17" fmla="*/ 131 h 574"/>
              <a:gd name="T18" fmla="*/ 123 w 306"/>
              <a:gd name="T19" fmla="*/ 140 h 574"/>
              <a:gd name="T20" fmla="*/ 123 w 306"/>
              <a:gd name="T21" fmla="*/ 180 h 574"/>
              <a:gd name="T22" fmla="*/ 104 w 306"/>
              <a:gd name="T23" fmla="*/ 208 h 574"/>
              <a:gd name="T24" fmla="*/ 98 w 306"/>
              <a:gd name="T25" fmla="*/ 237 h 574"/>
              <a:gd name="T26" fmla="*/ 147 w 306"/>
              <a:gd name="T27" fmla="*/ 270 h 574"/>
              <a:gd name="T28" fmla="*/ 166 w 306"/>
              <a:gd name="T29" fmla="*/ 271 h 574"/>
              <a:gd name="T30" fmla="*/ 175 w 306"/>
              <a:gd name="T31" fmla="*/ 274 h 574"/>
              <a:gd name="T32" fmla="*/ 188 w 306"/>
              <a:gd name="T33" fmla="*/ 273 h 574"/>
              <a:gd name="T34" fmla="*/ 223 w 306"/>
              <a:gd name="T35" fmla="*/ 297 h 574"/>
              <a:gd name="T36" fmla="*/ 212 w 306"/>
              <a:gd name="T37" fmla="*/ 340 h 574"/>
              <a:gd name="T38" fmla="*/ 203 w 306"/>
              <a:gd name="T39" fmla="*/ 348 h 574"/>
              <a:gd name="T40" fmla="*/ 188 w 306"/>
              <a:gd name="T41" fmla="*/ 368 h 574"/>
              <a:gd name="T42" fmla="*/ 189 w 306"/>
              <a:gd name="T43" fmla="*/ 376 h 574"/>
              <a:gd name="T44" fmla="*/ 180 w 306"/>
              <a:gd name="T45" fmla="*/ 384 h 574"/>
              <a:gd name="T46" fmla="*/ 180 w 306"/>
              <a:gd name="T47" fmla="*/ 401 h 574"/>
              <a:gd name="T48" fmla="*/ 226 w 306"/>
              <a:gd name="T49" fmla="*/ 430 h 574"/>
              <a:gd name="T50" fmla="*/ 271 w 306"/>
              <a:gd name="T51" fmla="*/ 439 h 574"/>
              <a:gd name="T52" fmla="*/ 285 w 306"/>
              <a:gd name="T53" fmla="*/ 449 h 574"/>
              <a:gd name="T54" fmla="*/ 292 w 306"/>
              <a:gd name="T55" fmla="*/ 454 h 574"/>
              <a:gd name="T56" fmla="*/ 300 w 306"/>
              <a:gd name="T57" fmla="*/ 484 h 574"/>
              <a:gd name="T58" fmla="*/ 269 w 306"/>
              <a:gd name="T59" fmla="*/ 521 h 574"/>
              <a:gd name="T60" fmla="*/ 284 w 306"/>
              <a:gd name="T61" fmla="*/ 573 h 574"/>
              <a:gd name="T62" fmla="*/ 278 w 306"/>
              <a:gd name="T63" fmla="*/ 57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6" h="574">
                <a:moveTo>
                  <a:pt x="0" y="5"/>
                </a:moveTo>
                <a:lnTo>
                  <a:pt x="0" y="5"/>
                </a:lnTo>
                <a:cubicBezTo>
                  <a:pt x="15" y="0"/>
                  <a:pt x="20" y="5"/>
                  <a:pt x="34" y="3"/>
                </a:cubicBezTo>
                <a:cubicBezTo>
                  <a:pt x="53" y="16"/>
                  <a:pt x="48" y="7"/>
                  <a:pt x="49" y="29"/>
                </a:cubicBezTo>
                <a:cubicBezTo>
                  <a:pt x="49" y="41"/>
                  <a:pt x="51" y="35"/>
                  <a:pt x="42" y="48"/>
                </a:cubicBezTo>
                <a:cubicBezTo>
                  <a:pt x="42" y="69"/>
                  <a:pt x="44" y="42"/>
                  <a:pt x="34" y="66"/>
                </a:cubicBezTo>
                <a:cubicBezTo>
                  <a:pt x="32" y="72"/>
                  <a:pt x="34" y="78"/>
                  <a:pt x="32" y="85"/>
                </a:cubicBezTo>
                <a:cubicBezTo>
                  <a:pt x="45" y="104"/>
                  <a:pt x="48" y="124"/>
                  <a:pt x="82" y="120"/>
                </a:cubicBezTo>
                <a:cubicBezTo>
                  <a:pt x="93" y="129"/>
                  <a:pt x="85" y="124"/>
                  <a:pt x="109" y="131"/>
                </a:cubicBezTo>
                <a:cubicBezTo>
                  <a:pt x="115" y="132"/>
                  <a:pt x="123" y="140"/>
                  <a:pt x="123" y="140"/>
                </a:cubicBezTo>
                <a:cubicBezTo>
                  <a:pt x="129" y="157"/>
                  <a:pt x="137" y="162"/>
                  <a:pt x="123" y="180"/>
                </a:cubicBezTo>
                <a:cubicBezTo>
                  <a:pt x="120" y="194"/>
                  <a:pt x="114" y="195"/>
                  <a:pt x="104" y="208"/>
                </a:cubicBezTo>
                <a:cubicBezTo>
                  <a:pt x="101" y="218"/>
                  <a:pt x="101" y="227"/>
                  <a:pt x="98" y="237"/>
                </a:cubicBezTo>
                <a:cubicBezTo>
                  <a:pt x="99" y="258"/>
                  <a:pt x="120" y="273"/>
                  <a:pt x="147" y="270"/>
                </a:cubicBezTo>
                <a:cubicBezTo>
                  <a:pt x="163" y="281"/>
                  <a:pt x="144" y="272"/>
                  <a:pt x="166" y="271"/>
                </a:cubicBezTo>
                <a:cubicBezTo>
                  <a:pt x="169" y="271"/>
                  <a:pt x="172" y="274"/>
                  <a:pt x="175" y="274"/>
                </a:cubicBezTo>
                <a:cubicBezTo>
                  <a:pt x="180" y="275"/>
                  <a:pt x="184" y="274"/>
                  <a:pt x="188" y="273"/>
                </a:cubicBezTo>
                <a:cubicBezTo>
                  <a:pt x="205" y="278"/>
                  <a:pt x="213" y="287"/>
                  <a:pt x="223" y="297"/>
                </a:cubicBezTo>
                <a:cubicBezTo>
                  <a:pt x="229" y="320"/>
                  <a:pt x="232" y="314"/>
                  <a:pt x="212" y="340"/>
                </a:cubicBezTo>
                <a:cubicBezTo>
                  <a:pt x="210" y="343"/>
                  <a:pt x="206" y="345"/>
                  <a:pt x="203" y="348"/>
                </a:cubicBezTo>
                <a:cubicBezTo>
                  <a:pt x="198" y="354"/>
                  <a:pt x="188" y="368"/>
                  <a:pt x="188" y="368"/>
                </a:cubicBezTo>
                <a:cubicBezTo>
                  <a:pt x="188" y="370"/>
                  <a:pt x="190" y="373"/>
                  <a:pt x="189" y="376"/>
                </a:cubicBezTo>
                <a:cubicBezTo>
                  <a:pt x="187" y="379"/>
                  <a:pt x="181" y="381"/>
                  <a:pt x="180" y="384"/>
                </a:cubicBezTo>
                <a:cubicBezTo>
                  <a:pt x="178" y="390"/>
                  <a:pt x="180" y="401"/>
                  <a:pt x="180" y="401"/>
                </a:cubicBezTo>
                <a:cubicBezTo>
                  <a:pt x="193" y="418"/>
                  <a:pt x="197" y="432"/>
                  <a:pt x="226" y="430"/>
                </a:cubicBezTo>
                <a:cubicBezTo>
                  <a:pt x="236" y="432"/>
                  <a:pt x="264" y="436"/>
                  <a:pt x="271" y="439"/>
                </a:cubicBezTo>
                <a:cubicBezTo>
                  <a:pt x="276" y="442"/>
                  <a:pt x="280" y="446"/>
                  <a:pt x="285" y="449"/>
                </a:cubicBezTo>
                <a:cubicBezTo>
                  <a:pt x="288" y="450"/>
                  <a:pt x="292" y="454"/>
                  <a:pt x="292" y="454"/>
                </a:cubicBezTo>
                <a:cubicBezTo>
                  <a:pt x="296" y="463"/>
                  <a:pt x="306" y="472"/>
                  <a:pt x="300" y="484"/>
                </a:cubicBezTo>
                <a:cubicBezTo>
                  <a:pt x="294" y="495"/>
                  <a:pt x="280" y="510"/>
                  <a:pt x="269" y="521"/>
                </a:cubicBezTo>
                <a:cubicBezTo>
                  <a:pt x="257" y="559"/>
                  <a:pt x="261" y="531"/>
                  <a:pt x="284" y="573"/>
                </a:cubicBezTo>
                <a:cubicBezTo>
                  <a:pt x="285" y="574"/>
                  <a:pt x="280" y="571"/>
                  <a:pt x="278" y="570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95">
            <a:extLst>
              <a:ext uri="{FF2B5EF4-FFF2-40B4-BE49-F238E27FC236}">
                <a16:creationId xmlns:a16="http://schemas.microsoft.com/office/drawing/2014/main" id="{96EAD168-CE6F-DD4B-A086-257E7CF33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0696" y="4078287"/>
            <a:ext cx="21800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</a:rPr>
              <a:t>E</a:t>
            </a:r>
            <a:r>
              <a:rPr kumimoji="0" lang="en-US" altLang="en-US" sz="1300" b="1" i="0" u="none" strike="noStrike" cap="none" normalizeH="0" baseline="-25000" dirty="0">
                <a:ln>
                  <a:noFill/>
                </a:ln>
                <a:solidFill>
                  <a:srgbClr val="3333CC"/>
                </a:solidFill>
                <a:effectLst/>
                <a:latin typeface="Symbol" pitchFamily="2" charset="2"/>
              </a:rPr>
              <a:t>g</a:t>
            </a:r>
            <a:r>
              <a:rPr kumimoji="0" lang="en-US" altLang="en-US" sz="1300" b="1" i="0" u="none" strike="noStrike" cap="none" normalizeH="0" baseline="-25000" dirty="0">
                <a:ln>
                  <a:noFill/>
                </a:ln>
                <a:solidFill>
                  <a:srgbClr val="3333CC"/>
                </a:solidFill>
                <a:effectLst/>
              </a:rPr>
              <a:t>2</a:t>
            </a:r>
            <a:endParaRPr kumimoji="0" lang="en-US" altLang="en-US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99">
            <a:extLst>
              <a:ext uri="{FF2B5EF4-FFF2-40B4-BE49-F238E27FC236}">
                <a16:creationId xmlns:a16="http://schemas.microsoft.com/office/drawing/2014/main" id="{774110C5-B26C-BE45-B3DF-52CE7A4EE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814" y="3537952"/>
            <a:ext cx="21800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</a:rPr>
              <a:t>E</a:t>
            </a:r>
            <a:r>
              <a:rPr kumimoji="0" lang="en-US" altLang="en-US" sz="1300" b="1" i="0" u="none" strike="noStrike" cap="none" normalizeH="0" baseline="-25000" dirty="0">
                <a:ln>
                  <a:noFill/>
                </a:ln>
                <a:solidFill>
                  <a:srgbClr val="3333CC"/>
                </a:solidFill>
                <a:effectLst/>
                <a:latin typeface="Symbol" pitchFamily="2" charset="2"/>
              </a:rPr>
              <a:t>g</a:t>
            </a:r>
            <a:r>
              <a:rPr kumimoji="0" lang="en-US" altLang="en-US" sz="1300" b="1" i="0" u="none" strike="noStrike" cap="none" normalizeH="0" baseline="-25000" dirty="0">
                <a:ln>
                  <a:noFill/>
                </a:ln>
                <a:solidFill>
                  <a:srgbClr val="3333CC"/>
                </a:solidFill>
                <a:effectLst/>
              </a:rPr>
              <a:t>1</a:t>
            </a:r>
            <a:endParaRPr kumimoji="0" lang="en-US" altLang="en-US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Rectangle 103">
            <a:extLst>
              <a:ext uri="{FF2B5EF4-FFF2-40B4-BE49-F238E27FC236}">
                <a16:creationId xmlns:a16="http://schemas.microsoft.com/office/drawing/2014/main" id="{40A3AFB5-8A12-7F47-9C3B-312A645BB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9306" y="3694800"/>
            <a:ext cx="47128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Bold" panose="020B0704020202020204" pitchFamily="34" charset="0"/>
              </a:rPr>
              <a:t>10</a:t>
            </a:r>
            <a:r>
              <a:rPr kumimoji="0" lang="en-US" altLang="en-US" sz="1300" b="1" i="0" u="none" strike="noStrike" cap="none" normalizeH="0" baseline="30000" dirty="0">
                <a:ln>
                  <a:noFill/>
                </a:ln>
                <a:solidFill>
                  <a:srgbClr val="FF0000"/>
                </a:solidFill>
                <a:effectLst/>
                <a:latin typeface="Arial Bold" panose="020B0704020202020204" pitchFamily="34" charset="0"/>
              </a:rPr>
              <a:t>-12 </a:t>
            </a:r>
            <a:r>
              <a:rPr kumimoji="0" lang="en-US" altLang="en-US" sz="13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Bold" panose="020B0704020202020204" pitchFamily="34" charset="0"/>
              </a:rPr>
              <a:t>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id="{D666E621-7CD1-7040-BB58-2DD1B5C5C070}"/>
              </a:ext>
            </a:extLst>
          </p:cNvPr>
          <p:cNvSpPr>
            <a:spLocks/>
          </p:cNvSpPr>
          <p:nvPr/>
        </p:nvSpPr>
        <p:spPr bwMode="auto">
          <a:xfrm>
            <a:off x="8802425" y="3831796"/>
            <a:ext cx="501425" cy="263525"/>
          </a:xfrm>
          <a:custGeom>
            <a:avLst/>
            <a:gdLst>
              <a:gd name="T0" fmla="*/ 0 w 522"/>
              <a:gd name="T1" fmla="*/ 14 h 434"/>
              <a:gd name="T2" fmla="*/ 0 w 522"/>
              <a:gd name="T3" fmla="*/ 14 h 434"/>
              <a:gd name="T4" fmla="*/ 30 w 522"/>
              <a:gd name="T5" fmla="*/ 1 h 434"/>
              <a:gd name="T6" fmla="*/ 55 w 522"/>
              <a:gd name="T7" fmla="*/ 20 h 434"/>
              <a:gd name="T8" fmla="*/ 57 w 522"/>
              <a:gd name="T9" fmla="*/ 39 h 434"/>
              <a:gd name="T10" fmla="*/ 59 w 522"/>
              <a:gd name="T11" fmla="*/ 59 h 434"/>
              <a:gd name="T12" fmla="*/ 66 w 522"/>
              <a:gd name="T13" fmla="*/ 76 h 434"/>
              <a:gd name="T14" fmla="*/ 127 w 522"/>
              <a:gd name="T15" fmla="*/ 91 h 434"/>
              <a:gd name="T16" fmla="*/ 157 w 522"/>
              <a:gd name="T17" fmla="*/ 91 h 434"/>
              <a:gd name="T18" fmla="*/ 174 w 522"/>
              <a:gd name="T19" fmla="*/ 95 h 434"/>
              <a:gd name="T20" fmla="*/ 193 w 522"/>
              <a:gd name="T21" fmla="*/ 131 h 434"/>
              <a:gd name="T22" fmla="*/ 188 w 522"/>
              <a:gd name="T23" fmla="*/ 163 h 434"/>
              <a:gd name="T24" fmla="*/ 197 w 522"/>
              <a:gd name="T25" fmla="*/ 192 h 434"/>
              <a:gd name="T26" fmla="*/ 256 w 522"/>
              <a:gd name="T27" fmla="*/ 205 h 434"/>
              <a:gd name="T28" fmla="*/ 273 w 522"/>
              <a:gd name="T29" fmla="*/ 200 h 434"/>
              <a:gd name="T30" fmla="*/ 284 w 522"/>
              <a:gd name="T31" fmla="*/ 199 h 434"/>
              <a:gd name="T32" fmla="*/ 294 w 522"/>
              <a:gd name="T33" fmla="*/ 194 h 434"/>
              <a:gd name="T34" fmla="*/ 337 w 522"/>
              <a:gd name="T35" fmla="*/ 203 h 434"/>
              <a:gd name="T36" fmla="*/ 347 w 522"/>
              <a:gd name="T37" fmla="*/ 246 h 434"/>
              <a:gd name="T38" fmla="*/ 343 w 522"/>
              <a:gd name="T39" fmla="*/ 256 h 434"/>
              <a:gd name="T40" fmla="*/ 339 w 522"/>
              <a:gd name="T41" fmla="*/ 279 h 434"/>
              <a:gd name="T42" fmla="*/ 343 w 522"/>
              <a:gd name="T43" fmla="*/ 287 h 434"/>
              <a:gd name="T44" fmla="*/ 339 w 522"/>
              <a:gd name="T45" fmla="*/ 297 h 434"/>
              <a:gd name="T46" fmla="*/ 347 w 522"/>
              <a:gd name="T47" fmla="*/ 313 h 434"/>
              <a:gd name="T48" fmla="*/ 402 w 522"/>
              <a:gd name="T49" fmla="*/ 323 h 434"/>
              <a:gd name="T50" fmla="*/ 447 w 522"/>
              <a:gd name="T51" fmla="*/ 316 h 434"/>
              <a:gd name="T52" fmla="*/ 464 w 522"/>
              <a:gd name="T53" fmla="*/ 320 h 434"/>
              <a:gd name="T54" fmla="*/ 472 w 522"/>
              <a:gd name="T55" fmla="*/ 321 h 434"/>
              <a:gd name="T56" fmla="*/ 493 w 522"/>
              <a:gd name="T57" fmla="*/ 346 h 434"/>
              <a:gd name="T58" fmla="*/ 483 w 522"/>
              <a:gd name="T59" fmla="*/ 391 h 434"/>
              <a:gd name="T60" fmla="*/ 521 w 522"/>
              <a:gd name="T61" fmla="*/ 433 h 434"/>
              <a:gd name="T62" fmla="*/ 514 w 522"/>
              <a:gd name="T63" fmla="*/ 433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2" h="434">
                <a:moveTo>
                  <a:pt x="0" y="14"/>
                </a:moveTo>
                <a:lnTo>
                  <a:pt x="0" y="14"/>
                </a:lnTo>
                <a:cubicBezTo>
                  <a:pt x="11" y="6"/>
                  <a:pt x="18" y="8"/>
                  <a:pt x="30" y="1"/>
                </a:cubicBezTo>
                <a:cubicBezTo>
                  <a:pt x="52" y="6"/>
                  <a:pt x="44" y="0"/>
                  <a:pt x="55" y="20"/>
                </a:cubicBezTo>
                <a:cubicBezTo>
                  <a:pt x="61" y="30"/>
                  <a:pt x="60" y="24"/>
                  <a:pt x="57" y="39"/>
                </a:cubicBezTo>
                <a:cubicBezTo>
                  <a:pt x="68" y="58"/>
                  <a:pt x="56" y="33"/>
                  <a:pt x="59" y="59"/>
                </a:cubicBezTo>
                <a:cubicBezTo>
                  <a:pt x="60" y="65"/>
                  <a:pt x="65" y="70"/>
                  <a:pt x="66" y="76"/>
                </a:cubicBezTo>
                <a:cubicBezTo>
                  <a:pt x="87" y="90"/>
                  <a:pt x="99" y="106"/>
                  <a:pt x="127" y="91"/>
                </a:cubicBezTo>
                <a:cubicBezTo>
                  <a:pt x="142" y="95"/>
                  <a:pt x="132" y="93"/>
                  <a:pt x="157" y="91"/>
                </a:cubicBezTo>
                <a:cubicBezTo>
                  <a:pt x="163" y="91"/>
                  <a:pt x="174" y="95"/>
                  <a:pt x="174" y="95"/>
                </a:cubicBezTo>
                <a:cubicBezTo>
                  <a:pt x="187" y="108"/>
                  <a:pt x="197" y="110"/>
                  <a:pt x="193" y="131"/>
                </a:cubicBezTo>
                <a:cubicBezTo>
                  <a:pt x="196" y="145"/>
                  <a:pt x="191" y="148"/>
                  <a:pt x="188" y="163"/>
                </a:cubicBezTo>
                <a:cubicBezTo>
                  <a:pt x="191" y="174"/>
                  <a:pt x="195" y="181"/>
                  <a:pt x="197" y="192"/>
                </a:cubicBezTo>
                <a:cubicBezTo>
                  <a:pt x="207" y="211"/>
                  <a:pt x="233" y="217"/>
                  <a:pt x="256" y="205"/>
                </a:cubicBezTo>
                <a:cubicBezTo>
                  <a:pt x="275" y="209"/>
                  <a:pt x="254" y="208"/>
                  <a:pt x="273" y="200"/>
                </a:cubicBezTo>
                <a:cubicBezTo>
                  <a:pt x="277" y="198"/>
                  <a:pt x="280" y="200"/>
                  <a:pt x="284" y="199"/>
                </a:cubicBezTo>
                <a:cubicBezTo>
                  <a:pt x="287" y="198"/>
                  <a:pt x="291" y="195"/>
                  <a:pt x="294" y="194"/>
                </a:cubicBezTo>
                <a:cubicBezTo>
                  <a:pt x="312" y="192"/>
                  <a:pt x="323" y="197"/>
                  <a:pt x="337" y="203"/>
                </a:cubicBezTo>
                <a:cubicBezTo>
                  <a:pt x="352" y="222"/>
                  <a:pt x="353" y="215"/>
                  <a:pt x="347" y="246"/>
                </a:cubicBezTo>
                <a:cubicBezTo>
                  <a:pt x="346" y="250"/>
                  <a:pt x="344" y="253"/>
                  <a:pt x="343" y="256"/>
                </a:cubicBezTo>
                <a:cubicBezTo>
                  <a:pt x="341" y="264"/>
                  <a:pt x="339" y="279"/>
                  <a:pt x="339" y="279"/>
                </a:cubicBezTo>
                <a:cubicBezTo>
                  <a:pt x="340" y="282"/>
                  <a:pt x="343" y="284"/>
                  <a:pt x="343" y="287"/>
                </a:cubicBezTo>
                <a:cubicBezTo>
                  <a:pt x="343" y="291"/>
                  <a:pt x="338" y="294"/>
                  <a:pt x="339" y="297"/>
                </a:cubicBezTo>
                <a:cubicBezTo>
                  <a:pt x="340" y="304"/>
                  <a:pt x="347" y="313"/>
                  <a:pt x="347" y="313"/>
                </a:cubicBezTo>
                <a:cubicBezTo>
                  <a:pt x="367" y="324"/>
                  <a:pt x="377" y="336"/>
                  <a:pt x="402" y="323"/>
                </a:cubicBezTo>
                <a:cubicBezTo>
                  <a:pt x="412" y="322"/>
                  <a:pt x="438" y="315"/>
                  <a:pt x="447" y="316"/>
                </a:cubicBezTo>
                <a:cubicBezTo>
                  <a:pt x="453" y="316"/>
                  <a:pt x="458" y="318"/>
                  <a:pt x="464" y="320"/>
                </a:cubicBezTo>
                <a:cubicBezTo>
                  <a:pt x="467" y="320"/>
                  <a:pt x="472" y="321"/>
                  <a:pt x="472" y="321"/>
                </a:cubicBezTo>
                <a:cubicBezTo>
                  <a:pt x="480" y="329"/>
                  <a:pt x="493" y="334"/>
                  <a:pt x="493" y="346"/>
                </a:cubicBezTo>
                <a:cubicBezTo>
                  <a:pt x="493" y="359"/>
                  <a:pt x="488" y="377"/>
                  <a:pt x="483" y="391"/>
                </a:cubicBezTo>
                <a:cubicBezTo>
                  <a:pt x="490" y="430"/>
                  <a:pt x="480" y="403"/>
                  <a:pt x="521" y="433"/>
                </a:cubicBezTo>
                <a:cubicBezTo>
                  <a:pt x="522" y="434"/>
                  <a:pt x="516" y="433"/>
                  <a:pt x="514" y="433"/>
                </a:cubicBezTo>
              </a:path>
            </a:pathLst>
          </a:custGeom>
          <a:noFill/>
          <a:ln w="23813" cap="flat">
            <a:solidFill>
              <a:srgbClr val="FF0000"/>
            </a:solidFill>
            <a:prstDash val="solid"/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769D56-F30B-D24D-8AA0-C2C429A40B36}"/>
              </a:ext>
            </a:extLst>
          </p:cNvPr>
          <p:cNvSpPr txBox="1"/>
          <p:nvPr/>
        </p:nvSpPr>
        <p:spPr>
          <a:xfrm>
            <a:off x="6764055" y="1522708"/>
            <a:ext cx="3134641" cy="64633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latin typeface="+mj-lt"/>
              </a:rPr>
              <a:t>In-</a:t>
            </a:r>
            <a:r>
              <a:rPr lang="es-ES" dirty="0" err="1">
                <a:latin typeface="+mj-lt"/>
              </a:rPr>
              <a:t>coincidence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measurements</a:t>
            </a:r>
            <a:r>
              <a:rPr lang="es-ES" dirty="0">
                <a:latin typeface="+mj-lt"/>
              </a:rPr>
              <a:t>: TRIGGER </a:t>
            </a:r>
            <a:r>
              <a:rPr lang="es-ES" dirty="0" err="1">
                <a:latin typeface="+mj-lt"/>
              </a:rPr>
              <a:t>with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conditions</a:t>
            </a:r>
            <a:r>
              <a:rPr lang="es-ES" dirty="0">
                <a:latin typeface="+mj-lt"/>
              </a:rPr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37EF7E3-CAE1-3040-B145-6F6E1F89CBF2}"/>
              </a:ext>
            </a:extLst>
          </p:cNvPr>
          <p:cNvSpPr txBox="1"/>
          <p:nvPr/>
        </p:nvSpPr>
        <p:spPr>
          <a:xfrm>
            <a:off x="10507700" y="2586982"/>
            <a:ext cx="1269707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  <a:latin typeface="+mj-lt"/>
              </a:rPr>
              <a:t>EUROBALL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DFE6E46-32AD-E64F-B7E9-E4C20B0BAEF0}"/>
              </a:ext>
            </a:extLst>
          </p:cNvPr>
          <p:cNvSpPr txBox="1"/>
          <p:nvPr/>
        </p:nvSpPr>
        <p:spPr>
          <a:xfrm>
            <a:off x="5445149" y="5529625"/>
            <a:ext cx="6159589" cy="737189"/>
          </a:xfrm>
          <a:prstGeom prst="rect">
            <a:avLst/>
          </a:prstGeom>
          <a:noFill/>
          <a:ln w="2222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lvl="1" indent="-342900" algn="just">
              <a:lnSpc>
                <a:spcPct val="110000"/>
              </a:lnSpc>
              <a:buClr>
                <a:srgbClr val="FF9300"/>
              </a:buClr>
              <a:buFont typeface="+mj-lt"/>
              <a:buAutoNum type="arabicPeriod"/>
            </a:pPr>
            <a:r>
              <a:rPr lang="en-GB" altLang="en-US" dirty="0"/>
              <a:t>Selectivity and multiplicity</a:t>
            </a:r>
          </a:p>
          <a:p>
            <a:pPr lvl="1" indent="-342900" algn="just" eaLnBrk="1" hangingPunct="1">
              <a:lnSpc>
                <a:spcPct val="110000"/>
              </a:lnSpc>
              <a:buClr>
                <a:srgbClr val="FF9300"/>
              </a:buClr>
              <a:buFont typeface="+mj-lt"/>
              <a:buAutoNum type="arabicPeriod"/>
            </a:pPr>
            <a:r>
              <a:rPr lang="en-GB" altLang="en-US" sz="1800" dirty="0"/>
              <a:t>Factors that matters are </a:t>
            </a:r>
            <a:r>
              <a:rPr lang="en-GB" altLang="en-US" sz="2200" dirty="0">
                <a:latin typeface="Symbol" pitchFamily="2" charset="2"/>
              </a:rPr>
              <a:t>e</a:t>
            </a:r>
            <a:r>
              <a:rPr lang="en-GB" altLang="en-US" sz="1800" dirty="0">
                <a:latin typeface="Symbol" pitchFamily="2" charset="2"/>
              </a:rPr>
              <a:t> </a:t>
            </a:r>
            <a:r>
              <a:rPr lang="en-GB" altLang="en-US" sz="1800" dirty="0">
                <a:latin typeface="+mj-lt"/>
              </a:rPr>
              <a:t>and</a:t>
            </a:r>
            <a:r>
              <a:rPr lang="en-GB" altLang="en-US" sz="1800" dirty="0">
                <a:latin typeface="Symbol" pitchFamily="2" charset="2"/>
              </a:rPr>
              <a:t> </a:t>
            </a:r>
            <a:r>
              <a:rPr lang="en-GB" altLang="en-US" sz="1800" dirty="0"/>
              <a:t>P/T, i.e. signal-to-noise ratios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6968AE6-0A36-0143-AC58-6BA9ABE53079}"/>
              </a:ext>
            </a:extLst>
          </p:cNvPr>
          <p:cNvSpPr txBox="1"/>
          <p:nvPr/>
        </p:nvSpPr>
        <p:spPr>
          <a:xfrm>
            <a:off x="9861118" y="1507793"/>
            <a:ext cx="156626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latin typeface="+mj-lt"/>
              </a:rPr>
              <a:t>Time </a:t>
            </a:r>
            <a:r>
              <a:rPr lang="es-ES" dirty="0" err="1">
                <a:latin typeface="+mj-lt"/>
              </a:rPr>
              <a:t>window</a:t>
            </a:r>
            <a:r>
              <a:rPr lang="es-ES" dirty="0">
                <a:latin typeface="+mj-lt"/>
              </a:rPr>
              <a:t>: </a:t>
            </a:r>
          </a:p>
          <a:p>
            <a:r>
              <a:rPr lang="es-ES" dirty="0">
                <a:latin typeface="+mj-lt"/>
              </a:rPr>
              <a:t>1</a:t>
            </a:r>
            <a:r>
              <a:rPr lang="es-ES" sz="1800" dirty="0">
                <a:latin typeface="+mj-lt"/>
              </a:rPr>
              <a:t>0 </a:t>
            </a:r>
            <a:r>
              <a:rPr lang="es-ES" sz="1800" dirty="0" err="1">
                <a:latin typeface="+mj-lt"/>
              </a:rPr>
              <a:t>ns</a:t>
            </a:r>
            <a:r>
              <a:rPr lang="es-ES" sz="1800" dirty="0">
                <a:latin typeface="+mj-lt"/>
              </a:rPr>
              <a:t> →500 </a:t>
            </a:r>
            <a:r>
              <a:rPr lang="es-ES" sz="1800" dirty="0" err="1">
                <a:latin typeface="+mj-lt"/>
              </a:rPr>
              <a:t>ns</a:t>
            </a:r>
            <a:r>
              <a:rPr lang="es-ES" sz="1800" dirty="0">
                <a:latin typeface="+mj-lt"/>
              </a:rPr>
              <a:t> </a:t>
            </a: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B8E0A72-F7A5-5C43-96D8-64D64A926750}"/>
              </a:ext>
            </a:extLst>
          </p:cNvPr>
          <p:cNvSpPr txBox="1"/>
          <p:nvPr/>
        </p:nvSpPr>
        <p:spPr>
          <a:xfrm>
            <a:off x="9456840" y="3281034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7CEE506-1951-724F-B46C-11D0B8055A9F}"/>
              </a:ext>
            </a:extLst>
          </p:cNvPr>
          <p:cNvSpPr txBox="1"/>
          <p:nvPr/>
        </p:nvSpPr>
        <p:spPr>
          <a:xfrm>
            <a:off x="7541986" y="3095665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AC861FB-9B8D-C64D-86CF-40F62CD32912}"/>
              </a:ext>
            </a:extLst>
          </p:cNvPr>
          <p:cNvSpPr txBox="1"/>
          <p:nvPr/>
        </p:nvSpPr>
        <p:spPr>
          <a:xfrm>
            <a:off x="9489181" y="4081843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7303C60-9268-6D43-A721-87A72F55A7E3}"/>
              </a:ext>
            </a:extLst>
          </p:cNvPr>
          <p:cNvSpPr txBox="1"/>
          <p:nvPr/>
        </p:nvSpPr>
        <p:spPr>
          <a:xfrm>
            <a:off x="8210505" y="2701001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681009E-4E5D-4146-B752-7BFDBD5DE7AF}"/>
              </a:ext>
            </a:extLst>
          </p:cNvPr>
          <p:cNvSpPr txBox="1"/>
          <p:nvPr/>
        </p:nvSpPr>
        <p:spPr>
          <a:xfrm>
            <a:off x="7414568" y="3894855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5E01BDB-D8FB-3244-B1D2-42E8A89FA186}"/>
              </a:ext>
            </a:extLst>
          </p:cNvPr>
          <p:cNvSpPr txBox="1"/>
          <p:nvPr/>
        </p:nvSpPr>
        <p:spPr>
          <a:xfrm>
            <a:off x="7617254" y="4192383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D81BC3B-4B6C-5A47-9043-B63909CC29ED}"/>
              </a:ext>
            </a:extLst>
          </p:cNvPr>
          <p:cNvSpPr txBox="1"/>
          <p:nvPr/>
        </p:nvSpPr>
        <p:spPr>
          <a:xfrm>
            <a:off x="9171822" y="4508444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EAD77A8-3B94-CD44-913D-2AF5F72B7F72}"/>
              </a:ext>
            </a:extLst>
          </p:cNvPr>
          <p:cNvSpPr txBox="1"/>
          <p:nvPr/>
        </p:nvSpPr>
        <p:spPr>
          <a:xfrm>
            <a:off x="8667705" y="4192383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7E6D71A-2486-5740-84F1-4360BF009AE4}"/>
              </a:ext>
            </a:extLst>
          </p:cNvPr>
          <p:cNvSpPr txBox="1"/>
          <p:nvPr/>
        </p:nvSpPr>
        <p:spPr>
          <a:xfrm>
            <a:off x="9188992" y="2831389"/>
            <a:ext cx="533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HPGe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804000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DA893F-A1D8-934E-B567-4C8C5C96E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904" y="401701"/>
            <a:ext cx="10120276" cy="933323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es-ES" sz="3600" dirty="0" err="1"/>
              <a:t>What</a:t>
            </a:r>
            <a:r>
              <a:rPr lang="es-ES" sz="3600" dirty="0"/>
              <a:t> </a:t>
            </a:r>
            <a:r>
              <a:rPr lang="es-ES" sz="3600" dirty="0" err="1"/>
              <a:t>could</a:t>
            </a:r>
            <a:r>
              <a:rPr lang="es-ES" sz="3600" dirty="0"/>
              <a:t> </a:t>
            </a:r>
            <a:r>
              <a:rPr lang="es-ES" sz="3600" dirty="0" err="1"/>
              <a:t>we</a:t>
            </a:r>
            <a:r>
              <a:rPr lang="es-ES" sz="3600" dirty="0"/>
              <a:t> </a:t>
            </a:r>
            <a:r>
              <a:rPr lang="es-ES" sz="3600" dirty="0" err="1"/>
              <a:t>expect</a:t>
            </a:r>
            <a:r>
              <a:rPr lang="es-ES" sz="3600" dirty="0"/>
              <a:t> </a:t>
            </a:r>
            <a:r>
              <a:rPr lang="es-ES" sz="3600" dirty="0" err="1"/>
              <a:t>from</a:t>
            </a:r>
            <a:r>
              <a:rPr lang="es-ES" sz="3600" dirty="0"/>
              <a:t> a “</a:t>
            </a:r>
            <a:r>
              <a:rPr lang="es-ES" sz="3600" dirty="0" err="1"/>
              <a:t>clean</a:t>
            </a:r>
            <a:r>
              <a:rPr lang="es-ES" sz="3600" dirty="0"/>
              <a:t>” </a:t>
            </a:r>
            <a:r>
              <a:rPr lang="es-ES" sz="3600" dirty="0">
                <a:latin typeface="Symbol" pitchFamily="2" charset="2"/>
              </a:rPr>
              <a:t>g</a:t>
            </a:r>
            <a:r>
              <a:rPr lang="es-ES" sz="3600" dirty="0"/>
              <a:t>-</a:t>
            </a:r>
            <a:r>
              <a:rPr lang="es-ES" sz="3600" dirty="0" err="1"/>
              <a:t>ray</a:t>
            </a:r>
            <a:r>
              <a:rPr lang="es-ES" sz="3600" dirty="0"/>
              <a:t> </a:t>
            </a:r>
            <a:r>
              <a:rPr lang="es-ES" sz="3600" dirty="0" err="1"/>
              <a:t>spectrum</a:t>
            </a:r>
            <a:r>
              <a:rPr lang="es-ES" sz="3600" dirty="0"/>
              <a:t>?</a:t>
            </a:r>
          </a:p>
        </p:txBody>
      </p:sp>
      <p:grpSp>
        <p:nvGrpSpPr>
          <p:cNvPr id="8" name="Group 25540">
            <a:extLst>
              <a:ext uri="{FF2B5EF4-FFF2-40B4-BE49-F238E27FC236}">
                <a16:creationId xmlns:a16="http://schemas.microsoft.com/office/drawing/2014/main" id="{8621819A-3F16-4D40-906E-2FE8C4C752D1}"/>
              </a:ext>
            </a:extLst>
          </p:cNvPr>
          <p:cNvGrpSpPr/>
          <p:nvPr/>
        </p:nvGrpSpPr>
        <p:grpSpPr>
          <a:xfrm>
            <a:off x="2159634" y="1482080"/>
            <a:ext cx="7642734" cy="5119887"/>
            <a:chOff x="0" y="428244"/>
            <a:chExt cx="4642104" cy="2825496"/>
          </a:xfrm>
        </p:grpSpPr>
        <p:pic>
          <p:nvPicPr>
            <p:cNvPr id="12" name="Picture 7056">
              <a:extLst>
                <a:ext uri="{FF2B5EF4-FFF2-40B4-BE49-F238E27FC236}">
                  <a16:creationId xmlns:a16="http://schemas.microsoft.com/office/drawing/2014/main" id="{7C2AB70D-AFAC-A547-81FD-8948CA095CD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572" y="432816"/>
              <a:ext cx="4632960" cy="2816352"/>
            </a:xfrm>
            <a:prstGeom prst="rect">
              <a:avLst/>
            </a:prstGeom>
          </p:spPr>
        </p:pic>
        <p:sp>
          <p:nvSpPr>
            <p:cNvPr id="13" name="Shape 7057">
              <a:extLst>
                <a:ext uri="{FF2B5EF4-FFF2-40B4-BE49-F238E27FC236}">
                  <a16:creationId xmlns:a16="http://schemas.microsoft.com/office/drawing/2014/main" id="{1DB5B880-82CF-9848-96EE-F0E9C3D09AD2}"/>
                </a:ext>
              </a:extLst>
            </p:cNvPr>
            <p:cNvSpPr/>
            <p:nvPr/>
          </p:nvSpPr>
          <p:spPr>
            <a:xfrm>
              <a:off x="0" y="428244"/>
              <a:ext cx="4642104" cy="2825496"/>
            </a:xfrm>
            <a:custGeom>
              <a:avLst/>
              <a:gdLst/>
              <a:ahLst/>
              <a:cxnLst/>
              <a:rect l="0" t="0" r="0" b="0"/>
              <a:pathLst>
                <a:path w="4642104" h="2825496">
                  <a:moveTo>
                    <a:pt x="0" y="2825496"/>
                  </a:moveTo>
                  <a:lnTo>
                    <a:pt x="4642104" y="2825496"/>
                  </a:lnTo>
                  <a:lnTo>
                    <a:pt x="4642104" y="0"/>
                  </a:lnTo>
                  <a:lnTo>
                    <a:pt x="0" y="0"/>
                  </a:lnTo>
                  <a:close/>
                </a:path>
              </a:pathLst>
            </a:custGeom>
            <a:ln w="9144" cap="flat">
              <a:solidFill>
                <a:schemeClr val="accent2"/>
              </a:solidFill>
              <a:round/>
            </a:ln>
          </p:spPr>
          <p:style>
            <a:lnRef idx="1">
              <a:srgbClr val="60A3B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 dirty="0"/>
            </a:p>
          </p:txBody>
        </p:sp>
      </p:grpSp>
      <p:sp>
        <p:nvSpPr>
          <p:cNvPr id="15" name="TextBox 119946">
            <a:extLst>
              <a:ext uri="{FF2B5EF4-FFF2-40B4-BE49-F238E27FC236}">
                <a16:creationId xmlns:a16="http://schemas.microsoft.com/office/drawing/2014/main" id="{9353171D-A39D-3340-8265-1FD1AE29A41F}"/>
              </a:ext>
            </a:extLst>
          </p:cNvPr>
          <p:cNvSpPr txBox="1"/>
          <p:nvPr/>
        </p:nvSpPr>
        <p:spPr>
          <a:xfrm>
            <a:off x="3560532" y="6086967"/>
            <a:ext cx="4824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chemeClr val="tx2"/>
                </a:solidFill>
              </a:rPr>
              <a:t>E</a:t>
            </a:r>
            <a:r>
              <a:rPr lang="en-GB" sz="2000" baseline="-25000" dirty="0" err="1">
                <a:solidFill>
                  <a:schemeClr val="tx2"/>
                </a:solidFill>
                <a:latin typeface="Symbol" pitchFamily="2" charset="2"/>
              </a:rPr>
              <a:t>g</a:t>
            </a:r>
            <a:r>
              <a:rPr lang="en-GB" sz="2000" dirty="0">
                <a:solidFill>
                  <a:schemeClr val="tx2"/>
                </a:solidFill>
              </a:rPr>
              <a:t>, I</a:t>
            </a:r>
            <a:r>
              <a:rPr lang="en-GB" sz="2000" baseline="-25000" dirty="0">
                <a:solidFill>
                  <a:schemeClr val="tx2"/>
                </a:solidFill>
                <a:latin typeface="Symbol" pitchFamily="2" charset="2"/>
              </a:rPr>
              <a:t>g</a:t>
            </a:r>
            <a:r>
              <a:rPr lang="en-GB" sz="2000" dirty="0">
                <a:solidFill>
                  <a:schemeClr val="tx2"/>
                </a:solidFill>
              </a:rPr>
              <a:t> and even decay times from peak shapes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75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6"/>
          <p:cNvSpPr>
            <a:spLocks noGrp="1" noChangeArrowheads="1"/>
          </p:cNvSpPr>
          <p:nvPr>
            <p:ph type="title"/>
          </p:nvPr>
        </p:nvSpPr>
        <p:spPr>
          <a:xfrm>
            <a:off x="876694" y="741391"/>
            <a:ext cx="2833324" cy="1616203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AGATA</a:t>
            </a:r>
            <a:br>
              <a:rPr lang="en-US" sz="3200" dirty="0"/>
            </a:br>
            <a:r>
              <a:rPr lang="en-US" sz="3200" dirty="0"/>
              <a:t>(the </a:t>
            </a:r>
            <a:r>
              <a:rPr lang="en-US" sz="3200" b="1" dirty="0"/>
              <a:t>A</a:t>
            </a:r>
            <a:r>
              <a:rPr lang="en-US" sz="3200" dirty="0"/>
              <a:t>dvanced </a:t>
            </a:r>
            <a:r>
              <a:rPr lang="en-US" sz="3200" b="1" dirty="0" err="1"/>
              <a:t>GA</a:t>
            </a:r>
            <a:r>
              <a:rPr lang="en-US" sz="3200" dirty="0" err="1"/>
              <a:t>mma</a:t>
            </a:r>
            <a:r>
              <a:rPr lang="en-US" sz="3200" dirty="0"/>
              <a:t> </a:t>
            </a:r>
            <a:r>
              <a:rPr lang="en-US" sz="3200" b="1" dirty="0"/>
              <a:t>T</a:t>
            </a:r>
            <a:r>
              <a:rPr lang="en-US" sz="3200" dirty="0"/>
              <a:t>racking </a:t>
            </a:r>
            <a:r>
              <a:rPr lang="en-US" sz="3200" b="1" dirty="0"/>
              <a:t>A</a:t>
            </a:r>
            <a:r>
              <a:rPr lang="en-US" sz="3200" dirty="0"/>
              <a:t>rray)</a:t>
            </a:r>
            <a:endParaRPr lang="en-US" sz="3200" b="1" dirty="0"/>
          </a:p>
        </p:txBody>
      </p:sp>
      <p:sp>
        <p:nvSpPr>
          <p:cNvPr id="155684" name="Text Box 3"/>
          <p:cNvSpPr txBox="1">
            <a:spLocks noChangeArrowheads="1"/>
          </p:cNvSpPr>
          <p:nvPr/>
        </p:nvSpPr>
        <p:spPr bwMode="auto">
          <a:xfrm>
            <a:off x="685515" y="2660955"/>
            <a:ext cx="2833324" cy="344783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Number of encapsulated 36-fold segmented </a:t>
            </a:r>
            <a:r>
              <a:rPr lang="en-US" sz="1800" dirty="0" err="1">
                <a:latin typeface="+mn-lt"/>
                <a:ea typeface="+mn-ea"/>
                <a:cs typeface="+mn-cs"/>
              </a:rPr>
              <a:t>HPGe</a:t>
            </a:r>
            <a:r>
              <a:rPr lang="en-US" sz="1800" dirty="0">
                <a:latin typeface="+mn-lt"/>
                <a:ea typeface="+mn-ea"/>
                <a:cs typeface="+mn-cs"/>
              </a:rPr>
              <a:t> = 180 </a:t>
            </a:r>
          </a:p>
          <a:p>
            <a:pPr marL="28575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Number of high-resolution digital electronics channels = 6660</a:t>
            </a:r>
          </a:p>
          <a:p>
            <a:pPr marL="28575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High throughput DAQ</a:t>
            </a:r>
          </a:p>
          <a:p>
            <a:pPr marL="28575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  <a:sym typeface="Wingdings" charset="0"/>
              </a:rPr>
              <a:t>Position sensitive operational mode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06" r="201" b="1"/>
          <a:stretch>
            <a:fillRect/>
          </a:stretch>
        </p:blipFill>
        <p:spPr>
          <a:xfrm>
            <a:off x="3710018" y="830245"/>
            <a:ext cx="5491761" cy="5286364"/>
          </a:xfrm>
          <a:prstGeom prst="rect">
            <a:avLst/>
          </a:prstGeom>
        </p:spPr>
      </p:pic>
      <p:grpSp>
        <p:nvGrpSpPr>
          <p:cNvPr id="155685" name="Group 155684">
            <a:extLst>
              <a:ext uri="{FF2B5EF4-FFF2-40B4-BE49-F238E27FC236}">
                <a16:creationId xmlns:a16="http://schemas.microsoft.com/office/drawing/2014/main" id="{792AA144-DDFF-C43B-6866-516C9091D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5686" name="Rectangle 155685">
              <a:extLst>
                <a:ext uri="{FF2B5EF4-FFF2-40B4-BE49-F238E27FC236}">
                  <a16:creationId xmlns:a16="http://schemas.microsoft.com/office/drawing/2014/main" id="{56557A69-9517-26A8-EF3F-E65057EEC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687" name="Rectangle 155686">
              <a:extLst>
                <a:ext uri="{FF2B5EF4-FFF2-40B4-BE49-F238E27FC236}">
                  <a16:creationId xmlns:a16="http://schemas.microsoft.com/office/drawing/2014/main" id="{47C5987E-7AB5-0A21-D727-68B38B342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2644" name="Picture 7" descr="logoAgata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018" y="357558"/>
            <a:ext cx="743376" cy="98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AGATA_SensibilityV2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50" r="-19050"/>
          <a:stretch/>
        </p:blipFill>
        <p:spPr bwMode="auto">
          <a:xfrm>
            <a:off x="8604998" y="3665621"/>
            <a:ext cx="3420759" cy="292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redondeado 3">
                <a:extLst>
                  <a:ext uri="{FF2B5EF4-FFF2-40B4-BE49-F238E27FC236}">
                    <a16:creationId xmlns:a16="http://schemas.microsoft.com/office/drawing/2014/main" id="{C9D6564D-0056-5247-9731-3BC64B9CECD2}"/>
                  </a:ext>
                </a:extLst>
              </p:cNvPr>
              <p:cNvSpPr/>
              <p:nvPr/>
            </p:nvSpPr>
            <p:spPr>
              <a:xfrm>
                <a:off x="9209761" y="625232"/>
                <a:ext cx="2366210" cy="261486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/>
                  <a:t>m</a:t>
                </a:r>
                <a:r>
                  <a:rPr lang="es-ES" baseline="-25000" dirty="0" err="1"/>
                  <a:t>Ge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n-GB" sz="1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≅ </m:t>
                    </m:r>
                  </m:oMath>
                </a14:m>
                <a:r>
                  <a:rPr lang="es-ES" dirty="0"/>
                  <a:t>450 kg</a:t>
                </a:r>
              </a:p>
              <a:p>
                <a:pPr algn="ctr"/>
                <a:r>
                  <a:rPr lang="es-ES" dirty="0" err="1"/>
                  <a:t>V</a:t>
                </a:r>
                <a:r>
                  <a:rPr lang="es-ES" baseline="-25000" dirty="0" err="1"/>
                  <a:t>Ge</a:t>
                </a:r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n-GB" sz="1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≅</m:t>
                    </m:r>
                  </m:oMath>
                </a14:m>
                <a:r>
                  <a:rPr lang="en-GB" sz="18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68·10</a:t>
                </a:r>
                <a:r>
                  <a:rPr lang="en-GB" sz="1800" baseline="300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GB" sz="18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cm</a:t>
                </a:r>
                <a:r>
                  <a:rPr lang="en-GB" sz="1800" baseline="300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  <a:p>
                <a:pPr marL="285750" indent="-285750" algn="ctr">
                  <a:buFont typeface="Symbol" pitchFamily="2" charset="2"/>
                  <a:buChar char="W"/>
                </a:pPr>
                <a14:m>
                  <m:oMath xmlns:m="http://schemas.openxmlformats.org/officeDocument/2006/math">
                    <m:r>
                      <a:rPr lang="en-GB" sz="1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≅</m:t>
                    </m:r>
                  </m:oMath>
                </a14:m>
                <a:r>
                  <a:rPr lang="es-ES" dirty="0"/>
                  <a:t> 80-82 % of 4</a:t>
                </a:r>
                <a:r>
                  <a:rPr lang="es-ES" dirty="0">
                    <a:latin typeface="Symbol" pitchFamily="2" charset="2"/>
                  </a:rPr>
                  <a:t>p</a:t>
                </a:r>
              </a:p>
              <a:p>
                <a:pPr marL="285750" indent="-285750" algn="ctr">
                  <a:buFont typeface="Symbol" pitchFamily="2" charset="2"/>
                  <a:buChar char="W"/>
                </a:pPr>
                <a:endParaRPr lang="es-ES" dirty="0">
                  <a:latin typeface="Symbol" pitchFamily="2" charset="2"/>
                </a:endParaRPr>
              </a:p>
              <a:p>
                <a:pPr algn="ctr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defRPr/>
                </a:pPr>
                <a:r>
                  <a:rPr lang="en-US" sz="1800" dirty="0">
                    <a:latin typeface="+mj-lt"/>
                    <a:ea typeface="+mn-ea"/>
                    <a:cs typeface="+mn-cs"/>
                    <a:sym typeface="Wingdings" charset="0"/>
                  </a:rPr>
                  <a:t>With</a:t>
                </a:r>
                <a:r>
                  <a:rPr lang="en-US" sz="1800" dirty="0">
                    <a:latin typeface="Symbol" pitchFamily="2" charset="2"/>
                    <a:ea typeface="+mn-ea"/>
                    <a:cs typeface="+mn-cs"/>
                    <a:sym typeface="Wingdings" charset="0"/>
                  </a:rPr>
                  <a:t> g</a:t>
                </a:r>
                <a:r>
                  <a:rPr lang="en-US" sz="1800" dirty="0">
                    <a:latin typeface="+mn-lt"/>
                    <a:ea typeface="+mn-ea"/>
                    <a:cs typeface="+mn-cs"/>
                    <a:sym typeface="Wingdings" charset="0"/>
                  </a:rPr>
                  <a:t>-ray tracking algorithms</a:t>
                </a:r>
              </a:p>
              <a:p>
                <a:pPr algn="ctr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defRPr/>
                </a:pPr>
                <a:r>
                  <a:rPr lang="en-US" sz="1800" dirty="0">
                    <a:latin typeface="+mn-lt"/>
                    <a:ea typeface="+mn-ea"/>
                    <a:cs typeface="+mn-cs"/>
                    <a:sym typeface="Wingdings" charset="0"/>
                  </a:rPr>
                  <a:t> ⇩ </a:t>
                </a:r>
              </a:p>
              <a:p>
                <a:pPr algn="ctr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defRPr/>
                </a:pPr>
                <a:r>
                  <a:rPr lang="en-US" sz="1800" dirty="0">
                    <a:latin typeface="+mn-lt"/>
                    <a:ea typeface="+mn-ea"/>
                    <a:cs typeface="+mn-cs"/>
                    <a:sym typeface="Wingdings" charset="0"/>
                  </a:rPr>
                  <a:t>maximum</a:t>
                </a:r>
                <a:r>
                  <a:rPr lang="en-US" sz="2400" dirty="0">
                    <a:latin typeface="Symbol" pitchFamily="2" charset="2"/>
                    <a:sym typeface="Wingdings" charset="0"/>
                  </a:rPr>
                  <a:t> e </a:t>
                </a:r>
                <a:r>
                  <a:rPr lang="en-US" sz="1800" dirty="0">
                    <a:latin typeface="+mn-lt"/>
                    <a:ea typeface="+mn-ea"/>
                    <a:cs typeface="+mn-cs"/>
                    <a:sym typeface="Wingdings" charset="0"/>
                  </a:rPr>
                  <a:t>and P/T</a:t>
                </a:r>
                <a:endParaRPr lang="es-ES" dirty="0"/>
              </a:p>
            </p:txBody>
          </p:sp>
        </mc:Choice>
        <mc:Fallback xmlns="">
          <p:sp>
            <p:nvSpPr>
              <p:cNvPr id="4" name="Rectángulo redondeado 3">
                <a:extLst>
                  <a:ext uri="{FF2B5EF4-FFF2-40B4-BE49-F238E27FC236}">
                    <a16:creationId xmlns:a16="http://schemas.microsoft.com/office/drawing/2014/main" id="{C9D6564D-0056-5247-9731-3BC64B9CEC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9761" y="625232"/>
                <a:ext cx="2366210" cy="2614863"/>
              </a:xfrm>
              <a:prstGeom prst="roundRect">
                <a:avLst/>
              </a:prstGeom>
              <a:blipFill>
                <a:blip r:embed="rId5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779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0FEED9-E7B4-6346-B9DA-BF621278C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10" y="283351"/>
            <a:ext cx="8909785" cy="832990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s-ES" sz="4000" dirty="0" err="1"/>
              <a:t>Signal</a:t>
            </a:r>
            <a:r>
              <a:rPr lang="es-ES" sz="4000" dirty="0"/>
              <a:t> </a:t>
            </a:r>
            <a:r>
              <a:rPr lang="es-ES" sz="4000" dirty="0" err="1"/>
              <a:t>readout</a:t>
            </a:r>
            <a:r>
              <a:rPr lang="es-ES" sz="4000" dirty="0"/>
              <a:t> and </a:t>
            </a:r>
            <a:r>
              <a:rPr lang="es-ES" sz="4000" dirty="0" err="1"/>
              <a:t>processing</a:t>
            </a:r>
            <a:r>
              <a:rPr lang="es-ES" sz="4000" dirty="0"/>
              <a:t>: </a:t>
            </a:r>
            <a:r>
              <a:rPr lang="es-ES" sz="4000" dirty="0" err="1"/>
              <a:t>digitisation</a:t>
            </a:r>
            <a:endParaRPr lang="es-ES" sz="4000" dirty="0"/>
          </a:p>
        </p:txBody>
      </p:sp>
      <p:grpSp>
        <p:nvGrpSpPr>
          <p:cNvPr id="4" name="Group 25423">
            <a:extLst>
              <a:ext uri="{FF2B5EF4-FFF2-40B4-BE49-F238E27FC236}">
                <a16:creationId xmlns:a16="http://schemas.microsoft.com/office/drawing/2014/main" id="{E49FD4CF-D63A-CF42-BFA9-AB8B12518764}"/>
              </a:ext>
            </a:extLst>
          </p:cNvPr>
          <p:cNvGrpSpPr/>
          <p:nvPr/>
        </p:nvGrpSpPr>
        <p:grpSpPr>
          <a:xfrm>
            <a:off x="795668" y="4847218"/>
            <a:ext cx="10946868" cy="1948139"/>
            <a:chOff x="360112" y="2354929"/>
            <a:chExt cx="9188181" cy="1656512"/>
          </a:xfrm>
        </p:grpSpPr>
        <p:sp>
          <p:nvSpPr>
            <p:cNvPr id="13" name="Rectangle 5919">
              <a:extLst>
                <a:ext uri="{FF2B5EF4-FFF2-40B4-BE49-F238E27FC236}">
                  <a16:creationId xmlns:a16="http://schemas.microsoft.com/office/drawing/2014/main" id="{86CD606E-A6CF-F849-93EC-664171D0F2CC}"/>
                </a:ext>
              </a:extLst>
            </p:cNvPr>
            <p:cNvSpPr/>
            <p:nvPr/>
          </p:nvSpPr>
          <p:spPr>
            <a:xfrm>
              <a:off x="360112" y="2354929"/>
              <a:ext cx="9188181" cy="156155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b="1" dirty="0" err="1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Digitiser</a:t>
              </a:r>
              <a:r>
                <a:rPr lang="fr-FR" b="1" dirty="0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 (DIGOPT12) and </a:t>
              </a:r>
              <a:r>
                <a:rPr lang="fr-FR" b="1" dirty="0" err="1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pre-processing</a:t>
              </a:r>
              <a:r>
                <a:rPr lang="fr-FR" b="1" dirty="0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  </a:t>
              </a:r>
              <a:r>
                <a:rPr lang="fr-FR" b="1" dirty="0" err="1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specifications</a:t>
              </a:r>
              <a:r>
                <a:rPr lang="fr-FR" dirty="0">
                  <a:solidFill>
                    <a:srgbClr val="000000"/>
                  </a:solidFill>
                  <a:effectLst/>
                  <a:latin typeface="+mj-lt"/>
                  <a:ea typeface="Times New Roman" panose="02020603050405020304" pitchFamily="18" charset="0"/>
                </a:rPr>
                <a:t>: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</a:t>
              </a:r>
            </a:p>
            <a:p>
              <a:pPr marL="342900" indent="-342900">
                <a:lnSpc>
                  <a:spcPct val="107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Analog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electronics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of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very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low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noise to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obtain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signal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with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spectroscopic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quality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</a:rPr>
                <a:t>. </a:t>
              </a:r>
            </a:p>
            <a:p>
              <a:pPr marL="342900" indent="-342900">
                <a:lnSpc>
                  <a:spcPct val="107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Analog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-to-digital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conversor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: effective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number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 of bits (ENOB) = 11,5 -12 ∿ SIGNAL AMPLITUDE PRECISSION= 1/4096</a:t>
              </a:r>
            </a:p>
            <a:p>
              <a:pPr marL="342900" indent="-342900">
                <a:lnSpc>
                  <a:spcPct val="107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Sampling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frecuency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: 100 MHz, band </a:t>
              </a:r>
              <a:r>
                <a:rPr lang="fr-FR" dirty="0" err="1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width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 = 30 MHz  ∿</a:t>
              </a:r>
              <a:r>
                <a:rPr lang="fr-FR" dirty="0">
                  <a:solidFill>
                    <a:srgbClr val="000000"/>
                  </a:solidFill>
                  <a:latin typeface="Symbol" pitchFamily="2" charset="2"/>
                  <a:ea typeface="Calibri" panose="020F0502020204030204" pitchFamily="34" charset="0"/>
                </a:rPr>
                <a:t> </a:t>
              </a:r>
              <a:r>
                <a:rPr lang="fr-FR" dirty="0" err="1">
                  <a:solidFill>
                    <a:srgbClr val="000000"/>
                  </a:solidFill>
                  <a:latin typeface="Symbol" pitchFamily="2" charset="2"/>
                  <a:ea typeface="Calibri" panose="020F0502020204030204" pitchFamily="34" charset="0"/>
                </a:rPr>
                <a:t>t</a:t>
              </a:r>
              <a:r>
                <a:rPr lang="fr-FR" dirty="0">
                  <a:solidFill>
                    <a:srgbClr val="000000"/>
                  </a:solidFill>
                  <a:latin typeface="Symbol" pitchFamily="2" charset="2"/>
                  <a:ea typeface="Calibri" panose="020F0502020204030204" pitchFamily="34" charset="0"/>
                </a:rPr>
                <a:t> 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= 10 ns,</a:t>
              </a:r>
              <a:r>
                <a:rPr lang="es-ES" dirty="0">
                  <a:latin typeface="Helvetica Neue" panose="02000503000000020004" pitchFamily="2" charset="0"/>
                </a:rPr>
                <a:t> (</a:t>
              </a:r>
              <a:r>
                <a:rPr lang="es-ES" sz="1400" dirty="0">
                  <a:latin typeface="Helvetica Neue" panose="02000503000000020004" pitchFamily="2" charset="0"/>
                </a:rPr>
                <a:t>Teorema de muestreo de Nyquist</a:t>
              </a:r>
              <a:r>
                <a:rPr lang="fr-FR" sz="14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 )</a:t>
              </a:r>
            </a:p>
            <a:p>
              <a:pPr marL="342900" indent="-342900">
                <a:lnSpc>
                  <a:spcPct val="107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PSA uses the first </a:t>
              </a:r>
              <a:r>
                <a:rPr lang="fr-FR" dirty="0">
                  <a:solidFill>
                    <a:srgbClr val="000000"/>
                  </a:solidFill>
                  <a:latin typeface="Symbol" pitchFamily="2" charset="2"/>
                  <a:ea typeface="Calibri" panose="020F0502020204030204" pitchFamily="34" charset="0"/>
                </a:rPr>
                <a:t>m</a:t>
              </a:r>
              <a:r>
                <a:rPr lang="fr-FR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</a:rPr>
                <a:t>s</a:t>
              </a:r>
              <a:endParaRPr lang="es-ES" sz="1100" dirty="0">
                <a:effectLst/>
                <a:latin typeface="Helvetica Neue" panose="02000503000000020004" pitchFamily="2" charset="0"/>
              </a:endParaRPr>
            </a:p>
          </p:txBody>
        </p:sp>
        <p:sp>
          <p:nvSpPr>
            <p:cNvPr id="15" name="Rectangle 5921">
              <a:extLst>
                <a:ext uri="{FF2B5EF4-FFF2-40B4-BE49-F238E27FC236}">
                  <a16:creationId xmlns:a16="http://schemas.microsoft.com/office/drawing/2014/main" id="{9060EA72-F73F-CE4D-ADA7-02F3F7ED057B}"/>
                </a:ext>
              </a:extLst>
            </p:cNvPr>
            <p:cNvSpPr/>
            <p:nvPr/>
          </p:nvSpPr>
          <p:spPr>
            <a:xfrm>
              <a:off x="454762" y="3748917"/>
              <a:ext cx="3938819" cy="262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es-ES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14" name="Google Shape;190;g33559d75633_1_34">
            <a:extLst>
              <a:ext uri="{FF2B5EF4-FFF2-40B4-BE49-F238E27FC236}">
                <a16:creationId xmlns:a16="http://schemas.microsoft.com/office/drawing/2014/main" id="{75451174-18AB-6F49-B10C-C3F4A80847F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14239" t="6604"/>
          <a:stretch/>
        </p:blipFill>
        <p:spPr>
          <a:xfrm>
            <a:off x="731948" y="1243861"/>
            <a:ext cx="4692739" cy="366145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brir llave 15">
            <a:extLst>
              <a:ext uri="{FF2B5EF4-FFF2-40B4-BE49-F238E27FC236}">
                <a16:creationId xmlns:a16="http://schemas.microsoft.com/office/drawing/2014/main" id="{F60D61F4-4DE2-634E-A71F-F5DD385E75DA}"/>
              </a:ext>
            </a:extLst>
          </p:cNvPr>
          <p:cNvSpPr/>
          <p:nvPr/>
        </p:nvSpPr>
        <p:spPr>
          <a:xfrm flipH="1">
            <a:off x="5301685" y="1208679"/>
            <a:ext cx="532836" cy="3483829"/>
          </a:xfrm>
          <a:prstGeom prst="leftBrace">
            <a:avLst>
              <a:gd name="adj1" fmla="val 35919"/>
              <a:gd name="adj2" fmla="val 50000"/>
            </a:avLst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4BB6D00D-98BE-EF4F-942E-77FA3B54E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7696" y="6514610"/>
            <a:ext cx="8044304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dirty="0">
                <a:solidFill>
                  <a:schemeClr val="bg1"/>
                </a:solidFill>
                <a:latin typeface="+mj-lt"/>
                <a:ea typeface="ヒラギノ角ゴ Pro W3" charset="0"/>
                <a:cs typeface="ヒラギノ角ゴ Pro W3" charset="0"/>
              </a:rPr>
              <a:t>INFN-Milano, </a:t>
            </a:r>
            <a:r>
              <a:rPr lang="en-GB" sz="1600" dirty="0">
                <a:solidFill>
                  <a:schemeClr val="bg1"/>
                </a:solidFill>
                <a:latin typeface="+mj-lt"/>
                <a:ea typeface="ヒラギノ角ゴ Pro W3" charset="0"/>
                <a:cs typeface="ヒラギノ角ゴ Pro W3" charset="0"/>
              </a:rPr>
              <a:t>CSNSM-Orsay, IPHC-Strasbourg, STFC-Daresbury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ヒラギノ角ゴ Pro W3" charset="0"/>
                <a:cs typeface="ヒラギノ角ゴ Pro W3" charset="0"/>
              </a:rPr>
              <a:t>, IFIC &amp; ETSE-Valencia</a:t>
            </a:r>
          </a:p>
        </p:txBody>
      </p:sp>
      <p:pic>
        <p:nvPicPr>
          <p:cNvPr id="18" name="Picture 511">
            <a:extLst>
              <a:ext uri="{FF2B5EF4-FFF2-40B4-BE49-F238E27FC236}">
                <a16:creationId xmlns:a16="http://schemas.microsoft.com/office/drawing/2014/main" id="{55D05B6E-853C-2640-A42B-E6D1F04A477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88849" y="1486632"/>
            <a:ext cx="5753687" cy="3175910"/>
          </a:xfrm>
          <a:prstGeom prst="rect">
            <a:avLst/>
          </a:prstGeom>
        </p:spPr>
      </p:pic>
      <p:pic>
        <p:nvPicPr>
          <p:cNvPr id="10" name="Picture 7" descr="logoAgata">
            <a:extLst>
              <a:ext uri="{FF2B5EF4-FFF2-40B4-BE49-F238E27FC236}">
                <a16:creationId xmlns:a16="http://schemas.microsoft.com/office/drawing/2014/main" id="{BF6DA04B-1F89-2340-B107-7542A3D83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495" y="207676"/>
            <a:ext cx="743376" cy="98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72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865DE-C545-B94D-9025-759562F6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But</a:t>
            </a:r>
            <a:r>
              <a:rPr lang="es-ES" dirty="0"/>
              <a:t>, </a:t>
            </a:r>
            <a:r>
              <a:rPr lang="es-ES" dirty="0" err="1"/>
              <a:t>what</a:t>
            </a:r>
            <a:r>
              <a:rPr lang="es-ES" dirty="0"/>
              <a:t> to do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pulse </a:t>
            </a:r>
            <a:r>
              <a:rPr lang="es-ES" dirty="0" err="1"/>
              <a:t>shapes</a:t>
            </a:r>
            <a:r>
              <a:rPr lang="es-ES" dirty="0"/>
              <a:t>?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F8E8119-04AF-3D4B-92ED-74A7D1290FA2}"/>
              </a:ext>
            </a:extLst>
          </p:cNvPr>
          <p:cNvSpPr/>
          <p:nvPr/>
        </p:nvSpPr>
        <p:spPr>
          <a:xfrm>
            <a:off x="3293593" y="1580707"/>
            <a:ext cx="4680826" cy="145050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>
                <a:latin typeface="+mj-lt"/>
              </a:rPr>
              <a:t>Characterization</a:t>
            </a:r>
            <a:r>
              <a:rPr lang="es-ES" sz="2400" dirty="0">
                <a:latin typeface="+mj-lt"/>
              </a:rPr>
              <a:t> of </a:t>
            </a:r>
            <a:r>
              <a:rPr lang="es-ES" sz="2400" dirty="0" err="1">
                <a:latin typeface="+mj-lt"/>
              </a:rPr>
              <a:t>the</a:t>
            </a:r>
            <a:r>
              <a:rPr lang="es-ES" sz="2400" dirty="0">
                <a:latin typeface="+mj-lt"/>
              </a:rPr>
              <a:t> </a:t>
            </a:r>
            <a:r>
              <a:rPr lang="es-ES" sz="2400" dirty="0" err="1">
                <a:latin typeface="+mj-lt"/>
              </a:rPr>
              <a:t>highly-segmented</a:t>
            </a:r>
            <a:r>
              <a:rPr lang="es-ES" sz="2400" dirty="0">
                <a:latin typeface="+mj-lt"/>
              </a:rPr>
              <a:t> detector </a:t>
            </a:r>
            <a:r>
              <a:rPr lang="es-ES" sz="2400" dirty="0" err="1">
                <a:latin typeface="+mj-lt"/>
              </a:rPr>
              <a:t>electrical</a:t>
            </a:r>
            <a:r>
              <a:rPr lang="es-ES" sz="2400" dirty="0">
                <a:latin typeface="+mj-lt"/>
              </a:rPr>
              <a:t> response </a:t>
            </a:r>
            <a:r>
              <a:rPr lang="es-ES" sz="2400" i="1" dirty="0">
                <a:latin typeface="+mj-lt"/>
              </a:rPr>
              <a:t>versus</a:t>
            </a:r>
            <a:r>
              <a:rPr lang="es-ES" sz="2400" dirty="0">
                <a:latin typeface="+mj-lt"/>
              </a:rPr>
              <a:t> </a:t>
            </a:r>
            <a:r>
              <a:rPr lang="es-ES" sz="2400" dirty="0" err="1">
                <a:latin typeface="+mj-lt"/>
              </a:rPr>
              <a:t>interaction</a:t>
            </a:r>
            <a:r>
              <a:rPr lang="es-ES" sz="2400" dirty="0">
                <a:latin typeface="+mj-lt"/>
              </a:rPr>
              <a:t> position 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1D033C9E-B303-1E41-B6CD-E845BD95E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48"/>
          <a:stretch/>
        </p:blipFill>
        <p:spPr>
          <a:xfrm>
            <a:off x="3958093" y="3210684"/>
            <a:ext cx="3351825" cy="3191747"/>
          </a:xfrm>
          <a:prstGeom prst="rect">
            <a:avLst/>
          </a:prstGeom>
        </p:spPr>
      </p:pic>
      <p:sp>
        <p:nvSpPr>
          <p:cNvPr id="6" name="Flecha derecha 5">
            <a:extLst>
              <a:ext uri="{FF2B5EF4-FFF2-40B4-BE49-F238E27FC236}">
                <a16:creationId xmlns:a16="http://schemas.microsoft.com/office/drawing/2014/main" id="{AD9C3BBB-7013-644D-9F00-E3EA53F30D8A}"/>
              </a:ext>
            </a:extLst>
          </p:cNvPr>
          <p:cNvSpPr/>
          <p:nvPr/>
        </p:nvSpPr>
        <p:spPr>
          <a:xfrm rot="1574372">
            <a:off x="7704735" y="32451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Lata 7">
            <a:extLst>
              <a:ext uri="{FF2B5EF4-FFF2-40B4-BE49-F238E27FC236}">
                <a16:creationId xmlns:a16="http://schemas.microsoft.com/office/drawing/2014/main" id="{0143B0CA-EED1-B349-B7C0-0CB6B1394951}"/>
              </a:ext>
            </a:extLst>
          </p:cNvPr>
          <p:cNvSpPr/>
          <p:nvPr/>
        </p:nvSpPr>
        <p:spPr>
          <a:xfrm>
            <a:off x="8924035" y="2480936"/>
            <a:ext cx="1637413" cy="236042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+mj-lt"/>
              </a:rPr>
              <a:t>DATABASE:</a:t>
            </a:r>
          </a:p>
          <a:p>
            <a:pPr algn="ctr"/>
            <a:r>
              <a:rPr lang="es-ES" dirty="0">
                <a:latin typeface="+mj-lt"/>
              </a:rPr>
              <a:t>pulse </a:t>
            </a:r>
            <a:r>
              <a:rPr lang="es-ES" dirty="0" err="1">
                <a:latin typeface="+mj-lt"/>
              </a:rPr>
              <a:t>shapes</a:t>
            </a:r>
            <a:endParaRPr lang="es-ES" dirty="0">
              <a:latin typeface="+mj-lt"/>
            </a:endParaRPr>
          </a:p>
          <a:p>
            <a:pPr algn="ctr"/>
            <a:r>
              <a:rPr lang="es-ES" dirty="0"/>
              <a:t>⇩ </a:t>
            </a:r>
          </a:p>
          <a:p>
            <a:pPr algn="ctr"/>
            <a:r>
              <a:rPr lang="es-ES" dirty="0" err="1">
                <a:latin typeface="+mj-lt"/>
              </a:rPr>
              <a:t>interaction</a:t>
            </a:r>
            <a:r>
              <a:rPr lang="es-ES" dirty="0">
                <a:latin typeface="+mj-lt"/>
              </a:rPr>
              <a:t> position (</a:t>
            </a:r>
            <a:r>
              <a:rPr lang="es-ES" dirty="0" err="1">
                <a:latin typeface="+mj-lt"/>
              </a:rPr>
              <a:t>r,</a:t>
            </a:r>
            <a:r>
              <a:rPr lang="es-ES" dirty="0" err="1">
                <a:latin typeface="Symbol" pitchFamily="2" charset="2"/>
              </a:rPr>
              <a:t>q</a:t>
            </a:r>
            <a:r>
              <a:rPr lang="es-ES" dirty="0" err="1">
                <a:latin typeface="+mj-lt"/>
              </a:rPr>
              <a:t>,z</a:t>
            </a:r>
            <a:r>
              <a:rPr lang="es-ES" dirty="0">
                <a:latin typeface="+mj-lt"/>
              </a:rPr>
              <a:t>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C42137-B02F-9F47-9CAC-12ABBA985E02}"/>
              </a:ext>
            </a:extLst>
          </p:cNvPr>
          <p:cNvSpPr txBox="1"/>
          <p:nvPr/>
        </p:nvSpPr>
        <p:spPr>
          <a:xfrm>
            <a:off x="873374" y="1683821"/>
            <a:ext cx="2179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err="1">
                <a:solidFill>
                  <a:schemeClr val="accent1"/>
                </a:solidFill>
                <a:latin typeface="+mj-lt"/>
              </a:rPr>
              <a:t>First</a:t>
            </a:r>
            <a:r>
              <a:rPr lang="es-ES" sz="3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-ES" sz="3600" dirty="0" err="1">
                <a:solidFill>
                  <a:schemeClr val="accent1"/>
                </a:solidFill>
                <a:latin typeface="+mj-lt"/>
              </a:rPr>
              <a:t>step</a:t>
            </a:r>
            <a:r>
              <a:rPr lang="es-ES" sz="3600" dirty="0">
                <a:solidFill>
                  <a:schemeClr val="accent1"/>
                </a:solidFill>
                <a:latin typeface="+mj-lt"/>
              </a:rPr>
              <a:t>…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E98B86B-AE12-4747-86C0-6C0BCFF038CF}"/>
              </a:ext>
            </a:extLst>
          </p:cNvPr>
          <p:cNvSpPr txBox="1"/>
          <p:nvPr/>
        </p:nvSpPr>
        <p:spPr>
          <a:xfrm>
            <a:off x="578625" y="4925103"/>
            <a:ext cx="2474385" cy="147732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dirty="0" err="1">
                <a:latin typeface="+mj-lt"/>
              </a:rPr>
              <a:t>See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Gala’s</a:t>
            </a:r>
            <a:r>
              <a:rPr lang="es-ES" dirty="0">
                <a:latin typeface="+mj-lt"/>
              </a:rPr>
              <a:t> poster to </a:t>
            </a:r>
            <a:r>
              <a:rPr lang="es-ES" dirty="0" err="1">
                <a:latin typeface="+mj-lt"/>
              </a:rPr>
              <a:t>know</a:t>
            </a:r>
            <a:r>
              <a:rPr lang="es-ES" dirty="0">
                <a:latin typeface="+mj-lt"/>
              </a:rPr>
              <a:t> SALSA, </a:t>
            </a:r>
            <a:r>
              <a:rPr lang="es-ES" dirty="0" err="1">
                <a:latin typeface="+mj-lt"/>
              </a:rPr>
              <a:t>the</a:t>
            </a:r>
            <a:r>
              <a:rPr lang="es-ES" dirty="0">
                <a:latin typeface="+mj-lt"/>
              </a:rPr>
              <a:t> R&amp;D </a:t>
            </a:r>
            <a:r>
              <a:rPr lang="es-ES" dirty="0" err="1">
                <a:latin typeface="+mj-lt"/>
              </a:rPr>
              <a:t>characterisation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system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under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development</a:t>
            </a:r>
            <a:r>
              <a:rPr lang="es-ES" dirty="0">
                <a:latin typeface="+mj-lt"/>
              </a:rPr>
              <a:t> in Salamanca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7831B86-50B6-5A4A-ACCD-DFDF68E8927E}"/>
              </a:ext>
            </a:extLst>
          </p:cNvPr>
          <p:cNvSpPr txBox="1"/>
          <p:nvPr/>
        </p:nvSpPr>
        <p:spPr>
          <a:xfrm>
            <a:off x="8348527" y="5075275"/>
            <a:ext cx="2934389" cy="923330"/>
          </a:xfrm>
          <a:prstGeom prst="rect">
            <a:avLst/>
          </a:prstGeom>
          <a:solidFill>
            <a:schemeClr val="accent4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DB </a:t>
            </a:r>
            <a:r>
              <a:rPr lang="es-ES" dirty="0" err="1"/>
              <a:t>built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simulated</a:t>
            </a:r>
            <a:r>
              <a:rPr lang="es-ES" dirty="0"/>
              <a:t> pulse </a:t>
            </a:r>
            <a:r>
              <a:rPr lang="es-ES" dirty="0" err="1"/>
              <a:t>shapes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current</a:t>
            </a:r>
            <a:r>
              <a:rPr lang="es-ES" dirty="0"/>
              <a:t> </a:t>
            </a:r>
            <a:r>
              <a:rPr lang="es-ES" dirty="0" err="1"/>
              <a:t>method</a:t>
            </a:r>
            <a:r>
              <a:rPr lang="es-ES" dirty="0"/>
              <a:t> </a:t>
            </a:r>
            <a:r>
              <a:rPr lang="es-ES" dirty="0" err="1"/>
              <a:t>used</a:t>
            </a:r>
            <a:r>
              <a:rPr lang="es-ES" dirty="0"/>
              <a:t> in AGATA</a:t>
            </a:r>
          </a:p>
        </p:txBody>
      </p:sp>
      <p:sp>
        <p:nvSpPr>
          <p:cNvPr id="12" name="Forma libre 11">
            <a:extLst>
              <a:ext uri="{FF2B5EF4-FFF2-40B4-BE49-F238E27FC236}">
                <a16:creationId xmlns:a16="http://schemas.microsoft.com/office/drawing/2014/main" id="{C4A8A291-ACA0-1E47-909F-D1586E98208B}"/>
              </a:ext>
            </a:extLst>
          </p:cNvPr>
          <p:cNvSpPr/>
          <p:nvPr/>
        </p:nvSpPr>
        <p:spPr>
          <a:xfrm>
            <a:off x="916668" y="1337292"/>
            <a:ext cx="2606040" cy="63945"/>
          </a:xfrm>
          <a:custGeom>
            <a:avLst/>
            <a:gdLst>
              <a:gd name="connsiteX0" fmla="*/ 0 w 2606040"/>
              <a:gd name="connsiteY0" fmla="*/ 0 h 63945"/>
              <a:gd name="connsiteX1" fmla="*/ 155448 w 2606040"/>
              <a:gd name="connsiteY1" fmla="*/ 18288 h 63945"/>
              <a:gd name="connsiteX2" fmla="*/ 310896 w 2606040"/>
              <a:gd name="connsiteY2" fmla="*/ 36576 h 63945"/>
              <a:gd name="connsiteX3" fmla="*/ 585216 w 2606040"/>
              <a:gd name="connsiteY3" fmla="*/ 27432 h 63945"/>
              <a:gd name="connsiteX4" fmla="*/ 722376 w 2606040"/>
              <a:gd name="connsiteY4" fmla="*/ 9144 h 63945"/>
              <a:gd name="connsiteX5" fmla="*/ 960120 w 2606040"/>
              <a:gd name="connsiteY5" fmla="*/ 18288 h 63945"/>
              <a:gd name="connsiteX6" fmla="*/ 1106424 w 2606040"/>
              <a:gd name="connsiteY6" fmla="*/ 36576 h 63945"/>
              <a:gd name="connsiteX7" fmla="*/ 1188720 w 2606040"/>
              <a:gd name="connsiteY7" fmla="*/ 45720 h 63945"/>
              <a:gd name="connsiteX8" fmla="*/ 1252728 w 2606040"/>
              <a:gd name="connsiteY8" fmla="*/ 54864 h 63945"/>
              <a:gd name="connsiteX9" fmla="*/ 1463040 w 2606040"/>
              <a:gd name="connsiteY9" fmla="*/ 45720 h 63945"/>
              <a:gd name="connsiteX10" fmla="*/ 1636776 w 2606040"/>
              <a:gd name="connsiteY10" fmla="*/ 27432 h 63945"/>
              <a:gd name="connsiteX11" fmla="*/ 1920240 w 2606040"/>
              <a:gd name="connsiteY11" fmla="*/ 27432 h 63945"/>
              <a:gd name="connsiteX12" fmla="*/ 2185416 w 2606040"/>
              <a:gd name="connsiteY12" fmla="*/ 36576 h 63945"/>
              <a:gd name="connsiteX13" fmla="*/ 2322576 w 2606040"/>
              <a:gd name="connsiteY13" fmla="*/ 54864 h 63945"/>
              <a:gd name="connsiteX14" fmla="*/ 2606040 w 2606040"/>
              <a:gd name="connsiteY14" fmla="*/ 36576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06040" h="63945" extrusionOk="0">
                <a:moveTo>
                  <a:pt x="0" y="0"/>
                </a:moveTo>
                <a:cubicBezTo>
                  <a:pt x="78098" y="11603"/>
                  <a:pt x="962" y="10653"/>
                  <a:pt x="155448" y="18288"/>
                </a:cubicBezTo>
                <a:cubicBezTo>
                  <a:pt x="209684" y="23965"/>
                  <a:pt x="255609" y="30515"/>
                  <a:pt x="310896" y="36576"/>
                </a:cubicBezTo>
                <a:cubicBezTo>
                  <a:pt x="412485" y="31294"/>
                  <a:pt x="457979" y="18382"/>
                  <a:pt x="585216" y="27432"/>
                </a:cubicBezTo>
                <a:cubicBezTo>
                  <a:pt x="633823" y="33605"/>
                  <a:pt x="673317" y="10370"/>
                  <a:pt x="722376" y="9144"/>
                </a:cubicBezTo>
                <a:cubicBezTo>
                  <a:pt x="790445" y="23534"/>
                  <a:pt x="875712" y="12743"/>
                  <a:pt x="960120" y="18288"/>
                </a:cubicBezTo>
                <a:cubicBezTo>
                  <a:pt x="1062284" y="29122"/>
                  <a:pt x="1022752" y="24142"/>
                  <a:pt x="1106424" y="36576"/>
                </a:cubicBezTo>
                <a:cubicBezTo>
                  <a:pt x="1129778" y="45789"/>
                  <a:pt x="1164002" y="43792"/>
                  <a:pt x="1188720" y="45720"/>
                </a:cubicBezTo>
                <a:cubicBezTo>
                  <a:pt x="1211353" y="48693"/>
                  <a:pt x="1227903" y="51252"/>
                  <a:pt x="1252728" y="54864"/>
                </a:cubicBezTo>
                <a:cubicBezTo>
                  <a:pt x="1325470" y="53974"/>
                  <a:pt x="1394731" y="53225"/>
                  <a:pt x="1463040" y="45720"/>
                </a:cubicBezTo>
                <a:cubicBezTo>
                  <a:pt x="1521124" y="41571"/>
                  <a:pt x="1636776" y="27433"/>
                  <a:pt x="1636776" y="27432"/>
                </a:cubicBezTo>
                <a:cubicBezTo>
                  <a:pt x="1959796" y="101256"/>
                  <a:pt x="1579400" y="17834"/>
                  <a:pt x="1920240" y="27432"/>
                </a:cubicBezTo>
                <a:cubicBezTo>
                  <a:pt x="2009123" y="25372"/>
                  <a:pt x="2075862" y="37003"/>
                  <a:pt x="2185416" y="36576"/>
                </a:cubicBezTo>
                <a:cubicBezTo>
                  <a:pt x="2227701" y="41921"/>
                  <a:pt x="2266601" y="54685"/>
                  <a:pt x="2322576" y="54864"/>
                </a:cubicBezTo>
                <a:cubicBezTo>
                  <a:pt x="2571039" y="45148"/>
                  <a:pt x="2510626" y="77297"/>
                  <a:pt x="2606040" y="36576"/>
                </a:cubicBezTo>
              </a:path>
            </a:pathLst>
          </a:custGeom>
          <a:noFill/>
          <a:ln w="3810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606040"/>
                      <a:gd name="connsiteY0" fmla="*/ 0 h 63945"/>
                      <a:gd name="connsiteX1" fmla="*/ 155448 w 2606040"/>
                      <a:gd name="connsiteY1" fmla="*/ 18288 h 63945"/>
                      <a:gd name="connsiteX2" fmla="*/ 310896 w 2606040"/>
                      <a:gd name="connsiteY2" fmla="*/ 36576 h 63945"/>
                      <a:gd name="connsiteX3" fmla="*/ 585216 w 2606040"/>
                      <a:gd name="connsiteY3" fmla="*/ 27432 h 63945"/>
                      <a:gd name="connsiteX4" fmla="*/ 722376 w 2606040"/>
                      <a:gd name="connsiteY4" fmla="*/ 9144 h 63945"/>
                      <a:gd name="connsiteX5" fmla="*/ 960120 w 2606040"/>
                      <a:gd name="connsiteY5" fmla="*/ 18288 h 63945"/>
                      <a:gd name="connsiteX6" fmla="*/ 1106424 w 2606040"/>
                      <a:gd name="connsiteY6" fmla="*/ 36576 h 63945"/>
                      <a:gd name="connsiteX7" fmla="*/ 1188720 w 2606040"/>
                      <a:gd name="connsiteY7" fmla="*/ 45720 h 63945"/>
                      <a:gd name="connsiteX8" fmla="*/ 1252728 w 2606040"/>
                      <a:gd name="connsiteY8" fmla="*/ 54864 h 63945"/>
                      <a:gd name="connsiteX9" fmla="*/ 1463040 w 2606040"/>
                      <a:gd name="connsiteY9" fmla="*/ 45720 h 63945"/>
                      <a:gd name="connsiteX10" fmla="*/ 1636776 w 2606040"/>
                      <a:gd name="connsiteY10" fmla="*/ 27432 h 63945"/>
                      <a:gd name="connsiteX11" fmla="*/ 1920240 w 2606040"/>
                      <a:gd name="connsiteY11" fmla="*/ 27432 h 63945"/>
                      <a:gd name="connsiteX12" fmla="*/ 2185416 w 2606040"/>
                      <a:gd name="connsiteY12" fmla="*/ 36576 h 63945"/>
                      <a:gd name="connsiteX13" fmla="*/ 2322576 w 2606040"/>
                      <a:gd name="connsiteY13" fmla="*/ 54864 h 63945"/>
                      <a:gd name="connsiteX14" fmla="*/ 2606040 w 2606040"/>
                      <a:gd name="connsiteY14" fmla="*/ 36576 h 63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606040" h="63945">
                        <a:moveTo>
                          <a:pt x="0" y="0"/>
                        </a:moveTo>
                        <a:cubicBezTo>
                          <a:pt x="87735" y="17547"/>
                          <a:pt x="16003" y="5008"/>
                          <a:pt x="155448" y="18288"/>
                        </a:cubicBezTo>
                        <a:cubicBezTo>
                          <a:pt x="205250" y="23031"/>
                          <a:pt x="261031" y="30343"/>
                          <a:pt x="310896" y="36576"/>
                        </a:cubicBezTo>
                        <a:lnTo>
                          <a:pt x="585216" y="27432"/>
                        </a:lnTo>
                        <a:cubicBezTo>
                          <a:pt x="633712" y="24945"/>
                          <a:pt x="675369" y="16979"/>
                          <a:pt x="722376" y="9144"/>
                        </a:cubicBezTo>
                        <a:lnTo>
                          <a:pt x="960120" y="18288"/>
                        </a:lnTo>
                        <a:cubicBezTo>
                          <a:pt x="1067458" y="24251"/>
                          <a:pt x="1022888" y="25438"/>
                          <a:pt x="1106424" y="36576"/>
                        </a:cubicBezTo>
                        <a:cubicBezTo>
                          <a:pt x="1133783" y="40224"/>
                          <a:pt x="1161332" y="42297"/>
                          <a:pt x="1188720" y="45720"/>
                        </a:cubicBezTo>
                        <a:cubicBezTo>
                          <a:pt x="1210106" y="48393"/>
                          <a:pt x="1231392" y="51816"/>
                          <a:pt x="1252728" y="54864"/>
                        </a:cubicBezTo>
                        <a:cubicBezTo>
                          <a:pt x="1322832" y="51816"/>
                          <a:pt x="1393048" y="50719"/>
                          <a:pt x="1463040" y="45720"/>
                        </a:cubicBezTo>
                        <a:cubicBezTo>
                          <a:pt x="1521124" y="41571"/>
                          <a:pt x="1636776" y="27432"/>
                          <a:pt x="1636776" y="27432"/>
                        </a:cubicBezTo>
                        <a:cubicBezTo>
                          <a:pt x="1917134" y="48998"/>
                          <a:pt x="1568438" y="27432"/>
                          <a:pt x="1920240" y="27432"/>
                        </a:cubicBezTo>
                        <a:cubicBezTo>
                          <a:pt x="2008685" y="27432"/>
                          <a:pt x="2097024" y="33528"/>
                          <a:pt x="2185416" y="36576"/>
                        </a:cubicBezTo>
                        <a:cubicBezTo>
                          <a:pt x="2234053" y="46303"/>
                          <a:pt x="2269124" y="54864"/>
                          <a:pt x="2322576" y="54864"/>
                        </a:cubicBezTo>
                        <a:cubicBezTo>
                          <a:pt x="2575806" y="54864"/>
                          <a:pt x="2510090" y="84551"/>
                          <a:pt x="2606040" y="36576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orma libre 12">
            <a:extLst>
              <a:ext uri="{FF2B5EF4-FFF2-40B4-BE49-F238E27FC236}">
                <a16:creationId xmlns:a16="http://schemas.microsoft.com/office/drawing/2014/main" id="{F7F52CE8-E0A7-B44F-977E-60BCB87874C3}"/>
              </a:ext>
            </a:extLst>
          </p:cNvPr>
          <p:cNvSpPr/>
          <p:nvPr/>
        </p:nvSpPr>
        <p:spPr>
          <a:xfrm>
            <a:off x="916668" y="1312547"/>
            <a:ext cx="2582471" cy="63945"/>
          </a:xfrm>
          <a:custGeom>
            <a:avLst/>
            <a:gdLst>
              <a:gd name="connsiteX0" fmla="*/ 0 w 2582471"/>
              <a:gd name="connsiteY0" fmla="*/ 7991 h 63945"/>
              <a:gd name="connsiteX1" fmla="*/ 231482 w 2582471"/>
              <a:gd name="connsiteY1" fmla="*/ 0 h 63945"/>
              <a:gd name="connsiteX2" fmla="*/ 636575 w 2582471"/>
              <a:gd name="connsiteY2" fmla="*/ 15982 h 63945"/>
              <a:gd name="connsiteX3" fmla="*/ 723380 w 2582471"/>
              <a:gd name="connsiteY3" fmla="*/ 23975 h 63945"/>
              <a:gd name="connsiteX4" fmla="*/ 904225 w 2582471"/>
              <a:gd name="connsiteY4" fmla="*/ 31966 h 63945"/>
              <a:gd name="connsiteX5" fmla="*/ 1273150 w 2582471"/>
              <a:gd name="connsiteY5" fmla="*/ 47950 h 63945"/>
              <a:gd name="connsiteX6" fmla="*/ 1497399 w 2582471"/>
              <a:gd name="connsiteY6" fmla="*/ 47950 h 63945"/>
              <a:gd name="connsiteX7" fmla="*/ 1786751 w 2582471"/>
              <a:gd name="connsiteY7" fmla="*/ 39958 h 63945"/>
              <a:gd name="connsiteX8" fmla="*/ 2278650 w 2582471"/>
              <a:gd name="connsiteY8" fmla="*/ 47950 h 63945"/>
              <a:gd name="connsiteX9" fmla="*/ 2473963 w 2582471"/>
              <a:gd name="connsiteY9" fmla="*/ 55942 h 63945"/>
              <a:gd name="connsiteX10" fmla="*/ 2582471 w 2582471"/>
              <a:gd name="connsiteY10" fmla="*/ 63933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63945" extrusionOk="0">
                <a:moveTo>
                  <a:pt x="0" y="7991"/>
                </a:moveTo>
                <a:cubicBezTo>
                  <a:pt x="64852" y="-2265"/>
                  <a:pt x="151673" y="980"/>
                  <a:pt x="231482" y="0"/>
                </a:cubicBezTo>
                <a:cubicBezTo>
                  <a:pt x="294308" y="1891"/>
                  <a:pt x="542854" y="11528"/>
                  <a:pt x="636575" y="15982"/>
                </a:cubicBezTo>
                <a:cubicBezTo>
                  <a:pt x="662235" y="21062"/>
                  <a:pt x="694054" y="24088"/>
                  <a:pt x="723380" y="23975"/>
                </a:cubicBezTo>
                <a:cubicBezTo>
                  <a:pt x="774616" y="22645"/>
                  <a:pt x="845869" y="29628"/>
                  <a:pt x="904225" y="31966"/>
                </a:cubicBezTo>
                <a:cubicBezTo>
                  <a:pt x="1349270" y="63021"/>
                  <a:pt x="699128" y="-300"/>
                  <a:pt x="1273150" y="47950"/>
                </a:cubicBezTo>
                <a:cubicBezTo>
                  <a:pt x="1442881" y="59289"/>
                  <a:pt x="1284722" y="75299"/>
                  <a:pt x="1497399" y="47950"/>
                </a:cubicBezTo>
                <a:cubicBezTo>
                  <a:pt x="1592768" y="34135"/>
                  <a:pt x="1679068" y="58231"/>
                  <a:pt x="1786751" y="39958"/>
                </a:cubicBezTo>
                <a:cubicBezTo>
                  <a:pt x="2051443" y="36207"/>
                  <a:pt x="1867752" y="31884"/>
                  <a:pt x="2278650" y="47950"/>
                </a:cubicBezTo>
                <a:cubicBezTo>
                  <a:pt x="2368539" y="52484"/>
                  <a:pt x="2397364" y="65845"/>
                  <a:pt x="2473963" y="55942"/>
                </a:cubicBezTo>
                <a:cubicBezTo>
                  <a:pt x="2568255" y="65009"/>
                  <a:pt x="2531924" y="65911"/>
                  <a:pt x="2582471" y="63933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30549"/>
                      <a:gd name="connsiteY0" fmla="*/ 7088 h 56716"/>
                      <a:gd name="connsiteX1" fmla="*/ 226828 w 2530549"/>
                      <a:gd name="connsiteY1" fmla="*/ 0 h 56716"/>
                      <a:gd name="connsiteX2" fmla="*/ 623777 w 2530549"/>
                      <a:gd name="connsiteY2" fmla="*/ 14176 h 56716"/>
                      <a:gd name="connsiteX3" fmla="*/ 708837 w 2530549"/>
                      <a:gd name="connsiteY3" fmla="*/ 21265 h 56716"/>
                      <a:gd name="connsiteX4" fmla="*/ 886046 w 2530549"/>
                      <a:gd name="connsiteY4" fmla="*/ 28353 h 56716"/>
                      <a:gd name="connsiteX5" fmla="*/ 1247553 w 2530549"/>
                      <a:gd name="connsiteY5" fmla="*/ 42530 h 56716"/>
                      <a:gd name="connsiteX6" fmla="*/ 1467293 w 2530549"/>
                      <a:gd name="connsiteY6" fmla="*/ 42530 h 56716"/>
                      <a:gd name="connsiteX7" fmla="*/ 1750828 w 2530549"/>
                      <a:gd name="connsiteY7" fmla="*/ 35441 h 56716"/>
                      <a:gd name="connsiteX8" fmla="*/ 2232837 w 2530549"/>
                      <a:gd name="connsiteY8" fmla="*/ 42530 h 56716"/>
                      <a:gd name="connsiteX9" fmla="*/ 2424223 w 2530549"/>
                      <a:gd name="connsiteY9" fmla="*/ 49618 h 56716"/>
                      <a:gd name="connsiteX10" fmla="*/ 2530549 w 2530549"/>
                      <a:gd name="connsiteY10" fmla="*/ 56706 h 56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30549" h="56716">
                        <a:moveTo>
                          <a:pt x="0" y="7088"/>
                        </a:moveTo>
                        <a:cubicBezTo>
                          <a:pt x="75609" y="4725"/>
                          <a:pt x="151182" y="0"/>
                          <a:pt x="226828" y="0"/>
                        </a:cubicBezTo>
                        <a:cubicBezTo>
                          <a:pt x="279591" y="0"/>
                          <a:pt x="547043" y="9791"/>
                          <a:pt x="623777" y="14176"/>
                        </a:cubicBezTo>
                        <a:cubicBezTo>
                          <a:pt x="652182" y="15799"/>
                          <a:pt x="680427" y="19729"/>
                          <a:pt x="708837" y="21265"/>
                        </a:cubicBezTo>
                        <a:cubicBezTo>
                          <a:pt x="767868" y="24456"/>
                          <a:pt x="826999" y="25473"/>
                          <a:pt x="886046" y="28353"/>
                        </a:cubicBezTo>
                        <a:cubicBezTo>
                          <a:pt x="1215106" y="44404"/>
                          <a:pt x="670943" y="26054"/>
                          <a:pt x="1247553" y="42530"/>
                        </a:cubicBezTo>
                        <a:cubicBezTo>
                          <a:pt x="1428192" y="54572"/>
                          <a:pt x="1279485" y="49238"/>
                          <a:pt x="1467293" y="42530"/>
                        </a:cubicBezTo>
                        <a:cubicBezTo>
                          <a:pt x="1561774" y="39156"/>
                          <a:pt x="1656316" y="37804"/>
                          <a:pt x="1750828" y="35441"/>
                        </a:cubicBezTo>
                        <a:cubicBezTo>
                          <a:pt x="1987566" y="20646"/>
                          <a:pt x="1824418" y="27021"/>
                          <a:pt x="2232837" y="42530"/>
                        </a:cubicBezTo>
                        <a:lnTo>
                          <a:pt x="2424223" y="49618"/>
                        </a:lnTo>
                        <a:cubicBezTo>
                          <a:pt x="2516348" y="57295"/>
                          <a:pt x="2480832" y="56706"/>
                          <a:pt x="2530549" y="56706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orma libre 13">
            <a:extLst>
              <a:ext uri="{FF2B5EF4-FFF2-40B4-BE49-F238E27FC236}">
                <a16:creationId xmlns:a16="http://schemas.microsoft.com/office/drawing/2014/main" id="{F1D9C9F6-E0A6-DF42-A370-727D9532A0F2}"/>
              </a:ext>
            </a:extLst>
          </p:cNvPr>
          <p:cNvSpPr/>
          <p:nvPr/>
        </p:nvSpPr>
        <p:spPr>
          <a:xfrm>
            <a:off x="940236" y="1333066"/>
            <a:ext cx="2582471" cy="45719"/>
          </a:xfrm>
          <a:custGeom>
            <a:avLst/>
            <a:gdLst>
              <a:gd name="connsiteX0" fmla="*/ 0 w 2582471"/>
              <a:gd name="connsiteY0" fmla="*/ 11429 h 45719"/>
              <a:gd name="connsiteX1" fmla="*/ 42921 w 2582471"/>
              <a:gd name="connsiteY1" fmla="*/ 22860 h 45719"/>
              <a:gd name="connsiteX2" fmla="*/ 78690 w 2582471"/>
              <a:gd name="connsiteY2" fmla="*/ 11429 h 45719"/>
              <a:gd name="connsiteX3" fmla="*/ 135919 w 2582471"/>
              <a:gd name="connsiteY3" fmla="*/ 0 h 45719"/>
              <a:gd name="connsiteX4" fmla="*/ 479295 w 2582471"/>
              <a:gd name="connsiteY4" fmla="*/ 11429 h 45719"/>
              <a:gd name="connsiteX5" fmla="*/ 887053 w 2582471"/>
              <a:gd name="connsiteY5" fmla="*/ 22860 h 45719"/>
              <a:gd name="connsiteX6" fmla="*/ 1101663 w 2582471"/>
              <a:gd name="connsiteY6" fmla="*/ 34289 h 45719"/>
              <a:gd name="connsiteX7" fmla="*/ 1845644 w 2582471"/>
              <a:gd name="connsiteY7" fmla="*/ 45719 h 45719"/>
              <a:gd name="connsiteX8" fmla="*/ 2096022 w 2582471"/>
              <a:gd name="connsiteY8" fmla="*/ 34289 h 45719"/>
              <a:gd name="connsiteX9" fmla="*/ 2410784 w 2582471"/>
              <a:gd name="connsiteY9" fmla="*/ 11429 h 45719"/>
              <a:gd name="connsiteX10" fmla="*/ 2582471 w 2582471"/>
              <a:gd name="connsiteY10" fmla="*/ 1142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45719" extrusionOk="0">
                <a:moveTo>
                  <a:pt x="0" y="11429"/>
                </a:moveTo>
                <a:cubicBezTo>
                  <a:pt x="12468" y="14105"/>
                  <a:pt x="26503" y="23579"/>
                  <a:pt x="42921" y="22860"/>
                </a:cubicBezTo>
                <a:cubicBezTo>
                  <a:pt x="55766" y="23004"/>
                  <a:pt x="65938" y="14406"/>
                  <a:pt x="78690" y="11429"/>
                </a:cubicBezTo>
                <a:cubicBezTo>
                  <a:pt x="96646" y="7778"/>
                  <a:pt x="116735" y="4406"/>
                  <a:pt x="135919" y="0"/>
                </a:cubicBezTo>
                <a:cubicBezTo>
                  <a:pt x="285212" y="27065"/>
                  <a:pt x="414867" y="36805"/>
                  <a:pt x="479295" y="11429"/>
                </a:cubicBezTo>
                <a:cubicBezTo>
                  <a:pt x="558511" y="-9090"/>
                  <a:pt x="839414" y="847"/>
                  <a:pt x="887053" y="22860"/>
                </a:cubicBezTo>
                <a:cubicBezTo>
                  <a:pt x="952660" y="24577"/>
                  <a:pt x="1023267" y="39011"/>
                  <a:pt x="1101663" y="34289"/>
                </a:cubicBezTo>
                <a:cubicBezTo>
                  <a:pt x="1235579" y="14406"/>
                  <a:pt x="1563514" y="36094"/>
                  <a:pt x="1845644" y="45719"/>
                </a:cubicBezTo>
                <a:cubicBezTo>
                  <a:pt x="1882062" y="35035"/>
                  <a:pt x="2025351" y="23987"/>
                  <a:pt x="2096022" y="34289"/>
                </a:cubicBezTo>
                <a:cubicBezTo>
                  <a:pt x="2185328" y="25390"/>
                  <a:pt x="2308960" y="14050"/>
                  <a:pt x="2410784" y="11429"/>
                </a:cubicBezTo>
                <a:cubicBezTo>
                  <a:pt x="2467722" y="25076"/>
                  <a:pt x="2543820" y="1742"/>
                  <a:pt x="2582471" y="11429"/>
                </a:cubicBezTo>
              </a:path>
            </a:pathLst>
          </a:custGeom>
          <a:noFill/>
          <a:ln w="412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58902"/>
                      <a:gd name="connsiteY0" fmla="*/ 7088 h 28353"/>
                      <a:gd name="connsiteX1" fmla="*/ 42530 w 2558902"/>
                      <a:gd name="connsiteY1" fmla="*/ 14177 h 28353"/>
                      <a:gd name="connsiteX2" fmla="*/ 77972 w 2558902"/>
                      <a:gd name="connsiteY2" fmla="*/ 7088 h 28353"/>
                      <a:gd name="connsiteX3" fmla="*/ 134679 w 2558902"/>
                      <a:gd name="connsiteY3" fmla="*/ 0 h 28353"/>
                      <a:gd name="connsiteX4" fmla="*/ 474921 w 2558902"/>
                      <a:gd name="connsiteY4" fmla="*/ 7088 h 28353"/>
                      <a:gd name="connsiteX5" fmla="*/ 878958 w 2558902"/>
                      <a:gd name="connsiteY5" fmla="*/ 14177 h 28353"/>
                      <a:gd name="connsiteX6" fmla="*/ 1091609 w 2558902"/>
                      <a:gd name="connsiteY6" fmla="*/ 21265 h 28353"/>
                      <a:gd name="connsiteX7" fmla="*/ 1828800 w 2558902"/>
                      <a:gd name="connsiteY7" fmla="*/ 28353 h 28353"/>
                      <a:gd name="connsiteX8" fmla="*/ 2076893 w 2558902"/>
                      <a:gd name="connsiteY8" fmla="*/ 21265 h 28353"/>
                      <a:gd name="connsiteX9" fmla="*/ 2388782 w 2558902"/>
                      <a:gd name="connsiteY9" fmla="*/ 7088 h 28353"/>
                      <a:gd name="connsiteX10" fmla="*/ 2558902 w 2558902"/>
                      <a:gd name="connsiteY10" fmla="*/ 7088 h 28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8902" h="28353">
                        <a:moveTo>
                          <a:pt x="0" y="7088"/>
                        </a:moveTo>
                        <a:cubicBezTo>
                          <a:pt x="14177" y="9451"/>
                          <a:pt x="28158" y="14177"/>
                          <a:pt x="42530" y="14177"/>
                        </a:cubicBezTo>
                        <a:cubicBezTo>
                          <a:pt x="54578" y="14177"/>
                          <a:pt x="66064" y="8920"/>
                          <a:pt x="77972" y="7088"/>
                        </a:cubicBezTo>
                        <a:cubicBezTo>
                          <a:pt x="96800" y="4191"/>
                          <a:pt x="115777" y="2363"/>
                          <a:pt x="134679" y="0"/>
                        </a:cubicBezTo>
                        <a:lnTo>
                          <a:pt x="474921" y="7088"/>
                        </a:lnTo>
                        <a:lnTo>
                          <a:pt x="878958" y="14177"/>
                        </a:lnTo>
                        <a:cubicBezTo>
                          <a:pt x="949862" y="15807"/>
                          <a:pt x="1020694" y="20207"/>
                          <a:pt x="1091609" y="21265"/>
                        </a:cubicBezTo>
                        <a:lnTo>
                          <a:pt x="1828800" y="28353"/>
                        </a:lnTo>
                        <a:lnTo>
                          <a:pt x="2076893" y="21265"/>
                        </a:lnTo>
                        <a:cubicBezTo>
                          <a:pt x="2180888" y="17316"/>
                          <a:pt x="2284712" y="7088"/>
                          <a:pt x="2388782" y="7088"/>
                        </a:cubicBezTo>
                        <a:lnTo>
                          <a:pt x="2558902" y="7088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8FC285D-995A-7A46-AEF1-A88F33D71E09}"/>
              </a:ext>
            </a:extLst>
          </p:cNvPr>
          <p:cNvSpPr txBox="1"/>
          <p:nvPr/>
        </p:nvSpPr>
        <p:spPr>
          <a:xfrm>
            <a:off x="2231471" y="3648848"/>
            <a:ext cx="2308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rgbClr val="C00000"/>
                </a:solidFill>
              </a:rPr>
              <a:t>Liverpool´s</a:t>
            </a:r>
            <a:r>
              <a:rPr lang="es-ES" dirty="0">
                <a:solidFill>
                  <a:srgbClr val="C00000"/>
                </a:solidFill>
              </a:rPr>
              <a:t> </a:t>
            </a:r>
            <a:r>
              <a:rPr lang="es-ES" dirty="0" err="1">
                <a:solidFill>
                  <a:srgbClr val="C00000"/>
                </a:solidFill>
              </a:rPr>
              <a:t>mechanical</a:t>
            </a:r>
            <a:endParaRPr lang="es-ES" dirty="0">
              <a:solidFill>
                <a:srgbClr val="C00000"/>
              </a:solidFill>
            </a:endParaRPr>
          </a:p>
          <a:p>
            <a:pPr algn="ctr"/>
            <a:r>
              <a:rPr lang="es-ES" dirty="0" err="1">
                <a:solidFill>
                  <a:srgbClr val="C00000"/>
                </a:solidFill>
              </a:rPr>
              <a:t>scanning</a:t>
            </a:r>
            <a:r>
              <a:rPr lang="es-ES" dirty="0">
                <a:solidFill>
                  <a:srgbClr val="C00000"/>
                </a:solidFill>
              </a:rPr>
              <a:t> </a:t>
            </a:r>
            <a:r>
              <a:rPr lang="es-ES" dirty="0" err="1">
                <a:solidFill>
                  <a:srgbClr val="C00000"/>
                </a:solidFill>
              </a:rPr>
              <a:t>table</a:t>
            </a:r>
            <a:endParaRPr lang="es-E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942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1263C-7105-F54A-996F-7E2249FBD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</a:t>
            </a:r>
            <a:r>
              <a:rPr lang="es-ES"/>
              <a:t>nd</a:t>
            </a:r>
            <a:r>
              <a:rPr lang="es-ES" dirty="0"/>
              <a:t>, </a:t>
            </a:r>
            <a:r>
              <a:rPr lang="es-ES" dirty="0" err="1"/>
              <a:t>what’s</a:t>
            </a:r>
            <a:r>
              <a:rPr lang="es-ES" dirty="0"/>
              <a:t> </a:t>
            </a:r>
            <a:r>
              <a:rPr lang="es-ES" dirty="0" err="1"/>
              <a:t>next</a:t>
            </a:r>
            <a:r>
              <a:rPr lang="es-ES" dirty="0"/>
              <a:t>?</a:t>
            </a:r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EB92D817-36D8-F640-99BE-C72D59C5A899}"/>
              </a:ext>
            </a:extLst>
          </p:cNvPr>
          <p:cNvSpPr/>
          <p:nvPr/>
        </p:nvSpPr>
        <p:spPr>
          <a:xfrm>
            <a:off x="916668" y="1337292"/>
            <a:ext cx="2606040" cy="63945"/>
          </a:xfrm>
          <a:custGeom>
            <a:avLst/>
            <a:gdLst>
              <a:gd name="connsiteX0" fmla="*/ 0 w 2606040"/>
              <a:gd name="connsiteY0" fmla="*/ 0 h 63945"/>
              <a:gd name="connsiteX1" fmla="*/ 155448 w 2606040"/>
              <a:gd name="connsiteY1" fmla="*/ 18288 h 63945"/>
              <a:gd name="connsiteX2" fmla="*/ 310896 w 2606040"/>
              <a:gd name="connsiteY2" fmla="*/ 36576 h 63945"/>
              <a:gd name="connsiteX3" fmla="*/ 585216 w 2606040"/>
              <a:gd name="connsiteY3" fmla="*/ 27432 h 63945"/>
              <a:gd name="connsiteX4" fmla="*/ 722376 w 2606040"/>
              <a:gd name="connsiteY4" fmla="*/ 9144 h 63945"/>
              <a:gd name="connsiteX5" fmla="*/ 960120 w 2606040"/>
              <a:gd name="connsiteY5" fmla="*/ 18288 h 63945"/>
              <a:gd name="connsiteX6" fmla="*/ 1106424 w 2606040"/>
              <a:gd name="connsiteY6" fmla="*/ 36576 h 63945"/>
              <a:gd name="connsiteX7" fmla="*/ 1188720 w 2606040"/>
              <a:gd name="connsiteY7" fmla="*/ 45720 h 63945"/>
              <a:gd name="connsiteX8" fmla="*/ 1252728 w 2606040"/>
              <a:gd name="connsiteY8" fmla="*/ 54864 h 63945"/>
              <a:gd name="connsiteX9" fmla="*/ 1463040 w 2606040"/>
              <a:gd name="connsiteY9" fmla="*/ 45720 h 63945"/>
              <a:gd name="connsiteX10" fmla="*/ 1636776 w 2606040"/>
              <a:gd name="connsiteY10" fmla="*/ 27432 h 63945"/>
              <a:gd name="connsiteX11" fmla="*/ 1920240 w 2606040"/>
              <a:gd name="connsiteY11" fmla="*/ 27432 h 63945"/>
              <a:gd name="connsiteX12" fmla="*/ 2185416 w 2606040"/>
              <a:gd name="connsiteY12" fmla="*/ 36576 h 63945"/>
              <a:gd name="connsiteX13" fmla="*/ 2322576 w 2606040"/>
              <a:gd name="connsiteY13" fmla="*/ 54864 h 63945"/>
              <a:gd name="connsiteX14" fmla="*/ 2606040 w 2606040"/>
              <a:gd name="connsiteY14" fmla="*/ 36576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06040" h="63945" extrusionOk="0">
                <a:moveTo>
                  <a:pt x="0" y="0"/>
                </a:moveTo>
                <a:cubicBezTo>
                  <a:pt x="78098" y="11603"/>
                  <a:pt x="962" y="10653"/>
                  <a:pt x="155448" y="18288"/>
                </a:cubicBezTo>
                <a:cubicBezTo>
                  <a:pt x="209684" y="23965"/>
                  <a:pt x="255609" y="30515"/>
                  <a:pt x="310896" y="36576"/>
                </a:cubicBezTo>
                <a:cubicBezTo>
                  <a:pt x="412485" y="31294"/>
                  <a:pt x="457979" y="18382"/>
                  <a:pt x="585216" y="27432"/>
                </a:cubicBezTo>
                <a:cubicBezTo>
                  <a:pt x="633823" y="33605"/>
                  <a:pt x="673317" y="10370"/>
                  <a:pt x="722376" y="9144"/>
                </a:cubicBezTo>
                <a:cubicBezTo>
                  <a:pt x="790445" y="23534"/>
                  <a:pt x="875712" y="12743"/>
                  <a:pt x="960120" y="18288"/>
                </a:cubicBezTo>
                <a:cubicBezTo>
                  <a:pt x="1062284" y="29122"/>
                  <a:pt x="1022752" y="24142"/>
                  <a:pt x="1106424" y="36576"/>
                </a:cubicBezTo>
                <a:cubicBezTo>
                  <a:pt x="1129778" y="45789"/>
                  <a:pt x="1164002" y="43792"/>
                  <a:pt x="1188720" y="45720"/>
                </a:cubicBezTo>
                <a:cubicBezTo>
                  <a:pt x="1211353" y="48693"/>
                  <a:pt x="1227903" y="51252"/>
                  <a:pt x="1252728" y="54864"/>
                </a:cubicBezTo>
                <a:cubicBezTo>
                  <a:pt x="1325470" y="53974"/>
                  <a:pt x="1394731" y="53225"/>
                  <a:pt x="1463040" y="45720"/>
                </a:cubicBezTo>
                <a:cubicBezTo>
                  <a:pt x="1521124" y="41571"/>
                  <a:pt x="1636776" y="27433"/>
                  <a:pt x="1636776" y="27432"/>
                </a:cubicBezTo>
                <a:cubicBezTo>
                  <a:pt x="1959796" y="101256"/>
                  <a:pt x="1579400" y="17834"/>
                  <a:pt x="1920240" y="27432"/>
                </a:cubicBezTo>
                <a:cubicBezTo>
                  <a:pt x="2009123" y="25372"/>
                  <a:pt x="2075862" y="37003"/>
                  <a:pt x="2185416" y="36576"/>
                </a:cubicBezTo>
                <a:cubicBezTo>
                  <a:pt x="2227701" y="41921"/>
                  <a:pt x="2266601" y="54685"/>
                  <a:pt x="2322576" y="54864"/>
                </a:cubicBezTo>
                <a:cubicBezTo>
                  <a:pt x="2571039" y="45148"/>
                  <a:pt x="2510626" y="77297"/>
                  <a:pt x="2606040" y="36576"/>
                </a:cubicBezTo>
              </a:path>
            </a:pathLst>
          </a:custGeom>
          <a:noFill/>
          <a:ln w="3810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606040"/>
                      <a:gd name="connsiteY0" fmla="*/ 0 h 63945"/>
                      <a:gd name="connsiteX1" fmla="*/ 155448 w 2606040"/>
                      <a:gd name="connsiteY1" fmla="*/ 18288 h 63945"/>
                      <a:gd name="connsiteX2" fmla="*/ 310896 w 2606040"/>
                      <a:gd name="connsiteY2" fmla="*/ 36576 h 63945"/>
                      <a:gd name="connsiteX3" fmla="*/ 585216 w 2606040"/>
                      <a:gd name="connsiteY3" fmla="*/ 27432 h 63945"/>
                      <a:gd name="connsiteX4" fmla="*/ 722376 w 2606040"/>
                      <a:gd name="connsiteY4" fmla="*/ 9144 h 63945"/>
                      <a:gd name="connsiteX5" fmla="*/ 960120 w 2606040"/>
                      <a:gd name="connsiteY5" fmla="*/ 18288 h 63945"/>
                      <a:gd name="connsiteX6" fmla="*/ 1106424 w 2606040"/>
                      <a:gd name="connsiteY6" fmla="*/ 36576 h 63945"/>
                      <a:gd name="connsiteX7" fmla="*/ 1188720 w 2606040"/>
                      <a:gd name="connsiteY7" fmla="*/ 45720 h 63945"/>
                      <a:gd name="connsiteX8" fmla="*/ 1252728 w 2606040"/>
                      <a:gd name="connsiteY8" fmla="*/ 54864 h 63945"/>
                      <a:gd name="connsiteX9" fmla="*/ 1463040 w 2606040"/>
                      <a:gd name="connsiteY9" fmla="*/ 45720 h 63945"/>
                      <a:gd name="connsiteX10" fmla="*/ 1636776 w 2606040"/>
                      <a:gd name="connsiteY10" fmla="*/ 27432 h 63945"/>
                      <a:gd name="connsiteX11" fmla="*/ 1920240 w 2606040"/>
                      <a:gd name="connsiteY11" fmla="*/ 27432 h 63945"/>
                      <a:gd name="connsiteX12" fmla="*/ 2185416 w 2606040"/>
                      <a:gd name="connsiteY12" fmla="*/ 36576 h 63945"/>
                      <a:gd name="connsiteX13" fmla="*/ 2322576 w 2606040"/>
                      <a:gd name="connsiteY13" fmla="*/ 54864 h 63945"/>
                      <a:gd name="connsiteX14" fmla="*/ 2606040 w 2606040"/>
                      <a:gd name="connsiteY14" fmla="*/ 36576 h 63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606040" h="63945">
                        <a:moveTo>
                          <a:pt x="0" y="0"/>
                        </a:moveTo>
                        <a:cubicBezTo>
                          <a:pt x="87735" y="17547"/>
                          <a:pt x="16003" y="5008"/>
                          <a:pt x="155448" y="18288"/>
                        </a:cubicBezTo>
                        <a:cubicBezTo>
                          <a:pt x="205250" y="23031"/>
                          <a:pt x="261031" y="30343"/>
                          <a:pt x="310896" y="36576"/>
                        </a:cubicBezTo>
                        <a:lnTo>
                          <a:pt x="585216" y="27432"/>
                        </a:lnTo>
                        <a:cubicBezTo>
                          <a:pt x="633712" y="24945"/>
                          <a:pt x="675369" y="16979"/>
                          <a:pt x="722376" y="9144"/>
                        </a:cubicBezTo>
                        <a:lnTo>
                          <a:pt x="960120" y="18288"/>
                        </a:lnTo>
                        <a:cubicBezTo>
                          <a:pt x="1067458" y="24251"/>
                          <a:pt x="1022888" y="25438"/>
                          <a:pt x="1106424" y="36576"/>
                        </a:cubicBezTo>
                        <a:cubicBezTo>
                          <a:pt x="1133783" y="40224"/>
                          <a:pt x="1161332" y="42297"/>
                          <a:pt x="1188720" y="45720"/>
                        </a:cubicBezTo>
                        <a:cubicBezTo>
                          <a:pt x="1210106" y="48393"/>
                          <a:pt x="1231392" y="51816"/>
                          <a:pt x="1252728" y="54864"/>
                        </a:cubicBezTo>
                        <a:cubicBezTo>
                          <a:pt x="1322832" y="51816"/>
                          <a:pt x="1393048" y="50719"/>
                          <a:pt x="1463040" y="45720"/>
                        </a:cubicBezTo>
                        <a:cubicBezTo>
                          <a:pt x="1521124" y="41571"/>
                          <a:pt x="1636776" y="27432"/>
                          <a:pt x="1636776" y="27432"/>
                        </a:cubicBezTo>
                        <a:cubicBezTo>
                          <a:pt x="1917134" y="48998"/>
                          <a:pt x="1568438" y="27432"/>
                          <a:pt x="1920240" y="27432"/>
                        </a:cubicBezTo>
                        <a:cubicBezTo>
                          <a:pt x="2008685" y="27432"/>
                          <a:pt x="2097024" y="33528"/>
                          <a:pt x="2185416" y="36576"/>
                        </a:cubicBezTo>
                        <a:cubicBezTo>
                          <a:pt x="2234053" y="46303"/>
                          <a:pt x="2269124" y="54864"/>
                          <a:pt x="2322576" y="54864"/>
                        </a:cubicBezTo>
                        <a:cubicBezTo>
                          <a:pt x="2575806" y="54864"/>
                          <a:pt x="2510090" y="84551"/>
                          <a:pt x="2606040" y="36576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orma libre 5">
            <a:extLst>
              <a:ext uri="{FF2B5EF4-FFF2-40B4-BE49-F238E27FC236}">
                <a16:creationId xmlns:a16="http://schemas.microsoft.com/office/drawing/2014/main" id="{34A3A6EE-2348-B141-8C6B-C8145D1B5D32}"/>
              </a:ext>
            </a:extLst>
          </p:cNvPr>
          <p:cNvSpPr/>
          <p:nvPr/>
        </p:nvSpPr>
        <p:spPr>
          <a:xfrm>
            <a:off x="916668" y="1312547"/>
            <a:ext cx="2582471" cy="63945"/>
          </a:xfrm>
          <a:custGeom>
            <a:avLst/>
            <a:gdLst>
              <a:gd name="connsiteX0" fmla="*/ 0 w 2582471"/>
              <a:gd name="connsiteY0" fmla="*/ 7991 h 63945"/>
              <a:gd name="connsiteX1" fmla="*/ 231482 w 2582471"/>
              <a:gd name="connsiteY1" fmla="*/ 0 h 63945"/>
              <a:gd name="connsiteX2" fmla="*/ 636575 w 2582471"/>
              <a:gd name="connsiteY2" fmla="*/ 15982 h 63945"/>
              <a:gd name="connsiteX3" fmla="*/ 723380 w 2582471"/>
              <a:gd name="connsiteY3" fmla="*/ 23975 h 63945"/>
              <a:gd name="connsiteX4" fmla="*/ 904225 w 2582471"/>
              <a:gd name="connsiteY4" fmla="*/ 31966 h 63945"/>
              <a:gd name="connsiteX5" fmla="*/ 1273150 w 2582471"/>
              <a:gd name="connsiteY5" fmla="*/ 47950 h 63945"/>
              <a:gd name="connsiteX6" fmla="*/ 1497399 w 2582471"/>
              <a:gd name="connsiteY6" fmla="*/ 47950 h 63945"/>
              <a:gd name="connsiteX7" fmla="*/ 1786751 w 2582471"/>
              <a:gd name="connsiteY7" fmla="*/ 39958 h 63945"/>
              <a:gd name="connsiteX8" fmla="*/ 2278650 w 2582471"/>
              <a:gd name="connsiteY8" fmla="*/ 47950 h 63945"/>
              <a:gd name="connsiteX9" fmla="*/ 2473963 w 2582471"/>
              <a:gd name="connsiteY9" fmla="*/ 55942 h 63945"/>
              <a:gd name="connsiteX10" fmla="*/ 2582471 w 2582471"/>
              <a:gd name="connsiteY10" fmla="*/ 63933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63945" extrusionOk="0">
                <a:moveTo>
                  <a:pt x="0" y="7991"/>
                </a:moveTo>
                <a:cubicBezTo>
                  <a:pt x="64852" y="-2265"/>
                  <a:pt x="151673" y="980"/>
                  <a:pt x="231482" y="0"/>
                </a:cubicBezTo>
                <a:cubicBezTo>
                  <a:pt x="294308" y="1891"/>
                  <a:pt x="542854" y="11528"/>
                  <a:pt x="636575" y="15982"/>
                </a:cubicBezTo>
                <a:cubicBezTo>
                  <a:pt x="662235" y="21062"/>
                  <a:pt x="694054" y="24088"/>
                  <a:pt x="723380" y="23975"/>
                </a:cubicBezTo>
                <a:cubicBezTo>
                  <a:pt x="774616" y="22645"/>
                  <a:pt x="845869" y="29628"/>
                  <a:pt x="904225" y="31966"/>
                </a:cubicBezTo>
                <a:cubicBezTo>
                  <a:pt x="1349270" y="63021"/>
                  <a:pt x="699128" y="-300"/>
                  <a:pt x="1273150" y="47950"/>
                </a:cubicBezTo>
                <a:cubicBezTo>
                  <a:pt x="1442881" y="59289"/>
                  <a:pt x="1284722" y="75299"/>
                  <a:pt x="1497399" y="47950"/>
                </a:cubicBezTo>
                <a:cubicBezTo>
                  <a:pt x="1592768" y="34135"/>
                  <a:pt x="1679068" y="58231"/>
                  <a:pt x="1786751" y="39958"/>
                </a:cubicBezTo>
                <a:cubicBezTo>
                  <a:pt x="2051443" y="36207"/>
                  <a:pt x="1867752" y="31884"/>
                  <a:pt x="2278650" y="47950"/>
                </a:cubicBezTo>
                <a:cubicBezTo>
                  <a:pt x="2368539" y="52484"/>
                  <a:pt x="2397364" y="65845"/>
                  <a:pt x="2473963" y="55942"/>
                </a:cubicBezTo>
                <a:cubicBezTo>
                  <a:pt x="2568255" y="65009"/>
                  <a:pt x="2531924" y="65911"/>
                  <a:pt x="2582471" y="63933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30549"/>
                      <a:gd name="connsiteY0" fmla="*/ 7088 h 56716"/>
                      <a:gd name="connsiteX1" fmla="*/ 226828 w 2530549"/>
                      <a:gd name="connsiteY1" fmla="*/ 0 h 56716"/>
                      <a:gd name="connsiteX2" fmla="*/ 623777 w 2530549"/>
                      <a:gd name="connsiteY2" fmla="*/ 14176 h 56716"/>
                      <a:gd name="connsiteX3" fmla="*/ 708837 w 2530549"/>
                      <a:gd name="connsiteY3" fmla="*/ 21265 h 56716"/>
                      <a:gd name="connsiteX4" fmla="*/ 886046 w 2530549"/>
                      <a:gd name="connsiteY4" fmla="*/ 28353 h 56716"/>
                      <a:gd name="connsiteX5" fmla="*/ 1247553 w 2530549"/>
                      <a:gd name="connsiteY5" fmla="*/ 42530 h 56716"/>
                      <a:gd name="connsiteX6" fmla="*/ 1467293 w 2530549"/>
                      <a:gd name="connsiteY6" fmla="*/ 42530 h 56716"/>
                      <a:gd name="connsiteX7" fmla="*/ 1750828 w 2530549"/>
                      <a:gd name="connsiteY7" fmla="*/ 35441 h 56716"/>
                      <a:gd name="connsiteX8" fmla="*/ 2232837 w 2530549"/>
                      <a:gd name="connsiteY8" fmla="*/ 42530 h 56716"/>
                      <a:gd name="connsiteX9" fmla="*/ 2424223 w 2530549"/>
                      <a:gd name="connsiteY9" fmla="*/ 49618 h 56716"/>
                      <a:gd name="connsiteX10" fmla="*/ 2530549 w 2530549"/>
                      <a:gd name="connsiteY10" fmla="*/ 56706 h 56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30549" h="56716">
                        <a:moveTo>
                          <a:pt x="0" y="7088"/>
                        </a:moveTo>
                        <a:cubicBezTo>
                          <a:pt x="75609" y="4725"/>
                          <a:pt x="151182" y="0"/>
                          <a:pt x="226828" y="0"/>
                        </a:cubicBezTo>
                        <a:cubicBezTo>
                          <a:pt x="279591" y="0"/>
                          <a:pt x="547043" y="9791"/>
                          <a:pt x="623777" y="14176"/>
                        </a:cubicBezTo>
                        <a:cubicBezTo>
                          <a:pt x="652182" y="15799"/>
                          <a:pt x="680427" y="19729"/>
                          <a:pt x="708837" y="21265"/>
                        </a:cubicBezTo>
                        <a:cubicBezTo>
                          <a:pt x="767868" y="24456"/>
                          <a:pt x="826999" y="25473"/>
                          <a:pt x="886046" y="28353"/>
                        </a:cubicBezTo>
                        <a:cubicBezTo>
                          <a:pt x="1215106" y="44404"/>
                          <a:pt x="670943" y="26054"/>
                          <a:pt x="1247553" y="42530"/>
                        </a:cubicBezTo>
                        <a:cubicBezTo>
                          <a:pt x="1428192" y="54572"/>
                          <a:pt x="1279485" y="49238"/>
                          <a:pt x="1467293" y="42530"/>
                        </a:cubicBezTo>
                        <a:cubicBezTo>
                          <a:pt x="1561774" y="39156"/>
                          <a:pt x="1656316" y="37804"/>
                          <a:pt x="1750828" y="35441"/>
                        </a:cubicBezTo>
                        <a:cubicBezTo>
                          <a:pt x="1987566" y="20646"/>
                          <a:pt x="1824418" y="27021"/>
                          <a:pt x="2232837" y="42530"/>
                        </a:cubicBezTo>
                        <a:lnTo>
                          <a:pt x="2424223" y="49618"/>
                        </a:lnTo>
                        <a:cubicBezTo>
                          <a:pt x="2516348" y="57295"/>
                          <a:pt x="2480832" y="56706"/>
                          <a:pt x="2530549" y="56706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orma libre 6">
            <a:extLst>
              <a:ext uri="{FF2B5EF4-FFF2-40B4-BE49-F238E27FC236}">
                <a16:creationId xmlns:a16="http://schemas.microsoft.com/office/drawing/2014/main" id="{F7D8B3D5-0B1B-F149-9BC0-F5BEF4E4AB4A}"/>
              </a:ext>
            </a:extLst>
          </p:cNvPr>
          <p:cNvSpPr/>
          <p:nvPr/>
        </p:nvSpPr>
        <p:spPr>
          <a:xfrm>
            <a:off x="940236" y="1333066"/>
            <a:ext cx="2582471" cy="45719"/>
          </a:xfrm>
          <a:custGeom>
            <a:avLst/>
            <a:gdLst>
              <a:gd name="connsiteX0" fmla="*/ 0 w 2582471"/>
              <a:gd name="connsiteY0" fmla="*/ 11429 h 45719"/>
              <a:gd name="connsiteX1" fmla="*/ 42921 w 2582471"/>
              <a:gd name="connsiteY1" fmla="*/ 22860 h 45719"/>
              <a:gd name="connsiteX2" fmla="*/ 78690 w 2582471"/>
              <a:gd name="connsiteY2" fmla="*/ 11429 h 45719"/>
              <a:gd name="connsiteX3" fmla="*/ 135919 w 2582471"/>
              <a:gd name="connsiteY3" fmla="*/ 0 h 45719"/>
              <a:gd name="connsiteX4" fmla="*/ 479295 w 2582471"/>
              <a:gd name="connsiteY4" fmla="*/ 11429 h 45719"/>
              <a:gd name="connsiteX5" fmla="*/ 887053 w 2582471"/>
              <a:gd name="connsiteY5" fmla="*/ 22860 h 45719"/>
              <a:gd name="connsiteX6" fmla="*/ 1101663 w 2582471"/>
              <a:gd name="connsiteY6" fmla="*/ 34289 h 45719"/>
              <a:gd name="connsiteX7" fmla="*/ 1845644 w 2582471"/>
              <a:gd name="connsiteY7" fmla="*/ 45719 h 45719"/>
              <a:gd name="connsiteX8" fmla="*/ 2096022 w 2582471"/>
              <a:gd name="connsiteY8" fmla="*/ 34289 h 45719"/>
              <a:gd name="connsiteX9" fmla="*/ 2410784 w 2582471"/>
              <a:gd name="connsiteY9" fmla="*/ 11429 h 45719"/>
              <a:gd name="connsiteX10" fmla="*/ 2582471 w 2582471"/>
              <a:gd name="connsiteY10" fmla="*/ 1142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45719" extrusionOk="0">
                <a:moveTo>
                  <a:pt x="0" y="11429"/>
                </a:moveTo>
                <a:cubicBezTo>
                  <a:pt x="12468" y="14105"/>
                  <a:pt x="26503" y="23579"/>
                  <a:pt x="42921" y="22860"/>
                </a:cubicBezTo>
                <a:cubicBezTo>
                  <a:pt x="55766" y="23004"/>
                  <a:pt x="65938" y="14406"/>
                  <a:pt x="78690" y="11429"/>
                </a:cubicBezTo>
                <a:cubicBezTo>
                  <a:pt x="96646" y="7778"/>
                  <a:pt x="116735" y="4406"/>
                  <a:pt x="135919" y="0"/>
                </a:cubicBezTo>
                <a:cubicBezTo>
                  <a:pt x="285212" y="27065"/>
                  <a:pt x="414867" y="36805"/>
                  <a:pt x="479295" y="11429"/>
                </a:cubicBezTo>
                <a:cubicBezTo>
                  <a:pt x="558511" y="-9090"/>
                  <a:pt x="839414" y="847"/>
                  <a:pt x="887053" y="22860"/>
                </a:cubicBezTo>
                <a:cubicBezTo>
                  <a:pt x="952660" y="24577"/>
                  <a:pt x="1023267" y="39011"/>
                  <a:pt x="1101663" y="34289"/>
                </a:cubicBezTo>
                <a:cubicBezTo>
                  <a:pt x="1235579" y="14406"/>
                  <a:pt x="1563514" y="36094"/>
                  <a:pt x="1845644" y="45719"/>
                </a:cubicBezTo>
                <a:cubicBezTo>
                  <a:pt x="1882062" y="35035"/>
                  <a:pt x="2025351" y="23987"/>
                  <a:pt x="2096022" y="34289"/>
                </a:cubicBezTo>
                <a:cubicBezTo>
                  <a:pt x="2185328" y="25390"/>
                  <a:pt x="2308960" y="14050"/>
                  <a:pt x="2410784" y="11429"/>
                </a:cubicBezTo>
                <a:cubicBezTo>
                  <a:pt x="2467722" y="25076"/>
                  <a:pt x="2543820" y="1742"/>
                  <a:pt x="2582471" y="11429"/>
                </a:cubicBezTo>
              </a:path>
            </a:pathLst>
          </a:custGeom>
          <a:noFill/>
          <a:ln w="412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58902"/>
                      <a:gd name="connsiteY0" fmla="*/ 7088 h 28353"/>
                      <a:gd name="connsiteX1" fmla="*/ 42530 w 2558902"/>
                      <a:gd name="connsiteY1" fmla="*/ 14177 h 28353"/>
                      <a:gd name="connsiteX2" fmla="*/ 77972 w 2558902"/>
                      <a:gd name="connsiteY2" fmla="*/ 7088 h 28353"/>
                      <a:gd name="connsiteX3" fmla="*/ 134679 w 2558902"/>
                      <a:gd name="connsiteY3" fmla="*/ 0 h 28353"/>
                      <a:gd name="connsiteX4" fmla="*/ 474921 w 2558902"/>
                      <a:gd name="connsiteY4" fmla="*/ 7088 h 28353"/>
                      <a:gd name="connsiteX5" fmla="*/ 878958 w 2558902"/>
                      <a:gd name="connsiteY5" fmla="*/ 14177 h 28353"/>
                      <a:gd name="connsiteX6" fmla="*/ 1091609 w 2558902"/>
                      <a:gd name="connsiteY6" fmla="*/ 21265 h 28353"/>
                      <a:gd name="connsiteX7" fmla="*/ 1828800 w 2558902"/>
                      <a:gd name="connsiteY7" fmla="*/ 28353 h 28353"/>
                      <a:gd name="connsiteX8" fmla="*/ 2076893 w 2558902"/>
                      <a:gd name="connsiteY8" fmla="*/ 21265 h 28353"/>
                      <a:gd name="connsiteX9" fmla="*/ 2388782 w 2558902"/>
                      <a:gd name="connsiteY9" fmla="*/ 7088 h 28353"/>
                      <a:gd name="connsiteX10" fmla="*/ 2558902 w 2558902"/>
                      <a:gd name="connsiteY10" fmla="*/ 7088 h 28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8902" h="28353">
                        <a:moveTo>
                          <a:pt x="0" y="7088"/>
                        </a:moveTo>
                        <a:cubicBezTo>
                          <a:pt x="14177" y="9451"/>
                          <a:pt x="28158" y="14177"/>
                          <a:pt x="42530" y="14177"/>
                        </a:cubicBezTo>
                        <a:cubicBezTo>
                          <a:pt x="54578" y="14177"/>
                          <a:pt x="66064" y="8920"/>
                          <a:pt x="77972" y="7088"/>
                        </a:cubicBezTo>
                        <a:cubicBezTo>
                          <a:pt x="96800" y="4191"/>
                          <a:pt x="115777" y="2363"/>
                          <a:pt x="134679" y="0"/>
                        </a:cubicBezTo>
                        <a:lnTo>
                          <a:pt x="474921" y="7088"/>
                        </a:lnTo>
                        <a:lnTo>
                          <a:pt x="878958" y="14177"/>
                        </a:lnTo>
                        <a:cubicBezTo>
                          <a:pt x="949862" y="15807"/>
                          <a:pt x="1020694" y="20207"/>
                          <a:pt x="1091609" y="21265"/>
                        </a:cubicBezTo>
                        <a:lnTo>
                          <a:pt x="1828800" y="28353"/>
                        </a:lnTo>
                        <a:lnTo>
                          <a:pt x="2076893" y="21265"/>
                        </a:lnTo>
                        <a:cubicBezTo>
                          <a:pt x="2180888" y="17316"/>
                          <a:pt x="2284712" y="7088"/>
                          <a:pt x="2388782" y="7088"/>
                        </a:cubicBezTo>
                        <a:lnTo>
                          <a:pt x="2558902" y="7088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080A989-EF7A-ED4F-91E3-AC3B92C6A7A7}"/>
              </a:ext>
            </a:extLst>
          </p:cNvPr>
          <p:cNvSpPr/>
          <p:nvPr/>
        </p:nvSpPr>
        <p:spPr>
          <a:xfrm>
            <a:off x="5878690" y="1123946"/>
            <a:ext cx="4458471" cy="22241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>
                <a:solidFill>
                  <a:schemeClr val="bg1"/>
                </a:solidFill>
                <a:latin typeface="+mj-lt"/>
              </a:rPr>
              <a:t>Pulse </a:t>
            </a:r>
            <a:r>
              <a:rPr lang="es-ES" sz="3200" dirty="0" err="1">
                <a:solidFill>
                  <a:schemeClr val="bg1"/>
                </a:solidFill>
                <a:latin typeface="+mj-lt"/>
              </a:rPr>
              <a:t>Shape</a:t>
            </a:r>
            <a:r>
              <a:rPr lang="es-ES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+mj-lt"/>
              </a:rPr>
              <a:t>Comparison</a:t>
            </a:r>
            <a:r>
              <a:rPr lang="es-ES" sz="3200" dirty="0">
                <a:solidFill>
                  <a:schemeClr val="bg1"/>
                </a:solidFill>
                <a:latin typeface="+mj-lt"/>
              </a:rPr>
              <a:t> (PSC)</a:t>
            </a:r>
          </a:p>
          <a:p>
            <a:pPr algn="ctr"/>
            <a:r>
              <a:rPr lang="es-ES" dirty="0">
                <a:latin typeface="+mj-lt"/>
              </a:rPr>
              <a:t>PSC </a:t>
            </a:r>
            <a:r>
              <a:rPr lang="es-ES" dirty="0" err="1">
                <a:latin typeface="+mj-lt"/>
              </a:rPr>
              <a:t>algorithms</a:t>
            </a:r>
            <a:r>
              <a:rPr lang="es-ES" dirty="0">
                <a:latin typeface="+mj-lt"/>
              </a:rPr>
              <a:t> use </a:t>
            </a:r>
            <a:r>
              <a:rPr lang="es-ES" dirty="0" err="1">
                <a:latin typeface="+mj-lt"/>
              </a:rPr>
              <a:t>statistical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criteria</a:t>
            </a:r>
            <a:r>
              <a:rPr lang="es-ES" dirty="0">
                <a:latin typeface="+mj-lt"/>
              </a:rPr>
              <a:t> to compare </a:t>
            </a:r>
            <a:r>
              <a:rPr lang="es-ES" dirty="0" err="1">
                <a:latin typeface="+mj-lt"/>
              </a:rPr>
              <a:t>between</a:t>
            </a:r>
            <a:r>
              <a:rPr lang="es-ES" dirty="0">
                <a:latin typeface="+mj-lt"/>
              </a:rPr>
              <a:t> </a:t>
            </a:r>
            <a:r>
              <a:rPr lang="es-ES" dirty="0" err="1">
                <a:latin typeface="+mj-lt"/>
              </a:rPr>
              <a:t>the</a:t>
            </a:r>
            <a:r>
              <a:rPr lang="es-ES" dirty="0">
                <a:latin typeface="+mj-lt"/>
              </a:rPr>
              <a:t> experimental </a:t>
            </a:r>
            <a:r>
              <a:rPr lang="es-ES" dirty="0" err="1">
                <a:latin typeface="+mj-lt"/>
              </a:rPr>
              <a:t>signals</a:t>
            </a:r>
            <a:r>
              <a:rPr lang="es-ES" dirty="0">
                <a:latin typeface="+mj-lt"/>
              </a:rPr>
              <a:t> and </a:t>
            </a:r>
            <a:r>
              <a:rPr lang="es-ES" dirty="0" err="1">
                <a:latin typeface="+mj-lt"/>
              </a:rPr>
              <a:t>the</a:t>
            </a:r>
            <a:r>
              <a:rPr lang="es-ES" dirty="0">
                <a:latin typeface="+mj-lt"/>
              </a:rPr>
              <a:t> DB </a:t>
            </a:r>
            <a:r>
              <a:rPr lang="es-ES" dirty="0" err="1">
                <a:latin typeface="+mj-lt"/>
              </a:rPr>
              <a:t>ones</a:t>
            </a:r>
            <a:r>
              <a:rPr lang="es-ES" dirty="0">
                <a:latin typeface="+mj-lt"/>
              </a:rPr>
              <a:t> (</a:t>
            </a:r>
            <a:r>
              <a:rPr lang="es-ES" dirty="0">
                <a:latin typeface="Symbol" pitchFamily="2" charset="2"/>
              </a:rPr>
              <a:t>c</a:t>
            </a:r>
            <a:r>
              <a:rPr lang="es-ES" baseline="30000" dirty="0">
                <a:latin typeface="+mj-lt"/>
              </a:rPr>
              <a:t>2</a:t>
            </a:r>
            <a:r>
              <a:rPr lang="es-ES" dirty="0">
                <a:latin typeface="+mj-lt"/>
              </a:rPr>
              <a:t>, </a:t>
            </a:r>
            <a:r>
              <a:rPr lang="es-ES" dirty="0" err="1">
                <a:latin typeface="+mj-lt"/>
              </a:rPr>
              <a:t>Wilcoxon</a:t>
            </a:r>
            <a:r>
              <a:rPr lang="es-ES" dirty="0">
                <a:latin typeface="+mj-lt"/>
              </a:rPr>
              <a:t> test,…)</a:t>
            </a:r>
          </a:p>
        </p:txBody>
      </p:sp>
      <p:pic>
        <p:nvPicPr>
          <p:cNvPr id="9" name="Google Shape;190;g33559d75633_1_34">
            <a:extLst>
              <a:ext uri="{FF2B5EF4-FFF2-40B4-BE49-F238E27FC236}">
                <a16:creationId xmlns:a16="http://schemas.microsoft.com/office/drawing/2014/main" id="{6378B058-80EE-5B45-9318-6A5295E4400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/>
          <a:srcRect l="14239" t="6604"/>
          <a:stretch/>
        </p:blipFill>
        <p:spPr>
          <a:xfrm>
            <a:off x="632075" y="2658629"/>
            <a:ext cx="4432798" cy="34586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F31F272-603E-224D-B147-C9226475CA7E}"/>
              </a:ext>
            </a:extLst>
          </p:cNvPr>
          <p:cNvSpPr txBox="1"/>
          <p:nvPr/>
        </p:nvSpPr>
        <p:spPr>
          <a:xfrm>
            <a:off x="916667" y="1642966"/>
            <a:ext cx="4148205" cy="707886"/>
          </a:xfrm>
          <a:prstGeom prst="rect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+mj-lt"/>
              </a:rPr>
              <a:t>Signals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corresponding</a:t>
            </a:r>
            <a:r>
              <a:rPr lang="es-ES" sz="2000" dirty="0">
                <a:latin typeface="+mj-lt"/>
              </a:rPr>
              <a:t> to </a:t>
            </a:r>
            <a:r>
              <a:rPr lang="es-ES" sz="2000" dirty="0" err="1">
                <a:latin typeface="+mj-lt"/>
              </a:rPr>
              <a:t>an</a:t>
            </a:r>
            <a:r>
              <a:rPr lang="es-ES" sz="2000" dirty="0">
                <a:latin typeface="+mj-lt"/>
              </a:rPr>
              <a:t> experimental </a:t>
            </a:r>
            <a:r>
              <a:rPr lang="es-ES" sz="2000" dirty="0" err="1">
                <a:latin typeface="+mj-lt"/>
              </a:rPr>
              <a:t>event</a:t>
            </a:r>
            <a:r>
              <a:rPr lang="es-ES" sz="2000" dirty="0">
                <a:latin typeface="+mj-lt"/>
              </a:rPr>
              <a:t> in a </a:t>
            </a:r>
            <a:r>
              <a:rPr lang="es-ES" sz="2000" dirty="0" err="1">
                <a:latin typeface="+mj-lt"/>
              </a:rPr>
              <a:t>given</a:t>
            </a:r>
            <a:r>
              <a:rPr lang="es-ES" sz="2000" dirty="0">
                <a:latin typeface="+mj-lt"/>
              </a:rPr>
              <a:t> detector</a:t>
            </a:r>
          </a:p>
        </p:txBody>
      </p:sp>
      <p:sp>
        <p:nvSpPr>
          <p:cNvPr id="12" name="Flecha abajo 11">
            <a:extLst>
              <a:ext uri="{FF2B5EF4-FFF2-40B4-BE49-F238E27FC236}">
                <a16:creationId xmlns:a16="http://schemas.microsoft.com/office/drawing/2014/main" id="{B5B17602-26EA-D340-9B4B-3CA854746B07}"/>
              </a:ext>
            </a:extLst>
          </p:cNvPr>
          <p:cNvSpPr/>
          <p:nvPr/>
        </p:nvSpPr>
        <p:spPr>
          <a:xfrm rot="16200000">
            <a:off x="5204855" y="1794545"/>
            <a:ext cx="484632" cy="669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E7799A4-18DD-5547-BB8D-944B03EEA85A}"/>
              </a:ext>
            </a:extLst>
          </p:cNvPr>
          <p:cNvSpPr txBox="1"/>
          <p:nvPr/>
        </p:nvSpPr>
        <p:spPr>
          <a:xfrm>
            <a:off x="9824549" y="3652635"/>
            <a:ext cx="2123323" cy="190821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latin typeface="+mj-lt"/>
              </a:rPr>
              <a:t>OUTPUT</a:t>
            </a:r>
          </a:p>
          <a:p>
            <a:pPr algn="ctr"/>
            <a:r>
              <a:rPr lang="es-ES" dirty="0" err="1">
                <a:solidFill>
                  <a:schemeClr val="bg1"/>
                </a:solidFill>
                <a:latin typeface="+mj-lt"/>
              </a:rPr>
              <a:t>Interaction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 position </a:t>
            </a:r>
            <a:r>
              <a:rPr lang="es-ES" dirty="0" err="1">
                <a:solidFill>
                  <a:schemeClr val="bg1"/>
                </a:solidFill>
                <a:latin typeface="+mj-lt"/>
              </a:rPr>
              <a:t>coordinates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+mj-lt"/>
              </a:rPr>
              <a:t>corresponding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 to </a:t>
            </a:r>
            <a:r>
              <a:rPr lang="es-ES" dirty="0" err="1">
                <a:solidFill>
                  <a:schemeClr val="bg1"/>
                </a:solidFill>
                <a:latin typeface="+mj-lt"/>
              </a:rPr>
              <a:t>the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 pulses </a:t>
            </a:r>
            <a:r>
              <a:rPr lang="es-ES" dirty="0" err="1">
                <a:solidFill>
                  <a:schemeClr val="bg1"/>
                </a:solidFill>
                <a:latin typeface="+mj-lt"/>
              </a:rPr>
              <a:t>recorded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:</a:t>
            </a:r>
          </a:p>
          <a:p>
            <a:pPr algn="ctr"/>
            <a:r>
              <a:rPr lang="es-ES" dirty="0">
                <a:solidFill>
                  <a:schemeClr val="bg1"/>
                </a:solidFill>
                <a:latin typeface="+mj-lt"/>
              </a:rPr>
              <a:t>(r, </a:t>
            </a:r>
            <a:r>
              <a:rPr lang="es-ES" dirty="0">
                <a:solidFill>
                  <a:schemeClr val="bg1"/>
                </a:solidFill>
                <a:latin typeface="Symbol" pitchFamily="2" charset="2"/>
              </a:rPr>
              <a:t>q</a:t>
            </a:r>
            <a:r>
              <a:rPr lang="es-ES" dirty="0">
                <a:solidFill>
                  <a:schemeClr val="bg1"/>
                </a:solidFill>
                <a:latin typeface="+mj-lt"/>
              </a:rPr>
              <a:t>, z)</a:t>
            </a:r>
          </a:p>
        </p:txBody>
      </p:sp>
      <p:sp>
        <p:nvSpPr>
          <p:cNvPr id="15" name="Flecha abajo 14">
            <a:extLst>
              <a:ext uri="{FF2B5EF4-FFF2-40B4-BE49-F238E27FC236}">
                <a16:creationId xmlns:a16="http://schemas.microsoft.com/office/drawing/2014/main" id="{9130E295-830A-234D-B49A-4BB0C472954B}"/>
              </a:ext>
            </a:extLst>
          </p:cNvPr>
          <p:cNvSpPr/>
          <p:nvPr/>
        </p:nvSpPr>
        <p:spPr>
          <a:xfrm rot="5400000">
            <a:off x="9347603" y="4545179"/>
            <a:ext cx="484632" cy="3547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04D6288-9D46-AE47-950E-C6A970718892}"/>
              </a:ext>
            </a:extLst>
          </p:cNvPr>
          <p:cNvSpPr txBox="1"/>
          <p:nvPr/>
        </p:nvSpPr>
        <p:spPr>
          <a:xfrm>
            <a:off x="5277932" y="3629952"/>
            <a:ext cx="4077358" cy="218521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latin typeface="+mj-lt"/>
              </a:rPr>
              <a:t>TRACKING</a:t>
            </a:r>
          </a:p>
          <a:p>
            <a:pPr algn="just"/>
            <a:r>
              <a:rPr lang="en-GB" sz="1800" noProof="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From a set of interaction positions corresponding to a given in-coincidence event, the most probable trajectory is evaluated through tracking algorithms that are based on the </a:t>
            </a:r>
            <a:r>
              <a:rPr lang="en-GB" sz="1800" u="sng" noProof="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Compton Scattering </a:t>
            </a:r>
            <a:r>
              <a:rPr lang="en-GB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formula</a:t>
            </a:r>
            <a:endParaRPr lang="es-E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lecha curva 16">
            <a:extLst>
              <a:ext uri="{FF2B5EF4-FFF2-40B4-BE49-F238E27FC236}">
                <a16:creationId xmlns:a16="http://schemas.microsoft.com/office/drawing/2014/main" id="{920F2207-82D0-9A4B-A64D-B0A3D27807AF}"/>
              </a:ext>
            </a:extLst>
          </p:cNvPr>
          <p:cNvSpPr/>
          <p:nvPr/>
        </p:nvSpPr>
        <p:spPr>
          <a:xfrm rot="5400000">
            <a:off x="10481552" y="2037259"/>
            <a:ext cx="914230" cy="830265"/>
          </a:xfrm>
          <a:prstGeom prst="bentArrow">
            <a:avLst>
              <a:gd name="adj1" fmla="val 25000"/>
              <a:gd name="adj2" fmla="val 27853"/>
              <a:gd name="adj3" fmla="val 25000"/>
              <a:gd name="adj4" fmla="val 16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32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0FEED9-E7B4-6346-B9DA-BF621278C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13" y="301324"/>
            <a:ext cx="11126973" cy="896611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s-ES" sz="3600" dirty="0" err="1"/>
              <a:t>Signal</a:t>
            </a:r>
            <a:r>
              <a:rPr lang="es-ES" sz="3600" dirty="0"/>
              <a:t> </a:t>
            </a:r>
            <a:r>
              <a:rPr lang="es-ES" sz="3600" dirty="0" err="1"/>
              <a:t>readout</a:t>
            </a:r>
            <a:r>
              <a:rPr lang="es-ES" sz="3600" dirty="0"/>
              <a:t> and </a:t>
            </a:r>
            <a:r>
              <a:rPr lang="es-ES" sz="3600" dirty="0" err="1"/>
              <a:t>processing</a:t>
            </a:r>
            <a:r>
              <a:rPr lang="es-ES" sz="3600" dirty="0"/>
              <a:t>: PSA </a:t>
            </a:r>
            <a:r>
              <a:rPr lang="es-ES" sz="3600" dirty="0" err="1"/>
              <a:t>farms</a:t>
            </a:r>
            <a:r>
              <a:rPr lang="es-ES" sz="3600" dirty="0"/>
              <a:t>  and data </a:t>
            </a:r>
            <a:r>
              <a:rPr lang="es-ES" sz="3600" dirty="0" err="1"/>
              <a:t>storage</a:t>
            </a:r>
            <a:endParaRPr lang="es-ES" sz="3600" dirty="0"/>
          </a:p>
        </p:txBody>
      </p:sp>
      <p:pic>
        <p:nvPicPr>
          <p:cNvPr id="17" name="Picture 27">
            <a:extLst>
              <a:ext uri="{FF2B5EF4-FFF2-40B4-BE49-F238E27FC236}">
                <a16:creationId xmlns:a16="http://schemas.microsoft.com/office/drawing/2014/main" id="{EA6F7038-B0BA-D44A-BE2A-2A976418E19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082" y="1509823"/>
            <a:ext cx="7995684" cy="4834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7" descr="logoAgata">
            <a:extLst>
              <a:ext uri="{FF2B5EF4-FFF2-40B4-BE49-F238E27FC236}">
                <a16:creationId xmlns:a16="http://schemas.microsoft.com/office/drawing/2014/main" id="{81E902F1-458D-6448-B13D-B3E496881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3910" y="5376086"/>
            <a:ext cx="755576" cy="100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ítulo 1">
            <a:extLst>
              <a:ext uri="{FF2B5EF4-FFF2-40B4-BE49-F238E27FC236}">
                <a16:creationId xmlns:a16="http://schemas.microsoft.com/office/drawing/2014/main" id="{E1C38067-927E-AD47-B2E9-6186ECAA3E25}"/>
              </a:ext>
            </a:extLst>
          </p:cNvPr>
          <p:cNvSpPr txBox="1">
            <a:spLocks/>
          </p:cNvSpPr>
          <p:nvPr/>
        </p:nvSpPr>
        <p:spPr>
          <a:xfrm>
            <a:off x="688457" y="3429000"/>
            <a:ext cx="1975884" cy="14213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dirty="0">
                <a:solidFill>
                  <a:schemeClr val="bg1"/>
                </a:solidFill>
              </a:rPr>
              <a:t>Data </a:t>
            </a:r>
            <a:r>
              <a:rPr lang="es-ES" sz="2400" dirty="0" err="1">
                <a:solidFill>
                  <a:schemeClr val="bg1"/>
                </a:solidFill>
              </a:rPr>
              <a:t>flow</a:t>
            </a:r>
            <a:r>
              <a:rPr lang="es-ES" sz="2400" dirty="0">
                <a:solidFill>
                  <a:schemeClr val="bg1"/>
                </a:solidFill>
              </a:rPr>
              <a:t>, control and </a:t>
            </a:r>
            <a:r>
              <a:rPr lang="es-ES" sz="2400" dirty="0" err="1">
                <a:solidFill>
                  <a:schemeClr val="bg1"/>
                </a:solidFill>
              </a:rPr>
              <a:t>storage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949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7AF3BC-72B5-2346-915D-CFC430870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170" y="103191"/>
            <a:ext cx="6018546" cy="910332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s-ES" sz="3600" dirty="0"/>
              <a:t>Data </a:t>
            </a:r>
            <a:r>
              <a:rPr lang="es-ES" sz="3600" dirty="0" err="1"/>
              <a:t>merging</a:t>
            </a:r>
            <a:r>
              <a:rPr lang="es-ES" sz="3600" dirty="0"/>
              <a:t> </a:t>
            </a:r>
            <a:r>
              <a:rPr lang="es-ES" sz="3600" dirty="0" err="1"/>
              <a:t>process</a:t>
            </a:r>
            <a:r>
              <a:rPr lang="es-ES" sz="3600" dirty="0"/>
              <a:t> at </a:t>
            </a:r>
          </a:p>
        </p:txBody>
      </p:sp>
      <p:pic>
        <p:nvPicPr>
          <p:cNvPr id="5" name="Picture 7" descr="logoAgata">
            <a:extLst>
              <a:ext uri="{FF2B5EF4-FFF2-40B4-BE49-F238E27FC236}">
                <a16:creationId xmlns:a16="http://schemas.microsoft.com/office/drawing/2014/main" id="{CA6023D9-4C03-D646-94AB-72BA992C2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0480" y="58109"/>
            <a:ext cx="755576" cy="100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7462">
            <a:extLst>
              <a:ext uri="{FF2B5EF4-FFF2-40B4-BE49-F238E27FC236}">
                <a16:creationId xmlns:a16="http://schemas.microsoft.com/office/drawing/2014/main" id="{CEDABB29-1F65-9E4D-A556-309E8D3F505E}"/>
              </a:ext>
            </a:extLst>
          </p:cNvPr>
          <p:cNvGrpSpPr/>
          <p:nvPr/>
        </p:nvGrpSpPr>
        <p:grpSpPr>
          <a:xfrm>
            <a:off x="635" y="460669"/>
            <a:ext cx="12190731" cy="6100449"/>
            <a:chOff x="0" y="-253473"/>
            <a:chExt cx="12191238" cy="6101061"/>
          </a:xfrm>
        </p:grpSpPr>
        <p:pic>
          <p:nvPicPr>
            <p:cNvPr id="10" name="Picture 8529">
              <a:extLst>
                <a:ext uri="{FF2B5EF4-FFF2-40B4-BE49-F238E27FC236}">
                  <a16:creationId xmlns:a16="http://schemas.microsoft.com/office/drawing/2014/main" id="{BEEA15E5-AD66-534A-8231-30080893762D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48478" y="-253473"/>
              <a:ext cx="1187196" cy="251460"/>
            </a:xfrm>
            <a:prstGeom prst="rect">
              <a:avLst/>
            </a:prstGeom>
          </p:spPr>
        </p:pic>
        <p:sp>
          <p:nvSpPr>
            <p:cNvPr id="11" name="Shape 8530">
              <a:extLst>
                <a:ext uri="{FF2B5EF4-FFF2-40B4-BE49-F238E27FC236}">
                  <a16:creationId xmlns:a16="http://schemas.microsoft.com/office/drawing/2014/main" id="{789BF581-E97E-224F-BA07-05E689011B1A}"/>
                </a:ext>
              </a:extLst>
            </p:cNvPr>
            <p:cNvSpPr/>
            <p:nvPr/>
          </p:nvSpPr>
          <p:spPr>
            <a:xfrm>
              <a:off x="11137392" y="380238"/>
              <a:ext cx="360045" cy="0"/>
            </a:xfrm>
            <a:custGeom>
              <a:avLst/>
              <a:gdLst/>
              <a:ahLst/>
              <a:cxnLst/>
              <a:rect l="0" t="0" r="0" b="0"/>
              <a:pathLst>
                <a:path w="360045">
                  <a:moveTo>
                    <a:pt x="0" y="0"/>
                  </a:moveTo>
                  <a:lnTo>
                    <a:pt x="360045" y="0"/>
                  </a:lnTo>
                </a:path>
              </a:pathLst>
            </a:custGeom>
            <a:ln w="25908" cap="flat">
              <a:miter lim="127000"/>
            </a:ln>
          </p:spPr>
          <p:style>
            <a:lnRef idx="1">
              <a:srgbClr val="ED7D31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2" name="Shape 8531">
              <a:extLst>
                <a:ext uri="{FF2B5EF4-FFF2-40B4-BE49-F238E27FC236}">
                  <a16:creationId xmlns:a16="http://schemas.microsoft.com/office/drawing/2014/main" id="{5AAE82A1-42D8-EE44-B596-3B66113DAFD1}"/>
                </a:ext>
              </a:extLst>
            </p:cNvPr>
            <p:cNvSpPr/>
            <p:nvPr/>
          </p:nvSpPr>
          <p:spPr>
            <a:xfrm>
              <a:off x="0" y="390906"/>
              <a:ext cx="12191238" cy="0"/>
            </a:xfrm>
            <a:custGeom>
              <a:avLst/>
              <a:gdLst/>
              <a:ahLst/>
              <a:cxnLst/>
              <a:rect l="0" t="0" r="0" b="0"/>
              <a:pathLst>
                <a:path w="12191238">
                  <a:moveTo>
                    <a:pt x="12191238" y="0"/>
                  </a:moveTo>
                  <a:lnTo>
                    <a:pt x="0" y="0"/>
                  </a:lnTo>
                </a:path>
              </a:pathLst>
            </a:custGeom>
            <a:ln w="28956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pic>
          <p:nvPicPr>
            <p:cNvPr id="13" name="Picture 8533">
              <a:extLst>
                <a:ext uri="{FF2B5EF4-FFF2-40B4-BE49-F238E27FC236}">
                  <a16:creationId xmlns:a16="http://schemas.microsoft.com/office/drawing/2014/main" id="{14C18DA4-1E19-4F45-B55B-061F4B55FFC4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271522" y="402336"/>
              <a:ext cx="7647432" cy="4968240"/>
            </a:xfrm>
            <a:prstGeom prst="rect">
              <a:avLst/>
            </a:prstGeom>
          </p:spPr>
        </p:pic>
        <p:sp>
          <p:nvSpPr>
            <p:cNvPr id="14" name="Shape 8537">
              <a:extLst>
                <a:ext uri="{FF2B5EF4-FFF2-40B4-BE49-F238E27FC236}">
                  <a16:creationId xmlns:a16="http://schemas.microsoft.com/office/drawing/2014/main" id="{616C1BAF-691E-D642-8C42-B843B95883B8}"/>
                </a:ext>
              </a:extLst>
            </p:cNvPr>
            <p:cNvSpPr/>
            <p:nvPr/>
          </p:nvSpPr>
          <p:spPr>
            <a:xfrm>
              <a:off x="3009138" y="4213860"/>
              <a:ext cx="844296" cy="294132"/>
            </a:xfrm>
            <a:custGeom>
              <a:avLst/>
              <a:gdLst/>
              <a:ahLst/>
              <a:cxnLst/>
              <a:rect l="0" t="0" r="0" b="0"/>
              <a:pathLst>
                <a:path w="844296" h="294132">
                  <a:moveTo>
                    <a:pt x="49022" y="0"/>
                  </a:moveTo>
                  <a:lnTo>
                    <a:pt x="795274" y="0"/>
                  </a:lnTo>
                  <a:cubicBezTo>
                    <a:pt x="822325" y="0"/>
                    <a:pt x="844296" y="21971"/>
                    <a:pt x="844296" y="49022"/>
                  </a:cubicBezTo>
                  <a:lnTo>
                    <a:pt x="844296" y="245110"/>
                  </a:lnTo>
                  <a:cubicBezTo>
                    <a:pt x="844296" y="272161"/>
                    <a:pt x="822325" y="294132"/>
                    <a:pt x="795274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lnTo>
                    <a:pt x="0" y="49022"/>
                  </a:lnTo>
                  <a:cubicBezTo>
                    <a:pt x="0" y="21971"/>
                    <a:pt x="21971" y="0"/>
                    <a:pt x="4902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D9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5" name="Shape 8538">
              <a:extLst>
                <a:ext uri="{FF2B5EF4-FFF2-40B4-BE49-F238E27FC236}">
                  <a16:creationId xmlns:a16="http://schemas.microsoft.com/office/drawing/2014/main" id="{C0663FD6-0062-F443-A186-BE2C919509B3}"/>
                </a:ext>
              </a:extLst>
            </p:cNvPr>
            <p:cNvSpPr/>
            <p:nvPr/>
          </p:nvSpPr>
          <p:spPr>
            <a:xfrm>
              <a:off x="3009138" y="4213860"/>
              <a:ext cx="844296" cy="294132"/>
            </a:xfrm>
            <a:custGeom>
              <a:avLst/>
              <a:gdLst/>
              <a:ahLst/>
              <a:cxnLst/>
              <a:rect l="0" t="0" r="0" b="0"/>
              <a:pathLst>
                <a:path w="844296" h="294132">
                  <a:moveTo>
                    <a:pt x="0" y="49022"/>
                  </a:moveTo>
                  <a:cubicBezTo>
                    <a:pt x="0" y="21971"/>
                    <a:pt x="21971" y="0"/>
                    <a:pt x="49022" y="0"/>
                  </a:cubicBezTo>
                  <a:lnTo>
                    <a:pt x="795274" y="0"/>
                  </a:lnTo>
                  <a:cubicBezTo>
                    <a:pt x="822325" y="0"/>
                    <a:pt x="844296" y="21971"/>
                    <a:pt x="844296" y="49022"/>
                  </a:cubicBezTo>
                  <a:lnTo>
                    <a:pt x="844296" y="245110"/>
                  </a:lnTo>
                  <a:cubicBezTo>
                    <a:pt x="844296" y="272161"/>
                    <a:pt x="822325" y="294132"/>
                    <a:pt x="795274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6" name="Rectangle 8539">
              <a:extLst>
                <a:ext uri="{FF2B5EF4-FFF2-40B4-BE49-F238E27FC236}">
                  <a16:creationId xmlns:a16="http://schemas.microsoft.com/office/drawing/2014/main" id="{6484A583-7894-0D47-905E-20F8225C378D}"/>
                </a:ext>
              </a:extLst>
            </p:cNvPr>
            <p:cNvSpPr/>
            <p:nvPr/>
          </p:nvSpPr>
          <p:spPr>
            <a:xfrm>
              <a:off x="3119755" y="4287418"/>
              <a:ext cx="830492" cy="2419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AGAPRO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7" name="Shape 8540">
              <a:extLst>
                <a:ext uri="{FF2B5EF4-FFF2-40B4-BE49-F238E27FC236}">
                  <a16:creationId xmlns:a16="http://schemas.microsoft.com/office/drawing/2014/main" id="{BA040299-54E2-8347-9EF7-242AEBFDAFE9}"/>
                </a:ext>
              </a:extLst>
            </p:cNvPr>
            <p:cNvSpPr/>
            <p:nvPr/>
          </p:nvSpPr>
          <p:spPr>
            <a:xfrm>
              <a:off x="5519166" y="4213860"/>
              <a:ext cx="816864" cy="294132"/>
            </a:xfrm>
            <a:custGeom>
              <a:avLst/>
              <a:gdLst/>
              <a:ahLst/>
              <a:cxnLst/>
              <a:rect l="0" t="0" r="0" b="0"/>
              <a:pathLst>
                <a:path w="816864" h="294132">
                  <a:moveTo>
                    <a:pt x="49022" y="0"/>
                  </a:moveTo>
                  <a:lnTo>
                    <a:pt x="767842" y="0"/>
                  </a:lnTo>
                  <a:cubicBezTo>
                    <a:pt x="794893" y="0"/>
                    <a:pt x="816864" y="21971"/>
                    <a:pt x="816864" y="49022"/>
                  </a:cubicBezTo>
                  <a:lnTo>
                    <a:pt x="816864" y="245110"/>
                  </a:lnTo>
                  <a:cubicBezTo>
                    <a:pt x="816864" y="272161"/>
                    <a:pt x="794893" y="294132"/>
                    <a:pt x="767842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lnTo>
                    <a:pt x="0" y="49022"/>
                  </a:lnTo>
                  <a:cubicBezTo>
                    <a:pt x="0" y="21971"/>
                    <a:pt x="21971" y="0"/>
                    <a:pt x="4902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D9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8" name="Shape 8541">
              <a:extLst>
                <a:ext uri="{FF2B5EF4-FFF2-40B4-BE49-F238E27FC236}">
                  <a16:creationId xmlns:a16="http://schemas.microsoft.com/office/drawing/2014/main" id="{CD2F09E3-8173-6649-B2DC-0363CED1065A}"/>
                </a:ext>
              </a:extLst>
            </p:cNvPr>
            <p:cNvSpPr/>
            <p:nvPr/>
          </p:nvSpPr>
          <p:spPr>
            <a:xfrm>
              <a:off x="5519166" y="4213860"/>
              <a:ext cx="816864" cy="294132"/>
            </a:xfrm>
            <a:custGeom>
              <a:avLst/>
              <a:gdLst/>
              <a:ahLst/>
              <a:cxnLst/>
              <a:rect l="0" t="0" r="0" b="0"/>
              <a:pathLst>
                <a:path w="816864" h="294132">
                  <a:moveTo>
                    <a:pt x="0" y="49022"/>
                  </a:moveTo>
                  <a:cubicBezTo>
                    <a:pt x="0" y="21971"/>
                    <a:pt x="21971" y="0"/>
                    <a:pt x="49022" y="0"/>
                  </a:cubicBezTo>
                  <a:lnTo>
                    <a:pt x="767842" y="0"/>
                  </a:lnTo>
                  <a:cubicBezTo>
                    <a:pt x="794893" y="0"/>
                    <a:pt x="816864" y="21971"/>
                    <a:pt x="816864" y="49022"/>
                  </a:cubicBezTo>
                  <a:lnTo>
                    <a:pt x="816864" y="245110"/>
                  </a:lnTo>
                  <a:cubicBezTo>
                    <a:pt x="816864" y="272161"/>
                    <a:pt x="794893" y="294132"/>
                    <a:pt x="767842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9" name="Rectangle 8542">
              <a:extLst>
                <a:ext uri="{FF2B5EF4-FFF2-40B4-BE49-F238E27FC236}">
                  <a16:creationId xmlns:a16="http://schemas.microsoft.com/office/drawing/2014/main" id="{B1C216C0-51AB-BB45-83C9-7C9718344E76}"/>
                </a:ext>
              </a:extLst>
            </p:cNvPr>
            <p:cNvSpPr/>
            <p:nvPr/>
          </p:nvSpPr>
          <p:spPr>
            <a:xfrm>
              <a:off x="5731637" y="4287418"/>
              <a:ext cx="525947" cy="2419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GAna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0" name="Shape 8543">
              <a:extLst>
                <a:ext uri="{FF2B5EF4-FFF2-40B4-BE49-F238E27FC236}">
                  <a16:creationId xmlns:a16="http://schemas.microsoft.com/office/drawing/2014/main" id="{A01A7BEB-34AB-104E-AAB6-D83073304B7A}"/>
                </a:ext>
              </a:extLst>
            </p:cNvPr>
            <p:cNvSpPr/>
            <p:nvPr/>
          </p:nvSpPr>
          <p:spPr>
            <a:xfrm>
              <a:off x="8439150" y="4213860"/>
              <a:ext cx="816864" cy="294132"/>
            </a:xfrm>
            <a:custGeom>
              <a:avLst/>
              <a:gdLst/>
              <a:ahLst/>
              <a:cxnLst/>
              <a:rect l="0" t="0" r="0" b="0"/>
              <a:pathLst>
                <a:path w="816864" h="294132">
                  <a:moveTo>
                    <a:pt x="49022" y="0"/>
                  </a:moveTo>
                  <a:lnTo>
                    <a:pt x="767842" y="0"/>
                  </a:lnTo>
                  <a:cubicBezTo>
                    <a:pt x="794893" y="0"/>
                    <a:pt x="816864" y="21971"/>
                    <a:pt x="816864" y="49022"/>
                  </a:cubicBezTo>
                  <a:lnTo>
                    <a:pt x="816864" y="245110"/>
                  </a:lnTo>
                  <a:cubicBezTo>
                    <a:pt x="816864" y="272161"/>
                    <a:pt x="794893" y="294132"/>
                    <a:pt x="767842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lnTo>
                    <a:pt x="0" y="49022"/>
                  </a:lnTo>
                  <a:cubicBezTo>
                    <a:pt x="0" y="21971"/>
                    <a:pt x="21971" y="0"/>
                    <a:pt x="4902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D9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21" name="Shape 8544">
              <a:extLst>
                <a:ext uri="{FF2B5EF4-FFF2-40B4-BE49-F238E27FC236}">
                  <a16:creationId xmlns:a16="http://schemas.microsoft.com/office/drawing/2014/main" id="{0AAA8D8F-4A14-9B40-A2AB-00DCBA31E0EC}"/>
                </a:ext>
              </a:extLst>
            </p:cNvPr>
            <p:cNvSpPr/>
            <p:nvPr/>
          </p:nvSpPr>
          <p:spPr>
            <a:xfrm>
              <a:off x="8439150" y="4213860"/>
              <a:ext cx="816864" cy="294132"/>
            </a:xfrm>
            <a:custGeom>
              <a:avLst/>
              <a:gdLst/>
              <a:ahLst/>
              <a:cxnLst/>
              <a:rect l="0" t="0" r="0" b="0"/>
              <a:pathLst>
                <a:path w="816864" h="294132">
                  <a:moveTo>
                    <a:pt x="0" y="49022"/>
                  </a:moveTo>
                  <a:cubicBezTo>
                    <a:pt x="0" y="21971"/>
                    <a:pt x="21971" y="0"/>
                    <a:pt x="49022" y="0"/>
                  </a:cubicBezTo>
                  <a:lnTo>
                    <a:pt x="767842" y="0"/>
                  </a:lnTo>
                  <a:cubicBezTo>
                    <a:pt x="794893" y="0"/>
                    <a:pt x="816864" y="21971"/>
                    <a:pt x="816864" y="49022"/>
                  </a:cubicBezTo>
                  <a:lnTo>
                    <a:pt x="816864" y="245110"/>
                  </a:lnTo>
                  <a:cubicBezTo>
                    <a:pt x="816864" y="272161"/>
                    <a:pt x="794893" y="294132"/>
                    <a:pt x="767842" y="294132"/>
                  </a:cubicBezTo>
                  <a:lnTo>
                    <a:pt x="49022" y="294132"/>
                  </a:lnTo>
                  <a:cubicBezTo>
                    <a:pt x="21971" y="294132"/>
                    <a:pt x="0" y="272161"/>
                    <a:pt x="0" y="24511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22" name="Rectangle 8545">
              <a:extLst>
                <a:ext uri="{FF2B5EF4-FFF2-40B4-BE49-F238E27FC236}">
                  <a16:creationId xmlns:a16="http://schemas.microsoft.com/office/drawing/2014/main" id="{C68F50B8-F1F5-CD4F-9830-18DF1A2E0FB2}"/>
                </a:ext>
              </a:extLst>
            </p:cNvPr>
            <p:cNvSpPr/>
            <p:nvPr/>
          </p:nvSpPr>
          <p:spPr>
            <a:xfrm>
              <a:off x="8611616" y="4287418"/>
              <a:ext cx="629759" cy="2419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nptool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3" name="Shape 8546">
              <a:extLst>
                <a:ext uri="{FF2B5EF4-FFF2-40B4-BE49-F238E27FC236}">
                  <a16:creationId xmlns:a16="http://schemas.microsoft.com/office/drawing/2014/main" id="{BE0669B2-9AAF-3643-9CFF-5FC5E9F2FBE2}"/>
                </a:ext>
              </a:extLst>
            </p:cNvPr>
            <p:cNvSpPr/>
            <p:nvPr/>
          </p:nvSpPr>
          <p:spPr>
            <a:xfrm>
              <a:off x="2809494" y="4774692"/>
              <a:ext cx="1271016" cy="405384"/>
            </a:xfrm>
            <a:custGeom>
              <a:avLst/>
              <a:gdLst/>
              <a:ahLst/>
              <a:cxnLst/>
              <a:rect l="0" t="0" r="0" b="0"/>
              <a:pathLst>
                <a:path w="1271016" h="405384">
                  <a:moveTo>
                    <a:pt x="67564" y="0"/>
                  </a:moveTo>
                  <a:lnTo>
                    <a:pt x="1203452" y="0"/>
                  </a:lnTo>
                  <a:cubicBezTo>
                    <a:pt x="1240790" y="0"/>
                    <a:pt x="1271016" y="30226"/>
                    <a:pt x="1271016" y="67564"/>
                  </a:cubicBezTo>
                  <a:lnTo>
                    <a:pt x="1271016" y="337820"/>
                  </a:lnTo>
                  <a:cubicBezTo>
                    <a:pt x="1271016" y="375133"/>
                    <a:pt x="1240790" y="405384"/>
                    <a:pt x="1203452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lnTo>
                    <a:pt x="0" y="67564"/>
                  </a:lnTo>
                  <a:cubicBezTo>
                    <a:pt x="0" y="30226"/>
                    <a:pt x="30226" y="0"/>
                    <a:pt x="675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9D9D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24" name="Shape 8547">
              <a:extLst>
                <a:ext uri="{FF2B5EF4-FFF2-40B4-BE49-F238E27FC236}">
                  <a16:creationId xmlns:a16="http://schemas.microsoft.com/office/drawing/2014/main" id="{95339823-D811-FB44-90D3-6BB4E88BCEC2}"/>
                </a:ext>
              </a:extLst>
            </p:cNvPr>
            <p:cNvSpPr/>
            <p:nvPr/>
          </p:nvSpPr>
          <p:spPr>
            <a:xfrm>
              <a:off x="2809494" y="4774692"/>
              <a:ext cx="1271016" cy="405384"/>
            </a:xfrm>
            <a:custGeom>
              <a:avLst/>
              <a:gdLst/>
              <a:ahLst/>
              <a:cxnLst/>
              <a:rect l="0" t="0" r="0" b="0"/>
              <a:pathLst>
                <a:path w="1271016" h="405384">
                  <a:moveTo>
                    <a:pt x="0" y="67564"/>
                  </a:moveTo>
                  <a:cubicBezTo>
                    <a:pt x="0" y="30226"/>
                    <a:pt x="30226" y="0"/>
                    <a:pt x="67564" y="0"/>
                  </a:cubicBezTo>
                  <a:lnTo>
                    <a:pt x="1203452" y="0"/>
                  </a:lnTo>
                  <a:cubicBezTo>
                    <a:pt x="1240790" y="0"/>
                    <a:pt x="1271016" y="30226"/>
                    <a:pt x="1271016" y="67564"/>
                  </a:cubicBezTo>
                  <a:lnTo>
                    <a:pt x="1271016" y="337820"/>
                  </a:lnTo>
                  <a:cubicBezTo>
                    <a:pt x="1271016" y="375133"/>
                    <a:pt x="1240790" y="405384"/>
                    <a:pt x="1203452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25" name="Rectangle 8548">
              <a:extLst>
                <a:ext uri="{FF2B5EF4-FFF2-40B4-BE49-F238E27FC236}">
                  <a16:creationId xmlns:a16="http://schemas.microsoft.com/office/drawing/2014/main" id="{087D3EA6-F80D-E44D-B3D4-FB2E22CBB3F7}"/>
                </a:ext>
              </a:extLst>
            </p:cNvPr>
            <p:cNvSpPr/>
            <p:nvPr/>
          </p:nvSpPr>
          <p:spPr>
            <a:xfrm>
              <a:off x="3147568" y="4797679"/>
              <a:ext cx="792317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RootFile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6" name="Rectangle 24782">
              <a:extLst>
                <a:ext uri="{FF2B5EF4-FFF2-40B4-BE49-F238E27FC236}">
                  <a16:creationId xmlns:a16="http://schemas.microsoft.com/office/drawing/2014/main" id="{03168E84-10E8-CE4B-B57C-D1BCC40B7861}"/>
                </a:ext>
              </a:extLst>
            </p:cNvPr>
            <p:cNvSpPr/>
            <p:nvPr/>
          </p:nvSpPr>
          <p:spPr>
            <a:xfrm>
              <a:off x="3091154" y="5011293"/>
              <a:ext cx="94551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TS Branch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7" name="Rectangle 24771">
              <a:extLst>
                <a:ext uri="{FF2B5EF4-FFF2-40B4-BE49-F238E27FC236}">
                  <a16:creationId xmlns:a16="http://schemas.microsoft.com/office/drawing/2014/main" id="{7FE12979-6B93-DA43-B879-645C87D75267}"/>
                </a:ext>
              </a:extLst>
            </p:cNvPr>
            <p:cNvSpPr/>
            <p:nvPr/>
          </p:nvSpPr>
          <p:spPr>
            <a:xfrm>
              <a:off x="3037840" y="5011293"/>
              <a:ext cx="7185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(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8" name="Rectangle 24780">
              <a:extLst>
                <a:ext uri="{FF2B5EF4-FFF2-40B4-BE49-F238E27FC236}">
                  <a16:creationId xmlns:a16="http://schemas.microsoft.com/office/drawing/2014/main" id="{659353C6-D798-9F40-8637-60151BF27D21}"/>
                </a:ext>
              </a:extLst>
            </p:cNvPr>
            <p:cNvSpPr/>
            <p:nvPr/>
          </p:nvSpPr>
          <p:spPr>
            <a:xfrm>
              <a:off x="3801355" y="5011293"/>
              <a:ext cx="7185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9" name="Shape 8550">
              <a:extLst>
                <a:ext uri="{FF2B5EF4-FFF2-40B4-BE49-F238E27FC236}">
                  <a16:creationId xmlns:a16="http://schemas.microsoft.com/office/drawing/2014/main" id="{1BA551A2-8DC6-504B-B4ED-771C2C5C8FAA}"/>
                </a:ext>
              </a:extLst>
            </p:cNvPr>
            <p:cNvSpPr/>
            <p:nvPr/>
          </p:nvSpPr>
          <p:spPr>
            <a:xfrm>
              <a:off x="5348478" y="4774692"/>
              <a:ext cx="1159764" cy="405384"/>
            </a:xfrm>
            <a:custGeom>
              <a:avLst/>
              <a:gdLst/>
              <a:ahLst/>
              <a:cxnLst/>
              <a:rect l="0" t="0" r="0" b="0"/>
              <a:pathLst>
                <a:path w="1159764" h="405384">
                  <a:moveTo>
                    <a:pt x="67564" y="0"/>
                  </a:moveTo>
                  <a:lnTo>
                    <a:pt x="1092200" y="0"/>
                  </a:lnTo>
                  <a:cubicBezTo>
                    <a:pt x="1129538" y="0"/>
                    <a:pt x="1159764" y="30226"/>
                    <a:pt x="1159764" y="67564"/>
                  </a:cubicBezTo>
                  <a:lnTo>
                    <a:pt x="1159764" y="337820"/>
                  </a:lnTo>
                  <a:cubicBezTo>
                    <a:pt x="1159764" y="375133"/>
                    <a:pt x="1129538" y="405384"/>
                    <a:pt x="1092200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lnTo>
                    <a:pt x="0" y="67564"/>
                  </a:lnTo>
                  <a:cubicBezTo>
                    <a:pt x="0" y="30226"/>
                    <a:pt x="30226" y="0"/>
                    <a:pt x="675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9D9D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30" name="Shape 8551">
              <a:extLst>
                <a:ext uri="{FF2B5EF4-FFF2-40B4-BE49-F238E27FC236}">
                  <a16:creationId xmlns:a16="http://schemas.microsoft.com/office/drawing/2014/main" id="{57A79EB4-817A-894A-BF9B-B58763AC2DBB}"/>
                </a:ext>
              </a:extLst>
            </p:cNvPr>
            <p:cNvSpPr/>
            <p:nvPr/>
          </p:nvSpPr>
          <p:spPr>
            <a:xfrm>
              <a:off x="5348478" y="4774692"/>
              <a:ext cx="1159764" cy="405384"/>
            </a:xfrm>
            <a:custGeom>
              <a:avLst/>
              <a:gdLst/>
              <a:ahLst/>
              <a:cxnLst/>
              <a:rect l="0" t="0" r="0" b="0"/>
              <a:pathLst>
                <a:path w="1159764" h="405384">
                  <a:moveTo>
                    <a:pt x="0" y="67564"/>
                  </a:moveTo>
                  <a:cubicBezTo>
                    <a:pt x="0" y="30226"/>
                    <a:pt x="30226" y="0"/>
                    <a:pt x="67564" y="0"/>
                  </a:cubicBezTo>
                  <a:lnTo>
                    <a:pt x="1092200" y="0"/>
                  </a:lnTo>
                  <a:cubicBezTo>
                    <a:pt x="1129538" y="0"/>
                    <a:pt x="1159764" y="30226"/>
                    <a:pt x="1159764" y="67564"/>
                  </a:cubicBezTo>
                  <a:lnTo>
                    <a:pt x="1159764" y="337820"/>
                  </a:lnTo>
                  <a:cubicBezTo>
                    <a:pt x="1159764" y="375133"/>
                    <a:pt x="1129538" y="405384"/>
                    <a:pt x="1092200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31" name="Rectangle 8552">
              <a:extLst>
                <a:ext uri="{FF2B5EF4-FFF2-40B4-BE49-F238E27FC236}">
                  <a16:creationId xmlns:a16="http://schemas.microsoft.com/office/drawing/2014/main" id="{2BB06238-F5B9-9B4D-8818-4CECE21C511E}"/>
                </a:ext>
              </a:extLst>
            </p:cNvPr>
            <p:cNvSpPr/>
            <p:nvPr/>
          </p:nvSpPr>
          <p:spPr>
            <a:xfrm>
              <a:off x="5631307" y="4797679"/>
              <a:ext cx="792317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RootFile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2" name="Rectangle 24785">
              <a:extLst>
                <a:ext uri="{FF2B5EF4-FFF2-40B4-BE49-F238E27FC236}">
                  <a16:creationId xmlns:a16="http://schemas.microsoft.com/office/drawing/2014/main" id="{DA230759-53A0-D044-B86B-32F84FCE9CD4}"/>
                </a:ext>
              </a:extLst>
            </p:cNvPr>
            <p:cNvSpPr/>
            <p:nvPr/>
          </p:nvSpPr>
          <p:spPr>
            <a:xfrm>
              <a:off x="6283570" y="5011293"/>
              <a:ext cx="7185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3" name="Rectangle 24786">
              <a:extLst>
                <a:ext uri="{FF2B5EF4-FFF2-40B4-BE49-F238E27FC236}">
                  <a16:creationId xmlns:a16="http://schemas.microsoft.com/office/drawing/2014/main" id="{5F64BC3E-570F-814D-A089-40240A3794B3}"/>
                </a:ext>
              </a:extLst>
            </p:cNvPr>
            <p:cNvSpPr/>
            <p:nvPr/>
          </p:nvSpPr>
          <p:spPr>
            <a:xfrm>
              <a:off x="5573369" y="5011293"/>
              <a:ext cx="94551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TS Branch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4" name="Rectangle 24784">
              <a:extLst>
                <a:ext uri="{FF2B5EF4-FFF2-40B4-BE49-F238E27FC236}">
                  <a16:creationId xmlns:a16="http://schemas.microsoft.com/office/drawing/2014/main" id="{99D721ED-4011-3248-B24F-019EB6A4B2EF}"/>
                </a:ext>
              </a:extLst>
            </p:cNvPr>
            <p:cNvSpPr/>
            <p:nvPr/>
          </p:nvSpPr>
          <p:spPr>
            <a:xfrm>
              <a:off x="5520055" y="5011293"/>
              <a:ext cx="7185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(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5" name="Shape 8554">
              <a:extLst>
                <a:ext uri="{FF2B5EF4-FFF2-40B4-BE49-F238E27FC236}">
                  <a16:creationId xmlns:a16="http://schemas.microsoft.com/office/drawing/2014/main" id="{13E798AF-0A52-A448-9A81-70909AFE29AB}"/>
                </a:ext>
              </a:extLst>
            </p:cNvPr>
            <p:cNvSpPr/>
            <p:nvPr/>
          </p:nvSpPr>
          <p:spPr>
            <a:xfrm>
              <a:off x="8308086" y="4774692"/>
              <a:ext cx="1078992" cy="405384"/>
            </a:xfrm>
            <a:custGeom>
              <a:avLst/>
              <a:gdLst/>
              <a:ahLst/>
              <a:cxnLst/>
              <a:rect l="0" t="0" r="0" b="0"/>
              <a:pathLst>
                <a:path w="1078992" h="405384">
                  <a:moveTo>
                    <a:pt x="67564" y="0"/>
                  </a:moveTo>
                  <a:lnTo>
                    <a:pt x="1011428" y="0"/>
                  </a:lnTo>
                  <a:cubicBezTo>
                    <a:pt x="1048766" y="0"/>
                    <a:pt x="1078992" y="30226"/>
                    <a:pt x="1078992" y="67564"/>
                  </a:cubicBezTo>
                  <a:lnTo>
                    <a:pt x="1078992" y="337820"/>
                  </a:lnTo>
                  <a:cubicBezTo>
                    <a:pt x="1078992" y="375133"/>
                    <a:pt x="1048766" y="405384"/>
                    <a:pt x="1011428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lnTo>
                    <a:pt x="0" y="67564"/>
                  </a:lnTo>
                  <a:cubicBezTo>
                    <a:pt x="0" y="30226"/>
                    <a:pt x="30226" y="0"/>
                    <a:pt x="675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9D9D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36" name="Shape 8555">
              <a:extLst>
                <a:ext uri="{FF2B5EF4-FFF2-40B4-BE49-F238E27FC236}">
                  <a16:creationId xmlns:a16="http://schemas.microsoft.com/office/drawing/2014/main" id="{57AFDB4A-9778-5340-A0EB-3B1F2078FD92}"/>
                </a:ext>
              </a:extLst>
            </p:cNvPr>
            <p:cNvSpPr/>
            <p:nvPr/>
          </p:nvSpPr>
          <p:spPr>
            <a:xfrm>
              <a:off x="8308086" y="4774692"/>
              <a:ext cx="1078992" cy="405384"/>
            </a:xfrm>
            <a:custGeom>
              <a:avLst/>
              <a:gdLst/>
              <a:ahLst/>
              <a:cxnLst/>
              <a:rect l="0" t="0" r="0" b="0"/>
              <a:pathLst>
                <a:path w="1078992" h="405384">
                  <a:moveTo>
                    <a:pt x="0" y="67564"/>
                  </a:moveTo>
                  <a:cubicBezTo>
                    <a:pt x="0" y="30226"/>
                    <a:pt x="30226" y="0"/>
                    <a:pt x="67564" y="0"/>
                  </a:cubicBezTo>
                  <a:lnTo>
                    <a:pt x="1011428" y="0"/>
                  </a:lnTo>
                  <a:cubicBezTo>
                    <a:pt x="1048766" y="0"/>
                    <a:pt x="1078992" y="30226"/>
                    <a:pt x="1078992" y="67564"/>
                  </a:cubicBezTo>
                  <a:lnTo>
                    <a:pt x="1078992" y="337820"/>
                  </a:lnTo>
                  <a:cubicBezTo>
                    <a:pt x="1078992" y="375133"/>
                    <a:pt x="1048766" y="405384"/>
                    <a:pt x="1011428" y="405384"/>
                  </a:cubicBezTo>
                  <a:lnTo>
                    <a:pt x="67564" y="405384"/>
                  </a:lnTo>
                  <a:cubicBezTo>
                    <a:pt x="30226" y="405384"/>
                    <a:pt x="0" y="375133"/>
                    <a:pt x="0" y="33782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37" name="Rectangle 8556">
              <a:extLst>
                <a:ext uri="{FF2B5EF4-FFF2-40B4-BE49-F238E27FC236}">
                  <a16:creationId xmlns:a16="http://schemas.microsoft.com/office/drawing/2014/main" id="{55F0CA66-138D-964C-85DC-CD30A12B6B3D}"/>
                </a:ext>
              </a:extLst>
            </p:cNvPr>
            <p:cNvSpPr/>
            <p:nvPr/>
          </p:nvSpPr>
          <p:spPr>
            <a:xfrm>
              <a:off x="8550402" y="4797679"/>
              <a:ext cx="792317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RootFile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8" name="Rectangle 24793">
              <a:extLst>
                <a:ext uri="{FF2B5EF4-FFF2-40B4-BE49-F238E27FC236}">
                  <a16:creationId xmlns:a16="http://schemas.microsoft.com/office/drawing/2014/main" id="{D5234560-25D3-D142-8178-6DFCEBF4CEB1}"/>
                </a:ext>
              </a:extLst>
            </p:cNvPr>
            <p:cNvSpPr/>
            <p:nvPr/>
          </p:nvSpPr>
          <p:spPr>
            <a:xfrm>
              <a:off x="8492464" y="5011293"/>
              <a:ext cx="94551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TS Branch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9" name="Rectangle 24790">
              <a:extLst>
                <a:ext uri="{FF2B5EF4-FFF2-40B4-BE49-F238E27FC236}">
                  <a16:creationId xmlns:a16="http://schemas.microsoft.com/office/drawing/2014/main" id="{93BAE8D7-03FA-D94D-88CD-679835537081}"/>
                </a:ext>
              </a:extLst>
            </p:cNvPr>
            <p:cNvSpPr/>
            <p:nvPr/>
          </p:nvSpPr>
          <p:spPr>
            <a:xfrm>
              <a:off x="8439150" y="5011293"/>
              <a:ext cx="71856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(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0" name="Rectangle 24792">
              <a:extLst>
                <a:ext uri="{FF2B5EF4-FFF2-40B4-BE49-F238E27FC236}">
                  <a16:creationId xmlns:a16="http://schemas.microsoft.com/office/drawing/2014/main" id="{2BB990C1-66D1-DC48-A1CF-0D81212FC5B1}"/>
                </a:ext>
              </a:extLst>
            </p:cNvPr>
            <p:cNvSpPr/>
            <p:nvPr/>
          </p:nvSpPr>
          <p:spPr>
            <a:xfrm>
              <a:off x="9202665" y="5011293"/>
              <a:ext cx="71857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)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0" name="Shape 8567">
              <a:extLst>
                <a:ext uri="{FF2B5EF4-FFF2-40B4-BE49-F238E27FC236}">
                  <a16:creationId xmlns:a16="http://schemas.microsoft.com/office/drawing/2014/main" id="{59F8C9EA-15A8-CC42-8C3F-C7CFA8051E7B}"/>
                </a:ext>
              </a:extLst>
            </p:cNvPr>
            <p:cNvSpPr/>
            <p:nvPr/>
          </p:nvSpPr>
          <p:spPr>
            <a:xfrm>
              <a:off x="3379216" y="3835908"/>
              <a:ext cx="114173" cy="379730"/>
            </a:xfrm>
            <a:custGeom>
              <a:avLst/>
              <a:gdLst/>
              <a:ahLst/>
              <a:cxnLst/>
              <a:rect l="0" t="0" r="0" b="0"/>
              <a:pathLst>
                <a:path w="114173" h="379730">
                  <a:moveTo>
                    <a:pt x="47879" y="0"/>
                  </a:moveTo>
                  <a:lnTo>
                    <a:pt x="85979" y="1524"/>
                  </a:lnTo>
                  <a:lnTo>
                    <a:pt x="76145" y="266193"/>
                  </a:lnTo>
                  <a:lnTo>
                    <a:pt x="114173" y="267589"/>
                  </a:lnTo>
                  <a:lnTo>
                    <a:pt x="52832" y="379730"/>
                  </a:lnTo>
                  <a:lnTo>
                    <a:pt x="0" y="263398"/>
                  </a:lnTo>
                  <a:lnTo>
                    <a:pt x="38045" y="264794"/>
                  </a:lnTo>
                  <a:lnTo>
                    <a:pt x="478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51" name="Shape 8568">
              <a:extLst>
                <a:ext uri="{FF2B5EF4-FFF2-40B4-BE49-F238E27FC236}">
                  <a16:creationId xmlns:a16="http://schemas.microsoft.com/office/drawing/2014/main" id="{E5DC05D1-6317-F248-95B5-120E3EEF57AB}"/>
                </a:ext>
              </a:extLst>
            </p:cNvPr>
            <p:cNvSpPr/>
            <p:nvPr/>
          </p:nvSpPr>
          <p:spPr>
            <a:xfrm>
              <a:off x="3383026" y="4507738"/>
              <a:ext cx="114173" cy="267970"/>
            </a:xfrm>
            <a:custGeom>
              <a:avLst/>
              <a:gdLst/>
              <a:ahLst/>
              <a:cxnLst/>
              <a:rect l="0" t="0" r="0" b="0"/>
              <a:pathLst>
                <a:path w="114173" h="267970">
                  <a:moveTo>
                    <a:pt x="68072" y="0"/>
                  </a:moveTo>
                  <a:lnTo>
                    <a:pt x="76094" y="152867"/>
                  </a:lnTo>
                  <a:lnTo>
                    <a:pt x="114173" y="150876"/>
                  </a:lnTo>
                  <a:lnTo>
                    <a:pt x="63119" y="267970"/>
                  </a:lnTo>
                  <a:lnTo>
                    <a:pt x="0" y="156845"/>
                  </a:lnTo>
                  <a:lnTo>
                    <a:pt x="38104" y="154853"/>
                  </a:lnTo>
                  <a:lnTo>
                    <a:pt x="29972" y="2032"/>
                  </a:lnTo>
                  <a:lnTo>
                    <a:pt x="6807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52" name="Shape 8569">
              <a:extLst>
                <a:ext uri="{FF2B5EF4-FFF2-40B4-BE49-F238E27FC236}">
                  <a16:creationId xmlns:a16="http://schemas.microsoft.com/office/drawing/2014/main" id="{75FA27AF-5C7B-6841-A914-E30E76048117}"/>
                </a:ext>
              </a:extLst>
            </p:cNvPr>
            <p:cNvSpPr/>
            <p:nvPr/>
          </p:nvSpPr>
          <p:spPr>
            <a:xfrm>
              <a:off x="5871210" y="3836670"/>
              <a:ext cx="114300" cy="378968"/>
            </a:xfrm>
            <a:custGeom>
              <a:avLst/>
              <a:gdLst/>
              <a:ahLst/>
              <a:cxnLst/>
              <a:rect l="0" t="0" r="0" b="0"/>
              <a:pathLst>
                <a:path w="114300" h="378968">
                  <a:moveTo>
                    <a:pt x="38100" y="0"/>
                  </a:moveTo>
                  <a:lnTo>
                    <a:pt x="76200" y="0"/>
                  </a:lnTo>
                  <a:lnTo>
                    <a:pt x="76200" y="264668"/>
                  </a:lnTo>
                  <a:lnTo>
                    <a:pt x="114300" y="264668"/>
                  </a:lnTo>
                  <a:lnTo>
                    <a:pt x="57150" y="378968"/>
                  </a:lnTo>
                  <a:lnTo>
                    <a:pt x="0" y="264668"/>
                  </a:lnTo>
                  <a:lnTo>
                    <a:pt x="38100" y="264668"/>
                  </a:lnTo>
                  <a:lnTo>
                    <a:pt x="381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53" name="Shape 8570">
              <a:extLst>
                <a:ext uri="{FF2B5EF4-FFF2-40B4-BE49-F238E27FC236}">
                  <a16:creationId xmlns:a16="http://schemas.microsoft.com/office/drawing/2014/main" id="{F284A528-2E28-5944-B45F-123B81B6FA46}"/>
                </a:ext>
              </a:extLst>
            </p:cNvPr>
            <p:cNvSpPr/>
            <p:nvPr/>
          </p:nvSpPr>
          <p:spPr>
            <a:xfrm>
              <a:off x="5871210" y="4508754"/>
              <a:ext cx="114300" cy="266954"/>
            </a:xfrm>
            <a:custGeom>
              <a:avLst/>
              <a:gdLst/>
              <a:ahLst/>
              <a:cxnLst/>
              <a:rect l="0" t="0" r="0" b="0"/>
              <a:pathLst>
                <a:path w="114300" h="266954">
                  <a:moveTo>
                    <a:pt x="38100" y="0"/>
                  </a:moveTo>
                  <a:lnTo>
                    <a:pt x="76200" y="0"/>
                  </a:lnTo>
                  <a:lnTo>
                    <a:pt x="76200" y="152654"/>
                  </a:lnTo>
                  <a:lnTo>
                    <a:pt x="114300" y="152654"/>
                  </a:lnTo>
                  <a:lnTo>
                    <a:pt x="57150" y="266954"/>
                  </a:lnTo>
                  <a:lnTo>
                    <a:pt x="0" y="152654"/>
                  </a:lnTo>
                  <a:lnTo>
                    <a:pt x="38100" y="152654"/>
                  </a:lnTo>
                  <a:lnTo>
                    <a:pt x="381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54" name="Shape 8571">
              <a:extLst>
                <a:ext uri="{FF2B5EF4-FFF2-40B4-BE49-F238E27FC236}">
                  <a16:creationId xmlns:a16="http://schemas.microsoft.com/office/drawing/2014/main" id="{F7E68928-5A96-2746-8E86-982D2BDAEE8D}"/>
                </a:ext>
              </a:extLst>
            </p:cNvPr>
            <p:cNvSpPr/>
            <p:nvPr/>
          </p:nvSpPr>
          <p:spPr>
            <a:xfrm>
              <a:off x="8791194" y="3202686"/>
              <a:ext cx="114300" cy="1012444"/>
            </a:xfrm>
            <a:custGeom>
              <a:avLst/>
              <a:gdLst/>
              <a:ahLst/>
              <a:cxnLst/>
              <a:rect l="0" t="0" r="0" b="0"/>
              <a:pathLst>
                <a:path w="114300" h="1012444">
                  <a:moveTo>
                    <a:pt x="38100" y="0"/>
                  </a:moveTo>
                  <a:lnTo>
                    <a:pt x="76200" y="0"/>
                  </a:lnTo>
                  <a:lnTo>
                    <a:pt x="76200" y="898144"/>
                  </a:lnTo>
                  <a:lnTo>
                    <a:pt x="114300" y="898144"/>
                  </a:lnTo>
                  <a:lnTo>
                    <a:pt x="57150" y="1012444"/>
                  </a:lnTo>
                  <a:lnTo>
                    <a:pt x="0" y="898144"/>
                  </a:lnTo>
                  <a:lnTo>
                    <a:pt x="38100" y="898144"/>
                  </a:lnTo>
                  <a:lnTo>
                    <a:pt x="381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55" name="Shape 8572">
              <a:extLst>
                <a:ext uri="{FF2B5EF4-FFF2-40B4-BE49-F238E27FC236}">
                  <a16:creationId xmlns:a16="http://schemas.microsoft.com/office/drawing/2014/main" id="{EBD14C1F-B8A9-5445-A54C-D105C636F1CD}"/>
                </a:ext>
              </a:extLst>
            </p:cNvPr>
            <p:cNvSpPr/>
            <p:nvPr/>
          </p:nvSpPr>
          <p:spPr>
            <a:xfrm>
              <a:off x="8791194" y="4508754"/>
              <a:ext cx="114300" cy="266954"/>
            </a:xfrm>
            <a:custGeom>
              <a:avLst/>
              <a:gdLst/>
              <a:ahLst/>
              <a:cxnLst/>
              <a:rect l="0" t="0" r="0" b="0"/>
              <a:pathLst>
                <a:path w="114300" h="266954">
                  <a:moveTo>
                    <a:pt x="38100" y="0"/>
                  </a:moveTo>
                  <a:lnTo>
                    <a:pt x="76200" y="0"/>
                  </a:lnTo>
                  <a:lnTo>
                    <a:pt x="76200" y="152654"/>
                  </a:lnTo>
                  <a:lnTo>
                    <a:pt x="114300" y="152654"/>
                  </a:lnTo>
                  <a:lnTo>
                    <a:pt x="57150" y="266954"/>
                  </a:lnTo>
                  <a:lnTo>
                    <a:pt x="0" y="152654"/>
                  </a:lnTo>
                  <a:lnTo>
                    <a:pt x="38100" y="152654"/>
                  </a:lnTo>
                  <a:lnTo>
                    <a:pt x="381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60" name="Shape 8577">
              <a:extLst>
                <a:ext uri="{FF2B5EF4-FFF2-40B4-BE49-F238E27FC236}">
                  <a16:creationId xmlns:a16="http://schemas.microsoft.com/office/drawing/2014/main" id="{02DDD25F-F2BE-C440-83BD-E9A520958C11}"/>
                </a:ext>
              </a:extLst>
            </p:cNvPr>
            <p:cNvSpPr/>
            <p:nvPr/>
          </p:nvSpPr>
          <p:spPr>
            <a:xfrm>
              <a:off x="10424922" y="5017008"/>
              <a:ext cx="1200912" cy="830580"/>
            </a:xfrm>
            <a:custGeom>
              <a:avLst/>
              <a:gdLst/>
              <a:ahLst/>
              <a:cxnLst/>
              <a:rect l="0" t="0" r="0" b="0"/>
              <a:pathLst>
                <a:path w="1200912" h="830580">
                  <a:moveTo>
                    <a:pt x="138430" y="0"/>
                  </a:moveTo>
                  <a:lnTo>
                    <a:pt x="1062482" y="0"/>
                  </a:lnTo>
                  <a:cubicBezTo>
                    <a:pt x="1138936" y="0"/>
                    <a:pt x="1200912" y="61976"/>
                    <a:pt x="1200912" y="138430"/>
                  </a:cubicBezTo>
                  <a:lnTo>
                    <a:pt x="1200912" y="692150"/>
                  </a:lnTo>
                  <a:cubicBezTo>
                    <a:pt x="1200912" y="768604"/>
                    <a:pt x="1138936" y="830580"/>
                    <a:pt x="1062482" y="830580"/>
                  </a:cubicBezTo>
                  <a:lnTo>
                    <a:pt x="138430" y="830580"/>
                  </a:lnTo>
                  <a:cubicBezTo>
                    <a:pt x="61976" y="830580"/>
                    <a:pt x="0" y="768604"/>
                    <a:pt x="0" y="692150"/>
                  </a:cubicBezTo>
                  <a:lnTo>
                    <a:pt x="0" y="138430"/>
                  </a:lnTo>
                  <a:cubicBezTo>
                    <a:pt x="0" y="61976"/>
                    <a:pt x="61976" y="0"/>
                    <a:pt x="13843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FDAE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61" name="Shape 8578">
              <a:extLst>
                <a:ext uri="{FF2B5EF4-FFF2-40B4-BE49-F238E27FC236}">
                  <a16:creationId xmlns:a16="http://schemas.microsoft.com/office/drawing/2014/main" id="{340E0313-5AB4-DE48-B7F0-06CEA6F0261E}"/>
                </a:ext>
              </a:extLst>
            </p:cNvPr>
            <p:cNvSpPr/>
            <p:nvPr/>
          </p:nvSpPr>
          <p:spPr>
            <a:xfrm>
              <a:off x="10424922" y="5017008"/>
              <a:ext cx="1200912" cy="830580"/>
            </a:xfrm>
            <a:custGeom>
              <a:avLst/>
              <a:gdLst/>
              <a:ahLst/>
              <a:cxnLst/>
              <a:rect l="0" t="0" r="0" b="0"/>
              <a:pathLst>
                <a:path w="1200912" h="830580">
                  <a:moveTo>
                    <a:pt x="0" y="138430"/>
                  </a:moveTo>
                  <a:cubicBezTo>
                    <a:pt x="0" y="61976"/>
                    <a:pt x="61976" y="0"/>
                    <a:pt x="138430" y="0"/>
                  </a:cubicBezTo>
                  <a:lnTo>
                    <a:pt x="1062482" y="0"/>
                  </a:lnTo>
                  <a:cubicBezTo>
                    <a:pt x="1138936" y="0"/>
                    <a:pt x="1200912" y="61976"/>
                    <a:pt x="1200912" y="138430"/>
                  </a:cubicBezTo>
                  <a:lnTo>
                    <a:pt x="1200912" y="692150"/>
                  </a:lnTo>
                  <a:cubicBezTo>
                    <a:pt x="1200912" y="768604"/>
                    <a:pt x="1138936" y="830580"/>
                    <a:pt x="1062482" y="830580"/>
                  </a:cubicBezTo>
                  <a:lnTo>
                    <a:pt x="138430" y="830580"/>
                  </a:lnTo>
                  <a:cubicBezTo>
                    <a:pt x="61976" y="830580"/>
                    <a:pt x="0" y="768604"/>
                    <a:pt x="0" y="692150"/>
                  </a:cubicBez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24424A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62" name="Rectangle 8579">
              <a:extLst>
                <a:ext uri="{FF2B5EF4-FFF2-40B4-BE49-F238E27FC236}">
                  <a16:creationId xmlns:a16="http://schemas.microsoft.com/office/drawing/2014/main" id="{1EFF7E14-2CF0-F547-8398-DEA4A11F5592}"/>
                </a:ext>
              </a:extLst>
            </p:cNvPr>
            <p:cNvSpPr/>
            <p:nvPr/>
          </p:nvSpPr>
          <p:spPr>
            <a:xfrm>
              <a:off x="10662920" y="5201565"/>
              <a:ext cx="965928" cy="30967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Merged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63" name="Rectangle 8580">
              <a:extLst>
                <a:ext uri="{FF2B5EF4-FFF2-40B4-BE49-F238E27FC236}">
                  <a16:creationId xmlns:a16="http://schemas.microsoft.com/office/drawing/2014/main" id="{96A6B40A-5C80-F449-BBA7-276A77E20A58}"/>
                </a:ext>
              </a:extLst>
            </p:cNvPr>
            <p:cNvSpPr/>
            <p:nvPr/>
          </p:nvSpPr>
          <p:spPr>
            <a:xfrm>
              <a:off x="10646156" y="5475885"/>
              <a:ext cx="1008798" cy="30967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RootFile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64" name="Shape 8582">
              <a:extLst>
                <a:ext uri="{FF2B5EF4-FFF2-40B4-BE49-F238E27FC236}">
                  <a16:creationId xmlns:a16="http://schemas.microsoft.com/office/drawing/2014/main" id="{051A4A7D-7067-CB4D-948A-B21CB402918B}"/>
                </a:ext>
              </a:extLst>
            </p:cNvPr>
            <p:cNvSpPr/>
            <p:nvPr/>
          </p:nvSpPr>
          <p:spPr>
            <a:xfrm>
              <a:off x="3426714" y="5180838"/>
              <a:ext cx="6997954" cy="437159"/>
            </a:xfrm>
            <a:custGeom>
              <a:avLst/>
              <a:gdLst/>
              <a:ahLst/>
              <a:cxnLst/>
              <a:rect l="0" t="0" r="0" b="0"/>
              <a:pathLst>
                <a:path w="6997954" h="437159">
                  <a:moveTo>
                    <a:pt x="0" y="0"/>
                  </a:moveTo>
                  <a:lnTo>
                    <a:pt x="38100" y="0"/>
                  </a:lnTo>
                  <a:lnTo>
                    <a:pt x="38100" y="360959"/>
                  </a:lnTo>
                  <a:lnTo>
                    <a:pt x="6883654" y="360959"/>
                  </a:lnTo>
                  <a:lnTo>
                    <a:pt x="6883654" y="322859"/>
                  </a:lnTo>
                  <a:lnTo>
                    <a:pt x="6997954" y="380009"/>
                  </a:lnTo>
                  <a:lnTo>
                    <a:pt x="6883654" y="437159"/>
                  </a:lnTo>
                  <a:lnTo>
                    <a:pt x="6883654" y="399059"/>
                  </a:lnTo>
                  <a:lnTo>
                    <a:pt x="0" y="39905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65" name="Shape 8584">
              <a:extLst>
                <a:ext uri="{FF2B5EF4-FFF2-40B4-BE49-F238E27FC236}">
                  <a16:creationId xmlns:a16="http://schemas.microsoft.com/office/drawing/2014/main" id="{A13FE27A-4FF5-4347-BABB-4B270675522A}"/>
                </a:ext>
              </a:extLst>
            </p:cNvPr>
            <p:cNvSpPr/>
            <p:nvPr/>
          </p:nvSpPr>
          <p:spPr>
            <a:xfrm>
              <a:off x="5909310" y="5180838"/>
              <a:ext cx="4515485" cy="331660"/>
            </a:xfrm>
            <a:custGeom>
              <a:avLst/>
              <a:gdLst/>
              <a:ahLst/>
              <a:cxnLst/>
              <a:rect l="0" t="0" r="0" b="0"/>
              <a:pathLst>
                <a:path w="4515485" h="331660">
                  <a:moveTo>
                    <a:pt x="0" y="0"/>
                  </a:moveTo>
                  <a:lnTo>
                    <a:pt x="38100" y="0"/>
                  </a:lnTo>
                  <a:lnTo>
                    <a:pt x="38100" y="255460"/>
                  </a:lnTo>
                  <a:lnTo>
                    <a:pt x="4401185" y="255460"/>
                  </a:lnTo>
                  <a:lnTo>
                    <a:pt x="4401185" y="217360"/>
                  </a:lnTo>
                  <a:lnTo>
                    <a:pt x="4515485" y="274510"/>
                  </a:lnTo>
                  <a:lnTo>
                    <a:pt x="4401185" y="331660"/>
                  </a:lnTo>
                  <a:lnTo>
                    <a:pt x="4401185" y="293560"/>
                  </a:lnTo>
                  <a:lnTo>
                    <a:pt x="0" y="29356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66" name="Shape 8586">
              <a:extLst>
                <a:ext uri="{FF2B5EF4-FFF2-40B4-BE49-F238E27FC236}">
                  <a16:creationId xmlns:a16="http://schemas.microsoft.com/office/drawing/2014/main" id="{07C6FD22-8FAF-E846-8C8E-D7255C5150D7}"/>
                </a:ext>
              </a:extLst>
            </p:cNvPr>
            <p:cNvSpPr/>
            <p:nvPr/>
          </p:nvSpPr>
          <p:spPr>
            <a:xfrm>
              <a:off x="8829294" y="5180838"/>
              <a:ext cx="1596009" cy="219786"/>
            </a:xfrm>
            <a:custGeom>
              <a:avLst/>
              <a:gdLst/>
              <a:ahLst/>
              <a:cxnLst/>
              <a:rect l="0" t="0" r="0" b="0"/>
              <a:pathLst>
                <a:path w="1596009" h="219786">
                  <a:moveTo>
                    <a:pt x="0" y="0"/>
                  </a:moveTo>
                  <a:lnTo>
                    <a:pt x="38100" y="0"/>
                  </a:lnTo>
                  <a:lnTo>
                    <a:pt x="38100" y="143586"/>
                  </a:lnTo>
                  <a:lnTo>
                    <a:pt x="1481709" y="143586"/>
                  </a:lnTo>
                  <a:lnTo>
                    <a:pt x="1481709" y="105486"/>
                  </a:lnTo>
                  <a:lnTo>
                    <a:pt x="1596009" y="162636"/>
                  </a:lnTo>
                  <a:lnTo>
                    <a:pt x="1481709" y="219786"/>
                  </a:lnTo>
                  <a:lnTo>
                    <a:pt x="1481709" y="181686"/>
                  </a:lnTo>
                  <a:lnTo>
                    <a:pt x="0" y="1816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0" name="Shape 29632">
              <a:extLst>
                <a:ext uri="{FF2B5EF4-FFF2-40B4-BE49-F238E27FC236}">
                  <a16:creationId xmlns:a16="http://schemas.microsoft.com/office/drawing/2014/main" id="{AB03772E-0436-0141-8CD9-6A5C77B00B60}"/>
                </a:ext>
              </a:extLst>
            </p:cNvPr>
            <p:cNvSpPr/>
            <p:nvPr/>
          </p:nvSpPr>
          <p:spPr>
            <a:xfrm>
              <a:off x="1347978" y="1242060"/>
              <a:ext cx="1104900" cy="620268"/>
            </a:xfrm>
            <a:custGeom>
              <a:avLst/>
              <a:gdLst/>
              <a:ahLst/>
              <a:cxnLst/>
              <a:rect l="0" t="0" r="0" b="0"/>
              <a:pathLst>
                <a:path w="1104900" h="620268">
                  <a:moveTo>
                    <a:pt x="0" y="0"/>
                  </a:moveTo>
                  <a:lnTo>
                    <a:pt x="1104900" y="0"/>
                  </a:lnTo>
                  <a:lnTo>
                    <a:pt x="1104900" y="620268"/>
                  </a:lnTo>
                  <a:lnTo>
                    <a:pt x="0" y="620268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0A3B3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1" name="Shape 8611">
              <a:extLst>
                <a:ext uri="{FF2B5EF4-FFF2-40B4-BE49-F238E27FC236}">
                  <a16:creationId xmlns:a16="http://schemas.microsoft.com/office/drawing/2014/main" id="{8C36E41A-9F2E-ED44-A119-E72DA9EA24F5}"/>
                </a:ext>
              </a:extLst>
            </p:cNvPr>
            <p:cNvSpPr/>
            <p:nvPr/>
          </p:nvSpPr>
          <p:spPr>
            <a:xfrm>
              <a:off x="1347978" y="1242060"/>
              <a:ext cx="1104900" cy="620268"/>
            </a:xfrm>
            <a:custGeom>
              <a:avLst/>
              <a:gdLst/>
              <a:ahLst/>
              <a:cxnLst/>
              <a:rect l="0" t="0" r="0" b="0"/>
              <a:pathLst>
                <a:path w="1104900" h="620268">
                  <a:moveTo>
                    <a:pt x="0" y="620268"/>
                  </a:moveTo>
                  <a:lnTo>
                    <a:pt x="1104900" y="620268"/>
                  </a:lnTo>
                  <a:lnTo>
                    <a:pt x="1104900" y="0"/>
                  </a:lnTo>
                  <a:lnTo>
                    <a:pt x="0" y="0"/>
                  </a:ln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44778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2" name="Rectangle 8612">
              <a:extLst>
                <a:ext uri="{FF2B5EF4-FFF2-40B4-BE49-F238E27FC236}">
                  <a16:creationId xmlns:a16="http://schemas.microsoft.com/office/drawing/2014/main" id="{4808C295-1DBF-B14B-BBC2-047856F46E4D}"/>
                </a:ext>
              </a:extLst>
            </p:cNvPr>
            <p:cNvSpPr/>
            <p:nvPr/>
          </p:nvSpPr>
          <p:spPr>
            <a:xfrm>
              <a:off x="1444879" y="1456588"/>
              <a:ext cx="1212903" cy="31009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AGATA V2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3" name="Shape 29633">
              <a:extLst>
                <a:ext uri="{FF2B5EF4-FFF2-40B4-BE49-F238E27FC236}">
                  <a16:creationId xmlns:a16="http://schemas.microsoft.com/office/drawing/2014/main" id="{BDC32955-4307-6648-9910-8E9D0740A627}"/>
                </a:ext>
              </a:extLst>
            </p:cNvPr>
            <p:cNvSpPr/>
            <p:nvPr/>
          </p:nvSpPr>
          <p:spPr>
            <a:xfrm>
              <a:off x="5348478" y="1188720"/>
              <a:ext cx="1104900" cy="341376"/>
            </a:xfrm>
            <a:custGeom>
              <a:avLst/>
              <a:gdLst/>
              <a:ahLst/>
              <a:cxnLst/>
              <a:rect l="0" t="0" r="0" b="0"/>
              <a:pathLst>
                <a:path w="1104900" h="341376">
                  <a:moveTo>
                    <a:pt x="0" y="0"/>
                  </a:moveTo>
                  <a:lnTo>
                    <a:pt x="1104900" y="0"/>
                  </a:lnTo>
                  <a:lnTo>
                    <a:pt x="1104900" y="341376"/>
                  </a:lnTo>
                  <a:lnTo>
                    <a:pt x="0" y="34137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0A3B3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4" name="Shape 8614">
              <a:extLst>
                <a:ext uri="{FF2B5EF4-FFF2-40B4-BE49-F238E27FC236}">
                  <a16:creationId xmlns:a16="http://schemas.microsoft.com/office/drawing/2014/main" id="{FE639264-7AB5-814C-9573-608031243345}"/>
                </a:ext>
              </a:extLst>
            </p:cNvPr>
            <p:cNvSpPr/>
            <p:nvPr/>
          </p:nvSpPr>
          <p:spPr>
            <a:xfrm>
              <a:off x="5348478" y="1188720"/>
              <a:ext cx="1104900" cy="341376"/>
            </a:xfrm>
            <a:custGeom>
              <a:avLst/>
              <a:gdLst/>
              <a:ahLst/>
              <a:cxnLst/>
              <a:rect l="0" t="0" r="0" b="0"/>
              <a:pathLst>
                <a:path w="1104900" h="341376">
                  <a:moveTo>
                    <a:pt x="0" y="341376"/>
                  </a:moveTo>
                  <a:lnTo>
                    <a:pt x="1104900" y="341376"/>
                  </a:lnTo>
                  <a:lnTo>
                    <a:pt x="1104900" y="0"/>
                  </a:lnTo>
                  <a:lnTo>
                    <a:pt x="0" y="0"/>
                  </a:ln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44778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5" name="Rectangle 8615">
              <a:extLst>
                <a:ext uri="{FF2B5EF4-FFF2-40B4-BE49-F238E27FC236}">
                  <a16:creationId xmlns:a16="http://schemas.microsoft.com/office/drawing/2014/main" id="{0DAAD848-1D2E-E448-BDB7-06DCE5EF216E}"/>
                </a:ext>
              </a:extLst>
            </p:cNvPr>
            <p:cNvSpPr/>
            <p:nvPr/>
          </p:nvSpPr>
          <p:spPr>
            <a:xfrm>
              <a:off x="5595112" y="1285138"/>
              <a:ext cx="813626" cy="24196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Mesytec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6" name="Shape 29634">
              <a:extLst>
                <a:ext uri="{FF2B5EF4-FFF2-40B4-BE49-F238E27FC236}">
                  <a16:creationId xmlns:a16="http://schemas.microsoft.com/office/drawing/2014/main" id="{ABAE608A-2EFA-D641-AA62-09E71D0E6B7B}"/>
                </a:ext>
              </a:extLst>
            </p:cNvPr>
            <p:cNvSpPr/>
            <p:nvPr/>
          </p:nvSpPr>
          <p:spPr>
            <a:xfrm>
              <a:off x="8177022" y="1203960"/>
              <a:ext cx="1104900" cy="342900"/>
            </a:xfrm>
            <a:custGeom>
              <a:avLst/>
              <a:gdLst/>
              <a:ahLst/>
              <a:cxnLst/>
              <a:rect l="0" t="0" r="0" b="0"/>
              <a:pathLst>
                <a:path w="1104900" h="342900">
                  <a:moveTo>
                    <a:pt x="0" y="0"/>
                  </a:moveTo>
                  <a:lnTo>
                    <a:pt x="1104900" y="0"/>
                  </a:lnTo>
                  <a:lnTo>
                    <a:pt x="1104900" y="342900"/>
                  </a:lnTo>
                  <a:lnTo>
                    <a:pt x="0" y="3429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0A3B3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7" name="Shape 8617">
              <a:extLst>
                <a:ext uri="{FF2B5EF4-FFF2-40B4-BE49-F238E27FC236}">
                  <a16:creationId xmlns:a16="http://schemas.microsoft.com/office/drawing/2014/main" id="{52BC3341-D097-1E49-996D-D16AFA27CD70}"/>
                </a:ext>
              </a:extLst>
            </p:cNvPr>
            <p:cNvSpPr/>
            <p:nvPr/>
          </p:nvSpPr>
          <p:spPr>
            <a:xfrm>
              <a:off x="8177022" y="1203960"/>
              <a:ext cx="1104900" cy="342900"/>
            </a:xfrm>
            <a:custGeom>
              <a:avLst/>
              <a:gdLst/>
              <a:ahLst/>
              <a:cxnLst/>
              <a:rect l="0" t="0" r="0" b="0"/>
              <a:pathLst>
                <a:path w="1104900" h="342900">
                  <a:moveTo>
                    <a:pt x="0" y="342900"/>
                  </a:moveTo>
                  <a:lnTo>
                    <a:pt x="1104900" y="342900"/>
                  </a:lnTo>
                  <a:lnTo>
                    <a:pt x="1104900" y="0"/>
                  </a:lnTo>
                  <a:lnTo>
                    <a:pt x="0" y="0"/>
                  </a:lnTo>
                  <a:close/>
                </a:path>
              </a:pathLst>
            </a:custGeom>
            <a:ln w="12192" cap="flat">
              <a:miter lim="127000"/>
            </a:ln>
          </p:spPr>
          <p:style>
            <a:lnRef idx="1">
              <a:srgbClr val="44778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98" name="Rectangle 8618">
              <a:extLst>
                <a:ext uri="{FF2B5EF4-FFF2-40B4-BE49-F238E27FC236}">
                  <a16:creationId xmlns:a16="http://schemas.microsoft.com/office/drawing/2014/main" id="{83C0A7E4-F64C-C547-8552-19CF2B6A5AB7}"/>
                </a:ext>
              </a:extLst>
            </p:cNvPr>
            <p:cNvSpPr/>
            <p:nvPr/>
          </p:nvSpPr>
          <p:spPr>
            <a:xfrm>
              <a:off x="8351647" y="1301877"/>
              <a:ext cx="1006463" cy="24155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4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FASTER V3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9" name="Shape 8620">
              <a:extLst>
                <a:ext uri="{FF2B5EF4-FFF2-40B4-BE49-F238E27FC236}">
                  <a16:creationId xmlns:a16="http://schemas.microsoft.com/office/drawing/2014/main" id="{3C5DC990-9B3F-B745-AEBA-B1195D6A4415}"/>
                </a:ext>
              </a:extLst>
            </p:cNvPr>
            <p:cNvSpPr/>
            <p:nvPr/>
          </p:nvSpPr>
          <p:spPr>
            <a:xfrm>
              <a:off x="5928360" y="505206"/>
              <a:ext cx="0" cy="318262"/>
            </a:xfrm>
            <a:custGeom>
              <a:avLst/>
              <a:gdLst/>
              <a:ahLst/>
              <a:cxnLst/>
              <a:rect l="0" t="0" r="0" b="0"/>
              <a:pathLst>
                <a:path h="318262">
                  <a:moveTo>
                    <a:pt x="0" y="0"/>
                  </a:moveTo>
                  <a:lnTo>
                    <a:pt x="0" y="318262"/>
                  </a:lnTo>
                </a:path>
              </a:pathLst>
            </a:custGeom>
            <a:ln w="38100" cap="flat">
              <a:miter lim="127000"/>
            </a:ln>
          </p:spPr>
          <p:style>
            <a:lnRef idx="1">
              <a:srgbClr val="2E75B6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00" name="Rectangle 8621">
              <a:extLst>
                <a:ext uri="{FF2B5EF4-FFF2-40B4-BE49-F238E27FC236}">
                  <a16:creationId xmlns:a16="http://schemas.microsoft.com/office/drawing/2014/main" id="{A3BB1C42-80A5-2D4F-87B0-8D4819007A87}"/>
                </a:ext>
              </a:extLst>
            </p:cNvPr>
            <p:cNvSpPr/>
            <p:nvPr/>
          </p:nvSpPr>
          <p:spPr>
            <a:xfrm>
              <a:off x="5272913" y="544576"/>
              <a:ext cx="706754" cy="22600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>
                  <a:solidFill>
                    <a:srgbClr val="00B0F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SMART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01" name="Shape 8622">
              <a:extLst>
                <a:ext uri="{FF2B5EF4-FFF2-40B4-BE49-F238E27FC236}">
                  <a16:creationId xmlns:a16="http://schemas.microsoft.com/office/drawing/2014/main" id="{943A5F11-C370-F84E-8C50-0C9DE46E5969}"/>
                </a:ext>
              </a:extLst>
            </p:cNvPr>
            <p:cNvSpPr/>
            <p:nvPr/>
          </p:nvSpPr>
          <p:spPr>
            <a:xfrm>
              <a:off x="990600" y="489966"/>
              <a:ext cx="9003792" cy="1476756"/>
            </a:xfrm>
            <a:custGeom>
              <a:avLst/>
              <a:gdLst/>
              <a:ahLst/>
              <a:cxnLst/>
              <a:rect l="0" t="0" r="0" b="0"/>
              <a:pathLst>
                <a:path w="9003792" h="1476756">
                  <a:moveTo>
                    <a:pt x="0" y="1476756"/>
                  </a:moveTo>
                  <a:lnTo>
                    <a:pt x="9003792" y="1476756"/>
                  </a:lnTo>
                  <a:lnTo>
                    <a:pt x="9003792" y="0"/>
                  </a:lnTo>
                  <a:lnTo>
                    <a:pt x="0" y="0"/>
                  </a:lnTo>
                  <a:close/>
                </a:path>
              </a:pathLst>
            </a:custGeom>
            <a:ln w="38100" cap="flat">
              <a:miter lim="127000"/>
            </a:ln>
          </p:spPr>
          <p:style>
            <a:lnRef idx="1">
              <a:srgbClr val="FFC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s-ES_tradnl"/>
            </a:p>
          </p:txBody>
        </p:sp>
        <p:sp>
          <p:nvSpPr>
            <p:cNvPr id="130" name="Rectangle 25409">
              <a:extLst>
                <a:ext uri="{FF2B5EF4-FFF2-40B4-BE49-F238E27FC236}">
                  <a16:creationId xmlns:a16="http://schemas.microsoft.com/office/drawing/2014/main" id="{D4EFAC15-64B9-C640-AF9D-0DC45315AEC4}"/>
                </a:ext>
              </a:extLst>
            </p:cNvPr>
            <p:cNvSpPr/>
            <p:nvPr/>
          </p:nvSpPr>
          <p:spPr>
            <a:xfrm>
              <a:off x="9976561" y="149606"/>
              <a:ext cx="46619" cy="20645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200">
                  <a:solidFill>
                    <a:srgbClr val="60A3B3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hlinkClick r:id="rId5"/>
                </a:rPr>
                <a:t>l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F3C6ADD5-CD75-5348-AB3A-DC3183120702}"/>
              </a:ext>
            </a:extLst>
          </p:cNvPr>
          <p:cNvSpPr txBox="1"/>
          <p:nvPr/>
        </p:nvSpPr>
        <p:spPr>
          <a:xfrm>
            <a:off x="8930614" y="6526651"/>
            <a:ext cx="2988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D. Ramos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Ganil</a:t>
            </a:r>
            <a:r>
              <a:rPr lang="es-ES" dirty="0"/>
              <a:t> </a:t>
            </a:r>
            <a:r>
              <a:rPr lang="es-ES" dirty="0" err="1"/>
              <a:t>adapted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7684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B2425-3365-9641-AC09-79600F870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Infrastructures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E71516-29F2-5840-8998-D370B42A8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8417FCE-8C92-5842-A45B-1D58B1BE9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8512" name="Picture 8512">
            <a:extLst>
              <a:ext uri="{FF2B5EF4-FFF2-40B4-BE49-F238E27FC236}">
                <a16:creationId xmlns:a16="http://schemas.microsoft.com/office/drawing/2014/main" id="{3A217F5E-36DC-B849-9E63-EC5B35F5E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8800" y="27020838"/>
            <a:ext cx="73596500" cy="7359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14" name="Picture 8514">
            <a:extLst>
              <a:ext uri="{FF2B5EF4-FFF2-40B4-BE49-F238E27FC236}">
                <a16:creationId xmlns:a16="http://schemas.microsoft.com/office/drawing/2014/main" id="{0FF485F2-56BA-1446-AD2A-691D5D4DC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55375" y="74053700"/>
            <a:ext cx="188468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8515">
            <a:extLst>
              <a:ext uri="{FF2B5EF4-FFF2-40B4-BE49-F238E27FC236}">
                <a16:creationId xmlns:a16="http://schemas.microsoft.com/office/drawing/2014/main" id="{7583A364-1997-E14F-976E-13F0D6035BC5}"/>
              </a:ext>
            </a:extLst>
          </p:cNvPr>
          <p:cNvSpPr>
            <a:spLocks/>
          </p:cNvSpPr>
          <p:nvPr/>
        </p:nvSpPr>
        <p:spPr bwMode="auto">
          <a:xfrm>
            <a:off x="176804638" y="84080350"/>
            <a:ext cx="5716587" cy="0"/>
          </a:xfrm>
          <a:custGeom>
            <a:avLst/>
            <a:gdLst>
              <a:gd name="T0" fmla="*/ 0 w 360045"/>
              <a:gd name="T1" fmla="*/ 360045 w 360045"/>
              <a:gd name="T2" fmla="*/ 0 w 360045"/>
              <a:gd name="T3" fmla="*/ 360045 w 360045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T2" t="0" r="T3" b="0"/>
            <a:pathLst>
              <a:path w="360045">
                <a:moveTo>
                  <a:pt x="0" y="0"/>
                </a:moveTo>
                <a:lnTo>
                  <a:pt x="360045" y="0"/>
                </a:lnTo>
              </a:path>
            </a:pathLst>
          </a:custGeom>
          <a:noFill/>
          <a:ln w="25908">
            <a:solidFill>
              <a:srgbClr val="ED7D31"/>
            </a:solidFill>
            <a:miter lim="127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519" name="Picture 8519">
            <a:extLst>
              <a:ext uri="{FF2B5EF4-FFF2-40B4-BE49-F238E27FC236}">
                <a16:creationId xmlns:a16="http://schemas.microsoft.com/office/drawing/2014/main" id="{555748B4-EF5F-E64D-A0F3-527E0A65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488" y="89317513"/>
            <a:ext cx="86879112" cy="7364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21" name="Picture 8521">
            <a:extLst>
              <a:ext uri="{FF2B5EF4-FFF2-40B4-BE49-F238E27FC236}">
                <a16:creationId xmlns:a16="http://schemas.microsoft.com/office/drawing/2014/main" id="{6D4B5720-7036-AA4C-92C5-8D4233875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6925" y="162963225"/>
            <a:ext cx="85112225" cy="7352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8522">
            <a:extLst>
              <a:ext uri="{FF2B5EF4-FFF2-40B4-BE49-F238E27FC236}">
                <a16:creationId xmlns:a16="http://schemas.microsoft.com/office/drawing/2014/main" id="{614B8E82-7974-1F4C-9158-A86DB1EBB2BE}"/>
              </a:ext>
            </a:extLst>
          </p:cNvPr>
          <p:cNvSpPr>
            <a:spLocks/>
          </p:cNvSpPr>
          <p:nvPr/>
        </p:nvSpPr>
        <p:spPr bwMode="auto">
          <a:xfrm>
            <a:off x="0" y="231420988"/>
            <a:ext cx="193535300" cy="0"/>
          </a:xfrm>
          <a:custGeom>
            <a:avLst/>
            <a:gdLst>
              <a:gd name="T0" fmla="*/ 12191238 w 12191238"/>
              <a:gd name="T1" fmla="*/ 0 w 12191238"/>
              <a:gd name="T2" fmla="*/ 0 w 12191238"/>
              <a:gd name="T3" fmla="*/ 12191238 w 12191238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T2" t="0" r="T3" b="0"/>
            <a:pathLst>
              <a:path w="12191238">
                <a:moveTo>
                  <a:pt x="12191238" y="0"/>
                </a:moveTo>
                <a:lnTo>
                  <a:pt x="0" y="0"/>
                </a:lnTo>
              </a:path>
            </a:pathLst>
          </a:custGeom>
          <a:noFill/>
          <a:ln w="28956">
            <a:solidFill>
              <a:srgbClr val="000000"/>
            </a:solidFill>
            <a:miter lim="127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74F6A81A-8608-6945-BA24-575B57E27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175" y="225215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kumimoji="0" lang="fr-FR" altLang="es-ES" sz="3600" b="1" i="0" u="none" strike="noStrike" cap="none" normalizeH="0" baseline="0">
                <a:ln>
                  <a:noFill/>
                </a:ln>
                <a:solidFill>
                  <a:srgbClr val="261F4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General view</a:t>
            </a:r>
            <a:br>
              <a:rPr kumimoji="0" lang="fr-FR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fr-FR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8521">
            <a:extLst>
              <a:ext uri="{FF2B5EF4-FFF2-40B4-BE49-F238E27FC236}">
                <a16:creationId xmlns:a16="http://schemas.microsoft.com/office/drawing/2014/main" id="{60D57ACA-BA18-154A-981D-B627A006C41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101969" y="1537399"/>
            <a:ext cx="5360670" cy="4630420"/>
          </a:xfrm>
          <a:prstGeom prst="rect">
            <a:avLst/>
          </a:prstGeom>
        </p:spPr>
      </p:pic>
      <p:pic>
        <p:nvPicPr>
          <p:cNvPr id="13" name="Picture 8519">
            <a:extLst>
              <a:ext uri="{FF2B5EF4-FFF2-40B4-BE49-F238E27FC236}">
                <a16:creationId xmlns:a16="http://schemas.microsoft.com/office/drawing/2014/main" id="{984594A6-E130-DB4F-8095-99DC4B2ADED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20700" y="1546543"/>
            <a:ext cx="5472430" cy="4638040"/>
          </a:xfrm>
          <a:prstGeom prst="rect">
            <a:avLst/>
          </a:prstGeom>
        </p:spPr>
      </p:pic>
      <p:pic>
        <p:nvPicPr>
          <p:cNvPr id="17" name="Picture 7" descr="logoAgata">
            <a:extLst>
              <a:ext uri="{FF2B5EF4-FFF2-40B4-BE49-F238E27FC236}">
                <a16:creationId xmlns:a16="http://schemas.microsoft.com/office/drawing/2014/main" id="{F96D6FC2-CAC5-1147-A105-045EEC922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4298" y="322077"/>
            <a:ext cx="755576" cy="100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473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2">
            <a:extLst>
              <a:ext uri="{FF2B5EF4-FFF2-40B4-BE49-F238E27FC236}">
                <a16:creationId xmlns:a16="http://schemas.microsoft.com/office/drawing/2014/main" id="{65D35B3E-AEA5-A545-948A-17921286D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17417"/>
          <a:stretch>
            <a:fillRect/>
          </a:stretch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4" name="Picture 19">
            <a:extLst>
              <a:ext uri="{FF2B5EF4-FFF2-40B4-BE49-F238E27FC236}">
                <a16:creationId xmlns:a16="http://schemas.microsoft.com/office/drawing/2014/main" id="{60518685-4679-B043-BAA3-20DFBC2A5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82" r="-2" b="-2"/>
          <a:stretch>
            <a:fillRect/>
          </a:stretch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9B75E05-536F-6D49-827E-0FED3ECE0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Infrastructure: hall and rooms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A21897A8-4D79-AD41-9D78-71B79DB2C11B}"/>
              </a:ext>
            </a:extLst>
          </p:cNvPr>
          <p:cNvSpPr/>
          <p:nvPr/>
        </p:nvSpPr>
        <p:spPr>
          <a:xfrm>
            <a:off x="655897" y="2264172"/>
            <a:ext cx="4417118" cy="104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Experimental hall</a:t>
            </a:r>
          </a:p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sz="1800" dirty="0"/>
              <a:t> AGATA array </a:t>
            </a:r>
            <a:r>
              <a:rPr lang="en-US" sz="1800" dirty="0">
                <a:effectLst/>
              </a:rPr>
              <a:t>+ front-end electronics area </a:t>
            </a:r>
            <a:r>
              <a:rPr lang="en-US" sz="1800" dirty="0"/>
              <a:t>+ p</a:t>
            </a:r>
            <a:r>
              <a:rPr lang="en-US" sz="1800" dirty="0">
                <a:effectLst/>
              </a:rPr>
              <a:t>re-processing electronics and GTS Tree</a:t>
            </a: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1D1E9E9B-6CF8-744E-91F4-67E27BBC924C}"/>
              </a:ext>
            </a:extLst>
          </p:cNvPr>
          <p:cNvSpPr/>
          <p:nvPr/>
        </p:nvSpPr>
        <p:spPr>
          <a:xfrm>
            <a:off x="1381587" y="3412798"/>
            <a:ext cx="2973844" cy="113162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sz="1800" b="1" dirty="0">
                <a:effectLst/>
              </a:rPr>
              <a:t>DAQ </a:t>
            </a:r>
            <a:r>
              <a:rPr lang="en-US" sz="1800" b="1" dirty="0"/>
              <a:t>a</a:t>
            </a:r>
            <a:r>
              <a:rPr lang="en-US" sz="1800" b="1" dirty="0">
                <a:effectLst/>
              </a:rPr>
              <a:t>rea</a:t>
            </a:r>
          </a:p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sz="1800" dirty="0"/>
              <a:t>P</a:t>
            </a:r>
            <a:r>
              <a:rPr lang="en-US" sz="1800" u="none" strike="noStrike" dirty="0">
                <a:effectLst/>
              </a:rPr>
              <a:t>re-processing GGP </a:t>
            </a:r>
          </a:p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sz="1400" u="none" strike="noStrike" dirty="0">
                <a:effectLst/>
              </a:rPr>
              <a:t>(optical links of usual </a:t>
            </a:r>
            <a:r>
              <a:rPr lang="en-US" sz="1400" dirty="0"/>
              <a:t>lengths = 60 m)</a:t>
            </a:r>
            <a:endParaRPr lang="en-US" sz="1400" u="none" strike="noStrike" dirty="0">
              <a:effectLst/>
            </a:endParaRP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72A96250-776C-444C-B090-1ECEA9F1A0C3}"/>
              </a:ext>
            </a:extLst>
          </p:cNvPr>
          <p:cNvSpPr/>
          <p:nvPr/>
        </p:nvSpPr>
        <p:spPr>
          <a:xfrm>
            <a:off x="422488" y="4644532"/>
            <a:ext cx="4892041" cy="1131621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effectLst/>
              </a:rPr>
              <a:t>Control room</a:t>
            </a:r>
          </a:p>
          <a:p>
            <a:pPr marL="514350" lvl="1">
              <a:lnSpc>
                <a:spcPct val="90000"/>
              </a:lnSpc>
              <a:spcAft>
                <a:spcPts val="600"/>
              </a:spcAft>
            </a:pPr>
            <a:r>
              <a:rPr lang="en-US" sz="1400" dirty="0">
                <a:effectLst/>
              </a:rPr>
              <a:t>An area of ~25m² to install all workstations required for the experiment control, data taking and on-line analysis with fast access to the GRID network for data archive</a:t>
            </a:r>
          </a:p>
        </p:txBody>
      </p:sp>
      <p:sp>
        <p:nvSpPr>
          <p:cNvPr id="22" name="Rectángulo redondeado 21">
            <a:extLst>
              <a:ext uri="{FF2B5EF4-FFF2-40B4-BE49-F238E27FC236}">
                <a16:creationId xmlns:a16="http://schemas.microsoft.com/office/drawing/2014/main" id="{CA10071E-2C79-2042-9BDC-0F5F8623367E}"/>
              </a:ext>
            </a:extLst>
          </p:cNvPr>
          <p:cNvSpPr/>
          <p:nvPr/>
        </p:nvSpPr>
        <p:spPr>
          <a:xfrm>
            <a:off x="970545" y="5879432"/>
            <a:ext cx="3805483" cy="81012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effectLst/>
              </a:rPr>
              <a:t>Maintenance: Detector Laboratory and Repository area</a:t>
            </a: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430055EA-8ADD-3441-B05B-7165DA1E60FD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2864456" y="3312684"/>
            <a:ext cx="4053" cy="1001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9E83A21-0EC4-AB43-81D5-706BD839F04C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>
            <a:off x="2868509" y="4544418"/>
            <a:ext cx="0" cy="1001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B6F8476F-B5CE-8446-A3A3-7994773A34FA}"/>
              </a:ext>
            </a:extLst>
          </p:cNvPr>
          <p:cNvCxnSpPr>
            <a:cxnSpLocks/>
            <a:stCxn id="12" idx="2"/>
            <a:endCxn id="22" idx="0"/>
          </p:cNvCxnSpPr>
          <p:nvPr/>
        </p:nvCxnSpPr>
        <p:spPr>
          <a:xfrm>
            <a:off x="2868509" y="5776153"/>
            <a:ext cx="4778" cy="1032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82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7CEB2F-D51A-C743-B236-AEDDD4305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s-ES" sz="5400" dirty="0" err="1"/>
              <a:t>The</a:t>
            </a:r>
            <a:r>
              <a:rPr lang="es-ES" sz="5400" dirty="0"/>
              <a:t> </a:t>
            </a:r>
            <a:r>
              <a:rPr lang="es-ES" sz="5400" dirty="0" err="1"/>
              <a:t>before</a:t>
            </a:r>
            <a:r>
              <a:rPr lang="es-ES" sz="5400" dirty="0"/>
              <a:t>….</a:t>
            </a:r>
          </a:p>
        </p:txBody>
      </p:sp>
      <p:sp>
        <p:nvSpPr>
          <p:cNvPr id="1035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REGe™ Reverse Electrode Coaxial Germanium Detectors | Mirion">
            <a:extLst>
              <a:ext uri="{FF2B5EF4-FFF2-40B4-BE49-F238E27FC236}">
                <a16:creationId xmlns:a16="http://schemas.microsoft.com/office/drawing/2014/main" id="{8D2717EF-B730-E94D-A422-01A238447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0" r="15303" b="1"/>
          <a:stretch>
            <a:fillRect/>
          </a:stretch>
        </p:blipFill>
        <p:spPr bwMode="auto">
          <a:xfrm>
            <a:off x="5313225" y="211307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manium Detectors | Mirion">
            <a:extLst>
              <a:ext uri="{FF2B5EF4-FFF2-40B4-BE49-F238E27FC236}">
                <a16:creationId xmlns:a16="http://schemas.microsoft.com/office/drawing/2014/main" id="{565E979D-7D86-4648-90C4-22C4903C43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5" r="-178"/>
          <a:stretch/>
        </p:blipFill>
        <p:spPr bwMode="auto">
          <a:xfrm>
            <a:off x="448056" y="2898587"/>
            <a:ext cx="2376325" cy="349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3063466-1939-CD4A-86AB-A8EDB1B1A3A0}"/>
              </a:ext>
            </a:extLst>
          </p:cNvPr>
          <p:cNvSpPr txBox="1"/>
          <p:nvPr/>
        </p:nvSpPr>
        <p:spPr>
          <a:xfrm>
            <a:off x="4626265" y="645428"/>
            <a:ext cx="22125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/>
              <a:t>n-</a:t>
            </a:r>
            <a:r>
              <a:rPr lang="es-ES" sz="2800" dirty="0" err="1"/>
              <a:t>type</a:t>
            </a:r>
            <a:r>
              <a:rPr lang="es-ES" sz="2800" dirty="0"/>
              <a:t> coaxial</a:t>
            </a:r>
          </a:p>
          <a:p>
            <a:r>
              <a:rPr lang="es-ES" sz="2800" dirty="0" err="1"/>
              <a:t>HPGe</a:t>
            </a:r>
            <a:r>
              <a:rPr lang="es-ES" sz="2800" dirty="0"/>
              <a:t> </a:t>
            </a:r>
            <a:r>
              <a:rPr lang="es-ES" sz="2800" dirty="0" err="1"/>
              <a:t>crystal</a:t>
            </a:r>
            <a:endParaRPr lang="es-ES" sz="2800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F272D806-5EF8-2F49-95BD-4445B0D8A96A}"/>
              </a:ext>
            </a:extLst>
          </p:cNvPr>
          <p:cNvCxnSpPr/>
          <p:nvPr/>
        </p:nvCxnSpPr>
        <p:spPr>
          <a:xfrm flipV="1">
            <a:off x="7718487" y="3268101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5A7D3398-765A-7F4F-9EB2-DDBB97E0EBDD}"/>
              </a:ext>
            </a:extLst>
          </p:cNvPr>
          <p:cNvCxnSpPr/>
          <p:nvPr/>
        </p:nvCxnSpPr>
        <p:spPr>
          <a:xfrm flipV="1">
            <a:off x="7749802" y="3420501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F8F73F3B-AF97-6C42-9769-DCE17E6B97F3}"/>
              </a:ext>
            </a:extLst>
          </p:cNvPr>
          <p:cNvCxnSpPr/>
          <p:nvPr/>
        </p:nvCxnSpPr>
        <p:spPr>
          <a:xfrm flipV="1">
            <a:off x="7775248" y="3552620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2EB381D-0BB3-644D-8C34-479130E9893B}"/>
              </a:ext>
            </a:extLst>
          </p:cNvPr>
          <p:cNvCxnSpPr/>
          <p:nvPr/>
        </p:nvCxnSpPr>
        <p:spPr>
          <a:xfrm flipV="1">
            <a:off x="7758520" y="3339236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335BF5A-60E7-0843-B365-E6E7AAEDFAAE}"/>
              </a:ext>
            </a:extLst>
          </p:cNvPr>
          <p:cNvCxnSpPr/>
          <p:nvPr/>
        </p:nvCxnSpPr>
        <p:spPr>
          <a:xfrm flipV="1">
            <a:off x="7749801" y="3502516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100D14B5-4A5C-BE4E-AC80-B8A140D1F9AD}"/>
              </a:ext>
            </a:extLst>
          </p:cNvPr>
          <p:cNvCxnSpPr/>
          <p:nvPr/>
        </p:nvCxnSpPr>
        <p:spPr>
          <a:xfrm flipV="1">
            <a:off x="7775247" y="3660058"/>
            <a:ext cx="529535" cy="175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4537718-95B2-1346-82E7-6C7AB470992A}"/>
              </a:ext>
            </a:extLst>
          </p:cNvPr>
          <p:cNvSpPr txBox="1"/>
          <p:nvPr/>
        </p:nvSpPr>
        <p:spPr>
          <a:xfrm>
            <a:off x="7710265" y="307767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</a:rPr>
              <a:t>e</a:t>
            </a:r>
            <a:r>
              <a:rPr lang="es-ES" baseline="30000" dirty="0">
                <a:solidFill>
                  <a:srgbClr val="0070C0"/>
                </a:solidFill>
              </a:rPr>
              <a:t>-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9A8333ED-491B-B64A-A6F5-3C1853C3EED9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8304782" y="927885"/>
            <a:ext cx="390657" cy="1464588"/>
          </a:xfrm>
          <a:prstGeom prst="line">
            <a:avLst/>
          </a:prstGeom>
          <a:ln w="222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71DF97A9-A510-E44D-A530-EA975D45F9F7}"/>
              </a:ext>
            </a:extLst>
          </p:cNvPr>
          <p:cNvSpPr txBox="1"/>
          <p:nvPr/>
        </p:nvSpPr>
        <p:spPr>
          <a:xfrm>
            <a:off x="7574202" y="558553"/>
            <a:ext cx="2242473" cy="369332"/>
          </a:xfrm>
          <a:prstGeom prst="rect">
            <a:avLst/>
          </a:prstGeom>
          <a:solidFill>
            <a:schemeClr val="accent4"/>
          </a:solidFill>
          <a:ln w="2540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/>
              <a:t>Li-</a:t>
            </a:r>
            <a:r>
              <a:rPr lang="es-ES" dirty="0" err="1"/>
              <a:t>difused</a:t>
            </a:r>
            <a:r>
              <a:rPr lang="es-ES" dirty="0"/>
              <a:t> </a:t>
            </a:r>
            <a:r>
              <a:rPr lang="es-ES" dirty="0" err="1"/>
              <a:t>contact</a:t>
            </a:r>
            <a:r>
              <a:rPr lang="es-ES" dirty="0"/>
              <a:t> (n</a:t>
            </a:r>
            <a:r>
              <a:rPr lang="es-ES" baseline="30000" dirty="0"/>
              <a:t>+</a:t>
            </a:r>
            <a:r>
              <a:rPr lang="es-ES" dirty="0"/>
              <a:t>)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044C0E3B-912E-9C4C-91C8-DEDB7854C21E}"/>
              </a:ext>
            </a:extLst>
          </p:cNvPr>
          <p:cNvCxnSpPr>
            <a:cxnSpLocks/>
          </p:cNvCxnSpPr>
          <p:nvPr/>
        </p:nvCxnSpPr>
        <p:spPr>
          <a:xfrm flipV="1">
            <a:off x="10172825" y="2341649"/>
            <a:ext cx="446078" cy="8696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CDEC534-19ED-F546-8FE4-EA427020949D}"/>
              </a:ext>
            </a:extLst>
          </p:cNvPr>
          <p:cNvSpPr txBox="1"/>
          <p:nvPr/>
        </p:nvSpPr>
        <p:spPr>
          <a:xfrm>
            <a:off x="9945666" y="1695318"/>
            <a:ext cx="137524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/>
              <a:t>B-</a:t>
            </a:r>
            <a:r>
              <a:rPr lang="es-ES" dirty="0" err="1"/>
              <a:t>implanted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err="1"/>
              <a:t>contact</a:t>
            </a:r>
            <a:r>
              <a:rPr lang="es-ES" dirty="0"/>
              <a:t> (p</a:t>
            </a:r>
            <a:r>
              <a:rPr lang="es-ES" baseline="30000" dirty="0"/>
              <a:t>+</a:t>
            </a:r>
            <a:r>
              <a:rPr lang="es-ES" dirty="0"/>
              <a:t>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469C59D-450D-C24D-8A45-AB44C69F9C6F}"/>
              </a:ext>
            </a:extLst>
          </p:cNvPr>
          <p:cNvSpPr txBox="1"/>
          <p:nvPr/>
        </p:nvSpPr>
        <p:spPr>
          <a:xfrm>
            <a:off x="2513424" y="3211293"/>
            <a:ext cx="3868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+mj-lt"/>
              </a:rPr>
              <a:t>Ge </a:t>
            </a:r>
            <a:r>
              <a:rPr lang="es-ES" sz="2000" dirty="0" err="1">
                <a:latin typeface="+mj-lt"/>
              </a:rPr>
              <a:t>semiconductors</a:t>
            </a:r>
            <a:r>
              <a:rPr lang="es-ES" sz="2000" dirty="0">
                <a:latin typeface="+mj-lt"/>
              </a:rPr>
              <a:t> band gap = 3 eV</a:t>
            </a:r>
          </a:p>
          <a:p>
            <a:r>
              <a:rPr lang="es-ES" sz="2000" dirty="0" err="1">
                <a:latin typeface="+mj-lt"/>
              </a:rPr>
              <a:t>Working</a:t>
            </a:r>
            <a:r>
              <a:rPr lang="es-ES" sz="2000" dirty="0">
                <a:latin typeface="+mj-lt"/>
              </a:rPr>
              <a:t> T = T( LN</a:t>
            </a:r>
            <a:r>
              <a:rPr lang="es-ES" sz="2000" baseline="-25000" dirty="0">
                <a:latin typeface="+mj-lt"/>
              </a:rPr>
              <a:t>2</a:t>
            </a:r>
            <a:r>
              <a:rPr lang="es-ES" sz="2000" dirty="0">
                <a:latin typeface="+mj-lt"/>
              </a:rPr>
              <a:t>) = -195,8 °C</a:t>
            </a:r>
          </a:p>
          <a:p>
            <a:r>
              <a:rPr lang="es-ES" sz="2000" dirty="0">
                <a:latin typeface="+mj-lt"/>
              </a:rPr>
              <a:t>Detector + </a:t>
            </a:r>
            <a:r>
              <a:rPr lang="es-ES" sz="2000" dirty="0" err="1">
                <a:latin typeface="+mj-lt"/>
              </a:rPr>
              <a:t>preamplifier</a:t>
            </a:r>
            <a:r>
              <a:rPr lang="es-ES" sz="2000" dirty="0">
                <a:latin typeface="+mj-lt"/>
              </a:rPr>
              <a:t> = RC </a:t>
            </a:r>
            <a:r>
              <a:rPr lang="es-ES" sz="2000" dirty="0" err="1">
                <a:latin typeface="+mj-lt"/>
              </a:rPr>
              <a:t>circuit</a:t>
            </a:r>
            <a:endParaRPr lang="es-ES" sz="2000" dirty="0">
              <a:latin typeface="+mj-lt"/>
            </a:endParaRPr>
          </a:p>
        </p:txBody>
      </p:sp>
      <p:sp>
        <p:nvSpPr>
          <p:cNvPr id="26" name="Triángulo 25">
            <a:extLst>
              <a:ext uri="{FF2B5EF4-FFF2-40B4-BE49-F238E27FC236}">
                <a16:creationId xmlns:a16="http://schemas.microsoft.com/office/drawing/2014/main" id="{5AE5CD59-9171-7546-8107-8756F8EC2952}"/>
              </a:ext>
            </a:extLst>
          </p:cNvPr>
          <p:cNvSpPr/>
          <p:nvPr/>
        </p:nvSpPr>
        <p:spPr>
          <a:xfrm rot="16200000">
            <a:off x="5394430" y="1775727"/>
            <a:ext cx="1019797" cy="81464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B9EBCAA-30B6-4E46-8B7D-D0BE08652F1F}"/>
              </a:ext>
            </a:extLst>
          </p:cNvPr>
          <p:cNvCxnSpPr>
            <a:cxnSpLocks/>
          </p:cNvCxnSpPr>
          <p:nvPr/>
        </p:nvCxnSpPr>
        <p:spPr>
          <a:xfrm>
            <a:off x="6314698" y="2184489"/>
            <a:ext cx="9036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950EFEEC-3474-F443-8072-750472F78293}"/>
              </a:ext>
            </a:extLst>
          </p:cNvPr>
          <p:cNvCxnSpPr>
            <a:cxnSpLocks/>
          </p:cNvCxnSpPr>
          <p:nvPr/>
        </p:nvCxnSpPr>
        <p:spPr>
          <a:xfrm flipV="1">
            <a:off x="5084248" y="2183048"/>
            <a:ext cx="409711" cy="136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grupar 2">
            <a:extLst>
              <a:ext uri="{FF2B5EF4-FFF2-40B4-BE49-F238E27FC236}">
                <a16:creationId xmlns:a16="http://schemas.microsoft.com/office/drawing/2014/main" id="{A3C3B58B-D9AF-0C4D-832F-17835746D81F}"/>
              </a:ext>
            </a:extLst>
          </p:cNvPr>
          <p:cNvGrpSpPr/>
          <p:nvPr/>
        </p:nvGrpSpPr>
        <p:grpSpPr>
          <a:xfrm>
            <a:off x="2395290" y="4647862"/>
            <a:ext cx="4279830" cy="1423746"/>
            <a:chOff x="1760538" y="5214939"/>
            <a:chExt cx="4892675" cy="1227136"/>
          </a:xfrm>
        </p:grpSpPr>
        <p:cxnSp>
          <p:nvCxnSpPr>
            <p:cNvPr id="39" name="68 Conector recto de flecha">
              <a:extLst>
                <a:ext uri="{FF2B5EF4-FFF2-40B4-BE49-F238E27FC236}">
                  <a16:creationId xmlns:a16="http://schemas.microsoft.com/office/drawing/2014/main" id="{015BEB70-3821-7B4C-8F54-2D558035B535}"/>
                </a:ext>
              </a:extLst>
            </p:cNvPr>
            <p:cNvCxnSpPr/>
            <p:nvPr/>
          </p:nvCxnSpPr>
          <p:spPr>
            <a:xfrm rot="5400000" flipH="1" flipV="1">
              <a:off x="1974057" y="5715794"/>
              <a:ext cx="715962" cy="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69 Conector recto de flecha">
              <a:extLst>
                <a:ext uri="{FF2B5EF4-FFF2-40B4-BE49-F238E27FC236}">
                  <a16:creationId xmlns:a16="http://schemas.microsoft.com/office/drawing/2014/main" id="{E98D2129-5248-7C40-BEA9-9136412B0CF7}"/>
                </a:ext>
              </a:extLst>
            </p:cNvPr>
            <p:cNvCxnSpPr>
              <a:endCxn id="41" idx="0"/>
            </p:cNvCxnSpPr>
            <p:nvPr/>
          </p:nvCxnSpPr>
          <p:spPr>
            <a:xfrm>
              <a:off x="2332038" y="6072188"/>
              <a:ext cx="4197350" cy="1587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70 CuadroTexto">
              <a:extLst>
                <a:ext uri="{FF2B5EF4-FFF2-40B4-BE49-F238E27FC236}">
                  <a16:creationId xmlns:a16="http://schemas.microsoft.com/office/drawing/2014/main" id="{32569044-BEA3-D345-A522-133E26688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3975" y="6072188"/>
              <a:ext cx="2492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/>
                <a:t>t</a:t>
              </a:r>
            </a:p>
          </p:txBody>
        </p:sp>
        <p:sp>
          <p:nvSpPr>
            <p:cNvPr id="42" name="71 CuadroTexto">
              <a:extLst>
                <a:ext uri="{FF2B5EF4-FFF2-40B4-BE49-F238E27FC236}">
                  <a16:creationId xmlns:a16="http://schemas.microsoft.com/office/drawing/2014/main" id="{4DE94AF5-2F45-CC49-9AEE-7808CBA93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538" y="5345113"/>
              <a:ext cx="5572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dirty="0"/>
                <a:t>V(t)</a:t>
              </a:r>
            </a:p>
          </p:txBody>
        </p:sp>
        <p:cxnSp>
          <p:nvCxnSpPr>
            <p:cNvPr id="43" name="79 Conector recto">
              <a:extLst>
                <a:ext uri="{FF2B5EF4-FFF2-40B4-BE49-F238E27FC236}">
                  <a16:creationId xmlns:a16="http://schemas.microsoft.com/office/drawing/2014/main" id="{040D911A-324E-1D42-8726-760C895D6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2713" y="5565777"/>
              <a:ext cx="603209" cy="50641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82 Forma libre">
              <a:extLst>
                <a:ext uri="{FF2B5EF4-FFF2-40B4-BE49-F238E27FC236}">
                  <a16:creationId xmlns:a16="http://schemas.microsoft.com/office/drawing/2014/main" id="{0F6C4DAF-A44E-8140-840A-FE8E7537C350}"/>
                </a:ext>
              </a:extLst>
            </p:cNvPr>
            <p:cNvSpPr/>
            <p:nvPr/>
          </p:nvSpPr>
          <p:spPr>
            <a:xfrm>
              <a:off x="3255922" y="5564190"/>
              <a:ext cx="3086141" cy="441323"/>
            </a:xfrm>
            <a:custGeom>
              <a:avLst/>
              <a:gdLst>
                <a:gd name="connsiteX0" fmla="*/ 0 w 2292824"/>
                <a:gd name="connsiteY0" fmla="*/ 0 h 477672"/>
                <a:gd name="connsiteX1" fmla="*/ 1405719 w 2292824"/>
                <a:gd name="connsiteY1" fmla="*/ 382138 h 477672"/>
                <a:gd name="connsiteX2" fmla="*/ 2292824 w 2292824"/>
                <a:gd name="connsiteY2" fmla="*/ 477672 h 47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2824" h="477672">
                  <a:moveTo>
                    <a:pt x="0" y="0"/>
                  </a:moveTo>
                  <a:cubicBezTo>
                    <a:pt x="511791" y="151263"/>
                    <a:pt x="1023582" y="302526"/>
                    <a:pt x="1405719" y="382138"/>
                  </a:cubicBezTo>
                  <a:cubicBezTo>
                    <a:pt x="1787856" y="461750"/>
                    <a:pt x="2040340" y="469711"/>
                    <a:pt x="2292824" y="477672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_tradnl"/>
            </a:p>
          </p:txBody>
        </p:sp>
        <p:sp>
          <p:nvSpPr>
            <p:cNvPr id="45" name="87 CuadroTexto">
              <a:extLst>
                <a:ext uri="{FF2B5EF4-FFF2-40B4-BE49-F238E27FC236}">
                  <a16:creationId xmlns:a16="http://schemas.microsoft.com/office/drawing/2014/main" id="{06506641-70AD-BC48-8921-4D8307751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8398" y="5230400"/>
              <a:ext cx="1803615" cy="31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b="1" dirty="0" err="1">
                  <a:solidFill>
                    <a:srgbClr val="FF0000"/>
                  </a:solidFill>
                </a:rPr>
                <a:t>V</a:t>
              </a:r>
              <a:r>
                <a:rPr lang="es-ES_tradnl" b="1" baseline="-25000" dirty="0" err="1">
                  <a:solidFill>
                    <a:srgbClr val="FF0000"/>
                  </a:solidFill>
                </a:rPr>
                <a:t>max</a:t>
              </a:r>
              <a:r>
                <a:rPr lang="es-ES_tradnl" b="1" baseline="-25000" dirty="0">
                  <a:solidFill>
                    <a:srgbClr val="FF0000"/>
                  </a:solidFill>
                </a:rPr>
                <a:t> </a:t>
              </a:r>
              <a:r>
                <a:rPr lang="es-ES_tradnl" b="1" dirty="0">
                  <a:solidFill>
                    <a:srgbClr val="FF0000"/>
                  </a:solidFill>
                </a:rPr>
                <a:t>= Q/C</a:t>
              </a:r>
            </a:p>
          </p:txBody>
        </p:sp>
        <p:sp>
          <p:nvSpPr>
            <p:cNvPr id="46" name="88 Flecha derecha">
              <a:extLst>
                <a:ext uri="{FF2B5EF4-FFF2-40B4-BE49-F238E27FC236}">
                  <a16:creationId xmlns:a16="http://schemas.microsoft.com/office/drawing/2014/main" id="{09B2C0A9-6041-3548-B225-BB9559FF7401}"/>
                </a:ext>
              </a:extLst>
            </p:cNvPr>
            <p:cNvSpPr/>
            <p:nvPr/>
          </p:nvSpPr>
          <p:spPr>
            <a:xfrm>
              <a:off x="4585316" y="5273164"/>
              <a:ext cx="357187" cy="214313"/>
            </a:xfrm>
            <a:prstGeom prst="rightArrow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_tradnl"/>
            </a:p>
          </p:txBody>
        </p:sp>
        <p:sp>
          <p:nvSpPr>
            <p:cNvPr id="47" name="89 CuadroTexto">
              <a:extLst>
                <a:ext uri="{FF2B5EF4-FFF2-40B4-BE49-F238E27FC236}">
                  <a16:creationId xmlns:a16="http://schemas.microsoft.com/office/drawing/2014/main" id="{25DDE5CA-914D-7445-B355-BD772A56B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67894" y="5214939"/>
              <a:ext cx="387033" cy="31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_tradnl" b="1" dirty="0"/>
                <a:t>E</a:t>
              </a:r>
            </a:p>
          </p:txBody>
        </p:sp>
      </p:grp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5FD9DA3A-E17A-9E43-8DD5-FEEF85A2F39D}"/>
              </a:ext>
            </a:extLst>
          </p:cNvPr>
          <p:cNvCxnSpPr>
            <a:stCxn id="44" idx="0"/>
          </p:cNvCxnSpPr>
          <p:nvPr/>
        </p:nvCxnSpPr>
        <p:spPr>
          <a:xfrm flipH="1">
            <a:off x="3702331" y="5053069"/>
            <a:ext cx="1035" cy="58018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edio marco 21">
            <a:extLst>
              <a:ext uri="{FF2B5EF4-FFF2-40B4-BE49-F238E27FC236}">
                <a16:creationId xmlns:a16="http://schemas.microsoft.com/office/drawing/2014/main" id="{EEDAA5C1-7E26-2142-B547-902B765CB9C4}"/>
              </a:ext>
            </a:extLst>
          </p:cNvPr>
          <p:cNvSpPr/>
          <p:nvPr/>
        </p:nvSpPr>
        <p:spPr>
          <a:xfrm rot="16200000">
            <a:off x="8217582" y="2091110"/>
            <a:ext cx="1586759" cy="282207"/>
          </a:xfrm>
          <a:prstGeom prst="halfFrame">
            <a:avLst>
              <a:gd name="adj1" fmla="val 6862"/>
              <a:gd name="adj2" fmla="val 4656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8" name="Medio marco 47">
            <a:extLst>
              <a:ext uri="{FF2B5EF4-FFF2-40B4-BE49-F238E27FC236}">
                <a16:creationId xmlns:a16="http://schemas.microsoft.com/office/drawing/2014/main" id="{2F107808-789C-7A41-A87A-4DE9B2DE8326}"/>
              </a:ext>
            </a:extLst>
          </p:cNvPr>
          <p:cNvSpPr/>
          <p:nvPr/>
        </p:nvSpPr>
        <p:spPr>
          <a:xfrm rot="5400000">
            <a:off x="8730268" y="2027607"/>
            <a:ext cx="1459751" cy="282209"/>
          </a:xfrm>
          <a:prstGeom prst="halfFrame">
            <a:avLst>
              <a:gd name="adj1" fmla="val 6862"/>
              <a:gd name="adj2" fmla="val 4656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76F42FAB-8AC3-E845-B590-AD4991CFFD6B}"/>
              </a:ext>
            </a:extLst>
          </p:cNvPr>
          <p:cNvCxnSpPr/>
          <p:nvPr/>
        </p:nvCxnSpPr>
        <p:spPr>
          <a:xfrm>
            <a:off x="9311465" y="1213701"/>
            <a:ext cx="0" cy="3858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414B7FF7-A9A8-5842-BC53-6CD6597AE0B2}"/>
              </a:ext>
            </a:extLst>
          </p:cNvPr>
          <p:cNvCxnSpPr/>
          <p:nvPr/>
        </p:nvCxnSpPr>
        <p:spPr>
          <a:xfrm>
            <a:off x="9086128" y="1209623"/>
            <a:ext cx="0" cy="3858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ACA4102B-3E8E-B742-915F-B55CB305E023}"/>
              </a:ext>
            </a:extLst>
          </p:cNvPr>
          <p:cNvCxnSpPr>
            <a:cxnSpLocks/>
          </p:cNvCxnSpPr>
          <p:nvPr/>
        </p:nvCxnSpPr>
        <p:spPr>
          <a:xfrm>
            <a:off x="8866937" y="1443724"/>
            <a:ext cx="21919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1F36D26-C1E4-DE4C-AAA9-B2DCCE66D906}"/>
              </a:ext>
            </a:extLst>
          </p:cNvPr>
          <p:cNvSpPr txBox="1"/>
          <p:nvPr/>
        </p:nvSpPr>
        <p:spPr>
          <a:xfrm>
            <a:off x="8999982" y="953204"/>
            <a:ext cx="426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latin typeface="Symbol" pitchFamily="2" charset="2"/>
              </a:rPr>
              <a:t>D</a:t>
            </a:r>
            <a:r>
              <a:rPr lang="es-ES" sz="1600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1298791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65114" y="543868"/>
            <a:ext cx="6985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4000" dirty="0">
                <a:solidFill>
                  <a:srgbClr val="000090"/>
                </a:solidFill>
                <a:latin typeface="+mj-lt"/>
                <a:ea typeface="ＭＳ Ｐゴシック" charset="0"/>
              </a:rPr>
              <a:t>Mechanical Infrastructures</a:t>
            </a:r>
          </a:p>
        </p:txBody>
      </p:sp>
      <p:pic>
        <p:nvPicPr>
          <p:cNvPr id="92162" name="Picture 7" descr="logoAg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9432" y="312446"/>
            <a:ext cx="986589" cy="130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250114" y="6488668"/>
            <a:ext cx="489775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j-lt"/>
                <a:ea typeface="ＭＳ Ｐゴシック" charset="0"/>
              </a:rPr>
              <a:t>STFC-Daresbury, GANIL, INFN-Milano, INFN-Padova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6259" y="1310593"/>
            <a:ext cx="3112135" cy="2480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1368" y="1251754"/>
            <a:ext cx="2811145" cy="23241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6399" y="3796307"/>
            <a:ext cx="5142230" cy="2440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0279" y="3917671"/>
            <a:ext cx="3106186" cy="2247333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240ED0F-37F8-A548-81EC-5CDA364BA149}"/>
              </a:ext>
            </a:extLst>
          </p:cNvPr>
          <p:cNvCxnSpPr>
            <a:cxnSpLocks/>
          </p:cNvCxnSpPr>
          <p:nvPr/>
        </p:nvCxnSpPr>
        <p:spPr>
          <a:xfrm flipV="1">
            <a:off x="3000458" y="3790903"/>
            <a:ext cx="850231" cy="5404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63325C2C-725F-F64E-B681-0CC8FB355417}"/>
              </a:ext>
            </a:extLst>
          </p:cNvPr>
          <p:cNvCxnSpPr>
            <a:cxnSpLocks/>
          </p:cNvCxnSpPr>
          <p:nvPr/>
        </p:nvCxnSpPr>
        <p:spPr>
          <a:xfrm>
            <a:off x="4256116" y="3790996"/>
            <a:ext cx="83546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0140594F-A2EF-484D-956C-D1B43341451F}"/>
              </a:ext>
            </a:extLst>
          </p:cNvPr>
          <p:cNvCxnSpPr>
            <a:cxnSpLocks/>
          </p:cNvCxnSpPr>
          <p:nvPr/>
        </p:nvCxnSpPr>
        <p:spPr>
          <a:xfrm>
            <a:off x="3000458" y="3790903"/>
            <a:ext cx="0" cy="102016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79662E7F-4D4E-BE49-A0E0-0CB87B9E758A}"/>
              </a:ext>
            </a:extLst>
          </p:cNvPr>
          <p:cNvCxnSpPr>
            <a:cxnSpLocks/>
          </p:cNvCxnSpPr>
          <p:nvPr/>
        </p:nvCxnSpPr>
        <p:spPr>
          <a:xfrm>
            <a:off x="5091259" y="3790903"/>
            <a:ext cx="0" cy="10201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9F28D42-A6E0-EF42-9BDF-F0B245B5C787}"/>
              </a:ext>
            </a:extLst>
          </p:cNvPr>
          <p:cNvCxnSpPr>
            <a:cxnSpLocks/>
          </p:cNvCxnSpPr>
          <p:nvPr/>
        </p:nvCxnSpPr>
        <p:spPr>
          <a:xfrm>
            <a:off x="3850689" y="3724102"/>
            <a:ext cx="0" cy="13854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C0A6F3D0-EBA2-074B-A319-0DB4FD2E4591}"/>
              </a:ext>
            </a:extLst>
          </p:cNvPr>
          <p:cNvCxnSpPr>
            <a:cxnSpLocks/>
          </p:cNvCxnSpPr>
          <p:nvPr/>
        </p:nvCxnSpPr>
        <p:spPr>
          <a:xfrm>
            <a:off x="4252471" y="3721331"/>
            <a:ext cx="0" cy="13854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BC4F66B-CDB7-904B-921C-478E242980EE}"/>
              </a:ext>
            </a:extLst>
          </p:cNvPr>
          <p:cNvSpPr txBox="1"/>
          <p:nvPr/>
        </p:nvSpPr>
        <p:spPr>
          <a:xfrm>
            <a:off x="3798426" y="3607502"/>
            <a:ext cx="49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3 m</a:t>
            </a:r>
          </a:p>
        </p:txBody>
      </p:sp>
    </p:spTree>
    <p:extLst>
      <p:ext uri="{BB962C8B-B14F-4D97-AF65-F5344CB8AC3E}">
        <p14:creationId xmlns:p14="http://schemas.microsoft.com/office/powerpoint/2010/main" val="372788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DC9977-445D-C34C-A554-7AF1B157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Basic </a:t>
            </a:r>
            <a:r>
              <a:rPr lang="es-ES" dirty="0" err="1"/>
              <a:t>infrastructures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528106-38F8-494D-8343-29534D301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31449"/>
            <a:ext cx="4697819" cy="3615071"/>
          </a:xfrm>
          <a:solidFill>
            <a:schemeClr val="accent4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>
                <a:latin typeface="+mj-lt"/>
                <a:ea typeface="Times New Roman" panose="02020603050405020304" pitchFamily="18" charset="0"/>
              </a:rPr>
              <a:t>LN</a:t>
            </a:r>
            <a:r>
              <a:rPr lang="en-GB" sz="2200" baseline="-25000" dirty="0"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2200" dirty="0">
                <a:latin typeface="+mj-lt"/>
                <a:ea typeface="Times New Roman" panose="02020603050405020304" pitchFamily="18" charset="0"/>
              </a:rPr>
              <a:t> autofill system for Ge cooling:</a:t>
            </a:r>
            <a:endParaRPr lang="en-GB" sz="22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450850" lvl="1" indent="-233363"/>
            <a:r>
              <a:rPr lang="en-GB" sz="1600" dirty="0">
                <a:latin typeface="+mj-lt"/>
              </a:rPr>
              <a:t>W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ater-free LN</a:t>
            </a:r>
            <a:r>
              <a:rPr lang="en-GB" sz="1600" baseline="-25000" dirty="0">
                <a:effectLst/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 at 1.5 bar</a:t>
            </a:r>
          </a:p>
          <a:p>
            <a:pPr marL="450850" lvl="1" indent="-233363"/>
            <a:r>
              <a:rPr lang="en-GB" sz="1600" dirty="0">
                <a:latin typeface="+mj-lt"/>
              </a:rPr>
              <a:t>ATC with 4.5 L Dewar vessel needs four  filling cycles per day, 5.2 L cycle ⇨ 90 ATCs needs 1,25 m</a:t>
            </a:r>
            <a:r>
              <a:rPr lang="en-GB" sz="1600" baseline="30000" dirty="0">
                <a:latin typeface="+mj-lt"/>
              </a:rPr>
              <a:t>3 </a:t>
            </a:r>
            <a:r>
              <a:rPr lang="en-GB" sz="1600" dirty="0">
                <a:latin typeface="+mj-lt"/>
              </a:rPr>
              <a:t>a day</a:t>
            </a:r>
          </a:p>
          <a:p>
            <a:pPr marL="450850" lvl="1" indent="-233363"/>
            <a:r>
              <a:rPr lang="en-GB" sz="1600" dirty="0">
                <a:latin typeface="+mj-lt"/>
                <a:ea typeface="Times New Roman" panose="02020603050405020304" pitchFamily="18" charset="0"/>
              </a:rPr>
              <a:t>Additional LN</a:t>
            </a:r>
            <a:r>
              <a:rPr lang="en-GB" sz="1600" baseline="-25000" dirty="0"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600" dirty="0">
                <a:latin typeface="+mj-lt"/>
                <a:ea typeface="Times New Roman" panose="02020603050405020304" pitchFamily="18" charset="0"/>
              </a:rPr>
              <a:t> (about 7 L, in the GANIL configuration) is used at every filling cycle to purge the unwanted N</a:t>
            </a:r>
            <a:r>
              <a:rPr lang="en-GB" sz="1600" baseline="-25000" dirty="0"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600" dirty="0">
                <a:latin typeface="+mj-lt"/>
                <a:ea typeface="Times New Roman" panose="02020603050405020304" pitchFamily="18" charset="0"/>
              </a:rPr>
              <a:t> gas and cool the transfer line</a:t>
            </a:r>
          </a:p>
          <a:p>
            <a:pPr marL="450850" lvl="1" indent="-233363"/>
            <a:r>
              <a:rPr lang="en-GB" sz="1600" dirty="0">
                <a:latin typeface="+mj-lt"/>
              </a:rPr>
              <a:t>Total LN2 volume per week = 10 – 11 m</a:t>
            </a:r>
            <a:r>
              <a:rPr lang="en-GB" sz="1600" baseline="30000" dirty="0">
                <a:latin typeface="+mj-lt"/>
              </a:rPr>
              <a:t>3</a:t>
            </a:r>
            <a:endParaRPr lang="es-ES" sz="1600" baseline="30000" dirty="0">
              <a:latin typeface="+mj-lt"/>
            </a:endParaRPr>
          </a:p>
          <a:p>
            <a:pPr marL="450850" lvl="1" indent="-233363"/>
            <a:r>
              <a:rPr lang="en-GB" sz="1600" dirty="0">
                <a:latin typeface="+mj-lt"/>
              </a:rPr>
              <a:t>Detector Support System (DSS) to control detector temperatures</a:t>
            </a:r>
          </a:p>
        </p:txBody>
      </p:sp>
      <p:pic>
        <p:nvPicPr>
          <p:cNvPr id="2050" name="Picture 2" descr="Fig. 24">
            <a:extLst>
              <a:ext uri="{FF2B5EF4-FFF2-40B4-BE49-F238E27FC236}">
                <a16:creationId xmlns:a16="http://schemas.microsoft.com/office/drawing/2014/main" id="{C2BF4A9C-9119-FC4E-B1E7-1E908B247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305" y="2931449"/>
            <a:ext cx="5786770" cy="340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EC2B230-A2BA-D843-87F1-CEEFEFBFB03A}"/>
              </a:ext>
            </a:extLst>
          </p:cNvPr>
          <p:cNvSpPr txBox="1"/>
          <p:nvPr/>
        </p:nvSpPr>
        <p:spPr>
          <a:xfrm>
            <a:off x="838200" y="1685131"/>
            <a:ext cx="10408911" cy="101566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Uninterruptible Power Supply (UPS) 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D</a:t>
            </a: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etector high-voltage (HV) power supply and its control system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D</a:t>
            </a: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igitizer and detector low-voltage power supply (LVPS), water cooling system for the electronics</a:t>
            </a:r>
          </a:p>
        </p:txBody>
      </p:sp>
      <p:sp>
        <p:nvSpPr>
          <p:cNvPr id="12" name="Forma libre 11">
            <a:extLst>
              <a:ext uri="{FF2B5EF4-FFF2-40B4-BE49-F238E27FC236}">
                <a16:creationId xmlns:a16="http://schemas.microsoft.com/office/drawing/2014/main" id="{A28D1EF5-EABF-C44D-9041-3FD4A15A8BC3}"/>
              </a:ext>
            </a:extLst>
          </p:cNvPr>
          <p:cNvSpPr/>
          <p:nvPr/>
        </p:nvSpPr>
        <p:spPr>
          <a:xfrm>
            <a:off x="916668" y="1337292"/>
            <a:ext cx="2606040" cy="63945"/>
          </a:xfrm>
          <a:custGeom>
            <a:avLst/>
            <a:gdLst>
              <a:gd name="connsiteX0" fmla="*/ 0 w 2606040"/>
              <a:gd name="connsiteY0" fmla="*/ 0 h 63945"/>
              <a:gd name="connsiteX1" fmla="*/ 155448 w 2606040"/>
              <a:gd name="connsiteY1" fmla="*/ 18288 h 63945"/>
              <a:gd name="connsiteX2" fmla="*/ 310896 w 2606040"/>
              <a:gd name="connsiteY2" fmla="*/ 36576 h 63945"/>
              <a:gd name="connsiteX3" fmla="*/ 585216 w 2606040"/>
              <a:gd name="connsiteY3" fmla="*/ 27432 h 63945"/>
              <a:gd name="connsiteX4" fmla="*/ 722376 w 2606040"/>
              <a:gd name="connsiteY4" fmla="*/ 9144 h 63945"/>
              <a:gd name="connsiteX5" fmla="*/ 960120 w 2606040"/>
              <a:gd name="connsiteY5" fmla="*/ 18288 h 63945"/>
              <a:gd name="connsiteX6" fmla="*/ 1106424 w 2606040"/>
              <a:gd name="connsiteY6" fmla="*/ 36576 h 63945"/>
              <a:gd name="connsiteX7" fmla="*/ 1188720 w 2606040"/>
              <a:gd name="connsiteY7" fmla="*/ 45720 h 63945"/>
              <a:gd name="connsiteX8" fmla="*/ 1252728 w 2606040"/>
              <a:gd name="connsiteY8" fmla="*/ 54864 h 63945"/>
              <a:gd name="connsiteX9" fmla="*/ 1463040 w 2606040"/>
              <a:gd name="connsiteY9" fmla="*/ 45720 h 63945"/>
              <a:gd name="connsiteX10" fmla="*/ 1636776 w 2606040"/>
              <a:gd name="connsiteY10" fmla="*/ 27432 h 63945"/>
              <a:gd name="connsiteX11" fmla="*/ 1920240 w 2606040"/>
              <a:gd name="connsiteY11" fmla="*/ 27432 h 63945"/>
              <a:gd name="connsiteX12" fmla="*/ 2185416 w 2606040"/>
              <a:gd name="connsiteY12" fmla="*/ 36576 h 63945"/>
              <a:gd name="connsiteX13" fmla="*/ 2322576 w 2606040"/>
              <a:gd name="connsiteY13" fmla="*/ 54864 h 63945"/>
              <a:gd name="connsiteX14" fmla="*/ 2606040 w 2606040"/>
              <a:gd name="connsiteY14" fmla="*/ 36576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06040" h="63945" extrusionOk="0">
                <a:moveTo>
                  <a:pt x="0" y="0"/>
                </a:moveTo>
                <a:cubicBezTo>
                  <a:pt x="78098" y="11603"/>
                  <a:pt x="962" y="10653"/>
                  <a:pt x="155448" y="18288"/>
                </a:cubicBezTo>
                <a:cubicBezTo>
                  <a:pt x="209684" y="23965"/>
                  <a:pt x="255609" y="30515"/>
                  <a:pt x="310896" y="36576"/>
                </a:cubicBezTo>
                <a:cubicBezTo>
                  <a:pt x="412485" y="31294"/>
                  <a:pt x="457979" y="18382"/>
                  <a:pt x="585216" y="27432"/>
                </a:cubicBezTo>
                <a:cubicBezTo>
                  <a:pt x="633823" y="33605"/>
                  <a:pt x="673317" y="10370"/>
                  <a:pt x="722376" y="9144"/>
                </a:cubicBezTo>
                <a:cubicBezTo>
                  <a:pt x="790445" y="23534"/>
                  <a:pt x="875712" y="12743"/>
                  <a:pt x="960120" y="18288"/>
                </a:cubicBezTo>
                <a:cubicBezTo>
                  <a:pt x="1062284" y="29122"/>
                  <a:pt x="1022752" y="24142"/>
                  <a:pt x="1106424" y="36576"/>
                </a:cubicBezTo>
                <a:cubicBezTo>
                  <a:pt x="1129778" y="45789"/>
                  <a:pt x="1164002" y="43792"/>
                  <a:pt x="1188720" y="45720"/>
                </a:cubicBezTo>
                <a:cubicBezTo>
                  <a:pt x="1211353" y="48693"/>
                  <a:pt x="1227903" y="51252"/>
                  <a:pt x="1252728" y="54864"/>
                </a:cubicBezTo>
                <a:cubicBezTo>
                  <a:pt x="1325470" y="53974"/>
                  <a:pt x="1394731" y="53225"/>
                  <a:pt x="1463040" y="45720"/>
                </a:cubicBezTo>
                <a:cubicBezTo>
                  <a:pt x="1521124" y="41571"/>
                  <a:pt x="1636776" y="27433"/>
                  <a:pt x="1636776" y="27432"/>
                </a:cubicBezTo>
                <a:cubicBezTo>
                  <a:pt x="1959796" y="101256"/>
                  <a:pt x="1579400" y="17834"/>
                  <a:pt x="1920240" y="27432"/>
                </a:cubicBezTo>
                <a:cubicBezTo>
                  <a:pt x="2009123" y="25372"/>
                  <a:pt x="2075862" y="37003"/>
                  <a:pt x="2185416" y="36576"/>
                </a:cubicBezTo>
                <a:cubicBezTo>
                  <a:pt x="2227701" y="41921"/>
                  <a:pt x="2266601" y="54685"/>
                  <a:pt x="2322576" y="54864"/>
                </a:cubicBezTo>
                <a:cubicBezTo>
                  <a:pt x="2571039" y="45148"/>
                  <a:pt x="2510626" y="77297"/>
                  <a:pt x="2606040" y="36576"/>
                </a:cubicBezTo>
              </a:path>
            </a:pathLst>
          </a:custGeom>
          <a:noFill/>
          <a:ln w="3810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606040"/>
                      <a:gd name="connsiteY0" fmla="*/ 0 h 63945"/>
                      <a:gd name="connsiteX1" fmla="*/ 155448 w 2606040"/>
                      <a:gd name="connsiteY1" fmla="*/ 18288 h 63945"/>
                      <a:gd name="connsiteX2" fmla="*/ 310896 w 2606040"/>
                      <a:gd name="connsiteY2" fmla="*/ 36576 h 63945"/>
                      <a:gd name="connsiteX3" fmla="*/ 585216 w 2606040"/>
                      <a:gd name="connsiteY3" fmla="*/ 27432 h 63945"/>
                      <a:gd name="connsiteX4" fmla="*/ 722376 w 2606040"/>
                      <a:gd name="connsiteY4" fmla="*/ 9144 h 63945"/>
                      <a:gd name="connsiteX5" fmla="*/ 960120 w 2606040"/>
                      <a:gd name="connsiteY5" fmla="*/ 18288 h 63945"/>
                      <a:gd name="connsiteX6" fmla="*/ 1106424 w 2606040"/>
                      <a:gd name="connsiteY6" fmla="*/ 36576 h 63945"/>
                      <a:gd name="connsiteX7" fmla="*/ 1188720 w 2606040"/>
                      <a:gd name="connsiteY7" fmla="*/ 45720 h 63945"/>
                      <a:gd name="connsiteX8" fmla="*/ 1252728 w 2606040"/>
                      <a:gd name="connsiteY8" fmla="*/ 54864 h 63945"/>
                      <a:gd name="connsiteX9" fmla="*/ 1463040 w 2606040"/>
                      <a:gd name="connsiteY9" fmla="*/ 45720 h 63945"/>
                      <a:gd name="connsiteX10" fmla="*/ 1636776 w 2606040"/>
                      <a:gd name="connsiteY10" fmla="*/ 27432 h 63945"/>
                      <a:gd name="connsiteX11" fmla="*/ 1920240 w 2606040"/>
                      <a:gd name="connsiteY11" fmla="*/ 27432 h 63945"/>
                      <a:gd name="connsiteX12" fmla="*/ 2185416 w 2606040"/>
                      <a:gd name="connsiteY12" fmla="*/ 36576 h 63945"/>
                      <a:gd name="connsiteX13" fmla="*/ 2322576 w 2606040"/>
                      <a:gd name="connsiteY13" fmla="*/ 54864 h 63945"/>
                      <a:gd name="connsiteX14" fmla="*/ 2606040 w 2606040"/>
                      <a:gd name="connsiteY14" fmla="*/ 36576 h 63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606040" h="63945">
                        <a:moveTo>
                          <a:pt x="0" y="0"/>
                        </a:moveTo>
                        <a:cubicBezTo>
                          <a:pt x="87735" y="17547"/>
                          <a:pt x="16003" y="5008"/>
                          <a:pt x="155448" y="18288"/>
                        </a:cubicBezTo>
                        <a:cubicBezTo>
                          <a:pt x="205250" y="23031"/>
                          <a:pt x="261031" y="30343"/>
                          <a:pt x="310896" y="36576"/>
                        </a:cubicBezTo>
                        <a:lnTo>
                          <a:pt x="585216" y="27432"/>
                        </a:lnTo>
                        <a:cubicBezTo>
                          <a:pt x="633712" y="24945"/>
                          <a:pt x="675369" y="16979"/>
                          <a:pt x="722376" y="9144"/>
                        </a:cubicBezTo>
                        <a:lnTo>
                          <a:pt x="960120" y="18288"/>
                        </a:lnTo>
                        <a:cubicBezTo>
                          <a:pt x="1067458" y="24251"/>
                          <a:pt x="1022888" y="25438"/>
                          <a:pt x="1106424" y="36576"/>
                        </a:cubicBezTo>
                        <a:cubicBezTo>
                          <a:pt x="1133783" y="40224"/>
                          <a:pt x="1161332" y="42297"/>
                          <a:pt x="1188720" y="45720"/>
                        </a:cubicBezTo>
                        <a:cubicBezTo>
                          <a:pt x="1210106" y="48393"/>
                          <a:pt x="1231392" y="51816"/>
                          <a:pt x="1252728" y="54864"/>
                        </a:cubicBezTo>
                        <a:cubicBezTo>
                          <a:pt x="1322832" y="51816"/>
                          <a:pt x="1393048" y="50719"/>
                          <a:pt x="1463040" y="45720"/>
                        </a:cubicBezTo>
                        <a:cubicBezTo>
                          <a:pt x="1521124" y="41571"/>
                          <a:pt x="1636776" y="27432"/>
                          <a:pt x="1636776" y="27432"/>
                        </a:cubicBezTo>
                        <a:cubicBezTo>
                          <a:pt x="1917134" y="48998"/>
                          <a:pt x="1568438" y="27432"/>
                          <a:pt x="1920240" y="27432"/>
                        </a:cubicBezTo>
                        <a:cubicBezTo>
                          <a:pt x="2008685" y="27432"/>
                          <a:pt x="2097024" y="33528"/>
                          <a:pt x="2185416" y="36576"/>
                        </a:cubicBezTo>
                        <a:cubicBezTo>
                          <a:pt x="2234053" y="46303"/>
                          <a:pt x="2269124" y="54864"/>
                          <a:pt x="2322576" y="54864"/>
                        </a:cubicBezTo>
                        <a:cubicBezTo>
                          <a:pt x="2575806" y="54864"/>
                          <a:pt x="2510090" y="84551"/>
                          <a:pt x="2606040" y="36576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orma libre 12">
            <a:extLst>
              <a:ext uri="{FF2B5EF4-FFF2-40B4-BE49-F238E27FC236}">
                <a16:creationId xmlns:a16="http://schemas.microsoft.com/office/drawing/2014/main" id="{AB370D31-DECD-F040-9DB0-FFD50605D64D}"/>
              </a:ext>
            </a:extLst>
          </p:cNvPr>
          <p:cNvSpPr/>
          <p:nvPr/>
        </p:nvSpPr>
        <p:spPr>
          <a:xfrm>
            <a:off x="916668" y="1312547"/>
            <a:ext cx="2582471" cy="63945"/>
          </a:xfrm>
          <a:custGeom>
            <a:avLst/>
            <a:gdLst>
              <a:gd name="connsiteX0" fmla="*/ 0 w 2582471"/>
              <a:gd name="connsiteY0" fmla="*/ 7991 h 63945"/>
              <a:gd name="connsiteX1" fmla="*/ 231482 w 2582471"/>
              <a:gd name="connsiteY1" fmla="*/ 0 h 63945"/>
              <a:gd name="connsiteX2" fmla="*/ 636575 w 2582471"/>
              <a:gd name="connsiteY2" fmla="*/ 15982 h 63945"/>
              <a:gd name="connsiteX3" fmla="*/ 723380 w 2582471"/>
              <a:gd name="connsiteY3" fmla="*/ 23975 h 63945"/>
              <a:gd name="connsiteX4" fmla="*/ 904225 w 2582471"/>
              <a:gd name="connsiteY4" fmla="*/ 31966 h 63945"/>
              <a:gd name="connsiteX5" fmla="*/ 1273150 w 2582471"/>
              <a:gd name="connsiteY5" fmla="*/ 47950 h 63945"/>
              <a:gd name="connsiteX6" fmla="*/ 1497399 w 2582471"/>
              <a:gd name="connsiteY6" fmla="*/ 47950 h 63945"/>
              <a:gd name="connsiteX7" fmla="*/ 1786751 w 2582471"/>
              <a:gd name="connsiteY7" fmla="*/ 39958 h 63945"/>
              <a:gd name="connsiteX8" fmla="*/ 2278650 w 2582471"/>
              <a:gd name="connsiteY8" fmla="*/ 47950 h 63945"/>
              <a:gd name="connsiteX9" fmla="*/ 2473963 w 2582471"/>
              <a:gd name="connsiteY9" fmla="*/ 55942 h 63945"/>
              <a:gd name="connsiteX10" fmla="*/ 2582471 w 2582471"/>
              <a:gd name="connsiteY10" fmla="*/ 63933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63945" extrusionOk="0">
                <a:moveTo>
                  <a:pt x="0" y="7991"/>
                </a:moveTo>
                <a:cubicBezTo>
                  <a:pt x="64852" y="-2265"/>
                  <a:pt x="151673" y="980"/>
                  <a:pt x="231482" y="0"/>
                </a:cubicBezTo>
                <a:cubicBezTo>
                  <a:pt x="294308" y="1891"/>
                  <a:pt x="542854" y="11528"/>
                  <a:pt x="636575" y="15982"/>
                </a:cubicBezTo>
                <a:cubicBezTo>
                  <a:pt x="662235" y="21062"/>
                  <a:pt x="694054" y="24088"/>
                  <a:pt x="723380" y="23975"/>
                </a:cubicBezTo>
                <a:cubicBezTo>
                  <a:pt x="774616" y="22645"/>
                  <a:pt x="845869" y="29628"/>
                  <a:pt x="904225" y="31966"/>
                </a:cubicBezTo>
                <a:cubicBezTo>
                  <a:pt x="1349270" y="63021"/>
                  <a:pt x="699128" y="-300"/>
                  <a:pt x="1273150" y="47950"/>
                </a:cubicBezTo>
                <a:cubicBezTo>
                  <a:pt x="1442881" y="59289"/>
                  <a:pt x="1284722" y="75299"/>
                  <a:pt x="1497399" y="47950"/>
                </a:cubicBezTo>
                <a:cubicBezTo>
                  <a:pt x="1592768" y="34135"/>
                  <a:pt x="1679068" y="58231"/>
                  <a:pt x="1786751" y="39958"/>
                </a:cubicBezTo>
                <a:cubicBezTo>
                  <a:pt x="2051443" y="36207"/>
                  <a:pt x="1867752" y="31884"/>
                  <a:pt x="2278650" y="47950"/>
                </a:cubicBezTo>
                <a:cubicBezTo>
                  <a:pt x="2368539" y="52484"/>
                  <a:pt x="2397364" y="65845"/>
                  <a:pt x="2473963" y="55942"/>
                </a:cubicBezTo>
                <a:cubicBezTo>
                  <a:pt x="2568255" y="65009"/>
                  <a:pt x="2531924" y="65911"/>
                  <a:pt x="2582471" y="63933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30549"/>
                      <a:gd name="connsiteY0" fmla="*/ 7088 h 56716"/>
                      <a:gd name="connsiteX1" fmla="*/ 226828 w 2530549"/>
                      <a:gd name="connsiteY1" fmla="*/ 0 h 56716"/>
                      <a:gd name="connsiteX2" fmla="*/ 623777 w 2530549"/>
                      <a:gd name="connsiteY2" fmla="*/ 14176 h 56716"/>
                      <a:gd name="connsiteX3" fmla="*/ 708837 w 2530549"/>
                      <a:gd name="connsiteY3" fmla="*/ 21265 h 56716"/>
                      <a:gd name="connsiteX4" fmla="*/ 886046 w 2530549"/>
                      <a:gd name="connsiteY4" fmla="*/ 28353 h 56716"/>
                      <a:gd name="connsiteX5" fmla="*/ 1247553 w 2530549"/>
                      <a:gd name="connsiteY5" fmla="*/ 42530 h 56716"/>
                      <a:gd name="connsiteX6" fmla="*/ 1467293 w 2530549"/>
                      <a:gd name="connsiteY6" fmla="*/ 42530 h 56716"/>
                      <a:gd name="connsiteX7" fmla="*/ 1750828 w 2530549"/>
                      <a:gd name="connsiteY7" fmla="*/ 35441 h 56716"/>
                      <a:gd name="connsiteX8" fmla="*/ 2232837 w 2530549"/>
                      <a:gd name="connsiteY8" fmla="*/ 42530 h 56716"/>
                      <a:gd name="connsiteX9" fmla="*/ 2424223 w 2530549"/>
                      <a:gd name="connsiteY9" fmla="*/ 49618 h 56716"/>
                      <a:gd name="connsiteX10" fmla="*/ 2530549 w 2530549"/>
                      <a:gd name="connsiteY10" fmla="*/ 56706 h 56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30549" h="56716">
                        <a:moveTo>
                          <a:pt x="0" y="7088"/>
                        </a:moveTo>
                        <a:cubicBezTo>
                          <a:pt x="75609" y="4725"/>
                          <a:pt x="151182" y="0"/>
                          <a:pt x="226828" y="0"/>
                        </a:cubicBezTo>
                        <a:cubicBezTo>
                          <a:pt x="279591" y="0"/>
                          <a:pt x="547043" y="9791"/>
                          <a:pt x="623777" y="14176"/>
                        </a:cubicBezTo>
                        <a:cubicBezTo>
                          <a:pt x="652182" y="15799"/>
                          <a:pt x="680427" y="19729"/>
                          <a:pt x="708837" y="21265"/>
                        </a:cubicBezTo>
                        <a:cubicBezTo>
                          <a:pt x="767868" y="24456"/>
                          <a:pt x="826999" y="25473"/>
                          <a:pt x="886046" y="28353"/>
                        </a:cubicBezTo>
                        <a:cubicBezTo>
                          <a:pt x="1215106" y="44404"/>
                          <a:pt x="670943" y="26054"/>
                          <a:pt x="1247553" y="42530"/>
                        </a:cubicBezTo>
                        <a:cubicBezTo>
                          <a:pt x="1428192" y="54572"/>
                          <a:pt x="1279485" y="49238"/>
                          <a:pt x="1467293" y="42530"/>
                        </a:cubicBezTo>
                        <a:cubicBezTo>
                          <a:pt x="1561774" y="39156"/>
                          <a:pt x="1656316" y="37804"/>
                          <a:pt x="1750828" y="35441"/>
                        </a:cubicBezTo>
                        <a:cubicBezTo>
                          <a:pt x="1987566" y="20646"/>
                          <a:pt x="1824418" y="27021"/>
                          <a:pt x="2232837" y="42530"/>
                        </a:cubicBezTo>
                        <a:lnTo>
                          <a:pt x="2424223" y="49618"/>
                        </a:lnTo>
                        <a:cubicBezTo>
                          <a:pt x="2516348" y="57295"/>
                          <a:pt x="2480832" y="56706"/>
                          <a:pt x="2530549" y="56706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orma libre 13">
            <a:extLst>
              <a:ext uri="{FF2B5EF4-FFF2-40B4-BE49-F238E27FC236}">
                <a16:creationId xmlns:a16="http://schemas.microsoft.com/office/drawing/2014/main" id="{2750F1B6-582B-BD48-9589-9901564E8BD6}"/>
              </a:ext>
            </a:extLst>
          </p:cNvPr>
          <p:cNvSpPr/>
          <p:nvPr/>
        </p:nvSpPr>
        <p:spPr>
          <a:xfrm>
            <a:off x="940236" y="1333066"/>
            <a:ext cx="2582471" cy="45719"/>
          </a:xfrm>
          <a:custGeom>
            <a:avLst/>
            <a:gdLst>
              <a:gd name="connsiteX0" fmla="*/ 0 w 2582471"/>
              <a:gd name="connsiteY0" fmla="*/ 11429 h 45719"/>
              <a:gd name="connsiteX1" fmla="*/ 42921 w 2582471"/>
              <a:gd name="connsiteY1" fmla="*/ 22860 h 45719"/>
              <a:gd name="connsiteX2" fmla="*/ 78690 w 2582471"/>
              <a:gd name="connsiteY2" fmla="*/ 11429 h 45719"/>
              <a:gd name="connsiteX3" fmla="*/ 135919 w 2582471"/>
              <a:gd name="connsiteY3" fmla="*/ 0 h 45719"/>
              <a:gd name="connsiteX4" fmla="*/ 479295 w 2582471"/>
              <a:gd name="connsiteY4" fmla="*/ 11429 h 45719"/>
              <a:gd name="connsiteX5" fmla="*/ 887053 w 2582471"/>
              <a:gd name="connsiteY5" fmla="*/ 22860 h 45719"/>
              <a:gd name="connsiteX6" fmla="*/ 1101663 w 2582471"/>
              <a:gd name="connsiteY6" fmla="*/ 34289 h 45719"/>
              <a:gd name="connsiteX7" fmla="*/ 1845644 w 2582471"/>
              <a:gd name="connsiteY7" fmla="*/ 45719 h 45719"/>
              <a:gd name="connsiteX8" fmla="*/ 2096022 w 2582471"/>
              <a:gd name="connsiteY8" fmla="*/ 34289 h 45719"/>
              <a:gd name="connsiteX9" fmla="*/ 2410784 w 2582471"/>
              <a:gd name="connsiteY9" fmla="*/ 11429 h 45719"/>
              <a:gd name="connsiteX10" fmla="*/ 2582471 w 2582471"/>
              <a:gd name="connsiteY10" fmla="*/ 1142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45719" extrusionOk="0">
                <a:moveTo>
                  <a:pt x="0" y="11429"/>
                </a:moveTo>
                <a:cubicBezTo>
                  <a:pt x="12468" y="14105"/>
                  <a:pt x="26503" y="23579"/>
                  <a:pt x="42921" y="22860"/>
                </a:cubicBezTo>
                <a:cubicBezTo>
                  <a:pt x="55766" y="23004"/>
                  <a:pt x="65938" y="14406"/>
                  <a:pt x="78690" y="11429"/>
                </a:cubicBezTo>
                <a:cubicBezTo>
                  <a:pt x="96646" y="7778"/>
                  <a:pt x="116735" y="4406"/>
                  <a:pt x="135919" y="0"/>
                </a:cubicBezTo>
                <a:cubicBezTo>
                  <a:pt x="285212" y="27065"/>
                  <a:pt x="414867" y="36805"/>
                  <a:pt x="479295" y="11429"/>
                </a:cubicBezTo>
                <a:cubicBezTo>
                  <a:pt x="558511" y="-9090"/>
                  <a:pt x="839414" y="847"/>
                  <a:pt x="887053" y="22860"/>
                </a:cubicBezTo>
                <a:cubicBezTo>
                  <a:pt x="952660" y="24577"/>
                  <a:pt x="1023267" y="39011"/>
                  <a:pt x="1101663" y="34289"/>
                </a:cubicBezTo>
                <a:cubicBezTo>
                  <a:pt x="1235579" y="14406"/>
                  <a:pt x="1563514" y="36094"/>
                  <a:pt x="1845644" y="45719"/>
                </a:cubicBezTo>
                <a:cubicBezTo>
                  <a:pt x="1882062" y="35035"/>
                  <a:pt x="2025351" y="23987"/>
                  <a:pt x="2096022" y="34289"/>
                </a:cubicBezTo>
                <a:cubicBezTo>
                  <a:pt x="2185328" y="25390"/>
                  <a:pt x="2308960" y="14050"/>
                  <a:pt x="2410784" y="11429"/>
                </a:cubicBezTo>
                <a:cubicBezTo>
                  <a:pt x="2467722" y="25076"/>
                  <a:pt x="2543820" y="1742"/>
                  <a:pt x="2582471" y="11429"/>
                </a:cubicBezTo>
              </a:path>
            </a:pathLst>
          </a:custGeom>
          <a:noFill/>
          <a:ln w="412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58902"/>
                      <a:gd name="connsiteY0" fmla="*/ 7088 h 28353"/>
                      <a:gd name="connsiteX1" fmla="*/ 42530 w 2558902"/>
                      <a:gd name="connsiteY1" fmla="*/ 14177 h 28353"/>
                      <a:gd name="connsiteX2" fmla="*/ 77972 w 2558902"/>
                      <a:gd name="connsiteY2" fmla="*/ 7088 h 28353"/>
                      <a:gd name="connsiteX3" fmla="*/ 134679 w 2558902"/>
                      <a:gd name="connsiteY3" fmla="*/ 0 h 28353"/>
                      <a:gd name="connsiteX4" fmla="*/ 474921 w 2558902"/>
                      <a:gd name="connsiteY4" fmla="*/ 7088 h 28353"/>
                      <a:gd name="connsiteX5" fmla="*/ 878958 w 2558902"/>
                      <a:gd name="connsiteY5" fmla="*/ 14177 h 28353"/>
                      <a:gd name="connsiteX6" fmla="*/ 1091609 w 2558902"/>
                      <a:gd name="connsiteY6" fmla="*/ 21265 h 28353"/>
                      <a:gd name="connsiteX7" fmla="*/ 1828800 w 2558902"/>
                      <a:gd name="connsiteY7" fmla="*/ 28353 h 28353"/>
                      <a:gd name="connsiteX8" fmla="*/ 2076893 w 2558902"/>
                      <a:gd name="connsiteY8" fmla="*/ 21265 h 28353"/>
                      <a:gd name="connsiteX9" fmla="*/ 2388782 w 2558902"/>
                      <a:gd name="connsiteY9" fmla="*/ 7088 h 28353"/>
                      <a:gd name="connsiteX10" fmla="*/ 2558902 w 2558902"/>
                      <a:gd name="connsiteY10" fmla="*/ 7088 h 28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8902" h="28353">
                        <a:moveTo>
                          <a:pt x="0" y="7088"/>
                        </a:moveTo>
                        <a:cubicBezTo>
                          <a:pt x="14177" y="9451"/>
                          <a:pt x="28158" y="14177"/>
                          <a:pt x="42530" y="14177"/>
                        </a:cubicBezTo>
                        <a:cubicBezTo>
                          <a:pt x="54578" y="14177"/>
                          <a:pt x="66064" y="8920"/>
                          <a:pt x="77972" y="7088"/>
                        </a:cubicBezTo>
                        <a:cubicBezTo>
                          <a:pt x="96800" y="4191"/>
                          <a:pt x="115777" y="2363"/>
                          <a:pt x="134679" y="0"/>
                        </a:cubicBezTo>
                        <a:lnTo>
                          <a:pt x="474921" y="7088"/>
                        </a:lnTo>
                        <a:lnTo>
                          <a:pt x="878958" y="14177"/>
                        </a:lnTo>
                        <a:cubicBezTo>
                          <a:pt x="949862" y="15807"/>
                          <a:pt x="1020694" y="20207"/>
                          <a:pt x="1091609" y="21265"/>
                        </a:cubicBezTo>
                        <a:lnTo>
                          <a:pt x="1828800" y="28353"/>
                        </a:lnTo>
                        <a:lnTo>
                          <a:pt x="2076893" y="21265"/>
                        </a:lnTo>
                        <a:cubicBezTo>
                          <a:pt x="2180888" y="17316"/>
                          <a:pt x="2284712" y="7088"/>
                          <a:pt x="2388782" y="7088"/>
                        </a:cubicBezTo>
                        <a:lnTo>
                          <a:pt x="2558902" y="7088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5369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203A6D99-B41E-004A-A443-B3A27F1D2074}"/>
              </a:ext>
            </a:extLst>
          </p:cNvPr>
          <p:cNvSpPr/>
          <p:nvPr/>
        </p:nvSpPr>
        <p:spPr>
          <a:xfrm>
            <a:off x="10117636" y="1314905"/>
            <a:ext cx="914400" cy="3193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A24CC19F-5C02-B241-A292-9FE6251013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24013" y="330995"/>
            <a:ext cx="7772400" cy="728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s-ES" b="1" dirty="0">
                <a:solidFill>
                  <a:schemeClr val="tx1"/>
                </a:solidFill>
              </a:rPr>
              <a:t>The AGATA </a:t>
            </a:r>
            <a:r>
              <a:rPr lang="en-GB" altLang="es-ES" b="1" dirty="0">
                <a:solidFill>
                  <a:schemeClr val="tx1"/>
                </a:solidFill>
                <a:cs typeface="Times New Roman" panose="02020603050405020304" pitchFamily="18" charset="0"/>
              </a:rPr>
              <a:t>Collaboration</a:t>
            </a:r>
            <a:br>
              <a:rPr lang="en-GB" altLang="es-ES" b="1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endParaRPr lang="en-GB" altLang="es-ES" sz="2000" b="1" dirty="0">
              <a:solidFill>
                <a:schemeClr val="accent2"/>
              </a:solidFill>
            </a:endParaRPr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A33A6740-6013-A54C-9335-C5EF8581D1F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624013" y="1752600"/>
            <a:ext cx="9144000" cy="4876800"/>
          </a:xfrm>
          <a:noFill/>
        </p:spPr>
        <p:txBody>
          <a:bodyPr>
            <a:normAutofit fontScale="92500" lnSpcReduction="10000"/>
          </a:bodyPr>
          <a:lstStyle/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Bulgaria: 	</a:t>
            </a:r>
            <a:r>
              <a:rPr lang="de-DE" altLang="es-ES" sz="1800" b="1" dirty="0"/>
              <a:t>Univ. Sofia</a:t>
            </a:r>
            <a:endParaRPr lang="en-US" altLang="es-ES" sz="1800" b="1" dirty="0"/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Denmark:  	NBI Copenhagen</a:t>
            </a: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Finland: 	Univ. </a:t>
            </a:r>
            <a:r>
              <a:rPr lang="en-GB" altLang="es-ES" sz="1800" b="1" dirty="0" err="1">
                <a:cs typeface="Times New Roman" panose="02020603050405020304" pitchFamily="18" charset="0"/>
              </a:rPr>
              <a:t>Jyv</a:t>
            </a:r>
            <a:r>
              <a:rPr lang="en-GB" altLang="es-ES" sz="1800" b="1" dirty="0" err="1"/>
              <a:t>ä</a:t>
            </a:r>
            <a:r>
              <a:rPr lang="en-GB" altLang="es-ES" sz="1800" b="1" dirty="0" err="1">
                <a:cs typeface="Times New Roman" panose="02020603050405020304" pitchFamily="18" charset="0"/>
              </a:rPr>
              <a:t>skyl</a:t>
            </a:r>
            <a:r>
              <a:rPr lang="en-GB" altLang="es-ES" sz="1800" b="1" dirty="0" err="1"/>
              <a:t>ä</a:t>
            </a:r>
            <a:endParaRPr lang="en-GB" altLang="es-ES" sz="1800" b="1" dirty="0"/>
          </a:p>
          <a:p>
            <a:pPr defTabSz="682625">
              <a:buNone/>
            </a:pPr>
            <a:r>
              <a:rPr lang="en-GB" altLang="es-ES" sz="1800" b="1" dirty="0">
                <a:solidFill>
                  <a:srgbClr val="00B050"/>
                </a:solidFill>
                <a:cs typeface="Times New Roman" panose="02020603050405020304" pitchFamily="18" charset="0"/>
              </a:rPr>
              <a:t>France: </a:t>
            </a:r>
            <a:r>
              <a:rPr lang="en-GB" altLang="es-ES" sz="1800" b="1" dirty="0">
                <a:cs typeface="Times New Roman" panose="02020603050405020304" pitchFamily="18" charset="0"/>
              </a:rPr>
              <a:t>	GANIL Caen, IPN Lyon, CSNSM Orsay, IPN Orsay, </a:t>
            </a:r>
            <a:br>
              <a:rPr lang="en-GB" altLang="es-ES" sz="1800" b="1" dirty="0">
                <a:cs typeface="Times New Roman" panose="02020603050405020304" pitchFamily="18" charset="0"/>
              </a:rPr>
            </a:br>
            <a:r>
              <a:rPr lang="en-GB" altLang="es-ES" sz="1800" b="1" dirty="0">
                <a:cs typeface="Times New Roman" panose="02020603050405020304" pitchFamily="18" charset="0"/>
              </a:rPr>
              <a:t>		CEA-DSM-DAPNIA </a:t>
            </a:r>
            <a:r>
              <a:rPr lang="en-GB" altLang="es-ES" sz="1800" b="1" dirty="0" err="1">
                <a:cs typeface="Times New Roman" panose="02020603050405020304" pitchFamily="18" charset="0"/>
              </a:rPr>
              <a:t>Saclay</a:t>
            </a:r>
            <a:r>
              <a:rPr lang="en-GB" altLang="es-ES" sz="1800" b="1" dirty="0">
                <a:cs typeface="Times New Roman" panose="02020603050405020304" pitchFamily="18" charset="0"/>
              </a:rPr>
              <a:t>, IPHC Strasbourg, LPSC Grenoble</a:t>
            </a:r>
          </a:p>
          <a:p>
            <a:pPr defTabSz="682625">
              <a:buNone/>
            </a:pPr>
            <a:r>
              <a:rPr lang="en-GB" altLang="es-ES" sz="1800" b="1" dirty="0">
                <a:solidFill>
                  <a:srgbClr val="00B050"/>
                </a:solidFill>
                <a:cs typeface="Times New Roman" panose="02020603050405020304" pitchFamily="18" charset="0"/>
              </a:rPr>
              <a:t>Germany: </a:t>
            </a:r>
            <a:r>
              <a:rPr lang="en-GB" altLang="es-ES" sz="1800" b="1" dirty="0">
                <a:cs typeface="Times New Roman" panose="02020603050405020304" pitchFamily="18" charset="0"/>
              </a:rPr>
              <a:t>	</a:t>
            </a:r>
            <a:r>
              <a:rPr lang="de-DE" altLang="es-ES" sz="1800" b="1" dirty="0">
                <a:cs typeface="Times New Roman" panose="02020603050405020304" pitchFamily="18" charset="0"/>
              </a:rPr>
              <a:t>GSI Darmstadt, TU Darmstadt, Univ. zu Köln, TU München</a:t>
            </a:r>
            <a:endParaRPr lang="en-GB" altLang="es-ES" sz="1800" b="1" dirty="0">
              <a:cs typeface="Times New Roman" panose="02020603050405020304" pitchFamily="18" charset="0"/>
            </a:endParaRP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Hungary:  	ATOMKI Debrecen</a:t>
            </a:r>
          </a:p>
          <a:p>
            <a:pPr defTabSz="682625">
              <a:buNone/>
            </a:pPr>
            <a:r>
              <a:rPr lang="en-GB" altLang="es-ES" sz="1800" b="1" dirty="0">
                <a:solidFill>
                  <a:srgbClr val="00B050"/>
                </a:solidFill>
                <a:cs typeface="Times New Roman" panose="02020603050405020304" pitchFamily="18" charset="0"/>
              </a:rPr>
              <a:t>Italy: </a:t>
            </a:r>
            <a:r>
              <a:rPr lang="en-GB" altLang="es-ES" sz="1800" b="1" dirty="0">
                <a:cs typeface="Times New Roman" panose="02020603050405020304" pitchFamily="18" charset="0"/>
              </a:rPr>
              <a:t>		INFN-LNL, INFN and Univ. Padova, Milano, Firenze, Genova, Napoli, </a:t>
            </a: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Poland: 	NINP and IFJ Krakow, SINS </a:t>
            </a:r>
            <a:r>
              <a:rPr lang="en-GB" altLang="es-ES" sz="1800" b="1" dirty="0" err="1">
                <a:cs typeface="Times New Roman" panose="02020603050405020304" pitchFamily="18" charset="0"/>
              </a:rPr>
              <a:t>Swierk</a:t>
            </a:r>
            <a:r>
              <a:rPr lang="en-GB" altLang="es-ES" sz="1800" b="1" dirty="0">
                <a:cs typeface="Times New Roman" panose="02020603050405020304" pitchFamily="18" charset="0"/>
              </a:rPr>
              <a:t>, HIL &amp; IEP Warsaw</a:t>
            </a: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Romania: 	NIPNE &amp; PU Bucharest</a:t>
            </a: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Sweden: 	</a:t>
            </a:r>
            <a:r>
              <a:rPr lang="en-US" altLang="es-ES" sz="1800" b="1" dirty="0"/>
              <a:t>Univ. </a:t>
            </a:r>
            <a:r>
              <a:rPr lang="en-US" altLang="es-ES" sz="1800" b="1" dirty="0" err="1"/>
              <a:t>Göteborg</a:t>
            </a:r>
            <a:r>
              <a:rPr lang="en-US" altLang="es-ES" sz="1800" b="1" dirty="0"/>
              <a:t>, Lund Univ., KTH Stockholm, Uppsala Univ.</a:t>
            </a:r>
            <a:endParaRPr lang="en-GB" altLang="es-ES" sz="1800" b="1" dirty="0">
              <a:cs typeface="Times New Roman" panose="02020603050405020304" pitchFamily="18" charset="0"/>
            </a:endParaRP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Turkey:</a:t>
            </a:r>
            <a:r>
              <a:rPr lang="en-GB" altLang="es-ES" sz="18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	</a:t>
            </a:r>
            <a:r>
              <a:rPr lang="en-GB" altLang="es-ES" sz="1800" b="1" dirty="0">
                <a:cs typeface="Times New Roman" panose="02020603050405020304" pitchFamily="18" charset="0"/>
              </a:rPr>
              <a:t>	Univ. Ankara, Univ. Istanbul, Technical Univ. Istanbul</a:t>
            </a:r>
          </a:p>
          <a:p>
            <a:pPr defTabSz="682625">
              <a:buNone/>
            </a:pPr>
            <a:r>
              <a:rPr lang="en-GB" altLang="es-ES" sz="1800" b="1" dirty="0">
                <a:cs typeface="Times New Roman" panose="02020603050405020304" pitchFamily="18" charset="0"/>
              </a:rPr>
              <a:t>UK: 		Univ. Brighton, CLRC Daresbury, Univ. Edinburgh, Univ. Liverpool, </a:t>
            </a:r>
            <a:br>
              <a:rPr lang="en-GB" altLang="es-ES" sz="1800" b="1" dirty="0">
                <a:cs typeface="Times New Roman" panose="02020603050405020304" pitchFamily="18" charset="0"/>
              </a:rPr>
            </a:br>
            <a:r>
              <a:rPr lang="en-GB" altLang="es-ES" sz="1800" b="1" dirty="0">
                <a:cs typeface="Times New Roman" panose="02020603050405020304" pitchFamily="18" charset="0"/>
              </a:rPr>
              <a:t>		Univ. Manchester, Univ. West of Scotland, Univ. Surrey, Univ. York</a:t>
            </a:r>
          </a:p>
          <a:p>
            <a:pPr defTabSz="682625">
              <a:buNone/>
            </a:pPr>
            <a:r>
              <a:rPr lang="en-GB" altLang="es-E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Spain: 		IFIC-CSIC, IEM-CSIC Madrid, LRI-USAL</a:t>
            </a:r>
          </a:p>
        </p:txBody>
      </p:sp>
      <p:grpSp>
        <p:nvGrpSpPr>
          <p:cNvPr id="122884" name="Group 4">
            <a:extLst>
              <a:ext uri="{FF2B5EF4-FFF2-40B4-BE49-F238E27FC236}">
                <a16:creationId xmlns:a16="http://schemas.microsoft.com/office/drawing/2014/main" id="{20254E8C-69DA-C141-A691-E3DEE07D542C}"/>
              </a:ext>
            </a:extLst>
          </p:cNvPr>
          <p:cNvGrpSpPr>
            <a:grpSpLocks/>
          </p:cNvGrpSpPr>
          <p:nvPr/>
        </p:nvGrpSpPr>
        <p:grpSpPr bwMode="auto">
          <a:xfrm>
            <a:off x="1718692" y="1314451"/>
            <a:ext cx="8094663" cy="334963"/>
            <a:chOff x="391" y="909"/>
            <a:chExt cx="5099" cy="211"/>
          </a:xfrm>
        </p:grpSpPr>
        <p:pic>
          <p:nvPicPr>
            <p:cNvPr id="122888" name="Picture 5" descr="Bulgaria_sh">
              <a:extLst>
                <a:ext uri="{FF2B5EF4-FFF2-40B4-BE49-F238E27FC236}">
                  <a16:creationId xmlns:a16="http://schemas.microsoft.com/office/drawing/2014/main" id="{8BBFD35D-8A49-5848-921B-663528340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89" name="Picture 6" descr="Denmark_sh">
              <a:extLst>
                <a:ext uri="{FF2B5EF4-FFF2-40B4-BE49-F238E27FC236}">
                  <a16:creationId xmlns:a16="http://schemas.microsoft.com/office/drawing/2014/main" id="{D657654A-10B0-514A-8B19-ACE1859A3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0" name="Picture 7" descr="Finland_sh">
              <a:extLst>
                <a:ext uri="{FF2B5EF4-FFF2-40B4-BE49-F238E27FC236}">
                  <a16:creationId xmlns:a16="http://schemas.microsoft.com/office/drawing/2014/main" id="{D6DB2AB5-EB33-8F40-A28C-7162DC74AA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1" name="Picture 8" descr="France_sh">
              <a:extLst>
                <a:ext uri="{FF2B5EF4-FFF2-40B4-BE49-F238E27FC236}">
                  <a16:creationId xmlns:a16="http://schemas.microsoft.com/office/drawing/2014/main" id="{08C14C1B-8022-FA49-8231-55F1CCBF3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0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2" name="Picture 9" descr="Germany_sh">
              <a:extLst>
                <a:ext uri="{FF2B5EF4-FFF2-40B4-BE49-F238E27FC236}">
                  <a16:creationId xmlns:a16="http://schemas.microsoft.com/office/drawing/2014/main" id="{0EFD0BAB-665D-8343-BD1B-950B03565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6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3" name="Picture 10" descr="Italy_sh">
              <a:extLst>
                <a:ext uri="{FF2B5EF4-FFF2-40B4-BE49-F238E27FC236}">
                  <a16:creationId xmlns:a16="http://schemas.microsoft.com/office/drawing/2014/main" id="{67F784B0-E6E8-6742-B3C0-251AA1F2E4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0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4" name="Picture 11" descr="Poland_sh">
              <a:extLst>
                <a:ext uri="{FF2B5EF4-FFF2-40B4-BE49-F238E27FC236}">
                  <a16:creationId xmlns:a16="http://schemas.microsoft.com/office/drawing/2014/main" id="{4A2D97D1-52BD-014B-9449-CE7C57699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7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5" name="Picture 12" descr="Romania_sh">
              <a:extLst>
                <a:ext uri="{FF2B5EF4-FFF2-40B4-BE49-F238E27FC236}">
                  <a16:creationId xmlns:a16="http://schemas.microsoft.com/office/drawing/2014/main" id="{DD1BD784-347E-3741-98AB-8E9C554ACE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3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6" name="Picture 13" descr="Sweden_sh">
              <a:extLst>
                <a:ext uri="{FF2B5EF4-FFF2-40B4-BE49-F238E27FC236}">
                  <a16:creationId xmlns:a16="http://schemas.microsoft.com/office/drawing/2014/main" id="{296F9C65-FCDB-CA47-9CD6-8759D2849F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7" name="Picture 14" descr="Union_Jack_sh">
              <a:extLst>
                <a:ext uri="{FF2B5EF4-FFF2-40B4-BE49-F238E27FC236}">
                  <a16:creationId xmlns:a16="http://schemas.microsoft.com/office/drawing/2014/main" id="{01CB6CC9-1C2B-124B-B52D-E79F782953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4" y="909"/>
              <a:ext cx="3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8" name="Picture 15" descr="hu-t">
              <a:extLst>
                <a:ext uri="{FF2B5EF4-FFF2-40B4-BE49-F238E27FC236}">
                  <a16:creationId xmlns:a16="http://schemas.microsoft.com/office/drawing/2014/main" id="{8F624925-D4A1-F745-B752-7F6B92D81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3" y="909"/>
              <a:ext cx="31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899" name="Picture 16" descr="tu-t">
              <a:extLst>
                <a:ext uri="{FF2B5EF4-FFF2-40B4-BE49-F238E27FC236}">
                  <a16:creationId xmlns:a16="http://schemas.microsoft.com/office/drawing/2014/main" id="{F9C6D3FD-2D1F-9E49-8C66-FC911CBBB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6" y="909"/>
              <a:ext cx="31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2885" name="Picture 17" descr="logoAgata">
            <a:extLst>
              <a:ext uri="{FF2B5EF4-FFF2-40B4-BE49-F238E27FC236}">
                <a16:creationId xmlns:a16="http://schemas.microsoft.com/office/drawing/2014/main" id="{7C585CF6-8A3D-2346-86F0-3340B9F58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0" t="10983" r="11336" b="11676"/>
          <a:stretch>
            <a:fillRect/>
          </a:stretch>
        </p:blipFill>
        <p:spPr bwMode="auto">
          <a:xfrm>
            <a:off x="7526657" y="79375"/>
            <a:ext cx="765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6" name="Picture 18">
            <a:extLst>
              <a:ext uri="{FF2B5EF4-FFF2-40B4-BE49-F238E27FC236}">
                <a16:creationId xmlns:a16="http://schemas.microsoft.com/office/drawing/2014/main" id="{15D71D03-9CAF-7A4C-9F73-07A4FD56C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" t="6155" r="3104" b="1862"/>
          <a:stretch>
            <a:fillRect/>
          </a:stretch>
        </p:blipFill>
        <p:spPr bwMode="auto">
          <a:xfrm>
            <a:off x="9269578" y="3872173"/>
            <a:ext cx="2029454" cy="203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7" name="18 CuadroTexto">
            <a:extLst>
              <a:ext uri="{FF2B5EF4-FFF2-40B4-BE49-F238E27FC236}">
                <a16:creationId xmlns:a16="http://schemas.microsoft.com/office/drawing/2014/main" id="{AA3B2598-ABED-084C-88E2-EC9564824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649" y="2351782"/>
            <a:ext cx="313467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s-ES" sz="3200" dirty="0">
                <a:solidFill>
                  <a:srgbClr val="FF0000"/>
                </a:solidFill>
                <a:latin typeface="+mj-lt"/>
              </a:rPr>
              <a:t>Countries &gt; 12</a:t>
            </a:r>
            <a:br>
              <a:rPr lang="en-US" altLang="es-ES" sz="3200" dirty="0">
                <a:solidFill>
                  <a:srgbClr val="FF0000"/>
                </a:solidFill>
                <a:latin typeface="+mj-lt"/>
              </a:rPr>
            </a:br>
            <a:r>
              <a:rPr lang="en-US" altLang="es-ES" sz="3200" dirty="0">
                <a:solidFill>
                  <a:srgbClr val="FF0000"/>
                </a:solidFill>
                <a:latin typeface="+mj-lt"/>
              </a:rPr>
              <a:t>Institutions &gt; 40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0F39D84-85AC-6041-AA32-F7F0194A936E}"/>
              </a:ext>
            </a:extLst>
          </p:cNvPr>
          <p:cNvSpPr/>
          <p:nvPr/>
        </p:nvSpPr>
        <p:spPr>
          <a:xfrm>
            <a:off x="10119003" y="1165085"/>
            <a:ext cx="914400" cy="1653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DA6009E0-3467-7D42-B6DB-37805E688BB3}"/>
              </a:ext>
            </a:extLst>
          </p:cNvPr>
          <p:cNvSpPr/>
          <p:nvPr/>
        </p:nvSpPr>
        <p:spPr>
          <a:xfrm>
            <a:off x="10117377" y="1637172"/>
            <a:ext cx="914400" cy="1653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81D0207-D0D8-BC4F-B43F-61AA28B52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Thank you for your attention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34" name="Picture 10" descr="Pear-shaped plutonium studied with AGATA | Stories | Department of Physics  | University of Liverpool">
            <a:extLst>
              <a:ext uri="{FF2B5EF4-FFF2-40B4-BE49-F238E27FC236}">
                <a16:creationId xmlns:a16="http://schemas.microsoft.com/office/drawing/2014/main" id="{05E72488-1B1F-3A47-9DB6-338864599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9731" y="643466"/>
            <a:ext cx="5955870" cy="556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10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B4CFF-61D9-954A-9D35-B330F029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20184" cy="1325563"/>
          </a:xfrm>
        </p:spPr>
        <p:txBody>
          <a:bodyPr/>
          <a:lstStyle/>
          <a:p>
            <a:r>
              <a:rPr lang="es-ES" dirty="0"/>
              <a:t>and </a:t>
            </a:r>
            <a:r>
              <a:rPr lang="es-ES" dirty="0" err="1"/>
              <a:t>now</a:t>
            </a:r>
            <a:r>
              <a:rPr lang="es-ES" dirty="0"/>
              <a:t>…</a:t>
            </a:r>
          </a:p>
        </p:txBody>
      </p:sp>
      <p:pic>
        <p:nvPicPr>
          <p:cNvPr id="4" name="Google Shape;173;g33559d75633_1_21">
            <a:extLst>
              <a:ext uri="{FF2B5EF4-FFF2-40B4-BE49-F238E27FC236}">
                <a16:creationId xmlns:a16="http://schemas.microsoft.com/office/drawing/2014/main" id="{4DA082CB-AA77-C449-8D09-F8A1ADB4AD8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88659" y="379903"/>
            <a:ext cx="4056813" cy="64273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orma libre 14">
            <a:extLst>
              <a:ext uri="{FF2B5EF4-FFF2-40B4-BE49-F238E27FC236}">
                <a16:creationId xmlns:a16="http://schemas.microsoft.com/office/drawing/2014/main" id="{E2D88501-C142-3749-BAB1-4F4AE18BF925}"/>
              </a:ext>
            </a:extLst>
          </p:cNvPr>
          <p:cNvSpPr/>
          <p:nvPr/>
        </p:nvSpPr>
        <p:spPr>
          <a:xfrm>
            <a:off x="916668" y="1337292"/>
            <a:ext cx="2606040" cy="63945"/>
          </a:xfrm>
          <a:custGeom>
            <a:avLst/>
            <a:gdLst>
              <a:gd name="connsiteX0" fmla="*/ 0 w 2606040"/>
              <a:gd name="connsiteY0" fmla="*/ 0 h 63945"/>
              <a:gd name="connsiteX1" fmla="*/ 155448 w 2606040"/>
              <a:gd name="connsiteY1" fmla="*/ 18288 h 63945"/>
              <a:gd name="connsiteX2" fmla="*/ 310896 w 2606040"/>
              <a:gd name="connsiteY2" fmla="*/ 36576 h 63945"/>
              <a:gd name="connsiteX3" fmla="*/ 585216 w 2606040"/>
              <a:gd name="connsiteY3" fmla="*/ 27432 h 63945"/>
              <a:gd name="connsiteX4" fmla="*/ 722376 w 2606040"/>
              <a:gd name="connsiteY4" fmla="*/ 9144 h 63945"/>
              <a:gd name="connsiteX5" fmla="*/ 960120 w 2606040"/>
              <a:gd name="connsiteY5" fmla="*/ 18288 h 63945"/>
              <a:gd name="connsiteX6" fmla="*/ 1106424 w 2606040"/>
              <a:gd name="connsiteY6" fmla="*/ 36576 h 63945"/>
              <a:gd name="connsiteX7" fmla="*/ 1188720 w 2606040"/>
              <a:gd name="connsiteY7" fmla="*/ 45720 h 63945"/>
              <a:gd name="connsiteX8" fmla="*/ 1252728 w 2606040"/>
              <a:gd name="connsiteY8" fmla="*/ 54864 h 63945"/>
              <a:gd name="connsiteX9" fmla="*/ 1463040 w 2606040"/>
              <a:gd name="connsiteY9" fmla="*/ 45720 h 63945"/>
              <a:gd name="connsiteX10" fmla="*/ 1636776 w 2606040"/>
              <a:gd name="connsiteY10" fmla="*/ 27432 h 63945"/>
              <a:gd name="connsiteX11" fmla="*/ 1920240 w 2606040"/>
              <a:gd name="connsiteY11" fmla="*/ 27432 h 63945"/>
              <a:gd name="connsiteX12" fmla="*/ 2185416 w 2606040"/>
              <a:gd name="connsiteY12" fmla="*/ 36576 h 63945"/>
              <a:gd name="connsiteX13" fmla="*/ 2322576 w 2606040"/>
              <a:gd name="connsiteY13" fmla="*/ 54864 h 63945"/>
              <a:gd name="connsiteX14" fmla="*/ 2606040 w 2606040"/>
              <a:gd name="connsiteY14" fmla="*/ 36576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06040" h="63945" extrusionOk="0">
                <a:moveTo>
                  <a:pt x="0" y="0"/>
                </a:moveTo>
                <a:cubicBezTo>
                  <a:pt x="78098" y="11603"/>
                  <a:pt x="962" y="10653"/>
                  <a:pt x="155448" y="18288"/>
                </a:cubicBezTo>
                <a:cubicBezTo>
                  <a:pt x="209684" y="23965"/>
                  <a:pt x="255609" y="30515"/>
                  <a:pt x="310896" y="36576"/>
                </a:cubicBezTo>
                <a:cubicBezTo>
                  <a:pt x="412485" y="31294"/>
                  <a:pt x="457979" y="18382"/>
                  <a:pt x="585216" y="27432"/>
                </a:cubicBezTo>
                <a:cubicBezTo>
                  <a:pt x="633823" y="33605"/>
                  <a:pt x="673317" y="10370"/>
                  <a:pt x="722376" y="9144"/>
                </a:cubicBezTo>
                <a:cubicBezTo>
                  <a:pt x="790445" y="23534"/>
                  <a:pt x="875712" y="12743"/>
                  <a:pt x="960120" y="18288"/>
                </a:cubicBezTo>
                <a:cubicBezTo>
                  <a:pt x="1062284" y="29122"/>
                  <a:pt x="1022752" y="24142"/>
                  <a:pt x="1106424" y="36576"/>
                </a:cubicBezTo>
                <a:cubicBezTo>
                  <a:pt x="1129778" y="45789"/>
                  <a:pt x="1164002" y="43792"/>
                  <a:pt x="1188720" y="45720"/>
                </a:cubicBezTo>
                <a:cubicBezTo>
                  <a:pt x="1211353" y="48693"/>
                  <a:pt x="1227903" y="51252"/>
                  <a:pt x="1252728" y="54864"/>
                </a:cubicBezTo>
                <a:cubicBezTo>
                  <a:pt x="1325470" y="53974"/>
                  <a:pt x="1394731" y="53225"/>
                  <a:pt x="1463040" y="45720"/>
                </a:cubicBezTo>
                <a:cubicBezTo>
                  <a:pt x="1521124" y="41571"/>
                  <a:pt x="1636776" y="27433"/>
                  <a:pt x="1636776" y="27432"/>
                </a:cubicBezTo>
                <a:cubicBezTo>
                  <a:pt x="1959796" y="101256"/>
                  <a:pt x="1579400" y="17834"/>
                  <a:pt x="1920240" y="27432"/>
                </a:cubicBezTo>
                <a:cubicBezTo>
                  <a:pt x="2009123" y="25372"/>
                  <a:pt x="2075862" y="37003"/>
                  <a:pt x="2185416" y="36576"/>
                </a:cubicBezTo>
                <a:cubicBezTo>
                  <a:pt x="2227701" y="41921"/>
                  <a:pt x="2266601" y="54685"/>
                  <a:pt x="2322576" y="54864"/>
                </a:cubicBezTo>
                <a:cubicBezTo>
                  <a:pt x="2571039" y="45148"/>
                  <a:pt x="2510626" y="77297"/>
                  <a:pt x="2606040" y="36576"/>
                </a:cubicBezTo>
              </a:path>
            </a:pathLst>
          </a:custGeom>
          <a:noFill/>
          <a:ln w="3810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606040"/>
                      <a:gd name="connsiteY0" fmla="*/ 0 h 63945"/>
                      <a:gd name="connsiteX1" fmla="*/ 155448 w 2606040"/>
                      <a:gd name="connsiteY1" fmla="*/ 18288 h 63945"/>
                      <a:gd name="connsiteX2" fmla="*/ 310896 w 2606040"/>
                      <a:gd name="connsiteY2" fmla="*/ 36576 h 63945"/>
                      <a:gd name="connsiteX3" fmla="*/ 585216 w 2606040"/>
                      <a:gd name="connsiteY3" fmla="*/ 27432 h 63945"/>
                      <a:gd name="connsiteX4" fmla="*/ 722376 w 2606040"/>
                      <a:gd name="connsiteY4" fmla="*/ 9144 h 63945"/>
                      <a:gd name="connsiteX5" fmla="*/ 960120 w 2606040"/>
                      <a:gd name="connsiteY5" fmla="*/ 18288 h 63945"/>
                      <a:gd name="connsiteX6" fmla="*/ 1106424 w 2606040"/>
                      <a:gd name="connsiteY6" fmla="*/ 36576 h 63945"/>
                      <a:gd name="connsiteX7" fmla="*/ 1188720 w 2606040"/>
                      <a:gd name="connsiteY7" fmla="*/ 45720 h 63945"/>
                      <a:gd name="connsiteX8" fmla="*/ 1252728 w 2606040"/>
                      <a:gd name="connsiteY8" fmla="*/ 54864 h 63945"/>
                      <a:gd name="connsiteX9" fmla="*/ 1463040 w 2606040"/>
                      <a:gd name="connsiteY9" fmla="*/ 45720 h 63945"/>
                      <a:gd name="connsiteX10" fmla="*/ 1636776 w 2606040"/>
                      <a:gd name="connsiteY10" fmla="*/ 27432 h 63945"/>
                      <a:gd name="connsiteX11" fmla="*/ 1920240 w 2606040"/>
                      <a:gd name="connsiteY11" fmla="*/ 27432 h 63945"/>
                      <a:gd name="connsiteX12" fmla="*/ 2185416 w 2606040"/>
                      <a:gd name="connsiteY12" fmla="*/ 36576 h 63945"/>
                      <a:gd name="connsiteX13" fmla="*/ 2322576 w 2606040"/>
                      <a:gd name="connsiteY13" fmla="*/ 54864 h 63945"/>
                      <a:gd name="connsiteX14" fmla="*/ 2606040 w 2606040"/>
                      <a:gd name="connsiteY14" fmla="*/ 36576 h 63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606040" h="63945">
                        <a:moveTo>
                          <a:pt x="0" y="0"/>
                        </a:moveTo>
                        <a:cubicBezTo>
                          <a:pt x="87735" y="17547"/>
                          <a:pt x="16003" y="5008"/>
                          <a:pt x="155448" y="18288"/>
                        </a:cubicBezTo>
                        <a:cubicBezTo>
                          <a:pt x="205250" y="23031"/>
                          <a:pt x="261031" y="30343"/>
                          <a:pt x="310896" y="36576"/>
                        </a:cubicBezTo>
                        <a:lnTo>
                          <a:pt x="585216" y="27432"/>
                        </a:lnTo>
                        <a:cubicBezTo>
                          <a:pt x="633712" y="24945"/>
                          <a:pt x="675369" y="16979"/>
                          <a:pt x="722376" y="9144"/>
                        </a:cubicBezTo>
                        <a:lnTo>
                          <a:pt x="960120" y="18288"/>
                        </a:lnTo>
                        <a:cubicBezTo>
                          <a:pt x="1067458" y="24251"/>
                          <a:pt x="1022888" y="25438"/>
                          <a:pt x="1106424" y="36576"/>
                        </a:cubicBezTo>
                        <a:cubicBezTo>
                          <a:pt x="1133783" y="40224"/>
                          <a:pt x="1161332" y="42297"/>
                          <a:pt x="1188720" y="45720"/>
                        </a:cubicBezTo>
                        <a:cubicBezTo>
                          <a:pt x="1210106" y="48393"/>
                          <a:pt x="1231392" y="51816"/>
                          <a:pt x="1252728" y="54864"/>
                        </a:cubicBezTo>
                        <a:cubicBezTo>
                          <a:pt x="1322832" y="51816"/>
                          <a:pt x="1393048" y="50719"/>
                          <a:pt x="1463040" y="45720"/>
                        </a:cubicBezTo>
                        <a:cubicBezTo>
                          <a:pt x="1521124" y="41571"/>
                          <a:pt x="1636776" y="27432"/>
                          <a:pt x="1636776" y="27432"/>
                        </a:cubicBezTo>
                        <a:cubicBezTo>
                          <a:pt x="1917134" y="48998"/>
                          <a:pt x="1568438" y="27432"/>
                          <a:pt x="1920240" y="27432"/>
                        </a:cubicBezTo>
                        <a:cubicBezTo>
                          <a:pt x="2008685" y="27432"/>
                          <a:pt x="2097024" y="33528"/>
                          <a:pt x="2185416" y="36576"/>
                        </a:cubicBezTo>
                        <a:cubicBezTo>
                          <a:pt x="2234053" y="46303"/>
                          <a:pt x="2269124" y="54864"/>
                          <a:pt x="2322576" y="54864"/>
                        </a:cubicBezTo>
                        <a:cubicBezTo>
                          <a:pt x="2575806" y="54864"/>
                          <a:pt x="2510090" y="84551"/>
                          <a:pt x="2606040" y="36576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5F441F2-F53A-B74C-BE3E-888B833F0B17}"/>
              </a:ext>
            </a:extLst>
          </p:cNvPr>
          <p:cNvSpPr txBox="1"/>
          <p:nvPr/>
        </p:nvSpPr>
        <p:spPr>
          <a:xfrm>
            <a:off x="2353202" y="3499002"/>
            <a:ext cx="4357115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800" dirty="0" err="1"/>
              <a:t>Not</a:t>
            </a:r>
            <a:r>
              <a:rPr lang="es-ES" sz="2800" dirty="0"/>
              <a:t> </a:t>
            </a:r>
            <a:r>
              <a:rPr lang="es-ES" sz="2800" dirty="0" err="1"/>
              <a:t>only</a:t>
            </a:r>
            <a:r>
              <a:rPr lang="es-ES" sz="2800" dirty="0"/>
              <a:t> E, </a:t>
            </a:r>
            <a:r>
              <a:rPr lang="es-ES" sz="2800" dirty="0" err="1"/>
              <a:t>but</a:t>
            </a:r>
            <a:r>
              <a:rPr lang="es-ES" sz="2800" dirty="0"/>
              <a:t> </a:t>
            </a:r>
            <a:r>
              <a:rPr lang="es-ES" sz="2800" dirty="0" err="1"/>
              <a:t>also</a:t>
            </a:r>
            <a:r>
              <a:rPr lang="es-ES" sz="2800" dirty="0"/>
              <a:t> (</a:t>
            </a:r>
            <a:r>
              <a:rPr lang="es-ES" sz="2800" dirty="0" err="1"/>
              <a:t>r,</a:t>
            </a:r>
            <a:r>
              <a:rPr lang="es-ES" sz="2800" dirty="0" err="1">
                <a:latin typeface="Symbol" pitchFamily="2" charset="2"/>
              </a:rPr>
              <a:t>q</a:t>
            </a:r>
            <a:r>
              <a:rPr lang="es-ES" sz="2800" dirty="0" err="1"/>
              <a:t>,z</a:t>
            </a:r>
            <a:r>
              <a:rPr lang="es-ES" sz="2800" dirty="0"/>
              <a:t>)</a:t>
            </a:r>
          </a:p>
        </p:txBody>
      </p:sp>
      <p:sp>
        <p:nvSpPr>
          <p:cNvPr id="9" name="Google Shape;177;g33559d75633_1_21">
            <a:extLst>
              <a:ext uri="{FF2B5EF4-FFF2-40B4-BE49-F238E27FC236}">
                <a16:creationId xmlns:a16="http://schemas.microsoft.com/office/drawing/2014/main" id="{BB8992CC-8092-5B47-A363-FEDBFE5DB32A}"/>
              </a:ext>
            </a:extLst>
          </p:cNvPr>
          <p:cNvSpPr txBox="1"/>
          <p:nvPr/>
        </p:nvSpPr>
        <p:spPr>
          <a:xfrm>
            <a:off x="940236" y="2009930"/>
            <a:ext cx="7051369" cy="76167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6350" marR="0" lvl="0" algn="just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740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sz="22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n-type </a:t>
            </a:r>
            <a:r>
              <a:rPr lang="en-GB" sz="2200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HPGe</a:t>
            </a:r>
            <a:r>
              <a:rPr lang="en-GB" sz="22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crystals with highly-segmented B contact</a:t>
            </a:r>
          </a:p>
        </p:txBody>
      </p:sp>
      <p:sp>
        <p:nvSpPr>
          <p:cNvPr id="3" name="Flecha abajo 2">
            <a:extLst>
              <a:ext uri="{FF2B5EF4-FFF2-40B4-BE49-F238E27FC236}">
                <a16:creationId xmlns:a16="http://schemas.microsoft.com/office/drawing/2014/main" id="{C50F7A40-B91D-9E49-A6F6-23902BB49BE8}"/>
              </a:ext>
            </a:extLst>
          </p:cNvPr>
          <p:cNvSpPr/>
          <p:nvPr/>
        </p:nvSpPr>
        <p:spPr>
          <a:xfrm>
            <a:off x="4284970" y="2884337"/>
            <a:ext cx="484632" cy="5232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 descr="Mago con conejo y chistera - rompecabezas en línea">
            <a:extLst>
              <a:ext uri="{FF2B5EF4-FFF2-40B4-BE49-F238E27FC236}">
                <a16:creationId xmlns:a16="http://schemas.microsoft.com/office/drawing/2014/main" id="{39444881-2517-EE43-ACB7-B6FD53A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6824"/>
            <a:ext cx="2551176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A61270B-7DDC-BB47-9C77-6DFFFC9684B5}"/>
              </a:ext>
            </a:extLst>
          </p:cNvPr>
          <p:cNvSpPr txBox="1"/>
          <p:nvPr/>
        </p:nvSpPr>
        <p:spPr>
          <a:xfrm>
            <a:off x="3074962" y="4967804"/>
            <a:ext cx="3146298" cy="1077218"/>
          </a:xfrm>
          <a:prstGeom prst="rect">
            <a:avLst/>
          </a:prstGeom>
          <a:noFill/>
          <a:ln w="317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chemeClr val="accent2"/>
                </a:solidFill>
              </a:rPr>
              <a:t>Position-</a:t>
            </a:r>
            <a:r>
              <a:rPr lang="es-ES" sz="3200" dirty="0" err="1">
                <a:solidFill>
                  <a:schemeClr val="accent2"/>
                </a:solidFill>
              </a:rPr>
              <a:t>sensitive</a:t>
            </a:r>
            <a:r>
              <a:rPr lang="es-ES" sz="3200" dirty="0">
                <a:solidFill>
                  <a:schemeClr val="accent2"/>
                </a:solidFill>
              </a:rPr>
              <a:t> </a:t>
            </a:r>
            <a:r>
              <a:rPr lang="es-ES" sz="3200" dirty="0" err="1">
                <a:solidFill>
                  <a:schemeClr val="accent2"/>
                </a:solidFill>
              </a:rPr>
              <a:t>HPGe</a:t>
            </a:r>
            <a:r>
              <a:rPr lang="es-ES" sz="3200" dirty="0">
                <a:solidFill>
                  <a:schemeClr val="accent2"/>
                </a:solidFill>
              </a:rPr>
              <a:t> </a:t>
            </a:r>
            <a:r>
              <a:rPr lang="es-ES" sz="3200" dirty="0" err="1">
                <a:solidFill>
                  <a:schemeClr val="accent2"/>
                </a:solidFill>
              </a:rPr>
              <a:t>detectors</a:t>
            </a:r>
            <a:endParaRPr lang="es-ES" sz="3200" dirty="0">
              <a:solidFill>
                <a:schemeClr val="accent2"/>
              </a:solidFill>
            </a:endParaRPr>
          </a:p>
        </p:txBody>
      </p:sp>
      <p:sp>
        <p:nvSpPr>
          <p:cNvPr id="13" name="Flecha abajo 12">
            <a:extLst>
              <a:ext uri="{FF2B5EF4-FFF2-40B4-BE49-F238E27FC236}">
                <a16:creationId xmlns:a16="http://schemas.microsoft.com/office/drawing/2014/main" id="{B5E5CEF6-C6F5-D444-B591-DB0E05605247}"/>
              </a:ext>
            </a:extLst>
          </p:cNvPr>
          <p:cNvSpPr/>
          <p:nvPr/>
        </p:nvSpPr>
        <p:spPr>
          <a:xfrm>
            <a:off x="4310022" y="4341465"/>
            <a:ext cx="484632" cy="5232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orma libre 5">
            <a:extLst>
              <a:ext uri="{FF2B5EF4-FFF2-40B4-BE49-F238E27FC236}">
                <a16:creationId xmlns:a16="http://schemas.microsoft.com/office/drawing/2014/main" id="{7F60FB31-B35D-254D-9D79-DD8A8AAAD1B8}"/>
              </a:ext>
            </a:extLst>
          </p:cNvPr>
          <p:cNvSpPr/>
          <p:nvPr/>
        </p:nvSpPr>
        <p:spPr>
          <a:xfrm>
            <a:off x="916668" y="1312547"/>
            <a:ext cx="2582471" cy="63945"/>
          </a:xfrm>
          <a:custGeom>
            <a:avLst/>
            <a:gdLst>
              <a:gd name="connsiteX0" fmla="*/ 0 w 2582471"/>
              <a:gd name="connsiteY0" fmla="*/ 7991 h 63945"/>
              <a:gd name="connsiteX1" fmla="*/ 231482 w 2582471"/>
              <a:gd name="connsiteY1" fmla="*/ 0 h 63945"/>
              <a:gd name="connsiteX2" fmla="*/ 636575 w 2582471"/>
              <a:gd name="connsiteY2" fmla="*/ 15982 h 63945"/>
              <a:gd name="connsiteX3" fmla="*/ 723380 w 2582471"/>
              <a:gd name="connsiteY3" fmla="*/ 23975 h 63945"/>
              <a:gd name="connsiteX4" fmla="*/ 904225 w 2582471"/>
              <a:gd name="connsiteY4" fmla="*/ 31966 h 63945"/>
              <a:gd name="connsiteX5" fmla="*/ 1273150 w 2582471"/>
              <a:gd name="connsiteY5" fmla="*/ 47950 h 63945"/>
              <a:gd name="connsiteX6" fmla="*/ 1497399 w 2582471"/>
              <a:gd name="connsiteY6" fmla="*/ 47950 h 63945"/>
              <a:gd name="connsiteX7" fmla="*/ 1786751 w 2582471"/>
              <a:gd name="connsiteY7" fmla="*/ 39958 h 63945"/>
              <a:gd name="connsiteX8" fmla="*/ 2278650 w 2582471"/>
              <a:gd name="connsiteY8" fmla="*/ 47950 h 63945"/>
              <a:gd name="connsiteX9" fmla="*/ 2473963 w 2582471"/>
              <a:gd name="connsiteY9" fmla="*/ 55942 h 63945"/>
              <a:gd name="connsiteX10" fmla="*/ 2582471 w 2582471"/>
              <a:gd name="connsiteY10" fmla="*/ 63933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63945" extrusionOk="0">
                <a:moveTo>
                  <a:pt x="0" y="7991"/>
                </a:moveTo>
                <a:cubicBezTo>
                  <a:pt x="64852" y="-2265"/>
                  <a:pt x="151673" y="980"/>
                  <a:pt x="231482" y="0"/>
                </a:cubicBezTo>
                <a:cubicBezTo>
                  <a:pt x="294308" y="1891"/>
                  <a:pt x="542854" y="11528"/>
                  <a:pt x="636575" y="15982"/>
                </a:cubicBezTo>
                <a:cubicBezTo>
                  <a:pt x="662235" y="21062"/>
                  <a:pt x="694054" y="24088"/>
                  <a:pt x="723380" y="23975"/>
                </a:cubicBezTo>
                <a:cubicBezTo>
                  <a:pt x="774616" y="22645"/>
                  <a:pt x="845869" y="29628"/>
                  <a:pt x="904225" y="31966"/>
                </a:cubicBezTo>
                <a:cubicBezTo>
                  <a:pt x="1349270" y="63021"/>
                  <a:pt x="699128" y="-300"/>
                  <a:pt x="1273150" y="47950"/>
                </a:cubicBezTo>
                <a:cubicBezTo>
                  <a:pt x="1442881" y="59289"/>
                  <a:pt x="1284722" y="75299"/>
                  <a:pt x="1497399" y="47950"/>
                </a:cubicBezTo>
                <a:cubicBezTo>
                  <a:pt x="1592768" y="34135"/>
                  <a:pt x="1679068" y="58231"/>
                  <a:pt x="1786751" y="39958"/>
                </a:cubicBezTo>
                <a:cubicBezTo>
                  <a:pt x="2051443" y="36207"/>
                  <a:pt x="1867752" y="31884"/>
                  <a:pt x="2278650" y="47950"/>
                </a:cubicBezTo>
                <a:cubicBezTo>
                  <a:pt x="2368539" y="52484"/>
                  <a:pt x="2397364" y="65845"/>
                  <a:pt x="2473963" y="55942"/>
                </a:cubicBezTo>
                <a:cubicBezTo>
                  <a:pt x="2568255" y="65009"/>
                  <a:pt x="2531924" y="65911"/>
                  <a:pt x="2582471" y="63933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30549"/>
                      <a:gd name="connsiteY0" fmla="*/ 7088 h 56716"/>
                      <a:gd name="connsiteX1" fmla="*/ 226828 w 2530549"/>
                      <a:gd name="connsiteY1" fmla="*/ 0 h 56716"/>
                      <a:gd name="connsiteX2" fmla="*/ 623777 w 2530549"/>
                      <a:gd name="connsiteY2" fmla="*/ 14176 h 56716"/>
                      <a:gd name="connsiteX3" fmla="*/ 708837 w 2530549"/>
                      <a:gd name="connsiteY3" fmla="*/ 21265 h 56716"/>
                      <a:gd name="connsiteX4" fmla="*/ 886046 w 2530549"/>
                      <a:gd name="connsiteY4" fmla="*/ 28353 h 56716"/>
                      <a:gd name="connsiteX5" fmla="*/ 1247553 w 2530549"/>
                      <a:gd name="connsiteY5" fmla="*/ 42530 h 56716"/>
                      <a:gd name="connsiteX6" fmla="*/ 1467293 w 2530549"/>
                      <a:gd name="connsiteY6" fmla="*/ 42530 h 56716"/>
                      <a:gd name="connsiteX7" fmla="*/ 1750828 w 2530549"/>
                      <a:gd name="connsiteY7" fmla="*/ 35441 h 56716"/>
                      <a:gd name="connsiteX8" fmla="*/ 2232837 w 2530549"/>
                      <a:gd name="connsiteY8" fmla="*/ 42530 h 56716"/>
                      <a:gd name="connsiteX9" fmla="*/ 2424223 w 2530549"/>
                      <a:gd name="connsiteY9" fmla="*/ 49618 h 56716"/>
                      <a:gd name="connsiteX10" fmla="*/ 2530549 w 2530549"/>
                      <a:gd name="connsiteY10" fmla="*/ 56706 h 56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30549" h="56716">
                        <a:moveTo>
                          <a:pt x="0" y="7088"/>
                        </a:moveTo>
                        <a:cubicBezTo>
                          <a:pt x="75609" y="4725"/>
                          <a:pt x="151182" y="0"/>
                          <a:pt x="226828" y="0"/>
                        </a:cubicBezTo>
                        <a:cubicBezTo>
                          <a:pt x="279591" y="0"/>
                          <a:pt x="547043" y="9791"/>
                          <a:pt x="623777" y="14176"/>
                        </a:cubicBezTo>
                        <a:cubicBezTo>
                          <a:pt x="652182" y="15799"/>
                          <a:pt x="680427" y="19729"/>
                          <a:pt x="708837" y="21265"/>
                        </a:cubicBezTo>
                        <a:cubicBezTo>
                          <a:pt x="767868" y="24456"/>
                          <a:pt x="826999" y="25473"/>
                          <a:pt x="886046" y="28353"/>
                        </a:cubicBezTo>
                        <a:cubicBezTo>
                          <a:pt x="1215106" y="44404"/>
                          <a:pt x="670943" y="26054"/>
                          <a:pt x="1247553" y="42530"/>
                        </a:cubicBezTo>
                        <a:cubicBezTo>
                          <a:pt x="1428192" y="54572"/>
                          <a:pt x="1279485" y="49238"/>
                          <a:pt x="1467293" y="42530"/>
                        </a:cubicBezTo>
                        <a:cubicBezTo>
                          <a:pt x="1561774" y="39156"/>
                          <a:pt x="1656316" y="37804"/>
                          <a:pt x="1750828" y="35441"/>
                        </a:cubicBezTo>
                        <a:cubicBezTo>
                          <a:pt x="1987566" y="20646"/>
                          <a:pt x="1824418" y="27021"/>
                          <a:pt x="2232837" y="42530"/>
                        </a:cubicBezTo>
                        <a:lnTo>
                          <a:pt x="2424223" y="49618"/>
                        </a:lnTo>
                        <a:cubicBezTo>
                          <a:pt x="2516348" y="57295"/>
                          <a:pt x="2480832" y="56706"/>
                          <a:pt x="2530549" y="56706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orma libre 6">
            <a:extLst>
              <a:ext uri="{FF2B5EF4-FFF2-40B4-BE49-F238E27FC236}">
                <a16:creationId xmlns:a16="http://schemas.microsoft.com/office/drawing/2014/main" id="{90D68F2D-A5C8-CC44-AE4A-A1E0AC329352}"/>
              </a:ext>
            </a:extLst>
          </p:cNvPr>
          <p:cNvSpPr/>
          <p:nvPr/>
        </p:nvSpPr>
        <p:spPr>
          <a:xfrm>
            <a:off x="940236" y="1333066"/>
            <a:ext cx="2582471" cy="45719"/>
          </a:xfrm>
          <a:custGeom>
            <a:avLst/>
            <a:gdLst>
              <a:gd name="connsiteX0" fmla="*/ 0 w 2582471"/>
              <a:gd name="connsiteY0" fmla="*/ 11429 h 45719"/>
              <a:gd name="connsiteX1" fmla="*/ 42921 w 2582471"/>
              <a:gd name="connsiteY1" fmla="*/ 22860 h 45719"/>
              <a:gd name="connsiteX2" fmla="*/ 78690 w 2582471"/>
              <a:gd name="connsiteY2" fmla="*/ 11429 h 45719"/>
              <a:gd name="connsiteX3" fmla="*/ 135919 w 2582471"/>
              <a:gd name="connsiteY3" fmla="*/ 0 h 45719"/>
              <a:gd name="connsiteX4" fmla="*/ 479295 w 2582471"/>
              <a:gd name="connsiteY4" fmla="*/ 11429 h 45719"/>
              <a:gd name="connsiteX5" fmla="*/ 887053 w 2582471"/>
              <a:gd name="connsiteY5" fmla="*/ 22860 h 45719"/>
              <a:gd name="connsiteX6" fmla="*/ 1101663 w 2582471"/>
              <a:gd name="connsiteY6" fmla="*/ 34289 h 45719"/>
              <a:gd name="connsiteX7" fmla="*/ 1845644 w 2582471"/>
              <a:gd name="connsiteY7" fmla="*/ 45719 h 45719"/>
              <a:gd name="connsiteX8" fmla="*/ 2096022 w 2582471"/>
              <a:gd name="connsiteY8" fmla="*/ 34289 h 45719"/>
              <a:gd name="connsiteX9" fmla="*/ 2410784 w 2582471"/>
              <a:gd name="connsiteY9" fmla="*/ 11429 h 45719"/>
              <a:gd name="connsiteX10" fmla="*/ 2582471 w 2582471"/>
              <a:gd name="connsiteY10" fmla="*/ 1142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45719" extrusionOk="0">
                <a:moveTo>
                  <a:pt x="0" y="11429"/>
                </a:moveTo>
                <a:cubicBezTo>
                  <a:pt x="12468" y="14105"/>
                  <a:pt x="26503" y="23579"/>
                  <a:pt x="42921" y="22860"/>
                </a:cubicBezTo>
                <a:cubicBezTo>
                  <a:pt x="55766" y="23004"/>
                  <a:pt x="65938" y="14406"/>
                  <a:pt x="78690" y="11429"/>
                </a:cubicBezTo>
                <a:cubicBezTo>
                  <a:pt x="96646" y="7778"/>
                  <a:pt x="116735" y="4406"/>
                  <a:pt x="135919" y="0"/>
                </a:cubicBezTo>
                <a:cubicBezTo>
                  <a:pt x="285212" y="27065"/>
                  <a:pt x="414867" y="36805"/>
                  <a:pt x="479295" y="11429"/>
                </a:cubicBezTo>
                <a:cubicBezTo>
                  <a:pt x="558511" y="-9090"/>
                  <a:pt x="839414" y="847"/>
                  <a:pt x="887053" y="22860"/>
                </a:cubicBezTo>
                <a:cubicBezTo>
                  <a:pt x="952660" y="24577"/>
                  <a:pt x="1023267" y="39011"/>
                  <a:pt x="1101663" y="34289"/>
                </a:cubicBezTo>
                <a:cubicBezTo>
                  <a:pt x="1235579" y="14406"/>
                  <a:pt x="1563514" y="36094"/>
                  <a:pt x="1845644" y="45719"/>
                </a:cubicBezTo>
                <a:cubicBezTo>
                  <a:pt x="1882062" y="35035"/>
                  <a:pt x="2025351" y="23987"/>
                  <a:pt x="2096022" y="34289"/>
                </a:cubicBezTo>
                <a:cubicBezTo>
                  <a:pt x="2185328" y="25390"/>
                  <a:pt x="2308960" y="14050"/>
                  <a:pt x="2410784" y="11429"/>
                </a:cubicBezTo>
                <a:cubicBezTo>
                  <a:pt x="2467722" y="25076"/>
                  <a:pt x="2543820" y="1742"/>
                  <a:pt x="2582471" y="11429"/>
                </a:cubicBezTo>
              </a:path>
            </a:pathLst>
          </a:custGeom>
          <a:noFill/>
          <a:ln w="412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58902"/>
                      <a:gd name="connsiteY0" fmla="*/ 7088 h 28353"/>
                      <a:gd name="connsiteX1" fmla="*/ 42530 w 2558902"/>
                      <a:gd name="connsiteY1" fmla="*/ 14177 h 28353"/>
                      <a:gd name="connsiteX2" fmla="*/ 77972 w 2558902"/>
                      <a:gd name="connsiteY2" fmla="*/ 7088 h 28353"/>
                      <a:gd name="connsiteX3" fmla="*/ 134679 w 2558902"/>
                      <a:gd name="connsiteY3" fmla="*/ 0 h 28353"/>
                      <a:gd name="connsiteX4" fmla="*/ 474921 w 2558902"/>
                      <a:gd name="connsiteY4" fmla="*/ 7088 h 28353"/>
                      <a:gd name="connsiteX5" fmla="*/ 878958 w 2558902"/>
                      <a:gd name="connsiteY5" fmla="*/ 14177 h 28353"/>
                      <a:gd name="connsiteX6" fmla="*/ 1091609 w 2558902"/>
                      <a:gd name="connsiteY6" fmla="*/ 21265 h 28353"/>
                      <a:gd name="connsiteX7" fmla="*/ 1828800 w 2558902"/>
                      <a:gd name="connsiteY7" fmla="*/ 28353 h 28353"/>
                      <a:gd name="connsiteX8" fmla="*/ 2076893 w 2558902"/>
                      <a:gd name="connsiteY8" fmla="*/ 21265 h 28353"/>
                      <a:gd name="connsiteX9" fmla="*/ 2388782 w 2558902"/>
                      <a:gd name="connsiteY9" fmla="*/ 7088 h 28353"/>
                      <a:gd name="connsiteX10" fmla="*/ 2558902 w 2558902"/>
                      <a:gd name="connsiteY10" fmla="*/ 7088 h 28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8902" h="28353">
                        <a:moveTo>
                          <a:pt x="0" y="7088"/>
                        </a:moveTo>
                        <a:cubicBezTo>
                          <a:pt x="14177" y="9451"/>
                          <a:pt x="28158" y="14177"/>
                          <a:pt x="42530" y="14177"/>
                        </a:cubicBezTo>
                        <a:cubicBezTo>
                          <a:pt x="54578" y="14177"/>
                          <a:pt x="66064" y="8920"/>
                          <a:pt x="77972" y="7088"/>
                        </a:cubicBezTo>
                        <a:cubicBezTo>
                          <a:pt x="96800" y="4191"/>
                          <a:pt x="115777" y="2363"/>
                          <a:pt x="134679" y="0"/>
                        </a:cubicBezTo>
                        <a:lnTo>
                          <a:pt x="474921" y="7088"/>
                        </a:lnTo>
                        <a:lnTo>
                          <a:pt x="878958" y="14177"/>
                        </a:lnTo>
                        <a:cubicBezTo>
                          <a:pt x="949862" y="15807"/>
                          <a:pt x="1020694" y="20207"/>
                          <a:pt x="1091609" y="21265"/>
                        </a:cubicBezTo>
                        <a:lnTo>
                          <a:pt x="1828800" y="28353"/>
                        </a:lnTo>
                        <a:lnTo>
                          <a:pt x="2076893" y="21265"/>
                        </a:lnTo>
                        <a:cubicBezTo>
                          <a:pt x="2180888" y="17316"/>
                          <a:pt x="2284712" y="7088"/>
                          <a:pt x="2388782" y="7088"/>
                        </a:cubicBezTo>
                        <a:lnTo>
                          <a:pt x="2558902" y="7088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7689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B4CFF-61D9-954A-9D35-B330F029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20184" cy="1325563"/>
          </a:xfrm>
        </p:spPr>
        <p:txBody>
          <a:bodyPr/>
          <a:lstStyle/>
          <a:p>
            <a:r>
              <a:rPr lang="es-ES" dirty="0" err="1"/>
              <a:t>How</a:t>
            </a:r>
            <a:r>
              <a:rPr lang="es-ES" dirty="0"/>
              <a:t> can </a:t>
            </a:r>
            <a:r>
              <a:rPr lang="es-ES" dirty="0" err="1"/>
              <a:t>it</a:t>
            </a:r>
            <a:r>
              <a:rPr lang="es-ES" dirty="0"/>
              <a:t> be?</a:t>
            </a:r>
          </a:p>
        </p:txBody>
      </p:sp>
      <p:pic>
        <p:nvPicPr>
          <p:cNvPr id="4" name="Google Shape;173;g33559d75633_1_21">
            <a:extLst>
              <a:ext uri="{FF2B5EF4-FFF2-40B4-BE49-F238E27FC236}">
                <a16:creationId xmlns:a16="http://schemas.microsoft.com/office/drawing/2014/main" id="{4DA082CB-AA77-C449-8D09-F8A1ADB4AD8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88659" y="379903"/>
            <a:ext cx="4056813" cy="6427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90;g33559d75633_1_34">
            <a:extLst>
              <a:ext uri="{FF2B5EF4-FFF2-40B4-BE49-F238E27FC236}">
                <a16:creationId xmlns:a16="http://schemas.microsoft.com/office/drawing/2014/main" id="{0394852E-A672-3141-AD88-8F6DDDC833D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t="6604"/>
          <a:stretch/>
        </p:blipFill>
        <p:spPr>
          <a:xfrm>
            <a:off x="838199" y="1803748"/>
            <a:ext cx="6901347" cy="461795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rma libre 6">
            <a:extLst>
              <a:ext uri="{FF2B5EF4-FFF2-40B4-BE49-F238E27FC236}">
                <a16:creationId xmlns:a16="http://schemas.microsoft.com/office/drawing/2014/main" id="{005DE260-9259-7C44-8685-87C1F35BE55A}"/>
              </a:ext>
            </a:extLst>
          </p:cNvPr>
          <p:cNvSpPr/>
          <p:nvPr/>
        </p:nvSpPr>
        <p:spPr>
          <a:xfrm>
            <a:off x="916668" y="1337292"/>
            <a:ext cx="2606040" cy="63945"/>
          </a:xfrm>
          <a:custGeom>
            <a:avLst/>
            <a:gdLst>
              <a:gd name="connsiteX0" fmla="*/ 0 w 2606040"/>
              <a:gd name="connsiteY0" fmla="*/ 0 h 63945"/>
              <a:gd name="connsiteX1" fmla="*/ 155448 w 2606040"/>
              <a:gd name="connsiteY1" fmla="*/ 18288 h 63945"/>
              <a:gd name="connsiteX2" fmla="*/ 310896 w 2606040"/>
              <a:gd name="connsiteY2" fmla="*/ 36576 h 63945"/>
              <a:gd name="connsiteX3" fmla="*/ 585216 w 2606040"/>
              <a:gd name="connsiteY3" fmla="*/ 27432 h 63945"/>
              <a:gd name="connsiteX4" fmla="*/ 722376 w 2606040"/>
              <a:gd name="connsiteY4" fmla="*/ 9144 h 63945"/>
              <a:gd name="connsiteX5" fmla="*/ 960120 w 2606040"/>
              <a:gd name="connsiteY5" fmla="*/ 18288 h 63945"/>
              <a:gd name="connsiteX6" fmla="*/ 1106424 w 2606040"/>
              <a:gd name="connsiteY6" fmla="*/ 36576 h 63945"/>
              <a:gd name="connsiteX7" fmla="*/ 1188720 w 2606040"/>
              <a:gd name="connsiteY7" fmla="*/ 45720 h 63945"/>
              <a:gd name="connsiteX8" fmla="*/ 1252728 w 2606040"/>
              <a:gd name="connsiteY8" fmla="*/ 54864 h 63945"/>
              <a:gd name="connsiteX9" fmla="*/ 1463040 w 2606040"/>
              <a:gd name="connsiteY9" fmla="*/ 45720 h 63945"/>
              <a:gd name="connsiteX10" fmla="*/ 1636776 w 2606040"/>
              <a:gd name="connsiteY10" fmla="*/ 27432 h 63945"/>
              <a:gd name="connsiteX11" fmla="*/ 1920240 w 2606040"/>
              <a:gd name="connsiteY11" fmla="*/ 27432 h 63945"/>
              <a:gd name="connsiteX12" fmla="*/ 2185416 w 2606040"/>
              <a:gd name="connsiteY12" fmla="*/ 36576 h 63945"/>
              <a:gd name="connsiteX13" fmla="*/ 2322576 w 2606040"/>
              <a:gd name="connsiteY13" fmla="*/ 54864 h 63945"/>
              <a:gd name="connsiteX14" fmla="*/ 2606040 w 2606040"/>
              <a:gd name="connsiteY14" fmla="*/ 36576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06040" h="63945" extrusionOk="0">
                <a:moveTo>
                  <a:pt x="0" y="0"/>
                </a:moveTo>
                <a:cubicBezTo>
                  <a:pt x="78098" y="11603"/>
                  <a:pt x="962" y="10653"/>
                  <a:pt x="155448" y="18288"/>
                </a:cubicBezTo>
                <a:cubicBezTo>
                  <a:pt x="209684" y="23965"/>
                  <a:pt x="255609" y="30515"/>
                  <a:pt x="310896" y="36576"/>
                </a:cubicBezTo>
                <a:cubicBezTo>
                  <a:pt x="412485" y="31294"/>
                  <a:pt x="457979" y="18382"/>
                  <a:pt x="585216" y="27432"/>
                </a:cubicBezTo>
                <a:cubicBezTo>
                  <a:pt x="633823" y="33605"/>
                  <a:pt x="673317" y="10370"/>
                  <a:pt x="722376" y="9144"/>
                </a:cubicBezTo>
                <a:cubicBezTo>
                  <a:pt x="790445" y="23534"/>
                  <a:pt x="875712" y="12743"/>
                  <a:pt x="960120" y="18288"/>
                </a:cubicBezTo>
                <a:cubicBezTo>
                  <a:pt x="1062284" y="29122"/>
                  <a:pt x="1022752" y="24142"/>
                  <a:pt x="1106424" y="36576"/>
                </a:cubicBezTo>
                <a:cubicBezTo>
                  <a:pt x="1129778" y="45789"/>
                  <a:pt x="1164002" y="43792"/>
                  <a:pt x="1188720" y="45720"/>
                </a:cubicBezTo>
                <a:cubicBezTo>
                  <a:pt x="1211353" y="48693"/>
                  <a:pt x="1227903" y="51252"/>
                  <a:pt x="1252728" y="54864"/>
                </a:cubicBezTo>
                <a:cubicBezTo>
                  <a:pt x="1325470" y="53974"/>
                  <a:pt x="1394731" y="53225"/>
                  <a:pt x="1463040" y="45720"/>
                </a:cubicBezTo>
                <a:cubicBezTo>
                  <a:pt x="1521124" y="41571"/>
                  <a:pt x="1636776" y="27433"/>
                  <a:pt x="1636776" y="27432"/>
                </a:cubicBezTo>
                <a:cubicBezTo>
                  <a:pt x="1959796" y="101256"/>
                  <a:pt x="1579400" y="17834"/>
                  <a:pt x="1920240" y="27432"/>
                </a:cubicBezTo>
                <a:cubicBezTo>
                  <a:pt x="2009123" y="25372"/>
                  <a:pt x="2075862" y="37003"/>
                  <a:pt x="2185416" y="36576"/>
                </a:cubicBezTo>
                <a:cubicBezTo>
                  <a:pt x="2227701" y="41921"/>
                  <a:pt x="2266601" y="54685"/>
                  <a:pt x="2322576" y="54864"/>
                </a:cubicBezTo>
                <a:cubicBezTo>
                  <a:pt x="2571039" y="45148"/>
                  <a:pt x="2510626" y="77297"/>
                  <a:pt x="2606040" y="36576"/>
                </a:cubicBezTo>
              </a:path>
            </a:pathLst>
          </a:custGeom>
          <a:noFill/>
          <a:ln w="3810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606040"/>
                      <a:gd name="connsiteY0" fmla="*/ 0 h 63945"/>
                      <a:gd name="connsiteX1" fmla="*/ 155448 w 2606040"/>
                      <a:gd name="connsiteY1" fmla="*/ 18288 h 63945"/>
                      <a:gd name="connsiteX2" fmla="*/ 310896 w 2606040"/>
                      <a:gd name="connsiteY2" fmla="*/ 36576 h 63945"/>
                      <a:gd name="connsiteX3" fmla="*/ 585216 w 2606040"/>
                      <a:gd name="connsiteY3" fmla="*/ 27432 h 63945"/>
                      <a:gd name="connsiteX4" fmla="*/ 722376 w 2606040"/>
                      <a:gd name="connsiteY4" fmla="*/ 9144 h 63945"/>
                      <a:gd name="connsiteX5" fmla="*/ 960120 w 2606040"/>
                      <a:gd name="connsiteY5" fmla="*/ 18288 h 63945"/>
                      <a:gd name="connsiteX6" fmla="*/ 1106424 w 2606040"/>
                      <a:gd name="connsiteY6" fmla="*/ 36576 h 63945"/>
                      <a:gd name="connsiteX7" fmla="*/ 1188720 w 2606040"/>
                      <a:gd name="connsiteY7" fmla="*/ 45720 h 63945"/>
                      <a:gd name="connsiteX8" fmla="*/ 1252728 w 2606040"/>
                      <a:gd name="connsiteY8" fmla="*/ 54864 h 63945"/>
                      <a:gd name="connsiteX9" fmla="*/ 1463040 w 2606040"/>
                      <a:gd name="connsiteY9" fmla="*/ 45720 h 63945"/>
                      <a:gd name="connsiteX10" fmla="*/ 1636776 w 2606040"/>
                      <a:gd name="connsiteY10" fmla="*/ 27432 h 63945"/>
                      <a:gd name="connsiteX11" fmla="*/ 1920240 w 2606040"/>
                      <a:gd name="connsiteY11" fmla="*/ 27432 h 63945"/>
                      <a:gd name="connsiteX12" fmla="*/ 2185416 w 2606040"/>
                      <a:gd name="connsiteY12" fmla="*/ 36576 h 63945"/>
                      <a:gd name="connsiteX13" fmla="*/ 2322576 w 2606040"/>
                      <a:gd name="connsiteY13" fmla="*/ 54864 h 63945"/>
                      <a:gd name="connsiteX14" fmla="*/ 2606040 w 2606040"/>
                      <a:gd name="connsiteY14" fmla="*/ 36576 h 63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606040" h="63945">
                        <a:moveTo>
                          <a:pt x="0" y="0"/>
                        </a:moveTo>
                        <a:cubicBezTo>
                          <a:pt x="87735" y="17547"/>
                          <a:pt x="16003" y="5008"/>
                          <a:pt x="155448" y="18288"/>
                        </a:cubicBezTo>
                        <a:cubicBezTo>
                          <a:pt x="205250" y="23031"/>
                          <a:pt x="261031" y="30343"/>
                          <a:pt x="310896" y="36576"/>
                        </a:cubicBezTo>
                        <a:lnTo>
                          <a:pt x="585216" y="27432"/>
                        </a:lnTo>
                        <a:cubicBezTo>
                          <a:pt x="633712" y="24945"/>
                          <a:pt x="675369" y="16979"/>
                          <a:pt x="722376" y="9144"/>
                        </a:cubicBezTo>
                        <a:lnTo>
                          <a:pt x="960120" y="18288"/>
                        </a:lnTo>
                        <a:cubicBezTo>
                          <a:pt x="1067458" y="24251"/>
                          <a:pt x="1022888" y="25438"/>
                          <a:pt x="1106424" y="36576"/>
                        </a:cubicBezTo>
                        <a:cubicBezTo>
                          <a:pt x="1133783" y="40224"/>
                          <a:pt x="1161332" y="42297"/>
                          <a:pt x="1188720" y="45720"/>
                        </a:cubicBezTo>
                        <a:cubicBezTo>
                          <a:pt x="1210106" y="48393"/>
                          <a:pt x="1231392" y="51816"/>
                          <a:pt x="1252728" y="54864"/>
                        </a:cubicBezTo>
                        <a:cubicBezTo>
                          <a:pt x="1322832" y="51816"/>
                          <a:pt x="1393048" y="50719"/>
                          <a:pt x="1463040" y="45720"/>
                        </a:cubicBezTo>
                        <a:cubicBezTo>
                          <a:pt x="1521124" y="41571"/>
                          <a:pt x="1636776" y="27432"/>
                          <a:pt x="1636776" y="27432"/>
                        </a:cubicBezTo>
                        <a:cubicBezTo>
                          <a:pt x="1917134" y="48998"/>
                          <a:pt x="1568438" y="27432"/>
                          <a:pt x="1920240" y="27432"/>
                        </a:cubicBezTo>
                        <a:cubicBezTo>
                          <a:pt x="2008685" y="27432"/>
                          <a:pt x="2097024" y="33528"/>
                          <a:pt x="2185416" y="36576"/>
                        </a:cubicBezTo>
                        <a:cubicBezTo>
                          <a:pt x="2234053" y="46303"/>
                          <a:pt x="2269124" y="54864"/>
                          <a:pt x="2322576" y="54864"/>
                        </a:cubicBezTo>
                        <a:cubicBezTo>
                          <a:pt x="2575806" y="54864"/>
                          <a:pt x="2510090" y="84551"/>
                          <a:pt x="2606040" y="36576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orma libre 8">
            <a:extLst>
              <a:ext uri="{FF2B5EF4-FFF2-40B4-BE49-F238E27FC236}">
                <a16:creationId xmlns:a16="http://schemas.microsoft.com/office/drawing/2014/main" id="{653F0A97-1CEE-B94D-BAFC-713E3C989A0B}"/>
              </a:ext>
            </a:extLst>
          </p:cNvPr>
          <p:cNvSpPr/>
          <p:nvPr/>
        </p:nvSpPr>
        <p:spPr>
          <a:xfrm>
            <a:off x="916668" y="1312547"/>
            <a:ext cx="2582471" cy="63945"/>
          </a:xfrm>
          <a:custGeom>
            <a:avLst/>
            <a:gdLst>
              <a:gd name="connsiteX0" fmla="*/ 0 w 2582471"/>
              <a:gd name="connsiteY0" fmla="*/ 7991 h 63945"/>
              <a:gd name="connsiteX1" fmla="*/ 231482 w 2582471"/>
              <a:gd name="connsiteY1" fmla="*/ 0 h 63945"/>
              <a:gd name="connsiteX2" fmla="*/ 636575 w 2582471"/>
              <a:gd name="connsiteY2" fmla="*/ 15982 h 63945"/>
              <a:gd name="connsiteX3" fmla="*/ 723380 w 2582471"/>
              <a:gd name="connsiteY3" fmla="*/ 23975 h 63945"/>
              <a:gd name="connsiteX4" fmla="*/ 904225 w 2582471"/>
              <a:gd name="connsiteY4" fmla="*/ 31966 h 63945"/>
              <a:gd name="connsiteX5" fmla="*/ 1273150 w 2582471"/>
              <a:gd name="connsiteY5" fmla="*/ 47950 h 63945"/>
              <a:gd name="connsiteX6" fmla="*/ 1497399 w 2582471"/>
              <a:gd name="connsiteY6" fmla="*/ 47950 h 63945"/>
              <a:gd name="connsiteX7" fmla="*/ 1786751 w 2582471"/>
              <a:gd name="connsiteY7" fmla="*/ 39958 h 63945"/>
              <a:gd name="connsiteX8" fmla="*/ 2278650 w 2582471"/>
              <a:gd name="connsiteY8" fmla="*/ 47950 h 63945"/>
              <a:gd name="connsiteX9" fmla="*/ 2473963 w 2582471"/>
              <a:gd name="connsiteY9" fmla="*/ 55942 h 63945"/>
              <a:gd name="connsiteX10" fmla="*/ 2582471 w 2582471"/>
              <a:gd name="connsiteY10" fmla="*/ 63933 h 6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63945" extrusionOk="0">
                <a:moveTo>
                  <a:pt x="0" y="7991"/>
                </a:moveTo>
                <a:cubicBezTo>
                  <a:pt x="64852" y="-2265"/>
                  <a:pt x="151673" y="980"/>
                  <a:pt x="231482" y="0"/>
                </a:cubicBezTo>
                <a:cubicBezTo>
                  <a:pt x="294308" y="1891"/>
                  <a:pt x="542854" y="11528"/>
                  <a:pt x="636575" y="15982"/>
                </a:cubicBezTo>
                <a:cubicBezTo>
                  <a:pt x="662235" y="21062"/>
                  <a:pt x="694054" y="24088"/>
                  <a:pt x="723380" y="23975"/>
                </a:cubicBezTo>
                <a:cubicBezTo>
                  <a:pt x="774616" y="22645"/>
                  <a:pt x="845869" y="29628"/>
                  <a:pt x="904225" y="31966"/>
                </a:cubicBezTo>
                <a:cubicBezTo>
                  <a:pt x="1349270" y="63021"/>
                  <a:pt x="699128" y="-300"/>
                  <a:pt x="1273150" y="47950"/>
                </a:cubicBezTo>
                <a:cubicBezTo>
                  <a:pt x="1442881" y="59289"/>
                  <a:pt x="1284722" y="75299"/>
                  <a:pt x="1497399" y="47950"/>
                </a:cubicBezTo>
                <a:cubicBezTo>
                  <a:pt x="1592768" y="34135"/>
                  <a:pt x="1679068" y="58231"/>
                  <a:pt x="1786751" y="39958"/>
                </a:cubicBezTo>
                <a:cubicBezTo>
                  <a:pt x="2051443" y="36207"/>
                  <a:pt x="1867752" y="31884"/>
                  <a:pt x="2278650" y="47950"/>
                </a:cubicBezTo>
                <a:cubicBezTo>
                  <a:pt x="2368539" y="52484"/>
                  <a:pt x="2397364" y="65845"/>
                  <a:pt x="2473963" y="55942"/>
                </a:cubicBezTo>
                <a:cubicBezTo>
                  <a:pt x="2568255" y="65009"/>
                  <a:pt x="2531924" y="65911"/>
                  <a:pt x="2582471" y="63933"/>
                </a:cubicBezTo>
              </a:path>
            </a:pathLst>
          </a:custGeom>
          <a:noFill/>
          <a:ln w="3492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30549"/>
                      <a:gd name="connsiteY0" fmla="*/ 7088 h 56716"/>
                      <a:gd name="connsiteX1" fmla="*/ 226828 w 2530549"/>
                      <a:gd name="connsiteY1" fmla="*/ 0 h 56716"/>
                      <a:gd name="connsiteX2" fmla="*/ 623777 w 2530549"/>
                      <a:gd name="connsiteY2" fmla="*/ 14176 h 56716"/>
                      <a:gd name="connsiteX3" fmla="*/ 708837 w 2530549"/>
                      <a:gd name="connsiteY3" fmla="*/ 21265 h 56716"/>
                      <a:gd name="connsiteX4" fmla="*/ 886046 w 2530549"/>
                      <a:gd name="connsiteY4" fmla="*/ 28353 h 56716"/>
                      <a:gd name="connsiteX5" fmla="*/ 1247553 w 2530549"/>
                      <a:gd name="connsiteY5" fmla="*/ 42530 h 56716"/>
                      <a:gd name="connsiteX6" fmla="*/ 1467293 w 2530549"/>
                      <a:gd name="connsiteY6" fmla="*/ 42530 h 56716"/>
                      <a:gd name="connsiteX7" fmla="*/ 1750828 w 2530549"/>
                      <a:gd name="connsiteY7" fmla="*/ 35441 h 56716"/>
                      <a:gd name="connsiteX8" fmla="*/ 2232837 w 2530549"/>
                      <a:gd name="connsiteY8" fmla="*/ 42530 h 56716"/>
                      <a:gd name="connsiteX9" fmla="*/ 2424223 w 2530549"/>
                      <a:gd name="connsiteY9" fmla="*/ 49618 h 56716"/>
                      <a:gd name="connsiteX10" fmla="*/ 2530549 w 2530549"/>
                      <a:gd name="connsiteY10" fmla="*/ 56706 h 56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30549" h="56716">
                        <a:moveTo>
                          <a:pt x="0" y="7088"/>
                        </a:moveTo>
                        <a:cubicBezTo>
                          <a:pt x="75609" y="4725"/>
                          <a:pt x="151182" y="0"/>
                          <a:pt x="226828" y="0"/>
                        </a:cubicBezTo>
                        <a:cubicBezTo>
                          <a:pt x="279591" y="0"/>
                          <a:pt x="547043" y="9791"/>
                          <a:pt x="623777" y="14176"/>
                        </a:cubicBezTo>
                        <a:cubicBezTo>
                          <a:pt x="652182" y="15799"/>
                          <a:pt x="680427" y="19729"/>
                          <a:pt x="708837" y="21265"/>
                        </a:cubicBezTo>
                        <a:cubicBezTo>
                          <a:pt x="767868" y="24456"/>
                          <a:pt x="826999" y="25473"/>
                          <a:pt x="886046" y="28353"/>
                        </a:cubicBezTo>
                        <a:cubicBezTo>
                          <a:pt x="1215106" y="44404"/>
                          <a:pt x="670943" y="26054"/>
                          <a:pt x="1247553" y="42530"/>
                        </a:cubicBezTo>
                        <a:cubicBezTo>
                          <a:pt x="1428192" y="54572"/>
                          <a:pt x="1279485" y="49238"/>
                          <a:pt x="1467293" y="42530"/>
                        </a:cubicBezTo>
                        <a:cubicBezTo>
                          <a:pt x="1561774" y="39156"/>
                          <a:pt x="1656316" y="37804"/>
                          <a:pt x="1750828" y="35441"/>
                        </a:cubicBezTo>
                        <a:cubicBezTo>
                          <a:pt x="1987566" y="20646"/>
                          <a:pt x="1824418" y="27021"/>
                          <a:pt x="2232837" y="42530"/>
                        </a:cubicBezTo>
                        <a:lnTo>
                          <a:pt x="2424223" y="49618"/>
                        </a:lnTo>
                        <a:cubicBezTo>
                          <a:pt x="2516348" y="57295"/>
                          <a:pt x="2480832" y="56706"/>
                          <a:pt x="2530549" y="56706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orma libre 9">
            <a:extLst>
              <a:ext uri="{FF2B5EF4-FFF2-40B4-BE49-F238E27FC236}">
                <a16:creationId xmlns:a16="http://schemas.microsoft.com/office/drawing/2014/main" id="{4BDA8B57-0A4B-3A49-9728-2319753BB2F7}"/>
              </a:ext>
            </a:extLst>
          </p:cNvPr>
          <p:cNvSpPr/>
          <p:nvPr/>
        </p:nvSpPr>
        <p:spPr>
          <a:xfrm>
            <a:off x="940236" y="1333066"/>
            <a:ext cx="2582471" cy="45719"/>
          </a:xfrm>
          <a:custGeom>
            <a:avLst/>
            <a:gdLst>
              <a:gd name="connsiteX0" fmla="*/ 0 w 2582471"/>
              <a:gd name="connsiteY0" fmla="*/ 11429 h 45719"/>
              <a:gd name="connsiteX1" fmla="*/ 42921 w 2582471"/>
              <a:gd name="connsiteY1" fmla="*/ 22860 h 45719"/>
              <a:gd name="connsiteX2" fmla="*/ 78690 w 2582471"/>
              <a:gd name="connsiteY2" fmla="*/ 11429 h 45719"/>
              <a:gd name="connsiteX3" fmla="*/ 135919 w 2582471"/>
              <a:gd name="connsiteY3" fmla="*/ 0 h 45719"/>
              <a:gd name="connsiteX4" fmla="*/ 479295 w 2582471"/>
              <a:gd name="connsiteY4" fmla="*/ 11429 h 45719"/>
              <a:gd name="connsiteX5" fmla="*/ 887053 w 2582471"/>
              <a:gd name="connsiteY5" fmla="*/ 22860 h 45719"/>
              <a:gd name="connsiteX6" fmla="*/ 1101663 w 2582471"/>
              <a:gd name="connsiteY6" fmla="*/ 34289 h 45719"/>
              <a:gd name="connsiteX7" fmla="*/ 1845644 w 2582471"/>
              <a:gd name="connsiteY7" fmla="*/ 45719 h 45719"/>
              <a:gd name="connsiteX8" fmla="*/ 2096022 w 2582471"/>
              <a:gd name="connsiteY8" fmla="*/ 34289 h 45719"/>
              <a:gd name="connsiteX9" fmla="*/ 2410784 w 2582471"/>
              <a:gd name="connsiteY9" fmla="*/ 11429 h 45719"/>
              <a:gd name="connsiteX10" fmla="*/ 2582471 w 2582471"/>
              <a:gd name="connsiteY10" fmla="*/ 1142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82471" h="45719" extrusionOk="0">
                <a:moveTo>
                  <a:pt x="0" y="11429"/>
                </a:moveTo>
                <a:cubicBezTo>
                  <a:pt x="12468" y="14105"/>
                  <a:pt x="26503" y="23579"/>
                  <a:pt x="42921" y="22860"/>
                </a:cubicBezTo>
                <a:cubicBezTo>
                  <a:pt x="55766" y="23004"/>
                  <a:pt x="65938" y="14406"/>
                  <a:pt x="78690" y="11429"/>
                </a:cubicBezTo>
                <a:cubicBezTo>
                  <a:pt x="96646" y="7778"/>
                  <a:pt x="116735" y="4406"/>
                  <a:pt x="135919" y="0"/>
                </a:cubicBezTo>
                <a:cubicBezTo>
                  <a:pt x="285212" y="27065"/>
                  <a:pt x="414867" y="36805"/>
                  <a:pt x="479295" y="11429"/>
                </a:cubicBezTo>
                <a:cubicBezTo>
                  <a:pt x="558511" y="-9090"/>
                  <a:pt x="839414" y="847"/>
                  <a:pt x="887053" y="22860"/>
                </a:cubicBezTo>
                <a:cubicBezTo>
                  <a:pt x="952660" y="24577"/>
                  <a:pt x="1023267" y="39011"/>
                  <a:pt x="1101663" y="34289"/>
                </a:cubicBezTo>
                <a:cubicBezTo>
                  <a:pt x="1235579" y="14406"/>
                  <a:pt x="1563514" y="36094"/>
                  <a:pt x="1845644" y="45719"/>
                </a:cubicBezTo>
                <a:cubicBezTo>
                  <a:pt x="1882062" y="35035"/>
                  <a:pt x="2025351" y="23987"/>
                  <a:pt x="2096022" y="34289"/>
                </a:cubicBezTo>
                <a:cubicBezTo>
                  <a:pt x="2185328" y="25390"/>
                  <a:pt x="2308960" y="14050"/>
                  <a:pt x="2410784" y="11429"/>
                </a:cubicBezTo>
                <a:cubicBezTo>
                  <a:pt x="2467722" y="25076"/>
                  <a:pt x="2543820" y="1742"/>
                  <a:pt x="2582471" y="11429"/>
                </a:cubicBezTo>
              </a:path>
            </a:pathLst>
          </a:custGeom>
          <a:noFill/>
          <a:ln w="412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558902"/>
                      <a:gd name="connsiteY0" fmla="*/ 7088 h 28353"/>
                      <a:gd name="connsiteX1" fmla="*/ 42530 w 2558902"/>
                      <a:gd name="connsiteY1" fmla="*/ 14177 h 28353"/>
                      <a:gd name="connsiteX2" fmla="*/ 77972 w 2558902"/>
                      <a:gd name="connsiteY2" fmla="*/ 7088 h 28353"/>
                      <a:gd name="connsiteX3" fmla="*/ 134679 w 2558902"/>
                      <a:gd name="connsiteY3" fmla="*/ 0 h 28353"/>
                      <a:gd name="connsiteX4" fmla="*/ 474921 w 2558902"/>
                      <a:gd name="connsiteY4" fmla="*/ 7088 h 28353"/>
                      <a:gd name="connsiteX5" fmla="*/ 878958 w 2558902"/>
                      <a:gd name="connsiteY5" fmla="*/ 14177 h 28353"/>
                      <a:gd name="connsiteX6" fmla="*/ 1091609 w 2558902"/>
                      <a:gd name="connsiteY6" fmla="*/ 21265 h 28353"/>
                      <a:gd name="connsiteX7" fmla="*/ 1828800 w 2558902"/>
                      <a:gd name="connsiteY7" fmla="*/ 28353 h 28353"/>
                      <a:gd name="connsiteX8" fmla="*/ 2076893 w 2558902"/>
                      <a:gd name="connsiteY8" fmla="*/ 21265 h 28353"/>
                      <a:gd name="connsiteX9" fmla="*/ 2388782 w 2558902"/>
                      <a:gd name="connsiteY9" fmla="*/ 7088 h 28353"/>
                      <a:gd name="connsiteX10" fmla="*/ 2558902 w 2558902"/>
                      <a:gd name="connsiteY10" fmla="*/ 7088 h 28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8902" h="28353">
                        <a:moveTo>
                          <a:pt x="0" y="7088"/>
                        </a:moveTo>
                        <a:cubicBezTo>
                          <a:pt x="14177" y="9451"/>
                          <a:pt x="28158" y="14177"/>
                          <a:pt x="42530" y="14177"/>
                        </a:cubicBezTo>
                        <a:cubicBezTo>
                          <a:pt x="54578" y="14177"/>
                          <a:pt x="66064" y="8920"/>
                          <a:pt x="77972" y="7088"/>
                        </a:cubicBezTo>
                        <a:cubicBezTo>
                          <a:pt x="96800" y="4191"/>
                          <a:pt x="115777" y="2363"/>
                          <a:pt x="134679" y="0"/>
                        </a:cubicBezTo>
                        <a:lnTo>
                          <a:pt x="474921" y="7088"/>
                        </a:lnTo>
                        <a:lnTo>
                          <a:pt x="878958" y="14177"/>
                        </a:lnTo>
                        <a:cubicBezTo>
                          <a:pt x="949862" y="15807"/>
                          <a:pt x="1020694" y="20207"/>
                          <a:pt x="1091609" y="21265"/>
                        </a:cubicBezTo>
                        <a:lnTo>
                          <a:pt x="1828800" y="28353"/>
                        </a:lnTo>
                        <a:lnTo>
                          <a:pt x="2076893" y="21265"/>
                        </a:lnTo>
                        <a:cubicBezTo>
                          <a:pt x="2180888" y="17316"/>
                          <a:pt x="2284712" y="7088"/>
                          <a:pt x="2388782" y="7088"/>
                        </a:cubicBezTo>
                        <a:lnTo>
                          <a:pt x="2558902" y="7088"/>
                        </a:ln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139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F1977-DA69-9742-85E8-B7BC54A7A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206698" cy="887603"/>
          </a:xfrm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06698"/>
                      <a:gd name="connsiteY0" fmla="*/ 0 h 887603"/>
                      <a:gd name="connsiteX1" fmla="*/ 668260 w 8206698"/>
                      <a:gd name="connsiteY1" fmla="*/ 0 h 887603"/>
                      <a:gd name="connsiteX2" fmla="*/ 1418586 w 8206698"/>
                      <a:gd name="connsiteY2" fmla="*/ 0 h 887603"/>
                      <a:gd name="connsiteX3" fmla="*/ 1840645 w 8206698"/>
                      <a:gd name="connsiteY3" fmla="*/ 0 h 887603"/>
                      <a:gd name="connsiteX4" fmla="*/ 2508905 w 8206698"/>
                      <a:gd name="connsiteY4" fmla="*/ 0 h 887603"/>
                      <a:gd name="connsiteX5" fmla="*/ 2930964 w 8206698"/>
                      <a:gd name="connsiteY5" fmla="*/ 0 h 887603"/>
                      <a:gd name="connsiteX6" fmla="*/ 3517156 w 8206698"/>
                      <a:gd name="connsiteY6" fmla="*/ 0 h 887603"/>
                      <a:gd name="connsiteX7" fmla="*/ 4185416 w 8206698"/>
                      <a:gd name="connsiteY7" fmla="*/ 0 h 887603"/>
                      <a:gd name="connsiteX8" fmla="*/ 4525408 w 8206698"/>
                      <a:gd name="connsiteY8" fmla="*/ 0 h 887603"/>
                      <a:gd name="connsiteX9" fmla="*/ 4865400 w 8206698"/>
                      <a:gd name="connsiteY9" fmla="*/ 0 h 887603"/>
                      <a:gd name="connsiteX10" fmla="*/ 5615726 w 8206698"/>
                      <a:gd name="connsiteY10" fmla="*/ 0 h 887603"/>
                      <a:gd name="connsiteX11" fmla="*/ 6201919 w 8206698"/>
                      <a:gd name="connsiteY11" fmla="*/ 0 h 887603"/>
                      <a:gd name="connsiteX12" fmla="*/ 6541911 w 8206698"/>
                      <a:gd name="connsiteY12" fmla="*/ 0 h 887603"/>
                      <a:gd name="connsiteX13" fmla="*/ 7128103 w 8206698"/>
                      <a:gd name="connsiteY13" fmla="*/ 0 h 887603"/>
                      <a:gd name="connsiteX14" fmla="*/ 8206698 w 8206698"/>
                      <a:gd name="connsiteY14" fmla="*/ 0 h 887603"/>
                      <a:gd name="connsiteX15" fmla="*/ 8206698 w 8206698"/>
                      <a:gd name="connsiteY15" fmla="*/ 434925 h 887603"/>
                      <a:gd name="connsiteX16" fmla="*/ 8206698 w 8206698"/>
                      <a:gd name="connsiteY16" fmla="*/ 887603 h 887603"/>
                      <a:gd name="connsiteX17" fmla="*/ 7866706 w 8206698"/>
                      <a:gd name="connsiteY17" fmla="*/ 887603 h 887603"/>
                      <a:gd name="connsiteX18" fmla="*/ 7116380 w 8206698"/>
                      <a:gd name="connsiteY18" fmla="*/ 887603 h 887603"/>
                      <a:gd name="connsiteX19" fmla="*/ 6448120 w 8206698"/>
                      <a:gd name="connsiteY19" fmla="*/ 887603 h 887603"/>
                      <a:gd name="connsiteX20" fmla="*/ 5779860 w 8206698"/>
                      <a:gd name="connsiteY20" fmla="*/ 887603 h 887603"/>
                      <a:gd name="connsiteX21" fmla="*/ 5111600 w 8206698"/>
                      <a:gd name="connsiteY21" fmla="*/ 887603 h 887603"/>
                      <a:gd name="connsiteX22" fmla="*/ 4689542 w 8206698"/>
                      <a:gd name="connsiteY22" fmla="*/ 887603 h 887603"/>
                      <a:gd name="connsiteX23" fmla="*/ 3939215 w 8206698"/>
                      <a:gd name="connsiteY23" fmla="*/ 887603 h 887603"/>
                      <a:gd name="connsiteX24" fmla="*/ 3353022 w 8206698"/>
                      <a:gd name="connsiteY24" fmla="*/ 887603 h 887603"/>
                      <a:gd name="connsiteX25" fmla="*/ 3013031 w 8206698"/>
                      <a:gd name="connsiteY25" fmla="*/ 887603 h 887603"/>
                      <a:gd name="connsiteX26" fmla="*/ 2426838 w 8206698"/>
                      <a:gd name="connsiteY26" fmla="*/ 887603 h 887603"/>
                      <a:gd name="connsiteX27" fmla="*/ 1922712 w 8206698"/>
                      <a:gd name="connsiteY27" fmla="*/ 887603 h 887603"/>
                      <a:gd name="connsiteX28" fmla="*/ 1418586 w 8206698"/>
                      <a:gd name="connsiteY28" fmla="*/ 887603 h 887603"/>
                      <a:gd name="connsiteX29" fmla="*/ 914461 w 8206698"/>
                      <a:gd name="connsiteY29" fmla="*/ 887603 h 887603"/>
                      <a:gd name="connsiteX30" fmla="*/ 0 w 8206698"/>
                      <a:gd name="connsiteY30" fmla="*/ 887603 h 887603"/>
                      <a:gd name="connsiteX31" fmla="*/ 0 w 8206698"/>
                      <a:gd name="connsiteY31" fmla="*/ 434925 h 887603"/>
                      <a:gd name="connsiteX32" fmla="*/ 0 w 8206698"/>
                      <a:gd name="connsiteY32" fmla="*/ 0 h 88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8206698" h="887603" fill="none" extrusionOk="0">
                        <a:moveTo>
                          <a:pt x="0" y="0"/>
                        </a:moveTo>
                        <a:cubicBezTo>
                          <a:pt x="202143" y="-13978"/>
                          <a:pt x="349493" y="76301"/>
                          <a:pt x="668260" y="0"/>
                        </a:cubicBezTo>
                        <a:cubicBezTo>
                          <a:pt x="987027" y="-76301"/>
                          <a:pt x="1137357" y="61170"/>
                          <a:pt x="1418586" y="0"/>
                        </a:cubicBezTo>
                        <a:cubicBezTo>
                          <a:pt x="1699815" y="-61170"/>
                          <a:pt x="1633869" y="6150"/>
                          <a:pt x="1840645" y="0"/>
                        </a:cubicBezTo>
                        <a:cubicBezTo>
                          <a:pt x="2047421" y="-6150"/>
                          <a:pt x="2188918" y="41106"/>
                          <a:pt x="2508905" y="0"/>
                        </a:cubicBezTo>
                        <a:cubicBezTo>
                          <a:pt x="2828892" y="-41106"/>
                          <a:pt x="2808304" y="46784"/>
                          <a:pt x="2930964" y="0"/>
                        </a:cubicBezTo>
                        <a:cubicBezTo>
                          <a:pt x="3053624" y="-46784"/>
                          <a:pt x="3308105" y="1838"/>
                          <a:pt x="3517156" y="0"/>
                        </a:cubicBezTo>
                        <a:cubicBezTo>
                          <a:pt x="3726207" y="-1838"/>
                          <a:pt x="3960766" y="36913"/>
                          <a:pt x="4185416" y="0"/>
                        </a:cubicBezTo>
                        <a:cubicBezTo>
                          <a:pt x="4410066" y="-36913"/>
                          <a:pt x="4450660" y="20469"/>
                          <a:pt x="4525408" y="0"/>
                        </a:cubicBezTo>
                        <a:cubicBezTo>
                          <a:pt x="4600156" y="-20469"/>
                          <a:pt x="4792049" y="36576"/>
                          <a:pt x="4865400" y="0"/>
                        </a:cubicBezTo>
                        <a:cubicBezTo>
                          <a:pt x="4938751" y="-36576"/>
                          <a:pt x="5246266" y="45797"/>
                          <a:pt x="5615726" y="0"/>
                        </a:cubicBezTo>
                        <a:cubicBezTo>
                          <a:pt x="5985186" y="-45797"/>
                          <a:pt x="6044064" y="1908"/>
                          <a:pt x="6201919" y="0"/>
                        </a:cubicBezTo>
                        <a:cubicBezTo>
                          <a:pt x="6359774" y="-1908"/>
                          <a:pt x="6450611" y="9210"/>
                          <a:pt x="6541911" y="0"/>
                        </a:cubicBezTo>
                        <a:cubicBezTo>
                          <a:pt x="6633211" y="-9210"/>
                          <a:pt x="6896018" y="25698"/>
                          <a:pt x="7128103" y="0"/>
                        </a:cubicBezTo>
                        <a:cubicBezTo>
                          <a:pt x="7360188" y="-25698"/>
                          <a:pt x="7968633" y="57366"/>
                          <a:pt x="8206698" y="0"/>
                        </a:cubicBezTo>
                        <a:cubicBezTo>
                          <a:pt x="8249822" y="135992"/>
                          <a:pt x="8161586" y="226003"/>
                          <a:pt x="8206698" y="434925"/>
                        </a:cubicBezTo>
                        <a:cubicBezTo>
                          <a:pt x="8251810" y="643848"/>
                          <a:pt x="8182182" y="670789"/>
                          <a:pt x="8206698" y="887603"/>
                        </a:cubicBezTo>
                        <a:cubicBezTo>
                          <a:pt x="8059861" y="891339"/>
                          <a:pt x="8026920" y="855401"/>
                          <a:pt x="7866706" y="887603"/>
                        </a:cubicBezTo>
                        <a:cubicBezTo>
                          <a:pt x="7706492" y="919805"/>
                          <a:pt x="7287791" y="879511"/>
                          <a:pt x="7116380" y="887603"/>
                        </a:cubicBezTo>
                        <a:cubicBezTo>
                          <a:pt x="6944969" y="895695"/>
                          <a:pt x="6666276" y="884990"/>
                          <a:pt x="6448120" y="887603"/>
                        </a:cubicBezTo>
                        <a:cubicBezTo>
                          <a:pt x="6229964" y="890216"/>
                          <a:pt x="5919840" y="853902"/>
                          <a:pt x="5779860" y="887603"/>
                        </a:cubicBezTo>
                        <a:cubicBezTo>
                          <a:pt x="5639880" y="921304"/>
                          <a:pt x="5340351" y="873480"/>
                          <a:pt x="5111600" y="887603"/>
                        </a:cubicBezTo>
                        <a:cubicBezTo>
                          <a:pt x="4882849" y="901726"/>
                          <a:pt x="4847128" y="863120"/>
                          <a:pt x="4689542" y="887603"/>
                        </a:cubicBezTo>
                        <a:cubicBezTo>
                          <a:pt x="4531956" y="912086"/>
                          <a:pt x="4100163" y="868529"/>
                          <a:pt x="3939215" y="887603"/>
                        </a:cubicBezTo>
                        <a:cubicBezTo>
                          <a:pt x="3778267" y="906677"/>
                          <a:pt x="3524655" y="863920"/>
                          <a:pt x="3353022" y="887603"/>
                        </a:cubicBezTo>
                        <a:cubicBezTo>
                          <a:pt x="3181389" y="911286"/>
                          <a:pt x="3102549" y="863607"/>
                          <a:pt x="3013031" y="887603"/>
                        </a:cubicBezTo>
                        <a:cubicBezTo>
                          <a:pt x="2923513" y="911599"/>
                          <a:pt x="2611388" y="834810"/>
                          <a:pt x="2426838" y="887603"/>
                        </a:cubicBezTo>
                        <a:cubicBezTo>
                          <a:pt x="2242288" y="940396"/>
                          <a:pt x="2075389" y="845773"/>
                          <a:pt x="1922712" y="887603"/>
                        </a:cubicBezTo>
                        <a:cubicBezTo>
                          <a:pt x="1770035" y="929433"/>
                          <a:pt x="1595636" y="834568"/>
                          <a:pt x="1418586" y="887603"/>
                        </a:cubicBezTo>
                        <a:cubicBezTo>
                          <a:pt x="1241536" y="940638"/>
                          <a:pt x="1023762" y="832386"/>
                          <a:pt x="914461" y="887603"/>
                        </a:cubicBezTo>
                        <a:cubicBezTo>
                          <a:pt x="805160" y="942820"/>
                          <a:pt x="183996" y="858343"/>
                          <a:pt x="0" y="887603"/>
                        </a:cubicBezTo>
                        <a:cubicBezTo>
                          <a:pt x="-31216" y="665224"/>
                          <a:pt x="25731" y="595912"/>
                          <a:pt x="0" y="434925"/>
                        </a:cubicBezTo>
                        <a:cubicBezTo>
                          <a:pt x="-25731" y="273938"/>
                          <a:pt x="17206" y="136118"/>
                          <a:pt x="0" y="0"/>
                        </a:cubicBezTo>
                        <a:close/>
                      </a:path>
                      <a:path w="8206698" h="887603" stroke="0" extrusionOk="0">
                        <a:moveTo>
                          <a:pt x="0" y="0"/>
                        </a:moveTo>
                        <a:cubicBezTo>
                          <a:pt x="129370" y="-55012"/>
                          <a:pt x="342915" y="6637"/>
                          <a:pt x="504126" y="0"/>
                        </a:cubicBezTo>
                        <a:cubicBezTo>
                          <a:pt x="665337" y="-6637"/>
                          <a:pt x="719598" y="31028"/>
                          <a:pt x="844118" y="0"/>
                        </a:cubicBezTo>
                        <a:cubicBezTo>
                          <a:pt x="968638" y="-31028"/>
                          <a:pt x="1262841" y="35401"/>
                          <a:pt x="1594444" y="0"/>
                        </a:cubicBezTo>
                        <a:cubicBezTo>
                          <a:pt x="1926047" y="-35401"/>
                          <a:pt x="1970818" y="42672"/>
                          <a:pt x="2098570" y="0"/>
                        </a:cubicBezTo>
                        <a:cubicBezTo>
                          <a:pt x="2226322" y="-42672"/>
                          <a:pt x="2412537" y="46776"/>
                          <a:pt x="2602696" y="0"/>
                        </a:cubicBezTo>
                        <a:cubicBezTo>
                          <a:pt x="2792855" y="-46776"/>
                          <a:pt x="3064797" y="23243"/>
                          <a:pt x="3353022" y="0"/>
                        </a:cubicBezTo>
                        <a:cubicBezTo>
                          <a:pt x="3641247" y="-23243"/>
                          <a:pt x="3615109" y="25506"/>
                          <a:pt x="3775081" y="0"/>
                        </a:cubicBezTo>
                        <a:cubicBezTo>
                          <a:pt x="3935053" y="-25506"/>
                          <a:pt x="4303045" y="1986"/>
                          <a:pt x="4525408" y="0"/>
                        </a:cubicBezTo>
                        <a:cubicBezTo>
                          <a:pt x="4747771" y="-1986"/>
                          <a:pt x="4968729" y="500"/>
                          <a:pt x="5275734" y="0"/>
                        </a:cubicBezTo>
                        <a:cubicBezTo>
                          <a:pt x="5582739" y="-500"/>
                          <a:pt x="5720229" y="67635"/>
                          <a:pt x="5861927" y="0"/>
                        </a:cubicBezTo>
                        <a:cubicBezTo>
                          <a:pt x="6003625" y="-67635"/>
                          <a:pt x="6449262" y="47991"/>
                          <a:pt x="6612254" y="0"/>
                        </a:cubicBezTo>
                        <a:cubicBezTo>
                          <a:pt x="6775246" y="-47991"/>
                          <a:pt x="6886735" y="47921"/>
                          <a:pt x="7116380" y="0"/>
                        </a:cubicBezTo>
                        <a:cubicBezTo>
                          <a:pt x="7346025" y="-47921"/>
                          <a:pt x="7518938" y="14598"/>
                          <a:pt x="7620505" y="0"/>
                        </a:cubicBezTo>
                        <a:cubicBezTo>
                          <a:pt x="7722073" y="-14598"/>
                          <a:pt x="8084451" y="53068"/>
                          <a:pt x="8206698" y="0"/>
                        </a:cubicBezTo>
                        <a:cubicBezTo>
                          <a:pt x="8228061" y="133005"/>
                          <a:pt x="8169095" y="285608"/>
                          <a:pt x="8206698" y="434925"/>
                        </a:cubicBezTo>
                        <a:cubicBezTo>
                          <a:pt x="8244301" y="584242"/>
                          <a:pt x="8179110" y="676681"/>
                          <a:pt x="8206698" y="887603"/>
                        </a:cubicBezTo>
                        <a:cubicBezTo>
                          <a:pt x="7924255" y="952669"/>
                          <a:pt x="7719234" y="811421"/>
                          <a:pt x="7538438" y="887603"/>
                        </a:cubicBezTo>
                        <a:cubicBezTo>
                          <a:pt x="7357642" y="963785"/>
                          <a:pt x="7094493" y="825671"/>
                          <a:pt x="6952246" y="887603"/>
                        </a:cubicBezTo>
                        <a:cubicBezTo>
                          <a:pt x="6809999" y="949535"/>
                          <a:pt x="6701907" y="882347"/>
                          <a:pt x="6612254" y="887603"/>
                        </a:cubicBezTo>
                        <a:cubicBezTo>
                          <a:pt x="6522601" y="892859"/>
                          <a:pt x="6323480" y="872155"/>
                          <a:pt x="6190195" y="887603"/>
                        </a:cubicBezTo>
                        <a:cubicBezTo>
                          <a:pt x="6056910" y="903051"/>
                          <a:pt x="5662624" y="852838"/>
                          <a:pt x="5439868" y="887603"/>
                        </a:cubicBezTo>
                        <a:cubicBezTo>
                          <a:pt x="5217112" y="922368"/>
                          <a:pt x="5042565" y="840871"/>
                          <a:pt x="4853676" y="887603"/>
                        </a:cubicBezTo>
                        <a:cubicBezTo>
                          <a:pt x="4664787" y="934335"/>
                          <a:pt x="4628549" y="857907"/>
                          <a:pt x="4431617" y="887603"/>
                        </a:cubicBezTo>
                        <a:cubicBezTo>
                          <a:pt x="4234685" y="917299"/>
                          <a:pt x="4064024" y="849022"/>
                          <a:pt x="3845424" y="887603"/>
                        </a:cubicBezTo>
                        <a:cubicBezTo>
                          <a:pt x="3626824" y="926184"/>
                          <a:pt x="3616448" y="870096"/>
                          <a:pt x="3505432" y="887603"/>
                        </a:cubicBezTo>
                        <a:cubicBezTo>
                          <a:pt x="3394416" y="905110"/>
                          <a:pt x="3330617" y="871950"/>
                          <a:pt x="3165441" y="887603"/>
                        </a:cubicBezTo>
                        <a:cubicBezTo>
                          <a:pt x="3000265" y="903256"/>
                          <a:pt x="2864360" y="832988"/>
                          <a:pt x="2579248" y="887603"/>
                        </a:cubicBezTo>
                        <a:cubicBezTo>
                          <a:pt x="2294136" y="942218"/>
                          <a:pt x="2343293" y="868575"/>
                          <a:pt x="2157189" y="887603"/>
                        </a:cubicBezTo>
                        <a:cubicBezTo>
                          <a:pt x="1971085" y="906631"/>
                          <a:pt x="1761999" y="882133"/>
                          <a:pt x="1488929" y="887603"/>
                        </a:cubicBezTo>
                        <a:cubicBezTo>
                          <a:pt x="1215859" y="893073"/>
                          <a:pt x="1222020" y="850711"/>
                          <a:pt x="1066871" y="887603"/>
                        </a:cubicBezTo>
                        <a:cubicBezTo>
                          <a:pt x="911722" y="924495"/>
                          <a:pt x="487431" y="766173"/>
                          <a:pt x="0" y="887603"/>
                        </a:cubicBezTo>
                        <a:cubicBezTo>
                          <a:pt x="-19740" y="706270"/>
                          <a:pt x="12095" y="645408"/>
                          <a:pt x="0" y="470430"/>
                        </a:cubicBezTo>
                        <a:cubicBezTo>
                          <a:pt x="-12095" y="295452"/>
                          <a:pt x="27316" y="11224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r>
              <a:rPr lang="es-ES" dirty="0"/>
              <a:t>Position </a:t>
            </a:r>
            <a:r>
              <a:rPr lang="es-ES" dirty="0" err="1"/>
              <a:t>sensitive</a:t>
            </a:r>
            <a:r>
              <a:rPr lang="es-ES" dirty="0"/>
              <a:t> </a:t>
            </a:r>
            <a:r>
              <a:rPr lang="es-ES" dirty="0" err="1"/>
              <a:t>HPGe</a:t>
            </a:r>
            <a:r>
              <a:rPr lang="es-ES" dirty="0"/>
              <a:t> </a:t>
            </a:r>
            <a:r>
              <a:rPr lang="es-ES" dirty="0" err="1"/>
              <a:t>detectors</a:t>
            </a:r>
            <a:r>
              <a:rPr lang="es-ES" dirty="0"/>
              <a:t>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BA22FA0-F46C-7F40-B9E0-F28F366F2E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1766" y="2072513"/>
            <a:ext cx="8588467" cy="435133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37DC207-4044-324D-954C-E31139965496}"/>
              </a:ext>
            </a:extLst>
          </p:cNvPr>
          <p:cNvSpPr txBox="1"/>
          <p:nvPr/>
        </p:nvSpPr>
        <p:spPr>
          <a:xfrm>
            <a:off x="3367591" y="1431788"/>
            <a:ext cx="5456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Net </a:t>
            </a:r>
            <a:r>
              <a:rPr lang="es-ES" sz="2400" dirty="0" err="1"/>
              <a:t>signal</a:t>
            </a:r>
            <a:r>
              <a:rPr lang="es-ES" sz="2400" dirty="0"/>
              <a:t> </a:t>
            </a:r>
            <a:r>
              <a:rPr lang="es-ES" sz="2400" dirty="0" err="1"/>
              <a:t>shape</a:t>
            </a:r>
            <a:r>
              <a:rPr lang="es-ES" sz="2400" dirty="0"/>
              <a:t> </a:t>
            </a:r>
            <a:r>
              <a:rPr lang="es-ES" sz="2400" dirty="0" err="1"/>
              <a:t>provides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coordinate</a:t>
            </a:r>
            <a:r>
              <a:rPr lang="es-ES" sz="2400" dirty="0"/>
              <a:t> </a:t>
            </a:r>
            <a:r>
              <a:rPr lang="es-ES" sz="2400" b="1" i="1" dirty="0"/>
              <a:t>r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DE429D04-649E-184D-ACA6-7962818DAF9E}"/>
              </a:ext>
            </a:extLst>
          </p:cNvPr>
          <p:cNvCxnSpPr/>
          <p:nvPr/>
        </p:nvCxnSpPr>
        <p:spPr>
          <a:xfrm flipH="1">
            <a:off x="9957816" y="4239038"/>
            <a:ext cx="1069848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1D84B9A1-2288-644F-B33C-B4ECCA22AF59}"/>
              </a:ext>
            </a:extLst>
          </p:cNvPr>
          <p:cNvSpPr txBox="1"/>
          <p:nvPr/>
        </p:nvSpPr>
        <p:spPr>
          <a:xfrm>
            <a:off x="10125417" y="387885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088337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37DC207-4044-324D-954C-E31139965496}"/>
              </a:ext>
            </a:extLst>
          </p:cNvPr>
          <p:cNvSpPr txBox="1"/>
          <p:nvPr/>
        </p:nvSpPr>
        <p:spPr>
          <a:xfrm>
            <a:off x="823130" y="1464544"/>
            <a:ext cx="10167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/>
              <a:t>Transient</a:t>
            </a:r>
            <a:r>
              <a:rPr lang="es-ES" sz="2400" dirty="0"/>
              <a:t> </a:t>
            </a:r>
            <a:r>
              <a:rPr lang="es-ES" sz="2400" dirty="0" err="1"/>
              <a:t>signal</a:t>
            </a:r>
            <a:r>
              <a:rPr lang="es-ES" sz="2400" dirty="0"/>
              <a:t> </a:t>
            </a:r>
            <a:r>
              <a:rPr lang="es-ES" sz="2400" dirty="0" err="1"/>
              <a:t>shapes</a:t>
            </a:r>
            <a:r>
              <a:rPr lang="es-ES" sz="2400" dirty="0"/>
              <a:t> in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neighbor</a:t>
            </a:r>
            <a:r>
              <a:rPr lang="es-ES" sz="2400" dirty="0"/>
              <a:t> </a:t>
            </a:r>
            <a:r>
              <a:rPr lang="es-ES" sz="2400" dirty="0" err="1"/>
              <a:t>segments</a:t>
            </a:r>
            <a:r>
              <a:rPr lang="es-ES" sz="2400" dirty="0"/>
              <a:t> </a:t>
            </a:r>
            <a:r>
              <a:rPr lang="es-ES" sz="2400" dirty="0" err="1"/>
              <a:t>provide</a:t>
            </a:r>
            <a:r>
              <a:rPr lang="es-ES" sz="2400" dirty="0"/>
              <a:t> </a:t>
            </a:r>
            <a:r>
              <a:rPr lang="es-ES" sz="2400" dirty="0" err="1"/>
              <a:t>coordinates</a:t>
            </a:r>
            <a:r>
              <a:rPr lang="es-ES" sz="2400" dirty="0"/>
              <a:t> </a:t>
            </a:r>
            <a:r>
              <a:rPr lang="es-ES" sz="2400" b="1" dirty="0">
                <a:latin typeface="Symbol" pitchFamily="2" charset="2"/>
              </a:rPr>
              <a:t>q</a:t>
            </a:r>
            <a:r>
              <a:rPr lang="es-ES" sz="2400" b="1" i="1" dirty="0"/>
              <a:t> </a:t>
            </a:r>
            <a:r>
              <a:rPr lang="es-ES" sz="2400" dirty="0"/>
              <a:t>and</a:t>
            </a:r>
            <a:r>
              <a:rPr lang="es-ES" sz="2400" b="1" i="1" dirty="0"/>
              <a:t> z 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01B360BE-D938-7F41-8A4F-7EBA8BBD4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4114" y="2054225"/>
            <a:ext cx="8206698" cy="4249296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338A47BD-CA7D-BC44-9EA3-1FDD4FDD3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206698" cy="887603"/>
          </a:xfrm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06698"/>
                      <a:gd name="connsiteY0" fmla="*/ 0 h 887603"/>
                      <a:gd name="connsiteX1" fmla="*/ 668260 w 8206698"/>
                      <a:gd name="connsiteY1" fmla="*/ 0 h 887603"/>
                      <a:gd name="connsiteX2" fmla="*/ 1418586 w 8206698"/>
                      <a:gd name="connsiteY2" fmla="*/ 0 h 887603"/>
                      <a:gd name="connsiteX3" fmla="*/ 1840645 w 8206698"/>
                      <a:gd name="connsiteY3" fmla="*/ 0 h 887603"/>
                      <a:gd name="connsiteX4" fmla="*/ 2508905 w 8206698"/>
                      <a:gd name="connsiteY4" fmla="*/ 0 h 887603"/>
                      <a:gd name="connsiteX5" fmla="*/ 2930964 w 8206698"/>
                      <a:gd name="connsiteY5" fmla="*/ 0 h 887603"/>
                      <a:gd name="connsiteX6" fmla="*/ 3517156 w 8206698"/>
                      <a:gd name="connsiteY6" fmla="*/ 0 h 887603"/>
                      <a:gd name="connsiteX7" fmla="*/ 4185416 w 8206698"/>
                      <a:gd name="connsiteY7" fmla="*/ 0 h 887603"/>
                      <a:gd name="connsiteX8" fmla="*/ 4525408 w 8206698"/>
                      <a:gd name="connsiteY8" fmla="*/ 0 h 887603"/>
                      <a:gd name="connsiteX9" fmla="*/ 4865400 w 8206698"/>
                      <a:gd name="connsiteY9" fmla="*/ 0 h 887603"/>
                      <a:gd name="connsiteX10" fmla="*/ 5615726 w 8206698"/>
                      <a:gd name="connsiteY10" fmla="*/ 0 h 887603"/>
                      <a:gd name="connsiteX11" fmla="*/ 6201919 w 8206698"/>
                      <a:gd name="connsiteY11" fmla="*/ 0 h 887603"/>
                      <a:gd name="connsiteX12" fmla="*/ 6541911 w 8206698"/>
                      <a:gd name="connsiteY12" fmla="*/ 0 h 887603"/>
                      <a:gd name="connsiteX13" fmla="*/ 7128103 w 8206698"/>
                      <a:gd name="connsiteY13" fmla="*/ 0 h 887603"/>
                      <a:gd name="connsiteX14" fmla="*/ 8206698 w 8206698"/>
                      <a:gd name="connsiteY14" fmla="*/ 0 h 887603"/>
                      <a:gd name="connsiteX15" fmla="*/ 8206698 w 8206698"/>
                      <a:gd name="connsiteY15" fmla="*/ 434925 h 887603"/>
                      <a:gd name="connsiteX16" fmla="*/ 8206698 w 8206698"/>
                      <a:gd name="connsiteY16" fmla="*/ 887603 h 887603"/>
                      <a:gd name="connsiteX17" fmla="*/ 7866706 w 8206698"/>
                      <a:gd name="connsiteY17" fmla="*/ 887603 h 887603"/>
                      <a:gd name="connsiteX18" fmla="*/ 7116380 w 8206698"/>
                      <a:gd name="connsiteY18" fmla="*/ 887603 h 887603"/>
                      <a:gd name="connsiteX19" fmla="*/ 6448120 w 8206698"/>
                      <a:gd name="connsiteY19" fmla="*/ 887603 h 887603"/>
                      <a:gd name="connsiteX20" fmla="*/ 5779860 w 8206698"/>
                      <a:gd name="connsiteY20" fmla="*/ 887603 h 887603"/>
                      <a:gd name="connsiteX21" fmla="*/ 5111600 w 8206698"/>
                      <a:gd name="connsiteY21" fmla="*/ 887603 h 887603"/>
                      <a:gd name="connsiteX22" fmla="*/ 4689542 w 8206698"/>
                      <a:gd name="connsiteY22" fmla="*/ 887603 h 887603"/>
                      <a:gd name="connsiteX23" fmla="*/ 3939215 w 8206698"/>
                      <a:gd name="connsiteY23" fmla="*/ 887603 h 887603"/>
                      <a:gd name="connsiteX24" fmla="*/ 3353022 w 8206698"/>
                      <a:gd name="connsiteY24" fmla="*/ 887603 h 887603"/>
                      <a:gd name="connsiteX25" fmla="*/ 3013031 w 8206698"/>
                      <a:gd name="connsiteY25" fmla="*/ 887603 h 887603"/>
                      <a:gd name="connsiteX26" fmla="*/ 2426838 w 8206698"/>
                      <a:gd name="connsiteY26" fmla="*/ 887603 h 887603"/>
                      <a:gd name="connsiteX27" fmla="*/ 1922712 w 8206698"/>
                      <a:gd name="connsiteY27" fmla="*/ 887603 h 887603"/>
                      <a:gd name="connsiteX28" fmla="*/ 1418586 w 8206698"/>
                      <a:gd name="connsiteY28" fmla="*/ 887603 h 887603"/>
                      <a:gd name="connsiteX29" fmla="*/ 914461 w 8206698"/>
                      <a:gd name="connsiteY29" fmla="*/ 887603 h 887603"/>
                      <a:gd name="connsiteX30" fmla="*/ 0 w 8206698"/>
                      <a:gd name="connsiteY30" fmla="*/ 887603 h 887603"/>
                      <a:gd name="connsiteX31" fmla="*/ 0 w 8206698"/>
                      <a:gd name="connsiteY31" fmla="*/ 434925 h 887603"/>
                      <a:gd name="connsiteX32" fmla="*/ 0 w 8206698"/>
                      <a:gd name="connsiteY32" fmla="*/ 0 h 88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8206698" h="887603" fill="none" extrusionOk="0">
                        <a:moveTo>
                          <a:pt x="0" y="0"/>
                        </a:moveTo>
                        <a:cubicBezTo>
                          <a:pt x="202143" y="-13978"/>
                          <a:pt x="349493" y="76301"/>
                          <a:pt x="668260" y="0"/>
                        </a:cubicBezTo>
                        <a:cubicBezTo>
                          <a:pt x="987027" y="-76301"/>
                          <a:pt x="1137357" y="61170"/>
                          <a:pt x="1418586" y="0"/>
                        </a:cubicBezTo>
                        <a:cubicBezTo>
                          <a:pt x="1699815" y="-61170"/>
                          <a:pt x="1633869" y="6150"/>
                          <a:pt x="1840645" y="0"/>
                        </a:cubicBezTo>
                        <a:cubicBezTo>
                          <a:pt x="2047421" y="-6150"/>
                          <a:pt x="2188918" y="41106"/>
                          <a:pt x="2508905" y="0"/>
                        </a:cubicBezTo>
                        <a:cubicBezTo>
                          <a:pt x="2828892" y="-41106"/>
                          <a:pt x="2808304" y="46784"/>
                          <a:pt x="2930964" y="0"/>
                        </a:cubicBezTo>
                        <a:cubicBezTo>
                          <a:pt x="3053624" y="-46784"/>
                          <a:pt x="3308105" y="1838"/>
                          <a:pt x="3517156" y="0"/>
                        </a:cubicBezTo>
                        <a:cubicBezTo>
                          <a:pt x="3726207" y="-1838"/>
                          <a:pt x="3960766" y="36913"/>
                          <a:pt x="4185416" y="0"/>
                        </a:cubicBezTo>
                        <a:cubicBezTo>
                          <a:pt x="4410066" y="-36913"/>
                          <a:pt x="4450660" y="20469"/>
                          <a:pt x="4525408" y="0"/>
                        </a:cubicBezTo>
                        <a:cubicBezTo>
                          <a:pt x="4600156" y="-20469"/>
                          <a:pt x="4792049" y="36576"/>
                          <a:pt x="4865400" y="0"/>
                        </a:cubicBezTo>
                        <a:cubicBezTo>
                          <a:pt x="4938751" y="-36576"/>
                          <a:pt x="5246266" y="45797"/>
                          <a:pt x="5615726" y="0"/>
                        </a:cubicBezTo>
                        <a:cubicBezTo>
                          <a:pt x="5985186" y="-45797"/>
                          <a:pt x="6044064" y="1908"/>
                          <a:pt x="6201919" y="0"/>
                        </a:cubicBezTo>
                        <a:cubicBezTo>
                          <a:pt x="6359774" y="-1908"/>
                          <a:pt x="6450611" y="9210"/>
                          <a:pt x="6541911" y="0"/>
                        </a:cubicBezTo>
                        <a:cubicBezTo>
                          <a:pt x="6633211" y="-9210"/>
                          <a:pt x="6896018" y="25698"/>
                          <a:pt x="7128103" y="0"/>
                        </a:cubicBezTo>
                        <a:cubicBezTo>
                          <a:pt x="7360188" y="-25698"/>
                          <a:pt x="7968633" y="57366"/>
                          <a:pt x="8206698" y="0"/>
                        </a:cubicBezTo>
                        <a:cubicBezTo>
                          <a:pt x="8249822" y="135992"/>
                          <a:pt x="8161586" y="226003"/>
                          <a:pt x="8206698" y="434925"/>
                        </a:cubicBezTo>
                        <a:cubicBezTo>
                          <a:pt x="8251810" y="643848"/>
                          <a:pt x="8182182" y="670789"/>
                          <a:pt x="8206698" y="887603"/>
                        </a:cubicBezTo>
                        <a:cubicBezTo>
                          <a:pt x="8059861" y="891339"/>
                          <a:pt x="8026920" y="855401"/>
                          <a:pt x="7866706" y="887603"/>
                        </a:cubicBezTo>
                        <a:cubicBezTo>
                          <a:pt x="7706492" y="919805"/>
                          <a:pt x="7287791" y="879511"/>
                          <a:pt x="7116380" y="887603"/>
                        </a:cubicBezTo>
                        <a:cubicBezTo>
                          <a:pt x="6944969" y="895695"/>
                          <a:pt x="6666276" y="884990"/>
                          <a:pt x="6448120" y="887603"/>
                        </a:cubicBezTo>
                        <a:cubicBezTo>
                          <a:pt x="6229964" y="890216"/>
                          <a:pt x="5919840" y="853902"/>
                          <a:pt x="5779860" y="887603"/>
                        </a:cubicBezTo>
                        <a:cubicBezTo>
                          <a:pt x="5639880" y="921304"/>
                          <a:pt x="5340351" y="873480"/>
                          <a:pt x="5111600" y="887603"/>
                        </a:cubicBezTo>
                        <a:cubicBezTo>
                          <a:pt x="4882849" y="901726"/>
                          <a:pt x="4847128" y="863120"/>
                          <a:pt x="4689542" y="887603"/>
                        </a:cubicBezTo>
                        <a:cubicBezTo>
                          <a:pt x="4531956" y="912086"/>
                          <a:pt x="4100163" y="868529"/>
                          <a:pt x="3939215" y="887603"/>
                        </a:cubicBezTo>
                        <a:cubicBezTo>
                          <a:pt x="3778267" y="906677"/>
                          <a:pt x="3524655" y="863920"/>
                          <a:pt x="3353022" y="887603"/>
                        </a:cubicBezTo>
                        <a:cubicBezTo>
                          <a:pt x="3181389" y="911286"/>
                          <a:pt x="3102549" y="863607"/>
                          <a:pt x="3013031" y="887603"/>
                        </a:cubicBezTo>
                        <a:cubicBezTo>
                          <a:pt x="2923513" y="911599"/>
                          <a:pt x="2611388" y="834810"/>
                          <a:pt x="2426838" y="887603"/>
                        </a:cubicBezTo>
                        <a:cubicBezTo>
                          <a:pt x="2242288" y="940396"/>
                          <a:pt x="2075389" y="845773"/>
                          <a:pt x="1922712" y="887603"/>
                        </a:cubicBezTo>
                        <a:cubicBezTo>
                          <a:pt x="1770035" y="929433"/>
                          <a:pt x="1595636" y="834568"/>
                          <a:pt x="1418586" y="887603"/>
                        </a:cubicBezTo>
                        <a:cubicBezTo>
                          <a:pt x="1241536" y="940638"/>
                          <a:pt x="1023762" y="832386"/>
                          <a:pt x="914461" y="887603"/>
                        </a:cubicBezTo>
                        <a:cubicBezTo>
                          <a:pt x="805160" y="942820"/>
                          <a:pt x="183996" y="858343"/>
                          <a:pt x="0" y="887603"/>
                        </a:cubicBezTo>
                        <a:cubicBezTo>
                          <a:pt x="-31216" y="665224"/>
                          <a:pt x="25731" y="595912"/>
                          <a:pt x="0" y="434925"/>
                        </a:cubicBezTo>
                        <a:cubicBezTo>
                          <a:pt x="-25731" y="273938"/>
                          <a:pt x="17206" y="136118"/>
                          <a:pt x="0" y="0"/>
                        </a:cubicBezTo>
                        <a:close/>
                      </a:path>
                      <a:path w="8206698" h="887603" stroke="0" extrusionOk="0">
                        <a:moveTo>
                          <a:pt x="0" y="0"/>
                        </a:moveTo>
                        <a:cubicBezTo>
                          <a:pt x="129370" y="-55012"/>
                          <a:pt x="342915" y="6637"/>
                          <a:pt x="504126" y="0"/>
                        </a:cubicBezTo>
                        <a:cubicBezTo>
                          <a:pt x="665337" y="-6637"/>
                          <a:pt x="719598" y="31028"/>
                          <a:pt x="844118" y="0"/>
                        </a:cubicBezTo>
                        <a:cubicBezTo>
                          <a:pt x="968638" y="-31028"/>
                          <a:pt x="1262841" y="35401"/>
                          <a:pt x="1594444" y="0"/>
                        </a:cubicBezTo>
                        <a:cubicBezTo>
                          <a:pt x="1926047" y="-35401"/>
                          <a:pt x="1970818" y="42672"/>
                          <a:pt x="2098570" y="0"/>
                        </a:cubicBezTo>
                        <a:cubicBezTo>
                          <a:pt x="2226322" y="-42672"/>
                          <a:pt x="2412537" y="46776"/>
                          <a:pt x="2602696" y="0"/>
                        </a:cubicBezTo>
                        <a:cubicBezTo>
                          <a:pt x="2792855" y="-46776"/>
                          <a:pt x="3064797" y="23243"/>
                          <a:pt x="3353022" y="0"/>
                        </a:cubicBezTo>
                        <a:cubicBezTo>
                          <a:pt x="3641247" y="-23243"/>
                          <a:pt x="3615109" y="25506"/>
                          <a:pt x="3775081" y="0"/>
                        </a:cubicBezTo>
                        <a:cubicBezTo>
                          <a:pt x="3935053" y="-25506"/>
                          <a:pt x="4303045" y="1986"/>
                          <a:pt x="4525408" y="0"/>
                        </a:cubicBezTo>
                        <a:cubicBezTo>
                          <a:pt x="4747771" y="-1986"/>
                          <a:pt x="4968729" y="500"/>
                          <a:pt x="5275734" y="0"/>
                        </a:cubicBezTo>
                        <a:cubicBezTo>
                          <a:pt x="5582739" y="-500"/>
                          <a:pt x="5720229" y="67635"/>
                          <a:pt x="5861927" y="0"/>
                        </a:cubicBezTo>
                        <a:cubicBezTo>
                          <a:pt x="6003625" y="-67635"/>
                          <a:pt x="6449262" y="47991"/>
                          <a:pt x="6612254" y="0"/>
                        </a:cubicBezTo>
                        <a:cubicBezTo>
                          <a:pt x="6775246" y="-47991"/>
                          <a:pt x="6886735" y="47921"/>
                          <a:pt x="7116380" y="0"/>
                        </a:cubicBezTo>
                        <a:cubicBezTo>
                          <a:pt x="7346025" y="-47921"/>
                          <a:pt x="7518938" y="14598"/>
                          <a:pt x="7620505" y="0"/>
                        </a:cubicBezTo>
                        <a:cubicBezTo>
                          <a:pt x="7722073" y="-14598"/>
                          <a:pt x="8084451" y="53068"/>
                          <a:pt x="8206698" y="0"/>
                        </a:cubicBezTo>
                        <a:cubicBezTo>
                          <a:pt x="8228061" y="133005"/>
                          <a:pt x="8169095" y="285608"/>
                          <a:pt x="8206698" y="434925"/>
                        </a:cubicBezTo>
                        <a:cubicBezTo>
                          <a:pt x="8244301" y="584242"/>
                          <a:pt x="8179110" y="676681"/>
                          <a:pt x="8206698" y="887603"/>
                        </a:cubicBezTo>
                        <a:cubicBezTo>
                          <a:pt x="7924255" y="952669"/>
                          <a:pt x="7719234" y="811421"/>
                          <a:pt x="7538438" y="887603"/>
                        </a:cubicBezTo>
                        <a:cubicBezTo>
                          <a:pt x="7357642" y="963785"/>
                          <a:pt x="7094493" y="825671"/>
                          <a:pt x="6952246" y="887603"/>
                        </a:cubicBezTo>
                        <a:cubicBezTo>
                          <a:pt x="6809999" y="949535"/>
                          <a:pt x="6701907" y="882347"/>
                          <a:pt x="6612254" y="887603"/>
                        </a:cubicBezTo>
                        <a:cubicBezTo>
                          <a:pt x="6522601" y="892859"/>
                          <a:pt x="6323480" y="872155"/>
                          <a:pt x="6190195" y="887603"/>
                        </a:cubicBezTo>
                        <a:cubicBezTo>
                          <a:pt x="6056910" y="903051"/>
                          <a:pt x="5662624" y="852838"/>
                          <a:pt x="5439868" y="887603"/>
                        </a:cubicBezTo>
                        <a:cubicBezTo>
                          <a:pt x="5217112" y="922368"/>
                          <a:pt x="5042565" y="840871"/>
                          <a:pt x="4853676" y="887603"/>
                        </a:cubicBezTo>
                        <a:cubicBezTo>
                          <a:pt x="4664787" y="934335"/>
                          <a:pt x="4628549" y="857907"/>
                          <a:pt x="4431617" y="887603"/>
                        </a:cubicBezTo>
                        <a:cubicBezTo>
                          <a:pt x="4234685" y="917299"/>
                          <a:pt x="4064024" y="849022"/>
                          <a:pt x="3845424" y="887603"/>
                        </a:cubicBezTo>
                        <a:cubicBezTo>
                          <a:pt x="3626824" y="926184"/>
                          <a:pt x="3616448" y="870096"/>
                          <a:pt x="3505432" y="887603"/>
                        </a:cubicBezTo>
                        <a:cubicBezTo>
                          <a:pt x="3394416" y="905110"/>
                          <a:pt x="3330617" y="871950"/>
                          <a:pt x="3165441" y="887603"/>
                        </a:cubicBezTo>
                        <a:cubicBezTo>
                          <a:pt x="3000265" y="903256"/>
                          <a:pt x="2864360" y="832988"/>
                          <a:pt x="2579248" y="887603"/>
                        </a:cubicBezTo>
                        <a:cubicBezTo>
                          <a:pt x="2294136" y="942218"/>
                          <a:pt x="2343293" y="868575"/>
                          <a:pt x="2157189" y="887603"/>
                        </a:cubicBezTo>
                        <a:cubicBezTo>
                          <a:pt x="1971085" y="906631"/>
                          <a:pt x="1761999" y="882133"/>
                          <a:pt x="1488929" y="887603"/>
                        </a:cubicBezTo>
                        <a:cubicBezTo>
                          <a:pt x="1215859" y="893073"/>
                          <a:pt x="1222020" y="850711"/>
                          <a:pt x="1066871" y="887603"/>
                        </a:cubicBezTo>
                        <a:cubicBezTo>
                          <a:pt x="911722" y="924495"/>
                          <a:pt x="487431" y="766173"/>
                          <a:pt x="0" y="887603"/>
                        </a:cubicBezTo>
                        <a:cubicBezTo>
                          <a:pt x="-19740" y="706270"/>
                          <a:pt x="12095" y="645408"/>
                          <a:pt x="0" y="470430"/>
                        </a:cubicBezTo>
                        <a:cubicBezTo>
                          <a:pt x="-12095" y="295452"/>
                          <a:pt x="27316" y="11224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r>
              <a:rPr lang="es-ES" dirty="0"/>
              <a:t>Position </a:t>
            </a:r>
            <a:r>
              <a:rPr lang="es-ES" dirty="0" err="1"/>
              <a:t>sensitive</a:t>
            </a:r>
            <a:r>
              <a:rPr lang="es-ES" dirty="0"/>
              <a:t> </a:t>
            </a:r>
            <a:r>
              <a:rPr lang="es-ES" dirty="0" err="1"/>
              <a:t>HPGe</a:t>
            </a:r>
            <a:r>
              <a:rPr lang="es-ES" dirty="0"/>
              <a:t> </a:t>
            </a:r>
            <a:r>
              <a:rPr lang="es-ES" dirty="0" err="1"/>
              <a:t>detectors</a:t>
            </a:r>
            <a:r>
              <a:rPr lang="es-ES" dirty="0"/>
              <a:t>…</a:t>
            </a:r>
          </a:p>
        </p:txBody>
      </p:sp>
      <p:sp>
        <p:nvSpPr>
          <p:cNvPr id="14" name="Arco 13">
            <a:extLst>
              <a:ext uri="{FF2B5EF4-FFF2-40B4-BE49-F238E27FC236}">
                <a16:creationId xmlns:a16="http://schemas.microsoft.com/office/drawing/2014/main" id="{01DD6919-9C15-4A4F-920B-3EA8F673A307}"/>
              </a:ext>
            </a:extLst>
          </p:cNvPr>
          <p:cNvSpPr/>
          <p:nvPr/>
        </p:nvSpPr>
        <p:spPr>
          <a:xfrm rot="13233783">
            <a:off x="10392490" y="2487168"/>
            <a:ext cx="905256" cy="914400"/>
          </a:xfrm>
          <a:prstGeom prst="arc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178AE15-F387-EB4D-A945-1E96CB43271C}"/>
              </a:ext>
            </a:extLst>
          </p:cNvPr>
          <p:cNvSpPr txBox="1"/>
          <p:nvPr/>
        </p:nvSpPr>
        <p:spPr>
          <a:xfrm>
            <a:off x="10540226" y="275970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pitchFamily="2" charset="2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017991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3215A9EE-2E5E-2141-8EE1-0CFC77385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302" y="2109089"/>
            <a:ext cx="9049396" cy="4351338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819BFDA7-DAA2-054D-8D85-03FAA29DD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206698" cy="887603"/>
          </a:xfrm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06698"/>
                      <a:gd name="connsiteY0" fmla="*/ 0 h 887603"/>
                      <a:gd name="connsiteX1" fmla="*/ 668260 w 8206698"/>
                      <a:gd name="connsiteY1" fmla="*/ 0 h 887603"/>
                      <a:gd name="connsiteX2" fmla="*/ 1418586 w 8206698"/>
                      <a:gd name="connsiteY2" fmla="*/ 0 h 887603"/>
                      <a:gd name="connsiteX3" fmla="*/ 1840645 w 8206698"/>
                      <a:gd name="connsiteY3" fmla="*/ 0 h 887603"/>
                      <a:gd name="connsiteX4" fmla="*/ 2508905 w 8206698"/>
                      <a:gd name="connsiteY4" fmla="*/ 0 h 887603"/>
                      <a:gd name="connsiteX5" fmla="*/ 2930964 w 8206698"/>
                      <a:gd name="connsiteY5" fmla="*/ 0 h 887603"/>
                      <a:gd name="connsiteX6" fmla="*/ 3517156 w 8206698"/>
                      <a:gd name="connsiteY6" fmla="*/ 0 h 887603"/>
                      <a:gd name="connsiteX7" fmla="*/ 4185416 w 8206698"/>
                      <a:gd name="connsiteY7" fmla="*/ 0 h 887603"/>
                      <a:gd name="connsiteX8" fmla="*/ 4525408 w 8206698"/>
                      <a:gd name="connsiteY8" fmla="*/ 0 h 887603"/>
                      <a:gd name="connsiteX9" fmla="*/ 4865400 w 8206698"/>
                      <a:gd name="connsiteY9" fmla="*/ 0 h 887603"/>
                      <a:gd name="connsiteX10" fmla="*/ 5615726 w 8206698"/>
                      <a:gd name="connsiteY10" fmla="*/ 0 h 887603"/>
                      <a:gd name="connsiteX11" fmla="*/ 6201919 w 8206698"/>
                      <a:gd name="connsiteY11" fmla="*/ 0 h 887603"/>
                      <a:gd name="connsiteX12" fmla="*/ 6541911 w 8206698"/>
                      <a:gd name="connsiteY12" fmla="*/ 0 h 887603"/>
                      <a:gd name="connsiteX13" fmla="*/ 7128103 w 8206698"/>
                      <a:gd name="connsiteY13" fmla="*/ 0 h 887603"/>
                      <a:gd name="connsiteX14" fmla="*/ 8206698 w 8206698"/>
                      <a:gd name="connsiteY14" fmla="*/ 0 h 887603"/>
                      <a:gd name="connsiteX15" fmla="*/ 8206698 w 8206698"/>
                      <a:gd name="connsiteY15" fmla="*/ 434925 h 887603"/>
                      <a:gd name="connsiteX16" fmla="*/ 8206698 w 8206698"/>
                      <a:gd name="connsiteY16" fmla="*/ 887603 h 887603"/>
                      <a:gd name="connsiteX17" fmla="*/ 7866706 w 8206698"/>
                      <a:gd name="connsiteY17" fmla="*/ 887603 h 887603"/>
                      <a:gd name="connsiteX18" fmla="*/ 7116380 w 8206698"/>
                      <a:gd name="connsiteY18" fmla="*/ 887603 h 887603"/>
                      <a:gd name="connsiteX19" fmla="*/ 6448120 w 8206698"/>
                      <a:gd name="connsiteY19" fmla="*/ 887603 h 887603"/>
                      <a:gd name="connsiteX20" fmla="*/ 5779860 w 8206698"/>
                      <a:gd name="connsiteY20" fmla="*/ 887603 h 887603"/>
                      <a:gd name="connsiteX21" fmla="*/ 5111600 w 8206698"/>
                      <a:gd name="connsiteY21" fmla="*/ 887603 h 887603"/>
                      <a:gd name="connsiteX22" fmla="*/ 4689542 w 8206698"/>
                      <a:gd name="connsiteY22" fmla="*/ 887603 h 887603"/>
                      <a:gd name="connsiteX23" fmla="*/ 3939215 w 8206698"/>
                      <a:gd name="connsiteY23" fmla="*/ 887603 h 887603"/>
                      <a:gd name="connsiteX24" fmla="*/ 3353022 w 8206698"/>
                      <a:gd name="connsiteY24" fmla="*/ 887603 h 887603"/>
                      <a:gd name="connsiteX25" fmla="*/ 3013031 w 8206698"/>
                      <a:gd name="connsiteY25" fmla="*/ 887603 h 887603"/>
                      <a:gd name="connsiteX26" fmla="*/ 2426838 w 8206698"/>
                      <a:gd name="connsiteY26" fmla="*/ 887603 h 887603"/>
                      <a:gd name="connsiteX27" fmla="*/ 1922712 w 8206698"/>
                      <a:gd name="connsiteY27" fmla="*/ 887603 h 887603"/>
                      <a:gd name="connsiteX28" fmla="*/ 1418586 w 8206698"/>
                      <a:gd name="connsiteY28" fmla="*/ 887603 h 887603"/>
                      <a:gd name="connsiteX29" fmla="*/ 914461 w 8206698"/>
                      <a:gd name="connsiteY29" fmla="*/ 887603 h 887603"/>
                      <a:gd name="connsiteX30" fmla="*/ 0 w 8206698"/>
                      <a:gd name="connsiteY30" fmla="*/ 887603 h 887603"/>
                      <a:gd name="connsiteX31" fmla="*/ 0 w 8206698"/>
                      <a:gd name="connsiteY31" fmla="*/ 434925 h 887603"/>
                      <a:gd name="connsiteX32" fmla="*/ 0 w 8206698"/>
                      <a:gd name="connsiteY32" fmla="*/ 0 h 88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8206698" h="887603" fill="none" extrusionOk="0">
                        <a:moveTo>
                          <a:pt x="0" y="0"/>
                        </a:moveTo>
                        <a:cubicBezTo>
                          <a:pt x="202143" y="-13978"/>
                          <a:pt x="349493" y="76301"/>
                          <a:pt x="668260" y="0"/>
                        </a:cubicBezTo>
                        <a:cubicBezTo>
                          <a:pt x="987027" y="-76301"/>
                          <a:pt x="1137357" y="61170"/>
                          <a:pt x="1418586" y="0"/>
                        </a:cubicBezTo>
                        <a:cubicBezTo>
                          <a:pt x="1699815" y="-61170"/>
                          <a:pt x="1633869" y="6150"/>
                          <a:pt x="1840645" y="0"/>
                        </a:cubicBezTo>
                        <a:cubicBezTo>
                          <a:pt x="2047421" y="-6150"/>
                          <a:pt x="2188918" y="41106"/>
                          <a:pt x="2508905" y="0"/>
                        </a:cubicBezTo>
                        <a:cubicBezTo>
                          <a:pt x="2828892" y="-41106"/>
                          <a:pt x="2808304" y="46784"/>
                          <a:pt x="2930964" y="0"/>
                        </a:cubicBezTo>
                        <a:cubicBezTo>
                          <a:pt x="3053624" y="-46784"/>
                          <a:pt x="3308105" y="1838"/>
                          <a:pt x="3517156" y="0"/>
                        </a:cubicBezTo>
                        <a:cubicBezTo>
                          <a:pt x="3726207" y="-1838"/>
                          <a:pt x="3960766" y="36913"/>
                          <a:pt x="4185416" y="0"/>
                        </a:cubicBezTo>
                        <a:cubicBezTo>
                          <a:pt x="4410066" y="-36913"/>
                          <a:pt x="4450660" y="20469"/>
                          <a:pt x="4525408" y="0"/>
                        </a:cubicBezTo>
                        <a:cubicBezTo>
                          <a:pt x="4600156" y="-20469"/>
                          <a:pt x="4792049" y="36576"/>
                          <a:pt x="4865400" y="0"/>
                        </a:cubicBezTo>
                        <a:cubicBezTo>
                          <a:pt x="4938751" y="-36576"/>
                          <a:pt x="5246266" y="45797"/>
                          <a:pt x="5615726" y="0"/>
                        </a:cubicBezTo>
                        <a:cubicBezTo>
                          <a:pt x="5985186" y="-45797"/>
                          <a:pt x="6044064" y="1908"/>
                          <a:pt x="6201919" y="0"/>
                        </a:cubicBezTo>
                        <a:cubicBezTo>
                          <a:pt x="6359774" y="-1908"/>
                          <a:pt x="6450611" y="9210"/>
                          <a:pt x="6541911" y="0"/>
                        </a:cubicBezTo>
                        <a:cubicBezTo>
                          <a:pt x="6633211" y="-9210"/>
                          <a:pt x="6896018" y="25698"/>
                          <a:pt x="7128103" y="0"/>
                        </a:cubicBezTo>
                        <a:cubicBezTo>
                          <a:pt x="7360188" y="-25698"/>
                          <a:pt x="7968633" y="57366"/>
                          <a:pt x="8206698" y="0"/>
                        </a:cubicBezTo>
                        <a:cubicBezTo>
                          <a:pt x="8249822" y="135992"/>
                          <a:pt x="8161586" y="226003"/>
                          <a:pt x="8206698" y="434925"/>
                        </a:cubicBezTo>
                        <a:cubicBezTo>
                          <a:pt x="8251810" y="643848"/>
                          <a:pt x="8182182" y="670789"/>
                          <a:pt x="8206698" y="887603"/>
                        </a:cubicBezTo>
                        <a:cubicBezTo>
                          <a:pt x="8059861" y="891339"/>
                          <a:pt x="8026920" y="855401"/>
                          <a:pt x="7866706" y="887603"/>
                        </a:cubicBezTo>
                        <a:cubicBezTo>
                          <a:pt x="7706492" y="919805"/>
                          <a:pt x="7287791" y="879511"/>
                          <a:pt x="7116380" y="887603"/>
                        </a:cubicBezTo>
                        <a:cubicBezTo>
                          <a:pt x="6944969" y="895695"/>
                          <a:pt x="6666276" y="884990"/>
                          <a:pt x="6448120" y="887603"/>
                        </a:cubicBezTo>
                        <a:cubicBezTo>
                          <a:pt x="6229964" y="890216"/>
                          <a:pt x="5919840" y="853902"/>
                          <a:pt x="5779860" y="887603"/>
                        </a:cubicBezTo>
                        <a:cubicBezTo>
                          <a:pt x="5639880" y="921304"/>
                          <a:pt x="5340351" y="873480"/>
                          <a:pt x="5111600" y="887603"/>
                        </a:cubicBezTo>
                        <a:cubicBezTo>
                          <a:pt x="4882849" y="901726"/>
                          <a:pt x="4847128" y="863120"/>
                          <a:pt x="4689542" y="887603"/>
                        </a:cubicBezTo>
                        <a:cubicBezTo>
                          <a:pt x="4531956" y="912086"/>
                          <a:pt x="4100163" y="868529"/>
                          <a:pt x="3939215" y="887603"/>
                        </a:cubicBezTo>
                        <a:cubicBezTo>
                          <a:pt x="3778267" y="906677"/>
                          <a:pt x="3524655" y="863920"/>
                          <a:pt x="3353022" y="887603"/>
                        </a:cubicBezTo>
                        <a:cubicBezTo>
                          <a:pt x="3181389" y="911286"/>
                          <a:pt x="3102549" y="863607"/>
                          <a:pt x="3013031" y="887603"/>
                        </a:cubicBezTo>
                        <a:cubicBezTo>
                          <a:pt x="2923513" y="911599"/>
                          <a:pt x="2611388" y="834810"/>
                          <a:pt x="2426838" y="887603"/>
                        </a:cubicBezTo>
                        <a:cubicBezTo>
                          <a:pt x="2242288" y="940396"/>
                          <a:pt x="2075389" y="845773"/>
                          <a:pt x="1922712" y="887603"/>
                        </a:cubicBezTo>
                        <a:cubicBezTo>
                          <a:pt x="1770035" y="929433"/>
                          <a:pt x="1595636" y="834568"/>
                          <a:pt x="1418586" y="887603"/>
                        </a:cubicBezTo>
                        <a:cubicBezTo>
                          <a:pt x="1241536" y="940638"/>
                          <a:pt x="1023762" y="832386"/>
                          <a:pt x="914461" y="887603"/>
                        </a:cubicBezTo>
                        <a:cubicBezTo>
                          <a:pt x="805160" y="942820"/>
                          <a:pt x="183996" y="858343"/>
                          <a:pt x="0" y="887603"/>
                        </a:cubicBezTo>
                        <a:cubicBezTo>
                          <a:pt x="-31216" y="665224"/>
                          <a:pt x="25731" y="595912"/>
                          <a:pt x="0" y="434925"/>
                        </a:cubicBezTo>
                        <a:cubicBezTo>
                          <a:pt x="-25731" y="273938"/>
                          <a:pt x="17206" y="136118"/>
                          <a:pt x="0" y="0"/>
                        </a:cubicBezTo>
                        <a:close/>
                      </a:path>
                      <a:path w="8206698" h="887603" stroke="0" extrusionOk="0">
                        <a:moveTo>
                          <a:pt x="0" y="0"/>
                        </a:moveTo>
                        <a:cubicBezTo>
                          <a:pt x="129370" y="-55012"/>
                          <a:pt x="342915" y="6637"/>
                          <a:pt x="504126" y="0"/>
                        </a:cubicBezTo>
                        <a:cubicBezTo>
                          <a:pt x="665337" y="-6637"/>
                          <a:pt x="719598" y="31028"/>
                          <a:pt x="844118" y="0"/>
                        </a:cubicBezTo>
                        <a:cubicBezTo>
                          <a:pt x="968638" y="-31028"/>
                          <a:pt x="1262841" y="35401"/>
                          <a:pt x="1594444" y="0"/>
                        </a:cubicBezTo>
                        <a:cubicBezTo>
                          <a:pt x="1926047" y="-35401"/>
                          <a:pt x="1970818" y="42672"/>
                          <a:pt x="2098570" y="0"/>
                        </a:cubicBezTo>
                        <a:cubicBezTo>
                          <a:pt x="2226322" y="-42672"/>
                          <a:pt x="2412537" y="46776"/>
                          <a:pt x="2602696" y="0"/>
                        </a:cubicBezTo>
                        <a:cubicBezTo>
                          <a:pt x="2792855" y="-46776"/>
                          <a:pt x="3064797" y="23243"/>
                          <a:pt x="3353022" y="0"/>
                        </a:cubicBezTo>
                        <a:cubicBezTo>
                          <a:pt x="3641247" y="-23243"/>
                          <a:pt x="3615109" y="25506"/>
                          <a:pt x="3775081" y="0"/>
                        </a:cubicBezTo>
                        <a:cubicBezTo>
                          <a:pt x="3935053" y="-25506"/>
                          <a:pt x="4303045" y="1986"/>
                          <a:pt x="4525408" y="0"/>
                        </a:cubicBezTo>
                        <a:cubicBezTo>
                          <a:pt x="4747771" y="-1986"/>
                          <a:pt x="4968729" y="500"/>
                          <a:pt x="5275734" y="0"/>
                        </a:cubicBezTo>
                        <a:cubicBezTo>
                          <a:pt x="5582739" y="-500"/>
                          <a:pt x="5720229" y="67635"/>
                          <a:pt x="5861927" y="0"/>
                        </a:cubicBezTo>
                        <a:cubicBezTo>
                          <a:pt x="6003625" y="-67635"/>
                          <a:pt x="6449262" y="47991"/>
                          <a:pt x="6612254" y="0"/>
                        </a:cubicBezTo>
                        <a:cubicBezTo>
                          <a:pt x="6775246" y="-47991"/>
                          <a:pt x="6886735" y="47921"/>
                          <a:pt x="7116380" y="0"/>
                        </a:cubicBezTo>
                        <a:cubicBezTo>
                          <a:pt x="7346025" y="-47921"/>
                          <a:pt x="7518938" y="14598"/>
                          <a:pt x="7620505" y="0"/>
                        </a:cubicBezTo>
                        <a:cubicBezTo>
                          <a:pt x="7722073" y="-14598"/>
                          <a:pt x="8084451" y="53068"/>
                          <a:pt x="8206698" y="0"/>
                        </a:cubicBezTo>
                        <a:cubicBezTo>
                          <a:pt x="8228061" y="133005"/>
                          <a:pt x="8169095" y="285608"/>
                          <a:pt x="8206698" y="434925"/>
                        </a:cubicBezTo>
                        <a:cubicBezTo>
                          <a:pt x="8244301" y="584242"/>
                          <a:pt x="8179110" y="676681"/>
                          <a:pt x="8206698" y="887603"/>
                        </a:cubicBezTo>
                        <a:cubicBezTo>
                          <a:pt x="7924255" y="952669"/>
                          <a:pt x="7719234" y="811421"/>
                          <a:pt x="7538438" y="887603"/>
                        </a:cubicBezTo>
                        <a:cubicBezTo>
                          <a:pt x="7357642" y="963785"/>
                          <a:pt x="7094493" y="825671"/>
                          <a:pt x="6952246" y="887603"/>
                        </a:cubicBezTo>
                        <a:cubicBezTo>
                          <a:pt x="6809999" y="949535"/>
                          <a:pt x="6701907" y="882347"/>
                          <a:pt x="6612254" y="887603"/>
                        </a:cubicBezTo>
                        <a:cubicBezTo>
                          <a:pt x="6522601" y="892859"/>
                          <a:pt x="6323480" y="872155"/>
                          <a:pt x="6190195" y="887603"/>
                        </a:cubicBezTo>
                        <a:cubicBezTo>
                          <a:pt x="6056910" y="903051"/>
                          <a:pt x="5662624" y="852838"/>
                          <a:pt x="5439868" y="887603"/>
                        </a:cubicBezTo>
                        <a:cubicBezTo>
                          <a:pt x="5217112" y="922368"/>
                          <a:pt x="5042565" y="840871"/>
                          <a:pt x="4853676" y="887603"/>
                        </a:cubicBezTo>
                        <a:cubicBezTo>
                          <a:pt x="4664787" y="934335"/>
                          <a:pt x="4628549" y="857907"/>
                          <a:pt x="4431617" y="887603"/>
                        </a:cubicBezTo>
                        <a:cubicBezTo>
                          <a:pt x="4234685" y="917299"/>
                          <a:pt x="4064024" y="849022"/>
                          <a:pt x="3845424" y="887603"/>
                        </a:cubicBezTo>
                        <a:cubicBezTo>
                          <a:pt x="3626824" y="926184"/>
                          <a:pt x="3616448" y="870096"/>
                          <a:pt x="3505432" y="887603"/>
                        </a:cubicBezTo>
                        <a:cubicBezTo>
                          <a:pt x="3394416" y="905110"/>
                          <a:pt x="3330617" y="871950"/>
                          <a:pt x="3165441" y="887603"/>
                        </a:cubicBezTo>
                        <a:cubicBezTo>
                          <a:pt x="3000265" y="903256"/>
                          <a:pt x="2864360" y="832988"/>
                          <a:pt x="2579248" y="887603"/>
                        </a:cubicBezTo>
                        <a:cubicBezTo>
                          <a:pt x="2294136" y="942218"/>
                          <a:pt x="2343293" y="868575"/>
                          <a:pt x="2157189" y="887603"/>
                        </a:cubicBezTo>
                        <a:cubicBezTo>
                          <a:pt x="1971085" y="906631"/>
                          <a:pt x="1761999" y="882133"/>
                          <a:pt x="1488929" y="887603"/>
                        </a:cubicBezTo>
                        <a:cubicBezTo>
                          <a:pt x="1215859" y="893073"/>
                          <a:pt x="1222020" y="850711"/>
                          <a:pt x="1066871" y="887603"/>
                        </a:cubicBezTo>
                        <a:cubicBezTo>
                          <a:pt x="911722" y="924495"/>
                          <a:pt x="487431" y="766173"/>
                          <a:pt x="0" y="887603"/>
                        </a:cubicBezTo>
                        <a:cubicBezTo>
                          <a:pt x="-19740" y="706270"/>
                          <a:pt x="12095" y="645408"/>
                          <a:pt x="0" y="470430"/>
                        </a:cubicBezTo>
                        <a:cubicBezTo>
                          <a:pt x="-12095" y="295452"/>
                          <a:pt x="27316" y="11224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r>
              <a:rPr lang="es-ES" dirty="0"/>
              <a:t>Position </a:t>
            </a:r>
            <a:r>
              <a:rPr lang="es-ES" dirty="0" err="1"/>
              <a:t>sensitive</a:t>
            </a:r>
            <a:r>
              <a:rPr lang="es-ES" dirty="0"/>
              <a:t> </a:t>
            </a:r>
            <a:r>
              <a:rPr lang="es-ES" dirty="0" err="1"/>
              <a:t>HPGe</a:t>
            </a:r>
            <a:r>
              <a:rPr lang="es-ES" dirty="0"/>
              <a:t> </a:t>
            </a:r>
            <a:r>
              <a:rPr lang="es-ES" dirty="0" err="1"/>
              <a:t>detectors</a:t>
            </a:r>
            <a:r>
              <a:rPr lang="es-ES" dirty="0"/>
              <a:t>…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69A6C15-7771-1F4C-A279-10FDE299FBCF}"/>
              </a:ext>
            </a:extLst>
          </p:cNvPr>
          <p:cNvCxnSpPr/>
          <p:nvPr/>
        </p:nvCxnSpPr>
        <p:spPr>
          <a:xfrm flipV="1">
            <a:off x="10853928" y="2706624"/>
            <a:ext cx="0" cy="100584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468F238-9C46-A14D-8085-5973188484C9}"/>
              </a:ext>
            </a:extLst>
          </p:cNvPr>
          <p:cNvSpPr txBox="1"/>
          <p:nvPr/>
        </p:nvSpPr>
        <p:spPr>
          <a:xfrm>
            <a:off x="10853928" y="2706624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z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0A9F8DA-4A2C-C94D-80E0-EC28F43424E2}"/>
              </a:ext>
            </a:extLst>
          </p:cNvPr>
          <p:cNvSpPr txBox="1"/>
          <p:nvPr/>
        </p:nvSpPr>
        <p:spPr>
          <a:xfrm>
            <a:off x="823130" y="1464544"/>
            <a:ext cx="10167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/>
              <a:t>Transient</a:t>
            </a:r>
            <a:r>
              <a:rPr lang="es-ES" sz="2400" dirty="0"/>
              <a:t> </a:t>
            </a:r>
            <a:r>
              <a:rPr lang="es-ES" sz="2400" dirty="0" err="1"/>
              <a:t>signal</a:t>
            </a:r>
            <a:r>
              <a:rPr lang="es-ES" sz="2400" dirty="0"/>
              <a:t> </a:t>
            </a:r>
            <a:r>
              <a:rPr lang="es-ES" sz="2400" dirty="0" err="1"/>
              <a:t>shapes</a:t>
            </a:r>
            <a:r>
              <a:rPr lang="es-ES" sz="2400" dirty="0"/>
              <a:t> in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neighbor</a:t>
            </a:r>
            <a:r>
              <a:rPr lang="es-ES" sz="2400" dirty="0"/>
              <a:t> </a:t>
            </a:r>
            <a:r>
              <a:rPr lang="es-ES" sz="2400" dirty="0" err="1"/>
              <a:t>segments</a:t>
            </a:r>
            <a:r>
              <a:rPr lang="es-ES" sz="2400" dirty="0"/>
              <a:t> </a:t>
            </a:r>
            <a:r>
              <a:rPr lang="es-ES" sz="2400" dirty="0" err="1"/>
              <a:t>provide</a:t>
            </a:r>
            <a:r>
              <a:rPr lang="es-ES" sz="2400" dirty="0"/>
              <a:t> </a:t>
            </a:r>
            <a:r>
              <a:rPr lang="es-ES" sz="2400" dirty="0" err="1"/>
              <a:t>coordinates</a:t>
            </a:r>
            <a:r>
              <a:rPr lang="es-ES" sz="2400" dirty="0"/>
              <a:t> </a:t>
            </a:r>
            <a:r>
              <a:rPr lang="es-ES" sz="2400" b="1" dirty="0">
                <a:latin typeface="Symbol" pitchFamily="2" charset="2"/>
              </a:rPr>
              <a:t>q</a:t>
            </a:r>
            <a:r>
              <a:rPr lang="es-ES" sz="2400" b="1" i="1" dirty="0"/>
              <a:t> </a:t>
            </a:r>
            <a:r>
              <a:rPr lang="es-ES" sz="2400" dirty="0"/>
              <a:t>and</a:t>
            </a:r>
            <a:r>
              <a:rPr lang="es-ES" sz="2400" b="1" i="1" dirty="0"/>
              <a:t> z </a:t>
            </a:r>
          </a:p>
        </p:txBody>
      </p:sp>
    </p:spTree>
    <p:extLst>
      <p:ext uri="{BB962C8B-B14F-4D97-AF65-F5344CB8AC3E}">
        <p14:creationId xmlns:p14="http://schemas.microsoft.com/office/powerpoint/2010/main" val="2889245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B4CFF-61D9-954A-9D35-B330F029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51904" cy="1325563"/>
          </a:xfrm>
          <a:ln w="317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851904"/>
                      <a:gd name="connsiteY0" fmla="*/ 0 h 1325563"/>
                      <a:gd name="connsiteX1" fmla="*/ 365435 w 6851904"/>
                      <a:gd name="connsiteY1" fmla="*/ 0 h 1325563"/>
                      <a:gd name="connsiteX2" fmla="*/ 1004946 w 6851904"/>
                      <a:gd name="connsiteY2" fmla="*/ 0 h 1325563"/>
                      <a:gd name="connsiteX3" fmla="*/ 1507419 w 6851904"/>
                      <a:gd name="connsiteY3" fmla="*/ 0 h 1325563"/>
                      <a:gd name="connsiteX4" fmla="*/ 2078411 w 6851904"/>
                      <a:gd name="connsiteY4" fmla="*/ 0 h 1325563"/>
                      <a:gd name="connsiteX5" fmla="*/ 2786441 w 6851904"/>
                      <a:gd name="connsiteY5" fmla="*/ 0 h 1325563"/>
                      <a:gd name="connsiteX6" fmla="*/ 3220395 w 6851904"/>
                      <a:gd name="connsiteY6" fmla="*/ 0 h 1325563"/>
                      <a:gd name="connsiteX7" fmla="*/ 3859906 w 6851904"/>
                      <a:gd name="connsiteY7" fmla="*/ 0 h 1325563"/>
                      <a:gd name="connsiteX8" fmla="*/ 4293860 w 6851904"/>
                      <a:gd name="connsiteY8" fmla="*/ 0 h 1325563"/>
                      <a:gd name="connsiteX9" fmla="*/ 4864852 w 6851904"/>
                      <a:gd name="connsiteY9" fmla="*/ 0 h 1325563"/>
                      <a:gd name="connsiteX10" fmla="*/ 5504363 w 6851904"/>
                      <a:gd name="connsiteY10" fmla="*/ 0 h 1325563"/>
                      <a:gd name="connsiteX11" fmla="*/ 5869798 w 6851904"/>
                      <a:gd name="connsiteY11" fmla="*/ 0 h 1325563"/>
                      <a:gd name="connsiteX12" fmla="*/ 6235233 w 6851904"/>
                      <a:gd name="connsiteY12" fmla="*/ 0 h 1325563"/>
                      <a:gd name="connsiteX13" fmla="*/ 6851904 w 6851904"/>
                      <a:gd name="connsiteY13" fmla="*/ 0 h 1325563"/>
                      <a:gd name="connsiteX14" fmla="*/ 6851904 w 6851904"/>
                      <a:gd name="connsiteY14" fmla="*/ 441854 h 1325563"/>
                      <a:gd name="connsiteX15" fmla="*/ 6851904 w 6851904"/>
                      <a:gd name="connsiteY15" fmla="*/ 896964 h 1325563"/>
                      <a:gd name="connsiteX16" fmla="*/ 6851904 w 6851904"/>
                      <a:gd name="connsiteY16" fmla="*/ 1325563 h 1325563"/>
                      <a:gd name="connsiteX17" fmla="*/ 6212393 w 6851904"/>
                      <a:gd name="connsiteY17" fmla="*/ 1325563 h 1325563"/>
                      <a:gd name="connsiteX18" fmla="*/ 5572882 w 6851904"/>
                      <a:gd name="connsiteY18" fmla="*/ 1325563 h 1325563"/>
                      <a:gd name="connsiteX19" fmla="*/ 5001890 w 6851904"/>
                      <a:gd name="connsiteY19" fmla="*/ 1325563 h 1325563"/>
                      <a:gd name="connsiteX20" fmla="*/ 4293860 w 6851904"/>
                      <a:gd name="connsiteY20" fmla="*/ 1325563 h 1325563"/>
                      <a:gd name="connsiteX21" fmla="*/ 3585830 w 6851904"/>
                      <a:gd name="connsiteY21" fmla="*/ 1325563 h 1325563"/>
                      <a:gd name="connsiteX22" fmla="*/ 2946319 w 6851904"/>
                      <a:gd name="connsiteY22" fmla="*/ 1325563 h 1325563"/>
                      <a:gd name="connsiteX23" fmla="*/ 2306808 w 6851904"/>
                      <a:gd name="connsiteY23" fmla="*/ 1325563 h 1325563"/>
                      <a:gd name="connsiteX24" fmla="*/ 1667297 w 6851904"/>
                      <a:gd name="connsiteY24" fmla="*/ 1325563 h 1325563"/>
                      <a:gd name="connsiteX25" fmla="*/ 1233343 w 6851904"/>
                      <a:gd name="connsiteY25" fmla="*/ 1325563 h 1325563"/>
                      <a:gd name="connsiteX26" fmla="*/ 525313 w 6851904"/>
                      <a:gd name="connsiteY26" fmla="*/ 1325563 h 1325563"/>
                      <a:gd name="connsiteX27" fmla="*/ 0 w 6851904"/>
                      <a:gd name="connsiteY27" fmla="*/ 1325563 h 1325563"/>
                      <a:gd name="connsiteX28" fmla="*/ 0 w 6851904"/>
                      <a:gd name="connsiteY28" fmla="*/ 923476 h 1325563"/>
                      <a:gd name="connsiteX29" fmla="*/ 0 w 6851904"/>
                      <a:gd name="connsiteY29" fmla="*/ 468366 h 1325563"/>
                      <a:gd name="connsiteX30" fmla="*/ 0 w 6851904"/>
                      <a:gd name="connsiteY30" fmla="*/ 0 h 1325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51904" h="1325563" fill="none" extrusionOk="0">
                        <a:moveTo>
                          <a:pt x="0" y="0"/>
                        </a:moveTo>
                        <a:cubicBezTo>
                          <a:pt x="138319" y="-30296"/>
                          <a:pt x="234228" y="14748"/>
                          <a:pt x="365435" y="0"/>
                        </a:cubicBezTo>
                        <a:cubicBezTo>
                          <a:pt x="496642" y="-14748"/>
                          <a:pt x="872517" y="69242"/>
                          <a:pt x="1004946" y="0"/>
                        </a:cubicBezTo>
                        <a:cubicBezTo>
                          <a:pt x="1137375" y="-69242"/>
                          <a:pt x="1395121" y="22433"/>
                          <a:pt x="1507419" y="0"/>
                        </a:cubicBezTo>
                        <a:cubicBezTo>
                          <a:pt x="1619717" y="-22433"/>
                          <a:pt x="1928868" y="43046"/>
                          <a:pt x="2078411" y="0"/>
                        </a:cubicBezTo>
                        <a:cubicBezTo>
                          <a:pt x="2227954" y="-43046"/>
                          <a:pt x="2483072" y="53814"/>
                          <a:pt x="2786441" y="0"/>
                        </a:cubicBezTo>
                        <a:cubicBezTo>
                          <a:pt x="3089810" y="-53814"/>
                          <a:pt x="3085345" y="3976"/>
                          <a:pt x="3220395" y="0"/>
                        </a:cubicBezTo>
                        <a:cubicBezTo>
                          <a:pt x="3355445" y="-3976"/>
                          <a:pt x="3550321" y="73180"/>
                          <a:pt x="3859906" y="0"/>
                        </a:cubicBezTo>
                        <a:cubicBezTo>
                          <a:pt x="4169491" y="-73180"/>
                          <a:pt x="4202255" y="45649"/>
                          <a:pt x="4293860" y="0"/>
                        </a:cubicBezTo>
                        <a:cubicBezTo>
                          <a:pt x="4385465" y="-45649"/>
                          <a:pt x="4654781" y="5091"/>
                          <a:pt x="4864852" y="0"/>
                        </a:cubicBezTo>
                        <a:cubicBezTo>
                          <a:pt x="5074923" y="-5091"/>
                          <a:pt x="5275237" y="42674"/>
                          <a:pt x="5504363" y="0"/>
                        </a:cubicBezTo>
                        <a:cubicBezTo>
                          <a:pt x="5733489" y="-42674"/>
                          <a:pt x="5710207" y="39242"/>
                          <a:pt x="5869798" y="0"/>
                        </a:cubicBezTo>
                        <a:cubicBezTo>
                          <a:pt x="6029389" y="-39242"/>
                          <a:pt x="6128937" y="5346"/>
                          <a:pt x="6235233" y="0"/>
                        </a:cubicBezTo>
                        <a:cubicBezTo>
                          <a:pt x="6341529" y="-5346"/>
                          <a:pt x="6603646" y="8427"/>
                          <a:pt x="6851904" y="0"/>
                        </a:cubicBezTo>
                        <a:cubicBezTo>
                          <a:pt x="6865499" y="126328"/>
                          <a:pt x="6814966" y="352407"/>
                          <a:pt x="6851904" y="441854"/>
                        </a:cubicBezTo>
                        <a:cubicBezTo>
                          <a:pt x="6888842" y="531301"/>
                          <a:pt x="6820423" y="721396"/>
                          <a:pt x="6851904" y="896964"/>
                        </a:cubicBezTo>
                        <a:cubicBezTo>
                          <a:pt x="6883385" y="1072532"/>
                          <a:pt x="6829680" y="1170655"/>
                          <a:pt x="6851904" y="1325563"/>
                        </a:cubicBezTo>
                        <a:cubicBezTo>
                          <a:pt x="6549367" y="1338057"/>
                          <a:pt x="6492345" y="1269224"/>
                          <a:pt x="6212393" y="1325563"/>
                        </a:cubicBezTo>
                        <a:cubicBezTo>
                          <a:pt x="5932441" y="1381902"/>
                          <a:pt x="5768774" y="1298927"/>
                          <a:pt x="5572882" y="1325563"/>
                        </a:cubicBezTo>
                        <a:cubicBezTo>
                          <a:pt x="5376990" y="1352199"/>
                          <a:pt x="5251435" y="1292893"/>
                          <a:pt x="5001890" y="1325563"/>
                        </a:cubicBezTo>
                        <a:cubicBezTo>
                          <a:pt x="4752345" y="1358233"/>
                          <a:pt x="4601890" y="1284123"/>
                          <a:pt x="4293860" y="1325563"/>
                        </a:cubicBezTo>
                        <a:cubicBezTo>
                          <a:pt x="3985830" y="1367003"/>
                          <a:pt x="3810162" y="1248038"/>
                          <a:pt x="3585830" y="1325563"/>
                        </a:cubicBezTo>
                        <a:cubicBezTo>
                          <a:pt x="3361498" y="1403088"/>
                          <a:pt x="3192901" y="1251863"/>
                          <a:pt x="2946319" y="1325563"/>
                        </a:cubicBezTo>
                        <a:cubicBezTo>
                          <a:pt x="2699737" y="1399263"/>
                          <a:pt x="2473183" y="1309865"/>
                          <a:pt x="2306808" y="1325563"/>
                        </a:cubicBezTo>
                        <a:cubicBezTo>
                          <a:pt x="2140433" y="1341261"/>
                          <a:pt x="1874067" y="1252094"/>
                          <a:pt x="1667297" y="1325563"/>
                        </a:cubicBezTo>
                        <a:cubicBezTo>
                          <a:pt x="1460527" y="1399032"/>
                          <a:pt x="1360168" y="1297016"/>
                          <a:pt x="1233343" y="1325563"/>
                        </a:cubicBezTo>
                        <a:cubicBezTo>
                          <a:pt x="1106518" y="1354110"/>
                          <a:pt x="781014" y="1304633"/>
                          <a:pt x="525313" y="1325563"/>
                        </a:cubicBezTo>
                        <a:cubicBezTo>
                          <a:pt x="269612" y="1346493"/>
                          <a:pt x="257060" y="1286957"/>
                          <a:pt x="0" y="1325563"/>
                        </a:cubicBezTo>
                        <a:cubicBezTo>
                          <a:pt x="-37786" y="1210517"/>
                          <a:pt x="14533" y="1082867"/>
                          <a:pt x="0" y="923476"/>
                        </a:cubicBezTo>
                        <a:cubicBezTo>
                          <a:pt x="-14533" y="764085"/>
                          <a:pt x="17024" y="604699"/>
                          <a:pt x="0" y="468366"/>
                        </a:cubicBezTo>
                        <a:cubicBezTo>
                          <a:pt x="-17024" y="332033"/>
                          <a:pt x="40762" y="196667"/>
                          <a:pt x="0" y="0"/>
                        </a:cubicBezTo>
                        <a:close/>
                      </a:path>
                      <a:path w="6851904" h="1325563" stroke="0" extrusionOk="0">
                        <a:moveTo>
                          <a:pt x="0" y="0"/>
                        </a:moveTo>
                        <a:cubicBezTo>
                          <a:pt x="150156" y="-29446"/>
                          <a:pt x="372217" y="8109"/>
                          <a:pt x="502473" y="0"/>
                        </a:cubicBezTo>
                        <a:cubicBezTo>
                          <a:pt x="632729" y="-8109"/>
                          <a:pt x="747460" y="23607"/>
                          <a:pt x="867908" y="0"/>
                        </a:cubicBezTo>
                        <a:cubicBezTo>
                          <a:pt x="988357" y="-23607"/>
                          <a:pt x="1310863" y="69856"/>
                          <a:pt x="1575938" y="0"/>
                        </a:cubicBezTo>
                        <a:cubicBezTo>
                          <a:pt x="1841013" y="-69856"/>
                          <a:pt x="1834796" y="17286"/>
                          <a:pt x="2078411" y="0"/>
                        </a:cubicBezTo>
                        <a:cubicBezTo>
                          <a:pt x="2322026" y="-17286"/>
                          <a:pt x="2424020" y="53797"/>
                          <a:pt x="2580884" y="0"/>
                        </a:cubicBezTo>
                        <a:cubicBezTo>
                          <a:pt x="2737748" y="-53797"/>
                          <a:pt x="2940317" y="49389"/>
                          <a:pt x="3288914" y="0"/>
                        </a:cubicBezTo>
                        <a:cubicBezTo>
                          <a:pt x="3637511" y="-49389"/>
                          <a:pt x="3553102" y="37555"/>
                          <a:pt x="3722868" y="0"/>
                        </a:cubicBezTo>
                        <a:cubicBezTo>
                          <a:pt x="3892634" y="-37555"/>
                          <a:pt x="4265822" y="64174"/>
                          <a:pt x="4430898" y="0"/>
                        </a:cubicBezTo>
                        <a:cubicBezTo>
                          <a:pt x="4595974" y="-64174"/>
                          <a:pt x="4875328" y="20929"/>
                          <a:pt x="5138928" y="0"/>
                        </a:cubicBezTo>
                        <a:cubicBezTo>
                          <a:pt x="5402528" y="-20929"/>
                          <a:pt x="5480310" y="9719"/>
                          <a:pt x="5709920" y="0"/>
                        </a:cubicBezTo>
                        <a:cubicBezTo>
                          <a:pt x="5939530" y="-9719"/>
                          <a:pt x="6547600" y="33475"/>
                          <a:pt x="6851904" y="0"/>
                        </a:cubicBezTo>
                        <a:cubicBezTo>
                          <a:pt x="6864355" y="175405"/>
                          <a:pt x="6822262" y="297308"/>
                          <a:pt x="6851904" y="428599"/>
                        </a:cubicBezTo>
                        <a:cubicBezTo>
                          <a:pt x="6881546" y="559890"/>
                          <a:pt x="6814820" y="721184"/>
                          <a:pt x="6851904" y="830686"/>
                        </a:cubicBezTo>
                        <a:cubicBezTo>
                          <a:pt x="6888988" y="940188"/>
                          <a:pt x="6850808" y="1081020"/>
                          <a:pt x="6851904" y="1325563"/>
                        </a:cubicBezTo>
                        <a:cubicBezTo>
                          <a:pt x="6628047" y="1329754"/>
                          <a:pt x="6563611" y="1310590"/>
                          <a:pt x="6280912" y="1325563"/>
                        </a:cubicBezTo>
                        <a:cubicBezTo>
                          <a:pt x="5998213" y="1340536"/>
                          <a:pt x="5841377" y="1304108"/>
                          <a:pt x="5709920" y="1325563"/>
                        </a:cubicBezTo>
                        <a:cubicBezTo>
                          <a:pt x="5578463" y="1347018"/>
                          <a:pt x="5189965" y="1273350"/>
                          <a:pt x="5001890" y="1325563"/>
                        </a:cubicBezTo>
                        <a:cubicBezTo>
                          <a:pt x="4813815" y="1377776"/>
                          <a:pt x="4655047" y="1323857"/>
                          <a:pt x="4430898" y="1325563"/>
                        </a:cubicBezTo>
                        <a:cubicBezTo>
                          <a:pt x="4206749" y="1327269"/>
                          <a:pt x="4181912" y="1316993"/>
                          <a:pt x="4065463" y="1325563"/>
                        </a:cubicBezTo>
                        <a:cubicBezTo>
                          <a:pt x="3949014" y="1334133"/>
                          <a:pt x="3719957" y="1314185"/>
                          <a:pt x="3631509" y="1325563"/>
                        </a:cubicBezTo>
                        <a:cubicBezTo>
                          <a:pt x="3543061" y="1336941"/>
                          <a:pt x="3195608" y="1295998"/>
                          <a:pt x="2923479" y="1325563"/>
                        </a:cubicBezTo>
                        <a:cubicBezTo>
                          <a:pt x="2651350" y="1355128"/>
                          <a:pt x="2594686" y="1287488"/>
                          <a:pt x="2352487" y="1325563"/>
                        </a:cubicBezTo>
                        <a:cubicBezTo>
                          <a:pt x="2110288" y="1363638"/>
                          <a:pt x="2049205" y="1325147"/>
                          <a:pt x="1918533" y="1325563"/>
                        </a:cubicBezTo>
                        <a:cubicBezTo>
                          <a:pt x="1787861" y="1325979"/>
                          <a:pt x="1487561" y="1322311"/>
                          <a:pt x="1347541" y="1325563"/>
                        </a:cubicBezTo>
                        <a:cubicBezTo>
                          <a:pt x="1207521" y="1328815"/>
                          <a:pt x="1101776" y="1305326"/>
                          <a:pt x="982106" y="1325563"/>
                        </a:cubicBezTo>
                        <a:cubicBezTo>
                          <a:pt x="862437" y="1345800"/>
                          <a:pt x="736771" y="1301805"/>
                          <a:pt x="616671" y="1325563"/>
                        </a:cubicBezTo>
                        <a:cubicBezTo>
                          <a:pt x="496571" y="1349321"/>
                          <a:pt x="228480" y="1296380"/>
                          <a:pt x="0" y="1325563"/>
                        </a:cubicBezTo>
                        <a:cubicBezTo>
                          <a:pt x="-14928" y="1138419"/>
                          <a:pt x="6823" y="1039467"/>
                          <a:pt x="0" y="910220"/>
                        </a:cubicBezTo>
                        <a:cubicBezTo>
                          <a:pt x="-6823" y="780973"/>
                          <a:pt x="26071" y="595248"/>
                          <a:pt x="0" y="441854"/>
                        </a:cubicBezTo>
                        <a:cubicBezTo>
                          <a:pt x="-26071" y="288460"/>
                          <a:pt x="41449" y="21147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r>
              <a:rPr lang="es-ES" dirty="0"/>
              <a:t>A particular case: </a:t>
            </a:r>
            <a:br>
              <a:rPr lang="es-ES" dirty="0"/>
            </a:br>
            <a:r>
              <a:rPr lang="es-ES" dirty="0" err="1"/>
              <a:t>the</a:t>
            </a:r>
            <a:r>
              <a:rPr lang="es-ES" dirty="0"/>
              <a:t> AGATA </a:t>
            </a:r>
            <a:r>
              <a:rPr lang="es-ES" dirty="0" err="1"/>
              <a:t>detectors</a:t>
            </a:r>
            <a:endParaRPr lang="es-ES" dirty="0"/>
          </a:p>
        </p:txBody>
      </p:sp>
      <p:sp>
        <p:nvSpPr>
          <p:cNvPr id="6" name="Google Shape;175;g33559d75633_1_21">
            <a:extLst>
              <a:ext uri="{FF2B5EF4-FFF2-40B4-BE49-F238E27FC236}">
                <a16:creationId xmlns:a16="http://schemas.microsoft.com/office/drawing/2014/main" id="{E1C1480C-A050-1C43-8139-E14A206C269D}"/>
              </a:ext>
            </a:extLst>
          </p:cNvPr>
          <p:cNvSpPr txBox="1"/>
          <p:nvPr/>
        </p:nvSpPr>
        <p:spPr>
          <a:xfrm>
            <a:off x="967740" y="5308447"/>
            <a:ext cx="6365748" cy="466589"/>
          </a:xfrm>
          <a:prstGeom prst="roundRect">
            <a:avLst/>
          </a:prstGeom>
          <a:solidFill>
            <a:schemeClr val="accent4"/>
          </a:solidFill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56"/>
              <a:buFont typeface="Noto Sans Symbols"/>
              <a:buNone/>
            </a:pPr>
            <a:r>
              <a:rPr lang="en-GB" sz="2400" b="0" i="0" u="none" strike="noStrike" cap="none" noProof="0" dirty="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Volume</a:t>
            </a:r>
            <a:r>
              <a:rPr lang="en-GB" sz="2400" noProof="0" dirty="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subdivided in </a:t>
            </a:r>
            <a:r>
              <a:rPr lang="en-GB" sz="2400" b="1" noProof="0" dirty="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segments</a:t>
            </a:r>
            <a:r>
              <a:rPr lang="en-GB" sz="2400" b="1" i="0" u="none" strike="noStrike" cap="none" noProof="0" dirty="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 + central </a:t>
            </a:r>
            <a:r>
              <a:rPr lang="en-GB" sz="2400" b="1" noProof="0" dirty="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core</a:t>
            </a:r>
            <a:endParaRPr lang="en-GB" sz="2400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Google Shape;177;g33559d75633_1_21">
                <a:extLst>
                  <a:ext uri="{FF2B5EF4-FFF2-40B4-BE49-F238E27FC236}">
                    <a16:creationId xmlns:a16="http://schemas.microsoft.com/office/drawing/2014/main" id="{5E9CD3CF-8AE0-4E41-A1C2-66A37CB5C524}"/>
                  </a:ext>
                </a:extLst>
              </p:cNvPr>
              <p:cNvSpPr txBox="1"/>
              <p:nvPr/>
            </p:nvSpPr>
            <p:spPr>
              <a:xfrm>
                <a:off x="312253" y="1672534"/>
                <a:ext cx="7217997" cy="29539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889000" marR="0" lvl="1" indent="-285750" algn="just" rtl="0">
                  <a:spcBef>
                    <a:spcPts val="1000"/>
                  </a:spcBef>
                  <a:spcAft>
                    <a:spcPts val="0"/>
                  </a:spcAft>
                  <a:buClr>
                    <a:schemeClr val="accent2"/>
                  </a:buClr>
                  <a:buSzPts val="1300"/>
                  <a:buFont typeface="Wingdings" pitchFamily="2" charset="2"/>
                  <a:buChar char="q"/>
                </a:pPr>
                <a:r>
                  <a:rPr lang="en-GB" sz="2400" noProof="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GB" sz="2400" baseline="-25000" noProof="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Ge</a:t>
                </a: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≅ 2-3 kg, V </a:t>
                </a:r>
                <a14:m>
                  <m:oMath xmlns:m="http://schemas.openxmlformats.org/officeDocument/2006/math">
                    <m:r>
                      <a:rPr lang="en-GB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≅</m:t>
                    </m:r>
                  </m:oMath>
                </a14:m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380 cm</a:t>
                </a:r>
                <a:r>
                  <a:rPr lang="en-GB" sz="2400" baseline="300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n-type coaxial crystal</a:t>
                </a:r>
                <a:endParaRPr lang="en-GB" sz="2400" baseline="300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889000" marR="0" lvl="1" indent="-285750" algn="just" rtl="0">
                  <a:spcBef>
                    <a:spcPts val="1000"/>
                  </a:spcBef>
                  <a:spcAft>
                    <a:spcPts val="0"/>
                  </a:spcAft>
                  <a:buClr>
                    <a:schemeClr val="accent2"/>
                  </a:buClr>
                  <a:buSzPts val="1300"/>
                  <a:buFont typeface="Wingdings" pitchFamily="2" charset="2"/>
                  <a:buChar char="q"/>
                </a:pP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Asymmetric tapered hexagonal geometry.</a:t>
                </a:r>
              </a:p>
              <a:p>
                <a:pPr marL="889000" marR="0" lvl="1" indent="-285750" algn="just" rtl="0">
                  <a:spcBef>
                    <a:spcPts val="1000"/>
                  </a:spcBef>
                  <a:spcAft>
                    <a:spcPts val="0"/>
                  </a:spcAft>
                  <a:buClr>
                    <a:schemeClr val="accent2"/>
                  </a:buClr>
                  <a:buSzPts val="1300"/>
                  <a:buFont typeface="Wingdings" pitchFamily="2" charset="2"/>
                  <a:buChar char="q"/>
                </a:pP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internal contact or </a:t>
                </a:r>
                <a:r>
                  <a:rPr lang="en-GB" sz="2400" i="1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core</a:t>
                </a: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Li-</a:t>
                </a:r>
                <a:r>
                  <a:rPr lang="en-GB" sz="2400" noProof="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difussed</a:t>
                </a: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(n-type)</a:t>
                </a:r>
              </a:p>
              <a:p>
                <a:pPr marL="889000" marR="0" lvl="1" indent="-285750" algn="just" rtl="0">
                  <a:spcBef>
                    <a:spcPts val="1000"/>
                  </a:spcBef>
                  <a:spcAft>
                    <a:spcPts val="0"/>
                  </a:spcAft>
                  <a:buClr>
                    <a:schemeClr val="accent2"/>
                  </a:buClr>
                  <a:buSzPts val="1300"/>
                  <a:buFont typeface="Wingdings" pitchFamily="2" charset="2"/>
                  <a:buChar char="q"/>
                </a:pPr>
                <a:r>
                  <a:rPr lang="en-GB" sz="2400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external contact is B-implanted (p-type) and it is </a:t>
                </a:r>
                <a:r>
                  <a:rPr lang="en-GB" sz="2400" b="1" u="sng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electrically segmented</a:t>
                </a:r>
                <a:endParaRPr lang="en-GB" sz="2400" b="1" i="0" u="sng" strike="noStrike" cap="none" noProof="0" dirty="0">
                  <a:solidFill>
                    <a:schemeClr val="dk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 xmlns="">
          <p:sp>
            <p:nvSpPr>
              <p:cNvPr id="8" name="Google Shape;177;g33559d75633_1_21">
                <a:extLst>
                  <a:ext uri="{FF2B5EF4-FFF2-40B4-BE49-F238E27FC236}">
                    <a16:creationId xmlns:a16="http://schemas.microsoft.com/office/drawing/2014/main" id="{5E9CD3CF-8AE0-4E41-A1C2-66A37CB5C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53" y="1672534"/>
                <a:ext cx="7217997" cy="2953986"/>
              </a:xfrm>
              <a:prstGeom prst="rect">
                <a:avLst/>
              </a:prstGeom>
              <a:blipFill>
                <a:blip r:embed="rId2"/>
                <a:stretch>
                  <a:fillRect r="-14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oogle Shape;188;g33559d75633_1_34">
            <a:extLst>
              <a:ext uri="{FF2B5EF4-FFF2-40B4-BE49-F238E27FC236}">
                <a16:creationId xmlns:a16="http://schemas.microsoft.com/office/drawing/2014/main" id="{C9C40D83-297A-9246-8E17-284CD5162DC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02334" y="359047"/>
            <a:ext cx="2898647" cy="3041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76;g33559d75633_1_21">
            <a:extLst>
              <a:ext uri="{FF2B5EF4-FFF2-40B4-BE49-F238E27FC236}">
                <a16:creationId xmlns:a16="http://schemas.microsoft.com/office/drawing/2014/main" id="{FFD2BD6B-BFD8-5345-A65E-B609A099A08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02334" y="3735271"/>
            <a:ext cx="2525329" cy="29539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lecha abajo 2">
            <a:extLst>
              <a:ext uri="{FF2B5EF4-FFF2-40B4-BE49-F238E27FC236}">
                <a16:creationId xmlns:a16="http://schemas.microsoft.com/office/drawing/2014/main" id="{205D6FEB-551F-3848-B5A8-549CE48221B3}"/>
              </a:ext>
            </a:extLst>
          </p:cNvPr>
          <p:cNvSpPr/>
          <p:nvPr/>
        </p:nvSpPr>
        <p:spPr>
          <a:xfrm>
            <a:off x="3921252" y="4722704"/>
            <a:ext cx="484632" cy="489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Picture 5882">
            <a:extLst>
              <a:ext uri="{FF2B5EF4-FFF2-40B4-BE49-F238E27FC236}">
                <a16:creationId xmlns:a16="http://schemas.microsoft.com/office/drawing/2014/main" id="{B16A5FB6-311F-9246-9F34-CA644D4EF97C}"/>
              </a:ext>
            </a:extLst>
          </p:cNvPr>
          <p:cNvPicPr/>
          <p:nvPr/>
        </p:nvPicPr>
        <p:blipFill rotWithShape="1">
          <a:blip r:embed="rId5"/>
          <a:srcRect l="18768"/>
          <a:stretch/>
        </p:blipFill>
        <p:spPr>
          <a:xfrm>
            <a:off x="10853928" y="5541741"/>
            <a:ext cx="1145819" cy="121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952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5801</TotalTime>
  <Words>1659</Words>
  <Application>Microsoft Macintosh PowerPoint</Application>
  <PresentationFormat>Panorámica</PresentationFormat>
  <Paragraphs>281</Paragraphs>
  <Slides>33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5" baseType="lpstr">
      <vt:lpstr>Arial</vt:lpstr>
      <vt:lpstr>Arial Bold</vt:lpstr>
      <vt:lpstr>Calibri</vt:lpstr>
      <vt:lpstr>Calibri Light</vt:lpstr>
      <vt:lpstr>Cambria Math</vt:lpstr>
      <vt:lpstr>Helvetica Neue</vt:lpstr>
      <vt:lpstr>Noto Sans Symbols</vt:lpstr>
      <vt:lpstr>Symbol</vt:lpstr>
      <vt:lpstr>Times New Roman</vt:lpstr>
      <vt:lpstr>Wingdings</vt:lpstr>
      <vt:lpstr>Tema de Office</vt:lpstr>
      <vt:lpstr>1_Tema de Office</vt:lpstr>
      <vt:lpstr>Espectroscopía de rayos g por reconstrucción de la trayectoria de los fotones: AGATA, the advanced g-ray tracking array</vt:lpstr>
      <vt:lpstr>What will this talk be about?</vt:lpstr>
      <vt:lpstr>The before….</vt:lpstr>
      <vt:lpstr>and now…</vt:lpstr>
      <vt:lpstr>How can it be?</vt:lpstr>
      <vt:lpstr>Position sensitive HPGe detectors…</vt:lpstr>
      <vt:lpstr>Position sensitive HPGe detectors…</vt:lpstr>
      <vt:lpstr>Position sensitive HPGe detectors…</vt:lpstr>
      <vt:lpstr>A particular case:  the AGATA detectors</vt:lpstr>
      <vt:lpstr>What to do with the interaction position?</vt:lpstr>
      <vt:lpstr>What to do with the interaction position?</vt:lpstr>
      <vt:lpstr>The development of clusters of highly segmented HPGe detectors </vt:lpstr>
      <vt:lpstr>Why?...</vt:lpstr>
      <vt:lpstr>But, why to study the atomic nucleus?</vt:lpstr>
      <vt:lpstr>Some topics…</vt:lpstr>
      <vt:lpstr>Evolution of nuclear shells and collectivity</vt:lpstr>
      <vt:lpstr>Presentación de PowerPoint</vt:lpstr>
      <vt:lpstr>How to generate and measure exotic nuclei? …</vt:lpstr>
      <vt:lpstr>How to generate and measure exotic nuclei? …</vt:lpstr>
      <vt:lpstr>Presentación de PowerPoint</vt:lpstr>
      <vt:lpstr>What could we expect from a “clean” g-ray spectrum?</vt:lpstr>
      <vt:lpstr>AGATA (the Advanced GAmma Tracking Array)</vt:lpstr>
      <vt:lpstr>Signal readout and processing: digitisation</vt:lpstr>
      <vt:lpstr>But, what to do with the pulse shapes?</vt:lpstr>
      <vt:lpstr>And, what’s next?</vt:lpstr>
      <vt:lpstr>Signal readout and processing: PSA farms  and data storage</vt:lpstr>
      <vt:lpstr>Data merging process at </vt:lpstr>
      <vt:lpstr>Infrastructures</vt:lpstr>
      <vt:lpstr>Infrastructure: hall and rooms</vt:lpstr>
      <vt:lpstr>Presentación de PowerPoint</vt:lpstr>
      <vt:lpstr>Basic infrastructures</vt:lpstr>
      <vt:lpstr>The AGATA Collaboration 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Espectroscopía de rayos g por reconstrucción de las trayectorias de los fotones: AGATA, the advanced g-ray tracking array</dc:title>
  <dc:creator>BEGOÑA EULOGIA QUINTANA ARNÉS</dc:creator>
  <cp:lastModifiedBy>BEGOÑA EULOGIA QUINTANA ARNÉS</cp:lastModifiedBy>
  <cp:revision>92</cp:revision>
  <dcterms:created xsi:type="dcterms:W3CDTF">2026-06-08T16:12:35Z</dcterms:created>
  <dcterms:modified xsi:type="dcterms:W3CDTF">2026-06-21T19:21:24Z</dcterms:modified>
</cp:coreProperties>
</file>