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281" r:id="rId2"/>
    <p:sldId id="1361" r:id="rId3"/>
    <p:sldId id="1362" r:id="rId4"/>
    <p:sldId id="1363" r:id="rId5"/>
    <p:sldId id="1373" r:id="rId6"/>
    <p:sldId id="1368" r:id="rId7"/>
    <p:sldId id="1365" r:id="rId8"/>
    <p:sldId id="1380" r:id="rId9"/>
    <p:sldId id="1381" r:id="rId10"/>
    <p:sldId id="1366" r:id="rId11"/>
    <p:sldId id="1364" r:id="rId12"/>
    <p:sldId id="1370" r:id="rId13"/>
    <p:sldId id="1369" r:id="rId14"/>
    <p:sldId id="1399" r:id="rId15"/>
    <p:sldId id="1372" r:id="rId16"/>
    <p:sldId id="1405" r:id="rId17"/>
    <p:sldId id="1384" r:id="rId18"/>
    <p:sldId id="1392" r:id="rId19"/>
    <p:sldId id="1394" r:id="rId20"/>
    <p:sldId id="1400" r:id="rId21"/>
    <p:sldId id="1406" r:id="rId22"/>
    <p:sldId id="1375" r:id="rId23"/>
    <p:sldId id="1376" r:id="rId24"/>
    <p:sldId id="1395" r:id="rId25"/>
    <p:sldId id="1402" r:id="rId26"/>
    <p:sldId id="1383" r:id="rId27"/>
    <p:sldId id="1385" r:id="rId28"/>
    <p:sldId id="1391" r:id="rId29"/>
    <p:sldId id="1404" r:id="rId30"/>
    <p:sldId id="1360" r:id="rId31"/>
    <p:sldId id="273" r:id="rId32"/>
    <p:sldId id="276" r:id="rId33"/>
    <p:sldId id="277" r:id="rId34"/>
    <p:sldId id="1354" r:id="rId35"/>
    <p:sldId id="1347" r:id="rId36"/>
    <p:sldId id="1340" r:id="rId37"/>
    <p:sldId id="1330" r:id="rId38"/>
    <p:sldId id="280" r:id="rId39"/>
    <p:sldId id="1355" r:id="rId40"/>
    <p:sldId id="1358" r:id="rId41"/>
    <p:sldId id="1333" r:id="rId42"/>
    <p:sldId id="282" r:id="rId43"/>
    <p:sldId id="1342" r:id="rId44"/>
    <p:sldId id="1349" r:id="rId45"/>
    <p:sldId id="1350" r:id="rId46"/>
    <p:sldId id="1331" r:id="rId47"/>
    <p:sldId id="1332" r:id="rId48"/>
    <p:sldId id="1334" r:id="rId49"/>
    <p:sldId id="279" r:id="rId50"/>
    <p:sldId id="1386" r:id="rId51"/>
    <p:sldId id="1398" r:id="rId52"/>
    <p:sldId id="1378" r:id="rId53"/>
    <p:sldId id="1382" r:id="rId54"/>
    <p:sldId id="278" r:id="rId55"/>
    <p:sldId id="1346" r:id="rId56"/>
    <p:sldId id="1371" r:id="rId57"/>
  </p:sldIdLst>
  <p:sldSz cx="12193588" cy="6858000"/>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9" autoAdjust="0"/>
    <p:restoredTop sz="94660"/>
  </p:normalViewPr>
  <p:slideViewPr>
    <p:cSldViewPr snapToGrid="0">
      <p:cViewPr>
        <p:scale>
          <a:sx n="75" d="100"/>
          <a:sy n="75" d="100"/>
        </p:scale>
        <p:origin x="1674"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image" Target="../media/image8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s-ES" sz="1800" b="0" strike="noStrike" spc="-1">
                <a:solidFill>
                  <a:schemeClr val="dk1"/>
                </a:solidFill>
                <a:latin typeface="Arial"/>
              </a:rPr>
              <a:t>Click to move the slide</a:t>
            </a:r>
          </a:p>
        </p:txBody>
      </p:sp>
      <p:sp>
        <p:nvSpPr>
          <p:cNvPr id="23"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ca-ES" sz="2000" b="0" strike="noStrike" spc="-1">
                <a:solidFill>
                  <a:srgbClr val="000000"/>
                </a:solidFill>
                <a:latin typeface="Calibri"/>
              </a:rPr>
              <a:t>Click to edit the notes format</a:t>
            </a:r>
          </a:p>
        </p:txBody>
      </p:sp>
      <p:sp>
        <p:nvSpPr>
          <p:cNvPr id="24"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ca-ES" sz="1400" b="0" strike="noStrike" spc="-1">
                <a:solidFill>
                  <a:srgbClr val="000000"/>
                </a:solidFill>
                <a:latin typeface="Calibri"/>
              </a:rPr>
              <a:t>&lt;header&gt;</a:t>
            </a:r>
          </a:p>
        </p:txBody>
      </p:sp>
      <p:sp>
        <p:nvSpPr>
          <p:cNvPr id="25" name="PlaceHolder 4"/>
          <p:cNvSpPr>
            <a:spLocks noGrp="1"/>
          </p:cNvSpPr>
          <p:nvPr>
            <p:ph type="dt" idx="4"/>
          </p:nvPr>
        </p:nvSpPr>
        <p:spPr>
          <a:xfrm>
            <a:off x="4278960" y="0"/>
            <a:ext cx="3280680" cy="534240"/>
          </a:xfrm>
          <a:prstGeom prst="rect">
            <a:avLst/>
          </a:prstGeom>
          <a:noFill/>
          <a:ln w="0">
            <a:noFill/>
          </a:ln>
        </p:spPr>
        <p:txBody>
          <a:bodyPr lIns="0" tIns="0" rIns="0" bIns="0" anchor="t">
            <a:noAutofit/>
          </a:bodyPr>
          <a:lstStyle>
            <a:lvl1pPr indent="0" algn="r">
              <a:buNone/>
              <a:defRPr lang="ca-ES" sz="1400" b="0" strike="noStrike" spc="-1">
                <a:solidFill>
                  <a:srgbClr val="000000"/>
                </a:solidFill>
                <a:latin typeface="Calibri"/>
              </a:defRPr>
            </a:lvl1pPr>
          </a:lstStyle>
          <a:p>
            <a:pPr indent="0" algn="r">
              <a:buNone/>
            </a:pPr>
            <a:r>
              <a:rPr lang="ca-ES" sz="1400" b="0" strike="noStrike" spc="-1">
                <a:solidFill>
                  <a:srgbClr val="000000"/>
                </a:solidFill>
                <a:latin typeface="Calibri"/>
              </a:rPr>
              <a:t>&lt;date/time&gt;</a:t>
            </a:r>
          </a:p>
        </p:txBody>
      </p:sp>
      <p:sp>
        <p:nvSpPr>
          <p:cNvPr id="26" name="PlaceHolder 5"/>
          <p:cNvSpPr>
            <a:spLocks noGrp="1"/>
          </p:cNvSpPr>
          <p:nvPr>
            <p:ph type="ftr" idx="5"/>
          </p:nvPr>
        </p:nvSpPr>
        <p:spPr>
          <a:xfrm>
            <a:off x="0" y="10157400"/>
            <a:ext cx="3280680" cy="534240"/>
          </a:xfrm>
          <a:prstGeom prst="rect">
            <a:avLst/>
          </a:prstGeom>
          <a:noFill/>
          <a:ln w="0">
            <a:noFill/>
          </a:ln>
        </p:spPr>
        <p:txBody>
          <a:bodyPr lIns="0" tIns="0" rIns="0" bIns="0" anchor="b">
            <a:noAutofit/>
          </a:bodyPr>
          <a:lstStyle>
            <a:lvl1pPr indent="0">
              <a:buNone/>
              <a:defRPr lang="ca-ES" sz="1400" b="0" strike="noStrike" spc="-1">
                <a:solidFill>
                  <a:srgbClr val="000000"/>
                </a:solidFill>
                <a:latin typeface="Calibri"/>
              </a:defRPr>
            </a:lvl1pPr>
          </a:lstStyle>
          <a:p>
            <a:pPr indent="0">
              <a:buNone/>
            </a:pPr>
            <a:r>
              <a:rPr lang="ca-ES" sz="1400" b="0" strike="noStrike" spc="-1">
                <a:solidFill>
                  <a:srgbClr val="000000"/>
                </a:solidFill>
                <a:latin typeface="Calibri"/>
              </a:rPr>
              <a:t>&lt;footer&gt;</a:t>
            </a:r>
          </a:p>
        </p:txBody>
      </p:sp>
      <p:sp>
        <p:nvSpPr>
          <p:cNvPr id="27" name="PlaceHolder 6"/>
          <p:cNvSpPr>
            <a:spLocks noGrp="1"/>
          </p:cNvSpPr>
          <p:nvPr>
            <p:ph type="sldNum" idx="6"/>
          </p:nvPr>
        </p:nvSpPr>
        <p:spPr>
          <a:xfrm>
            <a:off x="4278960" y="10157400"/>
            <a:ext cx="3280680" cy="534240"/>
          </a:xfrm>
          <a:prstGeom prst="rect">
            <a:avLst/>
          </a:prstGeom>
          <a:noFill/>
          <a:ln w="0">
            <a:noFill/>
          </a:ln>
        </p:spPr>
        <p:txBody>
          <a:bodyPr lIns="0" tIns="0" rIns="0" bIns="0" anchor="b">
            <a:noAutofit/>
          </a:bodyPr>
          <a:lstStyle>
            <a:lvl1pPr indent="0" algn="r">
              <a:buNone/>
              <a:defRPr lang="ca-ES" sz="1400" b="0" strike="noStrike" spc="-1">
                <a:solidFill>
                  <a:srgbClr val="000000"/>
                </a:solidFill>
                <a:latin typeface="Calibri"/>
              </a:defRPr>
            </a:lvl1pPr>
          </a:lstStyle>
          <a:p>
            <a:pPr indent="0" algn="r">
              <a:buNone/>
            </a:pPr>
            <a:fld id="{66713D30-2A01-45C1-98AC-B2763644AEAC}" type="slidenum">
              <a:rPr lang="ca-ES" sz="1400" b="0" strike="noStrike" spc="-1">
                <a:solidFill>
                  <a:srgbClr val="000000"/>
                </a:solidFill>
                <a:latin typeface="Calibri"/>
              </a:rPr>
              <a:t>‹Nº›</a:t>
            </a:fld>
            <a:endParaRPr lang="ca-ES" sz="14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310668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10</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5912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633143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836624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419940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145149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15</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375893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16</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298810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17</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652736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18</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836782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19</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553042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76333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20</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599021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422739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631741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5863966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731605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25</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97805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26</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6686685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27</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4467106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28</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6205067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29</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147478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8631099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30</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1860347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8858949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dirty="0">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5886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4328303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627876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35</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7347047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36</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1709736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37</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3340421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dirty="0">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38</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3889772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dirty="0">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39</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97757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012522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dirty="0">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40</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5268775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865055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9459339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5159724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r>
              <a:rPr lang="ca-ES" sz="1800" b="0" strike="noStrike" spc="-1" dirty="0">
                <a:solidFill>
                  <a:srgbClr val="000000"/>
                </a:solidFill>
                <a:latin typeface="Calibri"/>
              </a:rPr>
              <a:t>Compact </a:t>
            </a:r>
            <a:r>
              <a:rPr lang="ca-ES" sz="1800" b="0" strike="noStrike" spc="-1" dirty="0" err="1">
                <a:solidFill>
                  <a:srgbClr val="000000"/>
                </a:solidFill>
                <a:latin typeface="Calibri"/>
              </a:rPr>
              <a:t>this</a:t>
            </a:r>
            <a:r>
              <a:rPr lang="ca-ES" sz="1800" b="0" strike="noStrike" spc="-1" dirty="0">
                <a:solidFill>
                  <a:srgbClr val="000000"/>
                </a:solidFill>
                <a:latin typeface="Calibri"/>
              </a:rPr>
              <a:t> </a:t>
            </a:r>
            <a:r>
              <a:rPr lang="ca-ES" sz="1800" b="0" strike="noStrike" spc="-1" dirty="0" err="1">
                <a:solidFill>
                  <a:srgbClr val="000000"/>
                </a:solidFill>
                <a:latin typeface="Calibri"/>
              </a:rPr>
              <a:t>and</a:t>
            </a:r>
            <a:r>
              <a:rPr lang="ca-ES" sz="1800" b="0" strike="noStrike" spc="-1" dirty="0">
                <a:solidFill>
                  <a:srgbClr val="000000"/>
                </a:solidFill>
                <a:latin typeface="Calibri"/>
              </a:rPr>
              <a:t> </a:t>
            </a:r>
            <a:r>
              <a:rPr lang="ca-ES" sz="1800" b="0" strike="noStrike" spc="-1" dirty="0" err="1">
                <a:solidFill>
                  <a:srgbClr val="000000"/>
                </a:solidFill>
                <a:latin typeface="Calibri"/>
              </a:rPr>
              <a:t>correct</a:t>
            </a:r>
            <a:r>
              <a:rPr lang="ca-ES" sz="1800" b="0" strike="noStrike" spc="-1" dirty="0">
                <a:solidFill>
                  <a:srgbClr val="000000"/>
                </a:solidFill>
                <a:latin typeface="Calibri"/>
              </a:rPr>
              <a:t> </a:t>
            </a:r>
            <a:r>
              <a:rPr lang="ca-ES" sz="1800" b="0" strike="noStrike" spc="-1" dirty="0" err="1">
                <a:solidFill>
                  <a:srgbClr val="000000"/>
                </a:solidFill>
                <a:latin typeface="Calibri"/>
              </a:rPr>
              <a:t>grammar</a:t>
            </a:r>
            <a:r>
              <a:rPr lang="ca-ES" sz="1800" b="0" strike="noStrike" spc="-1" dirty="0">
                <a:solidFill>
                  <a:srgbClr val="000000"/>
                </a:solidFill>
                <a:latin typeface="Calibri"/>
              </a:rPr>
              <a:t> </a:t>
            </a: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387160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46</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5050912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47</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5090530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r>
              <a:rPr lang="ca-ES" sz="1800" b="0" strike="noStrike" spc="-1" dirty="0">
                <a:solidFill>
                  <a:srgbClr val="000000"/>
                </a:solidFill>
                <a:latin typeface="Calibri"/>
              </a:rPr>
              <a:t>Compact </a:t>
            </a:r>
            <a:r>
              <a:rPr lang="ca-ES" sz="1800" b="0" strike="noStrike" spc="-1" dirty="0" err="1">
                <a:solidFill>
                  <a:srgbClr val="000000"/>
                </a:solidFill>
                <a:latin typeface="Calibri"/>
              </a:rPr>
              <a:t>this</a:t>
            </a:r>
            <a:r>
              <a:rPr lang="ca-ES" sz="1800" b="0" strike="noStrike" spc="-1" dirty="0">
                <a:solidFill>
                  <a:srgbClr val="000000"/>
                </a:solidFill>
                <a:latin typeface="Calibri"/>
              </a:rPr>
              <a:t> </a:t>
            </a:r>
            <a:r>
              <a:rPr lang="ca-ES" sz="1800" b="0" strike="noStrike" spc="-1" dirty="0" err="1">
                <a:solidFill>
                  <a:srgbClr val="000000"/>
                </a:solidFill>
                <a:latin typeface="Calibri"/>
              </a:rPr>
              <a:t>and</a:t>
            </a:r>
            <a:r>
              <a:rPr lang="ca-ES" sz="1800" b="0" strike="noStrike" spc="-1" dirty="0">
                <a:solidFill>
                  <a:srgbClr val="000000"/>
                </a:solidFill>
                <a:latin typeface="Calibri"/>
              </a:rPr>
              <a:t> </a:t>
            </a:r>
            <a:r>
              <a:rPr lang="ca-ES" sz="1800" b="0" strike="noStrike" spc="-1" dirty="0" err="1">
                <a:solidFill>
                  <a:srgbClr val="000000"/>
                </a:solidFill>
                <a:latin typeface="Calibri"/>
              </a:rPr>
              <a:t>correct</a:t>
            </a:r>
            <a:r>
              <a:rPr lang="ca-ES" sz="1800" b="0" strike="noStrike" spc="-1" dirty="0">
                <a:solidFill>
                  <a:srgbClr val="000000"/>
                </a:solidFill>
                <a:latin typeface="Calibri"/>
              </a:rPr>
              <a:t> </a:t>
            </a:r>
            <a:r>
              <a:rPr lang="ca-ES" sz="1800" b="0" strike="noStrike" spc="-1" dirty="0" err="1">
                <a:solidFill>
                  <a:srgbClr val="000000"/>
                </a:solidFill>
                <a:latin typeface="Calibri"/>
              </a:rPr>
              <a:t>grammar</a:t>
            </a:r>
            <a:r>
              <a:rPr lang="ca-ES" sz="1800" b="0" strike="noStrike" spc="-1" dirty="0">
                <a:solidFill>
                  <a:srgbClr val="000000"/>
                </a:solidFill>
                <a:latin typeface="Calibri"/>
              </a:rPr>
              <a:t> </a:t>
            </a: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48</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4406939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49</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1964982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50</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758265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0515144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51</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727922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52</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37015416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53</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78411788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dirty="0">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54</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960465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6</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913813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7</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377644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8</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1371825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422275" y="1241425"/>
            <a:ext cx="5953125" cy="3349625"/>
          </a:xfrm>
          <a:prstGeom prst="rect">
            <a:avLst/>
          </a:prstGeom>
          <a:ln w="0">
            <a:noFill/>
          </a:ln>
        </p:spPr>
      </p:sp>
      <p:sp>
        <p:nvSpPr>
          <p:cNvPr id="370" name="PlaceHolder 2"/>
          <p:cNvSpPr>
            <a:spLocks noGrp="1"/>
          </p:cNvSpPr>
          <p:nvPr>
            <p:ph type="body"/>
          </p:nvPr>
        </p:nvSpPr>
        <p:spPr>
          <a:xfrm>
            <a:off x="679680" y="4777200"/>
            <a:ext cx="5437800" cy="3908160"/>
          </a:xfrm>
          <a:prstGeom prst="rect">
            <a:avLst/>
          </a:prstGeom>
          <a:noFill/>
          <a:ln w="0">
            <a:noFill/>
          </a:ln>
        </p:spPr>
        <p:txBody>
          <a:bodyPr lIns="91440" tIns="45720" rIns="91440" bIns="45720" anchor="t">
            <a:noAutofit/>
          </a:bodyPr>
          <a:lstStyle/>
          <a:p>
            <a:pPr marL="216000" indent="-216000">
              <a:buNone/>
            </a:pPr>
            <a:endParaRPr lang="ca-ES" sz="1800" b="0" strike="noStrike" spc="-1">
              <a:solidFill>
                <a:srgbClr val="000000"/>
              </a:solidFill>
              <a:latin typeface="Calibri"/>
            </a:endParaRPr>
          </a:p>
        </p:txBody>
      </p:sp>
      <p:sp>
        <p:nvSpPr>
          <p:cNvPr id="371" name="PlaceHolder 3"/>
          <p:cNvSpPr>
            <a:spLocks noGrp="1"/>
          </p:cNvSpPr>
          <p:nvPr>
            <p:ph type="sldNum" idx="11"/>
          </p:nvPr>
        </p:nvSpPr>
        <p:spPr>
          <a:xfrm>
            <a:off x="3850560" y="9428760"/>
            <a:ext cx="2945160" cy="497520"/>
          </a:xfrm>
          <a:prstGeom prst="rect">
            <a:avLst/>
          </a:prstGeom>
          <a:noFill/>
          <a:ln w="0">
            <a:noFill/>
          </a:ln>
        </p:spPr>
        <p:txBody>
          <a:bodyPr lIns="91440" tIns="45720" rIns="91440" bIns="45720" anchor="b">
            <a:noAutofit/>
          </a:bodyPr>
          <a:lstStyle>
            <a:lvl1pPr indent="0" algn="r">
              <a:lnSpc>
                <a:spcPct val="100000"/>
              </a:lnSpc>
              <a:buNone/>
              <a:defRPr lang="es-ES" sz="1200" b="0" strike="noStrike" spc="-1">
                <a:solidFill>
                  <a:srgbClr val="000000"/>
                </a:solidFill>
                <a:latin typeface="Calibri"/>
              </a:defRPr>
            </a:lvl1pPr>
          </a:lstStyle>
          <a:p>
            <a:pPr indent="0" algn="r">
              <a:lnSpc>
                <a:spcPct val="100000"/>
              </a:lnSpc>
              <a:buNone/>
            </a:pPr>
            <a:fld id="{DF06803C-057C-4877-BA70-12E4EA87DBE4}" type="slidenum">
              <a:rPr lang="es-ES" sz="1200" b="0" strike="noStrike" spc="-1">
                <a:solidFill>
                  <a:srgbClr val="000000"/>
                </a:solidFill>
                <a:latin typeface="Calibri"/>
              </a:rPr>
              <a:t>9</a:t>
            </a:fld>
            <a:endParaRPr lang="ca-ES" sz="1200" b="0" strike="noStrike" spc="-1">
              <a:solidFill>
                <a:srgbClr val="000000"/>
              </a:solidFill>
              <a:latin typeface="Calibri"/>
            </a:endParaRPr>
          </a:p>
        </p:txBody>
      </p:sp>
    </p:spTree>
    <p:extLst>
      <p:ext uri="{BB962C8B-B14F-4D97-AF65-F5344CB8AC3E}">
        <p14:creationId xmlns:p14="http://schemas.microsoft.com/office/powerpoint/2010/main" val="2234255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Default">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838080" y="365040"/>
            <a:ext cx="10515240" cy="1325160"/>
          </a:xfrm>
          <a:prstGeom prst="rect">
            <a:avLst/>
          </a:prstGeom>
          <a:noFill/>
          <a:ln w="0">
            <a:noFill/>
          </a:ln>
        </p:spPr>
        <p:txBody>
          <a:bodyPr lIns="90000" tIns="46800" rIns="90000" bIns="46800" anchor="ctr">
            <a:noAutofit/>
          </a:bodyPr>
          <a:lstStyle/>
          <a:p>
            <a:pPr indent="0" defTabSz="914400">
              <a:lnSpc>
                <a:spcPct val="90000"/>
              </a:lnSpc>
              <a:buNone/>
              <a:tabLst>
                <a:tab pos="0" algn="l"/>
              </a:tabLst>
            </a:pPr>
            <a:r>
              <a:rPr lang="ca-ES" sz="4400" b="0" strike="noStrike" spc="-1">
                <a:solidFill>
                  <a:srgbClr val="000000"/>
                </a:solidFill>
                <a:latin typeface="Calibri Light"/>
                <a:ea typeface="DejaVu Sans"/>
              </a:rPr>
              <a:t>Click to edit the title text format</a:t>
            </a:r>
            <a:endParaRPr lang="es-ES" sz="4400" b="0" strike="noStrike" spc="-1">
              <a:solidFill>
                <a:schemeClr val="dk1"/>
              </a:solidFill>
              <a:latin typeface="Arial"/>
            </a:endParaRPr>
          </a:p>
        </p:txBody>
      </p:sp>
      <p:sp>
        <p:nvSpPr>
          <p:cNvPr id="3" name="PlaceHolder 2"/>
          <p:cNvSpPr>
            <a:spLocks noGrp="1"/>
          </p:cNvSpPr>
          <p:nvPr>
            <p:ph type="body"/>
          </p:nvPr>
        </p:nvSpPr>
        <p:spPr>
          <a:xfrm>
            <a:off x="838080" y="1825200"/>
            <a:ext cx="10515240" cy="4350960"/>
          </a:xfrm>
          <a:prstGeom prst="rect">
            <a:avLst/>
          </a:prstGeom>
          <a:noFill/>
          <a:ln w="0">
            <a:noFill/>
          </a:ln>
        </p:spPr>
        <p:txBody>
          <a:bodyPr lIns="90000" tIns="46800" rIns="90000" bIns="46800" anchor="t">
            <a:normAutofit/>
          </a:bodyPr>
          <a:lstStyle/>
          <a:p>
            <a:pPr marL="228600"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Click to edit the outline text format</a:t>
            </a:r>
            <a:endParaRPr lang="es-ES" sz="2800" b="0" strike="noStrike" spc="-1">
              <a:solidFill>
                <a:schemeClr val="dk1"/>
              </a:solidFill>
              <a:latin typeface="Arial"/>
            </a:endParaRPr>
          </a:p>
          <a:p>
            <a:pPr marL="685800" lvl="1"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Second Outline Level</a:t>
            </a:r>
            <a:endParaRPr lang="es-ES" sz="2800" b="0" strike="noStrike" spc="-1">
              <a:solidFill>
                <a:schemeClr val="dk1"/>
              </a:solidFill>
              <a:latin typeface="Arial"/>
            </a:endParaRPr>
          </a:p>
          <a:p>
            <a:pPr marL="1143000" lvl="2"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Third Outline Level</a:t>
            </a:r>
            <a:endParaRPr lang="es-ES" sz="2800" b="0" strike="noStrike" spc="-1">
              <a:solidFill>
                <a:schemeClr val="dk1"/>
              </a:solidFill>
              <a:latin typeface="Arial"/>
            </a:endParaRPr>
          </a:p>
          <a:p>
            <a:pPr marL="1600200" lvl="3"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Fourth Outline Level</a:t>
            </a:r>
            <a:endParaRPr lang="es-ES" sz="2800" b="0" strike="noStrike" spc="-1">
              <a:solidFill>
                <a:schemeClr val="dk1"/>
              </a:solidFill>
              <a:latin typeface="Arial"/>
            </a:endParaRPr>
          </a:p>
          <a:p>
            <a:pPr marL="2057400" lvl="4"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Fifth Outline Level</a:t>
            </a:r>
            <a:endParaRPr lang="es-ES" sz="2800" b="0" strike="noStrike" spc="-1">
              <a:solidFill>
                <a:schemeClr val="dk1"/>
              </a:solidFill>
              <a:latin typeface="Arial"/>
            </a:endParaRPr>
          </a:p>
          <a:p>
            <a:pPr marL="2057400" lvl="5"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Sixth Outline Level</a:t>
            </a:r>
            <a:endParaRPr lang="es-ES" sz="2800" b="0" strike="noStrike" spc="-1">
              <a:solidFill>
                <a:schemeClr val="dk1"/>
              </a:solidFill>
              <a:latin typeface="Arial"/>
            </a:endParaRPr>
          </a:p>
          <a:p>
            <a:pPr marL="2057400" lvl="6" indent="-228600" defTabSz="914400">
              <a:lnSpc>
                <a:spcPct val="90000"/>
              </a:lnSpc>
              <a:spcBef>
                <a:spcPts val="1001"/>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ca-ES" sz="2800" b="0" strike="noStrike" spc="-1">
                <a:solidFill>
                  <a:srgbClr val="000000"/>
                </a:solidFill>
                <a:latin typeface="Calibri"/>
                <a:ea typeface="DejaVu Sans"/>
              </a:rPr>
              <a:t>Seventh Outline Level</a:t>
            </a:r>
            <a:endParaRPr lang="es-ES" sz="2800" b="0" strike="noStrike" spc="-1">
              <a:solidFill>
                <a:schemeClr val="dk1"/>
              </a:solidFill>
              <a:latin typeface="Arial"/>
            </a:endParaRPr>
          </a:p>
        </p:txBody>
      </p:sp>
      <p:sp>
        <p:nvSpPr>
          <p:cNvPr id="4" name="PlaceHolder 3"/>
          <p:cNvSpPr>
            <a:spLocks noGrp="1"/>
          </p:cNvSpPr>
          <p:nvPr>
            <p:ph type="dt" idx="1"/>
          </p:nvPr>
        </p:nvSpPr>
        <p:spPr>
          <a:xfrm>
            <a:off x="838080" y="6356520"/>
            <a:ext cx="2742840" cy="364680"/>
          </a:xfrm>
          <a:prstGeom prst="rect">
            <a:avLst/>
          </a:prstGeom>
          <a:noFill/>
          <a:ln w="0">
            <a:noFill/>
          </a:ln>
        </p:spPr>
        <p:txBody>
          <a:bodyPr lIns="90000" tIns="46800" rIns="90000" bIns="46800" anchor="ctr">
            <a:noAutofit/>
          </a:bodyPr>
          <a:lstStyle>
            <a:lvl1pPr indent="0" defTabSz="914400">
              <a:lnSpc>
                <a:spcPct val="100000"/>
              </a:lnSpc>
              <a:buNone/>
              <a:tabLst>
                <a:tab pos="0" algn="l"/>
              </a:tabLst>
              <a:defRPr lang="es-ES" sz="1200" b="0" strike="noStrike" spc="-1">
                <a:solidFill>
                  <a:srgbClr val="898989"/>
                </a:solidFill>
                <a:latin typeface="Calibri"/>
                <a:ea typeface="DejaVu Sans"/>
              </a:defRPr>
            </a:lvl1pPr>
          </a:lstStyle>
          <a:p>
            <a:pPr indent="0" defTabSz="914400">
              <a:lnSpc>
                <a:spcPct val="100000"/>
              </a:lnSpc>
              <a:buNone/>
              <a:tabLst>
                <a:tab pos="0" algn="l"/>
              </a:tabLst>
            </a:pPr>
            <a:r>
              <a:rPr lang="es-ES" sz="1200" b="0" strike="noStrike" spc="-1">
                <a:solidFill>
                  <a:srgbClr val="898989"/>
                </a:solidFill>
                <a:latin typeface="Calibri"/>
                <a:ea typeface="DejaVu Sans"/>
              </a:rPr>
              <a:t>&lt;date/time&gt;</a:t>
            </a:r>
            <a:endParaRPr lang="ca-ES" sz="1200" b="0" strike="noStrike" spc="-1">
              <a:solidFill>
                <a:srgbClr val="000000"/>
              </a:solidFill>
              <a:latin typeface="Calibri"/>
            </a:endParaRPr>
          </a:p>
        </p:txBody>
      </p:sp>
      <p:sp>
        <p:nvSpPr>
          <p:cNvPr id="5" name="PlaceHolder 4"/>
          <p:cNvSpPr>
            <a:spLocks noGrp="1"/>
          </p:cNvSpPr>
          <p:nvPr>
            <p:ph type="ftr" idx="2"/>
          </p:nvPr>
        </p:nvSpPr>
        <p:spPr>
          <a:xfrm>
            <a:off x="4038480" y="6356520"/>
            <a:ext cx="4114440" cy="364680"/>
          </a:xfrm>
          <a:prstGeom prst="rect">
            <a:avLst/>
          </a:prstGeom>
          <a:noFill/>
          <a:ln w="0">
            <a:noFill/>
          </a:ln>
        </p:spPr>
        <p:txBody>
          <a:bodyPr lIns="90000" tIns="46800" rIns="90000" bIns="46800" anchor="ctr">
            <a:noAutofit/>
          </a:bodyPr>
          <a:lstStyle>
            <a:lvl1pPr indent="0" algn="ctr">
              <a:buNone/>
              <a:defRPr lang="ca-ES" sz="1400" b="0" strike="noStrike" spc="-1">
                <a:solidFill>
                  <a:srgbClr val="000000"/>
                </a:solidFill>
                <a:latin typeface="Calibri"/>
              </a:defRPr>
            </a:lvl1pPr>
          </a:lstStyle>
          <a:p>
            <a:pPr indent="0" algn="ctr">
              <a:buNone/>
            </a:pPr>
            <a:r>
              <a:rPr lang="ca-ES" sz="1400" b="0" strike="noStrike" spc="-1">
                <a:solidFill>
                  <a:srgbClr val="000000"/>
                </a:solidFill>
                <a:latin typeface="Calibri"/>
              </a:rPr>
              <a:t>&lt;footer&gt;</a:t>
            </a:r>
          </a:p>
        </p:txBody>
      </p:sp>
      <p:sp>
        <p:nvSpPr>
          <p:cNvPr id="6" name="PlaceHolder 5"/>
          <p:cNvSpPr>
            <a:spLocks noGrp="1"/>
          </p:cNvSpPr>
          <p:nvPr>
            <p:ph type="sldNum" idx="3"/>
          </p:nvPr>
        </p:nvSpPr>
        <p:spPr>
          <a:xfrm>
            <a:off x="8610480" y="6356520"/>
            <a:ext cx="2742840" cy="364680"/>
          </a:xfrm>
          <a:prstGeom prst="rect">
            <a:avLst/>
          </a:prstGeom>
          <a:noFill/>
          <a:ln w="0">
            <a:noFill/>
          </a:ln>
        </p:spPr>
        <p:txBody>
          <a:bodyPr lIns="90000" tIns="46800" rIns="90000" bIns="46800" anchor="ctr">
            <a:noAutofit/>
          </a:bodyPr>
          <a:lstStyle>
            <a:lvl1pPr indent="0" algn="r" defTabSz="914400">
              <a:lnSpc>
                <a:spcPct val="100000"/>
              </a:lnSpc>
              <a:buNone/>
              <a:tabLst>
                <a:tab pos="0" algn="l"/>
              </a:tabLst>
              <a:defRPr lang="es-ES" sz="1200" b="0" strike="noStrike" spc="-1">
                <a:solidFill>
                  <a:srgbClr val="898989"/>
                </a:solidFill>
                <a:latin typeface="Calibri"/>
                <a:ea typeface="DejaVu Sans"/>
              </a:defRPr>
            </a:lvl1pPr>
          </a:lstStyle>
          <a:p>
            <a:pPr indent="0" algn="r" defTabSz="914400">
              <a:lnSpc>
                <a:spcPct val="100000"/>
              </a:lnSpc>
              <a:buNone/>
              <a:tabLst>
                <a:tab pos="0" algn="l"/>
              </a:tabLst>
            </a:pPr>
            <a:fld id="{283F2613-5370-487C-91DD-6351B56A56E5}" type="slidenum">
              <a:rPr lang="es-ES" sz="1200" b="0" strike="noStrike" spc="-1">
                <a:solidFill>
                  <a:srgbClr val="898989"/>
                </a:solidFill>
                <a:latin typeface="Calibri"/>
                <a:ea typeface="DejaVu Sans"/>
              </a:rPr>
              <a:t>‹Nº›</a:t>
            </a:fld>
            <a:endParaRPr lang="ca-ES" sz="1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le14">
    <p:bg>
      <p:bgPr>
        <a:solidFill>
          <a:srgbClr val="FFFFFF"/>
        </a:solidFill>
        <a:effectLst/>
      </p:bgPr>
    </p:bg>
    <p:spTree>
      <p:nvGrpSpPr>
        <p:cNvPr id="1" name=""/>
        <p:cNvGrpSpPr/>
        <p:nvPr/>
      </p:nvGrpSpPr>
      <p:grpSpPr>
        <a:xfrm>
          <a:off x="0" y="0"/>
          <a:ext cx="0" cy="0"/>
          <a:chOff x="0" y="0"/>
          <a:chExt cx="0" cy="0"/>
        </a:xfrm>
      </p:grpSpPr>
      <p:pic>
        <p:nvPicPr>
          <p:cNvPr id="7" name="Imagen 7"/>
          <p:cNvPicPr/>
          <p:nvPr/>
        </p:nvPicPr>
        <p:blipFill>
          <a:blip r:embed="rId2"/>
          <a:stretch/>
        </p:blipFill>
        <p:spPr>
          <a:xfrm>
            <a:off x="0" y="0"/>
            <a:ext cx="12191760" cy="907560"/>
          </a:xfrm>
          <a:prstGeom prst="rect">
            <a:avLst/>
          </a:prstGeom>
          <a:noFill/>
          <a:ln w="0">
            <a:noFill/>
          </a:ln>
        </p:spPr>
      </p:pic>
      <p:grpSp>
        <p:nvGrpSpPr>
          <p:cNvPr id="8" name="Grupo 8"/>
          <p:cNvGrpSpPr/>
          <p:nvPr/>
        </p:nvGrpSpPr>
        <p:grpSpPr>
          <a:xfrm>
            <a:off x="46080" y="9360"/>
            <a:ext cx="7768800" cy="907920"/>
            <a:chOff x="46080" y="9360"/>
            <a:chExt cx="7768800" cy="907920"/>
          </a:xfrm>
        </p:grpSpPr>
        <p:pic>
          <p:nvPicPr>
            <p:cNvPr id="9" name="Imagen 9"/>
            <p:cNvPicPr/>
            <p:nvPr/>
          </p:nvPicPr>
          <p:blipFill>
            <a:blip r:embed="rId3"/>
            <a:srcRect l="34831"/>
            <a:stretch/>
          </p:blipFill>
          <p:spPr>
            <a:xfrm>
              <a:off x="2291040" y="9360"/>
              <a:ext cx="5523840" cy="907920"/>
            </a:xfrm>
            <a:prstGeom prst="rect">
              <a:avLst/>
            </a:prstGeom>
            <a:noFill/>
            <a:ln w="0">
              <a:noFill/>
            </a:ln>
          </p:spPr>
        </p:pic>
        <p:pic>
          <p:nvPicPr>
            <p:cNvPr id="10" name="Imagen 10"/>
            <p:cNvPicPr/>
            <p:nvPr/>
          </p:nvPicPr>
          <p:blipFill>
            <a:blip r:embed="rId4"/>
            <a:stretch/>
          </p:blipFill>
          <p:spPr>
            <a:xfrm>
              <a:off x="46080" y="80640"/>
              <a:ext cx="2244600" cy="765360"/>
            </a:xfrm>
            <a:prstGeom prst="rect">
              <a:avLst/>
            </a:prstGeom>
            <a:noFill/>
            <a:ln w="0">
              <a:noFill/>
            </a:ln>
          </p:spPr>
        </p:pic>
      </p:grpSp>
      <p:pic>
        <p:nvPicPr>
          <p:cNvPr id="11" name="Imagen 11"/>
          <p:cNvPicPr/>
          <p:nvPr/>
        </p:nvPicPr>
        <p:blipFill>
          <a:blip r:embed="rId2"/>
          <a:stretch/>
        </p:blipFill>
        <p:spPr>
          <a:xfrm>
            <a:off x="-4680" y="6397560"/>
            <a:ext cx="12191400" cy="464760"/>
          </a:xfrm>
          <a:prstGeom prst="rect">
            <a:avLst/>
          </a:prstGeom>
          <a:noFill/>
          <a:ln w="0">
            <a:noFill/>
          </a:ln>
        </p:spPr>
      </p:pic>
      <p:pic>
        <p:nvPicPr>
          <p:cNvPr id="12" name="Imagen 14"/>
          <p:cNvPicPr/>
          <p:nvPr/>
        </p:nvPicPr>
        <p:blipFill>
          <a:blip r:embed="rId5"/>
          <a:stretch/>
        </p:blipFill>
        <p:spPr>
          <a:xfrm>
            <a:off x="8190000" y="6389640"/>
            <a:ext cx="4001760" cy="468000"/>
          </a:xfrm>
          <a:prstGeom prst="rect">
            <a:avLst/>
          </a:prstGeom>
          <a:noFill/>
          <a:ln w="0">
            <a:noFill/>
          </a:ln>
        </p:spPr>
      </p:pic>
      <p:sp>
        <p:nvSpPr>
          <p:cNvPr id="13" name="Marcador de número de diapositiva 16"/>
          <p:cNvSpPr/>
          <p:nvPr/>
        </p:nvSpPr>
        <p:spPr>
          <a:xfrm>
            <a:off x="139680" y="642780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F61311B-79BF-479B-9430-F54658445CDB}" type="slidenum">
              <a:rPr lang="es-ES" sz="1800" b="0" strike="noStrike" spc="-1">
                <a:solidFill>
                  <a:srgbClr val="FFFFFF"/>
                </a:solidFill>
                <a:latin typeface="Calibri"/>
                <a:ea typeface="DejaVu Sans"/>
              </a:rPr>
              <a:t>‹Nº›</a:t>
            </a:fld>
            <a:endParaRPr lang="ca-ES" sz="1800" b="0" strike="noStrike" spc="-1">
              <a:solidFill>
                <a:srgbClr val="000000"/>
              </a:solidFill>
              <a:latin typeface="Calibri"/>
            </a:endParaRPr>
          </a:p>
        </p:txBody>
      </p:sp>
      <p:pic>
        <p:nvPicPr>
          <p:cNvPr id="14" name="Imagen 14"/>
          <p:cNvPicPr/>
          <p:nvPr/>
        </p:nvPicPr>
        <p:blipFill>
          <a:blip r:embed="rId6"/>
          <a:stretch/>
        </p:blipFill>
        <p:spPr>
          <a:xfrm>
            <a:off x="0" y="0"/>
            <a:ext cx="12191760" cy="6857640"/>
          </a:xfrm>
          <a:prstGeom prst="rect">
            <a:avLst/>
          </a:prstGeom>
          <a:noFill/>
          <a:ln w="0">
            <a:noFill/>
          </a:ln>
        </p:spPr>
      </p:pic>
      <p:grpSp>
        <p:nvGrpSpPr>
          <p:cNvPr id="15" name="Rectángulo 9"/>
          <p:cNvGrpSpPr/>
          <p:nvPr/>
        </p:nvGrpSpPr>
        <p:grpSpPr>
          <a:xfrm>
            <a:off x="-30240" y="0"/>
            <a:ext cx="12222000" cy="6857640"/>
            <a:chOff x="-30240" y="0"/>
            <a:chExt cx="12222000" cy="6857640"/>
          </a:xfrm>
        </p:grpSpPr>
        <p:pic>
          <p:nvPicPr>
            <p:cNvPr id="16" name="Rectángulo 9"/>
            <p:cNvPicPr/>
            <p:nvPr/>
          </p:nvPicPr>
          <p:blipFill>
            <a:blip r:embed="rId7"/>
            <a:stretch/>
          </p:blipFill>
          <p:spPr>
            <a:xfrm>
              <a:off x="-28800" y="0"/>
              <a:ext cx="12220560" cy="6857640"/>
            </a:xfrm>
            <a:prstGeom prst="rect">
              <a:avLst/>
            </a:prstGeom>
            <a:noFill/>
            <a:ln w="0">
              <a:noFill/>
            </a:ln>
          </p:spPr>
        </p:pic>
        <p:sp>
          <p:nvSpPr>
            <p:cNvPr id="17" name="Rectángulo 16"/>
            <p:cNvSpPr/>
            <p:nvPr/>
          </p:nvSpPr>
          <p:spPr>
            <a:xfrm>
              <a:off x="-30240" y="0"/>
              <a:ext cx="12222000" cy="68576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800" b="0" strike="noStrike" spc="-1">
                <a:solidFill>
                  <a:srgbClr val="000000"/>
                </a:solidFill>
                <a:latin typeface="Calibri"/>
                <a:ea typeface="DejaVu Sans"/>
              </a:endParaRPr>
            </a:p>
          </p:txBody>
        </p:sp>
      </p:grpSp>
      <p:pic>
        <p:nvPicPr>
          <p:cNvPr id="18" name="Imagen 16"/>
          <p:cNvPicPr/>
          <p:nvPr/>
        </p:nvPicPr>
        <p:blipFill>
          <a:blip r:embed="rId8"/>
          <a:stretch/>
        </p:blipFill>
        <p:spPr>
          <a:xfrm>
            <a:off x="774720" y="333360"/>
            <a:ext cx="2381040" cy="765000"/>
          </a:xfrm>
          <a:prstGeom prst="rect">
            <a:avLst/>
          </a:prstGeom>
          <a:noFill/>
          <a:ln w="0">
            <a:noFill/>
          </a:ln>
        </p:spPr>
      </p:pic>
      <p:pic>
        <p:nvPicPr>
          <p:cNvPr id="19" name="Imagen 17"/>
          <p:cNvPicPr/>
          <p:nvPr/>
        </p:nvPicPr>
        <p:blipFill>
          <a:blip r:embed="rId9"/>
          <a:stretch/>
        </p:blipFill>
        <p:spPr>
          <a:xfrm>
            <a:off x="3300480" y="388800"/>
            <a:ext cx="2542680" cy="622080"/>
          </a:xfrm>
          <a:prstGeom prst="rect">
            <a:avLst/>
          </a:prstGeom>
          <a:noFill/>
          <a:ln w="0">
            <a:noFill/>
          </a:ln>
        </p:spPr>
      </p:pic>
      <p:sp>
        <p:nvSpPr>
          <p:cNvPr id="20" name="PlaceHolder 1"/>
          <p:cNvSpPr>
            <a:spLocks noGrp="1"/>
          </p:cNvSpPr>
          <p:nvPr>
            <p:ph type="title"/>
          </p:nvPr>
        </p:nvSpPr>
        <p:spPr>
          <a:xfrm>
            <a:off x="609480" y="273600"/>
            <a:ext cx="10973520" cy="1144800"/>
          </a:xfrm>
          <a:prstGeom prst="rect">
            <a:avLst/>
          </a:prstGeom>
          <a:noFill/>
          <a:ln w="0">
            <a:noFill/>
          </a:ln>
        </p:spPr>
        <p:txBody>
          <a:bodyPr lIns="0" tIns="0" rIns="0" bIns="0" anchor="ctr">
            <a:noAutofit/>
          </a:bodyPr>
          <a:lstStyle/>
          <a:p>
            <a:pPr indent="0">
              <a:buNone/>
            </a:pPr>
            <a:r>
              <a:rPr lang="es-ES" sz="1800" b="0" strike="noStrike" spc="-1">
                <a:solidFill>
                  <a:schemeClr val="dk1"/>
                </a:solidFill>
                <a:latin typeface="Arial"/>
              </a:rPr>
              <a:t>Click to edit the title text format</a:t>
            </a:r>
          </a:p>
        </p:txBody>
      </p:sp>
      <p:sp>
        <p:nvSpPr>
          <p:cNvPr id="21" name="PlaceHolder 2"/>
          <p:cNvSpPr>
            <a:spLocks noGrp="1"/>
          </p:cNvSpPr>
          <p:nvPr>
            <p:ph type="body"/>
          </p:nvPr>
        </p:nvSpPr>
        <p:spPr>
          <a:xfrm>
            <a:off x="609480" y="1604520"/>
            <a:ext cx="1097352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s-ES" sz="2800" b="0" strike="noStrike" spc="-1">
                <a:solidFill>
                  <a:schemeClr val="dk1"/>
                </a:solidFill>
                <a:latin typeface="Arial"/>
              </a:rPr>
              <a:t>Click to edit the outline text format</a:t>
            </a:r>
          </a:p>
          <a:p>
            <a:pPr marL="864000" lvl="1" indent="-324000">
              <a:lnSpc>
                <a:spcPct val="90000"/>
              </a:lnSpc>
              <a:spcBef>
                <a:spcPts val="1134"/>
              </a:spcBef>
              <a:buClr>
                <a:srgbClr val="000000"/>
              </a:buClr>
              <a:buSzPct val="75000"/>
              <a:buFont typeface="Symbol" charset="2"/>
              <a:buChar char=""/>
            </a:pPr>
            <a:r>
              <a:rPr lang="es-ES" sz="2000" b="0" strike="noStrike" spc="-1">
                <a:solidFill>
                  <a:schemeClr val="dk1"/>
                </a:solidFill>
                <a:latin typeface="Arial"/>
              </a:rPr>
              <a:t>Second Outline Level</a:t>
            </a:r>
          </a:p>
          <a:p>
            <a:pPr marL="1296000" lvl="2" indent="-288000">
              <a:lnSpc>
                <a:spcPct val="90000"/>
              </a:lnSpc>
              <a:spcBef>
                <a:spcPts val="850"/>
              </a:spcBef>
              <a:buClr>
                <a:srgbClr val="000000"/>
              </a:buClr>
              <a:buSzPct val="45000"/>
              <a:buFont typeface="Wingdings" charset="2"/>
              <a:buChar char=""/>
            </a:pPr>
            <a:r>
              <a:rPr lang="es-ES" sz="1800" b="0" strike="noStrike" spc="-1">
                <a:solidFill>
                  <a:schemeClr val="dk1"/>
                </a:solidFill>
                <a:latin typeface="Arial"/>
              </a:rPr>
              <a:t>Third Outline Level</a:t>
            </a:r>
          </a:p>
          <a:p>
            <a:pPr marL="1728000" lvl="3" indent="-216000">
              <a:lnSpc>
                <a:spcPct val="90000"/>
              </a:lnSpc>
              <a:spcBef>
                <a:spcPts val="567"/>
              </a:spcBef>
              <a:buClr>
                <a:srgbClr val="000000"/>
              </a:buClr>
              <a:buSzPct val="75000"/>
              <a:buFont typeface="Symbol" charset="2"/>
              <a:buChar char=""/>
            </a:pPr>
            <a:r>
              <a:rPr lang="es-ES" sz="1800" b="0" strike="noStrike" spc="-1">
                <a:solidFill>
                  <a:schemeClr val="dk1"/>
                </a:solidFill>
                <a:latin typeface="Arial"/>
              </a:rPr>
              <a:t>Fourth Outline Level</a:t>
            </a:r>
          </a:p>
          <a:p>
            <a:pPr marL="2160000" lvl="4" indent="-216000">
              <a:lnSpc>
                <a:spcPct val="90000"/>
              </a:lnSpc>
              <a:spcBef>
                <a:spcPts val="283"/>
              </a:spcBef>
              <a:buClr>
                <a:srgbClr val="000000"/>
              </a:buClr>
              <a:buSzPct val="45000"/>
              <a:buFont typeface="Wingdings" charset="2"/>
              <a:buChar char=""/>
            </a:pPr>
            <a:r>
              <a:rPr lang="es-ES" sz="2000" b="0" strike="noStrike" spc="-1">
                <a:solidFill>
                  <a:schemeClr val="dk1"/>
                </a:solidFill>
                <a:latin typeface="Arial"/>
              </a:rPr>
              <a:t>Fifth Outline Level</a:t>
            </a:r>
          </a:p>
          <a:p>
            <a:pPr marL="2592000" lvl="5" indent="-216000">
              <a:lnSpc>
                <a:spcPct val="90000"/>
              </a:lnSpc>
              <a:spcBef>
                <a:spcPts val="283"/>
              </a:spcBef>
              <a:buClr>
                <a:srgbClr val="000000"/>
              </a:buClr>
              <a:buSzPct val="45000"/>
              <a:buFont typeface="Wingdings" charset="2"/>
              <a:buChar char=""/>
            </a:pPr>
            <a:r>
              <a:rPr lang="es-ES" sz="2000" b="0" strike="noStrike" spc="-1">
                <a:solidFill>
                  <a:schemeClr val="dk1"/>
                </a:solidFill>
                <a:latin typeface="Arial"/>
              </a:rPr>
              <a:t>Sixth Outline Level</a:t>
            </a:r>
          </a:p>
          <a:p>
            <a:pPr marL="3024000" lvl="6" indent="-216000">
              <a:lnSpc>
                <a:spcPct val="90000"/>
              </a:lnSpc>
              <a:spcBef>
                <a:spcPts val="283"/>
              </a:spcBef>
              <a:buClr>
                <a:srgbClr val="000000"/>
              </a:buClr>
              <a:buSzPct val="45000"/>
              <a:buFont typeface="Wingdings" charset="2"/>
              <a:buChar char=""/>
            </a:pPr>
            <a:r>
              <a:rPr lang="es-ES" sz="2000" b="0" strike="noStrike" spc="-1">
                <a:solidFill>
                  <a:schemeClr val="dk1"/>
                </a:solidFill>
                <a:latin typeface="Arial"/>
              </a:rPr>
              <a:t>Seventh Outline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4A4BDFA-8B0B-4B75-BFFC-7C82AEBE5A81}"/>
              </a:ext>
            </a:extLst>
          </p:cNvPr>
          <p:cNvSpPr>
            <a:spLocks noGrp="1"/>
          </p:cNvSpPr>
          <p:nvPr>
            <p:ph type="dt" sz="half" idx="10"/>
          </p:nvPr>
        </p:nvSpPr>
        <p:spPr/>
        <p:txBody>
          <a:bodyPr/>
          <a:lstStyle/>
          <a:p>
            <a:fld id="{632E6EAD-54F1-4022-B6B8-22E253404741}" type="datetimeFigureOut">
              <a:rPr lang="es-ES" smtClean="0"/>
              <a:t>17/06/2026</a:t>
            </a:fld>
            <a:endParaRPr lang="es-ES"/>
          </a:p>
        </p:txBody>
      </p:sp>
      <p:sp>
        <p:nvSpPr>
          <p:cNvPr id="3" name="Marcador de pie de página 2">
            <a:extLst>
              <a:ext uri="{FF2B5EF4-FFF2-40B4-BE49-F238E27FC236}">
                <a16:creationId xmlns:a16="http://schemas.microsoft.com/office/drawing/2014/main" id="{48A3786F-A1B5-45F3-A971-EB26DD3608EB}"/>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E99209F2-755F-4ADB-AC24-CD3F104A3B2A}"/>
              </a:ext>
            </a:extLst>
          </p:cNvPr>
          <p:cNvSpPr>
            <a:spLocks noGrp="1"/>
          </p:cNvSpPr>
          <p:nvPr>
            <p:ph type="sldNum" sz="quarter" idx="12"/>
          </p:nvPr>
        </p:nvSpPr>
        <p:spPr/>
        <p:txBody>
          <a:bodyPr/>
          <a:lstStyle/>
          <a:p>
            <a:fld id="{31A7448A-3E1C-442B-A42F-CF77FBC4518C}" type="slidenum">
              <a:rPr lang="es-ES" smtClean="0"/>
              <a:t>‹Nº›</a:t>
            </a:fld>
            <a:endParaRPr lang="es-ES"/>
          </a:p>
        </p:txBody>
      </p:sp>
    </p:spTree>
    <p:extLst>
      <p:ext uri="{BB962C8B-B14F-4D97-AF65-F5344CB8AC3E}">
        <p14:creationId xmlns:p14="http://schemas.microsoft.com/office/powerpoint/2010/main" val="4269707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8.jp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jpeg"/><Relationship Id="rId7" Type="http://schemas.openxmlformats.org/officeDocument/2006/relationships/hyperlink" Target="mailto:gemma.rius@imb-cnm.csic.es" TargetMode="External"/><Relationship Id="rId12"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9.emf"/><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1.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4.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19.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13" Type="http://schemas.openxmlformats.org/officeDocument/2006/relationships/image" Target="../media/image27.png"/><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5.png"/><Relationship Id="rId5" Type="http://schemas.openxmlformats.org/officeDocument/2006/relationships/image" Target="../media/image11.png"/><Relationship Id="rId15" Type="http://schemas.openxmlformats.org/officeDocument/2006/relationships/image" Target="../media/image29.jpe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 Id="rId14" Type="http://schemas.openxmlformats.org/officeDocument/2006/relationships/image" Target="../media/image28.png"/></Relationships>
</file>

<file path=ppt/slides/_rels/slide2.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30.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1.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32.jpe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2.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13" Type="http://schemas.openxmlformats.org/officeDocument/2006/relationships/image" Target="../media/image35.emf"/><Relationship Id="rId18" Type="http://schemas.openxmlformats.org/officeDocument/2006/relationships/image" Target="../media/image40.png"/><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34.png"/><Relationship Id="rId17" Type="http://schemas.openxmlformats.org/officeDocument/2006/relationships/image" Target="../media/image39.emf"/><Relationship Id="rId2" Type="http://schemas.openxmlformats.org/officeDocument/2006/relationships/notesSlide" Target="../notesSlides/notesSlide22.xml"/><Relationship Id="rId16" Type="http://schemas.openxmlformats.org/officeDocument/2006/relationships/image" Target="../media/image38.emf"/><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33.emf"/><Relationship Id="rId5" Type="http://schemas.openxmlformats.org/officeDocument/2006/relationships/image" Target="../media/image11.png"/><Relationship Id="rId15" Type="http://schemas.openxmlformats.org/officeDocument/2006/relationships/image" Target="../media/image37.emf"/><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 Id="rId14" Type="http://schemas.openxmlformats.org/officeDocument/2006/relationships/image" Target="../media/image36.emf"/></Relationships>
</file>

<file path=ppt/slides/_rels/slide23.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hyperlink" Target="https://doi.org/10.1038/s41567-021-01432-8"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41.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4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43.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6.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13" Type="http://schemas.openxmlformats.org/officeDocument/2006/relationships/hyperlink" Target="https://link.springer.com/chapter/10.1007/978-3-319-24091-6_2"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hyperlink" Target="https://journals.aps.org/prd/abstract/10.1103/PhysRevD.104.032010"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44.png"/><Relationship Id="rId5" Type="http://schemas.openxmlformats.org/officeDocument/2006/relationships/image" Target="../media/image11.png"/><Relationship Id="rId15" Type="http://schemas.openxmlformats.org/officeDocument/2006/relationships/image" Target="../media/image46.emf"/><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 Id="rId14" Type="http://schemas.openxmlformats.org/officeDocument/2006/relationships/image" Target="../media/image45.emf"/></Relationships>
</file>

<file path=ppt/slides/_rels/slide27.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13" Type="http://schemas.openxmlformats.org/officeDocument/2006/relationships/hyperlink" Target="https://doi.org/10.1063/5.0045990"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48.emf"/><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47.emf"/><Relationship Id="rId5" Type="http://schemas.openxmlformats.org/officeDocument/2006/relationships/image" Target="../media/image11.png"/><Relationship Id="rId15" Type="http://schemas.openxmlformats.org/officeDocument/2006/relationships/hyperlink" Target="https://www.nature.com/articles/nnano.2013.267" TargetMode="External"/><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 Id="rId14" Type="http://schemas.openxmlformats.org/officeDocument/2006/relationships/image" Target="../media/image49.png"/></Relationships>
</file>

<file path=ppt/slides/_rels/slide28.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50.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29.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8" Type="http://schemas.openxmlformats.org/officeDocument/2006/relationships/image" Target="../media/image52.jpg"/><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54.jpg"/><Relationship Id="rId4" Type="http://schemas.openxmlformats.org/officeDocument/2006/relationships/image" Target="../media/image10.png"/><Relationship Id="rId9" Type="http://schemas.openxmlformats.org/officeDocument/2006/relationships/image" Target="../media/image53.jpeg"/></Relationships>
</file>

<file path=ppt/slides/_rels/slide3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https://iopscience.iop.org/article/10.1088/1361-6668/adf360/meta" TargetMode="External"/><Relationship Id="rId18" Type="http://schemas.openxmlformats.org/officeDocument/2006/relationships/hyperlink" Target="https://doi.org/10.1109/TASC.2026.3673788" TargetMode="External"/><Relationship Id="rId3" Type="http://schemas.openxmlformats.org/officeDocument/2006/relationships/image" Target="../media/image55.png"/><Relationship Id="rId7" Type="http://schemas.openxmlformats.org/officeDocument/2006/relationships/image" Target="../media/image4.png"/><Relationship Id="rId12" Type="http://schemas.openxmlformats.org/officeDocument/2006/relationships/hyperlink" Target="mailto:gemma.rius@csic.es" TargetMode="External"/><Relationship Id="rId17" Type="http://schemas.openxmlformats.org/officeDocument/2006/relationships/hyperlink" Target="https://doi.org/10.1007/s10909-026-03390-y" TargetMode="External"/><Relationship Id="rId2" Type="http://schemas.openxmlformats.org/officeDocument/2006/relationships/notesSlide" Target="../notesSlides/notesSlide31.xml"/><Relationship Id="rId16" Type="http://schemas.openxmlformats.org/officeDocument/2006/relationships/image" Target="../media/image60.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58.jpeg"/><Relationship Id="rId5" Type="http://schemas.openxmlformats.org/officeDocument/2006/relationships/image" Target="../media/image10.png"/><Relationship Id="rId15" Type="http://schemas.openxmlformats.org/officeDocument/2006/relationships/image" Target="../media/image59.png"/><Relationship Id="rId10" Type="http://schemas.openxmlformats.org/officeDocument/2006/relationships/image" Target="../media/image57.png"/><Relationship Id="rId4" Type="http://schemas.openxmlformats.org/officeDocument/2006/relationships/image" Target="../media/image9.jpeg"/><Relationship Id="rId9" Type="http://schemas.openxmlformats.org/officeDocument/2006/relationships/image" Target="../media/image56.png"/><Relationship Id="rId14" Type="http://schemas.openxmlformats.org/officeDocument/2006/relationships/hyperlink" Target="https://iopscience.iop.org/article/10.1088/1361-6668/ad20fc/meta"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61.png"/><Relationship Id="rId4" Type="http://schemas.openxmlformats.org/officeDocument/2006/relationships/image" Target="../media/image10.png"/><Relationship Id="rId9" Type="http://schemas.openxmlformats.org/officeDocument/2006/relationships/hyperlink" Target="https://iopscience.iop.org/article/10.1088/1361-6668/adf360/meta"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hyperlink" Target="https://doi.org/10.1063/5.0319835" TargetMode="External"/><Relationship Id="rId4" Type="http://schemas.openxmlformats.org/officeDocument/2006/relationships/image" Target="../media/image10.png"/><Relationship Id="rId9" Type="http://schemas.openxmlformats.org/officeDocument/2006/relationships/hyperlink" Target="mailto:gemma.rius@csic.es"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mailto:gemma.rius@csic.es" TargetMode="External"/><Relationship Id="rId13" Type="http://schemas.openxmlformats.org/officeDocument/2006/relationships/image" Target="../media/image66.jpeg"/><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65.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64.jpeg"/><Relationship Id="rId5" Type="http://schemas.openxmlformats.org/officeDocument/2006/relationships/image" Target="../media/image11.png"/><Relationship Id="rId10" Type="http://schemas.openxmlformats.org/officeDocument/2006/relationships/image" Target="../media/image63.JPG"/><Relationship Id="rId4" Type="http://schemas.openxmlformats.org/officeDocument/2006/relationships/image" Target="../media/image10.png"/><Relationship Id="rId9" Type="http://schemas.openxmlformats.org/officeDocument/2006/relationships/image" Target="../media/image62.JPG"/><Relationship Id="rId14" Type="http://schemas.openxmlformats.org/officeDocument/2006/relationships/image" Target="../media/image67.png"/></Relationships>
</file>

<file path=ppt/slides/_rels/slide35.xml.rels><?xml version="1.0" encoding="UTF-8" standalone="yes"?>
<Relationships xmlns="http://schemas.openxmlformats.org/package/2006/relationships"><Relationship Id="rId8" Type="http://schemas.openxmlformats.org/officeDocument/2006/relationships/hyperlink" Target="mailto:gemma.rius@csic.es" TargetMode="External"/><Relationship Id="rId13" Type="http://schemas.openxmlformats.org/officeDocument/2006/relationships/image" Target="../media/image72.png"/><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71.jp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70.JPG"/><Relationship Id="rId5" Type="http://schemas.openxmlformats.org/officeDocument/2006/relationships/image" Target="../media/image11.png"/><Relationship Id="rId10" Type="http://schemas.openxmlformats.org/officeDocument/2006/relationships/image" Target="../media/image69.JPG"/><Relationship Id="rId4" Type="http://schemas.openxmlformats.org/officeDocument/2006/relationships/image" Target="../media/image10.png"/><Relationship Id="rId9" Type="http://schemas.openxmlformats.org/officeDocument/2006/relationships/image" Target="../media/image68.png"/></Relationships>
</file>

<file path=ppt/slides/_rels/slide36.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76.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75.png"/><Relationship Id="rId5" Type="http://schemas.openxmlformats.org/officeDocument/2006/relationships/image" Target="../media/image11.png"/><Relationship Id="rId10" Type="http://schemas.openxmlformats.org/officeDocument/2006/relationships/image" Target="../media/image74.png"/><Relationship Id="rId4" Type="http://schemas.openxmlformats.org/officeDocument/2006/relationships/image" Target="../media/image10.png"/><Relationship Id="rId9" Type="http://schemas.openxmlformats.org/officeDocument/2006/relationships/image" Target="../media/image73.png"/></Relationships>
</file>

<file path=ppt/slides/_rels/slide3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hyperlink" Target="https://iopscience.iop.org/article/10.1088/1361-6668/adf360/meta" TargetMode="External"/><Relationship Id="rId18" Type="http://schemas.openxmlformats.org/officeDocument/2006/relationships/hyperlink" Target="https://doi.org/10.1109/TASC.2026.3673788" TargetMode="External"/><Relationship Id="rId3" Type="http://schemas.openxmlformats.org/officeDocument/2006/relationships/image" Target="../media/image59.png"/><Relationship Id="rId7" Type="http://schemas.openxmlformats.org/officeDocument/2006/relationships/image" Target="../media/image11.png"/><Relationship Id="rId12" Type="http://schemas.openxmlformats.org/officeDocument/2006/relationships/image" Target="../media/image58.jpeg"/><Relationship Id="rId17" Type="http://schemas.openxmlformats.org/officeDocument/2006/relationships/hyperlink" Target="https://doi.org/10.1007/s10909-026-03390-y" TargetMode="External"/><Relationship Id="rId2" Type="http://schemas.openxmlformats.org/officeDocument/2006/relationships/notesSlide" Target="../notesSlides/notesSlide37.xml"/><Relationship Id="rId16" Type="http://schemas.openxmlformats.org/officeDocument/2006/relationships/hyperlink" Target="mailto:gemma.rius@csic.es" TargetMode="Externa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57.png"/><Relationship Id="rId5" Type="http://schemas.openxmlformats.org/officeDocument/2006/relationships/image" Target="../media/image9.jpeg"/><Relationship Id="rId15" Type="http://schemas.openxmlformats.org/officeDocument/2006/relationships/image" Target="../media/image60.png"/><Relationship Id="rId10"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12.png"/><Relationship Id="rId14" Type="http://schemas.openxmlformats.org/officeDocument/2006/relationships/hyperlink" Target="https://iopscience.iop.org/article/10.1088/1361-6668/ad20fc/meta"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mailto:gemma.rius@csic.es" TargetMode="External"/><Relationship Id="rId13" Type="http://schemas.openxmlformats.org/officeDocument/2006/relationships/hyperlink" Target="https://doi.org/10.1109/TASC.2026.3673788" TargetMode="External"/><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hyperlink" Target="https://iopscience.iop.org/article/10.1088/1361-6668/ad20fc/meta"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hyperlink" Target="https://doi.org/10.1007/s10909-026-03390-y" TargetMode="External"/><Relationship Id="rId5" Type="http://schemas.openxmlformats.org/officeDocument/2006/relationships/image" Target="../media/image11.png"/><Relationship Id="rId10" Type="http://schemas.openxmlformats.org/officeDocument/2006/relationships/image" Target="../media/image58.jpeg"/><Relationship Id="rId4" Type="http://schemas.openxmlformats.org/officeDocument/2006/relationships/image" Target="../media/image10.png"/><Relationship Id="rId9" Type="http://schemas.openxmlformats.org/officeDocument/2006/relationships/image" Target="../media/image55.png"/></Relationships>
</file>

<file path=ppt/slides/_rels/slide39.xml.rels><?xml version="1.0" encoding="UTF-8" standalone="yes"?>
<Relationships xmlns="http://schemas.openxmlformats.org/package/2006/relationships"><Relationship Id="rId8" Type="http://schemas.openxmlformats.org/officeDocument/2006/relationships/hyperlink" Target="https://iopscience.iop.org/article/10.1088/1361-6668/ad20fc/meta" TargetMode="External"/><Relationship Id="rId13" Type="http://schemas.openxmlformats.org/officeDocument/2006/relationships/image" Target="../media/image58.jpeg"/><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78.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77.jpg"/><Relationship Id="rId5" Type="http://schemas.openxmlformats.org/officeDocument/2006/relationships/image" Target="../media/image11.png"/><Relationship Id="rId10" Type="http://schemas.openxmlformats.org/officeDocument/2006/relationships/hyperlink" Target="https://doi.org/10.1007/s10909-026-03390-y" TargetMode="External"/><Relationship Id="rId4" Type="http://schemas.openxmlformats.org/officeDocument/2006/relationships/image" Target="../media/image10.png"/><Relationship Id="rId9" Type="http://schemas.openxmlformats.org/officeDocument/2006/relationships/hyperlink" Target="mailto:gemma.rius@csic.es" TargetMode="External"/><Relationship Id="rId14" Type="http://schemas.openxmlformats.org/officeDocument/2006/relationships/image" Target="../media/image79.png"/></Relationships>
</file>

<file path=ppt/slides/_rels/slide4.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40.xml.rels><?xml version="1.0" encoding="UTF-8" standalone="yes"?>
<Relationships xmlns="http://schemas.openxmlformats.org/package/2006/relationships"><Relationship Id="rId8" Type="http://schemas.openxmlformats.org/officeDocument/2006/relationships/hyperlink" Target="mailto:gemma.rius@csic.es" TargetMode="External"/><Relationship Id="rId13" Type="http://schemas.openxmlformats.org/officeDocument/2006/relationships/image" Target="../media/image84.png"/><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83.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2.png"/><Relationship Id="rId5" Type="http://schemas.openxmlformats.org/officeDocument/2006/relationships/image" Target="../media/image11.png"/><Relationship Id="rId10" Type="http://schemas.openxmlformats.org/officeDocument/2006/relationships/image" Target="../media/image81.png"/><Relationship Id="rId4" Type="http://schemas.openxmlformats.org/officeDocument/2006/relationships/image" Target="../media/image10.png"/><Relationship Id="rId9" Type="http://schemas.openxmlformats.org/officeDocument/2006/relationships/image" Target="../media/image80.png"/></Relationships>
</file>

<file path=ppt/slides/_rels/slide41.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hyperlink" Target="https://doi.org/10.1063/5.0162597" TargetMode="External"/><Relationship Id="rId5" Type="http://schemas.openxmlformats.org/officeDocument/2006/relationships/image" Target="../media/image11.png"/><Relationship Id="rId10" Type="http://schemas.openxmlformats.org/officeDocument/2006/relationships/image" Target="../media/image61.png"/><Relationship Id="rId4" Type="http://schemas.openxmlformats.org/officeDocument/2006/relationships/image" Target="../media/image10.png"/><Relationship Id="rId9" Type="http://schemas.openxmlformats.org/officeDocument/2006/relationships/image" Target="../media/image85.png"/></Relationships>
</file>

<file path=ppt/slides/_rels/slide4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6.png"/><Relationship Id="rId7"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hyperlink" Target="https://tes.inrim.it/" TargetMode="External"/><Relationship Id="rId4" Type="http://schemas.openxmlformats.org/officeDocument/2006/relationships/image" Target="../media/image9.jpeg"/><Relationship Id="rId9" Type="http://schemas.openxmlformats.org/officeDocument/2006/relationships/hyperlink" Target="mailto:gemma.rius@csic.es" TargetMode="External"/></Relationships>
</file>

<file path=ppt/slides/_rels/slide4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oleObject" Target="../embeddings/oleObject2.bin"/><Relationship Id="rId3" Type="http://schemas.openxmlformats.org/officeDocument/2006/relationships/notesSlide" Target="../notesSlides/notesSlide43.xml"/><Relationship Id="rId7" Type="http://schemas.openxmlformats.org/officeDocument/2006/relationships/image" Target="../media/image11.png"/><Relationship Id="rId12" Type="http://schemas.openxmlformats.org/officeDocument/2006/relationships/image" Target="../media/image90.jpg"/><Relationship Id="rId17" Type="http://schemas.openxmlformats.org/officeDocument/2006/relationships/image" Target="../media/image55.png"/><Relationship Id="rId2" Type="http://schemas.openxmlformats.org/officeDocument/2006/relationships/slideLayout" Target="../slideLayouts/slideLayout1.xml"/><Relationship Id="rId16" Type="http://schemas.openxmlformats.org/officeDocument/2006/relationships/hyperlink" Target="mailto:gemma.rius@csic.es" TargetMode="External"/><Relationship Id="rId1" Type="http://schemas.openxmlformats.org/officeDocument/2006/relationships/vmlDrawing" Target="../drawings/vmlDrawing1.vml"/><Relationship Id="rId6" Type="http://schemas.openxmlformats.org/officeDocument/2006/relationships/image" Target="../media/image10.png"/><Relationship Id="rId11" Type="http://schemas.openxmlformats.org/officeDocument/2006/relationships/image" Target="../media/image87.emf"/><Relationship Id="rId5" Type="http://schemas.openxmlformats.org/officeDocument/2006/relationships/image" Target="../media/image9.jpeg"/><Relationship Id="rId15" Type="http://schemas.openxmlformats.org/officeDocument/2006/relationships/hyperlink" Target="https://doi.org/10.1109/TASC.2026.3673788" TargetMode="External"/><Relationship Id="rId10" Type="http://schemas.openxmlformats.org/officeDocument/2006/relationships/oleObject" Target="../embeddings/oleObject1.bin"/><Relationship Id="rId4" Type="http://schemas.openxmlformats.org/officeDocument/2006/relationships/image" Target="../media/image89.png"/><Relationship Id="rId9" Type="http://schemas.openxmlformats.org/officeDocument/2006/relationships/image" Target="../media/image12.png"/><Relationship Id="rId14" Type="http://schemas.openxmlformats.org/officeDocument/2006/relationships/image" Target="../media/image88.emf"/></Relationships>
</file>

<file path=ppt/slides/_rels/slide44.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12" Type="http://schemas.openxmlformats.org/officeDocument/2006/relationships/image" Target="../media/image94.emf"/><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3.jpeg"/><Relationship Id="rId5" Type="http://schemas.openxmlformats.org/officeDocument/2006/relationships/image" Target="../media/image11.png"/><Relationship Id="rId10" Type="http://schemas.openxmlformats.org/officeDocument/2006/relationships/image" Target="../media/image92.jpeg"/><Relationship Id="rId4" Type="http://schemas.openxmlformats.org/officeDocument/2006/relationships/image" Target="../media/image10.png"/><Relationship Id="rId9" Type="http://schemas.openxmlformats.org/officeDocument/2006/relationships/image" Target="../media/image91.png"/></Relationships>
</file>

<file path=ppt/slides/_rels/slide45.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jpeg"/><Relationship Id="rId7" Type="http://schemas.openxmlformats.org/officeDocument/2006/relationships/image" Target="../media/image96.jpeg"/><Relationship Id="rId2" Type="http://schemas.openxmlformats.org/officeDocument/2006/relationships/image" Target="../media/image95.png"/><Relationship Id="rId1" Type="http://schemas.openxmlformats.org/officeDocument/2006/relationships/slideLayout" Target="../slideLayouts/slideLayout3.xml"/><Relationship Id="rId6" Type="http://schemas.openxmlformats.org/officeDocument/2006/relationships/hyperlink" Target="mailto:gemma.rius@csic.es" TargetMode="External"/><Relationship Id="rId11" Type="http://schemas.openxmlformats.org/officeDocument/2006/relationships/image" Target="../media/image100.png"/><Relationship Id="rId5" Type="http://schemas.openxmlformats.org/officeDocument/2006/relationships/image" Target="../media/image11.png"/><Relationship Id="rId10" Type="http://schemas.openxmlformats.org/officeDocument/2006/relationships/image" Target="../media/image99.jpeg"/><Relationship Id="rId4" Type="http://schemas.openxmlformats.org/officeDocument/2006/relationships/image" Target="../media/image10.png"/><Relationship Id="rId9" Type="http://schemas.openxmlformats.org/officeDocument/2006/relationships/image" Target="../media/image98.jpeg"/></Relationships>
</file>

<file path=ppt/slides/_rels/slide46.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01.png"/></Relationships>
</file>

<file path=ppt/slides/_rels/slide47.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103.png"/><Relationship Id="rId4" Type="http://schemas.openxmlformats.org/officeDocument/2006/relationships/image" Target="../media/image10.png"/><Relationship Id="rId9" Type="http://schemas.openxmlformats.org/officeDocument/2006/relationships/image" Target="../media/image102.png"/></Relationships>
</file>

<file path=ppt/slides/_rels/slide48.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image" Target="../media/image105.png"/><Relationship Id="rId4" Type="http://schemas.openxmlformats.org/officeDocument/2006/relationships/image" Target="../media/image10.png"/><Relationship Id="rId9" Type="http://schemas.openxmlformats.org/officeDocument/2006/relationships/image" Target="../media/image104.png"/></Relationships>
</file>

<file path=ppt/slides/_rels/slide49.xml.rels><?xml version="1.0" encoding="UTF-8" standalone="yes"?>
<Relationships xmlns="http://schemas.openxmlformats.org/package/2006/relationships"><Relationship Id="rId8" Type="http://schemas.openxmlformats.org/officeDocument/2006/relationships/hyperlink" Target="mailto:gemma.rius@csic.es"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10" Type="http://schemas.openxmlformats.org/officeDocument/2006/relationships/hyperlink" Target="https://doi.org/10.3390/biomimetics10080516" TargetMode="External"/><Relationship Id="rId4" Type="http://schemas.openxmlformats.org/officeDocument/2006/relationships/image" Target="../media/image10.png"/><Relationship Id="rId9" Type="http://schemas.openxmlformats.org/officeDocument/2006/relationships/image" Target="../media/image56.png"/></Relationships>
</file>

<file path=ppt/slides/_rels/slide5.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50.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51.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50.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51.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13" Type="http://schemas.openxmlformats.org/officeDocument/2006/relationships/image" Target="../media/image51.png"/><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06.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52.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07.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53.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12" Type="http://schemas.openxmlformats.org/officeDocument/2006/relationships/image" Target="../media/image109.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08.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54.xml.rels><?xml version="1.0" encoding="UTF-8" standalone="yes"?>
<Relationships xmlns="http://schemas.openxmlformats.org/package/2006/relationships"><Relationship Id="rId8" Type="http://schemas.openxmlformats.org/officeDocument/2006/relationships/hyperlink" Target="https://www.imb-cnm.csic.es/en/sala-blanca-de-micro-y-nanofabricacion" TargetMode="External"/><Relationship Id="rId3" Type="http://schemas.openxmlformats.org/officeDocument/2006/relationships/image" Target="../media/image9.jpeg"/><Relationship Id="rId7" Type="http://schemas.openxmlformats.org/officeDocument/2006/relationships/image" Target="../media/image12.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12.png"/><Relationship Id="rId5" Type="http://schemas.openxmlformats.org/officeDocument/2006/relationships/image" Target="../media/image11.png"/><Relationship Id="rId10" Type="http://schemas.openxmlformats.org/officeDocument/2006/relationships/image" Target="../media/image111.png"/><Relationship Id="rId4" Type="http://schemas.openxmlformats.org/officeDocument/2006/relationships/image" Target="../media/image10.png"/><Relationship Id="rId9" Type="http://schemas.openxmlformats.org/officeDocument/2006/relationships/image" Target="../media/image110.png"/></Relationships>
</file>

<file path=ppt/slides/_rels/slide5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hyperlink" Target="mailto:gemma.rius@imb-cnm.csic.es" TargetMode="External"/><Relationship Id="rId3" Type="http://schemas.openxmlformats.org/officeDocument/2006/relationships/image" Target="../media/image9.jpeg"/><Relationship Id="rId7"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hyperlink" Target="https://quanthep.eu/about/" TargetMode="External"/><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13" name="11 CuadroTexto"/>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b="1" i="1" spc="-1" dirty="0">
                <a:solidFill>
                  <a:schemeClr val="dk1"/>
                </a:solidFill>
                <a:latin typeface="Arial"/>
                <a:ea typeface="DejaVu Sans"/>
              </a:rPr>
              <a:t>qchip.csic.es   </a:t>
            </a:r>
            <a:r>
              <a:rPr lang="es-ES" sz="1500" i="1" spc="-1" dirty="0">
                <a:solidFill>
                  <a:schemeClr val="dk1"/>
                </a:solidFill>
                <a:latin typeface="Arial"/>
                <a:ea typeface="DejaVu Sans"/>
              </a:rPr>
              <a:t>(</a:t>
            </a:r>
            <a:r>
              <a:rPr lang="es-ES" sz="1500" i="1" spc="-1" dirty="0" err="1">
                <a:solidFill>
                  <a:schemeClr val="dk1"/>
                </a:solidFill>
                <a:latin typeface="Arial"/>
                <a:ea typeface="DejaVu Sans"/>
              </a:rPr>
              <a:t>Under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construction</a:t>
            </a:r>
            <a:r>
              <a:rPr lang="es-ES" sz="1500" i="1" spc="-1" dirty="0">
                <a:solidFill>
                  <a:schemeClr val="dk1"/>
                </a:solidFill>
                <a:latin typeface="Arial"/>
                <a:ea typeface="DejaVu Sans"/>
              </a:rPr>
              <a:t>)</a:t>
            </a:r>
            <a:endParaRPr lang="ca-ES" sz="1500" spc="-1" dirty="0">
              <a:solidFill>
                <a:srgbClr val="000000"/>
              </a:solidFill>
              <a:latin typeface="Calibri"/>
            </a:endParaRPr>
          </a:p>
        </p:txBody>
      </p:sp>
      <p:sp>
        <p:nvSpPr>
          <p:cNvPr id="2" name="Rectángulo 1">
            <a:extLst>
              <a:ext uri="{FF2B5EF4-FFF2-40B4-BE49-F238E27FC236}">
                <a16:creationId xmlns:a16="http://schemas.microsoft.com/office/drawing/2014/main" id="{564BBE8B-DC85-458A-A69E-0BC9DBF036F8}"/>
              </a:ext>
            </a:extLst>
          </p:cNvPr>
          <p:cNvSpPr/>
          <p:nvPr/>
        </p:nvSpPr>
        <p:spPr>
          <a:xfrm>
            <a:off x="6096794" y="4622412"/>
            <a:ext cx="5497371" cy="1461939"/>
          </a:xfrm>
          <a:prstGeom prst="rect">
            <a:avLst/>
          </a:prstGeom>
        </p:spPr>
        <p:txBody>
          <a:bodyPr wrap="square">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500" b="1" spc="-1" dirty="0">
                <a:solidFill>
                  <a:srgbClr val="000000"/>
                </a:solidFill>
                <a:latin typeface="Calibri"/>
              </a:rPr>
              <a:t>Gemma </a:t>
            </a:r>
            <a:r>
              <a:rPr lang="en-US" sz="2500" b="1" spc="-1" dirty="0" err="1">
                <a:solidFill>
                  <a:srgbClr val="000000"/>
                </a:solidFill>
                <a:latin typeface="Calibri"/>
              </a:rPr>
              <a:t>Rius</a:t>
            </a:r>
            <a:endParaRPr lang="en-US" sz="2500" b="1" spc="-1" dirty="0">
              <a:solidFill>
                <a:srgbClr val="000000"/>
              </a:solidFill>
              <a:latin typeface="Calibri"/>
            </a:endParaRP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2200" spc="-1" dirty="0" err="1">
                <a:solidFill>
                  <a:srgbClr val="000000"/>
                </a:solidFill>
                <a:latin typeface="Calibri"/>
              </a:rPr>
              <a:t>Institute</a:t>
            </a:r>
            <a:r>
              <a:rPr lang="es-ES" sz="2200" spc="-1" dirty="0">
                <a:solidFill>
                  <a:srgbClr val="000000"/>
                </a:solidFill>
                <a:latin typeface="Calibri"/>
              </a:rPr>
              <a:t> </a:t>
            </a:r>
            <a:r>
              <a:rPr lang="es-ES" sz="2200" spc="-1" dirty="0" err="1">
                <a:solidFill>
                  <a:srgbClr val="000000"/>
                </a:solidFill>
                <a:latin typeface="Calibri"/>
              </a:rPr>
              <a:t>of</a:t>
            </a:r>
            <a:r>
              <a:rPr lang="es-ES" sz="2200" spc="-1" dirty="0">
                <a:solidFill>
                  <a:srgbClr val="000000"/>
                </a:solidFill>
                <a:latin typeface="Calibri"/>
              </a:rPr>
              <a:t> </a:t>
            </a:r>
            <a:r>
              <a:rPr lang="es-ES" sz="2200" spc="-1" dirty="0" err="1">
                <a:solidFill>
                  <a:srgbClr val="000000"/>
                </a:solidFill>
                <a:latin typeface="Calibri"/>
              </a:rPr>
              <a:t>Microelectronics</a:t>
            </a:r>
            <a:r>
              <a:rPr lang="es-ES" sz="2200" spc="-1" dirty="0">
                <a:solidFill>
                  <a:srgbClr val="000000"/>
                </a:solidFill>
                <a:latin typeface="Calibri"/>
              </a:rPr>
              <a:t> </a:t>
            </a:r>
            <a:r>
              <a:rPr lang="es-ES" sz="2200" spc="-1" dirty="0" err="1">
                <a:solidFill>
                  <a:srgbClr val="000000"/>
                </a:solidFill>
                <a:latin typeface="Calibri"/>
              </a:rPr>
              <a:t>of</a:t>
            </a:r>
            <a:r>
              <a:rPr lang="es-ES" sz="2200" spc="-1" dirty="0">
                <a:solidFill>
                  <a:srgbClr val="000000"/>
                </a:solidFill>
                <a:latin typeface="Calibri"/>
              </a:rPr>
              <a:t> Barcelona</a:t>
            </a: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2200" b="1" spc="-1" dirty="0">
                <a:solidFill>
                  <a:srgbClr val="000000"/>
                </a:solidFill>
                <a:latin typeface="Calibri"/>
              </a:rPr>
              <a:t>IMB-CNM-CSIC</a:t>
            </a:r>
            <a:endParaRPr lang="ca-ES" sz="2200" b="1" spc="-1" dirty="0">
              <a:solidFill>
                <a:srgbClr val="000000"/>
              </a:solidFill>
              <a:latin typeface="Calibri"/>
            </a:endParaRP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u="sng" spc="-1" dirty="0">
                <a:solidFill>
                  <a:srgbClr val="0000EE"/>
                </a:solidFill>
                <a:latin typeface="Calibri"/>
                <a:hlinkClick r:id="rId8"/>
              </a:rPr>
              <a:t>gemma.rius@csic.es</a:t>
            </a:r>
            <a:endParaRPr lang="en-US" sz="2000" u="sng" spc="-1" dirty="0">
              <a:solidFill>
                <a:srgbClr val="0000EE"/>
              </a:solidFill>
              <a:latin typeface="Calibri"/>
            </a:endParaRPr>
          </a:p>
        </p:txBody>
      </p:sp>
      <p:sp>
        <p:nvSpPr>
          <p:cNvPr id="3" name="Rectángulo 2">
            <a:extLst>
              <a:ext uri="{FF2B5EF4-FFF2-40B4-BE49-F238E27FC236}">
                <a16:creationId xmlns:a16="http://schemas.microsoft.com/office/drawing/2014/main" id="{E992FE18-36CE-49B4-B719-F71202E0684B}"/>
              </a:ext>
            </a:extLst>
          </p:cNvPr>
          <p:cNvSpPr/>
          <p:nvPr/>
        </p:nvSpPr>
        <p:spPr>
          <a:xfrm>
            <a:off x="1113238" y="1508796"/>
            <a:ext cx="9956643" cy="3308598"/>
          </a:xfrm>
          <a:prstGeom prst="rect">
            <a:avLst/>
          </a:prstGeom>
        </p:spPr>
        <p:txBody>
          <a:bodyPr wrap="square">
            <a:spAutoFit/>
          </a:bodyPr>
          <a:lstStyle/>
          <a:p>
            <a:r>
              <a:rPr lang="es-ES" sz="4400" b="1" dirty="0"/>
              <a:t>TIDPAN</a:t>
            </a:r>
          </a:p>
          <a:p>
            <a:endParaRPr lang="es-ES" sz="3300" b="1" dirty="0"/>
          </a:p>
          <a:p>
            <a:r>
              <a:rPr lang="es-ES" sz="3300" b="1" dirty="0"/>
              <a:t>Taller de Instrumentación y Detectores en </a:t>
            </a:r>
          </a:p>
          <a:p>
            <a:r>
              <a:rPr lang="es-ES" sz="3300" b="1" dirty="0"/>
              <a:t>Física de Partículas, </a:t>
            </a:r>
            <a:r>
              <a:rPr lang="es-ES" sz="3300" b="1" dirty="0" err="1"/>
              <a:t>Astropartículas</a:t>
            </a:r>
            <a:r>
              <a:rPr lang="es-ES" sz="3300" b="1" dirty="0"/>
              <a:t> y Nuclear</a:t>
            </a:r>
          </a:p>
          <a:p>
            <a:endParaRPr lang="es-ES" sz="3300" b="1" dirty="0"/>
          </a:p>
          <a:p>
            <a:r>
              <a:rPr lang="es-ES" sz="3300" b="1" i="1" dirty="0"/>
              <a:t>Quantum Sensors</a:t>
            </a:r>
            <a:endParaRPr lang="en-US" sz="3300" i="1" dirty="0"/>
          </a:p>
        </p:txBody>
      </p:sp>
    </p:spTree>
    <p:extLst>
      <p:ext uri="{BB962C8B-B14F-4D97-AF65-F5344CB8AC3E}">
        <p14:creationId xmlns:p14="http://schemas.microsoft.com/office/powerpoint/2010/main" val="287887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4" name="Imagen 14">
            <a:extLst>
              <a:ext uri="{FF2B5EF4-FFF2-40B4-BE49-F238E27FC236}">
                <a16:creationId xmlns:a16="http://schemas.microsoft.com/office/drawing/2014/main" id="{3DC8195B-B5A5-4796-8EE0-1E8816743D7A}"/>
              </a:ext>
            </a:extLst>
          </p:cNvPr>
          <p:cNvPicPr/>
          <p:nvPr/>
        </p:nvPicPr>
        <p:blipFill>
          <a:blip r:embed="rId7"/>
          <a:stretch/>
        </p:blipFill>
        <p:spPr>
          <a:xfrm>
            <a:off x="8189728" y="6389256"/>
            <a:ext cx="4001239" cy="467939"/>
          </a:xfrm>
          <a:prstGeom prst="rect">
            <a:avLst/>
          </a:prstGeom>
          <a:noFill/>
          <a:ln w="0">
            <a:noFill/>
          </a:ln>
        </p:spPr>
      </p:pic>
      <p:sp>
        <p:nvSpPr>
          <p:cNvPr id="25" name="Marcador de número de diapositiva 16">
            <a:extLst>
              <a:ext uri="{FF2B5EF4-FFF2-40B4-BE49-F238E27FC236}">
                <a16:creationId xmlns:a16="http://schemas.microsoft.com/office/drawing/2014/main" id="{20AA253F-08B7-41A4-AF1C-06DC87A06B7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10</a:t>
            </a:fld>
            <a:endParaRPr lang="ca-ES" sz="1200" spc="-1">
              <a:solidFill>
                <a:srgbClr val="000000"/>
              </a:solidFill>
              <a:latin typeface="Calibri"/>
            </a:endParaRPr>
          </a:p>
        </p:txBody>
      </p:sp>
      <p:sp>
        <p:nvSpPr>
          <p:cNvPr id="27" name="11 CuadroTexto">
            <a:extLst>
              <a:ext uri="{FF2B5EF4-FFF2-40B4-BE49-F238E27FC236}">
                <a16:creationId xmlns:a16="http://schemas.microsoft.com/office/drawing/2014/main" id="{5151C7F4-2198-4F6F-946E-7D4819AB8597}"/>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8" name="Imagen 27">
            <a:extLst>
              <a:ext uri="{FF2B5EF4-FFF2-40B4-BE49-F238E27FC236}">
                <a16:creationId xmlns:a16="http://schemas.microsoft.com/office/drawing/2014/main" id="{87750074-402A-4EB9-A93A-536B742B765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32" name="Picture 2" descr="Course on semiconductor radiation detectors (13-17 July 2026 ...">
            <a:extLst>
              <a:ext uri="{FF2B5EF4-FFF2-40B4-BE49-F238E27FC236}">
                <a16:creationId xmlns:a16="http://schemas.microsoft.com/office/drawing/2014/main" id="{43F1BA94-F032-4C9D-B3CD-B4290BA56DA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35" name="1 CuadroTexto">
            <a:extLst>
              <a:ext uri="{FF2B5EF4-FFF2-40B4-BE49-F238E27FC236}">
                <a16:creationId xmlns:a16="http://schemas.microsoft.com/office/drawing/2014/main" id="{490FED7C-C723-4F49-A3AB-46C0DFE874D6}"/>
              </a:ext>
            </a:extLst>
          </p:cNvPr>
          <p:cNvSpPr txBox="1"/>
          <p:nvPr/>
        </p:nvSpPr>
        <p:spPr>
          <a:xfrm>
            <a:off x="3679292" y="1216156"/>
            <a:ext cx="4824535" cy="477054"/>
          </a:xfrm>
          <a:prstGeom prst="rect">
            <a:avLst/>
          </a:prstGeom>
          <a:noFill/>
        </p:spPr>
        <p:txBody>
          <a:bodyPr wrap="square" rtlCol="0" anchor="ctr">
            <a:spAutoFit/>
          </a:bodyPr>
          <a:lstStyle/>
          <a:p>
            <a:pPr algn="ctr"/>
            <a:r>
              <a:rPr lang="es-ES" sz="2500" b="1" dirty="0">
                <a:effectLst>
                  <a:outerShdw blurRad="38100" dist="38100" dir="2700000" algn="tl">
                    <a:srgbClr val="000000">
                      <a:alpha val="43137"/>
                    </a:srgbClr>
                  </a:outerShdw>
                </a:effectLst>
              </a:rPr>
              <a:t>Feynman </a:t>
            </a:r>
            <a:r>
              <a:rPr lang="es-ES" sz="2500" b="1" dirty="0" err="1">
                <a:effectLst>
                  <a:outerShdw blurRad="38100" dist="38100" dir="2700000" algn="tl">
                    <a:srgbClr val="000000">
                      <a:alpha val="43137"/>
                    </a:srgbClr>
                  </a:outerShdw>
                </a:effectLst>
              </a:rPr>
              <a:t>Vision</a:t>
            </a:r>
            <a:r>
              <a:rPr lang="es-ES" sz="2500" b="1" dirty="0">
                <a:effectLst>
                  <a:outerShdw blurRad="38100" dist="38100" dir="2700000" algn="tl">
                    <a:srgbClr val="000000">
                      <a:alpha val="43137"/>
                    </a:srgbClr>
                  </a:outerShdw>
                </a:effectLst>
              </a:rPr>
              <a:t>(s)</a:t>
            </a:r>
          </a:p>
        </p:txBody>
      </p:sp>
      <p:sp>
        <p:nvSpPr>
          <p:cNvPr id="36" name="3 Rectángulo">
            <a:extLst>
              <a:ext uri="{FF2B5EF4-FFF2-40B4-BE49-F238E27FC236}">
                <a16:creationId xmlns:a16="http://schemas.microsoft.com/office/drawing/2014/main" id="{09746AF0-70FE-4349-93A8-FF5DE45AD906}"/>
              </a:ext>
            </a:extLst>
          </p:cNvPr>
          <p:cNvSpPr/>
          <p:nvPr/>
        </p:nvSpPr>
        <p:spPr>
          <a:xfrm>
            <a:off x="3436076" y="4276851"/>
            <a:ext cx="7667352" cy="1631216"/>
          </a:xfrm>
          <a:prstGeom prst="rect">
            <a:avLst/>
          </a:prstGeom>
        </p:spPr>
        <p:txBody>
          <a:bodyPr wrap="square">
            <a:spAutoFit/>
          </a:bodyPr>
          <a:lstStyle/>
          <a:p>
            <a:pPr algn="just"/>
            <a:r>
              <a:rPr lang="en-US" sz="2500" i="1" dirty="0"/>
              <a:t>“Nature isn't classical, dammit, and if you want to make a simulation of nature, you'd better make it quantum mechanical, and by golly it's a wonderful problem, because it doesn't look so easy.”</a:t>
            </a:r>
          </a:p>
        </p:txBody>
      </p:sp>
      <p:pic>
        <p:nvPicPr>
          <p:cNvPr id="37" name="Picture 2">
            <a:extLst>
              <a:ext uri="{FF2B5EF4-FFF2-40B4-BE49-F238E27FC236}">
                <a16:creationId xmlns:a16="http://schemas.microsoft.com/office/drawing/2014/main" id="{DC259557-41A2-4547-B3BE-EEB4C7E542B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552" y="2130189"/>
            <a:ext cx="2160240" cy="302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5 Rectángulo">
            <a:extLst>
              <a:ext uri="{FF2B5EF4-FFF2-40B4-BE49-F238E27FC236}">
                <a16:creationId xmlns:a16="http://schemas.microsoft.com/office/drawing/2014/main" id="{BC56D4E6-3FAB-4C8B-BC38-1DBF55577B80}"/>
              </a:ext>
            </a:extLst>
          </p:cNvPr>
          <p:cNvSpPr/>
          <p:nvPr/>
        </p:nvSpPr>
        <p:spPr>
          <a:xfrm>
            <a:off x="3436076" y="2129799"/>
            <a:ext cx="8148788" cy="1677382"/>
          </a:xfrm>
          <a:prstGeom prst="rect">
            <a:avLst/>
          </a:prstGeom>
        </p:spPr>
        <p:txBody>
          <a:bodyPr wrap="square">
            <a:spAutoFit/>
          </a:bodyPr>
          <a:lstStyle/>
          <a:p>
            <a:pPr algn="just"/>
            <a:r>
              <a:rPr lang="en-US" sz="2500" i="1" dirty="0"/>
              <a:t>“What I want to talk about is the problem of manipulating and controlling things on a small scale.  (…) </a:t>
            </a:r>
          </a:p>
          <a:p>
            <a:pPr algn="just"/>
            <a:r>
              <a:rPr lang="en-US" sz="2500" i="1" dirty="0"/>
              <a:t>Why cannot we write the entire 24 volumes of the Encyclopedia </a:t>
            </a:r>
            <a:r>
              <a:rPr lang="en-US" sz="2500" i="1" dirty="0" err="1"/>
              <a:t>Brittanica</a:t>
            </a:r>
            <a:r>
              <a:rPr lang="en-US" sz="2500" i="1" dirty="0"/>
              <a:t> on the head of a pin</a:t>
            </a:r>
            <a:r>
              <a:rPr lang="en-US" sz="2800" dirty="0"/>
              <a:t>?</a:t>
            </a:r>
            <a:r>
              <a:rPr lang="en-US" sz="2500" i="1" dirty="0"/>
              <a:t>”</a:t>
            </a:r>
          </a:p>
        </p:txBody>
      </p:sp>
    </p:spTree>
    <p:extLst>
      <p:ext uri="{BB962C8B-B14F-4D97-AF65-F5344CB8AC3E}">
        <p14:creationId xmlns:p14="http://schemas.microsoft.com/office/powerpoint/2010/main" val="585785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4" name="Imagen 14">
            <a:extLst>
              <a:ext uri="{FF2B5EF4-FFF2-40B4-BE49-F238E27FC236}">
                <a16:creationId xmlns:a16="http://schemas.microsoft.com/office/drawing/2014/main" id="{1B63B22F-9744-4AA6-AC55-FAF2B9EADCE7}"/>
              </a:ext>
            </a:extLst>
          </p:cNvPr>
          <p:cNvPicPr/>
          <p:nvPr/>
        </p:nvPicPr>
        <p:blipFill>
          <a:blip r:embed="rId7"/>
          <a:stretch/>
        </p:blipFill>
        <p:spPr>
          <a:xfrm>
            <a:off x="8189728" y="6389256"/>
            <a:ext cx="4001239" cy="467939"/>
          </a:xfrm>
          <a:prstGeom prst="rect">
            <a:avLst/>
          </a:prstGeom>
          <a:noFill/>
          <a:ln w="0">
            <a:noFill/>
          </a:ln>
        </p:spPr>
      </p:pic>
      <p:sp>
        <p:nvSpPr>
          <p:cNvPr id="25" name="Marcador de número de diapositiva 16">
            <a:extLst>
              <a:ext uri="{FF2B5EF4-FFF2-40B4-BE49-F238E27FC236}">
                <a16:creationId xmlns:a16="http://schemas.microsoft.com/office/drawing/2014/main" id="{B2CA289B-DB3A-4FB5-93F2-CD0F035BBC1B}"/>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11</a:t>
            </a:fld>
            <a:endParaRPr lang="ca-ES" sz="1200" spc="-1">
              <a:solidFill>
                <a:srgbClr val="000000"/>
              </a:solidFill>
              <a:latin typeface="Calibri"/>
            </a:endParaRPr>
          </a:p>
        </p:txBody>
      </p:sp>
      <p:sp>
        <p:nvSpPr>
          <p:cNvPr id="27" name="11 CuadroTexto">
            <a:extLst>
              <a:ext uri="{FF2B5EF4-FFF2-40B4-BE49-F238E27FC236}">
                <a16:creationId xmlns:a16="http://schemas.microsoft.com/office/drawing/2014/main" id="{80F14F44-3D78-4E40-A4AD-49F43FE1C615}"/>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8" name="Imagen 27">
            <a:extLst>
              <a:ext uri="{FF2B5EF4-FFF2-40B4-BE49-F238E27FC236}">
                <a16:creationId xmlns:a16="http://schemas.microsoft.com/office/drawing/2014/main" id="{712C1AA9-2066-467E-A25E-665FAAE65C1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32" name="Picture 2" descr="Course on semiconductor radiation detectors (13-17 July 2026 ...">
            <a:extLst>
              <a:ext uri="{FF2B5EF4-FFF2-40B4-BE49-F238E27FC236}">
                <a16:creationId xmlns:a16="http://schemas.microsoft.com/office/drawing/2014/main" id="{4EFE4224-AE95-4784-A177-51C5C0F429D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34" name="Imagen 33">
            <a:extLst>
              <a:ext uri="{FF2B5EF4-FFF2-40B4-BE49-F238E27FC236}">
                <a16:creationId xmlns:a16="http://schemas.microsoft.com/office/drawing/2014/main" id="{F6C1127A-FDB1-4B5E-8FCD-A763F8BC5E5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43008" y="1290338"/>
            <a:ext cx="9143999" cy="4095087"/>
          </a:xfrm>
          <a:prstGeom prst="rect">
            <a:avLst/>
          </a:prstGeom>
        </p:spPr>
      </p:pic>
      <p:sp>
        <p:nvSpPr>
          <p:cNvPr id="35" name="CuadroTexto 34">
            <a:extLst>
              <a:ext uri="{FF2B5EF4-FFF2-40B4-BE49-F238E27FC236}">
                <a16:creationId xmlns:a16="http://schemas.microsoft.com/office/drawing/2014/main" id="{D37B0F1A-E660-41C2-A565-32ECE5F03064}"/>
              </a:ext>
            </a:extLst>
          </p:cNvPr>
          <p:cNvSpPr txBox="1"/>
          <p:nvPr/>
        </p:nvSpPr>
        <p:spPr>
          <a:xfrm>
            <a:off x="5270630" y="5642231"/>
            <a:ext cx="5088051" cy="430887"/>
          </a:xfrm>
          <a:prstGeom prst="rect">
            <a:avLst/>
          </a:prstGeom>
          <a:noFill/>
        </p:spPr>
        <p:txBody>
          <a:bodyPr wrap="square" rtlCol="0">
            <a:spAutoFit/>
          </a:bodyPr>
          <a:lstStyle/>
          <a:p>
            <a:pPr marL="285750" indent="-285750">
              <a:buFont typeface="Wingdings" panose="05000000000000000000" pitchFamily="2" charset="2"/>
              <a:buChar char="v"/>
            </a:pPr>
            <a:r>
              <a:rPr lang="es-ES" sz="2200" b="1" dirty="0" err="1"/>
              <a:t>Not</a:t>
            </a:r>
            <a:r>
              <a:rPr lang="es-ES" sz="2200" b="1" dirty="0"/>
              <a:t> </a:t>
            </a:r>
            <a:r>
              <a:rPr lang="es-ES" sz="2200" b="1" dirty="0" err="1"/>
              <a:t>only</a:t>
            </a:r>
            <a:r>
              <a:rPr lang="es-ES" sz="2200" b="1" dirty="0"/>
              <a:t> </a:t>
            </a:r>
            <a:r>
              <a:rPr lang="es-ES" sz="2200" b="1" dirty="0" err="1"/>
              <a:t>geometrical</a:t>
            </a:r>
            <a:r>
              <a:rPr lang="es-ES" sz="2200" b="1" dirty="0"/>
              <a:t> </a:t>
            </a:r>
            <a:r>
              <a:rPr lang="es-ES" sz="2200" b="1" dirty="0" err="1"/>
              <a:t>scaling</a:t>
            </a:r>
            <a:endParaRPr lang="es-ES" sz="2200" b="1" dirty="0"/>
          </a:p>
        </p:txBody>
      </p:sp>
      <p:pic>
        <p:nvPicPr>
          <p:cNvPr id="36" name="Imagen 35">
            <a:extLst>
              <a:ext uri="{FF2B5EF4-FFF2-40B4-BE49-F238E27FC236}">
                <a16:creationId xmlns:a16="http://schemas.microsoft.com/office/drawing/2014/main" id="{AB72EF6D-AECC-4670-B713-9E7EA80D16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4911" y="2608675"/>
            <a:ext cx="1640650" cy="1640650"/>
          </a:xfrm>
          <a:prstGeom prst="rect">
            <a:avLst/>
          </a:prstGeom>
        </p:spPr>
      </p:pic>
      <p:sp>
        <p:nvSpPr>
          <p:cNvPr id="37" name="CuadroTexto 36">
            <a:extLst>
              <a:ext uri="{FF2B5EF4-FFF2-40B4-BE49-F238E27FC236}">
                <a16:creationId xmlns:a16="http://schemas.microsoft.com/office/drawing/2014/main" id="{83492D86-5E7B-4600-8033-990D8F6D9744}"/>
              </a:ext>
            </a:extLst>
          </p:cNvPr>
          <p:cNvSpPr txBox="1"/>
          <p:nvPr/>
        </p:nvSpPr>
        <p:spPr>
          <a:xfrm>
            <a:off x="217907" y="4448111"/>
            <a:ext cx="2414658" cy="954107"/>
          </a:xfrm>
          <a:prstGeom prst="rect">
            <a:avLst/>
          </a:prstGeom>
          <a:noFill/>
        </p:spPr>
        <p:txBody>
          <a:bodyPr wrap="square" rtlCol="0">
            <a:spAutoFit/>
          </a:bodyPr>
          <a:lstStyle/>
          <a:p>
            <a:pPr algn="ctr"/>
            <a:r>
              <a:rPr lang="es-ES" sz="2800" b="1" dirty="0"/>
              <a:t>Quantum Chips</a:t>
            </a:r>
          </a:p>
        </p:txBody>
      </p:sp>
    </p:spTree>
    <p:extLst>
      <p:ext uri="{BB962C8B-B14F-4D97-AF65-F5344CB8AC3E}">
        <p14:creationId xmlns:p14="http://schemas.microsoft.com/office/powerpoint/2010/main" val="164430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12</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1" name="1 CuadroTexto">
            <a:extLst>
              <a:ext uri="{FF2B5EF4-FFF2-40B4-BE49-F238E27FC236}">
                <a16:creationId xmlns:a16="http://schemas.microsoft.com/office/drawing/2014/main" id="{047E6A1C-D2F0-4082-A697-C0AEB946FC08}"/>
              </a:ext>
            </a:extLst>
          </p:cNvPr>
          <p:cNvSpPr txBox="1"/>
          <p:nvPr/>
        </p:nvSpPr>
        <p:spPr>
          <a:xfrm>
            <a:off x="3679292" y="1162856"/>
            <a:ext cx="4824535" cy="477054"/>
          </a:xfrm>
          <a:prstGeom prst="rect">
            <a:avLst/>
          </a:prstGeom>
          <a:noFill/>
        </p:spPr>
        <p:txBody>
          <a:bodyPr wrap="square" rtlCol="0" anchor="ctr">
            <a:spAutoFit/>
          </a:bodyPr>
          <a:lstStyle/>
          <a:p>
            <a:pPr algn="ctr"/>
            <a:r>
              <a:rPr lang="es-ES" sz="2500" b="1" dirty="0">
                <a:effectLst>
                  <a:outerShdw blurRad="38100" dist="38100" dir="2700000" algn="tl">
                    <a:srgbClr val="000000">
                      <a:alpha val="43137"/>
                    </a:srgbClr>
                  </a:outerShdw>
                </a:effectLst>
              </a:rPr>
              <a:t>Nano </a:t>
            </a:r>
            <a:r>
              <a:rPr lang="es-ES" sz="2500" b="1" dirty="0" err="1">
                <a:effectLst>
                  <a:outerShdw blurRad="38100" dist="38100" dir="2700000" algn="tl">
                    <a:srgbClr val="000000">
                      <a:alpha val="43137"/>
                    </a:srgbClr>
                  </a:outerShdw>
                </a:effectLst>
              </a:rPr>
              <a:t>to</a:t>
            </a:r>
            <a:r>
              <a:rPr lang="es-ES" sz="2500" b="1" dirty="0">
                <a:effectLst>
                  <a:outerShdw blurRad="38100" dist="38100" dir="2700000" algn="tl">
                    <a:srgbClr val="000000">
                      <a:alpha val="43137"/>
                    </a:srgbClr>
                  </a:outerShdw>
                </a:effectLst>
              </a:rPr>
              <a:t> Quantum</a:t>
            </a:r>
          </a:p>
        </p:txBody>
      </p:sp>
      <p:sp>
        <p:nvSpPr>
          <p:cNvPr id="22" name="1 Rectángulo">
            <a:extLst>
              <a:ext uri="{FF2B5EF4-FFF2-40B4-BE49-F238E27FC236}">
                <a16:creationId xmlns:a16="http://schemas.microsoft.com/office/drawing/2014/main" id="{8D125166-22BF-4236-9881-5551B2CF1AAB}"/>
              </a:ext>
            </a:extLst>
          </p:cNvPr>
          <p:cNvSpPr/>
          <p:nvPr/>
        </p:nvSpPr>
        <p:spPr>
          <a:xfrm>
            <a:off x="1169381" y="1863568"/>
            <a:ext cx="9759223" cy="3970318"/>
          </a:xfrm>
          <a:prstGeom prst="rect">
            <a:avLst/>
          </a:prstGeom>
        </p:spPr>
        <p:txBody>
          <a:bodyPr wrap="square">
            <a:spAutoFit/>
          </a:bodyPr>
          <a:lstStyle/>
          <a:p>
            <a:pPr algn="just"/>
            <a:r>
              <a:rPr lang="en-US" b="1" dirty="0"/>
              <a:t>Quantum Technology </a:t>
            </a:r>
            <a:r>
              <a:rPr lang="en-US" dirty="0"/>
              <a:t>allows us to </a:t>
            </a:r>
            <a:r>
              <a:rPr lang="en-US" dirty="0" err="1"/>
              <a:t>organise</a:t>
            </a:r>
            <a:r>
              <a:rPr lang="en-US" dirty="0"/>
              <a:t> and control the components of a complex system governed by the </a:t>
            </a:r>
            <a:r>
              <a:rPr lang="en-US" b="1" dirty="0"/>
              <a:t>laws of quantum physics</a:t>
            </a:r>
            <a:r>
              <a:rPr lang="en-US" dirty="0"/>
              <a:t>, instead of exploiting classical physics as in conventional technology. </a:t>
            </a:r>
          </a:p>
          <a:p>
            <a:pPr algn="just"/>
            <a:endParaRPr lang="es-ES" dirty="0"/>
          </a:p>
          <a:p>
            <a:pPr algn="just"/>
            <a:r>
              <a:rPr lang="en-US" dirty="0"/>
              <a:t>Two essential drivers in quantum technology: </a:t>
            </a:r>
          </a:p>
          <a:p>
            <a:pPr algn="just"/>
            <a:endParaRPr lang="en-US" dirty="0"/>
          </a:p>
          <a:p>
            <a:pPr algn="just"/>
            <a:r>
              <a:rPr lang="en-US" dirty="0"/>
              <a:t> - </a:t>
            </a:r>
            <a:r>
              <a:rPr lang="en-US" b="1" dirty="0"/>
              <a:t>Miniaturization</a:t>
            </a:r>
            <a:r>
              <a:rPr lang="en-US" dirty="0"/>
              <a:t>, as the dominant trend in last decades: to build devices on a smaller and smaller scale. </a:t>
            </a:r>
          </a:p>
          <a:p>
            <a:pPr algn="just"/>
            <a:r>
              <a:rPr lang="en-US" dirty="0"/>
              <a:t>Ultimately this will deliver devices at length scales of </a:t>
            </a:r>
            <a:r>
              <a:rPr lang="en-US" dirty="0" err="1"/>
              <a:t>nanometres</a:t>
            </a:r>
            <a:r>
              <a:rPr lang="en-US" dirty="0"/>
              <a:t> and action scales approaching Planck's constant. </a:t>
            </a:r>
          </a:p>
          <a:p>
            <a:pPr algn="just"/>
            <a:r>
              <a:rPr lang="en-US" dirty="0"/>
              <a:t>At that point design must be based on quantum principles. </a:t>
            </a:r>
          </a:p>
          <a:p>
            <a:pPr algn="just"/>
            <a:endParaRPr lang="en-US" dirty="0"/>
          </a:p>
          <a:p>
            <a:pPr algn="just"/>
            <a:r>
              <a:rPr lang="en-US" dirty="0"/>
              <a:t>- </a:t>
            </a:r>
            <a:r>
              <a:rPr lang="en-US" b="1" dirty="0"/>
              <a:t>Principles of quantum mechanics</a:t>
            </a:r>
            <a:r>
              <a:rPr lang="en-US" dirty="0"/>
              <a:t>: the promise of a vastly improved performance over what can be achieved within a classical framework.</a:t>
            </a:r>
          </a:p>
        </p:txBody>
      </p:sp>
    </p:spTree>
    <p:extLst>
      <p:ext uri="{BB962C8B-B14F-4D97-AF65-F5344CB8AC3E}">
        <p14:creationId xmlns:p14="http://schemas.microsoft.com/office/powerpoint/2010/main" val="2255320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sp>
        <p:nvSpPr>
          <p:cNvPr id="18" name="11 CuadroTexto">
            <a:extLst>
              <a:ext uri="{FF2B5EF4-FFF2-40B4-BE49-F238E27FC236}">
                <a16:creationId xmlns:a16="http://schemas.microsoft.com/office/drawing/2014/main" id="{BEE36ADD-9915-4D40-84F9-D437A05D85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b="1" i="1" spc="-1" dirty="0">
                <a:solidFill>
                  <a:schemeClr val="dk1"/>
                </a:solidFill>
                <a:latin typeface="Arial"/>
                <a:ea typeface="DejaVu Sans"/>
                <a:hlinkClick r:id="rId7"/>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3" name="Imagen 14">
            <a:extLst>
              <a:ext uri="{FF2B5EF4-FFF2-40B4-BE49-F238E27FC236}">
                <a16:creationId xmlns:a16="http://schemas.microsoft.com/office/drawing/2014/main" id="{C183FB46-4874-49CF-AB3B-53BD1B4C432E}"/>
              </a:ext>
            </a:extLst>
          </p:cNvPr>
          <p:cNvPicPr/>
          <p:nvPr/>
        </p:nvPicPr>
        <p:blipFill>
          <a:blip r:embed="rId8"/>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579DA8ED-E767-47C6-BC2E-1572F69AFA52}"/>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13</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3523D9A3-3862-4E77-86E8-CA81B66AB14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7"/>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CFE45BBC-FEBA-42C0-991A-FF9C25455E7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D0687D1A-D85F-41CD-ACA7-12D3FFD6D21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n 19">
            <a:extLst>
              <a:ext uri="{FF2B5EF4-FFF2-40B4-BE49-F238E27FC236}">
                <a16:creationId xmlns:a16="http://schemas.microsoft.com/office/drawing/2014/main" id="{59E0A8FD-95EF-4D8F-95DC-D10E8508A352}"/>
              </a:ext>
            </a:extLst>
          </p:cNvPr>
          <p:cNvPicPr>
            <a:picLocks noChangeAspect="1"/>
          </p:cNvPicPr>
          <p:nvPr/>
        </p:nvPicPr>
        <p:blipFill rotWithShape="1">
          <a:blip r:embed="rId11"/>
          <a:srcRect b="3329"/>
          <a:stretch/>
        </p:blipFill>
        <p:spPr>
          <a:xfrm>
            <a:off x="287167" y="1525477"/>
            <a:ext cx="5400600" cy="2278691"/>
          </a:xfrm>
          <a:prstGeom prst="rect">
            <a:avLst/>
          </a:prstGeom>
        </p:spPr>
      </p:pic>
      <p:pic>
        <p:nvPicPr>
          <p:cNvPr id="21" name="Imagen 20">
            <a:extLst>
              <a:ext uri="{FF2B5EF4-FFF2-40B4-BE49-F238E27FC236}">
                <a16:creationId xmlns:a16="http://schemas.microsoft.com/office/drawing/2014/main" id="{143DD466-D7B8-4F5B-9A8C-E158B8F54EEC}"/>
              </a:ext>
            </a:extLst>
          </p:cNvPr>
          <p:cNvPicPr>
            <a:picLocks noChangeAspect="1"/>
          </p:cNvPicPr>
          <p:nvPr/>
        </p:nvPicPr>
        <p:blipFill rotWithShape="1">
          <a:blip r:embed="rId12"/>
          <a:srcRect t="9837"/>
          <a:stretch/>
        </p:blipFill>
        <p:spPr>
          <a:xfrm>
            <a:off x="5806453" y="1727200"/>
            <a:ext cx="6227210" cy="4151086"/>
          </a:xfrm>
          <a:prstGeom prst="rect">
            <a:avLst/>
          </a:prstGeom>
        </p:spPr>
      </p:pic>
    </p:spTree>
    <p:extLst>
      <p:ext uri="{BB962C8B-B14F-4D97-AF65-F5344CB8AC3E}">
        <p14:creationId xmlns:p14="http://schemas.microsoft.com/office/powerpoint/2010/main" val="4173382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14</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479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15</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a:extLst>
              <a:ext uri="{FF2B5EF4-FFF2-40B4-BE49-F238E27FC236}">
                <a16:creationId xmlns:a16="http://schemas.microsoft.com/office/drawing/2014/main" id="{AF263E72-20EF-4389-9AFE-AF897D8F8B2D}"/>
              </a:ext>
            </a:extLst>
          </p:cNvPr>
          <p:cNvSpPr/>
          <p:nvPr/>
        </p:nvSpPr>
        <p:spPr>
          <a:xfrm>
            <a:off x="-4245" y="994354"/>
            <a:ext cx="12190894" cy="477054"/>
          </a:xfrm>
          <a:prstGeom prst="rect">
            <a:avLst/>
          </a:prstGeom>
          <a:solidFill>
            <a:schemeClr val="bg2">
              <a:lumMod val="85000"/>
            </a:schemeClr>
          </a:solidFill>
        </p:spPr>
        <p:txBody>
          <a:bodyPr wrap="square">
            <a:spAutoFit/>
          </a:bodyPr>
          <a:lstStyle/>
          <a:p>
            <a:pPr algn="ctr"/>
            <a:r>
              <a:rPr lang="es-ES" sz="2500" b="1" dirty="0"/>
              <a:t>Quantum </a:t>
            </a:r>
            <a:r>
              <a:rPr lang="es-ES" sz="2500" b="1" dirty="0" err="1"/>
              <a:t>State</a:t>
            </a:r>
            <a:r>
              <a:rPr lang="es-ES" sz="2500" b="1" dirty="0"/>
              <a:t> – Quantum </a:t>
            </a:r>
            <a:r>
              <a:rPr lang="es-ES" sz="2500" b="1" dirty="0" err="1"/>
              <a:t>Information</a:t>
            </a:r>
            <a:r>
              <a:rPr lang="es-ES" sz="2500" b="1" dirty="0"/>
              <a:t> - </a:t>
            </a:r>
            <a:r>
              <a:rPr lang="es-ES" sz="2500" b="1" dirty="0" err="1"/>
              <a:t>Qubit</a:t>
            </a:r>
            <a:r>
              <a:rPr lang="es-ES" sz="2500" b="1" dirty="0"/>
              <a:t> </a:t>
            </a:r>
          </a:p>
        </p:txBody>
      </p:sp>
      <p:pic>
        <p:nvPicPr>
          <p:cNvPr id="18" name="Imagen 17">
            <a:extLst>
              <a:ext uri="{FF2B5EF4-FFF2-40B4-BE49-F238E27FC236}">
                <a16:creationId xmlns:a16="http://schemas.microsoft.com/office/drawing/2014/main" id="{14F8AC4E-97FC-4DBD-AF79-A01596DEF302}"/>
              </a:ext>
            </a:extLst>
          </p:cNvPr>
          <p:cNvPicPr>
            <a:picLocks noChangeAspect="1"/>
          </p:cNvPicPr>
          <p:nvPr/>
        </p:nvPicPr>
        <p:blipFill>
          <a:blip r:embed="rId11"/>
          <a:stretch>
            <a:fillRect/>
          </a:stretch>
        </p:blipFill>
        <p:spPr>
          <a:xfrm>
            <a:off x="2003171" y="1590137"/>
            <a:ext cx="6313245" cy="4625887"/>
          </a:xfrm>
          <a:prstGeom prst="rect">
            <a:avLst/>
          </a:prstGeom>
        </p:spPr>
      </p:pic>
      <p:sp>
        <p:nvSpPr>
          <p:cNvPr id="19" name="Rectángulo 18">
            <a:extLst>
              <a:ext uri="{FF2B5EF4-FFF2-40B4-BE49-F238E27FC236}">
                <a16:creationId xmlns:a16="http://schemas.microsoft.com/office/drawing/2014/main" id="{4E3C0CAA-E013-491D-B7D0-D377D55D50DD}"/>
              </a:ext>
            </a:extLst>
          </p:cNvPr>
          <p:cNvSpPr/>
          <p:nvPr/>
        </p:nvSpPr>
        <p:spPr>
          <a:xfrm>
            <a:off x="8821816" y="5831173"/>
            <a:ext cx="2988020" cy="246221"/>
          </a:xfrm>
          <a:prstGeom prst="rect">
            <a:avLst/>
          </a:prstGeom>
        </p:spPr>
        <p:txBody>
          <a:bodyPr wrap="square">
            <a:spAutoFit/>
          </a:bodyPr>
          <a:lstStyle/>
          <a:p>
            <a:r>
              <a:rPr lang="es-ES" sz="1000" dirty="0"/>
              <a:t>G. </a:t>
            </a:r>
            <a:r>
              <a:rPr lang="es-ES" sz="1000" dirty="0" err="1"/>
              <a:t>Popkin</a:t>
            </a:r>
            <a:r>
              <a:rPr lang="es-ES" sz="1000" dirty="0"/>
              <a:t>. </a:t>
            </a:r>
            <a:r>
              <a:rPr lang="es-ES" sz="1000" dirty="0" err="1"/>
              <a:t>The</a:t>
            </a:r>
            <a:r>
              <a:rPr lang="es-ES" sz="1000" dirty="0"/>
              <a:t> </a:t>
            </a:r>
            <a:r>
              <a:rPr lang="es-ES" sz="1000" dirty="0" err="1"/>
              <a:t>Quest</a:t>
            </a:r>
            <a:r>
              <a:rPr lang="es-ES" sz="1000" dirty="0"/>
              <a:t> </a:t>
            </a:r>
            <a:r>
              <a:rPr lang="es-ES" sz="1000" dirty="0" err="1"/>
              <a:t>for</a:t>
            </a:r>
            <a:r>
              <a:rPr lang="es-ES" sz="1000" dirty="0"/>
              <a:t> </a:t>
            </a:r>
            <a:r>
              <a:rPr lang="es-ES" sz="1000" dirty="0" err="1"/>
              <a:t>Qubits</a:t>
            </a:r>
            <a:r>
              <a:rPr lang="es-ES" sz="1000" dirty="0"/>
              <a:t> </a:t>
            </a:r>
            <a:r>
              <a:rPr lang="es-ES" sz="1000" b="1" dirty="0" err="1"/>
              <a:t>Science</a:t>
            </a:r>
            <a:r>
              <a:rPr lang="es-ES" sz="1000" b="1" dirty="0"/>
              <a:t> (2016)</a:t>
            </a:r>
            <a:endParaRPr lang="es-ES" sz="1000" dirty="0"/>
          </a:p>
        </p:txBody>
      </p:sp>
      <p:sp>
        <p:nvSpPr>
          <p:cNvPr id="21" name="Rectángulo redondeado 21">
            <a:extLst>
              <a:ext uri="{FF2B5EF4-FFF2-40B4-BE49-F238E27FC236}">
                <a16:creationId xmlns:a16="http://schemas.microsoft.com/office/drawing/2014/main" id="{9415331D-250C-4338-9F4F-B28A74AB7833}"/>
              </a:ext>
            </a:extLst>
          </p:cNvPr>
          <p:cNvSpPr/>
          <p:nvPr/>
        </p:nvSpPr>
        <p:spPr>
          <a:xfrm>
            <a:off x="1838260" y="5195230"/>
            <a:ext cx="6478156" cy="378794"/>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trike="sngStrike" dirty="0"/>
          </a:p>
        </p:txBody>
      </p:sp>
      <p:sp>
        <p:nvSpPr>
          <p:cNvPr id="22" name="Rectángulo redondeado 22">
            <a:extLst>
              <a:ext uri="{FF2B5EF4-FFF2-40B4-BE49-F238E27FC236}">
                <a16:creationId xmlns:a16="http://schemas.microsoft.com/office/drawing/2014/main" id="{F05E7F52-01E2-4219-8072-A5346F8D01C5}"/>
              </a:ext>
            </a:extLst>
          </p:cNvPr>
          <p:cNvSpPr/>
          <p:nvPr/>
        </p:nvSpPr>
        <p:spPr>
          <a:xfrm>
            <a:off x="1838260" y="3986405"/>
            <a:ext cx="6478156" cy="880302"/>
          </a:xfrm>
          <a:prstGeom prst="roundRect">
            <a:avLst>
              <a:gd name="adj" fmla="val 11203"/>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trike="sngStrike" dirty="0"/>
          </a:p>
        </p:txBody>
      </p:sp>
    </p:spTree>
    <p:extLst>
      <p:ext uri="{BB962C8B-B14F-4D97-AF65-F5344CB8AC3E}">
        <p14:creationId xmlns:p14="http://schemas.microsoft.com/office/powerpoint/2010/main" val="265929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16</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9" name="CuadroTexto 18">
            <a:extLst>
              <a:ext uri="{FF2B5EF4-FFF2-40B4-BE49-F238E27FC236}">
                <a16:creationId xmlns:a16="http://schemas.microsoft.com/office/drawing/2014/main" id="{A47E99B9-76A7-49B0-B1CE-61D8978D04B7}"/>
              </a:ext>
            </a:extLst>
          </p:cNvPr>
          <p:cNvSpPr txBox="1"/>
          <p:nvPr/>
        </p:nvSpPr>
        <p:spPr>
          <a:xfrm>
            <a:off x="958015" y="1476332"/>
            <a:ext cx="7911119" cy="1754326"/>
          </a:xfrm>
          <a:prstGeom prst="rect">
            <a:avLst/>
          </a:prstGeom>
          <a:noFill/>
        </p:spPr>
        <p:txBody>
          <a:bodyPr wrap="square">
            <a:spAutoFit/>
          </a:bodyPr>
          <a:lstStyle/>
          <a:p>
            <a:pPr algn="just"/>
            <a:r>
              <a:rPr lang="en-US" b="1" u="none" strike="noStrike" dirty="0">
                <a:effectLst/>
              </a:rPr>
              <a:t>Superconducting thin films</a:t>
            </a:r>
            <a:r>
              <a:rPr lang="en-US" dirty="0"/>
              <a:t> are nanoscale to microscale layers of materials that exhibit zero electrical resistance and expel magnetic fields (the Meissner effect) when cooled below a specific critical temperature (Tc). </a:t>
            </a:r>
          </a:p>
          <a:p>
            <a:pPr algn="just"/>
            <a:endParaRPr lang="en-US" dirty="0"/>
          </a:p>
          <a:p>
            <a:pPr algn="just"/>
            <a:r>
              <a:rPr lang="en-US" dirty="0"/>
              <a:t>They are foundational for quantum computing, </a:t>
            </a:r>
          </a:p>
          <a:p>
            <a:pPr algn="just"/>
            <a:r>
              <a:rPr lang="en-US" dirty="0"/>
              <a:t>advanced sensing, and power electronics</a:t>
            </a:r>
            <a:endParaRPr lang="es-ES" dirty="0"/>
          </a:p>
        </p:txBody>
      </p:sp>
      <p:pic>
        <p:nvPicPr>
          <p:cNvPr id="10242" name="Picture 2" descr="A Mini Review on Thin Film Superconductors">
            <a:extLst>
              <a:ext uri="{FF2B5EF4-FFF2-40B4-BE49-F238E27FC236}">
                <a16:creationId xmlns:a16="http://schemas.microsoft.com/office/drawing/2014/main" id="{31145D97-DF6D-44E8-B6B0-EB697E6C7B1F}"/>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b="18889"/>
          <a:stretch/>
        </p:blipFill>
        <p:spPr bwMode="auto">
          <a:xfrm>
            <a:off x="9562949" y="1423687"/>
            <a:ext cx="2367411" cy="1859616"/>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n 19">
            <a:extLst>
              <a:ext uri="{FF2B5EF4-FFF2-40B4-BE49-F238E27FC236}">
                <a16:creationId xmlns:a16="http://schemas.microsoft.com/office/drawing/2014/main" id="{120C44E6-26EC-4254-900C-E2897EBDE999}"/>
              </a:ext>
            </a:extLst>
          </p:cNvPr>
          <p:cNvPicPr>
            <a:picLocks noChangeAspect="1"/>
          </p:cNvPicPr>
          <p:nvPr/>
        </p:nvPicPr>
        <p:blipFill rotWithShape="1">
          <a:blip r:embed="rId12"/>
          <a:srcRect l="-1" t="-2268" r="-701" b="-2326"/>
          <a:stretch/>
        </p:blipFill>
        <p:spPr>
          <a:xfrm>
            <a:off x="738264" y="3563720"/>
            <a:ext cx="8630022" cy="2428309"/>
          </a:xfrm>
          <a:prstGeom prst="rect">
            <a:avLst/>
          </a:prstGeom>
          <a:solidFill>
            <a:schemeClr val="bg1"/>
          </a:solidFill>
          <a:ln w="12700">
            <a:solidFill>
              <a:schemeClr val="accent6">
                <a:lumMod val="75000"/>
              </a:schemeClr>
            </a:solidFill>
          </a:ln>
        </p:spPr>
      </p:pic>
    </p:spTree>
    <p:extLst>
      <p:ext uri="{BB962C8B-B14F-4D97-AF65-F5344CB8AC3E}">
        <p14:creationId xmlns:p14="http://schemas.microsoft.com/office/powerpoint/2010/main" val="315520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17</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9F919244-AFF7-4B15-90E9-F68E45B0332E}"/>
              </a:ext>
            </a:extLst>
          </p:cNvPr>
          <p:cNvSpPr txBox="1"/>
          <p:nvPr/>
        </p:nvSpPr>
        <p:spPr>
          <a:xfrm>
            <a:off x="840950" y="1502228"/>
            <a:ext cx="10360450" cy="4355038"/>
          </a:xfrm>
          <a:prstGeom prst="rect">
            <a:avLst/>
          </a:prstGeom>
          <a:noFill/>
        </p:spPr>
        <p:txBody>
          <a:bodyPr wrap="square" rtlCol="0">
            <a:spAutoFit/>
          </a:bodyPr>
          <a:lstStyle/>
          <a:p>
            <a:r>
              <a:rPr lang="en-US" sz="2500" b="1" dirty="0"/>
              <a:t>From Quantum principles to </a:t>
            </a:r>
            <a:r>
              <a:rPr lang="en-US" sz="2500" b="1" dirty="0" err="1"/>
              <a:t>cQED</a:t>
            </a:r>
            <a:r>
              <a:rPr lang="en-US" sz="2500" b="1"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algn="ctr"/>
            <a:r>
              <a:rPr lang="en-US" b="1" dirty="0"/>
              <a:t>*Nobel of Physics 2025!</a:t>
            </a:r>
          </a:p>
        </p:txBody>
      </p:sp>
      <p:cxnSp>
        <p:nvCxnSpPr>
          <p:cNvPr id="4" name="Conector recto de flecha 3">
            <a:extLst>
              <a:ext uri="{FF2B5EF4-FFF2-40B4-BE49-F238E27FC236}">
                <a16:creationId xmlns:a16="http://schemas.microsoft.com/office/drawing/2014/main" id="{70F7AB0C-85C3-4FA9-AA9E-6572483554C2}"/>
              </a:ext>
            </a:extLst>
          </p:cNvPr>
          <p:cNvCxnSpPr>
            <a:cxnSpLocks/>
            <a:stCxn id="2" idx="1"/>
          </p:cNvCxnSpPr>
          <p:nvPr/>
        </p:nvCxnSpPr>
        <p:spPr>
          <a:xfrm>
            <a:off x="840950" y="3679747"/>
            <a:ext cx="984882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AE766D0A-A71E-45C9-9957-CF30994ED28D}"/>
              </a:ext>
            </a:extLst>
          </p:cNvPr>
          <p:cNvSpPr txBox="1"/>
          <p:nvPr/>
        </p:nvSpPr>
        <p:spPr>
          <a:xfrm>
            <a:off x="762000" y="3167743"/>
            <a:ext cx="755335" cy="400110"/>
          </a:xfrm>
          <a:prstGeom prst="rect">
            <a:avLst/>
          </a:prstGeom>
          <a:noFill/>
        </p:spPr>
        <p:txBody>
          <a:bodyPr wrap="none" rtlCol="0">
            <a:spAutoFit/>
          </a:bodyPr>
          <a:lstStyle/>
          <a:p>
            <a:r>
              <a:rPr lang="en-US" sz="2000" b="1" dirty="0"/>
              <a:t>1920</a:t>
            </a:r>
          </a:p>
        </p:txBody>
      </p:sp>
      <p:sp>
        <p:nvSpPr>
          <p:cNvPr id="19" name="CuadroTexto 18">
            <a:extLst>
              <a:ext uri="{FF2B5EF4-FFF2-40B4-BE49-F238E27FC236}">
                <a16:creationId xmlns:a16="http://schemas.microsoft.com/office/drawing/2014/main" id="{41702610-3941-43B8-8957-2E27A0D7F291}"/>
              </a:ext>
            </a:extLst>
          </p:cNvPr>
          <p:cNvSpPr txBox="1"/>
          <p:nvPr/>
        </p:nvSpPr>
        <p:spPr>
          <a:xfrm>
            <a:off x="8501234" y="3135461"/>
            <a:ext cx="755335" cy="400110"/>
          </a:xfrm>
          <a:prstGeom prst="rect">
            <a:avLst/>
          </a:prstGeom>
          <a:noFill/>
        </p:spPr>
        <p:txBody>
          <a:bodyPr wrap="none" rtlCol="0">
            <a:spAutoFit/>
          </a:bodyPr>
          <a:lstStyle/>
          <a:p>
            <a:r>
              <a:rPr lang="en-US" sz="2000" b="1" dirty="0"/>
              <a:t>2020</a:t>
            </a:r>
          </a:p>
        </p:txBody>
      </p:sp>
      <p:sp>
        <p:nvSpPr>
          <p:cNvPr id="20" name="CuadroTexto 19">
            <a:extLst>
              <a:ext uri="{FF2B5EF4-FFF2-40B4-BE49-F238E27FC236}">
                <a16:creationId xmlns:a16="http://schemas.microsoft.com/office/drawing/2014/main" id="{AC61F46A-0A63-463C-A5A6-CB663AD2A010}"/>
              </a:ext>
            </a:extLst>
          </p:cNvPr>
          <p:cNvSpPr txBox="1"/>
          <p:nvPr/>
        </p:nvSpPr>
        <p:spPr>
          <a:xfrm>
            <a:off x="761999" y="3823924"/>
            <a:ext cx="740908" cy="400110"/>
          </a:xfrm>
          <a:prstGeom prst="rect">
            <a:avLst/>
          </a:prstGeom>
          <a:noFill/>
        </p:spPr>
        <p:txBody>
          <a:bodyPr wrap="none" rtlCol="0">
            <a:spAutoFit/>
          </a:bodyPr>
          <a:lstStyle/>
          <a:p>
            <a:r>
              <a:rPr lang="en-US" sz="2000" b="1" dirty="0"/>
              <a:t>QED</a:t>
            </a:r>
          </a:p>
        </p:txBody>
      </p:sp>
      <p:sp>
        <p:nvSpPr>
          <p:cNvPr id="21" name="CuadroTexto 20">
            <a:extLst>
              <a:ext uri="{FF2B5EF4-FFF2-40B4-BE49-F238E27FC236}">
                <a16:creationId xmlns:a16="http://schemas.microsoft.com/office/drawing/2014/main" id="{45F9B675-FDFC-43E5-8A7D-C93836330024}"/>
              </a:ext>
            </a:extLst>
          </p:cNvPr>
          <p:cNvSpPr txBox="1"/>
          <p:nvPr/>
        </p:nvSpPr>
        <p:spPr>
          <a:xfrm>
            <a:off x="4675607" y="3178253"/>
            <a:ext cx="755335" cy="400110"/>
          </a:xfrm>
          <a:prstGeom prst="rect">
            <a:avLst/>
          </a:prstGeom>
          <a:noFill/>
        </p:spPr>
        <p:txBody>
          <a:bodyPr wrap="none" rtlCol="0">
            <a:spAutoFit/>
          </a:bodyPr>
          <a:lstStyle/>
          <a:p>
            <a:r>
              <a:rPr lang="en-US" sz="2000" b="1" dirty="0"/>
              <a:t>1950</a:t>
            </a:r>
          </a:p>
        </p:txBody>
      </p:sp>
      <p:sp>
        <p:nvSpPr>
          <p:cNvPr id="22" name="CuadroTexto 21">
            <a:extLst>
              <a:ext uri="{FF2B5EF4-FFF2-40B4-BE49-F238E27FC236}">
                <a16:creationId xmlns:a16="http://schemas.microsoft.com/office/drawing/2014/main" id="{657C3C8A-76FF-4C0A-A8F9-046579044379}"/>
              </a:ext>
            </a:extLst>
          </p:cNvPr>
          <p:cNvSpPr txBox="1"/>
          <p:nvPr/>
        </p:nvSpPr>
        <p:spPr>
          <a:xfrm>
            <a:off x="4682820" y="3865410"/>
            <a:ext cx="1580882" cy="400110"/>
          </a:xfrm>
          <a:prstGeom prst="rect">
            <a:avLst/>
          </a:prstGeom>
          <a:noFill/>
        </p:spPr>
        <p:txBody>
          <a:bodyPr wrap="none" rtlCol="0">
            <a:spAutoFit/>
          </a:bodyPr>
          <a:lstStyle/>
          <a:p>
            <a:r>
              <a:rPr lang="en-US" sz="2000" b="1" dirty="0"/>
              <a:t>Cavity QED</a:t>
            </a:r>
          </a:p>
        </p:txBody>
      </p:sp>
      <p:sp>
        <p:nvSpPr>
          <p:cNvPr id="23" name="CuadroTexto 22">
            <a:extLst>
              <a:ext uri="{FF2B5EF4-FFF2-40B4-BE49-F238E27FC236}">
                <a16:creationId xmlns:a16="http://schemas.microsoft.com/office/drawing/2014/main" id="{884258B0-45D8-410B-BE65-E040DC9EDE17}"/>
              </a:ext>
            </a:extLst>
          </p:cNvPr>
          <p:cNvSpPr txBox="1"/>
          <p:nvPr/>
        </p:nvSpPr>
        <p:spPr>
          <a:xfrm>
            <a:off x="8483012" y="3855987"/>
            <a:ext cx="1622560" cy="400110"/>
          </a:xfrm>
          <a:prstGeom prst="rect">
            <a:avLst/>
          </a:prstGeom>
          <a:noFill/>
        </p:spPr>
        <p:txBody>
          <a:bodyPr wrap="none" rtlCol="0">
            <a:spAutoFit/>
          </a:bodyPr>
          <a:lstStyle/>
          <a:p>
            <a:r>
              <a:rPr lang="en-US" sz="2000" b="1" dirty="0"/>
              <a:t>Circuit QED</a:t>
            </a:r>
          </a:p>
        </p:txBody>
      </p:sp>
    </p:spTree>
    <p:extLst>
      <p:ext uri="{BB962C8B-B14F-4D97-AF65-F5344CB8AC3E}">
        <p14:creationId xmlns:p14="http://schemas.microsoft.com/office/powerpoint/2010/main" val="3561931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18</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a:extLst>
              <a:ext uri="{FF2B5EF4-FFF2-40B4-BE49-F238E27FC236}">
                <a16:creationId xmlns:a16="http://schemas.microsoft.com/office/drawing/2014/main" id="{07ADC16E-4CA1-43BB-A433-BDF150A77D09}"/>
              </a:ext>
            </a:extLst>
          </p:cNvPr>
          <p:cNvSpPr txBox="1"/>
          <p:nvPr/>
        </p:nvSpPr>
        <p:spPr>
          <a:xfrm>
            <a:off x="714169" y="1412428"/>
            <a:ext cx="10879996" cy="1323439"/>
          </a:xfrm>
          <a:prstGeom prst="rect">
            <a:avLst/>
          </a:prstGeom>
          <a:noFill/>
        </p:spPr>
        <p:txBody>
          <a:bodyPr wrap="square">
            <a:spAutoFit/>
          </a:bodyPr>
          <a:lstStyle/>
          <a:p>
            <a:r>
              <a:rPr lang="en-US" sz="2000" b="1" dirty="0">
                <a:ea typeface="Calibri" panose="020F0502020204030204" pitchFamily="34" charset="0"/>
                <a:cs typeface="Calibri" panose="020F0502020204030204" pitchFamily="34" charset="0"/>
              </a:rPr>
              <a:t>Cavity QED. </a:t>
            </a:r>
            <a:r>
              <a:rPr lang="en-US" sz="2000" dirty="0">
                <a:ea typeface="Calibri" panose="020F0502020204030204" pitchFamily="34" charset="0"/>
                <a:cs typeface="Calibri" panose="020F0502020204030204" pitchFamily="34" charset="0"/>
              </a:rPr>
              <a:t>Study of how light and matter interact at the single-photon and single-atom level. </a:t>
            </a:r>
          </a:p>
          <a:p>
            <a:endParaRPr lang="en-US" sz="2000" dirty="0">
              <a:ea typeface="Calibri" panose="020F0502020204030204" pitchFamily="34" charset="0"/>
              <a:cs typeface="Calibri" panose="020F0502020204030204" pitchFamily="34" charset="0"/>
            </a:endParaRPr>
          </a:p>
          <a:p>
            <a:r>
              <a:rPr lang="en-US" sz="2000" dirty="0">
                <a:ea typeface="Calibri" panose="020F0502020204030204" pitchFamily="34" charset="0"/>
                <a:cs typeface="Calibri" panose="020F0502020204030204" pitchFamily="34" charset="0"/>
              </a:rPr>
              <a:t>By trapping photons in a highly reflective resonator, the electromagnetic field is enhanced so strongly that a single atom or particle can coherently exchange energy with the light.</a:t>
            </a:r>
            <a:endParaRPr lang="es-ES" sz="2000" dirty="0">
              <a:ea typeface="Calibri" panose="020F0502020204030204" pitchFamily="34" charset="0"/>
              <a:cs typeface="Calibri" panose="020F0502020204030204" pitchFamily="34" charset="0"/>
            </a:endParaRPr>
          </a:p>
        </p:txBody>
      </p:sp>
      <p:sp>
        <p:nvSpPr>
          <p:cNvPr id="19" name="CuadroTexto 18">
            <a:extLst>
              <a:ext uri="{FF2B5EF4-FFF2-40B4-BE49-F238E27FC236}">
                <a16:creationId xmlns:a16="http://schemas.microsoft.com/office/drawing/2014/main" id="{CC18574F-10BE-4437-BD0F-20BFDE10479B}"/>
              </a:ext>
            </a:extLst>
          </p:cNvPr>
          <p:cNvSpPr txBox="1"/>
          <p:nvPr/>
        </p:nvSpPr>
        <p:spPr>
          <a:xfrm>
            <a:off x="753340" y="5278017"/>
            <a:ext cx="11197360" cy="707886"/>
          </a:xfrm>
          <a:prstGeom prst="rect">
            <a:avLst/>
          </a:prstGeom>
          <a:noFill/>
        </p:spPr>
        <p:txBody>
          <a:bodyPr wrap="square">
            <a:spAutoFit/>
          </a:bodyPr>
          <a:lstStyle/>
          <a:p>
            <a:r>
              <a:rPr lang="en-US" sz="2000" b="1" u="none" strike="noStrike" dirty="0">
                <a:effectLst/>
              </a:rPr>
              <a:t>Circuit QED.</a:t>
            </a:r>
            <a:r>
              <a:rPr lang="en-US" sz="2000" dirty="0"/>
              <a:t> Instead of traditional mirrors, this method uses superconducting transmission lines and artificial atoms, like </a:t>
            </a:r>
            <a:r>
              <a:rPr lang="en-US" sz="2000" dirty="0" err="1"/>
              <a:t>transmon</a:t>
            </a:r>
            <a:r>
              <a:rPr lang="en-US" sz="2000" dirty="0"/>
              <a:t> qubits, to </a:t>
            </a:r>
            <a:r>
              <a:rPr lang="en-US" sz="2000" b="1" dirty="0"/>
              <a:t>replicate cavity QED physics on a microchip</a:t>
            </a:r>
            <a:endParaRPr lang="es-ES" sz="2000" b="1" dirty="0"/>
          </a:p>
        </p:txBody>
      </p:sp>
      <p:sp>
        <p:nvSpPr>
          <p:cNvPr id="20" name="CuadroTexto 19">
            <a:extLst>
              <a:ext uri="{FF2B5EF4-FFF2-40B4-BE49-F238E27FC236}">
                <a16:creationId xmlns:a16="http://schemas.microsoft.com/office/drawing/2014/main" id="{0B323B7F-3317-4463-99EA-21CC5E3BF180}"/>
              </a:ext>
            </a:extLst>
          </p:cNvPr>
          <p:cNvSpPr txBox="1"/>
          <p:nvPr/>
        </p:nvSpPr>
        <p:spPr>
          <a:xfrm>
            <a:off x="1100431" y="3092034"/>
            <a:ext cx="10252206" cy="430887"/>
          </a:xfrm>
          <a:prstGeom prst="rect">
            <a:avLst/>
          </a:prstGeom>
          <a:solidFill>
            <a:schemeClr val="bg1">
              <a:lumMod val="85000"/>
            </a:schemeClr>
          </a:solidFill>
        </p:spPr>
        <p:txBody>
          <a:bodyPr wrap="square">
            <a:spAutoFit/>
          </a:bodyPr>
          <a:lstStyle/>
          <a:p>
            <a:r>
              <a:rPr lang="en-US" sz="2200" b="1" dirty="0"/>
              <a:t>Strong coupling regime of two-level system to a photon field in a resonator</a:t>
            </a:r>
            <a:endParaRPr lang="es-ES" sz="2200" b="1" dirty="0"/>
          </a:p>
        </p:txBody>
      </p:sp>
      <p:pic>
        <p:nvPicPr>
          <p:cNvPr id="7" name="Imagen 6">
            <a:extLst>
              <a:ext uri="{FF2B5EF4-FFF2-40B4-BE49-F238E27FC236}">
                <a16:creationId xmlns:a16="http://schemas.microsoft.com/office/drawing/2014/main" id="{6D4F0D9E-AEC9-487C-9DF4-F1FFE089D93B}"/>
              </a:ext>
            </a:extLst>
          </p:cNvPr>
          <p:cNvPicPr>
            <a:picLocks noChangeAspect="1"/>
          </p:cNvPicPr>
          <p:nvPr/>
        </p:nvPicPr>
        <p:blipFill>
          <a:blip r:embed="rId11"/>
          <a:stretch>
            <a:fillRect/>
          </a:stretch>
        </p:blipFill>
        <p:spPr>
          <a:xfrm>
            <a:off x="5076544" y="3616409"/>
            <a:ext cx="2067213" cy="1524213"/>
          </a:xfrm>
          <a:prstGeom prst="rect">
            <a:avLst/>
          </a:prstGeom>
        </p:spPr>
      </p:pic>
    </p:spTree>
    <p:extLst>
      <p:ext uri="{BB962C8B-B14F-4D97-AF65-F5344CB8AC3E}">
        <p14:creationId xmlns:p14="http://schemas.microsoft.com/office/powerpoint/2010/main" val="198593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19</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a:extLst>
              <a:ext uri="{FF2B5EF4-FFF2-40B4-BE49-F238E27FC236}">
                <a16:creationId xmlns:a16="http://schemas.microsoft.com/office/drawing/2014/main" id="{29387D41-A6F0-4838-A865-1C0EC1A39F19}"/>
              </a:ext>
            </a:extLst>
          </p:cNvPr>
          <p:cNvSpPr txBox="1"/>
          <p:nvPr/>
        </p:nvSpPr>
        <p:spPr>
          <a:xfrm>
            <a:off x="87666" y="5526823"/>
            <a:ext cx="4712934" cy="738664"/>
          </a:xfrm>
          <a:prstGeom prst="rect">
            <a:avLst/>
          </a:prstGeom>
          <a:noFill/>
        </p:spPr>
        <p:txBody>
          <a:bodyPr wrap="square">
            <a:spAutoFit/>
          </a:bodyPr>
          <a:lstStyle/>
          <a:p>
            <a:r>
              <a:rPr lang="en-US" sz="1400" dirty="0"/>
              <a:t>You, J., Nori, F. Atomic physics and quantum optics using superconducting circuits. </a:t>
            </a:r>
          </a:p>
          <a:p>
            <a:r>
              <a:rPr lang="en-US" sz="1400" i="1" dirty="0"/>
              <a:t>Nature</a:t>
            </a:r>
            <a:r>
              <a:rPr lang="en-US" sz="1400" dirty="0"/>
              <a:t> </a:t>
            </a:r>
            <a:r>
              <a:rPr lang="en-US" sz="1400" b="1" dirty="0"/>
              <a:t>474</a:t>
            </a:r>
            <a:r>
              <a:rPr lang="en-US" sz="1400" dirty="0"/>
              <a:t>, 589–597 (2011). Doi:10.1038/nature10122</a:t>
            </a:r>
            <a:endParaRPr lang="es-ES" sz="1400" dirty="0"/>
          </a:p>
        </p:txBody>
      </p:sp>
      <p:pic>
        <p:nvPicPr>
          <p:cNvPr id="4" name="Imagen 3">
            <a:extLst>
              <a:ext uri="{FF2B5EF4-FFF2-40B4-BE49-F238E27FC236}">
                <a16:creationId xmlns:a16="http://schemas.microsoft.com/office/drawing/2014/main" id="{2AF46E55-8DFA-4627-8F04-44D3636CBC5C}"/>
              </a:ext>
            </a:extLst>
          </p:cNvPr>
          <p:cNvPicPr>
            <a:picLocks noChangeAspect="1"/>
          </p:cNvPicPr>
          <p:nvPr/>
        </p:nvPicPr>
        <p:blipFill>
          <a:blip r:embed="rId11"/>
          <a:stretch>
            <a:fillRect/>
          </a:stretch>
        </p:blipFill>
        <p:spPr>
          <a:xfrm>
            <a:off x="374359" y="2354905"/>
            <a:ext cx="1705213" cy="1724266"/>
          </a:xfrm>
          <a:prstGeom prst="rect">
            <a:avLst/>
          </a:prstGeom>
        </p:spPr>
      </p:pic>
      <p:pic>
        <p:nvPicPr>
          <p:cNvPr id="6" name="Imagen 5">
            <a:extLst>
              <a:ext uri="{FF2B5EF4-FFF2-40B4-BE49-F238E27FC236}">
                <a16:creationId xmlns:a16="http://schemas.microsoft.com/office/drawing/2014/main" id="{BA9D2DCC-B127-4A7E-A13F-046147BA8B55}"/>
              </a:ext>
            </a:extLst>
          </p:cNvPr>
          <p:cNvPicPr>
            <a:picLocks noChangeAspect="1"/>
          </p:cNvPicPr>
          <p:nvPr/>
        </p:nvPicPr>
        <p:blipFill rotWithShape="1">
          <a:blip r:embed="rId12"/>
          <a:srcRect l="30287" t="22382" r="29570" b="20588"/>
          <a:stretch/>
        </p:blipFill>
        <p:spPr>
          <a:xfrm>
            <a:off x="2448474" y="1058161"/>
            <a:ext cx="1618481" cy="1296744"/>
          </a:xfrm>
          <a:prstGeom prst="rect">
            <a:avLst/>
          </a:prstGeom>
        </p:spPr>
      </p:pic>
      <p:pic>
        <p:nvPicPr>
          <p:cNvPr id="8" name="Imagen 7">
            <a:extLst>
              <a:ext uri="{FF2B5EF4-FFF2-40B4-BE49-F238E27FC236}">
                <a16:creationId xmlns:a16="http://schemas.microsoft.com/office/drawing/2014/main" id="{13260F68-4F3F-4050-A215-B210AC45E927}"/>
              </a:ext>
            </a:extLst>
          </p:cNvPr>
          <p:cNvPicPr>
            <a:picLocks noChangeAspect="1"/>
          </p:cNvPicPr>
          <p:nvPr/>
        </p:nvPicPr>
        <p:blipFill rotWithShape="1">
          <a:blip r:embed="rId13"/>
          <a:srcRect l="30263" t="21485" r="29625" b="21739"/>
          <a:stretch/>
        </p:blipFill>
        <p:spPr>
          <a:xfrm>
            <a:off x="2448474" y="2461767"/>
            <a:ext cx="1618482" cy="1290942"/>
          </a:xfrm>
          <a:prstGeom prst="rect">
            <a:avLst/>
          </a:prstGeom>
        </p:spPr>
      </p:pic>
      <p:pic>
        <p:nvPicPr>
          <p:cNvPr id="10" name="Imagen 9">
            <a:extLst>
              <a:ext uri="{FF2B5EF4-FFF2-40B4-BE49-F238E27FC236}">
                <a16:creationId xmlns:a16="http://schemas.microsoft.com/office/drawing/2014/main" id="{565EDEA7-5EA8-49A6-AD0F-68C3813D9D9B}"/>
              </a:ext>
            </a:extLst>
          </p:cNvPr>
          <p:cNvPicPr>
            <a:picLocks noChangeAspect="1"/>
          </p:cNvPicPr>
          <p:nvPr/>
        </p:nvPicPr>
        <p:blipFill rotWithShape="1">
          <a:blip r:embed="rId14"/>
          <a:srcRect l="30287" t="20245" r="29569" b="22925"/>
          <a:stretch/>
        </p:blipFill>
        <p:spPr>
          <a:xfrm>
            <a:off x="2444133" y="3891389"/>
            <a:ext cx="1618481" cy="1285138"/>
          </a:xfrm>
          <a:prstGeom prst="rect">
            <a:avLst/>
          </a:prstGeom>
        </p:spPr>
      </p:pic>
      <p:sp>
        <p:nvSpPr>
          <p:cNvPr id="25" name="CuadroTexto 24">
            <a:extLst>
              <a:ext uri="{FF2B5EF4-FFF2-40B4-BE49-F238E27FC236}">
                <a16:creationId xmlns:a16="http://schemas.microsoft.com/office/drawing/2014/main" id="{C382B6F9-15D4-4993-B0AE-301B23BC9FAE}"/>
              </a:ext>
            </a:extLst>
          </p:cNvPr>
          <p:cNvSpPr txBox="1"/>
          <p:nvPr/>
        </p:nvSpPr>
        <p:spPr>
          <a:xfrm>
            <a:off x="374359" y="1698615"/>
            <a:ext cx="1705214" cy="400110"/>
          </a:xfrm>
          <a:prstGeom prst="rect">
            <a:avLst/>
          </a:prstGeom>
          <a:noFill/>
        </p:spPr>
        <p:txBody>
          <a:bodyPr wrap="square">
            <a:spAutoFit/>
          </a:bodyPr>
          <a:lstStyle/>
          <a:p>
            <a:r>
              <a:rPr lang="en-US" sz="2000" b="1" u="none" strike="noStrike" dirty="0">
                <a:effectLst/>
              </a:rPr>
              <a:t>Circuit QED.</a:t>
            </a:r>
            <a:r>
              <a:rPr lang="en-US" sz="2000" dirty="0"/>
              <a:t> </a:t>
            </a:r>
            <a:endParaRPr lang="es-ES" sz="2000" dirty="0"/>
          </a:p>
        </p:txBody>
      </p:sp>
      <p:sp>
        <p:nvSpPr>
          <p:cNvPr id="26" name="CuadroTexto 25">
            <a:extLst>
              <a:ext uri="{FF2B5EF4-FFF2-40B4-BE49-F238E27FC236}">
                <a16:creationId xmlns:a16="http://schemas.microsoft.com/office/drawing/2014/main" id="{24FD26E4-9B75-4A41-9B1D-2B8D886E4060}"/>
              </a:ext>
            </a:extLst>
          </p:cNvPr>
          <p:cNvSpPr txBox="1"/>
          <p:nvPr/>
        </p:nvSpPr>
        <p:spPr>
          <a:xfrm>
            <a:off x="374359" y="4191421"/>
            <a:ext cx="1246950" cy="323165"/>
          </a:xfrm>
          <a:prstGeom prst="rect">
            <a:avLst/>
          </a:prstGeom>
          <a:noFill/>
        </p:spPr>
        <p:txBody>
          <a:bodyPr wrap="square">
            <a:spAutoFit/>
          </a:bodyPr>
          <a:lstStyle/>
          <a:p>
            <a:r>
              <a:rPr lang="en-US" sz="1500" u="none" strike="noStrike" dirty="0">
                <a:effectLst/>
              </a:rPr>
              <a:t>N. </a:t>
            </a:r>
            <a:r>
              <a:rPr lang="en-US" sz="1500" u="none" strike="noStrike" dirty="0" err="1">
                <a:effectLst/>
              </a:rPr>
              <a:t>Crescini</a:t>
            </a:r>
            <a:endParaRPr lang="es-ES" sz="1500" dirty="0"/>
          </a:p>
        </p:txBody>
      </p:sp>
      <p:pic>
        <p:nvPicPr>
          <p:cNvPr id="28" name="Picture 246">
            <a:extLst>
              <a:ext uri="{FF2B5EF4-FFF2-40B4-BE49-F238E27FC236}">
                <a16:creationId xmlns:a16="http://schemas.microsoft.com/office/drawing/2014/main" id="{9E9F878E-A2A5-4774-84C2-40E5D9F0A6B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00826" y="1431372"/>
            <a:ext cx="6905937" cy="4460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834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 name="Rectángulo 2">
            <a:extLst>
              <a:ext uri="{FF2B5EF4-FFF2-40B4-BE49-F238E27FC236}">
                <a16:creationId xmlns:a16="http://schemas.microsoft.com/office/drawing/2014/main" id="{4C658C8E-4734-4DE5-8C07-97462AA72DC8}"/>
              </a:ext>
            </a:extLst>
          </p:cNvPr>
          <p:cNvSpPr/>
          <p:nvPr/>
        </p:nvSpPr>
        <p:spPr>
          <a:xfrm>
            <a:off x="1583060" y="2234381"/>
            <a:ext cx="6096000" cy="3139321"/>
          </a:xfrm>
          <a:prstGeom prst="rect">
            <a:avLst/>
          </a:prstGeom>
        </p:spPr>
        <p:txBody>
          <a:bodyPr>
            <a:spAutoFit/>
          </a:bodyPr>
          <a:lstStyle/>
          <a:p>
            <a:r>
              <a:rPr lang="en-US" b="1" u="sng" dirty="0"/>
              <a:t>Detector and instrumentation categories</a:t>
            </a:r>
            <a:endParaRPr lang="en-US" u="sng" dirty="0"/>
          </a:p>
          <a:p>
            <a:endParaRPr lang="en-US" dirty="0"/>
          </a:p>
          <a:p>
            <a:pPr>
              <a:buFont typeface="Arial" panose="020B0604020202020204" pitchFamily="34" charset="0"/>
              <a:buChar char="•"/>
            </a:pPr>
            <a:r>
              <a:rPr lang="en-US" dirty="0"/>
              <a:t> Radiation detection and spectroscopy</a:t>
            </a:r>
          </a:p>
          <a:p>
            <a:pPr>
              <a:buFont typeface="Arial" panose="020B0604020202020204" pitchFamily="34" charset="0"/>
              <a:buChar char="•"/>
            </a:pPr>
            <a:r>
              <a:rPr lang="en-US" dirty="0"/>
              <a:t> Imaging techniques</a:t>
            </a:r>
          </a:p>
          <a:p>
            <a:pPr>
              <a:buFont typeface="Arial" panose="020B0604020202020204" pitchFamily="34" charset="0"/>
              <a:buChar char="•"/>
            </a:pPr>
            <a:r>
              <a:rPr lang="en-US" dirty="0"/>
              <a:t> Scintillation and photodetector technologies</a:t>
            </a:r>
          </a:p>
          <a:p>
            <a:pPr>
              <a:buFont typeface="Arial" panose="020B0604020202020204" pitchFamily="34" charset="0"/>
              <a:buChar char="•"/>
            </a:pPr>
            <a:r>
              <a:rPr lang="en-US" dirty="0"/>
              <a:t> Semiconductor detectors and </a:t>
            </a:r>
            <a:r>
              <a:rPr lang="en-US" dirty="0" err="1"/>
              <a:t>characterisation</a:t>
            </a:r>
            <a:endParaRPr lang="en-US" dirty="0"/>
          </a:p>
          <a:p>
            <a:pPr>
              <a:buFont typeface="Arial" panose="020B0604020202020204" pitchFamily="34" charset="0"/>
              <a:buChar char="•"/>
            </a:pPr>
            <a:r>
              <a:rPr lang="en-US" dirty="0"/>
              <a:t> Gaseous detector technologies</a:t>
            </a:r>
          </a:p>
          <a:p>
            <a:pPr>
              <a:buFont typeface="Arial" panose="020B0604020202020204" pitchFamily="34" charset="0"/>
              <a:buChar char="•"/>
            </a:pPr>
            <a:r>
              <a:rPr lang="en-US" dirty="0"/>
              <a:t> Calorimetric detection</a:t>
            </a:r>
          </a:p>
          <a:p>
            <a:pPr>
              <a:buFont typeface="Arial" panose="020B0604020202020204" pitchFamily="34" charset="0"/>
              <a:buChar char="•"/>
            </a:pPr>
            <a:r>
              <a:rPr lang="en-US" dirty="0"/>
              <a:t> Low-rate and ultra-low-background event detection</a:t>
            </a:r>
          </a:p>
          <a:p>
            <a:pPr>
              <a:buFont typeface="Arial" panose="020B0604020202020204" pitchFamily="34" charset="0"/>
              <a:buChar char="•"/>
            </a:pPr>
            <a:r>
              <a:rPr lang="en-US" dirty="0"/>
              <a:t> Electronics, trigger and data acquisition systems</a:t>
            </a:r>
          </a:p>
          <a:p>
            <a:pPr>
              <a:buFont typeface="Arial" panose="020B0604020202020204" pitchFamily="34" charset="0"/>
              <a:buChar char="•"/>
            </a:pPr>
            <a:r>
              <a:rPr lang="en-US" dirty="0"/>
              <a:t> Simulation and advanced data analysis</a:t>
            </a:r>
          </a:p>
        </p:txBody>
      </p:sp>
      <p:sp>
        <p:nvSpPr>
          <p:cNvPr id="18" name="11 CuadroTexto">
            <a:extLst>
              <a:ext uri="{FF2B5EF4-FFF2-40B4-BE49-F238E27FC236}">
                <a16:creationId xmlns:a16="http://schemas.microsoft.com/office/drawing/2014/main" id="{BEE36ADD-9915-4D40-84F9-D437A05D85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sp>
        <p:nvSpPr>
          <p:cNvPr id="4" name="Rectángulo 3">
            <a:extLst>
              <a:ext uri="{FF2B5EF4-FFF2-40B4-BE49-F238E27FC236}">
                <a16:creationId xmlns:a16="http://schemas.microsoft.com/office/drawing/2014/main" id="{0B886046-D989-47FF-8D5C-A1EF6FE519D0}"/>
              </a:ext>
            </a:extLst>
          </p:cNvPr>
          <p:cNvSpPr/>
          <p:nvPr/>
        </p:nvSpPr>
        <p:spPr>
          <a:xfrm>
            <a:off x="736600" y="1164833"/>
            <a:ext cx="11125200" cy="369332"/>
          </a:xfrm>
          <a:prstGeom prst="rect">
            <a:avLst/>
          </a:prstGeom>
        </p:spPr>
        <p:txBody>
          <a:bodyPr wrap="square">
            <a:spAutoFit/>
          </a:bodyPr>
          <a:lstStyle/>
          <a:p>
            <a:r>
              <a:rPr lang="es-ES" b="1" dirty="0"/>
              <a:t>TIDPAN. Taller de Instrumentación y Detectores en Física de Partículas, </a:t>
            </a:r>
            <a:r>
              <a:rPr lang="es-ES" b="1" dirty="0" err="1"/>
              <a:t>Astropartículas</a:t>
            </a:r>
            <a:r>
              <a:rPr lang="es-ES" b="1" dirty="0"/>
              <a:t> y Nuclear</a:t>
            </a:r>
          </a:p>
        </p:txBody>
      </p:sp>
      <p:pic>
        <p:nvPicPr>
          <p:cNvPr id="20" name="Imagen 19">
            <a:extLst>
              <a:ext uri="{FF2B5EF4-FFF2-40B4-BE49-F238E27FC236}">
                <a16:creationId xmlns:a16="http://schemas.microsoft.com/office/drawing/2014/main" id="{4D034DC9-CCD8-42EE-BEA1-8D953E2BEAC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10154" y="2584499"/>
            <a:ext cx="2247650" cy="2247650"/>
          </a:xfrm>
          <a:prstGeom prst="rect">
            <a:avLst/>
          </a:prstGeom>
        </p:spPr>
      </p:pic>
      <p:sp>
        <p:nvSpPr>
          <p:cNvPr id="21" name="CuadroTexto 20">
            <a:extLst>
              <a:ext uri="{FF2B5EF4-FFF2-40B4-BE49-F238E27FC236}">
                <a16:creationId xmlns:a16="http://schemas.microsoft.com/office/drawing/2014/main" id="{3237B958-96E5-4301-BDC2-C00D38FF4A21}"/>
              </a:ext>
            </a:extLst>
          </p:cNvPr>
          <p:cNvSpPr txBox="1"/>
          <p:nvPr/>
        </p:nvSpPr>
        <p:spPr>
          <a:xfrm>
            <a:off x="8322583" y="4960763"/>
            <a:ext cx="2852254" cy="523220"/>
          </a:xfrm>
          <a:prstGeom prst="rect">
            <a:avLst/>
          </a:prstGeom>
          <a:noFill/>
        </p:spPr>
        <p:txBody>
          <a:bodyPr wrap="square" rtlCol="0">
            <a:spAutoFit/>
          </a:bodyPr>
          <a:lstStyle/>
          <a:p>
            <a:pPr algn="ctr"/>
            <a:r>
              <a:rPr lang="es-ES" sz="2800" b="1" dirty="0"/>
              <a:t>Quantum Chips</a:t>
            </a:r>
          </a:p>
        </p:txBody>
      </p:sp>
    </p:spTree>
    <p:extLst>
      <p:ext uri="{BB962C8B-B14F-4D97-AF65-F5344CB8AC3E}">
        <p14:creationId xmlns:p14="http://schemas.microsoft.com/office/powerpoint/2010/main" val="125916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20</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6FCA9816-DCFB-4EB8-9750-073E48877D58}"/>
              </a:ext>
            </a:extLst>
          </p:cNvPr>
          <p:cNvPicPr>
            <a:picLocks noChangeAspect="1"/>
          </p:cNvPicPr>
          <p:nvPr/>
        </p:nvPicPr>
        <p:blipFill>
          <a:blip r:embed="rId11"/>
          <a:stretch>
            <a:fillRect/>
          </a:stretch>
        </p:blipFill>
        <p:spPr>
          <a:xfrm>
            <a:off x="1590369" y="1233181"/>
            <a:ext cx="9014131" cy="4397370"/>
          </a:xfrm>
          <a:prstGeom prst="rect">
            <a:avLst/>
          </a:prstGeom>
        </p:spPr>
      </p:pic>
      <p:sp>
        <p:nvSpPr>
          <p:cNvPr id="18" name="CuadroTexto 17">
            <a:extLst>
              <a:ext uri="{FF2B5EF4-FFF2-40B4-BE49-F238E27FC236}">
                <a16:creationId xmlns:a16="http://schemas.microsoft.com/office/drawing/2014/main" id="{F8892CE7-26CA-46BF-94F6-74A1D474B0C2}"/>
              </a:ext>
            </a:extLst>
          </p:cNvPr>
          <p:cNvSpPr txBox="1"/>
          <p:nvPr/>
        </p:nvSpPr>
        <p:spPr>
          <a:xfrm>
            <a:off x="9357920" y="5679795"/>
            <a:ext cx="1246950" cy="323165"/>
          </a:xfrm>
          <a:prstGeom prst="rect">
            <a:avLst/>
          </a:prstGeom>
          <a:noFill/>
        </p:spPr>
        <p:txBody>
          <a:bodyPr wrap="square">
            <a:spAutoFit/>
          </a:bodyPr>
          <a:lstStyle/>
          <a:p>
            <a:r>
              <a:rPr lang="en-US" sz="1500" u="none" strike="noStrike" dirty="0">
                <a:effectLst/>
              </a:rPr>
              <a:t>N. </a:t>
            </a:r>
            <a:r>
              <a:rPr lang="en-US" sz="1500" u="none" strike="noStrike" dirty="0" err="1">
                <a:effectLst/>
              </a:rPr>
              <a:t>Crescini</a:t>
            </a:r>
            <a:endParaRPr lang="es-ES" sz="1500" dirty="0"/>
          </a:p>
        </p:txBody>
      </p:sp>
      <p:pic>
        <p:nvPicPr>
          <p:cNvPr id="7" name="Imagen 6">
            <a:extLst>
              <a:ext uri="{FF2B5EF4-FFF2-40B4-BE49-F238E27FC236}">
                <a16:creationId xmlns:a16="http://schemas.microsoft.com/office/drawing/2014/main" id="{12652A62-1AE2-40C8-8BF5-B3F2B2C8486C}"/>
              </a:ext>
            </a:extLst>
          </p:cNvPr>
          <p:cNvPicPr>
            <a:picLocks noChangeAspect="1"/>
          </p:cNvPicPr>
          <p:nvPr/>
        </p:nvPicPr>
        <p:blipFill>
          <a:blip r:embed="rId12"/>
          <a:stretch>
            <a:fillRect/>
          </a:stretch>
        </p:blipFill>
        <p:spPr>
          <a:xfrm>
            <a:off x="8514840" y="4590320"/>
            <a:ext cx="1686160" cy="695422"/>
          </a:xfrm>
          <a:prstGeom prst="rect">
            <a:avLst/>
          </a:prstGeom>
        </p:spPr>
      </p:pic>
    </p:spTree>
    <p:extLst>
      <p:ext uri="{BB962C8B-B14F-4D97-AF65-F5344CB8AC3E}">
        <p14:creationId xmlns:p14="http://schemas.microsoft.com/office/powerpoint/2010/main" val="4212971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21</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Atomic physics and quantum optics using superconducting circuits | Nature">
            <a:extLst>
              <a:ext uri="{FF2B5EF4-FFF2-40B4-BE49-F238E27FC236}">
                <a16:creationId xmlns:a16="http://schemas.microsoft.com/office/drawing/2014/main" id="{6EDF130F-A983-4475-8E7D-B725EB038A7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56871" y="1080374"/>
            <a:ext cx="7379551" cy="4890972"/>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9">
            <a:extLst>
              <a:ext uri="{FF2B5EF4-FFF2-40B4-BE49-F238E27FC236}">
                <a16:creationId xmlns:a16="http://schemas.microsoft.com/office/drawing/2014/main" id="{5D1E3DEC-17D5-4499-A372-C80E2C09EA08}"/>
              </a:ext>
            </a:extLst>
          </p:cNvPr>
          <p:cNvSpPr txBox="1"/>
          <p:nvPr/>
        </p:nvSpPr>
        <p:spPr>
          <a:xfrm>
            <a:off x="488828" y="5251144"/>
            <a:ext cx="3067172" cy="954107"/>
          </a:xfrm>
          <a:prstGeom prst="rect">
            <a:avLst/>
          </a:prstGeom>
          <a:noFill/>
        </p:spPr>
        <p:txBody>
          <a:bodyPr wrap="square">
            <a:spAutoFit/>
          </a:bodyPr>
          <a:lstStyle/>
          <a:p>
            <a:r>
              <a:rPr lang="en-US" sz="1400" dirty="0"/>
              <a:t>You, J., Nori, F. Atomic physics and quantum optics using SC circuits. </a:t>
            </a:r>
          </a:p>
          <a:p>
            <a:r>
              <a:rPr lang="en-US" sz="1400" i="1" dirty="0"/>
              <a:t>Nature</a:t>
            </a:r>
            <a:r>
              <a:rPr lang="en-US" sz="1400" dirty="0"/>
              <a:t> </a:t>
            </a:r>
            <a:r>
              <a:rPr lang="en-US" sz="1400" b="1" dirty="0"/>
              <a:t>474</a:t>
            </a:r>
            <a:r>
              <a:rPr lang="en-US" sz="1400" dirty="0"/>
              <a:t>, 589–597 (2011) 10.1038/nature10122</a:t>
            </a:r>
            <a:endParaRPr lang="es-ES" sz="1400" dirty="0"/>
          </a:p>
        </p:txBody>
      </p:sp>
    </p:spTree>
    <p:extLst>
      <p:ext uri="{BB962C8B-B14F-4D97-AF65-F5344CB8AC3E}">
        <p14:creationId xmlns:p14="http://schemas.microsoft.com/office/powerpoint/2010/main" val="39784512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22</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n 18">
            <a:extLst>
              <a:ext uri="{FF2B5EF4-FFF2-40B4-BE49-F238E27FC236}">
                <a16:creationId xmlns:a16="http://schemas.microsoft.com/office/drawing/2014/main" id="{9E1F3163-2258-4589-B239-25F1B0D7820D}"/>
              </a:ext>
            </a:extLst>
          </p:cNvPr>
          <p:cNvPicPr>
            <a:picLocks noChangeAspect="1"/>
          </p:cNvPicPr>
          <p:nvPr/>
        </p:nvPicPr>
        <p:blipFill rotWithShape="1">
          <a:blip r:embed="rId11"/>
          <a:srcRect b="27291"/>
          <a:stretch/>
        </p:blipFill>
        <p:spPr>
          <a:xfrm>
            <a:off x="8100671" y="1654986"/>
            <a:ext cx="4014369" cy="3873019"/>
          </a:xfrm>
          <a:prstGeom prst="rect">
            <a:avLst/>
          </a:prstGeom>
        </p:spPr>
      </p:pic>
      <p:pic>
        <p:nvPicPr>
          <p:cNvPr id="21" name="Imagen 20">
            <a:extLst>
              <a:ext uri="{FF2B5EF4-FFF2-40B4-BE49-F238E27FC236}">
                <a16:creationId xmlns:a16="http://schemas.microsoft.com/office/drawing/2014/main" id="{C679D6F4-B37C-4791-9993-062F6CBF26C5}"/>
              </a:ext>
            </a:extLst>
          </p:cNvPr>
          <p:cNvPicPr>
            <a:picLocks noChangeAspect="1"/>
          </p:cNvPicPr>
          <p:nvPr/>
        </p:nvPicPr>
        <p:blipFill rotWithShape="1">
          <a:blip r:embed="rId12"/>
          <a:srcRect b="16739"/>
          <a:stretch/>
        </p:blipFill>
        <p:spPr>
          <a:xfrm>
            <a:off x="8131643" y="1035087"/>
            <a:ext cx="3920906" cy="5278607"/>
          </a:xfrm>
          <a:prstGeom prst="rect">
            <a:avLst/>
          </a:prstGeom>
        </p:spPr>
      </p:pic>
      <p:pic>
        <p:nvPicPr>
          <p:cNvPr id="22" name="Imagen 21">
            <a:extLst>
              <a:ext uri="{FF2B5EF4-FFF2-40B4-BE49-F238E27FC236}">
                <a16:creationId xmlns:a16="http://schemas.microsoft.com/office/drawing/2014/main" id="{DC091144-05E1-438D-AD43-1E771BAB8301}"/>
              </a:ext>
            </a:extLst>
          </p:cNvPr>
          <p:cNvPicPr>
            <a:picLocks noChangeAspect="1"/>
          </p:cNvPicPr>
          <p:nvPr/>
        </p:nvPicPr>
        <p:blipFill>
          <a:blip r:embed="rId13"/>
          <a:stretch>
            <a:fillRect/>
          </a:stretch>
        </p:blipFill>
        <p:spPr>
          <a:xfrm>
            <a:off x="3474080" y="3672616"/>
            <a:ext cx="4358216" cy="2656285"/>
          </a:xfrm>
          <a:prstGeom prst="rect">
            <a:avLst/>
          </a:prstGeom>
        </p:spPr>
      </p:pic>
      <p:pic>
        <p:nvPicPr>
          <p:cNvPr id="23" name="Imagen 22">
            <a:extLst>
              <a:ext uri="{FF2B5EF4-FFF2-40B4-BE49-F238E27FC236}">
                <a16:creationId xmlns:a16="http://schemas.microsoft.com/office/drawing/2014/main" id="{DD5F5DB2-1C26-4469-B6B4-854D2F0B2621}"/>
              </a:ext>
            </a:extLst>
          </p:cNvPr>
          <p:cNvPicPr>
            <a:picLocks noChangeAspect="1"/>
          </p:cNvPicPr>
          <p:nvPr/>
        </p:nvPicPr>
        <p:blipFill>
          <a:blip r:embed="rId14"/>
          <a:stretch>
            <a:fillRect/>
          </a:stretch>
        </p:blipFill>
        <p:spPr>
          <a:xfrm>
            <a:off x="7832295" y="5967005"/>
            <a:ext cx="2330370" cy="298579"/>
          </a:xfrm>
          <a:prstGeom prst="rect">
            <a:avLst/>
          </a:prstGeom>
        </p:spPr>
      </p:pic>
      <p:pic>
        <p:nvPicPr>
          <p:cNvPr id="24" name="Imagen 23">
            <a:extLst>
              <a:ext uri="{FF2B5EF4-FFF2-40B4-BE49-F238E27FC236}">
                <a16:creationId xmlns:a16="http://schemas.microsoft.com/office/drawing/2014/main" id="{4D68BD9A-2459-4E76-809B-F05A3554AE05}"/>
              </a:ext>
            </a:extLst>
          </p:cNvPr>
          <p:cNvPicPr>
            <a:picLocks noChangeAspect="1"/>
          </p:cNvPicPr>
          <p:nvPr/>
        </p:nvPicPr>
        <p:blipFill>
          <a:blip r:embed="rId15"/>
          <a:stretch>
            <a:fillRect/>
          </a:stretch>
        </p:blipFill>
        <p:spPr>
          <a:xfrm>
            <a:off x="3474080" y="1091160"/>
            <a:ext cx="4032448" cy="1956166"/>
          </a:xfrm>
          <a:prstGeom prst="rect">
            <a:avLst/>
          </a:prstGeom>
        </p:spPr>
      </p:pic>
      <p:pic>
        <p:nvPicPr>
          <p:cNvPr id="25" name="Imagen 24">
            <a:extLst>
              <a:ext uri="{FF2B5EF4-FFF2-40B4-BE49-F238E27FC236}">
                <a16:creationId xmlns:a16="http://schemas.microsoft.com/office/drawing/2014/main" id="{FC1541F1-FA15-46D3-B6D9-49F3A8FDCC6A}"/>
              </a:ext>
            </a:extLst>
          </p:cNvPr>
          <p:cNvPicPr>
            <a:picLocks noChangeAspect="1"/>
          </p:cNvPicPr>
          <p:nvPr/>
        </p:nvPicPr>
        <p:blipFill>
          <a:blip r:embed="rId16"/>
          <a:stretch>
            <a:fillRect/>
          </a:stretch>
        </p:blipFill>
        <p:spPr>
          <a:xfrm>
            <a:off x="3468695" y="3137577"/>
            <a:ext cx="4613898" cy="310986"/>
          </a:xfrm>
          <a:prstGeom prst="rect">
            <a:avLst/>
          </a:prstGeom>
        </p:spPr>
      </p:pic>
      <p:sp>
        <p:nvSpPr>
          <p:cNvPr id="26" name="Rectángulo 25">
            <a:extLst>
              <a:ext uri="{FF2B5EF4-FFF2-40B4-BE49-F238E27FC236}">
                <a16:creationId xmlns:a16="http://schemas.microsoft.com/office/drawing/2014/main" id="{BEC35884-565E-46AC-ABC3-BA503105F884}"/>
              </a:ext>
            </a:extLst>
          </p:cNvPr>
          <p:cNvSpPr/>
          <p:nvPr/>
        </p:nvSpPr>
        <p:spPr>
          <a:xfrm>
            <a:off x="3618096" y="4744725"/>
            <a:ext cx="3888432" cy="2669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a:extLst>
              <a:ext uri="{FF2B5EF4-FFF2-40B4-BE49-F238E27FC236}">
                <a16:creationId xmlns:a16="http://schemas.microsoft.com/office/drawing/2014/main" id="{45728DB5-318A-43C4-B96B-9B9645C3523C}"/>
              </a:ext>
            </a:extLst>
          </p:cNvPr>
          <p:cNvSpPr/>
          <p:nvPr/>
        </p:nvSpPr>
        <p:spPr>
          <a:xfrm>
            <a:off x="3389018" y="5903691"/>
            <a:ext cx="4443277" cy="4252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54 Cuadro de texto">
            <a:extLst>
              <a:ext uri="{FF2B5EF4-FFF2-40B4-BE49-F238E27FC236}">
                <a16:creationId xmlns:a16="http://schemas.microsoft.com/office/drawing/2014/main" id="{A53C24DB-0C58-408B-A5AA-9723F62C9FE7}"/>
              </a:ext>
            </a:extLst>
          </p:cNvPr>
          <p:cNvSpPr txBox="1"/>
          <p:nvPr/>
        </p:nvSpPr>
        <p:spPr>
          <a:xfrm>
            <a:off x="1100430" y="3292147"/>
            <a:ext cx="1502811" cy="37466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1100" dirty="0" err="1">
                <a:effectLst/>
                <a:latin typeface="Arial" panose="020B0604020202020204" pitchFamily="34" charset="0"/>
                <a:ea typeface="Calibri" panose="020F0502020204030204" pitchFamily="34" charset="0"/>
                <a:cs typeface="Times New Roman" panose="02020603050405020304" pitchFamily="18" charset="0"/>
              </a:rPr>
              <a:t>Nb</a:t>
            </a:r>
            <a:r>
              <a:rPr lang="en-US" sz="1100" dirty="0">
                <a:effectLst/>
                <a:latin typeface="Arial" panose="020B0604020202020204" pitchFamily="34" charset="0"/>
                <a:ea typeface="Calibri" panose="020F0502020204030204" pitchFamily="34" charset="0"/>
                <a:cs typeface="Times New Roman" panose="02020603050405020304" pitchFamily="18" charset="0"/>
              </a:rPr>
              <a:t> CPW resonator </a:t>
            </a:r>
            <a:endParaRPr lang="es-ES" sz="1100" dirty="0">
              <a:effectLst/>
              <a:ea typeface="Calibri" panose="020F0502020204030204" pitchFamily="34" charset="0"/>
              <a:cs typeface="Times New Roman" panose="02020603050405020304" pitchFamily="18" charset="0"/>
            </a:endParaRPr>
          </a:p>
        </p:txBody>
      </p:sp>
      <p:pic>
        <p:nvPicPr>
          <p:cNvPr id="29" name="1 Imagen">
            <a:extLst>
              <a:ext uri="{FF2B5EF4-FFF2-40B4-BE49-F238E27FC236}">
                <a16:creationId xmlns:a16="http://schemas.microsoft.com/office/drawing/2014/main" id="{5C4A7A35-DFB5-48A9-A39A-6F1890ACBA31}"/>
              </a:ext>
            </a:extLst>
          </p:cNvPr>
          <p:cNvPicPr/>
          <p:nvPr/>
        </p:nvPicPr>
        <p:blipFill rotWithShape="1">
          <a:blip r:embed="rId17" cstate="print">
            <a:extLst>
              <a:ext uri="{28A0092B-C50C-407E-A947-70E740481C1C}">
                <a14:useLocalDpi xmlns:a14="http://schemas.microsoft.com/office/drawing/2010/main" val="0"/>
              </a:ext>
            </a:extLst>
          </a:blip>
          <a:srcRect l="17555" t="4735" r="17948" b="18076"/>
          <a:stretch/>
        </p:blipFill>
        <p:spPr bwMode="auto">
          <a:xfrm>
            <a:off x="478861" y="1214709"/>
            <a:ext cx="2574672" cy="1908469"/>
          </a:xfrm>
          <a:prstGeom prst="rect">
            <a:avLst/>
          </a:prstGeom>
          <a:noFill/>
          <a:ln>
            <a:noFill/>
          </a:ln>
          <a:extLst>
            <a:ext uri="{53640926-AAD7-44D8-BBD7-CCE9431645EC}">
              <a14:shadowObscured xmlns:a14="http://schemas.microsoft.com/office/drawing/2010/main"/>
            </a:ext>
          </a:extLst>
        </p:spPr>
      </p:pic>
      <p:pic>
        <p:nvPicPr>
          <p:cNvPr id="30" name="2 Imagen">
            <a:extLst>
              <a:ext uri="{FF2B5EF4-FFF2-40B4-BE49-F238E27FC236}">
                <a16:creationId xmlns:a16="http://schemas.microsoft.com/office/drawing/2014/main" id="{9413BD08-7A74-46FB-99EE-7D4C5D1DE46A}"/>
              </a:ext>
            </a:extLst>
          </p:cNvPr>
          <p:cNvPicPr/>
          <p:nvPr/>
        </p:nvPicPr>
        <p:blipFill>
          <a:blip r:embed="rId18">
            <a:extLst>
              <a:ext uri="{28A0092B-C50C-407E-A947-70E740481C1C}">
                <a14:useLocalDpi xmlns:a14="http://schemas.microsoft.com/office/drawing/2010/main" val="0"/>
              </a:ext>
            </a:extLst>
          </a:blip>
          <a:srcRect/>
          <a:stretch>
            <a:fillRect/>
          </a:stretch>
        </p:blipFill>
        <p:spPr bwMode="auto">
          <a:xfrm>
            <a:off x="428276" y="3758584"/>
            <a:ext cx="2675841" cy="1948590"/>
          </a:xfrm>
          <a:prstGeom prst="rect">
            <a:avLst/>
          </a:prstGeom>
          <a:noFill/>
        </p:spPr>
      </p:pic>
      <p:sp>
        <p:nvSpPr>
          <p:cNvPr id="31" name="54 Cuadro de texto">
            <a:extLst>
              <a:ext uri="{FF2B5EF4-FFF2-40B4-BE49-F238E27FC236}">
                <a16:creationId xmlns:a16="http://schemas.microsoft.com/office/drawing/2014/main" id="{AC4CDEA5-40B8-4460-9E8D-44F595EEE740}"/>
              </a:ext>
            </a:extLst>
          </p:cNvPr>
          <p:cNvSpPr txBox="1"/>
          <p:nvPr/>
        </p:nvSpPr>
        <p:spPr>
          <a:xfrm>
            <a:off x="698900" y="5836843"/>
            <a:ext cx="2134592" cy="37466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1100" dirty="0">
                <a:effectLst/>
                <a:latin typeface="Arial" panose="020B0604020202020204" pitchFamily="34" charset="0"/>
                <a:ea typeface="Calibri" panose="020F0502020204030204" pitchFamily="34" charset="0"/>
                <a:cs typeface="Times New Roman" panose="02020603050405020304" pitchFamily="18" charset="0"/>
              </a:rPr>
              <a:t>Dolan bridge processing qubits</a:t>
            </a:r>
            <a:endParaRPr lang="es-ES" sz="1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06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23</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9" name="Rectángulo 18">
            <a:extLst>
              <a:ext uri="{FF2B5EF4-FFF2-40B4-BE49-F238E27FC236}">
                <a16:creationId xmlns:a16="http://schemas.microsoft.com/office/drawing/2014/main" id="{EF85B0F3-9FB1-41C1-AA25-9B5E95448943}"/>
              </a:ext>
            </a:extLst>
          </p:cNvPr>
          <p:cNvSpPr/>
          <p:nvPr/>
        </p:nvSpPr>
        <p:spPr>
          <a:xfrm>
            <a:off x="1552353" y="944863"/>
            <a:ext cx="8584162" cy="615553"/>
          </a:xfrm>
          <a:prstGeom prst="rect">
            <a:avLst/>
          </a:prstGeom>
        </p:spPr>
        <p:txBody>
          <a:bodyPr wrap="square">
            <a:spAutoFit/>
          </a:bodyPr>
          <a:lstStyle/>
          <a:p>
            <a:pPr algn="ctr"/>
            <a:r>
              <a:rPr lang="es-ES" sz="1700" b="1" i="1" u="sng" dirty="0" err="1"/>
              <a:t>Superconducting</a:t>
            </a:r>
            <a:r>
              <a:rPr lang="es-ES" sz="1700" b="1" i="1" u="sng" dirty="0"/>
              <a:t> </a:t>
            </a:r>
            <a:r>
              <a:rPr lang="es-ES" sz="1700" b="1" i="1" u="sng" dirty="0" err="1"/>
              <a:t>Qbits</a:t>
            </a:r>
            <a:r>
              <a:rPr lang="es-ES" sz="1700" b="1" i="1" u="sng" dirty="0"/>
              <a:t> are vulnerable </a:t>
            </a:r>
            <a:r>
              <a:rPr lang="es-ES" sz="1700" b="1" i="1" u="sng" dirty="0" err="1"/>
              <a:t>to</a:t>
            </a:r>
            <a:r>
              <a:rPr lang="es-ES" sz="1700" b="1" i="1" u="sng" dirty="0"/>
              <a:t> </a:t>
            </a:r>
            <a:r>
              <a:rPr lang="es-ES" sz="1700" b="1" i="1" u="sng" dirty="0" err="1"/>
              <a:t>external</a:t>
            </a:r>
            <a:r>
              <a:rPr lang="es-ES" sz="1700" b="1" i="1" u="sng" dirty="0"/>
              <a:t> </a:t>
            </a:r>
            <a:r>
              <a:rPr lang="es-ES" sz="1700" b="1" i="1" u="sng" dirty="0" err="1"/>
              <a:t>factors</a:t>
            </a:r>
            <a:r>
              <a:rPr lang="es-ES" sz="1700" b="1" i="1" u="sng" dirty="0"/>
              <a:t> and </a:t>
            </a:r>
            <a:r>
              <a:rPr lang="es-ES" sz="1700" b="1" i="1" u="sng" dirty="0" err="1"/>
              <a:t>noise</a:t>
            </a:r>
            <a:r>
              <a:rPr lang="es-ES" sz="1700" b="1" i="1" u="sng" dirty="0"/>
              <a:t> </a:t>
            </a:r>
            <a:r>
              <a:rPr lang="es-ES" sz="1700" i="1" dirty="0"/>
              <a:t> </a:t>
            </a:r>
          </a:p>
          <a:p>
            <a:pPr algn="ctr"/>
            <a:r>
              <a:rPr lang="es-ES" sz="1700" i="1" dirty="0" err="1"/>
              <a:t>Leading</a:t>
            </a:r>
            <a:r>
              <a:rPr lang="es-ES" sz="1700" i="1" dirty="0"/>
              <a:t> </a:t>
            </a:r>
            <a:r>
              <a:rPr lang="es-ES" sz="1700" i="1" dirty="0" err="1"/>
              <a:t>to</a:t>
            </a:r>
            <a:r>
              <a:rPr lang="es-ES" sz="1700" i="1" dirty="0"/>
              <a:t> </a:t>
            </a:r>
            <a:r>
              <a:rPr lang="es-ES" sz="1700" i="1" dirty="0" err="1"/>
              <a:t>decoherence</a:t>
            </a:r>
            <a:r>
              <a:rPr lang="es-ES" sz="1700" i="1" dirty="0"/>
              <a:t> o </a:t>
            </a:r>
            <a:r>
              <a:rPr lang="es-ES" sz="1700" i="1" dirty="0" err="1"/>
              <a:t>variability</a:t>
            </a:r>
            <a:r>
              <a:rPr lang="es-ES" sz="1700" i="1" dirty="0"/>
              <a:t>. </a:t>
            </a:r>
            <a:endParaRPr lang="es-ES" sz="1700" i="1" strike="sngStrike" dirty="0"/>
          </a:p>
        </p:txBody>
      </p:sp>
      <p:grpSp>
        <p:nvGrpSpPr>
          <p:cNvPr id="20" name="Grupo 19">
            <a:extLst>
              <a:ext uri="{FF2B5EF4-FFF2-40B4-BE49-F238E27FC236}">
                <a16:creationId xmlns:a16="http://schemas.microsoft.com/office/drawing/2014/main" id="{273B79C2-41D2-49D6-984A-E6227E53211E}"/>
              </a:ext>
            </a:extLst>
          </p:cNvPr>
          <p:cNvGrpSpPr/>
          <p:nvPr/>
        </p:nvGrpSpPr>
        <p:grpSpPr>
          <a:xfrm>
            <a:off x="996993" y="1567663"/>
            <a:ext cx="9990571" cy="4757870"/>
            <a:chOff x="390503" y="2146922"/>
            <a:chExt cx="9990571" cy="4757870"/>
          </a:xfrm>
        </p:grpSpPr>
        <p:sp>
          <p:nvSpPr>
            <p:cNvPr id="21" name="CuadroTexto 20">
              <a:extLst>
                <a:ext uri="{FF2B5EF4-FFF2-40B4-BE49-F238E27FC236}">
                  <a16:creationId xmlns:a16="http://schemas.microsoft.com/office/drawing/2014/main" id="{D93CC2D5-1A42-4867-8086-3065428BA5A9}"/>
                </a:ext>
              </a:extLst>
            </p:cNvPr>
            <p:cNvSpPr txBox="1"/>
            <p:nvPr/>
          </p:nvSpPr>
          <p:spPr>
            <a:xfrm>
              <a:off x="728832" y="2146922"/>
              <a:ext cx="9504068" cy="553998"/>
            </a:xfrm>
            <a:prstGeom prst="rect">
              <a:avLst/>
            </a:prstGeom>
            <a:noFill/>
          </p:spPr>
          <p:txBody>
            <a:bodyPr wrap="square" rtlCol="0">
              <a:spAutoFit/>
            </a:bodyPr>
            <a:lstStyle/>
            <a:p>
              <a:pPr marL="285750" indent="-285750">
                <a:buFont typeface="Wingdings" panose="05000000000000000000" pitchFamily="2" charset="2"/>
                <a:buChar char="v"/>
              </a:pPr>
              <a:r>
                <a:rPr lang="es-ES" sz="1500" b="1" dirty="0" err="1"/>
                <a:t>Exploration</a:t>
              </a:r>
              <a:r>
                <a:rPr lang="es-ES" sz="1500" b="1" dirty="0"/>
                <a:t> </a:t>
              </a:r>
              <a:r>
                <a:rPr lang="es-ES" sz="1500" b="1" dirty="0" err="1"/>
                <a:t>of</a:t>
              </a:r>
              <a:r>
                <a:rPr lang="es-ES" sz="1500" b="1" dirty="0"/>
                <a:t> new </a:t>
              </a:r>
              <a:r>
                <a:rPr lang="es-ES" sz="1500" b="1" dirty="0" err="1"/>
                <a:t>or</a:t>
              </a:r>
              <a:r>
                <a:rPr lang="es-ES" sz="1500" b="1" dirty="0"/>
                <a:t> </a:t>
              </a:r>
              <a:r>
                <a:rPr lang="es-ES" sz="1500" b="1" dirty="0" err="1"/>
                <a:t>engineered</a:t>
              </a:r>
              <a:r>
                <a:rPr lang="es-ES" sz="1500" b="1" dirty="0"/>
                <a:t> </a:t>
              </a:r>
              <a:r>
                <a:rPr lang="es-ES" sz="1500" b="1" dirty="0" err="1"/>
                <a:t>materials</a:t>
              </a:r>
              <a:r>
                <a:rPr lang="es-ES" sz="1500" b="1" dirty="0"/>
                <a:t>, </a:t>
              </a:r>
              <a:r>
                <a:rPr lang="es-ES" sz="1500" b="1" dirty="0" err="1"/>
                <a:t>resilient</a:t>
              </a:r>
              <a:r>
                <a:rPr lang="es-ES" sz="1500" b="1" dirty="0"/>
                <a:t> </a:t>
              </a:r>
              <a:r>
                <a:rPr lang="es-ES" sz="1500" b="1" dirty="0" err="1"/>
                <a:t>design</a:t>
              </a:r>
              <a:r>
                <a:rPr lang="es-ES" sz="1500" b="1" dirty="0"/>
                <a:t> and </a:t>
              </a:r>
              <a:r>
                <a:rPr lang="es-ES" sz="1500" b="1" dirty="0" err="1"/>
                <a:t>improving</a:t>
              </a:r>
              <a:r>
                <a:rPr lang="es-ES" sz="1500" b="1" dirty="0"/>
                <a:t> </a:t>
              </a:r>
              <a:r>
                <a:rPr lang="es-ES" sz="1500" b="1" dirty="0" err="1"/>
                <a:t>fabrication</a:t>
              </a:r>
              <a:r>
                <a:rPr lang="es-ES" sz="1500" b="1" dirty="0"/>
                <a:t> </a:t>
              </a:r>
              <a:r>
                <a:rPr lang="es-ES" sz="1500" b="1" dirty="0" err="1"/>
                <a:t>processing</a:t>
              </a:r>
              <a:r>
                <a:rPr lang="es-ES" sz="1500" b="1" dirty="0"/>
                <a:t> </a:t>
              </a:r>
              <a:r>
                <a:rPr lang="es-ES" sz="1500" b="1" dirty="0" err="1"/>
                <a:t>of</a:t>
              </a:r>
              <a:r>
                <a:rPr lang="es-ES" sz="1500" b="1" dirty="0"/>
                <a:t> </a:t>
              </a:r>
              <a:r>
                <a:rPr lang="es-ES" sz="1500" b="1" dirty="0" err="1"/>
                <a:t>devices</a:t>
              </a:r>
              <a:r>
                <a:rPr lang="es-ES" sz="1500" b="1" dirty="0"/>
                <a:t>, </a:t>
              </a:r>
              <a:r>
                <a:rPr lang="es-ES" sz="1500" b="1" dirty="0" err="1"/>
                <a:t>circuits</a:t>
              </a:r>
              <a:r>
                <a:rPr lang="es-ES" sz="1500" b="1" dirty="0"/>
                <a:t> </a:t>
              </a:r>
              <a:r>
                <a:rPr lang="es-ES" sz="1500" b="1" dirty="0" err="1"/>
                <a:t>or</a:t>
              </a:r>
              <a:r>
                <a:rPr lang="es-ES" sz="1500" b="1" dirty="0"/>
                <a:t> </a:t>
              </a:r>
              <a:r>
                <a:rPr lang="es-ES" sz="1500" b="1" dirty="0" err="1"/>
                <a:t>addition</a:t>
              </a:r>
              <a:r>
                <a:rPr lang="es-ES" sz="1500" b="1" dirty="0"/>
                <a:t> </a:t>
              </a:r>
              <a:r>
                <a:rPr lang="es-ES" sz="1500" b="1" dirty="0" err="1"/>
                <a:t>of</a:t>
              </a:r>
              <a:r>
                <a:rPr lang="es-ES" sz="1500" b="1" dirty="0"/>
                <a:t> </a:t>
              </a:r>
              <a:r>
                <a:rPr lang="es-ES" sz="1500" b="1" dirty="0" err="1"/>
                <a:t>mitigation</a:t>
              </a:r>
              <a:r>
                <a:rPr lang="es-ES" sz="1500" b="1" dirty="0"/>
                <a:t> </a:t>
              </a:r>
              <a:r>
                <a:rPr lang="es-ES" sz="1500" b="1" dirty="0" err="1"/>
                <a:t>elements</a:t>
              </a:r>
              <a:r>
                <a:rPr lang="es-ES" sz="1500" b="1" dirty="0"/>
                <a:t>.</a:t>
              </a:r>
            </a:p>
          </p:txBody>
        </p:sp>
        <p:pic>
          <p:nvPicPr>
            <p:cNvPr id="22" name="Imagen 21">
              <a:extLst>
                <a:ext uri="{FF2B5EF4-FFF2-40B4-BE49-F238E27FC236}">
                  <a16:creationId xmlns:a16="http://schemas.microsoft.com/office/drawing/2014/main" id="{C1B6AD61-C346-4E28-BF51-C04B95FD0933}"/>
                </a:ext>
              </a:extLst>
            </p:cNvPr>
            <p:cNvPicPr>
              <a:picLocks noChangeAspect="1"/>
            </p:cNvPicPr>
            <p:nvPr/>
          </p:nvPicPr>
          <p:blipFill>
            <a:blip r:embed="rId11"/>
            <a:stretch>
              <a:fillRect/>
            </a:stretch>
          </p:blipFill>
          <p:spPr>
            <a:xfrm>
              <a:off x="683568" y="2718517"/>
              <a:ext cx="4475129" cy="3514124"/>
            </a:xfrm>
            <a:prstGeom prst="rect">
              <a:avLst/>
            </a:prstGeom>
          </p:spPr>
        </p:pic>
        <p:sp>
          <p:nvSpPr>
            <p:cNvPr id="23" name="Rectángulo 22">
              <a:extLst>
                <a:ext uri="{FF2B5EF4-FFF2-40B4-BE49-F238E27FC236}">
                  <a16:creationId xmlns:a16="http://schemas.microsoft.com/office/drawing/2014/main" id="{D9734223-CB0B-40D2-B0E7-34E8768AF0F0}"/>
                </a:ext>
              </a:extLst>
            </p:cNvPr>
            <p:cNvSpPr/>
            <p:nvPr/>
          </p:nvSpPr>
          <p:spPr>
            <a:xfrm>
              <a:off x="390503" y="6443127"/>
              <a:ext cx="9990571" cy="461665"/>
            </a:xfrm>
            <a:prstGeom prst="rect">
              <a:avLst/>
            </a:prstGeom>
          </p:spPr>
          <p:txBody>
            <a:bodyPr wrap="square">
              <a:spAutoFit/>
            </a:bodyPr>
            <a:lstStyle/>
            <a:p>
              <a:r>
                <a:rPr lang="es-ES" sz="1200" dirty="0" err="1"/>
                <a:t>McEwen</a:t>
              </a:r>
              <a:r>
                <a:rPr lang="es-ES" sz="1200" dirty="0"/>
                <a:t>, M., </a:t>
              </a:r>
              <a:r>
                <a:rPr lang="es-ES" sz="1200" dirty="0" err="1"/>
                <a:t>Faoro</a:t>
              </a:r>
              <a:r>
                <a:rPr lang="es-ES" sz="1200" dirty="0"/>
                <a:t>, L., </a:t>
              </a:r>
              <a:r>
                <a:rPr lang="es-ES" sz="1200" dirty="0" err="1"/>
                <a:t>Arya</a:t>
              </a:r>
              <a:r>
                <a:rPr lang="es-ES" sz="1200" dirty="0"/>
                <a:t>, K. </a:t>
              </a:r>
              <a:r>
                <a:rPr lang="es-ES" sz="1200" i="1" dirty="0"/>
                <a:t>et al.</a:t>
              </a:r>
              <a:r>
                <a:rPr lang="es-ES" sz="1200" dirty="0"/>
                <a:t> </a:t>
              </a:r>
              <a:r>
                <a:rPr lang="es-ES" sz="1200" b="1" dirty="0" err="1"/>
                <a:t>Resolving</a:t>
              </a:r>
              <a:r>
                <a:rPr lang="es-ES" sz="1200" b="1" dirty="0"/>
                <a:t> </a:t>
              </a:r>
              <a:r>
                <a:rPr lang="es-ES" sz="1200" b="1" dirty="0" err="1"/>
                <a:t>catastrophic</a:t>
              </a:r>
              <a:r>
                <a:rPr lang="es-ES" sz="1200" b="1" dirty="0"/>
                <a:t> error </a:t>
              </a:r>
              <a:r>
                <a:rPr lang="es-ES" sz="1200" b="1" dirty="0" err="1"/>
                <a:t>bursts</a:t>
              </a:r>
              <a:r>
                <a:rPr lang="es-ES" sz="1200" b="1" dirty="0"/>
                <a:t> </a:t>
              </a:r>
              <a:r>
                <a:rPr lang="es-ES" sz="1200" b="1" dirty="0" err="1"/>
                <a:t>from</a:t>
              </a:r>
              <a:r>
                <a:rPr lang="es-ES" sz="1200" b="1" dirty="0"/>
                <a:t> </a:t>
              </a:r>
              <a:r>
                <a:rPr lang="es-ES" sz="1200" b="1" dirty="0" err="1"/>
                <a:t>cosmic</a:t>
              </a:r>
              <a:r>
                <a:rPr lang="es-ES" sz="1200" b="1" dirty="0"/>
                <a:t> </a:t>
              </a:r>
              <a:r>
                <a:rPr lang="es-ES" sz="1200" b="1" dirty="0" err="1"/>
                <a:t>rays</a:t>
              </a:r>
              <a:r>
                <a:rPr lang="es-ES" sz="1200" b="1" dirty="0"/>
                <a:t> in </a:t>
              </a:r>
              <a:r>
                <a:rPr lang="es-ES" sz="1200" b="1" dirty="0" err="1"/>
                <a:t>large</a:t>
              </a:r>
              <a:r>
                <a:rPr lang="es-ES" sz="1200" b="1" dirty="0"/>
                <a:t> </a:t>
              </a:r>
              <a:r>
                <a:rPr lang="es-ES" sz="1200" b="1" dirty="0" err="1"/>
                <a:t>arrays</a:t>
              </a:r>
              <a:r>
                <a:rPr lang="es-ES" sz="1200" b="1" dirty="0"/>
                <a:t> of </a:t>
              </a:r>
              <a:r>
                <a:rPr lang="es-ES" sz="1200" b="1" dirty="0" err="1"/>
                <a:t>superconducting</a:t>
              </a:r>
              <a:r>
                <a:rPr lang="es-ES" sz="1200" b="1" dirty="0"/>
                <a:t> </a:t>
              </a:r>
              <a:r>
                <a:rPr lang="es-ES" sz="1200" b="1" dirty="0" err="1"/>
                <a:t>qubits</a:t>
              </a:r>
              <a:r>
                <a:rPr lang="es-ES" sz="1200" b="1" dirty="0"/>
                <a:t>.</a:t>
              </a:r>
              <a:r>
                <a:rPr lang="es-ES" sz="1200" dirty="0"/>
                <a:t> </a:t>
              </a:r>
              <a:r>
                <a:rPr lang="es-ES" sz="1200" i="1" dirty="0" err="1"/>
                <a:t>Nat</a:t>
              </a:r>
              <a:r>
                <a:rPr lang="es-ES" sz="1200" i="1" dirty="0"/>
                <a:t>. </a:t>
              </a:r>
              <a:r>
                <a:rPr lang="es-ES" sz="1200" i="1" dirty="0" err="1"/>
                <a:t>Phys</a:t>
              </a:r>
              <a:r>
                <a:rPr lang="es-ES" sz="1200" i="1" dirty="0"/>
                <a:t>.</a:t>
              </a:r>
              <a:r>
                <a:rPr lang="es-ES" sz="1200" dirty="0"/>
                <a:t> </a:t>
              </a:r>
              <a:r>
                <a:rPr lang="es-ES" sz="1200" b="1" dirty="0"/>
                <a:t>18</a:t>
              </a:r>
              <a:r>
                <a:rPr lang="es-ES" sz="1200" dirty="0"/>
                <a:t>, 107–111 (2022). </a:t>
              </a:r>
              <a:r>
                <a:rPr lang="es-ES" sz="1200" dirty="0">
                  <a:hlinkClick r:id="rId12"/>
                </a:rPr>
                <a:t>https://doi.org/10.1038/s41567-021-01432-8</a:t>
              </a:r>
              <a:endParaRPr lang="es-ES" sz="1200" dirty="0"/>
            </a:p>
          </p:txBody>
        </p:sp>
      </p:grpSp>
      <p:grpSp>
        <p:nvGrpSpPr>
          <p:cNvPr id="24" name="Grupo 23">
            <a:extLst>
              <a:ext uri="{FF2B5EF4-FFF2-40B4-BE49-F238E27FC236}">
                <a16:creationId xmlns:a16="http://schemas.microsoft.com/office/drawing/2014/main" id="{1D9F7AB4-A70C-4E95-864E-F8E3B6DCF4DB}"/>
              </a:ext>
            </a:extLst>
          </p:cNvPr>
          <p:cNvGrpSpPr/>
          <p:nvPr/>
        </p:nvGrpSpPr>
        <p:grpSpPr>
          <a:xfrm>
            <a:off x="6636894" y="2322825"/>
            <a:ext cx="4634271" cy="3396919"/>
            <a:chOff x="6072934" y="2810203"/>
            <a:chExt cx="4634271" cy="3396919"/>
          </a:xfrm>
        </p:grpSpPr>
        <p:sp>
          <p:nvSpPr>
            <p:cNvPr id="25" name="CuadroTexto 24">
              <a:extLst>
                <a:ext uri="{FF2B5EF4-FFF2-40B4-BE49-F238E27FC236}">
                  <a16:creationId xmlns:a16="http://schemas.microsoft.com/office/drawing/2014/main" id="{0E344A7C-F3C3-4CA4-9ACD-02F3A5EBDE0D}"/>
                </a:ext>
              </a:extLst>
            </p:cNvPr>
            <p:cNvSpPr txBox="1"/>
            <p:nvPr/>
          </p:nvSpPr>
          <p:spPr>
            <a:xfrm>
              <a:off x="6072934" y="2810203"/>
              <a:ext cx="3864167" cy="1107996"/>
            </a:xfrm>
            <a:prstGeom prst="rect">
              <a:avLst/>
            </a:prstGeom>
            <a:noFill/>
            <a:ln>
              <a:solidFill>
                <a:schemeClr val="accent3">
                  <a:lumMod val="50000"/>
                </a:schemeClr>
              </a:solidFill>
            </a:ln>
          </p:spPr>
          <p:txBody>
            <a:bodyPr wrap="square" rtlCol="0">
              <a:spAutoFit/>
            </a:bodyPr>
            <a:lstStyle/>
            <a:p>
              <a:pPr algn="ctr"/>
              <a:r>
                <a:rPr lang="es-ES" sz="2000" b="1" u="sng" dirty="0" err="1">
                  <a:solidFill>
                    <a:schemeClr val="accent3">
                      <a:lumMod val="50000"/>
                    </a:schemeClr>
                  </a:solidFill>
                </a:rPr>
                <a:t>Approaches</a:t>
              </a:r>
              <a:r>
                <a:rPr lang="es-ES" sz="2000" b="1" u="sng" dirty="0">
                  <a:solidFill>
                    <a:schemeClr val="accent3">
                      <a:lumMod val="50000"/>
                    </a:schemeClr>
                  </a:solidFill>
                </a:rPr>
                <a:t> </a:t>
              </a:r>
              <a:r>
                <a:rPr lang="es-ES" sz="2000" b="1" u="sng" dirty="0" err="1">
                  <a:solidFill>
                    <a:schemeClr val="accent3">
                      <a:lumMod val="50000"/>
                    </a:schemeClr>
                  </a:solidFill>
                </a:rPr>
                <a:t>for</a:t>
              </a:r>
              <a:r>
                <a:rPr lang="es-ES" sz="2000" b="1" u="sng" dirty="0">
                  <a:solidFill>
                    <a:schemeClr val="accent3">
                      <a:lumMod val="50000"/>
                    </a:schemeClr>
                  </a:solidFill>
                </a:rPr>
                <a:t> </a:t>
              </a:r>
              <a:r>
                <a:rPr lang="es-ES" sz="2000" b="1" u="sng" dirty="0" err="1">
                  <a:solidFill>
                    <a:schemeClr val="accent3">
                      <a:lumMod val="50000"/>
                    </a:schemeClr>
                  </a:solidFill>
                </a:rPr>
                <a:t>mitigation</a:t>
              </a:r>
              <a:endParaRPr lang="es-ES" sz="2000" b="1" u="sng" dirty="0">
                <a:solidFill>
                  <a:schemeClr val="accent3">
                    <a:lumMod val="50000"/>
                  </a:schemeClr>
                </a:solidFill>
              </a:endParaRPr>
            </a:p>
            <a:p>
              <a:pPr algn="ctr"/>
              <a:r>
                <a:rPr lang="es-ES" sz="2300" b="1" i="1" dirty="0">
                  <a:solidFill>
                    <a:schemeClr val="accent3">
                      <a:lumMod val="50000"/>
                    </a:schemeClr>
                  </a:solidFill>
                </a:rPr>
                <a:t>Off-chip </a:t>
              </a:r>
              <a:r>
                <a:rPr lang="es-ES" sz="2300" b="1" i="1" dirty="0" err="1">
                  <a:solidFill>
                    <a:schemeClr val="accent3">
                      <a:lumMod val="50000"/>
                    </a:schemeClr>
                  </a:solidFill>
                </a:rPr>
                <a:t>issues</a:t>
              </a:r>
              <a:endParaRPr lang="es-ES" sz="2300" b="1" i="1" dirty="0">
                <a:solidFill>
                  <a:schemeClr val="accent3">
                    <a:lumMod val="50000"/>
                  </a:schemeClr>
                </a:solidFill>
              </a:endParaRPr>
            </a:p>
            <a:p>
              <a:pPr algn="ctr"/>
              <a:r>
                <a:rPr lang="es-ES" sz="2300" b="1" i="1" dirty="0" err="1">
                  <a:solidFill>
                    <a:schemeClr val="accent3">
                      <a:lumMod val="50000"/>
                    </a:schemeClr>
                  </a:solidFill>
                </a:rPr>
                <a:t>On</a:t>
              </a:r>
              <a:r>
                <a:rPr lang="es-ES" sz="2300" b="1" i="1" dirty="0">
                  <a:solidFill>
                    <a:schemeClr val="accent3">
                      <a:lumMod val="50000"/>
                    </a:schemeClr>
                  </a:solidFill>
                </a:rPr>
                <a:t>-chip </a:t>
              </a:r>
              <a:r>
                <a:rPr lang="es-ES" sz="2300" b="1" i="1" dirty="0" err="1">
                  <a:solidFill>
                    <a:schemeClr val="accent3">
                      <a:lumMod val="50000"/>
                    </a:schemeClr>
                  </a:solidFill>
                </a:rPr>
                <a:t>solutions</a:t>
              </a:r>
              <a:endParaRPr lang="es-ES" sz="2300" b="1" i="1" dirty="0">
                <a:solidFill>
                  <a:schemeClr val="accent3">
                    <a:lumMod val="50000"/>
                  </a:schemeClr>
                </a:solidFill>
              </a:endParaRPr>
            </a:p>
          </p:txBody>
        </p:sp>
        <p:sp>
          <p:nvSpPr>
            <p:cNvPr id="26" name="Rectángulo 25">
              <a:extLst>
                <a:ext uri="{FF2B5EF4-FFF2-40B4-BE49-F238E27FC236}">
                  <a16:creationId xmlns:a16="http://schemas.microsoft.com/office/drawing/2014/main" id="{65B8707B-4153-42E2-8BAF-20526E6A7E73}"/>
                </a:ext>
              </a:extLst>
            </p:cNvPr>
            <p:cNvSpPr/>
            <p:nvPr/>
          </p:nvSpPr>
          <p:spPr>
            <a:xfrm>
              <a:off x="6072934" y="4191186"/>
              <a:ext cx="4634271" cy="2015936"/>
            </a:xfrm>
            <a:prstGeom prst="rect">
              <a:avLst/>
            </a:prstGeom>
          </p:spPr>
          <p:txBody>
            <a:bodyPr wrap="square">
              <a:spAutoFit/>
            </a:bodyPr>
            <a:lstStyle/>
            <a:p>
              <a:r>
                <a:rPr lang="es-ES" sz="1500" b="1" u="sng" dirty="0" err="1">
                  <a:solidFill>
                    <a:schemeClr val="accent5">
                      <a:lumMod val="75000"/>
                    </a:schemeClr>
                  </a:solidFill>
                </a:rPr>
                <a:t>Materials</a:t>
              </a:r>
              <a:r>
                <a:rPr lang="es-ES" sz="1500" b="1" dirty="0">
                  <a:solidFill>
                    <a:schemeClr val="accent5">
                      <a:lumMod val="75000"/>
                    </a:schemeClr>
                  </a:solidFill>
                </a:rPr>
                <a:t>:  </a:t>
              </a:r>
              <a:r>
                <a:rPr lang="es-ES" sz="1500" b="1" dirty="0" err="1">
                  <a:solidFill>
                    <a:schemeClr val="accent5">
                      <a:lumMod val="75000"/>
                    </a:schemeClr>
                  </a:solidFill>
                </a:rPr>
                <a:t>Selection</a:t>
              </a:r>
              <a:r>
                <a:rPr lang="es-ES" sz="1500" b="1" dirty="0">
                  <a:solidFill>
                    <a:schemeClr val="accent5">
                      <a:lumMod val="75000"/>
                    </a:schemeClr>
                  </a:solidFill>
                </a:rPr>
                <a:t> and </a:t>
              </a:r>
              <a:r>
                <a:rPr lang="es-ES" sz="1500" b="1" dirty="0" err="1">
                  <a:solidFill>
                    <a:schemeClr val="accent5">
                      <a:lumMod val="75000"/>
                    </a:schemeClr>
                  </a:solidFill>
                </a:rPr>
                <a:t>combination</a:t>
              </a:r>
              <a:r>
                <a:rPr lang="es-ES" sz="1500" b="1" dirty="0">
                  <a:solidFill>
                    <a:schemeClr val="accent5">
                      <a:lumMod val="75000"/>
                    </a:schemeClr>
                  </a:solidFill>
                </a:rPr>
                <a:t> </a:t>
              </a:r>
              <a:r>
                <a:rPr lang="es-ES" sz="1500" b="1" dirty="0" err="1">
                  <a:solidFill>
                    <a:schemeClr val="accent5">
                      <a:lumMod val="75000"/>
                    </a:schemeClr>
                  </a:solidFill>
                </a:rPr>
                <a:t>of</a:t>
              </a:r>
              <a:r>
                <a:rPr lang="es-ES" sz="1500" b="1" dirty="0">
                  <a:solidFill>
                    <a:schemeClr val="accent5">
                      <a:lumMod val="75000"/>
                    </a:schemeClr>
                  </a:solidFill>
                </a:rPr>
                <a:t> </a:t>
              </a:r>
              <a:r>
                <a:rPr lang="es-ES" sz="1500" b="1" dirty="0" err="1">
                  <a:solidFill>
                    <a:schemeClr val="accent5">
                      <a:lumMod val="75000"/>
                    </a:schemeClr>
                  </a:solidFill>
                </a:rPr>
                <a:t>materials</a:t>
              </a:r>
              <a:r>
                <a:rPr lang="es-ES" sz="1500" b="1" dirty="0">
                  <a:solidFill>
                    <a:schemeClr val="accent5">
                      <a:lumMod val="75000"/>
                    </a:schemeClr>
                  </a:solidFill>
                </a:rPr>
                <a:t> </a:t>
              </a:r>
              <a:r>
                <a:rPr lang="es-ES" sz="1500" b="1" dirty="0" err="1">
                  <a:solidFill>
                    <a:schemeClr val="accent5">
                      <a:lumMod val="75000"/>
                    </a:schemeClr>
                  </a:solidFill>
                </a:rPr>
                <a:t>or</a:t>
              </a:r>
              <a:r>
                <a:rPr lang="es-ES" sz="1500" b="1" dirty="0">
                  <a:solidFill>
                    <a:schemeClr val="accent5">
                      <a:lumMod val="75000"/>
                    </a:schemeClr>
                  </a:solidFill>
                </a:rPr>
                <a:t> </a:t>
              </a:r>
              <a:r>
                <a:rPr lang="es-ES" sz="1500" b="1" dirty="0" err="1">
                  <a:solidFill>
                    <a:schemeClr val="accent5">
                      <a:lumMod val="75000"/>
                    </a:schemeClr>
                  </a:solidFill>
                </a:rPr>
                <a:t>substrate</a:t>
              </a:r>
              <a:endParaRPr lang="es-ES" sz="1500" b="1" dirty="0">
                <a:solidFill>
                  <a:schemeClr val="accent5">
                    <a:lumMod val="75000"/>
                  </a:schemeClr>
                </a:solidFill>
              </a:endParaRPr>
            </a:p>
            <a:p>
              <a:endParaRPr lang="es-ES" sz="1000" b="1" dirty="0">
                <a:solidFill>
                  <a:schemeClr val="accent5">
                    <a:lumMod val="75000"/>
                  </a:schemeClr>
                </a:solidFill>
              </a:endParaRPr>
            </a:p>
            <a:p>
              <a:r>
                <a:rPr lang="es-ES" sz="1500" b="1" u="sng" dirty="0" err="1">
                  <a:solidFill>
                    <a:schemeClr val="accent5">
                      <a:lumMod val="75000"/>
                    </a:schemeClr>
                  </a:solidFill>
                </a:rPr>
                <a:t>Fabrication</a:t>
              </a:r>
              <a:r>
                <a:rPr lang="es-ES" sz="1500" b="1" u="sng" dirty="0">
                  <a:solidFill>
                    <a:schemeClr val="accent5">
                      <a:lumMod val="75000"/>
                    </a:schemeClr>
                  </a:solidFill>
                </a:rPr>
                <a:t> </a:t>
              </a:r>
              <a:r>
                <a:rPr lang="es-ES" sz="1500" b="1" u="sng" dirty="0" err="1">
                  <a:solidFill>
                    <a:schemeClr val="accent5">
                      <a:lumMod val="75000"/>
                    </a:schemeClr>
                  </a:solidFill>
                </a:rPr>
                <a:t>of</a:t>
              </a:r>
              <a:r>
                <a:rPr lang="es-ES" sz="1500" b="1" u="sng" dirty="0">
                  <a:solidFill>
                    <a:schemeClr val="accent5">
                      <a:lumMod val="75000"/>
                    </a:schemeClr>
                  </a:solidFill>
                </a:rPr>
                <a:t> </a:t>
              </a:r>
              <a:r>
                <a:rPr lang="es-ES" sz="1500" b="1" u="sng" dirty="0" err="1">
                  <a:solidFill>
                    <a:schemeClr val="accent5">
                      <a:lumMod val="75000"/>
                    </a:schemeClr>
                  </a:solidFill>
                </a:rPr>
                <a:t>structures</a:t>
              </a:r>
              <a:r>
                <a:rPr lang="es-ES" sz="1500" b="1" u="sng" dirty="0">
                  <a:solidFill>
                    <a:schemeClr val="accent5">
                      <a:lumMod val="75000"/>
                    </a:schemeClr>
                  </a:solidFill>
                </a:rPr>
                <a:t> </a:t>
              </a:r>
              <a:r>
                <a:rPr lang="es-ES" sz="1500" b="1" u="sng" dirty="0" err="1">
                  <a:solidFill>
                    <a:schemeClr val="accent5">
                      <a:lumMod val="75000"/>
                    </a:schemeClr>
                  </a:solidFill>
                </a:rPr>
                <a:t>or</a:t>
              </a:r>
              <a:r>
                <a:rPr lang="es-ES" sz="1500" b="1" u="sng" dirty="0">
                  <a:solidFill>
                    <a:schemeClr val="accent5">
                      <a:lumMod val="75000"/>
                    </a:schemeClr>
                  </a:solidFill>
                </a:rPr>
                <a:t> </a:t>
              </a:r>
              <a:r>
                <a:rPr lang="es-ES" sz="1500" b="1" u="sng" dirty="0" err="1">
                  <a:solidFill>
                    <a:schemeClr val="accent5">
                      <a:lumMod val="75000"/>
                    </a:schemeClr>
                  </a:solidFill>
                </a:rPr>
                <a:t>architectures</a:t>
              </a:r>
              <a:r>
                <a:rPr lang="es-ES" sz="1500" b="1" dirty="0">
                  <a:solidFill>
                    <a:schemeClr val="accent5">
                      <a:lumMod val="75000"/>
                    </a:schemeClr>
                  </a:solidFill>
                </a:rPr>
                <a:t>:</a:t>
              </a:r>
            </a:p>
            <a:p>
              <a:r>
                <a:rPr lang="es-ES" sz="1500" b="1" dirty="0">
                  <a:solidFill>
                    <a:schemeClr val="accent5">
                      <a:lumMod val="75000"/>
                    </a:schemeClr>
                  </a:solidFill>
                </a:rPr>
                <a:t>- </a:t>
              </a:r>
              <a:r>
                <a:rPr lang="es-ES" sz="1500" b="1" dirty="0" err="1">
                  <a:solidFill>
                    <a:schemeClr val="accent5">
                      <a:lumMod val="75000"/>
                    </a:schemeClr>
                  </a:solidFill>
                </a:rPr>
                <a:t>Locally</a:t>
              </a:r>
              <a:r>
                <a:rPr lang="es-ES" sz="1500" b="1" dirty="0">
                  <a:solidFill>
                    <a:schemeClr val="accent5">
                      <a:lumMod val="75000"/>
                    </a:schemeClr>
                  </a:solidFill>
                </a:rPr>
                <a:t> suspended - </a:t>
              </a:r>
              <a:r>
                <a:rPr lang="es-ES" sz="1500" b="1" dirty="0" err="1">
                  <a:solidFill>
                    <a:schemeClr val="accent5">
                      <a:lumMod val="75000"/>
                    </a:schemeClr>
                  </a:solidFill>
                </a:rPr>
                <a:t>membranes</a:t>
              </a:r>
              <a:endParaRPr lang="es-ES" sz="1500" b="1" dirty="0">
                <a:solidFill>
                  <a:schemeClr val="accent5">
                    <a:lumMod val="75000"/>
                  </a:schemeClr>
                </a:solidFill>
              </a:endParaRPr>
            </a:p>
            <a:p>
              <a:r>
                <a:rPr lang="es-ES" sz="1500" b="1" dirty="0">
                  <a:solidFill>
                    <a:schemeClr val="accent5">
                      <a:lumMod val="75000"/>
                    </a:schemeClr>
                  </a:solidFill>
                </a:rPr>
                <a:t>- </a:t>
              </a:r>
              <a:r>
                <a:rPr lang="es-ES" sz="1500" b="1" dirty="0" err="1">
                  <a:solidFill>
                    <a:schemeClr val="accent5">
                      <a:lumMod val="75000"/>
                    </a:schemeClr>
                  </a:solidFill>
                </a:rPr>
                <a:t>Periodical</a:t>
              </a:r>
              <a:r>
                <a:rPr lang="es-ES" sz="1500" b="1" dirty="0">
                  <a:solidFill>
                    <a:schemeClr val="accent5">
                      <a:lumMod val="75000"/>
                    </a:schemeClr>
                  </a:solidFill>
                </a:rPr>
                <a:t> </a:t>
              </a:r>
              <a:r>
                <a:rPr lang="es-ES" sz="1500" b="1" dirty="0" err="1">
                  <a:solidFill>
                    <a:schemeClr val="accent5">
                      <a:lumMod val="75000"/>
                    </a:schemeClr>
                  </a:solidFill>
                </a:rPr>
                <a:t>structures</a:t>
              </a:r>
              <a:r>
                <a:rPr lang="es-ES" sz="1500" b="1" dirty="0">
                  <a:solidFill>
                    <a:schemeClr val="accent5">
                      <a:lumMod val="75000"/>
                    </a:schemeClr>
                  </a:solidFill>
                </a:rPr>
                <a:t> – </a:t>
              </a:r>
              <a:r>
                <a:rPr lang="es-ES" sz="1500" b="1" dirty="0" err="1">
                  <a:solidFill>
                    <a:schemeClr val="accent5">
                      <a:lumMod val="75000"/>
                    </a:schemeClr>
                  </a:solidFill>
                </a:rPr>
                <a:t>vortex</a:t>
              </a:r>
              <a:r>
                <a:rPr lang="es-ES" sz="1500" b="1" dirty="0">
                  <a:solidFill>
                    <a:schemeClr val="accent5">
                      <a:lumMod val="75000"/>
                    </a:schemeClr>
                  </a:solidFill>
                </a:rPr>
                <a:t> </a:t>
              </a:r>
              <a:r>
                <a:rPr lang="es-ES" sz="1500" b="1" dirty="0" err="1">
                  <a:solidFill>
                    <a:schemeClr val="accent5">
                      <a:lumMod val="75000"/>
                    </a:schemeClr>
                  </a:solidFill>
                </a:rPr>
                <a:t>mitigation</a:t>
              </a:r>
              <a:endParaRPr lang="es-ES" sz="1500" b="1" dirty="0">
                <a:solidFill>
                  <a:schemeClr val="accent5">
                    <a:lumMod val="75000"/>
                  </a:schemeClr>
                </a:solidFill>
              </a:endParaRPr>
            </a:p>
            <a:p>
              <a:endParaRPr lang="es-ES" sz="1000" b="1" dirty="0">
                <a:solidFill>
                  <a:schemeClr val="accent5">
                    <a:lumMod val="75000"/>
                  </a:schemeClr>
                </a:solidFill>
              </a:endParaRPr>
            </a:p>
            <a:p>
              <a:r>
                <a:rPr lang="es-ES" sz="1500" b="1" u="sng" dirty="0" err="1">
                  <a:solidFill>
                    <a:schemeClr val="accent5">
                      <a:lumMod val="75000"/>
                    </a:schemeClr>
                  </a:solidFill>
                </a:rPr>
                <a:t>Components</a:t>
              </a:r>
              <a:r>
                <a:rPr lang="es-ES" sz="1500" b="1" dirty="0">
                  <a:solidFill>
                    <a:schemeClr val="accent5">
                      <a:lumMod val="75000"/>
                    </a:schemeClr>
                  </a:solidFill>
                </a:rPr>
                <a:t>: </a:t>
              </a:r>
              <a:r>
                <a:rPr lang="es-ES" sz="1500" b="1" dirty="0" err="1">
                  <a:solidFill>
                    <a:schemeClr val="accent5">
                      <a:lumMod val="75000"/>
                    </a:schemeClr>
                  </a:solidFill>
                </a:rPr>
                <a:t>passive</a:t>
              </a:r>
              <a:r>
                <a:rPr lang="es-ES" sz="1500" b="1" dirty="0">
                  <a:solidFill>
                    <a:schemeClr val="accent5">
                      <a:lumMod val="75000"/>
                    </a:schemeClr>
                  </a:solidFill>
                </a:rPr>
                <a:t> (</a:t>
              </a:r>
              <a:r>
                <a:rPr lang="es-ES" sz="1500" b="1" dirty="0" err="1">
                  <a:solidFill>
                    <a:schemeClr val="accent5">
                      <a:lumMod val="75000"/>
                    </a:schemeClr>
                  </a:solidFill>
                </a:rPr>
                <a:t>quasiparticle</a:t>
              </a:r>
              <a:r>
                <a:rPr lang="es-ES" sz="1500" b="1" dirty="0">
                  <a:solidFill>
                    <a:schemeClr val="accent5">
                      <a:lumMod val="75000"/>
                    </a:schemeClr>
                  </a:solidFill>
                </a:rPr>
                <a:t> </a:t>
              </a:r>
              <a:r>
                <a:rPr lang="es-ES" sz="1500" b="1" dirty="0" err="1">
                  <a:solidFill>
                    <a:schemeClr val="accent5">
                      <a:lumMod val="75000"/>
                    </a:schemeClr>
                  </a:solidFill>
                </a:rPr>
                <a:t>traps</a:t>
              </a:r>
              <a:r>
                <a:rPr lang="es-ES" sz="1500" b="1" dirty="0">
                  <a:solidFill>
                    <a:schemeClr val="accent5">
                      <a:lumMod val="75000"/>
                    </a:schemeClr>
                  </a:solidFill>
                </a:rPr>
                <a:t>, </a:t>
              </a:r>
              <a:r>
                <a:rPr lang="es-ES" sz="1500" b="1" dirty="0" err="1">
                  <a:solidFill>
                    <a:schemeClr val="accent5">
                      <a:lumMod val="75000"/>
                    </a:schemeClr>
                  </a:solidFill>
                </a:rPr>
                <a:t>on</a:t>
              </a:r>
              <a:r>
                <a:rPr lang="es-ES" sz="1500" b="1" dirty="0">
                  <a:solidFill>
                    <a:schemeClr val="accent5">
                      <a:lumMod val="75000"/>
                    </a:schemeClr>
                  </a:solidFill>
                </a:rPr>
                <a:t> chip-</a:t>
              </a:r>
              <a:r>
                <a:rPr lang="es-ES" sz="1500" b="1" dirty="0" err="1">
                  <a:solidFill>
                    <a:schemeClr val="accent5">
                      <a:lumMod val="75000"/>
                    </a:schemeClr>
                  </a:solidFill>
                </a:rPr>
                <a:t>grounding</a:t>
              </a:r>
              <a:r>
                <a:rPr lang="es-ES" sz="1500" b="1" dirty="0">
                  <a:solidFill>
                    <a:schemeClr val="accent5">
                      <a:lumMod val="75000"/>
                    </a:schemeClr>
                  </a:solidFill>
                </a:rPr>
                <a:t>), active (QEC </a:t>
              </a:r>
              <a:r>
                <a:rPr lang="es-ES" sz="1500" b="1" dirty="0" err="1">
                  <a:solidFill>
                    <a:schemeClr val="accent5">
                      <a:lumMod val="75000"/>
                    </a:schemeClr>
                  </a:solidFill>
                </a:rPr>
                <a:t>redundancy</a:t>
              </a:r>
              <a:r>
                <a:rPr lang="es-ES" sz="1500" b="1" dirty="0">
                  <a:solidFill>
                    <a:schemeClr val="accent5">
                      <a:lumMod val="75000"/>
                    </a:schemeClr>
                  </a:solidFill>
                </a:rPr>
                <a:t>…)</a:t>
              </a:r>
            </a:p>
          </p:txBody>
        </p:sp>
      </p:grpSp>
    </p:spTree>
    <p:extLst>
      <p:ext uri="{BB962C8B-B14F-4D97-AF65-F5344CB8AC3E}">
        <p14:creationId xmlns:p14="http://schemas.microsoft.com/office/powerpoint/2010/main" val="4011787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24</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8F508FC6-AA4D-406F-BA0D-61988F9B6AF1}"/>
              </a:ext>
            </a:extLst>
          </p:cNvPr>
          <p:cNvPicPr>
            <a:picLocks noChangeAspect="1"/>
          </p:cNvPicPr>
          <p:nvPr/>
        </p:nvPicPr>
        <p:blipFill>
          <a:blip r:embed="rId11"/>
          <a:stretch>
            <a:fillRect/>
          </a:stretch>
        </p:blipFill>
        <p:spPr>
          <a:xfrm>
            <a:off x="2176709" y="1385602"/>
            <a:ext cx="7840169" cy="4086795"/>
          </a:xfrm>
          <a:prstGeom prst="rect">
            <a:avLst/>
          </a:prstGeom>
        </p:spPr>
      </p:pic>
      <p:sp>
        <p:nvSpPr>
          <p:cNvPr id="18" name="CuadroTexto 17">
            <a:extLst>
              <a:ext uri="{FF2B5EF4-FFF2-40B4-BE49-F238E27FC236}">
                <a16:creationId xmlns:a16="http://schemas.microsoft.com/office/drawing/2014/main" id="{5B28F92D-F5C0-40E8-94AD-C25D5B5E19CF}"/>
              </a:ext>
            </a:extLst>
          </p:cNvPr>
          <p:cNvSpPr txBox="1"/>
          <p:nvPr/>
        </p:nvSpPr>
        <p:spPr>
          <a:xfrm>
            <a:off x="8734445" y="5626225"/>
            <a:ext cx="1246950" cy="323165"/>
          </a:xfrm>
          <a:prstGeom prst="rect">
            <a:avLst/>
          </a:prstGeom>
          <a:noFill/>
        </p:spPr>
        <p:txBody>
          <a:bodyPr wrap="square">
            <a:spAutoFit/>
          </a:bodyPr>
          <a:lstStyle/>
          <a:p>
            <a:r>
              <a:rPr lang="en-US" sz="1500" u="none" strike="noStrike" dirty="0">
                <a:effectLst/>
              </a:rPr>
              <a:t>N. </a:t>
            </a:r>
            <a:r>
              <a:rPr lang="en-US" sz="1500" u="none" strike="noStrike" dirty="0" err="1">
                <a:effectLst/>
              </a:rPr>
              <a:t>Crescini</a:t>
            </a:r>
            <a:endParaRPr lang="es-ES" sz="1500" dirty="0"/>
          </a:p>
        </p:txBody>
      </p:sp>
    </p:spTree>
    <p:extLst>
      <p:ext uri="{BB962C8B-B14F-4D97-AF65-F5344CB8AC3E}">
        <p14:creationId xmlns:p14="http://schemas.microsoft.com/office/powerpoint/2010/main" val="2274223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4" name="Marcador de número de diapositiva 16">
            <a:extLst>
              <a:ext uri="{FF2B5EF4-FFF2-40B4-BE49-F238E27FC236}">
                <a16:creationId xmlns:a16="http://schemas.microsoft.com/office/drawing/2014/main" id="{39D267A1-7F34-409B-B322-246598DBE5E0}"/>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25</a:t>
            </a:fld>
            <a:endParaRPr lang="ca-ES" sz="1200" spc="-1">
              <a:solidFill>
                <a:srgbClr val="000000"/>
              </a:solidFill>
              <a:latin typeface="Calibri"/>
            </a:endParaRPr>
          </a:p>
        </p:txBody>
      </p:sp>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a:extLst>
              <a:ext uri="{FF2B5EF4-FFF2-40B4-BE49-F238E27FC236}">
                <a16:creationId xmlns:a16="http://schemas.microsoft.com/office/drawing/2014/main" id="{5B28F92D-F5C0-40E8-94AD-C25D5B5E19CF}"/>
              </a:ext>
            </a:extLst>
          </p:cNvPr>
          <p:cNvSpPr txBox="1"/>
          <p:nvPr/>
        </p:nvSpPr>
        <p:spPr>
          <a:xfrm>
            <a:off x="2486850" y="5761614"/>
            <a:ext cx="1246950" cy="323165"/>
          </a:xfrm>
          <a:prstGeom prst="rect">
            <a:avLst/>
          </a:prstGeom>
          <a:noFill/>
        </p:spPr>
        <p:txBody>
          <a:bodyPr wrap="square">
            <a:spAutoFit/>
          </a:bodyPr>
          <a:lstStyle/>
          <a:p>
            <a:r>
              <a:rPr lang="en-US" sz="1500" u="none" strike="noStrike" dirty="0">
                <a:effectLst/>
              </a:rPr>
              <a:t>N. </a:t>
            </a:r>
            <a:r>
              <a:rPr lang="en-US" sz="1500" u="none" strike="noStrike" dirty="0" err="1">
                <a:effectLst/>
              </a:rPr>
              <a:t>Crescini</a:t>
            </a:r>
            <a:endParaRPr lang="es-ES" sz="1500" dirty="0"/>
          </a:p>
        </p:txBody>
      </p:sp>
      <p:pic>
        <p:nvPicPr>
          <p:cNvPr id="4" name="Imagen 3">
            <a:extLst>
              <a:ext uri="{FF2B5EF4-FFF2-40B4-BE49-F238E27FC236}">
                <a16:creationId xmlns:a16="http://schemas.microsoft.com/office/drawing/2014/main" id="{142E4849-9E45-46DA-AA3B-DCE343D44ED2}"/>
              </a:ext>
            </a:extLst>
          </p:cNvPr>
          <p:cNvPicPr>
            <a:picLocks noChangeAspect="1"/>
          </p:cNvPicPr>
          <p:nvPr/>
        </p:nvPicPr>
        <p:blipFill>
          <a:blip r:embed="rId11"/>
          <a:stretch>
            <a:fillRect/>
          </a:stretch>
        </p:blipFill>
        <p:spPr>
          <a:xfrm>
            <a:off x="3771485" y="1349155"/>
            <a:ext cx="8094804" cy="4735624"/>
          </a:xfrm>
          <a:prstGeom prst="rect">
            <a:avLst/>
          </a:prstGeom>
        </p:spPr>
      </p:pic>
      <p:sp>
        <p:nvSpPr>
          <p:cNvPr id="19" name="CuadroTexto 18">
            <a:extLst>
              <a:ext uri="{FF2B5EF4-FFF2-40B4-BE49-F238E27FC236}">
                <a16:creationId xmlns:a16="http://schemas.microsoft.com/office/drawing/2014/main" id="{B29A51E1-CCC7-4DA4-BCD8-DAC974E0BFC7}"/>
              </a:ext>
            </a:extLst>
          </p:cNvPr>
          <p:cNvSpPr txBox="1"/>
          <p:nvPr/>
        </p:nvSpPr>
        <p:spPr>
          <a:xfrm>
            <a:off x="327299" y="1524573"/>
            <a:ext cx="3101701" cy="3785652"/>
          </a:xfrm>
          <a:prstGeom prst="rect">
            <a:avLst/>
          </a:prstGeom>
          <a:noFill/>
        </p:spPr>
        <p:txBody>
          <a:bodyPr wrap="square">
            <a:spAutoFit/>
          </a:bodyPr>
          <a:lstStyle/>
          <a:p>
            <a:pPr algn="just"/>
            <a:r>
              <a:rPr lang="en-US" sz="1500" dirty="0"/>
              <a:t>Atomic physics, quantum optics, nanoscience and condensed matter physics are partly merging as </a:t>
            </a:r>
            <a:r>
              <a:rPr lang="en-US" sz="1500" b="1" dirty="0"/>
              <a:t>new interdisciplinary areas </a:t>
            </a:r>
            <a:r>
              <a:rPr lang="en-US" sz="1500" dirty="0"/>
              <a:t>form to involve all of these traditionally separate subfields, </a:t>
            </a:r>
            <a:r>
              <a:rPr lang="en-US" sz="1500" b="1" dirty="0"/>
              <a:t>Quantum Tech</a:t>
            </a:r>
            <a:r>
              <a:rPr lang="en-US" sz="1500" dirty="0"/>
              <a:t>.</a:t>
            </a:r>
          </a:p>
          <a:p>
            <a:pPr algn="just"/>
            <a:r>
              <a:rPr lang="en-US" sz="1500" dirty="0"/>
              <a:t> </a:t>
            </a:r>
          </a:p>
          <a:p>
            <a:pPr algn="just"/>
            <a:r>
              <a:rPr lang="en-US" sz="1500" b="1" dirty="0"/>
              <a:t>Superconducting circuits can be engineered </a:t>
            </a:r>
            <a:r>
              <a:rPr lang="en-US" sz="1500" dirty="0"/>
              <a:t>to exhibit </a:t>
            </a:r>
            <a:r>
              <a:rPr lang="en-US" sz="1500" b="1" dirty="0"/>
              <a:t>quantum phenomena </a:t>
            </a:r>
            <a:r>
              <a:rPr lang="en-US" sz="1500" dirty="0"/>
              <a:t>that are normally associated with atomic systems, and so provide a </a:t>
            </a:r>
            <a:r>
              <a:rPr lang="en-US" sz="1500" b="1" dirty="0"/>
              <a:t>platform for testing various ideas </a:t>
            </a:r>
            <a:r>
              <a:rPr lang="en-US" sz="1500" dirty="0"/>
              <a:t>in atomic physics and quantum optics.</a:t>
            </a:r>
            <a:endParaRPr lang="es-ES" sz="1500" dirty="0"/>
          </a:p>
        </p:txBody>
      </p:sp>
    </p:spTree>
    <p:extLst>
      <p:ext uri="{BB962C8B-B14F-4D97-AF65-F5344CB8AC3E}">
        <p14:creationId xmlns:p14="http://schemas.microsoft.com/office/powerpoint/2010/main" val="108376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upo 18">
            <a:extLst>
              <a:ext uri="{FF2B5EF4-FFF2-40B4-BE49-F238E27FC236}">
                <a16:creationId xmlns:a16="http://schemas.microsoft.com/office/drawing/2014/main" id="{8F6E5662-F007-4759-B63A-B7733F3B5488}"/>
              </a:ext>
            </a:extLst>
          </p:cNvPr>
          <p:cNvGrpSpPr/>
          <p:nvPr/>
        </p:nvGrpSpPr>
        <p:grpSpPr>
          <a:xfrm>
            <a:off x="114195" y="1357972"/>
            <a:ext cx="5529594" cy="4957208"/>
            <a:chOff x="179512" y="1852499"/>
            <a:chExt cx="5529594" cy="4957208"/>
          </a:xfrm>
        </p:grpSpPr>
        <p:pic>
          <p:nvPicPr>
            <p:cNvPr id="20" name="Imagen 19">
              <a:extLst>
                <a:ext uri="{FF2B5EF4-FFF2-40B4-BE49-F238E27FC236}">
                  <a16:creationId xmlns:a16="http://schemas.microsoft.com/office/drawing/2014/main" id="{4493C8C6-D445-4251-A65C-73B892F4D01D}"/>
                </a:ext>
              </a:extLst>
            </p:cNvPr>
            <p:cNvPicPr>
              <a:picLocks noChangeAspect="1"/>
            </p:cNvPicPr>
            <p:nvPr/>
          </p:nvPicPr>
          <p:blipFill>
            <a:blip r:embed="rId11"/>
            <a:stretch>
              <a:fillRect/>
            </a:stretch>
          </p:blipFill>
          <p:spPr>
            <a:xfrm>
              <a:off x="1051669" y="2439265"/>
              <a:ext cx="2953713" cy="3186181"/>
            </a:xfrm>
            <a:prstGeom prst="rect">
              <a:avLst/>
            </a:prstGeom>
          </p:spPr>
        </p:pic>
        <p:sp>
          <p:nvSpPr>
            <p:cNvPr id="21" name="Rectángulo 20">
              <a:extLst>
                <a:ext uri="{FF2B5EF4-FFF2-40B4-BE49-F238E27FC236}">
                  <a16:creationId xmlns:a16="http://schemas.microsoft.com/office/drawing/2014/main" id="{B48BCE93-42E0-42B4-8D9C-2EE2AD1719A3}"/>
                </a:ext>
              </a:extLst>
            </p:cNvPr>
            <p:cNvSpPr/>
            <p:nvPr/>
          </p:nvSpPr>
          <p:spPr>
            <a:xfrm>
              <a:off x="179512" y="6255709"/>
              <a:ext cx="5192137" cy="553998"/>
            </a:xfrm>
            <a:prstGeom prst="rect">
              <a:avLst/>
            </a:prstGeom>
          </p:spPr>
          <p:txBody>
            <a:bodyPr wrap="square">
              <a:spAutoFit/>
            </a:bodyPr>
            <a:lstStyle/>
            <a:p>
              <a:r>
                <a:rPr lang="en-US" sz="1000" b="1" dirty="0"/>
                <a:t>Design and characterization of a phonon-mediated cryogenic particle detector with an eV-scale threshold and 100 </a:t>
              </a:r>
              <a:r>
                <a:rPr lang="en-US" sz="1000" b="1" dirty="0" err="1"/>
                <a:t>keV</a:t>
              </a:r>
              <a:r>
                <a:rPr lang="en-US" sz="1000" b="1" dirty="0"/>
                <a:t>-scale dynamic range </a:t>
              </a:r>
              <a:r>
                <a:rPr lang="en-US" sz="1000" dirty="0"/>
                <a:t>(2021) R. Ren </a:t>
              </a:r>
              <a:r>
                <a:rPr lang="en-US" sz="1000" i="1" dirty="0"/>
                <a:t>et al. </a:t>
              </a:r>
              <a:r>
                <a:rPr lang="en-US" sz="1000" dirty="0"/>
                <a:t>Phys. Rev. D 104, 032010 h</a:t>
              </a:r>
              <a:r>
                <a:rPr lang="es-ES" sz="1000" dirty="0">
                  <a:hlinkClick r:id="rId12"/>
                </a:rPr>
                <a:t>ttps://journals.aps.org/prd/abstract/10.1103/PhysRevD.104.032010</a:t>
              </a:r>
              <a:endParaRPr lang="es-ES" sz="1000" dirty="0"/>
            </a:p>
          </p:txBody>
        </p:sp>
        <p:sp>
          <p:nvSpPr>
            <p:cNvPr id="22" name="Rectángulo 21">
              <a:extLst>
                <a:ext uri="{FF2B5EF4-FFF2-40B4-BE49-F238E27FC236}">
                  <a16:creationId xmlns:a16="http://schemas.microsoft.com/office/drawing/2014/main" id="{564ACBF6-D79A-4025-9648-8CBE09EA50E8}"/>
                </a:ext>
              </a:extLst>
            </p:cNvPr>
            <p:cNvSpPr/>
            <p:nvPr/>
          </p:nvSpPr>
          <p:spPr>
            <a:xfrm>
              <a:off x="479460" y="5683314"/>
              <a:ext cx="4761362" cy="553998"/>
            </a:xfrm>
            <a:prstGeom prst="rect">
              <a:avLst/>
            </a:prstGeom>
          </p:spPr>
          <p:txBody>
            <a:bodyPr wrap="square">
              <a:spAutoFit/>
            </a:bodyPr>
            <a:lstStyle/>
            <a:p>
              <a:pPr algn="ctr"/>
              <a:r>
                <a:rPr lang="es-ES" sz="1500" b="1" dirty="0">
                  <a:solidFill>
                    <a:schemeClr val="accent5">
                      <a:lumMod val="75000"/>
                    </a:schemeClr>
                  </a:solidFill>
                </a:rPr>
                <a:t>TES, QET in W, Al, Nb… </a:t>
              </a:r>
              <a:r>
                <a:rPr lang="es-ES" sz="1500" b="1" dirty="0" err="1">
                  <a:solidFill>
                    <a:schemeClr val="accent5">
                      <a:lumMod val="75000"/>
                    </a:schemeClr>
                  </a:solidFill>
                </a:rPr>
                <a:t>Sapphire</a:t>
              </a:r>
              <a:r>
                <a:rPr lang="es-ES" sz="1500" b="1" dirty="0">
                  <a:solidFill>
                    <a:schemeClr val="accent5">
                      <a:lumMod val="75000"/>
                    </a:schemeClr>
                  </a:solidFill>
                </a:rPr>
                <a:t>, </a:t>
              </a:r>
              <a:r>
                <a:rPr lang="es-ES" sz="1500" b="1" dirty="0" err="1">
                  <a:solidFill>
                    <a:schemeClr val="accent5">
                      <a:lumMod val="75000"/>
                    </a:schemeClr>
                  </a:solidFill>
                </a:rPr>
                <a:t>SiC</a:t>
              </a:r>
              <a:r>
                <a:rPr lang="es-ES" sz="1500" b="1" dirty="0">
                  <a:solidFill>
                    <a:schemeClr val="accent5">
                      <a:lumMod val="75000"/>
                    </a:schemeClr>
                  </a:solidFill>
                </a:rPr>
                <a:t> </a:t>
              </a:r>
              <a:r>
                <a:rPr lang="es-ES" sz="1500" b="1" dirty="0" err="1">
                  <a:solidFill>
                    <a:schemeClr val="accent5">
                      <a:lumMod val="75000"/>
                    </a:schemeClr>
                  </a:solidFill>
                </a:rPr>
                <a:t>or</a:t>
              </a:r>
              <a:r>
                <a:rPr lang="es-ES" sz="1500" b="1" dirty="0">
                  <a:solidFill>
                    <a:schemeClr val="accent5">
                      <a:lumMod val="75000"/>
                    </a:schemeClr>
                  </a:solidFill>
                </a:rPr>
                <a:t> more </a:t>
              </a:r>
              <a:r>
                <a:rPr lang="es-ES" sz="1500" b="1" dirty="0" err="1">
                  <a:solidFill>
                    <a:schemeClr val="accent5">
                      <a:lumMod val="75000"/>
                    </a:schemeClr>
                  </a:solidFill>
                </a:rPr>
                <a:t>exotic</a:t>
              </a:r>
              <a:r>
                <a:rPr lang="es-ES" sz="1500" b="1" dirty="0">
                  <a:solidFill>
                    <a:schemeClr val="accent5">
                      <a:lumMod val="75000"/>
                    </a:schemeClr>
                  </a:solidFill>
                </a:rPr>
                <a:t> </a:t>
              </a:r>
              <a:r>
                <a:rPr lang="es-ES" sz="1500" b="1" dirty="0" err="1">
                  <a:solidFill>
                    <a:schemeClr val="accent5">
                      <a:lumMod val="75000"/>
                    </a:schemeClr>
                  </a:solidFill>
                </a:rPr>
                <a:t>e.g</a:t>
              </a:r>
              <a:r>
                <a:rPr lang="es-ES" sz="1500" b="1" dirty="0">
                  <a:solidFill>
                    <a:schemeClr val="accent5">
                      <a:lumMod val="75000"/>
                    </a:schemeClr>
                  </a:solidFill>
                </a:rPr>
                <a:t>. polar single </a:t>
              </a:r>
              <a:r>
                <a:rPr lang="es-ES" sz="1500" b="1" dirty="0" err="1">
                  <a:solidFill>
                    <a:schemeClr val="accent5">
                      <a:lumMod val="75000"/>
                    </a:schemeClr>
                  </a:solidFill>
                </a:rPr>
                <a:t>crystal</a:t>
              </a:r>
              <a:r>
                <a:rPr lang="es-ES" sz="1500" b="1" dirty="0">
                  <a:solidFill>
                    <a:schemeClr val="accent5">
                      <a:lumMod val="75000"/>
                    </a:schemeClr>
                  </a:solidFill>
                </a:rPr>
                <a:t> </a:t>
              </a:r>
              <a:r>
                <a:rPr lang="es-ES" sz="1500" b="1" dirty="0" err="1">
                  <a:solidFill>
                    <a:schemeClr val="accent5">
                      <a:lumMod val="75000"/>
                    </a:schemeClr>
                  </a:solidFill>
                </a:rPr>
                <a:t>materials</a:t>
              </a:r>
              <a:r>
                <a:rPr lang="es-ES" sz="1500" b="1" dirty="0">
                  <a:solidFill>
                    <a:schemeClr val="accent5">
                      <a:lumMod val="75000"/>
                    </a:schemeClr>
                  </a:solidFill>
                </a:rPr>
                <a:t>…</a:t>
              </a:r>
            </a:p>
          </p:txBody>
        </p:sp>
        <p:sp>
          <p:nvSpPr>
            <p:cNvPr id="23" name="CuadroTexto 22">
              <a:extLst>
                <a:ext uri="{FF2B5EF4-FFF2-40B4-BE49-F238E27FC236}">
                  <a16:creationId xmlns:a16="http://schemas.microsoft.com/office/drawing/2014/main" id="{D02998F6-5DF2-40DC-97C7-7D80A4A17EC7}"/>
                </a:ext>
              </a:extLst>
            </p:cNvPr>
            <p:cNvSpPr txBox="1"/>
            <p:nvPr/>
          </p:nvSpPr>
          <p:spPr>
            <a:xfrm>
              <a:off x="479460" y="1852499"/>
              <a:ext cx="5229646" cy="553998"/>
            </a:xfrm>
            <a:prstGeom prst="rect">
              <a:avLst/>
            </a:prstGeom>
            <a:noFill/>
          </p:spPr>
          <p:txBody>
            <a:bodyPr wrap="square" rtlCol="0">
              <a:spAutoFit/>
            </a:bodyPr>
            <a:lstStyle/>
            <a:p>
              <a:pPr marL="285750" indent="-285750">
                <a:buFont typeface="Wingdings" panose="05000000000000000000" pitchFamily="2" charset="2"/>
                <a:buChar char="v"/>
              </a:pPr>
              <a:r>
                <a:rPr lang="es-ES" sz="1500" b="1" dirty="0"/>
                <a:t>Quantum </a:t>
              </a:r>
              <a:r>
                <a:rPr lang="es-ES" sz="1500" b="1" dirty="0" err="1"/>
                <a:t>Sensing</a:t>
              </a:r>
              <a:r>
                <a:rPr lang="es-ES" sz="1500" b="1" dirty="0"/>
                <a:t> in </a:t>
              </a:r>
              <a:r>
                <a:rPr lang="es-ES" sz="1500" b="1" dirty="0" err="1"/>
                <a:t>Specific</a:t>
              </a:r>
              <a:r>
                <a:rPr lang="es-ES" sz="1500" b="1" dirty="0"/>
                <a:t> </a:t>
              </a:r>
              <a:r>
                <a:rPr lang="es-ES" sz="1500" b="1" dirty="0" err="1"/>
                <a:t>Substrates</a:t>
              </a:r>
              <a:endParaRPr lang="es-ES" sz="1500" b="1" dirty="0"/>
            </a:p>
            <a:p>
              <a:r>
                <a:rPr lang="es-ES" sz="1500" b="1" dirty="0"/>
                <a:t>       </a:t>
              </a:r>
              <a:r>
                <a:rPr lang="es-ES" sz="1500" b="1" u="sng" dirty="0" err="1"/>
                <a:t>Substrate</a:t>
              </a:r>
              <a:r>
                <a:rPr lang="es-ES" sz="1500" b="1" u="sng" dirty="0"/>
                <a:t> as target </a:t>
              </a:r>
              <a:r>
                <a:rPr lang="es-ES" sz="1500" b="1" u="sng" dirty="0" err="1"/>
                <a:t>for</a:t>
              </a:r>
              <a:r>
                <a:rPr lang="es-ES" sz="1500" b="1" u="sng" dirty="0"/>
                <a:t> </a:t>
              </a:r>
              <a:r>
                <a:rPr lang="es-ES" sz="1500" b="1" u="sng" dirty="0" err="1"/>
                <a:t>phonon</a:t>
              </a:r>
              <a:r>
                <a:rPr lang="es-ES" sz="1500" b="1" u="sng" dirty="0"/>
                <a:t> </a:t>
              </a:r>
              <a:r>
                <a:rPr lang="es-ES" sz="1500" b="1" u="sng" dirty="0" err="1"/>
                <a:t>sensing</a:t>
              </a:r>
              <a:endParaRPr lang="es-ES" sz="1500" dirty="0"/>
            </a:p>
          </p:txBody>
        </p:sp>
      </p:grpSp>
      <p:grpSp>
        <p:nvGrpSpPr>
          <p:cNvPr id="24" name="Grupo 23">
            <a:extLst>
              <a:ext uri="{FF2B5EF4-FFF2-40B4-BE49-F238E27FC236}">
                <a16:creationId xmlns:a16="http://schemas.microsoft.com/office/drawing/2014/main" id="{6D1214BD-63CA-4727-806F-D82AADF1AE97}"/>
              </a:ext>
            </a:extLst>
          </p:cNvPr>
          <p:cNvGrpSpPr/>
          <p:nvPr/>
        </p:nvGrpSpPr>
        <p:grpSpPr>
          <a:xfrm>
            <a:off x="4576546" y="1343842"/>
            <a:ext cx="7355003" cy="4926027"/>
            <a:chOff x="4932875" y="1870195"/>
            <a:chExt cx="7355003" cy="4658168"/>
          </a:xfrm>
        </p:grpSpPr>
        <p:sp>
          <p:nvSpPr>
            <p:cNvPr id="25" name="Rectángulo 24">
              <a:extLst>
                <a:ext uri="{FF2B5EF4-FFF2-40B4-BE49-F238E27FC236}">
                  <a16:creationId xmlns:a16="http://schemas.microsoft.com/office/drawing/2014/main" id="{D94883CC-C07F-4930-B370-E25F4A276D74}"/>
                </a:ext>
              </a:extLst>
            </p:cNvPr>
            <p:cNvSpPr/>
            <p:nvPr/>
          </p:nvSpPr>
          <p:spPr>
            <a:xfrm>
              <a:off x="6023485" y="6066698"/>
              <a:ext cx="2401960" cy="461665"/>
            </a:xfrm>
            <a:prstGeom prst="rect">
              <a:avLst/>
            </a:prstGeom>
          </p:spPr>
          <p:txBody>
            <a:bodyPr wrap="square">
              <a:spAutoFit/>
            </a:bodyPr>
            <a:lstStyle/>
            <a:p>
              <a:r>
                <a:rPr lang="es-ES" sz="1200" dirty="0">
                  <a:hlinkClick r:id="rId13"/>
                </a:rPr>
                <a:t>https://link.springer.com/chapter/10.1007/978-3-319-24091-6_2</a:t>
              </a:r>
              <a:endParaRPr lang="es-ES" sz="1200" dirty="0"/>
            </a:p>
          </p:txBody>
        </p:sp>
        <p:pic>
          <p:nvPicPr>
            <p:cNvPr id="26" name="Imagen 25">
              <a:extLst>
                <a:ext uri="{FF2B5EF4-FFF2-40B4-BE49-F238E27FC236}">
                  <a16:creationId xmlns:a16="http://schemas.microsoft.com/office/drawing/2014/main" id="{23E94BCE-3807-4268-BABB-27C110949978}"/>
                </a:ext>
              </a:extLst>
            </p:cNvPr>
            <p:cNvPicPr>
              <a:picLocks noChangeAspect="1"/>
            </p:cNvPicPr>
            <p:nvPr/>
          </p:nvPicPr>
          <p:blipFill rotWithShape="1">
            <a:blip r:embed="rId14"/>
            <a:srcRect t="5295" b="64719"/>
            <a:stretch/>
          </p:blipFill>
          <p:spPr>
            <a:xfrm>
              <a:off x="4932875" y="2722318"/>
              <a:ext cx="5123397" cy="1340053"/>
            </a:xfrm>
            <a:prstGeom prst="rect">
              <a:avLst/>
            </a:prstGeom>
          </p:spPr>
        </p:pic>
        <p:pic>
          <p:nvPicPr>
            <p:cNvPr id="27" name="Imagen 26">
              <a:extLst>
                <a:ext uri="{FF2B5EF4-FFF2-40B4-BE49-F238E27FC236}">
                  <a16:creationId xmlns:a16="http://schemas.microsoft.com/office/drawing/2014/main" id="{79E6EE38-5820-44ED-AAB8-B8EA4D5F0C92}"/>
                </a:ext>
              </a:extLst>
            </p:cNvPr>
            <p:cNvPicPr>
              <a:picLocks noChangeAspect="1"/>
            </p:cNvPicPr>
            <p:nvPr/>
          </p:nvPicPr>
          <p:blipFill>
            <a:blip r:embed="rId15">
              <a:lum bright="-6000" contrast="-3000"/>
            </a:blip>
            <a:stretch>
              <a:fillRect/>
            </a:stretch>
          </p:blipFill>
          <p:spPr>
            <a:xfrm>
              <a:off x="8566461" y="4223228"/>
              <a:ext cx="3721417" cy="2213425"/>
            </a:xfrm>
            <a:prstGeom prst="rect">
              <a:avLst/>
            </a:prstGeom>
          </p:spPr>
        </p:pic>
        <p:sp>
          <p:nvSpPr>
            <p:cNvPr id="28" name="Rectángulo 27">
              <a:extLst>
                <a:ext uri="{FF2B5EF4-FFF2-40B4-BE49-F238E27FC236}">
                  <a16:creationId xmlns:a16="http://schemas.microsoft.com/office/drawing/2014/main" id="{E1CE57F2-2189-4C37-A198-0BDE5439DD7E}"/>
                </a:ext>
              </a:extLst>
            </p:cNvPr>
            <p:cNvSpPr/>
            <p:nvPr/>
          </p:nvSpPr>
          <p:spPr>
            <a:xfrm>
              <a:off x="5639992" y="4700126"/>
              <a:ext cx="2906065" cy="523874"/>
            </a:xfrm>
            <a:prstGeom prst="rect">
              <a:avLst/>
            </a:prstGeom>
          </p:spPr>
          <p:txBody>
            <a:bodyPr wrap="square">
              <a:spAutoFit/>
            </a:bodyPr>
            <a:lstStyle/>
            <a:p>
              <a:pPr algn="ctr"/>
              <a:r>
                <a:rPr lang="es-ES" sz="1500" b="1" dirty="0">
                  <a:solidFill>
                    <a:schemeClr val="accent5">
                      <a:lumMod val="75000"/>
                    </a:schemeClr>
                  </a:solidFill>
                </a:rPr>
                <a:t>Hf, Ta, </a:t>
              </a:r>
              <a:r>
                <a:rPr lang="es-ES" sz="1500" b="1" dirty="0" err="1">
                  <a:solidFill>
                    <a:schemeClr val="accent5">
                      <a:lumMod val="75000"/>
                    </a:schemeClr>
                  </a:solidFill>
                </a:rPr>
                <a:t>alloys</a:t>
              </a:r>
              <a:r>
                <a:rPr lang="es-ES" sz="1500" b="1" dirty="0">
                  <a:solidFill>
                    <a:schemeClr val="accent5">
                      <a:lumMod val="75000"/>
                    </a:schemeClr>
                  </a:solidFill>
                </a:rPr>
                <a:t> …</a:t>
              </a:r>
            </a:p>
            <a:p>
              <a:pPr algn="ctr"/>
              <a:r>
                <a:rPr lang="es-ES" sz="1500" b="1" dirty="0" err="1">
                  <a:solidFill>
                    <a:schemeClr val="accent5">
                      <a:lumMod val="75000"/>
                    </a:schemeClr>
                  </a:solidFill>
                </a:rPr>
                <a:t>Evaporation</a:t>
              </a:r>
              <a:r>
                <a:rPr lang="es-ES" sz="1500" b="1" dirty="0">
                  <a:solidFill>
                    <a:schemeClr val="accent5">
                      <a:lumMod val="75000"/>
                    </a:schemeClr>
                  </a:solidFill>
                </a:rPr>
                <a:t>, </a:t>
              </a:r>
              <a:r>
                <a:rPr lang="es-ES" sz="1500" b="1" dirty="0" err="1">
                  <a:solidFill>
                    <a:schemeClr val="accent5">
                      <a:lumMod val="75000"/>
                    </a:schemeClr>
                  </a:solidFill>
                </a:rPr>
                <a:t>Sputtering</a:t>
              </a:r>
              <a:r>
                <a:rPr lang="es-ES" sz="1500" b="1" dirty="0">
                  <a:solidFill>
                    <a:schemeClr val="accent5">
                      <a:lumMod val="75000"/>
                    </a:schemeClr>
                  </a:solidFill>
                </a:rPr>
                <a:t>, …</a:t>
              </a:r>
              <a:endParaRPr lang="es-ES" sz="1500" b="1" strike="sngStrike" dirty="0">
                <a:solidFill>
                  <a:schemeClr val="accent5">
                    <a:lumMod val="75000"/>
                  </a:schemeClr>
                </a:solidFill>
              </a:endParaRPr>
            </a:p>
          </p:txBody>
        </p:sp>
        <p:sp>
          <p:nvSpPr>
            <p:cNvPr id="29" name="CuadroTexto 28">
              <a:extLst>
                <a:ext uri="{FF2B5EF4-FFF2-40B4-BE49-F238E27FC236}">
                  <a16:creationId xmlns:a16="http://schemas.microsoft.com/office/drawing/2014/main" id="{887CCCC5-5068-4E60-BE10-9E7F620DE8C9}"/>
                </a:ext>
              </a:extLst>
            </p:cNvPr>
            <p:cNvSpPr txBox="1"/>
            <p:nvPr/>
          </p:nvSpPr>
          <p:spPr>
            <a:xfrm>
              <a:off x="5822478" y="1870195"/>
              <a:ext cx="5137667" cy="523874"/>
            </a:xfrm>
            <a:prstGeom prst="rect">
              <a:avLst/>
            </a:prstGeom>
            <a:noFill/>
          </p:spPr>
          <p:txBody>
            <a:bodyPr wrap="square" rtlCol="0">
              <a:spAutoFit/>
            </a:bodyPr>
            <a:lstStyle/>
            <a:p>
              <a:pPr marL="285750" indent="-285750">
                <a:buFont typeface="Wingdings" panose="05000000000000000000" pitchFamily="2" charset="2"/>
                <a:buChar char="v"/>
              </a:pPr>
              <a:r>
                <a:rPr lang="es-ES" sz="1500" b="1" dirty="0" err="1"/>
                <a:t>Calorimeters</a:t>
              </a:r>
              <a:r>
                <a:rPr lang="es-ES" sz="1500" b="1" dirty="0"/>
                <a:t> and </a:t>
              </a:r>
              <a:r>
                <a:rPr lang="es-ES" sz="1500" b="1" dirty="0" err="1"/>
                <a:t>Bolometers</a:t>
              </a:r>
              <a:endParaRPr lang="es-ES" sz="1500" b="1" dirty="0"/>
            </a:p>
            <a:p>
              <a:r>
                <a:rPr lang="es-ES" sz="1500" b="1" dirty="0"/>
                <a:t>       </a:t>
              </a:r>
              <a:r>
                <a:rPr lang="es-ES" sz="1500" b="1" u="sng" dirty="0" err="1"/>
                <a:t>Transduction</a:t>
              </a:r>
              <a:r>
                <a:rPr lang="es-ES" sz="1500" b="1" u="sng" dirty="0"/>
                <a:t> </a:t>
              </a:r>
              <a:r>
                <a:rPr lang="es-ES" sz="1500" b="1" u="sng" dirty="0" err="1"/>
                <a:t>to</a:t>
              </a:r>
              <a:r>
                <a:rPr lang="es-ES" sz="1500" b="1" u="sng" dirty="0"/>
                <a:t> quantum </a:t>
              </a:r>
              <a:r>
                <a:rPr lang="es-ES" sz="1500" b="1" u="sng" dirty="0" err="1"/>
                <a:t>electronic</a:t>
              </a:r>
              <a:r>
                <a:rPr lang="es-ES" sz="1500" b="1" u="sng" dirty="0"/>
                <a:t> </a:t>
              </a:r>
              <a:r>
                <a:rPr lang="es-ES" sz="1500" b="1" u="sng" dirty="0" err="1"/>
                <a:t>signal</a:t>
              </a:r>
              <a:endParaRPr lang="es-ES" sz="1500" dirty="0"/>
            </a:p>
          </p:txBody>
        </p:sp>
      </p:grpSp>
    </p:spTree>
    <p:extLst>
      <p:ext uri="{BB962C8B-B14F-4D97-AF65-F5344CB8AC3E}">
        <p14:creationId xmlns:p14="http://schemas.microsoft.com/office/powerpoint/2010/main" val="2507622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13" name="Imagen 14">
            <a:extLst>
              <a:ext uri="{FF2B5EF4-FFF2-40B4-BE49-F238E27FC236}">
                <a16:creationId xmlns:a16="http://schemas.microsoft.com/office/drawing/2014/main" id="{845D1A00-E4E6-4105-A37A-EB23CAFCE86D}"/>
              </a:ext>
            </a:extLst>
          </p:cNvPr>
          <p:cNvPicPr/>
          <p:nvPr/>
        </p:nvPicPr>
        <p:blipFill>
          <a:blip r:embed="rId7"/>
          <a:stretch/>
        </p:blipFill>
        <p:spPr>
          <a:xfrm>
            <a:off x="8189728" y="6389256"/>
            <a:ext cx="4001239" cy="467939"/>
          </a:xfrm>
          <a:prstGeom prst="rect">
            <a:avLst/>
          </a:prstGeom>
          <a:noFill/>
          <a:ln w="0">
            <a:noFill/>
          </a:ln>
        </p:spPr>
      </p:pic>
      <p:sp>
        <p:nvSpPr>
          <p:cNvPr id="15" name="11 CuadroTexto">
            <a:extLst>
              <a:ext uri="{FF2B5EF4-FFF2-40B4-BE49-F238E27FC236}">
                <a16:creationId xmlns:a16="http://schemas.microsoft.com/office/drawing/2014/main" id="{2E5DB6BF-3B69-46A5-B068-5EDD3EE55309}"/>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16" name="Imagen 15">
            <a:extLst>
              <a:ext uri="{FF2B5EF4-FFF2-40B4-BE49-F238E27FC236}">
                <a16:creationId xmlns:a16="http://schemas.microsoft.com/office/drawing/2014/main" id="{F403F27F-987A-489F-92DA-0EB1F82E184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2" y="6566545"/>
            <a:ext cx="465776" cy="518959"/>
          </a:xfrm>
          <a:prstGeom prst="rect">
            <a:avLst/>
          </a:prstGeom>
        </p:spPr>
      </p:pic>
      <p:pic>
        <p:nvPicPr>
          <p:cNvPr id="17" name="Picture 2" descr="Course on semiconductor radiation detectors (13-17 July 2026 ...">
            <a:extLst>
              <a:ext uri="{FF2B5EF4-FFF2-40B4-BE49-F238E27FC236}">
                <a16:creationId xmlns:a16="http://schemas.microsoft.com/office/drawing/2014/main" id="{148760C2-9B08-466C-822E-312AF73B13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upo 29">
            <a:extLst>
              <a:ext uri="{FF2B5EF4-FFF2-40B4-BE49-F238E27FC236}">
                <a16:creationId xmlns:a16="http://schemas.microsoft.com/office/drawing/2014/main" id="{6D63C15F-33C4-4A3B-A9B3-0B5599882649}"/>
              </a:ext>
            </a:extLst>
          </p:cNvPr>
          <p:cNvGrpSpPr/>
          <p:nvPr/>
        </p:nvGrpSpPr>
        <p:grpSpPr>
          <a:xfrm>
            <a:off x="22954" y="1421414"/>
            <a:ext cx="9550256" cy="4885053"/>
            <a:chOff x="-1262029" y="2051517"/>
            <a:chExt cx="10471733" cy="4885053"/>
          </a:xfrm>
        </p:grpSpPr>
        <p:pic>
          <p:nvPicPr>
            <p:cNvPr id="31" name="Imagen 30">
              <a:extLst>
                <a:ext uri="{FF2B5EF4-FFF2-40B4-BE49-F238E27FC236}">
                  <a16:creationId xmlns:a16="http://schemas.microsoft.com/office/drawing/2014/main" id="{7EA0EAFC-DCED-4C7B-B62B-9C6D3ADF6BF2}"/>
                </a:ext>
              </a:extLst>
            </p:cNvPr>
            <p:cNvPicPr>
              <a:picLocks noChangeAspect="1"/>
            </p:cNvPicPr>
            <p:nvPr/>
          </p:nvPicPr>
          <p:blipFill rotWithShape="1">
            <a:blip r:embed="rId11"/>
            <a:srcRect t="3333" b="45591"/>
            <a:stretch/>
          </p:blipFill>
          <p:spPr>
            <a:xfrm>
              <a:off x="-592435" y="2726248"/>
              <a:ext cx="2867308" cy="1270863"/>
            </a:xfrm>
            <a:prstGeom prst="rect">
              <a:avLst/>
            </a:prstGeom>
          </p:spPr>
        </p:pic>
        <p:pic>
          <p:nvPicPr>
            <p:cNvPr id="32" name="Imagen 31">
              <a:extLst>
                <a:ext uri="{FF2B5EF4-FFF2-40B4-BE49-F238E27FC236}">
                  <a16:creationId xmlns:a16="http://schemas.microsoft.com/office/drawing/2014/main" id="{2E1D0009-A627-4F15-9313-3A3F40739935}"/>
                </a:ext>
              </a:extLst>
            </p:cNvPr>
            <p:cNvPicPr>
              <a:picLocks noChangeAspect="1"/>
            </p:cNvPicPr>
            <p:nvPr/>
          </p:nvPicPr>
          <p:blipFill rotWithShape="1">
            <a:blip r:embed="rId12"/>
            <a:srcRect b="17489"/>
            <a:stretch/>
          </p:blipFill>
          <p:spPr>
            <a:xfrm>
              <a:off x="-1003640" y="4283704"/>
              <a:ext cx="6912767" cy="2357197"/>
            </a:xfrm>
            <a:prstGeom prst="rect">
              <a:avLst/>
            </a:prstGeom>
          </p:spPr>
        </p:pic>
        <p:sp>
          <p:nvSpPr>
            <p:cNvPr id="33" name="Rectángulo 32">
              <a:extLst>
                <a:ext uri="{FF2B5EF4-FFF2-40B4-BE49-F238E27FC236}">
                  <a16:creationId xmlns:a16="http://schemas.microsoft.com/office/drawing/2014/main" id="{0FBA7FBA-558C-4489-9A0B-F55BB3074397}"/>
                </a:ext>
              </a:extLst>
            </p:cNvPr>
            <p:cNvSpPr/>
            <p:nvPr/>
          </p:nvSpPr>
          <p:spPr>
            <a:xfrm>
              <a:off x="-1003221" y="6659571"/>
              <a:ext cx="10212925" cy="276999"/>
            </a:xfrm>
            <a:prstGeom prst="rect">
              <a:avLst/>
            </a:prstGeom>
          </p:spPr>
          <p:txBody>
            <a:bodyPr wrap="square">
              <a:spAutoFit/>
            </a:bodyPr>
            <a:lstStyle/>
            <a:p>
              <a:pPr algn="just"/>
              <a:r>
                <a:rPr lang="es-ES" sz="1200" b="1" dirty="0" err="1"/>
                <a:t>Superconducting</a:t>
              </a:r>
              <a:r>
                <a:rPr lang="es-ES" sz="1200" b="1" dirty="0"/>
                <a:t> </a:t>
              </a:r>
              <a:r>
                <a:rPr lang="es-ES" sz="1200" b="1" dirty="0" err="1"/>
                <a:t>nanowire</a:t>
              </a:r>
              <a:r>
                <a:rPr lang="es-ES" sz="1200" b="1" dirty="0"/>
                <a:t> single-</a:t>
              </a:r>
              <a:r>
                <a:rPr lang="es-ES" sz="1200" b="1" dirty="0" err="1"/>
                <a:t>photon</a:t>
              </a:r>
              <a:r>
                <a:rPr lang="es-ES" sz="1200" b="1" dirty="0"/>
                <a:t> d</a:t>
              </a:r>
              <a:r>
                <a:rPr lang="en-US" sz="1200" b="1" dirty="0" err="1"/>
                <a:t>etectors</a:t>
              </a:r>
              <a:r>
                <a:rPr lang="es-ES" sz="1200" b="1" dirty="0"/>
                <a:t> (…) </a:t>
              </a:r>
              <a:r>
                <a:rPr lang="fr-FR" sz="1200" dirty="0"/>
                <a:t>Appl. Phys. Lett. 118, 190502 (2021)  </a:t>
              </a:r>
              <a:r>
                <a:rPr lang="fr-FR" sz="1200" dirty="0">
                  <a:hlinkClick r:id="rId13"/>
                </a:rPr>
                <a:t>https://doi.org/10.1063/5.0045990</a:t>
              </a:r>
              <a:endParaRPr lang="fr-FR" sz="1200" dirty="0"/>
            </a:p>
          </p:txBody>
        </p:sp>
        <p:sp>
          <p:nvSpPr>
            <p:cNvPr id="34" name="CuadroTexto 33">
              <a:extLst>
                <a:ext uri="{FF2B5EF4-FFF2-40B4-BE49-F238E27FC236}">
                  <a16:creationId xmlns:a16="http://schemas.microsoft.com/office/drawing/2014/main" id="{F900FA83-E7E7-4337-8774-6BA400C4120A}"/>
                </a:ext>
              </a:extLst>
            </p:cNvPr>
            <p:cNvSpPr txBox="1"/>
            <p:nvPr/>
          </p:nvSpPr>
          <p:spPr>
            <a:xfrm>
              <a:off x="-1262029" y="2051517"/>
              <a:ext cx="7223832" cy="553998"/>
            </a:xfrm>
            <a:prstGeom prst="rect">
              <a:avLst/>
            </a:prstGeom>
            <a:noFill/>
          </p:spPr>
          <p:txBody>
            <a:bodyPr wrap="square" rtlCol="0">
              <a:spAutoFit/>
            </a:bodyPr>
            <a:lstStyle/>
            <a:p>
              <a:pPr marL="285750" indent="-285750">
                <a:buFont typeface="Wingdings" panose="05000000000000000000" pitchFamily="2" charset="2"/>
                <a:buChar char="v"/>
              </a:pPr>
              <a:r>
                <a:rPr lang="es-ES" sz="1500" b="1" dirty="0" err="1"/>
                <a:t>Other</a:t>
              </a:r>
              <a:r>
                <a:rPr lang="es-ES" sz="1500" b="1" dirty="0"/>
                <a:t> Quantum </a:t>
              </a:r>
              <a:r>
                <a:rPr lang="es-ES" sz="1500" b="1" dirty="0" err="1"/>
                <a:t>Sensing</a:t>
              </a:r>
              <a:r>
                <a:rPr lang="es-ES" sz="1500" b="1" dirty="0"/>
                <a:t> </a:t>
              </a:r>
              <a:r>
                <a:rPr lang="es-ES" sz="1500" b="1" dirty="0" err="1"/>
                <a:t>devices</a:t>
              </a:r>
              <a:r>
                <a:rPr lang="es-ES" sz="1500" b="1" dirty="0"/>
                <a:t> </a:t>
              </a:r>
              <a:r>
                <a:rPr lang="es-ES" sz="1500" b="1" dirty="0" err="1"/>
                <a:t>for</a:t>
              </a:r>
              <a:r>
                <a:rPr lang="es-ES" sz="1500" b="1" dirty="0"/>
                <a:t> </a:t>
              </a:r>
              <a:r>
                <a:rPr lang="es-ES" sz="1500" b="1" dirty="0" err="1"/>
                <a:t>photon</a:t>
              </a:r>
              <a:r>
                <a:rPr lang="es-ES" sz="1500" b="1" dirty="0"/>
                <a:t> </a:t>
              </a:r>
              <a:r>
                <a:rPr lang="es-ES" sz="1500" b="1" dirty="0" err="1"/>
                <a:t>detection</a:t>
              </a:r>
              <a:endParaRPr lang="es-ES" sz="1500" b="1" dirty="0"/>
            </a:p>
            <a:p>
              <a:r>
                <a:rPr lang="es-ES" sz="1500" b="1" dirty="0"/>
                <a:t>   </a:t>
              </a:r>
              <a:r>
                <a:rPr lang="es-ES" sz="1500" b="1" u="sng" dirty="0" err="1"/>
                <a:t>Engineering</a:t>
              </a:r>
              <a:r>
                <a:rPr lang="es-ES" sz="1500" b="1" u="sng" dirty="0"/>
                <a:t> </a:t>
              </a:r>
              <a:r>
                <a:rPr lang="es-ES" sz="1500" b="1" u="sng" dirty="0" err="1"/>
                <a:t>very</a:t>
              </a:r>
              <a:r>
                <a:rPr lang="es-ES" sz="1500" b="1" u="sng" dirty="0"/>
                <a:t> </a:t>
              </a:r>
              <a:r>
                <a:rPr lang="es-ES" sz="1500" b="1" u="sng" dirty="0" err="1"/>
                <a:t>thin</a:t>
              </a:r>
              <a:r>
                <a:rPr lang="es-ES" sz="1500" b="1" u="sng" dirty="0"/>
                <a:t> films and </a:t>
              </a:r>
              <a:r>
                <a:rPr lang="es-ES" sz="1500" b="1" u="sng" dirty="0" err="1"/>
                <a:t>their</a:t>
              </a:r>
              <a:r>
                <a:rPr lang="es-ES" sz="1500" b="1" u="sng" dirty="0"/>
                <a:t> </a:t>
              </a:r>
              <a:r>
                <a:rPr lang="es-ES" sz="1500" b="1" u="sng" dirty="0" err="1"/>
                <a:t>properties</a:t>
              </a:r>
              <a:r>
                <a:rPr lang="es-ES" sz="1500" b="1" u="sng" dirty="0"/>
                <a:t> </a:t>
              </a:r>
              <a:r>
                <a:rPr lang="es-ES" sz="1500" b="1" u="sng" dirty="0" err="1"/>
                <a:t>or</a:t>
              </a:r>
              <a:r>
                <a:rPr lang="es-ES" sz="1500" b="1" u="sng" dirty="0"/>
                <a:t> </a:t>
              </a:r>
              <a:r>
                <a:rPr lang="es-ES" sz="1500" b="1" u="sng" dirty="0" err="1"/>
                <a:t>characteristics</a:t>
              </a:r>
              <a:endParaRPr lang="es-ES" sz="1500" dirty="0"/>
            </a:p>
          </p:txBody>
        </p:sp>
        <p:sp>
          <p:nvSpPr>
            <p:cNvPr id="35" name="Rectángulo 34">
              <a:extLst>
                <a:ext uri="{FF2B5EF4-FFF2-40B4-BE49-F238E27FC236}">
                  <a16:creationId xmlns:a16="http://schemas.microsoft.com/office/drawing/2014/main" id="{88AAA0DC-E2FF-4316-BB68-4EF945C508FA}"/>
                </a:ext>
              </a:extLst>
            </p:cNvPr>
            <p:cNvSpPr/>
            <p:nvPr/>
          </p:nvSpPr>
          <p:spPr>
            <a:xfrm>
              <a:off x="2769430" y="2879842"/>
              <a:ext cx="2154156" cy="784830"/>
            </a:xfrm>
            <a:prstGeom prst="rect">
              <a:avLst/>
            </a:prstGeom>
          </p:spPr>
          <p:txBody>
            <a:bodyPr wrap="square">
              <a:spAutoFit/>
            </a:bodyPr>
            <a:lstStyle/>
            <a:p>
              <a:pPr algn="ctr"/>
              <a:r>
                <a:rPr lang="es-ES" sz="1500" b="1" dirty="0">
                  <a:solidFill>
                    <a:schemeClr val="accent5">
                      <a:lumMod val="75000"/>
                    </a:schemeClr>
                  </a:solidFill>
                </a:rPr>
                <a:t>SNSPD, </a:t>
              </a:r>
              <a:r>
                <a:rPr lang="es-ES" sz="1500" b="1" dirty="0" err="1">
                  <a:solidFill>
                    <a:schemeClr val="accent5">
                      <a:lumMod val="75000"/>
                    </a:schemeClr>
                  </a:solidFill>
                </a:rPr>
                <a:t>nanoTES</a:t>
              </a:r>
              <a:r>
                <a:rPr lang="es-ES" sz="1500" b="1" dirty="0">
                  <a:solidFill>
                    <a:schemeClr val="accent5">
                      <a:lumMod val="75000"/>
                    </a:schemeClr>
                  </a:solidFill>
                </a:rPr>
                <a:t>…</a:t>
              </a:r>
            </a:p>
            <a:p>
              <a:pPr algn="ctr"/>
              <a:r>
                <a:rPr lang="es-ES" sz="1500" b="1" dirty="0" err="1">
                  <a:solidFill>
                    <a:schemeClr val="accent5">
                      <a:lumMod val="75000"/>
                    </a:schemeClr>
                  </a:solidFill>
                </a:rPr>
                <a:t>Superconducting</a:t>
              </a:r>
              <a:r>
                <a:rPr lang="es-ES" sz="1500" b="1" dirty="0">
                  <a:solidFill>
                    <a:schemeClr val="accent5">
                      <a:lumMod val="75000"/>
                    </a:schemeClr>
                  </a:solidFill>
                </a:rPr>
                <a:t> </a:t>
              </a:r>
              <a:r>
                <a:rPr lang="es-ES" sz="1500" b="1" dirty="0" err="1">
                  <a:solidFill>
                    <a:schemeClr val="accent5">
                      <a:lumMod val="75000"/>
                    </a:schemeClr>
                  </a:solidFill>
                </a:rPr>
                <a:t>alloys</a:t>
              </a:r>
              <a:r>
                <a:rPr lang="es-ES" sz="1500" b="1" dirty="0">
                  <a:solidFill>
                    <a:schemeClr val="accent5">
                      <a:lumMod val="75000"/>
                    </a:schemeClr>
                  </a:solidFill>
                </a:rPr>
                <a:t>, </a:t>
              </a:r>
              <a:r>
                <a:rPr lang="es-ES" sz="1500" b="1" dirty="0" err="1">
                  <a:solidFill>
                    <a:schemeClr val="accent5">
                      <a:lumMod val="75000"/>
                    </a:schemeClr>
                  </a:solidFill>
                </a:rPr>
                <a:t>amorphous</a:t>
              </a:r>
              <a:r>
                <a:rPr lang="es-ES" sz="1500" b="1" dirty="0">
                  <a:solidFill>
                    <a:schemeClr val="accent5">
                      <a:lumMod val="75000"/>
                    </a:schemeClr>
                  </a:solidFill>
                </a:rPr>
                <a:t> </a:t>
              </a:r>
            </a:p>
          </p:txBody>
        </p:sp>
      </p:grpSp>
      <p:grpSp>
        <p:nvGrpSpPr>
          <p:cNvPr id="36" name="Grupo 35">
            <a:extLst>
              <a:ext uri="{FF2B5EF4-FFF2-40B4-BE49-F238E27FC236}">
                <a16:creationId xmlns:a16="http://schemas.microsoft.com/office/drawing/2014/main" id="{498C99A1-20AE-4582-873C-A3BAEB4D80AC}"/>
              </a:ext>
            </a:extLst>
          </p:cNvPr>
          <p:cNvGrpSpPr/>
          <p:nvPr/>
        </p:nvGrpSpPr>
        <p:grpSpPr>
          <a:xfrm>
            <a:off x="6199631" y="946515"/>
            <a:ext cx="5993956" cy="1229274"/>
            <a:chOff x="4333272" y="2067809"/>
            <a:chExt cx="6427883" cy="940687"/>
          </a:xfrm>
        </p:grpSpPr>
        <p:sp>
          <p:nvSpPr>
            <p:cNvPr id="37" name="CuadroTexto 36">
              <a:extLst>
                <a:ext uri="{FF2B5EF4-FFF2-40B4-BE49-F238E27FC236}">
                  <a16:creationId xmlns:a16="http://schemas.microsoft.com/office/drawing/2014/main" id="{A1CCD323-65A1-41D4-96AD-27DEAA8A9EA2}"/>
                </a:ext>
              </a:extLst>
            </p:cNvPr>
            <p:cNvSpPr txBox="1"/>
            <p:nvPr/>
          </p:nvSpPr>
          <p:spPr>
            <a:xfrm>
              <a:off x="4333272" y="2407914"/>
              <a:ext cx="6427883" cy="600582"/>
            </a:xfrm>
            <a:prstGeom prst="rect">
              <a:avLst/>
            </a:prstGeom>
            <a:noFill/>
          </p:spPr>
          <p:txBody>
            <a:bodyPr wrap="square" rtlCol="0">
              <a:spAutoFit/>
            </a:bodyPr>
            <a:lstStyle/>
            <a:p>
              <a:pPr marL="285750" indent="-285750">
                <a:buFont typeface="Wingdings" panose="05000000000000000000" pitchFamily="2" charset="2"/>
                <a:buChar char="v"/>
              </a:pPr>
              <a:r>
                <a:rPr lang="es-ES" sz="1500" b="1" dirty="0" err="1"/>
                <a:t>Hybrid</a:t>
              </a:r>
              <a:r>
                <a:rPr lang="es-ES" sz="1500" b="1" dirty="0"/>
                <a:t> </a:t>
              </a:r>
              <a:r>
                <a:rPr lang="es-ES" sz="1500" b="1" dirty="0" err="1"/>
                <a:t>integration</a:t>
              </a:r>
              <a:r>
                <a:rPr lang="es-ES" sz="1500" b="1" dirty="0"/>
                <a:t> in Quantum </a:t>
              </a:r>
              <a:r>
                <a:rPr lang="es-ES" sz="1500" b="1" dirty="0" err="1"/>
                <a:t>Sensors</a:t>
              </a:r>
              <a:r>
                <a:rPr lang="es-ES" sz="1500" b="1" dirty="0"/>
                <a:t>, </a:t>
              </a:r>
              <a:r>
                <a:rPr lang="es-ES" sz="1500" b="1" dirty="0" err="1"/>
                <a:t>e.g</a:t>
              </a:r>
              <a:r>
                <a:rPr lang="es-ES" sz="1500" b="1" dirty="0"/>
                <a:t>. </a:t>
              </a:r>
              <a:r>
                <a:rPr lang="es-ES" sz="1500" b="1" dirty="0" err="1"/>
                <a:t>semiconducting</a:t>
              </a:r>
              <a:r>
                <a:rPr lang="es-ES" sz="1500" b="1" dirty="0"/>
                <a:t> </a:t>
              </a:r>
              <a:r>
                <a:rPr lang="es-ES" sz="1500" b="1" dirty="0" err="1"/>
                <a:t>or</a:t>
              </a:r>
              <a:r>
                <a:rPr lang="es-ES" sz="1500" b="1" dirty="0"/>
                <a:t> </a:t>
              </a:r>
              <a:r>
                <a:rPr lang="es-ES" sz="1500" b="1" dirty="0" err="1"/>
                <a:t>magnetic</a:t>
              </a:r>
              <a:r>
                <a:rPr lang="es-ES" sz="1500" b="1" dirty="0"/>
                <a:t> </a:t>
              </a:r>
              <a:r>
                <a:rPr lang="es-ES" sz="1500" b="1" dirty="0" err="1"/>
                <a:t>with</a:t>
              </a:r>
              <a:r>
                <a:rPr lang="es-ES" sz="1500" b="1" dirty="0"/>
                <a:t> </a:t>
              </a:r>
              <a:r>
                <a:rPr lang="es-ES" sz="1500" b="1" dirty="0" err="1"/>
                <a:t>superconducting</a:t>
              </a:r>
              <a:r>
                <a:rPr lang="es-ES" sz="1500" b="1" dirty="0"/>
                <a:t> </a:t>
              </a:r>
              <a:r>
                <a:rPr lang="es-ES" sz="1500" b="1" dirty="0" err="1"/>
                <a:t>devices</a:t>
              </a:r>
              <a:r>
                <a:rPr lang="es-ES" sz="1500" b="1" dirty="0"/>
                <a:t> </a:t>
              </a:r>
              <a:r>
                <a:rPr lang="es-ES" sz="1500" b="1" dirty="0" err="1"/>
                <a:t>or</a:t>
              </a:r>
              <a:r>
                <a:rPr lang="es-ES" sz="1500" b="1" dirty="0"/>
                <a:t> </a:t>
              </a:r>
              <a:r>
                <a:rPr lang="es-ES" sz="1500" b="1" dirty="0" err="1"/>
                <a:t>microwave</a:t>
              </a:r>
              <a:r>
                <a:rPr lang="es-ES" sz="1500" b="1" dirty="0"/>
                <a:t> </a:t>
              </a:r>
              <a:r>
                <a:rPr lang="es-ES" sz="1500" b="1" dirty="0" err="1"/>
                <a:t>circuits</a:t>
              </a:r>
              <a:r>
                <a:rPr lang="es-ES" sz="1500" b="1" dirty="0"/>
                <a:t> </a:t>
              </a:r>
              <a:r>
                <a:rPr lang="es-ES" sz="1500" b="1" u="sng" dirty="0" err="1"/>
                <a:t>Challenging</a:t>
              </a:r>
              <a:r>
                <a:rPr lang="es-ES" sz="1500" b="1" u="sng" dirty="0"/>
                <a:t> </a:t>
              </a:r>
              <a:r>
                <a:rPr lang="es-ES" sz="1500" b="1" u="sng" dirty="0" err="1"/>
                <a:t>principles</a:t>
              </a:r>
              <a:r>
                <a:rPr lang="es-ES" sz="1500" b="1" u="sng" dirty="0"/>
                <a:t> </a:t>
              </a:r>
              <a:r>
                <a:rPr lang="es-ES" sz="1500" b="1" u="sng" dirty="0" err="1"/>
                <a:t>of</a:t>
              </a:r>
              <a:r>
                <a:rPr lang="es-ES" sz="1500" b="1" u="sng" dirty="0"/>
                <a:t> </a:t>
              </a:r>
              <a:r>
                <a:rPr lang="es-ES" sz="1500" b="1" u="sng" dirty="0" err="1"/>
                <a:t>oporation</a:t>
              </a:r>
              <a:r>
                <a:rPr lang="es-ES" sz="1500" b="1" u="sng" dirty="0"/>
                <a:t>, interfaces </a:t>
              </a:r>
              <a:endParaRPr lang="es-ES" sz="1500" dirty="0"/>
            </a:p>
          </p:txBody>
        </p:sp>
        <p:sp>
          <p:nvSpPr>
            <p:cNvPr id="39" name="Rectángulo 38">
              <a:extLst>
                <a:ext uri="{FF2B5EF4-FFF2-40B4-BE49-F238E27FC236}">
                  <a16:creationId xmlns:a16="http://schemas.microsoft.com/office/drawing/2014/main" id="{E8657595-0BED-4C6D-A5FF-E79C179C3DDB}"/>
                </a:ext>
              </a:extLst>
            </p:cNvPr>
            <p:cNvSpPr/>
            <p:nvPr/>
          </p:nvSpPr>
          <p:spPr>
            <a:xfrm>
              <a:off x="6699289" y="2067809"/>
              <a:ext cx="2037886" cy="306179"/>
            </a:xfrm>
            <a:prstGeom prst="rect">
              <a:avLst/>
            </a:prstGeom>
          </p:spPr>
          <p:txBody>
            <a:bodyPr wrap="square">
              <a:spAutoFit/>
            </a:bodyPr>
            <a:lstStyle/>
            <a:p>
              <a:pPr algn="ctr"/>
              <a:r>
                <a:rPr lang="es-ES" sz="2000" b="1" u="sng" dirty="0" err="1">
                  <a:solidFill>
                    <a:srgbClr val="C00000"/>
                  </a:solidFill>
                </a:rPr>
                <a:t>Trends</a:t>
              </a:r>
              <a:endParaRPr lang="es-ES" sz="2000" b="1" u="sng" dirty="0">
                <a:solidFill>
                  <a:srgbClr val="C00000"/>
                </a:solidFill>
              </a:endParaRPr>
            </a:p>
          </p:txBody>
        </p:sp>
      </p:grpSp>
      <p:grpSp>
        <p:nvGrpSpPr>
          <p:cNvPr id="50" name="Grupo 49">
            <a:extLst>
              <a:ext uri="{FF2B5EF4-FFF2-40B4-BE49-F238E27FC236}">
                <a16:creationId xmlns:a16="http://schemas.microsoft.com/office/drawing/2014/main" id="{8C5DFEB9-D932-4AF0-86F0-7C7BE8AD764A}"/>
              </a:ext>
            </a:extLst>
          </p:cNvPr>
          <p:cNvGrpSpPr/>
          <p:nvPr/>
        </p:nvGrpSpPr>
        <p:grpSpPr>
          <a:xfrm>
            <a:off x="6913983" y="2213758"/>
            <a:ext cx="4898007" cy="3816461"/>
            <a:chOff x="-120690" y="3155859"/>
            <a:chExt cx="4898007" cy="3816461"/>
          </a:xfrm>
        </p:grpSpPr>
        <p:pic>
          <p:nvPicPr>
            <p:cNvPr id="52" name="Imagen 51">
              <a:extLst>
                <a:ext uri="{FF2B5EF4-FFF2-40B4-BE49-F238E27FC236}">
                  <a16:creationId xmlns:a16="http://schemas.microsoft.com/office/drawing/2014/main" id="{C261A17B-39E8-4ECD-AEEC-5DFF5E447EE7}"/>
                </a:ext>
              </a:extLst>
            </p:cNvPr>
            <p:cNvPicPr>
              <a:picLocks noChangeAspect="1"/>
            </p:cNvPicPr>
            <p:nvPr/>
          </p:nvPicPr>
          <p:blipFill>
            <a:blip r:embed="rId14"/>
            <a:stretch>
              <a:fillRect/>
            </a:stretch>
          </p:blipFill>
          <p:spPr>
            <a:xfrm>
              <a:off x="1068936" y="3155859"/>
              <a:ext cx="2722559" cy="2713833"/>
            </a:xfrm>
            <a:prstGeom prst="rect">
              <a:avLst/>
            </a:prstGeom>
          </p:spPr>
        </p:pic>
        <p:sp>
          <p:nvSpPr>
            <p:cNvPr id="53" name="Rectángulo 52">
              <a:extLst>
                <a:ext uri="{FF2B5EF4-FFF2-40B4-BE49-F238E27FC236}">
                  <a16:creationId xmlns:a16="http://schemas.microsoft.com/office/drawing/2014/main" id="{4B287F11-4A20-42A7-99A4-AB73576A6ED1}"/>
                </a:ext>
              </a:extLst>
            </p:cNvPr>
            <p:cNvSpPr/>
            <p:nvPr/>
          </p:nvSpPr>
          <p:spPr>
            <a:xfrm>
              <a:off x="-120690" y="6418322"/>
              <a:ext cx="4898007" cy="553998"/>
            </a:xfrm>
            <a:prstGeom prst="rect">
              <a:avLst/>
            </a:prstGeom>
          </p:spPr>
          <p:txBody>
            <a:bodyPr wrap="square">
              <a:spAutoFit/>
            </a:bodyPr>
            <a:lstStyle/>
            <a:p>
              <a:pPr algn="just"/>
              <a:r>
                <a:rPr lang="es-ES" sz="1000" dirty="0"/>
                <a:t>Lee, E. </a:t>
              </a:r>
              <a:r>
                <a:rPr lang="es-ES" sz="1000" i="1" dirty="0"/>
                <a:t>et al.</a:t>
              </a:r>
              <a:r>
                <a:rPr lang="es-ES" sz="1000" dirty="0"/>
                <a:t> </a:t>
              </a:r>
              <a:r>
                <a:rPr lang="es-ES" sz="1000" b="1" dirty="0"/>
                <a:t>Spin-resolved </a:t>
              </a:r>
              <a:r>
                <a:rPr lang="es-ES" sz="1000" b="1" dirty="0" err="1"/>
                <a:t>Andreev</a:t>
              </a:r>
              <a:r>
                <a:rPr lang="es-ES" sz="1000" b="1" dirty="0"/>
                <a:t> </a:t>
              </a:r>
              <a:r>
                <a:rPr lang="es-ES" sz="1000" b="1" dirty="0" err="1"/>
                <a:t>levels</a:t>
              </a:r>
              <a:r>
                <a:rPr lang="es-ES" sz="1000" b="1" dirty="0"/>
                <a:t> and </a:t>
              </a:r>
              <a:r>
                <a:rPr lang="es-ES" sz="1000" b="1" dirty="0" err="1"/>
                <a:t>parity</a:t>
              </a:r>
              <a:r>
                <a:rPr lang="es-ES" sz="1000" b="1" dirty="0"/>
                <a:t> </a:t>
              </a:r>
              <a:r>
                <a:rPr lang="es-ES" sz="1000" b="1" dirty="0" err="1"/>
                <a:t>crossings</a:t>
              </a:r>
              <a:r>
                <a:rPr lang="es-ES" sz="1000" b="1" dirty="0"/>
                <a:t> in </a:t>
              </a:r>
              <a:r>
                <a:rPr lang="es-ES" sz="1000" b="1" dirty="0" err="1"/>
                <a:t>hybrid</a:t>
              </a:r>
              <a:r>
                <a:rPr lang="es-ES" sz="1000" b="1" dirty="0"/>
                <a:t> superconductor–semiconductor </a:t>
              </a:r>
              <a:r>
                <a:rPr lang="es-ES" sz="1000" b="1" dirty="0" err="1"/>
                <a:t>nanostructures</a:t>
              </a:r>
              <a:r>
                <a:rPr lang="es-ES" sz="1000" dirty="0"/>
                <a:t>. </a:t>
              </a:r>
              <a:r>
                <a:rPr lang="es-ES" sz="1000" i="1" dirty="0" err="1"/>
                <a:t>Nature</a:t>
              </a:r>
              <a:r>
                <a:rPr lang="es-ES" sz="1000" i="1" dirty="0"/>
                <a:t> </a:t>
              </a:r>
              <a:r>
                <a:rPr lang="es-ES" sz="1000" i="1" dirty="0" err="1"/>
                <a:t>Nanotech</a:t>
              </a:r>
              <a:r>
                <a:rPr lang="es-ES" sz="1000" dirty="0"/>
                <a:t> </a:t>
              </a:r>
              <a:r>
                <a:rPr lang="es-ES" sz="1000" b="1" dirty="0"/>
                <a:t>9</a:t>
              </a:r>
              <a:r>
                <a:rPr lang="es-ES" sz="1000" dirty="0"/>
                <a:t>, 79–84 (2014). </a:t>
              </a:r>
              <a:r>
                <a:rPr lang="es-ES" sz="1000" dirty="0">
                  <a:hlinkClick r:id="rId15"/>
                </a:rPr>
                <a:t>https://www.nature.com/articles/nnano.2013.267</a:t>
              </a:r>
              <a:endParaRPr lang="es-ES" sz="1000" dirty="0"/>
            </a:p>
          </p:txBody>
        </p:sp>
        <p:sp>
          <p:nvSpPr>
            <p:cNvPr id="54" name="Rectángulo 53">
              <a:extLst>
                <a:ext uri="{FF2B5EF4-FFF2-40B4-BE49-F238E27FC236}">
                  <a16:creationId xmlns:a16="http://schemas.microsoft.com/office/drawing/2014/main" id="{2211E436-0994-4B79-B0F4-51D67DBC43DA}"/>
                </a:ext>
              </a:extLst>
            </p:cNvPr>
            <p:cNvSpPr/>
            <p:nvPr/>
          </p:nvSpPr>
          <p:spPr>
            <a:xfrm>
              <a:off x="719861" y="5870694"/>
              <a:ext cx="3203099" cy="553998"/>
            </a:xfrm>
            <a:prstGeom prst="rect">
              <a:avLst/>
            </a:prstGeom>
          </p:spPr>
          <p:txBody>
            <a:bodyPr wrap="square">
              <a:spAutoFit/>
            </a:bodyPr>
            <a:lstStyle/>
            <a:p>
              <a:pPr algn="ctr"/>
              <a:r>
                <a:rPr lang="es-ES" sz="1500" b="1" dirty="0" err="1">
                  <a:solidFill>
                    <a:schemeClr val="accent5">
                      <a:lumMod val="75000"/>
                    </a:schemeClr>
                  </a:solidFill>
                </a:rPr>
                <a:t>Nanowire</a:t>
              </a:r>
              <a:r>
                <a:rPr lang="es-ES" sz="1500" b="1" dirty="0">
                  <a:solidFill>
                    <a:schemeClr val="accent5">
                      <a:lumMod val="75000"/>
                    </a:schemeClr>
                  </a:solidFill>
                </a:rPr>
                <a:t> - </a:t>
              </a:r>
              <a:r>
                <a:rPr lang="es-ES" sz="1500" b="1" dirty="0" err="1">
                  <a:solidFill>
                    <a:schemeClr val="accent5">
                      <a:lumMod val="75000"/>
                    </a:schemeClr>
                  </a:solidFill>
                </a:rPr>
                <a:t>Thin</a:t>
              </a:r>
              <a:r>
                <a:rPr lang="es-ES" sz="1500" b="1" dirty="0">
                  <a:solidFill>
                    <a:schemeClr val="accent5">
                      <a:lumMod val="75000"/>
                    </a:schemeClr>
                  </a:solidFill>
                </a:rPr>
                <a:t> Films</a:t>
              </a:r>
            </a:p>
            <a:p>
              <a:pPr algn="ctr"/>
              <a:r>
                <a:rPr lang="es-ES" sz="1500" b="1" dirty="0">
                  <a:solidFill>
                    <a:schemeClr val="accent5">
                      <a:lumMod val="75000"/>
                    </a:schemeClr>
                  </a:solidFill>
                </a:rPr>
                <a:t>Semiconductor-Superconductor </a:t>
              </a:r>
            </a:p>
          </p:txBody>
        </p:sp>
      </p:grpSp>
    </p:spTree>
    <p:extLst>
      <p:ext uri="{BB962C8B-B14F-4D97-AF65-F5344CB8AC3E}">
        <p14:creationId xmlns:p14="http://schemas.microsoft.com/office/powerpoint/2010/main" val="406118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28</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a:extLst>
              <a:ext uri="{FF2B5EF4-FFF2-40B4-BE49-F238E27FC236}">
                <a16:creationId xmlns:a16="http://schemas.microsoft.com/office/drawing/2014/main" id="{D9EF5CE0-EE84-468E-B1AB-927E67706F6C}"/>
              </a:ext>
            </a:extLst>
          </p:cNvPr>
          <p:cNvPicPr>
            <a:picLocks noChangeAspect="1"/>
          </p:cNvPicPr>
          <p:nvPr/>
        </p:nvPicPr>
        <p:blipFill rotWithShape="1">
          <a:blip r:embed="rId11"/>
          <a:srcRect b="15836"/>
          <a:stretch/>
        </p:blipFill>
        <p:spPr>
          <a:xfrm>
            <a:off x="12876874" y="1035106"/>
            <a:ext cx="2782003" cy="5622706"/>
          </a:xfrm>
          <a:prstGeom prst="rect">
            <a:avLst/>
          </a:prstGeom>
        </p:spPr>
      </p:pic>
      <p:pic>
        <p:nvPicPr>
          <p:cNvPr id="19" name="Imagen 18">
            <a:extLst>
              <a:ext uri="{FF2B5EF4-FFF2-40B4-BE49-F238E27FC236}">
                <a16:creationId xmlns:a16="http://schemas.microsoft.com/office/drawing/2014/main" id="{2DC7FB8F-4093-4D4B-87DE-6DC722A929A2}"/>
              </a:ext>
            </a:extLst>
          </p:cNvPr>
          <p:cNvPicPr>
            <a:picLocks noChangeAspect="1"/>
          </p:cNvPicPr>
          <p:nvPr/>
        </p:nvPicPr>
        <p:blipFill>
          <a:blip r:embed="rId12"/>
          <a:stretch>
            <a:fillRect/>
          </a:stretch>
        </p:blipFill>
        <p:spPr>
          <a:xfrm>
            <a:off x="15834076" y="3195370"/>
            <a:ext cx="2591162" cy="981212"/>
          </a:xfrm>
          <a:prstGeom prst="rect">
            <a:avLst/>
          </a:prstGeom>
        </p:spPr>
      </p:pic>
      <p:pic>
        <p:nvPicPr>
          <p:cNvPr id="20" name="Imagen 19">
            <a:extLst>
              <a:ext uri="{FF2B5EF4-FFF2-40B4-BE49-F238E27FC236}">
                <a16:creationId xmlns:a16="http://schemas.microsoft.com/office/drawing/2014/main" id="{E5BACC9C-BE80-4970-B159-F595CD269149}"/>
              </a:ext>
            </a:extLst>
          </p:cNvPr>
          <p:cNvPicPr>
            <a:picLocks noChangeAspect="1"/>
          </p:cNvPicPr>
          <p:nvPr/>
        </p:nvPicPr>
        <p:blipFill rotWithShape="1">
          <a:blip r:embed="rId11"/>
          <a:srcRect t="84321"/>
          <a:stretch/>
        </p:blipFill>
        <p:spPr>
          <a:xfrm>
            <a:off x="15819213" y="2095075"/>
            <a:ext cx="2606025" cy="981212"/>
          </a:xfrm>
          <a:prstGeom prst="rect">
            <a:avLst/>
          </a:prstGeom>
        </p:spPr>
      </p:pic>
      <p:sp>
        <p:nvSpPr>
          <p:cNvPr id="17" name="2 CuadroTexto">
            <a:extLst>
              <a:ext uri="{FF2B5EF4-FFF2-40B4-BE49-F238E27FC236}">
                <a16:creationId xmlns:a16="http://schemas.microsoft.com/office/drawing/2014/main" id="{9251DE07-DEA9-4131-B5E4-AA4751371BCF}"/>
              </a:ext>
            </a:extLst>
          </p:cNvPr>
          <p:cNvSpPr txBox="1"/>
          <p:nvPr/>
        </p:nvSpPr>
        <p:spPr>
          <a:xfrm>
            <a:off x="2626791" y="1134855"/>
            <a:ext cx="7509724" cy="430887"/>
          </a:xfrm>
          <a:prstGeom prst="rect">
            <a:avLst/>
          </a:prstGeom>
          <a:noFill/>
        </p:spPr>
        <p:txBody>
          <a:bodyPr wrap="square" rtlCol="0">
            <a:spAutoFit/>
          </a:bodyPr>
          <a:lstStyle/>
          <a:p>
            <a:r>
              <a:rPr lang="es-ES" sz="2200" b="1" dirty="0" err="1">
                <a:effectLst>
                  <a:outerShdw blurRad="38100" dist="38100" dir="2700000" algn="tl">
                    <a:srgbClr val="000000">
                      <a:alpha val="43137"/>
                    </a:srgbClr>
                  </a:outerShdw>
                </a:effectLst>
              </a:rPr>
              <a:t>Synergies</a:t>
            </a:r>
            <a:r>
              <a:rPr lang="es-ES" sz="2200" b="1" dirty="0">
                <a:effectLst>
                  <a:outerShdw blurRad="38100" dist="38100" dir="2700000" algn="tl">
                    <a:srgbClr val="000000">
                      <a:alpha val="43137"/>
                    </a:srgbClr>
                  </a:outerShdw>
                </a:effectLst>
              </a:rPr>
              <a:t> and </a:t>
            </a:r>
            <a:r>
              <a:rPr lang="es-ES" sz="2200" b="1" dirty="0" err="1">
                <a:effectLst>
                  <a:outerShdw blurRad="38100" dist="38100" dir="2700000" algn="tl">
                    <a:srgbClr val="000000">
                      <a:alpha val="43137"/>
                    </a:srgbClr>
                  </a:outerShdw>
                </a:effectLst>
              </a:rPr>
              <a:t>Vision</a:t>
            </a:r>
            <a:r>
              <a:rPr lang="es-ES" sz="2200" b="1" dirty="0">
                <a:effectLst>
                  <a:outerShdw blurRad="38100" dist="38100" dir="2700000" algn="tl">
                    <a:srgbClr val="000000">
                      <a:alpha val="43137"/>
                    </a:srgbClr>
                  </a:outerShdw>
                </a:effectLst>
              </a:rPr>
              <a:t> </a:t>
            </a:r>
            <a:r>
              <a:rPr lang="es-ES" sz="2200" b="1" dirty="0" err="1">
                <a:effectLst>
                  <a:outerShdw blurRad="38100" dist="38100" dir="2700000" algn="tl">
                    <a:srgbClr val="000000">
                      <a:alpha val="43137"/>
                    </a:srgbClr>
                  </a:outerShdw>
                </a:effectLst>
              </a:rPr>
              <a:t>of</a:t>
            </a:r>
            <a:r>
              <a:rPr lang="es-ES" sz="2200" b="1" dirty="0">
                <a:effectLst>
                  <a:outerShdw blurRad="38100" dist="38100" dir="2700000" algn="tl">
                    <a:srgbClr val="000000">
                      <a:alpha val="43137"/>
                    </a:srgbClr>
                  </a:outerShdw>
                </a:effectLst>
              </a:rPr>
              <a:t> Quantum Technologies - PAN</a:t>
            </a:r>
            <a:endParaRPr lang="en-US" sz="2200" b="1" dirty="0">
              <a:effectLst>
                <a:outerShdw blurRad="38100" dist="38100" dir="2700000" algn="tl">
                  <a:srgbClr val="000000">
                    <a:alpha val="43137"/>
                  </a:srgbClr>
                </a:outerShdw>
              </a:effectLst>
            </a:endParaRPr>
          </a:p>
        </p:txBody>
      </p:sp>
      <p:sp>
        <p:nvSpPr>
          <p:cNvPr id="26" name="3 CuadroTexto">
            <a:extLst>
              <a:ext uri="{FF2B5EF4-FFF2-40B4-BE49-F238E27FC236}">
                <a16:creationId xmlns:a16="http://schemas.microsoft.com/office/drawing/2014/main" id="{50C3A704-DAFD-49C7-ADFE-14150D98E418}"/>
              </a:ext>
            </a:extLst>
          </p:cNvPr>
          <p:cNvSpPr txBox="1"/>
          <p:nvPr/>
        </p:nvSpPr>
        <p:spPr>
          <a:xfrm>
            <a:off x="1060809" y="1910512"/>
            <a:ext cx="5296834" cy="4093428"/>
          </a:xfrm>
          <a:prstGeom prst="rect">
            <a:avLst/>
          </a:prstGeom>
          <a:noFill/>
        </p:spPr>
        <p:txBody>
          <a:bodyPr wrap="square" rtlCol="0">
            <a:spAutoFit/>
          </a:bodyPr>
          <a:lstStyle/>
          <a:p>
            <a:pPr marL="342900" indent="-342900">
              <a:buFont typeface="+mj-lt"/>
              <a:buAutoNum type="arabicPeriod"/>
            </a:pPr>
            <a:r>
              <a:rPr lang="es-ES" sz="2000" dirty="0" err="1"/>
              <a:t>Connecting</a:t>
            </a:r>
            <a:r>
              <a:rPr lang="es-ES" sz="2000" dirty="0"/>
              <a:t> quantum </a:t>
            </a:r>
            <a:r>
              <a:rPr lang="es-ES" sz="2000" dirty="0" err="1"/>
              <a:t>information</a:t>
            </a:r>
            <a:r>
              <a:rPr lang="es-ES" sz="2000" dirty="0"/>
              <a:t>, quantum </a:t>
            </a:r>
            <a:r>
              <a:rPr lang="es-ES" sz="2000" dirty="0" err="1"/>
              <a:t>field</a:t>
            </a:r>
            <a:r>
              <a:rPr lang="es-ES" sz="2000" dirty="0"/>
              <a:t> </a:t>
            </a:r>
            <a:r>
              <a:rPr lang="es-ES" sz="2000" dirty="0" err="1"/>
              <a:t>theory</a:t>
            </a:r>
            <a:r>
              <a:rPr lang="es-ES" sz="2000" dirty="0"/>
              <a:t>, </a:t>
            </a:r>
            <a:r>
              <a:rPr lang="es-ES" sz="2000" dirty="0" err="1"/>
              <a:t>gravity</a:t>
            </a:r>
            <a:r>
              <a:rPr lang="es-ES" sz="2000" dirty="0"/>
              <a:t>, …</a:t>
            </a:r>
          </a:p>
          <a:p>
            <a:pPr marL="342900" indent="-342900">
              <a:buFont typeface="+mj-lt"/>
              <a:buAutoNum type="arabicPeriod"/>
            </a:pPr>
            <a:endParaRPr lang="es-ES" sz="2000" dirty="0"/>
          </a:p>
          <a:p>
            <a:pPr marL="342900" indent="-342900">
              <a:buFont typeface="+mj-lt"/>
              <a:buAutoNum type="arabicPeriod"/>
            </a:pPr>
            <a:r>
              <a:rPr lang="es-ES" sz="2000" dirty="0" err="1"/>
              <a:t>Tradition</a:t>
            </a:r>
            <a:r>
              <a:rPr lang="es-ES" sz="2000" dirty="0"/>
              <a:t> </a:t>
            </a:r>
            <a:r>
              <a:rPr lang="es-ES" sz="2000" dirty="0" err="1"/>
              <a:t>of</a:t>
            </a:r>
            <a:r>
              <a:rPr lang="es-ES" sz="2000" dirty="0"/>
              <a:t> HEP </a:t>
            </a:r>
            <a:r>
              <a:rPr lang="es-ES" sz="2000" dirty="0" err="1"/>
              <a:t>theory</a:t>
            </a:r>
            <a:r>
              <a:rPr lang="es-ES" sz="2000" dirty="0"/>
              <a:t> as </a:t>
            </a:r>
            <a:r>
              <a:rPr lang="es-ES" sz="2000" dirty="0" err="1"/>
              <a:t>asset</a:t>
            </a:r>
            <a:r>
              <a:rPr lang="es-ES" sz="2000" dirty="0"/>
              <a:t> and </a:t>
            </a:r>
            <a:r>
              <a:rPr lang="es-ES" sz="2000" dirty="0" err="1"/>
              <a:t>contribution</a:t>
            </a:r>
            <a:endParaRPr lang="es-ES" sz="2000" dirty="0"/>
          </a:p>
          <a:p>
            <a:pPr marL="342900" indent="-342900">
              <a:buFont typeface="+mj-lt"/>
              <a:buAutoNum type="arabicPeriod"/>
            </a:pPr>
            <a:endParaRPr lang="es-ES" sz="2000" dirty="0"/>
          </a:p>
          <a:p>
            <a:pPr marL="342900" indent="-342900">
              <a:buFont typeface="+mj-lt"/>
              <a:buAutoNum type="arabicPeriod"/>
            </a:pPr>
            <a:r>
              <a:rPr lang="es-ES" sz="2000" dirty="0"/>
              <a:t>Quantum Computing </a:t>
            </a:r>
            <a:r>
              <a:rPr lang="es-ES" sz="2000" dirty="0" err="1"/>
              <a:t>intrinsically</a:t>
            </a:r>
            <a:r>
              <a:rPr lang="es-ES" sz="2000" dirty="0"/>
              <a:t> </a:t>
            </a:r>
            <a:r>
              <a:rPr lang="es-ES" sz="2000" dirty="0" err="1"/>
              <a:t>fitting</a:t>
            </a:r>
            <a:r>
              <a:rPr lang="es-ES" sz="2000" dirty="0"/>
              <a:t> HEP fundamental </a:t>
            </a:r>
            <a:r>
              <a:rPr lang="es-ES" sz="2000" dirty="0" err="1"/>
              <a:t>physics</a:t>
            </a:r>
            <a:r>
              <a:rPr lang="es-ES" sz="2000" dirty="0"/>
              <a:t> </a:t>
            </a:r>
            <a:r>
              <a:rPr lang="es-ES" sz="2000" dirty="0" err="1"/>
              <a:t>problems</a:t>
            </a:r>
            <a:endParaRPr lang="es-ES" sz="2000" dirty="0"/>
          </a:p>
          <a:p>
            <a:pPr marL="342900" indent="-342900">
              <a:buFont typeface="+mj-lt"/>
              <a:buAutoNum type="arabicPeriod"/>
            </a:pPr>
            <a:endParaRPr lang="es-ES" sz="2000" dirty="0"/>
          </a:p>
          <a:p>
            <a:pPr marL="342900" indent="-342900">
              <a:buFont typeface="+mj-lt"/>
              <a:buAutoNum type="arabicPeriod"/>
            </a:pPr>
            <a:r>
              <a:rPr lang="es-ES" sz="2000" dirty="0"/>
              <a:t>Quantum </a:t>
            </a:r>
            <a:r>
              <a:rPr lang="es-ES" sz="2000" dirty="0" err="1"/>
              <a:t>Metrology</a:t>
            </a:r>
            <a:r>
              <a:rPr lang="es-ES" sz="2000" dirty="0"/>
              <a:t> </a:t>
            </a:r>
            <a:r>
              <a:rPr lang="es-ES" sz="2000" dirty="0" err="1"/>
              <a:t>bridging</a:t>
            </a:r>
            <a:r>
              <a:rPr lang="es-ES" sz="2000" dirty="0"/>
              <a:t> </a:t>
            </a:r>
            <a:r>
              <a:rPr lang="es-ES" sz="2000" dirty="0" err="1"/>
              <a:t>theory</a:t>
            </a:r>
            <a:r>
              <a:rPr lang="es-ES" sz="2000" dirty="0"/>
              <a:t> and </a:t>
            </a:r>
            <a:r>
              <a:rPr lang="es-ES" sz="2000" dirty="0" err="1"/>
              <a:t>sensing</a:t>
            </a:r>
            <a:r>
              <a:rPr lang="es-ES" sz="2000" dirty="0"/>
              <a:t> </a:t>
            </a:r>
          </a:p>
          <a:p>
            <a:pPr marL="342900" indent="-342900">
              <a:buFont typeface="+mj-lt"/>
              <a:buAutoNum type="arabicPeriod"/>
            </a:pPr>
            <a:endParaRPr lang="es-ES" sz="2000" dirty="0"/>
          </a:p>
          <a:p>
            <a:pPr marL="342900" indent="-342900">
              <a:buFont typeface="+mj-lt"/>
              <a:buAutoNum type="arabicPeriod"/>
            </a:pPr>
            <a:r>
              <a:rPr lang="es-ES" sz="2000" dirty="0"/>
              <a:t>HEP as </a:t>
            </a:r>
            <a:r>
              <a:rPr lang="es-ES" sz="2000" dirty="0" err="1"/>
              <a:t>early</a:t>
            </a:r>
            <a:r>
              <a:rPr lang="es-ES" sz="2000" dirty="0"/>
              <a:t> </a:t>
            </a:r>
            <a:r>
              <a:rPr lang="es-ES" sz="2000" dirty="0" err="1"/>
              <a:t>adopter</a:t>
            </a:r>
            <a:r>
              <a:rPr lang="es-ES" sz="2000" dirty="0"/>
              <a:t> </a:t>
            </a:r>
            <a:r>
              <a:rPr lang="es-ES" sz="2000" dirty="0" err="1"/>
              <a:t>of</a:t>
            </a:r>
            <a:r>
              <a:rPr lang="es-ES" sz="2000" dirty="0"/>
              <a:t> new </a:t>
            </a:r>
            <a:r>
              <a:rPr lang="es-ES" sz="2000" dirty="0" err="1"/>
              <a:t>technologies</a:t>
            </a:r>
            <a:endParaRPr lang="es-ES" sz="2000" dirty="0"/>
          </a:p>
        </p:txBody>
      </p:sp>
      <p:sp>
        <p:nvSpPr>
          <p:cNvPr id="27" name="4 Rectángulo">
            <a:extLst>
              <a:ext uri="{FF2B5EF4-FFF2-40B4-BE49-F238E27FC236}">
                <a16:creationId xmlns:a16="http://schemas.microsoft.com/office/drawing/2014/main" id="{AE01BDA5-BA31-47B7-BF93-1853E6664AF7}"/>
              </a:ext>
            </a:extLst>
          </p:cNvPr>
          <p:cNvSpPr/>
          <p:nvPr/>
        </p:nvSpPr>
        <p:spPr>
          <a:xfrm>
            <a:off x="6980739" y="4255429"/>
            <a:ext cx="4046490" cy="1815882"/>
          </a:xfrm>
          <a:prstGeom prst="rect">
            <a:avLst/>
          </a:prstGeom>
          <a:solidFill>
            <a:schemeClr val="tx2">
              <a:lumMod val="20000"/>
              <a:lumOff val="80000"/>
            </a:schemeClr>
          </a:solidFill>
        </p:spPr>
        <p:txBody>
          <a:bodyPr wrap="square">
            <a:spAutoFit/>
          </a:bodyPr>
          <a:lstStyle/>
          <a:p>
            <a:pPr algn="ctr"/>
            <a:r>
              <a:rPr lang="es-ES" sz="2000" dirty="0" err="1">
                <a:sym typeface="Symbol"/>
              </a:rPr>
              <a:t>Learn</a:t>
            </a:r>
            <a:r>
              <a:rPr lang="es-ES" sz="2000" dirty="0">
                <a:sym typeface="Symbol"/>
              </a:rPr>
              <a:t> </a:t>
            </a:r>
            <a:r>
              <a:rPr lang="es-ES" sz="2000" dirty="0" err="1">
                <a:sym typeface="Symbol"/>
              </a:rPr>
              <a:t>from</a:t>
            </a:r>
            <a:r>
              <a:rPr lang="es-ES" sz="2000" dirty="0">
                <a:sym typeface="Symbol"/>
              </a:rPr>
              <a:t> </a:t>
            </a:r>
            <a:r>
              <a:rPr lang="es-ES" sz="2000" dirty="0" err="1">
                <a:sym typeface="Symbol"/>
              </a:rPr>
              <a:t>previous</a:t>
            </a:r>
            <a:r>
              <a:rPr lang="es-ES" sz="2000" dirty="0">
                <a:sym typeface="Symbol"/>
              </a:rPr>
              <a:t> </a:t>
            </a:r>
            <a:r>
              <a:rPr lang="es-ES" sz="2000" dirty="0" err="1">
                <a:sym typeface="Symbol"/>
              </a:rPr>
              <a:t>success</a:t>
            </a:r>
            <a:r>
              <a:rPr lang="es-ES" sz="2000" dirty="0">
                <a:sym typeface="Symbol"/>
              </a:rPr>
              <a:t> </a:t>
            </a:r>
            <a:r>
              <a:rPr lang="es-ES" sz="2000" b="1" dirty="0" err="1">
                <a:sym typeface="Symbol"/>
              </a:rPr>
              <a:t>on</a:t>
            </a:r>
            <a:r>
              <a:rPr lang="es-ES" sz="2000" b="1" dirty="0">
                <a:sym typeface="Symbol"/>
              </a:rPr>
              <a:t> micro/nanochip </a:t>
            </a:r>
            <a:r>
              <a:rPr lang="es-ES" sz="2000" dirty="0" err="1">
                <a:sym typeface="Symbol"/>
              </a:rPr>
              <a:t>development</a:t>
            </a:r>
            <a:r>
              <a:rPr lang="es-ES" sz="2000" b="1" dirty="0">
                <a:sym typeface="Symbol"/>
              </a:rPr>
              <a:t>:</a:t>
            </a:r>
          </a:p>
          <a:p>
            <a:pPr algn="ctr"/>
            <a:endParaRPr lang="es-ES" sz="1000" b="1" dirty="0">
              <a:sym typeface="Symbol"/>
            </a:endParaRPr>
          </a:p>
          <a:p>
            <a:pPr algn="ctr"/>
            <a:r>
              <a:rPr lang="es-ES" sz="2000" b="1" dirty="0">
                <a:sym typeface="Symbol"/>
              </a:rPr>
              <a:t>HEP-</a:t>
            </a:r>
            <a:r>
              <a:rPr lang="es-ES" sz="2000" b="1" dirty="0" err="1">
                <a:sym typeface="Symbol"/>
              </a:rPr>
              <a:t>Microelectronics</a:t>
            </a:r>
            <a:endParaRPr lang="es-ES" sz="2000" b="1" dirty="0">
              <a:sym typeface="Symbol"/>
            </a:endParaRPr>
          </a:p>
          <a:p>
            <a:pPr algn="just"/>
            <a:endParaRPr lang="es-ES" sz="1000" b="1" dirty="0">
              <a:sym typeface="Symbol"/>
            </a:endParaRPr>
          </a:p>
          <a:p>
            <a:pPr lvl="1" algn="just"/>
            <a:r>
              <a:rPr lang="es-ES" sz="1600" dirty="0">
                <a:sym typeface="Symbol"/>
              </a:rPr>
              <a:t>- Solid </a:t>
            </a:r>
            <a:r>
              <a:rPr lang="es-ES" sz="1600" dirty="0" err="1">
                <a:sym typeface="Symbol"/>
              </a:rPr>
              <a:t>State</a:t>
            </a:r>
            <a:r>
              <a:rPr lang="es-ES" sz="1600" dirty="0">
                <a:sym typeface="Symbol"/>
              </a:rPr>
              <a:t> </a:t>
            </a:r>
            <a:r>
              <a:rPr lang="es-ES" sz="1600" dirty="0" err="1">
                <a:sym typeface="Symbol"/>
              </a:rPr>
              <a:t>detectors</a:t>
            </a:r>
            <a:endParaRPr lang="es-ES" sz="1600" dirty="0">
              <a:sym typeface="Symbol"/>
            </a:endParaRPr>
          </a:p>
          <a:p>
            <a:pPr lvl="1" algn="just"/>
            <a:r>
              <a:rPr lang="es-ES" sz="1600" dirty="0">
                <a:sym typeface="Symbol"/>
              </a:rPr>
              <a:t>- </a:t>
            </a:r>
            <a:r>
              <a:rPr lang="es-ES" sz="1600" dirty="0" err="1">
                <a:sym typeface="Symbol"/>
              </a:rPr>
              <a:t>DAQs</a:t>
            </a:r>
            <a:endParaRPr lang="es-ES" sz="1600" dirty="0"/>
          </a:p>
        </p:txBody>
      </p:sp>
      <p:sp>
        <p:nvSpPr>
          <p:cNvPr id="28" name="5 Rectángulo">
            <a:extLst>
              <a:ext uri="{FF2B5EF4-FFF2-40B4-BE49-F238E27FC236}">
                <a16:creationId xmlns:a16="http://schemas.microsoft.com/office/drawing/2014/main" id="{82302DD0-5E14-4D7B-B903-AA6F97873E33}"/>
              </a:ext>
            </a:extLst>
          </p:cNvPr>
          <p:cNvSpPr/>
          <p:nvPr/>
        </p:nvSpPr>
        <p:spPr>
          <a:xfrm>
            <a:off x="6980739" y="1939019"/>
            <a:ext cx="4046490" cy="707886"/>
          </a:xfrm>
          <a:prstGeom prst="rect">
            <a:avLst/>
          </a:prstGeom>
          <a:solidFill>
            <a:schemeClr val="tx2">
              <a:lumMod val="20000"/>
              <a:lumOff val="80000"/>
            </a:schemeClr>
          </a:solidFill>
        </p:spPr>
        <p:txBody>
          <a:bodyPr wrap="square">
            <a:spAutoFit/>
          </a:bodyPr>
          <a:lstStyle/>
          <a:p>
            <a:pPr algn="ctr"/>
            <a:r>
              <a:rPr lang="es-ES" sz="2000" b="1" dirty="0"/>
              <a:t>Single </a:t>
            </a:r>
            <a:r>
              <a:rPr lang="es-ES" sz="2000" b="1" dirty="0" err="1"/>
              <a:t>qubit</a:t>
            </a:r>
            <a:r>
              <a:rPr lang="es-ES" sz="2000" b="1" dirty="0"/>
              <a:t> </a:t>
            </a:r>
            <a:r>
              <a:rPr lang="es-ES" sz="2000" b="1" dirty="0">
                <a:sym typeface="Symbol"/>
              </a:rPr>
              <a:t> </a:t>
            </a:r>
            <a:r>
              <a:rPr lang="es-ES" sz="2000" b="1" dirty="0" err="1">
                <a:sym typeface="Symbol"/>
              </a:rPr>
              <a:t>computer</a:t>
            </a:r>
            <a:r>
              <a:rPr lang="es-ES" sz="2000" b="1" dirty="0">
                <a:sym typeface="Symbol"/>
              </a:rPr>
              <a:t>, </a:t>
            </a:r>
          </a:p>
          <a:p>
            <a:pPr algn="ctr"/>
            <a:r>
              <a:rPr lang="es-ES" sz="2000" dirty="0" err="1">
                <a:sym typeface="Symbol"/>
              </a:rPr>
              <a:t>but</a:t>
            </a:r>
            <a:r>
              <a:rPr lang="es-ES" sz="2000" dirty="0">
                <a:sym typeface="Symbol"/>
              </a:rPr>
              <a:t> </a:t>
            </a:r>
            <a:r>
              <a:rPr lang="es-ES" sz="2000" dirty="0" err="1">
                <a:sym typeface="Symbol"/>
              </a:rPr>
              <a:t>it</a:t>
            </a:r>
            <a:r>
              <a:rPr lang="es-ES" sz="2000" dirty="0">
                <a:sym typeface="Symbol"/>
              </a:rPr>
              <a:t> can be </a:t>
            </a:r>
            <a:r>
              <a:rPr lang="es-ES" sz="2000" dirty="0" err="1">
                <a:sym typeface="Symbol"/>
              </a:rPr>
              <a:t>an</a:t>
            </a:r>
            <a:r>
              <a:rPr lang="es-ES" sz="2000" dirty="0">
                <a:sym typeface="Symbol"/>
              </a:rPr>
              <a:t> </a:t>
            </a:r>
            <a:r>
              <a:rPr lang="es-ES" sz="2000" b="1" dirty="0">
                <a:sym typeface="Symbol"/>
              </a:rPr>
              <a:t>ideal sensor</a:t>
            </a:r>
          </a:p>
        </p:txBody>
      </p:sp>
      <p:sp>
        <p:nvSpPr>
          <p:cNvPr id="29" name="5 Rectángulo">
            <a:extLst>
              <a:ext uri="{FF2B5EF4-FFF2-40B4-BE49-F238E27FC236}">
                <a16:creationId xmlns:a16="http://schemas.microsoft.com/office/drawing/2014/main" id="{85E864D0-1833-485B-A4B3-4C02E51F2022}"/>
              </a:ext>
            </a:extLst>
          </p:cNvPr>
          <p:cNvSpPr/>
          <p:nvPr/>
        </p:nvSpPr>
        <p:spPr>
          <a:xfrm>
            <a:off x="6980739" y="2961427"/>
            <a:ext cx="4046490" cy="1015663"/>
          </a:xfrm>
          <a:prstGeom prst="rect">
            <a:avLst/>
          </a:prstGeom>
          <a:solidFill>
            <a:schemeClr val="tx2">
              <a:lumMod val="20000"/>
              <a:lumOff val="80000"/>
            </a:schemeClr>
          </a:solidFill>
        </p:spPr>
        <p:txBody>
          <a:bodyPr wrap="square">
            <a:spAutoFit/>
          </a:bodyPr>
          <a:lstStyle/>
          <a:p>
            <a:pPr algn="ctr"/>
            <a:r>
              <a:rPr lang="es-ES" sz="2000" dirty="0" err="1">
                <a:sym typeface="Symbol"/>
              </a:rPr>
              <a:t>Both</a:t>
            </a:r>
            <a:r>
              <a:rPr lang="es-ES" sz="2000" b="1" dirty="0">
                <a:sym typeface="Symbol"/>
              </a:rPr>
              <a:t> discrete and </a:t>
            </a:r>
            <a:r>
              <a:rPr lang="es-ES" sz="2000" b="1" dirty="0" err="1">
                <a:sym typeface="Symbol"/>
              </a:rPr>
              <a:t>collective</a:t>
            </a:r>
            <a:r>
              <a:rPr lang="es-ES" sz="2000" b="1" dirty="0">
                <a:sym typeface="Symbol"/>
              </a:rPr>
              <a:t> </a:t>
            </a:r>
            <a:r>
              <a:rPr lang="es-ES" sz="2000" dirty="0">
                <a:sym typeface="Symbol"/>
              </a:rPr>
              <a:t>Quantum </a:t>
            </a:r>
            <a:r>
              <a:rPr lang="es-ES" sz="2000" dirty="0" err="1">
                <a:sym typeface="Symbol"/>
              </a:rPr>
              <a:t>states</a:t>
            </a:r>
            <a:r>
              <a:rPr lang="es-ES" sz="2000" dirty="0">
                <a:sym typeface="Symbol"/>
              </a:rPr>
              <a:t> as crucial </a:t>
            </a:r>
            <a:r>
              <a:rPr lang="es-ES" sz="2000" dirty="0" err="1">
                <a:sym typeface="Symbol"/>
              </a:rPr>
              <a:t>information</a:t>
            </a:r>
            <a:r>
              <a:rPr lang="es-ES" sz="2000" dirty="0">
                <a:sym typeface="Symbol"/>
              </a:rPr>
              <a:t> </a:t>
            </a:r>
            <a:r>
              <a:rPr lang="es-ES" sz="2000" dirty="0" err="1">
                <a:sym typeface="Symbol"/>
              </a:rPr>
              <a:t>of</a:t>
            </a:r>
            <a:r>
              <a:rPr lang="es-ES" sz="2000" dirty="0">
                <a:sym typeface="Symbol"/>
              </a:rPr>
              <a:t> </a:t>
            </a:r>
            <a:r>
              <a:rPr lang="es-ES" sz="2000" dirty="0" err="1">
                <a:sym typeface="Symbol"/>
              </a:rPr>
              <a:t>energy</a:t>
            </a:r>
            <a:r>
              <a:rPr lang="es-ES" sz="2000" dirty="0">
                <a:sym typeface="Symbol"/>
              </a:rPr>
              <a:t> and </a:t>
            </a:r>
            <a:r>
              <a:rPr lang="es-ES" sz="2000" dirty="0" err="1">
                <a:sym typeface="Symbol"/>
              </a:rPr>
              <a:t>matter</a:t>
            </a:r>
            <a:r>
              <a:rPr lang="es-ES" sz="2000" dirty="0">
                <a:sym typeface="Symbol"/>
              </a:rPr>
              <a:t>  </a:t>
            </a:r>
          </a:p>
        </p:txBody>
      </p:sp>
    </p:spTree>
    <p:extLst>
      <p:ext uri="{BB962C8B-B14F-4D97-AF65-F5344CB8AC3E}">
        <p14:creationId xmlns:p14="http://schemas.microsoft.com/office/powerpoint/2010/main" val="1966207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29</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204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3</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18" name="11 CuadroTexto">
            <a:extLst>
              <a:ext uri="{FF2B5EF4-FFF2-40B4-BE49-F238E27FC236}">
                <a16:creationId xmlns:a16="http://schemas.microsoft.com/office/drawing/2014/main" id="{BEE36ADD-9915-4D40-84F9-D437A05D85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sp>
        <p:nvSpPr>
          <p:cNvPr id="4" name="Rectángulo 3">
            <a:extLst>
              <a:ext uri="{FF2B5EF4-FFF2-40B4-BE49-F238E27FC236}">
                <a16:creationId xmlns:a16="http://schemas.microsoft.com/office/drawing/2014/main" id="{0B886046-D989-47FF-8D5C-A1EF6FE519D0}"/>
              </a:ext>
            </a:extLst>
          </p:cNvPr>
          <p:cNvSpPr/>
          <p:nvPr/>
        </p:nvSpPr>
        <p:spPr>
          <a:xfrm>
            <a:off x="939800" y="3414789"/>
            <a:ext cx="2946400" cy="769441"/>
          </a:xfrm>
          <a:prstGeom prst="rect">
            <a:avLst/>
          </a:prstGeom>
        </p:spPr>
        <p:txBody>
          <a:bodyPr wrap="square">
            <a:spAutoFit/>
          </a:bodyPr>
          <a:lstStyle/>
          <a:p>
            <a:pPr algn="ctr"/>
            <a:r>
              <a:rPr lang="es-ES" sz="4400" b="1" dirty="0"/>
              <a:t>Quantum</a:t>
            </a:r>
          </a:p>
        </p:txBody>
      </p:sp>
      <p:pic>
        <p:nvPicPr>
          <p:cNvPr id="15" name="Imagen 14">
            <a:extLst>
              <a:ext uri="{FF2B5EF4-FFF2-40B4-BE49-F238E27FC236}">
                <a16:creationId xmlns:a16="http://schemas.microsoft.com/office/drawing/2014/main" id="{5086612E-3B7C-4AE8-A2AB-5194E2B6AB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26277" y="4729636"/>
            <a:ext cx="967903" cy="967903"/>
          </a:xfrm>
          <a:prstGeom prst="rect">
            <a:avLst/>
          </a:prstGeom>
        </p:spPr>
      </p:pic>
      <p:sp>
        <p:nvSpPr>
          <p:cNvPr id="17" name="Rectángulo 16">
            <a:extLst>
              <a:ext uri="{FF2B5EF4-FFF2-40B4-BE49-F238E27FC236}">
                <a16:creationId xmlns:a16="http://schemas.microsoft.com/office/drawing/2014/main" id="{52080A5F-65CC-4FA5-B50F-9C2F88EE9429}"/>
              </a:ext>
            </a:extLst>
          </p:cNvPr>
          <p:cNvSpPr/>
          <p:nvPr/>
        </p:nvSpPr>
        <p:spPr>
          <a:xfrm>
            <a:off x="8398344" y="3402504"/>
            <a:ext cx="2153862" cy="769441"/>
          </a:xfrm>
          <a:prstGeom prst="rect">
            <a:avLst/>
          </a:prstGeom>
        </p:spPr>
        <p:txBody>
          <a:bodyPr wrap="square">
            <a:spAutoFit/>
          </a:bodyPr>
          <a:lstStyle/>
          <a:p>
            <a:pPr algn="ctr"/>
            <a:r>
              <a:rPr lang="es-ES" sz="4400" b="1" dirty="0"/>
              <a:t>PAN</a:t>
            </a:r>
          </a:p>
        </p:txBody>
      </p:sp>
      <p:sp>
        <p:nvSpPr>
          <p:cNvPr id="19" name="Rectángulo 18">
            <a:extLst>
              <a:ext uri="{FF2B5EF4-FFF2-40B4-BE49-F238E27FC236}">
                <a16:creationId xmlns:a16="http://schemas.microsoft.com/office/drawing/2014/main" id="{8D570177-7185-4EE9-B8E7-C092EF798E80}"/>
              </a:ext>
            </a:extLst>
          </p:cNvPr>
          <p:cNvSpPr/>
          <p:nvPr/>
        </p:nvSpPr>
        <p:spPr>
          <a:xfrm>
            <a:off x="749300" y="1162206"/>
            <a:ext cx="11125200" cy="369332"/>
          </a:xfrm>
          <a:prstGeom prst="rect">
            <a:avLst/>
          </a:prstGeom>
        </p:spPr>
        <p:txBody>
          <a:bodyPr wrap="square">
            <a:spAutoFit/>
          </a:bodyPr>
          <a:lstStyle/>
          <a:p>
            <a:r>
              <a:rPr lang="es-ES" b="1" dirty="0"/>
              <a:t>TIDPAN. Taller de Instrumentación y Detectores en Física de Partículas, </a:t>
            </a:r>
            <a:r>
              <a:rPr lang="es-ES" b="1" dirty="0" err="1"/>
              <a:t>Astropartículas</a:t>
            </a:r>
            <a:r>
              <a:rPr lang="es-ES" b="1" dirty="0"/>
              <a:t> y Nuclear</a:t>
            </a:r>
          </a:p>
        </p:txBody>
      </p:sp>
      <p:pic>
        <p:nvPicPr>
          <p:cNvPr id="5122" name="Picture 2" descr="Course on semiconductor radiation detectors (13-17 July 2026 ...">
            <a:extLst>
              <a:ext uri="{FF2B5EF4-FFF2-40B4-BE49-F238E27FC236}">
                <a16:creationId xmlns:a16="http://schemas.microsoft.com/office/drawing/2014/main" id="{087E7D6F-009E-428D-ABD4-9BAF222FC23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10781" y="4758597"/>
            <a:ext cx="2013235" cy="784483"/>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a:extLst>
              <a:ext uri="{FF2B5EF4-FFF2-40B4-BE49-F238E27FC236}">
                <a16:creationId xmlns:a16="http://schemas.microsoft.com/office/drawing/2014/main" id="{296C24A1-4547-42E3-93DA-087030C46400}"/>
              </a:ext>
            </a:extLst>
          </p:cNvPr>
          <p:cNvSpPr/>
          <p:nvPr/>
        </p:nvSpPr>
        <p:spPr>
          <a:xfrm>
            <a:off x="5071560" y="1969599"/>
            <a:ext cx="2153862" cy="3554819"/>
          </a:xfrm>
          <a:prstGeom prst="rect">
            <a:avLst/>
          </a:prstGeom>
        </p:spPr>
        <p:txBody>
          <a:bodyPr wrap="square">
            <a:spAutoFit/>
          </a:bodyPr>
          <a:lstStyle/>
          <a:p>
            <a:pPr algn="ctr"/>
            <a:r>
              <a:rPr lang="es-ES" sz="4400" b="1" dirty="0" err="1"/>
              <a:t>of</a:t>
            </a:r>
            <a:endParaRPr lang="es-ES" sz="4400" b="1" dirty="0"/>
          </a:p>
          <a:p>
            <a:pPr algn="ctr"/>
            <a:endParaRPr lang="es-ES" sz="4400" b="1" dirty="0"/>
          </a:p>
          <a:p>
            <a:pPr algn="ctr"/>
            <a:r>
              <a:rPr lang="es-ES" sz="4400" b="1" dirty="0"/>
              <a:t>in</a:t>
            </a:r>
          </a:p>
          <a:p>
            <a:pPr algn="ctr"/>
            <a:r>
              <a:rPr lang="es-ES" sz="4400" b="1" dirty="0"/>
              <a:t> </a:t>
            </a:r>
          </a:p>
          <a:p>
            <a:pPr algn="ctr"/>
            <a:r>
              <a:rPr lang="es-ES" sz="4400" b="1" dirty="0" err="1"/>
              <a:t>for</a:t>
            </a:r>
            <a:endParaRPr lang="es-ES" sz="4400" b="1" dirty="0"/>
          </a:p>
        </p:txBody>
      </p:sp>
      <p:cxnSp>
        <p:nvCxnSpPr>
          <p:cNvPr id="6" name="Conector recto 5">
            <a:extLst>
              <a:ext uri="{FF2B5EF4-FFF2-40B4-BE49-F238E27FC236}">
                <a16:creationId xmlns:a16="http://schemas.microsoft.com/office/drawing/2014/main" id="{CE6A5816-8F69-462D-9A2F-E4F64CE5A0A1}"/>
              </a:ext>
            </a:extLst>
          </p:cNvPr>
          <p:cNvCxnSpPr>
            <a:cxnSpLocks/>
            <a:stCxn id="4" idx="3"/>
          </p:cNvCxnSpPr>
          <p:nvPr/>
        </p:nvCxnSpPr>
        <p:spPr>
          <a:xfrm flipV="1">
            <a:off x="3886200" y="2388318"/>
            <a:ext cx="1676682" cy="1411192"/>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0694B384-66A4-4BB3-9A7E-9274F606F712}"/>
              </a:ext>
            </a:extLst>
          </p:cNvPr>
          <p:cNvCxnSpPr>
            <a:cxnSpLocks/>
            <a:stCxn id="4" idx="3"/>
          </p:cNvCxnSpPr>
          <p:nvPr/>
        </p:nvCxnSpPr>
        <p:spPr>
          <a:xfrm>
            <a:off x="3886200" y="3799510"/>
            <a:ext cx="1744156" cy="123073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7D952702-97BB-47BC-A95E-32345B6D7BF2}"/>
              </a:ext>
            </a:extLst>
          </p:cNvPr>
          <p:cNvCxnSpPr>
            <a:cxnSpLocks/>
            <a:stCxn id="4" idx="3"/>
          </p:cNvCxnSpPr>
          <p:nvPr/>
        </p:nvCxnSpPr>
        <p:spPr>
          <a:xfrm flipV="1">
            <a:off x="3886200" y="3765670"/>
            <a:ext cx="1653201" cy="3384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E66D3321-87F6-4C7E-A68E-850471AC3F37}"/>
              </a:ext>
            </a:extLst>
          </p:cNvPr>
          <p:cNvCxnSpPr>
            <a:cxnSpLocks/>
          </p:cNvCxnSpPr>
          <p:nvPr/>
        </p:nvCxnSpPr>
        <p:spPr>
          <a:xfrm flipH="1" flipV="1">
            <a:off x="6654188" y="2390460"/>
            <a:ext cx="1744156" cy="1411192"/>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294E7501-0131-473D-8D61-39A7C47B7774}"/>
              </a:ext>
            </a:extLst>
          </p:cNvPr>
          <p:cNvCxnSpPr>
            <a:cxnSpLocks/>
          </p:cNvCxnSpPr>
          <p:nvPr/>
        </p:nvCxnSpPr>
        <p:spPr>
          <a:xfrm flipH="1">
            <a:off x="6654188" y="3801651"/>
            <a:ext cx="1744156" cy="123073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B6DCEEC6-ED0A-41A4-88EF-AA18F4AA6EF2}"/>
              </a:ext>
            </a:extLst>
          </p:cNvPr>
          <p:cNvCxnSpPr>
            <a:cxnSpLocks/>
          </p:cNvCxnSpPr>
          <p:nvPr/>
        </p:nvCxnSpPr>
        <p:spPr>
          <a:xfrm flipH="1" flipV="1">
            <a:off x="6654188" y="3799510"/>
            <a:ext cx="1744156" cy="2142"/>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8201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30</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qchip.csic.es</a:t>
            </a:r>
            <a:endParaRPr lang="ca-ES" sz="1500" spc="-1" dirty="0">
              <a:solidFill>
                <a:srgbClr val="000000"/>
              </a:solidFill>
              <a:latin typeface="Calibri"/>
            </a:endParaRPr>
          </a:p>
        </p:txBody>
      </p:sp>
      <p:sp>
        <p:nvSpPr>
          <p:cNvPr id="38" name="3 CuadroTexto">
            <a:extLst>
              <a:ext uri="{FF2B5EF4-FFF2-40B4-BE49-F238E27FC236}">
                <a16:creationId xmlns:a16="http://schemas.microsoft.com/office/drawing/2014/main" id="{CC44F7DE-CBD3-4F35-8453-8E4F9ED37C5B}"/>
              </a:ext>
            </a:extLst>
          </p:cNvPr>
          <p:cNvSpPr/>
          <p:nvPr/>
        </p:nvSpPr>
        <p:spPr>
          <a:xfrm>
            <a:off x="519347" y="1293511"/>
            <a:ext cx="7200179" cy="1155618"/>
          </a:xfrm>
          <a:prstGeom prst="rect">
            <a:avLst/>
          </a:prstGeom>
          <a:solidFill>
            <a:schemeClr val="bg2">
              <a:lumMod val="85000"/>
            </a:schemeClr>
          </a:solidFill>
          <a:ln w="0">
            <a:no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lnSpc>
                <a:spcPct val="150000"/>
              </a:lnSpc>
            </a:pPr>
            <a:r>
              <a:rPr lang="es-ES" sz="2500" b="1" spc="-1" dirty="0" err="1">
                <a:effectLst>
                  <a:outerShdw blurRad="38100" dist="38100" dir="2700000" algn="tl">
                    <a:srgbClr val="000000">
                      <a:alpha val="43137"/>
                    </a:srgbClr>
                  </a:outerShdw>
                </a:effectLst>
                <a:latin typeface="Arial"/>
                <a:ea typeface="DejaVu Sans"/>
              </a:rPr>
              <a:t>Superconducting</a:t>
            </a:r>
            <a:r>
              <a:rPr lang="es-ES" sz="2500" b="1" spc="-1" dirty="0">
                <a:effectLst>
                  <a:outerShdw blurRad="38100" dist="38100" dir="2700000" algn="tl">
                    <a:srgbClr val="000000">
                      <a:alpha val="43137"/>
                    </a:srgbClr>
                  </a:outerShdw>
                </a:effectLst>
                <a:latin typeface="Arial"/>
                <a:ea typeface="DejaVu Sans"/>
              </a:rPr>
              <a:t> and </a:t>
            </a:r>
            <a:r>
              <a:rPr lang="es-ES" sz="2500" b="1" spc="-1" dirty="0" err="1">
                <a:effectLst>
                  <a:outerShdw blurRad="38100" dist="38100" dir="2700000" algn="tl">
                    <a:srgbClr val="000000">
                      <a:alpha val="43137"/>
                    </a:srgbClr>
                  </a:outerShdw>
                </a:effectLst>
                <a:latin typeface="Arial"/>
                <a:ea typeface="DejaVu Sans"/>
              </a:rPr>
              <a:t>Hybrid</a:t>
            </a:r>
            <a:r>
              <a:rPr lang="es-ES" sz="2500" b="1" spc="-1" dirty="0">
                <a:effectLst>
                  <a:outerShdw blurRad="38100" dist="38100" dir="2700000" algn="tl">
                    <a:srgbClr val="000000">
                      <a:alpha val="43137"/>
                    </a:srgbClr>
                  </a:outerShdw>
                </a:effectLst>
                <a:latin typeface="Arial"/>
                <a:ea typeface="DejaVu Sans"/>
              </a:rPr>
              <a:t> Quantum Chips Research Line at IMB-CNM-CSIC</a:t>
            </a:r>
          </a:p>
        </p:txBody>
      </p:sp>
      <p:sp>
        <p:nvSpPr>
          <p:cNvPr id="15" name="QuadreDeText 19">
            <a:extLst>
              <a:ext uri="{FF2B5EF4-FFF2-40B4-BE49-F238E27FC236}">
                <a16:creationId xmlns:a16="http://schemas.microsoft.com/office/drawing/2014/main" id="{1323A11E-DFD3-4971-AA64-C85396207BD2}"/>
              </a:ext>
            </a:extLst>
          </p:cNvPr>
          <p:cNvSpPr/>
          <p:nvPr/>
        </p:nvSpPr>
        <p:spPr>
          <a:xfrm>
            <a:off x="8406350" y="4593526"/>
            <a:ext cx="3564090" cy="1694952"/>
          </a:xfrm>
          <a:prstGeom prst="rect">
            <a:avLst/>
          </a:prstGeom>
          <a:solidFill>
            <a:schemeClr val="bg1">
              <a:lumMod val="95000"/>
            </a:schemeClr>
          </a:solidFill>
          <a:ln w="12700">
            <a:solidFill>
              <a:schemeClr val="tx1"/>
            </a:solidFill>
          </a:ln>
        </p:spPr>
        <p:style>
          <a:lnRef idx="0">
            <a:scrgbClr r="0" g="0" b="0"/>
          </a:lnRef>
          <a:fillRef idx="0">
            <a:scrgbClr r="0" g="0" b="0"/>
          </a:fillRef>
          <a:effectRef idx="0">
            <a:scrgbClr r="0" g="0" b="0"/>
          </a:effectRef>
          <a:fontRef idx="minor"/>
        </p:style>
        <p:txBody>
          <a:bodyPr wrap="square" lIns="90000" tIns="46800" rIns="90000" bIns="46800" anchor="t">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b="1" spc="-1" dirty="0">
                <a:solidFill>
                  <a:srgbClr val="000000"/>
                </a:solidFill>
                <a:latin typeface="Calibri"/>
              </a:rPr>
              <a:t>Current Team Members</a:t>
            </a:r>
            <a:endParaRPr lang="ca-ES" sz="1600" spc="-1" dirty="0">
              <a:solidFill>
                <a:srgbClr val="000000"/>
              </a:solidFill>
              <a:latin typeface="Calibri"/>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spc="-1" dirty="0">
              <a:solidFill>
                <a:srgbClr val="000000"/>
              </a:solidFill>
              <a:latin typeface="Calibri"/>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spc="-1" dirty="0">
                <a:solidFill>
                  <a:srgbClr val="000000"/>
                </a:solidFill>
                <a:latin typeface="Calibri"/>
              </a:rPr>
              <a:t>María Benito </a:t>
            </a:r>
            <a:r>
              <a:rPr lang="en-US" sz="1400" b="1" spc="-1" dirty="0">
                <a:solidFill>
                  <a:srgbClr val="000000"/>
                </a:solidFill>
                <a:latin typeface="Calibri"/>
              </a:rPr>
              <a:t>– </a:t>
            </a:r>
            <a:r>
              <a:rPr lang="en-US" sz="1400" b="1" spc="-1" dirty="0" err="1">
                <a:solidFill>
                  <a:srgbClr val="000000"/>
                </a:solidFill>
                <a:latin typeface="Calibri"/>
              </a:rPr>
              <a:t>PreDoc</a:t>
            </a:r>
            <a:endParaRPr lang="ca-ES" sz="1400" b="1" spc="-1" dirty="0">
              <a:solidFill>
                <a:srgbClr val="000000"/>
              </a:solidFill>
              <a:latin typeface="Calibri"/>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spc="-1" dirty="0">
                <a:solidFill>
                  <a:srgbClr val="000000"/>
                </a:solidFill>
                <a:latin typeface="Calibri"/>
              </a:rPr>
              <a:t>Carlo Pepe </a:t>
            </a:r>
            <a:r>
              <a:rPr lang="en-US" sz="1400" b="1" spc="-1" dirty="0">
                <a:solidFill>
                  <a:srgbClr val="000000"/>
                </a:solidFill>
                <a:latin typeface="Calibri"/>
              </a:rPr>
              <a:t>– </a:t>
            </a:r>
            <a:r>
              <a:rPr lang="en-US" sz="1400" b="1" spc="-1" dirty="0" err="1">
                <a:solidFill>
                  <a:srgbClr val="000000"/>
                </a:solidFill>
                <a:latin typeface="Calibri"/>
              </a:rPr>
              <a:t>PostDoc</a:t>
            </a:r>
            <a:endParaRPr lang="en-US" sz="1400" b="1" spc="-1" dirty="0">
              <a:solidFill>
                <a:srgbClr val="000000"/>
              </a:solidFill>
              <a:latin typeface="Calibri"/>
            </a:endParaRPr>
          </a:p>
          <a:p>
            <a:pPr algn="ct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Calibri"/>
                <a:ea typeface="DejaVu Sans"/>
              </a:rPr>
              <a:t>Gemma </a:t>
            </a:r>
            <a:r>
              <a:rPr lang="en-US" sz="1400" b="0" strike="noStrike" spc="-1" dirty="0" err="1">
                <a:solidFill>
                  <a:srgbClr val="000000"/>
                </a:solidFill>
                <a:latin typeface="Calibri"/>
                <a:ea typeface="DejaVu Sans"/>
              </a:rPr>
              <a:t>Rius</a:t>
            </a:r>
            <a:r>
              <a:rPr lang="en-US" sz="1400" b="1" strike="noStrike" spc="-1" dirty="0">
                <a:solidFill>
                  <a:srgbClr val="000000"/>
                </a:solidFill>
                <a:latin typeface="Calibri"/>
                <a:ea typeface="DejaVu Sans"/>
              </a:rPr>
              <a:t> – Tenured Scientist</a:t>
            </a:r>
          </a:p>
          <a:p>
            <a:pPr algn="ct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400" spc="-1" dirty="0">
              <a:solidFill>
                <a:srgbClr val="000000"/>
              </a:solidFill>
              <a:latin typeface="Calibri"/>
            </a:endParaRPr>
          </a:p>
          <a:p>
            <a:pPr algn="ct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spc="-1" dirty="0">
                <a:solidFill>
                  <a:srgbClr val="000000"/>
                </a:solidFill>
                <a:latin typeface="Calibri"/>
              </a:rPr>
              <a:t>plus two Master Students </a:t>
            </a:r>
            <a:endParaRPr lang="ca-ES" sz="1400" strike="noStrike" spc="-1" dirty="0">
              <a:solidFill>
                <a:srgbClr val="000000"/>
              </a:solidFill>
              <a:latin typeface="Calibri"/>
            </a:endParaRPr>
          </a:p>
          <a:p>
            <a:pPr algn="ct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800" b="0" strike="noStrike" spc="-1" dirty="0">
              <a:solidFill>
                <a:srgbClr val="000000"/>
              </a:solidFill>
              <a:latin typeface="Calibri"/>
            </a:endParaRPr>
          </a:p>
        </p:txBody>
      </p:sp>
      <p:graphicFrame>
        <p:nvGraphicFramePr>
          <p:cNvPr id="17" name="Tabla 159">
            <a:extLst>
              <a:ext uri="{FF2B5EF4-FFF2-40B4-BE49-F238E27FC236}">
                <a16:creationId xmlns:a16="http://schemas.microsoft.com/office/drawing/2014/main" id="{54874A2A-5D2E-4E8A-9F1B-2AE601BAD7EA}"/>
              </a:ext>
            </a:extLst>
          </p:cNvPr>
          <p:cNvGraphicFramePr/>
          <p:nvPr/>
        </p:nvGraphicFramePr>
        <p:xfrm>
          <a:off x="8406350" y="1289932"/>
          <a:ext cx="3564090" cy="3154680"/>
        </p:xfrm>
        <a:graphic>
          <a:graphicData uri="http://schemas.openxmlformats.org/drawingml/2006/table">
            <a:tbl>
              <a:tblPr/>
              <a:tblGrid>
                <a:gridCol w="3564090">
                  <a:extLst>
                    <a:ext uri="{9D8B030D-6E8A-4147-A177-3AD203B41FA5}">
                      <a16:colId xmlns:a16="http://schemas.microsoft.com/office/drawing/2014/main" val="20000"/>
                    </a:ext>
                  </a:extLst>
                </a:gridCol>
              </a:tblGrid>
              <a:tr h="2725843">
                <a:tc>
                  <a:txBody>
                    <a:bodyPr/>
                    <a:lstStyle/>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strike="noStrike" spc="-1" dirty="0">
                          <a:solidFill>
                            <a:srgbClr val="000000"/>
                          </a:solidFill>
                          <a:latin typeface="Calibri"/>
                          <a:ea typeface="DejaVu Sans"/>
                        </a:rPr>
                        <a:t>On-going QTech related Funded Projects</a:t>
                      </a:r>
                      <a:endParaRPr lang="ca-ES" sz="1400" b="0" strike="noStrike" spc="-1" dirty="0">
                        <a:solidFill>
                          <a:srgbClr val="000000"/>
                        </a:solidFill>
                        <a:latin typeface="Calibri"/>
                      </a:endParaRP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400" b="0" strike="noStrike" spc="-1" dirty="0">
                        <a:solidFill>
                          <a:srgbClr val="000000"/>
                        </a:solidFill>
                        <a:latin typeface="Calibri"/>
                        <a:ea typeface="DejaVu Sans"/>
                      </a:endParaRP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Calibri"/>
                          <a:ea typeface="DejaVu Sans"/>
                        </a:rPr>
                        <a:t>QUTE - CNS2023-145234</a:t>
                      </a:r>
                      <a:endParaRPr lang="ca-ES" sz="1400" b="0" strike="noStrike" spc="-1" dirty="0">
                        <a:solidFill>
                          <a:srgbClr val="000000"/>
                        </a:solidFill>
                        <a:latin typeface="Calibri"/>
                      </a:endParaRP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Calibri"/>
                          <a:ea typeface="DejaVu Sans"/>
                        </a:rPr>
                        <a:t>Resonant –</a:t>
                      </a:r>
                      <a:r>
                        <a:rPr lang="en-US" sz="1400" b="0" strike="noStrike" spc="-1" dirty="0">
                          <a:solidFill>
                            <a:srgbClr val="000000"/>
                          </a:solidFill>
                          <a:latin typeface="Calibri"/>
                          <a:ea typeface="+mn-ea"/>
                        </a:rPr>
                        <a:t>IKUR2025-QT11</a:t>
                      </a: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Calibri"/>
                        </a:rPr>
                        <a:t>KICK-IN – Internal IMB-</a:t>
                      </a:r>
                      <a:r>
                        <a:rPr lang="en-US" sz="1400" b="0" strike="noStrike" spc="-1" dirty="0" err="1">
                          <a:solidFill>
                            <a:srgbClr val="000000"/>
                          </a:solidFill>
                          <a:latin typeface="Calibri"/>
                        </a:rPr>
                        <a:t>MdM</a:t>
                      </a:r>
                      <a:r>
                        <a:rPr lang="en-US" sz="1400" b="0" strike="noStrike" spc="-1" dirty="0">
                          <a:solidFill>
                            <a:srgbClr val="000000"/>
                          </a:solidFill>
                          <a:latin typeface="Calibri"/>
                        </a:rPr>
                        <a:t> - Trigger Call</a:t>
                      </a: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Calibri"/>
                        </a:rPr>
                        <a:t>SUHY – </a:t>
                      </a:r>
                      <a:r>
                        <a:rPr lang="en-US" sz="1400" b="0" strike="noStrike" spc="-1" dirty="0" err="1">
                          <a:solidFill>
                            <a:srgbClr val="000000"/>
                          </a:solidFill>
                          <a:latin typeface="Calibri"/>
                        </a:rPr>
                        <a:t>Intramurales</a:t>
                      </a:r>
                      <a:r>
                        <a:rPr lang="en-US" sz="1400" b="0" strike="noStrike" spc="-1" dirty="0">
                          <a:solidFill>
                            <a:srgbClr val="000000"/>
                          </a:solidFill>
                          <a:latin typeface="Calibri"/>
                        </a:rPr>
                        <a:t> CSIC</a:t>
                      </a: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400" b="0" strike="noStrike" spc="-1" dirty="0">
                        <a:solidFill>
                          <a:srgbClr val="000000"/>
                        </a:solidFill>
                        <a:latin typeface="Calibri"/>
                      </a:endParaRP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strike="noStrike" spc="-1" dirty="0">
                          <a:solidFill>
                            <a:srgbClr val="000000"/>
                          </a:solidFill>
                          <a:latin typeface="Calibri"/>
                          <a:ea typeface="+mn-ea"/>
                        </a:rPr>
                        <a:t>Previous or Recent QTech-related </a:t>
                      </a: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strike="noStrike" spc="-1" dirty="0">
                          <a:solidFill>
                            <a:srgbClr val="000000"/>
                          </a:solidFill>
                          <a:latin typeface="Calibri"/>
                          <a:ea typeface="+mn-ea"/>
                        </a:rPr>
                        <a:t>Funded Projects</a:t>
                      </a:r>
                      <a:endParaRPr lang="ca-ES" sz="1400" b="0" strike="noStrike" spc="-1" dirty="0">
                        <a:solidFill>
                          <a:srgbClr val="000000"/>
                        </a:solidFill>
                        <a:latin typeface="Calibri"/>
                      </a:endParaRP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1400" b="0" strike="noStrike" spc="-1" dirty="0">
                        <a:solidFill>
                          <a:srgbClr val="000000"/>
                        </a:solidFill>
                        <a:latin typeface="Calibri"/>
                        <a:ea typeface="+mn-ea"/>
                      </a:endParaRP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0" strike="noStrike" spc="-1" dirty="0">
                          <a:solidFill>
                            <a:srgbClr val="000000"/>
                          </a:solidFill>
                          <a:latin typeface="Calibri"/>
                          <a:ea typeface="+mn-ea"/>
                        </a:rPr>
                        <a:t>QS4DM </a:t>
                      </a:r>
                      <a:r>
                        <a:rPr lang="en-US" sz="1400" b="0" strike="noStrike" spc="-1" dirty="0">
                          <a:solidFill>
                            <a:srgbClr val="000000"/>
                          </a:solidFill>
                          <a:latin typeface="Calibri"/>
                        </a:rPr>
                        <a:t> - QTP2021-03-014</a:t>
                      </a: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0" strike="noStrike" spc="-1" dirty="0">
                          <a:solidFill>
                            <a:srgbClr val="000000"/>
                          </a:solidFill>
                          <a:latin typeface="Calibri"/>
                          <a:ea typeface="+mn-ea"/>
                        </a:rPr>
                        <a:t>HYFAB – TED2021-13029B-C44</a:t>
                      </a: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0" strike="noStrike" spc="-1" dirty="0">
                          <a:solidFill>
                            <a:srgbClr val="000000"/>
                          </a:solidFill>
                          <a:latin typeface="Calibri"/>
                          <a:ea typeface="+mn-ea"/>
                        </a:rPr>
                        <a:t>MINARE – PID2021-122140NB-C32</a:t>
                      </a:r>
                      <a:endParaRPr lang="ca-ES" sz="1400" b="0" strike="noStrike" spc="-1" dirty="0">
                        <a:solidFill>
                          <a:srgbClr val="000000"/>
                        </a:solidFill>
                        <a:latin typeface="Calibri"/>
                      </a:endParaRPr>
                    </a:p>
                    <a:p>
                      <a:pPr marL="144000" marR="0" lvl="0" indent="0" algn="l"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1400" b="0" strike="noStrike" spc="-1" dirty="0">
                        <a:solidFill>
                          <a:srgbClr val="000000"/>
                        </a:solidFill>
                        <a:latin typeface="Calibri"/>
                        <a:ea typeface="+mn-ea"/>
                      </a:endParaRPr>
                    </a:p>
                    <a:p>
                      <a:pPr marL="144000"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500" b="0" strike="noStrike" spc="-1" dirty="0">
                        <a:solidFill>
                          <a:srgbClr val="000000"/>
                        </a:solidFill>
                        <a:latin typeface="Calibri"/>
                      </a:endParaRPr>
                    </a:p>
                  </a:txBody>
                  <a:tcPr marR="36000">
                    <a:lnL w="12240">
                      <a:noFill/>
                      <a:prstDash val="solid"/>
                    </a:lnL>
                    <a:lnR w="12240">
                      <a:noFill/>
                      <a:prstDash val="solid"/>
                    </a:lnR>
                    <a:lnT w="12240">
                      <a:noFill/>
                      <a:prstDash val="solid"/>
                    </a:lnT>
                    <a:lnB w="12240">
                      <a:noFill/>
                      <a:prstDash val="solid"/>
                    </a:lnB>
                    <a:solidFill>
                      <a:schemeClr val="bg2">
                        <a:lumMod val="85000"/>
                      </a:schemeClr>
                    </a:solidFill>
                  </a:tcPr>
                </a:tc>
                <a:extLst>
                  <a:ext uri="{0D108BD9-81ED-4DB2-BD59-A6C34878D82A}">
                    <a16:rowId xmlns:a16="http://schemas.microsoft.com/office/drawing/2014/main" val="10000"/>
                  </a:ext>
                </a:extLst>
              </a:tr>
            </a:tbl>
          </a:graphicData>
        </a:graphic>
      </p:graphicFrame>
      <p:pic>
        <p:nvPicPr>
          <p:cNvPr id="4" name="Imagen 3">
            <a:extLst>
              <a:ext uri="{FF2B5EF4-FFF2-40B4-BE49-F238E27FC236}">
                <a16:creationId xmlns:a16="http://schemas.microsoft.com/office/drawing/2014/main" id="{4F2BE870-EABB-4043-A332-40DDDB81A3A3}"/>
              </a:ext>
            </a:extLst>
          </p:cNvPr>
          <p:cNvPicPr>
            <a:picLocks noChangeAspect="1"/>
          </p:cNvPicPr>
          <p:nvPr/>
        </p:nvPicPr>
        <p:blipFill rotWithShape="1">
          <a:blip r:embed="rId8">
            <a:extLst>
              <a:ext uri="{28A0092B-C50C-407E-A947-70E740481C1C}">
                <a14:useLocalDpi xmlns:a14="http://schemas.microsoft.com/office/drawing/2010/main" val="0"/>
              </a:ext>
            </a:extLst>
          </a:blip>
          <a:srcRect l="15406" r="31097"/>
          <a:stretch/>
        </p:blipFill>
        <p:spPr>
          <a:xfrm>
            <a:off x="3039010" y="3042224"/>
            <a:ext cx="1974280" cy="2804775"/>
          </a:xfrm>
          <a:prstGeom prst="rect">
            <a:avLst/>
          </a:prstGeom>
        </p:spPr>
      </p:pic>
      <p:pic>
        <p:nvPicPr>
          <p:cNvPr id="6" name="Imagen 5">
            <a:extLst>
              <a:ext uri="{FF2B5EF4-FFF2-40B4-BE49-F238E27FC236}">
                <a16:creationId xmlns:a16="http://schemas.microsoft.com/office/drawing/2014/main" id="{5277899E-934D-474E-A5F4-7C3F5C07706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35896" y="3029248"/>
            <a:ext cx="1851511" cy="2807856"/>
          </a:xfrm>
          <a:prstGeom prst="rect">
            <a:avLst/>
          </a:prstGeom>
        </p:spPr>
      </p:pic>
      <p:pic>
        <p:nvPicPr>
          <p:cNvPr id="8" name="Imagen 7">
            <a:extLst>
              <a:ext uri="{FF2B5EF4-FFF2-40B4-BE49-F238E27FC236}">
                <a16:creationId xmlns:a16="http://schemas.microsoft.com/office/drawing/2014/main" id="{4F318359-9A81-4399-BE15-5D59BF3C355A}"/>
              </a:ext>
            </a:extLst>
          </p:cNvPr>
          <p:cNvPicPr>
            <a:picLocks noChangeAspect="1"/>
          </p:cNvPicPr>
          <p:nvPr/>
        </p:nvPicPr>
        <p:blipFill rotWithShape="1">
          <a:blip r:embed="rId10">
            <a:extLst>
              <a:ext uri="{28A0092B-C50C-407E-A947-70E740481C1C}">
                <a14:useLocalDpi xmlns:a14="http://schemas.microsoft.com/office/drawing/2010/main" val="0"/>
              </a:ext>
            </a:extLst>
          </a:blip>
          <a:srcRect t="13845" r="61722" b="9985"/>
          <a:stretch/>
        </p:blipFill>
        <p:spPr>
          <a:xfrm>
            <a:off x="519347" y="3029248"/>
            <a:ext cx="1854595" cy="2804775"/>
          </a:xfrm>
          <a:prstGeom prst="rect">
            <a:avLst/>
          </a:prstGeom>
        </p:spPr>
      </p:pic>
    </p:spTree>
    <p:extLst>
      <p:ext uri="{BB962C8B-B14F-4D97-AF65-F5344CB8AC3E}">
        <p14:creationId xmlns:p14="http://schemas.microsoft.com/office/powerpoint/2010/main" val="18119049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 name="Imagen 7"/>
          <p:cNvPicPr/>
          <p:nvPr/>
        </p:nvPicPr>
        <p:blipFill>
          <a:blip r:embed="rId3"/>
          <a:srcRect l="45511" t="49865" r="2036" b="2969"/>
          <a:stretch/>
        </p:blipFill>
        <p:spPr>
          <a:xfrm>
            <a:off x="4991819" y="4535975"/>
            <a:ext cx="2148840" cy="1648440"/>
          </a:xfrm>
          <a:prstGeom prst="rect">
            <a:avLst/>
          </a:prstGeom>
          <a:noFill/>
          <a:ln w="0">
            <a:noFill/>
          </a:ln>
        </p:spPr>
      </p:pic>
      <p:grpSp>
        <p:nvGrpSpPr>
          <p:cNvPr id="287" name="Grupo 17"/>
          <p:cNvGrpSpPr/>
          <p:nvPr/>
        </p:nvGrpSpPr>
        <p:grpSpPr>
          <a:xfrm>
            <a:off x="-4680" y="0"/>
            <a:ext cx="12196800" cy="6843240"/>
            <a:chOff x="-4680" y="0"/>
            <a:chExt cx="12196800" cy="6843240"/>
          </a:xfrm>
        </p:grpSpPr>
        <p:pic>
          <p:nvPicPr>
            <p:cNvPr id="288" name="Imagen 7"/>
            <p:cNvPicPr/>
            <p:nvPr/>
          </p:nvPicPr>
          <p:blipFill>
            <a:blip r:embed="rId4"/>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5"/>
              <a:srcRect l="34836"/>
              <a:stretch/>
            </p:blipFill>
            <p:spPr>
              <a:xfrm>
                <a:off x="2291400" y="0"/>
                <a:ext cx="5523480" cy="908280"/>
              </a:xfrm>
              <a:prstGeom prst="rect">
                <a:avLst/>
              </a:prstGeom>
              <a:noFill/>
              <a:ln w="0">
                <a:noFill/>
              </a:ln>
            </p:spPr>
          </p:pic>
          <p:pic>
            <p:nvPicPr>
              <p:cNvPr id="291" name="Imagen 10"/>
              <p:cNvPicPr/>
              <p:nvPr/>
            </p:nvPicPr>
            <p:blipFill>
              <a:blip r:embed="rId6"/>
              <a:stretch/>
            </p:blipFill>
            <p:spPr>
              <a:xfrm>
                <a:off x="46440" y="71280"/>
                <a:ext cx="2244600" cy="765720"/>
              </a:xfrm>
              <a:prstGeom prst="rect">
                <a:avLst/>
              </a:prstGeom>
              <a:noFill/>
              <a:ln w="0">
                <a:noFill/>
              </a:ln>
            </p:spPr>
          </p:pic>
        </p:grpSp>
        <p:pic>
          <p:nvPicPr>
            <p:cNvPr id="292" name="Imagen 11"/>
            <p:cNvPicPr/>
            <p:nvPr/>
          </p:nvPicPr>
          <p:blipFill>
            <a:blip r:embed="rId4"/>
            <a:stretch/>
          </p:blipFill>
          <p:spPr>
            <a:xfrm flipH="1">
              <a:off x="-4680" y="6378120"/>
              <a:ext cx="12192480" cy="465120"/>
            </a:xfrm>
            <a:prstGeom prst="rect">
              <a:avLst/>
            </a:prstGeom>
            <a:noFill/>
            <a:ln w="0">
              <a:noFill/>
            </a:ln>
          </p:spPr>
        </p:pic>
      </p:grpSp>
      <p:pic>
        <p:nvPicPr>
          <p:cNvPr id="293" name="Imagen 14"/>
          <p:cNvPicPr/>
          <p:nvPr/>
        </p:nvPicPr>
        <p:blipFill>
          <a:blip r:embed="rId7"/>
          <a:stretch/>
        </p:blipFill>
        <p:spPr>
          <a:xfrm>
            <a:off x="8190000" y="6389640"/>
            <a:ext cx="4001760" cy="468000"/>
          </a:xfrm>
          <a:prstGeom prst="rect">
            <a:avLst/>
          </a:prstGeom>
          <a:noFill/>
          <a:ln w="0">
            <a:noFill/>
          </a:ln>
        </p:spPr>
      </p:pic>
      <p:sp>
        <p:nvSpPr>
          <p:cNvPr id="294" name="Marcador de número de diapositiva 16"/>
          <p:cNvSpPr/>
          <p:nvPr/>
        </p:nvSpPr>
        <p:spPr>
          <a:xfrm>
            <a:off x="8674648" y="6292352"/>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31</a:t>
            </a:fld>
            <a:endParaRPr lang="ca-ES" sz="1200" b="0" strike="noStrike" spc="-1">
              <a:solidFill>
                <a:srgbClr val="000000"/>
              </a:solidFill>
              <a:latin typeface="Calibri"/>
            </a:endParaRPr>
          </a:p>
        </p:txBody>
      </p:sp>
      <p:pic>
        <p:nvPicPr>
          <p:cNvPr id="297" name="Diagrama 21"/>
          <p:cNvPicPr/>
          <p:nvPr/>
        </p:nvPicPr>
        <p:blipFill>
          <a:blip r:embed="rId8"/>
          <a:stretch/>
        </p:blipFill>
        <p:spPr>
          <a:xfrm>
            <a:off x="9899640" y="0"/>
            <a:ext cx="1695240" cy="907560"/>
          </a:xfrm>
          <a:prstGeom prst="rect">
            <a:avLst/>
          </a:prstGeom>
          <a:noFill/>
          <a:ln w="0">
            <a:noFill/>
          </a:ln>
        </p:spPr>
      </p:pic>
      <p:pic>
        <p:nvPicPr>
          <p:cNvPr id="300" name="Imagen 2"/>
          <p:cNvPicPr/>
          <p:nvPr/>
        </p:nvPicPr>
        <p:blipFill>
          <a:blip r:embed="rId9"/>
          <a:stretch/>
        </p:blipFill>
        <p:spPr>
          <a:xfrm>
            <a:off x="8880526" y="2460948"/>
            <a:ext cx="1933482" cy="2272808"/>
          </a:xfrm>
          <a:prstGeom prst="rect">
            <a:avLst/>
          </a:prstGeom>
          <a:noFill/>
          <a:ln w="0">
            <a:noFill/>
          </a:ln>
        </p:spPr>
      </p:pic>
      <p:pic>
        <p:nvPicPr>
          <p:cNvPr id="301" name="Imagen 3"/>
          <p:cNvPicPr/>
          <p:nvPr/>
        </p:nvPicPr>
        <p:blipFill>
          <a:blip r:embed="rId10"/>
          <a:stretch/>
        </p:blipFill>
        <p:spPr>
          <a:xfrm>
            <a:off x="761550" y="2311791"/>
            <a:ext cx="2835360" cy="1862640"/>
          </a:xfrm>
          <a:prstGeom prst="rect">
            <a:avLst/>
          </a:prstGeom>
          <a:noFill/>
          <a:ln w="0">
            <a:noFill/>
          </a:ln>
        </p:spPr>
      </p:pic>
      <p:sp>
        <p:nvSpPr>
          <p:cNvPr id="303" name="3 CuadroTexto"/>
          <p:cNvSpPr/>
          <p:nvPr/>
        </p:nvSpPr>
        <p:spPr>
          <a:xfrm>
            <a:off x="-5040" y="95203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defTabSz="914400">
              <a:lnSpc>
                <a:spcPct val="100000"/>
              </a:lnSpc>
            </a:pP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Research Line</a:t>
            </a:r>
            <a:endParaRPr lang="ca-ES" sz="2200" b="0" strike="noStrike" spc="-1" dirty="0">
              <a:solidFill>
                <a:srgbClr val="FFFFFF"/>
              </a:solidFill>
              <a:latin typeface="Calibri"/>
            </a:endParaRPr>
          </a:p>
        </p:txBody>
      </p:sp>
      <p:sp>
        <p:nvSpPr>
          <p:cNvPr id="304" name="28 CuadroTexto"/>
          <p:cNvSpPr/>
          <p:nvPr/>
        </p:nvSpPr>
        <p:spPr>
          <a:xfrm>
            <a:off x="405510" y="1423671"/>
            <a:ext cx="3411720" cy="516600"/>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400" b="1" strike="noStrike" spc="-1">
                <a:solidFill>
                  <a:schemeClr val="dk1"/>
                </a:solidFill>
                <a:latin typeface="Arial"/>
                <a:ea typeface="DejaVu Sans"/>
              </a:rPr>
              <a:t>Baseline Superconducting Devices.</a:t>
            </a:r>
            <a:endParaRPr lang="ca-ES" sz="1400" b="0" strike="noStrike" spc="-1">
              <a:solidFill>
                <a:srgbClr val="000000"/>
              </a:solidFill>
              <a:latin typeface="Calibri"/>
            </a:endParaRPr>
          </a:p>
          <a:p>
            <a:pPr algn="ctr" defTabSz="914400">
              <a:lnSpc>
                <a:spcPct val="100000"/>
              </a:lnSpc>
            </a:pPr>
            <a:r>
              <a:rPr lang="es-ES" sz="1400" b="1" strike="noStrike" spc="-1">
                <a:solidFill>
                  <a:schemeClr val="dk1"/>
                </a:solidFill>
                <a:latin typeface="Arial"/>
                <a:ea typeface="DejaVu Sans"/>
              </a:rPr>
              <a:t> Design, Fabrication and Testing</a:t>
            </a:r>
            <a:endParaRPr lang="ca-ES" sz="1400" b="0" strike="noStrike" spc="-1">
              <a:solidFill>
                <a:srgbClr val="000000"/>
              </a:solidFill>
              <a:latin typeface="Calibri"/>
            </a:endParaRPr>
          </a:p>
        </p:txBody>
      </p:sp>
      <p:sp>
        <p:nvSpPr>
          <p:cNvPr id="305" name="28 CuadroTexto"/>
          <p:cNvSpPr/>
          <p:nvPr/>
        </p:nvSpPr>
        <p:spPr>
          <a:xfrm>
            <a:off x="8484781" y="1430151"/>
            <a:ext cx="3110099"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pc="-1" dirty="0" err="1">
                <a:solidFill>
                  <a:schemeClr val="dk1"/>
                </a:solidFill>
                <a:latin typeface="Arial"/>
                <a:ea typeface="DejaVu Sans"/>
              </a:rPr>
              <a:t>Hybrid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Devices</a:t>
            </a:r>
            <a:r>
              <a:rPr lang="es-ES" sz="1400" b="1" spc="-1" dirty="0">
                <a:solidFill>
                  <a:schemeClr val="dk1"/>
                </a:solidFill>
                <a:latin typeface="Arial"/>
                <a:ea typeface="DejaVu Sans"/>
              </a:rPr>
              <a:t> and </a:t>
            </a:r>
            <a:r>
              <a:rPr lang="es-ES" sz="1400" b="1" spc="-1" dirty="0" err="1">
                <a:solidFill>
                  <a:schemeClr val="dk1"/>
                </a:solidFill>
                <a:latin typeface="Arial"/>
                <a:ea typeface="DejaVu Sans"/>
              </a:rPr>
              <a:t>Unconventional</a:t>
            </a:r>
            <a:r>
              <a:rPr lang="es-ES" sz="1400" b="1" spc="-1" dirty="0">
                <a:solidFill>
                  <a:schemeClr val="dk1"/>
                </a:solidFill>
                <a:latin typeface="Arial"/>
                <a:ea typeface="DejaVu Sans"/>
              </a:rPr>
              <a:t> </a:t>
            </a:r>
            <a:r>
              <a:rPr lang="es-ES" sz="1400" b="1" strike="noStrike" spc="-1" dirty="0" err="1">
                <a:solidFill>
                  <a:schemeClr val="dk1"/>
                </a:solidFill>
                <a:latin typeface="Arial"/>
                <a:ea typeface="DejaVu Sans"/>
              </a:rPr>
              <a:t>Systems</a:t>
            </a:r>
            <a:endParaRPr lang="ca-ES" sz="1400" b="0" strike="noStrike" spc="-1" dirty="0">
              <a:solidFill>
                <a:srgbClr val="000000"/>
              </a:solidFill>
              <a:latin typeface="Calibri"/>
            </a:endParaRPr>
          </a:p>
        </p:txBody>
      </p:sp>
      <p:sp>
        <p:nvSpPr>
          <p:cNvPr id="306" name="28 CuadroTexto"/>
          <p:cNvSpPr/>
          <p:nvPr/>
        </p:nvSpPr>
        <p:spPr>
          <a:xfrm>
            <a:off x="413430" y="4417071"/>
            <a:ext cx="3429000" cy="272520"/>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lIns="36000" tIns="45000" rIns="36000" bIns="45000" anchor="t">
            <a:spAutoFit/>
          </a:bodyPr>
          <a:lstStyle/>
          <a:p>
            <a:pPr algn="ctr" defTabSz="914400">
              <a:lnSpc>
                <a:spcPct val="100000"/>
              </a:lnSpc>
            </a:pPr>
            <a:r>
              <a:rPr lang="es-ES" sz="1200" b="1" strike="noStrike" spc="-1">
                <a:solidFill>
                  <a:schemeClr val="dk1"/>
                </a:solidFill>
                <a:latin typeface="Arial"/>
                <a:ea typeface="DejaVu Sans"/>
              </a:rPr>
              <a:t>Baseline Supercond. Thin films &amp; Devices </a:t>
            </a:r>
            <a:endParaRPr lang="ca-ES" sz="1200" b="0" strike="noStrike" spc="-1">
              <a:solidFill>
                <a:srgbClr val="000000"/>
              </a:solidFill>
              <a:latin typeface="Calibri"/>
            </a:endParaRPr>
          </a:p>
        </p:txBody>
      </p:sp>
      <p:graphicFrame>
        <p:nvGraphicFramePr>
          <p:cNvPr id="307" name="Tabla 11"/>
          <p:cNvGraphicFramePr/>
          <p:nvPr/>
        </p:nvGraphicFramePr>
        <p:xfrm>
          <a:off x="648510" y="4821956"/>
          <a:ext cx="2096640" cy="1371600"/>
        </p:xfrm>
        <a:graphic>
          <a:graphicData uri="http://schemas.openxmlformats.org/drawingml/2006/table">
            <a:tbl>
              <a:tblPr/>
              <a:tblGrid>
                <a:gridCol w="1048320">
                  <a:extLst>
                    <a:ext uri="{9D8B030D-6E8A-4147-A177-3AD203B41FA5}">
                      <a16:colId xmlns:a16="http://schemas.microsoft.com/office/drawing/2014/main" val="20000"/>
                    </a:ext>
                  </a:extLst>
                </a:gridCol>
                <a:gridCol w="1048320">
                  <a:extLst>
                    <a:ext uri="{9D8B030D-6E8A-4147-A177-3AD203B41FA5}">
                      <a16:colId xmlns:a16="http://schemas.microsoft.com/office/drawing/2014/main" val="20001"/>
                    </a:ext>
                  </a:extLst>
                </a:gridCol>
              </a:tblGrid>
              <a:tr h="269640">
                <a:tc>
                  <a:txBody>
                    <a:bodyPr/>
                    <a:lstStyle/>
                    <a:p>
                      <a:pPr defTabSz="914400">
                        <a:lnSpc>
                          <a:spcPct val="100000"/>
                        </a:lnSpc>
                      </a:pPr>
                      <a:r>
                        <a:rPr lang="es-ES" sz="1200" b="1" strike="noStrike" spc="-1">
                          <a:solidFill>
                            <a:schemeClr val="lt1"/>
                          </a:solidFill>
                          <a:latin typeface="Arial"/>
                          <a:ea typeface="DejaVu Sans"/>
                        </a:rPr>
                        <a:t>Material</a:t>
                      </a:r>
                      <a:endParaRPr lang="ca-ES" sz="1200" b="0" strike="noStrike" spc="-1">
                        <a:solidFill>
                          <a:srgbClr val="FFFFFF"/>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tc>
                  <a:txBody>
                    <a:bodyPr/>
                    <a:lstStyle/>
                    <a:p>
                      <a:pPr algn="ctr" defTabSz="914400">
                        <a:lnSpc>
                          <a:spcPct val="100000"/>
                        </a:lnSpc>
                      </a:pPr>
                      <a:r>
                        <a:rPr lang="es-ES" sz="1200" b="1" strike="noStrike" spc="-1">
                          <a:solidFill>
                            <a:schemeClr val="lt1"/>
                          </a:solidFill>
                          <a:latin typeface="Arial"/>
                          <a:ea typeface="DejaVu Sans"/>
                        </a:rPr>
                        <a:t> Tc</a:t>
                      </a:r>
                      <a:endParaRPr lang="ca-ES" sz="1200" b="0" strike="noStrike" spc="-1">
                        <a:solidFill>
                          <a:srgbClr val="FFFFFF"/>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extLst>
                  <a:ext uri="{0D108BD9-81ED-4DB2-BD59-A6C34878D82A}">
                    <a16:rowId xmlns:a16="http://schemas.microsoft.com/office/drawing/2014/main" val="10000"/>
                  </a:ext>
                </a:extLst>
              </a:tr>
              <a:tr h="269640">
                <a:tc>
                  <a:txBody>
                    <a:bodyPr/>
                    <a:lstStyle/>
                    <a:p>
                      <a:pPr defTabSz="914400">
                        <a:lnSpc>
                          <a:spcPct val="100000"/>
                        </a:lnSpc>
                      </a:pPr>
                      <a:r>
                        <a:rPr lang="es-ES" sz="1200" b="1" strike="noStrike" spc="-1">
                          <a:solidFill>
                            <a:schemeClr val="dk1"/>
                          </a:solidFill>
                          <a:latin typeface="Arial"/>
                          <a:ea typeface="DejaVu Sans"/>
                        </a:rPr>
                        <a:t>Aluminum</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1.2</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1"/>
                  </a:ext>
                </a:extLst>
              </a:tr>
              <a:tr h="269640">
                <a:tc>
                  <a:txBody>
                    <a:bodyPr/>
                    <a:lstStyle/>
                    <a:p>
                      <a:pPr defTabSz="914400">
                        <a:lnSpc>
                          <a:spcPct val="100000"/>
                        </a:lnSpc>
                      </a:pPr>
                      <a:r>
                        <a:rPr lang="es-ES" sz="1200" b="1" strike="noStrike" spc="-1">
                          <a:solidFill>
                            <a:schemeClr val="dk1"/>
                          </a:solidFill>
                          <a:latin typeface="Arial"/>
                          <a:ea typeface="DejaVu Sans"/>
                        </a:rPr>
                        <a:t>Tantalum</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4.2-4.4</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2"/>
                  </a:ext>
                </a:extLst>
              </a:tr>
              <a:tr h="269640">
                <a:tc>
                  <a:txBody>
                    <a:bodyPr/>
                    <a:lstStyle/>
                    <a:p>
                      <a:pPr defTabSz="914400">
                        <a:lnSpc>
                          <a:spcPct val="100000"/>
                        </a:lnSpc>
                      </a:pPr>
                      <a:r>
                        <a:rPr lang="es-ES" sz="1200" b="1" strike="noStrike" spc="-1">
                          <a:solidFill>
                            <a:schemeClr val="dk1"/>
                          </a:solidFill>
                          <a:latin typeface="Arial"/>
                          <a:ea typeface="DejaVu Sans"/>
                        </a:rPr>
                        <a:t>Niobium</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Symbol"/>
                          <a:ea typeface="DejaVu Sans"/>
                        </a:rPr>
                        <a:t></a:t>
                      </a:r>
                      <a:r>
                        <a:rPr lang="es-ES" sz="1200" b="1" strike="noStrike" spc="-1">
                          <a:solidFill>
                            <a:schemeClr val="dk1"/>
                          </a:solidFill>
                          <a:latin typeface="Arial"/>
                          <a:ea typeface="DejaVu Sans"/>
                        </a:rPr>
                        <a:t> 4.5</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3"/>
                  </a:ext>
                </a:extLst>
              </a:tr>
              <a:tr h="269640">
                <a:tc>
                  <a:txBody>
                    <a:bodyPr/>
                    <a:lstStyle/>
                    <a:p>
                      <a:pPr defTabSz="914400">
                        <a:lnSpc>
                          <a:spcPct val="100000"/>
                        </a:lnSpc>
                      </a:pPr>
                      <a:r>
                        <a:rPr lang="el-GR" sz="1200" b="1" strike="noStrike" spc="-1">
                          <a:solidFill>
                            <a:schemeClr val="dk1"/>
                          </a:solidFill>
                          <a:latin typeface="Arial"/>
                          <a:ea typeface="DejaVu Sans"/>
                        </a:rPr>
                        <a:t>α</a:t>
                      </a:r>
                      <a:r>
                        <a:rPr lang="es-ES" sz="1200" b="1" strike="noStrike" spc="-1">
                          <a:solidFill>
                            <a:schemeClr val="dk1"/>
                          </a:solidFill>
                          <a:latin typeface="Arial"/>
                          <a:ea typeface="DejaVu Sans"/>
                        </a:rPr>
                        <a:t>-Tungsten</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&lt; 100mK</a:t>
                      </a:r>
                      <a:endParaRPr lang="ca-ES" sz="1200" b="0" strike="noStrike" spc="-1">
                        <a:solidFill>
                          <a:srgbClr val="000000"/>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4"/>
                  </a:ext>
                </a:extLst>
              </a:tr>
            </a:tbl>
          </a:graphicData>
        </a:graphic>
      </p:graphicFrame>
      <p:sp>
        <p:nvSpPr>
          <p:cNvPr id="308" name="28 CuadroTexto"/>
          <p:cNvSpPr/>
          <p:nvPr/>
        </p:nvSpPr>
        <p:spPr>
          <a:xfrm>
            <a:off x="4338084" y="1423671"/>
            <a:ext cx="3551274"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Customized</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or</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Advanced</a:t>
            </a:r>
            <a:r>
              <a:rPr lang="es-ES" sz="1400" b="1" strike="noStrike" spc="-1" dirty="0">
                <a:solidFill>
                  <a:schemeClr val="dk1"/>
                </a:solidFill>
                <a:latin typeface="Arial"/>
                <a:ea typeface="DejaVu Sans"/>
              </a:rPr>
              <a:t> </a:t>
            </a:r>
          </a:p>
          <a:p>
            <a:pPr algn="ctr" defTabSz="914400">
              <a:lnSpc>
                <a:spcPct val="100000"/>
              </a:lnSpc>
            </a:pP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Thin films </a:t>
            </a:r>
            <a:endParaRPr lang="ca-ES" sz="1400" b="0" strike="noStrike" spc="-1" dirty="0">
              <a:solidFill>
                <a:srgbClr val="000000"/>
              </a:solidFill>
              <a:latin typeface="Calibri"/>
            </a:endParaRPr>
          </a:p>
        </p:txBody>
      </p:sp>
      <p:pic>
        <p:nvPicPr>
          <p:cNvPr id="309" name="Imagen 12"/>
          <p:cNvPicPr/>
          <p:nvPr/>
        </p:nvPicPr>
        <p:blipFill>
          <a:blip r:embed="rId11"/>
          <a:srcRect t="47474" r="50602" b="3524"/>
          <a:stretch/>
        </p:blipFill>
        <p:spPr>
          <a:xfrm>
            <a:off x="5121419" y="2290332"/>
            <a:ext cx="2019600" cy="1537869"/>
          </a:xfrm>
          <a:prstGeom prst="rect">
            <a:avLst/>
          </a:prstGeom>
          <a:noFill/>
          <a:ln w="0">
            <a:noFill/>
          </a:ln>
        </p:spPr>
      </p:pic>
      <p:sp>
        <p:nvSpPr>
          <p:cNvPr id="310" name="28 CuadroTexto"/>
          <p:cNvSpPr/>
          <p:nvPr/>
        </p:nvSpPr>
        <p:spPr>
          <a:xfrm>
            <a:off x="4338084" y="2027391"/>
            <a:ext cx="3551274" cy="275545"/>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a:solidFill>
                  <a:schemeClr val="dk1"/>
                </a:solidFill>
                <a:latin typeface="Arial"/>
                <a:ea typeface="DejaVu Sans"/>
              </a:rPr>
              <a:t>Nitridized Aluminum</a:t>
            </a:r>
            <a:endParaRPr lang="ca-ES" sz="1200" b="0" strike="noStrike" spc="-1">
              <a:solidFill>
                <a:srgbClr val="000000"/>
              </a:solidFill>
              <a:latin typeface="Calibri"/>
            </a:endParaRPr>
          </a:p>
        </p:txBody>
      </p:sp>
      <p:sp>
        <p:nvSpPr>
          <p:cNvPr id="311" name="28 CuadroTexto"/>
          <p:cNvSpPr/>
          <p:nvPr/>
        </p:nvSpPr>
        <p:spPr>
          <a:xfrm>
            <a:off x="4338084" y="4197743"/>
            <a:ext cx="3551274" cy="275545"/>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a:solidFill>
                  <a:schemeClr val="dk1"/>
                </a:solidFill>
                <a:latin typeface="Arial"/>
                <a:ea typeface="DejaVu Sans"/>
              </a:rPr>
              <a:t>Ultrathin Amorphous WSix</a:t>
            </a:r>
            <a:endParaRPr lang="ca-ES" sz="1200" b="0" strike="noStrike" spc="-1">
              <a:solidFill>
                <a:srgbClr val="000000"/>
              </a:solidFill>
              <a:latin typeface="Calibri"/>
            </a:endParaRPr>
          </a:p>
        </p:txBody>
      </p:sp>
      <p:sp>
        <p:nvSpPr>
          <p:cNvPr id="312" name="28 CuadroTexto"/>
          <p:cNvSpPr/>
          <p:nvPr/>
        </p:nvSpPr>
        <p:spPr>
          <a:xfrm>
            <a:off x="410550" y="2003271"/>
            <a:ext cx="3411720" cy="272520"/>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200" b="1" strike="noStrike" spc="-1">
                <a:solidFill>
                  <a:schemeClr val="dk1"/>
                </a:solidFill>
                <a:latin typeface="Arial"/>
                <a:ea typeface="DejaVu Sans"/>
              </a:rPr>
              <a:t>Microwave Resonators, e.g. Al and Ta </a:t>
            </a:r>
            <a:endParaRPr lang="ca-ES" sz="1200" b="0" strike="noStrike" spc="-1">
              <a:solidFill>
                <a:srgbClr val="000000"/>
              </a:solidFill>
              <a:latin typeface="Calibri"/>
            </a:endParaRPr>
          </a:p>
        </p:txBody>
      </p:sp>
      <p:sp>
        <p:nvSpPr>
          <p:cNvPr id="313" name="11 CuadroTexto"/>
          <p:cNvSpPr/>
          <p:nvPr/>
        </p:nvSpPr>
        <p:spPr>
          <a:xfrm>
            <a:off x="-5040" y="6382742"/>
            <a:ext cx="12204360" cy="479719"/>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700" b="0" i="1" strike="noStrike" spc="-1" dirty="0">
                <a:solidFill>
                  <a:schemeClr val="dk1"/>
                </a:solidFill>
                <a:latin typeface="Arial"/>
                <a:ea typeface="DejaVu Sans"/>
              </a:rPr>
              <a:t>Micro – Nano Technologies </a:t>
            </a:r>
            <a:r>
              <a:rPr lang="es-ES" sz="1700" b="0" i="1" strike="noStrike" spc="-1" dirty="0" err="1">
                <a:solidFill>
                  <a:schemeClr val="dk1"/>
                </a:solidFill>
                <a:latin typeface="Arial"/>
                <a:ea typeface="DejaVu Sans"/>
              </a:rPr>
              <a:t>for</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the</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realization</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of</a:t>
            </a:r>
            <a:r>
              <a:rPr lang="es-ES" sz="1700" b="0" i="1" strike="noStrike" spc="-1" dirty="0">
                <a:solidFill>
                  <a:schemeClr val="dk1"/>
                </a:solidFill>
                <a:latin typeface="Arial"/>
                <a:ea typeface="DejaVu Sans"/>
              </a:rPr>
              <a:t> Quantum </a:t>
            </a:r>
            <a:r>
              <a:rPr lang="es-ES" sz="1700" b="0" i="1" strike="noStrike" spc="-1" dirty="0" err="1">
                <a:solidFill>
                  <a:schemeClr val="dk1"/>
                </a:solidFill>
                <a:latin typeface="Arial"/>
                <a:ea typeface="DejaVu Sans"/>
              </a:rPr>
              <a:t>Materials</a:t>
            </a:r>
            <a:r>
              <a:rPr lang="es-ES" sz="1700" b="0" i="1" strike="noStrike" spc="-1" dirty="0">
                <a:solidFill>
                  <a:schemeClr val="dk1"/>
                </a:solidFill>
                <a:latin typeface="Arial"/>
                <a:ea typeface="DejaVu Sans"/>
              </a:rPr>
              <a:t> and </a:t>
            </a:r>
            <a:r>
              <a:rPr lang="es-ES" sz="1700" b="0" i="1" strike="noStrike" spc="-1" dirty="0" err="1">
                <a:solidFill>
                  <a:schemeClr val="dk1"/>
                </a:solidFill>
                <a:latin typeface="Arial"/>
                <a:ea typeface="DejaVu Sans"/>
              </a:rPr>
              <a:t>Devices</a:t>
            </a:r>
            <a:r>
              <a:rPr lang="es-ES" sz="1700" b="0" i="1" strike="noStrike" spc="-1" dirty="0">
                <a:solidFill>
                  <a:schemeClr val="dk1"/>
                </a:solidFill>
                <a:latin typeface="Arial"/>
                <a:ea typeface="DejaVu Sans"/>
              </a:rPr>
              <a:t> 		</a:t>
            </a:r>
            <a:r>
              <a:rPr lang="es-ES" sz="1700" b="0" i="1" u="sng" strike="noStrike" spc="-1" dirty="0">
                <a:solidFill>
                  <a:schemeClr val="dk1"/>
                </a:solidFill>
                <a:uFillTx/>
                <a:latin typeface="Arial"/>
                <a:ea typeface="DejaVu Sans"/>
                <a:hlinkClick r:id="rId12"/>
              </a:rPr>
              <a:t>gemma.rius@csic.es</a:t>
            </a:r>
            <a:r>
              <a:rPr lang="es-ES" sz="1700" b="0" i="1" strike="noStrike" spc="-1" dirty="0">
                <a:solidFill>
                  <a:schemeClr val="dk1"/>
                </a:solidFill>
                <a:latin typeface="Arial"/>
                <a:ea typeface="DejaVu Sans"/>
              </a:rPr>
              <a:t> </a:t>
            </a:r>
            <a:endParaRPr lang="ca-ES" sz="1700" b="0" strike="noStrike" spc="-1" dirty="0">
              <a:solidFill>
                <a:srgbClr val="000000"/>
              </a:solidFill>
              <a:latin typeface="Calibri"/>
            </a:endParaRPr>
          </a:p>
        </p:txBody>
      </p:sp>
      <p:sp>
        <p:nvSpPr>
          <p:cNvPr id="314" name="CuadroTexto 4"/>
          <p:cNvSpPr/>
          <p:nvPr/>
        </p:nvSpPr>
        <p:spPr>
          <a:xfrm>
            <a:off x="10949632" y="4181324"/>
            <a:ext cx="894694" cy="39865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s-ES" sz="1000" b="0" i="1" strike="noStrike" spc="-1" dirty="0" err="1">
                <a:solidFill>
                  <a:schemeClr val="dk1"/>
                </a:solidFill>
                <a:latin typeface="Arial"/>
                <a:ea typeface="DejaVu Sans"/>
              </a:rPr>
              <a:t>Manuscript</a:t>
            </a:r>
            <a:r>
              <a:rPr lang="es-ES" sz="1000" b="0" i="1" strike="noStrike" spc="-1" dirty="0">
                <a:solidFill>
                  <a:schemeClr val="dk1"/>
                </a:solidFill>
                <a:latin typeface="Arial"/>
                <a:ea typeface="DejaVu Sans"/>
              </a:rPr>
              <a:t> in </a:t>
            </a:r>
            <a:r>
              <a:rPr lang="es-ES" sz="1000" b="0" i="1" strike="noStrike" spc="-1" dirty="0" err="1">
                <a:solidFill>
                  <a:schemeClr val="dk1"/>
                </a:solidFill>
                <a:latin typeface="Arial"/>
                <a:ea typeface="DejaVu Sans"/>
              </a:rPr>
              <a:t>Prep</a:t>
            </a:r>
            <a:r>
              <a:rPr lang="es-ES" sz="1000" b="0" i="1" strike="noStrike" spc="-1" dirty="0">
                <a:solidFill>
                  <a:schemeClr val="dk1"/>
                </a:solidFill>
                <a:latin typeface="Arial"/>
                <a:ea typeface="DejaVu Sans"/>
              </a:rPr>
              <a:t>.</a:t>
            </a:r>
            <a:endParaRPr lang="ca-ES" sz="1000" b="0" strike="noStrike" spc="-1" dirty="0">
              <a:solidFill>
                <a:srgbClr val="000000"/>
              </a:solidFill>
              <a:latin typeface="Calibri"/>
            </a:endParaRPr>
          </a:p>
        </p:txBody>
      </p:sp>
      <p:sp>
        <p:nvSpPr>
          <p:cNvPr id="316" name="CuadroTexto 30"/>
          <p:cNvSpPr/>
          <p:nvPr/>
        </p:nvSpPr>
        <p:spPr>
          <a:xfrm>
            <a:off x="2158350" y="4157690"/>
            <a:ext cx="14385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s-ES" sz="1000" b="0" i="1" strike="noStrike" spc="-1" dirty="0">
                <a:solidFill>
                  <a:schemeClr val="dk1"/>
                </a:solidFill>
                <a:latin typeface="Arial"/>
                <a:ea typeface="DejaVu Sans"/>
              </a:rPr>
              <a:t>2 </a:t>
            </a:r>
            <a:r>
              <a:rPr lang="es-ES" sz="1000" b="0" i="1" strike="noStrike" spc="-1" dirty="0" err="1">
                <a:solidFill>
                  <a:schemeClr val="dk1"/>
                </a:solidFill>
                <a:latin typeface="Arial"/>
                <a:ea typeface="DejaVu Sans"/>
              </a:rPr>
              <a:t>Manuscripts</a:t>
            </a:r>
            <a:r>
              <a:rPr lang="es-ES" sz="1000" b="0" i="1" strike="noStrike" spc="-1" dirty="0">
                <a:solidFill>
                  <a:schemeClr val="dk1"/>
                </a:solidFill>
                <a:latin typeface="Arial"/>
                <a:ea typeface="DejaVu Sans"/>
              </a:rPr>
              <a:t> in </a:t>
            </a:r>
            <a:r>
              <a:rPr lang="es-ES" sz="1000" b="0" i="1" strike="noStrike" spc="-1" dirty="0" err="1">
                <a:solidFill>
                  <a:schemeClr val="dk1"/>
                </a:solidFill>
                <a:latin typeface="Arial"/>
                <a:ea typeface="DejaVu Sans"/>
              </a:rPr>
              <a:t>Prep</a:t>
            </a:r>
            <a:r>
              <a:rPr lang="es-ES" sz="1000" b="0" i="1" strike="noStrike" spc="-1" dirty="0">
                <a:solidFill>
                  <a:schemeClr val="dk1"/>
                </a:solidFill>
                <a:latin typeface="Arial"/>
                <a:ea typeface="DejaVu Sans"/>
              </a:rPr>
              <a:t>.</a:t>
            </a:r>
            <a:endParaRPr lang="ca-ES" sz="1000" b="0" strike="noStrike" spc="-1" dirty="0">
              <a:solidFill>
                <a:srgbClr val="000000"/>
              </a:solidFill>
              <a:latin typeface="Calibri"/>
            </a:endParaRPr>
          </a:p>
        </p:txBody>
      </p:sp>
      <p:sp>
        <p:nvSpPr>
          <p:cNvPr id="317" name="CuadroTexto 32"/>
          <p:cNvSpPr/>
          <p:nvPr/>
        </p:nvSpPr>
        <p:spPr>
          <a:xfrm>
            <a:off x="2742630" y="5360516"/>
            <a:ext cx="1141200" cy="3371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s-ES" sz="800" b="0" i="1" strike="noStrike" spc="-1" dirty="0" err="1">
                <a:solidFill>
                  <a:schemeClr val="dk1"/>
                </a:solidFill>
                <a:latin typeface="Arial"/>
                <a:ea typeface="DejaVu Sans"/>
              </a:rPr>
              <a:t>Paper</a:t>
            </a:r>
            <a:r>
              <a:rPr lang="es-ES" sz="800" b="0" i="1" strike="noStrike" spc="-1" dirty="0">
                <a:solidFill>
                  <a:schemeClr val="dk1"/>
                </a:solidFill>
                <a:latin typeface="Arial"/>
                <a:ea typeface="DejaVu Sans"/>
              </a:rPr>
              <a:t> </a:t>
            </a:r>
            <a:r>
              <a:rPr lang="es-ES" sz="800" b="0" i="1" strike="noStrike" spc="-1" dirty="0" err="1">
                <a:solidFill>
                  <a:schemeClr val="dk1"/>
                </a:solidFill>
                <a:latin typeface="Arial"/>
                <a:ea typeface="DejaVu Sans"/>
              </a:rPr>
              <a:t>on</a:t>
            </a:r>
            <a:r>
              <a:rPr lang="es-ES" sz="800" b="0" i="1" strike="noStrike" spc="-1" dirty="0">
                <a:solidFill>
                  <a:schemeClr val="dk1"/>
                </a:solidFill>
                <a:latin typeface="Arial"/>
                <a:ea typeface="DejaVu Sans"/>
              </a:rPr>
              <a:t> Ta-Nb </a:t>
            </a:r>
            <a:r>
              <a:rPr lang="es-ES" sz="800" b="0" i="1" strike="noStrike" spc="-1" dirty="0" err="1">
                <a:solidFill>
                  <a:schemeClr val="dk1"/>
                </a:solidFill>
                <a:latin typeface="Arial"/>
                <a:ea typeface="DejaVu Sans"/>
              </a:rPr>
              <a:t>to</a:t>
            </a:r>
            <a:r>
              <a:rPr lang="es-ES" sz="800" b="0" i="1" strike="noStrike" spc="-1" dirty="0">
                <a:solidFill>
                  <a:schemeClr val="dk1"/>
                </a:solidFill>
                <a:latin typeface="Arial"/>
                <a:ea typeface="DejaVu Sans"/>
              </a:rPr>
              <a:t> be </a:t>
            </a:r>
            <a:r>
              <a:rPr lang="es-ES" sz="800" b="0" i="1" strike="noStrike" spc="-1" dirty="0" err="1">
                <a:solidFill>
                  <a:schemeClr val="dk1"/>
                </a:solidFill>
                <a:latin typeface="Arial"/>
                <a:ea typeface="DejaVu Sans"/>
              </a:rPr>
              <a:t>submitted</a:t>
            </a:r>
            <a:endParaRPr lang="ca-ES" sz="800" b="0" strike="noStrike" spc="-1" dirty="0">
              <a:solidFill>
                <a:srgbClr val="000000"/>
              </a:solidFill>
              <a:latin typeface="Calibri"/>
            </a:endParaRPr>
          </a:p>
        </p:txBody>
      </p:sp>
      <p:sp>
        <p:nvSpPr>
          <p:cNvPr id="318" name="CuadroTexto 36"/>
          <p:cNvSpPr/>
          <p:nvPr/>
        </p:nvSpPr>
        <p:spPr>
          <a:xfrm>
            <a:off x="2730750" y="5066756"/>
            <a:ext cx="1252800" cy="333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800" b="1" u="sng" strike="noStrike" spc="-1">
                <a:solidFill>
                  <a:schemeClr val="dk1"/>
                </a:solidFill>
                <a:uFillTx/>
                <a:latin typeface="Arial"/>
                <a:ea typeface="DejaVu Sans"/>
                <a:hlinkClick r:id="rId13"/>
              </a:rPr>
              <a:t>2025</a:t>
            </a:r>
            <a:r>
              <a:rPr lang="fr-FR" sz="800" b="0" u="sng" strike="noStrike" spc="-1">
                <a:solidFill>
                  <a:schemeClr val="dk1"/>
                </a:solidFill>
                <a:uFillTx/>
                <a:latin typeface="Arial"/>
                <a:ea typeface="DejaVu Sans"/>
                <a:hlinkClick r:id="rId13"/>
              </a:rPr>
              <a:t> </a:t>
            </a:r>
            <a:r>
              <a:rPr lang="fr-FR" sz="800" b="0" i="1" u="sng" strike="noStrike" spc="-1">
                <a:solidFill>
                  <a:schemeClr val="dk1"/>
                </a:solidFill>
                <a:uFillTx/>
                <a:latin typeface="Arial"/>
                <a:ea typeface="DejaVu Sans"/>
                <a:hlinkClick r:id="rId13"/>
              </a:rPr>
              <a:t>Supercond. Sci. Technol.</a:t>
            </a:r>
            <a:r>
              <a:rPr lang="fr-FR" sz="800" b="0" u="sng" strike="noStrike" spc="-1">
                <a:solidFill>
                  <a:schemeClr val="dk1"/>
                </a:solidFill>
                <a:uFillTx/>
                <a:latin typeface="Arial"/>
                <a:ea typeface="DejaVu Sans"/>
                <a:hlinkClick r:id="rId13"/>
              </a:rPr>
              <a:t> </a:t>
            </a:r>
            <a:r>
              <a:rPr lang="fr-FR" sz="800" b="1" u="sng" strike="noStrike" spc="-1">
                <a:solidFill>
                  <a:schemeClr val="dk1"/>
                </a:solidFill>
                <a:uFillTx/>
                <a:latin typeface="Arial"/>
                <a:ea typeface="DejaVu Sans"/>
                <a:hlinkClick r:id="rId13"/>
              </a:rPr>
              <a:t>38</a:t>
            </a:r>
            <a:r>
              <a:rPr lang="fr-FR" sz="800" b="0" u="sng" strike="noStrike" spc="-1">
                <a:solidFill>
                  <a:schemeClr val="dk1"/>
                </a:solidFill>
                <a:uFillTx/>
                <a:latin typeface="Arial"/>
                <a:ea typeface="DejaVu Sans"/>
                <a:hlinkClick r:id="rId13"/>
              </a:rPr>
              <a:t> 095004</a:t>
            </a:r>
            <a:endParaRPr lang="ca-ES" sz="800" b="0" strike="noStrike" spc="-1">
              <a:solidFill>
                <a:srgbClr val="000000"/>
              </a:solidFill>
              <a:latin typeface="Calibri"/>
            </a:endParaRPr>
          </a:p>
        </p:txBody>
      </p:sp>
      <p:sp>
        <p:nvSpPr>
          <p:cNvPr id="319" name="CuadroTexto 38"/>
          <p:cNvSpPr/>
          <p:nvPr/>
        </p:nvSpPr>
        <p:spPr>
          <a:xfrm>
            <a:off x="5121419" y="3826760"/>
            <a:ext cx="2073960" cy="211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fr-FR" sz="800" b="1" i="1" u="sng" strike="noStrike" spc="-1" dirty="0">
                <a:solidFill>
                  <a:schemeClr val="dk1"/>
                </a:solidFill>
                <a:uFillTx/>
                <a:latin typeface="Arial"/>
                <a:ea typeface="DejaVu Sans"/>
                <a:hlinkClick r:id="rId14"/>
              </a:rPr>
              <a:t>2024</a:t>
            </a:r>
            <a:r>
              <a:rPr lang="fr-FR" sz="800" b="0" i="1" u="sng" strike="noStrike" spc="-1" dirty="0">
                <a:solidFill>
                  <a:schemeClr val="dk1"/>
                </a:solidFill>
                <a:uFillTx/>
                <a:latin typeface="Arial"/>
                <a:ea typeface="DejaVu Sans"/>
                <a:hlinkClick r:id="rId14"/>
              </a:rPr>
              <a:t> </a:t>
            </a:r>
            <a:r>
              <a:rPr lang="fr-FR" sz="800" b="0" i="1" u="sng" strike="noStrike" spc="-1" dirty="0" err="1">
                <a:solidFill>
                  <a:schemeClr val="dk1"/>
                </a:solidFill>
                <a:uFillTx/>
                <a:latin typeface="Arial"/>
                <a:ea typeface="DejaVu Sans"/>
                <a:hlinkClick r:id="rId14"/>
              </a:rPr>
              <a:t>Supercond</a:t>
            </a:r>
            <a:r>
              <a:rPr lang="fr-FR" sz="800" b="0" i="1" u="sng" strike="noStrike" spc="-1" dirty="0">
                <a:solidFill>
                  <a:schemeClr val="dk1"/>
                </a:solidFill>
                <a:uFillTx/>
                <a:latin typeface="Arial"/>
                <a:ea typeface="DejaVu Sans"/>
                <a:hlinkClick r:id="rId14"/>
              </a:rPr>
              <a:t>. </a:t>
            </a:r>
            <a:r>
              <a:rPr lang="fr-FR" sz="800" b="0" i="1" u="sng" strike="noStrike" spc="-1" dirty="0" err="1">
                <a:solidFill>
                  <a:schemeClr val="dk1"/>
                </a:solidFill>
                <a:uFillTx/>
                <a:latin typeface="Arial"/>
                <a:ea typeface="DejaVu Sans"/>
                <a:hlinkClick r:id="rId14"/>
              </a:rPr>
              <a:t>Sci</a:t>
            </a:r>
            <a:r>
              <a:rPr lang="fr-FR" sz="800" b="0" i="1" u="sng" strike="noStrike" spc="-1" dirty="0">
                <a:solidFill>
                  <a:schemeClr val="dk1"/>
                </a:solidFill>
                <a:uFillTx/>
                <a:latin typeface="Arial"/>
                <a:ea typeface="DejaVu Sans"/>
                <a:hlinkClick r:id="rId14"/>
              </a:rPr>
              <a:t>. </a:t>
            </a:r>
            <a:r>
              <a:rPr lang="fr-FR" sz="800" b="0" i="1" u="sng" strike="noStrike" spc="-1" dirty="0" err="1">
                <a:solidFill>
                  <a:schemeClr val="dk1"/>
                </a:solidFill>
                <a:uFillTx/>
                <a:latin typeface="Arial"/>
                <a:ea typeface="DejaVu Sans"/>
                <a:hlinkClick r:id="rId14"/>
              </a:rPr>
              <a:t>Technol</a:t>
            </a:r>
            <a:r>
              <a:rPr lang="fr-FR" sz="800" b="0" i="1" u="sng" strike="noStrike" spc="-1" dirty="0">
                <a:solidFill>
                  <a:schemeClr val="dk1"/>
                </a:solidFill>
                <a:uFillTx/>
                <a:latin typeface="Arial"/>
                <a:ea typeface="DejaVu Sans"/>
                <a:hlinkClick r:id="rId14"/>
              </a:rPr>
              <a:t>.</a:t>
            </a:r>
            <a:r>
              <a:rPr lang="fr-FR" sz="800" b="0" u="sng" strike="noStrike" spc="-1" dirty="0">
                <a:solidFill>
                  <a:schemeClr val="dk1"/>
                </a:solidFill>
                <a:uFillTx/>
                <a:latin typeface="Arial"/>
                <a:ea typeface="DejaVu Sans"/>
                <a:hlinkClick r:id="rId14"/>
              </a:rPr>
              <a:t> </a:t>
            </a:r>
            <a:r>
              <a:rPr lang="fr-FR" sz="800" b="1" u="sng" strike="noStrike" spc="-1" dirty="0">
                <a:solidFill>
                  <a:schemeClr val="dk1"/>
                </a:solidFill>
                <a:uFillTx/>
                <a:latin typeface="Arial"/>
                <a:ea typeface="DejaVu Sans"/>
                <a:hlinkClick r:id="rId14"/>
              </a:rPr>
              <a:t>37</a:t>
            </a:r>
            <a:r>
              <a:rPr lang="fr-FR" sz="800" b="0" u="sng" strike="noStrike" spc="-1" dirty="0">
                <a:solidFill>
                  <a:schemeClr val="dk1"/>
                </a:solidFill>
                <a:uFillTx/>
                <a:latin typeface="Arial"/>
                <a:ea typeface="DejaVu Sans"/>
                <a:hlinkClick r:id="rId14"/>
              </a:rPr>
              <a:t> 035017</a:t>
            </a:r>
            <a:endParaRPr lang="ca-ES" sz="800" b="0" strike="noStrike" spc="-1" dirty="0">
              <a:solidFill>
                <a:srgbClr val="000000"/>
              </a:solidFill>
              <a:latin typeface="Calibri"/>
            </a:endParaRPr>
          </a:p>
        </p:txBody>
      </p:sp>
      <p:pic>
        <p:nvPicPr>
          <p:cNvPr id="32" name="Imagen 31">
            <a:extLst>
              <a:ext uri="{FF2B5EF4-FFF2-40B4-BE49-F238E27FC236}">
                <a16:creationId xmlns:a16="http://schemas.microsoft.com/office/drawing/2014/main" id="{2FA1CFA3-2A79-47A9-B019-691AC9C905AF}"/>
              </a:ext>
            </a:extLst>
          </p:cNvPr>
          <p:cNvPicPr>
            <a:picLocks noChangeAspect="1"/>
          </p:cNvPicPr>
          <p:nvPr/>
        </p:nvPicPr>
        <p:blipFill>
          <a:blip r:embed="rId15"/>
          <a:stretch>
            <a:fillRect/>
          </a:stretch>
        </p:blipFill>
        <p:spPr>
          <a:xfrm>
            <a:off x="8007421" y="5335586"/>
            <a:ext cx="2742840" cy="829231"/>
          </a:xfrm>
          <a:prstGeom prst="rect">
            <a:avLst/>
          </a:prstGeom>
        </p:spPr>
      </p:pic>
      <p:pic>
        <p:nvPicPr>
          <p:cNvPr id="33" name="Imagen 32">
            <a:extLst>
              <a:ext uri="{FF2B5EF4-FFF2-40B4-BE49-F238E27FC236}">
                <a16:creationId xmlns:a16="http://schemas.microsoft.com/office/drawing/2014/main" id="{DC0E05D1-81D1-4397-AB90-84E5407311C5}"/>
              </a:ext>
            </a:extLst>
          </p:cNvPr>
          <p:cNvPicPr>
            <a:picLocks noChangeAspect="1"/>
          </p:cNvPicPr>
          <p:nvPr/>
        </p:nvPicPr>
        <p:blipFill>
          <a:blip r:embed="rId16"/>
          <a:stretch>
            <a:fillRect/>
          </a:stretch>
        </p:blipFill>
        <p:spPr>
          <a:xfrm>
            <a:off x="10885461" y="5196039"/>
            <a:ext cx="1191650" cy="1048652"/>
          </a:xfrm>
          <a:prstGeom prst="rect">
            <a:avLst/>
          </a:prstGeom>
        </p:spPr>
      </p:pic>
      <p:sp>
        <p:nvSpPr>
          <p:cNvPr id="34" name="28 CuadroTexto">
            <a:extLst>
              <a:ext uri="{FF2B5EF4-FFF2-40B4-BE49-F238E27FC236}">
                <a16:creationId xmlns:a16="http://schemas.microsoft.com/office/drawing/2014/main" id="{9E07C884-B503-4A0C-AB45-D6936BAFE813}"/>
              </a:ext>
            </a:extLst>
          </p:cNvPr>
          <p:cNvSpPr/>
          <p:nvPr/>
        </p:nvSpPr>
        <p:spPr>
          <a:xfrm>
            <a:off x="8548948" y="4849426"/>
            <a:ext cx="3110099" cy="30632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a:solidFill>
                  <a:schemeClr val="dk1"/>
                </a:solidFill>
                <a:latin typeface="Arial"/>
                <a:ea typeface="DejaVu Sans"/>
              </a:rPr>
              <a:t>Quantum </a:t>
            </a:r>
            <a:r>
              <a:rPr lang="es-ES" sz="1400" b="1" strike="noStrike" spc="-1" dirty="0" err="1">
                <a:solidFill>
                  <a:schemeClr val="dk1"/>
                </a:solidFill>
                <a:latin typeface="Arial"/>
                <a:ea typeface="DejaVu Sans"/>
              </a:rPr>
              <a:t>Materials</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Integration</a:t>
            </a:r>
            <a:endParaRPr lang="ca-ES" sz="1400" b="0" strike="noStrike" spc="-1" dirty="0">
              <a:solidFill>
                <a:srgbClr val="000000"/>
              </a:solidFill>
              <a:latin typeface="Calibri"/>
            </a:endParaRPr>
          </a:p>
        </p:txBody>
      </p:sp>
      <p:sp>
        <p:nvSpPr>
          <p:cNvPr id="35" name="28 CuadroTexto">
            <a:extLst>
              <a:ext uri="{FF2B5EF4-FFF2-40B4-BE49-F238E27FC236}">
                <a16:creationId xmlns:a16="http://schemas.microsoft.com/office/drawing/2014/main" id="{26AA7F6D-F27D-4264-A148-731F2AA5958E}"/>
              </a:ext>
            </a:extLst>
          </p:cNvPr>
          <p:cNvSpPr/>
          <p:nvPr/>
        </p:nvSpPr>
        <p:spPr>
          <a:xfrm>
            <a:off x="8484781" y="2001665"/>
            <a:ext cx="3110099" cy="30632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a:solidFill>
                  <a:schemeClr val="dk1"/>
                </a:solidFill>
                <a:latin typeface="Arial"/>
                <a:ea typeface="DejaVu Sans"/>
              </a:rPr>
              <a:t>Semiconductor-Superconductor</a:t>
            </a:r>
            <a:endParaRPr lang="ca-ES" sz="1400" b="0" strike="noStrike" spc="-1" dirty="0">
              <a:solidFill>
                <a:srgbClr val="000000"/>
              </a:solidFill>
              <a:latin typeface="Calibri"/>
            </a:endParaRPr>
          </a:p>
        </p:txBody>
      </p:sp>
      <p:sp>
        <p:nvSpPr>
          <p:cNvPr id="36" name="Rectángulo 35">
            <a:extLst>
              <a:ext uri="{FF2B5EF4-FFF2-40B4-BE49-F238E27FC236}">
                <a16:creationId xmlns:a16="http://schemas.microsoft.com/office/drawing/2014/main" id="{FF27E8F4-864D-4053-96FC-D90C423C6A2B}"/>
              </a:ext>
            </a:extLst>
          </p:cNvPr>
          <p:cNvSpPr/>
          <p:nvPr/>
        </p:nvSpPr>
        <p:spPr>
          <a:xfrm>
            <a:off x="4508158" y="3964194"/>
            <a:ext cx="3452656" cy="215444"/>
          </a:xfrm>
          <a:prstGeom prst="rect">
            <a:avLst/>
          </a:prstGeom>
        </p:spPr>
        <p:txBody>
          <a:bodyPr wrap="square">
            <a:spAutoFit/>
          </a:bodyPr>
          <a:lstStyle/>
          <a:p>
            <a:r>
              <a:rPr lang="en-US" sz="800" b="1" i="1" dirty="0"/>
              <a:t>2026</a:t>
            </a:r>
            <a:r>
              <a:rPr lang="en-US" sz="800" i="1" dirty="0"/>
              <a:t> J Low Temp Phys</a:t>
            </a:r>
            <a:r>
              <a:rPr lang="en-US" sz="800" dirty="0"/>
              <a:t> 222, 55  </a:t>
            </a:r>
            <a:r>
              <a:rPr lang="en-US" sz="800" dirty="0">
                <a:hlinkClick r:id="rId17"/>
              </a:rPr>
              <a:t>doi.org/10.1007/s10909-026-03390-y</a:t>
            </a:r>
            <a:endParaRPr lang="en-US" sz="800" dirty="0"/>
          </a:p>
        </p:txBody>
      </p:sp>
      <p:sp>
        <p:nvSpPr>
          <p:cNvPr id="37" name="Rectángulo 36">
            <a:extLst>
              <a:ext uri="{FF2B5EF4-FFF2-40B4-BE49-F238E27FC236}">
                <a16:creationId xmlns:a16="http://schemas.microsoft.com/office/drawing/2014/main" id="{D49DDE88-CBD1-4B2A-9990-207FC7594350}"/>
              </a:ext>
            </a:extLst>
          </p:cNvPr>
          <p:cNvSpPr/>
          <p:nvPr/>
        </p:nvSpPr>
        <p:spPr>
          <a:xfrm>
            <a:off x="3653544" y="6143455"/>
            <a:ext cx="4307270" cy="215444"/>
          </a:xfrm>
          <a:prstGeom prst="rect">
            <a:avLst/>
          </a:prstGeom>
        </p:spPr>
        <p:txBody>
          <a:bodyPr wrap="square">
            <a:spAutoFit/>
          </a:bodyPr>
          <a:lstStyle/>
          <a:p>
            <a:r>
              <a:rPr lang="en-US" sz="800" b="1" i="1" dirty="0"/>
              <a:t>2026</a:t>
            </a:r>
            <a:r>
              <a:rPr lang="en-US" sz="800" i="1" dirty="0"/>
              <a:t> IEEE Trans. Appl. Superconductivity</a:t>
            </a:r>
            <a:r>
              <a:rPr lang="en-US" sz="800" dirty="0"/>
              <a:t> 36, 5, 1-5 </a:t>
            </a:r>
            <a:r>
              <a:rPr lang="en-US" sz="800" dirty="0">
                <a:hlinkClick r:id="rId18"/>
              </a:rPr>
              <a:t>doi.org/10.1109/TASC.2026.3673788</a:t>
            </a:r>
            <a:endParaRPr lang="en-US" sz="800" dirty="0"/>
          </a:p>
        </p:txBody>
      </p:sp>
    </p:spTree>
    <p:extLst>
      <p:ext uri="{BB962C8B-B14F-4D97-AF65-F5344CB8AC3E}">
        <p14:creationId xmlns:p14="http://schemas.microsoft.com/office/powerpoint/2010/main" val="10359857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10B9227-3B01-4B46-80BB-03F85EC5DF02}"/>
              </a:ext>
            </a:extLst>
          </p:cNvPr>
          <p:cNvSpPr txBox="1"/>
          <p:nvPr/>
        </p:nvSpPr>
        <p:spPr>
          <a:xfrm>
            <a:off x="542718" y="2846054"/>
            <a:ext cx="6966274" cy="3200876"/>
          </a:xfrm>
          <a:prstGeom prst="rect">
            <a:avLst/>
          </a:prstGeom>
          <a:noFill/>
        </p:spPr>
        <p:txBody>
          <a:bodyPr wrap="square" rtlCol="0">
            <a:spAutoFit/>
          </a:bodyPr>
          <a:lstStyle/>
          <a:p>
            <a:pPr marL="285750" indent="-285750">
              <a:buFont typeface="Wingdings" panose="05000000000000000000" pitchFamily="2" charset="2"/>
              <a:buChar char="ü"/>
            </a:pPr>
            <a:r>
              <a:rPr lang="es-ES" sz="1600" dirty="0" err="1"/>
              <a:t>Qualifying</a:t>
            </a:r>
            <a:r>
              <a:rPr lang="es-ES" sz="1600" dirty="0"/>
              <a:t> </a:t>
            </a:r>
            <a:r>
              <a:rPr lang="es-ES" sz="1600" dirty="0" err="1"/>
              <a:t>existing</a:t>
            </a:r>
            <a:r>
              <a:rPr lang="es-ES" sz="1600" dirty="0"/>
              <a:t> (metal) </a:t>
            </a:r>
            <a:r>
              <a:rPr lang="es-ES" sz="1600" dirty="0" err="1"/>
              <a:t>thin</a:t>
            </a:r>
            <a:r>
              <a:rPr lang="es-ES" sz="1600" dirty="0"/>
              <a:t> films </a:t>
            </a:r>
          </a:p>
          <a:p>
            <a:pPr marL="285750" indent="-285750">
              <a:buFont typeface="Wingdings" panose="05000000000000000000" pitchFamily="2" charset="2"/>
              <a:buChar char="ü"/>
            </a:pPr>
            <a:r>
              <a:rPr lang="es-ES" sz="1600" dirty="0" err="1"/>
              <a:t>Developing</a:t>
            </a:r>
            <a:r>
              <a:rPr lang="es-ES" sz="1600" dirty="0"/>
              <a:t> </a:t>
            </a:r>
            <a:r>
              <a:rPr lang="es-ES" sz="1600" dirty="0" err="1"/>
              <a:t>deposition</a:t>
            </a:r>
            <a:r>
              <a:rPr lang="es-ES" sz="1600" dirty="0"/>
              <a:t> </a:t>
            </a:r>
            <a:r>
              <a:rPr lang="es-ES" sz="1600" dirty="0" err="1"/>
              <a:t>conditions</a:t>
            </a:r>
            <a:endParaRPr lang="es-ES" sz="1600" dirty="0"/>
          </a:p>
          <a:p>
            <a:pPr marL="285750" indent="-285750">
              <a:buFont typeface="Wingdings" panose="05000000000000000000" pitchFamily="2" charset="2"/>
              <a:buChar char="ü"/>
            </a:pPr>
            <a:r>
              <a:rPr lang="es-ES" sz="1600" dirty="0" err="1"/>
              <a:t>Fabrication</a:t>
            </a:r>
            <a:r>
              <a:rPr lang="es-ES" sz="1600" dirty="0"/>
              <a:t> </a:t>
            </a:r>
            <a:r>
              <a:rPr lang="es-ES" sz="1600" dirty="0" err="1"/>
              <a:t>of</a:t>
            </a:r>
            <a:r>
              <a:rPr lang="es-ES" sz="1600" dirty="0"/>
              <a:t> </a:t>
            </a:r>
            <a:r>
              <a:rPr lang="es-ES" sz="1600" dirty="0" err="1"/>
              <a:t>devices</a:t>
            </a:r>
            <a:r>
              <a:rPr lang="es-ES" sz="1600" dirty="0"/>
              <a:t> – </a:t>
            </a:r>
            <a:r>
              <a:rPr lang="es-ES" sz="1600" dirty="0" err="1"/>
              <a:t>based</a:t>
            </a:r>
            <a:r>
              <a:rPr lang="es-ES" sz="1600" dirty="0"/>
              <a:t> </a:t>
            </a:r>
            <a:r>
              <a:rPr lang="es-ES" sz="1600" dirty="0" err="1"/>
              <a:t>on</a:t>
            </a:r>
            <a:r>
              <a:rPr lang="es-ES" sz="1600" dirty="0"/>
              <a:t> </a:t>
            </a:r>
            <a:r>
              <a:rPr lang="es-ES" sz="1600" dirty="0" err="1"/>
              <a:t>available</a:t>
            </a:r>
            <a:r>
              <a:rPr lang="es-ES" sz="1600" dirty="0"/>
              <a:t> </a:t>
            </a:r>
            <a:r>
              <a:rPr lang="es-ES" sz="1600" dirty="0" err="1"/>
              <a:t>equipment</a:t>
            </a:r>
            <a:r>
              <a:rPr lang="es-ES" sz="1600" dirty="0"/>
              <a:t> </a:t>
            </a:r>
          </a:p>
          <a:p>
            <a:r>
              <a:rPr lang="es-ES" sz="1600" dirty="0"/>
              <a:t>     and target </a:t>
            </a:r>
            <a:r>
              <a:rPr lang="es-ES" sz="1600" dirty="0" err="1"/>
              <a:t>materials</a:t>
            </a:r>
            <a:r>
              <a:rPr lang="es-ES" sz="1600" dirty="0"/>
              <a:t> at </a:t>
            </a:r>
            <a:r>
              <a:rPr lang="es-ES" sz="1600" dirty="0" err="1"/>
              <a:t>the</a:t>
            </a:r>
            <a:r>
              <a:rPr lang="es-ES" sz="1600" dirty="0"/>
              <a:t> ICTS IMB-</a:t>
            </a:r>
            <a:r>
              <a:rPr lang="es-ES" sz="1600" dirty="0" err="1"/>
              <a:t>Clean</a:t>
            </a:r>
            <a:r>
              <a:rPr lang="es-ES" sz="1600" dirty="0"/>
              <a:t> </a:t>
            </a:r>
            <a:r>
              <a:rPr lang="es-ES" sz="1600" dirty="0" err="1"/>
              <a:t>Room</a:t>
            </a:r>
            <a:endParaRPr lang="es-ES" sz="1600" dirty="0"/>
          </a:p>
          <a:p>
            <a:endParaRPr lang="es-ES" sz="1000" dirty="0"/>
          </a:p>
          <a:p>
            <a:r>
              <a:rPr lang="es-ES" sz="1600" b="1" dirty="0"/>
              <a:t>Basic </a:t>
            </a:r>
            <a:r>
              <a:rPr lang="es-ES" sz="1600" b="1" dirty="0" err="1"/>
              <a:t>Methods</a:t>
            </a:r>
            <a:r>
              <a:rPr lang="es-ES" sz="1600" dirty="0"/>
              <a:t>:</a:t>
            </a:r>
          </a:p>
          <a:p>
            <a:pPr marL="285750" indent="-285750">
              <a:buFont typeface="Courier New" panose="02070309020205020404" pitchFamily="49" charset="0"/>
              <a:buChar char="o"/>
            </a:pPr>
            <a:r>
              <a:rPr lang="es-ES" sz="1600" dirty="0" err="1"/>
              <a:t>Sputtering</a:t>
            </a:r>
            <a:endParaRPr lang="es-ES" sz="1600" dirty="0"/>
          </a:p>
          <a:p>
            <a:pPr marL="285750" indent="-285750">
              <a:buFont typeface="Courier New" panose="02070309020205020404" pitchFamily="49" charset="0"/>
              <a:buChar char="o"/>
            </a:pPr>
            <a:r>
              <a:rPr lang="es-ES" sz="1600" dirty="0" err="1"/>
              <a:t>Evaporation</a:t>
            </a:r>
            <a:endParaRPr lang="es-ES" sz="1600" dirty="0"/>
          </a:p>
          <a:p>
            <a:pPr marL="285750" indent="-285750">
              <a:buFont typeface="Courier New" panose="02070309020205020404" pitchFamily="49" charset="0"/>
              <a:buChar char="o"/>
            </a:pPr>
            <a:r>
              <a:rPr lang="es-ES" sz="1600" dirty="0"/>
              <a:t>Micro and Nano </a:t>
            </a:r>
            <a:r>
              <a:rPr lang="es-ES" sz="1600" dirty="0" err="1"/>
              <a:t>Patterning</a:t>
            </a:r>
            <a:endParaRPr lang="es-ES" sz="1600" dirty="0"/>
          </a:p>
          <a:p>
            <a:pPr marL="285750" indent="-285750">
              <a:buFont typeface="Courier New" panose="02070309020205020404" pitchFamily="49" charset="0"/>
              <a:buChar char="o"/>
            </a:pPr>
            <a:endParaRPr lang="es-ES" sz="1600" dirty="0"/>
          </a:p>
          <a:p>
            <a:pPr marL="285750" indent="-285750">
              <a:buFont typeface="Wingdings" panose="05000000000000000000" pitchFamily="2" charset="2"/>
              <a:buChar char="v"/>
            </a:pPr>
            <a:r>
              <a:rPr lang="es-ES" sz="1600" dirty="0" err="1"/>
              <a:t>Intended</a:t>
            </a:r>
            <a:r>
              <a:rPr lang="es-ES" sz="1600" dirty="0"/>
              <a:t> </a:t>
            </a:r>
            <a:r>
              <a:rPr lang="es-ES" sz="1600" dirty="0" err="1"/>
              <a:t>for</a:t>
            </a:r>
            <a:r>
              <a:rPr lang="es-ES" sz="1600" dirty="0"/>
              <a:t> </a:t>
            </a:r>
            <a:r>
              <a:rPr lang="es-ES" sz="1600" dirty="0" err="1"/>
              <a:t>both</a:t>
            </a:r>
            <a:r>
              <a:rPr lang="es-ES" sz="1600" dirty="0"/>
              <a:t> </a:t>
            </a:r>
            <a:r>
              <a:rPr lang="es-ES" sz="1600" dirty="0" err="1"/>
              <a:t>cryogenic</a:t>
            </a:r>
            <a:r>
              <a:rPr lang="es-ES" sz="1600" dirty="0"/>
              <a:t> </a:t>
            </a:r>
            <a:r>
              <a:rPr lang="es-ES" sz="1600" dirty="0" err="1"/>
              <a:t>electronics</a:t>
            </a:r>
            <a:r>
              <a:rPr lang="es-ES" sz="1600" dirty="0"/>
              <a:t> and quantum </a:t>
            </a:r>
            <a:r>
              <a:rPr lang="es-ES" sz="1600" dirty="0" err="1"/>
              <a:t>devices</a:t>
            </a:r>
            <a:endParaRPr lang="es-ES" sz="1600" dirty="0"/>
          </a:p>
          <a:p>
            <a:pPr marL="285750" indent="-285750">
              <a:buFont typeface="Wingdings" panose="05000000000000000000" pitchFamily="2" charset="2"/>
              <a:buChar char="v"/>
            </a:pPr>
            <a:r>
              <a:rPr lang="es-ES" sz="1600" dirty="0" err="1"/>
              <a:t>Design</a:t>
            </a:r>
            <a:r>
              <a:rPr lang="es-ES" sz="1600" dirty="0"/>
              <a:t> </a:t>
            </a:r>
            <a:r>
              <a:rPr lang="es-ES" sz="1600" dirty="0" err="1"/>
              <a:t>fabrication</a:t>
            </a:r>
            <a:r>
              <a:rPr lang="es-ES" sz="1600" dirty="0"/>
              <a:t> and </a:t>
            </a:r>
            <a:r>
              <a:rPr lang="es-ES" sz="1600" dirty="0" err="1"/>
              <a:t>testing</a:t>
            </a:r>
            <a:r>
              <a:rPr lang="es-ES" sz="1600" dirty="0"/>
              <a:t> </a:t>
            </a:r>
            <a:r>
              <a:rPr lang="es-ES" sz="1600" dirty="0" err="1"/>
              <a:t>of</a:t>
            </a:r>
            <a:r>
              <a:rPr lang="es-ES" sz="1600" dirty="0"/>
              <a:t> DC and MW </a:t>
            </a:r>
            <a:r>
              <a:rPr lang="es-ES" sz="1600" dirty="0" err="1"/>
              <a:t>devices</a:t>
            </a:r>
            <a:r>
              <a:rPr lang="es-ES" sz="1600" dirty="0"/>
              <a:t> &amp; </a:t>
            </a:r>
            <a:r>
              <a:rPr lang="es-ES" sz="1600" dirty="0" err="1"/>
              <a:t>circuits</a:t>
            </a:r>
            <a:endParaRPr lang="es-ES" sz="1600" dirty="0"/>
          </a:p>
          <a:p>
            <a:pPr marL="285750" indent="-285750">
              <a:buFont typeface="Wingdings" panose="05000000000000000000" pitchFamily="2" charset="2"/>
              <a:buChar char="v"/>
            </a:pPr>
            <a:r>
              <a:rPr lang="es-ES" sz="1600" dirty="0" err="1"/>
              <a:t>Resilience</a:t>
            </a:r>
            <a:r>
              <a:rPr lang="es-ES" sz="1600" dirty="0"/>
              <a:t> </a:t>
            </a:r>
            <a:r>
              <a:rPr lang="es-ES" sz="1600" dirty="0" err="1"/>
              <a:t>of</a:t>
            </a:r>
            <a:r>
              <a:rPr lang="es-ES" sz="1600" dirty="0"/>
              <a:t> </a:t>
            </a:r>
            <a:r>
              <a:rPr lang="es-ES" sz="1600" dirty="0" err="1"/>
              <a:t>materials</a:t>
            </a:r>
            <a:r>
              <a:rPr lang="es-ES" sz="1600" dirty="0"/>
              <a:t> and </a:t>
            </a:r>
            <a:r>
              <a:rPr lang="es-ES" sz="1600" dirty="0" err="1"/>
              <a:t>devices</a:t>
            </a:r>
            <a:r>
              <a:rPr lang="es-ES" sz="1600" dirty="0"/>
              <a:t> </a:t>
            </a:r>
            <a:r>
              <a:rPr lang="es-ES" sz="1600" dirty="0" err="1"/>
              <a:t>to</a:t>
            </a:r>
            <a:r>
              <a:rPr lang="es-ES" sz="1600" dirty="0"/>
              <a:t> </a:t>
            </a:r>
            <a:r>
              <a:rPr lang="es-ES" sz="1600" dirty="0" err="1"/>
              <a:t>operation</a:t>
            </a:r>
            <a:r>
              <a:rPr lang="es-ES" sz="1600" dirty="0"/>
              <a:t>, </a:t>
            </a:r>
            <a:r>
              <a:rPr lang="es-ES" sz="1600" dirty="0" err="1"/>
              <a:t>such</a:t>
            </a:r>
            <a:r>
              <a:rPr lang="es-ES" sz="1600" dirty="0"/>
              <a:t> as B</a:t>
            </a:r>
          </a:p>
        </p:txBody>
      </p:sp>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32</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03" name="3 CuadroTexto"/>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sp>
        <p:nvSpPr>
          <p:cNvPr id="306" name="28 CuadroTexto"/>
          <p:cNvSpPr/>
          <p:nvPr/>
        </p:nvSpPr>
        <p:spPr>
          <a:xfrm>
            <a:off x="1392152" y="2253243"/>
            <a:ext cx="3429000" cy="272520"/>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lIns="36000" tIns="45000" rIns="36000" bIns="45000" anchor="t">
            <a:spAutoFit/>
          </a:bodyPr>
          <a:lstStyle/>
          <a:p>
            <a:pPr algn="ctr" defTabSz="914400">
              <a:lnSpc>
                <a:spcPct val="100000"/>
              </a:lnSpc>
            </a:pPr>
            <a:r>
              <a:rPr lang="es-ES" sz="1200" b="1" strike="noStrike" spc="-1" dirty="0" err="1">
                <a:solidFill>
                  <a:schemeClr val="dk1"/>
                </a:solidFill>
                <a:latin typeface="Arial"/>
                <a:ea typeface="DejaVu Sans"/>
              </a:rPr>
              <a:t>Baseline</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Supercond</a:t>
            </a:r>
            <a:r>
              <a:rPr lang="es-ES" sz="1200" b="1" strike="noStrike" spc="-1" dirty="0">
                <a:solidFill>
                  <a:schemeClr val="dk1"/>
                </a:solidFill>
                <a:latin typeface="Arial"/>
                <a:ea typeface="DejaVu Sans"/>
              </a:rPr>
              <a:t>. Thin films &amp; </a:t>
            </a:r>
            <a:r>
              <a:rPr lang="es-ES" sz="1200" b="1" strike="noStrike" spc="-1" dirty="0" err="1">
                <a:solidFill>
                  <a:schemeClr val="dk1"/>
                </a:solidFill>
                <a:latin typeface="Arial"/>
                <a:ea typeface="DejaVu Sans"/>
              </a:rPr>
              <a:t>Devices</a:t>
            </a:r>
            <a:r>
              <a:rPr lang="es-ES" sz="1200" b="1" strike="noStrike" spc="-1" dirty="0">
                <a:solidFill>
                  <a:schemeClr val="dk1"/>
                </a:solidFill>
                <a:latin typeface="Arial"/>
                <a:ea typeface="DejaVu Sans"/>
              </a:rPr>
              <a:t> </a:t>
            </a:r>
            <a:endParaRPr lang="ca-ES" sz="1200" b="0" strike="noStrike" spc="-1" dirty="0">
              <a:solidFill>
                <a:srgbClr val="000000"/>
              </a:solidFill>
              <a:latin typeface="Calibri"/>
            </a:endParaRPr>
          </a:p>
        </p:txBody>
      </p:sp>
      <p:graphicFrame>
        <p:nvGraphicFramePr>
          <p:cNvPr id="307" name="Tabla 11"/>
          <p:cNvGraphicFramePr/>
          <p:nvPr>
            <p:extLst>
              <p:ext uri="{D42A27DB-BD31-4B8C-83A1-F6EECF244321}">
                <p14:modId xmlns:p14="http://schemas.microsoft.com/office/powerpoint/2010/main" val="3502667909"/>
              </p:ext>
            </p:extLst>
          </p:nvPr>
        </p:nvGraphicFramePr>
        <p:xfrm>
          <a:off x="6369925" y="1896887"/>
          <a:ext cx="2216839" cy="2415422"/>
        </p:xfrm>
        <a:graphic>
          <a:graphicData uri="http://schemas.openxmlformats.org/drawingml/2006/table">
            <a:tbl>
              <a:tblPr/>
              <a:tblGrid>
                <a:gridCol w="1142116">
                  <a:extLst>
                    <a:ext uri="{9D8B030D-6E8A-4147-A177-3AD203B41FA5}">
                      <a16:colId xmlns:a16="http://schemas.microsoft.com/office/drawing/2014/main" val="20000"/>
                    </a:ext>
                  </a:extLst>
                </a:gridCol>
                <a:gridCol w="1074723">
                  <a:extLst>
                    <a:ext uri="{9D8B030D-6E8A-4147-A177-3AD203B41FA5}">
                      <a16:colId xmlns:a16="http://schemas.microsoft.com/office/drawing/2014/main" val="20001"/>
                    </a:ext>
                  </a:extLst>
                </a:gridCol>
              </a:tblGrid>
              <a:tr h="269640">
                <a:tc>
                  <a:txBody>
                    <a:bodyPr/>
                    <a:lstStyle/>
                    <a:p>
                      <a:pPr defTabSz="914400">
                        <a:lnSpc>
                          <a:spcPct val="100000"/>
                        </a:lnSpc>
                      </a:pPr>
                      <a:r>
                        <a:rPr lang="es-ES" sz="1200" b="1" strike="noStrike" spc="-1" dirty="0">
                          <a:solidFill>
                            <a:schemeClr val="lt1"/>
                          </a:solidFill>
                          <a:latin typeface="Arial"/>
                          <a:ea typeface="DejaVu Sans"/>
                        </a:rPr>
                        <a:t>Material</a:t>
                      </a:r>
                      <a:endParaRPr lang="ca-ES" sz="1200" b="0" strike="noStrike" spc="-1" dirty="0">
                        <a:solidFill>
                          <a:srgbClr val="FFFFFF"/>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tc>
                  <a:txBody>
                    <a:bodyPr/>
                    <a:lstStyle/>
                    <a:p>
                      <a:pPr algn="ctr" defTabSz="914400">
                        <a:lnSpc>
                          <a:spcPct val="100000"/>
                        </a:lnSpc>
                      </a:pPr>
                      <a:r>
                        <a:rPr lang="es-ES" sz="1200" b="1" strike="noStrike" spc="-1">
                          <a:solidFill>
                            <a:schemeClr val="lt1"/>
                          </a:solidFill>
                          <a:latin typeface="Arial"/>
                          <a:ea typeface="DejaVu Sans"/>
                        </a:rPr>
                        <a:t> Tc</a:t>
                      </a:r>
                      <a:endParaRPr lang="ca-ES" sz="1200" b="0" strike="noStrike" spc="-1">
                        <a:solidFill>
                          <a:srgbClr val="FFFFFF"/>
                        </a:solidFill>
                        <a:latin typeface="Calibri"/>
                      </a:endParaRPr>
                    </a:p>
                  </a:txBody>
                  <a:tcP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extLst>
                  <a:ext uri="{0D108BD9-81ED-4DB2-BD59-A6C34878D82A}">
                    <a16:rowId xmlns:a16="http://schemas.microsoft.com/office/drawing/2014/main" val="10000"/>
                  </a:ext>
                </a:extLst>
              </a:tr>
              <a:tr h="312302">
                <a:tc>
                  <a:txBody>
                    <a:bodyPr/>
                    <a:lstStyle/>
                    <a:p>
                      <a:pPr defTabSz="914400">
                        <a:lnSpc>
                          <a:spcPct val="100000"/>
                        </a:lnSpc>
                      </a:pPr>
                      <a:r>
                        <a:rPr lang="es-ES" sz="1200" b="1" strike="noStrike" spc="-1" dirty="0" err="1">
                          <a:solidFill>
                            <a:schemeClr val="dk1"/>
                          </a:solidFill>
                          <a:latin typeface="+mn-lt"/>
                          <a:ea typeface="DejaVu Sans"/>
                        </a:rPr>
                        <a:t>Aluminum</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mn-lt"/>
                          <a:ea typeface="DejaVu Sans"/>
                        </a:rPr>
                        <a:t>1.2 K</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1"/>
                  </a:ext>
                </a:extLst>
              </a:tr>
              <a:tr h="269640">
                <a:tc>
                  <a:txBody>
                    <a:bodyPr/>
                    <a:lstStyle/>
                    <a:p>
                      <a:pPr defTabSz="914400">
                        <a:lnSpc>
                          <a:spcPct val="100000"/>
                        </a:lnSpc>
                      </a:pPr>
                      <a:r>
                        <a:rPr lang="es-ES" sz="1200" b="1" strike="noStrike" spc="-1" dirty="0" err="1">
                          <a:solidFill>
                            <a:schemeClr val="dk1"/>
                          </a:solidFill>
                          <a:latin typeface="+mn-lt"/>
                          <a:ea typeface="DejaVu Sans"/>
                        </a:rPr>
                        <a:t>Tantalum</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mn-lt"/>
                          <a:ea typeface="DejaVu Sans"/>
                        </a:rPr>
                        <a:t>4.2-4.4 K</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2"/>
                  </a:ext>
                </a:extLst>
              </a:tr>
              <a:tr h="269640">
                <a:tc>
                  <a:txBody>
                    <a:bodyPr/>
                    <a:lstStyle/>
                    <a:p>
                      <a:pPr defTabSz="914400">
                        <a:lnSpc>
                          <a:spcPct val="100000"/>
                        </a:lnSpc>
                      </a:pPr>
                      <a:r>
                        <a:rPr lang="es-ES" sz="1200" b="1" strike="noStrike" spc="-1" dirty="0" err="1">
                          <a:solidFill>
                            <a:schemeClr val="dk1"/>
                          </a:solidFill>
                          <a:latin typeface="+mn-lt"/>
                          <a:ea typeface="DejaVu Sans"/>
                        </a:rPr>
                        <a:t>Niobium</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mn-lt"/>
                          <a:ea typeface="DejaVu Sans"/>
                          <a:sym typeface="Symbol" panose="05050102010706020507" pitchFamily="18" charset="2"/>
                        </a:rPr>
                        <a:t></a:t>
                      </a:r>
                      <a:r>
                        <a:rPr lang="es-ES" sz="1200" b="1" strike="noStrike" spc="-1" dirty="0">
                          <a:solidFill>
                            <a:schemeClr val="dk1"/>
                          </a:solidFill>
                          <a:latin typeface="+mn-lt"/>
                          <a:ea typeface="DejaVu Sans"/>
                        </a:rPr>
                        <a:t> 4.5-6 K</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3"/>
                  </a:ext>
                </a:extLst>
              </a:tr>
              <a:tr h="0">
                <a:tc>
                  <a:txBody>
                    <a:bodyPr/>
                    <a:lstStyle/>
                    <a:p>
                      <a:pPr defTabSz="914400">
                        <a:lnSpc>
                          <a:spcPct val="100000"/>
                        </a:lnSpc>
                      </a:pPr>
                      <a:r>
                        <a:rPr lang="el-GR" sz="1200" b="1" strike="noStrike" spc="-1" dirty="0">
                          <a:solidFill>
                            <a:schemeClr val="dk1"/>
                          </a:solidFill>
                          <a:latin typeface="+mn-lt"/>
                          <a:ea typeface="DejaVu Sans"/>
                        </a:rPr>
                        <a:t>α</a:t>
                      </a:r>
                      <a:r>
                        <a:rPr lang="es-ES" sz="1200" b="1" strike="noStrike" spc="-1" dirty="0">
                          <a:solidFill>
                            <a:schemeClr val="dk1"/>
                          </a:solidFill>
                          <a:latin typeface="+mn-lt"/>
                          <a:ea typeface="DejaVu Sans"/>
                        </a:rPr>
                        <a:t>-</a:t>
                      </a:r>
                      <a:r>
                        <a:rPr lang="es-ES" sz="1200" b="1" strike="noStrike" spc="-1" dirty="0" err="1">
                          <a:solidFill>
                            <a:schemeClr val="dk1"/>
                          </a:solidFill>
                          <a:latin typeface="+mn-lt"/>
                          <a:ea typeface="DejaVu Sans"/>
                        </a:rPr>
                        <a:t>Tungsten</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mn-lt"/>
                          <a:ea typeface="DejaVu Sans"/>
                        </a:rPr>
                        <a:t>&lt; 100mK</a:t>
                      </a:r>
                      <a:endParaRPr lang="ca-ES" sz="1200" b="1" strike="noStrike" spc="-1" dirty="0">
                        <a:solidFill>
                          <a:srgbClr val="000000"/>
                        </a:solidFill>
                        <a:latin typeface="+mn-lt"/>
                      </a:endParaRPr>
                    </a:p>
                  </a:txBody>
                  <a:tcP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lt1">
                        <a:lumMod val="95000"/>
                      </a:schemeClr>
                    </a:solidFill>
                  </a:tcPr>
                </a:tc>
                <a:extLst>
                  <a:ext uri="{0D108BD9-81ED-4DB2-BD59-A6C34878D82A}">
                    <a16:rowId xmlns:a16="http://schemas.microsoft.com/office/drawing/2014/main" val="10004"/>
                  </a:ext>
                </a:extLst>
              </a:tr>
              <a:tr h="182880">
                <a:tc>
                  <a:txBody>
                    <a:bodyPr/>
                    <a:lstStyle/>
                    <a:p>
                      <a:pPr defTabSz="914400">
                        <a:lnSpc>
                          <a:spcPct val="100000"/>
                        </a:lnSpc>
                      </a:pPr>
                      <a:r>
                        <a:rPr lang="ca-ES" sz="1200" b="1" strike="noStrike" spc="-1" dirty="0" err="1">
                          <a:solidFill>
                            <a:srgbClr val="000000"/>
                          </a:solidFill>
                          <a:latin typeface="+mn-lt"/>
                        </a:rPr>
                        <a:t>Titanium</a:t>
                      </a:r>
                      <a:endParaRPr lang="ca-ES" sz="1200" b="1" strike="noStrike" spc="-1" dirty="0">
                        <a:solidFill>
                          <a:srgbClr val="000000"/>
                        </a:solidFill>
                        <a:latin typeface="+mn-lt"/>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tc>
                  <a:txBody>
                    <a:bodyPr/>
                    <a:lstStyle/>
                    <a:p>
                      <a:pPr algn="ctr" defTabSz="914400">
                        <a:lnSpc>
                          <a:spcPct val="100000"/>
                        </a:lnSpc>
                      </a:pPr>
                      <a:r>
                        <a:rPr lang="ca-ES" sz="1200" b="1" strike="noStrike" spc="-1" dirty="0">
                          <a:solidFill>
                            <a:srgbClr val="000000"/>
                          </a:solidFill>
                          <a:latin typeface="+mn-lt"/>
                        </a:rPr>
                        <a:t>400 </a:t>
                      </a:r>
                      <a:r>
                        <a:rPr lang="ca-ES" sz="1200" b="1" strike="noStrike" spc="-1" dirty="0" err="1">
                          <a:solidFill>
                            <a:srgbClr val="000000"/>
                          </a:solidFill>
                          <a:latin typeface="+mn-lt"/>
                        </a:rPr>
                        <a:t>mK</a:t>
                      </a:r>
                      <a:endParaRPr lang="ca-ES" sz="1200" b="1" strike="noStrike" spc="-1" dirty="0">
                        <a:solidFill>
                          <a:srgbClr val="000000"/>
                        </a:solidFill>
                        <a:latin typeface="+mn-lt"/>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extLst>
                  <a:ext uri="{0D108BD9-81ED-4DB2-BD59-A6C34878D82A}">
                    <a16:rowId xmlns:a16="http://schemas.microsoft.com/office/drawing/2014/main" val="1421383113"/>
                  </a:ext>
                </a:extLst>
              </a:tr>
              <a:tr h="228600">
                <a:tc>
                  <a:txBody>
                    <a:bodyPr/>
                    <a:lstStyle/>
                    <a:p>
                      <a:pPr defTabSz="914400">
                        <a:lnSpc>
                          <a:spcPct val="100000"/>
                        </a:lnSpc>
                      </a:pPr>
                      <a:r>
                        <a:rPr lang="ca-ES" sz="1200" b="1" strike="noStrike" spc="-1" dirty="0" err="1">
                          <a:solidFill>
                            <a:srgbClr val="000000"/>
                          </a:solidFill>
                          <a:latin typeface="+mn-lt"/>
                        </a:rPr>
                        <a:t>Proximitized</a:t>
                      </a:r>
                      <a:r>
                        <a:rPr lang="ca-ES" sz="1200" b="1" strike="noStrike" spc="-1" dirty="0">
                          <a:solidFill>
                            <a:srgbClr val="000000"/>
                          </a:solidFill>
                          <a:latin typeface="+mn-lt"/>
                        </a:rPr>
                        <a:t> films</a:t>
                      </a: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tc>
                  <a:txBody>
                    <a:bodyPr/>
                    <a:lstStyle/>
                    <a:p>
                      <a:pPr algn="ctr" defTabSz="914400">
                        <a:lnSpc>
                          <a:spcPct val="100000"/>
                        </a:lnSpc>
                      </a:pPr>
                      <a:r>
                        <a:rPr lang="ca-ES" sz="1200" b="1" strike="noStrike" spc="-1" dirty="0" err="1">
                          <a:solidFill>
                            <a:srgbClr val="000000"/>
                          </a:solidFill>
                          <a:latin typeface="+mn-lt"/>
                        </a:rPr>
                        <a:t>Tunable</a:t>
                      </a:r>
                      <a:endParaRPr lang="ca-ES" sz="1200" b="1" strike="noStrike" spc="-1" dirty="0">
                        <a:solidFill>
                          <a:srgbClr val="000000"/>
                        </a:solidFill>
                        <a:latin typeface="+mn-lt"/>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extLst>
                  <a:ext uri="{0D108BD9-81ED-4DB2-BD59-A6C34878D82A}">
                    <a16:rowId xmlns:a16="http://schemas.microsoft.com/office/drawing/2014/main" val="2823243046"/>
                  </a:ext>
                </a:extLst>
              </a:tr>
              <a:tr h="228600">
                <a:tc>
                  <a:txBody>
                    <a:bodyPr/>
                    <a:lstStyle/>
                    <a:p>
                      <a:pPr defTabSz="914400">
                        <a:lnSpc>
                          <a:spcPct val="100000"/>
                        </a:lnSpc>
                      </a:pPr>
                      <a:r>
                        <a:rPr lang="ca-ES" sz="1200" b="1" strike="noStrike" spc="-1" dirty="0" err="1">
                          <a:solidFill>
                            <a:srgbClr val="000000"/>
                          </a:solidFill>
                          <a:latin typeface="+mn-lt"/>
                        </a:rPr>
                        <a:t>Layer</a:t>
                      </a:r>
                      <a:r>
                        <a:rPr lang="ca-ES" sz="1200" b="1" strike="noStrike" spc="-1" dirty="0">
                          <a:solidFill>
                            <a:srgbClr val="000000"/>
                          </a:solidFill>
                          <a:latin typeface="+mn-lt"/>
                        </a:rPr>
                        <a:t> </a:t>
                      </a:r>
                      <a:r>
                        <a:rPr lang="ca-ES" sz="1200" b="1" strike="noStrike" spc="-1" dirty="0" err="1">
                          <a:solidFill>
                            <a:srgbClr val="000000"/>
                          </a:solidFill>
                          <a:latin typeface="+mn-lt"/>
                        </a:rPr>
                        <a:t>stacks</a:t>
                      </a:r>
                      <a:endParaRPr lang="ca-ES" sz="1200" b="1" strike="noStrike" spc="-1" dirty="0">
                        <a:solidFill>
                          <a:srgbClr val="000000"/>
                        </a:solidFill>
                        <a:latin typeface="+mn-lt"/>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ca-ES" sz="1200" b="1" strike="noStrike" spc="-1" dirty="0" err="1">
                          <a:solidFill>
                            <a:srgbClr val="000000"/>
                          </a:solidFill>
                          <a:latin typeface="+mn-lt"/>
                        </a:rPr>
                        <a:t>Tunable</a:t>
                      </a:r>
                      <a:endParaRPr lang="ca-ES" sz="1200" b="1" strike="noStrike" spc="-1" dirty="0">
                        <a:solidFill>
                          <a:srgbClr val="000000"/>
                        </a:solidFill>
                        <a:latin typeface="+mn-lt"/>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2964712058"/>
                  </a:ext>
                </a:extLst>
              </a:tr>
            </a:tbl>
          </a:graphicData>
        </a:graphic>
      </p:graphicFrame>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r>
              <a:rPr lang="es-ES" sz="1500" b="0" i="1" strike="noStrike" spc="-1" dirty="0">
                <a:solidFill>
                  <a:schemeClr val="dk1"/>
                </a:solidFill>
                <a:latin typeface="Arial"/>
                <a:ea typeface="DejaVu Sans"/>
              </a:rPr>
              <a:t> </a:t>
            </a:r>
            <a:endParaRPr lang="ca-ES" sz="1500" b="0" strike="noStrike" spc="-1" dirty="0">
              <a:solidFill>
                <a:srgbClr val="000000"/>
              </a:solidFill>
              <a:latin typeface="Calibri"/>
            </a:endParaRPr>
          </a:p>
        </p:txBody>
      </p:sp>
      <p:sp>
        <p:nvSpPr>
          <p:cNvPr id="318" name="CuadroTexto 36"/>
          <p:cNvSpPr/>
          <p:nvPr/>
        </p:nvSpPr>
        <p:spPr>
          <a:xfrm>
            <a:off x="6840968" y="4580675"/>
            <a:ext cx="1479452" cy="39865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fr-FR" sz="1000" b="1" u="sng" strike="noStrike" spc="-1" dirty="0">
                <a:solidFill>
                  <a:schemeClr val="dk1"/>
                </a:solidFill>
                <a:uFillTx/>
                <a:latin typeface="Arial"/>
                <a:ea typeface="DejaVu Sans"/>
                <a:hlinkClick r:id="rId9"/>
              </a:rPr>
              <a:t>2025</a:t>
            </a:r>
            <a:r>
              <a:rPr lang="fr-FR" sz="1000" b="0" u="sng" strike="noStrike" spc="-1" dirty="0">
                <a:solidFill>
                  <a:schemeClr val="dk1"/>
                </a:solidFill>
                <a:uFillTx/>
                <a:latin typeface="Arial"/>
                <a:ea typeface="DejaVu Sans"/>
                <a:hlinkClick r:id="rId9"/>
              </a:rPr>
              <a:t> </a:t>
            </a:r>
            <a:r>
              <a:rPr lang="fr-FR" sz="1000" b="0" i="1" u="sng" strike="noStrike" spc="-1" dirty="0" err="1">
                <a:solidFill>
                  <a:schemeClr val="dk1"/>
                </a:solidFill>
                <a:uFillTx/>
                <a:latin typeface="Arial"/>
                <a:ea typeface="DejaVu Sans"/>
                <a:hlinkClick r:id="rId9"/>
              </a:rPr>
              <a:t>Supercond</a:t>
            </a:r>
            <a:r>
              <a:rPr lang="fr-FR" sz="1000" b="0" i="1" u="sng" strike="noStrike" spc="-1" dirty="0">
                <a:solidFill>
                  <a:schemeClr val="dk1"/>
                </a:solidFill>
                <a:uFillTx/>
                <a:latin typeface="Arial"/>
                <a:ea typeface="DejaVu Sans"/>
                <a:hlinkClick r:id="rId9"/>
              </a:rPr>
              <a:t>. </a:t>
            </a:r>
            <a:r>
              <a:rPr lang="fr-FR" sz="1000" b="0" i="1" u="sng" strike="noStrike" spc="-1" dirty="0" err="1">
                <a:solidFill>
                  <a:schemeClr val="dk1"/>
                </a:solidFill>
                <a:uFillTx/>
                <a:latin typeface="Arial"/>
                <a:ea typeface="DejaVu Sans"/>
                <a:hlinkClick r:id="rId9"/>
              </a:rPr>
              <a:t>Sci</a:t>
            </a:r>
            <a:r>
              <a:rPr lang="fr-FR" sz="1000" b="0" i="1" u="sng" strike="noStrike" spc="-1" dirty="0">
                <a:solidFill>
                  <a:schemeClr val="dk1"/>
                </a:solidFill>
                <a:uFillTx/>
                <a:latin typeface="Arial"/>
                <a:ea typeface="DejaVu Sans"/>
                <a:hlinkClick r:id="rId9"/>
              </a:rPr>
              <a:t>. </a:t>
            </a:r>
            <a:r>
              <a:rPr lang="fr-FR" sz="1000" b="0" i="1" u="sng" strike="noStrike" spc="-1" dirty="0" err="1">
                <a:solidFill>
                  <a:schemeClr val="dk1"/>
                </a:solidFill>
                <a:uFillTx/>
                <a:latin typeface="Arial"/>
                <a:ea typeface="DejaVu Sans"/>
                <a:hlinkClick r:id="rId9"/>
              </a:rPr>
              <a:t>Technol</a:t>
            </a:r>
            <a:r>
              <a:rPr lang="fr-FR" sz="1000" b="0" i="1" u="sng" strike="noStrike" spc="-1" dirty="0">
                <a:solidFill>
                  <a:schemeClr val="dk1"/>
                </a:solidFill>
                <a:uFillTx/>
                <a:latin typeface="Arial"/>
                <a:ea typeface="DejaVu Sans"/>
                <a:hlinkClick r:id="rId9"/>
              </a:rPr>
              <a:t>.</a:t>
            </a:r>
            <a:r>
              <a:rPr lang="fr-FR" sz="1000" b="0" u="sng" strike="noStrike" spc="-1" dirty="0">
                <a:solidFill>
                  <a:schemeClr val="dk1"/>
                </a:solidFill>
                <a:uFillTx/>
                <a:latin typeface="Arial"/>
                <a:ea typeface="DejaVu Sans"/>
                <a:hlinkClick r:id="rId9"/>
              </a:rPr>
              <a:t> </a:t>
            </a:r>
            <a:r>
              <a:rPr lang="fr-FR" sz="1000" b="1" u="sng" strike="noStrike" spc="-1" dirty="0">
                <a:solidFill>
                  <a:schemeClr val="dk1"/>
                </a:solidFill>
                <a:uFillTx/>
                <a:latin typeface="Arial"/>
                <a:ea typeface="DejaVu Sans"/>
                <a:hlinkClick r:id="rId9"/>
              </a:rPr>
              <a:t>38</a:t>
            </a:r>
            <a:r>
              <a:rPr lang="fr-FR" sz="1000" b="0" u="sng" strike="noStrike" spc="-1" dirty="0">
                <a:solidFill>
                  <a:schemeClr val="dk1"/>
                </a:solidFill>
                <a:uFillTx/>
                <a:latin typeface="Arial"/>
                <a:ea typeface="DejaVu Sans"/>
                <a:hlinkClick r:id="rId9"/>
              </a:rPr>
              <a:t> 095004</a:t>
            </a:r>
            <a:endParaRPr lang="ca-ES" sz="1000" b="0" strike="noStrike" spc="-1" dirty="0">
              <a:solidFill>
                <a:srgbClr val="000000"/>
              </a:solidFill>
              <a:latin typeface="Calibri"/>
            </a:endParaRPr>
          </a:p>
        </p:txBody>
      </p:sp>
      <p:sp>
        <p:nvSpPr>
          <p:cNvPr id="31" name="28 CuadroTexto">
            <a:extLst>
              <a:ext uri="{FF2B5EF4-FFF2-40B4-BE49-F238E27FC236}">
                <a16:creationId xmlns:a16="http://schemas.microsoft.com/office/drawing/2014/main" id="{88F90447-C248-4BA3-B2A9-E9E193582E14}"/>
              </a:ext>
            </a:extLst>
          </p:cNvPr>
          <p:cNvSpPr/>
          <p:nvPr/>
        </p:nvSpPr>
        <p:spPr>
          <a:xfrm>
            <a:off x="1392152" y="1651050"/>
            <a:ext cx="3411720" cy="516600"/>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Baseline</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Devices</a:t>
            </a:r>
            <a:r>
              <a:rPr lang="es-ES" sz="1400" b="1" strike="noStrike" spc="-1" dirty="0">
                <a:solidFill>
                  <a:schemeClr val="dk1"/>
                </a:solidFill>
                <a:latin typeface="Arial"/>
                <a:ea typeface="DejaVu Sans"/>
              </a:rPr>
              <a:t>.</a:t>
            </a:r>
            <a:endParaRPr lang="ca-ES" sz="1400" b="0" strike="noStrike" spc="-1" dirty="0">
              <a:solidFill>
                <a:srgbClr val="000000"/>
              </a:solidFill>
              <a:latin typeface="Calibri"/>
            </a:endParaRPr>
          </a:p>
          <a:p>
            <a:pPr algn="ctr" defTabSz="914400">
              <a:lnSpc>
                <a:spcPct val="100000"/>
              </a:lnSpc>
            </a:pP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Design</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Fabrication</a:t>
            </a:r>
            <a:r>
              <a:rPr lang="es-ES" sz="1400" b="1" strike="noStrike" spc="-1" dirty="0">
                <a:solidFill>
                  <a:schemeClr val="dk1"/>
                </a:solidFill>
                <a:latin typeface="Arial"/>
                <a:ea typeface="DejaVu Sans"/>
              </a:rPr>
              <a:t> and </a:t>
            </a:r>
            <a:r>
              <a:rPr lang="es-ES" sz="1400" b="1" strike="noStrike" spc="-1" dirty="0" err="1">
                <a:solidFill>
                  <a:schemeClr val="dk1"/>
                </a:solidFill>
                <a:latin typeface="Arial"/>
                <a:ea typeface="DejaVu Sans"/>
              </a:rPr>
              <a:t>Testing</a:t>
            </a:r>
            <a:endParaRPr lang="ca-ES" sz="1400" b="0" strike="noStrike" spc="-1" dirty="0">
              <a:solidFill>
                <a:srgbClr val="000000"/>
              </a:solidFill>
              <a:latin typeface="Calibri"/>
            </a:endParaRPr>
          </a:p>
        </p:txBody>
      </p:sp>
      <p:grpSp>
        <p:nvGrpSpPr>
          <p:cNvPr id="4" name="Grupo 3">
            <a:extLst>
              <a:ext uri="{FF2B5EF4-FFF2-40B4-BE49-F238E27FC236}">
                <a16:creationId xmlns:a16="http://schemas.microsoft.com/office/drawing/2014/main" id="{35ED136D-3D63-4213-9CDB-C5EC9CE5BFBC}"/>
              </a:ext>
            </a:extLst>
          </p:cNvPr>
          <p:cNvGrpSpPr/>
          <p:nvPr/>
        </p:nvGrpSpPr>
        <p:grpSpPr>
          <a:xfrm>
            <a:off x="8971178" y="1576890"/>
            <a:ext cx="3216622" cy="4585078"/>
            <a:chOff x="8971178" y="1576890"/>
            <a:chExt cx="3216622" cy="4585078"/>
          </a:xfrm>
        </p:grpSpPr>
        <p:pic>
          <p:nvPicPr>
            <p:cNvPr id="3" name="Imagen 2">
              <a:extLst>
                <a:ext uri="{FF2B5EF4-FFF2-40B4-BE49-F238E27FC236}">
                  <a16:creationId xmlns:a16="http://schemas.microsoft.com/office/drawing/2014/main" id="{457FB18C-206A-454C-854E-F9AA33EF8CDE}"/>
                </a:ext>
              </a:extLst>
            </p:cNvPr>
            <p:cNvPicPr>
              <a:picLocks noChangeAspect="1"/>
            </p:cNvPicPr>
            <p:nvPr/>
          </p:nvPicPr>
          <p:blipFill rotWithShape="1">
            <a:blip r:embed="rId10"/>
            <a:srcRect l="1" r="42356" b="26616"/>
            <a:stretch/>
          </p:blipFill>
          <p:spPr>
            <a:xfrm>
              <a:off x="8971178" y="1576890"/>
              <a:ext cx="2663603" cy="4585078"/>
            </a:xfrm>
            <a:prstGeom prst="rect">
              <a:avLst/>
            </a:prstGeom>
            <a:solidFill>
              <a:schemeClr val="bg1"/>
            </a:solidFill>
          </p:spPr>
        </p:pic>
        <p:pic>
          <p:nvPicPr>
            <p:cNvPr id="21" name="Imagen 20">
              <a:extLst>
                <a:ext uri="{FF2B5EF4-FFF2-40B4-BE49-F238E27FC236}">
                  <a16:creationId xmlns:a16="http://schemas.microsoft.com/office/drawing/2014/main" id="{AD7785FD-7770-48F2-A762-D808E6E3DF54}"/>
                </a:ext>
              </a:extLst>
            </p:cNvPr>
            <p:cNvPicPr>
              <a:picLocks noChangeAspect="1"/>
            </p:cNvPicPr>
            <p:nvPr/>
          </p:nvPicPr>
          <p:blipFill rotWithShape="1">
            <a:blip r:embed="rId10"/>
            <a:srcRect l="85351" r="2681" b="26616"/>
            <a:stretch/>
          </p:blipFill>
          <p:spPr>
            <a:xfrm>
              <a:off x="11634781" y="1576890"/>
              <a:ext cx="553019" cy="4585078"/>
            </a:xfrm>
            <a:prstGeom prst="rect">
              <a:avLst/>
            </a:prstGeom>
            <a:solidFill>
              <a:schemeClr val="bg1"/>
            </a:solidFill>
          </p:spPr>
        </p:pic>
      </p:grpSp>
    </p:spTree>
    <p:extLst>
      <p:ext uri="{BB962C8B-B14F-4D97-AF65-F5344CB8AC3E}">
        <p14:creationId xmlns:p14="http://schemas.microsoft.com/office/powerpoint/2010/main" val="39994210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pic>
        <p:nvPicPr>
          <p:cNvPr id="297" name="Diagrama 21"/>
          <p:cNvPicPr/>
          <p:nvPr/>
        </p:nvPicPr>
        <p:blipFill>
          <a:blip r:embed="rId7"/>
          <a:stretch/>
        </p:blipFill>
        <p:spPr>
          <a:xfrm>
            <a:off x="9899640" y="0"/>
            <a:ext cx="1695240" cy="907560"/>
          </a:xfrm>
          <a:prstGeom prst="rect">
            <a:avLst/>
          </a:prstGeom>
          <a:noFill/>
          <a:ln w="0">
            <a:noFill/>
          </a:ln>
        </p:spPr>
      </p:pic>
      <p:pic>
        <p:nvPicPr>
          <p:cNvPr id="301" name="Imagen 3"/>
          <p:cNvPicPr>
            <a:picLocks noChangeAspect="1"/>
          </p:cNvPicPr>
          <p:nvPr/>
        </p:nvPicPr>
        <p:blipFill>
          <a:blip r:embed="rId8"/>
          <a:stretch/>
        </p:blipFill>
        <p:spPr>
          <a:xfrm>
            <a:off x="8512492" y="2497976"/>
            <a:ext cx="3411720" cy="2241270"/>
          </a:xfrm>
          <a:prstGeom prst="rect">
            <a:avLst/>
          </a:prstGeom>
          <a:noFill/>
          <a:ln w="0">
            <a:noFill/>
          </a:ln>
        </p:spPr>
      </p:pic>
      <p:sp>
        <p:nvSpPr>
          <p:cNvPr id="303" name="3 CuadroTexto"/>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sp>
        <p:nvSpPr>
          <p:cNvPr id="304" name="28 CuadroTexto"/>
          <p:cNvSpPr/>
          <p:nvPr/>
        </p:nvSpPr>
        <p:spPr>
          <a:xfrm>
            <a:off x="382555" y="1612642"/>
            <a:ext cx="3911520" cy="583321"/>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600" b="1" strike="noStrike" spc="-1" dirty="0" err="1">
                <a:solidFill>
                  <a:schemeClr val="dk1"/>
                </a:solidFill>
                <a:latin typeface="Arial"/>
                <a:ea typeface="DejaVu Sans"/>
              </a:rPr>
              <a:t>Baseline</a:t>
            </a:r>
            <a:r>
              <a:rPr lang="es-ES" sz="1600" b="1" strike="noStrike" spc="-1" dirty="0">
                <a:solidFill>
                  <a:schemeClr val="dk1"/>
                </a:solidFill>
                <a:latin typeface="Arial"/>
                <a:ea typeface="DejaVu Sans"/>
              </a:rPr>
              <a:t> </a:t>
            </a:r>
            <a:r>
              <a:rPr lang="es-ES" sz="1600" b="1" strike="noStrike" spc="-1" dirty="0" err="1">
                <a:solidFill>
                  <a:schemeClr val="dk1"/>
                </a:solidFill>
                <a:latin typeface="Arial"/>
                <a:ea typeface="DejaVu Sans"/>
              </a:rPr>
              <a:t>Superconducting</a:t>
            </a:r>
            <a:r>
              <a:rPr lang="es-ES" sz="1600" b="1" strike="noStrike" spc="-1" dirty="0">
                <a:solidFill>
                  <a:schemeClr val="dk1"/>
                </a:solidFill>
                <a:latin typeface="Arial"/>
                <a:ea typeface="DejaVu Sans"/>
              </a:rPr>
              <a:t> </a:t>
            </a:r>
            <a:r>
              <a:rPr lang="es-ES" sz="1600" b="1" strike="noStrike" spc="-1" dirty="0" err="1">
                <a:solidFill>
                  <a:schemeClr val="dk1"/>
                </a:solidFill>
                <a:latin typeface="Arial"/>
                <a:ea typeface="DejaVu Sans"/>
              </a:rPr>
              <a:t>Devices</a:t>
            </a:r>
            <a:r>
              <a:rPr lang="es-ES" sz="1600" b="1" strike="noStrike" spc="-1" dirty="0">
                <a:solidFill>
                  <a:schemeClr val="dk1"/>
                </a:solidFill>
                <a:latin typeface="Arial"/>
                <a:ea typeface="DejaVu Sans"/>
              </a:rPr>
              <a:t>.</a:t>
            </a:r>
            <a:endParaRPr lang="ca-ES" sz="1600" b="0" strike="noStrike" spc="-1" dirty="0">
              <a:solidFill>
                <a:srgbClr val="000000"/>
              </a:solidFill>
              <a:latin typeface="Calibri"/>
            </a:endParaRPr>
          </a:p>
          <a:p>
            <a:pPr algn="ctr" defTabSz="914400">
              <a:lnSpc>
                <a:spcPct val="100000"/>
              </a:lnSpc>
            </a:pPr>
            <a:r>
              <a:rPr lang="es-ES" sz="1600" b="1" strike="noStrike" spc="-1" dirty="0">
                <a:solidFill>
                  <a:schemeClr val="dk1"/>
                </a:solidFill>
                <a:latin typeface="Arial"/>
                <a:ea typeface="DejaVu Sans"/>
              </a:rPr>
              <a:t> </a:t>
            </a:r>
            <a:r>
              <a:rPr lang="es-ES" sz="1600" b="1" strike="noStrike" spc="-1" dirty="0" err="1">
                <a:solidFill>
                  <a:schemeClr val="dk1"/>
                </a:solidFill>
                <a:latin typeface="Arial"/>
                <a:ea typeface="DejaVu Sans"/>
              </a:rPr>
              <a:t>Design</a:t>
            </a:r>
            <a:r>
              <a:rPr lang="es-ES" sz="1600" b="1" strike="noStrike" spc="-1" dirty="0">
                <a:solidFill>
                  <a:schemeClr val="dk1"/>
                </a:solidFill>
                <a:latin typeface="Arial"/>
                <a:ea typeface="DejaVu Sans"/>
              </a:rPr>
              <a:t>, </a:t>
            </a:r>
            <a:r>
              <a:rPr lang="es-ES" sz="1600" b="1" strike="noStrike" spc="-1" dirty="0" err="1">
                <a:solidFill>
                  <a:schemeClr val="dk1"/>
                </a:solidFill>
                <a:latin typeface="Arial"/>
                <a:ea typeface="DejaVu Sans"/>
              </a:rPr>
              <a:t>Fabrication</a:t>
            </a:r>
            <a:r>
              <a:rPr lang="es-ES" sz="1600" b="1" strike="noStrike" spc="-1" dirty="0">
                <a:solidFill>
                  <a:schemeClr val="dk1"/>
                </a:solidFill>
                <a:latin typeface="Arial"/>
                <a:ea typeface="DejaVu Sans"/>
              </a:rPr>
              <a:t> and </a:t>
            </a:r>
            <a:r>
              <a:rPr lang="es-ES" sz="1600" b="1" strike="noStrike" spc="-1" dirty="0" err="1">
                <a:solidFill>
                  <a:schemeClr val="dk1"/>
                </a:solidFill>
                <a:latin typeface="Arial"/>
                <a:ea typeface="DejaVu Sans"/>
              </a:rPr>
              <a:t>Testing</a:t>
            </a:r>
            <a:endParaRPr lang="ca-ES" sz="1600" b="0" strike="noStrike" spc="-1" dirty="0">
              <a:solidFill>
                <a:srgbClr val="000000"/>
              </a:solidFill>
              <a:latin typeface="Calibri"/>
            </a:endParaRPr>
          </a:p>
        </p:txBody>
      </p:sp>
      <p:sp>
        <p:nvSpPr>
          <p:cNvPr id="312" name="28 CuadroTexto"/>
          <p:cNvSpPr/>
          <p:nvPr/>
        </p:nvSpPr>
        <p:spPr>
          <a:xfrm>
            <a:off x="579246" y="2322898"/>
            <a:ext cx="3411720" cy="272520"/>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Microwave</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Resonators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e.g</a:t>
            </a:r>
            <a:r>
              <a:rPr lang="es-ES" sz="1200" b="1" strike="noStrike" spc="-1" dirty="0">
                <a:solidFill>
                  <a:schemeClr val="dk1"/>
                </a:solidFill>
                <a:latin typeface="Arial"/>
                <a:ea typeface="DejaVu Sans"/>
              </a:rPr>
              <a:t>. Al and Ta </a:t>
            </a:r>
            <a:endParaRPr lang="ca-ES" sz="1200" b="0" strike="noStrike" spc="-1" dirty="0">
              <a:solidFill>
                <a:srgbClr val="000000"/>
              </a:solidFill>
              <a:latin typeface="Calibri"/>
            </a:endParaRPr>
          </a:p>
        </p:txBody>
      </p:sp>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9"/>
              </a:rPr>
              <a:t>gemma.rius@csic.es</a:t>
            </a:r>
            <a:endParaRPr lang="ca-ES" sz="1500" b="0" strike="noStrike" spc="-1" dirty="0">
              <a:solidFill>
                <a:srgbClr val="000000"/>
              </a:solidFill>
              <a:latin typeface="Calibri"/>
            </a:endParaRPr>
          </a:p>
        </p:txBody>
      </p:sp>
      <p:sp>
        <p:nvSpPr>
          <p:cNvPr id="16" name="CuadroTexto 15">
            <a:extLst>
              <a:ext uri="{FF2B5EF4-FFF2-40B4-BE49-F238E27FC236}">
                <a16:creationId xmlns:a16="http://schemas.microsoft.com/office/drawing/2014/main" id="{6B60AA91-5381-469E-A1AA-360F3C318A1E}"/>
              </a:ext>
            </a:extLst>
          </p:cNvPr>
          <p:cNvSpPr txBox="1"/>
          <p:nvPr/>
        </p:nvSpPr>
        <p:spPr>
          <a:xfrm>
            <a:off x="579246" y="2862793"/>
            <a:ext cx="10251908" cy="3093154"/>
          </a:xfrm>
          <a:prstGeom prst="rect">
            <a:avLst/>
          </a:prstGeom>
          <a:noFill/>
        </p:spPr>
        <p:txBody>
          <a:bodyPr wrap="square" rtlCol="0">
            <a:spAutoFit/>
          </a:bodyPr>
          <a:lstStyle/>
          <a:p>
            <a:pPr marL="285750" indent="-285750">
              <a:buFont typeface="Wingdings" panose="05000000000000000000" pitchFamily="2" charset="2"/>
              <a:buChar char="ü"/>
            </a:pPr>
            <a:r>
              <a:rPr lang="es-ES" sz="1500" dirty="0" err="1"/>
              <a:t>Designs</a:t>
            </a:r>
            <a:r>
              <a:rPr lang="es-ES" sz="1500" dirty="0"/>
              <a:t> </a:t>
            </a:r>
            <a:r>
              <a:rPr lang="es-ES" sz="1500" dirty="0" err="1"/>
              <a:t>of</a:t>
            </a:r>
            <a:r>
              <a:rPr lang="es-ES" sz="1500" dirty="0"/>
              <a:t> </a:t>
            </a:r>
            <a:r>
              <a:rPr lang="es-ES" sz="1500" dirty="0" err="1"/>
              <a:t>circuits</a:t>
            </a:r>
            <a:r>
              <a:rPr lang="es-ES" sz="1500" dirty="0"/>
              <a:t>, </a:t>
            </a:r>
            <a:r>
              <a:rPr lang="es-ES" sz="1500" dirty="0" err="1"/>
              <a:t>including</a:t>
            </a:r>
            <a:r>
              <a:rPr lang="es-ES" sz="1500" dirty="0"/>
              <a:t> </a:t>
            </a:r>
            <a:r>
              <a:rPr lang="es-ES" sz="1500" dirty="0" err="1"/>
              <a:t>arrays</a:t>
            </a:r>
            <a:r>
              <a:rPr lang="es-ES" sz="1500" dirty="0"/>
              <a:t> </a:t>
            </a:r>
            <a:r>
              <a:rPr lang="es-ES" sz="1500" dirty="0" err="1"/>
              <a:t>of</a:t>
            </a:r>
            <a:r>
              <a:rPr lang="es-ES" sz="1500" dirty="0"/>
              <a:t> </a:t>
            </a:r>
            <a:r>
              <a:rPr lang="es-ES" sz="1500" dirty="0" err="1"/>
              <a:t>multiplexed</a:t>
            </a:r>
            <a:r>
              <a:rPr lang="es-ES" sz="1500" dirty="0"/>
              <a:t> </a:t>
            </a:r>
            <a:r>
              <a:rPr lang="es-ES" sz="1500" dirty="0" err="1"/>
              <a:t>resonators</a:t>
            </a:r>
            <a:endParaRPr lang="es-ES" sz="1500" dirty="0"/>
          </a:p>
          <a:p>
            <a:pPr marL="285750" indent="-285750">
              <a:buFont typeface="Wingdings" panose="05000000000000000000" pitchFamily="2" charset="2"/>
              <a:buChar char="ü"/>
            </a:pPr>
            <a:r>
              <a:rPr lang="es-ES" sz="1500" dirty="0" err="1"/>
              <a:t>Fabrication</a:t>
            </a:r>
            <a:r>
              <a:rPr lang="es-ES" sz="1500" dirty="0"/>
              <a:t> </a:t>
            </a:r>
            <a:r>
              <a:rPr lang="es-ES" sz="1500" dirty="0" err="1"/>
              <a:t>of</a:t>
            </a:r>
            <a:r>
              <a:rPr lang="es-ES" sz="1500" dirty="0"/>
              <a:t> </a:t>
            </a:r>
            <a:r>
              <a:rPr lang="es-ES" sz="1500" dirty="0" err="1"/>
              <a:t>devices</a:t>
            </a:r>
            <a:r>
              <a:rPr lang="es-ES" sz="1500" dirty="0"/>
              <a:t> and </a:t>
            </a:r>
            <a:r>
              <a:rPr lang="es-ES" sz="1500" dirty="0" err="1"/>
              <a:t>external</a:t>
            </a:r>
            <a:r>
              <a:rPr lang="es-ES" sz="1500" dirty="0"/>
              <a:t> </a:t>
            </a:r>
            <a:r>
              <a:rPr lang="es-ES" sz="1500" dirty="0" err="1"/>
              <a:t>interfacing</a:t>
            </a:r>
            <a:r>
              <a:rPr lang="es-ES" sz="1500" dirty="0"/>
              <a:t> (</a:t>
            </a:r>
            <a:r>
              <a:rPr lang="es-ES" sz="1500" dirty="0" err="1"/>
              <a:t>pcbs</a:t>
            </a:r>
            <a:r>
              <a:rPr lang="es-ES" sz="1500" dirty="0"/>
              <a:t> and </a:t>
            </a:r>
            <a:r>
              <a:rPr lang="es-ES" sz="1500" dirty="0" err="1"/>
              <a:t>sample</a:t>
            </a:r>
            <a:r>
              <a:rPr lang="es-ES" sz="1500" dirty="0"/>
              <a:t> box)</a:t>
            </a:r>
          </a:p>
          <a:p>
            <a:pPr marL="285750" indent="-285750">
              <a:buFont typeface="Wingdings" panose="05000000000000000000" pitchFamily="2" charset="2"/>
              <a:buChar char="ü"/>
            </a:pPr>
            <a:r>
              <a:rPr lang="es-ES" sz="1500" dirty="0" err="1"/>
              <a:t>Analysis</a:t>
            </a:r>
            <a:r>
              <a:rPr lang="es-ES" sz="1500" dirty="0"/>
              <a:t> </a:t>
            </a:r>
            <a:r>
              <a:rPr lang="es-ES" sz="1500" dirty="0" err="1"/>
              <a:t>of</a:t>
            </a:r>
            <a:r>
              <a:rPr lang="es-ES" sz="1500" dirty="0"/>
              <a:t> performances </a:t>
            </a:r>
            <a:r>
              <a:rPr lang="es-ES" sz="1500" dirty="0" err="1"/>
              <a:t>upon</a:t>
            </a:r>
            <a:r>
              <a:rPr lang="es-ES" sz="1500" dirty="0"/>
              <a:t> </a:t>
            </a:r>
            <a:r>
              <a:rPr lang="es-ES" sz="1500" dirty="0" err="1"/>
              <a:t>testing</a:t>
            </a:r>
            <a:r>
              <a:rPr lang="es-ES" sz="1500" dirty="0"/>
              <a:t> in </a:t>
            </a:r>
            <a:r>
              <a:rPr lang="es-ES" sz="1500" dirty="0" err="1"/>
              <a:t>dilution</a:t>
            </a:r>
            <a:r>
              <a:rPr lang="es-ES" sz="1500" dirty="0"/>
              <a:t> </a:t>
            </a:r>
            <a:r>
              <a:rPr lang="es-ES" sz="1500" dirty="0" err="1"/>
              <a:t>fridge</a:t>
            </a:r>
            <a:r>
              <a:rPr lang="es-ES" sz="1500" dirty="0"/>
              <a:t> </a:t>
            </a:r>
          </a:p>
          <a:p>
            <a:r>
              <a:rPr lang="es-ES" sz="1500" dirty="0"/>
              <a:t>    (</a:t>
            </a:r>
            <a:r>
              <a:rPr lang="es-ES" sz="1500" dirty="0" err="1"/>
              <a:t>cryo-characterization</a:t>
            </a:r>
            <a:r>
              <a:rPr lang="es-ES" sz="1500" dirty="0"/>
              <a:t> </a:t>
            </a:r>
            <a:r>
              <a:rPr lang="es-ES" sz="1500" dirty="0" err="1"/>
              <a:t>not</a:t>
            </a:r>
            <a:r>
              <a:rPr lang="es-ES" sz="1500" dirty="0"/>
              <a:t> </a:t>
            </a:r>
            <a:r>
              <a:rPr lang="es-ES" sz="1500" dirty="0" err="1"/>
              <a:t>on-site</a:t>
            </a:r>
            <a:r>
              <a:rPr lang="es-ES" sz="1500" dirty="0"/>
              <a:t>)</a:t>
            </a:r>
          </a:p>
          <a:p>
            <a:endParaRPr lang="es-ES" sz="1500" dirty="0"/>
          </a:p>
          <a:p>
            <a:r>
              <a:rPr lang="es-ES" sz="1500" b="1" dirty="0" err="1"/>
              <a:t>Modelling</a:t>
            </a:r>
            <a:r>
              <a:rPr lang="es-ES" sz="1500" b="1" dirty="0"/>
              <a:t> and </a:t>
            </a:r>
            <a:r>
              <a:rPr lang="es-ES" sz="1500" b="1" dirty="0" err="1"/>
              <a:t>simulations</a:t>
            </a:r>
            <a:r>
              <a:rPr lang="es-ES" sz="1500" b="1" dirty="0"/>
              <a:t> </a:t>
            </a:r>
            <a:r>
              <a:rPr lang="es-ES" sz="1500" b="1" dirty="0" err="1"/>
              <a:t>for</a:t>
            </a:r>
            <a:r>
              <a:rPr lang="es-ES" sz="1500" b="1" dirty="0"/>
              <a:t> </a:t>
            </a:r>
            <a:r>
              <a:rPr lang="es-ES" sz="1500" b="1" dirty="0" err="1"/>
              <a:t>device</a:t>
            </a:r>
            <a:r>
              <a:rPr lang="es-ES" sz="1500" b="1" dirty="0"/>
              <a:t> and chip </a:t>
            </a:r>
            <a:r>
              <a:rPr lang="es-ES" sz="1500" b="1" dirty="0" err="1"/>
              <a:t>design</a:t>
            </a:r>
            <a:r>
              <a:rPr lang="es-ES" sz="1500" b="1" dirty="0"/>
              <a:t> and </a:t>
            </a:r>
            <a:r>
              <a:rPr lang="es-ES" sz="1500" b="1" dirty="0" err="1"/>
              <a:t>evaluation</a:t>
            </a:r>
            <a:r>
              <a:rPr lang="es-ES" sz="1500" dirty="0"/>
              <a:t>:</a:t>
            </a:r>
          </a:p>
          <a:p>
            <a:pPr marL="285750" indent="-285750">
              <a:buFont typeface="Courier New" panose="02070309020205020404" pitchFamily="49" charset="0"/>
              <a:buChar char="o"/>
            </a:pPr>
            <a:r>
              <a:rPr lang="es-ES" sz="1500" dirty="0" err="1"/>
              <a:t>Sonnet</a:t>
            </a:r>
            <a:endParaRPr lang="es-ES" sz="1500" dirty="0"/>
          </a:p>
          <a:p>
            <a:pPr marL="285750" indent="-285750">
              <a:buFont typeface="Courier New" panose="02070309020205020404" pitchFamily="49" charset="0"/>
              <a:buChar char="o"/>
            </a:pPr>
            <a:r>
              <a:rPr lang="es-ES" sz="1500" dirty="0"/>
              <a:t>COMSOL</a:t>
            </a:r>
          </a:p>
          <a:p>
            <a:pPr marL="285750" indent="-285750">
              <a:buFont typeface="Courier New" panose="02070309020205020404" pitchFamily="49" charset="0"/>
              <a:buChar char="o"/>
            </a:pPr>
            <a:endParaRPr lang="es-ES" sz="1500" dirty="0"/>
          </a:p>
          <a:p>
            <a:pPr marL="285750" indent="-285750">
              <a:buFont typeface="Wingdings" panose="05000000000000000000" pitchFamily="2" charset="2"/>
              <a:buChar char="v"/>
            </a:pPr>
            <a:r>
              <a:rPr lang="es-ES" sz="1500" dirty="0" err="1"/>
              <a:t>Parametric</a:t>
            </a:r>
            <a:r>
              <a:rPr lang="es-ES" sz="1500" dirty="0"/>
              <a:t> </a:t>
            </a:r>
            <a:r>
              <a:rPr lang="es-ES" sz="1500" dirty="0" err="1"/>
              <a:t>comprehension</a:t>
            </a:r>
            <a:r>
              <a:rPr lang="es-ES" sz="1500" dirty="0"/>
              <a:t> </a:t>
            </a:r>
            <a:r>
              <a:rPr lang="es-ES" sz="1500" dirty="0" err="1"/>
              <a:t>of</a:t>
            </a:r>
            <a:r>
              <a:rPr lang="es-ES" sz="1500" dirty="0"/>
              <a:t> actual </a:t>
            </a:r>
            <a:r>
              <a:rPr lang="es-ES" sz="1500" dirty="0" err="1"/>
              <a:t>characteristics</a:t>
            </a:r>
            <a:r>
              <a:rPr lang="es-ES" sz="1500" dirty="0"/>
              <a:t> and performances: </a:t>
            </a:r>
            <a:r>
              <a:rPr lang="es-ES" sz="1500" dirty="0" err="1"/>
              <a:t>freq</a:t>
            </a:r>
            <a:r>
              <a:rPr lang="es-ES" sz="1500" dirty="0"/>
              <a:t>, </a:t>
            </a:r>
            <a:r>
              <a:rPr lang="es-ES" sz="1500" dirty="0" err="1"/>
              <a:t>Ql</a:t>
            </a:r>
            <a:r>
              <a:rPr lang="es-ES" sz="1500" dirty="0"/>
              <a:t>, </a:t>
            </a:r>
            <a:r>
              <a:rPr lang="es-ES" sz="1500" dirty="0" err="1"/>
              <a:t>power</a:t>
            </a:r>
            <a:r>
              <a:rPr lang="es-ES" sz="1500" dirty="0"/>
              <a:t>, T, SPR…</a:t>
            </a:r>
          </a:p>
          <a:p>
            <a:pPr marL="285750" indent="-285750">
              <a:buFont typeface="Wingdings" panose="05000000000000000000" pitchFamily="2" charset="2"/>
              <a:buChar char="v"/>
            </a:pPr>
            <a:r>
              <a:rPr lang="es-ES" sz="1500" dirty="0" err="1"/>
              <a:t>Optimization</a:t>
            </a:r>
            <a:r>
              <a:rPr lang="es-ES" sz="1500" dirty="0"/>
              <a:t> </a:t>
            </a:r>
            <a:r>
              <a:rPr lang="es-ES" sz="1500" dirty="0" err="1"/>
              <a:t>by</a:t>
            </a:r>
            <a:r>
              <a:rPr lang="es-ES" sz="1500" dirty="0"/>
              <a:t> </a:t>
            </a:r>
            <a:r>
              <a:rPr lang="es-ES" sz="1500" dirty="0" err="1"/>
              <a:t>layout</a:t>
            </a:r>
            <a:r>
              <a:rPr lang="es-ES" sz="1500" dirty="0"/>
              <a:t> </a:t>
            </a:r>
            <a:r>
              <a:rPr lang="es-ES" sz="1500" dirty="0" err="1"/>
              <a:t>design</a:t>
            </a:r>
            <a:r>
              <a:rPr lang="es-ES" sz="1500" dirty="0"/>
              <a:t> and </a:t>
            </a:r>
            <a:r>
              <a:rPr lang="es-ES" sz="1500" dirty="0" err="1"/>
              <a:t>fabrication</a:t>
            </a:r>
            <a:r>
              <a:rPr lang="es-ES" sz="1500" dirty="0"/>
              <a:t> </a:t>
            </a:r>
            <a:r>
              <a:rPr lang="es-ES" sz="1500" dirty="0" err="1"/>
              <a:t>processing</a:t>
            </a:r>
            <a:endParaRPr lang="es-ES" sz="1500" dirty="0"/>
          </a:p>
          <a:p>
            <a:pPr marL="285750" indent="-285750">
              <a:buFont typeface="Wingdings" panose="05000000000000000000" pitchFamily="2" charset="2"/>
              <a:buChar char="v"/>
            </a:pPr>
            <a:r>
              <a:rPr lang="es-ES" sz="1500" dirty="0" err="1"/>
              <a:t>Diagnostic</a:t>
            </a:r>
            <a:r>
              <a:rPr lang="es-ES" sz="1500" dirty="0"/>
              <a:t> and </a:t>
            </a:r>
            <a:r>
              <a:rPr lang="es-ES" sz="1500" dirty="0" err="1"/>
              <a:t>mitigation</a:t>
            </a:r>
            <a:r>
              <a:rPr lang="es-ES" sz="1500" dirty="0"/>
              <a:t> </a:t>
            </a:r>
            <a:r>
              <a:rPr lang="es-ES" sz="1500" dirty="0" err="1"/>
              <a:t>of</a:t>
            </a:r>
            <a:r>
              <a:rPr lang="es-ES" sz="1500" dirty="0"/>
              <a:t> </a:t>
            </a:r>
            <a:r>
              <a:rPr lang="es-ES" sz="1500" dirty="0" err="1"/>
              <a:t>effects</a:t>
            </a:r>
            <a:r>
              <a:rPr lang="es-ES" sz="1500" dirty="0"/>
              <a:t> and </a:t>
            </a:r>
            <a:r>
              <a:rPr lang="es-ES" sz="1500" dirty="0" err="1"/>
              <a:t>sensitivity</a:t>
            </a:r>
            <a:r>
              <a:rPr lang="es-ES" sz="1500" dirty="0"/>
              <a:t> </a:t>
            </a:r>
            <a:r>
              <a:rPr lang="es-ES" sz="1500" dirty="0" err="1"/>
              <a:t>or</a:t>
            </a:r>
            <a:r>
              <a:rPr lang="es-ES" sz="1500" dirty="0"/>
              <a:t> </a:t>
            </a:r>
            <a:r>
              <a:rPr lang="es-ES" sz="1500" dirty="0" err="1"/>
              <a:t>resilience</a:t>
            </a:r>
            <a:r>
              <a:rPr lang="es-ES" sz="1500" dirty="0"/>
              <a:t> </a:t>
            </a:r>
          </a:p>
          <a:p>
            <a:r>
              <a:rPr lang="es-ES" sz="1500" dirty="0"/>
              <a:t>     </a:t>
            </a:r>
            <a:r>
              <a:rPr lang="es-ES" sz="1500" dirty="0" err="1"/>
              <a:t>to</a:t>
            </a:r>
            <a:r>
              <a:rPr lang="es-ES" sz="1500" dirty="0"/>
              <a:t> </a:t>
            </a:r>
            <a:r>
              <a:rPr lang="es-ES" sz="1500" dirty="0" err="1"/>
              <a:t>environment</a:t>
            </a:r>
            <a:r>
              <a:rPr lang="es-ES" sz="1500" dirty="0"/>
              <a:t> /off-chip experimental </a:t>
            </a:r>
            <a:r>
              <a:rPr lang="es-ES" sz="1500" dirty="0" err="1"/>
              <a:t>conditions</a:t>
            </a:r>
            <a:r>
              <a:rPr lang="es-ES" sz="1500" dirty="0"/>
              <a:t>, </a:t>
            </a:r>
            <a:r>
              <a:rPr lang="es-ES" sz="1500" dirty="0" err="1"/>
              <a:t>e.g</a:t>
            </a:r>
            <a:r>
              <a:rPr lang="es-ES" sz="1500" dirty="0"/>
              <a:t>. </a:t>
            </a:r>
            <a:r>
              <a:rPr lang="es-ES" sz="1500" dirty="0" err="1"/>
              <a:t>ionizing</a:t>
            </a:r>
            <a:r>
              <a:rPr lang="es-ES" sz="1500" dirty="0"/>
              <a:t> </a:t>
            </a:r>
            <a:r>
              <a:rPr lang="es-ES" sz="1500" dirty="0" err="1"/>
              <a:t>radiation</a:t>
            </a:r>
            <a:endParaRPr lang="es-ES" sz="1500" dirty="0"/>
          </a:p>
        </p:txBody>
      </p:sp>
      <p:sp>
        <p:nvSpPr>
          <p:cNvPr id="3" name="CuadroTexto 2">
            <a:extLst>
              <a:ext uri="{FF2B5EF4-FFF2-40B4-BE49-F238E27FC236}">
                <a16:creationId xmlns:a16="http://schemas.microsoft.com/office/drawing/2014/main" id="{D7C264DD-D70F-40A0-A0DE-318BA6DF0F80}"/>
              </a:ext>
            </a:extLst>
          </p:cNvPr>
          <p:cNvSpPr txBox="1"/>
          <p:nvPr/>
        </p:nvSpPr>
        <p:spPr>
          <a:xfrm>
            <a:off x="4750262" y="1530664"/>
            <a:ext cx="3911520" cy="769441"/>
          </a:xfrm>
          <a:prstGeom prst="rect">
            <a:avLst/>
          </a:prstGeom>
          <a:noFill/>
        </p:spPr>
        <p:txBody>
          <a:bodyPr wrap="none" rtlCol="0">
            <a:spAutoFit/>
          </a:bodyPr>
          <a:lstStyle/>
          <a:p>
            <a:r>
              <a:rPr lang="en-US" sz="2200" b="1" dirty="0">
                <a:effectLst>
                  <a:outerShdw blurRad="38100" dist="38100" dir="2700000" algn="tl">
                    <a:srgbClr val="000000">
                      <a:alpha val="43137"/>
                    </a:srgbClr>
                  </a:outerShdw>
                </a:effectLst>
              </a:rPr>
              <a:t>MINARE Project</a:t>
            </a:r>
          </a:p>
          <a:p>
            <a:r>
              <a:rPr lang="en-US" sz="2200" i="1" dirty="0"/>
              <a:t>LSC-LNGS / IFAE / IMB-CNM</a:t>
            </a:r>
          </a:p>
        </p:txBody>
      </p:sp>
      <p:sp>
        <p:nvSpPr>
          <p:cNvPr id="4" name="Rectángulo 3">
            <a:extLst>
              <a:ext uri="{FF2B5EF4-FFF2-40B4-BE49-F238E27FC236}">
                <a16:creationId xmlns:a16="http://schemas.microsoft.com/office/drawing/2014/main" id="{AC534E72-7315-4FFD-BD2D-AF9D71B03A6B}"/>
              </a:ext>
            </a:extLst>
          </p:cNvPr>
          <p:cNvSpPr/>
          <p:nvPr/>
        </p:nvSpPr>
        <p:spPr>
          <a:xfrm>
            <a:off x="9004041" y="5573844"/>
            <a:ext cx="2889166" cy="553998"/>
          </a:xfrm>
          <a:prstGeom prst="rect">
            <a:avLst/>
          </a:prstGeom>
        </p:spPr>
        <p:txBody>
          <a:bodyPr wrap="square">
            <a:spAutoFit/>
          </a:bodyPr>
          <a:lstStyle/>
          <a:p>
            <a:r>
              <a:rPr lang="pt-BR" sz="1500" i="1" dirty="0"/>
              <a:t>APL Quantum</a:t>
            </a:r>
            <a:r>
              <a:rPr lang="pt-BR" sz="1500" dirty="0"/>
              <a:t> 3, 020901 (2026)</a:t>
            </a:r>
          </a:p>
          <a:p>
            <a:r>
              <a:rPr lang="pt-BR" sz="1500" dirty="0">
                <a:hlinkClick r:id="rId10"/>
              </a:rPr>
              <a:t>doi.org/10.1063/5.0319835</a:t>
            </a:r>
            <a:r>
              <a:rPr lang="pt-BR" sz="1500" dirty="0"/>
              <a:t> </a:t>
            </a:r>
          </a:p>
        </p:txBody>
      </p:sp>
      <p:sp>
        <p:nvSpPr>
          <p:cNvPr id="5" name="Flecha: a la derecha 4">
            <a:extLst>
              <a:ext uri="{FF2B5EF4-FFF2-40B4-BE49-F238E27FC236}">
                <a16:creationId xmlns:a16="http://schemas.microsoft.com/office/drawing/2014/main" id="{1449B292-4F3E-4F13-A8AA-B8C4F74207AE}"/>
              </a:ext>
            </a:extLst>
          </p:cNvPr>
          <p:cNvSpPr/>
          <p:nvPr/>
        </p:nvSpPr>
        <p:spPr>
          <a:xfrm>
            <a:off x="8190000" y="5750732"/>
            <a:ext cx="644985" cy="27237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5670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34</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04" name="28 CuadroTexto"/>
          <p:cNvSpPr/>
          <p:nvPr/>
        </p:nvSpPr>
        <p:spPr>
          <a:xfrm>
            <a:off x="7431425" y="1663501"/>
            <a:ext cx="3411720" cy="516600"/>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Baseline</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Devices</a:t>
            </a:r>
            <a:r>
              <a:rPr lang="es-ES" sz="1400" b="1" strike="noStrike" spc="-1" dirty="0">
                <a:solidFill>
                  <a:schemeClr val="dk1"/>
                </a:solidFill>
                <a:latin typeface="Arial"/>
                <a:ea typeface="DejaVu Sans"/>
              </a:rPr>
              <a:t>.</a:t>
            </a:r>
            <a:endParaRPr lang="ca-ES" sz="1400" b="0" strike="noStrike" spc="-1" dirty="0">
              <a:solidFill>
                <a:srgbClr val="000000"/>
              </a:solidFill>
              <a:latin typeface="Calibri"/>
            </a:endParaRPr>
          </a:p>
          <a:p>
            <a:pPr algn="ctr" defTabSz="914400">
              <a:lnSpc>
                <a:spcPct val="100000"/>
              </a:lnSpc>
            </a:pP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Design</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Fabrication</a:t>
            </a:r>
            <a:r>
              <a:rPr lang="es-ES" sz="1400" b="1" strike="noStrike" spc="-1" dirty="0">
                <a:solidFill>
                  <a:schemeClr val="dk1"/>
                </a:solidFill>
                <a:latin typeface="Arial"/>
                <a:ea typeface="DejaVu Sans"/>
              </a:rPr>
              <a:t> and </a:t>
            </a:r>
            <a:r>
              <a:rPr lang="es-ES" sz="1400" b="1" strike="noStrike" spc="-1" dirty="0" err="1">
                <a:solidFill>
                  <a:schemeClr val="dk1"/>
                </a:solidFill>
                <a:latin typeface="Arial"/>
                <a:ea typeface="DejaVu Sans"/>
              </a:rPr>
              <a:t>Testing</a:t>
            </a:r>
            <a:endParaRPr lang="ca-ES" sz="1400" b="0" strike="noStrike" spc="-1" dirty="0">
              <a:solidFill>
                <a:srgbClr val="000000"/>
              </a:solidFill>
              <a:latin typeface="Calibri"/>
            </a:endParaRPr>
          </a:p>
        </p:txBody>
      </p:sp>
      <p:sp>
        <p:nvSpPr>
          <p:cNvPr id="312" name="28 CuadroTexto"/>
          <p:cNvSpPr/>
          <p:nvPr/>
        </p:nvSpPr>
        <p:spPr>
          <a:xfrm>
            <a:off x="7431425" y="2327215"/>
            <a:ext cx="3411720" cy="275545"/>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Microwave</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Resonators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e.g</a:t>
            </a:r>
            <a:r>
              <a:rPr lang="es-ES" sz="1200" b="1" strike="noStrike" spc="-1" dirty="0">
                <a:solidFill>
                  <a:schemeClr val="dk1"/>
                </a:solidFill>
                <a:latin typeface="Arial"/>
                <a:ea typeface="DejaVu Sans"/>
              </a:rPr>
              <a:t>. Al </a:t>
            </a:r>
            <a:r>
              <a:rPr lang="es-ES" sz="1200" b="1" strike="noStrike" spc="-1" dirty="0" err="1">
                <a:solidFill>
                  <a:schemeClr val="dk1"/>
                </a:solidFill>
                <a:latin typeface="Arial"/>
                <a:ea typeface="DejaVu Sans"/>
              </a:rPr>
              <a:t>on</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Sapphire</a:t>
            </a:r>
            <a:endParaRPr lang="ca-ES" sz="1200" b="0" strike="noStrike" spc="-1" dirty="0">
              <a:solidFill>
                <a:srgbClr val="000000"/>
              </a:solidFill>
              <a:latin typeface="Calibri"/>
            </a:endParaRPr>
          </a:p>
        </p:txBody>
      </p:sp>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endParaRPr lang="ca-ES" sz="1500" b="0" strike="noStrike" spc="-1" dirty="0">
              <a:solidFill>
                <a:srgbClr val="000000"/>
              </a:solidFill>
              <a:latin typeface="Calibri"/>
            </a:endParaRPr>
          </a:p>
        </p:txBody>
      </p:sp>
      <p:sp>
        <p:nvSpPr>
          <p:cNvPr id="18" name="3 CuadroTexto">
            <a:extLst>
              <a:ext uri="{FF2B5EF4-FFF2-40B4-BE49-F238E27FC236}">
                <a16:creationId xmlns:a16="http://schemas.microsoft.com/office/drawing/2014/main" id="{715FE34F-DF67-4D16-9951-5327A213D467}"/>
              </a:ext>
            </a:extLst>
          </p:cNvPr>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pic>
        <p:nvPicPr>
          <p:cNvPr id="3" name="Imagen 2">
            <a:extLst>
              <a:ext uri="{FF2B5EF4-FFF2-40B4-BE49-F238E27FC236}">
                <a16:creationId xmlns:a16="http://schemas.microsoft.com/office/drawing/2014/main" id="{8B0945A7-6786-4A5D-99AD-533189D8B91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8801" y="2896989"/>
            <a:ext cx="3135080" cy="3113459"/>
          </a:xfrm>
          <a:prstGeom prst="rect">
            <a:avLst/>
          </a:prstGeom>
        </p:spPr>
      </p:pic>
      <p:pic>
        <p:nvPicPr>
          <p:cNvPr id="5" name="Imagen 4">
            <a:extLst>
              <a:ext uri="{FF2B5EF4-FFF2-40B4-BE49-F238E27FC236}">
                <a16:creationId xmlns:a16="http://schemas.microsoft.com/office/drawing/2014/main" id="{8646D7CA-06CE-41D4-A60E-313A599D975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6257" y="3459613"/>
            <a:ext cx="5209604" cy="2879874"/>
          </a:xfrm>
          <a:prstGeom prst="rect">
            <a:avLst/>
          </a:prstGeom>
        </p:spPr>
      </p:pic>
      <p:pic>
        <p:nvPicPr>
          <p:cNvPr id="7" name="Imagen 6">
            <a:extLst>
              <a:ext uri="{FF2B5EF4-FFF2-40B4-BE49-F238E27FC236}">
                <a16:creationId xmlns:a16="http://schemas.microsoft.com/office/drawing/2014/main" id="{743D5525-358A-4E3F-BE4B-63B26E338F1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726621" y="1649472"/>
            <a:ext cx="3680019" cy="1630471"/>
          </a:xfrm>
          <a:prstGeom prst="rect">
            <a:avLst/>
          </a:prstGeom>
        </p:spPr>
      </p:pic>
      <p:pic>
        <p:nvPicPr>
          <p:cNvPr id="4" name="Imagen 3">
            <a:extLst>
              <a:ext uri="{FF2B5EF4-FFF2-40B4-BE49-F238E27FC236}">
                <a16:creationId xmlns:a16="http://schemas.microsoft.com/office/drawing/2014/main" id="{8B5BEA42-D74E-4128-A0BB-C681315553C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54283" y="2920273"/>
            <a:ext cx="2034968" cy="1525019"/>
          </a:xfrm>
          <a:prstGeom prst="rect">
            <a:avLst/>
          </a:prstGeom>
        </p:spPr>
      </p:pic>
      <p:pic>
        <p:nvPicPr>
          <p:cNvPr id="8" name="Imagen 7">
            <a:extLst>
              <a:ext uri="{FF2B5EF4-FFF2-40B4-BE49-F238E27FC236}">
                <a16:creationId xmlns:a16="http://schemas.microsoft.com/office/drawing/2014/main" id="{4276F92A-60C4-46D1-ADA0-99D54A2125E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863614" y="4485428"/>
            <a:ext cx="2035507" cy="1525020"/>
          </a:xfrm>
          <a:prstGeom prst="rect">
            <a:avLst/>
          </a:prstGeom>
        </p:spPr>
      </p:pic>
      <p:pic>
        <p:nvPicPr>
          <p:cNvPr id="10" name="Imagen 9">
            <a:extLst>
              <a:ext uri="{FF2B5EF4-FFF2-40B4-BE49-F238E27FC236}">
                <a16:creationId xmlns:a16="http://schemas.microsoft.com/office/drawing/2014/main" id="{5644D31A-0877-4541-A45B-FAA43041582A}"/>
              </a:ext>
            </a:extLst>
          </p:cNvPr>
          <p:cNvPicPr>
            <a:picLocks noChangeAspect="1"/>
          </p:cNvPicPr>
          <p:nvPr/>
        </p:nvPicPr>
        <p:blipFill rotWithShape="1">
          <a:blip r:embed="rId14"/>
          <a:srcRect l="7708" t="2643" r="8504" b="28526"/>
          <a:stretch/>
        </p:blipFill>
        <p:spPr>
          <a:xfrm>
            <a:off x="274541" y="1570275"/>
            <a:ext cx="2207508" cy="1630470"/>
          </a:xfrm>
          <a:prstGeom prst="rect">
            <a:avLst/>
          </a:prstGeom>
        </p:spPr>
      </p:pic>
    </p:spTree>
    <p:extLst>
      <p:ext uri="{BB962C8B-B14F-4D97-AF65-F5344CB8AC3E}">
        <p14:creationId xmlns:p14="http://schemas.microsoft.com/office/powerpoint/2010/main" val="22806618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35</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04" name="28 CuadroTexto"/>
          <p:cNvSpPr/>
          <p:nvPr/>
        </p:nvSpPr>
        <p:spPr>
          <a:xfrm>
            <a:off x="418241" y="1656130"/>
            <a:ext cx="3187845"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Baseline</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Devices</a:t>
            </a:r>
            <a:r>
              <a:rPr lang="es-ES" sz="1400" b="1" strike="noStrike" spc="-1" dirty="0">
                <a:solidFill>
                  <a:schemeClr val="dk1"/>
                </a:solidFill>
                <a:latin typeface="Arial"/>
                <a:ea typeface="DejaVu Sans"/>
              </a:rPr>
              <a:t>.</a:t>
            </a:r>
            <a:endParaRPr lang="ca-ES" sz="1400" b="0" strike="noStrike" spc="-1" dirty="0">
              <a:solidFill>
                <a:srgbClr val="000000"/>
              </a:solidFill>
              <a:latin typeface="Calibri"/>
            </a:endParaRPr>
          </a:p>
          <a:p>
            <a:pPr algn="ctr" defTabSz="914400">
              <a:lnSpc>
                <a:spcPct val="100000"/>
              </a:lnSpc>
            </a:pP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Design</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Fabrication</a:t>
            </a:r>
            <a:r>
              <a:rPr lang="es-ES" sz="1400" b="1" strike="noStrike" spc="-1" dirty="0">
                <a:solidFill>
                  <a:schemeClr val="dk1"/>
                </a:solidFill>
                <a:latin typeface="Arial"/>
                <a:ea typeface="DejaVu Sans"/>
              </a:rPr>
              <a:t> and </a:t>
            </a:r>
            <a:r>
              <a:rPr lang="es-ES" sz="1400" b="1" strike="noStrike" spc="-1" dirty="0" err="1">
                <a:solidFill>
                  <a:schemeClr val="dk1"/>
                </a:solidFill>
                <a:latin typeface="Arial"/>
                <a:ea typeface="DejaVu Sans"/>
              </a:rPr>
              <a:t>Testing</a:t>
            </a:r>
            <a:endParaRPr lang="ca-ES" sz="1400" b="0" strike="noStrike" spc="-1" dirty="0">
              <a:solidFill>
                <a:srgbClr val="000000"/>
              </a:solidFill>
              <a:latin typeface="Calibri"/>
            </a:endParaRPr>
          </a:p>
        </p:txBody>
      </p:sp>
      <p:sp>
        <p:nvSpPr>
          <p:cNvPr id="312" name="28 CuadroTexto"/>
          <p:cNvSpPr/>
          <p:nvPr/>
        </p:nvSpPr>
        <p:spPr>
          <a:xfrm>
            <a:off x="658461" y="2451687"/>
            <a:ext cx="2630486" cy="460211"/>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Arrays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of</a:t>
            </a:r>
            <a:r>
              <a:rPr lang="es-ES" sz="1200" b="1" strike="noStrike" spc="-1" dirty="0">
                <a:solidFill>
                  <a:schemeClr val="dk1"/>
                </a:solidFill>
                <a:latin typeface="Arial"/>
                <a:ea typeface="DejaVu Sans"/>
              </a:rPr>
              <a:t> CPW </a:t>
            </a:r>
            <a:r>
              <a:rPr lang="es-ES" sz="1200" b="1" strike="noStrike" spc="-1" dirty="0" err="1">
                <a:solidFill>
                  <a:schemeClr val="dk1"/>
                </a:solidFill>
                <a:latin typeface="Arial"/>
                <a:ea typeface="DejaVu Sans"/>
              </a:rPr>
              <a:t>Microwave</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Resonators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e.g</a:t>
            </a:r>
            <a:r>
              <a:rPr lang="es-ES" sz="1200" b="1" strike="noStrike" spc="-1" dirty="0">
                <a:solidFill>
                  <a:schemeClr val="dk1"/>
                </a:solidFill>
                <a:latin typeface="Arial"/>
                <a:ea typeface="DejaVu Sans"/>
              </a:rPr>
              <a:t>. Al </a:t>
            </a:r>
            <a:r>
              <a:rPr lang="es-ES" sz="1200" b="1" strike="noStrike" spc="-1" dirty="0" err="1">
                <a:solidFill>
                  <a:schemeClr val="dk1"/>
                </a:solidFill>
                <a:latin typeface="Arial"/>
                <a:ea typeface="DejaVu Sans"/>
              </a:rPr>
              <a:t>on</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Sapphire</a:t>
            </a:r>
            <a:endParaRPr lang="ca-ES" sz="1200" b="0" strike="noStrike" spc="-1" dirty="0">
              <a:solidFill>
                <a:srgbClr val="000000"/>
              </a:solidFill>
              <a:latin typeface="Calibri"/>
            </a:endParaRPr>
          </a:p>
        </p:txBody>
      </p:sp>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endParaRPr lang="ca-ES" sz="1500" b="0" strike="noStrike" spc="-1" dirty="0">
              <a:solidFill>
                <a:srgbClr val="000000"/>
              </a:solidFill>
              <a:latin typeface="Calibri"/>
            </a:endParaRPr>
          </a:p>
        </p:txBody>
      </p:sp>
      <p:sp>
        <p:nvSpPr>
          <p:cNvPr id="15" name="3 CuadroTexto">
            <a:extLst>
              <a:ext uri="{FF2B5EF4-FFF2-40B4-BE49-F238E27FC236}">
                <a16:creationId xmlns:a16="http://schemas.microsoft.com/office/drawing/2014/main" id="{8D6E0A2E-4532-4D58-A6C2-3EC6AE31E43F}"/>
              </a:ext>
            </a:extLst>
          </p:cNvPr>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pic>
        <p:nvPicPr>
          <p:cNvPr id="16" name="Imagen 15">
            <a:extLst>
              <a:ext uri="{FF2B5EF4-FFF2-40B4-BE49-F238E27FC236}">
                <a16:creationId xmlns:a16="http://schemas.microsoft.com/office/drawing/2014/main" id="{74FD621F-3F73-4832-AD2F-CBDA03F71FFA}"/>
              </a:ext>
            </a:extLst>
          </p:cNvPr>
          <p:cNvPicPr>
            <a:picLocks noChangeAspect="1"/>
          </p:cNvPicPr>
          <p:nvPr/>
        </p:nvPicPr>
        <p:blipFill rotWithShape="1">
          <a:blip r:embed="rId9"/>
          <a:srcRect l="36793" t="3323" b="5442"/>
          <a:stretch/>
        </p:blipFill>
        <p:spPr>
          <a:xfrm>
            <a:off x="3799185" y="1633956"/>
            <a:ext cx="1915054" cy="1483932"/>
          </a:xfrm>
          <a:prstGeom prst="rect">
            <a:avLst/>
          </a:prstGeom>
        </p:spPr>
      </p:pic>
      <p:pic>
        <p:nvPicPr>
          <p:cNvPr id="3" name="Imagen 2">
            <a:extLst>
              <a:ext uri="{FF2B5EF4-FFF2-40B4-BE49-F238E27FC236}">
                <a16:creationId xmlns:a16="http://schemas.microsoft.com/office/drawing/2014/main" id="{E47BC52F-5241-4CCD-8CC6-D8503D3474A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8241" y="3238812"/>
            <a:ext cx="5249269" cy="3006687"/>
          </a:xfrm>
          <a:prstGeom prst="rect">
            <a:avLst/>
          </a:prstGeom>
        </p:spPr>
      </p:pic>
      <p:pic>
        <p:nvPicPr>
          <p:cNvPr id="9" name="Imagen 8">
            <a:extLst>
              <a:ext uri="{FF2B5EF4-FFF2-40B4-BE49-F238E27FC236}">
                <a16:creationId xmlns:a16="http://schemas.microsoft.com/office/drawing/2014/main" id="{9125593D-EE3B-4725-8BD0-E24F468DA7E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34715" y="1485291"/>
            <a:ext cx="4309107" cy="2190368"/>
          </a:xfrm>
          <a:prstGeom prst="rect">
            <a:avLst/>
          </a:prstGeom>
        </p:spPr>
      </p:pic>
      <p:pic>
        <p:nvPicPr>
          <p:cNvPr id="13" name="Imagen 12">
            <a:extLst>
              <a:ext uri="{FF2B5EF4-FFF2-40B4-BE49-F238E27FC236}">
                <a16:creationId xmlns:a16="http://schemas.microsoft.com/office/drawing/2014/main" id="{2D6A54A9-1240-4831-A1A7-C069A3DCD6D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681550" y="3557853"/>
            <a:ext cx="4559831" cy="2415883"/>
          </a:xfrm>
          <a:prstGeom prst="rect">
            <a:avLst/>
          </a:prstGeom>
        </p:spPr>
      </p:pic>
      <p:pic>
        <p:nvPicPr>
          <p:cNvPr id="28" name="Imagen 27">
            <a:extLst>
              <a:ext uri="{FF2B5EF4-FFF2-40B4-BE49-F238E27FC236}">
                <a16:creationId xmlns:a16="http://schemas.microsoft.com/office/drawing/2014/main" id="{511B7D64-DA94-4CFE-B2FA-2696D75AF4B4}"/>
              </a:ext>
            </a:extLst>
          </p:cNvPr>
          <p:cNvPicPr>
            <a:picLocks noChangeAspect="1"/>
          </p:cNvPicPr>
          <p:nvPr/>
        </p:nvPicPr>
        <p:blipFill>
          <a:blip r:embed="rId13"/>
          <a:stretch>
            <a:fillRect/>
          </a:stretch>
        </p:blipFill>
        <p:spPr>
          <a:xfrm>
            <a:off x="7044943" y="6051689"/>
            <a:ext cx="2033932" cy="278875"/>
          </a:xfrm>
          <a:prstGeom prst="rect">
            <a:avLst/>
          </a:prstGeom>
          <a:ln w="19050">
            <a:solidFill>
              <a:srgbClr val="77933C"/>
            </a:solidFill>
          </a:ln>
        </p:spPr>
      </p:pic>
    </p:spTree>
    <p:extLst>
      <p:ext uri="{BB962C8B-B14F-4D97-AF65-F5344CB8AC3E}">
        <p14:creationId xmlns:p14="http://schemas.microsoft.com/office/powerpoint/2010/main" val="2986014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36</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04" name="28 CuadroTexto"/>
          <p:cNvSpPr/>
          <p:nvPr/>
        </p:nvSpPr>
        <p:spPr>
          <a:xfrm>
            <a:off x="429118" y="1543930"/>
            <a:ext cx="3310368"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Baseline</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Devices</a:t>
            </a:r>
            <a:r>
              <a:rPr lang="es-ES" sz="1400" b="1" strike="noStrike" spc="-1" dirty="0">
                <a:solidFill>
                  <a:schemeClr val="dk1"/>
                </a:solidFill>
                <a:latin typeface="Arial"/>
                <a:ea typeface="DejaVu Sans"/>
              </a:rPr>
              <a:t>.</a:t>
            </a:r>
            <a:endParaRPr lang="ca-ES" sz="1400" b="0" strike="noStrike" spc="-1" dirty="0">
              <a:solidFill>
                <a:srgbClr val="000000"/>
              </a:solidFill>
              <a:latin typeface="Calibri"/>
            </a:endParaRPr>
          </a:p>
          <a:p>
            <a:pPr algn="ctr" defTabSz="914400">
              <a:lnSpc>
                <a:spcPct val="100000"/>
              </a:lnSpc>
            </a:pP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Design</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Fabrication</a:t>
            </a:r>
            <a:r>
              <a:rPr lang="es-ES" sz="1400" b="1" strike="noStrike" spc="-1" dirty="0">
                <a:solidFill>
                  <a:schemeClr val="dk1"/>
                </a:solidFill>
                <a:latin typeface="Arial"/>
                <a:ea typeface="DejaVu Sans"/>
              </a:rPr>
              <a:t> and </a:t>
            </a:r>
            <a:r>
              <a:rPr lang="es-ES" sz="1400" b="1" strike="noStrike" spc="-1" dirty="0" err="1">
                <a:solidFill>
                  <a:schemeClr val="dk1"/>
                </a:solidFill>
                <a:latin typeface="Arial"/>
                <a:ea typeface="DejaVu Sans"/>
              </a:rPr>
              <a:t>Testing</a:t>
            </a:r>
            <a:endParaRPr lang="ca-ES" sz="1400" b="0" strike="noStrike" spc="-1" dirty="0">
              <a:solidFill>
                <a:srgbClr val="000000"/>
              </a:solidFill>
              <a:latin typeface="Calibri"/>
            </a:endParaRPr>
          </a:p>
        </p:txBody>
      </p:sp>
      <p:sp>
        <p:nvSpPr>
          <p:cNvPr id="312" name="28 CuadroTexto"/>
          <p:cNvSpPr/>
          <p:nvPr/>
        </p:nvSpPr>
        <p:spPr>
          <a:xfrm>
            <a:off x="158620" y="2227287"/>
            <a:ext cx="6951307" cy="275545"/>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Microwave</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Resonator</a:t>
            </a:r>
            <a:r>
              <a:rPr lang="es-ES" sz="1200" b="1" strike="noStrike" spc="-1" dirty="0">
                <a:solidFill>
                  <a:schemeClr val="dk1"/>
                </a:solidFill>
                <a:latin typeface="Arial"/>
                <a:ea typeface="DejaVu Sans"/>
              </a:rPr>
              <a:t> Technology, single </a:t>
            </a:r>
            <a:r>
              <a:rPr lang="es-ES" sz="1200" b="1" strike="noStrike" spc="-1" dirty="0" err="1">
                <a:solidFill>
                  <a:schemeClr val="dk1"/>
                </a:solidFill>
                <a:latin typeface="Arial"/>
                <a:ea typeface="DejaVu Sans"/>
              </a:rPr>
              <a:t>metals</a:t>
            </a:r>
            <a:r>
              <a:rPr lang="es-ES" sz="1200" b="1" strike="noStrike" spc="-1" dirty="0">
                <a:solidFill>
                  <a:schemeClr val="dk1"/>
                </a:solidFill>
                <a:latin typeface="Arial"/>
                <a:ea typeface="DejaVu Sans"/>
              </a:rPr>
              <a:t> vs </a:t>
            </a:r>
            <a:r>
              <a:rPr lang="es-ES" sz="1200" b="1" strike="noStrike" spc="-1" dirty="0" err="1">
                <a:solidFill>
                  <a:schemeClr val="dk1"/>
                </a:solidFill>
                <a:latin typeface="Arial"/>
                <a:ea typeface="DejaVu Sans"/>
              </a:rPr>
              <a:t>Stacks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of</a:t>
            </a:r>
            <a:r>
              <a:rPr lang="es-ES" sz="1200" b="1" spc="-1" dirty="0">
                <a:solidFill>
                  <a:schemeClr val="dk1"/>
                </a:solidFill>
                <a:latin typeface="Arial"/>
                <a:ea typeface="DejaVu Sans"/>
              </a:rPr>
              <a:t> Thin films. Ex. </a:t>
            </a:r>
            <a:r>
              <a:rPr lang="es-ES" sz="1200" b="1" spc="-1" dirty="0" err="1">
                <a:solidFill>
                  <a:schemeClr val="dk1"/>
                </a:solidFill>
                <a:latin typeface="Arial"/>
                <a:ea typeface="DejaVu Sans"/>
              </a:rPr>
              <a:t>substrate</a:t>
            </a:r>
            <a:r>
              <a:rPr lang="es-ES" sz="1200" b="1" spc="-1" dirty="0">
                <a:solidFill>
                  <a:schemeClr val="dk1"/>
                </a:solidFill>
                <a:latin typeface="Arial"/>
                <a:ea typeface="DejaVu Sans"/>
              </a:rPr>
              <a:t>/</a:t>
            </a:r>
            <a:r>
              <a:rPr lang="es-ES" sz="1200" b="1" strike="noStrike" spc="-1" dirty="0">
                <a:solidFill>
                  <a:schemeClr val="dk1"/>
                </a:solidFill>
                <a:latin typeface="Arial"/>
                <a:ea typeface="DejaVu Sans"/>
              </a:rPr>
              <a:t>Ti/Al</a:t>
            </a:r>
            <a:endParaRPr lang="ca-ES" sz="1200" b="0" strike="noStrike" spc="-1" dirty="0">
              <a:solidFill>
                <a:srgbClr val="000000"/>
              </a:solidFill>
              <a:latin typeface="Calibri"/>
            </a:endParaRPr>
          </a:p>
        </p:txBody>
      </p:sp>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endParaRPr lang="ca-ES" sz="1500" b="0" strike="noStrike" spc="-1" dirty="0">
              <a:solidFill>
                <a:srgbClr val="000000"/>
              </a:solidFill>
              <a:latin typeface="Calibri"/>
            </a:endParaRPr>
          </a:p>
        </p:txBody>
      </p:sp>
      <p:sp>
        <p:nvSpPr>
          <p:cNvPr id="18" name="28 CuadroTexto">
            <a:extLst>
              <a:ext uri="{FF2B5EF4-FFF2-40B4-BE49-F238E27FC236}">
                <a16:creationId xmlns:a16="http://schemas.microsoft.com/office/drawing/2014/main" id="{D968FE2C-F0D8-4C23-AD17-6375CA2B81D3}"/>
              </a:ext>
            </a:extLst>
          </p:cNvPr>
          <p:cNvSpPr/>
          <p:nvPr/>
        </p:nvSpPr>
        <p:spPr>
          <a:xfrm>
            <a:off x="4231110" y="1543930"/>
            <a:ext cx="2768051"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Enginnering</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or</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Advanced</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Thin Films</a:t>
            </a:r>
            <a:endParaRPr lang="ca-ES" sz="1400" b="0" strike="noStrike" spc="-1" dirty="0">
              <a:solidFill>
                <a:srgbClr val="000000"/>
              </a:solidFill>
              <a:latin typeface="Calibri"/>
            </a:endParaRPr>
          </a:p>
        </p:txBody>
      </p:sp>
      <p:sp>
        <p:nvSpPr>
          <p:cNvPr id="3" name="CuadroTexto 2">
            <a:extLst>
              <a:ext uri="{FF2B5EF4-FFF2-40B4-BE49-F238E27FC236}">
                <a16:creationId xmlns:a16="http://schemas.microsoft.com/office/drawing/2014/main" id="{19AE5F0E-C8A6-4C73-9970-8659F02DEC14}"/>
              </a:ext>
            </a:extLst>
          </p:cNvPr>
          <p:cNvSpPr txBox="1"/>
          <p:nvPr/>
        </p:nvSpPr>
        <p:spPr>
          <a:xfrm>
            <a:off x="3798767" y="1543930"/>
            <a:ext cx="371966" cy="600164"/>
          </a:xfrm>
          <a:prstGeom prst="rect">
            <a:avLst/>
          </a:prstGeom>
          <a:noFill/>
        </p:spPr>
        <p:txBody>
          <a:bodyPr wrap="square" rtlCol="0">
            <a:spAutoFit/>
          </a:bodyPr>
          <a:lstStyle/>
          <a:p>
            <a:r>
              <a:rPr lang="en-US" sz="3300" b="1" dirty="0"/>
              <a:t>+</a:t>
            </a:r>
          </a:p>
        </p:txBody>
      </p:sp>
      <p:sp>
        <p:nvSpPr>
          <p:cNvPr id="20" name="3 CuadroTexto">
            <a:extLst>
              <a:ext uri="{FF2B5EF4-FFF2-40B4-BE49-F238E27FC236}">
                <a16:creationId xmlns:a16="http://schemas.microsoft.com/office/drawing/2014/main" id="{DF0FF2F8-91DB-4B0C-9FD5-36C0A8D09E96}"/>
              </a:ext>
            </a:extLst>
          </p:cNvPr>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pic>
        <p:nvPicPr>
          <p:cNvPr id="2" name="Imagen 1">
            <a:extLst>
              <a:ext uri="{FF2B5EF4-FFF2-40B4-BE49-F238E27FC236}">
                <a16:creationId xmlns:a16="http://schemas.microsoft.com/office/drawing/2014/main" id="{435A778A-3103-4A06-80AC-E48D4D5A767B}"/>
              </a:ext>
            </a:extLst>
          </p:cNvPr>
          <p:cNvPicPr>
            <a:picLocks noChangeAspect="1"/>
          </p:cNvPicPr>
          <p:nvPr/>
        </p:nvPicPr>
        <p:blipFill>
          <a:blip r:embed="rId9"/>
          <a:stretch>
            <a:fillRect/>
          </a:stretch>
        </p:blipFill>
        <p:spPr>
          <a:xfrm>
            <a:off x="685497" y="2759037"/>
            <a:ext cx="6226540" cy="3550220"/>
          </a:xfrm>
          <a:prstGeom prst="rect">
            <a:avLst/>
          </a:prstGeom>
        </p:spPr>
      </p:pic>
      <p:pic>
        <p:nvPicPr>
          <p:cNvPr id="28" name="Google Shape;713;p79">
            <a:extLst>
              <a:ext uri="{FF2B5EF4-FFF2-40B4-BE49-F238E27FC236}">
                <a16:creationId xmlns:a16="http://schemas.microsoft.com/office/drawing/2014/main" id="{F1AA0D03-1D53-49D3-A0EB-F7BD44C34DF2}"/>
              </a:ext>
            </a:extLst>
          </p:cNvPr>
          <p:cNvPicPr preferRelativeResize="0"/>
          <p:nvPr/>
        </p:nvPicPr>
        <p:blipFill>
          <a:blip r:embed="rId10">
            <a:alphaModFix/>
          </a:blip>
          <a:stretch>
            <a:fillRect/>
          </a:stretch>
        </p:blipFill>
        <p:spPr>
          <a:xfrm>
            <a:off x="8060315" y="3193575"/>
            <a:ext cx="3635916" cy="3159495"/>
          </a:xfrm>
          <a:prstGeom prst="rect">
            <a:avLst/>
          </a:prstGeom>
          <a:noFill/>
          <a:ln>
            <a:noFill/>
          </a:ln>
        </p:spPr>
      </p:pic>
      <p:pic>
        <p:nvPicPr>
          <p:cNvPr id="27" name="Google Shape;572;p66">
            <a:extLst>
              <a:ext uri="{FF2B5EF4-FFF2-40B4-BE49-F238E27FC236}">
                <a16:creationId xmlns:a16="http://schemas.microsoft.com/office/drawing/2014/main" id="{7A27A57D-3878-4E37-877C-22DF32678163}"/>
              </a:ext>
            </a:extLst>
          </p:cNvPr>
          <p:cNvPicPr preferRelativeResize="0"/>
          <p:nvPr/>
        </p:nvPicPr>
        <p:blipFill>
          <a:blip r:embed="rId11">
            <a:alphaModFix/>
          </a:blip>
          <a:stretch>
            <a:fillRect/>
          </a:stretch>
        </p:blipFill>
        <p:spPr>
          <a:xfrm>
            <a:off x="9781431" y="1418358"/>
            <a:ext cx="2397630" cy="1869279"/>
          </a:xfrm>
          <a:prstGeom prst="rect">
            <a:avLst/>
          </a:prstGeom>
          <a:noFill/>
          <a:ln>
            <a:noFill/>
          </a:ln>
        </p:spPr>
      </p:pic>
      <p:pic>
        <p:nvPicPr>
          <p:cNvPr id="29" name="Imagen 28">
            <a:extLst>
              <a:ext uri="{FF2B5EF4-FFF2-40B4-BE49-F238E27FC236}">
                <a16:creationId xmlns:a16="http://schemas.microsoft.com/office/drawing/2014/main" id="{92B741E8-0E39-440F-8381-05237F34180B}"/>
              </a:ext>
            </a:extLst>
          </p:cNvPr>
          <p:cNvPicPr>
            <a:picLocks noChangeAspect="1"/>
          </p:cNvPicPr>
          <p:nvPr/>
        </p:nvPicPr>
        <p:blipFill>
          <a:blip r:embed="rId12"/>
          <a:stretch>
            <a:fillRect/>
          </a:stretch>
        </p:blipFill>
        <p:spPr>
          <a:xfrm>
            <a:off x="7358374" y="1479682"/>
            <a:ext cx="2295160" cy="1746630"/>
          </a:xfrm>
          <a:prstGeom prst="rect">
            <a:avLst/>
          </a:prstGeom>
          <a:ln w="0">
            <a:noFill/>
          </a:ln>
        </p:spPr>
      </p:pic>
    </p:spTree>
    <p:extLst>
      <p:ext uri="{BB962C8B-B14F-4D97-AF65-F5344CB8AC3E}">
        <p14:creationId xmlns:p14="http://schemas.microsoft.com/office/powerpoint/2010/main" val="1209828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n 31">
            <a:extLst>
              <a:ext uri="{FF2B5EF4-FFF2-40B4-BE49-F238E27FC236}">
                <a16:creationId xmlns:a16="http://schemas.microsoft.com/office/drawing/2014/main" id="{2FA1CFA3-2A79-47A9-B019-691AC9C905AF}"/>
              </a:ext>
            </a:extLst>
          </p:cNvPr>
          <p:cNvPicPr>
            <a:picLocks noChangeAspect="1"/>
          </p:cNvPicPr>
          <p:nvPr/>
        </p:nvPicPr>
        <p:blipFill>
          <a:blip r:embed="rId3"/>
          <a:stretch>
            <a:fillRect/>
          </a:stretch>
        </p:blipFill>
        <p:spPr>
          <a:xfrm>
            <a:off x="6660437" y="5239574"/>
            <a:ext cx="2292273" cy="693013"/>
          </a:xfrm>
          <a:prstGeom prst="rect">
            <a:avLst/>
          </a:prstGeom>
        </p:spPr>
      </p:pic>
      <p:pic>
        <p:nvPicPr>
          <p:cNvPr id="302" name="Imagen 7"/>
          <p:cNvPicPr/>
          <p:nvPr/>
        </p:nvPicPr>
        <p:blipFill>
          <a:blip r:embed="rId4"/>
          <a:srcRect l="45511" t="49865" r="2036" b="2969"/>
          <a:stretch/>
        </p:blipFill>
        <p:spPr>
          <a:xfrm>
            <a:off x="4511876" y="4578138"/>
            <a:ext cx="2148560" cy="1648225"/>
          </a:xfrm>
          <a:prstGeom prst="rect">
            <a:avLst/>
          </a:prstGeom>
          <a:noFill/>
          <a:ln w="0">
            <a:noFill/>
          </a:ln>
        </p:spPr>
      </p:pic>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5"/>
            <a:stretch/>
          </p:blipFill>
          <p:spPr>
            <a:xfrm flipH="1">
              <a:off x="-360" y="0"/>
              <a:ext cx="12192480" cy="908280"/>
            </a:xfrm>
            <a:prstGeom prst="rect">
              <a:avLst/>
            </a:prstGeom>
            <a:noFill/>
            <a:ln w="0">
              <a:noFill/>
            </a:ln>
          </p:spPr>
        </p:pic>
        <p:grpSp>
          <p:nvGrpSpPr>
            <p:cNvPr id="289" name="Grupo 8"/>
            <p:cNvGrpSpPr/>
            <p:nvPr/>
          </p:nvGrpSpPr>
          <p:grpSpPr>
            <a:xfrm>
              <a:off x="705745" y="53170"/>
              <a:ext cx="7343084" cy="740472"/>
              <a:chOff x="705745" y="53170"/>
              <a:chExt cx="7343084" cy="740472"/>
            </a:xfrm>
          </p:grpSpPr>
          <p:pic>
            <p:nvPicPr>
              <p:cNvPr id="290" name="Imagen 9"/>
              <p:cNvPicPr>
                <a:picLocks noChangeAspect="1"/>
              </p:cNvPicPr>
              <p:nvPr/>
            </p:nvPicPr>
            <p:blipFill>
              <a:blip r:embed="rId6"/>
              <a:srcRect l="34836"/>
              <a:stretch/>
            </p:blipFill>
            <p:spPr>
              <a:xfrm>
                <a:off x="3545831" y="53170"/>
                <a:ext cx="4502998" cy="740472"/>
              </a:xfrm>
              <a:prstGeom prst="rect">
                <a:avLst/>
              </a:prstGeom>
              <a:noFill/>
              <a:ln w="0">
                <a:noFill/>
              </a:ln>
            </p:spPr>
          </p:pic>
          <p:pic>
            <p:nvPicPr>
              <p:cNvPr id="291" name="Imagen 10"/>
              <p:cNvPicPr>
                <a:picLocks noChangeAspect="1"/>
              </p:cNvPicPr>
              <p:nvPr/>
            </p:nvPicPr>
            <p:blipFill>
              <a:blip r:embed="rId7"/>
              <a:stretch/>
            </p:blipFill>
            <p:spPr>
              <a:xfrm>
                <a:off x="705745" y="135087"/>
                <a:ext cx="1878304" cy="640762"/>
              </a:xfrm>
              <a:prstGeom prst="rect">
                <a:avLst/>
              </a:prstGeom>
              <a:noFill/>
              <a:ln w="0">
                <a:noFill/>
              </a:ln>
            </p:spPr>
          </p:pic>
        </p:grpSp>
        <p:pic>
          <p:nvPicPr>
            <p:cNvPr id="292" name="Imagen 11"/>
            <p:cNvPicPr/>
            <p:nvPr/>
          </p:nvPicPr>
          <p:blipFill>
            <a:blip r:embed="rId5"/>
            <a:stretch/>
          </p:blipFill>
          <p:spPr>
            <a:xfrm flipH="1">
              <a:off x="-4680" y="6378120"/>
              <a:ext cx="12192480" cy="465120"/>
            </a:xfrm>
            <a:prstGeom prst="rect">
              <a:avLst/>
            </a:prstGeom>
            <a:noFill/>
            <a:ln w="0">
              <a:noFill/>
            </a:ln>
          </p:spPr>
        </p:pic>
      </p:grpSp>
      <p:pic>
        <p:nvPicPr>
          <p:cNvPr id="293" name="Imagen 14"/>
          <p:cNvPicPr/>
          <p:nvPr/>
        </p:nvPicPr>
        <p:blipFill>
          <a:blip r:embed="rId8"/>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37</a:t>
            </a:fld>
            <a:endParaRPr lang="ca-ES" sz="1200" spc="-1">
              <a:solidFill>
                <a:srgbClr val="000000"/>
              </a:solidFill>
              <a:latin typeface="Calibri"/>
            </a:endParaRPr>
          </a:p>
        </p:txBody>
      </p:sp>
      <p:pic>
        <p:nvPicPr>
          <p:cNvPr id="297" name="Diagrama 21"/>
          <p:cNvPicPr/>
          <p:nvPr/>
        </p:nvPicPr>
        <p:blipFill>
          <a:blip r:embed="rId9"/>
          <a:stretch/>
        </p:blipFill>
        <p:spPr>
          <a:xfrm>
            <a:off x="9899146" y="446"/>
            <a:ext cx="1695019" cy="907442"/>
          </a:xfrm>
          <a:prstGeom prst="rect">
            <a:avLst/>
          </a:prstGeom>
          <a:noFill/>
          <a:ln w="0">
            <a:noFill/>
          </a:ln>
        </p:spPr>
      </p:pic>
      <p:pic>
        <p:nvPicPr>
          <p:cNvPr id="300" name="Imagen 2"/>
          <p:cNvPicPr/>
          <p:nvPr/>
        </p:nvPicPr>
        <p:blipFill>
          <a:blip r:embed="rId10"/>
          <a:stretch/>
        </p:blipFill>
        <p:spPr>
          <a:xfrm>
            <a:off x="7455388" y="2387791"/>
            <a:ext cx="1933230" cy="2272512"/>
          </a:xfrm>
          <a:prstGeom prst="rect">
            <a:avLst/>
          </a:prstGeom>
          <a:noFill/>
          <a:ln w="0">
            <a:noFill/>
          </a:ln>
        </p:spPr>
      </p:pic>
      <p:pic>
        <p:nvPicPr>
          <p:cNvPr id="301" name="Imagen 3"/>
          <p:cNvPicPr/>
          <p:nvPr/>
        </p:nvPicPr>
        <p:blipFill>
          <a:blip r:embed="rId11"/>
          <a:stretch/>
        </p:blipFill>
        <p:spPr>
          <a:xfrm>
            <a:off x="422000" y="2313084"/>
            <a:ext cx="2834991" cy="1862398"/>
          </a:xfrm>
          <a:prstGeom prst="rect">
            <a:avLst/>
          </a:prstGeom>
          <a:noFill/>
          <a:ln w="0">
            <a:noFill/>
          </a:ln>
        </p:spPr>
      </p:pic>
      <p:sp>
        <p:nvSpPr>
          <p:cNvPr id="303" name="3 CuadroTexto"/>
          <p:cNvSpPr/>
          <p:nvPr/>
        </p:nvSpPr>
        <p:spPr>
          <a:xfrm>
            <a:off x="-4247" y="875705"/>
            <a:ext cx="12209639" cy="411247"/>
          </a:xfrm>
          <a:prstGeom prst="rect">
            <a:avLst/>
          </a:prstGeom>
          <a:solidFill>
            <a:schemeClr val="bg1">
              <a:lumMod val="50000"/>
            </a:schemeClr>
          </a:solidFill>
          <a:ln w="25400">
            <a:solidFill>
              <a:schemeClr val="bg1"/>
            </a:solid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200" b="1" spc="-1" dirty="0" err="1">
                <a:solidFill>
                  <a:schemeClr val="lt1"/>
                </a:solidFill>
                <a:latin typeface="Arial"/>
                <a:ea typeface="DejaVu Sans"/>
              </a:rPr>
              <a:t>Superconducting</a:t>
            </a:r>
            <a:r>
              <a:rPr lang="es-ES" sz="2200" b="1" spc="-1" dirty="0">
                <a:solidFill>
                  <a:schemeClr val="lt1"/>
                </a:solidFill>
                <a:latin typeface="Arial"/>
                <a:ea typeface="DejaVu Sans"/>
              </a:rPr>
              <a:t> &amp; </a:t>
            </a:r>
            <a:r>
              <a:rPr lang="es-ES" sz="2200" b="1" spc="-1" dirty="0" err="1">
                <a:solidFill>
                  <a:schemeClr val="lt1"/>
                </a:solidFill>
                <a:latin typeface="Arial"/>
                <a:ea typeface="DejaVu Sans"/>
              </a:rPr>
              <a:t>Hybrid</a:t>
            </a:r>
            <a:r>
              <a:rPr lang="es-ES" sz="2200" b="1" spc="-1" dirty="0">
                <a:solidFill>
                  <a:schemeClr val="lt1"/>
                </a:solidFill>
                <a:latin typeface="Arial"/>
                <a:ea typeface="DejaVu Sans"/>
              </a:rPr>
              <a:t> Quantum Chips </a:t>
            </a:r>
            <a:r>
              <a:rPr lang="es-ES" sz="2200" b="1" spc="-1" dirty="0" err="1">
                <a:solidFill>
                  <a:schemeClr val="lt1"/>
                </a:solidFill>
                <a:latin typeface="Arial"/>
                <a:ea typeface="DejaVu Sans"/>
              </a:rPr>
              <a:t>Team</a:t>
            </a:r>
            <a:r>
              <a:rPr lang="es-ES" sz="2200" b="1" spc="-1" dirty="0">
                <a:solidFill>
                  <a:schemeClr val="lt1"/>
                </a:solidFill>
                <a:latin typeface="Arial"/>
                <a:ea typeface="DejaVu Sans"/>
              </a:rPr>
              <a:t>    -   </a:t>
            </a:r>
            <a:r>
              <a:rPr lang="es-ES" sz="2200" b="1" spc="-1" dirty="0" err="1">
                <a:solidFill>
                  <a:schemeClr val="lt1"/>
                </a:solidFill>
                <a:effectLst>
                  <a:outerShdw blurRad="38100" dist="38100" dir="2700000" algn="tl">
                    <a:srgbClr val="000000">
                      <a:alpha val="43137"/>
                    </a:srgbClr>
                  </a:outerShdw>
                </a:effectLst>
                <a:latin typeface="Arial"/>
                <a:ea typeface="DejaVu Sans"/>
              </a:rPr>
              <a:t>Overview</a:t>
            </a:r>
            <a:endParaRPr lang="ca-ES" sz="2200" spc="-1" dirty="0">
              <a:solidFill>
                <a:srgbClr val="FFFFFF"/>
              </a:solidFill>
              <a:effectLst>
                <a:outerShdw blurRad="38100" dist="38100" dir="2700000" algn="tl">
                  <a:srgbClr val="000000">
                    <a:alpha val="43137"/>
                  </a:srgbClr>
                </a:outerShdw>
              </a:effectLst>
              <a:latin typeface="Calibri"/>
            </a:endParaRPr>
          </a:p>
        </p:txBody>
      </p:sp>
      <p:sp>
        <p:nvSpPr>
          <p:cNvPr id="304" name="28 CuadroTexto"/>
          <p:cNvSpPr/>
          <p:nvPr/>
        </p:nvSpPr>
        <p:spPr>
          <a:xfrm>
            <a:off x="66005" y="1425080"/>
            <a:ext cx="3514901" cy="521698"/>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spc="-1" dirty="0" err="1">
                <a:solidFill>
                  <a:schemeClr val="dk1"/>
                </a:solidFill>
                <a:latin typeface="Arial"/>
                <a:ea typeface="DejaVu Sans"/>
              </a:rPr>
              <a:t>Baseline</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Superconducting</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Devices</a:t>
            </a:r>
            <a:r>
              <a:rPr lang="es-ES" sz="1400" b="1" spc="-1" dirty="0">
                <a:solidFill>
                  <a:schemeClr val="dk1"/>
                </a:solidFill>
                <a:latin typeface="Arial"/>
                <a:ea typeface="DejaVu Sans"/>
              </a:rPr>
              <a:t>.</a:t>
            </a:r>
            <a:endParaRPr lang="ca-ES" sz="1400" spc="-1" dirty="0">
              <a:solidFill>
                <a:srgbClr val="000000"/>
              </a:solidFill>
              <a:latin typeface="Calibri"/>
            </a:endParaRPr>
          </a:p>
          <a:p>
            <a:pPr algn="ctr" defTabSz="914309"/>
            <a:r>
              <a:rPr lang="es-ES" sz="1400" b="1" spc="-1" dirty="0">
                <a:solidFill>
                  <a:schemeClr val="dk1"/>
                </a:solidFill>
                <a:latin typeface="Arial"/>
                <a:ea typeface="DejaVu Sans"/>
              </a:rPr>
              <a:t> </a:t>
            </a:r>
            <a:r>
              <a:rPr lang="es-ES" sz="1200" b="1" spc="-1" dirty="0" err="1">
                <a:solidFill>
                  <a:schemeClr val="dk1"/>
                </a:solidFill>
                <a:latin typeface="Arial"/>
                <a:ea typeface="DejaVu Sans"/>
              </a:rPr>
              <a:t>Design</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Fabrication</a:t>
            </a:r>
            <a:r>
              <a:rPr lang="es-ES" sz="1200" b="1" spc="-1" dirty="0">
                <a:solidFill>
                  <a:schemeClr val="dk1"/>
                </a:solidFill>
                <a:latin typeface="Arial"/>
                <a:ea typeface="DejaVu Sans"/>
              </a:rPr>
              <a:t> and </a:t>
            </a:r>
            <a:r>
              <a:rPr lang="es-ES" sz="1200" b="1" spc="-1" dirty="0" err="1">
                <a:solidFill>
                  <a:schemeClr val="dk1"/>
                </a:solidFill>
                <a:latin typeface="Arial"/>
                <a:ea typeface="DejaVu Sans"/>
              </a:rPr>
              <a:t>Testing</a:t>
            </a:r>
            <a:endParaRPr lang="ca-ES" sz="1200" spc="-1" dirty="0">
              <a:solidFill>
                <a:srgbClr val="000000"/>
              </a:solidFill>
              <a:latin typeface="Calibri"/>
            </a:endParaRPr>
          </a:p>
        </p:txBody>
      </p:sp>
      <p:sp>
        <p:nvSpPr>
          <p:cNvPr id="305" name="28 CuadroTexto"/>
          <p:cNvSpPr/>
          <p:nvPr/>
        </p:nvSpPr>
        <p:spPr>
          <a:xfrm>
            <a:off x="7134125" y="1431559"/>
            <a:ext cx="3109694" cy="49097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spc="-1" dirty="0" err="1">
                <a:solidFill>
                  <a:schemeClr val="dk1"/>
                </a:solidFill>
                <a:latin typeface="Arial"/>
                <a:ea typeface="DejaVu Sans"/>
              </a:rPr>
              <a:t>Hybrid</a:t>
            </a:r>
            <a:r>
              <a:rPr lang="es-ES" sz="1400" b="1" spc="-1" dirty="0">
                <a:solidFill>
                  <a:schemeClr val="dk1"/>
                </a:solidFill>
                <a:latin typeface="Arial"/>
                <a:ea typeface="DejaVu Sans"/>
              </a:rPr>
              <a:t> and </a:t>
            </a:r>
            <a:r>
              <a:rPr lang="es-ES" sz="1400" b="1" spc="-1" dirty="0" err="1">
                <a:solidFill>
                  <a:schemeClr val="dk1"/>
                </a:solidFill>
                <a:latin typeface="Arial"/>
                <a:ea typeface="DejaVu Sans"/>
              </a:rPr>
              <a:t>Emerging</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Systems</a:t>
            </a:r>
            <a:r>
              <a:rPr lang="es-ES" sz="1400" b="1" spc="-1" dirty="0">
                <a:solidFill>
                  <a:schemeClr val="dk1"/>
                </a:solidFill>
                <a:latin typeface="Arial"/>
                <a:ea typeface="DejaVu Sans"/>
              </a:rPr>
              <a:t>.</a:t>
            </a:r>
          </a:p>
          <a:p>
            <a:pPr algn="ctr" defTabSz="914309"/>
            <a:r>
              <a:rPr lang="es-ES" sz="1200" b="1" spc="-1" dirty="0">
                <a:solidFill>
                  <a:schemeClr val="dk1"/>
                </a:solidFill>
                <a:latin typeface="Arial"/>
                <a:ea typeface="DejaVu Sans"/>
              </a:rPr>
              <a:t>Novel </a:t>
            </a:r>
            <a:r>
              <a:rPr lang="es-ES" sz="1200" b="1" spc="-1" dirty="0" err="1">
                <a:solidFill>
                  <a:schemeClr val="dk1"/>
                </a:solidFill>
                <a:latin typeface="Arial"/>
                <a:ea typeface="DejaVu Sans"/>
              </a:rPr>
              <a:t>Fabrication</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Methods</a:t>
            </a:r>
            <a:endParaRPr lang="es-ES" sz="1200" b="1" spc="-1" dirty="0">
              <a:solidFill>
                <a:schemeClr val="dk1"/>
              </a:solidFill>
              <a:latin typeface="Arial"/>
              <a:ea typeface="DejaVu Sans"/>
            </a:endParaRPr>
          </a:p>
        </p:txBody>
      </p:sp>
      <p:sp>
        <p:nvSpPr>
          <p:cNvPr id="306" name="28 CuadroTexto"/>
          <p:cNvSpPr/>
          <p:nvPr/>
        </p:nvSpPr>
        <p:spPr>
          <a:xfrm>
            <a:off x="73924" y="4418093"/>
            <a:ext cx="3478144"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35995" tIns="44994" rIns="35995" bIns="44994" anchor="t">
            <a:spAutoFit/>
          </a:bodyPr>
          <a:lstStyle/>
          <a:p>
            <a:pPr algn="ctr" defTabSz="914309"/>
            <a:r>
              <a:rPr lang="es-ES" sz="1200" b="1" spc="-1" dirty="0">
                <a:solidFill>
                  <a:schemeClr val="dk1"/>
                </a:solidFill>
                <a:latin typeface="Arial"/>
                <a:ea typeface="DejaVu Sans"/>
              </a:rPr>
              <a:t>Superconductor </a:t>
            </a:r>
            <a:r>
              <a:rPr lang="es-ES" sz="1200" b="1" spc="-1" dirty="0" err="1">
                <a:solidFill>
                  <a:schemeClr val="dk1"/>
                </a:solidFill>
                <a:latin typeface="Arial"/>
                <a:ea typeface="DejaVu Sans"/>
              </a:rPr>
              <a:t>Thin</a:t>
            </a:r>
            <a:r>
              <a:rPr lang="es-ES" sz="1200" b="1" spc="-1" dirty="0">
                <a:solidFill>
                  <a:schemeClr val="dk1"/>
                </a:solidFill>
                <a:latin typeface="Arial"/>
                <a:ea typeface="DejaVu Sans"/>
              </a:rPr>
              <a:t> films &amp; Test </a:t>
            </a:r>
            <a:r>
              <a:rPr lang="es-ES" sz="1200" b="1" spc="-1" dirty="0" err="1">
                <a:solidFill>
                  <a:schemeClr val="dk1"/>
                </a:solidFill>
                <a:latin typeface="Arial"/>
                <a:ea typeface="DejaVu Sans"/>
              </a:rPr>
              <a:t>Structures</a:t>
            </a:r>
            <a:r>
              <a:rPr lang="es-ES" sz="1200" b="1" spc="-1" dirty="0">
                <a:solidFill>
                  <a:schemeClr val="dk1"/>
                </a:solidFill>
                <a:latin typeface="Arial"/>
                <a:ea typeface="DejaVu Sans"/>
              </a:rPr>
              <a:t> </a:t>
            </a:r>
            <a:endParaRPr lang="ca-ES" sz="1200" spc="-1" dirty="0">
              <a:solidFill>
                <a:srgbClr val="000000"/>
              </a:solidFill>
              <a:latin typeface="Calibri"/>
            </a:endParaRPr>
          </a:p>
        </p:txBody>
      </p:sp>
      <p:graphicFrame>
        <p:nvGraphicFramePr>
          <p:cNvPr id="307" name="Tabla 11"/>
          <p:cNvGraphicFramePr/>
          <p:nvPr/>
        </p:nvGraphicFramePr>
        <p:xfrm>
          <a:off x="308973" y="4854822"/>
          <a:ext cx="2096368" cy="1371540"/>
        </p:xfrm>
        <a:graphic>
          <a:graphicData uri="http://schemas.openxmlformats.org/drawingml/2006/table">
            <a:tbl>
              <a:tblPr/>
              <a:tblGrid>
                <a:gridCol w="1048184">
                  <a:extLst>
                    <a:ext uri="{9D8B030D-6E8A-4147-A177-3AD203B41FA5}">
                      <a16:colId xmlns:a16="http://schemas.microsoft.com/office/drawing/2014/main" val="20000"/>
                    </a:ext>
                  </a:extLst>
                </a:gridCol>
                <a:gridCol w="1048184">
                  <a:extLst>
                    <a:ext uri="{9D8B030D-6E8A-4147-A177-3AD203B41FA5}">
                      <a16:colId xmlns:a16="http://schemas.microsoft.com/office/drawing/2014/main" val="20001"/>
                    </a:ext>
                  </a:extLst>
                </a:gridCol>
              </a:tblGrid>
              <a:tr h="274284">
                <a:tc>
                  <a:txBody>
                    <a:bodyPr/>
                    <a:lstStyle/>
                    <a:p>
                      <a:pPr defTabSz="914400">
                        <a:lnSpc>
                          <a:spcPct val="100000"/>
                        </a:lnSpc>
                      </a:pPr>
                      <a:r>
                        <a:rPr lang="es-ES" sz="1200" b="1" strike="noStrike" spc="-1">
                          <a:solidFill>
                            <a:schemeClr val="lt1"/>
                          </a:solidFill>
                          <a:latin typeface="Arial"/>
                          <a:ea typeface="DejaVu Sans"/>
                        </a:rPr>
                        <a:t>Material</a:t>
                      </a:r>
                      <a:endParaRPr lang="ca-ES" sz="1200" b="0" strike="noStrike" spc="-1">
                        <a:solidFill>
                          <a:srgbClr val="FFFFFF"/>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tc>
                  <a:txBody>
                    <a:bodyPr/>
                    <a:lstStyle/>
                    <a:p>
                      <a:pPr algn="ctr" defTabSz="914400">
                        <a:lnSpc>
                          <a:spcPct val="100000"/>
                        </a:lnSpc>
                      </a:pPr>
                      <a:r>
                        <a:rPr lang="es-ES" sz="1200" b="1" strike="noStrike" spc="-1">
                          <a:solidFill>
                            <a:schemeClr val="lt1"/>
                          </a:solidFill>
                          <a:latin typeface="Arial"/>
                          <a:ea typeface="DejaVu Sans"/>
                        </a:rPr>
                        <a:t> Tc</a:t>
                      </a:r>
                      <a:endParaRPr lang="ca-ES" sz="1200" b="0" strike="noStrike" spc="-1">
                        <a:solidFill>
                          <a:srgbClr val="FFFFFF"/>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extLst>
                  <a:ext uri="{0D108BD9-81ED-4DB2-BD59-A6C34878D82A}">
                    <a16:rowId xmlns:a16="http://schemas.microsoft.com/office/drawing/2014/main" val="10000"/>
                  </a:ext>
                </a:extLst>
              </a:tr>
              <a:tr h="274284">
                <a:tc>
                  <a:txBody>
                    <a:bodyPr/>
                    <a:lstStyle/>
                    <a:p>
                      <a:pPr defTabSz="914400">
                        <a:lnSpc>
                          <a:spcPct val="100000"/>
                        </a:lnSpc>
                      </a:pPr>
                      <a:r>
                        <a:rPr lang="es-ES" sz="1200" b="1" strike="noStrike" spc="-1">
                          <a:solidFill>
                            <a:schemeClr val="dk1"/>
                          </a:solidFill>
                          <a:latin typeface="Arial"/>
                          <a:ea typeface="DejaVu Sans"/>
                        </a:rPr>
                        <a:t>Aluminum</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1.2</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1"/>
                  </a:ext>
                </a:extLst>
              </a:tr>
              <a:tr h="274284">
                <a:tc>
                  <a:txBody>
                    <a:bodyPr/>
                    <a:lstStyle/>
                    <a:p>
                      <a:pPr defTabSz="914400">
                        <a:lnSpc>
                          <a:spcPct val="100000"/>
                        </a:lnSpc>
                      </a:pPr>
                      <a:r>
                        <a:rPr lang="es-ES" sz="1200" b="1" strike="noStrike" spc="-1">
                          <a:solidFill>
                            <a:schemeClr val="dk1"/>
                          </a:solidFill>
                          <a:latin typeface="Arial"/>
                          <a:ea typeface="DejaVu Sans"/>
                        </a:rPr>
                        <a:t>Tantalum</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4.2-4.4</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2"/>
                  </a:ext>
                </a:extLst>
              </a:tr>
              <a:tr h="274284">
                <a:tc>
                  <a:txBody>
                    <a:bodyPr/>
                    <a:lstStyle/>
                    <a:p>
                      <a:pPr defTabSz="914400">
                        <a:lnSpc>
                          <a:spcPct val="100000"/>
                        </a:lnSpc>
                      </a:pPr>
                      <a:r>
                        <a:rPr lang="es-ES" sz="1200" b="1" strike="noStrike" spc="-1">
                          <a:solidFill>
                            <a:schemeClr val="dk1"/>
                          </a:solidFill>
                          <a:latin typeface="Arial"/>
                          <a:ea typeface="DejaVu Sans"/>
                        </a:rPr>
                        <a:t>Niobium</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Symbol"/>
                          <a:ea typeface="DejaVu Sans"/>
                        </a:rPr>
                        <a:t></a:t>
                      </a:r>
                      <a:r>
                        <a:rPr lang="es-ES" sz="1200" b="1" strike="noStrike" spc="-1">
                          <a:solidFill>
                            <a:schemeClr val="dk1"/>
                          </a:solidFill>
                          <a:latin typeface="Arial"/>
                          <a:ea typeface="DejaVu Sans"/>
                        </a:rPr>
                        <a:t> 4.5</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3"/>
                  </a:ext>
                </a:extLst>
              </a:tr>
              <a:tr h="274284">
                <a:tc>
                  <a:txBody>
                    <a:bodyPr/>
                    <a:lstStyle/>
                    <a:p>
                      <a:pPr defTabSz="914400">
                        <a:lnSpc>
                          <a:spcPct val="100000"/>
                        </a:lnSpc>
                      </a:pPr>
                      <a:r>
                        <a:rPr lang="el-GR" sz="1200" b="1" strike="noStrike" spc="-1">
                          <a:solidFill>
                            <a:schemeClr val="dk1"/>
                          </a:solidFill>
                          <a:latin typeface="Arial"/>
                          <a:ea typeface="DejaVu Sans"/>
                        </a:rPr>
                        <a:t>α</a:t>
                      </a:r>
                      <a:r>
                        <a:rPr lang="es-ES" sz="1200" b="1" strike="noStrike" spc="-1">
                          <a:solidFill>
                            <a:schemeClr val="dk1"/>
                          </a:solidFill>
                          <a:latin typeface="Arial"/>
                          <a:ea typeface="DejaVu Sans"/>
                        </a:rPr>
                        <a:t>-Tungsten</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&lt; 100mK</a:t>
                      </a:r>
                      <a:endParaRPr lang="ca-ES" sz="1200" b="0" strike="noStrike" spc="-1">
                        <a:solidFill>
                          <a:srgbClr val="000000"/>
                        </a:solidFill>
                        <a:latin typeface="Calibri"/>
                      </a:endParaRPr>
                    </a:p>
                  </a:txBody>
                  <a:tcPr marL="91428" marR="91428" marT="45714" marB="45714">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4"/>
                  </a:ext>
                </a:extLst>
              </a:tr>
            </a:tbl>
          </a:graphicData>
        </a:graphic>
      </p:graphicFrame>
      <p:sp>
        <p:nvSpPr>
          <p:cNvPr id="308" name="28 CuadroTexto"/>
          <p:cNvSpPr/>
          <p:nvPr/>
        </p:nvSpPr>
        <p:spPr>
          <a:xfrm>
            <a:off x="3739276" y="1425080"/>
            <a:ext cx="3236481" cy="521698"/>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spc="-1" dirty="0" err="1">
                <a:solidFill>
                  <a:schemeClr val="dk1"/>
                </a:solidFill>
                <a:latin typeface="Arial"/>
                <a:ea typeface="DejaVu Sans"/>
              </a:rPr>
              <a:t>Customized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or</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Advanced</a:t>
            </a:r>
            <a:r>
              <a:rPr lang="es-ES" sz="1400" b="1" spc="-1" dirty="0">
                <a:solidFill>
                  <a:schemeClr val="dk1"/>
                </a:solidFill>
                <a:latin typeface="Arial"/>
                <a:ea typeface="DejaVu Sans"/>
              </a:rPr>
              <a:t> </a:t>
            </a:r>
          </a:p>
          <a:p>
            <a:pPr algn="ctr" defTabSz="914309"/>
            <a:r>
              <a:rPr lang="es-ES" sz="1400" b="1" spc="-1" dirty="0" err="1">
                <a:solidFill>
                  <a:schemeClr val="dk1"/>
                </a:solidFill>
                <a:latin typeface="Arial"/>
                <a:ea typeface="DejaVu Sans"/>
              </a:rPr>
              <a:t>Superconducting</a:t>
            </a:r>
            <a:r>
              <a:rPr lang="es-ES" sz="1400" b="1" spc="-1" dirty="0">
                <a:solidFill>
                  <a:schemeClr val="dk1"/>
                </a:solidFill>
                <a:latin typeface="Arial"/>
                <a:ea typeface="DejaVu Sans"/>
              </a:rPr>
              <a:t> Thin films </a:t>
            </a:r>
            <a:endParaRPr lang="ca-ES" sz="1400" spc="-1" dirty="0">
              <a:solidFill>
                <a:srgbClr val="000000"/>
              </a:solidFill>
              <a:latin typeface="Calibri"/>
            </a:endParaRPr>
          </a:p>
        </p:txBody>
      </p:sp>
      <p:pic>
        <p:nvPicPr>
          <p:cNvPr id="309" name="Imagen 12"/>
          <p:cNvPicPr/>
          <p:nvPr/>
        </p:nvPicPr>
        <p:blipFill>
          <a:blip r:embed="rId12"/>
          <a:srcRect t="47474" r="50602" b="3524"/>
          <a:stretch/>
        </p:blipFill>
        <p:spPr>
          <a:xfrm>
            <a:off x="4292204" y="2291629"/>
            <a:ext cx="2019337" cy="1537669"/>
          </a:xfrm>
          <a:prstGeom prst="rect">
            <a:avLst/>
          </a:prstGeom>
          <a:noFill/>
          <a:ln w="0">
            <a:noFill/>
          </a:ln>
        </p:spPr>
      </p:pic>
      <p:sp>
        <p:nvSpPr>
          <p:cNvPr id="310" name="28 CuadroTexto"/>
          <p:cNvSpPr/>
          <p:nvPr/>
        </p:nvSpPr>
        <p:spPr>
          <a:xfrm>
            <a:off x="3739276" y="2007458"/>
            <a:ext cx="3236481"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err="1">
                <a:solidFill>
                  <a:schemeClr val="dk1"/>
                </a:solidFill>
                <a:latin typeface="Arial"/>
                <a:ea typeface="DejaVu Sans"/>
              </a:rPr>
              <a:t>Nitridized</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Aluminum</a:t>
            </a:r>
            <a:endParaRPr lang="ca-ES" sz="1200" spc="-1" dirty="0">
              <a:solidFill>
                <a:srgbClr val="000000"/>
              </a:solidFill>
              <a:latin typeface="Calibri"/>
            </a:endParaRPr>
          </a:p>
        </p:txBody>
      </p:sp>
      <p:sp>
        <p:nvSpPr>
          <p:cNvPr id="311" name="28 CuadroTexto"/>
          <p:cNvSpPr/>
          <p:nvPr/>
        </p:nvSpPr>
        <p:spPr>
          <a:xfrm>
            <a:off x="3739276" y="4198792"/>
            <a:ext cx="3236481"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a:solidFill>
                  <a:schemeClr val="dk1"/>
                </a:solidFill>
                <a:latin typeface="Arial"/>
                <a:ea typeface="DejaVu Sans"/>
              </a:rPr>
              <a:t>Ion </a:t>
            </a:r>
            <a:r>
              <a:rPr lang="es-ES" sz="1200" b="1" spc="-1" dirty="0" err="1">
                <a:solidFill>
                  <a:schemeClr val="dk1"/>
                </a:solidFill>
                <a:latin typeface="Arial"/>
                <a:ea typeface="DejaVu Sans"/>
              </a:rPr>
              <a:t>Irradiation</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for</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Thin</a:t>
            </a:r>
            <a:r>
              <a:rPr lang="es-ES" sz="1200" b="1" spc="-1" dirty="0">
                <a:solidFill>
                  <a:schemeClr val="dk1"/>
                </a:solidFill>
                <a:latin typeface="Arial"/>
                <a:ea typeface="DejaVu Sans"/>
              </a:rPr>
              <a:t> Film </a:t>
            </a:r>
            <a:r>
              <a:rPr lang="es-ES" sz="1200" b="1" spc="-1" dirty="0" err="1">
                <a:solidFill>
                  <a:schemeClr val="dk1"/>
                </a:solidFill>
                <a:latin typeface="Arial"/>
                <a:ea typeface="DejaVu Sans"/>
              </a:rPr>
              <a:t>Tuning</a:t>
            </a:r>
            <a:endParaRPr lang="ca-ES" sz="1200" spc="-1" dirty="0">
              <a:solidFill>
                <a:srgbClr val="000000"/>
              </a:solidFill>
              <a:latin typeface="Calibri"/>
            </a:endParaRPr>
          </a:p>
        </p:txBody>
      </p:sp>
      <p:sp>
        <p:nvSpPr>
          <p:cNvPr id="312" name="28 CuadroTexto"/>
          <p:cNvSpPr/>
          <p:nvPr/>
        </p:nvSpPr>
        <p:spPr>
          <a:xfrm>
            <a:off x="71044" y="2004607"/>
            <a:ext cx="3512922"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err="1">
                <a:solidFill>
                  <a:schemeClr val="dk1"/>
                </a:solidFill>
                <a:latin typeface="Arial"/>
                <a:ea typeface="DejaVu Sans"/>
              </a:rPr>
              <a:t>Microwave</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Resonators</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Arrays</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on</a:t>
            </a:r>
            <a:r>
              <a:rPr lang="es-ES" sz="1200" b="1" spc="-1" dirty="0">
                <a:solidFill>
                  <a:schemeClr val="dk1"/>
                </a:solidFill>
                <a:latin typeface="Arial"/>
                <a:ea typeface="DejaVu Sans"/>
              </a:rPr>
              <a:t> Al </a:t>
            </a:r>
            <a:r>
              <a:rPr lang="es-ES" sz="1200" b="1" spc="-1" dirty="0" err="1">
                <a:solidFill>
                  <a:schemeClr val="dk1"/>
                </a:solidFill>
                <a:latin typeface="Arial"/>
                <a:ea typeface="DejaVu Sans"/>
              </a:rPr>
              <a:t>or</a:t>
            </a:r>
            <a:r>
              <a:rPr lang="es-ES" sz="1200" b="1" spc="-1" dirty="0">
                <a:solidFill>
                  <a:schemeClr val="dk1"/>
                </a:solidFill>
                <a:latin typeface="Arial"/>
                <a:ea typeface="DejaVu Sans"/>
              </a:rPr>
              <a:t> Ta </a:t>
            </a:r>
            <a:endParaRPr lang="ca-ES" sz="1200" spc="-1" dirty="0">
              <a:solidFill>
                <a:srgbClr val="000000"/>
              </a:solidFill>
              <a:latin typeface="Calibri"/>
            </a:endParaRPr>
          </a:p>
        </p:txBody>
      </p:sp>
      <p:sp>
        <p:nvSpPr>
          <p:cNvPr id="314" name="CuadroTexto 4"/>
          <p:cNvSpPr/>
          <p:nvPr/>
        </p:nvSpPr>
        <p:spPr>
          <a:xfrm>
            <a:off x="9385632" y="3853127"/>
            <a:ext cx="894578" cy="783364"/>
          </a:xfrm>
          <a:prstGeom prst="rect">
            <a:avLst/>
          </a:prstGeom>
          <a:noFill/>
          <a:ln w="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defTabSz="914309"/>
            <a:r>
              <a:rPr lang="es-ES" sz="900" i="1" spc="-1" dirty="0">
                <a:solidFill>
                  <a:schemeClr val="dk1"/>
                </a:solidFill>
                <a:latin typeface="Arial"/>
                <a:ea typeface="DejaVu Sans"/>
              </a:rPr>
              <a:t>Quantum-grade Sc-S </a:t>
            </a:r>
            <a:r>
              <a:rPr lang="es-ES" sz="900" i="1" spc="-1" dirty="0" err="1">
                <a:solidFill>
                  <a:schemeClr val="dk1"/>
                </a:solidFill>
                <a:latin typeface="Arial"/>
                <a:ea typeface="DejaVu Sans"/>
              </a:rPr>
              <a:t>junctions</a:t>
            </a:r>
            <a:endParaRPr lang="es-ES" sz="900" i="1" spc="-1" dirty="0">
              <a:solidFill>
                <a:schemeClr val="dk1"/>
              </a:solidFill>
              <a:latin typeface="Arial"/>
              <a:ea typeface="DejaVu Sans"/>
            </a:endParaRPr>
          </a:p>
          <a:p>
            <a:pPr defTabSz="914309"/>
            <a:r>
              <a:rPr lang="es-ES" sz="900" i="1" spc="-1" dirty="0" err="1">
                <a:solidFill>
                  <a:schemeClr val="dk1"/>
                </a:solidFill>
                <a:latin typeface="Arial"/>
                <a:ea typeface="DejaVu Sans"/>
              </a:rPr>
              <a:t>Manuscript</a:t>
            </a:r>
            <a:r>
              <a:rPr lang="es-ES" sz="900" i="1" spc="-1" dirty="0">
                <a:solidFill>
                  <a:schemeClr val="dk1"/>
                </a:solidFill>
                <a:latin typeface="Arial"/>
                <a:ea typeface="DejaVu Sans"/>
              </a:rPr>
              <a:t> in </a:t>
            </a:r>
            <a:r>
              <a:rPr lang="es-ES" sz="900" i="1" spc="-1" dirty="0" err="1">
                <a:solidFill>
                  <a:schemeClr val="dk1"/>
                </a:solidFill>
                <a:latin typeface="Arial"/>
                <a:ea typeface="DejaVu Sans"/>
              </a:rPr>
              <a:t>Prep</a:t>
            </a:r>
            <a:r>
              <a:rPr lang="es-ES" sz="900" i="1" spc="-1" dirty="0">
                <a:solidFill>
                  <a:schemeClr val="dk1"/>
                </a:solidFill>
                <a:latin typeface="Arial"/>
                <a:ea typeface="DejaVu Sans"/>
              </a:rPr>
              <a:t>.</a:t>
            </a:r>
            <a:endParaRPr lang="ca-ES" sz="900" spc="-1" dirty="0">
              <a:solidFill>
                <a:srgbClr val="000000"/>
              </a:solidFill>
              <a:latin typeface="Calibri"/>
            </a:endParaRPr>
          </a:p>
        </p:txBody>
      </p:sp>
      <p:sp>
        <p:nvSpPr>
          <p:cNvPr id="315" name="CuadroTexto 29"/>
          <p:cNvSpPr/>
          <p:nvPr/>
        </p:nvSpPr>
        <p:spPr>
          <a:xfrm>
            <a:off x="3739276" y="4779375"/>
            <a:ext cx="829981" cy="337088"/>
          </a:xfrm>
          <a:prstGeom prst="rect">
            <a:avLst/>
          </a:prstGeom>
          <a:noFill/>
          <a:ln w="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defTabSz="914309"/>
            <a:r>
              <a:rPr lang="es-ES" sz="800" i="1" spc="-1" dirty="0" err="1">
                <a:solidFill>
                  <a:schemeClr val="dk1"/>
                </a:solidFill>
                <a:latin typeface="Arial"/>
                <a:ea typeface="DejaVu Sans"/>
              </a:rPr>
              <a:t>Tuning</a:t>
            </a:r>
            <a:r>
              <a:rPr lang="es-ES" sz="800" i="1" spc="-1" dirty="0">
                <a:solidFill>
                  <a:schemeClr val="dk1"/>
                </a:solidFill>
                <a:latin typeface="Arial"/>
                <a:ea typeface="DejaVu Sans"/>
              </a:rPr>
              <a:t> Tc in </a:t>
            </a:r>
            <a:r>
              <a:rPr lang="es-ES" sz="800" i="1" spc="-1" dirty="0" err="1">
                <a:solidFill>
                  <a:schemeClr val="dk1"/>
                </a:solidFill>
                <a:latin typeface="Arial"/>
                <a:ea typeface="DejaVu Sans"/>
              </a:rPr>
              <a:t>ultrathin</a:t>
            </a:r>
            <a:r>
              <a:rPr lang="es-ES" sz="800" i="1" spc="-1" dirty="0">
                <a:solidFill>
                  <a:schemeClr val="dk1"/>
                </a:solidFill>
                <a:latin typeface="Arial"/>
                <a:ea typeface="DejaVu Sans"/>
              </a:rPr>
              <a:t> W</a:t>
            </a:r>
            <a:endParaRPr lang="ca-ES" sz="800" spc="-1" dirty="0">
              <a:solidFill>
                <a:srgbClr val="000000"/>
              </a:solidFill>
              <a:latin typeface="Calibri"/>
            </a:endParaRPr>
          </a:p>
        </p:txBody>
      </p:sp>
      <p:sp>
        <p:nvSpPr>
          <p:cNvPr id="316" name="CuadroTexto 30"/>
          <p:cNvSpPr/>
          <p:nvPr/>
        </p:nvSpPr>
        <p:spPr>
          <a:xfrm>
            <a:off x="1738708" y="4158925"/>
            <a:ext cx="1448326" cy="244735"/>
          </a:xfrm>
          <a:prstGeom prst="rect">
            <a:avLst/>
          </a:prstGeom>
          <a:noFill/>
          <a:ln w="0">
            <a:noFill/>
          </a:ln>
        </p:spPr>
        <p:style>
          <a:lnRef idx="0">
            <a:scrgbClr r="0" g="0" b="0"/>
          </a:lnRef>
          <a:fillRef idx="0">
            <a:scrgbClr r="0" g="0" b="0"/>
          </a:fillRef>
          <a:effectRef idx="0">
            <a:scrgbClr r="0" g="0" b="0"/>
          </a:effectRef>
          <a:fontRef idx="minor"/>
        </p:style>
        <p:txBody>
          <a:bodyPr wrap="none" lIns="89988" tIns="44994" rIns="89988" bIns="44994" anchor="t">
            <a:spAutoFit/>
          </a:bodyPr>
          <a:lstStyle/>
          <a:p>
            <a:pPr defTabSz="914309"/>
            <a:r>
              <a:rPr lang="es-ES" sz="1000" i="1" spc="-1">
                <a:solidFill>
                  <a:schemeClr val="dk1"/>
                </a:solidFill>
                <a:latin typeface="Arial"/>
                <a:ea typeface="DejaVu Sans"/>
              </a:rPr>
              <a:t>2 Manuscripts in Prep.</a:t>
            </a:r>
            <a:endParaRPr lang="ca-ES" sz="1000" spc="-1">
              <a:solidFill>
                <a:srgbClr val="000000"/>
              </a:solidFill>
              <a:latin typeface="Calibri"/>
            </a:endParaRPr>
          </a:p>
        </p:txBody>
      </p:sp>
      <p:sp>
        <p:nvSpPr>
          <p:cNvPr id="317" name="CuadroTexto 32"/>
          <p:cNvSpPr/>
          <p:nvPr/>
        </p:nvSpPr>
        <p:spPr>
          <a:xfrm>
            <a:off x="2415155" y="5108182"/>
            <a:ext cx="1141051" cy="337088"/>
          </a:xfrm>
          <a:prstGeom prst="rect">
            <a:avLst/>
          </a:prstGeom>
          <a:noFill/>
          <a:ln w="0">
            <a:noFill/>
          </a:ln>
        </p:spPr>
        <p:style>
          <a:lnRef idx="0">
            <a:scrgbClr r="0" g="0" b="0"/>
          </a:lnRef>
          <a:fillRef idx="0">
            <a:scrgbClr r="0" g="0" b="0"/>
          </a:fillRef>
          <a:effectRef idx="0">
            <a:scrgbClr r="0" g="0" b="0"/>
          </a:effectRef>
          <a:fontRef idx="minor"/>
        </p:style>
        <p:txBody>
          <a:bodyPr lIns="89988" tIns="44994" rIns="89988" bIns="44994" anchor="t">
            <a:spAutoFit/>
          </a:bodyPr>
          <a:lstStyle/>
          <a:p>
            <a:pPr defTabSz="914309"/>
            <a:r>
              <a:rPr lang="es-ES" sz="800" i="1" spc="-1" dirty="0">
                <a:solidFill>
                  <a:schemeClr val="dk1"/>
                </a:solidFill>
                <a:latin typeface="Arial"/>
              </a:rPr>
              <a:t>Alpha-Ta Sc </a:t>
            </a:r>
            <a:r>
              <a:rPr lang="es-ES" sz="800" i="1" spc="-1" dirty="0" err="1">
                <a:solidFill>
                  <a:schemeClr val="dk1"/>
                </a:solidFill>
                <a:latin typeface="Arial"/>
              </a:rPr>
              <a:t>thin</a:t>
            </a:r>
            <a:r>
              <a:rPr lang="es-ES" sz="800" i="1" spc="-1" dirty="0">
                <a:solidFill>
                  <a:schemeClr val="dk1"/>
                </a:solidFill>
                <a:latin typeface="Arial"/>
              </a:rPr>
              <a:t> films TBS</a:t>
            </a:r>
            <a:endParaRPr lang="ca-ES" sz="800" spc="-1" dirty="0">
              <a:solidFill>
                <a:srgbClr val="000000"/>
              </a:solidFill>
              <a:latin typeface="Calibri"/>
            </a:endParaRPr>
          </a:p>
        </p:txBody>
      </p:sp>
      <p:sp>
        <p:nvSpPr>
          <p:cNvPr id="318" name="CuadroTexto 36"/>
          <p:cNvSpPr/>
          <p:nvPr/>
        </p:nvSpPr>
        <p:spPr>
          <a:xfrm>
            <a:off x="2403276" y="4814461"/>
            <a:ext cx="1252637" cy="337056"/>
          </a:xfrm>
          <a:prstGeom prst="rect">
            <a:avLst/>
          </a:prstGeom>
          <a:noFill/>
          <a:ln w="0">
            <a:noFill/>
          </a:ln>
        </p:spPr>
        <p:style>
          <a:lnRef idx="0">
            <a:scrgbClr r="0" g="0" b="0"/>
          </a:lnRef>
          <a:fillRef idx="0">
            <a:scrgbClr r="0" g="0" b="0"/>
          </a:fillRef>
          <a:effectRef idx="0">
            <a:scrgbClr r="0" g="0" b="0"/>
          </a:effectRef>
          <a:fontRef idx="minor"/>
        </p:style>
        <p:txBody>
          <a:bodyPr lIns="89988" tIns="44994" rIns="89988" bIns="44994" anchor="t">
            <a:spAutoFit/>
          </a:bodyPr>
          <a:lstStyle/>
          <a:p>
            <a:pPr defTabSz="914309"/>
            <a:r>
              <a:rPr lang="fr-FR" sz="800" b="1" u="sng" spc="-1">
                <a:solidFill>
                  <a:schemeClr val="dk1"/>
                </a:solidFill>
                <a:latin typeface="Arial"/>
                <a:ea typeface="DejaVu Sans"/>
                <a:hlinkClick r:id="rId13"/>
              </a:rPr>
              <a:t>2025</a:t>
            </a:r>
            <a:r>
              <a:rPr lang="fr-FR" sz="800" u="sng" spc="-1">
                <a:solidFill>
                  <a:schemeClr val="dk1"/>
                </a:solidFill>
                <a:latin typeface="Arial"/>
                <a:ea typeface="DejaVu Sans"/>
                <a:hlinkClick r:id="rId13"/>
              </a:rPr>
              <a:t> </a:t>
            </a:r>
            <a:r>
              <a:rPr lang="fr-FR" sz="800" i="1" u="sng" spc="-1">
                <a:solidFill>
                  <a:schemeClr val="dk1"/>
                </a:solidFill>
                <a:latin typeface="Arial"/>
                <a:ea typeface="DejaVu Sans"/>
                <a:hlinkClick r:id="rId13"/>
              </a:rPr>
              <a:t>Supercond. Sci. Technol.</a:t>
            </a:r>
            <a:r>
              <a:rPr lang="fr-FR" sz="800" u="sng" spc="-1">
                <a:solidFill>
                  <a:schemeClr val="dk1"/>
                </a:solidFill>
                <a:latin typeface="Arial"/>
                <a:ea typeface="DejaVu Sans"/>
                <a:hlinkClick r:id="rId13"/>
              </a:rPr>
              <a:t> </a:t>
            </a:r>
            <a:r>
              <a:rPr lang="fr-FR" sz="800" b="1" u="sng" spc="-1">
                <a:solidFill>
                  <a:schemeClr val="dk1"/>
                </a:solidFill>
                <a:latin typeface="Arial"/>
                <a:ea typeface="DejaVu Sans"/>
                <a:hlinkClick r:id="rId13"/>
              </a:rPr>
              <a:t>38</a:t>
            </a:r>
            <a:r>
              <a:rPr lang="fr-FR" sz="800" u="sng" spc="-1">
                <a:solidFill>
                  <a:schemeClr val="dk1"/>
                </a:solidFill>
                <a:latin typeface="Arial"/>
                <a:ea typeface="DejaVu Sans"/>
                <a:hlinkClick r:id="rId13"/>
              </a:rPr>
              <a:t> 095004</a:t>
            </a:r>
            <a:endParaRPr lang="ca-ES" sz="800" spc="-1">
              <a:solidFill>
                <a:srgbClr val="000000"/>
              </a:solidFill>
              <a:latin typeface="Calibri"/>
            </a:endParaRPr>
          </a:p>
        </p:txBody>
      </p:sp>
      <p:sp>
        <p:nvSpPr>
          <p:cNvPr id="319" name="CuadroTexto 38"/>
          <p:cNvSpPr/>
          <p:nvPr/>
        </p:nvSpPr>
        <p:spPr>
          <a:xfrm>
            <a:off x="4292204" y="3827856"/>
            <a:ext cx="2109703" cy="213962"/>
          </a:xfrm>
          <a:prstGeom prst="rect">
            <a:avLst/>
          </a:prstGeom>
          <a:noFill/>
          <a:ln w="0">
            <a:noFill/>
          </a:ln>
        </p:spPr>
        <p:style>
          <a:lnRef idx="0">
            <a:scrgbClr r="0" g="0" b="0"/>
          </a:lnRef>
          <a:fillRef idx="0">
            <a:scrgbClr r="0" g="0" b="0"/>
          </a:fillRef>
          <a:effectRef idx="0">
            <a:scrgbClr r="0" g="0" b="0"/>
          </a:effectRef>
          <a:fontRef idx="minor"/>
        </p:style>
        <p:txBody>
          <a:bodyPr wrap="none" lIns="89988" tIns="44994" rIns="89988" bIns="44994" anchor="t">
            <a:spAutoFit/>
          </a:bodyPr>
          <a:lstStyle/>
          <a:p>
            <a:pPr defTabSz="914309"/>
            <a:r>
              <a:rPr lang="fr-FR" sz="800" b="1" i="1" u="sng" spc="-1">
                <a:solidFill>
                  <a:schemeClr val="dk1"/>
                </a:solidFill>
                <a:latin typeface="Arial"/>
                <a:ea typeface="DejaVu Sans"/>
                <a:hlinkClick r:id="rId14"/>
              </a:rPr>
              <a:t>2024</a:t>
            </a:r>
            <a:r>
              <a:rPr lang="fr-FR" sz="800" i="1" u="sng" spc="-1">
                <a:solidFill>
                  <a:schemeClr val="dk1"/>
                </a:solidFill>
                <a:latin typeface="Arial"/>
                <a:ea typeface="DejaVu Sans"/>
                <a:hlinkClick r:id="rId14"/>
              </a:rPr>
              <a:t> Supercond. Sci. Technol.</a:t>
            </a:r>
            <a:r>
              <a:rPr lang="fr-FR" sz="800" u="sng" spc="-1">
                <a:solidFill>
                  <a:schemeClr val="dk1"/>
                </a:solidFill>
                <a:latin typeface="Arial"/>
                <a:ea typeface="DejaVu Sans"/>
                <a:hlinkClick r:id="rId14"/>
              </a:rPr>
              <a:t> </a:t>
            </a:r>
            <a:r>
              <a:rPr lang="fr-FR" sz="800" b="1" u="sng" spc="-1">
                <a:solidFill>
                  <a:schemeClr val="dk1"/>
                </a:solidFill>
                <a:latin typeface="Arial"/>
                <a:ea typeface="DejaVu Sans"/>
                <a:hlinkClick r:id="rId14"/>
              </a:rPr>
              <a:t>37</a:t>
            </a:r>
            <a:r>
              <a:rPr lang="fr-FR" sz="800" u="sng" spc="-1">
                <a:solidFill>
                  <a:schemeClr val="dk1"/>
                </a:solidFill>
                <a:latin typeface="Arial"/>
                <a:ea typeface="DejaVu Sans"/>
                <a:hlinkClick r:id="rId14"/>
              </a:rPr>
              <a:t> 035017</a:t>
            </a:r>
            <a:endParaRPr lang="ca-ES" sz="800" spc="-1">
              <a:solidFill>
                <a:srgbClr val="000000"/>
              </a:solidFill>
              <a:latin typeface="Calibri"/>
            </a:endParaRPr>
          </a:p>
        </p:txBody>
      </p:sp>
      <p:pic>
        <p:nvPicPr>
          <p:cNvPr id="33" name="Imagen 32">
            <a:extLst>
              <a:ext uri="{FF2B5EF4-FFF2-40B4-BE49-F238E27FC236}">
                <a16:creationId xmlns:a16="http://schemas.microsoft.com/office/drawing/2014/main" id="{DC0E05D1-81D1-4397-AB90-84E5407311C5}"/>
              </a:ext>
            </a:extLst>
          </p:cNvPr>
          <p:cNvPicPr>
            <a:picLocks noChangeAspect="1"/>
          </p:cNvPicPr>
          <p:nvPr/>
        </p:nvPicPr>
        <p:blipFill>
          <a:blip r:embed="rId15"/>
          <a:stretch>
            <a:fillRect/>
          </a:stretch>
        </p:blipFill>
        <p:spPr>
          <a:xfrm>
            <a:off x="8916878" y="5232334"/>
            <a:ext cx="1191495" cy="1048515"/>
          </a:xfrm>
          <a:prstGeom prst="rect">
            <a:avLst/>
          </a:prstGeom>
        </p:spPr>
      </p:pic>
      <p:sp>
        <p:nvSpPr>
          <p:cNvPr id="34" name="28 CuadroTexto">
            <a:extLst>
              <a:ext uri="{FF2B5EF4-FFF2-40B4-BE49-F238E27FC236}">
                <a16:creationId xmlns:a16="http://schemas.microsoft.com/office/drawing/2014/main" id="{9E07C884-B503-4A0C-AB45-D6936BAFE813}"/>
              </a:ext>
            </a:extLst>
          </p:cNvPr>
          <p:cNvSpPr/>
          <p:nvPr/>
        </p:nvSpPr>
        <p:spPr>
          <a:xfrm>
            <a:off x="6744248" y="4850960"/>
            <a:ext cx="3499570"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a:solidFill>
                  <a:schemeClr val="dk1"/>
                </a:solidFill>
                <a:latin typeface="Arial"/>
                <a:ea typeface="DejaVu Sans"/>
              </a:rPr>
              <a:t>Molecular </a:t>
            </a:r>
            <a:r>
              <a:rPr lang="es-ES" sz="1200" b="1" spc="-1" dirty="0" err="1">
                <a:solidFill>
                  <a:schemeClr val="dk1"/>
                </a:solidFill>
                <a:latin typeface="Arial"/>
                <a:ea typeface="DejaVu Sans"/>
              </a:rPr>
              <a:t>or</a:t>
            </a:r>
            <a:r>
              <a:rPr lang="es-ES" sz="1200" b="1" spc="-1" dirty="0">
                <a:solidFill>
                  <a:schemeClr val="dk1"/>
                </a:solidFill>
                <a:latin typeface="Arial"/>
                <a:ea typeface="DejaVu Sans"/>
              </a:rPr>
              <a:t> Quantum </a:t>
            </a:r>
            <a:r>
              <a:rPr lang="es-ES" sz="1200" b="1" spc="-1" dirty="0" err="1">
                <a:solidFill>
                  <a:schemeClr val="dk1"/>
                </a:solidFill>
                <a:latin typeface="Arial"/>
                <a:ea typeface="DejaVu Sans"/>
              </a:rPr>
              <a:t>Materials</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Integration</a:t>
            </a:r>
            <a:endParaRPr lang="ca-ES" sz="1200" spc="-1" dirty="0">
              <a:solidFill>
                <a:srgbClr val="000000"/>
              </a:solidFill>
              <a:latin typeface="Calibri"/>
            </a:endParaRPr>
          </a:p>
        </p:txBody>
      </p:sp>
      <p:sp>
        <p:nvSpPr>
          <p:cNvPr id="35" name="28 CuadroTexto">
            <a:extLst>
              <a:ext uri="{FF2B5EF4-FFF2-40B4-BE49-F238E27FC236}">
                <a16:creationId xmlns:a16="http://schemas.microsoft.com/office/drawing/2014/main" id="{26AA7F6D-F27D-4264-A148-731F2AA5958E}"/>
              </a:ext>
            </a:extLst>
          </p:cNvPr>
          <p:cNvSpPr/>
          <p:nvPr/>
        </p:nvSpPr>
        <p:spPr>
          <a:xfrm>
            <a:off x="7134125" y="2003000"/>
            <a:ext cx="3109694"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err="1">
                <a:solidFill>
                  <a:schemeClr val="dk1"/>
                </a:solidFill>
                <a:latin typeface="Arial"/>
                <a:ea typeface="DejaVu Sans"/>
              </a:rPr>
              <a:t>Junctions</a:t>
            </a:r>
            <a:r>
              <a:rPr lang="es-ES" sz="1200" b="1" spc="-1" dirty="0">
                <a:solidFill>
                  <a:schemeClr val="dk1"/>
                </a:solidFill>
                <a:latin typeface="Arial"/>
                <a:ea typeface="DejaVu Sans"/>
              </a:rPr>
              <a:t>: SIS, SNS, </a:t>
            </a:r>
            <a:r>
              <a:rPr lang="es-ES" sz="1200" b="1" spc="-1" dirty="0" err="1">
                <a:solidFill>
                  <a:schemeClr val="dk1"/>
                </a:solidFill>
                <a:latin typeface="Arial"/>
                <a:ea typeface="DejaVu Sans"/>
              </a:rPr>
              <a:t>SScS</a:t>
            </a:r>
            <a:r>
              <a:rPr lang="es-ES" sz="1200" b="1" spc="-1" dirty="0">
                <a:solidFill>
                  <a:schemeClr val="dk1"/>
                </a:solidFill>
                <a:latin typeface="Arial"/>
                <a:ea typeface="DejaVu Sans"/>
              </a:rPr>
              <a:t>…</a:t>
            </a:r>
            <a:endParaRPr lang="ca-ES" sz="1200" spc="-1" dirty="0">
              <a:solidFill>
                <a:srgbClr val="000000"/>
              </a:solidFill>
              <a:latin typeface="Calibri"/>
            </a:endParaRPr>
          </a:p>
        </p:txBody>
      </p:sp>
      <p:sp>
        <p:nvSpPr>
          <p:cNvPr id="2" name="Rectángulo 1">
            <a:extLst>
              <a:ext uri="{FF2B5EF4-FFF2-40B4-BE49-F238E27FC236}">
                <a16:creationId xmlns:a16="http://schemas.microsoft.com/office/drawing/2014/main" id="{16C0B377-34DD-46F5-8542-B783D6E9CF67}"/>
              </a:ext>
            </a:extLst>
          </p:cNvPr>
          <p:cNvSpPr/>
          <p:nvPr/>
        </p:nvSpPr>
        <p:spPr>
          <a:xfrm>
            <a:off x="-4246" y="6314171"/>
            <a:ext cx="12202771" cy="528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3" name="11 CuadroTexto"/>
          <p:cNvSpPr/>
          <p:nvPr/>
        </p:nvSpPr>
        <p:spPr>
          <a:xfrm>
            <a:off x="2623" y="6445970"/>
            <a:ext cx="12202771" cy="44891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Bef>
                <a:spcPts val="600"/>
              </a:spcBef>
              <a:spcAft>
                <a:spcPts val="6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16"/>
              </a:rPr>
              <a:t>gemma.rius@csic.es</a:t>
            </a:r>
            <a:r>
              <a:rPr lang="es-ES" sz="1500" i="1" spc="-1" dirty="0">
                <a:solidFill>
                  <a:schemeClr val="dk1"/>
                </a:solidFill>
                <a:latin typeface="Arial"/>
                <a:ea typeface="DejaVu Sans"/>
              </a:rPr>
              <a:t> </a:t>
            </a:r>
            <a:endParaRPr lang="ca-ES" sz="1500" spc="-1" dirty="0">
              <a:solidFill>
                <a:srgbClr val="000000"/>
              </a:solidFill>
              <a:latin typeface="Calibri"/>
            </a:endParaRPr>
          </a:p>
        </p:txBody>
      </p:sp>
      <p:sp>
        <p:nvSpPr>
          <p:cNvPr id="41" name="28 CuadroTexto">
            <a:extLst>
              <a:ext uri="{FF2B5EF4-FFF2-40B4-BE49-F238E27FC236}">
                <a16:creationId xmlns:a16="http://schemas.microsoft.com/office/drawing/2014/main" id="{AA98C6F8-CD56-453A-8D9D-DD35B195CBCF}"/>
              </a:ext>
            </a:extLst>
          </p:cNvPr>
          <p:cNvSpPr/>
          <p:nvPr/>
        </p:nvSpPr>
        <p:spPr>
          <a:xfrm>
            <a:off x="10482075" y="1305481"/>
            <a:ext cx="1673574" cy="5061458"/>
          </a:xfrm>
          <a:prstGeom prst="rect">
            <a:avLst/>
          </a:prstGeom>
          <a:solidFill>
            <a:schemeClr val="accent5">
              <a:lumMod val="40000"/>
              <a:lumOff val="6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u="sng" spc="-1" dirty="0" err="1">
                <a:solidFill>
                  <a:schemeClr val="dk1"/>
                </a:solidFill>
                <a:latin typeface="Arial"/>
              </a:rPr>
              <a:t>Applications</a:t>
            </a:r>
            <a:endParaRPr lang="es-ES" sz="1400" b="1" u="sng" spc="-1" dirty="0">
              <a:solidFill>
                <a:schemeClr val="dk1"/>
              </a:solidFill>
              <a:latin typeface="Arial"/>
            </a:endParaRPr>
          </a:p>
          <a:p>
            <a:pPr algn="ctr" defTabSz="914309"/>
            <a:r>
              <a:rPr lang="es-ES" sz="1200" spc="-1" dirty="0">
                <a:solidFill>
                  <a:schemeClr val="dk1"/>
                </a:solidFill>
                <a:latin typeface="Arial"/>
              </a:rPr>
              <a:t>TES</a:t>
            </a:r>
          </a:p>
          <a:p>
            <a:pPr algn="ctr" defTabSz="914309"/>
            <a:r>
              <a:rPr lang="es-ES" sz="1200" spc="-1" dirty="0">
                <a:solidFill>
                  <a:schemeClr val="dk1"/>
                </a:solidFill>
                <a:latin typeface="Arial"/>
              </a:rPr>
              <a:t>KICS</a:t>
            </a:r>
          </a:p>
          <a:p>
            <a:pPr algn="ctr" defTabSz="914309"/>
            <a:r>
              <a:rPr lang="es-ES" sz="1200" spc="-1" dirty="0" err="1">
                <a:solidFill>
                  <a:schemeClr val="dk1"/>
                </a:solidFill>
                <a:latin typeface="Arial"/>
              </a:rPr>
              <a:t>SQUIDs</a:t>
            </a:r>
            <a:endParaRPr lang="es-ES" sz="1200" spc="-1" dirty="0">
              <a:solidFill>
                <a:schemeClr val="dk1"/>
              </a:solidFill>
              <a:latin typeface="Arial"/>
            </a:endParaRPr>
          </a:p>
          <a:p>
            <a:pPr algn="ctr" defTabSz="914309"/>
            <a:r>
              <a:rPr lang="es-ES" sz="1200" spc="-1" dirty="0" err="1">
                <a:solidFill>
                  <a:schemeClr val="dk1"/>
                </a:solidFill>
                <a:latin typeface="Arial"/>
              </a:rPr>
              <a:t>Qubits</a:t>
            </a:r>
            <a:endParaRPr lang="es-ES" sz="1200" spc="-1" dirty="0">
              <a:solidFill>
                <a:schemeClr val="dk1"/>
              </a:solidFill>
              <a:latin typeface="Arial"/>
            </a:endParaRPr>
          </a:p>
          <a:p>
            <a:pPr algn="ctr" defTabSz="914309"/>
            <a:r>
              <a:rPr lang="es-ES" sz="1200" spc="-1" dirty="0">
                <a:solidFill>
                  <a:schemeClr val="dk1"/>
                </a:solidFill>
                <a:latin typeface="Arial"/>
              </a:rPr>
              <a:t>SNSPD</a:t>
            </a:r>
          </a:p>
          <a:p>
            <a:pPr algn="ctr" defTabSz="914309"/>
            <a:r>
              <a:rPr lang="es-ES" sz="1200" spc="-1" dirty="0">
                <a:solidFill>
                  <a:schemeClr val="dk1"/>
                </a:solidFill>
                <a:latin typeface="Arial"/>
              </a:rPr>
              <a:t>KID</a:t>
            </a:r>
          </a:p>
          <a:p>
            <a:pPr algn="ctr" defTabSz="914309"/>
            <a:endParaRPr lang="es-ES" sz="500" spc="-1" dirty="0">
              <a:solidFill>
                <a:schemeClr val="dk1"/>
              </a:solidFill>
              <a:latin typeface="Arial"/>
            </a:endParaRPr>
          </a:p>
          <a:p>
            <a:pPr algn="ctr" defTabSz="914309"/>
            <a:r>
              <a:rPr lang="es-ES" sz="1400" b="1" u="sng" spc="-1" dirty="0" err="1">
                <a:solidFill>
                  <a:schemeClr val="dk1"/>
                </a:solidFill>
                <a:latin typeface="Arial"/>
              </a:rPr>
              <a:t>Features</a:t>
            </a:r>
            <a:endParaRPr lang="es-ES" sz="1400" b="1" u="sng" spc="-1" dirty="0">
              <a:solidFill>
                <a:schemeClr val="dk1"/>
              </a:solidFill>
              <a:latin typeface="Arial"/>
            </a:endParaRPr>
          </a:p>
          <a:p>
            <a:pPr algn="ctr" defTabSz="914309"/>
            <a:r>
              <a:rPr lang="es-ES" sz="1200" i="1" spc="-1" dirty="0" err="1">
                <a:solidFill>
                  <a:schemeClr val="dk1"/>
                </a:solidFill>
                <a:latin typeface="Arial"/>
              </a:rPr>
              <a:t>Multiplexing</a:t>
            </a:r>
            <a:endParaRPr lang="es-ES" sz="1200" i="1" spc="-1" dirty="0">
              <a:solidFill>
                <a:schemeClr val="dk1"/>
              </a:solidFill>
              <a:latin typeface="Arial"/>
            </a:endParaRPr>
          </a:p>
          <a:p>
            <a:pPr algn="ctr" defTabSz="914309"/>
            <a:r>
              <a:rPr lang="es-ES" sz="1200" i="1" spc="-1" dirty="0" err="1">
                <a:solidFill>
                  <a:schemeClr val="dk1"/>
                </a:solidFill>
                <a:latin typeface="Arial"/>
              </a:rPr>
              <a:t>Readout</a:t>
            </a:r>
            <a:endParaRPr lang="es-ES" sz="1200" i="1" spc="-1" dirty="0">
              <a:solidFill>
                <a:schemeClr val="dk1"/>
              </a:solidFill>
              <a:latin typeface="Arial"/>
            </a:endParaRPr>
          </a:p>
          <a:p>
            <a:pPr algn="ctr" defTabSz="914309"/>
            <a:r>
              <a:rPr lang="es-ES" sz="1200" i="1" spc="-1" dirty="0">
                <a:solidFill>
                  <a:schemeClr val="dk1"/>
                </a:solidFill>
                <a:latin typeface="Arial"/>
              </a:rPr>
              <a:t>Control </a:t>
            </a:r>
          </a:p>
          <a:p>
            <a:pPr algn="ctr" defTabSz="914309"/>
            <a:r>
              <a:rPr lang="es-ES" sz="1200" i="1" spc="-1" dirty="0" err="1">
                <a:solidFill>
                  <a:schemeClr val="dk1"/>
                </a:solidFill>
                <a:latin typeface="Arial"/>
              </a:rPr>
              <a:t>Operation</a:t>
            </a:r>
            <a:r>
              <a:rPr lang="es-ES" sz="1200" i="1" spc="-1" dirty="0">
                <a:solidFill>
                  <a:schemeClr val="dk1"/>
                </a:solidFill>
                <a:latin typeface="Arial"/>
              </a:rPr>
              <a:t> </a:t>
            </a:r>
          </a:p>
          <a:p>
            <a:pPr algn="ctr" defTabSz="914309"/>
            <a:r>
              <a:rPr lang="es-ES" sz="1200" i="1" spc="-1" dirty="0" err="1">
                <a:solidFill>
                  <a:schemeClr val="dk1"/>
                </a:solidFill>
                <a:latin typeface="Arial"/>
              </a:rPr>
              <a:t>Range</a:t>
            </a:r>
            <a:endParaRPr lang="es-ES" sz="1200" i="1" spc="-1" dirty="0">
              <a:solidFill>
                <a:schemeClr val="dk1"/>
              </a:solidFill>
              <a:latin typeface="Arial"/>
            </a:endParaRPr>
          </a:p>
          <a:p>
            <a:pPr algn="ctr" defTabSz="914309"/>
            <a:endParaRPr lang="es-ES" sz="500" i="1" spc="-1" dirty="0">
              <a:solidFill>
                <a:schemeClr val="dk1"/>
              </a:solidFill>
              <a:latin typeface="Arial"/>
            </a:endParaRPr>
          </a:p>
          <a:p>
            <a:pPr algn="ctr" defTabSz="914309"/>
            <a:r>
              <a:rPr lang="es-ES" sz="1400" b="1" u="sng" spc="-1" dirty="0" err="1">
                <a:solidFill>
                  <a:schemeClr val="dk1"/>
                </a:solidFill>
                <a:latin typeface="Arial"/>
              </a:rPr>
              <a:t>Methods</a:t>
            </a:r>
            <a:endParaRPr lang="es-ES" sz="1400" b="1" u="sng" spc="-1" dirty="0">
              <a:solidFill>
                <a:schemeClr val="dk1"/>
              </a:solidFill>
              <a:latin typeface="Arial"/>
            </a:endParaRPr>
          </a:p>
          <a:p>
            <a:pPr algn="ctr" defTabSz="914309"/>
            <a:r>
              <a:rPr lang="es-ES" sz="1200" i="1" spc="-1" dirty="0" err="1">
                <a:solidFill>
                  <a:schemeClr val="dk1"/>
                </a:solidFill>
                <a:latin typeface="Arial"/>
              </a:rPr>
              <a:t>Design</a:t>
            </a:r>
            <a:r>
              <a:rPr lang="es-ES" sz="1200" i="1" spc="-1" dirty="0">
                <a:solidFill>
                  <a:schemeClr val="dk1"/>
                </a:solidFill>
                <a:latin typeface="Arial"/>
              </a:rPr>
              <a:t> </a:t>
            </a:r>
          </a:p>
          <a:p>
            <a:pPr algn="ctr" defTabSz="914309"/>
            <a:r>
              <a:rPr lang="es-ES" sz="1200" i="1" spc="-1" dirty="0" err="1">
                <a:solidFill>
                  <a:schemeClr val="dk1"/>
                </a:solidFill>
                <a:latin typeface="Arial"/>
              </a:rPr>
              <a:t>Fabrication</a:t>
            </a:r>
            <a:endParaRPr lang="es-ES" sz="1200" i="1" spc="-1" dirty="0">
              <a:solidFill>
                <a:schemeClr val="dk1"/>
              </a:solidFill>
              <a:latin typeface="Arial"/>
            </a:endParaRPr>
          </a:p>
          <a:p>
            <a:pPr algn="ctr" defTabSz="914309"/>
            <a:r>
              <a:rPr lang="es-ES" sz="1200" i="1" spc="-1" dirty="0" err="1">
                <a:solidFill>
                  <a:schemeClr val="dk1"/>
                </a:solidFill>
                <a:latin typeface="Arial"/>
              </a:rPr>
              <a:t>Simulation</a:t>
            </a:r>
            <a:endParaRPr lang="es-ES" sz="1200" i="1" spc="-1" dirty="0">
              <a:solidFill>
                <a:schemeClr val="dk1"/>
              </a:solidFill>
              <a:latin typeface="Arial"/>
            </a:endParaRPr>
          </a:p>
          <a:p>
            <a:pPr algn="ctr" defTabSz="914309"/>
            <a:r>
              <a:rPr lang="es-ES" sz="1200" i="1" spc="-1" dirty="0" err="1">
                <a:solidFill>
                  <a:schemeClr val="dk1"/>
                </a:solidFill>
                <a:latin typeface="Arial"/>
              </a:rPr>
              <a:t>Integration</a:t>
            </a:r>
            <a:endParaRPr lang="es-ES" sz="1200" i="1" spc="-1" dirty="0">
              <a:solidFill>
                <a:schemeClr val="dk1"/>
              </a:solidFill>
              <a:latin typeface="Arial"/>
            </a:endParaRPr>
          </a:p>
          <a:p>
            <a:pPr algn="ctr" defTabSz="914309"/>
            <a:r>
              <a:rPr lang="es-ES" sz="1200" i="1" spc="-1" dirty="0" err="1">
                <a:solidFill>
                  <a:schemeClr val="dk1"/>
                </a:solidFill>
                <a:latin typeface="Arial"/>
              </a:rPr>
              <a:t>Scalability</a:t>
            </a:r>
            <a:endParaRPr lang="es-ES" sz="1200" i="1" spc="-1" dirty="0">
              <a:solidFill>
                <a:schemeClr val="dk1"/>
              </a:solidFill>
              <a:latin typeface="Arial"/>
            </a:endParaRPr>
          </a:p>
          <a:p>
            <a:pPr algn="ctr" defTabSz="914309"/>
            <a:endParaRPr lang="es-ES" sz="500" i="1" spc="-1" dirty="0">
              <a:solidFill>
                <a:schemeClr val="dk1"/>
              </a:solidFill>
              <a:latin typeface="Arial"/>
            </a:endParaRPr>
          </a:p>
          <a:p>
            <a:pPr algn="ctr" defTabSz="914309"/>
            <a:r>
              <a:rPr lang="es-ES" sz="1400" b="1" u="sng" spc="-1" dirty="0" err="1">
                <a:solidFill>
                  <a:schemeClr val="dk1"/>
                </a:solidFill>
                <a:latin typeface="Arial" panose="020B0604020202020204" pitchFamily="34" charset="0"/>
                <a:cs typeface="Arial" panose="020B0604020202020204" pitchFamily="34" charset="0"/>
              </a:rPr>
              <a:t>Collaborations</a:t>
            </a:r>
            <a:endParaRPr lang="es-ES" sz="1400" b="1" u="sng" spc="-1" dirty="0">
              <a:solidFill>
                <a:schemeClr val="dk1"/>
              </a:solidFill>
              <a:latin typeface="Arial" panose="020B0604020202020204" pitchFamily="34" charset="0"/>
              <a:cs typeface="Arial" panose="020B0604020202020204" pitchFamily="34" charset="0"/>
            </a:endParaRPr>
          </a:p>
          <a:p>
            <a:pPr algn="ctr" defTabSz="914309"/>
            <a:r>
              <a:rPr lang="es-ES" sz="1200" i="1" spc="-1" dirty="0" err="1">
                <a:solidFill>
                  <a:schemeClr val="dk1"/>
                </a:solidFill>
                <a:latin typeface="Arial" panose="020B0604020202020204" pitchFamily="34" charset="0"/>
                <a:cs typeface="Arial" panose="020B0604020202020204" pitchFamily="34" charset="0"/>
              </a:rPr>
              <a:t>Characterization</a:t>
            </a:r>
            <a:endParaRPr lang="es-ES" sz="1200" i="1" spc="-1" dirty="0">
              <a:solidFill>
                <a:schemeClr val="dk1"/>
              </a:solidFill>
              <a:latin typeface="Arial" panose="020B0604020202020204" pitchFamily="34" charset="0"/>
              <a:cs typeface="Arial" panose="020B0604020202020204" pitchFamily="34" charset="0"/>
            </a:endParaRPr>
          </a:p>
          <a:p>
            <a:pPr algn="ctr" defTabSz="914309"/>
            <a:r>
              <a:rPr lang="es-ES" sz="1200" i="1" spc="-1" dirty="0" err="1">
                <a:solidFill>
                  <a:schemeClr val="dk1"/>
                </a:solidFill>
                <a:latin typeface="Arial" panose="020B0604020202020204" pitchFamily="34" charset="0"/>
                <a:cs typeface="Arial" panose="020B0604020202020204" pitchFamily="34" charset="0"/>
              </a:rPr>
              <a:t>Testing</a:t>
            </a:r>
            <a:endParaRPr lang="es-ES" sz="1200" i="1" spc="-1" dirty="0">
              <a:solidFill>
                <a:schemeClr val="dk1"/>
              </a:solidFill>
              <a:latin typeface="Arial" panose="020B0604020202020204" pitchFamily="34" charset="0"/>
              <a:cs typeface="Arial" panose="020B0604020202020204" pitchFamily="34" charset="0"/>
            </a:endParaRPr>
          </a:p>
          <a:p>
            <a:pPr algn="ctr" defTabSz="914309"/>
            <a:r>
              <a:rPr lang="es-ES" sz="1200" i="1" spc="-1" dirty="0" err="1">
                <a:solidFill>
                  <a:schemeClr val="dk1"/>
                </a:solidFill>
                <a:latin typeface="Arial" panose="020B0604020202020204" pitchFamily="34" charset="0"/>
                <a:cs typeface="Arial" panose="020B0604020202020204" pitchFamily="34" charset="0"/>
              </a:rPr>
              <a:t>Theory</a:t>
            </a:r>
            <a:r>
              <a:rPr lang="es-ES" sz="1200" i="1" spc="-1" dirty="0">
                <a:solidFill>
                  <a:schemeClr val="dk1"/>
                </a:solidFill>
                <a:latin typeface="Arial" panose="020B0604020202020204" pitchFamily="34" charset="0"/>
                <a:cs typeface="Arial" panose="020B0604020202020204" pitchFamily="34" charset="0"/>
              </a:rPr>
              <a:t> and Software</a:t>
            </a:r>
          </a:p>
          <a:p>
            <a:pPr algn="ctr" defTabSz="914309"/>
            <a:r>
              <a:rPr lang="es-ES" sz="1200" i="1" spc="-1" dirty="0">
                <a:solidFill>
                  <a:schemeClr val="dk1"/>
                </a:solidFill>
                <a:latin typeface="Arial" panose="020B0604020202020204" pitchFamily="34" charset="0"/>
                <a:cs typeface="Arial" panose="020B0604020202020204" pitchFamily="34" charset="0"/>
              </a:rPr>
              <a:t>PTOLEMY </a:t>
            </a:r>
            <a:r>
              <a:rPr lang="es-ES" sz="1200" i="1" spc="-1" dirty="0" err="1">
                <a:solidFill>
                  <a:schemeClr val="dk1"/>
                </a:solidFill>
                <a:latin typeface="Arial" panose="020B0604020202020204" pitchFamily="34" charset="0"/>
                <a:cs typeface="Arial" panose="020B0604020202020204" pitchFamily="34" charset="0"/>
              </a:rPr>
              <a:t>experiment</a:t>
            </a:r>
            <a:endParaRPr lang="ca-ES" sz="1200" spc="-1" dirty="0">
              <a:solidFill>
                <a:srgbClr val="000000"/>
              </a:solidFill>
              <a:latin typeface="Calibri"/>
            </a:endParaRPr>
          </a:p>
        </p:txBody>
      </p:sp>
      <p:sp>
        <p:nvSpPr>
          <p:cNvPr id="42" name="Rectángulo 41">
            <a:extLst>
              <a:ext uri="{FF2B5EF4-FFF2-40B4-BE49-F238E27FC236}">
                <a16:creationId xmlns:a16="http://schemas.microsoft.com/office/drawing/2014/main" id="{DEBC60A6-337B-4857-AC44-9A8B3CF6AA25}"/>
              </a:ext>
            </a:extLst>
          </p:cNvPr>
          <p:cNvSpPr/>
          <p:nvPr/>
        </p:nvSpPr>
        <p:spPr>
          <a:xfrm>
            <a:off x="3847709" y="3986003"/>
            <a:ext cx="3452656" cy="215444"/>
          </a:xfrm>
          <a:prstGeom prst="rect">
            <a:avLst/>
          </a:prstGeom>
        </p:spPr>
        <p:txBody>
          <a:bodyPr wrap="square">
            <a:spAutoFit/>
          </a:bodyPr>
          <a:lstStyle/>
          <a:p>
            <a:r>
              <a:rPr lang="en-US" sz="800" b="1" i="1" dirty="0"/>
              <a:t>2026</a:t>
            </a:r>
            <a:r>
              <a:rPr lang="en-US" sz="800" i="1" dirty="0"/>
              <a:t> J Low Temp Phys</a:t>
            </a:r>
            <a:r>
              <a:rPr lang="en-US" sz="800" dirty="0"/>
              <a:t> 222, 55  </a:t>
            </a:r>
            <a:r>
              <a:rPr lang="en-US" sz="800" dirty="0">
                <a:hlinkClick r:id="rId17"/>
              </a:rPr>
              <a:t>doi.org/10.1007/s10909-026-03390-y</a:t>
            </a:r>
            <a:endParaRPr lang="en-US" sz="800" dirty="0"/>
          </a:p>
        </p:txBody>
      </p:sp>
      <p:sp>
        <p:nvSpPr>
          <p:cNvPr id="43" name="Rectángulo 42">
            <a:extLst>
              <a:ext uri="{FF2B5EF4-FFF2-40B4-BE49-F238E27FC236}">
                <a16:creationId xmlns:a16="http://schemas.microsoft.com/office/drawing/2014/main" id="{31EF2FFC-9EAC-4E99-A13D-80F027C6F56E}"/>
              </a:ext>
            </a:extLst>
          </p:cNvPr>
          <p:cNvSpPr/>
          <p:nvPr/>
        </p:nvSpPr>
        <p:spPr>
          <a:xfrm>
            <a:off x="3432521" y="6174816"/>
            <a:ext cx="4307270" cy="215444"/>
          </a:xfrm>
          <a:prstGeom prst="rect">
            <a:avLst/>
          </a:prstGeom>
        </p:spPr>
        <p:txBody>
          <a:bodyPr wrap="square">
            <a:spAutoFit/>
          </a:bodyPr>
          <a:lstStyle/>
          <a:p>
            <a:r>
              <a:rPr lang="en-US" sz="800" b="1" i="1" dirty="0"/>
              <a:t>2026</a:t>
            </a:r>
            <a:r>
              <a:rPr lang="en-US" sz="800" i="1" dirty="0"/>
              <a:t> IEEE Trans. Appl. Superconductivity</a:t>
            </a:r>
            <a:r>
              <a:rPr lang="en-US" sz="800" dirty="0"/>
              <a:t> 36, 5, 1-5 </a:t>
            </a:r>
            <a:r>
              <a:rPr lang="en-US" sz="800" dirty="0">
                <a:hlinkClick r:id="rId18"/>
              </a:rPr>
              <a:t>doi.org/10.1109/TASC.2026.3673788</a:t>
            </a:r>
            <a:endParaRPr lang="en-US" sz="800" dirty="0"/>
          </a:p>
        </p:txBody>
      </p:sp>
    </p:spTree>
    <p:extLst>
      <p:ext uri="{BB962C8B-B14F-4D97-AF65-F5344CB8AC3E}">
        <p14:creationId xmlns:p14="http://schemas.microsoft.com/office/powerpoint/2010/main" val="146822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38</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08" name="28 CuadroTexto"/>
          <p:cNvSpPr/>
          <p:nvPr/>
        </p:nvSpPr>
        <p:spPr>
          <a:xfrm>
            <a:off x="1168740" y="1661164"/>
            <a:ext cx="3184664" cy="521766"/>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err="1">
                <a:solidFill>
                  <a:schemeClr val="dk1"/>
                </a:solidFill>
                <a:latin typeface="Arial"/>
                <a:ea typeface="DejaVu Sans"/>
              </a:rPr>
              <a:t>Customized</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or</a:t>
            </a:r>
            <a:r>
              <a:rPr lang="es-ES" sz="1400" b="1" strike="noStrike" spc="-1" dirty="0">
                <a:solidFill>
                  <a:schemeClr val="dk1"/>
                </a:solidFill>
                <a:latin typeface="Arial"/>
                <a:ea typeface="DejaVu Sans"/>
              </a:rPr>
              <a:t> </a:t>
            </a:r>
            <a:r>
              <a:rPr lang="es-ES" sz="1400" b="1" strike="noStrike" spc="-1" dirty="0" err="1">
                <a:solidFill>
                  <a:schemeClr val="dk1"/>
                </a:solidFill>
                <a:latin typeface="Arial"/>
                <a:ea typeface="DejaVu Sans"/>
              </a:rPr>
              <a:t>Advanced</a:t>
            </a:r>
            <a:r>
              <a:rPr lang="es-ES" sz="1400" b="1" strike="noStrike" spc="-1" dirty="0">
                <a:solidFill>
                  <a:schemeClr val="dk1"/>
                </a:solidFill>
                <a:latin typeface="Arial"/>
                <a:ea typeface="DejaVu Sans"/>
              </a:rPr>
              <a:t> </a:t>
            </a:r>
          </a:p>
          <a:p>
            <a:pPr algn="ctr" defTabSz="914400">
              <a:lnSpc>
                <a:spcPct val="100000"/>
              </a:lnSpc>
            </a:pPr>
            <a:r>
              <a:rPr lang="es-ES" sz="1400" b="1" strike="noStrike" spc="-1" dirty="0" err="1">
                <a:solidFill>
                  <a:schemeClr val="dk1"/>
                </a:solidFill>
                <a:latin typeface="Arial"/>
                <a:ea typeface="DejaVu Sans"/>
              </a:rPr>
              <a:t>Superconducting</a:t>
            </a:r>
            <a:r>
              <a:rPr lang="es-ES" sz="1400" b="1" strike="noStrike" spc="-1" dirty="0">
                <a:solidFill>
                  <a:schemeClr val="dk1"/>
                </a:solidFill>
                <a:latin typeface="Arial"/>
                <a:ea typeface="DejaVu Sans"/>
              </a:rPr>
              <a:t> Thin films </a:t>
            </a:r>
            <a:endParaRPr lang="ca-ES" sz="1400" b="0" strike="noStrike" spc="-1" dirty="0">
              <a:solidFill>
                <a:srgbClr val="000000"/>
              </a:solidFill>
              <a:latin typeface="Calibri"/>
            </a:endParaRPr>
          </a:p>
        </p:txBody>
      </p:sp>
      <p:sp>
        <p:nvSpPr>
          <p:cNvPr id="310" name="28 CuadroTexto"/>
          <p:cNvSpPr/>
          <p:nvPr/>
        </p:nvSpPr>
        <p:spPr>
          <a:xfrm>
            <a:off x="8941877" y="1616936"/>
            <a:ext cx="2411443" cy="275544"/>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Nitridized</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Aluminum</a:t>
            </a:r>
            <a:endParaRPr lang="ca-ES" sz="1200" b="0" strike="noStrike" spc="-1" dirty="0">
              <a:solidFill>
                <a:srgbClr val="000000"/>
              </a:solidFill>
              <a:latin typeface="Calibri"/>
            </a:endParaRPr>
          </a:p>
        </p:txBody>
      </p:sp>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r>
              <a:rPr lang="es-ES" sz="1500" b="0" i="1" strike="noStrike" spc="-1" dirty="0">
                <a:solidFill>
                  <a:schemeClr val="dk1"/>
                </a:solidFill>
                <a:latin typeface="Arial"/>
                <a:ea typeface="DejaVu Sans"/>
              </a:rPr>
              <a:t> </a:t>
            </a:r>
            <a:endParaRPr lang="ca-ES" sz="1500" b="0" strike="noStrike" spc="-1" dirty="0">
              <a:solidFill>
                <a:srgbClr val="000000"/>
              </a:solidFill>
              <a:latin typeface="Calibri"/>
            </a:endParaRPr>
          </a:p>
        </p:txBody>
      </p:sp>
      <p:sp>
        <p:nvSpPr>
          <p:cNvPr id="16" name="CuadroTexto 15">
            <a:extLst>
              <a:ext uri="{FF2B5EF4-FFF2-40B4-BE49-F238E27FC236}">
                <a16:creationId xmlns:a16="http://schemas.microsoft.com/office/drawing/2014/main" id="{0242020F-F6FF-402D-AF6A-6470E73C5A45}"/>
              </a:ext>
            </a:extLst>
          </p:cNvPr>
          <p:cNvSpPr txBox="1"/>
          <p:nvPr/>
        </p:nvSpPr>
        <p:spPr>
          <a:xfrm>
            <a:off x="617812" y="2671011"/>
            <a:ext cx="6911700" cy="3323987"/>
          </a:xfrm>
          <a:prstGeom prst="rect">
            <a:avLst/>
          </a:prstGeom>
          <a:noFill/>
        </p:spPr>
        <p:txBody>
          <a:bodyPr wrap="none" rtlCol="0">
            <a:spAutoFit/>
          </a:bodyPr>
          <a:lstStyle/>
          <a:p>
            <a:pPr marL="285750" indent="-285750">
              <a:buFont typeface="Wingdings" panose="05000000000000000000" pitchFamily="2" charset="2"/>
              <a:buChar char="ü"/>
            </a:pPr>
            <a:r>
              <a:rPr lang="es-ES" sz="1500" dirty="0" err="1"/>
              <a:t>Design</a:t>
            </a:r>
            <a:r>
              <a:rPr lang="es-ES" sz="1500" dirty="0"/>
              <a:t> </a:t>
            </a:r>
            <a:r>
              <a:rPr lang="es-ES" sz="1500" dirty="0" err="1"/>
              <a:t>of</a:t>
            </a:r>
            <a:r>
              <a:rPr lang="es-ES" sz="1500" dirty="0"/>
              <a:t> </a:t>
            </a:r>
            <a:r>
              <a:rPr lang="es-ES" sz="1500" dirty="0" err="1"/>
              <a:t>tuned</a:t>
            </a:r>
            <a:r>
              <a:rPr lang="es-ES" sz="1500" dirty="0"/>
              <a:t> </a:t>
            </a:r>
            <a:r>
              <a:rPr lang="es-ES" sz="1500" dirty="0" err="1"/>
              <a:t>or</a:t>
            </a:r>
            <a:r>
              <a:rPr lang="es-ES" sz="1500" dirty="0"/>
              <a:t> novel </a:t>
            </a:r>
            <a:r>
              <a:rPr lang="es-ES" sz="1500" dirty="0" err="1"/>
              <a:t>superconductivity</a:t>
            </a:r>
            <a:r>
              <a:rPr lang="es-ES" sz="1500" dirty="0"/>
              <a:t> </a:t>
            </a:r>
            <a:r>
              <a:rPr lang="es-ES" sz="1500" dirty="0" err="1"/>
              <a:t>features</a:t>
            </a:r>
            <a:endParaRPr lang="es-ES" sz="1500" dirty="0"/>
          </a:p>
          <a:p>
            <a:pPr marL="285750" indent="-285750">
              <a:buFont typeface="Wingdings" panose="05000000000000000000" pitchFamily="2" charset="2"/>
              <a:buChar char="ü"/>
            </a:pPr>
            <a:r>
              <a:rPr lang="es-ES" sz="1500" dirty="0" err="1"/>
              <a:t>Developing</a:t>
            </a:r>
            <a:r>
              <a:rPr lang="es-ES" sz="1500" dirty="0"/>
              <a:t> </a:t>
            </a:r>
            <a:r>
              <a:rPr lang="es-ES" sz="1500" dirty="0" err="1"/>
              <a:t>methods</a:t>
            </a:r>
            <a:r>
              <a:rPr lang="es-ES" sz="1500" dirty="0"/>
              <a:t> and </a:t>
            </a:r>
            <a:r>
              <a:rPr lang="es-ES" sz="1500" dirty="0" err="1"/>
              <a:t>deposition</a:t>
            </a:r>
            <a:r>
              <a:rPr lang="es-ES" sz="1500" dirty="0"/>
              <a:t> </a:t>
            </a:r>
            <a:r>
              <a:rPr lang="es-ES" sz="1500" dirty="0" err="1"/>
              <a:t>conditions</a:t>
            </a:r>
            <a:endParaRPr lang="es-ES" sz="1500" dirty="0"/>
          </a:p>
          <a:p>
            <a:pPr marL="285750" indent="-285750">
              <a:buFont typeface="Wingdings" panose="05000000000000000000" pitchFamily="2" charset="2"/>
              <a:buChar char="ü"/>
            </a:pPr>
            <a:r>
              <a:rPr lang="es-ES" sz="1500" dirty="0" err="1"/>
              <a:t>Fabrication</a:t>
            </a:r>
            <a:r>
              <a:rPr lang="es-ES" sz="1500" dirty="0"/>
              <a:t>, </a:t>
            </a:r>
            <a:r>
              <a:rPr lang="es-ES" sz="1500" dirty="0" err="1"/>
              <a:t>morphostructural</a:t>
            </a:r>
            <a:r>
              <a:rPr lang="es-ES" sz="1500" dirty="0"/>
              <a:t> </a:t>
            </a:r>
            <a:r>
              <a:rPr lang="es-ES" sz="1500" dirty="0" err="1"/>
              <a:t>characterization</a:t>
            </a:r>
            <a:r>
              <a:rPr lang="es-ES" sz="1500" dirty="0"/>
              <a:t> </a:t>
            </a:r>
          </a:p>
          <a:p>
            <a:r>
              <a:rPr lang="es-ES" sz="1500" dirty="0"/>
              <a:t>    and </a:t>
            </a:r>
            <a:r>
              <a:rPr lang="es-ES" sz="1500" dirty="0" err="1"/>
              <a:t>functional</a:t>
            </a:r>
            <a:r>
              <a:rPr lang="es-ES" sz="1500" dirty="0"/>
              <a:t>/</a:t>
            </a:r>
            <a:r>
              <a:rPr lang="es-ES" sz="1500" dirty="0" err="1"/>
              <a:t>operational</a:t>
            </a:r>
            <a:r>
              <a:rPr lang="es-ES" sz="1500" dirty="0"/>
              <a:t> </a:t>
            </a:r>
            <a:r>
              <a:rPr lang="es-ES" sz="1500" dirty="0" err="1"/>
              <a:t>testing</a:t>
            </a:r>
            <a:endParaRPr lang="es-ES" sz="1500" dirty="0"/>
          </a:p>
          <a:p>
            <a:endParaRPr lang="es-ES" sz="1500" dirty="0"/>
          </a:p>
          <a:p>
            <a:r>
              <a:rPr lang="es-ES" sz="1500" b="1" dirty="0"/>
              <a:t>Tools and </a:t>
            </a:r>
            <a:r>
              <a:rPr lang="es-ES" sz="1500" b="1" dirty="0" err="1"/>
              <a:t>Methods</a:t>
            </a:r>
            <a:r>
              <a:rPr lang="es-ES" sz="1500" dirty="0"/>
              <a:t>:</a:t>
            </a:r>
          </a:p>
          <a:p>
            <a:pPr marL="285750" indent="-285750">
              <a:buFont typeface="Courier New" panose="02070309020205020404" pitchFamily="49" charset="0"/>
              <a:buChar char="o"/>
            </a:pPr>
            <a:r>
              <a:rPr lang="es-ES" sz="1500" dirty="0" err="1"/>
              <a:t>Sputtering</a:t>
            </a:r>
            <a:r>
              <a:rPr lang="es-ES" sz="1500" dirty="0"/>
              <a:t> &amp; </a:t>
            </a:r>
            <a:r>
              <a:rPr lang="es-ES" sz="1500" dirty="0" err="1"/>
              <a:t>Evaporation</a:t>
            </a:r>
            <a:r>
              <a:rPr lang="es-ES" sz="1500" dirty="0"/>
              <a:t>, Ion </a:t>
            </a:r>
            <a:r>
              <a:rPr lang="es-ES" sz="1500" dirty="0" err="1"/>
              <a:t>irradiation</a:t>
            </a:r>
            <a:r>
              <a:rPr lang="es-ES" sz="1500" dirty="0"/>
              <a:t> </a:t>
            </a:r>
          </a:p>
          <a:p>
            <a:r>
              <a:rPr lang="es-ES" sz="1500" dirty="0"/>
              <a:t>    (</a:t>
            </a:r>
            <a:r>
              <a:rPr lang="es-ES" sz="1500" dirty="0" err="1"/>
              <a:t>std</a:t>
            </a:r>
            <a:r>
              <a:rPr lang="es-ES" sz="1500" dirty="0"/>
              <a:t> </a:t>
            </a:r>
            <a:r>
              <a:rPr lang="es-ES" sz="1500" dirty="0" err="1"/>
              <a:t>implantation</a:t>
            </a:r>
            <a:r>
              <a:rPr lang="es-ES" sz="1500" dirty="0"/>
              <a:t> </a:t>
            </a:r>
            <a:r>
              <a:rPr lang="es-ES" sz="1500" dirty="0" err="1"/>
              <a:t>or</a:t>
            </a:r>
            <a:r>
              <a:rPr lang="es-ES" sz="1500" dirty="0"/>
              <a:t> FIB)</a:t>
            </a:r>
          </a:p>
          <a:p>
            <a:pPr marL="285750" indent="-285750">
              <a:buFont typeface="Courier New" panose="02070309020205020404" pitchFamily="49" charset="0"/>
              <a:buChar char="o"/>
            </a:pPr>
            <a:r>
              <a:rPr lang="es-ES" sz="1500" dirty="0"/>
              <a:t>Micro and Nano </a:t>
            </a:r>
            <a:r>
              <a:rPr lang="es-ES" sz="1500" dirty="0" err="1"/>
              <a:t>Patterning</a:t>
            </a:r>
            <a:r>
              <a:rPr lang="es-ES" sz="1500" dirty="0"/>
              <a:t> </a:t>
            </a:r>
            <a:r>
              <a:rPr lang="es-ES" sz="1500" dirty="0" err="1"/>
              <a:t>of</a:t>
            </a:r>
            <a:r>
              <a:rPr lang="es-ES" sz="1500" dirty="0"/>
              <a:t> </a:t>
            </a:r>
            <a:r>
              <a:rPr lang="es-ES" sz="1500" dirty="0" err="1"/>
              <a:t>devices</a:t>
            </a:r>
            <a:r>
              <a:rPr lang="es-ES" sz="1500" dirty="0"/>
              <a:t> </a:t>
            </a:r>
          </a:p>
          <a:p>
            <a:pPr marL="285750" indent="-285750">
              <a:buFont typeface="Courier New" panose="02070309020205020404" pitchFamily="49" charset="0"/>
              <a:buChar char="o"/>
            </a:pPr>
            <a:r>
              <a:rPr lang="es-ES" sz="1500" dirty="0"/>
              <a:t>SRIM/TRIM, </a:t>
            </a:r>
            <a:r>
              <a:rPr lang="es-ES" sz="1500" dirty="0" err="1"/>
              <a:t>Tridyn</a:t>
            </a:r>
            <a:endParaRPr lang="es-ES" sz="1500" dirty="0"/>
          </a:p>
          <a:p>
            <a:pPr marL="285750" indent="-285750">
              <a:buFont typeface="Courier New" panose="02070309020205020404" pitchFamily="49" charset="0"/>
              <a:buChar char="o"/>
            </a:pPr>
            <a:endParaRPr lang="es-ES" sz="1500" dirty="0"/>
          </a:p>
          <a:p>
            <a:pPr marL="285750" indent="-285750">
              <a:buFont typeface="Wingdings" panose="05000000000000000000" pitchFamily="2" charset="2"/>
              <a:buChar char="v"/>
            </a:pPr>
            <a:r>
              <a:rPr lang="es-ES" sz="1500" dirty="0" err="1"/>
              <a:t>Intended</a:t>
            </a:r>
            <a:r>
              <a:rPr lang="es-ES" sz="1500" dirty="0"/>
              <a:t> </a:t>
            </a:r>
            <a:r>
              <a:rPr lang="es-ES" sz="1500" dirty="0" err="1"/>
              <a:t>for</a:t>
            </a:r>
            <a:r>
              <a:rPr lang="es-ES" sz="1500" dirty="0"/>
              <a:t> Quantum </a:t>
            </a:r>
            <a:r>
              <a:rPr lang="es-ES" sz="1500" dirty="0" err="1"/>
              <a:t>sensing</a:t>
            </a:r>
            <a:r>
              <a:rPr lang="es-ES" sz="1500" dirty="0"/>
              <a:t> </a:t>
            </a:r>
            <a:r>
              <a:rPr lang="es-ES" sz="1500" dirty="0" err="1"/>
              <a:t>applications</a:t>
            </a:r>
            <a:r>
              <a:rPr lang="es-ES" sz="1500" dirty="0"/>
              <a:t>, </a:t>
            </a:r>
            <a:r>
              <a:rPr lang="es-ES" sz="1500" dirty="0" err="1"/>
              <a:t>e.g</a:t>
            </a:r>
            <a:r>
              <a:rPr lang="es-ES" sz="1500" dirty="0"/>
              <a:t>. </a:t>
            </a:r>
            <a:r>
              <a:rPr lang="es-ES" sz="1500" dirty="0" err="1"/>
              <a:t>direct</a:t>
            </a:r>
            <a:r>
              <a:rPr lang="es-ES" sz="1500" dirty="0"/>
              <a:t> DM </a:t>
            </a:r>
            <a:r>
              <a:rPr lang="es-ES" sz="1500" dirty="0" err="1"/>
              <a:t>detection</a:t>
            </a:r>
            <a:endParaRPr lang="es-ES" sz="1500" dirty="0"/>
          </a:p>
          <a:p>
            <a:pPr marL="285750" indent="-285750">
              <a:buFont typeface="Wingdings" panose="05000000000000000000" pitchFamily="2" charset="2"/>
              <a:buChar char="v"/>
            </a:pPr>
            <a:r>
              <a:rPr lang="es-ES" sz="1500" dirty="0" err="1"/>
              <a:t>Realization</a:t>
            </a:r>
            <a:r>
              <a:rPr lang="es-ES" sz="1500" dirty="0"/>
              <a:t> </a:t>
            </a:r>
            <a:r>
              <a:rPr lang="es-ES" sz="1500" dirty="0" err="1"/>
              <a:t>of</a:t>
            </a:r>
            <a:r>
              <a:rPr lang="es-ES" sz="1500" dirty="0"/>
              <a:t> (ultra) </a:t>
            </a:r>
            <a:r>
              <a:rPr lang="es-ES" sz="1500" dirty="0" err="1"/>
              <a:t>thin</a:t>
            </a:r>
            <a:r>
              <a:rPr lang="es-ES" sz="1500" dirty="0"/>
              <a:t> films and </a:t>
            </a:r>
            <a:r>
              <a:rPr lang="es-ES" sz="1500" dirty="0" err="1"/>
              <a:t>devices</a:t>
            </a:r>
            <a:r>
              <a:rPr lang="es-ES" sz="1500" dirty="0"/>
              <a:t> </a:t>
            </a:r>
            <a:r>
              <a:rPr lang="es-ES" sz="1500" dirty="0" err="1"/>
              <a:t>or</a:t>
            </a:r>
            <a:r>
              <a:rPr lang="es-ES" sz="1500" dirty="0"/>
              <a:t> </a:t>
            </a:r>
            <a:r>
              <a:rPr lang="es-ES" sz="1500" dirty="0" err="1"/>
              <a:t>circuits</a:t>
            </a:r>
            <a:r>
              <a:rPr lang="es-ES" sz="1500" dirty="0"/>
              <a:t> </a:t>
            </a:r>
            <a:r>
              <a:rPr lang="es-ES" sz="1500" dirty="0" err="1"/>
              <a:t>with</a:t>
            </a:r>
            <a:r>
              <a:rPr lang="es-ES" sz="1500" dirty="0"/>
              <a:t> </a:t>
            </a:r>
            <a:r>
              <a:rPr lang="es-ES" sz="1500" dirty="0" err="1"/>
              <a:t>specifics</a:t>
            </a:r>
            <a:r>
              <a:rPr lang="es-ES" sz="1500" dirty="0"/>
              <a:t> in Tc, </a:t>
            </a:r>
            <a:r>
              <a:rPr lang="es-ES" sz="1500" dirty="0" err="1"/>
              <a:t>Lk</a:t>
            </a:r>
            <a:endParaRPr lang="es-ES" sz="1500" dirty="0"/>
          </a:p>
          <a:p>
            <a:pPr marL="285750" indent="-285750">
              <a:buFont typeface="Wingdings" panose="05000000000000000000" pitchFamily="2" charset="2"/>
              <a:buChar char="v"/>
            </a:pPr>
            <a:r>
              <a:rPr lang="es-ES" sz="1500" dirty="0" err="1"/>
              <a:t>Application-oriented</a:t>
            </a:r>
            <a:r>
              <a:rPr lang="es-ES" sz="1500" dirty="0"/>
              <a:t> </a:t>
            </a:r>
            <a:r>
              <a:rPr lang="es-ES" sz="1500" dirty="0" err="1"/>
              <a:t>design</a:t>
            </a:r>
            <a:r>
              <a:rPr lang="es-ES" sz="1500" dirty="0"/>
              <a:t> </a:t>
            </a:r>
            <a:r>
              <a:rPr lang="es-ES" sz="1500" dirty="0" err="1"/>
              <a:t>of</a:t>
            </a:r>
            <a:r>
              <a:rPr lang="es-ES" sz="1500" dirty="0"/>
              <a:t> </a:t>
            </a:r>
            <a:r>
              <a:rPr lang="es-ES" sz="1500" dirty="0" err="1"/>
              <a:t>materials</a:t>
            </a:r>
            <a:r>
              <a:rPr lang="es-ES" sz="1500" dirty="0"/>
              <a:t> and </a:t>
            </a:r>
            <a:r>
              <a:rPr lang="es-ES" sz="1500" dirty="0" err="1"/>
              <a:t>devices</a:t>
            </a:r>
            <a:endParaRPr lang="es-ES" sz="1500" dirty="0"/>
          </a:p>
        </p:txBody>
      </p:sp>
      <p:pic>
        <p:nvPicPr>
          <p:cNvPr id="17" name="Imagen 7">
            <a:extLst>
              <a:ext uri="{FF2B5EF4-FFF2-40B4-BE49-F238E27FC236}">
                <a16:creationId xmlns:a16="http://schemas.microsoft.com/office/drawing/2014/main" id="{867EB9CC-0738-4ED7-BBCC-98068D49824B}"/>
              </a:ext>
            </a:extLst>
          </p:cNvPr>
          <p:cNvPicPr>
            <a:picLocks noChangeAspect="1"/>
          </p:cNvPicPr>
          <p:nvPr/>
        </p:nvPicPr>
        <p:blipFill>
          <a:blip r:embed="rId9"/>
          <a:srcRect l="45511" t="49865" r="2036" b="2969"/>
          <a:stretch/>
        </p:blipFill>
        <p:spPr>
          <a:xfrm>
            <a:off x="9357905" y="3962219"/>
            <a:ext cx="2742839" cy="2104115"/>
          </a:xfrm>
          <a:prstGeom prst="rect">
            <a:avLst/>
          </a:prstGeom>
          <a:noFill/>
          <a:ln w="0">
            <a:noFill/>
          </a:ln>
        </p:spPr>
      </p:pic>
      <p:sp>
        <p:nvSpPr>
          <p:cNvPr id="18" name="28 CuadroTexto">
            <a:extLst>
              <a:ext uri="{FF2B5EF4-FFF2-40B4-BE49-F238E27FC236}">
                <a16:creationId xmlns:a16="http://schemas.microsoft.com/office/drawing/2014/main" id="{375D0719-80D5-4A5E-8956-56B16FBFD865}"/>
              </a:ext>
            </a:extLst>
          </p:cNvPr>
          <p:cNvSpPr/>
          <p:nvPr/>
        </p:nvSpPr>
        <p:spPr>
          <a:xfrm>
            <a:off x="6816501" y="4171687"/>
            <a:ext cx="2541404" cy="275545"/>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200" b="1" strike="noStrike" spc="-1" dirty="0" err="1">
                <a:solidFill>
                  <a:schemeClr val="dk1"/>
                </a:solidFill>
                <a:latin typeface="Arial"/>
                <a:ea typeface="DejaVu Sans"/>
              </a:rPr>
              <a:t>Ultrathin</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Amorphous</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WSix</a:t>
            </a:r>
            <a:endParaRPr lang="ca-ES" sz="1200" b="0" strike="noStrike" spc="-1" dirty="0">
              <a:solidFill>
                <a:srgbClr val="000000"/>
              </a:solidFill>
              <a:latin typeface="Calibri"/>
            </a:endParaRPr>
          </a:p>
        </p:txBody>
      </p:sp>
      <p:pic>
        <p:nvPicPr>
          <p:cNvPr id="20" name="Imagen 12">
            <a:extLst>
              <a:ext uri="{FF2B5EF4-FFF2-40B4-BE49-F238E27FC236}">
                <a16:creationId xmlns:a16="http://schemas.microsoft.com/office/drawing/2014/main" id="{15F17AEE-DD80-42EC-8018-0057614B0AE5}"/>
              </a:ext>
            </a:extLst>
          </p:cNvPr>
          <p:cNvPicPr>
            <a:picLocks noChangeAspect="1"/>
          </p:cNvPicPr>
          <p:nvPr/>
        </p:nvPicPr>
        <p:blipFill>
          <a:blip r:embed="rId10"/>
          <a:srcRect t="47474" r="50602" b="3524"/>
          <a:stretch/>
        </p:blipFill>
        <p:spPr>
          <a:xfrm>
            <a:off x="5931839" y="1521712"/>
            <a:ext cx="2923877" cy="2268095"/>
          </a:xfrm>
          <a:prstGeom prst="rect">
            <a:avLst/>
          </a:prstGeom>
          <a:noFill/>
          <a:ln w="0">
            <a:noFill/>
          </a:ln>
        </p:spPr>
      </p:pic>
      <p:sp>
        <p:nvSpPr>
          <p:cNvPr id="2" name="Rectángulo 1">
            <a:extLst>
              <a:ext uri="{FF2B5EF4-FFF2-40B4-BE49-F238E27FC236}">
                <a16:creationId xmlns:a16="http://schemas.microsoft.com/office/drawing/2014/main" id="{390FB5CC-9AB1-45F0-8FE4-9BAE8C8680D5}"/>
              </a:ext>
            </a:extLst>
          </p:cNvPr>
          <p:cNvSpPr/>
          <p:nvPr/>
        </p:nvSpPr>
        <p:spPr>
          <a:xfrm>
            <a:off x="9135101" y="2737876"/>
            <a:ext cx="3007408" cy="492443"/>
          </a:xfrm>
          <a:prstGeom prst="rect">
            <a:avLst/>
          </a:prstGeom>
        </p:spPr>
        <p:txBody>
          <a:bodyPr wrap="square">
            <a:spAutoFit/>
          </a:bodyPr>
          <a:lstStyle/>
          <a:p>
            <a:r>
              <a:rPr lang="en-US" sz="1300" b="1" i="1" dirty="0"/>
              <a:t>2026</a:t>
            </a:r>
            <a:r>
              <a:rPr lang="en-US" sz="1300" i="1" dirty="0"/>
              <a:t> J Low Temp Phys</a:t>
            </a:r>
            <a:r>
              <a:rPr lang="en-US" sz="1300" dirty="0"/>
              <a:t> 222, 55  </a:t>
            </a:r>
            <a:r>
              <a:rPr lang="en-US" sz="1300" dirty="0">
                <a:hlinkClick r:id="rId11"/>
              </a:rPr>
              <a:t>doi.org/10.1007/s10909-026-03390-y</a:t>
            </a:r>
            <a:endParaRPr lang="en-US" sz="1300" dirty="0"/>
          </a:p>
        </p:txBody>
      </p:sp>
      <p:sp>
        <p:nvSpPr>
          <p:cNvPr id="21" name="CuadroTexto 38">
            <a:extLst>
              <a:ext uri="{FF2B5EF4-FFF2-40B4-BE49-F238E27FC236}">
                <a16:creationId xmlns:a16="http://schemas.microsoft.com/office/drawing/2014/main" id="{4A56CF31-E148-4957-A754-85A0CA8783A3}"/>
              </a:ext>
            </a:extLst>
          </p:cNvPr>
          <p:cNvSpPr/>
          <p:nvPr/>
        </p:nvSpPr>
        <p:spPr>
          <a:xfrm>
            <a:off x="9116503" y="2090995"/>
            <a:ext cx="2923877" cy="49098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fr-FR" sz="1300" b="1" i="1" u="sng" strike="noStrike" spc="-1" dirty="0">
                <a:solidFill>
                  <a:schemeClr val="dk1"/>
                </a:solidFill>
                <a:uFillTx/>
                <a:latin typeface="Arial"/>
                <a:ea typeface="DejaVu Sans"/>
                <a:hlinkClick r:id="rId12"/>
              </a:rPr>
              <a:t>2024</a:t>
            </a:r>
            <a:r>
              <a:rPr lang="fr-FR" sz="1300" b="0" i="1" u="sng" strike="noStrike" spc="-1" dirty="0">
                <a:solidFill>
                  <a:schemeClr val="dk1"/>
                </a:solidFill>
                <a:uFillTx/>
                <a:latin typeface="Arial"/>
                <a:ea typeface="DejaVu Sans"/>
                <a:hlinkClick r:id="rId12"/>
              </a:rPr>
              <a:t> </a:t>
            </a:r>
            <a:r>
              <a:rPr lang="fr-FR" sz="1300" b="0" i="1" u="sng" strike="noStrike" spc="-1" dirty="0" err="1">
                <a:solidFill>
                  <a:schemeClr val="dk1"/>
                </a:solidFill>
                <a:uFillTx/>
                <a:latin typeface="Arial"/>
                <a:ea typeface="DejaVu Sans"/>
                <a:hlinkClick r:id="rId12"/>
              </a:rPr>
              <a:t>Supercond</a:t>
            </a:r>
            <a:r>
              <a:rPr lang="fr-FR" sz="1300" b="0" i="1" u="sng" strike="noStrike" spc="-1" dirty="0">
                <a:solidFill>
                  <a:schemeClr val="dk1"/>
                </a:solidFill>
                <a:uFillTx/>
                <a:latin typeface="Arial"/>
                <a:ea typeface="DejaVu Sans"/>
                <a:hlinkClick r:id="rId12"/>
              </a:rPr>
              <a:t>. </a:t>
            </a:r>
            <a:r>
              <a:rPr lang="fr-FR" sz="1300" b="0" i="1" u="sng" strike="noStrike" spc="-1" dirty="0" err="1">
                <a:solidFill>
                  <a:schemeClr val="dk1"/>
                </a:solidFill>
                <a:uFillTx/>
                <a:latin typeface="Arial"/>
                <a:ea typeface="DejaVu Sans"/>
                <a:hlinkClick r:id="rId12"/>
              </a:rPr>
              <a:t>Sci</a:t>
            </a:r>
            <a:r>
              <a:rPr lang="fr-FR" sz="1300" b="0" i="1" u="sng" strike="noStrike" spc="-1" dirty="0">
                <a:solidFill>
                  <a:schemeClr val="dk1"/>
                </a:solidFill>
                <a:uFillTx/>
                <a:latin typeface="Arial"/>
                <a:ea typeface="DejaVu Sans"/>
                <a:hlinkClick r:id="rId12"/>
              </a:rPr>
              <a:t>. </a:t>
            </a:r>
            <a:r>
              <a:rPr lang="fr-FR" sz="1300" b="0" i="1" u="sng" strike="noStrike" spc="-1" dirty="0" err="1">
                <a:solidFill>
                  <a:schemeClr val="dk1"/>
                </a:solidFill>
                <a:uFillTx/>
                <a:latin typeface="Arial"/>
                <a:ea typeface="DejaVu Sans"/>
                <a:hlinkClick r:id="rId12"/>
              </a:rPr>
              <a:t>Technol</a:t>
            </a:r>
            <a:r>
              <a:rPr lang="fr-FR" sz="1300" b="0" i="1" u="sng" strike="noStrike" spc="-1" dirty="0">
                <a:solidFill>
                  <a:schemeClr val="dk1"/>
                </a:solidFill>
                <a:uFillTx/>
                <a:latin typeface="Arial"/>
                <a:ea typeface="DejaVu Sans"/>
                <a:hlinkClick r:id="rId12"/>
              </a:rPr>
              <a:t>.</a:t>
            </a:r>
            <a:r>
              <a:rPr lang="fr-FR" sz="1300" u="sng" strike="noStrike" spc="-1" dirty="0">
                <a:solidFill>
                  <a:schemeClr val="dk1"/>
                </a:solidFill>
                <a:uFillTx/>
                <a:latin typeface="Arial"/>
                <a:ea typeface="DejaVu Sans"/>
                <a:hlinkClick r:id="rId12"/>
              </a:rPr>
              <a:t> 37 </a:t>
            </a:r>
            <a:r>
              <a:rPr lang="fr-FR" sz="1300" b="0" u="sng" strike="noStrike" spc="-1" dirty="0">
                <a:solidFill>
                  <a:schemeClr val="dk1"/>
                </a:solidFill>
                <a:uFillTx/>
                <a:latin typeface="Arial"/>
                <a:ea typeface="DejaVu Sans"/>
                <a:hlinkClick r:id="rId12"/>
              </a:rPr>
              <a:t>035017</a:t>
            </a:r>
            <a:endParaRPr lang="ca-ES" sz="1300" b="0" strike="noStrike" spc="-1" dirty="0">
              <a:solidFill>
                <a:srgbClr val="000000"/>
              </a:solidFill>
              <a:latin typeface="Calibri"/>
            </a:endParaRPr>
          </a:p>
        </p:txBody>
      </p:sp>
      <p:sp>
        <p:nvSpPr>
          <p:cNvPr id="3" name="Rectángulo 2">
            <a:extLst>
              <a:ext uri="{FF2B5EF4-FFF2-40B4-BE49-F238E27FC236}">
                <a16:creationId xmlns:a16="http://schemas.microsoft.com/office/drawing/2014/main" id="{A110AAC5-F45F-4D9A-BF81-F90A37506AC7}"/>
              </a:ext>
            </a:extLst>
          </p:cNvPr>
          <p:cNvSpPr/>
          <p:nvPr/>
        </p:nvSpPr>
        <p:spPr>
          <a:xfrm>
            <a:off x="5908086" y="4614968"/>
            <a:ext cx="3640151" cy="492443"/>
          </a:xfrm>
          <a:prstGeom prst="rect">
            <a:avLst/>
          </a:prstGeom>
        </p:spPr>
        <p:txBody>
          <a:bodyPr wrap="square">
            <a:spAutoFit/>
          </a:bodyPr>
          <a:lstStyle/>
          <a:p>
            <a:r>
              <a:rPr lang="en-US" sz="1300" b="1" i="1" dirty="0"/>
              <a:t>2026</a:t>
            </a:r>
            <a:r>
              <a:rPr lang="en-US" sz="1300" i="1" dirty="0"/>
              <a:t> IEEE Trans. Appl. Superconductivity</a:t>
            </a:r>
            <a:r>
              <a:rPr lang="en-US" sz="1300" dirty="0"/>
              <a:t> 36, 5, 1-5  </a:t>
            </a:r>
            <a:r>
              <a:rPr lang="en-US" sz="1300" dirty="0">
                <a:hlinkClick r:id="rId13"/>
              </a:rPr>
              <a:t>doi.org/10.1109/TASC.2026.3673788</a:t>
            </a:r>
            <a:endParaRPr lang="en-US" sz="1300" dirty="0"/>
          </a:p>
        </p:txBody>
      </p:sp>
      <p:sp>
        <p:nvSpPr>
          <p:cNvPr id="23" name="3 CuadroTexto">
            <a:extLst>
              <a:ext uri="{FF2B5EF4-FFF2-40B4-BE49-F238E27FC236}">
                <a16:creationId xmlns:a16="http://schemas.microsoft.com/office/drawing/2014/main" id="{FA143EA7-4B4E-4EB4-8629-C55588CAD1AC}"/>
              </a:ext>
            </a:extLst>
          </p:cNvPr>
          <p:cNvSpPr/>
          <p:nvPr/>
        </p:nvSpPr>
        <p:spPr>
          <a:xfrm>
            <a:off x="-5040" y="971082"/>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a:r>
              <a:rPr lang="es-ES" sz="2200" b="1" strike="noStrike" spc="-1" dirty="0" err="1">
                <a:solidFill>
                  <a:schemeClr val="lt1"/>
                </a:solidFill>
                <a:latin typeface="Arial"/>
                <a:ea typeface="DejaVu Sans"/>
              </a:rPr>
              <a:t>Superconducting</a:t>
            </a:r>
            <a:r>
              <a:rPr lang="es-ES" sz="2200" b="1" strike="noStrike" spc="-1" dirty="0">
                <a:solidFill>
                  <a:schemeClr val="lt1"/>
                </a:solidFill>
                <a:latin typeface="Arial"/>
                <a:ea typeface="DejaVu Sans"/>
              </a:rPr>
              <a:t> &amp; </a:t>
            </a:r>
            <a:r>
              <a:rPr lang="es-ES" sz="2200" b="1" strike="noStrike" spc="-1" dirty="0" err="1">
                <a:solidFill>
                  <a:schemeClr val="lt1"/>
                </a:solidFill>
                <a:latin typeface="Arial"/>
                <a:ea typeface="DejaVu Sans"/>
              </a:rPr>
              <a:t>Hybrid</a:t>
            </a:r>
            <a:r>
              <a:rPr lang="es-ES" sz="2200" b="1" strike="noStrike" spc="-1" dirty="0">
                <a:solidFill>
                  <a:schemeClr val="lt1"/>
                </a:solidFill>
                <a:latin typeface="Arial"/>
                <a:ea typeface="DejaVu Sans"/>
              </a:rPr>
              <a:t>     Quantum Chips </a:t>
            </a:r>
            <a:r>
              <a:rPr lang="es-ES" sz="2200" b="1" spc="-1" dirty="0">
                <a:solidFill>
                  <a:schemeClr val="lt1"/>
                </a:solidFill>
              </a:rPr>
              <a:t>Research Line</a:t>
            </a:r>
            <a:endParaRPr lang="ca-ES" sz="2200" b="0" strike="noStrike" spc="-1" dirty="0">
              <a:solidFill>
                <a:srgbClr val="FFFFFF"/>
              </a:solidFill>
              <a:latin typeface="Calibri"/>
            </a:endParaRPr>
          </a:p>
        </p:txBody>
      </p:sp>
    </p:spTree>
    <p:extLst>
      <p:ext uri="{BB962C8B-B14F-4D97-AF65-F5344CB8AC3E}">
        <p14:creationId xmlns:p14="http://schemas.microsoft.com/office/powerpoint/2010/main" val="34744209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705745" y="53170"/>
              <a:ext cx="7343084" cy="740472"/>
              <a:chOff x="705745" y="53170"/>
              <a:chExt cx="7343084" cy="740472"/>
            </a:xfrm>
          </p:grpSpPr>
          <p:pic>
            <p:nvPicPr>
              <p:cNvPr id="290" name="Imagen 9"/>
              <p:cNvPicPr>
                <a:picLocks noChangeAspect="1"/>
              </p:cNvPicPr>
              <p:nvPr/>
            </p:nvPicPr>
            <p:blipFill>
              <a:blip r:embed="rId4"/>
              <a:srcRect l="34836"/>
              <a:stretch/>
            </p:blipFill>
            <p:spPr>
              <a:xfrm>
                <a:off x="3545831" y="53170"/>
                <a:ext cx="4502998" cy="740472"/>
              </a:xfrm>
              <a:prstGeom prst="rect">
                <a:avLst/>
              </a:prstGeom>
              <a:noFill/>
              <a:ln w="0">
                <a:noFill/>
              </a:ln>
            </p:spPr>
          </p:pic>
          <p:pic>
            <p:nvPicPr>
              <p:cNvPr id="291" name="Imagen 10"/>
              <p:cNvPicPr>
                <a:picLocks noChangeAspect="1"/>
              </p:cNvPicPr>
              <p:nvPr/>
            </p:nvPicPr>
            <p:blipFill>
              <a:blip r:embed="rId5"/>
              <a:stretch/>
            </p:blipFill>
            <p:spPr>
              <a:xfrm>
                <a:off x="705745" y="135087"/>
                <a:ext cx="1878304" cy="640762"/>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39</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3" name="3 CuadroTexto"/>
          <p:cNvSpPr/>
          <p:nvPr/>
        </p:nvSpPr>
        <p:spPr>
          <a:xfrm>
            <a:off x="-4247" y="875705"/>
            <a:ext cx="12209639" cy="411247"/>
          </a:xfrm>
          <a:prstGeom prst="rect">
            <a:avLst/>
          </a:prstGeom>
          <a:solidFill>
            <a:schemeClr val="bg1">
              <a:lumMod val="50000"/>
            </a:schemeClr>
          </a:solidFill>
          <a:ln w="25400">
            <a:solidFill>
              <a:schemeClr val="bg1"/>
            </a:solid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200" b="1" spc="-1" dirty="0" err="1">
                <a:solidFill>
                  <a:schemeClr val="lt1"/>
                </a:solidFill>
                <a:latin typeface="Arial"/>
                <a:ea typeface="DejaVu Sans"/>
              </a:rPr>
              <a:t>Superconducting</a:t>
            </a:r>
            <a:r>
              <a:rPr lang="es-ES" sz="2200" b="1" spc="-1" dirty="0">
                <a:solidFill>
                  <a:schemeClr val="lt1"/>
                </a:solidFill>
                <a:latin typeface="Arial"/>
                <a:ea typeface="DejaVu Sans"/>
              </a:rPr>
              <a:t> &amp; </a:t>
            </a:r>
            <a:r>
              <a:rPr lang="es-ES" sz="2200" b="1" spc="-1" dirty="0" err="1">
                <a:solidFill>
                  <a:schemeClr val="lt1"/>
                </a:solidFill>
                <a:latin typeface="Arial"/>
                <a:ea typeface="DejaVu Sans"/>
              </a:rPr>
              <a:t>Hybrid</a:t>
            </a:r>
            <a:r>
              <a:rPr lang="es-ES" sz="2200" b="1" spc="-1" dirty="0">
                <a:solidFill>
                  <a:schemeClr val="lt1"/>
                </a:solidFill>
                <a:latin typeface="Arial"/>
                <a:ea typeface="DejaVu Sans"/>
              </a:rPr>
              <a:t> Quantum Chips </a:t>
            </a:r>
            <a:r>
              <a:rPr lang="es-ES" sz="2200" b="1" spc="-1" dirty="0" err="1">
                <a:solidFill>
                  <a:schemeClr val="lt1"/>
                </a:solidFill>
                <a:latin typeface="Arial"/>
                <a:ea typeface="DejaVu Sans"/>
              </a:rPr>
              <a:t>Team</a:t>
            </a:r>
            <a:r>
              <a:rPr lang="es-ES" sz="2200" b="1" spc="-1" dirty="0">
                <a:solidFill>
                  <a:schemeClr val="lt1"/>
                </a:solidFill>
                <a:latin typeface="Arial"/>
                <a:ea typeface="DejaVu Sans"/>
              </a:rPr>
              <a:t>    -   </a:t>
            </a:r>
            <a:r>
              <a:rPr lang="es-ES" sz="2200" b="1" spc="-1" dirty="0" err="1">
                <a:solidFill>
                  <a:schemeClr val="lt1"/>
                </a:solidFill>
                <a:effectLst>
                  <a:outerShdw blurRad="38100" dist="38100" dir="2700000" algn="tl">
                    <a:srgbClr val="000000">
                      <a:alpha val="43137"/>
                    </a:srgbClr>
                  </a:outerShdw>
                </a:effectLst>
                <a:latin typeface="Arial"/>
                <a:ea typeface="DejaVu Sans"/>
              </a:rPr>
              <a:t>Overview</a:t>
            </a:r>
            <a:endParaRPr lang="ca-ES" sz="2200" spc="-1" dirty="0">
              <a:solidFill>
                <a:srgbClr val="FFFFFF"/>
              </a:solidFill>
              <a:effectLst>
                <a:outerShdw blurRad="38100" dist="38100" dir="2700000" algn="tl">
                  <a:srgbClr val="000000">
                    <a:alpha val="43137"/>
                  </a:srgbClr>
                </a:outerShdw>
              </a:effectLst>
              <a:latin typeface="Calibri"/>
            </a:endParaRPr>
          </a:p>
        </p:txBody>
      </p:sp>
      <p:sp>
        <p:nvSpPr>
          <p:cNvPr id="308" name="28 CuadroTexto"/>
          <p:cNvSpPr/>
          <p:nvPr/>
        </p:nvSpPr>
        <p:spPr>
          <a:xfrm>
            <a:off x="1179040" y="1579358"/>
            <a:ext cx="5316677" cy="306310"/>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spc="-1" dirty="0" err="1">
                <a:solidFill>
                  <a:schemeClr val="dk1"/>
                </a:solidFill>
                <a:latin typeface="Arial"/>
                <a:ea typeface="DejaVu Sans"/>
              </a:rPr>
              <a:t>Customized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or</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Advanced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Superconducting</a:t>
            </a:r>
            <a:r>
              <a:rPr lang="es-ES" sz="1400" b="1" spc="-1" dirty="0">
                <a:solidFill>
                  <a:schemeClr val="dk1"/>
                </a:solidFill>
                <a:latin typeface="Arial"/>
                <a:ea typeface="DejaVu Sans"/>
              </a:rPr>
              <a:t> Thin films </a:t>
            </a:r>
            <a:endParaRPr lang="ca-ES" sz="1400" spc="-1" dirty="0">
              <a:solidFill>
                <a:srgbClr val="000000"/>
              </a:solidFill>
              <a:latin typeface="Calibri"/>
            </a:endParaRPr>
          </a:p>
        </p:txBody>
      </p:sp>
      <p:sp>
        <p:nvSpPr>
          <p:cNvPr id="310" name="28 CuadroTexto"/>
          <p:cNvSpPr/>
          <p:nvPr/>
        </p:nvSpPr>
        <p:spPr>
          <a:xfrm>
            <a:off x="7861271" y="1596979"/>
            <a:ext cx="3236481" cy="275533"/>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err="1">
                <a:solidFill>
                  <a:schemeClr val="dk1"/>
                </a:solidFill>
                <a:latin typeface="Arial"/>
                <a:ea typeface="DejaVu Sans"/>
              </a:rPr>
              <a:t>Nitridized</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Aluminum</a:t>
            </a:r>
            <a:endParaRPr lang="ca-ES" sz="1200" spc="-1" dirty="0">
              <a:solidFill>
                <a:srgbClr val="000000"/>
              </a:solidFill>
              <a:latin typeface="Calibri"/>
            </a:endParaRPr>
          </a:p>
        </p:txBody>
      </p:sp>
      <p:sp>
        <p:nvSpPr>
          <p:cNvPr id="319" name="CuadroTexto 38"/>
          <p:cNvSpPr/>
          <p:nvPr/>
        </p:nvSpPr>
        <p:spPr>
          <a:xfrm>
            <a:off x="857915" y="3796884"/>
            <a:ext cx="2109703" cy="213962"/>
          </a:xfrm>
          <a:prstGeom prst="rect">
            <a:avLst/>
          </a:prstGeom>
          <a:noFill/>
          <a:ln w="0">
            <a:noFill/>
          </a:ln>
        </p:spPr>
        <p:style>
          <a:lnRef idx="0">
            <a:scrgbClr r="0" g="0" b="0"/>
          </a:lnRef>
          <a:fillRef idx="0">
            <a:scrgbClr r="0" g="0" b="0"/>
          </a:fillRef>
          <a:effectRef idx="0">
            <a:scrgbClr r="0" g="0" b="0"/>
          </a:effectRef>
          <a:fontRef idx="minor"/>
        </p:style>
        <p:txBody>
          <a:bodyPr wrap="none" lIns="89988" tIns="44994" rIns="89988" bIns="44994" anchor="t">
            <a:spAutoFit/>
          </a:bodyPr>
          <a:lstStyle/>
          <a:p>
            <a:pPr defTabSz="914309"/>
            <a:r>
              <a:rPr lang="fr-FR" sz="800" b="1" i="1" u="sng" spc="-1" dirty="0">
                <a:solidFill>
                  <a:schemeClr val="dk1"/>
                </a:solidFill>
                <a:latin typeface="Arial"/>
                <a:ea typeface="DejaVu Sans"/>
                <a:hlinkClick r:id="rId8"/>
              </a:rPr>
              <a:t>2024</a:t>
            </a:r>
            <a:r>
              <a:rPr lang="fr-FR" sz="800" i="1" u="sng" spc="-1" dirty="0">
                <a:solidFill>
                  <a:schemeClr val="dk1"/>
                </a:solidFill>
                <a:latin typeface="Arial"/>
                <a:ea typeface="DejaVu Sans"/>
                <a:hlinkClick r:id="rId8"/>
              </a:rPr>
              <a:t> </a:t>
            </a:r>
            <a:r>
              <a:rPr lang="fr-FR" sz="800" i="1" u="sng" spc="-1" dirty="0" err="1">
                <a:solidFill>
                  <a:schemeClr val="dk1"/>
                </a:solidFill>
                <a:latin typeface="Arial"/>
                <a:ea typeface="DejaVu Sans"/>
                <a:hlinkClick r:id="rId8"/>
              </a:rPr>
              <a:t>Supercond</a:t>
            </a:r>
            <a:r>
              <a:rPr lang="fr-FR" sz="800" i="1" u="sng" spc="-1" dirty="0">
                <a:solidFill>
                  <a:schemeClr val="dk1"/>
                </a:solidFill>
                <a:latin typeface="Arial"/>
                <a:ea typeface="DejaVu Sans"/>
                <a:hlinkClick r:id="rId8"/>
              </a:rPr>
              <a:t>. </a:t>
            </a:r>
            <a:r>
              <a:rPr lang="fr-FR" sz="800" i="1" u="sng" spc="-1" dirty="0" err="1">
                <a:solidFill>
                  <a:schemeClr val="dk1"/>
                </a:solidFill>
                <a:latin typeface="Arial"/>
                <a:ea typeface="DejaVu Sans"/>
                <a:hlinkClick r:id="rId8"/>
              </a:rPr>
              <a:t>Sci</a:t>
            </a:r>
            <a:r>
              <a:rPr lang="fr-FR" sz="800" i="1" u="sng" spc="-1" dirty="0">
                <a:solidFill>
                  <a:schemeClr val="dk1"/>
                </a:solidFill>
                <a:latin typeface="Arial"/>
                <a:ea typeface="DejaVu Sans"/>
                <a:hlinkClick r:id="rId8"/>
              </a:rPr>
              <a:t>. </a:t>
            </a:r>
            <a:r>
              <a:rPr lang="fr-FR" sz="800" i="1" u="sng" spc="-1" dirty="0" err="1">
                <a:solidFill>
                  <a:schemeClr val="dk1"/>
                </a:solidFill>
                <a:latin typeface="Arial"/>
                <a:ea typeface="DejaVu Sans"/>
                <a:hlinkClick r:id="rId8"/>
              </a:rPr>
              <a:t>Technol</a:t>
            </a:r>
            <a:r>
              <a:rPr lang="fr-FR" sz="800" i="1" u="sng" spc="-1" dirty="0">
                <a:solidFill>
                  <a:schemeClr val="dk1"/>
                </a:solidFill>
                <a:latin typeface="Arial"/>
                <a:ea typeface="DejaVu Sans"/>
                <a:hlinkClick r:id="rId8"/>
              </a:rPr>
              <a:t>.</a:t>
            </a:r>
            <a:r>
              <a:rPr lang="fr-FR" sz="800" u="sng" spc="-1" dirty="0">
                <a:solidFill>
                  <a:schemeClr val="dk1"/>
                </a:solidFill>
                <a:latin typeface="Arial"/>
                <a:ea typeface="DejaVu Sans"/>
                <a:hlinkClick r:id="rId8"/>
              </a:rPr>
              <a:t> </a:t>
            </a:r>
            <a:r>
              <a:rPr lang="fr-FR" sz="800" b="1" u="sng" spc="-1" dirty="0">
                <a:solidFill>
                  <a:schemeClr val="dk1"/>
                </a:solidFill>
                <a:latin typeface="Arial"/>
                <a:ea typeface="DejaVu Sans"/>
                <a:hlinkClick r:id="rId8"/>
              </a:rPr>
              <a:t>37</a:t>
            </a:r>
            <a:r>
              <a:rPr lang="fr-FR" sz="800" u="sng" spc="-1" dirty="0">
                <a:solidFill>
                  <a:schemeClr val="dk1"/>
                </a:solidFill>
                <a:latin typeface="Arial"/>
                <a:ea typeface="DejaVu Sans"/>
                <a:hlinkClick r:id="rId8"/>
              </a:rPr>
              <a:t> 035017</a:t>
            </a:r>
            <a:endParaRPr lang="ca-ES" sz="800" spc="-1" dirty="0">
              <a:solidFill>
                <a:srgbClr val="000000"/>
              </a:solidFill>
              <a:latin typeface="Calibri"/>
            </a:endParaRPr>
          </a:p>
        </p:txBody>
      </p:sp>
      <p:sp>
        <p:nvSpPr>
          <p:cNvPr id="2" name="Rectángulo 1">
            <a:extLst>
              <a:ext uri="{FF2B5EF4-FFF2-40B4-BE49-F238E27FC236}">
                <a16:creationId xmlns:a16="http://schemas.microsoft.com/office/drawing/2014/main" id="{16C0B377-34DD-46F5-8542-B783D6E9CF67}"/>
              </a:ext>
            </a:extLst>
          </p:cNvPr>
          <p:cNvSpPr/>
          <p:nvPr/>
        </p:nvSpPr>
        <p:spPr>
          <a:xfrm>
            <a:off x="-4246" y="6314171"/>
            <a:ext cx="12202771" cy="528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3" name="11 CuadroTexto"/>
          <p:cNvSpPr/>
          <p:nvPr/>
        </p:nvSpPr>
        <p:spPr>
          <a:xfrm>
            <a:off x="2623" y="6445970"/>
            <a:ext cx="12202771" cy="44891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Bef>
                <a:spcPts val="600"/>
              </a:spcBef>
              <a:spcAft>
                <a:spcPts val="6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9"/>
              </a:rPr>
              <a:t>gemma.rius@csic.es</a:t>
            </a:r>
            <a:r>
              <a:rPr lang="es-ES" sz="1500" i="1" spc="-1" dirty="0">
                <a:solidFill>
                  <a:schemeClr val="dk1"/>
                </a:solidFill>
                <a:latin typeface="Arial"/>
                <a:ea typeface="DejaVu Sans"/>
              </a:rPr>
              <a:t> </a:t>
            </a:r>
            <a:endParaRPr lang="ca-ES" sz="1500" spc="-1" dirty="0">
              <a:solidFill>
                <a:srgbClr val="000000"/>
              </a:solidFill>
              <a:latin typeface="Calibri"/>
            </a:endParaRPr>
          </a:p>
        </p:txBody>
      </p:sp>
      <p:sp>
        <p:nvSpPr>
          <p:cNvPr id="42" name="Rectángulo 41">
            <a:extLst>
              <a:ext uri="{FF2B5EF4-FFF2-40B4-BE49-F238E27FC236}">
                <a16:creationId xmlns:a16="http://schemas.microsoft.com/office/drawing/2014/main" id="{DEBC60A6-337B-4857-AC44-9A8B3CF6AA25}"/>
              </a:ext>
            </a:extLst>
          </p:cNvPr>
          <p:cNvSpPr/>
          <p:nvPr/>
        </p:nvSpPr>
        <p:spPr>
          <a:xfrm>
            <a:off x="154091" y="6084327"/>
            <a:ext cx="3452656" cy="215444"/>
          </a:xfrm>
          <a:prstGeom prst="rect">
            <a:avLst/>
          </a:prstGeom>
        </p:spPr>
        <p:txBody>
          <a:bodyPr wrap="square">
            <a:spAutoFit/>
          </a:bodyPr>
          <a:lstStyle/>
          <a:p>
            <a:r>
              <a:rPr lang="en-US" sz="800" b="1" i="1" dirty="0"/>
              <a:t>2026</a:t>
            </a:r>
            <a:r>
              <a:rPr lang="en-US" sz="800" i="1" dirty="0"/>
              <a:t> J Low Temp Phys</a:t>
            </a:r>
            <a:r>
              <a:rPr lang="en-US" sz="800" dirty="0"/>
              <a:t> 222, 55  </a:t>
            </a:r>
            <a:r>
              <a:rPr lang="en-US" sz="800" dirty="0">
                <a:hlinkClick r:id="rId10"/>
              </a:rPr>
              <a:t>doi.org/10.1007/s10909-026-03390-y</a:t>
            </a:r>
            <a:endParaRPr lang="en-US" sz="800" dirty="0"/>
          </a:p>
        </p:txBody>
      </p:sp>
      <p:pic>
        <p:nvPicPr>
          <p:cNvPr id="39" name="Imagen 38">
            <a:extLst>
              <a:ext uri="{FF2B5EF4-FFF2-40B4-BE49-F238E27FC236}">
                <a16:creationId xmlns:a16="http://schemas.microsoft.com/office/drawing/2014/main" id="{2C5937F4-86AB-4A75-BC60-01D634550F2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37379" y="2321791"/>
            <a:ext cx="4070303" cy="3371670"/>
          </a:xfrm>
          <a:prstGeom prst="rect">
            <a:avLst/>
          </a:prstGeom>
          <a:solidFill>
            <a:schemeClr val="bg1"/>
          </a:solidFill>
        </p:spPr>
      </p:pic>
      <p:pic>
        <p:nvPicPr>
          <p:cNvPr id="40" name="Imagen 39">
            <a:extLst>
              <a:ext uri="{FF2B5EF4-FFF2-40B4-BE49-F238E27FC236}">
                <a16:creationId xmlns:a16="http://schemas.microsoft.com/office/drawing/2014/main" id="{72390CEB-9274-4F70-8514-7D4DC5192AAB}"/>
              </a:ext>
            </a:extLst>
          </p:cNvPr>
          <p:cNvPicPr>
            <a:picLocks noChangeAspect="1"/>
          </p:cNvPicPr>
          <p:nvPr/>
        </p:nvPicPr>
        <p:blipFill rotWithShape="1">
          <a:blip r:embed="rId12"/>
          <a:srcRect t="1" b="-5021"/>
          <a:stretch/>
        </p:blipFill>
        <p:spPr>
          <a:xfrm>
            <a:off x="328211" y="4074096"/>
            <a:ext cx="3056562" cy="2021467"/>
          </a:xfrm>
          <a:prstGeom prst="rect">
            <a:avLst/>
          </a:prstGeom>
          <a:solidFill>
            <a:schemeClr val="bg1"/>
          </a:solidFill>
        </p:spPr>
      </p:pic>
      <p:pic>
        <p:nvPicPr>
          <p:cNvPr id="44" name="Picture 4" descr="Figure 3. Refer to the following caption and surrounding text.">
            <a:extLst>
              <a:ext uri="{FF2B5EF4-FFF2-40B4-BE49-F238E27FC236}">
                <a16:creationId xmlns:a16="http://schemas.microsoft.com/office/drawing/2014/main" id="{A20E3253-D901-4EF3-A0AA-F56896691826}"/>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238" r="33153" b="56498"/>
          <a:stretch/>
        </p:blipFill>
        <p:spPr bwMode="auto">
          <a:xfrm>
            <a:off x="366265" y="2226446"/>
            <a:ext cx="3123948" cy="1506872"/>
          </a:xfrm>
          <a:prstGeom prst="rect">
            <a:avLst/>
          </a:prstGeom>
          <a:solidFill>
            <a:schemeClr val="accent3">
              <a:lumMod val="20000"/>
              <a:lumOff val="80000"/>
            </a:schemeClr>
          </a:solidFill>
        </p:spPr>
      </p:pic>
      <p:pic>
        <p:nvPicPr>
          <p:cNvPr id="8" name="Imagen 7">
            <a:extLst>
              <a:ext uri="{FF2B5EF4-FFF2-40B4-BE49-F238E27FC236}">
                <a16:creationId xmlns:a16="http://schemas.microsoft.com/office/drawing/2014/main" id="{9C861ED2-B56D-41CD-9707-936551FC14C6}"/>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2391" r="7510"/>
          <a:stretch/>
        </p:blipFill>
        <p:spPr>
          <a:xfrm>
            <a:off x="8048575" y="3324936"/>
            <a:ext cx="4053230" cy="2249320"/>
          </a:xfrm>
          <a:prstGeom prst="rect">
            <a:avLst/>
          </a:prstGeom>
        </p:spPr>
      </p:pic>
      <p:sp>
        <p:nvSpPr>
          <p:cNvPr id="3" name="CuadroTexto 2">
            <a:extLst>
              <a:ext uri="{FF2B5EF4-FFF2-40B4-BE49-F238E27FC236}">
                <a16:creationId xmlns:a16="http://schemas.microsoft.com/office/drawing/2014/main" id="{088885A2-9895-43BB-AE66-145C75882987}"/>
              </a:ext>
            </a:extLst>
          </p:cNvPr>
          <p:cNvSpPr txBox="1"/>
          <p:nvPr/>
        </p:nvSpPr>
        <p:spPr>
          <a:xfrm>
            <a:off x="8465729" y="2335707"/>
            <a:ext cx="3361594" cy="923330"/>
          </a:xfrm>
          <a:prstGeom prst="rect">
            <a:avLst/>
          </a:prstGeom>
          <a:noFill/>
        </p:spPr>
        <p:txBody>
          <a:bodyPr wrap="square" rtlCol="0">
            <a:spAutoFit/>
          </a:bodyPr>
          <a:lstStyle/>
          <a:p>
            <a:pPr algn="ctr"/>
            <a:r>
              <a:rPr lang="en-US" b="1" dirty="0"/>
              <a:t>First array of Microwave Resonators made out of </a:t>
            </a:r>
            <a:r>
              <a:rPr lang="en-US" b="1" dirty="0" err="1"/>
              <a:t>nitridized</a:t>
            </a:r>
            <a:r>
              <a:rPr lang="en-US" b="1" dirty="0"/>
              <a:t> Al</a:t>
            </a:r>
          </a:p>
        </p:txBody>
      </p:sp>
    </p:spTree>
    <p:extLst>
      <p:ext uri="{BB962C8B-B14F-4D97-AF65-F5344CB8AC3E}">
        <p14:creationId xmlns:p14="http://schemas.microsoft.com/office/powerpoint/2010/main" val="3284404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11 CuadroTexto">
            <a:extLst>
              <a:ext uri="{FF2B5EF4-FFF2-40B4-BE49-F238E27FC236}">
                <a16:creationId xmlns:a16="http://schemas.microsoft.com/office/drawing/2014/main" id="{51FF0FB3-ECBB-41BC-9995-A15FAD69D24B}"/>
              </a:ext>
            </a:extLst>
          </p:cNvPr>
          <p:cNvSpPr/>
          <p:nvPr/>
        </p:nvSpPr>
        <p:spPr>
          <a:xfrm>
            <a:off x="-15764" y="1951361"/>
            <a:ext cx="12202771" cy="448914"/>
          </a:xfrm>
          <a:prstGeom prst="rect">
            <a:avLst/>
          </a:prstGeom>
          <a:solidFill>
            <a:schemeClr val="bg2">
              <a:lumMod val="85000"/>
            </a:schemeClr>
          </a:solidFill>
          <a:ln w="6350">
            <a:noFill/>
          </a:ln>
        </p:spPr>
        <p:style>
          <a:lnRef idx="0">
            <a:scrgbClr r="0" g="0" b="0"/>
          </a:lnRef>
          <a:fillRef idx="0">
            <a:scrgbClr r="0" g="0" b="0"/>
          </a:fillRef>
          <a:effectRef idx="0">
            <a:scrgbClr r="0" g="0" b="0"/>
          </a:effectRef>
          <a:fontRef idx="minor"/>
        </p:style>
        <p:txBody>
          <a:bodyPr wrap="square" lIns="89988" tIns="107986" rIns="89988" bIns="107986" anchor="t">
            <a:spAutoFit/>
          </a:bodyPr>
          <a:lstStyle/>
          <a:p>
            <a:pPr algn="ctr" defTabSz="914309">
              <a:spcAft>
                <a:spcPts val="400"/>
              </a:spcAft>
            </a:pPr>
            <a:endParaRPr lang="ca-ES" sz="1500" spc="-1" dirty="0">
              <a:solidFill>
                <a:srgbClr val="000000"/>
              </a:solidFill>
              <a:latin typeface="Calibri"/>
            </a:endParaRPr>
          </a:p>
        </p:txBody>
      </p:sp>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18" name="11 CuadroTexto">
            <a:extLst>
              <a:ext uri="{FF2B5EF4-FFF2-40B4-BE49-F238E27FC236}">
                <a16:creationId xmlns:a16="http://schemas.microsoft.com/office/drawing/2014/main" id="{BEE36ADD-9915-4D40-84F9-D437A05D85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sp>
        <p:nvSpPr>
          <p:cNvPr id="4" name="Rectángulo 3">
            <a:extLst>
              <a:ext uri="{FF2B5EF4-FFF2-40B4-BE49-F238E27FC236}">
                <a16:creationId xmlns:a16="http://schemas.microsoft.com/office/drawing/2014/main" id="{0B886046-D989-47FF-8D5C-A1EF6FE519D0}"/>
              </a:ext>
            </a:extLst>
          </p:cNvPr>
          <p:cNvSpPr/>
          <p:nvPr/>
        </p:nvSpPr>
        <p:spPr>
          <a:xfrm>
            <a:off x="2906564" y="1034503"/>
            <a:ext cx="6261100" cy="677108"/>
          </a:xfrm>
          <a:prstGeom prst="rect">
            <a:avLst/>
          </a:prstGeom>
        </p:spPr>
        <p:txBody>
          <a:bodyPr wrap="square">
            <a:spAutoFit/>
          </a:bodyPr>
          <a:lstStyle/>
          <a:p>
            <a:pPr algn="ctr"/>
            <a:r>
              <a:rPr lang="es-ES" sz="3800" b="1" dirty="0"/>
              <a:t>Quantum </a:t>
            </a:r>
            <a:r>
              <a:rPr lang="es-ES" sz="3800" b="1" dirty="0" err="1"/>
              <a:t>of</a:t>
            </a:r>
            <a:r>
              <a:rPr lang="es-ES" sz="3800" b="1" dirty="0"/>
              <a:t> PAN</a:t>
            </a:r>
          </a:p>
        </p:txBody>
      </p:sp>
      <p:pic>
        <p:nvPicPr>
          <p:cNvPr id="15" name="Imagen 14">
            <a:extLst>
              <a:ext uri="{FF2B5EF4-FFF2-40B4-BE49-F238E27FC236}">
                <a16:creationId xmlns:a16="http://schemas.microsoft.com/office/drawing/2014/main" id="{5086612E-3B7C-4AE8-A2AB-5194E2B6ABA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5122" name="Picture 2" descr="Course on semiconductor radiation detectors (13-17 July 2026 ...">
            <a:extLst>
              <a:ext uri="{FF2B5EF4-FFF2-40B4-BE49-F238E27FC236}">
                <a16:creationId xmlns:a16="http://schemas.microsoft.com/office/drawing/2014/main" id="{087E7D6F-009E-428D-ABD4-9BAF222FC23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CC59706D-6F67-46EC-BA0B-6DBA1CD7FBA6}"/>
              </a:ext>
            </a:extLst>
          </p:cNvPr>
          <p:cNvSpPr/>
          <p:nvPr/>
        </p:nvSpPr>
        <p:spPr>
          <a:xfrm>
            <a:off x="0" y="2008872"/>
            <a:ext cx="12193588" cy="369332"/>
          </a:xfrm>
          <a:prstGeom prst="rect">
            <a:avLst/>
          </a:prstGeom>
        </p:spPr>
        <p:txBody>
          <a:bodyPr wrap="square">
            <a:spAutoFit/>
          </a:bodyPr>
          <a:lstStyle/>
          <a:p>
            <a:pPr algn="ctr"/>
            <a:r>
              <a:rPr lang="en-US" dirty="0">
                <a:ea typeface="MS Mincho" panose="02020609040205080304" pitchFamily="49" charset="-128"/>
                <a:cs typeface="Times New Roman" panose="02020603050405020304" pitchFamily="18" charset="0"/>
              </a:rPr>
              <a:t>Smallest indivisible unit of energy, matter, or interaction     -    </a:t>
            </a:r>
            <a:r>
              <a:rPr lang="en-US" dirty="0"/>
              <a:t>Discrete amount of a physical quantity</a:t>
            </a:r>
            <a:endParaRPr lang="en-US" dirty="0">
              <a:ea typeface="MS Mincho" panose="02020609040205080304" pitchFamily="49" charset="-128"/>
              <a:cs typeface="Times New Roman" panose="02020603050405020304" pitchFamily="18" charset="0"/>
            </a:endParaRPr>
          </a:p>
        </p:txBody>
      </p:sp>
      <p:sp>
        <p:nvSpPr>
          <p:cNvPr id="3" name="Rectángulo 2">
            <a:extLst>
              <a:ext uri="{FF2B5EF4-FFF2-40B4-BE49-F238E27FC236}">
                <a16:creationId xmlns:a16="http://schemas.microsoft.com/office/drawing/2014/main" id="{E21F76EB-2B58-40B5-BEBC-D6D14D551BB6}"/>
              </a:ext>
            </a:extLst>
          </p:cNvPr>
          <p:cNvSpPr/>
          <p:nvPr/>
        </p:nvSpPr>
        <p:spPr>
          <a:xfrm>
            <a:off x="366529" y="2613740"/>
            <a:ext cx="5890326" cy="2921826"/>
          </a:xfrm>
          <a:prstGeom prst="rect">
            <a:avLst/>
          </a:prstGeom>
        </p:spPr>
        <p:txBody>
          <a:bodyPr wrap="square">
            <a:spAutoFit/>
          </a:bodyPr>
          <a:lstStyle/>
          <a:p>
            <a:pPr>
              <a:lnSpc>
                <a:spcPct val="115000"/>
              </a:lnSpc>
              <a:spcAft>
                <a:spcPts val="1000"/>
              </a:spcAft>
            </a:pPr>
            <a:r>
              <a:rPr lang="en-US" b="1" dirty="0">
                <a:latin typeface="Calibri" panose="020F0502020204030204" pitchFamily="34" charset="0"/>
                <a:ea typeface="MS Mincho" panose="02020609040205080304" pitchFamily="49" charset="-128"/>
                <a:cs typeface="Times New Roman" panose="02020603050405020304" pitchFamily="18" charset="0"/>
              </a:rPr>
              <a:t>Quantum Particles:</a:t>
            </a:r>
            <a:r>
              <a:rPr lang="es-ES" b="1" dirty="0">
                <a:latin typeface="Calibri" panose="020F0502020204030204" pitchFamily="34" charset="0"/>
                <a:ea typeface="MS Mincho" panose="02020609040205080304" pitchFamily="49" charset="-128"/>
                <a:cs typeface="Times New Roman" panose="02020603050405020304" pitchFamily="18" charset="0"/>
              </a:rPr>
              <a:t> </a:t>
            </a: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all particles described as quanta of underlying fields</a:t>
            </a:r>
            <a:endParaRPr lang="es-ES" dirty="0">
              <a:latin typeface="Calibri" panose="020F0502020204030204" pitchFamily="34" charset="0"/>
              <a:ea typeface="MS Mincho" panose="02020609040205080304" pitchFamily="49" charset="-128"/>
              <a:cs typeface="Times New Roman" panose="02020603050405020304" pitchFamily="18" charset="0"/>
            </a:endParaRP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 </a:t>
            </a:r>
            <a:r>
              <a:rPr lang="en-US" b="1" i="1" dirty="0">
                <a:latin typeface="Calibri" panose="020F0502020204030204" pitchFamily="34" charset="0"/>
                <a:ea typeface="MS Mincho" panose="02020609040205080304" pitchFamily="49" charset="-128"/>
                <a:cs typeface="Times New Roman" panose="02020603050405020304" pitchFamily="18" charset="0"/>
              </a:rPr>
              <a:t>Photons</a:t>
            </a:r>
            <a:r>
              <a:rPr lang="en-US" dirty="0">
                <a:latin typeface="Calibri" panose="020F0502020204030204" pitchFamily="34" charset="0"/>
                <a:ea typeface="MS Mincho" panose="02020609040205080304" pitchFamily="49" charset="-128"/>
                <a:cs typeface="Times New Roman" panose="02020603050405020304" pitchFamily="18" charset="0"/>
              </a:rPr>
              <a:t> - quanta of the electromagnetic field.</a:t>
            </a:r>
            <a:endParaRPr lang="es-ES" dirty="0">
              <a:latin typeface="Calibri" panose="020F0502020204030204" pitchFamily="34" charset="0"/>
              <a:ea typeface="MS Mincho" panose="02020609040205080304" pitchFamily="49" charset="-128"/>
              <a:cs typeface="Times New Roman" panose="02020603050405020304" pitchFamily="18" charset="0"/>
            </a:endParaRP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 </a:t>
            </a:r>
            <a:r>
              <a:rPr lang="en-US" b="1" i="1" dirty="0">
                <a:latin typeface="Calibri" panose="020F0502020204030204" pitchFamily="34" charset="0"/>
                <a:ea typeface="MS Mincho" panose="02020609040205080304" pitchFamily="49" charset="-128"/>
                <a:cs typeface="Times New Roman" panose="02020603050405020304" pitchFamily="18" charset="0"/>
              </a:rPr>
              <a:t>Gluons</a:t>
            </a:r>
            <a:r>
              <a:rPr lang="en-US" dirty="0">
                <a:latin typeface="Calibri" panose="020F0502020204030204" pitchFamily="34" charset="0"/>
                <a:ea typeface="MS Mincho" panose="02020609040205080304" pitchFamily="49" charset="-128"/>
                <a:cs typeface="Times New Roman" panose="02020603050405020304" pitchFamily="18" charset="0"/>
              </a:rPr>
              <a:t> - quanta of the strong interaction field (Quantum Chromodynamics, QCD).</a:t>
            </a:r>
            <a:endParaRPr lang="es-ES" dirty="0">
              <a:latin typeface="Calibri" panose="020F0502020204030204" pitchFamily="34" charset="0"/>
              <a:ea typeface="MS Mincho" panose="02020609040205080304" pitchFamily="49" charset="-128"/>
              <a:cs typeface="Times New Roman" panose="02020603050405020304" pitchFamily="18" charset="0"/>
            </a:endParaRP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 </a:t>
            </a:r>
            <a:r>
              <a:rPr lang="en-US" b="1" i="1" dirty="0">
                <a:latin typeface="Calibri" panose="020F0502020204030204" pitchFamily="34" charset="0"/>
                <a:ea typeface="MS Mincho" panose="02020609040205080304" pitchFamily="49" charset="-128"/>
                <a:cs typeface="Times New Roman" panose="02020603050405020304" pitchFamily="18" charset="0"/>
              </a:rPr>
              <a:t>W and Z bosons </a:t>
            </a:r>
            <a:r>
              <a:rPr lang="en-US" dirty="0">
                <a:latin typeface="Calibri" panose="020F0502020204030204" pitchFamily="34" charset="0"/>
                <a:ea typeface="MS Mincho" panose="02020609040205080304" pitchFamily="49" charset="-128"/>
                <a:cs typeface="Times New Roman" panose="02020603050405020304" pitchFamily="18" charset="0"/>
              </a:rPr>
              <a:t>- quanta of the weak interaction field.</a:t>
            </a:r>
            <a:endParaRPr lang="es-ES" dirty="0">
              <a:latin typeface="Calibri" panose="020F0502020204030204" pitchFamily="34" charset="0"/>
              <a:ea typeface="MS Mincho" panose="02020609040205080304" pitchFamily="49" charset="-128"/>
              <a:cs typeface="Times New Roman" panose="02020603050405020304" pitchFamily="18" charset="0"/>
            </a:endParaRPr>
          </a:p>
          <a:p>
            <a:r>
              <a:rPr lang="en-US" dirty="0">
                <a:latin typeface="Calibri" panose="020F0502020204030204" pitchFamily="34" charset="0"/>
                <a:ea typeface="MS Mincho" panose="02020609040205080304" pitchFamily="49" charset="-128"/>
                <a:cs typeface="Times New Roman" panose="02020603050405020304" pitchFamily="18" charset="0"/>
              </a:rPr>
              <a:t>- </a:t>
            </a:r>
            <a:r>
              <a:rPr lang="en-US" b="1" i="1" dirty="0">
                <a:latin typeface="Calibri" panose="020F0502020204030204" pitchFamily="34" charset="0"/>
                <a:ea typeface="MS Mincho" panose="02020609040205080304" pitchFamily="49" charset="-128"/>
                <a:cs typeface="Times New Roman" panose="02020603050405020304" pitchFamily="18" charset="0"/>
              </a:rPr>
              <a:t>Gravitons </a:t>
            </a:r>
            <a:r>
              <a:rPr lang="en-US" dirty="0">
                <a:latin typeface="Calibri" panose="020F0502020204030204" pitchFamily="34" charset="0"/>
                <a:ea typeface="MS Mincho" panose="02020609040205080304" pitchFamily="49" charset="-128"/>
                <a:cs typeface="Times New Roman" panose="02020603050405020304" pitchFamily="18" charset="0"/>
              </a:rPr>
              <a:t>- quanta of the gravitational field  (hypothetical)</a:t>
            </a:r>
            <a:endParaRPr lang="en-US" dirty="0"/>
          </a:p>
        </p:txBody>
      </p:sp>
      <p:sp>
        <p:nvSpPr>
          <p:cNvPr id="5" name="Rectángulo 4">
            <a:extLst>
              <a:ext uri="{FF2B5EF4-FFF2-40B4-BE49-F238E27FC236}">
                <a16:creationId xmlns:a16="http://schemas.microsoft.com/office/drawing/2014/main" id="{1EF7A6A8-FBFC-4AA1-973E-08A7295D1E2D}"/>
              </a:ext>
            </a:extLst>
          </p:cNvPr>
          <p:cNvSpPr/>
          <p:nvPr/>
        </p:nvSpPr>
        <p:spPr>
          <a:xfrm>
            <a:off x="6670827" y="2609681"/>
            <a:ext cx="5522761" cy="3454792"/>
          </a:xfrm>
          <a:prstGeom prst="rect">
            <a:avLst/>
          </a:prstGeom>
        </p:spPr>
        <p:txBody>
          <a:bodyPr wrap="square">
            <a:spAutoFit/>
          </a:bodyPr>
          <a:lstStyle/>
          <a:p>
            <a:pPr>
              <a:lnSpc>
                <a:spcPct val="115000"/>
              </a:lnSpc>
              <a:spcAft>
                <a:spcPts val="1000"/>
              </a:spcAft>
            </a:pPr>
            <a:r>
              <a:rPr lang="en-US" b="1" dirty="0">
                <a:latin typeface="Calibri" panose="020F0502020204030204" pitchFamily="34" charset="0"/>
                <a:ea typeface="MS Mincho" panose="02020609040205080304" pitchFamily="49" charset="-128"/>
                <a:cs typeface="Times New Roman" panose="02020603050405020304" pitchFamily="18" charset="0"/>
              </a:rPr>
              <a:t>Quantum of Energy &amp; Energy Levels: </a:t>
            </a: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quantized</a:t>
            </a:r>
            <a:r>
              <a:rPr lang="en-US" b="1" dirty="0">
                <a:latin typeface="Calibri" panose="020F0502020204030204" pitchFamily="34" charset="0"/>
                <a:ea typeface="MS Mincho" panose="02020609040205080304" pitchFamily="49" charset="-128"/>
                <a:cs typeface="Times New Roman" panose="02020603050405020304" pitchFamily="18" charset="0"/>
              </a:rPr>
              <a:t> </a:t>
            </a:r>
            <a:r>
              <a:rPr lang="en-US" dirty="0">
                <a:latin typeface="Calibri" panose="020F0502020204030204" pitchFamily="34" charset="0"/>
                <a:ea typeface="MS Mincho" panose="02020609040205080304" pitchFamily="49" charset="-128"/>
                <a:cs typeface="Times New Roman" panose="02020603050405020304" pitchFamily="18" charset="0"/>
              </a:rPr>
              <a:t>energy, which becomes important in view of:</a:t>
            </a:r>
            <a:endParaRPr lang="es-ES" dirty="0">
              <a:latin typeface="Calibri" panose="020F0502020204030204" pitchFamily="34" charset="0"/>
              <a:ea typeface="MS Mincho" panose="02020609040205080304" pitchFamily="49" charset="-128"/>
              <a:cs typeface="Times New Roman" panose="02020603050405020304" pitchFamily="18" charset="0"/>
            </a:endParaRPr>
          </a:p>
          <a:p>
            <a:pPr>
              <a:lnSpc>
                <a:spcPct val="115000"/>
              </a:lnSpc>
              <a:spcAft>
                <a:spcPts val="1000"/>
              </a:spcAft>
            </a:pPr>
            <a:r>
              <a:rPr lang="en-US" dirty="0">
                <a:latin typeface="Calibri" panose="020F0502020204030204" pitchFamily="34" charset="0"/>
                <a:ea typeface="MS Mincho" panose="02020609040205080304" pitchFamily="49" charset="-128"/>
                <a:cs typeface="Times New Roman" panose="02020603050405020304" pitchFamily="18" charset="0"/>
              </a:rPr>
              <a:t>- When </a:t>
            </a:r>
            <a:r>
              <a:rPr lang="en-US" b="1" dirty="0">
                <a:latin typeface="Calibri" panose="020F0502020204030204" pitchFamily="34" charset="0"/>
                <a:ea typeface="MS Mincho" panose="02020609040205080304" pitchFamily="49" charset="-128"/>
                <a:cs typeface="Times New Roman" panose="02020603050405020304" pitchFamily="18" charset="0"/>
              </a:rPr>
              <a:t>particles interact or collide</a:t>
            </a:r>
            <a:r>
              <a:rPr lang="en-US" dirty="0">
                <a:latin typeface="Calibri" panose="020F0502020204030204" pitchFamily="34" charset="0"/>
                <a:ea typeface="MS Mincho" panose="02020609040205080304" pitchFamily="49" charset="-128"/>
                <a:cs typeface="Times New Roman" panose="02020603050405020304" pitchFamily="18" charset="0"/>
              </a:rPr>
              <a:t>, as in particle accelerators, energy is transferred in discrete amounts - e.g. in the creation or exchange of particles.</a:t>
            </a:r>
            <a:endParaRPr lang="es-ES" dirty="0">
              <a:latin typeface="Calibri" panose="020F0502020204030204" pitchFamily="34" charset="0"/>
              <a:ea typeface="MS Mincho" panose="02020609040205080304" pitchFamily="49" charset="-128"/>
              <a:cs typeface="Times New Roman" panose="02020603050405020304" pitchFamily="18" charset="0"/>
            </a:endParaRPr>
          </a:p>
          <a:p>
            <a:r>
              <a:rPr lang="en-US" dirty="0">
                <a:latin typeface="Calibri" panose="020F0502020204030204" pitchFamily="34" charset="0"/>
                <a:ea typeface="MS Mincho" panose="02020609040205080304" pitchFamily="49" charset="-128"/>
                <a:cs typeface="Times New Roman" panose="02020603050405020304" pitchFamily="18" charset="0"/>
              </a:rPr>
              <a:t>- The term quantum of energy refers to the smallest possible </a:t>
            </a:r>
            <a:r>
              <a:rPr lang="en-US" b="1" dirty="0">
                <a:latin typeface="Calibri" panose="020F0502020204030204" pitchFamily="34" charset="0"/>
                <a:ea typeface="MS Mincho" panose="02020609040205080304" pitchFamily="49" charset="-128"/>
                <a:cs typeface="Times New Roman" panose="02020603050405020304" pitchFamily="18" charset="0"/>
              </a:rPr>
              <a:t>packet of energy </a:t>
            </a:r>
            <a:r>
              <a:rPr lang="en-US" dirty="0">
                <a:latin typeface="Calibri" panose="020F0502020204030204" pitchFamily="34" charset="0"/>
                <a:ea typeface="MS Mincho" panose="02020609040205080304" pitchFamily="49" charset="-128"/>
                <a:cs typeface="Times New Roman" panose="02020603050405020304" pitchFamily="18" charset="0"/>
              </a:rPr>
              <a:t>that can be transferred in a given interaction.</a:t>
            </a:r>
          </a:p>
          <a:p>
            <a:endParaRPr lang="en-US" dirty="0">
              <a:latin typeface="Calibri" panose="020F0502020204030204" pitchFamily="34" charset="0"/>
              <a:ea typeface="MS Mincho" panose="02020609040205080304" pitchFamily="49" charset="-128"/>
              <a:cs typeface="Times New Roman" panose="02020603050405020304" pitchFamily="18" charset="0"/>
            </a:endParaRPr>
          </a:p>
          <a:p>
            <a:r>
              <a:rPr lang="en-US" dirty="0">
                <a:latin typeface="Calibri" panose="020F0502020204030204" pitchFamily="34" charset="0"/>
                <a:ea typeface="MS Mincho" panose="02020609040205080304" pitchFamily="49" charset="-128"/>
                <a:cs typeface="Times New Roman" panose="02020603050405020304" pitchFamily="18" charset="0"/>
              </a:rPr>
              <a:t>- </a:t>
            </a:r>
            <a:r>
              <a:rPr lang="en-US" b="1" dirty="0">
                <a:latin typeface="Calibri" panose="020F0502020204030204" pitchFamily="34" charset="0"/>
                <a:ea typeface="MS Mincho" panose="02020609040205080304" pitchFamily="49" charset="-128"/>
                <a:cs typeface="Times New Roman" panose="02020603050405020304" pitchFamily="18" charset="0"/>
              </a:rPr>
              <a:t>D</a:t>
            </a:r>
            <a:r>
              <a:rPr lang="es-ES" b="1" dirty="0" err="1">
                <a:latin typeface="Calibri" panose="020F0502020204030204" pitchFamily="34" charset="0"/>
                <a:ea typeface="MS Mincho" panose="02020609040205080304" pitchFamily="49" charset="-128"/>
                <a:cs typeface="Times New Roman" panose="02020603050405020304" pitchFamily="18" charset="0"/>
              </a:rPr>
              <a:t>iscretization</a:t>
            </a:r>
            <a:r>
              <a:rPr lang="es-ES" b="1"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of</a:t>
            </a:r>
            <a:r>
              <a:rPr lang="es-ES"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atomic</a:t>
            </a:r>
            <a:r>
              <a:rPr lang="es-ES"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or</a:t>
            </a:r>
            <a:r>
              <a:rPr lang="es-ES"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particle</a:t>
            </a:r>
            <a:r>
              <a:rPr lang="es-ES"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interaction</a:t>
            </a:r>
            <a:r>
              <a:rPr lang="es-ES" dirty="0">
                <a:latin typeface="Calibri" panose="020F0502020204030204" pitchFamily="34" charset="0"/>
                <a:ea typeface="MS Mincho" panose="02020609040205080304" pitchFamily="49" charset="-128"/>
                <a:cs typeface="Times New Roman" panose="02020603050405020304" pitchFamily="18" charset="0"/>
              </a:rPr>
              <a:t> </a:t>
            </a:r>
            <a:r>
              <a:rPr lang="es-ES" dirty="0" err="1">
                <a:latin typeface="Calibri" panose="020F0502020204030204" pitchFamily="34" charset="0"/>
                <a:ea typeface="MS Mincho" panose="02020609040205080304" pitchFamily="49" charset="-128"/>
                <a:cs typeface="Times New Roman" panose="02020603050405020304" pitchFamily="18" charset="0"/>
              </a:rPr>
              <a:t>energies</a:t>
            </a:r>
            <a:r>
              <a:rPr lang="en-US" dirty="0">
                <a:latin typeface="Calibri" panose="020F0502020204030204" pitchFamily="34" charset="0"/>
                <a:ea typeface="MS Mincho" panose="02020609040205080304" pitchFamily="49" charset="-128"/>
                <a:cs typeface="Times New Roman" panose="02020603050405020304" pitchFamily="18" charset="0"/>
              </a:rPr>
              <a:t> </a:t>
            </a:r>
            <a:endParaRPr lang="en-US" dirty="0"/>
          </a:p>
        </p:txBody>
      </p:sp>
    </p:spTree>
    <p:extLst>
      <p:ext uri="{BB962C8B-B14F-4D97-AF65-F5344CB8AC3E}">
        <p14:creationId xmlns:p14="http://schemas.microsoft.com/office/powerpoint/2010/main" val="1488656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705745" y="53170"/>
              <a:ext cx="7343084" cy="740472"/>
              <a:chOff x="705745" y="53170"/>
              <a:chExt cx="7343084" cy="740472"/>
            </a:xfrm>
          </p:grpSpPr>
          <p:pic>
            <p:nvPicPr>
              <p:cNvPr id="290" name="Imagen 9"/>
              <p:cNvPicPr>
                <a:picLocks noChangeAspect="1"/>
              </p:cNvPicPr>
              <p:nvPr/>
            </p:nvPicPr>
            <p:blipFill>
              <a:blip r:embed="rId4"/>
              <a:srcRect l="34836"/>
              <a:stretch/>
            </p:blipFill>
            <p:spPr>
              <a:xfrm>
                <a:off x="3545831" y="53170"/>
                <a:ext cx="4502998" cy="740472"/>
              </a:xfrm>
              <a:prstGeom prst="rect">
                <a:avLst/>
              </a:prstGeom>
              <a:noFill/>
              <a:ln w="0">
                <a:noFill/>
              </a:ln>
            </p:spPr>
          </p:pic>
          <p:pic>
            <p:nvPicPr>
              <p:cNvPr id="291" name="Imagen 10"/>
              <p:cNvPicPr>
                <a:picLocks noChangeAspect="1"/>
              </p:cNvPicPr>
              <p:nvPr/>
            </p:nvPicPr>
            <p:blipFill>
              <a:blip r:embed="rId5"/>
              <a:stretch/>
            </p:blipFill>
            <p:spPr>
              <a:xfrm>
                <a:off x="705745" y="135087"/>
                <a:ext cx="1878304" cy="640762"/>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40</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3" name="3 CuadroTexto"/>
          <p:cNvSpPr/>
          <p:nvPr/>
        </p:nvSpPr>
        <p:spPr>
          <a:xfrm>
            <a:off x="-4247" y="875705"/>
            <a:ext cx="12209639" cy="411247"/>
          </a:xfrm>
          <a:prstGeom prst="rect">
            <a:avLst/>
          </a:prstGeom>
          <a:solidFill>
            <a:schemeClr val="bg1">
              <a:lumMod val="50000"/>
            </a:schemeClr>
          </a:solidFill>
          <a:ln w="25400">
            <a:solidFill>
              <a:schemeClr val="bg1"/>
            </a:solid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200" b="1" spc="-1" dirty="0" err="1">
                <a:solidFill>
                  <a:schemeClr val="lt1"/>
                </a:solidFill>
                <a:latin typeface="Arial"/>
                <a:ea typeface="DejaVu Sans"/>
              </a:rPr>
              <a:t>Superconducting</a:t>
            </a:r>
            <a:r>
              <a:rPr lang="es-ES" sz="2200" b="1" spc="-1" dirty="0">
                <a:solidFill>
                  <a:schemeClr val="lt1"/>
                </a:solidFill>
                <a:latin typeface="Arial"/>
                <a:ea typeface="DejaVu Sans"/>
              </a:rPr>
              <a:t> &amp; </a:t>
            </a:r>
            <a:r>
              <a:rPr lang="es-ES" sz="2200" b="1" spc="-1" dirty="0" err="1">
                <a:solidFill>
                  <a:schemeClr val="lt1"/>
                </a:solidFill>
                <a:latin typeface="Arial"/>
                <a:ea typeface="DejaVu Sans"/>
              </a:rPr>
              <a:t>Hybrid</a:t>
            </a:r>
            <a:r>
              <a:rPr lang="es-ES" sz="2200" b="1" spc="-1" dirty="0">
                <a:solidFill>
                  <a:schemeClr val="lt1"/>
                </a:solidFill>
                <a:latin typeface="Arial"/>
                <a:ea typeface="DejaVu Sans"/>
              </a:rPr>
              <a:t> Quantum Chips </a:t>
            </a:r>
            <a:r>
              <a:rPr lang="es-ES" sz="2200" b="1" spc="-1" dirty="0" err="1">
                <a:solidFill>
                  <a:schemeClr val="lt1"/>
                </a:solidFill>
                <a:latin typeface="Arial"/>
                <a:ea typeface="DejaVu Sans"/>
              </a:rPr>
              <a:t>Team</a:t>
            </a:r>
            <a:r>
              <a:rPr lang="es-ES" sz="2200" b="1" spc="-1" dirty="0">
                <a:solidFill>
                  <a:schemeClr val="lt1"/>
                </a:solidFill>
                <a:latin typeface="Arial"/>
                <a:ea typeface="DejaVu Sans"/>
              </a:rPr>
              <a:t>    -   </a:t>
            </a:r>
            <a:r>
              <a:rPr lang="es-ES" sz="2200" b="1" spc="-1" dirty="0" err="1">
                <a:solidFill>
                  <a:schemeClr val="lt1"/>
                </a:solidFill>
                <a:effectLst>
                  <a:outerShdw blurRad="38100" dist="38100" dir="2700000" algn="tl">
                    <a:srgbClr val="000000">
                      <a:alpha val="43137"/>
                    </a:srgbClr>
                  </a:outerShdw>
                </a:effectLst>
                <a:latin typeface="Arial"/>
                <a:ea typeface="DejaVu Sans"/>
              </a:rPr>
              <a:t>Overview</a:t>
            </a:r>
            <a:endParaRPr lang="ca-ES" sz="2200" spc="-1" dirty="0">
              <a:solidFill>
                <a:srgbClr val="FFFFFF"/>
              </a:solidFill>
              <a:effectLst>
                <a:outerShdw blurRad="38100" dist="38100" dir="2700000" algn="tl">
                  <a:srgbClr val="000000">
                    <a:alpha val="43137"/>
                  </a:srgbClr>
                </a:outerShdw>
              </a:effectLst>
              <a:latin typeface="Calibri"/>
            </a:endParaRPr>
          </a:p>
        </p:txBody>
      </p:sp>
      <p:sp>
        <p:nvSpPr>
          <p:cNvPr id="308" name="28 CuadroTexto"/>
          <p:cNvSpPr/>
          <p:nvPr/>
        </p:nvSpPr>
        <p:spPr>
          <a:xfrm>
            <a:off x="309682" y="1368841"/>
            <a:ext cx="5326008" cy="306310"/>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400" b="1" spc="-1" dirty="0" err="1">
                <a:solidFill>
                  <a:schemeClr val="dk1"/>
                </a:solidFill>
                <a:latin typeface="Arial"/>
                <a:ea typeface="DejaVu Sans"/>
              </a:rPr>
              <a:t>Customized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or</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Advanced</a:t>
            </a:r>
            <a:r>
              <a:rPr lang="es-ES" sz="1400" b="1" spc="-1" dirty="0">
                <a:solidFill>
                  <a:schemeClr val="dk1"/>
                </a:solidFill>
                <a:latin typeface="Arial"/>
                <a:ea typeface="DejaVu Sans"/>
              </a:rPr>
              <a:t> </a:t>
            </a:r>
            <a:r>
              <a:rPr lang="es-ES" sz="1400" b="1" spc="-1" dirty="0" err="1">
                <a:solidFill>
                  <a:schemeClr val="dk1"/>
                </a:solidFill>
                <a:latin typeface="Arial"/>
                <a:ea typeface="DejaVu Sans"/>
              </a:rPr>
              <a:t>Superconducting</a:t>
            </a:r>
            <a:r>
              <a:rPr lang="es-ES" sz="1400" b="1" spc="-1" dirty="0">
                <a:solidFill>
                  <a:schemeClr val="dk1"/>
                </a:solidFill>
                <a:latin typeface="Arial"/>
                <a:ea typeface="DejaVu Sans"/>
              </a:rPr>
              <a:t> Thin films </a:t>
            </a:r>
            <a:endParaRPr lang="ca-ES" sz="1400" spc="-1" dirty="0">
              <a:solidFill>
                <a:srgbClr val="000000"/>
              </a:solidFill>
              <a:latin typeface="Calibri"/>
            </a:endParaRPr>
          </a:p>
        </p:txBody>
      </p:sp>
      <p:sp>
        <p:nvSpPr>
          <p:cNvPr id="2" name="Rectángulo 1">
            <a:extLst>
              <a:ext uri="{FF2B5EF4-FFF2-40B4-BE49-F238E27FC236}">
                <a16:creationId xmlns:a16="http://schemas.microsoft.com/office/drawing/2014/main" id="{16C0B377-34DD-46F5-8542-B783D6E9CF67}"/>
              </a:ext>
            </a:extLst>
          </p:cNvPr>
          <p:cNvSpPr/>
          <p:nvPr/>
        </p:nvSpPr>
        <p:spPr>
          <a:xfrm>
            <a:off x="-4246" y="6314171"/>
            <a:ext cx="12202771" cy="528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3" name="11 CuadroTexto"/>
          <p:cNvSpPr/>
          <p:nvPr/>
        </p:nvSpPr>
        <p:spPr>
          <a:xfrm>
            <a:off x="2623" y="6445970"/>
            <a:ext cx="12202771" cy="44891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Bef>
                <a:spcPts val="600"/>
              </a:spcBef>
              <a:spcAft>
                <a:spcPts val="6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r>
              <a:rPr lang="es-ES" sz="1500" i="1" spc="-1" dirty="0">
                <a:solidFill>
                  <a:schemeClr val="dk1"/>
                </a:solidFill>
                <a:latin typeface="Arial"/>
                <a:ea typeface="DejaVu Sans"/>
              </a:rPr>
              <a:t> </a:t>
            </a:r>
            <a:endParaRPr lang="ca-ES" sz="1500" spc="-1" dirty="0">
              <a:solidFill>
                <a:srgbClr val="000000"/>
              </a:solidFill>
              <a:latin typeface="Calibri"/>
            </a:endParaRPr>
          </a:p>
        </p:txBody>
      </p:sp>
      <p:sp>
        <p:nvSpPr>
          <p:cNvPr id="45" name="28 CuadroTexto">
            <a:extLst>
              <a:ext uri="{FF2B5EF4-FFF2-40B4-BE49-F238E27FC236}">
                <a16:creationId xmlns:a16="http://schemas.microsoft.com/office/drawing/2014/main" id="{73B1391D-5F64-4E3C-AFFE-BFF1C53A6895}"/>
              </a:ext>
            </a:extLst>
          </p:cNvPr>
          <p:cNvSpPr/>
          <p:nvPr/>
        </p:nvSpPr>
        <p:spPr>
          <a:xfrm>
            <a:off x="1063690" y="1855272"/>
            <a:ext cx="3648269" cy="460199"/>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1200" b="1" spc="-1" dirty="0">
                <a:solidFill>
                  <a:schemeClr val="dk1"/>
                </a:solidFill>
                <a:latin typeface="Arial"/>
                <a:ea typeface="DejaVu Sans"/>
              </a:rPr>
              <a:t>Ion </a:t>
            </a:r>
            <a:r>
              <a:rPr lang="es-ES" sz="1200" b="1" spc="-1" dirty="0" err="1">
                <a:solidFill>
                  <a:schemeClr val="dk1"/>
                </a:solidFill>
                <a:latin typeface="Arial"/>
                <a:ea typeface="DejaVu Sans"/>
              </a:rPr>
              <a:t>Irradiation</a:t>
            </a:r>
            <a:r>
              <a:rPr lang="es-ES" sz="1200" b="1" spc="-1" dirty="0">
                <a:solidFill>
                  <a:schemeClr val="dk1"/>
                </a:solidFill>
                <a:latin typeface="Arial"/>
                <a:ea typeface="DejaVu Sans"/>
              </a:rPr>
              <a:t> </a:t>
            </a:r>
            <a:r>
              <a:rPr lang="es-ES" sz="1200" b="1" spc="-1" dirty="0" err="1">
                <a:solidFill>
                  <a:schemeClr val="dk1"/>
                </a:solidFill>
                <a:latin typeface="Arial"/>
                <a:ea typeface="DejaVu Sans"/>
              </a:rPr>
              <a:t>for</a:t>
            </a:r>
            <a:r>
              <a:rPr lang="es-ES" sz="1200" b="1" spc="-1" dirty="0">
                <a:solidFill>
                  <a:schemeClr val="dk1"/>
                </a:solidFill>
                <a:latin typeface="Arial"/>
                <a:ea typeface="DejaVu Sans"/>
              </a:rPr>
              <a:t> Thin Film </a:t>
            </a:r>
            <a:r>
              <a:rPr lang="es-ES" sz="1200" b="1" spc="-1" dirty="0" err="1">
                <a:solidFill>
                  <a:schemeClr val="dk1"/>
                </a:solidFill>
                <a:latin typeface="Arial"/>
                <a:ea typeface="DejaVu Sans"/>
              </a:rPr>
              <a:t>Tuning</a:t>
            </a:r>
            <a:endParaRPr lang="es-ES" sz="1200" b="1" spc="-1" dirty="0">
              <a:solidFill>
                <a:schemeClr val="dk1"/>
              </a:solidFill>
              <a:latin typeface="Arial"/>
              <a:ea typeface="DejaVu Sans"/>
            </a:endParaRPr>
          </a:p>
          <a:p>
            <a:pPr algn="ctr" defTabSz="914309"/>
            <a:r>
              <a:rPr lang="es-ES" sz="1200" b="1" spc="-1" dirty="0" err="1">
                <a:solidFill>
                  <a:schemeClr val="dk1"/>
                </a:solidFill>
                <a:latin typeface="Arial"/>
                <a:ea typeface="DejaVu Sans"/>
              </a:rPr>
              <a:t>AlNx</a:t>
            </a:r>
            <a:endParaRPr lang="ca-ES" sz="1200" spc="-1" dirty="0">
              <a:solidFill>
                <a:srgbClr val="000000"/>
              </a:solidFill>
              <a:latin typeface="Calibri"/>
            </a:endParaRPr>
          </a:p>
        </p:txBody>
      </p:sp>
      <p:pic>
        <p:nvPicPr>
          <p:cNvPr id="46" name="Content Placeholder 4" descr="Interfaz de usuario gráfica&#10;&#10;El contenido generado por IA puede ser incorrecto.">
            <a:extLst>
              <a:ext uri="{FF2B5EF4-FFF2-40B4-BE49-F238E27FC236}">
                <a16:creationId xmlns:a16="http://schemas.microsoft.com/office/drawing/2014/main" id="{B1199719-A061-4542-A8FF-265440095A1C}"/>
              </a:ext>
            </a:extLst>
          </p:cNvPr>
          <p:cNvPicPr>
            <a:picLocks noChangeAspect="1"/>
          </p:cNvPicPr>
          <p:nvPr/>
        </p:nvPicPr>
        <p:blipFill>
          <a:blip r:embed="rId9"/>
          <a:srcRect l="3382" r="-251" b="-980"/>
          <a:stretch/>
        </p:blipFill>
        <p:spPr>
          <a:xfrm>
            <a:off x="6000603" y="1951865"/>
            <a:ext cx="5542087" cy="1542450"/>
          </a:xfrm>
          <a:prstGeom prst="rect">
            <a:avLst/>
          </a:prstGeom>
          <a:noFill/>
          <a:ln w="0">
            <a:noFill/>
          </a:ln>
        </p:spPr>
      </p:pic>
      <p:pic>
        <p:nvPicPr>
          <p:cNvPr id="47" name="Imagen 6" descr="Texto&#10;&#10;El contenido generado por IA puede ser incorrecto.">
            <a:extLst>
              <a:ext uri="{FF2B5EF4-FFF2-40B4-BE49-F238E27FC236}">
                <a16:creationId xmlns:a16="http://schemas.microsoft.com/office/drawing/2014/main" id="{900853B9-F1C3-4692-ACAE-65A4C6D84C7E}"/>
              </a:ext>
            </a:extLst>
          </p:cNvPr>
          <p:cNvPicPr/>
          <p:nvPr/>
        </p:nvPicPr>
        <p:blipFill>
          <a:blip r:embed="rId10"/>
          <a:stretch/>
        </p:blipFill>
        <p:spPr>
          <a:xfrm>
            <a:off x="3546163" y="5230815"/>
            <a:ext cx="1099132" cy="688873"/>
          </a:xfrm>
          <a:prstGeom prst="rect">
            <a:avLst/>
          </a:prstGeom>
          <a:noFill/>
          <a:ln w="0">
            <a:noFill/>
          </a:ln>
        </p:spPr>
      </p:pic>
      <p:pic>
        <p:nvPicPr>
          <p:cNvPr id="48" name="Imagen 6" descr="Gráfico, Histograma&#10;&#10;El contenido generado por IA puede ser incorrecto.">
            <a:extLst>
              <a:ext uri="{FF2B5EF4-FFF2-40B4-BE49-F238E27FC236}">
                <a16:creationId xmlns:a16="http://schemas.microsoft.com/office/drawing/2014/main" id="{CCA4CB18-A166-48EE-A194-9B0ECB7DEC53}"/>
              </a:ext>
            </a:extLst>
          </p:cNvPr>
          <p:cNvPicPr>
            <a:picLocks noChangeAspect="1"/>
          </p:cNvPicPr>
          <p:nvPr/>
        </p:nvPicPr>
        <p:blipFill>
          <a:blip r:embed="rId11"/>
          <a:stretch/>
        </p:blipFill>
        <p:spPr>
          <a:xfrm>
            <a:off x="1270567" y="2465798"/>
            <a:ext cx="3234513" cy="2542838"/>
          </a:xfrm>
          <a:prstGeom prst="rect">
            <a:avLst/>
          </a:prstGeom>
          <a:noFill/>
          <a:ln w="0">
            <a:noFill/>
          </a:ln>
        </p:spPr>
      </p:pic>
      <p:pic>
        <p:nvPicPr>
          <p:cNvPr id="4" name="Imagen 3">
            <a:extLst>
              <a:ext uri="{FF2B5EF4-FFF2-40B4-BE49-F238E27FC236}">
                <a16:creationId xmlns:a16="http://schemas.microsoft.com/office/drawing/2014/main" id="{84646ED5-3CC5-4616-A497-42DC5BA1FC89}"/>
              </a:ext>
            </a:extLst>
          </p:cNvPr>
          <p:cNvPicPr>
            <a:picLocks noChangeAspect="1"/>
          </p:cNvPicPr>
          <p:nvPr/>
        </p:nvPicPr>
        <p:blipFill>
          <a:blip r:embed="rId12"/>
          <a:stretch>
            <a:fillRect/>
          </a:stretch>
        </p:blipFill>
        <p:spPr>
          <a:xfrm>
            <a:off x="6022269" y="3790900"/>
            <a:ext cx="5184542" cy="2329515"/>
          </a:xfrm>
          <a:prstGeom prst="rect">
            <a:avLst/>
          </a:prstGeom>
        </p:spPr>
      </p:pic>
      <p:pic>
        <p:nvPicPr>
          <p:cNvPr id="6" name="Imagen 5">
            <a:extLst>
              <a:ext uri="{FF2B5EF4-FFF2-40B4-BE49-F238E27FC236}">
                <a16:creationId xmlns:a16="http://schemas.microsoft.com/office/drawing/2014/main" id="{E91B0AE6-6A88-4F00-9924-DE9D7FEA81B8}"/>
              </a:ext>
            </a:extLst>
          </p:cNvPr>
          <p:cNvPicPr>
            <a:picLocks noChangeAspect="1"/>
          </p:cNvPicPr>
          <p:nvPr/>
        </p:nvPicPr>
        <p:blipFill>
          <a:blip r:embed="rId13"/>
          <a:stretch>
            <a:fillRect/>
          </a:stretch>
        </p:blipFill>
        <p:spPr>
          <a:xfrm>
            <a:off x="1410782" y="5258178"/>
            <a:ext cx="2180250" cy="956968"/>
          </a:xfrm>
          <a:prstGeom prst="rect">
            <a:avLst/>
          </a:prstGeom>
        </p:spPr>
      </p:pic>
    </p:spTree>
    <p:extLst>
      <p:ext uri="{BB962C8B-B14F-4D97-AF65-F5344CB8AC3E}">
        <p14:creationId xmlns:p14="http://schemas.microsoft.com/office/powerpoint/2010/main" val="37559792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41</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3" name="3 CuadroTexto"/>
          <p:cNvSpPr/>
          <p:nvPr/>
        </p:nvSpPr>
        <p:spPr>
          <a:xfrm>
            <a:off x="2263" y="992993"/>
            <a:ext cx="12202771" cy="442025"/>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400" b="1" spc="-1" dirty="0">
                <a:solidFill>
                  <a:schemeClr val="lt1"/>
                </a:solidFill>
                <a:effectLst>
                  <a:outerShdw blurRad="38100" dist="38100" dir="2700000" algn="tl">
                    <a:srgbClr val="000000">
                      <a:alpha val="43137"/>
                    </a:srgbClr>
                  </a:outerShdw>
                </a:effectLst>
                <a:latin typeface="Arial"/>
                <a:ea typeface="DejaVu Sans"/>
              </a:rPr>
              <a:t>QUTE Project          </a:t>
            </a:r>
            <a:r>
              <a:rPr lang="es-ES" sz="2400" b="1" spc="-1" dirty="0">
                <a:solidFill>
                  <a:schemeClr val="bg1"/>
                </a:solidFill>
                <a:effectLst>
                  <a:outerShdw blurRad="38100" dist="38100" dir="2700000" algn="tl">
                    <a:srgbClr val="000000">
                      <a:alpha val="43137"/>
                    </a:srgbClr>
                  </a:outerShdw>
                </a:effectLst>
                <a:ea typeface="DejaVu Sans"/>
              </a:rPr>
              <a:t>Ref. </a:t>
            </a:r>
            <a:r>
              <a:rPr lang="es-ES" sz="2400" b="1" dirty="0">
                <a:solidFill>
                  <a:schemeClr val="bg1"/>
                </a:solidFill>
                <a:effectLst>
                  <a:outerShdw blurRad="38100" dist="38100" dir="2700000" algn="tl">
                    <a:srgbClr val="000000">
                      <a:alpha val="43137"/>
                    </a:srgbClr>
                  </a:outerShdw>
                </a:effectLst>
              </a:rPr>
              <a:t>CNS2023-145234</a:t>
            </a:r>
            <a:endParaRPr lang="ca-ES" sz="2400" spc="-1" dirty="0">
              <a:solidFill>
                <a:schemeClr val="bg1"/>
              </a:solidFill>
              <a:effectLst>
                <a:outerShdw blurRad="38100" dist="38100" dir="2700000" algn="tl">
                  <a:srgbClr val="000000">
                    <a:alpha val="43137"/>
                  </a:srgbClr>
                </a:outerShdw>
              </a:effectLst>
            </a:endParaRPr>
          </a:p>
        </p:txBody>
      </p:sp>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endParaRPr lang="ca-ES" sz="1500" spc="-1" dirty="0">
              <a:solidFill>
                <a:srgbClr val="0000EE"/>
              </a:solidFill>
              <a:latin typeface="Calibri"/>
            </a:endParaRPr>
          </a:p>
        </p:txBody>
      </p:sp>
      <p:pic>
        <p:nvPicPr>
          <p:cNvPr id="42" name="Picture 41">
            <a:extLst>
              <a:ext uri="{FF2B5EF4-FFF2-40B4-BE49-F238E27FC236}">
                <a16:creationId xmlns:a16="http://schemas.microsoft.com/office/drawing/2014/main" id="{AB0468C0-E35D-4E67-B36E-454FA9FD6A0B}"/>
              </a:ext>
            </a:extLst>
          </p:cNvPr>
          <p:cNvPicPr>
            <a:picLocks noChangeAspect="1"/>
          </p:cNvPicPr>
          <p:nvPr/>
        </p:nvPicPr>
        <p:blipFill>
          <a:blip r:embed="rId9"/>
          <a:stretch>
            <a:fillRect/>
          </a:stretch>
        </p:blipFill>
        <p:spPr>
          <a:xfrm>
            <a:off x="869181" y="2106918"/>
            <a:ext cx="7613136" cy="3620011"/>
          </a:xfrm>
          <a:prstGeom prst="rect">
            <a:avLst/>
          </a:prstGeom>
        </p:spPr>
      </p:pic>
      <p:sp>
        <p:nvSpPr>
          <p:cNvPr id="44" name="TextBox 43">
            <a:extLst>
              <a:ext uri="{FF2B5EF4-FFF2-40B4-BE49-F238E27FC236}">
                <a16:creationId xmlns:a16="http://schemas.microsoft.com/office/drawing/2014/main" id="{270EA4F7-5733-4357-A687-E6A394BD1917}"/>
              </a:ext>
            </a:extLst>
          </p:cNvPr>
          <p:cNvSpPr txBox="1"/>
          <p:nvPr/>
        </p:nvSpPr>
        <p:spPr>
          <a:xfrm>
            <a:off x="167357" y="1537090"/>
            <a:ext cx="9016783" cy="446276"/>
          </a:xfrm>
          <a:prstGeom prst="rect">
            <a:avLst/>
          </a:prstGeom>
          <a:solidFill>
            <a:schemeClr val="bg1">
              <a:lumMod val="85000"/>
            </a:schemeClr>
          </a:solidFill>
        </p:spPr>
        <p:txBody>
          <a:bodyPr wrap="square">
            <a:spAutoFit/>
          </a:bodyPr>
          <a:lstStyle/>
          <a:p>
            <a:pPr algn="ctr"/>
            <a:r>
              <a:rPr lang="en-GB" sz="2300" b="1" dirty="0">
                <a:effectLst>
                  <a:outerShdw blurRad="38100" dist="38100" dir="2700000" algn="tl">
                    <a:srgbClr val="000000">
                      <a:alpha val="43137"/>
                    </a:srgbClr>
                  </a:outerShdw>
                </a:effectLst>
                <a:latin typeface="Gotham Office" panose="02000000000000000000" pitchFamily="50" charset="0"/>
              </a:rPr>
              <a:t>Ion Irradiation for Advanced Control of Superconductivity in Thin Films</a:t>
            </a:r>
          </a:p>
        </p:txBody>
      </p:sp>
      <p:pic>
        <p:nvPicPr>
          <p:cNvPr id="18" name="Imagen 17">
            <a:extLst>
              <a:ext uri="{FF2B5EF4-FFF2-40B4-BE49-F238E27FC236}">
                <a16:creationId xmlns:a16="http://schemas.microsoft.com/office/drawing/2014/main" id="{6D2EBA4E-1DCE-4044-AFD5-E16E3DB8D091}"/>
              </a:ext>
            </a:extLst>
          </p:cNvPr>
          <p:cNvPicPr>
            <a:picLocks noChangeAspect="1"/>
          </p:cNvPicPr>
          <p:nvPr/>
        </p:nvPicPr>
        <p:blipFill rotWithShape="1">
          <a:blip r:embed="rId10"/>
          <a:srcRect l="1" r="42356" b="26616"/>
          <a:stretch/>
        </p:blipFill>
        <p:spPr>
          <a:xfrm>
            <a:off x="9362628" y="1589932"/>
            <a:ext cx="2663603" cy="4585078"/>
          </a:xfrm>
          <a:prstGeom prst="rect">
            <a:avLst/>
          </a:prstGeom>
          <a:solidFill>
            <a:schemeClr val="bg1"/>
          </a:solidFill>
        </p:spPr>
      </p:pic>
      <p:sp>
        <p:nvSpPr>
          <p:cNvPr id="2" name="Rectángulo 1">
            <a:extLst>
              <a:ext uri="{FF2B5EF4-FFF2-40B4-BE49-F238E27FC236}">
                <a16:creationId xmlns:a16="http://schemas.microsoft.com/office/drawing/2014/main" id="{B10212DB-7703-496A-B2CB-A22A3B29A52F}"/>
              </a:ext>
            </a:extLst>
          </p:cNvPr>
          <p:cNvSpPr/>
          <p:nvPr/>
        </p:nvSpPr>
        <p:spPr>
          <a:xfrm>
            <a:off x="5449883" y="5807792"/>
            <a:ext cx="3318873" cy="553998"/>
          </a:xfrm>
          <a:prstGeom prst="rect">
            <a:avLst/>
          </a:prstGeom>
        </p:spPr>
        <p:txBody>
          <a:bodyPr wrap="square">
            <a:spAutoFit/>
          </a:bodyPr>
          <a:lstStyle/>
          <a:p>
            <a:r>
              <a:rPr lang="es-ES" sz="1500" b="1" i="1" dirty="0"/>
              <a:t>2023</a:t>
            </a:r>
            <a:r>
              <a:rPr lang="es-ES" sz="1500" i="1" dirty="0"/>
              <a:t> </a:t>
            </a:r>
            <a:r>
              <a:rPr lang="es-ES" sz="1500" i="1" dirty="0" err="1"/>
              <a:t>Appl</a:t>
            </a:r>
            <a:r>
              <a:rPr lang="es-ES" sz="1500" i="1" dirty="0"/>
              <a:t>. </a:t>
            </a:r>
            <a:r>
              <a:rPr lang="es-ES" sz="1500" i="1" dirty="0" err="1"/>
              <a:t>Phys</a:t>
            </a:r>
            <a:r>
              <a:rPr lang="es-ES" sz="1500" i="1" dirty="0"/>
              <a:t>. Rev.</a:t>
            </a:r>
            <a:r>
              <a:rPr lang="es-ES" sz="1500" dirty="0"/>
              <a:t> 10, 041311</a:t>
            </a:r>
          </a:p>
          <a:p>
            <a:r>
              <a:rPr lang="es-ES" sz="1500" dirty="0">
                <a:hlinkClick r:id="rId11"/>
              </a:rPr>
              <a:t>https://doi.org/10.1063/5.0162597</a:t>
            </a:r>
            <a:r>
              <a:rPr lang="es-ES" sz="1500" dirty="0"/>
              <a:t> </a:t>
            </a:r>
          </a:p>
        </p:txBody>
      </p:sp>
    </p:spTree>
    <p:extLst>
      <p:ext uri="{BB962C8B-B14F-4D97-AF65-F5344CB8AC3E}">
        <p14:creationId xmlns:p14="http://schemas.microsoft.com/office/powerpoint/2010/main" val="33755307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68">
            <a:extLst>
              <a:ext uri="{FF2B5EF4-FFF2-40B4-BE49-F238E27FC236}">
                <a16:creationId xmlns:a16="http://schemas.microsoft.com/office/drawing/2014/main" id="{4A1FF61C-596E-41D4-BD01-30751AFFFFE3}"/>
              </a:ext>
            </a:extLst>
          </p:cNvPr>
          <p:cNvPicPr>
            <a:picLocks noChangeAspect="1"/>
          </p:cNvPicPr>
          <p:nvPr/>
        </p:nvPicPr>
        <p:blipFill rotWithShape="1">
          <a:blip r:embed="rId3"/>
          <a:srcRect r="53537"/>
          <a:stretch/>
        </p:blipFill>
        <p:spPr>
          <a:xfrm>
            <a:off x="2855618" y="1526221"/>
            <a:ext cx="2773521" cy="1751294"/>
          </a:xfrm>
          <a:prstGeom prst="rect">
            <a:avLst/>
          </a:prstGeom>
        </p:spPr>
      </p:pic>
      <p:grpSp>
        <p:nvGrpSpPr>
          <p:cNvPr id="287" name="Grupo 17"/>
          <p:cNvGrpSpPr/>
          <p:nvPr/>
        </p:nvGrpSpPr>
        <p:grpSpPr>
          <a:xfrm>
            <a:off x="-4680" y="0"/>
            <a:ext cx="12196800" cy="6843240"/>
            <a:chOff x="-4680" y="0"/>
            <a:chExt cx="12196800" cy="6843240"/>
          </a:xfrm>
        </p:grpSpPr>
        <p:pic>
          <p:nvPicPr>
            <p:cNvPr id="288" name="Imagen 7"/>
            <p:cNvPicPr/>
            <p:nvPr/>
          </p:nvPicPr>
          <p:blipFill>
            <a:blip r:embed="rId4"/>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5"/>
              <a:srcRect l="34836"/>
              <a:stretch/>
            </p:blipFill>
            <p:spPr>
              <a:xfrm>
                <a:off x="2291400" y="0"/>
                <a:ext cx="5523480" cy="908280"/>
              </a:xfrm>
              <a:prstGeom prst="rect">
                <a:avLst/>
              </a:prstGeom>
              <a:noFill/>
              <a:ln w="0">
                <a:noFill/>
              </a:ln>
            </p:spPr>
          </p:pic>
          <p:pic>
            <p:nvPicPr>
              <p:cNvPr id="291" name="Imagen 10"/>
              <p:cNvPicPr/>
              <p:nvPr/>
            </p:nvPicPr>
            <p:blipFill>
              <a:blip r:embed="rId6"/>
              <a:stretch/>
            </p:blipFill>
            <p:spPr>
              <a:xfrm>
                <a:off x="46440" y="71280"/>
                <a:ext cx="2244600" cy="765720"/>
              </a:xfrm>
              <a:prstGeom prst="rect">
                <a:avLst/>
              </a:prstGeom>
              <a:noFill/>
              <a:ln w="0">
                <a:noFill/>
              </a:ln>
            </p:spPr>
          </p:pic>
        </p:grpSp>
        <p:pic>
          <p:nvPicPr>
            <p:cNvPr id="292" name="Imagen 11"/>
            <p:cNvPicPr/>
            <p:nvPr/>
          </p:nvPicPr>
          <p:blipFill>
            <a:blip r:embed="rId4"/>
            <a:stretch/>
          </p:blipFill>
          <p:spPr>
            <a:xfrm flipH="1">
              <a:off x="-4680" y="6378120"/>
              <a:ext cx="12192480" cy="465120"/>
            </a:xfrm>
            <a:prstGeom prst="rect">
              <a:avLst/>
            </a:prstGeom>
            <a:noFill/>
            <a:ln w="0">
              <a:noFill/>
            </a:ln>
          </p:spPr>
        </p:pic>
      </p:grpSp>
      <p:pic>
        <p:nvPicPr>
          <p:cNvPr id="293" name="Imagen 14"/>
          <p:cNvPicPr/>
          <p:nvPr/>
        </p:nvPicPr>
        <p:blipFill>
          <a:blip r:embed="rId7"/>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42</a:t>
            </a:fld>
            <a:endParaRPr lang="ca-ES" sz="1200" b="0" strike="noStrike" spc="-1">
              <a:solidFill>
                <a:srgbClr val="000000"/>
              </a:solidFill>
              <a:latin typeface="Calibri"/>
            </a:endParaRPr>
          </a:p>
        </p:txBody>
      </p:sp>
      <p:pic>
        <p:nvPicPr>
          <p:cNvPr id="297" name="Diagrama 21"/>
          <p:cNvPicPr/>
          <p:nvPr/>
        </p:nvPicPr>
        <p:blipFill>
          <a:blip r:embed="rId8"/>
          <a:stretch/>
        </p:blipFill>
        <p:spPr>
          <a:xfrm>
            <a:off x="9899640" y="0"/>
            <a:ext cx="1695240" cy="907560"/>
          </a:xfrm>
          <a:prstGeom prst="rect">
            <a:avLst/>
          </a:prstGeom>
          <a:noFill/>
          <a:ln w="0">
            <a:noFill/>
          </a:ln>
        </p:spPr>
      </p:pic>
      <p:sp>
        <p:nvSpPr>
          <p:cNvPr id="303" name="3 CuadroTexto"/>
          <p:cNvSpPr/>
          <p:nvPr/>
        </p:nvSpPr>
        <p:spPr>
          <a:xfrm>
            <a:off x="-16560" y="982208"/>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defTabSz="914400">
              <a:lnSpc>
                <a:spcPct val="100000"/>
              </a:lnSpc>
            </a:pPr>
            <a:r>
              <a:rPr lang="es-ES" sz="2200" b="1" strike="noStrike" spc="-1" dirty="0" err="1">
                <a:solidFill>
                  <a:schemeClr val="lt1"/>
                </a:solidFill>
                <a:latin typeface="Arial"/>
                <a:ea typeface="DejaVu Sans"/>
              </a:rPr>
              <a:t>Application</a:t>
            </a:r>
            <a:r>
              <a:rPr lang="es-ES" sz="2200" b="1" strike="noStrike" spc="-1" dirty="0">
                <a:solidFill>
                  <a:schemeClr val="lt1"/>
                </a:solidFill>
                <a:latin typeface="Arial"/>
                <a:ea typeface="DejaVu Sans"/>
              </a:rPr>
              <a:t> </a:t>
            </a:r>
            <a:r>
              <a:rPr lang="es-ES" sz="2200" b="1" strike="noStrike" spc="-1" dirty="0" err="1">
                <a:solidFill>
                  <a:schemeClr val="lt1"/>
                </a:solidFill>
                <a:latin typeface="Arial"/>
                <a:ea typeface="DejaVu Sans"/>
              </a:rPr>
              <a:t>of</a:t>
            </a:r>
            <a:r>
              <a:rPr lang="es-ES" sz="2200" b="1" strike="noStrike" spc="-1" dirty="0">
                <a:solidFill>
                  <a:schemeClr val="lt1"/>
                </a:solidFill>
                <a:latin typeface="Arial"/>
                <a:ea typeface="DejaVu Sans"/>
              </a:rPr>
              <a:t> Ion-</a:t>
            </a:r>
            <a:r>
              <a:rPr lang="es-ES" sz="2200" b="1" strike="noStrike" spc="-1" dirty="0" err="1">
                <a:solidFill>
                  <a:schemeClr val="lt1"/>
                </a:solidFill>
                <a:latin typeface="Arial"/>
                <a:ea typeface="DejaVu Sans"/>
              </a:rPr>
              <a:t>based</a:t>
            </a:r>
            <a:r>
              <a:rPr lang="es-ES" sz="2200" b="1" strike="noStrike" spc="-1" dirty="0">
                <a:solidFill>
                  <a:schemeClr val="lt1"/>
                </a:solidFill>
                <a:latin typeface="Arial"/>
                <a:ea typeface="DejaVu Sans"/>
              </a:rPr>
              <a:t> SC </a:t>
            </a:r>
            <a:r>
              <a:rPr lang="es-ES" sz="2200" b="1" strike="noStrike" spc="-1" dirty="0" err="1">
                <a:solidFill>
                  <a:schemeClr val="lt1"/>
                </a:solidFill>
                <a:latin typeface="Arial"/>
                <a:ea typeface="DejaVu Sans"/>
              </a:rPr>
              <a:t>Thin</a:t>
            </a:r>
            <a:r>
              <a:rPr lang="es-ES" sz="2200" b="1" strike="noStrike" spc="-1" dirty="0">
                <a:solidFill>
                  <a:schemeClr val="lt1"/>
                </a:solidFill>
                <a:latin typeface="Arial"/>
                <a:ea typeface="DejaVu Sans"/>
              </a:rPr>
              <a:t> Films - </a:t>
            </a:r>
            <a:r>
              <a:rPr lang="es-ES" sz="2200" b="1" strike="noStrike" spc="-1" dirty="0" err="1">
                <a:solidFill>
                  <a:schemeClr val="lt1"/>
                </a:solidFill>
                <a:latin typeface="Arial"/>
                <a:ea typeface="DejaVu Sans"/>
              </a:rPr>
              <a:t>Transition</a:t>
            </a:r>
            <a:r>
              <a:rPr lang="es-ES" sz="2200" b="1" strike="noStrike" spc="-1" dirty="0">
                <a:solidFill>
                  <a:schemeClr val="lt1"/>
                </a:solidFill>
                <a:latin typeface="Arial"/>
                <a:ea typeface="DejaVu Sans"/>
              </a:rPr>
              <a:t> </a:t>
            </a:r>
            <a:r>
              <a:rPr lang="es-ES" sz="2200" b="1" spc="-1" dirty="0">
                <a:solidFill>
                  <a:schemeClr val="lt1"/>
                </a:solidFill>
                <a:latin typeface="Arial"/>
                <a:ea typeface="DejaVu Sans"/>
              </a:rPr>
              <a:t> </a:t>
            </a:r>
            <a:r>
              <a:rPr lang="es-ES" sz="2200" b="1" strike="noStrike" spc="-1" dirty="0">
                <a:solidFill>
                  <a:schemeClr val="lt1"/>
                </a:solidFill>
                <a:latin typeface="Arial"/>
                <a:ea typeface="DejaVu Sans"/>
              </a:rPr>
              <a:t>Edge Sensor</a:t>
            </a:r>
            <a:endParaRPr lang="ca-ES" sz="2200" b="0" strike="noStrike" spc="-1" dirty="0">
              <a:solidFill>
                <a:srgbClr val="FFFFFF"/>
              </a:solidFill>
              <a:latin typeface="Calibri"/>
            </a:endParaRPr>
          </a:p>
        </p:txBody>
      </p:sp>
      <p:sp>
        <p:nvSpPr>
          <p:cNvPr id="313" name="11 CuadroTexto"/>
          <p:cNvSpPr/>
          <p:nvPr/>
        </p:nvSpPr>
        <p:spPr>
          <a:xfrm>
            <a:off x="-5040" y="6382742"/>
            <a:ext cx="12204360" cy="479719"/>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700" b="0" i="1" strike="noStrike" spc="-1" dirty="0">
                <a:solidFill>
                  <a:schemeClr val="dk1"/>
                </a:solidFill>
                <a:latin typeface="Arial"/>
                <a:ea typeface="DejaVu Sans"/>
              </a:rPr>
              <a:t>Micro – Nano Technologies </a:t>
            </a:r>
            <a:r>
              <a:rPr lang="es-ES" sz="1700" b="0" i="1" strike="noStrike" spc="-1" dirty="0" err="1">
                <a:solidFill>
                  <a:schemeClr val="dk1"/>
                </a:solidFill>
                <a:latin typeface="Arial"/>
                <a:ea typeface="DejaVu Sans"/>
              </a:rPr>
              <a:t>for</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the</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realization</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of</a:t>
            </a:r>
            <a:r>
              <a:rPr lang="es-ES" sz="1700" b="0" i="1" strike="noStrike" spc="-1" dirty="0">
                <a:solidFill>
                  <a:schemeClr val="dk1"/>
                </a:solidFill>
                <a:latin typeface="Arial"/>
                <a:ea typeface="DejaVu Sans"/>
              </a:rPr>
              <a:t> Quantum </a:t>
            </a:r>
            <a:r>
              <a:rPr lang="es-ES" sz="1700" b="0" i="1" strike="noStrike" spc="-1" dirty="0" err="1">
                <a:solidFill>
                  <a:schemeClr val="dk1"/>
                </a:solidFill>
                <a:latin typeface="Arial"/>
                <a:ea typeface="DejaVu Sans"/>
              </a:rPr>
              <a:t>Materials</a:t>
            </a:r>
            <a:r>
              <a:rPr lang="es-ES" sz="1700" b="0" i="1" strike="noStrike" spc="-1" dirty="0">
                <a:solidFill>
                  <a:schemeClr val="dk1"/>
                </a:solidFill>
                <a:latin typeface="Arial"/>
                <a:ea typeface="DejaVu Sans"/>
              </a:rPr>
              <a:t> and </a:t>
            </a:r>
            <a:r>
              <a:rPr lang="es-ES" sz="1700" b="0" i="1" strike="noStrike" spc="-1" dirty="0" err="1">
                <a:solidFill>
                  <a:schemeClr val="dk1"/>
                </a:solidFill>
                <a:latin typeface="Arial"/>
                <a:ea typeface="DejaVu Sans"/>
              </a:rPr>
              <a:t>Devices</a:t>
            </a:r>
            <a:r>
              <a:rPr lang="es-ES" sz="17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9"/>
              </a:rPr>
              <a:t>gemma.rius@csic.es</a:t>
            </a:r>
            <a:endParaRPr lang="ca-ES" sz="1500" b="0" strike="noStrike" spc="-1" dirty="0">
              <a:solidFill>
                <a:srgbClr val="0000EE"/>
              </a:solidFill>
              <a:latin typeface="Calibri"/>
            </a:endParaRPr>
          </a:p>
        </p:txBody>
      </p:sp>
      <p:grpSp>
        <p:nvGrpSpPr>
          <p:cNvPr id="17" name="Group 16">
            <a:extLst>
              <a:ext uri="{FF2B5EF4-FFF2-40B4-BE49-F238E27FC236}">
                <a16:creationId xmlns:a16="http://schemas.microsoft.com/office/drawing/2014/main" id="{2CD8D483-E2A4-449F-9E90-00E1E5E54892}"/>
              </a:ext>
            </a:extLst>
          </p:cNvPr>
          <p:cNvGrpSpPr/>
          <p:nvPr/>
        </p:nvGrpSpPr>
        <p:grpSpPr>
          <a:xfrm rot="16200000">
            <a:off x="906574" y="1580286"/>
            <a:ext cx="1914791" cy="2001434"/>
            <a:chOff x="8307411" y="678815"/>
            <a:chExt cx="2109143" cy="2445156"/>
          </a:xfrm>
        </p:grpSpPr>
        <p:sp>
          <p:nvSpPr>
            <p:cNvPr id="18" name="Rectangle 17">
              <a:extLst>
                <a:ext uri="{FF2B5EF4-FFF2-40B4-BE49-F238E27FC236}">
                  <a16:creationId xmlns:a16="http://schemas.microsoft.com/office/drawing/2014/main" id="{3B4E86CF-58C5-47FF-837C-35F3F9F5B637}"/>
                </a:ext>
              </a:extLst>
            </p:cNvPr>
            <p:cNvSpPr/>
            <p:nvPr/>
          </p:nvSpPr>
          <p:spPr>
            <a:xfrm rot="5400000">
              <a:off x="9349711" y="1309327"/>
              <a:ext cx="687215" cy="6491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latin typeface="Gotham Office" panose="02000000000000000000" pitchFamily="50" charset="0"/>
                </a:rPr>
                <a:t>TES</a:t>
              </a:r>
            </a:p>
            <a:p>
              <a:pPr algn="ctr"/>
              <a:r>
                <a:rPr lang="it-IT" sz="1400" dirty="0">
                  <a:solidFill>
                    <a:schemeClr val="tx1"/>
                  </a:solidFill>
                  <a:latin typeface="Gotham Office" panose="02000000000000000000" pitchFamily="50" charset="0"/>
                </a:rPr>
                <a:t>area</a:t>
              </a:r>
              <a:endParaRPr lang="en-GB" sz="1400" dirty="0"/>
            </a:p>
          </p:txBody>
        </p:sp>
        <p:sp>
          <p:nvSpPr>
            <p:cNvPr id="20" name="Rectangle 19">
              <a:extLst>
                <a:ext uri="{FF2B5EF4-FFF2-40B4-BE49-F238E27FC236}">
                  <a16:creationId xmlns:a16="http://schemas.microsoft.com/office/drawing/2014/main" id="{D0DF4E59-6E1A-4E81-867F-2E4C81BE553A}"/>
                </a:ext>
              </a:extLst>
            </p:cNvPr>
            <p:cNvSpPr/>
            <p:nvPr/>
          </p:nvSpPr>
          <p:spPr>
            <a:xfrm>
              <a:off x="8307414" y="1939864"/>
              <a:ext cx="1710491" cy="2848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latin typeface="Gotham Office" panose="02000000000000000000" pitchFamily="50" charset="0"/>
                </a:rPr>
                <a:t>Wiring</a:t>
              </a:r>
              <a:endParaRPr lang="en-GB" sz="1400" dirty="0"/>
            </a:p>
          </p:txBody>
        </p:sp>
        <p:sp>
          <p:nvSpPr>
            <p:cNvPr id="21" name="Rectangle 20">
              <a:extLst>
                <a:ext uri="{FF2B5EF4-FFF2-40B4-BE49-F238E27FC236}">
                  <a16:creationId xmlns:a16="http://schemas.microsoft.com/office/drawing/2014/main" id="{C6494249-C843-4162-AC48-22C25408AB3A}"/>
                </a:ext>
              </a:extLst>
            </p:cNvPr>
            <p:cNvSpPr/>
            <p:nvPr/>
          </p:nvSpPr>
          <p:spPr>
            <a:xfrm>
              <a:off x="8307411" y="1050310"/>
              <a:ext cx="1710492" cy="2848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latin typeface="Gotham Office" panose="02000000000000000000" pitchFamily="50" charset="0"/>
                </a:rPr>
                <a:t>Wiring</a:t>
              </a:r>
              <a:endParaRPr lang="en-GB" sz="1400" dirty="0"/>
            </a:p>
          </p:txBody>
        </p:sp>
        <p:cxnSp>
          <p:nvCxnSpPr>
            <p:cNvPr id="22" name="Straight Arrow Connector 21">
              <a:extLst>
                <a:ext uri="{FF2B5EF4-FFF2-40B4-BE49-F238E27FC236}">
                  <a16:creationId xmlns:a16="http://schemas.microsoft.com/office/drawing/2014/main" id="{BB0924A4-179F-4716-A9F3-750C89322ECC}"/>
                </a:ext>
              </a:extLst>
            </p:cNvPr>
            <p:cNvCxnSpPr>
              <a:cxnSpLocks/>
            </p:cNvCxnSpPr>
            <p:nvPr/>
          </p:nvCxnSpPr>
          <p:spPr>
            <a:xfrm rot="5400000" flipH="1" flipV="1">
              <a:off x="9988544" y="1441398"/>
              <a:ext cx="2488" cy="29425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7C4E82FF-5F13-435D-81F0-183A289A727B}"/>
                </a:ext>
              </a:extLst>
            </p:cNvPr>
            <p:cNvSpPr txBox="1"/>
            <p:nvPr/>
          </p:nvSpPr>
          <p:spPr>
            <a:xfrm rot="5400000">
              <a:off x="9508652" y="1325106"/>
              <a:ext cx="1554192" cy="261610"/>
            </a:xfrm>
            <a:prstGeom prst="rect">
              <a:avLst/>
            </a:prstGeom>
            <a:noFill/>
          </p:spPr>
          <p:txBody>
            <a:bodyPr wrap="square">
              <a:spAutoFit/>
            </a:bodyPr>
            <a:lstStyle/>
            <a:p>
              <a:pPr algn="ctr"/>
              <a:r>
                <a:rPr lang="it-IT" sz="1100" dirty="0">
                  <a:solidFill>
                    <a:schemeClr val="tx1"/>
                  </a:solidFill>
                  <a:latin typeface="Gotham Office" panose="02000000000000000000" pitchFamily="50" charset="0"/>
                </a:rPr>
                <a:t> Tc~0.1 K</a:t>
              </a:r>
              <a:endParaRPr lang="en-GB" sz="1100" dirty="0"/>
            </a:p>
          </p:txBody>
        </p:sp>
        <p:sp>
          <p:nvSpPr>
            <p:cNvPr id="24" name="TextBox 23">
              <a:extLst>
                <a:ext uri="{FF2B5EF4-FFF2-40B4-BE49-F238E27FC236}">
                  <a16:creationId xmlns:a16="http://schemas.microsoft.com/office/drawing/2014/main" id="{E3FC4F8C-4563-4AC5-BAE2-8B442B886C20}"/>
                </a:ext>
              </a:extLst>
            </p:cNvPr>
            <p:cNvSpPr txBox="1"/>
            <p:nvPr/>
          </p:nvSpPr>
          <p:spPr>
            <a:xfrm rot="5400000">
              <a:off x="9508653" y="2216070"/>
              <a:ext cx="1554192" cy="261610"/>
            </a:xfrm>
            <a:prstGeom prst="rect">
              <a:avLst/>
            </a:prstGeom>
            <a:noFill/>
          </p:spPr>
          <p:txBody>
            <a:bodyPr wrap="square">
              <a:spAutoFit/>
            </a:bodyPr>
            <a:lstStyle/>
            <a:p>
              <a:pPr algn="ctr"/>
              <a:r>
                <a:rPr lang="it-IT" sz="1100" dirty="0">
                  <a:solidFill>
                    <a:schemeClr val="tx1"/>
                  </a:solidFill>
                  <a:latin typeface="Gotham Office" panose="02000000000000000000" pitchFamily="50" charset="0"/>
                </a:rPr>
                <a:t> Tc~ 2 K</a:t>
              </a:r>
              <a:endParaRPr lang="en-GB" sz="1100" dirty="0"/>
            </a:p>
          </p:txBody>
        </p:sp>
        <p:cxnSp>
          <p:nvCxnSpPr>
            <p:cNvPr id="25" name="Straight Arrow Connector 24">
              <a:extLst>
                <a:ext uri="{FF2B5EF4-FFF2-40B4-BE49-F238E27FC236}">
                  <a16:creationId xmlns:a16="http://schemas.microsoft.com/office/drawing/2014/main" id="{1ECF4C5A-3664-4542-959D-7D3DBD9B6A83}"/>
                </a:ext>
              </a:extLst>
            </p:cNvPr>
            <p:cNvCxnSpPr>
              <a:cxnSpLocks/>
            </p:cNvCxnSpPr>
            <p:nvPr/>
          </p:nvCxnSpPr>
          <p:spPr>
            <a:xfrm rot="5400000" flipV="1">
              <a:off x="9958580" y="1938884"/>
              <a:ext cx="0" cy="35666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pic>
        <p:nvPicPr>
          <p:cNvPr id="69" name="Picture 68">
            <a:extLst>
              <a:ext uri="{FF2B5EF4-FFF2-40B4-BE49-F238E27FC236}">
                <a16:creationId xmlns:a16="http://schemas.microsoft.com/office/drawing/2014/main" id="{69EAA687-60B7-413E-BCC3-31F80FB163FB}"/>
              </a:ext>
            </a:extLst>
          </p:cNvPr>
          <p:cNvPicPr>
            <a:picLocks noChangeAspect="1"/>
          </p:cNvPicPr>
          <p:nvPr/>
        </p:nvPicPr>
        <p:blipFill rotWithShape="1">
          <a:blip r:embed="rId3"/>
          <a:srcRect l="48805"/>
          <a:stretch/>
        </p:blipFill>
        <p:spPr>
          <a:xfrm>
            <a:off x="6524397" y="1562911"/>
            <a:ext cx="3056036" cy="1751294"/>
          </a:xfrm>
          <a:prstGeom prst="rect">
            <a:avLst/>
          </a:prstGeom>
        </p:spPr>
      </p:pic>
      <p:sp>
        <p:nvSpPr>
          <p:cNvPr id="4" name="AutoShape 11">
            <a:extLst>
              <a:ext uri="{FF2B5EF4-FFF2-40B4-BE49-F238E27FC236}">
                <a16:creationId xmlns:a16="http://schemas.microsoft.com/office/drawing/2014/main" id="{6489C740-D945-4DC8-A07E-F696F4FDEE7D}"/>
              </a:ext>
            </a:extLst>
          </p:cNvPr>
          <p:cNvSpPr>
            <a:spLocks noChangeAspect="1" noChangeArrowheads="1"/>
          </p:cNvSpPr>
          <p:nvPr/>
        </p:nvSpPr>
        <p:spPr bwMode="auto">
          <a:xfrm>
            <a:off x="5156762" y="5493608"/>
            <a:ext cx="415828"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1" name="TextBox 80">
            <a:extLst>
              <a:ext uri="{FF2B5EF4-FFF2-40B4-BE49-F238E27FC236}">
                <a16:creationId xmlns:a16="http://schemas.microsoft.com/office/drawing/2014/main" id="{8F720334-15F1-4DEA-87E0-B7FDD478C5F9}"/>
              </a:ext>
            </a:extLst>
          </p:cNvPr>
          <p:cNvSpPr txBox="1"/>
          <p:nvPr/>
        </p:nvSpPr>
        <p:spPr>
          <a:xfrm>
            <a:off x="2218962" y="4307792"/>
            <a:ext cx="3410177" cy="1477328"/>
          </a:xfrm>
          <a:prstGeom prst="rect">
            <a:avLst/>
          </a:prstGeom>
          <a:noFill/>
        </p:spPr>
        <p:txBody>
          <a:bodyPr wrap="square">
            <a:spAutoFit/>
          </a:bodyPr>
          <a:lstStyle/>
          <a:p>
            <a:pPr marL="342900" indent="-342900">
              <a:buFont typeface="Wingdings" panose="05000000000000000000" pitchFamily="2" charset="2"/>
              <a:buChar char="Ø"/>
            </a:pPr>
            <a:r>
              <a:rPr lang="it-IT" b="1" dirty="0">
                <a:solidFill>
                  <a:schemeClr val="tx1"/>
                </a:solidFill>
                <a:latin typeface="Gotham Office" panose="02000000000000000000" pitchFamily="50" charset="0"/>
              </a:rPr>
              <a:t>Selection of superconducting material(s)</a:t>
            </a:r>
          </a:p>
          <a:p>
            <a:pPr algn="ctr"/>
            <a:endParaRPr lang="it-IT" b="1" dirty="0">
              <a:solidFill>
                <a:schemeClr val="tx1"/>
              </a:solidFill>
              <a:latin typeface="Gotham Office" panose="02000000000000000000" pitchFamily="50" charset="0"/>
            </a:endParaRPr>
          </a:p>
          <a:p>
            <a:pPr marL="342900" indent="-342900">
              <a:buFont typeface="Wingdings" panose="05000000000000000000" pitchFamily="2" charset="2"/>
              <a:buChar char="Ø"/>
            </a:pPr>
            <a:r>
              <a:rPr lang="it-IT" b="1" dirty="0">
                <a:latin typeface="Gotham Office" panose="02000000000000000000" pitchFamily="50" charset="0"/>
              </a:rPr>
              <a:t>Functional and operational requirements</a:t>
            </a:r>
            <a:endParaRPr lang="en-GB" b="1" dirty="0"/>
          </a:p>
        </p:txBody>
      </p:sp>
      <p:graphicFrame>
        <p:nvGraphicFramePr>
          <p:cNvPr id="82" name="Tabla 11">
            <a:extLst>
              <a:ext uri="{FF2B5EF4-FFF2-40B4-BE49-F238E27FC236}">
                <a16:creationId xmlns:a16="http://schemas.microsoft.com/office/drawing/2014/main" id="{44813B13-DEB2-4E9C-8294-C65ACA17142C}"/>
              </a:ext>
            </a:extLst>
          </p:cNvPr>
          <p:cNvGraphicFramePr/>
          <p:nvPr/>
        </p:nvGraphicFramePr>
        <p:xfrm>
          <a:off x="5949717" y="3642268"/>
          <a:ext cx="4365950" cy="1106028"/>
        </p:xfrm>
        <a:graphic>
          <a:graphicData uri="http://schemas.openxmlformats.org/drawingml/2006/table">
            <a:tbl>
              <a:tblPr/>
              <a:tblGrid>
                <a:gridCol w="2182975">
                  <a:extLst>
                    <a:ext uri="{9D8B030D-6E8A-4147-A177-3AD203B41FA5}">
                      <a16:colId xmlns:a16="http://schemas.microsoft.com/office/drawing/2014/main" val="20000"/>
                    </a:ext>
                  </a:extLst>
                </a:gridCol>
                <a:gridCol w="2182975">
                  <a:extLst>
                    <a:ext uri="{9D8B030D-6E8A-4147-A177-3AD203B41FA5}">
                      <a16:colId xmlns:a16="http://schemas.microsoft.com/office/drawing/2014/main" val="20001"/>
                    </a:ext>
                  </a:extLst>
                </a:gridCol>
              </a:tblGrid>
              <a:tr h="283068">
                <a:tc>
                  <a:txBody>
                    <a:bodyPr/>
                    <a:lstStyle/>
                    <a:p>
                      <a:pPr algn="ctr" defTabSz="914400">
                        <a:lnSpc>
                          <a:spcPct val="100000"/>
                        </a:lnSpc>
                      </a:pPr>
                      <a:r>
                        <a:rPr lang="es-ES" sz="1200" b="1" strike="noStrike" spc="-1" dirty="0">
                          <a:solidFill>
                            <a:schemeClr val="lt1"/>
                          </a:solidFill>
                          <a:latin typeface="Arial"/>
                          <a:ea typeface="DejaVu Sans"/>
                        </a:rPr>
                        <a:t>TES </a:t>
                      </a:r>
                      <a:r>
                        <a:rPr lang="es-ES" sz="1200" b="1" strike="noStrike" spc="-1" dirty="0" err="1">
                          <a:solidFill>
                            <a:schemeClr val="lt1"/>
                          </a:solidFill>
                          <a:latin typeface="Arial"/>
                          <a:ea typeface="DejaVu Sans"/>
                        </a:rPr>
                        <a:t>Area</a:t>
                      </a:r>
                      <a:endParaRPr lang="ca-ES" sz="1200" b="0" strike="noStrike" spc="-1" dirty="0">
                        <a:solidFill>
                          <a:srgbClr val="FFFFFF"/>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38160" cap="flat" cmpd="sng" algn="ctr">
                      <a:solidFill>
                        <a:srgbClr val="FFFFFF"/>
                      </a:solidFill>
                      <a:prstDash val="solid"/>
                      <a:round/>
                      <a:headEnd type="none" w="med" len="med"/>
                      <a:tailEnd type="none" w="med" len="med"/>
                    </a:lnB>
                    <a:solidFill>
                      <a:schemeClr val="lt1">
                        <a:lumMod val="50000"/>
                      </a:schemeClr>
                    </a:solidFill>
                  </a:tcPr>
                </a:tc>
                <a:tc>
                  <a:txBody>
                    <a:bodyPr/>
                    <a:lstStyle/>
                    <a:p>
                      <a:pPr algn="ctr" defTabSz="914400">
                        <a:lnSpc>
                          <a:spcPct val="100000"/>
                        </a:lnSpc>
                      </a:pPr>
                      <a:r>
                        <a:rPr lang="es-ES" sz="1200" b="1" strike="noStrike" spc="-1" dirty="0">
                          <a:solidFill>
                            <a:schemeClr val="lt1"/>
                          </a:solidFill>
                          <a:latin typeface="Arial"/>
                          <a:ea typeface="DejaVu Sans"/>
                        </a:rPr>
                        <a:t> Tc</a:t>
                      </a:r>
                      <a:endParaRPr lang="ca-ES" sz="1200" b="0" strike="noStrike" spc="-1" dirty="0">
                        <a:solidFill>
                          <a:srgbClr val="FFFFFF"/>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38160" cap="flat" cmpd="sng" algn="ctr">
                      <a:solidFill>
                        <a:srgbClr val="FFFFFF"/>
                      </a:solidFill>
                      <a:prstDash val="solid"/>
                      <a:round/>
                      <a:headEnd type="none" w="med" len="med"/>
                      <a:tailEnd type="none" w="med" len="med"/>
                    </a:lnB>
                    <a:solidFill>
                      <a:schemeClr val="lt1">
                        <a:lumMod val="50000"/>
                      </a:schemeClr>
                    </a:solidFill>
                  </a:tcPr>
                </a:tc>
                <a:extLst>
                  <a:ext uri="{0D108BD9-81ED-4DB2-BD59-A6C34878D82A}">
                    <a16:rowId xmlns:a16="http://schemas.microsoft.com/office/drawing/2014/main" val="10000"/>
                  </a:ext>
                </a:extLst>
              </a:tr>
              <a:tr h="231831">
                <a:tc>
                  <a:txBody>
                    <a:bodyPr/>
                    <a:lstStyle/>
                    <a:p>
                      <a:pPr algn="ctr" defTabSz="914400">
                        <a:lnSpc>
                          <a:spcPct val="100000"/>
                        </a:lnSpc>
                      </a:pPr>
                      <a:r>
                        <a:rPr lang="el-GR" sz="1200" b="1" strike="noStrike" spc="-1" dirty="0">
                          <a:solidFill>
                            <a:schemeClr val="dk1"/>
                          </a:solidFill>
                          <a:latin typeface="Arial"/>
                          <a:ea typeface="DejaVu Sans"/>
                        </a:rPr>
                        <a:t>α</a:t>
                      </a:r>
                      <a:r>
                        <a:rPr lang="es-ES" sz="1200" b="1" strike="noStrike" spc="-1" dirty="0">
                          <a:solidFill>
                            <a:schemeClr val="dk1"/>
                          </a:solidFill>
                          <a:latin typeface="Arial"/>
                          <a:ea typeface="DejaVu Sans"/>
                        </a:rPr>
                        <a:t>-</a:t>
                      </a:r>
                      <a:r>
                        <a:rPr lang="es-ES" sz="1200" b="1" strike="noStrike" spc="-1" dirty="0" err="1">
                          <a:solidFill>
                            <a:schemeClr val="dk1"/>
                          </a:solidFill>
                          <a:latin typeface="Arial"/>
                          <a:ea typeface="DejaVu Sans"/>
                        </a:rPr>
                        <a:t>Tungsten</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Arial"/>
                          <a:ea typeface="DejaVu Sans"/>
                        </a:rPr>
                        <a:t>200mK</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extLst>
                  <a:ext uri="{0D108BD9-81ED-4DB2-BD59-A6C34878D82A}">
                    <a16:rowId xmlns:a16="http://schemas.microsoft.com/office/drawing/2014/main" val="10001"/>
                  </a:ext>
                </a:extLst>
              </a:tr>
              <a:tr h="231831">
                <a:tc>
                  <a:txBody>
                    <a:bodyPr/>
                    <a:lstStyle/>
                    <a:p>
                      <a:pPr algn="ctr" defTabSz="914400">
                        <a:lnSpc>
                          <a:spcPct val="100000"/>
                        </a:lnSpc>
                      </a:pPr>
                      <a:r>
                        <a:rPr lang="es-ES" sz="1200" b="1" strike="noStrike" spc="-1" dirty="0" err="1">
                          <a:solidFill>
                            <a:schemeClr val="dk1"/>
                          </a:solidFill>
                          <a:latin typeface="Arial"/>
                          <a:ea typeface="DejaVu Sans"/>
                        </a:rPr>
                        <a:t>Titanium</a:t>
                      </a:r>
                      <a:endParaRPr lang="ca-ES" sz="1200" b="0" strike="noStrike" spc="-1" dirty="0">
                        <a:solidFill>
                          <a:srgbClr val="000000"/>
                        </a:solidFill>
                        <a:latin typeface="Calibri"/>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Arial"/>
                          <a:ea typeface="DejaVu Sans"/>
                        </a:rPr>
                        <a:t>400 mK</a:t>
                      </a:r>
                      <a:endParaRPr lang="ca-ES" sz="1200" b="0" strike="noStrike" spc="-1" dirty="0">
                        <a:solidFill>
                          <a:srgbClr val="000000"/>
                        </a:solidFill>
                        <a:latin typeface="Calibri"/>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lt1">
                        <a:lumMod val="95000"/>
                      </a:schemeClr>
                    </a:solidFill>
                  </a:tcPr>
                </a:tc>
                <a:extLst>
                  <a:ext uri="{0D108BD9-81ED-4DB2-BD59-A6C34878D82A}">
                    <a16:rowId xmlns:a16="http://schemas.microsoft.com/office/drawing/2014/main" val="10004"/>
                  </a:ext>
                </a:extLst>
              </a:tr>
              <a:tr h="0">
                <a:tc>
                  <a:txBody>
                    <a:bodyPr/>
                    <a:lstStyle/>
                    <a:p>
                      <a:pPr algn="ctr" defTabSz="914400">
                        <a:lnSpc>
                          <a:spcPct val="100000"/>
                        </a:lnSpc>
                      </a:pPr>
                      <a:r>
                        <a:rPr lang="es-ES" sz="1200" b="1" strike="noStrike" spc="-1" dirty="0" err="1">
                          <a:solidFill>
                            <a:schemeClr val="dk1"/>
                          </a:solidFill>
                          <a:latin typeface="Arial"/>
                          <a:ea typeface="DejaVu Sans"/>
                        </a:rPr>
                        <a:t>Titanium</a:t>
                      </a:r>
                      <a:r>
                        <a:rPr lang="es-ES" sz="1200" b="1" strike="noStrike" spc="-1" dirty="0">
                          <a:solidFill>
                            <a:schemeClr val="dk1"/>
                          </a:solidFill>
                          <a:latin typeface="Arial"/>
                          <a:ea typeface="DejaVu Sans"/>
                        </a:rPr>
                        <a:t> + </a:t>
                      </a:r>
                      <a:r>
                        <a:rPr lang="es-ES" sz="1200" b="1" strike="noStrike" spc="-1" dirty="0" err="1">
                          <a:solidFill>
                            <a:schemeClr val="dk1"/>
                          </a:solidFill>
                          <a:latin typeface="Arial"/>
                          <a:ea typeface="DejaVu Sans"/>
                        </a:rPr>
                        <a:t>gold</a:t>
                      </a:r>
                      <a:endParaRPr lang="ca-ES" sz="1200" b="0" strike="noStrike" spc="-1" dirty="0">
                        <a:solidFill>
                          <a:srgbClr val="000000"/>
                        </a:solidFill>
                        <a:latin typeface="Calibri"/>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err="1">
                          <a:solidFill>
                            <a:schemeClr val="dk1"/>
                          </a:solidFill>
                          <a:latin typeface="Arial"/>
                          <a:ea typeface="DejaVu Sans"/>
                        </a:rPr>
                        <a:t>Thickness</a:t>
                      </a:r>
                      <a:r>
                        <a:rPr lang="es-ES" sz="1200" b="1" strike="noStrike" spc="-1" dirty="0">
                          <a:solidFill>
                            <a:schemeClr val="dk1"/>
                          </a:solidFill>
                          <a:latin typeface="Arial"/>
                          <a:ea typeface="DejaVu Sans"/>
                        </a:rPr>
                        <a:t>-ratio </a:t>
                      </a:r>
                      <a:r>
                        <a:rPr lang="es-ES" sz="1200" b="1" strike="noStrike" spc="-1" dirty="0" err="1">
                          <a:solidFill>
                            <a:schemeClr val="dk1"/>
                          </a:solidFill>
                          <a:latin typeface="Arial"/>
                          <a:ea typeface="DejaVu Sans"/>
                        </a:rPr>
                        <a:t>tunable</a:t>
                      </a:r>
                      <a:endParaRPr lang="ca-ES" sz="1200" b="0" strike="noStrike" spc="-1" dirty="0">
                        <a:solidFill>
                          <a:srgbClr val="000000"/>
                        </a:solidFill>
                        <a:latin typeface="Calibri"/>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2998550172"/>
                  </a:ext>
                </a:extLst>
              </a:tr>
            </a:tbl>
          </a:graphicData>
        </a:graphic>
      </p:graphicFrame>
      <p:graphicFrame>
        <p:nvGraphicFramePr>
          <p:cNvPr id="83" name="Tabla 11">
            <a:extLst>
              <a:ext uri="{FF2B5EF4-FFF2-40B4-BE49-F238E27FC236}">
                <a16:creationId xmlns:a16="http://schemas.microsoft.com/office/drawing/2014/main" id="{B7059BBA-1896-43BA-B5F9-710B70966A0D}"/>
              </a:ext>
            </a:extLst>
          </p:cNvPr>
          <p:cNvGraphicFramePr/>
          <p:nvPr/>
        </p:nvGraphicFramePr>
        <p:xfrm>
          <a:off x="5900549" y="4922681"/>
          <a:ext cx="4429178" cy="1371600"/>
        </p:xfrm>
        <a:graphic>
          <a:graphicData uri="http://schemas.openxmlformats.org/drawingml/2006/table">
            <a:tbl>
              <a:tblPr/>
              <a:tblGrid>
                <a:gridCol w="2716354">
                  <a:extLst>
                    <a:ext uri="{9D8B030D-6E8A-4147-A177-3AD203B41FA5}">
                      <a16:colId xmlns:a16="http://schemas.microsoft.com/office/drawing/2014/main" val="20000"/>
                    </a:ext>
                  </a:extLst>
                </a:gridCol>
                <a:gridCol w="1712824">
                  <a:extLst>
                    <a:ext uri="{9D8B030D-6E8A-4147-A177-3AD203B41FA5}">
                      <a16:colId xmlns:a16="http://schemas.microsoft.com/office/drawing/2014/main" val="20001"/>
                    </a:ext>
                  </a:extLst>
                </a:gridCol>
              </a:tblGrid>
              <a:tr h="227682">
                <a:tc>
                  <a:txBody>
                    <a:bodyPr/>
                    <a:lstStyle/>
                    <a:p>
                      <a:pPr algn="ctr" defTabSz="914400">
                        <a:lnSpc>
                          <a:spcPct val="100000"/>
                        </a:lnSpc>
                      </a:pPr>
                      <a:r>
                        <a:rPr lang="es-ES" sz="1200" b="1" strike="noStrike" spc="-1" dirty="0" err="1">
                          <a:solidFill>
                            <a:schemeClr val="lt1"/>
                          </a:solidFill>
                          <a:latin typeface="Arial"/>
                          <a:ea typeface="DejaVu Sans"/>
                        </a:rPr>
                        <a:t>Wiring</a:t>
                      </a:r>
                      <a:r>
                        <a:rPr lang="es-ES" sz="1200" b="1" strike="noStrike" spc="-1" dirty="0">
                          <a:solidFill>
                            <a:schemeClr val="lt1"/>
                          </a:solidFill>
                          <a:latin typeface="Arial"/>
                          <a:ea typeface="DejaVu Sans"/>
                        </a:rPr>
                        <a:t> </a:t>
                      </a:r>
                      <a:endParaRPr lang="ca-ES" sz="1200" b="0" strike="noStrike" spc="-1" dirty="0">
                        <a:solidFill>
                          <a:srgbClr val="FFFFFF"/>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tc>
                  <a:txBody>
                    <a:bodyPr/>
                    <a:lstStyle/>
                    <a:p>
                      <a:pPr algn="ctr" defTabSz="914400">
                        <a:lnSpc>
                          <a:spcPct val="100000"/>
                        </a:lnSpc>
                      </a:pPr>
                      <a:r>
                        <a:rPr lang="es-ES" sz="1200" b="1" strike="noStrike" spc="-1" dirty="0">
                          <a:solidFill>
                            <a:schemeClr val="lt1"/>
                          </a:solidFill>
                          <a:latin typeface="Arial"/>
                          <a:ea typeface="DejaVu Sans"/>
                        </a:rPr>
                        <a:t> Tc (K)</a:t>
                      </a:r>
                      <a:endParaRPr lang="ca-ES" sz="1200" b="0" strike="noStrike" spc="-1" dirty="0">
                        <a:solidFill>
                          <a:srgbClr val="FFFFFF"/>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lt1">
                        <a:lumMod val="50000"/>
                      </a:schemeClr>
                    </a:solidFill>
                  </a:tcPr>
                </a:tc>
                <a:extLst>
                  <a:ext uri="{0D108BD9-81ED-4DB2-BD59-A6C34878D82A}">
                    <a16:rowId xmlns:a16="http://schemas.microsoft.com/office/drawing/2014/main" val="10000"/>
                  </a:ext>
                </a:extLst>
              </a:tr>
              <a:tr h="227682">
                <a:tc>
                  <a:txBody>
                    <a:bodyPr/>
                    <a:lstStyle/>
                    <a:p>
                      <a:pPr algn="ctr" defTabSz="914400">
                        <a:lnSpc>
                          <a:spcPct val="100000"/>
                        </a:lnSpc>
                      </a:pPr>
                      <a:r>
                        <a:rPr lang="es-ES" sz="1200" b="1" strike="noStrike" spc="-1" dirty="0" err="1">
                          <a:solidFill>
                            <a:schemeClr val="dk1"/>
                          </a:solidFill>
                          <a:latin typeface="Arial"/>
                          <a:ea typeface="DejaVu Sans"/>
                        </a:rPr>
                        <a:t>Aluminum</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1.2</a:t>
                      </a:r>
                      <a:endParaRPr lang="ca-ES" sz="1200" b="0" strike="noStrike" spc="-1">
                        <a:solidFill>
                          <a:srgbClr val="000000"/>
                        </a:solidFill>
                        <a:latin typeface="Calibri"/>
                      </a:endParaRPr>
                    </a:p>
                  </a:txBody>
                  <a:tcPr anchor="ctr">
                    <a:lnL w="12240">
                      <a:solidFill>
                        <a:srgbClr val="FFFFFF"/>
                      </a:solidFill>
                      <a:prstDash val="solid"/>
                    </a:lnL>
                    <a:lnR w="12240">
                      <a:solidFill>
                        <a:srgbClr val="FFFFFF"/>
                      </a:solidFill>
                      <a:prstDash val="solid"/>
                    </a:lnR>
                    <a:lnT w="38160" cap="flat" cmpd="sng" algn="ctr">
                      <a:solidFill>
                        <a:srgbClr val="FFFFFF"/>
                      </a:solidFill>
                      <a:prstDash val="solid"/>
                      <a:round/>
                      <a:headEnd type="none" w="med" len="med"/>
                      <a:tailEnd type="none" w="med" len="me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1"/>
                  </a:ext>
                </a:extLst>
              </a:tr>
              <a:tr h="227682">
                <a:tc>
                  <a:txBody>
                    <a:bodyPr/>
                    <a:lstStyle/>
                    <a:p>
                      <a:pPr algn="ctr" defTabSz="914400">
                        <a:lnSpc>
                          <a:spcPct val="100000"/>
                        </a:lnSpc>
                      </a:pPr>
                      <a:r>
                        <a:rPr lang="es-ES" sz="1200" b="1" strike="noStrike" spc="-1">
                          <a:solidFill>
                            <a:schemeClr val="dk1"/>
                          </a:solidFill>
                          <a:latin typeface="Arial"/>
                          <a:ea typeface="DejaVu Sans"/>
                        </a:rPr>
                        <a:t>Tantalum</a:t>
                      </a:r>
                      <a:endParaRPr lang="ca-ES" sz="1200" b="0" strike="noStrike" spc="-1">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a:solidFill>
                            <a:schemeClr val="dk1"/>
                          </a:solidFill>
                          <a:latin typeface="Arial"/>
                          <a:ea typeface="DejaVu Sans"/>
                        </a:rPr>
                        <a:t>4.2-4.4</a:t>
                      </a:r>
                      <a:endParaRPr lang="ca-ES" sz="1200" b="0" strike="noStrike" spc="-1">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2"/>
                  </a:ext>
                </a:extLst>
              </a:tr>
              <a:tr h="227682">
                <a:tc>
                  <a:txBody>
                    <a:bodyPr/>
                    <a:lstStyle/>
                    <a:p>
                      <a:pPr algn="ctr" defTabSz="914400">
                        <a:lnSpc>
                          <a:spcPct val="100000"/>
                        </a:lnSpc>
                      </a:pPr>
                      <a:r>
                        <a:rPr lang="es-ES" sz="1200" b="1" strike="noStrike" spc="-1">
                          <a:solidFill>
                            <a:schemeClr val="dk1"/>
                          </a:solidFill>
                          <a:latin typeface="Arial"/>
                          <a:ea typeface="DejaVu Sans"/>
                        </a:rPr>
                        <a:t>Niobium</a:t>
                      </a:r>
                      <a:endParaRPr lang="ca-ES" sz="1200" b="0" strike="noStrike" spc="-1">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Symbol"/>
                          <a:ea typeface="DejaVu Sans"/>
                        </a:rPr>
                        <a:t></a:t>
                      </a:r>
                      <a:r>
                        <a:rPr lang="es-ES" sz="1200" b="1" strike="noStrike" spc="-1" dirty="0">
                          <a:solidFill>
                            <a:schemeClr val="dk1"/>
                          </a:solidFill>
                          <a:latin typeface="Arial"/>
                          <a:ea typeface="DejaVu Sans"/>
                        </a:rPr>
                        <a:t> 4.5</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3"/>
                  </a:ext>
                </a:extLst>
              </a:tr>
              <a:tr h="227682">
                <a:tc>
                  <a:txBody>
                    <a:bodyPr/>
                    <a:lstStyle/>
                    <a:p>
                      <a:pPr algn="ctr" defTabSz="914400">
                        <a:lnSpc>
                          <a:spcPct val="100000"/>
                        </a:lnSpc>
                      </a:pPr>
                      <a:r>
                        <a:rPr lang="es-ES" sz="1200" b="1" strike="noStrike" spc="-1" dirty="0" err="1">
                          <a:solidFill>
                            <a:schemeClr val="dk1"/>
                          </a:solidFill>
                          <a:latin typeface="Arial"/>
                          <a:ea typeface="DejaVu Sans"/>
                        </a:rPr>
                        <a:t>Tungsten</a:t>
                      </a:r>
                      <a:r>
                        <a:rPr lang="es-ES" sz="1200" b="1" strike="noStrike" spc="-1" dirty="0">
                          <a:solidFill>
                            <a:schemeClr val="dk1"/>
                          </a:solidFill>
                          <a:latin typeface="Arial"/>
                          <a:ea typeface="DejaVu Sans"/>
                        </a:rPr>
                        <a:t> </a:t>
                      </a:r>
                      <a:r>
                        <a:rPr lang="es-ES" sz="1200" b="1" strike="noStrike" spc="-1" dirty="0" err="1">
                          <a:solidFill>
                            <a:schemeClr val="dk1"/>
                          </a:solidFill>
                          <a:latin typeface="Arial"/>
                          <a:ea typeface="DejaVu Sans"/>
                        </a:rPr>
                        <a:t>implanted</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tc>
                  <a:txBody>
                    <a:bodyPr/>
                    <a:lstStyle/>
                    <a:p>
                      <a:pPr algn="ctr" defTabSz="914400">
                        <a:lnSpc>
                          <a:spcPct val="100000"/>
                        </a:lnSpc>
                      </a:pPr>
                      <a:r>
                        <a:rPr lang="es-ES" sz="1200" b="1" strike="noStrike" spc="-1" dirty="0">
                          <a:solidFill>
                            <a:schemeClr val="dk1"/>
                          </a:solidFill>
                          <a:latin typeface="Arial"/>
                          <a:ea typeface="DejaVu Sans"/>
                        </a:rPr>
                        <a:t>&gt; 1.5</a:t>
                      </a:r>
                      <a:endParaRPr lang="ca-ES" sz="1200" b="0" strike="noStrike" spc="-1" dirty="0">
                        <a:solidFill>
                          <a:srgbClr val="000000"/>
                        </a:solidFill>
                        <a:latin typeface="Calibri"/>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1">
                        <a:lumMod val="95000"/>
                      </a:schemeClr>
                    </a:solidFill>
                  </a:tcPr>
                </a:tc>
                <a:extLst>
                  <a:ext uri="{0D108BD9-81ED-4DB2-BD59-A6C34878D82A}">
                    <a16:rowId xmlns:a16="http://schemas.microsoft.com/office/drawing/2014/main" val="10004"/>
                  </a:ext>
                </a:extLst>
              </a:tr>
            </a:tbl>
          </a:graphicData>
        </a:graphic>
      </p:graphicFrame>
      <p:sp>
        <p:nvSpPr>
          <p:cNvPr id="2" name="Rectángulo 1">
            <a:extLst>
              <a:ext uri="{FF2B5EF4-FFF2-40B4-BE49-F238E27FC236}">
                <a16:creationId xmlns:a16="http://schemas.microsoft.com/office/drawing/2014/main" id="{B744CB9E-DB37-483D-8C56-816D66D80A5F}"/>
              </a:ext>
            </a:extLst>
          </p:cNvPr>
          <p:cNvSpPr/>
          <p:nvPr/>
        </p:nvSpPr>
        <p:spPr>
          <a:xfrm>
            <a:off x="4252107" y="2884234"/>
            <a:ext cx="1648442" cy="454391"/>
          </a:xfrm>
          <a:prstGeom prst="rect">
            <a:avLst/>
          </a:prstGeom>
          <a:solidFill>
            <a:schemeClr val="accent6">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3 Metals</a:t>
            </a:r>
          </a:p>
          <a:p>
            <a:pPr algn="ctr"/>
            <a:r>
              <a:rPr lang="en-US" sz="1200" b="1" dirty="0">
                <a:solidFill>
                  <a:schemeClr val="tx1"/>
                </a:solidFill>
              </a:rPr>
              <a:t>3 Patterning levels</a:t>
            </a:r>
          </a:p>
        </p:txBody>
      </p:sp>
      <p:sp>
        <p:nvSpPr>
          <p:cNvPr id="35" name="Rectángulo 34">
            <a:extLst>
              <a:ext uri="{FF2B5EF4-FFF2-40B4-BE49-F238E27FC236}">
                <a16:creationId xmlns:a16="http://schemas.microsoft.com/office/drawing/2014/main" id="{81EFCCE6-E2A3-4190-A03C-5305400FCF2A}"/>
              </a:ext>
            </a:extLst>
          </p:cNvPr>
          <p:cNvSpPr/>
          <p:nvPr/>
        </p:nvSpPr>
        <p:spPr>
          <a:xfrm>
            <a:off x="8351877" y="2888819"/>
            <a:ext cx="1370092" cy="454391"/>
          </a:xfrm>
          <a:prstGeom prst="rect">
            <a:avLst/>
          </a:prstGeom>
          <a:solidFill>
            <a:schemeClr val="accent1">
              <a:lumMod val="20000"/>
              <a:lumOff val="80000"/>
            </a:scheme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Single metal  Fully Coplanar</a:t>
            </a:r>
          </a:p>
        </p:txBody>
      </p:sp>
      <p:sp>
        <p:nvSpPr>
          <p:cNvPr id="36" name="CuadroTexto 35">
            <a:extLst>
              <a:ext uri="{FF2B5EF4-FFF2-40B4-BE49-F238E27FC236}">
                <a16:creationId xmlns:a16="http://schemas.microsoft.com/office/drawing/2014/main" id="{66B34A36-3FC7-4B09-8FF6-EA2D29734AC7}"/>
              </a:ext>
            </a:extLst>
          </p:cNvPr>
          <p:cNvSpPr txBox="1"/>
          <p:nvPr/>
        </p:nvSpPr>
        <p:spPr>
          <a:xfrm>
            <a:off x="941833" y="3608460"/>
            <a:ext cx="4214930" cy="323165"/>
          </a:xfrm>
          <a:prstGeom prst="rect">
            <a:avLst/>
          </a:prstGeom>
          <a:noFill/>
        </p:spPr>
        <p:txBody>
          <a:bodyPr wrap="square">
            <a:spAutoFit/>
          </a:bodyPr>
          <a:lstStyle/>
          <a:p>
            <a:pPr algn="ctr"/>
            <a:r>
              <a:rPr lang="es-ES" sz="1500" dirty="0" err="1">
                <a:hlinkClick r:id="rId10"/>
              </a:rPr>
              <a:t>INRiM</a:t>
            </a:r>
            <a:r>
              <a:rPr lang="es-ES" sz="1500" dirty="0">
                <a:hlinkClick r:id="rId10"/>
              </a:rPr>
              <a:t> Carlo </a:t>
            </a:r>
            <a:r>
              <a:rPr lang="es-ES" sz="1500" dirty="0" err="1">
                <a:hlinkClick r:id="rId10"/>
              </a:rPr>
              <a:t>Pepe’s</a:t>
            </a:r>
            <a:r>
              <a:rPr lang="es-ES" sz="1500" dirty="0">
                <a:hlinkClick r:id="rId10"/>
              </a:rPr>
              <a:t> software tes.inrim.it/</a:t>
            </a:r>
            <a:endParaRPr lang="es-ES" sz="1500" dirty="0"/>
          </a:p>
        </p:txBody>
      </p:sp>
    </p:spTree>
    <p:extLst>
      <p:ext uri="{BB962C8B-B14F-4D97-AF65-F5344CB8AC3E}">
        <p14:creationId xmlns:p14="http://schemas.microsoft.com/office/powerpoint/2010/main" val="4092912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n 18">
            <a:extLst>
              <a:ext uri="{FF2B5EF4-FFF2-40B4-BE49-F238E27FC236}">
                <a16:creationId xmlns:a16="http://schemas.microsoft.com/office/drawing/2014/main" id="{8CFA4638-B45C-4500-AA93-224DB1BD6AD8}"/>
              </a:ext>
            </a:extLst>
          </p:cNvPr>
          <p:cNvPicPr>
            <a:picLocks noChangeAspect="1"/>
          </p:cNvPicPr>
          <p:nvPr/>
        </p:nvPicPr>
        <p:blipFill>
          <a:blip r:embed="rId4"/>
          <a:stretch>
            <a:fillRect/>
          </a:stretch>
        </p:blipFill>
        <p:spPr>
          <a:xfrm>
            <a:off x="22065" y="2343237"/>
            <a:ext cx="6520055" cy="3679197"/>
          </a:xfrm>
          <a:prstGeom prst="rect">
            <a:avLst/>
          </a:prstGeom>
          <a:solidFill>
            <a:schemeClr val="bg1"/>
          </a:solidFill>
        </p:spPr>
      </p:pic>
      <p:grpSp>
        <p:nvGrpSpPr>
          <p:cNvPr id="287" name="Grupo 17"/>
          <p:cNvGrpSpPr/>
          <p:nvPr/>
        </p:nvGrpSpPr>
        <p:grpSpPr>
          <a:xfrm>
            <a:off x="-4680" y="0"/>
            <a:ext cx="12196800" cy="6843240"/>
            <a:chOff x="-4680" y="0"/>
            <a:chExt cx="12196800" cy="6843240"/>
          </a:xfrm>
        </p:grpSpPr>
        <p:pic>
          <p:nvPicPr>
            <p:cNvPr id="288" name="Imagen 7"/>
            <p:cNvPicPr/>
            <p:nvPr/>
          </p:nvPicPr>
          <p:blipFill>
            <a:blip r:embed="rId5"/>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6"/>
              <a:srcRect l="34836"/>
              <a:stretch/>
            </p:blipFill>
            <p:spPr>
              <a:xfrm>
                <a:off x="2291400" y="0"/>
                <a:ext cx="5523480" cy="908280"/>
              </a:xfrm>
              <a:prstGeom prst="rect">
                <a:avLst/>
              </a:prstGeom>
              <a:noFill/>
              <a:ln w="0">
                <a:noFill/>
              </a:ln>
            </p:spPr>
          </p:pic>
          <p:pic>
            <p:nvPicPr>
              <p:cNvPr id="291" name="Imagen 10"/>
              <p:cNvPicPr/>
              <p:nvPr/>
            </p:nvPicPr>
            <p:blipFill>
              <a:blip r:embed="rId7"/>
              <a:stretch/>
            </p:blipFill>
            <p:spPr>
              <a:xfrm>
                <a:off x="46440" y="71280"/>
                <a:ext cx="2244600" cy="765720"/>
              </a:xfrm>
              <a:prstGeom prst="rect">
                <a:avLst/>
              </a:prstGeom>
              <a:noFill/>
              <a:ln w="0">
                <a:noFill/>
              </a:ln>
            </p:spPr>
          </p:pic>
        </p:grpSp>
        <p:pic>
          <p:nvPicPr>
            <p:cNvPr id="292" name="Imagen 11"/>
            <p:cNvPicPr/>
            <p:nvPr/>
          </p:nvPicPr>
          <p:blipFill>
            <a:blip r:embed="rId5"/>
            <a:stretch/>
          </p:blipFill>
          <p:spPr>
            <a:xfrm flipH="1">
              <a:off x="-4680" y="6378120"/>
              <a:ext cx="12192480" cy="465120"/>
            </a:xfrm>
            <a:prstGeom prst="rect">
              <a:avLst/>
            </a:prstGeom>
            <a:noFill/>
            <a:ln w="0">
              <a:noFill/>
            </a:ln>
          </p:spPr>
        </p:pic>
      </p:grpSp>
      <p:pic>
        <p:nvPicPr>
          <p:cNvPr id="293" name="Imagen 14"/>
          <p:cNvPicPr/>
          <p:nvPr/>
        </p:nvPicPr>
        <p:blipFill>
          <a:blip r:embed="rId8"/>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43</a:t>
            </a:fld>
            <a:endParaRPr lang="ca-ES" sz="1200" b="0" strike="noStrike" spc="-1">
              <a:solidFill>
                <a:srgbClr val="000000"/>
              </a:solidFill>
              <a:latin typeface="Calibri"/>
            </a:endParaRPr>
          </a:p>
        </p:txBody>
      </p:sp>
      <p:pic>
        <p:nvPicPr>
          <p:cNvPr id="297" name="Diagrama 21"/>
          <p:cNvPicPr/>
          <p:nvPr/>
        </p:nvPicPr>
        <p:blipFill>
          <a:blip r:embed="rId9"/>
          <a:stretch/>
        </p:blipFill>
        <p:spPr>
          <a:xfrm>
            <a:off x="9899640" y="0"/>
            <a:ext cx="1695240" cy="907560"/>
          </a:xfrm>
          <a:prstGeom prst="rect">
            <a:avLst/>
          </a:prstGeom>
          <a:noFill/>
          <a:ln w="0">
            <a:noFill/>
          </a:ln>
        </p:spPr>
      </p:pic>
      <p:sp>
        <p:nvSpPr>
          <p:cNvPr id="303" name="3 CuadroTexto"/>
          <p:cNvSpPr/>
          <p:nvPr/>
        </p:nvSpPr>
        <p:spPr>
          <a:xfrm>
            <a:off x="-16560" y="982208"/>
            <a:ext cx="12204360" cy="411257"/>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90000" tIns="36000" rIns="90000" bIns="36000" anchor="t">
            <a:spAutoFit/>
          </a:bodyPr>
          <a:lstStyle/>
          <a:p>
            <a:pPr algn="ctr" defTabSz="914400">
              <a:lnSpc>
                <a:spcPct val="100000"/>
              </a:lnSpc>
            </a:pPr>
            <a:r>
              <a:rPr lang="es-ES" sz="2200" b="1" strike="noStrike" spc="-1" dirty="0" err="1">
                <a:solidFill>
                  <a:schemeClr val="lt1"/>
                </a:solidFill>
                <a:latin typeface="Arial"/>
                <a:ea typeface="DejaVu Sans"/>
              </a:rPr>
              <a:t>Application</a:t>
            </a:r>
            <a:r>
              <a:rPr lang="es-ES" sz="2200" b="1" strike="noStrike" spc="-1" dirty="0">
                <a:solidFill>
                  <a:schemeClr val="lt1"/>
                </a:solidFill>
                <a:latin typeface="Arial"/>
                <a:ea typeface="DejaVu Sans"/>
              </a:rPr>
              <a:t> </a:t>
            </a:r>
            <a:r>
              <a:rPr lang="es-ES" sz="2200" b="1" strike="noStrike" spc="-1" dirty="0" err="1">
                <a:solidFill>
                  <a:schemeClr val="lt1"/>
                </a:solidFill>
                <a:latin typeface="Arial"/>
                <a:ea typeface="DejaVu Sans"/>
              </a:rPr>
              <a:t>of</a:t>
            </a:r>
            <a:r>
              <a:rPr lang="es-ES" sz="2200" b="1" strike="noStrike" spc="-1" dirty="0">
                <a:solidFill>
                  <a:schemeClr val="lt1"/>
                </a:solidFill>
                <a:latin typeface="Arial"/>
                <a:ea typeface="DejaVu Sans"/>
              </a:rPr>
              <a:t> Ion-</a:t>
            </a:r>
            <a:r>
              <a:rPr lang="es-ES" sz="2200" b="1" strike="noStrike" spc="-1" dirty="0" err="1">
                <a:solidFill>
                  <a:schemeClr val="lt1"/>
                </a:solidFill>
                <a:latin typeface="Arial"/>
                <a:ea typeface="DejaVu Sans"/>
              </a:rPr>
              <a:t>based</a:t>
            </a:r>
            <a:r>
              <a:rPr lang="es-ES" sz="2200" b="1" strike="noStrike" spc="-1" dirty="0">
                <a:solidFill>
                  <a:schemeClr val="lt1"/>
                </a:solidFill>
                <a:latin typeface="Arial"/>
                <a:ea typeface="DejaVu Sans"/>
              </a:rPr>
              <a:t> SC Thin Films - TES</a:t>
            </a:r>
            <a:endParaRPr lang="ca-ES" sz="2200" b="0" strike="noStrike" spc="-1" dirty="0">
              <a:solidFill>
                <a:srgbClr val="FFFFFF"/>
              </a:solidFill>
              <a:latin typeface="Calibri"/>
            </a:endParaRPr>
          </a:p>
        </p:txBody>
      </p:sp>
      <p:graphicFrame>
        <p:nvGraphicFramePr>
          <p:cNvPr id="38" name="Object 15" descr="Project Path: &#10;PE Folder: //&#10;Short Name: Graph16">
            <a:extLst>
              <a:ext uri="{FF2B5EF4-FFF2-40B4-BE49-F238E27FC236}">
                <a16:creationId xmlns:a16="http://schemas.microsoft.com/office/drawing/2014/main" id="{076966B7-2254-43F0-B923-7F253F708026}"/>
              </a:ext>
            </a:extLst>
          </p:cNvPr>
          <p:cNvGraphicFramePr>
            <a:graphicFrameLocks noChangeAspect="1"/>
          </p:cNvGraphicFramePr>
          <p:nvPr>
            <p:extLst>
              <p:ext uri="{D42A27DB-BD31-4B8C-83A1-F6EECF244321}">
                <p14:modId xmlns:p14="http://schemas.microsoft.com/office/powerpoint/2010/main" val="1409198116"/>
              </p:ext>
            </p:extLst>
          </p:nvPr>
        </p:nvGraphicFramePr>
        <p:xfrm>
          <a:off x="2742338" y="2204983"/>
          <a:ext cx="3872501" cy="2964083"/>
        </p:xfrm>
        <a:graphic>
          <a:graphicData uri="http://schemas.openxmlformats.org/presentationml/2006/ole">
            <mc:AlternateContent xmlns:mc="http://schemas.openxmlformats.org/markup-compatibility/2006">
              <mc:Choice xmlns:v="urn:schemas-microsoft-com:vml" Requires="v">
                <p:oleObj spid="_x0000_s6176" name="Graph" r:id="rId10" imgW="9802131" imgH="7502416" progId="Origin95.Graph">
                  <p:embed/>
                </p:oleObj>
              </mc:Choice>
              <mc:Fallback>
                <p:oleObj name="Graph" r:id="rId10" imgW="9802131" imgH="7502416" progId="Origin95.Graph">
                  <p:embed/>
                  <p:pic>
                    <p:nvPicPr>
                      <p:cNvPr id="38" name="Object 15" descr="Project Path: &#10;PE Folder: //&#10;Short Name: Graph16">
                        <a:extLst>
                          <a:ext uri="{FF2B5EF4-FFF2-40B4-BE49-F238E27FC236}">
                            <a16:creationId xmlns:a16="http://schemas.microsoft.com/office/drawing/2014/main" id="{076966B7-2254-43F0-B923-7F253F708026}"/>
                          </a:ext>
                        </a:extLst>
                      </p:cNvPr>
                      <p:cNvPicPr/>
                      <p:nvPr/>
                    </p:nvPicPr>
                    <p:blipFill>
                      <a:blip r:embed="rId11"/>
                      <a:stretch>
                        <a:fillRect/>
                      </a:stretch>
                    </p:blipFill>
                    <p:spPr>
                      <a:xfrm>
                        <a:off x="2742338" y="2204983"/>
                        <a:ext cx="3872501" cy="2964083"/>
                      </a:xfrm>
                      <a:prstGeom prst="rect">
                        <a:avLst/>
                      </a:prstGeom>
                      <a:solidFill>
                        <a:srgbClr val="FFFFFF"/>
                      </a:solidFill>
                    </p:spPr>
                  </p:pic>
                </p:oleObj>
              </mc:Fallback>
            </mc:AlternateContent>
          </a:graphicData>
        </a:graphic>
      </p:graphicFrame>
      <p:sp>
        <p:nvSpPr>
          <p:cNvPr id="39" name="TextBox 83">
            <a:extLst>
              <a:ext uri="{FF2B5EF4-FFF2-40B4-BE49-F238E27FC236}">
                <a16:creationId xmlns:a16="http://schemas.microsoft.com/office/drawing/2014/main" id="{781442D1-41F5-4949-872B-B91583891F33}"/>
              </a:ext>
            </a:extLst>
          </p:cNvPr>
          <p:cNvSpPr txBox="1"/>
          <p:nvPr/>
        </p:nvSpPr>
        <p:spPr>
          <a:xfrm>
            <a:off x="1223789" y="1882989"/>
            <a:ext cx="5049293" cy="338554"/>
          </a:xfrm>
          <a:prstGeom prst="rect">
            <a:avLst/>
          </a:prstGeom>
          <a:solidFill>
            <a:schemeClr val="accent5">
              <a:lumMod val="40000"/>
              <a:lumOff val="60000"/>
            </a:schemeClr>
          </a:solidFill>
        </p:spPr>
        <p:txBody>
          <a:bodyPr wrap="square">
            <a:spAutoFit/>
          </a:bodyPr>
          <a:lstStyle/>
          <a:p>
            <a:pPr algn="ctr"/>
            <a:r>
              <a:rPr lang="it-IT" sz="1600" b="1" dirty="0">
                <a:latin typeface="Gotham Office" panose="02000000000000000000" pitchFamily="50" charset="0"/>
              </a:rPr>
              <a:t>Ultra thin W Tc Tuning via Ion irradiation with Si ions</a:t>
            </a:r>
            <a:endParaRPr lang="en-GB" sz="1600" b="1" dirty="0"/>
          </a:p>
        </p:txBody>
      </p:sp>
      <p:sp>
        <p:nvSpPr>
          <p:cNvPr id="40" name="TextBox 43">
            <a:extLst>
              <a:ext uri="{FF2B5EF4-FFF2-40B4-BE49-F238E27FC236}">
                <a16:creationId xmlns:a16="http://schemas.microsoft.com/office/drawing/2014/main" id="{D71375EA-B07C-4DAA-B412-74960CAF3E08}"/>
              </a:ext>
            </a:extLst>
          </p:cNvPr>
          <p:cNvSpPr txBox="1"/>
          <p:nvPr/>
        </p:nvSpPr>
        <p:spPr>
          <a:xfrm>
            <a:off x="269562" y="1361989"/>
            <a:ext cx="9157902" cy="430887"/>
          </a:xfrm>
          <a:prstGeom prst="rect">
            <a:avLst/>
          </a:prstGeom>
          <a:noFill/>
        </p:spPr>
        <p:txBody>
          <a:bodyPr wrap="square">
            <a:spAutoFit/>
          </a:bodyPr>
          <a:lstStyle/>
          <a:p>
            <a:pPr algn="ctr"/>
            <a:r>
              <a:rPr lang="en-GB" sz="2200" b="1" dirty="0">
                <a:latin typeface="Gotham Office" panose="02000000000000000000" pitchFamily="50" charset="0"/>
              </a:rPr>
              <a:t>Ion Irradiation for Advanced Control of Superconductivity in Thin Films</a:t>
            </a:r>
          </a:p>
        </p:txBody>
      </p:sp>
      <p:pic>
        <p:nvPicPr>
          <p:cNvPr id="42" name="Imagen 41">
            <a:extLst>
              <a:ext uri="{FF2B5EF4-FFF2-40B4-BE49-F238E27FC236}">
                <a16:creationId xmlns:a16="http://schemas.microsoft.com/office/drawing/2014/main" id="{7BA072AD-7296-414A-9C38-C5EB285CFA9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505111" y="3230757"/>
            <a:ext cx="5540015" cy="3040400"/>
          </a:xfrm>
          <a:prstGeom prst="rect">
            <a:avLst/>
          </a:prstGeom>
        </p:spPr>
      </p:pic>
      <p:graphicFrame>
        <p:nvGraphicFramePr>
          <p:cNvPr id="37" name="Object 32" descr="Project Path: C:\Users\CPepe\Nextcloud\PostDoc\Conferenze\EUCAS 25\Paper\W BCN.opju&#10;PE Folder: /W BCN/Folder1/&#10;Short Name: Graph15">
            <a:extLst>
              <a:ext uri="{FF2B5EF4-FFF2-40B4-BE49-F238E27FC236}">
                <a16:creationId xmlns:a16="http://schemas.microsoft.com/office/drawing/2014/main" id="{3E88EEDB-81EA-49C2-B8D6-EA59E6C6EB5B}"/>
              </a:ext>
            </a:extLst>
          </p:cNvPr>
          <p:cNvGraphicFramePr>
            <a:graphicFrameLocks noChangeAspect="1"/>
          </p:cNvGraphicFramePr>
          <p:nvPr>
            <p:extLst>
              <p:ext uri="{D42A27DB-BD31-4B8C-83A1-F6EECF244321}">
                <p14:modId xmlns:p14="http://schemas.microsoft.com/office/powerpoint/2010/main" val="990867655"/>
              </p:ext>
            </p:extLst>
          </p:nvPr>
        </p:nvGraphicFramePr>
        <p:xfrm>
          <a:off x="2898169" y="4047200"/>
          <a:ext cx="3872502" cy="2964083"/>
        </p:xfrm>
        <a:graphic>
          <a:graphicData uri="http://schemas.openxmlformats.org/presentationml/2006/ole">
            <mc:AlternateContent xmlns:mc="http://schemas.openxmlformats.org/markup-compatibility/2006">
              <mc:Choice xmlns:v="urn:schemas-microsoft-com:vml" Requires="v">
                <p:oleObj spid="_x0000_s6177" name="Graph" r:id="rId13" imgW="9802307" imgH="7502468" progId="Origin95.Graph">
                  <p:embed/>
                </p:oleObj>
              </mc:Choice>
              <mc:Fallback>
                <p:oleObj name="Graph" r:id="rId13" imgW="9802307" imgH="7502468" progId="Origin95.Graph">
                  <p:embed/>
                  <p:pic>
                    <p:nvPicPr>
                      <p:cNvPr id="37" name="Object 32" descr="Project Path: C:\Users\CPepe\Nextcloud\PostDoc\Conferenze\EUCAS 25\Paper\W BCN.opju&#10;PE Folder: /W BCN/Folder1/&#10;Short Name: Graph15">
                        <a:extLst>
                          <a:ext uri="{FF2B5EF4-FFF2-40B4-BE49-F238E27FC236}">
                            <a16:creationId xmlns:a16="http://schemas.microsoft.com/office/drawing/2014/main" id="{3E88EEDB-81EA-49C2-B8D6-EA59E6C6EB5B}"/>
                          </a:ext>
                        </a:extLst>
                      </p:cNvPr>
                      <p:cNvPicPr/>
                      <p:nvPr/>
                    </p:nvPicPr>
                    <p:blipFill>
                      <a:blip r:embed="rId14"/>
                      <a:stretch>
                        <a:fillRect/>
                      </a:stretch>
                    </p:blipFill>
                    <p:spPr>
                      <a:xfrm>
                        <a:off x="2898169" y="4047200"/>
                        <a:ext cx="3872502" cy="2964083"/>
                      </a:xfrm>
                      <a:prstGeom prst="rect">
                        <a:avLst/>
                      </a:prstGeom>
                      <a:solidFill>
                        <a:schemeClr val="bg1"/>
                      </a:solidFill>
                    </p:spPr>
                  </p:pic>
                </p:oleObj>
              </mc:Fallback>
            </mc:AlternateContent>
          </a:graphicData>
        </a:graphic>
      </p:graphicFrame>
      <p:sp>
        <p:nvSpPr>
          <p:cNvPr id="41" name="Rectángulo 40">
            <a:extLst>
              <a:ext uri="{FF2B5EF4-FFF2-40B4-BE49-F238E27FC236}">
                <a16:creationId xmlns:a16="http://schemas.microsoft.com/office/drawing/2014/main" id="{6982D2BE-57C4-4EE7-8DDD-F83DFECEA95E}"/>
              </a:ext>
            </a:extLst>
          </p:cNvPr>
          <p:cNvSpPr/>
          <p:nvPr/>
        </p:nvSpPr>
        <p:spPr>
          <a:xfrm>
            <a:off x="6542121" y="1924152"/>
            <a:ext cx="3049936" cy="954107"/>
          </a:xfrm>
          <a:prstGeom prst="rect">
            <a:avLst/>
          </a:prstGeom>
        </p:spPr>
        <p:txBody>
          <a:bodyPr wrap="square">
            <a:spAutoFit/>
          </a:bodyPr>
          <a:lstStyle/>
          <a:p>
            <a:pPr algn="ctr"/>
            <a:r>
              <a:rPr lang="en-US" sz="1400" b="1" i="1" dirty="0"/>
              <a:t>2026</a:t>
            </a:r>
            <a:r>
              <a:rPr lang="en-US" sz="1400" i="1" dirty="0"/>
              <a:t> IEEE Trans. Appl. Superconductivity</a:t>
            </a:r>
            <a:r>
              <a:rPr lang="en-US" sz="1400" dirty="0"/>
              <a:t> 36, 5, 1-5 </a:t>
            </a:r>
            <a:r>
              <a:rPr lang="en-US" sz="1400" dirty="0">
                <a:hlinkClick r:id="rId15"/>
              </a:rPr>
              <a:t>doi.org/10.1109/TASC.2026.3673788</a:t>
            </a:r>
            <a:endParaRPr lang="en-US" sz="1400" dirty="0"/>
          </a:p>
        </p:txBody>
      </p:sp>
      <p:sp>
        <p:nvSpPr>
          <p:cNvPr id="313" name="11 CuadroTexto"/>
          <p:cNvSpPr/>
          <p:nvPr/>
        </p:nvSpPr>
        <p:spPr>
          <a:xfrm>
            <a:off x="-5040" y="6382742"/>
            <a:ext cx="12204360" cy="479719"/>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700" b="0" i="1" strike="noStrike" spc="-1" dirty="0">
                <a:solidFill>
                  <a:schemeClr val="dk1"/>
                </a:solidFill>
                <a:latin typeface="Arial"/>
                <a:ea typeface="DejaVu Sans"/>
              </a:rPr>
              <a:t>Micro – Nano Technologies </a:t>
            </a:r>
            <a:r>
              <a:rPr lang="es-ES" sz="1700" b="0" i="1" strike="noStrike" spc="-1" dirty="0" err="1">
                <a:solidFill>
                  <a:schemeClr val="dk1"/>
                </a:solidFill>
                <a:latin typeface="Arial"/>
                <a:ea typeface="DejaVu Sans"/>
              </a:rPr>
              <a:t>for</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the</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realization</a:t>
            </a:r>
            <a:r>
              <a:rPr lang="es-ES" sz="1700" b="0" i="1" strike="noStrike" spc="-1" dirty="0">
                <a:solidFill>
                  <a:schemeClr val="dk1"/>
                </a:solidFill>
                <a:latin typeface="Arial"/>
                <a:ea typeface="DejaVu Sans"/>
              </a:rPr>
              <a:t> </a:t>
            </a:r>
            <a:r>
              <a:rPr lang="es-ES" sz="1700" b="0" i="1" strike="noStrike" spc="-1" dirty="0" err="1">
                <a:solidFill>
                  <a:schemeClr val="dk1"/>
                </a:solidFill>
                <a:latin typeface="Arial"/>
                <a:ea typeface="DejaVu Sans"/>
              </a:rPr>
              <a:t>of</a:t>
            </a:r>
            <a:r>
              <a:rPr lang="es-ES" sz="1700" b="0" i="1" strike="noStrike" spc="-1" dirty="0">
                <a:solidFill>
                  <a:schemeClr val="dk1"/>
                </a:solidFill>
                <a:latin typeface="Arial"/>
                <a:ea typeface="DejaVu Sans"/>
              </a:rPr>
              <a:t> Quantum </a:t>
            </a:r>
            <a:r>
              <a:rPr lang="es-ES" sz="1700" b="0" i="1" strike="noStrike" spc="-1" dirty="0" err="1">
                <a:solidFill>
                  <a:schemeClr val="dk1"/>
                </a:solidFill>
                <a:latin typeface="Arial"/>
                <a:ea typeface="DejaVu Sans"/>
              </a:rPr>
              <a:t>Materials</a:t>
            </a:r>
            <a:r>
              <a:rPr lang="es-ES" sz="1700" b="0" i="1" strike="noStrike" spc="-1" dirty="0">
                <a:solidFill>
                  <a:schemeClr val="dk1"/>
                </a:solidFill>
                <a:latin typeface="Arial"/>
                <a:ea typeface="DejaVu Sans"/>
              </a:rPr>
              <a:t> and </a:t>
            </a:r>
            <a:r>
              <a:rPr lang="es-ES" sz="1700" b="0" i="1" strike="noStrike" spc="-1" dirty="0" err="1">
                <a:solidFill>
                  <a:schemeClr val="dk1"/>
                </a:solidFill>
                <a:latin typeface="Arial"/>
                <a:ea typeface="DejaVu Sans"/>
              </a:rPr>
              <a:t>Devices</a:t>
            </a:r>
            <a:r>
              <a:rPr lang="es-ES" sz="17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16"/>
              </a:rPr>
              <a:t>gemma.rius@csic.es</a:t>
            </a:r>
            <a:endParaRPr lang="ca-ES" sz="1500" b="0" strike="noStrike" spc="-1" dirty="0">
              <a:solidFill>
                <a:srgbClr val="0000EE"/>
              </a:solidFill>
              <a:latin typeface="Calibri"/>
            </a:endParaRPr>
          </a:p>
        </p:txBody>
      </p:sp>
      <p:pic>
        <p:nvPicPr>
          <p:cNvPr id="23" name="Imagen 7">
            <a:extLst>
              <a:ext uri="{FF2B5EF4-FFF2-40B4-BE49-F238E27FC236}">
                <a16:creationId xmlns:a16="http://schemas.microsoft.com/office/drawing/2014/main" id="{03FBC3FB-4E16-4FC0-9D0D-08A806B02329}"/>
              </a:ext>
            </a:extLst>
          </p:cNvPr>
          <p:cNvPicPr>
            <a:picLocks noChangeAspect="1"/>
          </p:cNvPicPr>
          <p:nvPr/>
        </p:nvPicPr>
        <p:blipFill>
          <a:blip r:embed="rId17"/>
          <a:srcRect l="45511" t="49865" r="2036" b="2969"/>
          <a:stretch/>
        </p:blipFill>
        <p:spPr>
          <a:xfrm>
            <a:off x="9782217" y="1505645"/>
            <a:ext cx="2334830" cy="1791119"/>
          </a:xfrm>
          <a:prstGeom prst="rect">
            <a:avLst/>
          </a:prstGeom>
          <a:noFill/>
          <a:ln w="0">
            <a:noFill/>
          </a:ln>
        </p:spPr>
      </p:pic>
    </p:spTree>
    <p:extLst>
      <p:ext uri="{BB962C8B-B14F-4D97-AF65-F5344CB8AC3E}">
        <p14:creationId xmlns:p14="http://schemas.microsoft.com/office/powerpoint/2010/main" val="28630856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44</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endParaRPr lang="ca-ES" sz="1500" spc="-1" dirty="0">
              <a:solidFill>
                <a:srgbClr val="0000EE"/>
              </a:solidFill>
              <a:latin typeface="Calibri"/>
            </a:endParaRPr>
          </a:p>
        </p:txBody>
      </p:sp>
      <p:sp>
        <p:nvSpPr>
          <p:cNvPr id="101" name="TextBox 100">
            <a:extLst>
              <a:ext uri="{FF2B5EF4-FFF2-40B4-BE49-F238E27FC236}">
                <a16:creationId xmlns:a16="http://schemas.microsoft.com/office/drawing/2014/main" id="{3E3F302D-9454-47CE-BEEC-A0495CBA338A}"/>
              </a:ext>
            </a:extLst>
          </p:cNvPr>
          <p:cNvSpPr txBox="1"/>
          <p:nvPr/>
        </p:nvSpPr>
        <p:spPr>
          <a:xfrm>
            <a:off x="299348" y="1105696"/>
            <a:ext cx="11584423" cy="400110"/>
          </a:xfrm>
          <a:prstGeom prst="rect">
            <a:avLst/>
          </a:prstGeom>
          <a:noFill/>
        </p:spPr>
        <p:txBody>
          <a:bodyPr wrap="square">
            <a:spAutoFit/>
          </a:bodyPr>
          <a:lstStyle/>
          <a:p>
            <a:pPr algn="ctr" eaLnBrk="0" fontAlgn="base" hangingPunct="0">
              <a:spcBef>
                <a:spcPct val="0"/>
              </a:spcBef>
              <a:spcAft>
                <a:spcPct val="0"/>
              </a:spcAft>
            </a:pPr>
            <a:r>
              <a:rPr lang="it-IT" sz="2000" b="1" i="1" dirty="0">
                <a:solidFill>
                  <a:srgbClr val="222222"/>
                </a:solidFill>
                <a:latin typeface="Gotham Office" panose="02000000000000000000" pitchFamily="50" charset="0"/>
              </a:rPr>
              <a:t>O</a:t>
            </a:r>
            <a:r>
              <a:rPr lang="en-GB" sz="2000" b="1" i="1" dirty="0" err="1">
                <a:solidFill>
                  <a:srgbClr val="222222"/>
                </a:solidFill>
                <a:latin typeface="Gotham Office" panose="02000000000000000000" pitchFamily="50" charset="0"/>
              </a:rPr>
              <a:t>ngoing</a:t>
            </a:r>
            <a:r>
              <a:rPr lang="en-GB" sz="2000" b="1" i="1" dirty="0">
                <a:solidFill>
                  <a:srgbClr val="222222"/>
                </a:solidFill>
                <a:latin typeface="Gotham Office" panose="02000000000000000000" pitchFamily="50" charset="0"/>
              </a:rPr>
              <a:t> Developments and Achievements on Customized superconducting Thin films &amp; Operational Devices</a:t>
            </a:r>
            <a:endParaRPr lang="en-GB" sz="2000" b="1" i="1" dirty="0">
              <a:latin typeface="Gotham Office" panose="02000000000000000000" pitchFamily="50" charset="0"/>
            </a:endParaRPr>
          </a:p>
        </p:txBody>
      </p:sp>
      <p:sp>
        <p:nvSpPr>
          <p:cNvPr id="105" name="TextBox 104">
            <a:extLst>
              <a:ext uri="{FF2B5EF4-FFF2-40B4-BE49-F238E27FC236}">
                <a16:creationId xmlns:a16="http://schemas.microsoft.com/office/drawing/2014/main" id="{E8742749-7A08-4977-8D5A-8E69F022808D}"/>
              </a:ext>
            </a:extLst>
          </p:cNvPr>
          <p:cNvSpPr txBox="1"/>
          <p:nvPr/>
        </p:nvSpPr>
        <p:spPr>
          <a:xfrm>
            <a:off x="9717948" y="2108133"/>
            <a:ext cx="1584748" cy="461665"/>
          </a:xfrm>
          <a:prstGeom prst="rect">
            <a:avLst/>
          </a:prstGeom>
          <a:noFill/>
        </p:spPr>
        <p:txBody>
          <a:bodyPr wrap="square">
            <a:spAutoFit/>
          </a:bodyPr>
          <a:lstStyle/>
          <a:p>
            <a:pPr algn="ctr"/>
            <a:r>
              <a:rPr lang="it-IT" sz="1200" dirty="0">
                <a:latin typeface="Gotham Office" panose="02000000000000000000" pitchFamily="50" charset="0"/>
              </a:rPr>
              <a:t> New test structures mask tested </a:t>
            </a:r>
            <a:endParaRPr lang="en-GB" sz="1200" dirty="0"/>
          </a:p>
        </p:txBody>
      </p:sp>
      <p:pic>
        <p:nvPicPr>
          <p:cNvPr id="109" name="Picture 108">
            <a:extLst>
              <a:ext uri="{FF2B5EF4-FFF2-40B4-BE49-F238E27FC236}">
                <a16:creationId xmlns:a16="http://schemas.microsoft.com/office/drawing/2014/main" id="{AEEC44DF-9BAB-4438-8DD2-7F10F47F6FD1}"/>
              </a:ext>
            </a:extLst>
          </p:cNvPr>
          <p:cNvPicPr>
            <a:picLocks noChangeAspect="1"/>
          </p:cNvPicPr>
          <p:nvPr/>
        </p:nvPicPr>
        <p:blipFill>
          <a:blip r:embed="rId9"/>
          <a:stretch>
            <a:fillRect/>
          </a:stretch>
        </p:blipFill>
        <p:spPr>
          <a:xfrm>
            <a:off x="2812046" y="2051850"/>
            <a:ext cx="2429567" cy="1622941"/>
          </a:xfrm>
          <a:prstGeom prst="rect">
            <a:avLst/>
          </a:prstGeom>
        </p:spPr>
      </p:pic>
      <p:pic>
        <p:nvPicPr>
          <p:cNvPr id="115" name="Picture 114">
            <a:extLst>
              <a:ext uri="{FF2B5EF4-FFF2-40B4-BE49-F238E27FC236}">
                <a16:creationId xmlns:a16="http://schemas.microsoft.com/office/drawing/2014/main" id="{DC55AEB7-64F8-457B-B855-4247A33F4A1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0800" t="35809" r="40656" b="27049"/>
          <a:stretch/>
        </p:blipFill>
        <p:spPr>
          <a:xfrm>
            <a:off x="9667045" y="2637578"/>
            <a:ext cx="1686554" cy="2533439"/>
          </a:xfrm>
          <a:prstGeom prst="rect">
            <a:avLst/>
          </a:prstGeom>
        </p:spPr>
      </p:pic>
      <p:pic>
        <p:nvPicPr>
          <p:cNvPr id="29" name="Picture 9">
            <a:extLst>
              <a:ext uri="{FF2B5EF4-FFF2-40B4-BE49-F238E27FC236}">
                <a16:creationId xmlns:a16="http://schemas.microsoft.com/office/drawing/2014/main" id="{5A8FE156-4B4F-42DF-93D1-1818F8647DF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819" t="42353"/>
          <a:stretch/>
        </p:blipFill>
        <p:spPr>
          <a:xfrm>
            <a:off x="5890342" y="2130641"/>
            <a:ext cx="3247506" cy="3040376"/>
          </a:xfrm>
          <a:prstGeom prst="rect">
            <a:avLst/>
          </a:prstGeom>
        </p:spPr>
      </p:pic>
      <p:sp>
        <p:nvSpPr>
          <p:cNvPr id="30" name="TextBox 79">
            <a:extLst>
              <a:ext uri="{FF2B5EF4-FFF2-40B4-BE49-F238E27FC236}">
                <a16:creationId xmlns:a16="http://schemas.microsoft.com/office/drawing/2014/main" id="{BF6C9756-4402-4424-81AF-6AB46A59A7EE}"/>
              </a:ext>
            </a:extLst>
          </p:cNvPr>
          <p:cNvSpPr txBox="1"/>
          <p:nvPr/>
        </p:nvSpPr>
        <p:spPr>
          <a:xfrm>
            <a:off x="5424706" y="1600697"/>
            <a:ext cx="6579421" cy="338554"/>
          </a:xfrm>
          <a:prstGeom prst="rect">
            <a:avLst/>
          </a:prstGeom>
          <a:noFill/>
        </p:spPr>
        <p:txBody>
          <a:bodyPr wrap="square">
            <a:spAutoFit/>
          </a:bodyPr>
          <a:lstStyle/>
          <a:p>
            <a:pPr algn="ctr"/>
            <a:r>
              <a:rPr lang="it-IT" sz="1600" b="1" dirty="0">
                <a:solidFill>
                  <a:schemeClr val="tx1"/>
                </a:solidFill>
              </a:rPr>
              <a:t> Design and Fab Preliminary Trials. </a:t>
            </a:r>
            <a:r>
              <a:rPr lang="it-IT" sz="1600" b="1" dirty="0"/>
              <a:t>DC and TES Test structures</a:t>
            </a:r>
            <a:endParaRPr lang="en-GB" sz="1600" b="1" dirty="0"/>
          </a:p>
        </p:txBody>
      </p:sp>
      <p:pic>
        <p:nvPicPr>
          <p:cNvPr id="2" name="Imagen 1">
            <a:extLst>
              <a:ext uri="{FF2B5EF4-FFF2-40B4-BE49-F238E27FC236}">
                <a16:creationId xmlns:a16="http://schemas.microsoft.com/office/drawing/2014/main" id="{C9D40937-7237-4EE0-AF28-966E7F117AE2}"/>
              </a:ext>
            </a:extLst>
          </p:cNvPr>
          <p:cNvPicPr>
            <a:picLocks noChangeAspect="1"/>
          </p:cNvPicPr>
          <p:nvPr/>
        </p:nvPicPr>
        <p:blipFill rotWithShape="1">
          <a:blip r:embed="rId12"/>
          <a:srcRect t="8669" r="8947" b="8176"/>
          <a:stretch/>
        </p:blipFill>
        <p:spPr>
          <a:xfrm>
            <a:off x="840951" y="3765892"/>
            <a:ext cx="3697998" cy="2585264"/>
          </a:xfrm>
          <a:prstGeom prst="rect">
            <a:avLst/>
          </a:prstGeom>
        </p:spPr>
      </p:pic>
      <p:sp>
        <p:nvSpPr>
          <p:cNvPr id="3" name="CuadroTexto 2">
            <a:extLst>
              <a:ext uri="{FF2B5EF4-FFF2-40B4-BE49-F238E27FC236}">
                <a16:creationId xmlns:a16="http://schemas.microsoft.com/office/drawing/2014/main" id="{31F4828A-222B-4C41-91D3-C3A60F4A6824}"/>
              </a:ext>
            </a:extLst>
          </p:cNvPr>
          <p:cNvSpPr txBox="1"/>
          <p:nvPr/>
        </p:nvSpPr>
        <p:spPr>
          <a:xfrm>
            <a:off x="459187" y="1659753"/>
            <a:ext cx="4078361" cy="1738938"/>
          </a:xfrm>
          <a:prstGeom prst="rect">
            <a:avLst/>
          </a:prstGeom>
          <a:noFill/>
        </p:spPr>
        <p:txBody>
          <a:bodyPr wrap="none" rtlCol="0">
            <a:spAutoFit/>
          </a:bodyPr>
          <a:lstStyle/>
          <a:p>
            <a:r>
              <a:rPr lang="en-US" sz="1600" b="1" dirty="0"/>
              <a:t>Local/area selective Ion Irradiation (FIB)</a:t>
            </a:r>
          </a:p>
          <a:p>
            <a:endParaRPr lang="en-US" sz="1600" b="1" dirty="0"/>
          </a:p>
          <a:p>
            <a:r>
              <a:rPr lang="en-US" sz="1500" dirty="0"/>
              <a:t>Au++ on Al thin films</a:t>
            </a:r>
          </a:p>
          <a:p>
            <a:endParaRPr lang="en-US" sz="1500" dirty="0"/>
          </a:p>
          <a:p>
            <a:r>
              <a:rPr lang="en-US" sz="1500" b="1" dirty="0"/>
              <a:t>Test structures:</a:t>
            </a:r>
          </a:p>
          <a:p>
            <a:r>
              <a:rPr lang="en-US" sz="1500" dirty="0" err="1"/>
              <a:t>VdPauw</a:t>
            </a:r>
            <a:endParaRPr lang="en-US" sz="1500" dirty="0"/>
          </a:p>
          <a:p>
            <a:r>
              <a:rPr lang="en-US" sz="1500" dirty="0"/>
              <a:t>Strips</a:t>
            </a:r>
          </a:p>
        </p:txBody>
      </p:sp>
      <p:sp>
        <p:nvSpPr>
          <p:cNvPr id="4" name="CuadroTexto 3">
            <a:extLst>
              <a:ext uri="{FF2B5EF4-FFF2-40B4-BE49-F238E27FC236}">
                <a16:creationId xmlns:a16="http://schemas.microsoft.com/office/drawing/2014/main" id="{9EFE6A59-2E91-4633-9ED7-57D773DF4D0D}"/>
              </a:ext>
            </a:extLst>
          </p:cNvPr>
          <p:cNvSpPr txBox="1"/>
          <p:nvPr/>
        </p:nvSpPr>
        <p:spPr>
          <a:xfrm>
            <a:off x="5261445" y="5544606"/>
            <a:ext cx="6622326" cy="707886"/>
          </a:xfrm>
          <a:prstGeom prst="rect">
            <a:avLst/>
          </a:prstGeom>
          <a:solidFill>
            <a:schemeClr val="bg1">
              <a:lumMod val="85000"/>
            </a:schemeClr>
          </a:solidFill>
        </p:spPr>
        <p:txBody>
          <a:bodyPr wrap="none" rtlCol="0">
            <a:spAutoFit/>
          </a:bodyPr>
          <a:lstStyle/>
          <a:p>
            <a:pPr marL="285750" indent="-285750">
              <a:buFont typeface="Wingdings" panose="05000000000000000000" pitchFamily="2" charset="2"/>
              <a:buChar char="Ø"/>
            </a:pPr>
            <a:r>
              <a:rPr lang="en-US" sz="2000" b="1" dirty="0"/>
              <a:t>Quantum-grade interfaces and junctions</a:t>
            </a:r>
          </a:p>
          <a:p>
            <a:pPr marL="285750" indent="-285750">
              <a:buFont typeface="Wingdings" panose="05000000000000000000" pitchFamily="2" charset="2"/>
              <a:buChar char="Ø"/>
            </a:pPr>
            <a:r>
              <a:rPr lang="en-US" sz="2000" b="1" dirty="0"/>
              <a:t>Design for experimental validation and </a:t>
            </a:r>
            <a:r>
              <a:rPr lang="en-US" sz="2000" b="1" dirty="0" err="1"/>
              <a:t>callibration</a:t>
            </a:r>
            <a:endParaRPr lang="en-US" sz="2000" b="1" dirty="0"/>
          </a:p>
        </p:txBody>
      </p:sp>
    </p:spTree>
    <p:extLst>
      <p:ext uri="{BB962C8B-B14F-4D97-AF65-F5344CB8AC3E}">
        <p14:creationId xmlns:p14="http://schemas.microsoft.com/office/powerpoint/2010/main" val="10503039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a:extLst>
              <a:ext uri="{FF2B5EF4-FFF2-40B4-BE49-F238E27FC236}">
                <a16:creationId xmlns:a16="http://schemas.microsoft.com/office/drawing/2014/main" id="{674B0FDF-CFF5-4895-855D-5674011F28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241"/>
          <a:stretch/>
        </p:blipFill>
        <p:spPr bwMode="auto">
          <a:xfrm>
            <a:off x="-5040" y="1735756"/>
            <a:ext cx="4476537" cy="4347308"/>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upo 17">
            <a:extLst>
              <a:ext uri="{FF2B5EF4-FFF2-40B4-BE49-F238E27FC236}">
                <a16:creationId xmlns:a16="http://schemas.microsoft.com/office/drawing/2014/main" id="{4705A07A-50F2-45D9-A4DA-04DDDC2CD8F7}"/>
              </a:ext>
            </a:extLst>
          </p:cNvPr>
          <p:cNvGrpSpPr/>
          <p:nvPr/>
        </p:nvGrpSpPr>
        <p:grpSpPr>
          <a:xfrm>
            <a:off x="433" y="447"/>
            <a:ext cx="12190893" cy="908162"/>
            <a:chOff x="-360" y="0"/>
            <a:chExt cx="12192480" cy="908280"/>
          </a:xfrm>
        </p:grpSpPr>
        <p:pic>
          <p:nvPicPr>
            <p:cNvPr id="3" name="Imagen 7">
              <a:extLst>
                <a:ext uri="{FF2B5EF4-FFF2-40B4-BE49-F238E27FC236}">
                  <a16:creationId xmlns:a16="http://schemas.microsoft.com/office/drawing/2014/main" id="{8AEFBB0C-2379-4BEC-AEAF-21DDCFCA8A75}"/>
                </a:ext>
              </a:extLst>
            </p:cNvPr>
            <p:cNvPicPr/>
            <p:nvPr/>
          </p:nvPicPr>
          <p:blipFill>
            <a:blip r:embed="rId3"/>
            <a:stretch/>
          </p:blipFill>
          <p:spPr>
            <a:xfrm flipH="1">
              <a:off x="-360" y="0"/>
              <a:ext cx="12192480" cy="908280"/>
            </a:xfrm>
            <a:prstGeom prst="rect">
              <a:avLst/>
            </a:prstGeom>
            <a:noFill/>
            <a:ln w="0">
              <a:noFill/>
            </a:ln>
          </p:spPr>
        </p:pic>
        <p:grpSp>
          <p:nvGrpSpPr>
            <p:cNvPr id="4" name="Grupo 8">
              <a:extLst>
                <a:ext uri="{FF2B5EF4-FFF2-40B4-BE49-F238E27FC236}">
                  <a16:creationId xmlns:a16="http://schemas.microsoft.com/office/drawing/2014/main" id="{0CBACCCF-5BB0-495D-8256-9B0FEFF554CA}"/>
                </a:ext>
              </a:extLst>
            </p:cNvPr>
            <p:cNvGrpSpPr/>
            <p:nvPr/>
          </p:nvGrpSpPr>
          <p:grpSpPr>
            <a:xfrm>
              <a:off x="46440" y="0"/>
              <a:ext cx="7768440" cy="908280"/>
              <a:chOff x="46440" y="0"/>
              <a:chExt cx="7768440" cy="908280"/>
            </a:xfrm>
          </p:grpSpPr>
          <p:pic>
            <p:nvPicPr>
              <p:cNvPr id="6" name="Imagen 9">
                <a:extLst>
                  <a:ext uri="{FF2B5EF4-FFF2-40B4-BE49-F238E27FC236}">
                    <a16:creationId xmlns:a16="http://schemas.microsoft.com/office/drawing/2014/main" id="{EF2CF2A9-1468-47FE-B04F-C9A7B4FA3383}"/>
                  </a:ext>
                </a:extLst>
              </p:cNvPr>
              <p:cNvPicPr/>
              <p:nvPr/>
            </p:nvPicPr>
            <p:blipFill>
              <a:blip r:embed="rId4"/>
              <a:srcRect l="34836"/>
              <a:stretch/>
            </p:blipFill>
            <p:spPr>
              <a:xfrm>
                <a:off x="2291400" y="0"/>
                <a:ext cx="5523480" cy="908280"/>
              </a:xfrm>
              <a:prstGeom prst="rect">
                <a:avLst/>
              </a:prstGeom>
              <a:noFill/>
              <a:ln w="0">
                <a:noFill/>
              </a:ln>
            </p:spPr>
          </p:pic>
          <p:pic>
            <p:nvPicPr>
              <p:cNvPr id="7" name="Imagen 10">
                <a:extLst>
                  <a:ext uri="{FF2B5EF4-FFF2-40B4-BE49-F238E27FC236}">
                    <a16:creationId xmlns:a16="http://schemas.microsoft.com/office/drawing/2014/main" id="{C669A78B-B5FB-4231-9564-47794AFD9C07}"/>
                  </a:ext>
                </a:extLst>
              </p:cNvPr>
              <p:cNvPicPr/>
              <p:nvPr/>
            </p:nvPicPr>
            <p:blipFill>
              <a:blip r:embed="rId5"/>
              <a:stretch/>
            </p:blipFill>
            <p:spPr>
              <a:xfrm>
                <a:off x="46440" y="71280"/>
                <a:ext cx="2244600" cy="765720"/>
              </a:xfrm>
              <a:prstGeom prst="rect">
                <a:avLst/>
              </a:prstGeom>
              <a:noFill/>
              <a:ln w="0">
                <a:noFill/>
              </a:ln>
            </p:spPr>
          </p:pic>
        </p:grpSp>
      </p:grpSp>
      <p:sp>
        <p:nvSpPr>
          <p:cNvPr id="8" name="CuadroTexto 7">
            <a:extLst>
              <a:ext uri="{FF2B5EF4-FFF2-40B4-BE49-F238E27FC236}">
                <a16:creationId xmlns:a16="http://schemas.microsoft.com/office/drawing/2014/main" id="{250EE2D3-98D4-48C3-B77C-5F398AA3D004}"/>
              </a:ext>
            </a:extLst>
          </p:cNvPr>
          <p:cNvSpPr txBox="1"/>
          <p:nvPr/>
        </p:nvSpPr>
        <p:spPr>
          <a:xfrm>
            <a:off x="236259" y="1571038"/>
            <a:ext cx="6295715" cy="3970318"/>
          </a:xfrm>
          <a:prstGeom prst="rect">
            <a:avLst/>
          </a:prstGeom>
          <a:noFill/>
        </p:spPr>
        <p:txBody>
          <a:bodyPr wrap="square" rtlCol="0">
            <a:spAutoFit/>
          </a:bodyPr>
          <a:lstStyle/>
          <a:p>
            <a:pPr marL="285750" indent="-285750">
              <a:buFont typeface="Wingdings" panose="05000000000000000000" pitchFamily="2" charset="2"/>
              <a:buChar char="Ø"/>
            </a:pPr>
            <a:r>
              <a:rPr lang="en-US" dirty="0"/>
              <a:t>GDS Mask v.2 MINARE-QUTE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endParaRPr lang="en-US" dirty="0"/>
          </a:p>
        </p:txBody>
      </p:sp>
      <p:sp>
        <p:nvSpPr>
          <p:cNvPr id="10" name="28 CuadroTexto">
            <a:extLst>
              <a:ext uri="{FF2B5EF4-FFF2-40B4-BE49-F238E27FC236}">
                <a16:creationId xmlns:a16="http://schemas.microsoft.com/office/drawing/2014/main" id="{0E2436BA-9987-4463-928A-707D06014E31}"/>
              </a:ext>
            </a:extLst>
          </p:cNvPr>
          <p:cNvSpPr/>
          <p:nvPr/>
        </p:nvSpPr>
        <p:spPr>
          <a:xfrm>
            <a:off x="-3885" y="1006701"/>
            <a:ext cx="12200582" cy="429377"/>
          </a:xfrm>
          <a:prstGeom prst="rect">
            <a:avLst/>
          </a:prstGeom>
          <a:solidFill>
            <a:srgbClr val="FFC000"/>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2200" b="1" i="1" spc="-1" dirty="0" err="1">
                <a:solidFill>
                  <a:srgbClr val="002060"/>
                </a:solidFill>
                <a:effectLst>
                  <a:outerShdw blurRad="38100" dist="38100" dir="2700000" algn="tl">
                    <a:srgbClr val="000000">
                      <a:alpha val="43137"/>
                    </a:srgbClr>
                  </a:outerShdw>
                </a:effectLst>
                <a:latin typeface="Arial"/>
                <a:ea typeface="DejaVu Sans"/>
              </a:rPr>
              <a:t>Materials</a:t>
            </a:r>
            <a:r>
              <a:rPr lang="es-ES" sz="2200" b="1" i="1" spc="-1" dirty="0">
                <a:solidFill>
                  <a:srgbClr val="002060"/>
                </a:solidFill>
                <a:effectLst>
                  <a:outerShdw blurRad="38100" dist="38100" dir="2700000" algn="tl">
                    <a:srgbClr val="000000">
                      <a:alpha val="43137"/>
                    </a:srgbClr>
                  </a:outerShdw>
                </a:effectLst>
                <a:latin typeface="Arial"/>
                <a:ea typeface="DejaVu Sans"/>
              </a:rPr>
              <a:t> and </a:t>
            </a:r>
            <a:r>
              <a:rPr lang="es-ES" sz="2200" b="1" i="1" spc="-1" dirty="0" err="1">
                <a:solidFill>
                  <a:srgbClr val="002060"/>
                </a:solidFill>
                <a:effectLst>
                  <a:outerShdw blurRad="38100" dist="38100" dir="2700000" algn="tl">
                    <a:srgbClr val="000000">
                      <a:alpha val="43137"/>
                    </a:srgbClr>
                  </a:outerShdw>
                </a:effectLst>
                <a:latin typeface="Arial"/>
                <a:ea typeface="DejaVu Sans"/>
              </a:rPr>
              <a:t>Devices</a:t>
            </a:r>
            <a:r>
              <a:rPr lang="es-ES" sz="2200" b="1" i="1" spc="-1" dirty="0">
                <a:solidFill>
                  <a:srgbClr val="002060"/>
                </a:solidFill>
                <a:effectLst>
                  <a:outerShdw blurRad="38100" dist="38100" dir="2700000" algn="tl">
                    <a:srgbClr val="000000">
                      <a:alpha val="43137"/>
                    </a:srgbClr>
                  </a:outerShdw>
                </a:effectLst>
                <a:latin typeface="Arial"/>
                <a:ea typeface="DejaVu Sans"/>
              </a:rPr>
              <a:t> </a:t>
            </a:r>
            <a:r>
              <a:rPr lang="es-ES" sz="2200" b="1" i="1" spc="-1" dirty="0" err="1">
                <a:solidFill>
                  <a:srgbClr val="002060"/>
                </a:solidFill>
                <a:effectLst>
                  <a:outerShdw blurRad="38100" dist="38100" dir="2700000" algn="tl">
                    <a:srgbClr val="000000">
                      <a:alpha val="43137"/>
                    </a:srgbClr>
                  </a:outerShdw>
                </a:effectLst>
                <a:latin typeface="Arial"/>
                <a:ea typeface="DejaVu Sans"/>
              </a:rPr>
              <a:t>Design</a:t>
            </a:r>
            <a:r>
              <a:rPr lang="es-ES" sz="2200" b="1" i="1" spc="-1" dirty="0">
                <a:solidFill>
                  <a:srgbClr val="002060"/>
                </a:solidFill>
                <a:effectLst>
                  <a:outerShdw blurRad="38100" dist="38100" dir="2700000" algn="tl">
                    <a:srgbClr val="000000">
                      <a:alpha val="43137"/>
                    </a:srgbClr>
                  </a:outerShdw>
                </a:effectLst>
                <a:latin typeface="Arial"/>
                <a:ea typeface="DejaVu Sans"/>
              </a:rPr>
              <a:t> and Technology </a:t>
            </a:r>
            <a:r>
              <a:rPr lang="es-ES" sz="2200" b="1" i="1" spc="-1" dirty="0" err="1">
                <a:solidFill>
                  <a:srgbClr val="002060"/>
                </a:solidFill>
                <a:effectLst>
                  <a:outerShdw blurRad="38100" dist="38100" dir="2700000" algn="tl">
                    <a:srgbClr val="000000">
                      <a:alpha val="43137"/>
                    </a:srgbClr>
                  </a:outerShdw>
                </a:effectLst>
                <a:latin typeface="Arial"/>
                <a:ea typeface="DejaVu Sans"/>
              </a:rPr>
              <a:t>Developments</a:t>
            </a:r>
            <a:endParaRPr lang="ca-ES" sz="2200" i="1" spc="-1" dirty="0">
              <a:solidFill>
                <a:srgbClr val="002060"/>
              </a:solidFill>
              <a:effectLst>
                <a:outerShdw blurRad="38100" dist="38100" dir="2700000" algn="tl">
                  <a:srgbClr val="000000">
                    <a:alpha val="43137"/>
                  </a:srgbClr>
                </a:outerShdw>
              </a:effectLst>
              <a:latin typeface="Calibri"/>
            </a:endParaRPr>
          </a:p>
        </p:txBody>
      </p:sp>
      <p:sp>
        <p:nvSpPr>
          <p:cNvPr id="19" name="11 CuadroTexto">
            <a:extLst>
              <a:ext uri="{FF2B5EF4-FFF2-40B4-BE49-F238E27FC236}">
                <a16:creationId xmlns:a16="http://schemas.microsoft.com/office/drawing/2014/main" id="{430AE186-8F06-496F-82AF-1E4E4F98BB23}"/>
              </a:ext>
            </a:extLst>
          </p:cNvPr>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6"/>
              </a:rPr>
              <a:t>gemma.rius@csic.es</a:t>
            </a:r>
            <a:endParaRPr lang="ca-ES" sz="1500" b="0" strike="noStrike" spc="-1" dirty="0">
              <a:solidFill>
                <a:srgbClr val="000000"/>
              </a:solidFill>
              <a:latin typeface="Calibri"/>
            </a:endParaRPr>
          </a:p>
        </p:txBody>
      </p:sp>
      <p:pic>
        <p:nvPicPr>
          <p:cNvPr id="5123" name="Picture 3">
            <a:extLst>
              <a:ext uri="{FF2B5EF4-FFF2-40B4-BE49-F238E27FC236}">
                <a16:creationId xmlns:a16="http://schemas.microsoft.com/office/drawing/2014/main" id="{3BFC751C-71E7-4C10-BCC8-239D526B596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25303" y="4151878"/>
            <a:ext cx="2771829" cy="207488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3FE34831-3FFC-4096-91A3-9E5B4EFBAC1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30161" y="4151879"/>
            <a:ext cx="2782441" cy="2074886"/>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a:extLst>
              <a:ext uri="{FF2B5EF4-FFF2-40B4-BE49-F238E27FC236}">
                <a16:creationId xmlns:a16="http://schemas.microsoft.com/office/drawing/2014/main" id="{706D78DF-41FA-46E3-B7FD-BB78624EE012}"/>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1401"/>
          <a:stretch/>
        </p:blipFill>
        <p:spPr bwMode="auto">
          <a:xfrm>
            <a:off x="4871089" y="1680862"/>
            <a:ext cx="3435002" cy="2276941"/>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9BED217B-F866-4DD0-97E9-F8F55A4CDC6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662707" y="1680861"/>
            <a:ext cx="3051699" cy="2276941"/>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n 19">
            <a:extLst>
              <a:ext uri="{FF2B5EF4-FFF2-40B4-BE49-F238E27FC236}">
                <a16:creationId xmlns:a16="http://schemas.microsoft.com/office/drawing/2014/main" id="{B866E5B5-39C9-468E-ADB7-C26689DBDE8E}"/>
              </a:ext>
            </a:extLst>
          </p:cNvPr>
          <p:cNvPicPr>
            <a:picLocks noChangeAspect="1"/>
          </p:cNvPicPr>
          <p:nvPr/>
        </p:nvPicPr>
        <p:blipFill rotWithShape="1">
          <a:blip r:embed="rId11"/>
          <a:srcRect l="-13842" r="-18817"/>
          <a:stretch/>
        </p:blipFill>
        <p:spPr>
          <a:xfrm rot="5400000">
            <a:off x="59246" y="1890472"/>
            <a:ext cx="4182449" cy="4202739"/>
          </a:xfrm>
          <a:prstGeom prst="rect">
            <a:avLst/>
          </a:prstGeom>
          <a:solidFill>
            <a:schemeClr val="bg1"/>
          </a:solidFill>
        </p:spPr>
      </p:pic>
      <p:sp>
        <p:nvSpPr>
          <p:cNvPr id="16" name="CuadroTexto 15">
            <a:extLst>
              <a:ext uri="{FF2B5EF4-FFF2-40B4-BE49-F238E27FC236}">
                <a16:creationId xmlns:a16="http://schemas.microsoft.com/office/drawing/2014/main" id="{60C846B6-9E87-45B8-AF35-E1A25FB4E6FE}"/>
              </a:ext>
            </a:extLst>
          </p:cNvPr>
          <p:cNvSpPr txBox="1"/>
          <p:nvPr/>
        </p:nvSpPr>
        <p:spPr>
          <a:xfrm>
            <a:off x="2069386" y="5668906"/>
            <a:ext cx="4322888" cy="553998"/>
          </a:xfrm>
          <a:prstGeom prst="rect">
            <a:avLst/>
          </a:prstGeom>
          <a:noFill/>
        </p:spPr>
        <p:txBody>
          <a:bodyPr wrap="square" rtlCol="0">
            <a:spAutoFit/>
          </a:bodyPr>
          <a:lstStyle/>
          <a:p>
            <a:pPr marL="285750" indent="-285750">
              <a:buFont typeface="Wingdings" panose="05000000000000000000" pitchFamily="2" charset="2"/>
              <a:buChar char="Ø"/>
            </a:pPr>
            <a:r>
              <a:rPr lang="en-US" sz="1500" dirty="0"/>
              <a:t>Multiple possibilities on micro/</a:t>
            </a:r>
            <a:r>
              <a:rPr lang="en-US" sz="1500" dirty="0" err="1"/>
              <a:t>nanofab</a:t>
            </a:r>
            <a:r>
              <a:rPr lang="en-US" sz="1500" dirty="0"/>
              <a:t> processing, thin films, device architectures</a:t>
            </a:r>
          </a:p>
        </p:txBody>
      </p:sp>
    </p:spTree>
    <p:extLst>
      <p:ext uri="{BB962C8B-B14F-4D97-AF65-F5344CB8AC3E}">
        <p14:creationId xmlns:p14="http://schemas.microsoft.com/office/powerpoint/2010/main" val="158123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46</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3" name="3 CuadroTexto"/>
          <p:cNvSpPr/>
          <p:nvPr/>
        </p:nvSpPr>
        <p:spPr>
          <a:xfrm>
            <a:off x="-4246" y="971404"/>
            <a:ext cx="12202771" cy="411203"/>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200" b="1" spc="-1" dirty="0" err="1">
                <a:solidFill>
                  <a:schemeClr val="lt1"/>
                </a:solidFill>
                <a:latin typeface="Arial"/>
                <a:ea typeface="DejaVu Sans"/>
              </a:rPr>
              <a:t>Possible</a:t>
            </a:r>
            <a:r>
              <a:rPr lang="es-ES" sz="2200" b="1" spc="-1" dirty="0">
                <a:solidFill>
                  <a:schemeClr val="lt1"/>
                </a:solidFill>
                <a:latin typeface="Arial"/>
                <a:ea typeface="DejaVu Sans"/>
              </a:rPr>
              <a:t> </a:t>
            </a:r>
            <a:r>
              <a:rPr lang="es-ES" sz="2200" b="1" spc="-1" dirty="0" err="1">
                <a:solidFill>
                  <a:schemeClr val="lt1"/>
                </a:solidFill>
                <a:latin typeface="Arial"/>
                <a:ea typeface="DejaVu Sans"/>
              </a:rPr>
              <a:t>Contributions</a:t>
            </a:r>
            <a:r>
              <a:rPr lang="es-ES" sz="2200" b="1" spc="-1" dirty="0">
                <a:solidFill>
                  <a:schemeClr val="lt1"/>
                </a:solidFill>
                <a:latin typeface="Arial"/>
                <a:ea typeface="DejaVu Sans"/>
              </a:rPr>
              <a:t> </a:t>
            </a:r>
            <a:r>
              <a:rPr lang="es-ES" sz="2200" b="1" spc="-1" dirty="0" err="1">
                <a:solidFill>
                  <a:schemeClr val="lt1"/>
                </a:solidFill>
                <a:latin typeface="Arial"/>
                <a:ea typeface="DejaVu Sans"/>
              </a:rPr>
              <a:t>to</a:t>
            </a:r>
            <a:r>
              <a:rPr lang="es-ES" sz="2200" b="1" spc="-1" dirty="0">
                <a:solidFill>
                  <a:schemeClr val="lt1"/>
                </a:solidFill>
                <a:latin typeface="Arial"/>
                <a:ea typeface="DejaVu Sans"/>
              </a:rPr>
              <a:t> PTOLEMY </a:t>
            </a:r>
            <a:r>
              <a:rPr lang="en-GB" sz="2200" b="1" spc="-1" dirty="0">
                <a:solidFill>
                  <a:schemeClr val="lt1"/>
                </a:solidFill>
                <a:latin typeface="Arial"/>
                <a:ea typeface="DejaVu Sans"/>
              </a:rPr>
              <a:t>working packages</a:t>
            </a:r>
            <a:endParaRPr lang="en-GB" sz="2200" spc="-1" dirty="0">
              <a:solidFill>
                <a:srgbClr val="FFFFFF"/>
              </a:solidFill>
              <a:latin typeface="Calibri"/>
            </a:endParaRPr>
          </a:p>
        </p:txBody>
      </p:sp>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r>
              <a:rPr lang="es-ES" sz="1500" i="1" spc="-1" dirty="0">
                <a:solidFill>
                  <a:schemeClr val="dk1"/>
                </a:solidFill>
                <a:latin typeface="Arial"/>
                <a:ea typeface="DejaVu Sans"/>
              </a:rPr>
              <a:t> </a:t>
            </a:r>
            <a:endParaRPr lang="ca-ES" sz="1500" spc="-1" dirty="0">
              <a:solidFill>
                <a:srgbClr val="000000"/>
              </a:solidFill>
              <a:latin typeface="Calibri"/>
            </a:endParaRPr>
          </a:p>
        </p:txBody>
      </p:sp>
      <p:pic>
        <p:nvPicPr>
          <p:cNvPr id="3" name="Picture 2">
            <a:extLst>
              <a:ext uri="{FF2B5EF4-FFF2-40B4-BE49-F238E27FC236}">
                <a16:creationId xmlns:a16="http://schemas.microsoft.com/office/drawing/2014/main" id="{9714082F-7091-465E-8938-53CF66C1909B}"/>
              </a:ext>
            </a:extLst>
          </p:cNvPr>
          <p:cNvPicPr>
            <a:picLocks noChangeAspect="1"/>
          </p:cNvPicPr>
          <p:nvPr/>
        </p:nvPicPr>
        <p:blipFill>
          <a:blip r:embed="rId9"/>
          <a:stretch>
            <a:fillRect/>
          </a:stretch>
        </p:blipFill>
        <p:spPr>
          <a:xfrm>
            <a:off x="79038" y="1374525"/>
            <a:ext cx="12025046" cy="5022446"/>
          </a:xfrm>
          <a:prstGeom prst="rect">
            <a:avLst/>
          </a:prstGeom>
        </p:spPr>
      </p:pic>
      <p:sp>
        <p:nvSpPr>
          <p:cNvPr id="4" name="Rectangle 3">
            <a:extLst>
              <a:ext uri="{FF2B5EF4-FFF2-40B4-BE49-F238E27FC236}">
                <a16:creationId xmlns:a16="http://schemas.microsoft.com/office/drawing/2014/main" id="{69A0E69B-3130-4706-9135-8EF9120296BB}"/>
              </a:ext>
            </a:extLst>
          </p:cNvPr>
          <p:cNvSpPr/>
          <p:nvPr/>
        </p:nvSpPr>
        <p:spPr>
          <a:xfrm>
            <a:off x="167029" y="4698553"/>
            <a:ext cx="3543385" cy="1259683"/>
          </a:xfrm>
          <a:prstGeom prst="rect">
            <a:avLst/>
          </a:prstGeom>
          <a:no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DC34420F-C819-45D4-ABFD-B561990E8E7B}"/>
              </a:ext>
            </a:extLst>
          </p:cNvPr>
          <p:cNvSpPr/>
          <p:nvPr/>
        </p:nvSpPr>
        <p:spPr>
          <a:xfrm>
            <a:off x="4271273" y="4698553"/>
            <a:ext cx="3543385" cy="1259683"/>
          </a:xfrm>
          <a:prstGeom prst="rect">
            <a:avLst/>
          </a:prstGeom>
          <a:no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uadroTexto 15">
            <a:extLst>
              <a:ext uri="{FF2B5EF4-FFF2-40B4-BE49-F238E27FC236}">
                <a16:creationId xmlns:a16="http://schemas.microsoft.com/office/drawing/2014/main" id="{F95FB705-8742-4AD9-AF0A-0F7D62005646}"/>
              </a:ext>
            </a:extLst>
          </p:cNvPr>
          <p:cNvSpPr txBox="1"/>
          <p:nvPr/>
        </p:nvSpPr>
        <p:spPr>
          <a:xfrm>
            <a:off x="299752" y="1404204"/>
            <a:ext cx="7889976" cy="954107"/>
          </a:xfrm>
          <a:prstGeom prst="rect">
            <a:avLst/>
          </a:prstGeom>
          <a:solidFill>
            <a:schemeClr val="bg1"/>
          </a:solidFill>
        </p:spPr>
        <p:txBody>
          <a:bodyPr wrap="square">
            <a:spAutoFit/>
          </a:bodyPr>
          <a:lstStyle/>
          <a:p>
            <a:r>
              <a:rPr lang="es-ES" sz="2000" b="1" i="1" dirty="0">
                <a:solidFill>
                  <a:srgbClr val="C00000"/>
                </a:solidFill>
              </a:rPr>
              <a:t>PTOLEMY </a:t>
            </a:r>
            <a:r>
              <a:rPr lang="es-ES" sz="2000" b="1" i="1" dirty="0" err="1">
                <a:solidFill>
                  <a:srgbClr val="C00000"/>
                </a:solidFill>
              </a:rPr>
              <a:t>detection</a:t>
            </a:r>
            <a:r>
              <a:rPr lang="es-ES" sz="2000" b="1" i="1" dirty="0">
                <a:solidFill>
                  <a:srgbClr val="C00000"/>
                </a:solidFill>
              </a:rPr>
              <a:t> </a:t>
            </a:r>
            <a:r>
              <a:rPr lang="es-ES" sz="2000" b="1" i="1" dirty="0" err="1">
                <a:solidFill>
                  <a:srgbClr val="C00000"/>
                </a:solidFill>
              </a:rPr>
              <a:t>principle</a:t>
            </a:r>
            <a:r>
              <a:rPr lang="es-ES" sz="2000" i="1" dirty="0"/>
              <a:t>: </a:t>
            </a:r>
          </a:p>
          <a:p>
            <a:r>
              <a:rPr lang="es-ES" b="1" i="1" dirty="0" err="1"/>
              <a:t>Cosmic</a:t>
            </a:r>
            <a:r>
              <a:rPr lang="es-ES" b="1" i="1" dirty="0"/>
              <a:t> Neutrino </a:t>
            </a:r>
            <a:r>
              <a:rPr lang="es-ES" b="1" i="1" dirty="0" err="1"/>
              <a:t>Background</a:t>
            </a:r>
            <a:r>
              <a:rPr lang="es-ES" b="1" i="1" dirty="0"/>
              <a:t> </a:t>
            </a:r>
            <a:r>
              <a:rPr lang="es-ES" b="1" i="1" dirty="0" err="1"/>
              <a:t>captured</a:t>
            </a:r>
            <a:r>
              <a:rPr lang="es-ES" b="1" i="1" dirty="0"/>
              <a:t> </a:t>
            </a:r>
            <a:r>
              <a:rPr lang="es-ES" b="1" i="1" dirty="0" err="1"/>
              <a:t>on</a:t>
            </a:r>
            <a:r>
              <a:rPr lang="es-ES" b="1" i="1" dirty="0"/>
              <a:t> a beta-</a:t>
            </a:r>
            <a:r>
              <a:rPr lang="es-ES" b="1" i="1" dirty="0" err="1"/>
              <a:t>unstable</a:t>
            </a:r>
            <a:r>
              <a:rPr lang="es-ES" b="1" i="1" dirty="0"/>
              <a:t> target. </a:t>
            </a:r>
          </a:p>
          <a:p>
            <a:r>
              <a:rPr lang="es-ES" b="1" i="1" dirty="0" err="1"/>
              <a:t>Emission</a:t>
            </a:r>
            <a:r>
              <a:rPr lang="es-ES" b="1" i="1" dirty="0"/>
              <a:t> </a:t>
            </a:r>
            <a:r>
              <a:rPr lang="es-ES" b="1" i="1" dirty="0" err="1"/>
              <a:t>of</a:t>
            </a:r>
            <a:r>
              <a:rPr lang="es-ES" b="1" i="1" dirty="0"/>
              <a:t> </a:t>
            </a:r>
            <a:r>
              <a:rPr lang="es-ES" b="1" i="1" dirty="0" err="1"/>
              <a:t>mono-energetic</a:t>
            </a:r>
            <a:r>
              <a:rPr lang="es-ES" b="1" i="1" dirty="0"/>
              <a:t> e-</a:t>
            </a:r>
          </a:p>
        </p:txBody>
      </p:sp>
    </p:spTree>
    <p:extLst>
      <p:ext uri="{BB962C8B-B14F-4D97-AF65-F5344CB8AC3E}">
        <p14:creationId xmlns:p14="http://schemas.microsoft.com/office/powerpoint/2010/main" val="22528634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47</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3" name="3 CuadroTexto"/>
          <p:cNvSpPr/>
          <p:nvPr/>
        </p:nvSpPr>
        <p:spPr>
          <a:xfrm>
            <a:off x="-15764" y="1052268"/>
            <a:ext cx="12202771" cy="411203"/>
          </a:xfrm>
          <a:prstGeom prst="rect">
            <a:avLst/>
          </a:prstGeom>
          <a:solidFill>
            <a:schemeClr val="bg1">
              <a:lumMod val="50000"/>
            </a:schemeClr>
          </a:solidFill>
          <a:ln w="0">
            <a:noFill/>
          </a:ln>
        </p:spPr>
        <p:style>
          <a:lnRef idx="0">
            <a:scrgbClr r="0" g="0" b="0"/>
          </a:lnRef>
          <a:fillRef idx="0">
            <a:scrgbClr r="0" g="0" b="0"/>
          </a:fillRef>
          <a:effectRef idx="0">
            <a:scrgbClr r="0" g="0" b="0"/>
          </a:effectRef>
          <a:fontRef idx="minor"/>
        </p:style>
        <p:txBody>
          <a:bodyPr wrap="square" lIns="89988" tIns="35995" rIns="89988" bIns="35995" anchor="t">
            <a:spAutoFit/>
          </a:bodyPr>
          <a:lstStyle/>
          <a:p>
            <a:pPr algn="ctr" defTabSz="914309"/>
            <a:r>
              <a:rPr lang="es-ES" sz="2200" b="1" spc="-1" dirty="0" err="1">
                <a:solidFill>
                  <a:schemeClr val="lt1"/>
                </a:solidFill>
                <a:latin typeface="Arial"/>
                <a:ea typeface="DejaVu Sans"/>
              </a:rPr>
              <a:t>Proposed</a:t>
            </a:r>
            <a:r>
              <a:rPr lang="es-ES" sz="2200" b="1" spc="-1" dirty="0">
                <a:solidFill>
                  <a:schemeClr val="lt1"/>
                </a:solidFill>
                <a:latin typeface="Arial"/>
                <a:ea typeface="DejaVu Sans"/>
              </a:rPr>
              <a:t> </a:t>
            </a:r>
            <a:r>
              <a:rPr lang="es-ES" sz="2200" b="1" spc="-1" dirty="0" err="1">
                <a:solidFill>
                  <a:schemeClr val="lt1"/>
                </a:solidFill>
                <a:latin typeface="Arial"/>
                <a:ea typeface="DejaVu Sans"/>
              </a:rPr>
              <a:t>Contribution</a:t>
            </a:r>
            <a:r>
              <a:rPr lang="es-ES" sz="2200" b="1" spc="-1" dirty="0">
                <a:solidFill>
                  <a:schemeClr val="lt1"/>
                </a:solidFill>
                <a:latin typeface="Arial"/>
                <a:ea typeface="DejaVu Sans"/>
              </a:rPr>
              <a:t> </a:t>
            </a:r>
            <a:r>
              <a:rPr lang="es-ES" sz="2200" b="1" spc="-1" dirty="0" err="1">
                <a:solidFill>
                  <a:schemeClr val="lt1"/>
                </a:solidFill>
                <a:latin typeface="Arial"/>
                <a:ea typeface="DejaVu Sans"/>
              </a:rPr>
              <a:t>of</a:t>
            </a:r>
            <a:r>
              <a:rPr lang="es-ES" sz="2200" b="1" spc="-1" dirty="0">
                <a:solidFill>
                  <a:schemeClr val="lt1"/>
                </a:solidFill>
                <a:latin typeface="Arial"/>
                <a:ea typeface="DejaVu Sans"/>
              </a:rPr>
              <a:t> IMB </a:t>
            </a:r>
            <a:r>
              <a:rPr lang="es-ES" sz="2200" b="1" spc="-1" dirty="0" err="1">
                <a:solidFill>
                  <a:schemeClr val="lt1"/>
                </a:solidFill>
                <a:latin typeface="Arial"/>
                <a:ea typeface="DejaVu Sans"/>
              </a:rPr>
              <a:t>to</a:t>
            </a:r>
            <a:r>
              <a:rPr lang="es-ES" sz="2200" b="1" spc="-1" dirty="0">
                <a:solidFill>
                  <a:schemeClr val="lt1"/>
                </a:solidFill>
                <a:latin typeface="Arial"/>
                <a:ea typeface="DejaVu Sans"/>
              </a:rPr>
              <a:t> PTOLEMY</a:t>
            </a:r>
            <a:endParaRPr lang="ca-ES" sz="2200" spc="-1" dirty="0">
              <a:solidFill>
                <a:srgbClr val="FFFFFF"/>
              </a:solidFill>
              <a:latin typeface="Calibri"/>
            </a:endParaRPr>
          </a:p>
        </p:txBody>
      </p:sp>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endParaRPr lang="ca-ES" sz="1500" spc="-1" dirty="0">
              <a:solidFill>
                <a:srgbClr val="0000EE"/>
              </a:solidFill>
              <a:latin typeface="Calibri"/>
            </a:endParaRPr>
          </a:p>
        </p:txBody>
      </p:sp>
      <p:sp>
        <p:nvSpPr>
          <p:cNvPr id="15" name="Rectangle 14">
            <a:extLst>
              <a:ext uri="{FF2B5EF4-FFF2-40B4-BE49-F238E27FC236}">
                <a16:creationId xmlns:a16="http://schemas.microsoft.com/office/drawing/2014/main" id="{A3F7F177-43A0-4C12-9144-9DFA8067394E}"/>
              </a:ext>
            </a:extLst>
          </p:cNvPr>
          <p:cNvSpPr>
            <a:spLocks noChangeArrowheads="1"/>
          </p:cNvSpPr>
          <p:nvPr/>
        </p:nvSpPr>
        <p:spPr bwMode="auto">
          <a:xfrm>
            <a:off x="1341066" y="5221402"/>
            <a:ext cx="65" cy="707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914309" eaLnBrk="0" fontAlgn="base" hangingPunct="0">
              <a:spcBef>
                <a:spcPct val="0"/>
              </a:spcBef>
              <a:spcAft>
                <a:spcPct val="0"/>
              </a:spcAft>
            </a:pPr>
            <a:endParaRPr lang="en-US" altLang="en-US" sz="2800" dirty="0">
              <a:latin typeface="Gotham Office" panose="02000000000000000000" pitchFamily="50" charset="0"/>
            </a:endParaRPr>
          </a:p>
          <a:p>
            <a:pPr defTabSz="914309" eaLnBrk="0" fontAlgn="base" hangingPunct="0">
              <a:spcBef>
                <a:spcPct val="0"/>
              </a:spcBef>
              <a:spcAft>
                <a:spcPct val="0"/>
              </a:spcAft>
            </a:pPr>
            <a:endParaRPr lang="en-US" altLang="en-US" dirty="0">
              <a:latin typeface="Gotham Office" panose="02000000000000000000" pitchFamily="50" charset="0"/>
            </a:endParaRPr>
          </a:p>
        </p:txBody>
      </p:sp>
      <p:sp>
        <p:nvSpPr>
          <p:cNvPr id="47" name="TextBox 46">
            <a:extLst>
              <a:ext uri="{FF2B5EF4-FFF2-40B4-BE49-F238E27FC236}">
                <a16:creationId xmlns:a16="http://schemas.microsoft.com/office/drawing/2014/main" id="{373CA213-4704-4FCB-8446-78CE6F6564BC}"/>
              </a:ext>
            </a:extLst>
          </p:cNvPr>
          <p:cNvSpPr txBox="1"/>
          <p:nvPr/>
        </p:nvSpPr>
        <p:spPr>
          <a:xfrm>
            <a:off x="288257" y="1573884"/>
            <a:ext cx="5732094" cy="2550366"/>
          </a:xfrm>
          <a:prstGeom prst="rect">
            <a:avLst/>
          </a:prstGeom>
          <a:noFill/>
        </p:spPr>
        <p:txBody>
          <a:bodyPr wrap="square">
            <a:spAutoFit/>
          </a:bodyPr>
          <a:lstStyle/>
          <a:p>
            <a:pPr defTabSz="914309" eaLnBrk="0" fontAlgn="base" hangingPunct="0">
              <a:spcBef>
                <a:spcPct val="0"/>
              </a:spcBef>
              <a:spcAft>
                <a:spcPct val="0"/>
              </a:spcAft>
            </a:pPr>
            <a:r>
              <a:rPr lang="en-GB" b="1" dirty="0">
                <a:latin typeface="Gotham Office" panose="02000000000000000000" pitchFamily="50" charset="0"/>
              </a:rPr>
              <a:t>If PTOLEMY were to ultimately adopt a TES array, where do we currently stand?</a:t>
            </a:r>
            <a:endParaRPr lang="en-US" altLang="en-US" b="1" dirty="0">
              <a:latin typeface="Gotham Office" panose="02000000000000000000" pitchFamily="50" charset="0"/>
            </a:endParaRPr>
          </a:p>
          <a:p>
            <a:pPr defTabSz="914309" eaLnBrk="0" fontAlgn="base" hangingPunct="0">
              <a:spcBef>
                <a:spcPct val="0"/>
              </a:spcBef>
              <a:spcAft>
                <a:spcPct val="0"/>
              </a:spcAft>
            </a:pPr>
            <a:endParaRPr lang="en-US" altLang="en-US" b="1" dirty="0">
              <a:latin typeface="Gotham Office" panose="02000000000000000000" pitchFamily="50" charset="0"/>
            </a:endParaRPr>
          </a:p>
          <a:p>
            <a:pPr marL="342866" indent="-342866" defTabSz="914309" eaLnBrk="0" fontAlgn="base" hangingPunct="0">
              <a:lnSpc>
                <a:spcPct val="150000"/>
              </a:lnSpc>
              <a:spcBef>
                <a:spcPct val="0"/>
              </a:spcBef>
              <a:spcAft>
                <a:spcPct val="0"/>
              </a:spcAft>
              <a:buFont typeface="+mj-lt"/>
              <a:buAutoNum type="arabicPeriod"/>
            </a:pPr>
            <a:r>
              <a:rPr lang="en-US" altLang="en-US" dirty="0">
                <a:latin typeface="Gotham Office" panose="02000000000000000000" pitchFamily="50" charset="0"/>
              </a:rPr>
              <a:t>TES energy resolution → </a:t>
            </a:r>
            <a:r>
              <a:rPr lang="en-US" altLang="en-US" dirty="0">
                <a:highlight>
                  <a:srgbClr val="00FF00"/>
                </a:highlight>
                <a:latin typeface="Gotham Office" panose="02000000000000000000" pitchFamily="50" charset="0"/>
              </a:rPr>
              <a:t>✓ Achieved for photon</a:t>
            </a:r>
          </a:p>
          <a:p>
            <a:pPr marL="342866" indent="-342866" defTabSz="914309" eaLnBrk="0" fontAlgn="base" hangingPunct="0">
              <a:lnSpc>
                <a:spcPct val="150000"/>
              </a:lnSpc>
              <a:spcBef>
                <a:spcPct val="0"/>
              </a:spcBef>
              <a:spcAft>
                <a:spcPct val="0"/>
              </a:spcAft>
              <a:buFont typeface="+mj-lt"/>
              <a:buAutoNum type="arabicPeriod"/>
            </a:pPr>
            <a:r>
              <a:rPr lang="en-US" altLang="en-US" dirty="0">
                <a:latin typeface="Gotham Office" panose="02000000000000000000" pitchFamily="50" charset="0"/>
              </a:rPr>
              <a:t>Single-electron detection → </a:t>
            </a:r>
            <a:r>
              <a:rPr lang="en-US" altLang="en-US" dirty="0">
                <a:highlight>
                  <a:srgbClr val="00FF00"/>
                </a:highlight>
                <a:latin typeface="Gotham Office" panose="02000000000000000000" pitchFamily="50" charset="0"/>
              </a:rPr>
              <a:t>✓ Demonstrated</a:t>
            </a:r>
          </a:p>
          <a:p>
            <a:pPr marL="342866" indent="-342866" defTabSz="914309" eaLnBrk="0" fontAlgn="base" hangingPunct="0">
              <a:lnSpc>
                <a:spcPct val="150000"/>
              </a:lnSpc>
              <a:spcBef>
                <a:spcPct val="0"/>
              </a:spcBef>
              <a:spcAft>
                <a:spcPct val="0"/>
              </a:spcAft>
              <a:buFont typeface="+mj-lt"/>
              <a:buAutoNum type="arabicPeriod"/>
            </a:pPr>
            <a:r>
              <a:rPr lang="en-US" altLang="en-US" dirty="0">
                <a:latin typeface="Gotham Office" panose="02000000000000000000" pitchFamily="50" charset="0"/>
              </a:rPr>
              <a:t>Combining 1 and 2 → </a:t>
            </a:r>
            <a:r>
              <a:rPr lang="en-US" altLang="en-US" u="sng" dirty="0">
                <a:highlight>
                  <a:srgbClr val="A9D18E"/>
                </a:highlight>
                <a:latin typeface="Gotham Office" panose="02000000000000000000" pitchFamily="50" charset="0"/>
              </a:rPr>
              <a:t>Ongoing</a:t>
            </a:r>
          </a:p>
          <a:p>
            <a:pPr marL="342866" indent="-342866" defTabSz="914309" eaLnBrk="0" fontAlgn="base" hangingPunct="0">
              <a:lnSpc>
                <a:spcPct val="150000"/>
              </a:lnSpc>
              <a:spcBef>
                <a:spcPct val="0"/>
              </a:spcBef>
              <a:spcAft>
                <a:spcPct val="0"/>
              </a:spcAft>
              <a:buFont typeface="+mj-lt"/>
              <a:buAutoNum type="arabicPeriod"/>
            </a:pPr>
            <a:r>
              <a:rPr lang="en-US" altLang="en-US" dirty="0">
                <a:latin typeface="Gotham Office" panose="02000000000000000000" pitchFamily="50" charset="0"/>
              </a:rPr>
              <a:t>Large TES optical arrays → </a:t>
            </a:r>
            <a:r>
              <a:rPr lang="en-US" altLang="en-US" dirty="0">
                <a:highlight>
                  <a:srgbClr val="FFE699"/>
                </a:highlight>
                <a:latin typeface="Gotham Office" panose="02000000000000000000" pitchFamily="50" charset="0"/>
              </a:rPr>
              <a:t>Critical bottleneck</a:t>
            </a:r>
          </a:p>
        </p:txBody>
      </p:sp>
      <p:sp>
        <p:nvSpPr>
          <p:cNvPr id="49" name="TextBox 48">
            <a:extLst>
              <a:ext uri="{FF2B5EF4-FFF2-40B4-BE49-F238E27FC236}">
                <a16:creationId xmlns:a16="http://schemas.microsoft.com/office/drawing/2014/main" id="{E77FF448-B6AC-4CEA-A388-666F97BED878}"/>
              </a:ext>
            </a:extLst>
          </p:cNvPr>
          <p:cNvSpPr txBox="1"/>
          <p:nvPr/>
        </p:nvSpPr>
        <p:spPr>
          <a:xfrm>
            <a:off x="288257" y="4576026"/>
            <a:ext cx="4118490" cy="1477328"/>
          </a:xfrm>
          <a:prstGeom prst="rect">
            <a:avLst/>
          </a:prstGeom>
          <a:noFill/>
        </p:spPr>
        <p:txBody>
          <a:bodyPr wrap="square">
            <a:spAutoFit/>
          </a:bodyPr>
          <a:lstStyle/>
          <a:p>
            <a:pPr defTabSz="914309" eaLnBrk="0" fontAlgn="base" hangingPunct="0">
              <a:spcBef>
                <a:spcPct val="0"/>
              </a:spcBef>
              <a:spcAft>
                <a:spcPct val="0"/>
              </a:spcAft>
            </a:pPr>
            <a:r>
              <a:rPr lang="en-US" altLang="en-US" dirty="0">
                <a:highlight>
                  <a:srgbClr val="FFE699"/>
                </a:highlight>
                <a:latin typeface="Gotham Office" panose="02000000000000000000" pitchFamily="50" charset="0"/>
              </a:rPr>
              <a:t>SQUID Multiplexing Limits</a:t>
            </a:r>
          </a:p>
          <a:p>
            <a:pPr marL="285721" indent="-285721" defTabSz="914309" eaLnBrk="0" fontAlgn="base" hangingPunct="0">
              <a:spcBef>
                <a:spcPct val="0"/>
              </a:spcBef>
              <a:spcAft>
                <a:spcPct val="0"/>
              </a:spcAft>
              <a:buFont typeface="Arial" panose="020B0604020202020204" pitchFamily="34" charset="0"/>
              <a:buChar char="•"/>
            </a:pPr>
            <a:endParaRPr lang="en-US" altLang="en-US" dirty="0">
              <a:latin typeface="Gotham Office" panose="02000000000000000000" pitchFamily="50" charset="0"/>
            </a:endParaRPr>
          </a:p>
          <a:p>
            <a:pPr marL="285721" indent="-285721" defTabSz="914309" eaLnBrk="0" fontAlgn="base" hangingPunct="0">
              <a:spcBef>
                <a:spcPct val="0"/>
              </a:spcBef>
              <a:spcAft>
                <a:spcPct val="0"/>
              </a:spcAft>
              <a:buFont typeface="Arial" panose="020B0604020202020204" pitchFamily="34" charset="0"/>
              <a:buChar char="•"/>
            </a:pPr>
            <a:r>
              <a:rPr lang="en-US" altLang="en-US" dirty="0">
                <a:latin typeface="Gotham Office" panose="02000000000000000000" pitchFamily="50" charset="0"/>
              </a:rPr>
              <a:t>Bandwidth: 10-100 kHz/channel </a:t>
            </a:r>
          </a:p>
          <a:p>
            <a:pPr marL="285721" indent="-285721" defTabSz="914309" eaLnBrk="0" fontAlgn="base" hangingPunct="0">
              <a:spcBef>
                <a:spcPct val="0"/>
              </a:spcBef>
              <a:spcAft>
                <a:spcPct val="0"/>
              </a:spcAft>
              <a:buFont typeface="Arial" panose="020B0604020202020204" pitchFamily="34" charset="0"/>
              <a:buChar char="•"/>
            </a:pPr>
            <a:r>
              <a:rPr lang="en-US" altLang="en-US" dirty="0">
                <a:latin typeface="Gotham Office" panose="02000000000000000000" pitchFamily="50" charset="0"/>
              </a:rPr>
              <a:t>Scalable to tens of pixels only</a:t>
            </a:r>
          </a:p>
          <a:p>
            <a:pPr marL="285721" indent="-285721" defTabSz="914309" eaLnBrk="0" fontAlgn="base" hangingPunct="0">
              <a:spcBef>
                <a:spcPct val="0"/>
              </a:spcBef>
              <a:spcAft>
                <a:spcPct val="0"/>
              </a:spcAft>
              <a:buFont typeface="Arial" panose="020B0604020202020204" pitchFamily="34" charset="0"/>
              <a:buChar char="•"/>
            </a:pPr>
            <a:endParaRPr lang="en-US" altLang="en-US" dirty="0">
              <a:latin typeface="Gotham Office" panose="02000000000000000000" pitchFamily="50" charset="0"/>
            </a:endParaRPr>
          </a:p>
        </p:txBody>
      </p:sp>
      <p:pic>
        <p:nvPicPr>
          <p:cNvPr id="28" name="Picture 27">
            <a:extLst>
              <a:ext uri="{FF2B5EF4-FFF2-40B4-BE49-F238E27FC236}">
                <a16:creationId xmlns:a16="http://schemas.microsoft.com/office/drawing/2014/main" id="{02697B5F-729E-41EE-A2D9-05549368504C}"/>
              </a:ext>
            </a:extLst>
          </p:cNvPr>
          <p:cNvPicPr>
            <a:picLocks noChangeAspect="1"/>
          </p:cNvPicPr>
          <p:nvPr/>
        </p:nvPicPr>
        <p:blipFill>
          <a:blip r:embed="rId9"/>
          <a:stretch>
            <a:fillRect/>
          </a:stretch>
        </p:blipFill>
        <p:spPr>
          <a:xfrm>
            <a:off x="6466214" y="1682023"/>
            <a:ext cx="2715129" cy="2422551"/>
          </a:xfrm>
          <a:prstGeom prst="rect">
            <a:avLst/>
          </a:prstGeom>
        </p:spPr>
      </p:pic>
      <p:pic>
        <p:nvPicPr>
          <p:cNvPr id="30" name="Picture 29">
            <a:extLst>
              <a:ext uri="{FF2B5EF4-FFF2-40B4-BE49-F238E27FC236}">
                <a16:creationId xmlns:a16="http://schemas.microsoft.com/office/drawing/2014/main" id="{3BE7921D-5A0B-43EB-8C06-B8378EB34640}"/>
              </a:ext>
            </a:extLst>
          </p:cNvPr>
          <p:cNvPicPr>
            <a:picLocks noChangeAspect="1"/>
          </p:cNvPicPr>
          <p:nvPr/>
        </p:nvPicPr>
        <p:blipFill>
          <a:blip r:embed="rId10"/>
          <a:stretch>
            <a:fillRect/>
          </a:stretch>
        </p:blipFill>
        <p:spPr>
          <a:xfrm>
            <a:off x="9255500" y="1541576"/>
            <a:ext cx="2534501" cy="2482778"/>
          </a:xfrm>
          <a:prstGeom prst="rect">
            <a:avLst/>
          </a:prstGeom>
        </p:spPr>
      </p:pic>
      <p:sp>
        <p:nvSpPr>
          <p:cNvPr id="60" name="TextBox 59">
            <a:extLst>
              <a:ext uri="{FF2B5EF4-FFF2-40B4-BE49-F238E27FC236}">
                <a16:creationId xmlns:a16="http://schemas.microsoft.com/office/drawing/2014/main" id="{E30C33E3-1774-48B9-B331-087FB0649494}"/>
              </a:ext>
            </a:extLst>
          </p:cNvPr>
          <p:cNvSpPr txBox="1"/>
          <p:nvPr/>
        </p:nvSpPr>
        <p:spPr>
          <a:xfrm>
            <a:off x="5805276" y="4555280"/>
            <a:ext cx="6106089" cy="1508105"/>
          </a:xfrm>
          <a:prstGeom prst="rect">
            <a:avLst/>
          </a:prstGeom>
          <a:noFill/>
        </p:spPr>
        <p:txBody>
          <a:bodyPr wrap="square">
            <a:spAutoFit/>
          </a:bodyPr>
          <a:lstStyle/>
          <a:p>
            <a:pPr defTabSz="914309" eaLnBrk="0" fontAlgn="base" hangingPunct="0">
              <a:spcBef>
                <a:spcPct val="0"/>
              </a:spcBef>
              <a:spcAft>
                <a:spcPct val="0"/>
              </a:spcAft>
            </a:pPr>
            <a:r>
              <a:rPr lang="en-US" altLang="en-US" dirty="0">
                <a:highlight>
                  <a:srgbClr val="00FF00"/>
                </a:highlight>
                <a:latin typeface="Gotham Office" panose="02000000000000000000" pitchFamily="50" charset="0"/>
              </a:rPr>
              <a:t>Possible Solution: KINETIC INDUCTANCE CURRENT SENSORs</a:t>
            </a:r>
          </a:p>
          <a:p>
            <a:pPr defTabSz="914309" eaLnBrk="0" fontAlgn="base" hangingPunct="0">
              <a:spcBef>
                <a:spcPct val="0"/>
              </a:spcBef>
              <a:spcAft>
                <a:spcPct val="0"/>
              </a:spcAft>
            </a:pPr>
            <a:endParaRPr lang="en-US" altLang="en-US" sz="1600" dirty="0">
              <a:latin typeface="Gotham Office" panose="02000000000000000000" pitchFamily="50" charset="0"/>
            </a:endParaRPr>
          </a:p>
          <a:p>
            <a:pPr defTabSz="914309" eaLnBrk="0" fontAlgn="base" hangingPunct="0">
              <a:spcBef>
                <a:spcPct val="0"/>
              </a:spcBef>
              <a:spcAft>
                <a:spcPct val="0"/>
              </a:spcAft>
            </a:pPr>
            <a:r>
              <a:rPr lang="en-US" altLang="en-US" sz="1600" dirty="0">
                <a:latin typeface="Gotham Office" panose="02000000000000000000" pitchFamily="50" charset="0"/>
              </a:rPr>
              <a:t>Demonstrated by:</a:t>
            </a:r>
          </a:p>
          <a:p>
            <a:pPr eaLnBrk="0" fontAlgn="base" hangingPunct="0">
              <a:spcBef>
                <a:spcPct val="0"/>
              </a:spcBef>
              <a:spcAft>
                <a:spcPct val="0"/>
              </a:spcAft>
            </a:pPr>
            <a:r>
              <a:rPr lang="en-GB" sz="1400" dirty="0" err="1">
                <a:solidFill>
                  <a:srgbClr val="222222"/>
                </a:solidFill>
                <a:latin typeface="Gotham Office" panose="02000000000000000000" pitchFamily="50" charset="0"/>
              </a:rPr>
              <a:t>Szypryt</a:t>
            </a:r>
            <a:r>
              <a:rPr lang="en-GB" sz="1400" dirty="0">
                <a:solidFill>
                  <a:srgbClr val="222222"/>
                </a:solidFill>
                <a:latin typeface="Gotham Office" panose="02000000000000000000" pitchFamily="50" charset="0"/>
              </a:rPr>
              <a:t>, Paul, et al. "Kinetic inductance current sensor for visible to near-infrared wavelength transition-edge sensor readout." </a:t>
            </a:r>
            <a:r>
              <a:rPr lang="en-GB" sz="1400" i="1" dirty="0">
                <a:solidFill>
                  <a:srgbClr val="222222"/>
                </a:solidFill>
                <a:latin typeface="Gotham Office" panose="02000000000000000000" pitchFamily="50" charset="0"/>
              </a:rPr>
              <a:t>Communications Engineering</a:t>
            </a:r>
            <a:r>
              <a:rPr lang="en-GB" sz="1400" dirty="0">
                <a:solidFill>
                  <a:srgbClr val="222222"/>
                </a:solidFill>
                <a:latin typeface="Gotham Office" panose="02000000000000000000" pitchFamily="50" charset="0"/>
              </a:rPr>
              <a:t> 3.1 (2024): 160.</a:t>
            </a:r>
            <a:endParaRPr lang="en-GB" sz="1400" dirty="0">
              <a:latin typeface="Gotham Office" panose="02000000000000000000" pitchFamily="50" charset="0"/>
            </a:endParaRPr>
          </a:p>
        </p:txBody>
      </p:sp>
    </p:spTree>
    <p:extLst>
      <p:ext uri="{BB962C8B-B14F-4D97-AF65-F5344CB8AC3E}">
        <p14:creationId xmlns:p14="http://schemas.microsoft.com/office/powerpoint/2010/main" val="21942252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48</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13" name="11 CuadroTexto"/>
          <p:cNvSpPr/>
          <p:nvPr/>
        </p:nvSpPr>
        <p:spPr>
          <a:xfrm>
            <a:off x="-4246" y="6382357"/>
            <a:ext cx="12202771" cy="448884"/>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1500" i="1" spc="-1" dirty="0">
                <a:solidFill>
                  <a:schemeClr val="dk1"/>
                </a:solidFill>
                <a:latin typeface="Arial"/>
                <a:ea typeface="DejaVu Sans"/>
              </a:rPr>
              <a:t>Micro – Nano Technologies </a:t>
            </a:r>
            <a:r>
              <a:rPr lang="es-ES" sz="1500" i="1" spc="-1" dirty="0" err="1">
                <a:solidFill>
                  <a:schemeClr val="dk1"/>
                </a:solidFill>
                <a:latin typeface="Arial"/>
                <a:ea typeface="DejaVu Sans"/>
              </a:rPr>
              <a:t>for</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the</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realization</a:t>
            </a:r>
            <a:r>
              <a:rPr lang="es-ES" sz="1500" i="1" spc="-1" dirty="0">
                <a:solidFill>
                  <a:schemeClr val="dk1"/>
                </a:solidFill>
                <a:latin typeface="Arial"/>
                <a:ea typeface="DejaVu Sans"/>
              </a:rPr>
              <a:t> </a:t>
            </a:r>
            <a:r>
              <a:rPr lang="es-ES" sz="1500" i="1" spc="-1" dirty="0" err="1">
                <a:solidFill>
                  <a:schemeClr val="dk1"/>
                </a:solidFill>
                <a:latin typeface="Arial"/>
                <a:ea typeface="DejaVu Sans"/>
              </a:rPr>
              <a:t>of</a:t>
            </a:r>
            <a:r>
              <a:rPr lang="es-ES" sz="1500" i="1" spc="-1" dirty="0">
                <a:solidFill>
                  <a:schemeClr val="dk1"/>
                </a:solidFill>
                <a:latin typeface="Arial"/>
                <a:ea typeface="DejaVu Sans"/>
              </a:rPr>
              <a:t> Quantum </a:t>
            </a:r>
            <a:r>
              <a:rPr lang="es-ES" sz="1500" i="1" spc="-1" dirty="0" err="1">
                <a:solidFill>
                  <a:schemeClr val="dk1"/>
                </a:solidFill>
                <a:latin typeface="Arial"/>
                <a:ea typeface="DejaVu Sans"/>
              </a:rPr>
              <a:t>Materials</a:t>
            </a:r>
            <a:r>
              <a:rPr lang="es-ES" sz="1500" i="1" spc="-1" dirty="0">
                <a:solidFill>
                  <a:schemeClr val="dk1"/>
                </a:solidFill>
                <a:latin typeface="Arial"/>
                <a:ea typeface="DejaVu Sans"/>
              </a:rPr>
              <a:t> and </a:t>
            </a:r>
            <a:r>
              <a:rPr lang="es-ES" sz="1500" i="1" spc="-1" dirty="0" err="1">
                <a:solidFill>
                  <a:schemeClr val="dk1"/>
                </a:solidFill>
                <a:latin typeface="Arial"/>
                <a:ea typeface="DejaVu Sans"/>
              </a:rPr>
              <a:t>Devices</a:t>
            </a:r>
            <a:r>
              <a:rPr lang="es-ES" sz="1500" i="1" spc="-1" dirty="0">
                <a:solidFill>
                  <a:schemeClr val="dk1"/>
                </a:solidFill>
                <a:latin typeface="Arial"/>
                <a:ea typeface="DejaVu Sans"/>
              </a:rPr>
              <a:t> 		</a:t>
            </a:r>
            <a:r>
              <a:rPr lang="es-ES" sz="1500" i="1" u="sng" spc="-1" dirty="0">
                <a:solidFill>
                  <a:schemeClr val="dk1"/>
                </a:solidFill>
                <a:latin typeface="Arial"/>
                <a:ea typeface="DejaVu Sans"/>
                <a:hlinkClick r:id="rId8"/>
              </a:rPr>
              <a:t>gemma.rius@csic.es</a:t>
            </a:r>
            <a:endParaRPr lang="ca-ES" sz="1500" spc="-1" dirty="0">
              <a:solidFill>
                <a:srgbClr val="0000EE"/>
              </a:solidFill>
              <a:latin typeface="Calibri"/>
            </a:endParaRPr>
          </a:p>
        </p:txBody>
      </p:sp>
      <p:grpSp>
        <p:nvGrpSpPr>
          <p:cNvPr id="11" name="Group 10">
            <a:extLst>
              <a:ext uri="{FF2B5EF4-FFF2-40B4-BE49-F238E27FC236}">
                <a16:creationId xmlns:a16="http://schemas.microsoft.com/office/drawing/2014/main" id="{6927438F-E247-4231-AD7C-7908C7AEF72B}"/>
              </a:ext>
            </a:extLst>
          </p:cNvPr>
          <p:cNvGrpSpPr/>
          <p:nvPr/>
        </p:nvGrpSpPr>
        <p:grpSpPr>
          <a:xfrm>
            <a:off x="1409632" y="1290891"/>
            <a:ext cx="9585189" cy="2176527"/>
            <a:chOff x="1023466" y="1258977"/>
            <a:chExt cx="9516337" cy="2176810"/>
          </a:xfrm>
        </p:grpSpPr>
        <p:grpSp>
          <p:nvGrpSpPr>
            <p:cNvPr id="8" name="Group 7">
              <a:extLst>
                <a:ext uri="{FF2B5EF4-FFF2-40B4-BE49-F238E27FC236}">
                  <a16:creationId xmlns:a16="http://schemas.microsoft.com/office/drawing/2014/main" id="{E5540E16-B0BA-4738-8F35-CF63AA3D412D}"/>
                </a:ext>
              </a:extLst>
            </p:cNvPr>
            <p:cNvGrpSpPr/>
            <p:nvPr/>
          </p:nvGrpSpPr>
          <p:grpSpPr>
            <a:xfrm>
              <a:off x="1023466" y="1258977"/>
              <a:ext cx="9180886" cy="2176810"/>
              <a:chOff x="1023466" y="1361564"/>
              <a:chExt cx="9180886" cy="2176810"/>
            </a:xfrm>
          </p:grpSpPr>
          <p:pic>
            <p:nvPicPr>
              <p:cNvPr id="78" name="Picture 77">
                <a:extLst>
                  <a:ext uri="{FF2B5EF4-FFF2-40B4-BE49-F238E27FC236}">
                    <a16:creationId xmlns:a16="http://schemas.microsoft.com/office/drawing/2014/main" id="{859E467F-1D6C-48AC-A449-750B7661146A}"/>
                  </a:ext>
                </a:extLst>
              </p:cNvPr>
              <p:cNvPicPr>
                <a:picLocks noChangeAspect="1"/>
              </p:cNvPicPr>
              <p:nvPr/>
            </p:nvPicPr>
            <p:blipFill rotWithShape="1">
              <a:blip r:embed="rId9"/>
              <a:srcRect l="5822" t="11099" r="14150" b="8807"/>
              <a:stretch/>
            </p:blipFill>
            <p:spPr>
              <a:xfrm>
                <a:off x="1023466" y="1361564"/>
                <a:ext cx="9180886" cy="2176810"/>
              </a:xfrm>
              <a:prstGeom prst="rect">
                <a:avLst/>
              </a:prstGeom>
            </p:spPr>
          </p:pic>
          <p:sp>
            <p:nvSpPr>
              <p:cNvPr id="86" name="TextBox 85">
                <a:extLst>
                  <a:ext uri="{FF2B5EF4-FFF2-40B4-BE49-F238E27FC236}">
                    <a16:creationId xmlns:a16="http://schemas.microsoft.com/office/drawing/2014/main" id="{5F6138D8-9A76-48BF-9488-327E54B961C2}"/>
                  </a:ext>
                </a:extLst>
              </p:cNvPr>
              <p:cNvSpPr txBox="1"/>
              <p:nvPr/>
            </p:nvSpPr>
            <p:spPr>
              <a:xfrm>
                <a:off x="4229884" y="3140784"/>
                <a:ext cx="408791" cy="307777"/>
              </a:xfrm>
              <a:prstGeom prst="rect">
                <a:avLst/>
              </a:prstGeom>
              <a:solidFill>
                <a:srgbClr val="FFE699"/>
              </a:solidFill>
            </p:spPr>
            <p:txBody>
              <a:bodyPr wrap="square">
                <a:spAutoFit/>
              </a:bodyPr>
              <a:lstStyle/>
              <a:p>
                <a:r>
                  <a:rPr lang="en-GB" sz="1400" dirty="0">
                    <a:solidFill>
                      <a:srgbClr val="222222"/>
                    </a:solidFill>
                    <a:latin typeface="Times New Roman" panose="02020603050405020304" pitchFamily="18" charset="0"/>
                    <a:cs typeface="Times New Roman" panose="02020603050405020304" pitchFamily="18" charset="0"/>
                  </a:rPr>
                  <a:t>[1]</a:t>
                </a:r>
                <a:endParaRPr lang="en-GB" sz="1400" dirty="0">
                  <a:latin typeface="Times New Roman" panose="02020603050405020304" pitchFamily="18" charset="0"/>
                  <a:cs typeface="Times New Roman" panose="02020603050405020304" pitchFamily="18" charset="0"/>
                </a:endParaRPr>
              </a:p>
            </p:txBody>
          </p:sp>
        </p:grpSp>
        <p:sp>
          <p:nvSpPr>
            <p:cNvPr id="87" name="TextBox 86">
              <a:extLst>
                <a:ext uri="{FF2B5EF4-FFF2-40B4-BE49-F238E27FC236}">
                  <a16:creationId xmlns:a16="http://schemas.microsoft.com/office/drawing/2014/main" id="{1C52B0F9-76C8-4FC5-BBCF-0CD839E5CE5D}"/>
                </a:ext>
              </a:extLst>
            </p:cNvPr>
            <p:cNvSpPr txBox="1"/>
            <p:nvPr/>
          </p:nvSpPr>
          <p:spPr>
            <a:xfrm>
              <a:off x="6742586" y="1316847"/>
              <a:ext cx="3237716" cy="307777"/>
            </a:xfrm>
            <a:prstGeom prst="rect">
              <a:avLst/>
            </a:prstGeom>
            <a:solidFill>
              <a:srgbClr val="A9D18E"/>
            </a:solidFill>
          </p:spPr>
          <p:txBody>
            <a:bodyPr wrap="square">
              <a:spAutoFit/>
            </a:bodyPr>
            <a:lstStyle/>
            <a:p>
              <a:pPr algn="ctr"/>
              <a:endParaRPr lang="en-GB" sz="1400" dirty="0">
                <a:latin typeface="Times New Roman" panose="02020603050405020304" pitchFamily="18" charset="0"/>
                <a:cs typeface="Times New Roman" panose="02020603050405020304" pitchFamily="18" charset="0"/>
              </a:endParaRPr>
            </a:p>
          </p:txBody>
        </p:sp>
        <p:sp>
          <p:nvSpPr>
            <p:cNvPr id="88" name="TextBox 87">
              <a:extLst>
                <a:ext uri="{FF2B5EF4-FFF2-40B4-BE49-F238E27FC236}">
                  <a16:creationId xmlns:a16="http://schemas.microsoft.com/office/drawing/2014/main" id="{92CC83BF-D798-4FBF-8B0E-18BE77519D11}"/>
                </a:ext>
              </a:extLst>
            </p:cNvPr>
            <p:cNvSpPr txBox="1"/>
            <p:nvPr/>
          </p:nvSpPr>
          <p:spPr>
            <a:xfrm>
              <a:off x="4434279" y="1277448"/>
              <a:ext cx="6105524" cy="307777"/>
            </a:xfrm>
            <a:prstGeom prst="rect">
              <a:avLst/>
            </a:prstGeom>
            <a:noFill/>
          </p:spPr>
          <p:txBody>
            <a:bodyPr wrap="square">
              <a:spAutoFit/>
            </a:bodyPr>
            <a:lstStyle/>
            <a:p>
              <a:pPr algn="ctr"/>
              <a:r>
                <a:rPr lang="en-GB" sz="1400" b="1" dirty="0">
                  <a:solidFill>
                    <a:srgbClr val="222222"/>
                  </a:solidFill>
                  <a:latin typeface="Times New Roman" panose="02020603050405020304" pitchFamily="18" charset="0"/>
                  <a:cs typeface="Times New Roman" panose="02020603050405020304" pitchFamily="18" charset="0"/>
                </a:rPr>
                <a:t>QUTE approach </a:t>
              </a:r>
              <a:endParaRPr lang="en-GB" sz="1400" b="1" dirty="0">
                <a:latin typeface="Times New Roman" panose="02020603050405020304" pitchFamily="18" charset="0"/>
                <a:cs typeface="Times New Roman" panose="02020603050405020304" pitchFamily="18" charset="0"/>
              </a:endParaRPr>
            </a:p>
          </p:txBody>
        </p:sp>
      </p:grpSp>
      <p:pic>
        <p:nvPicPr>
          <p:cNvPr id="5" name="Picture 4">
            <a:extLst>
              <a:ext uri="{FF2B5EF4-FFF2-40B4-BE49-F238E27FC236}">
                <a16:creationId xmlns:a16="http://schemas.microsoft.com/office/drawing/2014/main" id="{0FF0AFD8-7EA3-4542-9460-41DBA7A219A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5569" r="34257" b="18769"/>
          <a:stretch/>
        </p:blipFill>
        <p:spPr>
          <a:xfrm>
            <a:off x="3615733" y="4153229"/>
            <a:ext cx="5162199" cy="2114477"/>
          </a:xfrm>
          <a:prstGeom prst="rect">
            <a:avLst/>
          </a:prstGeom>
        </p:spPr>
      </p:pic>
      <p:cxnSp>
        <p:nvCxnSpPr>
          <p:cNvPr id="19" name="Straight Arrow Connector 18">
            <a:extLst>
              <a:ext uri="{FF2B5EF4-FFF2-40B4-BE49-F238E27FC236}">
                <a16:creationId xmlns:a16="http://schemas.microsoft.com/office/drawing/2014/main" id="{3611CA7D-0537-40F2-B65A-B0F3BF502247}"/>
              </a:ext>
            </a:extLst>
          </p:cNvPr>
          <p:cNvCxnSpPr>
            <a:cxnSpLocks/>
          </p:cNvCxnSpPr>
          <p:nvPr/>
        </p:nvCxnSpPr>
        <p:spPr>
          <a:xfrm flipV="1">
            <a:off x="3638442" y="4218887"/>
            <a:ext cx="5057117" cy="2133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315B5947-5E6D-440A-A3EC-D890D0E10979}"/>
              </a:ext>
            </a:extLst>
          </p:cNvPr>
          <p:cNvSpPr txBox="1"/>
          <p:nvPr/>
        </p:nvSpPr>
        <p:spPr>
          <a:xfrm>
            <a:off x="3601118" y="3845785"/>
            <a:ext cx="5162199" cy="400110"/>
          </a:xfrm>
          <a:prstGeom prst="rect">
            <a:avLst/>
          </a:prstGeom>
          <a:noFill/>
        </p:spPr>
        <p:txBody>
          <a:bodyPr wrap="square">
            <a:spAutoFit/>
          </a:bodyPr>
          <a:lstStyle/>
          <a:p>
            <a:pPr algn="ctr" eaLnBrk="0" fontAlgn="base" hangingPunct="0">
              <a:spcBef>
                <a:spcPct val="0"/>
              </a:spcBef>
              <a:spcAft>
                <a:spcPct val="0"/>
              </a:spcAft>
            </a:pPr>
            <a:r>
              <a:rPr lang="en-GB" sz="2000" b="1" dirty="0">
                <a:solidFill>
                  <a:schemeClr val="accent1">
                    <a:lumMod val="50000"/>
                  </a:schemeClr>
                </a:solidFill>
                <a:latin typeface="Gotham Office" panose="02000000000000000000" pitchFamily="50" charset="0"/>
              </a:rPr>
              <a:t>Platform evolution</a:t>
            </a:r>
          </a:p>
        </p:txBody>
      </p:sp>
      <p:sp>
        <p:nvSpPr>
          <p:cNvPr id="100" name="TextBox 99">
            <a:extLst>
              <a:ext uri="{FF2B5EF4-FFF2-40B4-BE49-F238E27FC236}">
                <a16:creationId xmlns:a16="http://schemas.microsoft.com/office/drawing/2014/main" id="{D4C212C0-ACE0-4AB0-9041-4A126DC2CA57}"/>
              </a:ext>
            </a:extLst>
          </p:cNvPr>
          <p:cNvSpPr txBox="1"/>
          <p:nvPr/>
        </p:nvSpPr>
        <p:spPr>
          <a:xfrm>
            <a:off x="3811836" y="945004"/>
            <a:ext cx="4798318" cy="400110"/>
          </a:xfrm>
          <a:prstGeom prst="rect">
            <a:avLst/>
          </a:prstGeom>
          <a:noFill/>
        </p:spPr>
        <p:txBody>
          <a:bodyPr wrap="square">
            <a:spAutoFit/>
          </a:bodyPr>
          <a:lstStyle/>
          <a:p>
            <a:pPr algn="ctr" eaLnBrk="0" fontAlgn="base" hangingPunct="0">
              <a:spcBef>
                <a:spcPct val="0"/>
              </a:spcBef>
              <a:spcAft>
                <a:spcPct val="0"/>
              </a:spcAft>
            </a:pPr>
            <a:r>
              <a:rPr lang="en-GB" sz="2000" b="1" dirty="0">
                <a:solidFill>
                  <a:srgbClr val="222222"/>
                </a:solidFill>
                <a:latin typeface="Gotham Office" panose="02000000000000000000" pitchFamily="50" charset="0"/>
              </a:rPr>
              <a:t>Conceptual Proposition</a:t>
            </a:r>
            <a:endParaRPr lang="en-GB" sz="2000" b="1" dirty="0">
              <a:latin typeface="Gotham Office" panose="02000000000000000000" pitchFamily="50" charset="0"/>
            </a:endParaRPr>
          </a:p>
        </p:txBody>
      </p:sp>
      <p:sp>
        <p:nvSpPr>
          <p:cNvPr id="85" name="TextBox 84">
            <a:extLst>
              <a:ext uri="{FF2B5EF4-FFF2-40B4-BE49-F238E27FC236}">
                <a16:creationId xmlns:a16="http://schemas.microsoft.com/office/drawing/2014/main" id="{F45B9CE9-849B-405B-8CFA-02E63A19A6F8}"/>
              </a:ext>
            </a:extLst>
          </p:cNvPr>
          <p:cNvSpPr txBox="1"/>
          <p:nvPr/>
        </p:nvSpPr>
        <p:spPr>
          <a:xfrm>
            <a:off x="1409632" y="3504667"/>
            <a:ext cx="9247311" cy="246221"/>
          </a:xfrm>
          <a:prstGeom prst="rect">
            <a:avLst/>
          </a:prstGeom>
          <a:noFill/>
        </p:spPr>
        <p:txBody>
          <a:bodyPr wrap="square">
            <a:spAutoFit/>
          </a:bodyPr>
          <a:lstStyle/>
          <a:p>
            <a:pPr eaLnBrk="0" fontAlgn="base" hangingPunct="0">
              <a:spcBef>
                <a:spcPct val="0"/>
              </a:spcBef>
              <a:spcAft>
                <a:spcPct val="0"/>
              </a:spcAft>
            </a:pPr>
            <a:r>
              <a:rPr lang="en-GB" sz="1000" dirty="0">
                <a:solidFill>
                  <a:srgbClr val="222222"/>
                </a:solidFill>
                <a:latin typeface="Gotham Office" panose="02000000000000000000" pitchFamily="50" charset="0"/>
              </a:rPr>
              <a:t>[1] </a:t>
            </a:r>
            <a:r>
              <a:rPr lang="en-GB" sz="1000" dirty="0" err="1">
                <a:solidFill>
                  <a:srgbClr val="222222"/>
                </a:solidFill>
                <a:latin typeface="Gotham Office" panose="02000000000000000000" pitchFamily="50" charset="0"/>
              </a:rPr>
              <a:t>Szypryt</a:t>
            </a:r>
            <a:r>
              <a:rPr lang="en-GB" sz="1000" dirty="0">
                <a:solidFill>
                  <a:srgbClr val="222222"/>
                </a:solidFill>
                <a:latin typeface="Gotham Office" panose="02000000000000000000" pitchFamily="50" charset="0"/>
              </a:rPr>
              <a:t>, Paul, et al. "Kinetic inductance current sensor for visible to near-infrared wavelength transition-edge sensor readout." </a:t>
            </a:r>
            <a:r>
              <a:rPr lang="en-GB" sz="1000" i="1" dirty="0">
                <a:solidFill>
                  <a:srgbClr val="222222"/>
                </a:solidFill>
                <a:latin typeface="Gotham Office" panose="02000000000000000000" pitchFamily="50" charset="0"/>
              </a:rPr>
              <a:t>Communications Engineering</a:t>
            </a:r>
            <a:r>
              <a:rPr lang="en-GB" sz="1000" dirty="0">
                <a:solidFill>
                  <a:srgbClr val="222222"/>
                </a:solidFill>
                <a:latin typeface="Gotham Office" panose="02000000000000000000" pitchFamily="50" charset="0"/>
              </a:rPr>
              <a:t> 3.1 (2024): 160</a:t>
            </a:r>
            <a:endParaRPr lang="en-GB" sz="1000" dirty="0">
              <a:latin typeface="Gotham Office" panose="02000000000000000000" pitchFamily="50" charset="0"/>
            </a:endParaRPr>
          </a:p>
        </p:txBody>
      </p:sp>
    </p:spTree>
    <p:extLst>
      <p:ext uri="{BB962C8B-B14F-4D97-AF65-F5344CB8AC3E}">
        <p14:creationId xmlns:p14="http://schemas.microsoft.com/office/powerpoint/2010/main" val="21714425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4680" y="0"/>
            <a:ext cx="12196800" cy="6843240"/>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90000" y="6389640"/>
            <a:ext cx="4001760" cy="468000"/>
          </a:xfrm>
          <a:prstGeom prst="rect">
            <a:avLst/>
          </a:prstGeom>
          <a:noFill/>
          <a:ln w="0">
            <a:noFill/>
          </a:ln>
        </p:spPr>
      </p:pic>
      <p:sp>
        <p:nvSpPr>
          <p:cNvPr id="294" name="Marcador de número de diapositiva 16"/>
          <p:cNvSpPr/>
          <p:nvPr/>
        </p:nvSpPr>
        <p:spPr>
          <a:xfrm>
            <a:off x="8610480" y="6356520"/>
            <a:ext cx="2742840" cy="364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rmAutofit/>
          </a:bodyPr>
          <a:lstStyle/>
          <a:p>
            <a:pPr algn="r" defTabSz="91440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DBAE2C2-8940-4253-9BE8-E763960B9624}" type="slidenum">
              <a:rPr lang="es-ES" sz="1200" b="0" strike="noStrike" spc="-1">
                <a:solidFill>
                  <a:srgbClr val="898989"/>
                </a:solidFill>
                <a:latin typeface="Calibri"/>
                <a:ea typeface="DejaVu Sans"/>
              </a:rPr>
              <a:t>49</a:t>
            </a:fld>
            <a:endParaRPr lang="ca-ES" sz="1200" b="0" strike="noStrike" spc="-1">
              <a:solidFill>
                <a:srgbClr val="000000"/>
              </a:solidFill>
              <a:latin typeface="Calibri"/>
            </a:endParaRPr>
          </a:p>
        </p:txBody>
      </p:sp>
      <p:pic>
        <p:nvPicPr>
          <p:cNvPr id="297" name="Diagrama 21"/>
          <p:cNvPicPr/>
          <p:nvPr/>
        </p:nvPicPr>
        <p:blipFill>
          <a:blip r:embed="rId7"/>
          <a:stretch/>
        </p:blipFill>
        <p:spPr>
          <a:xfrm>
            <a:off x="9899640" y="0"/>
            <a:ext cx="1695240" cy="907560"/>
          </a:xfrm>
          <a:prstGeom prst="rect">
            <a:avLst/>
          </a:prstGeom>
          <a:noFill/>
          <a:ln w="0">
            <a:noFill/>
          </a:ln>
        </p:spPr>
      </p:pic>
      <p:sp>
        <p:nvSpPr>
          <p:cNvPr id="313" name="11 CuadroTexto"/>
          <p:cNvSpPr/>
          <p:nvPr/>
        </p:nvSpPr>
        <p:spPr>
          <a:xfrm>
            <a:off x="-5040" y="6382742"/>
            <a:ext cx="12204360" cy="448942"/>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90000" tIns="108000" rIns="90000" bIns="108000" anchor="t">
            <a:spAutoFit/>
          </a:bodyPr>
          <a:lstStyle/>
          <a:p>
            <a:pPr algn="ctr" defTabSz="914400">
              <a:lnSpc>
                <a:spcPct val="100000"/>
              </a:lnSpc>
              <a:spcAft>
                <a:spcPts val="400"/>
              </a:spcAft>
            </a:pPr>
            <a:r>
              <a:rPr lang="es-ES" sz="1500" b="0" i="1" strike="noStrike" spc="-1" dirty="0">
                <a:solidFill>
                  <a:schemeClr val="dk1"/>
                </a:solidFill>
                <a:latin typeface="Arial"/>
                <a:ea typeface="DejaVu Sans"/>
              </a:rPr>
              <a:t>Micro – Nano Technologies </a:t>
            </a:r>
            <a:r>
              <a:rPr lang="es-ES" sz="1500" b="0" i="1" strike="noStrike" spc="-1" dirty="0" err="1">
                <a:solidFill>
                  <a:schemeClr val="dk1"/>
                </a:solidFill>
                <a:latin typeface="Arial"/>
                <a:ea typeface="DejaVu Sans"/>
              </a:rPr>
              <a:t>for</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the</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realization</a:t>
            </a:r>
            <a:r>
              <a:rPr lang="es-ES" sz="1500" b="0" i="1" strike="noStrike" spc="-1" dirty="0">
                <a:solidFill>
                  <a:schemeClr val="dk1"/>
                </a:solidFill>
                <a:latin typeface="Arial"/>
                <a:ea typeface="DejaVu Sans"/>
              </a:rPr>
              <a:t> </a:t>
            </a:r>
            <a:r>
              <a:rPr lang="es-ES" sz="1500" b="0" i="1" strike="noStrike" spc="-1" dirty="0" err="1">
                <a:solidFill>
                  <a:schemeClr val="dk1"/>
                </a:solidFill>
                <a:latin typeface="Arial"/>
                <a:ea typeface="DejaVu Sans"/>
              </a:rPr>
              <a:t>of</a:t>
            </a:r>
            <a:r>
              <a:rPr lang="es-ES" sz="1500" b="0" i="1" strike="noStrike" spc="-1" dirty="0">
                <a:solidFill>
                  <a:schemeClr val="dk1"/>
                </a:solidFill>
                <a:latin typeface="Arial"/>
                <a:ea typeface="DejaVu Sans"/>
              </a:rPr>
              <a:t> Quantum </a:t>
            </a:r>
            <a:r>
              <a:rPr lang="es-ES" sz="1500" b="0" i="1" strike="noStrike" spc="-1" dirty="0" err="1">
                <a:solidFill>
                  <a:schemeClr val="dk1"/>
                </a:solidFill>
                <a:latin typeface="Arial"/>
                <a:ea typeface="DejaVu Sans"/>
              </a:rPr>
              <a:t>Materials</a:t>
            </a:r>
            <a:r>
              <a:rPr lang="es-ES" sz="1500" b="0" i="1" strike="noStrike" spc="-1" dirty="0">
                <a:solidFill>
                  <a:schemeClr val="dk1"/>
                </a:solidFill>
                <a:latin typeface="Arial"/>
                <a:ea typeface="DejaVu Sans"/>
              </a:rPr>
              <a:t> and </a:t>
            </a:r>
            <a:r>
              <a:rPr lang="es-ES" sz="1500" b="0" i="1" strike="noStrike" spc="-1" dirty="0" err="1">
                <a:solidFill>
                  <a:schemeClr val="dk1"/>
                </a:solidFill>
                <a:latin typeface="Arial"/>
                <a:ea typeface="DejaVu Sans"/>
              </a:rPr>
              <a:t>Devices</a:t>
            </a:r>
            <a:r>
              <a:rPr lang="es-ES" sz="1500" b="0" i="1" strike="noStrike" spc="-1" dirty="0">
                <a:solidFill>
                  <a:schemeClr val="dk1"/>
                </a:solidFill>
                <a:latin typeface="Arial"/>
                <a:ea typeface="DejaVu Sans"/>
              </a:rPr>
              <a:t> 		</a:t>
            </a:r>
            <a:r>
              <a:rPr lang="es-ES" sz="1500" b="0" i="1" u="sng" strike="noStrike" spc="-1" dirty="0">
                <a:solidFill>
                  <a:schemeClr val="dk1"/>
                </a:solidFill>
                <a:uFillTx/>
                <a:latin typeface="Arial"/>
                <a:ea typeface="DejaVu Sans"/>
                <a:hlinkClick r:id="rId8"/>
              </a:rPr>
              <a:t>gemma.rius@csic.es</a:t>
            </a:r>
            <a:r>
              <a:rPr lang="es-ES" sz="1500" b="0" i="1" strike="noStrike" spc="-1" dirty="0">
                <a:solidFill>
                  <a:schemeClr val="dk1"/>
                </a:solidFill>
                <a:latin typeface="Arial"/>
                <a:ea typeface="DejaVu Sans"/>
              </a:rPr>
              <a:t> </a:t>
            </a:r>
            <a:endParaRPr lang="ca-ES" sz="1500" b="0" strike="noStrike" spc="-1" dirty="0">
              <a:solidFill>
                <a:srgbClr val="000000"/>
              </a:solidFill>
              <a:latin typeface="Calibri"/>
            </a:endParaRPr>
          </a:p>
        </p:txBody>
      </p:sp>
      <p:sp>
        <p:nvSpPr>
          <p:cNvPr id="314" name="CuadroTexto 4"/>
          <p:cNvSpPr/>
          <p:nvPr/>
        </p:nvSpPr>
        <p:spPr>
          <a:xfrm>
            <a:off x="10276260" y="4615228"/>
            <a:ext cx="149328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s-ES" sz="1200" b="0" i="1" strike="noStrike" spc="-1" dirty="0" err="1">
                <a:solidFill>
                  <a:schemeClr val="dk1"/>
                </a:solidFill>
                <a:latin typeface="Arial"/>
                <a:ea typeface="DejaVu Sans"/>
              </a:rPr>
              <a:t>Manuscript</a:t>
            </a:r>
            <a:r>
              <a:rPr lang="es-ES" sz="1200" b="0" i="1" strike="noStrike" spc="-1" dirty="0">
                <a:solidFill>
                  <a:schemeClr val="dk1"/>
                </a:solidFill>
                <a:latin typeface="Arial"/>
                <a:ea typeface="DejaVu Sans"/>
              </a:rPr>
              <a:t> in </a:t>
            </a:r>
            <a:r>
              <a:rPr lang="es-ES" sz="1200" b="0" i="1" strike="noStrike" spc="-1" dirty="0" err="1">
                <a:solidFill>
                  <a:schemeClr val="dk1"/>
                </a:solidFill>
                <a:latin typeface="Arial"/>
                <a:ea typeface="DejaVu Sans"/>
              </a:rPr>
              <a:t>Prep</a:t>
            </a:r>
            <a:r>
              <a:rPr lang="es-ES" sz="1200" b="0" i="1" strike="noStrike" spc="-1" dirty="0">
                <a:solidFill>
                  <a:schemeClr val="dk1"/>
                </a:solidFill>
                <a:latin typeface="Arial"/>
                <a:ea typeface="DejaVu Sans"/>
              </a:rPr>
              <a:t>.</a:t>
            </a:r>
            <a:endParaRPr lang="ca-ES" sz="1200" b="0" strike="noStrike" spc="-1" dirty="0">
              <a:solidFill>
                <a:srgbClr val="000000"/>
              </a:solidFill>
              <a:latin typeface="Calibri"/>
            </a:endParaRPr>
          </a:p>
        </p:txBody>
      </p:sp>
      <p:pic>
        <p:nvPicPr>
          <p:cNvPr id="16" name="Imagen 2">
            <a:extLst>
              <a:ext uri="{FF2B5EF4-FFF2-40B4-BE49-F238E27FC236}">
                <a16:creationId xmlns:a16="http://schemas.microsoft.com/office/drawing/2014/main" id="{EB95B307-90DC-4F23-BDD2-02E253A7160C}"/>
              </a:ext>
            </a:extLst>
          </p:cNvPr>
          <p:cNvPicPr>
            <a:picLocks noChangeAspect="1"/>
          </p:cNvPicPr>
          <p:nvPr/>
        </p:nvPicPr>
        <p:blipFill>
          <a:blip r:embed="rId9"/>
          <a:stretch/>
        </p:blipFill>
        <p:spPr>
          <a:xfrm>
            <a:off x="8871045" y="1082799"/>
            <a:ext cx="2898495" cy="3407181"/>
          </a:xfrm>
          <a:prstGeom prst="rect">
            <a:avLst/>
          </a:prstGeom>
          <a:noFill/>
          <a:ln w="0">
            <a:noFill/>
          </a:ln>
        </p:spPr>
      </p:pic>
      <p:sp>
        <p:nvSpPr>
          <p:cNvPr id="17" name="28 CuadroTexto">
            <a:extLst>
              <a:ext uri="{FF2B5EF4-FFF2-40B4-BE49-F238E27FC236}">
                <a16:creationId xmlns:a16="http://schemas.microsoft.com/office/drawing/2014/main" id="{8102307F-86CE-4BE5-9430-EE473A7251B6}"/>
              </a:ext>
            </a:extLst>
          </p:cNvPr>
          <p:cNvSpPr/>
          <p:nvPr/>
        </p:nvSpPr>
        <p:spPr>
          <a:xfrm>
            <a:off x="930057" y="1169933"/>
            <a:ext cx="3110099" cy="644877"/>
          </a:xfrm>
          <a:prstGeom prst="rect">
            <a:avLst/>
          </a:prstGeom>
          <a:solidFill>
            <a:schemeClr val="bg1">
              <a:lumMod val="85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b="1" spc="-1" dirty="0" err="1">
                <a:solidFill>
                  <a:schemeClr val="dk1"/>
                </a:solidFill>
                <a:latin typeface="Arial"/>
                <a:ea typeface="DejaVu Sans"/>
              </a:rPr>
              <a:t>Hybrid</a:t>
            </a:r>
            <a:r>
              <a:rPr lang="es-ES" b="1" spc="-1" dirty="0">
                <a:solidFill>
                  <a:schemeClr val="dk1"/>
                </a:solidFill>
                <a:latin typeface="Arial"/>
                <a:ea typeface="DejaVu Sans"/>
              </a:rPr>
              <a:t> </a:t>
            </a:r>
            <a:r>
              <a:rPr lang="es-ES" b="1" spc="-1" dirty="0" err="1">
                <a:solidFill>
                  <a:schemeClr val="dk1"/>
                </a:solidFill>
                <a:latin typeface="Arial"/>
                <a:ea typeface="DejaVu Sans"/>
              </a:rPr>
              <a:t>Devices</a:t>
            </a:r>
            <a:r>
              <a:rPr lang="es-ES" b="1" spc="-1" dirty="0">
                <a:solidFill>
                  <a:schemeClr val="dk1"/>
                </a:solidFill>
                <a:latin typeface="Arial"/>
                <a:ea typeface="DejaVu Sans"/>
              </a:rPr>
              <a:t> and </a:t>
            </a:r>
            <a:r>
              <a:rPr lang="es-ES" b="1" spc="-1" dirty="0" err="1">
                <a:solidFill>
                  <a:schemeClr val="dk1"/>
                </a:solidFill>
                <a:latin typeface="Arial"/>
                <a:ea typeface="DejaVu Sans"/>
              </a:rPr>
              <a:t>Unconventional</a:t>
            </a:r>
            <a:r>
              <a:rPr lang="es-ES" b="1" spc="-1" dirty="0">
                <a:solidFill>
                  <a:schemeClr val="dk1"/>
                </a:solidFill>
                <a:latin typeface="Arial"/>
                <a:ea typeface="DejaVu Sans"/>
              </a:rPr>
              <a:t> </a:t>
            </a:r>
            <a:r>
              <a:rPr lang="es-ES" b="1" strike="noStrike" spc="-1" dirty="0" err="1">
                <a:solidFill>
                  <a:schemeClr val="dk1"/>
                </a:solidFill>
                <a:latin typeface="Arial"/>
                <a:ea typeface="DejaVu Sans"/>
              </a:rPr>
              <a:t>Systems</a:t>
            </a:r>
            <a:endParaRPr lang="es-ES" b="1" strike="noStrike" spc="-1" dirty="0">
              <a:solidFill>
                <a:schemeClr val="dk1"/>
              </a:solidFill>
              <a:latin typeface="Arial"/>
              <a:ea typeface="DejaVu Sans"/>
            </a:endParaRPr>
          </a:p>
        </p:txBody>
      </p:sp>
      <p:sp>
        <p:nvSpPr>
          <p:cNvPr id="18" name="28 CuadroTexto">
            <a:extLst>
              <a:ext uri="{FF2B5EF4-FFF2-40B4-BE49-F238E27FC236}">
                <a16:creationId xmlns:a16="http://schemas.microsoft.com/office/drawing/2014/main" id="{29538EB2-BC87-4DBC-A442-905CD11D6546}"/>
              </a:ext>
            </a:extLst>
          </p:cNvPr>
          <p:cNvSpPr/>
          <p:nvPr/>
        </p:nvSpPr>
        <p:spPr>
          <a:xfrm>
            <a:off x="909428" y="1842835"/>
            <a:ext cx="3110099" cy="521766"/>
          </a:xfrm>
          <a:prstGeom prst="rect">
            <a:avLst/>
          </a:prstGeom>
          <a:solidFill>
            <a:schemeClr val="accent5">
              <a:lumMod val="20000"/>
              <a:lumOff val="80000"/>
            </a:schemeClr>
          </a:solidFill>
          <a:ln w="1270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s-ES" sz="1400" b="1" strike="noStrike" spc="-1" dirty="0">
                <a:solidFill>
                  <a:schemeClr val="dk1"/>
                </a:solidFill>
                <a:latin typeface="Arial"/>
                <a:ea typeface="DejaVu Sans"/>
              </a:rPr>
              <a:t>Semiconductor-Superconductor</a:t>
            </a:r>
          </a:p>
          <a:p>
            <a:pPr algn="ctr" defTabSz="914400">
              <a:lnSpc>
                <a:spcPct val="100000"/>
              </a:lnSpc>
            </a:pPr>
            <a:r>
              <a:rPr lang="es-ES" sz="1400" b="1" spc="-1" dirty="0" err="1">
                <a:solidFill>
                  <a:schemeClr val="dk1"/>
                </a:solidFill>
                <a:latin typeface="Arial"/>
              </a:rPr>
              <a:t>Magnetic</a:t>
            </a:r>
            <a:r>
              <a:rPr lang="es-ES" sz="1400" b="1" spc="-1" dirty="0">
                <a:solidFill>
                  <a:schemeClr val="dk1"/>
                </a:solidFill>
                <a:latin typeface="Arial"/>
              </a:rPr>
              <a:t>-Superconductor</a:t>
            </a:r>
          </a:p>
        </p:txBody>
      </p:sp>
      <p:sp>
        <p:nvSpPr>
          <p:cNvPr id="19" name="CuadroTexto 18">
            <a:extLst>
              <a:ext uri="{FF2B5EF4-FFF2-40B4-BE49-F238E27FC236}">
                <a16:creationId xmlns:a16="http://schemas.microsoft.com/office/drawing/2014/main" id="{04CA228F-BF0F-4965-BEC8-E5BE82A2D51B}"/>
              </a:ext>
            </a:extLst>
          </p:cNvPr>
          <p:cNvSpPr txBox="1"/>
          <p:nvPr/>
        </p:nvSpPr>
        <p:spPr>
          <a:xfrm>
            <a:off x="494844" y="2577167"/>
            <a:ext cx="8151590" cy="2862322"/>
          </a:xfrm>
          <a:prstGeom prst="rect">
            <a:avLst/>
          </a:prstGeom>
          <a:noFill/>
        </p:spPr>
        <p:txBody>
          <a:bodyPr wrap="none" rtlCol="0">
            <a:spAutoFit/>
          </a:bodyPr>
          <a:lstStyle/>
          <a:p>
            <a:pPr marL="285750" indent="-285750">
              <a:buFont typeface="Wingdings" panose="05000000000000000000" pitchFamily="2" charset="2"/>
              <a:buChar char="ü"/>
            </a:pPr>
            <a:r>
              <a:rPr lang="es-ES" sz="1500" dirty="0" err="1"/>
              <a:t>Innovative</a:t>
            </a:r>
            <a:r>
              <a:rPr lang="es-ES" sz="1500" dirty="0"/>
              <a:t> </a:t>
            </a:r>
            <a:r>
              <a:rPr lang="es-ES" sz="1500" dirty="0" err="1"/>
              <a:t>developments</a:t>
            </a:r>
            <a:r>
              <a:rPr lang="es-ES" sz="1500" dirty="0"/>
              <a:t> </a:t>
            </a:r>
            <a:r>
              <a:rPr lang="es-ES" sz="1500" dirty="0" err="1"/>
              <a:t>of</a:t>
            </a:r>
            <a:r>
              <a:rPr lang="es-ES" sz="1500" dirty="0"/>
              <a:t> </a:t>
            </a:r>
            <a:r>
              <a:rPr lang="es-ES" sz="1500" dirty="0" err="1"/>
              <a:t>fabrication</a:t>
            </a:r>
            <a:r>
              <a:rPr lang="es-ES" sz="1500" dirty="0"/>
              <a:t> </a:t>
            </a:r>
            <a:r>
              <a:rPr lang="es-ES" sz="1500" dirty="0" err="1"/>
              <a:t>technology</a:t>
            </a:r>
            <a:r>
              <a:rPr lang="es-ES" sz="1500" dirty="0"/>
              <a:t>/</a:t>
            </a:r>
            <a:r>
              <a:rPr lang="es-ES" sz="1500" dirty="0" err="1"/>
              <a:t>sequences</a:t>
            </a:r>
            <a:endParaRPr lang="es-ES" sz="1500" dirty="0"/>
          </a:p>
          <a:p>
            <a:pPr marL="285750" indent="-285750">
              <a:buFont typeface="Wingdings" panose="05000000000000000000" pitchFamily="2" charset="2"/>
              <a:buChar char="ü"/>
            </a:pPr>
            <a:r>
              <a:rPr lang="es-ES" sz="1500" dirty="0" err="1"/>
              <a:t>Realization</a:t>
            </a:r>
            <a:r>
              <a:rPr lang="es-ES" sz="1500" dirty="0"/>
              <a:t> </a:t>
            </a:r>
            <a:r>
              <a:rPr lang="es-ES" sz="1500" dirty="0" err="1"/>
              <a:t>of</a:t>
            </a:r>
            <a:r>
              <a:rPr lang="es-ES" sz="1500" dirty="0"/>
              <a:t> quantum grade interfaces and </a:t>
            </a:r>
            <a:r>
              <a:rPr lang="es-ES" sz="1500" dirty="0" err="1"/>
              <a:t>hybrid</a:t>
            </a:r>
            <a:r>
              <a:rPr lang="es-ES" sz="1500" dirty="0"/>
              <a:t> </a:t>
            </a:r>
            <a:r>
              <a:rPr lang="es-ES" sz="1500" dirty="0" err="1"/>
              <a:t>integration</a:t>
            </a:r>
            <a:endParaRPr lang="es-ES" sz="1500" dirty="0"/>
          </a:p>
          <a:p>
            <a:pPr marL="285750" indent="-285750">
              <a:buFont typeface="Wingdings" panose="05000000000000000000" pitchFamily="2" charset="2"/>
              <a:buChar char="ü"/>
            </a:pPr>
            <a:r>
              <a:rPr lang="es-ES" sz="1500" dirty="0" err="1"/>
              <a:t>Fabrication</a:t>
            </a:r>
            <a:r>
              <a:rPr lang="es-ES" sz="1500" dirty="0"/>
              <a:t>, </a:t>
            </a:r>
            <a:r>
              <a:rPr lang="es-ES" sz="1500" dirty="0" err="1"/>
              <a:t>morphostructural</a:t>
            </a:r>
            <a:r>
              <a:rPr lang="es-ES" sz="1500" dirty="0"/>
              <a:t> </a:t>
            </a:r>
            <a:r>
              <a:rPr lang="es-ES" sz="1500" dirty="0" err="1"/>
              <a:t>characterization</a:t>
            </a:r>
            <a:r>
              <a:rPr lang="es-ES" sz="1500" dirty="0"/>
              <a:t> and </a:t>
            </a:r>
            <a:r>
              <a:rPr lang="es-ES" sz="1500" dirty="0" err="1"/>
              <a:t>functional</a:t>
            </a:r>
            <a:r>
              <a:rPr lang="es-ES" sz="1500" dirty="0"/>
              <a:t> </a:t>
            </a:r>
            <a:r>
              <a:rPr lang="es-ES" sz="1500" dirty="0" err="1"/>
              <a:t>testing</a:t>
            </a:r>
            <a:endParaRPr lang="es-ES" sz="1500" dirty="0"/>
          </a:p>
          <a:p>
            <a:endParaRPr lang="es-ES" sz="1500" dirty="0"/>
          </a:p>
          <a:p>
            <a:r>
              <a:rPr lang="es-ES" sz="1500" b="1" dirty="0" err="1"/>
              <a:t>Methodologies</a:t>
            </a:r>
            <a:r>
              <a:rPr lang="es-ES" sz="1500" b="1" dirty="0"/>
              <a:t>:</a:t>
            </a:r>
          </a:p>
          <a:p>
            <a:pPr marL="285750" indent="-285750">
              <a:buFont typeface="Courier New" panose="02070309020205020404" pitchFamily="49" charset="0"/>
              <a:buChar char="o"/>
            </a:pPr>
            <a:r>
              <a:rPr lang="es-ES" sz="1500" dirty="0"/>
              <a:t>Shadow Wall </a:t>
            </a:r>
            <a:r>
              <a:rPr lang="es-ES" sz="1500" dirty="0" err="1"/>
              <a:t>patterning</a:t>
            </a:r>
            <a:r>
              <a:rPr lang="es-ES" sz="1500" dirty="0"/>
              <a:t>, </a:t>
            </a:r>
            <a:r>
              <a:rPr lang="es-ES" sz="1500" dirty="0" err="1"/>
              <a:t>e.g</a:t>
            </a:r>
            <a:r>
              <a:rPr lang="es-ES" sz="1500" dirty="0"/>
              <a:t>. single step EBL</a:t>
            </a:r>
          </a:p>
          <a:p>
            <a:pPr marL="285750" indent="-285750">
              <a:buFont typeface="Courier New" panose="02070309020205020404" pitchFamily="49" charset="0"/>
              <a:buChar char="o"/>
            </a:pPr>
            <a:r>
              <a:rPr lang="es-ES" sz="1500" dirty="0"/>
              <a:t>Epitaxial </a:t>
            </a:r>
            <a:r>
              <a:rPr lang="es-ES" sz="1500" dirty="0" err="1"/>
              <a:t>NWs</a:t>
            </a:r>
            <a:r>
              <a:rPr lang="es-ES" sz="1500" dirty="0"/>
              <a:t>, </a:t>
            </a:r>
            <a:r>
              <a:rPr lang="es-ES" sz="1500" dirty="0" err="1"/>
              <a:t>selective</a:t>
            </a:r>
            <a:r>
              <a:rPr lang="es-ES" sz="1500" dirty="0"/>
              <a:t> </a:t>
            </a:r>
            <a:r>
              <a:rPr lang="es-ES" sz="1500" dirty="0" err="1"/>
              <a:t>materials</a:t>
            </a:r>
            <a:r>
              <a:rPr lang="es-ES" sz="1500" dirty="0"/>
              <a:t> </a:t>
            </a:r>
            <a:r>
              <a:rPr lang="es-ES" sz="1500" dirty="0" err="1"/>
              <a:t>growth</a:t>
            </a:r>
            <a:r>
              <a:rPr lang="es-ES" sz="1500" dirty="0"/>
              <a:t>, local </a:t>
            </a:r>
            <a:r>
              <a:rPr lang="es-ES" sz="1500" dirty="0" err="1"/>
              <a:t>patterning</a:t>
            </a:r>
            <a:r>
              <a:rPr lang="es-ES" sz="1500" dirty="0"/>
              <a:t>, </a:t>
            </a:r>
            <a:r>
              <a:rPr lang="es-ES" sz="1500" dirty="0" err="1"/>
              <a:t>mix</a:t>
            </a:r>
            <a:r>
              <a:rPr lang="es-ES" sz="1500" dirty="0"/>
              <a:t> and match</a:t>
            </a:r>
          </a:p>
          <a:p>
            <a:pPr marL="285750" indent="-285750">
              <a:buFont typeface="Courier New" panose="02070309020205020404" pitchFamily="49" charset="0"/>
              <a:buChar char="o"/>
            </a:pPr>
            <a:r>
              <a:rPr lang="es-ES" sz="1500" dirty="0" err="1"/>
              <a:t>Coordinated</a:t>
            </a:r>
            <a:r>
              <a:rPr lang="es-ES" sz="1500" dirty="0"/>
              <a:t> </a:t>
            </a:r>
            <a:r>
              <a:rPr lang="es-ES" sz="1500" dirty="0" err="1"/>
              <a:t>processing</a:t>
            </a:r>
            <a:r>
              <a:rPr lang="es-ES" sz="1500" dirty="0"/>
              <a:t> and </a:t>
            </a:r>
            <a:r>
              <a:rPr lang="es-ES" sz="1500" dirty="0" err="1"/>
              <a:t>characterization</a:t>
            </a:r>
            <a:r>
              <a:rPr lang="es-ES" sz="1500" dirty="0"/>
              <a:t> in </a:t>
            </a:r>
            <a:r>
              <a:rPr lang="es-ES" sz="1500" dirty="0" err="1"/>
              <a:t>multiple</a:t>
            </a:r>
            <a:r>
              <a:rPr lang="es-ES" sz="1500" dirty="0"/>
              <a:t> </a:t>
            </a:r>
            <a:r>
              <a:rPr lang="es-ES" sz="1500" dirty="0" err="1"/>
              <a:t>sites</a:t>
            </a:r>
            <a:endParaRPr lang="es-ES" sz="1500" dirty="0"/>
          </a:p>
          <a:p>
            <a:pPr marL="285750" indent="-285750">
              <a:buFont typeface="Courier New" panose="02070309020205020404" pitchFamily="49" charset="0"/>
              <a:buChar char="o"/>
            </a:pPr>
            <a:endParaRPr lang="es-ES" sz="1500" dirty="0"/>
          </a:p>
          <a:p>
            <a:pPr marL="285750" indent="-285750">
              <a:buFont typeface="Wingdings" panose="05000000000000000000" pitchFamily="2" charset="2"/>
              <a:buChar char="v"/>
            </a:pPr>
            <a:r>
              <a:rPr lang="es-ES" sz="1500" dirty="0" err="1"/>
              <a:t>Assessment</a:t>
            </a:r>
            <a:r>
              <a:rPr lang="es-ES" sz="1500" dirty="0"/>
              <a:t> and </a:t>
            </a:r>
            <a:r>
              <a:rPr lang="es-ES" sz="1500" dirty="0" err="1"/>
              <a:t>demonstrators</a:t>
            </a:r>
            <a:r>
              <a:rPr lang="es-ES" sz="1500" dirty="0"/>
              <a:t> </a:t>
            </a:r>
            <a:r>
              <a:rPr lang="es-ES" sz="1500" dirty="0" err="1"/>
              <a:t>of</a:t>
            </a:r>
            <a:r>
              <a:rPr lang="es-ES" sz="1500" dirty="0"/>
              <a:t> compatible </a:t>
            </a:r>
            <a:r>
              <a:rPr lang="es-ES" sz="1500" dirty="0" err="1"/>
              <a:t>fabrication</a:t>
            </a:r>
            <a:r>
              <a:rPr lang="es-ES" sz="1500" dirty="0"/>
              <a:t> </a:t>
            </a:r>
            <a:r>
              <a:rPr lang="es-ES" sz="1500" dirty="0" err="1"/>
              <a:t>sequences</a:t>
            </a:r>
            <a:r>
              <a:rPr lang="es-ES" sz="1500" dirty="0"/>
              <a:t> and </a:t>
            </a:r>
            <a:r>
              <a:rPr lang="es-ES" sz="1500" dirty="0" err="1"/>
              <a:t>device</a:t>
            </a:r>
            <a:r>
              <a:rPr lang="es-ES" sz="1500" dirty="0"/>
              <a:t> </a:t>
            </a:r>
            <a:r>
              <a:rPr lang="es-ES" sz="1500" dirty="0" err="1"/>
              <a:t>operation</a:t>
            </a:r>
            <a:endParaRPr lang="es-ES" sz="1500" dirty="0"/>
          </a:p>
          <a:p>
            <a:pPr marL="285750" indent="-285750">
              <a:buFont typeface="Wingdings" panose="05000000000000000000" pitchFamily="2" charset="2"/>
              <a:buChar char="v"/>
            </a:pPr>
            <a:r>
              <a:rPr lang="es-ES" sz="1500" dirty="0" err="1"/>
              <a:t>Realization</a:t>
            </a:r>
            <a:r>
              <a:rPr lang="es-ES" sz="1500" dirty="0"/>
              <a:t> </a:t>
            </a:r>
            <a:r>
              <a:rPr lang="es-ES" sz="1500" dirty="0" err="1"/>
              <a:t>of</a:t>
            </a:r>
            <a:r>
              <a:rPr lang="es-ES" sz="1500" dirty="0"/>
              <a:t> (ultra) </a:t>
            </a:r>
            <a:r>
              <a:rPr lang="es-ES" sz="1500" dirty="0" err="1"/>
              <a:t>thin</a:t>
            </a:r>
            <a:r>
              <a:rPr lang="es-ES" sz="1500" dirty="0"/>
              <a:t> films and </a:t>
            </a:r>
            <a:r>
              <a:rPr lang="es-ES" sz="1500" dirty="0" err="1"/>
              <a:t>devices</a:t>
            </a:r>
            <a:r>
              <a:rPr lang="es-ES" sz="1500" dirty="0"/>
              <a:t> </a:t>
            </a:r>
            <a:r>
              <a:rPr lang="es-ES" sz="1500" dirty="0" err="1"/>
              <a:t>or</a:t>
            </a:r>
            <a:r>
              <a:rPr lang="es-ES" sz="1500" dirty="0"/>
              <a:t> </a:t>
            </a:r>
            <a:r>
              <a:rPr lang="es-ES" sz="1500" dirty="0" err="1"/>
              <a:t>circuits</a:t>
            </a:r>
            <a:r>
              <a:rPr lang="es-ES" sz="1500" dirty="0"/>
              <a:t> </a:t>
            </a:r>
            <a:r>
              <a:rPr lang="es-ES" sz="1500" dirty="0" err="1"/>
              <a:t>with</a:t>
            </a:r>
            <a:r>
              <a:rPr lang="es-ES" sz="1500" dirty="0"/>
              <a:t> </a:t>
            </a:r>
            <a:r>
              <a:rPr lang="es-ES" sz="1500" dirty="0" err="1"/>
              <a:t>specifics</a:t>
            </a:r>
            <a:r>
              <a:rPr lang="es-ES" sz="1500" dirty="0"/>
              <a:t> in Tc, </a:t>
            </a:r>
            <a:r>
              <a:rPr lang="es-ES" sz="1500" dirty="0" err="1"/>
              <a:t>Lk</a:t>
            </a:r>
            <a:endParaRPr lang="es-ES" sz="1500" dirty="0"/>
          </a:p>
          <a:p>
            <a:pPr marL="285750" indent="-285750">
              <a:buFont typeface="Wingdings" panose="05000000000000000000" pitchFamily="2" charset="2"/>
              <a:buChar char="v"/>
            </a:pPr>
            <a:r>
              <a:rPr lang="es-ES" sz="1500" dirty="0" err="1"/>
              <a:t>Oriented</a:t>
            </a:r>
            <a:r>
              <a:rPr lang="es-ES" sz="1500" dirty="0"/>
              <a:t> </a:t>
            </a:r>
            <a:r>
              <a:rPr lang="es-ES" sz="1500" dirty="0" err="1"/>
              <a:t>to</a:t>
            </a:r>
            <a:r>
              <a:rPr lang="es-ES" sz="1500" dirty="0"/>
              <a:t> quantum </a:t>
            </a:r>
            <a:r>
              <a:rPr lang="es-ES" sz="1500" dirty="0" err="1"/>
              <a:t>physics</a:t>
            </a:r>
            <a:r>
              <a:rPr lang="es-ES" sz="1500" dirty="0"/>
              <a:t> </a:t>
            </a:r>
            <a:r>
              <a:rPr lang="es-ES" sz="1500" dirty="0" err="1"/>
              <a:t>studies</a:t>
            </a:r>
            <a:r>
              <a:rPr lang="es-ES" sz="1500" dirty="0"/>
              <a:t> and novel quantum </a:t>
            </a:r>
            <a:r>
              <a:rPr lang="es-ES" sz="1500" dirty="0" err="1"/>
              <a:t>computing</a:t>
            </a:r>
            <a:r>
              <a:rPr lang="es-ES" sz="1500" dirty="0"/>
              <a:t>/</a:t>
            </a:r>
            <a:r>
              <a:rPr lang="es-ES" sz="1500" dirty="0" err="1"/>
              <a:t>sensing</a:t>
            </a:r>
            <a:r>
              <a:rPr lang="es-ES" sz="1500" dirty="0"/>
              <a:t> </a:t>
            </a:r>
            <a:r>
              <a:rPr lang="es-ES" sz="1500" dirty="0" err="1"/>
              <a:t>applications</a:t>
            </a:r>
            <a:endParaRPr lang="es-ES" sz="1500" dirty="0"/>
          </a:p>
        </p:txBody>
      </p:sp>
      <p:sp>
        <p:nvSpPr>
          <p:cNvPr id="2" name="Rectángulo 1">
            <a:extLst>
              <a:ext uri="{FF2B5EF4-FFF2-40B4-BE49-F238E27FC236}">
                <a16:creationId xmlns:a16="http://schemas.microsoft.com/office/drawing/2014/main" id="{52417751-9378-492A-9DA7-BFB1B4C22D1D}"/>
              </a:ext>
            </a:extLst>
          </p:cNvPr>
          <p:cNvSpPr/>
          <p:nvPr/>
        </p:nvSpPr>
        <p:spPr>
          <a:xfrm>
            <a:off x="342102" y="5786102"/>
            <a:ext cx="8057142" cy="369332"/>
          </a:xfrm>
          <a:prstGeom prst="rect">
            <a:avLst/>
          </a:prstGeom>
        </p:spPr>
        <p:txBody>
          <a:bodyPr wrap="none">
            <a:spAutoFit/>
          </a:bodyPr>
          <a:lstStyle/>
          <a:p>
            <a:pPr marL="285750" indent="-285750" algn="ctr">
              <a:buFont typeface="Wingdings" panose="05000000000000000000" pitchFamily="2" charset="2"/>
              <a:buChar char="Ø"/>
            </a:pPr>
            <a:r>
              <a:rPr lang="es-ES" b="1" spc="-1" dirty="0" err="1">
                <a:solidFill>
                  <a:schemeClr val="dk1"/>
                </a:solidFill>
              </a:rPr>
              <a:t>Unconventional</a:t>
            </a:r>
            <a:r>
              <a:rPr lang="es-ES" b="1" spc="-1" dirty="0">
                <a:solidFill>
                  <a:schemeClr val="dk1"/>
                </a:solidFill>
              </a:rPr>
              <a:t> </a:t>
            </a:r>
            <a:r>
              <a:rPr lang="es-ES" b="1" spc="-1" dirty="0" err="1">
                <a:solidFill>
                  <a:schemeClr val="dk1"/>
                </a:solidFill>
              </a:rPr>
              <a:t>Approaches</a:t>
            </a:r>
            <a:r>
              <a:rPr lang="es-ES" b="1" spc="-1" dirty="0">
                <a:solidFill>
                  <a:schemeClr val="dk1"/>
                </a:solidFill>
              </a:rPr>
              <a:t> and Research </a:t>
            </a:r>
            <a:r>
              <a:rPr lang="es-ES" b="1" spc="-1" dirty="0" err="1">
                <a:solidFill>
                  <a:schemeClr val="dk1"/>
                </a:solidFill>
              </a:rPr>
              <a:t>on</a:t>
            </a:r>
            <a:r>
              <a:rPr lang="es-ES" b="1" spc="-1" dirty="0">
                <a:solidFill>
                  <a:schemeClr val="dk1"/>
                </a:solidFill>
              </a:rPr>
              <a:t> Quantum Technologies</a:t>
            </a:r>
            <a:endParaRPr lang="ca-ES" spc="-1" dirty="0">
              <a:solidFill>
                <a:srgbClr val="000000"/>
              </a:solidFill>
              <a:latin typeface="Calibri"/>
            </a:endParaRPr>
          </a:p>
        </p:txBody>
      </p:sp>
      <p:sp>
        <p:nvSpPr>
          <p:cNvPr id="3" name="Rectángulo 2">
            <a:extLst>
              <a:ext uri="{FF2B5EF4-FFF2-40B4-BE49-F238E27FC236}">
                <a16:creationId xmlns:a16="http://schemas.microsoft.com/office/drawing/2014/main" id="{15CDF023-BD89-4EFE-8C57-615EB5C0FA8D}"/>
              </a:ext>
            </a:extLst>
          </p:cNvPr>
          <p:cNvSpPr/>
          <p:nvPr/>
        </p:nvSpPr>
        <p:spPr>
          <a:xfrm>
            <a:off x="8659685" y="5585639"/>
            <a:ext cx="3321213" cy="646331"/>
          </a:xfrm>
          <a:prstGeom prst="rect">
            <a:avLst/>
          </a:prstGeom>
        </p:spPr>
        <p:txBody>
          <a:bodyPr wrap="square">
            <a:spAutoFit/>
          </a:bodyPr>
          <a:lstStyle/>
          <a:p>
            <a:r>
              <a:rPr lang="en-US" sz="1200" i="1" dirty="0" err="1"/>
              <a:t>NeuroQ</a:t>
            </a:r>
            <a:r>
              <a:rPr lang="en-US" sz="1200" i="1" dirty="0"/>
              <a:t>: Quantum Inspired Brain emulation </a:t>
            </a:r>
          </a:p>
          <a:p>
            <a:r>
              <a:rPr lang="en-US" sz="1200" i="1" dirty="0"/>
              <a:t>Biomimetics</a:t>
            </a:r>
            <a:r>
              <a:rPr lang="en-US" sz="1200" dirty="0"/>
              <a:t> </a:t>
            </a:r>
            <a:r>
              <a:rPr lang="en-US" sz="1200" b="1" dirty="0"/>
              <a:t>2025</a:t>
            </a:r>
            <a:r>
              <a:rPr lang="en-US" sz="1200" dirty="0"/>
              <a:t>, </a:t>
            </a:r>
            <a:r>
              <a:rPr lang="en-US" sz="1200" i="1" dirty="0"/>
              <a:t>10</a:t>
            </a:r>
            <a:r>
              <a:rPr lang="en-US" sz="1200" dirty="0"/>
              <a:t>(8), 516; </a:t>
            </a:r>
            <a:r>
              <a:rPr lang="en-US" sz="1200" dirty="0">
                <a:hlinkClick r:id="rId10"/>
              </a:rPr>
              <a:t>https://doi.org/10.3390/biomimetics10080516</a:t>
            </a:r>
            <a:endParaRPr lang="en-US" sz="1200" dirty="0"/>
          </a:p>
        </p:txBody>
      </p:sp>
      <p:sp>
        <p:nvSpPr>
          <p:cNvPr id="4" name="CuadroTexto 3">
            <a:extLst>
              <a:ext uri="{FF2B5EF4-FFF2-40B4-BE49-F238E27FC236}">
                <a16:creationId xmlns:a16="http://schemas.microsoft.com/office/drawing/2014/main" id="{B25B5189-EEAF-4B98-8C49-AAE98922E400}"/>
              </a:ext>
            </a:extLst>
          </p:cNvPr>
          <p:cNvSpPr txBox="1"/>
          <p:nvPr/>
        </p:nvSpPr>
        <p:spPr>
          <a:xfrm>
            <a:off x="4372274" y="1214891"/>
            <a:ext cx="4166653" cy="1015663"/>
          </a:xfrm>
          <a:prstGeom prst="rect">
            <a:avLst/>
          </a:prstGeom>
          <a:noFill/>
        </p:spPr>
        <p:txBody>
          <a:bodyPr wrap="none" rtlCol="0">
            <a:spAutoFit/>
          </a:bodyPr>
          <a:lstStyle/>
          <a:p>
            <a:r>
              <a:rPr lang="en-US" sz="2000" b="1" dirty="0" err="1"/>
              <a:t>HyFab</a:t>
            </a:r>
            <a:r>
              <a:rPr lang="en-US" sz="2000" b="1" dirty="0"/>
              <a:t> and IKUR Projects</a:t>
            </a:r>
          </a:p>
          <a:p>
            <a:endParaRPr lang="en-US" sz="2000" b="1" dirty="0"/>
          </a:p>
          <a:p>
            <a:r>
              <a:rPr lang="en-US" sz="2000" b="1" dirty="0" err="1"/>
              <a:t>HyBound</a:t>
            </a:r>
            <a:r>
              <a:rPr lang="en-US" sz="2000" b="1" dirty="0"/>
              <a:t> and I-QUMA Proposals</a:t>
            </a:r>
          </a:p>
        </p:txBody>
      </p:sp>
    </p:spTree>
    <p:extLst>
      <p:ext uri="{BB962C8B-B14F-4D97-AF65-F5344CB8AC3E}">
        <p14:creationId xmlns:p14="http://schemas.microsoft.com/office/powerpoint/2010/main" val="2124322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BA114C3A-5CA2-4FB6-BEBB-A7949C0AC5F6}"/>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2439CE9D-C949-4604-AC38-D6EB37D38ECC}"/>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E16756BA-1C42-4529-B7D3-17A9966CDD2D}"/>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6B7BE8BF-D122-4202-825F-8F8B112C676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83DA1103-64E0-4DD3-A9BE-AD821447E79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6" name="Rectángulo 25">
            <a:extLst>
              <a:ext uri="{FF2B5EF4-FFF2-40B4-BE49-F238E27FC236}">
                <a16:creationId xmlns:a16="http://schemas.microsoft.com/office/drawing/2014/main" id="{D182C920-DA00-4B18-810F-354D08523559}"/>
              </a:ext>
            </a:extLst>
          </p:cNvPr>
          <p:cNvSpPr/>
          <p:nvPr/>
        </p:nvSpPr>
        <p:spPr>
          <a:xfrm>
            <a:off x="-15764" y="927298"/>
            <a:ext cx="12209352" cy="677108"/>
          </a:xfrm>
          <a:prstGeom prst="rect">
            <a:avLst/>
          </a:prstGeom>
        </p:spPr>
        <p:txBody>
          <a:bodyPr wrap="square">
            <a:spAutoFit/>
          </a:bodyPr>
          <a:lstStyle/>
          <a:p>
            <a:pPr algn="ctr"/>
            <a:r>
              <a:rPr lang="es-ES" sz="3800" b="1" dirty="0"/>
              <a:t>Quantum </a:t>
            </a:r>
            <a:r>
              <a:rPr lang="es-ES" sz="3800" b="1" dirty="0" err="1"/>
              <a:t>Science</a:t>
            </a:r>
            <a:r>
              <a:rPr lang="es-ES" sz="3800" b="1" dirty="0"/>
              <a:t> in PAN</a:t>
            </a:r>
          </a:p>
        </p:txBody>
      </p:sp>
      <p:sp>
        <p:nvSpPr>
          <p:cNvPr id="27" name="11 CuadroTexto">
            <a:extLst>
              <a:ext uri="{FF2B5EF4-FFF2-40B4-BE49-F238E27FC236}">
                <a16:creationId xmlns:a16="http://schemas.microsoft.com/office/drawing/2014/main" id="{D95230EC-3926-4096-B0E1-CC7E8C670FE4}"/>
              </a:ext>
            </a:extLst>
          </p:cNvPr>
          <p:cNvSpPr/>
          <p:nvPr/>
        </p:nvSpPr>
        <p:spPr>
          <a:xfrm>
            <a:off x="-15764" y="1627881"/>
            <a:ext cx="12202771" cy="1013171"/>
          </a:xfrm>
          <a:prstGeom prst="rect">
            <a:avLst/>
          </a:prstGeom>
          <a:solidFill>
            <a:schemeClr val="bg2">
              <a:lumMod val="85000"/>
            </a:schemeClr>
          </a:solidFill>
          <a:ln w="6350">
            <a:noFill/>
          </a:ln>
        </p:spPr>
        <p:style>
          <a:lnRef idx="0">
            <a:scrgbClr r="0" g="0" b="0"/>
          </a:lnRef>
          <a:fillRef idx="0">
            <a:scrgbClr r="0" g="0" b="0"/>
          </a:fillRef>
          <a:effectRef idx="0">
            <a:scrgbClr r="0" g="0" b="0"/>
          </a:effectRef>
          <a:fontRef idx="minor"/>
        </p:style>
        <p:txBody>
          <a:bodyPr wrap="square" lIns="89988" tIns="107986" rIns="89988" bIns="107986" anchor="t">
            <a:spAutoFit/>
          </a:bodyPr>
          <a:lstStyle/>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p:txBody>
      </p:sp>
      <p:sp>
        <p:nvSpPr>
          <p:cNvPr id="28" name="Rectángulo 27">
            <a:extLst>
              <a:ext uri="{FF2B5EF4-FFF2-40B4-BE49-F238E27FC236}">
                <a16:creationId xmlns:a16="http://schemas.microsoft.com/office/drawing/2014/main" id="{54EA3B83-5D02-4DC4-A220-EBD6090EA740}"/>
              </a:ext>
            </a:extLst>
          </p:cNvPr>
          <p:cNvSpPr/>
          <p:nvPr/>
        </p:nvSpPr>
        <p:spPr>
          <a:xfrm>
            <a:off x="1" y="1685392"/>
            <a:ext cx="12187006" cy="923330"/>
          </a:xfrm>
          <a:prstGeom prst="rect">
            <a:avLst/>
          </a:prstGeom>
        </p:spPr>
        <p:txBody>
          <a:bodyPr wrap="square">
            <a:spAutoFit/>
          </a:bodyPr>
          <a:lstStyle/>
          <a:p>
            <a:pPr algn="ctr"/>
            <a:r>
              <a:rPr lang="en-US" dirty="0">
                <a:ea typeface="MS Mincho" panose="02020609040205080304" pitchFamily="49" charset="-128"/>
                <a:cs typeface="Times New Roman" panose="02020603050405020304" pitchFamily="18" charset="0"/>
              </a:rPr>
              <a:t>Theoretical frameworks for HEP</a:t>
            </a:r>
          </a:p>
          <a:p>
            <a:pPr algn="ctr"/>
            <a:r>
              <a:rPr lang="en-US" dirty="0">
                <a:ea typeface="MS Mincho" panose="02020609040205080304" pitchFamily="49" charset="-128"/>
                <a:cs typeface="Times New Roman" panose="02020603050405020304" pitchFamily="18" charset="0"/>
              </a:rPr>
              <a:t>Describe and understand the fundamental forces and particles </a:t>
            </a:r>
          </a:p>
          <a:p>
            <a:pPr algn="ctr"/>
            <a:r>
              <a:rPr lang="en-US" dirty="0">
                <a:ea typeface="MS Mincho" panose="02020609040205080304" pitchFamily="49" charset="-128"/>
                <a:cs typeface="Times New Roman" panose="02020603050405020304" pitchFamily="18" charset="0"/>
              </a:rPr>
              <a:t>that make of the universe at all scales, from subatomic to cosmic scale</a:t>
            </a:r>
          </a:p>
        </p:txBody>
      </p:sp>
      <p:sp>
        <p:nvSpPr>
          <p:cNvPr id="2" name="Rectángulo 1">
            <a:extLst>
              <a:ext uri="{FF2B5EF4-FFF2-40B4-BE49-F238E27FC236}">
                <a16:creationId xmlns:a16="http://schemas.microsoft.com/office/drawing/2014/main" id="{E644C873-3934-4B52-8937-A6F574554CD6}"/>
              </a:ext>
            </a:extLst>
          </p:cNvPr>
          <p:cNvSpPr/>
          <p:nvPr/>
        </p:nvSpPr>
        <p:spPr>
          <a:xfrm>
            <a:off x="974193" y="2770185"/>
            <a:ext cx="10840435" cy="3477875"/>
          </a:xfrm>
          <a:prstGeom prst="rect">
            <a:avLst/>
          </a:prstGeom>
        </p:spPr>
        <p:txBody>
          <a:bodyPr wrap="square">
            <a:spAutoFit/>
          </a:bodyPr>
          <a:lstStyle/>
          <a:p>
            <a:pPr marL="342900" indent="-342900">
              <a:buAutoNum type="arabicPeriod"/>
            </a:pPr>
            <a:r>
              <a:rPr lang="en-US" b="1" dirty="0">
                <a:latin typeface="Calibri" panose="020F0502020204030204" pitchFamily="34" charset="0"/>
                <a:ea typeface="MS Mincho" panose="02020609040205080304" pitchFamily="49" charset="-128"/>
                <a:cs typeface="Times New Roman" panose="02020603050405020304" pitchFamily="18" charset="0"/>
              </a:rPr>
              <a:t>Quantum Mechanics:</a:t>
            </a:r>
            <a:r>
              <a:rPr lang="es-ES" b="1" dirty="0">
                <a:latin typeface="Calibri" panose="020F0502020204030204" pitchFamily="34" charset="0"/>
                <a:ea typeface="MS Mincho" panose="02020609040205080304" pitchFamily="49" charset="-128"/>
                <a:cs typeface="Times New Roman" panose="02020603050405020304" pitchFamily="18" charset="0"/>
              </a:rPr>
              <a:t> </a:t>
            </a:r>
            <a:r>
              <a:rPr lang="en-US" dirty="0">
                <a:latin typeface="Calibri" panose="020F0502020204030204" pitchFamily="34" charset="0"/>
                <a:ea typeface="MS Mincho" panose="02020609040205080304" pitchFamily="49" charset="-128"/>
                <a:cs typeface="Times New Roman" panose="02020603050405020304" pitchFamily="18" charset="0"/>
              </a:rPr>
              <a:t>branch of physics that deals with the behavior of particles at microscopic scales </a:t>
            </a:r>
          </a:p>
          <a:p>
            <a:r>
              <a:rPr lang="en-US" dirty="0">
                <a:latin typeface="Calibri" panose="020F0502020204030204" pitchFamily="34" charset="0"/>
                <a:ea typeface="MS Mincho" panose="02020609040205080304" pitchFamily="49" charset="-128"/>
                <a:cs typeface="Times New Roman" panose="02020603050405020304" pitchFamily="18" charset="0"/>
              </a:rPr>
              <a:t>(atoms and subatomic particles) - crucial for describing phenomena such as:</a:t>
            </a:r>
            <a:endParaRPr lang="es-ES" dirty="0">
              <a:latin typeface="Calibri" panose="020F0502020204030204" pitchFamily="34" charset="0"/>
              <a:ea typeface="MS Mincho" panose="02020609040205080304" pitchFamily="49" charset="-128"/>
              <a:cs typeface="Times New Roman" panose="02020603050405020304" pitchFamily="18" charset="0"/>
            </a:endParaRPr>
          </a:p>
          <a:p>
            <a:r>
              <a:rPr lang="en-US" sz="1600" dirty="0">
                <a:latin typeface="Calibri" panose="020F0502020204030204" pitchFamily="34" charset="0"/>
                <a:ea typeface="MS Mincho" panose="02020609040205080304" pitchFamily="49" charset="-128"/>
                <a:cs typeface="Times New Roman" panose="02020603050405020304" pitchFamily="18" charset="0"/>
              </a:rPr>
              <a:t>- Particle-wave duality: Particles like electrons and photons exhibit both wave-like and particle-like behavior.</a:t>
            </a:r>
            <a:endParaRPr lang="es-ES" sz="1600" dirty="0">
              <a:latin typeface="Calibri" panose="020F0502020204030204" pitchFamily="34" charset="0"/>
              <a:ea typeface="MS Mincho" panose="02020609040205080304" pitchFamily="49" charset="-128"/>
              <a:cs typeface="Times New Roman" panose="02020603050405020304" pitchFamily="18" charset="0"/>
            </a:endParaRPr>
          </a:p>
          <a:p>
            <a:pPr marL="285750" indent="-285750">
              <a:buFontTx/>
              <a:buChar char="-"/>
            </a:pPr>
            <a:r>
              <a:rPr lang="en-US" sz="1600" dirty="0">
                <a:latin typeface="Calibri" panose="020F0502020204030204" pitchFamily="34" charset="0"/>
                <a:ea typeface="MS Mincho" panose="02020609040205080304" pitchFamily="49" charset="-128"/>
                <a:cs typeface="Times New Roman" panose="02020603050405020304" pitchFamily="18" charset="0"/>
              </a:rPr>
              <a:t>Superposition and entanglement: Particles can exist in multiple states simultaneously, and pairs of particles can be entangled, meaning the state of one particle is linked to the other.</a:t>
            </a:r>
          </a:p>
          <a:p>
            <a:pPr marL="285750" indent="-285750">
              <a:buFontTx/>
              <a:buChar char="-"/>
            </a:pPr>
            <a:endParaRPr lang="es-ES" sz="1600" dirty="0">
              <a:latin typeface="Calibri" panose="020F0502020204030204" pitchFamily="34" charset="0"/>
              <a:ea typeface="MS Mincho" panose="02020609040205080304" pitchFamily="49" charset="-128"/>
              <a:cs typeface="Times New Roman" panose="02020603050405020304" pitchFamily="18" charset="0"/>
            </a:endParaRPr>
          </a:p>
          <a:p>
            <a:r>
              <a:rPr lang="en-US" b="1" dirty="0">
                <a:latin typeface="Calibri" panose="020F0502020204030204" pitchFamily="34" charset="0"/>
                <a:ea typeface="MS Mincho" panose="02020609040205080304" pitchFamily="49" charset="-128"/>
                <a:cs typeface="Times New Roman" panose="02020603050405020304" pitchFamily="18" charset="0"/>
              </a:rPr>
              <a:t>2. Quantum Field Theory (QFT) :</a:t>
            </a:r>
            <a:r>
              <a:rPr lang="es-ES" b="1" dirty="0">
                <a:latin typeface="Calibri" panose="020F0502020204030204" pitchFamily="34" charset="0"/>
                <a:ea typeface="MS Mincho" panose="02020609040205080304" pitchFamily="49" charset="-128"/>
                <a:cs typeface="Times New Roman" panose="02020603050405020304" pitchFamily="18" charset="0"/>
              </a:rPr>
              <a:t> </a:t>
            </a:r>
            <a:r>
              <a:rPr lang="en-US" dirty="0">
                <a:latin typeface="Calibri" panose="020F0502020204030204" pitchFamily="34" charset="0"/>
                <a:ea typeface="MS Mincho" panose="02020609040205080304" pitchFamily="49" charset="-128"/>
                <a:cs typeface="Times New Roman" panose="02020603050405020304" pitchFamily="18" charset="0"/>
              </a:rPr>
              <a:t>theoretical framework that combines quantum mechanics with special relativity </a:t>
            </a:r>
            <a:r>
              <a:rPr lang="en-US" sz="1600" dirty="0">
                <a:latin typeface="Calibri" panose="020F0502020204030204" pitchFamily="34" charset="0"/>
                <a:ea typeface="MS Mincho" panose="02020609040205080304" pitchFamily="49" charset="-128"/>
                <a:cs typeface="Times New Roman" panose="02020603050405020304" pitchFamily="18" charset="0"/>
              </a:rPr>
              <a:t>– e.g. foundation for understanding how particles interact in HEP, such as LHC. </a:t>
            </a:r>
          </a:p>
          <a:p>
            <a:r>
              <a:rPr lang="en-US" sz="1600" dirty="0">
                <a:latin typeface="Calibri" panose="020F0502020204030204" pitchFamily="34" charset="0"/>
                <a:ea typeface="MS Mincho" panose="02020609040205080304" pitchFamily="49" charset="-128"/>
                <a:cs typeface="Times New Roman" panose="02020603050405020304" pitchFamily="18" charset="0"/>
              </a:rPr>
              <a:t>A central idea in QFT is that particles are excitations or quanta of underlying fields that permeate space. </a:t>
            </a:r>
          </a:p>
          <a:p>
            <a:endParaRPr lang="en-US" sz="1600" dirty="0">
              <a:latin typeface="Calibri" panose="020F0502020204030204" pitchFamily="34" charset="0"/>
              <a:ea typeface="MS Mincho" panose="02020609040205080304" pitchFamily="49" charset="-128"/>
              <a:cs typeface="Times New Roman" panose="02020603050405020304" pitchFamily="18" charset="0"/>
            </a:endParaRPr>
          </a:p>
          <a:p>
            <a:r>
              <a:rPr lang="en-US" b="1" dirty="0">
                <a:latin typeface="Calibri" panose="020F0502020204030204" pitchFamily="34" charset="0"/>
                <a:ea typeface="MS Mincho" panose="02020609040205080304" pitchFamily="49" charset="-128"/>
                <a:cs typeface="Times New Roman" panose="02020603050405020304" pitchFamily="18" charset="0"/>
              </a:rPr>
              <a:t>3. The Standard Model of Particle Physics:</a:t>
            </a:r>
            <a:r>
              <a:rPr lang="es-ES" b="1" dirty="0">
                <a:latin typeface="Calibri" panose="020F0502020204030204" pitchFamily="34" charset="0"/>
                <a:ea typeface="MS Mincho" panose="02020609040205080304" pitchFamily="49" charset="-128"/>
                <a:cs typeface="Times New Roman" panose="02020603050405020304" pitchFamily="18" charset="0"/>
              </a:rPr>
              <a:t> </a:t>
            </a:r>
            <a:r>
              <a:rPr lang="en-US" dirty="0">
                <a:latin typeface="Calibri" panose="020F0502020204030204" pitchFamily="34" charset="0"/>
                <a:ea typeface="MS Mincho" panose="02020609040205080304" pitchFamily="49" charset="-128"/>
                <a:cs typeface="Times New Roman" panose="02020603050405020304" pitchFamily="18" charset="0"/>
              </a:rPr>
              <a:t>QFT describes three of the four known fundamental forces (electromagnetic, weak, and strong forces) and classifies all known elementary particles (quarks, leptons, bosons). </a:t>
            </a:r>
          </a:p>
          <a:p>
            <a:r>
              <a:rPr lang="en-US" sz="1600" dirty="0">
                <a:latin typeface="Calibri" panose="020F0502020204030204" pitchFamily="34" charset="0"/>
                <a:ea typeface="MS Mincho" panose="02020609040205080304" pitchFamily="49" charset="-128"/>
                <a:cs typeface="Times New Roman" panose="02020603050405020304" pitchFamily="18" charset="0"/>
              </a:rPr>
              <a:t>The Higgs boson, discovered in 2012, is part of this model</a:t>
            </a:r>
            <a:r>
              <a:rPr lang="en-US" dirty="0">
                <a:latin typeface="Calibri" panose="020F0502020204030204" pitchFamily="34" charset="0"/>
                <a:ea typeface="MS Mincho" panose="02020609040205080304" pitchFamily="49" charset="-128"/>
                <a:cs typeface="Times New Roman" panose="02020603050405020304" pitchFamily="18" charset="0"/>
              </a:rPr>
              <a:t>.</a:t>
            </a:r>
            <a:endParaRPr lang="es-ES" dirty="0">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2692561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50</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a:extLst>
              <a:ext uri="{FF2B5EF4-FFF2-40B4-BE49-F238E27FC236}">
                <a16:creationId xmlns:a16="http://schemas.microsoft.com/office/drawing/2014/main" id="{D9EF5CE0-EE84-468E-B1AB-927E67706F6C}"/>
              </a:ext>
            </a:extLst>
          </p:cNvPr>
          <p:cNvPicPr>
            <a:picLocks noChangeAspect="1"/>
          </p:cNvPicPr>
          <p:nvPr/>
        </p:nvPicPr>
        <p:blipFill rotWithShape="1">
          <a:blip r:embed="rId11"/>
          <a:srcRect b="15836"/>
          <a:stretch/>
        </p:blipFill>
        <p:spPr>
          <a:xfrm>
            <a:off x="12876874" y="1035106"/>
            <a:ext cx="2782003" cy="5622706"/>
          </a:xfrm>
          <a:prstGeom prst="rect">
            <a:avLst/>
          </a:prstGeom>
        </p:spPr>
      </p:pic>
      <p:pic>
        <p:nvPicPr>
          <p:cNvPr id="19" name="Imagen 18">
            <a:extLst>
              <a:ext uri="{FF2B5EF4-FFF2-40B4-BE49-F238E27FC236}">
                <a16:creationId xmlns:a16="http://schemas.microsoft.com/office/drawing/2014/main" id="{2DC7FB8F-4093-4D4B-87DE-6DC722A929A2}"/>
              </a:ext>
            </a:extLst>
          </p:cNvPr>
          <p:cNvPicPr>
            <a:picLocks noChangeAspect="1"/>
          </p:cNvPicPr>
          <p:nvPr/>
        </p:nvPicPr>
        <p:blipFill>
          <a:blip r:embed="rId12"/>
          <a:stretch>
            <a:fillRect/>
          </a:stretch>
        </p:blipFill>
        <p:spPr>
          <a:xfrm>
            <a:off x="15834076" y="3195370"/>
            <a:ext cx="2591162" cy="981212"/>
          </a:xfrm>
          <a:prstGeom prst="rect">
            <a:avLst/>
          </a:prstGeom>
        </p:spPr>
      </p:pic>
      <p:pic>
        <p:nvPicPr>
          <p:cNvPr id="20" name="Imagen 19">
            <a:extLst>
              <a:ext uri="{FF2B5EF4-FFF2-40B4-BE49-F238E27FC236}">
                <a16:creationId xmlns:a16="http://schemas.microsoft.com/office/drawing/2014/main" id="{E5BACC9C-BE80-4970-B159-F595CD269149}"/>
              </a:ext>
            </a:extLst>
          </p:cNvPr>
          <p:cNvPicPr>
            <a:picLocks noChangeAspect="1"/>
          </p:cNvPicPr>
          <p:nvPr/>
        </p:nvPicPr>
        <p:blipFill rotWithShape="1">
          <a:blip r:embed="rId11"/>
          <a:srcRect t="84321"/>
          <a:stretch/>
        </p:blipFill>
        <p:spPr>
          <a:xfrm>
            <a:off x="15819213" y="2095075"/>
            <a:ext cx="2606025" cy="981212"/>
          </a:xfrm>
          <a:prstGeom prst="rect">
            <a:avLst/>
          </a:prstGeom>
        </p:spPr>
      </p:pic>
    </p:spTree>
    <p:extLst>
      <p:ext uri="{BB962C8B-B14F-4D97-AF65-F5344CB8AC3E}">
        <p14:creationId xmlns:p14="http://schemas.microsoft.com/office/powerpoint/2010/main" val="1108114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51</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7" name="1 CuadroTexto">
            <a:extLst>
              <a:ext uri="{FF2B5EF4-FFF2-40B4-BE49-F238E27FC236}">
                <a16:creationId xmlns:a16="http://schemas.microsoft.com/office/drawing/2014/main" id="{87CA6304-8440-4983-B1CD-4120FF5D0399}"/>
              </a:ext>
            </a:extLst>
          </p:cNvPr>
          <p:cNvSpPr txBox="1"/>
          <p:nvPr/>
        </p:nvSpPr>
        <p:spPr>
          <a:xfrm>
            <a:off x="1329351" y="1094499"/>
            <a:ext cx="9293289" cy="477054"/>
          </a:xfrm>
          <a:prstGeom prst="rect">
            <a:avLst/>
          </a:prstGeom>
          <a:noFill/>
        </p:spPr>
        <p:txBody>
          <a:bodyPr wrap="square" rtlCol="0" anchor="ctr">
            <a:spAutoFit/>
          </a:bodyPr>
          <a:lstStyle/>
          <a:p>
            <a:pPr algn="ctr"/>
            <a:r>
              <a:rPr lang="es-ES" sz="2500" b="1" dirty="0">
                <a:effectLst>
                  <a:outerShdw blurRad="38100" dist="38100" dir="2700000" algn="tl">
                    <a:srgbClr val="000000">
                      <a:alpha val="43137"/>
                    </a:srgbClr>
                  </a:outerShdw>
                </a:effectLst>
              </a:rPr>
              <a:t>Quantum </a:t>
            </a:r>
            <a:r>
              <a:rPr lang="es-ES" sz="2500" b="1" dirty="0" err="1">
                <a:effectLst>
                  <a:outerShdw blurRad="38100" dist="38100" dir="2700000" algn="tl">
                    <a:srgbClr val="000000">
                      <a:alpha val="43137"/>
                    </a:srgbClr>
                  </a:outerShdw>
                </a:effectLst>
              </a:rPr>
              <a:t>Principles</a:t>
            </a:r>
            <a:r>
              <a:rPr lang="es-ES" sz="2500" b="1" dirty="0">
                <a:effectLst>
                  <a:outerShdw blurRad="38100" dist="38100" dir="2700000" algn="tl">
                    <a:srgbClr val="000000">
                      <a:alpha val="43137"/>
                    </a:srgbClr>
                  </a:outerShdw>
                </a:effectLst>
              </a:rPr>
              <a:t> </a:t>
            </a:r>
            <a:r>
              <a:rPr lang="es-ES" sz="2500" b="1" dirty="0" err="1">
                <a:effectLst>
                  <a:outerShdw blurRad="38100" dist="38100" dir="2700000" algn="tl">
                    <a:srgbClr val="000000">
                      <a:alpha val="43137"/>
                    </a:srgbClr>
                  </a:outerShdw>
                </a:effectLst>
              </a:rPr>
              <a:t>push</a:t>
            </a:r>
            <a:r>
              <a:rPr lang="es-ES" sz="2500" b="1" dirty="0">
                <a:effectLst>
                  <a:outerShdw blurRad="38100" dist="38100" dir="2700000" algn="tl">
                    <a:srgbClr val="000000">
                      <a:alpha val="43137"/>
                    </a:srgbClr>
                  </a:outerShdw>
                </a:effectLst>
              </a:rPr>
              <a:t>/</a:t>
            </a:r>
            <a:r>
              <a:rPr lang="es-ES" sz="2500" b="1" dirty="0" err="1">
                <a:effectLst>
                  <a:outerShdw blurRad="38100" dist="38100" dir="2700000" algn="tl">
                    <a:srgbClr val="000000">
                      <a:alpha val="43137"/>
                    </a:srgbClr>
                  </a:outerShdw>
                </a:effectLst>
              </a:rPr>
              <a:t>pull</a:t>
            </a:r>
            <a:r>
              <a:rPr lang="es-ES" sz="2500" b="1" dirty="0">
                <a:effectLst>
                  <a:outerShdw blurRad="38100" dist="38100" dir="2700000" algn="tl">
                    <a:srgbClr val="000000">
                      <a:alpha val="43137"/>
                    </a:srgbClr>
                  </a:outerShdw>
                </a:effectLst>
              </a:rPr>
              <a:t> Quantum </a:t>
            </a:r>
            <a:r>
              <a:rPr lang="es-ES" sz="2500" b="1" dirty="0" err="1">
                <a:effectLst>
                  <a:outerShdw blurRad="38100" dist="38100" dir="2700000" algn="tl">
                    <a:srgbClr val="000000">
                      <a:alpha val="43137"/>
                    </a:srgbClr>
                  </a:outerShdw>
                </a:effectLst>
              </a:rPr>
              <a:t>Techmologies</a:t>
            </a:r>
            <a:endParaRPr lang="es-ES" sz="2500" b="1" dirty="0">
              <a:effectLst>
                <a:outerShdw blurRad="38100" dist="38100" dir="2700000" algn="tl">
                  <a:srgbClr val="000000">
                    <a:alpha val="43137"/>
                  </a:srgbClr>
                </a:outerShdw>
              </a:effectLst>
            </a:endParaRPr>
          </a:p>
        </p:txBody>
      </p:sp>
      <p:sp>
        <p:nvSpPr>
          <p:cNvPr id="28" name="3 Rectángulo">
            <a:extLst>
              <a:ext uri="{FF2B5EF4-FFF2-40B4-BE49-F238E27FC236}">
                <a16:creationId xmlns:a16="http://schemas.microsoft.com/office/drawing/2014/main" id="{FDDD9853-9E7F-4C80-96A0-EBBA3966D1EF}"/>
              </a:ext>
            </a:extLst>
          </p:cNvPr>
          <p:cNvSpPr/>
          <p:nvPr/>
        </p:nvSpPr>
        <p:spPr>
          <a:xfrm>
            <a:off x="1100430" y="1758885"/>
            <a:ext cx="10976270" cy="369332"/>
          </a:xfrm>
          <a:prstGeom prst="rect">
            <a:avLst/>
          </a:prstGeom>
        </p:spPr>
        <p:txBody>
          <a:bodyPr wrap="square">
            <a:spAutoFit/>
          </a:bodyPr>
          <a:lstStyle/>
          <a:p>
            <a:pPr algn="just"/>
            <a:r>
              <a:rPr lang="en-US" b="1" u="sng" dirty="0"/>
              <a:t>Framework</a:t>
            </a:r>
            <a:r>
              <a:rPr lang="en-US" b="1" dirty="0"/>
              <a:t>: </a:t>
            </a:r>
            <a:r>
              <a:rPr lang="en-US" dirty="0"/>
              <a:t>to deliver </a:t>
            </a:r>
            <a:r>
              <a:rPr lang="en-US" b="1" dirty="0"/>
              <a:t>useful devices and processes </a:t>
            </a:r>
            <a:r>
              <a:rPr lang="en-US" dirty="0"/>
              <a:t>that are based on </a:t>
            </a:r>
            <a:r>
              <a:rPr lang="en-US" b="1" dirty="0"/>
              <a:t>quantum principles</a:t>
            </a:r>
          </a:p>
        </p:txBody>
      </p:sp>
      <p:pic>
        <p:nvPicPr>
          <p:cNvPr id="29" name="Imagen 28">
            <a:extLst>
              <a:ext uri="{FF2B5EF4-FFF2-40B4-BE49-F238E27FC236}">
                <a16:creationId xmlns:a16="http://schemas.microsoft.com/office/drawing/2014/main" id="{BF12A74C-B3DC-4537-A1A4-4E96E0E5BA91}"/>
              </a:ext>
            </a:extLst>
          </p:cNvPr>
          <p:cNvPicPr>
            <a:picLocks noChangeAspect="1"/>
          </p:cNvPicPr>
          <p:nvPr/>
        </p:nvPicPr>
        <p:blipFill rotWithShape="1">
          <a:blip r:embed="rId11"/>
          <a:srcRect t="55986" b="14522"/>
          <a:stretch/>
        </p:blipFill>
        <p:spPr>
          <a:xfrm>
            <a:off x="817909" y="4282089"/>
            <a:ext cx="10316174" cy="1675521"/>
          </a:xfrm>
          <a:prstGeom prst="rect">
            <a:avLst/>
          </a:prstGeom>
        </p:spPr>
      </p:pic>
      <p:pic>
        <p:nvPicPr>
          <p:cNvPr id="30" name="Imagen 29">
            <a:extLst>
              <a:ext uri="{FF2B5EF4-FFF2-40B4-BE49-F238E27FC236}">
                <a16:creationId xmlns:a16="http://schemas.microsoft.com/office/drawing/2014/main" id="{CA906599-786E-43FB-A7F8-1C7A6BFF52B5}"/>
              </a:ext>
            </a:extLst>
          </p:cNvPr>
          <p:cNvPicPr>
            <a:picLocks noChangeAspect="1"/>
          </p:cNvPicPr>
          <p:nvPr/>
        </p:nvPicPr>
        <p:blipFill rotWithShape="1">
          <a:blip r:embed="rId11"/>
          <a:srcRect b="70475"/>
          <a:stretch/>
        </p:blipFill>
        <p:spPr>
          <a:xfrm>
            <a:off x="817909" y="2293850"/>
            <a:ext cx="10316174" cy="1675522"/>
          </a:xfrm>
          <a:prstGeom prst="rect">
            <a:avLst/>
          </a:prstGeom>
        </p:spPr>
      </p:pic>
      <p:pic>
        <p:nvPicPr>
          <p:cNvPr id="18" name="Imagen 17">
            <a:extLst>
              <a:ext uri="{FF2B5EF4-FFF2-40B4-BE49-F238E27FC236}">
                <a16:creationId xmlns:a16="http://schemas.microsoft.com/office/drawing/2014/main" id="{D9EF5CE0-EE84-468E-B1AB-927E67706F6C}"/>
              </a:ext>
            </a:extLst>
          </p:cNvPr>
          <p:cNvPicPr>
            <a:picLocks noChangeAspect="1"/>
          </p:cNvPicPr>
          <p:nvPr/>
        </p:nvPicPr>
        <p:blipFill rotWithShape="1">
          <a:blip r:embed="rId12"/>
          <a:srcRect b="15836"/>
          <a:stretch/>
        </p:blipFill>
        <p:spPr>
          <a:xfrm>
            <a:off x="12876874" y="1035106"/>
            <a:ext cx="2782003" cy="5622706"/>
          </a:xfrm>
          <a:prstGeom prst="rect">
            <a:avLst/>
          </a:prstGeom>
        </p:spPr>
      </p:pic>
      <p:pic>
        <p:nvPicPr>
          <p:cNvPr id="19" name="Imagen 18">
            <a:extLst>
              <a:ext uri="{FF2B5EF4-FFF2-40B4-BE49-F238E27FC236}">
                <a16:creationId xmlns:a16="http://schemas.microsoft.com/office/drawing/2014/main" id="{2DC7FB8F-4093-4D4B-87DE-6DC722A929A2}"/>
              </a:ext>
            </a:extLst>
          </p:cNvPr>
          <p:cNvPicPr>
            <a:picLocks noChangeAspect="1"/>
          </p:cNvPicPr>
          <p:nvPr/>
        </p:nvPicPr>
        <p:blipFill>
          <a:blip r:embed="rId13"/>
          <a:stretch>
            <a:fillRect/>
          </a:stretch>
        </p:blipFill>
        <p:spPr>
          <a:xfrm>
            <a:off x="15834076" y="3195370"/>
            <a:ext cx="2591162" cy="981212"/>
          </a:xfrm>
          <a:prstGeom prst="rect">
            <a:avLst/>
          </a:prstGeom>
        </p:spPr>
      </p:pic>
      <p:pic>
        <p:nvPicPr>
          <p:cNvPr id="20" name="Imagen 19">
            <a:extLst>
              <a:ext uri="{FF2B5EF4-FFF2-40B4-BE49-F238E27FC236}">
                <a16:creationId xmlns:a16="http://schemas.microsoft.com/office/drawing/2014/main" id="{E5BACC9C-BE80-4970-B159-F595CD269149}"/>
              </a:ext>
            </a:extLst>
          </p:cNvPr>
          <p:cNvPicPr>
            <a:picLocks noChangeAspect="1"/>
          </p:cNvPicPr>
          <p:nvPr/>
        </p:nvPicPr>
        <p:blipFill rotWithShape="1">
          <a:blip r:embed="rId12"/>
          <a:srcRect t="84321"/>
          <a:stretch/>
        </p:blipFill>
        <p:spPr>
          <a:xfrm>
            <a:off x="15819213" y="2095075"/>
            <a:ext cx="2606025" cy="981212"/>
          </a:xfrm>
          <a:prstGeom prst="rect">
            <a:avLst/>
          </a:prstGeom>
        </p:spPr>
      </p:pic>
    </p:spTree>
    <p:extLst>
      <p:ext uri="{BB962C8B-B14F-4D97-AF65-F5344CB8AC3E}">
        <p14:creationId xmlns:p14="http://schemas.microsoft.com/office/powerpoint/2010/main" val="27147681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52</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7" name="1 CuadroTexto">
            <a:extLst>
              <a:ext uri="{FF2B5EF4-FFF2-40B4-BE49-F238E27FC236}">
                <a16:creationId xmlns:a16="http://schemas.microsoft.com/office/drawing/2014/main" id="{87CA6304-8440-4983-B1CD-4120FF5D0399}"/>
              </a:ext>
            </a:extLst>
          </p:cNvPr>
          <p:cNvSpPr txBox="1"/>
          <p:nvPr/>
        </p:nvSpPr>
        <p:spPr>
          <a:xfrm>
            <a:off x="1329351" y="1029182"/>
            <a:ext cx="9293289" cy="477054"/>
          </a:xfrm>
          <a:prstGeom prst="rect">
            <a:avLst/>
          </a:prstGeom>
          <a:noFill/>
        </p:spPr>
        <p:txBody>
          <a:bodyPr wrap="square" rtlCol="0" anchor="ctr">
            <a:spAutoFit/>
          </a:bodyPr>
          <a:lstStyle/>
          <a:p>
            <a:pPr algn="ctr"/>
            <a:r>
              <a:rPr lang="es-ES" sz="2500" b="1" dirty="0">
                <a:effectLst>
                  <a:outerShdw blurRad="38100" dist="38100" dir="2700000" algn="tl">
                    <a:srgbClr val="000000">
                      <a:alpha val="43137"/>
                    </a:srgbClr>
                  </a:outerShdw>
                </a:effectLst>
              </a:rPr>
              <a:t>Quantum </a:t>
            </a:r>
            <a:r>
              <a:rPr lang="es-ES" sz="2500" b="1" dirty="0" err="1">
                <a:effectLst>
                  <a:outerShdw blurRad="38100" dist="38100" dir="2700000" algn="tl">
                    <a:srgbClr val="000000">
                      <a:alpha val="43137"/>
                    </a:srgbClr>
                  </a:outerShdw>
                </a:effectLst>
              </a:rPr>
              <a:t>Principles</a:t>
            </a:r>
            <a:r>
              <a:rPr lang="es-ES" sz="2500" b="1" dirty="0">
                <a:effectLst>
                  <a:outerShdw blurRad="38100" dist="38100" dir="2700000" algn="tl">
                    <a:srgbClr val="000000">
                      <a:alpha val="43137"/>
                    </a:srgbClr>
                  </a:outerShdw>
                </a:effectLst>
              </a:rPr>
              <a:t> </a:t>
            </a:r>
            <a:r>
              <a:rPr lang="es-ES" sz="2500" b="1" dirty="0" err="1">
                <a:effectLst>
                  <a:outerShdw blurRad="38100" dist="38100" dir="2700000" algn="tl">
                    <a:srgbClr val="000000">
                      <a:alpha val="43137"/>
                    </a:srgbClr>
                  </a:outerShdw>
                </a:effectLst>
              </a:rPr>
              <a:t>push</a:t>
            </a:r>
            <a:r>
              <a:rPr lang="es-ES" sz="2500" b="1" dirty="0">
                <a:effectLst>
                  <a:outerShdw blurRad="38100" dist="38100" dir="2700000" algn="tl">
                    <a:srgbClr val="000000">
                      <a:alpha val="43137"/>
                    </a:srgbClr>
                  </a:outerShdw>
                </a:effectLst>
              </a:rPr>
              <a:t>/</a:t>
            </a:r>
            <a:r>
              <a:rPr lang="es-ES" sz="2500" b="1" dirty="0" err="1">
                <a:effectLst>
                  <a:outerShdw blurRad="38100" dist="38100" dir="2700000" algn="tl">
                    <a:srgbClr val="000000">
                      <a:alpha val="43137"/>
                    </a:srgbClr>
                  </a:outerShdw>
                </a:effectLst>
              </a:rPr>
              <a:t>pull</a:t>
            </a:r>
            <a:r>
              <a:rPr lang="es-ES" sz="2500" b="1" dirty="0">
                <a:effectLst>
                  <a:outerShdw blurRad="38100" dist="38100" dir="2700000" algn="tl">
                    <a:srgbClr val="000000">
                      <a:alpha val="43137"/>
                    </a:srgbClr>
                  </a:outerShdw>
                </a:effectLst>
              </a:rPr>
              <a:t> Quantum </a:t>
            </a:r>
            <a:r>
              <a:rPr lang="es-ES" sz="2500" b="1" dirty="0" err="1">
                <a:effectLst>
                  <a:outerShdw blurRad="38100" dist="38100" dir="2700000" algn="tl">
                    <a:srgbClr val="000000">
                      <a:alpha val="43137"/>
                    </a:srgbClr>
                  </a:outerShdw>
                </a:effectLst>
              </a:rPr>
              <a:t>Techmologies</a:t>
            </a:r>
            <a:endParaRPr lang="es-ES" sz="2500" b="1" dirty="0">
              <a:effectLst>
                <a:outerShdw blurRad="38100" dist="38100" dir="2700000" algn="tl">
                  <a:srgbClr val="000000">
                    <a:alpha val="43137"/>
                  </a:srgbClr>
                </a:outerShdw>
              </a:effectLst>
            </a:endParaRPr>
          </a:p>
        </p:txBody>
      </p:sp>
      <p:sp>
        <p:nvSpPr>
          <p:cNvPr id="28" name="3 Rectángulo">
            <a:extLst>
              <a:ext uri="{FF2B5EF4-FFF2-40B4-BE49-F238E27FC236}">
                <a16:creationId xmlns:a16="http://schemas.microsoft.com/office/drawing/2014/main" id="{FDDD9853-9E7F-4C80-96A0-EBBA3966D1EF}"/>
              </a:ext>
            </a:extLst>
          </p:cNvPr>
          <p:cNvSpPr/>
          <p:nvPr/>
        </p:nvSpPr>
        <p:spPr>
          <a:xfrm>
            <a:off x="1100430" y="1600258"/>
            <a:ext cx="9956346" cy="369332"/>
          </a:xfrm>
          <a:prstGeom prst="rect">
            <a:avLst/>
          </a:prstGeom>
        </p:spPr>
        <p:txBody>
          <a:bodyPr wrap="square">
            <a:spAutoFit/>
          </a:bodyPr>
          <a:lstStyle/>
          <a:p>
            <a:pPr algn="just"/>
            <a:r>
              <a:rPr lang="en-US" b="1" u="sng" dirty="0"/>
              <a:t>Framework</a:t>
            </a:r>
            <a:r>
              <a:rPr lang="en-US" b="1" dirty="0"/>
              <a:t>: </a:t>
            </a:r>
            <a:r>
              <a:rPr lang="en-US" dirty="0"/>
              <a:t>to deliver </a:t>
            </a:r>
            <a:r>
              <a:rPr lang="en-US" b="1" dirty="0"/>
              <a:t>useful devices and processes </a:t>
            </a:r>
            <a:r>
              <a:rPr lang="en-US" dirty="0"/>
              <a:t>that are based on </a:t>
            </a:r>
            <a:r>
              <a:rPr lang="en-US" b="1" dirty="0"/>
              <a:t>quantum principles</a:t>
            </a:r>
          </a:p>
        </p:txBody>
      </p:sp>
      <p:pic>
        <p:nvPicPr>
          <p:cNvPr id="18" name="Imagen 17">
            <a:extLst>
              <a:ext uri="{FF2B5EF4-FFF2-40B4-BE49-F238E27FC236}">
                <a16:creationId xmlns:a16="http://schemas.microsoft.com/office/drawing/2014/main" id="{BA00B6EB-EF03-4248-9021-B39D56DD37FD}"/>
              </a:ext>
            </a:extLst>
          </p:cNvPr>
          <p:cNvPicPr>
            <a:picLocks noChangeAspect="1"/>
          </p:cNvPicPr>
          <p:nvPr/>
        </p:nvPicPr>
        <p:blipFill rotWithShape="1">
          <a:blip r:embed="rId11"/>
          <a:srcRect b="85010"/>
          <a:stretch/>
        </p:blipFill>
        <p:spPr>
          <a:xfrm>
            <a:off x="1266196" y="2021942"/>
            <a:ext cx="9417897" cy="908162"/>
          </a:xfrm>
          <a:prstGeom prst="rect">
            <a:avLst/>
          </a:prstGeom>
        </p:spPr>
      </p:pic>
      <p:pic>
        <p:nvPicPr>
          <p:cNvPr id="19" name="Imagen 18">
            <a:extLst>
              <a:ext uri="{FF2B5EF4-FFF2-40B4-BE49-F238E27FC236}">
                <a16:creationId xmlns:a16="http://schemas.microsoft.com/office/drawing/2014/main" id="{F69CB68A-8474-4CB3-AE29-103FE77A0706}"/>
              </a:ext>
            </a:extLst>
          </p:cNvPr>
          <p:cNvPicPr>
            <a:picLocks noChangeAspect="1"/>
          </p:cNvPicPr>
          <p:nvPr/>
        </p:nvPicPr>
        <p:blipFill rotWithShape="1">
          <a:blip r:embed="rId11"/>
          <a:srcRect t="32228" b="50037"/>
          <a:stretch/>
        </p:blipFill>
        <p:spPr>
          <a:xfrm>
            <a:off x="1241312" y="3536305"/>
            <a:ext cx="9417897" cy="1073020"/>
          </a:xfrm>
          <a:prstGeom prst="rect">
            <a:avLst/>
          </a:prstGeom>
        </p:spPr>
      </p:pic>
      <p:pic>
        <p:nvPicPr>
          <p:cNvPr id="20" name="Imagen 19">
            <a:extLst>
              <a:ext uri="{FF2B5EF4-FFF2-40B4-BE49-F238E27FC236}">
                <a16:creationId xmlns:a16="http://schemas.microsoft.com/office/drawing/2014/main" id="{E91184E2-FE76-49E2-B841-CFAF99F011EF}"/>
              </a:ext>
            </a:extLst>
          </p:cNvPr>
          <p:cNvPicPr>
            <a:picLocks noChangeAspect="1"/>
          </p:cNvPicPr>
          <p:nvPr/>
        </p:nvPicPr>
        <p:blipFill rotWithShape="1">
          <a:blip r:embed="rId11"/>
          <a:srcRect t="63174" b="16006"/>
          <a:stretch/>
        </p:blipFill>
        <p:spPr>
          <a:xfrm>
            <a:off x="1309346" y="4927372"/>
            <a:ext cx="9417897" cy="1259632"/>
          </a:xfrm>
          <a:prstGeom prst="rect">
            <a:avLst/>
          </a:prstGeom>
        </p:spPr>
      </p:pic>
      <p:pic>
        <p:nvPicPr>
          <p:cNvPr id="26" name="Imagen 25">
            <a:extLst>
              <a:ext uri="{FF2B5EF4-FFF2-40B4-BE49-F238E27FC236}">
                <a16:creationId xmlns:a16="http://schemas.microsoft.com/office/drawing/2014/main" id="{AAB878B1-123D-4175-9187-67D802E8AE6A}"/>
              </a:ext>
            </a:extLst>
          </p:cNvPr>
          <p:cNvPicPr>
            <a:picLocks noChangeAspect="1"/>
          </p:cNvPicPr>
          <p:nvPr/>
        </p:nvPicPr>
        <p:blipFill rotWithShape="1">
          <a:blip r:embed="rId11"/>
          <a:srcRect r="87322" b="75816"/>
          <a:stretch/>
        </p:blipFill>
        <p:spPr>
          <a:xfrm>
            <a:off x="1284858" y="2021942"/>
            <a:ext cx="1193978" cy="1465145"/>
          </a:xfrm>
          <a:prstGeom prst="rect">
            <a:avLst/>
          </a:prstGeom>
        </p:spPr>
      </p:pic>
      <p:pic>
        <p:nvPicPr>
          <p:cNvPr id="31" name="Imagen 30">
            <a:extLst>
              <a:ext uri="{FF2B5EF4-FFF2-40B4-BE49-F238E27FC236}">
                <a16:creationId xmlns:a16="http://schemas.microsoft.com/office/drawing/2014/main" id="{3972AFC6-1D78-4356-8351-9EF3BDF978DD}"/>
              </a:ext>
            </a:extLst>
          </p:cNvPr>
          <p:cNvPicPr>
            <a:picLocks noChangeAspect="1"/>
          </p:cNvPicPr>
          <p:nvPr/>
        </p:nvPicPr>
        <p:blipFill rotWithShape="1">
          <a:blip r:embed="rId11"/>
          <a:srcRect t="32227" r="87752" b="46109"/>
          <a:stretch/>
        </p:blipFill>
        <p:spPr>
          <a:xfrm>
            <a:off x="1328008" y="3537166"/>
            <a:ext cx="1153545" cy="1310646"/>
          </a:xfrm>
          <a:prstGeom prst="rect">
            <a:avLst/>
          </a:prstGeom>
        </p:spPr>
      </p:pic>
    </p:spTree>
    <p:extLst>
      <p:ext uri="{BB962C8B-B14F-4D97-AF65-F5344CB8AC3E}">
        <p14:creationId xmlns:p14="http://schemas.microsoft.com/office/powerpoint/2010/main" val="9009610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29777CCD-B4CD-4DF9-A08E-E3B14D8A8671}"/>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FB73A539-E4CA-4EB2-9288-058F18AAEE85}"/>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53</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B3DCF07B-7CC5-4A3F-AD62-1565EBB8639B}"/>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D626F5C6-1F24-4EED-AE82-49957595E9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5A8785B1-4628-4863-A39D-696D2B37D19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pic>
        <p:nvPicPr>
          <p:cNvPr id="29" name="Imagen 28">
            <a:extLst>
              <a:ext uri="{FF2B5EF4-FFF2-40B4-BE49-F238E27FC236}">
                <a16:creationId xmlns:a16="http://schemas.microsoft.com/office/drawing/2014/main" id="{641AC812-40AA-4D4F-B3D3-BFED617D1FB6}"/>
              </a:ext>
            </a:extLst>
          </p:cNvPr>
          <p:cNvPicPr>
            <a:picLocks noChangeAspect="1"/>
          </p:cNvPicPr>
          <p:nvPr/>
        </p:nvPicPr>
        <p:blipFill rotWithShape="1">
          <a:blip r:embed="rId11"/>
          <a:srcRect t="4846" b="6893"/>
          <a:stretch/>
        </p:blipFill>
        <p:spPr>
          <a:xfrm>
            <a:off x="5874760" y="905312"/>
            <a:ext cx="5221738" cy="5465438"/>
          </a:xfrm>
          <a:prstGeom prst="rect">
            <a:avLst/>
          </a:prstGeom>
        </p:spPr>
      </p:pic>
      <p:sp>
        <p:nvSpPr>
          <p:cNvPr id="2" name="CuadroTexto 1">
            <a:extLst>
              <a:ext uri="{FF2B5EF4-FFF2-40B4-BE49-F238E27FC236}">
                <a16:creationId xmlns:a16="http://schemas.microsoft.com/office/drawing/2014/main" id="{45F7B220-A3DF-4B75-9AA4-AD60F0A061A1}"/>
              </a:ext>
            </a:extLst>
          </p:cNvPr>
          <p:cNvSpPr txBox="1"/>
          <p:nvPr/>
        </p:nvSpPr>
        <p:spPr>
          <a:xfrm>
            <a:off x="742520" y="1518683"/>
            <a:ext cx="4467974" cy="1246495"/>
          </a:xfrm>
          <a:prstGeom prst="rect">
            <a:avLst/>
          </a:prstGeom>
          <a:noFill/>
        </p:spPr>
        <p:txBody>
          <a:bodyPr wrap="square" rtlCol="0">
            <a:spAutoFit/>
          </a:bodyPr>
          <a:lstStyle/>
          <a:p>
            <a:r>
              <a:rPr lang="en-US" sz="2400" b="1" dirty="0"/>
              <a:t>Overview of most important Hardware Platforms for Quantum Technologies</a:t>
            </a:r>
          </a:p>
        </p:txBody>
      </p:sp>
      <p:pic>
        <p:nvPicPr>
          <p:cNvPr id="16" name="Imagen 15">
            <a:extLst>
              <a:ext uri="{FF2B5EF4-FFF2-40B4-BE49-F238E27FC236}">
                <a16:creationId xmlns:a16="http://schemas.microsoft.com/office/drawing/2014/main" id="{D8E5D3B1-4FBE-44CA-8553-19B803891A52}"/>
              </a:ext>
            </a:extLst>
          </p:cNvPr>
          <p:cNvPicPr>
            <a:picLocks noChangeAspect="1"/>
          </p:cNvPicPr>
          <p:nvPr/>
        </p:nvPicPr>
        <p:blipFill>
          <a:blip r:embed="rId12"/>
          <a:stretch>
            <a:fillRect/>
          </a:stretch>
        </p:blipFill>
        <p:spPr>
          <a:xfrm>
            <a:off x="581471" y="3279324"/>
            <a:ext cx="4104456" cy="2417069"/>
          </a:xfrm>
          <a:prstGeom prst="rect">
            <a:avLst/>
          </a:prstGeom>
        </p:spPr>
      </p:pic>
    </p:spTree>
    <p:extLst>
      <p:ext uri="{BB962C8B-B14F-4D97-AF65-F5344CB8AC3E}">
        <p14:creationId xmlns:p14="http://schemas.microsoft.com/office/powerpoint/2010/main" val="35883708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3" name="Imagen 14"/>
          <p:cNvPicPr/>
          <p:nvPr/>
        </p:nvPicPr>
        <p:blipFill>
          <a:blip r:embed="rId6"/>
          <a:stretch/>
        </p:blipFill>
        <p:spPr>
          <a:xfrm>
            <a:off x="8189728" y="6389256"/>
            <a:ext cx="4001239" cy="467939"/>
          </a:xfrm>
          <a:prstGeom prst="rect">
            <a:avLst/>
          </a:prstGeom>
          <a:noFill/>
          <a:ln w="0">
            <a:noFill/>
          </a:ln>
        </p:spPr>
      </p:pic>
      <p:sp>
        <p:nvSpPr>
          <p:cNvPr id="294" name="Marcador de número de diapositiva 16"/>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54</a:t>
            </a:fld>
            <a:endParaRPr lang="ca-ES" sz="1200" spc="-1">
              <a:solidFill>
                <a:srgbClr val="000000"/>
              </a:solidFill>
              <a:latin typeface="Calibri"/>
            </a:endParaRPr>
          </a:p>
        </p:txBody>
      </p:sp>
      <p:pic>
        <p:nvPicPr>
          <p:cNvPr id="297" name="Diagrama 21"/>
          <p:cNvPicPr/>
          <p:nvPr/>
        </p:nvPicPr>
        <p:blipFill>
          <a:blip r:embed="rId7"/>
          <a:stretch/>
        </p:blipFill>
        <p:spPr>
          <a:xfrm>
            <a:off x="9899146" y="446"/>
            <a:ext cx="1695019" cy="907442"/>
          </a:xfrm>
          <a:prstGeom prst="rect">
            <a:avLst/>
          </a:prstGeom>
          <a:noFill/>
          <a:ln w="0">
            <a:noFill/>
          </a:ln>
        </p:spPr>
      </p:pic>
      <p:sp>
        <p:nvSpPr>
          <p:cNvPr id="304" name="28 CuadroTexto"/>
          <p:cNvSpPr/>
          <p:nvPr/>
        </p:nvSpPr>
        <p:spPr>
          <a:xfrm>
            <a:off x="-3885" y="1121001"/>
            <a:ext cx="12200582" cy="429377"/>
          </a:xfrm>
          <a:prstGeom prst="rect">
            <a:avLst/>
          </a:prstGeom>
          <a:solidFill>
            <a:srgbClr val="FFC000"/>
          </a:solidFill>
          <a:ln w="12700">
            <a:noFill/>
          </a:ln>
        </p:spPr>
        <p:style>
          <a:lnRef idx="0">
            <a:scrgbClr r="0" g="0" b="0"/>
          </a:lnRef>
          <a:fillRef idx="0">
            <a:scrgbClr r="0" g="0" b="0"/>
          </a:fillRef>
          <a:effectRef idx="0">
            <a:scrgbClr r="0" g="0" b="0"/>
          </a:effectRef>
          <a:fontRef idx="minor"/>
        </p:style>
        <p:txBody>
          <a:bodyPr wrap="square" lIns="89988" tIns="44994" rIns="89988" bIns="44994" anchor="t">
            <a:spAutoFit/>
          </a:bodyPr>
          <a:lstStyle/>
          <a:p>
            <a:pPr algn="ctr" defTabSz="914309"/>
            <a:r>
              <a:rPr lang="es-ES" sz="2200" b="1" i="1" spc="-1" dirty="0" err="1">
                <a:solidFill>
                  <a:srgbClr val="002060"/>
                </a:solidFill>
                <a:effectLst>
                  <a:outerShdw blurRad="38100" dist="38100" dir="2700000" algn="tl">
                    <a:srgbClr val="000000">
                      <a:alpha val="43137"/>
                    </a:srgbClr>
                  </a:outerShdw>
                </a:effectLst>
                <a:latin typeface="Arial"/>
                <a:ea typeface="DejaVu Sans"/>
              </a:rPr>
              <a:t>Integrated</a:t>
            </a:r>
            <a:r>
              <a:rPr lang="es-ES" sz="2200" b="1" i="1" spc="-1" dirty="0">
                <a:solidFill>
                  <a:srgbClr val="002060"/>
                </a:solidFill>
                <a:effectLst>
                  <a:outerShdw blurRad="38100" dist="38100" dir="2700000" algn="tl">
                    <a:srgbClr val="000000">
                      <a:alpha val="43137"/>
                    </a:srgbClr>
                  </a:outerShdw>
                </a:effectLst>
                <a:latin typeface="Arial"/>
                <a:ea typeface="DejaVu Sans"/>
              </a:rPr>
              <a:t> </a:t>
            </a:r>
            <a:r>
              <a:rPr lang="es-ES" sz="2200" b="1" i="1" spc="-1" dirty="0" err="1">
                <a:solidFill>
                  <a:srgbClr val="002060"/>
                </a:solidFill>
                <a:effectLst>
                  <a:outerShdw blurRad="38100" dist="38100" dir="2700000" algn="tl">
                    <a:srgbClr val="000000">
                      <a:alpha val="43137"/>
                    </a:srgbClr>
                  </a:outerShdw>
                </a:effectLst>
                <a:latin typeface="Arial"/>
                <a:ea typeface="DejaVu Sans"/>
              </a:rPr>
              <a:t>Clean</a:t>
            </a:r>
            <a:r>
              <a:rPr lang="es-ES" sz="2200" b="1" i="1" spc="-1" dirty="0">
                <a:solidFill>
                  <a:srgbClr val="002060"/>
                </a:solidFill>
                <a:effectLst>
                  <a:outerShdw blurRad="38100" dist="38100" dir="2700000" algn="tl">
                    <a:srgbClr val="000000">
                      <a:alpha val="43137"/>
                    </a:srgbClr>
                  </a:outerShdw>
                </a:effectLst>
                <a:latin typeface="Arial"/>
                <a:ea typeface="DejaVu Sans"/>
              </a:rPr>
              <a:t> </a:t>
            </a:r>
            <a:r>
              <a:rPr lang="es-ES" sz="2200" b="1" i="1" spc="-1" dirty="0" err="1">
                <a:solidFill>
                  <a:srgbClr val="002060"/>
                </a:solidFill>
                <a:effectLst>
                  <a:outerShdw blurRad="38100" dist="38100" dir="2700000" algn="tl">
                    <a:srgbClr val="000000">
                      <a:alpha val="43137"/>
                    </a:srgbClr>
                  </a:outerShdw>
                </a:effectLst>
                <a:latin typeface="Arial"/>
                <a:ea typeface="DejaVu Sans"/>
              </a:rPr>
              <a:t>Room</a:t>
            </a:r>
            <a:r>
              <a:rPr lang="es-ES" sz="2200" b="1" i="1" spc="-1" dirty="0">
                <a:solidFill>
                  <a:srgbClr val="002060"/>
                </a:solidFill>
                <a:effectLst>
                  <a:outerShdw blurRad="38100" dist="38100" dir="2700000" algn="tl">
                    <a:srgbClr val="000000">
                      <a:alpha val="43137"/>
                    </a:srgbClr>
                  </a:outerShdw>
                </a:effectLst>
                <a:latin typeface="Arial"/>
                <a:ea typeface="DejaVu Sans"/>
              </a:rPr>
              <a:t> </a:t>
            </a:r>
            <a:r>
              <a:rPr lang="es-ES" sz="2200" b="1" i="1" spc="-1" dirty="0" err="1">
                <a:solidFill>
                  <a:srgbClr val="002060"/>
                </a:solidFill>
                <a:effectLst>
                  <a:outerShdw blurRad="38100" dist="38100" dir="2700000" algn="tl">
                    <a:srgbClr val="000000">
                      <a:alpha val="43137"/>
                    </a:srgbClr>
                  </a:outerShdw>
                </a:effectLst>
                <a:latin typeface="Arial"/>
                <a:ea typeface="DejaVu Sans"/>
              </a:rPr>
              <a:t>for</a:t>
            </a:r>
            <a:r>
              <a:rPr lang="es-ES" sz="2200" b="1" i="1" spc="-1" dirty="0">
                <a:solidFill>
                  <a:srgbClr val="002060"/>
                </a:solidFill>
                <a:effectLst>
                  <a:outerShdw blurRad="38100" dist="38100" dir="2700000" algn="tl">
                    <a:srgbClr val="000000">
                      <a:alpha val="43137"/>
                    </a:srgbClr>
                  </a:outerShdw>
                </a:effectLst>
                <a:latin typeface="Arial"/>
                <a:ea typeface="DejaVu Sans"/>
              </a:rPr>
              <a:t> Micro/</a:t>
            </a:r>
            <a:r>
              <a:rPr lang="es-ES" sz="2200" b="1" i="1" spc="-1" dirty="0" err="1">
                <a:solidFill>
                  <a:srgbClr val="002060"/>
                </a:solidFill>
                <a:effectLst>
                  <a:outerShdw blurRad="38100" dist="38100" dir="2700000" algn="tl">
                    <a:srgbClr val="000000">
                      <a:alpha val="43137"/>
                    </a:srgbClr>
                  </a:outerShdw>
                </a:effectLst>
                <a:latin typeface="Arial"/>
                <a:ea typeface="DejaVu Sans"/>
              </a:rPr>
              <a:t>Nanotechnologies</a:t>
            </a:r>
            <a:endParaRPr lang="ca-ES" sz="2200" i="1" spc="-1" dirty="0">
              <a:solidFill>
                <a:srgbClr val="002060"/>
              </a:solidFill>
              <a:effectLst>
                <a:outerShdw blurRad="38100" dist="38100" dir="2700000" algn="tl">
                  <a:srgbClr val="000000">
                    <a:alpha val="43137"/>
                  </a:srgbClr>
                </a:outerShdw>
              </a:effectLst>
              <a:latin typeface="Calibri"/>
            </a:endParaRPr>
          </a:p>
        </p:txBody>
      </p:sp>
      <p:sp>
        <p:nvSpPr>
          <p:cNvPr id="2" name="Rectángulo 1">
            <a:extLst>
              <a:ext uri="{FF2B5EF4-FFF2-40B4-BE49-F238E27FC236}">
                <a16:creationId xmlns:a16="http://schemas.microsoft.com/office/drawing/2014/main" id="{6DB6A794-3E5E-4CD9-983E-A668284033EA}"/>
              </a:ext>
            </a:extLst>
          </p:cNvPr>
          <p:cNvSpPr/>
          <p:nvPr/>
        </p:nvSpPr>
        <p:spPr>
          <a:xfrm>
            <a:off x="1169383" y="6448705"/>
            <a:ext cx="5945363" cy="323123"/>
          </a:xfrm>
          <a:prstGeom prst="rect">
            <a:avLst/>
          </a:prstGeom>
        </p:spPr>
        <p:txBody>
          <a:bodyPr wrap="square">
            <a:spAutoFit/>
          </a:bodyPr>
          <a:lstStyle/>
          <a:p>
            <a:r>
              <a:rPr lang="en-US" sz="1500" dirty="0">
                <a:solidFill>
                  <a:schemeClr val="bg1"/>
                </a:solidFill>
                <a:hlinkClick r:id="rId8">
                  <a:extLst>
                    <a:ext uri="{A12FA001-AC4F-418D-AE19-62706E023703}">
                      <ahyp:hlinkClr xmlns:ahyp="http://schemas.microsoft.com/office/drawing/2018/hyperlinkcolor" val="tx"/>
                    </a:ext>
                  </a:extLst>
                </a:hlinkClick>
              </a:rPr>
              <a:t>www.imb-cnm.csic.es/en/sala-blanca-de-micro-y-nanofabricacion</a:t>
            </a:r>
            <a:endParaRPr lang="en-US" sz="1500" dirty="0">
              <a:solidFill>
                <a:schemeClr val="bg1"/>
              </a:solidFill>
            </a:endParaRPr>
          </a:p>
        </p:txBody>
      </p:sp>
      <p:pic>
        <p:nvPicPr>
          <p:cNvPr id="13" name="Imagen 12">
            <a:extLst>
              <a:ext uri="{FF2B5EF4-FFF2-40B4-BE49-F238E27FC236}">
                <a16:creationId xmlns:a16="http://schemas.microsoft.com/office/drawing/2014/main" id="{DA2FF38A-3D45-4BAB-91B2-27B1BAD2F34E}"/>
              </a:ext>
            </a:extLst>
          </p:cNvPr>
          <p:cNvPicPr>
            <a:picLocks noChangeAspect="1"/>
          </p:cNvPicPr>
          <p:nvPr/>
        </p:nvPicPr>
        <p:blipFill>
          <a:blip r:embed="rId9"/>
          <a:stretch>
            <a:fillRect/>
          </a:stretch>
        </p:blipFill>
        <p:spPr>
          <a:xfrm>
            <a:off x="3331649" y="1780885"/>
            <a:ext cx="5525530" cy="1105106"/>
          </a:xfrm>
          <a:prstGeom prst="rect">
            <a:avLst/>
          </a:prstGeom>
        </p:spPr>
      </p:pic>
      <p:pic>
        <p:nvPicPr>
          <p:cNvPr id="15" name="Imagen 14">
            <a:extLst>
              <a:ext uri="{FF2B5EF4-FFF2-40B4-BE49-F238E27FC236}">
                <a16:creationId xmlns:a16="http://schemas.microsoft.com/office/drawing/2014/main" id="{5B246498-8156-43EA-AE87-D67E60921502}"/>
              </a:ext>
            </a:extLst>
          </p:cNvPr>
          <p:cNvPicPr>
            <a:picLocks noChangeAspect="1"/>
          </p:cNvPicPr>
          <p:nvPr/>
        </p:nvPicPr>
        <p:blipFill rotWithShape="1">
          <a:blip r:embed="rId10"/>
          <a:srcRect b="66218"/>
          <a:stretch/>
        </p:blipFill>
        <p:spPr>
          <a:xfrm>
            <a:off x="8925179" y="1706205"/>
            <a:ext cx="3256432" cy="1167027"/>
          </a:xfrm>
          <a:prstGeom prst="rect">
            <a:avLst/>
          </a:prstGeom>
        </p:spPr>
      </p:pic>
      <p:pic>
        <p:nvPicPr>
          <p:cNvPr id="17" name="Imagen 16">
            <a:extLst>
              <a:ext uri="{FF2B5EF4-FFF2-40B4-BE49-F238E27FC236}">
                <a16:creationId xmlns:a16="http://schemas.microsoft.com/office/drawing/2014/main" id="{FFC1E7F5-6BC0-432C-947C-3B6ECD7701A8}"/>
              </a:ext>
            </a:extLst>
          </p:cNvPr>
          <p:cNvPicPr>
            <a:picLocks noChangeAspect="1"/>
          </p:cNvPicPr>
          <p:nvPr/>
        </p:nvPicPr>
        <p:blipFill>
          <a:blip r:embed="rId11"/>
          <a:stretch>
            <a:fillRect/>
          </a:stretch>
        </p:blipFill>
        <p:spPr>
          <a:xfrm>
            <a:off x="31658" y="3131685"/>
            <a:ext cx="12126279" cy="3080648"/>
          </a:xfrm>
          <a:prstGeom prst="rect">
            <a:avLst/>
          </a:prstGeom>
        </p:spPr>
      </p:pic>
      <p:pic>
        <p:nvPicPr>
          <p:cNvPr id="43" name="Imagen 42">
            <a:extLst>
              <a:ext uri="{FF2B5EF4-FFF2-40B4-BE49-F238E27FC236}">
                <a16:creationId xmlns:a16="http://schemas.microsoft.com/office/drawing/2014/main" id="{736D8FED-D9EA-4AAE-8725-449022877FF8}"/>
              </a:ext>
            </a:extLst>
          </p:cNvPr>
          <p:cNvPicPr>
            <a:picLocks noChangeAspect="1"/>
          </p:cNvPicPr>
          <p:nvPr/>
        </p:nvPicPr>
        <p:blipFill rotWithShape="1">
          <a:blip r:embed="rId10"/>
          <a:srcRect t="34816" b="33529"/>
          <a:stretch/>
        </p:blipFill>
        <p:spPr>
          <a:xfrm>
            <a:off x="75217" y="1780886"/>
            <a:ext cx="3256432" cy="1093533"/>
          </a:xfrm>
          <a:prstGeom prst="rect">
            <a:avLst/>
          </a:prstGeom>
        </p:spPr>
      </p:pic>
    </p:spTree>
    <p:extLst>
      <p:ext uri="{BB962C8B-B14F-4D97-AF65-F5344CB8AC3E}">
        <p14:creationId xmlns:p14="http://schemas.microsoft.com/office/powerpoint/2010/main" val="8066018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a:extLst>
              <a:ext uri="{FF2B5EF4-FFF2-40B4-BE49-F238E27FC236}">
                <a16:creationId xmlns:a16="http://schemas.microsoft.com/office/drawing/2014/main" id="{169FA348-654F-4446-A045-DA9D7F85E2FC}"/>
              </a:ext>
            </a:extLst>
          </p:cNvPr>
          <p:cNvSpPr txBox="1">
            <a:spLocks/>
          </p:cNvSpPr>
          <p:nvPr/>
        </p:nvSpPr>
        <p:spPr>
          <a:xfrm>
            <a:off x="1588" y="1111752"/>
            <a:ext cx="12192000" cy="5767329"/>
          </a:xfrm>
          <a:prstGeom prst="rect">
            <a:avLst/>
          </a:prstGeom>
          <a:solidFill>
            <a:schemeClr val="bg1">
              <a:lumMod val="95000"/>
            </a:schemeClr>
          </a:solidFill>
          <a:ln w="12700">
            <a:solidFill>
              <a:schemeClr val="tx2">
                <a:lumMod val="50000"/>
              </a:schemeClr>
            </a:solidFill>
          </a:ln>
        </p:spPr>
        <p:style>
          <a:lnRef idx="2">
            <a:schemeClr val="dk1"/>
          </a:lnRef>
          <a:fillRef idx="1">
            <a:schemeClr val="lt1"/>
          </a:fillRef>
          <a:effectRef idx="0">
            <a:schemeClr val="dk1"/>
          </a:effectRef>
          <a:fontRef idx="minor">
            <a:schemeClr val="dk1"/>
          </a:fontRef>
        </p:style>
        <p:txBody>
          <a:bodyPr vert="horz" lIns="398660" tIns="199330" rIns="398660" bIns="199330" rtlCol="0" anchor="ctr">
            <a:noAutofit/>
          </a:bodyPr>
          <a:lstStyle>
            <a:lvl1pPr algn="ctr" defTabSz="3986601" rtl="0" eaLnBrk="1" latinLnBrk="0" hangingPunct="1">
              <a:spcBef>
                <a:spcPct val="0"/>
              </a:spcBef>
              <a:buNone/>
              <a:defRPr sz="19200" kern="1200">
                <a:solidFill>
                  <a:schemeClr val="tx1"/>
                </a:solidFill>
                <a:latin typeface="+mj-lt"/>
                <a:ea typeface="+mj-ea"/>
                <a:cs typeface="+mj-cs"/>
              </a:defRPr>
            </a:lvl1pPr>
          </a:lstStyle>
          <a:p>
            <a:r>
              <a:rPr lang="en-US" sz="4000" b="1" dirty="0">
                <a:solidFill>
                  <a:schemeClr val="tx2">
                    <a:lumMod val="50000"/>
                  </a:schemeClr>
                </a:solidFill>
              </a:rPr>
              <a:t>Thank you</a:t>
            </a:r>
          </a:p>
          <a:p>
            <a:endParaRPr lang="en-US" sz="35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3000" b="1" dirty="0">
              <a:solidFill>
                <a:schemeClr val="tx2">
                  <a:lumMod val="50000"/>
                </a:schemeClr>
              </a:solidFill>
            </a:endParaRPr>
          </a:p>
          <a:p>
            <a:endParaRPr lang="en-US" sz="2200" b="1" dirty="0">
              <a:solidFill>
                <a:schemeClr val="tx2">
                  <a:lumMod val="50000"/>
                </a:schemeClr>
              </a:solidFill>
            </a:endParaRPr>
          </a:p>
          <a:p>
            <a:r>
              <a:rPr lang="en-US" sz="2200" dirty="0">
                <a:solidFill>
                  <a:srgbClr val="002060"/>
                </a:solidFill>
              </a:rPr>
              <a:t>CONTACT: </a:t>
            </a:r>
            <a:br>
              <a:rPr lang="en-US" sz="2800" b="1" dirty="0">
                <a:solidFill>
                  <a:srgbClr val="002060"/>
                </a:solidFill>
                <a:effectLst>
                  <a:outerShdw blurRad="38100" dist="38100" dir="2700000" algn="tl">
                    <a:srgbClr val="000000">
                      <a:alpha val="43137"/>
                    </a:srgbClr>
                  </a:outerShdw>
                </a:effectLst>
              </a:rPr>
            </a:br>
            <a:r>
              <a:rPr lang="en-US" sz="2200" b="1" dirty="0">
                <a:solidFill>
                  <a:srgbClr val="002060"/>
                </a:solidFill>
              </a:rPr>
              <a:t>Dr. </a:t>
            </a:r>
            <a:r>
              <a:rPr lang="en-US" sz="2200" b="1" i="1" dirty="0">
                <a:solidFill>
                  <a:srgbClr val="002060"/>
                </a:solidFill>
              </a:rPr>
              <a:t>Gemma </a:t>
            </a:r>
            <a:r>
              <a:rPr lang="en-US" sz="2200" b="1" i="1" dirty="0" err="1">
                <a:solidFill>
                  <a:srgbClr val="002060"/>
                </a:solidFill>
              </a:rPr>
              <a:t>Rius</a:t>
            </a:r>
            <a:r>
              <a:rPr lang="en-US" sz="2200" b="1" i="1" dirty="0">
                <a:solidFill>
                  <a:srgbClr val="002060"/>
                </a:solidFill>
              </a:rPr>
              <a:t>          gemma.rius@csic.es</a:t>
            </a:r>
          </a:p>
        </p:txBody>
      </p:sp>
      <p:sp>
        <p:nvSpPr>
          <p:cNvPr id="4" name="3 Rectángulo">
            <a:extLst>
              <a:ext uri="{FF2B5EF4-FFF2-40B4-BE49-F238E27FC236}">
                <a16:creationId xmlns:a16="http://schemas.microsoft.com/office/drawing/2014/main" id="{1B8571C3-B2B9-47F6-A4BC-A47560069B5D}"/>
              </a:ext>
            </a:extLst>
          </p:cNvPr>
          <p:cNvSpPr/>
          <p:nvPr/>
        </p:nvSpPr>
        <p:spPr>
          <a:xfrm>
            <a:off x="2201780" y="2425755"/>
            <a:ext cx="8189996" cy="3139321"/>
          </a:xfrm>
          <a:prstGeom prst="rect">
            <a:avLst/>
          </a:prstGeom>
          <a:ln>
            <a:noFill/>
          </a:ln>
        </p:spPr>
        <p:txBody>
          <a:bodyPr wrap="square" anchor="ctr">
            <a:spAutoFit/>
          </a:bodyPr>
          <a:lstStyle/>
          <a:p>
            <a:pPr algn="just"/>
            <a:r>
              <a:rPr lang="en-US" sz="2200" i="1" dirty="0"/>
              <a:t>Funding Acknowledgements: </a:t>
            </a:r>
          </a:p>
          <a:p>
            <a:pPr algn="just"/>
            <a:r>
              <a:rPr lang="en-US" sz="2200" b="1" dirty="0"/>
              <a:t>QTP2021-03-014;  PID2021-122140NB-C32; </a:t>
            </a:r>
          </a:p>
          <a:p>
            <a:pPr algn="just"/>
            <a:r>
              <a:rPr lang="en-GB" sz="2200" b="1" dirty="0"/>
              <a:t>TED2021-130292B-C44;  </a:t>
            </a:r>
            <a:r>
              <a:rPr lang="es-ES" sz="2200" b="1" dirty="0"/>
              <a:t>CNS2023-145234; </a:t>
            </a:r>
          </a:p>
          <a:p>
            <a:pPr algn="just"/>
            <a:r>
              <a:rPr lang="es-ES" sz="2200" b="1" dirty="0"/>
              <a:t>IKUR2025-QT11</a:t>
            </a:r>
            <a:r>
              <a:rPr lang="en-US" sz="2200" b="1" dirty="0"/>
              <a:t>; Trigger KICKIN</a:t>
            </a:r>
          </a:p>
          <a:p>
            <a:pPr algn="just"/>
            <a:endParaRPr lang="en-US" sz="2200" b="1" dirty="0"/>
          </a:p>
          <a:p>
            <a:pPr algn="just"/>
            <a:r>
              <a:rPr lang="en-US" sz="2200" i="1" dirty="0"/>
              <a:t>Main Collaborators and Support:</a:t>
            </a:r>
          </a:p>
          <a:p>
            <a:pPr algn="just"/>
            <a:r>
              <a:rPr lang="en-US" sz="2200" b="1" dirty="0" err="1"/>
              <a:t>INRiM</a:t>
            </a:r>
            <a:r>
              <a:rPr lang="en-US" sz="2200" b="1" dirty="0"/>
              <a:t>, LNGS, CERN, FBK, HZDR, INL</a:t>
            </a:r>
          </a:p>
          <a:p>
            <a:pPr algn="just"/>
            <a:r>
              <a:rPr lang="en-US" sz="2200" b="1" dirty="0"/>
              <a:t>INMA, UAM, CFM-EHU, UV, IFCA-DCOM, ALBA-CELLS, LSC </a:t>
            </a:r>
          </a:p>
          <a:p>
            <a:pPr algn="just"/>
            <a:r>
              <a:rPr lang="en-US" sz="2200" b="1" dirty="0" err="1"/>
              <a:t>kiutra</a:t>
            </a:r>
            <a:r>
              <a:rPr lang="en-US" sz="2200" b="1" dirty="0"/>
              <a:t>, TESCAN</a:t>
            </a:r>
          </a:p>
        </p:txBody>
      </p:sp>
      <p:pic>
        <p:nvPicPr>
          <p:cNvPr id="6" name="Picture 31">
            <a:extLst>
              <a:ext uri="{FF2B5EF4-FFF2-40B4-BE49-F238E27FC236}">
                <a16:creationId xmlns:a16="http://schemas.microsoft.com/office/drawing/2014/main" id="{1545551F-39DA-4316-A95A-3BE16B16AD6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6768" t="610"/>
          <a:stretch/>
        </p:blipFill>
        <p:spPr bwMode="auto">
          <a:xfrm>
            <a:off x="9886823" y="1"/>
            <a:ext cx="2305971" cy="149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1">
            <a:extLst>
              <a:ext uri="{FF2B5EF4-FFF2-40B4-BE49-F238E27FC236}">
                <a16:creationId xmlns:a16="http://schemas.microsoft.com/office/drawing/2014/main" id="{23ACDA94-5810-4CB3-B207-E554C0AAE11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0618" b="610"/>
          <a:stretch/>
        </p:blipFill>
        <p:spPr bwMode="auto">
          <a:xfrm>
            <a:off x="172244" y="195300"/>
            <a:ext cx="3041326" cy="110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89821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8132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1" name="Imagen 14">
            <a:extLst>
              <a:ext uri="{FF2B5EF4-FFF2-40B4-BE49-F238E27FC236}">
                <a16:creationId xmlns:a16="http://schemas.microsoft.com/office/drawing/2014/main" id="{BA114C3A-5CA2-4FB6-BEBB-A7949C0AC5F6}"/>
              </a:ext>
            </a:extLst>
          </p:cNvPr>
          <p:cNvPicPr/>
          <p:nvPr/>
        </p:nvPicPr>
        <p:blipFill>
          <a:blip r:embed="rId7"/>
          <a:stretch/>
        </p:blipFill>
        <p:spPr>
          <a:xfrm>
            <a:off x="8189728" y="6389256"/>
            <a:ext cx="4001239" cy="467939"/>
          </a:xfrm>
          <a:prstGeom prst="rect">
            <a:avLst/>
          </a:prstGeom>
          <a:noFill/>
          <a:ln w="0">
            <a:noFill/>
          </a:ln>
        </p:spPr>
      </p:pic>
      <p:sp>
        <p:nvSpPr>
          <p:cNvPr id="22" name="Marcador de número de diapositiva 16">
            <a:extLst>
              <a:ext uri="{FF2B5EF4-FFF2-40B4-BE49-F238E27FC236}">
                <a16:creationId xmlns:a16="http://schemas.microsoft.com/office/drawing/2014/main" id="{2439CE9D-C949-4604-AC38-D6EB37D38ECC}"/>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6</a:t>
            </a:fld>
            <a:endParaRPr lang="ca-ES" sz="1200" spc="-1">
              <a:solidFill>
                <a:srgbClr val="000000"/>
              </a:solidFill>
              <a:latin typeface="Calibri"/>
            </a:endParaRPr>
          </a:p>
        </p:txBody>
      </p:sp>
      <p:sp>
        <p:nvSpPr>
          <p:cNvPr id="23" name="11 CuadroTexto">
            <a:extLst>
              <a:ext uri="{FF2B5EF4-FFF2-40B4-BE49-F238E27FC236}">
                <a16:creationId xmlns:a16="http://schemas.microsoft.com/office/drawing/2014/main" id="{E16756BA-1C42-4529-B7D3-17A9966CDD2D}"/>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4" name="Imagen 23">
            <a:extLst>
              <a:ext uri="{FF2B5EF4-FFF2-40B4-BE49-F238E27FC236}">
                <a16:creationId xmlns:a16="http://schemas.microsoft.com/office/drawing/2014/main" id="{6B7BE8BF-D122-4202-825F-8F8B112C676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25" name="Picture 2" descr="Course on semiconductor radiation detectors (13-17 July 2026 ...">
            <a:extLst>
              <a:ext uri="{FF2B5EF4-FFF2-40B4-BE49-F238E27FC236}">
                <a16:creationId xmlns:a16="http://schemas.microsoft.com/office/drawing/2014/main" id="{83DA1103-64E0-4DD3-A9BE-AD821447E79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26" name="Rectángulo 25">
            <a:extLst>
              <a:ext uri="{FF2B5EF4-FFF2-40B4-BE49-F238E27FC236}">
                <a16:creationId xmlns:a16="http://schemas.microsoft.com/office/drawing/2014/main" id="{D182C920-DA00-4B18-810F-354D08523559}"/>
              </a:ext>
            </a:extLst>
          </p:cNvPr>
          <p:cNvSpPr/>
          <p:nvPr/>
        </p:nvSpPr>
        <p:spPr>
          <a:xfrm>
            <a:off x="-15764" y="927298"/>
            <a:ext cx="12209352" cy="707886"/>
          </a:xfrm>
          <a:prstGeom prst="rect">
            <a:avLst/>
          </a:prstGeom>
        </p:spPr>
        <p:txBody>
          <a:bodyPr wrap="square">
            <a:spAutoFit/>
          </a:bodyPr>
          <a:lstStyle/>
          <a:p>
            <a:pPr algn="ctr"/>
            <a:r>
              <a:rPr lang="es-ES" sz="4000" b="1" dirty="0"/>
              <a:t>Quantum </a:t>
            </a:r>
            <a:r>
              <a:rPr lang="es-ES" sz="4000" b="1" dirty="0" err="1"/>
              <a:t>Science</a:t>
            </a:r>
            <a:r>
              <a:rPr lang="es-ES" sz="4000" b="1" dirty="0"/>
              <a:t> in PAN</a:t>
            </a:r>
          </a:p>
        </p:txBody>
      </p:sp>
      <p:sp>
        <p:nvSpPr>
          <p:cNvPr id="27" name="11 CuadroTexto">
            <a:extLst>
              <a:ext uri="{FF2B5EF4-FFF2-40B4-BE49-F238E27FC236}">
                <a16:creationId xmlns:a16="http://schemas.microsoft.com/office/drawing/2014/main" id="{D95230EC-3926-4096-B0E1-CC7E8C670FE4}"/>
              </a:ext>
            </a:extLst>
          </p:cNvPr>
          <p:cNvSpPr/>
          <p:nvPr/>
        </p:nvSpPr>
        <p:spPr>
          <a:xfrm>
            <a:off x="-15764" y="1627881"/>
            <a:ext cx="12202771" cy="1013171"/>
          </a:xfrm>
          <a:prstGeom prst="rect">
            <a:avLst/>
          </a:prstGeom>
          <a:solidFill>
            <a:schemeClr val="bg2">
              <a:lumMod val="85000"/>
            </a:schemeClr>
          </a:solidFill>
          <a:ln w="6350">
            <a:noFill/>
          </a:ln>
        </p:spPr>
        <p:style>
          <a:lnRef idx="0">
            <a:scrgbClr r="0" g="0" b="0"/>
          </a:lnRef>
          <a:fillRef idx="0">
            <a:scrgbClr r="0" g="0" b="0"/>
          </a:fillRef>
          <a:effectRef idx="0">
            <a:scrgbClr r="0" g="0" b="0"/>
          </a:effectRef>
          <a:fontRef idx="minor"/>
        </p:style>
        <p:txBody>
          <a:bodyPr wrap="square" lIns="89988" tIns="107986" rIns="89988" bIns="107986" anchor="t">
            <a:spAutoFit/>
          </a:bodyPr>
          <a:lstStyle/>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p:txBody>
      </p:sp>
      <p:sp>
        <p:nvSpPr>
          <p:cNvPr id="28" name="Rectángulo 27">
            <a:extLst>
              <a:ext uri="{FF2B5EF4-FFF2-40B4-BE49-F238E27FC236}">
                <a16:creationId xmlns:a16="http://schemas.microsoft.com/office/drawing/2014/main" id="{54EA3B83-5D02-4DC4-A220-EBD6090EA740}"/>
              </a:ext>
            </a:extLst>
          </p:cNvPr>
          <p:cNvSpPr/>
          <p:nvPr/>
        </p:nvSpPr>
        <p:spPr>
          <a:xfrm>
            <a:off x="1" y="1685392"/>
            <a:ext cx="12187006" cy="923330"/>
          </a:xfrm>
          <a:prstGeom prst="rect">
            <a:avLst/>
          </a:prstGeom>
        </p:spPr>
        <p:txBody>
          <a:bodyPr wrap="square">
            <a:spAutoFit/>
          </a:bodyPr>
          <a:lstStyle/>
          <a:p>
            <a:pPr algn="ctr"/>
            <a:r>
              <a:rPr lang="en-US" dirty="0">
                <a:ea typeface="MS Mincho" panose="02020609040205080304" pitchFamily="49" charset="-128"/>
                <a:cs typeface="Times New Roman" panose="02020603050405020304" pitchFamily="18" charset="0"/>
              </a:rPr>
              <a:t>Theoretical frameworks for PAN</a:t>
            </a:r>
          </a:p>
          <a:p>
            <a:pPr algn="ctr"/>
            <a:r>
              <a:rPr lang="en-US" dirty="0">
                <a:ea typeface="MS Mincho" panose="02020609040205080304" pitchFamily="49" charset="-128"/>
                <a:cs typeface="Times New Roman" panose="02020603050405020304" pitchFamily="18" charset="0"/>
              </a:rPr>
              <a:t>Describe and understand the fundamental forces and particles </a:t>
            </a:r>
          </a:p>
          <a:p>
            <a:pPr algn="ctr"/>
            <a:r>
              <a:rPr lang="en-US" dirty="0">
                <a:ea typeface="MS Mincho" panose="02020609040205080304" pitchFamily="49" charset="-128"/>
                <a:cs typeface="Times New Roman" panose="02020603050405020304" pitchFamily="18" charset="0"/>
              </a:rPr>
              <a:t>that make of the universe at all scales, from subatomic to cosmic scale</a:t>
            </a:r>
          </a:p>
        </p:txBody>
      </p:sp>
      <p:sp>
        <p:nvSpPr>
          <p:cNvPr id="2" name="Rectángulo 1">
            <a:extLst>
              <a:ext uri="{FF2B5EF4-FFF2-40B4-BE49-F238E27FC236}">
                <a16:creationId xmlns:a16="http://schemas.microsoft.com/office/drawing/2014/main" id="{E644C873-3934-4B52-8937-A6F574554CD6}"/>
              </a:ext>
            </a:extLst>
          </p:cNvPr>
          <p:cNvSpPr/>
          <p:nvPr/>
        </p:nvSpPr>
        <p:spPr>
          <a:xfrm>
            <a:off x="522513" y="2776365"/>
            <a:ext cx="11206068" cy="3416320"/>
          </a:xfrm>
          <a:prstGeom prst="rect">
            <a:avLst/>
          </a:prstGeom>
        </p:spPr>
        <p:txBody>
          <a:bodyPr wrap="square">
            <a:spAutoFit/>
          </a:bodyPr>
          <a:lstStyle/>
          <a:p>
            <a:r>
              <a:rPr lang="en-US" b="1" dirty="0">
                <a:latin typeface="Calibri" panose="020F0502020204030204" pitchFamily="34" charset="0"/>
                <a:ea typeface="MS Mincho" panose="02020609040205080304" pitchFamily="49" charset="-128"/>
                <a:cs typeface="Times New Roman" panose="02020603050405020304" pitchFamily="18" charset="0"/>
              </a:rPr>
              <a:t>4. Quantum Chromodynamics (QCD) and Quantum Electrodynamics (QED):</a:t>
            </a:r>
            <a:endParaRPr lang="es-ES" dirty="0">
              <a:latin typeface="Calibri" panose="020F0502020204030204" pitchFamily="34" charset="0"/>
              <a:ea typeface="MS Mincho" panose="02020609040205080304" pitchFamily="49" charset="-128"/>
              <a:cs typeface="Times New Roman" panose="02020603050405020304" pitchFamily="18" charset="0"/>
            </a:endParaRPr>
          </a:p>
          <a:p>
            <a:r>
              <a:rPr lang="en-US" sz="1600" dirty="0">
                <a:latin typeface="Calibri" panose="020F0502020204030204" pitchFamily="34" charset="0"/>
                <a:ea typeface="MS Mincho" panose="02020609040205080304" pitchFamily="49" charset="-128"/>
                <a:cs typeface="Times New Roman" panose="02020603050405020304" pitchFamily="18" charset="0"/>
              </a:rPr>
              <a:t>- Quantum Chromodynamics (QCD) is the QFT that describes the strong interaction, which binds quarks together inside protons and neutrons via the exchange of gluons.</a:t>
            </a:r>
            <a:endParaRPr lang="es-ES" sz="1600" dirty="0">
              <a:latin typeface="Calibri" panose="020F0502020204030204" pitchFamily="34" charset="0"/>
              <a:ea typeface="MS Mincho" panose="02020609040205080304" pitchFamily="49" charset="-128"/>
              <a:cs typeface="Times New Roman" panose="02020603050405020304" pitchFamily="18" charset="0"/>
            </a:endParaRPr>
          </a:p>
          <a:p>
            <a:pPr marL="285750" indent="-285750">
              <a:buFontTx/>
              <a:buChar char="-"/>
            </a:pPr>
            <a:r>
              <a:rPr lang="en-US" sz="1600" dirty="0">
                <a:latin typeface="Calibri" panose="020F0502020204030204" pitchFamily="34" charset="0"/>
                <a:ea typeface="MS Mincho" panose="02020609040205080304" pitchFamily="49" charset="-128"/>
                <a:cs typeface="Times New Roman" panose="02020603050405020304" pitchFamily="18" charset="0"/>
              </a:rPr>
              <a:t>Quantum Electrodynamics (QED) deals with the electromagnetic force between charged particles via photon exchange.</a:t>
            </a:r>
          </a:p>
          <a:p>
            <a:pPr marL="285750" indent="-285750">
              <a:buFontTx/>
              <a:buChar char="-"/>
            </a:pPr>
            <a:endParaRPr lang="es-ES" sz="500" dirty="0">
              <a:latin typeface="Calibri" panose="020F0502020204030204" pitchFamily="34" charset="0"/>
              <a:ea typeface="MS Mincho" panose="02020609040205080304" pitchFamily="49" charset="-128"/>
              <a:cs typeface="Times New Roman" panose="02020603050405020304" pitchFamily="18" charset="0"/>
            </a:endParaRPr>
          </a:p>
          <a:p>
            <a:r>
              <a:rPr lang="en-US" b="1" dirty="0">
                <a:latin typeface="Calibri" panose="020F0502020204030204" pitchFamily="34" charset="0"/>
                <a:ea typeface="MS Mincho" panose="02020609040205080304" pitchFamily="49" charset="-128"/>
                <a:cs typeface="Times New Roman" panose="02020603050405020304" pitchFamily="18" charset="0"/>
              </a:rPr>
              <a:t>5. High-Energy Phenomena:</a:t>
            </a:r>
            <a:r>
              <a:rPr lang="es-ES" b="1" dirty="0">
                <a:latin typeface="Calibri" panose="020F0502020204030204" pitchFamily="34" charset="0"/>
                <a:ea typeface="MS Mincho" panose="02020609040205080304" pitchFamily="49" charset="-128"/>
                <a:cs typeface="Times New Roman" panose="02020603050405020304" pitchFamily="18" charset="0"/>
              </a:rPr>
              <a:t> </a:t>
            </a:r>
            <a:r>
              <a:rPr lang="es-ES" dirty="0">
                <a:latin typeface="Calibri" panose="020F0502020204030204" pitchFamily="34" charset="0"/>
                <a:ea typeface="MS Mincho" panose="02020609040205080304" pitchFamily="49" charset="-128"/>
                <a:cs typeface="Times New Roman" panose="02020603050405020304" pitchFamily="18" charset="0"/>
              </a:rPr>
              <a:t>Q</a:t>
            </a:r>
            <a:r>
              <a:rPr lang="en-US" dirty="0" err="1">
                <a:latin typeface="Calibri" panose="020F0502020204030204" pitchFamily="34" charset="0"/>
                <a:ea typeface="MS Mincho" panose="02020609040205080304" pitchFamily="49" charset="-128"/>
                <a:cs typeface="Times New Roman" panose="02020603050405020304" pitchFamily="18" charset="0"/>
              </a:rPr>
              <a:t>uantum</a:t>
            </a:r>
            <a:r>
              <a:rPr lang="en-US" dirty="0">
                <a:latin typeface="Calibri" panose="020F0502020204030204" pitchFamily="34" charset="0"/>
                <a:ea typeface="MS Mincho" panose="02020609040205080304" pitchFamily="49" charset="-128"/>
                <a:cs typeface="Times New Roman" panose="02020603050405020304" pitchFamily="18" charset="0"/>
              </a:rPr>
              <a:t> effects dominate because at high energies/colliders (or equivalently, small scales), the classical (non-quantum) descriptions of particles and forces fail to explain, including:</a:t>
            </a:r>
            <a:endParaRPr lang="es-ES" dirty="0">
              <a:latin typeface="Calibri" panose="020F0502020204030204" pitchFamily="34" charset="0"/>
              <a:ea typeface="MS Mincho" panose="02020609040205080304" pitchFamily="49" charset="-128"/>
              <a:cs typeface="Times New Roman" panose="02020603050405020304" pitchFamily="18" charset="0"/>
            </a:endParaRPr>
          </a:p>
          <a:p>
            <a:pPr marL="285750" indent="-285750">
              <a:buFontTx/>
              <a:buChar char="-"/>
            </a:pPr>
            <a:r>
              <a:rPr lang="en-US" sz="1600" dirty="0">
                <a:latin typeface="Calibri" panose="020F0502020204030204" pitchFamily="34" charset="0"/>
                <a:ea typeface="MS Mincho" panose="02020609040205080304" pitchFamily="49" charset="-128"/>
                <a:cs typeface="Times New Roman" panose="02020603050405020304" pitchFamily="18" charset="0"/>
              </a:rPr>
              <a:t>Particle creation and annihilation - particle-antiparticle pairs; Renormalization: dealing with infinities that arise in calculations by adjusting the values of physical quantities; mass and charge; Tunneling...</a:t>
            </a:r>
          </a:p>
          <a:p>
            <a:pPr marL="285750" indent="-285750">
              <a:buFontTx/>
              <a:buChar char="-"/>
            </a:pPr>
            <a:endParaRPr lang="es-ES" sz="500" dirty="0">
              <a:latin typeface="Calibri" panose="020F0502020204030204" pitchFamily="34" charset="0"/>
              <a:ea typeface="MS Mincho" panose="02020609040205080304" pitchFamily="49" charset="-128"/>
              <a:cs typeface="Times New Roman" panose="02020603050405020304" pitchFamily="18" charset="0"/>
            </a:endParaRPr>
          </a:p>
          <a:p>
            <a:r>
              <a:rPr lang="en-US" b="1" dirty="0">
                <a:latin typeface="Calibri" panose="020F0502020204030204" pitchFamily="34" charset="0"/>
                <a:ea typeface="MS Mincho" panose="02020609040205080304" pitchFamily="49" charset="-128"/>
                <a:cs typeface="Times New Roman" panose="02020603050405020304" pitchFamily="18" charset="0"/>
              </a:rPr>
              <a:t>6. Beyond the Standard Model: </a:t>
            </a:r>
            <a:r>
              <a:rPr lang="en-US" dirty="0">
                <a:latin typeface="Calibri" panose="020F0502020204030204" pitchFamily="34" charset="0"/>
                <a:ea typeface="MS Mincho" panose="02020609040205080304" pitchFamily="49" charset="-128"/>
                <a:cs typeface="Times New Roman" panose="02020603050405020304" pitchFamily="18" charset="0"/>
              </a:rPr>
              <a:t>Quantum theories are also being explored to explain phenomena that the Standard Model doesn’t account for, such as:</a:t>
            </a:r>
            <a:endParaRPr lang="es-ES" dirty="0">
              <a:latin typeface="Calibri" panose="020F0502020204030204" pitchFamily="34" charset="0"/>
              <a:ea typeface="MS Mincho" panose="02020609040205080304" pitchFamily="49" charset="-128"/>
              <a:cs typeface="Times New Roman" panose="02020603050405020304" pitchFamily="18" charset="0"/>
            </a:endParaRPr>
          </a:p>
          <a:p>
            <a:r>
              <a:rPr lang="en-US" sz="1600" dirty="0">
                <a:latin typeface="Calibri" panose="020F0502020204030204" pitchFamily="34" charset="0"/>
                <a:ea typeface="MS Mincho" panose="02020609040205080304" pitchFamily="49" charset="-128"/>
                <a:cs typeface="Times New Roman" panose="02020603050405020304" pitchFamily="18" charset="0"/>
              </a:rPr>
              <a:t>- Dark matter and dark energy  - Supersymmetry; Gravity at quantum scales  - Quantum Gravity, including theories like String Theory, to explain black holes or the early Universe</a:t>
            </a:r>
            <a:endParaRPr lang="es-ES" sz="1600" dirty="0">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4143413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4" name="Imagen 14">
            <a:extLst>
              <a:ext uri="{FF2B5EF4-FFF2-40B4-BE49-F238E27FC236}">
                <a16:creationId xmlns:a16="http://schemas.microsoft.com/office/drawing/2014/main" id="{3C3005A1-D1D7-47AF-8EF1-5BD39128C7CD}"/>
              </a:ext>
            </a:extLst>
          </p:cNvPr>
          <p:cNvPicPr/>
          <p:nvPr/>
        </p:nvPicPr>
        <p:blipFill>
          <a:blip r:embed="rId7"/>
          <a:stretch/>
        </p:blipFill>
        <p:spPr>
          <a:xfrm>
            <a:off x="8189728" y="6389256"/>
            <a:ext cx="4001239" cy="467939"/>
          </a:xfrm>
          <a:prstGeom prst="rect">
            <a:avLst/>
          </a:prstGeom>
          <a:noFill/>
          <a:ln w="0">
            <a:noFill/>
          </a:ln>
        </p:spPr>
      </p:pic>
      <p:sp>
        <p:nvSpPr>
          <p:cNvPr id="25" name="Marcador de número de diapositiva 16">
            <a:extLst>
              <a:ext uri="{FF2B5EF4-FFF2-40B4-BE49-F238E27FC236}">
                <a16:creationId xmlns:a16="http://schemas.microsoft.com/office/drawing/2014/main" id="{938699DE-CB7B-470B-8733-38146BAE10DD}"/>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7</a:t>
            </a:fld>
            <a:endParaRPr lang="ca-ES" sz="1200" spc="-1">
              <a:solidFill>
                <a:srgbClr val="000000"/>
              </a:solidFill>
              <a:latin typeface="Calibri"/>
            </a:endParaRPr>
          </a:p>
        </p:txBody>
      </p:sp>
      <p:sp>
        <p:nvSpPr>
          <p:cNvPr id="27" name="11 CuadroTexto">
            <a:extLst>
              <a:ext uri="{FF2B5EF4-FFF2-40B4-BE49-F238E27FC236}">
                <a16:creationId xmlns:a16="http://schemas.microsoft.com/office/drawing/2014/main" id="{41634CDD-7C73-46C4-8A47-5AB1685073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8" name="Imagen 27">
            <a:extLst>
              <a:ext uri="{FF2B5EF4-FFF2-40B4-BE49-F238E27FC236}">
                <a16:creationId xmlns:a16="http://schemas.microsoft.com/office/drawing/2014/main" id="{89BCD0C3-188C-4DAA-959A-C1737251C2A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32" name="Picture 2" descr="Course on semiconductor radiation detectors (13-17 July 2026 ...">
            <a:extLst>
              <a:ext uri="{FF2B5EF4-FFF2-40B4-BE49-F238E27FC236}">
                <a16:creationId xmlns:a16="http://schemas.microsoft.com/office/drawing/2014/main" id="{888EDEBA-9233-4D16-A772-DC1CEEDD4D7A}"/>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33" name="Rectángulo 32">
            <a:extLst>
              <a:ext uri="{FF2B5EF4-FFF2-40B4-BE49-F238E27FC236}">
                <a16:creationId xmlns:a16="http://schemas.microsoft.com/office/drawing/2014/main" id="{4D459941-C1BE-4269-8134-4956EC883286}"/>
              </a:ext>
            </a:extLst>
          </p:cNvPr>
          <p:cNvSpPr/>
          <p:nvPr/>
        </p:nvSpPr>
        <p:spPr>
          <a:xfrm>
            <a:off x="2961010" y="926922"/>
            <a:ext cx="6261100" cy="677108"/>
          </a:xfrm>
          <a:prstGeom prst="rect">
            <a:avLst/>
          </a:prstGeom>
        </p:spPr>
        <p:txBody>
          <a:bodyPr wrap="square">
            <a:spAutoFit/>
          </a:bodyPr>
          <a:lstStyle/>
          <a:p>
            <a:pPr algn="ctr"/>
            <a:r>
              <a:rPr lang="es-ES" sz="3800" b="1" dirty="0"/>
              <a:t>Quantum Tech </a:t>
            </a:r>
            <a:r>
              <a:rPr lang="es-ES" sz="3800" b="1" dirty="0" err="1"/>
              <a:t>for</a:t>
            </a:r>
            <a:r>
              <a:rPr lang="es-ES" sz="3800" b="1" dirty="0"/>
              <a:t> PAN</a:t>
            </a:r>
          </a:p>
        </p:txBody>
      </p:sp>
      <p:sp>
        <p:nvSpPr>
          <p:cNvPr id="34" name="11 CuadroTexto">
            <a:extLst>
              <a:ext uri="{FF2B5EF4-FFF2-40B4-BE49-F238E27FC236}">
                <a16:creationId xmlns:a16="http://schemas.microsoft.com/office/drawing/2014/main" id="{2ED05D8B-F10C-40D6-9DA8-1C958EE056AC}"/>
              </a:ext>
            </a:extLst>
          </p:cNvPr>
          <p:cNvSpPr/>
          <p:nvPr/>
        </p:nvSpPr>
        <p:spPr>
          <a:xfrm>
            <a:off x="-15764" y="1744862"/>
            <a:ext cx="12202771" cy="1013171"/>
          </a:xfrm>
          <a:prstGeom prst="rect">
            <a:avLst/>
          </a:prstGeom>
          <a:solidFill>
            <a:schemeClr val="bg2">
              <a:lumMod val="85000"/>
            </a:schemeClr>
          </a:solidFill>
          <a:ln w="6350">
            <a:noFill/>
          </a:ln>
        </p:spPr>
        <p:style>
          <a:lnRef idx="0">
            <a:scrgbClr r="0" g="0" b="0"/>
          </a:lnRef>
          <a:fillRef idx="0">
            <a:scrgbClr r="0" g="0" b="0"/>
          </a:fillRef>
          <a:effectRef idx="0">
            <a:scrgbClr r="0" g="0" b="0"/>
          </a:effectRef>
          <a:fontRef idx="minor"/>
        </p:style>
        <p:txBody>
          <a:bodyPr wrap="square" lIns="89988" tIns="107986" rIns="89988" bIns="107986" anchor="t">
            <a:spAutoFit/>
          </a:bodyPr>
          <a:lstStyle/>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a:p>
            <a:pPr algn="ctr" defTabSz="914309">
              <a:spcAft>
                <a:spcPts val="400"/>
              </a:spcAft>
            </a:pPr>
            <a:endParaRPr lang="ca-ES" sz="1500" spc="-1" dirty="0">
              <a:solidFill>
                <a:srgbClr val="000000"/>
              </a:solidFill>
              <a:latin typeface="Calibri"/>
            </a:endParaRPr>
          </a:p>
        </p:txBody>
      </p:sp>
      <p:sp>
        <p:nvSpPr>
          <p:cNvPr id="35" name="Rectángulo 34">
            <a:extLst>
              <a:ext uri="{FF2B5EF4-FFF2-40B4-BE49-F238E27FC236}">
                <a16:creationId xmlns:a16="http://schemas.microsoft.com/office/drawing/2014/main" id="{8F85AB6D-25AA-472E-AF07-5888B7707366}"/>
              </a:ext>
            </a:extLst>
          </p:cNvPr>
          <p:cNvSpPr/>
          <p:nvPr/>
        </p:nvSpPr>
        <p:spPr>
          <a:xfrm>
            <a:off x="-15764" y="1802373"/>
            <a:ext cx="12202771" cy="923330"/>
          </a:xfrm>
          <a:prstGeom prst="rect">
            <a:avLst/>
          </a:prstGeom>
        </p:spPr>
        <p:txBody>
          <a:bodyPr wrap="square">
            <a:spAutoFit/>
          </a:bodyPr>
          <a:lstStyle/>
          <a:p>
            <a:pPr algn="ctr"/>
            <a:r>
              <a:rPr lang="en-US" dirty="0">
                <a:ea typeface="MS Mincho" panose="02020609040205080304" pitchFamily="49" charset="-128"/>
                <a:cs typeface="Times New Roman" panose="02020603050405020304" pitchFamily="18" charset="0"/>
              </a:rPr>
              <a:t>Application of Quantum Mechanics and Quantum Field Theory</a:t>
            </a:r>
          </a:p>
          <a:p>
            <a:pPr algn="ctr"/>
            <a:r>
              <a:rPr lang="en-US" dirty="0">
                <a:ea typeface="MS Mincho" panose="02020609040205080304" pitchFamily="49" charset="-128"/>
                <a:cs typeface="Times New Roman" panose="02020603050405020304" pitchFamily="18" charset="0"/>
              </a:rPr>
              <a:t>Understand and describe response / behavior of particles and forces at their fundamental level</a:t>
            </a:r>
          </a:p>
          <a:p>
            <a:pPr algn="ctr"/>
            <a:r>
              <a:rPr lang="en-US" dirty="0">
                <a:ea typeface="MS Mincho" panose="02020609040205080304" pitchFamily="49" charset="-128"/>
                <a:cs typeface="Times New Roman" panose="02020603050405020304" pitchFamily="18" charset="0"/>
              </a:rPr>
              <a:t>Useful in experiments in particle accelerators, cosmic events, …</a:t>
            </a:r>
          </a:p>
        </p:txBody>
      </p:sp>
      <p:sp>
        <p:nvSpPr>
          <p:cNvPr id="3" name="Rectángulo 2">
            <a:extLst>
              <a:ext uri="{FF2B5EF4-FFF2-40B4-BE49-F238E27FC236}">
                <a16:creationId xmlns:a16="http://schemas.microsoft.com/office/drawing/2014/main" id="{29A37406-5393-40F5-90E4-70FD28270651}"/>
              </a:ext>
            </a:extLst>
          </p:cNvPr>
          <p:cNvSpPr/>
          <p:nvPr/>
        </p:nvSpPr>
        <p:spPr>
          <a:xfrm>
            <a:off x="2055053" y="3102575"/>
            <a:ext cx="8376572" cy="2031325"/>
          </a:xfrm>
          <a:prstGeom prst="rect">
            <a:avLst/>
          </a:prstGeom>
        </p:spPr>
        <p:txBody>
          <a:bodyPr wrap="square">
            <a:spAutoFit/>
          </a:bodyPr>
          <a:lstStyle/>
          <a:p>
            <a:r>
              <a:rPr lang="en-US" dirty="0">
                <a:latin typeface="Calibri" panose="020F0502020204030204" pitchFamily="34" charset="0"/>
                <a:ea typeface="MS Mincho" panose="02020609040205080304" pitchFamily="49" charset="-128"/>
                <a:cs typeface="Times New Roman" panose="02020603050405020304" pitchFamily="18" charset="0"/>
              </a:rPr>
              <a:t>How quantum principles, especially those from quantum mechanics and quantum field theory, are applied to study and explain fundamental particles and forces, e.g. at the highest energy scales. </a:t>
            </a:r>
          </a:p>
          <a:p>
            <a:endParaRPr lang="en-US" dirty="0">
              <a:latin typeface="Calibri" panose="020F0502020204030204" pitchFamily="34" charset="0"/>
              <a:ea typeface="MS Mincho" panose="02020609040205080304" pitchFamily="49" charset="-128"/>
              <a:cs typeface="Times New Roman" panose="02020603050405020304" pitchFamily="18" charset="0"/>
            </a:endParaRPr>
          </a:p>
          <a:p>
            <a:r>
              <a:rPr lang="en-US" dirty="0">
                <a:latin typeface="Calibri" panose="020F0502020204030204" pitchFamily="34" charset="0"/>
                <a:ea typeface="MS Mincho" panose="02020609040205080304" pitchFamily="49" charset="-128"/>
                <a:cs typeface="Times New Roman" panose="02020603050405020304" pitchFamily="18" charset="0"/>
              </a:rPr>
              <a:t>It is essential for understanding the behavior of the universe at the smallest, e.g. most fundamental energy levels, and for advancing our knowledge in areas such as particle physics, cosmology, and nuclear. Nonetheless, one most established QTech is NMR.</a:t>
            </a:r>
            <a:endParaRPr lang="en-US" dirty="0"/>
          </a:p>
        </p:txBody>
      </p:sp>
      <p:sp>
        <p:nvSpPr>
          <p:cNvPr id="38" name="Rectángulo 37">
            <a:extLst>
              <a:ext uri="{FF2B5EF4-FFF2-40B4-BE49-F238E27FC236}">
                <a16:creationId xmlns:a16="http://schemas.microsoft.com/office/drawing/2014/main" id="{805A8A75-F5E2-4DB7-A821-A9211459CC22}"/>
              </a:ext>
            </a:extLst>
          </p:cNvPr>
          <p:cNvSpPr/>
          <p:nvPr/>
        </p:nvSpPr>
        <p:spPr>
          <a:xfrm>
            <a:off x="2696" y="5367952"/>
            <a:ext cx="12190892" cy="553998"/>
          </a:xfrm>
          <a:prstGeom prst="rect">
            <a:avLst/>
          </a:prstGeom>
          <a:solidFill>
            <a:schemeClr val="accent2">
              <a:lumMod val="40000"/>
              <a:lumOff val="60000"/>
            </a:schemeClr>
          </a:solidFill>
        </p:spPr>
        <p:txBody>
          <a:bodyPr wrap="square">
            <a:spAutoFit/>
          </a:bodyPr>
          <a:lstStyle/>
          <a:p>
            <a:pPr algn="ctr"/>
            <a:r>
              <a:rPr lang="es-ES" sz="3000" b="1" i="1" dirty="0"/>
              <a:t>Quantum </a:t>
            </a:r>
            <a:r>
              <a:rPr lang="es-ES" sz="3000" b="1" i="1" dirty="0" err="1"/>
              <a:t>State</a:t>
            </a:r>
            <a:r>
              <a:rPr lang="es-ES" sz="3000" b="1" i="1" dirty="0"/>
              <a:t>(s) = Quantum </a:t>
            </a:r>
            <a:r>
              <a:rPr lang="es-ES" sz="3000" b="1" i="1" dirty="0" err="1"/>
              <a:t>Information</a:t>
            </a:r>
            <a:endParaRPr lang="es-ES" sz="3000" b="1" i="1" dirty="0"/>
          </a:p>
        </p:txBody>
      </p:sp>
    </p:spTree>
    <p:extLst>
      <p:ext uri="{BB962C8B-B14F-4D97-AF65-F5344CB8AC3E}">
        <p14:creationId xmlns:p14="http://schemas.microsoft.com/office/powerpoint/2010/main" val="2629057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4" name="Imagen 14">
            <a:extLst>
              <a:ext uri="{FF2B5EF4-FFF2-40B4-BE49-F238E27FC236}">
                <a16:creationId xmlns:a16="http://schemas.microsoft.com/office/drawing/2014/main" id="{3C3005A1-D1D7-47AF-8EF1-5BD39128C7CD}"/>
              </a:ext>
            </a:extLst>
          </p:cNvPr>
          <p:cNvPicPr/>
          <p:nvPr/>
        </p:nvPicPr>
        <p:blipFill>
          <a:blip r:embed="rId7"/>
          <a:stretch/>
        </p:blipFill>
        <p:spPr>
          <a:xfrm>
            <a:off x="8189728" y="6389256"/>
            <a:ext cx="4001239" cy="467939"/>
          </a:xfrm>
          <a:prstGeom prst="rect">
            <a:avLst/>
          </a:prstGeom>
          <a:noFill/>
          <a:ln w="0">
            <a:noFill/>
          </a:ln>
        </p:spPr>
      </p:pic>
      <p:sp>
        <p:nvSpPr>
          <p:cNvPr id="25" name="Marcador de número de diapositiva 16">
            <a:extLst>
              <a:ext uri="{FF2B5EF4-FFF2-40B4-BE49-F238E27FC236}">
                <a16:creationId xmlns:a16="http://schemas.microsoft.com/office/drawing/2014/main" id="{938699DE-CB7B-470B-8733-38146BAE10DD}"/>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8</a:t>
            </a:fld>
            <a:endParaRPr lang="ca-ES" sz="1200" spc="-1">
              <a:solidFill>
                <a:srgbClr val="000000"/>
              </a:solidFill>
              <a:latin typeface="Calibri"/>
            </a:endParaRPr>
          </a:p>
        </p:txBody>
      </p:sp>
      <p:sp>
        <p:nvSpPr>
          <p:cNvPr id="27" name="11 CuadroTexto">
            <a:extLst>
              <a:ext uri="{FF2B5EF4-FFF2-40B4-BE49-F238E27FC236}">
                <a16:creationId xmlns:a16="http://schemas.microsoft.com/office/drawing/2014/main" id="{41634CDD-7C73-46C4-8A47-5AB1685073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8" name="Imagen 27">
            <a:extLst>
              <a:ext uri="{FF2B5EF4-FFF2-40B4-BE49-F238E27FC236}">
                <a16:creationId xmlns:a16="http://schemas.microsoft.com/office/drawing/2014/main" id="{89BCD0C3-188C-4DAA-959A-C1737251C2A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32" name="Picture 2" descr="Course on semiconductor radiation detectors (13-17 July 2026 ...">
            <a:extLst>
              <a:ext uri="{FF2B5EF4-FFF2-40B4-BE49-F238E27FC236}">
                <a16:creationId xmlns:a16="http://schemas.microsoft.com/office/drawing/2014/main" id="{888EDEBA-9233-4D16-A772-DC1CEEDD4D7A}"/>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33" name="Rectángulo 32">
            <a:extLst>
              <a:ext uri="{FF2B5EF4-FFF2-40B4-BE49-F238E27FC236}">
                <a16:creationId xmlns:a16="http://schemas.microsoft.com/office/drawing/2014/main" id="{4D459941-C1BE-4269-8134-4956EC883286}"/>
              </a:ext>
            </a:extLst>
          </p:cNvPr>
          <p:cNvSpPr/>
          <p:nvPr/>
        </p:nvSpPr>
        <p:spPr>
          <a:xfrm>
            <a:off x="2960650" y="1048843"/>
            <a:ext cx="6261100" cy="677108"/>
          </a:xfrm>
          <a:prstGeom prst="rect">
            <a:avLst/>
          </a:prstGeom>
        </p:spPr>
        <p:txBody>
          <a:bodyPr wrap="square">
            <a:spAutoFit/>
          </a:bodyPr>
          <a:lstStyle/>
          <a:p>
            <a:pPr algn="ctr"/>
            <a:r>
              <a:rPr lang="es-ES" sz="3800" b="1" dirty="0"/>
              <a:t>Quantum Technologies</a:t>
            </a:r>
          </a:p>
        </p:txBody>
      </p:sp>
      <p:sp>
        <p:nvSpPr>
          <p:cNvPr id="38" name="Rectángulo 37">
            <a:extLst>
              <a:ext uri="{FF2B5EF4-FFF2-40B4-BE49-F238E27FC236}">
                <a16:creationId xmlns:a16="http://schemas.microsoft.com/office/drawing/2014/main" id="{805A8A75-F5E2-4DB7-A821-A9211459CC22}"/>
              </a:ext>
            </a:extLst>
          </p:cNvPr>
          <p:cNvSpPr/>
          <p:nvPr/>
        </p:nvSpPr>
        <p:spPr>
          <a:xfrm>
            <a:off x="-4246" y="1896964"/>
            <a:ext cx="12190892" cy="553998"/>
          </a:xfrm>
          <a:prstGeom prst="rect">
            <a:avLst/>
          </a:prstGeom>
          <a:solidFill>
            <a:schemeClr val="accent2">
              <a:lumMod val="40000"/>
              <a:lumOff val="60000"/>
            </a:schemeClr>
          </a:solidFill>
        </p:spPr>
        <p:txBody>
          <a:bodyPr wrap="square">
            <a:spAutoFit/>
          </a:bodyPr>
          <a:lstStyle/>
          <a:p>
            <a:pPr algn="ctr"/>
            <a:r>
              <a:rPr lang="es-ES" sz="3000" b="1" i="1" dirty="0"/>
              <a:t>Quantum </a:t>
            </a:r>
            <a:r>
              <a:rPr lang="es-ES" sz="3000" b="1" i="1" dirty="0" err="1"/>
              <a:t>State</a:t>
            </a:r>
            <a:r>
              <a:rPr lang="es-ES" sz="3000" b="1" i="1" dirty="0"/>
              <a:t>(s) = Quantum </a:t>
            </a:r>
            <a:r>
              <a:rPr lang="es-ES" sz="3000" b="1" i="1" dirty="0" err="1"/>
              <a:t>Information</a:t>
            </a:r>
            <a:endParaRPr lang="es-ES" sz="3000" b="1" i="1" dirty="0"/>
          </a:p>
        </p:txBody>
      </p:sp>
      <p:sp>
        <p:nvSpPr>
          <p:cNvPr id="2" name="Rectángulo 1">
            <a:extLst>
              <a:ext uri="{FF2B5EF4-FFF2-40B4-BE49-F238E27FC236}">
                <a16:creationId xmlns:a16="http://schemas.microsoft.com/office/drawing/2014/main" id="{33B8213A-3C7B-44AA-979F-6C0E6E6092F3}"/>
              </a:ext>
            </a:extLst>
          </p:cNvPr>
          <p:cNvSpPr/>
          <p:nvPr/>
        </p:nvSpPr>
        <p:spPr>
          <a:xfrm>
            <a:off x="780827" y="2866949"/>
            <a:ext cx="7971287" cy="3293209"/>
          </a:xfrm>
          <a:prstGeom prst="rect">
            <a:avLst/>
          </a:prstGeom>
        </p:spPr>
        <p:txBody>
          <a:bodyPr wrap="square">
            <a:spAutoFit/>
          </a:bodyPr>
          <a:lstStyle/>
          <a:p>
            <a:pPr algn="just"/>
            <a:r>
              <a:rPr lang="en-US" sz="1600" dirty="0"/>
              <a:t>A </a:t>
            </a:r>
            <a:r>
              <a:rPr lang="en-US" sz="1600" b="1" dirty="0"/>
              <a:t>quantum state</a:t>
            </a:r>
            <a:r>
              <a:rPr lang="en-US" sz="1600" dirty="0"/>
              <a:t> is the fundamental mathematical </a:t>
            </a:r>
            <a:r>
              <a:rPr lang="en-US" sz="1600" u="sng" dirty="0"/>
              <a:t>description of a physical system</a:t>
            </a:r>
            <a:r>
              <a:rPr lang="en-US" sz="1600" dirty="0"/>
              <a:t> in quantum mechanics. </a:t>
            </a:r>
          </a:p>
          <a:p>
            <a:pPr algn="just"/>
            <a:endParaRPr lang="en-US" sz="1600" dirty="0"/>
          </a:p>
          <a:p>
            <a:pPr algn="just"/>
            <a:r>
              <a:rPr lang="en-US" sz="1600" dirty="0"/>
              <a:t>It holds of </a:t>
            </a:r>
            <a:r>
              <a:rPr lang="en-US" sz="1600" u="sng" dirty="0"/>
              <a:t>all the information </a:t>
            </a:r>
            <a:r>
              <a:rPr lang="en-US" sz="1600" dirty="0"/>
              <a:t>that can potentially be known about that system:</a:t>
            </a:r>
          </a:p>
          <a:p>
            <a:pPr algn="just"/>
            <a:endParaRPr lang="en-US" sz="1600" dirty="0"/>
          </a:p>
          <a:p>
            <a:pPr algn="ctr"/>
            <a:r>
              <a:rPr lang="en-US" sz="1600" b="1" i="1" dirty="0"/>
              <a:t>energy, position, momentum, spin..</a:t>
            </a:r>
            <a:r>
              <a:rPr lang="en-US" sz="1600" b="1" dirty="0"/>
              <a:t>.</a:t>
            </a:r>
          </a:p>
          <a:p>
            <a:pPr algn="just"/>
            <a:endParaRPr lang="en-US" sz="1600" dirty="0"/>
          </a:p>
          <a:p>
            <a:pPr algn="just"/>
            <a:r>
              <a:rPr lang="en-US" sz="1600" dirty="0"/>
              <a:t>Different from classical states or computing units, a </a:t>
            </a:r>
            <a:r>
              <a:rPr lang="en-US" sz="1600" b="1" dirty="0"/>
              <a:t>quantum state</a:t>
            </a:r>
            <a:r>
              <a:rPr lang="en-US" sz="1600" dirty="0"/>
              <a:t> is </a:t>
            </a:r>
            <a:r>
              <a:rPr lang="en-US" sz="1600" u="sng" dirty="0"/>
              <a:t>probabilistic</a:t>
            </a:r>
            <a:r>
              <a:rPr lang="en-US" sz="1600" dirty="0"/>
              <a:t>. </a:t>
            </a:r>
          </a:p>
          <a:p>
            <a:pPr algn="just"/>
            <a:endParaRPr lang="en-US" sz="1600" dirty="0"/>
          </a:p>
          <a:p>
            <a:pPr algn="just"/>
            <a:r>
              <a:rPr lang="en-US" sz="1600" dirty="0"/>
              <a:t>Until it is measured, it exists as a superposition of potential outcomes. </a:t>
            </a:r>
          </a:p>
          <a:p>
            <a:pPr algn="just"/>
            <a:endParaRPr lang="en-US" sz="1600" dirty="0"/>
          </a:p>
          <a:p>
            <a:pPr algn="just"/>
            <a:r>
              <a:rPr lang="en-US" sz="1600" dirty="0"/>
              <a:t>Analogy of coin spinning in mid-air: embodiment of the potential (in this case, for both) outcomes simultaneously, defined by a </a:t>
            </a:r>
            <a:r>
              <a:rPr lang="en-US" sz="1600" u="sng" dirty="0"/>
              <a:t>precise probability distribution</a:t>
            </a:r>
            <a:r>
              <a:rPr lang="en-US" sz="1600" dirty="0"/>
              <a:t>.</a:t>
            </a:r>
          </a:p>
        </p:txBody>
      </p:sp>
      <p:pic>
        <p:nvPicPr>
          <p:cNvPr id="20" name="Imagen 19">
            <a:extLst>
              <a:ext uri="{FF2B5EF4-FFF2-40B4-BE49-F238E27FC236}">
                <a16:creationId xmlns:a16="http://schemas.microsoft.com/office/drawing/2014/main" id="{BC5F527E-FF63-4D07-B8F4-53B0E1041596}"/>
              </a:ext>
            </a:extLst>
          </p:cNvPr>
          <p:cNvPicPr>
            <a:picLocks noChangeAspect="1"/>
          </p:cNvPicPr>
          <p:nvPr/>
        </p:nvPicPr>
        <p:blipFill>
          <a:blip r:embed="rId11"/>
          <a:stretch>
            <a:fillRect/>
          </a:stretch>
        </p:blipFill>
        <p:spPr>
          <a:xfrm>
            <a:off x="8926452" y="3439317"/>
            <a:ext cx="3104195" cy="1702301"/>
          </a:xfrm>
          <a:prstGeom prst="rect">
            <a:avLst/>
          </a:prstGeom>
        </p:spPr>
      </p:pic>
      <p:sp>
        <p:nvSpPr>
          <p:cNvPr id="4" name="Rectángulo 3">
            <a:extLst>
              <a:ext uri="{FF2B5EF4-FFF2-40B4-BE49-F238E27FC236}">
                <a16:creationId xmlns:a16="http://schemas.microsoft.com/office/drawing/2014/main" id="{8A1F6463-D368-4340-BBEA-838A45F386FC}"/>
              </a:ext>
            </a:extLst>
          </p:cNvPr>
          <p:cNvSpPr/>
          <p:nvPr/>
        </p:nvSpPr>
        <p:spPr>
          <a:xfrm>
            <a:off x="12360985" y="1185494"/>
            <a:ext cx="6261100" cy="5170646"/>
          </a:xfrm>
          <a:prstGeom prst="rect">
            <a:avLst/>
          </a:prstGeom>
        </p:spPr>
        <p:txBody>
          <a:bodyPr wrap="square">
            <a:spAutoFit/>
          </a:bodyPr>
          <a:lstStyle/>
          <a:p>
            <a:r>
              <a:rPr lang="en-US" sz="1500" b="1" dirty="0"/>
              <a:t>Types of Quantum States in a Quantum System</a:t>
            </a:r>
          </a:p>
          <a:p>
            <a:endParaRPr lang="en-US" sz="1500" dirty="0"/>
          </a:p>
          <a:p>
            <a:r>
              <a:rPr lang="en-US" sz="1500" dirty="0"/>
              <a:t>To accurately describe a </a:t>
            </a:r>
            <a:r>
              <a:rPr lang="en-US" sz="1500" b="1" dirty="0"/>
              <a:t>quantum system</a:t>
            </a:r>
            <a:r>
              <a:rPr lang="en-US" sz="1500" dirty="0"/>
              <a:t>, physicists categorize states into two primary types depending on how much information is known about the system.</a:t>
            </a:r>
          </a:p>
          <a:p>
            <a:endParaRPr lang="en-US" sz="1500" dirty="0"/>
          </a:p>
          <a:p>
            <a:pPr>
              <a:buFont typeface="Arial" panose="020B0604020202020204" pitchFamily="34" charset="0"/>
              <a:buChar char="•"/>
            </a:pPr>
            <a:r>
              <a:rPr lang="en-US" sz="1500" dirty="0"/>
              <a:t>Pure States: A pure state describes a system where we have perfect knowledge of its quantum wavefunction. It is typically represented by a "</a:t>
            </a:r>
            <a:r>
              <a:rPr lang="en-US" sz="1500" dirty="0" err="1"/>
              <a:t>ket</a:t>
            </a:r>
            <a:r>
              <a:rPr lang="en-US" sz="1500" dirty="0"/>
              <a:t>" vector (e.g., $|\psi\</a:t>
            </a:r>
            <a:r>
              <a:rPr lang="en-US" sz="1500" dirty="0" err="1"/>
              <a:t>rangle</a:t>
            </a:r>
            <a:r>
              <a:rPr lang="en-US" sz="1500" dirty="0"/>
              <a:t>$) in Dirac notation. In quantum computing, ideal operations assume we are manipulating pure states.</a:t>
            </a:r>
          </a:p>
          <a:p>
            <a:pPr>
              <a:buFont typeface="Arial" panose="020B0604020202020204" pitchFamily="34" charset="0"/>
              <a:buChar char="•"/>
            </a:pPr>
            <a:endParaRPr lang="en-US" sz="1500" dirty="0"/>
          </a:p>
          <a:p>
            <a:pPr>
              <a:buFont typeface="Arial" panose="020B0604020202020204" pitchFamily="34" charset="0"/>
              <a:buChar char="•"/>
            </a:pPr>
            <a:r>
              <a:rPr lang="en-US" sz="1500" dirty="0"/>
              <a:t>Mixed States: In the real world, systems interact with their environment (noise), leading to a loss of information. A mixed state represents a statistical ensemble of pure states—essentially, we know the system is in one of several states, but we don't know which one. Mixed states are described using a density matrix rather than a simple vector.</a:t>
            </a:r>
          </a:p>
          <a:p>
            <a:pPr>
              <a:buFont typeface="Arial" panose="020B0604020202020204" pitchFamily="34" charset="0"/>
              <a:buChar char="•"/>
            </a:pPr>
            <a:endParaRPr lang="en-US" sz="1500" dirty="0"/>
          </a:p>
          <a:p>
            <a:pPr>
              <a:buFont typeface="Arial" panose="020B0604020202020204" pitchFamily="34" charset="0"/>
              <a:buChar char="•"/>
            </a:pPr>
            <a:r>
              <a:rPr lang="en-US" sz="1500" dirty="0"/>
              <a:t>Entangled States: When two or more qubits are linked such that the state of one cannot be described independently of the other, they form an entangled state. This correlation is stronger than anything possible in classical physics and is a key resource for quantum algorithms. (See also: Entanglement)</a:t>
            </a:r>
          </a:p>
        </p:txBody>
      </p:sp>
    </p:spTree>
    <p:extLst>
      <p:ext uri="{BB962C8B-B14F-4D97-AF65-F5344CB8AC3E}">
        <p14:creationId xmlns:p14="http://schemas.microsoft.com/office/powerpoint/2010/main" val="179603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Grupo 17"/>
          <p:cNvGrpSpPr/>
          <p:nvPr/>
        </p:nvGrpSpPr>
        <p:grpSpPr>
          <a:xfrm>
            <a:off x="-3886" y="447"/>
            <a:ext cx="12195212" cy="6842349"/>
            <a:chOff x="-4680" y="0"/>
            <a:chExt cx="12196800" cy="6843240"/>
          </a:xfrm>
        </p:grpSpPr>
        <p:pic>
          <p:nvPicPr>
            <p:cNvPr id="288" name="Imagen 7"/>
            <p:cNvPicPr/>
            <p:nvPr/>
          </p:nvPicPr>
          <p:blipFill>
            <a:blip r:embed="rId3"/>
            <a:stretch/>
          </p:blipFill>
          <p:spPr>
            <a:xfrm flipH="1">
              <a:off x="-360" y="0"/>
              <a:ext cx="12192480" cy="908280"/>
            </a:xfrm>
            <a:prstGeom prst="rect">
              <a:avLst/>
            </a:prstGeom>
            <a:noFill/>
            <a:ln w="0">
              <a:noFill/>
            </a:ln>
          </p:spPr>
        </p:pic>
        <p:grpSp>
          <p:nvGrpSpPr>
            <p:cNvPr id="289" name="Grupo 8"/>
            <p:cNvGrpSpPr/>
            <p:nvPr/>
          </p:nvGrpSpPr>
          <p:grpSpPr>
            <a:xfrm>
              <a:off x="46440" y="0"/>
              <a:ext cx="7768440" cy="908280"/>
              <a:chOff x="46440" y="0"/>
              <a:chExt cx="7768440" cy="908280"/>
            </a:xfrm>
          </p:grpSpPr>
          <p:pic>
            <p:nvPicPr>
              <p:cNvPr id="290" name="Imagen 9"/>
              <p:cNvPicPr/>
              <p:nvPr/>
            </p:nvPicPr>
            <p:blipFill>
              <a:blip r:embed="rId4"/>
              <a:srcRect l="34836"/>
              <a:stretch/>
            </p:blipFill>
            <p:spPr>
              <a:xfrm>
                <a:off x="2291400" y="0"/>
                <a:ext cx="5523480" cy="908280"/>
              </a:xfrm>
              <a:prstGeom prst="rect">
                <a:avLst/>
              </a:prstGeom>
              <a:noFill/>
              <a:ln w="0">
                <a:noFill/>
              </a:ln>
            </p:spPr>
          </p:pic>
          <p:pic>
            <p:nvPicPr>
              <p:cNvPr id="291" name="Imagen 10"/>
              <p:cNvPicPr/>
              <p:nvPr/>
            </p:nvPicPr>
            <p:blipFill>
              <a:blip r:embed="rId5"/>
              <a:stretch/>
            </p:blipFill>
            <p:spPr>
              <a:xfrm>
                <a:off x="46440" y="71280"/>
                <a:ext cx="2244600" cy="765720"/>
              </a:xfrm>
              <a:prstGeom prst="rect">
                <a:avLst/>
              </a:prstGeom>
              <a:noFill/>
              <a:ln w="0">
                <a:noFill/>
              </a:ln>
            </p:spPr>
          </p:pic>
        </p:grpSp>
        <p:pic>
          <p:nvPicPr>
            <p:cNvPr id="292" name="Imagen 11"/>
            <p:cNvPicPr/>
            <p:nvPr/>
          </p:nvPicPr>
          <p:blipFill>
            <a:blip r:embed="rId3"/>
            <a:stretch/>
          </p:blipFill>
          <p:spPr>
            <a:xfrm flipH="1">
              <a:off x="-4680" y="6378120"/>
              <a:ext cx="12192480" cy="465120"/>
            </a:xfrm>
            <a:prstGeom prst="rect">
              <a:avLst/>
            </a:prstGeom>
            <a:noFill/>
            <a:ln w="0">
              <a:noFill/>
            </a:ln>
          </p:spPr>
        </p:pic>
      </p:grpSp>
      <p:pic>
        <p:nvPicPr>
          <p:cNvPr id="297" name="Diagrama 21"/>
          <p:cNvPicPr/>
          <p:nvPr/>
        </p:nvPicPr>
        <p:blipFill>
          <a:blip r:embed="rId6"/>
          <a:stretch/>
        </p:blipFill>
        <p:spPr>
          <a:xfrm>
            <a:off x="9899146" y="446"/>
            <a:ext cx="1695019" cy="907442"/>
          </a:xfrm>
          <a:prstGeom prst="rect">
            <a:avLst/>
          </a:prstGeom>
          <a:noFill/>
          <a:ln w="0">
            <a:noFill/>
          </a:ln>
        </p:spPr>
      </p:pic>
      <p:pic>
        <p:nvPicPr>
          <p:cNvPr id="24" name="Imagen 14">
            <a:extLst>
              <a:ext uri="{FF2B5EF4-FFF2-40B4-BE49-F238E27FC236}">
                <a16:creationId xmlns:a16="http://schemas.microsoft.com/office/drawing/2014/main" id="{3C3005A1-D1D7-47AF-8EF1-5BD39128C7CD}"/>
              </a:ext>
            </a:extLst>
          </p:cNvPr>
          <p:cNvPicPr/>
          <p:nvPr/>
        </p:nvPicPr>
        <p:blipFill>
          <a:blip r:embed="rId7"/>
          <a:stretch/>
        </p:blipFill>
        <p:spPr>
          <a:xfrm>
            <a:off x="8189728" y="6389256"/>
            <a:ext cx="4001239" cy="467939"/>
          </a:xfrm>
          <a:prstGeom prst="rect">
            <a:avLst/>
          </a:prstGeom>
          <a:noFill/>
          <a:ln w="0">
            <a:noFill/>
          </a:ln>
        </p:spPr>
      </p:pic>
      <p:sp>
        <p:nvSpPr>
          <p:cNvPr id="25" name="Marcador de número de diapositiva 16">
            <a:extLst>
              <a:ext uri="{FF2B5EF4-FFF2-40B4-BE49-F238E27FC236}">
                <a16:creationId xmlns:a16="http://schemas.microsoft.com/office/drawing/2014/main" id="{938699DE-CB7B-470B-8733-38146BAE10DD}"/>
              </a:ext>
            </a:extLst>
          </p:cNvPr>
          <p:cNvSpPr/>
          <p:nvPr/>
        </p:nvSpPr>
        <p:spPr>
          <a:xfrm>
            <a:off x="8610154" y="6356140"/>
            <a:ext cx="2742483" cy="364633"/>
          </a:xfrm>
          <a:prstGeom prst="rect">
            <a:avLst/>
          </a:prstGeom>
          <a:noFill/>
          <a:ln w="0">
            <a:noFill/>
          </a:ln>
        </p:spPr>
        <p:style>
          <a:lnRef idx="0">
            <a:scrgbClr r="0" g="0" b="0"/>
          </a:lnRef>
          <a:fillRef idx="0">
            <a:scrgbClr r="0" g="0" b="0"/>
          </a:fillRef>
          <a:effectRef idx="0">
            <a:scrgbClr r="0" g="0" b="0"/>
          </a:effectRef>
          <a:fontRef idx="minor"/>
        </p:style>
        <p:txBody>
          <a:bodyPr lIns="89988" tIns="46794" rIns="89988" bIns="46794" anchor="ctr">
            <a:normAutofit/>
          </a:bodyPr>
          <a:lstStyle/>
          <a:p>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fld id="{1DBAE2C2-8940-4253-9BE8-E763960B9624}" type="slidenum">
              <a:rPr lang="es-ES" sz="1200" spc="-1">
                <a:solidFill>
                  <a:srgbClr val="898989"/>
                </a:solidFill>
                <a:latin typeface="Calibri"/>
                <a:ea typeface="DejaVu Sans"/>
              </a:rPr>
              <a:pPr algn="r" defTabSz="914309">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t>9</a:t>
            </a:fld>
            <a:endParaRPr lang="ca-ES" sz="1200" spc="-1">
              <a:solidFill>
                <a:srgbClr val="000000"/>
              </a:solidFill>
              <a:latin typeface="Calibri"/>
            </a:endParaRPr>
          </a:p>
        </p:txBody>
      </p:sp>
      <p:sp>
        <p:nvSpPr>
          <p:cNvPr id="27" name="11 CuadroTexto">
            <a:extLst>
              <a:ext uri="{FF2B5EF4-FFF2-40B4-BE49-F238E27FC236}">
                <a16:creationId xmlns:a16="http://schemas.microsoft.com/office/drawing/2014/main" id="{41634CDD-7C73-46C4-8A47-5AB1685073FC}"/>
              </a:ext>
            </a:extLst>
          </p:cNvPr>
          <p:cNvSpPr/>
          <p:nvPr/>
        </p:nvSpPr>
        <p:spPr>
          <a:xfrm>
            <a:off x="-4246" y="6382357"/>
            <a:ext cx="12202771" cy="525858"/>
          </a:xfrm>
          <a:prstGeom prst="rect">
            <a:avLst/>
          </a:prstGeom>
          <a:solidFill>
            <a:schemeClr val="accent2">
              <a:lumMod val="20000"/>
              <a:lumOff val="80000"/>
            </a:schemeClr>
          </a:solidFill>
          <a:ln w="6350">
            <a:noFill/>
          </a:ln>
        </p:spPr>
        <p:style>
          <a:lnRef idx="0">
            <a:scrgbClr r="0" g="0" b="0"/>
          </a:lnRef>
          <a:fillRef idx="0">
            <a:scrgbClr r="0" g="0" b="0"/>
          </a:fillRef>
          <a:effectRef idx="0">
            <a:scrgbClr r="0" g="0" b="0"/>
          </a:effectRef>
          <a:fontRef idx="minor"/>
        </p:style>
        <p:txBody>
          <a:bodyPr lIns="89988" tIns="107986" rIns="89988" bIns="107986" anchor="t">
            <a:spAutoFit/>
          </a:bodyPr>
          <a:lstStyle/>
          <a:p>
            <a:pPr algn="ctr" defTabSz="914309">
              <a:spcAft>
                <a:spcPts val="400"/>
              </a:spcAft>
            </a:pPr>
            <a:r>
              <a:rPr lang="es-ES" sz="2000" i="1" spc="-1" dirty="0">
                <a:solidFill>
                  <a:schemeClr val="dk1"/>
                </a:solidFill>
                <a:latin typeface="Arial"/>
                <a:ea typeface="DejaVu Sans"/>
                <a:hlinkClick r:id="rId8"/>
              </a:rPr>
              <a:t>gemma.rius@imb-cnm.csic.es</a:t>
            </a:r>
            <a:r>
              <a:rPr lang="es-ES" sz="2000" i="1" spc="-1" dirty="0">
                <a:solidFill>
                  <a:schemeClr val="dk1"/>
                </a:solidFill>
                <a:latin typeface="Arial"/>
                <a:ea typeface="DejaVu Sans"/>
              </a:rPr>
              <a:t>	</a:t>
            </a:r>
            <a:r>
              <a:rPr lang="es-ES" sz="2000" b="1" i="1" spc="-1" dirty="0">
                <a:solidFill>
                  <a:schemeClr val="dk1"/>
                </a:solidFill>
                <a:latin typeface="Arial"/>
                <a:ea typeface="DejaVu Sans"/>
              </a:rPr>
              <a:t>	qchip.csic.es</a:t>
            </a:r>
            <a:endParaRPr lang="ca-ES" sz="1500" spc="-1" dirty="0">
              <a:solidFill>
                <a:srgbClr val="000000"/>
              </a:solidFill>
              <a:latin typeface="Calibri"/>
            </a:endParaRPr>
          </a:p>
        </p:txBody>
      </p:sp>
      <p:pic>
        <p:nvPicPr>
          <p:cNvPr id="28" name="Imagen 27">
            <a:extLst>
              <a:ext uri="{FF2B5EF4-FFF2-40B4-BE49-F238E27FC236}">
                <a16:creationId xmlns:a16="http://schemas.microsoft.com/office/drawing/2014/main" id="{89BCD0C3-188C-4DAA-959A-C1737251C2A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1471" y="6389256"/>
            <a:ext cx="518959" cy="518959"/>
          </a:xfrm>
          <a:prstGeom prst="rect">
            <a:avLst/>
          </a:prstGeom>
        </p:spPr>
      </p:pic>
      <p:pic>
        <p:nvPicPr>
          <p:cNvPr id="32" name="Picture 2" descr="Course on semiconductor radiation detectors (13-17 July 2026 ...">
            <a:extLst>
              <a:ext uri="{FF2B5EF4-FFF2-40B4-BE49-F238E27FC236}">
                <a16:creationId xmlns:a16="http://schemas.microsoft.com/office/drawing/2014/main" id="{888EDEBA-9233-4D16-A772-DC1CEEDD4D7A}"/>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136515" y="6376553"/>
            <a:ext cx="1379307" cy="537465"/>
          </a:xfrm>
          <a:prstGeom prst="rect">
            <a:avLst/>
          </a:prstGeom>
          <a:noFill/>
          <a:extLst>
            <a:ext uri="{909E8E84-426E-40DD-AFC4-6F175D3DCCD1}">
              <a14:hiddenFill xmlns:a14="http://schemas.microsoft.com/office/drawing/2010/main">
                <a:solidFill>
                  <a:srgbClr val="FFFFFF"/>
                </a:solidFill>
              </a14:hiddenFill>
            </a:ext>
          </a:extLst>
        </p:spPr>
      </p:pic>
      <p:sp>
        <p:nvSpPr>
          <p:cNvPr id="17" name="2 Rectángulo">
            <a:extLst>
              <a:ext uri="{FF2B5EF4-FFF2-40B4-BE49-F238E27FC236}">
                <a16:creationId xmlns:a16="http://schemas.microsoft.com/office/drawing/2014/main" id="{2E4C3E39-063E-4E40-99A6-8EFC741D69D4}"/>
              </a:ext>
            </a:extLst>
          </p:cNvPr>
          <p:cNvSpPr/>
          <p:nvPr/>
        </p:nvSpPr>
        <p:spPr>
          <a:xfrm>
            <a:off x="10746655" y="1085411"/>
            <a:ext cx="1144352" cy="369332"/>
          </a:xfrm>
          <a:prstGeom prst="rect">
            <a:avLst/>
          </a:prstGeom>
        </p:spPr>
        <p:txBody>
          <a:bodyPr wrap="none">
            <a:spAutoFit/>
          </a:bodyPr>
          <a:lstStyle/>
          <a:p>
            <a:r>
              <a:rPr lang="en-US" dirty="0" err="1">
                <a:hlinkClick r:id="rId11"/>
              </a:rPr>
              <a:t>QuantHEP</a:t>
            </a:r>
            <a:endParaRPr lang="en-US" dirty="0"/>
          </a:p>
        </p:txBody>
      </p:sp>
      <p:sp>
        <p:nvSpPr>
          <p:cNvPr id="18" name="4 Rectángulo">
            <a:extLst>
              <a:ext uri="{FF2B5EF4-FFF2-40B4-BE49-F238E27FC236}">
                <a16:creationId xmlns:a16="http://schemas.microsoft.com/office/drawing/2014/main" id="{88F289AA-0BAF-4BFD-A1FD-58ED81044D6B}"/>
              </a:ext>
            </a:extLst>
          </p:cNvPr>
          <p:cNvSpPr/>
          <p:nvPr/>
        </p:nvSpPr>
        <p:spPr>
          <a:xfrm>
            <a:off x="484986" y="1339966"/>
            <a:ext cx="10070612" cy="400110"/>
          </a:xfrm>
          <a:prstGeom prst="rect">
            <a:avLst/>
          </a:prstGeom>
        </p:spPr>
        <p:txBody>
          <a:bodyPr wrap="square">
            <a:spAutoFit/>
          </a:bodyPr>
          <a:lstStyle/>
          <a:p>
            <a:r>
              <a:rPr lang="en-US" sz="2000" b="1" dirty="0">
                <a:effectLst>
                  <a:outerShdw blurRad="38100" dist="38100" dir="2700000" algn="tl">
                    <a:srgbClr val="000000">
                      <a:alpha val="43137"/>
                    </a:srgbClr>
                  </a:outerShdw>
                </a:effectLst>
              </a:rPr>
              <a:t>Quantum Computing Solutions for High-Energy Physics – </a:t>
            </a:r>
            <a:r>
              <a:rPr lang="en-US" sz="2000" b="1" dirty="0" err="1">
                <a:effectLst>
                  <a:outerShdw blurRad="38100" dist="38100" dir="2700000" algn="tl">
                    <a:srgbClr val="000000">
                      <a:alpha val="43137"/>
                    </a:srgbClr>
                  </a:outerShdw>
                </a:effectLst>
              </a:rPr>
              <a:t>QuantERA</a:t>
            </a:r>
            <a:r>
              <a:rPr lang="en-US" sz="2000" b="1" dirty="0">
                <a:effectLst>
                  <a:outerShdw blurRad="38100" dist="38100" dir="2700000" algn="tl">
                    <a:srgbClr val="000000">
                      <a:alpha val="43137"/>
                    </a:srgbClr>
                  </a:outerShdw>
                </a:effectLst>
              </a:rPr>
              <a:t> project</a:t>
            </a:r>
          </a:p>
        </p:txBody>
      </p:sp>
      <p:sp>
        <p:nvSpPr>
          <p:cNvPr id="19" name="5 Rectángulo">
            <a:extLst>
              <a:ext uri="{FF2B5EF4-FFF2-40B4-BE49-F238E27FC236}">
                <a16:creationId xmlns:a16="http://schemas.microsoft.com/office/drawing/2014/main" id="{6C540154-8250-40CC-BA15-9793F9342697}"/>
              </a:ext>
            </a:extLst>
          </p:cNvPr>
          <p:cNvSpPr/>
          <p:nvPr/>
        </p:nvSpPr>
        <p:spPr>
          <a:xfrm>
            <a:off x="581471" y="1916576"/>
            <a:ext cx="10945014" cy="1200329"/>
          </a:xfrm>
          <a:prstGeom prst="rect">
            <a:avLst/>
          </a:prstGeom>
          <a:solidFill>
            <a:schemeClr val="tx2">
              <a:lumMod val="20000"/>
              <a:lumOff val="80000"/>
            </a:schemeClr>
          </a:solidFill>
        </p:spPr>
        <p:txBody>
          <a:bodyPr wrap="square">
            <a:spAutoFit/>
          </a:bodyPr>
          <a:lstStyle/>
          <a:p>
            <a:pPr algn="just"/>
            <a:r>
              <a:rPr lang="en-US" dirty="0"/>
              <a:t>Investigate and assess the potential of quantum computation for experimental particle physics challenges.</a:t>
            </a:r>
          </a:p>
          <a:p>
            <a:pPr algn="just"/>
            <a:endParaRPr lang="en-US" dirty="0"/>
          </a:p>
          <a:p>
            <a:pPr algn="just"/>
            <a:r>
              <a:rPr lang="en-US" dirty="0"/>
              <a:t>Specifically, quantum algorithms as a solution to the increasingly challenging, and soon intractable, problem of </a:t>
            </a:r>
            <a:r>
              <a:rPr lang="en-US" dirty="0" err="1"/>
              <a:t>analysing</a:t>
            </a:r>
            <a:r>
              <a:rPr lang="en-US" dirty="0"/>
              <a:t> and simulating events from large particle-physics experiments.</a:t>
            </a:r>
          </a:p>
        </p:txBody>
      </p:sp>
      <p:sp>
        <p:nvSpPr>
          <p:cNvPr id="20" name="6 Rectángulo">
            <a:extLst>
              <a:ext uri="{FF2B5EF4-FFF2-40B4-BE49-F238E27FC236}">
                <a16:creationId xmlns:a16="http://schemas.microsoft.com/office/drawing/2014/main" id="{FA8DA36C-6400-4DE1-A461-746DC56FD414}"/>
              </a:ext>
            </a:extLst>
          </p:cNvPr>
          <p:cNvSpPr/>
          <p:nvPr/>
        </p:nvSpPr>
        <p:spPr>
          <a:xfrm>
            <a:off x="1531031" y="3293406"/>
            <a:ext cx="9024567" cy="3046988"/>
          </a:xfrm>
          <a:prstGeom prst="rect">
            <a:avLst/>
          </a:prstGeom>
        </p:spPr>
        <p:txBody>
          <a:bodyPr wrap="square">
            <a:spAutoFit/>
          </a:bodyPr>
          <a:lstStyle/>
          <a:p>
            <a:pPr marL="342900" indent="-342900" algn="just">
              <a:buFont typeface="+mj-lt"/>
              <a:buAutoNum type="arabicPeriod"/>
            </a:pPr>
            <a:r>
              <a:rPr lang="en-US" sz="1600" b="1" dirty="0"/>
              <a:t>To develop quantum algorithms for event selection and event reconstruction</a:t>
            </a:r>
          </a:p>
          <a:p>
            <a:pPr marL="342900" indent="-342900" algn="just">
              <a:buFont typeface="+mj-lt"/>
              <a:buAutoNum type="arabicPeriod"/>
            </a:pPr>
            <a:r>
              <a:rPr lang="en-US" sz="1600" b="1" dirty="0"/>
              <a:t>To use them to perform proof-of-principle analysis of real data from CERN</a:t>
            </a:r>
          </a:p>
          <a:p>
            <a:pPr marL="342900" indent="-342900" algn="just">
              <a:buFont typeface="+mj-lt"/>
              <a:buAutoNum type="arabicPeriod"/>
            </a:pPr>
            <a:r>
              <a:rPr lang="en-US" sz="1600" b="1" dirty="0"/>
              <a:t>Benchmarking the potential advantage of this novel quantum-enhanced processing</a:t>
            </a:r>
          </a:p>
          <a:p>
            <a:pPr algn="just"/>
            <a:endParaRPr lang="en-US" sz="1600" dirty="0"/>
          </a:p>
          <a:p>
            <a:pPr algn="just"/>
            <a:r>
              <a:rPr lang="en-US" sz="1600" b="1" u="sng" dirty="0"/>
              <a:t>Deliverables</a:t>
            </a:r>
            <a:r>
              <a:rPr lang="en-US" sz="1600" b="1" dirty="0"/>
              <a:t>:</a:t>
            </a:r>
          </a:p>
          <a:p>
            <a:pPr marL="285750" indent="-285750" algn="just">
              <a:buFontTx/>
              <a:buChar char="-"/>
            </a:pPr>
            <a:r>
              <a:rPr lang="en-US" sz="1600" dirty="0"/>
              <a:t>Development of software libraries to simulate particle physics’ objects </a:t>
            </a:r>
          </a:p>
          <a:p>
            <a:pPr algn="just"/>
            <a:r>
              <a:rPr lang="en-US" sz="1600" dirty="0"/>
              <a:t>	(elementary particles, composite particles, jets…)</a:t>
            </a:r>
          </a:p>
          <a:p>
            <a:pPr algn="just"/>
            <a:r>
              <a:rPr lang="en-US" sz="1600" dirty="0"/>
              <a:t>-     Using them as building blocks to develop the quantum simulation of scattering processes </a:t>
            </a:r>
          </a:p>
          <a:p>
            <a:pPr marL="285750" indent="-285750" algn="just">
              <a:buFontTx/>
              <a:buChar char="-"/>
            </a:pPr>
            <a:r>
              <a:rPr lang="en-US" sz="1600" dirty="0"/>
              <a:t>Proof-of-principle scattering quantum simulation </a:t>
            </a:r>
          </a:p>
          <a:p>
            <a:pPr algn="just"/>
            <a:endParaRPr lang="en-US" sz="1600" dirty="0"/>
          </a:p>
          <a:p>
            <a:pPr algn="just"/>
            <a:r>
              <a:rPr lang="en-US" sz="1600" dirty="0"/>
              <a:t>By combining classical and freely-available quantum processors - benchmarking against CERN classical simulations to characterize a </a:t>
            </a:r>
            <a:r>
              <a:rPr lang="en-US" sz="1600" u="sng" dirty="0"/>
              <a:t>quantum advantage threshold for HEP processes</a:t>
            </a:r>
            <a:r>
              <a:rPr lang="en-US" sz="1600" dirty="0"/>
              <a:t>.</a:t>
            </a:r>
          </a:p>
        </p:txBody>
      </p:sp>
    </p:spTree>
    <p:extLst>
      <p:ext uri="{BB962C8B-B14F-4D97-AF65-F5344CB8AC3E}">
        <p14:creationId xmlns:p14="http://schemas.microsoft.com/office/powerpoint/2010/main" val="1806860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heme/theme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20031</TotalTime>
  <Words>5033</Words>
  <Application>Microsoft Office PowerPoint</Application>
  <PresentationFormat>Personalizado</PresentationFormat>
  <Paragraphs>743</Paragraphs>
  <Slides>56</Slides>
  <Notes>53</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56</vt:i4>
      </vt:variant>
    </vt:vector>
  </HeadingPairs>
  <TitlesOfParts>
    <vt:vector size="66" baseType="lpstr">
      <vt:lpstr>Arial</vt:lpstr>
      <vt:lpstr>Calibri</vt:lpstr>
      <vt:lpstr>Calibri Light</vt:lpstr>
      <vt:lpstr>Courier New</vt:lpstr>
      <vt:lpstr>Gotham Office</vt:lpstr>
      <vt:lpstr>Symbol</vt:lpstr>
      <vt:lpstr>Times New Roman</vt:lpstr>
      <vt:lpstr>Wingdings</vt:lpstr>
      <vt:lpstr>Office</vt:lpstr>
      <vt:lpstr>Graph</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
  <dc:creator>RAntonelli</dc:creator>
  <dc:description/>
  <cp:lastModifiedBy>Gemma</cp:lastModifiedBy>
  <cp:revision>333</cp:revision>
  <cp:lastPrinted>2026-04-14T14:27:09Z</cp:lastPrinted>
  <dcterms:created xsi:type="dcterms:W3CDTF">2025-07-02T15:25:43Z</dcterms:created>
  <dcterms:modified xsi:type="dcterms:W3CDTF">2026-06-19T06:36:46Z</dcterms:modified>
  <dc:language>ca-ES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r8>5</vt:r8>
  </property>
  <property fmtid="{D5CDD505-2E9C-101B-9397-08002B2CF9AE}" pid="3" name="PresentationFormat">
    <vt:lpwstr>Personalizado</vt:lpwstr>
  </property>
  <property fmtid="{D5CDD505-2E9C-101B-9397-08002B2CF9AE}" pid="4" name="Slides">
    <vt:r8>22</vt:r8>
  </property>
</Properties>
</file>