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sldIdLst>
    <p:sldId id="257" r:id="rId2"/>
    <p:sldId id="277" r:id="rId3"/>
    <p:sldId id="258" r:id="rId4"/>
    <p:sldId id="259" r:id="rId5"/>
    <p:sldId id="260" r:id="rId6"/>
    <p:sldId id="286" r:id="rId7"/>
    <p:sldId id="261" r:id="rId8"/>
    <p:sldId id="283" r:id="rId9"/>
    <p:sldId id="271" r:id="rId10"/>
    <p:sldId id="274" r:id="rId11"/>
    <p:sldId id="285" r:id="rId12"/>
    <p:sldId id="264" r:id="rId13"/>
    <p:sldId id="266" r:id="rId14"/>
    <p:sldId id="284" r:id="rId15"/>
    <p:sldId id="299" r:id="rId16"/>
    <p:sldId id="300" r:id="rId17"/>
    <p:sldId id="304" r:id="rId18"/>
    <p:sldId id="305" r:id="rId19"/>
    <p:sldId id="303" r:id="rId20"/>
    <p:sldId id="302" r:id="rId21"/>
    <p:sldId id="301" r:id="rId22"/>
    <p:sldId id="323" r:id="rId23"/>
    <p:sldId id="309" r:id="rId24"/>
    <p:sldId id="327" r:id="rId25"/>
    <p:sldId id="365" r:id="rId26"/>
    <p:sldId id="328" r:id="rId27"/>
    <p:sldId id="329" r:id="rId28"/>
    <p:sldId id="339" r:id="rId29"/>
    <p:sldId id="366" r:id="rId30"/>
    <p:sldId id="314" r:id="rId31"/>
    <p:sldId id="318" r:id="rId32"/>
    <p:sldId id="310" r:id="rId33"/>
    <p:sldId id="351" r:id="rId34"/>
    <p:sldId id="349" r:id="rId35"/>
    <p:sldId id="350" r:id="rId36"/>
    <p:sldId id="353" r:id="rId37"/>
    <p:sldId id="369" r:id="rId38"/>
    <p:sldId id="354" r:id="rId39"/>
    <p:sldId id="361" r:id="rId40"/>
    <p:sldId id="362" r:id="rId41"/>
    <p:sldId id="312" r:id="rId42"/>
    <p:sldId id="340" r:id="rId4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ris Fernandez bedoya" initials="CFb" lastIdx="1" clrIdx="0">
    <p:extLst>
      <p:ext uri="{19B8F6BF-5375-455C-9EA6-DF929625EA0E}">
        <p15:presenceInfo xmlns:p15="http://schemas.microsoft.com/office/powerpoint/2012/main" userId="b6ee82f6667b3ff2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43CD"/>
    <a:srgbClr val="FFFF66"/>
    <a:srgbClr val="41719C"/>
    <a:srgbClr val="D0CECE"/>
    <a:srgbClr val="41EF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74909" autoAdjust="0"/>
  </p:normalViewPr>
  <p:slideViewPr>
    <p:cSldViewPr snapToGrid="0">
      <p:cViewPr varScale="1">
        <p:scale>
          <a:sx n="51" d="100"/>
          <a:sy n="51" d="100"/>
        </p:scale>
        <p:origin x="141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E69B6F-05A7-4664-A61C-854E0D96CFE0}" type="datetimeFigureOut">
              <a:rPr lang="en-US" smtClean="0"/>
              <a:t>6/18/2026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AF1FD2-B7B8-417B-A1A6-D6D2EA26ABE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1105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014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62033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3560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1AA61F-1005-4521-A7FA-638F6300716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1962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1AA61F-1005-4521-A7FA-638F6300716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5722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1AA61F-1005-4521-A7FA-638F6300716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5813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1AA61F-1005-4521-A7FA-638F6300716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8175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1AA61F-1005-4521-A7FA-638F6300716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8057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1AA61F-1005-4521-A7FA-638F6300716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1584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1AA61F-1005-4521-A7FA-638F6300716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9729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1AA61F-1005-4521-A7FA-638F6300716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7995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327107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252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1AA61F-1005-4521-A7FA-638F6300716F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80827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1AA61F-1005-4521-A7FA-638F6300716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5076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1AA61F-1005-4521-A7FA-638F6300716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67886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1AA61F-1005-4521-A7FA-638F6300716F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77080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1AA61F-1005-4521-A7FA-638F6300716F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0727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99524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1AA61F-1005-4521-A7FA-638F6300716F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52030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741594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85655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137542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392157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67279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479299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213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34907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619739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068556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32116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52157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24804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9540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97317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828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7229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72" name="Google Shape;172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3514492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l"/>
            <a:endParaRPr dirty="0"/>
          </a:p>
        </p:txBody>
      </p:sp>
      <p:sp>
        <p:nvSpPr>
          <p:cNvPr id="172" name="Google Shape;172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9267734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9D973-C66A-4B62-AA4D-1A58704EEF04}" type="datetimeFigureOut">
              <a:rPr lang="en-US" smtClean="0"/>
              <a:t>6/18/2026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A7A75-5E1C-48E3-BD2B-3DA31B2F81A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487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9D973-C66A-4B62-AA4D-1A58704EEF04}" type="datetimeFigureOut">
              <a:rPr lang="en-US" smtClean="0"/>
              <a:t>6/18/2026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A7A75-5E1C-48E3-BD2B-3DA31B2F81A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91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9D973-C66A-4B62-AA4D-1A58704EEF04}" type="datetimeFigureOut">
              <a:rPr lang="en-US" smtClean="0"/>
              <a:t>6/18/2026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A7A75-5E1C-48E3-BD2B-3DA31B2F81A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308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9D973-C66A-4B62-AA4D-1A58704EEF04}" type="datetimeFigureOut">
              <a:rPr lang="en-US" smtClean="0"/>
              <a:t>6/18/2026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A7A75-5E1C-48E3-BD2B-3DA31B2F81A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45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9D973-C66A-4B62-AA4D-1A58704EEF04}" type="datetimeFigureOut">
              <a:rPr lang="en-US" smtClean="0"/>
              <a:t>6/18/2026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A7A75-5E1C-48E3-BD2B-3DA31B2F81A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888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9D973-C66A-4B62-AA4D-1A58704EEF04}" type="datetimeFigureOut">
              <a:rPr lang="en-US" smtClean="0"/>
              <a:t>6/18/2026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A7A75-5E1C-48E3-BD2B-3DA31B2F81A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230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9D973-C66A-4B62-AA4D-1A58704EEF04}" type="datetimeFigureOut">
              <a:rPr lang="en-US" smtClean="0"/>
              <a:t>6/18/2026</a:t>
            </a:fld>
            <a:endParaRPr lang="en-U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A7A75-5E1C-48E3-BD2B-3DA31B2F81A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889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9D973-C66A-4B62-AA4D-1A58704EEF04}" type="datetimeFigureOut">
              <a:rPr lang="en-US" smtClean="0"/>
              <a:t>6/18/2026</a:t>
            </a:fld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A7A75-5E1C-48E3-BD2B-3DA31B2F81A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755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9D973-C66A-4B62-AA4D-1A58704EEF04}" type="datetimeFigureOut">
              <a:rPr lang="en-US" smtClean="0"/>
              <a:t>6/18/2026</a:t>
            </a:fld>
            <a:endParaRPr lang="en-U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A7A75-5E1C-48E3-BD2B-3DA31B2F81A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970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9D973-C66A-4B62-AA4D-1A58704EEF04}" type="datetimeFigureOut">
              <a:rPr lang="en-US" smtClean="0"/>
              <a:t>6/18/2026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A7A75-5E1C-48E3-BD2B-3DA31B2F81A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291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9D973-C66A-4B62-AA4D-1A58704EEF04}" type="datetimeFigureOut">
              <a:rPr lang="en-US" smtClean="0"/>
              <a:t>6/18/2026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A7A75-5E1C-48E3-BD2B-3DA31B2F81A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244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99D973-C66A-4B62-AA4D-1A58704EEF04}" type="datetimeFigureOut">
              <a:rPr lang="en-US" smtClean="0"/>
              <a:t>6/18/2026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9A7A75-5E1C-48E3-BD2B-3DA31B2F81A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323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27.pn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gif"/><Relationship Id="rId5" Type="http://schemas.openxmlformats.org/officeDocument/2006/relationships/image" Target="../media/image23.svg"/><Relationship Id="rId10" Type="http://schemas.openxmlformats.org/officeDocument/2006/relationships/image" Target="../media/image6.png"/><Relationship Id="rId9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1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9.png"/><Relationship Id="rId3" Type="http://schemas.openxmlformats.org/officeDocument/2006/relationships/image" Target="../media/image2.png"/><Relationship Id="rId7" Type="http://schemas.openxmlformats.org/officeDocument/2006/relationships/image" Target="../media/image33.jpeg"/><Relationship Id="rId12" Type="http://schemas.openxmlformats.org/officeDocument/2006/relationships/image" Target="../media/image3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11" Type="http://schemas.openxmlformats.org/officeDocument/2006/relationships/image" Target="../media/image37.jpeg"/><Relationship Id="rId5" Type="http://schemas.openxmlformats.org/officeDocument/2006/relationships/image" Target="../media/image6.png"/><Relationship Id="rId10" Type="http://schemas.openxmlformats.org/officeDocument/2006/relationships/image" Target="../media/image36.jpeg"/><Relationship Id="rId4" Type="http://schemas.openxmlformats.org/officeDocument/2006/relationships/image" Target="../media/image5.jpeg"/><Relationship Id="rId9" Type="http://schemas.openxmlformats.org/officeDocument/2006/relationships/image" Target="../media/image35.png"/><Relationship Id="rId14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g"/><Relationship Id="rId13" Type="http://schemas.openxmlformats.org/officeDocument/2006/relationships/image" Target="../media/image48.png"/><Relationship Id="rId3" Type="http://schemas.openxmlformats.org/officeDocument/2006/relationships/image" Target="../media/image1.png"/><Relationship Id="rId7" Type="http://schemas.openxmlformats.org/officeDocument/2006/relationships/image" Target="../media/image42.jpg"/><Relationship Id="rId12" Type="http://schemas.openxmlformats.org/officeDocument/2006/relationships/image" Target="../media/image4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46.png"/><Relationship Id="rId5" Type="http://schemas.openxmlformats.org/officeDocument/2006/relationships/image" Target="../media/image5.jpeg"/><Relationship Id="rId10" Type="http://schemas.openxmlformats.org/officeDocument/2006/relationships/image" Target="../media/image45.png"/><Relationship Id="rId4" Type="http://schemas.openxmlformats.org/officeDocument/2006/relationships/image" Target="../media/image2.png"/><Relationship Id="rId9" Type="http://schemas.openxmlformats.org/officeDocument/2006/relationships/image" Target="../media/image4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1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2.png"/><Relationship Id="rId9" Type="http://schemas.openxmlformats.org/officeDocument/2006/relationships/image" Target="../media/image5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5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59.png"/><Relationship Id="rId5" Type="http://schemas.openxmlformats.org/officeDocument/2006/relationships/image" Target="../media/image2.png"/><Relationship Id="rId10" Type="http://schemas.openxmlformats.org/officeDocument/2006/relationships/image" Target="../media/image58.png"/><Relationship Id="rId4" Type="http://schemas.openxmlformats.org/officeDocument/2006/relationships/image" Target="../media/image1.png"/><Relationship Id="rId9" Type="http://schemas.openxmlformats.org/officeDocument/2006/relationships/image" Target="../media/image5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1.png"/><Relationship Id="rId7" Type="http://schemas.openxmlformats.org/officeDocument/2006/relationships/image" Target="../media/image6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2.png"/><Relationship Id="rId9" Type="http://schemas.openxmlformats.org/officeDocument/2006/relationships/image" Target="../media/image63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1.png"/><Relationship Id="rId7" Type="http://schemas.openxmlformats.org/officeDocument/2006/relationships/image" Target="../media/image6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1.png"/><Relationship Id="rId7" Type="http://schemas.openxmlformats.org/officeDocument/2006/relationships/image" Target="../media/image66.jpg"/><Relationship Id="rId12" Type="http://schemas.openxmlformats.org/officeDocument/2006/relationships/image" Target="../media/image7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70.png"/><Relationship Id="rId5" Type="http://schemas.openxmlformats.org/officeDocument/2006/relationships/image" Target="../media/image5.jpeg"/><Relationship Id="rId10" Type="http://schemas.openxmlformats.org/officeDocument/2006/relationships/image" Target="../media/image69.png"/><Relationship Id="rId4" Type="http://schemas.openxmlformats.org/officeDocument/2006/relationships/image" Target="../media/image2.png"/><Relationship Id="rId9" Type="http://schemas.openxmlformats.org/officeDocument/2006/relationships/image" Target="../media/image68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1.png"/><Relationship Id="rId7" Type="http://schemas.openxmlformats.org/officeDocument/2006/relationships/image" Target="../media/image7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jpeg"/><Relationship Id="rId3" Type="http://schemas.openxmlformats.org/officeDocument/2006/relationships/image" Target="../media/image1.png"/><Relationship Id="rId7" Type="http://schemas.openxmlformats.org/officeDocument/2006/relationships/image" Target="../media/image7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10" Type="http://schemas.openxmlformats.org/officeDocument/2006/relationships/image" Target="../media/image77.png"/><Relationship Id="rId4" Type="http://schemas.openxmlformats.org/officeDocument/2006/relationships/image" Target="../media/image2.png"/><Relationship Id="rId9" Type="http://schemas.openxmlformats.org/officeDocument/2006/relationships/image" Target="../media/image76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image" Target="../media/image1.png"/><Relationship Id="rId7" Type="http://schemas.openxmlformats.org/officeDocument/2006/relationships/image" Target="../media/image7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image" Target="../media/image1.png"/><Relationship Id="rId7" Type="http://schemas.openxmlformats.org/officeDocument/2006/relationships/image" Target="../media/image80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emf"/><Relationship Id="rId3" Type="http://schemas.openxmlformats.org/officeDocument/2006/relationships/image" Target="../media/image1.png"/><Relationship Id="rId7" Type="http://schemas.openxmlformats.org/officeDocument/2006/relationships/image" Target="../media/image8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2.png"/><Relationship Id="rId9" Type="http://schemas.openxmlformats.org/officeDocument/2006/relationships/image" Target="../media/image84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2.png"/><Relationship Id="rId9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8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3" Type="http://schemas.openxmlformats.org/officeDocument/2006/relationships/image" Target="../media/image2.png"/><Relationship Id="rId7" Type="http://schemas.openxmlformats.org/officeDocument/2006/relationships/image" Target="../media/image3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6.jpg"/><Relationship Id="rId5" Type="http://schemas.openxmlformats.org/officeDocument/2006/relationships/image" Target="../media/image6.png"/><Relationship Id="rId4" Type="http://schemas.openxmlformats.org/officeDocument/2006/relationships/image" Target="../media/image5.jpeg"/><Relationship Id="rId9" Type="http://schemas.openxmlformats.org/officeDocument/2006/relationships/image" Target="../media/image88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jpeg"/><Relationship Id="rId3" Type="http://schemas.openxmlformats.org/officeDocument/2006/relationships/image" Target="../media/image1.png"/><Relationship Id="rId7" Type="http://schemas.openxmlformats.org/officeDocument/2006/relationships/image" Target="../media/image8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10" Type="http://schemas.openxmlformats.org/officeDocument/2006/relationships/image" Target="../media/image92.png"/><Relationship Id="rId4" Type="http://schemas.openxmlformats.org/officeDocument/2006/relationships/image" Target="../media/image2.png"/><Relationship Id="rId9" Type="http://schemas.openxmlformats.org/officeDocument/2006/relationships/image" Target="../media/image91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png"/><Relationship Id="rId3" Type="http://schemas.openxmlformats.org/officeDocument/2006/relationships/image" Target="../media/image1.png"/><Relationship Id="rId7" Type="http://schemas.openxmlformats.org/officeDocument/2006/relationships/image" Target="../media/image9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2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3" Type="http://schemas.openxmlformats.org/officeDocument/2006/relationships/image" Target="../media/image1.png"/><Relationship Id="rId7" Type="http://schemas.openxmlformats.org/officeDocument/2006/relationships/image" Target="../media/image95.jp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99.png"/><Relationship Id="rId5" Type="http://schemas.openxmlformats.org/officeDocument/2006/relationships/image" Target="../media/image5.jpeg"/><Relationship Id="rId10" Type="http://schemas.openxmlformats.org/officeDocument/2006/relationships/image" Target="../media/image98.png"/><Relationship Id="rId4" Type="http://schemas.openxmlformats.org/officeDocument/2006/relationships/image" Target="../media/image2.png"/><Relationship Id="rId9" Type="http://schemas.openxmlformats.org/officeDocument/2006/relationships/image" Target="../media/image9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0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0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2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png"/><Relationship Id="rId3" Type="http://schemas.openxmlformats.org/officeDocument/2006/relationships/image" Target="../media/image1.png"/><Relationship Id="rId7" Type="http://schemas.openxmlformats.org/officeDocument/2006/relationships/image" Target="../media/image102.png"/><Relationship Id="rId12" Type="http://schemas.openxmlformats.org/officeDocument/2006/relationships/image" Target="../media/image107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06.png"/><Relationship Id="rId5" Type="http://schemas.openxmlformats.org/officeDocument/2006/relationships/image" Target="../media/image5.jpeg"/><Relationship Id="rId10" Type="http://schemas.openxmlformats.org/officeDocument/2006/relationships/image" Target="../media/image105.tiff"/><Relationship Id="rId4" Type="http://schemas.openxmlformats.org/officeDocument/2006/relationships/image" Target="../media/image2.png"/><Relationship Id="rId9" Type="http://schemas.openxmlformats.org/officeDocument/2006/relationships/image" Target="../media/image104.jpe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agenciasinc.es/Noticias/Los-rayos-cosmicos-revelan-una-camara-secreta-en-la-piramide-de-Keops" TargetMode="External"/><Relationship Id="rId13" Type="http://schemas.openxmlformats.org/officeDocument/2006/relationships/image" Target="../media/image110.gif"/><Relationship Id="rId3" Type="http://schemas.openxmlformats.org/officeDocument/2006/relationships/image" Target="../media/image1.png"/><Relationship Id="rId7" Type="http://schemas.openxmlformats.org/officeDocument/2006/relationships/hyperlink" Target="http://lappweb.in2p3.fr/~chefdevi/Work_LAPP/Arche/alvarez_70.pdf" TargetMode="External"/><Relationship Id="rId12" Type="http://schemas.openxmlformats.org/officeDocument/2006/relationships/image" Target="../media/image109.gi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hyperlink" Target="https://doi.org/10.1098/rsta.2018.0057" TargetMode="External"/><Relationship Id="rId5" Type="http://schemas.openxmlformats.org/officeDocument/2006/relationships/image" Target="../media/image5.jpeg"/><Relationship Id="rId15" Type="http://schemas.openxmlformats.org/officeDocument/2006/relationships/hyperlink" Target="https://doi.org/10.1098/rsta.2018.0136" TargetMode="External"/><Relationship Id="rId10" Type="http://schemas.openxmlformats.org/officeDocument/2006/relationships/image" Target="../media/image108.png"/><Relationship Id="rId4" Type="http://schemas.openxmlformats.org/officeDocument/2006/relationships/image" Target="../media/image2.png"/><Relationship Id="rId9" Type="http://schemas.openxmlformats.org/officeDocument/2006/relationships/hyperlink" Target="https://www.nature.com/articles/nature24647" TargetMode="External"/><Relationship Id="rId14" Type="http://schemas.openxmlformats.org/officeDocument/2006/relationships/image" Target="../media/image111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1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2.png"/><Relationship Id="rId13" Type="http://schemas.openxmlformats.org/officeDocument/2006/relationships/hyperlink" Target="https://arxiv.org/abs/1209.2761" TargetMode="External"/><Relationship Id="rId3" Type="http://schemas.openxmlformats.org/officeDocument/2006/relationships/image" Target="../media/image1.png"/><Relationship Id="rId7" Type="http://schemas.openxmlformats.org/officeDocument/2006/relationships/hyperlink" Target="https://doi.org/10.1098/rsta.2018.0050" TargetMode="External"/><Relationship Id="rId12" Type="http://schemas.openxmlformats.org/officeDocument/2006/relationships/image" Target="../media/image114.gif"/><Relationship Id="rId2" Type="http://schemas.openxmlformats.org/officeDocument/2006/relationships/notesSlide" Target="../notesSlides/notesSlide37.xml"/><Relationship Id="rId16" Type="http://schemas.openxmlformats.org/officeDocument/2006/relationships/hyperlink" Target="https://doi.org/10.1098/rsta.2018.0048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hyperlink" Target="https://doi.org/10.1098/rsta.2018.0061" TargetMode="External"/><Relationship Id="rId5" Type="http://schemas.openxmlformats.org/officeDocument/2006/relationships/image" Target="../media/image5.jpeg"/><Relationship Id="rId15" Type="http://schemas.openxmlformats.org/officeDocument/2006/relationships/image" Target="../media/image116.gif"/><Relationship Id="rId10" Type="http://schemas.openxmlformats.org/officeDocument/2006/relationships/image" Target="../media/image113.gif"/><Relationship Id="rId4" Type="http://schemas.openxmlformats.org/officeDocument/2006/relationships/image" Target="../media/image2.png"/><Relationship Id="rId9" Type="http://schemas.openxmlformats.org/officeDocument/2006/relationships/hyperlink" Target="https://doi.org/10.1098/rsta.2018.0051" TargetMode="External"/><Relationship Id="rId14" Type="http://schemas.openxmlformats.org/officeDocument/2006/relationships/image" Target="../media/image11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2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1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6.png"/><Relationship Id="rId5" Type="http://schemas.openxmlformats.org/officeDocument/2006/relationships/image" Target="../media/image5.jpeg"/><Relationship Id="rId10" Type="http://schemas.openxmlformats.org/officeDocument/2006/relationships/image" Target="../media/image15.png"/><Relationship Id="rId4" Type="http://schemas.openxmlformats.org/officeDocument/2006/relationships/image" Target="../media/image2.png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gif"/><Relationship Id="rId3" Type="http://schemas.openxmlformats.org/officeDocument/2006/relationships/image" Target="../media/image1.png"/><Relationship Id="rId7" Type="http://schemas.openxmlformats.org/officeDocument/2006/relationships/image" Target="../media/image19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23.pn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gif"/><Relationship Id="rId5" Type="http://schemas.openxmlformats.org/officeDocument/2006/relationships/image" Target="../media/image25.png"/><Relationship Id="rId10" Type="http://schemas.openxmlformats.org/officeDocument/2006/relationships/image" Target="../media/image6.png"/><Relationship Id="rId4" Type="http://schemas.openxmlformats.org/officeDocument/2006/relationships/image" Target="../media/image24.png"/><Relationship Id="rId9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2326" y="128496"/>
            <a:ext cx="6638577" cy="2464785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4543671" y="5675951"/>
            <a:ext cx="32693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Valencia, June 18</a:t>
            </a:r>
            <a:r>
              <a:rPr lang="en-US" sz="2400" baseline="30000" dirty="0">
                <a:solidFill>
                  <a:srgbClr val="0070C0"/>
                </a:solidFill>
              </a:rPr>
              <a:t>th</a:t>
            </a:r>
            <a:r>
              <a:rPr lang="en-US" sz="2400" dirty="0">
                <a:solidFill>
                  <a:srgbClr val="0070C0"/>
                </a:solidFill>
              </a:rPr>
              <a:t>, 2026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627" y="68479"/>
            <a:ext cx="2445028" cy="406109"/>
          </a:xfrm>
          <a:prstGeom prst="rect">
            <a:avLst/>
          </a:prstGeom>
        </p:spPr>
      </p:pic>
      <p:sp>
        <p:nvSpPr>
          <p:cNvPr id="9" name="Rectangle 1"/>
          <p:cNvSpPr/>
          <p:nvPr/>
        </p:nvSpPr>
        <p:spPr>
          <a:xfrm>
            <a:off x="353502" y="2750335"/>
            <a:ext cx="11587163" cy="1477328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474121" algn="l"/>
              </a:tabLst>
            </a:pPr>
            <a:r>
              <a:rPr lang="en-US" sz="88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35000" endPos="21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Muon Detectors</a:t>
            </a:r>
            <a:endParaRPr lang="en-US" sz="88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35000" endPos="21000" dist="5000" dir="5400000" sy="-100000" rotWithShape="0"/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0" name="11 Conector recto"/>
          <p:cNvCxnSpPr/>
          <p:nvPr/>
        </p:nvCxnSpPr>
        <p:spPr>
          <a:xfrm>
            <a:off x="850886" y="4227663"/>
            <a:ext cx="1059239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Imagen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627" y="6356352"/>
            <a:ext cx="1924825" cy="501649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9" y="5698609"/>
            <a:ext cx="1294931" cy="657743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4958456" y="4638195"/>
            <a:ext cx="23772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Cristina F. Bedoya</a:t>
            </a:r>
          </a:p>
        </p:txBody>
      </p:sp>
      <p:sp>
        <p:nvSpPr>
          <p:cNvPr id="14" name="CuadroTexto 13"/>
          <p:cNvSpPr txBox="1"/>
          <p:nvPr/>
        </p:nvSpPr>
        <p:spPr>
          <a:xfrm>
            <a:off x="5261304" y="5158140"/>
            <a:ext cx="18340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TIDPAN 2026</a:t>
            </a:r>
          </a:p>
        </p:txBody>
      </p:sp>
    </p:spTree>
    <p:extLst>
      <p:ext uri="{BB962C8B-B14F-4D97-AF65-F5344CB8AC3E}">
        <p14:creationId xmlns:p14="http://schemas.microsoft.com/office/powerpoint/2010/main" val="291654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Box 14">
            <a:extLst>
              <a:ext uri="{FF2B5EF4-FFF2-40B4-BE49-F238E27FC236}">
                <a16:creationId xmlns:a16="http://schemas.microsoft.com/office/drawing/2014/main" id="{1C92C7EA-BE7E-44D7-8121-A41393864BBA}"/>
              </a:ext>
            </a:extLst>
          </p:cNvPr>
          <p:cNvSpPr txBox="1"/>
          <p:nvPr/>
        </p:nvSpPr>
        <p:spPr>
          <a:xfrm>
            <a:off x="8209363" y="1182506"/>
            <a:ext cx="398263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Average energy lost per unit path length in a material due to collisions with atomic electrons, resulting in ionization and excitation of the medium.</a:t>
            </a:r>
            <a:endParaRPr lang="es-ES" sz="1400" dirty="0">
              <a:solidFill>
                <a:srgbClr val="0070C0"/>
              </a:solidFill>
            </a:endParaRPr>
          </a:p>
        </p:txBody>
      </p:sp>
      <p:pic>
        <p:nvPicPr>
          <p:cNvPr id="62" name="Graphic 23">
            <a:extLst>
              <a:ext uri="{FF2B5EF4-FFF2-40B4-BE49-F238E27FC236}">
                <a16:creationId xmlns:a16="http://schemas.microsoft.com/office/drawing/2014/main" id="{6933F34B-B9E6-40F7-BCD9-7A120A9DB7F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86114" y="766832"/>
            <a:ext cx="5260123" cy="57205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8" name="TextBox 2">
            <a:extLst>
              <a:ext uri="{FF2B5EF4-FFF2-40B4-BE49-F238E27FC236}">
                <a16:creationId xmlns:a16="http://schemas.microsoft.com/office/drawing/2014/main" id="{A973FB6E-A272-4E88-9757-03C1FE14575C}"/>
              </a:ext>
            </a:extLst>
          </p:cNvPr>
          <p:cNvSpPr txBox="1"/>
          <p:nvPr/>
        </p:nvSpPr>
        <p:spPr>
          <a:xfrm>
            <a:off x="8371862" y="3794145"/>
            <a:ext cx="368158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70C0"/>
                </a:solidFill>
              </a:rPr>
              <a:t>Radiative region: Energy loss through bremsstrahlung radiation caused by the particle's deceleration or deflection. </a:t>
            </a:r>
            <a:endParaRPr lang="es-ES" sz="2000" dirty="0">
              <a:solidFill>
                <a:srgbClr val="0070C0"/>
              </a:solidFill>
            </a:endParaRPr>
          </a:p>
        </p:txBody>
      </p:sp>
      <p:sp>
        <p:nvSpPr>
          <p:cNvPr id="70" name="TextBox 22">
            <a:extLst>
              <a:ext uri="{FF2B5EF4-FFF2-40B4-BE49-F238E27FC236}">
                <a16:creationId xmlns:a16="http://schemas.microsoft.com/office/drawing/2014/main" id="{AD73797D-454C-4205-92E1-FE13AE96C6F1}"/>
              </a:ext>
            </a:extLst>
          </p:cNvPr>
          <p:cNvSpPr txBox="1"/>
          <p:nvPr/>
        </p:nvSpPr>
        <p:spPr>
          <a:xfrm>
            <a:off x="8556627" y="5585936"/>
            <a:ext cx="34968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70C0"/>
                </a:solidFill>
              </a:rPr>
              <a:t>P</a:t>
            </a:r>
            <a:r>
              <a:rPr lang="en-US" sz="1600" b="1" dirty="0" smtClean="0">
                <a:solidFill>
                  <a:srgbClr val="0070C0"/>
                </a:solidFill>
              </a:rPr>
              <a:t>olarization </a:t>
            </a:r>
            <a:r>
              <a:rPr lang="en-US" sz="1600" dirty="0" smtClean="0">
                <a:solidFill>
                  <a:srgbClr val="0070C0"/>
                </a:solidFill>
              </a:rPr>
              <a:t>of the medium reduces the ionization energy loss (polarization depends on medium density)</a:t>
            </a:r>
            <a:endParaRPr lang="en-GB" sz="1600" dirty="0">
              <a:solidFill>
                <a:srgbClr val="0070C0"/>
              </a:solidFill>
            </a:endParaRPr>
          </a:p>
        </p:txBody>
      </p:sp>
      <p:sp>
        <p:nvSpPr>
          <p:cNvPr id="72" name="TextBox 27">
            <a:extLst>
              <a:ext uri="{FF2B5EF4-FFF2-40B4-BE49-F238E27FC236}">
                <a16:creationId xmlns:a16="http://schemas.microsoft.com/office/drawing/2014/main" id="{EED01171-54E4-449A-B640-AC9B3A1F92BA}"/>
              </a:ext>
            </a:extLst>
          </p:cNvPr>
          <p:cNvSpPr txBox="1"/>
          <p:nvPr/>
        </p:nvSpPr>
        <p:spPr>
          <a:xfrm>
            <a:off x="5882902" y="761071"/>
            <a:ext cx="667610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2400" b="1" dirty="0" err="1" smtClean="0">
                <a:solidFill>
                  <a:srgbClr val="0070C0"/>
                </a:solidFill>
              </a:rPr>
              <a:t>Bethe</a:t>
            </a:r>
            <a:r>
              <a:rPr lang="es-ES" sz="2400" b="1" dirty="0" smtClean="0">
                <a:solidFill>
                  <a:srgbClr val="0070C0"/>
                </a:solidFill>
              </a:rPr>
              <a:t> </a:t>
            </a:r>
            <a:r>
              <a:rPr lang="es-ES" sz="2400" b="1" dirty="0">
                <a:solidFill>
                  <a:srgbClr val="0070C0"/>
                </a:solidFill>
              </a:rPr>
              <a:t>&amp; </a:t>
            </a:r>
            <a:r>
              <a:rPr lang="es-ES" sz="2400" b="1" dirty="0" err="1" smtClean="0">
                <a:solidFill>
                  <a:srgbClr val="0070C0"/>
                </a:solidFill>
              </a:rPr>
              <a:t>Bloch</a:t>
            </a:r>
            <a:r>
              <a:rPr lang="es-ES" sz="2400" b="1" dirty="0" smtClean="0">
                <a:solidFill>
                  <a:srgbClr val="0070C0"/>
                </a:solidFill>
              </a:rPr>
              <a:t> formula  </a:t>
            </a:r>
            <a:r>
              <a:rPr lang="es-ES" sz="2400" dirty="0" smtClean="0">
                <a:solidFill>
                  <a:srgbClr val="0070C0"/>
                </a:solidFill>
              </a:rPr>
              <a:t>-</a:t>
            </a:r>
            <a:r>
              <a:rPr lang="es-ES" sz="2400" dirty="0" err="1">
                <a:solidFill>
                  <a:srgbClr val="0070C0"/>
                </a:solidFill>
              </a:rPr>
              <a:t>dE</a:t>
            </a:r>
            <a:r>
              <a:rPr lang="es-ES" sz="2400" dirty="0">
                <a:solidFill>
                  <a:srgbClr val="0070C0"/>
                </a:solidFill>
              </a:rPr>
              <a:t>/dx</a:t>
            </a:r>
            <a:r>
              <a:rPr lang="es-ES" sz="2400" b="1" dirty="0">
                <a:solidFill>
                  <a:srgbClr val="0070C0"/>
                </a:solidFill>
              </a:rPr>
              <a:t> </a:t>
            </a:r>
            <a:r>
              <a:rPr lang="es-ES" sz="2400" b="1" dirty="0" err="1" smtClean="0">
                <a:solidFill>
                  <a:srgbClr val="0070C0"/>
                </a:solidFill>
              </a:rPr>
              <a:t>Stopping</a:t>
            </a:r>
            <a:r>
              <a:rPr lang="es-ES" sz="2400" b="1" dirty="0" smtClean="0">
                <a:solidFill>
                  <a:srgbClr val="0070C0"/>
                </a:solidFill>
              </a:rPr>
              <a:t> </a:t>
            </a:r>
            <a:r>
              <a:rPr lang="es-ES" sz="2400" b="1" dirty="0" err="1" smtClean="0">
                <a:solidFill>
                  <a:srgbClr val="0070C0"/>
                </a:solidFill>
              </a:rPr>
              <a:t>power</a:t>
            </a:r>
            <a:endParaRPr lang="en-GB" sz="2400" b="1" dirty="0">
              <a:solidFill>
                <a:srgbClr val="0070C0"/>
              </a:solidFill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1503056" y="5925182"/>
            <a:ext cx="4977645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MIP (</a:t>
            </a:r>
            <a:r>
              <a:rPr lang="es-ES" sz="28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minimum</a:t>
            </a:r>
            <a:r>
              <a:rPr lang="es-E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28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ionizing</a:t>
            </a:r>
            <a:r>
              <a:rPr lang="es-E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28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particle</a:t>
            </a:r>
            <a:r>
              <a:rPr lang="es-E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8067031" y="2255353"/>
            <a:ext cx="4476008" cy="1354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s-ES" altLang="en-US" sz="16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Particle</a:t>
            </a:r>
            <a:r>
              <a:rPr lang="es-ES" alt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s-ES" altLang="en-US" sz="16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charge</a:t>
            </a:r>
            <a:r>
              <a:rPr lang="es-ES" alt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 and </a:t>
            </a:r>
            <a:r>
              <a:rPr lang="es-ES" altLang="en-US" sz="16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speed</a:t>
            </a:r>
            <a:r>
              <a:rPr lang="es-ES" alt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: </a:t>
            </a:r>
            <a:r>
              <a:rPr lang="es-ES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z</a:t>
            </a:r>
            <a:r>
              <a:rPr lang="es-ES" altLang="en-US" sz="1600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2 </a:t>
            </a:r>
            <a:r>
              <a:rPr lang="es-ES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/ β</a:t>
            </a:r>
            <a:r>
              <a:rPr lang="es-ES" altLang="en-US" sz="1600" baseline="30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2</a:t>
            </a:r>
          </a:p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s-ES" alt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Medium </a:t>
            </a:r>
            <a:r>
              <a:rPr lang="es-ES" altLang="en-US" sz="16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properties</a:t>
            </a:r>
            <a:r>
              <a:rPr lang="es-ES" alt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: </a:t>
            </a:r>
            <a:r>
              <a:rPr lang="es-ES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Z </a:t>
            </a:r>
            <a:r>
              <a:rPr lang="es-ES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/ A, </a:t>
            </a:r>
            <a:r>
              <a:rPr lang="es-ES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I(</a:t>
            </a:r>
            <a:r>
              <a:rPr lang="es-ES" altLang="en-US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ionization</a:t>
            </a:r>
            <a:r>
              <a:rPr lang="es-ES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s-ES" altLang="en-US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pot</a:t>
            </a:r>
            <a:r>
              <a:rPr lang="es-ES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), </a:t>
            </a:r>
            <a:r>
              <a:rPr lang="es-ES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densidad</a:t>
            </a:r>
          </a:p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s-ES" altLang="en-US" sz="16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Relativistic</a:t>
            </a:r>
            <a:r>
              <a:rPr lang="es-ES" alt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s-ES" altLang="en-US" sz="16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effects</a:t>
            </a:r>
            <a:r>
              <a:rPr lang="es-ES" alt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s-ES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: </a:t>
            </a:r>
            <a:r>
              <a:rPr lang="es-ES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β·γ </a:t>
            </a:r>
            <a:r>
              <a:rPr lang="es-ES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and médium </a:t>
            </a:r>
            <a:r>
              <a:rPr lang="es-ES" altLang="en-US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polarization</a:t>
            </a:r>
            <a:r>
              <a:rPr lang="es-ES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 (</a:t>
            </a:r>
            <a:r>
              <a:rPr lang="es-ES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δ)</a:t>
            </a:r>
          </a:p>
        </p:txBody>
      </p:sp>
      <p:grpSp>
        <p:nvGrpSpPr>
          <p:cNvPr id="4" name="Grupo 3"/>
          <p:cNvGrpSpPr/>
          <p:nvPr/>
        </p:nvGrpSpPr>
        <p:grpSpPr>
          <a:xfrm>
            <a:off x="879185" y="1444301"/>
            <a:ext cx="7677442" cy="4611833"/>
            <a:chOff x="1205623" y="1832779"/>
            <a:chExt cx="7677442" cy="4611833"/>
          </a:xfrm>
        </p:grpSpPr>
        <p:pic>
          <p:nvPicPr>
            <p:cNvPr id="64" name="Picture 16" descr="Diagram&#10;&#10;Description automatically generated">
              <a:extLst>
                <a:ext uri="{FF2B5EF4-FFF2-40B4-BE49-F238E27FC236}">
                  <a16:creationId xmlns:a16="http://schemas.microsoft.com/office/drawing/2014/main" id="{AA689199-E9D3-4711-B0F4-6B6E023D50C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05623" y="1860277"/>
              <a:ext cx="7308739" cy="4584335"/>
            </a:xfrm>
            <a:prstGeom prst="rect">
              <a:avLst/>
            </a:prstGeom>
          </p:spPr>
        </p:pic>
        <p:sp>
          <p:nvSpPr>
            <p:cNvPr id="67" name="Left Brace 1">
              <a:extLst>
                <a:ext uri="{FF2B5EF4-FFF2-40B4-BE49-F238E27FC236}">
                  <a16:creationId xmlns:a16="http://schemas.microsoft.com/office/drawing/2014/main" id="{6D8FC865-628D-460B-B322-52D53B307E31}"/>
                </a:ext>
              </a:extLst>
            </p:cNvPr>
            <p:cNvSpPr/>
            <p:nvPr/>
          </p:nvSpPr>
          <p:spPr>
            <a:xfrm rot="5400000">
              <a:off x="4228122" y="486680"/>
              <a:ext cx="271136" cy="2963333"/>
            </a:xfrm>
            <a:prstGeom prst="leftBrace">
              <a:avLst>
                <a:gd name="adj1" fmla="val 64430"/>
                <a:gd name="adj2" fmla="val 50000"/>
              </a:avLst>
            </a:prstGeom>
            <a:ln w="38100">
              <a:solidFill>
                <a:srgbClr val="C0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2400">
                <a:solidFill>
                  <a:srgbClr val="0070C0"/>
                </a:solidFill>
              </a:endParaRPr>
            </a:p>
          </p:txBody>
        </p:sp>
        <p:cxnSp>
          <p:nvCxnSpPr>
            <p:cNvPr id="69" name="Straight Arrow Connector 11">
              <a:extLst>
                <a:ext uri="{FF2B5EF4-FFF2-40B4-BE49-F238E27FC236}">
                  <a16:creationId xmlns:a16="http://schemas.microsoft.com/office/drawing/2014/main" id="{96CF09A2-D978-4091-A6F9-26A2DA28D1A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312097" y="3146505"/>
              <a:ext cx="1338213" cy="1685667"/>
            </a:xfrm>
            <a:prstGeom prst="straightConnector1">
              <a:avLst/>
            </a:prstGeom>
            <a:ln w="38100">
              <a:solidFill>
                <a:srgbClr val="FFFF00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25">
              <a:extLst>
                <a:ext uri="{FF2B5EF4-FFF2-40B4-BE49-F238E27FC236}">
                  <a16:creationId xmlns:a16="http://schemas.microsoft.com/office/drawing/2014/main" id="{16647179-D4B4-4FA4-A4C4-4D15C673E5B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409056" y="4799688"/>
              <a:ext cx="3474009" cy="1159045"/>
            </a:xfrm>
            <a:prstGeom prst="straightConnector1">
              <a:avLst/>
            </a:prstGeom>
            <a:ln w="38100">
              <a:solidFill>
                <a:srgbClr val="FFFF00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Arrow Connector 11">
              <a:extLst>
                <a:ext uri="{FF2B5EF4-FFF2-40B4-BE49-F238E27FC236}">
                  <a16:creationId xmlns:a16="http://schemas.microsoft.com/office/drawing/2014/main" id="{96CF09A2-D978-4091-A6F9-26A2DA28D1A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56096" y="4958155"/>
              <a:ext cx="368441" cy="148645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1">
              <a:extLst>
                <a:ext uri="{FF2B5EF4-FFF2-40B4-BE49-F238E27FC236}">
                  <a16:creationId xmlns:a16="http://schemas.microsoft.com/office/drawing/2014/main" id="{96CF09A2-D978-4091-A6F9-26A2DA28D1A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822124" y="3887319"/>
              <a:ext cx="476859" cy="98718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upo 18"/>
          <p:cNvGrpSpPr/>
          <p:nvPr/>
        </p:nvGrpSpPr>
        <p:grpSpPr>
          <a:xfrm>
            <a:off x="-6627" y="-16665"/>
            <a:ext cx="12103581" cy="6862415"/>
            <a:chOff x="-4970" y="-12499"/>
            <a:chExt cx="9077686" cy="5146811"/>
          </a:xfrm>
        </p:grpSpPr>
        <p:sp>
          <p:nvSpPr>
            <p:cNvPr id="20" name="CuadroTexto 19"/>
            <p:cNvSpPr txBox="1"/>
            <p:nvPr/>
          </p:nvSpPr>
          <p:spPr>
            <a:xfrm>
              <a:off x="3473200" y="4875974"/>
              <a:ext cx="2426145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70C0"/>
                  </a:solidFill>
                </a:rPr>
                <a:t>Muon Detectors – TIDPAN 2026 - June 18</a:t>
              </a:r>
              <a:r>
                <a:rPr lang="en-US" sz="1200" baseline="30000" dirty="0">
                  <a:solidFill>
                    <a:srgbClr val="0070C0"/>
                  </a:solidFill>
                </a:rPr>
                <a:t>th</a:t>
              </a:r>
              <a:r>
                <a:rPr lang="en-US" sz="1200" dirty="0">
                  <a:solidFill>
                    <a:srgbClr val="0070C0"/>
                  </a:solidFill>
                </a:rPr>
                <a:t>, 2026</a:t>
              </a:r>
            </a:p>
          </p:txBody>
        </p:sp>
        <p:sp>
          <p:nvSpPr>
            <p:cNvPr id="21" name="Marcador de número de diapositiva 3"/>
            <p:cNvSpPr txBox="1">
              <a:spLocks/>
            </p:cNvSpPr>
            <p:nvPr/>
          </p:nvSpPr>
          <p:spPr>
            <a:xfrm>
              <a:off x="6939116" y="4860412"/>
              <a:ext cx="2133600" cy="273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1pPr>
              <a:lvl2pPr marL="0" marR="0" lvl="1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2pPr>
              <a:lvl3pPr marL="0" marR="0" lvl="2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3pPr>
              <a:lvl4pPr marL="0" marR="0" lvl="3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4pPr>
              <a:lvl5pPr marL="0" marR="0" lvl="4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5pPr>
              <a:lvl6pPr marL="0" marR="0" lvl="5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6pPr>
              <a:lvl7pPr marL="0" marR="0" lvl="6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7pPr>
              <a:lvl8pPr marL="0" marR="0" lvl="7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8pPr>
              <a:lvl9pPr marL="0" marR="0" lvl="8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9pPr>
            </a:lstStyle>
            <a:p>
              <a:fld id="{C88907B1-18C4-493A-883C-D861E70103D1}" type="slidenum">
                <a:rPr lang="en-US" sz="1333">
                  <a:solidFill>
                    <a:srgbClr val="0070C0"/>
                  </a:solidFill>
                  <a:latin typeface="+mj-lt"/>
                </a:rPr>
                <a:t>10</a:t>
              </a:fld>
              <a:endParaRPr lang="en-US" sz="1333" dirty="0">
                <a:solidFill>
                  <a:srgbClr val="0070C0"/>
                </a:solidFill>
                <a:latin typeface="+mj-lt"/>
              </a:endParaRPr>
            </a:p>
          </p:txBody>
        </p:sp>
        <p:sp>
          <p:nvSpPr>
            <p:cNvPr id="22" name="Rectángulo redondeado 21"/>
            <p:cNvSpPr/>
            <p:nvPr/>
          </p:nvSpPr>
          <p:spPr>
            <a:xfrm>
              <a:off x="1051123" y="4964353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 dirty="0"/>
            </a:p>
          </p:txBody>
        </p:sp>
        <p:sp>
          <p:nvSpPr>
            <p:cNvPr id="23" name="Rectángulo redondeado 22"/>
            <p:cNvSpPr/>
            <p:nvPr/>
          </p:nvSpPr>
          <p:spPr>
            <a:xfrm>
              <a:off x="6347392" y="4959777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 dirty="0"/>
            </a:p>
          </p:txBody>
        </p:sp>
        <p:grpSp>
          <p:nvGrpSpPr>
            <p:cNvPr id="24" name="Grupo 23"/>
            <p:cNvGrpSpPr/>
            <p:nvPr/>
          </p:nvGrpSpPr>
          <p:grpSpPr>
            <a:xfrm>
              <a:off x="-4970" y="-12499"/>
              <a:ext cx="1010255" cy="5103917"/>
              <a:chOff x="-4970" y="-12499"/>
              <a:chExt cx="1010255" cy="5103917"/>
            </a:xfrm>
          </p:grpSpPr>
          <p:sp>
            <p:nvSpPr>
              <p:cNvPr id="25" name="Rectángulo 24"/>
              <p:cNvSpPr/>
              <p:nvPr/>
            </p:nvSpPr>
            <p:spPr>
              <a:xfrm>
                <a:off x="296529" y="0"/>
                <a:ext cx="242709" cy="459711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70C0">
                      <a:alpha val="5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400" dirty="0"/>
              </a:p>
            </p:txBody>
          </p:sp>
          <p:pic>
            <p:nvPicPr>
              <p:cNvPr id="26" name="Imagen 25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 rot="16200000">
                <a:off x="-413287" y="400788"/>
                <a:ext cx="1314700" cy="488125"/>
              </a:xfrm>
              <a:prstGeom prst="rect">
                <a:avLst/>
              </a:prstGeom>
            </p:spPr>
          </p:pic>
          <p:pic>
            <p:nvPicPr>
              <p:cNvPr id="27" name="Imagen 26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 rot="16200000">
                <a:off x="-707628" y="2243646"/>
                <a:ext cx="1725992" cy="286680"/>
              </a:xfrm>
              <a:prstGeom prst="rect">
                <a:avLst/>
              </a:prstGeom>
            </p:spPr>
          </p:pic>
          <p:sp>
            <p:nvSpPr>
              <p:cNvPr id="28" name="CuadroTexto 27"/>
              <p:cNvSpPr txBox="1"/>
              <p:nvPr/>
            </p:nvSpPr>
            <p:spPr>
              <a:xfrm>
                <a:off x="20052" y="4860585"/>
                <a:ext cx="792717" cy="230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0070C0"/>
                    </a:solidFill>
                  </a:rPr>
                  <a:t>C. F. Bedoya</a:t>
                </a:r>
              </a:p>
            </p:txBody>
          </p:sp>
          <p:pic>
            <p:nvPicPr>
              <p:cNvPr id="29" name="Imagen 28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-164719" y="3816463"/>
                <a:ext cx="832586" cy="422901"/>
              </a:xfrm>
              <a:prstGeom prst="rect">
                <a:avLst/>
              </a:prstGeom>
            </p:spPr>
          </p:pic>
          <p:pic>
            <p:nvPicPr>
              <p:cNvPr id="30" name="Imagen 29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4970" y="4597119"/>
                <a:ext cx="1010255" cy="263293"/>
              </a:xfrm>
              <a:prstGeom prst="rect">
                <a:avLst/>
              </a:prstGeom>
            </p:spPr>
          </p:pic>
        </p:grpSp>
      </p:grpSp>
      <p:sp>
        <p:nvSpPr>
          <p:cNvPr id="31" name="Rectangle 1"/>
          <p:cNvSpPr/>
          <p:nvPr/>
        </p:nvSpPr>
        <p:spPr>
          <a:xfrm>
            <a:off x="1609557" y="-92406"/>
            <a:ext cx="9064997" cy="677108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474121" algn="l"/>
              </a:tabLst>
            </a:pPr>
            <a:r>
              <a:rPr lang="en-US" sz="36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26000" endPos="31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Energy loss in a material by a charged particle</a:t>
            </a:r>
            <a:endParaRPr lang="en-US" sz="36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26000" endPos="31000" dist="5000" dir="5400000" sy="-100000" rotWithShape="0"/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2" name="11 Conector recto"/>
          <p:cNvCxnSpPr/>
          <p:nvPr/>
        </p:nvCxnSpPr>
        <p:spPr>
          <a:xfrm>
            <a:off x="1226426" y="652465"/>
            <a:ext cx="1059239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ectángulo 2"/>
          <p:cNvSpPr/>
          <p:nvPr/>
        </p:nvSpPr>
        <p:spPr>
          <a:xfrm>
            <a:off x="1151701" y="4444918"/>
            <a:ext cx="2101580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>
              <a:buSzPts val="1400"/>
            </a:pPr>
            <a:r>
              <a:rPr lang="es-ES" sz="1600" dirty="0" smtClean="0">
                <a:solidFill>
                  <a:srgbClr val="C00000"/>
                </a:solidFill>
                <a:ea typeface="Ubuntu"/>
                <a:cs typeface="Arial" panose="020B0604020202020204" pitchFamily="34" charset="0"/>
                <a:sym typeface="Ubuntu"/>
              </a:rPr>
              <a:t>↑ </a:t>
            </a:r>
            <a:r>
              <a:rPr lang="es-ES" sz="1600" dirty="0" smtClean="0">
                <a:solidFill>
                  <a:srgbClr val="C00000"/>
                </a:solidFill>
                <a:ea typeface="Noto Sans Symbols"/>
                <a:cs typeface="Arial" panose="020B0604020202020204" pitchFamily="34" charset="0"/>
                <a:sym typeface="Noto Sans Symbols"/>
              </a:rPr>
              <a:t>β  =&gt; </a:t>
            </a:r>
            <a:r>
              <a:rPr lang="es-ES" sz="1600" dirty="0" smtClean="0">
                <a:solidFill>
                  <a:srgbClr val="C00000"/>
                </a:solidFill>
                <a:ea typeface="Ubuntu"/>
                <a:cs typeface="Arial" panose="020B0604020202020204" pitchFamily="34" charset="0"/>
                <a:sym typeface="Ubuntu"/>
              </a:rPr>
              <a:t>↓ </a:t>
            </a:r>
            <a:r>
              <a:rPr lang="es-ES" sz="1600" dirty="0" err="1" smtClean="0">
                <a:solidFill>
                  <a:srgbClr val="C00000"/>
                </a:solidFill>
                <a:ea typeface="Ubuntu"/>
                <a:cs typeface="Arial" panose="020B0604020202020204" pitchFamily="34" charset="0"/>
                <a:sym typeface="Ubuntu"/>
              </a:rPr>
              <a:t>Energy</a:t>
            </a:r>
            <a:r>
              <a:rPr lang="es-ES" sz="1600" dirty="0" smtClean="0">
                <a:solidFill>
                  <a:srgbClr val="C00000"/>
                </a:solidFill>
                <a:ea typeface="Ubuntu"/>
                <a:cs typeface="Arial" panose="020B0604020202020204" pitchFamily="34" charset="0"/>
                <a:sym typeface="Ubuntu"/>
              </a:rPr>
              <a:t> </a:t>
            </a:r>
            <a:r>
              <a:rPr lang="es-ES" sz="1600" dirty="0" err="1" smtClean="0">
                <a:solidFill>
                  <a:srgbClr val="C00000"/>
                </a:solidFill>
                <a:ea typeface="Ubuntu"/>
                <a:cs typeface="Arial" panose="020B0604020202020204" pitchFamily="34" charset="0"/>
                <a:sym typeface="Ubuntu"/>
              </a:rPr>
              <a:t>loss</a:t>
            </a:r>
            <a:endParaRPr lang="es-ES" sz="1600" dirty="0">
              <a:solidFill>
                <a:srgbClr val="C00000"/>
              </a:solidFill>
              <a:ea typeface="Ubuntu"/>
              <a:cs typeface="Arial" panose="020B0604020202020204" pitchFamily="34" charset="0"/>
              <a:sym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240179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/>
          <p:cNvGrpSpPr/>
          <p:nvPr/>
        </p:nvGrpSpPr>
        <p:grpSpPr>
          <a:xfrm>
            <a:off x="-6627" y="-16665"/>
            <a:ext cx="12103581" cy="6862415"/>
            <a:chOff x="-4970" y="-12499"/>
            <a:chExt cx="9077686" cy="5146811"/>
          </a:xfrm>
        </p:grpSpPr>
        <p:sp>
          <p:nvSpPr>
            <p:cNvPr id="7" name="CuadroTexto 6"/>
            <p:cNvSpPr txBox="1"/>
            <p:nvPr/>
          </p:nvSpPr>
          <p:spPr>
            <a:xfrm>
              <a:off x="3473200" y="4875974"/>
              <a:ext cx="2426145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70C0"/>
                  </a:solidFill>
                </a:rPr>
                <a:t>Muon Detectors – TIDPAN 2026 - June 18</a:t>
              </a:r>
              <a:r>
                <a:rPr lang="en-US" sz="1200" baseline="30000" dirty="0">
                  <a:solidFill>
                    <a:srgbClr val="0070C0"/>
                  </a:solidFill>
                </a:rPr>
                <a:t>th</a:t>
              </a:r>
              <a:r>
                <a:rPr lang="en-US" sz="1200" dirty="0">
                  <a:solidFill>
                    <a:srgbClr val="0070C0"/>
                  </a:solidFill>
                </a:rPr>
                <a:t>, 2026</a:t>
              </a:r>
            </a:p>
          </p:txBody>
        </p:sp>
        <p:sp>
          <p:nvSpPr>
            <p:cNvPr id="9" name="Marcador de número de diapositiva 3"/>
            <p:cNvSpPr txBox="1">
              <a:spLocks/>
            </p:cNvSpPr>
            <p:nvPr/>
          </p:nvSpPr>
          <p:spPr>
            <a:xfrm>
              <a:off x="6939116" y="4860412"/>
              <a:ext cx="2133600" cy="273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1pPr>
              <a:lvl2pPr marL="0" marR="0" lvl="1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2pPr>
              <a:lvl3pPr marL="0" marR="0" lvl="2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3pPr>
              <a:lvl4pPr marL="0" marR="0" lvl="3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4pPr>
              <a:lvl5pPr marL="0" marR="0" lvl="4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5pPr>
              <a:lvl6pPr marL="0" marR="0" lvl="5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6pPr>
              <a:lvl7pPr marL="0" marR="0" lvl="6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7pPr>
              <a:lvl8pPr marL="0" marR="0" lvl="7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8pPr>
              <a:lvl9pPr marL="0" marR="0" lvl="8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9pPr>
            </a:lstStyle>
            <a:p>
              <a:fld id="{C88907B1-18C4-493A-883C-D861E70103D1}" type="slidenum">
                <a:rPr lang="en-US" sz="1333">
                  <a:solidFill>
                    <a:srgbClr val="0070C0"/>
                  </a:solidFill>
                  <a:latin typeface="+mj-lt"/>
                </a:rPr>
                <a:t>11</a:t>
              </a:fld>
              <a:endParaRPr lang="en-US" sz="1333" dirty="0">
                <a:solidFill>
                  <a:srgbClr val="0070C0"/>
                </a:solidFill>
                <a:latin typeface="+mj-lt"/>
              </a:endParaRPr>
            </a:p>
          </p:txBody>
        </p:sp>
        <p:sp>
          <p:nvSpPr>
            <p:cNvPr id="12" name="Rectángulo redondeado 11"/>
            <p:cNvSpPr/>
            <p:nvPr/>
          </p:nvSpPr>
          <p:spPr>
            <a:xfrm>
              <a:off x="1051123" y="4964353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/>
            </a:p>
          </p:txBody>
        </p:sp>
        <p:sp>
          <p:nvSpPr>
            <p:cNvPr id="13" name="Rectángulo redondeado 12"/>
            <p:cNvSpPr/>
            <p:nvPr/>
          </p:nvSpPr>
          <p:spPr>
            <a:xfrm>
              <a:off x="6347392" y="4959777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/>
            </a:p>
          </p:txBody>
        </p:sp>
        <p:grpSp>
          <p:nvGrpSpPr>
            <p:cNvPr id="17" name="Grupo 16"/>
            <p:cNvGrpSpPr/>
            <p:nvPr/>
          </p:nvGrpSpPr>
          <p:grpSpPr>
            <a:xfrm>
              <a:off x="-4970" y="-12499"/>
              <a:ext cx="1010255" cy="5103917"/>
              <a:chOff x="-4970" y="-12499"/>
              <a:chExt cx="1010255" cy="5103917"/>
            </a:xfrm>
          </p:grpSpPr>
          <p:sp>
            <p:nvSpPr>
              <p:cNvPr id="16" name="Rectángulo 15"/>
              <p:cNvSpPr/>
              <p:nvPr/>
            </p:nvSpPr>
            <p:spPr>
              <a:xfrm>
                <a:off x="296529" y="0"/>
                <a:ext cx="242709" cy="459711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70C0">
                      <a:alpha val="5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400"/>
              </a:p>
            </p:txBody>
          </p:sp>
          <p:pic>
            <p:nvPicPr>
              <p:cNvPr id="6" name="Imagen 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6200000">
                <a:off x="-413287" y="400788"/>
                <a:ext cx="1314700" cy="488125"/>
              </a:xfrm>
              <a:prstGeom prst="rect">
                <a:avLst/>
              </a:prstGeom>
            </p:spPr>
          </p:pic>
          <p:pic>
            <p:nvPicPr>
              <p:cNvPr id="2" name="Imagen 1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6200000">
                <a:off x="-707628" y="2243646"/>
                <a:ext cx="1725992" cy="286680"/>
              </a:xfrm>
              <a:prstGeom prst="rect">
                <a:avLst/>
              </a:prstGeom>
            </p:spPr>
          </p:pic>
          <p:sp>
            <p:nvSpPr>
              <p:cNvPr id="8" name="CuadroTexto 7"/>
              <p:cNvSpPr txBox="1"/>
              <p:nvPr/>
            </p:nvSpPr>
            <p:spPr>
              <a:xfrm>
                <a:off x="20052" y="4860585"/>
                <a:ext cx="792717" cy="230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0070C0"/>
                    </a:solidFill>
                  </a:rPr>
                  <a:t>C. F. Bedoya</a:t>
                </a:r>
              </a:p>
            </p:txBody>
          </p:sp>
          <p:pic>
            <p:nvPicPr>
              <p:cNvPr id="14" name="Imagen 13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-164719" y="3816463"/>
                <a:ext cx="832586" cy="422901"/>
              </a:xfrm>
              <a:prstGeom prst="rect">
                <a:avLst/>
              </a:prstGeom>
            </p:spPr>
          </p:pic>
          <p:pic>
            <p:nvPicPr>
              <p:cNvPr id="15" name="Imagen 14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4970" y="4597119"/>
                <a:ext cx="1010255" cy="263293"/>
              </a:xfrm>
              <a:prstGeom prst="rect">
                <a:avLst/>
              </a:prstGeom>
            </p:spPr>
          </p:pic>
        </p:grpSp>
      </p:grpSp>
      <p:sp>
        <p:nvSpPr>
          <p:cNvPr id="20" name="Rectángulo 19"/>
          <p:cNvSpPr/>
          <p:nvPr/>
        </p:nvSpPr>
        <p:spPr>
          <a:xfrm>
            <a:off x="1160311" y="3956049"/>
            <a:ext cx="3970815" cy="195609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1" name="CuadroTexto 20"/>
          <p:cNvSpPr txBox="1"/>
          <p:nvPr/>
        </p:nvSpPr>
        <p:spPr>
          <a:xfrm>
            <a:off x="1261157" y="4152491"/>
            <a:ext cx="386997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Bradley Hand ITC" panose="03070402050302030203" pitchFamily="66" charset="0"/>
              </a:rPr>
              <a:t>Surface           =&gt; 1</a:t>
            </a:r>
          </a:p>
          <a:p>
            <a:r>
              <a:rPr lang="en-US" sz="2400" dirty="0" smtClean="0">
                <a:latin typeface="Bradley Hand ITC" panose="03070402050302030203" pitchFamily="66" charset="0"/>
              </a:rPr>
              <a:t>100 m rock     =&gt; 10</a:t>
            </a:r>
            <a:r>
              <a:rPr lang="en-US" sz="2400" baseline="30000" dirty="0" smtClean="0">
                <a:latin typeface="Bradley Hand ITC" panose="03070402050302030203" pitchFamily="66" charset="0"/>
              </a:rPr>
              <a:t>-1</a:t>
            </a:r>
          </a:p>
          <a:p>
            <a:r>
              <a:rPr lang="en-US" sz="2400" dirty="0" smtClean="0">
                <a:latin typeface="Bradley Hand ITC" panose="03070402050302030203" pitchFamily="66" charset="0"/>
              </a:rPr>
              <a:t>1000 m rock   =&gt; 10</a:t>
            </a:r>
            <a:r>
              <a:rPr lang="en-US" sz="2400" baseline="30000" dirty="0" smtClean="0">
                <a:latin typeface="Bradley Hand ITC" panose="03070402050302030203" pitchFamily="66" charset="0"/>
              </a:rPr>
              <a:t>-3 </a:t>
            </a:r>
            <a:r>
              <a:rPr lang="en-US" sz="2400" dirty="0" smtClean="0">
                <a:latin typeface="Bradley Hand ITC" panose="03070402050302030203" pitchFamily="66" charset="0"/>
              </a:rPr>
              <a:t>- 10</a:t>
            </a:r>
            <a:r>
              <a:rPr lang="en-US" sz="2400" baseline="30000" dirty="0" smtClean="0">
                <a:latin typeface="Bradley Hand ITC" panose="03070402050302030203" pitchFamily="66" charset="0"/>
              </a:rPr>
              <a:t>-4</a:t>
            </a:r>
          </a:p>
          <a:p>
            <a:r>
              <a:rPr lang="en-US" sz="2400" dirty="0" smtClean="0">
                <a:latin typeface="Bradley Hand ITC" panose="03070402050302030203" pitchFamily="66" charset="0"/>
              </a:rPr>
              <a:t>LNGS, Canfranc =&gt; 10</a:t>
            </a:r>
            <a:r>
              <a:rPr lang="en-US" sz="2400" baseline="30000" dirty="0" smtClean="0">
                <a:latin typeface="Bradley Hand ITC" panose="03070402050302030203" pitchFamily="66" charset="0"/>
              </a:rPr>
              <a:t>-6</a:t>
            </a:r>
            <a:endParaRPr lang="en-US" sz="2400" baseline="30000" dirty="0">
              <a:latin typeface="Bradley Hand ITC" panose="03070402050302030203" pitchFamily="66" charset="0"/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892296" y="708768"/>
            <a:ext cx="738084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Muons are often considered Minimum Ionizing Particles (MIPs) because, </a:t>
            </a:r>
            <a:r>
              <a:rPr lang="en-US" b="1" dirty="0" smtClean="0">
                <a:solidFill>
                  <a:srgbClr val="C00000"/>
                </a:solidFill>
              </a:rPr>
              <a:t>over a wide range of energies</a:t>
            </a:r>
            <a:r>
              <a:rPr lang="en-US" dirty="0" smtClean="0"/>
              <a:t>, their energy loss in matter is close to the </a:t>
            </a:r>
            <a:r>
              <a:rPr lang="en-US" b="1" dirty="0" smtClean="0">
                <a:solidFill>
                  <a:srgbClr val="C00000"/>
                </a:solidFill>
              </a:rPr>
              <a:t>minimum</a:t>
            </a:r>
            <a:r>
              <a:rPr lang="en-US" dirty="0" smtClean="0"/>
              <a:t> of the Bethe–Bloch curve.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Differently from electrons, </a:t>
            </a:r>
            <a:r>
              <a:rPr lang="en-US" b="1" dirty="0" smtClean="0">
                <a:solidFill>
                  <a:srgbClr val="C00000"/>
                </a:solidFill>
              </a:rPr>
              <a:t>bremsstrahlung</a:t>
            </a:r>
            <a:r>
              <a:rPr lang="en-US" dirty="0" smtClean="0"/>
              <a:t> becomes only</a:t>
            </a:r>
          </a:p>
          <a:p>
            <a:r>
              <a:rPr lang="en-US" dirty="0" smtClean="0"/>
              <a:t>      important </a:t>
            </a:r>
            <a:r>
              <a:rPr lang="en-US" b="1" dirty="0" smtClean="0">
                <a:solidFill>
                  <a:srgbClr val="C00000"/>
                </a:solidFill>
              </a:rPr>
              <a:t>above a few 100 GeV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They are the most penetrating charged particles :</a:t>
            </a:r>
          </a:p>
          <a:p>
            <a:r>
              <a:rPr lang="en-US" dirty="0"/>
              <a:t> </a:t>
            </a:r>
            <a:r>
              <a:rPr lang="en-US" dirty="0" smtClean="0"/>
              <a:t>        </a:t>
            </a:r>
            <a:r>
              <a:rPr lang="en-US" dirty="0" smtClean="0">
                <a:solidFill>
                  <a:srgbClr val="C00000"/>
                </a:solidFill>
              </a:rPr>
              <a:t>in one meter of iron they lose only ≈1.5 GeV</a:t>
            </a:r>
          </a:p>
          <a:p>
            <a:r>
              <a:rPr lang="en-US" dirty="0" smtClean="0"/>
              <a:t>          (for muons in few </a:t>
            </a:r>
            <a:r>
              <a:rPr lang="en-US" dirty="0"/>
              <a:t>GeV to a few tens of </a:t>
            </a:r>
            <a:r>
              <a:rPr lang="en-US" dirty="0" smtClean="0"/>
              <a:t>GeV)</a:t>
            </a:r>
            <a:endParaRPr lang="en-U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87696" y="684926"/>
            <a:ext cx="3257925" cy="4027597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95775" y="3201206"/>
            <a:ext cx="3338781" cy="3223081"/>
          </a:xfrm>
          <a:prstGeom prst="rect">
            <a:avLst/>
          </a:prstGeom>
        </p:spPr>
      </p:pic>
      <p:sp>
        <p:nvSpPr>
          <p:cNvPr id="23" name="Rectangle 1"/>
          <p:cNvSpPr/>
          <p:nvPr/>
        </p:nvSpPr>
        <p:spPr>
          <a:xfrm>
            <a:off x="1609557" y="-92406"/>
            <a:ext cx="9064997" cy="677108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474121" algn="l"/>
              </a:tabLst>
            </a:pPr>
            <a:r>
              <a:rPr lang="en-US" sz="36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26000" endPos="31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Muons loose little energy</a:t>
            </a:r>
            <a:endParaRPr lang="en-US" sz="36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26000" endPos="31000" dist="5000" dir="5400000" sy="-100000" rotWithShape="0"/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4" name="11 Conector recto"/>
          <p:cNvCxnSpPr/>
          <p:nvPr/>
        </p:nvCxnSpPr>
        <p:spPr>
          <a:xfrm>
            <a:off x="1226426" y="577821"/>
            <a:ext cx="1059239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ángulo 24"/>
          <p:cNvSpPr/>
          <p:nvPr/>
        </p:nvSpPr>
        <p:spPr>
          <a:xfrm>
            <a:off x="9201129" y="4905062"/>
            <a:ext cx="26176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Heavy enough not to shower, light enough to be produced abundantly, and long-lived enough to cross entire detectors.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6763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18" name="Grupo 17"/>
          <p:cNvGrpSpPr/>
          <p:nvPr/>
        </p:nvGrpSpPr>
        <p:grpSpPr>
          <a:xfrm>
            <a:off x="-6627" y="-16665"/>
            <a:ext cx="12103581" cy="6862415"/>
            <a:chOff x="-4970" y="-12499"/>
            <a:chExt cx="9077686" cy="5146811"/>
          </a:xfrm>
        </p:grpSpPr>
        <p:sp>
          <p:nvSpPr>
            <p:cNvPr id="7" name="CuadroTexto 6"/>
            <p:cNvSpPr txBox="1"/>
            <p:nvPr/>
          </p:nvSpPr>
          <p:spPr>
            <a:xfrm>
              <a:off x="3473200" y="4875974"/>
              <a:ext cx="2426145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70C0"/>
                  </a:solidFill>
                </a:rPr>
                <a:t>Muon Detectors – TIDPAN 2026 - June 18</a:t>
              </a:r>
              <a:r>
                <a:rPr lang="en-US" sz="1200" baseline="30000" dirty="0">
                  <a:solidFill>
                    <a:srgbClr val="0070C0"/>
                  </a:solidFill>
                </a:rPr>
                <a:t>th</a:t>
              </a:r>
              <a:r>
                <a:rPr lang="en-US" sz="1200" dirty="0">
                  <a:solidFill>
                    <a:srgbClr val="0070C0"/>
                  </a:solidFill>
                </a:rPr>
                <a:t>, 2026</a:t>
              </a:r>
            </a:p>
          </p:txBody>
        </p:sp>
        <p:sp>
          <p:nvSpPr>
            <p:cNvPr id="9" name="Marcador de número de diapositiva 3"/>
            <p:cNvSpPr txBox="1">
              <a:spLocks/>
            </p:cNvSpPr>
            <p:nvPr/>
          </p:nvSpPr>
          <p:spPr>
            <a:xfrm>
              <a:off x="6939116" y="4860412"/>
              <a:ext cx="2133600" cy="273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1pPr>
              <a:lvl2pPr marL="0" marR="0" lvl="1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2pPr>
              <a:lvl3pPr marL="0" marR="0" lvl="2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3pPr>
              <a:lvl4pPr marL="0" marR="0" lvl="3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4pPr>
              <a:lvl5pPr marL="0" marR="0" lvl="4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5pPr>
              <a:lvl6pPr marL="0" marR="0" lvl="5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6pPr>
              <a:lvl7pPr marL="0" marR="0" lvl="6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7pPr>
              <a:lvl8pPr marL="0" marR="0" lvl="7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8pPr>
              <a:lvl9pPr marL="0" marR="0" lvl="8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9pPr>
            </a:lstStyle>
            <a:p>
              <a:fld id="{C88907B1-18C4-493A-883C-D861E70103D1}" type="slidenum">
                <a:rPr lang="en-US" sz="1333">
                  <a:solidFill>
                    <a:srgbClr val="0070C0"/>
                  </a:solidFill>
                  <a:latin typeface="+mj-lt"/>
                </a:rPr>
                <a:t>12</a:t>
              </a:fld>
              <a:endParaRPr lang="en-US" sz="1333" dirty="0">
                <a:solidFill>
                  <a:srgbClr val="0070C0"/>
                </a:solidFill>
                <a:latin typeface="+mj-lt"/>
              </a:endParaRPr>
            </a:p>
          </p:txBody>
        </p:sp>
        <p:sp>
          <p:nvSpPr>
            <p:cNvPr id="12" name="Rectángulo redondeado 11"/>
            <p:cNvSpPr/>
            <p:nvPr/>
          </p:nvSpPr>
          <p:spPr>
            <a:xfrm>
              <a:off x="1051123" y="4964353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 dirty="0"/>
            </a:p>
          </p:txBody>
        </p:sp>
        <p:sp>
          <p:nvSpPr>
            <p:cNvPr id="13" name="Rectángulo redondeado 12"/>
            <p:cNvSpPr/>
            <p:nvPr/>
          </p:nvSpPr>
          <p:spPr>
            <a:xfrm>
              <a:off x="6347392" y="4959777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 dirty="0"/>
            </a:p>
          </p:txBody>
        </p:sp>
        <p:grpSp>
          <p:nvGrpSpPr>
            <p:cNvPr id="17" name="Grupo 16"/>
            <p:cNvGrpSpPr/>
            <p:nvPr/>
          </p:nvGrpSpPr>
          <p:grpSpPr>
            <a:xfrm>
              <a:off x="-4970" y="-12499"/>
              <a:ext cx="1010255" cy="5103917"/>
              <a:chOff x="-4970" y="-12499"/>
              <a:chExt cx="1010255" cy="5103917"/>
            </a:xfrm>
          </p:grpSpPr>
          <p:sp>
            <p:nvSpPr>
              <p:cNvPr id="16" name="Rectángulo 15"/>
              <p:cNvSpPr/>
              <p:nvPr/>
            </p:nvSpPr>
            <p:spPr>
              <a:xfrm>
                <a:off x="296529" y="0"/>
                <a:ext cx="242709" cy="459711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70C0">
                      <a:alpha val="5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400" dirty="0"/>
              </a:p>
            </p:txBody>
          </p:sp>
          <p:pic>
            <p:nvPicPr>
              <p:cNvPr id="6" name="Imagen 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6200000">
                <a:off x="-413287" y="400788"/>
                <a:ext cx="1314700" cy="488125"/>
              </a:xfrm>
              <a:prstGeom prst="rect">
                <a:avLst/>
              </a:prstGeom>
            </p:spPr>
          </p:pic>
          <p:pic>
            <p:nvPicPr>
              <p:cNvPr id="2" name="Imagen 1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6200000">
                <a:off x="-707628" y="2243646"/>
                <a:ext cx="1725992" cy="286680"/>
              </a:xfrm>
              <a:prstGeom prst="rect">
                <a:avLst/>
              </a:prstGeom>
            </p:spPr>
          </p:pic>
          <p:sp>
            <p:nvSpPr>
              <p:cNvPr id="8" name="CuadroTexto 7"/>
              <p:cNvSpPr txBox="1"/>
              <p:nvPr/>
            </p:nvSpPr>
            <p:spPr>
              <a:xfrm>
                <a:off x="20052" y="4860585"/>
                <a:ext cx="792717" cy="230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0070C0"/>
                    </a:solidFill>
                  </a:rPr>
                  <a:t>C. F. Bedoya</a:t>
                </a:r>
              </a:p>
            </p:txBody>
          </p:sp>
          <p:pic>
            <p:nvPicPr>
              <p:cNvPr id="14" name="Imagen 13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-164719" y="3816463"/>
                <a:ext cx="832586" cy="422901"/>
              </a:xfrm>
              <a:prstGeom prst="rect">
                <a:avLst/>
              </a:prstGeom>
            </p:spPr>
          </p:pic>
          <p:pic>
            <p:nvPicPr>
              <p:cNvPr id="15" name="Imagen 14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4970" y="4597119"/>
                <a:ext cx="1010255" cy="263293"/>
              </a:xfrm>
              <a:prstGeom prst="rect">
                <a:avLst/>
              </a:prstGeom>
            </p:spPr>
          </p:pic>
        </p:grpSp>
      </p:grpSp>
      <p:sp>
        <p:nvSpPr>
          <p:cNvPr id="26" name="Rectangle 1"/>
          <p:cNvSpPr/>
          <p:nvPr/>
        </p:nvSpPr>
        <p:spPr>
          <a:xfrm>
            <a:off x="6056159" y="2280082"/>
            <a:ext cx="5472767" cy="615553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474121" algn="l"/>
              </a:tabLst>
            </a:pPr>
            <a:r>
              <a:rPr lang="en-US" sz="3200" b="1" dirty="0" smtClean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Cloud chamber</a:t>
            </a:r>
            <a:endParaRPr lang="en-US" sz="3200" b="1" dirty="0">
              <a:ln w="0"/>
              <a:solidFill>
                <a:srgbClr val="0070C0"/>
              </a:solidFill>
              <a:effectLst>
                <a:reflection blurRad="12700" stA="50000" endPos="50000" dist="5000" dir="5400000" sy="-100000" rotWithShape="0"/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Rectangle 1"/>
          <p:cNvSpPr/>
          <p:nvPr/>
        </p:nvSpPr>
        <p:spPr>
          <a:xfrm>
            <a:off x="1401498" y="-116875"/>
            <a:ext cx="9064997" cy="779765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474121" algn="l"/>
              </a:tabLst>
            </a:pPr>
            <a:r>
              <a:rPr lang="en-US" sz="4267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 Little bit of history…</a:t>
            </a:r>
            <a:endParaRPr lang="en-US" sz="4267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0" name="11 Conector recto"/>
          <p:cNvCxnSpPr/>
          <p:nvPr/>
        </p:nvCxnSpPr>
        <p:spPr>
          <a:xfrm>
            <a:off x="1205901" y="627991"/>
            <a:ext cx="1059239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CuadroTexto 4"/>
          <p:cNvSpPr txBox="1"/>
          <p:nvPr/>
        </p:nvSpPr>
        <p:spPr>
          <a:xfrm>
            <a:off x="9735579" y="886960"/>
            <a:ext cx="24564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70C0"/>
                </a:solidFill>
              </a:rPr>
              <a:t>(Nobel </a:t>
            </a:r>
            <a:r>
              <a:rPr lang="en-US" sz="1600" dirty="0">
                <a:solidFill>
                  <a:srgbClr val="0070C0"/>
                </a:solidFill>
              </a:rPr>
              <a:t>prize for positron discovery in </a:t>
            </a:r>
            <a:r>
              <a:rPr lang="en-US" sz="1600" dirty="0" smtClean="0">
                <a:solidFill>
                  <a:srgbClr val="0070C0"/>
                </a:solidFill>
              </a:rPr>
              <a:t>1936)</a:t>
            </a:r>
            <a:endParaRPr lang="en-US" sz="1600" dirty="0">
              <a:solidFill>
                <a:srgbClr val="0070C0"/>
              </a:solidFill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6325529" y="3064746"/>
            <a:ext cx="5472767" cy="1713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/>
          <a:p>
            <a:pPr defTabSz="1219170" eaLnBrk="0" fontAlgn="base" hangingPunct="0">
              <a:spcBef>
                <a:spcPts val="1600"/>
              </a:spcBef>
              <a:spcAft>
                <a:spcPct val="0"/>
              </a:spcAft>
              <a:buFontTx/>
              <a:buChar char="•"/>
            </a:pPr>
            <a:r>
              <a:rPr lang="en-US" altLang="en-US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Ionizing particle → creates ions (condensation nuclei) → supersaturated vapor condenses on the ions → droplets form along the particle track</a:t>
            </a:r>
            <a:r>
              <a:rPr lang="en-US" alt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defTabSz="1219170" eaLnBrk="0" fontAlgn="base" hangingPunct="0">
              <a:spcBef>
                <a:spcPts val="1600"/>
              </a:spcBef>
              <a:spcAft>
                <a:spcPct val="0"/>
              </a:spcAft>
              <a:buFontTx/>
              <a:buChar char="•"/>
            </a:pPr>
            <a:r>
              <a:rPr lang="en-US" altLang="en-US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Wilson received the 1927 Nobel Prize for the invention of the cloud chamber.</a:t>
            </a:r>
            <a:r>
              <a:rPr lang="en-US" alt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31" name="Rectángulo 30"/>
          <p:cNvSpPr/>
          <p:nvPr/>
        </p:nvSpPr>
        <p:spPr>
          <a:xfrm>
            <a:off x="5933996" y="5187705"/>
            <a:ext cx="617127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C00000"/>
                </a:solidFill>
              </a:rPr>
              <a:t>From cloud chambers to modern muon detectors, the underlying principle remains the same: charged particles ionize matter and leave measurable signatures.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4533" y="1440577"/>
            <a:ext cx="4837742" cy="5058140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884455" y="1038424"/>
            <a:ext cx="24544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smtClean="0">
                <a:solidFill>
                  <a:schemeClr val="bg2">
                    <a:lumMod val="50000"/>
                  </a:schemeClr>
                </a:solidFill>
              </a:rPr>
              <a:t>Phys. Rev. 50 (1936) 263</a:t>
            </a:r>
            <a:endParaRPr lang="en-US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3640681" y="801223"/>
            <a:ext cx="64923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Muons were discovered by Carl D. Anderson and Seth </a:t>
            </a:r>
            <a:r>
              <a:rPr lang="en-US" b="1" dirty="0" err="1" smtClean="0"/>
              <a:t>Neddermeyer</a:t>
            </a:r>
            <a:r>
              <a:rPr lang="en-US" b="1" dirty="0" smtClean="0"/>
              <a:t> in a cloud chamber experiment at </a:t>
            </a:r>
            <a:r>
              <a:rPr lang="en-US" b="1" dirty="0" err="1" smtClean="0"/>
              <a:t>CalTech</a:t>
            </a:r>
            <a:r>
              <a:rPr lang="en-US" b="1" dirty="0" smtClean="0"/>
              <a:t> in 1936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55507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/>
          <p:cNvGrpSpPr/>
          <p:nvPr/>
        </p:nvGrpSpPr>
        <p:grpSpPr>
          <a:xfrm>
            <a:off x="-6627" y="-16665"/>
            <a:ext cx="12103581" cy="6862415"/>
            <a:chOff x="-4970" y="-12499"/>
            <a:chExt cx="9077686" cy="5146811"/>
          </a:xfrm>
        </p:grpSpPr>
        <p:sp>
          <p:nvSpPr>
            <p:cNvPr id="7" name="CuadroTexto 6"/>
            <p:cNvSpPr txBox="1"/>
            <p:nvPr/>
          </p:nvSpPr>
          <p:spPr>
            <a:xfrm>
              <a:off x="3473200" y="4875974"/>
              <a:ext cx="2426145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70C0"/>
                  </a:solidFill>
                </a:rPr>
                <a:t>Muon Detectors – TIDPAN 2026 - June 18</a:t>
              </a:r>
              <a:r>
                <a:rPr lang="en-US" sz="1200" baseline="30000" dirty="0">
                  <a:solidFill>
                    <a:srgbClr val="0070C0"/>
                  </a:solidFill>
                </a:rPr>
                <a:t>th</a:t>
              </a:r>
              <a:r>
                <a:rPr lang="en-US" sz="1200" dirty="0">
                  <a:solidFill>
                    <a:srgbClr val="0070C0"/>
                  </a:solidFill>
                </a:rPr>
                <a:t>, 2026</a:t>
              </a:r>
            </a:p>
          </p:txBody>
        </p:sp>
        <p:sp>
          <p:nvSpPr>
            <p:cNvPr id="9" name="Marcador de número de diapositiva 3"/>
            <p:cNvSpPr txBox="1">
              <a:spLocks/>
            </p:cNvSpPr>
            <p:nvPr/>
          </p:nvSpPr>
          <p:spPr>
            <a:xfrm>
              <a:off x="6939116" y="4860412"/>
              <a:ext cx="2133600" cy="273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1pPr>
              <a:lvl2pPr marL="0" marR="0" lvl="1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2pPr>
              <a:lvl3pPr marL="0" marR="0" lvl="2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3pPr>
              <a:lvl4pPr marL="0" marR="0" lvl="3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4pPr>
              <a:lvl5pPr marL="0" marR="0" lvl="4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5pPr>
              <a:lvl6pPr marL="0" marR="0" lvl="5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6pPr>
              <a:lvl7pPr marL="0" marR="0" lvl="6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7pPr>
              <a:lvl8pPr marL="0" marR="0" lvl="7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8pPr>
              <a:lvl9pPr marL="0" marR="0" lvl="8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9pPr>
            </a:lstStyle>
            <a:p>
              <a:fld id="{C88907B1-18C4-493A-883C-D861E70103D1}" type="slidenum">
                <a:rPr lang="en-US" sz="1333">
                  <a:solidFill>
                    <a:srgbClr val="0070C0"/>
                  </a:solidFill>
                  <a:latin typeface="+mj-lt"/>
                </a:rPr>
                <a:t>13</a:t>
              </a:fld>
              <a:endParaRPr lang="en-US" sz="1333" dirty="0">
                <a:solidFill>
                  <a:srgbClr val="0070C0"/>
                </a:solidFill>
                <a:latin typeface="+mj-lt"/>
              </a:endParaRPr>
            </a:p>
          </p:txBody>
        </p:sp>
        <p:sp>
          <p:nvSpPr>
            <p:cNvPr id="12" name="Rectángulo redondeado 11"/>
            <p:cNvSpPr/>
            <p:nvPr/>
          </p:nvSpPr>
          <p:spPr>
            <a:xfrm>
              <a:off x="1051123" y="4964353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 dirty="0"/>
            </a:p>
          </p:txBody>
        </p:sp>
        <p:sp>
          <p:nvSpPr>
            <p:cNvPr id="13" name="Rectángulo redondeado 12"/>
            <p:cNvSpPr/>
            <p:nvPr/>
          </p:nvSpPr>
          <p:spPr>
            <a:xfrm>
              <a:off x="6347392" y="4959777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 dirty="0"/>
            </a:p>
          </p:txBody>
        </p:sp>
        <p:grpSp>
          <p:nvGrpSpPr>
            <p:cNvPr id="17" name="Grupo 16"/>
            <p:cNvGrpSpPr/>
            <p:nvPr/>
          </p:nvGrpSpPr>
          <p:grpSpPr>
            <a:xfrm>
              <a:off x="-4970" y="-12499"/>
              <a:ext cx="1010255" cy="5103917"/>
              <a:chOff x="-4970" y="-12499"/>
              <a:chExt cx="1010255" cy="5103917"/>
            </a:xfrm>
          </p:grpSpPr>
          <p:sp>
            <p:nvSpPr>
              <p:cNvPr id="16" name="Rectángulo 15"/>
              <p:cNvSpPr/>
              <p:nvPr/>
            </p:nvSpPr>
            <p:spPr>
              <a:xfrm>
                <a:off x="296529" y="0"/>
                <a:ext cx="242709" cy="459711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70C0">
                      <a:alpha val="5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400" dirty="0"/>
              </a:p>
            </p:txBody>
          </p:sp>
          <p:pic>
            <p:nvPicPr>
              <p:cNvPr id="6" name="Imagen 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6200000">
                <a:off x="-413287" y="400788"/>
                <a:ext cx="1314700" cy="488125"/>
              </a:xfrm>
              <a:prstGeom prst="rect">
                <a:avLst/>
              </a:prstGeom>
            </p:spPr>
          </p:pic>
          <p:pic>
            <p:nvPicPr>
              <p:cNvPr id="2" name="Imagen 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6200000">
                <a:off x="-707628" y="2243646"/>
                <a:ext cx="1725992" cy="286680"/>
              </a:xfrm>
              <a:prstGeom prst="rect">
                <a:avLst/>
              </a:prstGeom>
            </p:spPr>
          </p:pic>
          <p:sp>
            <p:nvSpPr>
              <p:cNvPr id="8" name="CuadroTexto 7"/>
              <p:cNvSpPr txBox="1"/>
              <p:nvPr/>
            </p:nvSpPr>
            <p:spPr>
              <a:xfrm>
                <a:off x="20052" y="4860585"/>
                <a:ext cx="792717" cy="230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0070C0"/>
                    </a:solidFill>
                  </a:rPr>
                  <a:t>C. F. Bedoya</a:t>
                </a:r>
              </a:p>
            </p:txBody>
          </p:sp>
          <p:pic>
            <p:nvPicPr>
              <p:cNvPr id="14" name="Imagen 13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-164719" y="3816463"/>
                <a:ext cx="832586" cy="422901"/>
              </a:xfrm>
              <a:prstGeom prst="rect">
                <a:avLst/>
              </a:prstGeom>
            </p:spPr>
          </p:pic>
          <p:pic>
            <p:nvPicPr>
              <p:cNvPr id="15" name="Imagen 14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4970" y="4597119"/>
                <a:ext cx="1010255" cy="263293"/>
              </a:xfrm>
              <a:prstGeom prst="rect">
                <a:avLst/>
              </a:prstGeom>
            </p:spPr>
          </p:pic>
        </p:grpSp>
      </p:grpSp>
      <p:sp>
        <p:nvSpPr>
          <p:cNvPr id="19" name="Google Shape;120;p16"/>
          <p:cNvSpPr txBox="1">
            <a:spLocks noGrp="1"/>
          </p:cNvSpPr>
          <p:nvPr>
            <p:ph type="title"/>
          </p:nvPr>
        </p:nvSpPr>
        <p:spPr>
          <a:xfrm>
            <a:off x="1060859" y="-114344"/>
            <a:ext cx="10982597" cy="8084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60933" rIns="121900" bIns="60933" rtlCol="0" anchor="ctr" anchorCtr="0">
            <a:noAutofit/>
          </a:bodyPr>
          <a:lstStyle/>
          <a:p>
            <a:pPr lvl="0"/>
            <a:r>
              <a:rPr lang="en-US" sz="3200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Brief History of Particle Physics and Detector Instrumentation</a:t>
            </a:r>
            <a:endParaRPr lang="en-US" sz="32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0" name="Picture 2" descr="Resultado de imagen de history of particle physics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96"/>
          <a:stretch/>
        </p:blipFill>
        <p:spPr bwMode="auto">
          <a:xfrm>
            <a:off x="712751" y="629883"/>
            <a:ext cx="10022983" cy="6228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13 CuadroTexto"/>
          <p:cNvSpPr txBox="1"/>
          <p:nvPr/>
        </p:nvSpPr>
        <p:spPr>
          <a:xfrm>
            <a:off x="5681229" y="2443688"/>
            <a:ext cx="2185705" cy="954107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1960-1985: Bubble chambers (liquid instead of gas, vapor instead of drops)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22" name="14 CuadroTexto"/>
          <p:cNvSpPr txBox="1"/>
          <p:nvPr/>
        </p:nvSpPr>
        <p:spPr>
          <a:xfrm>
            <a:off x="10284657" y="3855411"/>
            <a:ext cx="1847372" cy="73866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&gt;1980: Solid state detectors (Silica, Ge, </a:t>
            </a:r>
            <a:r>
              <a:rPr lang="en-US" sz="1400" b="1" dirty="0" err="1" smtClean="0">
                <a:solidFill>
                  <a:schemeClr val="bg1"/>
                </a:solidFill>
              </a:rPr>
              <a:t>etc</a:t>
            </a:r>
            <a:r>
              <a:rPr lang="en-US" sz="1400" b="1" dirty="0" smtClean="0">
                <a:solidFill>
                  <a:schemeClr val="bg1"/>
                </a:solidFill>
              </a:rPr>
              <a:t>)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23" name="15 CuadroTexto"/>
          <p:cNvSpPr txBox="1"/>
          <p:nvPr/>
        </p:nvSpPr>
        <p:spPr>
          <a:xfrm>
            <a:off x="9353717" y="5138459"/>
            <a:ext cx="2621247" cy="523220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&gt;1970: </a:t>
            </a:r>
            <a:r>
              <a:rPr lang="en-US" sz="1400" b="1" dirty="0" err="1" smtClean="0">
                <a:solidFill>
                  <a:schemeClr val="bg1"/>
                </a:solidFill>
              </a:rPr>
              <a:t>Multiwire</a:t>
            </a:r>
            <a:r>
              <a:rPr lang="en-US" sz="1400" b="1" dirty="0" smtClean="0">
                <a:solidFill>
                  <a:schemeClr val="bg1"/>
                </a:solidFill>
              </a:rPr>
              <a:t> chambers (MWPCs and drift chambers)</a:t>
            </a:r>
            <a:endParaRPr lang="en-US" sz="1400" b="1" dirty="0">
              <a:solidFill>
                <a:schemeClr val="bg1"/>
              </a:solidFill>
            </a:endParaRPr>
          </a:p>
        </p:txBody>
      </p:sp>
      <p:pic>
        <p:nvPicPr>
          <p:cNvPr id="24" name="Picture 4" descr="Resultado de imagen de camara de burbujas cern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4258" y="5492938"/>
            <a:ext cx="1646828" cy="1233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2 CuadroTexto"/>
          <p:cNvSpPr txBox="1"/>
          <p:nvPr/>
        </p:nvSpPr>
        <p:spPr>
          <a:xfrm>
            <a:off x="2887080" y="2228245"/>
            <a:ext cx="2236875" cy="73866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~1930: </a:t>
            </a:r>
          </a:p>
          <a:p>
            <a:r>
              <a:rPr lang="en-US" sz="1400" b="1" dirty="0" smtClean="0">
                <a:solidFill>
                  <a:schemeClr val="bg1"/>
                </a:solidFill>
              </a:rPr>
              <a:t>Photomultipliers, Geiger-Müller tubes, emulsions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27" name="2 CuadroTexto"/>
          <p:cNvSpPr txBox="1"/>
          <p:nvPr/>
        </p:nvSpPr>
        <p:spPr>
          <a:xfrm>
            <a:off x="931839" y="4923016"/>
            <a:ext cx="1732826" cy="646331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~</a:t>
            </a:r>
            <a:r>
              <a:rPr lang="en-US" b="1" dirty="0" smtClean="0">
                <a:solidFill>
                  <a:schemeClr val="bg1"/>
                </a:solidFill>
              </a:rPr>
              <a:t>1910: 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cloud chambers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28" name="Imagen 2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34985" y="551543"/>
            <a:ext cx="2129416" cy="18330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9" name="CuadroTexto 28"/>
          <p:cNvSpPr txBox="1"/>
          <p:nvPr/>
        </p:nvSpPr>
        <p:spPr>
          <a:xfrm>
            <a:off x="5319262" y="696605"/>
            <a:ext cx="18582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Bubble chamber ‘61</a:t>
            </a:r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30" name="Imagen 2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455640" y="551543"/>
            <a:ext cx="2184808" cy="18092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1" name="Picture 6" descr="CLOUD CHAMBER e+e-event">
            <a:extLst>
              <a:ext uri="{FF2B5EF4-FFF2-40B4-BE49-F238E27FC236}">
                <a16:creationId xmlns:a16="http://schemas.microsoft.com/office/drawing/2014/main" id="{06BCD19E-0CF1-F40B-6D35-9782C4E507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57304" y="3011267"/>
            <a:ext cx="1550747" cy="219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5" descr="SPARK CHAMBER MICROCOSM">
            <a:extLst>
              <a:ext uri="{FF2B5EF4-FFF2-40B4-BE49-F238E27FC236}">
                <a16:creationId xmlns:a16="http://schemas.microsoft.com/office/drawing/2014/main" id="{EB7CAC91-D828-39C0-FE59-6CED2644A51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48" b="44216"/>
          <a:stretch/>
        </p:blipFill>
        <p:spPr bwMode="auto">
          <a:xfrm>
            <a:off x="6841185" y="3603074"/>
            <a:ext cx="1622004" cy="90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13 CuadroTexto"/>
          <p:cNvSpPr txBox="1"/>
          <p:nvPr/>
        </p:nvSpPr>
        <p:spPr>
          <a:xfrm>
            <a:off x="7398592" y="4445962"/>
            <a:ext cx="1231362" cy="954107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1960: Spark and streamer chambers (trigger)</a:t>
            </a:r>
            <a:endParaRPr lang="en-US" sz="1400" b="1" dirty="0">
              <a:solidFill>
                <a:schemeClr val="bg1"/>
              </a:solidFill>
            </a:endParaRPr>
          </a:p>
        </p:txBody>
      </p:sp>
      <p:pic>
        <p:nvPicPr>
          <p:cNvPr id="34" name="Picture 5" descr="emulsion">
            <a:extLst>
              <a:ext uri="{FF2B5EF4-FFF2-40B4-BE49-F238E27FC236}">
                <a16:creationId xmlns:a16="http://schemas.microsoft.com/office/drawing/2014/main" id="{F9A687F0-7867-74FA-F7B0-977D7A3CB4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715394" y="3306069"/>
            <a:ext cx="1741105" cy="1020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29">
            <a:extLst>
              <a:ext uri="{FF2B5EF4-FFF2-40B4-BE49-F238E27FC236}">
                <a16:creationId xmlns:a16="http://schemas.microsoft.com/office/drawing/2014/main" id="{655C8021-AB68-F74D-868F-0D15D83D769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098570" y="5617930"/>
            <a:ext cx="1573479" cy="117626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425540" y="2668572"/>
            <a:ext cx="1699935" cy="1205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820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Rectángulo redondeado"/>
          <p:cNvSpPr/>
          <p:nvPr/>
        </p:nvSpPr>
        <p:spPr>
          <a:xfrm>
            <a:off x="8520252" y="837628"/>
            <a:ext cx="2643751" cy="2591372"/>
          </a:xfrm>
          <a:prstGeom prst="roundRect">
            <a:avLst/>
          </a:prstGeom>
          <a:solidFill>
            <a:srgbClr val="800000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21 Rectángulo redondeado"/>
          <p:cNvSpPr/>
          <p:nvPr/>
        </p:nvSpPr>
        <p:spPr>
          <a:xfrm>
            <a:off x="9201455" y="2046732"/>
            <a:ext cx="1299411" cy="35915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22 Rectángulo redondeado"/>
          <p:cNvSpPr/>
          <p:nvPr/>
        </p:nvSpPr>
        <p:spPr>
          <a:xfrm>
            <a:off x="2019643" y="818731"/>
            <a:ext cx="2396243" cy="2591371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24 Rectángulo redondeado"/>
          <p:cNvSpPr/>
          <p:nvPr/>
        </p:nvSpPr>
        <p:spPr>
          <a:xfrm>
            <a:off x="2159680" y="1799090"/>
            <a:ext cx="1922627" cy="38621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1 Rectángulo redondeado"/>
          <p:cNvSpPr/>
          <p:nvPr/>
        </p:nvSpPr>
        <p:spPr>
          <a:xfrm>
            <a:off x="2226843" y="2594136"/>
            <a:ext cx="1895071" cy="35915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11 Conector recto"/>
          <p:cNvCxnSpPr/>
          <p:nvPr/>
        </p:nvCxnSpPr>
        <p:spPr>
          <a:xfrm>
            <a:off x="2063552" y="622630"/>
            <a:ext cx="794429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1"/>
          <p:cNvSpPr/>
          <p:nvPr/>
        </p:nvSpPr>
        <p:spPr>
          <a:xfrm>
            <a:off x="1838859" y="-47739"/>
            <a:ext cx="8393681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36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Radiation detectors</a:t>
            </a:r>
            <a:endParaRPr lang="en-US" sz="36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53690" y="899700"/>
            <a:ext cx="1131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Ionization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272935" y="973889"/>
            <a:ext cx="1122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Excitation</a:t>
            </a:r>
            <a:endParaRPr lang="en-US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70228" y="2583954"/>
            <a:ext cx="1189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Gas/Liquid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9230181" y="2036550"/>
            <a:ext cx="1278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Scintillation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226843" y="1806663"/>
            <a:ext cx="1981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Semiconductors</a:t>
            </a:r>
            <a:endParaRPr lang="en-US" dirty="0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789AAEC3-E656-4692-A989-CF2CE2BA4BA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7978" t="45679" r="34323" b="35783"/>
          <a:stretch/>
        </p:blipFill>
        <p:spPr>
          <a:xfrm>
            <a:off x="2703369" y="3552162"/>
            <a:ext cx="3662186" cy="2157715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5EF0AEF2-A4F3-4051-A4B1-F2B3FE2F5E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5519" t="65065" r="32893" b="18848"/>
          <a:stretch/>
        </p:blipFill>
        <p:spPr>
          <a:xfrm>
            <a:off x="6193546" y="3552162"/>
            <a:ext cx="4428020" cy="185617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8A0F8F7-E634-489E-92A7-441DDE1D0488}"/>
              </a:ext>
            </a:extLst>
          </p:cNvPr>
          <p:cNvSpPr txBox="1"/>
          <p:nvPr/>
        </p:nvSpPr>
        <p:spPr>
          <a:xfrm>
            <a:off x="6938572" y="5434096"/>
            <a:ext cx="368270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u="sng" dirty="0" smtClean="0"/>
              <a:t>Indirect detection</a:t>
            </a:r>
            <a:r>
              <a:rPr lang="en-US" sz="1400" dirty="0" smtClean="0"/>
              <a:t> of radiation :</a:t>
            </a:r>
          </a:p>
          <a:p>
            <a:pPr algn="ctr"/>
            <a:r>
              <a:rPr lang="en-US" sz="1400" dirty="0" smtClean="0"/>
              <a:t>Radiation generates light that in turns, generates electricity through a </a:t>
            </a:r>
            <a:r>
              <a:rPr lang="en-US" sz="1400" dirty="0" err="1" smtClean="0"/>
              <a:t>photosensor</a:t>
            </a:r>
            <a:endParaRPr lang="en-US" sz="14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29BFB8C-87ED-4A9B-83E9-E441BE081F69}"/>
              </a:ext>
            </a:extLst>
          </p:cNvPr>
          <p:cNvSpPr txBox="1"/>
          <p:nvPr/>
        </p:nvSpPr>
        <p:spPr>
          <a:xfrm>
            <a:off x="2096274" y="5610367"/>
            <a:ext cx="368270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u="sng" dirty="0" smtClean="0"/>
              <a:t>Direct detection of radiation </a:t>
            </a:r>
            <a:r>
              <a:rPr lang="en-US" sz="1400" dirty="0" smtClean="0"/>
              <a:t>:</a:t>
            </a:r>
          </a:p>
          <a:p>
            <a:pPr algn="ctr"/>
            <a:r>
              <a:rPr lang="en-US" sz="1400" dirty="0" smtClean="0"/>
              <a:t>Radiation generates electrons that are sent to an electronics system</a:t>
            </a:r>
            <a:endParaRPr lang="en-US" sz="14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29470A4-43A8-4736-9517-6D90479261F5}"/>
              </a:ext>
            </a:extLst>
          </p:cNvPr>
          <p:cNvSpPr txBox="1"/>
          <p:nvPr/>
        </p:nvSpPr>
        <p:spPr>
          <a:xfrm>
            <a:off x="4756417" y="1248647"/>
            <a:ext cx="2871358" cy="14773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Ionization/excitation typical energies: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1-5 eV semiconductors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10 eV scintillation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30 eV gaseous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07232" y="4046243"/>
            <a:ext cx="286246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Electron- ion pair (gas/liquids)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Electron- hole (semiconductors, metals)</a:t>
            </a:r>
            <a:endParaRPr lang="en-US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47" name="Grupo 46"/>
          <p:cNvGrpSpPr/>
          <p:nvPr/>
        </p:nvGrpSpPr>
        <p:grpSpPr>
          <a:xfrm>
            <a:off x="-6627" y="-16665"/>
            <a:ext cx="12103581" cy="6862415"/>
            <a:chOff x="-4970" y="-12499"/>
            <a:chExt cx="9077686" cy="5146811"/>
          </a:xfrm>
        </p:grpSpPr>
        <p:sp>
          <p:nvSpPr>
            <p:cNvPr id="48" name="CuadroTexto 47"/>
            <p:cNvSpPr txBox="1"/>
            <p:nvPr/>
          </p:nvSpPr>
          <p:spPr>
            <a:xfrm>
              <a:off x="3473200" y="4875974"/>
              <a:ext cx="2426145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70C0"/>
                  </a:solidFill>
                </a:rPr>
                <a:t>Muon Detectors – TIDPAN 2026 - June 18</a:t>
              </a:r>
              <a:r>
                <a:rPr lang="en-US" sz="1200" baseline="30000" dirty="0">
                  <a:solidFill>
                    <a:srgbClr val="0070C0"/>
                  </a:solidFill>
                </a:rPr>
                <a:t>th</a:t>
              </a:r>
              <a:r>
                <a:rPr lang="en-US" sz="1200" dirty="0">
                  <a:solidFill>
                    <a:srgbClr val="0070C0"/>
                  </a:solidFill>
                </a:rPr>
                <a:t>, 2026</a:t>
              </a:r>
            </a:p>
          </p:txBody>
        </p:sp>
        <p:sp>
          <p:nvSpPr>
            <p:cNvPr id="49" name="Marcador de número de diapositiva 3"/>
            <p:cNvSpPr txBox="1">
              <a:spLocks/>
            </p:cNvSpPr>
            <p:nvPr/>
          </p:nvSpPr>
          <p:spPr>
            <a:xfrm>
              <a:off x="6939116" y="4860412"/>
              <a:ext cx="2133600" cy="273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1pPr>
              <a:lvl2pPr marL="0" marR="0" lvl="1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2pPr>
              <a:lvl3pPr marL="0" marR="0" lvl="2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3pPr>
              <a:lvl4pPr marL="0" marR="0" lvl="3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4pPr>
              <a:lvl5pPr marL="0" marR="0" lvl="4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5pPr>
              <a:lvl6pPr marL="0" marR="0" lvl="5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6pPr>
              <a:lvl7pPr marL="0" marR="0" lvl="6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7pPr>
              <a:lvl8pPr marL="0" marR="0" lvl="7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8pPr>
              <a:lvl9pPr marL="0" marR="0" lvl="8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9pPr>
            </a:lstStyle>
            <a:p>
              <a:fld id="{C88907B1-18C4-493A-883C-D861E70103D1}" type="slidenum">
                <a:rPr lang="en-US" sz="1333">
                  <a:solidFill>
                    <a:srgbClr val="0070C0"/>
                  </a:solidFill>
                  <a:latin typeface="+mj-lt"/>
                </a:rPr>
                <a:t>14</a:t>
              </a:fld>
              <a:endParaRPr lang="en-US" sz="1333" dirty="0">
                <a:solidFill>
                  <a:srgbClr val="0070C0"/>
                </a:solidFill>
                <a:latin typeface="+mj-lt"/>
              </a:endParaRPr>
            </a:p>
          </p:txBody>
        </p:sp>
        <p:sp>
          <p:nvSpPr>
            <p:cNvPr id="50" name="Rectángulo redondeado 49"/>
            <p:cNvSpPr/>
            <p:nvPr/>
          </p:nvSpPr>
          <p:spPr>
            <a:xfrm>
              <a:off x="1051123" y="4964353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 dirty="0"/>
            </a:p>
          </p:txBody>
        </p:sp>
        <p:sp>
          <p:nvSpPr>
            <p:cNvPr id="51" name="Rectángulo redondeado 50"/>
            <p:cNvSpPr/>
            <p:nvPr/>
          </p:nvSpPr>
          <p:spPr>
            <a:xfrm>
              <a:off x="6347392" y="4959777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 dirty="0"/>
            </a:p>
          </p:txBody>
        </p:sp>
        <p:grpSp>
          <p:nvGrpSpPr>
            <p:cNvPr id="52" name="Grupo 51"/>
            <p:cNvGrpSpPr/>
            <p:nvPr/>
          </p:nvGrpSpPr>
          <p:grpSpPr>
            <a:xfrm>
              <a:off x="-4970" y="-12499"/>
              <a:ext cx="1010255" cy="5103917"/>
              <a:chOff x="-4970" y="-12499"/>
              <a:chExt cx="1010255" cy="5103917"/>
            </a:xfrm>
          </p:grpSpPr>
          <p:sp>
            <p:nvSpPr>
              <p:cNvPr id="53" name="Rectángulo 52"/>
              <p:cNvSpPr/>
              <p:nvPr/>
            </p:nvSpPr>
            <p:spPr>
              <a:xfrm>
                <a:off x="296529" y="0"/>
                <a:ext cx="242709" cy="459711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70C0">
                      <a:alpha val="5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400" dirty="0"/>
              </a:p>
            </p:txBody>
          </p:sp>
          <p:pic>
            <p:nvPicPr>
              <p:cNvPr id="54" name="Imagen 5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6200000">
                <a:off x="-413287" y="400788"/>
                <a:ext cx="1314700" cy="488125"/>
              </a:xfrm>
              <a:prstGeom prst="rect">
                <a:avLst/>
              </a:prstGeom>
            </p:spPr>
          </p:pic>
          <p:pic>
            <p:nvPicPr>
              <p:cNvPr id="55" name="Imagen 54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6200000">
                <a:off x="-707628" y="2243646"/>
                <a:ext cx="1725992" cy="286680"/>
              </a:xfrm>
              <a:prstGeom prst="rect">
                <a:avLst/>
              </a:prstGeom>
            </p:spPr>
          </p:pic>
          <p:sp>
            <p:nvSpPr>
              <p:cNvPr id="56" name="CuadroTexto 55"/>
              <p:cNvSpPr txBox="1"/>
              <p:nvPr/>
            </p:nvSpPr>
            <p:spPr>
              <a:xfrm>
                <a:off x="20052" y="4860585"/>
                <a:ext cx="792717" cy="230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0070C0"/>
                    </a:solidFill>
                  </a:rPr>
                  <a:t>C. F. Bedoya</a:t>
                </a:r>
              </a:p>
            </p:txBody>
          </p:sp>
          <p:pic>
            <p:nvPicPr>
              <p:cNvPr id="57" name="Imagen 56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-164719" y="3816463"/>
                <a:ext cx="832586" cy="422901"/>
              </a:xfrm>
              <a:prstGeom prst="rect">
                <a:avLst/>
              </a:prstGeom>
            </p:spPr>
          </p:pic>
          <p:pic>
            <p:nvPicPr>
              <p:cNvPr id="58" name="Imagen 57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4970" y="4597119"/>
                <a:ext cx="1010255" cy="263293"/>
              </a:xfrm>
              <a:prstGeom prst="rect">
                <a:avLst/>
              </a:prstGeom>
            </p:spPr>
          </p:pic>
        </p:grpSp>
      </p:grpSp>
      <p:sp>
        <p:nvSpPr>
          <p:cNvPr id="4" name="CuadroTexto 3"/>
          <p:cNvSpPr txBox="1"/>
          <p:nvPr/>
        </p:nvSpPr>
        <p:spPr>
          <a:xfrm rot="455690">
            <a:off x="7995268" y="272050"/>
            <a:ext cx="40251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andara" panose="020E0502030303020204" pitchFamily="34" charset="0"/>
              </a:rPr>
              <a:t>Muons can be detected by all of them!!!</a:t>
            </a:r>
            <a:endParaRPr lang="en-US" dirty="0">
              <a:solidFill>
                <a:srgbClr val="FF0000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927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11 Conector recto"/>
          <p:cNvCxnSpPr/>
          <p:nvPr/>
        </p:nvCxnSpPr>
        <p:spPr>
          <a:xfrm>
            <a:off x="2063552" y="622630"/>
            <a:ext cx="794429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1"/>
          <p:cNvSpPr/>
          <p:nvPr/>
        </p:nvSpPr>
        <p:spPr>
          <a:xfrm>
            <a:off x="1838859" y="-47739"/>
            <a:ext cx="8393681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36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Radiation detectors</a:t>
            </a:r>
            <a:endParaRPr lang="en-US" sz="36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pSp>
        <p:nvGrpSpPr>
          <p:cNvPr id="47" name="Grupo 46"/>
          <p:cNvGrpSpPr/>
          <p:nvPr/>
        </p:nvGrpSpPr>
        <p:grpSpPr>
          <a:xfrm>
            <a:off x="-6627" y="-16665"/>
            <a:ext cx="12103581" cy="6862415"/>
            <a:chOff x="-4970" y="-12499"/>
            <a:chExt cx="9077686" cy="5146811"/>
          </a:xfrm>
        </p:grpSpPr>
        <p:sp>
          <p:nvSpPr>
            <p:cNvPr id="48" name="CuadroTexto 47"/>
            <p:cNvSpPr txBox="1"/>
            <p:nvPr/>
          </p:nvSpPr>
          <p:spPr>
            <a:xfrm>
              <a:off x="3473200" y="4875974"/>
              <a:ext cx="2426145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70C0"/>
                  </a:solidFill>
                </a:rPr>
                <a:t>Muon Detectors – TIDPAN 2026 - June 18</a:t>
              </a:r>
              <a:r>
                <a:rPr lang="en-US" sz="1200" baseline="30000" dirty="0">
                  <a:solidFill>
                    <a:srgbClr val="0070C0"/>
                  </a:solidFill>
                </a:rPr>
                <a:t>th</a:t>
              </a:r>
              <a:r>
                <a:rPr lang="en-US" sz="1200" dirty="0">
                  <a:solidFill>
                    <a:srgbClr val="0070C0"/>
                  </a:solidFill>
                </a:rPr>
                <a:t>, 2026</a:t>
              </a:r>
            </a:p>
          </p:txBody>
        </p:sp>
        <p:sp>
          <p:nvSpPr>
            <p:cNvPr id="49" name="Marcador de número de diapositiva 3"/>
            <p:cNvSpPr txBox="1">
              <a:spLocks/>
            </p:cNvSpPr>
            <p:nvPr/>
          </p:nvSpPr>
          <p:spPr>
            <a:xfrm>
              <a:off x="6939116" y="4860412"/>
              <a:ext cx="2133600" cy="273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1pPr>
              <a:lvl2pPr marL="0" marR="0" lvl="1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2pPr>
              <a:lvl3pPr marL="0" marR="0" lvl="2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3pPr>
              <a:lvl4pPr marL="0" marR="0" lvl="3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4pPr>
              <a:lvl5pPr marL="0" marR="0" lvl="4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5pPr>
              <a:lvl6pPr marL="0" marR="0" lvl="5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6pPr>
              <a:lvl7pPr marL="0" marR="0" lvl="6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7pPr>
              <a:lvl8pPr marL="0" marR="0" lvl="7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8pPr>
              <a:lvl9pPr marL="0" marR="0" lvl="8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9pPr>
            </a:lstStyle>
            <a:p>
              <a:fld id="{C88907B1-18C4-493A-883C-D861E70103D1}" type="slidenum">
                <a:rPr lang="en-US" sz="1333">
                  <a:solidFill>
                    <a:srgbClr val="0070C0"/>
                  </a:solidFill>
                  <a:latin typeface="+mj-lt"/>
                </a:rPr>
                <a:t>15</a:t>
              </a:fld>
              <a:endParaRPr lang="en-US" sz="1333" dirty="0">
                <a:solidFill>
                  <a:srgbClr val="0070C0"/>
                </a:solidFill>
                <a:latin typeface="+mj-lt"/>
              </a:endParaRPr>
            </a:p>
          </p:txBody>
        </p:sp>
        <p:sp>
          <p:nvSpPr>
            <p:cNvPr id="50" name="Rectángulo redondeado 49"/>
            <p:cNvSpPr/>
            <p:nvPr/>
          </p:nvSpPr>
          <p:spPr>
            <a:xfrm>
              <a:off x="1051123" y="4964353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 dirty="0"/>
            </a:p>
          </p:txBody>
        </p:sp>
        <p:sp>
          <p:nvSpPr>
            <p:cNvPr id="51" name="Rectángulo redondeado 50"/>
            <p:cNvSpPr/>
            <p:nvPr/>
          </p:nvSpPr>
          <p:spPr>
            <a:xfrm>
              <a:off x="6347392" y="4959777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 dirty="0"/>
            </a:p>
          </p:txBody>
        </p:sp>
        <p:grpSp>
          <p:nvGrpSpPr>
            <p:cNvPr id="52" name="Grupo 51"/>
            <p:cNvGrpSpPr/>
            <p:nvPr/>
          </p:nvGrpSpPr>
          <p:grpSpPr>
            <a:xfrm>
              <a:off x="-4970" y="-12499"/>
              <a:ext cx="1010255" cy="5103917"/>
              <a:chOff x="-4970" y="-12499"/>
              <a:chExt cx="1010255" cy="5103917"/>
            </a:xfrm>
          </p:grpSpPr>
          <p:sp>
            <p:nvSpPr>
              <p:cNvPr id="53" name="Rectángulo 52"/>
              <p:cNvSpPr/>
              <p:nvPr/>
            </p:nvSpPr>
            <p:spPr>
              <a:xfrm>
                <a:off x="296529" y="0"/>
                <a:ext cx="242709" cy="459711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70C0">
                      <a:alpha val="5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400" dirty="0"/>
              </a:p>
            </p:txBody>
          </p:sp>
          <p:pic>
            <p:nvPicPr>
              <p:cNvPr id="54" name="Imagen 5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6200000">
                <a:off x="-413287" y="400788"/>
                <a:ext cx="1314700" cy="488125"/>
              </a:xfrm>
              <a:prstGeom prst="rect">
                <a:avLst/>
              </a:prstGeom>
            </p:spPr>
          </p:pic>
          <p:pic>
            <p:nvPicPr>
              <p:cNvPr id="55" name="Imagen 54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6200000">
                <a:off x="-707628" y="2243646"/>
                <a:ext cx="1725992" cy="286680"/>
              </a:xfrm>
              <a:prstGeom prst="rect">
                <a:avLst/>
              </a:prstGeom>
            </p:spPr>
          </p:pic>
          <p:sp>
            <p:nvSpPr>
              <p:cNvPr id="56" name="CuadroTexto 55"/>
              <p:cNvSpPr txBox="1"/>
              <p:nvPr/>
            </p:nvSpPr>
            <p:spPr>
              <a:xfrm>
                <a:off x="20052" y="4860585"/>
                <a:ext cx="792717" cy="230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0070C0"/>
                    </a:solidFill>
                  </a:rPr>
                  <a:t>C. F. Bedoya</a:t>
                </a:r>
              </a:p>
            </p:txBody>
          </p:sp>
          <p:pic>
            <p:nvPicPr>
              <p:cNvPr id="57" name="Imagen 56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-164719" y="3816463"/>
                <a:ext cx="832586" cy="422901"/>
              </a:xfrm>
              <a:prstGeom prst="rect">
                <a:avLst/>
              </a:prstGeom>
            </p:spPr>
          </p:pic>
          <p:pic>
            <p:nvPicPr>
              <p:cNvPr id="58" name="Imagen 57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4970" y="4597119"/>
                <a:ext cx="1010255" cy="263293"/>
              </a:xfrm>
              <a:prstGeom prst="rect">
                <a:avLst/>
              </a:prstGeom>
            </p:spPr>
          </p:pic>
        </p:grpSp>
      </p:grpSp>
      <p:pic>
        <p:nvPicPr>
          <p:cNvPr id="33" name="Imagen 32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038"/>
          <a:stretch/>
        </p:blipFill>
        <p:spPr>
          <a:xfrm>
            <a:off x="740153" y="859801"/>
            <a:ext cx="3954369" cy="1360886"/>
          </a:xfrm>
          <a:prstGeom prst="rect">
            <a:avLst/>
          </a:prstGeom>
        </p:spPr>
      </p:pic>
      <p:pic>
        <p:nvPicPr>
          <p:cNvPr id="34" name="Imagen 3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0090" y="1019631"/>
            <a:ext cx="2396864" cy="2507119"/>
          </a:xfrm>
          <a:prstGeom prst="rect">
            <a:avLst/>
          </a:prstGeom>
        </p:spPr>
      </p:pic>
      <p:pic>
        <p:nvPicPr>
          <p:cNvPr id="35" name="Imagen 3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6244" y="681258"/>
            <a:ext cx="2445522" cy="1956418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838859" y="2273191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Gaseous</a:t>
            </a:r>
            <a:endParaRPr lang="en-US" dirty="0"/>
          </a:p>
        </p:txBody>
      </p:sp>
      <p:sp>
        <p:nvSpPr>
          <p:cNvPr id="39" name="CuadroTexto 38"/>
          <p:cNvSpPr txBox="1"/>
          <p:nvPr/>
        </p:nvSpPr>
        <p:spPr>
          <a:xfrm>
            <a:off x="10404395" y="3460728"/>
            <a:ext cx="1787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Liquid scintillator</a:t>
            </a:r>
            <a:endParaRPr lang="en-US" dirty="0"/>
          </a:p>
        </p:txBody>
      </p:sp>
      <p:sp>
        <p:nvSpPr>
          <p:cNvPr id="40" name="CuadroTexto 39"/>
          <p:cNvSpPr txBox="1"/>
          <p:nvPr/>
        </p:nvSpPr>
        <p:spPr>
          <a:xfrm>
            <a:off x="7012693" y="926466"/>
            <a:ext cx="11524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Solid state</a:t>
            </a:r>
            <a:endParaRPr lang="en-US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97311" y="3176451"/>
            <a:ext cx="3119997" cy="2369083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101123" y="4394922"/>
            <a:ext cx="2133600" cy="2095500"/>
          </a:xfrm>
          <a:prstGeom prst="rect">
            <a:avLst/>
          </a:prstGeom>
        </p:spPr>
      </p:pic>
      <p:sp>
        <p:nvSpPr>
          <p:cNvPr id="41" name="CuadroTexto 40"/>
          <p:cNvSpPr txBox="1"/>
          <p:nvPr/>
        </p:nvSpPr>
        <p:spPr>
          <a:xfrm>
            <a:off x="1936367" y="5556278"/>
            <a:ext cx="1901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Plastic scintillators</a:t>
            </a:r>
            <a:endParaRPr lang="en-US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932152" y="1670344"/>
            <a:ext cx="3649564" cy="2450057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094568" y="3929085"/>
            <a:ext cx="3434357" cy="2408660"/>
          </a:xfrm>
          <a:prstGeom prst="rect">
            <a:avLst/>
          </a:prstGeom>
        </p:spPr>
      </p:pic>
      <p:sp>
        <p:nvSpPr>
          <p:cNvPr id="44" name="CuadroTexto 43"/>
          <p:cNvSpPr txBox="1"/>
          <p:nvPr/>
        </p:nvSpPr>
        <p:spPr>
          <a:xfrm>
            <a:off x="7012693" y="5580765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Gaseous</a:t>
            </a:r>
            <a:endParaRPr lang="en-US" dirty="0"/>
          </a:p>
        </p:txBody>
      </p:sp>
      <p:sp>
        <p:nvSpPr>
          <p:cNvPr id="45" name="CuadroTexto 44"/>
          <p:cNvSpPr txBox="1"/>
          <p:nvPr/>
        </p:nvSpPr>
        <p:spPr>
          <a:xfrm rot="455690">
            <a:off x="7995268" y="272050"/>
            <a:ext cx="40251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andara" panose="020E0502030303020204" pitchFamily="34" charset="0"/>
              </a:rPr>
              <a:t>Muons can be detected by all of them!!!</a:t>
            </a:r>
            <a:endParaRPr lang="en-US" dirty="0">
              <a:solidFill>
                <a:srgbClr val="FF0000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5111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11 Conector recto"/>
          <p:cNvCxnSpPr/>
          <p:nvPr/>
        </p:nvCxnSpPr>
        <p:spPr>
          <a:xfrm>
            <a:off x="2063552" y="622630"/>
            <a:ext cx="794429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1"/>
          <p:cNvSpPr/>
          <p:nvPr/>
        </p:nvSpPr>
        <p:spPr>
          <a:xfrm>
            <a:off x="1838859" y="-47739"/>
            <a:ext cx="8393681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36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How to </a:t>
            </a:r>
            <a:r>
              <a:rPr lang="en-US" sz="3600" b="1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detect</a:t>
            </a:r>
            <a:r>
              <a:rPr lang="en-US" sz="36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a muon?</a:t>
            </a:r>
            <a:endParaRPr lang="en-US" sz="36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pSp>
        <p:nvGrpSpPr>
          <p:cNvPr id="47" name="Grupo 46"/>
          <p:cNvGrpSpPr/>
          <p:nvPr/>
        </p:nvGrpSpPr>
        <p:grpSpPr>
          <a:xfrm>
            <a:off x="-6627" y="-16665"/>
            <a:ext cx="12103581" cy="6862415"/>
            <a:chOff x="-4970" y="-12499"/>
            <a:chExt cx="9077686" cy="5146811"/>
          </a:xfrm>
        </p:grpSpPr>
        <p:sp>
          <p:nvSpPr>
            <p:cNvPr id="48" name="CuadroTexto 47"/>
            <p:cNvSpPr txBox="1"/>
            <p:nvPr/>
          </p:nvSpPr>
          <p:spPr>
            <a:xfrm>
              <a:off x="3473200" y="4875974"/>
              <a:ext cx="2426145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70C0"/>
                  </a:solidFill>
                </a:rPr>
                <a:t>Muon Detectors – TIDPAN 2026 - June 18</a:t>
              </a:r>
              <a:r>
                <a:rPr lang="en-US" sz="1200" baseline="30000" dirty="0">
                  <a:solidFill>
                    <a:srgbClr val="0070C0"/>
                  </a:solidFill>
                </a:rPr>
                <a:t>th</a:t>
              </a:r>
              <a:r>
                <a:rPr lang="en-US" sz="1200" dirty="0">
                  <a:solidFill>
                    <a:srgbClr val="0070C0"/>
                  </a:solidFill>
                </a:rPr>
                <a:t>, 2026</a:t>
              </a:r>
            </a:p>
          </p:txBody>
        </p:sp>
        <p:sp>
          <p:nvSpPr>
            <p:cNvPr id="49" name="Marcador de número de diapositiva 3"/>
            <p:cNvSpPr txBox="1">
              <a:spLocks/>
            </p:cNvSpPr>
            <p:nvPr/>
          </p:nvSpPr>
          <p:spPr>
            <a:xfrm>
              <a:off x="6939116" y="4860412"/>
              <a:ext cx="2133600" cy="273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1pPr>
              <a:lvl2pPr marL="0" marR="0" lvl="1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2pPr>
              <a:lvl3pPr marL="0" marR="0" lvl="2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3pPr>
              <a:lvl4pPr marL="0" marR="0" lvl="3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4pPr>
              <a:lvl5pPr marL="0" marR="0" lvl="4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5pPr>
              <a:lvl6pPr marL="0" marR="0" lvl="5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6pPr>
              <a:lvl7pPr marL="0" marR="0" lvl="6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7pPr>
              <a:lvl8pPr marL="0" marR="0" lvl="7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8pPr>
              <a:lvl9pPr marL="0" marR="0" lvl="8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9pPr>
            </a:lstStyle>
            <a:p>
              <a:fld id="{C88907B1-18C4-493A-883C-D861E70103D1}" type="slidenum">
                <a:rPr lang="en-US" sz="1333">
                  <a:solidFill>
                    <a:srgbClr val="0070C0"/>
                  </a:solidFill>
                  <a:latin typeface="+mj-lt"/>
                </a:rPr>
                <a:t>16</a:t>
              </a:fld>
              <a:endParaRPr lang="en-US" sz="1333" dirty="0">
                <a:solidFill>
                  <a:srgbClr val="0070C0"/>
                </a:solidFill>
                <a:latin typeface="+mj-lt"/>
              </a:endParaRPr>
            </a:p>
          </p:txBody>
        </p:sp>
        <p:sp>
          <p:nvSpPr>
            <p:cNvPr id="50" name="Rectángulo redondeado 49"/>
            <p:cNvSpPr/>
            <p:nvPr/>
          </p:nvSpPr>
          <p:spPr>
            <a:xfrm>
              <a:off x="1051123" y="4964353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 dirty="0"/>
            </a:p>
          </p:txBody>
        </p:sp>
        <p:sp>
          <p:nvSpPr>
            <p:cNvPr id="51" name="Rectángulo redondeado 50"/>
            <p:cNvSpPr/>
            <p:nvPr/>
          </p:nvSpPr>
          <p:spPr>
            <a:xfrm>
              <a:off x="6347392" y="4959777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 dirty="0"/>
            </a:p>
          </p:txBody>
        </p:sp>
        <p:grpSp>
          <p:nvGrpSpPr>
            <p:cNvPr id="52" name="Grupo 51"/>
            <p:cNvGrpSpPr/>
            <p:nvPr/>
          </p:nvGrpSpPr>
          <p:grpSpPr>
            <a:xfrm>
              <a:off x="-4970" y="-12499"/>
              <a:ext cx="1010255" cy="5103917"/>
              <a:chOff x="-4970" y="-12499"/>
              <a:chExt cx="1010255" cy="5103917"/>
            </a:xfrm>
          </p:grpSpPr>
          <p:sp>
            <p:nvSpPr>
              <p:cNvPr id="53" name="Rectángulo 52"/>
              <p:cNvSpPr/>
              <p:nvPr/>
            </p:nvSpPr>
            <p:spPr>
              <a:xfrm>
                <a:off x="296529" y="0"/>
                <a:ext cx="242709" cy="459711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70C0">
                      <a:alpha val="5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400" dirty="0"/>
              </a:p>
            </p:txBody>
          </p:sp>
          <p:pic>
            <p:nvPicPr>
              <p:cNvPr id="54" name="Imagen 5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6200000">
                <a:off x="-413287" y="400788"/>
                <a:ext cx="1314700" cy="488125"/>
              </a:xfrm>
              <a:prstGeom prst="rect">
                <a:avLst/>
              </a:prstGeom>
            </p:spPr>
          </p:pic>
          <p:pic>
            <p:nvPicPr>
              <p:cNvPr id="55" name="Imagen 54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6200000">
                <a:off x="-707628" y="2243646"/>
                <a:ext cx="1725992" cy="286680"/>
              </a:xfrm>
              <a:prstGeom prst="rect">
                <a:avLst/>
              </a:prstGeom>
            </p:spPr>
          </p:pic>
          <p:sp>
            <p:nvSpPr>
              <p:cNvPr id="56" name="CuadroTexto 55"/>
              <p:cNvSpPr txBox="1"/>
              <p:nvPr/>
            </p:nvSpPr>
            <p:spPr>
              <a:xfrm>
                <a:off x="20052" y="4860585"/>
                <a:ext cx="792717" cy="230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0070C0"/>
                    </a:solidFill>
                  </a:rPr>
                  <a:t>C. F. Bedoya</a:t>
                </a:r>
              </a:p>
            </p:txBody>
          </p:sp>
          <p:pic>
            <p:nvPicPr>
              <p:cNvPr id="57" name="Imagen 56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-164719" y="3816463"/>
                <a:ext cx="832586" cy="422901"/>
              </a:xfrm>
              <a:prstGeom prst="rect">
                <a:avLst/>
              </a:prstGeom>
            </p:spPr>
          </p:pic>
          <p:pic>
            <p:nvPicPr>
              <p:cNvPr id="58" name="Imagen 57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4970" y="4597119"/>
                <a:ext cx="1010255" cy="263293"/>
              </a:xfrm>
              <a:prstGeom prst="rect">
                <a:avLst/>
              </a:prstGeom>
            </p:spPr>
          </p:pic>
        </p:grpSp>
      </p:grpSp>
      <p:sp>
        <p:nvSpPr>
          <p:cNvPr id="3" name="Rectángulo redondeado 2"/>
          <p:cNvSpPr/>
          <p:nvPr/>
        </p:nvSpPr>
        <p:spPr>
          <a:xfrm>
            <a:off x="5602514" y="2122862"/>
            <a:ext cx="145142" cy="2989943"/>
          </a:xfrm>
          <a:prstGeom prst="roundRect">
            <a:avLst/>
          </a:prstGeom>
          <a:solidFill>
            <a:srgbClr val="41EF5E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CuadroTexto 18"/>
          <p:cNvSpPr txBox="1"/>
          <p:nvPr/>
        </p:nvSpPr>
        <p:spPr>
          <a:xfrm>
            <a:off x="2159145" y="818748"/>
            <a:ext cx="81195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Usually you want to make sure the signal from your detector is not noise.</a:t>
            </a:r>
          </a:p>
          <a:p>
            <a:endParaRPr lang="en-US" dirty="0"/>
          </a:p>
          <a:p>
            <a:r>
              <a:rPr lang="en-US" dirty="0" smtClean="0"/>
              <a:t>This is usually granted by the </a:t>
            </a:r>
            <a:r>
              <a:rPr lang="en-US" sz="2400" b="1" dirty="0" smtClean="0">
                <a:solidFill>
                  <a:srgbClr val="C00000"/>
                </a:solidFill>
              </a:rPr>
              <a:t>coincidence</a:t>
            </a:r>
            <a:r>
              <a:rPr lang="en-US" dirty="0" smtClean="0"/>
              <a:t> of signals from </a:t>
            </a:r>
            <a:r>
              <a:rPr lang="en-US" dirty="0" err="1" smtClean="0"/>
              <a:t>neighbouring</a:t>
            </a:r>
            <a:r>
              <a:rPr lang="en-US" dirty="0" smtClean="0"/>
              <a:t> detectors</a:t>
            </a:r>
            <a:endParaRPr lang="en-US" dirty="0"/>
          </a:p>
        </p:txBody>
      </p:sp>
      <p:sp>
        <p:nvSpPr>
          <p:cNvPr id="20" name="CuadroTexto 19"/>
          <p:cNvSpPr txBox="1"/>
          <p:nvPr/>
        </p:nvSpPr>
        <p:spPr>
          <a:xfrm>
            <a:off x="5108401" y="5112805"/>
            <a:ext cx="11333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Muon detection</a:t>
            </a:r>
          </a:p>
          <a:p>
            <a:pPr algn="ctr"/>
            <a:r>
              <a:rPr lang="en-US" dirty="0" smtClean="0"/>
              <a:t>layer</a:t>
            </a:r>
            <a:endParaRPr lang="en-US" dirty="0"/>
          </a:p>
        </p:txBody>
      </p:sp>
      <p:sp>
        <p:nvSpPr>
          <p:cNvPr id="21" name="Rectángulo redondeado 20"/>
          <p:cNvSpPr/>
          <p:nvPr/>
        </p:nvSpPr>
        <p:spPr>
          <a:xfrm>
            <a:off x="7278914" y="2115226"/>
            <a:ext cx="145142" cy="2989943"/>
          </a:xfrm>
          <a:prstGeom prst="roundRect">
            <a:avLst/>
          </a:prstGeom>
          <a:solidFill>
            <a:srgbClr val="41EF5E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CuadroTexto 21"/>
          <p:cNvSpPr txBox="1"/>
          <p:nvPr/>
        </p:nvSpPr>
        <p:spPr>
          <a:xfrm>
            <a:off x="6784801" y="5105169"/>
            <a:ext cx="11333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Muon detection</a:t>
            </a:r>
          </a:p>
          <a:p>
            <a:pPr algn="ctr"/>
            <a:r>
              <a:rPr lang="en-US" dirty="0" smtClean="0"/>
              <a:t>layer</a:t>
            </a:r>
            <a:endParaRPr lang="en-U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0716" y="2347677"/>
            <a:ext cx="1922289" cy="1669942"/>
          </a:xfrm>
          <a:prstGeom prst="rect">
            <a:avLst/>
          </a:prstGeom>
        </p:spPr>
      </p:pic>
      <p:pic>
        <p:nvPicPr>
          <p:cNvPr id="24" name="Imagen 2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66418" y="4021395"/>
            <a:ext cx="1922289" cy="1669942"/>
          </a:xfrm>
          <a:prstGeom prst="rect">
            <a:avLst/>
          </a:prstGeom>
        </p:spPr>
      </p:pic>
      <p:pic>
        <p:nvPicPr>
          <p:cNvPr id="25" name="Imagen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99007" y="2239452"/>
            <a:ext cx="1922289" cy="1669942"/>
          </a:xfrm>
          <a:prstGeom prst="rect">
            <a:avLst/>
          </a:prstGeom>
        </p:spPr>
      </p:pic>
      <p:pic>
        <p:nvPicPr>
          <p:cNvPr id="26" name="Imagen 2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06637" y="3896892"/>
            <a:ext cx="1922289" cy="1669942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1161406" y="2203628"/>
            <a:ext cx="1805012" cy="3721982"/>
          </a:xfrm>
          <a:prstGeom prst="rect">
            <a:avLst/>
          </a:prstGeom>
          <a:solidFill>
            <a:srgbClr val="FFFF66">
              <a:alpha val="2705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Conector recto 6"/>
          <p:cNvCxnSpPr/>
          <p:nvPr/>
        </p:nvCxnSpPr>
        <p:spPr>
          <a:xfrm>
            <a:off x="1791860" y="4856366"/>
            <a:ext cx="1998290" cy="0"/>
          </a:xfrm>
          <a:prstGeom prst="line">
            <a:avLst/>
          </a:prstGeom>
          <a:ln w="57150">
            <a:solidFill>
              <a:schemeClr val="accent1">
                <a:lumMod val="75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ángulo 29"/>
          <p:cNvSpPr/>
          <p:nvPr/>
        </p:nvSpPr>
        <p:spPr>
          <a:xfrm>
            <a:off x="9244390" y="2048403"/>
            <a:ext cx="1805012" cy="3721982"/>
          </a:xfrm>
          <a:prstGeom prst="rect">
            <a:avLst/>
          </a:prstGeom>
          <a:solidFill>
            <a:srgbClr val="FFFF66">
              <a:alpha val="2705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Conector recto 30"/>
          <p:cNvCxnSpPr/>
          <p:nvPr/>
        </p:nvCxnSpPr>
        <p:spPr>
          <a:xfrm flipV="1">
            <a:off x="9931891" y="4615543"/>
            <a:ext cx="583200" cy="4016"/>
          </a:xfrm>
          <a:prstGeom prst="line">
            <a:avLst/>
          </a:prstGeom>
          <a:ln w="57150">
            <a:solidFill>
              <a:schemeClr val="accent1">
                <a:lumMod val="75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de flecha 13"/>
          <p:cNvCxnSpPr/>
          <p:nvPr/>
        </p:nvCxnSpPr>
        <p:spPr>
          <a:xfrm flipV="1">
            <a:off x="4888707" y="2743200"/>
            <a:ext cx="3413464" cy="580571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Estrella de 5 puntas 35"/>
          <p:cNvSpPr/>
          <p:nvPr/>
        </p:nvSpPr>
        <p:spPr>
          <a:xfrm>
            <a:off x="7249262" y="2762563"/>
            <a:ext cx="224809" cy="284214"/>
          </a:xfrm>
          <a:prstGeom prst="star5">
            <a:avLst/>
          </a:prstGeom>
          <a:solidFill>
            <a:srgbClr val="FFFF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Estrella de 5 puntas 36"/>
          <p:cNvSpPr/>
          <p:nvPr/>
        </p:nvSpPr>
        <p:spPr>
          <a:xfrm>
            <a:off x="5562679" y="3046777"/>
            <a:ext cx="224809" cy="284214"/>
          </a:xfrm>
          <a:prstGeom prst="star5">
            <a:avLst/>
          </a:prstGeom>
          <a:solidFill>
            <a:srgbClr val="FFFF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65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11 Conector recto"/>
          <p:cNvCxnSpPr/>
          <p:nvPr/>
        </p:nvCxnSpPr>
        <p:spPr>
          <a:xfrm>
            <a:off x="2063552" y="622630"/>
            <a:ext cx="794429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1"/>
          <p:cNvSpPr/>
          <p:nvPr/>
        </p:nvSpPr>
        <p:spPr>
          <a:xfrm>
            <a:off x="1838859" y="-47739"/>
            <a:ext cx="8393681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36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How to </a:t>
            </a:r>
            <a:r>
              <a:rPr lang="en-US" sz="3600" b="1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identify</a:t>
            </a:r>
            <a:r>
              <a:rPr lang="en-US" sz="36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a muon?</a:t>
            </a:r>
            <a:endParaRPr lang="en-US" sz="36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pSp>
        <p:nvGrpSpPr>
          <p:cNvPr id="47" name="Grupo 46"/>
          <p:cNvGrpSpPr/>
          <p:nvPr/>
        </p:nvGrpSpPr>
        <p:grpSpPr>
          <a:xfrm>
            <a:off x="-6627" y="-16665"/>
            <a:ext cx="12103581" cy="6862415"/>
            <a:chOff x="-4970" y="-12499"/>
            <a:chExt cx="9077686" cy="5146811"/>
          </a:xfrm>
        </p:grpSpPr>
        <p:sp>
          <p:nvSpPr>
            <p:cNvPr id="48" name="CuadroTexto 47"/>
            <p:cNvSpPr txBox="1"/>
            <p:nvPr/>
          </p:nvSpPr>
          <p:spPr>
            <a:xfrm>
              <a:off x="3473200" y="4875974"/>
              <a:ext cx="2426145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70C0"/>
                  </a:solidFill>
                </a:rPr>
                <a:t>Muon Detectors – TIDPAN 2026 - June 18</a:t>
              </a:r>
              <a:r>
                <a:rPr lang="en-US" sz="1200" baseline="30000" dirty="0">
                  <a:solidFill>
                    <a:srgbClr val="0070C0"/>
                  </a:solidFill>
                </a:rPr>
                <a:t>th</a:t>
              </a:r>
              <a:r>
                <a:rPr lang="en-US" sz="1200" dirty="0">
                  <a:solidFill>
                    <a:srgbClr val="0070C0"/>
                  </a:solidFill>
                </a:rPr>
                <a:t>, 2026</a:t>
              </a:r>
            </a:p>
          </p:txBody>
        </p:sp>
        <p:sp>
          <p:nvSpPr>
            <p:cNvPr id="49" name="Marcador de número de diapositiva 3"/>
            <p:cNvSpPr txBox="1">
              <a:spLocks/>
            </p:cNvSpPr>
            <p:nvPr/>
          </p:nvSpPr>
          <p:spPr>
            <a:xfrm>
              <a:off x="6939116" y="4860412"/>
              <a:ext cx="2133600" cy="273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1pPr>
              <a:lvl2pPr marL="0" marR="0" lvl="1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2pPr>
              <a:lvl3pPr marL="0" marR="0" lvl="2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3pPr>
              <a:lvl4pPr marL="0" marR="0" lvl="3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4pPr>
              <a:lvl5pPr marL="0" marR="0" lvl="4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5pPr>
              <a:lvl6pPr marL="0" marR="0" lvl="5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6pPr>
              <a:lvl7pPr marL="0" marR="0" lvl="6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7pPr>
              <a:lvl8pPr marL="0" marR="0" lvl="7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8pPr>
              <a:lvl9pPr marL="0" marR="0" lvl="8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9pPr>
            </a:lstStyle>
            <a:p>
              <a:fld id="{C88907B1-18C4-493A-883C-D861E70103D1}" type="slidenum">
                <a:rPr lang="en-US" sz="1333">
                  <a:solidFill>
                    <a:srgbClr val="0070C0"/>
                  </a:solidFill>
                  <a:latin typeface="+mj-lt"/>
                </a:rPr>
                <a:t>17</a:t>
              </a:fld>
              <a:endParaRPr lang="en-US" sz="1333" dirty="0">
                <a:solidFill>
                  <a:srgbClr val="0070C0"/>
                </a:solidFill>
                <a:latin typeface="+mj-lt"/>
              </a:endParaRPr>
            </a:p>
          </p:txBody>
        </p:sp>
        <p:sp>
          <p:nvSpPr>
            <p:cNvPr id="50" name="Rectángulo redondeado 49"/>
            <p:cNvSpPr/>
            <p:nvPr/>
          </p:nvSpPr>
          <p:spPr>
            <a:xfrm>
              <a:off x="1051123" y="4964353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 dirty="0"/>
            </a:p>
          </p:txBody>
        </p:sp>
        <p:sp>
          <p:nvSpPr>
            <p:cNvPr id="51" name="Rectángulo redondeado 50"/>
            <p:cNvSpPr/>
            <p:nvPr/>
          </p:nvSpPr>
          <p:spPr>
            <a:xfrm>
              <a:off x="6347392" y="4959777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 dirty="0"/>
            </a:p>
          </p:txBody>
        </p:sp>
        <p:grpSp>
          <p:nvGrpSpPr>
            <p:cNvPr id="52" name="Grupo 51"/>
            <p:cNvGrpSpPr/>
            <p:nvPr/>
          </p:nvGrpSpPr>
          <p:grpSpPr>
            <a:xfrm>
              <a:off x="-4970" y="-12499"/>
              <a:ext cx="1010255" cy="5103917"/>
              <a:chOff x="-4970" y="-12499"/>
              <a:chExt cx="1010255" cy="5103917"/>
            </a:xfrm>
          </p:grpSpPr>
          <p:sp>
            <p:nvSpPr>
              <p:cNvPr id="53" name="Rectángulo 52"/>
              <p:cNvSpPr/>
              <p:nvPr/>
            </p:nvSpPr>
            <p:spPr>
              <a:xfrm>
                <a:off x="296529" y="0"/>
                <a:ext cx="242709" cy="459711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70C0">
                      <a:alpha val="5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400" dirty="0"/>
              </a:p>
            </p:txBody>
          </p:sp>
          <p:pic>
            <p:nvPicPr>
              <p:cNvPr id="54" name="Imagen 5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6200000">
                <a:off x="-413287" y="400788"/>
                <a:ext cx="1314700" cy="488125"/>
              </a:xfrm>
              <a:prstGeom prst="rect">
                <a:avLst/>
              </a:prstGeom>
            </p:spPr>
          </p:pic>
          <p:pic>
            <p:nvPicPr>
              <p:cNvPr id="55" name="Imagen 54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6200000">
                <a:off x="-707628" y="2243646"/>
                <a:ext cx="1725992" cy="286680"/>
              </a:xfrm>
              <a:prstGeom prst="rect">
                <a:avLst/>
              </a:prstGeom>
            </p:spPr>
          </p:pic>
          <p:sp>
            <p:nvSpPr>
              <p:cNvPr id="56" name="CuadroTexto 55"/>
              <p:cNvSpPr txBox="1"/>
              <p:nvPr/>
            </p:nvSpPr>
            <p:spPr>
              <a:xfrm>
                <a:off x="20052" y="4860585"/>
                <a:ext cx="792717" cy="230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0070C0"/>
                    </a:solidFill>
                  </a:rPr>
                  <a:t>C. F. Bedoya</a:t>
                </a:r>
              </a:p>
            </p:txBody>
          </p:sp>
          <p:pic>
            <p:nvPicPr>
              <p:cNvPr id="57" name="Imagen 56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-164719" y="3816463"/>
                <a:ext cx="832586" cy="422901"/>
              </a:xfrm>
              <a:prstGeom prst="rect">
                <a:avLst/>
              </a:prstGeom>
            </p:spPr>
          </p:pic>
          <p:pic>
            <p:nvPicPr>
              <p:cNvPr id="58" name="Imagen 57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4970" y="4597119"/>
                <a:ext cx="1010255" cy="263293"/>
              </a:xfrm>
              <a:prstGeom prst="rect">
                <a:avLst/>
              </a:prstGeom>
            </p:spPr>
          </p:pic>
        </p:grpSp>
      </p:grpSp>
      <p:sp>
        <p:nvSpPr>
          <p:cNvPr id="2" name="Rectángulo 1"/>
          <p:cNvSpPr/>
          <p:nvPr/>
        </p:nvSpPr>
        <p:spPr>
          <a:xfrm>
            <a:off x="2394856" y="2311548"/>
            <a:ext cx="2801258" cy="25254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ángulo redondeado 2"/>
          <p:cNvSpPr/>
          <p:nvPr/>
        </p:nvSpPr>
        <p:spPr>
          <a:xfrm>
            <a:off x="5602514" y="2122862"/>
            <a:ext cx="145142" cy="2989943"/>
          </a:xfrm>
          <a:prstGeom prst="roundRect">
            <a:avLst/>
          </a:prstGeom>
          <a:solidFill>
            <a:srgbClr val="41EF5E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uadroTexto 3"/>
          <p:cNvSpPr txBox="1"/>
          <p:nvPr/>
        </p:nvSpPr>
        <p:spPr>
          <a:xfrm>
            <a:off x="3053377" y="4897964"/>
            <a:ext cx="1047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Absorber</a:t>
            </a:r>
            <a:endParaRPr lang="en-US" dirty="0"/>
          </a:p>
        </p:txBody>
      </p:sp>
      <p:sp>
        <p:nvSpPr>
          <p:cNvPr id="19" name="CuadroTexto 18"/>
          <p:cNvSpPr txBox="1"/>
          <p:nvPr/>
        </p:nvSpPr>
        <p:spPr>
          <a:xfrm>
            <a:off x="1340380" y="816739"/>
            <a:ext cx="1004448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 ensure it is a muon, you need to make sure it is the only particle left.</a:t>
            </a:r>
          </a:p>
          <a:p>
            <a:endParaRPr lang="en-US" dirty="0" smtClean="0"/>
          </a:p>
          <a:p>
            <a:r>
              <a:rPr lang="en-US" dirty="0" smtClean="0"/>
              <a:t>Enough </a:t>
            </a:r>
            <a:r>
              <a:rPr lang="en-US" sz="2000" b="1" dirty="0" smtClean="0">
                <a:solidFill>
                  <a:srgbClr val="C00000"/>
                </a:solidFill>
              </a:rPr>
              <a:t>absorber</a:t>
            </a:r>
            <a:r>
              <a:rPr lang="en-US" dirty="0" smtClean="0"/>
              <a:t> that will stop all particles except muons and neutrinos (but you will not detect them…)</a:t>
            </a:r>
            <a:endParaRPr lang="en-US" dirty="0"/>
          </a:p>
        </p:txBody>
      </p:sp>
      <p:sp>
        <p:nvSpPr>
          <p:cNvPr id="20" name="CuadroTexto 19"/>
          <p:cNvSpPr txBox="1"/>
          <p:nvPr/>
        </p:nvSpPr>
        <p:spPr>
          <a:xfrm>
            <a:off x="5108401" y="5112805"/>
            <a:ext cx="11333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Muon detection</a:t>
            </a:r>
          </a:p>
          <a:p>
            <a:pPr algn="ctr"/>
            <a:r>
              <a:rPr lang="en-US" dirty="0" smtClean="0"/>
              <a:t>layer</a:t>
            </a:r>
            <a:endParaRPr lang="en-US" dirty="0"/>
          </a:p>
        </p:txBody>
      </p:sp>
      <p:sp>
        <p:nvSpPr>
          <p:cNvPr id="21" name="Rectángulo redondeado 20"/>
          <p:cNvSpPr/>
          <p:nvPr/>
        </p:nvSpPr>
        <p:spPr>
          <a:xfrm>
            <a:off x="7278914" y="2115226"/>
            <a:ext cx="145142" cy="2989943"/>
          </a:xfrm>
          <a:prstGeom prst="roundRect">
            <a:avLst/>
          </a:prstGeom>
          <a:solidFill>
            <a:srgbClr val="41EF5E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CuadroTexto 21"/>
          <p:cNvSpPr txBox="1"/>
          <p:nvPr/>
        </p:nvSpPr>
        <p:spPr>
          <a:xfrm>
            <a:off x="6784801" y="5105169"/>
            <a:ext cx="11333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Muon detection</a:t>
            </a:r>
          </a:p>
          <a:p>
            <a:pPr algn="ctr"/>
            <a:r>
              <a:rPr lang="en-US" dirty="0" smtClean="0"/>
              <a:t>layer</a:t>
            </a:r>
            <a:endParaRPr lang="en-US" dirty="0"/>
          </a:p>
        </p:txBody>
      </p:sp>
      <p:cxnSp>
        <p:nvCxnSpPr>
          <p:cNvPr id="23" name="Conector recto de flecha 22"/>
          <p:cNvCxnSpPr/>
          <p:nvPr/>
        </p:nvCxnSpPr>
        <p:spPr>
          <a:xfrm flipV="1">
            <a:off x="1731248" y="2743201"/>
            <a:ext cx="6570923" cy="1117599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de flecha 24"/>
          <p:cNvCxnSpPr/>
          <p:nvPr/>
        </p:nvCxnSpPr>
        <p:spPr>
          <a:xfrm flipV="1">
            <a:off x="1744523" y="2836991"/>
            <a:ext cx="1483301" cy="227755"/>
          </a:xfrm>
          <a:prstGeom prst="straightConnector1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de flecha 27"/>
          <p:cNvCxnSpPr/>
          <p:nvPr/>
        </p:nvCxnSpPr>
        <p:spPr>
          <a:xfrm>
            <a:off x="1401497" y="3272287"/>
            <a:ext cx="1484109" cy="2637"/>
          </a:xfrm>
          <a:prstGeom prst="straightConnector1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de flecha 29"/>
          <p:cNvCxnSpPr/>
          <p:nvPr/>
        </p:nvCxnSpPr>
        <p:spPr>
          <a:xfrm flipV="1">
            <a:off x="1896923" y="2964314"/>
            <a:ext cx="1994509" cy="252833"/>
          </a:xfrm>
          <a:prstGeom prst="straightConnector1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de flecha 30"/>
          <p:cNvCxnSpPr/>
          <p:nvPr/>
        </p:nvCxnSpPr>
        <p:spPr>
          <a:xfrm>
            <a:off x="2049323" y="3369547"/>
            <a:ext cx="1496576" cy="323174"/>
          </a:xfrm>
          <a:prstGeom prst="straightConnector1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de flecha 32"/>
          <p:cNvCxnSpPr/>
          <p:nvPr/>
        </p:nvCxnSpPr>
        <p:spPr>
          <a:xfrm flipV="1">
            <a:off x="2002248" y="3845121"/>
            <a:ext cx="1696051" cy="419079"/>
          </a:xfrm>
          <a:prstGeom prst="straightConnector1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de flecha 34"/>
          <p:cNvCxnSpPr/>
          <p:nvPr/>
        </p:nvCxnSpPr>
        <p:spPr>
          <a:xfrm>
            <a:off x="2201723" y="3521947"/>
            <a:ext cx="2814986" cy="365744"/>
          </a:xfrm>
          <a:prstGeom prst="straightConnector1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de flecha 39"/>
          <p:cNvCxnSpPr/>
          <p:nvPr/>
        </p:nvCxnSpPr>
        <p:spPr>
          <a:xfrm>
            <a:off x="1800975" y="4182901"/>
            <a:ext cx="2162653" cy="248096"/>
          </a:xfrm>
          <a:prstGeom prst="straightConnector1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recto de flecha 40"/>
          <p:cNvCxnSpPr/>
          <p:nvPr/>
        </p:nvCxnSpPr>
        <p:spPr>
          <a:xfrm flipV="1">
            <a:off x="1988456" y="4498407"/>
            <a:ext cx="945909" cy="87894"/>
          </a:xfrm>
          <a:prstGeom prst="straightConnector1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uadroTexto 17"/>
          <p:cNvSpPr txBox="1"/>
          <p:nvPr/>
        </p:nvSpPr>
        <p:spPr>
          <a:xfrm>
            <a:off x="2189819" y="5249984"/>
            <a:ext cx="20483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High Z materials</a:t>
            </a:r>
          </a:p>
          <a:p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Usually instrumented (calorimeter)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8685655" y="1845674"/>
            <a:ext cx="341129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Interaction </a:t>
            </a:r>
            <a:r>
              <a:rPr lang="en-US" dirty="0"/>
              <a:t>length (</a:t>
            </a:r>
            <a:r>
              <a:rPr lang="en-US" dirty="0" err="1" smtClean="0"/>
              <a:t>λ</a:t>
            </a:r>
            <a:r>
              <a:rPr lang="en-US" baseline="-25000" dirty="0" err="1" smtClean="0"/>
              <a:t>I</a:t>
            </a:r>
            <a:r>
              <a:rPr lang="en-US" dirty="0" smtClean="0"/>
              <a:t>): </a:t>
            </a:r>
          </a:p>
          <a:p>
            <a:r>
              <a:rPr lang="en-US" dirty="0" smtClean="0"/>
              <a:t>distance </a:t>
            </a:r>
            <a:r>
              <a:rPr lang="en-US" dirty="0"/>
              <a:t>over which a high-energy hadron (proton, pion, kaon, neutron, etc.) travels in a material before undergoing a strong nuclear interaction.</a:t>
            </a:r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 rotWithShape="1">
          <a:blip r:embed="rId7"/>
          <a:srcRect t="30589"/>
          <a:stretch/>
        </p:blipFill>
        <p:spPr>
          <a:xfrm>
            <a:off x="9124754" y="3621803"/>
            <a:ext cx="1962150" cy="522301"/>
          </a:xfrm>
          <a:prstGeom prst="rect">
            <a:avLst/>
          </a:prstGeom>
        </p:spPr>
      </p:pic>
      <p:sp>
        <p:nvSpPr>
          <p:cNvPr id="27" name="CuadroTexto 26"/>
          <p:cNvSpPr txBox="1"/>
          <p:nvPr/>
        </p:nvSpPr>
        <p:spPr>
          <a:xfrm>
            <a:off x="8040688" y="4192264"/>
            <a:ext cx="407791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/>
            <a:r>
              <a:rPr lang="en-US" dirty="0" smtClean="0"/>
              <a:t>After 1 </a:t>
            </a:r>
            <a:r>
              <a:rPr lang="en-US" dirty="0" err="1" smtClean="0"/>
              <a:t>λ</a:t>
            </a:r>
            <a:r>
              <a:rPr lang="en-US" baseline="-25000" dirty="0" err="1" smtClean="0"/>
              <a:t>I</a:t>
            </a:r>
            <a:r>
              <a:rPr lang="en-US" dirty="0" smtClean="0"/>
              <a:t> =&gt; 37% survive</a:t>
            </a:r>
          </a:p>
          <a:p>
            <a:pPr lvl="1"/>
            <a:r>
              <a:rPr lang="en-US" dirty="0"/>
              <a:t>After </a:t>
            </a:r>
            <a:r>
              <a:rPr lang="en-US" dirty="0" smtClean="0"/>
              <a:t>2 </a:t>
            </a:r>
            <a:r>
              <a:rPr lang="en-US" dirty="0" err="1" smtClean="0"/>
              <a:t>λ</a:t>
            </a:r>
            <a:r>
              <a:rPr lang="en-US" baseline="-25000" dirty="0" err="1" smtClean="0"/>
              <a:t>I</a:t>
            </a:r>
            <a:r>
              <a:rPr lang="en-US" dirty="0" smtClean="0"/>
              <a:t> </a:t>
            </a:r>
            <a:r>
              <a:rPr lang="en-US" dirty="0"/>
              <a:t>=&gt; </a:t>
            </a:r>
            <a:r>
              <a:rPr lang="en-US" dirty="0" smtClean="0"/>
              <a:t>14% </a:t>
            </a:r>
            <a:r>
              <a:rPr lang="en-US" dirty="0"/>
              <a:t>survive</a:t>
            </a:r>
          </a:p>
          <a:p>
            <a:pPr lvl="1"/>
            <a:r>
              <a:rPr lang="en-US" dirty="0" smtClean="0"/>
              <a:t>…</a:t>
            </a:r>
          </a:p>
          <a:p>
            <a:pPr lvl="1"/>
            <a:r>
              <a:rPr lang="en-US" dirty="0" smtClean="0"/>
              <a:t>After 6 </a:t>
            </a:r>
            <a:r>
              <a:rPr lang="en-US" dirty="0" err="1" smtClean="0"/>
              <a:t>λ</a:t>
            </a:r>
            <a:r>
              <a:rPr lang="en-US" baseline="-25000" dirty="0" err="1" smtClean="0"/>
              <a:t>I</a:t>
            </a:r>
            <a:r>
              <a:rPr lang="en-US" dirty="0" smtClean="0"/>
              <a:t> </a:t>
            </a:r>
            <a:r>
              <a:rPr lang="en-US" dirty="0"/>
              <a:t>=&gt; </a:t>
            </a:r>
            <a:r>
              <a:rPr lang="en-US" dirty="0" smtClean="0"/>
              <a:t>0.25% </a:t>
            </a:r>
            <a:r>
              <a:rPr lang="en-US" dirty="0"/>
              <a:t>survive</a:t>
            </a:r>
          </a:p>
          <a:p>
            <a:endParaRPr lang="en-US" dirty="0" smtClean="0"/>
          </a:p>
          <a:p>
            <a:r>
              <a:rPr lang="en-US" dirty="0" smtClean="0"/>
              <a:t>Usually 12 </a:t>
            </a:r>
            <a:r>
              <a:rPr lang="en-US" dirty="0" err="1" smtClean="0"/>
              <a:t>λ</a:t>
            </a:r>
            <a:r>
              <a:rPr lang="en-US" baseline="-25000" dirty="0" err="1" smtClean="0"/>
              <a:t>I</a:t>
            </a:r>
            <a:r>
              <a:rPr lang="en-US" dirty="0" smtClean="0"/>
              <a:t> calorimeters at LHC energies</a:t>
            </a:r>
          </a:p>
          <a:p>
            <a:endParaRPr lang="en-US" dirty="0"/>
          </a:p>
          <a:p>
            <a:r>
              <a:rPr lang="en-US" dirty="0" smtClean="0"/>
              <a:t>Iron = 16.8 cm, copper = 15 cm.. </a:t>
            </a:r>
            <a:endParaRPr lang="en-US" dirty="0"/>
          </a:p>
        </p:txBody>
      </p:sp>
      <p:sp>
        <p:nvSpPr>
          <p:cNvPr id="59" name="Estrella de 5 puntas 58"/>
          <p:cNvSpPr/>
          <p:nvPr/>
        </p:nvSpPr>
        <p:spPr>
          <a:xfrm>
            <a:off x="7249262" y="2762563"/>
            <a:ext cx="224809" cy="284214"/>
          </a:xfrm>
          <a:prstGeom prst="star5">
            <a:avLst/>
          </a:prstGeom>
          <a:solidFill>
            <a:srgbClr val="FFFF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Estrella de 5 puntas 59"/>
          <p:cNvSpPr/>
          <p:nvPr/>
        </p:nvSpPr>
        <p:spPr>
          <a:xfrm>
            <a:off x="5562679" y="3046777"/>
            <a:ext cx="224809" cy="284214"/>
          </a:xfrm>
          <a:prstGeom prst="star5">
            <a:avLst/>
          </a:prstGeom>
          <a:solidFill>
            <a:srgbClr val="FFFF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626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ectángulo redondeado 63"/>
          <p:cNvSpPr/>
          <p:nvPr/>
        </p:nvSpPr>
        <p:spPr>
          <a:xfrm>
            <a:off x="8829827" y="2115225"/>
            <a:ext cx="145142" cy="2989943"/>
          </a:xfrm>
          <a:prstGeom prst="roundRect">
            <a:avLst/>
          </a:prstGeom>
          <a:solidFill>
            <a:srgbClr val="41EF5E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ángulo 58"/>
          <p:cNvSpPr/>
          <p:nvPr/>
        </p:nvSpPr>
        <p:spPr>
          <a:xfrm>
            <a:off x="7554494" y="2130498"/>
            <a:ext cx="1076301" cy="2982307"/>
          </a:xfrm>
          <a:prstGeom prst="rect">
            <a:avLst/>
          </a:prstGeom>
          <a:solidFill>
            <a:schemeClr val="accent4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0" name="Grupo 59"/>
          <p:cNvGrpSpPr/>
          <p:nvPr/>
        </p:nvGrpSpPr>
        <p:grpSpPr>
          <a:xfrm>
            <a:off x="7815573" y="3277744"/>
            <a:ext cx="575208" cy="525443"/>
            <a:chOff x="9071736" y="2311548"/>
            <a:chExt cx="575208" cy="525443"/>
          </a:xfrm>
        </p:grpSpPr>
        <p:sp>
          <p:nvSpPr>
            <p:cNvPr id="61" name="Elipse 60"/>
            <p:cNvSpPr/>
            <p:nvPr/>
          </p:nvSpPr>
          <p:spPr>
            <a:xfrm>
              <a:off x="9071736" y="2311548"/>
              <a:ext cx="575208" cy="525443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2" name="Conector recto 61"/>
            <p:cNvCxnSpPr>
              <a:stCxn id="61" idx="1"/>
              <a:endCxn id="61" idx="5"/>
            </p:cNvCxnSpPr>
            <p:nvPr/>
          </p:nvCxnSpPr>
          <p:spPr>
            <a:xfrm>
              <a:off x="9155973" y="2388497"/>
              <a:ext cx="406734" cy="37154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ector recto 62"/>
            <p:cNvCxnSpPr>
              <a:stCxn id="61" idx="3"/>
              <a:endCxn id="61" idx="7"/>
            </p:cNvCxnSpPr>
            <p:nvPr/>
          </p:nvCxnSpPr>
          <p:spPr>
            <a:xfrm flipV="1">
              <a:off x="9155973" y="2388497"/>
              <a:ext cx="406734" cy="37154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ectángulo 7"/>
          <p:cNvSpPr/>
          <p:nvPr/>
        </p:nvSpPr>
        <p:spPr>
          <a:xfrm>
            <a:off x="6035699" y="2122862"/>
            <a:ext cx="1076301" cy="2982307"/>
          </a:xfrm>
          <a:prstGeom prst="rect">
            <a:avLst/>
          </a:prstGeom>
          <a:solidFill>
            <a:schemeClr val="accent4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11 Conector recto"/>
          <p:cNvCxnSpPr/>
          <p:nvPr/>
        </p:nvCxnSpPr>
        <p:spPr>
          <a:xfrm>
            <a:off x="2063552" y="622630"/>
            <a:ext cx="794429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1"/>
          <p:cNvSpPr/>
          <p:nvPr/>
        </p:nvSpPr>
        <p:spPr>
          <a:xfrm>
            <a:off x="1838859" y="-47739"/>
            <a:ext cx="8393681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36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How to </a:t>
            </a:r>
            <a:r>
              <a:rPr lang="en-US" sz="3600" b="1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measure</a:t>
            </a:r>
            <a:r>
              <a:rPr lang="en-US" sz="36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a muon?</a:t>
            </a:r>
            <a:endParaRPr lang="en-US" sz="36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pSp>
        <p:nvGrpSpPr>
          <p:cNvPr id="47" name="Grupo 46"/>
          <p:cNvGrpSpPr/>
          <p:nvPr/>
        </p:nvGrpSpPr>
        <p:grpSpPr>
          <a:xfrm>
            <a:off x="-6627" y="-16665"/>
            <a:ext cx="12103581" cy="6862415"/>
            <a:chOff x="-4970" y="-12499"/>
            <a:chExt cx="9077686" cy="5146811"/>
          </a:xfrm>
        </p:grpSpPr>
        <p:sp>
          <p:nvSpPr>
            <p:cNvPr id="48" name="CuadroTexto 47"/>
            <p:cNvSpPr txBox="1"/>
            <p:nvPr/>
          </p:nvSpPr>
          <p:spPr>
            <a:xfrm>
              <a:off x="3473200" y="4875974"/>
              <a:ext cx="2426145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70C0"/>
                  </a:solidFill>
                </a:rPr>
                <a:t>Muon Detectors – TIDPAN 2026 - June 18</a:t>
              </a:r>
              <a:r>
                <a:rPr lang="en-US" sz="1200" baseline="30000" dirty="0">
                  <a:solidFill>
                    <a:srgbClr val="0070C0"/>
                  </a:solidFill>
                </a:rPr>
                <a:t>th</a:t>
              </a:r>
              <a:r>
                <a:rPr lang="en-US" sz="1200" dirty="0">
                  <a:solidFill>
                    <a:srgbClr val="0070C0"/>
                  </a:solidFill>
                </a:rPr>
                <a:t>, 2026</a:t>
              </a:r>
            </a:p>
          </p:txBody>
        </p:sp>
        <p:sp>
          <p:nvSpPr>
            <p:cNvPr id="49" name="Marcador de número de diapositiva 3"/>
            <p:cNvSpPr txBox="1">
              <a:spLocks/>
            </p:cNvSpPr>
            <p:nvPr/>
          </p:nvSpPr>
          <p:spPr>
            <a:xfrm>
              <a:off x="6939116" y="4860412"/>
              <a:ext cx="2133600" cy="273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1pPr>
              <a:lvl2pPr marL="0" marR="0" lvl="1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2pPr>
              <a:lvl3pPr marL="0" marR="0" lvl="2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3pPr>
              <a:lvl4pPr marL="0" marR="0" lvl="3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4pPr>
              <a:lvl5pPr marL="0" marR="0" lvl="4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5pPr>
              <a:lvl6pPr marL="0" marR="0" lvl="5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6pPr>
              <a:lvl7pPr marL="0" marR="0" lvl="6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7pPr>
              <a:lvl8pPr marL="0" marR="0" lvl="7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8pPr>
              <a:lvl9pPr marL="0" marR="0" lvl="8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9pPr>
            </a:lstStyle>
            <a:p>
              <a:fld id="{C88907B1-18C4-493A-883C-D861E70103D1}" type="slidenum">
                <a:rPr lang="en-US" sz="1333">
                  <a:solidFill>
                    <a:srgbClr val="0070C0"/>
                  </a:solidFill>
                  <a:latin typeface="+mj-lt"/>
                </a:rPr>
                <a:t>18</a:t>
              </a:fld>
              <a:endParaRPr lang="en-US" sz="1333" dirty="0">
                <a:solidFill>
                  <a:srgbClr val="0070C0"/>
                </a:solidFill>
                <a:latin typeface="+mj-lt"/>
              </a:endParaRPr>
            </a:p>
          </p:txBody>
        </p:sp>
        <p:sp>
          <p:nvSpPr>
            <p:cNvPr id="50" name="Rectángulo redondeado 49"/>
            <p:cNvSpPr/>
            <p:nvPr/>
          </p:nvSpPr>
          <p:spPr>
            <a:xfrm>
              <a:off x="1051123" y="4964353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 dirty="0"/>
            </a:p>
          </p:txBody>
        </p:sp>
        <p:sp>
          <p:nvSpPr>
            <p:cNvPr id="51" name="Rectángulo redondeado 50"/>
            <p:cNvSpPr/>
            <p:nvPr/>
          </p:nvSpPr>
          <p:spPr>
            <a:xfrm>
              <a:off x="6347392" y="4959777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 dirty="0"/>
            </a:p>
          </p:txBody>
        </p:sp>
        <p:grpSp>
          <p:nvGrpSpPr>
            <p:cNvPr id="52" name="Grupo 51"/>
            <p:cNvGrpSpPr/>
            <p:nvPr/>
          </p:nvGrpSpPr>
          <p:grpSpPr>
            <a:xfrm>
              <a:off x="-4970" y="-12499"/>
              <a:ext cx="1010255" cy="5103917"/>
              <a:chOff x="-4970" y="-12499"/>
              <a:chExt cx="1010255" cy="5103917"/>
            </a:xfrm>
          </p:grpSpPr>
          <p:sp>
            <p:nvSpPr>
              <p:cNvPr id="53" name="Rectángulo 52"/>
              <p:cNvSpPr/>
              <p:nvPr/>
            </p:nvSpPr>
            <p:spPr>
              <a:xfrm>
                <a:off x="296529" y="0"/>
                <a:ext cx="242709" cy="459711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70C0">
                      <a:alpha val="5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400" dirty="0"/>
              </a:p>
            </p:txBody>
          </p:sp>
          <p:pic>
            <p:nvPicPr>
              <p:cNvPr id="54" name="Imagen 5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6200000">
                <a:off x="-413287" y="400788"/>
                <a:ext cx="1314700" cy="488125"/>
              </a:xfrm>
              <a:prstGeom prst="rect">
                <a:avLst/>
              </a:prstGeom>
            </p:spPr>
          </p:pic>
          <p:pic>
            <p:nvPicPr>
              <p:cNvPr id="55" name="Imagen 54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6200000">
                <a:off x="-707628" y="2243646"/>
                <a:ext cx="1725992" cy="286680"/>
              </a:xfrm>
              <a:prstGeom prst="rect">
                <a:avLst/>
              </a:prstGeom>
            </p:spPr>
          </p:pic>
          <p:sp>
            <p:nvSpPr>
              <p:cNvPr id="56" name="CuadroTexto 55"/>
              <p:cNvSpPr txBox="1"/>
              <p:nvPr/>
            </p:nvSpPr>
            <p:spPr>
              <a:xfrm>
                <a:off x="20052" y="4860585"/>
                <a:ext cx="792717" cy="230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0070C0"/>
                    </a:solidFill>
                  </a:rPr>
                  <a:t>C. F. Bedoya</a:t>
                </a:r>
              </a:p>
            </p:txBody>
          </p:sp>
          <p:pic>
            <p:nvPicPr>
              <p:cNvPr id="57" name="Imagen 56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-164719" y="3816463"/>
                <a:ext cx="832586" cy="422901"/>
              </a:xfrm>
              <a:prstGeom prst="rect">
                <a:avLst/>
              </a:prstGeom>
            </p:spPr>
          </p:pic>
          <p:pic>
            <p:nvPicPr>
              <p:cNvPr id="58" name="Imagen 57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4970" y="4597119"/>
                <a:ext cx="1010255" cy="263293"/>
              </a:xfrm>
              <a:prstGeom prst="rect">
                <a:avLst/>
              </a:prstGeom>
            </p:spPr>
          </p:pic>
        </p:grpSp>
      </p:grpSp>
      <p:sp>
        <p:nvSpPr>
          <p:cNvPr id="2" name="Rectángulo 1"/>
          <p:cNvSpPr/>
          <p:nvPr/>
        </p:nvSpPr>
        <p:spPr>
          <a:xfrm>
            <a:off x="2394856" y="2311548"/>
            <a:ext cx="2801258" cy="25254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ángulo redondeado 2"/>
          <p:cNvSpPr/>
          <p:nvPr/>
        </p:nvSpPr>
        <p:spPr>
          <a:xfrm>
            <a:off x="5602514" y="2122862"/>
            <a:ext cx="145142" cy="2989943"/>
          </a:xfrm>
          <a:prstGeom prst="roundRect">
            <a:avLst/>
          </a:prstGeom>
          <a:solidFill>
            <a:srgbClr val="41EF5E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uadroTexto 3"/>
          <p:cNvSpPr txBox="1"/>
          <p:nvPr/>
        </p:nvSpPr>
        <p:spPr>
          <a:xfrm>
            <a:off x="3053377" y="4897964"/>
            <a:ext cx="1047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Absorber</a:t>
            </a:r>
            <a:endParaRPr lang="en-US" dirty="0"/>
          </a:p>
        </p:txBody>
      </p:sp>
      <p:sp>
        <p:nvSpPr>
          <p:cNvPr id="19" name="CuadroTexto 18"/>
          <p:cNvSpPr txBox="1"/>
          <p:nvPr/>
        </p:nvSpPr>
        <p:spPr>
          <a:xfrm>
            <a:off x="1340380" y="816739"/>
            <a:ext cx="88079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Now you are sure you have a muon, but likely you want to say something about its energy… </a:t>
            </a:r>
          </a:p>
          <a:p>
            <a:endParaRPr lang="en-US" dirty="0"/>
          </a:p>
          <a:p>
            <a:r>
              <a:rPr lang="en-US" dirty="0" smtClean="0"/>
              <a:t>Curvature of the muon in the magnetic field is proportional to the momentum of the muon</a:t>
            </a:r>
            <a:endParaRPr lang="en-US" dirty="0"/>
          </a:p>
        </p:txBody>
      </p:sp>
      <p:sp>
        <p:nvSpPr>
          <p:cNvPr id="20" name="CuadroTexto 19"/>
          <p:cNvSpPr txBox="1"/>
          <p:nvPr/>
        </p:nvSpPr>
        <p:spPr>
          <a:xfrm>
            <a:off x="5108401" y="5112805"/>
            <a:ext cx="11333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Muon detection</a:t>
            </a:r>
          </a:p>
          <a:p>
            <a:pPr algn="ctr"/>
            <a:r>
              <a:rPr lang="en-US" dirty="0" smtClean="0"/>
              <a:t>layer</a:t>
            </a:r>
            <a:endParaRPr lang="en-US" dirty="0"/>
          </a:p>
        </p:txBody>
      </p:sp>
      <p:sp>
        <p:nvSpPr>
          <p:cNvPr id="21" name="Rectángulo redondeado 20"/>
          <p:cNvSpPr/>
          <p:nvPr/>
        </p:nvSpPr>
        <p:spPr>
          <a:xfrm>
            <a:off x="7278914" y="2115226"/>
            <a:ext cx="145142" cy="2989943"/>
          </a:xfrm>
          <a:prstGeom prst="roundRect">
            <a:avLst/>
          </a:prstGeom>
          <a:solidFill>
            <a:srgbClr val="41EF5E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CuadroTexto 21"/>
          <p:cNvSpPr txBox="1"/>
          <p:nvPr/>
        </p:nvSpPr>
        <p:spPr>
          <a:xfrm>
            <a:off x="6784801" y="5105169"/>
            <a:ext cx="11333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Muon detection</a:t>
            </a:r>
          </a:p>
          <a:p>
            <a:pPr algn="ctr"/>
            <a:r>
              <a:rPr lang="en-US" dirty="0" smtClean="0"/>
              <a:t>layer</a:t>
            </a:r>
            <a:endParaRPr lang="en-US" dirty="0"/>
          </a:p>
        </p:txBody>
      </p:sp>
      <p:cxnSp>
        <p:nvCxnSpPr>
          <p:cNvPr id="23" name="Conector recto de flecha 22"/>
          <p:cNvCxnSpPr>
            <a:endCxn id="5" idx="0"/>
          </p:cNvCxnSpPr>
          <p:nvPr/>
        </p:nvCxnSpPr>
        <p:spPr>
          <a:xfrm flipV="1">
            <a:off x="976508" y="2751594"/>
            <a:ext cx="4594638" cy="1109212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de flecha 24"/>
          <p:cNvCxnSpPr/>
          <p:nvPr/>
        </p:nvCxnSpPr>
        <p:spPr>
          <a:xfrm flipV="1">
            <a:off x="1744523" y="2836991"/>
            <a:ext cx="1483301" cy="227755"/>
          </a:xfrm>
          <a:prstGeom prst="straightConnector1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de flecha 27"/>
          <p:cNvCxnSpPr/>
          <p:nvPr/>
        </p:nvCxnSpPr>
        <p:spPr>
          <a:xfrm>
            <a:off x="1401497" y="3272287"/>
            <a:ext cx="1484109" cy="2637"/>
          </a:xfrm>
          <a:prstGeom prst="straightConnector1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de flecha 29"/>
          <p:cNvCxnSpPr/>
          <p:nvPr/>
        </p:nvCxnSpPr>
        <p:spPr>
          <a:xfrm flipV="1">
            <a:off x="1896923" y="2964314"/>
            <a:ext cx="1994509" cy="252833"/>
          </a:xfrm>
          <a:prstGeom prst="straightConnector1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de flecha 30"/>
          <p:cNvCxnSpPr/>
          <p:nvPr/>
        </p:nvCxnSpPr>
        <p:spPr>
          <a:xfrm>
            <a:off x="2049323" y="3369547"/>
            <a:ext cx="1496576" cy="323174"/>
          </a:xfrm>
          <a:prstGeom prst="straightConnector1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de flecha 32"/>
          <p:cNvCxnSpPr/>
          <p:nvPr/>
        </p:nvCxnSpPr>
        <p:spPr>
          <a:xfrm flipV="1">
            <a:off x="2002248" y="3845121"/>
            <a:ext cx="1696051" cy="419079"/>
          </a:xfrm>
          <a:prstGeom prst="straightConnector1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de flecha 34"/>
          <p:cNvCxnSpPr/>
          <p:nvPr/>
        </p:nvCxnSpPr>
        <p:spPr>
          <a:xfrm>
            <a:off x="2201723" y="3521947"/>
            <a:ext cx="2814986" cy="365744"/>
          </a:xfrm>
          <a:prstGeom prst="straightConnector1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de flecha 39"/>
          <p:cNvCxnSpPr/>
          <p:nvPr/>
        </p:nvCxnSpPr>
        <p:spPr>
          <a:xfrm>
            <a:off x="1800975" y="4182901"/>
            <a:ext cx="2162653" cy="248096"/>
          </a:xfrm>
          <a:prstGeom prst="straightConnector1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recto de flecha 40"/>
          <p:cNvCxnSpPr/>
          <p:nvPr/>
        </p:nvCxnSpPr>
        <p:spPr>
          <a:xfrm flipV="1">
            <a:off x="1988456" y="4498407"/>
            <a:ext cx="945909" cy="87894"/>
          </a:xfrm>
          <a:prstGeom prst="straightConnector1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Arco 4"/>
          <p:cNvSpPr/>
          <p:nvPr/>
        </p:nvSpPr>
        <p:spPr>
          <a:xfrm rot="21099992">
            <a:off x="2924779" y="2666788"/>
            <a:ext cx="6509027" cy="2923355"/>
          </a:xfrm>
          <a:prstGeom prst="arc">
            <a:avLst>
              <a:gd name="adj1" fmla="val 15270181"/>
              <a:gd name="adj2" fmla="val 21334000"/>
            </a:avLst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upo 15"/>
          <p:cNvGrpSpPr/>
          <p:nvPr/>
        </p:nvGrpSpPr>
        <p:grpSpPr>
          <a:xfrm>
            <a:off x="6296778" y="3270108"/>
            <a:ext cx="575208" cy="525443"/>
            <a:chOff x="9071736" y="2311548"/>
            <a:chExt cx="575208" cy="525443"/>
          </a:xfrm>
        </p:grpSpPr>
        <p:sp>
          <p:nvSpPr>
            <p:cNvPr id="11" name="Elipse 10"/>
            <p:cNvSpPr/>
            <p:nvPr/>
          </p:nvSpPr>
          <p:spPr>
            <a:xfrm>
              <a:off x="9071736" y="2311548"/>
              <a:ext cx="575208" cy="525443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" name="Conector recto 12"/>
            <p:cNvCxnSpPr>
              <a:stCxn id="11" idx="1"/>
              <a:endCxn id="11" idx="5"/>
            </p:cNvCxnSpPr>
            <p:nvPr/>
          </p:nvCxnSpPr>
          <p:spPr>
            <a:xfrm>
              <a:off x="9155973" y="2388497"/>
              <a:ext cx="406734" cy="37154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ector recto 42"/>
            <p:cNvCxnSpPr>
              <a:stCxn id="11" idx="3"/>
              <a:endCxn id="11" idx="7"/>
            </p:cNvCxnSpPr>
            <p:nvPr/>
          </p:nvCxnSpPr>
          <p:spPr>
            <a:xfrm flipV="1">
              <a:off x="9155973" y="2388497"/>
              <a:ext cx="406734" cy="37154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5" name="CuadroTexto 64"/>
          <p:cNvSpPr txBox="1"/>
          <p:nvPr/>
        </p:nvSpPr>
        <p:spPr>
          <a:xfrm>
            <a:off x="8470757" y="5209943"/>
            <a:ext cx="11333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Muon detection</a:t>
            </a:r>
          </a:p>
          <a:p>
            <a:pPr algn="ctr"/>
            <a:r>
              <a:rPr lang="en-US" dirty="0" smtClean="0"/>
              <a:t>layer</a:t>
            </a:r>
            <a:endParaRPr lang="en-US" dirty="0"/>
          </a:p>
        </p:txBody>
      </p:sp>
      <p:sp>
        <p:nvSpPr>
          <p:cNvPr id="37" name="CuadroTexto 36"/>
          <p:cNvSpPr txBox="1"/>
          <p:nvPr/>
        </p:nvSpPr>
        <p:spPr>
          <a:xfrm>
            <a:off x="9899333" y="1872556"/>
            <a:ext cx="20354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Curvature in a magnetic field:</a:t>
            </a:r>
            <a:endParaRPr lang="en-US" dirty="0"/>
          </a:p>
        </p:txBody>
      </p:sp>
      <p:pic>
        <p:nvPicPr>
          <p:cNvPr id="38" name="Imagen 3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06154" y="2537455"/>
            <a:ext cx="2590800" cy="981075"/>
          </a:xfrm>
          <a:prstGeom prst="rect">
            <a:avLst/>
          </a:prstGeom>
        </p:spPr>
      </p:pic>
      <p:sp>
        <p:nvSpPr>
          <p:cNvPr id="39" name="CuadroTexto 38"/>
          <p:cNvSpPr txBox="1"/>
          <p:nvPr/>
        </p:nvSpPr>
        <p:spPr>
          <a:xfrm>
            <a:off x="10017691" y="3595064"/>
            <a:ext cx="188971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100 GeV muon in 1T field, 333 m….</a:t>
            </a:r>
          </a:p>
          <a:p>
            <a:endParaRPr lang="en-US" dirty="0"/>
          </a:p>
          <a:p>
            <a:r>
              <a:rPr lang="en-US" dirty="0" smtClean="0"/>
              <a:t>Large fields, large muon systems</a:t>
            </a:r>
          </a:p>
          <a:p>
            <a:endParaRPr lang="en-US" dirty="0"/>
          </a:p>
          <a:p>
            <a:r>
              <a:rPr lang="en-US" dirty="0" smtClean="0"/>
              <a:t>Positive and negative muons bend in opposite direction</a:t>
            </a:r>
            <a:endParaRPr lang="en-US" dirty="0"/>
          </a:p>
        </p:txBody>
      </p:sp>
      <p:sp>
        <p:nvSpPr>
          <p:cNvPr id="66" name="Estrella de 5 puntas 65"/>
          <p:cNvSpPr/>
          <p:nvPr/>
        </p:nvSpPr>
        <p:spPr>
          <a:xfrm>
            <a:off x="7254975" y="2467380"/>
            <a:ext cx="224809" cy="284214"/>
          </a:xfrm>
          <a:prstGeom prst="star5">
            <a:avLst/>
          </a:prstGeom>
          <a:solidFill>
            <a:srgbClr val="FFFF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Estrella de 5 puntas 66"/>
          <p:cNvSpPr/>
          <p:nvPr/>
        </p:nvSpPr>
        <p:spPr>
          <a:xfrm>
            <a:off x="8812631" y="2836991"/>
            <a:ext cx="224809" cy="284214"/>
          </a:xfrm>
          <a:prstGeom prst="star5">
            <a:avLst/>
          </a:prstGeom>
          <a:solidFill>
            <a:srgbClr val="FFFF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Estrella de 5 puntas 67"/>
          <p:cNvSpPr/>
          <p:nvPr/>
        </p:nvSpPr>
        <p:spPr>
          <a:xfrm>
            <a:off x="5548057" y="2582602"/>
            <a:ext cx="224809" cy="284214"/>
          </a:xfrm>
          <a:prstGeom prst="star5">
            <a:avLst/>
          </a:prstGeom>
          <a:solidFill>
            <a:srgbClr val="FFFF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CuadroTexto 68"/>
          <p:cNvSpPr txBox="1"/>
          <p:nvPr/>
        </p:nvSpPr>
        <p:spPr>
          <a:xfrm>
            <a:off x="2189819" y="5249984"/>
            <a:ext cx="20483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High Z materials</a:t>
            </a:r>
          </a:p>
          <a:p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Usually instrumented (calorimeter)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351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11 Conector recto"/>
          <p:cNvCxnSpPr/>
          <p:nvPr/>
        </p:nvCxnSpPr>
        <p:spPr>
          <a:xfrm>
            <a:off x="2063552" y="622630"/>
            <a:ext cx="794429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1"/>
          <p:cNvSpPr/>
          <p:nvPr/>
        </p:nvSpPr>
        <p:spPr>
          <a:xfrm>
            <a:off x="1838859" y="-47739"/>
            <a:ext cx="8393681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36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How to </a:t>
            </a:r>
            <a:r>
              <a:rPr lang="en-US" sz="3600" b="1" dirty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measure</a:t>
            </a:r>
            <a:r>
              <a:rPr lang="en-US" sz="36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a muon?</a:t>
            </a:r>
          </a:p>
        </p:txBody>
      </p:sp>
      <p:grpSp>
        <p:nvGrpSpPr>
          <p:cNvPr id="47" name="Grupo 46"/>
          <p:cNvGrpSpPr/>
          <p:nvPr/>
        </p:nvGrpSpPr>
        <p:grpSpPr>
          <a:xfrm>
            <a:off x="-6627" y="-16665"/>
            <a:ext cx="12103581" cy="6862415"/>
            <a:chOff x="-4970" y="-12499"/>
            <a:chExt cx="9077686" cy="5146811"/>
          </a:xfrm>
        </p:grpSpPr>
        <p:sp>
          <p:nvSpPr>
            <p:cNvPr id="48" name="CuadroTexto 47"/>
            <p:cNvSpPr txBox="1"/>
            <p:nvPr/>
          </p:nvSpPr>
          <p:spPr>
            <a:xfrm>
              <a:off x="3473200" y="4875974"/>
              <a:ext cx="2426145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70C0"/>
                  </a:solidFill>
                </a:rPr>
                <a:t>Muon Detectors – TIDPAN 2026 - June 18</a:t>
              </a:r>
              <a:r>
                <a:rPr lang="en-US" sz="1200" baseline="30000" dirty="0">
                  <a:solidFill>
                    <a:srgbClr val="0070C0"/>
                  </a:solidFill>
                </a:rPr>
                <a:t>th</a:t>
              </a:r>
              <a:r>
                <a:rPr lang="en-US" sz="1200" dirty="0">
                  <a:solidFill>
                    <a:srgbClr val="0070C0"/>
                  </a:solidFill>
                </a:rPr>
                <a:t>, 2026</a:t>
              </a:r>
            </a:p>
          </p:txBody>
        </p:sp>
        <p:sp>
          <p:nvSpPr>
            <p:cNvPr id="49" name="Marcador de número de diapositiva 3"/>
            <p:cNvSpPr txBox="1">
              <a:spLocks/>
            </p:cNvSpPr>
            <p:nvPr/>
          </p:nvSpPr>
          <p:spPr>
            <a:xfrm>
              <a:off x="6939116" y="4860412"/>
              <a:ext cx="2133600" cy="273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1pPr>
              <a:lvl2pPr marL="0" marR="0" lvl="1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2pPr>
              <a:lvl3pPr marL="0" marR="0" lvl="2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3pPr>
              <a:lvl4pPr marL="0" marR="0" lvl="3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4pPr>
              <a:lvl5pPr marL="0" marR="0" lvl="4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5pPr>
              <a:lvl6pPr marL="0" marR="0" lvl="5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6pPr>
              <a:lvl7pPr marL="0" marR="0" lvl="6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7pPr>
              <a:lvl8pPr marL="0" marR="0" lvl="7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8pPr>
              <a:lvl9pPr marL="0" marR="0" lvl="8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9pPr>
            </a:lstStyle>
            <a:p>
              <a:fld id="{C88907B1-18C4-493A-883C-D861E70103D1}" type="slidenum">
                <a:rPr lang="en-US" sz="1333">
                  <a:solidFill>
                    <a:srgbClr val="0070C0"/>
                  </a:solidFill>
                  <a:latin typeface="+mj-lt"/>
                </a:rPr>
                <a:t>19</a:t>
              </a:fld>
              <a:endParaRPr lang="en-US" sz="1333" dirty="0">
                <a:solidFill>
                  <a:srgbClr val="0070C0"/>
                </a:solidFill>
                <a:latin typeface="+mj-lt"/>
              </a:endParaRPr>
            </a:p>
          </p:txBody>
        </p:sp>
        <p:sp>
          <p:nvSpPr>
            <p:cNvPr id="50" name="Rectángulo redondeado 49"/>
            <p:cNvSpPr/>
            <p:nvPr/>
          </p:nvSpPr>
          <p:spPr>
            <a:xfrm>
              <a:off x="1051123" y="4964353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 dirty="0"/>
            </a:p>
          </p:txBody>
        </p:sp>
        <p:sp>
          <p:nvSpPr>
            <p:cNvPr id="51" name="Rectángulo redondeado 50"/>
            <p:cNvSpPr/>
            <p:nvPr/>
          </p:nvSpPr>
          <p:spPr>
            <a:xfrm>
              <a:off x="6347392" y="4959777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 dirty="0"/>
            </a:p>
          </p:txBody>
        </p:sp>
        <p:grpSp>
          <p:nvGrpSpPr>
            <p:cNvPr id="52" name="Grupo 51"/>
            <p:cNvGrpSpPr/>
            <p:nvPr/>
          </p:nvGrpSpPr>
          <p:grpSpPr>
            <a:xfrm>
              <a:off x="-4970" y="-12499"/>
              <a:ext cx="1010255" cy="5103917"/>
              <a:chOff x="-4970" y="-12499"/>
              <a:chExt cx="1010255" cy="5103917"/>
            </a:xfrm>
          </p:grpSpPr>
          <p:sp>
            <p:nvSpPr>
              <p:cNvPr id="53" name="Rectángulo 52"/>
              <p:cNvSpPr/>
              <p:nvPr/>
            </p:nvSpPr>
            <p:spPr>
              <a:xfrm>
                <a:off x="296529" y="0"/>
                <a:ext cx="242709" cy="459711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70C0">
                      <a:alpha val="5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400" dirty="0"/>
              </a:p>
            </p:txBody>
          </p:sp>
          <p:pic>
            <p:nvPicPr>
              <p:cNvPr id="54" name="Imagen 5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6200000">
                <a:off x="-413287" y="400788"/>
                <a:ext cx="1314700" cy="488125"/>
              </a:xfrm>
              <a:prstGeom prst="rect">
                <a:avLst/>
              </a:prstGeom>
            </p:spPr>
          </p:pic>
          <p:pic>
            <p:nvPicPr>
              <p:cNvPr id="55" name="Imagen 54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6200000">
                <a:off x="-707628" y="2243646"/>
                <a:ext cx="1725992" cy="286680"/>
              </a:xfrm>
              <a:prstGeom prst="rect">
                <a:avLst/>
              </a:prstGeom>
            </p:spPr>
          </p:pic>
          <p:sp>
            <p:nvSpPr>
              <p:cNvPr id="56" name="CuadroTexto 55"/>
              <p:cNvSpPr txBox="1"/>
              <p:nvPr/>
            </p:nvSpPr>
            <p:spPr>
              <a:xfrm>
                <a:off x="20052" y="4860585"/>
                <a:ext cx="792717" cy="230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0070C0"/>
                    </a:solidFill>
                  </a:rPr>
                  <a:t>C. F. Bedoya</a:t>
                </a:r>
              </a:p>
            </p:txBody>
          </p:sp>
          <p:pic>
            <p:nvPicPr>
              <p:cNvPr id="57" name="Imagen 56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-164719" y="3816463"/>
                <a:ext cx="832586" cy="422901"/>
              </a:xfrm>
              <a:prstGeom prst="rect">
                <a:avLst/>
              </a:prstGeom>
            </p:spPr>
          </p:pic>
          <p:pic>
            <p:nvPicPr>
              <p:cNvPr id="58" name="Imagen 57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4970" y="4597119"/>
                <a:ext cx="1010255" cy="263293"/>
              </a:xfrm>
              <a:prstGeom prst="rect">
                <a:avLst/>
              </a:prstGeom>
            </p:spPr>
          </p:pic>
        </p:grpSp>
      </p:grp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/>
          <a:srcRect l="52252" t="28020" r="12909" b="19694"/>
          <a:stretch/>
        </p:blipFill>
        <p:spPr>
          <a:xfrm>
            <a:off x="6080602" y="1218328"/>
            <a:ext cx="4533040" cy="3824741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6680014" y="884463"/>
            <a:ext cx="3327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Bending in an homogeneous field</a:t>
            </a:r>
            <a:endParaRPr lang="en-US" dirty="0"/>
          </a:p>
        </p:txBody>
      </p:sp>
      <p:sp>
        <p:nvSpPr>
          <p:cNvPr id="18" name="CuadroTexto 17"/>
          <p:cNvSpPr txBox="1"/>
          <p:nvPr/>
        </p:nvSpPr>
        <p:spPr>
          <a:xfrm>
            <a:off x="1667899" y="884463"/>
            <a:ext cx="3418885" cy="38472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Sagitta</a:t>
            </a:r>
            <a:endParaRPr lang="en-US" b="1" dirty="0" smtClean="0">
              <a:solidFill>
                <a:srgbClr val="C00000"/>
              </a:solidFill>
            </a:endParaRPr>
          </a:p>
          <a:p>
            <a:endParaRPr lang="en-US" dirty="0"/>
          </a:p>
          <a:p>
            <a:r>
              <a:rPr lang="en-US" dirty="0"/>
              <a:t>s</a:t>
            </a:r>
            <a:r>
              <a:rPr lang="en-US" dirty="0" smtClean="0"/>
              <a:t> = R - R cos(</a:t>
            </a:r>
            <a:r>
              <a:rPr lang="el-GR" dirty="0" smtClean="0"/>
              <a:t>θ</a:t>
            </a:r>
            <a:r>
              <a:rPr lang="en-US" dirty="0" smtClean="0"/>
              <a:t>/2) = R ( 1 - cos(</a:t>
            </a:r>
            <a:r>
              <a:rPr lang="el-GR" dirty="0" smtClean="0"/>
              <a:t>θ</a:t>
            </a:r>
            <a:r>
              <a:rPr lang="en-US" dirty="0" smtClean="0"/>
              <a:t>/2))</a:t>
            </a:r>
          </a:p>
          <a:p>
            <a:endParaRPr lang="en-US" dirty="0" smtClean="0"/>
          </a:p>
          <a:p>
            <a:r>
              <a:rPr lang="en-US" dirty="0" smtClean="0"/>
              <a:t>For small angles: </a:t>
            </a:r>
          </a:p>
          <a:p>
            <a:endParaRPr lang="en-US" dirty="0" smtClean="0"/>
          </a:p>
          <a:p>
            <a:r>
              <a:rPr lang="en-US" dirty="0"/>
              <a:t>c</a:t>
            </a:r>
            <a:r>
              <a:rPr lang="en-US" dirty="0" smtClean="0"/>
              <a:t>os(x) </a:t>
            </a:r>
            <a:r>
              <a:rPr lang="el-GR" dirty="0"/>
              <a:t>≈</a:t>
            </a:r>
            <a:r>
              <a:rPr lang="en-US" dirty="0" smtClean="0"/>
              <a:t> 1 - x</a:t>
            </a:r>
            <a:r>
              <a:rPr lang="en-US" baseline="30000" dirty="0" smtClean="0"/>
              <a:t>2</a:t>
            </a:r>
            <a:r>
              <a:rPr lang="en-US" dirty="0" smtClean="0"/>
              <a:t>/2</a:t>
            </a:r>
          </a:p>
          <a:p>
            <a:endParaRPr lang="en-US" dirty="0" smtClean="0"/>
          </a:p>
          <a:p>
            <a:r>
              <a:rPr lang="en-US" dirty="0" smtClean="0"/>
              <a:t>s </a:t>
            </a:r>
            <a:r>
              <a:rPr lang="el-GR" dirty="0"/>
              <a:t>≈</a:t>
            </a:r>
            <a:r>
              <a:rPr lang="en-US" dirty="0" smtClean="0"/>
              <a:t> R </a:t>
            </a:r>
            <a:r>
              <a:rPr lang="el-GR" dirty="0" smtClean="0"/>
              <a:t>θ</a:t>
            </a:r>
            <a:r>
              <a:rPr lang="en-US" baseline="30000" dirty="0" smtClean="0"/>
              <a:t>2</a:t>
            </a:r>
            <a:r>
              <a:rPr lang="en-US" dirty="0" smtClean="0"/>
              <a:t>/8 </a:t>
            </a:r>
          </a:p>
          <a:p>
            <a:endParaRPr lang="en-US" dirty="0"/>
          </a:p>
          <a:p>
            <a:r>
              <a:rPr lang="en-US" dirty="0"/>
              <a:t>s</a:t>
            </a:r>
            <a:r>
              <a:rPr lang="en-US" dirty="0" smtClean="0"/>
              <a:t> </a:t>
            </a:r>
            <a:r>
              <a:rPr lang="el-GR" dirty="0" smtClean="0"/>
              <a:t>≈</a:t>
            </a:r>
            <a:r>
              <a:rPr lang="en-US" dirty="0" smtClean="0"/>
              <a:t> L</a:t>
            </a:r>
            <a:r>
              <a:rPr lang="en-US" baseline="30000" dirty="0" smtClean="0"/>
              <a:t>2</a:t>
            </a:r>
            <a:r>
              <a:rPr lang="en-US" dirty="0" smtClean="0"/>
              <a:t>/ 8 R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C00000"/>
                </a:solidFill>
              </a:rPr>
              <a:t>s </a:t>
            </a:r>
            <a:r>
              <a:rPr lang="el-GR" dirty="0">
                <a:solidFill>
                  <a:srgbClr val="C00000"/>
                </a:solidFill>
              </a:rPr>
              <a:t>≈</a:t>
            </a:r>
            <a:r>
              <a:rPr lang="en-US" dirty="0" smtClean="0">
                <a:solidFill>
                  <a:srgbClr val="C00000"/>
                </a:solidFill>
              </a:rPr>
              <a:t> 0.3 B L</a:t>
            </a:r>
            <a:r>
              <a:rPr lang="en-US" baseline="30000" dirty="0" smtClean="0">
                <a:solidFill>
                  <a:srgbClr val="C00000"/>
                </a:solidFill>
              </a:rPr>
              <a:t>2</a:t>
            </a:r>
            <a:r>
              <a:rPr lang="en-US" dirty="0" smtClean="0">
                <a:solidFill>
                  <a:srgbClr val="C00000"/>
                </a:solidFill>
              </a:rPr>
              <a:t>/8 </a:t>
            </a:r>
            <a:r>
              <a:rPr lang="en-US" dirty="0" err="1" smtClean="0">
                <a:solidFill>
                  <a:srgbClr val="C00000"/>
                </a:solidFill>
              </a:rPr>
              <a:t>p</a:t>
            </a:r>
            <a:r>
              <a:rPr lang="en-US" baseline="-25000" dirty="0" err="1" smtClean="0">
                <a:solidFill>
                  <a:srgbClr val="C00000"/>
                </a:solidFill>
              </a:rPr>
              <a:t>T</a:t>
            </a:r>
            <a:endParaRPr lang="en-US" baseline="-25000" dirty="0">
              <a:solidFill>
                <a:srgbClr val="C00000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58997" y="5249911"/>
            <a:ext cx="1252285" cy="879581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2934365" y="5129036"/>
            <a:ext cx="34519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momentum resolution is directly determined by how accurately the </a:t>
            </a:r>
            <a:r>
              <a:rPr lang="en-US" dirty="0" err="1"/>
              <a:t>sagitta</a:t>
            </a:r>
            <a:r>
              <a:rPr lang="en-US" dirty="0"/>
              <a:t> can be measured.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7353008" y="4977134"/>
            <a:ext cx="450157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Difficult to measure high energy muons with precision, they bend little</a:t>
            </a:r>
          </a:p>
          <a:p>
            <a:endParaRPr lang="en-US" dirty="0" smtClean="0"/>
          </a:p>
          <a:p>
            <a:endParaRPr lang="en-US" sz="600" dirty="0"/>
          </a:p>
          <a:p>
            <a:r>
              <a:rPr lang="en-US" dirty="0" smtClean="0"/>
              <a:t>Large muon detectors, and ALIGN LARGE ESTRUCTURES (civil engineering problem)</a:t>
            </a:r>
            <a:endParaRPr lang="en-US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91678" y="4906620"/>
            <a:ext cx="989215" cy="865563"/>
          </a:xfrm>
          <a:prstGeom prst="rect">
            <a:avLst/>
          </a:prstGeom>
        </p:spPr>
      </p:pic>
      <p:sp>
        <p:nvSpPr>
          <p:cNvPr id="7" name="Flecha abajo 6"/>
          <p:cNvSpPr/>
          <p:nvPr/>
        </p:nvSpPr>
        <p:spPr>
          <a:xfrm>
            <a:off x="8703033" y="5657408"/>
            <a:ext cx="396343" cy="280859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658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2</a:t>
            </a:fld>
            <a:endParaRPr lang="en-US"/>
          </a:p>
        </p:txBody>
      </p:sp>
      <p:grpSp>
        <p:nvGrpSpPr>
          <p:cNvPr id="18" name="Grupo 17"/>
          <p:cNvGrpSpPr/>
          <p:nvPr/>
        </p:nvGrpSpPr>
        <p:grpSpPr>
          <a:xfrm>
            <a:off x="-6627" y="-16665"/>
            <a:ext cx="12103581" cy="6862415"/>
            <a:chOff x="-4970" y="-12499"/>
            <a:chExt cx="9077686" cy="5146811"/>
          </a:xfrm>
        </p:grpSpPr>
        <p:sp>
          <p:nvSpPr>
            <p:cNvPr id="7" name="CuadroTexto 6"/>
            <p:cNvSpPr txBox="1"/>
            <p:nvPr/>
          </p:nvSpPr>
          <p:spPr>
            <a:xfrm>
              <a:off x="3473200" y="4875974"/>
              <a:ext cx="2426145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70C0"/>
                  </a:solidFill>
                </a:rPr>
                <a:t>Muon Detectors – TIDPAN 2026 - June 18</a:t>
              </a:r>
              <a:r>
                <a:rPr lang="en-US" sz="1200" baseline="30000" dirty="0">
                  <a:solidFill>
                    <a:srgbClr val="0070C0"/>
                  </a:solidFill>
                </a:rPr>
                <a:t>th</a:t>
              </a:r>
              <a:r>
                <a:rPr lang="en-US" sz="1200" dirty="0">
                  <a:solidFill>
                    <a:srgbClr val="0070C0"/>
                  </a:solidFill>
                </a:rPr>
                <a:t>, 2026</a:t>
              </a:r>
            </a:p>
          </p:txBody>
        </p:sp>
        <p:sp>
          <p:nvSpPr>
            <p:cNvPr id="9" name="Marcador de número de diapositiva 3"/>
            <p:cNvSpPr txBox="1">
              <a:spLocks/>
            </p:cNvSpPr>
            <p:nvPr/>
          </p:nvSpPr>
          <p:spPr>
            <a:xfrm>
              <a:off x="6939116" y="4860412"/>
              <a:ext cx="2133600" cy="273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1pPr>
              <a:lvl2pPr marL="0" marR="0" lvl="1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2pPr>
              <a:lvl3pPr marL="0" marR="0" lvl="2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3pPr>
              <a:lvl4pPr marL="0" marR="0" lvl="3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4pPr>
              <a:lvl5pPr marL="0" marR="0" lvl="4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5pPr>
              <a:lvl6pPr marL="0" marR="0" lvl="5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6pPr>
              <a:lvl7pPr marL="0" marR="0" lvl="6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7pPr>
              <a:lvl8pPr marL="0" marR="0" lvl="7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8pPr>
              <a:lvl9pPr marL="0" marR="0" lvl="8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9pPr>
            </a:lstStyle>
            <a:p>
              <a:fld id="{C88907B1-18C4-493A-883C-D861E70103D1}" type="slidenum">
                <a:rPr lang="en-US" sz="1333">
                  <a:solidFill>
                    <a:srgbClr val="0070C0"/>
                  </a:solidFill>
                  <a:latin typeface="+mj-lt"/>
                </a:rPr>
                <a:t>2</a:t>
              </a:fld>
              <a:endParaRPr lang="en-US" sz="1333" dirty="0">
                <a:solidFill>
                  <a:srgbClr val="0070C0"/>
                </a:solidFill>
                <a:latin typeface="+mj-lt"/>
              </a:endParaRPr>
            </a:p>
          </p:txBody>
        </p:sp>
        <p:sp>
          <p:nvSpPr>
            <p:cNvPr id="12" name="Rectángulo redondeado 11"/>
            <p:cNvSpPr/>
            <p:nvPr/>
          </p:nvSpPr>
          <p:spPr>
            <a:xfrm>
              <a:off x="1051123" y="4964353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/>
            </a:p>
          </p:txBody>
        </p:sp>
        <p:sp>
          <p:nvSpPr>
            <p:cNvPr id="13" name="Rectángulo redondeado 12"/>
            <p:cNvSpPr/>
            <p:nvPr/>
          </p:nvSpPr>
          <p:spPr>
            <a:xfrm>
              <a:off x="6347392" y="4959777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/>
            </a:p>
          </p:txBody>
        </p:sp>
        <p:grpSp>
          <p:nvGrpSpPr>
            <p:cNvPr id="17" name="Grupo 16"/>
            <p:cNvGrpSpPr/>
            <p:nvPr/>
          </p:nvGrpSpPr>
          <p:grpSpPr>
            <a:xfrm>
              <a:off x="-4970" y="-12499"/>
              <a:ext cx="1010255" cy="5103917"/>
              <a:chOff x="-4970" y="-12499"/>
              <a:chExt cx="1010255" cy="5103917"/>
            </a:xfrm>
          </p:grpSpPr>
          <p:sp>
            <p:nvSpPr>
              <p:cNvPr id="16" name="Rectángulo 15"/>
              <p:cNvSpPr/>
              <p:nvPr/>
            </p:nvSpPr>
            <p:spPr>
              <a:xfrm>
                <a:off x="296529" y="0"/>
                <a:ext cx="242709" cy="459711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70C0">
                      <a:alpha val="5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400"/>
              </a:p>
            </p:txBody>
          </p:sp>
          <p:pic>
            <p:nvPicPr>
              <p:cNvPr id="6" name="Imagen 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6200000">
                <a:off x="-413287" y="400788"/>
                <a:ext cx="1314700" cy="488125"/>
              </a:xfrm>
              <a:prstGeom prst="rect">
                <a:avLst/>
              </a:prstGeom>
            </p:spPr>
          </p:pic>
          <p:pic>
            <p:nvPicPr>
              <p:cNvPr id="2" name="Imagen 1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6200000">
                <a:off x="-707628" y="2243646"/>
                <a:ext cx="1725992" cy="286680"/>
              </a:xfrm>
              <a:prstGeom prst="rect">
                <a:avLst/>
              </a:prstGeom>
            </p:spPr>
          </p:pic>
          <p:sp>
            <p:nvSpPr>
              <p:cNvPr id="8" name="CuadroTexto 7"/>
              <p:cNvSpPr txBox="1"/>
              <p:nvPr/>
            </p:nvSpPr>
            <p:spPr>
              <a:xfrm>
                <a:off x="20052" y="4860585"/>
                <a:ext cx="792717" cy="230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0070C0"/>
                    </a:solidFill>
                  </a:rPr>
                  <a:t>C. F. Bedoya</a:t>
                </a:r>
              </a:p>
            </p:txBody>
          </p:sp>
          <p:pic>
            <p:nvPicPr>
              <p:cNvPr id="14" name="Imagen 13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-164719" y="3816463"/>
                <a:ext cx="832586" cy="422901"/>
              </a:xfrm>
              <a:prstGeom prst="rect">
                <a:avLst/>
              </a:prstGeom>
            </p:spPr>
          </p:pic>
          <p:pic>
            <p:nvPicPr>
              <p:cNvPr id="15" name="Imagen 14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4970" y="4597119"/>
                <a:ext cx="1010255" cy="263293"/>
              </a:xfrm>
              <a:prstGeom prst="rect">
                <a:avLst/>
              </a:prstGeom>
            </p:spPr>
          </p:pic>
        </p:grpSp>
      </p:grpSp>
      <p:sp>
        <p:nvSpPr>
          <p:cNvPr id="19" name="Rectangle 1"/>
          <p:cNvSpPr/>
          <p:nvPr/>
        </p:nvSpPr>
        <p:spPr>
          <a:xfrm>
            <a:off x="1060859" y="978757"/>
            <a:ext cx="10569685" cy="6217087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474121" algn="l"/>
              </a:tabLst>
            </a:pPr>
            <a:r>
              <a:rPr lang="en-US" sz="72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23000" endPos="26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lang="en-US" sz="72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23000" endPos="26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hat is a muon? </a:t>
            </a:r>
          </a:p>
          <a:p>
            <a:pPr algn="ctr">
              <a:tabLst>
                <a:tab pos="474121" algn="l"/>
              </a:tabLst>
            </a:pPr>
            <a:endParaRPr lang="en-US" sz="72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23000" endPos="26000" dist="5000" dir="5400000" sy="-100000" rotWithShape="0"/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tabLst>
                <a:tab pos="474121" algn="l"/>
              </a:tabLst>
            </a:pPr>
            <a:r>
              <a:rPr lang="en-US" sz="72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23000" endPos="26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and why do I want to detect it?</a:t>
            </a:r>
          </a:p>
          <a:p>
            <a:pPr algn="ctr">
              <a:tabLst>
                <a:tab pos="474121" algn="l"/>
              </a:tabLst>
            </a:pPr>
            <a:endParaRPr lang="en-US" sz="7200" b="1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23000" endPos="26000" dist="5000" dir="5400000" sy="-100000" rotWithShape="0"/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tabLst>
                <a:tab pos="474121" algn="l"/>
              </a:tabLst>
            </a:pPr>
            <a:endParaRPr lang="en-US" sz="3600" b="1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23000" endPos="26000" dist="5000" dir="5400000" sy="-100000" rotWithShape="0"/>
              </a:effectLst>
              <a:latin typeface="Bradley Hand ITC" panose="03070402050302030203" pitchFamily="66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7544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3562" y="473411"/>
            <a:ext cx="5101432" cy="2455894"/>
          </a:xfrm>
          <a:prstGeom prst="rect">
            <a:avLst/>
          </a:prstGeom>
        </p:spPr>
      </p:pic>
      <p:cxnSp>
        <p:nvCxnSpPr>
          <p:cNvPr id="9" name="11 Conector recto"/>
          <p:cNvCxnSpPr/>
          <p:nvPr/>
        </p:nvCxnSpPr>
        <p:spPr>
          <a:xfrm>
            <a:off x="2063552" y="622630"/>
            <a:ext cx="794429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1"/>
          <p:cNvSpPr/>
          <p:nvPr/>
        </p:nvSpPr>
        <p:spPr>
          <a:xfrm>
            <a:off x="1838859" y="-47739"/>
            <a:ext cx="8393681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36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Multiple scattering</a:t>
            </a:r>
            <a:endParaRPr lang="en-US" sz="36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pSp>
        <p:nvGrpSpPr>
          <p:cNvPr id="47" name="Grupo 46"/>
          <p:cNvGrpSpPr/>
          <p:nvPr/>
        </p:nvGrpSpPr>
        <p:grpSpPr>
          <a:xfrm>
            <a:off x="-6627" y="-16665"/>
            <a:ext cx="12103581" cy="6862415"/>
            <a:chOff x="-4970" y="-12499"/>
            <a:chExt cx="9077686" cy="5146811"/>
          </a:xfrm>
        </p:grpSpPr>
        <p:sp>
          <p:nvSpPr>
            <p:cNvPr id="48" name="CuadroTexto 47"/>
            <p:cNvSpPr txBox="1"/>
            <p:nvPr/>
          </p:nvSpPr>
          <p:spPr>
            <a:xfrm>
              <a:off x="3473200" y="4875974"/>
              <a:ext cx="2426145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70C0"/>
                  </a:solidFill>
                </a:rPr>
                <a:t>Muon Detectors – TIDPAN 2026 - June 18</a:t>
              </a:r>
              <a:r>
                <a:rPr lang="en-US" sz="1200" baseline="30000" dirty="0">
                  <a:solidFill>
                    <a:srgbClr val="0070C0"/>
                  </a:solidFill>
                </a:rPr>
                <a:t>th</a:t>
              </a:r>
              <a:r>
                <a:rPr lang="en-US" sz="1200" dirty="0">
                  <a:solidFill>
                    <a:srgbClr val="0070C0"/>
                  </a:solidFill>
                </a:rPr>
                <a:t>, 2026</a:t>
              </a:r>
            </a:p>
          </p:txBody>
        </p:sp>
        <p:sp>
          <p:nvSpPr>
            <p:cNvPr id="49" name="Marcador de número de diapositiva 3"/>
            <p:cNvSpPr txBox="1">
              <a:spLocks/>
            </p:cNvSpPr>
            <p:nvPr/>
          </p:nvSpPr>
          <p:spPr>
            <a:xfrm>
              <a:off x="6939116" y="4860412"/>
              <a:ext cx="2133600" cy="273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1pPr>
              <a:lvl2pPr marL="0" marR="0" lvl="1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2pPr>
              <a:lvl3pPr marL="0" marR="0" lvl="2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3pPr>
              <a:lvl4pPr marL="0" marR="0" lvl="3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4pPr>
              <a:lvl5pPr marL="0" marR="0" lvl="4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5pPr>
              <a:lvl6pPr marL="0" marR="0" lvl="5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6pPr>
              <a:lvl7pPr marL="0" marR="0" lvl="6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7pPr>
              <a:lvl8pPr marL="0" marR="0" lvl="7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8pPr>
              <a:lvl9pPr marL="0" marR="0" lvl="8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9pPr>
            </a:lstStyle>
            <a:p>
              <a:fld id="{C88907B1-18C4-493A-883C-D861E70103D1}" type="slidenum">
                <a:rPr lang="en-US" sz="1333">
                  <a:solidFill>
                    <a:srgbClr val="0070C0"/>
                  </a:solidFill>
                  <a:latin typeface="+mj-lt"/>
                </a:rPr>
                <a:t>20</a:t>
              </a:fld>
              <a:endParaRPr lang="en-US" sz="1333" dirty="0">
                <a:solidFill>
                  <a:srgbClr val="0070C0"/>
                </a:solidFill>
                <a:latin typeface="+mj-lt"/>
              </a:endParaRPr>
            </a:p>
          </p:txBody>
        </p:sp>
        <p:sp>
          <p:nvSpPr>
            <p:cNvPr id="50" name="Rectángulo redondeado 49"/>
            <p:cNvSpPr/>
            <p:nvPr/>
          </p:nvSpPr>
          <p:spPr>
            <a:xfrm>
              <a:off x="1051123" y="4964353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 dirty="0"/>
            </a:p>
          </p:txBody>
        </p:sp>
        <p:sp>
          <p:nvSpPr>
            <p:cNvPr id="51" name="Rectángulo redondeado 50"/>
            <p:cNvSpPr/>
            <p:nvPr/>
          </p:nvSpPr>
          <p:spPr>
            <a:xfrm>
              <a:off x="6347392" y="4959777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 dirty="0"/>
            </a:p>
          </p:txBody>
        </p:sp>
        <p:grpSp>
          <p:nvGrpSpPr>
            <p:cNvPr id="52" name="Grupo 51"/>
            <p:cNvGrpSpPr/>
            <p:nvPr/>
          </p:nvGrpSpPr>
          <p:grpSpPr>
            <a:xfrm>
              <a:off x="-4970" y="-12499"/>
              <a:ext cx="1010255" cy="5103917"/>
              <a:chOff x="-4970" y="-12499"/>
              <a:chExt cx="1010255" cy="5103917"/>
            </a:xfrm>
          </p:grpSpPr>
          <p:sp>
            <p:nvSpPr>
              <p:cNvPr id="53" name="Rectángulo 52"/>
              <p:cNvSpPr/>
              <p:nvPr/>
            </p:nvSpPr>
            <p:spPr>
              <a:xfrm>
                <a:off x="296529" y="0"/>
                <a:ext cx="242709" cy="459711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70C0">
                      <a:alpha val="5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400" dirty="0"/>
              </a:p>
            </p:txBody>
          </p:sp>
          <p:pic>
            <p:nvPicPr>
              <p:cNvPr id="54" name="Imagen 5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6200000">
                <a:off x="-413287" y="400788"/>
                <a:ext cx="1314700" cy="488125"/>
              </a:xfrm>
              <a:prstGeom prst="rect">
                <a:avLst/>
              </a:prstGeom>
            </p:spPr>
          </p:pic>
          <p:pic>
            <p:nvPicPr>
              <p:cNvPr id="55" name="Imagen 54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6200000">
                <a:off x="-707628" y="2243646"/>
                <a:ext cx="1725992" cy="286680"/>
              </a:xfrm>
              <a:prstGeom prst="rect">
                <a:avLst/>
              </a:prstGeom>
            </p:spPr>
          </p:pic>
          <p:sp>
            <p:nvSpPr>
              <p:cNvPr id="56" name="CuadroTexto 55"/>
              <p:cNvSpPr txBox="1"/>
              <p:nvPr/>
            </p:nvSpPr>
            <p:spPr>
              <a:xfrm>
                <a:off x="20052" y="4860585"/>
                <a:ext cx="792717" cy="230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0070C0"/>
                    </a:solidFill>
                  </a:rPr>
                  <a:t>C. F. Bedoya</a:t>
                </a:r>
              </a:p>
            </p:txBody>
          </p:sp>
          <p:pic>
            <p:nvPicPr>
              <p:cNvPr id="57" name="Imagen 56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-164719" y="3816463"/>
                <a:ext cx="832586" cy="422901"/>
              </a:xfrm>
              <a:prstGeom prst="rect">
                <a:avLst/>
              </a:prstGeom>
            </p:spPr>
          </p:pic>
          <p:pic>
            <p:nvPicPr>
              <p:cNvPr id="58" name="Imagen 57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4970" y="4597119"/>
                <a:ext cx="1010255" cy="263293"/>
              </a:xfrm>
              <a:prstGeom prst="rect">
                <a:avLst/>
              </a:prstGeom>
            </p:spPr>
          </p:pic>
        </p:grpSp>
      </p:grpSp>
      <p:sp>
        <p:nvSpPr>
          <p:cNvPr id="3" name="Rectángulo 2"/>
          <p:cNvSpPr/>
          <p:nvPr/>
        </p:nvSpPr>
        <p:spPr>
          <a:xfrm>
            <a:off x="1120983" y="826514"/>
            <a:ext cx="569492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Charged </a:t>
            </a:r>
            <a:r>
              <a:rPr lang="en-US" dirty="0" smtClean="0"/>
              <a:t>particles: large </a:t>
            </a:r>
            <a:r>
              <a:rPr lang="en-US" dirty="0"/>
              <a:t>number of small</a:t>
            </a:r>
          </a:p>
          <a:p>
            <a:r>
              <a:rPr lang="en-US" dirty="0"/>
              <a:t>scattering processes </a:t>
            </a:r>
            <a:r>
              <a:rPr lang="en-US" dirty="0" smtClean="0"/>
              <a:t>when traversing </a:t>
            </a:r>
            <a:r>
              <a:rPr lang="en-US" dirty="0"/>
              <a:t>matter</a:t>
            </a:r>
          </a:p>
          <a:p>
            <a:endParaRPr lang="en-US" dirty="0" smtClean="0"/>
          </a:p>
          <a:p>
            <a:r>
              <a:rPr lang="en-US" dirty="0" smtClean="0"/>
              <a:t>They are small, but many, they accumulate </a:t>
            </a:r>
          </a:p>
          <a:p>
            <a:endParaRPr lang="en-US" dirty="0"/>
          </a:p>
          <a:p>
            <a:r>
              <a:rPr lang="en-US" dirty="0" smtClean="0"/>
              <a:t>They </a:t>
            </a:r>
            <a:r>
              <a:rPr lang="en-US" dirty="0"/>
              <a:t>result in a change of </a:t>
            </a:r>
            <a:r>
              <a:rPr lang="en-US" dirty="0" smtClean="0"/>
              <a:t>the particle’s </a:t>
            </a:r>
            <a:r>
              <a:rPr lang="en-US" dirty="0"/>
              <a:t>direction (Θ) and </a:t>
            </a:r>
            <a:r>
              <a:rPr lang="en-US" dirty="0" smtClean="0"/>
              <a:t>a displacement </a:t>
            </a:r>
            <a:r>
              <a:rPr lang="en-US" dirty="0"/>
              <a:t>of its </a:t>
            </a:r>
            <a:r>
              <a:rPr lang="en-US" dirty="0" smtClean="0"/>
              <a:t>position (or </a:t>
            </a:r>
            <a:r>
              <a:rPr lang="en-US" dirty="0"/>
              <a:t>exit point</a:t>
            </a:r>
            <a:r>
              <a:rPr lang="en-US" dirty="0" smtClean="0"/>
              <a:t>)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32189" y="3359070"/>
            <a:ext cx="5769929" cy="850186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826102" y="3158871"/>
            <a:ext cx="1810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Highland formula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4921" y="4223415"/>
            <a:ext cx="2047875" cy="1000125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53458" y="4414927"/>
            <a:ext cx="1538804" cy="1091630"/>
          </a:xfrm>
          <a:prstGeom prst="rect">
            <a:avLst/>
          </a:prstGeom>
        </p:spPr>
      </p:pic>
      <p:sp>
        <p:nvSpPr>
          <p:cNvPr id="12" name="Rectángulo 11"/>
          <p:cNvSpPr/>
          <p:nvPr/>
        </p:nvSpPr>
        <p:spPr>
          <a:xfrm>
            <a:off x="1303592" y="5456665"/>
            <a:ext cx="66546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Lower momentum =&gt; More scattering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Greater thickness </a:t>
            </a:r>
            <a:r>
              <a:rPr lang="en-US" b="1" dirty="0"/>
              <a:t>and density of </a:t>
            </a:r>
            <a:r>
              <a:rPr lang="en-US" b="1" dirty="0" smtClean="0"/>
              <a:t>material =&gt; More scattering</a:t>
            </a:r>
            <a:endParaRPr lang="en-US" b="1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824192" y="2697376"/>
            <a:ext cx="3652373" cy="4043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64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11 Conector recto"/>
          <p:cNvCxnSpPr/>
          <p:nvPr/>
        </p:nvCxnSpPr>
        <p:spPr>
          <a:xfrm>
            <a:off x="2063552" y="622630"/>
            <a:ext cx="794429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7" name="Grupo 46"/>
          <p:cNvGrpSpPr/>
          <p:nvPr/>
        </p:nvGrpSpPr>
        <p:grpSpPr>
          <a:xfrm>
            <a:off x="-6627" y="-16665"/>
            <a:ext cx="12103581" cy="6862415"/>
            <a:chOff x="-4970" y="-12499"/>
            <a:chExt cx="9077686" cy="5146811"/>
          </a:xfrm>
        </p:grpSpPr>
        <p:sp>
          <p:nvSpPr>
            <p:cNvPr id="48" name="CuadroTexto 47"/>
            <p:cNvSpPr txBox="1"/>
            <p:nvPr/>
          </p:nvSpPr>
          <p:spPr>
            <a:xfrm>
              <a:off x="3473200" y="4875974"/>
              <a:ext cx="2426145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70C0"/>
                  </a:solidFill>
                </a:rPr>
                <a:t>Muon Detectors – TIDPAN 2026 - June 18</a:t>
              </a:r>
              <a:r>
                <a:rPr lang="en-US" sz="1200" baseline="30000" dirty="0">
                  <a:solidFill>
                    <a:srgbClr val="0070C0"/>
                  </a:solidFill>
                </a:rPr>
                <a:t>th</a:t>
              </a:r>
              <a:r>
                <a:rPr lang="en-US" sz="1200" dirty="0">
                  <a:solidFill>
                    <a:srgbClr val="0070C0"/>
                  </a:solidFill>
                </a:rPr>
                <a:t>, 2026</a:t>
              </a:r>
            </a:p>
          </p:txBody>
        </p:sp>
        <p:sp>
          <p:nvSpPr>
            <p:cNvPr id="49" name="Marcador de número de diapositiva 3"/>
            <p:cNvSpPr txBox="1">
              <a:spLocks/>
            </p:cNvSpPr>
            <p:nvPr/>
          </p:nvSpPr>
          <p:spPr>
            <a:xfrm>
              <a:off x="6939116" y="4860412"/>
              <a:ext cx="2133600" cy="273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1pPr>
              <a:lvl2pPr marL="0" marR="0" lvl="1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2pPr>
              <a:lvl3pPr marL="0" marR="0" lvl="2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3pPr>
              <a:lvl4pPr marL="0" marR="0" lvl="3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4pPr>
              <a:lvl5pPr marL="0" marR="0" lvl="4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5pPr>
              <a:lvl6pPr marL="0" marR="0" lvl="5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6pPr>
              <a:lvl7pPr marL="0" marR="0" lvl="6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7pPr>
              <a:lvl8pPr marL="0" marR="0" lvl="7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8pPr>
              <a:lvl9pPr marL="0" marR="0" lvl="8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9pPr>
            </a:lstStyle>
            <a:p>
              <a:fld id="{C88907B1-18C4-493A-883C-D861E70103D1}" type="slidenum">
                <a:rPr lang="en-US" sz="1333">
                  <a:solidFill>
                    <a:srgbClr val="0070C0"/>
                  </a:solidFill>
                  <a:latin typeface="+mj-lt"/>
                </a:rPr>
                <a:t>21</a:t>
              </a:fld>
              <a:endParaRPr lang="en-US" sz="1333" dirty="0">
                <a:solidFill>
                  <a:srgbClr val="0070C0"/>
                </a:solidFill>
                <a:latin typeface="+mj-lt"/>
              </a:endParaRPr>
            </a:p>
          </p:txBody>
        </p:sp>
        <p:sp>
          <p:nvSpPr>
            <p:cNvPr id="50" name="Rectángulo redondeado 49"/>
            <p:cNvSpPr/>
            <p:nvPr/>
          </p:nvSpPr>
          <p:spPr>
            <a:xfrm>
              <a:off x="1051123" y="4964353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 dirty="0"/>
            </a:p>
          </p:txBody>
        </p:sp>
        <p:sp>
          <p:nvSpPr>
            <p:cNvPr id="51" name="Rectángulo redondeado 50"/>
            <p:cNvSpPr/>
            <p:nvPr/>
          </p:nvSpPr>
          <p:spPr>
            <a:xfrm>
              <a:off x="6347392" y="4959777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 dirty="0"/>
            </a:p>
          </p:txBody>
        </p:sp>
        <p:grpSp>
          <p:nvGrpSpPr>
            <p:cNvPr id="52" name="Grupo 51"/>
            <p:cNvGrpSpPr/>
            <p:nvPr/>
          </p:nvGrpSpPr>
          <p:grpSpPr>
            <a:xfrm>
              <a:off x="-4970" y="-12499"/>
              <a:ext cx="1010255" cy="5103917"/>
              <a:chOff x="-4970" y="-12499"/>
              <a:chExt cx="1010255" cy="5103917"/>
            </a:xfrm>
          </p:grpSpPr>
          <p:sp>
            <p:nvSpPr>
              <p:cNvPr id="53" name="Rectángulo 52"/>
              <p:cNvSpPr/>
              <p:nvPr/>
            </p:nvSpPr>
            <p:spPr>
              <a:xfrm>
                <a:off x="296529" y="0"/>
                <a:ext cx="242709" cy="459711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70C0">
                      <a:alpha val="5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400" dirty="0"/>
              </a:p>
            </p:txBody>
          </p:sp>
          <p:pic>
            <p:nvPicPr>
              <p:cNvPr id="54" name="Imagen 5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6200000">
                <a:off x="-413287" y="400788"/>
                <a:ext cx="1314700" cy="488125"/>
              </a:xfrm>
              <a:prstGeom prst="rect">
                <a:avLst/>
              </a:prstGeom>
            </p:spPr>
          </p:pic>
          <p:pic>
            <p:nvPicPr>
              <p:cNvPr id="55" name="Imagen 54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6200000">
                <a:off x="-707628" y="2243646"/>
                <a:ext cx="1725992" cy="286680"/>
              </a:xfrm>
              <a:prstGeom prst="rect">
                <a:avLst/>
              </a:prstGeom>
            </p:spPr>
          </p:pic>
          <p:sp>
            <p:nvSpPr>
              <p:cNvPr id="56" name="CuadroTexto 55"/>
              <p:cNvSpPr txBox="1"/>
              <p:nvPr/>
            </p:nvSpPr>
            <p:spPr>
              <a:xfrm>
                <a:off x="20052" y="4860585"/>
                <a:ext cx="792717" cy="230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0070C0"/>
                    </a:solidFill>
                  </a:rPr>
                  <a:t>C. F. Bedoya</a:t>
                </a:r>
              </a:p>
            </p:txBody>
          </p:sp>
          <p:pic>
            <p:nvPicPr>
              <p:cNvPr id="57" name="Imagen 56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-164719" y="3816463"/>
                <a:ext cx="832586" cy="422901"/>
              </a:xfrm>
              <a:prstGeom prst="rect">
                <a:avLst/>
              </a:prstGeom>
            </p:spPr>
          </p:pic>
          <p:pic>
            <p:nvPicPr>
              <p:cNvPr id="58" name="Imagen 57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4970" y="4597119"/>
                <a:ext cx="1010255" cy="263293"/>
              </a:xfrm>
              <a:prstGeom prst="rect">
                <a:avLst/>
              </a:prstGeom>
            </p:spPr>
          </p:pic>
        </p:grpSp>
      </p:grpSp>
      <p:sp>
        <p:nvSpPr>
          <p:cNvPr id="16" name="Rectangle 1"/>
          <p:cNvSpPr/>
          <p:nvPr/>
        </p:nvSpPr>
        <p:spPr>
          <a:xfrm>
            <a:off x="1838859" y="-47739"/>
            <a:ext cx="8393681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36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How to </a:t>
            </a:r>
            <a:r>
              <a:rPr lang="en-US" sz="3600" b="1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measure</a:t>
            </a:r>
            <a:r>
              <a:rPr lang="en-US" sz="36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a muon?</a:t>
            </a:r>
            <a:endParaRPr lang="en-US" sz="36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80133" y="978032"/>
            <a:ext cx="9336459" cy="4800038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1340380" y="649990"/>
            <a:ext cx="9985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Muon systems: large, external part of the detector, embedded or after enough absorber, inside a B field</a:t>
            </a:r>
            <a:endParaRPr lang="en-US" dirty="0"/>
          </a:p>
        </p:txBody>
      </p:sp>
      <p:sp>
        <p:nvSpPr>
          <p:cNvPr id="19" name="CuadroTexto 18"/>
          <p:cNvSpPr txBox="1"/>
          <p:nvPr/>
        </p:nvSpPr>
        <p:spPr>
          <a:xfrm>
            <a:off x="1340380" y="5720285"/>
            <a:ext cx="922602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Muon systems</a:t>
            </a:r>
            <a:r>
              <a:rPr lang="en-US" dirty="0"/>
              <a:t>: </a:t>
            </a:r>
            <a:r>
              <a:rPr lang="en-US" dirty="0" smtClean="0"/>
              <a:t>type </a:t>
            </a:r>
            <a:r>
              <a:rPr lang="en-US" dirty="0"/>
              <a:t>of magnet (</a:t>
            </a:r>
            <a:r>
              <a:rPr lang="en-US" dirty="0" smtClean="0"/>
              <a:t>iron-core, air-core</a:t>
            </a:r>
            <a:r>
              <a:rPr lang="en-US" dirty="0"/>
              <a:t>, </a:t>
            </a:r>
            <a:r>
              <a:rPr lang="en-US" dirty="0" smtClean="0"/>
              <a:t>…) , precision requirements, </a:t>
            </a:r>
            <a:r>
              <a:rPr lang="en-US" sz="2400" b="1" dirty="0" smtClean="0">
                <a:solidFill>
                  <a:srgbClr val="C00000"/>
                </a:solidFill>
              </a:rPr>
              <a:t>area</a:t>
            </a:r>
            <a:r>
              <a:rPr lang="en-US" dirty="0" smtClean="0"/>
              <a:t> </a:t>
            </a:r>
            <a:r>
              <a:rPr lang="en-US" dirty="0"/>
              <a:t>to be </a:t>
            </a:r>
            <a:r>
              <a:rPr lang="en-US" dirty="0" smtClean="0"/>
              <a:t>covered,  </a:t>
            </a:r>
            <a:r>
              <a:rPr lang="en-US" sz="2800" b="1" dirty="0" smtClean="0">
                <a:solidFill>
                  <a:srgbClr val="C00000"/>
                </a:solidFill>
              </a:rPr>
              <a:t>cost</a:t>
            </a:r>
            <a:r>
              <a:rPr lang="en-US" dirty="0" smtClean="0"/>
              <a:t> </a:t>
            </a:r>
            <a:r>
              <a:rPr lang="en-US" dirty="0"/>
              <a:t>&amp; maintenance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5828571" y="6104305"/>
            <a:ext cx="55514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Price usually determines technology (gaseous detectors)</a:t>
            </a:r>
            <a:endParaRPr lang="en-US" dirty="0"/>
          </a:p>
        </p:txBody>
      </p:sp>
      <p:sp>
        <p:nvSpPr>
          <p:cNvPr id="5" name="Flecha derecha 4"/>
          <p:cNvSpPr/>
          <p:nvPr/>
        </p:nvSpPr>
        <p:spPr>
          <a:xfrm>
            <a:off x="5013960" y="6106112"/>
            <a:ext cx="472440" cy="3026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26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/>
          <p:cNvGrpSpPr/>
          <p:nvPr/>
        </p:nvGrpSpPr>
        <p:grpSpPr>
          <a:xfrm>
            <a:off x="88419" y="0"/>
            <a:ext cx="12103581" cy="6862415"/>
            <a:chOff x="-4970" y="-12499"/>
            <a:chExt cx="9077686" cy="5146811"/>
          </a:xfrm>
        </p:grpSpPr>
        <p:sp>
          <p:nvSpPr>
            <p:cNvPr id="7" name="CuadroTexto 6"/>
            <p:cNvSpPr txBox="1"/>
            <p:nvPr/>
          </p:nvSpPr>
          <p:spPr>
            <a:xfrm>
              <a:off x="3473200" y="4875974"/>
              <a:ext cx="2426145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70C0"/>
                  </a:solidFill>
                </a:rPr>
                <a:t>Muon Detectors – TIDPAN 2026 - June 18</a:t>
              </a:r>
              <a:r>
                <a:rPr lang="en-US" sz="1200" baseline="30000" dirty="0">
                  <a:solidFill>
                    <a:srgbClr val="0070C0"/>
                  </a:solidFill>
                </a:rPr>
                <a:t>th</a:t>
              </a:r>
              <a:r>
                <a:rPr lang="en-US" sz="1200" dirty="0">
                  <a:solidFill>
                    <a:srgbClr val="0070C0"/>
                  </a:solidFill>
                </a:rPr>
                <a:t>, 2026</a:t>
              </a:r>
            </a:p>
          </p:txBody>
        </p:sp>
        <p:sp>
          <p:nvSpPr>
            <p:cNvPr id="9" name="Marcador de número de diapositiva 3"/>
            <p:cNvSpPr txBox="1">
              <a:spLocks/>
            </p:cNvSpPr>
            <p:nvPr/>
          </p:nvSpPr>
          <p:spPr>
            <a:xfrm>
              <a:off x="6939116" y="4860412"/>
              <a:ext cx="2133600" cy="273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1pPr>
              <a:lvl2pPr marL="0" marR="0" lvl="1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2pPr>
              <a:lvl3pPr marL="0" marR="0" lvl="2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3pPr>
              <a:lvl4pPr marL="0" marR="0" lvl="3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4pPr>
              <a:lvl5pPr marL="0" marR="0" lvl="4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5pPr>
              <a:lvl6pPr marL="0" marR="0" lvl="5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6pPr>
              <a:lvl7pPr marL="0" marR="0" lvl="6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7pPr>
              <a:lvl8pPr marL="0" marR="0" lvl="7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8pPr>
              <a:lvl9pPr marL="0" marR="0" lvl="8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9pPr>
            </a:lstStyle>
            <a:p>
              <a:fld id="{C88907B1-18C4-493A-883C-D861E70103D1}" type="slidenum">
                <a:rPr lang="en-US" sz="1333">
                  <a:solidFill>
                    <a:srgbClr val="0070C0"/>
                  </a:solidFill>
                  <a:latin typeface="+mj-lt"/>
                </a:rPr>
                <a:t>22</a:t>
              </a:fld>
              <a:endParaRPr lang="en-US" sz="1333" dirty="0">
                <a:solidFill>
                  <a:srgbClr val="0070C0"/>
                </a:solidFill>
                <a:latin typeface="+mj-lt"/>
              </a:endParaRPr>
            </a:p>
          </p:txBody>
        </p:sp>
        <p:sp>
          <p:nvSpPr>
            <p:cNvPr id="12" name="Rectángulo redondeado 11"/>
            <p:cNvSpPr/>
            <p:nvPr/>
          </p:nvSpPr>
          <p:spPr>
            <a:xfrm>
              <a:off x="1051123" y="4964353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/>
            </a:p>
          </p:txBody>
        </p:sp>
        <p:sp>
          <p:nvSpPr>
            <p:cNvPr id="13" name="Rectángulo redondeado 12"/>
            <p:cNvSpPr/>
            <p:nvPr/>
          </p:nvSpPr>
          <p:spPr>
            <a:xfrm>
              <a:off x="6347392" y="4959777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/>
            </a:p>
          </p:txBody>
        </p:sp>
        <p:grpSp>
          <p:nvGrpSpPr>
            <p:cNvPr id="17" name="Grupo 16"/>
            <p:cNvGrpSpPr/>
            <p:nvPr/>
          </p:nvGrpSpPr>
          <p:grpSpPr>
            <a:xfrm>
              <a:off x="-4970" y="-12499"/>
              <a:ext cx="1010255" cy="5103917"/>
              <a:chOff x="-4970" y="-12499"/>
              <a:chExt cx="1010255" cy="5103917"/>
            </a:xfrm>
          </p:grpSpPr>
          <p:sp>
            <p:nvSpPr>
              <p:cNvPr id="16" name="Rectángulo 15"/>
              <p:cNvSpPr/>
              <p:nvPr/>
            </p:nvSpPr>
            <p:spPr>
              <a:xfrm>
                <a:off x="296529" y="0"/>
                <a:ext cx="242709" cy="459711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70C0">
                      <a:alpha val="5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400"/>
              </a:p>
            </p:txBody>
          </p:sp>
          <p:pic>
            <p:nvPicPr>
              <p:cNvPr id="6" name="Imagen 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6200000">
                <a:off x="-413287" y="400788"/>
                <a:ext cx="1314700" cy="488125"/>
              </a:xfrm>
              <a:prstGeom prst="rect">
                <a:avLst/>
              </a:prstGeom>
            </p:spPr>
          </p:pic>
          <p:pic>
            <p:nvPicPr>
              <p:cNvPr id="2" name="Imagen 1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6200000">
                <a:off x="-707628" y="2243646"/>
                <a:ext cx="1725992" cy="286680"/>
              </a:xfrm>
              <a:prstGeom prst="rect">
                <a:avLst/>
              </a:prstGeom>
            </p:spPr>
          </p:pic>
          <p:sp>
            <p:nvSpPr>
              <p:cNvPr id="8" name="CuadroTexto 7"/>
              <p:cNvSpPr txBox="1"/>
              <p:nvPr/>
            </p:nvSpPr>
            <p:spPr>
              <a:xfrm>
                <a:off x="20052" y="4860585"/>
                <a:ext cx="792717" cy="230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0070C0"/>
                    </a:solidFill>
                  </a:rPr>
                  <a:t>C. F. Bedoya</a:t>
                </a:r>
              </a:p>
            </p:txBody>
          </p:sp>
          <p:pic>
            <p:nvPicPr>
              <p:cNvPr id="14" name="Imagen 13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-164719" y="3816463"/>
                <a:ext cx="832586" cy="422901"/>
              </a:xfrm>
              <a:prstGeom prst="rect">
                <a:avLst/>
              </a:prstGeom>
            </p:spPr>
          </p:pic>
          <p:pic>
            <p:nvPicPr>
              <p:cNvPr id="15" name="Imagen 14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4970" y="4597119"/>
                <a:ext cx="1010255" cy="263293"/>
              </a:xfrm>
              <a:prstGeom prst="rect">
                <a:avLst/>
              </a:prstGeom>
            </p:spPr>
          </p:pic>
        </p:grpSp>
      </p:grpSp>
      <p:sp>
        <p:nvSpPr>
          <p:cNvPr id="19" name="Rectangle 1"/>
          <p:cNvSpPr/>
          <p:nvPr/>
        </p:nvSpPr>
        <p:spPr>
          <a:xfrm>
            <a:off x="1401498" y="-174326"/>
            <a:ext cx="9064997" cy="861774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474121" algn="l"/>
              </a:tabLst>
            </a:pPr>
            <a:r>
              <a:rPr lang="es-ES" sz="4800" b="1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Gaseous</a:t>
            </a:r>
            <a:r>
              <a:rPr lang="es-ES" sz="48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4800" b="1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detectors</a:t>
            </a:r>
            <a:endParaRPr lang="es-ES" sz="48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0" name="11 Conector recto"/>
          <p:cNvCxnSpPr/>
          <p:nvPr/>
        </p:nvCxnSpPr>
        <p:spPr>
          <a:xfrm>
            <a:off x="1205901" y="687448"/>
            <a:ext cx="1059239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Google Shape;288;p29"/>
          <p:cNvSpPr txBox="1"/>
          <p:nvPr/>
        </p:nvSpPr>
        <p:spPr>
          <a:xfrm>
            <a:off x="1166541" y="576239"/>
            <a:ext cx="11430000" cy="4718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spAutoFit/>
          </a:bodyPr>
          <a:lstStyle/>
          <a:p>
            <a:pPr marL="380990" indent="-38099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70C0"/>
                </a:solidFill>
              </a:rPr>
              <a:t>A charged particle ionizes the gas molecules, </a:t>
            </a:r>
            <a:r>
              <a:rPr lang="en-US" sz="1600" dirty="0">
                <a:solidFill>
                  <a:srgbClr val="C00000"/>
                </a:solidFill>
              </a:rPr>
              <a:t>creating ion–electron pairs.</a:t>
            </a:r>
            <a:endParaRPr lang="es-ES" sz="1600" b="1" u="sng" dirty="0">
              <a:solidFill>
                <a:srgbClr val="C00000"/>
              </a:solidFill>
              <a:cs typeface="Calibri" panose="020F0502020204030204" pitchFamily="34" charset="0"/>
            </a:endParaRPr>
          </a:p>
        </p:txBody>
      </p:sp>
      <p:sp>
        <p:nvSpPr>
          <p:cNvPr id="22" name="Google Shape;290;p29"/>
          <p:cNvSpPr/>
          <p:nvPr/>
        </p:nvSpPr>
        <p:spPr>
          <a:xfrm>
            <a:off x="1024668" y="968395"/>
            <a:ext cx="11331025" cy="10921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They move in all directions and lose their energy through collisions with the gas molecules (</a:t>
            </a:r>
            <a:r>
              <a:rPr lang="en-US" sz="1600" dirty="0" err="1">
                <a:solidFill>
                  <a:srgbClr val="0070C0"/>
                </a:solidFill>
              </a:rPr>
              <a:t>thermalization</a:t>
            </a:r>
            <a:r>
              <a:rPr lang="en-US" sz="1600" dirty="0" smtClean="0">
                <a:solidFill>
                  <a:srgbClr val="0070C0"/>
                </a:solidFill>
              </a:rPr>
              <a:t>).</a:t>
            </a:r>
          </a:p>
          <a:p>
            <a:r>
              <a:rPr lang="en-US" sz="1600" dirty="0" smtClean="0">
                <a:solidFill>
                  <a:srgbClr val="0070C0"/>
                </a:solidFill>
              </a:rPr>
              <a:t>If </a:t>
            </a:r>
            <a:r>
              <a:rPr lang="en-US" sz="1600" dirty="0">
                <a:solidFill>
                  <a:srgbClr val="0070C0"/>
                </a:solidFill>
              </a:rPr>
              <a:t>an electric field is applied to the gas, ions and electrons experience forces in opposite directions and drift along the field </a:t>
            </a:r>
            <a:r>
              <a:rPr lang="en-US" sz="1600" dirty="0" smtClean="0">
                <a:solidFill>
                  <a:srgbClr val="0070C0"/>
                </a:solidFill>
              </a:rPr>
              <a:t>lines:       			</a:t>
            </a:r>
            <a:r>
              <a:rPr lang="en-US" sz="1600" dirty="0" err="1" smtClean="0">
                <a:solidFill>
                  <a:srgbClr val="0070C0"/>
                </a:solidFill>
              </a:rPr>
              <a:t>ion</a:t>
            </a:r>
            <a:r>
              <a:rPr lang="en-US" sz="1600" dirty="0" err="1">
                <a:solidFill>
                  <a:srgbClr val="0070C0"/>
                </a:solidFill>
              </a:rPr>
              <a:t>→</a:t>
            </a:r>
            <a:r>
              <a:rPr lang="en-US" sz="1600" dirty="0" err="1" smtClean="0">
                <a:solidFill>
                  <a:srgbClr val="0070C0"/>
                </a:solidFill>
              </a:rPr>
              <a:t>cathode</a:t>
            </a:r>
            <a:r>
              <a:rPr lang="en-US" sz="1600" dirty="0" smtClean="0">
                <a:solidFill>
                  <a:srgbClr val="0070C0"/>
                </a:solidFill>
              </a:rPr>
              <a:t>         </a:t>
            </a:r>
            <a:r>
              <a:rPr lang="en-US" sz="1600" dirty="0" err="1" smtClean="0">
                <a:solidFill>
                  <a:srgbClr val="0070C0"/>
                </a:solidFill>
              </a:rPr>
              <a:t>electron</a:t>
            </a:r>
            <a:r>
              <a:rPr lang="en-US" sz="1600" dirty="0" err="1">
                <a:solidFill>
                  <a:srgbClr val="0070C0"/>
                </a:solidFill>
              </a:rPr>
              <a:t>→</a:t>
            </a:r>
            <a:r>
              <a:rPr lang="en-US" sz="1600" dirty="0" err="1" smtClean="0">
                <a:solidFill>
                  <a:srgbClr val="0070C0"/>
                </a:solidFill>
              </a:rPr>
              <a:t>anode</a:t>
            </a:r>
            <a:endParaRPr lang="en-US" sz="1600" dirty="0">
              <a:solidFill>
                <a:srgbClr val="0070C0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19053" y="4348617"/>
            <a:ext cx="6794603" cy="1674726"/>
          </a:xfrm>
          <a:prstGeom prst="rect">
            <a:avLst/>
          </a:prstGeom>
        </p:spPr>
      </p:pic>
      <p:cxnSp>
        <p:nvCxnSpPr>
          <p:cNvPr id="10" name="Conector recto 9"/>
          <p:cNvCxnSpPr/>
          <p:nvPr/>
        </p:nvCxnSpPr>
        <p:spPr>
          <a:xfrm>
            <a:off x="1340380" y="4231896"/>
            <a:ext cx="9281289" cy="0"/>
          </a:xfrm>
          <a:prstGeom prst="line">
            <a:avLst/>
          </a:prstGeom>
          <a:ln w="571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22"/>
          <p:cNvCxnSpPr/>
          <p:nvPr/>
        </p:nvCxnSpPr>
        <p:spPr>
          <a:xfrm>
            <a:off x="1340380" y="6242991"/>
            <a:ext cx="9281289" cy="0"/>
          </a:xfrm>
          <a:prstGeom prst="line">
            <a:avLst/>
          </a:prstGeom>
          <a:ln w="571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de flecha 26"/>
          <p:cNvCxnSpPr/>
          <p:nvPr/>
        </p:nvCxnSpPr>
        <p:spPr>
          <a:xfrm>
            <a:off x="11209799" y="4437209"/>
            <a:ext cx="0" cy="1548520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uadroTexto 27"/>
          <p:cNvSpPr txBox="1"/>
          <p:nvPr/>
        </p:nvSpPr>
        <p:spPr>
          <a:xfrm>
            <a:off x="11209799" y="5158863"/>
            <a:ext cx="763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E field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9" name="CuadroTexto 28"/>
          <p:cNvSpPr txBox="1"/>
          <p:nvPr/>
        </p:nvSpPr>
        <p:spPr>
          <a:xfrm>
            <a:off x="10708713" y="4047089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Anode (+)</a:t>
            </a:r>
            <a:endParaRPr lang="en-US" dirty="0"/>
          </a:p>
        </p:txBody>
      </p:sp>
      <p:sp>
        <p:nvSpPr>
          <p:cNvPr id="30" name="CuadroTexto 29"/>
          <p:cNvSpPr txBox="1"/>
          <p:nvPr/>
        </p:nvSpPr>
        <p:spPr>
          <a:xfrm>
            <a:off x="10718871" y="5997841"/>
            <a:ext cx="1238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Cathode (-)</a:t>
            </a:r>
            <a:endParaRPr lang="en-US" dirty="0"/>
          </a:p>
        </p:txBody>
      </p:sp>
      <p:sp>
        <p:nvSpPr>
          <p:cNvPr id="31" name="Elipse 30"/>
          <p:cNvSpPr/>
          <p:nvPr/>
        </p:nvSpPr>
        <p:spPr>
          <a:xfrm>
            <a:off x="9790386" y="5559322"/>
            <a:ext cx="187170" cy="163561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Elipse 31"/>
          <p:cNvSpPr/>
          <p:nvPr/>
        </p:nvSpPr>
        <p:spPr>
          <a:xfrm>
            <a:off x="9580176" y="5790550"/>
            <a:ext cx="187170" cy="163561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Elipse 32"/>
          <p:cNvSpPr/>
          <p:nvPr/>
        </p:nvSpPr>
        <p:spPr>
          <a:xfrm>
            <a:off x="9844657" y="5876775"/>
            <a:ext cx="187170" cy="163561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Elipse 33"/>
          <p:cNvSpPr/>
          <p:nvPr/>
        </p:nvSpPr>
        <p:spPr>
          <a:xfrm>
            <a:off x="9952199" y="5274886"/>
            <a:ext cx="187170" cy="163561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lecha abajo 35"/>
          <p:cNvSpPr/>
          <p:nvPr/>
        </p:nvSpPr>
        <p:spPr>
          <a:xfrm>
            <a:off x="9225749" y="5397832"/>
            <a:ext cx="328022" cy="515664"/>
          </a:xfrm>
          <a:prstGeom prst="downArrow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CuadroTexto 36"/>
          <p:cNvSpPr txBox="1"/>
          <p:nvPr/>
        </p:nvSpPr>
        <p:spPr>
          <a:xfrm>
            <a:off x="10003961" y="5434837"/>
            <a:ext cx="4860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ions</a:t>
            </a:r>
            <a:endParaRPr lang="en-US" sz="1400" dirty="0"/>
          </a:p>
        </p:txBody>
      </p:sp>
      <p:sp>
        <p:nvSpPr>
          <p:cNvPr id="38" name="CuadroTexto 37"/>
          <p:cNvSpPr txBox="1"/>
          <p:nvPr/>
        </p:nvSpPr>
        <p:spPr>
          <a:xfrm>
            <a:off x="10077855" y="517592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39" name="CuadroTexto 38"/>
          <p:cNvSpPr txBox="1"/>
          <p:nvPr/>
        </p:nvSpPr>
        <p:spPr>
          <a:xfrm>
            <a:off x="9536790" y="543767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40" name="CuadroTexto 39"/>
          <p:cNvSpPr txBox="1"/>
          <p:nvPr/>
        </p:nvSpPr>
        <p:spPr>
          <a:xfrm>
            <a:off x="9442957" y="583304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41" name="CuadroTexto 40"/>
          <p:cNvSpPr txBox="1"/>
          <p:nvPr/>
        </p:nvSpPr>
        <p:spPr>
          <a:xfrm>
            <a:off x="10007650" y="577145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42" name="Flecha abajo 41"/>
          <p:cNvSpPr/>
          <p:nvPr/>
        </p:nvSpPr>
        <p:spPr>
          <a:xfrm flipV="1">
            <a:off x="9223157" y="4438714"/>
            <a:ext cx="351619" cy="520649"/>
          </a:xfrm>
          <a:prstGeom prst="downArrow">
            <a:avLst/>
          </a:prstGeom>
          <a:solidFill>
            <a:srgbClr val="00B05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Elipse 42"/>
          <p:cNvSpPr/>
          <p:nvPr/>
        </p:nvSpPr>
        <p:spPr>
          <a:xfrm>
            <a:off x="9860591" y="4640463"/>
            <a:ext cx="90000" cy="90000"/>
          </a:xfrm>
          <a:prstGeom prst="ellipse">
            <a:avLst/>
          </a:prstGeom>
          <a:solidFill>
            <a:srgbClr val="00B05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Elipse 43"/>
          <p:cNvSpPr/>
          <p:nvPr/>
        </p:nvSpPr>
        <p:spPr>
          <a:xfrm>
            <a:off x="9650381" y="4871691"/>
            <a:ext cx="90000" cy="90000"/>
          </a:xfrm>
          <a:prstGeom prst="ellipse">
            <a:avLst/>
          </a:prstGeom>
          <a:solidFill>
            <a:srgbClr val="00B05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Elipse 44"/>
          <p:cNvSpPr/>
          <p:nvPr/>
        </p:nvSpPr>
        <p:spPr>
          <a:xfrm>
            <a:off x="9914862" y="4957916"/>
            <a:ext cx="90000" cy="90000"/>
          </a:xfrm>
          <a:prstGeom prst="ellipse">
            <a:avLst/>
          </a:prstGeom>
          <a:solidFill>
            <a:srgbClr val="00B05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Elipse 45"/>
          <p:cNvSpPr/>
          <p:nvPr/>
        </p:nvSpPr>
        <p:spPr>
          <a:xfrm>
            <a:off x="10022404" y="4356027"/>
            <a:ext cx="90000" cy="90000"/>
          </a:xfrm>
          <a:prstGeom prst="ellipse">
            <a:avLst/>
          </a:prstGeom>
          <a:solidFill>
            <a:srgbClr val="00B05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CuadroTexto 46"/>
          <p:cNvSpPr txBox="1"/>
          <p:nvPr/>
        </p:nvSpPr>
        <p:spPr>
          <a:xfrm>
            <a:off x="10074166" y="4515978"/>
            <a:ext cx="8614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electrons</a:t>
            </a:r>
            <a:endParaRPr lang="en-US" sz="1400" dirty="0"/>
          </a:p>
        </p:txBody>
      </p:sp>
      <p:sp>
        <p:nvSpPr>
          <p:cNvPr id="48" name="CuadroTexto 47"/>
          <p:cNvSpPr txBox="1"/>
          <p:nvPr/>
        </p:nvSpPr>
        <p:spPr>
          <a:xfrm>
            <a:off x="10084996" y="4194005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</a:t>
            </a:r>
          </a:p>
        </p:txBody>
      </p:sp>
      <p:sp>
        <p:nvSpPr>
          <p:cNvPr id="49" name="CuadroTexto 48"/>
          <p:cNvSpPr txBox="1"/>
          <p:nvPr/>
        </p:nvSpPr>
        <p:spPr>
          <a:xfrm>
            <a:off x="9654293" y="4471521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</a:t>
            </a:r>
          </a:p>
        </p:txBody>
      </p:sp>
      <p:sp>
        <p:nvSpPr>
          <p:cNvPr id="50" name="CuadroTexto 49"/>
          <p:cNvSpPr txBox="1"/>
          <p:nvPr/>
        </p:nvSpPr>
        <p:spPr>
          <a:xfrm>
            <a:off x="9465864" y="4756528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51" name="CuadroTexto 50"/>
          <p:cNvSpPr txBox="1"/>
          <p:nvPr/>
        </p:nvSpPr>
        <p:spPr>
          <a:xfrm>
            <a:off x="9983259" y="4789531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97587" y="2137753"/>
            <a:ext cx="4451925" cy="1660857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03753" y="2350046"/>
            <a:ext cx="3018651" cy="675632"/>
          </a:xfrm>
          <a:prstGeom prst="rect">
            <a:avLst/>
          </a:prstGeom>
        </p:spPr>
      </p:pic>
      <p:sp>
        <p:nvSpPr>
          <p:cNvPr id="24" name="CuadroTexto 23"/>
          <p:cNvSpPr txBox="1"/>
          <p:nvPr/>
        </p:nvSpPr>
        <p:spPr>
          <a:xfrm>
            <a:off x="5764379" y="1867440"/>
            <a:ext cx="46309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</a:rPr>
              <a:t>Multiple ionizing collisions follow Poisson distribution</a:t>
            </a:r>
            <a:endParaRPr lang="en-US" sz="1600" dirty="0">
              <a:solidFill>
                <a:srgbClr val="0070C0"/>
              </a:solidFill>
            </a:endParaRPr>
          </a:p>
        </p:txBody>
      </p:sp>
      <p:sp>
        <p:nvSpPr>
          <p:cNvPr id="25" name="Rectángulo 24"/>
          <p:cNvSpPr/>
          <p:nvPr/>
        </p:nvSpPr>
        <p:spPr>
          <a:xfrm>
            <a:off x="5527972" y="3130951"/>
            <a:ext cx="644517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A second ionization process can occur with </a:t>
            </a:r>
            <a:r>
              <a:rPr lang="el-GR" sz="1600" dirty="0" smtClean="0">
                <a:solidFill>
                  <a:srgbClr val="0070C0"/>
                </a:solidFill>
              </a:rPr>
              <a:t>δ</a:t>
            </a:r>
            <a:r>
              <a:rPr lang="en-US" sz="1600" dirty="0" smtClean="0">
                <a:solidFill>
                  <a:srgbClr val="0070C0"/>
                </a:solidFill>
              </a:rPr>
              <a:t> </a:t>
            </a:r>
            <a:r>
              <a:rPr lang="en-US" sz="1600" dirty="0">
                <a:solidFill>
                  <a:srgbClr val="0070C0"/>
                </a:solidFill>
              </a:rPr>
              <a:t>ray electrons: primary electrons with enough energy to ionize the gas: effects on the total number of ionization electrons !! (and spatial resolution as well )</a:t>
            </a:r>
          </a:p>
        </p:txBody>
      </p:sp>
    </p:spTree>
    <p:extLst>
      <p:ext uri="{BB962C8B-B14F-4D97-AF65-F5344CB8AC3E}">
        <p14:creationId xmlns:p14="http://schemas.microsoft.com/office/powerpoint/2010/main" val="2618247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11 Conector recto"/>
          <p:cNvCxnSpPr/>
          <p:nvPr/>
        </p:nvCxnSpPr>
        <p:spPr>
          <a:xfrm>
            <a:off x="2063552" y="622630"/>
            <a:ext cx="794429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1"/>
          <p:cNvSpPr/>
          <p:nvPr/>
        </p:nvSpPr>
        <p:spPr>
          <a:xfrm>
            <a:off x="1838859" y="-47739"/>
            <a:ext cx="8393681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36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Gaseous detectors: Ionization</a:t>
            </a:r>
            <a:endParaRPr lang="en-US" sz="36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pSp>
        <p:nvGrpSpPr>
          <p:cNvPr id="47" name="Grupo 46"/>
          <p:cNvGrpSpPr/>
          <p:nvPr/>
        </p:nvGrpSpPr>
        <p:grpSpPr>
          <a:xfrm>
            <a:off x="-6627" y="-16665"/>
            <a:ext cx="12103581" cy="6862415"/>
            <a:chOff x="-4970" y="-12499"/>
            <a:chExt cx="9077686" cy="5146811"/>
          </a:xfrm>
        </p:grpSpPr>
        <p:sp>
          <p:nvSpPr>
            <p:cNvPr id="48" name="CuadroTexto 47"/>
            <p:cNvSpPr txBox="1"/>
            <p:nvPr/>
          </p:nvSpPr>
          <p:spPr>
            <a:xfrm>
              <a:off x="3473200" y="4875974"/>
              <a:ext cx="2426145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70C0"/>
                  </a:solidFill>
                </a:rPr>
                <a:t>Muon Detectors – TIDPAN 2026 - June 18</a:t>
              </a:r>
              <a:r>
                <a:rPr lang="en-US" sz="1200" baseline="30000" dirty="0">
                  <a:solidFill>
                    <a:srgbClr val="0070C0"/>
                  </a:solidFill>
                </a:rPr>
                <a:t>th</a:t>
              </a:r>
              <a:r>
                <a:rPr lang="en-US" sz="1200" dirty="0">
                  <a:solidFill>
                    <a:srgbClr val="0070C0"/>
                  </a:solidFill>
                </a:rPr>
                <a:t>, 2026</a:t>
              </a:r>
            </a:p>
          </p:txBody>
        </p:sp>
        <p:sp>
          <p:nvSpPr>
            <p:cNvPr id="49" name="Marcador de número de diapositiva 3"/>
            <p:cNvSpPr txBox="1">
              <a:spLocks/>
            </p:cNvSpPr>
            <p:nvPr/>
          </p:nvSpPr>
          <p:spPr>
            <a:xfrm>
              <a:off x="6939116" y="4860412"/>
              <a:ext cx="2133600" cy="273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1pPr>
              <a:lvl2pPr marL="0" marR="0" lvl="1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2pPr>
              <a:lvl3pPr marL="0" marR="0" lvl="2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3pPr>
              <a:lvl4pPr marL="0" marR="0" lvl="3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4pPr>
              <a:lvl5pPr marL="0" marR="0" lvl="4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5pPr>
              <a:lvl6pPr marL="0" marR="0" lvl="5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6pPr>
              <a:lvl7pPr marL="0" marR="0" lvl="6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7pPr>
              <a:lvl8pPr marL="0" marR="0" lvl="7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8pPr>
              <a:lvl9pPr marL="0" marR="0" lvl="8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9pPr>
            </a:lstStyle>
            <a:p>
              <a:fld id="{C88907B1-18C4-493A-883C-D861E70103D1}" type="slidenum">
                <a:rPr lang="en-US" sz="1333">
                  <a:solidFill>
                    <a:srgbClr val="0070C0"/>
                  </a:solidFill>
                  <a:latin typeface="+mj-lt"/>
                </a:rPr>
                <a:t>23</a:t>
              </a:fld>
              <a:endParaRPr lang="en-US" sz="1333" dirty="0">
                <a:solidFill>
                  <a:srgbClr val="0070C0"/>
                </a:solidFill>
                <a:latin typeface="+mj-lt"/>
              </a:endParaRPr>
            </a:p>
          </p:txBody>
        </p:sp>
        <p:sp>
          <p:nvSpPr>
            <p:cNvPr id="50" name="Rectángulo redondeado 49"/>
            <p:cNvSpPr/>
            <p:nvPr/>
          </p:nvSpPr>
          <p:spPr>
            <a:xfrm>
              <a:off x="1051123" y="4964353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 dirty="0"/>
            </a:p>
          </p:txBody>
        </p:sp>
        <p:sp>
          <p:nvSpPr>
            <p:cNvPr id="51" name="Rectángulo redondeado 50"/>
            <p:cNvSpPr/>
            <p:nvPr/>
          </p:nvSpPr>
          <p:spPr>
            <a:xfrm>
              <a:off x="6347392" y="4959777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 dirty="0"/>
            </a:p>
          </p:txBody>
        </p:sp>
        <p:grpSp>
          <p:nvGrpSpPr>
            <p:cNvPr id="52" name="Grupo 51"/>
            <p:cNvGrpSpPr/>
            <p:nvPr/>
          </p:nvGrpSpPr>
          <p:grpSpPr>
            <a:xfrm>
              <a:off x="-4970" y="-12499"/>
              <a:ext cx="1010255" cy="5103917"/>
              <a:chOff x="-4970" y="-12499"/>
              <a:chExt cx="1010255" cy="5103917"/>
            </a:xfrm>
          </p:grpSpPr>
          <p:sp>
            <p:nvSpPr>
              <p:cNvPr id="53" name="Rectángulo 52"/>
              <p:cNvSpPr/>
              <p:nvPr/>
            </p:nvSpPr>
            <p:spPr>
              <a:xfrm>
                <a:off x="296529" y="0"/>
                <a:ext cx="242709" cy="459711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70C0">
                      <a:alpha val="5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400" dirty="0"/>
              </a:p>
            </p:txBody>
          </p:sp>
          <p:pic>
            <p:nvPicPr>
              <p:cNvPr id="54" name="Imagen 5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6200000">
                <a:off x="-413287" y="400788"/>
                <a:ext cx="1314700" cy="488125"/>
              </a:xfrm>
              <a:prstGeom prst="rect">
                <a:avLst/>
              </a:prstGeom>
            </p:spPr>
          </p:pic>
          <p:pic>
            <p:nvPicPr>
              <p:cNvPr id="55" name="Imagen 54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6200000">
                <a:off x="-707628" y="2243646"/>
                <a:ext cx="1725992" cy="286680"/>
              </a:xfrm>
              <a:prstGeom prst="rect">
                <a:avLst/>
              </a:prstGeom>
            </p:spPr>
          </p:pic>
          <p:sp>
            <p:nvSpPr>
              <p:cNvPr id="56" name="CuadroTexto 55"/>
              <p:cNvSpPr txBox="1"/>
              <p:nvPr/>
            </p:nvSpPr>
            <p:spPr>
              <a:xfrm>
                <a:off x="20052" y="4860585"/>
                <a:ext cx="792717" cy="230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0070C0"/>
                    </a:solidFill>
                  </a:rPr>
                  <a:t>C. F. Bedoya</a:t>
                </a:r>
              </a:p>
            </p:txBody>
          </p:sp>
          <p:pic>
            <p:nvPicPr>
              <p:cNvPr id="57" name="Imagen 56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-164719" y="3816463"/>
                <a:ext cx="832586" cy="422901"/>
              </a:xfrm>
              <a:prstGeom prst="rect">
                <a:avLst/>
              </a:prstGeom>
            </p:spPr>
          </p:pic>
          <p:pic>
            <p:nvPicPr>
              <p:cNvPr id="58" name="Imagen 57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4970" y="4597119"/>
                <a:ext cx="1010255" cy="263293"/>
              </a:xfrm>
              <a:prstGeom prst="rect">
                <a:avLst/>
              </a:prstGeom>
            </p:spPr>
          </p:pic>
        </p:grpSp>
      </p:grpSp>
      <p:sp>
        <p:nvSpPr>
          <p:cNvPr id="2" name="Rectángulo 1"/>
          <p:cNvSpPr/>
          <p:nvPr/>
        </p:nvSpPr>
        <p:spPr>
          <a:xfrm>
            <a:off x="1401497" y="4925868"/>
            <a:ext cx="101274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dirty="0">
                <a:solidFill>
                  <a:srgbClr val="0070C0"/>
                </a:solidFill>
                <a:sym typeface="Wingdings" panose="05000000000000000000" pitchFamily="2" charset="2"/>
              </a:rPr>
              <a:t>In gaseous detectors typically </a:t>
            </a:r>
            <a:r>
              <a:rPr lang="it-IT" dirty="0" smtClean="0">
                <a:solidFill>
                  <a:srgbClr val="0070C0"/>
                </a:solidFill>
                <a:sym typeface="Wingdings" panose="05000000000000000000" pitchFamily="2" charset="2"/>
              </a:rPr>
              <a:t>~100 ion/electron </a:t>
            </a:r>
            <a:r>
              <a:rPr lang="it-IT" dirty="0">
                <a:solidFill>
                  <a:srgbClr val="0070C0"/>
                </a:solidFill>
                <a:sym typeface="Wingdings" panose="05000000000000000000" pitchFamily="2" charset="2"/>
              </a:rPr>
              <a:t>pairs are produced by a MIP in </a:t>
            </a:r>
            <a:r>
              <a:rPr lang="it-IT" dirty="0" smtClean="0">
                <a:solidFill>
                  <a:srgbClr val="0070C0"/>
                </a:solidFill>
                <a:sym typeface="Wingdings" panose="05000000000000000000" pitchFamily="2" charset="2"/>
              </a:rPr>
              <a:t>1 cm of gas</a:t>
            </a:r>
            <a:endParaRPr lang="it-IT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dirty="0">
                <a:solidFill>
                  <a:srgbClr val="0070C0"/>
                </a:solidFill>
                <a:sym typeface="Wingdings" panose="05000000000000000000" pitchFamily="2" charset="2"/>
              </a:rPr>
              <a:t>To be compared to ≈24.000 hole/electron pairs produced in 300 </a:t>
            </a:r>
            <a:r>
              <a:rPr lang="el-GR" dirty="0">
                <a:solidFill>
                  <a:srgbClr val="0070C0"/>
                </a:solidFill>
                <a:sym typeface="Wingdings" panose="05000000000000000000" pitchFamily="2" charset="2"/>
              </a:rPr>
              <a:t>μ</a:t>
            </a:r>
            <a:r>
              <a:rPr lang="it-IT" dirty="0">
                <a:solidFill>
                  <a:srgbClr val="0070C0"/>
                </a:solidFill>
                <a:sym typeface="Wingdings" panose="05000000000000000000" pitchFamily="2" charset="2"/>
              </a:rPr>
              <a:t>m of Si</a:t>
            </a:r>
            <a:r>
              <a:rPr lang="it-IT" dirty="0" smtClean="0">
                <a:solidFill>
                  <a:srgbClr val="0070C0"/>
                </a:solidFill>
                <a:sym typeface="Wingdings" panose="05000000000000000000" pitchFamily="2" charset="2"/>
              </a:rPr>
              <a:t>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70C0"/>
                </a:solidFill>
              </a:rPr>
              <a:t>The typical noise level of a signal amplifier is ~1000 e</a:t>
            </a:r>
            <a:r>
              <a:rPr lang="en-US" baseline="30000" dirty="0">
                <a:solidFill>
                  <a:srgbClr val="0070C0"/>
                </a:solidFill>
              </a:rPr>
              <a:t>-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it-IT" dirty="0">
              <a:solidFill>
                <a:srgbClr val="0070C0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09788" y="1523979"/>
            <a:ext cx="7677150" cy="2581275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2555390" y="4146229"/>
            <a:ext cx="767715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E</a:t>
            </a:r>
            <a:r>
              <a:rPr lang="en-US" sz="1400" baseline="-25000" dirty="0"/>
              <a:t>x</a:t>
            </a:r>
            <a:r>
              <a:rPr lang="en-US" sz="1400" dirty="0"/>
              <a:t> , </a:t>
            </a:r>
            <a:r>
              <a:rPr lang="en-US" sz="1400" dirty="0" err="1"/>
              <a:t>E</a:t>
            </a:r>
            <a:r>
              <a:rPr lang="en-US" sz="1400" baseline="-25000" dirty="0" err="1"/>
              <a:t>i</a:t>
            </a:r>
            <a:r>
              <a:rPr lang="en-US" sz="1400" dirty="0"/>
              <a:t> : first excitation and ionization potentials </a:t>
            </a:r>
            <a:endParaRPr lang="en-US" sz="1400" dirty="0" smtClean="0"/>
          </a:p>
          <a:p>
            <a:r>
              <a:rPr lang="en-US" sz="1400" dirty="0" smtClean="0"/>
              <a:t>W</a:t>
            </a:r>
            <a:r>
              <a:rPr lang="en-US" sz="1400" baseline="-25000" dirty="0" smtClean="0"/>
              <a:t>i</a:t>
            </a:r>
            <a:r>
              <a:rPr lang="en-US" sz="1400" dirty="0" smtClean="0"/>
              <a:t> </a:t>
            </a:r>
            <a:r>
              <a:rPr lang="en-US" sz="1400" dirty="0"/>
              <a:t>: average energy per ion pair </a:t>
            </a:r>
            <a:endParaRPr lang="en-US" sz="1400" dirty="0" smtClean="0"/>
          </a:p>
          <a:p>
            <a:r>
              <a:rPr lang="en-US" sz="1400" dirty="0" smtClean="0"/>
              <a:t>N</a:t>
            </a:r>
            <a:r>
              <a:rPr lang="en-US" sz="1400" baseline="-25000" dirty="0" smtClean="0"/>
              <a:t>P</a:t>
            </a:r>
            <a:r>
              <a:rPr lang="en-US" sz="1400" dirty="0" smtClean="0"/>
              <a:t> </a:t>
            </a:r>
            <a:r>
              <a:rPr lang="en-US" sz="1400" dirty="0"/>
              <a:t>, </a:t>
            </a:r>
            <a:r>
              <a:rPr lang="en-US" sz="1400" dirty="0" smtClean="0"/>
              <a:t>N</a:t>
            </a:r>
            <a:r>
              <a:rPr lang="en-US" sz="1400" baseline="-25000" dirty="0" smtClean="0"/>
              <a:t>T</a:t>
            </a:r>
            <a:r>
              <a:rPr lang="en-US" sz="1400" dirty="0" smtClean="0"/>
              <a:t> </a:t>
            </a:r>
            <a:r>
              <a:rPr lang="en-US" sz="1400" dirty="0"/>
              <a:t>: primary and total ion pairs per cm for 1 </a:t>
            </a:r>
            <a:r>
              <a:rPr lang="en-US" sz="1400" dirty="0" smtClean="0"/>
              <a:t>proton</a:t>
            </a:r>
            <a:endParaRPr lang="en-US" sz="1400" dirty="0"/>
          </a:p>
        </p:txBody>
      </p:sp>
      <p:sp>
        <p:nvSpPr>
          <p:cNvPr id="6" name="Flecha derecha 5"/>
          <p:cNvSpPr/>
          <p:nvPr/>
        </p:nvSpPr>
        <p:spPr>
          <a:xfrm>
            <a:off x="3350298" y="5912578"/>
            <a:ext cx="665178" cy="4847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uadroTexto 6"/>
          <p:cNvSpPr txBox="1"/>
          <p:nvPr/>
        </p:nvSpPr>
        <p:spPr>
          <a:xfrm>
            <a:off x="4251194" y="5874150"/>
            <a:ext cx="31274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 need </a:t>
            </a:r>
            <a:r>
              <a:rPr lang="en-US" sz="2800" dirty="0" smtClean="0">
                <a:solidFill>
                  <a:srgbClr val="C00000"/>
                </a:solidFill>
              </a:rPr>
              <a:t>amplification</a:t>
            </a:r>
            <a:r>
              <a:rPr lang="en-US" dirty="0" smtClean="0"/>
              <a:t>!!</a:t>
            </a:r>
            <a:endParaRPr lang="en-US" dirty="0"/>
          </a:p>
        </p:txBody>
      </p:sp>
      <p:pic>
        <p:nvPicPr>
          <p:cNvPr id="22" name="Imagen 2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38859" y="777700"/>
            <a:ext cx="1271562" cy="685646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3682887" y="797357"/>
            <a:ext cx="2000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dirty="0"/>
              <a:t>W≈25−35 eV/pair 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7865793" y="859800"/>
            <a:ext cx="3491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MIP in Argon =&gt; ~100 electrons/cm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8902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11 Conector recto"/>
          <p:cNvCxnSpPr/>
          <p:nvPr/>
        </p:nvCxnSpPr>
        <p:spPr>
          <a:xfrm>
            <a:off x="2063552" y="543800"/>
            <a:ext cx="794429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1"/>
          <p:cNvSpPr/>
          <p:nvPr/>
        </p:nvSpPr>
        <p:spPr>
          <a:xfrm>
            <a:off x="755499" y="-19994"/>
            <a:ext cx="1136309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36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Gaseous detectors</a:t>
            </a:r>
            <a:r>
              <a:rPr lang="en-US" sz="36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: Avalanche Multiplication and Gas </a:t>
            </a:r>
            <a:r>
              <a:rPr lang="en-US" sz="36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Gain</a:t>
            </a:r>
            <a:endParaRPr lang="en-US" sz="36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pSp>
        <p:nvGrpSpPr>
          <p:cNvPr id="47" name="Grupo 46"/>
          <p:cNvGrpSpPr/>
          <p:nvPr/>
        </p:nvGrpSpPr>
        <p:grpSpPr>
          <a:xfrm>
            <a:off x="-6627" y="-16665"/>
            <a:ext cx="12103581" cy="6862415"/>
            <a:chOff x="-4970" y="-12499"/>
            <a:chExt cx="9077686" cy="5146811"/>
          </a:xfrm>
        </p:grpSpPr>
        <p:sp>
          <p:nvSpPr>
            <p:cNvPr id="48" name="CuadroTexto 47"/>
            <p:cNvSpPr txBox="1"/>
            <p:nvPr/>
          </p:nvSpPr>
          <p:spPr>
            <a:xfrm>
              <a:off x="3473200" y="4875974"/>
              <a:ext cx="2426145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70C0"/>
                  </a:solidFill>
                </a:rPr>
                <a:t>Muon Detectors – TIDPAN 2026 - June 18</a:t>
              </a:r>
              <a:r>
                <a:rPr lang="en-US" sz="1200" baseline="30000" dirty="0">
                  <a:solidFill>
                    <a:srgbClr val="0070C0"/>
                  </a:solidFill>
                </a:rPr>
                <a:t>th</a:t>
              </a:r>
              <a:r>
                <a:rPr lang="en-US" sz="1200" dirty="0">
                  <a:solidFill>
                    <a:srgbClr val="0070C0"/>
                  </a:solidFill>
                </a:rPr>
                <a:t>, 2026</a:t>
              </a:r>
            </a:p>
          </p:txBody>
        </p:sp>
        <p:sp>
          <p:nvSpPr>
            <p:cNvPr id="49" name="Marcador de número de diapositiva 3"/>
            <p:cNvSpPr txBox="1">
              <a:spLocks/>
            </p:cNvSpPr>
            <p:nvPr/>
          </p:nvSpPr>
          <p:spPr>
            <a:xfrm>
              <a:off x="6939116" y="4860412"/>
              <a:ext cx="2133600" cy="273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1pPr>
              <a:lvl2pPr marL="0" marR="0" lvl="1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2pPr>
              <a:lvl3pPr marL="0" marR="0" lvl="2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3pPr>
              <a:lvl4pPr marL="0" marR="0" lvl="3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4pPr>
              <a:lvl5pPr marL="0" marR="0" lvl="4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5pPr>
              <a:lvl6pPr marL="0" marR="0" lvl="5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6pPr>
              <a:lvl7pPr marL="0" marR="0" lvl="6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7pPr>
              <a:lvl8pPr marL="0" marR="0" lvl="7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8pPr>
              <a:lvl9pPr marL="0" marR="0" lvl="8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9pPr>
            </a:lstStyle>
            <a:p>
              <a:fld id="{C88907B1-18C4-493A-883C-D861E70103D1}" type="slidenum">
                <a:rPr lang="en-US" sz="1333">
                  <a:solidFill>
                    <a:srgbClr val="0070C0"/>
                  </a:solidFill>
                  <a:latin typeface="+mj-lt"/>
                </a:rPr>
                <a:t>24</a:t>
              </a:fld>
              <a:endParaRPr lang="en-US" sz="1333" dirty="0">
                <a:solidFill>
                  <a:srgbClr val="0070C0"/>
                </a:solidFill>
                <a:latin typeface="+mj-lt"/>
              </a:endParaRPr>
            </a:p>
          </p:txBody>
        </p:sp>
        <p:sp>
          <p:nvSpPr>
            <p:cNvPr id="50" name="Rectángulo redondeado 49"/>
            <p:cNvSpPr/>
            <p:nvPr/>
          </p:nvSpPr>
          <p:spPr>
            <a:xfrm>
              <a:off x="1051123" y="4964353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 dirty="0"/>
            </a:p>
          </p:txBody>
        </p:sp>
        <p:sp>
          <p:nvSpPr>
            <p:cNvPr id="51" name="Rectángulo redondeado 50"/>
            <p:cNvSpPr/>
            <p:nvPr/>
          </p:nvSpPr>
          <p:spPr>
            <a:xfrm>
              <a:off x="6347392" y="4959777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 dirty="0"/>
            </a:p>
          </p:txBody>
        </p:sp>
        <p:grpSp>
          <p:nvGrpSpPr>
            <p:cNvPr id="52" name="Grupo 51"/>
            <p:cNvGrpSpPr/>
            <p:nvPr/>
          </p:nvGrpSpPr>
          <p:grpSpPr>
            <a:xfrm>
              <a:off x="-4970" y="-12499"/>
              <a:ext cx="1010255" cy="5103917"/>
              <a:chOff x="-4970" y="-12499"/>
              <a:chExt cx="1010255" cy="5103917"/>
            </a:xfrm>
          </p:grpSpPr>
          <p:sp>
            <p:nvSpPr>
              <p:cNvPr id="53" name="Rectángulo 52"/>
              <p:cNvSpPr/>
              <p:nvPr/>
            </p:nvSpPr>
            <p:spPr>
              <a:xfrm>
                <a:off x="296529" y="0"/>
                <a:ext cx="242709" cy="459711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70C0">
                      <a:alpha val="5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400" dirty="0"/>
              </a:p>
            </p:txBody>
          </p:sp>
          <p:pic>
            <p:nvPicPr>
              <p:cNvPr id="54" name="Imagen 5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6200000">
                <a:off x="-413287" y="400788"/>
                <a:ext cx="1314700" cy="488125"/>
              </a:xfrm>
              <a:prstGeom prst="rect">
                <a:avLst/>
              </a:prstGeom>
            </p:spPr>
          </p:pic>
          <p:pic>
            <p:nvPicPr>
              <p:cNvPr id="55" name="Imagen 54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6200000">
                <a:off x="-707628" y="2243646"/>
                <a:ext cx="1725992" cy="286680"/>
              </a:xfrm>
              <a:prstGeom prst="rect">
                <a:avLst/>
              </a:prstGeom>
            </p:spPr>
          </p:pic>
          <p:sp>
            <p:nvSpPr>
              <p:cNvPr id="56" name="CuadroTexto 55"/>
              <p:cNvSpPr txBox="1"/>
              <p:nvPr/>
            </p:nvSpPr>
            <p:spPr>
              <a:xfrm>
                <a:off x="20052" y="4860585"/>
                <a:ext cx="792717" cy="230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0070C0"/>
                    </a:solidFill>
                  </a:rPr>
                  <a:t>C. F. Bedoya</a:t>
                </a:r>
              </a:p>
            </p:txBody>
          </p:sp>
          <p:pic>
            <p:nvPicPr>
              <p:cNvPr id="57" name="Imagen 56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-164719" y="3816463"/>
                <a:ext cx="832586" cy="422901"/>
              </a:xfrm>
              <a:prstGeom prst="rect">
                <a:avLst/>
              </a:prstGeom>
            </p:spPr>
          </p:pic>
          <p:pic>
            <p:nvPicPr>
              <p:cNvPr id="58" name="Imagen 57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4970" y="4597119"/>
                <a:ext cx="1010255" cy="263293"/>
              </a:xfrm>
              <a:prstGeom prst="rect">
                <a:avLst/>
              </a:prstGeom>
            </p:spPr>
          </p:pic>
        </p:grpSp>
      </p:grpSp>
      <p:pic>
        <p:nvPicPr>
          <p:cNvPr id="18" name="Google Shape;298;p30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795692" y="4011589"/>
            <a:ext cx="4424311" cy="1769807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300;p30"/>
          <p:cNvSpPr/>
          <p:nvPr/>
        </p:nvSpPr>
        <p:spPr>
          <a:xfrm>
            <a:off x="1012739" y="4695754"/>
            <a:ext cx="11456800" cy="153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r>
              <a:rPr lang="en-US" sz="1600" b="1" dirty="0" smtClean="0">
                <a:solidFill>
                  <a:srgbClr val="0070C0"/>
                </a:solidFill>
              </a:rPr>
              <a:t>The </a:t>
            </a:r>
            <a:r>
              <a:rPr lang="en-US" sz="1600" b="1" dirty="0">
                <a:solidFill>
                  <a:srgbClr val="0070C0"/>
                </a:solidFill>
              </a:rPr>
              <a:t>gain (G), or gas amplification factor, is defined </a:t>
            </a:r>
            <a:r>
              <a:rPr lang="en-US" sz="1600" b="1" dirty="0" smtClean="0">
                <a:solidFill>
                  <a:srgbClr val="0070C0"/>
                </a:solidFill>
              </a:rPr>
              <a:t>as</a:t>
            </a:r>
          </a:p>
          <a:p>
            <a:endParaRPr lang="en-US" sz="1600" dirty="0">
              <a:solidFill>
                <a:srgbClr val="0070C0"/>
              </a:solidFill>
            </a:endParaRPr>
          </a:p>
          <a:p>
            <a:pPr indent="609585"/>
            <a:r>
              <a:rPr lang="es-ES" sz="1600" dirty="0" smtClean="0">
                <a:solidFill>
                  <a:srgbClr val="0070C0"/>
                </a:solidFill>
                <a:ea typeface="Ubuntu"/>
                <a:cs typeface="Calibri" panose="020F0502020204030204" pitchFamily="34" charset="0"/>
                <a:sym typeface="Ubuntu"/>
              </a:rPr>
              <a:t>G=n/n</a:t>
            </a:r>
            <a:r>
              <a:rPr lang="es-ES" sz="1600" baseline="-25000" dirty="0" smtClean="0">
                <a:solidFill>
                  <a:srgbClr val="0070C0"/>
                </a:solidFill>
                <a:ea typeface="Ubuntu"/>
                <a:cs typeface="Calibri" panose="020F0502020204030204" pitchFamily="34" charset="0"/>
                <a:sym typeface="Ubuntu"/>
              </a:rPr>
              <a:t>o</a:t>
            </a:r>
            <a:r>
              <a:rPr lang="es-ES" sz="1600" dirty="0">
                <a:solidFill>
                  <a:srgbClr val="0070C0"/>
                </a:solidFill>
                <a:ea typeface="Ubuntu"/>
                <a:cs typeface="Calibri" panose="020F0502020204030204" pitchFamily="34" charset="0"/>
                <a:sym typeface="Ubuntu"/>
              </a:rPr>
              <a:t>	</a:t>
            </a:r>
            <a:r>
              <a:rPr lang="es-ES" sz="1200" dirty="0">
                <a:solidFill>
                  <a:srgbClr val="0070C0"/>
                </a:solidFill>
                <a:ea typeface="Ubuntu"/>
                <a:cs typeface="Calibri" panose="020F0502020204030204" pitchFamily="34" charset="0"/>
                <a:sym typeface="Ubuntu"/>
              </a:rPr>
              <a:t>n= </a:t>
            </a:r>
            <a:r>
              <a:rPr lang="es-ES" sz="1200" dirty="0" smtClean="0">
                <a:solidFill>
                  <a:srgbClr val="0070C0"/>
                </a:solidFill>
                <a:ea typeface="Ubuntu"/>
                <a:cs typeface="Calibri" panose="020F0502020204030204" pitchFamily="34" charset="0"/>
                <a:sym typeface="Ubuntu"/>
              </a:rPr>
              <a:t>total </a:t>
            </a:r>
            <a:r>
              <a:rPr lang="es-ES" sz="1200" dirty="0" err="1" smtClean="0">
                <a:solidFill>
                  <a:srgbClr val="0070C0"/>
                </a:solidFill>
                <a:ea typeface="Ubuntu"/>
                <a:cs typeface="Calibri" panose="020F0502020204030204" pitchFamily="34" charset="0"/>
                <a:sym typeface="Ubuntu"/>
              </a:rPr>
              <a:t>number</a:t>
            </a:r>
            <a:r>
              <a:rPr lang="es-ES" sz="1200" dirty="0" smtClean="0">
                <a:solidFill>
                  <a:srgbClr val="0070C0"/>
                </a:solidFill>
                <a:ea typeface="Ubuntu"/>
                <a:cs typeface="Calibri" panose="020F0502020204030204" pitchFamily="34" charset="0"/>
                <a:sym typeface="Ubuntu"/>
              </a:rPr>
              <a:t> of </a:t>
            </a:r>
            <a:r>
              <a:rPr lang="es-ES" sz="1200" dirty="0" err="1" smtClean="0">
                <a:solidFill>
                  <a:srgbClr val="0070C0"/>
                </a:solidFill>
                <a:ea typeface="Ubuntu"/>
                <a:cs typeface="Calibri" panose="020F0502020204030204" pitchFamily="34" charset="0"/>
                <a:sym typeface="Ubuntu"/>
              </a:rPr>
              <a:t>electrons</a:t>
            </a:r>
            <a:r>
              <a:rPr lang="es-ES" sz="1200" dirty="0" smtClean="0">
                <a:solidFill>
                  <a:srgbClr val="0070C0"/>
                </a:solidFill>
                <a:ea typeface="Ubuntu"/>
                <a:cs typeface="Calibri" panose="020F0502020204030204" pitchFamily="34" charset="0"/>
                <a:sym typeface="Ubuntu"/>
              </a:rPr>
              <a:t> </a:t>
            </a:r>
            <a:r>
              <a:rPr lang="es-ES" sz="1200" dirty="0" err="1" smtClean="0">
                <a:solidFill>
                  <a:srgbClr val="0070C0"/>
                </a:solidFill>
                <a:ea typeface="Ubuntu"/>
                <a:cs typeface="Calibri" panose="020F0502020204030204" pitchFamily="34" charset="0"/>
                <a:sym typeface="Ubuntu"/>
              </a:rPr>
              <a:t>after</a:t>
            </a:r>
            <a:r>
              <a:rPr lang="es-ES" sz="1200" dirty="0" smtClean="0">
                <a:solidFill>
                  <a:srgbClr val="0070C0"/>
                </a:solidFill>
                <a:ea typeface="Ubuntu"/>
                <a:cs typeface="Calibri" panose="020F0502020204030204" pitchFamily="34" charset="0"/>
                <a:sym typeface="Ubuntu"/>
              </a:rPr>
              <a:t> </a:t>
            </a:r>
            <a:r>
              <a:rPr lang="es-ES" sz="1200" dirty="0" err="1" smtClean="0">
                <a:solidFill>
                  <a:srgbClr val="0070C0"/>
                </a:solidFill>
                <a:ea typeface="Ubuntu"/>
                <a:cs typeface="Calibri" panose="020F0502020204030204" pitchFamily="34" charset="0"/>
                <a:sym typeface="Ubuntu"/>
              </a:rPr>
              <a:t>multiplication</a:t>
            </a:r>
            <a:endParaRPr lang="es-ES" sz="1600" dirty="0" smtClean="0">
              <a:solidFill>
                <a:srgbClr val="0070C0"/>
              </a:solidFill>
              <a:ea typeface="Ubuntu"/>
              <a:cs typeface="Calibri" panose="020F0502020204030204" pitchFamily="34" charset="0"/>
              <a:sym typeface="Ubuntu"/>
            </a:endParaRPr>
          </a:p>
          <a:p>
            <a:pPr marL="1828754"/>
            <a:r>
              <a:rPr lang="es-ES" sz="1200" dirty="0" smtClean="0">
                <a:solidFill>
                  <a:srgbClr val="0070C0"/>
                </a:solidFill>
                <a:ea typeface="Ubuntu"/>
                <a:cs typeface="Calibri" panose="020F0502020204030204" pitchFamily="34" charset="0"/>
                <a:sym typeface="Ubuntu"/>
              </a:rPr>
              <a:t>n</a:t>
            </a:r>
            <a:r>
              <a:rPr lang="es-ES" sz="1200" baseline="-25000" dirty="0" smtClean="0">
                <a:solidFill>
                  <a:srgbClr val="0070C0"/>
                </a:solidFill>
                <a:ea typeface="Ubuntu"/>
                <a:cs typeface="Calibri" panose="020F0502020204030204" pitchFamily="34" charset="0"/>
                <a:sym typeface="Ubuntu"/>
              </a:rPr>
              <a:t>0</a:t>
            </a:r>
            <a:r>
              <a:rPr lang="es-ES" sz="1200" dirty="0" smtClean="0">
                <a:solidFill>
                  <a:srgbClr val="0070C0"/>
                </a:solidFill>
                <a:ea typeface="Ubuntu"/>
                <a:cs typeface="Calibri" panose="020F0502020204030204" pitchFamily="34" charset="0"/>
                <a:sym typeface="Ubuntu"/>
              </a:rPr>
              <a:t>=</a:t>
            </a:r>
            <a:r>
              <a:rPr lang="es-ES" sz="1200" dirty="0" err="1" smtClean="0">
                <a:solidFill>
                  <a:srgbClr val="0070C0"/>
                </a:solidFill>
                <a:ea typeface="Ubuntu"/>
                <a:cs typeface="Calibri" panose="020F0502020204030204" pitchFamily="34" charset="0"/>
                <a:sym typeface="Ubuntu"/>
              </a:rPr>
              <a:t>number</a:t>
            </a:r>
            <a:r>
              <a:rPr lang="es-ES" sz="1200" dirty="0" smtClean="0">
                <a:solidFill>
                  <a:srgbClr val="0070C0"/>
                </a:solidFill>
                <a:ea typeface="Ubuntu"/>
                <a:cs typeface="Calibri" panose="020F0502020204030204" pitchFamily="34" charset="0"/>
                <a:sym typeface="Ubuntu"/>
              </a:rPr>
              <a:t> of </a:t>
            </a:r>
            <a:r>
              <a:rPr lang="es-ES" sz="1200" dirty="0" err="1" smtClean="0">
                <a:solidFill>
                  <a:srgbClr val="0070C0"/>
                </a:solidFill>
                <a:ea typeface="Ubuntu"/>
                <a:cs typeface="Calibri" panose="020F0502020204030204" pitchFamily="34" charset="0"/>
                <a:sym typeface="Ubuntu"/>
              </a:rPr>
              <a:t>primary</a:t>
            </a:r>
            <a:r>
              <a:rPr lang="es-ES" sz="1200" dirty="0" smtClean="0">
                <a:solidFill>
                  <a:srgbClr val="0070C0"/>
                </a:solidFill>
                <a:ea typeface="Ubuntu"/>
                <a:cs typeface="Calibri" panose="020F0502020204030204" pitchFamily="34" charset="0"/>
                <a:sym typeface="Ubuntu"/>
              </a:rPr>
              <a:t> </a:t>
            </a:r>
            <a:r>
              <a:rPr lang="es-ES" sz="1200" dirty="0" err="1" smtClean="0">
                <a:solidFill>
                  <a:srgbClr val="0070C0"/>
                </a:solidFill>
                <a:ea typeface="Ubuntu"/>
                <a:cs typeface="Calibri" panose="020F0502020204030204" pitchFamily="34" charset="0"/>
                <a:sym typeface="Ubuntu"/>
              </a:rPr>
              <a:t>electrons</a:t>
            </a:r>
            <a:r>
              <a:rPr lang="es-ES" sz="1200" dirty="0" smtClean="0">
                <a:solidFill>
                  <a:srgbClr val="0070C0"/>
                </a:solidFill>
                <a:ea typeface="Ubuntu"/>
                <a:cs typeface="Calibri" panose="020F0502020204030204" pitchFamily="34" charset="0"/>
                <a:sym typeface="Ubuntu"/>
              </a:rPr>
              <a:t> in </a:t>
            </a:r>
            <a:r>
              <a:rPr lang="es-ES" sz="1200" dirty="0" err="1" smtClean="0">
                <a:solidFill>
                  <a:srgbClr val="0070C0"/>
                </a:solidFill>
                <a:ea typeface="Ubuntu"/>
                <a:cs typeface="Calibri" panose="020F0502020204030204" pitchFamily="34" charset="0"/>
                <a:sym typeface="Ubuntu"/>
              </a:rPr>
              <a:t>the</a:t>
            </a:r>
            <a:r>
              <a:rPr lang="es-ES" sz="1200" dirty="0" smtClean="0">
                <a:solidFill>
                  <a:srgbClr val="0070C0"/>
                </a:solidFill>
                <a:ea typeface="Ubuntu"/>
                <a:cs typeface="Calibri" panose="020F0502020204030204" pitchFamily="34" charset="0"/>
                <a:sym typeface="Ubuntu"/>
              </a:rPr>
              <a:t> </a:t>
            </a:r>
            <a:r>
              <a:rPr lang="es-ES" sz="1200" dirty="0" err="1" smtClean="0">
                <a:solidFill>
                  <a:srgbClr val="0070C0"/>
                </a:solidFill>
                <a:ea typeface="Ubuntu"/>
                <a:cs typeface="Calibri" panose="020F0502020204030204" pitchFamily="34" charset="0"/>
                <a:sym typeface="Ubuntu"/>
              </a:rPr>
              <a:t>absence</a:t>
            </a:r>
            <a:r>
              <a:rPr lang="es-ES" sz="1200" dirty="0" smtClean="0">
                <a:solidFill>
                  <a:srgbClr val="0070C0"/>
                </a:solidFill>
                <a:ea typeface="Ubuntu"/>
                <a:cs typeface="Calibri" panose="020F0502020204030204" pitchFamily="34" charset="0"/>
                <a:sym typeface="Ubuntu"/>
              </a:rPr>
              <a:t> of </a:t>
            </a:r>
            <a:r>
              <a:rPr lang="es-ES" sz="1200" dirty="0" err="1" smtClean="0">
                <a:solidFill>
                  <a:srgbClr val="0070C0"/>
                </a:solidFill>
                <a:ea typeface="Ubuntu"/>
                <a:cs typeface="Calibri" panose="020F0502020204030204" pitchFamily="34" charset="0"/>
                <a:sym typeface="Ubuntu"/>
              </a:rPr>
              <a:t>multiplication</a:t>
            </a:r>
            <a:r>
              <a:rPr lang="es-ES" sz="1200" dirty="0" smtClean="0">
                <a:solidFill>
                  <a:srgbClr val="0070C0"/>
                </a:solidFill>
                <a:ea typeface="Ubuntu"/>
                <a:cs typeface="Calibri" panose="020F0502020204030204" pitchFamily="34" charset="0"/>
                <a:sym typeface="Ubuntu"/>
              </a:rPr>
              <a:t/>
            </a:r>
            <a:br>
              <a:rPr lang="es-ES" sz="1200" dirty="0" smtClean="0">
                <a:solidFill>
                  <a:srgbClr val="0070C0"/>
                </a:solidFill>
                <a:ea typeface="Ubuntu"/>
                <a:cs typeface="Calibri" panose="020F0502020204030204" pitchFamily="34" charset="0"/>
                <a:sym typeface="Ubuntu"/>
              </a:rPr>
            </a:br>
            <a:endParaRPr lang="es-ES" sz="1200" dirty="0" smtClean="0">
              <a:solidFill>
                <a:srgbClr val="0070C0"/>
              </a:solidFill>
              <a:ea typeface="Ubuntu"/>
              <a:cs typeface="Calibri" panose="020F0502020204030204" pitchFamily="34" charset="0"/>
              <a:sym typeface="Ubuntu"/>
            </a:endParaRPr>
          </a:p>
          <a:p>
            <a:r>
              <a:rPr lang="en-US" sz="1600" b="1" dirty="0" smtClean="0">
                <a:solidFill>
                  <a:srgbClr val="0070C0"/>
                </a:solidFill>
              </a:rPr>
              <a:t>Thus</a:t>
            </a:r>
            <a:r>
              <a:rPr lang="en-US" sz="1600" b="1" dirty="0">
                <a:solidFill>
                  <a:srgbClr val="0070C0"/>
                </a:solidFill>
              </a:rPr>
              <a:t>, the gain represents the factor by which the initial ionization charge is amplified within the detector</a:t>
            </a:r>
            <a:r>
              <a:rPr lang="en-US" sz="1600" b="1" dirty="0" smtClean="0">
                <a:solidFill>
                  <a:srgbClr val="0070C0"/>
                </a:solidFill>
              </a:rPr>
              <a:t>.</a:t>
            </a:r>
            <a:endParaRPr lang="en-US" sz="1600" dirty="0">
              <a:solidFill>
                <a:srgbClr val="0070C0"/>
              </a:solidFill>
            </a:endParaRPr>
          </a:p>
        </p:txBody>
      </p:sp>
      <p:pic>
        <p:nvPicPr>
          <p:cNvPr id="22" name="Imagen 2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63492" y="646669"/>
            <a:ext cx="5656511" cy="3106613"/>
          </a:xfrm>
          <a:prstGeom prst="rect">
            <a:avLst/>
          </a:prstGeom>
        </p:spPr>
      </p:pic>
      <p:pic>
        <p:nvPicPr>
          <p:cNvPr id="23" name="Google Shape;292;p29"/>
          <p:cNvPicPr preferRelativeResize="0"/>
          <p:nvPr/>
        </p:nvPicPr>
        <p:blipFill rotWithShape="1">
          <a:blip r:embed="rId9">
            <a:alphaModFix/>
          </a:blip>
          <a:srcRect t="15362" b="10394"/>
          <a:stretch/>
        </p:blipFill>
        <p:spPr>
          <a:xfrm>
            <a:off x="10151662" y="1680063"/>
            <a:ext cx="1828799" cy="1693333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24" name="Rectángulo 23"/>
          <p:cNvSpPr/>
          <p:nvPr/>
        </p:nvSpPr>
        <p:spPr>
          <a:xfrm>
            <a:off x="765622" y="2694516"/>
            <a:ext cx="6060377" cy="15158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If the electric field is sufficiently high, an electron is accelerated and gains enough energy to ionize a gas molecule, producing a new electron. The process repeats itself, giving rise to an electron avalanche.</a:t>
            </a:r>
          </a:p>
          <a:p>
            <a:pPr lvl="4">
              <a:spcBef>
                <a:spcPts val="300"/>
              </a:spcBef>
            </a:pPr>
            <a:r>
              <a:rPr lang="en-US" b="1" dirty="0">
                <a:solidFill>
                  <a:srgbClr val="0070C0"/>
                </a:solidFill>
              </a:rPr>
              <a:t>Electron </a:t>
            </a:r>
            <a:r>
              <a:rPr lang="en-US" b="1" dirty="0" smtClean="0">
                <a:solidFill>
                  <a:srgbClr val="0070C0"/>
                </a:solidFill>
              </a:rPr>
              <a:t>avalanche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200541" y="4132553"/>
            <a:ext cx="726264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>
                <a:solidFill>
                  <a:srgbClr val="0070C0"/>
                </a:solidFill>
              </a:rPr>
              <a:t>(a measurable charge pulse is induced on the readout electronics).</a:t>
            </a:r>
            <a:endParaRPr lang="en-US" sz="1600" dirty="0"/>
          </a:p>
        </p:txBody>
      </p:sp>
      <p:sp>
        <p:nvSpPr>
          <p:cNvPr id="27" name="Rectángulo 26"/>
          <p:cNvSpPr/>
          <p:nvPr/>
        </p:nvSpPr>
        <p:spPr>
          <a:xfrm>
            <a:off x="765622" y="611189"/>
            <a:ext cx="21464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Townsend Avalanche</a:t>
            </a:r>
          </a:p>
        </p:txBody>
      </p:sp>
      <p:sp>
        <p:nvSpPr>
          <p:cNvPr id="5" name="Rectángulo 4"/>
          <p:cNvSpPr/>
          <p:nvPr/>
        </p:nvSpPr>
        <p:spPr>
          <a:xfrm>
            <a:off x="888632" y="928285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Near thin anode wires, GEM holes or </a:t>
            </a:r>
            <a:r>
              <a:rPr lang="en-US" dirty="0" err="1"/>
              <a:t>Micromegas</a:t>
            </a:r>
            <a:r>
              <a:rPr lang="en-US" dirty="0"/>
              <a:t> meshes:</a:t>
            </a:r>
          </a:p>
          <a:p>
            <a:r>
              <a:rPr lang="en-US" dirty="0" smtClean="0"/>
              <a:t>		E</a:t>
            </a:r>
            <a:r>
              <a:rPr lang="en-US" dirty="0"/>
              <a:t>∼50−100  </a:t>
            </a:r>
            <a:r>
              <a:rPr lang="en-US" dirty="0" smtClean="0"/>
              <a:t>kV/cm</a:t>
            </a:r>
          </a:p>
          <a:p>
            <a:r>
              <a:rPr lang="en-US" dirty="0"/>
              <a:t>Electrons acquire enough energy to ionize new atoms.</a:t>
            </a:r>
          </a:p>
          <a:p>
            <a:r>
              <a:rPr lang="en-US" dirty="0"/>
              <a:t>First Townsend </a:t>
            </a:r>
            <a:r>
              <a:rPr lang="en-US" dirty="0" smtClean="0"/>
              <a:t>coefficient (</a:t>
            </a:r>
            <a:r>
              <a:rPr lang="el-GR" dirty="0" smtClean="0"/>
              <a:t>α</a:t>
            </a:r>
            <a:r>
              <a:rPr lang="es-ES" dirty="0" smtClean="0"/>
              <a:t>)</a:t>
            </a:r>
            <a:endParaRPr lang="en-US" dirty="0"/>
          </a:p>
          <a:p>
            <a:endParaRPr lang="en-US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431690" y="2263727"/>
            <a:ext cx="1400175" cy="41910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226191" y="2172896"/>
            <a:ext cx="942975" cy="55245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68686" y="2191408"/>
            <a:ext cx="2517398" cy="484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412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11 Conector recto"/>
          <p:cNvCxnSpPr/>
          <p:nvPr/>
        </p:nvCxnSpPr>
        <p:spPr>
          <a:xfrm>
            <a:off x="2063552" y="622630"/>
            <a:ext cx="794429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1"/>
          <p:cNvSpPr/>
          <p:nvPr/>
        </p:nvSpPr>
        <p:spPr>
          <a:xfrm>
            <a:off x="1838859" y="-47739"/>
            <a:ext cx="8393681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36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Gaseous detectors: discharges</a:t>
            </a:r>
            <a:endParaRPr lang="en-US" sz="36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pSp>
        <p:nvGrpSpPr>
          <p:cNvPr id="47" name="Grupo 46"/>
          <p:cNvGrpSpPr/>
          <p:nvPr/>
        </p:nvGrpSpPr>
        <p:grpSpPr>
          <a:xfrm>
            <a:off x="-6627" y="-16665"/>
            <a:ext cx="12103581" cy="6862415"/>
            <a:chOff x="-4970" y="-12499"/>
            <a:chExt cx="9077686" cy="5146811"/>
          </a:xfrm>
        </p:grpSpPr>
        <p:sp>
          <p:nvSpPr>
            <p:cNvPr id="48" name="CuadroTexto 47"/>
            <p:cNvSpPr txBox="1"/>
            <p:nvPr/>
          </p:nvSpPr>
          <p:spPr>
            <a:xfrm>
              <a:off x="3473200" y="4875974"/>
              <a:ext cx="2426145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70C0"/>
                  </a:solidFill>
                </a:rPr>
                <a:t>Muon Detectors – TIDPAN 2026 - June 18</a:t>
              </a:r>
              <a:r>
                <a:rPr lang="en-US" sz="1200" baseline="30000" dirty="0">
                  <a:solidFill>
                    <a:srgbClr val="0070C0"/>
                  </a:solidFill>
                </a:rPr>
                <a:t>th</a:t>
              </a:r>
              <a:r>
                <a:rPr lang="en-US" sz="1200" dirty="0">
                  <a:solidFill>
                    <a:srgbClr val="0070C0"/>
                  </a:solidFill>
                </a:rPr>
                <a:t>, 2026</a:t>
              </a:r>
            </a:p>
          </p:txBody>
        </p:sp>
        <p:sp>
          <p:nvSpPr>
            <p:cNvPr id="49" name="Marcador de número de diapositiva 3"/>
            <p:cNvSpPr txBox="1">
              <a:spLocks/>
            </p:cNvSpPr>
            <p:nvPr/>
          </p:nvSpPr>
          <p:spPr>
            <a:xfrm>
              <a:off x="6939116" y="4860412"/>
              <a:ext cx="2133600" cy="273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1pPr>
              <a:lvl2pPr marL="0" marR="0" lvl="1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2pPr>
              <a:lvl3pPr marL="0" marR="0" lvl="2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3pPr>
              <a:lvl4pPr marL="0" marR="0" lvl="3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4pPr>
              <a:lvl5pPr marL="0" marR="0" lvl="4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5pPr>
              <a:lvl6pPr marL="0" marR="0" lvl="5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6pPr>
              <a:lvl7pPr marL="0" marR="0" lvl="6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7pPr>
              <a:lvl8pPr marL="0" marR="0" lvl="7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8pPr>
              <a:lvl9pPr marL="0" marR="0" lvl="8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9pPr>
            </a:lstStyle>
            <a:p>
              <a:fld id="{C88907B1-18C4-493A-883C-D861E70103D1}" type="slidenum">
                <a:rPr lang="en-US" sz="1333">
                  <a:solidFill>
                    <a:srgbClr val="0070C0"/>
                  </a:solidFill>
                  <a:latin typeface="+mj-lt"/>
                </a:rPr>
                <a:t>25</a:t>
              </a:fld>
              <a:endParaRPr lang="en-US" sz="1333" dirty="0">
                <a:solidFill>
                  <a:srgbClr val="0070C0"/>
                </a:solidFill>
                <a:latin typeface="+mj-lt"/>
              </a:endParaRPr>
            </a:p>
          </p:txBody>
        </p:sp>
        <p:sp>
          <p:nvSpPr>
            <p:cNvPr id="50" name="Rectángulo redondeado 49"/>
            <p:cNvSpPr/>
            <p:nvPr/>
          </p:nvSpPr>
          <p:spPr>
            <a:xfrm>
              <a:off x="1051123" y="4964353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 dirty="0"/>
            </a:p>
          </p:txBody>
        </p:sp>
        <p:sp>
          <p:nvSpPr>
            <p:cNvPr id="51" name="Rectángulo redondeado 50"/>
            <p:cNvSpPr/>
            <p:nvPr/>
          </p:nvSpPr>
          <p:spPr>
            <a:xfrm>
              <a:off x="6347392" y="4959777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 dirty="0"/>
            </a:p>
          </p:txBody>
        </p:sp>
        <p:grpSp>
          <p:nvGrpSpPr>
            <p:cNvPr id="52" name="Grupo 51"/>
            <p:cNvGrpSpPr/>
            <p:nvPr/>
          </p:nvGrpSpPr>
          <p:grpSpPr>
            <a:xfrm>
              <a:off x="-4970" y="-12499"/>
              <a:ext cx="1010255" cy="5103917"/>
              <a:chOff x="-4970" y="-12499"/>
              <a:chExt cx="1010255" cy="5103917"/>
            </a:xfrm>
          </p:grpSpPr>
          <p:sp>
            <p:nvSpPr>
              <p:cNvPr id="53" name="Rectángulo 52"/>
              <p:cNvSpPr/>
              <p:nvPr/>
            </p:nvSpPr>
            <p:spPr>
              <a:xfrm>
                <a:off x="296529" y="0"/>
                <a:ext cx="242709" cy="459711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70C0">
                      <a:alpha val="5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400" dirty="0"/>
              </a:p>
            </p:txBody>
          </p:sp>
          <p:pic>
            <p:nvPicPr>
              <p:cNvPr id="54" name="Imagen 5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6200000">
                <a:off x="-413287" y="400788"/>
                <a:ext cx="1314700" cy="488125"/>
              </a:xfrm>
              <a:prstGeom prst="rect">
                <a:avLst/>
              </a:prstGeom>
            </p:spPr>
          </p:pic>
          <p:pic>
            <p:nvPicPr>
              <p:cNvPr id="55" name="Imagen 54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6200000">
                <a:off x="-707628" y="2243646"/>
                <a:ext cx="1725992" cy="286680"/>
              </a:xfrm>
              <a:prstGeom prst="rect">
                <a:avLst/>
              </a:prstGeom>
            </p:spPr>
          </p:pic>
          <p:sp>
            <p:nvSpPr>
              <p:cNvPr id="56" name="CuadroTexto 55"/>
              <p:cNvSpPr txBox="1"/>
              <p:nvPr/>
            </p:nvSpPr>
            <p:spPr>
              <a:xfrm>
                <a:off x="20052" y="4860585"/>
                <a:ext cx="792717" cy="230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0070C0"/>
                    </a:solidFill>
                  </a:rPr>
                  <a:t>C. F. Bedoya</a:t>
                </a:r>
              </a:p>
            </p:txBody>
          </p:sp>
          <p:pic>
            <p:nvPicPr>
              <p:cNvPr id="57" name="Imagen 56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-164719" y="3816463"/>
                <a:ext cx="832586" cy="422901"/>
              </a:xfrm>
              <a:prstGeom prst="rect">
                <a:avLst/>
              </a:prstGeom>
            </p:spPr>
          </p:pic>
          <p:pic>
            <p:nvPicPr>
              <p:cNvPr id="58" name="Imagen 57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4970" y="4597119"/>
                <a:ext cx="1010255" cy="263293"/>
              </a:xfrm>
              <a:prstGeom prst="rect">
                <a:avLst/>
              </a:prstGeom>
            </p:spPr>
          </p:pic>
        </p:grpSp>
      </p:grpSp>
      <p:sp>
        <p:nvSpPr>
          <p:cNvPr id="2" name="Rectángulo 1"/>
          <p:cNvSpPr/>
          <p:nvPr/>
        </p:nvSpPr>
        <p:spPr>
          <a:xfrm>
            <a:off x="992709" y="716982"/>
            <a:ext cx="6096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Avalanche growth is not unlimited</a:t>
            </a:r>
            <a:r>
              <a:rPr lang="en-US" dirty="0" smtClean="0">
                <a:solidFill>
                  <a:srgbClr val="0070C0"/>
                </a:solidFill>
              </a:rPr>
              <a:t>.</a:t>
            </a:r>
          </a:p>
          <a:p>
            <a:endParaRPr lang="en-US" dirty="0">
              <a:solidFill>
                <a:srgbClr val="0070C0"/>
              </a:solidFill>
            </a:endParaRPr>
          </a:p>
          <a:p>
            <a:r>
              <a:rPr lang="en-US" dirty="0" err="1">
                <a:solidFill>
                  <a:srgbClr val="0070C0"/>
                </a:solidFill>
              </a:rPr>
              <a:t>Raether</a:t>
            </a:r>
            <a:r>
              <a:rPr lang="en-US" dirty="0">
                <a:solidFill>
                  <a:srgbClr val="0070C0"/>
                </a:solidFill>
              </a:rPr>
              <a:t> limit:</a:t>
            </a:r>
          </a:p>
          <a:p>
            <a:r>
              <a:rPr lang="en-US" dirty="0">
                <a:solidFill>
                  <a:srgbClr val="0070C0"/>
                </a:solidFill>
              </a:rPr>
              <a:t>N</a:t>
            </a:r>
            <a:r>
              <a:rPr lang="en-US" baseline="-25000" dirty="0">
                <a:solidFill>
                  <a:srgbClr val="0070C0"/>
                </a:solidFill>
              </a:rPr>
              <a:t>crit</a:t>
            </a:r>
            <a:r>
              <a:rPr lang="en-US" dirty="0">
                <a:solidFill>
                  <a:srgbClr val="0070C0"/>
                </a:solidFill>
              </a:rPr>
              <a:t>∼10</a:t>
            </a:r>
            <a:r>
              <a:rPr lang="en-US" baseline="30000" dirty="0">
                <a:solidFill>
                  <a:srgbClr val="0070C0"/>
                </a:solidFill>
              </a:rPr>
              <a:t>7</a:t>
            </a:r>
            <a:r>
              <a:rPr lang="en-US" dirty="0" smtClean="0">
                <a:solidFill>
                  <a:srgbClr val="0070C0"/>
                </a:solidFill>
              </a:rPr>
              <a:t>−10</a:t>
            </a:r>
            <a:r>
              <a:rPr lang="en-US" baseline="30000" dirty="0" smtClean="0">
                <a:solidFill>
                  <a:srgbClr val="0070C0"/>
                </a:solidFill>
              </a:rPr>
              <a:t>8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>
                <a:solidFill>
                  <a:srgbClr val="0070C0"/>
                </a:solidFill>
              </a:rPr>
              <a:t>electrons</a:t>
            </a:r>
            <a:r>
              <a:rPr lang="en-US" dirty="0" smtClean="0">
                <a:solidFill>
                  <a:srgbClr val="0070C0"/>
                </a:solidFill>
              </a:rPr>
              <a:t>.</a:t>
            </a:r>
          </a:p>
          <a:p>
            <a:endParaRPr lang="en-US" dirty="0">
              <a:solidFill>
                <a:srgbClr val="0070C0"/>
              </a:solidFill>
            </a:endParaRPr>
          </a:p>
          <a:p>
            <a:r>
              <a:rPr lang="en-US" dirty="0">
                <a:solidFill>
                  <a:srgbClr val="0070C0"/>
                </a:solidFill>
              </a:rPr>
              <a:t>Beyond this: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</a:rPr>
              <a:t>Space charge builds up.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</a:rPr>
              <a:t>Streamer formation occurs.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</a:rPr>
              <a:t>Full discharge (spark) may develop.</a:t>
            </a:r>
          </a:p>
        </p:txBody>
      </p:sp>
      <p:sp>
        <p:nvSpPr>
          <p:cNvPr id="4" name="Rectángulo 3"/>
          <p:cNvSpPr/>
          <p:nvPr/>
        </p:nvSpPr>
        <p:spPr>
          <a:xfrm>
            <a:off x="1108219" y="3530029"/>
            <a:ext cx="6096000" cy="261610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b="1" dirty="0">
                <a:solidFill>
                  <a:srgbClr val="0070C0"/>
                </a:solidFill>
              </a:rPr>
              <a:t>Consequences</a:t>
            </a:r>
            <a:endParaRPr lang="en-US" sz="1600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70C0"/>
                </a:solidFill>
              </a:rPr>
              <a:t>Dead time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70C0"/>
                </a:solidFill>
              </a:rPr>
              <a:t>Electronics damage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70C0"/>
                </a:solidFill>
              </a:rPr>
              <a:t>Detector ageing </a:t>
            </a:r>
          </a:p>
          <a:p>
            <a:r>
              <a:rPr lang="en-US" sz="1600" b="1" dirty="0">
                <a:solidFill>
                  <a:srgbClr val="0070C0"/>
                </a:solidFill>
              </a:rPr>
              <a:t>Mitigation</a:t>
            </a:r>
            <a:endParaRPr lang="en-US" sz="1600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70C0"/>
                </a:solidFill>
              </a:rPr>
              <a:t>Resistive electrodes (RPCs)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70C0"/>
                </a:solidFill>
              </a:rPr>
              <a:t>Segmented GEMs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70C0"/>
                </a:solidFill>
              </a:rPr>
              <a:t>Resistive </a:t>
            </a:r>
            <a:r>
              <a:rPr lang="en-US" sz="1600" dirty="0" err="1">
                <a:solidFill>
                  <a:srgbClr val="0070C0"/>
                </a:solidFill>
              </a:rPr>
              <a:t>Micromegas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70C0"/>
                </a:solidFill>
              </a:rPr>
              <a:t>Optimized gas mixtures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70C0"/>
                </a:solidFill>
              </a:rPr>
              <a:t>Multi-stage amplification</a:t>
            </a:r>
          </a:p>
        </p:txBody>
      </p:sp>
      <p:pic>
        <p:nvPicPr>
          <p:cNvPr id="19" name="Picture 4">
            <a:extLst>
              <a:ext uri="{FF2B5EF4-FFF2-40B4-BE49-F238E27FC236}">
                <a16:creationId xmlns:a16="http://schemas.microsoft.com/office/drawing/2014/main" id="{FE51552A-5718-F544-A477-BF112878E2D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5330"/>
          <a:stretch/>
        </p:blipFill>
        <p:spPr>
          <a:xfrm rot="10800000">
            <a:off x="5376244" y="953761"/>
            <a:ext cx="3655949" cy="2763051"/>
          </a:xfrm>
          <a:prstGeom prst="rect">
            <a:avLst/>
          </a:prstGeom>
        </p:spPr>
      </p:pic>
      <p:sp>
        <p:nvSpPr>
          <p:cNvPr id="20" name="TextBox 8">
            <a:extLst>
              <a:ext uri="{FF2B5EF4-FFF2-40B4-BE49-F238E27FC236}">
                <a16:creationId xmlns:a16="http://schemas.microsoft.com/office/drawing/2014/main" id="{253E057E-6B60-EBB4-51AB-F48B9DBFCD45}"/>
              </a:ext>
            </a:extLst>
          </p:cNvPr>
          <p:cNvSpPr txBox="1"/>
          <p:nvPr/>
        </p:nvSpPr>
        <p:spPr>
          <a:xfrm>
            <a:off x="9364002" y="1886247"/>
            <a:ext cx="23594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>
                <a:solidFill>
                  <a:srgbClr val="0070C0"/>
                </a:solidFill>
              </a:rPr>
              <a:t>MSGC (1994</a:t>
            </a:r>
            <a:r>
              <a:rPr lang="en-GB" sz="1600" dirty="0" smtClean="0">
                <a:solidFill>
                  <a:srgbClr val="0070C0"/>
                </a:solidFill>
              </a:rPr>
              <a:t>)</a:t>
            </a:r>
          </a:p>
          <a:p>
            <a:r>
              <a:rPr lang="en-US" sz="1600" dirty="0">
                <a:solidFill>
                  <a:srgbClr val="0070C0"/>
                </a:solidFill>
              </a:rPr>
              <a:t>Micro-Strip Gas Chambers</a:t>
            </a:r>
            <a:endParaRPr lang="en-GB" sz="1600" dirty="0">
              <a:solidFill>
                <a:srgbClr val="0070C0"/>
              </a:solidFill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6248363" y="4002456"/>
            <a:ext cx="5006633" cy="2674200"/>
            <a:chOff x="6248363" y="4002456"/>
            <a:chExt cx="5006633" cy="2674200"/>
          </a:xfrm>
        </p:grpSpPr>
        <p:pic>
          <p:nvPicPr>
            <p:cNvPr id="5" name="Imagen 4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311778" y="4002456"/>
              <a:ext cx="4943218" cy="2674200"/>
            </a:xfrm>
            <a:prstGeom prst="rect">
              <a:avLst/>
            </a:prstGeom>
          </p:spPr>
        </p:pic>
        <p:sp>
          <p:nvSpPr>
            <p:cNvPr id="6" name="Rectángulo 5"/>
            <p:cNvSpPr/>
            <p:nvPr/>
          </p:nvSpPr>
          <p:spPr>
            <a:xfrm>
              <a:off x="6248363" y="6264520"/>
              <a:ext cx="515294" cy="3368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7747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11 Conector recto"/>
          <p:cNvCxnSpPr/>
          <p:nvPr/>
        </p:nvCxnSpPr>
        <p:spPr>
          <a:xfrm>
            <a:off x="2063552" y="528034"/>
            <a:ext cx="794429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1"/>
          <p:cNvSpPr/>
          <p:nvPr/>
        </p:nvSpPr>
        <p:spPr>
          <a:xfrm>
            <a:off x="1838859" y="-126569"/>
            <a:ext cx="8393681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36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Gaseous detectors: Operation modes</a:t>
            </a:r>
            <a:endParaRPr lang="en-US" sz="36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pSp>
        <p:nvGrpSpPr>
          <p:cNvPr id="47" name="Grupo 46"/>
          <p:cNvGrpSpPr/>
          <p:nvPr/>
        </p:nvGrpSpPr>
        <p:grpSpPr>
          <a:xfrm>
            <a:off x="-6627" y="-16665"/>
            <a:ext cx="12103581" cy="6862415"/>
            <a:chOff x="-4970" y="-12499"/>
            <a:chExt cx="9077686" cy="5146811"/>
          </a:xfrm>
        </p:grpSpPr>
        <p:sp>
          <p:nvSpPr>
            <p:cNvPr id="48" name="CuadroTexto 47"/>
            <p:cNvSpPr txBox="1"/>
            <p:nvPr/>
          </p:nvSpPr>
          <p:spPr>
            <a:xfrm>
              <a:off x="3473200" y="4875974"/>
              <a:ext cx="2426145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70C0"/>
                  </a:solidFill>
                </a:rPr>
                <a:t>Muon Detectors – TIDPAN 2026 - June 18</a:t>
              </a:r>
              <a:r>
                <a:rPr lang="en-US" sz="1200" baseline="30000" dirty="0">
                  <a:solidFill>
                    <a:srgbClr val="0070C0"/>
                  </a:solidFill>
                </a:rPr>
                <a:t>th</a:t>
              </a:r>
              <a:r>
                <a:rPr lang="en-US" sz="1200" dirty="0">
                  <a:solidFill>
                    <a:srgbClr val="0070C0"/>
                  </a:solidFill>
                </a:rPr>
                <a:t>, 2026</a:t>
              </a:r>
            </a:p>
          </p:txBody>
        </p:sp>
        <p:sp>
          <p:nvSpPr>
            <p:cNvPr id="49" name="Marcador de número de diapositiva 3"/>
            <p:cNvSpPr txBox="1">
              <a:spLocks/>
            </p:cNvSpPr>
            <p:nvPr/>
          </p:nvSpPr>
          <p:spPr>
            <a:xfrm>
              <a:off x="6939116" y="4860412"/>
              <a:ext cx="2133600" cy="273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1pPr>
              <a:lvl2pPr marL="0" marR="0" lvl="1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2pPr>
              <a:lvl3pPr marL="0" marR="0" lvl="2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3pPr>
              <a:lvl4pPr marL="0" marR="0" lvl="3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4pPr>
              <a:lvl5pPr marL="0" marR="0" lvl="4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5pPr>
              <a:lvl6pPr marL="0" marR="0" lvl="5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6pPr>
              <a:lvl7pPr marL="0" marR="0" lvl="6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7pPr>
              <a:lvl8pPr marL="0" marR="0" lvl="7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8pPr>
              <a:lvl9pPr marL="0" marR="0" lvl="8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9pPr>
            </a:lstStyle>
            <a:p>
              <a:fld id="{C88907B1-18C4-493A-883C-D861E70103D1}" type="slidenum">
                <a:rPr lang="en-US" sz="1333">
                  <a:solidFill>
                    <a:srgbClr val="0070C0"/>
                  </a:solidFill>
                  <a:latin typeface="+mj-lt"/>
                </a:rPr>
                <a:t>26</a:t>
              </a:fld>
              <a:endParaRPr lang="en-US" sz="1333" dirty="0">
                <a:solidFill>
                  <a:srgbClr val="0070C0"/>
                </a:solidFill>
                <a:latin typeface="+mj-lt"/>
              </a:endParaRPr>
            </a:p>
          </p:txBody>
        </p:sp>
        <p:sp>
          <p:nvSpPr>
            <p:cNvPr id="50" name="Rectángulo redondeado 49"/>
            <p:cNvSpPr/>
            <p:nvPr/>
          </p:nvSpPr>
          <p:spPr>
            <a:xfrm>
              <a:off x="1051123" y="4964353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 dirty="0"/>
            </a:p>
          </p:txBody>
        </p:sp>
        <p:sp>
          <p:nvSpPr>
            <p:cNvPr id="51" name="Rectángulo redondeado 50"/>
            <p:cNvSpPr/>
            <p:nvPr/>
          </p:nvSpPr>
          <p:spPr>
            <a:xfrm>
              <a:off x="6347392" y="4959777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 dirty="0"/>
            </a:p>
          </p:txBody>
        </p:sp>
        <p:grpSp>
          <p:nvGrpSpPr>
            <p:cNvPr id="52" name="Grupo 51"/>
            <p:cNvGrpSpPr/>
            <p:nvPr/>
          </p:nvGrpSpPr>
          <p:grpSpPr>
            <a:xfrm>
              <a:off x="-4970" y="-12499"/>
              <a:ext cx="1010255" cy="5103917"/>
              <a:chOff x="-4970" y="-12499"/>
              <a:chExt cx="1010255" cy="5103917"/>
            </a:xfrm>
          </p:grpSpPr>
          <p:sp>
            <p:nvSpPr>
              <p:cNvPr id="53" name="Rectángulo 52"/>
              <p:cNvSpPr/>
              <p:nvPr/>
            </p:nvSpPr>
            <p:spPr>
              <a:xfrm>
                <a:off x="296529" y="0"/>
                <a:ext cx="242709" cy="459711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70C0">
                      <a:alpha val="5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400" dirty="0"/>
              </a:p>
            </p:txBody>
          </p:sp>
          <p:pic>
            <p:nvPicPr>
              <p:cNvPr id="54" name="Imagen 5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6200000">
                <a:off x="-413287" y="400788"/>
                <a:ext cx="1314700" cy="488125"/>
              </a:xfrm>
              <a:prstGeom prst="rect">
                <a:avLst/>
              </a:prstGeom>
            </p:spPr>
          </p:pic>
          <p:pic>
            <p:nvPicPr>
              <p:cNvPr id="55" name="Imagen 54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6200000">
                <a:off x="-707628" y="2243646"/>
                <a:ext cx="1725992" cy="286680"/>
              </a:xfrm>
              <a:prstGeom prst="rect">
                <a:avLst/>
              </a:prstGeom>
            </p:spPr>
          </p:pic>
          <p:sp>
            <p:nvSpPr>
              <p:cNvPr id="56" name="CuadroTexto 55"/>
              <p:cNvSpPr txBox="1"/>
              <p:nvPr/>
            </p:nvSpPr>
            <p:spPr>
              <a:xfrm>
                <a:off x="20052" y="4860585"/>
                <a:ext cx="792717" cy="230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0070C0"/>
                    </a:solidFill>
                  </a:rPr>
                  <a:t>C. F. Bedoya</a:t>
                </a:r>
              </a:p>
            </p:txBody>
          </p:sp>
          <p:pic>
            <p:nvPicPr>
              <p:cNvPr id="57" name="Imagen 56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-164719" y="3816463"/>
                <a:ext cx="832586" cy="422901"/>
              </a:xfrm>
              <a:prstGeom prst="rect">
                <a:avLst/>
              </a:prstGeom>
            </p:spPr>
          </p:pic>
          <p:pic>
            <p:nvPicPr>
              <p:cNvPr id="58" name="Imagen 57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4970" y="4597119"/>
                <a:ext cx="1010255" cy="263293"/>
              </a:xfrm>
              <a:prstGeom prst="rect">
                <a:avLst/>
              </a:prstGeom>
            </p:spPr>
          </p:pic>
        </p:grpSp>
      </p:grpSp>
      <p:pic>
        <p:nvPicPr>
          <p:cNvPr id="18" name="Google Shape;306;p3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563503" y="519762"/>
            <a:ext cx="4762500" cy="5667375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307;p31"/>
          <p:cNvSpPr txBox="1">
            <a:spLocks/>
          </p:cNvSpPr>
          <p:nvPr/>
        </p:nvSpPr>
        <p:spPr>
          <a:xfrm>
            <a:off x="736510" y="630900"/>
            <a:ext cx="5216754" cy="61576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vert="horz" wrap="square" lIns="121900" tIns="60933" rIns="121900" bIns="60933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b="1" dirty="0" smtClean="0">
                <a:solidFill>
                  <a:srgbClr val="0070C0"/>
                </a:solidFill>
              </a:rPr>
              <a:t>Depending on the </a:t>
            </a:r>
            <a:r>
              <a:rPr lang="en-US" sz="1600" b="1" dirty="0" smtClean="0">
                <a:solidFill>
                  <a:srgbClr val="C00000"/>
                </a:solidFill>
              </a:rPr>
              <a:t>applied voltage,</a:t>
            </a:r>
            <a:r>
              <a:rPr lang="en-US" sz="1600" b="1" dirty="0" smtClean="0">
                <a:solidFill>
                  <a:srgbClr val="0070C0"/>
                </a:solidFill>
              </a:rPr>
              <a:t> different operating regimes can be identified:</a:t>
            </a:r>
            <a:endParaRPr lang="en-US" sz="1600" dirty="0" smtClean="0">
              <a:solidFill>
                <a:srgbClr val="0070C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b="1" dirty="0" smtClean="0">
                <a:solidFill>
                  <a:srgbClr val="C00000"/>
                </a:solidFill>
              </a:rPr>
              <a:t>Recombination</a:t>
            </a:r>
            <a:r>
              <a:rPr lang="en-US" sz="1600" b="1" dirty="0" smtClean="0">
                <a:solidFill>
                  <a:srgbClr val="0070C0"/>
                </a:solidFill>
              </a:rPr>
              <a:t> region</a:t>
            </a:r>
          </a:p>
          <a:p>
            <a:pPr marL="457200" lvl="1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 smtClean="0">
                <a:solidFill>
                  <a:srgbClr val="0070C0"/>
                </a:solidFill>
              </a:rPr>
              <a:t>Electrons recombine with positive ions before reaching the anode.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b="1" dirty="0" smtClean="0">
                <a:solidFill>
                  <a:srgbClr val="C00000"/>
                </a:solidFill>
              </a:rPr>
              <a:t>Ionization</a:t>
            </a:r>
            <a:r>
              <a:rPr lang="en-US" sz="1600" b="1" dirty="0" smtClean="0">
                <a:solidFill>
                  <a:srgbClr val="0070C0"/>
                </a:solidFill>
              </a:rPr>
              <a:t> region</a:t>
            </a:r>
          </a:p>
          <a:p>
            <a:pPr marL="457200" lvl="1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 smtClean="0">
                <a:solidFill>
                  <a:srgbClr val="0070C0"/>
                </a:solidFill>
              </a:rPr>
              <a:t>Electrons reach the anode, but no gas multiplication occurs.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b="1" dirty="0" smtClean="0">
                <a:solidFill>
                  <a:srgbClr val="C00000"/>
                </a:solidFill>
              </a:rPr>
              <a:t>Proportional</a:t>
            </a:r>
            <a:r>
              <a:rPr lang="en-US" sz="1600" b="1" dirty="0" smtClean="0">
                <a:solidFill>
                  <a:srgbClr val="0070C0"/>
                </a:solidFill>
              </a:rPr>
              <a:t> region</a:t>
            </a:r>
          </a:p>
          <a:p>
            <a:pPr marL="457200" lvl="1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 smtClean="0">
                <a:solidFill>
                  <a:srgbClr val="0070C0"/>
                </a:solidFill>
              </a:rPr>
              <a:t>The number of electrons produced in the avalanche is proportional to the initial ionization.</a:t>
            </a:r>
          </a:p>
          <a:p>
            <a:pPr marL="457200" lvl="1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i="1" dirty="0" smtClean="0">
                <a:solidFill>
                  <a:srgbClr val="0070C0"/>
                </a:solidFill>
              </a:rPr>
              <a:t>As a result, the deposited energy can be measured.</a:t>
            </a:r>
            <a:endParaRPr lang="en-US" sz="1600" dirty="0" smtClean="0">
              <a:solidFill>
                <a:srgbClr val="0070C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b="1" dirty="0" smtClean="0">
                <a:solidFill>
                  <a:srgbClr val="0070C0"/>
                </a:solidFill>
              </a:rPr>
              <a:t>Limited proportionality region</a:t>
            </a:r>
          </a:p>
          <a:p>
            <a:pPr marL="457200" lvl="1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 smtClean="0">
                <a:solidFill>
                  <a:srgbClr val="0070C0"/>
                </a:solidFill>
              </a:rPr>
              <a:t>Saturation effects become significant.</a:t>
            </a:r>
          </a:p>
          <a:p>
            <a:pPr marL="457200" lvl="1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 smtClean="0">
                <a:solidFill>
                  <a:srgbClr val="0070C0"/>
                </a:solidFill>
              </a:rPr>
              <a:t>Strong photoemission leads to the development of secondary avalanches.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b="1" dirty="0" smtClean="0">
                <a:solidFill>
                  <a:srgbClr val="C00000"/>
                </a:solidFill>
              </a:rPr>
              <a:t>Geiger</a:t>
            </a:r>
            <a:r>
              <a:rPr lang="en-US" sz="1600" b="1" dirty="0" smtClean="0">
                <a:solidFill>
                  <a:srgbClr val="0070C0"/>
                </a:solidFill>
              </a:rPr>
              <a:t> region</a:t>
            </a:r>
          </a:p>
          <a:p>
            <a:pPr marL="457200" lvl="1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 smtClean="0">
                <a:solidFill>
                  <a:srgbClr val="0070C0"/>
                </a:solidFill>
              </a:rPr>
              <a:t>Massive photoemission occurs throughout the detector volume.</a:t>
            </a:r>
          </a:p>
          <a:p>
            <a:pPr marL="457200" lvl="1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i="1" dirty="0" smtClean="0">
                <a:solidFill>
                  <a:srgbClr val="0070C0"/>
                </a:solidFill>
              </a:rPr>
              <a:t>The pulse amplitude is no longer related to the initial ionization, so energy measurements are not possible.</a:t>
            </a:r>
            <a:endParaRPr lang="en-US" sz="1600" dirty="0" smtClean="0">
              <a:solidFill>
                <a:srgbClr val="0070C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b="1" dirty="0" smtClean="0">
                <a:solidFill>
                  <a:srgbClr val="C00000"/>
                </a:solidFill>
              </a:rPr>
              <a:t>Continuous discharge </a:t>
            </a:r>
            <a:r>
              <a:rPr lang="en-US" sz="1600" b="1" dirty="0" smtClean="0">
                <a:solidFill>
                  <a:srgbClr val="0070C0"/>
                </a:solidFill>
              </a:rPr>
              <a:t>region</a:t>
            </a:r>
          </a:p>
          <a:p>
            <a:pPr marL="457200" lvl="1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 smtClean="0">
                <a:solidFill>
                  <a:srgbClr val="0070C0"/>
                </a:solidFill>
              </a:rPr>
              <a:t>The detector enters a self-sustained discharge state and can no longer operate properly.</a:t>
            </a:r>
            <a:endParaRPr lang="en-US" sz="1600" dirty="0">
              <a:solidFill>
                <a:srgbClr val="0070C0"/>
              </a:solidFill>
            </a:endParaRPr>
          </a:p>
        </p:txBody>
      </p:sp>
      <p:pic>
        <p:nvPicPr>
          <p:cNvPr id="20" name="Picture 2" descr="Resultado de imagen de cámara de ionización">
            <a:extLst>
              <a:ext uri="{FF2B5EF4-FFF2-40B4-BE49-F238E27FC236}">
                <a16:creationId xmlns:a16="http://schemas.microsoft.com/office/drawing/2014/main" id="{23A8F131-36C0-45F9-90D5-BBC57C7017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65"/>
          <a:stretch/>
        </p:blipFill>
        <p:spPr bwMode="auto">
          <a:xfrm>
            <a:off x="5869622" y="1225475"/>
            <a:ext cx="1652073" cy="1522139"/>
          </a:xfrm>
          <a:custGeom>
            <a:avLst/>
            <a:gdLst>
              <a:gd name="connsiteX0" fmla="*/ 0 w 1477027"/>
              <a:gd name="connsiteY0" fmla="*/ 0 h 1360860"/>
              <a:gd name="connsiteX1" fmla="*/ 462802 w 1477027"/>
              <a:gd name="connsiteY1" fmla="*/ 0 h 1360860"/>
              <a:gd name="connsiteX2" fmla="*/ 969914 w 1477027"/>
              <a:gd name="connsiteY2" fmla="*/ 0 h 1360860"/>
              <a:gd name="connsiteX3" fmla="*/ 1477027 w 1477027"/>
              <a:gd name="connsiteY3" fmla="*/ 0 h 1360860"/>
              <a:gd name="connsiteX4" fmla="*/ 1477027 w 1477027"/>
              <a:gd name="connsiteY4" fmla="*/ 467229 h 1360860"/>
              <a:gd name="connsiteX5" fmla="*/ 1477027 w 1477027"/>
              <a:gd name="connsiteY5" fmla="*/ 907240 h 1360860"/>
              <a:gd name="connsiteX6" fmla="*/ 1477027 w 1477027"/>
              <a:gd name="connsiteY6" fmla="*/ 1360860 h 1360860"/>
              <a:gd name="connsiteX7" fmla="*/ 955144 w 1477027"/>
              <a:gd name="connsiteY7" fmla="*/ 1360860 h 1360860"/>
              <a:gd name="connsiteX8" fmla="*/ 492342 w 1477027"/>
              <a:gd name="connsiteY8" fmla="*/ 1360860 h 1360860"/>
              <a:gd name="connsiteX9" fmla="*/ 0 w 1477027"/>
              <a:gd name="connsiteY9" fmla="*/ 1360860 h 1360860"/>
              <a:gd name="connsiteX10" fmla="*/ 0 w 1477027"/>
              <a:gd name="connsiteY10" fmla="*/ 920849 h 1360860"/>
              <a:gd name="connsiteX11" fmla="*/ 0 w 1477027"/>
              <a:gd name="connsiteY11" fmla="*/ 440011 h 1360860"/>
              <a:gd name="connsiteX12" fmla="*/ 0 w 1477027"/>
              <a:gd name="connsiteY12" fmla="*/ 0 h 1360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77027" h="1360860" extrusionOk="0">
                <a:moveTo>
                  <a:pt x="0" y="0"/>
                </a:moveTo>
                <a:cubicBezTo>
                  <a:pt x="132911" y="-25436"/>
                  <a:pt x="312251" y="9249"/>
                  <a:pt x="462802" y="0"/>
                </a:cubicBezTo>
                <a:cubicBezTo>
                  <a:pt x="613353" y="-9249"/>
                  <a:pt x="842239" y="37788"/>
                  <a:pt x="969914" y="0"/>
                </a:cubicBezTo>
                <a:cubicBezTo>
                  <a:pt x="1097589" y="-37788"/>
                  <a:pt x="1351844" y="46429"/>
                  <a:pt x="1477027" y="0"/>
                </a:cubicBezTo>
                <a:cubicBezTo>
                  <a:pt x="1524352" y="161176"/>
                  <a:pt x="1473773" y="291616"/>
                  <a:pt x="1477027" y="467229"/>
                </a:cubicBezTo>
                <a:cubicBezTo>
                  <a:pt x="1480281" y="642842"/>
                  <a:pt x="1451889" y="808203"/>
                  <a:pt x="1477027" y="907240"/>
                </a:cubicBezTo>
                <a:cubicBezTo>
                  <a:pt x="1502165" y="1006277"/>
                  <a:pt x="1459323" y="1176279"/>
                  <a:pt x="1477027" y="1360860"/>
                </a:cubicBezTo>
                <a:cubicBezTo>
                  <a:pt x="1355242" y="1404440"/>
                  <a:pt x="1175363" y="1306543"/>
                  <a:pt x="955144" y="1360860"/>
                </a:cubicBezTo>
                <a:cubicBezTo>
                  <a:pt x="734925" y="1415177"/>
                  <a:pt x="667779" y="1336989"/>
                  <a:pt x="492342" y="1360860"/>
                </a:cubicBezTo>
                <a:cubicBezTo>
                  <a:pt x="316905" y="1384731"/>
                  <a:pt x="177423" y="1329791"/>
                  <a:pt x="0" y="1360860"/>
                </a:cubicBezTo>
                <a:cubicBezTo>
                  <a:pt x="-45807" y="1239574"/>
                  <a:pt x="9632" y="1089559"/>
                  <a:pt x="0" y="920849"/>
                </a:cubicBezTo>
                <a:cubicBezTo>
                  <a:pt x="-9632" y="752139"/>
                  <a:pt x="48053" y="558257"/>
                  <a:pt x="0" y="440011"/>
                </a:cubicBezTo>
                <a:cubicBezTo>
                  <a:pt x="-48053" y="321765"/>
                  <a:pt x="36426" y="218874"/>
                  <a:pt x="0" y="0"/>
                </a:cubicBezTo>
                <a:close/>
              </a:path>
            </a:pathLst>
          </a:custGeom>
          <a:noFill/>
          <a:ln w="38100">
            <a:solidFill>
              <a:schemeClr val="accent1">
                <a:lumMod val="75000"/>
              </a:schemeClr>
            </a:solidFill>
            <a:extLst>
              <a:ext uri="{C807C97D-BFC1-408E-A445-0C87EB9F89A2}">
                <ask:lineSketchStyleProps xmlns="" xmlns:ask="http://schemas.microsoft.com/office/drawing/2018/sketchyshapes" sd="287847301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CuadroTexto 20"/>
          <p:cNvSpPr txBox="1"/>
          <p:nvPr/>
        </p:nvSpPr>
        <p:spPr>
          <a:xfrm>
            <a:off x="6378901" y="566823"/>
            <a:ext cx="16107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err="1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Ionization</a:t>
            </a:r>
            <a:r>
              <a:rPr lang="es-ES" sz="2000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b="1" dirty="0" err="1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chamber</a:t>
            </a:r>
            <a:endParaRPr lang="en-US" sz="2000" b="1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2" name="Picture 2" descr="Resultado de imagen de primer detector de radiacion">
            <a:extLst>
              <a:ext uri="{FF2B5EF4-FFF2-40B4-BE49-F238E27FC236}">
                <a16:creationId xmlns:a16="http://schemas.microsoft.com/office/drawing/2014/main" id="{5543737B-E37B-4985-83AF-47F9EB9E31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3264" y="5263069"/>
            <a:ext cx="1958339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CuadroTexto 22"/>
          <p:cNvSpPr txBox="1"/>
          <p:nvPr/>
        </p:nvSpPr>
        <p:spPr>
          <a:xfrm>
            <a:off x="7928211" y="5841466"/>
            <a:ext cx="17891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err="1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Geiger</a:t>
            </a:r>
            <a:r>
              <a:rPr lang="es-ES" sz="2000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-Müller </a:t>
            </a:r>
            <a:r>
              <a:rPr lang="es-ES" sz="2000" b="1" dirty="0" err="1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counter</a:t>
            </a:r>
            <a:endParaRPr lang="en-US" sz="2000" b="1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CuadroTexto 23"/>
          <p:cNvSpPr txBox="1"/>
          <p:nvPr/>
        </p:nvSpPr>
        <p:spPr>
          <a:xfrm>
            <a:off x="5863109" y="3019416"/>
            <a:ext cx="18508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err="1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Proportional</a:t>
            </a:r>
            <a:r>
              <a:rPr lang="es-ES" sz="2000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b="1" dirty="0" err="1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counter</a:t>
            </a:r>
            <a:endParaRPr lang="en-US" sz="2000" b="1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5" name="Imagen 2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59402" y="3864410"/>
            <a:ext cx="2140980" cy="1075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523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11 Conector recto"/>
          <p:cNvCxnSpPr/>
          <p:nvPr/>
        </p:nvCxnSpPr>
        <p:spPr>
          <a:xfrm>
            <a:off x="2063552" y="622630"/>
            <a:ext cx="794429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1"/>
          <p:cNvSpPr/>
          <p:nvPr/>
        </p:nvSpPr>
        <p:spPr>
          <a:xfrm>
            <a:off x="1838859" y="-47739"/>
            <a:ext cx="8393681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36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Gaseous detectors: Choice of gas</a:t>
            </a:r>
            <a:endParaRPr lang="en-US" sz="36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pSp>
        <p:nvGrpSpPr>
          <p:cNvPr id="47" name="Grupo 46"/>
          <p:cNvGrpSpPr/>
          <p:nvPr/>
        </p:nvGrpSpPr>
        <p:grpSpPr>
          <a:xfrm>
            <a:off x="-6627" y="-16665"/>
            <a:ext cx="12103581" cy="6862415"/>
            <a:chOff x="-4970" y="-12499"/>
            <a:chExt cx="9077686" cy="5146811"/>
          </a:xfrm>
        </p:grpSpPr>
        <p:sp>
          <p:nvSpPr>
            <p:cNvPr id="48" name="CuadroTexto 47"/>
            <p:cNvSpPr txBox="1"/>
            <p:nvPr/>
          </p:nvSpPr>
          <p:spPr>
            <a:xfrm>
              <a:off x="3473200" y="4875974"/>
              <a:ext cx="2426145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70C0"/>
                  </a:solidFill>
                </a:rPr>
                <a:t>Muon Detectors – TIDPAN 2026 - June 18</a:t>
              </a:r>
              <a:r>
                <a:rPr lang="en-US" sz="1200" baseline="30000" dirty="0">
                  <a:solidFill>
                    <a:srgbClr val="0070C0"/>
                  </a:solidFill>
                </a:rPr>
                <a:t>th</a:t>
              </a:r>
              <a:r>
                <a:rPr lang="en-US" sz="1200" dirty="0">
                  <a:solidFill>
                    <a:srgbClr val="0070C0"/>
                  </a:solidFill>
                </a:rPr>
                <a:t>, 2026</a:t>
              </a:r>
            </a:p>
          </p:txBody>
        </p:sp>
        <p:sp>
          <p:nvSpPr>
            <p:cNvPr id="49" name="Marcador de número de diapositiva 3"/>
            <p:cNvSpPr txBox="1">
              <a:spLocks/>
            </p:cNvSpPr>
            <p:nvPr/>
          </p:nvSpPr>
          <p:spPr>
            <a:xfrm>
              <a:off x="6939116" y="4860412"/>
              <a:ext cx="2133600" cy="273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1pPr>
              <a:lvl2pPr marL="0" marR="0" lvl="1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2pPr>
              <a:lvl3pPr marL="0" marR="0" lvl="2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3pPr>
              <a:lvl4pPr marL="0" marR="0" lvl="3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4pPr>
              <a:lvl5pPr marL="0" marR="0" lvl="4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5pPr>
              <a:lvl6pPr marL="0" marR="0" lvl="5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6pPr>
              <a:lvl7pPr marL="0" marR="0" lvl="6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7pPr>
              <a:lvl8pPr marL="0" marR="0" lvl="7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8pPr>
              <a:lvl9pPr marL="0" marR="0" lvl="8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9pPr>
            </a:lstStyle>
            <a:p>
              <a:fld id="{C88907B1-18C4-493A-883C-D861E70103D1}" type="slidenum">
                <a:rPr lang="en-US" sz="1333">
                  <a:solidFill>
                    <a:srgbClr val="0070C0"/>
                  </a:solidFill>
                  <a:latin typeface="+mj-lt"/>
                </a:rPr>
                <a:t>27</a:t>
              </a:fld>
              <a:endParaRPr lang="en-US" sz="1333" dirty="0">
                <a:solidFill>
                  <a:srgbClr val="0070C0"/>
                </a:solidFill>
                <a:latin typeface="+mj-lt"/>
              </a:endParaRPr>
            </a:p>
          </p:txBody>
        </p:sp>
        <p:sp>
          <p:nvSpPr>
            <p:cNvPr id="50" name="Rectángulo redondeado 49"/>
            <p:cNvSpPr/>
            <p:nvPr/>
          </p:nvSpPr>
          <p:spPr>
            <a:xfrm>
              <a:off x="1051123" y="4964353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 dirty="0"/>
            </a:p>
          </p:txBody>
        </p:sp>
        <p:sp>
          <p:nvSpPr>
            <p:cNvPr id="51" name="Rectángulo redondeado 50"/>
            <p:cNvSpPr/>
            <p:nvPr/>
          </p:nvSpPr>
          <p:spPr>
            <a:xfrm>
              <a:off x="6347392" y="4959777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 dirty="0"/>
            </a:p>
          </p:txBody>
        </p:sp>
        <p:grpSp>
          <p:nvGrpSpPr>
            <p:cNvPr id="52" name="Grupo 51"/>
            <p:cNvGrpSpPr/>
            <p:nvPr/>
          </p:nvGrpSpPr>
          <p:grpSpPr>
            <a:xfrm>
              <a:off x="-4970" y="-12499"/>
              <a:ext cx="1010255" cy="5103917"/>
              <a:chOff x="-4970" y="-12499"/>
              <a:chExt cx="1010255" cy="5103917"/>
            </a:xfrm>
          </p:grpSpPr>
          <p:sp>
            <p:nvSpPr>
              <p:cNvPr id="53" name="Rectángulo 52"/>
              <p:cNvSpPr/>
              <p:nvPr/>
            </p:nvSpPr>
            <p:spPr>
              <a:xfrm>
                <a:off x="296529" y="0"/>
                <a:ext cx="242709" cy="459711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70C0">
                      <a:alpha val="5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400" dirty="0"/>
              </a:p>
            </p:txBody>
          </p:sp>
          <p:pic>
            <p:nvPicPr>
              <p:cNvPr id="54" name="Imagen 5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6200000">
                <a:off x="-413287" y="400788"/>
                <a:ext cx="1314700" cy="488125"/>
              </a:xfrm>
              <a:prstGeom prst="rect">
                <a:avLst/>
              </a:prstGeom>
            </p:spPr>
          </p:pic>
          <p:pic>
            <p:nvPicPr>
              <p:cNvPr id="55" name="Imagen 54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6200000">
                <a:off x="-707628" y="2243646"/>
                <a:ext cx="1725992" cy="286680"/>
              </a:xfrm>
              <a:prstGeom prst="rect">
                <a:avLst/>
              </a:prstGeom>
            </p:spPr>
          </p:pic>
          <p:sp>
            <p:nvSpPr>
              <p:cNvPr id="56" name="CuadroTexto 55"/>
              <p:cNvSpPr txBox="1"/>
              <p:nvPr/>
            </p:nvSpPr>
            <p:spPr>
              <a:xfrm>
                <a:off x="20052" y="4860585"/>
                <a:ext cx="792717" cy="230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0070C0"/>
                    </a:solidFill>
                  </a:rPr>
                  <a:t>C. F. Bedoya</a:t>
                </a:r>
              </a:p>
            </p:txBody>
          </p:sp>
          <p:pic>
            <p:nvPicPr>
              <p:cNvPr id="57" name="Imagen 56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-164719" y="3816463"/>
                <a:ext cx="832586" cy="422901"/>
              </a:xfrm>
              <a:prstGeom prst="rect">
                <a:avLst/>
              </a:prstGeom>
            </p:spPr>
          </p:pic>
          <p:pic>
            <p:nvPicPr>
              <p:cNvPr id="58" name="Imagen 57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4970" y="4597119"/>
                <a:ext cx="1010255" cy="263293"/>
              </a:xfrm>
              <a:prstGeom prst="rect">
                <a:avLst/>
              </a:prstGeom>
            </p:spPr>
          </p:pic>
        </p:grpSp>
      </p:grpSp>
      <p:pic>
        <p:nvPicPr>
          <p:cNvPr id="18" name="Google Shape;315;p32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77670" y="2634686"/>
            <a:ext cx="4178633" cy="397835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705"/>
              </a:srgbClr>
            </a:outerShdw>
          </a:effectLst>
        </p:spPr>
      </p:pic>
      <p:grpSp>
        <p:nvGrpSpPr>
          <p:cNvPr id="19" name="Google Shape;316;p32"/>
          <p:cNvGrpSpPr/>
          <p:nvPr/>
        </p:nvGrpSpPr>
        <p:grpSpPr>
          <a:xfrm>
            <a:off x="5481063" y="998948"/>
            <a:ext cx="1356533" cy="5502351"/>
            <a:chOff x="3739326" y="1095068"/>
            <a:chExt cx="726057" cy="3971925"/>
          </a:xfrm>
        </p:grpSpPr>
        <p:pic>
          <p:nvPicPr>
            <p:cNvPr id="20" name="Google Shape;317;p32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3827207" y="1095068"/>
              <a:ext cx="638175" cy="39719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" name="Google Shape;318;p32"/>
            <p:cNvSpPr/>
            <p:nvPr/>
          </p:nvSpPr>
          <p:spPr>
            <a:xfrm>
              <a:off x="3739326" y="3295643"/>
              <a:ext cx="726057" cy="1171424"/>
            </a:xfrm>
            <a:prstGeom prst="ellipse">
              <a:avLst/>
            </a:prstGeom>
            <a:noFill/>
            <a:ln w="28575" cap="flat" cmpd="sng">
              <a:solidFill>
                <a:srgbClr val="B50C0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pPr>
                <a:buClr>
                  <a:srgbClr val="000000"/>
                </a:buClr>
                <a:buSzPts val="1800"/>
              </a:pPr>
              <a:endParaRPr sz="2000">
                <a:solidFill>
                  <a:srgbClr val="0070C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endParaRPr>
            </a:p>
          </p:txBody>
        </p:sp>
        <p:sp>
          <p:nvSpPr>
            <p:cNvPr id="22" name="Google Shape;319;p32"/>
            <p:cNvSpPr/>
            <p:nvPr/>
          </p:nvSpPr>
          <p:spPr>
            <a:xfrm>
              <a:off x="3827208" y="2638119"/>
              <a:ext cx="544777" cy="628800"/>
            </a:xfrm>
            <a:prstGeom prst="ellipse">
              <a:avLst/>
            </a:prstGeom>
            <a:noFill/>
            <a:ln w="28575" cap="flat" cmpd="sng">
              <a:solidFill>
                <a:srgbClr val="16A71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pPr>
                <a:buClr>
                  <a:srgbClr val="000000"/>
                </a:buClr>
                <a:buSzPts val="1800"/>
              </a:pPr>
              <a:endParaRPr sz="2000">
                <a:solidFill>
                  <a:srgbClr val="0070C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endParaRPr>
            </a:p>
          </p:txBody>
        </p:sp>
        <p:sp>
          <p:nvSpPr>
            <p:cNvPr id="23" name="Google Shape;320;p32"/>
            <p:cNvSpPr/>
            <p:nvPr/>
          </p:nvSpPr>
          <p:spPr>
            <a:xfrm>
              <a:off x="3751007" y="1495119"/>
              <a:ext cx="714375" cy="1142999"/>
            </a:xfrm>
            <a:prstGeom prst="ellipse">
              <a:avLst/>
            </a:prstGeom>
            <a:noFill/>
            <a:ln w="2857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pPr>
                <a:buClr>
                  <a:srgbClr val="000000"/>
                </a:buClr>
                <a:buSzPts val="1800"/>
              </a:pPr>
              <a:endParaRPr sz="2000">
                <a:solidFill>
                  <a:srgbClr val="0070C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endParaRPr>
            </a:p>
          </p:txBody>
        </p:sp>
      </p:grpSp>
      <p:sp>
        <p:nvSpPr>
          <p:cNvPr id="24" name="Google Shape;321;p32"/>
          <p:cNvSpPr/>
          <p:nvPr/>
        </p:nvSpPr>
        <p:spPr>
          <a:xfrm>
            <a:off x="974211" y="761143"/>
            <a:ext cx="4591159" cy="3077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Gaseous detectors typically use </a:t>
            </a:r>
            <a:r>
              <a:rPr lang="en-US" dirty="0">
                <a:solidFill>
                  <a:srgbClr val="C00000"/>
                </a:solidFill>
              </a:rPr>
              <a:t>noble gases </a:t>
            </a:r>
            <a:r>
              <a:rPr lang="en-US" dirty="0">
                <a:solidFill>
                  <a:srgbClr val="0070C0"/>
                </a:solidFill>
              </a:rPr>
              <a:t>because they require the lowest electric fields to initiate electron avalanches</a:t>
            </a:r>
            <a:r>
              <a:rPr lang="en-US" dirty="0" smtClean="0">
                <a:solidFill>
                  <a:srgbClr val="0070C0"/>
                </a:solidFill>
              </a:rPr>
              <a:t>.</a:t>
            </a:r>
          </a:p>
          <a:p>
            <a:endParaRPr lang="en-US" dirty="0">
              <a:solidFill>
                <a:srgbClr val="0070C0"/>
              </a:solidFill>
            </a:endParaRPr>
          </a:p>
          <a:p>
            <a:r>
              <a:rPr lang="en-US" dirty="0">
                <a:solidFill>
                  <a:srgbClr val="0070C0"/>
                </a:solidFill>
              </a:rPr>
              <a:t>Argon is widely used due to its low cost and favorable operating characteristics.</a:t>
            </a:r>
          </a:p>
          <a:p>
            <a:endParaRPr lang="es-ES" dirty="0">
              <a:solidFill>
                <a:srgbClr val="0070C0"/>
              </a:solidFill>
              <a:ea typeface="Ubuntu"/>
              <a:cs typeface="Calibri" panose="020F0502020204030204" pitchFamily="34" charset="0"/>
              <a:sym typeface="Ubuntu"/>
            </a:endParaRPr>
          </a:p>
          <a:p>
            <a:endParaRPr lang="es-ES" dirty="0">
              <a:solidFill>
                <a:srgbClr val="0070C0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25" name="Google Shape;322;p32"/>
          <p:cNvSpPr/>
          <p:nvPr/>
        </p:nvSpPr>
        <p:spPr>
          <a:xfrm>
            <a:off x="6837594" y="2270999"/>
            <a:ext cx="93016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r>
              <a:rPr lang="en-US" sz="1400" dirty="0" smtClean="0">
                <a:solidFill>
                  <a:srgbClr val="0070C0"/>
                </a:solidFill>
                <a:latin typeface="Calibri" panose="020F0502020204030204" pitchFamily="34" charset="0"/>
                <a:ea typeface="Ubuntu"/>
                <a:cs typeface="Calibri" panose="020F0502020204030204" pitchFamily="34" charset="0"/>
                <a:sym typeface="Ubuntu"/>
              </a:rPr>
              <a:t>Light</a:t>
            </a:r>
            <a:endParaRPr sz="14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26" name="Google Shape;323;p32"/>
          <p:cNvSpPr/>
          <p:nvPr/>
        </p:nvSpPr>
        <p:spPr>
          <a:xfrm>
            <a:off x="6695342" y="3311017"/>
            <a:ext cx="1284967" cy="615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r>
              <a:rPr lang="es-ES" sz="1400" dirty="0" err="1" smtClean="0">
                <a:solidFill>
                  <a:srgbClr val="0070C0"/>
                </a:solidFill>
                <a:latin typeface="Calibri" panose="020F0502020204030204" pitchFamily="34" charset="0"/>
                <a:ea typeface="Ubuntu"/>
                <a:cs typeface="Calibri" panose="020F0502020204030204" pitchFamily="34" charset="0"/>
                <a:sym typeface="Ubuntu"/>
              </a:rPr>
              <a:t>Abundant</a:t>
            </a:r>
            <a:r>
              <a:rPr lang="es-ES" sz="1400" dirty="0" smtClean="0">
                <a:solidFill>
                  <a:srgbClr val="0070C0"/>
                </a:solidFill>
                <a:latin typeface="Calibri" panose="020F0502020204030204" pitchFamily="34" charset="0"/>
                <a:ea typeface="Ubuntu"/>
                <a:cs typeface="Calibri" panose="020F0502020204030204" pitchFamily="34" charset="0"/>
                <a:sym typeface="Ubuntu"/>
              </a:rPr>
              <a:t>, </a:t>
            </a:r>
            <a:r>
              <a:rPr lang="es-ES" sz="1400" dirty="0" err="1" smtClean="0">
                <a:solidFill>
                  <a:srgbClr val="0070C0"/>
                </a:solidFill>
                <a:latin typeface="Calibri" panose="020F0502020204030204" pitchFamily="34" charset="0"/>
                <a:ea typeface="Ubuntu"/>
                <a:cs typeface="Calibri" panose="020F0502020204030204" pitchFamily="34" charset="0"/>
                <a:sym typeface="Ubuntu"/>
              </a:rPr>
              <a:t>cheap</a:t>
            </a:r>
            <a:endParaRPr sz="14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27" name="Google Shape;324;p32"/>
          <p:cNvSpPr/>
          <p:nvPr/>
        </p:nvSpPr>
        <p:spPr>
          <a:xfrm>
            <a:off x="6804530" y="4765438"/>
            <a:ext cx="1099020" cy="683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r>
              <a:rPr lang="en-US" sz="1400" dirty="0" smtClean="0">
                <a:solidFill>
                  <a:srgbClr val="0070C0"/>
                </a:solidFill>
                <a:latin typeface="Calibri" panose="020F0502020204030204" pitchFamily="34" charset="0"/>
                <a:ea typeface="Ubuntu"/>
                <a:cs typeface="Calibri" panose="020F0502020204030204" pitchFamily="34" charset="0"/>
                <a:sym typeface="Ubuntu"/>
              </a:rPr>
              <a:t>Expensive, rare</a:t>
            </a:r>
            <a:endParaRPr sz="14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28" name="Google Shape;325;p32"/>
          <p:cNvSpPr/>
          <p:nvPr/>
        </p:nvSpPr>
        <p:spPr>
          <a:xfrm>
            <a:off x="7625637" y="731079"/>
            <a:ext cx="4505132" cy="5770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Pure noble </a:t>
            </a:r>
            <a:r>
              <a:rPr lang="en-US" dirty="0" smtClean="0">
                <a:solidFill>
                  <a:srgbClr val="0070C0"/>
                </a:solidFill>
              </a:rPr>
              <a:t>gases: unsuitable </a:t>
            </a:r>
            <a:r>
              <a:rPr lang="en-US" dirty="0">
                <a:solidFill>
                  <a:srgbClr val="0070C0"/>
                </a:solidFill>
              </a:rPr>
              <a:t>for proportional operation because excited atoms emit UV </a:t>
            </a:r>
            <a:r>
              <a:rPr lang="en-US" dirty="0" smtClean="0">
                <a:solidFill>
                  <a:srgbClr val="0070C0"/>
                </a:solidFill>
              </a:rPr>
              <a:t>that </a:t>
            </a:r>
            <a:r>
              <a:rPr lang="en-US" dirty="0">
                <a:solidFill>
                  <a:srgbClr val="0070C0"/>
                </a:solidFill>
              </a:rPr>
              <a:t>can </a:t>
            </a:r>
            <a:r>
              <a:rPr lang="en-US" dirty="0" smtClean="0">
                <a:solidFill>
                  <a:srgbClr val="0070C0"/>
                </a:solidFill>
              </a:rPr>
              <a:t>trigger </a:t>
            </a:r>
            <a:r>
              <a:rPr lang="en-US" dirty="0">
                <a:solidFill>
                  <a:srgbClr val="0070C0"/>
                </a:solidFill>
              </a:rPr>
              <a:t>secondary avalanches and </a:t>
            </a:r>
            <a:r>
              <a:rPr lang="en-US" dirty="0" smtClean="0">
                <a:solidFill>
                  <a:srgbClr val="0070C0"/>
                </a:solidFill>
              </a:rPr>
              <a:t>discharges.</a:t>
            </a:r>
          </a:p>
          <a:p>
            <a:endParaRPr lang="en-US" dirty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Noble </a:t>
            </a:r>
            <a:r>
              <a:rPr lang="en-US" dirty="0">
                <a:solidFill>
                  <a:srgbClr val="0070C0"/>
                </a:solidFill>
              </a:rPr>
              <a:t>gases are mixed with molecular additives such as CO₂ or </a:t>
            </a:r>
            <a:r>
              <a:rPr lang="en-US" dirty="0" err="1">
                <a:solidFill>
                  <a:srgbClr val="0070C0"/>
                </a:solidFill>
              </a:rPr>
              <a:t>iC₄H</a:t>
            </a:r>
            <a:r>
              <a:rPr lang="en-US" dirty="0">
                <a:solidFill>
                  <a:srgbClr val="0070C0"/>
                </a:solidFill>
              </a:rPr>
              <a:t>₁₀. </a:t>
            </a:r>
            <a:r>
              <a:rPr lang="en-US" dirty="0" smtClean="0">
                <a:solidFill>
                  <a:srgbClr val="0070C0"/>
                </a:solidFill>
              </a:rPr>
              <a:t>They act </a:t>
            </a:r>
            <a:r>
              <a:rPr lang="en-US" dirty="0">
                <a:solidFill>
                  <a:srgbClr val="0070C0"/>
                </a:solidFill>
              </a:rPr>
              <a:t>as </a:t>
            </a:r>
            <a:r>
              <a:rPr lang="en-US" dirty="0">
                <a:solidFill>
                  <a:srgbClr val="C00000"/>
                </a:solidFill>
              </a:rPr>
              <a:t>quenchers</a:t>
            </a:r>
            <a:r>
              <a:rPr lang="en-US" dirty="0">
                <a:solidFill>
                  <a:srgbClr val="0070C0"/>
                </a:solidFill>
              </a:rPr>
              <a:t> by </a:t>
            </a:r>
            <a:r>
              <a:rPr lang="en-US" dirty="0" smtClean="0">
                <a:solidFill>
                  <a:srgbClr val="0070C0"/>
                </a:solidFill>
              </a:rPr>
              <a:t>absorbing </a:t>
            </a:r>
            <a:r>
              <a:rPr lang="en-US" dirty="0">
                <a:solidFill>
                  <a:srgbClr val="0070C0"/>
                </a:solidFill>
              </a:rPr>
              <a:t>excitation energy through non-radiative </a:t>
            </a:r>
            <a:r>
              <a:rPr lang="en-US" dirty="0" smtClean="0">
                <a:solidFill>
                  <a:srgbClr val="0070C0"/>
                </a:solidFill>
              </a:rPr>
              <a:t>processes (vibrational, rotational), suppressing </a:t>
            </a:r>
            <a:r>
              <a:rPr lang="en-US" dirty="0">
                <a:solidFill>
                  <a:srgbClr val="0070C0"/>
                </a:solidFill>
              </a:rPr>
              <a:t>UV photon emission</a:t>
            </a:r>
            <a:r>
              <a:rPr lang="en-US" dirty="0" smtClean="0">
                <a:solidFill>
                  <a:srgbClr val="0070C0"/>
                </a:solidFill>
              </a:rPr>
              <a:t>.</a:t>
            </a:r>
          </a:p>
          <a:p>
            <a:endParaRPr lang="en-US" dirty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Also, some gases </a:t>
            </a:r>
            <a:r>
              <a:rPr lang="en-US" dirty="0">
                <a:solidFill>
                  <a:srgbClr val="0070C0"/>
                </a:solidFill>
              </a:rPr>
              <a:t>exhibit electron attachment and vibrational excitation channels, which </a:t>
            </a:r>
            <a:r>
              <a:rPr lang="en-US" dirty="0" smtClean="0">
                <a:solidFill>
                  <a:srgbClr val="0070C0"/>
                </a:solidFill>
              </a:rPr>
              <a:t>reduce </a:t>
            </a:r>
            <a:r>
              <a:rPr lang="en-US" dirty="0">
                <a:solidFill>
                  <a:srgbClr val="0070C0"/>
                </a:solidFill>
              </a:rPr>
              <a:t>the probability of secondary avalanche </a:t>
            </a:r>
            <a:r>
              <a:rPr lang="en-US" dirty="0" smtClean="0">
                <a:solidFill>
                  <a:srgbClr val="0070C0"/>
                </a:solidFill>
              </a:rPr>
              <a:t>formation (</a:t>
            </a:r>
            <a:r>
              <a:rPr lang="en-US" dirty="0" smtClean="0">
                <a:solidFill>
                  <a:srgbClr val="C00000"/>
                </a:solidFill>
              </a:rPr>
              <a:t>electronegative</a:t>
            </a:r>
            <a:r>
              <a:rPr lang="en-US" dirty="0" smtClean="0">
                <a:solidFill>
                  <a:srgbClr val="0070C0"/>
                </a:solidFill>
              </a:rPr>
              <a:t>)</a:t>
            </a:r>
          </a:p>
          <a:p>
            <a:endParaRPr lang="en-US" dirty="0" smtClean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The </a:t>
            </a:r>
            <a:r>
              <a:rPr lang="en-US" dirty="0">
                <a:solidFill>
                  <a:srgbClr val="0070C0"/>
                </a:solidFill>
              </a:rPr>
              <a:t>combined effect of photon quenching and electron moderation allows gaseous detectors to operate stably at high gains, typically up </a:t>
            </a:r>
            <a:r>
              <a:rPr lang="en-US" dirty="0" smtClean="0">
                <a:solidFill>
                  <a:srgbClr val="0070C0"/>
                </a:solidFill>
              </a:rPr>
              <a:t>to ∼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10</a:t>
            </a:r>
            <a:r>
              <a:rPr lang="en-US" baseline="30000" dirty="0" smtClean="0">
                <a:solidFill>
                  <a:srgbClr val="0070C0"/>
                </a:solidFill>
              </a:rPr>
              <a:t>4 </a:t>
            </a:r>
            <a:r>
              <a:rPr lang="en-US" dirty="0" smtClean="0">
                <a:solidFill>
                  <a:srgbClr val="0070C0"/>
                </a:solidFill>
              </a:rPr>
              <a:t>- 10</a:t>
            </a:r>
            <a:r>
              <a:rPr lang="en-US" baseline="30000" dirty="0" smtClean="0">
                <a:solidFill>
                  <a:srgbClr val="0070C0"/>
                </a:solidFill>
              </a:rPr>
              <a:t>5</a:t>
            </a:r>
            <a:r>
              <a:rPr lang="en-US" dirty="0" smtClean="0">
                <a:solidFill>
                  <a:srgbClr val="0070C0"/>
                </a:solidFill>
              </a:rPr>
              <a:t>.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3563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/>
          <p:cNvGrpSpPr/>
          <p:nvPr/>
        </p:nvGrpSpPr>
        <p:grpSpPr>
          <a:xfrm>
            <a:off x="-6627" y="-16665"/>
            <a:ext cx="12103581" cy="6862415"/>
            <a:chOff x="-4970" y="-12499"/>
            <a:chExt cx="9077686" cy="5146811"/>
          </a:xfrm>
        </p:grpSpPr>
        <p:sp>
          <p:nvSpPr>
            <p:cNvPr id="7" name="CuadroTexto 6"/>
            <p:cNvSpPr txBox="1"/>
            <p:nvPr/>
          </p:nvSpPr>
          <p:spPr>
            <a:xfrm>
              <a:off x="3473200" y="4875974"/>
              <a:ext cx="2426145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70C0"/>
                  </a:solidFill>
                </a:rPr>
                <a:t>Muon Detectors – TIDPAN 2026 - June 18</a:t>
              </a:r>
              <a:r>
                <a:rPr lang="en-US" sz="1200" baseline="30000" dirty="0">
                  <a:solidFill>
                    <a:srgbClr val="0070C0"/>
                  </a:solidFill>
                </a:rPr>
                <a:t>th</a:t>
              </a:r>
              <a:r>
                <a:rPr lang="en-US" sz="1200" dirty="0">
                  <a:solidFill>
                    <a:srgbClr val="0070C0"/>
                  </a:solidFill>
                </a:rPr>
                <a:t>, 2026</a:t>
              </a:r>
            </a:p>
          </p:txBody>
        </p:sp>
        <p:sp>
          <p:nvSpPr>
            <p:cNvPr id="9" name="Marcador de número de diapositiva 3"/>
            <p:cNvSpPr txBox="1">
              <a:spLocks/>
            </p:cNvSpPr>
            <p:nvPr/>
          </p:nvSpPr>
          <p:spPr>
            <a:xfrm>
              <a:off x="6939116" y="4860412"/>
              <a:ext cx="2133600" cy="273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1pPr>
              <a:lvl2pPr marL="0" marR="0" lvl="1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2pPr>
              <a:lvl3pPr marL="0" marR="0" lvl="2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3pPr>
              <a:lvl4pPr marL="0" marR="0" lvl="3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4pPr>
              <a:lvl5pPr marL="0" marR="0" lvl="4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5pPr>
              <a:lvl6pPr marL="0" marR="0" lvl="5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6pPr>
              <a:lvl7pPr marL="0" marR="0" lvl="6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7pPr>
              <a:lvl8pPr marL="0" marR="0" lvl="7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8pPr>
              <a:lvl9pPr marL="0" marR="0" lvl="8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9pPr>
            </a:lstStyle>
            <a:p>
              <a:fld id="{C88907B1-18C4-493A-883C-D861E70103D1}" type="slidenum">
                <a:rPr lang="en-US" sz="1333">
                  <a:solidFill>
                    <a:srgbClr val="0070C0"/>
                  </a:solidFill>
                  <a:latin typeface="+mj-lt"/>
                </a:rPr>
                <a:t>28</a:t>
              </a:fld>
              <a:endParaRPr lang="en-US" sz="1333" dirty="0">
                <a:solidFill>
                  <a:srgbClr val="0070C0"/>
                </a:solidFill>
                <a:latin typeface="+mj-lt"/>
              </a:endParaRPr>
            </a:p>
          </p:txBody>
        </p:sp>
        <p:sp>
          <p:nvSpPr>
            <p:cNvPr id="12" name="Rectángulo redondeado 11"/>
            <p:cNvSpPr/>
            <p:nvPr/>
          </p:nvSpPr>
          <p:spPr>
            <a:xfrm>
              <a:off x="1051123" y="4964353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/>
            </a:p>
          </p:txBody>
        </p:sp>
        <p:sp>
          <p:nvSpPr>
            <p:cNvPr id="13" name="Rectángulo redondeado 12"/>
            <p:cNvSpPr/>
            <p:nvPr/>
          </p:nvSpPr>
          <p:spPr>
            <a:xfrm>
              <a:off x="6347392" y="4959777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/>
            </a:p>
          </p:txBody>
        </p:sp>
        <p:grpSp>
          <p:nvGrpSpPr>
            <p:cNvPr id="17" name="Grupo 16"/>
            <p:cNvGrpSpPr/>
            <p:nvPr/>
          </p:nvGrpSpPr>
          <p:grpSpPr>
            <a:xfrm>
              <a:off x="-4970" y="-12499"/>
              <a:ext cx="1010255" cy="5103917"/>
              <a:chOff x="-4970" y="-12499"/>
              <a:chExt cx="1010255" cy="5103917"/>
            </a:xfrm>
          </p:grpSpPr>
          <p:sp>
            <p:nvSpPr>
              <p:cNvPr id="16" name="Rectángulo 15"/>
              <p:cNvSpPr/>
              <p:nvPr/>
            </p:nvSpPr>
            <p:spPr>
              <a:xfrm>
                <a:off x="296529" y="0"/>
                <a:ext cx="242709" cy="459711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70C0">
                      <a:alpha val="5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400"/>
              </a:p>
            </p:txBody>
          </p:sp>
          <p:pic>
            <p:nvPicPr>
              <p:cNvPr id="6" name="Imagen 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6200000">
                <a:off x="-413287" y="400788"/>
                <a:ext cx="1314700" cy="488125"/>
              </a:xfrm>
              <a:prstGeom prst="rect">
                <a:avLst/>
              </a:prstGeom>
            </p:spPr>
          </p:pic>
          <p:pic>
            <p:nvPicPr>
              <p:cNvPr id="2" name="Imagen 1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6200000">
                <a:off x="-707628" y="2243646"/>
                <a:ext cx="1725992" cy="286680"/>
              </a:xfrm>
              <a:prstGeom prst="rect">
                <a:avLst/>
              </a:prstGeom>
            </p:spPr>
          </p:pic>
          <p:sp>
            <p:nvSpPr>
              <p:cNvPr id="8" name="CuadroTexto 7"/>
              <p:cNvSpPr txBox="1"/>
              <p:nvPr/>
            </p:nvSpPr>
            <p:spPr>
              <a:xfrm>
                <a:off x="20052" y="4860585"/>
                <a:ext cx="792717" cy="230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0070C0"/>
                    </a:solidFill>
                  </a:rPr>
                  <a:t>C. F. Bedoya</a:t>
                </a:r>
              </a:p>
            </p:txBody>
          </p:sp>
          <p:pic>
            <p:nvPicPr>
              <p:cNvPr id="14" name="Imagen 13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-164719" y="3816463"/>
                <a:ext cx="832586" cy="422901"/>
              </a:xfrm>
              <a:prstGeom prst="rect">
                <a:avLst/>
              </a:prstGeom>
            </p:spPr>
          </p:pic>
          <p:pic>
            <p:nvPicPr>
              <p:cNvPr id="15" name="Imagen 14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4970" y="4597119"/>
                <a:ext cx="1010255" cy="263293"/>
              </a:xfrm>
              <a:prstGeom prst="rect">
                <a:avLst/>
              </a:prstGeom>
            </p:spPr>
          </p:pic>
        </p:grpSp>
      </p:grpSp>
      <p:sp>
        <p:nvSpPr>
          <p:cNvPr id="19" name="Rectangle 1"/>
          <p:cNvSpPr/>
          <p:nvPr/>
        </p:nvSpPr>
        <p:spPr>
          <a:xfrm>
            <a:off x="1401498" y="-108106"/>
            <a:ext cx="9064997" cy="861774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474121" algn="l"/>
              </a:tabLst>
            </a:pPr>
            <a:r>
              <a:rPr lang="es-ES" sz="48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GWP in Muon </a:t>
            </a:r>
            <a:r>
              <a:rPr lang="es-ES" sz="4800" b="1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Detectors</a:t>
            </a:r>
            <a:endParaRPr lang="es-ES" sz="48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0" name="11 Conector recto"/>
          <p:cNvCxnSpPr/>
          <p:nvPr/>
        </p:nvCxnSpPr>
        <p:spPr>
          <a:xfrm>
            <a:off x="1205900" y="720001"/>
            <a:ext cx="1059239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Immagine 4">
            <a:extLst>
              <a:ext uri="{FF2B5EF4-FFF2-40B4-BE49-F238E27FC236}">
                <a16:creationId xmlns:a16="http://schemas.microsoft.com/office/drawing/2014/main" id="{BEFA563C-0FB3-E9EA-20C5-CE0A27FA4CE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5984" y="2031986"/>
            <a:ext cx="6415106" cy="4692531"/>
          </a:xfrm>
          <a:prstGeom prst="rect">
            <a:avLst/>
          </a:prstGeom>
        </p:spPr>
      </p:pic>
      <p:pic>
        <p:nvPicPr>
          <p:cNvPr id="24" name="Imagen 23"/>
          <p:cNvPicPr>
            <a:picLocks noChangeAspect="1"/>
          </p:cNvPicPr>
          <p:nvPr/>
        </p:nvPicPr>
        <p:blipFill rotWithShape="1">
          <a:blip r:embed="rId8"/>
          <a:srcRect l="5266" t="12864" r="56837" b="7752"/>
          <a:stretch/>
        </p:blipFill>
        <p:spPr>
          <a:xfrm>
            <a:off x="8463189" y="796201"/>
            <a:ext cx="3519225" cy="4233459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5936304" y="3369717"/>
            <a:ext cx="2185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GWP: Global Warming Potential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6278179" y="5229197"/>
            <a:ext cx="5736057" cy="10182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Several of the gases used in experiments have a very large GWP</a:t>
            </a:r>
          </a:p>
          <a:p>
            <a:pPr>
              <a:defRPr/>
            </a:pPr>
            <a:endParaRPr lang="en-GB" sz="1400" dirty="0">
              <a:solidFill>
                <a:srgbClr val="0070C0"/>
              </a:solidFill>
            </a:endParaRPr>
          </a:p>
          <a:p>
            <a:pPr>
              <a:spcBef>
                <a:spcPts val="500"/>
              </a:spcBef>
              <a:defRPr/>
            </a:pPr>
            <a:r>
              <a:rPr lang="en-GB" sz="1400" dirty="0">
                <a:solidFill>
                  <a:srgbClr val="0070C0"/>
                </a:solidFill>
              </a:rPr>
              <a:t>The new EU Regulation (2023) calls for the </a:t>
            </a:r>
            <a:r>
              <a:rPr lang="en-GB" sz="1400" u="sng" dirty="0">
                <a:solidFill>
                  <a:srgbClr val="0070C0"/>
                </a:solidFill>
              </a:rPr>
              <a:t>total elimination of HFCs by 2050</a:t>
            </a:r>
          </a:p>
          <a:p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740153" y="794609"/>
            <a:ext cx="8222225" cy="14219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Font typeface="Calibri" panose="020F0502020204030204" pitchFamily="34" charset="0"/>
              <a:buChar char="‐"/>
            </a:pPr>
            <a:r>
              <a:rPr lang="en-GB" dirty="0">
                <a:solidFill>
                  <a:srgbClr val="0070C0"/>
                </a:solidFill>
              </a:rPr>
              <a:t>Mixture cost can range from 1 CHF/m</a:t>
            </a:r>
            <a:r>
              <a:rPr lang="en-GB" baseline="30000" dirty="0">
                <a:solidFill>
                  <a:srgbClr val="0070C0"/>
                </a:solidFill>
              </a:rPr>
              <a:t>3</a:t>
            </a:r>
            <a:r>
              <a:rPr lang="en-GB" dirty="0">
                <a:solidFill>
                  <a:srgbClr val="0070C0"/>
                </a:solidFill>
              </a:rPr>
              <a:t> (</a:t>
            </a:r>
            <a:r>
              <a:rPr lang="en-GB" dirty="0" err="1">
                <a:solidFill>
                  <a:srgbClr val="0070C0"/>
                </a:solidFill>
              </a:rPr>
              <a:t>Ar</a:t>
            </a:r>
            <a:r>
              <a:rPr lang="en-GB" dirty="0">
                <a:solidFill>
                  <a:srgbClr val="0070C0"/>
                </a:solidFill>
              </a:rPr>
              <a:t>/CO</a:t>
            </a:r>
            <a:r>
              <a:rPr lang="en-GB" baseline="-25000" dirty="0">
                <a:solidFill>
                  <a:srgbClr val="0070C0"/>
                </a:solidFill>
              </a:rPr>
              <a:t>2</a:t>
            </a:r>
            <a:r>
              <a:rPr lang="en-GB" dirty="0">
                <a:solidFill>
                  <a:srgbClr val="0070C0"/>
                </a:solidFill>
              </a:rPr>
              <a:t>) to more than 100 CHF/m</a:t>
            </a:r>
            <a:r>
              <a:rPr lang="en-GB" baseline="30000" dirty="0">
                <a:solidFill>
                  <a:srgbClr val="0070C0"/>
                </a:solidFill>
              </a:rPr>
              <a:t>3</a:t>
            </a:r>
            <a:r>
              <a:rPr lang="en-GB" dirty="0">
                <a:solidFill>
                  <a:srgbClr val="0070C0"/>
                </a:solidFill>
              </a:rPr>
              <a:t> (</a:t>
            </a:r>
            <a:r>
              <a:rPr lang="en-GB" dirty="0" err="1">
                <a:solidFill>
                  <a:srgbClr val="0070C0"/>
                </a:solidFill>
              </a:rPr>
              <a:t>Ar</a:t>
            </a:r>
            <a:r>
              <a:rPr lang="en-GB" dirty="0">
                <a:solidFill>
                  <a:srgbClr val="0070C0"/>
                </a:solidFill>
              </a:rPr>
              <a:t>/CO</a:t>
            </a:r>
            <a:r>
              <a:rPr lang="en-GB" baseline="-25000" dirty="0">
                <a:solidFill>
                  <a:srgbClr val="0070C0"/>
                </a:solidFill>
              </a:rPr>
              <a:t>2</a:t>
            </a:r>
            <a:r>
              <a:rPr lang="en-GB" dirty="0">
                <a:solidFill>
                  <a:srgbClr val="0070C0"/>
                </a:solidFill>
              </a:rPr>
              <a:t>/CF</a:t>
            </a:r>
            <a:r>
              <a:rPr lang="en-GB" baseline="-25000" dirty="0">
                <a:solidFill>
                  <a:srgbClr val="0070C0"/>
                </a:solidFill>
              </a:rPr>
              <a:t>4</a:t>
            </a:r>
            <a:r>
              <a:rPr lang="en-GB" dirty="0">
                <a:solidFill>
                  <a:srgbClr val="0070C0"/>
                </a:solidFill>
              </a:rPr>
              <a:t>). </a:t>
            </a:r>
          </a:p>
          <a:p>
            <a:pPr marL="285750" indent="-285750">
              <a:lnSpc>
                <a:spcPct val="120000"/>
              </a:lnSpc>
              <a:buFont typeface="Calibri" panose="020F0502020204030204" pitchFamily="34" charset="0"/>
              <a:buChar char="‐"/>
            </a:pPr>
            <a:r>
              <a:rPr lang="en-GB" dirty="0" smtClean="0">
                <a:solidFill>
                  <a:srgbClr val="0070C0"/>
                </a:solidFill>
              </a:rPr>
              <a:t>Typical </a:t>
            </a:r>
            <a:r>
              <a:rPr lang="en-GB" dirty="0">
                <a:solidFill>
                  <a:srgbClr val="0070C0"/>
                </a:solidFill>
              </a:rPr>
              <a:t>flow 10 m</a:t>
            </a:r>
            <a:r>
              <a:rPr lang="en-GB" baseline="30000" dirty="0">
                <a:solidFill>
                  <a:srgbClr val="0070C0"/>
                </a:solidFill>
              </a:rPr>
              <a:t>3</a:t>
            </a:r>
            <a:r>
              <a:rPr lang="en-GB" dirty="0">
                <a:solidFill>
                  <a:srgbClr val="0070C0"/>
                </a:solidFill>
              </a:rPr>
              <a:t>/h for about 300 days/year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à"/>
            </a:pPr>
            <a:r>
              <a:rPr lang="en-GB" dirty="0">
                <a:solidFill>
                  <a:srgbClr val="0070C0"/>
                </a:solidFill>
                <a:sym typeface="Wingdings" panose="05000000000000000000" pitchFamily="2" charset="2"/>
              </a:rPr>
              <a:t>Gas cost can range from 72 </a:t>
            </a:r>
            <a:r>
              <a:rPr lang="en-GB" dirty="0" err="1">
                <a:solidFill>
                  <a:srgbClr val="0070C0"/>
                </a:solidFill>
                <a:sym typeface="Wingdings" panose="05000000000000000000" pitchFamily="2" charset="2"/>
              </a:rPr>
              <a:t>kCHF</a:t>
            </a:r>
            <a:r>
              <a:rPr lang="en-GB" dirty="0">
                <a:solidFill>
                  <a:srgbClr val="0070C0"/>
                </a:solidFill>
                <a:sym typeface="Wingdings" panose="05000000000000000000" pitchFamily="2" charset="2"/>
              </a:rPr>
              <a:t> (</a:t>
            </a:r>
            <a:r>
              <a:rPr lang="en-GB" dirty="0" err="1">
                <a:solidFill>
                  <a:srgbClr val="0070C0"/>
                </a:solidFill>
                <a:sym typeface="Wingdings" panose="05000000000000000000" pitchFamily="2" charset="2"/>
              </a:rPr>
              <a:t>Ar</a:t>
            </a:r>
            <a:r>
              <a:rPr lang="en-GB" dirty="0">
                <a:solidFill>
                  <a:srgbClr val="0070C0"/>
                </a:solidFill>
                <a:sym typeface="Wingdings" panose="05000000000000000000" pitchFamily="2" charset="2"/>
              </a:rPr>
              <a:t>/CO</a:t>
            </a:r>
            <a:r>
              <a:rPr lang="en-GB" baseline="-25000" dirty="0">
                <a:solidFill>
                  <a:srgbClr val="0070C0"/>
                </a:solidFill>
                <a:sym typeface="Wingdings" panose="05000000000000000000" pitchFamily="2" charset="2"/>
              </a:rPr>
              <a:t>2</a:t>
            </a:r>
            <a:r>
              <a:rPr lang="en-GB" dirty="0">
                <a:solidFill>
                  <a:srgbClr val="0070C0"/>
                </a:solidFill>
                <a:sym typeface="Wingdings" panose="05000000000000000000" pitchFamily="2" charset="2"/>
              </a:rPr>
              <a:t>) up to 7.2 MCHF for </a:t>
            </a:r>
            <a:r>
              <a:rPr lang="en-GB" dirty="0">
                <a:solidFill>
                  <a:srgbClr val="0070C0"/>
                </a:solidFill>
              </a:rPr>
              <a:t>(</a:t>
            </a:r>
            <a:r>
              <a:rPr lang="en-GB" dirty="0" err="1">
                <a:solidFill>
                  <a:srgbClr val="0070C0"/>
                </a:solidFill>
              </a:rPr>
              <a:t>Ar</a:t>
            </a:r>
            <a:r>
              <a:rPr lang="en-GB" dirty="0">
                <a:solidFill>
                  <a:srgbClr val="0070C0"/>
                </a:solidFill>
              </a:rPr>
              <a:t>/CO</a:t>
            </a:r>
            <a:r>
              <a:rPr lang="en-GB" baseline="-25000" dirty="0">
                <a:solidFill>
                  <a:srgbClr val="0070C0"/>
                </a:solidFill>
              </a:rPr>
              <a:t>2</a:t>
            </a:r>
            <a:r>
              <a:rPr lang="en-GB" dirty="0">
                <a:solidFill>
                  <a:srgbClr val="0070C0"/>
                </a:solidFill>
              </a:rPr>
              <a:t>/CF</a:t>
            </a:r>
            <a:r>
              <a:rPr lang="en-GB" baseline="-25000" dirty="0">
                <a:solidFill>
                  <a:srgbClr val="0070C0"/>
                </a:solidFill>
              </a:rPr>
              <a:t>4</a:t>
            </a:r>
            <a:r>
              <a:rPr lang="en-GB" dirty="0">
                <a:solidFill>
                  <a:srgbClr val="0070C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067743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11 Conector recto"/>
          <p:cNvCxnSpPr/>
          <p:nvPr/>
        </p:nvCxnSpPr>
        <p:spPr>
          <a:xfrm>
            <a:off x="2063552" y="622630"/>
            <a:ext cx="794429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1"/>
          <p:cNvSpPr/>
          <p:nvPr/>
        </p:nvSpPr>
        <p:spPr>
          <a:xfrm>
            <a:off x="992709" y="-63549"/>
            <a:ext cx="1006285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36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Gaseous detectors: Electron drift and diffusion</a:t>
            </a:r>
            <a:endParaRPr lang="en-US" sz="36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pSp>
        <p:nvGrpSpPr>
          <p:cNvPr id="47" name="Grupo 46"/>
          <p:cNvGrpSpPr/>
          <p:nvPr/>
        </p:nvGrpSpPr>
        <p:grpSpPr>
          <a:xfrm>
            <a:off x="-6627" y="-16665"/>
            <a:ext cx="12103581" cy="6862415"/>
            <a:chOff x="-4970" y="-12499"/>
            <a:chExt cx="9077686" cy="5146811"/>
          </a:xfrm>
        </p:grpSpPr>
        <p:sp>
          <p:nvSpPr>
            <p:cNvPr id="48" name="CuadroTexto 47"/>
            <p:cNvSpPr txBox="1"/>
            <p:nvPr/>
          </p:nvSpPr>
          <p:spPr>
            <a:xfrm>
              <a:off x="3473200" y="4875974"/>
              <a:ext cx="2426145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70C0"/>
                  </a:solidFill>
                </a:rPr>
                <a:t>Muon Detectors – TIDPAN 2026 - June 18</a:t>
              </a:r>
              <a:r>
                <a:rPr lang="en-US" sz="1200" baseline="30000" dirty="0">
                  <a:solidFill>
                    <a:srgbClr val="0070C0"/>
                  </a:solidFill>
                </a:rPr>
                <a:t>th</a:t>
              </a:r>
              <a:r>
                <a:rPr lang="en-US" sz="1200" dirty="0">
                  <a:solidFill>
                    <a:srgbClr val="0070C0"/>
                  </a:solidFill>
                </a:rPr>
                <a:t>, 2026</a:t>
              </a:r>
            </a:p>
          </p:txBody>
        </p:sp>
        <p:sp>
          <p:nvSpPr>
            <p:cNvPr id="49" name="Marcador de número de diapositiva 3"/>
            <p:cNvSpPr txBox="1">
              <a:spLocks/>
            </p:cNvSpPr>
            <p:nvPr/>
          </p:nvSpPr>
          <p:spPr>
            <a:xfrm>
              <a:off x="6939116" y="4860412"/>
              <a:ext cx="2133600" cy="273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1pPr>
              <a:lvl2pPr marL="0" marR="0" lvl="1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2pPr>
              <a:lvl3pPr marL="0" marR="0" lvl="2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3pPr>
              <a:lvl4pPr marL="0" marR="0" lvl="3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4pPr>
              <a:lvl5pPr marL="0" marR="0" lvl="4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5pPr>
              <a:lvl6pPr marL="0" marR="0" lvl="5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6pPr>
              <a:lvl7pPr marL="0" marR="0" lvl="6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7pPr>
              <a:lvl8pPr marL="0" marR="0" lvl="7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8pPr>
              <a:lvl9pPr marL="0" marR="0" lvl="8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9pPr>
            </a:lstStyle>
            <a:p>
              <a:fld id="{C88907B1-18C4-493A-883C-D861E70103D1}" type="slidenum">
                <a:rPr lang="en-US" sz="1333">
                  <a:solidFill>
                    <a:srgbClr val="0070C0"/>
                  </a:solidFill>
                  <a:latin typeface="+mj-lt"/>
                </a:rPr>
                <a:t>29</a:t>
              </a:fld>
              <a:endParaRPr lang="en-US" sz="1333" dirty="0">
                <a:solidFill>
                  <a:srgbClr val="0070C0"/>
                </a:solidFill>
                <a:latin typeface="+mj-lt"/>
              </a:endParaRPr>
            </a:p>
          </p:txBody>
        </p:sp>
        <p:sp>
          <p:nvSpPr>
            <p:cNvPr id="50" name="Rectángulo redondeado 49"/>
            <p:cNvSpPr/>
            <p:nvPr/>
          </p:nvSpPr>
          <p:spPr>
            <a:xfrm>
              <a:off x="1051123" y="4964353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 dirty="0"/>
            </a:p>
          </p:txBody>
        </p:sp>
        <p:sp>
          <p:nvSpPr>
            <p:cNvPr id="51" name="Rectángulo redondeado 50"/>
            <p:cNvSpPr/>
            <p:nvPr/>
          </p:nvSpPr>
          <p:spPr>
            <a:xfrm>
              <a:off x="6347392" y="4959777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 dirty="0"/>
            </a:p>
          </p:txBody>
        </p:sp>
        <p:grpSp>
          <p:nvGrpSpPr>
            <p:cNvPr id="52" name="Grupo 51"/>
            <p:cNvGrpSpPr/>
            <p:nvPr/>
          </p:nvGrpSpPr>
          <p:grpSpPr>
            <a:xfrm>
              <a:off x="-4970" y="-12499"/>
              <a:ext cx="1010255" cy="5103917"/>
              <a:chOff x="-4970" y="-12499"/>
              <a:chExt cx="1010255" cy="5103917"/>
            </a:xfrm>
          </p:grpSpPr>
          <p:sp>
            <p:nvSpPr>
              <p:cNvPr id="53" name="Rectángulo 52"/>
              <p:cNvSpPr/>
              <p:nvPr/>
            </p:nvSpPr>
            <p:spPr>
              <a:xfrm>
                <a:off x="296529" y="0"/>
                <a:ext cx="242709" cy="459711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70C0">
                      <a:alpha val="5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400" dirty="0"/>
              </a:p>
            </p:txBody>
          </p:sp>
          <p:pic>
            <p:nvPicPr>
              <p:cNvPr id="54" name="Imagen 5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6200000">
                <a:off x="-413287" y="400788"/>
                <a:ext cx="1314700" cy="488125"/>
              </a:xfrm>
              <a:prstGeom prst="rect">
                <a:avLst/>
              </a:prstGeom>
            </p:spPr>
          </p:pic>
          <p:pic>
            <p:nvPicPr>
              <p:cNvPr id="55" name="Imagen 54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6200000">
                <a:off x="-707628" y="2243646"/>
                <a:ext cx="1725992" cy="286680"/>
              </a:xfrm>
              <a:prstGeom prst="rect">
                <a:avLst/>
              </a:prstGeom>
            </p:spPr>
          </p:pic>
          <p:sp>
            <p:nvSpPr>
              <p:cNvPr id="56" name="CuadroTexto 55"/>
              <p:cNvSpPr txBox="1"/>
              <p:nvPr/>
            </p:nvSpPr>
            <p:spPr>
              <a:xfrm>
                <a:off x="20052" y="4860585"/>
                <a:ext cx="792717" cy="230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0070C0"/>
                    </a:solidFill>
                  </a:rPr>
                  <a:t>C. F. Bedoya</a:t>
                </a:r>
              </a:p>
            </p:txBody>
          </p:sp>
          <p:pic>
            <p:nvPicPr>
              <p:cNvPr id="57" name="Imagen 56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-164719" y="3816463"/>
                <a:ext cx="832586" cy="422901"/>
              </a:xfrm>
              <a:prstGeom prst="rect">
                <a:avLst/>
              </a:prstGeom>
            </p:spPr>
          </p:pic>
          <p:pic>
            <p:nvPicPr>
              <p:cNvPr id="58" name="Imagen 57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4970" y="4597119"/>
                <a:ext cx="1010255" cy="263293"/>
              </a:xfrm>
              <a:prstGeom prst="rect">
                <a:avLst/>
              </a:prstGeom>
            </p:spPr>
          </p:pic>
        </p:grpSp>
      </p:grpSp>
      <p:sp>
        <p:nvSpPr>
          <p:cNvPr id="6" name="Rectángulo 5"/>
          <p:cNvSpPr/>
          <p:nvPr/>
        </p:nvSpPr>
        <p:spPr>
          <a:xfrm>
            <a:off x="1340380" y="813075"/>
            <a:ext cx="7159735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</a:rPr>
              <a:t>Drift</a:t>
            </a:r>
            <a:endParaRPr lang="en-US" dirty="0">
              <a:solidFill>
                <a:srgbClr val="0070C0"/>
              </a:solidFill>
            </a:endParaRPr>
          </a:p>
          <a:p>
            <a:r>
              <a:rPr lang="en-US" dirty="0">
                <a:solidFill>
                  <a:srgbClr val="0070C0"/>
                </a:solidFill>
              </a:rPr>
              <a:t>Electrons </a:t>
            </a:r>
            <a:r>
              <a:rPr lang="en-US" dirty="0" smtClean="0">
                <a:solidFill>
                  <a:srgbClr val="0070C0"/>
                </a:solidFill>
              </a:rPr>
              <a:t>and ions move </a:t>
            </a:r>
            <a:r>
              <a:rPr lang="en-US" dirty="0">
                <a:solidFill>
                  <a:srgbClr val="0070C0"/>
                </a:solidFill>
              </a:rPr>
              <a:t>under electric </a:t>
            </a:r>
            <a:r>
              <a:rPr lang="en-US" dirty="0" smtClean="0">
                <a:solidFill>
                  <a:srgbClr val="0070C0"/>
                </a:solidFill>
              </a:rPr>
              <a:t>field (</a:t>
            </a:r>
            <a:r>
              <a:rPr lang="el-GR" dirty="0" smtClean="0">
                <a:solidFill>
                  <a:srgbClr val="0070C0"/>
                </a:solidFill>
              </a:rPr>
              <a:t>μ</a:t>
            </a:r>
            <a:r>
              <a:rPr lang="es-ES" dirty="0" smtClean="0">
                <a:solidFill>
                  <a:srgbClr val="0070C0"/>
                </a:solidFill>
              </a:rPr>
              <a:t> </a:t>
            </a:r>
            <a:r>
              <a:rPr lang="es-ES" dirty="0" err="1" smtClean="0">
                <a:solidFill>
                  <a:srgbClr val="0070C0"/>
                </a:solidFill>
              </a:rPr>
              <a:t>mobility</a:t>
            </a:r>
            <a:r>
              <a:rPr lang="es-ES" dirty="0" smtClean="0">
                <a:solidFill>
                  <a:srgbClr val="0070C0"/>
                </a:solidFill>
              </a:rPr>
              <a:t>)</a:t>
            </a:r>
            <a:r>
              <a:rPr lang="en-US" dirty="0" smtClean="0">
                <a:solidFill>
                  <a:srgbClr val="0070C0"/>
                </a:solidFill>
              </a:rPr>
              <a:t>    </a:t>
            </a:r>
            <a:r>
              <a:rPr lang="en-US" dirty="0" err="1" smtClean="0">
                <a:solidFill>
                  <a:srgbClr val="0070C0"/>
                </a:solidFill>
              </a:rPr>
              <a:t>v</a:t>
            </a:r>
            <a:r>
              <a:rPr lang="en-US" baseline="-25000" dirty="0" err="1" smtClean="0">
                <a:solidFill>
                  <a:srgbClr val="0070C0"/>
                </a:solidFill>
              </a:rPr>
              <a:t>d</a:t>
            </a:r>
            <a:r>
              <a:rPr lang="en-US" dirty="0" smtClean="0">
                <a:solidFill>
                  <a:srgbClr val="0070C0"/>
                </a:solidFill>
              </a:rPr>
              <a:t>= </a:t>
            </a:r>
            <a:r>
              <a:rPr lang="el-GR" dirty="0" smtClean="0">
                <a:solidFill>
                  <a:srgbClr val="0070C0"/>
                </a:solidFill>
              </a:rPr>
              <a:t>μ</a:t>
            </a:r>
            <a:r>
              <a:rPr lang="es-E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E</a:t>
            </a:r>
          </a:p>
          <a:p>
            <a:r>
              <a:rPr lang="es-ES" dirty="0" smtClean="0">
                <a:solidFill>
                  <a:srgbClr val="0070C0"/>
                </a:solidFill>
              </a:rPr>
              <a:t>TYPYCAL </a:t>
            </a:r>
            <a:r>
              <a:rPr lang="es-ES" dirty="0" smtClean="0">
                <a:solidFill>
                  <a:srgbClr val="0070C0"/>
                </a:solidFill>
                <a:ea typeface="Ubuntu"/>
                <a:cs typeface="Calibri" panose="020F0502020204030204" pitchFamily="34" charset="0"/>
                <a:sym typeface="Ubuntu"/>
              </a:rPr>
              <a:t>DRIFT </a:t>
            </a:r>
            <a:r>
              <a:rPr lang="es-ES" dirty="0">
                <a:solidFill>
                  <a:srgbClr val="0070C0"/>
                </a:solidFill>
                <a:ea typeface="Ubuntu"/>
                <a:cs typeface="Calibri" panose="020F0502020204030204" pitchFamily="34" charset="0"/>
                <a:sym typeface="Ubuntu"/>
              </a:rPr>
              <a:t>VELOCITY	</a:t>
            </a:r>
            <a:endParaRPr lang="es-ES" dirty="0" smtClean="0">
              <a:solidFill>
                <a:srgbClr val="0070C0"/>
              </a:solidFill>
              <a:ea typeface="Ubuntu"/>
              <a:cs typeface="Calibri" panose="020F0502020204030204" pitchFamily="34" charset="0"/>
              <a:sym typeface="Ubuntu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rgbClr val="0070C0"/>
                </a:solidFill>
                <a:ea typeface="Ubuntu"/>
                <a:cs typeface="Calibri" panose="020F0502020204030204" pitchFamily="34" charset="0"/>
                <a:sym typeface="Ubuntu"/>
              </a:rPr>
              <a:t>electrons</a:t>
            </a:r>
            <a:r>
              <a:rPr lang="es-ES" dirty="0">
                <a:solidFill>
                  <a:srgbClr val="0070C0"/>
                </a:solidFill>
                <a:ea typeface="Ubuntu"/>
                <a:cs typeface="Calibri" panose="020F0502020204030204" pitchFamily="34" charset="0"/>
                <a:sym typeface="Ubuntu"/>
              </a:rPr>
              <a:t>  (</a:t>
            </a:r>
            <a:r>
              <a:rPr lang="en-US" dirty="0" err="1">
                <a:solidFill>
                  <a:srgbClr val="0070C0"/>
                </a:solidFill>
              </a:rPr>
              <a:t>v</a:t>
            </a:r>
            <a:r>
              <a:rPr lang="en-US" baseline="-25000" dirty="0" err="1">
                <a:solidFill>
                  <a:srgbClr val="0070C0"/>
                </a:solidFill>
              </a:rPr>
              <a:t>d</a:t>
            </a:r>
            <a:r>
              <a:rPr lang="en-US" dirty="0">
                <a:solidFill>
                  <a:srgbClr val="0070C0"/>
                </a:solidFill>
              </a:rPr>
              <a:t>∼ </a:t>
            </a:r>
            <a:r>
              <a:rPr lang="es-ES" dirty="0">
                <a:solidFill>
                  <a:srgbClr val="0070C0"/>
                </a:solidFill>
                <a:ea typeface="Ubuntu"/>
                <a:cs typeface="Calibri" panose="020F0502020204030204" pitchFamily="34" charset="0"/>
                <a:sym typeface="Ubuntu"/>
              </a:rPr>
              <a:t>cm/µs</a:t>
            </a:r>
            <a:r>
              <a:rPr lang="es-ES" dirty="0" smtClean="0">
                <a:solidFill>
                  <a:srgbClr val="0070C0"/>
                </a:solidFill>
                <a:ea typeface="Ubuntu"/>
                <a:cs typeface="Calibri" panose="020F0502020204030204" pitchFamily="34" charset="0"/>
                <a:sym typeface="Ubuntu"/>
              </a:rPr>
              <a:t>)</a:t>
            </a:r>
            <a:endParaRPr lang="en-US" dirty="0">
              <a:solidFill>
                <a:srgbClr val="0070C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dirty="0" err="1" smtClean="0">
                <a:solidFill>
                  <a:srgbClr val="0070C0"/>
                </a:solidFill>
                <a:ea typeface="Ubuntu"/>
                <a:cs typeface="Calibri" panose="020F0502020204030204" pitchFamily="34" charset="0"/>
                <a:sym typeface="Ubuntu"/>
              </a:rPr>
              <a:t>ions</a:t>
            </a:r>
            <a:r>
              <a:rPr lang="es-ES" dirty="0" smtClean="0">
                <a:solidFill>
                  <a:srgbClr val="0070C0"/>
                </a:solidFill>
                <a:ea typeface="Ubuntu"/>
                <a:cs typeface="Calibri" panose="020F0502020204030204" pitchFamily="34" charset="0"/>
                <a:sym typeface="Ubuntu"/>
              </a:rPr>
              <a:t>  (</a:t>
            </a:r>
            <a:r>
              <a:rPr lang="en-US" dirty="0" err="1">
                <a:solidFill>
                  <a:srgbClr val="0070C0"/>
                </a:solidFill>
              </a:rPr>
              <a:t>v</a:t>
            </a:r>
            <a:r>
              <a:rPr lang="en-US" baseline="-25000" dirty="0" err="1">
                <a:solidFill>
                  <a:srgbClr val="0070C0"/>
                </a:solidFill>
              </a:rPr>
              <a:t>d</a:t>
            </a:r>
            <a:r>
              <a:rPr lang="en-US" dirty="0">
                <a:solidFill>
                  <a:srgbClr val="0070C0"/>
                </a:solidFill>
              </a:rPr>
              <a:t>∼ </a:t>
            </a:r>
            <a:r>
              <a:rPr lang="es-ES" dirty="0" smtClean="0">
                <a:solidFill>
                  <a:srgbClr val="0070C0"/>
                </a:solidFill>
                <a:ea typeface="Ubuntu"/>
                <a:cs typeface="Calibri" panose="020F0502020204030204" pitchFamily="34" charset="0"/>
                <a:sym typeface="Ubuntu"/>
              </a:rPr>
              <a:t>cm/ms</a:t>
            </a:r>
            <a:r>
              <a:rPr lang="es-ES" dirty="0">
                <a:solidFill>
                  <a:srgbClr val="0070C0"/>
                </a:solidFill>
                <a:ea typeface="Ubuntu"/>
                <a:cs typeface="Calibri" panose="020F0502020204030204" pitchFamily="34" charset="0"/>
                <a:sym typeface="Ubuntu"/>
              </a:rPr>
              <a:t>) (~1000 </a:t>
            </a:r>
            <a:r>
              <a:rPr lang="es-ES" dirty="0" err="1" smtClean="0">
                <a:solidFill>
                  <a:srgbClr val="0070C0"/>
                </a:solidFill>
                <a:ea typeface="Ubuntu"/>
                <a:cs typeface="Calibri" panose="020F0502020204030204" pitchFamily="34" charset="0"/>
                <a:sym typeface="Ubuntu"/>
              </a:rPr>
              <a:t>slower</a:t>
            </a:r>
            <a:r>
              <a:rPr lang="es-ES" dirty="0" smtClean="0">
                <a:solidFill>
                  <a:srgbClr val="0070C0"/>
                </a:solidFill>
                <a:ea typeface="Ubuntu"/>
                <a:cs typeface="Calibri" panose="020F0502020204030204" pitchFamily="34" charset="0"/>
                <a:sym typeface="Ubuntu"/>
              </a:rPr>
              <a:t>)      </a:t>
            </a:r>
          </a:p>
          <a:p>
            <a:endParaRPr lang="en-US" b="1" dirty="0" smtClean="0">
              <a:solidFill>
                <a:srgbClr val="0070C0"/>
              </a:solidFill>
            </a:endParaRPr>
          </a:p>
          <a:p>
            <a:endParaRPr lang="en-US" b="1" dirty="0">
              <a:solidFill>
                <a:srgbClr val="0070C0"/>
              </a:solidFill>
            </a:endParaRPr>
          </a:p>
          <a:p>
            <a:r>
              <a:rPr lang="en-US" sz="2800" b="1" dirty="0" smtClean="0">
                <a:solidFill>
                  <a:srgbClr val="0070C0"/>
                </a:solidFill>
              </a:rPr>
              <a:t>Diffusion</a:t>
            </a:r>
            <a:endParaRPr lang="en-US" dirty="0">
              <a:solidFill>
                <a:srgbClr val="0070C0"/>
              </a:solidFill>
            </a:endParaRPr>
          </a:p>
          <a:p>
            <a:r>
              <a:rPr lang="en-US" dirty="0">
                <a:solidFill>
                  <a:srgbClr val="0070C0"/>
                </a:solidFill>
              </a:rPr>
              <a:t>Thermal collisions broaden the cloud:</a:t>
            </a:r>
          </a:p>
          <a:p>
            <a:r>
              <a:rPr lang="es-ES" dirty="0" smtClean="0">
                <a:solidFill>
                  <a:srgbClr val="0070C0"/>
                </a:solidFill>
              </a:rPr>
              <a:t>              </a:t>
            </a:r>
            <a:r>
              <a:rPr lang="el-GR" dirty="0" smtClean="0">
                <a:solidFill>
                  <a:srgbClr val="0070C0"/>
                </a:solidFill>
              </a:rPr>
              <a:t>σ=2</a:t>
            </a:r>
            <a:r>
              <a:rPr lang="en-US" dirty="0" smtClean="0">
                <a:solidFill>
                  <a:srgbClr val="0070C0"/>
                </a:solidFill>
              </a:rPr>
              <a:t>Dt</a:t>
            </a:r>
            <a:r>
              <a:rPr lang="en-US" dirty="0">
                <a:solidFill>
                  <a:srgbClr val="0070C0"/>
                </a:solidFill>
              </a:rPr>
              <a:t>​ </a:t>
            </a:r>
            <a:endParaRPr lang="en-US" dirty="0" smtClean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</a:rPr>
              <a:t>Transversal diffusion related, typically, to spatial resolution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</a:rPr>
              <a:t>Longitudinal </a:t>
            </a:r>
            <a:r>
              <a:rPr lang="en-US" dirty="0" smtClean="0">
                <a:solidFill>
                  <a:srgbClr val="0070C0"/>
                </a:solidFill>
              </a:rPr>
              <a:t>diffusion </a:t>
            </a:r>
            <a:r>
              <a:rPr lang="en-US" dirty="0">
                <a:solidFill>
                  <a:srgbClr val="0070C0"/>
                </a:solidFill>
              </a:rPr>
              <a:t>related, sometimes, to time </a:t>
            </a:r>
            <a:r>
              <a:rPr lang="en-US" dirty="0" smtClean="0">
                <a:solidFill>
                  <a:srgbClr val="0070C0"/>
                </a:solidFill>
              </a:rPr>
              <a:t>resolution</a:t>
            </a:r>
            <a:endParaRPr lang="en-US" dirty="0">
              <a:solidFill>
                <a:srgbClr val="0070C0"/>
              </a:solidFill>
            </a:endParaRPr>
          </a:p>
          <a:p>
            <a:r>
              <a:rPr lang="en-US" dirty="0">
                <a:solidFill>
                  <a:srgbClr val="0070C0"/>
                </a:solidFill>
              </a:rPr>
              <a:t>Gas mixtures are often selected as much for their diffusion properties as for their gain characteristics.</a:t>
            </a:r>
          </a:p>
          <a:p>
            <a:endParaRPr lang="en-US" dirty="0">
              <a:solidFill>
                <a:srgbClr val="0070C0"/>
              </a:solidFill>
            </a:endParaRPr>
          </a:p>
          <a:p>
            <a:r>
              <a:rPr lang="en-US" b="1" dirty="0">
                <a:solidFill>
                  <a:srgbClr val="0070C0"/>
                </a:solidFill>
              </a:rPr>
              <a:t>Consequences</a:t>
            </a:r>
            <a:endParaRPr lang="en-US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</a:rPr>
              <a:t>Spatial resolution degradation.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</a:rPr>
              <a:t>Limits maximum drift length.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</a:rPr>
              <a:t>Critical for TPCs and large drift chambers. </a:t>
            </a:r>
            <a:endParaRPr lang="en-US" dirty="0" smtClean="0">
              <a:solidFill>
                <a:srgbClr val="0070C0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53239" y="2917460"/>
            <a:ext cx="3409950" cy="895350"/>
          </a:xfrm>
          <a:prstGeom prst="rect">
            <a:avLst/>
          </a:prstGeom>
        </p:spPr>
      </p:pic>
      <p:pic>
        <p:nvPicPr>
          <p:cNvPr id="28" name="Immagine 5">
            <a:extLst>
              <a:ext uri="{FF2B5EF4-FFF2-40B4-BE49-F238E27FC236}">
                <a16:creationId xmlns:a16="http://schemas.microsoft.com/office/drawing/2014/main" id="{B9151103-4B3B-008E-6FD0-BDF531DDC00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47007" y="599234"/>
            <a:ext cx="2898100" cy="2930114"/>
          </a:xfrm>
          <a:prstGeom prst="rect">
            <a:avLst/>
          </a:prstGeom>
        </p:spPr>
      </p:pic>
      <p:sp>
        <p:nvSpPr>
          <p:cNvPr id="29" name="CasellaDiTesto 7">
            <a:extLst>
              <a:ext uri="{FF2B5EF4-FFF2-40B4-BE49-F238E27FC236}">
                <a16:creationId xmlns:a16="http://schemas.microsoft.com/office/drawing/2014/main" id="{6AC51A89-4AF2-92CB-78D4-50FE3119B61B}"/>
              </a:ext>
            </a:extLst>
          </p:cNvPr>
          <p:cNvSpPr txBox="1"/>
          <p:nvPr/>
        </p:nvSpPr>
        <p:spPr>
          <a:xfrm>
            <a:off x="10537590" y="85390"/>
            <a:ext cx="173691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1200" dirty="0"/>
              <a:t>Drift </a:t>
            </a:r>
            <a:r>
              <a:rPr lang="it-IT" sz="1200" dirty="0" err="1"/>
              <a:t>velocities</a:t>
            </a:r>
            <a:r>
              <a:rPr lang="it-IT" sz="1200" dirty="0"/>
              <a:t> </a:t>
            </a:r>
            <a:r>
              <a:rPr lang="it-IT" sz="1200" dirty="0" err="1"/>
              <a:t>computed</a:t>
            </a:r>
            <a:r>
              <a:rPr lang="it-IT" sz="1200" dirty="0"/>
              <a:t> by </a:t>
            </a:r>
            <a:r>
              <a:rPr lang="it-IT" sz="1200" dirty="0" err="1"/>
              <a:t>Magboltz</a:t>
            </a:r>
            <a:r>
              <a:rPr lang="it-IT" sz="1200" dirty="0"/>
              <a:t> </a:t>
            </a:r>
            <a:r>
              <a:rPr lang="it-IT" sz="1200" dirty="0" err="1"/>
              <a:t>at</a:t>
            </a:r>
            <a:r>
              <a:rPr lang="it-IT" sz="1200" dirty="0"/>
              <a:t> Ar/CO2 </a:t>
            </a:r>
            <a:r>
              <a:rPr lang="it-IT" sz="1200" dirty="0" err="1"/>
              <a:t>at</a:t>
            </a:r>
            <a:r>
              <a:rPr lang="it-IT" sz="1200" dirty="0"/>
              <a:t> 3 bar</a:t>
            </a:r>
          </a:p>
        </p:txBody>
      </p:sp>
      <p:pic>
        <p:nvPicPr>
          <p:cNvPr id="30" name="Immagine 2">
            <a:extLst>
              <a:ext uri="{FF2B5EF4-FFF2-40B4-BE49-F238E27FC236}">
                <a16:creationId xmlns:a16="http://schemas.microsoft.com/office/drawing/2014/main" id="{59CF5F03-DE28-540B-5FB7-BADEC7D01F65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34541" t="9612"/>
          <a:stretch/>
        </p:blipFill>
        <p:spPr>
          <a:xfrm>
            <a:off x="8596619" y="3682923"/>
            <a:ext cx="2903428" cy="2981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984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18" name="Grupo 17"/>
          <p:cNvGrpSpPr/>
          <p:nvPr/>
        </p:nvGrpSpPr>
        <p:grpSpPr>
          <a:xfrm>
            <a:off x="-6627" y="-16665"/>
            <a:ext cx="12103581" cy="6862415"/>
            <a:chOff x="-4970" y="-12499"/>
            <a:chExt cx="9077686" cy="5146811"/>
          </a:xfrm>
        </p:grpSpPr>
        <p:sp>
          <p:nvSpPr>
            <p:cNvPr id="7" name="CuadroTexto 6"/>
            <p:cNvSpPr txBox="1"/>
            <p:nvPr/>
          </p:nvSpPr>
          <p:spPr>
            <a:xfrm>
              <a:off x="3473200" y="4875974"/>
              <a:ext cx="2426145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70C0"/>
                  </a:solidFill>
                </a:rPr>
                <a:t>Muon Detectors – TIDPAN 2026 - June 18</a:t>
              </a:r>
              <a:r>
                <a:rPr lang="en-US" sz="1200" baseline="30000" dirty="0">
                  <a:solidFill>
                    <a:srgbClr val="0070C0"/>
                  </a:solidFill>
                </a:rPr>
                <a:t>th</a:t>
              </a:r>
              <a:r>
                <a:rPr lang="en-US" sz="1200" dirty="0">
                  <a:solidFill>
                    <a:srgbClr val="0070C0"/>
                  </a:solidFill>
                </a:rPr>
                <a:t>, 2026</a:t>
              </a:r>
            </a:p>
          </p:txBody>
        </p:sp>
        <p:sp>
          <p:nvSpPr>
            <p:cNvPr id="9" name="Marcador de número de diapositiva 3"/>
            <p:cNvSpPr txBox="1">
              <a:spLocks/>
            </p:cNvSpPr>
            <p:nvPr/>
          </p:nvSpPr>
          <p:spPr>
            <a:xfrm>
              <a:off x="6939116" y="4860412"/>
              <a:ext cx="2133600" cy="273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1pPr>
              <a:lvl2pPr marL="0" marR="0" lvl="1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2pPr>
              <a:lvl3pPr marL="0" marR="0" lvl="2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3pPr>
              <a:lvl4pPr marL="0" marR="0" lvl="3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4pPr>
              <a:lvl5pPr marL="0" marR="0" lvl="4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5pPr>
              <a:lvl6pPr marL="0" marR="0" lvl="5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6pPr>
              <a:lvl7pPr marL="0" marR="0" lvl="6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7pPr>
              <a:lvl8pPr marL="0" marR="0" lvl="7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8pPr>
              <a:lvl9pPr marL="0" marR="0" lvl="8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9pPr>
            </a:lstStyle>
            <a:p>
              <a:fld id="{C88907B1-18C4-493A-883C-D861E70103D1}" type="slidenum">
                <a:rPr lang="en-US" sz="1333">
                  <a:solidFill>
                    <a:srgbClr val="0070C0"/>
                  </a:solidFill>
                  <a:latin typeface="+mj-lt"/>
                </a:rPr>
                <a:t>3</a:t>
              </a:fld>
              <a:endParaRPr lang="en-US" sz="1333" dirty="0">
                <a:solidFill>
                  <a:srgbClr val="0070C0"/>
                </a:solidFill>
                <a:latin typeface="+mj-lt"/>
              </a:endParaRPr>
            </a:p>
          </p:txBody>
        </p:sp>
        <p:sp>
          <p:nvSpPr>
            <p:cNvPr id="12" name="Rectángulo redondeado 11"/>
            <p:cNvSpPr/>
            <p:nvPr/>
          </p:nvSpPr>
          <p:spPr>
            <a:xfrm>
              <a:off x="1051123" y="4964353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/>
            </a:p>
          </p:txBody>
        </p:sp>
        <p:sp>
          <p:nvSpPr>
            <p:cNvPr id="13" name="Rectángulo redondeado 12"/>
            <p:cNvSpPr/>
            <p:nvPr/>
          </p:nvSpPr>
          <p:spPr>
            <a:xfrm>
              <a:off x="6347392" y="4959777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/>
            </a:p>
          </p:txBody>
        </p:sp>
        <p:grpSp>
          <p:nvGrpSpPr>
            <p:cNvPr id="17" name="Grupo 16"/>
            <p:cNvGrpSpPr/>
            <p:nvPr/>
          </p:nvGrpSpPr>
          <p:grpSpPr>
            <a:xfrm>
              <a:off x="-4970" y="-12499"/>
              <a:ext cx="1010255" cy="5103917"/>
              <a:chOff x="-4970" y="-12499"/>
              <a:chExt cx="1010255" cy="5103917"/>
            </a:xfrm>
          </p:grpSpPr>
          <p:sp>
            <p:nvSpPr>
              <p:cNvPr id="16" name="Rectángulo 15"/>
              <p:cNvSpPr/>
              <p:nvPr/>
            </p:nvSpPr>
            <p:spPr>
              <a:xfrm>
                <a:off x="296529" y="0"/>
                <a:ext cx="242709" cy="459711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70C0">
                      <a:alpha val="5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400"/>
              </a:p>
            </p:txBody>
          </p:sp>
          <p:pic>
            <p:nvPicPr>
              <p:cNvPr id="6" name="Imagen 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6200000">
                <a:off x="-413287" y="400788"/>
                <a:ext cx="1314700" cy="488125"/>
              </a:xfrm>
              <a:prstGeom prst="rect">
                <a:avLst/>
              </a:prstGeom>
            </p:spPr>
          </p:pic>
          <p:pic>
            <p:nvPicPr>
              <p:cNvPr id="2" name="Imagen 1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6200000">
                <a:off x="-707628" y="2243646"/>
                <a:ext cx="1725992" cy="286680"/>
              </a:xfrm>
              <a:prstGeom prst="rect">
                <a:avLst/>
              </a:prstGeom>
            </p:spPr>
          </p:pic>
          <p:sp>
            <p:nvSpPr>
              <p:cNvPr id="8" name="CuadroTexto 7"/>
              <p:cNvSpPr txBox="1"/>
              <p:nvPr/>
            </p:nvSpPr>
            <p:spPr>
              <a:xfrm>
                <a:off x="20052" y="4860585"/>
                <a:ext cx="792717" cy="230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0070C0"/>
                    </a:solidFill>
                  </a:rPr>
                  <a:t>C. F. Bedoya</a:t>
                </a:r>
              </a:p>
            </p:txBody>
          </p:sp>
          <p:pic>
            <p:nvPicPr>
              <p:cNvPr id="14" name="Imagen 13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-164719" y="3816463"/>
                <a:ext cx="832586" cy="422901"/>
              </a:xfrm>
              <a:prstGeom prst="rect">
                <a:avLst/>
              </a:prstGeom>
            </p:spPr>
          </p:pic>
          <p:pic>
            <p:nvPicPr>
              <p:cNvPr id="15" name="Imagen 14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4970" y="4597119"/>
                <a:ext cx="1010255" cy="263293"/>
              </a:xfrm>
              <a:prstGeom prst="rect">
                <a:avLst/>
              </a:prstGeom>
            </p:spPr>
          </p:pic>
        </p:grpSp>
      </p:grpSp>
      <p:sp>
        <p:nvSpPr>
          <p:cNvPr id="19" name="Rectangle 1"/>
          <p:cNvSpPr/>
          <p:nvPr/>
        </p:nvSpPr>
        <p:spPr>
          <a:xfrm>
            <a:off x="2733299" y="-81056"/>
            <a:ext cx="9064997" cy="779765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474121" algn="l"/>
              </a:tabLst>
            </a:pPr>
            <a:r>
              <a:rPr lang="es-ES" sz="4267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MUON</a:t>
            </a:r>
          </a:p>
        </p:txBody>
      </p:sp>
      <p:cxnSp>
        <p:nvCxnSpPr>
          <p:cNvPr id="20" name="11 Conector recto"/>
          <p:cNvCxnSpPr/>
          <p:nvPr/>
        </p:nvCxnSpPr>
        <p:spPr>
          <a:xfrm>
            <a:off x="1205901" y="627991"/>
            <a:ext cx="1059239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uadroTexto 2"/>
          <p:cNvSpPr txBox="1"/>
          <p:nvPr/>
        </p:nvSpPr>
        <p:spPr>
          <a:xfrm>
            <a:off x="924487" y="3593489"/>
            <a:ext cx="238533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ELECTRON</a:t>
            </a:r>
          </a:p>
          <a:p>
            <a:r>
              <a:rPr lang="en-US" sz="2000" dirty="0"/>
              <a:t>Charge -1</a:t>
            </a:r>
          </a:p>
          <a:p>
            <a:r>
              <a:rPr lang="en-US" sz="2000" dirty="0"/>
              <a:t>Spin ½</a:t>
            </a:r>
          </a:p>
          <a:p>
            <a:r>
              <a:rPr lang="en-US" sz="2000" dirty="0"/>
              <a:t>Mass ~ 0,511 MeV/c</a:t>
            </a:r>
            <a:r>
              <a:rPr lang="en-US" sz="2000" baseline="30000" dirty="0"/>
              <a:t>2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4636197" y="3568110"/>
            <a:ext cx="251517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MUON</a:t>
            </a:r>
          </a:p>
          <a:p>
            <a:r>
              <a:rPr lang="en-US" sz="2000" dirty="0"/>
              <a:t>Charge -1</a:t>
            </a:r>
          </a:p>
          <a:p>
            <a:r>
              <a:rPr lang="en-US" sz="2000" dirty="0"/>
              <a:t>Spin ½</a:t>
            </a:r>
          </a:p>
          <a:p>
            <a:r>
              <a:rPr lang="en-US" sz="2000" dirty="0"/>
              <a:t>Mass ~ 105,66 MeV/c</a:t>
            </a:r>
            <a:r>
              <a:rPr lang="en-US" sz="2000" baseline="30000" dirty="0"/>
              <a:t>2</a:t>
            </a:r>
          </a:p>
          <a:p>
            <a:r>
              <a:rPr lang="es-ES" sz="2000" dirty="0" err="1" smtClean="0"/>
              <a:t>Life</a:t>
            </a:r>
            <a:r>
              <a:rPr lang="es-ES" sz="2000" dirty="0" smtClean="0"/>
              <a:t>-time </a:t>
            </a:r>
            <a:r>
              <a:rPr lang="el-GR" sz="2000" dirty="0" smtClean="0"/>
              <a:t>τ</a:t>
            </a:r>
            <a:r>
              <a:rPr lang="es-ES" sz="2000" dirty="0" smtClean="0"/>
              <a:t>  </a:t>
            </a:r>
            <a:r>
              <a:rPr lang="el-GR" sz="2000" dirty="0" smtClean="0"/>
              <a:t>=</a:t>
            </a:r>
            <a:r>
              <a:rPr lang="es-ES" sz="2000" dirty="0" smtClean="0"/>
              <a:t> </a:t>
            </a:r>
            <a:r>
              <a:rPr lang="el-GR" sz="2000" dirty="0" smtClean="0"/>
              <a:t>2.2</a:t>
            </a:r>
            <a:r>
              <a:rPr lang="el-GR" sz="2000" dirty="0"/>
              <a:t> μ</a:t>
            </a:r>
            <a:r>
              <a:rPr lang="en-US" sz="2000" dirty="0"/>
              <a:t>s</a:t>
            </a:r>
            <a:endParaRPr lang="en-US" sz="2000" baseline="30000" dirty="0"/>
          </a:p>
        </p:txBody>
      </p:sp>
      <p:sp>
        <p:nvSpPr>
          <p:cNvPr id="5" name="CuadroTexto 4"/>
          <p:cNvSpPr txBox="1"/>
          <p:nvPr/>
        </p:nvSpPr>
        <p:spPr>
          <a:xfrm>
            <a:off x="3624088" y="4440966"/>
            <a:ext cx="5774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x 207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9708937" y="4548688"/>
            <a:ext cx="21089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Highly penetrating</a:t>
            </a:r>
          </a:p>
        </p:txBody>
      </p:sp>
      <p:sp>
        <p:nvSpPr>
          <p:cNvPr id="24" name="CuadroTexto 23"/>
          <p:cNvSpPr txBox="1"/>
          <p:nvPr/>
        </p:nvSpPr>
        <p:spPr>
          <a:xfrm>
            <a:off x="8097516" y="5170497"/>
            <a:ext cx="31886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Travel macroscopic distances</a:t>
            </a:r>
          </a:p>
        </p:txBody>
      </p:sp>
      <p:cxnSp>
        <p:nvCxnSpPr>
          <p:cNvPr id="23" name="Conector recto de flecha 22"/>
          <p:cNvCxnSpPr/>
          <p:nvPr/>
        </p:nvCxnSpPr>
        <p:spPr>
          <a:xfrm>
            <a:off x="7170902" y="4643636"/>
            <a:ext cx="2383645" cy="1271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de flecha 26"/>
          <p:cNvCxnSpPr>
            <a:endCxn id="24" idx="1"/>
          </p:cNvCxnSpPr>
          <p:nvPr/>
        </p:nvCxnSpPr>
        <p:spPr>
          <a:xfrm>
            <a:off x="6984206" y="5005523"/>
            <a:ext cx="1113310" cy="3650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Imagen 2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70902" y="1308843"/>
            <a:ext cx="4364285" cy="2821736"/>
          </a:xfrm>
          <a:prstGeom prst="rect">
            <a:avLst/>
          </a:prstGeom>
        </p:spPr>
      </p:pic>
      <p:sp>
        <p:nvSpPr>
          <p:cNvPr id="30" name="Rectángulo 29"/>
          <p:cNvSpPr/>
          <p:nvPr/>
        </p:nvSpPr>
        <p:spPr>
          <a:xfrm>
            <a:off x="5576242" y="642115"/>
            <a:ext cx="66139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0070C0"/>
                </a:solidFill>
              </a:rPr>
              <a:t>Their clean experimental signature makes them one of the most valuable particles in modern physics experiments.</a:t>
            </a:r>
          </a:p>
        </p:txBody>
      </p:sp>
      <p:cxnSp>
        <p:nvCxnSpPr>
          <p:cNvPr id="33" name="Conector recto de flecha 32"/>
          <p:cNvCxnSpPr/>
          <p:nvPr/>
        </p:nvCxnSpPr>
        <p:spPr>
          <a:xfrm flipV="1">
            <a:off x="3170199" y="4668417"/>
            <a:ext cx="1499788" cy="943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uadroTexto 33"/>
          <p:cNvSpPr txBox="1"/>
          <p:nvPr/>
        </p:nvSpPr>
        <p:spPr>
          <a:xfrm>
            <a:off x="3612962" y="5725195"/>
            <a:ext cx="10179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Decay:</a:t>
            </a:r>
          </a:p>
        </p:txBody>
      </p:sp>
      <p:pic>
        <p:nvPicPr>
          <p:cNvPr id="28" name="Imagen 2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23134" y="5603817"/>
            <a:ext cx="1626773" cy="821283"/>
          </a:xfrm>
          <a:prstGeom prst="rect">
            <a:avLst/>
          </a:prstGeom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7410" name="Picture 2" descr="Why are muons considered to be elementary particles in the ...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442" y="214993"/>
            <a:ext cx="4175145" cy="313971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7" name="CuadroTexto 36"/>
          <p:cNvSpPr txBox="1"/>
          <p:nvPr/>
        </p:nvSpPr>
        <p:spPr>
          <a:xfrm>
            <a:off x="5261719" y="2793839"/>
            <a:ext cx="16320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Leptons: </a:t>
            </a:r>
          </a:p>
          <a:p>
            <a:r>
              <a:rPr lang="en-US" dirty="0" smtClean="0"/>
              <a:t>No strong force</a:t>
            </a:r>
            <a:endParaRPr lang="en-US" dirty="0"/>
          </a:p>
        </p:txBody>
      </p:sp>
      <p:cxnSp>
        <p:nvCxnSpPr>
          <p:cNvPr id="39" name="Conector recto de flecha 38"/>
          <p:cNvCxnSpPr/>
          <p:nvPr/>
        </p:nvCxnSpPr>
        <p:spPr>
          <a:xfrm flipV="1">
            <a:off x="3483741" y="3211880"/>
            <a:ext cx="1711391" cy="2869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ángulo redondeado 45"/>
          <p:cNvSpPr/>
          <p:nvPr/>
        </p:nvSpPr>
        <p:spPr>
          <a:xfrm>
            <a:off x="809442" y="1865899"/>
            <a:ext cx="2661546" cy="169268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969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z="1100" smtClean="0"/>
              <a:pPr/>
              <a:t>30</a:t>
            </a:fld>
            <a:endParaRPr lang="en-US" sz="1100"/>
          </a:p>
        </p:txBody>
      </p:sp>
      <p:grpSp>
        <p:nvGrpSpPr>
          <p:cNvPr id="18" name="Grupo 17"/>
          <p:cNvGrpSpPr/>
          <p:nvPr/>
        </p:nvGrpSpPr>
        <p:grpSpPr>
          <a:xfrm>
            <a:off x="-6627" y="-16665"/>
            <a:ext cx="12103581" cy="6862415"/>
            <a:chOff x="-4970" y="-12499"/>
            <a:chExt cx="9077686" cy="5146811"/>
          </a:xfrm>
        </p:grpSpPr>
        <p:sp>
          <p:nvSpPr>
            <p:cNvPr id="7" name="CuadroTexto 6"/>
            <p:cNvSpPr txBox="1"/>
            <p:nvPr/>
          </p:nvSpPr>
          <p:spPr>
            <a:xfrm>
              <a:off x="3473200" y="4875974"/>
              <a:ext cx="2243644" cy="1962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rgbClr val="0070C0"/>
                  </a:solidFill>
                </a:rPr>
                <a:t>Muon Detectors – TIDPAN 2026 - June 18</a:t>
              </a:r>
              <a:r>
                <a:rPr lang="en-US" sz="1100" baseline="30000" dirty="0">
                  <a:solidFill>
                    <a:srgbClr val="0070C0"/>
                  </a:solidFill>
                </a:rPr>
                <a:t>th</a:t>
              </a:r>
              <a:r>
                <a:rPr lang="en-US" sz="1100" dirty="0">
                  <a:solidFill>
                    <a:srgbClr val="0070C0"/>
                  </a:solidFill>
                </a:rPr>
                <a:t>, 2026</a:t>
              </a:r>
            </a:p>
          </p:txBody>
        </p:sp>
        <p:sp>
          <p:nvSpPr>
            <p:cNvPr id="9" name="Marcador de número de diapositiva 3"/>
            <p:cNvSpPr txBox="1">
              <a:spLocks/>
            </p:cNvSpPr>
            <p:nvPr/>
          </p:nvSpPr>
          <p:spPr>
            <a:xfrm>
              <a:off x="6939116" y="4860412"/>
              <a:ext cx="2133600" cy="273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1pPr>
              <a:lvl2pPr marL="0" marR="0" lvl="1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2pPr>
              <a:lvl3pPr marL="0" marR="0" lvl="2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3pPr>
              <a:lvl4pPr marL="0" marR="0" lvl="3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4pPr>
              <a:lvl5pPr marL="0" marR="0" lvl="4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5pPr>
              <a:lvl6pPr marL="0" marR="0" lvl="5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6pPr>
              <a:lvl7pPr marL="0" marR="0" lvl="6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7pPr>
              <a:lvl8pPr marL="0" marR="0" lvl="7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8pPr>
              <a:lvl9pPr marL="0" marR="0" lvl="8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9pPr>
            </a:lstStyle>
            <a:p>
              <a:fld id="{C88907B1-18C4-493A-883C-D861E70103D1}" type="slidenum">
                <a:rPr lang="en-US" sz="1100">
                  <a:solidFill>
                    <a:srgbClr val="0070C0"/>
                  </a:solidFill>
                  <a:latin typeface="+mn-lt"/>
                </a:rPr>
                <a:t>30</a:t>
              </a:fld>
              <a:endParaRPr lang="en-US" sz="1100" dirty="0">
                <a:solidFill>
                  <a:srgbClr val="0070C0"/>
                </a:solidFill>
                <a:latin typeface="+mn-lt"/>
              </a:endParaRPr>
            </a:p>
          </p:txBody>
        </p:sp>
        <p:sp>
          <p:nvSpPr>
            <p:cNvPr id="12" name="Rectángulo redondeado 11"/>
            <p:cNvSpPr/>
            <p:nvPr/>
          </p:nvSpPr>
          <p:spPr>
            <a:xfrm>
              <a:off x="1051123" y="4964353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00"/>
            </a:p>
          </p:txBody>
        </p:sp>
        <p:sp>
          <p:nvSpPr>
            <p:cNvPr id="13" name="Rectángulo redondeado 12"/>
            <p:cNvSpPr/>
            <p:nvPr/>
          </p:nvSpPr>
          <p:spPr>
            <a:xfrm>
              <a:off x="6347392" y="4959777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00"/>
            </a:p>
          </p:txBody>
        </p:sp>
        <p:grpSp>
          <p:nvGrpSpPr>
            <p:cNvPr id="17" name="Grupo 16"/>
            <p:cNvGrpSpPr/>
            <p:nvPr/>
          </p:nvGrpSpPr>
          <p:grpSpPr>
            <a:xfrm>
              <a:off x="-4970" y="-12499"/>
              <a:ext cx="1010255" cy="5069291"/>
              <a:chOff x="-4970" y="-12499"/>
              <a:chExt cx="1010255" cy="5069291"/>
            </a:xfrm>
          </p:grpSpPr>
          <p:sp>
            <p:nvSpPr>
              <p:cNvPr id="16" name="Rectángulo 15"/>
              <p:cNvSpPr/>
              <p:nvPr/>
            </p:nvSpPr>
            <p:spPr>
              <a:xfrm>
                <a:off x="296529" y="0"/>
                <a:ext cx="242709" cy="459711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70C0">
                      <a:alpha val="5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100"/>
              </a:p>
            </p:txBody>
          </p:sp>
          <p:pic>
            <p:nvPicPr>
              <p:cNvPr id="6" name="Imagen 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6200000">
                <a:off x="-413287" y="400788"/>
                <a:ext cx="1314700" cy="488125"/>
              </a:xfrm>
              <a:prstGeom prst="rect">
                <a:avLst/>
              </a:prstGeom>
            </p:spPr>
          </p:pic>
          <p:pic>
            <p:nvPicPr>
              <p:cNvPr id="2" name="Imagen 1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6200000">
                <a:off x="-707628" y="2243646"/>
                <a:ext cx="1725992" cy="286680"/>
              </a:xfrm>
              <a:prstGeom prst="rect">
                <a:avLst/>
              </a:prstGeom>
            </p:spPr>
          </p:pic>
          <p:sp>
            <p:nvSpPr>
              <p:cNvPr id="8" name="CuadroTexto 7"/>
              <p:cNvSpPr txBox="1"/>
              <p:nvPr/>
            </p:nvSpPr>
            <p:spPr>
              <a:xfrm>
                <a:off x="20052" y="4860585"/>
                <a:ext cx="663884" cy="1962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rgbClr val="0070C0"/>
                    </a:solidFill>
                  </a:rPr>
                  <a:t>C. F. Bedoya</a:t>
                </a:r>
              </a:p>
            </p:txBody>
          </p:sp>
          <p:pic>
            <p:nvPicPr>
              <p:cNvPr id="14" name="Imagen 13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-164719" y="3816463"/>
                <a:ext cx="832586" cy="422901"/>
              </a:xfrm>
              <a:prstGeom prst="rect">
                <a:avLst/>
              </a:prstGeom>
            </p:spPr>
          </p:pic>
          <p:pic>
            <p:nvPicPr>
              <p:cNvPr id="15" name="Imagen 14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4970" y="4597119"/>
                <a:ext cx="1010255" cy="263293"/>
              </a:xfrm>
              <a:prstGeom prst="rect">
                <a:avLst/>
              </a:prstGeom>
            </p:spPr>
          </p:pic>
        </p:grpSp>
      </p:grpSp>
      <p:sp>
        <p:nvSpPr>
          <p:cNvPr id="19" name="Rectangle 1"/>
          <p:cNvSpPr/>
          <p:nvPr/>
        </p:nvSpPr>
        <p:spPr>
          <a:xfrm>
            <a:off x="1401498" y="-16666"/>
            <a:ext cx="9064997" cy="738664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474121" algn="l"/>
              </a:tabLst>
            </a:pPr>
            <a:r>
              <a:rPr lang="en-US" sz="40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cs typeface="Calibri" panose="020F0502020204030204" pitchFamily="34" charset="0"/>
              </a:rPr>
              <a:t>Aging in Gaseous Detectors</a:t>
            </a:r>
            <a:endParaRPr lang="en-US" sz="40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cs typeface="Calibri" panose="020F0502020204030204" pitchFamily="34" charset="0"/>
            </a:endParaRPr>
          </a:p>
        </p:txBody>
      </p:sp>
      <p:cxnSp>
        <p:nvCxnSpPr>
          <p:cNvPr id="20" name="11 Conector recto"/>
          <p:cNvCxnSpPr/>
          <p:nvPr/>
        </p:nvCxnSpPr>
        <p:spPr>
          <a:xfrm>
            <a:off x="1205901" y="677468"/>
            <a:ext cx="1059239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7"/>
          <a:srcRect r="50385"/>
          <a:stretch/>
        </p:blipFill>
        <p:spPr>
          <a:xfrm>
            <a:off x="8564880" y="783284"/>
            <a:ext cx="3147993" cy="3392519"/>
          </a:xfrm>
          <a:prstGeom prst="rect">
            <a:avLst/>
          </a:prstGeom>
        </p:spPr>
      </p:pic>
      <p:sp>
        <p:nvSpPr>
          <p:cNvPr id="21" name="Rectángulo 20"/>
          <p:cNvSpPr/>
          <p:nvPr/>
        </p:nvSpPr>
        <p:spPr>
          <a:xfrm>
            <a:off x="1144038" y="712556"/>
            <a:ext cx="746656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70C0"/>
                </a:solidFill>
              </a:rPr>
              <a:t>Aging</a:t>
            </a:r>
            <a:r>
              <a:rPr lang="en-US" sz="1600" dirty="0">
                <a:solidFill>
                  <a:srgbClr val="0070C0"/>
                </a:solidFill>
              </a:rPr>
              <a:t> refers to the gradual degradation of </a:t>
            </a:r>
            <a:r>
              <a:rPr lang="en-US" sz="1600" dirty="0" smtClean="0">
                <a:solidFill>
                  <a:srgbClr val="0070C0"/>
                </a:solidFill>
              </a:rPr>
              <a:t>detector performance </a:t>
            </a:r>
            <a:r>
              <a:rPr lang="en-US" sz="1600" dirty="0">
                <a:solidFill>
                  <a:srgbClr val="0070C0"/>
                </a:solidFill>
              </a:rPr>
              <a:t>caused by prolonged exposure to radiation and accumulated charge</a:t>
            </a:r>
            <a:r>
              <a:rPr lang="en-US" sz="1600" dirty="0" smtClean="0">
                <a:solidFill>
                  <a:srgbClr val="0070C0"/>
                </a:solidFill>
              </a:rPr>
              <a:t>. Typical effects:</a:t>
            </a:r>
            <a:endParaRPr lang="en-US" sz="1600" dirty="0">
              <a:solidFill>
                <a:srgbClr val="0070C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C00000"/>
                </a:solidFill>
              </a:rPr>
              <a:t>Gain </a:t>
            </a:r>
            <a:r>
              <a:rPr lang="en-US" sz="1400" dirty="0">
                <a:solidFill>
                  <a:srgbClr val="C00000"/>
                </a:solidFill>
              </a:rPr>
              <a:t>loss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C00000"/>
                </a:solidFill>
              </a:rPr>
              <a:t>Increased dark current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C00000"/>
                </a:solidFill>
              </a:rPr>
              <a:t>Reduced efficiency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C00000"/>
                </a:solidFill>
              </a:rPr>
              <a:t>Higher discharge probability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C00000"/>
                </a:solidFill>
              </a:rPr>
              <a:t>Mechanical and chemical damage</a:t>
            </a:r>
          </a:p>
        </p:txBody>
      </p:sp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1205901" y="4564033"/>
            <a:ext cx="5972139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</a:rPr>
              <a:t>Cathode Damage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</a:rPr>
              <a:t>Surface modification 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</a:rPr>
              <a:t>Increased resistivity 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</a:rPr>
              <a:t>Secondary electron emission changes 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</a:rPr>
              <a:t>Can lead to </a:t>
            </a:r>
            <a:r>
              <a:rPr kumimoji="0" lang="en-US" altLang="en-US" sz="16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</a:rPr>
              <a:t>Malter</a:t>
            </a: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</a:rPr>
              <a:t> currents and self-sustained discharges:</a:t>
            </a:r>
          </a:p>
          <a:p>
            <a:pPr marL="742950" lvl="1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70C0"/>
                </a:solidFill>
              </a:rPr>
              <a:t>Positive ion accumulation → charging of insulating layer → field emission → self-sustained avalanches</a:t>
            </a:r>
            <a:endParaRPr kumimoji="0" lang="en-US" altLang="en-US" sz="16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</a:endParaRPr>
          </a:p>
        </p:txBody>
      </p:sp>
      <p:sp>
        <p:nvSpPr>
          <p:cNvPr id="28" name="Rectangle 7"/>
          <p:cNvSpPr>
            <a:spLocks noChangeArrowheads="1"/>
          </p:cNvSpPr>
          <p:nvPr/>
        </p:nvSpPr>
        <p:spPr bwMode="auto">
          <a:xfrm>
            <a:off x="5109111" y="1603368"/>
            <a:ext cx="3410164" cy="116955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Aging Parameter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Detector lifetime is usually characterized by: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                       </a:t>
            </a:r>
            <a:r>
              <a:rPr kumimoji="0" lang="en-US" alt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Q</a:t>
            </a:r>
            <a:r>
              <a:rPr kumimoji="0" lang="en-US" altLang="en-US" sz="1400" b="0" i="0" u="none" strike="noStrike" cap="none" normalizeH="0" baseline="-2500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int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=∫I </a:t>
            </a:r>
            <a:r>
              <a:rPr kumimoji="0" lang="en-US" alt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dt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Integrated charge per unit length or area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GEMs: &gt;100 </a:t>
            </a:r>
            <a:r>
              <a:rPr kumimoji="0" lang="en-US" alt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mC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/cm² </a:t>
            </a:r>
          </a:p>
        </p:txBody>
      </p:sp>
      <p:sp>
        <p:nvSpPr>
          <p:cNvPr id="30" name="Rectangle 9"/>
          <p:cNvSpPr>
            <a:spLocks noChangeArrowheads="1"/>
          </p:cNvSpPr>
          <p:nvPr/>
        </p:nvSpPr>
        <p:spPr bwMode="auto">
          <a:xfrm>
            <a:off x="7936992" y="4238470"/>
            <a:ext cx="4090415" cy="2308324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Mitigation Strategies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✓ Highest purity gas mixtures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✓ Careful material selection (low outgassing)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✓ Gas purification and recirculation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✓ Resistive protection layers, low currents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✓ Distributed amplification (GEMs)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✓ Extensive irradiation qualification tests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>
                <a:solidFill>
                  <a:schemeClr val="bg1"/>
                </a:solidFill>
              </a:rPr>
              <a:t>✓ </a:t>
            </a:r>
            <a:r>
              <a:rPr lang="en-US" sz="1600" dirty="0" smtClean="0">
                <a:solidFill>
                  <a:schemeClr val="bg1"/>
                </a:solidFill>
              </a:rPr>
              <a:t>Fluorinated </a:t>
            </a:r>
            <a:r>
              <a:rPr lang="en-US" sz="1600" dirty="0">
                <a:solidFill>
                  <a:schemeClr val="bg1"/>
                </a:solidFill>
              </a:rPr>
              <a:t>gas additives (e.g. CF₄) to suppress polymer </a:t>
            </a:r>
            <a:r>
              <a:rPr lang="en-US" sz="1600" dirty="0" smtClean="0">
                <a:solidFill>
                  <a:schemeClr val="bg1"/>
                </a:solidFill>
              </a:rPr>
              <a:t>deposition (careful…)</a:t>
            </a:r>
            <a:endParaRPr kumimoji="0" lang="en-US" altLang="en-US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31" name="CuadroTexto 30"/>
          <p:cNvSpPr txBox="1"/>
          <p:nvPr/>
        </p:nvSpPr>
        <p:spPr>
          <a:xfrm>
            <a:off x="1276937" y="2914486"/>
            <a:ext cx="465705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 dirty="0" smtClean="0">
                <a:solidFill>
                  <a:srgbClr val="C00000"/>
                </a:solidFill>
              </a:rPr>
              <a:t>Polymer </a:t>
            </a:r>
            <a:r>
              <a:rPr lang="en-US" altLang="en-US" sz="1600" b="1" dirty="0">
                <a:solidFill>
                  <a:srgbClr val="C00000"/>
                </a:solidFill>
              </a:rPr>
              <a:t>Deposition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>
                <a:solidFill>
                  <a:srgbClr val="0070C0"/>
                </a:solidFill>
              </a:rPr>
              <a:t>Avalanche-induced dissociation of gas molecules: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>
                <a:solidFill>
                  <a:srgbClr val="0070C0"/>
                </a:solidFill>
              </a:rPr>
              <a:t>CF</a:t>
            </a:r>
            <a:r>
              <a:rPr lang="en-US" altLang="en-US" sz="1600" baseline="-25000" dirty="0">
                <a:solidFill>
                  <a:srgbClr val="0070C0"/>
                </a:solidFill>
              </a:rPr>
              <a:t>4</a:t>
            </a:r>
            <a:r>
              <a:rPr lang="en-US" altLang="en-US" sz="1600" dirty="0">
                <a:solidFill>
                  <a:srgbClr val="0070C0"/>
                </a:solidFill>
              </a:rPr>
              <a:t>,  CH</a:t>
            </a:r>
            <a:r>
              <a:rPr lang="en-US" altLang="en-US" sz="1600" baseline="-25000" dirty="0">
                <a:solidFill>
                  <a:srgbClr val="0070C0"/>
                </a:solidFill>
              </a:rPr>
              <a:t>4</a:t>
            </a:r>
            <a:r>
              <a:rPr lang="en-US" altLang="en-US" sz="1600" dirty="0">
                <a:solidFill>
                  <a:srgbClr val="0070C0"/>
                </a:solidFill>
              </a:rPr>
              <a:t>,  </a:t>
            </a:r>
            <a:r>
              <a:rPr lang="en-US" altLang="en-US" sz="1600" dirty="0" smtClean="0">
                <a:solidFill>
                  <a:srgbClr val="0070C0"/>
                </a:solidFill>
              </a:rPr>
              <a:t>iC</a:t>
            </a:r>
            <a:r>
              <a:rPr lang="en-US" altLang="en-US" sz="1600" baseline="-25000" dirty="0" smtClean="0">
                <a:solidFill>
                  <a:srgbClr val="0070C0"/>
                </a:solidFill>
              </a:rPr>
              <a:t>4</a:t>
            </a:r>
            <a:r>
              <a:rPr lang="en-US" altLang="en-US" sz="1600" dirty="0" smtClean="0">
                <a:solidFill>
                  <a:srgbClr val="0070C0"/>
                </a:solidFill>
              </a:rPr>
              <a:t>H</a:t>
            </a:r>
            <a:r>
              <a:rPr lang="en-US" altLang="en-US" sz="1600" baseline="-25000" dirty="0" smtClean="0">
                <a:solidFill>
                  <a:srgbClr val="0070C0"/>
                </a:solidFill>
              </a:rPr>
              <a:t>10</a:t>
            </a:r>
            <a:r>
              <a:rPr lang="en-US" altLang="en-US" sz="1600" dirty="0" smtClean="0">
                <a:solidFill>
                  <a:srgbClr val="0070C0"/>
                </a:solidFill>
              </a:rPr>
              <a:t> → free</a:t>
            </a:r>
            <a:r>
              <a:rPr lang="en-US" altLang="en-US" sz="1600" dirty="0">
                <a:solidFill>
                  <a:srgbClr val="0070C0"/>
                </a:solidFill>
              </a:rPr>
              <a:t> </a:t>
            </a:r>
            <a:r>
              <a:rPr lang="en-US" altLang="en-US" sz="1600" dirty="0" smtClean="0">
                <a:solidFill>
                  <a:srgbClr val="0070C0"/>
                </a:solidFill>
              </a:rPr>
              <a:t>radicals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70C0"/>
                </a:solidFill>
              </a:rPr>
              <a:t>Development </a:t>
            </a:r>
            <a:r>
              <a:rPr lang="en-US" sz="1600" dirty="0">
                <a:solidFill>
                  <a:srgbClr val="0070C0"/>
                </a:solidFill>
              </a:rPr>
              <a:t>of deposits </a:t>
            </a:r>
            <a:r>
              <a:rPr lang="en-US" sz="1600" dirty="0" smtClean="0">
                <a:solidFill>
                  <a:srgbClr val="0070C0"/>
                </a:solidFill>
              </a:rPr>
              <a:t>in </a:t>
            </a:r>
            <a:r>
              <a:rPr lang="en-US" sz="1600" dirty="0">
                <a:solidFill>
                  <a:srgbClr val="0070C0"/>
                </a:solidFill>
              </a:rPr>
              <a:t>the form of tiny </a:t>
            </a:r>
            <a:r>
              <a:rPr lang="en-US" sz="1600" dirty="0">
                <a:solidFill>
                  <a:srgbClr val="C00000"/>
                </a:solidFill>
              </a:rPr>
              <a:t>whiskers</a:t>
            </a:r>
            <a:r>
              <a:rPr lang="en-US" sz="1600" dirty="0">
                <a:solidFill>
                  <a:srgbClr val="0070C0"/>
                </a:solidFill>
              </a:rPr>
              <a:t> (polymerization of chemical elements in the gas)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600" dirty="0" smtClean="0">
                <a:solidFill>
                  <a:srgbClr val="0070C0"/>
                </a:solidFill>
              </a:rPr>
              <a:t>anode </a:t>
            </a:r>
            <a:r>
              <a:rPr lang="en-US" altLang="en-US" sz="1600" dirty="0">
                <a:solidFill>
                  <a:srgbClr val="0070C0"/>
                </a:solidFill>
              </a:rPr>
              <a:t>wires </a:t>
            </a:r>
            <a:r>
              <a:rPr lang="en-US" altLang="en-US" sz="1600" dirty="0" smtClean="0">
                <a:solidFill>
                  <a:srgbClr val="0070C0"/>
                </a:solidFill>
              </a:rPr>
              <a:t>, GEM </a:t>
            </a:r>
            <a:r>
              <a:rPr lang="en-US" altLang="en-US" sz="1600" dirty="0">
                <a:solidFill>
                  <a:srgbClr val="0070C0"/>
                </a:solidFill>
              </a:rPr>
              <a:t>foils </a:t>
            </a:r>
            <a:r>
              <a:rPr lang="en-US" altLang="en-US" sz="1600" dirty="0" smtClean="0">
                <a:solidFill>
                  <a:srgbClr val="0070C0"/>
                </a:solidFill>
              </a:rPr>
              <a:t>, </a:t>
            </a:r>
            <a:r>
              <a:rPr lang="en-US" altLang="en-US" sz="1600" dirty="0" err="1" smtClean="0">
                <a:solidFill>
                  <a:srgbClr val="0070C0"/>
                </a:solidFill>
              </a:rPr>
              <a:t>Micromegas</a:t>
            </a:r>
            <a:r>
              <a:rPr lang="en-US" altLang="en-US" sz="1600" dirty="0" smtClean="0">
                <a:solidFill>
                  <a:srgbClr val="0070C0"/>
                </a:solidFill>
              </a:rPr>
              <a:t> </a:t>
            </a:r>
            <a:r>
              <a:rPr lang="en-US" altLang="en-US" sz="1600" dirty="0">
                <a:solidFill>
                  <a:srgbClr val="0070C0"/>
                </a:solidFill>
              </a:rPr>
              <a:t>meshes </a:t>
            </a:r>
            <a:endParaRPr lang="en-US" sz="1600" dirty="0">
              <a:solidFill>
                <a:srgbClr val="0070C0"/>
              </a:solidFill>
            </a:endParaRPr>
          </a:p>
        </p:txBody>
      </p:sp>
      <p:sp>
        <p:nvSpPr>
          <p:cNvPr id="32" name="Rectángulo 31"/>
          <p:cNvSpPr/>
          <p:nvPr/>
        </p:nvSpPr>
        <p:spPr>
          <a:xfrm>
            <a:off x="826420" y="2488131"/>
            <a:ext cx="25234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b="1" dirty="0">
                <a:solidFill>
                  <a:srgbClr val="0070C0"/>
                </a:solidFill>
              </a:rPr>
              <a:t>Main Aging Mechanisms</a:t>
            </a:r>
          </a:p>
        </p:txBody>
      </p:sp>
    </p:spTree>
    <p:extLst>
      <p:ext uri="{BB962C8B-B14F-4D97-AF65-F5344CB8AC3E}">
        <p14:creationId xmlns:p14="http://schemas.microsoft.com/office/powerpoint/2010/main" val="260562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/>
          <p:cNvGrpSpPr/>
          <p:nvPr/>
        </p:nvGrpSpPr>
        <p:grpSpPr>
          <a:xfrm>
            <a:off x="-6627" y="-16665"/>
            <a:ext cx="12103581" cy="6862415"/>
            <a:chOff x="-4970" y="-12499"/>
            <a:chExt cx="9077686" cy="5146811"/>
          </a:xfrm>
        </p:grpSpPr>
        <p:sp>
          <p:nvSpPr>
            <p:cNvPr id="7" name="CuadroTexto 6"/>
            <p:cNvSpPr txBox="1"/>
            <p:nvPr/>
          </p:nvSpPr>
          <p:spPr>
            <a:xfrm>
              <a:off x="3473200" y="4875974"/>
              <a:ext cx="2426145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70C0"/>
                  </a:solidFill>
                </a:rPr>
                <a:t>Muon Detectors – TIDPAN 2026 - June 18</a:t>
              </a:r>
              <a:r>
                <a:rPr lang="en-US" sz="1200" baseline="30000" dirty="0">
                  <a:solidFill>
                    <a:srgbClr val="0070C0"/>
                  </a:solidFill>
                </a:rPr>
                <a:t>th</a:t>
              </a:r>
              <a:r>
                <a:rPr lang="en-US" sz="1200" dirty="0">
                  <a:solidFill>
                    <a:srgbClr val="0070C0"/>
                  </a:solidFill>
                </a:rPr>
                <a:t>, 2026</a:t>
              </a:r>
            </a:p>
          </p:txBody>
        </p:sp>
        <p:sp>
          <p:nvSpPr>
            <p:cNvPr id="9" name="Marcador de número de diapositiva 3"/>
            <p:cNvSpPr txBox="1">
              <a:spLocks/>
            </p:cNvSpPr>
            <p:nvPr/>
          </p:nvSpPr>
          <p:spPr>
            <a:xfrm>
              <a:off x="6939116" y="4860412"/>
              <a:ext cx="2133600" cy="273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1pPr>
              <a:lvl2pPr marL="0" marR="0" lvl="1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2pPr>
              <a:lvl3pPr marL="0" marR="0" lvl="2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3pPr>
              <a:lvl4pPr marL="0" marR="0" lvl="3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4pPr>
              <a:lvl5pPr marL="0" marR="0" lvl="4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5pPr>
              <a:lvl6pPr marL="0" marR="0" lvl="5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6pPr>
              <a:lvl7pPr marL="0" marR="0" lvl="6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7pPr>
              <a:lvl8pPr marL="0" marR="0" lvl="7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8pPr>
              <a:lvl9pPr marL="0" marR="0" lvl="8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9pPr>
            </a:lstStyle>
            <a:p>
              <a:fld id="{C88907B1-18C4-493A-883C-D861E70103D1}" type="slidenum">
                <a:rPr lang="en-US" sz="1333">
                  <a:solidFill>
                    <a:srgbClr val="0070C0"/>
                  </a:solidFill>
                  <a:latin typeface="+mj-lt"/>
                </a:rPr>
                <a:t>31</a:t>
              </a:fld>
              <a:endParaRPr lang="en-US" sz="1333" dirty="0">
                <a:solidFill>
                  <a:srgbClr val="0070C0"/>
                </a:solidFill>
                <a:latin typeface="+mj-lt"/>
              </a:endParaRPr>
            </a:p>
          </p:txBody>
        </p:sp>
        <p:sp>
          <p:nvSpPr>
            <p:cNvPr id="12" name="Rectángulo redondeado 11"/>
            <p:cNvSpPr/>
            <p:nvPr/>
          </p:nvSpPr>
          <p:spPr>
            <a:xfrm>
              <a:off x="1051123" y="4964353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/>
            </a:p>
          </p:txBody>
        </p:sp>
        <p:sp>
          <p:nvSpPr>
            <p:cNvPr id="13" name="Rectángulo redondeado 12"/>
            <p:cNvSpPr/>
            <p:nvPr/>
          </p:nvSpPr>
          <p:spPr>
            <a:xfrm>
              <a:off x="6347392" y="4959777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/>
            </a:p>
          </p:txBody>
        </p:sp>
        <p:grpSp>
          <p:nvGrpSpPr>
            <p:cNvPr id="17" name="Grupo 16"/>
            <p:cNvGrpSpPr/>
            <p:nvPr/>
          </p:nvGrpSpPr>
          <p:grpSpPr>
            <a:xfrm>
              <a:off x="-4970" y="-12499"/>
              <a:ext cx="1010255" cy="5103917"/>
              <a:chOff x="-4970" y="-12499"/>
              <a:chExt cx="1010255" cy="5103917"/>
            </a:xfrm>
          </p:grpSpPr>
          <p:sp>
            <p:nvSpPr>
              <p:cNvPr id="16" name="Rectángulo 15"/>
              <p:cNvSpPr/>
              <p:nvPr/>
            </p:nvSpPr>
            <p:spPr>
              <a:xfrm>
                <a:off x="296529" y="0"/>
                <a:ext cx="242709" cy="459711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70C0">
                      <a:alpha val="5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400"/>
              </a:p>
            </p:txBody>
          </p:sp>
          <p:pic>
            <p:nvPicPr>
              <p:cNvPr id="6" name="Imagen 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6200000">
                <a:off x="-413287" y="400788"/>
                <a:ext cx="1314700" cy="488125"/>
              </a:xfrm>
              <a:prstGeom prst="rect">
                <a:avLst/>
              </a:prstGeom>
            </p:spPr>
          </p:pic>
          <p:pic>
            <p:nvPicPr>
              <p:cNvPr id="2" name="Imagen 1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6200000">
                <a:off x="-707628" y="2243646"/>
                <a:ext cx="1725992" cy="286680"/>
              </a:xfrm>
              <a:prstGeom prst="rect">
                <a:avLst/>
              </a:prstGeom>
            </p:spPr>
          </p:pic>
          <p:sp>
            <p:nvSpPr>
              <p:cNvPr id="8" name="CuadroTexto 7"/>
              <p:cNvSpPr txBox="1"/>
              <p:nvPr/>
            </p:nvSpPr>
            <p:spPr>
              <a:xfrm>
                <a:off x="20052" y="4860585"/>
                <a:ext cx="792717" cy="230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0070C0"/>
                    </a:solidFill>
                  </a:rPr>
                  <a:t>C. F. Bedoya</a:t>
                </a:r>
              </a:p>
            </p:txBody>
          </p:sp>
          <p:pic>
            <p:nvPicPr>
              <p:cNvPr id="14" name="Imagen 13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-164719" y="3816463"/>
                <a:ext cx="832586" cy="422901"/>
              </a:xfrm>
              <a:prstGeom prst="rect">
                <a:avLst/>
              </a:prstGeom>
            </p:spPr>
          </p:pic>
          <p:pic>
            <p:nvPicPr>
              <p:cNvPr id="15" name="Imagen 14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4970" y="4597119"/>
                <a:ext cx="1010255" cy="263293"/>
              </a:xfrm>
              <a:prstGeom prst="rect">
                <a:avLst/>
              </a:prstGeom>
            </p:spPr>
          </p:pic>
        </p:grpSp>
      </p:grpSp>
      <p:sp>
        <p:nvSpPr>
          <p:cNvPr id="19" name="Rectangle 1"/>
          <p:cNvSpPr/>
          <p:nvPr/>
        </p:nvSpPr>
        <p:spPr>
          <a:xfrm>
            <a:off x="1715864" y="1305006"/>
            <a:ext cx="9064997" cy="1600438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474121" algn="l"/>
              </a:tabLst>
            </a:pPr>
            <a:r>
              <a:rPr lang="en-US" sz="48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Some examples of gaseous detectors</a:t>
            </a:r>
            <a:endParaRPr lang="en-US" sz="48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0" name="11 Conector recto"/>
          <p:cNvCxnSpPr/>
          <p:nvPr/>
        </p:nvCxnSpPr>
        <p:spPr>
          <a:xfrm>
            <a:off x="1298288" y="2971687"/>
            <a:ext cx="1059239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793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/>
          <p:cNvGrpSpPr/>
          <p:nvPr/>
        </p:nvGrpSpPr>
        <p:grpSpPr>
          <a:xfrm>
            <a:off x="-6627" y="-16665"/>
            <a:ext cx="12103581" cy="6862415"/>
            <a:chOff x="-4970" y="-12499"/>
            <a:chExt cx="9077686" cy="5146811"/>
          </a:xfrm>
        </p:grpSpPr>
        <p:sp>
          <p:nvSpPr>
            <p:cNvPr id="7" name="CuadroTexto 6"/>
            <p:cNvSpPr txBox="1"/>
            <p:nvPr/>
          </p:nvSpPr>
          <p:spPr>
            <a:xfrm>
              <a:off x="3473200" y="4875974"/>
              <a:ext cx="2426145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70C0"/>
                  </a:solidFill>
                </a:rPr>
                <a:t>Muon Detectors – TIDPAN 2026 - June 18</a:t>
              </a:r>
              <a:r>
                <a:rPr lang="en-US" sz="1200" baseline="30000" dirty="0">
                  <a:solidFill>
                    <a:srgbClr val="0070C0"/>
                  </a:solidFill>
                </a:rPr>
                <a:t>th</a:t>
              </a:r>
              <a:r>
                <a:rPr lang="en-US" sz="1200" dirty="0">
                  <a:solidFill>
                    <a:srgbClr val="0070C0"/>
                  </a:solidFill>
                </a:rPr>
                <a:t>, 2026</a:t>
              </a:r>
            </a:p>
          </p:txBody>
        </p:sp>
        <p:sp>
          <p:nvSpPr>
            <p:cNvPr id="9" name="Marcador de número de diapositiva 3"/>
            <p:cNvSpPr txBox="1">
              <a:spLocks/>
            </p:cNvSpPr>
            <p:nvPr/>
          </p:nvSpPr>
          <p:spPr>
            <a:xfrm>
              <a:off x="6939116" y="4860412"/>
              <a:ext cx="2133600" cy="273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1pPr>
              <a:lvl2pPr marL="0" marR="0" lvl="1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2pPr>
              <a:lvl3pPr marL="0" marR="0" lvl="2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3pPr>
              <a:lvl4pPr marL="0" marR="0" lvl="3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4pPr>
              <a:lvl5pPr marL="0" marR="0" lvl="4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5pPr>
              <a:lvl6pPr marL="0" marR="0" lvl="5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6pPr>
              <a:lvl7pPr marL="0" marR="0" lvl="6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7pPr>
              <a:lvl8pPr marL="0" marR="0" lvl="7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8pPr>
              <a:lvl9pPr marL="0" marR="0" lvl="8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9pPr>
            </a:lstStyle>
            <a:p>
              <a:fld id="{C88907B1-18C4-493A-883C-D861E70103D1}" type="slidenum">
                <a:rPr lang="en-US" sz="1333">
                  <a:solidFill>
                    <a:srgbClr val="0070C0"/>
                  </a:solidFill>
                  <a:latin typeface="+mn-lt"/>
                </a:rPr>
                <a:t>32</a:t>
              </a:fld>
              <a:endParaRPr lang="en-US" sz="1333" dirty="0">
                <a:solidFill>
                  <a:srgbClr val="0070C0"/>
                </a:solidFill>
                <a:latin typeface="+mn-lt"/>
              </a:endParaRPr>
            </a:p>
          </p:txBody>
        </p:sp>
        <p:sp>
          <p:nvSpPr>
            <p:cNvPr id="12" name="Rectángulo redondeado 11"/>
            <p:cNvSpPr/>
            <p:nvPr/>
          </p:nvSpPr>
          <p:spPr>
            <a:xfrm>
              <a:off x="1051123" y="4964353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/>
            </a:p>
          </p:txBody>
        </p:sp>
        <p:sp>
          <p:nvSpPr>
            <p:cNvPr id="13" name="Rectángulo redondeado 12"/>
            <p:cNvSpPr/>
            <p:nvPr/>
          </p:nvSpPr>
          <p:spPr>
            <a:xfrm>
              <a:off x="6347392" y="4959777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/>
            </a:p>
          </p:txBody>
        </p:sp>
        <p:grpSp>
          <p:nvGrpSpPr>
            <p:cNvPr id="17" name="Grupo 16"/>
            <p:cNvGrpSpPr/>
            <p:nvPr/>
          </p:nvGrpSpPr>
          <p:grpSpPr>
            <a:xfrm>
              <a:off x="-4970" y="-12499"/>
              <a:ext cx="1010255" cy="5103917"/>
              <a:chOff x="-4970" y="-12499"/>
              <a:chExt cx="1010255" cy="5103917"/>
            </a:xfrm>
          </p:grpSpPr>
          <p:sp>
            <p:nvSpPr>
              <p:cNvPr id="16" name="Rectángulo 15"/>
              <p:cNvSpPr/>
              <p:nvPr/>
            </p:nvSpPr>
            <p:spPr>
              <a:xfrm>
                <a:off x="296529" y="0"/>
                <a:ext cx="242709" cy="459711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70C0">
                      <a:alpha val="5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400"/>
              </a:p>
            </p:txBody>
          </p:sp>
          <p:pic>
            <p:nvPicPr>
              <p:cNvPr id="6" name="Imagen 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6200000">
                <a:off x="-413287" y="400788"/>
                <a:ext cx="1314700" cy="488125"/>
              </a:xfrm>
              <a:prstGeom prst="rect">
                <a:avLst/>
              </a:prstGeom>
            </p:spPr>
          </p:pic>
          <p:pic>
            <p:nvPicPr>
              <p:cNvPr id="2" name="Imagen 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6200000">
                <a:off x="-707628" y="2243646"/>
                <a:ext cx="1725992" cy="286680"/>
              </a:xfrm>
              <a:prstGeom prst="rect">
                <a:avLst/>
              </a:prstGeom>
            </p:spPr>
          </p:pic>
          <p:sp>
            <p:nvSpPr>
              <p:cNvPr id="8" name="CuadroTexto 7"/>
              <p:cNvSpPr txBox="1"/>
              <p:nvPr/>
            </p:nvSpPr>
            <p:spPr>
              <a:xfrm>
                <a:off x="20052" y="4860585"/>
                <a:ext cx="792717" cy="230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0070C0"/>
                    </a:solidFill>
                  </a:rPr>
                  <a:t>C. F. Bedoya</a:t>
                </a:r>
              </a:p>
            </p:txBody>
          </p:sp>
          <p:pic>
            <p:nvPicPr>
              <p:cNvPr id="14" name="Imagen 13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-164719" y="3816463"/>
                <a:ext cx="832586" cy="422901"/>
              </a:xfrm>
              <a:prstGeom prst="rect">
                <a:avLst/>
              </a:prstGeom>
            </p:spPr>
          </p:pic>
          <p:pic>
            <p:nvPicPr>
              <p:cNvPr id="15" name="Imagen 14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4970" y="4597119"/>
                <a:ext cx="1010255" cy="263293"/>
              </a:xfrm>
              <a:prstGeom prst="rect">
                <a:avLst/>
              </a:prstGeom>
            </p:spPr>
          </p:pic>
        </p:grpSp>
      </p:grpSp>
      <p:sp>
        <p:nvSpPr>
          <p:cNvPr id="21" name="TextBox 4">
            <a:extLst>
              <a:ext uri="{FF2B5EF4-FFF2-40B4-BE49-F238E27FC236}">
                <a16:creationId xmlns:a16="http://schemas.microsoft.com/office/drawing/2014/main" id="{18883139-D209-2041-BA4A-126C6C49A016}"/>
              </a:ext>
            </a:extLst>
          </p:cNvPr>
          <p:cNvSpPr txBox="1"/>
          <p:nvPr/>
        </p:nvSpPr>
        <p:spPr>
          <a:xfrm>
            <a:off x="9846605" y="1784738"/>
            <a:ext cx="20405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dirty="0">
                <a:solidFill>
                  <a:srgbClr val="0070C0"/>
                </a:solidFill>
                <a:cs typeface="Calibri" panose="020F0502020204030204" pitchFamily="34" charset="0"/>
              </a:rPr>
              <a:t>Georges </a:t>
            </a:r>
            <a:r>
              <a:rPr lang="en-CH" sz="1600" dirty="0" smtClean="0">
                <a:solidFill>
                  <a:srgbClr val="0070C0"/>
                </a:solidFill>
                <a:cs typeface="Calibri" panose="020F0502020204030204" pitchFamily="34" charset="0"/>
              </a:rPr>
              <a:t>Charpak</a:t>
            </a:r>
            <a:r>
              <a:rPr lang="es-ES" sz="1600" dirty="0" smtClean="0">
                <a:solidFill>
                  <a:srgbClr val="0070C0"/>
                </a:solidFill>
                <a:cs typeface="Calibri" panose="020F0502020204030204" pitchFamily="34" charset="0"/>
              </a:rPr>
              <a:t> (Nobel </a:t>
            </a:r>
            <a:r>
              <a:rPr lang="es-ES" sz="1600" dirty="0" err="1" smtClean="0">
                <a:solidFill>
                  <a:srgbClr val="0070C0"/>
                </a:solidFill>
                <a:cs typeface="Calibri" panose="020F0502020204030204" pitchFamily="34" charset="0"/>
              </a:rPr>
              <a:t>Prize</a:t>
            </a:r>
            <a:r>
              <a:rPr lang="es-ES" sz="1600" dirty="0" smtClean="0">
                <a:solidFill>
                  <a:srgbClr val="0070C0"/>
                </a:solidFill>
                <a:cs typeface="Calibri" panose="020F0502020204030204" pitchFamily="34" charset="0"/>
              </a:rPr>
              <a:t> in 1992)</a:t>
            </a:r>
            <a:r>
              <a:rPr lang="en-CH" sz="1600" dirty="0" smtClean="0">
                <a:solidFill>
                  <a:srgbClr val="0070C0"/>
                </a:solidFill>
                <a:cs typeface="Calibri" panose="020F0502020204030204" pitchFamily="34" charset="0"/>
              </a:rPr>
              <a:t> </a:t>
            </a:r>
            <a:endParaRPr lang="en-CH" sz="1600" dirty="0">
              <a:solidFill>
                <a:srgbClr val="0070C0"/>
              </a:solidFill>
              <a:cs typeface="Calibri" panose="020F0502020204030204" pitchFamily="34" charset="0"/>
            </a:endParaRPr>
          </a:p>
        </p:txBody>
      </p:sp>
      <p:pic>
        <p:nvPicPr>
          <p:cNvPr id="22" name="Picture 7">
            <a:extLst>
              <a:ext uri="{FF2B5EF4-FFF2-40B4-BE49-F238E27FC236}">
                <a16:creationId xmlns:a16="http://schemas.microsoft.com/office/drawing/2014/main" id="{61761FB0-03DD-3943-B248-7B9D59A5C8B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9509" y="751688"/>
            <a:ext cx="3784323" cy="3815743"/>
          </a:xfrm>
          <a:prstGeom prst="rect">
            <a:avLst/>
          </a:prstGeom>
        </p:spPr>
      </p:pic>
      <p:sp>
        <p:nvSpPr>
          <p:cNvPr id="23" name="Freeform 8">
            <a:extLst>
              <a:ext uri="{FF2B5EF4-FFF2-40B4-BE49-F238E27FC236}">
                <a16:creationId xmlns:a16="http://schemas.microsoft.com/office/drawing/2014/main" id="{F785EB23-454B-B94D-961F-1E4B716FD614}"/>
              </a:ext>
            </a:extLst>
          </p:cNvPr>
          <p:cNvSpPr/>
          <p:nvPr/>
        </p:nvSpPr>
        <p:spPr>
          <a:xfrm>
            <a:off x="2703415" y="2405467"/>
            <a:ext cx="310975" cy="523024"/>
          </a:xfrm>
          <a:custGeom>
            <a:avLst/>
            <a:gdLst>
              <a:gd name="connsiteX0" fmla="*/ 26377 w 254977"/>
              <a:gd name="connsiteY0" fmla="*/ 0 h 422030"/>
              <a:gd name="connsiteX1" fmla="*/ 52754 w 254977"/>
              <a:gd name="connsiteY1" fmla="*/ 123092 h 422030"/>
              <a:gd name="connsiteX2" fmla="*/ 35169 w 254977"/>
              <a:gd name="connsiteY2" fmla="*/ 202223 h 422030"/>
              <a:gd name="connsiteX3" fmla="*/ 0 w 254977"/>
              <a:gd name="connsiteY3" fmla="*/ 325315 h 422030"/>
              <a:gd name="connsiteX4" fmla="*/ 79131 w 254977"/>
              <a:gd name="connsiteY4" fmla="*/ 422030 h 422030"/>
              <a:gd name="connsiteX5" fmla="*/ 175846 w 254977"/>
              <a:gd name="connsiteY5" fmla="*/ 422030 h 422030"/>
              <a:gd name="connsiteX6" fmla="*/ 254977 w 254977"/>
              <a:gd name="connsiteY6" fmla="*/ 342900 h 422030"/>
              <a:gd name="connsiteX7" fmla="*/ 237392 w 254977"/>
              <a:gd name="connsiteY7" fmla="*/ 211015 h 422030"/>
              <a:gd name="connsiteX8" fmla="*/ 158261 w 254977"/>
              <a:gd name="connsiteY8" fmla="*/ 131884 h 422030"/>
              <a:gd name="connsiteX9" fmla="*/ 26377 w 254977"/>
              <a:gd name="connsiteY9" fmla="*/ 0 h 422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4977" h="422030">
                <a:moveTo>
                  <a:pt x="26377" y="0"/>
                </a:moveTo>
                <a:lnTo>
                  <a:pt x="52754" y="123092"/>
                </a:lnTo>
                <a:lnTo>
                  <a:pt x="35169" y="202223"/>
                </a:lnTo>
                <a:lnTo>
                  <a:pt x="0" y="325315"/>
                </a:lnTo>
                <a:lnTo>
                  <a:pt x="79131" y="422030"/>
                </a:lnTo>
                <a:lnTo>
                  <a:pt x="175846" y="422030"/>
                </a:lnTo>
                <a:lnTo>
                  <a:pt x="254977" y="342900"/>
                </a:lnTo>
                <a:lnTo>
                  <a:pt x="237392" y="211015"/>
                </a:lnTo>
                <a:lnTo>
                  <a:pt x="158261" y="131884"/>
                </a:lnTo>
                <a:lnTo>
                  <a:pt x="26377" y="0"/>
                </a:lnTo>
                <a:close/>
              </a:path>
            </a:pathLst>
          </a:custGeom>
          <a:solidFill>
            <a:srgbClr val="FF0000">
              <a:alpha val="61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400" dirty="0">
              <a:solidFill>
                <a:srgbClr val="0070C0"/>
              </a:solidFill>
              <a:cs typeface="Calibri" panose="020F0502020204030204" pitchFamily="34" charset="0"/>
            </a:endParaRPr>
          </a:p>
        </p:txBody>
      </p:sp>
      <p:sp>
        <p:nvSpPr>
          <p:cNvPr id="24" name="Oval 9">
            <a:extLst>
              <a:ext uri="{FF2B5EF4-FFF2-40B4-BE49-F238E27FC236}">
                <a16:creationId xmlns:a16="http://schemas.microsoft.com/office/drawing/2014/main" id="{9DE42A70-7B2B-8B4A-ACA1-3E061D6035FE}"/>
              </a:ext>
            </a:extLst>
          </p:cNvPr>
          <p:cNvSpPr/>
          <p:nvPr/>
        </p:nvSpPr>
        <p:spPr>
          <a:xfrm>
            <a:off x="4000399" y="2659101"/>
            <a:ext cx="218800" cy="220557"/>
          </a:xfrm>
          <a:prstGeom prst="ellipse">
            <a:avLst/>
          </a:prstGeom>
          <a:solidFill>
            <a:srgbClr val="00206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400" dirty="0">
              <a:solidFill>
                <a:srgbClr val="0070C0"/>
              </a:solidFill>
              <a:cs typeface="Calibri" panose="020F0502020204030204" pitchFamily="34" charset="0"/>
            </a:endParaRPr>
          </a:p>
        </p:txBody>
      </p:sp>
      <p:sp>
        <p:nvSpPr>
          <p:cNvPr id="25" name="TextBox 10">
            <a:extLst>
              <a:ext uri="{FF2B5EF4-FFF2-40B4-BE49-F238E27FC236}">
                <a16:creationId xmlns:a16="http://schemas.microsoft.com/office/drawing/2014/main" id="{291C858B-B6B7-D141-B890-E7A364CE763F}"/>
              </a:ext>
            </a:extLst>
          </p:cNvPr>
          <p:cNvSpPr txBox="1"/>
          <p:nvPr/>
        </p:nvSpPr>
        <p:spPr>
          <a:xfrm>
            <a:off x="2830844" y="1132432"/>
            <a:ext cx="1278812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133" dirty="0">
                <a:solidFill>
                  <a:srgbClr val="0070C0"/>
                </a:solidFill>
                <a:cs typeface="Calibri" panose="020F0502020204030204" pitchFamily="34" charset="0"/>
              </a:rPr>
              <a:t>Ionization</a:t>
            </a:r>
          </a:p>
        </p:txBody>
      </p:sp>
      <p:sp>
        <p:nvSpPr>
          <p:cNvPr id="26" name="TextBox 12">
            <a:extLst>
              <a:ext uri="{FF2B5EF4-FFF2-40B4-BE49-F238E27FC236}">
                <a16:creationId xmlns:a16="http://schemas.microsoft.com/office/drawing/2014/main" id="{782E6E9E-947A-6A4E-B49A-385766D940D3}"/>
              </a:ext>
            </a:extLst>
          </p:cNvPr>
          <p:cNvSpPr txBox="1"/>
          <p:nvPr/>
        </p:nvSpPr>
        <p:spPr>
          <a:xfrm>
            <a:off x="1755525" y="1883099"/>
            <a:ext cx="684803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133" dirty="0">
                <a:solidFill>
                  <a:srgbClr val="0070C0"/>
                </a:solidFill>
                <a:cs typeface="Calibri" panose="020F0502020204030204" pitchFamily="34" charset="0"/>
              </a:rPr>
              <a:t>Drift</a:t>
            </a:r>
          </a:p>
        </p:txBody>
      </p:sp>
      <p:sp>
        <p:nvSpPr>
          <p:cNvPr id="27" name="TextBox 13">
            <a:extLst>
              <a:ext uri="{FF2B5EF4-FFF2-40B4-BE49-F238E27FC236}">
                <a16:creationId xmlns:a16="http://schemas.microsoft.com/office/drawing/2014/main" id="{DFF9486C-691F-8D40-8EF2-9D43D456079D}"/>
              </a:ext>
            </a:extLst>
          </p:cNvPr>
          <p:cNvSpPr txBox="1"/>
          <p:nvPr/>
        </p:nvSpPr>
        <p:spPr>
          <a:xfrm>
            <a:off x="2895517" y="2077075"/>
            <a:ext cx="1733167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133" dirty="0">
                <a:solidFill>
                  <a:srgbClr val="0070C0"/>
                </a:solidFill>
                <a:cs typeface="Calibri" panose="020F0502020204030204" pitchFamily="34" charset="0"/>
              </a:rPr>
              <a:t>Multiplication</a:t>
            </a:r>
          </a:p>
        </p:txBody>
      </p:sp>
      <p:sp>
        <p:nvSpPr>
          <p:cNvPr id="28" name="TextBox 14">
            <a:extLst>
              <a:ext uri="{FF2B5EF4-FFF2-40B4-BE49-F238E27FC236}">
                <a16:creationId xmlns:a16="http://schemas.microsoft.com/office/drawing/2014/main" id="{B71C8887-6336-174D-8E6A-33C43DFA4433}"/>
              </a:ext>
            </a:extLst>
          </p:cNvPr>
          <p:cNvSpPr txBox="1"/>
          <p:nvPr/>
        </p:nvSpPr>
        <p:spPr>
          <a:xfrm>
            <a:off x="4774172" y="681027"/>
            <a:ext cx="5693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 dirty="0">
                <a:solidFill>
                  <a:srgbClr val="0070C0"/>
                </a:solidFill>
                <a:cs typeface="Calibri" panose="020F0502020204030204" pitchFamily="34" charset="0"/>
              </a:rPr>
              <a:t>-HV</a:t>
            </a:r>
          </a:p>
        </p:txBody>
      </p:sp>
      <p:sp>
        <p:nvSpPr>
          <p:cNvPr id="29" name="TextBox 15">
            <a:extLst>
              <a:ext uri="{FF2B5EF4-FFF2-40B4-BE49-F238E27FC236}">
                <a16:creationId xmlns:a16="http://schemas.microsoft.com/office/drawing/2014/main" id="{C57731BD-B9A3-E944-9FCF-8A35F3B3405E}"/>
              </a:ext>
            </a:extLst>
          </p:cNvPr>
          <p:cNvSpPr txBox="1"/>
          <p:nvPr/>
        </p:nvSpPr>
        <p:spPr>
          <a:xfrm>
            <a:off x="4742577" y="4395400"/>
            <a:ext cx="5693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 dirty="0">
                <a:solidFill>
                  <a:srgbClr val="0070C0"/>
                </a:solidFill>
                <a:cs typeface="Calibri" panose="020F0502020204030204" pitchFamily="34" charset="0"/>
              </a:rPr>
              <a:t>-HV</a:t>
            </a:r>
          </a:p>
        </p:txBody>
      </p:sp>
      <p:sp>
        <p:nvSpPr>
          <p:cNvPr id="30" name="TextBox 16">
            <a:extLst>
              <a:ext uri="{FF2B5EF4-FFF2-40B4-BE49-F238E27FC236}">
                <a16:creationId xmlns:a16="http://schemas.microsoft.com/office/drawing/2014/main" id="{B1C2353A-3A42-DD49-8125-28C0D6A19174}"/>
              </a:ext>
            </a:extLst>
          </p:cNvPr>
          <p:cNvSpPr txBox="1"/>
          <p:nvPr/>
        </p:nvSpPr>
        <p:spPr>
          <a:xfrm>
            <a:off x="4715498" y="2528480"/>
            <a:ext cx="702436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133" dirty="0">
                <a:solidFill>
                  <a:srgbClr val="0070C0"/>
                </a:solidFill>
                <a:cs typeface="Calibri" panose="020F0502020204030204" pitchFamily="34" charset="0"/>
              </a:rPr>
              <a:t>GND</a:t>
            </a:r>
          </a:p>
        </p:txBody>
      </p:sp>
      <p:grpSp>
        <p:nvGrpSpPr>
          <p:cNvPr id="31" name="Group 17">
            <a:extLst>
              <a:ext uri="{FF2B5EF4-FFF2-40B4-BE49-F238E27FC236}">
                <a16:creationId xmlns:a16="http://schemas.microsoft.com/office/drawing/2014/main" id="{4858DB5C-6E03-7545-85DC-9026C6CEE8FE}"/>
              </a:ext>
            </a:extLst>
          </p:cNvPr>
          <p:cNvGrpSpPr/>
          <p:nvPr/>
        </p:nvGrpSpPr>
        <p:grpSpPr>
          <a:xfrm>
            <a:off x="2671528" y="1765252"/>
            <a:ext cx="179593" cy="1004932"/>
            <a:chOff x="1629879" y="2391871"/>
            <a:chExt cx="147254" cy="810883"/>
          </a:xfrm>
        </p:grpSpPr>
        <p:sp>
          <p:nvSpPr>
            <p:cNvPr id="32" name="Oval 18">
              <a:extLst>
                <a:ext uri="{FF2B5EF4-FFF2-40B4-BE49-F238E27FC236}">
                  <a16:creationId xmlns:a16="http://schemas.microsoft.com/office/drawing/2014/main" id="{649292ED-4731-7D4A-A774-284284684004}"/>
                </a:ext>
              </a:extLst>
            </p:cNvPr>
            <p:cNvSpPr/>
            <p:nvPr/>
          </p:nvSpPr>
          <p:spPr>
            <a:xfrm>
              <a:off x="1629879" y="2856551"/>
              <a:ext cx="103824" cy="103824"/>
            </a:xfrm>
            <a:prstGeom prst="ellipse">
              <a:avLst/>
            </a:prstGeom>
            <a:solidFill>
              <a:srgbClr val="0070C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2400" dirty="0">
                <a:solidFill>
                  <a:srgbClr val="0070C0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33" name="Freeform 19">
              <a:extLst>
                <a:ext uri="{FF2B5EF4-FFF2-40B4-BE49-F238E27FC236}">
                  <a16:creationId xmlns:a16="http://schemas.microsoft.com/office/drawing/2014/main" id="{541C92BC-2335-934D-8D7D-AEA2E10FB38E}"/>
                </a:ext>
              </a:extLst>
            </p:cNvPr>
            <p:cNvSpPr/>
            <p:nvPr/>
          </p:nvSpPr>
          <p:spPr>
            <a:xfrm>
              <a:off x="1664990" y="2391871"/>
              <a:ext cx="112143" cy="810883"/>
            </a:xfrm>
            <a:custGeom>
              <a:avLst/>
              <a:gdLst>
                <a:gd name="connsiteX0" fmla="*/ 17252 w 112143"/>
                <a:gd name="connsiteY0" fmla="*/ 0 h 810883"/>
                <a:gd name="connsiteX1" fmla="*/ 0 w 112143"/>
                <a:gd name="connsiteY1" fmla="*/ 310551 h 810883"/>
                <a:gd name="connsiteX2" fmla="*/ 17252 w 112143"/>
                <a:gd name="connsiteY2" fmla="*/ 474452 h 810883"/>
                <a:gd name="connsiteX3" fmla="*/ 34505 w 112143"/>
                <a:gd name="connsiteY3" fmla="*/ 612475 h 810883"/>
                <a:gd name="connsiteX4" fmla="*/ 69011 w 112143"/>
                <a:gd name="connsiteY4" fmla="*/ 707366 h 810883"/>
                <a:gd name="connsiteX5" fmla="*/ 112143 w 112143"/>
                <a:gd name="connsiteY5" fmla="*/ 810883 h 810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2143" h="810883">
                  <a:moveTo>
                    <a:pt x="17252" y="0"/>
                  </a:moveTo>
                  <a:lnTo>
                    <a:pt x="0" y="310551"/>
                  </a:lnTo>
                  <a:lnTo>
                    <a:pt x="17252" y="474452"/>
                  </a:lnTo>
                  <a:lnTo>
                    <a:pt x="34505" y="612475"/>
                  </a:lnTo>
                  <a:lnTo>
                    <a:pt x="69011" y="707366"/>
                  </a:lnTo>
                  <a:lnTo>
                    <a:pt x="112143" y="810883"/>
                  </a:lnTo>
                </a:path>
              </a:pathLst>
            </a:custGeom>
            <a:noFill/>
            <a:ln w="28575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2400">
                <a:solidFill>
                  <a:srgbClr val="0070C0"/>
                </a:solidFill>
                <a:cs typeface="Calibri" panose="020F0502020204030204" pitchFamily="34" charset="0"/>
              </a:endParaRPr>
            </a:p>
          </p:txBody>
        </p:sp>
      </p:grpSp>
      <p:grpSp>
        <p:nvGrpSpPr>
          <p:cNvPr id="34" name="Group 20">
            <a:extLst>
              <a:ext uri="{FF2B5EF4-FFF2-40B4-BE49-F238E27FC236}">
                <a16:creationId xmlns:a16="http://schemas.microsoft.com/office/drawing/2014/main" id="{0419288F-B93D-FD41-A470-2ED4890E29D1}"/>
              </a:ext>
            </a:extLst>
          </p:cNvPr>
          <p:cNvGrpSpPr/>
          <p:nvPr/>
        </p:nvGrpSpPr>
        <p:grpSpPr>
          <a:xfrm>
            <a:off x="2413977" y="692376"/>
            <a:ext cx="381947" cy="1259207"/>
            <a:chOff x="433049" y="1526164"/>
            <a:chExt cx="313169" cy="1016059"/>
          </a:xfrm>
        </p:grpSpPr>
        <p:sp>
          <p:nvSpPr>
            <p:cNvPr id="35" name="Oval 21">
              <a:extLst>
                <a:ext uri="{FF2B5EF4-FFF2-40B4-BE49-F238E27FC236}">
                  <a16:creationId xmlns:a16="http://schemas.microsoft.com/office/drawing/2014/main" id="{356DA589-D656-BE41-BE1F-85C4A04206C2}"/>
                </a:ext>
              </a:extLst>
            </p:cNvPr>
            <p:cNvSpPr/>
            <p:nvPr/>
          </p:nvSpPr>
          <p:spPr>
            <a:xfrm>
              <a:off x="642394" y="2365587"/>
              <a:ext cx="103824" cy="103824"/>
            </a:xfrm>
            <a:prstGeom prst="ellipse">
              <a:avLst/>
            </a:prstGeom>
            <a:solidFill>
              <a:srgbClr val="0070C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2400" dirty="0">
                <a:solidFill>
                  <a:srgbClr val="0070C0"/>
                </a:solidFill>
                <a:cs typeface="Calibri" panose="020F0502020204030204" pitchFamily="34" charset="0"/>
              </a:endParaRPr>
            </a:p>
          </p:txBody>
        </p:sp>
        <p:grpSp>
          <p:nvGrpSpPr>
            <p:cNvPr id="36" name="Group 7">
              <a:extLst>
                <a:ext uri="{FF2B5EF4-FFF2-40B4-BE49-F238E27FC236}">
                  <a16:creationId xmlns:a16="http://schemas.microsoft.com/office/drawing/2014/main" id="{81F42E8E-7F49-0B4F-AEF1-34993AB01317}"/>
                </a:ext>
              </a:extLst>
            </p:cNvPr>
            <p:cNvGrpSpPr>
              <a:grpSpLocks/>
            </p:cNvGrpSpPr>
            <p:nvPr/>
          </p:nvGrpSpPr>
          <p:grpSpPr bwMode="auto">
            <a:xfrm rot="5191663">
              <a:off x="220321" y="1870048"/>
              <a:ext cx="799981" cy="112214"/>
              <a:chOff x="432" y="3024"/>
              <a:chExt cx="1632" cy="81"/>
            </a:xfrm>
          </p:grpSpPr>
          <p:sp>
            <p:nvSpPr>
              <p:cNvPr id="40" name="Freeform 26">
                <a:extLst>
                  <a:ext uri="{FF2B5EF4-FFF2-40B4-BE49-F238E27FC236}">
                    <a16:creationId xmlns:a16="http://schemas.microsoft.com/office/drawing/2014/main" id="{C3860C47-8FC0-B343-89BB-A488CE682B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" y="3024"/>
                <a:ext cx="816" cy="80"/>
              </a:xfrm>
              <a:custGeom>
                <a:avLst/>
                <a:gdLst>
                  <a:gd name="T0" fmla="*/ 0 w 1296"/>
                  <a:gd name="T1" fmla="*/ 48 h 360"/>
                  <a:gd name="T2" fmla="*/ 60 w 1296"/>
                  <a:gd name="T3" fmla="*/ 5 h 360"/>
                  <a:gd name="T4" fmla="*/ 121 w 1296"/>
                  <a:gd name="T5" fmla="*/ 80 h 360"/>
                  <a:gd name="T6" fmla="*/ 181 w 1296"/>
                  <a:gd name="T7" fmla="*/ 5 h 360"/>
                  <a:gd name="T8" fmla="*/ 242 w 1296"/>
                  <a:gd name="T9" fmla="*/ 80 h 360"/>
                  <a:gd name="T10" fmla="*/ 302 w 1296"/>
                  <a:gd name="T11" fmla="*/ 5 h 360"/>
                  <a:gd name="T12" fmla="*/ 363 w 1296"/>
                  <a:gd name="T13" fmla="*/ 80 h 360"/>
                  <a:gd name="T14" fmla="*/ 423 w 1296"/>
                  <a:gd name="T15" fmla="*/ 5 h 360"/>
                  <a:gd name="T16" fmla="*/ 484 w 1296"/>
                  <a:gd name="T17" fmla="*/ 80 h 360"/>
                  <a:gd name="T18" fmla="*/ 544 w 1296"/>
                  <a:gd name="T19" fmla="*/ 5 h 360"/>
                  <a:gd name="T20" fmla="*/ 604 w 1296"/>
                  <a:gd name="T21" fmla="*/ 80 h 360"/>
                  <a:gd name="T22" fmla="*/ 665 w 1296"/>
                  <a:gd name="T23" fmla="*/ 5 h 360"/>
                  <a:gd name="T24" fmla="*/ 725 w 1296"/>
                  <a:gd name="T25" fmla="*/ 80 h 360"/>
                  <a:gd name="T26" fmla="*/ 786 w 1296"/>
                  <a:gd name="T27" fmla="*/ 5 h 360"/>
                  <a:gd name="T28" fmla="*/ 816 w 1296"/>
                  <a:gd name="T29" fmla="*/ 48 h 36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296" h="360">
                    <a:moveTo>
                      <a:pt x="0" y="216"/>
                    </a:moveTo>
                    <a:cubicBezTo>
                      <a:pt x="32" y="108"/>
                      <a:pt x="64" y="0"/>
                      <a:pt x="96" y="24"/>
                    </a:cubicBezTo>
                    <a:cubicBezTo>
                      <a:pt x="128" y="48"/>
                      <a:pt x="160" y="360"/>
                      <a:pt x="192" y="360"/>
                    </a:cubicBezTo>
                    <a:cubicBezTo>
                      <a:pt x="224" y="360"/>
                      <a:pt x="256" y="24"/>
                      <a:pt x="288" y="24"/>
                    </a:cubicBezTo>
                    <a:cubicBezTo>
                      <a:pt x="320" y="24"/>
                      <a:pt x="352" y="360"/>
                      <a:pt x="384" y="360"/>
                    </a:cubicBezTo>
                    <a:cubicBezTo>
                      <a:pt x="416" y="360"/>
                      <a:pt x="448" y="24"/>
                      <a:pt x="480" y="24"/>
                    </a:cubicBezTo>
                    <a:cubicBezTo>
                      <a:pt x="512" y="24"/>
                      <a:pt x="544" y="360"/>
                      <a:pt x="576" y="360"/>
                    </a:cubicBezTo>
                    <a:cubicBezTo>
                      <a:pt x="608" y="360"/>
                      <a:pt x="640" y="24"/>
                      <a:pt x="672" y="24"/>
                    </a:cubicBezTo>
                    <a:cubicBezTo>
                      <a:pt x="704" y="24"/>
                      <a:pt x="736" y="360"/>
                      <a:pt x="768" y="360"/>
                    </a:cubicBezTo>
                    <a:cubicBezTo>
                      <a:pt x="800" y="360"/>
                      <a:pt x="832" y="24"/>
                      <a:pt x="864" y="24"/>
                    </a:cubicBezTo>
                    <a:cubicBezTo>
                      <a:pt x="896" y="24"/>
                      <a:pt x="928" y="360"/>
                      <a:pt x="960" y="360"/>
                    </a:cubicBezTo>
                    <a:cubicBezTo>
                      <a:pt x="992" y="360"/>
                      <a:pt x="1024" y="24"/>
                      <a:pt x="1056" y="24"/>
                    </a:cubicBezTo>
                    <a:cubicBezTo>
                      <a:pt x="1088" y="24"/>
                      <a:pt x="1120" y="360"/>
                      <a:pt x="1152" y="360"/>
                    </a:cubicBezTo>
                    <a:cubicBezTo>
                      <a:pt x="1184" y="360"/>
                      <a:pt x="1224" y="48"/>
                      <a:pt x="1248" y="24"/>
                    </a:cubicBezTo>
                    <a:cubicBezTo>
                      <a:pt x="1272" y="0"/>
                      <a:pt x="1284" y="108"/>
                      <a:pt x="1296" y="216"/>
                    </a:cubicBezTo>
                  </a:path>
                </a:pathLst>
              </a:custGeom>
              <a:noFill/>
              <a:ln w="19050" cmpd="sng">
                <a:solidFill>
                  <a:srgbClr val="7030A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CH" sz="2400">
                  <a:solidFill>
                    <a:srgbClr val="0070C0"/>
                  </a:solidFill>
                  <a:cs typeface="Calibri" panose="020F0502020204030204" pitchFamily="34" charset="0"/>
                </a:endParaRPr>
              </a:p>
            </p:txBody>
          </p:sp>
          <p:sp>
            <p:nvSpPr>
              <p:cNvPr id="41" name="Freeform 27">
                <a:extLst>
                  <a:ext uri="{FF2B5EF4-FFF2-40B4-BE49-F238E27FC236}">
                    <a16:creationId xmlns:a16="http://schemas.microsoft.com/office/drawing/2014/main" id="{A807BE1E-65D9-9E4E-8C56-29AEBE565336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1248" y="3024"/>
                <a:ext cx="816" cy="81"/>
              </a:xfrm>
              <a:custGeom>
                <a:avLst/>
                <a:gdLst>
                  <a:gd name="T0" fmla="*/ 0 w 1296"/>
                  <a:gd name="T1" fmla="*/ 49 h 360"/>
                  <a:gd name="T2" fmla="*/ 60 w 1296"/>
                  <a:gd name="T3" fmla="*/ 5 h 360"/>
                  <a:gd name="T4" fmla="*/ 121 w 1296"/>
                  <a:gd name="T5" fmla="*/ 81 h 360"/>
                  <a:gd name="T6" fmla="*/ 181 w 1296"/>
                  <a:gd name="T7" fmla="*/ 5 h 360"/>
                  <a:gd name="T8" fmla="*/ 242 w 1296"/>
                  <a:gd name="T9" fmla="*/ 81 h 360"/>
                  <a:gd name="T10" fmla="*/ 302 w 1296"/>
                  <a:gd name="T11" fmla="*/ 5 h 360"/>
                  <a:gd name="T12" fmla="*/ 363 w 1296"/>
                  <a:gd name="T13" fmla="*/ 81 h 360"/>
                  <a:gd name="T14" fmla="*/ 423 w 1296"/>
                  <a:gd name="T15" fmla="*/ 5 h 360"/>
                  <a:gd name="T16" fmla="*/ 484 w 1296"/>
                  <a:gd name="T17" fmla="*/ 81 h 360"/>
                  <a:gd name="T18" fmla="*/ 544 w 1296"/>
                  <a:gd name="T19" fmla="*/ 5 h 360"/>
                  <a:gd name="T20" fmla="*/ 604 w 1296"/>
                  <a:gd name="T21" fmla="*/ 81 h 360"/>
                  <a:gd name="T22" fmla="*/ 665 w 1296"/>
                  <a:gd name="T23" fmla="*/ 5 h 360"/>
                  <a:gd name="T24" fmla="*/ 725 w 1296"/>
                  <a:gd name="T25" fmla="*/ 81 h 360"/>
                  <a:gd name="T26" fmla="*/ 786 w 1296"/>
                  <a:gd name="T27" fmla="*/ 5 h 360"/>
                  <a:gd name="T28" fmla="*/ 816 w 1296"/>
                  <a:gd name="T29" fmla="*/ 49 h 36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296" h="360">
                    <a:moveTo>
                      <a:pt x="0" y="216"/>
                    </a:moveTo>
                    <a:cubicBezTo>
                      <a:pt x="32" y="108"/>
                      <a:pt x="64" y="0"/>
                      <a:pt x="96" y="24"/>
                    </a:cubicBezTo>
                    <a:cubicBezTo>
                      <a:pt x="128" y="48"/>
                      <a:pt x="160" y="360"/>
                      <a:pt x="192" y="360"/>
                    </a:cubicBezTo>
                    <a:cubicBezTo>
                      <a:pt x="224" y="360"/>
                      <a:pt x="256" y="24"/>
                      <a:pt x="288" y="24"/>
                    </a:cubicBezTo>
                    <a:cubicBezTo>
                      <a:pt x="320" y="24"/>
                      <a:pt x="352" y="360"/>
                      <a:pt x="384" y="360"/>
                    </a:cubicBezTo>
                    <a:cubicBezTo>
                      <a:pt x="416" y="360"/>
                      <a:pt x="448" y="24"/>
                      <a:pt x="480" y="24"/>
                    </a:cubicBezTo>
                    <a:cubicBezTo>
                      <a:pt x="512" y="24"/>
                      <a:pt x="544" y="360"/>
                      <a:pt x="576" y="360"/>
                    </a:cubicBezTo>
                    <a:cubicBezTo>
                      <a:pt x="608" y="360"/>
                      <a:pt x="640" y="24"/>
                      <a:pt x="672" y="24"/>
                    </a:cubicBezTo>
                    <a:cubicBezTo>
                      <a:pt x="704" y="24"/>
                      <a:pt x="736" y="360"/>
                      <a:pt x="768" y="360"/>
                    </a:cubicBezTo>
                    <a:cubicBezTo>
                      <a:pt x="800" y="360"/>
                      <a:pt x="832" y="24"/>
                      <a:pt x="864" y="24"/>
                    </a:cubicBezTo>
                    <a:cubicBezTo>
                      <a:pt x="896" y="24"/>
                      <a:pt x="928" y="360"/>
                      <a:pt x="960" y="360"/>
                    </a:cubicBezTo>
                    <a:cubicBezTo>
                      <a:pt x="992" y="360"/>
                      <a:pt x="1024" y="24"/>
                      <a:pt x="1056" y="24"/>
                    </a:cubicBezTo>
                    <a:cubicBezTo>
                      <a:pt x="1088" y="24"/>
                      <a:pt x="1120" y="360"/>
                      <a:pt x="1152" y="360"/>
                    </a:cubicBezTo>
                    <a:cubicBezTo>
                      <a:pt x="1184" y="360"/>
                      <a:pt x="1224" y="48"/>
                      <a:pt x="1248" y="24"/>
                    </a:cubicBezTo>
                    <a:cubicBezTo>
                      <a:pt x="1272" y="0"/>
                      <a:pt x="1284" y="108"/>
                      <a:pt x="1296" y="216"/>
                    </a:cubicBezTo>
                  </a:path>
                </a:pathLst>
              </a:custGeom>
              <a:noFill/>
              <a:ln w="19050" cmpd="sng">
                <a:solidFill>
                  <a:srgbClr val="7030A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CH" sz="2400">
                  <a:solidFill>
                    <a:srgbClr val="0070C0"/>
                  </a:solidFill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37" name="Group 23">
              <a:extLst>
                <a:ext uri="{FF2B5EF4-FFF2-40B4-BE49-F238E27FC236}">
                  <a16:creationId xmlns:a16="http://schemas.microsoft.com/office/drawing/2014/main" id="{560E94C2-AA62-B140-94B1-AFDD95B47D99}"/>
                </a:ext>
              </a:extLst>
            </p:cNvPr>
            <p:cNvGrpSpPr/>
            <p:nvPr/>
          </p:nvGrpSpPr>
          <p:grpSpPr>
            <a:xfrm>
              <a:off x="433049" y="2235877"/>
              <a:ext cx="248675" cy="306346"/>
              <a:chOff x="2841110" y="1665641"/>
              <a:chExt cx="248675" cy="306346"/>
            </a:xfrm>
          </p:grpSpPr>
          <p:sp>
            <p:nvSpPr>
              <p:cNvPr id="38" name="Oval 24">
                <a:extLst>
                  <a:ext uri="{FF2B5EF4-FFF2-40B4-BE49-F238E27FC236}">
                    <a16:creationId xmlns:a16="http://schemas.microsoft.com/office/drawing/2014/main" id="{847A6A0F-5C86-5F4B-A382-383194E2DAF0}"/>
                  </a:ext>
                </a:extLst>
              </p:cNvPr>
              <p:cNvSpPr/>
              <p:nvPr/>
            </p:nvSpPr>
            <p:spPr>
              <a:xfrm>
                <a:off x="2915728" y="1750519"/>
                <a:ext cx="138023" cy="138023"/>
              </a:xfrm>
              <a:prstGeom prst="ellipse">
                <a:avLst/>
              </a:prstGeom>
              <a:solidFill>
                <a:srgbClr val="FF000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 sz="2400">
                  <a:solidFill>
                    <a:srgbClr val="0070C0"/>
                  </a:solidFill>
                  <a:cs typeface="Calibri" panose="020F0502020204030204" pitchFamily="34" charset="0"/>
                </a:endParaRPr>
              </a:p>
            </p:txBody>
          </p:sp>
          <p:sp>
            <p:nvSpPr>
              <p:cNvPr id="39" name="TextBox 25">
                <a:extLst>
                  <a:ext uri="{FF2B5EF4-FFF2-40B4-BE49-F238E27FC236}">
                    <a16:creationId xmlns:a16="http://schemas.microsoft.com/office/drawing/2014/main" id="{B295AC48-58A7-BC4A-8EAE-30BC46C8F736}"/>
                  </a:ext>
                </a:extLst>
              </p:cNvPr>
              <p:cNvSpPr txBox="1"/>
              <p:nvPr/>
            </p:nvSpPr>
            <p:spPr>
              <a:xfrm>
                <a:off x="2841110" y="1665641"/>
                <a:ext cx="248675" cy="3063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1867" dirty="0">
                    <a:solidFill>
                      <a:srgbClr val="0070C0"/>
                    </a:solidFill>
                    <a:cs typeface="Calibri" panose="020F0502020204030204" pitchFamily="34" charset="0"/>
                  </a:rPr>
                  <a:t>+</a:t>
                </a:r>
              </a:p>
            </p:txBody>
          </p:sp>
        </p:grpSp>
      </p:grpSp>
      <p:sp>
        <p:nvSpPr>
          <p:cNvPr id="42" name="TextBox 28">
            <a:extLst>
              <a:ext uri="{FF2B5EF4-FFF2-40B4-BE49-F238E27FC236}">
                <a16:creationId xmlns:a16="http://schemas.microsoft.com/office/drawing/2014/main" id="{427114C5-4D1B-0F48-8825-96A6A7E9C671}"/>
              </a:ext>
            </a:extLst>
          </p:cNvPr>
          <p:cNvSpPr txBox="1"/>
          <p:nvPr/>
        </p:nvSpPr>
        <p:spPr>
          <a:xfrm>
            <a:off x="1558028" y="1500855"/>
            <a:ext cx="351378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867" dirty="0">
                <a:solidFill>
                  <a:srgbClr val="0070C0"/>
                </a:solidFill>
                <a:cs typeface="Calibri" panose="020F0502020204030204" pitchFamily="34" charset="0"/>
              </a:rPr>
              <a:t>e</a:t>
            </a:r>
            <a:r>
              <a:rPr lang="en-CH" sz="1867" baseline="30000" dirty="0">
                <a:solidFill>
                  <a:srgbClr val="0070C0"/>
                </a:solidFill>
                <a:cs typeface="Calibri" panose="020F0502020204030204" pitchFamily="34" charset="0"/>
              </a:rPr>
              <a:t>-</a:t>
            </a:r>
            <a:endParaRPr lang="en-CH" sz="1867" dirty="0">
              <a:solidFill>
                <a:srgbClr val="0070C0"/>
              </a:solidFill>
              <a:cs typeface="Calibri" panose="020F0502020204030204" pitchFamily="34" charset="0"/>
            </a:endParaRPr>
          </a:p>
        </p:txBody>
      </p:sp>
      <p:pic>
        <p:nvPicPr>
          <p:cNvPr id="43" name="Picture 29">
            <a:extLst>
              <a:ext uri="{FF2B5EF4-FFF2-40B4-BE49-F238E27FC236}">
                <a16:creationId xmlns:a16="http://schemas.microsoft.com/office/drawing/2014/main" id="{655C8021-AB68-F74D-868F-0D15D83D769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78340" y="1101973"/>
            <a:ext cx="3809680" cy="2847953"/>
          </a:xfrm>
          <a:prstGeom prst="rect">
            <a:avLst/>
          </a:prstGeom>
        </p:spPr>
      </p:pic>
      <p:sp>
        <p:nvSpPr>
          <p:cNvPr id="44" name="TextBox 30">
            <a:extLst>
              <a:ext uri="{FF2B5EF4-FFF2-40B4-BE49-F238E27FC236}">
                <a16:creationId xmlns:a16="http://schemas.microsoft.com/office/drawing/2014/main" id="{01549615-9976-3A4B-AC3F-F06DBB1C3BD7}"/>
              </a:ext>
            </a:extLst>
          </p:cNvPr>
          <p:cNvSpPr txBox="1"/>
          <p:nvPr/>
        </p:nvSpPr>
        <p:spPr>
          <a:xfrm>
            <a:off x="5688460" y="642353"/>
            <a:ext cx="42937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 dirty="0">
                <a:solidFill>
                  <a:srgbClr val="0070C0"/>
                </a:solidFill>
                <a:cs typeface="Calibri" panose="020F0502020204030204" pitchFamily="34" charset="0"/>
              </a:rPr>
              <a:t>FIRST LARGE MWPC (CERN 1970)</a:t>
            </a:r>
          </a:p>
        </p:txBody>
      </p:sp>
      <p:sp>
        <p:nvSpPr>
          <p:cNvPr id="45" name="TextBox 1">
            <a:extLst>
              <a:ext uri="{FF2B5EF4-FFF2-40B4-BE49-F238E27FC236}">
                <a16:creationId xmlns:a16="http://schemas.microsoft.com/office/drawing/2014/main" id="{02CC8542-093C-6540-BF70-304F5262A86F}"/>
              </a:ext>
            </a:extLst>
          </p:cNvPr>
          <p:cNvSpPr txBox="1"/>
          <p:nvPr/>
        </p:nvSpPr>
        <p:spPr>
          <a:xfrm>
            <a:off x="9844792" y="2520634"/>
            <a:ext cx="18075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 smtClean="0">
                <a:solidFill>
                  <a:srgbClr val="0070C0"/>
                </a:solidFill>
                <a:cs typeface="Calibri" panose="020F0502020204030204" pitchFamily="34" charset="0"/>
              </a:rPr>
              <a:t>Nucl</a:t>
            </a:r>
            <a:r>
              <a:rPr lang="en-CH" sz="1400" dirty="0">
                <a:solidFill>
                  <a:srgbClr val="0070C0"/>
                </a:solidFill>
                <a:cs typeface="Calibri" panose="020F0502020204030204" pitchFamily="34" charset="0"/>
              </a:rPr>
              <a:t>. Instr. Meth. 62(1968)282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5531328" y="4168981"/>
            <a:ext cx="372082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Major breakthrough in gaseous detectors: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Signal can be connected to the electronics chain and into the computer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</a:rPr>
              <a:t>P</a:t>
            </a:r>
            <a:r>
              <a:rPr lang="en-US" dirty="0" smtClean="0">
                <a:solidFill>
                  <a:srgbClr val="0070C0"/>
                </a:solidFill>
              </a:rPr>
              <a:t>hotography scanning could be abandoned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48" name="Imagen 4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61507" y="4596866"/>
            <a:ext cx="2915308" cy="1641727"/>
          </a:xfrm>
          <a:prstGeom prst="rect">
            <a:avLst/>
          </a:prstGeom>
        </p:spPr>
      </p:pic>
      <p:pic>
        <p:nvPicPr>
          <p:cNvPr id="49" name="Picture 18" descr="Screen Shot 2016-07-07 at 20.28.35.png">
            <a:extLst>
              <a:ext uri="{FF2B5EF4-FFF2-40B4-BE49-F238E27FC236}">
                <a16:creationId xmlns:a16="http://schemas.microsoft.com/office/drawing/2014/main" id="{49579E2D-ED5E-4514-BA4D-0452849DA1C0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75" y="4603847"/>
            <a:ext cx="3900575" cy="1870069"/>
          </a:xfrm>
          <a:prstGeom prst="rect">
            <a:avLst/>
          </a:prstGeom>
        </p:spPr>
      </p:pic>
      <p:sp>
        <p:nvSpPr>
          <p:cNvPr id="50" name="Rectangle 1"/>
          <p:cNvSpPr/>
          <p:nvPr/>
        </p:nvSpPr>
        <p:spPr>
          <a:xfrm>
            <a:off x="1401497" y="-109668"/>
            <a:ext cx="9064997" cy="738664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474121" algn="l"/>
              </a:tabLst>
            </a:pPr>
            <a:r>
              <a:rPr lang="es-ES" sz="40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MWPC: </a:t>
            </a:r>
            <a:r>
              <a:rPr lang="es-ES" sz="4000" b="1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Multiwire</a:t>
            </a:r>
            <a:r>
              <a:rPr lang="es-ES" sz="40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4000" b="1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Proportional</a:t>
            </a:r>
            <a:r>
              <a:rPr lang="es-ES" sz="40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4000" b="1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Chamber</a:t>
            </a:r>
            <a:endParaRPr lang="es-ES" sz="40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51" name="11 Conector recto"/>
          <p:cNvCxnSpPr/>
          <p:nvPr/>
        </p:nvCxnSpPr>
        <p:spPr>
          <a:xfrm>
            <a:off x="1205901" y="519650"/>
            <a:ext cx="1059239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9096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 animBg="1"/>
      <p:bldP spid="4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/>
          <p:cNvGrpSpPr/>
          <p:nvPr/>
        </p:nvGrpSpPr>
        <p:grpSpPr>
          <a:xfrm>
            <a:off x="-6627" y="-16665"/>
            <a:ext cx="12103581" cy="6862415"/>
            <a:chOff x="-4970" y="-12499"/>
            <a:chExt cx="9077686" cy="5146811"/>
          </a:xfrm>
        </p:grpSpPr>
        <p:sp>
          <p:nvSpPr>
            <p:cNvPr id="7" name="CuadroTexto 6"/>
            <p:cNvSpPr txBox="1"/>
            <p:nvPr/>
          </p:nvSpPr>
          <p:spPr>
            <a:xfrm>
              <a:off x="3473200" y="4875974"/>
              <a:ext cx="2426145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70C0"/>
                  </a:solidFill>
                </a:rPr>
                <a:t>Muon Detectors – TIDPAN 2026 - June 18</a:t>
              </a:r>
              <a:r>
                <a:rPr lang="en-US" sz="1200" baseline="30000" dirty="0">
                  <a:solidFill>
                    <a:srgbClr val="0070C0"/>
                  </a:solidFill>
                </a:rPr>
                <a:t>th</a:t>
              </a:r>
              <a:r>
                <a:rPr lang="en-US" sz="1200" dirty="0">
                  <a:solidFill>
                    <a:srgbClr val="0070C0"/>
                  </a:solidFill>
                </a:rPr>
                <a:t>, 2026</a:t>
              </a:r>
            </a:p>
          </p:txBody>
        </p:sp>
        <p:sp>
          <p:nvSpPr>
            <p:cNvPr id="9" name="Marcador de número de diapositiva 3"/>
            <p:cNvSpPr txBox="1">
              <a:spLocks/>
            </p:cNvSpPr>
            <p:nvPr/>
          </p:nvSpPr>
          <p:spPr>
            <a:xfrm>
              <a:off x="6939116" y="4860412"/>
              <a:ext cx="2133600" cy="273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1pPr>
              <a:lvl2pPr marL="0" marR="0" lvl="1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2pPr>
              <a:lvl3pPr marL="0" marR="0" lvl="2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3pPr>
              <a:lvl4pPr marL="0" marR="0" lvl="3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4pPr>
              <a:lvl5pPr marL="0" marR="0" lvl="4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5pPr>
              <a:lvl6pPr marL="0" marR="0" lvl="5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6pPr>
              <a:lvl7pPr marL="0" marR="0" lvl="6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7pPr>
              <a:lvl8pPr marL="0" marR="0" lvl="7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8pPr>
              <a:lvl9pPr marL="0" marR="0" lvl="8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9pPr>
            </a:lstStyle>
            <a:p>
              <a:fld id="{C88907B1-18C4-493A-883C-D861E70103D1}" type="slidenum">
                <a:rPr lang="en-US" sz="1333">
                  <a:solidFill>
                    <a:srgbClr val="0070C0"/>
                  </a:solidFill>
                  <a:latin typeface="+mj-lt"/>
                </a:rPr>
                <a:t>33</a:t>
              </a:fld>
              <a:endParaRPr lang="en-US" sz="1333" dirty="0">
                <a:solidFill>
                  <a:srgbClr val="0070C0"/>
                </a:solidFill>
                <a:latin typeface="+mj-lt"/>
              </a:endParaRPr>
            </a:p>
          </p:txBody>
        </p:sp>
        <p:sp>
          <p:nvSpPr>
            <p:cNvPr id="12" name="Rectángulo redondeado 11"/>
            <p:cNvSpPr/>
            <p:nvPr/>
          </p:nvSpPr>
          <p:spPr>
            <a:xfrm>
              <a:off x="1051123" y="4964353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/>
            </a:p>
          </p:txBody>
        </p:sp>
        <p:sp>
          <p:nvSpPr>
            <p:cNvPr id="13" name="Rectángulo redondeado 12"/>
            <p:cNvSpPr/>
            <p:nvPr/>
          </p:nvSpPr>
          <p:spPr>
            <a:xfrm>
              <a:off x="6347392" y="4959777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/>
            </a:p>
          </p:txBody>
        </p:sp>
        <p:grpSp>
          <p:nvGrpSpPr>
            <p:cNvPr id="17" name="Grupo 16"/>
            <p:cNvGrpSpPr/>
            <p:nvPr/>
          </p:nvGrpSpPr>
          <p:grpSpPr>
            <a:xfrm>
              <a:off x="-4970" y="-12499"/>
              <a:ext cx="1010255" cy="5103917"/>
              <a:chOff x="-4970" y="-12499"/>
              <a:chExt cx="1010255" cy="5103917"/>
            </a:xfrm>
          </p:grpSpPr>
          <p:sp>
            <p:nvSpPr>
              <p:cNvPr id="16" name="Rectángulo 15"/>
              <p:cNvSpPr/>
              <p:nvPr/>
            </p:nvSpPr>
            <p:spPr>
              <a:xfrm>
                <a:off x="296529" y="0"/>
                <a:ext cx="242709" cy="459711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70C0">
                      <a:alpha val="5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400"/>
              </a:p>
            </p:txBody>
          </p:sp>
          <p:pic>
            <p:nvPicPr>
              <p:cNvPr id="6" name="Imagen 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6200000">
                <a:off x="-413287" y="400788"/>
                <a:ext cx="1314700" cy="488125"/>
              </a:xfrm>
              <a:prstGeom prst="rect">
                <a:avLst/>
              </a:prstGeom>
            </p:spPr>
          </p:pic>
          <p:pic>
            <p:nvPicPr>
              <p:cNvPr id="2" name="Imagen 1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6200000">
                <a:off x="-707628" y="2243646"/>
                <a:ext cx="1725992" cy="286680"/>
              </a:xfrm>
              <a:prstGeom prst="rect">
                <a:avLst/>
              </a:prstGeom>
            </p:spPr>
          </p:pic>
          <p:sp>
            <p:nvSpPr>
              <p:cNvPr id="8" name="CuadroTexto 7"/>
              <p:cNvSpPr txBox="1"/>
              <p:nvPr/>
            </p:nvSpPr>
            <p:spPr>
              <a:xfrm>
                <a:off x="20052" y="4860585"/>
                <a:ext cx="792717" cy="230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0070C0"/>
                    </a:solidFill>
                  </a:rPr>
                  <a:t>C. F. Bedoya</a:t>
                </a:r>
              </a:p>
            </p:txBody>
          </p:sp>
          <p:pic>
            <p:nvPicPr>
              <p:cNvPr id="14" name="Imagen 13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-164719" y="3816463"/>
                <a:ext cx="832586" cy="422901"/>
              </a:xfrm>
              <a:prstGeom prst="rect">
                <a:avLst/>
              </a:prstGeom>
            </p:spPr>
          </p:pic>
          <p:pic>
            <p:nvPicPr>
              <p:cNvPr id="15" name="Imagen 14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4970" y="4597119"/>
                <a:ext cx="1010255" cy="263293"/>
              </a:xfrm>
              <a:prstGeom prst="rect">
                <a:avLst/>
              </a:prstGeom>
            </p:spPr>
          </p:pic>
        </p:grpSp>
      </p:grpSp>
      <p:sp>
        <p:nvSpPr>
          <p:cNvPr id="3" name="Rectángulo 2"/>
          <p:cNvSpPr/>
          <p:nvPr/>
        </p:nvSpPr>
        <p:spPr>
          <a:xfrm>
            <a:off x="800277" y="725046"/>
            <a:ext cx="6819586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Several approaches to extract the </a:t>
            </a:r>
            <a:endParaRPr lang="en-US" dirty="0" smtClean="0"/>
          </a:p>
          <a:p>
            <a:r>
              <a:rPr lang="en-US" sz="2400" b="1" dirty="0" smtClean="0">
                <a:solidFill>
                  <a:srgbClr val="C00000"/>
                </a:solidFill>
              </a:rPr>
              <a:t>2</a:t>
            </a:r>
            <a:r>
              <a:rPr lang="en-US" sz="2400" b="1" baseline="30000" dirty="0" smtClean="0">
                <a:solidFill>
                  <a:srgbClr val="C00000"/>
                </a:solidFill>
              </a:rPr>
              <a:t>nd</a:t>
            </a:r>
            <a:r>
              <a:rPr lang="en-US" sz="2400" b="1" dirty="0" smtClean="0">
                <a:solidFill>
                  <a:srgbClr val="C00000"/>
                </a:solidFill>
              </a:rPr>
              <a:t> coordinate</a:t>
            </a:r>
            <a:r>
              <a:rPr lang="en-US" dirty="0" smtClean="0"/>
              <a:t> </a:t>
            </a:r>
            <a:r>
              <a:rPr lang="en-US" dirty="0"/>
              <a:t>from MWPCs were </a:t>
            </a:r>
            <a:r>
              <a:rPr lang="en-US" dirty="0" smtClean="0"/>
              <a:t>used: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Crossed </a:t>
            </a:r>
            <a:r>
              <a:rPr lang="en-US" sz="1600" dirty="0"/>
              <a:t>wire </a:t>
            </a:r>
            <a:r>
              <a:rPr lang="en-US" sz="1600" dirty="0" smtClean="0"/>
              <a:t>planes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Charge </a:t>
            </a:r>
            <a:r>
              <a:rPr lang="en-US" sz="1600" dirty="0"/>
              <a:t>division: resistive wires read</a:t>
            </a:r>
          </a:p>
          <a:p>
            <a:r>
              <a:rPr lang="en-US" sz="1600" dirty="0"/>
              <a:t>out from the two </a:t>
            </a:r>
            <a:r>
              <a:rPr lang="en-US" sz="1600" dirty="0" smtClean="0"/>
              <a:t>sides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Time </a:t>
            </a:r>
            <a:r>
              <a:rPr lang="en-US" sz="1600" dirty="0"/>
              <a:t>division: comparing the signal</a:t>
            </a:r>
          </a:p>
          <a:p>
            <a:r>
              <a:rPr lang="en-US" sz="1600" dirty="0"/>
              <a:t>arrival time at the two wire ends</a:t>
            </a:r>
          </a:p>
          <a:p>
            <a:endParaRPr lang="en-US" dirty="0" smtClean="0"/>
          </a:p>
          <a:p>
            <a:r>
              <a:rPr lang="en-US" dirty="0" smtClean="0"/>
              <a:t>Segmented </a:t>
            </a:r>
            <a:r>
              <a:rPr lang="en-US" dirty="0"/>
              <a:t>cathode planes, picking</a:t>
            </a:r>
          </a:p>
          <a:p>
            <a:r>
              <a:rPr lang="en-US" dirty="0"/>
              <a:t>up the induced signal, leading to a</a:t>
            </a:r>
          </a:p>
          <a:p>
            <a:r>
              <a:rPr lang="en-US" dirty="0"/>
              <a:t>number of variants of the </a:t>
            </a:r>
            <a:r>
              <a:rPr lang="en-US" dirty="0" smtClean="0"/>
              <a:t>MWPCs: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Cathode </a:t>
            </a:r>
            <a:r>
              <a:rPr lang="en-US" b="1" dirty="0"/>
              <a:t>Strip Chambers (CSCs)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Thin </a:t>
            </a:r>
            <a:r>
              <a:rPr lang="en-US" b="1" dirty="0"/>
              <a:t>Gap Chambers (TGCs</a:t>
            </a:r>
            <a:r>
              <a:rPr lang="en-US" b="1" dirty="0" smtClean="0"/>
              <a:t>) (triggering)</a:t>
            </a:r>
            <a:endParaRPr lang="en-US" b="1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58014" y="811844"/>
            <a:ext cx="3305175" cy="4019550"/>
          </a:xfrm>
          <a:prstGeom prst="rect">
            <a:avLst/>
          </a:prstGeom>
        </p:spPr>
      </p:pic>
      <p:sp>
        <p:nvSpPr>
          <p:cNvPr id="19" name="Rectangle 1"/>
          <p:cNvSpPr/>
          <p:nvPr/>
        </p:nvSpPr>
        <p:spPr>
          <a:xfrm>
            <a:off x="1401497" y="-109668"/>
            <a:ext cx="9369825" cy="861774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474121" algn="l"/>
              </a:tabLst>
            </a:pPr>
            <a:r>
              <a:rPr lang="es-ES" sz="4800" b="1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From</a:t>
            </a:r>
            <a:r>
              <a:rPr lang="es-ES" sz="48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MWPC to CSC, </a:t>
            </a:r>
            <a:r>
              <a:rPr lang="es-ES" sz="4800" b="1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TGCs</a:t>
            </a:r>
            <a:endParaRPr lang="es-ES" sz="48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0" name="11 Conector recto"/>
          <p:cNvCxnSpPr/>
          <p:nvPr/>
        </p:nvCxnSpPr>
        <p:spPr>
          <a:xfrm>
            <a:off x="1205901" y="643634"/>
            <a:ext cx="1059239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7" descr="CSC_ME2photo">
            <a:extLst>
              <a:ext uri="{FF2B5EF4-FFF2-40B4-BE49-F238E27FC236}">
                <a16:creationId xmlns:a16="http://schemas.microsoft.com/office/drawing/2014/main" id="{F9022BD8-CA1D-48F5-B01F-63C1AB6951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839714" y="3181451"/>
            <a:ext cx="2830510" cy="2223551"/>
          </a:xfrm>
          <a:prstGeom prst="rect">
            <a:avLst/>
          </a:prstGeom>
          <a:noFill/>
        </p:spPr>
      </p:pic>
      <p:sp>
        <p:nvSpPr>
          <p:cNvPr id="22" name="Rectangle 1">
            <a:extLst>
              <a:ext uri="{FF2B5EF4-FFF2-40B4-BE49-F238E27FC236}">
                <a16:creationId xmlns:a16="http://schemas.microsoft.com/office/drawing/2014/main" id="{2490DDA1-E94B-4A7E-9EE7-BEDCDAB59D20}"/>
              </a:ext>
            </a:extLst>
          </p:cNvPr>
          <p:cNvSpPr/>
          <p:nvPr/>
        </p:nvSpPr>
        <p:spPr>
          <a:xfrm>
            <a:off x="9129717" y="4815494"/>
            <a:ext cx="220178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s-ES" sz="2800" b="1" dirty="0" err="1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CSCs</a:t>
            </a:r>
            <a:r>
              <a:rPr lang="es-ES" sz="2800" b="1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@ CMS</a:t>
            </a:r>
            <a:endParaRPr lang="es-ES" sz="2800" b="1" dirty="0">
              <a:ln w="0"/>
              <a:solidFill>
                <a:schemeClr val="bg1"/>
              </a:solidFill>
              <a:effectLst>
                <a:reflection blurRad="12700" stA="50000" endPos="50000" dist="5000" dir="5400000" sy="-100000" rotWithShape="0"/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841959" y="880912"/>
            <a:ext cx="2875522" cy="2063261"/>
          </a:xfrm>
          <a:prstGeom prst="rect">
            <a:avLst/>
          </a:prstGeom>
        </p:spPr>
      </p:pic>
      <p:sp>
        <p:nvSpPr>
          <p:cNvPr id="23" name="Rectangle 1">
            <a:extLst>
              <a:ext uri="{FF2B5EF4-FFF2-40B4-BE49-F238E27FC236}">
                <a16:creationId xmlns:a16="http://schemas.microsoft.com/office/drawing/2014/main" id="{2490DDA1-E94B-4A7E-9EE7-BEDCDAB59D20}"/>
              </a:ext>
            </a:extLst>
          </p:cNvPr>
          <p:cNvSpPr/>
          <p:nvPr/>
        </p:nvSpPr>
        <p:spPr>
          <a:xfrm>
            <a:off x="9178825" y="2398478"/>
            <a:ext cx="253865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s-ES" sz="2800" b="1" dirty="0" err="1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TGCs</a:t>
            </a:r>
            <a:r>
              <a:rPr lang="es-ES" sz="2800" b="1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@ ATLAS</a:t>
            </a:r>
            <a:endParaRPr lang="es-ES" sz="2800" b="1" dirty="0">
              <a:ln w="0"/>
              <a:solidFill>
                <a:schemeClr val="bg1"/>
              </a:solidFill>
              <a:effectLst>
                <a:reflection blurRad="12700" stA="50000" endPos="50000" dist="5000" dir="5400000" sy="-100000" rotWithShape="0"/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522722" y="4751909"/>
            <a:ext cx="2995116" cy="1828876"/>
          </a:xfrm>
          <a:prstGeom prst="rect">
            <a:avLst/>
          </a:prstGeom>
        </p:spPr>
      </p:pic>
      <p:sp>
        <p:nvSpPr>
          <p:cNvPr id="24" name="Rectángulo 23"/>
          <p:cNvSpPr/>
          <p:nvPr/>
        </p:nvSpPr>
        <p:spPr>
          <a:xfrm>
            <a:off x="5158014" y="4751909"/>
            <a:ext cx="1046141" cy="3251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ángulo 25"/>
          <p:cNvSpPr/>
          <p:nvPr/>
        </p:nvSpPr>
        <p:spPr>
          <a:xfrm>
            <a:off x="1309505" y="4403173"/>
            <a:ext cx="29145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400" dirty="0" smtClean="0">
                <a:latin typeface="Candara" panose="020E0502030303020204" pitchFamily="34" charset="0"/>
              </a:rPr>
              <a:t>Gas: </a:t>
            </a:r>
            <a:r>
              <a:rPr lang="en-US" altLang="en-US" sz="1400" dirty="0" err="1" smtClean="0">
                <a:latin typeface="Candara" panose="020E0502030303020204" pitchFamily="34" charset="0"/>
              </a:rPr>
              <a:t>Ar</a:t>
            </a:r>
            <a:r>
              <a:rPr lang="en-US" altLang="en-US" sz="1400" dirty="0" smtClean="0">
                <a:latin typeface="Candara" panose="020E0502030303020204" pitchFamily="34" charset="0"/>
              </a:rPr>
              <a:t>/CO₂/CF₄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400" dirty="0" smtClean="0">
                <a:latin typeface="Candara" panose="020E0502030303020204" pitchFamily="34" charset="0"/>
              </a:rPr>
              <a:t>Gap: 5–10 mm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400" dirty="0" smtClean="0">
                <a:latin typeface="Candara" panose="020E0502030303020204" pitchFamily="34" charset="0"/>
              </a:rPr>
              <a:t>Gain: 10</a:t>
            </a:r>
            <a:r>
              <a:rPr lang="en-US" altLang="en-US" sz="1400" baseline="30000" dirty="0" smtClean="0">
                <a:latin typeface="Candara" panose="020E0502030303020204" pitchFamily="34" charset="0"/>
              </a:rPr>
              <a:t>5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400" dirty="0" smtClean="0">
                <a:latin typeface="Candara" panose="020E0502030303020204" pitchFamily="34" charset="0"/>
              </a:rPr>
              <a:t>Resolution: 50–150 </a:t>
            </a:r>
            <a:r>
              <a:rPr lang="en-US" altLang="en-US" sz="1400" dirty="0" err="1" smtClean="0">
                <a:latin typeface="Candara" panose="020E0502030303020204" pitchFamily="34" charset="0"/>
              </a:rPr>
              <a:t>μm</a:t>
            </a:r>
            <a:r>
              <a:rPr lang="en-US" altLang="en-US" sz="1400" dirty="0" smtClean="0">
                <a:latin typeface="Candara" panose="020E0502030303020204" pitchFamily="34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400" dirty="0" smtClean="0">
                <a:latin typeface="Candara" panose="020E0502030303020204" pitchFamily="34" charset="0"/>
              </a:rPr>
              <a:t>Timing: ~5 ns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400" dirty="0" smtClean="0">
                <a:solidFill>
                  <a:srgbClr val="C00000"/>
                </a:solidFill>
                <a:latin typeface="Candara" panose="020E0502030303020204" pitchFamily="34" charset="0"/>
              </a:rPr>
              <a:t>Rate capability: several kHz/cm² </a:t>
            </a:r>
            <a:endParaRPr lang="en-US" altLang="en-US" sz="1400" dirty="0">
              <a:solidFill>
                <a:srgbClr val="C00000"/>
              </a:solidFill>
              <a:latin typeface="Candara" panose="020E0502030303020204" pitchFamily="34" charset="0"/>
            </a:endParaRPr>
          </a:p>
        </p:txBody>
      </p:sp>
      <p:sp>
        <p:nvSpPr>
          <p:cNvPr id="27" name="Rectángulo 26"/>
          <p:cNvSpPr/>
          <p:nvPr/>
        </p:nvSpPr>
        <p:spPr>
          <a:xfrm>
            <a:off x="4381792" y="2150213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b="1" dirty="0">
                <a:solidFill>
                  <a:srgbClr val="C00000"/>
                </a:solidFill>
              </a:rPr>
              <a:t>Fine coordinate → strips</a:t>
            </a:r>
            <a:br>
              <a:rPr lang="en-US" sz="1400" b="1" dirty="0">
                <a:solidFill>
                  <a:srgbClr val="C00000"/>
                </a:solidFill>
              </a:rPr>
            </a:br>
            <a:r>
              <a:rPr lang="en-US" sz="1400" b="1" dirty="0">
                <a:solidFill>
                  <a:srgbClr val="C00000"/>
                </a:solidFill>
              </a:rPr>
              <a:t>Coarse coordinate → wires</a:t>
            </a:r>
          </a:p>
        </p:txBody>
      </p:sp>
      <p:sp>
        <p:nvSpPr>
          <p:cNvPr id="28" name="Rectángulo 27"/>
          <p:cNvSpPr/>
          <p:nvPr/>
        </p:nvSpPr>
        <p:spPr>
          <a:xfrm>
            <a:off x="1505439" y="5876344"/>
            <a:ext cx="36954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Fast, precise and good </a:t>
            </a:r>
            <a:r>
              <a:rPr lang="en-US" dirty="0">
                <a:solidFill>
                  <a:srgbClr val="C00000"/>
                </a:solidFill>
              </a:rPr>
              <a:t>operation in high-background environments.</a:t>
            </a:r>
          </a:p>
        </p:txBody>
      </p:sp>
    </p:spTree>
    <p:extLst>
      <p:ext uri="{BB962C8B-B14F-4D97-AF65-F5344CB8AC3E}">
        <p14:creationId xmlns:p14="http://schemas.microsoft.com/office/powerpoint/2010/main" val="574767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/>
          <p:cNvGrpSpPr/>
          <p:nvPr/>
        </p:nvGrpSpPr>
        <p:grpSpPr>
          <a:xfrm>
            <a:off x="-6627" y="-16665"/>
            <a:ext cx="12103581" cy="6862415"/>
            <a:chOff x="-4970" y="-12499"/>
            <a:chExt cx="9077686" cy="5146811"/>
          </a:xfrm>
        </p:grpSpPr>
        <p:sp>
          <p:nvSpPr>
            <p:cNvPr id="7" name="CuadroTexto 6"/>
            <p:cNvSpPr txBox="1"/>
            <p:nvPr/>
          </p:nvSpPr>
          <p:spPr>
            <a:xfrm>
              <a:off x="3473200" y="4875974"/>
              <a:ext cx="2426145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70C0"/>
                  </a:solidFill>
                </a:rPr>
                <a:t>Muon Detectors – TIDPAN 2026 - June 18</a:t>
              </a:r>
              <a:r>
                <a:rPr lang="en-US" sz="1200" baseline="30000" dirty="0">
                  <a:solidFill>
                    <a:srgbClr val="0070C0"/>
                  </a:solidFill>
                </a:rPr>
                <a:t>th</a:t>
              </a:r>
              <a:r>
                <a:rPr lang="en-US" sz="1200" dirty="0">
                  <a:solidFill>
                    <a:srgbClr val="0070C0"/>
                  </a:solidFill>
                </a:rPr>
                <a:t>, 2026</a:t>
              </a:r>
            </a:p>
          </p:txBody>
        </p:sp>
        <p:sp>
          <p:nvSpPr>
            <p:cNvPr id="9" name="Marcador de número de diapositiva 3"/>
            <p:cNvSpPr txBox="1">
              <a:spLocks/>
            </p:cNvSpPr>
            <p:nvPr/>
          </p:nvSpPr>
          <p:spPr>
            <a:xfrm>
              <a:off x="6939116" y="4860412"/>
              <a:ext cx="2133600" cy="273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1pPr>
              <a:lvl2pPr marL="0" marR="0" lvl="1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2pPr>
              <a:lvl3pPr marL="0" marR="0" lvl="2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3pPr>
              <a:lvl4pPr marL="0" marR="0" lvl="3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4pPr>
              <a:lvl5pPr marL="0" marR="0" lvl="4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5pPr>
              <a:lvl6pPr marL="0" marR="0" lvl="5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6pPr>
              <a:lvl7pPr marL="0" marR="0" lvl="6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7pPr>
              <a:lvl8pPr marL="0" marR="0" lvl="7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8pPr>
              <a:lvl9pPr marL="0" marR="0" lvl="8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9pPr>
            </a:lstStyle>
            <a:p>
              <a:fld id="{C88907B1-18C4-493A-883C-D861E70103D1}" type="slidenum">
                <a:rPr lang="en-US" sz="1333">
                  <a:solidFill>
                    <a:srgbClr val="0070C0"/>
                  </a:solidFill>
                  <a:latin typeface="+mj-lt"/>
                </a:rPr>
                <a:t>34</a:t>
              </a:fld>
              <a:endParaRPr lang="en-US" sz="1333" dirty="0">
                <a:solidFill>
                  <a:srgbClr val="0070C0"/>
                </a:solidFill>
                <a:latin typeface="+mj-lt"/>
              </a:endParaRPr>
            </a:p>
          </p:txBody>
        </p:sp>
        <p:sp>
          <p:nvSpPr>
            <p:cNvPr id="12" name="Rectángulo redondeado 11"/>
            <p:cNvSpPr/>
            <p:nvPr/>
          </p:nvSpPr>
          <p:spPr>
            <a:xfrm>
              <a:off x="1051123" y="4964353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/>
            </a:p>
          </p:txBody>
        </p:sp>
        <p:sp>
          <p:nvSpPr>
            <p:cNvPr id="13" name="Rectángulo redondeado 12"/>
            <p:cNvSpPr/>
            <p:nvPr/>
          </p:nvSpPr>
          <p:spPr>
            <a:xfrm>
              <a:off x="6347392" y="4959777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/>
            </a:p>
          </p:txBody>
        </p:sp>
        <p:grpSp>
          <p:nvGrpSpPr>
            <p:cNvPr id="17" name="Grupo 16"/>
            <p:cNvGrpSpPr/>
            <p:nvPr/>
          </p:nvGrpSpPr>
          <p:grpSpPr>
            <a:xfrm>
              <a:off x="-4970" y="-12499"/>
              <a:ext cx="1010255" cy="5103917"/>
              <a:chOff x="-4970" y="-12499"/>
              <a:chExt cx="1010255" cy="5103917"/>
            </a:xfrm>
          </p:grpSpPr>
          <p:sp>
            <p:nvSpPr>
              <p:cNvPr id="16" name="Rectángulo 15"/>
              <p:cNvSpPr/>
              <p:nvPr/>
            </p:nvSpPr>
            <p:spPr>
              <a:xfrm>
                <a:off x="296529" y="0"/>
                <a:ext cx="242709" cy="459711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70C0">
                      <a:alpha val="5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400"/>
              </a:p>
            </p:txBody>
          </p:sp>
          <p:pic>
            <p:nvPicPr>
              <p:cNvPr id="6" name="Imagen 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6200000">
                <a:off x="-413287" y="400788"/>
                <a:ext cx="1314700" cy="488125"/>
              </a:xfrm>
              <a:prstGeom prst="rect">
                <a:avLst/>
              </a:prstGeom>
            </p:spPr>
          </p:pic>
          <p:pic>
            <p:nvPicPr>
              <p:cNvPr id="2" name="Imagen 1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6200000">
                <a:off x="-707628" y="2243646"/>
                <a:ext cx="1725992" cy="286680"/>
              </a:xfrm>
              <a:prstGeom prst="rect">
                <a:avLst/>
              </a:prstGeom>
            </p:spPr>
          </p:pic>
          <p:sp>
            <p:nvSpPr>
              <p:cNvPr id="8" name="CuadroTexto 7"/>
              <p:cNvSpPr txBox="1"/>
              <p:nvPr/>
            </p:nvSpPr>
            <p:spPr>
              <a:xfrm>
                <a:off x="20052" y="4860585"/>
                <a:ext cx="792717" cy="230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0070C0"/>
                    </a:solidFill>
                  </a:rPr>
                  <a:t>C. F. Bedoya</a:t>
                </a:r>
              </a:p>
            </p:txBody>
          </p:sp>
          <p:pic>
            <p:nvPicPr>
              <p:cNvPr id="14" name="Imagen 13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-164719" y="3816463"/>
                <a:ext cx="832586" cy="422901"/>
              </a:xfrm>
              <a:prstGeom prst="rect">
                <a:avLst/>
              </a:prstGeom>
            </p:spPr>
          </p:pic>
          <p:pic>
            <p:nvPicPr>
              <p:cNvPr id="15" name="Imagen 14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4970" y="4597119"/>
                <a:ext cx="1010255" cy="263293"/>
              </a:xfrm>
              <a:prstGeom prst="rect">
                <a:avLst/>
              </a:prstGeom>
            </p:spPr>
          </p:pic>
        </p:grpSp>
      </p:grpSp>
      <p:sp>
        <p:nvSpPr>
          <p:cNvPr id="25" name="Google Shape;386;p34"/>
          <p:cNvSpPr/>
          <p:nvPr/>
        </p:nvSpPr>
        <p:spPr>
          <a:xfrm>
            <a:off x="752222" y="1263148"/>
            <a:ext cx="5983548" cy="3508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70C0"/>
                </a:solidFill>
              </a:rPr>
              <a:t>RPCs are composed of </a:t>
            </a:r>
            <a:r>
              <a:rPr lang="en-US" sz="1600" dirty="0">
                <a:solidFill>
                  <a:srgbClr val="C00000"/>
                </a:solidFill>
              </a:rPr>
              <a:t>two parallel resistive electrodes operated at high voltage (typically ∼</a:t>
            </a:r>
            <a:r>
              <a:rPr lang="en-US" sz="1600" dirty="0" smtClean="0">
                <a:solidFill>
                  <a:srgbClr val="C00000"/>
                </a:solidFill>
              </a:rPr>
              <a:t>9 </a:t>
            </a:r>
            <a:r>
              <a:rPr lang="en-US" sz="1600" dirty="0">
                <a:solidFill>
                  <a:srgbClr val="C00000"/>
                </a:solidFill>
              </a:rPr>
              <a:t>kV</a:t>
            </a:r>
            <a:r>
              <a:rPr lang="en-US" sz="1600" dirty="0" smtClean="0">
                <a:solidFill>
                  <a:srgbClr val="C00000"/>
                </a:solidFill>
              </a:rPr>
              <a:t>) and separated by a gas gap</a:t>
            </a:r>
            <a:endParaRPr lang="en-US" sz="1600" dirty="0">
              <a:solidFill>
                <a:srgbClr val="C00000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70C0"/>
                </a:solidFill>
              </a:rPr>
              <a:t>The </a:t>
            </a:r>
            <a:r>
              <a:rPr lang="en-US" sz="1600" dirty="0">
                <a:solidFill>
                  <a:srgbClr val="0070C0"/>
                </a:solidFill>
              </a:rPr>
              <a:t>resistive plates limit the current and suppress discharges</a:t>
            </a:r>
            <a:r>
              <a:rPr lang="en-US" sz="1600" dirty="0" smtClean="0">
                <a:solidFill>
                  <a:srgbClr val="0070C0"/>
                </a:solidFill>
              </a:rPr>
              <a:t>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70C0"/>
                </a:solidFill>
              </a:rPr>
              <a:t>The </a:t>
            </a:r>
            <a:r>
              <a:rPr lang="en-US" sz="1600" dirty="0">
                <a:solidFill>
                  <a:srgbClr val="0070C0"/>
                </a:solidFill>
              </a:rPr>
              <a:t>gas avalanche induces a charge on external readout strips</a:t>
            </a:r>
            <a:r>
              <a:rPr lang="en-US" sz="1600" dirty="0" smtClean="0">
                <a:solidFill>
                  <a:srgbClr val="0070C0"/>
                </a:solidFill>
              </a:rPr>
              <a:t>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70C0"/>
                </a:solidFill>
              </a:rPr>
              <a:t>Thanks </a:t>
            </a:r>
            <a:r>
              <a:rPr lang="en-US" sz="1600" dirty="0">
                <a:solidFill>
                  <a:srgbClr val="0070C0"/>
                </a:solidFill>
              </a:rPr>
              <a:t>to the fast development of the avalanche, RPCs provide </a:t>
            </a:r>
            <a:r>
              <a:rPr lang="en-US" sz="1600" dirty="0">
                <a:solidFill>
                  <a:srgbClr val="C00000"/>
                </a:solidFill>
              </a:rPr>
              <a:t>excellent timing performance</a:t>
            </a:r>
            <a:r>
              <a:rPr lang="en-US" sz="1600" dirty="0">
                <a:solidFill>
                  <a:srgbClr val="0070C0"/>
                </a:solidFill>
              </a:rPr>
              <a:t>, with time resolutions of about </a:t>
            </a:r>
            <a:r>
              <a:rPr lang="en-US" sz="1600" dirty="0" smtClean="0">
                <a:solidFill>
                  <a:srgbClr val="0070C0"/>
                </a:solidFill>
              </a:rPr>
              <a:t>1 </a:t>
            </a:r>
            <a:r>
              <a:rPr lang="en-US" sz="1600" dirty="0">
                <a:solidFill>
                  <a:srgbClr val="0070C0"/>
                </a:solidFill>
              </a:rPr>
              <a:t>ns</a:t>
            </a:r>
            <a:r>
              <a:rPr lang="en-US" sz="1600" dirty="0" smtClean="0">
                <a:solidFill>
                  <a:srgbClr val="0070C0"/>
                </a:solidFill>
              </a:rPr>
              <a:t>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70C0"/>
                </a:solidFill>
              </a:rPr>
              <a:t>They can work in </a:t>
            </a:r>
            <a:r>
              <a:rPr lang="en-US" sz="1600" dirty="0" smtClean="0">
                <a:solidFill>
                  <a:srgbClr val="C00000"/>
                </a:solidFill>
              </a:rPr>
              <a:t>avalanche mode (Gain~10</a:t>
            </a:r>
            <a:r>
              <a:rPr lang="en-US" sz="1600" baseline="30000" dirty="0" smtClean="0">
                <a:solidFill>
                  <a:srgbClr val="C00000"/>
                </a:solidFill>
              </a:rPr>
              <a:t>7</a:t>
            </a:r>
            <a:r>
              <a:rPr lang="en-US" sz="1600" dirty="0" smtClean="0">
                <a:solidFill>
                  <a:srgbClr val="C00000"/>
                </a:solidFill>
              </a:rPr>
              <a:t>) or streamer mode (Gain~10</a:t>
            </a:r>
            <a:r>
              <a:rPr lang="en-US" sz="1600" baseline="30000" dirty="0" smtClean="0">
                <a:solidFill>
                  <a:srgbClr val="C00000"/>
                </a:solidFill>
              </a:rPr>
              <a:t>9</a:t>
            </a:r>
            <a:r>
              <a:rPr lang="en-US" sz="1600" dirty="0" smtClean="0">
                <a:solidFill>
                  <a:srgbClr val="C00000"/>
                </a:solidFill>
              </a:rPr>
              <a:t>)</a:t>
            </a:r>
            <a:endParaRPr lang="en-US" sz="1600" dirty="0">
              <a:solidFill>
                <a:srgbClr val="C00000"/>
              </a:solidFill>
            </a:endParaRPr>
          </a:p>
        </p:txBody>
      </p:sp>
      <p:sp>
        <p:nvSpPr>
          <p:cNvPr id="32" name="Rectangle 1"/>
          <p:cNvSpPr/>
          <p:nvPr/>
        </p:nvSpPr>
        <p:spPr>
          <a:xfrm>
            <a:off x="1401497" y="-109668"/>
            <a:ext cx="9064997" cy="861774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474121" algn="l"/>
              </a:tabLst>
            </a:pPr>
            <a:r>
              <a:rPr lang="es-ES" sz="48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RPC: </a:t>
            </a:r>
            <a:r>
              <a:rPr lang="es-ES" sz="4800" b="1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Resistive</a:t>
            </a:r>
            <a:r>
              <a:rPr lang="es-ES" sz="48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4800" b="1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Plate</a:t>
            </a:r>
            <a:r>
              <a:rPr lang="es-ES" sz="48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4800" b="1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Chambers</a:t>
            </a:r>
            <a:endParaRPr lang="es-ES" sz="48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3" name="11 Conector recto"/>
          <p:cNvCxnSpPr/>
          <p:nvPr/>
        </p:nvCxnSpPr>
        <p:spPr>
          <a:xfrm>
            <a:off x="1205901" y="721124"/>
            <a:ext cx="1059239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ángulo 10"/>
          <p:cNvSpPr/>
          <p:nvPr/>
        </p:nvSpPr>
        <p:spPr>
          <a:xfrm>
            <a:off x="839916" y="4827222"/>
            <a:ext cx="170008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200" dirty="0"/>
              <a:t>CMS RPC system.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200" dirty="0"/>
              <a:t>ATLAS RPC barrel trigger.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200" dirty="0"/>
              <a:t>BELLE and many neutrino experiments. </a:t>
            </a:r>
          </a:p>
        </p:txBody>
      </p:sp>
      <p:sp>
        <p:nvSpPr>
          <p:cNvPr id="34" name="CuadroTexto 33"/>
          <p:cNvSpPr txBox="1"/>
          <p:nvPr/>
        </p:nvSpPr>
        <p:spPr>
          <a:xfrm>
            <a:off x="6944396" y="3926693"/>
            <a:ext cx="4492044" cy="2308324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Advantages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Excellent </a:t>
            </a:r>
            <a:r>
              <a:rPr lang="en-US" sz="1600" dirty="0" smtClean="0">
                <a:solidFill>
                  <a:schemeClr val="bg1"/>
                </a:solidFill>
              </a:rPr>
              <a:t>timing (~1 ns)</a:t>
            </a:r>
            <a:endParaRPr lang="en-US" sz="16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Used in the trigger</a:t>
            </a:r>
            <a:endParaRPr lang="en-US" sz="16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Cost-effective</a:t>
            </a:r>
          </a:p>
          <a:p>
            <a:r>
              <a:rPr lang="en-US" sz="1600" b="1" dirty="0" smtClean="0">
                <a:solidFill>
                  <a:schemeClr val="bg1"/>
                </a:solidFill>
              </a:rPr>
              <a:t>Limitations</a:t>
            </a:r>
            <a:endParaRPr lang="en-US" sz="1600" b="1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Moderate spatial </a:t>
            </a:r>
            <a:r>
              <a:rPr lang="en-US" sz="1600" dirty="0" smtClean="0">
                <a:solidFill>
                  <a:schemeClr val="bg1"/>
                </a:solidFill>
              </a:rPr>
              <a:t>resolution  (~0.1-1 cm)</a:t>
            </a:r>
            <a:endParaRPr lang="en-US" sz="16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Rate capability limited by electrode </a:t>
            </a:r>
            <a:r>
              <a:rPr lang="en-US" sz="1600" dirty="0" smtClean="0">
                <a:solidFill>
                  <a:schemeClr val="bg1"/>
                </a:solidFill>
              </a:rPr>
              <a:t>resistivity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(~700 </a:t>
            </a:r>
            <a:r>
              <a:rPr lang="en-US" sz="1600" dirty="0">
                <a:solidFill>
                  <a:schemeClr val="bg1"/>
                </a:solidFill>
              </a:rPr>
              <a:t>Hz/cm</a:t>
            </a:r>
            <a:r>
              <a:rPr lang="en-US" sz="1600" baseline="30000" dirty="0">
                <a:solidFill>
                  <a:schemeClr val="bg1"/>
                </a:solidFill>
              </a:rPr>
              <a:t>2</a:t>
            </a:r>
            <a:r>
              <a:rPr lang="en-US" sz="1600" dirty="0">
                <a:solidFill>
                  <a:schemeClr val="bg1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35" name="Imagen 3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6200000">
            <a:off x="3233828" y="3289022"/>
            <a:ext cx="2495285" cy="3641079"/>
          </a:xfrm>
          <a:prstGeom prst="rect">
            <a:avLst/>
          </a:prstGeom>
        </p:spPr>
      </p:pic>
      <p:sp>
        <p:nvSpPr>
          <p:cNvPr id="36" name="Rectangle 1">
            <a:extLst>
              <a:ext uri="{FF2B5EF4-FFF2-40B4-BE49-F238E27FC236}">
                <a16:creationId xmlns:a16="http://schemas.microsoft.com/office/drawing/2014/main" id="{2490DDA1-E94B-4A7E-9EE7-BEDCDAB59D20}"/>
              </a:ext>
            </a:extLst>
          </p:cNvPr>
          <p:cNvSpPr/>
          <p:nvPr/>
        </p:nvSpPr>
        <p:spPr>
          <a:xfrm>
            <a:off x="3380576" y="4518030"/>
            <a:ext cx="220178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s-ES" sz="2800" b="1" dirty="0" err="1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RPCs</a:t>
            </a:r>
            <a:r>
              <a:rPr lang="es-ES" sz="2800" b="1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@ CMS</a:t>
            </a:r>
            <a:endParaRPr lang="es-ES" sz="2800" b="1" dirty="0">
              <a:ln w="0"/>
              <a:solidFill>
                <a:schemeClr val="bg1"/>
              </a:solidFill>
              <a:effectLst>
                <a:reflection blurRad="12700" stA="50000" endPos="50000" dist="5000" dir="5400000" sy="-100000" rotWithShape="0"/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" name="CuadroTexto 36"/>
          <p:cNvSpPr txBox="1"/>
          <p:nvPr/>
        </p:nvSpPr>
        <p:spPr>
          <a:xfrm>
            <a:off x="6650823" y="2128003"/>
            <a:ext cx="81624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Spacer</a:t>
            </a:r>
            <a:endParaRPr lang="en-US" dirty="0">
              <a:solidFill>
                <a:schemeClr val="accent1"/>
              </a:solidFill>
            </a:endParaRPr>
          </a:p>
        </p:txBody>
      </p:sp>
      <p:grpSp>
        <p:nvGrpSpPr>
          <p:cNvPr id="42" name="Grupo 41"/>
          <p:cNvGrpSpPr/>
          <p:nvPr/>
        </p:nvGrpSpPr>
        <p:grpSpPr>
          <a:xfrm>
            <a:off x="6729948" y="828719"/>
            <a:ext cx="5163975" cy="2254561"/>
            <a:chOff x="6789109" y="904705"/>
            <a:chExt cx="5163975" cy="2254561"/>
          </a:xfrm>
        </p:grpSpPr>
        <p:pic>
          <p:nvPicPr>
            <p:cNvPr id="24" name="Imagen 23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789109" y="904705"/>
              <a:ext cx="5163975" cy="2254561"/>
            </a:xfrm>
            <a:prstGeom prst="rect">
              <a:avLst/>
            </a:prstGeom>
          </p:spPr>
        </p:pic>
        <p:sp>
          <p:nvSpPr>
            <p:cNvPr id="26" name="CuadroTexto 25"/>
            <p:cNvSpPr txBox="1"/>
            <p:nvPr/>
          </p:nvSpPr>
          <p:spPr>
            <a:xfrm>
              <a:off x="10694611" y="1755937"/>
              <a:ext cx="6142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>
                  <a:solidFill>
                    <a:srgbClr val="0070C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GAS</a:t>
              </a:r>
              <a:endParaRPr lang="en-US" sz="200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27" name="Conector recto de flecha 26"/>
            <p:cNvCxnSpPr>
              <a:stCxn id="26" idx="1"/>
            </p:cNvCxnSpPr>
            <p:nvPr/>
          </p:nvCxnSpPr>
          <p:spPr>
            <a:xfrm flipH="1">
              <a:off x="9419823" y="1961122"/>
              <a:ext cx="1274787" cy="39509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CuadroTexto 27"/>
            <p:cNvSpPr txBox="1"/>
            <p:nvPr/>
          </p:nvSpPr>
          <p:spPr>
            <a:xfrm>
              <a:off x="10210289" y="904705"/>
              <a:ext cx="14511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dirty="0" err="1" smtClean="0">
                  <a:solidFill>
                    <a:srgbClr val="0070C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Capacitive</a:t>
              </a:r>
              <a:r>
                <a:rPr lang="es-ES" sz="1200" dirty="0" smtClean="0">
                  <a:solidFill>
                    <a:srgbClr val="0070C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s-ES" sz="1200" dirty="0" err="1" smtClean="0">
                  <a:solidFill>
                    <a:srgbClr val="0070C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induction</a:t>
              </a:r>
              <a:endParaRPr lang="en-US" sz="12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29" name="Conector recto de flecha 28"/>
            <p:cNvCxnSpPr>
              <a:stCxn id="28" idx="1"/>
            </p:cNvCxnSpPr>
            <p:nvPr/>
          </p:nvCxnSpPr>
          <p:spPr>
            <a:xfrm flipH="1">
              <a:off x="9912669" y="1043205"/>
              <a:ext cx="297620" cy="327769"/>
            </a:xfrm>
            <a:prstGeom prst="straightConnector1">
              <a:avLst/>
            </a:prstGeom>
            <a:ln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CuadroTexto 29"/>
            <p:cNvSpPr txBox="1"/>
            <p:nvPr/>
          </p:nvSpPr>
          <p:spPr>
            <a:xfrm>
              <a:off x="10303187" y="2521464"/>
              <a:ext cx="3674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>
                  <a:solidFill>
                    <a:srgbClr val="0070C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HV</a:t>
              </a:r>
              <a:endParaRPr lang="en-US" sz="120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1" name="CuadroTexto 30"/>
            <p:cNvSpPr txBox="1"/>
            <p:nvPr/>
          </p:nvSpPr>
          <p:spPr>
            <a:xfrm>
              <a:off x="10097267" y="1809865"/>
              <a:ext cx="47641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>
                  <a:solidFill>
                    <a:srgbClr val="0070C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GND</a:t>
              </a:r>
              <a:endParaRPr lang="en-US" sz="120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8" name="CuadroTexto 37"/>
            <p:cNvSpPr txBox="1"/>
            <p:nvPr/>
          </p:nvSpPr>
          <p:spPr>
            <a:xfrm>
              <a:off x="10492633" y="2715638"/>
              <a:ext cx="100296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1"/>
                  </a:solidFill>
                </a:rPr>
                <a:t>Graphite</a:t>
              </a:r>
              <a:endParaRPr lang="en-US" dirty="0">
                <a:solidFill>
                  <a:schemeClr val="accent1"/>
                </a:solidFill>
              </a:endParaRPr>
            </a:p>
          </p:txBody>
        </p:sp>
        <p:sp>
          <p:nvSpPr>
            <p:cNvPr id="39" name="CuadroTexto 38"/>
            <p:cNvSpPr txBox="1"/>
            <p:nvPr/>
          </p:nvSpPr>
          <p:spPr>
            <a:xfrm>
              <a:off x="10449511" y="1256792"/>
              <a:ext cx="1189941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ED43CD"/>
                  </a:solidFill>
                </a:rPr>
                <a:t>Readout strip</a:t>
              </a:r>
              <a:endParaRPr lang="en-US" sz="1400" b="1" dirty="0">
                <a:solidFill>
                  <a:srgbClr val="ED43CD"/>
                </a:solidFill>
              </a:endParaRPr>
            </a:p>
          </p:txBody>
        </p:sp>
        <p:sp>
          <p:nvSpPr>
            <p:cNvPr id="40" name="CuadroTexto 39"/>
            <p:cNvSpPr txBox="1"/>
            <p:nvPr/>
          </p:nvSpPr>
          <p:spPr>
            <a:xfrm>
              <a:off x="10303187" y="2120156"/>
              <a:ext cx="1649897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chemeClr val="accent2"/>
                  </a:solidFill>
                </a:rPr>
                <a:t>Resistive plane</a:t>
              </a:r>
              <a:endParaRPr lang="en-US" sz="1100" b="1" dirty="0">
                <a:solidFill>
                  <a:schemeClr val="accent2"/>
                </a:solidFill>
              </a:endParaRPr>
            </a:p>
          </p:txBody>
        </p:sp>
        <p:sp>
          <p:nvSpPr>
            <p:cNvPr id="41" name="CuadroTexto 40"/>
            <p:cNvSpPr txBox="1"/>
            <p:nvPr/>
          </p:nvSpPr>
          <p:spPr>
            <a:xfrm>
              <a:off x="10416273" y="1528633"/>
              <a:ext cx="1423723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00B050"/>
                  </a:solidFill>
                </a:rPr>
                <a:t>Isolation </a:t>
              </a:r>
              <a:r>
                <a:rPr lang="en-US" sz="1400" b="1" dirty="0">
                  <a:solidFill>
                    <a:srgbClr val="00B050"/>
                  </a:solidFill>
                </a:rPr>
                <a:t>(</a:t>
              </a:r>
              <a:r>
                <a:rPr lang="en-US" sz="1400" b="1" dirty="0" smtClean="0">
                  <a:solidFill>
                    <a:srgbClr val="00B050"/>
                  </a:solidFill>
                </a:rPr>
                <a:t>Mylar)</a:t>
              </a:r>
              <a:endParaRPr lang="en-US" sz="1400" b="1" dirty="0">
                <a:solidFill>
                  <a:srgbClr val="00B05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30842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/>
          <p:cNvGrpSpPr/>
          <p:nvPr/>
        </p:nvGrpSpPr>
        <p:grpSpPr>
          <a:xfrm>
            <a:off x="-6627" y="-16665"/>
            <a:ext cx="12103581" cy="6862415"/>
            <a:chOff x="-4970" y="-12499"/>
            <a:chExt cx="9077686" cy="5146811"/>
          </a:xfrm>
        </p:grpSpPr>
        <p:sp>
          <p:nvSpPr>
            <p:cNvPr id="7" name="CuadroTexto 6"/>
            <p:cNvSpPr txBox="1"/>
            <p:nvPr/>
          </p:nvSpPr>
          <p:spPr>
            <a:xfrm>
              <a:off x="3473200" y="4875974"/>
              <a:ext cx="2426145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70C0"/>
                  </a:solidFill>
                </a:rPr>
                <a:t>Muon Detectors – TIDPAN 2026 - June 18</a:t>
              </a:r>
              <a:r>
                <a:rPr lang="en-US" sz="1200" baseline="30000" dirty="0">
                  <a:solidFill>
                    <a:srgbClr val="0070C0"/>
                  </a:solidFill>
                </a:rPr>
                <a:t>th</a:t>
              </a:r>
              <a:r>
                <a:rPr lang="en-US" sz="1200" dirty="0">
                  <a:solidFill>
                    <a:srgbClr val="0070C0"/>
                  </a:solidFill>
                </a:rPr>
                <a:t>, 2026</a:t>
              </a:r>
            </a:p>
          </p:txBody>
        </p:sp>
        <p:sp>
          <p:nvSpPr>
            <p:cNvPr id="9" name="Marcador de número de diapositiva 3"/>
            <p:cNvSpPr txBox="1">
              <a:spLocks/>
            </p:cNvSpPr>
            <p:nvPr/>
          </p:nvSpPr>
          <p:spPr>
            <a:xfrm>
              <a:off x="6939116" y="4860412"/>
              <a:ext cx="2133600" cy="273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1pPr>
              <a:lvl2pPr marL="0" marR="0" lvl="1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2pPr>
              <a:lvl3pPr marL="0" marR="0" lvl="2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3pPr>
              <a:lvl4pPr marL="0" marR="0" lvl="3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4pPr>
              <a:lvl5pPr marL="0" marR="0" lvl="4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5pPr>
              <a:lvl6pPr marL="0" marR="0" lvl="5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6pPr>
              <a:lvl7pPr marL="0" marR="0" lvl="6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7pPr>
              <a:lvl8pPr marL="0" marR="0" lvl="7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8pPr>
              <a:lvl9pPr marL="0" marR="0" lvl="8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9pPr>
            </a:lstStyle>
            <a:p>
              <a:fld id="{C88907B1-18C4-493A-883C-D861E70103D1}" type="slidenum">
                <a:rPr lang="en-US" sz="1333">
                  <a:solidFill>
                    <a:srgbClr val="0070C0"/>
                  </a:solidFill>
                  <a:latin typeface="+mj-lt"/>
                </a:rPr>
                <a:t>35</a:t>
              </a:fld>
              <a:endParaRPr lang="en-US" sz="1333" dirty="0">
                <a:solidFill>
                  <a:srgbClr val="0070C0"/>
                </a:solidFill>
                <a:latin typeface="+mj-lt"/>
              </a:endParaRPr>
            </a:p>
          </p:txBody>
        </p:sp>
        <p:sp>
          <p:nvSpPr>
            <p:cNvPr id="12" name="Rectángulo redondeado 11"/>
            <p:cNvSpPr/>
            <p:nvPr/>
          </p:nvSpPr>
          <p:spPr>
            <a:xfrm>
              <a:off x="1051123" y="4964353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/>
            </a:p>
          </p:txBody>
        </p:sp>
        <p:sp>
          <p:nvSpPr>
            <p:cNvPr id="13" name="Rectángulo redondeado 12"/>
            <p:cNvSpPr/>
            <p:nvPr/>
          </p:nvSpPr>
          <p:spPr>
            <a:xfrm>
              <a:off x="6347392" y="4959777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/>
            </a:p>
          </p:txBody>
        </p:sp>
        <p:grpSp>
          <p:nvGrpSpPr>
            <p:cNvPr id="17" name="Grupo 16"/>
            <p:cNvGrpSpPr/>
            <p:nvPr/>
          </p:nvGrpSpPr>
          <p:grpSpPr>
            <a:xfrm>
              <a:off x="-4970" y="-12499"/>
              <a:ext cx="1010255" cy="5103917"/>
              <a:chOff x="-4970" y="-12499"/>
              <a:chExt cx="1010255" cy="5103917"/>
            </a:xfrm>
          </p:grpSpPr>
          <p:sp>
            <p:nvSpPr>
              <p:cNvPr id="16" name="Rectángulo 15"/>
              <p:cNvSpPr/>
              <p:nvPr/>
            </p:nvSpPr>
            <p:spPr>
              <a:xfrm>
                <a:off x="296529" y="0"/>
                <a:ext cx="242709" cy="459711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70C0">
                      <a:alpha val="5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400"/>
              </a:p>
            </p:txBody>
          </p:sp>
          <p:pic>
            <p:nvPicPr>
              <p:cNvPr id="6" name="Imagen 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6200000">
                <a:off x="-413287" y="400788"/>
                <a:ext cx="1314700" cy="488125"/>
              </a:xfrm>
              <a:prstGeom prst="rect">
                <a:avLst/>
              </a:prstGeom>
            </p:spPr>
          </p:pic>
          <p:pic>
            <p:nvPicPr>
              <p:cNvPr id="2" name="Imagen 1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6200000">
                <a:off x="-707628" y="2243646"/>
                <a:ext cx="1725992" cy="286680"/>
              </a:xfrm>
              <a:prstGeom prst="rect">
                <a:avLst/>
              </a:prstGeom>
            </p:spPr>
          </p:pic>
          <p:sp>
            <p:nvSpPr>
              <p:cNvPr id="8" name="CuadroTexto 7"/>
              <p:cNvSpPr txBox="1"/>
              <p:nvPr/>
            </p:nvSpPr>
            <p:spPr>
              <a:xfrm>
                <a:off x="20052" y="4860585"/>
                <a:ext cx="792717" cy="230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0070C0"/>
                    </a:solidFill>
                  </a:rPr>
                  <a:t>C. F. Bedoya</a:t>
                </a:r>
              </a:p>
            </p:txBody>
          </p:sp>
          <p:pic>
            <p:nvPicPr>
              <p:cNvPr id="14" name="Imagen 13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-164719" y="3816463"/>
                <a:ext cx="832586" cy="422901"/>
              </a:xfrm>
              <a:prstGeom prst="rect">
                <a:avLst/>
              </a:prstGeom>
            </p:spPr>
          </p:pic>
          <p:pic>
            <p:nvPicPr>
              <p:cNvPr id="15" name="Imagen 14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4970" y="4597119"/>
                <a:ext cx="1010255" cy="263293"/>
              </a:xfrm>
              <a:prstGeom prst="rect">
                <a:avLst/>
              </a:prstGeom>
            </p:spPr>
          </p:pic>
        </p:grpSp>
      </p:grpSp>
      <p:sp>
        <p:nvSpPr>
          <p:cNvPr id="19" name="Rectangle 1"/>
          <p:cNvSpPr/>
          <p:nvPr/>
        </p:nvSpPr>
        <p:spPr>
          <a:xfrm>
            <a:off x="1401497" y="-109668"/>
            <a:ext cx="9064997" cy="861774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474121" algn="l"/>
              </a:tabLst>
            </a:pPr>
            <a:r>
              <a:rPr lang="es-ES" sz="48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DT and MTD: </a:t>
            </a:r>
            <a:r>
              <a:rPr lang="es-ES" sz="4800" b="1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Drift</a:t>
            </a:r>
            <a:r>
              <a:rPr lang="es-ES" sz="48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4800" b="1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Tubes</a:t>
            </a:r>
            <a:endParaRPr lang="es-ES" sz="48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0" name="11 Conector recto"/>
          <p:cNvCxnSpPr/>
          <p:nvPr/>
        </p:nvCxnSpPr>
        <p:spPr>
          <a:xfrm>
            <a:off x="1205901" y="643634"/>
            <a:ext cx="1059239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Imagen 20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23"/>
          <a:stretch/>
        </p:blipFill>
        <p:spPr>
          <a:xfrm>
            <a:off x="459342" y="4133140"/>
            <a:ext cx="4389250" cy="2569737"/>
          </a:xfrm>
          <a:prstGeom prst="rect">
            <a:avLst/>
          </a:prstGeom>
        </p:spPr>
      </p:pic>
      <p:pic>
        <p:nvPicPr>
          <p:cNvPr id="22" name="Google Shape;427;p36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809521" y="3652211"/>
            <a:ext cx="2184400" cy="76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</p:pic>
      <p:sp>
        <p:nvSpPr>
          <p:cNvPr id="3" name="Rectángulo 2"/>
          <p:cNvSpPr/>
          <p:nvPr/>
        </p:nvSpPr>
        <p:spPr>
          <a:xfrm>
            <a:off x="856661" y="788175"/>
            <a:ext cx="670651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70C0"/>
                </a:solidFill>
              </a:rPr>
              <a:t>Drift </a:t>
            </a:r>
            <a:r>
              <a:rPr lang="en-US" sz="1600" dirty="0">
                <a:solidFill>
                  <a:srgbClr val="0070C0"/>
                </a:solidFill>
              </a:rPr>
              <a:t>chambers </a:t>
            </a:r>
            <a:r>
              <a:rPr lang="en-US" sz="1600" dirty="0" smtClean="0">
                <a:solidFill>
                  <a:srgbClr val="0070C0"/>
                </a:solidFill>
              </a:rPr>
              <a:t>allow </a:t>
            </a:r>
            <a:r>
              <a:rPr lang="en-US" sz="1600" dirty="0" smtClean="0">
                <a:solidFill>
                  <a:srgbClr val="C00000"/>
                </a:solidFill>
              </a:rPr>
              <a:t>great precision </a:t>
            </a:r>
            <a:r>
              <a:rPr lang="en-US" sz="1600" dirty="0">
                <a:solidFill>
                  <a:srgbClr val="C00000"/>
                </a:solidFill>
              </a:rPr>
              <a:t>(~100 µm) </a:t>
            </a:r>
            <a:r>
              <a:rPr lang="en-US" sz="1600" dirty="0" smtClean="0">
                <a:solidFill>
                  <a:srgbClr val="C00000"/>
                </a:solidFill>
              </a:rPr>
              <a:t>with few channels (very cost effective).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70C0"/>
                </a:solidFill>
              </a:rPr>
              <a:t>They measure the drift </a:t>
            </a:r>
            <a:r>
              <a:rPr lang="en-US" sz="1600" dirty="0">
                <a:solidFill>
                  <a:srgbClr val="0070C0"/>
                </a:solidFill>
              </a:rPr>
              <a:t>time between the primary ionization and the arrival of the electrons at the anode.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70C0"/>
                </a:solidFill>
              </a:rPr>
              <a:t>The electron </a:t>
            </a:r>
            <a:r>
              <a:rPr lang="en-US" sz="1600" dirty="0">
                <a:solidFill>
                  <a:srgbClr val="C00000"/>
                </a:solidFill>
              </a:rPr>
              <a:t>drift velocity </a:t>
            </a:r>
            <a:r>
              <a:rPr lang="en-US" sz="1600" dirty="0">
                <a:solidFill>
                  <a:srgbClr val="0070C0"/>
                </a:solidFill>
              </a:rPr>
              <a:t>depends on the reduced electric field </a:t>
            </a:r>
            <a:r>
              <a:rPr lang="en-US" sz="1600" dirty="0" smtClean="0">
                <a:solidFill>
                  <a:srgbClr val="C00000"/>
                </a:solidFill>
              </a:rPr>
              <a:t>E/p</a:t>
            </a:r>
            <a:r>
              <a:rPr lang="en-US" sz="1600" dirty="0" smtClean="0">
                <a:solidFill>
                  <a:srgbClr val="0070C0"/>
                </a:solidFill>
              </a:rPr>
              <a:t> </a:t>
            </a:r>
            <a:r>
              <a:rPr lang="en-US" sz="1600" dirty="0">
                <a:solidFill>
                  <a:srgbClr val="0070C0"/>
                </a:solidFill>
              </a:rPr>
              <a:t>and the </a:t>
            </a:r>
            <a:r>
              <a:rPr lang="en-US" sz="1600" dirty="0">
                <a:solidFill>
                  <a:srgbClr val="C00000"/>
                </a:solidFill>
              </a:rPr>
              <a:t>gas mixture.</a:t>
            </a:r>
          </a:p>
        </p:txBody>
      </p:sp>
      <p:sp>
        <p:nvSpPr>
          <p:cNvPr id="27" name="Google Shape;428;p36"/>
          <p:cNvSpPr txBox="1"/>
          <p:nvPr/>
        </p:nvSpPr>
        <p:spPr>
          <a:xfrm>
            <a:off x="3069462" y="3805764"/>
            <a:ext cx="1703588" cy="6154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121900" tIns="60933" rIns="121900" bIns="60933" anchor="t" anchorCtr="0">
            <a:spAutoFit/>
          </a:bodyPr>
          <a:lstStyle/>
          <a:p>
            <a:pPr>
              <a:buClr>
                <a:srgbClr val="00FDFF"/>
              </a:buClr>
              <a:buSzPts val="1200"/>
            </a:pPr>
            <a:r>
              <a:rPr lang="es-ES" sz="1600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V</a:t>
            </a:r>
            <a:r>
              <a:rPr lang="es-ES" sz="1600" b="1" baseline="-25000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D</a:t>
            </a:r>
            <a:r>
              <a:rPr lang="es-ES" sz="1600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=</a:t>
            </a:r>
            <a:r>
              <a:rPr lang="es-ES" sz="1600" b="1" dirty="0" err="1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Drift</a:t>
            </a:r>
            <a:r>
              <a:rPr lang="es-ES" sz="1600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s-ES" sz="1600" b="1" dirty="0" err="1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velocity</a:t>
            </a:r>
            <a:r>
              <a:rPr lang="es-ES" sz="1600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 </a:t>
            </a:r>
            <a:r>
              <a:rPr lang="es-ES" sz="16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(~50 </a:t>
            </a:r>
            <a:r>
              <a:rPr lang="es-ES" sz="1600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µm/</a:t>
            </a:r>
            <a:r>
              <a:rPr lang="es-ES" sz="1600" b="1" dirty="0" err="1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ns</a:t>
            </a:r>
            <a:r>
              <a:rPr lang="es-ES" sz="16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)</a:t>
            </a:r>
            <a:endParaRPr lang="es-ES" sz="24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284233" y="4360714"/>
            <a:ext cx="2831266" cy="2140585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201206" y="2506530"/>
            <a:ext cx="4144087" cy="2742230"/>
          </a:xfrm>
          <a:prstGeom prst="rect">
            <a:avLst/>
          </a:prstGeom>
        </p:spPr>
      </p:pic>
      <p:sp>
        <p:nvSpPr>
          <p:cNvPr id="29" name="Rectangle 1">
            <a:extLst>
              <a:ext uri="{FF2B5EF4-FFF2-40B4-BE49-F238E27FC236}">
                <a16:creationId xmlns:a16="http://schemas.microsoft.com/office/drawing/2014/main" id="{2490DDA1-E94B-4A7E-9EE7-BEDCDAB59D20}"/>
              </a:ext>
            </a:extLst>
          </p:cNvPr>
          <p:cNvSpPr/>
          <p:nvPr/>
        </p:nvSpPr>
        <p:spPr>
          <a:xfrm>
            <a:off x="5705355" y="5911426"/>
            <a:ext cx="220178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s-ES" sz="2800" b="1" dirty="0" err="1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DTs</a:t>
            </a:r>
            <a:r>
              <a:rPr lang="es-ES" sz="2800" b="1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@ CMS</a:t>
            </a:r>
            <a:endParaRPr lang="es-ES" sz="2800" b="1" dirty="0">
              <a:ln w="0"/>
              <a:solidFill>
                <a:schemeClr val="bg1"/>
              </a:solidFill>
              <a:effectLst>
                <a:reflection blurRad="12700" stA="50000" endPos="50000" dist="5000" dir="5400000" sy="-100000" rotWithShape="0"/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Rectángulo 29"/>
          <p:cNvSpPr/>
          <p:nvPr/>
        </p:nvSpPr>
        <p:spPr>
          <a:xfrm>
            <a:off x="2003158" y="2364114"/>
            <a:ext cx="4928152" cy="1169551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400" dirty="0" smtClean="0">
                <a:solidFill>
                  <a:schemeClr val="bg2">
                    <a:lumMod val="50000"/>
                  </a:schemeClr>
                </a:solidFill>
                <a:latin typeface="Candara" panose="020E0502030303020204" pitchFamily="34" charset="0"/>
              </a:rPr>
              <a:t>Gas</a:t>
            </a:r>
            <a:r>
              <a:rPr lang="en-US" altLang="en-US" sz="1400" dirty="0">
                <a:solidFill>
                  <a:schemeClr val="bg2">
                    <a:lumMod val="50000"/>
                  </a:schemeClr>
                </a:solidFill>
                <a:latin typeface="Candara" panose="020E0502030303020204" pitchFamily="34" charset="0"/>
              </a:rPr>
              <a:t>: </a:t>
            </a:r>
            <a:r>
              <a:rPr lang="en-US" altLang="en-US" sz="1400" dirty="0" err="1">
                <a:solidFill>
                  <a:schemeClr val="bg2">
                    <a:lumMod val="50000"/>
                  </a:schemeClr>
                </a:solidFill>
                <a:latin typeface="Candara" panose="020E0502030303020204" pitchFamily="34" charset="0"/>
              </a:rPr>
              <a:t>Ar</a:t>
            </a:r>
            <a:r>
              <a:rPr lang="en-US" altLang="en-US" sz="1400" dirty="0">
                <a:solidFill>
                  <a:schemeClr val="bg2">
                    <a:lumMod val="50000"/>
                  </a:schemeClr>
                </a:solidFill>
                <a:latin typeface="Candara" panose="020E0502030303020204" pitchFamily="34" charset="0"/>
              </a:rPr>
              <a:t>/CO₂ (85/15) </a:t>
            </a:r>
            <a:r>
              <a:rPr lang="en-US" altLang="en-US" sz="1400" dirty="0" smtClean="0">
                <a:solidFill>
                  <a:schemeClr val="bg2">
                    <a:lumMod val="50000"/>
                  </a:schemeClr>
                </a:solidFill>
                <a:latin typeface="Candara" panose="020E0502030303020204" pitchFamily="34" charset="0"/>
              </a:rPr>
              <a:t>CMS – (93/7) ATLAS</a:t>
            </a:r>
            <a:endParaRPr lang="en-US" altLang="en-US" sz="1400" dirty="0">
              <a:solidFill>
                <a:schemeClr val="bg2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400" dirty="0" smtClean="0">
                <a:solidFill>
                  <a:schemeClr val="bg2">
                    <a:lumMod val="50000"/>
                  </a:schemeClr>
                </a:solidFill>
                <a:latin typeface="Candara" panose="020E0502030303020204" pitchFamily="34" charset="0"/>
              </a:rPr>
              <a:t>Voltage</a:t>
            </a:r>
            <a:r>
              <a:rPr lang="en-US" altLang="en-US" sz="1400" dirty="0">
                <a:solidFill>
                  <a:schemeClr val="bg2">
                    <a:lumMod val="50000"/>
                  </a:schemeClr>
                </a:solidFill>
                <a:latin typeface="Candara" panose="020E0502030303020204" pitchFamily="34" charset="0"/>
              </a:rPr>
              <a:t>: ~3600 V </a:t>
            </a:r>
            <a:r>
              <a:rPr lang="en-US" altLang="en-US" sz="1400" dirty="0" smtClean="0">
                <a:solidFill>
                  <a:schemeClr val="bg2">
                    <a:lumMod val="50000"/>
                  </a:schemeClr>
                </a:solidFill>
                <a:latin typeface="Candara" panose="020E0502030303020204" pitchFamily="34" charset="0"/>
              </a:rPr>
              <a:t>(CMS)   3080 V (ATLAS)</a:t>
            </a:r>
            <a:endParaRPr lang="en-US" altLang="en-US" sz="1400" dirty="0">
              <a:solidFill>
                <a:schemeClr val="bg2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400" dirty="0" smtClean="0">
                <a:solidFill>
                  <a:schemeClr val="bg2">
                    <a:lumMod val="50000"/>
                  </a:schemeClr>
                </a:solidFill>
                <a:latin typeface="Candara" panose="020E0502030303020204" pitchFamily="34" charset="0"/>
              </a:rPr>
              <a:t>Gain: </a:t>
            </a:r>
            <a:r>
              <a:rPr lang="en-US" altLang="en-US" sz="1400" dirty="0">
                <a:solidFill>
                  <a:schemeClr val="bg2">
                    <a:lumMod val="50000"/>
                  </a:schemeClr>
                </a:solidFill>
                <a:latin typeface="Candara" panose="020E0502030303020204" pitchFamily="34" charset="0"/>
              </a:rPr>
              <a:t>10</a:t>
            </a:r>
            <a:r>
              <a:rPr lang="en-US" altLang="en-US" sz="1400" baseline="30000" dirty="0">
                <a:solidFill>
                  <a:schemeClr val="bg2">
                    <a:lumMod val="50000"/>
                  </a:schemeClr>
                </a:solidFill>
                <a:latin typeface="Candara" panose="020E0502030303020204" pitchFamily="34" charset="0"/>
              </a:rPr>
              <a:t>4</a:t>
            </a:r>
            <a:r>
              <a:rPr lang="en-US" altLang="en-US" sz="1400" dirty="0">
                <a:solidFill>
                  <a:schemeClr val="bg2">
                    <a:lumMod val="50000"/>
                  </a:schemeClr>
                </a:solidFill>
                <a:latin typeface="Candara" panose="020E0502030303020204" pitchFamily="34" charset="0"/>
              </a:rPr>
              <a:t>−</a:t>
            </a:r>
            <a:r>
              <a:rPr lang="en-US" altLang="en-US" sz="1400" dirty="0" smtClean="0">
                <a:solidFill>
                  <a:schemeClr val="bg2">
                    <a:lumMod val="50000"/>
                  </a:schemeClr>
                </a:solidFill>
                <a:latin typeface="Candara" panose="020E0502030303020204" pitchFamily="34" charset="0"/>
              </a:rPr>
              <a:t>10</a:t>
            </a:r>
            <a:r>
              <a:rPr lang="en-US" altLang="en-US" sz="1400" baseline="30000" dirty="0" smtClean="0">
                <a:solidFill>
                  <a:schemeClr val="bg2">
                    <a:lumMod val="50000"/>
                  </a:schemeClr>
                </a:solidFill>
                <a:latin typeface="Candara" panose="020E0502030303020204" pitchFamily="34" charset="0"/>
              </a:rPr>
              <a:t>5</a:t>
            </a:r>
            <a:endParaRPr lang="en-US" altLang="en-US" sz="1400" baseline="30000" dirty="0">
              <a:solidFill>
                <a:schemeClr val="bg2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400" dirty="0" smtClean="0">
                <a:solidFill>
                  <a:schemeClr val="bg2">
                    <a:lumMod val="50000"/>
                  </a:schemeClr>
                </a:solidFill>
                <a:latin typeface="Candara" panose="020E0502030303020204" pitchFamily="34" charset="0"/>
              </a:rPr>
              <a:t>Max drift: </a:t>
            </a:r>
            <a:r>
              <a:rPr lang="en-US" altLang="en-US" sz="1400" dirty="0">
                <a:solidFill>
                  <a:schemeClr val="bg2">
                    <a:lumMod val="50000"/>
                  </a:schemeClr>
                </a:solidFill>
                <a:latin typeface="Candara" panose="020E0502030303020204" pitchFamily="34" charset="0"/>
              </a:rPr>
              <a:t>~400 ns </a:t>
            </a:r>
            <a:r>
              <a:rPr lang="en-US" altLang="en-US" sz="1400" dirty="0" smtClean="0">
                <a:solidFill>
                  <a:schemeClr val="bg2">
                    <a:lumMod val="50000"/>
                  </a:schemeClr>
                </a:solidFill>
                <a:latin typeface="Candara" panose="020E0502030303020204" pitchFamily="34" charset="0"/>
              </a:rPr>
              <a:t>(CMS) – 700 ns (ATLAS)</a:t>
            </a:r>
            <a:endParaRPr lang="en-US" altLang="en-US" sz="1400" dirty="0">
              <a:solidFill>
                <a:schemeClr val="bg2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400" dirty="0" smtClean="0">
                <a:solidFill>
                  <a:schemeClr val="bg2">
                    <a:lumMod val="50000"/>
                  </a:schemeClr>
                </a:solidFill>
                <a:latin typeface="Candara" panose="020E0502030303020204" pitchFamily="34" charset="0"/>
              </a:rPr>
              <a:t>Single tube spatial resolution: 85 </a:t>
            </a:r>
            <a:r>
              <a:rPr lang="en-US" altLang="en-US" sz="1400" dirty="0" err="1" smtClean="0">
                <a:solidFill>
                  <a:schemeClr val="bg2">
                    <a:lumMod val="50000"/>
                  </a:schemeClr>
                </a:solidFill>
                <a:latin typeface="Candara" panose="020E0502030303020204" pitchFamily="34" charset="0"/>
              </a:rPr>
              <a:t>μm</a:t>
            </a:r>
            <a:r>
              <a:rPr lang="en-US" altLang="en-US" sz="1400" dirty="0" smtClean="0">
                <a:solidFill>
                  <a:schemeClr val="bg2">
                    <a:lumMod val="50000"/>
                  </a:schemeClr>
                </a:solidFill>
                <a:latin typeface="Candara" panose="020E0502030303020204" pitchFamily="34" charset="0"/>
              </a:rPr>
              <a:t> (ATLAS) –250 </a:t>
            </a:r>
            <a:r>
              <a:rPr lang="en-US" altLang="en-US" sz="1400" dirty="0" err="1" smtClean="0">
                <a:solidFill>
                  <a:schemeClr val="bg2">
                    <a:lumMod val="50000"/>
                  </a:schemeClr>
                </a:solidFill>
                <a:latin typeface="Candara" panose="020E0502030303020204" pitchFamily="34" charset="0"/>
              </a:rPr>
              <a:t>μm</a:t>
            </a:r>
            <a:r>
              <a:rPr lang="en-US" altLang="en-US" sz="1400" dirty="0" smtClean="0">
                <a:solidFill>
                  <a:schemeClr val="bg2">
                    <a:lumMod val="50000"/>
                  </a:schemeClr>
                </a:solidFill>
                <a:latin typeface="Candara" panose="020E0502030303020204" pitchFamily="34" charset="0"/>
              </a:rPr>
              <a:t>  (CMS)</a:t>
            </a:r>
            <a:endParaRPr lang="en-US" altLang="en-US" sz="1400" dirty="0">
              <a:solidFill>
                <a:schemeClr val="bg2">
                  <a:lumMod val="50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31" name="Rectángulo 30"/>
          <p:cNvSpPr/>
          <p:nvPr/>
        </p:nvSpPr>
        <p:spPr>
          <a:xfrm>
            <a:off x="7601367" y="810284"/>
            <a:ext cx="4387433" cy="1846659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Advantages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Very precise tracking.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Reliable long-term operation.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Ideal for low-background environments. </a:t>
            </a:r>
          </a:p>
          <a:p>
            <a:r>
              <a:rPr lang="en-US" sz="1600" b="1" dirty="0">
                <a:solidFill>
                  <a:schemeClr val="bg1"/>
                </a:solidFill>
              </a:rPr>
              <a:t>Limitations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Slow response.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Not suitable for extremely high particle rates.</a:t>
            </a:r>
          </a:p>
        </p:txBody>
      </p:sp>
      <p:pic>
        <p:nvPicPr>
          <p:cNvPr id="32" name="Imagen 3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749432" y="4679263"/>
            <a:ext cx="2639301" cy="2040745"/>
          </a:xfrm>
          <a:prstGeom prst="rect">
            <a:avLst/>
          </a:prstGeom>
        </p:spPr>
      </p:pic>
      <p:sp>
        <p:nvSpPr>
          <p:cNvPr id="33" name="Rectangle 1">
            <a:extLst>
              <a:ext uri="{FF2B5EF4-FFF2-40B4-BE49-F238E27FC236}">
                <a16:creationId xmlns:a16="http://schemas.microsoft.com/office/drawing/2014/main" id="{2490DDA1-E94B-4A7E-9EE7-BEDCDAB59D20}"/>
              </a:ext>
            </a:extLst>
          </p:cNvPr>
          <p:cNvSpPr/>
          <p:nvPr/>
        </p:nvSpPr>
        <p:spPr>
          <a:xfrm>
            <a:off x="8906149" y="6149403"/>
            <a:ext cx="238959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s-ES" sz="2800" b="1" dirty="0" err="1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MDTs</a:t>
            </a:r>
            <a:r>
              <a:rPr lang="es-ES" sz="2800" b="1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@ ATLAS</a:t>
            </a:r>
            <a:endParaRPr lang="es-ES" sz="2800" b="1" dirty="0">
              <a:ln w="0"/>
              <a:solidFill>
                <a:schemeClr val="bg1"/>
              </a:solidFill>
              <a:effectLst>
                <a:reflection blurRad="12700" stA="50000" endPos="50000" dist="5000" dir="5400000" sy="-100000" rotWithShape="0"/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6051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/>
          <p:cNvGrpSpPr/>
          <p:nvPr/>
        </p:nvGrpSpPr>
        <p:grpSpPr>
          <a:xfrm>
            <a:off x="-6627" y="-16665"/>
            <a:ext cx="12103581" cy="6862415"/>
            <a:chOff x="-4970" y="-12499"/>
            <a:chExt cx="9077686" cy="5146811"/>
          </a:xfrm>
        </p:grpSpPr>
        <p:sp>
          <p:nvSpPr>
            <p:cNvPr id="7" name="CuadroTexto 6"/>
            <p:cNvSpPr txBox="1"/>
            <p:nvPr/>
          </p:nvSpPr>
          <p:spPr>
            <a:xfrm>
              <a:off x="3473200" y="4875974"/>
              <a:ext cx="2426145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70C0"/>
                  </a:solidFill>
                </a:rPr>
                <a:t>Muon Detectors – TIDPAN 2026 - June 18</a:t>
              </a:r>
              <a:r>
                <a:rPr lang="en-US" sz="1200" baseline="30000" dirty="0">
                  <a:solidFill>
                    <a:srgbClr val="0070C0"/>
                  </a:solidFill>
                </a:rPr>
                <a:t>th</a:t>
              </a:r>
              <a:r>
                <a:rPr lang="en-US" sz="1200" dirty="0">
                  <a:solidFill>
                    <a:srgbClr val="0070C0"/>
                  </a:solidFill>
                </a:rPr>
                <a:t>, 2026</a:t>
              </a:r>
            </a:p>
          </p:txBody>
        </p:sp>
        <p:sp>
          <p:nvSpPr>
            <p:cNvPr id="9" name="Marcador de número de diapositiva 3"/>
            <p:cNvSpPr txBox="1">
              <a:spLocks/>
            </p:cNvSpPr>
            <p:nvPr/>
          </p:nvSpPr>
          <p:spPr>
            <a:xfrm>
              <a:off x="6939116" y="4860412"/>
              <a:ext cx="2133600" cy="273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1pPr>
              <a:lvl2pPr marL="0" marR="0" lvl="1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2pPr>
              <a:lvl3pPr marL="0" marR="0" lvl="2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3pPr>
              <a:lvl4pPr marL="0" marR="0" lvl="3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4pPr>
              <a:lvl5pPr marL="0" marR="0" lvl="4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5pPr>
              <a:lvl6pPr marL="0" marR="0" lvl="5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6pPr>
              <a:lvl7pPr marL="0" marR="0" lvl="6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7pPr>
              <a:lvl8pPr marL="0" marR="0" lvl="7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8pPr>
              <a:lvl9pPr marL="0" marR="0" lvl="8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9pPr>
            </a:lstStyle>
            <a:p>
              <a:fld id="{C88907B1-18C4-493A-883C-D861E70103D1}" type="slidenum">
                <a:rPr lang="en-US" sz="1333">
                  <a:solidFill>
                    <a:srgbClr val="0070C0"/>
                  </a:solidFill>
                  <a:latin typeface="+mj-lt"/>
                </a:rPr>
                <a:t>36</a:t>
              </a:fld>
              <a:endParaRPr lang="en-US" sz="1333" dirty="0">
                <a:solidFill>
                  <a:srgbClr val="0070C0"/>
                </a:solidFill>
                <a:latin typeface="+mj-lt"/>
              </a:endParaRPr>
            </a:p>
          </p:txBody>
        </p:sp>
        <p:sp>
          <p:nvSpPr>
            <p:cNvPr id="12" name="Rectángulo redondeado 11"/>
            <p:cNvSpPr/>
            <p:nvPr/>
          </p:nvSpPr>
          <p:spPr>
            <a:xfrm>
              <a:off x="1051123" y="4964353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/>
            </a:p>
          </p:txBody>
        </p:sp>
        <p:sp>
          <p:nvSpPr>
            <p:cNvPr id="13" name="Rectángulo redondeado 12"/>
            <p:cNvSpPr/>
            <p:nvPr/>
          </p:nvSpPr>
          <p:spPr>
            <a:xfrm>
              <a:off x="6347392" y="4959777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/>
            </a:p>
          </p:txBody>
        </p:sp>
        <p:grpSp>
          <p:nvGrpSpPr>
            <p:cNvPr id="17" name="Grupo 16"/>
            <p:cNvGrpSpPr/>
            <p:nvPr/>
          </p:nvGrpSpPr>
          <p:grpSpPr>
            <a:xfrm>
              <a:off x="-4970" y="-12499"/>
              <a:ext cx="1010255" cy="5103917"/>
              <a:chOff x="-4970" y="-12499"/>
              <a:chExt cx="1010255" cy="5103917"/>
            </a:xfrm>
          </p:grpSpPr>
          <p:sp>
            <p:nvSpPr>
              <p:cNvPr id="16" name="Rectángulo 15"/>
              <p:cNvSpPr/>
              <p:nvPr/>
            </p:nvSpPr>
            <p:spPr>
              <a:xfrm>
                <a:off x="296529" y="0"/>
                <a:ext cx="242709" cy="459711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70C0">
                      <a:alpha val="5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400"/>
              </a:p>
            </p:txBody>
          </p:sp>
          <p:pic>
            <p:nvPicPr>
              <p:cNvPr id="6" name="Imagen 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6200000">
                <a:off x="-413287" y="400788"/>
                <a:ext cx="1314700" cy="488125"/>
              </a:xfrm>
              <a:prstGeom prst="rect">
                <a:avLst/>
              </a:prstGeom>
            </p:spPr>
          </p:pic>
          <p:pic>
            <p:nvPicPr>
              <p:cNvPr id="2" name="Imagen 1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6200000">
                <a:off x="-707628" y="2243646"/>
                <a:ext cx="1725992" cy="286680"/>
              </a:xfrm>
              <a:prstGeom prst="rect">
                <a:avLst/>
              </a:prstGeom>
            </p:spPr>
          </p:pic>
          <p:sp>
            <p:nvSpPr>
              <p:cNvPr id="8" name="CuadroTexto 7"/>
              <p:cNvSpPr txBox="1"/>
              <p:nvPr/>
            </p:nvSpPr>
            <p:spPr>
              <a:xfrm>
                <a:off x="20052" y="4860585"/>
                <a:ext cx="792717" cy="230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0070C0"/>
                    </a:solidFill>
                  </a:rPr>
                  <a:t>C. F. Bedoya</a:t>
                </a:r>
              </a:p>
            </p:txBody>
          </p:sp>
          <p:pic>
            <p:nvPicPr>
              <p:cNvPr id="14" name="Imagen 13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-164719" y="3816463"/>
                <a:ext cx="832586" cy="422901"/>
              </a:xfrm>
              <a:prstGeom prst="rect">
                <a:avLst/>
              </a:prstGeom>
            </p:spPr>
          </p:pic>
          <p:pic>
            <p:nvPicPr>
              <p:cNvPr id="15" name="Imagen 14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4970" y="4597119"/>
                <a:ext cx="1010255" cy="263293"/>
              </a:xfrm>
              <a:prstGeom prst="rect">
                <a:avLst/>
              </a:prstGeom>
            </p:spPr>
          </p:pic>
        </p:grpSp>
      </p:grpSp>
      <p:sp>
        <p:nvSpPr>
          <p:cNvPr id="19" name="Rectangle 1"/>
          <p:cNvSpPr/>
          <p:nvPr/>
        </p:nvSpPr>
        <p:spPr>
          <a:xfrm>
            <a:off x="1401497" y="-109668"/>
            <a:ext cx="9369825" cy="861774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474121" algn="l"/>
              </a:tabLst>
            </a:pPr>
            <a:r>
              <a:rPr lang="es-ES" sz="48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MPGD: </a:t>
            </a:r>
            <a:r>
              <a:rPr lang="es-ES" sz="4800" b="1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Micropattern</a:t>
            </a:r>
            <a:r>
              <a:rPr lang="es-ES" sz="48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Gas </a:t>
            </a:r>
            <a:r>
              <a:rPr lang="es-ES" sz="4800" b="1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Detectors</a:t>
            </a:r>
            <a:endParaRPr lang="es-ES" sz="48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0" name="11 Conector recto"/>
          <p:cNvCxnSpPr/>
          <p:nvPr/>
        </p:nvCxnSpPr>
        <p:spPr>
          <a:xfrm>
            <a:off x="1205901" y="643634"/>
            <a:ext cx="1059239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CuadroTexto 20"/>
          <p:cNvSpPr txBox="1"/>
          <p:nvPr/>
        </p:nvSpPr>
        <p:spPr>
          <a:xfrm>
            <a:off x="740154" y="695118"/>
            <a:ext cx="753563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1938" lvl="0" indent="-261938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dirty="0">
                <a:solidFill>
                  <a:srgbClr val="0070C0"/>
                </a:solidFill>
              </a:rPr>
              <a:t>Extremely thin amplification gap (~50–100 </a:t>
            </a:r>
            <a:r>
              <a:rPr lang="en-US" altLang="en-US" dirty="0" err="1">
                <a:solidFill>
                  <a:srgbClr val="0070C0"/>
                </a:solidFill>
              </a:rPr>
              <a:t>μm</a:t>
            </a:r>
            <a:r>
              <a:rPr lang="en-US" altLang="en-US" dirty="0">
                <a:solidFill>
                  <a:srgbClr val="0070C0"/>
                </a:solidFill>
              </a:rPr>
              <a:t>, compared to </a:t>
            </a:r>
            <a:r>
              <a:rPr lang="en-US" altLang="en-US" dirty="0" smtClean="0">
                <a:solidFill>
                  <a:srgbClr val="0070C0"/>
                </a:solidFill>
              </a:rPr>
              <a:t>2 mm in RPC) </a:t>
            </a:r>
            <a:endParaRPr lang="en-US" altLang="en-US" dirty="0">
              <a:solidFill>
                <a:srgbClr val="0070C0"/>
              </a:solidFill>
            </a:endParaRPr>
          </a:p>
          <a:p>
            <a:pPr marL="261938" lvl="0" indent="-261938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dirty="0">
                <a:solidFill>
                  <a:srgbClr val="0070C0"/>
                </a:solidFill>
              </a:rPr>
              <a:t>Produced using PCB-like photolithographic manufacturing techniques, enabling high precision and excellent reproducibility. </a:t>
            </a:r>
            <a:endParaRPr lang="en-US" altLang="en-US" dirty="0" smtClean="0">
              <a:solidFill>
                <a:srgbClr val="0070C0"/>
              </a:solidFill>
            </a:endParaRPr>
          </a:p>
          <a:p>
            <a:pPr marL="261938" lvl="0" indent="-261938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Excellent </a:t>
            </a:r>
            <a:r>
              <a:rPr lang="en-US" dirty="0">
                <a:solidFill>
                  <a:srgbClr val="0070C0"/>
                </a:solidFill>
              </a:rPr>
              <a:t>spatial and time resolution, with high radiation tolerance.</a:t>
            </a:r>
          </a:p>
          <a:p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8296962" y="906212"/>
            <a:ext cx="3702961" cy="2062103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Common features</a:t>
            </a:r>
            <a:endParaRPr lang="en-US" sz="1600" dirty="0">
              <a:solidFill>
                <a:schemeClr val="bg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Micro-fabricated amplification structures </a:t>
            </a:r>
            <a:endParaRPr lang="en-US" sz="1600" dirty="0" smtClean="0">
              <a:solidFill>
                <a:schemeClr val="bg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Gain ~10</a:t>
            </a:r>
            <a:r>
              <a:rPr lang="en-US" sz="1600" baseline="30000" dirty="0" smtClean="0">
                <a:solidFill>
                  <a:schemeClr val="bg1"/>
                </a:solidFill>
              </a:rPr>
              <a:t>4</a:t>
            </a:r>
            <a:endParaRPr lang="en-US" sz="1600" baseline="30000" dirty="0">
              <a:solidFill>
                <a:schemeClr val="bg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High electric fields (40–100 kV/cm)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Spatial resolution ~50–100 </a:t>
            </a:r>
            <a:r>
              <a:rPr lang="el-GR" sz="1600" dirty="0">
                <a:solidFill>
                  <a:schemeClr val="bg1"/>
                </a:solidFill>
              </a:rPr>
              <a:t>μ</a:t>
            </a:r>
            <a:r>
              <a:rPr lang="en-US" sz="1600" dirty="0">
                <a:solidFill>
                  <a:schemeClr val="bg1"/>
                </a:solidFill>
              </a:rPr>
              <a:t>m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Rate capability &gt;10 MHz/cm²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Excellent radiation tolerance </a:t>
            </a:r>
            <a:endParaRPr lang="en-US" sz="1600" dirty="0" smtClean="0">
              <a:solidFill>
                <a:schemeClr val="bg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Low ion backflow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1682255" y="6084323"/>
            <a:ext cx="103646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MPGDs represent the state-of-the-art gaseous detector technology for high-rate environments at the HL-LHC.</a:t>
            </a:r>
          </a:p>
        </p:txBody>
      </p:sp>
      <p:sp>
        <p:nvSpPr>
          <p:cNvPr id="22" name="Rectángulo 21"/>
          <p:cNvSpPr/>
          <p:nvPr/>
        </p:nvSpPr>
        <p:spPr>
          <a:xfrm>
            <a:off x="955634" y="2181791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Main technologies</a:t>
            </a:r>
            <a:endParaRPr lang="en-US" dirty="0">
              <a:solidFill>
                <a:srgbClr val="0070C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70C0"/>
                </a:solidFill>
              </a:rPr>
              <a:t>GEM</a:t>
            </a:r>
            <a:r>
              <a:rPr lang="en-US" dirty="0">
                <a:solidFill>
                  <a:srgbClr val="0070C0"/>
                </a:solidFill>
              </a:rPr>
              <a:t>: amplification inside microscopic holes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 err="1">
                <a:solidFill>
                  <a:srgbClr val="0070C0"/>
                </a:solidFill>
              </a:rPr>
              <a:t>Micromegas</a:t>
            </a:r>
            <a:r>
              <a:rPr lang="en-US" dirty="0">
                <a:solidFill>
                  <a:srgbClr val="0070C0"/>
                </a:solidFill>
              </a:rPr>
              <a:t>: amplification in a thin mesh-anode gap</a:t>
            </a:r>
          </a:p>
        </p:txBody>
      </p:sp>
      <p:pic>
        <p:nvPicPr>
          <p:cNvPr id="42" name="Imagen 4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01497" y="3182648"/>
            <a:ext cx="9794983" cy="2997571"/>
          </a:xfrm>
          <a:prstGeom prst="rect">
            <a:avLst/>
          </a:prstGeom>
        </p:spPr>
      </p:pic>
      <p:sp>
        <p:nvSpPr>
          <p:cNvPr id="43" name="CuadroTexto 42"/>
          <p:cNvSpPr txBox="1"/>
          <p:nvPr/>
        </p:nvSpPr>
        <p:spPr>
          <a:xfrm>
            <a:off x="11196480" y="4932891"/>
            <a:ext cx="850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Pile up GEMs</a:t>
            </a:r>
            <a:endParaRPr lang="en-US" dirty="0"/>
          </a:p>
        </p:txBody>
      </p:sp>
      <p:sp>
        <p:nvSpPr>
          <p:cNvPr id="44" name="Rectángulo 43"/>
          <p:cNvSpPr/>
          <p:nvPr/>
        </p:nvSpPr>
        <p:spPr>
          <a:xfrm>
            <a:off x="6298988" y="4360557"/>
            <a:ext cx="1352137" cy="156966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/>
              <a:t>50 </a:t>
            </a:r>
            <a:r>
              <a:rPr lang="en-US" sz="1200" b="1" dirty="0" err="1"/>
              <a:t>μm</a:t>
            </a:r>
            <a:r>
              <a:rPr lang="en-US" sz="1200" b="1" dirty="0"/>
              <a:t> </a:t>
            </a:r>
            <a:r>
              <a:rPr lang="en-US" sz="1200" b="1" dirty="0" err="1" smtClean="0"/>
              <a:t>Kapton</a:t>
            </a:r>
            <a:r>
              <a:rPr lang="en-US" sz="1200" b="1" dirty="0" smtClean="0"/>
              <a:t> foil</a:t>
            </a:r>
            <a:endParaRPr lang="en-US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 smtClean="0"/>
              <a:t>Copper </a:t>
            </a:r>
            <a:r>
              <a:rPr lang="en-US" sz="1200" b="1" dirty="0"/>
              <a:t>on both sides</a:t>
            </a:r>
            <a:r>
              <a:rPr lang="en-US" sz="1200" dirty="0"/>
              <a:t> </a:t>
            </a:r>
            <a:endParaRPr lang="en-US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 smtClean="0"/>
              <a:t>Perforated </a:t>
            </a:r>
            <a:r>
              <a:rPr lang="en-US" sz="1200" b="1" dirty="0"/>
              <a:t>with ~70 </a:t>
            </a:r>
            <a:r>
              <a:rPr lang="en-US" sz="1200" b="1" dirty="0" err="1"/>
              <a:t>μm</a:t>
            </a:r>
            <a:r>
              <a:rPr lang="en-US" sz="1200" b="1" dirty="0"/>
              <a:t> diameter holes</a:t>
            </a:r>
            <a:endParaRPr lang="en-US" sz="1200" dirty="0"/>
          </a:p>
        </p:txBody>
      </p:sp>
      <p:sp>
        <p:nvSpPr>
          <p:cNvPr id="46" name="CuadroTexto 45"/>
          <p:cNvSpPr txBox="1"/>
          <p:nvPr/>
        </p:nvSpPr>
        <p:spPr>
          <a:xfrm>
            <a:off x="0" y="3574716"/>
            <a:ext cx="1524000" cy="19389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200" b="1" dirty="0"/>
              <a:t>Conductive metallic mesh suspended above the readout plane</a:t>
            </a:r>
            <a:r>
              <a:rPr lang="en-US" altLang="en-US" sz="1200" dirty="0"/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200" b="1" dirty="0"/>
              <a:t>Amplification gap </a:t>
            </a:r>
            <a:r>
              <a:rPr lang="en-US" altLang="en-US" sz="1200" b="1" dirty="0" smtClean="0"/>
              <a:t>50–150 </a:t>
            </a:r>
            <a:r>
              <a:rPr lang="en-US" altLang="en-US" sz="1200" b="1" dirty="0" err="1"/>
              <a:t>μm</a:t>
            </a:r>
            <a:r>
              <a:rPr lang="en-US" altLang="en-US" sz="1200" dirty="0"/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200" b="1" dirty="0"/>
              <a:t>Insulating pillars defining and maintaining the gap</a:t>
            </a:r>
            <a:r>
              <a:rPr lang="en-US" altLang="en-US" sz="1200" dirty="0"/>
              <a:t> </a:t>
            </a:r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535685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/>
          <p:cNvGrpSpPr/>
          <p:nvPr/>
        </p:nvGrpSpPr>
        <p:grpSpPr>
          <a:xfrm>
            <a:off x="-6627" y="-16665"/>
            <a:ext cx="12103581" cy="6862415"/>
            <a:chOff x="-4970" y="-12499"/>
            <a:chExt cx="9077686" cy="5146811"/>
          </a:xfrm>
        </p:grpSpPr>
        <p:sp>
          <p:nvSpPr>
            <p:cNvPr id="7" name="CuadroTexto 6"/>
            <p:cNvSpPr txBox="1"/>
            <p:nvPr/>
          </p:nvSpPr>
          <p:spPr>
            <a:xfrm>
              <a:off x="3473200" y="4875974"/>
              <a:ext cx="2426145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70C0"/>
                  </a:solidFill>
                </a:rPr>
                <a:t>Muon Detectors – TIDPAN 2026 - June 18</a:t>
              </a:r>
              <a:r>
                <a:rPr lang="en-US" sz="1200" baseline="30000" dirty="0">
                  <a:solidFill>
                    <a:srgbClr val="0070C0"/>
                  </a:solidFill>
                </a:rPr>
                <a:t>th</a:t>
              </a:r>
              <a:r>
                <a:rPr lang="en-US" sz="1200" dirty="0">
                  <a:solidFill>
                    <a:srgbClr val="0070C0"/>
                  </a:solidFill>
                </a:rPr>
                <a:t>, 2026</a:t>
              </a:r>
            </a:p>
          </p:txBody>
        </p:sp>
        <p:sp>
          <p:nvSpPr>
            <p:cNvPr id="9" name="Marcador de número de diapositiva 3"/>
            <p:cNvSpPr txBox="1">
              <a:spLocks/>
            </p:cNvSpPr>
            <p:nvPr/>
          </p:nvSpPr>
          <p:spPr>
            <a:xfrm>
              <a:off x="6939116" y="4860412"/>
              <a:ext cx="2133600" cy="273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1pPr>
              <a:lvl2pPr marL="0" marR="0" lvl="1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2pPr>
              <a:lvl3pPr marL="0" marR="0" lvl="2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3pPr>
              <a:lvl4pPr marL="0" marR="0" lvl="3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4pPr>
              <a:lvl5pPr marL="0" marR="0" lvl="4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5pPr>
              <a:lvl6pPr marL="0" marR="0" lvl="5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6pPr>
              <a:lvl7pPr marL="0" marR="0" lvl="6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7pPr>
              <a:lvl8pPr marL="0" marR="0" lvl="7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8pPr>
              <a:lvl9pPr marL="0" marR="0" lvl="8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9pPr>
            </a:lstStyle>
            <a:p>
              <a:fld id="{C88907B1-18C4-493A-883C-D861E70103D1}" type="slidenum">
                <a:rPr lang="en-US" sz="1333">
                  <a:solidFill>
                    <a:srgbClr val="0070C0"/>
                  </a:solidFill>
                  <a:latin typeface="+mj-lt"/>
                </a:rPr>
                <a:t>37</a:t>
              </a:fld>
              <a:endParaRPr lang="en-US" sz="1333" dirty="0">
                <a:solidFill>
                  <a:srgbClr val="0070C0"/>
                </a:solidFill>
                <a:latin typeface="+mj-lt"/>
              </a:endParaRPr>
            </a:p>
          </p:txBody>
        </p:sp>
        <p:sp>
          <p:nvSpPr>
            <p:cNvPr id="12" name="Rectángulo redondeado 11"/>
            <p:cNvSpPr/>
            <p:nvPr/>
          </p:nvSpPr>
          <p:spPr>
            <a:xfrm>
              <a:off x="1051123" y="4964353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/>
            </a:p>
          </p:txBody>
        </p:sp>
        <p:sp>
          <p:nvSpPr>
            <p:cNvPr id="13" name="Rectángulo redondeado 12"/>
            <p:cNvSpPr/>
            <p:nvPr/>
          </p:nvSpPr>
          <p:spPr>
            <a:xfrm>
              <a:off x="6347392" y="4959777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/>
            </a:p>
          </p:txBody>
        </p:sp>
        <p:grpSp>
          <p:nvGrpSpPr>
            <p:cNvPr id="17" name="Grupo 16"/>
            <p:cNvGrpSpPr/>
            <p:nvPr/>
          </p:nvGrpSpPr>
          <p:grpSpPr>
            <a:xfrm>
              <a:off x="-4970" y="-12499"/>
              <a:ext cx="1010255" cy="5103917"/>
              <a:chOff x="-4970" y="-12499"/>
              <a:chExt cx="1010255" cy="5103917"/>
            </a:xfrm>
          </p:grpSpPr>
          <p:sp>
            <p:nvSpPr>
              <p:cNvPr id="16" name="Rectángulo 15"/>
              <p:cNvSpPr/>
              <p:nvPr/>
            </p:nvSpPr>
            <p:spPr>
              <a:xfrm>
                <a:off x="296529" y="0"/>
                <a:ext cx="242709" cy="459711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70C0">
                      <a:alpha val="5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400"/>
              </a:p>
            </p:txBody>
          </p:sp>
          <p:pic>
            <p:nvPicPr>
              <p:cNvPr id="6" name="Imagen 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6200000">
                <a:off x="-413287" y="400788"/>
                <a:ext cx="1314700" cy="488125"/>
              </a:xfrm>
              <a:prstGeom prst="rect">
                <a:avLst/>
              </a:prstGeom>
            </p:spPr>
          </p:pic>
          <p:pic>
            <p:nvPicPr>
              <p:cNvPr id="2" name="Imagen 1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6200000">
                <a:off x="-707628" y="2243646"/>
                <a:ext cx="1725992" cy="286680"/>
              </a:xfrm>
              <a:prstGeom prst="rect">
                <a:avLst/>
              </a:prstGeom>
            </p:spPr>
          </p:pic>
          <p:sp>
            <p:nvSpPr>
              <p:cNvPr id="8" name="CuadroTexto 7"/>
              <p:cNvSpPr txBox="1"/>
              <p:nvPr/>
            </p:nvSpPr>
            <p:spPr>
              <a:xfrm>
                <a:off x="20052" y="4860585"/>
                <a:ext cx="792717" cy="230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0070C0"/>
                    </a:solidFill>
                  </a:rPr>
                  <a:t>C. F. Bedoya</a:t>
                </a:r>
              </a:p>
            </p:txBody>
          </p:sp>
          <p:pic>
            <p:nvPicPr>
              <p:cNvPr id="14" name="Imagen 13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-164719" y="3816463"/>
                <a:ext cx="832586" cy="422901"/>
              </a:xfrm>
              <a:prstGeom prst="rect">
                <a:avLst/>
              </a:prstGeom>
            </p:spPr>
          </p:pic>
          <p:pic>
            <p:nvPicPr>
              <p:cNvPr id="15" name="Imagen 14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4970" y="4597119"/>
                <a:ext cx="1010255" cy="263293"/>
              </a:xfrm>
              <a:prstGeom prst="rect">
                <a:avLst/>
              </a:prstGeom>
            </p:spPr>
          </p:pic>
        </p:grpSp>
      </p:grpSp>
      <p:sp>
        <p:nvSpPr>
          <p:cNvPr id="3" name="Rectángulo 2"/>
          <p:cNvSpPr/>
          <p:nvPr/>
        </p:nvSpPr>
        <p:spPr>
          <a:xfrm>
            <a:off x="840586" y="770353"/>
            <a:ext cx="489431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b="1" dirty="0">
              <a:solidFill>
                <a:srgbClr val="0070C0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 dirty="0">
                <a:solidFill>
                  <a:srgbClr val="0070C0"/>
                </a:solidFill>
              </a:rPr>
              <a:t>µRWELL</a:t>
            </a:r>
            <a:endParaRPr lang="en-US" altLang="en-US" b="1" dirty="0">
              <a:solidFill>
                <a:srgbClr val="0070C0"/>
              </a:solidFill>
            </a:endParaRP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rgbClr val="0070C0"/>
                </a:solidFill>
              </a:rPr>
              <a:t>Single-amplification-stage MPGD </a:t>
            </a:r>
            <a:r>
              <a:rPr lang="en-US" altLang="en-US" dirty="0" smtClean="0">
                <a:solidFill>
                  <a:srgbClr val="0070C0"/>
                </a:solidFill>
              </a:rPr>
              <a:t>              derived </a:t>
            </a:r>
            <a:r>
              <a:rPr lang="en-US" altLang="en-US" dirty="0">
                <a:solidFill>
                  <a:srgbClr val="0070C0"/>
                </a:solidFill>
              </a:rPr>
              <a:t>from GEM technology. 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rgbClr val="0070C0"/>
                </a:solidFill>
              </a:rPr>
              <a:t>Amplification in WELL structures etched on a </a:t>
            </a:r>
            <a:r>
              <a:rPr lang="en-US" altLang="en-US" dirty="0" err="1">
                <a:solidFill>
                  <a:srgbClr val="0070C0"/>
                </a:solidFill>
              </a:rPr>
              <a:t>Kapton</a:t>
            </a:r>
            <a:r>
              <a:rPr lang="en-US" altLang="en-US" dirty="0">
                <a:solidFill>
                  <a:srgbClr val="0070C0"/>
                </a:solidFill>
              </a:rPr>
              <a:t> foil. 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rgbClr val="0070C0"/>
                </a:solidFill>
              </a:rPr>
              <a:t>Resistive layer provides intrinsic spark protection. 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rgbClr val="0070C0"/>
                </a:solidFill>
              </a:rPr>
              <a:t>Simpler construction than multi-GEM detectors. 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rgbClr val="0070C0"/>
                </a:solidFill>
              </a:rPr>
              <a:t>Spatial resolution: ~100 </a:t>
            </a:r>
            <a:r>
              <a:rPr lang="en-US" altLang="en-US" dirty="0" err="1">
                <a:solidFill>
                  <a:srgbClr val="0070C0"/>
                </a:solidFill>
              </a:rPr>
              <a:t>μm</a:t>
            </a:r>
            <a:r>
              <a:rPr lang="en-US" altLang="en-US" dirty="0">
                <a:solidFill>
                  <a:srgbClr val="0070C0"/>
                </a:solidFill>
              </a:rPr>
              <a:t>. 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rgbClr val="0070C0"/>
                </a:solidFill>
              </a:rPr>
              <a:t>Rate capability: O(100 kHz/cm²–MHz/cm²). 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rgbClr val="0070C0"/>
                </a:solidFill>
              </a:rPr>
              <a:t>Candidate technology for large-area tracking and timing applications.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b="1" dirty="0" smtClean="0">
              <a:solidFill>
                <a:srgbClr val="0070C0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solidFill>
                  <a:srgbClr val="0070C0"/>
                </a:solidFill>
              </a:rPr>
              <a:t>Combines </a:t>
            </a:r>
            <a:r>
              <a:rPr lang="en-US" altLang="en-US" dirty="0">
                <a:solidFill>
                  <a:srgbClr val="0070C0"/>
                </a:solidFill>
              </a:rPr>
              <a:t>GEM-like amplification with </a:t>
            </a:r>
            <a:r>
              <a:rPr lang="en-US" altLang="en-US" dirty="0" err="1">
                <a:solidFill>
                  <a:srgbClr val="0070C0"/>
                </a:solidFill>
              </a:rPr>
              <a:t>Micromegas</a:t>
            </a:r>
            <a:r>
              <a:rPr lang="en-US" altLang="en-US" dirty="0">
                <a:solidFill>
                  <a:srgbClr val="0070C0"/>
                </a:solidFill>
              </a:rPr>
              <a:t>-like spark protection in a compact and cost-effective design.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7"/>
          <a:srcRect l="44153"/>
          <a:stretch/>
        </p:blipFill>
        <p:spPr>
          <a:xfrm>
            <a:off x="5734896" y="2740475"/>
            <a:ext cx="4808733" cy="4105275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 rotWithShape="1">
          <a:blip r:embed="rId7"/>
          <a:srcRect r="56581" b="74879"/>
          <a:stretch/>
        </p:blipFill>
        <p:spPr>
          <a:xfrm>
            <a:off x="4840137" y="881290"/>
            <a:ext cx="3738647" cy="1031293"/>
          </a:xfrm>
          <a:prstGeom prst="rect">
            <a:avLst/>
          </a:prstGeom>
        </p:spPr>
      </p:pic>
      <p:sp>
        <p:nvSpPr>
          <p:cNvPr id="20" name="Rectangle 1"/>
          <p:cNvSpPr/>
          <p:nvPr/>
        </p:nvSpPr>
        <p:spPr>
          <a:xfrm>
            <a:off x="1401497" y="-109668"/>
            <a:ext cx="9369825" cy="861774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474121" algn="l"/>
              </a:tabLst>
            </a:pPr>
            <a:r>
              <a:rPr lang="es-ES" sz="4800" b="1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Emerging</a:t>
            </a:r>
            <a:r>
              <a:rPr lang="es-ES" sz="48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MPGD: </a:t>
            </a:r>
            <a:r>
              <a:rPr lang="es-ES" sz="4800" b="1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uRWELL</a:t>
            </a:r>
            <a:endParaRPr lang="es-ES" sz="48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1" name="11 Conector recto"/>
          <p:cNvCxnSpPr/>
          <p:nvPr/>
        </p:nvCxnSpPr>
        <p:spPr>
          <a:xfrm>
            <a:off x="1205901" y="643634"/>
            <a:ext cx="1059239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Imagen 21"/>
          <p:cNvPicPr>
            <a:picLocks noChangeAspect="1"/>
          </p:cNvPicPr>
          <p:nvPr/>
        </p:nvPicPr>
        <p:blipFill rotWithShape="1">
          <a:blip r:embed="rId7"/>
          <a:srcRect t="25464" r="56581" b="21078"/>
          <a:stretch/>
        </p:blipFill>
        <p:spPr>
          <a:xfrm>
            <a:off x="8358307" y="598384"/>
            <a:ext cx="3738647" cy="2194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32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/>
          <p:cNvGrpSpPr/>
          <p:nvPr/>
        </p:nvGrpSpPr>
        <p:grpSpPr>
          <a:xfrm>
            <a:off x="-6627" y="-16665"/>
            <a:ext cx="12103581" cy="6862415"/>
            <a:chOff x="-4970" y="-12499"/>
            <a:chExt cx="9077686" cy="5146811"/>
          </a:xfrm>
        </p:grpSpPr>
        <p:sp>
          <p:nvSpPr>
            <p:cNvPr id="7" name="CuadroTexto 6"/>
            <p:cNvSpPr txBox="1"/>
            <p:nvPr/>
          </p:nvSpPr>
          <p:spPr>
            <a:xfrm>
              <a:off x="3473200" y="4875974"/>
              <a:ext cx="2426145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70C0"/>
                  </a:solidFill>
                </a:rPr>
                <a:t>Muon Detectors – TIDPAN 2026 - June 18</a:t>
              </a:r>
              <a:r>
                <a:rPr lang="en-US" sz="1200" baseline="30000" dirty="0">
                  <a:solidFill>
                    <a:srgbClr val="0070C0"/>
                  </a:solidFill>
                </a:rPr>
                <a:t>th</a:t>
              </a:r>
              <a:r>
                <a:rPr lang="en-US" sz="1200" dirty="0">
                  <a:solidFill>
                    <a:srgbClr val="0070C0"/>
                  </a:solidFill>
                </a:rPr>
                <a:t>, 2026</a:t>
              </a:r>
            </a:p>
          </p:txBody>
        </p:sp>
        <p:sp>
          <p:nvSpPr>
            <p:cNvPr id="9" name="Marcador de número de diapositiva 3"/>
            <p:cNvSpPr txBox="1">
              <a:spLocks/>
            </p:cNvSpPr>
            <p:nvPr/>
          </p:nvSpPr>
          <p:spPr>
            <a:xfrm>
              <a:off x="6939116" y="4860412"/>
              <a:ext cx="2133600" cy="273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1pPr>
              <a:lvl2pPr marL="0" marR="0" lvl="1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2pPr>
              <a:lvl3pPr marL="0" marR="0" lvl="2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3pPr>
              <a:lvl4pPr marL="0" marR="0" lvl="3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4pPr>
              <a:lvl5pPr marL="0" marR="0" lvl="4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5pPr>
              <a:lvl6pPr marL="0" marR="0" lvl="5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6pPr>
              <a:lvl7pPr marL="0" marR="0" lvl="6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7pPr>
              <a:lvl8pPr marL="0" marR="0" lvl="7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8pPr>
              <a:lvl9pPr marL="0" marR="0" lvl="8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9pPr>
            </a:lstStyle>
            <a:p>
              <a:fld id="{C88907B1-18C4-493A-883C-D861E70103D1}" type="slidenum">
                <a:rPr lang="en-US" sz="1333">
                  <a:solidFill>
                    <a:srgbClr val="0070C0"/>
                  </a:solidFill>
                  <a:latin typeface="+mj-lt"/>
                </a:rPr>
                <a:t>38</a:t>
              </a:fld>
              <a:endParaRPr lang="en-US" sz="1333" dirty="0">
                <a:solidFill>
                  <a:srgbClr val="0070C0"/>
                </a:solidFill>
                <a:latin typeface="+mj-lt"/>
              </a:endParaRPr>
            </a:p>
          </p:txBody>
        </p:sp>
        <p:sp>
          <p:nvSpPr>
            <p:cNvPr id="12" name="Rectángulo redondeado 11"/>
            <p:cNvSpPr/>
            <p:nvPr/>
          </p:nvSpPr>
          <p:spPr>
            <a:xfrm>
              <a:off x="1051123" y="4964353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/>
            </a:p>
          </p:txBody>
        </p:sp>
        <p:sp>
          <p:nvSpPr>
            <p:cNvPr id="13" name="Rectángulo redondeado 12"/>
            <p:cNvSpPr/>
            <p:nvPr/>
          </p:nvSpPr>
          <p:spPr>
            <a:xfrm>
              <a:off x="6347392" y="4959777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/>
            </a:p>
          </p:txBody>
        </p:sp>
        <p:grpSp>
          <p:nvGrpSpPr>
            <p:cNvPr id="17" name="Grupo 16"/>
            <p:cNvGrpSpPr/>
            <p:nvPr/>
          </p:nvGrpSpPr>
          <p:grpSpPr>
            <a:xfrm>
              <a:off x="-4970" y="-12499"/>
              <a:ext cx="1010255" cy="5103917"/>
              <a:chOff x="-4970" y="-12499"/>
              <a:chExt cx="1010255" cy="5103917"/>
            </a:xfrm>
          </p:grpSpPr>
          <p:sp>
            <p:nvSpPr>
              <p:cNvPr id="16" name="Rectángulo 15"/>
              <p:cNvSpPr/>
              <p:nvPr/>
            </p:nvSpPr>
            <p:spPr>
              <a:xfrm>
                <a:off x="296529" y="0"/>
                <a:ext cx="242709" cy="459711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70C0">
                      <a:alpha val="5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400"/>
              </a:p>
            </p:txBody>
          </p:sp>
          <p:pic>
            <p:nvPicPr>
              <p:cNvPr id="6" name="Imagen 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6200000">
                <a:off x="-413287" y="400788"/>
                <a:ext cx="1314700" cy="488125"/>
              </a:xfrm>
              <a:prstGeom prst="rect">
                <a:avLst/>
              </a:prstGeom>
            </p:spPr>
          </p:pic>
          <p:pic>
            <p:nvPicPr>
              <p:cNvPr id="2" name="Imagen 1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6200000">
                <a:off x="-707628" y="2243646"/>
                <a:ext cx="1725992" cy="286680"/>
              </a:xfrm>
              <a:prstGeom prst="rect">
                <a:avLst/>
              </a:prstGeom>
            </p:spPr>
          </p:pic>
          <p:sp>
            <p:nvSpPr>
              <p:cNvPr id="8" name="CuadroTexto 7"/>
              <p:cNvSpPr txBox="1"/>
              <p:nvPr/>
            </p:nvSpPr>
            <p:spPr>
              <a:xfrm>
                <a:off x="20052" y="4860585"/>
                <a:ext cx="792717" cy="230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0070C0"/>
                    </a:solidFill>
                  </a:rPr>
                  <a:t>C. F. Bedoya</a:t>
                </a:r>
              </a:p>
            </p:txBody>
          </p:sp>
          <p:pic>
            <p:nvPicPr>
              <p:cNvPr id="14" name="Imagen 13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-164719" y="3816463"/>
                <a:ext cx="832586" cy="422901"/>
              </a:xfrm>
              <a:prstGeom prst="rect">
                <a:avLst/>
              </a:prstGeom>
            </p:spPr>
          </p:pic>
          <p:pic>
            <p:nvPicPr>
              <p:cNvPr id="15" name="Imagen 14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4970" y="4597119"/>
                <a:ext cx="1010255" cy="263293"/>
              </a:xfrm>
              <a:prstGeom prst="rect">
                <a:avLst/>
              </a:prstGeom>
            </p:spPr>
          </p:pic>
        </p:grpSp>
      </p:grpSp>
      <p:grpSp>
        <p:nvGrpSpPr>
          <p:cNvPr id="11" name="Grupo 10"/>
          <p:cNvGrpSpPr/>
          <p:nvPr/>
        </p:nvGrpSpPr>
        <p:grpSpPr>
          <a:xfrm>
            <a:off x="878625" y="760855"/>
            <a:ext cx="11218329" cy="3855044"/>
            <a:chOff x="878625" y="2116539"/>
            <a:chExt cx="11218329" cy="3855044"/>
          </a:xfrm>
        </p:grpSpPr>
        <p:grpSp>
          <p:nvGrpSpPr>
            <p:cNvPr id="10" name="Grupo 9"/>
            <p:cNvGrpSpPr/>
            <p:nvPr/>
          </p:nvGrpSpPr>
          <p:grpSpPr>
            <a:xfrm>
              <a:off x="9542148" y="2155197"/>
              <a:ext cx="2554806" cy="3816386"/>
              <a:chOff x="8621485" y="2109224"/>
              <a:chExt cx="2554806" cy="3816386"/>
            </a:xfrm>
          </p:grpSpPr>
          <p:pic>
            <p:nvPicPr>
              <p:cNvPr id="3" name="Imagen 2"/>
              <p:cNvPicPr>
                <a:picLocks noChangeAspect="1"/>
              </p:cNvPicPr>
              <p:nvPr/>
            </p:nvPicPr>
            <p:blipFill rotWithShape="1">
              <a:blip r:embed="rId7"/>
              <a:srcRect l="72717"/>
              <a:stretch/>
            </p:blipFill>
            <p:spPr>
              <a:xfrm>
                <a:off x="8621485" y="2109224"/>
                <a:ext cx="2554805" cy="3816386"/>
              </a:xfrm>
              <a:prstGeom prst="rect">
                <a:avLst/>
              </a:prstGeom>
            </p:spPr>
          </p:pic>
          <p:sp>
            <p:nvSpPr>
              <p:cNvPr id="4" name="CuadroTexto 3"/>
              <p:cNvSpPr txBox="1"/>
              <p:nvPr/>
            </p:nvSpPr>
            <p:spPr>
              <a:xfrm>
                <a:off x="10177107" y="2612570"/>
                <a:ext cx="99918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+trigger!</a:t>
                </a:r>
                <a:endParaRPr lang="en-US" dirty="0"/>
              </a:p>
            </p:txBody>
          </p:sp>
        </p:grpSp>
        <p:pic>
          <p:nvPicPr>
            <p:cNvPr id="5" name="Imagen 4"/>
            <p:cNvPicPr>
              <a:picLocks noChangeAspect="1"/>
            </p:cNvPicPr>
            <p:nvPr/>
          </p:nvPicPr>
          <p:blipFill rotWithShape="1">
            <a:blip r:embed="rId8"/>
            <a:srcRect r="3640"/>
            <a:stretch/>
          </p:blipFill>
          <p:spPr>
            <a:xfrm>
              <a:off x="878625" y="2116539"/>
              <a:ext cx="8744348" cy="3770644"/>
            </a:xfrm>
            <a:prstGeom prst="rect">
              <a:avLst/>
            </a:prstGeom>
          </p:spPr>
        </p:pic>
      </p:grpSp>
      <p:sp>
        <p:nvSpPr>
          <p:cNvPr id="20" name="Rectangle 1"/>
          <p:cNvSpPr/>
          <p:nvPr/>
        </p:nvSpPr>
        <p:spPr>
          <a:xfrm>
            <a:off x="1401497" y="-109668"/>
            <a:ext cx="10021246" cy="800219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474121" algn="l"/>
              </a:tabLst>
            </a:pPr>
            <a:r>
              <a:rPr lang="es-ES" sz="4400" b="1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Summary</a:t>
            </a:r>
            <a:r>
              <a:rPr lang="es-ES" sz="44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of Muon </a:t>
            </a:r>
            <a:r>
              <a:rPr lang="es-ES" sz="4400" b="1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detectors</a:t>
            </a:r>
            <a:r>
              <a:rPr lang="es-ES" sz="44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4400" b="1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comparison</a:t>
            </a:r>
            <a:endParaRPr lang="es-ES" sz="44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1" name="11 Conector recto"/>
          <p:cNvCxnSpPr/>
          <p:nvPr/>
        </p:nvCxnSpPr>
        <p:spPr>
          <a:xfrm>
            <a:off x="1205901" y="643634"/>
            <a:ext cx="1059239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4" descr="DSC_2988bs">
            <a:extLst>
              <a:ext uri="{FF2B5EF4-FFF2-40B4-BE49-F238E27FC236}">
                <a16:creationId xmlns:a16="http://schemas.microsoft.com/office/drawing/2014/main" id="{0BD38655-E64D-FF48-97CF-4262D9ABD3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624" y="4622276"/>
            <a:ext cx="2888376" cy="21662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2A336D06-ED00-6C42-ABA3-B36F5442175C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3239" y="4530684"/>
            <a:ext cx="2720343" cy="2176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" name="Imagen 2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605447" y="4687966"/>
            <a:ext cx="1350456" cy="1813333"/>
          </a:xfrm>
          <a:prstGeom prst="rect">
            <a:avLst/>
          </a:prstGeom>
        </p:spPr>
      </p:pic>
      <p:pic>
        <p:nvPicPr>
          <p:cNvPr id="26" name="Imagen 2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463189" y="4655768"/>
            <a:ext cx="2834846" cy="1909182"/>
          </a:xfrm>
          <a:prstGeom prst="rect">
            <a:avLst/>
          </a:prstGeom>
        </p:spPr>
      </p:pic>
      <p:sp>
        <p:nvSpPr>
          <p:cNvPr id="28" name="Rectangle 1">
            <a:extLst>
              <a:ext uri="{FF2B5EF4-FFF2-40B4-BE49-F238E27FC236}">
                <a16:creationId xmlns:a16="http://schemas.microsoft.com/office/drawing/2014/main" id="{2490DDA1-E94B-4A7E-9EE7-BEDCDAB59D20}"/>
              </a:ext>
            </a:extLst>
          </p:cNvPr>
          <p:cNvSpPr/>
          <p:nvPr/>
        </p:nvSpPr>
        <p:spPr>
          <a:xfrm>
            <a:off x="6179781" y="5988131"/>
            <a:ext cx="220178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s-ES" sz="1600" b="1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MWPC @ </a:t>
            </a:r>
            <a:r>
              <a:rPr lang="es-ES" sz="1600" b="1" dirty="0" err="1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LHCb</a:t>
            </a:r>
            <a:endParaRPr lang="es-ES" sz="1600" b="1" dirty="0" smtClean="0">
              <a:ln w="0"/>
              <a:solidFill>
                <a:schemeClr val="bg1"/>
              </a:solidFill>
              <a:effectLst>
                <a:reflection blurRad="12700" stA="50000" endPos="50000" dist="5000" dir="5400000" sy="-100000" rotWithShape="0"/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tabLst>
                <a:tab pos="355600" algn="l"/>
              </a:tabLst>
            </a:pPr>
            <a:r>
              <a:rPr lang="es-ES" sz="1600" b="1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es-ES" sz="1600" b="1" dirty="0" err="1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GEMs</a:t>
            </a:r>
            <a:endParaRPr lang="es-ES" sz="1600" b="1" dirty="0">
              <a:ln w="0"/>
              <a:solidFill>
                <a:schemeClr val="bg1"/>
              </a:solidFill>
              <a:effectLst>
                <a:reflection blurRad="12700" stA="50000" endPos="50000" dist="5000" dir="5400000" sy="-100000" rotWithShape="0"/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Rectangle 1">
            <a:extLst>
              <a:ext uri="{FF2B5EF4-FFF2-40B4-BE49-F238E27FC236}">
                <a16:creationId xmlns:a16="http://schemas.microsoft.com/office/drawing/2014/main" id="{2490DDA1-E94B-4A7E-9EE7-BEDCDAB59D20}"/>
              </a:ext>
            </a:extLst>
          </p:cNvPr>
          <p:cNvSpPr/>
          <p:nvPr/>
        </p:nvSpPr>
        <p:spPr>
          <a:xfrm>
            <a:off x="8868060" y="6068872"/>
            <a:ext cx="2201788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s-ES" sz="1600" b="1" dirty="0" err="1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RPCs</a:t>
            </a:r>
            <a:r>
              <a:rPr lang="es-ES" sz="1600" b="1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@ ALICE</a:t>
            </a:r>
            <a:endParaRPr lang="es-ES" sz="1600" b="1" dirty="0">
              <a:ln w="0"/>
              <a:solidFill>
                <a:schemeClr val="bg1"/>
              </a:solidFill>
              <a:effectLst>
                <a:reflection blurRad="12700" stA="50000" endPos="50000" dist="5000" dir="5400000" sy="-100000" rotWithShape="0"/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6633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/>
          <p:cNvGrpSpPr/>
          <p:nvPr/>
        </p:nvGrpSpPr>
        <p:grpSpPr>
          <a:xfrm>
            <a:off x="-6627" y="-16665"/>
            <a:ext cx="12103581" cy="6862415"/>
            <a:chOff x="-4970" y="-12499"/>
            <a:chExt cx="9077686" cy="5146811"/>
          </a:xfrm>
        </p:grpSpPr>
        <p:sp>
          <p:nvSpPr>
            <p:cNvPr id="7" name="CuadroTexto 6"/>
            <p:cNvSpPr txBox="1"/>
            <p:nvPr/>
          </p:nvSpPr>
          <p:spPr>
            <a:xfrm>
              <a:off x="3473200" y="4875974"/>
              <a:ext cx="2426145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70C0"/>
                  </a:solidFill>
                </a:rPr>
                <a:t>Muon Detectors – TIDPAN 2026 - June 18</a:t>
              </a:r>
              <a:r>
                <a:rPr lang="en-US" sz="1200" baseline="30000" dirty="0">
                  <a:solidFill>
                    <a:srgbClr val="0070C0"/>
                  </a:solidFill>
                </a:rPr>
                <a:t>th</a:t>
              </a:r>
              <a:r>
                <a:rPr lang="en-US" sz="1200" dirty="0">
                  <a:solidFill>
                    <a:srgbClr val="0070C0"/>
                  </a:solidFill>
                </a:rPr>
                <a:t>, 2026</a:t>
              </a:r>
            </a:p>
          </p:txBody>
        </p:sp>
        <p:sp>
          <p:nvSpPr>
            <p:cNvPr id="9" name="Marcador de número de diapositiva 3"/>
            <p:cNvSpPr txBox="1">
              <a:spLocks/>
            </p:cNvSpPr>
            <p:nvPr/>
          </p:nvSpPr>
          <p:spPr>
            <a:xfrm>
              <a:off x="6939116" y="4860412"/>
              <a:ext cx="2133600" cy="273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1pPr>
              <a:lvl2pPr marL="0" marR="0" lvl="1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2pPr>
              <a:lvl3pPr marL="0" marR="0" lvl="2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3pPr>
              <a:lvl4pPr marL="0" marR="0" lvl="3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4pPr>
              <a:lvl5pPr marL="0" marR="0" lvl="4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5pPr>
              <a:lvl6pPr marL="0" marR="0" lvl="5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6pPr>
              <a:lvl7pPr marL="0" marR="0" lvl="6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7pPr>
              <a:lvl8pPr marL="0" marR="0" lvl="7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8pPr>
              <a:lvl9pPr marL="0" marR="0" lvl="8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9pPr>
            </a:lstStyle>
            <a:p>
              <a:fld id="{C88907B1-18C4-493A-883C-D861E70103D1}" type="slidenum">
                <a:rPr lang="en-US" sz="1333">
                  <a:solidFill>
                    <a:srgbClr val="0070C0"/>
                  </a:solidFill>
                  <a:latin typeface="+mj-lt"/>
                </a:rPr>
                <a:t>39</a:t>
              </a:fld>
              <a:endParaRPr lang="en-US" sz="1333" dirty="0">
                <a:solidFill>
                  <a:srgbClr val="0070C0"/>
                </a:solidFill>
                <a:latin typeface="+mj-lt"/>
              </a:endParaRPr>
            </a:p>
          </p:txBody>
        </p:sp>
        <p:sp>
          <p:nvSpPr>
            <p:cNvPr id="12" name="Rectángulo redondeado 11"/>
            <p:cNvSpPr/>
            <p:nvPr/>
          </p:nvSpPr>
          <p:spPr>
            <a:xfrm>
              <a:off x="1051123" y="4964353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/>
            </a:p>
          </p:txBody>
        </p:sp>
        <p:sp>
          <p:nvSpPr>
            <p:cNvPr id="13" name="Rectángulo redondeado 12"/>
            <p:cNvSpPr/>
            <p:nvPr/>
          </p:nvSpPr>
          <p:spPr>
            <a:xfrm>
              <a:off x="6347392" y="4959777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/>
            </a:p>
          </p:txBody>
        </p:sp>
        <p:grpSp>
          <p:nvGrpSpPr>
            <p:cNvPr id="17" name="Grupo 16"/>
            <p:cNvGrpSpPr/>
            <p:nvPr/>
          </p:nvGrpSpPr>
          <p:grpSpPr>
            <a:xfrm>
              <a:off x="-4970" y="-12499"/>
              <a:ext cx="1010255" cy="5103917"/>
              <a:chOff x="-4970" y="-12499"/>
              <a:chExt cx="1010255" cy="5103917"/>
            </a:xfrm>
          </p:grpSpPr>
          <p:sp>
            <p:nvSpPr>
              <p:cNvPr id="16" name="Rectángulo 15"/>
              <p:cNvSpPr/>
              <p:nvPr/>
            </p:nvSpPr>
            <p:spPr>
              <a:xfrm>
                <a:off x="296529" y="0"/>
                <a:ext cx="242709" cy="459711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70C0">
                      <a:alpha val="5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400"/>
              </a:p>
            </p:txBody>
          </p:sp>
          <p:pic>
            <p:nvPicPr>
              <p:cNvPr id="6" name="Imagen 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6200000">
                <a:off x="-413287" y="400788"/>
                <a:ext cx="1314700" cy="488125"/>
              </a:xfrm>
              <a:prstGeom prst="rect">
                <a:avLst/>
              </a:prstGeom>
            </p:spPr>
          </p:pic>
          <p:pic>
            <p:nvPicPr>
              <p:cNvPr id="2" name="Imagen 1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6200000">
                <a:off x="-707628" y="2243646"/>
                <a:ext cx="1725992" cy="286680"/>
              </a:xfrm>
              <a:prstGeom prst="rect">
                <a:avLst/>
              </a:prstGeom>
            </p:spPr>
          </p:pic>
          <p:sp>
            <p:nvSpPr>
              <p:cNvPr id="8" name="CuadroTexto 7"/>
              <p:cNvSpPr txBox="1"/>
              <p:nvPr/>
            </p:nvSpPr>
            <p:spPr>
              <a:xfrm>
                <a:off x="20052" y="4860585"/>
                <a:ext cx="792717" cy="230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0070C0"/>
                    </a:solidFill>
                  </a:rPr>
                  <a:t>C. F. Bedoya</a:t>
                </a:r>
              </a:p>
            </p:txBody>
          </p:sp>
          <p:pic>
            <p:nvPicPr>
              <p:cNvPr id="14" name="Imagen 13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-164719" y="3816463"/>
                <a:ext cx="832586" cy="422901"/>
              </a:xfrm>
              <a:prstGeom prst="rect">
                <a:avLst/>
              </a:prstGeom>
            </p:spPr>
          </p:pic>
          <p:pic>
            <p:nvPicPr>
              <p:cNvPr id="15" name="Imagen 14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4970" y="4597119"/>
                <a:ext cx="1010255" cy="263293"/>
              </a:xfrm>
              <a:prstGeom prst="rect">
                <a:avLst/>
              </a:prstGeom>
            </p:spPr>
          </p:pic>
        </p:grpSp>
      </p:grpSp>
      <p:sp>
        <p:nvSpPr>
          <p:cNvPr id="19" name="Rectangle 1"/>
          <p:cNvSpPr/>
          <p:nvPr/>
        </p:nvSpPr>
        <p:spPr>
          <a:xfrm>
            <a:off x="1401498" y="-16666"/>
            <a:ext cx="9064997" cy="861774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474121" algn="l"/>
              </a:tabLst>
            </a:pPr>
            <a:r>
              <a:rPr lang="es-ES" sz="4800" b="1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Muography</a:t>
            </a:r>
            <a:endParaRPr lang="es-ES" sz="48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0" name="11 Conector recto"/>
          <p:cNvCxnSpPr/>
          <p:nvPr/>
        </p:nvCxnSpPr>
        <p:spPr>
          <a:xfrm>
            <a:off x="1205901" y="845108"/>
            <a:ext cx="1059239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ectángulo 2"/>
          <p:cNvSpPr/>
          <p:nvPr/>
        </p:nvSpPr>
        <p:spPr>
          <a:xfrm>
            <a:off x="800276" y="934155"/>
            <a:ext cx="4813013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70C0"/>
                </a:solidFill>
              </a:rPr>
              <a:t>Muon radiography uses cosmic-ray muons to obtain images of structures that would otherwise be inaccessible.</a:t>
            </a:r>
            <a:endParaRPr lang="en-US" sz="1600" dirty="0">
              <a:solidFill>
                <a:srgbClr val="0070C0"/>
              </a:solidFill>
            </a:endParaRPr>
          </a:p>
          <a:p>
            <a:r>
              <a:rPr lang="en-US" sz="1600" b="1" dirty="0" smtClean="0">
                <a:solidFill>
                  <a:srgbClr val="0070C0"/>
                </a:solidFill>
              </a:rPr>
              <a:t>First applied </a:t>
            </a:r>
            <a:r>
              <a:rPr lang="en-US" sz="1600" b="1" dirty="0">
                <a:solidFill>
                  <a:srgbClr val="0070C0"/>
                </a:solidFill>
              </a:rPr>
              <a:t>by Luis Alvarez in 1970 </a:t>
            </a:r>
            <a:r>
              <a:rPr lang="en-US" sz="1600" b="1" dirty="0" smtClean="0">
                <a:solidFill>
                  <a:srgbClr val="0070C0"/>
                </a:solidFill>
              </a:rPr>
              <a:t>search </a:t>
            </a:r>
            <a:r>
              <a:rPr lang="en-US" sz="1600" b="1" dirty="0">
                <a:solidFill>
                  <a:srgbClr val="0070C0"/>
                </a:solidFill>
              </a:rPr>
              <a:t>for hidden chambers inside the Egyptian pyramids.</a:t>
            </a:r>
            <a:endParaRPr lang="en-US" sz="1600" dirty="0">
              <a:solidFill>
                <a:srgbClr val="0070C0"/>
              </a:solidFill>
            </a:endParaRPr>
          </a:p>
          <a:p>
            <a:r>
              <a:rPr lang="en-US" sz="1200" dirty="0" smtClean="0">
                <a:solidFill>
                  <a:srgbClr val="0070C0"/>
                </a:solidFill>
                <a:hlinkClick r:id="rId7"/>
              </a:rPr>
              <a:t>http</a:t>
            </a:r>
            <a:r>
              <a:rPr lang="en-US" sz="1200" dirty="0">
                <a:solidFill>
                  <a:srgbClr val="0070C0"/>
                </a:solidFill>
                <a:hlinkClick r:id="rId7"/>
              </a:rPr>
              <a:t>://lappweb.in2p3.fr/~chefdevi/Work_LAPP/Arche/alvarez_70.pdf</a:t>
            </a:r>
            <a:endParaRPr lang="en-US" sz="1200" dirty="0">
              <a:solidFill>
                <a:srgbClr val="0070C0"/>
              </a:solidFill>
            </a:endParaRPr>
          </a:p>
        </p:txBody>
      </p:sp>
      <p:sp>
        <p:nvSpPr>
          <p:cNvPr id="21" name="Rectangle 1">
            <a:extLst>
              <a:ext uri="{FF2B5EF4-FFF2-40B4-BE49-F238E27FC236}">
                <a16:creationId xmlns:a16="http://schemas.microsoft.com/office/drawing/2014/main" id="{8BAAE61D-B1F1-4044-A919-311677035BFD}"/>
              </a:ext>
            </a:extLst>
          </p:cNvPr>
          <p:cNvSpPr/>
          <p:nvPr/>
        </p:nvSpPr>
        <p:spPr>
          <a:xfrm>
            <a:off x="753865" y="3051852"/>
            <a:ext cx="472428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rgbClr val="0070C0"/>
                </a:solidFill>
                <a:hlinkClick r:id="rId8"/>
              </a:rPr>
              <a:t>November 2017</a:t>
            </a:r>
          </a:p>
          <a:p>
            <a:r>
              <a:rPr lang="en-US" sz="1400" b="1" dirty="0">
                <a:solidFill>
                  <a:srgbClr val="0070C0"/>
                </a:solidFill>
              </a:rPr>
              <a:t>Discovery of a big void in Khufu’s Pyramid by observation of cosmic-ray muons</a:t>
            </a:r>
          </a:p>
          <a:p>
            <a:r>
              <a:rPr lang="en-GB" sz="1400" dirty="0" smtClean="0">
                <a:solidFill>
                  <a:srgbClr val="0070C0"/>
                </a:solidFill>
                <a:hlinkClick r:id="rId9"/>
              </a:rPr>
              <a:t>https</a:t>
            </a:r>
            <a:r>
              <a:rPr lang="en-GB" sz="1400" dirty="0">
                <a:solidFill>
                  <a:srgbClr val="0070C0"/>
                </a:solidFill>
                <a:hlinkClick r:id="rId9"/>
              </a:rPr>
              <a:t>://</a:t>
            </a:r>
            <a:r>
              <a:rPr lang="en-GB" sz="1400" dirty="0" smtClean="0">
                <a:solidFill>
                  <a:srgbClr val="0070C0"/>
                </a:solidFill>
                <a:hlinkClick r:id="rId9"/>
              </a:rPr>
              <a:t>www.nature.com/articles/nature24647</a:t>
            </a:r>
            <a:endParaRPr lang="en-GB" sz="1400" dirty="0" smtClean="0">
              <a:solidFill>
                <a:srgbClr val="0070C0"/>
              </a:solidFill>
            </a:endParaRPr>
          </a:p>
          <a:p>
            <a:endParaRPr lang="en-GB" sz="1400" dirty="0">
              <a:solidFill>
                <a:srgbClr val="0070C0"/>
              </a:solidFill>
            </a:endParaRPr>
          </a:p>
        </p:txBody>
      </p:sp>
      <p:pic>
        <p:nvPicPr>
          <p:cNvPr id="22" name="Picture 3"/>
          <p:cNvPicPr>
            <a:picLocks noChangeAspect="1"/>
          </p:cNvPicPr>
          <p:nvPr/>
        </p:nvPicPr>
        <p:blipFill rotWithShape="1">
          <a:blip r:embed="rId10"/>
          <a:srcRect r="16226"/>
          <a:stretch/>
        </p:blipFill>
        <p:spPr>
          <a:xfrm>
            <a:off x="5933996" y="870348"/>
            <a:ext cx="6215474" cy="3122789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848877" y="4441031"/>
            <a:ext cx="346428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Search for hidden tunnels and cavities beneath Mount </a:t>
            </a:r>
            <a:r>
              <a:rPr lang="en-US" sz="1400" b="1" dirty="0" err="1">
                <a:solidFill>
                  <a:srgbClr val="0070C0"/>
                </a:solidFill>
              </a:rPr>
              <a:t>Echia</a:t>
            </a:r>
            <a:r>
              <a:rPr lang="en-US" sz="1400" b="1" dirty="0">
                <a:solidFill>
                  <a:srgbClr val="0070C0"/>
                </a:solidFill>
              </a:rPr>
              <a:t> (Naples</a:t>
            </a:r>
            <a:r>
              <a:rPr lang="en-US" sz="1400" b="1" dirty="0" smtClean="0">
                <a:solidFill>
                  <a:srgbClr val="0070C0"/>
                </a:solidFill>
              </a:rPr>
              <a:t>).</a:t>
            </a:r>
            <a:r>
              <a:rPr lang="en-US" sz="1400" dirty="0">
                <a:solidFill>
                  <a:srgbClr val="0070C0"/>
                </a:solidFill>
              </a:rPr>
              <a:t/>
            </a:r>
            <a:br>
              <a:rPr lang="en-US" sz="1400" dirty="0">
                <a:solidFill>
                  <a:srgbClr val="0070C0"/>
                </a:solidFill>
              </a:rPr>
            </a:br>
            <a:r>
              <a:rPr lang="en-US" sz="1400" dirty="0">
                <a:solidFill>
                  <a:srgbClr val="0070C0"/>
                </a:solidFill>
                <a:hlinkClick r:id="rId11"/>
              </a:rPr>
              <a:t>https://doi.org/10.1098/rsta.2018.0057</a:t>
            </a:r>
            <a:endParaRPr lang="en-US" sz="1400" dirty="0">
              <a:solidFill>
                <a:srgbClr val="0070C0"/>
              </a:solidFill>
            </a:endParaRPr>
          </a:p>
          <a:p>
            <a:r>
              <a:rPr lang="en-US" sz="1400" b="1" dirty="0" smtClean="0">
                <a:solidFill>
                  <a:srgbClr val="0070C0"/>
                </a:solidFill>
              </a:rPr>
              <a:t>Scintillator bars + </a:t>
            </a:r>
            <a:r>
              <a:rPr lang="en-US" sz="1400" b="1" dirty="0" err="1" smtClean="0">
                <a:solidFill>
                  <a:srgbClr val="0070C0"/>
                </a:solidFill>
              </a:rPr>
              <a:t>SiPMs</a:t>
            </a:r>
            <a:r>
              <a:rPr lang="en-US" sz="1400" b="1" dirty="0" smtClean="0">
                <a:solidFill>
                  <a:srgbClr val="0070C0"/>
                </a:solidFill>
              </a:rPr>
              <a:t>.</a:t>
            </a:r>
            <a:endParaRPr lang="en-US" sz="1400" dirty="0">
              <a:solidFill>
                <a:srgbClr val="0070C0"/>
              </a:solidFill>
            </a:endParaRPr>
          </a:p>
        </p:txBody>
      </p:sp>
      <p:pic>
        <p:nvPicPr>
          <p:cNvPr id="23" name="Picture 16">
            <a:extLst>
              <a:ext uri="{FF2B5EF4-FFF2-40B4-BE49-F238E27FC236}">
                <a16:creationId xmlns:a16="http://schemas.microsoft.com/office/drawing/2014/main" id="{FD0BC3B4-ECC2-4F4E-8F83-EFA157FDB4D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2995" y="5706492"/>
            <a:ext cx="2696802" cy="776679"/>
          </a:xfrm>
          <a:prstGeom prst="rect">
            <a:avLst/>
          </a:prstGeom>
        </p:spPr>
      </p:pic>
      <p:sp>
        <p:nvSpPr>
          <p:cNvPr id="24" name="Rectangle 18">
            <a:extLst>
              <a:ext uri="{FF2B5EF4-FFF2-40B4-BE49-F238E27FC236}">
                <a16:creationId xmlns:a16="http://schemas.microsoft.com/office/drawing/2014/main" id="{AC1B00D1-5B56-4F93-8CD5-BD4851254784}"/>
              </a:ext>
            </a:extLst>
          </p:cNvPr>
          <p:cNvSpPr/>
          <p:nvPr/>
        </p:nvSpPr>
        <p:spPr>
          <a:xfrm>
            <a:off x="1866825" y="2344040"/>
            <a:ext cx="21513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sz="3200" b="1" u="sng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Arqueology</a:t>
            </a:r>
            <a:endParaRPr lang="es-ES" sz="3200" b="1" u="sng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5" name="Picture 14" descr="A large building&#10;&#10;Description automatically generated">
            <a:extLst>
              <a:ext uri="{FF2B5EF4-FFF2-40B4-BE49-F238E27FC236}">
                <a16:creationId xmlns:a16="http://schemas.microsoft.com/office/drawing/2014/main" id="{7D869C37-A15F-4A39-875E-6592B7F4144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6" y="5506786"/>
            <a:ext cx="2270448" cy="1176092"/>
          </a:xfrm>
          <a:prstGeom prst="rect">
            <a:avLst/>
          </a:prstGeom>
        </p:spPr>
      </p:pic>
      <p:sp>
        <p:nvSpPr>
          <p:cNvPr id="26" name="Rectangle 18">
            <a:extLst>
              <a:ext uri="{FF2B5EF4-FFF2-40B4-BE49-F238E27FC236}">
                <a16:creationId xmlns:a16="http://schemas.microsoft.com/office/drawing/2014/main" id="{AC1B00D1-5B56-4F93-8CD5-BD4851254784}"/>
              </a:ext>
            </a:extLst>
          </p:cNvPr>
          <p:cNvSpPr/>
          <p:nvPr/>
        </p:nvSpPr>
        <p:spPr>
          <a:xfrm>
            <a:off x="4646289" y="4051068"/>
            <a:ext cx="33285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sz="32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Civil </a:t>
            </a:r>
            <a:r>
              <a:rPr lang="es-ES" sz="3200" b="1" u="sng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infrastructure</a:t>
            </a:r>
            <a:endParaRPr lang="es-ES" sz="3200" b="1" u="sng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7" name="Picture 10" descr="A screenshot of a cell phone&#10;&#10;Description automatically generated">
            <a:extLst>
              <a:ext uri="{FF2B5EF4-FFF2-40B4-BE49-F238E27FC236}">
                <a16:creationId xmlns:a16="http://schemas.microsoft.com/office/drawing/2014/main" id="{D67A30D6-26F6-4AEC-AE1F-460C93473FF0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6925" y="4239050"/>
            <a:ext cx="2985492" cy="2263003"/>
          </a:xfrm>
          <a:prstGeom prst="rect">
            <a:avLst/>
          </a:prstGeom>
        </p:spPr>
      </p:pic>
      <p:sp>
        <p:nvSpPr>
          <p:cNvPr id="28" name="Rectángulo 27"/>
          <p:cNvSpPr/>
          <p:nvPr/>
        </p:nvSpPr>
        <p:spPr>
          <a:xfrm>
            <a:off x="5704077" y="4693774"/>
            <a:ext cx="332923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0070C0"/>
                </a:solidFill>
              </a:rPr>
              <a:t>Structural </a:t>
            </a:r>
            <a:r>
              <a:rPr lang="en-US" sz="1600" b="1" dirty="0">
                <a:solidFill>
                  <a:srgbClr val="0070C0"/>
                </a:solidFill>
              </a:rPr>
              <a:t>stability of the dome of Santa Maria del Fiore in Florence.</a:t>
            </a:r>
            <a:endParaRPr lang="en-US" sz="1600" dirty="0">
              <a:solidFill>
                <a:srgbClr val="0070C0"/>
              </a:solidFill>
            </a:endParaRPr>
          </a:p>
          <a:p>
            <a:r>
              <a:rPr lang="en-US" sz="1400" dirty="0" smtClean="0">
                <a:solidFill>
                  <a:srgbClr val="0070C0"/>
                </a:solidFill>
                <a:hlinkClick r:id="rId15"/>
              </a:rPr>
              <a:t>https</a:t>
            </a:r>
            <a:r>
              <a:rPr lang="en-US" sz="1400" dirty="0">
                <a:solidFill>
                  <a:srgbClr val="0070C0"/>
                </a:solidFill>
                <a:hlinkClick r:id="rId15"/>
              </a:rPr>
              <a:t>://doi.org/10.1098/rsta.2018.0136</a:t>
            </a:r>
            <a:endParaRPr lang="en-US" sz="1400" dirty="0">
              <a:solidFill>
                <a:srgbClr val="0070C0"/>
              </a:solidFill>
            </a:endParaRPr>
          </a:p>
          <a:p>
            <a:r>
              <a:rPr lang="en-US" sz="1600" b="1" dirty="0">
                <a:solidFill>
                  <a:srgbClr val="0070C0"/>
                </a:solidFill>
              </a:rPr>
              <a:t>The system employed two drift-chamber detectors placed on opposite sides of the </a:t>
            </a:r>
            <a:r>
              <a:rPr lang="en-US" sz="1600" b="1" dirty="0" smtClean="0">
                <a:solidFill>
                  <a:srgbClr val="0070C0"/>
                </a:solidFill>
              </a:rPr>
              <a:t>dome</a:t>
            </a:r>
            <a:endParaRPr lang="en-US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1410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/>
          <p:cNvGrpSpPr/>
          <p:nvPr/>
        </p:nvGrpSpPr>
        <p:grpSpPr>
          <a:xfrm>
            <a:off x="-6627" y="-16665"/>
            <a:ext cx="12103581" cy="6862415"/>
            <a:chOff x="-4970" y="-12499"/>
            <a:chExt cx="9077686" cy="5146811"/>
          </a:xfrm>
        </p:grpSpPr>
        <p:sp>
          <p:nvSpPr>
            <p:cNvPr id="7" name="CuadroTexto 6"/>
            <p:cNvSpPr txBox="1"/>
            <p:nvPr/>
          </p:nvSpPr>
          <p:spPr>
            <a:xfrm>
              <a:off x="3473200" y="4875974"/>
              <a:ext cx="2426145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70C0"/>
                  </a:solidFill>
                </a:rPr>
                <a:t>Muon Detectors – TIDPAN 2026 - June 18</a:t>
              </a:r>
              <a:r>
                <a:rPr lang="en-US" sz="1200" baseline="30000" dirty="0">
                  <a:solidFill>
                    <a:srgbClr val="0070C0"/>
                  </a:solidFill>
                </a:rPr>
                <a:t>th</a:t>
              </a:r>
              <a:r>
                <a:rPr lang="en-US" sz="1200" dirty="0">
                  <a:solidFill>
                    <a:srgbClr val="0070C0"/>
                  </a:solidFill>
                </a:rPr>
                <a:t>, 2026</a:t>
              </a:r>
            </a:p>
          </p:txBody>
        </p:sp>
        <p:sp>
          <p:nvSpPr>
            <p:cNvPr id="9" name="Marcador de número de diapositiva 3"/>
            <p:cNvSpPr txBox="1">
              <a:spLocks/>
            </p:cNvSpPr>
            <p:nvPr/>
          </p:nvSpPr>
          <p:spPr>
            <a:xfrm>
              <a:off x="6939116" y="4860412"/>
              <a:ext cx="2133600" cy="273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1pPr>
              <a:lvl2pPr marL="0" marR="0" lvl="1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2pPr>
              <a:lvl3pPr marL="0" marR="0" lvl="2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3pPr>
              <a:lvl4pPr marL="0" marR="0" lvl="3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4pPr>
              <a:lvl5pPr marL="0" marR="0" lvl="4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5pPr>
              <a:lvl6pPr marL="0" marR="0" lvl="5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6pPr>
              <a:lvl7pPr marL="0" marR="0" lvl="6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7pPr>
              <a:lvl8pPr marL="0" marR="0" lvl="7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8pPr>
              <a:lvl9pPr marL="0" marR="0" lvl="8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9pPr>
            </a:lstStyle>
            <a:p>
              <a:fld id="{C88907B1-18C4-493A-883C-D861E70103D1}" type="slidenum">
                <a:rPr lang="en-US" sz="1333">
                  <a:solidFill>
                    <a:srgbClr val="0070C0"/>
                  </a:solidFill>
                  <a:latin typeface="+mj-lt"/>
                </a:rPr>
                <a:t>4</a:t>
              </a:fld>
              <a:endParaRPr lang="en-US" sz="1333" dirty="0">
                <a:solidFill>
                  <a:srgbClr val="0070C0"/>
                </a:solidFill>
                <a:latin typeface="+mj-lt"/>
              </a:endParaRPr>
            </a:p>
          </p:txBody>
        </p:sp>
        <p:sp>
          <p:nvSpPr>
            <p:cNvPr id="12" name="Rectángulo redondeado 11"/>
            <p:cNvSpPr/>
            <p:nvPr/>
          </p:nvSpPr>
          <p:spPr>
            <a:xfrm>
              <a:off x="1051123" y="4964353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/>
            </a:p>
          </p:txBody>
        </p:sp>
        <p:sp>
          <p:nvSpPr>
            <p:cNvPr id="13" name="Rectángulo redondeado 12"/>
            <p:cNvSpPr/>
            <p:nvPr/>
          </p:nvSpPr>
          <p:spPr>
            <a:xfrm>
              <a:off x="6347392" y="4959777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/>
            </a:p>
          </p:txBody>
        </p:sp>
        <p:grpSp>
          <p:nvGrpSpPr>
            <p:cNvPr id="17" name="Grupo 16"/>
            <p:cNvGrpSpPr/>
            <p:nvPr/>
          </p:nvGrpSpPr>
          <p:grpSpPr>
            <a:xfrm>
              <a:off x="-4970" y="-12499"/>
              <a:ext cx="1010255" cy="5103917"/>
              <a:chOff x="-4970" y="-12499"/>
              <a:chExt cx="1010255" cy="5103917"/>
            </a:xfrm>
          </p:grpSpPr>
          <p:sp>
            <p:nvSpPr>
              <p:cNvPr id="16" name="Rectángulo 15"/>
              <p:cNvSpPr/>
              <p:nvPr/>
            </p:nvSpPr>
            <p:spPr>
              <a:xfrm>
                <a:off x="296529" y="0"/>
                <a:ext cx="242709" cy="459711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70C0">
                      <a:alpha val="5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400"/>
              </a:p>
            </p:txBody>
          </p:sp>
          <p:pic>
            <p:nvPicPr>
              <p:cNvPr id="6" name="Imagen 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6200000">
                <a:off x="-413287" y="400788"/>
                <a:ext cx="1314700" cy="488125"/>
              </a:xfrm>
              <a:prstGeom prst="rect">
                <a:avLst/>
              </a:prstGeom>
            </p:spPr>
          </p:pic>
          <p:pic>
            <p:nvPicPr>
              <p:cNvPr id="2" name="Imagen 1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6200000">
                <a:off x="-707628" y="2243646"/>
                <a:ext cx="1725992" cy="286680"/>
              </a:xfrm>
              <a:prstGeom prst="rect">
                <a:avLst/>
              </a:prstGeom>
            </p:spPr>
          </p:pic>
          <p:sp>
            <p:nvSpPr>
              <p:cNvPr id="8" name="CuadroTexto 7"/>
              <p:cNvSpPr txBox="1"/>
              <p:nvPr/>
            </p:nvSpPr>
            <p:spPr>
              <a:xfrm>
                <a:off x="20052" y="4860585"/>
                <a:ext cx="792717" cy="230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0070C0"/>
                    </a:solidFill>
                  </a:rPr>
                  <a:t>C. F. Bedoya</a:t>
                </a:r>
              </a:p>
            </p:txBody>
          </p:sp>
          <p:pic>
            <p:nvPicPr>
              <p:cNvPr id="14" name="Imagen 13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-164719" y="3816463"/>
                <a:ext cx="832586" cy="422901"/>
              </a:xfrm>
              <a:prstGeom prst="rect">
                <a:avLst/>
              </a:prstGeom>
            </p:spPr>
          </p:pic>
          <p:pic>
            <p:nvPicPr>
              <p:cNvPr id="15" name="Imagen 14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4970" y="4597119"/>
                <a:ext cx="1010255" cy="263293"/>
              </a:xfrm>
              <a:prstGeom prst="rect">
                <a:avLst/>
              </a:prstGeom>
            </p:spPr>
          </p:pic>
        </p:grpSp>
      </p:grpSp>
      <p:sp>
        <p:nvSpPr>
          <p:cNvPr id="19" name="Rectangle 1"/>
          <p:cNvSpPr/>
          <p:nvPr/>
        </p:nvSpPr>
        <p:spPr>
          <a:xfrm>
            <a:off x="1609558" y="1"/>
            <a:ext cx="9064997" cy="861774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474121" algn="l"/>
              </a:tabLst>
            </a:pPr>
            <a:r>
              <a:rPr lang="en-US" sz="48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Muons as key observables</a:t>
            </a:r>
            <a:endParaRPr lang="en-US" sz="48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0" name="11 Conector recto"/>
          <p:cNvCxnSpPr/>
          <p:nvPr/>
        </p:nvCxnSpPr>
        <p:spPr>
          <a:xfrm>
            <a:off x="1205901" y="845108"/>
            <a:ext cx="1059239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ángulo 21"/>
          <p:cNvSpPr/>
          <p:nvPr/>
        </p:nvSpPr>
        <p:spPr>
          <a:xfrm>
            <a:off x="992709" y="1122706"/>
            <a:ext cx="6096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600"/>
              </a:spcBef>
            </a:pPr>
            <a:r>
              <a:rPr lang="en-US" sz="2400" dirty="0"/>
              <a:t>1974 → J/</a:t>
            </a:r>
            <a:r>
              <a:rPr lang="el-GR" sz="2400" dirty="0"/>
              <a:t>ψ → μμ</a:t>
            </a:r>
            <a:r>
              <a:rPr lang="es-ES" sz="2400" dirty="0"/>
              <a:t> (3.1 </a:t>
            </a:r>
            <a:r>
              <a:rPr lang="es-ES" sz="2400" dirty="0" err="1"/>
              <a:t>GeV</a:t>
            </a:r>
            <a:r>
              <a:rPr lang="es-ES" sz="2400" dirty="0"/>
              <a:t>)</a:t>
            </a:r>
            <a:r>
              <a:rPr lang="el-GR" sz="2400" dirty="0"/>
              <a:t/>
            </a:r>
            <a:br>
              <a:rPr lang="el-GR" sz="2400" dirty="0"/>
            </a:br>
            <a:r>
              <a:rPr lang="el-GR" sz="2400" dirty="0"/>
              <a:t>1977 → Υ → μμ</a:t>
            </a:r>
            <a:r>
              <a:rPr lang="es-ES" sz="2400" dirty="0"/>
              <a:t> (9.46 </a:t>
            </a:r>
            <a:r>
              <a:rPr lang="es-ES" sz="2400" dirty="0" err="1"/>
              <a:t>GeV</a:t>
            </a:r>
            <a:r>
              <a:rPr lang="es-ES" sz="2400" dirty="0"/>
              <a:t>)</a:t>
            </a:r>
            <a:r>
              <a:rPr lang="el-GR" sz="2400" dirty="0"/>
              <a:t/>
            </a:r>
            <a:br>
              <a:rPr lang="el-GR" sz="2400" dirty="0"/>
            </a:br>
            <a:r>
              <a:rPr lang="el-GR" sz="2400" dirty="0"/>
              <a:t>1983 → </a:t>
            </a:r>
            <a:r>
              <a:rPr lang="en-US" sz="2400" dirty="0"/>
              <a:t>W → </a:t>
            </a:r>
            <a:r>
              <a:rPr lang="el-GR" sz="2400" dirty="0" smtClean="0"/>
              <a:t>μν</a:t>
            </a:r>
            <a:r>
              <a:rPr lang="es-ES" sz="2400" dirty="0" smtClean="0"/>
              <a:t> (80.4 </a:t>
            </a:r>
            <a:r>
              <a:rPr lang="es-ES" sz="2400" dirty="0" err="1" smtClean="0"/>
              <a:t>GeV</a:t>
            </a:r>
            <a:r>
              <a:rPr lang="es-ES" sz="2400" dirty="0" smtClean="0"/>
              <a:t>)</a:t>
            </a:r>
            <a:r>
              <a:rPr lang="el-GR" sz="2400" dirty="0"/>
              <a:t/>
            </a:r>
            <a:br>
              <a:rPr lang="el-GR" sz="2400" dirty="0"/>
            </a:br>
            <a:r>
              <a:rPr lang="el-GR" sz="2400" dirty="0"/>
              <a:t>1983 → </a:t>
            </a:r>
            <a:r>
              <a:rPr lang="en-US" sz="2400" dirty="0"/>
              <a:t>Z → </a:t>
            </a:r>
            <a:r>
              <a:rPr lang="el-GR" sz="2400" dirty="0"/>
              <a:t>μμ</a:t>
            </a:r>
            <a:r>
              <a:rPr lang="es-ES" sz="2400" dirty="0"/>
              <a:t> (91.2 </a:t>
            </a:r>
            <a:r>
              <a:rPr lang="es-ES" sz="2400" dirty="0" err="1"/>
              <a:t>GeV</a:t>
            </a:r>
            <a:r>
              <a:rPr lang="es-ES" sz="2400" dirty="0"/>
              <a:t>)</a:t>
            </a:r>
            <a:r>
              <a:rPr lang="el-GR" sz="2400" dirty="0"/>
              <a:t/>
            </a:r>
            <a:br>
              <a:rPr lang="el-GR" sz="2400" dirty="0"/>
            </a:br>
            <a:r>
              <a:rPr lang="el-GR" sz="2400" dirty="0"/>
              <a:t>2012 → </a:t>
            </a:r>
            <a:r>
              <a:rPr lang="en-US" sz="2400" dirty="0"/>
              <a:t>H → ZZ* → 4</a:t>
            </a:r>
            <a:r>
              <a:rPr lang="el-GR" sz="2400" dirty="0"/>
              <a:t>μ</a:t>
            </a:r>
            <a:r>
              <a:rPr lang="es-ES" sz="2400" dirty="0"/>
              <a:t> (125 </a:t>
            </a:r>
            <a:r>
              <a:rPr lang="es-ES" sz="2400" dirty="0" err="1"/>
              <a:t>GeV</a:t>
            </a:r>
            <a:r>
              <a:rPr lang="es-ES" sz="2400" dirty="0"/>
              <a:t>)</a:t>
            </a:r>
            <a:r>
              <a:rPr lang="el-GR" sz="2400" dirty="0"/>
              <a:t/>
            </a:r>
            <a:br>
              <a:rPr lang="el-GR" sz="2400" dirty="0"/>
            </a:br>
            <a:r>
              <a:rPr lang="el-GR" sz="2400" dirty="0"/>
              <a:t>2021-2022 → </a:t>
            </a:r>
            <a:r>
              <a:rPr lang="en-US" sz="2400" dirty="0" err="1"/>
              <a:t>B</a:t>
            </a:r>
            <a:r>
              <a:rPr lang="en-US" sz="2400" baseline="-25000" dirty="0" err="1"/>
              <a:t>s</a:t>
            </a:r>
            <a:r>
              <a:rPr lang="en-US" sz="2400" dirty="0"/>
              <a:t> → </a:t>
            </a:r>
            <a:r>
              <a:rPr lang="el-GR" sz="2400" dirty="0"/>
              <a:t>μμ </a:t>
            </a:r>
            <a:r>
              <a:rPr lang="en-US" sz="2400" dirty="0"/>
              <a:t>precision era</a:t>
            </a:r>
            <a:br>
              <a:rPr lang="en-US" sz="2400" dirty="0"/>
            </a:br>
            <a:r>
              <a:rPr lang="en-US" sz="2400" dirty="0"/>
              <a:t>2023-2024 → H → </a:t>
            </a:r>
            <a:r>
              <a:rPr lang="el-GR" sz="2400" dirty="0"/>
              <a:t>μμ </a:t>
            </a:r>
            <a:r>
              <a:rPr lang="en-US" sz="2400" dirty="0"/>
              <a:t>observation</a:t>
            </a:r>
          </a:p>
        </p:txBody>
      </p:sp>
      <p:pic>
        <p:nvPicPr>
          <p:cNvPr id="23" name="Imagen 22"/>
          <p:cNvPicPr>
            <a:picLocks noChangeAspect="1"/>
          </p:cNvPicPr>
          <p:nvPr/>
        </p:nvPicPr>
        <p:blipFill rotWithShape="1">
          <a:blip r:embed="rId7"/>
          <a:srcRect t="2574"/>
          <a:stretch/>
        </p:blipFill>
        <p:spPr>
          <a:xfrm>
            <a:off x="5821661" y="1297248"/>
            <a:ext cx="6229959" cy="3668608"/>
          </a:xfrm>
          <a:prstGeom prst="rect">
            <a:avLst/>
          </a:prstGeom>
        </p:spPr>
      </p:pic>
      <p:pic>
        <p:nvPicPr>
          <p:cNvPr id="18434" name="Picture 2" descr="https://encrypted-tbn0.gstatic.com/images?q=tbn:ANd9GcRkffII8hfDh4rfxwOHJBK3ppsTpY0GlU5wOiu4teJQQQ&amp;s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9918" y="3800362"/>
            <a:ext cx="2873860" cy="2784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6139466" y="4497266"/>
            <a:ext cx="3756991" cy="6325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uadroTexto 4"/>
          <p:cNvSpPr txBox="1"/>
          <p:nvPr/>
        </p:nvSpPr>
        <p:spPr>
          <a:xfrm>
            <a:off x="4495392" y="4999469"/>
            <a:ext cx="73029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physics became visible because the muons could be reconstructed precisely</a:t>
            </a:r>
          </a:p>
          <a:p>
            <a:r>
              <a:rPr lang="en-US" dirty="0" smtClean="0"/>
              <a:t>They may be rare decays, but the topology is easy to reconstruct and the background is small</a:t>
            </a:r>
          </a:p>
          <a:p>
            <a:r>
              <a:rPr lang="en-US" dirty="0" smtClean="0"/>
              <a:t>Clean final states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4993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/>
          <p:cNvGrpSpPr/>
          <p:nvPr/>
        </p:nvGrpSpPr>
        <p:grpSpPr>
          <a:xfrm>
            <a:off x="-6627" y="-16665"/>
            <a:ext cx="12103581" cy="6862415"/>
            <a:chOff x="-4970" y="-12499"/>
            <a:chExt cx="9077686" cy="5146811"/>
          </a:xfrm>
        </p:grpSpPr>
        <p:sp>
          <p:nvSpPr>
            <p:cNvPr id="7" name="CuadroTexto 6"/>
            <p:cNvSpPr txBox="1"/>
            <p:nvPr/>
          </p:nvSpPr>
          <p:spPr>
            <a:xfrm>
              <a:off x="3473200" y="4875974"/>
              <a:ext cx="2426145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70C0"/>
                  </a:solidFill>
                </a:rPr>
                <a:t>Muon Detectors – TIDPAN 2026 - June 18</a:t>
              </a:r>
              <a:r>
                <a:rPr lang="en-US" sz="1200" baseline="30000" dirty="0">
                  <a:solidFill>
                    <a:srgbClr val="0070C0"/>
                  </a:solidFill>
                </a:rPr>
                <a:t>th</a:t>
              </a:r>
              <a:r>
                <a:rPr lang="en-US" sz="1200" dirty="0">
                  <a:solidFill>
                    <a:srgbClr val="0070C0"/>
                  </a:solidFill>
                </a:rPr>
                <a:t>, 2026</a:t>
              </a:r>
            </a:p>
          </p:txBody>
        </p:sp>
        <p:sp>
          <p:nvSpPr>
            <p:cNvPr id="9" name="Marcador de número de diapositiva 3"/>
            <p:cNvSpPr txBox="1">
              <a:spLocks/>
            </p:cNvSpPr>
            <p:nvPr/>
          </p:nvSpPr>
          <p:spPr>
            <a:xfrm>
              <a:off x="6939116" y="4860412"/>
              <a:ext cx="2133600" cy="273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1pPr>
              <a:lvl2pPr marL="0" marR="0" lvl="1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2pPr>
              <a:lvl3pPr marL="0" marR="0" lvl="2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3pPr>
              <a:lvl4pPr marL="0" marR="0" lvl="3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4pPr>
              <a:lvl5pPr marL="0" marR="0" lvl="4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5pPr>
              <a:lvl6pPr marL="0" marR="0" lvl="5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6pPr>
              <a:lvl7pPr marL="0" marR="0" lvl="6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7pPr>
              <a:lvl8pPr marL="0" marR="0" lvl="7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8pPr>
              <a:lvl9pPr marL="0" marR="0" lvl="8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9pPr>
            </a:lstStyle>
            <a:p>
              <a:fld id="{C88907B1-18C4-493A-883C-D861E70103D1}" type="slidenum">
                <a:rPr lang="en-US" sz="1333">
                  <a:solidFill>
                    <a:srgbClr val="0070C0"/>
                  </a:solidFill>
                  <a:latin typeface="+mj-lt"/>
                </a:rPr>
                <a:t>40</a:t>
              </a:fld>
              <a:endParaRPr lang="en-US" sz="1333" dirty="0">
                <a:solidFill>
                  <a:srgbClr val="0070C0"/>
                </a:solidFill>
                <a:latin typeface="+mj-lt"/>
              </a:endParaRPr>
            </a:p>
          </p:txBody>
        </p:sp>
        <p:sp>
          <p:nvSpPr>
            <p:cNvPr id="12" name="Rectángulo redondeado 11"/>
            <p:cNvSpPr/>
            <p:nvPr/>
          </p:nvSpPr>
          <p:spPr>
            <a:xfrm>
              <a:off x="1051123" y="4964353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/>
            </a:p>
          </p:txBody>
        </p:sp>
        <p:sp>
          <p:nvSpPr>
            <p:cNvPr id="13" name="Rectángulo redondeado 12"/>
            <p:cNvSpPr/>
            <p:nvPr/>
          </p:nvSpPr>
          <p:spPr>
            <a:xfrm>
              <a:off x="6347392" y="4959777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/>
            </a:p>
          </p:txBody>
        </p:sp>
        <p:grpSp>
          <p:nvGrpSpPr>
            <p:cNvPr id="17" name="Grupo 16"/>
            <p:cNvGrpSpPr/>
            <p:nvPr/>
          </p:nvGrpSpPr>
          <p:grpSpPr>
            <a:xfrm>
              <a:off x="-4970" y="-12499"/>
              <a:ext cx="1010255" cy="5103917"/>
              <a:chOff x="-4970" y="-12499"/>
              <a:chExt cx="1010255" cy="5103917"/>
            </a:xfrm>
          </p:grpSpPr>
          <p:sp>
            <p:nvSpPr>
              <p:cNvPr id="16" name="Rectángulo 15"/>
              <p:cNvSpPr/>
              <p:nvPr/>
            </p:nvSpPr>
            <p:spPr>
              <a:xfrm>
                <a:off x="296529" y="0"/>
                <a:ext cx="242709" cy="459711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70C0">
                      <a:alpha val="5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400"/>
              </a:p>
            </p:txBody>
          </p:sp>
          <p:pic>
            <p:nvPicPr>
              <p:cNvPr id="6" name="Imagen 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6200000">
                <a:off x="-413287" y="400788"/>
                <a:ext cx="1314700" cy="488125"/>
              </a:xfrm>
              <a:prstGeom prst="rect">
                <a:avLst/>
              </a:prstGeom>
            </p:spPr>
          </p:pic>
          <p:pic>
            <p:nvPicPr>
              <p:cNvPr id="2" name="Imagen 1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6200000">
                <a:off x="-707628" y="2243646"/>
                <a:ext cx="1725992" cy="286680"/>
              </a:xfrm>
              <a:prstGeom prst="rect">
                <a:avLst/>
              </a:prstGeom>
            </p:spPr>
          </p:pic>
          <p:sp>
            <p:nvSpPr>
              <p:cNvPr id="8" name="CuadroTexto 7"/>
              <p:cNvSpPr txBox="1"/>
              <p:nvPr/>
            </p:nvSpPr>
            <p:spPr>
              <a:xfrm>
                <a:off x="20052" y="4860585"/>
                <a:ext cx="792717" cy="230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0070C0"/>
                    </a:solidFill>
                  </a:rPr>
                  <a:t>C. F. Bedoya</a:t>
                </a:r>
              </a:p>
            </p:txBody>
          </p:sp>
          <p:pic>
            <p:nvPicPr>
              <p:cNvPr id="14" name="Imagen 13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-164719" y="3816463"/>
                <a:ext cx="832586" cy="422901"/>
              </a:xfrm>
              <a:prstGeom prst="rect">
                <a:avLst/>
              </a:prstGeom>
            </p:spPr>
          </p:pic>
          <p:pic>
            <p:nvPicPr>
              <p:cNvPr id="15" name="Imagen 14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4970" y="4597119"/>
                <a:ext cx="1010255" cy="263293"/>
              </a:xfrm>
              <a:prstGeom prst="rect">
                <a:avLst/>
              </a:prstGeom>
            </p:spPr>
          </p:pic>
        </p:grpSp>
      </p:grpSp>
      <p:sp>
        <p:nvSpPr>
          <p:cNvPr id="19" name="Rectangle 1"/>
          <p:cNvSpPr/>
          <p:nvPr/>
        </p:nvSpPr>
        <p:spPr>
          <a:xfrm>
            <a:off x="1401497" y="-109668"/>
            <a:ext cx="9064997" cy="861774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474121" algn="l"/>
              </a:tabLst>
            </a:pPr>
            <a:r>
              <a:rPr lang="es-ES" sz="4800" b="1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Muography</a:t>
            </a:r>
            <a:endParaRPr lang="es-ES" sz="48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0" name="11 Conector recto"/>
          <p:cNvCxnSpPr/>
          <p:nvPr/>
        </p:nvCxnSpPr>
        <p:spPr>
          <a:xfrm>
            <a:off x="1205901" y="721124"/>
            <a:ext cx="1059239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ángulo 9"/>
          <p:cNvSpPr/>
          <p:nvPr/>
        </p:nvSpPr>
        <p:spPr>
          <a:xfrm>
            <a:off x="936201" y="1602965"/>
            <a:ext cx="4162741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70C0"/>
                </a:solidFill>
              </a:rPr>
              <a:t>Monitoring of Mount Vesuvius using muon radiography.</a:t>
            </a:r>
            <a:endParaRPr lang="en-US" sz="1600" dirty="0">
              <a:solidFill>
                <a:srgbClr val="0070C0"/>
              </a:solidFill>
            </a:endParaRPr>
          </a:p>
          <a:p>
            <a:r>
              <a:rPr lang="en-US" sz="1400" dirty="0" smtClean="0">
                <a:solidFill>
                  <a:srgbClr val="0070C0"/>
                </a:solidFill>
                <a:hlinkClick r:id="rId7"/>
              </a:rPr>
              <a:t>https</a:t>
            </a:r>
            <a:r>
              <a:rPr lang="en-US" sz="1400" dirty="0">
                <a:solidFill>
                  <a:srgbClr val="0070C0"/>
                </a:solidFill>
                <a:hlinkClick r:id="rId7"/>
              </a:rPr>
              <a:t>://doi.org/10.1098/rsta.2018.0050</a:t>
            </a:r>
            <a:endParaRPr lang="en-US" sz="1400" dirty="0">
              <a:solidFill>
                <a:srgbClr val="0070C0"/>
              </a:solidFill>
            </a:endParaRPr>
          </a:p>
          <a:p>
            <a:r>
              <a:rPr lang="en-US" sz="1600" b="1" dirty="0" smtClean="0">
                <a:solidFill>
                  <a:srgbClr val="0070C0"/>
                </a:solidFill>
              </a:rPr>
              <a:t>plastic </a:t>
            </a:r>
            <a:r>
              <a:rPr lang="en-US" sz="1600" b="1" dirty="0">
                <a:solidFill>
                  <a:srgbClr val="0070C0"/>
                </a:solidFill>
              </a:rPr>
              <a:t>scintillators </a:t>
            </a:r>
            <a:r>
              <a:rPr lang="en-US" sz="1600" b="1" dirty="0" smtClean="0">
                <a:solidFill>
                  <a:srgbClr val="0070C0"/>
                </a:solidFill>
              </a:rPr>
              <a:t>+ </a:t>
            </a:r>
            <a:r>
              <a:rPr lang="en-US" sz="1600" b="1" dirty="0" err="1" smtClean="0">
                <a:solidFill>
                  <a:srgbClr val="0070C0"/>
                </a:solidFill>
              </a:rPr>
              <a:t>SiPMs</a:t>
            </a:r>
            <a:r>
              <a:rPr lang="en-US" sz="1600" b="1" dirty="0" smtClean="0">
                <a:solidFill>
                  <a:srgbClr val="0070C0"/>
                </a:solidFill>
              </a:rPr>
              <a:t>.</a:t>
            </a:r>
            <a:endParaRPr lang="en-US" sz="1600" dirty="0">
              <a:solidFill>
                <a:srgbClr val="0070C0"/>
              </a:solidFill>
            </a:endParaRPr>
          </a:p>
        </p:txBody>
      </p:sp>
      <p:sp>
        <p:nvSpPr>
          <p:cNvPr id="27" name="Rectangle 18">
            <a:extLst>
              <a:ext uri="{FF2B5EF4-FFF2-40B4-BE49-F238E27FC236}">
                <a16:creationId xmlns:a16="http://schemas.microsoft.com/office/drawing/2014/main" id="{AC1B00D1-5B56-4F93-8CD5-BD4851254784}"/>
              </a:ext>
            </a:extLst>
          </p:cNvPr>
          <p:cNvSpPr/>
          <p:nvPr/>
        </p:nvSpPr>
        <p:spPr>
          <a:xfrm>
            <a:off x="741773" y="965692"/>
            <a:ext cx="39264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sz="3200" b="1" u="sng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Vulcanology</a:t>
            </a:r>
            <a:r>
              <a:rPr lang="es-ES" sz="32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&amp; </a:t>
            </a:r>
            <a:r>
              <a:rPr lang="es-ES" sz="3200" b="1" u="sng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Mining</a:t>
            </a:r>
            <a:endParaRPr lang="es-ES" sz="3200" b="1" u="sng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8" name="Picture 1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69" t="57156" r="19891" b="8097"/>
          <a:stretch/>
        </p:blipFill>
        <p:spPr bwMode="auto">
          <a:xfrm>
            <a:off x="6193370" y="1144641"/>
            <a:ext cx="3966307" cy="189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1">
            <a:extLst>
              <a:ext uri="{FF2B5EF4-FFF2-40B4-BE49-F238E27FC236}">
                <a16:creationId xmlns:a16="http://schemas.microsoft.com/office/drawing/2014/main" id="{0C905F0E-845C-4F36-877B-1FEC60FCAC8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13" t="23832" r="49173" b="43544"/>
          <a:stretch/>
        </p:blipFill>
        <p:spPr bwMode="auto">
          <a:xfrm>
            <a:off x="4668232" y="946387"/>
            <a:ext cx="2397833" cy="1361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Rectangle 18">
            <a:extLst>
              <a:ext uri="{FF2B5EF4-FFF2-40B4-BE49-F238E27FC236}">
                <a16:creationId xmlns:a16="http://schemas.microsoft.com/office/drawing/2014/main" id="{AC1B00D1-5B56-4F93-8CD5-BD4851254784}"/>
              </a:ext>
            </a:extLst>
          </p:cNvPr>
          <p:cNvSpPr/>
          <p:nvPr/>
        </p:nvSpPr>
        <p:spPr>
          <a:xfrm>
            <a:off x="1020645" y="3040984"/>
            <a:ext cx="59225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sz="32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Nuclear </a:t>
            </a:r>
            <a:r>
              <a:rPr lang="es-ES" sz="3200" b="1" u="sng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industry</a:t>
            </a:r>
            <a:r>
              <a:rPr lang="es-ES" sz="32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s-ES" sz="3200" b="1" u="sng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borders</a:t>
            </a:r>
            <a:r>
              <a:rPr lang="es-ES" sz="32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3200" b="1" u="sng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security</a:t>
            </a:r>
            <a:endParaRPr lang="es-ES" sz="3200" b="1" u="sng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Rectángulo 31"/>
          <p:cNvSpPr/>
          <p:nvPr/>
        </p:nvSpPr>
        <p:spPr>
          <a:xfrm>
            <a:off x="990204" y="3688333"/>
            <a:ext cx="463962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Border security and cargo inspection</a:t>
            </a:r>
            <a:endParaRPr lang="en-US" sz="1400" dirty="0">
              <a:solidFill>
                <a:srgbClr val="0070C0"/>
              </a:solidFill>
            </a:endParaRPr>
          </a:p>
          <a:p>
            <a:r>
              <a:rPr lang="en-US" sz="1400" b="1" dirty="0">
                <a:solidFill>
                  <a:srgbClr val="0070C0"/>
                </a:solidFill>
              </a:rPr>
              <a:t>Muon tomography, X-ray imaging, gamma-ray imaging, and combined techniques are used to inspect trucks and shipping containers.</a:t>
            </a:r>
            <a:endParaRPr lang="en-US" sz="1400" dirty="0">
              <a:solidFill>
                <a:srgbClr val="0070C0"/>
              </a:solidFill>
            </a:endParaRPr>
          </a:p>
          <a:p>
            <a:r>
              <a:rPr lang="en-US" sz="1400" dirty="0" smtClean="0">
                <a:solidFill>
                  <a:srgbClr val="0070C0"/>
                </a:solidFill>
                <a:hlinkClick r:id="rId9"/>
              </a:rPr>
              <a:t>https</a:t>
            </a:r>
            <a:r>
              <a:rPr lang="en-US" sz="1400" dirty="0">
                <a:solidFill>
                  <a:srgbClr val="0070C0"/>
                </a:solidFill>
                <a:hlinkClick r:id="rId9"/>
              </a:rPr>
              <a:t>://doi.org/10.1098/rsta.2018.0051</a:t>
            </a:r>
            <a:endParaRPr lang="en-US" sz="1400" dirty="0">
              <a:solidFill>
                <a:srgbClr val="0070C0"/>
              </a:solidFill>
            </a:endParaRPr>
          </a:p>
        </p:txBody>
      </p:sp>
      <p:pic>
        <p:nvPicPr>
          <p:cNvPr id="33" name="Picture 10" descr="A picture containing skiing, LEGO&#10;&#10;Description automatically generated">
            <a:extLst>
              <a:ext uri="{FF2B5EF4-FFF2-40B4-BE49-F238E27FC236}">
                <a16:creationId xmlns:a16="http://schemas.microsoft.com/office/drawing/2014/main" id="{AF2F7518-EDB1-4E1E-A819-053619B20CC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8278" y="200216"/>
            <a:ext cx="2155615" cy="1427017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10321490" y="1759720"/>
            <a:ext cx="194874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U</a:t>
            </a:r>
            <a:r>
              <a:rPr lang="en-US" sz="1400" b="1" dirty="0" smtClean="0">
                <a:solidFill>
                  <a:srgbClr val="0070C0"/>
                </a:solidFill>
              </a:rPr>
              <a:t>ranium </a:t>
            </a:r>
            <a:r>
              <a:rPr lang="en-US" sz="1400" b="1" dirty="0">
                <a:solidFill>
                  <a:srgbClr val="0070C0"/>
                </a:solidFill>
              </a:rPr>
              <a:t>and lead ore exploration in the McArthur River (Canada) and Pend Oreille (USA) mines.</a:t>
            </a:r>
            <a:endParaRPr lang="en-US" sz="1400" dirty="0">
              <a:solidFill>
                <a:srgbClr val="0070C0"/>
              </a:solidFill>
            </a:endParaRPr>
          </a:p>
          <a:p>
            <a:r>
              <a:rPr lang="en-US" sz="1400" dirty="0" smtClean="0">
                <a:solidFill>
                  <a:srgbClr val="0070C0"/>
                </a:solidFill>
                <a:hlinkClick r:id="rId11"/>
              </a:rPr>
              <a:t>https</a:t>
            </a:r>
            <a:r>
              <a:rPr lang="en-US" sz="1400" dirty="0">
                <a:solidFill>
                  <a:srgbClr val="0070C0"/>
                </a:solidFill>
                <a:hlinkClick r:id="rId11"/>
              </a:rPr>
              <a:t>://doi.org/10.1098/rsta.2018.0061</a:t>
            </a:r>
            <a:endParaRPr lang="en-US" sz="1400" dirty="0"/>
          </a:p>
        </p:txBody>
      </p:sp>
      <p:pic>
        <p:nvPicPr>
          <p:cNvPr id="34" name="Picture 2" descr="A close up of a truck&#10;&#10;Description automatically generated">
            <a:extLst>
              <a:ext uri="{FF2B5EF4-FFF2-40B4-BE49-F238E27FC236}">
                <a16:creationId xmlns:a16="http://schemas.microsoft.com/office/drawing/2014/main" id="{D2A6595E-1D19-4CF6-A6A0-E23608C70C5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04" y="4959826"/>
            <a:ext cx="4259774" cy="1422764"/>
          </a:xfrm>
          <a:prstGeom prst="rect">
            <a:avLst/>
          </a:prstGeom>
        </p:spPr>
      </p:pic>
      <p:sp>
        <p:nvSpPr>
          <p:cNvPr id="35" name="Rectángulo 34"/>
          <p:cNvSpPr/>
          <p:nvPr/>
        </p:nvSpPr>
        <p:spPr>
          <a:xfrm>
            <a:off x="5873117" y="3882446"/>
            <a:ext cx="277544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0070C0"/>
                </a:solidFill>
              </a:rPr>
              <a:t>Fukushima reactors inspection</a:t>
            </a:r>
            <a:endParaRPr lang="en-US" sz="1600" b="1" dirty="0" smtClean="0">
              <a:solidFill>
                <a:srgbClr val="0070C0"/>
              </a:solidFill>
              <a:hlinkClick r:id="rId13"/>
            </a:endParaRPr>
          </a:p>
          <a:p>
            <a:r>
              <a:rPr lang="en-US" sz="1400" b="1" dirty="0" smtClean="0">
                <a:hlinkClick r:id="rId13"/>
              </a:rPr>
              <a:t>https</a:t>
            </a:r>
            <a:r>
              <a:rPr lang="en-US" sz="1400" b="1" dirty="0">
                <a:hlinkClick r:id="rId13"/>
              </a:rPr>
              <a:t>://</a:t>
            </a:r>
            <a:r>
              <a:rPr lang="en-US" sz="1400" b="1" dirty="0" smtClean="0">
                <a:hlinkClick r:id="rId13"/>
              </a:rPr>
              <a:t>arxiv.org/abs/1209.2761</a:t>
            </a:r>
            <a:endParaRPr lang="en-US" sz="1400" b="1" dirty="0" smtClean="0"/>
          </a:p>
          <a:p>
            <a:endParaRPr lang="en-US" sz="1600" b="1" dirty="0"/>
          </a:p>
        </p:txBody>
      </p:sp>
      <p:pic>
        <p:nvPicPr>
          <p:cNvPr id="36" name="Imagen 3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015402" y="4825260"/>
            <a:ext cx="1879759" cy="1870744"/>
          </a:xfrm>
          <a:prstGeom prst="rect">
            <a:avLst/>
          </a:prstGeom>
        </p:spPr>
      </p:pic>
      <p:pic>
        <p:nvPicPr>
          <p:cNvPr id="37" name="Picture 18" descr="A screenshot of a cell phone&#10;&#10;Description automatically generated">
            <a:extLst>
              <a:ext uri="{FF2B5EF4-FFF2-40B4-BE49-F238E27FC236}">
                <a16:creationId xmlns:a16="http://schemas.microsoft.com/office/drawing/2014/main" id="{C7A3B8D0-7B7B-4871-A8AF-2BF6FE668344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445" y="4900378"/>
            <a:ext cx="3413509" cy="1413193"/>
          </a:xfrm>
          <a:prstGeom prst="rect">
            <a:avLst/>
          </a:prstGeom>
        </p:spPr>
      </p:pic>
      <p:sp>
        <p:nvSpPr>
          <p:cNvPr id="38" name="Rectángulo 37"/>
          <p:cNvSpPr/>
          <p:nvPr/>
        </p:nvSpPr>
        <p:spPr>
          <a:xfrm>
            <a:off x="9076712" y="4036496"/>
            <a:ext cx="3165225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0070C0"/>
                </a:solidFill>
              </a:rPr>
              <a:t>Nuclear waste inspection</a:t>
            </a:r>
            <a:endParaRPr lang="en-US" sz="1600" b="1" dirty="0" smtClean="0">
              <a:solidFill>
                <a:srgbClr val="0070C0"/>
              </a:solidFill>
              <a:hlinkClick r:id="rId13"/>
            </a:endParaRPr>
          </a:p>
          <a:p>
            <a:r>
              <a:rPr lang="es-ES" sz="1400" b="1" dirty="0">
                <a:solidFill>
                  <a:srgbClr val="0070C0"/>
                </a:solidFill>
                <a:hlinkClick r:id="rId16"/>
              </a:rPr>
              <a:t>https://doi.org/10.1098/rsta.2018.0048</a:t>
            </a:r>
            <a:endParaRPr lang="es-ES" sz="1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140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/>
          <p:cNvGrpSpPr/>
          <p:nvPr/>
        </p:nvGrpSpPr>
        <p:grpSpPr>
          <a:xfrm>
            <a:off x="-6627" y="-16665"/>
            <a:ext cx="12103581" cy="6862415"/>
            <a:chOff x="-4970" y="-12499"/>
            <a:chExt cx="9077686" cy="5146811"/>
          </a:xfrm>
        </p:grpSpPr>
        <p:sp>
          <p:nvSpPr>
            <p:cNvPr id="7" name="CuadroTexto 6"/>
            <p:cNvSpPr txBox="1"/>
            <p:nvPr/>
          </p:nvSpPr>
          <p:spPr>
            <a:xfrm>
              <a:off x="3473200" y="4875974"/>
              <a:ext cx="2426145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70C0"/>
                  </a:solidFill>
                </a:rPr>
                <a:t>Muon Detectors – TIDPAN 2026 - June 18</a:t>
              </a:r>
              <a:r>
                <a:rPr lang="en-US" sz="1200" baseline="30000" dirty="0">
                  <a:solidFill>
                    <a:srgbClr val="0070C0"/>
                  </a:solidFill>
                </a:rPr>
                <a:t>th</a:t>
              </a:r>
              <a:r>
                <a:rPr lang="en-US" sz="1200" dirty="0">
                  <a:solidFill>
                    <a:srgbClr val="0070C0"/>
                  </a:solidFill>
                </a:rPr>
                <a:t>, 2026</a:t>
              </a:r>
            </a:p>
          </p:txBody>
        </p:sp>
        <p:sp>
          <p:nvSpPr>
            <p:cNvPr id="9" name="Marcador de número de diapositiva 3"/>
            <p:cNvSpPr txBox="1">
              <a:spLocks/>
            </p:cNvSpPr>
            <p:nvPr/>
          </p:nvSpPr>
          <p:spPr>
            <a:xfrm>
              <a:off x="6939116" y="4860412"/>
              <a:ext cx="2133600" cy="273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1pPr>
              <a:lvl2pPr marL="0" marR="0" lvl="1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2pPr>
              <a:lvl3pPr marL="0" marR="0" lvl="2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3pPr>
              <a:lvl4pPr marL="0" marR="0" lvl="3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4pPr>
              <a:lvl5pPr marL="0" marR="0" lvl="4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5pPr>
              <a:lvl6pPr marL="0" marR="0" lvl="5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6pPr>
              <a:lvl7pPr marL="0" marR="0" lvl="6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7pPr>
              <a:lvl8pPr marL="0" marR="0" lvl="7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8pPr>
              <a:lvl9pPr marL="0" marR="0" lvl="8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9pPr>
            </a:lstStyle>
            <a:p>
              <a:fld id="{C88907B1-18C4-493A-883C-D861E70103D1}" type="slidenum">
                <a:rPr lang="en-US" sz="1333">
                  <a:solidFill>
                    <a:srgbClr val="0070C0"/>
                  </a:solidFill>
                  <a:latin typeface="+mj-lt"/>
                </a:rPr>
                <a:t>41</a:t>
              </a:fld>
              <a:endParaRPr lang="en-US" sz="1333" dirty="0">
                <a:solidFill>
                  <a:srgbClr val="0070C0"/>
                </a:solidFill>
                <a:latin typeface="+mj-lt"/>
              </a:endParaRPr>
            </a:p>
          </p:txBody>
        </p:sp>
        <p:sp>
          <p:nvSpPr>
            <p:cNvPr id="12" name="Rectángulo redondeado 11"/>
            <p:cNvSpPr/>
            <p:nvPr/>
          </p:nvSpPr>
          <p:spPr>
            <a:xfrm>
              <a:off x="1051123" y="4964353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/>
            </a:p>
          </p:txBody>
        </p:sp>
        <p:sp>
          <p:nvSpPr>
            <p:cNvPr id="13" name="Rectángulo redondeado 12"/>
            <p:cNvSpPr/>
            <p:nvPr/>
          </p:nvSpPr>
          <p:spPr>
            <a:xfrm>
              <a:off x="6347392" y="4959777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/>
            </a:p>
          </p:txBody>
        </p:sp>
        <p:grpSp>
          <p:nvGrpSpPr>
            <p:cNvPr id="17" name="Grupo 16"/>
            <p:cNvGrpSpPr/>
            <p:nvPr/>
          </p:nvGrpSpPr>
          <p:grpSpPr>
            <a:xfrm>
              <a:off x="-4970" y="-12499"/>
              <a:ext cx="1010255" cy="5103917"/>
              <a:chOff x="-4970" y="-12499"/>
              <a:chExt cx="1010255" cy="5103917"/>
            </a:xfrm>
          </p:grpSpPr>
          <p:sp>
            <p:nvSpPr>
              <p:cNvPr id="16" name="Rectángulo 15"/>
              <p:cNvSpPr/>
              <p:nvPr/>
            </p:nvSpPr>
            <p:spPr>
              <a:xfrm>
                <a:off x="296529" y="0"/>
                <a:ext cx="242709" cy="459711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70C0">
                      <a:alpha val="5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400"/>
              </a:p>
            </p:txBody>
          </p:sp>
          <p:pic>
            <p:nvPicPr>
              <p:cNvPr id="6" name="Imagen 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6200000">
                <a:off x="-413287" y="400788"/>
                <a:ext cx="1314700" cy="488125"/>
              </a:xfrm>
              <a:prstGeom prst="rect">
                <a:avLst/>
              </a:prstGeom>
            </p:spPr>
          </p:pic>
          <p:pic>
            <p:nvPicPr>
              <p:cNvPr id="2" name="Imagen 1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6200000">
                <a:off x="-707628" y="2243646"/>
                <a:ext cx="1725992" cy="286680"/>
              </a:xfrm>
              <a:prstGeom prst="rect">
                <a:avLst/>
              </a:prstGeom>
            </p:spPr>
          </p:pic>
          <p:sp>
            <p:nvSpPr>
              <p:cNvPr id="8" name="CuadroTexto 7"/>
              <p:cNvSpPr txBox="1"/>
              <p:nvPr/>
            </p:nvSpPr>
            <p:spPr>
              <a:xfrm>
                <a:off x="20052" y="4860585"/>
                <a:ext cx="792717" cy="230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0070C0"/>
                    </a:solidFill>
                  </a:rPr>
                  <a:t>C. F. Bedoya</a:t>
                </a:r>
              </a:p>
            </p:txBody>
          </p:sp>
          <p:pic>
            <p:nvPicPr>
              <p:cNvPr id="14" name="Imagen 13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-164719" y="3816463"/>
                <a:ext cx="832586" cy="422901"/>
              </a:xfrm>
              <a:prstGeom prst="rect">
                <a:avLst/>
              </a:prstGeom>
            </p:spPr>
          </p:pic>
          <p:pic>
            <p:nvPicPr>
              <p:cNvPr id="15" name="Imagen 14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4970" y="4597119"/>
                <a:ext cx="1010255" cy="263293"/>
              </a:xfrm>
              <a:prstGeom prst="rect">
                <a:avLst/>
              </a:prstGeom>
            </p:spPr>
          </p:pic>
        </p:grpSp>
      </p:grpSp>
      <p:sp>
        <p:nvSpPr>
          <p:cNvPr id="19" name="Rectangle 1"/>
          <p:cNvSpPr/>
          <p:nvPr/>
        </p:nvSpPr>
        <p:spPr>
          <a:xfrm>
            <a:off x="1401498" y="-16666"/>
            <a:ext cx="9064997" cy="861774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474121" algn="l"/>
              </a:tabLst>
            </a:pPr>
            <a:r>
              <a:rPr lang="es-ES" sz="48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Muon </a:t>
            </a:r>
            <a:r>
              <a:rPr lang="es-ES" sz="4800" b="1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Detectors</a:t>
            </a:r>
            <a:r>
              <a:rPr lang="es-ES" sz="48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s-ES" sz="4800" b="1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Summary</a:t>
            </a:r>
            <a:endParaRPr lang="es-ES" sz="48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0" name="11 Conector recto"/>
          <p:cNvCxnSpPr/>
          <p:nvPr/>
        </p:nvCxnSpPr>
        <p:spPr>
          <a:xfrm>
            <a:off x="1205901" y="845108"/>
            <a:ext cx="1059239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ángulo 10"/>
          <p:cNvSpPr/>
          <p:nvPr/>
        </p:nvSpPr>
        <p:spPr>
          <a:xfrm>
            <a:off x="959241" y="1531683"/>
            <a:ext cx="10839055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600" dirty="0">
                <a:solidFill>
                  <a:srgbClr val="C00000"/>
                </a:solidFill>
              </a:rPr>
              <a:t>Muon systems are a fundamental component of modern particle physics </a:t>
            </a:r>
            <a:r>
              <a:rPr lang="en-US" altLang="en-US" sz="1600" dirty="0">
                <a:solidFill>
                  <a:srgbClr val="0070C0"/>
                </a:solidFill>
              </a:rPr>
              <a:t>experiments and, due to their large dimensions and cost constraints, </a:t>
            </a:r>
            <a:r>
              <a:rPr lang="en-US" altLang="en-US" sz="1600" dirty="0">
                <a:solidFill>
                  <a:srgbClr val="C00000"/>
                </a:solidFill>
              </a:rPr>
              <a:t>gaseous detectors</a:t>
            </a:r>
            <a:r>
              <a:rPr lang="en-US" altLang="en-US" sz="1600" dirty="0">
                <a:solidFill>
                  <a:srgbClr val="0070C0"/>
                </a:solidFill>
              </a:rPr>
              <a:t> remain the preferred technology for their instrumentation. </a:t>
            </a:r>
            <a:endParaRPr lang="en-US" altLang="en-US" sz="1600" dirty="0" smtClean="0">
              <a:solidFill>
                <a:srgbClr val="0070C0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altLang="en-US" sz="1600" dirty="0">
              <a:solidFill>
                <a:srgbClr val="0070C0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600" dirty="0">
                <a:solidFill>
                  <a:srgbClr val="0070C0"/>
                </a:solidFill>
              </a:rPr>
              <a:t>The operation of gaseous detectors is based on ionization, electron transport and avalanche multiplication, with </a:t>
            </a:r>
            <a:r>
              <a:rPr lang="en-US" altLang="en-US" sz="1600" dirty="0">
                <a:solidFill>
                  <a:srgbClr val="C00000"/>
                </a:solidFill>
              </a:rPr>
              <a:t>detector performance strongly influenced by the gas mixture and electric-field configuration. </a:t>
            </a:r>
            <a:endParaRPr lang="en-US" altLang="en-US" sz="1600" dirty="0" smtClean="0">
              <a:solidFill>
                <a:srgbClr val="C00000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altLang="en-US" sz="1600" dirty="0">
              <a:solidFill>
                <a:srgbClr val="0070C0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600" dirty="0">
                <a:solidFill>
                  <a:srgbClr val="0070C0"/>
                </a:solidFill>
              </a:rPr>
              <a:t>Over decades, gaseous detector technologies have evolved </a:t>
            </a:r>
            <a:r>
              <a:rPr lang="en-US" altLang="en-US" sz="1600" dirty="0">
                <a:solidFill>
                  <a:srgbClr val="C00000"/>
                </a:solidFill>
              </a:rPr>
              <a:t>from wire chambers to modern micro-pattern detectors</a:t>
            </a:r>
            <a:r>
              <a:rPr lang="en-US" altLang="en-US" sz="1600" dirty="0">
                <a:solidFill>
                  <a:srgbClr val="0070C0"/>
                </a:solidFill>
              </a:rPr>
              <a:t>, providing continuous improvements in spatial resolution, timing performance and rate capability. </a:t>
            </a:r>
            <a:endParaRPr lang="en-US" altLang="en-US" sz="1600" dirty="0" smtClean="0">
              <a:solidFill>
                <a:srgbClr val="0070C0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altLang="en-US" sz="1600" dirty="0">
              <a:solidFill>
                <a:srgbClr val="0070C0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600" dirty="0">
                <a:solidFill>
                  <a:srgbClr val="0070C0"/>
                </a:solidFill>
              </a:rPr>
              <a:t>Detector operation is limited by phenomena such as </a:t>
            </a:r>
            <a:r>
              <a:rPr lang="en-US" altLang="en-US" sz="1600" dirty="0">
                <a:solidFill>
                  <a:srgbClr val="C00000"/>
                </a:solidFill>
              </a:rPr>
              <a:t>discharges and ageing,</a:t>
            </a:r>
            <a:r>
              <a:rPr lang="en-US" altLang="en-US" sz="1600" dirty="0">
                <a:solidFill>
                  <a:srgbClr val="0070C0"/>
                </a:solidFill>
              </a:rPr>
              <a:t> which require dedicated mitigation strategies and careful detector design. </a:t>
            </a:r>
            <a:endParaRPr lang="en-US" altLang="en-US" sz="1600" dirty="0" smtClean="0">
              <a:solidFill>
                <a:srgbClr val="0070C0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altLang="en-US" sz="1600" dirty="0">
              <a:solidFill>
                <a:srgbClr val="0070C0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600" dirty="0">
                <a:solidFill>
                  <a:srgbClr val="C00000"/>
                </a:solidFill>
              </a:rPr>
              <a:t>Modern </a:t>
            </a:r>
            <a:r>
              <a:rPr lang="en-US" altLang="en-US" sz="1600" dirty="0" smtClean="0">
                <a:solidFill>
                  <a:srgbClr val="C00000"/>
                </a:solidFill>
              </a:rPr>
              <a:t>GEM, </a:t>
            </a:r>
            <a:r>
              <a:rPr lang="en-US" altLang="en-US" sz="1600" dirty="0" err="1" smtClean="0">
                <a:solidFill>
                  <a:srgbClr val="C00000"/>
                </a:solidFill>
              </a:rPr>
              <a:t>Micromegas</a:t>
            </a:r>
            <a:r>
              <a:rPr lang="en-US" altLang="en-US" sz="1600" dirty="0" smtClean="0">
                <a:solidFill>
                  <a:srgbClr val="C00000"/>
                </a:solidFill>
              </a:rPr>
              <a:t> and </a:t>
            </a:r>
            <a:r>
              <a:rPr lang="en-US" sz="1600" dirty="0" smtClean="0">
                <a:solidFill>
                  <a:srgbClr val="C00000"/>
                </a:solidFill>
              </a:rPr>
              <a:t>emerging </a:t>
            </a:r>
            <a:r>
              <a:rPr lang="en-US" sz="1600" dirty="0">
                <a:solidFill>
                  <a:srgbClr val="C00000"/>
                </a:solidFill>
              </a:rPr>
              <a:t>µRWELL </a:t>
            </a:r>
            <a:r>
              <a:rPr lang="en-US" sz="1600" dirty="0" smtClean="0">
                <a:solidFill>
                  <a:srgbClr val="C00000"/>
                </a:solidFill>
              </a:rPr>
              <a:t>detectors </a:t>
            </a:r>
            <a:r>
              <a:rPr lang="en-US" altLang="en-US" sz="1600" dirty="0" smtClean="0">
                <a:solidFill>
                  <a:srgbClr val="C00000"/>
                </a:solidFill>
              </a:rPr>
              <a:t>technologies </a:t>
            </a:r>
            <a:r>
              <a:rPr lang="en-US" altLang="en-US" sz="1600" dirty="0">
                <a:solidFill>
                  <a:srgbClr val="C00000"/>
                </a:solidFill>
              </a:rPr>
              <a:t>have extended the capabilities of gaseous detectors </a:t>
            </a:r>
            <a:r>
              <a:rPr lang="en-US" altLang="en-US" sz="1600" dirty="0">
                <a:solidFill>
                  <a:srgbClr val="0070C0"/>
                </a:solidFill>
              </a:rPr>
              <a:t>into the HL-LHC era, and future muon systems will combine high precision, fast timing and operation in extreme radiation environments. </a:t>
            </a:r>
          </a:p>
        </p:txBody>
      </p:sp>
    </p:spTree>
    <p:extLst>
      <p:ext uri="{BB962C8B-B14F-4D97-AF65-F5344CB8AC3E}">
        <p14:creationId xmlns:p14="http://schemas.microsoft.com/office/powerpoint/2010/main" val="1357784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/>
          <p:cNvGrpSpPr/>
          <p:nvPr/>
        </p:nvGrpSpPr>
        <p:grpSpPr>
          <a:xfrm>
            <a:off x="-6627" y="-16665"/>
            <a:ext cx="12103581" cy="6862415"/>
            <a:chOff x="-4970" y="-12499"/>
            <a:chExt cx="9077686" cy="5146811"/>
          </a:xfrm>
        </p:grpSpPr>
        <p:sp>
          <p:nvSpPr>
            <p:cNvPr id="7" name="CuadroTexto 6"/>
            <p:cNvSpPr txBox="1"/>
            <p:nvPr/>
          </p:nvSpPr>
          <p:spPr>
            <a:xfrm>
              <a:off x="3473200" y="4875974"/>
              <a:ext cx="2426145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70C0"/>
                  </a:solidFill>
                </a:rPr>
                <a:t>Muon Detectors – TIDPAN 2026 - June 18</a:t>
              </a:r>
              <a:r>
                <a:rPr lang="en-US" sz="1200" baseline="30000" dirty="0">
                  <a:solidFill>
                    <a:srgbClr val="0070C0"/>
                  </a:solidFill>
                </a:rPr>
                <a:t>th</a:t>
              </a:r>
              <a:r>
                <a:rPr lang="en-US" sz="1200" dirty="0">
                  <a:solidFill>
                    <a:srgbClr val="0070C0"/>
                  </a:solidFill>
                </a:rPr>
                <a:t>, 2026</a:t>
              </a:r>
            </a:p>
          </p:txBody>
        </p:sp>
        <p:sp>
          <p:nvSpPr>
            <p:cNvPr id="9" name="Marcador de número de diapositiva 3"/>
            <p:cNvSpPr txBox="1">
              <a:spLocks/>
            </p:cNvSpPr>
            <p:nvPr/>
          </p:nvSpPr>
          <p:spPr>
            <a:xfrm>
              <a:off x="6939116" y="4860412"/>
              <a:ext cx="2133600" cy="273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1pPr>
              <a:lvl2pPr marL="0" marR="0" lvl="1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2pPr>
              <a:lvl3pPr marL="0" marR="0" lvl="2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3pPr>
              <a:lvl4pPr marL="0" marR="0" lvl="3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4pPr>
              <a:lvl5pPr marL="0" marR="0" lvl="4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5pPr>
              <a:lvl6pPr marL="0" marR="0" lvl="5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6pPr>
              <a:lvl7pPr marL="0" marR="0" lvl="6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7pPr>
              <a:lvl8pPr marL="0" marR="0" lvl="7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8pPr>
              <a:lvl9pPr marL="0" marR="0" lvl="8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9pPr>
            </a:lstStyle>
            <a:p>
              <a:fld id="{C88907B1-18C4-493A-883C-D861E70103D1}" type="slidenum">
                <a:rPr lang="en-US" sz="1333">
                  <a:solidFill>
                    <a:srgbClr val="0070C0"/>
                  </a:solidFill>
                  <a:latin typeface="+mj-lt"/>
                </a:rPr>
                <a:t>42</a:t>
              </a:fld>
              <a:endParaRPr lang="en-US" sz="1333" dirty="0">
                <a:solidFill>
                  <a:srgbClr val="0070C0"/>
                </a:solidFill>
                <a:latin typeface="+mj-lt"/>
              </a:endParaRPr>
            </a:p>
          </p:txBody>
        </p:sp>
        <p:sp>
          <p:nvSpPr>
            <p:cNvPr id="12" name="Rectángulo redondeado 11"/>
            <p:cNvSpPr/>
            <p:nvPr/>
          </p:nvSpPr>
          <p:spPr>
            <a:xfrm>
              <a:off x="1051123" y="4964353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/>
            </a:p>
          </p:txBody>
        </p:sp>
        <p:sp>
          <p:nvSpPr>
            <p:cNvPr id="13" name="Rectángulo redondeado 12"/>
            <p:cNvSpPr/>
            <p:nvPr/>
          </p:nvSpPr>
          <p:spPr>
            <a:xfrm>
              <a:off x="6347392" y="4959777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/>
            </a:p>
          </p:txBody>
        </p:sp>
        <p:grpSp>
          <p:nvGrpSpPr>
            <p:cNvPr id="17" name="Grupo 16"/>
            <p:cNvGrpSpPr/>
            <p:nvPr/>
          </p:nvGrpSpPr>
          <p:grpSpPr>
            <a:xfrm>
              <a:off x="-4970" y="-12499"/>
              <a:ext cx="1010255" cy="5103917"/>
              <a:chOff x="-4970" y="-12499"/>
              <a:chExt cx="1010255" cy="5103917"/>
            </a:xfrm>
          </p:grpSpPr>
          <p:sp>
            <p:nvSpPr>
              <p:cNvPr id="16" name="Rectángulo 15"/>
              <p:cNvSpPr/>
              <p:nvPr/>
            </p:nvSpPr>
            <p:spPr>
              <a:xfrm>
                <a:off x="296529" y="0"/>
                <a:ext cx="242709" cy="459711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70C0">
                      <a:alpha val="5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400"/>
              </a:p>
            </p:txBody>
          </p:sp>
          <p:pic>
            <p:nvPicPr>
              <p:cNvPr id="6" name="Imagen 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6200000">
                <a:off x="-413287" y="400788"/>
                <a:ext cx="1314700" cy="488125"/>
              </a:xfrm>
              <a:prstGeom prst="rect">
                <a:avLst/>
              </a:prstGeom>
            </p:spPr>
          </p:pic>
          <p:pic>
            <p:nvPicPr>
              <p:cNvPr id="2" name="Imagen 1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6200000">
                <a:off x="-707628" y="2243646"/>
                <a:ext cx="1725992" cy="286680"/>
              </a:xfrm>
              <a:prstGeom prst="rect">
                <a:avLst/>
              </a:prstGeom>
            </p:spPr>
          </p:pic>
          <p:sp>
            <p:nvSpPr>
              <p:cNvPr id="8" name="CuadroTexto 7"/>
              <p:cNvSpPr txBox="1"/>
              <p:nvPr/>
            </p:nvSpPr>
            <p:spPr>
              <a:xfrm>
                <a:off x="20052" y="4860585"/>
                <a:ext cx="792717" cy="230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0070C0"/>
                    </a:solidFill>
                  </a:rPr>
                  <a:t>C. F. Bedoya</a:t>
                </a:r>
              </a:p>
            </p:txBody>
          </p:sp>
          <p:pic>
            <p:nvPicPr>
              <p:cNvPr id="14" name="Imagen 13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-164719" y="3816463"/>
                <a:ext cx="832586" cy="422901"/>
              </a:xfrm>
              <a:prstGeom prst="rect">
                <a:avLst/>
              </a:prstGeom>
            </p:spPr>
          </p:pic>
          <p:pic>
            <p:nvPicPr>
              <p:cNvPr id="15" name="Imagen 14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4970" y="4597119"/>
                <a:ext cx="1010255" cy="263293"/>
              </a:xfrm>
              <a:prstGeom prst="rect">
                <a:avLst/>
              </a:prstGeom>
            </p:spPr>
          </p:pic>
        </p:grpSp>
      </p:grpSp>
      <p:sp>
        <p:nvSpPr>
          <p:cNvPr id="19" name="Rectangle 1"/>
          <p:cNvSpPr/>
          <p:nvPr/>
        </p:nvSpPr>
        <p:spPr>
          <a:xfrm>
            <a:off x="1969598" y="1912041"/>
            <a:ext cx="9064997" cy="1138773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474121" algn="l"/>
              </a:tabLst>
            </a:pPr>
            <a:r>
              <a:rPr lang="es-ES" sz="6600" b="1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Questions</a:t>
            </a:r>
            <a:r>
              <a:rPr lang="es-ES" sz="66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s-ES" sz="66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0" name="11 Conector recto"/>
          <p:cNvCxnSpPr/>
          <p:nvPr/>
        </p:nvCxnSpPr>
        <p:spPr>
          <a:xfrm>
            <a:off x="1205900" y="3052281"/>
            <a:ext cx="1059239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3671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5</a:t>
            </a:fld>
            <a:endParaRPr lang="en-US"/>
          </a:p>
        </p:txBody>
      </p:sp>
      <p:grpSp>
        <p:nvGrpSpPr>
          <p:cNvPr id="18" name="Grupo 17"/>
          <p:cNvGrpSpPr/>
          <p:nvPr/>
        </p:nvGrpSpPr>
        <p:grpSpPr>
          <a:xfrm>
            <a:off x="-6627" y="-16665"/>
            <a:ext cx="12103581" cy="6862415"/>
            <a:chOff x="-4970" y="-12499"/>
            <a:chExt cx="9077686" cy="5146811"/>
          </a:xfrm>
        </p:grpSpPr>
        <p:sp>
          <p:nvSpPr>
            <p:cNvPr id="7" name="CuadroTexto 6"/>
            <p:cNvSpPr txBox="1"/>
            <p:nvPr/>
          </p:nvSpPr>
          <p:spPr>
            <a:xfrm>
              <a:off x="3473200" y="4875974"/>
              <a:ext cx="2426145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70C0"/>
                  </a:solidFill>
                </a:rPr>
                <a:t>Muon Detectors – TIDPAN 2026 - June 18</a:t>
              </a:r>
              <a:r>
                <a:rPr lang="en-US" sz="1200" baseline="30000" dirty="0">
                  <a:solidFill>
                    <a:srgbClr val="0070C0"/>
                  </a:solidFill>
                </a:rPr>
                <a:t>th</a:t>
              </a:r>
              <a:r>
                <a:rPr lang="en-US" sz="1200" dirty="0">
                  <a:solidFill>
                    <a:srgbClr val="0070C0"/>
                  </a:solidFill>
                </a:rPr>
                <a:t>, 2026</a:t>
              </a:r>
            </a:p>
          </p:txBody>
        </p:sp>
        <p:sp>
          <p:nvSpPr>
            <p:cNvPr id="9" name="Marcador de número de diapositiva 3"/>
            <p:cNvSpPr txBox="1">
              <a:spLocks/>
            </p:cNvSpPr>
            <p:nvPr/>
          </p:nvSpPr>
          <p:spPr>
            <a:xfrm>
              <a:off x="6939116" y="4860412"/>
              <a:ext cx="2133600" cy="273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1pPr>
              <a:lvl2pPr marL="0" marR="0" lvl="1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2pPr>
              <a:lvl3pPr marL="0" marR="0" lvl="2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3pPr>
              <a:lvl4pPr marL="0" marR="0" lvl="3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4pPr>
              <a:lvl5pPr marL="0" marR="0" lvl="4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5pPr>
              <a:lvl6pPr marL="0" marR="0" lvl="5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6pPr>
              <a:lvl7pPr marL="0" marR="0" lvl="6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7pPr>
              <a:lvl8pPr marL="0" marR="0" lvl="7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8pPr>
              <a:lvl9pPr marL="0" marR="0" lvl="8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9pPr>
            </a:lstStyle>
            <a:p>
              <a:fld id="{C88907B1-18C4-493A-883C-D861E70103D1}" type="slidenum">
                <a:rPr lang="en-US" sz="1333">
                  <a:solidFill>
                    <a:srgbClr val="0070C0"/>
                  </a:solidFill>
                  <a:latin typeface="+mj-lt"/>
                </a:rPr>
                <a:t>5</a:t>
              </a:fld>
              <a:endParaRPr lang="en-US" sz="1333" dirty="0">
                <a:solidFill>
                  <a:srgbClr val="0070C0"/>
                </a:solidFill>
                <a:latin typeface="+mj-lt"/>
              </a:endParaRPr>
            </a:p>
          </p:txBody>
        </p:sp>
        <p:sp>
          <p:nvSpPr>
            <p:cNvPr id="12" name="Rectángulo redondeado 11"/>
            <p:cNvSpPr/>
            <p:nvPr/>
          </p:nvSpPr>
          <p:spPr>
            <a:xfrm>
              <a:off x="1051123" y="4964353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/>
            </a:p>
          </p:txBody>
        </p:sp>
        <p:sp>
          <p:nvSpPr>
            <p:cNvPr id="13" name="Rectángulo redondeado 12"/>
            <p:cNvSpPr/>
            <p:nvPr/>
          </p:nvSpPr>
          <p:spPr>
            <a:xfrm>
              <a:off x="6347392" y="4959777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/>
            </a:p>
          </p:txBody>
        </p:sp>
        <p:grpSp>
          <p:nvGrpSpPr>
            <p:cNvPr id="17" name="Grupo 16"/>
            <p:cNvGrpSpPr/>
            <p:nvPr/>
          </p:nvGrpSpPr>
          <p:grpSpPr>
            <a:xfrm>
              <a:off x="-4970" y="-12499"/>
              <a:ext cx="1010255" cy="5103917"/>
              <a:chOff x="-4970" y="-12499"/>
              <a:chExt cx="1010255" cy="5103917"/>
            </a:xfrm>
          </p:grpSpPr>
          <p:sp>
            <p:nvSpPr>
              <p:cNvPr id="16" name="Rectángulo 15"/>
              <p:cNvSpPr/>
              <p:nvPr/>
            </p:nvSpPr>
            <p:spPr>
              <a:xfrm>
                <a:off x="296529" y="0"/>
                <a:ext cx="242709" cy="459711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70C0">
                      <a:alpha val="5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400"/>
              </a:p>
            </p:txBody>
          </p:sp>
          <p:pic>
            <p:nvPicPr>
              <p:cNvPr id="6" name="Imagen 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6200000">
                <a:off x="-413287" y="400788"/>
                <a:ext cx="1314700" cy="488125"/>
              </a:xfrm>
              <a:prstGeom prst="rect">
                <a:avLst/>
              </a:prstGeom>
            </p:spPr>
          </p:pic>
          <p:pic>
            <p:nvPicPr>
              <p:cNvPr id="2" name="Imagen 1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6200000">
                <a:off x="-707628" y="2243646"/>
                <a:ext cx="1725992" cy="286680"/>
              </a:xfrm>
              <a:prstGeom prst="rect">
                <a:avLst/>
              </a:prstGeom>
            </p:spPr>
          </p:pic>
          <p:sp>
            <p:nvSpPr>
              <p:cNvPr id="8" name="CuadroTexto 7"/>
              <p:cNvSpPr txBox="1"/>
              <p:nvPr/>
            </p:nvSpPr>
            <p:spPr>
              <a:xfrm>
                <a:off x="20052" y="4860585"/>
                <a:ext cx="792717" cy="230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0070C0"/>
                    </a:solidFill>
                  </a:rPr>
                  <a:t>C. F. Bedoya</a:t>
                </a:r>
              </a:p>
            </p:txBody>
          </p:sp>
          <p:pic>
            <p:nvPicPr>
              <p:cNvPr id="14" name="Imagen 13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-164719" y="3816463"/>
                <a:ext cx="832586" cy="422901"/>
              </a:xfrm>
              <a:prstGeom prst="rect">
                <a:avLst/>
              </a:prstGeom>
            </p:spPr>
          </p:pic>
          <p:pic>
            <p:nvPicPr>
              <p:cNvPr id="15" name="Imagen 14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4970" y="4597119"/>
                <a:ext cx="1010255" cy="263293"/>
              </a:xfrm>
              <a:prstGeom prst="rect">
                <a:avLst/>
              </a:prstGeom>
            </p:spPr>
          </p:pic>
        </p:grpSp>
      </p:grpSp>
      <p:sp>
        <p:nvSpPr>
          <p:cNvPr id="19" name="Rectangle 1"/>
          <p:cNvSpPr/>
          <p:nvPr/>
        </p:nvSpPr>
        <p:spPr>
          <a:xfrm>
            <a:off x="1401498" y="-16666"/>
            <a:ext cx="9064997" cy="861774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474121" algn="l"/>
              </a:tabLst>
            </a:pPr>
            <a:r>
              <a:rPr lang="es-ES" sz="48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Muon </a:t>
            </a:r>
            <a:r>
              <a:rPr lang="es-ES" sz="4800" b="1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Production</a:t>
            </a:r>
            <a:endParaRPr lang="es-ES" sz="48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0" name="11 Conector recto"/>
          <p:cNvCxnSpPr/>
          <p:nvPr/>
        </p:nvCxnSpPr>
        <p:spPr>
          <a:xfrm>
            <a:off x="1205901" y="845108"/>
            <a:ext cx="1059239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Imagen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0138" y="2885043"/>
            <a:ext cx="3523228" cy="3471307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8351555" y="842567"/>
            <a:ext cx="38849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Same way we produce muon beams:</a:t>
            </a:r>
          </a:p>
          <a:p>
            <a:r>
              <a:rPr lang="en-US" dirty="0" smtClean="0"/>
              <a:t>Proton beam + target+ decay+ concrete</a:t>
            </a:r>
            <a:endParaRPr lang="en-US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43831" y="1706882"/>
            <a:ext cx="1762125" cy="981075"/>
          </a:xfrm>
          <a:prstGeom prst="rect">
            <a:avLst/>
          </a:prstGeom>
        </p:spPr>
      </p:pic>
      <p:sp>
        <p:nvSpPr>
          <p:cNvPr id="21" name="CuadroTexto 20"/>
          <p:cNvSpPr txBox="1"/>
          <p:nvPr/>
        </p:nvSpPr>
        <p:spPr>
          <a:xfrm>
            <a:off x="953420" y="884832"/>
            <a:ext cx="72058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Atmosphere is a gigantic muon source:</a:t>
            </a:r>
          </a:p>
          <a:p>
            <a:r>
              <a:rPr lang="en-US" dirty="0" smtClean="0"/>
              <a:t>Primary cosmic rays (90% protons, 9% Helium, 1% heavier, e,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</a:p>
          <a:p>
            <a:r>
              <a:rPr lang="en-US" dirty="0" smtClean="0"/>
              <a:t>Secondary: collision with N</a:t>
            </a:r>
            <a:r>
              <a:rPr lang="en-US" baseline="-25000" dirty="0" smtClean="0"/>
              <a:t>2</a:t>
            </a:r>
            <a:r>
              <a:rPr lang="en-US" dirty="0" smtClean="0"/>
              <a:t> or O</a:t>
            </a:r>
            <a:r>
              <a:rPr lang="en-US" baseline="-25000" dirty="0" smtClean="0"/>
              <a:t>2</a:t>
            </a:r>
            <a:r>
              <a:rPr lang="en-US" dirty="0" smtClean="0"/>
              <a:t> (15-20 km) =&gt; </a:t>
            </a:r>
            <a:r>
              <a:rPr lang="en-US" dirty="0" err="1" smtClean="0"/>
              <a:t>pions</a:t>
            </a:r>
            <a:r>
              <a:rPr lang="en-US" dirty="0" smtClean="0"/>
              <a:t>, kaons =&gt; muons</a:t>
            </a:r>
            <a:endParaRPr lang="en-US" dirty="0"/>
          </a:p>
        </p:txBody>
      </p:sp>
      <p:sp>
        <p:nvSpPr>
          <p:cNvPr id="22" name="CuadroTexto 21"/>
          <p:cNvSpPr txBox="1"/>
          <p:nvPr/>
        </p:nvSpPr>
        <p:spPr>
          <a:xfrm>
            <a:off x="5064044" y="2418415"/>
            <a:ext cx="28761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Gill Sans Ultra Bold" panose="020B0A02020104020203" pitchFamily="34" charset="0"/>
              </a:rPr>
              <a:t>At sea level: </a:t>
            </a:r>
          </a:p>
          <a:p>
            <a:pPr algn="ctr"/>
            <a:r>
              <a:rPr lang="en-US" dirty="0" smtClean="0">
                <a:latin typeface="Gill Sans Ultra Bold" panose="020B0A02020104020203" pitchFamily="34" charset="0"/>
              </a:rPr>
              <a:t>~1 muon/cm</a:t>
            </a:r>
            <a:r>
              <a:rPr lang="en-US" baseline="30000" dirty="0" smtClean="0">
                <a:latin typeface="Gill Sans Ultra Bold" panose="020B0A02020104020203" pitchFamily="34" charset="0"/>
              </a:rPr>
              <a:t>2</a:t>
            </a:r>
            <a:r>
              <a:rPr lang="en-US" dirty="0" smtClean="0">
                <a:latin typeface="Gill Sans Ultra Bold" panose="020B0A02020104020203" pitchFamily="34" charset="0"/>
              </a:rPr>
              <a:t> min</a:t>
            </a:r>
            <a:r>
              <a:rPr lang="en-US" baseline="30000" dirty="0" smtClean="0">
                <a:latin typeface="Gill Sans Ultra Bold" panose="020B0A02020104020203" pitchFamily="34" charset="0"/>
              </a:rPr>
              <a:t>-1</a:t>
            </a:r>
            <a:endParaRPr lang="en-US" baseline="30000" dirty="0">
              <a:latin typeface="Gill Sans Ultra Bold" panose="020B0A02020104020203" pitchFamily="34" charset="0"/>
            </a:endParaRPr>
          </a:p>
        </p:txBody>
      </p:sp>
      <p:sp>
        <p:nvSpPr>
          <p:cNvPr id="24" name="CuadroTexto 23"/>
          <p:cNvSpPr txBox="1"/>
          <p:nvPr/>
        </p:nvSpPr>
        <p:spPr>
          <a:xfrm>
            <a:off x="5166207" y="3241920"/>
            <a:ext cx="2691552" cy="133882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l-GR" dirty="0" smtClean="0"/>
              <a:t>τ</a:t>
            </a:r>
            <a:r>
              <a:rPr lang="en-US" dirty="0" smtClean="0"/>
              <a:t> ~ 2.2 µs</a:t>
            </a:r>
          </a:p>
          <a:p>
            <a:pPr algn="ctr">
              <a:lnSpc>
                <a:spcPct val="150000"/>
              </a:lnSpc>
            </a:pPr>
            <a:r>
              <a:rPr lang="en-US" dirty="0" smtClean="0"/>
              <a:t>c·</a:t>
            </a:r>
            <a:r>
              <a:rPr lang="el-GR" dirty="0" smtClean="0"/>
              <a:t>τ</a:t>
            </a:r>
            <a:r>
              <a:rPr lang="en-US" dirty="0" smtClean="0"/>
              <a:t>  ~ 660 m</a:t>
            </a:r>
          </a:p>
          <a:p>
            <a:pPr algn="ctr">
              <a:lnSpc>
                <a:spcPct val="150000"/>
              </a:lnSpc>
            </a:pPr>
            <a:r>
              <a:rPr lang="en-US" dirty="0" smtClean="0"/>
              <a:t>????</a:t>
            </a:r>
          </a:p>
        </p:txBody>
      </p:sp>
      <p:pic>
        <p:nvPicPr>
          <p:cNvPr id="25" name="Imagen 2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044267" y="4744003"/>
            <a:ext cx="990600" cy="276225"/>
          </a:xfrm>
          <a:prstGeom prst="rect">
            <a:avLst/>
          </a:prstGeom>
        </p:spPr>
      </p:pic>
      <p:pic>
        <p:nvPicPr>
          <p:cNvPr id="26" name="Imagen 2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782330" y="5086466"/>
            <a:ext cx="1514475" cy="609600"/>
          </a:xfrm>
          <a:prstGeom prst="rect">
            <a:avLst/>
          </a:prstGeom>
        </p:spPr>
      </p:pic>
      <p:grpSp>
        <p:nvGrpSpPr>
          <p:cNvPr id="32" name="Grupo 31"/>
          <p:cNvGrpSpPr/>
          <p:nvPr/>
        </p:nvGrpSpPr>
        <p:grpSpPr>
          <a:xfrm>
            <a:off x="8515359" y="5758105"/>
            <a:ext cx="2045584" cy="400050"/>
            <a:chOff x="9553375" y="3691700"/>
            <a:chExt cx="2045584" cy="400050"/>
          </a:xfrm>
        </p:grpSpPr>
        <p:pic>
          <p:nvPicPr>
            <p:cNvPr id="27" name="Imagen 26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9553375" y="3691700"/>
              <a:ext cx="1104900" cy="400050"/>
            </a:xfrm>
            <a:prstGeom prst="rect">
              <a:avLst/>
            </a:prstGeom>
          </p:spPr>
        </p:pic>
        <p:pic>
          <p:nvPicPr>
            <p:cNvPr id="28" name="Imagen 27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10713134" y="3818364"/>
              <a:ext cx="885825" cy="266700"/>
            </a:xfrm>
            <a:prstGeom prst="rect">
              <a:avLst/>
            </a:prstGeom>
          </p:spPr>
        </p:pic>
      </p:grpSp>
      <p:sp>
        <p:nvSpPr>
          <p:cNvPr id="29" name="Rectángulo 28"/>
          <p:cNvSpPr/>
          <p:nvPr/>
        </p:nvSpPr>
        <p:spPr>
          <a:xfrm>
            <a:off x="8636853" y="1405177"/>
            <a:ext cx="3161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PSI, </a:t>
            </a:r>
            <a:r>
              <a:rPr lang="en-US" dirty="0" err="1" smtClean="0"/>
              <a:t>Fermilab</a:t>
            </a:r>
            <a:r>
              <a:rPr lang="en-US" dirty="0" smtClean="0"/>
              <a:t>, J-PARC and CERN.</a:t>
            </a:r>
            <a:endParaRPr lang="en-US" dirty="0"/>
          </a:p>
        </p:txBody>
      </p:sp>
      <p:pic>
        <p:nvPicPr>
          <p:cNvPr id="34" name="Imagen 3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069042" y="1866084"/>
            <a:ext cx="2729254" cy="2861644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5623218" y="5168166"/>
            <a:ext cx="25360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Close to speed of light, </a:t>
            </a:r>
            <a:r>
              <a:rPr lang="en-US" dirty="0" smtClean="0"/>
              <a:t>their time is slower</a:t>
            </a:r>
            <a:endParaRPr lang="en-US" dirty="0"/>
          </a:p>
        </p:txBody>
      </p:sp>
      <p:sp>
        <p:nvSpPr>
          <p:cNvPr id="23" name="Abrir llave 22"/>
          <p:cNvSpPr/>
          <p:nvPr/>
        </p:nvSpPr>
        <p:spPr>
          <a:xfrm>
            <a:off x="8159262" y="4580748"/>
            <a:ext cx="321565" cy="157740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CuadroTexto 29"/>
          <p:cNvSpPr txBox="1"/>
          <p:nvPr/>
        </p:nvSpPr>
        <p:spPr>
          <a:xfrm>
            <a:off x="3370467" y="1933319"/>
            <a:ext cx="11112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µ</a:t>
            </a:r>
            <a:r>
              <a:rPr lang="en-US" baseline="30000" dirty="0" smtClean="0"/>
              <a:t>+</a:t>
            </a:r>
            <a:r>
              <a:rPr lang="en-US" dirty="0" smtClean="0"/>
              <a:t>/µ</a:t>
            </a:r>
            <a:r>
              <a:rPr lang="en-US" baseline="30000" dirty="0" smtClean="0"/>
              <a:t>-</a:t>
            </a:r>
            <a:r>
              <a:rPr lang="en-US" dirty="0" smtClean="0"/>
              <a:t> ~1.3</a:t>
            </a:r>
          </a:p>
          <a:p>
            <a:endParaRPr lang="en-US" dirty="0" smtClean="0"/>
          </a:p>
          <a:p>
            <a:r>
              <a:rPr lang="en-US" dirty="0" smtClean="0"/>
              <a:t>p(</a:t>
            </a:r>
            <a:r>
              <a:rPr lang="en-US" dirty="0" err="1" smtClean="0"/>
              <a:t>uud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3" name="CuadroTexto 32"/>
          <p:cNvSpPr txBox="1"/>
          <p:nvPr/>
        </p:nvSpPr>
        <p:spPr>
          <a:xfrm>
            <a:off x="709385" y="1827379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</a:t>
            </a:r>
            <a:r>
              <a:rPr lang="en-US" dirty="0" err="1" smtClean="0"/>
              <a:t>ud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35" name="Conector recto 34"/>
          <p:cNvCxnSpPr/>
          <p:nvPr/>
        </p:nvCxnSpPr>
        <p:spPr>
          <a:xfrm flipV="1">
            <a:off x="946781" y="1933319"/>
            <a:ext cx="211822" cy="442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CuadroTexto 36"/>
          <p:cNvSpPr txBox="1"/>
          <p:nvPr/>
        </p:nvSpPr>
        <p:spPr>
          <a:xfrm>
            <a:off x="688689" y="2343596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(d</a:t>
            </a:r>
            <a:r>
              <a:rPr lang="en-US" dirty="0"/>
              <a:t>u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38" name="Conector recto 37"/>
          <p:cNvCxnSpPr/>
          <p:nvPr/>
        </p:nvCxnSpPr>
        <p:spPr>
          <a:xfrm flipV="1">
            <a:off x="926085" y="2449536"/>
            <a:ext cx="211822" cy="442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1096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6</a:t>
            </a:fld>
            <a:endParaRPr lang="en-US"/>
          </a:p>
        </p:txBody>
      </p:sp>
      <p:grpSp>
        <p:nvGrpSpPr>
          <p:cNvPr id="18" name="Grupo 17"/>
          <p:cNvGrpSpPr/>
          <p:nvPr/>
        </p:nvGrpSpPr>
        <p:grpSpPr>
          <a:xfrm>
            <a:off x="-6627" y="-16665"/>
            <a:ext cx="12103581" cy="6862415"/>
            <a:chOff x="-4970" y="-12499"/>
            <a:chExt cx="9077686" cy="5146811"/>
          </a:xfrm>
        </p:grpSpPr>
        <p:sp>
          <p:nvSpPr>
            <p:cNvPr id="7" name="CuadroTexto 6"/>
            <p:cNvSpPr txBox="1"/>
            <p:nvPr/>
          </p:nvSpPr>
          <p:spPr>
            <a:xfrm>
              <a:off x="3473200" y="4875974"/>
              <a:ext cx="2426145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70C0"/>
                  </a:solidFill>
                </a:rPr>
                <a:t>Muon Detectors – TIDPAN 2026 - June 18</a:t>
              </a:r>
              <a:r>
                <a:rPr lang="en-US" sz="1200" baseline="30000" dirty="0">
                  <a:solidFill>
                    <a:srgbClr val="0070C0"/>
                  </a:solidFill>
                </a:rPr>
                <a:t>th</a:t>
              </a:r>
              <a:r>
                <a:rPr lang="en-US" sz="1200" dirty="0">
                  <a:solidFill>
                    <a:srgbClr val="0070C0"/>
                  </a:solidFill>
                </a:rPr>
                <a:t>, 2026</a:t>
              </a:r>
            </a:p>
          </p:txBody>
        </p:sp>
        <p:sp>
          <p:nvSpPr>
            <p:cNvPr id="9" name="Marcador de número de diapositiva 3"/>
            <p:cNvSpPr txBox="1">
              <a:spLocks/>
            </p:cNvSpPr>
            <p:nvPr/>
          </p:nvSpPr>
          <p:spPr>
            <a:xfrm>
              <a:off x="6939116" y="4860412"/>
              <a:ext cx="2133600" cy="273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1pPr>
              <a:lvl2pPr marL="0" marR="0" lvl="1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2pPr>
              <a:lvl3pPr marL="0" marR="0" lvl="2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3pPr>
              <a:lvl4pPr marL="0" marR="0" lvl="3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4pPr>
              <a:lvl5pPr marL="0" marR="0" lvl="4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5pPr>
              <a:lvl6pPr marL="0" marR="0" lvl="5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6pPr>
              <a:lvl7pPr marL="0" marR="0" lvl="6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7pPr>
              <a:lvl8pPr marL="0" marR="0" lvl="7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8pPr>
              <a:lvl9pPr marL="0" marR="0" lvl="8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9pPr>
            </a:lstStyle>
            <a:p>
              <a:fld id="{C88907B1-18C4-493A-883C-D861E70103D1}" type="slidenum">
                <a:rPr lang="en-US" sz="1333">
                  <a:solidFill>
                    <a:srgbClr val="0070C0"/>
                  </a:solidFill>
                  <a:latin typeface="+mj-lt"/>
                </a:rPr>
                <a:t>6</a:t>
              </a:fld>
              <a:endParaRPr lang="en-US" sz="1333" dirty="0">
                <a:solidFill>
                  <a:srgbClr val="0070C0"/>
                </a:solidFill>
                <a:latin typeface="+mj-lt"/>
              </a:endParaRPr>
            </a:p>
          </p:txBody>
        </p:sp>
        <p:sp>
          <p:nvSpPr>
            <p:cNvPr id="12" name="Rectángulo redondeado 11"/>
            <p:cNvSpPr/>
            <p:nvPr/>
          </p:nvSpPr>
          <p:spPr>
            <a:xfrm>
              <a:off x="1051123" y="4964353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/>
            </a:p>
          </p:txBody>
        </p:sp>
        <p:sp>
          <p:nvSpPr>
            <p:cNvPr id="13" name="Rectángulo redondeado 12"/>
            <p:cNvSpPr/>
            <p:nvPr/>
          </p:nvSpPr>
          <p:spPr>
            <a:xfrm>
              <a:off x="6347392" y="4959777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/>
            </a:p>
          </p:txBody>
        </p:sp>
        <p:grpSp>
          <p:nvGrpSpPr>
            <p:cNvPr id="17" name="Grupo 16"/>
            <p:cNvGrpSpPr/>
            <p:nvPr/>
          </p:nvGrpSpPr>
          <p:grpSpPr>
            <a:xfrm>
              <a:off x="-4970" y="-12499"/>
              <a:ext cx="1010255" cy="5103917"/>
              <a:chOff x="-4970" y="-12499"/>
              <a:chExt cx="1010255" cy="5103917"/>
            </a:xfrm>
          </p:grpSpPr>
          <p:sp>
            <p:nvSpPr>
              <p:cNvPr id="16" name="Rectángulo 15"/>
              <p:cNvSpPr/>
              <p:nvPr/>
            </p:nvSpPr>
            <p:spPr>
              <a:xfrm>
                <a:off x="296529" y="0"/>
                <a:ext cx="242709" cy="459711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70C0">
                      <a:alpha val="5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400"/>
              </a:p>
            </p:txBody>
          </p:sp>
          <p:pic>
            <p:nvPicPr>
              <p:cNvPr id="6" name="Imagen 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6200000">
                <a:off x="-413287" y="400788"/>
                <a:ext cx="1314700" cy="488125"/>
              </a:xfrm>
              <a:prstGeom prst="rect">
                <a:avLst/>
              </a:prstGeom>
            </p:spPr>
          </p:pic>
          <p:pic>
            <p:nvPicPr>
              <p:cNvPr id="2" name="Imagen 1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6200000">
                <a:off x="-707628" y="2243646"/>
                <a:ext cx="1725992" cy="286680"/>
              </a:xfrm>
              <a:prstGeom prst="rect">
                <a:avLst/>
              </a:prstGeom>
            </p:spPr>
          </p:pic>
          <p:sp>
            <p:nvSpPr>
              <p:cNvPr id="8" name="CuadroTexto 7"/>
              <p:cNvSpPr txBox="1"/>
              <p:nvPr/>
            </p:nvSpPr>
            <p:spPr>
              <a:xfrm>
                <a:off x="20052" y="4860585"/>
                <a:ext cx="792717" cy="230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0070C0"/>
                    </a:solidFill>
                  </a:rPr>
                  <a:t>C. F. Bedoya</a:t>
                </a:r>
              </a:p>
            </p:txBody>
          </p:sp>
          <p:pic>
            <p:nvPicPr>
              <p:cNvPr id="14" name="Imagen 13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-164719" y="3816463"/>
                <a:ext cx="832586" cy="422901"/>
              </a:xfrm>
              <a:prstGeom prst="rect">
                <a:avLst/>
              </a:prstGeom>
            </p:spPr>
          </p:pic>
          <p:pic>
            <p:nvPicPr>
              <p:cNvPr id="15" name="Imagen 14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4970" y="4597119"/>
                <a:ext cx="1010255" cy="263293"/>
              </a:xfrm>
              <a:prstGeom prst="rect">
                <a:avLst/>
              </a:prstGeom>
            </p:spPr>
          </p:pic>
        </p:grpSp>
      </p:grpSp>
      <p:pic>
        <p:nvPicPr>
          <p:cNvPr id="2050" name="Picture 2" descr="https://dt-sx5.web.cern.ch/dt-sx5/Results/GlobalRuns/BeamCommissioning2025/Cosmics/Run391112/SummaryGifFiles/Wheel-1/STADigi_r391112_W-1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0329" y="2296651"/>
            <a:ext cx="5683571" cy="3832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dt-sx5.web.cern.ch/dt-sx5/Results/GlobalRuns/Beam2025/Collisions/Run393448/SummaryGifFiles/Wheel-1/STADigi_r393448_W-1.gi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622" y="2296650"/>
            <a:ext cx="5683229" cy="3832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/>
          <p:cNvSpPr txBox="1"/>
          <p:nvPr/>
        </p:nvSpPr>
        <p:spPr>
          <a:xfrm>
            <a:off x="1679788" y="1736253"/>
            <a:ext cx="37197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LHC COLLISIONS at CMS</a:t>
            </a:r>
            <a:endParaRPr lang="en-US" sz="2800" b="1" dirty="0"/>
          </a:p>
        </p:txBody>
      </p:sp>
      <p:sp>
        <p:nvSpPr>
          <p:cNvPr id="24" name="CuadroTexto 23"/>
          <p:cNvSpPr txBox="1"/>
          <p:nvPr/>
        </p:nvSpPr>
        <p:spPr>
          <a:xfrm>
            <a:off x="7815758" y="1683983"/>
            <a:ext cx="26938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COSMICS at CMS</a:t>
            </a:r>
            <a:endParaRPr lang="en-US" sz="2800" b="1" dirty="0"/>
          </a:p>
        </p:txBody>
      </p:sp>
      <p:sp>
        <p:nvSpPr>
          <p:cNvPr id="25" name="CuadroTexto 24"/>
          <p:cNvSpPr txBox="1"/>
          <p:nvPr/>
        </p:nvSpPr>
        <p:spPr>
          <a:xfrm>
            <a:off x="726819" y="683513"/>
            <a:ext cx="70780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Muons can </a:t>
            </a:r>
            <a:r>
              <a:rPr lang="en-US" dirty="0" smtClean="0"/>
              <a:t>be: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Calibration source (cosmic ray data taking routinely at CMS, LHC)</a:t>
            </a:r>
          </a:p>
        </p:txBody>
      </p:sp>
      <p:sp>
        <p:nvSpPr>
          <p:cNvPr id="26" name="Rectangle 1"/>
          <p:cNvSpPr/>
          <p:nvPr/>
        </p:nvSpPr>
        <p:spPr>
          <a:xfrm>
            <a:off x="1401498" y="-184615"/>
            <a:ext cx="9064997" cy="861774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474121" algn="l"/>
              </a:tabLst>
            </a:pPr>
            <a:r>
              <a:rPr lang="es-ES" sz="4800" b="1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Muons</a:t>
            </a:r>
            <a:r>
              <a:rPr lang="es-ES" sz="48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4800" b="1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es-ES" sz="48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4800" b="1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calibration</a:t>
            </a:r>
            <a:endParaRPr lang="es-ES" sz="48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7" name="11 Conector recto"/>
          <p:cNvCxnSpPr/>
          <p:nvPr/>
        </p:nvCxnSpPr>
        <p:spPr>
          <a:xfrm>
            <a:off x="1205901" y="677159"/>
            <a:ext cx="1059239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7602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18" name="Grupo 17"/>
          <p:cNvGrpSpPr/>
          <p:nvPr/>
        </p:nvGrpSpPr>
        <p:grpSpPr>
          <a:xfrm>
            <a:off x="-6627" y="-16665"/>
            <a:ext cx="12103581" cy="6862415"/>
            <a:chOff x="-4970" y="-12499"/>
            <a:chExt cx="9077686" cy="5146811"/>
          </a:xfrm>
        </p:grpSpPr>
        <p:sp>
          <p:nvSpPr>
            <p:cNvPr id="7" name="CuadroTexto 6"/>
            <p:cNvSpPr txBox="1"/>
            <p:nvPr/>
          </p:nvSpPr>
          <p:spPr>
            <a:xfrm>
              <a:off x="3473200" y="4875974"/>
              <a:ext cx="2426145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70C0"/>
                  </a:solidFill>
                </a:rPr>
                <a:t>Muon Detectors – TIDPAN 2026 - June 18</a:t>
              </a:r>
              <a:r>
                <a:rPr lang="en-US" sz="1200" baseline="30000" dirty="0">
                  <a:solidFill>
                    <a:srgbClr val="0070C0"/>
                  </a:solidFill>
                </a:rPr>
                <a:t>th</a:t>
              </a:r>
              <a:r>
                <a:rPr lang="en-US" sz="1200" dirty="0">
                  <a:solidFill>
                    <a:srgbClr val="0070C0"/>
                  </a:solidFill>
                </a:rPr>
                <a:t>, 2026</a:t>
              </a:r>
            </a:p>
          </p:txBody>
        </p:sp>
        <p:sp>
          <p:nvSpPr>
            <p:cNvPr id="9" name="Marcador de número de diapositiva 3"/>
            <p:cNvSpPr txBox="1">
              <a:spLocks/>
            </p:cNvSpPr>
            <p:nvPr/>
          </p:nvSpPr>
          <p:spPr>
            <a:xfrm>
              <a:off x="6939116" y="4860412"/>
              <a:ext cx="2133600" cy="273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1pPr>
              <a:lvl2pPr marL="0" marR="0" lvl="1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2pPr>
              <a:lvl3pPr marL="0" marR="0" lvl="2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3pPr>
              <a:lvl4pPr marL="0" marR="0" lvl="3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4pPr>
              <a:lvl5pPr marL="0" marR="0" lvl="4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5pPr>
              <a:lvl6pPr marL="0" marR="0" lvl="5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6pPr>
              <a:lvl7pPr marL="0" marR="0" lvl="6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7pPr>
              <a:lvl8pPr marL="0" marR="0" lvl="7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8pPr>
              <a:lvl9pPr marL="0" marR="0" lvl="8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9pPr>
            </a:lstStyle>
            <a:p>
              <a:fld id="{C88907B1-18C4-493A-883C-D861E70103D1}" type="slidenum">
                <a:rPr lang="en-US" sz="1333">
                  <a:solidFill>
                    <a:srgbClr val="0070C0"/>
                  </a:solidFill>
                  <a:latin typeface="+mj-lt"/>
                </a:rPr>
                <a:t>7</a:t>
              </a:fld>
              <a:endParaRPr lang="en-US" sz="1333" dirty="0">
                <a:solidFill>
                  <a:srgbClr val="0070C0"/>
                </a:solidFill>
                <a:latin typeface="+mj-lt"/>
              </a:endParaRPr>
            </a:p>
          </p:txBody>
        </p:sp>
        <p:sp>
          <p:nvSpPr>
            <p:cNvPr id="12" name="Rectángulo redondeado 11"/>
            <p:cNvSpPr/>
            <p:nvPr/>
          </p:nvSpPr>
          <p:spPr>
            <a:xfrm>
              <a:off x="1051123" y="4964353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/>
            </a:p>
          </p:txBody>
        </p:sp>
        <p:sp>
          <p:nvSpPr>
            <p:cNvPr id="13" name="Rectángulo redondeado 12"/>
            <p:cNvSpPr/>
            <p:nvPr/>
          </p:nvSpPr>
          <p:spPr>
            <a:xfrm>
              <a:off x="6347392" y="4959777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/>
            </a:p>
          </p:txBody>
        </p:sp>
        <p:grpSp>
          <p:nvGrpSpPr>
            <p:cNvPr id="17" name="Grupo 16"/>
            <p:cNvGrpSpPr/>
            <p:nvPr/>
          </p:nvGrpSpPr>
          <p:grpSpPr>
            <a:xfrm>
              <a:off x="-4970" y="-12499"/>
              <a:ext cx="1010255" cy="5103917"/>
              <a:chOff x="-4970" y="-12499"/>
              <a:chExt cx="1010255" cy="5103917"/>
            </a:xfrm>
          </p:grpSpPr>
          <p:sp>
            <p:nvSpPr>
              <p:cNvPr id="16" name="Rectángulo 15"/>
              <p:cNvSpPr/>
              <p:nvPr/>
            </p:nvSpPr>
            <p:spPr>
              <a:xfrm>
                <a:off x="296529" y="0"/>
                <a:ext cx="242709" cy="459711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70C0">
                      <a:alpha val="5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400"/>
              </a:p>
            </p:txBody>
          </p:sp>
          <p:pic>
            <p:nvPicPr>
              <p:cNvPr id="6" name="Imagen 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6200000">
                <a:off x="-413287" y="400788"/>
                <a:ext cx="1314700" cy="488125"/>
              </a:xfrm>
              <a:prstGeom prst="rect">
                <a:avLst/>
              </a:prstGeom>
            </p:spPr>
          </p:pic>
          <p:pic>
            <p:nvPicPr>
              <p:cNvPr id="2" name="Imagen 1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6200000">
                <a:off x="-707628" y="2243646"/>
                <a:ext cx="1725992" cy="286680"/>
              </a:xfrm>
              <a:prstGeom prst="rect">
                <a:avLst/>
              </a:prstGeom>
            </p:spPr>
          </p:pic>
          <p:sp>
            <p:nvSpPr>
              <p:cNvPr id="8" name="CuadroTexto 7"/>
              <p:cNvSpPr txBox="1"/>
              <p:nvPr/>
            </p:nvSpPr>
            <p:spPr>
              <a:xfrm>
                <a:off x="20052" y="4860585"/>
                <a:ext cx="792717" cy="230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0070C0"/>
                    </a:solidFill>
                  </a:rPr>
                  <a:t>C. F. Bedoya</a:t>
                </a:r>
              </a:p>
            </p:txBody>
          </p:sp>
          <p:pic>
            <p:nvPicPr>
              <p:cNvPr id="14" name="Imagen 13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-164719" y="3816463"/>
                <a:ext cx="832586" cy="422901"/>
              </a:xfrm>
              <a:prstGeom prst="rect">
                <a:avLst/>
              </a:prstGeom>
            </p:spPr>
          </p:pic>
          <p:pic>
            <p:nvPicPr>
              <p:cNvPr id="15" name="Imagen 14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4970" y="4597119"/>
                <a:ext cx="1010255" cy="263293"/>
              </a:xfrm>
              <a:prstGeom prst="rect">
                <a:avLst/>
              </a:prstGeom>
            </p:spPr>
          </p:pic>
        </p:grpSp>
      </p:grpSp>
      <p:pic>
        <p:nvPicPr>
          <p:cNvPr id="21" name="Imagen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5121" y="2683997"/>
            <a:ext cx="6926983" cy="3826496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7515868" y="3637510"/>
            <a:ext cx="429208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Muons in underground neutrino detectors</a:t>
            </a:r>
            <a:r>
              <a:rPr lang="en-US" dirty="0"/>
              <a:t> </a:t>
            </a:r>
            <a:r>
              <a:rPr lang="en-US" dirty="0" smtClean="0"/>
              <a:t>play a dual role: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unwanted background</a:t>
            </a:r>
            <a:r>
              <a:rPr lang="en-US" dirty="0" smtClean="0"/>
              <a:t>: few thousand meters water equivalent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signature</a:t>
            </a:r>
            <a:r>
              <a:rPr lang="en-US" dirty="0"/>
              <a:t>:</a:t>
            </a:r>
            <a:r>
              <a:rPr lang="en-US" dirty="0" smtClean="0"/>
              <a:t> Muon neutrinos will most of the time interact via charge-current reactions</a:t>
            </a:r>
          </a:p>
          <a:p>
            <a:pPr lvl="3"/>
            <a:r>
              <a:rPr lang="en-US" dirty="0" smtClean="0"/>
              <a:t>ν N –&gt; μ + X</a:t>
            </a:r>
          </a:p>
          <a:p>
            <a:r>
              <a:rPr lang="en-US" dirty="0" smtClean="0"/>
              <a:t>            energetic muon in the final state</a:t>
            </a:r>
          </a:p>
          <a:p>
            <a:r>
              <a:rPr lang="en-US" dirty="0" smtClean="0"/>
              <a:t>     (muon detected by Cherenkov radiation)</a:t>
            </a:r>
          </a:p>
        </p:txBody>
      </p:sp>
      <p:sp>
        <p:nvSpPr>
          <p:cNvPr id="22" name="CuadroTexto 21"/>
          <p:cNvSpPr txBox="1"/>
          <p:nvPr/>
        </p:nvSpPr>
        <p:spPr>
          <a:xfrm>
            <a:off x="726819" y="683513"/>
            <a:ext cx="707805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Muons can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be: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Calibration source (cosmic ray data taking routinely at CMS, LHC)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Background </a:t>
            </a:r>
            <a:r>
              <a:rPr lang="en-US" dirty="0"/>
              <a:t>in dark matter experiments and </a:t>
            </a:r>
            <a:r>
              <a:rPr lang="en-US" dirty="0" smtClean="0"/>
              <a:t>others =&gt; </a:t>
            </a:r>
            <a:r>
              <a:rPr lang="en-US" sz="2000" b="1" dirty="0" smtClean="0">
                <a:solidFill>
                  <a:srgbClr val="C00000"/>
                </a:solidFill>
              </a:rPr>
              <a:t>underground</a:t>
            </a:r>
            <a:r>
              <a:rPr lang="en-US" dirty="0" smtClean="0"/>
              <a:t> 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sp>
        <p:nvSpPr>
          <p:cNvPr id="23" name="Rectángulo 22"/>
          <p:cNvSpPr/>
          <p:nvPr/>
        </p:nvSpPr>
        <p:spPr>
          <a:xfrm>
            <a:off x="471357" y="1832485"/>
            <a:ext cx="55355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3"/>
            <a:r>
              <a:rPr lang="en-US" dirty="0" smtClean="0"/>
              <a:t>Even if the muon is detected and </a:t>
            </a:r>
            <a:r>
              <a:rPr lang="en-US" dirty="0" smtClean="0">
                <a:solidFill>
                  <a:srgbClr val="C00000"/>
                </a:solidFill>
              </a:rPr>
              <a:t>vetoed</a:t>
            </a:r>
            <a:r>
              <a:rPr lang="en-US" dirty="0" smtClean="0"/>
              <a:t>, its by-products mimic rare physics signals.</a:t>
            </a:r>
            <a:endParaRPr lang="en-US" dirty="0"/>
          </a:p>
        </p:txBody>
      </p:sp>
      <p:sp>
        <p:nvSpPr>
          <p:cNvPr id="20" name="Rectangle 1"/>
          <p:cNvSpPr/>
          <p:nvPr/>
        </p:nvSpPr>
        <p:spPr>
          <a:xfrm>
            <a:off x="-240110" y="-46609"/>
            <a:ext cx="9064997" cy="677108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474121" algn="l"/>
              </a:tabLst>
            </a:pPr>
            <a:r>
              <a:rPr lang="es-ES" sz="3600" b="1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Muons</a:t>
            </a:r>
            <a:r>
              <a:rPr lang="es-ES" sz="36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as </a:t>
            </a:r>
            <a:r>
              <a:rPr lang="es-ES" sz="3600" b="1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signal</a:t>
            </a:r>
            <a:r>
              <a:rPr lang="es-ES" sz="36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and as </a:t>
            </a:r>
            <a:r>
              <a:rPr lang="es-ES" sz="3600" b="1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background</a:t>
            </a:r>
            <a:endParaRPr lang="es-ES" sz="36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4" name="11 Conector recto"/>
          <p:cNvCxnSpPr/>
          <p:nvPr/>
        </p:nvCxnSpPr>
        <p:spPr>
          <a:xfrm>
            <a:off x="1205901" y="677158"/>
            <a:ext cx="1059239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Imagen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65793" y="-53018"/>
            <a:ext cx="4344318" cy="3083278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7804872" y="2867198"/>
            <a:ext cx="429208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/>
              <a:t>https://scoap3-prod-backend.s3.cern.ch/media/files/72139/10.1140/epjc/s10052-022-10658-6_a.pdf</a:t>
            </a:r>
          </a:p>
        </p:txBody>
      </p:sp>
      <p:cxnSp>
        <p:nvCxnSpPr>
          <p:cNvPr id="27" name="Conector recto de flecha 26"/>
          <p:cNvCxnSpPr/>
          <p:nvPr/>
        </p:nvCxnSpPr>
        <p:spPr>
          <a:xfrm>
            <a:off x="6335447" y="2031986"/>
            <a:ext cx="1617430" cy="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9538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8</a:t>
            </a:fld>
            <a:endParaRPr lang="en-US"/>
          </a:p>
        </p:txBody>
      </p:sp>
      <p:grpSp>
        <p:nvGrpSpPr>
          <p:cNvPr id="18" name="Grupo 17"/>
          <p:cNvGrpSpPr/>
          <p:nvPr/>
        </p:nvGrpSpPr>
        <p:grpSpPr>
          <a:xfrm>
            <a:off x="-6627" y="-16665"/>
            <a:ext cx="12103581" cy="6862415"/>
            <a:chOff x="-4970" y="-12499"/>
            <a:chExt cx="9077686" cy="5146811"/>
          </a:xfrm>
        </p:grpSpPr>
        <p:sp>
          <p:nvSpPr>
            <p:cNvPr id="7" name="CuadroTexto 6"/>
            <p:cNvSpPr txBox="1"/>
            <p:nvPr/>
          </p:nvSpPr>
          <p:spPr>
            <a:xfrm>
              <a:off x="3473200" y="4875974"/>
              <a:ext cx="2426145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70C0"/>
                  </a:solidFill>
                </a:rPr>
                <a:t>Muon Detectors – TIDPAN 2026 - June 18</a:t>
              </a:r>
              <a:r>
                <a:rPr lang="en-US" sz="1200" baseline="30000" dirty="0">
                  <a:solidFill>
                    <a:srgbClr val="0070C0"/>
                  </a:solidFill>
                </a:rPr>
                <a:t>th</a:t>
              </a:r>
              <a:r>
                <a:rPr lang="en-US" sz="1200" dirty="0">
                  <a:solidFill>
                    <a:srgbClr val="0070C0"/>
                  </a:solidFill>
                </a:rPr>
                <a:t>, 2026</a:t>
              </a:r>
            </a:p>
          </p:txBody>
        </p:sp>
        <p:sp>
          <p:nvSpPr>
            <p:cNvPr id="9" name="Marcador de número de diapositiva 3"/>
            <p:cNvSpPr txBox="1">
              <a:spLocks/>
            </p:cNvSpPr>
            <p:nvPr/>
          </p:nvSpPr>
          <p:spPr>
            <a:xfrm>
              <a:off x="6939116" y="4860412"/>
              <a:ext cx="2133600" cy="273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1pPr>
              <a:lvl2pPr marL="0" marR="0" lvl="1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2pPr>
              <a:lvl3pPr marL="0" marR="0" lvl="2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3pPr>
              <a:lvl4pPr marL="0" marR="0" lvl="3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4pPr>
              <a:lvl5pPr marL="0" marR="0" lvl="4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5pPr>
              <a:lvl6pPr marL="0" marR="0" lvl="5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6pPr>
              <a:lvl7pPr marL="0" marR="0" lvl="6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7pPr>
              <a:lvl8pPr marL="0" marR="0" lvl="7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8pPr>
              <a:lvl9pPr marL="0" marR="0" lvl="8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9pPr>
            </a:lstStyle>
            <a:p>
              <a:fld id="{C88907B1-18C4-493A-883C-D861E70103D1}" type="slidenum">
                <a:rPr lang="en-US" sz="1333">
                  <a:solidFill>
                    <a:srgbClr val="0070C0"/>
                  </a:solidFill>
                  <a:latin typeface="+mj-lt"/>
                </a:rPr>
                <a:t>8</a:t>
              </a:fld>
              <a:endParaRPr lang="en-US" sz="1333" dirty="0">
                <a:solidFill>
                  <a:srgbClr val="0070C0"/>
                </a:solidFill>
                <a:latin typeface="+mj-lt"/>
              </a:endParaRPr>
            </a:p>
          </p:txBody>
        </p:sp>
        <p:sp>
          <p:nvSpPr>
            <p:cNvPr id="12" name="Rectángulo redondeado 11"/>
            <p:cNvSpPr/>
            <p:nvPr/>
          </p:nvSpPr>
          <p:spPr>
            <a:xfrm>
              <a:off x="1051123" y="4964353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/>
            </a:p>
          </p:txBody>
        </p:sp>
        <p:sp>
          <p:nvSpPr>
            <p:cNvPr id="13" name="Rectángulo redondeado 12"/>
            <p:cNvSpPr/>
            <p:nvPr/>
          </p:nvSpPr>
          <p:spPr>
            <a:xfrm>
              <a:off x="6347392" y="4959777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/>
            </a:p>
          </p:txBody>
        </p:sp>
        <p:grpSp>
          <p:nvGrpSpPr>
            <p:cNvPr id="17" name="Grupo 16"/>
            <p:cNvGrpSpPr/>
            <p:nvPr/>
          </p:nvGrpSpPr>
          <p:grpSpPr>
            <a:xfrm>
              <a:off x="-4970" y="-12499"/>
              <a:ext cx="1010255" cy="5103917"/>
              <a:chOff x="-4970" y="-12499"/>
              <a:chExt cx="1010255" cy="5103917"/>
            </a:xfrm>
          </p:grpSpPr>
          <p:sp>
            <p:nvSpPr>
              <p:cNvPr id="16" name="Rectángulo 15"/>
              <p:cNvSpPr/>
              <p:nvPr/>
            </p:nvSpPr>
            <p:spPr>
              <a:xfrm>
                <a:off x="296529" y="0"/>
                <a:ext cx="242709" cy="459711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70C0">
                      <a:alpha val="5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400"/>
              </a:p>
            </p:txBody>
          </p:sp>
          <p:pic>
            <p:nvPicPr>
              <p:cNvPr id="6" name="Imagen 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6200000">
                <a:off x="-413287" y="400788"/>
                <a:ext cx="1314700" cy="488125"/>
              </a:xfrm>
              <a:prstGeom prst="rect">
                <a:avLst/>
              </a:prstGeom>
            </p:spPr>
          </p:pic>
          <p:pic>
            <p:nvPicPr>
              <p:cNvPr id="2" name="Imagen 1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6200000">
                <a:off x="-707628" y="2243646"/>
                <a:ext cx="1725992" cy="286680"/>
              </a:xfrm>
              <a:prstGeom prst="rect">
                <a:avLst/>
              </a:prstGeom>
            </p:spPr>
          </p:pic>
          <p:sp>
            <p:nvSpPr>
              <p:cNvPr id="8" name="CuadroTexto 7"/>
              <p:cNvSpPr txBox="1"/>
              <p:nvPr/>
            </p:nvSpPr>
            <p:spPr>
              <a:xfrm>
                <a:off x="20052" y="4860585"/>
                <a:ext cx="792717" cy="230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0070C0"/>
                    </a:solidFill>
                  </a:rPr>
                  <a:t>C. F. Bedoya</a:t>
                </a:r>
              </a:p>
            </p:txBody>
          </p:sp>
          <p:pic>
            <p:nvPicPr>
              <p:cNvPr id="14" name="Imagen 13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-164719" y="3816463"/>
                <a:ext cx="832586" cy="422901"/>
              </a:xfrm>
              <a:prstGeom prst="rect">
                <a:avLst/>
              </a:prstGeom>
            </p:spPr>
          </p:pic>
          <p:pic>
            <p:nvPicPr>
              <p:cNvPr id="15" name="Imagen 14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4970" y="4597119"/>
                <a:ext cx="1010255" cy="263293"/>
              </a:xfrm>
              <a:prstGeom prst="rect">
                <a:avLst/>
              </a:prstGeom>
            </p:spPr>
          </p:pic>
        </p:grpSp>
      </p:grpSp>
      <p:sp>
        <p:nvSpPr>
          <p:cNvPr id="19" name="Rectangle 1"/>
          <p:cNvSpPr/>
          <p:nvPr/>
        </p:nvSpPr>
        <p:spPr>
          <a:xfrm>
            <a:off x="959241" y="1194318"/>
            <a:ext cx="10569685" cy="3662541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474121" algn="l"/>
              </a:tabLst>
            </a:pPr>
            <a:r>
              <a:rPr lang="en-US" sz="66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27000" endPos="32000" dist="5000" dir="5400000" sy="-100000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How Muons loose their energy?</a:t>
            </a:r>
          </a:p>
          <a:p>
            <a:pPr algn="ctr">
              <a:tabLst>
                <a:tab pos="474121" algn="l"/>
              </a:tabLst>
            </a:pPr>
            <a:endParaRPr lang="en-US" sz="6600" b="1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27000" endPos="32000" dist="5000" dir="5400000" sy="-100000" rotWithShape="0"/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tabLst>
                <a:tab pos="474121" algn="l"/>
              </a:tabLst>
            </a:pPr>
            <a:endParaRPr lang="en-US" sz="3200" b="1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27000" endPos="32000" dist="5000" dir="5400000" sy="-100000" rotWithShape="0"/>
              </a:effectLst>
              <a:latin typeface="Bradley Hand ITC" panose="03070402050302030203" pitchFamily="66" charset="0"/>
              <a:cs typeface="Calibri" panose="020F0502020204030204" pitchFamily="34" charset="0"/>
            </a:endParaRPr>
          </a:p>
        </p:txBody>
      </p:sp>
      <p:sp>
        <p:nvSpPr>
          <p:cNvPr id="3" name="Flecha derecha 2"/>
          <p:cNvSpPr/>
          <p:nvPr/>
        </p:nvSpPr>
        <p:spPr>
          <a:xfrm>
            <a:off x="4099088" y="4496964"/>
            <a:ext cx="1063690" cy="49366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ángulo 9"/>
          <p:cNvSpPr/>
          <p:nvPr/>
        </p:nvSpPr>
        <p:spPr>
          <a:xfrm>
            <a:off x="5530924" y="4420630"/>
            <a:ext cx="46249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tabLst>
                <a:tab pos="474121" algn="l"/>
              </a:tabLst>
            </a:pPr>
            <a:r>
              <a:rPr lang="en-US" sz="36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radley Hand ITC" panose="03070402050302030203" pitchFamily="66" charset="0"/>
                <a:cs typeface="Calibri" panose="020F0502020204030204" pitchFamily="34" charset="0"/>
              </a:rPr>
              <a:t>i.e., how to detect them?</a:t>
            </a:r>
            <a:endParaRPr lang="en-US" sz="36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Bradley Hand ITC" panose="03070402050302030203" pitchFamily="66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0812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178;p21"/>
          <p:cNvSpPr txBox="1"/>
          <p:nvPr/>
        </p:nvSpPr>
        <p:spPr>
          <a:xfrm>
            <a:off x="835037" y="683617"/>
            <a:ext cx="4248542" cy="892435"/>
          </a:xfrm>
          <a:prstGeom prst="rect">
            <a:avLst/>
          </a:prstGeom>
          <a:noFill/>
          <a:ln w="38100" cap="flat" cmpd="sng">
            <a:solidFill>
              <a:schemeClr val="accent2">
                <a:lumMod val="20000"/>
                <a:lumOff val="8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>
              <a:buClr>
                <a:srgbClr val="000000"/>
              </a:buClr>
              <a:buSzPts val="600"/>
            </a:pPr>
            <a:r>
              <a:rPr lang="en-US" sz="600" dirty="0" smtClean="0">
                <a:solidFill>
                  <a:srgbClr val="0070C0"/>
                </a:solidFill>
                <a:ea typeface="Ubuntu"/>
                <a:cs typeface="Ubuntu"/>
                <a:sym typeface="Ubuntu"/>
              </a:rPr>
              <a:t>    </a:t>
            </a:r>
            <a:endParaRPr lang="en-US" dirty="0">
              <a:solidFill>
                <a:srgbClr val="0070C0"/>
              </a:solidFill>
              <a:cs typeface="Arial" panose="020B0604020202020204" pitchFamily="34" charset="0"/>
            </a:endParaRPr>
          </a:p>
        </p:txBody>
      </p:sp>
      <p:sp>
        <p:nvSpPr>
          <p:cNvPr id="175" name="Google Shape;175;p21"/>
          <p:cNvSpPr txBox="1"/>
          <p:nvPr/>
        </p:nvSpPr>
        <p:spPr>
          <a:xfrm>
            <a:off x="5500047" y="714078"/>
            <a:ext cx="6639499" cy="607617"/>
          </a:xfrm>
          <a:prstGeom prst="rect">
            <a:avLst/>
          </a:prstGeom>
          <a:noFill/>
          <a:ln w="381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 marL="135463">
              <a:spcBef>
                <a:spcPts val="800"/>
              </a:spcBef>
              <a:buClr>
                <a:srgbClr val="FFF2CC"/>
              </a:buClr>
              <a:buSzPts val="2000"/>
            </a:pPr>
            <a:r>
              <a:rPr lang="en-US" sz="2000" dirty="0" smtClean="0">
                <a:solidFill>
                  <a:srgbClr val="C00000"/>
                </a:solidFill>
                <a:ea typeface="Ubuntu Medium"/>
                <a:cs typeface="Ubuntu Medium"/>
                <a:sym typeface="Ubuntu Medium"/>
              </a:rPr>
              <a:t>Interaction with </a:t>
            </a:r>
            <a:r>
              <a:rPr lang="en-US" sz="2000" u="sng" dirty="0" smtClean="0">
                <a:solidFill>
                  <a:srgbClr val="C00000"/>
                </a:solidFill>
                <a:ea typeface="Ubuntu Medium"/>
                <a:cs typeface="Ubuntu Medium"/>
                <a:sym typeface="Ubuntu Medium"/>
              </a:rPr>
              <a:t>atomic nuclei</a:t>
            </a:r>
            <a:endParaRPr lang="en-US" u="sng" dirty="0" smtClean="0">
              <a:solidFill>
                <a:srgbClr val="C00000"/>
              </a:solidFill>
              <a:ea typeface="Ubuntu"/>
              <a:cs typeface="Ubuntu"/>
              <a:sym typeface="Ubuntu"/>
            </a:endParaRPr>
          </a:p>
          <a:p>
            <a:pPr>
              <a:buClr>
                <a:srgbClr val="000000"/>
              </a:buClr>
              <a:buSzPts val="1400"/>
            </a:pPr>
            <a:endParaRPr lang="en-US" sz="1400" dirty="0">
              <a:solidFill>
                <a:srgbClr val="0070C0"/>
              </a:solidFill>
              <a:ea typeface="Ubuntu"/>
              <a:cs typeface="Ubuntu"/>
              <a:sym typeface="Ubuntu"/>
            </a:endParaRPr>
          </a:p>
        </p:txBody>
      </p:sp>
      <p:sp>
        <p:nvSpPr>
          <p:cNvPr id="176" name="Google Shape;176;p21"/>
          <p:cNvSpPr txBox="1"/>
          <p:nvPr/>
        </p:nvSpPr>
        <p:spPr>
          <a:xfrm>
            <a:off x="0" y="-150128"/>
            <a:ext cx="12192000" cy="785600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srgbClr val="000000">
                <a:alpha val="40000"/>
              </a:srgbClr>
            </a:outerShdw>
          </a:effectLst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chemeClr val="dk1"/>
              </a:buClr>
              <a:buSzPts val="1100"/>
            </a:pPr>
            <a:r>
              <a:rPr lang="en-US" sz="3600" b="1" dirty="0" smtClean="0">
                <a:solidFill>
                  <a:srgbClr val="0070C0"/>
                </a:solidFill>
                <a:ea typeface="Walter Turncoat"/>
                <a:cs typeface="Walter Turncoat"/>
                <a:sym typeface="Walter Turncoat"/>
              </a:rPr>
              <a:t>Charged particles: electromagnetic interaction </a:t>
            </a:r>
            <a:endParaRPr lang="en-US" sz="3600" b="1" dirty="0">
              <a:solidFill>
                <a:srgbClr val="0070C0"/>
              </a:solidFill>
              <a:ea typeface="Walter Turncoat"/>
              <a:cs typeface="Walter Turncoat"/>
              <a:sym typeface="Walter Turncoat"/>
            </a:endParaRPr>
          </a:p>
        </p:txBody>
      </p:sp>
      <p:grpSp>
        <p:nvGrpSpPr>
          <p:cNvPr id="177" name="Google Shape;177;p21"/>
          <p:cNvGrpSpPr/>
          <p:nvPr/>
        </p:nvGrpSpPr>
        <p:grpSpPr>
          <a:xfrm>
            <a:off x="835036" y="1654477"/>
            <a:ext cx="4226989" cy="4474786"/>
            <a:chOff x="195226" y="1502794"/>
            <a:chExt cx="3170242" cy="3435922"/>
          </a:xfrm>
        </p:grpSpPr>
        <p:sp>
          <p:nvSpPr>
            <p:cNvPr id="178" name="Google Shape;178;p21"/>
            <p:cNvSpPr txBox="1"/>
            <p:nvPr/>
          </p:nvSpPr>
          <p:spPr>
            <a:xfrm>
              <a:off x="195226" y="3386469"/>
              <a:ext cx="3170242" cy="1552247"/>
            </a:xfrm>
            <a:prstGeom prst="rect">
              <a:avLst/>
            </a:prstGeom>
            <a:noFill/>
            <a:ln w="38100" cap="flat" cmpd="sng">
              <a:solidFill>
                <a:schemeClr val="accent2">
                  <a:lumMod val="20000"/>
                  <a:lumOff val="8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t" anchorCtr="0">
              <a:noAutofit/>
            </a:bodyPr>
            <a:lstStyle/>
            <a:p>
              <a:pPr>
                <a:buClr>
                  <a:srgbClr val="000000"/>
                </a:buClr>
                <a:buSzPts val="600"/>
              </a:pPr>
              <a:r>
                <a:rPr lang="en-US" sz="600" dirty="0" smtClean="0">
                  <a:solidFill>
                    <a:srgbClr val="0070C0"/>
                  </a:solidFill>
                  <a:ea typeface="Ubuntu"/>
                  <a:cs typeface="Ubuntu"/>
                  <a:sym typeface="Ubuntu"/>
                </a:rPr>
                <a:t>    </a:t>
              </a:r>
              <a:endParaRPr lang="en-US" dirty="0" smtClean="0">
                <a:solidFill>
                  <a:srgbClr val="0070C0"/>
                </a:solidFill>
              </a:endParaRPr>
            </a:p>
            <a:p>
              <a:r>
                <a:rPr lang="en-US" b="1" u="sng" dirty="0" smtClean="0">
                  <a:solidFill>
                    <a:srgbClr val="0070C0"/>
                  </a:solidFill>
                  <a:cs typeface="Arial" panose="020B0604020202020204" pitchFamily="34" charset="0"/>
                </a:rPr>
                <a:t>Excitation: </a:t>
              </a:r>
              <a:r>
                <a:rPr lang="en-US" dirty="0" smtClean="0">
                  <a:solidFill>
                    <a:srgbClr val="0070C0"/>
                  </a:solidFill>
                  <a:cs typeface="Arial" panose="020B0604020202020204" pitchFamily="34" charset="0"/>
                </a:rPr>
                <a:t>Electrons are excited to higher energy states when they absorb energy and subsequently emit photons as they return to lower energy states.</a:t>
              </a:r>
            </a:p>
            <a:p>
              <a:pPr>
                <a:buClr>
                  <a:srgbClr val="000000"/>
                </a:buClr>
                <a:buSzPts val="1400"/>
              </a:pPr>
              <a:endParaRPr lang="en-US" sz="1600" dirty="0" smtClean="0">
                <a:solidFill>
                  <a:srgbClr val="0070C0"/>
                </a:solidFill>
                <a:ea typeface="Ubuntu"/>
                <a:cs typeface="Arial" panose="020B0604020202020204" pitchFamily="34" charset="0"/>
                <a:sym typeface="Ubuntu"/>
              </a:endParaRPr>
            </a:p>
            <a:p>
              <a:pPr>
                <a:buClr>
                  <a:srgbClr val="000000"/>
                </a:buClr>
                <a:buSzPts val="1400"/>
              </a:pPr>
              <a:r>
                <a:rPr lang="en-US" b="1" u="sng" dirty="0" smtClean="0">
                  <a:solidFill>
                    <a:srgbClr val="0070C0"/>
                  </a:solidFill>
                  <a:cs typeface="Arial" panose="020B0604020202020204" pitchFamily="34" charset="0"/>
                  <a:sym typeface="Ubuntu"/>
                </a:rPr>
                <a:t>Ionization</a:t>
              </a:r>
              <a:r>
                <a:rPr lang="en-US" dirty="0" smtClean="0">
                  <a:solidFill>
                    <a:srgbClr val="0070C0"/>
                  </a:solidFill>
                  <a:cs typeface="Arial" panose="020B0604020202020204" pitchFamily="34" charset="0"/>
                  <a:sym typeface="Ubuntu"/>
                </a:rPr>
                <a:t>: the atom looses electrons</a:t>
              </a:r>
              <a:endParaRPr lang="en-US" dirty="0">
                <a:solidFill>
                  <a:srgbClr val="0070C0"/>
                </a:solidFill>
                <a:cs typeface="Arial" panose="020B0604020202020204" pitchFamily="34" charset="0"/>
              </a:endParaRPr>
            </a:p>
          </p:txBody>
        </p:sp>
        <p:grpSp>
          <p:nvGrpSpPr>
            <p:cNvPr id="179" name="Google Shape;179;p21"/>
            <p:cNvGrpSpPr/>
            <p:nvPr/>
          </p:nvGrpSpPr>
          <p:grpSpPr>
            <a:xfrm>
              <a:off x="195226" y="1502794"/>
              <a:ext cx="3170242" cy="1780559"/>
              <a:chOff x="408443" y="1273576"/>
              <a:chExt cx="3170242" cy="1780559"/>
            </a:xfrm>
          </p:grpSpPr>
          <p:sp>
            <p:nvSpPr>
              <p:cNvPr id="180" name="Google Shape;180;p21"/>
              <p:cNvSpPr/>
              <p:nvPr/>
            </p:nvSpPr>
            <p:spPr>
              <a:xfrm>
                <a:off x="408443" y="1288237"/>
                <a:ext cx="3170242" cy="1765898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38100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pPr algn="ctr"/>
                <a:endParaRPr lang="en-US" sz="1600" dirty="0">
                  <a:solidFill>
                    <a:srgbClr val="0070C0"/>
                  </a:solidFill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3" name="Google Shape;183;p21"/>
              <p:cNvSpPr txBox="1"/>
              <p:nvPr/>
            </p:nvSpPr>
            <p:spPr>
              <a:xfrm>
                <a:off x="708164" y="1288237"/>
                <a:ext cx="1002197" cy="2769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r>
                  <a:rPr lang="en-US" sz="1600" dirty="0" smtClean="0">
                    <a:solidFill>
                      <a:srgbClr val="0070C0"/>
                    </a:solidFill>
                    <a:sym typeface="Arial"/>
                  </a:rPr>
                  <a:t>Excitation</a:t>
                </a:r>
                <a:endParaRPr lang="en-US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184" name="Google Shape;184;p21"/>
              <p:cNvSpPr txBox="1"/>
              <p:nvPr/>
            </p:nvSpPr>
            <p:spPr>
              <a:xfrm>
                <a:off x="2206885" y="1273576"/>
                <a:ext cx="990977" cy="2769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r>
                  <a:rPr lang="en-US" sz="1600" dirty="0" smtClean="0">
                    <a:solidFill>
                      <a:srgbClr val="0070C0"/>
                    </a:solidFill>
                    <a:sym typeface="Arial"/>
                  </a:rPr>
                  <a:t>Ionization</a:t>
                </a:r>
                <a:endParaRPr lang="en-US" dirty="0">
                  <a:solidFill>
                    <a:srgbClr val="0070C0"/>
                  </a:solidFill>
                </a:endParaRPr>
              </a:p>
            </p:txBody>
          </p:sp>
        </p:grpSp>
      </p:grpSp>
      <p:grpSp>
        <p:nvGrpSpPr>
          <p:cNvPr id="185" name="Google Shape;185;p21"/>
          <p:cNvGrpSpPr/>
          <p:nvPr/>
        </p:nvGrpSpPr>
        <p:grpSpPr>
          <a:xfrm>
            <a:off x="5281634" y="1421066"/>
            <a:ext cx="6853457" cy="2268717"/>
            <a:chOff x="4025592" y="1065799"/>
            <a:chExt cx="5079000" cy="1701538"/>
          </a:xfrm>
        </p:grpSpPr>
        <p:sp>
          <p:nvSpPr>
            <p:cNvPr id="186" name="Google Shape;186;p21"/>
            <p:cNvSpPr/>
            <p:nvPr/>
          </p:nvSpPr>
          <p:spPr>
            <a:xfrm>
              <a:off x="6903395" y="1088401"/>
              <a:ext cx="2187000" cy="1473300"/>
            </a:xfrm>
            <a:prstGeom prst="rect">
              <a:avLst/>
            </a:prstGeom>
            <a:solidFill>
              <a:schemeClr val="accent6"/>
            </a:solidFill>
            <a:ln w="254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pPr algn="ctr"/>
              <a:endParaRPr lang="en-US" sz="1600" dirty="0">
                <a:solidFill>
                  <a:srgbClr val="0070C0"/>
                </a:solidFill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87" name="Google Shape;187;p21"/>
            <p:cNvGrpSpPr/>
            <p:nvPr/>
          </p:nvGrpSpPr>
          <p:grpSpPr>
            <a:xfrm>
              <a:off x="6954228" y="1202511"/>
              <a:ext cx="2114144" cy="1189060"/>
              <a:chOff x="6955955" y="1161359"/>
              <a:chExt cx="2114144" cy="1189060"/>
            </a:xfrm>
          </p:grpSpPr>
          <p:pic>
            <p:nvPicPr>
              <p:cNvPr id="188" name="Google Shape;188;p21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6955955" y="1161359"/>
                <a:ext cx="2114144" cy="1189060"/>
              </a:xfrm>
              <a:prstGeom prst="rect">
                <a:avLst/>
              </a:prstGeom>
              <a:noFill/>
              <a:ln w="381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</p:pic>
          <p:cxnSp>
            <p:nvCxnSpPr>
              <p:cNvPr id="189" name="Google Shape;189;p21"/>
              <p:cNvCxnSpPr/>
              <p:nvPr/>
            </p:nvCxnSpPr>
            <p:spPr>
              <a:xfrm>
                <a:off x="7257609" y="1498663"/>
                <a:ext cx="1512318" cy="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C00000"/>
                </a:solidFill>
                <a:prstDash val="dash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190" name="Google Shape;190;p21"/>
            <p:cNvSpPr txBox="1"/>
            <p:nvPr/>
          </p:nvSpPr>
          <p:spPr>
            <a:xfrm>
              <a:off x="4091521" y="1131972"/>
              <a:ext cx="2774088" cy="1395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t" anchorCtr="0">
              <a:noAutofit/>
            </a:bodyPr>
            <a:lstStyle/>
            <a:p>
              <a:pPr>
                <a:buClr>
                  <a:srgbClr val="000000"/>
                </a:buClr>
                <a:buSzPts val="1400"/>
              </a:pPr>
              <a:r>
                <a:rPr lang="en-US" sz="2000" b="1" u="sng" dirty="0" smtClean="0">
                  <a:solidFill>
                    <a:srgbClr val="0070C0"/>
                  </a:solidFill>
                  <a:ea typeface="Ubuntu"/>
                  <a:cs typeface="Ubuntu"/>
                  <a:sym typeface="Ubuntu"/>
                </a:rPr>
                <a:t>Elastic collisions</a:t>
              </a:r>
              <a:r>
                <a:rPr lang="en-US" sz="2000" dirty="0" smtClean="0">
                  <a:solidFill>
                    <a:srgbClr val="0070C0"/>
                  </a:solidFill>
                  <a:ea typeface="Ubuntu"/>
                  <a:cs typeface="Ubuntu"/>
                  <a:sym typeface="Ubuntu"/>
                </a:rPr>
                <a:t>: </a:t>
              </a:r>
            </a:p>
            <a:p>
              <a:pPr>
                <a:spcBef>
                  <a:spcPts val="800"/>
                </a:spcBef>
                <a:buSzPts val="1400"/>
              </a:pPr>
              <a:r>
                <a:rPr lang="en-US" sz="1600" dirty="0" smtClean="0">
                  <a:solidFill>
                    <a:srgbClr val="0070C0"/>
                  </a:solidFill>
                  <a:ea typeface="Ubuntu"/>
                  <a:cs typeface="Ubuntu"/>
                  <a:sym typeface="Ubuntu"/>
                </a:rPr>
                <a:t>- </a:t>
              </a:r>
              <a:r>
                <a:rPr lang="en-US" dirty="0" smtClean="0">
                  <a:solidFill>
                    <a:srgbClr val="0070C0"/>
                  </a:solidFill>
                </a:rPr>
                <a:t>Multiple scattering: elastic collisions with atomic nucleus</a:t>
              </a:r>
              <a:r>
                <a:rPr lang="en-US" sz="1600" dirty="0" smtClean="0">
                  <a:solidFill>
                    <a:srgbClr val="0070C0"/>
                  </a:solidFill>
                  <a:ea typeface="Ubuntu"/>
                  <a:cs typeface="Ubuntu"/>
                  <a:sym typeface="Ubuntu"/>
                </a:rPr>
                <a:t>.  </a:t>
              </a:r>
              <a:endParaRPr lang="en-US" dirty="0" smtClean="0">
                <a:solidFill>
                  <a:srgbClr val="0070C0"/>
                </a:solidFill>
              </a:endParaRPr>
            </a:p>
            <a:p>
              <a:pPr marL="353475" lvl="1" indent="-241294">
                <a:buClr>
                  <a:schemeClr val="bg1"/>
                </a:buClr>
                <a:buSzPts val="1400"/>
                <a:buFont typeface="Arial" panose="020B0604020202020204" pitchFamily="34" charset="0"/>
                <a:buChar char="•"/>
              </a:pPr>
              <a:r>
                <a:rPr lang="en-US" dirty="0" smtClean="0">
                  <a:solidFill>
                    <a:srgbClr val="0070C0"/>
                  </a:solidFill>
                  <a:ea typeface="Ubuntu"/>
                  <a:cs typeface="Ubuntu"/>
                  <a:sym typeface="Ubuntu"/>
                </a:rPr>
                <a:t>Higher Z, larger dispersion</a:t>
              </a:r>
            </a:p>
            <a:p>
              <a:pPr marL="353475" lvl="1" indent="-241294">
                <a:buClr>
                  <a:schemeClr val="bg1"/>
                </a:buClr>
                <a:buSzPts val="1400"/>
                <a:buFont typeface="Arial" panose="020B0604020202020204" pitchFamily="34" charset="0"/>
                <a:buChar char="•"/>
              </a:pPr>
              <a:r>
                <a:rPr lang="en-US" dirty="0" smtClean="0">
                  <a:solidFill>
                    <a:srgbClr val="0070C0"/>
                  </a:solidFill>
                  <a:sym typeface="Ubuntu"/>
                </a:rPr>
                <a:t>Higher </a:t>
              </a:r>
              <a:r>
                <a:rPr lang="en-US" dirty="0" err="1" smtClean="0">
                  <a:solidFill>
                    <a:srgbClr val="0070C0"/>
                  </a:solidFill>
                  <a:sym typeface="Ubuntu"/>
                </a:rPr>
                <a:t>p</a:t>
              </a:r>
              <a:r>
                <a:rPr lang="en-US" baseline="-25000" dirty="0" err="1" smtClean="0">
                  <a:solidFill>
                    <a:srgbClr val="0070C0"/>
                  </a:solidFill>
                  <a:sym typeface="Ubuntu"/>
                </a:rPr>
                <a:t>t</a:t>
              </a:r>
              <a:r>
                <a:rPr lang="en-US" dirty="0" smtClean="0">
                  <a:solidFill>
                    <a:srgbClr val="0070C0"/>
                  </a:solidFill>
                  <a:sym typeface="Ubuntu"/>
                </a:rPr>
                <a:t>, smaller dispersion</a:t>
              </a:r>
              <a:endParaRPr lang="en-US" dirty="0">
                <a:solidFill>
                  <a:srgbClr val="0070C0"/>
                </a:solidFill>
              </a:endParaRPr>
            </a:p>
          </p:txBody>
        </p:sp>
        <p:sp>
          <p:nvSpPr>
            <p:cNvPr id="192" name="Google Shape;192;p21"/>
            <p:cNvSpPr/>
            <p:nvPr/>
          </p:nvSpPr>
          <p:spPr>
            <a:xfrm>
              <a:off x="4025592" y="1065799"/>
              <a:ext cx="5079000" cy="1701538"/>
            </a:xfrm>
            <a:prstGeom prst="rect">
              <a:avLst/>
            </a:prstGeom>
            <a:noFill/>
            <a:ln w="381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pPr algn="ctr"/>
              <a:endParaRPr lang="en-US" sz="1600" dirty="0">
                <a:solidFill>
                  <a:srgbClr val="0070C0"/>
                </a:solidFill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95" name="Google Shape;195;p21"/>
          <p:cNvGrpSpPr/>
          <p:nvPr/>
        </p:nvGrpSpPr>
        <p:grpSpPr>
          <a:xfrm>
            <a:off x="5158854" y="3909553"/>
            <a:ext cx="6976237" cy="2511607"/>
            <a:chOff x="4015904" y="3238794"/>
            <a:chExt cx="5050298" cy="1826183"/>
          </a:xfrm>
        </p:grpSpPr>
        <p:sp>
          <p:nvSpPr>
            <p:cNvPr id="196" name="Google Shape;196;p21"/>
            <p:cNvSpPr txBox="1"/>
            <p:nvPr/>
          </p:nvSpPr>
          <p:spPr>
            <a:xfrm>
              <a:off x="4106954" y="3332422"/>
              <a:ext cx="2659263" cy="1085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t" anchorCtr="0">
              <a:noAutofit/>
            </a:bodyPr>
            <a:lstStyle/>
            <a:p>
              <a:r>
                <a:rPr lang="en-US" sz="2000" dirty="0" smtClean="0">
                  <a:solidFill>
                    <a:srgbClr val="0070C0"/>
                  </a:solidFill>
                  <a:ea typeface="Ubuntu"/>
                  <a:cs typeface="Ubuntu"/>
                  <a:sym typeface="Ubuntu"/>
                </a:rPr>
                <a:t>Radiative effects: </a:t>
              </a:r>
              <a:r>
                <a:rPr lang="en-US" sz="2000" b="1" u="sng" dirty="0" smtClean="0">
                  <a:solidFill>
                    <a:srgbClr val="0070C0"/>
                  </a:solidFill>
                  <a:ea typeface="Ubuntu"/>
                  <a:cs typeface="Ubuntu"/>
                  <a:sym typeface="Ubuntu"/>
                </a:rPr>
                <a:t>Photon emission (Bremsstrahlung)  </a:t>
              </a:r>
            </a:p>
            <a:p>
              <a:endParaRPr lang="en-US" dirty="0" smtClean="0">
                <a:solidFill>
                  <a:srgbClr val="0070C0"/>
                </a:solidFill>
                <a:ea typeface="Ubuntu"/>
                <a:cs typeface="Ubuntu"/>
                <a:sym typeface="Ubuntu"/>
              </a:endParaRPr>
            </a:p>
            <a:p>
              <a:r>
                <a:rPr lang="en-US" dirty="0" smtClean="0">
                  <a:solidFill>
                    <a:srgbClr val="0070C0"/>
                  </a:solidFill>
                  <a:ea typeface="Ubuntu"/>
                  <a:cs typeface="Ubuntu"/>
                  <a:sym typeface="Ubuntu"/>
                </a:rPr>
                <a:t>- The particle is slowed down or deflected as it interacts with the nucleus, and it may emit a photon, thereby losing energy.</a:t>
              </a:r>
              <a:endParaRPr lang="en-US" dirty="0">
                <a:solidFill>
                  <a:srgbClr val="0070C0"/>
                </a:solidFill>
              </a:endParaRPr>
            </a:p>
          </p:txBody>
        </p:sp>
        <p:sp>
          <p:nvSpPr>
            <p:cNvPr id="197" name="Google Shape;197;p21"/>
            <p:cNvSpPr/>
            <p:nvPr/>
          </p:nvSpPr>
          <p:spPr>
            <a:xfrm>
              <a:off x="6879202" y="3238794"/>
              <a:ext cx="2187000" cy="1826100"/>
            </a:xfrm>
            <a:prstGeom prst="rect">
              <a:avLst/>
            </a:prstGeom>
            <a:solidFill>
              <a:schemeClr val="accent6"/>
            </a:solidFill>
            <a:ln w="254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pPr algn="ctr"/>
              <a:endParaRPr lang="en-US" sz="1600" dirty="0">
                <a:solidFill>
                  <a:srgbClr val="0070C0"/>
                </a:solidFill>
                <a:ea typeface="Arial"/>
                <a:cs typeface="Arial"/>
                <a:sym typeface="Arial"/>
              </a:endParaRPr>
            </a:p>
          </p:txBody>
        </p:sp>
        <p:sp>
          <p:nvSpPr>
            <p:cNvPr id="206" name="Google Shape;206;p21"/>
            <p:cNvSpPr/>
            <p:nvPr/>
          </p:nvSpPr>
          <p:spPr>
            <a:xfrm>
              <a:off x="4015904" y="3257285"/>
              <a:ext cx="2808024" cy="1807692"/>
            </a:xfrm>
            <a:prstGeom prst="rect">
              <a:avLst/>
            </a:prstGeom>
            <a:noFill/>
            <a:ln w="381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pPr algn="ctr"/>
              <a:endParaRPr lang="en-US" sz="1600" dirty="0">
                <a:solidFill>
                  <a:srgbClr val="0070C0"/>
                </a:solidFill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" name="Rectángulo 1"/>
          <p:cNvSpPr/>
          <p:nvPr/>
        </p:nvSpPr>
        <p:spPr>
          <a:xfrm>
            <a:off x="245646" y="816055"/>
            <a:ext cx="5056345" cy="810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585" lvl="1">
              <a:spcBef>
                <a:spcPts val="800"/>
              </a:spcBef>
            </a:pPr>
            <a:r>
              <a:rPr lang="en-US" sz="2000" dirty="0" smtClean="0">
                <a:solidFill>
                  <a:srgbClr val="C00000"/>
                </a:solidFill>
              </a:rPr>
              <a:t>interaction with the atomic electrons</a:t>
            </a:r>
          </a:p>
          <a:p>
            <a:pPr marL="609585" lvl="1">
              <a:spcBef>
                <a:spcPts val="800"/>
              </a:spcBef>
            </a:pPr>
            <a:r>
              <a:rPr lang="en-US" sz="2000" b="1" u="sng" dirty="0" smtClean="0">
                <a:solidFill>
                  <a:srgbClr val="0070C0"/>
                </a:solidFill>
              </a:rPr>
              <a:t>(Inelastic collisions)</a:t>
            </a:r>
            <a:endParaRPr lang="en-US" sz="2000" dirty="0">
              <a:solidFill>
                <a:srgbClr val="C00000"/>
              </a:solidFill>
            </a:endParaRPr>
          </a:p>
        </p:txBody>
      </p:sp>
      <p:grpSp>
        <p:nvGrpSpPr>
          <p:cNvPr id="44" name="Group 48">
            <a:extLst>
              <a:ext uri="{FF2B5EF4-FFF2-40B4-BE49-F238E27FC236}">
                <a16:creationId xmlns:a16="http://schemas.microsoft.com/office/drawing/2014/main" id="{F86DA227-F92B-4676-A4BF-B85871DB5CE9}"/>
              </a:ext>
            </a:extLst>
          </p:cNvPr>
          <p:cNvGrpSpPr/>
          <p:nvPr/>
        </p:nvGrpSpPr>
        <p:grpSpPr>
          <a:xfrm>
            <a:off x="1001617" y="2094089"/>
            <a:ext cx="1793057" cy="1806584"/>
            <a:chOff x="1976109" y="4917055"/>
            <a:chExt cx="1813355" cy="1761920"/>
          </a:xfrm>
        </p:grpSpPr>
        <p:pic>
          <p:nvPicPr>
            <p:cNvPr id="45" name="Picture 26">
              <a:extLst>
                <a:ext uri="{FF2B5EF4-FFF2-40B4-BE49-F238E27FC236}">
                  <a16:creationId xmlns:a16="http://schemas.microsoft.com/office/drawing/2014/main" id="{F56D5EEE-0980-4744-B663-6F8ECA59EB8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31000" t="47306" r="55268" b="28973"/>
            <a:stretch/>
          </p:blipFill>
          <p:spPr>
            <a:xfrm>
              <a:off x="1976109" y="4917055"/>
              <a:ext cx="1813355" cy="1761920"/>
            </a:xfrm>
            <a:prstGeom prst="rect">
              <a:avLst/>
            </a:prstGeom>
          </p:spPr>
        </p:pic>
        <p:sp>
          <p:nvSpPr>
            <p:cNvPr id="46" name="TextBox 39">
              <a:extLst>
                <a:ext uri="{FF2B5EF4-FFF2-40B4-BE49-F238E27FC236}">
                  <a16:creationId xmlns:a16="http://schemas.microsoft.com/office/drawing/2014/main" id="{A7DCB279-9C39-4162-8B45-4090A9C03B50}"/>
                </a:ext>
              </a:extLst>
            </p:cNvPr>
            <p:cNvSpPr txBox="1"/>
            <p:nvPr/>
          </p:nvSpPr>
          <p:spPr>
            <a:xfrm>
              <a:off x="2391686" y="5041688"/>
              <a:ext cx="350493" cy="3602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70C0"/>
                  </a:solidFill>
                </a:rPr>
                <a:t>e</a:t>
              </a:r>
              <a:r>
                <a:rPr lang="en-US" b="1" baseline="30000" dirty="0" smtClean="0">
                  <a:solidFill>
                    <a:srgbClr val="0070C0"/>
                  </a:solidFill>
                </a:rPr>
                <a:t>-</a:t>
              </a:r>
              <a:endParaRPr lang="en-US" b="1" baseline="30000" dirty="0">
                <a:solidFill>
                  <a:srgbClr val="0070C0"/>
                </a:solidFill>
              </a:endParaRPr>
            </a:p>
          </p:txBody>
        </p:sp>
        <p:sp>
          <p:nvSpPr>
            <p:cNvPr id="47" name="TextBox 44">
              <a:extLst>
                <a:ext uri="{FF2B5EF4-FFF2-40B4-BE49-F238E27FC236}">
                  <a16:creationId xmlns:a16="http://schemas.microsoft.com/office/drawing/2014/main" id="{DFC0C8D9-A2AD-4176-95EB-D36BBF351784}"/>
                </a:ext>
              </a:extLst>
            </p:cNvPr>
            <p:cNvSpPr txBox="1"/>
            <p:nvPr/>
          </p:nvSpPr>
          <p:spPr>
            <a:xfrm>
              <a:off x="2716167" y="5280846"/>
              <a:ext cx="186822" cy="12006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endParaRPr lang="en-US" sz="300" b="1" baseline="30000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84D1527D-BDA7-40A5-81BA-91D33C1869AF}"/>
              </a:ext>
            </a:extLst>
          </p:cNvPr>
          <p:cNvGrpSpPr/>
          <p:nvPr/>
        </p:nvGrpSpPr>
        <p:grpSpPr>
          <a:xfrm>
            <a:off x="2905402" y="2005361"/>
            <a:ext cx="2109396" cy="1886001"/>
            <a:chOff x="420827" y="2095734"/>
            <a:chExt cx="2065750" cy="1808545"/>
          </a:xfrm>
        </p:grpSpPr>
        <p:pic>
          <p:nvPicPr>
            <p:cNvPr id="49" name="Picture 38">
              <a:extLst>
                <a:ext uri="{FF2B5EF4-FFF2-40B4-BE49-F238E27FC236}">
                  <a16:creationId xmlns:a16="http://schemas.microsoft.com/office/drawing/2014/main" id="{21217DCA-4877-4233-82F0-8A011FC1A08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53856" t="47299" r="30500" b="29465"/>
            <a:stretch/>
          </p:blipFill>
          <p:spPr>
            <a:xfrm>
              <a:off x="420827" y="2178265"/>
              <a:ext cx="2065750" cy="1726014"/>
            </a:xfrm>
            <a:prstGeom prst="rect">
              <a:avLst/>
            </a:prstGeom>
          </p:spPr>
        </p:pic>
        <p:sp>
          <p:nvSpPr>
            <p:cNvPr id="50" name="TextBox 40">
              <a:extLst>
                <a:ext uri="{FF2B5EF4-FFF2-40B4-BE49-F238E27FC236}">
                  <a16:creationId xmlns:a16="http://schemas.microsoft.com/office/drawing/2014/main" id="{19163FC5-1CE9-4195-8596-F6D47004F0B9}"/>
                </a:ext>
              </a:extLst>
            </p:cNvPr>
            <p:cNvSpPr txBox="1"/>
            <p:nvPr/>
          </p:nvSpPr>
          <p:spPr>
            <a:xfrm>
              <a:off x="1829469" y="2095734"/>
              <a:ext cx="394342" cy="4427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rgbClr val="0070C0"/>
                  </a:solidFill>
                </a:rPr>
                <a:t>e</a:t>
              </a:r>
              <a:r>
                <a:rPr lang="en-US" sz="2400" b="1" baseline="30000" dirty="0" smtClean="0">
                  <a:solidFill>
                    <a:srgbClr val="0070C0"/>
                  </a:solidFill>
                </a:rPr>
                <a:t>-</a:t>
              </a:r>
              <a:endParaRPr lang="en-US" sz="2400" b="1" baseline="30000" dirty="0">
                <a:solidFill>
                  <a:srgbClr val="0070C0"/>
                </a:solidFill>
              </a:endParaRPr>
            </a:p>
          </p:txBody>
        </p:sp>
        <p:sp>
          <p:nvSpPr>
            <p:cNvPr id="51" name="TextBox 41">
              <a:extLst>
                <a:ext uri="{FF2B5EF4-FFF2-40B4-BE49-F238E27FC236}">
                  <a16:creationId xmlns:a16="http://schemas.microsoft.com/office/drawing/2014/main" id="{814AC646-F77C-4509-AF68-BA080F1E7D20}"/>
                </a:ext>
              </a:extLst>
            </p:cNvPr>
            <p:cNvSpPr txBox="1"/>
            <p:nvPr/>
          </p:nvSpPr>
          <p:spPr>
            <a:xfrm>
              <a:off x="1116532" y="2171291"/>
              <a:ext cx="180909" cy="19675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endParaRPr lang="en-US" sz="1100" b="1" baseline="30000" dirty="0">
                <a:solidFill>
                  <a:srgbClr val="0070C0"/>
                </a:solidFill>
              </a:endParaRPr>
            </a:p>
          </p:txBody>
        </p:sp>
        <p:sp>
          <p:nvSpPr>
            <p:cNvPr id="52" name="TextBox 42">
              <a:extLst>
                <a:ext uri="{FF2B5EF4-FFF2-40B4-BE49-F238E27FC236}">
                  <a16:creationId xmlns:a16="http://schemas.microsoft.com/office/drawing/2014/main" id="{CC817D7B-DB1E-48BF-8ADE-8C20E5D38871}"/>
                </a:ext>
              </a:extLst>
            </p:cNvPr>
            <p:cNvSpPr txBox="1"/>
            <p:nvPr/>
          </p:nvSpPr>
          <p:spPr>
            <a:xfrm>
              <a:off x="1154029" y="2466186"/>
              <a:ext cx="180909" cy="11805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endParaRPr lang="en-US" sz="300" b="1" baseline="30000" dirty="0">
                <a:solidFill>
                  <a:srgbClr val="0070C0"/>
                </a:solidFill>
              </a:endParaRPr>
            </a:p>
          </p:txBody>
        </p:sp>
      </p:grpSp>
      <p:pic>
        <p:nvPicPr>
          <p:cNvPr id="54" name="Picture 55">
            <a:extLst>
              <a:ext uri="{FF2B5EF4-FFF2-40B4-BE49-F238E27FC236}">
                <a16:creationId xmlns:a16="http://schemas.microsoft.com/office/drawing/2014/main" id="{E649C8A9-4CD7-4E32-9568-CCD5D0BB420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1691" t="43300" r="27577" b="23175"/>
          <a:stretch/>
        </p:blipFill>
        <p:spPr>
          <a:xfrm>
            <a:off x="8492058" y="2547040"/>
            <a:ext cx="1253229" cy="1139929"/>
          </a:xfrm>
          <a:prstGeom prst="rect">
            <a:avLst/>
          </a:prstGeom>
        </p:spPr>
      </p:pic>
      <p:grpSp>
        <p:nvGrpSpPr>
          <p:cNvPr id="55" name="Group 53">
            <a:extLst>
              <a:ext uri="{FF2B5EF4-FFF2-40B4-BE49-F238E27FC236}">
                <a16:creationId xmlns:a16="http://schemas.microsoft.com/office/drawing/2014/main" id="{FBFF5041-B225-445E-B1EC-DB07EA34AA1B}"/>
              </a:ext>
            </a:extLst>
          </p:cNvPr>
          <p:cNvGrpSpPr/>
          <p:nvPr/>
        </p:nvGrpSpPr>
        <p:grpSpPr>
          <a:xfrm>
            <a:off x="9277465" y="4171112"/>
            <a:ext cx="2907536" cy="1958588"/>
            <a:chOff x="4258482" y="2100511"/>
            <a:chExt cx="2471460" cy="1833882"/>
          </a:xfrm>
          <a:solidFill>
            <a:schemeClr val="bg1"/>
          </a:solidFill>
        </p:grpSpPr>
        <p:pic>
          <p:nvPicPr>
            <p:cNvPr id="56" name="Picture 31" descr="A picture containing nature, rain&#10;&#10;Description automatically generated">
              <a:extLst>
                <a:ext uri="{FF2B5EF4-FFF2-40B4-BE49-F238E27FC236}">
                  <a16:creationId xmlns:a16="http://schemas.microsoft.com/office/drawing/2014/main" id="{46E1ED40-E70D-4EB4-8B93-5E16782627A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58520" y="2100511"/>
              <a:ext cx="2290117" cy="1833882"/>
            </a:xfrm>
            <a:prstGeom prst="rect">
              <a:avLst/>
            </a:prstGeom>
            <a:grpFill/>
          </p:spPr>
        </p:pic>
        <p:sp>
          <p:nvSpPr>
            <p:cNvPr id="57" name="TextBox 45">
              <a:extLst>
                <a:ext uri="{FF2B5EF4-FFF2-40B4-BE49-F238E27FC236}">
                  <a16:creationId xmlns:a16="http://schemas.microsoft.com/office/drawing/2014/main" id="{AB3F36CF-A0F8-4F4E-ABA3-B16181033EDD}"/>
                </a:ext>
              </a:extLst>
            </p:cNvPr>
            <p:cNvSpPr txBox="1"/>
            <p:nvPr/>
          </p:nvSpPr>
          <p:spPr>
            <a:xfrm>
              <a:off x="4258482" y="2992627"/>
              <a:ext cx="324568" cy="345816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70C0"/>
                  </a:solidFill>
                </a:rPr>
                <a:t>e</a:t>
              </a:r>
              <a:r>
                <a:rPr lang="en-US" b="1" baseline="30000" dirty="0" smtClean="0">
                  <a:solidFill>
                    <a:srgbClr val="0070C0"/>
                  </a:solidFill>
                </a:rPr>
                <a:t>- </a:t>
              </a:r>
              <a:endParaRPr lang="en-US" b="1" baseline="30000" dirty="0">
                <a:solidFill>
                  <a:srgbClr val="0070C0"/>
                </a:solidFill>
              </a:endParaRPr>
            </a:p>
          </p:txBody>
        </p:sp>
        <p:sp>
          <p:nvSpPr>
            <p:cNvPr id="58" name="TextBox 46">
              <a:extLst>
                <a:ext uri="{FF2B5EF4-FFF2-40B4-BE49-F238E27FC236}">
                  <a16:creationId xmlns:a16="http://schemas.microsoft.com/office/drawing/2014/main" id="{BEAF9F6F-D376-4D29-8923-AEBE37870D1A}"/>
                </a:ext>
              </a:extLst>
            </p:cNvPr>
            <p:cNvSpPr txBox="1"/>
            <p:nvPr/>
          </p:nvSpPr>
          <p:spPr>
            <a:xfrm>
              <a:off x="5982157" y="2870271"/>
              <a:ext cx="747785" cy="345816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70C0"/>
                  </a:solidFill>
                  <a:ea typeface="Cambria Math" panose="02040503050406030204" pitchFamily="18" charset="0"/>
                </a:rPr>
                <a:t>photon</a:t>
              </a:r>
              <a:endParaRPr lang="en-US" b="1" baseline="30000" dirty="0">
                <a:solidFill>
                  <a:srgbClr val="0070C0"/>
                </a:solidFill>
              </a:endParaRPr>
            </a:p>
          </p:txBody>
        </p:sp>
      </p:grpSp>
      <p:sp>
        <p:nvSpPr>
          <p:cNvPr id="3" name="Marcador de número de diapositiva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z="1050" smtClean="0">
                <a:solidFill>
                  <a:srgbClr val="0070C0"/>
                </a:solidFill>
              </a:rPr>
              <a:pPr/>
              <a:t>9</a:t>
            </a:fld>
            <a:endParaRPr lang="en-US" sz="1050" dirty="0">
              <a:solidFill>
                <a:srgbClr val="0070C0"/>
              </a:solidFill>
            </a:endParaRPr>
          </a:p>
        </p:txBody>
      </p:sp>
      <p:grpSp>
        <p:nvGrpSpPr>
          <p:cNvPr id="38" name="Grupo 37"/>
          <p:cNvGrpSpPr/>
          <p:nvPr/>
        </p:nvGrpSpPr>
        <p:grpSpPr>
          <a:xfrm>
            <a:off x="-6627" y="-16665"/>
            <a:ext cx="12103581" cy="6862415"/>
            <a:chOff x="-4970" y="-12499"/>
            <a:chExt cx="9077686" cy="5146811"/>
          </a:xfrm>
        </p:grpSpPr>
        <p:sp>
          <p:nvSpPr>
            <p:cNvPr id="39" name="CuadroTexto 38"/>
            <p:cNvSpPr txBox="1"/>
            <p:nvPr/>
          </p:nvSpPr>
          <p:spPr>
            <a:xfrm>
              <a:off x="3473200" y="4875974"/>
              <a:ext cx="2426145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70C0"/>
                  </a:solidFill>
                </a:rPr>
                <a:t>Muon Detectors – TIDPAN 2026 - June 18</a:t>
              </a:r>
              <a:r>
                <a:rPr lang="en-US" sz="1200" baseline="30000" dirty="0">
                  <a:solidFill>
                    <a:srgbClr val="0070C0"/>
                  </a:solidFill>
                </a:rPr>
                <a:t>th</a:t>
              </a:r>
              <a:r>
                <a:rPr lang="en-US" sz="1200" dirty="0">
                  <a:solidFill>
                    <a:srgbClr val="0070C0"/>
                  </a:solidFill>
                </a:rPr>
                <a:t>, 2026</a:t>
              </a:r>
            </a:p>
          </p:txBody>
        </p:sp>
        <p:sp>
          <p:nvSpPr>
            <p:cNvPr id="40" name="Marcador de número de diapositiva 3"/>
            <p:cNvSpPr txBox="1">
              <a:spLocks/>
            </p:cNvSpPr>
            <p:nvPr/>
          </p:nvSpPr>
          <p:spPr>
            <a:xfrm>
              <a:off x="6939116" y="4860412"/>
              <a:ext cx="2133600" cy="273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1pPr>
              <a:lvl2pPr marL="0" marR="0" lvl="1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2pPr>
              <a:lvl3pPr marL="0" marR="0" lvl="2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3pPr>
              <a:lvl4pPr marL="0" marR="0" lvl="3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4pPr>
              <a:lvl5pPr marL="0" marR="0" lvl="4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5pPr>
              <a:lvl6pPr marL="0" marR="0" lvl="5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6pPr>
              <a:lvl7pPr marL="0" marR="0" lvl="6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7pPr>
              <a:lvl8pPr marL="0" marR="0" lvl="7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8pPr>
              <a:lvl9pPr marL="0" marR="0" lvl="8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defRPr sz="1000" b="0" i="0" u="none" strike="noStrike" cap="none">
                  <a:solidFill>
                    <a:schemeClr val="lt1"/>
                  </a:solidFill>
                  <a:latin typeface="Sniglet"/>
                  <a:ea typeface="Sniglet"/>
                  <a:cs typeface="Sniglet"/>
                  <a:sym typeface="Sniglet"/>
                </a:defRPr>
              </a:lvl9pPr>
            </a:lstStyle>
            <a:p>
              <a:fld id="{C88907B1-18C4-493A-883C-D861E70103D1}" type="slidenum">
                <a:rPr lang="en-US" sz="1333">
                  <a:solidFill>
                    <a:srgbClr val="0070C0"/>
                  </a:solidFill>
                  <a:latin typeface="+mj-lt"/>
                </a:rPr>
                <a:t>9</a:t>
              </a:fld>
              <a:endParaRPr lang="en-US" sz="1333" dirty="0">
                <a:solidFill>
                  <a:srgbClr val="0070C0"/>
                </a:solidFill>
                <a:latin typeface="+mj-lt"/>
              </a:endParaRPr>
            </a:p>
          </p:txBody>
        </p:sp>
        <p:sp>
          <p:nvSpPr>
            <p:cNvPr id="41" name="Rectángulo redondeado 40"/>
            <p:cNvSpPr/>
            <p:nvPr/>
          </p:nvSpPr>
          <p:spPr>
            <a:xfrm>
              <a:off x="1051123" y="4964353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 dirty="0"/>
            </a:p>
          </p:txBody>
        </p:sp>
        <p:sp>
          <p:nvSpPr>
            <p:cNvPr id="42" name="Rectángulo redondeado 41"/>
            <p:cNvSpPr/>
            <p:nvPr/>
          </p:nvSpPr>
          <p:spPr>
            <a:xfrm>
              <a:off x="6347392" y="4959777"/>
              <a:ext cx="2299303" cy="802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 dirty="0"/>
            </a:p>
          </p:txBody>
        </p:sp>
        <p:grpSp>
          <p:nvGrpSpPr>
            <p:cNvPr id="43" name="Grupo 42"/>
            <p:cNvGrpSpPr/>
            <p:nvPr/>
          </p:nvGrpSpPr>
          <p:grpSpPr>
            <a:xfrm>
              <a:off x="-4970" y="-12499"/>
              <a:ext cx="1010255" cy="5103917"/>
              <a:chOff x="-4970" y="-12499"/>
              <a:chExt cx="1010255" cy="5103917"/>
            </a:xfrm>
          </p:grpSpPr>
          <p:sp>
            <p:nvSpPr>
              <p:cNvPr id="59" name="Rectángulo 58"/>
              <p:cNvSpPr/>
              <p:nvPr/>
            </p:nvSpPr>
            <p:spPr>
              <a:xfrm>
                <a:off x="296529" y="0"/>
                <a:ext cx="242709" cy="459711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70C0">
                      <a:alpha val="5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400" dirty="0"/>
              </a:p>
            </p:txBody>
          </p:sp>
          <p:pic>
            <p:nvPicPr>
              <p:cNvPr id="60" name="Imagen 59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 rot="16200000">
                <a:off x="-413287" y="400788"/>
                <a:ext cx="1314700" cy="488125"/>
              </a:xfrm>
              <a:prstGeom prst="rect">
                <a:avLst/>
              </a:prstGeom>
            </p:spPr>
          </p:pic>
          <p:pic>
            <p:nvPicPr>
              <p:cNvPr id="61" name="Imagen 60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 rot="16200000">
                <a:off x="-707628" y="2243646"/>
                <a:ext cx="1725992" cy="286680"/>
              </a:xfrm>
              <a:prstGeom prst="rect">
                <a:avLst/>
              </a:prstGeom>
            </p:spPr>
          </p:pic>
          <p:sp>
            <p:nvSpPr>
              <p:cNvPr id="62" name="CuadroTexto 61"/>
              <p:cNvSpPr txBox="1"/>
              <p:nvPr/>
            </p:nvSpPr>
            <p:spPr>
              <a:xfrm>
                <a:off x="20052" y="4860585"/>
                <a:ext cx="792717" cy="230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0070C0"/>
                    </a:solidFill>
                  </a:rPr>
                  <a:t>C. F. Bedoya</a:t>
                </a:r>
              </a:p>
            </p:txBody>
          </p:sp>
          <p:pic>
            <p:nvPicPr>
              <p:cNvPr id="63" name="Imagen 62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-164719" y="3816463"/>
                <a:ext cx="832586" cy="422901"/>
              </a:xfrm>
              <a:prstGeom prst="rect">
                <a:avLst/>
              </a:prstGeom>
            </p:spPr>
          </p:pic>
          <p:pic>
            <p:nvPicPr>
              <p:cNvPr id="64" name="Imagen 63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4970" y="4597119"/>
                <a:ext cx="1010255" cy="263293"/>
              </a:xfrm>
              <a:prstGeom prst="rect">
                <a:avLst/>
              </a:prstGeom>
            </p:spPr>
          </p:pic>
        </p:grpSp>
      </p:grpSp>
      <p:cxnSp>
        <p:nvCxnSpPr>
          <p:cNvPr id="65" name="11 Conector recto"/>
          <p:cNvCxnSpPr/>
          <p:nvPr/>
        </p:nvCxnSpPr>
        <p:spPr>
          <a:xfrm>
            <a:off x="1205901" y="546103"/>
            <a:ext cx="1059239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8003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4441</TotalTime>
  <Words>4188</Words>
  <Application>Microsoft Office PowerPoint</Application>
  <PresentationFormat>Panorámica</PresentationFormat>
  <Paragraphs>707</Paragraphs>
  <Slides>42</Slides>
  <Notes>39</Notes>
  <HiddenSlides>0</HiddenSlides>
  <MMClips>0</MMClips>
  <ScaleCrop>false</ScaleCrop>
  <HeadingPairs>
    <vt:vector size="6" baseType="variant">
      <vt:variant>
        <vt:lpstr>Fuentes usadas</vt:lpstr>
      </vt:variant>
      <vt:variant>
        <vt:i4>13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42</vt:i4>
      </vt:variant>
    </vt:vector>
  </HeadingPairs>
  <TitlesOfParts>
    <vt:vector size="56" baseType="lpstr">
      <vt:lpstr>Arial</vt:lpstr>
      <vt:lpstr>Bradley Hand ITC</vt:lpstr>
      <vt:lpstr>Calibri</vt:lpstr>
      <vt:lpstr>Calibri Light</vt:lpstr>
      <vt:lpstr>Cambria Math</vt:lpstr>
      <vt:lpstr>Candara</vt:lpstr>
      <vt:lpstr>Gill Sans Ultra Bold</vt:lpstr>
      <vt:lpstr>Noto Sans Symbols</vt:lpstr>
      <vt:lpstr>Sniglet</vt:lpstr>
      <vt:lpstr>Ubuntu</vt:lpstr>
      <vt:lpstr>Ubuntu Medium</vt:lpstr>
      <vt:lpstr>Walter Turncoat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A Brief History of Particle Physics and Detector Instrumentation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Cris Fernandez bedoya</dc:creator>
  <cp:lastModifiedBy>Cris Fernandez bedoya</cp:lastModifiedBy>
  <cp:revision>133</cp:revision>
  <cp:lastPrinted>2026-06-18T01:27:07Z</cp:lastPrinted>
  <dcterms:created xsi:type="dcterms:W3CDTF">2026-06-12T12:49:51Z</dcterms:created>
  <dcterms:modified xsi:type="dcterms:W3CDTF">2026-06-18T20:29:25Z</dcterms:modified>
</cp:coreProperties>
</file>